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76E5E-B243-4E56-BFE2-67E5801F735F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0C7A3-F38E-400E-8EBE-35BE912751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140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76E5E-B243-4E56-BFE2-67E5801F735F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0C7A3-F38E-400E-8EBE-35BE912751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87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76E5E-B243-4E56-BFE2-67E5801F735F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0C7A3-F38E-400E-8EBE-35BE912751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359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76E5E-B243-4E56-BFE2-67E5801F735F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0C7A3-F38E-400E-8EBE-35BE912751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229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76E5E-B243-4E56-BFE2-67E5801F735F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0C7A3-F38E-400E-8EBE-35BE912751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248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76E5E-B243-4E56-BFE2-67E5801F735F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0C7A3-F38E-400E-8EBE-35BE912751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41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76E5E-B243-4E56-BFE2-67E5801F735F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0C7A3-F38E-400E-8EBE-35BE912751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816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76E5E-B243-4E56-BFE2-67E5801F735F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0C7A3-F38E-400E-8EBE-35BE912751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394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76E5E-B243-4E56-BFE2-67E5801F735F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0C7A3-F38E-400E-8EBE-35BE912751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422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76E5E-B243-4E56-BFE2-67E5801F735F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0C7A3-F38E-400E-8EBE-35BE912751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920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76E5E-B243-4E56-BFE2-67E5801F735F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0C7A3-F38E-400E-8EBE-35BE912751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780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976E5E-B243-4E56-BFE2-67E5801F735F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20C7A3-F38E-400E-8EBE-35BE912751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582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General_Electric" TargetMode="External"/><Relationship Id="rId2" Type="http://schemas.openxmlformats.org/officeDocument/2006/relationships/hyperlink" Target="http://en.wikipedia.org/wiki/Electricity" TargetMode="Externa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slide" Target="slide15.xml"/><Relationship Id="rId13" Type="http://schemas.openxmlformats.org/officeDocument/2006/relationships/slide" Target="slide36.xml"/><Relationship Id="rId3" Type="http://schemas.openxmlformats.org/officeDocument/2006/relationships/slide" Target="slide1.xml"/><Relationship Id="rId7" Type="http://schemas.openxmlformats.org/officeDocument/2006/relationships/slide" Target="slide14.xml"/><Relationship Id="rId12" Type="http://schemas.openxmlformats.org/officeDocument/2006/relationships/slide" Target="slide34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Relationship Id="rId6" Type="http://schemas.openxmlformats.org/officeDocument/2006/relationships/slide" Target="slide13.xml"/><Relationship Id="rId11" Type="http://schemas.openxmlformats.org/officeDocument/2006/relationships/slide" Target="slide33.xml"/><Relationship Id="rId5" Type="http://schemas.openxmlformats.org/officeDocument/2006/relationships/slide" Target="slide10.xml"/><Relationship Id="rId10" Type="http://schemas.openxmlformats.org/officeDocument/2006/relationships/slide" Target="slide24.xml"/><Relationship Id="rId4" Type="http://schemas.openxmlformats.org/officeDocument/2006/relationships/slide" Target="slide12.xml"/><Relationship Id="rId9" Type="http://schemas.openxmlformats.org/officeDocument/2006/relationships/slide" Target="slide1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98500" y="203200"/>
            <a:ext cx="7010400" cy="7239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smtClean="0"/>
              <a:t>Oligopoly</a:t>
            </a:r>
          </a:p>
        </p:txBody>
      </p:sp>
      <p:sp>
        <p:nvSpPr>
          <p:cNvPr id="13314" name="Text Box 22"/>
          <p:cNvSpPr txBox="1">
            <a:spLocks noChangeArrowheads="1"/>
          </p:cNvSpPr>
          <p:nvPr/>
        </p:nvSpPr>
        <p:spPr bwMode="auto">
          <a:xfrm>
            <a:off x="412750" y="1247775"/>
            <a:ext cx="5348288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/>
            <a:r>
              <a:rPr lang="en-US" sz="2400">
                <a:solidFill>
                  <a:srgbClr val="000099"/>
                </a:solidFill>
                <a:latin typeface="Times New Roman" pitchFamily="18" charset="0"/>
              </a:rPr>
              <a:t>Look for:</a:t>
            </a:r>
          </a:p>
          <a:p>
            <a:pPr marL="457200" indent="-457200">
              <a:buFontTx/>
              <a:buAutoNum type="arabicPeriod"/>
            </a:pPr>
            <a:r>
              <a:rPr lang="en-US" sz="2400">
                <a:solidFill>
                  <a:srgbClr val="000099"/>
                </a:solidFill>
                <a:latin typeface="Times New Roman" pitchFamily="18" charset="0"/>
              </a:rPr>
              <a:t>Determination of the profit maximizing price and quantity.</a:t>
            </a:r>
          </a:p>
          <a:p>
            <a:pPr marL="457200" indent="-457200">
              <a:buFontTx/>
              <a:buAutoNum type="arabicPeriod"/>
            </a:pPr>
            <a:r>
              <a:rPr lang="en-US" sz="2400">
                <a:solidFill>
                  <a:srgbClr val="000099"/>
                </a:solidFill>
                <a:latin typeface="Times New Roman" pitchFamily="18" charset="0"/>
              </a:rPr>
              <a:t>Implications for efficiency</a:t>
            </a:r>
          </a:p>
          <a:p>
            <a:pPr marL="457200" indent="-457200"/>
            <a:endParaRPr lang="en-US" sz="2400">
              <a:solidFill>
                <a:srgbClr val="000099"/>
              </a:solidFill>
              <a:latin typeface="Times New Roman" pitchFamily="18" charset="0"/>
            </a:endParaRPr>
          </a:p>
        </p:txBody>
      </p:sp>
      <p:sp>
        <p:nvSpPr>
          <p:cNvPr id="13315" name="TextBox 3"/>
          <p:cNvSpPr txBox="1">
            <a:spLocks noChangeArrowheads="1"/>
          </p:cNvSpPr>
          <p:nvPr/>
        </p:nvSpPr>
        <p:spPr bwMode="auto">
          <a:xfrm>
            <a:off x="2095500" y="3632200"/>
            <a:ext cx="42164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Issues of Oligopoly</a:t>
            </a:r>
          </a:p>
          <a:p>
            <a:pPr marL="742950" lvl="1" indent="-285750">
              <a:buFontTx/>
              <a:buChar char="•"/>
            </a:pPr>
            <a:r>
              <a:rPr lang="en-US" sz="2400">
                <a:latin typeface="Times New Roman" pitchFamily="18" charset="0"/>
              </a:rPr>
              <a:t>Game theory and collusion</a:t>
            </a:r>
          </a:p>
          <a:p>
            <a:pPr marL="742950" lvl="1" indent="-285750">
              <a:buFontTx/>
              <a:buChar char="•"/>
            </a:pPr>
            <a:r>
              <a:rPr lang="en-US" sz="2400">
                <a:latin typeface="Times New Roman" pitchFamily="18" charset="0"/>
              </a:rPr>
              <a:t>3 oligopoly models</a:t>
            </a:r>
          </a:p>
          <a:p>
            <a:pPr marL="742950" lvl="1" indent="-285750">
              <a:buFontTx/>
              <a:buChar char="•"/>
            </a:pPr>
            <a:r>
              <a:rPr lang="en-US" sz="2400">
                <a:latin typeface="Times New Roman" pitchFamily="18" charset="0"/>
              </a:rPr>
              <a:t>Profit maximization</a:t>
            </a:r>
          </a:p>
          <a:p>
            <a:pPr marL="742950" lvl="1" indent="-285750">
              <a:buFontTx/>
              <a:buChar char="•"/>
            </a:pPr>
            <a:r>
              <a:rPr lang="en-US" sz="2400">
                <a:latin typeface="Times New Roman" pitchFamily="18" charset="0"/>
              </a:rPr>
              <a:t>Efficiency</a:t>
            </a:r>
          </a:p>
        </p:txBody>
      </p:sp>
      <p:sp>
        <p:nvSpPr>
          <p:cNvPr id="2" name="Rectangle 1"/>
          <p:cNvSpPr/>
          <p:nvPr/>
        </p:nvSpPr>
        <p:spPr>
          <a:xfrm>
            <a:off x="412750" y="5715000"/>
            <a:ext cx="796925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2800" dirty="0">
                <a:solidFill>
                  <a:srgbClr val="FF0000"/>
                </a:solidFill>
              </a:rPr>
              <a:t>Please listen to the audio as you work through the slides.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234317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ChangeArrowheads="1"/>
          </p:cNvSpPr>
          <p:nvPr/>
        </p:nvSpPr>
        <p:spPr bwMode="auto">
          <a:xfrm>
            <a:off x="0" y="179388"/>
            <a:ext cx="9037638" cy="156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/>
            <a:r>
              <a:rPr lang="en-US" sz="3200" b="1" dirty="0" smtClean="0">
                <a:latin typeface="Calibri" pitchFamily="34" charset="0"/>
              </a:rPr>
              <a:t>Oligopoly Behavior</a:t>
            </a:r>
            <a:endParaRPr lang="en-US" sz="3200" b="1" dirty="0">
              <a:latin typeface="Calibri" pitchFamily="34" charset="0"/>
            </a:endParaRPr>
          </a:p>
          <a:p>
            <a:pPr algn="ctr" eaLnBrk="0" hangingPunct="0"/>
            <a:endParaRPr lang="en-US" sz="3200" b="1" dirty="0">
              <a:latin typeface="Calibri" pitchFamily="34" charset="0"/>
            </a:endParaRPr>
          </a:p>
          <a:p>
            <a:pPr algn="ctr" eaLnBrk="0" hangingPunct="0"/>
            <a:r>
              <a:rPr lang="en-US" sz="3200" b="1" dirty="0">
                <a:latin typeface="Calibri" pitchFamily="34" charset="0"/>
              </a:rPr>
              <a:t>Game Theory</a:t>
            </a:r>
          </a:p>
        </p:txBody>
      </p:sp>
      <p:sp>
        <p:nvSpPr>
          <p:cNvPr id="227331" name="Rectangle 3"/>
          <p:cNvSpPr>
            <a:spLocks noChangeArrowheads="1"/>
          </p:cNvSpPr>
          <p:nvPr/>
        </p:nvSpPr>
        <p:spPr bwMode="auto">
          <a:xfrm>
            <a:off x="285750" y="1763713"/>
            <a:ext cx="8466138" cy="45227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marL="514350" indent="-514350" eaLnBrk="0" hangingPunct="0">
              <a:buFont typeface="Arial" charset="0"/>
              <a:buChar char="•"/>
            </a:pPr>
            <a:r>
              <a:rPr lang="en-US" sz="2800" b="1">
                <a:solidFill>
                  <a:srgbClr val="CC0000"/>
                </a:solidFill>
                <a:latin typeface="Calibri" pitchFamily="34" charset="0"/>
              </a:rPr>
              <a:t>Mutual Interdependence</a:t>
            </a:r>
          </a:p>
          <a:p>
            <a:pPr marL="514350" indent="-514350" eaLnBrk="0" hangingPunct="0">
              <a:buFont typeface="Arial" charset="0"/>
              <a:buChar char="•"/>
            </a:pPr>
            <a:r>
              <a:rPr lang="en-US" sz="2800" b="1">
                <a:solidFill>
                  <a:srgbClr val="CC0000"/>
                </a:solidFill>
                <a:latin typeface="Calibri" pitchFamily="34" charset="0"/>
              </a:rPr>
              <a:t>Collusive Tendencies </a:t>
            </a:r>
          </a:p>
          <a:p>
            <a:pPr marL="971550" lvl="1" indent="-514350" eaLnBrk="0" hangingPunct="0">
              <a:buFont typeface="Arial" charset="0"/>
              <a:buChar char="•"/>
            </a:pPr>
            <a:r>
              <a:rPr lang="en-US" sz="2800" b="1">
                <a:solidFill>
                  <a:srgbClr val="CC0000"/>
                </a:solidFill>
                <a:latin typeface="Calibri" pitchFamily="34" charset="0"/>
              </a:rPr>
              <a:t>Collusion – cooperation with rivals</a:t>
            </a:r>
          </a:p>
          <a:p>
            <a:pPr marL="514350" indent="-514350" eaLnBrk="0" hangingPunct="0">
              <a:buFont typeface="Calibri" pitchFamily="34" charset="0"/>
              <a:buAutoNum type="arabicPeriod"/>
            </a:pPr>
            <a:r>
              <a:rPr lang="en-US" sz="2800" b="1">
                <a:solidFill>
                  <a:srgbClr val="000099"/>
                </a:solidFill>
                <a:latin typeface="Calibri" pitchFamily="34" charset="0"/>
              </a:rPr>
              <a:t>Independent behavior of firms leads to lower prices – a benefit to consumers</a:t>
            </a:r>
          </a:p>
          <a:p>
            <a:pPr marL="514350" indent="-514350" eaLnBrk="0" hangingPunct="0">
              <a:buFont typeface="Calibri" pitchFamily="34" charset="0"/>
              <a:buAutoNum type="arabicPeriod"/>
            </a:pPr>
            <a:r>
              <a:rPr lang="en-US" sz="2800" b="1">
                <a:solidFill>
                  <a:srgbClr val="000099"/>
                </a:solidFill>
                <a:latin typeface="Calibri" pitchFamily="34" charset="0"/>
              </a:rPr>
              <a:t>Collusive behavior of firms leads to higher prices  - a benefit to business</a:t>
            </a:r>
          </a:p>
          <a:p>
            <a:pPr marL="514350" indent="-514350" eaLnBrk="0" hangingPunct="0"/>
            <a:endParaRPr lang="en-US" sz="2800" b="1" u="sng">
              <a:solidFill>
                <a:srgbClr val="CC0000"/>
              </a:solidFill>
              <a:latin typeface="Calibri" pitchFamily="34" charset="0"/>
            </a:endParaRPr>
          </a:p>
          <a:p>
            <a:pPr marL="514350" indent="-514350" eaLnBrk="0" hangingPunct="0"/>
            <a:r>
              <a:rPr lang="en-US" sz="2800" b="1" u="sng">
                <a:solidFill>
                  <a:srgbClr val="CC0000"/>
                </a:solidFill>
                <a:latin typeface="Calibri" pitchFamily="34" charset="0"/>
              </a:rPr>
              <a:t>Incentive to Cheat</a:t>
            </a:r>
          </a:p>
          <a:p>
            <a:pPr marL="514350" indent="-514350" eaLnBrk="0" hangingPunct="0"/>
            <a:r>
              <a:rPr lang="en-US" sz="3600" b="1" i="1">
                <a:solidFill>
                  <a:srgbClr val="CC0000"/>
                </a:solidFill>
                <a:latin typeface="Calibri" pitchFamily="34" charset="0"/>
              </a:rPr>
              <a:t>Introduction to Game Theory…</a:t>
            </a:r>
          </a:p>
        </p:txBody>
      </p:sp>
    </p:spTree>
    <p:extLst>
      <p:ext uri="{BB962C8B-B14F-4D97-AF65-F5344CB8AC3E}">
        <p14:creationId xmlns:p14="http://schemas.microsoft.com/office/powerpoint/2010/main" val="261844821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7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7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7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7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27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7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27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7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27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7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273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73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273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73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7331" grpId="0" build="p" bldLvl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ChangeArrowheads="1"/>
          </p:cNvSpPr>
          <p:nvPr/>
        </p:nvSpPr>
        <p:spPr bwMode="auto">
          <a:xfrm>
            <a:off x="488950" y="0"/>
            <a:ext cx="7129902" cy="582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3200" b="1" dirty="0" smtClean="0">
                <a:solidFill>
                  <a:srgbClr val="000099"/>
                </a:solidFill>
                <a:latin typeface="Calibri" pitchFamily="34" charset="0"/>
              </a:rPr>
              <a:t>Oligopoly Behavior </a:t>
            </a:r>
            <a:r>
              <a:rPr lang="en-US" sz="3200" b="1" dirty="0">
                <a:solidFill>
                  <a:srgbClr val="000099"/>
                </a:solidFill>
                <a:latin typeface="Calibri" pitchFamily="34" charset="0"/>
              </a:rPr>
              <a:t>– 2 firms, 2 strategies</a:t>
            </a:r>
          </a:p>
        </p:txBody>
      </p:sp>
      <p:sp>
        <p:nvSpPr>
          <p:cNvPr id="68611" name="Rectangle 3"/>
          <p:cNvSpPr>
            <a:spLocks noChangeArrowheads="1"/>
          </p:cNvSpPr>
          <p:nvPr/>
        </p:nvSpPr>
        <p:spPr bwMode="auto">
          <a:xfrm>
            <a:off x="1865313" y="777875"/>
            <a:ext cx="5626100" cy="69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4000" b="1" i="1">
                <a:solidFill>
                  <a:srgbClr val="CC0000"/>
                </a:solidFill>
                <a:latin typeface="Calibri" pitchFamily="34" charset="0"/>
              </a:rPr>
              <a:t>A Game-Theory Overview</a:t>
            </a:r>
          </a:p>
        </p:txBody>
      </p:sp>
      <p:grpSp>
        <p:nvGrpSpPr>
          <p:cNvPr id="2" name="Group 71"/>
          <p:cNvGrpSpPr>
            <a:grpSpLocks/>
          </p:cNvGrpSpPr>
          <p:nvPr/>
        </p:nvGrpSpPr>
        <p:grpSpPr bwMode="auto">
          <a:xfrm>
            <a:off x="2317750" y="3206750"/>
            <a:ext cx="857250" cy="2463800"/>
            <a:chOff x="1804" y="2020"/>
            <a:chExt cx="540" cy="1552"/>
          </a:xfrm>
        </p:grpSpPr>
        <p:sp>
          <p:nvSpPr>
            <p:cNvPr id="23593" name="Rectangle 4"/>
            <p:cNvSpPr>
              <a:spLocks noChangeArrowheads="1"/>
            </p:cNvSpPr>
            <p:nvPr/>
          </p:nvSpPr>
          <p:spPr bwMode="auto">
            <a:xfrm>
              <a:off x="1804" y="2020"/>
              <a:ext cx="540" cy="2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b="1">
                  <a:solidFill>
                    <a:srgbClr val="000000"/>
                  </a:solidFill>
                </a:rPr>
                <a:t>High</a:t>
              </a:r>
            </a:p>
          </p:txBody>
        </p:sp>
        <p:sp>
          <p:nvSpPr>
            <p:cNvPr id="23594" name="Rectangle 5"/>
            <p:cNvSpPr>
              <a:spLocks noChangeArrowheads="1"/>
            </p:cNvSpPr>
            <p:nvPr/>
          </p:nvSpPr>
          <p:spPr bwMode="auto">
            <a:xfrm>
              <a:off x="1809" y="3286"/>
              <a:ext cx="497" cy="2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b="1">
                  <a:solidFill>
                    <a:srgbClr val="000000"/>
                  </a:solidFill>
                </a:rPr>
                <a:t>Low</a:t>
              </a:r>
            </a:p>
          </p:txBody>
        </p:sp>
      </p:grpSp>
      <p:grpSp>
        <p:nvGrpSpPr>
          <p:cNvPr id="3" name="Group 70"/>
          <p:cNvGrpSpPr>
            <a:grpSpLocks/>
          </p:cNvGrpSpPr>
          <p:nvPr/>
        </p:nvGrpSpPr>
        <p:grpSpPr bwMode="auto">
          <a:xfrm>
            <a:off x="3779838" y="1868488"/>
            <a:ext cx="2798762" cy="454025"/>
            <a:chOff x="2725" y="1177"/>
            <a:chExt cx="1763" cy="286"/>
          </a:xfrm>
        </p:grpSpPr>
        <p:sp>
          <p:nvSpPr>
            <p:cNvPr id="23591" name="Rectangle 6"/>
            <p:cNvSpPr>
              <a:spLocks noChangeArrowheads="1"/>
            </p:cNvSpPr>
            <p:nvPr/>
          </p:nvSpPr>
          <p:spPr bwMode="auto">
            <a:xfrm>
              <a:off x="2725" y="1177"/>
              <a:ext cx="540" cy="2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b="1">
                  <a:solidFill>
                    <a:srgbClr val="000000"/>
                  </a:solidFill>
                </a:rPr>
                <a:t>High</a:t>
              </a:r>
            </a:p>
          </p:txBody>
        </p:sp>
        <p:sp>
          <p:nvSpPr>
            <p:cNvPr id="23592" name="Rectangle 7"/>
            <p:cNvSpPr>
              <a:spLocks noChangeArrowheads="1"/>
            </p:cNvSpPr>
            <p:nvPr/>
          </p:nvSpPr>
          <p:spPr bwMode="auto">
            <a:xfrm>
              <a:off x="3991" y="1177"/>
              <a:ext cx="497" cy="2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b="1">
                  <a:solidFill>
                    <a:srgbClr val="000000"/>
                  </a:solidFill>
                </a:rPr>
                <a:t>Low</a:t>
              </a:r>
            </a:p>
          </p:txBody>
        </p:sp>
      </p:grpSp>
      <p:sp>
        <p:nvSpPr>
          <p:cNvPr id="68641" name="Freeform 33"/>
          <p:cNvSpPr>
            <a:spLocks/>
          </p:cNvSpPr>
          <p:nvPr/>
        </p:nvSpPr>
        <p:spPr bwMode="auto">
          <a:xfrm>
            <a:off x="2149475" y="2405063"/>
            <a:ext cx="268288" cy="4197350"/>
          </a:xfrm>
          <a:custGeom>
            <a:avLst/>
            <a:gdLst>
              <a:gd name="T0" fmla="*/ 2147483647 w 169"/>
              <a:gd name="T1" fmla="*/ 2147483647 h 2644"/>
              <a:gd name="T2" fmla="*/ 2147483647 w 169"/>
              <a:gd name="T3" fmla="*/ 2147483647 h 2644"/>
              <a:gd name="T4" fmla="*/ 2147483647 w 169"/>
              <a:gd name="T5" fmla="*/ 2147483647 h 2644"/>
              <a:gd name="T6" fmla="*/ 2147483647 w 169"/>
              <a:gd name="T7" fmla="*/ 2147483647 h 2644"/>
              <a:gd name="T8" fmla="*/ 2147483647 w 169"/>
              <a:gd name="T9" fmla="*/ 2147483647 h 2644"/>
              <a:gd name="T10" fmla="*/ 2147483647 w 169"/>
              <a:gd name="T11" fmla="*/ 2147483647 h 2644"/>
              <a:gd name="T12" fmla="*/ 2147483647 w 169"/>
              <a:gd name="T13" fmla="*/ 2147483647 h 2644"/>
              <a:gd name="T14" fmla="*/ 2147483647 w 169"/>
              <a:gd name="T15" fmla="*/ 2147483647 h 2644"/>
              <a:gd name="T16" fmla="*/ 2147483647 w 169"/>
              <a:gd name="T17" fmla="*/ 2147483647 h 2644"/>
              <a:gd name="T18" fmla="*/ 2147483647 w 169"/>
              <a:gd name="T19" fmla="*/ 2147483647 h 2644"/>
              <a:gd name="T20" fmla="*/ 2147483647 w 169"/>
              <a:gd name="T21" fmla="*/ 2147483647 h 2644"/>
              <a:gd name="T22" fmla="*/ 2147483647 w 169"/>
              <a:gd name="T23" fmla="*/ 2147483647 h 2644"/>
              <a:gd name="T24" fmla="*/ 2147483647 w 169"/>
              <a:gd name="T25" fmla="*/ 2147483647 h 2644"/>
              <a:gd name="T26" fmla="*/ 2147483647 w 169"/>
              <a:gd name="T27" fmla="*/ 2147483647 h 2644"/>
              <a:gd name="T28" fmla="*/ 2147483647 w 169"/>
              <a:gd name="T29" fmla="*/ 2147483647 h 2644"/>
              <a:gd name="T30" fmla="*/ 2147483647 w 169"/>
              <a:gd name="T31" fmla="*/ 2147483647 h 2644"/>
              <a:gd name="T32" fmla="*/ 2147483647 w 169"/>
              <a:gd name="T33" fmla="*/ 2147483647 h 2644"/>
              <a:gd name="T34" fmla="*/ 2147483647 w 169"/>
              <a:gd name="T35" fmla="*/ 2147483647 h 2644"/>
              <a:gd name="T36" fmla="*/ 2147483647 w 169"/>
              <a:gd name="T37" fmla="*/ 2147483647 h 2644"/>
              <a:gd name="T38" fmla="*/ 2147483647 w 169"/>
              <a:gd name="T39" fmla="*/ 2147483647 h 2644"/>
              <a:gd name="T40" fmla="*/ 2147483647 w 169"/>
              <a:gd name="T41" fmla="*/ 2147483647 h 2644"/>
              <a:gd name="T42" fmla="*/ 2147483647 w 169"/>
              <a:gd name="T43" fmla="*/ 2147483647 h 2644"/>
              <a:gd name="T44" fmla="*/ 2147483647 w 169"/>
              <a:gd name="T45" fmla="*/ 2147483647 h 2644"/>
              <a:gd name="T46" fmla="*/ 2147483647 w 169"/>
              <a:gd name="T47" fmla="*/ 2147483647 h 2644"/>
              <a:gd name="T48" fmla="*/ 2147483647 w 169"/>
              <a:gd name="T49" fmla="*/ 2147483647 h 2644"/>
              <a:gd name="T50" fmla="*/ 2147483647 w 169"/>
              <a:gd name="T51" fmla="*/ 2147483647 h 2644"/>
              <a:gd name="T52" fmla="*/ 2147483647 w 169"/>
              <a:gd name="T53" fmla="*/ 2147483647 h 2644"/>
              <a:gd name="T54" fmla="*/ 2147483647 w 169"/>
              <a:gd name="T55" fmla="*/ 2147483647 h 2644"/>
              <a:gd name="T56" fmla="*/ 2147483647 w 169"/>
              <a:gd name="T57" fmla="*/ 2147483647 h 2644"/>
              <a:gd name="T58" fmla="*/ 2147483647 w 169"/>
              <a:gd name="T59" fmla="*/ 2147483647 h 2644"/>
              <a:gd name="T60" fmla="*/ 2147483647 w 169"/>
              <a:gd name="T61" fmla="*/ 2147483647 h 2644"/>
              <a:gd name="T62" fmla="*/ 2147483647 w 169"/>
              <a:gd name="T63" fmla="*/ 2147483647 h 2644"/>
              <a:gd name="T64" fmla="*/ 2147483647 w 169"/>
              <a:gd name="T65" fmla="*/ 2147483647 h 2644"/>
              <a:gd name="T66" fmla="*/ 2147483647 w 169"/>
              <a:gd name="T67" fmla="*/ 0 h 2644"/>
              <a:gd name="T68" fmla="*/ 2147483647 w 169"/>
              <a:gd name="T69" fmla="*/ 0 h 2644"/>
              <a:gd name="T70" fmla="*/ 2147483647 w 169"/>
              <a:gd name="T71" fmla="*/ 2147483647 h 2644"/>
              <a:gd name="T72" fmla="*/ 2147483647 w 169"/>
              <a:gd name="T73" fmla="*/ 2147483647 h 2644"/>
              <a:gd name="T74" fmla="*/ 2147483647 w 169"/>
              <a:gd name="T75" fmla="*/ 2147483647 h 2644"/>
              <a:gd name="T76" fmla="*/ 2147483647 w 169"/>
              <a:gd name="T77" fmla="*/ 2147483647 h 2644"/>
              <a:gd name="T78" fmla="*/ 2147483647 w 169"/>
              <a:gd name="T79" fmla="*/ 2147483647 h 2644"/>
              <a:gd name="T80" fmla="*/ 2147483647 w 169"/>
              <a:gd name="T81" fmla="*/ 2147483647 h 2644"/>
              <a:gd name="T82" fmla="*/ 2147483647 w 169"/>
              <a:gd name="T83" fmla="*/ 2147483647 h 2644"/>
              <a:gd name="T84" fmla="*/ 2147483647 w 169"/>
              <a:gd name="T85" fmla="*/ 2147483647 h 2644"/>
              <a:gd name="T86" fmla="*/ 2147483647 w 169"/>
              <a:gd name="T87" fmla="*/ 2147483647 h 2644"/>
              <a:gd name="T88" fmla="*/ 2147483647 w 169"/>
              <a:gd name="T89" fmla="*/ 2147483647 h 2644"/>
              <a:gd name="T90" fmla="*/ 2147483647 w 169"/>
              <a:gd name="T91" fmla="*/ 2147483647 h 2644"/>
              <a:gd name="T92" fmla="*/ 2147483647 w 169"/>
              <a:gd name="T93" fmla="*/ 2147483647 h 2644"/>
              <a:gd name="T94" fmla="*/ 2147483647 w 169"/>
              <a:gd name="T95" fmla="*/ 2147483647 h 2644"/>
              <a:gd name="T96" fmla="*/ 2147483647 w 169"/>
              <a:gd name="T97" fmla="*/ 2147483647 h 2644"/>
              <a:gd name="T98" fmla="*/ 2147483647 w 169"/>
              <a:gd name="T99" fmla="*/ 2147483647 h 2644"/>
              <a:gd name="T100" fmla="*/ 2147483647 w 169"/>
              <a:gd name="T101" fmla="*/ 2147483647 h 2644"/>
              <a:gd name="T102" fmla="*/ 2147483647 w 169"/>
              <a:gd name="T103" fmla="*/ 2147483647 h 2644"/>
              <a:gd name="T104" fmla="*/ 2147483647 w 169"/>
              <a:gd name="T105" fmla="*/ 2147483647 h 2644"/>
              <a:gd name="T106" fmla="*/ 2147483647 w 169"/>
              <a:gd name="T107" fmla="*/ 2147483647 h 2644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169"/>
              <a:gd name="T163" fmla="*/ 0 h 2644"/>
              <a:gd name="T164" fmla="*/ 169 w 169"/>
              <a:gd name="T165" fmla="*/ 2644 h 2644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169" h="2644">
                <a:moveTo>
                  <a:pt x="57" y="2148"/>
                </a:moveTo>
                <a:lnTo>
                  <a:pt x="58" y="2198"/>
                </a:lnTo>
                <a:lnTo>
                  <a:pt x="59" y="2245"/>
                </a:lnTo>
                <a:lnTo>
                  <a:pt x="63" y="2299"/>
                </a:lnTo>
                <a:lnTo>
                  <a:pt x="66" y="2342"/>
                </a:lnTo>
                <a:lnTo>
                  <a:pt x="71" y="2388"/>
                </a:lnTo>
                <a:lnTo>
                  <a:pt x="78" y="2431"/>
                </a:lnTo>
                <a:lnTo>
                  <a:pt x="84" y="2471"/>
                </a:lnTo>
                <a:lnTo>
                  <a:pt x="92" y="2507"/>
                </a:lnTo>
                <a:lnTo>
                  <a:pt x="101" y="2539"/>
                </a:lnTo>
                <a:lnTo>
                  <a:pt x="110" y="2568"/>
                </a:lnTo>
                <a:lnTo>
                  <a:pt x="120" y="2589"/>
                </a:lnTo>
                <a:lnTo>
                  <a:pt x="130" y="2614"/>
                </a:lnTo>
                <a:lnTo>
                  <a:pt x="141" y="2625"/>
                </a:lnTo>
                <a:lnTo>
                  <a:pt x="152" y="2636"/>
                </a:lnTo>
                <a:lnTo>
                  <a:pt x="163" y="2639"/>
                </a:lnTo>
                <a:lnTo>
                  <a:pt x="168" y="2643"/>
                </a:lnTo>
                <a:lnTo>
                  <a:pt x="159" y="2639"/>
                </a:lnTo>
                <a:lnTo>
                  <a:pt x="150" y="2636"/>
                </a:lnTo>
                <a:lnTo>
                  <a:pt x="141" y="2621"/>
                </a:lnTo>
                <a:lnTo>
                  <a:pt x="132" y="2600"/>
                </a:lnTo>
                <a:lnTo>
                  <a:pt x="124" y="2582"/>
                </a:lnTo>
                <a:lnTo>
                  <a:pt x="116" y="2557"/>
                </a:lnTo>
                <a:lnTo>
                  <a:pt x="110" y="2528"/>
                </a:lnTo>
                <a:lnTo>
                  <a:pt x="104" y="2492"/>
                </a:lnTo>
                <a:lnTo>
                  <a:pt x="99" y="2457"/>
                </a:lnTo>
                <a:lnTo>
                  <a:pt x="95" y="2417"/>
                </a:lnTo>
                <a:lnTo>
                  <a:pt x="93" y="2378"/>
                </a:lnTo>
                <a:lnTo>
                  <a:pt x="91" y="2338"/>
                </a:lnTo>
                <a:lnTo>
                  <a:pt x="90" y="2299"/>
                </a:lnTo>
                <a:lnTo>
                  <a:pt x="90" y="1621"/>
                </a:lnTo>
                <a:lnTo>
                  <a:pt x="89" y="1585"/>
                </a:lnTo>
                <a:lnTo>
                  <a:pt x="87" y="1546"/>
                </a:lnTo>
                <a:lnTo>
                  <a:pt x="84" y="1506"/>
                </a:lnTo>
                <a:lnTo>
                  <a:pt x="81" y="1477"/>
                </a:lnTo>
                <a:lnTo>
                  <a:pt x="76" y="1442"/>
                </a:lnTo>
                <a:lnTo>
                  <a:pt x="70" y="1413"/>
                </a:lnTo>
                <a:lnTo>
                  <a:pt x="63" y="1384"/>
                </a:lnTo>
                <a:lnTo>
                  <a:pt x="56" y="1363"/>
                </a:lnTo>
                <a:lnTo>
                  <a:pt x="49" y="1348"/>
                </a:lnTo>
                <a:lnTo>
                  <a:pt x="40" y="1334"/>
                </a:lnTo>
                <a:lnTo>
                  <a:pt x="31" y="1330"/>
                </a:lnTo>
                <a:lnTo>
                  <a:pt x="23" y="1323"/>
                </a:lnTo>
                <a:lnTo>
                  <a:pt x="31" y="1320"/>
                </a:lnTo>
                <a:lnTo>
                  <a:pt x="40" y="1309"/>
                </a:lnTo>
                <a:lnTo>
                  <a:pt x="49" y="1298"/>
                </a:lnTo>
                <a:lnTo>
                  <a:pt x="56" y="1280"/>
                </a:lnTo>
                <a:lnTo>
                  <a:pt x="63" y="1259"/>
                </a:lnTo>
                <a:lnTo>
                  <a:pt x="70" y="1234"/>
                </a:lnTo>
                <a:lnTo>
                  <a:pt x="76" y="1205"/>
                </a:lnTo>
                <a:lnTo>
                  <a:pt x="81" y="1169"/>
                </a:lnTo>
                <a:lnTo>
                  <a:pt x="84" y="1137"/>
                </a:lnTo>
                <a:lnTo>
                  <a:pt x="87" y="1101"/>
                </a:lnTo>
                <a:lnTo>
                  <a:pt x="89" y="1062"/>
                </a:lnTo>
                <a:lnTo>
                  <a:pt x="90" y="1022"/>
                </a:lnTo>
                <a:lnTo>
                  <a:pt x="90" y="348"/>
                </a:lnTo>
                <a:lnTo>
                  <a:pt x="91" y="305"/>
                </a:lnTo>
                <a:lnTo>
                  <a:pt x="93" y="265"/>
                </a:lnTo>
                <a:lnTo>
                  <a:pt x="95" y="226"/>
                </a:lnTo>
                <a:lnTo>
                  <a:pt x="99" y="186"/>
                </a:lnTo>
                <a:lnTo>
                  <a:pt x="104" y="151"/>
                </a:lnTo>
                <a:lnTo>
                  <a:pt x="110" y="118"/>
                </a:lnTo>
                <a:lnTo>
                  <a:pt x="116" y="90"/>
                </a:lnTo>
                <a:lnTo>
                  <a:pt x="124" y="65"/>
                </a:lnTo>
                <a:lnTo>
                  <a:pt x="132" y="39"/>
                </a:lnTo>
                <a:lnTo>
                  <a:pt x="141" y="22"/>
                </a:lnTo>
                <a:lnTo>
                  <a:pt x="150" y="11"/>
                </a:lnTo>
                <a:lnTo>
                  <a:pt x="159" y="0"/>
                </a:lnTo>
                <a:lnTo>
                  <a:pt x="168" y="0"/>
                </a:lnTo>
                <a:lnTo>
                  <a:pt x="163" y="0"/>
                </a:lnTo>
                <a:lnTo>
                  <a:pt x="152" y="7"/>
                </a:lnTo>
                <a:lnTo>
                  <a:pt x="141" y="14"/>
                </a:lnTo>
                <a:lnTo>
                  <a:pt x="130" y="32"/>
                </a:lnTo>
                <a:lnTo>
                  <a:pt x="120" y="54"/>
                </a:lnTo>
                <a:lnTo>
                  <a:pt x="110" y="79"/>
                </a:lnTo>
                <a:lnTo>
                  <a:pt x="101" y="108"/>
                </a:lnTo>
                <a:lnTo>
                  <a:pt x="92" y="140"/>
                </a:lnTo>
                <a:lnTo>
                  <a:pt x="84" y="176"/>
                </a:lnTo>
                <a:lnTo>
                  <a:pt x="78" y="212"/>
                </a:lnTo>
                <a:lnTo>
                  <a:pt x="71" y="258"/>
                </a:lnTo>
                <a:lnTo>
                  <a:pt x="66" y="301"/>
                </a:lnTo>
                <a:lnTo>
                  <a:pt x="63" y="348"/>
                </a:lnTo>
                <a:lnTo>
                  <a:pt x="59" y="394"/>
                </a:lnTo>
                <a:lnTo>
                  <a:pt x="58" y="445"/>
                </a:lnTo>
                <a:lnTo>
                  <a:pt x="57" y="495"/>
                </a:lnTo>
                <a:lnTo>
                  <a:pt x="57" y="1072"/>
                </a:lnTo>
                <a:lnTo>
                  <a:pt x="56" y="1108"/>
                </a:lnTo>
                <a:lnTo>
                  <a:pt x="54" y="1144"/>
                </a:lnTo>
                <a:lnTo>
                  <a:pt x="52" y="1173"/>
                </a:lnTo>
                <a:lnTo>
                  <a:pt x="48" y="1205"/>
                </a:lnTo>
                <a:lnTo>
                  <a:pt x="43" y="1234"/>
                </a:lnTo>
                <a:lnTo>
                  <a:pt x="38" y="1259"/>
                </a:lnTo>
                <a:lnTo>
                  <a:pt x="31" y="1280"/>
                </a:lnTo>
                <a:lnTo>
                  <a:pt x="24" y="1298"/>
                </a:lnTo>
                <a:lnTo>
                  <a:pt x="16" y="1309"/>
                </a:lnTo>
                <a:lnTo>
                  <a:pt x="8" y="1320"/>
                </a:lnTo>
                <a:lnTo>
                  <a:pt x="0" y="1320"/>
                </a:lnTo>
                <a:lnTo>
                  <a:pt x="8" y="1323"/>
                </a:lnTo>
                <a:lnTo>
                  <a:pt x="15" y="1330"/>
                </a:lnTo>
                <a:lnTo>
                  <a:pt x="23" y="1345"/>
                </a:lnTo>
                <a:lnTo>
                  <a:pt x="30" y="1359"/>
                </a:lnTo>
                <a:lnTo>
                  <a:pt x="37" y="1381"/>
                </a:lnTo>
                <a:lnTo>
                  <a:pt x="42" y="1409"/>
                </a:lnTo>
                <a:lnTo>
                  <a:pt x="47" y="1434"/>
                </a:lnTo>
                <a:lnTo>
                  <a:pt x="52" y="1463"/>
                </a:lnTo>
                <a:lnTo>
                  <a:pt x="54" y="1499"/>
                </a:lnTo>
                <a:lnTo>
                  <a:pt x="56" y="1531"/>
                </a:lnTo>
                <a:lnTo>
                  <a:pt x="57" y="1567"/>
                </a:lnTo>
                <a:lnTo>
                  <a:pt x="57" y="2148"/>
                </a:lnTo>
              </a:path>
            </a:pathLst>
          </a:custGeom>
          <a:solidFill>
            <a:srgbClr val="000000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8642" name="Freeform 34"/>
          <p:cNvSpPr>
            <a:spLocks/>
          </p:cNvSpPr>
          <p:nvPr/>
        </p:nvSpPr>
        <p:spPr bwMode="auto">
          <a:xfrm>
            <a:off x="3094038" y="1755775"/>
            <a:ext cx="4252912" cy="266700"/>
          </a:xfrm>
          <a:custGeom>
            <a:avLst/>
            <a:gdLst>
              <a:gd name="T0" fmla="*/ 2147483647 w 2679"/>
              <a:gd name="T1" fmla="*/ 2147483647 h 168"/>
              <a:gd name="T2" fmla="*/ 2147483647 w 2679"/>
              <a:gd name="T3" fmla="*/ 2147483647 h 168"/>
              <a:gd name="T4" fmla="*/ 2147483647 w 2679"/>
              <a:gd name="T5" fmla="*/ 2147483647 h 168"/>
              <a:gd name="T6" fmla="*/ 2147483647 w 2679"/>
              <a:gd name="T7" fmla="*/ 2147483647 h 168"/>
              <a:gd name="T8" fmla="*/ 2147483647 w 2679"/>
              <a:gd name="T9" fmla="*/ 2147483647 h 168"/>
              <a:gd name="T10" fmla="*/ 2147483647 w 2679"/>
              <a:gd name="T11" fmla="*/ 2147483647 h 168"/>
              <a:gd name="T12" fmla="*/ 2147483647 w 2679"/>
              <a:gd name="T13" fmla="*/ 2147483647 h 168"/>
              <a:gd name="T14" fmla="*/ 2147483647 w 2679"/>
              <a:gd name="T15" fmla="*/ 2147483647 h 168"/>
              <a:gd name="T16" fmla="*/ 2147483647 w 2679"/>
              <a:gd name="T17" fmla="*/ 2147483647 h 168"/>
              <a:gd name="T18" fmla="*/ 2147483647 w 2679"/>
              <a:gd name="T19" fmla="*/ 2147483647 h 168"/>
              <a:gd name="T20" fmla="*/ 2147483647 w 2679"/>
              <a:gd name="T21" fmla="*/ 2147483647 h 168"/>
              <a:gd name="T22" fmla="*/ 2147483647 w 2679"/>
              <a:gd name="T23" fmla="*/ 2147483647 h 168"/>
              <a:gd name="T24" fmla="*/ 2147483647 w 2679"/>
              <a:gd name="T25" fmla="*/ 2147483647 h 168"/>
              <a:gd name="T26" fmla="*/ 2147483647 w 2679"/>
              <a:gd name="T27" fmla="*/ 2147483647 h 168"/>
              <a:gd name="T28" fmla="*/ 2147483647 w 2679"/>
              <a:gd name="T29" fmla="*/ 2147483647 h 168"/>
              <a:gd name="T30" fmla="*/ 2147483647 w 2679"/>
              <a:gd name="T31" fmla="*/ 2147483647 h 168"/>
              <a:gd name="T32" fmla="*/ 2147483647 w 2679"/>
              <a:gd name="T33" fmla="*/ 2147483647 h 168"/>
              <a:gd name="T34" fmla="*/ 2147483647 w 2679"/>
              <a:gd name="T35" fmla="*/ 2147483647 h 168"/>
              <a:gd name="T36" fmla="*/ 2147483647 w 2679"/>
              <a:gd name="T37" fmla="*/ 2147483647 h 168"/>
              <a:gd name="T38" fmla="*/ 2147483647 w 2679"/>
              <a:gd name="T39" fmla="*/ 2147483647 h 168"/>
              <a:gd name="T40" fmla="*/ 2147483647 w 2679"/>
              <a:gd name="T41" fmla="*/ 2147483647 h 168"/>
              <a:gd name="T42" fmla="*/ 2147483647 w 2679"/>
              <a:gd name="T43" fmla="*/ 2147483647 h 168"/>
              <a:gd name="T44" fmla="*/ 2147483647 w 2679"/>
              <a:gd name="T45" fmla="*/ 2147483647 h 168"/>
              <a:gd name="T46" fmla="*/ 2147483647 w 2679"/>
              <a:gd name="T47" fmla="*/ 2147483647 h 168"/>
              <a:gd name="T48" fmla="*/ 2147483647 w 2679"/>
              <a:gd name="T49" fmla="*/ 2147483647 h 168"/>
              <a:gd name="T50" fmla="*/ 2147483647 w 2679"/>
              <a:gd name="T51" fmla="*/ 2147483647 h 168"/>
              <a:gd name="T52" fmla="*/ 2147483647 w 2679"/>
              <a:gd name="T53" fmla="*/ 2147483647 h 168"/>
              <a:gd name="T54" fmla="*/ 2147483647 w 2679"/>
              <a:gd name="T55" fmla="*/ 2147483647 h 168"/>
              <a:gd name="T56" fmla="*/ 2147483647 w 2679"/>
              <a:gd name="T57" fmla="*/ 2147483647 h 168"/>
              <a:gd name="T58" fmla="*/ 2147483647 w 2679"/>
              <a:gd name="T59" fmla="*/ 2147483647 h 168"/>
              <a:gd name="T60" fmla="*/ 2147483647 w 2679"/>
              <a:gd name="T61" fmla="*/ 2147483647 h 168"/>
              <a:gd name="T62" fmla="*/ 2147483647 w 2679"/>
              <a:gd name="T63" fmla="*/ 2147483647 h 168"/>
              <a:gd name="T64" fmla="*/ 2147483647 w 2679"/>
              <a:gd name="T65" fmla="*/ 2147483647 h 168"/>
              <a:gd name="T66" fmla="*/ 0 w 2679"/>
              <a:gd name="T67" fmla="*/ 2147483647 h 168"/>
              <a:gd name="T68" fmla="*/ 0 w 2679"/>
              <a:gd name="T69" fmla="*/ 2147483647 h 168"/>
              <a:gd name="T70" fmla="*/ 2147483647 w 2679"/>
              <a:gd name="T71" fmla="*/ 2147483647 h 168"/>
              <a:gd name="T72" fmla="*/ 2147483647 w 2679"/>
              <a:gd name="T73" fmla="*/ 2147483647 h 168"/>
              <a:gd name="T74" fmla="*/ 2147483647 w 2679"/>
              <a:gd name="T75" fmla="*/ 2147483647 h 168"/>
              <a:gd name="T76" fmla="*/ 2147483647 w 2679"/>
              <a:gd name="T77" fmla="*/ 2147483647 h 168"/>
              <a:gd name="T78" fmla="*/ 2147483647 w 2679"/>
              <a:gd name="T79" fmla="*/ 2147483647 h 168"/>
              <a:gd name="T80" fmla="*/ 2147483647 w 2679"/>
              <a:gd name="T81" fmla="*/ 2147483647 h 168"/>
              <a:gd name="T82" fmla="*/ 2147483647 w 2679"/>
              <a:gd name="T83" fmla="*/ 2147483647 h 168"/>
              <a:gd name="T84" fmla="*/ 2147483647 w 2679"/>
              <a:gd name="T85" fmla="*/ 2147483647 h 168"/>
              <a:gd name="T86" fmla="*/ 2147483647 w 2679"/>
              <a:gd name="T87" fmla="*/ 2147483647 h 168"/>
              <a:gd name="T88" fmla="*/ 2147483647 w 2679"/>
              <a:gd name="T89" fmla="*/ 2147483647 h 168"/>
              <a:gd name="T90" fmla="*/ 2147483647 w 2679"/>
              <a:gd name="T91" fmla="*/ 2147483647 h 168"/>
              <a:gd name="T92" fmla="*/ 2147483647 w 2679"/>
              <a:gd name="T93" fmla="*/ 2147483647 h 168"/>
              <a:gd name="T94" fmla="*/ 2147483647 w 2679"/>
              <a:gd name="T95" fmla="*/ 2147483647 h 168"/>
              <a:gd name="T96" fmla="*/ 2147483647 w 2679"/>
              <a:gd name="T97" fmla="*/ 2147483647 h 168"/>
              <a:gd name="T98" fmla="*/ 2147483647 w 2679"/>
              <a:gd name="T99" fmla="*/ 2147483647 h 168"/>
              <a:gd name="T100" fmla="*/ 2147483647 w 2679"/>
              <a:gd name="T101" fmla="*/ 2147483647 h 168"/>
              <a:gd name="T102" fmla="*/ 2147483647 w 2679"/>
              <a:gd name="T103" fmla="*/ 2147483647 h 168"/>
              <a:gd name="T104" fmla="*/ 2147483647 w 2679"/>
              <a:gd name="T105" fmla="*/ 2147483647 h 168"/>
              <a:gd name="T106" fmla="*/ 2147483647 w 2679"/>
              <a:gd name="T107" fmla="*/ 2147483647 h 168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2679"/>
              <a:gd name="T163" fmla="*/ 0 h 168"/>
              <a:gd name="T164" fmla="*/ 2679 w 2679"/>
              <a:gd name="T165" fmla="*/ 168 h 168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2679" h="168">
                <a:moveTo>
                  <a:pt x="2177" y="57"/>
                </a:moveTo>
                <a:lnTo>
                  <a:pt x="2224" y="58"/>
                </a:lnTo>
                <a:lnTo>
                  <a:pt x="2275" y="59"/>
                </a:lnTo>
                <a:lnTo>
                  <a:pt x="2326" y="63"/>
                </a:lnTo>
                <a:lnTo>
                  <a:pt x="2373" y="66"/>
                </a:lnTo>
                <a:lnTo>
                  <a:pt x="2416" y="71"/>
                </a:lnTo>
                <a:lnTo>
                  <a:pt x="2460" y="77"/>
                </a:lnTo>
                <a:lnTo>
                  <a:pt x="2500" y="84"/>
                </a:lnTo>
                <a:lnTo>
                  <a:pt x="2536" y="92"/>
                </a:lnTo>
                <a:lnTo>
                  <a:pt x="2573" y="100"/>
                </a:lnTo>
                <a:lnTo>
                  <a:pt x="2602" y="109"/>
                </a:lnTo>
                <a:lnTo>
                  <a:pt x="2623" y="119"/>
                </a:lnTo>
                <a:lnTo>
                  <a:pt x="2645" y="129"/>
                </a:lnTo>
                <a:lnTo>
                  <a:pt x="2660" y="140"/>
                </a:lnTo>
                <a:lnTo>
                  <a:pt x="2667" y="151"/>
                </a:lnTo>
                <a:lnTo>
                  <a:pt x="2674" y="162"/>
                </a:lnTo>
                <a:lnTo>
                  <a:pt x="2678" y="167"/>
                </a:lnTo>
                <a:lnTo>
                  <a:pt x="2674" y="159"/>
                </a:lnTo>
                <a:lnTo>
                  <a:pt x="2667" y="149"/>
                </a:lnTo>
                <a:lnTo>
                  <a:pt x="2653" y="140"/>
                </a:lnTo>
                <a:lnTo>
                  <a:pt x="2634" y="132"/>
                </a:lnTo>
                <a:lnTo>
                  <a:pt x="2616" y="124"/>
                </a:lnTo>
                <a:lnTo>
                  <a:pt x="2591" y="116"/>
                </a:lnTo>
                <a:lnTo>
                  <a:pt x="2558" y="110"/>
                </a:lnTo>
                <a:lnTo>
                  <a:pt x="2525" y="104"/>
                </a:lnTo>
                <a:lnTo>
                  <a:pt x="2489" y="99"/>
                </a:lnTo>
                <a:lnTo>
                  <a:pt x="2449" y="95"/>
                </a:lnTo>
                <a:lnTo>
                  <a:pt x="2409" y="92"/>
                </a:lnTo>
                <a:lnTo>
                  <a:pt x="2369" y="90"/>
                </a:lnTo>
                <a:lnTo>
                  <a:pt x="2326" y="90"/>
                </a:lnTo>
                <a:lnTo>
                  <a:pt x="1642" y="90"/>
                </a:lnTo>
                <a:lnTo>
                  <a:pt x="1602" y="89"/>
                </a:lnTo>
                <a:lnTo>
                  <a:pt x="1562" y="87"/>
                </a:lnTo>
                <a:lnTo>
                  <a:pt x="1526" y="84"/>
                </a:lnTo>
                <a:lnTo>
                  <a:pt x="1493" y="80"/>
                </a:lnTo>
                <a:lnTo>
                  <a:pt x="1461" y="76"/>
                </a:lnTo>
                <a:lnTo>
                  <a:pt x="1428" y="70"/>
                </a:lnTo>
                <a:lnTo>
                  <a:pt x="1403" y="63"/>
                </a:lnTo>
                <a:lnTo>
                  <a:pt x="1381" y="56"/>
                </a:lnTo>
                <a:lnTo>
                  <a:pt x="1366" y="49"/>
                </a:lnTo>
                <a:lnTo>
                  <a:pt x="1352" y="40"/>
                </a:lnTo>
                <a:lnTo>
                  <a:pt x="1348" y="31"/>
                </a:lnTo>
                <a:lnTo>
                  <a:pt x="1341" y="22"/>
                </a:lnTo>
                <a:lnTo>
                  <a:pt x="1337" y="31"/>
                </a:lnTo>
                <a:lnTo>
                  <a:pt x="1326" y="40"/>
                </a:lnTo>
                <a:lnTo>
                  <a:pt x="1315" y="49"/>
                </a:lnTo>
                <a:lnTo>
                  <a:pt x="1297" y="56"/>
                </a:lnTo>
                <a:lnTo>
                  <a:pt x="1275" y="63"/>
                </a:lnTo>
                <a:lnTo>
                  <a:pt x="1250" y="70"/>
                </a:lnTo>
                <a:lnTo>
                  <a:pt x="1221" y="76"/>
                </a:lnTo>
                <a:lnTo>
                  <a:pt x="1185" y="80"/>
                </a:lnTo>
                <a:lnTo>
                  <a:pt x="1152" y="84"/>
                </a:lnTo>
                <a:lnTo>
                  <a:pt x="1116" y="87"/>
                </a:lnTo>
                <a:lnTo>
                  <a:pt x="1076" y="89"/>
                </a:lnTo>
                <a:lnTo>
                  <a:pt x="1036" y="90"/>
                </a:lnTo>
                <a:lnTo>
                  <a:pt x="352" y="90"/>
                </a:lnTo>
                <a:lnTo>
                  <a:pt x="309" y="90"/>
                </a:lnTo>
                <a:lnTo>
                  <a:pt x="269" y="92"/>
                </a:lnTo>
                <a:lnTo>
                  <a:pt x="229" y="95"/>
                </a:lnTo>
                <a:lnTo>
                  <a:pt x="193" y="99"/>
                </a:lnTo>
                <a:lnTo>
                  <a:pt x="153" y="104"/>
                </a:lnTo>
                <a:lnTo>
                  <a:pt x="120" y="110"/>
                </a:lnTo>
                <a:lnTo>
                  <a:pt x="91" y="116"/>
                </a:lnTo>
                <a:lnTo>
                  <a:pt x="65" y="124"/>
                </a:lnTo>
                <a:lnTo>
                  <a:pt x="40" y="132"/>
                </a:lnTo>
                <a:lnTo>
                  <a:pt x="22" y="140"/>
                </a:lnTo>
                <a:lnTo>
                  <a:pt x="11" y="149"/>
                </a:lnTo>
                <a:lnTo>
                  <a:pt x="0" y="159"/>
                </a:lnTo>
                <a:lnTo>
                  <a:pt x="0" y="167"/>
                </a:lnTo>
                <a:lnTo>
                  <a:pt x="0" y="162"/>
                </a:lnTo>
                <a:lnTo>
                  <a:pt x="7" y="151"/>
                </a:lnTo>
                <a:lnTo>
                  <a:pt x="15" y="140"/>
                </a:lnTo>
                <a:lnTo>
                  <a:pt x="36" y="129"/>
                </a:lnTo>
                <a:lnTo>
                  <a:pt x="55" y="119"/>
                </a:lnTo>
                <a:lnTo>
                  <a:pt x="80" y="109"/>
                </a:lnTo>
                <a:lnTo>
                  <a:pt x="109" y="100"/>
                </a:lnTo>
                <a:lnTo>
                  <a:pt x="142" y="92"/>
                </a:lnTo>
                <a:lnTo>
                  <a:pt x="178" y="84"/>
                </a:lnTo>
                <a:lnTo>
                  <a:pt x="214" y="77"/>
                </a:lnTo>
                <a:lnTo>
                  <a:pt x="262" y="71"/>
                </a:lnTo>
                <a:lnTo>
                  <a:pt x="309" y="66"/>
                </a:lnTo>
                <a:lnTo>
                  <a:pt x="352" y="63"/>
                </a:lnTo>
                <a:lnTo>
                  <a:pt x="403" y="59"/>
                </a:lnTo>
                <a:lnTo>
                  <a:pt x="451" y="58"/>
                </a:lnTo>
                <a:lnTo>
                  <a:pt x="501" y="57"/>
                </a:lnTo>
                <a:lnTo>
                  <a:pt x="1086" y="57"/>
                </a:lnTo>
                <a:lnTo>
                  <a:pt x="1123" y="56"/>
                </a:lnTo>
                <a:lnTo>
                  <a:pt x="1159" y="54"/>
                </a:lnTo>
                <a:lnTo>
                  <a:pt x="1188" y="51"/>
                </a:lnTo>
                <a:lnTo>
                  <a:pt x="1225" y="48"/>
                </a:lnTo>
                <a:lnTo>
                  <a:pt x="1250" y="43"/>
                </a:lnTo>
                <a:lnTo>
                  <a:pt x="1279" y="38"/>
                </a:lnTo>
                <a:lnTo>
                  <a:pt x="1297" y="31"/>
                </a:lnTo>
                <a:lnTo>
                  <a:pt x="1315" y="24"/>
                </a:lnTo>
                <a:lnTo>
                  <a:pt x="1326" y="16"/>
                </a:lnTo>
                <a:lnTo>
                  <a:pt x="1337" y="8"/>
                </a:lnTo>
                <a:lnTo>
                  <a:pt x="1341" y="0"/>
                </a:lnTo>
                <a:lnTo>
                  <a:pt x="1341" y="8"/>
                </a:lnTo>
                <a:lnTo>
                  <a:pt x="1348" y="15"/>
                </a:lnTo>
                <a:lnTo>
                  <a:pt x="1363" y="22"/>
                </a:lnTo>
                <a:lnTo>
                  <a:pt x="1377" y="30"/>
                </a:lnTo>
                <a:lnTo>
                  <a:pt x="1399" y="37"/>
                </a:lnTo>
                <a:lnTo>
                  <a:pt x="1424" y="42"/>
                </a:lnTo>
                <a:lnTo>
                  <a:pt x="1450" y="47"/>
                </a:lnTo>
                <a:lnTo>
                  <a:pt x="1483" y="51"/>
                </a:lnTo>
                <a:lnTo>
                  <a:pt x="1519" y="54"/>
                </a:lnTo>
                <a:lnTo>
                  <a:pt x="1552" y="56"/>
                </a:lnTo>
                <a:lnTo>
                  <a:pt x="1584" y="57"/>
                </a:lnTo>
                <a:lnTo>
                  <a:pt x="2177" y="57"/>
                </a:lnTo>
              </a:path>
            </a:pathLst>
          </a:custGeom>
          <a:solidFill>
            <a:srgbClr val="000000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8643" name="Rectangle 35"/>
          <p:cNvSpPr>
            <a:spLocks noChangeArrowheads="1"/>
          </p:cNvSpPr>
          <p:nvPr/>
        </p:nvSpPr>
        <p:spPr bwMode="auto">
          <a:xfrm rot="-5400000">
            <a:off x="565150" y="4259263"/>
            <a:ext cx="28289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b="1">
                <a:solidFill>
                  <a:srgbClr val="FF0000"/>
                </a:solidFill>
              </a:rPr>
              <a:t>Uptown’s Price Strategy</a:t>
            </a:r>
          </a:p>
        </p:txBody>
      </p:sp>
      <p:sp>
        <p:nvSpPr>
          <p:cNvPr id="68644" name="Rectangle 36"/>
          <p:cNvSpPr>
            <a:spLocks noChangeArrowheads="1"/>
          </p:cNvSpPr>
          <p:nvPr/>
        </p:nvSpPr>
        <p:spPr bwMode="auto">
          <a:xfrm>
            <a:off x="3419475" y="1373188"/>
            <a:ext cx="2889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b="1">
                <a:solidFill>
                  <a:srgbClr val="0070C0"/>
                </a:solidFill>
              </a:rPr>
              <a:t>RareAir’s  Price Strategy</a:t>
            </a:r>
          </a:p>
        </p:txBody>
      </p:sp>
      <p:grpSp>
        <p:nvGrpSpPr>
          <p:cNvPr id="4" name="Group 86"/>
          <p:cNvGrpSpPr>
            <a:grpSpLocks/>
          </p:cNvGrpSpPr>
          <p:nvPr/>
        </p:nvGrpSpPr>
        <p:grpSpPr bwMode="auto">
          <a:xfrm>
            <a:off x="3155950" y="2319338"/>
            <a:ext cx="4162425" cy="4157662"/>
            <a:chOff x="2332" y="1461"/>
            <a:chExt cx="2622" cy="2619"/>
          </a:xfrm>
        </p:grpSpPr>
        <p:sp>
          <p:nvSpPr>
            <p:cNvPr id="23584" name="Rectangle 16"/>
            <p:cNvSpPr>
              <a:spLocks noChangeArrowheads="1"/>
            </p:cNvSpPr>
            <p:nvPr/>
          </p:nvSpPr>
          <p:spPr bwMode="auto">
            <a:xfrm>
              <a:off x="3641" y="2792"/>
              <a:ext cx="1313" cy="1287"/>
            </a:xfrm>
            <a:prstGeom prst="rect">
              <a:avLst/>
            </a:prstGeom>
            <a:solidFill>
              <a:srgbClr val="FFFFFF"/>
            </a:solidFill>
            <a:ln w="508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3585" name="AutoShape 17"/>
            <p:cNvSpPr>
              <a:spLocks noChangeArrowheads="1"/>
            </p:cNvSpPr>
            <p:nvPr/>
          </p:nvSpPr>
          <p:spPr bwMode="auto">
            <a:xfrm>
              <a:off x="3635" y="2786"/>
              <a:ext cx="1302" cy="1294"/>
            </a:xfrm>
            <a:prstGeom prst="rtTriangle">
              <a:avLst/>
            </a:prstGeom>
            <a:solidFill>
              <a:srgbClr val="CCCCFF"/>
            </a:solidFill>
            <a:ln w="508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3586" name="Rectangle 20"/>
            <p:cNvSpPr>
              <a:spLocks noChangeArrowheads="1"/>
            </p:cNvSpPr>
            <p:nvPr/>
          </p:nvSpPr>
          <p:spPr bwMode="auto">
            <a:xfrm>
              <a:off x="2338" y="1461"/>
              <a:ext cx="1289" cy="1286"/>
            </a:xfrm>
            <a:prstGeom prst="rect">
              <a:avLst/>
            </a:prstGeom>
            <a:solidFill>
              <a:srgbClr val="FFFFFF"/>
            </a:solidFill>
            <a:ln w="508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3587" name="AutoShape 21"/>
            <p:cNvSpPr>
              <a:spLocks noChangeArrowheads="1"/>
            </p:cNvSpPr>
            <p:nvPr/>
          </p:nvSpPr>
          <p:spPr bwMode="auto">
            <a:xfrm>
              <a:off x="2332" y="1484"/>
              <a:ext cx="1302" cy="1294"/>
            </a:xfrm>
            <a:prstGeom prst="rtTriangle">
              <a:avLst/>
            </a:prstGeom>
            <a:solidFill>
              <a:srgbClr val="CCCCFF"/>
            </a:solidFill>
            <a:ln w="508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3588" name="Rectangle 23"/>
            <p:cNvSpPr>
              <a:spLocks noChangeArrowheads="1"/>
            </p:cNvSpPr>
            <p:nvPr/>
          </p:nvSpPr>
          <p:spPr bwMode="auto">
            <a:xfrm>
              <a:off x="3641" y="1463"/>
              <a:ext cx="1312" cy="1314"/>
            </a:xfrm>
            <a:prstGeom prst="rect">
              <a:avLst/>
            </a:prstGeom>
            <a:solidFill>
              <a:srgbClr val="FFFFFF"/>
            </a:solidFill>
            <a:ln w="508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3589" name="AutoShape 24"/>
            <p:cNvSpPr>
              <a:spLocks noChangeArrowheads="1"/>
            </p:cNvSpPr>
            <p:nvPr/>
          </p:nvSpPr>
          <p:spPr bwMode="auto">
            <a:xfrm>
              <a:off x="3635" y="1484"/>
              <a:ext cx="1302" cy="1294"/>
            </a:xfrm>
            <a:prstGeom prst="rtTriangle">
              <a:avLst/>
            </a:prstGeom>
            <a:solidFill>
              <a:srgbClr val="CCCCFF"/>
            </a:solidFill>
            <a:ln w="508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3590" name="AutoShape 14"/>
            <p:cNvSpPr>
              <a:spLocks noChangeArrowheads="1"/>
            </p:cNvSpPr>
            <p:nvPr/>
          </p:nvSpPr>
          <p:spPr bwMode="auto">
            <a:xfrm>
              <a:off x="2332" y="2786"/>
              <a:ext cx="1302" cy="1294"/>
            </a:xfrm>
            <a:prstGeom prst="rtTriangle">
              <a:avLst/>
            </a:prstGeom>
            <a:solidFill>
              <a:srgbClr val="CCCCFF"/>
            </a:solidFill>
            <a:ln w="508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</p:grpSp>
      <p:grpSp>
        <p:nvGrpSpPr>
          <p:cNvPr id="5" name="Group 87"/>
          <p:cNvGrpSpPr>
            <a:grpSpLocks/>
          </p:cNvGrpSpPr>
          <p:nvPr/>
        </p:nvGrpSpPr>
        <p:grpSpPr bwMode="auto">
          <a:xfrm>
            <a:off x="3311525" y="2430463"/>
            <a:ext cx="2757488" cy="2900362"/>
            <a:chOff x="2430" y="1531"/>
            <a:chExt cx="1737" cy="1827"/>
          </a:xfrm>
        </p:grpSpPr>
        <p:grpSp>
          <p:nvGrpSpPr>
            <p:cNvPr id="23572" name="Group 88"/>
            <p:cNvGrpSpPr>
              <a:grpSpLocks/>
            </p:cNvGrpSpPr>
            <p:nvPr/>
          </p:nvGrpSpPr>
          <p:grpSpPr bwMode="auto">
            <a:xfrm>
              <a:off x="3738" y="1541"/>
              <a:ext cx="428" cy="478"/>
              <a:chOff x="3738" y="1541"/>
              <a:chExt cx="428" cy="478"/>
            </a:xfrm>
          </p:grpSpPr>
          <p:sp>
            <p:nvSpPr>
              <p:cNvPr id="23582" name="Oval 89"/>
              <p:cNvSpPr>
                <a:spLocks noChangeArrowheads="1"/>
              </p:cNvSpPr>
              <p:nvPr/>
            </p:nvSpPr>
            <p:spPr bwMode="auto">
              <a:xfrm>
                <a:off x="3738" y="1581"/>
                <a:ext cx="428" cy="428"/>
              </a:xfrm>
              <a:prstGeom prst="ellipse">
                <a:avLst/>
              </a:prstGeom>
              <a:solidFill>
                <a:srgbClr val="FFFF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23583" name="Rectangle 90"/>
              <p:cNvSpPr>
                <a:spLocks noChangeArrowheads="1"/>
              </p:cNvSpPr>
              <p:nvPr/>
            </p:nvSpPr>
            <p:spPr bwMode="auto">
              <a:xfrm>
                <a:off x="3768" y="1541"/>
                <a:ext cx="368" cy="4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4400" b="1"/>
                  <a:t>B</a:t>
                </a:r>
              </a:p>
            </p:txBody>
          </p:sp>
        </p:grpSp>
        <p:grpSp>
          <p:nvGrpSpPr>
            <p:cNvPr id="23573" name="Group 91"/>
            <p:cNvGrpSpPr>
              <a:grpSpLocks/>
            </p:cNvGrpSpPr>
            <p:nvPr/>
          </p:nvGrpSpPr>
          <p:grpSpPr bwMode="auto">
            <a:xfrm>
              <a:off x="2430" y="1531"/>
              <a:ext cx="428" cy="478"/>
              <a:chOff x="2430" y="1531"/>
              <a:chExt cx="428" cy="478"/>
            </a:xfrm>
          </p:grpSpPr>
          <p:sp>
            <p:nvSpPr>
              <p:cNvPr id="23580" name="Oval 92"/>
              <p:cNvSpPr>
                <a:spLocks noChangeArrowheads="1"/>
              </p:cNvSpPr>
              <p:nvPr/>
            </p:nvSpPr>
            <p:spPr bwMode="auto">
              <a:xfrm>
                <a:off x="2430" y="1581"/>
                <a:ext cx="428" cy="428"/>
              </a:xfrm>
              <a:prstGeom prst="ellipse">
                <a:avLst/>
              </a:prstGeom>
              <a:solidFill>
                <a:srgbClr val="FFFF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23581" name="Rectangle 93"/>
              <p:cNvSpPr>
                <a:spLocks noChangeArrowheads="1"/>
              </p:cNvSpPr>
              <p:nvPr/>
            </p:nvSpPr>
            <p:spPr bwMode="auto">
              <a:xfrm>
                <a:off x="2453" y="1531"/>
                <a:ext cx="368" cy="4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4400" b="1"/>
                  <a:t>A</a:t>
                </a:r>
              </a:p>
            </p:txBody>
          </p:sp>
        </p:grpSp>
        <p:grpSp>
          <p:nvGrpSpPr>
            <p:cNvPr id="23574" name="Group 94"/>
            <p:cNvGrpSpPr>
              <a:grpSpLocks/>
            </p:cNvGrpSpPr>
            <p:nvPr/>
          </p:nvGrpSpPr>
          <p:grpSpPr bwMode="auto">
            <a:xfrm>
              <a:off x="3739" y="2879"/>
              <a:ext cx="428" cy="478"/>
              <a:chOff x="3739" y="2879"/>
              <a:chExt cx="428" cy="478"/>
            </a:xfrm>
          </p:grpSpPr>
          <p:sp>
            <p:nvSpPr>
              <p:cNvPr id="23578" name="Oval 95"/>
              <p:cNvSpPr>
                <a:spLocks noChangeArrowheads="1"/>
              </p:cNvSpPr>
              <p:nvPr/>
            </p:nvSpPr>
            <p:spPr bwMode="auto">
              <a:xfrm>
                <a:off x="3739" y="2914"/>
                <a:ext cx="428" cy="428"/>
              </a:xfrm>
              <a:prstGeom prst="ellipse">
                <a:avLst/>
              </a:prstGeom>
              <a:solidFill>
                <a:srgbClr val="FFFF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23579" name="Rectangle 96"/>
              <p:cNvSpPr>
                <a:spLocks noChangeArrowheads="1"/>
              </p:cNvSpPr>
              <p:nvPr/>
            </p:nvSpPr>
            <p:spPr bwMode="auto">
              <a:xfrm>
                <a:off x="3781" y="2879"/>
                <a:ext cx="368" cy="4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0488" tIns="44450" rIns="90488" bIns="44450">
                <a:spAutoFit/>
              </a:bodyPr>
              <a:lstStyle/>
              <a:p>
                <a:pPr eaLnBrk="0" hangingPunct="0"/>
                <a:r>
                  <a:rPr lang="en-US" sz="4400" b="1"/>
                  <a:t>D</a:t>
                </a:r>
              </a:p>
            </p:txBody>
          </p:sp>
        </p:grpSp>
        <p:grpSp>
          <p:nvGrpSpPr>
            <p:cNvPr id="23575" name="Group 97"/>
            <p:cNvGrpSpPr>
              <a:grpSpLocks/>
            </p:cNvGrpSpPr>
            <p:nvPr/>
          </p:nvGrpSpPr>
          <p:grpSpPr bwMode="auto">
            <a:xfrm>
              <a:off x="2431" y="2880"/>
              <a:ext cx="428" cy="478"/>
              <a:chOff x="2431" y="2880"/>
              <a:chExt cx="428" cy="478"/>
            </a:xfrm>
          </p:grpSpPr>
          <p:sp>
            <p:nvSpPr>
              <p:cNvPr id="23576" name="Oval 98"/>
              <p:cNvSpPr>
                <a:spLocks noChangeArrowheads="1"/>
              </p:cNvSpPr>
              <p:nvPr/>
            </p:nvSpPr>
            <p:spPr bwMode="auto">
              <a:xfrm>
                <a:off x="2431" y="2914"/>
                <a:ext cx="428" cy="428"/>
              </a:xfrm>
              <a:prstGeom prst="ellipse">
                <a:avLst/>
              </a:prstGeom>
              <a:solidFill>
                <a:srgbClr val="FFFF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23577" name="Rectangle 99"/>
              <p:cNvSpPr>
                <a:spLocks noChangeArrowheads="1"/>
              </p:cNvSpPr>
              <p:nvPr/>
            </p:nvSpPr>
            <p:spPr bwMode="auto">
              <a:xfrm>
                <a:off x="2454" y="2880"/>
                <a:ext cx="368" cy="4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4400" b="1"/>
                  <a:t>C</a:t>
                </a:r>
              </a:p>
            </p:txBody>
          </p:sp>
        </p:grpSp>
      </p:grpSp>
      <p:grpSp>
        <p:nvGrpSpPr>
          <p:cNvPr id="10" name="Group 100"/>
          <p:cNvGrpSpPr>
            <a:grpSpLocks/>
          </p:cNvGrpSpPr>
          <p:nvPr/>
        </p:nvGrpSpPr>
        <p:grpSpPr bwMode="auto">
          <a:xfrm>
            <a:off x="3403600" y="2605088"/>
            <a:ext cx="3494088" cy="3525837"/>
            <a:chOff x="2488" y="1641"/>
            <a:chExt cx="2201" cy="2221"/>
          </a:xfrm>
        </p:grpSpPr>
        <p:sp>
          <p:nvSpPr>
            <p:cNvPr id="23564" name="Rectangle 101"/>
            <p:cNvSpPr>
              <a:spLocks noChangeArrowheads="1"/>
            </p:cNvSpPr>
            <p:nvPr/>
          </p:nvSpPr>
          <p:spPr bwMode="auto">
            <a:xfrm>
              <a:off x="2895" y="1641"/>
              <a:ext cx="494" cy="3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800" b="1">
                  <a:solidFill>
                    <a:srgbClr val="0070C0"/>
                  </a:solidFill>
                </a:rPr>
                <a:t>$12</a:t>
              </a:r>
            </a:p>
          </p:txBody>
        </p:sp>
        <p:sp>
          <p:nvSpPr>
            <p:cNvPr id="23565" name="Rectangle 102"/>
            <p:cNvSpPr>
              <a:spLocks noChangeArrowheads="1"/>
            </p:cNvSpPr>
            <p:nvPr/>
          </p:nvSpPr>
          <p:spPr bwMode="auto">
            <a:xfrm>
              <a:off x="4195" y="1641"/>
              <a:ext cx="494" cy="3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800" b="1">
                  <a:solidFill>
                    <a:srgbClr val="0070C0"/>
                  </a:solidFill>
                </a:rPr>
                <a:t>$15</a:t>
              </a:r>
            </a:p>
          </p:txBody>
        </p:sp>
        <p:sp>
          <p:nvSpPr>
            <p:cNvPr id="23566" name="Rectangle 103"/>
            <p:cNvSpPr>
              <a:spLocks noChangeArrowheads="1"/>
            </p:cNvSpPr>
            <p:nvPr/>
          </p:nvSpPr>
          <p:spPr bwMode="auto">
            <a:xfrm>
              <a:off x="2488" y="2241"/>
              <a:ext cx="494" cy="3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800" b="1">
                  <a:solidFill>
                    <a:srgbClr val="FF0000"/>
                  </a:solidFill>
                </a:rPr>
                <a:t>$12</a:t>
              </a:r>
            </a:p>
          </p:txBody>
        </p:sp>
        <p:sp>
          <p:nvSpPr>
            <p:cNvPr id="23567" name="Rectangle 104"/>
            <p:cNvSpPr>
              <a:spLocks noChangeArrowheads="1"/>
            </p:cNvSpPr>
            <p:nvPr/>
          </p:nvSpPr>
          <p:spPr bwMode="auto">
            <a:xfrm>
              <a:off x="3848" y="2241"/>
              <a:ext cx="368" cy="3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800" b="1">
                  <a:solidFill>
                    <a:srgbClr val="FF0000"/>
                  </a:solidFill>
                </a:rPr>
                <a:t>$6</a:t>
              </a:r>
            </a:p>
          </p:txBody>
        </p:sp>
        <p:sp>
          <p:nvSpPr>
            <p:cNvPr id="23568" name="Rectangle 105"/>
            <p:cNvSpPr>
              <a:spLocks noChangeArrowheads="1"/>
            </p:cNvSpPr>
            <p:nvPr/>
          </p:nvSpPr>
          <p:spPr bwMode="auto">
            <a:xfrm>
              <a:off x="2948" y="2974"/>
              <a:ext cx="368" cy="3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800" b="1">
                  <a:solidFill>
                    <a:srgbClr val="0070C0"/>
                  </a:solidFill>
                </a:rPr>
                <a:t>$6</a:t>
              </a:r>
            </a:p>
          </p:txBody>
        </p:sp>
        <p:sp>
          <p:nvSpPr>
            <p:cNvPr id="23569" name="Rectangle 106"/>
            <p:cNvSpPr>
              <a:spLocks noChangeArrowheads="1"/>
            </p:cNvSpPr>
            <p:nvPr/>
          </p:nvSpPr>
          <p:spPr bwMode="auto">
            <a:xfrm>
              <a:off x="4248" y="2974"/>
              <a:ext cx="368" cy="3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800" b="1">
                  <a:solidFill>
                    <a:srgbClr val="0070C0"/>
                  </a:solidFill>
                </a:rPr>
                <a:t>$8</a:t>
              </a:r>
            </a:p>
          </p:txBody>
        </p:sp>
        <p:sp>
          <p:nvSpPr>
            <p:cNvPr id="23570" name="Rectangle 107"/>
            <p:cNvSpPr>
              <a:spLocks noChangeArrowheads="1"/>
            </p:cNvSpPr>
            <p:nvPr/>
          </p:nvSpPr>
          <p:spPr bwMode="auto">
            <a:xfrm>
              <a:off x="3848" y="3534"/>
              <a:ext cx="368" cy="3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800" b="1">
                  <a:solidFill>
                    <a:srgbClr val="FF0000"/>
                  </a:solidFill>
                </a:rPr>
                <a:t>$8</a:t>
              </a:r>
            </a:p>
          </p:txBody>
        </p:sp>
        <p:sp>
          <p:nvSpPr>
            <p:cNvPr id="23571" name="Rectangle 108"/>
            <p:cNvSpPr>
              <a:spLocks noChangeArrowheads="1"/>
            </p:cNvSpPr>
            <p:nvPr/>
          </p:nvSpPr>
          <p:spPr bwMode="auto">
            <a:xfrm>
              <a:off x="2488" y="3534"/>
              <a:ext cx="494" cy="3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800" b="1">
                  <a:solidFill>
                    <a:srgbClr val="FF0000"/>
                  </a:solidFill>
                </a:rPr>
                <a:t>$15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9536169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8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8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8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68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68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8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0" grpId="0" autoUpdateAnimBg="0"/>
      <p:bldP spid="68611" grpId="0" autoUpdateAnimBg="0"/>
      <p:bldP spid="68641" grpId="0" animBg="1"/>
      <p:bldP spid="68642" grpId="0" animBg="1"/>
      <p:bldP spid="68643" grpId="0" autoUpdateAnimBg="0"/>
      <p:bldP spid="68644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ChangeArrowheads="1"/>
          </p:cNvSpPr>
          <p:nvPr/>
        </p:nvSpPr>
        <p:spPr bwMode="auto">
          <a:xfrm>
            <a:off x="1784350" y="85725"/>
            <a:ext cx="4930838" cy="8130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4700" b="1" dirty="0" smtClean="0">
                <a:solidFill>
                  <a:srgbClr val="000099"/>
                </a:solidFill>
                <a:latin typeface="Calibri" pitchFamily="34" charset="0"/>
              </a:rPr>
              <a:t>Oligopoly Behavior</a:t>
            </a:r>
            <a:endParaRPr lang="en-US" sz="4700" b="1" dirty="0">
              <a:solidFill>
                <a:srgbClr val="000099"/>
              </a:solidFill>
              <a:latin typeface="Calibri" pitchFamily="34" charset="0"/>
            </a:endParaRPr>
          </a:p>
        </p:txBody>
      </p:sp>
      <p:sp>
        <p:nvSpPr>
          <p:cNvPr id="24578" name="Rectangle 3"/>
          <p:cNvSpPr>
            <a:spLocks noChangeArrowheads="1"/>
          </p:cNvSpPr>
          <p:nvPr/>
        </p:nvSpPr>
        <p:spPr bwMode="auto">
          <a:xfrm>
            <a:off x="1865313" y="777875"/>
            <a:ext cx="5626100" cy="69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4000" b="1" i="1">
                <a:solidFill>
                  <a:srgbClr val="CC0000"/>
                </a:solidFill>
                <a:latin typeface="Calibri" pitchFamily="34" charset="0"/>
              </a:rPr>
              <a:t>A Game-Theory Overview</a:t>
            </a:r>
          </a:p>
        </p:txBody>
      </p:sp>
      <p:grpSp>
        <p:nvGrpSpPr>
          <p:cNvPr id="24579" name="Group 4"/>
          <p:cNvGrpSpPr>
            <a:grpSpLocks/>
          </p:cNvGrpSpPr>
          <p:nvPr/>
        </p:nvGrpSpPr>
        <p:grpSpPr bwMode="auto">
          <a:xfrm>
            <a:off x="2317750" y="3206750"/>
            <a:ext cx="857250" cy="2463800"/>
            <a:chOff x="1804" y="2020"/>
            <a:chExt cx="540" cy="1552"/>
          </a:xfrm>
        </p:grpSpPr>
        <p:sp>
          <p:nvSpPr>
            <p:cNvPr id="24620" name="Rectangle 5"/>
            <p:cNvSpPr>
              <a:spLocks noChangeArrowheads="1"/>
            </p:cNvSpPr>
            <p:nvPr/>
          </p:nvSpPr>
          <p:spPr bwMode="auto">
            <a:xfrm>
              <a:off x="1804" y="2020"/>
              <a:ext cx="540" cy="2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b="1">
                  <a:solidFill>
                    <a:srgbClr val="000000"/>
                  </a:solidFill>
                </a:rPr>
                <a:t>High</a:t>
              </a:r>
            </a:p>
          </p:txBody>
        </p:sp>
        <p:sp>
          <p:nvSpPr>
            <p:cNvPr id="24621" name="Rectangle 6"/>
            <p:cNvSpPr>
              <a:spLocks noChangeArrowheads="1"/>
            </p:cNvSpPr>
            <p:nvPr/>
          </p:nvSpPr>
          <p:spPr bwMode="auto">
            <a:xfrm>
              <a:off x="1809" y="3286"/>
              <a:ext cx="497" cy="2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b="1">
                  <a:solidFill>
                    <a:srgbClr val="000000"/>
                  </a:solidFill>
                </a:rPr>
                <a:t>Low</a:t>
              </a:r>
            </a:p>
          </p:txBody>
        </p:sp>
      </p:grpSp>
      <p:grpSp>
        <p:nvGrpSpPr>
          <p:cNvPr id="24580" name="Group 7"/>
          <p:cNvGrpSpPr>
            <a:grpSpLocks/>
          </p:cNvGrpSpPr>
          <p:nvPr/>
        </p:nvGrpSpPr>
        <p:grpSpPr bwMode="auto">
          <a:xfrm>
            <a:off x="3779838" y="1868488"/>
            <a:ext cx="2798762" cy="454025"/>
            <a:chOff x="2725" y="1177"/>
            <a:chExt cx="1763" cy="286"/>
          </a:xfrm>
        </p:grpSpPr>
        <p:sp>
          <p:nvSpPr>
            <p:cNvPr id="24618" name="Rectangle 8"/>
            <p:cNvSpPr>
              <a:spLocks noChangeArrowheads="1"/>
            </p:cNvSpPr>
            <p:nvPr/>
          </p:nvSpPr>
          <p:spPr bwMode="auto">
            <a:xfrm>
              <a:off x="2725" y="1177"/>
              <a:ext cx="540" cy="2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b="1">
                  <a:solidFill>
                    <a:srgbClr val="000000"/>
                  </a:solidFill>
                </a:rPr>
                <a:t>High</a:t>
              </a:r>
            </a:p>
          </p:txBody>
        </p:sp>
        <p:sp>
          <p:nvSpPr>
            <p:cNvPr id="24619" name="Rectangle 9"/>
            <p:cNvSpPr>
              <a:spLocks noChangeArrowheads="1"/>
            </p:cNvSpPr>
            <p:nvPr/>
          </p:nvSpPr>
          <p:spPr bwMode="auto">
            <a:xfrm>
              <a:off x="3991" y="1177"/>
              <a:ext cx="497" cy="2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b="1">
                  <a:solidFill>
                    <a:srgbClr val="000000"/>
                  </a:solidFill>
                </a:rPr>
                <a:t>Low</a:t>
              </a:r>
            </a:p>
          </p:txBody>
        </p:sp>
      </p:grpSp>
      <p:sp>
        <p:nvSpPr>
          <p:cNvPr id="24581" name="Freeform 10"/>
          <p:cNvSpPr>
            <a:spLocks/>
          </p:cNvSpPr>
          <p:nvPr/>
        </p:nvSpPr>
        <p:spPr bwMode="auto">
          <a:xfrm>
            <a:off x="2149475" y="2405063"/>
            <a:ext cx="268288" cy="4197350"/>
          </a:xfrm>
          <a:custGeom>
            <a:avLst/>
            <a:gdLst>
              <a:gd name="T0" fmla="*/ 2147483647 w 169"/>
              <a:gd name="T1" fmla="*/ 2147483647 h 2644"/>
              <a:gd name="T2" fmla="*/ 2147483647 w 169"/>
              <a:gd name="T3" fmla="*/ 2147483647 h 2644"/>
              <a:gd name="T4" fmla="*/ 2147483647 w 169"/>
              <a:gd name="T5" fmla="*/ 2147483647 h 2644"/>
              <a:gd name="T6" fmla="*/ 2147483647 w 169"/>
              <a:gd name="T7" fmla="*/ 2147483647 h 2644"/>
              <a:gd name="T8" fmla="*/ 2147483647 w 169"/>
              <a:gd name="T9" fmla="*/ 2147483647 h 2644"/>
              <a:gd name="T10" fmla="*/ 2147483647 w 169"/>
              <a:gd name="T11" fmla="*/ 2147483647 h 2644"/>
              <a:gd name="T12" fmla="*/ 2147483647 w 169"/>
              <a:gd name="T13" fmla="*/ 2147483647 h 2644"/>
              <a:gd name="T14" fmla="*/ 2147483647 w 169"/>
              <a:gd name="T15" fmla="*/ 2147483647 h 2644"/>
              <a:gd name="T16" fmla="*/ 2147483647 w 169"/>
              <a:gd name="T17" fmla="*/ 2147483647 h 2644"/>
              <a:gd name="T18" fmla="*/ 2147483647 w 169"/>
              <a:gd name="T19" fmla="*/ 2147483647 h 2644"/>
              <a:gd name="T20" fmla="*/ 2147483647 w 169"/>
              <a:gd name="T21" fmla="*/ 2147483647 h 2644"/>
              <a:gd name="T22" fmla="*/ 2147483647 w 169"/>
              <a:gd name="T23" fmla="*/ 2147483647 h 2644"/>
              <a:gd name="T24" fmla="*/ 2147483647 w 169"/>
              <a:gd name="T25" fmla="*/ 2147483647 h 2644"/>
              <a:gd name="T26" fmla="*/ 2147483647 w 169"/>
              <a:gd name="T27" fmla="*/ 2147483647 h 2644"/>
              <a:gd name="T28" fmla="*/ 2147483647 w 169"/>
              <a:gd name="T29" fmla="*/ 2147483647 h 2644"/>
              <a:gd name="T30" fmla="*/ 2147483647 w 169"/>
              <a:gd name="T31" fmla="*/ 2147483647 h 2644"/>
              <a:gd name="T32" fmla="*/ 2147483647 w 169"/>
              <a:gd name="T33" fmla="*/ 2147483647 h 2644"/>
              <a:gd name="T34" fmla="*/ 2147483647 w 169"/>
              <a:gd name="T35" fmla="*/ 2147483647 h 2644"/>
              <a:gd name="T36" fmla="*/ 2147483647 w 169"/>
              <a:gd name="T37" fmla="*/ 2147483647 h 2644"/>
              <a:gd name="T38" fmla="*/ 2147483647 w 169"/>
              <a:gd name="T39" fmla="*/ 2147483647 h 2644"/>
              <a:gd name="T40" fmla="*/ 2147483647 w 169"/>
              <a:gd name="T41" fmla="*/ 2147483647 h 2644"/>
              <a:gd name="T42" fmla="*/ 2147483647 w 169"/>
              <a:gd name="T43" fmla="*/ 2147483647 h 2644"/>
              <a:gd name="T44" fmla="*/ 2147483647 w 169"/>
              <a:gd name="T45" fmla="*/ 2147483647 h 2644"/>
              <a:gd name="T46" fmla="*/ 2147483647 w 169"/>
              <a:gd name="T47" fmla="*/ 2147483647 h 2644"/>
              <a:gd name="T48" fmla="*/ 2147483647 w 169"/>
              <a:gd name="T49" fmla="*/ 2147483647 h 2644"/>
              <a:gd name="T50" fmla="*/ 2147483647 w 169"/>
              <a:gd name="T51" fmla="*/ 2147483647 h 2644"/>
              <a:gd name="T52" fmla="*/ 2147483647 w 169"/>
              <a:gd name="T53" fmla="*/ 2147483647 h 2644"/>
              <a:gd name="T54" fmla="*/ 2147483647 w 169"/>
              <a:gd name="T55" fmla="*/ 2147483647 h 2644"/>
              <a:gd name="T56" fmla="*/ 2147483647 w 169"/>
              <a:gd name="T57" fmla="*/ 2147483647 h 2644"/>
              <a:gd name="T58" fmla="*/ 2147483647 w 169"/>
              <a:gd name="T59" fmla="*/ 2147483647 h 2644"/>
              <a:gd name="T60" fmla="*/ 2147483647 w 169"/>
              <a:gd name="T61" fmla="*/ 2147483647 h 2644"/>
              <a:gd name="T62" fmla="*/ 2147483647 w 169"/>
              <a:gd name="T63" fmla="*/ 2147483647 h 2644"/>
              <a:gd name="T64" fmla="*/ 2147483647 w 169"/>
              <a:gd name="T65" fmla="*/ 2147483647 h 2644"/>
              <a:gd name="T66" fmla="*/ 2147483647 w 169"/>
              <a:gd name="T67" fmla="*/ 0 h 2644"/>
              <a:gd name="T68" fmla="*/ 2147483647 w 169"/>
              <a:gd name="T69" fmla="*/ 0 h 2644"/>
              <a:gd name="T70" fmla="*/ 2147483647 w 169"/>
              <a:gd name="T71" fmla="*/ 2147483647 h 2644"/>
              <a:gd name="T72" fmla="*/ 2147483647 w 169"/>
              <a:gd name="T73" fmla="*/ 2147483647 h 2644"/>
              <a:gd name="T74" fmla="*/ 2147483647 w 169"/>
              <a:gd name="T75" fmla="*/ 2147483647 h 2644"/>
              <a:gd name="T76" fmla="*/ 2147483647 w 169"/>
              <a:gd name="T77" fmla="*/ 2147483647 h 2644"/>
              <a:gd name="T78" fmla="*/ 2147483647 w 169"/>
              <a:gd name="T79" fmla="*/ 2147483647 h 2644"/>
              <a:gd name="T80" fmla="*/ 2147483647 w 169"/>
              <a:gd name="T81" fmla="*/ 2147483647 h 2644"/>
              <a:gd name="T82" fmla="*/ 2147483647 w 169"/>
              <a:gd name="T83" fmla="*/ 2147483647 h 2644"/>
              <a:gd name="T84" fmla="*/ 2147483647 w 169"/>
              <a:gd name="T85" fmla="*/ 2147483647 h 2644"/>
              <a:gd name="T86" fmla="*/ 2147483647 w 169"/>
              <a:gd name="T87" fmla="*/ 2147483647 h 2644"/>
              <a:gd name="T88" fmla="*/ 2147483647 w 169"/>
              <a:gd name="T89" fmla="*/ 2147483647 h 2644"/>
              <a:gd name="T90" fmla="*/ 2147483647 w 169"/>
              <a:gd name="T91" fmla="*/ 2147483647 h 2644"/>
              <a:gd name="T92" fmla="*/ 2147483647 w 169"/>
              <a:gd name="T93" fmla="*/ 2147483647 h 2644"/>
              <a:gd name="T94" fmla="*/ 2147483647 w 169"/>
              <a:gd name="T95" fmla="*/ 2147483647 h 2644"/>
              <a:gd name="T96" fmla="*/ 2147483647 w 169"/>
              <a:gd name="T97" fmla="*/ 2147483647 h 2644"/>
              <a:gd name="T98" fmla="*/ 2147483647 w 169"/>
              <a:gd name="T99" fmla="*/ 2147483647 h 2644"/>
              <a:gd name="T100" fmla="*/ 2147483647 w 169"/>
              <a:gd name="T101" fmla="*/ 2147483647 h 2644"/>
              <a:gd name="T102" fmla="*/ 2147483647 w 169"/>
              <a:gd name="T103" fmla="*/ 2147483647 h 2644"/>
              <a:gd name="T104" fmla="*/ 2147483647 w 169"/>
              <a:gd name="T105" fmla="*/ 2147483647 h 2644"/>
              <a:gd name="T106" fmla="*/ 2147483647 w 169"/>
              <a:gd name="T107" fmla="*/ 2147483647 h 2644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169"/>
              <a:gd name="T163" fmla="*/ 0 h 2644"/>
              <a:gd name="T164" fmla="*/ 169 w 169"/>
              <a:gd name="T165" fmla="*/ 2644 h 2644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169" h="2644">
                <a:moveTo>
                  <a:pt x="57" y="2148"/>
                </a:moveTo>
                <a:lnTo>
                  <a:pt x="58" y="2198"/>
                </a:lnTo>
                <a:lnTo>
                  <a:pt x="59" y="2245"/>
                </a:lnTo>
                <a:lnTo>
                  <a:pt x="63" y="2299"/>
                </a:lnTo>
                <a:lnTo>
                  <a:pt x="66" y="2342"/>
                </a:lnTo>
                <a:lnTo>
                  <a:pt x="71" y="2388"/>
                </a:lnTo>
                <a:lnTo>
                  <a:pt x="78" y="2431"/>
                </a:lnTo>
                <a:lnTo>
                  <a:pt x="84" y="2471"/>
                </a:lnTo>
                <a:lnTo>
                  <a:pt x="92" y="2507"/>
                </a:lnTo>
                <a:lnTo>
                  <a:pt x="101" y="2539"/>
                </a:lnTo>
                <a:lnTo>
                  <a:pt x="110" y="2568"/>
                </a:lnTo>
                <a:lnTo>
                  <a:pt x="120" y="2589"/>
                </a:lnTo>
                <a:lnTo>
                  <a:pt x="130" y="2614"/>
                </a:lnTo>
                <a:lnTo>
                  <a:pt x="141" y="2625"/>
                </a:lnTo>
                <a:lnTo>
                  <a:pt x="152" y="2636"/>
                </a:lnTo>
                <a:lnTo>
                  <a:pt x="163" y="2639"/>
                </a:lnTo>
                <a:lnTo>
                  <a:pt x="168" y="2643"/>
                </a:lnTo>
                <a:lnTo>
                  <a:pt x="159" y="2639"/>
                </a:lnTo>
                <a:lnTo>
                  <a:pt x="150" y="2636"/>
                </a:lnTo>
                <a:lnTo>
                  <a:pt x="141" y="2621"/>
                </a:lnTo>
                <a:lnTo>
                  <a:pt x="132" y="2600"/>
                </a:lnTo>
                <a:lnTo>
                  <a:pt x="124" y="2582"/>
                </a:lnTo>
                <a:lnTo>
                  <a:pt x="116" y="2557"/>
                </a:lnTo>
                <a:lnTo>
                  <a:pt x="110" y="2528"/>
                </a:lnTo>
                <a:lnTo>
                  <a:pt x="104" y="2492"/>
                </a:lnTo>
                <a:lnTo>
                  <a:pt x="99" y="2457"/>
                </a:lnTo>
                <a:lnTo>
                  <a:pt x="95" y="2417"/>
                </a:lnTo>
                <a:lnTo>
                  <a:pt x="93" y="2378"/>
                </a:lnTo>
                <a:lnTo>
                  <a:pt x="91" y="2338"/>
                </a:lnTo>
                <a:lnTo>
                  <a:pt x="90" y="2299"/>
                </a:lnTo>
                <a:lnTo>
                  <a:pt x="90" y="1621"/>
                </a:lnTo>
                <a:lnTo>
                  <a:pt x="89" y="1585"/>
                </a:lnTo>
                <a:lnTo>
                  <a:pt x="87" y="1546"/>
                </a:lnTo>
                <a:lnTo>
                  <a:pt x="84" y="1506"/>
                </a:lnTo>
                <a:lnTo>
                  <a:pt x="81" y="1477"/>
                </a:lnTo>
                <a:lnTo>
                  <a:pt x="76" y="1442"/>
                </a:lnTo>
                <a:lnTo>
                  <a:pt x="70" y="1413"/>
                </a:lnTo>
                <a:lnTo>
                  <a:pt x="63" y="1384"/>
                </a:lnTo>
                <a:lnTo>
                  <a:pt x="56" y="1363"/>
                </a:lnTo>
                <a:lnTo>
                  <a:pt x="49" y="1348"/>
                </a:lnTo>
                <a:lnTo>
                  <a:pt x="40" y="1334"/>
                </a:lnTo>
                <a:lnTo>
                  <a:pt x="31" y="1330"/>
                </a:lnTo>
                <a:lnTo>
                  <a:pt x="23" y="1323"/>
                </a:lnTo>
                <a:lnTo>
                  <a:pt x="31" y="1320"/>
                </a:lnTo>
                <a:lnTo>
                  <a:pt x="40" y="1309"/>
                </a:lnTo>
                <a:lnTo>
                  <a:pt x="49" y="1298"/>
                </a:lnTo>
                <a:lnTo>
                  <a:pt x="56" y="1280"/>
                </a:lnTo>
                <a:lnTo>
                  <a:pt x="63" y="1259"/>
                </a:lnTo>
                <a:lnTo>
                  <a:pt x="70" y="1234"/>
                </a:lnTo>
                <a:lnTo>
                  <a:pt x="76" y="1205"/>
                </a:lnTo>
                <a:lnTo>
                  <a:pt x="81" y="1169"/>
                </a:lnTo>
                <a:lnTo>
                  <a:pt x="84" y="1137"/>
                </a:lnTo>
                <a:lnTo>
                  <a:pt x="87" y="1101"/>
                </a:lnTo>
                <a:lnTo>
                  <a:pt x="89" y="1062"/>
                </a:lnTo>
                <a:lnTo>
                  <a:pt x="90" y="1022"/>
                </a:lnTo>
                <a:lnTo>
                  <a:pt x="90" y="348"/>
                </a:lnTo>
                <a:lnTo>
                  <a:pt x="91" y="305"/>
                </a:lnTo>
                <a:lnTo>
                  <a:pt x="93" y="265"/>
                </a:lnTo>
                <a:lnTo>
                  <a:pt x="95" y="226"/>
                </a:lnTo>
                <a:lnTo>
                  <a:pt x="99" y="186"/>
                </a:lnTo>
                <a:lnTo>
                  <a:pt x="104" y="151"/>
                </a:lnTo>
                <a:lnTo>
                  <a:pt x="110" y="118"/>
                </a:lnTo>
                <a:lnTo>
                  <a:pt x="116" y="90"/>
                </a:lnTo>
                <a:lnTo>
                  <a:pt x="124" y="65"/>
                </a:lnTo>
                <a:lnTo>
                  <a:pt x="132" y="39"/>
                </a:lnTo>
                <a:lnTo>
                  <a:pt x="141" y="22"/>
                </a:lnTo>
                <a:lnTo>
                  <a:pt x="150" y="11"/>
                </a:lnTo>
                <a:lnTo>
                  <a:pt x="159" y="0"/>
                </a:lnTo>
                <a:lnTo>
                  <a:pt x="168" y="0"/>
                </a:lnTo>
                <a:lnTo>
                  <a:pt x="163" y="0"/>
                </a:lnTo>
                <a:lnTo>
                  <a:pt x="152" y="7"/>
                </a:lnTo>
                <a:lnTo>
                  <a:pt x="141" y="14"/>
                </a:lnTo>
                <a:lnTo>
                  <a:pt x="130" y="32"/>
                </a:lnTo>
                <a:lnTo>
                  <a:pt x="120" y="54"/>
                </a:lnTo>
                <a:lnTo>
                  <a:pt x="110" y="79"/>
                </a:lnTo>
                <a:lnTo>
                  <a:pt x="101" y="108"/>
                </a:lnTo>
                <a:lnTo>
                  <a:pt x="92" y="140"/>
                </a:lnTo>
                <a:lnTo>
                  <a:pt x="84" y="176"/>
                </a:lnTo>
                <a:lnTo>
                  <a:pt x="78" y="212"/>
                </a:lnTo>
                <a:lnTo>
                  <a:pt x="71" y="258"/>
                </a:lnTo>
                <a:lnTo>
                  <a:pt x="66" y="301"/>
                </a:lnTo>
                <a:lnTo>
                  <a:pt x="63" y="348"/>
                </a:lnTo>
                <a:lnTo>
                  <a:pt x="59" y="394"/>
                </a:lnTo>
                <a:lnTo>
                  <a:pt x="58" y="445"/>
                </a:lnTo>
                <a:lnTo>
                  <a:pt x="57" y="495"/>
                </a:lnTo>
                <a:lnTo>
                  <a:pt x="57" y="1072"/>
                </a:lnTo>
                <a:lnTo>
                  <a:pt x="56" y="1108"/>
                </a:lnTo>
                <a:lnTo>
                  <a:pt x="54" y="1144"/>
                </a:lnTo>
                <a:lnTo>
                  <a:pt x="52" y="1173"/>
                </a:lnTo>
                <a:lnTo>
                  <a:pt x="48" y="1205"/>
                </a:lnTo>
                <a:lnTo>
                  <a:pt x="43" y="1234"/>
                </a:lnTo>
                <a:lnTo>
                  <a:pt x="38" y="1259"/>
                </a:lnTo>
                <a:lnTo>
                  <a:pt x="31" y="1280"/>
                </a:lnTo>
                <a:lnTo>
                  <a:pt x="24" y="1298"/>
                </a:lnTo>
                <a:lnTo>
                  <a:pt x="16" y="1309"/>
                </a:lnTo>
                <a:lnTo>
                  <a:pt x="8" y="1320"/>
                </a:lnTo>
                <a:lnTo>
                  <a:pt x="0" y="1320"/>
                </a:lnTo>
                <a:lnTo>
                  <a:pt x="8" y="1323"/>
                </a:lnTo>
                <a:lnTo>
                  <a:pt x="15" y="1330"/>
                </a:lnTo>
                <a:lnTo>
                  <a:pt x="23" y="1345"/>
                </a:lnTo>
                <a:lnTo>
                  <a:pt x="30" y="1359"/>
                </a:lnTo>
                <a:lnTo>
                  <a:pt x="37" y="1381"/>
                </a:lnTo>
                <a:lnTo>
                  <a:pt x="42" y="1409"/>
                </a:lnTo>
                <a:lnTo>
                  <a:pt x="47" y="1434"/>
                </a:lnTo>
                <a:lnTo>
                  <a:pt x="52" y="1463"/>
                </a:lnTo>
                <a:lnTo>
                  <a:pt x="54" y="1499"/>
                </a:lnTo>
                <a:lnTo>
                  <a:pt x="56" y="1531"/>
                </a:lnTo>
                <a:lnTo>
                  <a:pt x="57" y="1567"/>
                </a:lnTo>
                <a:lnTo>
                  <a:pt x="57" y="2148"/>
                </a:lnTo>
              </a:path>
            </a:pathLst>
          </a:custGeom>
          <a:solidFill>
            <a:srgbClr val="000000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82" name="Freeform 11"/>
          <p:cNvSpPr>
            <a:spLocks/>
          </p:cNvSpPr>
          <p:nvPr/>
        </p:nvSpPr>
        <p:spPr bwMode="auto">
          <a:xfrm>
            <a:off x="3094038" y="1755775"/>
            <a:ext cx="4252912" cy="266700"/>
          </a:xfrm>
          <a:custGeom>
            <a:avLst/>
            <a:gdLst>
              <a:gd name="T0" fmla="*/ 2147483647 w 2679"/>
              <a:gd name="T1" fmla="*/ 2147483647 h 168"/>
              <a:gd name="T2" fmla="*/ 2147483647 w 2679"/>
              <a:gd name="T3" fmla="*/ 2147483647 h 168"/>
              <a:gd name="T4" fmla="*/ 2147483647 w 2679"/>
              <a:gd name="T5" fmla="*/ 2147483647 h 168"/>
              <a:gd name="T6" fmla="*/ 2147483647 w 2679"/>
              <a:gd name="T7" fmla="*/ 2147483647 h 168"/>
              <a:gd name="T8" fmla="*/ 2147483647 w 2679"/>
              <a:gd name="T9" fmla="*/ 2147483647 h 168"/>
              <a:gd name="T10" fmla="*/ 2147483647 w 2679"/>
              <a:gd name="T11" fmla="*/ 2147483647 h 168"/>
              <a:gd name="T12" fmla="*/ 2147483647 w 2679"/>
              <a:gd name="T13" fmla="*/ 2147483647 h 168"/>
              <a:gd name="T14" fmla="*/ 2147483647 w 2679"/>
              <a:gd name="T15" fmla="*/ 2147483647 h 168"/>
              <a:gd name="T16" fmla="*/ 2147483647 w 2679"/>
              <a:gd name="T17" fmla="*/ 2147483647 h 168"/>
              <a:gd name="T18" fmla="*/ 2147483647 w 2679"/>
              <a:gd name="T19" fmla="*/ 2147483647 h 168"/>
              <a:gd name="T20" fmla="*/ 2147483647 w 2679"/>
              <a:gd name="T21" fmla="*/ 2147483647 h 168"/>
              <a:gd name="T22" fmla="*/ 2147483647 w 2679"/>
              <a:gd name="T23" fmla="*/ 2147483647 h 168"/>
              <a:gd name="T24" fmla="*/ 2147483647 w 2679"/>
              <a:gd name="T25" fmla="*/ 2147483647 h 168"/>
              <a:gd name="T26" fmla="*/ 2147483647 w 2679"/>
              <a:gd name="T27" fmla="*/ 2147483647 h 168"/>
              <a:gd name="T28" fmla="*/ 2147483647 w 2679"/>
              <a:gd name="T29" fmla="*/ 2147483647 h 168"/>
              <a:gd name="T30" fmla="*/ 2147483647 w 2679"/>
              <a:gd name="T31" fmla="*/ 2147483647 h 168"/>
              <a:gd name="T32" fmla="*/ 2147483647 w 2679"/>
              <a:gd name="T33" fmla="*/ 2147483647 h 168"/>
              <a:gd name="T34" fmla="*/ 2147483647 w 2679"/>
              <a:gd name="T35" fmla="*/ 2147483647 h 168"/>
              <a:gd name="T36" fmla="*/ 2147483647 w 2679"/>
              <a:gd name="T37" fmla="*/ 2147483647 h 168"/>
              <a:gd name="T38" fmla="*/ 2147483647 w 2679"/>
              <a:gd name="T39" fmla="*/ 2147483647 h 168"/>
              <a:gd name="T40" fmla="*/ 2147483647 w 2679"/>
              <a:gd name="T41" fmla="*/ 2147483647 h 168"/>
              <a:gd name="T42" fmla="*/ 2147483647 w 2679"/>
              <a:gd name="T43" fmla="*/ 2147483647 h 168"/>
              <a:gd name="T44" fmla="*/ 2147483647 w 2679"/>
              <a:gd name="T45" fmla="*/ 2147483647 h 168"/>
              <a:gd name="T46" fmla="*/ 2147483647 w 2679"/>
              <a:gd name="T47" fmla="*/ 2147483647 h 168"/>
              <a:gd name="T48" fmla="*/ 2147483647 w 2679"/>
              <a:gd name="T49" fmla="*/ 2147483647 h 168"/>
              <a:gd name="T50" fmla="*/ 2147483647 w 2679"/>
              <a:gd name="T51" fmla="*/ 2147483647 h 168"/>
              <a:gd name="T52" fmla="*/ 2147483647 w 2679"/>
              <a:gd name="T53" fmla="*/ 2147483647 h 168"/>
              <a:gd name="T54" fmla="*/ 2147483647 w 2679"/>
              <a:gd name="T55" fmla="*/ 2147483647 h 168"/>
              <a:gd name="T56" fmla="*/ 2147483647 w 2679"/>
              <a:gd name="T57" fmla="*/ 2147483647 h 168"/>
              <a:gd name="T58" fmla="*/ 2147483647 w 2679"/>
              <a:gd name="T59" fmla="*/ 2147483647 h 168"/>
              <a:gd name="T60" fmla="*/ 2147483647 w 2679"/>
              <a:gd name="T61" fmla="*/ 2147483647 h 168"/>
              <a:gd name="T62" fmla="*/ 2147483647 w 2679"/>
              <a:gd name="T63" fmla="*/ 2147483647 h 168"/>
              <a:gd name="T64" fmla="*/ 2147483647 w 2679"/>
              <a:gd name="T65" fmla="*/ 2147483647 h 168"/>
              <a:gd name="T66" fmla="*/ 0 w 2679"/>
              <a:gd name="T67" fmla="*/ 2147483647 h 168"/>
              <a:gd name="T68" fmla="*/ 0 w 2679"/>
              <a:gd name="T69" fmla="*/ 2147483647 h 168"/>
              <a:gd name="T70" fmla="*/ 2147483647 w 2679"/>
              <a:gd name="T71" fmla="*/ 2147483647 h 168"/>
              <a:gd name="T72" fmla="*/ 2147483647 w 2679"/>
              <a:gd name="T73" fmla="*/ 2147483647 h 168"/>
              <a:gd name="T74" fmla="*/ 2147483647 w 2679"/>
              <a:gd name="T75" fmla="*/ 2147483647 h 168"/>
              <a:gd name="T76" fmla="*/ 2147483647 w 2679"/>
              <a:gd name="T77" fmla="*/ 2147483647 h 168"/>
              <a:gd name="T78" fmla="*/ 2147483647 w 2679"/>
              <a:gd name="T79" fmla="*/ 2147483647 h 168"/>
              <a:gd name="T80" fmla="*/ 2147483647 w 2679"/>
              <a:gd name="T81" fmla="*/ 2147483647 h 168"/>
              <a:gd name="T82" fmla="*/ 2147483647 w 2679"/>
              <a:gd name="T83" fmla="*/ 2147483647 h 168"/>
              <a:gd name="T84" fmla="*/ 2147483647 w 2679"/>
              <a:gd name="T85" fmla="*/ 2147483647 h 168"/>
              <a:gd name="T86" fmla="*/ 2147483647 w 2679"/>
              <a:gd name="T87" fmla="*/ 2147483647 h 168"/>
              <a:gd name="T88" fmla="*/ 2147483647 w 2679"/>
              <a:gd name="T89" fmla="*/ 2147483647 h 168"/>
              <a:gd name="T90" fmla="*/ 2147483647 w 2679"/>
              <a:gd name="T91" fmla="*/ 2147483647 h 168"/>
              <a:gd name="T92" fmla="*/ 2147483647 w 2679"/>
              <a:gd name="T93" fmla="*/ 2147483647 h 168"/>
              <a:gd name="T94" fmla="*/ 2147483647 w 2679"/>
              <a:gd name="T95" fmla="*/ 2147483647 h 168"/>
              <a:gd name="T96" fmla="*/ 2147483647 w 2679"/>
              <a:gd name="T97" fmla="*/ 2147483647 h 168"/>
              <a:gd name="T98" fmla="*/ 2147483647 w 2679"/>
              <a:gd name="T99" fmla="*/ 2147483647 h 168"/>
              <a:gd name="T100" fmla="*/ 2147483647 w 2679"/>
              <a:gd name="T101" fmla="*/ 2147483647 h 168"/>
              <a:gd name="T102" fmla="*/ 2147483647 w 2679"/>
              <a:gd name="T103" fmla="*/ 2147483647 h 168"/>
              <a:gd name="T104" fmla="*/ 2147483647 w 2679"/>
              <a:gd name="T105" fmla="*/ 2147483647 h 168"/>
              <a:gd name="T106" fmla="*/ 2147483647 w 2679"/>
              <a:gd name="T107" fmla="*/ 2147483647 h 168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2679"/>
              <a:gd name="T163" fmla="*/ 0 h 168"/>
              <a:gd name="T164" fmla="*/ 2679 w 2679"/>
              <a:gd name="T165" fmla="*/ 168 h 168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2679" h="168">
                <a:moveTo>
                  <a:pt x="2177" y="57"/>
                </a:moveTo>
                <a:lnTo>
                  <a:pt x="2224" y="58"/>
                </a:lnTo>
                <a:lnTo>
                  <a:pt x="2275" y="59"/>
                </a:lnTo>
                <a:lnTo>
                  <a:pt x="2326" y="63"/>
                </a:lnTo>
                <a:lnTo>
                  <a:pt x="2373" y="66"/>
                </a:lnTo>
                <a:lnTo>
                  <a:pt x="2416" y="71"/>
                </a:lnTo>
                <a:lnTo>
                  <a:pt x="2460" y="77"/>
                </a:lnTo>
                <a:lnTo>
                  <a:pt x="2500" y="84"/>
                </a:lnTo>
                <a:lnTo>
                  <a:pt x="2536" y="92"/>
                </a:lnTo>
                <a:lnTo>
                  <a:pt x="2573" y="100"/>
                </a:lnTo>
                <a:lnTo>
                  <a:pt x="2602" y="109"/>
                </a:lnTo>
                <a:lnTo>
                  <a:pt x="2623" y="119"/>
                </a:lnTo>
                <a:lnTo>
                  <a:pt x="2645" y="129"/>
                </a:lnTo>
                <a:lnTo>
                  <a:pt x="2660" y="140"/>
                </a:lnTo>
                <a:lnTo>
                  <a:pt x="2667" y="151"/>
                </a:lnTo>
                <a:lnTo>
                  <a:pt x="2674" y="162"/>
                </a:lnTo>
                <a:lnTo>
                  <a:pt x="2678" y="167"/>
                </a:lnTo>
                <a:lnTo>
                  <a:pt x="2674" y="159"/>
                </a:lnTo>
                <a:lnTo>
                  <a:pt x="2667" y="149"/>
                </a:lnTo>
                <a:lnTo>
                  <a:pt x="2653" y="140"/>
                </a:lnTo>
                <a:lnTo>
                  <a:pt x="2634" y="132"/>
                </a:lnTo>
                <a:lnTo>
                  <a:pt x="2616" y="124"/>
                </a:lnTo>
                <a:lnTo>
                  <a:pt x="2591" y="116"/>
                </a:lnTo>
                <a:lnTo>
                  <a:pt x="2558" y="110"/>
                </a:lnTo>
                <a:lnTo>
                  <a:pt x="2525" y="104"/>
                </a:lnTo>
                <a:lnTo>
                  <a:pt x="2489" y="99"/>
                </a:lnTo>
                <a:lnTo>
                  <a:pt x="2449" y="95"/>
                </a:lnTo>
                <a:lnTo>
                  <a:pt x="2409" y="92"/>
                </a:lnTo>
                <a:lnTo>
                  <a:pt x="2369" y="90"/>
                </a:lnTo>
                <a:lnTo>
                  <a:pt x="2326" y="90"/>
                </a:lnTo>
                <a:lnTo>
                  <a:pt x="1642" y="90"/>
                </a:lnTo>
                <a:lnTo>
                  <a:pt x="1602" y="89"/>
                </a:lnTo>
                <a:lnTo>
                  <a:pt x="1562" y="87"/>
                </a:lnTo>
                <a:lnTo>
                  <a:pt x="1526" y="84"/>
                </a:lnTo>
                <a:lnTo>
                  <a:pt x="1493" y="80"/>
                </a:lnTo>
                <a:lnTo>
                  <a:pt x="1461" y="76"/>
                </a:lnTo>
                <a:lnTo>
                  <a:pt x="1428" y="70"/>
                </a:lnTo>
                <a:lnTo>
                  <a:pt x="1403" y="63"/>
                </a:lnTo>
                <a:lnTo>
                  <a:pt x="1381" y="56"/>
                </a:lnTo>
                <a:lnTo>
                  <a:pt x="1366" y="49"/>
                </a:lnTo>
                <a:lnTo>
                  <a:pt x="1352" y="40"/>
                </a:lnTo>
                <a:lnTo>
                  <a:pt x="1348" y="31"/>
                </a:lnTo>
                <a:lnTo>
                  <a:pt x="1341" y="22"/>
                </a:lnTo>
                <a:lnTo>
                  <a:pt x="1337" y="31"/>
                </a:lnTo>
                <a:lnTo>
                  <a:pt x="1326" y="40"/>
                </a:lnTo>
                <a:lnTo>
                  <a:pt x="1315" y="49"/>
                </a:lnTo>
                <a:lnTo>
                  <a:pt x="1297" y="56"/>
                </a:lnTo>
                <a:lnTo>
                  <a:pt x="1275" y="63"/>
                </a:lnTo>
                <a:lnTo>
                  <a:pt x="1250" y="70"/>
                </a:lnTo>
                <a:lnTo>
                  <a:pt x="1221" y="76"/>
                </a:lnTo>
                <a:lnTo>
                  <a:pt x="1185" y="80"/>
                </a:lnTo>
                <a:lnTo>
                  <a:pt x="1152" y="84"/>
                </a:lnTo>
                <a:lnTo>
                  <a:pt x="1116" y="87"/>
                </a:lnTo>
                <a:lnTo>
                  <a:pt x="1076" y="89"/>
                </a:lnTo>
                <a:lnTo>
                  <a:pt x="1036" y="90"/>
                </a:lnTo>
                <a:lnTo>
                  <a:pt x="352" y="90"/>
                </a:lnTo>
                <a:lnTo>
                  <a:pt x="309" y="90"/>
                </a:lnTo>
                <a:lnTo>
                  <a:pt x="269" y="92"/>
                </a:lnTo>
                <a:lnTo>
                  <a:pt x="229" y="95"/>
                </a:lnTo>
                <a:lnTo>
                  <a:pt x="193" y="99"/>
                </a:lnTo>
                <a:lnTo>
                  <a:pt x="153" y="104"/>
                </a:lnTo>
                <a:lnTo>
                  <a:pt x="120" y="110"/>
                </a:lnTo>
                <a:lnTo>
                  <a:pt x="91" y="116"/>
                </a:lnTo>
                <a:lnTo>
                  <a:pt x="65" y="124"/>
                </a:lnTo>
                <a:lnTo>
                  <a:pt x="40" y="132"/>
                </a:lnTo>
                <a:lnTo>
                  <a:pt x="22" y="140"/>
                </a:lnTo>
                <a:lnTo>
                  <a:pt x="11" y="149"/>
                </a:lnTo>
                <a:lnTo>
                  <a:pt x="0" y="159"/>
                </a:lnTo>
                <a:lnTo>
                  <a:pt x="0" y="167"/>
                </a:lnTo>
                <a:lnTo>
                  <a:pt x="0" y="162"/>
                </a:lnTo>
                <a:lnTo>
                  <a:pt x="7" y="151"/>
                </a:lnTo>
                <a:lnTo>
                  <a:pt x="15" y="140"/>
                </a:lnTo>
                <a:lnTo>
                  <a:pt x="36" y="129"/>
                </a:lnTo>
                <a:lnTo>
                  <a:pt x="55" y="119"/>
                </a:lnTo>
                <a:lnTo>
                  <a:pt x="80" y="109"/>
                </a:lnTo>
                <a:lnTo>
                  <a:pt x="109" y="100"/>
                </a:lnTo>
                <a:lnTo>
                  <a:pt x="142" y="92"/>
                </a:lnTo>
                <a:lnTo>
                  <a:pt x="178" y="84"/>
                </a:lnTo>
                <a:lnTo>
                  <a:pt x="214" y="77"/>
                </a:lnTo>
                <a:lnTo>
                  <a:pt x="262" y="71"/>
                </a:lnTo>
                <a:lnTo>
                  <a:pt x="309" y="66"/>
                </a:lnTo>
                <a:lnTo>
                  <a:pt x="352" y="63"/>
                </a:lnTo>
                <a:lnTo>
                  <a:pt x="403" y="59"/>
                </a:lnTo>
                <a:lnTo>
                  <a:pt x="451" y="58"/>
                </a:lnTo>
                <a:lnTo>
                  <a:pt x="501" y="57"/>
                </a:lnTo>
                <a:lnTo>
                  <a:pt x="1086" y="57"/>
                </a:lnTo>
                <a:lnTo>
                  <a:pt x="1123" y="56"/>
                </a:lnTo>
                <a:lnTo>
                  <a:pt x="1159" y="54"/>
                </a:lnTo>
                <a:lnTo>
                  <a:pt x="1188" y="51"/>
                </a:lnTo>
                <a:lnTo>
                  <a:pt x="1225" y="48"/>
                </a:lnTo>
                <a:lnTo>
                  <a:pt x="1250" y="43"/>
                </a:lnTo>
                <a:lnTo>
                  <a:pt x="1279" y="38"/>
                </a:lnTo>
                <a:lnTo>
                  <a:pt x="1297" y="31"/>
                </a:lnTo>
                <a:lnTo>
                  <a:pt x="1315" y="24"/>
                </a:lnTo>
                <a:lnTo>
                  <a:pt x="1326" y="16"/>
                </a:lnTo>
                <a:lnTo>
                  <a:pt x="1337" y="8"/>
                </a:lnTo>
                <a:lnTo>
                  <a:pt x="1341" y="0"/>
                </a:lnTo>
                <a:lnTo>
                  <a:pt x="1341" y="8"/>
                </a:lnTo>
                <a:lnTo>
                  <a:pt x="1348" y="15"/>
                </a:lnTo>
                <a:lnTo>
                  <a:pt x="1363" y="22"/>
                </a:lnTo>
                <a:lnTo>
                  <a:pt x="1377" y="30"/>
                </a:lnTo>
                <a:lnTo>
                  <a:pt x="1399" y="37"/>
                </a:lnTo>
                <a:lnTo>
                  <a:pt x="1424" y="42"/>
                </a:lnTo>
                <a:lnTo>
                  <a:pt x="1450" y="47"/>
                </a:lnTo>
                <a:lnTo>
                  <a:pt x="1483" y="51"/>
                </a:lnTo>
                <a:lnTo>
                  <a:pt x="1519" y="54"/>
                </a:lnTo>
                <a:lnTo>
                  <a:pt x="1552" y="56"/>
                </a:lnTo>
                <a:lnTo>
                  <a:pt x="1584" y="57"/>
                </a:lnTo>
                <a:lnTo>
                  <a:pt x="2177" y="57"/>
                </a:lnTo>
              </a:path>
            </a:pathLst>
          </a:custGeom>
          <a:solidFill>
            <a:srgbClr val="000000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83" name="Rectangle 12"/>
          <p:cNvSpPr>
            <a:spLocks noChangeArrowheads="1"/>
          </p:cNvSpPr>
          <p:nvPr/>
        </p:nvSpPr>
        <p:spPr bwMode="auto">
          <a:xfrm rot="-5400000">
            <a:off x="529431" y="4699794"/>
            <a:ext cx="2809875" cy="36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b="1">
                <a:solidFill>
                  <a:srgbClr val="E60000"/>
                </a:solidFill>
              </a:rPr>
              <a:t>Uptown’s Price Strategy</a:t>
            </a:r>
          </a:p>
        </p:txBody>
      </p:sp>
      <p:sp>
        <p:nvSpPr>
          <p:cNvPr id="24584" name="Rectangle 13"/>
          <p:cNvSpPr>
            <a:spLocks noChangeArrowheads="1"/>
          </p:cNvSpPr>
          <p:nvPr/>
        </p:nvSpPr>
        <p:spPr bwMode="auto">
          <a:xfrm>
            <a:off x="3419475" y="1373188"/>
            <a:ext cx="2860675" cy="36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b="1">
                <a:solidFill>
                  <a:schemeClr val="hlink"/>
                </a:solidFill>
              </a:rPr>
              <a:t>RareAir’s  Price Strategy</a:t>
            </a:r>
          </a:p>
        </p:txBody>
      </p:sp>
      <p:grpSp>
        <p:nvGrpSpPr>
          <p:cNvPr id="24585" name="Group 14"/>
          <p:cNvGrpSpPr>
            <a:grpSpLocks/>
          </p:cNvGrpSpPr>
          <p:nvPr/>
        </p:nvGrpSpPr>
        <p:grpSpPr bwMode="auto">
          <a:xfrm>
            <a:off x="3155950" y="2319338"/>
            <a:ext cx="4162425" cy="4157662"/>
            <a:chOff x="2332" y="1461"/>
            <a:chExt cx="2622" cy="2619"/>
          </a:xfrm>
        </p:grpSpPr>
        <p:sp>
          <p:nvSpPr>
            <p:cNvPr id="24611" name="Rectangle 15"/>
            <p:cNvSpPr>
              <a:spLocks noChangeArrowheads="1"/>
            </p:cNvSpPr>
            <p:nvPr/>
          </p:nvSpPr>
          <p:spPr bwMode="auto">
            <a:xfrm>
              <a:off x="3641" y="2792"/>
              <a:ext cx="1313" cy="1287"/>
            </a:xfrm>
            <a:prstGeom prst="rect">
              <a:avLst/>
            </a:prstGeom>
            <a:solidFill>
              <a:srgbClr val="FFFFFF"/>
            </a:solidFill>
            <a:ln w="508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4612" name="AutoShape 16"/>
            <p:cNvSpPr>
              <a:spLocks noChangeArrowheads="1"/>
            </p:cNvSpPr>
            <p:nvPr/>
          </p:nvSpPr>
          <p:spPr bwMode="auto">
            <a:xfrm>
              <a:off x="3635" y="2786"/>
              <a:ext cx="1302" cy="1294"/>
            </a:xfrm>
            <a:prstGeom prst="rtTriangle">
              <a:avLst/>
            </a:prstGeom>
            <a:solidFill>
              <a:srgbClr val="CCCCFF"/>
            </a:solidFill>
            <a:ln w="508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4613" name="Rectangle 17"/>
            <p:cNvSpPr>
              <a:spLocks noChangeArrowheads="1"/>
            </p:cNvSpPr>
            <p:nvPr/>
          </p:nvSpPr>
          <p:spPr bwMode="auto">
            <a:xfrm>
              <a:off x="2338" y="1461"/>
              <a:ext cx="1289" cy="1286"/>
            </a:xfrm>
            <a:prstGeom prst="rect">
              <a:avLst/>
            </a:prstGeom>
            <a:solidFill>
              <a:srgbClr val="FFFFFF"/>
            </a:solidFill>
            <a:ln w="508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4614" name="AutoShape 18"/>
            <p:cNvSpPr>
              <a:spLocks noChangeArrowheads="1"/>
            </p:cNvSpPr>
            <p:nvPr/>
          </p:nvSpPr>
          <p:spPr bwMode="auto">
            <a:xfrm>
              <a:off x="2332" y="1484"/>
              <a:ext cx="1302" cy="1294"/>
            </a:xfrm>
            <a:prstGeom prst="rtTriangle">
              <a:avLst/>
            </a:prstGeom>
            <a:solidFill>
              <a:srgbClr val="CCCCFF"/>
            </a:solidFill>
            <a:ln w="508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4615" name="Rectangle 19"/>
            <p:cNvSpPr>
              <a:spLocks noChangeArrowheads="1"/>
            </p:cNvSpPr>
            <p:nvPr/>
          </p:nvSpPr>
          <p:spPr bwMode="auto">
            <a:xfrm>
              <a:off x="3641" y="1463"/>
              <a:ext cx="1312" cy="1314"/>
            </a:xfrm>
            <a:prstGeom prst="rect">
              <a:avLst/>
            </a:prstGeom>
            <a:solidFill>
              <a:srgbClr val="FFFFFF"/>
            </a:solidFill>
            <a:ln w="508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4616" name="AutoShape 20"/>
            <p:cNvSpPr>
              <a:spLocks noChangeArrowheads="1"/>
            </p:cNvSpPr>
            <p:nvPr/>
          </p:nvSpPr>
          <p:spPr bwMode="auto">
            <a:xfrm>
              <a:off x="3635" y="1484"/>
              <a:ext cx="1302" cy="1294"/>
            </a:xfrm>
            <a:prstGeom prst="rtTriangle">
              <a:avLst/>
            </a:prstGeom>
            <a:solidFill>
              <a:srgbClr val="CCCCFF"/>
            </a:solidFill>
            <a:ln w="508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4617" name="AutoShape 21"/>
            <p:cNvSpPr>
              <a:spLocks noChangeArrowheads="1"/>
            </p:cNvSpPr>
            <p:nvPr/>
          </p:nvSpPr>
          <p:spPr bwMode="auto">
            <a:xfrm>
              <a:off x="2332" y="2786"/>
              <a:ext cx="1302" cy="1294"/>
            </a:xfrm>
            <a:prstGeom prst="rtTriangle">
              <a:avLst/>
            </a:prstGeom>
            <a:solidFill>
              <a:srgbClr val="CCCCFF"/>
            </a:solidFill>
            <a:ln w="508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</p:grpSp>
      <p:grpSp>
        <p:nvGrpSpPr>
          <p:cNvPr id="24586" name="Group 22"/>
          <p:cNvGrpSpPr>
            <a:grpSpLocks/>
          </p:cNvGrpSpPr>
          <p:nvPr/>
        </p:nvGrpSpPr>
        <p:grpSpPr bwMode="auto">
          <a:xfrm>
            <a:off x="3311525" y="2430463"/>
            <a:ext cx="2757488" cy="2900362"/>
            <a:chOff x="2430" y="1531"/>
            <a:chExt cx="1737" cy="1827"/>
          </a:xfrm>
        </p:grpSpPr>
        <p:grpSp>
          <p:nvGrpSpPr>
            <p:cNvPr id="24599" name="Group 23"/>
            <p:cNvGrpSpPr>
              <a:grpSpLocks/>
            </p:cNvGrpSpPr>
            <p:nvPr/>
          </p:nvGrpSpPr>
          <p:grpSpPr bwMode="auto">
            <a:xfrm>
              <a:off x="3738" y="1541"/>
              <a:ext cx="428" cy="478"/>
              <a:chOff x="3738" y="1541"/>
              <a:chExt cx="428" cy="478"/>
            </a:xfrm>
          </p:grpSpPr>
          <p:sp>
            <p:nvSpPr>
              <p:cNvPr id="24609" name="Oval 24"/>
              <p:cNvSpPr>
                <a:spLocks noChangeArrowheads="1"/>
              </p:cNvSpPr>
              <p:nvPr/>
            </p:nvSpPr>
            <p:spPr bwMode="auto">
              <a:xfrm>
                <a:off x="3738" y="1581"/>
                <a:ext cx="428" cy="428"/>
              </a:xfrm>
              <a:prstGeom prst="ellipse">
                <a:avLst/>
              </a:prstGeom>
              <a:solidFill>
                <a:srgbClr val="FFFF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24610" name="Rectangle 25"/>
              <p:cNvSpPr>
                <a:spLocks noChangeArrowheads="1"/>
              </p:cNvSpPr>
              <p:nvPr/>
            </p:nvSpPr>
            <p:spPr bwMode="auto">
              <a:xfrm>
                <a:off x="3768" y="1541"/>
                <a:ext cx="368" cy="4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4400" b="1"/>
                  <a:t>B</a:t>
                </a:r>
              </a:p>
            </p:txBody>
          </p:sp>
        </p:grpSp>
        <p:grpSp>
          <p:nvGrpSpPr>
            <p:cNvPr id="24600" name="Group 26"/>
            <p:cNvGrpSpPr>
              <a:grpSpLocks/>
            </p:cNvGrpSpPr>
            <p:nvPr/>
          </p:nvGrpSpPr>
          <p:grpSpPr bwMode="auto">
            <a:xfrm>
              <a:off x="2430" y="1531"/>
              <a:ext cx="428" cy="478"/>
              <a:chOff x="2430" y="1531"/>
              <a:chExt cx="428" cy="478"/>
            </a:xfrm>
          </p:grpSpPr>
          <p:sp>
            <p:nvSpPr>
              <p:cNvPr id="24607" name="Oval 27"/>
              <p:cNvSpPr>
                <a:spLocks noChangeArrowheads="1"/>
              </p:cNvSpPr>
              <p:nvPr/>
            </p:nvSpPr>
            <p:spPr bwMode="auto">
              <a:xfrm>
                <a:off x="2430" y="1581"/>
                <a:ext cx="428" cy="428"/>
              </a:xfrm>
              <a:prstGeom prst="ellipse">
                <a:avLst/>
              </a:prstGeom>
              <a:solidFill>
                <a:srgbClr val="FFFF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24608" name="Rectangle 28"/>
              <p:cNvSpPr>
                <a:spLocks noChangeArrowheads="1"/>
              </p:cNvSpPr>
              <p:nvPr/>
            </p:nvSpPr>
            <p:spPr bwMode="auto">
              <a:xfrm>
                <a:off x="2453" y="1531"/>
                <a:ext cx="368" cy="4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4400" b="1"/>
                  <a:t>A</a:t>
                </a:r>
              </a:p>
            </p:txBody>
          </p:sp>
        </p:grpSp>
        <p:grpSp>
          <p:nvGrpSpPr>
            <p:cNvPr id="24601" name="Group 29"/>
            <p:cNvGrpSpPr>
              <a:grpSpLocks/>
            </p:cNvGrpSpPr>
            <p:nvPr/>
          </p:nvGrpSpPr>
          <p:grpSpPr bwMode="auto">
            <a:xfrm>
              <a:off x="3739" y="2879"/>
              <a:ext cx="428" cy="478"/>
              <a:chOff x="3739" y="2879"/>
              <a:chExt cx="428" cy="478"/>
            </a:xfrm>
          </p:grpSpPr>
          <p:sp>
            <p:nvSpPr>
              <p:cNvPr id="24605" name="Oval 30"/>
              <p:cNvSpPr>
                <a:spLocks noChangeArrowheads="1"/>
              </p:cNvSpPr>
              <p:nvPr/>
            </p:nvSpPr>
            <p:spPr bwMode="auto">
              <a:xfrm>
                <a:off x="3739" y="2914"/>
                <a:ext cx="428" cy="428"/>
              </a:xfrm>
              <a:prstGeom prst="ellipse">
                <a:avLst/>
              </a:prstGeom>
              <a:solidFill>
                <a:srgbClr val="FFFF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24606" name="Rectangle 31"/>
              <p:cNvSpPr>
                <a:spLocks noChangeArrowheads="1"/>
              </p:cNvSpPr>
              <p:nvPr/>
            </p:nvSpPr>
            <p:spPr bwMode="auto">
              <a:xfrm>
                <a:off x="3781" y="2879"/>
                <a:ext cx="368" cy="4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0488" tIns="44450" rIns="90488" bIns="44450">
                <a:spAutoFit/>
              </a:bodyPr>
              <a:lstStyle/>
              <a:p>
                <a:pPr eaLnBrk="0" hangingPunct="0"/>
                <a:r>
                  <a:rPr lang="en-US" sz="4400" b="1"/>
                  <a:t>D</a:t>
                </a:r>
              </a:p>
            </p:txBody>
          </p:sp>
        </p:grpSp>
        <p:grpSp>
          <p:nvGrpSpPr>
            <p:cNvPr id="24602" name="Group 32"/>
            <p:cNvGrpSpPr>
              <a:grpSpLocks/>
            </p:cNvGrpSpPr>
            <p:nvPr/>
          </p:nvGrpSpPr>
          <p:grpSpPr bwMode="auto">
            <a:xfrm>
              <a:off x="2431" y="2880"/>
              <a:ext cx="428" cy="478"/>
              <a:chOff x="2431" y="2880"/>
              <a:chExt cx="428" cy="478"/>
            </a:xfrm>
          </p:grpSpPr>
          <p:sp>
            <p:nvSpPr>
              <p:cNvPr id="24603" name="Oval 33"/>
              <p:cNvSpPr>
                <a:spLocks noChangeArrowheads="1"/>
              </p:cNvSpPr>
              <p:nvPr/>
            </p:nvSpPr>
            <p:spPr bwMode="auto">
              <a:xfrm>
                <a:off x="2431" y="2914"/>
                <a:ext cx="428" cy="428"/>
              </a:xfrm>
              <a:prstGeom prst="ellipse">
                <a:avLst/>
              </a:prstGeom>
              <a:solidFill>
                <a:srgbClr val="FFFF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24604" name="Rectangle 34"/>
              <p:cNvSpPr>
                <a:spLocks noChangeArrowheads="1"/>
              </p:cNvSpPr>
              <p:nvPr/>
            </p:nvSpPr>
            <p:spPr bwMode="auto">
              <a:xfrm>
                <a:off x="2454" y="2880"/>
                <a:ext cx="368" cy="4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4400" b="1"/>
                  <a:t>C</a:t>
                </a:r>
              </a:p>
            </p:txBody>
          </p:sp>
        </p:grpSp>
      </p:grpSp>
      <p:grpSp>
        <p:nvGrpSpPr>
          <p:cNvPr id="24587" name="Group 35"/>
          <p:cNvGrpSpPr>
            <a:grpSpLocks/>
          </p:cNvGrpSpPr>
          <p:nvPr/>
        </p:nvGrpSpPr>
        <p:grpSpPr bwMode="auto">
          <a:xfrm>
            <a:off x="3403600" y="2605088"/>
            <a:ext cx="3486150" cy="3521075"/>
            <a:chOff x="2488" y="1641"/>
            <a:chExt cx="2196" cy="2218"/>
          </a:xfrm>
        </p:grpSpPr>
        <p:sp>
          <p:nvSpPr>
            <p:cNvPr id="24591" name="Rectangle 36"/>
            <p:cNvSpPr>
              <a:spLocks noChangeArrowheads="1"/>
            </p:cNvSpPr>
            <p:nvPr/>
          </p:nvSpPr>
          <p:spPr bwMode="auto">
            <a:xfrm>
              <a:off x="2895" y="1641"/>
              <a:ext cx="489" cy="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800" b="1">
                  <a:solidFill>
                    <a:schemeClr val="hlink"/>
                  </a:solidFill>
                </a:rPr>
                <a:t>$12</a:t>
              </a:r>
            </a:p>
          </p:txBody>
        </p:sp>
        <p:sp>
          <p:nvSpPr>
            <p:cNvPr id="24592" name="Rectangle 37"/>
            <p:cNvSpPr>
              <a:spLocks noChangeArrowheads="1"/>
            </p:cNvSpPr>
            <p:nvPr/>
          </p:nvSpPr>
          <p:spPr bwMode="auto">
            <a:xfrm>
              <a:off x="4195" y="1641"/>
              <a:ext cx="489" cy="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800" b="1">
                  <a:solidFill>
                    <a:schemeClr val="hlink"/>
                  </a:solidFill>
                </a:rPr>
                <a:t>$15</a:t>
              </a:r>
            </a:p>
          </p:txBody>
        </p:sp>
        <p:sp>
          <p:nvSpPr>
            <p:cNvPr id="24593" name="Rectangle 38"/>
            <p:cNvSpPr>
              <a:spLocks noChangeArrowheads="1"/>
            </p:cNvSpPr>
            <p:nvPr/>
          </p:nvSpPr>
          <p:spPr bwMode="auto">
            <a:xfrm>
              <a:off x="2488" y="2241"/>
              <a:ext cx="489" cy="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800" b="1">
                  <a:solidFill>
                    <a:srgbClr val="E60000"/>
                  </a:solidFill>
                </a:rPr>
                <a:t>$12</a:t>
              </a:r>
            </a:p>
          </p:txBody>
        </p:sp>
        <p:sp>
          <p:nvSpPr>
            <p:cNvPr id="24594" name="Rectangle 39"/>
            <p:cNvSpPr>
              <a:spLocks noChangeArrowheads="1"/>
            </p:cNvSpPr>
            <p:nvPr/>
          </p:nvSpPr>
          <p:spPr bwMode="auto">
            <a:xfrm>
              <a:off x="3848" y="2241"/>
              <a:ext cx="364" cy="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800" b="1">
                  <a:solidFill>
                    <a:srgbClr val="E60000"/>
                  </a:solidFill>
                </a:rPr>
                <a:t>$6</a:t>
              </a:r>
            </a:p>
          </p:txBody>
        </p:sp>
        <p:sp>
          <p:nvSpPr>
            <p:cNvPr id="24595" name="Rectangle 40"/>
            <p:cNvSpPr>
              <a:spLocks noChangeArrowheads="1"/>
            </p:cNvSpPr>
            <p:nvPr/>
          </p:nvSpPr>
          <p:spPr bwMode="auto">
            <a:xfrm>
              <a:off x="2948" y="2974"/>
              <a:ext cx="364" cy="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800" b="1">
                  <a:solidFill>
                    <a:schemeClr val="hlink"/>
                  </a:solidFill>
                </a:rPr>
                <a:t>$6</a:t>
              </a:r>
            </a:p>
          </p:txBody>
        </p:sp>
        <p:sp>
          <p:nvSpPr>
            <p:cNvPr id="24596" name="Rectangle 41"/>
            <p:cNvSpPr>
              <a:spLocks noChangeArrowheads="1"/>
            </p:cNvSpPr>
            <p:nvPr/>
          </p:nvSpPr>
          <p:spPr bwMode="auto">
            <a:xfrm>
              <a:off x="4248" y="2974"/>
              <a:ext cx="364" cy="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800" b="1">
                  <a:solidFill>
                    <a:schemeClr val="hlink"/>
                  </a:solidFill>
                </a:rPr>
                <a:t>$8</a:t>
              </a:r>
            </a:p>
          </p:txBody>
        </p:sp>
        <p:sp>
          <p:nvSpPr>
            <p:cNvPr id="24597" name="Rectangle 42"/>
            <p:cNvSpPr>
              <a:spLocks noChangeArrowheads="1"/>
            </p:cNvSpPr>
            <p:nvPr/>
          </p:nvSpPr>
          <p:spPr bwMode="auto">
            <a:xfrm>
              <a:off x="3848" y="3534"/>
              <a:ext cx="364" cy="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800" b="1">
                  <a:solidFill>
                    <a:srgbClr val="E60000"/>
                  </a:solidFill>
                </a:rPr>
                <a:t>$8</a:t>
              </a:r>
            </a:p>
          </p:txBody>
        </p:sp>
        <p:sp>
          <p:nvSpPr>
            <p:cNvPr id="24598" name="Rectangle 43"/>
            <p:cNvSpPr>
              <a:spLocks noChangeArrowheads="1"/>
            </p:cNvSpPr>
            <p:nvPr/>
          </p:nvSpPr>
          <p:spPr bwMode="auto">
            <a:xfrm>
              <a:off x="2488" y="3534"/>
              <a:ext cx="489" cy="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800" b="1">
                  <a:solidFill>
                    <a:srgbClr val="E60000"/>
                  </a:solidFill>
                </a:rPr>
                <a:t>$15</a:t>
              </a:r>
            </a:p>
          </p:txBody>
        </p:sp>
      </p:grpSp>
      <p:sp>
        <p:nvSpPr>
          <p:cNvPr id="212012" name="Oval 44"/>
          <p:cNvSpPr>
            <a:spLocks noChangeArrowheads="1"/>
          </p:cNvSpPr>
          <p:nvPr/>
        </p:nvSpPr>
        <p:spPr bwMode="auto">
          <a:xfrm rot="-2700000">
            <a:off x="2876550" y="2654300"/>
            <a:ext cx="2568575" cy="1447800"/>
          </a:xfrm>
          <a:prstGeom prst="ellipse">
            <a:avLst/>
          </a:prstGeom>
          <a:noFill/>
          <a:ln w="76200">
            <a:solidFill>
              <a:srgbClr val="CC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12013" name="Rectangle 45"/>
          <p:cNvSpPr>
            <a:spLocks noChangeArrowheads="1"/>
          </p:cNvSpPr>
          <p:nvPr/>
        </p:nvSpPr>
        <p:spPr bwMode="auto">
          <a:xfrm>
            <a:off x="7280275" y="2590800"/>
            <a:ext cx="1670050" cy="118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b="1" i="1">
                <a:solidFill>
                  <a:schemeClr val="tx2"/>
                </a:solidFill>
              </a:rPr>
              <a:t>Greatest</a:t>
            </a:r>
          </a:p>
          <a:p>
            <a:pPr algn="ctr" eaLnBrk="0" hangingPunct="0"/>
            <a:r>
              <a:rPr lang="en-US" b="1" i="1">
                <a:solidFill>
                  <a:schemeClr val="tx2"/>
                </a:solidFill>
              </a:rPr>
              <a:t>Combined</a:t>
            </a:r>
          </a:p>
          <a:p>
            <a:pPr algn="ctr" eaLnBrk="0" hangingPunct="0"/>
            <a:r>
              <a:rPr lang="en-US" b="1" i="1">
                <a:solidFill>
                  <a:schemeClr val="tx2"/>
                </a:solidFill>
              </a:rPr>
              <a:t>Profit</a:t>
            </a:r>
          </a:p>
        </p:txBody>
      </p:sp>
      <p:sp>
        <p:nvSpPr>
          <p:cNvPr id="212014" name="Line 46"/>
          <p:cNvSpPr>
            <a:spLocks noChangeShapeType="1"/>
          </p:cNvSpPr>
          <p:nvPr/>
        </p:nvSpPr>
        <p:spPr bwMode="auto">
          <a:xfrm flipH="1" flipV="1">
            <a:off x="4351338" y="3352800"/>
            <a:ext cx="3275012" cy="207963"/>
          </a:xfrm>
          <a:prstGeom prst="line">
            <a:avLst/>
          </a:prstGeom>
          <a:noFill/>
          <a:ln w="50800">
            <a:solidFill>
              <a:srgbClr val="CC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74962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12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212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120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2012" grpId="0" animBg="1"/>
      <p:bldP spid="212013" grpId="0" autoUpdateAnimBg="0"/>
      <p:bldP spid="21201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ChangeArrowheads="1"/>
          </p:cNvSpPr>
          <p:nvPr/>
        </p:nvSpPr>
        <p:spPr bwMode="auto">
          <a:xfrm>
            <a:off x="1784350" y="85725"/>
            <a:ext cx="4930838" cy="8130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4700" b="1" dirty="0" smtClean="0">
                <a:solidFill>
                  <a:srgbClr val="000099"/>
                </a:solidFill>
                <a:latin typeface="Calibri" pitchFamily="34" charset="0"/>
              </a:rPr>
              <a:t>Oligopoly Behavior</a:t>
            </a:r>
            <a:endParaRPr lang="en-US" sz="4700" b="1" dirty="0">
              <a:solidFill>
                <a:srgbClr val="000099"/>
              </a:solidFill>
              <a:latin typeface="Calibri" pitchFamily="34" charset="0"/>
            </a:endParaRPr>
          </a:p>
        </p:txBody>
      </p:sp>
      <p:sp>
        <p:nvSpPr>
          <p:cNvPr id="25602" name="Rectangle 3"/>
          <p:cNvSpPr>
            <a:spLocks noChangeArrowheads="1"/>
          </p:cNvSpPr>
          <p:nvPr/>
        </p:nvSpPr>
        <p:spPr bwMode="auto">
          <a:xfrm>
            <a:off x="1865313" y="777875"/>
            <a:ext cx="5626100" cy="69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4000" b="1" i="1">
                <a:solidFill>
                  <a:srgbClr val="CC0000"/>
                </a:solidFill>
                <a:latin typeface="Calibri" pitchFamily="34" charset="0"/>
              </a:rPr>
              <a:t>A Game-Theory Overview</a:t>
            </a:r>
          </a:p>
        </p:txBody>
      </p:sp>
      <p:grpSp>
        <p:nvGrpSpPr>
          <p:cNvPr id="25603" name="Group 4"/>
          <p:cNvGrpSpPr>
            <a:grpSpLocks/>
          </p:cNvGrpSpPr>
          <p:nvPr/>
        </p:nvGrpSpPr>
        <p:grpSpPr bwMode="auto">
          <a:xfrm>
            <a:off x="2317750" y="3206750"/>
            <a:ext cx="857250" cy="2463800"/>
            <a:chOff x="1804" y="2020"/>
            <a:chExt cx="540" cy="1552"/>
          </a:xfrm>
        </p:grpSpPr>
        <p:sp>
          <p:nvSpPr>
            <p:cNvPr id="25645" name="Rectangle 5"/>
            <p:cNvSpPr>
              <a:spLocks noChangeArrowheads="1"/>
            </p:cNvSpPr>
            <p:nvPr/>
          </p:nvSpPr>
          <p:spPr bwMode="auto">
            <a:xfrm>
              <a:off x="1804" y="2020"/>
              <a:ext cx="540" cy="2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b="1">
                  <a:solidFill>
                    <a:srgbClr val="000000"/>
                  </a:solidFill>
                </a:rPr>
                <a:t>High</a:t>
              </a:r>
            </a:p>
          </p:txBody>
        </p:sp>
        <p:sp>
          <p:nvSpPr>
            <p:cNvPr id="25646" name="Rectangle 6"/>
            <p:cNvSpPr>
              <a:spLocks noChangeArrowheads="1"/>
            </p:cNvSpPr>
            <p:nvPr/>
          </p:nvSpPr>
          <p:spPr bwMode="auto">
            <a:xfrm>
              <a:off x="1809" y="3286"/>
              <a:ext cx="497" cy="2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b="1">
                  <a:solidFill>
                    <a:srgbClr val="000000"/>
                  </a:solidFill>
                </a:rPr>
                <a:t>Low</a:t>
              </a:r>
            </a:p>
          </p:txBody>
        </p:sp>
      </p:grpSp>
      <p:grpSp>
        <p:nvGrpSpPr>
          <p:cNvPr id="25604" name="Group 7"/>
          <p:cNvGrpSpPr>
            <a:grpSpLocks/>
          </p:cNvGrpSpPr>
          <p:nvPr/>
        </p:nvGrpSpPr>
        <p:grpSpPr bwMode="auto">
          <a:xfrm>
            <a:off x="3779838" y="1868488"/>
            <a:ext cx="2798762" cy="454025"/>
            <a:chOff x="2725" y="1177"/>
            <a:chExt cx="1763" cy="286"/>
          </a:xfrm>
        </p:grpSpPr>
        <p:sp>
          <p:nvSpPr>
            <p:cNvPr id="25643" name="Rectangle 8"/>
            <p:cNvSpPr>
              <a:spLocks noChangeArrowheads="1"/>
            </p:cNvSpPr>
            <p:nvPr/>
          </p:nvSpPr>
          <p:spPr bwMode="auto">
            <a:xfrm>
              <a:off x="2725" y="1177"/>
              <a:ext cx="540" cy="2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b="1">
                  <a:solidFill>
                    <a:srgbClr val="000000"/>
                  </a:solidFill>
                </a:rPr>
                <a:t>High</a:t>
              </a:r>
            </a:p>
          </p:txBody>
        </p:sp>
        <p:sp>
          <p:nvSpPr>
            <p:cNvPr id="25644" name="Rectangle 9"/>
            <p:cNvSpPr>
              <a:spLocks noChangeArrowheads="1"/>
            </p:cNvSpPr>
            <p:nvPr/>
          </p:nvSpPr>
          <p:spPr bwMode="auto">
            <a:xfrm>
              <a:off x="3991" y="1177"/>
              <a:ext cx="497" cy="2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b="1">
                  <a:solidFill>
                    <a:srgbClr val="000000"/>
                  </a:solidFill>
                </a:rPr>
                <a:t>Low</a:t>
              </a:r>
            </a:p>
          </p:txBody>
        </p:sp>
      </p:grpSp>
      <p:sp>
        <p:nvSpPr>
          <p:cNvPr id="25605" name="Freeform 10"/>
          <p:cNvSpPr>
            <a:spLocks/>
          </p:cNvSpPr>
          <p:nvPr/>
        </p:nvSpPr>
        <p:spPr bwMode="auto">
          <a:xfrm>
            <a:off x="2149475" y="2405063"/>
            <a:ext cx="268288" cy="4197350"/>
          </a:xfrm>
          <a:custGeom>
            <a:avLst/>
            <a:gdLst>
              <a:gd name="T0" fmla="*/ 2147483647 w 169"/>
              <a:gd name="T1" fmla="*/ 2147483647 h 2644"/>
              <a:gd name="T2" fmla="*/ 2147483647 w 169"/>
              <a:gd name="T3" fmla="*/ 2147483647 h 2644"/>
              <a:gd name="T4" fmla="*/ 2147483647 w 169"/>
              <a:gd name="T5" fmla="*/ 2147483647 h 2644"/>
              <a:gd name="T6" fmla="*/ 2147483647 w 169"/>
              <a:gd name="T7" fmla="*/ 2147483647 h 2644"/>
              <a:gd name="T8" fmla="*/ 2147483647 w 169"/>
              <a:gd name="T9" fmla="*/ 2147483647 h 2644"/>
              <a:gd name="T10" fmla="*/ 2147483647 w 169"/>
              <a:gd name="T11" fmla="*/ 2147483647 h 2644"/>
              <a:gd name="T12" fmla="*/ 2147483647 w 169"/>
              <a:gd name="T13" fmla="*/ 2147483647 h 2644"/>
              <a:gd name="T14" fmla="*/ 2147483647 w 169"/>
              <a:gd name="T15" fmla="*/ 2147483647 h 2644"/>
              <a:gd name="T16" fmla="*/ 2147483647 w 169"/>
              <a:gd name="T17" fmla="*/ 2147483647 h 2644"/>
              <a:gd name="T18" fmla="*/ 2147483647 w 169"/>
              <a:gd name="T19" fmla="*/ 2147483647 h 2644"/>
              <a:gd name="T20" fmla="*/ 2147483647 w 169"/>
              <a:gd name="T21" fmla="*/ 2147483647 h 2644"/>
              <a:gd name="T22" fmla="*/ 2147483647 w 169"/>
              <a:gd name="T23" fmla="*/ 2147483647 h 2644"/>
              <a:gd name="T24" fmla="*/ 2147483647 w 169"/>
              <a:gd name="T25" fmla="*/ 2147483647 h 2644"/>
              <a:gd name="T26" fmla="*/ 2147483647 w 169"/>
              <a:gd name="T27" fmla="*/ 2147483647 h 2644"/>
              <a:gd name="T28" fmla="*/ 2147483647 w 169"/>
              <a:gd name="T29" fmla="*/ 2147483647 h 2644"/>
              <a:gd name="T30" fmla="*/ 2147483647 w 169"/>
              <a:gd name="T31" fmla="*/ 2147483647 h 2644"/>
              <a:gd name="T32" fmla="*/ 2147483647 w 169"/>
              <a:gd name="T33" fmla="*/ 2147483647 h 2644"/>
              <a:gd name="T34" fmla="*/ 2147483647 w 169"/>
              <a:gd name="T35" fmla="*/ 2147483647 h 2644"/>
              <a:gd name="T36" fmla="*/ 2147483647 w 169"/>
              <a:gd name="T37" fmla="*/ 2147483647 h 2644"/>
              <a:gd name="T38" fmla="*/ 2147483647 w 169"/>
              <a:gd name="T39" fmla="*/ 2147483647 h 2644"/>
              <a:gd name="T40" fmla="*/ 2147483647 w 169"/>
              <a:gd name="T41" fmla="*/ 2147483647 h 2644"/>
              <a:gd name="T42" fmla="*/ 2147483647 w 169"/>
              <a:gd name="T43" fmla="*/ 2147483647 h 2644"/>
              <a:gd name="T44" fmla="*/ 2147483647 w 169"/>
              <a:gd name="T45" fmla="*/ 2147483647 h 2644"/>
              <a:gd name="T46" fmla="*/ 2147483647 w 169"/>
              <a:gd name="T47" fmla="*/ 2147483647 h 2644"/>
              <a:gd name="T48" fmla="*/ 2147483647 w 169"/>
              <a:gd name="T49" fmla="*/ 2147483647 h 2644"/>
              <a:gd name="T50" fmla="*/ 2147483647 w 169"/>
              <a:gd name="T51" fmla="*/ 2147483647 h 2644"/>
              <a:gd name="T52" fmla="*/ 2147483647 w 169"/>
              <a:gd name="T53" fmla="*/ 2147483647 h 2644"/>
              <a:gd name="T54" fmla="*/ 2147483647 w 169"/>
              <a:gd name="T55" fmla="*/ 2147483647 h 2644"/>
              <a:gd name="T56" fmla="*/ 2147483647 w 169"/>
              <a:gd name="T57" fmla="*/ 2147483647 h 2644"/>
              <a:gd name="T58" fmla="*/ 2147483647 w 169"/>
              <a:gd name="T59" fmla="*/ 2147483647 h 2644"/>
              <a:gd name="T60" fmla="*/ 2147483647 w 169"/>
              <a:gd name="T61" fmla="*/ 2147483647 h 2644"/>
              <a:gd name="T62" fmla="*/ 2147483647 w 169"/>
              <a:gd name="T63" fmla="*/ 2147483647 h 2644"/>
              <a:gd name="T64" fmla="*/ 2147483647 w 169"/>
              <a:gd name="T65" fmla="*/ 2147483647 h 2644"/>
              <a:gd name="T66" fmla="*/ 2147483647 w 169"/>
              <a:gd name="T67" fmla="*/ 0 h 2644"/>
              <a:gd name="T68" fmla="*/ 2147483647 w 169"/>
              <a:gd name="T69" fmla="*/ 0 h 2644"/>
              <a:gd name="T70" fmla="*/ 2147483647 w 169"/>
              <a:gd name="T71" fmla="*/ 2147483647 h 2644"/>
              <a:gd name="T72" fmla="*/ 2147483647 w 169"/>
              <a:gd name="T73" fmla="*/ 2147483647 h 2644"/>
              <a:gd name="T74" fmla="*/ 2147483647 w 169"/>
              <a:gd name="T75" fmla="*/ 2147483647 h 2644"/>
              <a:gd name="T76" fmla="*/ 2147483647 w 169"/>
              <a:gd name="T77" fmla="*/ 2147483647 h 2644"/>
              <a:gd name="T78" fmla="*/ 2147483647 w 169"/>
              <a:gd name="T79" fmla="*/ 2147483647 h 2644"/>
              <a:gd name="T80" fmla="*/ 2147483647 w 169"/>
              <a:gd name="T81" fmla="*/ 2147483647 h 2644"/>
              <a:gd name="T82" fmla="*/ 2147483647 w 169"/>
              <a:gd name="T83" fmla="*/ 2147483647 h 2644"/>
              <a:gd name="T84" fmla="*/ 2147483647 w 169"/>
              <a:gd name="T85" fmla="*/ 2147483647 h 2644"/>
              <a:gd name="T86" fmla="*/ 2147483647 w 169"/>
              <a:gd name="T87" fmla="*/ 2147483647 h 2644"/>
              <a:gd name="T88" fmla="*/ 2147483647 w 169"/>
              <a:gd name="T89" fmla="*/ 2147483647 h 2644"/>
              <a:gd name="T90" fmla="*/ 2147483647 w 169"/>
              <a:gd name="T91" fmla="*/ 2147483647 h 2644"/>
              <a:gd name="T92" fmla="*/ 2147483647 w 169"/>
              <a:gd name="T93" fmla="*/ 2147483647 h 2644"/>
              <a:gd name="T94" fmla="*/ 2147483647 w 169"/>
              <a:gd name="T95" fmla="*/ 2147483647 h 2644"/>
              <a:gd name="T96" fmla="*/ 2147483647 w 169"/>
              <a:gd name="T97" fmla="*/ 2147483647 h 2644"/>
              <a:gd name="T98" fmla="*/ 2147483647 w 169"/>
              <a:gd name="T99" fmla="*/ 2147483647 h 2644"/>
              <a:gd name="T100" fmla="*/ 2147483647 w 169"/>
              <a:gd name="T101" fmla="*/ 2147483647 h 2644"/>
              <a:gd name="T102" fmla="*/ 2147483647 w 169"/>
              <a:gd name="T103" fmla="*/ 2147483647 h 2644"/>
              <a:gd name="T104" fmla="*/ 2147483647 w 169"/>
              <a:gd name="T105" fmla="*/ 2147483647 h 2644"/>
              <a:gd name="T106" fmla="*/ 2147483647 w 169"/>
              <a:gd name="T107" fmla="*/ 2147483647 h 2644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169"/>
              <a:gd name="T163" fmla="*/ 0 h 2644"/>
              <a:gd name="T164" fmla="*/ 169 w 169"/>
              <a:gd name="T165" fmla="*/ 2644 h 2644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169" h="2644">
                <a:moveTo>
                  <a:pt x="57" y="2148"/>
                </a:moveTo>
                <a:lnTo>
                  <a:pt x="58" y="2198"/>
                </a:lnTo>
                <a:lnTo>
                  <a:pt x="59" y="2245"/>
                </a:lnTo>
                <a:lnTo>
                  <a:pt x="63" y="2299"/>
                </a:lnTo>
                <a:lnTo>
                  <a:pt x="66" y="2342"/>
                </a:lnTo>
                <a:lnTo>
                  <a:pt x="71" y="2388"/>
                </a:lnTo>
                <a:lnTo>
                  <a:pt x="78" y="2431"/>
                </a:lnTo>
                <a:lnTo>
                  <a:pt x="84" y="2471"/>
                </a:lnTo>
                <a:lnTo>
                  <a:pt x="92" y="2507"/>
                </a:lnTo>
                <a:lnTo>
                  <a:pt x="101" y="2539"/>
                </a:lnTo>
                <a:lnTo>
                  <a:pt x="110" y="2568"/>
                </a:lnTo>
                <a:lnTo>
                  <a:pt x="120" y="2589"/>
                </a:lnTo>
                <a:lnTo>
                  <a:pt x="130" y="2614"/>
                </a:lnTo>
                <a:lnTo>
                  <a:pt x="141" y="2625"/>
                </a:lnTo>
                <a:lnTo>
                  <a:pt x="152" y="2636"/>
                </a:lnTo>
                <a:lnTo>
                  <a:pt x="163" y="2639"/>
                </a:lnTo>
                <a:lnTo>
                  <a:pt x="168" y="2643"/>
                </a:lnTo>
                <a:lnTo>
                  <a:pt x="159" y="2639"/>
                </a:lnTo>
                <a:lnTo>
                  <a:pt x="150" y="2636"/>
                </a:lnTo>
                <a:lnTo>
                  <a:pt x="141" y="2621"/>
                </a:lnTo>
                <a:lnTo>
                  <a:pt x="132" y="2600"/>
                </a:lnTo>
                <a:lnTo>
                  <a:pt x="124" y="2582"/>
                </a:lnTo>
                <a:lnTo>
                  <a:pt x="116" y="2557"/>
                </a:lnTo>
                <a:lnTo>
                  <a:pt x="110" y="2528"/>
                </a:lnTo>
                <a:lnTo>
                  <a:pt x="104" y="2492"/>
                </a:lnTo>
                <a:lnTo>
                  <a:pt x="99" y="2457"/>
                </a:lnTo>
                <a:lnTo>
                  <a:pt x="95" y="2417"/>
                </a:lnTo>
                <a:lnTo>
                  <a:pt x="93" y="2378"/>
                </a:lnTo>
                <a:lnTo>
                  <a:pt x="91" y="2338"/>
                </a:lnTo>
                <a:lnTo>
                  <a:pt x="90" y="2299"/>
                </a:lnTo>
                <a:lnTo>
                  <a:pt x="90" y="1621"/>
                </a:lnTo>
                <a:lnTo>
                  <a:pt x="89" y="1585"/>
                </a:lnTo>
                <a:lnTo>
                  <a:pt x="87" y="1546"/>
                </a:lnTo>
                <a:lnTo>
                  <a:pt x="84" y="1506"/>
                </a:lnTo>
                <a:lnTo>
                  <a:pt x="81" y="1477"/>
                </a:lnTo>
                <a:lnTo>
                  <a:pt x="76" y="1442"/>
                </a:lnTo>
                <a:lnTo>
                  <a:pt x="70" y="1413"/>
                </a:lnTo>
                <a:lnTo>
                  <a:pt x="63" y="1384"/>
                </a:lnTo>
                <a:lnTo>
                  <a:pt x="56" y="1363"/>
                </a:lnTo>
                <a:lnTo>
                  <a:pt x="49" y="1348"/>
                </a:lnTo>
                <a:lnTo>
                  <a:pt x="40" y="1334"/>
                </a:lnTo>
                <a:lnTo>
                  <a:pt x="31" y="1330"/>
                </a:lnTo>
                <a:lnTo>
                  <a:pt x="23" y="1323"/>
                </a:lnTo>
                <a:lnTo>
                  <a:pt x="31" y="1320"/>
                </a:lnTo>
                <a:lnTo>
                  <a:pt x="40" y="1309"/>
                </a:lnTo>
                <a:lnTo>
                  <a:pt x="49" y="1298"/>
                </a:lnTo>
                <a:lnTo>
                  <a:pt x="56" y="1280"/>
                </a:lnTo>
                <a:lnTo>
                  <a:pt x="63" y="1259"/>
                </a:lnTo>
                <a:lnTo>
                  <a:pt x="70" y="1234"/>
                </a:lnTo>
                <a:lnTo>
                  <a:pt x="76" y="1205"/>
                </a:lnTo>
                <a:lnTo>
                  <a:pt x="81" y="1169"/>
                </a:lnTo>
                <a:lnTo>
                  <a:pt x="84" y="1137"/>
                </a:lnTo>
                <a:lnTo>
                  <a:pt x="87" y="1101"/>
                </a:lnTo>
                <a:lnTo>
                  <a:pt x="89" y="1062"/>
                </a:lnTo>
                <a:lnTo>
                  <a:pt x="90" y="1022"/>
                </a:lnTo>
                <a:lnTo>
                  <a:pt x="90" y="348"/>
                </a:lnTo>
                <a:lnTo>
                  <a:pt x="91" y="305"/>
                </a:lnTo>
                <a:lnTo>
                  <a:pt x="93" y="265"/>
                </a:lnTo>
                <a:lnTo>
                  <a:pt x="95" y="226"/>
                </a:lnTo>
                <a:lnTo>
                  <a:pt x="99" y="186"/>
                </a:lnTo>
                <a:lnTo>
                  <a:pt x="104" y="151"/>
                </a:lnTo>
                <a:lnTo>
                  <a:pt x="110" y="118"/>
                </a:lnTo>
                <a:lnTo>
                  <a:pt x="116" y="90"/>
                </a:lnTo>
                <a:lnTo>
                  <a:pt x="124" y="65"/>
                </a:lnTo>
                <a:lnTo>
                  <a:pt x="132" y="39"/>
                </a:lnTo>
                <a:lnTo>
                  <a:pt x="141" y="22"/>
                </a:lnTo>
                <a:lnTo>
                  <a:pt x="150" y="11"/>
                </a:lnTo>
                <a:lnTo>
                  <a:pt x="159" y="0"/>
                </a:lnTo>
                <a:lnTo>
                  <a:pt x="168" y="0"/>
                </a:lnTo>
                <a:lnTo>
                  <a:pt x="163" y="0"/>
                </a:lnTo>
                <a:lnTo>
                  <a:pt x="152" y="7"/>
                </a:lnTo>
                <a:lnTo>
                  <a:pt x="141" y="14"/>
                </a:lnTo>
                <a:lnTo>
                  <a:pt x="130" y="32"/>
                </a:lnTo>
                <a:lnTo>
                  <a:pt x="120" y="54"/>
                </a:lnTo>
                <a:lnTo>
                  <a:pt x="110" y="79"/>
                </a:lnTo>
                <a:lnTo>
                  <a:pt x="101" y="108"/>
                </a:lnTo>
                <a:lnTo>
                  <a:pt x="92" y="140"/>
                </a:lnTo>
                <a:lnTo>
                  <a:pt x="84" y="176"/>
                </a:lnTo>
                <a:lnTo>
                  <a:pt x="78" y="212"/>
                </a:lnTo>
                <a:lnTo>
                  <a:pt x="71" y="258"/>
                </a:lnTo>
                <a:lnTo>
                  <a:pt x="66" y="301"/>
                </a:lnTo>
                <a:lnTo>
                  <a:pt x="63" y="348"/>
                </a:lnTo>
                <a:lnTo>
                  <a:pt x="59" y="394"/>
                </a:lnTo>
                <a:lnTo>
                  <a:pt x="58" y="445"/>
                </a:lnTo>
                <a:lnTo>
                  <a:pt x="57" y="495"/>
                </a:lnTo>
                <a:lnTo>
                  <a:pt x="57" y="1072"/>
                </a:lnTo>
                <a:lnTo>
                  <a:pt x="56" y="1108"/>
                </a:lnTo>
                <a:lnTo>
                  <a:pt x="54" y="1144"/>
                </a:lnTo>
                <a:lnTo>
                  <a:pt x="52" y="1173"/>
                </a:lnTo>
                <a:lnTo>
                  <a:pt x="48" y="1205"/>
                </a:lnTo>
                <a:lnTo>
                  <a:pt x="43" y="1234"/>
                </a:lnTo>
                <a:lnTo>
                  <a:pt x="38" y="1259"/>
                </a:lnTo>
                <a:lnTo>
                  <a:pt x="31" y="1280"/>
                </a:lnTo>
                <a:lnTo>
                  <a:pt x="24" y="1298"/>
                </a:lnTo>
                <a:lnTo>
                  <a:pt x="16" y="1309"/>
                </a:lnTo>
                <a:lnTo>
                  <a:pt x="8" y="1320"/>
                </a:lnTo>
                <a:lnTo>
                  <a:pt x="0" y="1320"/>
                </a:lnTo>
                <a:lnTo>
                  <a:pt x="8" y="1323"/>
                </a:lnTo>
                <a:lnTo>
                  <a:pt x="15" y="1330"/>
                </a:lnTo>
                <a:lnTo>
                  <a:pt x="23" y="1345"/>
                </a:lnTo>
                <a:lnTo>
                  <a:pt x="30" y="1359"/>
                </a:lnTo>
                <a:lnTo>
                  <a:pt x="37" y="1381"/>
                </a:lnTo>
                <a:lnTo>
                  <a:pt x="42" y="1409"/>
                </a:lnTo>
                <a:lnTo>
                  <a:pt x="47" y="1434"/>
                </a:lnTo>
                <a:lnTo>
                  <a:pt x="52" y="1463"/>
                </a:lnTo>
                <a:lnTo>
                  <a:pt x="54" y="1499"/>
                </a:lnTo>
                <a:lnTo>
                  <a:pt x="56" y="1531"/>
                </a:lnTo>
                <a:lnTo>
                  <a:pt x="57" y="1567"/>
                </a:lnTo>
                <a:lnTo>
                  <a:pt x="57" y="2148"/>
                </a:lnTo>
              </a:path>
            </a:pathLst>
          </a:custGeom>
          <a:solidFill>
            <a:srgbClr val="000000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06" name="Freeform 11"/>
          <p:cNvSpPr>
            <a:spLocks/>
          </p:cNvSpPr>
          <p:nvPr/>
        </p:nvSpPr>
        <p:spPr bwMode="auto">
          <a:xfrm>
            <a:off x="3094038" y="1755775"/>
            <a:ext cx="4252912" cy="266700"/>
          </a:xfrm>
          <a:custGeom>
            <a:avLst/>
            <a:gdLst>
              <a:gd name="T0" fmla="*/ 2147483647 w 2679"/>
              <a:gd name="T1" fmla="*/ 2147483647 h 168"/>
              <a:gd name="T2" fmla="*/ 2147483647 w 2679"/>
              <a:gd name="T3" fmla="*/ 2147483647 h 168"/>
              <a:gd name="T4" fmla="*/ 2147483647 w 2679"/>
              <a:gd name="T5" fmla="*/ 2147483647 h 168"/>
              <a:gd name="T6" fmla="*/ 2147483647 w 2679"/>
              <a:gd name="T7" fmla="*/ 2147483647 h 168"/>
              <a:gd name="T8" fmla="*/ 2147483647 w 2679"/>
              <a:gd name="T9" fmla="*/ 2147483647 h 168"/>
              <a:gd name="T10" fmla="*/ 2147483647 w 2679"/>
              <a:gd name="T11" fmla="*/ 2147483647 h 168"/>
              <a:gd name="T12" fmla="*/ 2147483647 w 2679"/>
              <a:gd name="T13" fmla="*/ 2147483647 h 168"/>
              <a:gd name="T14" fmla="*/ 2147483647 w 2679"/>
              <a:gd name="T15" fmla="*/ 2147483647 h 168"/>
              <a:gd name="T16" fmla="*/ 2147483647 w 2679"/>
              <a:gd name="T17" fmla="*/ 2147483647 h 168"/>
              <a:gd name="T18" fmla="*/ 2147483647 w 2679"/>
              <a:gd name="T19" fmla="*/ 2147483647 h 168"/>
              <a:gd name="T20" fmla="*/ 2147483647 w 2679"/>
              <a:gd name="T21" fmla="*/ 2147483647 h 168"/>
              <a:gd name="T22" fmla="*/ 2147483647 w 2679"/>
              <a:gd name="T23" fmla="*/ 2147483647 h 168"/>
              <a:gd name="T24" fmla="*/ 2147483647 w 2679"/>
              <a:gd name="T25" fmla="*/ 2147483647 h 168"/>
              <a:gd name="T26" fmla="*/ 2147483647 w 2679"/>
              <a:gd name="T27" fmla="*/ 2147483647 h 168"/>
              <a:gd name="T28" fmla="*/ 2147483647 w 2679"/>
              <a:gd name="T29" fmla="*/ 2147483647 h 168"/>
              <a:gd name="T30" fmla="*/ 2147483647 w 2679"/>
              <a:gd name="T31" fmla="*/ 2147483647 h 168"/>
              <a:gd name="T32" fmla="*/ 2147483647 w 2679"/>
              <a:gd name="T33" fmla="*/ 2147483647 h 168"/>
              <a:gd name="T34" fmla="*/ 2147483647 w 2679"/>
              <a:gd name="T35" fmla="*/ 2147483647 h 168"/>
              <a:gd name="T36" fmla="*/ 2147483647 w 2679"/>
              <a:gd name="T37" fmla="*/ 2147483647 h 168"/>
              <a:gd name="T38" fmla="*/ 2147483647 w 2679"/>
              <a:gd name="T39" fmla="*/ 2147483647 h 168"/>
              <a:gd name="T40" fmla="*/ 2147483647 w 2679"/>
              <a:gd name="T41" fmla="*/ 2147483647 h 168"/>
              <a:gd name="T42" fmla="*/ 2147483647 w 2679"/>
              <a:gd name="T43" fmla="*/ 2147483647 h 168"/>
              <a:gd name="T44" fmla="*/ 2147483647 w 2679"/>
              <a:gd name="T45" fmla="*/ 2147483647 h 168"/>
              <a:gd name="T46" fmla="*/ 2147483647 w 2679"/>
              <a:gd name="T47" fmla="*/ 2147483647 h 168"/>
              <a:gd name="T48" fmla="*/ 2147483647 w 2679"/>
              <a:gd name="T49" fmla="*/ 2147483647 h 168"/>
              <a:gd name="T50" fmla="*/ 2147483647 w 2679"/>
              <a:gd name="T51" fmla="*/ 2147483647 h 168"/>
              <a:gd name="T52" fmla="*/ 2147483647 w 2679"/>
              <a:gd name="T53" fmla="*/ 2147483647 h 168"/>
              <a:gd name="T54" fmla="*/ 2147483647 w 2679"/>
              <a:gd name="T55" fmla="*/ 2147483647 h 168"/>
              <a:gd name="T56" fmla="*/ 2147483647 w 2679"/>
              <a:gd name="T57" fmla="*/ 2147483647 h 168"/>
              <a:gd name="T58" fmla="*/ 2147483647 w 2679"/>
              <a:gd name="T59" fmla="*/ 2147483647 h 168"/>
              <a:gd name="T60" fmla="*/ 2147483647 w 2679"/>
              <a:gd name="T61" fmla="*/ 2147483647 h 168"/>
              <a:gd name="T62" fmla="*/ 2147483647 w 2679"/>
              <a:gd name="T63" fmla="*/ 2147483647 h 168"/>
              <a:gd name="T64" fmla="*/ 2147483647 w 2679"/>
              <a:gd name="T65" fmla="*/ 2147483647 h 168"/>
              <a:gd name="T66" fmla="*/ 0 w 2679"/>
              <a:gd name="T67" fmla="*/ 2147483647 h 168"/>
              <a:gd name="T68" fmla="*/ 0 w 2679"/>
              <a:gd name="T69" fmla="*/ 2147483647 h 168"/>
              <a:gd name="T70" fmla="*/ 2147483647 w 2679"/>
              <a:gd name="T71" fmla="*/ 2147483647 h 168"/>
              <a:gd name="T72" fmla="*/ 2147483647 w 2679"/>
              <a:gd name="T73" fmla="*/ 2147483647 h 168"/>
              <a:gd name="T74" fmla="*/ 2147483647 w 2679"/>
              <a:gd name="T75" fmla="*/ 2147483647 h 168"/>
              <a:gd name="T76" fmla="*/ 2147483647 w 2679"/>
              <a:gd name="T77" fmla="*/ 2147483647 h 168"/>
              <a:gd name="T78" fmla="*/ 2147483647 w 2679"/>
              <a:gd name="T79" fmla="*/ 2147483647 h 168"/>
              <a:gd name="T80" fmla="*/ 2147483647 w 2679"/>
              <a:gd name="T81" fmla="*/ 2147483647 h 168"/>
              <a:gd name="T82" fmla="*/ 2147483647 w 2679"/>
              <a:gd name="T83" fmla="*/ 2147483647 h 168"/>
              <a:gd name="T84" fmla="*/ 2147483647 w 2679"/>
              <a:gd name="T85" fmla="*/ 2147483647 h 168"/>
              <a:gd name="T86" fmla="*/ 2147483647 w 2679"/>
              <a:gd name="T87" fmla="*/ 2147483647 h 168"/>
              <a:gd name="T88" fmla="*/ 2147483647 w 2679"/>
              <a:gd name="T89" fmla="*/ 2147483647 h 168"/>
              <a:gd name="T90" fmla="*/ 2147483647 w 2679"/>
              <a:gd name="T91" fmla="*/ 2147483647 h 168"/>
              <a:gd name="T92" fmla="*/ 2147483647 w 2679"/>
              <a:gd name="T93" fmla="*/ 2147483647 h 168"/>
              <a:gd name="T94" fmla="*/ 2147483647 w 2679"/>
              <a:gd name="T95" fmla="*/ 2147483647 h 168"/>
              <a:gd name="T96" fmla="*/ 2147483647 w 2679"/>
              <a:gd name="T97" fmla="*/ 2147483647 h 168"/>
              <a:gd name="T98" fmla="*/ 2147483647 w 2679"/>
              <a:gd name="T99" fmla="*/ 2147483647 h 168"/>
              <a:gd name="T100" fmla="*/ 2147483647 w 2679"/>
              <a:gd name="T101" fmla="*/ 2147483647 h 168"/>
              <a:gd name="T102" fmla="*/ 2147483647 w 2679"/>
              <a:gd name="T103" fmla="*/ 2147483647 h 168"/>
              <a:gd name="T104" fmla="*/ 2147483647 w 2679"/>
              <a:gd name="T105" fmla="*/ 2147483647 h 168"/>
              <a:gd name="T106" fmla="*/ 2147483647 w 2679"/>
              <a:gd name="T107" fmla="*/ 2147483647 h 168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2679"/>
              <a:gd name="T163" fmla="*/ 0 h 168"/>
              <a:gd name="T164" fmla="*/ 2679 w 2679"/>
              <a:gd name="T165" fmla="*/ 168 h 168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2679" h="168">
                <a:moveTo>
                  <a:pt x="2177" y="57"/>
                </a:moveTo>
                <a:lnTo>
                  <a:pt x="2224" y="58"/>
                </a:lnTo>
                <a:lnTo>
                  <a:pt x="2275" y="59"/>
                </a:lnTo>
                <a:lnTo>
                  <a:pt x="2326" y="63"/>
                </a:lnTo>
                <a:lnTo>
                  <a:pt x="2373" y="66"/>
                </a:lnTo>
                <a:lnTo>
                  <a:pt x="2416" y="71"/>
                </a:lnTo>
                <a:lnTo>
                  <a:pt x="2460" y="77"/>
                </a:lnTo>
                <a:lnTo>
                  <a:pt x="2500" y="84"/>
                </a:lnTo>
                <a:lnTo>
                  <a:pt x="2536" y="92"/>
                </a:lnTo>
                <a:lnTo>
                  <a:pt x="2573" y="100"/>
                </a:lnTo>
                <a:lnTo>
                  <a:pt x="2602" y="109"/>
                </a:lnTo>
                <a:lnTo>
                  <a:pt x="2623" y="119"/>
                </a:lnTo>
                <a:lnTo>
                  <a:pt x="2645" y="129"/>
                </a:lnTo>
                <a:lnTo>
                  <a:pt x="2660" y="140"/>
                </a:lnTo>
                <a:lnTo>
                  <a:pt x="2667" y="151"/>
                </a:lnTo>
                <a:lnTo>
                  <a:pt x="2674" y="162"/>
                </a:lnTo>
                <a:lnTo>
                  <a:pt x="2678" y="167"/>
                </a:lnTo>
                <a:lnTo>
                  <a:pt x="2674" y="159"/>
                </a:lnTo>
                <a:lnTo>
                  <a:pt x="2667" y="149"/>
                </a:lnTo>
                <a:lnTo>
                  <a:pt x="2653" y="140"/>
                </a:lnTo>
                <a:lnTo>
                  <a:pt x="2634" y="132"/>
                </a:lnTo>
                <a:lnTo>
                  <a:pt x="2616" y="124"/>
                </a:lnTo>
                <a:lnTo>
                  <a:pt x="2591" y="116"/>
                </a:lnTo>
                <a:lnTo>
                  <a:pt x="2558" y="110"/>
                </a:lnTo>
                <a:lnTo>
                  <a:pt x="2525" y="104"/>
                </a:lnTo>
                <a:lnTo>
                  <a:pt x="2489" y="99"/>
                </a:lnTo>
                <a:lnTo>
                  <a:pt x="2449" y="95"/>
                </a:lnTo>
                <a:lnTo>
                  <a:pt x="2409" y="92"/>
                </a:lnTo>
                <a:lnTo>
                  <a:pt x="2369" y="90"/>
                </a:lnTo>
                <a:lnTo>
                  <a:pt x="2326" y="90"/>
                </a:lnTo>
                <a:lnTo>
                  <a:pt x="1642" y="90"/>
                </a:lnTo>
                <a:lnTo>
                  <a:pt x="1602" y="89"/>
                </a:lnTo>
                <a:lnTo>
                  <a:pt x="1562" y="87"/>
                </a:lnTo>
                <a:lnTo>
                  <a:pt x="1526" y="84"/>
                </a:lnTo>
                <a:lnTo>
                  <a:pt x="1493" y="80"/>
                </a:lnTo>
                <a:lnTo>
                  <a:pt x="1461" y="76"/>
                </a:lnTo>
                <a:lnTo>
                  <a:pt x="1428" y="70"/>
                </a:lnTo>
                <a:lnTo>
                  <a:pt x="1403" y="63"/>
                </a:lnTo>
                <a:lnTo>
                  <a:pt x="1381" y="56"/>
                </a:lnTo>
                <a:lnTo>
                  <a:pt x="1366" y="49"/>
                </a:lnTo>
                <a:lnTo>
                  <a:pt x="1352" y="40"/>
                </a:lnTo>
                <a:lnTo>
                  <a:pt x="1348" y="31"/>
                </a:lnTo>
                <a:lnTo>
                  <a:pt x="1341" y="22"/>
                </a:lnTo>
                <a:lnTo>
                  <a:pt x="1337" y="31"/>
                </a:lnTo>
                <a:lnTo>
                  <a:pt x="1326" y="40"/>
                </a:lnTo>
                <a:lnTo>
                  <a:pt x="1315" y="49"/>
                </a:lnTo>
                <a:lnTo>
                  <a:pt x="1297" y="56"/>
                </a:lnTo>
                <a:lnTo>
                  <a:pt x="1275" y="63"/>
                </a:lnTo>
                <a:lnTo>
                  <a:pt x="1250" y="70"/>
                </a:lnTo>
                <a:lnTo>
                  <a:pt x="1221" y="76"/>
                </a:lnTo>
                <a:lnTo>
                  <a:pt x="1185" y="80"/>
                </a:lnTo>
                <a:lnTo>
                  <a:pt x="1152" y="84"/>
                </a:lnTo>
                <a:lnTo>
                  <a:pt x="1116" y="87"/>
                </a:lnTo>
                <a:lnTo>
                  <a:pt x="1076" y="89"/>
                </a:lnTo>
                <a:lnTo>
                  <a:pt x="1036" y="90"/>
                </a:lnTo>
                <a:lnTo>
                  <a:pt x="352" y="90"/>
                </a:lnTo>
                <a:lnTo>
                  <a:pt x="309" y="90"/>
                </a:lnTo>
                <a:lnTo>
                  <a:pt x="269" y="92"/>
                </a:lnTo>
                <a:lnTo>
                  <a:pt x="229" y="95"/>
                </a:lnTo>
                <a:lnTo>
                  <a:pt x="193" y="99"/>
                </a:lnTo>
                <a:lnTo>
                  <a:pt x="153" y="104"/>
                </a:lnTo>
                <a:lnTo>
                  <a:pt x="120" y="110"/>
                </a:lnTo>
                <a:lnTo>
                  <a:pt x="91" y="116"/>
                </a:lnTo>
                <a:lnTo>
                  <a:pt x="65" y="124"/>
                </a:lnTo>
                <a:lnTo>
                  <a:pt x="40" y="132"/>
                </a:lnTo>
                <a:lnTo>
                  <a:pt x="22" y="140"/>
                </a:lnTo>
                <a:lnTo>
                  <a:pt x="11" y="149"/>
                </a:lnTo>
                <a:lnTo>
                  <a:pt x="0" y="159"/>
                </a:lnTo>
                <a:lnTo>
                  <a:pt x="0" y="167"/>
                </a:lnTo>
                <a:lnTo>
                  <a:pt x="0" y="162"/>
                </a:lnTo>
                <a:lnTo>
                  <a:pt x="7" y="151"/>
                </a:lnTo>
                <a:lnTo>
                  <a:pt x="15" y="140"/>
                </a:lnTo>
                <a:lnTo>
                  <a:pt x="36" y="129"/>
                </a:lnTo>
                <a:lnTo>
                  <a:pt x="55" y="119"/>
                </a:lnTo>
                <a:lnTo>
                  <a:pt x="80" y="109"/>
                </a:lnTo>
                <a:lnTo>
                  <a:pt x="109" y="100"/>
                </a:lnTo>
                <a:lnTo>
                  <a:pt x="142" y="92"/>
                </a:lnTo>
                <a:lnTo>
                  <a:pt x="178" y="84"/>
                </a:lnTo>
                <a:lnTo>
                  <a:pt x="214" y="77"/>
                </a:lnTo>
                <a:lnTo>
                  <a:pt x="262" y="71"/>
                </a:lnTo>
                <a:lnTo>
                  <a:pt x="309" y="66"/>
                </a:lnTo>
                <a:lnTo>
                  <a:pt x="352" y="63"/>
                </a:lnTo>
                <a:lnTo>
                  <a:pt x="403" y="59"/>
                </a:lnTo>
                <a:lnTo>
                  <a:pt x="451" y="58"/>
                </a:lnTo>
                <a:lnTo>
                  <a:pt x="501" y="57"/>
                </a:lnTo>
                <a:lnTo>
                  <a:pt x="1086" y="57"/>
                </a:lnTo>
                <a:lnTo>
                  <a:pt x="1123" y="56"/>
                </a:lnTo>
                <a:lnTo>
                  <a:pt x="1159" y="54"/>
                </a:lnTo>
                <a:lnTo>
                  <a:pt x="1188" y="51"/>
                </a:lnTo>
                <a:lnTo>
                  <a:pt x="1225" y="48"/>
                </a:lnTo>
                <a:lnTo>
                  <a:pt x="1250" y="43"/>
                </a:lnTo>
                <a:lnTo>
                  <a:pt x="1279" y="38"/>
                </a:lnTo>
                <a:lnTo>
                  <a:pt x="1297" y="31"/>
                </a:lnTo>
                <a:lnTo>
                  <a:pt x="1315" y="24"/>
                </a:lnTo>
                <a:lnTo>
                  <a:pt x="1326" y="16"/>
                </a:lnTo>
                <a:lnTo>
                  <a:pt x="1337" y="8"/>
                </a:lnTo>
                <a:lnTo>
                  <a:pt x="1341" y="0"/>
                </a:lnTo>
                <a:lnTo>
                  <a:pt x="1341" y="8"/>
                </a:lnTo>
                <a:lnTo>
                  <a:pt x="1348" y="15"/>
                </a:lnTo>
                <a:lnTo>
                  <a:pt x="1363" y="22"/>
                </a:lnTo>
                <a:lnTo>
                  <a:pt x="1377" y="30"/>
                </a:lnTo>
                <a:lnTo>
                  <a:pt x="1399" y="37"/>
                </a:lnTo>
                <a:lnTo>
                  <a:pt x="1424" y="42"/>
                </a:lnTo>
                <a:lnTo>
                  <a:pt x="1450" y="47"/>
                </a:lnTo>
                <a:lnTo>
                  <a:pt x="1483" y="51"/>
                </a:lnTo>
                <a:lnTo>
                  <a:pt x="1519" y="54"/>
                </a:lnTo>
                <a:lnTo>
                  <a:pt x="1552" y="56"/>
                </a:lnTo>
                <a:lnTo>
                  <a:pt x="1584" y="57"/>
                </a:lnTo>
                <a:lnTo>
                  <a:pt x="2177" y="57"/>
                </a:lnTo>
              </a:path>
            </a:pathLst>
          </a:custGeom>
          <a:solidFill>
            <a:srgbClr val="000000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07" name="Rectangle 12"/>
          <p:cNvSpPr>
            <a:spLocks noChangeArrowheads="1"/>
          </p:cNvSpPr>
          <p:nvPr/>
        </p:nvSpPr>
        <p:spPr bwMode="auto">
          <a:xfrm rot="-5400000">
            <a:off x="136525" y="4216400"/>
            <a:ext cx="3686175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b="1">
                <a:solidFill>
                  <a:srgbClr val="000000"/>
                </a:solidFill>
              </a:rPr>
              <a:t>Uptown’s Price Strategy</a:t>
            </a:r>
          </a:p>
        </p:txBody>
      </p:sp>
      <p:sp>
        <p:nvSpPr>
          <p:cNvPr id="25608" name="Rectangle 13"/>
          <p:cNvSpPr>
            <a:spLocks noChangeArrowheads="1"/>
          </p:cNvSpPr>
          <p:nvPr/>
        </p:nvSpPr>
        <p:spPr bwMode="auto">
          <a:xfrm>
            <a:off x="3419475" y="1373188"/>
            <a:ext cx="37941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b="1">
                <a:solidFill>
                  <a:srgbClr val="000000"/>
                </a:solidFill>
              </a:rPr>
              <a:t>RareAir’s  Price Strategy</a:t>
            </a:r>
          </a:p>
        </p:txBody>
      </p:sp>
      <p:grpSp>
        <p:nvGrpSpPr>
          <p:cNvPr id="25609" name="Group 14"/>
          <p:cNvGrpSpPr>
            <a:grpSpLocks/>
          </p:cNvGrpSpPr>
          <p:nvPr/>
        </p:nvGrpSpPr>
        <p:grpSpPr bwMode="auto">
          <a:xfrm>
            <a:off x="3155950" y="2319338"/>
            <a:ext cx="4162425" cy="4157662"/>
            <a:chOff x="2332" y="1461"/>
            <a:chExt cx="2622" cy="2619"/>
          </a:xfrm>
        </p:grpSpPr>
        <p:sp>
          <p:nvSpPr>
            <p:cNvPr id="25636" name="Rectangle 15"/>
            <p:cNvSpPr>
              <a:spLocks noChangeArrowheads="1"/>
            </p:cNvSpPr>
            <p:nvPr/>
          </p:nvSpPr>
          <p:spPr bwMode="auto">
            <a:xfrm>
              <a:off x="3641" y="2792"/>
              <a:ext cx="1313" cy="1287"/>
            </a:xfrm>
            <a:prstGeom prst="rect">
              <a:avLst/>
            </a:prstGeom>
            <a:solidFill>
              <a:srgbClr val="FFFFFF"/>
            </a:solidFill>
            <a:ln w="508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5637" name="AutoShape 16"/>
            <p:cNvSpPr>
              <a:spLocks noChangeArrowheads="1"/>
            </p:cNvSpPr>
            <p:nvPr/>
          </p:nvSpPr>
          <p:spPr bwMode="auto">
            <a:xfrm>
              <a:off x="3635" y="2786"/>
              <a:ext cx="1302" cy="1294"/>
            </a:xfrm>
            <a:prstGeom prst="rtTriangle">
              <a:avLst/>
            </a:prstGeom>
            <a:solidFill>
              <a:srgbClr val="CCCCFF"/>
            </a:solidFill>
            <a:ln w="508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5638" name="Rectangle 17"/>
            <p:cNvSpPr>
              <a:spLocks noChangeArrowheads="1"/>
            </p:cNvSpPr>
            <p:nvPr/>
          </p:nvSpPr>
          <p:spPr bwMode="auto">
            <a:xfrm>
              <a:off x="2338" y="1461"/>
              <a:ext cx="1289" cy="1286"/>
            </a:xfrm>
            <a:prstGeom prst="rect">
              <a:avLst/>
            </a:prstGeom>
            <a:solidFill>
              <a:srgbClr val="FFFFFF"/>
            </a:solidFill>
            <a:ln w="508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5639" name="AutoShape 18"/>
            <p:cNvSpPr>
              <a:spLocks noChangeArrowheads="1"/>
            </p:cNvSpPr>
            <p:nvPr/>
          </p:nvSpPr>
          <p:spPr bwMode="auto">
            <a:xfrm>
              <a:off x="2332" y="1484"/>
              <a:ext cx="1302" cy="1294"/>
            </a:xfrm>
            <a:prstGeom prst="rtTriangle">
              <a:avLst/>
            </a:prstGeom>
            <a:solidFill>
              <a:srgbClr val="CCCCFF"/>
            </a:solidFill>
            <a:ln w="508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5640" name="Rectangle 19"/>
            <p:cNvSpPr>
              <a:spLocks noChangeArrowheads="1"/>
            </p:cNvSpPr>
            <p:nvPr/>
          </p:nvSpPr>
          <p:spPr bwMode="auto">
            <a:xfrm>
              <a:off x="3641" y="1463"/>
              <a:ext cx="1312" cy="1314"/>
            </a:xfrm>
            <a:prstGeom prst="rect">
              <a:avLst/>
            </a:prstGeom>
            <a:solidFill>
              <a:srgbClr val="FFFFFF"/>
            </a:solidFill>
            <a:ln w="508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5641" name="AutoShape 20"/>
            <p:cNvSpPr>
              <a:spLocks noChangeArrowheads="1"/>
            </p:cNvSpPr>
            <p:nvPr/>
          </p:nvSpPr>
          <p:spPr bwMode="auto">
            <a:xfrm>
              <a:off x="3635" y="1484"/>
              <a:ext cx="1302" cy="1294"/>
            </a:xfrm>
            <a:prstGeom prst="rtTriangle">
              <a:avLst/>
            </a:prstGeom>
            <a:solidFill>
              <a:srgbClr val="CCCCFF"/>
            </a:solidFill>
            <a:ln w="508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5642" name="AutoShape 21"/>
            <p:cNvSpPr>
              <a:spLocks noChangeArrowheads="1"/>
            </p:cNvSpPr>
            <p:nvPr/>
          </p:nvSpPr>
          <p:spPr bwMode="auto">
            <a:xfrm>
              <a:off x="2332" y="2786"/>
              <a:ext cx="1302" cy="1294"/>
            </a:xfrm>
            <a:prstGeom prst="rtTriangle">
              <a:avLst/>
            </a:prstGeom>
            <a:solidFill>
              <a:srgbClr val="CCCCFF"/>
            </a:solidFill>
            <a:ln w="508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</p:grpSp>
      <p:grpSp>
        <p:nvGrpSpPr>
          <p:cNvPr id="25610" name="Group 22"/>
          <p:cNvGrpSpPr>
            <a:grpSpLocks/>
          </p:cNvGrpSpPr>
          <p:nvPr/>
        </p:nvGrpSpPr>
        <p:grpSpPr bwMode="auto">
          <a:xfrm>
            <a:off x="3311525" y="2430463"/>
            <a:ext cx="2757488" cy="2900362"/>
            <a:chOff x="2430" y="1531"/>
            <a:chExt cx="1737" cy="1827"/>
          </a:xfrm>
        </p:grpSpPr>
        <p:grpSp>
          <p:nvGrpSpPr>
            <p:cNvPr id="25624" name="Group 23"/>
            <p:cNvGrpSpPr>
              <a:grpSpLocks/>
            </p:cNvGrpSpPr>
            <p:nvPr/>
          </p:nvGrpSpPr>
          <p:grpSpPr bwMode="auto">
            <a:xfrm>
              <a:off x="3738" y="1541"/>
              <a:ext cx="428" cy="478"/>
              <a:chOff x="3738" y="1541"/>
              <a:chExt cx="428" cy="478"/>
            </a:xfrm>
          </p:grpSpPr>
          <p:sp>
            <p:nvSpPr>
              <p:cNvPr id="25634" name="Oval 24"/>
              <p:cNvSpPr>
                <a:spLocks noChangeArrowheads="1"/>
              </p:cNvSpPr>
              <p:nvPr/>
            </p:nvSpPr>
            <p:spPr bwMode="auto">
              <a:xfrm>
                <a:off x="3738" y="1581"/>
                <a:ext cx="428" cy="428"/>
              </a:xfrm>
              <a:prstGeom prst="ellipse">
                <a:avLst/>
              </a:prstGeom>
              <a:solidFill>
                <a:srgbClr val="FFFF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25635" name="Rectangle 25"/>
              <p:cNvSpPr>
                <a:spLocks noChangeArrowheads="1"/>
              </p:cNvSpPr>
              <p:nvPr/>
            </p:nvSpPr>
            <p:spPr bwMode="auto">
              <a:xfrm>
                <a:off x="3768" y="1541"/>
                <a:ext cx="368" cy="4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4400" b="1"/>
                  <a:t>B</a:t>
                </a:r>
              </a:p>
            </p:txBody>
          </p:sp>
        </p:grpSp>
        <p:grpSp>
          <p:nvGrpSpPr>
            <p:cNvPr id="25625" name="Group 26"/>
            <p:cNvGrpSpPr>
              <a:grpSpLocks/>
            </p:cNvGrpSpPr>
            <p:nvPr/>
          </p:nvGrpSpPr>
          <p:grpSpPr bwMode="auto">
            <a:xfrm>
              <a:off x="2430" y="1531"/>
              <a:ext cx="428" cy="478"/>
              <a:chOff x="2430" y="1531"/>
              <a:chExt cx="428" cy="478"/>
            </a:xfrm>
          </p:grpSpPr>
          <p:sp>
            <p:nvSpPr>
              <p:cNvPr id="25632" name="Oval 27"/>
              <p:cNvSpPr>
                <a:spLocks noChangeArrowheads="1"/>
              </p:cNvSpPr>
              <p:nvPr/>
            </p:nvSpPr>
            <p:spPr bwMode="auto">
              <a:xfrm>
                <a:off x="2430" y="1581"/>
                <a:ext cx="428" cy="428"/>
              </a:xfrm>
              <a:prstGeom prst="ellipse">
                <a:avLst/>
              </a:prstGeom>
              <a:solidFill>
                <a:srgbClr val="FFFF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25633" name="Rectangle 28"/>
              <p:cNvSpPr>
                <a:spLocks noChangeArrowheads="1"/>
              </p:cNvSpPr>
              <p:nvPr/>
            </p:nvSpPr>
            <p:spPr bwMode="auto">
              <a:xfrm>
                <a:off x="2453" y="1531"/>
                <a:ext cx="368" cy="4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4400" b="1"/>
                  <a:t>A</a:t>
                </a:r>
              </a:p>
            </p:txBody>
          </p:sp>
        </p:grpSp>
        <p:grpSp>
          <p:nvGrpSpPr>
            <p:cNvPr id="25626" name="Group 29"/>
            <p:cNvGrpSpPr>
              <a:grpSpLocks/>
            </p:cNvGrpSpPr>
            <p:nvPr/>
          </p:nvGrpSpPr>
          <p:grpSpPr bwMode="auto">
            <a:xfrm>
              <a:off x="3739" y="2879"/>
              <a:ext cx="428" cy="478"/>
              <a:chOff x="3739" y="2879"/>
              <a:chExt cx="428" cy="478"/>
            </a:xfrm>
          </p:grpSpPr>
          <p:sp>
            <p:nvSpPr>
              <p:cNvPr id="25630" name="Oval 30"/>
              <p:cNvSpPr>
                <a:spLocks noChangeArrowheads="1"/>
              </p:cNvSpPr>
              <p:nvPr/>
            </p:nvSpPr>
            <p:spPr bwMode="auto">
              <a:xfrm>
                <a:off x="3739" y="2914"/>
                <a:ext cx="428" cy="428"/>
              </a:xfrm>
              <a:prstGeom prst="ellipse">
                <a:avLst/>
              </a:prstGeom>
              <a:solidFill>
                <a:srgbClr val="FFFF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25631" name="Rectangle 31"/>
              <p:cNvSpPr>
                <a:spLocks noChangeArrowheads="1"/>
              </p:cNvSpPr>
              <p:nvPr/>
            </p:nvSpPr>
            <p:spPr bwMode="auto">
              <a:xfrm>
                <a:off x="3781" y="2879"/>
                <a:ext cx="368" cy="4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0488" tIns="44450" rIns="90488" bIns="44450">
                <a:spAutoFit/>
              </a:bodyPr>
              <a:lstStyle/>
              <a:p>
                <a:pPr eaLnBrk="0" hangingPunct="0"/>
                <a:r>
                  <a:rPr lang="en-US" sz="4400" b="1"/>
                  <a:t>D</a:t>
                </a:r>
              </a:p>
            </p:txBody>
          </p:sp>
        </p:grpSp>
        <p:grpSp>
          <p:nvGrpSpPr>
            <p:cNvPr id="25627" name="Group 32"/>
            <p:cNvGrpSpPr>
              <a:grpSpLocks/>
            </p:cNvGrpSpPr>
            <p:nvPr/>
          </p:nvGrpSpPr>
          <p:grpSpPr bwMode="auto">
            <a:xfrm>
              <a:off x="2431" y="2880"/>
              <a:ext cx="428" cy="478"/>
              <a:chOff x="2431" y="2880"/>
              <a:chExt cx="428" cy="478"/>
            </a:xfrm>
          </p:grpSpPr>
          <p:sp>
            <p:nvSpPr>
              <p:cNvPr id="25628" name="Oval 33"/>
              <p:cNvSpPr>
                <a:spLocks noChangeArrowheads="1"/>
              </p:cNvSpPr>
              <p:nvPr/>
            </p:nvSpPr>
            <p:spPr bwMode="auto">
              <a:xfrm>
                <a:off x="2431" y="2914"/>
                <a:ext cx="428" cy="428"/>
              </a:xfrm>
              <a:prstGeom prst="ellipse">
                <a:avLst/>
              </a:prstGeom>
              <a:solidFill>
                <a:srgbClr val="FFFF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25629" name="Rectangle 34"/>
              <p:cNvSpPr>
                <a:spLocks noChangeArrowheads="1"/>
              </p:cNvSpPr>
              <p:nvPr/>
            </p:nvSpPr>
            <p:spPr bwMode="auto">
              <a:xfrm>
                <a:off x="2454" y="2880"/>
                <a:ext cx="368" cy="4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4400" b="1"/>
                  <a:t>C</a:t>
                </a:r>
              </a:p>
            </p:txBody>
          </p:sp>
        </p:grpSp>
      </p:grpSp>
      <p:grpSp>
        <p:nvGrpSpPr>
          <p:cNvPr id="25611" name="Group 35"/>
          <p:cNvGrpSpPr>
            <a:grpSpLocks/>
          </p:cNvGrpSpPr>
          <p:nvPr/>
        </p:nvGrpSpPr>
        <p:grpSpPr bwMode="auto">
          <a:xfrm>
            <a:off x="3403600" y="2605088"/>
            <a:ext cx="3486150" cy="3521075"/>
            <a:chOff x="2488" y="1641"/>
            <a:chExt cx="2196" cy="2218"/>
          </a:xfrm>
        </p:grpSpPr>
        <p:sp>
          <p:nvSpPr>
            <p:cNvPr id="25616" name="Rectangle 36"/>
            <p:cNvSpPr>
              <a:spLocks noChangeArrowheads="1"/>
            </p:cNvSpPr>
            <p:nvPr/>
          </p:nvSpPr>
          <p:spPr bwMode="auto">
            <a:xfrm>
              <a:off x="2895" y="1641"/>
              <a:ext cx="489" cy="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800" b="1">
                  <a:solidFill>
                    <a:srgbClr val="000000"/>
                  </a:solidFill>
                </a:rPr>
                <a:t>$12</a:t>
              </a:r>
            </a:p>
          </p:txBody>
        </p:sp>
        <p:sp>
          <p:nvSpPr>
            <p:cNvPr id="25617" name="Rectangle 37"/>
            <p:cNvSpPr>
              <a:spLocks noChangeArrowheads="1"/>
            </p:cNvSpPr>
            <p:nvPr/>
          </p:nvSpPr>
          <p:spPr bwMode="auto">
            <a:xfrm>
              <a:off x="4195" y="1641"/>
              <a:ext cx="489" cy="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800" b="1">
                  <a:solidFill>
                    <a:srgbClr val="000000"/>
                  </a:solidFill>
                </a:rPr>
                <a:t>$15</a:t>
              </a:r>
            </a:p>
          </p:txBody>
        </p:sp>
        <p:sp>
          <p:nvSpPr>
            <p:cNvPr id="25618" name="Rectangle 38"/>
            <p:cNvSpPr>
              <a:spLocks noChangeArrowheads="1"/>
            </p:cNvSpPr>
            <p:nvPr/>
          </p:nvSpPr>
          <p:spPr bwMode="auto">
            <a:xfrm>
              <a:off x="2488" y="2241"/>
              <a:ext cx="489" cy="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800" b="1">
                  <a:solidFill>
                    <a:srgbClr val="000000"/>
                  </a:solidFill>
                </a:rPr>
                <a:t>$12</a:t>
              </a:r>
            </a:p>
          </p:txBody>
        </p:sp>
        <p:sp>
          <p:nvSpPr>
            <p:cNvPr id="25619" name="Rectangle 39"/>
            <p:cNvSpPr>
              <a:spLocks noChangeArrowheads="1"/>
            </p:cNvSpPr>
            <p:nvPr/>
          </p:nvSpPr>
          <p:spPr bwMode="auto">
            <a:xfrm>
              <a:off x="3848" y="2241"/>
              <a:ext cx="364" cy="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800" b="1">
                  <a:solidFill>
                    <a:srgbClr val="000000"/>
                  </a:solidFill>
                </a:rPr>
                <a:t>$6</a:t>
              </a:r>
            </a:p>
          </p:txBody>
        </p:sp>
        <p:sp>
          <p:nvSpPr>
            <p:cNvPr id="25620" name="Rectangle 40"/>
            <p:cNvSpPr>
              <a:spLocks noChangeArrowheads="1"/>
            </p:cNvSpPr>
            <p:nvPr/>
          </p:nvSpPr>
          <p:spPr bwMode="auto">
            <a:xfrm>
              <a:off x="2948" y="2974"/>
              <a:ext cx="364" cy="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800" b="1">
                  <a:solidFill>
                    <a:srgbClr val="000000"/>
                  </a:solidFill>
                </a:rPr>
                <a:t>$6</a:t>
              </a:r>
            </a:p>
          </p:txBody>
        </p:sp>
        <p:sp>
          <p:nvSpPr>
            <p:cNvPr id="25621" name="Rectangle 41"/>
            <p:cNvSpPr>
              <a:spLocks noChangeArrowheads="1"/>
            </p:cNvSpPr>
            <p:nvPr/>
          </p:nvSpPr>
          <p:spPr bwMode="auto">
            <a:xfrm>
              <a:off x="4248" y="2974"/>
              <a:ext cx="364" cy="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800" b="1">
                  <a:solidFill>
                    <a:srgbClr val="000000"/>
                  </a:solidFill>
                </a:rPr>
                <a:t>$8</a:t>
              </a:r>
            </a:p>
          </p:txBody>
        </p:sp>
        <p:sp>
          <p:nvSpPr>
            <p:cNvPr id="25622" name="Rectangle 42"/>
            <p:cNvSpPr>
              <a:spLocks noChangeArrowheads="1"/>
            </p:cNvSpPr>
            <p:nvPr/>
          </p:nvSpPr>
          <p:spPr bwMode="auto">
            <a:xfrm>
              <a:off x="3848" y="3534"/>
              <a:ext cx="364" cy="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800" b="1">
                  <a:solidFill>
                    <a:srgbClr val="000000"/>
                  </a:solidFill>
                </a:rPr>
                <a:t>$8</a:t>
              </a:r>
            </a:p>
          </p:txBody>
        </p:sp>
        <p:sp>
          <p:nvSpPr>
            <p:cNvPr id="25623" name="Rectangle 43"/>
            <p:cNvSpPr>
              <a:spLocks noChangeArrowheads="1"/>
            </p:cNvSpPr>
            <p:nvPr/>
          </p:nvSpPr>
          <p:spPr bwMode="auto">
            <a:xfrm>
              <a:off x="2488" y="3534"/>
              <a:ext cx="489" cy="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800" b="1">
                  <a:solidFill>
                    <a:srgbClr val="000000"/>
                  </a:solidFill>
                </a:rPr>
                <a:t>$15</a:t>
              </a:r>
            </a:p>
          </p:txBody>
        </p:sp>
      </p:grpSp>
      <p:sp>
        <p:nvSpPr>
          <p:cNvPr id="220205" name="Rectangle 45"/>
          <p:cNvSpPr>
            <a:spLocks noChangeArrowheads="1"/>
          </p:cNvSpPr>
          <p:nvPr/>
        </p:nvSpPr>
        <p:spPr bwMode="auto">
          <a:xfrm>
            <a:off x="7315200" y="2657475"/>
            <a:ext cx="1692275" cy="130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2000" b="1" i="1">
                <a:solidFill>
                  <a:schemeClr val="tx2"/>
                </a:solidFill>
              </a:rPr>
              <a:t>Independent</a:t>
            </a:r>
          </a:p>
          <a:p>
            <a:pPr algn="ctr" eaLnBrk="0" hangingPunct="0"/>
            <a:r>
              <a:rPr lang="en-US" sz="2000" b="1" i="1">
                <a:solidFill>
                  <a:schemeClr val="tx2"/>
                </a:solidFill>
              </a:rPr>
              <a:t>Actions</a:t>
            </a:r>
          </a:p>
          <a:p>
            <a:pPr algn="ctr" eaLnBrk="0" hangingPunct="0"/>
            <a:r>
              <a:rPr lang="en-US" sz="2000" b="1" i="1">
                <a:solidFill>
                  <a:schemeClr val="tx2"/>
                </a:solidFill>
              </a:rPr>
              <a:t>Stimulate</a:t>
            </a:r>
          </a:p>
          <a:p>
            <a:pPr algn="ctr" eaLnBrk="0" hangingPunct="0"/>
            <a:r>
              <a:rPr lang="en-US" sz="2000" b="1" i="1">
                <a:solidFill>
                  <a:schemeClr val="tx2"/>
                </a:solidFill>
              </a:rPr>
              <a:t>Response</a:t>
            </a:r>
          </a:p>
        </p:txBody>
      </p:sp>
      <p:sp>
        <p:nvSpPr>
          <p:cNvPr id="220206" name="Line 46"/>
          <p:cNvSpPr>
            <a:spLocks noChangeShapeType="1"/>
          </p:cNvSpPr>
          <p:nvPr/>
        </p:nvSpPr>
        <p:spPr bwMode="auto">
          <a:xfrm>
            <a:off x="3944938" y="4368800"/>
            <a:ext cx="0" cy="1271588"/>
          </a:xfrm>
          <a:prstGeom prst="line">
            <a:avLst/>
          </a:prstGeom>
          <a:noFill/>
          <a:ln w="50800">
            <a:solidFill>
              <a:srgbClr val="CC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0207" name="Line 47"/>
          <p:cNvSpPr>
            <a:spLocks noChangeShapeType="1"/>
          </p:cNvSpPr>
          <p:nvPr/>
        </p:nvSpPr>
        <p:spPr bwMode="auto">
          <a:xfrm>
            <a:off x="5143500" y="3128963"/>
            <a:ext cx="1204913" cy="0"/>
          </a:xfrm>
          <a:prstGeom prst="line">
            <a:avLst/>
          </a:prstGeom>
          <a:noFill/>
          <a:ln w="50800">
            <a:solidFill>
              <a:srgbClr val="CC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15" name="Oval 48"/>
          <p:cNvSpPr>
            <a:spLocks noChangeArrowheads="1"/>
          </p:cNvSpPr>
          <p:nvPr/>
        </p:nvSpPr>
        <p:spPr bwMode="auto">
          <a:xfrm rot="-2700000">
            <a:off x="2876550" y="2654300"/>
            <a:ext cx="2568575" cy="1447800"/>
          </a:xfrm>
          <a:prstGeom prst="ellipse">
            <a:avLst/>
          </a:prstGeom>
          <a:noFill/>
          <a:ln w="76200">
            <a:solidFill>
              <a:srgbClr val="CC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725703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2020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20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20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0205" grpId="0" autoUpdateAnimBg="0"/>
      <p:bldP spid="220206" grpId="0" animBg="1"/>
      <p:bldP spid="22020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ChangeArrowheads="1"/>
          </p:cNvSpPr>
          <p:nvPr/>
        </p:nvSpPr>
        <p:spPr bwMode="auto">
          <a:xfrm>
            <a:off x="1784350" y="85725"/>
            <a:ext cx="4930838" cy="8130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4700" b="1" dirty="0" smtClean="0">
                <a:solidFill>
                  <a:srgbClr val="000099"/>
                </a:solidFill>
                <a:latin typeface="Calibri" pitchFamily="34" charset="0"/>
              </a:rPr>
              <a:t>Oligopoly Behavior</a:t>
            </a:r>
            <a:endParaRPr lang="en-US" sz="4700" b="1" dirty="0">
              <a:solidFill>
                <a:srgbClr val="000099"/>
              </a:solidFill>
              <a:latin typeface="Calibri" pitchFamily="34" charset="0"/>
            </a:endParaRPr>
          </a:p>
        </p:txBody>
      </p:sp>
      <p:sp>
        <p:nvSpPr>
          <p:cNvPr id="26626" name="Rectangle 3"/>
          <p:cNvSpPr>
            <a:spLocks noChangeArrowheads="1"/>
          </p:cNvSpPr>
          <p:nvPr/>
        </p:nvSpPr>
        <p:spPr bwMode="auto">
          <a:xfrm>
            <a:off x="1865313" y="777875"/>
            <a:ext cx="5626100" cy="69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4000" b="1" i="1">
                <a:solidFill>
                  <a:srgbClr val="CC0000"/>
                </a:solidFill>
                <a:latin typeface="Calibri" pitchFamily="34" charset="0"/>
              </a:rPr>
              <a:t>A Game-Theory Overview</a:t>
            </a:r>
          </a:p>
        </p:txBody>
      </p:sp>
      <p:grpSp>
        <p:nvGrpSpPr>
          <p:cNvPr id="26627" name="Group 4"/>
          <p:cNvGrpSpPr>
            <a:grpSpLocks/>
          </p:cNvGrpSpPr>
          <p:nvPr/>
        </p:nvGrpSpPr>
        <p:grpSpPr bwMode="auto">
          <a:xfrm>
            <a:off x="2317750" y="3206750"/>
            <a:ext cx="857250" cy="2463800"/>
            <a:chOff x="1804" y="2020"/>
            <a:chExt cx="540" cy="1552"/>
          </a:xfrm>
        </p:grpSpPr>
        <p:sp>
          <p:nvSpPr>
            <p:cNvPr id="26668" name="Rectangle 5"/>
            <p:cNvSpPr>
              <a:spLocks noChangeArrowheads="1"/>
            </p:cNvSpPr>
            <p:nvPr/>
          </p:nvSpPr>
          <p:spPr bwMode="auto">
            <a:xfrm>
              <a:off x="1804" y="2020"/>
              <a:ext cx="540" cy="2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b="1">
                  <a:solidFill>
                    <a:srgbClr val="000000"/>
                  </a:solidFill>
                </a:rPr>
                <a:t>High</a:t>
              </a:r>
            </a:p>
          </p:txBody>
        </p:sp>
        <p:sp>
          <p:nvSpPr>
            <p:cNvPr id="26669" name="Rectangle 6"/>
            <p:cNvSpPr>
              <a:spLocks noChangeArrowheads="1"/>
            </p:cNvSpPr>
            <p:nvPr/>
          </p:nvSpPr>
          <p:spPr bwMode="auto">
            <a:xfrm>
              <a:off x="1809" y="3286"/>
              <a:ext cx="497" cy="2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b="1">
                  <a:solidFill>
                    <a:srgbClr val="000000"/>
                  </a:solidFill>
                </a:rPr>
                <a:t>Low</a:t>
              </a:r>
            </a:p>
          </p:txBody>
        </p:sp>
      </p:grpSp>
      <p:grpSp>
        <p:nvGrpSpPr>
          <p:cNvPr id="26628" name="Group 7"/>
          <p:cNvGrpSpPr>
            <a:grpSpLocks/>
          </p:cNvGrpSpPr>
          <p:nvPr/>
        </p:nvGrpSpPr>
        <p:grpSpPr bwMode="auto">
          <a:xfrm>
            <a:off x="3779838" y="1868488"/>
            <a:ext cx="2798762" cy="454025"/>
            <a:chOff x="2725" y="1177"/>
            <a:chExt cx="1763" cy="286"/>
          </a:xfrm>
        </p:grpSpPr>
        <p:sp>
          <p:nvSpPr>
            <p:cNvPr id="26666" name="Rectangle 8"/>
            <p:cNvSpPr>
              <a:spLocks noChangeArrowheads="1"/>
            </p:cNvSpPr>
            <p:nvPr/>
          </p:nvSpPr>
          <p:spPr bwMode="auto">
            <a:xfrm>
              <a:off x="2725" y="1177"/>
              <a:ext cx="540" cy="2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b="1">
                  <a:solidFill>
                    <a:srgbClr val="000000"/>
                  </a:solidFill>
                </a:rPr>
                <a:t>High</a:t>
              </a:r>
            </a:p>
          </p:txBody>
        </p:sp>
        <p:sp>
          <p:nvSpPr>
            <p:cNvPr id="26667" name="Rectangle 9"/>
            <p:cNvSpPr>
              <a:spLocks noChangeArrowheads="1"/>
            </p:cNvSpPr>
            <p:nvPr/>
          </p:nvSpPr>
          <p:spPr bwMode="auto">
            <a:xfrm>
              <a:off x="3991" y="1177"/>
              <a:ext cx="497" cy="2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b="1">
                  <a:solidFill>
                    <a:srgbClr val="000000"/>
                  </a:solidFill>
                </a:rPr>
                <a:t>Low</a:t>
              </a:r>
            </a:p>
          </p:txBody>
        </p:sp>
      </p:grpSp>
      <p:sp>
        <p:nvSpPr>
          <p:cNvPr id="26629" name="Freeform 10"/>
          <p:cNvSpPr>
            <a:spLocks/>
          </p:cNvSpPr>
          <p:nvPr/>
        </p:nvSpPr>
        <p:spPr bwMode="auto">
          <a:xfrm>
            <a:off x="2149475" y="2405063"/>
            <a:ext cx="268288" cy="4197350"/>
          </a:xfrm>
          <a:custGeom>
            <a:avLst/>
            <a:gdLst>
              <a:gd name="T0" fmla="*/ 2147483647 w 169"/>
              <a:gd name="T1" fmla="*/ 2147483647 h 2644"/>
              <a:gd name="T2" fmla="*/ 2147483647 w 169"/>
              <a:gd name="T3" fmla="*/ 2147483647 h 2644"/>
              <a:gd name="T4" fmla="*/ 2147483647 w 169"/>
              <a:gd name="T5" fmla="*/ 2147483647 h 2644"/>
              <a:gd name="T6" fmla="*/ 2147483647 w 169"/>
              <a:gd name="T7" fmla="*/ 2147483647 h 2644"/>
              <a:gd name="T8" fmla="*/ 2147483647 w 169"/>
              <a:gd name="T9" fmla="*/ 2147483647 h 2644"/>
              <a:gd name="T10" fmla="*/ 2147483647 w 169"/>
              <a:gd name="T11" fmla="*/ 2147483647 h 2644"/>
              <a:gd name="T12" fmla="*/ 2147483647 w 169"/>
              <a:gd name="T13" fmla="*/ 2147483647 h 2644"/>
              <a:gd name="T14" fmla="*/ 2147483647 w 169"/>
              <a:gd name="T15" fmla="*/ 2147483647 h 2644"/>
              <a:gd name="T16" fmla="*/ 2147483647 w 169"/>
              <a:gd name="T17" fmla="*/ 2147483647 h 2644"/>
              <a:gd name="T18" fmla="*/ 2147483647 w 169"/>
              <a:gd name="T19" fmla="*/ 2147483647 h 2644"/>
              <a:gd name="T20" fmla="*/ 2147483647 w 169"/>
              <a:gd name="T21" fmla="*/ 2147483647 h 2644"/>
              <a:gd name="T22" fmla="*/ 2147483647 w 169"/>
              <a:gd name="T23" fmla="*/ 2147483647 h 2644"/>
              <a:gd name="T24" fmla="*/ 2147483647 w 169"/>
              <a:gd name="T25" fmla="*/ 2147483647 h 2644"/>
              <a:gd name="T26" fmla="*/ 2147483647 w 169"/>
              <a:gd name="T27" fmla="*/ 2147483647 h 2644"/>
              <a:gd name="T28" fmla="*/ 2147483647 w 169"/>
              <a:gd name="T29" fmla="*/ 2147483647 h 2644"/>
              <a:gd name="T30" fmla="*/ 2147483647 w 169"/>
              <a:gd name="T31" fmla="*/ 2147483647 h 2644"/>
              <a:gd name="T32" fmla="*/ 2147483647 w 169"/>
              <a:gd name="T33" fmla="*/ 2147483647 h 2644"/>
              <a:gd name="T34" fmla="*/ 2147483647 w 169"/>
              <a:gd name="T35" fmla="*/ 2147483647 h 2644"/>
              <a:gd name="T36" fmla="*/ 2147483647 w 169"/>
              <a:gd name="T37" fmla="*/ 2147483647 h 2644"/>
              <a:gd name="T38" fmla="*/ 2147483647 w 169"/>
              <a:gd name="T39" fmla="*/ 2147483647 h 2644"/>
              <a:gd name="T40" fmla="*/ 2147483647 w 169"/>
              <a:gd name="T41" fmla="*/ 2147483647 h 2644"/>
              <a:gd name="T42" fmla="*/ 2147483647 w 169"/>
              <a:gd name="T43" fmla="*/ 2147483647 h 2644"/>
              <a:gd name="T44" fmla="*/ 2147483647 w 169"/>
              <a:gd name="T45" fmla="*/ 2147483647 h 2644"/>
              <a:gd name="T46" fmla="*/ 2147483647 w 169"/>
              <a:gd name="T47" fmla="*/ 2147483647 h 2644"/>
              <a:gd name="T48" fmla="*/ 2147483647 w 169"/>
              <a:gd name="T49" fmla="*/ 2147483647 h 2644"/>
              <a:gd name="T50" fmla="*/ 2147483647 w 169"/>
              <a:gd name="T51" fmla="*/ 2147483647 h 2644"/>
              <a:gd name="T52" fmla="*/ 2147483647 w 169"/>
              <a:gd name="T53" fmla="*/ 2147483647 h 2644"/>
              <a:gd name="T54" fmla="*/ 2147483647 w 169"/>
              <a:gd name="T55" fmla="*/ 2147483647 h 2644"/>
              <a:gd name="T56" fmla="*/ 2147483647 w 169"/>
              <a:gd name="T57" fmla="*/ 2147483647 h 2644"/>
              <a:gd name="T58" fmla="*/ 2147483647 w 169"/>
              <a:gd name="T59" fmla="*/ 2147483647 h 2644"/>
              <a:gd name="T60" fmla="*/ 2147483647 w 169"/>
              <a:gd name="T61" fmla="*/ 2147483647 h 2644"/>
              <a:gd name="T62" fmla="*/ 2147483647 w 169"/>
              <a:gd name="T63" fmla="*/ 2147483647 h 2644"/>
              <a:gd name="T64" fmla="*/ 2147483647 w 169"/>
              <a:gd name="T65" fmla="*/ 2147483647 h 2644"/>
              <a:gd name="T66" fmla="*/ 2147483647 w 169"/>
              <a:gd name="T67" fmla="*/ 0 h 2644"/>
              <a:gd name="T68" fmla="*/ 2147483647 w 169"/>
              <a:gd name="T69" fmla="*/ 0 h 2644"/>
              <a:gd name="T70" fmla="*/ 2147483647 w 169"/>
              <a:gd name="T71" fmla="*/ 2147483647 h 2644"/>
              <a:gd name="T72" fmla="*/ 2147483647 w 169"/>
              <a:gd name="T73" fmla="*/ 2147483647 h 2644"/>
              <a:gd name="T74" fmla="*/ 2147483647 w 169"/>
              <a:gd name="T75" fmla="*/ 2147483647 h 2644"/>
              <a:gd name="T76" fmla="*/ 2147483647 w 169"/>
              <a:gd name="T77" fmla="*/ 2147483647 h 2644"/>
              <a:gd name="T78" fmla="*/ 2147483647 w 169"/>
              <a:gd name="T79" fmla="*/ 2147483647 h 2644"/>
              <a:gd name="T80" fmla="*/ 2147483647 w 169"/>
              <a:gd name="T81" fmla="*/ 2147483647 h 2644"/>
              <a:gd name="T82" fmla="*/ 2147483647 w 169"/>
              <a:gd name="T83" fmla="*/ 2147483647 h 2644"/>
              <a:gd name="T84" fmla="*/ 2147483647 w 169"/>
              <a:gd name="T85" fmla="*/ 2147483647 h 2644"/>
              <a:gd name="T86" fmla="*/ 2147483647 w 169"/>
              <a:gd name="T87" fmla="*/ 2147483647 h 2644"/>
              <a:gd name="T88" fmla="*/ 2147483647 w 169"/>
              <a:gd name="T89" fmla="*/ 2147483647 h 2644"/>
              <a:gd name="T90" fmla="*/ 2147483647 w 169"/>
              <a:gd name="T91" fmla="*/ 2147483647 h 2644"/>
              <a:gd name="T92" fmla="*/ 2147483647 w 169"/>
              <a:gd name="T93" fmla="*/ 2147483647 h 2644"/>
              <a:gd name="T94" fmla="*/ 2147483647 w 169"/>
              <a:gd name="T95" fmla="*/ 2147483647 h 2644"/>
              <a:gd name="T96" fmla="*/ 2147483647 w 169"/>
              <a:gd name="T97" fmla="*/ 2147483647 h 2644"/>
              <a:gd name="T98" fmla="*/ 2147483647 w 169"/>
              <a:gd name="T99" fmla="*/ 2147483647 h 2644"/>
              <a:gd name="T100" fmla="*/ 2147483647 w 169"/>
              <a:gd name="T101" fmla="*/ 2147483647 h 2644"/>
              <a:gd name="T102" fmla="*/ 2147483647 w 169"/>
              <a:gd name="T103" fmla="*/ 2147483647 h 2644"/>
              <a:gd name="T104" fmla="*/ 2147483647 w 169"/>
              <a:gd name="T105" fmla="*/ 2147483647 h 2644"/>
              <a:gd name="T106" fmla="*/ 2147483647 w 169"/>
              <a:gd name="T107" fmla="*/ 2147483647 h 2644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169"/>
              <a:gd name="T163" fmla="*/ 0 h 2644"/>
              <a:gd name="T164" fmla="*/ 169 w 169"/>
              <a:gd name="T165" fmla="*/ 2644 h 2644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169" h="2644">
                <a:moveTo>
                  <a:pt x="57" y="2148"/>
                </a:moveTo>
                <a:lnTo>
                  <a:pt x="58" y="2198"/>
                </a:lnTo>
                <a:lnTo>
                  <a:pt x="59" y="2245"/>
                </a:lnTo>
                <a:lnTo>
                  <a:pt x="63" y="2299"/>
                </a:lnTo>
                <a:lnTo>
                  <a:pt x="66" y="2342"/>
                </a:lnTo>
                <a:lnTo>
                  <a:pt x="71" y="2388"/>
                </a:lnTo>
                <a:lnTo>
                  <a:pt x="78" y="2431"/>
                </a:lnTo>
                <a:lnTo>
                  <a:pt x="84" y="2471"/>
                </a:lnTo>
                <a:lnTo>
                  <a:pt x="92" y="2507"/>
                </a:lnTo>
                <a:lnTo>
                  <a:pt x="101" y="2539"/>
                </a:lnTo>
                <a:lnTo>
                  <a:pt x="110" y="2568"/>
                </a:lnTo>
                <a:lnTo>
                  <a:pt x="120" y="2589"/>
                </a:lnTo>
                <a:lnTo>
                  <a:pt x="130" y="2614"/>
                </a:lnTo>
                <a:lnTo>
                  <a:pt x="141" y="2625"/>
                </a:lnTo>
                <a:lnTo>
                  <a:pt x="152" y="2636"/>
                </a:lnTo>
                <a:lnTo>
                  <a:pt x="163" y="2639"/>
                </a:lnTo>
                <a:lnTo>
                  <a:pt x="168" y="2643"/>
                </a:lnTo>
                <a:lnTo>
                  <a:pt x="159" y="2639"/>
                </a:lnTo>
                <a:lnTo>
                  <a:pt x="150" y="2636"/>
                </a:lnTo>
                <a:lnTo>
                  <a:pt x="141" y="2621"/>
                </a:lnTo>
                <a:lnTo>
                  <a:pt x="132" y="2600"/>
                </a:lnTo>
                <a:lnTo>
                  <a:pt x="124" y="2582"/>
                </a:lnTo>
                <a:lnTo>
                  <a:pt x="116" y="2557"/>
                </a:lnTo>
                <a:lnTo>
                  <a:pt x="110" y="2528"/>
                </a:lnTo>
                <a:lnTo>
                  <a:pt x="104" y="2492"/>
                </a:lnTo>
                <a:lnTo>
                  <a:pt x="99" y="2457"/>
                </a:lnTo>
                <a:lnTo>
                  <a:pt x="95" y="2417"/>
                </a:lnTo>
                <a:lnTo>
                  <a:pt x="93" y="2378"/>
                </a:lnTo>
                <a:lnTo>
                  <a:pt x="91" y="2338"/>
                </a:lnTo>
                <a:lnTo>
                  <a:pt x="90" y="2299"/>
                </a:lnTo>
                <a:lnTo>
                  <a:pt x="90" y="1621"/>
                </a:lnTo>
                <a:lnTo>
                  <a:pt x="89" y="1585"/>
                </a:lnTo>
                <a:lnTo>
                  <a:pt x="87" y="1546"/>
                </a:lnTo>
                <a:lnTo>
                  <a:pt x="84" y="1506"/>
                </a:lnTo>
                <a:lnTo>
                  <a:pt x="81" y="1477"/>
                </a:lnTo>
                <a:lnTo>
                  <a:pt x="76" y="1442"/>
                </a:lnTo>
                <a:lnTo>
                  <a:pt x="70" y="1413"/>
                </a:lnTo>
                <a:lnTo>
                  <a:pt x="63" y="1384"/>
                </a:lnTo>
                <a:lnTo>
                  <a:pt x="56" y="1363"/>
                </a:lnTo>
                <a:lnTo>
                  <a:pt x="49" y="1348"/>
                </a:lnTo>
                <a:lnTo>
                  <a:pt x="40" y="1334"/>
                </a:lnTo>
                <a:lnTo>
                  <a:pt x="31" y="1330"/>
                </a:lnTo>
                <a:lnTo>
                  <a:pt x="23" y="1323"/>
                </a:lnTo>
                <a:lnTo>
                  <a:pt x="31" y="1320"/>
                </a:lnTo>
                <a:lnTo>
                  <a:pt x="40" y="1309"/>
                </a:lnTo>
                <a:lnTo>
                  <a:pt x="49" y="1298"/>
                </a:lnTo>
                <a:lnTo>
                  <a:pt x="56" y="1280"/>
                </a:lnTo>
                <a:lnTo>
                  <a:pt x="63" y="1259"/>
                </a:lnTo>
                <a:lnTo>
                  <a:pt x="70" y="1234"/>
                </a:lnTo>
                <a:lnTo>
                  <a:pt x="76" y="1205"/>
                </a:lnTo>
                <a:lnTo>
                  <a:pt x="81" y="1169"/>
                </a:lnTo>
                <a:lnTo>
                  <a:pt x="84" y="1137"/>
                </a:lnTo>
                <a:lnTo>
                  <a:pt x="87" y="1101"/>
                </a:lnTo>
                <a:lnTo>
                  <a:pt x="89" y="1062"/>
                </a:lnTo>
                <a:lnTo>
                  <a:pt x="90" y="1022"/>
                </a:lnTo>
                <a:lnTo>
                  <a:pt x="90" y="348"/>
                </a:lnTo>
                <a:lnTo>
                  <a:pt x="91" y="305"/>
                </a:lnTo>
                <a:lnTo>
                  <a:pt x="93" y="265"/>
                </a:lnTo>
                <a:lnTo>
                  <a:pt x="95" y="226"/>
                </a:lnTo>
                <a:lnTo>
                  <a:pt x="99" y="186"/>
                </a:lnTo>
                <a:lnTo>
                  <a:pt x="104" y="151"/>
                </a:lnTo>
                <a:lnTo>
                  <a:pt x="110" y="118"/>
                </a:lnTo>
                <a:lnTo>
                  <a:pt x="116" y="90"/>
                </a:lnTo>
                <a:lnTo>
                  <a:pt x="124" y="65"/>
                </a:lnTo>
                <a:lnTo>
                  <a:pt x="132" y="39"/>
                </a:lnTo>
                <a:lnTo>
                  <a:pt x="141" y="22"/>
                </a:lnTo>
                <a:lnTo>
                  <a:pt x="150" y="11"/>
                </a:lnTo>
                <a:lnTo>
                  <a:pt x="159" y="0"/>
                </a:lnTo>
                <a:lnTo>
                  <a:pt x="168" y="0"/>
                </a:lnTo>
                <a:lnTo>
                  <a:pt x="163" y="0"/>
                </a:lnTo>
                <a:lnTo>
                  <a:pt x="152" y="7"/>
                </a:lnTo>
                <a:lnTo>
                  <a:pt x="141" y="14"/>
                </a:lnTo>
                <a:lnTo>
                  <a:pt x="130" y="32"/>
                </a:lnTo>
                <a:lnTo>
                  <a:pt x="120" y="54"/>
                </a:lnTo>
                <a:lnTo>
                  <a:pt x="110" y="79"/>
                </a:lnTo>
                <a:lnTo>
                  <a:pt x="101" y="108"/>
                </a:lnTo>
                <a:lnTo>
                  <a:pt x="92" y="140"/>
                </a:lnTo>
                <a:lnTo>
                  <a:pt x="84" y="176"/>
                </a:lnTo>
                <a:lnTo>
                  <a:pt x="78" y="212"/>
                </a:lnTo>
                <a:lnTo>
                  <a:pt x="71" y="258"/>
                </a:lnTo>
                <a:lnTo>
                  <a:pt x="66" y="301"/>
                </a:lnTo>
                <a:lnTo>
                  <a:pt x="63" y="348"/>
                </a:lnTo>
                <a:lnTo>
                  <a:pt x="59" y="394"/>
                </a:lnTo>
                <a:lnTo>
                  <a:pt x="58" y="445"/>
                </a:lnTo>
                <a:lnTo>
                  <a:pt x="57" y="495"/>
                </a:lnTo>
                <a:lnTo>
                  <a:pt x="57" y="1072"/>
                </a:lnTo>
                <a:lnTo>
                  <a:pt x="56" y="1108"/>
                </a:lnTo>
                <a:lnTo>
                  <a:pt x="54" y="1144"/>
                </a:lnTo>
                <a:lnTo>
                  <a:pt x="52" y="1173"/>
                </a:lnTo>
                <a:lnTo>
                  <a:pt x="48" y="1205"/>
                </a:lnTo>
                <a:lnTo>
                  <a:pt x="43" y="1234"/>
                </a:lnTo>
                <a:lnTo>
                  <a:pt x="38" y="1259"/>
                </a:lnTo>
                <a:lnTo>
                  <a:pt x="31" y="1280"/>
                </a:lnTo>
                <a:lnTo>
                  <a:pt x="24" y="1298"/>
                </a:lnTo>
                <a:lnTo>
                  <a:pt x="16" y="1309"/>
                </a:lnTo>
                <a:lnTo>
                  <a:pt x="8" y="1320"/>
                </a:lnTo>
                <a:lnTo>
                  <a:pt x="0" y="1320"/>
                </a:lnTo>
                <a:lnTo>
                  <a:pt x="8" y="1323"/>
                </a:lnTo>
                <a:lnTo>
                  <a:pt x="15" y="1330"/>
                </a:lnTo>
                <a:lnTo>
                  <a:pt x="23" y="1345"/>
                </a:lnTo>
                <a:lnTo>
                  <a:pt x="30" y="1359"/>
                </a:lnTo>
                <a:lnTo>
                  <a:pt x="37" y="1381"/>
                </a:lnTo>
                <a:lnTo>
                  <a:pt x="42" y="1409"/>
                </a:lnTo>
                <a:lnTo>
                  <a:pt x="47" y="1434"/>
                </a:lnTo>
                <a:lnTo>
                  <a:pt x="52" y="1463"/>
                </a:lnTo>
                <a:lnTo>
                  <a:pt x="54" y="1499"/>
                </a:lnTo>
                <a:lnTo>
                  <a:pt x="56" y="1531"/>
                </a:lnTo>
                <a:lnTo>
                  <a:pt x="57" y="1567"/>
                </a:lnTo>
                <a:lnTo>
                  <a:pt x="57" y="2148"/>
                </a:lnTo>
              </a:path>
            </a:pathLst>
          </a:custGeom>
          <a:solidFill>
            <a:srgbClr val="000000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30" name="Freeform 11"/>
          <p:cNvSpPr>
            <a:spLocks/>
          </p:cNvSpPr>
          <p:nvPr/>
        </p:nvSpPr>
        <p:spPr bwMode="auto">
          <a:xfrm>
            <a:off x="3094038" y="1755775"/>
            <a:ext cx="4252912" cy="266700"/>
          </a:xfrm>
          <a:custGeom>
            <a:avLst/>
            <a:gdLst>
              <a:gd name="T0" fmla="*/ 2147483647 w 2679"/>
              <a:gd name="T1" fmla="*/ 2147483647 h 168"/>
              <a:gd name="T2" fmla="*/ 2147483647 w 2679"/>
              <a:gd name="T3" fmla="*/ 2147483647 h 168"/>
              <a:gd name="T4" fmla="*/ 2147483647 w 2679"/>
              <a:gd name="T5" fmla="*/ 2147483647 h 168"/>
              <a:gd name="T6" fmla="*/ 2147483647 w 2679"/>
              <a:gd name="T7" fmla="*/ 2147483647 h 168"/>
              <a:gd name="T8" fmla="*/ 2147483647 w 2679"/>
              <a:gd name="T9" fmla="*/ 2147483647 h 168"/>
              <a:gd name="T10" fmla="*/ 2147483647 w 2679"/>
              <a:gd name="T11" fmla="*/ 2147483647 h 168"/>
              <a:gd name="T12" fmla="*/ 2147483647 w 2679"/>
              <a:gd name="T13" fmla="*/ 2147483647 h 168"/>
              <a:gd name="T14" fmla="*/ 2147483647 w 2679"/>
              <a:gd name="T15" fmla="*/ 2147483647 h 168"/>
              <a:gd name="T16" fmla="*/ 2147483647 w 2679"/>
              <a:gd name="T17" fmla="*/ 2147483647 h 168"/>
              <a:gd name="T18" fmla="*/ 2147483647 w 2679"/>
              <a:gd name="T19" fmla="*/ 2147483647 h 168"/>
              <a:gd name="T20" fmla="*/ 2147483647 w 2679"/>
              <a:gd name="T21" fmla="*/ 2147483647 h 168"/>
              <a:gd name="T22" fmla="*/ 2147483647 w 2679"/>
              <a:gd name="T23" fmla="*/ 2147483647 h 168"/>
              <a:gd name="T24" fmla="*/ 2147483647 w 2679"/>
              <a:gd name="T25" fmla="*/ 2147483647 h 168"/>
              <a:gd name="T26" fmla="*/ 2147483647 w 2679"/>
              <a:gd name="T27" fmla="*/ 2147483647 h 168"/>
              <a:gd name="T28" fmla="*/ 2147483647 w 2679"/>
              <a:gd name="T29" fmla="*/ 2147483647 h 168"/>
              <a:gd name="T30" fmla="*/ 2147483647 w 2679"/>
              <a:gd name="T31" fmla="*/ 2147483647 h 168"/>
              <a:gd name="T32" fmla="*/ 2147483647 w 2679"/>
              <a:gd name="T33" fmla="*/ 2147483647 h 168"/>
              <a:gd name="T34" fmla="*/ 2147483647 w 2679"/>
              <a:gd name="T35" fmla="*/ 2147483647 h 168"/>
              <a:gd name="T36" fmla="*/ 2147483647 w 2679"/>
              <a:gd name="T37" fmla="*/ 2147483647 h 168"/>
              <a:gd name="T38" fmla="*/ 2147483647 w 2679"/>
              <a:gd name="T39" fmla="*/ 2147483647 h 168"/>
              <a:gd name="T40" fmla="*/ 2147483647 w 2679"/>
              <a:gd name="T41" fmla="*/ 2147483647 h 168"/>
              <a:gd name="T42" fmla="*/ 2147483647 w 2679"/>
              <a:gd name="T43" fmla="*/ 2147483647 h 168"/>
              <a:gd name="T44" fmla="*/ 2147483647 w 2679"/>
              <a:gd name="T45" fmla="*/ 2147483647 h 168"/>
              <a:gd name="T46" fmla="*/ 2147483647 w 2679"/>
              <a:gd name="T47" fmla="*/ 2147483647 h 168"/>
              <a:gd name="T48" fmla="*/ 2147483647 w 2679"/>
              <a:gd name="T49" fmla="*/ 2147483647 h 168"/>
              <a:gd name="T50" fmla="*/ 2147483647 w 2679"/>
              <a:gd name="T51" fmla="*/ 2147483647 h 168"/>
              <a:gd name="T52" fmla="*/ 2147483647 w 2679"/>
              <a:gd name="T53" fmla="*/ 2147483647 h 168"/>
              <a:gd name="T54" fmla="*/ 2147483647 w 2679"/>
              <a:gd name="T55" fmla="*/ 2147483647 h 168"/>
              <a:gd name="T56" fmla="*/ 2147483647 w 2679"/>
              <a:gd name="T57" fmla="*/ 2147483647 h 168"/>
              <a:gd name="T58" fmla="*/ 2147483647 w 2679"/>
              <a:gd name="T59" fmla="*/ 2147483647 h 168"/>
              <a:gd name="T60" fmla="*/ 2147483647 w 2679"/>
              <a:gd name="T61" fmla="*/ 2147483647 h 168"/>
              <a:gd name="T62" fmla="*/ 2147483647 w 2679"/>
              <a:gd name="T63" fmla="*/ 2147483647 h 168"/>
              <a:gd name="T64" fmla="*/ 2147483647 w 2679"/>
              <a:gd name="T65" fmla="*/ 2147483647 h 168"/>
              <a:gd name="T66" fmla="*/ 0 w 2679"/>
              <a:gd name="T67" fmla="*/ 2147483647 h 168"/>
              <a:gd name="T68" fmla="*/ 0 w 2679"/>
              <a:gd name="T69" fmla="*/ 2147483647 h 168"/>
              <a:gd name="T70" fmla="*/ 2147483647 w 2679"/>
              <a:gd name="T71" fmla="*/ 2147483647 h 168"/>
              <a:gd name="T72" fmla="*/ 2147483647 w 2679"/>
              <a:gd name="T73" fmla="*/ 2147483647 h 168"/>
              <a:gd name="T74" fmla="*/ 2147483647 w 2679"/>
              <a:gd name="T75" fmla="*/ 2147483647 h 168"/>
              <a:gd name="T76" fmla="*/ 2147483647 w 2679"/>
              <a:gd name="T77" fmla="*/ 2147483647 h 168"/>
              <a:gd name="T78" fmla="*/ 2147483647 w 2679"/>
              <a:gd name="T79" fmla="*/ 2147483647 h 168"/>
              <a:gd name="T80" fmla="*/ 2147483647 w 2679"/>
              <a:gd name="T81" fmla="*/ 2147483647 h 168"/>
              <a:gd name="T82" fmla="*/ 2147483647 w 2679"/>
              <a:gd name="T83" fmla="*/ 2147483647 h 168"/>
              <a:gd name="T84" fmla="*/ 2147483647 w 2679"/>
              <a:gd name="T85" fmla="*/ 2147483647 h 168"/>
              <a:gd name="T86" fmla="*/ 2147483647 w 2679"/>
              <a:gd name="T87" fmla="*/ 2147483647 h 168"/>
              <a:gd name="T88" fmla="*/ 2147483647 w 2679"/>
              <a:gd name="T89" fmla="*/ 2147483647 h 168"/>
              <a:gd name="T90" fmla="*/ 2147483647 w 2679"/>
              <a:gd name="T91" fmla="*/ 2147483647 h 168"/>
              <a:gd name="T92" fmla="*/ 2147483647 w 2679"/>
              <a:gd name="T93" fmla="*/ 2147483647 h 168"/>
              <a:gd name="T94" fmla="*/ 2147483647 w 2679"/>
              <a:gd name="T95" fmla="*/ 2147483647 h 168"/>
              <a:gd name="T96" fmla="*/ 2147483647 w 2679"/>
              <a:gd name="T97" fmla="*/ 2147483647 h 168"/>
              <a:gd name="T98" fmla="*/ 2147483647 w 2679"/>
              <a:gd name="T99" fmla="*/ 2147483647 h 168"/>
              <a:gd name="T100" fmla="*/ 2147483647 w 2679"/>
              <a:gd name="T101" fmla="*/ 2147483647 h 168"/>
              <a:gd name="T102" fmla="*/ 2147483647 w 2679"/>
              <a:gd name="T103" fmla="*/ 2147483647 h 168"/>
              <a:gd name="T104" fmla="*/ 2147483647 w 2679"/>
              <a:gd name="T105" fmla="*/ 2147483647 h 168"/>
              <a:gd name="T106" fmla="*/ 2147483647 w 2679"/>
              <a:gd name="T107" fmla="*/ 2147483647 h 168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2679"/>
              <a:gd name="T163" fmla="*/ 0 h 168"/>
              <a:gd name="T164" fmla="*/ 2679 w 2679"/>
              <a:gd name="T165" fmla="*/ 168 h 168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2679" h="168">
                <a:moveTo>
                  <a:pt x="2177" y="57"/>
                </a:moveTo>
                <a:lnTo>
                  <a:pt x="2224" y="58"/>
                </a:lnTo>
                <a:lnTo>
                  <a:pt x="2275" y="59"/>
                </a:lnTo>
                <a:lnTo>
                  <a:pt x="2326" y="63"/>
                </a:lnTo>
                <a:lnTo>
                  <a:pt x="2373" y="66"/>
                </a:lnTo>
                <a:lnTo>
                  <a:pt x="2416" y="71"/>
                </a:lnTo>
                <a:lnTo>
                  <a:pt x="2460" y="77"/>
                </a:lnTo>
                <a:lnTo>
                  <a:pt x="2500" y="84"/>
                </a:lnTo>
                <a:lnTo>
                  <a:pt x="2536" y="92"/>
                </a:lnTo>
                <a:lnTo>
                  <a:pt x="2573" y="100"/>
                </a:lnTo>
                <a:lnTo>
                  <a:pt x="2602" y="109"/>
                </a:lnTo>
                <a:lnTo>
                  <a:pt x="2623" y="119"/>
                </a:lnTo>
                <a:lnTo>
                  <a:pt x="2645" y="129"/>
                </a:lnTo>
                <a:lnTo>
                  <a:pt x="2660" y="140"/>
                </a:lnTo>
                <a:lnTo>
                  <a:pt x="2667" y="151"/>
                </a:lnTo>
                <a:lnTo>
                  <a:pt x="2674" y="162"/>
                </a:lnTo>
                <a:lnTo>
                  <a:pt x="2678" y="167"/>
                </a:lnTo>
                <a:lnTo>
                  <a:pt x="2674" y="159"/>
                </a:lnTo>
                <a:lnTo>
                  <a:pt x="2667" y="149"/>
                </a:lnTo>
                <a:lnTo>
                  <a:pt x="2653" y="140"/>
                </a:lnTo>
                <a:lnTo>
                  <a:pt x="2634" y="132"/>
                </a:lnTo>
                <a:lnTo>
                  <a:pt x="2616" y="124"/>
                </a:lnTo>
                <a:lnTo>
                  <a:pt x="2591" y="116"/>
                </a:lnTo>
                <a:lnTo>
                  <a:pt x="2558" y="110"/>
                </a:lnTo>
                <a:lnTo>
                  <a:pt x="2525" y="104"/>
                </a:lnTo>
                <a:lnTo>
                  <a:pt x="2489" y="99"/>
                </a:lnTo>
                <a:lnTo>
                  <a:pt x="2449" y="95"/>
                </a:lnTo>
                <a:lnTo>
                  <a:pt x="2409" y="92"/>
                </a:lnTo>
                <a:lnTo>
                  <a:pt x="2369" y="90"/>
                </a:lnTo>
                <a:lnTo>
                  <a:pt x="2326" y="90"/>
                </a:lnTo>
                <a:lnTo>
                  <a:pt x="1642" y="90"/>
                </a:lnTo>
                <a:lnTo>
                  <a:pt x="1602" y="89"/>
                </a:lnTo>
                <a:lnTo>
                  <a:pt x="1562" y="87"/>
                </a:lnTo>
                <a:lnTo>
                  <a:pt x="1526" y="84"/>
                </a:lnTo>
                <a:lnTo>
                  <a:pt x="1493" y="80"/>
                </a:lnTo>
                <a:lnTo>
                  <a:pt x="1461" y="76"/>
                </a:lnTo>
                <a:lnTo>
                  <a:pt x="1428" y="70"/>
                </a:lnTo>
                <a:lnTo>
                  <a:pt x="1403" y="63"/>
                </a:lnTo>
                <a:lnTo>
                  <a:pt x="1381" y="56"/>
                </a:lnTo>
                <a:lnTo>
                  <a:pt x="1366" y="49"/>
                </a:lnTo>
                <a:lnTo>
                  <a:pt x="1352" y="40"/>
                </a:lnTo>
                <a:lnTo>
                  <a:pt x="1348" y="31"/>
                </a:lnTo>
                <a:lnTo>
                  <a:pt x="1341" y="22"/>
                </a:lnTo>
                <a:lnTo>
                  <a:pt x="1337" y="31"/>
                </a:lnTo>
                <a:lnTo>
                  <a:pt x="1326" y="40"/>
                </a:lnTo>
                <a:lnTo>
                  <a:pt x="1315" y="49"/>
                </a:lnTo>
                <a:lnTo>
                  <a:pt x="1297" y="56"/>
                </a:lnTo>
                <a:lnTo>
                  <a:pt x="1275" y="63"/>
                </a:lnTo>
                <a:lnTo>
                  <a:pt x="1250" y="70"/>
                </a:lnTo>
                <a:lnTo>
                  <a:pt x="1221" y="76"/>
                </a:lnTo>
                <a:lnTo>
                  <a:pt x="1185" y="80"/>
                </a:lnTo>
                <a:lnTo>
                  <a:pt x="1152" y="84"/>
                </a:lnTo>
                <a:lnTo>
                  <a:pt x="1116" y="87"/>
                </a:lnTo>
                <a:lnTo>
                  <a:pt x="1076" y="89"/>
                </a:lnTo>
                <a:lnTo>
                  <a:pt x="1036" y="90"/>
                </a:lnTo>
                <a:lnTo>
                  <a:pt x="352" y="90"/>
                </a:lnTo>
                <a:lnTo>
                  <a:pt x="309" y="90"/>
                </a:lnTo>
                <a:lnTo>
                  <a:pt x="269" y="92"/>
                </a:lnTo>
                <a:lnTo>
                  <a:pt x="229" y="95"/>
                </a:lnTo>
                <a:lnTo>
                  <a:pt x="193" y="99"/>
                </a:lnTo>
                <a:lnTo>
                  <a:pt x="153" y="104"/>
                </a:lnTo>
                <a:lnTo>
                  <a:pt x="120" y="110"/>
                </a:lnTo>
                <a:lnTo>
                  <a:pt x="91" y="116"/>
                </a:lnTo>
                <a:lnTo>
                  <a:pt x="65" y="124"/>
                </a:lnTo>
                <a:lnTo>
                  <a:pt x="40" y="132"/>
                </a:lnTo>
                <a:lnTo>
                  <a:pt x="22" y="140"/>
                </a:lnTo>
                <a:lnTo>
                  <a:pt x="11" y="149"/>
                </a:lnTo>
                <a:lnTo>
                  <a:pt x="0" y="159"/>
                </a:lnTo>
                <a:lnTo>
                  <a:pt x="0" y="167"/>
                </a:lnTo>
                <a:lnTo>
                  <a:pt x="0" y="162"/>
                </a:lnTo>
                <a:lnTo>
                  <a:pt x="7" y="151"/>
                </a:lnTo>
                <a:lnTo>
                  <a:pt x="15" y="140"/>
                </a:lnTo>
                <a:lnTo>
                  <a:pt x="36" y="129"/>
                </a:lnTo>
                <a:lnTo>
                  <a:pt x="55" y="119"/>
                </a:lnTo>
                <a:lnTo>
                  <a:pt x="80" y="109"/>
                </a:lnTo>
                <a:lnTo>
                  <a:pt x="109" y="100"/>
                </a:lnTo>
                <a:lnTo>
                  <a:pt x="142" y="92"/>
                </a:lnTo>
                <a:lnTo>
                  <a:pt x="178" y="84"/>
                </a:lnTo>
                <a:lnTo>
                  <a:pt x="214" y="77"/>
                </a:lnTo>
                <a:lnTo>
                  <a:pt x="262" y="71"/>
                </a:lnTo>
                <a:lnTo>
                  <a:pt x="309" y="66"/>
                </a:lnTo>
                <a:lnTo>
                  <a:pt x="352" y="63"/>
                </a:lnTo>
                <a:lnTo>
                  <a:pt x="403" y="59"/>
                </a:lnTo>
                <a:lnTo>
                  <a:pt x="451" y="58"/>
                </a:lnTo>
                <a:lnTo>
                  <a:pt x="501" y="57"/>
                </a:lnTo>
                <a:lnTo>
                  <a:pt x="1086" y="57"/>
                </a:lnTo>
                <a:lnTo>
                  <a:pt x="1123" y="56"/>
                </a:lnTo>
                <a:lnTo>
                  <a:pt x="1159" y="54"/>
                </a:lnTo>
                <a:lnTo>
                  <a:pt x="1188" y="51"/>
                </a:lnTo>
                <a:lnTo>
                  <a:pt x="1225" y="48"/>
                </a:lnTo>
                <a:lnTo>
                  <a:pt x="1250" y="43"/>
                </a:lnTo>
                <a:lnTo>
                  <a:pt x="1279" y="38"/>
                </a:lnTo>
                <a:lnTo>
                  <a:pt x="1297" y="31"/>
                </a:lnTo>
                <a:lnTo>
                  <a:pt x="1315" y="24"/>
                </a:lnTo>
                <a:lnTo>
                  <a:pt x="1326" y="16"/>
                </a:lnTo>
                <a:lnTo>
                  <a:pt x="1337" y="8"/>
                </a:lnTo>
                <a:lnTo>
                  <a:pt x="1341" y="0"/>
                </a:lnTo>
                <a:lnTo>
                  <a:pt x="1341" y="8"/>
                </a:lnTo>
                <a:lnTo>
                  <a:pt x="1348" y="15"/>
                </a:lnTo>
                <a:lnTo>
                  <a:pt x="1363" y="22"/>
                </a:lnTo>
                <a:lnTo>
                  <a:pt x="1377" y="30"/>
                </a:lnTo>
                <a:lnTo>
                  <a:pt x="1399" y="37"/>
                </a:lnTo>
                <a:lnTo>
                  <a:pt x="1424" y="42"/>
                </a:lnTo>
                <a:lnTo>
                  <a:pt x="1450" y="47"/>
                </a:lnTo>
                <a:lnTo>
                  <a:pt x="1483" y="51"/>
                </a:lnTo>
                <a:lnTo>
                  <a:pt x="1519" y="54"/>
                </a:lnTo>
                <a:lnTo>
                  <a:pt x="1552" y="56"/>
                </a:lnTo>
                <a:lnTo>
                  <a:pt x="1584" y="57"/>
                </a:lnTo>
                <a:lnTo>
                  <a:pt x="2177" y="57"/>
                </a:lnTo>
              </a:path>
            </a:pathLst>
          </a:custGeom>
          <a:solidFill>
            <a:srgbClr val="000000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31" name="Rectangle 12"/>
          <p:cNvSpPr>
            <a:spLocks noChangeArrowheads="1"/>
          </p:cNvSpPr>
          <p:nvPr/>
        </p:nvSpPr>
        <p:spPr bwMode="auto">
          <a:xfrm rot="-5400000">
            <a:off x="136525" y="4216400"/>
            <a:ext cx="3686175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b="1">
                <a:solidFill>
                  <a:srgbClr val="000000"/>
                </a:solidFill>
              </a:rPr>
              <a:t>Uptown’s Price Strategy</a:t>
            </a:r>
          </a:p>
        </p:txBody>
      </p:sp>
      <p:sp>
        <p:nvSpPr>
          <p:cNvPr id="26632" name="Rectangle 13"/>
          <p:cNvSpPr>
            <a:spLocks noChangeArrowheads="1"/>
          </p:cNvSpPr>
          <p:nvPr/>
        </p:nvSpPr>
        <p:spPr bwMode="auto">
          <a:xfrm>
            <a:off x="3419475" y="1373188"/>
            <a:ext cx="37941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b="1">
                <a:solidFill>
                  <a:srgbClr val="000000"/>
                </a:solidFill>
              </a:rPr>
              <a:t>RareAir’s  Price Strategy</a:t>
            </a:r>
          </a:p>
        </p:txBody>
      </p:sp>
      <p:grpSp>
        <p:nvGrpSpPr>
          <p:cNvPr id="26633" name="Group 14"/>
          <p:cNvGrpSpPr>
            <a:grpSpLocks/>
          </p:cNvGrpSpPr>
          <p:nvPr/>
        </p:nvGrpSpPr>
        <p:grpSpPr bwMode="auto">
          <a:xfrm>
            <a:off x="3155950" y="2319338"/>
            <a:ext cx="4162425" cy="4157662"/>
            <a:chOff x="2332" y="1461"/>
            <a:chExt cx="2622" cy="2619"/>
          </a:xfrm>
        </p:grpSpPr>
        <p:sp>
          <p:nvSpPr>
            <p:cNvPr id="26659" name="Rectangle 15"/>
            <p:cNvSpPr>
              <a:spLocks noChangeArrowheads="1"/>
            </p:cNvSpPr>
            <p:nvPr/>
          </p:nvSpPr>
          <p:spPr bwMode="auto">
            <a:xfrm>
              <a:off x="3641" y="2792"/>
              <a:ext cx="1313" cy="1287"/>
            </a:xfrm>
            <a:prstGeom prst="rect">
              <a:avLst/>
            </a:prstGeom>
            <a:solidFill>
              <a:srgbClr val="FFFFFF"/>
            </a:solidFill>
            <a:ln w="508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6660" name="AutoShape 16"/>
            <p:cNvSpPr>
              <a:spLocks noChangeArrowheads="1"/>
            </p:cNvSpPr>
            <p:nvPr/>
          </p:nvSpPr>
          <p:spPr bwMode="auto">
            <a:xfrm>
              <a:off x="3635" y="2786"/>
              <a:ext cx="1302" cy="1294"/>
            </a:xfrm>
            <a:prstGeom prst="rtTriangle">
              <a:avLst/>
            </a:prstGeom>
            <a:solidFill>
              <a:srgbClr val="CCCCFF"/>
            </a:solidFill>
            <a:ln w="508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6661" name="Rectangle 17"/>
            <p:cNvSpPr>
              <a:spLocks noChangeArrowheads="1"/>
            </p:cNvSpPr>
            <p:nvPr/>
          </p:nvSpPr>
          <p:spPr bwMode="auto">
            <a:xfrm>
              <a:off x="2338" y="1461"/>
              <a:ext cx="1289" cy="1286"/>
            </a:xfrm>
            <a:prstGeom prst="rect">
              <a:avLst/>
            </a:prstGeom>
            <a:solidFill>
              <a:srgbClr val="FFFFFF"/>
            </a:solidFill>
            <a:ln w="508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6662" name="AutoShape 18"/>
            <p:cNvSpPr>
              <a:spLocks noChangeArrowheads="1"/>
            </p:cNvSpPr>
            <p:nvPr/>
          </p:nvSpPr>
          <p:spPr bwMode="auto">
            <a:xfrm>
              <a:off x="2332" y="1484"/>
              <a:ext cx="1302" cy="1294"/>
            </a:xfrm>
            <a:prstGeom prst="rtTriangle">
              <a:avLst/>
            </a:prstGeom>
            <a:solidFill>
              <a:srgbClr val="CCCCFF"/>
            </a:solidFill>
            <a:ln w="508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6663" name="Rectangle 19"/>
            <p:cNvSpPr>
              <a:spLocks noChangeArrowheads="1"/>
            </p:cNvSpPr>
            <p:nvPr/>
          </p:nvSpPr>
          <p:spPr bwMode="auto">
            <a:xfrm>
              <a:off x="3641" y="1463"/>
              <a:ext cx="1312" cy="1314"/>
            </a:xfrm>
            <a:prstGeom prst="rect">
              <a:avLst/>
            </a:prstGeom>
            <a:solidFill>
              <a:srgbClr val="FFFFFF"/>
            </a:solidFill>
            <a:ln w="508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6664" name="AutoShape 20"/>
            <p:cNvSpPr>
              <a:spLocks noChangeArrowheads="1"/>
            </p:cNvSpPr>
            <p:nvPr/>
          </p:nvSpPr>
          <p:spPr bwMode="auto">
            <a:xfrm>
              <a:off x="3635" y="1484"/>
              <a:ext cx="1302" cy="1294"/>
            </a:xfrm>
            <a:prstGeom prst="rtTriangle">
              <a:avLst/>
            </a:prstGeom>
            <a:solidFill>
              <a:srgbClr val="CCCCFF"/>
            </a:solidFill>
            <a:ln w="508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6665" name="AutoShape 21"/>
            <p:cNvSpPr>
              <a:spLocks noChangeArrowheads="1"/>
            </p:cNvSpPr>
            <p:nvPr/>
          </p:nvSpPr>
          <p:spPr bwMode="auto">
            <a:xfrm>
              <a:off x="2332" y="2786"/>
              <a:ext cx="1302" cy="1294"/>
            </a:xfrm>
            <a:prstGeom prst="rtTriangle">
              <a:avLst/>
            </a:prstGeom>
            <a:solidFill>
              <a:srgbClr val="CCCCFF"/>
            </a:solidFill>
            <a:ln w="508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</p:grpSp>
      <p:grpSp>
        <p:nvGrpSpPr>
          <p:cNvPr id="26634" name="Group 22"/>
          <p:cNvGrpSpPr>
            <a:grpSpLocks/>
          </p:cNvGrpSpPr>
          <p:nvPr/>
        </p:nvGrpSpPr>
        <p:grpSpPr bwMode="auto">
          <a:xfrm>
            <a:off x="3311525" y="2430463"/>
            <a:ext cx="2757488" cy="2900362"/>
            <a:chOff x="2430" y="1531"/>
            <a:chExt cx="1737" cy="1827"/>
          </a:xfrm>
        </p:grpSpPr>
        <p:grpSp>
          <p:nvGrpSpPr>
            <p:cNvPr id="26647" name="Group 23"/>
            <p:cNvGrpSpPr>
              <a:grpSpLocks/>
            </p:cNvGrpSpPr>
            <p:nvPr/>
          </p:nvGrpSpPr>
          <p:grpSpPr bwMode="auto">
            <a:xfrm>
              <a:off x="3738" y="1541"/>
              <a:ext cx="428" cy="478"/>
              <a:chOff x="3738" y="1541"/>
              <a:chExt cx="428" cy="478"/>
            </a:xfrm>
          </p:grpSpPr>
          <p:sp>
            <p:nvSpPr>
              <p:cNvPr id="26657" name="Oval 24"/>
              <p:cNvSpPr>
                <a:spLocks noChangeArrowheads="1"/>
              </p:cNvSpPr>
              <p:nvPr/>
            </p:nvSpPr>
            <p:spPr bwMode="auto">
              <a:xfrm>
                <a:off x="3738" y="1581"/>
                <a:ext cx="428" cy="428"/>
              </a:xfrm>
              <a:prstGeom prst="ellipse">
                <a:avLst/>
              </a:prstGeom>
              <a:solidFill>
                <a:srgbClr val="FFFF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26658" name="Rectangle 25"/>
              <p:cNvSpPr>
                <a:spLocks noChangeArrowheads="1"/>
              </p:cNvSpPr>
              <p:nvPr/>
            </p:nvSpPr>
            <p:spPr bwMode="auto">
              <a:xfrm>
                <a:off x="3768" y="1541"/>
                <a:ext cx="368" cy="4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4400" b="1"/>
                  <a:t>B</a:t>
                </a:r>
              </a:p>
            </p:txBody>
          </p:sp>
        </p:grpSp>
        <p:grpSp>
          <p:nvGrpSpPr>
            <p:cNvPr id="26648" name="Group 26"/>
            <p:cNvGrpSpPr>
              <a:grpSpLocks/>
            </p:cNvGrpSpPr>
            <p:nvPr/>
          </p:nvGrpSpPr>
          <p:grpSpPr bwMode="auto">
            <a:xfrm>
              <a:off x="2430" y="1531"/>
              <a:ext cx="428" cy="478"/>
              <a:chOff x="2430" y="1531"/>
              <a:chExt cx="428" cy="478"/>
            </a:xfrm>
          </p:grpSpPr>
          <p:sp>
            <p:nvSpPr>
              <p:cNvPr id="26655" name="Oval 27"/>
              <p:cNvSpPr>
                <a:spLocks noChangeArrowheads="1"/>
              </p:cNvSpPr>
              <p:nvPr/>
            </p:nvSpPr>
            <p:spPr bwMode="auto">
              <a:xfrm>
                <a:off x="2430" y="1581"/>
                <a:ext cx="428" cy="428"/>
              </a:xfrm>
              <a:prstGeom prst="ellipse">
                <a:avLst/>
              </a:prstGeom>
              <a:solidFill>
                <a:srgbClr val="FFFF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26656" name="Rectangle 28"/>
              <p:cNvSpPr>
                <a:spLocks noChangeArrowheads="1"/>
              </p:cNvSpPr>
              <p:nvPr/>
            </p:nvSpPr>
            <p:spPr bwMode="auto">
              <a:xfrm>
                <a:off x="2453" y="1531"/>
                <a:ext cx="368" cy="4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4400" b="1"/>
                  <a:t>A</a:t>
                </a:r>
              </a:p>
            </p:txBody>
          </p:sp>
        </p:grpSp>
        <p:grpSp>
          <p:nvGrpSpPr>
            <p:cNvPr id="26649" name="Group 29"/>
            <p:cNvGrpSpPr>
              <a:grpSpLocks/>
            </p:cNvGrpSpPr>
            <p:nvPr/>
          </p:nvGrpSpPr>
          <p:grpSpPr bwMode="auto">
            <a:xfrm>
              <a:off x="3739" y="2879"/>
              <a:ext cx="428" cy="478"/>
              <a:chOff x="3739" y="2879"/>
              <a:chExt cx="428" cy="478"/>
            </a:xfrm>
          </p:grpSpPr>
          <p:sp>
            <p:nvSpPr>
              <p:cNvPr id="26653" name="Oval 30"/>
              <p:cNvSpPr>
                <a:spLocks noChangeArrowheads="1"/>
              </p:cNvSpPr>
              <p:nvPr/>
            </p:nvSpPr>
            <p:spPr bwMode="auto">
              <a:xfrm>
                <a:off x="3739" y="2914"/>
                <a:ext cx="428" cy="428"/>
              </a:xfrm>
              <a:prstGeom prst="ellipse">
                <a:avLst/>
              </a:prstGeom>
              <a:solidFill>
                <a:srgbClr val="FFFF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26654" name="Rectangle 31"/>
              <p:cNvSpPr>
                <a:spLocks noChangeArrowheads="1"/>
              </p:cNvSpPr>
              <p:nvPr/>
            </p:nvSpPr>
            <p:spPr bwMode="auto">
              <a:xfrm>
                <a:off x="3781" y="2879"/>
                <a:ext cx="368" cy="4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0488" tIns="44450" rIns="90488" bIns="44450">
                <a:spAutoFit/>
              </a:bodyPr>
              <a:lstStyle/>
              <a:p>
                <a:pPr eaLnBrk="0" hangingPunct="0"/>
                <a:r>
                  <a:rPr lang="en-US" sz="4400" b="1"/>
                  <a:t>D</a:t>
                </a:r>
              </a:p>
            </p:txBody>
          </p:sp>
        </p:grpSp>
        <p:grpSp>
          <p:nvGrpSpPr>
            <p:cNvPr id="26650" name="Group 32"/>
            <p:cNvGrpSpPr>
              <a:grpSpLocks/>
            </p:cNvGrpSpPr>
            <p:nvPr/>
          </p:nvGrpSpPr>
          <p:grpSpPr bwMode="auto">
            <a:xfrm>
              <a:off x="2431" y="2880"/>
              <a:ext cx="428" cy="478"/>
              <a:chOff x="2431" y="2880"/>
              <a:chExt cx="428" cy="478"/>
            </a:xfrm>
          </p:grpSpPr>
          <p:sp>
            <p:nvSpPr>
              <p:cNvPr id="26651" name="Oval 33"/>
              <p:cNvSpPr>
                <a:spLocks noChangeArrowheads="1"/>
              </p:cNvSpPr>
              <p:nvPr/>
            </p:nvSpPr>
            <p:spPr bwMode="auto">
              <a:xfrm>
                <a:off x="2431" y="2914"/>
                <a:ext cx="428" cy="428"/>
              </a:xfrm>
              <a:prstGeom prst="ellipse">
                <a:avLst/>
              </a:prstGeom>
              <a:solidFill>
                <a:srgbClr val="FFFF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26652" name="Rectangle 34"/>
              <p:cNvSpPr>
                <a:spLocks noChangeArrowheads="1"/>
              </p:cNvSpPr>
              <p:nvPr/>
            </p:nvSpPr>
            <p:spPr bwMode="auto">
              <a:xfrm>
                <a:off x="2454" y="2880"/>
                <a:ext cx="368" cy="4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4400" b="1"/>
                  <a:t>C</a:t>
                </a:r>
              </a:p>
            </p:txBody>
          </p:sp>
        </p:grpSp>
      </p:grpSp>
      <p:grpSp>
        <p:nvGrpSpPr>
          <p:cNvPr id="26635" name="Group 35"/>
          <p:cNvGrpSpPr>
            <a:grpSpLocks/>
          </p:cNvGrpSpPr>
          <p:nvPr/>
        </p:nvGrpSpPr>
        <p:grpSpPr bwMode="auto">
          <a:xfrm>
            <a:off x="3403600" y="2605088"/>
            <a:ext cx="3486150" cy="3521075"/>
            <a:chOff x="2488" y="1641"/>
            <a:chExt cx="2196" cy="2218"/>
          </a:xfrm>
        </p:grpSpPr>
        <p:sp>
          <p:nvSpPr>
            <p:cNvPr id="26639" name="Rectangle 36"/>
            <p:cNvSpPr>
              <a:spLocks noChangeArrowheads="1"/>
            </p:cNvSpPr>
            <p:nvPr/>
          </p:nvSpPr>
          <p:spPr bwMode="auto">
            <a:xfrm>
              <a:off x="2895" y="1641"/>
              <a:ext cx="489" cy="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800" b="1">
                  <a:solidFill>
                    <a:srgbClr val="000000"/>
                  </a:solidFill>
                </a:rPr>
                <a:t>$12</a:t>
              </a:r>
            </a:p>
          </p:txBody>
        </p:sp>
        <p:sp>
          <p:nvSpPr>
            <p:cNvPr id="26640" name="Rectangle 37"/>
            <p:cNvSpPr>
              <a:spLocks noChangeArrowheads="1"/>
            </p:cNvSpPr>
            <p:nvPr/>
          </p:nvSpPr>
          <p:spPr bwMode="auto">
            <a:xfrm>
              <a:off x="4195" y="1641"/>
              <a:ext cx="489" cy="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800" b="1">
                  <a:solidFill>
                    <a:srgbClr val="000000"/>
                  </a:solidFill>
                </a:rPr>
                <a:t>$15</a:t>
              </a:r>
            </a:p>
          </p:txBody>
        </p:sp>
        <p:sp>
          <p:nvSpPr>
            <p:cNvPr id="26641" name="Rectangle 38"/>
            <p:cNvSpPr>
              <a:spLocks noChangeArrowheads="1"/>
            </p:cNvSpPr>
            <p:nvPr/>
          </p:nvSpPr>
          <p:spPr bwMode="auto">
            <a:xfrm>
              <a:off x="2488" y="2241"/>
              <a:ext cx="489" cy="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800" b="1">
                  <a:solidFill>
                    <a:srgbClr val="000000"/>
                  </a:solidFill>
                </a:rPr>
                <a:t>$12</a:t>
              </a:r>
            </a:p>
          </p:txBody>
        </p:sp>
        <p:sp>
          <p:nvSpPr>
            <p:cNvPr id="26642" name="Rectangle 39"/>
            <p:cNvSpPr>
              <a:spLocks noChangeArrowheads="1"/>
            </p:cNvSpPr>
            <p:nvPr/>
          </p:nvSpPr>
          <p:spPr bwMode="auto">
            <a:xfrm>
              <a:off x="3848" y="2241"/>
              <a:ext cx="364" cy="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800" b="1">
                  <a:solidFill>
                    <a:srgbClr val="000000"/>
                  </a:solidFill>
                </a:rPr>
                <a:t>$6</a:t>
              </a:r>
            </a:p>
          </p:txBody>
        </p:sp>
        <p:sp>
          <p:nvSpPr>
            <p:cNvPr id="26643" name="Rectangle 40"/>
            <p:cNvSpPr>
              <a:spLocks noChangeArrowheads="1"/>
            </p:cNvSpPr>
            <p:nvPr/>
          </p:nvSpPr>
          <p:spPr bwMode="auto">
            <a:xfrm>
              <a:off x="2948" y="2974"/>
              <a:ext cx="364" cy="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800" b="1">
                  <a:solidFill>
                    <a:srgbClr val="000000"/>
                  </a:solidFill>
                </a:rPr>
                <a:t>$6</a:t>
              </a:r>
            </a:p>
          </p:txBody>
        </p:sp>
        <p:sp>
          <p:nvSpPr>
            <p:cNvPr id="26644" name="Rectangle 41"/>
            <p:cNvSpPr>
              <a:spLocks noChangeArrowheads="1"/>
            </p:cNvSpPr>
            <p:nvPr/>
          </p:nvSpPr>
          <p:spPr bwMode="auto">
            <a:xfrm>
              <a:off x="4248" y="2974"/>
              <a:ext cx="364" cy="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800" b="1">
                  <a:solidFill>
                    <a:srgbClr val="000000"/>
                  </a:solidFill>
                </a:rPr>
                <a:t>$8</a:t>
              </a:r>
            </a:p>
          </p:txBody>
        </p:sp>
        <p:sp>
          <p:nvSpPr>
            <p:cNvPr id="26645" name="Rectangle 42"/>
            <p:cNvSpPr>
              <a:spLocks noChangeArrowheads="1"/>
            </p:cNvSpPr>
            <p:nvPr/>
          </p:nvSpPr>
          <p:spPr bwMode="auto">
            <a:xfrm>
              <a:off x="3848" y="3534"/>
              <a:ext cx="364" cy="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800" b="1">
                  <a:solidFill>
                    <a:srgbClr val="000000"/>
                  </a:solidFill>
                </a:rPr>
                <a:t>$8</a:t>
              </a:r>
            </a:p>
          </p:txBody>
        </p:sp>
        <p:sp>
          <p:nvSpPr>
            <p:cNvPr id="26646" name="Rectangle 43"/>
            <p:cNvSpPr>
              <a:spLocks noChangeArrowheads="1"/>
            </p:cNvSpPr>
            <p:nvPr/>
          </p:nvSpPr>
          <p:spPr bwMode="auto">
            <a:xfrm>
              <a:off x="2488" y="3534"/>
              <a:ext cx="489" cy="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800" b="1">
                  <a:solidFill>
                    <a:srgbClr val="000000"/>
                  </a:solidFill>
                </a:rPr>
                <a:t>$15</a:t>
              </a:r>
            </a:p>
          </p:txBody>
        </p:sp>
      </p:grpSp>
      <p:sp>
        <p:nvSpPr>
          <p:cNvPr id="26636" name="Rectangle 45"/>
          <p:cNvSpPr>
            <a:spLocks noChangeArrowheads="1"/>
          </p:cNvSpPr>
          <p:nvPr/>
        </p:nvSpPr>
        <p:spPr bwMode="auto">
          <a:xfrm>
            <a:off x="7315200" y="2657475"/>
            <a:ext cx="1692275" cy="130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2000" b="1" i="1">
                <a:solidFill>
                  <a:schemeClr val="tx2"/>
                </a:solidFill>
              </a:rPr>
              <a:t>Independent</a:t>
            </a:r>
          </a:p>
          <a:p>
            <a:pPr algn="ctr" eaLnBrk="0" hangingPunct="0"/>
            <a:r>
              <a:rPr lang="en-US" sz="2000" b="1" i="1">
                <a:solidFill>
                  <a:schemeClr val="tx2"/>
                </a:solidFill>
              </a:rPr>
              <a:t>Actions</a:t>
            </a:r>
          </a:p>
          <a:p>
            <a:pPr algn="ctr" eaLnBrk="0" hangingPunct="0"/>
            <a:r>
              <a:rPr lang="en-US" sz="2000" b="1" i="1">
                <a:solidFill>
                  <a:schemeClr val="tx2"/>
                </a:solidFill>
              </a:rPr>
              <a:t>Stimulate</a:t>
            </a:r>
          </a:p>
          <a:p>
            <a:pPr algn="ctr" eaLnBrk="0" hangingPunct="0"/>
            <a:r>
              <a:rPr lang="en-US" sz="2000" b="1" i="1">
                <a:solidFill>
                  <a:schemeClr val="tx2"/>
                </a:solidFill>
              </a:rPr>
              <a:t>Response</a:t>
            </a:r>
          </a:p>
        </p:txBody>
      </p:sp>
      <p:sp>
        <p:nvSpPr>
          <p:cNvPr id="221230" name="Oval 46"/>
          <p:cNvSpPr>
            <a:spLocks noChangeArrowheads="1"/>
          </p:cNvSpPr>
          <p:nvPr/>
        </p:nvSpPr>
        <p:spPr bwMode="auto">
          <a:xfrm rot="-2700000">
            <a:off x="4867275" y="4691063"/>
            <a:ext cx="2568575" cy="1425575"/>
          </a:xfrm>
          <a:prstGeom prst="ellipse">
            <a:avLst/>
          </a:prstGeom>
          <a:noFill/>
          <a:ln w="76200">
            <a:solidFill>
              <a:srgbClr val="CC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21231" name="Rectangle 47"/>
          <p:cNvSpPr>
            <a:spLocks noChangeArrowheads="1"/>
          </p:cNvSpPr>
          <p:nvPr/>
        </p:nvSpPr>
        <p:spPr bwMode="auto">
          <a:xfrm>
            <a:off x="7280275" y="4549775"/>
            <a:ext cx="1617663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000" b="1" i="1">
                <a:solidFill>
                  <a:srgbClr val="006600"/>
                </a:solidFill>
              </a:rPr>
              <a:t>Gravitating</a:t>
            </a:r>
          </a:p>
          <a:p>
            <a:pPr algn="ctr" eaLnBrk="0" hangingPunct="0"/>
            <a:r>
              <a:rPr lang="en-US" sz="2000" b="1" i="1">
                <a:solidFill>
                  <a:srgbClr val="006600"/>
                </a:solidFill>
              </a:rPr>
              <a:t>to the</a:t>
            </a:r>
          </a:p>
          <a:p>
            <a:pPr algn="ctr" eaLnBrk="0" hangingPunct="0"/>
            <a:r>
              <a:rPr lang="en-US" sz="2000" b="1" i="1">
                <a:solidFill>
                  <a:srgbClr val="006600"/>
                </a:solidFill>
              </a:rPr>
              <a:t>Worst Case</a:t>
            </a:r>
          </a:p>
        </p:txBody>
      </p:sp>
    </p:spTree>
    <p:extLst>
      <p:ext uri="{BB962C8B-B14F-4D97-AF65-F5344CB8AC3E}">
        <p14:creationId xmlns:p14="http://schemas.microsoft.com/office/powerpoint/2010/main" val="103443605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21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212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1230" grpId="0" animBg="1"/>
      <p:bldP spid="221231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ChangeArrowheads="1"/>
          </p:cNvSpPr>
          <p:nvPr/>
        </p:nvSpPr>
        <p:spPr bwMode="auto">
          <a:xfrm>
            <a:off x="1784350" y="85725"/>
            <a:ext cx="4930838" cy="8130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4700" b="1" dirty="0" smtClean="0">
                <a:solidFill>
                  <a:srgbClr val="000099"/>
                </a:solidFill>
                <a:latin typeface="Calibri" pitchFamily="34" charset="0"/>
              </a:rPr>
              <a:t>Oligopoly Behavior</a:t>
            </a:r>
            <a:endParaRPr lang="en-US" sz="4700" b="1" dirty="0">
              <a:solidFill>
                <a:srgbClr val="000099"/>
              </a:solidFill>
              <a:latin typeface="Calibri" pitchFamily="34" charset="0"/>
            </a:endParaRPr>
          </a:p>
        </p:txBody>
      </p:sp>
      <p:sp>
        <p:nvSpPr>
          <p:cNvPr id="27650" name="Rectangle 3"/>
          <p:cNvSpPr>
            <a:spLocks noChangeArrowheads="1"/>
          </p:cNvSpPr>
          <p:nvPr/>
        </p:nvSpPr>
        <p:spPr bwMode="auto">
          <a:xfrm>
            <a:off x="1865313" y="777875"/>
            <a:ext cx="5626100" cy="69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4000" b="1" i="1">
                <a:solidFill>
                  <a:srgbClr val="CC0000"/>
                </a:solidFill>
                <a:latin typeface="Calibri" pitchFamily="34" charset="0"/>
              </a:rPr>
              <a:t>A Game-Theory Overview</a:t>
            </a:r>
          </a:p>
        </p:txBody>
      </p:sp>
      <p:grpSp>
        <p:nvGrpSpPr>
          <p:cNvPr id="27651" name="Group 4"/>
          <p:cNvGrpSpPr>
            <a:grpSpLocks/>
          </p:cNvGrpSpPr>
          <p:nvPr/>
        </p:nvGrpSpPr>
        <p:grpSpPr bwMode="auto">
          <a:xfrm>
            <a:off x="2317750" y="3206750"/>
            <a:ext cx="857250" cy="2463800"/>
            <a:chOff x="1804" y="2020"/>
            <a:chExt cx="540" cy="1552"/>
          </a:xfrm>
        </p:grpSpPr>
        <p:sp>
          <p:nvSpPr>
            <p:cNvPr id="27694" name="Rectangle 5"/>
            <p:cNvSpPr>
              <a:spLocks noChangeArrowheads="1"/>
            </p:cNvSpPr>
            <p:nvPr/>
          </p:nvSpPr>
          <p:spPr bwMode="auto">
            <a:xfrm>
              <a:off x="1804" y="2020"/>
              <a:ext cx="540" cy="2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b="1">
                  <a:solidFill>
                    <a:srgbClr val="000000"/>
                  </a:solidFill>
                </a:rPr>
                <a:t>High</a:t>
              </a:r>
            </a:p>
          </p:txBody>
        </p:sp>
        <p:sp>
          <p:nvSpPr>
            <p:cNvPr id="27695" name="Rectangle 6"/>
            <p:cNvSpPr>
              <a:spLocks noChangeArrowheads="1"/>
            </p:cNvSpPr>
            <p:nvPr/>
          </p:nvSpPr>
          <p:spPr bwMode="auto">
            <a:xfrm>
              <a:off x="1809" y="3286"/>
              <a:ext cx="497" cy="2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b="1">
                  <a:solidFill>
                    <a:srgbClr val="000000"/>
                  </a:solidFill>
                </a:rPr>
                <a:t>Low</a:t>
              </a:r>
            </a:p>
          </p:txBody>
        </p:sp>
      </p:grpSp>
      <p:grpSp>
        <p:nvGrpSpPr>
          <p:cNvPr id="27652" name="Group 7"/>
          <p:cNvGrpSpPr>
            <a:grpSpLocks/>
          </p:cNvGrpSpPr>
          <p:nvPr/>
        </p:nvGrpSpPr>
        <p:grpSpPr bwMode="auto">
          <a:xfrm>
            <a:off x="3779838" y="1868488"/>
            <a:ext cx="2798762" cy="454025"/>
            <a:chOff x="2725" y="1177"/>
            <a:chExt cx="1763" cy="286"/>
          </a:xfrm>
        </p:grpSpPr>
        <p:sp>
          <p:nvSpPr>
            <p:cNvPr id="27692" name="Rectangle 8"/>
            <p:cNvSpPr>
              <a:spLocks noChangeArrowheads="1"/>
            </p:cNvSpPr>
            <p:nvPr/>
          </p:nvSpPr>
          <p:spPr bwMode="auto">
            <a:xfrm>
              <a:off x="2725" y="1177"/>
              <a:ext cx="540" cy="2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b="1">
                  <a:solidFill>
                    <a:srgbClr val="000000"/>
                  </a:solidFill>
                </a:rPr>
                <a:t>High</a:t>
              </a:r>
            </a:p>
          </p:txBody>
        </p:sp>
        <p:sp>
          <p:nvSpPr>
            <p:cNvPr id="27693" name="Rectangle 9"/>
            <p:cNvSpPr>
              <a:spLocks noChangeArrowheads="1"/>
            </p:cNvSpPr>
            <p:nvPr/>
          </p:nvSpPr>
          <p:spPr bwMode="auto">
            <a:xfrm>
              <a:off x="3991" y="1177"/>
              <a:ext cx="497" cy="2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b="1">
                  <a:solidFill>
                    <a:srgbClr val="000000"/>
                  </a:solidFill>
                </a:rPr>
                <a:t>Low</a:t>
              </a:r>
            </a:p>
          </p:txBody>
        </p:sp>
      </p:grpSp>
      <p:sp>
        <p:nvSpPr>
          <p:cNvPr id="27653" name="Freeform 10"/>
          <p:cNvSpPr>
            <a:spLocks/>
          </p:cNvSpPr>
          <p:nvPr/>
        </p:nvSpPr>
        <p:spPr bwMode="auto">
          <a:xfrm>
            <a:off x="2149475" y="2405063"/>
            <a:ext cx="268288" cy="4197350"/>
          </a:xfrm>
          <a:custGeom>
            <a:avLst/>
            <a:gdLst>
              <a:gd name="T0" fmla="*/ 2147483647 w 169"/>
              <a:gd name="T1" fmla="*/ 2147483647 h 2644"/>
              <a:gd name="T2" fmla="*/ 2147483647 w 169"/>
              <a:gd name="T3" fmla="*/ 2147483647 h 2644"/>
              <a:gd name="T4" fmla="*/ 2147483647 w 169"/>
              <a:gd name="T5" fmla="*/ 2147483647 h 2644"/>
              <a:gd name="T6" fmla="*/ 2147483647 w 169"/>
              <a:gd name="T7" fmla="*/ 2147483647 h 2644"/>
              <a:gd name="T8" fmla="*/ 2147483647 w 169"/>
              <a:gd name="T9" fmla="*/ 2147483647 h 2644"/>
              <a:gd name="T10" fmla="*/ 2147483647 w 169"/>
              <a:gd name="T11" fmla="*/ 2147483647 h 2644"/>
              <a:gd name="T12" fmla="*/ 2147483647 w 169"/>
              <a:gd name="T13" fmla="*/ 2147483647 h 2644"/>
              <a:gd name="T14" fmla="*/ 2147483647 w 169"/>
              <a:gd name="T15" fmla="*/ 2147483647 h 2644"/>
              <a:gd name="T16" fmla="*/ 2147483647 w 169"/>
              <a:gd name="T17" fmla="*/ 2147483647 h 2644"/>
              <a:gd name="T18" fmla="*/ 2147483647 w 169"/>
              <a:gd name="T19" fmla="*/ 2147483647 h 2644"/>
              <a:gd name="T20" fmla="*/ 2147483647 w 169"/>
              <a:gd name="T21" fmla="*/ 2147483647 h 2644"/>
              <a:gd name="T22" fmla="*/ 2147483647 w 169"/>
              <a:gd name="T23" fmla="*/ 2147483647 h 2644"/>
              <a:gd name="T24" fmla="*/ 2147483647 w 169"/>
              <a:gd name="T25" fmla="*/ 2147483647 h 2644"/>
              <a:gd name="T26" fmla="*/ 2147483647 w 169"/>
              <a:gd name="T27" fmla="*/ 2147483647 h 2644"/>
              <a:gd name="T28" fmla="*/ 2147483647 w 169"/>
              <a:gd name="T29" fmla="*/ 2147483647 h 2644"/>
              <a:gd name="T30" fmla="*/ 2147483647 w 169"/>
              <a:gd name="T31" fmla="*/ 2147483647 h 2644"/>
              <a:gd name="T32" fmla="*/ 2147483647 w 169"/>
              <a:gd name="T33" fmla="*/ 2147483647 h 2644"/>
              <a:gd name="T34" fmla="*/ 2147483647 w 169"/>
              <a:gd name="T35" fmla="*/ 2147483647 h 2644"/>
              <a:gd name="T36" fmla="*/ 2147483647 w 169"/>
              <a:gd name="T37" fmla="*/ 2147483647 h 2644"/>
              <a:gd name="T38" fmla="*/ 2147483647 w 169"/>
              <a:gd name="T39" fmla="*/ 2147483647 h 2644"/>
              <a:gd name="T40" fmla="*/ 2147483647 w 169"/>
              <a:gd name="T41" fmla="*/ 2147483647 h 2644"/>
              <a:gd name="T42" fmla="*/ 2147483647 w 169"/>
              <a:gd name="T43" fmla="*/ 2147483647 h 2644"/>
              <a:gd name="T44" fmla="*/ 2147483647 w 169"/>
              <a:gd name="T45" fmla="*/ 2147483647 h 2644"/>
              <a:gd name="T46" fmla="*/ 2147483647 w 169"/>
              <a:gd name="T47" fmla="*/ 2147483647 h 2644"/>
              <a:gd name="T48" fmla="*/ 2147483647 w 169"/>
              <a:gd name="T49" fmla="*/ 2147483647 h 2644"/>
              <a:gd name="T50" fmla="*/ 2147483647 w 169"/>
              <a:gd name="T51" fmla="*/ 2147483647 h 2644"/>
              <a:gd name="T52" fmla="*/ 2147483647 w 169"/>
              <a:gd name="T53" fmla="*/ 2147483647 h 2644"/>
              <a:gd name="T54" fmla="*/ 2147483647 w 169"/>
              <a:gd name="T55" fmla="*/ 2147483647 h 2644"/>
              <a:gd name="T56" fmla="*/ 2147483647 w 169"/>
              <a:gd name="T57" fmla="*/ 2147483647 h 2644"/>
              <a:gd name="T58" fmla="*/ 2147483647 w 169"/>
              <a:gd name="T59" fmla="*/ 2147483647 h 2644"/>
              <a:gd name="T60" fmla="*/ 2147483647 w 169"/>
              <a:gd name="T61" fmla="*/ 2147483647 h 2644"/>
              <a:gd name="T62" fmla="*/ 2147483647 w 169"/>
              <a:gd name="T63" fmla="*/ 2147483647 h 2644"/>
              <a:gd name="T64" fmla="*/ 2147483647 w 169"/>
              <a:gd name="T65" fmla="*/ 2147483647 h 2644"/>
              <a:gd name="T66" fmla="*/ 2147483647 w 169"/>
              <a:gd name="T67" fmla="*/ 0 h 2644"/>
              <a:gd name="T68" fmla="*/ 2147483647 w 169"/>
              <a:gd name="T69" fmla="*/ 0 h 2644"/>
              <a:gd name="T70" fmla="*/ 2147483647 w 169"/>
              <a:gd name="T71" fmla="*/ 2147483647 h 2644"/>
              <a:gd name="T72" fmla="*/ 2147483647 w 169"/>
              <a:gd name="T73" fmla="*/ 2147483647 h 2644"/>
              <a:gd name="T74" fmla="*/ 2147483647 w 169"/>
              <a:gd name="T75" fmla="*/ 2147483647 h 2644"/>
              <a:gd name="T76" fmla="*/ 2147483647 w 169"/>
              <a:gd name="T77" fmla="*/ 2147483647 h 2644"/>
              <a:gd name="T78" fmla="*/ 2147483647 w 169"/>
              <a:gd name="T79" fmla="*/ 2147483647 h 2644"/>
              <a:gd name="T80" fmla="*/ 2147483647 w 169"/>
              <a:gd name="T81" fmla="*/ 2147483647 h 2644"/>
              <a:gd name="T82" fmla="*/ 2147483647 w 169"/>
              <a:gd name="T83" fmla="*/ 2147483647 h 2644"/>
              <a:gd name="T84" fmla="*/ 2147483647 w 169"/>
              <a:gd name="T85" fmla="*/ 2147483647 h 2644"/>
              <a:gd name="T86" fmla="*/ 2147483647 w 169"/>
              <a:gd name="T87" fmla="*/ 2147483647 h 2644"/>
              <a:gd name="T88" fmla="*/ 2147483647 w 169"/>
              <a:gd name="T89" fmla="*/ 2147483647 h 2644"/>
              <a:gd name="T90" fmla="*/ 2147483647 w 169"/>
              <a:gd name="T91" fmla="*/ 2147483647 h 2644"/>
              <a:gd name="T92" fmla="*/ 2147483647 w 169"/>
              <a:gd name="T93" fmla="*/ 2147483647 h 2644"/>
              <a:gd name="T94" fmla="*/ 2147483647 w 169"/>
              <a:gd name="T95" fmla="*/ 2147483647 h 2644"/>
              <a:gd name="T96" fmla="*/ 2147483647 w 169"/>
              <a:gd name="T97" fmla="*/ 2147483647 h 2644"/>
              <a:gd name="T98" fmla="*/ 2147483647 w 169"/>
              <a:gd name="T99" fmla="*/ 2147483647 h 2644"/>
              <a:gd name="T100" fmla="*/ 2147483647 w 169"/>
              <a:gd name="T101" fmla="*/ 2147483647 h 2644"/>
              <a:gd name="T102" fmla="*/ 2147483647 w 169"/>
              <a:gd name="T103" fmla="*/ 2147483647 h 2644"/>
              <a:gd name="T104" fmla="*/ 2147483647 w 169"/>
              <a:gd name="T105" fmla="*/ 2147483647 h 2644"/>
              <a:gd name="T106" fmla="*/ 2147483647 w 169"/>
              <a:gd name="T107" fmla="*/ 2147483647 h 2644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169"/>
              <a:gd name="T163" fmla="*/ 0 h 2644"/>
              <a:gd name="T164" fmla="*/ 169 w 169"/>
              <a:gd name="T165" fmla="*/ 2644 h 2644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169" h="2644">
                <a:moveTo>
                  <a:pt x="57" y="2148"/>
                </a:moveTo>
                <a:lnTo>
                  <a:pt x="58" y="2198"/>
                </a:lnTo>
                <a:lnTo>
                  <a:pt x="59" y="2245"/>
                </a:lnTo>
                <a:lnTo>
                  <a:pt x="63" y="2299"/>
                </a:lnTo>
                <a:lnTo>
                  <a:pt x="66" y="2342"/>
                </a:lnTo>
                <a:lnTo>
                  <a:pt x="71" y="2388"/>
                </a:lnTo>
                <a:lnTo>
                  <a:pt x="78" y="2431"/>
                </a:lnTo>
                <a:lnTo>
                  <a:pt x="84" y="2471"/>
                </a:lnTo>
                <a:lnTo>
                  <a:pt x="92" y="2507"/>
                </a:lnTo>
                <a:lnTo>
                  <a:pt x="101" y="2539"/>
                </a:lnTo>
                <a:lnTo>
                  <a:pt x="110" y="2568"/>
                </a:lnTo>
                <a:lnTo>
                  <a:pt x="120" y="2589"/>
                </a:lnTo>
                <a:lnTo>
                  <a:pt x="130" y="2614"/>
                </a:lnTo>
                <a:lnTo>
                  <a:pt x="141" y="2625"/>
                </a:lnTo>
                <a:lnTo>
                  <a:pt x="152" y="2636"/>
                </a:lnTo>
                <a:lnTo>
                  <a:pt x="163" y="2639"/>
                </a:lnTo>
                <a:lnTo>
                  <a:pt x="168" y="2643"/>
                </a:lnTo>
                <a:lnTo>
                  <a:pt x="159" y="2639"/>
                </a:lnTo>
                <a:lnTo>
                  <a:pt x="150" y="2636"/>
                </a:lnTo>
                <a:lnTo>
                  <a:pt x="141" y="2621"/>
                </a:lnTo>
                <a:lnTo>
                  <a:pt x="132" y="2600"/>
                </a:lnTo>
                <a:lnTo>
                  <a:pt x="124" y="2582"/>
                </a:lnTo>
                <a:lnTo>
                  <a:pt x="116" y="2557"/>
                </a:lnTo>
                <a:lnTo>
                  <a:pt x="110" y="2528"/>
                </a:lnTo>
                <a:lnTo>
                  <a:pt x="104" y="2492"/>
                </a:lnTo>
                <a:lnTo>
                  <a:pt x="99" y="2457"/>
                </a:lnTo>
                <a:lnTo>
                  <a:pt x="95" y="2417"/>
                </a:lnTo>
                <a:lnTo>
                  <a:pt x="93" y="2378"/>
                </a:lnTo>
                <a:lnTo>
                  <a:pt x="91" y="2338"/>
                </a:lnTo>
                <a:lnTo>
                  <a:pt x="90" y="2299"/>
                </a:lnTo>
                <a:lnTo>
                  <a:pt x="90" y="1621"/>
                </a:lnTo>
                <a:lnTo>
                  <a:pt x="89" y="1585"/>
                </a:lnTo>
                <a:lnTo>
                  <a:pt x="87" y="1546"/>
                </a:lnTo>
                <a:lnTo>
                  <a:pt x="84" y="1506"/>
                </a:lnTo>
                <a:lnTo>
                  <a:pt x="81" y="1477"/>
                </a:lnTo>
                <a:lnTo>
                  <a:pt x="76" y="1442"/>
                </a:lnTo>
                <a:lnTo>
                  <a:pt x="70" y="1413"/>
                </a:lnTo>
                <a:lnTo>
                  <a:pt x="63" y="1384"/>
                </a:lnTo>
                <a:lnTo>
                  <a:pt x="56" y="1363"/>
                </a:lnTo>
                <a:lnTo>
                  <a:pt x="49" y="1348"/>
                </a:lnTo>
                <a:lnTo>
                  <a:pt x="40" y="1334"/>
                </a:lnTo>
                <a:lnTo>
                  <a:pt x="31" y="1330"/>
                </a:lnTo>
                <a:lnTo>
                  <a:pt x="23" y="1323"/>
                </a:lnTo>
                <a:lnTo>
                  <a:pt x="31" y="1320"/>
                </a:lnTo>
                <a:lnTo>
                  <a:pt x="40" y="1309"/>
                </a:lnTo>
                <a:lnTo>
                  <a:pt x="49" y="1298"/>
                </a:lnTo>
                <a:lnTo>
                  <a:pt x="56" y="1280"/>
                </a:lnTo>
                <a:lnTo>
                  <a:pt x="63" y="1259"/>
                </a:lnTo>
                <a:lnTo>
                  <a:pt x="70" y="1234"/>
                </a:lnTo>
                <a:lnTo>
                  <a:pt x="76" y="1205"/>
                </a:lnTo>
                <a:lnTo>
                  <a:pt x="81" y="1169"/>
                </a:lnTo>
                <a:lnTo>
                  <a:pt x="84" y="1137"/>
                </a:lnTo>
                <a:lnTo>
                  <a:pt x="87" y="1101"/>
                </a:lnTo>
                <a:lnTo>
                  <a:pt x="89" y="1062"/>
                </a:lnTo>
                <a:lnTo>
                  <a:pt x="90" y="1022"/>
                </a:lnTo>
                <a:lnTo>
                  <a:pt x="90" y="348"/>
                </a:lnTo>
                <a:lnTo>
                  <a:pt x="91" y="305"/>
                </a:lnTo>
                <a:lnTo>
                  <a:pt x="93" y="265"/>
                </a:lnTo>
                <a:lnTo>
                  <a:pt x="95" y="226"/>
                </a:lnTo>
                <a:lnTo>
                  <a:pt x="99" y="186"/>
                </a:lnTo>
                <a:lnTo>
                  <a:pt x="104" y="151"/>
                </a:lnTo>
                <a:lnTo>
                  <a:pt x="110" y="118"/>
                </a:lnTo>
                <a:lnTo>
                  <a:pt x="116" y="90"/>
                </a:lnTo>
                <a:lnTo>
                  <a:pt x="124" y="65"/>
                </a:lnTo>
                <a:lnTo>
                  <a:pt x="132" y="39"/>
                </a:lnTo>
                <a:lnTo>
                  <a:pt x="141" y="22"/>
                </a:lnTo>
                <a:lnTo>
                  <a:pt x="150" y="11"/>
                </a:lnTo>
                <a:lnTo>
                  <a:pt x="159" y="0"/>
                </a:lnTo>
                <a:lnTo>
                  <a:pt x="168" y="0"/>
                </a:lnTo>
                <a:lnTo>
                  <a:pt x="163" y="0"/>
                </a:lnTo>
                <a:lnTo>
                  <a:pt x="152" y="7"/>
                </a:lnTo>
                <a:lnTo>
                  <a:pt x="141" y="14"/>
                </a:lnTo>
                <a:lnTo>
                  <a:pt x="130" y="32"/>
                </a:lnTo>
                <a:lnTo>
                  <a:pt x="120" y="54"/>
                </a:lnTo>
                <a:lnTo>
                  <a:pt x="110" y="79"/>
                </a:lnTo>
                <a:lnTo>
                  <a:pt x="101" y="108"/>
                </a:lnTo>
                <a:lnTo>
                  <a:pt x="92" y="140"/>
                </a:lnTo>
                <a:lnTo>
                  <a:pt x="84" y="176"/>
                </a:lnTo>
                <a:lnTo>
                  <a:pt x="78" y="212"/>
                </a:lnTo>
                <a:lnTo>
                  <a:pt x="71" y="258"/>
                </a:lnTo>
                <a:lnTo>
                  <a:pt x="66" y="301"/>
                </a:lnTo>
                <a:lnTo>
                  <a:pt x="63" y="348"/>
                </a:lnTo>
                <a:lnTo>
                  <a:pt x="59" y="394"/>
                </a:lnTo>
                <a:lnTo>
                  <a:pt x="58" y="445"/>
                </a:lnTo>
                <a:lnTo>
                  <a:pt x="57" y="495"/>
                </a:lnTo>
                <a:lnTo>
                  <a:pt x="57" y="1072"/>
                </a:lnTo>
                <a:lnTo>
                  <a:pt x="56" y="1108"/>
                </a:lnTo>
                <a:lnTo>
                  <a:pt x="54" y="1144"/>
                </a:lnTo>
                <a:lnTo>
                  <a:pt x="52" y="1173"/>
                </a:lnTo>
                <a:lnTo>
                  <a:pt x="48" y="1205"/>
                </a:lnTo>
                <a:lnTo>
                  <a:pt x="43" y="1234"/>
                </a:lnTo>
                <a:lnTo>
                  <a:pt x="38" y="1259"/>
                </a:lnTo>
                <a:lnTo>
                  <a:pt x="31" y="1280"/>
                </a:lnTo>
                <a:lnTo>
                  <a:pt x="24" y="1298"/>
                </a:lnTo>
                <a:lnTo>
                  <a:pt x="16" y="1309"/>
                </a:lnTo>
                <a:lnTo>
                  <a:pt x="8" y="1320"/>
                </a:lnTo>
                <a:lnTo>
                  <a:pt x="0" y="1320"/>
                </a:lnTo>
                <a:lnTo>
                  <a:pt x="8" y="1323"/>
                </a:lnTo>
                <a:lnTo>
                  <a:pt x="15" y="1330"/>
                </a:lnTo>
                <a:lnTo>
                  <a:pt x="23" y="1345"/>
                </a:lnTo>
                <a:lnTo>
                  <a:pt x="30" y="1359"/>
                </a:lnTo>
                <a:lnTo>
                  <a:pt x="37" y="1381"/>
                </a:lnTo>
                <a:lnTo>
                  <a:pt x="42" y="1409"/>
                </a:lnTo>
                <a:lnTo>
                  <a:pt x="47" y="1434"/>
                </a:lnTo>
                <a:lnTo>
                  <a:pt x="52" y="1463"/>
                </a:lnTo>
                <a:lnTo>
                  <a:pt x="54" y="1499"/>
                </a:lnTo>
                <a:lnTo>
                  <a:pt x="56" y="1531"/>
                </a:lnTo>
                <a:lnTo>
                  <a:pt x="57" y="1567"/>
                </a:lnTo>
                <a:lnTo>
                  <a:pt x="57" y="2148"/>
                </a:lnTo>
              </a:path>
            </a:pathLst>
          </a:custGeom>
          <a:solidFill>
            <a:srgbClr val="000000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54" name="Freeform 11"/>
          <p:cNvSpPr>
            <a:spLocks/>
          </p:cNvSpPr>
          <p:nvPr/>
        </p:nvSpPr>
        <p:spPr bwMode="auto">
          <a:xfrm>
            <a:off x="3094038" y="1755775"/>
            <a:ext cx="4252912" cy="266700"/>
          </a:xfrm>
          <a:custGeom>
            <a:avLst/>
            <a:gdLst>
              <a:gd name="T0" fmla="*/ 2147483647 w 2679"/>
              <a:gd name="T1" fmla="*/ 2147483647 h 168"/>
              <a:gd name="T2" fmla="*/ 2147483647 w 2679"/>
              <a:gd name="T3" fmla="*/ 2147483647 h 168"/>
              <a:gd name="T4" fmla="*/ 2147483647 w 2679"/>
              <a:gd name="T5" fmla="*/ 2147483647 h 168"/>
              <a:gd name="T6" fmla="*/ 2147483647 w 2679"/>
              <a:gd name="T7" fmla="*/ 2147483647 h 168"/>
              <a:gd name="T8" fmla="*/ 2147483647 w 2679"/>
              <a:gd name="T9" fmla="*/ 2147483647 h 168"/>
              <a:gd name="T10" fmla="*/ 2147483647 w 2679"/>
              <a:gd name="T11" fmla="*/ 2147483647 h 168"/>
              <a:gd name="T12" fmla="*/ 2147483647 w 2679"/>
              <a:gd name="T13" fmla="*/ 2147483647 h 168"/>
              <a:gd name="T14" fmla="*/ 2147483647 w 2679"/>
              <a:gd name="T15" fmla="*/ 2147483647 h 168"/>
              <a:gd name="T16" fmla="*/ 2147483647 w 2679"/>
              <a:gd name="T17" fmla="*/ 2147483647 h 168"/>
              <a:gd name="T18" fmla="*/ 2147483647 w 2679"/>
              <a:gd name="T19" fmla="*/ 2147483647 h 168"/>
              <a:gd name="T20" fmla="*/ 2147483647 w 2679"/>
              <a:gd name="T21" fmla="*/ 2147483647 h 168"/>
              <a:gd name="T22" fmla="*/ 2147483647 w 2679"/>
              <a:gd name="T23" fmla="*/ 2147483647 h 168"/>
              <a:gd name="T24" fmla="*/ 2147483647 w 2679"/>
              <a:gd name="T25" fmla="*/ 2147483647 h 168"/>
              <a:gd name="T26" fmla="*/ 2147483647 w 2679"/>
              <a:gd name="T27" fmla="*/ 2147483647 h 168"/>
              <a:gd name="T28" fmla="*/ 2147483647 w 2679"/>
              <a:gd name="T29" fmla="*/ 2147483647 h 168"/>
              <a:gd name="T30" fmla="*/ 2147483647 w 2679"/>
              <a:gd name="T31" fmla="*/ 2147483647 h 168"/>
              <a:gd name="T32" fmla="*/ 2147483647 w 2679"/>
              <a:gd name="T33" fmla="*/ 2147483647 h 168"/>
              <a:gd name="T34" fmla="*/ 2147483647 w 2679"/>
              <a:gd name="T35" fmla="*/ 2147483647 h 168"/>
              <a:gd name="T36" fmla="*/ 2147483647 w 2679"/>
              <a:gd name="T37" fmla="*/ 2147483647 h 168"/>
              <a:gd name="T38" fmla="*/ 2147483647 w 2679"/>
              <a:gd name="T39" fmla="*/ 2147483647 h 168"/>
              <a:gd name="T40" fmla="*/ 2147483647 w 2679"/>
              <a:gd name="T41" fmla="*/ 2147483647 h 168"/>
              <a:gd name="T42" fmla="*/ 2147483647 w 2679"/>
              <a:gd name="T43" fmla="*/ 2147483647 h 168"/>
              <a:gd name="T44" fmla="*/ 2147483647 w 2679"/>
              <a:gd name="T45" fmla="*/ 2147483647 h 168"/>
              <a:gd name="T46" fmla="*/ 2147483647 w 2679"/>
              <a:gd name="T47" fmla="*/ 2147483647 h 168"/>
              <a:gd name="T48" fmla="*/ 2147483647 w 2679"/>
              <a:gd name="T49" fmla="*/ 2147483647 h 168"/>
              <a:gd name="T50" fmla="*/ 2147483647 w 2679"/>
              <a:gd name="T51" fmla="*/ 2147483647 h 168"/>
              <a:gd name="T52" fmla="*/ 2147483647 w 2679"/>
              <a:gd name="T53" fmla="*/ 2147483647 h 168"/>
              <a:gd name="T54" fmla="*/ 2147483647 w 2679"/>
              <a:gd name="T55" fmla="*/ 2147483647 h 168"/>
              <a:gd name="T56" fmla="*/ 2147483647 w 2679"/>
              <a:gd name="T57" fmla="*/ 2147483647 h 168"/>
              <a:gd name="T58" fmla="*/ 2147483647 w 2679"/>
              <a:gd name="T59" fmla="*/ 2147483647 h 168"/>
              <a:gd name="T60" fmla="*/ 2147483647 w 2679"/>
              <a:gd name="T61" fmla="*/ 2147483647 h 168"/>
              <a:gd name="T62" fmla="*/ 2147483647 w 2679"/>
              <a:gd name="T63" fmla="*/ 2147483647 h 168"/>
              <a:gd name="T64" fmla="*/ 2147483647 w 2679"/>
              <a:gd name="T65" fmla="*/ 2147483647 h 168"/>
              <a:gd name="T66" fmla="*/ 0 w 2679"/>
              <a:gd name="T67" fmla="*/ 2147483647 h 168"/>
              <a:gd name="T68" fmla="*/ 0 w 2679"/>
              <a:gd name="T69" fmla="*/ 2147483647 h 168"/>
              <a:gd name="T70" fmla="*/ 2147483647 w 2679"/>
              <a:gd name="T71" fmla="*/ 2147483647 h 168"/>
              <a:gd name="T72" fmla="*/ 2147483647 w 2679"/>
              <a:gd name="T73" fmla="*/ 2147483647 h 168"/>
              <a:gd name="T74" fmla="*/ 2147483647 w 2679"/>
              <a:gd name="T75" fmla="*/ 2147483647 h 168"/>
              <a:gd name="T76" fmla="*/ 2147483647 w 2679"/>
              <a:gd name="T77" fmla="*/ 2147483647 h 168"/>
              <a:gd name="T78" fmla="*/ 2147483647 w 2679"/>
              <a:gd name="T79" fmla="*/ 2147483647 h 168"/>
              <a:gd name="T80" fmla="*/ 2147483647 w 2679"/>
              <a:gd name="T81" fmla="*/ 2147483647 h 168"/>
              <a:gd name="T82" fmla="*/ 2147483647 w 2679"/>
              <a:gd name="T83" fmla="*/ 2147483647 h 168"/>
              <a:gd name="T84" fmla="*/ 2147483647 w 2679"/>
              <a:gd name="T85" fmla="*/ 2147483647 h 168"/>
              <a:gd name="T86" fmla="*/ 2147483647 w 2679"/>
              <a:gd name="T87" fmla="*/ 2147483647 h 168"/>
              <a:gd name="T88" fmla="*/ 2147483647 w 2679"/>
              <a:gd name="T89" fmla="*/ 2147483647 h 168"/>
              <a:gd name="T90" fmla="*/ 2147483647 w 2679"/>
              <a:gd name="T91" fmla="*/ 2147483647 h 168"/>
              <a:gd name="T92" fmla="*/ 2147483647 w 2679"/>
              <a:gd name="T93" fmla="*/ 2147483647 h 168"/>
              <a:gd name="T94" fmla="*/ 2147483647 w 2679"/>
              <a:gd name="T95" fmla="*/ 2147483647 h 168"/>
              <a:gd name="T96" fmla="*/ 2147483647 w 2679"/>
              <a:gd name="T97" fmla="*/ 2147483647 h 168"/>
              <a:gd name="T98" fmla="*/ 2147483647 w 2679"/>
              <a:gd name="T99" fmla="*/ 2147483647 h 168"/>
              <a:gd name="T100" fmla="*/ 2147483647 w 2679"/>
              <a:gd name="T101" fmla="*/ 2147483647 h 168"/>
              <a:gd name="T102" fmla="*/ 2147483647 w 2679"/>
              <a:gd name="T103" fmla="*/ 2147483647 h 168"/>
              <a:gd name="T104" fmla="*/ 2147483647 w 2679"/>
              <a:gd name="T105" fmla="*/ 2147483647 h 168"/>
              <a:gd name="T106" fmla="*/ 2147483647 w 2679"/>
              <a:gd name="T107" fmla="*/ 2147483647 h 168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2679"/>
              <a:gd name="T163" fmla="*/ 0 h 168"/>
              <a:gd name="T164" fmla="*/ 2679 w 2679"/>
              <a:gd name="T165" fmla="*/ 168 h 168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2679" h="168">
                <a:moveTo>
                  <a:pt x="2177" y="57"/>
                </a:moveTo>
                <a:lnTo>
                  <a:pt x="2224" y="58"/>
                </a:lnTo>
                <a:lnTo>
                  <a:pt x="2275" y="59"/>
                </a:lnTo>
                <a:lnTo>
                  <a:pt x="2326" y="63"/>
                </a:lnTo>
                <a:lnTo>
                  <a:pt x="2373" y="66"/>
                </a:lnTo>
                <a:lnTo>
                  <a:pt x="2416" y="71"/>
                </a:lnTo>
                <a:lnTo>
                  <a:pt x="2460" y="77"/>
                </a:lnTo>
                <a:lnTo>
                  <a:pt x="2500" y="84"/>
                </a:lnTo>
                <a:lnTo>
                  <a:pt x="2536" y="92"/>
                </a:lnTo>
                <a:lnTo>
                  <a:pt x="2573" y="100"/>
                </a:lnTo>
                <a:lnTo>
                  <a:pt x="2602" y="109"/>
                </a:lnTo>
                <a:lnTo>
                  <a:pt x="2623" y="119"/>
                </a:lnTo>
                <a:lnTo>
                  <a:pt x="2645" y="129"/>
                </a:lnTo>
                <a:lnTo>
                  <a:pt x="2660" y="140"/>
                </a:lnTo>
                <a:lnTo>
                  <a:pt x="2667" y="151"/>
                </a:lnTo>
                <a:lnTo>
                  <a:pt x="2674" y="162"/>
                </a:lnTo>
                <a:lnTo>
                  <a:pt x="2678" y="167"/>
                </a:lnTo>
                <a:lnTo>
                  <a:pt x="2674" y="159"/>
                </a:lnTo>
                <a:lnTo>
                  <a:pt x="2667" y="149"/>
                </a:lnTo>
                <a:lnTo>
                  <a:pt x="2653" y="140"/>
                </a:lnTo>
                <a:lnTo>
                  <a:pt x="2634" y="132"/>
                </a:lnTo>
                <a:lnTo>
                  <a:pt x="2616" y="124"/>
                </a:lnTo>
                <a:lnTo>
                  <a:pt x="2591" y="116"/>
                </a:lnTo>
                <a:lnTo>
                  <a:pt x="2558" y="110"/>
                </a:lnTo>
                <a:lnTo>
                  <a:pt x="2525" y="104"/>
                </a:lnTo>
                <a:lnTo>
                  <a:pt x="2489" y="99"/>
                </a:lnTo>
                <a:lnTo>
                  <a:pt x="2449" y="95"/>
                </a:lnTo>
                <a:lnTo>
                  <a:pt x="2409" y="92"/>
                </a:lnTo>
                <a:lnTo>
                  <a:pt x="2369" y="90"/>
                </a:lnTo>
                <a:lnTo>
                  <a:pt x="2326" y="90"/>
                </a:lnTo>
                <a:lnTo>
                  <a:pt x="1642" y="90"/>
                </a:lnTo>
                <a:lnTo>
                  <a:pt x="1602" y="89"/>
                </a:lnTo>
                <a:lnTo>
                  <a:pt x="1562" y="87"/>
                </a:lnTo>
                <a:lnTo>
                  <a:pt x="1526" y="84"/>
                </a:lnTo>
                <a:lnTo>
                  <a:pt x="1493" y="80"/>
                </a:lnTo>
                <a:lnTo>
                  <a:pt x="1461" y="76"/>
                </a:lnTo>
                <a:lnTo>
                  <a:pt x="1428" y="70"/>
                </a:lnTo>
                <a:lnTo>
                  <a:pt x="1403" y="63"/>
                </a:lnTo>
                <a:lnTo>
                  <a:pt x="1381" y="56"/>
                </a:lnTo>
                <a:lnTo>
                  <a:pt x="1366" y="49"/>
                </a:lnTo>
                <a:lnTo>
                  <a:pt x="1352" y="40"/>
                </a:lnTo>
                <a:lnTo>
                  <a:pt x="1348" y="31"/>
                </a:lnTo>
                <a:lnTo>
                  <a:pt x="1341" y="22"/>
                </a:lnTo>
                <a:lnTo>
                  <a:pt x="1337" y="31"/>
                </a:lnTo>
                <a:lnTo>
                  <a:pt x="1326" y="40"/>
                </a:lnTo>
                <a:lnTo>
                  <a:pt x="1315" y="49"/>
                </a:lnTo>
                <a:lnTo>
                  <a:pt x="1297" y="56"/>
                </a:lnTo>
                <a:lnTo>
                  <a:pt x="1275" y="63"/>
                </a:lnTo>
                <a:lnTo>
                  <a:pt x="1250" y="70"/>
                </a:lnTo>
                <a:lnTo>
                  <a:pt x="1221" y="76"/>
                </a:lnTo>
                <a:lnTo>
                  <a:pt x="1185" y="80"/>
                </a:lnTo>
                <a:lnTo>
                  <a:pt x="1152" y="84"/>
                </a:lnTo>
                <a:lnTo>
                  <a:pt x="1116" y="87"/>
                </a:lnTo>
                <a:lnTo>
                  <a:pt x="1076" y="89"/>
                </a:lnTo>
                <a:lnTo>
                  <a:pt x="1036" y="90"/>
                </a:lnTo>
                <a:lnTo>
                  <a:pt x="352" y="90"/>
                </a:lnTo>
                <a:lnTo>
                  <a:pt x="309" y="90"/>
                </a:lnTo>
                <a:lnTo>
                  <a:pt x="269" y="92"/>
                </a:lnTo>
                <a:lnTo>
                  <a:pt x="229" y="95"/>
                </a:lnTo>
                <a:lnTo>
                  <a:pt x="193" y="99"/>
                </a:lnTo>
                <a:lnTo>
                  <a:pt x="153" y="104"/>
                </a:lnTo>
                <a:lnTo>
                  <a:pt x="120" y="110"/>
                </a:lnTo>
                <a:lnTo>
                  <a:pt x="91" y="116"/>
                </a:lnTo>
                <a:lnTo>
                  <a:pt x="65" y="124"/>
                </a:lnTo>
                <a:lnTo>
                  <a:pt x="40" y="132"/>
                </a:lnTo>
                <a:lnTo>
                  <a:pt x="22" y="140"/>
                </a:lnTo>
                <a:lnTo>
                  <a:pt x="11" y="149"/>
                </a:lnTo>
                <a:lnTo>
                  <a:pt x="0" y="159"/>
                </a:lnTo>
                <a:lnTo>
                  <a:pt x="0" y="167"/>
                </a:lnTo>
                <a:lnTo>
                  <a:pt x="0" y="162"/>
                </a:lnTo>
                <a:lnTo>
                  <a:pt x="7" y="151"/>
                </a:lnTo>
                <a:lnTo>
                  <a:pt x="15" y="140"/>
                </a:lnTo>
                <a:lnTo>
                  <a:pt x="36" y="129"/>
                </a:lnTo>
                <a:lnTo>
                  <a:pt x="55" y="119"/>
                </a:lnTo>
                <a:lnTo>
                  <a:pt x="80" y="109"/>
                </a:lnTo>
                <a:lnTo>
                  <a:pt x="109" y="100"/>
                </a:lnTo>
                <a:lnTo>
                  <a:pt x="142" y="92"/>
                </a:lnTo>
                <a:lnTo>
                  <a:pt x="178" y="84"/>
                </a:lnTo>
                <a:lnTo>
                  <a:pt x="214" y="77"/>
                </a:lnTo>
                <a:lnTo>
                  <a:pt x="262" y="71"/>
                </a:lnTo>
                <a:lnTo>
                  <a:pt x="309" y="66"/>
                </a:lnTo>
                <a:lnTo>
                  <a:pt x="352" y="63"/>
                </a:lnTo>
                <a:lnTo>
                  <a:pt x="403" y="59"/>
                </a:lnTo>
                <a:lnTo>
                  <a:pt x="451" y="58"/>
                </a:lnTo>
                <a:lnTo>
                  <a:pt x="501" y="57"/>
                </a:lnTo>
                <a:lnTo>
                  <a:pt x="1086" y="57"/>
                </a:lnTo>
                <a:lnTo>
                  <a:pt x="1123" y="56"/>
                </a:lnTo>
                <a:lnTo>
                  <a:pt x="1159" y="54"/>
                </a:lnTo>
                <a:lnTo>
                  <a:pt x="1188" y="51"/>
                </a:lnTo>
                <a:lnTo>
                  <a:pt x="1225" y="48"/>
                </a:lnTo>
                <a:lnTo>
                  <a:pt x="1250" y="43"/>
                </a:lnTo>
                <a:lnTo>
                  <a:pt x="1279" y="38"/>
                </a:lnTo>
                <a:lnTo>
                  <a:pt x="1297" y="31"/>
                </a:lnTo>
                <a:lnTo>
                  <a:pt x="1315" y="24"/>
                </a:lnTo>
                <a:lnTo>
                  <a:pt x="1326" y="16"/>
                </a:lnTo>
                <a:lnTo>
                  <a:pt x="1337" y="8"/>
                </a:lnTo>
                <a:lnTo>
                  <a:pt x="1341" y="0"/>
                </a:lnTo>
                <a:lnTo>
                  <a:pt x="1341" y="8"/>
                </a:lnTo>
                <a:lnTo>
                  <a:pt x="1348" y="15"/>
                </a:lnTo>
                <a:lnTo>
                  <a:pt x="1363" y="22"/>
                </a:lnTo>
                <a:lnTo>
                  <a:pt x="1377" y="30"/>
                </a:lnTo>
                <a:lnTo>
                  <a:pt x="1399" y="37"/>
                </a:lnTo>
                <a:lnTo>
                  <a:pt x="1424" y="42"/>
                </a:lnTo>
                <a:lnTo>
                  <a:pt x="1450" y="47"/>
                </a:lnTo>
                <a:lnTo>
                  <a:pt x="1483" y="51"/>
                </a:lnTo>
                <a:lnTo>
                  <a:pt x="1519" y="54"/>
                </a:lnTo>
                <a:lnTo>
                  <a:pt x="1552" y="56"/>
                </a:lnTo>
                <a:lnTo>
                  <a:pt x="1584" y="57"/>
                </a:lnTo>
                <a:lnTo>
                  <a:pt x="2177" y="57"/>
                </a:lnTo>
              </a:path>
            </a:pathLst>
          </a:custGeom>
          <a:solidFill>
            <a:srgbClr val="000000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55" name="Rectangle 12"/>
          <p:cNvSpPr>
            <a:spLocks noChangeArrowheads="1"/>
          </p:cNvSpPr>
          <p:nvPr/>
        </p:nvSpPr>
        <p:spPr bwMode="auto">
          <a:xfrm rot="-5400000">
            <a:off x="136525" y="4216400"/>
            <a:ext cx="3686175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b="1">
                <a:solidFill>
                  <a:srgbClr val="000000"/>
                </a:solidFill>
              </a:rPr>
              <a:t>Uptown’s Price Strategy</a:t>
            </a:r>
          </a:p>
        </p:txBody>
      </p:sp>
      <p:sp>
        <p:nvSpPr>
          <p:cNvPr id="27656" name="Rectangle 13"/>
          <p:cNvSpPr>
            <a:spLocks noChangeArrowheads="1"/>
          </p:cNvSpPr>
          <p:nvPr/>
        </p:nvSpPr>
        <p:spPr bwMode="auto">
          <a:xfrm>
            <a:off x="3419475" y="1373188"/>
            <a:ext cx="37941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b="1">
                <a:solidFill>
                  <a:srgbClr val="000000"/>
                </a:solidFill>
              </a:rPr>
              <a:t>RareAir’s  Price Strategy</a:t>
            </a:r>
          </a:p>
        </p:txBody>
      </p:sp>
      <p:grpSp>
        <p:nvGrpSpPr>
          <p:cNvPr id="27657" name="Group 14"/>
          <p:cNvGrpSpPr>
            <a:grpSpLocks/>
          </p:cNvGrpSpPr>
          <p:nvPr/>
        </p:nvGrpSpPr>
        <p:grpSpPr bwMode="auto">
          <a:xfrm>
            <a:off x="3155950" y="2319338"/>
            <a:ext cx="4162425" cy="4157662"/>
            <a:chOff x="2332" y="1461"/>
            <a:chExt cx="2622" cy="2619"/>
          </a:xfrm>
        </p:grpSpPr>
        <p:sp>
          <p:nvSpPr>
            <p:cNvPr id="27685" name="Rectangle 15"/>
            <p:cNvSpPr>
              <a:spLocks noChangeArrowheads="1"/>
            </p:cNvSpPr>
            <p:nvPr/>
          </p:nvSpPr>
          <p:spPr bwMode="auto">
            <a:xfrm>
              <a:off x="3641" y="2792"/>
              <a:ext cx="1313" cy="1287"/>
            </a:xfrm>
            <a:prstGeom prst="rect">
              <a:avLst/>
            </a:prstGeom>
            <a:solidFill>
              <a:srgbClr val="FFFFFF"/>
            </a:solidFill>
            <a:ln w="508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7686" name="AutoShape 16"/>
            <p:cNvSpPr>
              <a:spLocks noChangeArrowheads="1"/>
            </p:cNvSpPr>
            <p:nvPr/>
          </p:nvSpPr>
          <p:spPr bwMode="auto">
            <a:xfrm>
              <a:off x="3635" y="2786"/>
              <a:ext cx="1302" cy="1294"/>
            </a:xfrm>
            <a:prstGeom prst="rtTriangle">
              <a:avLst/>
            </a:prstGeom>
            <a:solidFill>
              <a:srgbClr val="CCCCFF"/>
            </a:solidFill>
            <a:ln w="508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7687" name="Rectangle 17"/>
            <p:cNvSpPr>
              <a:spLocks noChangeArrowheads="1"/>
            </p:cNvSpPr>
            <p:nvPr/>
          </p:nvSpPr>
          <p:spPr bwMode="auto">
            <a:xfrm>
              <a:off x="2338" y="1461"/>
              <a:ext cx="1289" cy="1286"/>
            </a:xfrm>
            <a:prstGeom prst="rect">
              <a:avLst/>
            </a:prstGeom>
            <a:solidFill>
              <a:srgbClr val="FFFFFF"/>
            </a:solidFill>
            <a:ln w="508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7688" name="AutoShape 18"/>
            <p:cNvSpPr>
              <a:spLocks noChangeArrowheads="1"/>
            </p:cNvSpPr>
            <p:nvPr/>
          </p:nvSpPr>
          <p:spPr bwMode="auto">
            <a:xfrm>
              <a:off x="2332" y="1484"/>
              <a:ext cx="1302" cy="1294"/>
            </a:xfrm>
            <a:prstGeom prst="rtTriangle">
              <a:avLst/>
            </a:prstGeom>
            <a:solidFill>
              <a:srgbClr val="CCCCFF"/>
            </a:solidFill>
            <a:ln w="508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7689" name="Rectangle 19"/>
            <p:cNvSpPr>
              <a:spLocks noChangeArrowheads="1"/>
            </p:cNvSpPr>
            <p:nvPr/>
          </p:nvSpPr>
          <p:spPr bwMode="auto">
            <a:xfrm>
              <a:off x="3641" y="1463"/>
              <a:ext cx="1312" cy="1314"/>
            </a:xfrm>
            <a:prstGeom prst="rect">
              <a:avLst/>
            </a:prstGeom>
            <a:solidFill>
              <a:srgbClr val="FFFFFF"/>
            </a:solidFill>
            <a:ln w="508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7690" name="AutoShape 20"/>
            <p:cNvSpPr>
              <a:spLocks noChangeArrowheads="1"/>
            </p:cNvSpPr>
            <p:nvPr/>
          </p:nvSpPr>
          <p:spPr bwMode="auto">
            <a:xfrm>
              <a:off x="3635" y="1484"/>
              <a:ext cx="1302" cy="1294"/>
            </a:xfrm>
            <a:prstGeom prst="rtTriangle">
              <a:avLst/>
            </a:prstGeom>
            <a:solidFill>
              <a:srgbClr val="CCCCFF"/>
            </a:solidFill>
            <a:ln w="508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7691" name="AutoShape 21"/>
            <p:cNvSpPr>
              <a:spLocks noChangeArrowheads="1"/>
            </p:cNvSpPr>
            <p:nvPr/>
          </p:nvSpPr>
          <p:spPr bwMode="auto">
            <a:xfrm>
              <a:off x="2332" y="2786"/>
              <a:ext cx="1302" cy="1294"/>
            </a:xfrm>
            <a:prstGeom prst="rtTriangle">
              <a:avLst/>
            </a:prstGeom>
            <a:solidFill>
              <a:srgbClr val="CCCCFF"/>
            </a:solidFill>
            <a:ln w="508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</p:grpSp>
      <p:grpSp>
        <p:nvGrpSpPr>
          <p:cNvPr id="27658" name="Group 22"/>
          <p:cNvGrpSpPr>
            <a:grpSpLocks/>
          </p:cNvGrpSpPr>
          <p:nvPr/>
        </p:nvGrpSpPr>
        <p:grpSpPr bwMode="auto">
          <a:xfrm>
            <a:off x="3311525" y="2430463"/>
            <a:ext cx="2757488" cy="2900362"/>
            <a:chOff x="2430" y="1531"/>
            <a:chExt cx="1737" cy="1827"/>
          </a:xfrm>
        </p:grpSpPr>
        <p:grpSp>
          <p:nvGrpSpPr>
            <p:cNvPr id="27673" name="Group 23"/>
            <p:cNvGrpSpPr>
              <a:grpSpLocks/>
            </p:cNvGrpSpPr>
            <p:nvPr/>
          </p:nvGrpSpPr>
          <p:grpSpPr bwMode="auto">
            <a:xfrm>
              <a:off x="3738" y="1541"/>
              <a:ext cx="428" cy="478"/>
              <a:chOff x="3738" y="1541"/>
              <a:chExt cx="428" cy="478"/>
            </a:xfrm>
          </p:grpSpPr>
          <p:sp>
            <p:nvSpPr>
              <p:cNvPr id="27683" name="Oval 24"/>
              <p:cNvSpPr>
                <a:spLocks noChangeArrowheads="1"/>
              </p:cNvSpPr>
              <p:nvPr/>
            </p:nvSpPr>
            <p:spPr bwMode="auto">
              <a:xfrm>
                <a:off x="3738" y="1581"/>
                <a:ext cx="428" cy="428"/>
              </a:xfrm>
              <a:prstGeom prst="ellipse">
                <a:avLst/>
              </a:prstGeom>
              <a:solidFill>
                <a:srgbClr val="FFFF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27684" name="Rectangle 25"/>
              <p:cNvSpPr>
                <a:spLocks noChangeArrowheads="1"/>
              </p:cNvSpPr>
              <p:nvPr/>
            </p:nvSpPr>
            <p:spPr bwMode="auto">
              <a:xfrm>
                <a:off x="3768" y="1541"/>
                <a:ext cx="368" cy="4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4400" b="1"/>
                  <a:t>B</a:t>
                </a:r>
              </a:p>
            </p:txBody>
          </p:sp>
        </p:grpSp>
        <p:grpSp>
          <p:nvGrpSpPr>
            <p:cNvPr id="27674" name="Group 26"/>
            <p:cNvGrpSpPr>
              <a:grpSpLocks/>
            </p:cNvGrpSpPr>
            <p:nvPr/>
          </p:nvGrpSpPr>
          <p:grpSpPr bwMode="auto">
            <a:xfrm>
              <a:off x="2430" y="1531"/>
              <a:ext cx="428" cy="478"/>
              <a:chOff x="2430" y="1531"/>
              <a:chExt cx="428" cy="478"/>
            </a:xfrm>
          </p:grpSpPr>
          <p:sp>
            <p:nvSpPr>
              <p:cNvPr id="27681" name="Oval 27"/>
              <p:cNvSpPr>
                <a:spLocks noChangeArrowheads="1"/>
              </p:cNvSpPr>
              <p:nvPr/>
            </p:nvSpPr>
            <p:spPr bwMode="auto">
              <a:xfrm>
                <a:off x="2430" y="1581"/>
                <a:ext cx="428" cy="428"/>
              </a:xfrm>
              <a:prstGeom prst="ellipse">
                <a:avLst/>
              </a:prstGeom>
              <a:solidFill>
                <a:srgbClr val="FFFF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27682" name="Rectangle 28"/>
              <p:cNvSpPr>
                <a:spLocks noChangeArrowheads="1"/>
              </p:cNvSpPr>
              <p:nvPr/>
            </p:nvSpPr>
            <p:spPr bwMode="auto">
              <a:xfrm>
                <a:off x="2453" y="1531"/>
                <a:ext cx="368" cy="4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4400" b="1"/>
                  <a:t>A</a:t>
                </a:r>
              </a:p>
            </p:txBody>
          </p:sp>
        </p:grpSp>
        <p:grpSp>
          <p:nvGrpSpPr>
            <p:cNvPr id="27675" name="Group 29"/>
            <p:cNvGrpSpPr>
              <a:grpSpLocks/>
            </p:cNvGrpSpPr>
            <p:nvPr/>
          </p:nvGrpSpPr>
          <p:grpSpPr bwMode="auto">
            <a:xfrm>
              <a:off x="3739" y="2879"/>
              <a:ext cx="428" cy="478"/>
              <a:chOff x="3739" y="2879"/>
              <a:chExt cx="428" cy="478"/>
            </a:xfrm>
          </p:grpSpPr>
          <p:sp>
            <p:nvSpPr>
              <p:cNvPr id="27679" name="Oval 30"/>
              <p:cNvSpPr>
                <a:spLocks noChangeArrowheads="1"/>
              </p:cNvSpPr>
              <p:nvPr/>
            </p:nvSpPr>
            <p:spPr bwMode="auto">
              <a:xfrm>
                <a:off x="3739" y="2914"/>
                <a:ext cx="428" cy="428"/>
              </a:xfrm>
              <a:prstGeom prst="ellipse">
                <a:avLst/>
              </a:prstGeom>
              <a:solidFill>
                <a:srgbClr val="FFFF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27680" name="Rectangle 31"/>
              <p:cNvSpPr>
                <a:spLocks noChangeArrowheads="1"/>
              </p:cNvSpPr>
              <p:nvPr/>
            </p:nvSpPr>
            <p:spPr bwMode="auto">
              <a:xfrm>
                <a:off x="3781" y="2879"/>
                <a:ext cx="368" cy="4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0488" tIns="44450" rIns="90488" bIns="44450">
                <a:spAutoFit/>
              </a:bodyPr>
              <a:lstStyle/>
              <a:p>
                <a:pPr eaLnBrk="0" hangingPunct="0"/>
                <a:r>
                  <a:rPr lang="en-US" sz="4400" b="1"/>
                  <a:t>D</a:t>
                </a:r>
              </a:p>
            </p:txBody>
          </p:sp>
        </p:grpSp>
        <p:grpSp>
          <p:nvGrpSpPr>
            <p:cNvPr id="27676" name="Group 32"/>
            <p:cNvGrpSpPr>
              <a:grpSpLocks/>
            </p:cNvGrpSpPr>
            <p:nvPr/>
          </p:nvGrpSpPr>
          <p:grpSpPr bwMode="auto">
            <a:xfrm>
              <a:off x="2431" y="2880"/>
              <a:ext cx="428" cy="478"/>
              <a:chOff x="2431" y="2880"/>
              <a:chExt cx="428" cy="478"/>
            </a:xfrm>
          </p:grpSpPr>
          <p:sp>
            <p:nvSpPr>
              <p:cNvPr id="27677" name="Oval 33"/>
              <p:cNvSpPr>
                <a:spLocks noChangeArrowheads="1"/>
              </p:cNvSpPr>
              <p:nvPr/>
            </p:nvSpPr>
            <p:spPr bwMode="auto">
              <a:xfrm>
                <a:off x="2431" y="2914"/>
                <a:ext cx="428" cy="428"/>
              </a:xfrm>
              <a:prstGeom prst="ellipse">
                <a:avLst/>
              </a:prstGeom>
              <a:solidFill>
                <a:srgbClr val="FFFF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27678" name="Rectangle 34"/>
              <p:cNvSpPr>
                <a:spLocks noChangeArrowheads="1"/>
              </p:cNvSpPr>
              <p:nvPr/>
            </p:nvSpPr>
            <p:spPr bwMode="auto">
              <a:xfrm>
                <a:off x="2454" y="2880"/>
                <a:ext cx="368" cy="4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4400" b="1"/>
                  <a:t>C</a:t>
                </a:r>
              </a:p>
            </p:txBody>
          </p:sp>
        </p:grpSp>
      </p:grpSp>
      <p:grpSp>
        <p:nvGrpSpPr>
          <p:cNvPr id="27659" name="Group 35"/>
          <p:cNvGrpSpPr>
            <a:grpSpLocks/>
          </p:cNvGrpSpPr>
          <p:nvPr/>
        </p:nvGrpSpPr>
        <p:grpSpPr bwMode="auto">
          <a:xfrm>
            <a:off x="3403600" y="2605088"/>
            <a:ext cx="3486150" cy="3521075"/>
            <a:chOff x="2488" y="1641"/>
            <a:chExt cx="2196" cy="2218"/>
          </a:xfrm>
        </p:grpSpPr>
        <p:sp>
          <p:nvSpPr>
            <p:cNvPr id="27665" name="Rectangle 36"/>
            <p:cNvSpPr>
              <a:spLocks noChangeArrowheads="1"/>
            </p:cNvSpPr>
            <p:nvPr/>
          </p:nvSpPr>
          <p:spPr bwMode="auto">
            <a:xfrm>
              <a:off x="2895" y="1641"/>
              <a:ext cx="489" cy="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800" b="1">
                  <a:solidFill>
                    <a:srgbClr val="000000"/>
                  </a:solidFill>
                </a:rPr>
                <a:t>$12</a:t>
              </a:r>
            </a:p>
          </p:txBody>
        </p:sp>
        <p:sp>
          <p:nvSpPr>
            <p:cNvPr id="27666" name="Rectangle 37"/>
            <p:cNvSpPr>
              <a:spLocks noChangeArrowheads="1"/>
            </p:cNvSpPr>
            <p:nvPr/>
          </p:nvSpPr>
          <p:spPr bwMode="auto">
            <a:xfrm>
              <a:off x="4195" y="1641"/>
              <a:ext cx="489" cy="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800" b="1">
                  <a:solidFill>
                    <a:srgbClr val="000000"/>
                  </a:solidFill>
                </a:rPr>
                <a:t>$15</a:t>
              </a:r>
            </a:p>
          </p:txBody>
        </p:sp>
        <p:sp>
          <p:nvSpPr>
            <p:cNvPr id="27667" name="Rectangle 38"/>
            <p:cNvSpPr>
              <a:spLocks noChangeArrowheads="1"/>
            </p:cNvSpPr>
            <p:nvPr/>
          </p:nvSpPr>
          <p:spPr bwMode="auto">
            <a:xfrm>
              <a:off x="2488" y="2241"/>
              <a:ext cx="489" cy="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800" b="1">
                  <a:solidFill>
                    <a:srgbClr val="000000"/>
                  </a:solidFill>
                </a:rPr>
                <a:t>$12</a:t>
              </a:r>
            </a:p>
          </p:txBody>
        </p:sp>
        <p:sp>
          <p:nvSpPr>
            <p:cNvPr id="27668" name="Rectangle 39"/>
            <p:cNvSpPr>
              <a:spLocks noChangeArrowheads="1"/>
            </p:cNvSpPr>
            <p:nvPr/>
          </p:nvSpPr>
          <p:spPr bwMode="auto">
            <a:xfrm>
              <a:off x="3848" y="2241"/>
              <a:ext cx="364" cy="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800" b="1">
                  <a:solidFill>
                    <a:srgbClr val="000000"/>
                  </a:solidFill>
                </a:rPr>
                <a:t>$6</a:t>
              </a:r>
            </a:p>
          </p:txBody>
        </p:sp>
        <p:sp>
          <p:nvSpPr>
            <p:cNvPr id="27669" name="Rectangle 40"/>
            <p:cNvSpPr>
              <a:spLocks noChangeArrowheads="1"/>
            </p:cNvSpPr>
            <p:nvPr/>
          </p:nvSpPr>
          <p:spPr bwMode="auto">
            <a:xfrm>
              <a:off x="2948" y="2974"/>
              <a:ext cx="364" cy="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800" b="1">
                  <a:solidFill>
                    <a:srgbClr val="000000"/>
                  </a:solidFill>
                </a:rPr>
                <a:t>$6</a:t>
              </a:r>
            </a:p>
          </p:txBody>
        </p:sp>
        <p:sp>
          <p:nvSpPr>
            <p:cNvPr id="27670" name="Rectangle 41"/>
            <p:cNvSpPr>
              <a:spLocks noChangeArrowheads="1"/>
            </p:cNvSpPr>
            <p:nvPr/>
          </p:nvSpPr>
          <p:spPr bwMode="auto">
            <a:xfrm>
              <a:off x="4248" y="2974"/>
              <a:ext cx="364" cy="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800" b="1">
                  <a:solidFill>
                    <a:srgbClr val="000000"/>
                  </a:solidFill>
                </a:rPr>
                <a:t>$8</a:t>
              </a:r>
            </a:p>
          </p:txBody>
        </p:sp>
        <p:sp>
          <p:nvSpPr>
            <p:cNvPr id="27671" name="Rectangle 42"/>
            <p:cNvSpPr>
              <a:spLocks noChangeArrowheads="1"/>
            </p:cNvSpPr>
            <p:nvPr/>
          </p:nvSpPr>
          <p:spPr bwMode="auto">
            <a:xfrm>
              <a:off x="3848" y="3534"/>
              <a:ext cx="364" cy="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800" b="1">
                  <a:solidFill>
                    <a:srgbClr val="000000"/>
                  </a:solidFill>
                </a:rPr>
                <a:t>$8</a:t>
              </a:r>
            </a:p>
          </p:txBody>
        </p:sp>
        <p:sp>
          <p:nvSpPr>
            <p:cNvPr id="27672" name="Rectangle 43"/>
            <p:cNvSpPr>
              <a:spLocks noChangeArrowheads="1"/>
            </p:cNvSpPr>
            <p:nvPr/>
          </p:nvSpPr>
          <p:spPr bwMode="auto">
            <a:xfrm>
              <a:off x="2488" y="3534"/>
              <a:ext cx="489" cy="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800" b="1">
                  <a:solidFill>
                    <a:srgbClr val="000000"/>
                  </a:solidFill>
                </a:rPr>
                <a:t>$15</a:t>
              </a:r>
            </a:p>
          </p:txBody>
        </p:sp>
      </p:grpSp>
      <p:sp>
        <p:nvSpPr>
          <p:cNvPr id="222252" name="Rectangle 44"/>
          <p:cNvSpPr>
            <a:spLocks noChangeArrowheads="1"/>
          </p:cNvSpPr>
          <p:nvPr/>
        </p:nvSpPr>
        <p:spPr bwMode="auto">
          <a:xfrm>
            <a:off x="7302500" y="2390775"/>
            <a:ext cx="1566863" cy="154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b="1" i="1">
                <a:solidFill>
                  <a:schemeClr val="tx2"/>
                </a:solidFill>
              </a:rPr>
              <a:t>Collusion</a:t>
            </a:r>
          </a:p>
          <a:p>
            <a:pPr algn="ctr" eaLnBrk="0" hangingPunct="0"/>
            <a:r>
              <a:rPr lang="en-US" b="1" i="1">
                <a:solidFill>
                  <a:schemeClr val="tx2"/>
                </a:solidFill>
              </a:rPr>
              <a:t>Invites a</a:t>
            </a:r>
          </a:p>
          <a:p>
            <a:pPr algn="ctr" eaLnBrk="0" hangingPunct="0"/>
            <a:r>
              <a:rPr lang="en-US" b="1" i="1">
                <a:solidFill>
                  <a:schemeClr val="tx2"/>
                </a:solidFill>
              </a:rPr>
              <a:t>Different</a:t>
            </a:r>
          </a:p>
          <a:p>
            <a:pPr algn="ctr" eaLnBrk="0" hangingPunct="0"/>
            <a:r>
              <a:rPr lang="en-US" b="1" i="1">
                <a:solidFill>
                  <a:schemeClr val="tx2"/>
                </a:solidFill>
              </a:rPr>
              <a:t>Solution.</a:t>
            </a:r>
          </a:p>
        </p:txBody>
      </p:sp>
      <p:grpSp>
        <p:nvGrpSpPr>
          <p:cNvPr id="11" name="Group 45"/>
          <p:cNvGrpSpPr>
            <a:grpSpLocks/>
          </p:cNvGrpSpPr>
          <p:nvPr/>
        </p:nvGrpSpPr>
        <p:grpSpPr bwMode="auto">
          <a:xfrm>
            <a:off x="4008438" y="3203575"/>
            <a:ext cx="2103437" cy="2079625"/>
            <a:chOff x="2037" y="1978"/>
            <a:chExt cx="1423" cy="1426"/>
          </a:xfrm>
        </p:grpSpPr>
        <p:sp>
          <p:nvSpPr>
            <p:cNvPr id="27663" name="Line 46"/>
            <p:cNvSpPr>
              <a:spLocks noChangeShapeType="1"/>
            </p:cNvSpPr>
            <p:nvPr/>
          </p:nvSpPr>
          <p:spPr bwMode="auto">
            <a:xfrm flipH="1" flipV="1">
              <a:off x="2037" y="2493"/>
              <a:ext cx="911" cy="911"/>
            </a:xfrm>
            <a:prstGeom prst="line">
              <a:avLst/>
            </a:prstGeom>
            <a:noFill/>
            <a:ln w="50800">
              <a:solidFill>
                <a:srgbClr val="CC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4" name="Line 47"/>
            <p:cNvSpPr>
              <a:spLocks noChangeShapeType="1"/>
            </p:cNvSpPr>
            <p:nvPr/>
          </p:nvSpPr>
          <p:spPr bwMode="auto">
            <a:xfrm flipH="1" flipV="1">
              <a:off x="2549" y="1978"/>
              <a:ext cx="911" cy="911"/>
            </a:xfrm>
            <a:prstGeom prst="line">
              <a:avLst/>
            </a:prstGeom>
            <a:noFill/>
            <a:ln w="50800">
              <a:solidFill>
                <a:srgbClr val="CC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7662" name="Oval 48"/>
          <p:cNvSpPr>
            <a:spLocks noChangeArrowheads="1"/>
          </p:cNvSpPr>
          <p:nvPr/>
        </p:nvSpPr>
        <p:spPr bwMode="auto">
          <a:xfrm rot="-2700000">
            <a:off x="4867275" y="4691063"/>
            <a:ext cx="2568575" cy="1425575"/>
          </a:xfrm>
          <a:prstGeom prst="ellipse">
            <a:avLst/>
          </a:prstGeom>
          <a:noFill/>
          <a:ln w="76200">
            <a:solidFill>
              <a:srgbClr val="CC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589115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22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2252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ChangeArrowheads="1"/>
          </p:cNvSpPr>
          <p:nvPr/>
        </p:nvSpPr>
        <p:spPr bwMode="auto">
          <a:xfrm>
            <a:off x="1784350" y="85725"/>
            <a:ext cx="4930838" cy="8130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4700" b="1" dirty="0" smtClean="0">
                <a:solidFill>
                  <a:srgbClr val="000099"/>
                </a:solidFill>
                <a:latin typeface="Calibri" pitchFamily="34" charset="0"/>
              </a:rPr>
              <a:t>Oligopoly Behavior</a:t>
            </a:r>
            <a:endParaRPr lang="en-US" sz="4700" b="1" dirty="0">
              <a:solidFill>
                <a:srgbClr val="000099"/>
              </a:solidFill>
              <a:latin typeface="Calibri" pitchFamily="34" charset="0"/>
            </a:endParaRPr>
          </a:p>
        </p:txBody>
      </p:sp>
      <p:sp>
        <p:nvSpPr>
          <p:cNvPr id="28674" name="Rectangle 3"/>
          <p:cNvSpPr>
            <a:spLocks noChangeArrowheads="1"/>
          </p:cNvSpPr>
          <p:nvPr/>
        </p:nvSpPr>
        <p:spPr bwMode="auto">
          <a:xfrm>
            <a:off x="1865313" y="777875"/>
            <a:ext cx="5626100" cy="69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4000" b="1" i="1">
                <a:solidFill>
                  <a:srgbClr val="CC0000"/>
                </a:solidFill>
                <a:latin typeface="Calibri" pitchFamily="34" charset="0"/>
              </a:rPr>
              <a:t>A Game-Theory Overview</a:t>
            </a:r>
          </a:p>
        </p:txBody>
      </p:sp>
      <p:grpSp>
        <p:nvGrpSpPr>
          <p:cNvPr id="28675" name="Group 4"/>
          <p:cNvGrpSpPr>
            <a:grpSpLocks/>
          </p:cNvGrpSpPr>
          <p:nvPr/>
        </p:nvGrpSpPr>
        <p:grpSpPr bwMode="auto">
          <a:xfrm>
            <a:off x="2317750" y="3206750"/>
            <a:ext cx="857250" cy="2463800"/>
            <a:chOff x="1804" y="2020"/>
            <a:chExt cx="540" cy="1552"/>
          </a:xfrm>
        </p:grpSpPr>
        <p:sp>
          <p:nvSpPr>
            <p:cNvPr id="28715" name="Rectangle 5"/>
            <p:cNvSpPr>
              <a:spLocks noChangeArrowheads="1"/>
            </p:cNvSpPr>
            <p:nvPr/>
          </p:nvSpPr>
          <p:spPr bwMode="auto">
            <a:xfrm>
              <a:off x="1804" y="2020"/>
              <a:ext cx="540" cy="2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b="1">
                  <a:solidFill>
                    <a:srgbClr val="000000"/>
                  </a:solidFill>
                </a:rPr>
                <a:t>High</a:t>
              </a:r>
            </a:p>
          </p:txBody>
        </p:sp>
        <p:sp>
          <p:nvSpPr>
            <p:cNvPr id="28716" name="Rectangle 6"/>
            <p:cNvSpPr>
              <a:spLocks noChangeArrowheads="1"/>
            </p:cNvSpPr>
            <p:nvPr/>
          </p:nvSpPr>
          <p:spPr bwMode="auto">
            <a:xfrm>
              <a:off x="1809" y="3286"/>
              <a:ext cx="497" cy="2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b="1">
                  <a:solidFill>
                    <a:srgbClr val="000000"/>
                  </a:solidFill>
                </a:rPr>
                <a:t>Low</a:t>
              </a:r>
            </a:p>
          </p:txBody>
        </p:sp>
      </p:grpSp>
      <p:grpSp>
        <p:nvGrpSpPr>
          <p:cNvPr id="28676" name="Group 7"/>
          <p:cNvGrpSpPr>
            <a:grpSpLocks/>
          </p:cNvGrpSpPr>
          <p:nvPr/>
        </p:nvGrpSpPr>
        <p:grpSpPr bwMode="auto">
          <a:xfrm>
            <a:off x="3779838" y="1868488"/>
            <a:ext cx="2798762" cy="454025"/>
            <a:chOff x="2725" y="1177"/>
            <a:chExt cx="1763" cy="286"/>
          </a:xfrm>
        </p:grpSpPr>
        <p:sp>
          <p:nvSpPr>
            <p:cNvPr id="28713" name="Rectangle 8"/>
            <p:cNvSpPr>
              <a:spLocks noChangeArrowheads="1"/>
            </p:cNvSpPr>
            <p:nvPr/>
          </p:nvSpPr>
          <p:spPr bwMode="auto">
            <a:xfrm>
              <a:off x="2725" y="1177"/>
              <a:ext cx="540" cy="2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b="1">
                  <a:solidFill>
                    <a:srgbClr val="000000"/>
                  </a:solidFill>
                </a:rPr>
                <a:t>High</a:t>
              </a:r>
            </a:p>
          </p:txBody>
        </p:sp>
        <p:sp>
          <p:nvSpPr>
            <p:cNvPr id="28714" name="Rectangle 9"/>
            <p:cNvSpPr>
              <a:spLocks noChangeArrowheads="1"/>
            </p:cNvSpPr>
            <p:nvPr/>
          </p:nvSpPr>
          <p:spPr bwMode="auto">
            <a:xfrm>
              <a:off x="3991" y="1177"/>
              <a:ext cx="497" cy="2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b="1">
                  <a:solidFill>
                    <a:srgbClr val="000000"/>
                  </a:solidFill>
                </a:rPr>
                <a:t>Low</a:t>
              </a:r>
            </a:p>
          </p:txBody>
        </p:sp>
      </p:grpSp>
      <p:sp>
        <p:nvSpPr>
          <p:cNvPr id="28677" name="Freeform 10"/>
          <p:cNvSpPr>
            <a:spLocks/>
          </p:cNvSpPr>
          <p:nvPr/>
        </p:nvSpPr>
        <p:spPr bwMode="auto">
          <a:xfrm>
            <a:off x="2149475" y="2405063"/>
            <a:ext cx="268288" cy="4197350"/>
          </a:xfrm>
          <a:custGeom>
            <a:avLst/>
            <a:gdLst>
              <a:gd name="T0" fmla="*/ 2147483647 w 169"/>
              <a:gd name="T1" fmla="*/ 2147483647 h 2644"/>
              <a:gd name="T2" fmla="*/ 2147483647 w 169"/>
              <a:gd name="T3" fmla="*/ 2147483647 h 2644"/>
              <a:gd name="T4" fmla="*/ 2147483647 w 169"/>
              <a:gd name="T5" fmla="*/ 2147483647 h 2644"/>
              <a:gd name="T6" fmla="*/ 2147483647 w 169"/>
              <a:gd name="T7" fmla="*/ 2147483647 h 2644"/>
              <a:gd name="T8" fmla="*/ 2147483647 w 169"/>
              <a:gd name="T9" fmla="*/ 2147483647 h 2644"/>
              <a:gd name="T10" fmla="*/ 2147483647 w 169"/>
              <a:gd name="T11" fmla="*/ 2147483647 h 2644"/>
              <a:gd name="T12" fmla="*/ 2147483647 w 169"/>
              <a:gd name="T13" fmla="*/ 2147483647 h 2644"/>
              <a:gd name="T14" fmla="*/ 2147483647 w 169"/>
              <a:gd name="T15" fmla="*/ 2147483647 h 2644"/>
              <a:gd name="T16" fmla="*/ 2147483647 w 169"/>
              <a:gd name="T17" fmla="*/ 2147483647 h 2644"/>
              <a:gd name="T18" fmla="*/ 2147483647 w 169"/>
              <a:gd name="T19" fmla="*/ 2147483647 h 2644"/>
              <a:gd name="T20" fmla="*/ 2147483647 w 169"/>
              <a:gd name="T21" fmla="*/ 2147483647 h 2644"/>
              <a:gd name="T22" fmla="*/ 2147483647 w 169"/>
              <a:gd name="T23" fmla="*/ 2147483647 h 2644"/>
              <a:gd name="T24" fmla="*/ 2147483647 w 169"/>
              <a:gd name="T25" fmla="*/ 2147483647 h 2644"/>
              <a:gd name="T26" fmla="*/ 2147483647 w 169"/>
              <a:gd name="T27" fmla="*/ 2147483647 h 2644"/>
              <a:gd name="T28" fmla="*/ 2147483647 w 169"/>
              <a:gd name="T29" fmla="*/ 2147483647 h 2644"/>
              <a:gd name="T30" fmla="*/ 2147483647 w 169"/>
              <a:gd name="T31" fmla="*/ 2147483647 h 2644"/>
              <a:gd name="T32" fmla="*/ 2147483647 w 169"/>
              <a:gd name="T33" fmla="*/ 2147483647 h 2644"/>
              <a:gd name="T34" fmla="*/ 2147483647 w 169"/>
              <a:gd name="T35" fmla="*/ 2147483647 h 2644"/>
              <a:gd name="T36" fmla="*/ 2147483647 w 169"/>
              <a:gd name="T37" fmla="*/ 2147483647 h 2644"/>
              <a:gd name="T38" fmla="*/ 2147483647 w 169"/>
              <a:gd name="T39" fmla="*/ 2147483647 h 2644"/>
              <a:gd name="T40" fmla="*/ 2147483647 w 169"/>
              <a:gd name="T41" fmla="*/ 2147483647 h 2644"/>
              <a:gd name="T42" fmla="*/ 2147483647 w 169"/>
              <a:gd name="T43" fmla="*/ 2147483647 h 2644"/>
              <a:gd name="T44" fmla="*/ 2147483647 w 169"/>
              <a:gd name="T45" fmla="*/ 2147483647 h 2644"/>
              <a:gd name="T46" fmla="*/ 2147483647 w 169"/>
              <a:gd name="T47" fmla="*/ 2147483647 h 2644"/>
              <a:gd name="T48" fmla="*/ 2147483647 w 169"/>
              <a:gd name="T49" fmla="*/ 2147483647 h 2644"/>
              <a:gd name="T50" fmla="*/ 2147483647 w 169"/>
              <a:gd name="T51" fmla="*/ 2147483647 h 2644"/>
              <a:gd name="T52" fmla="*/ 2147483647 w 169"/>
              <a:gd name="T53" fmla="*/ 2147483647 h 2644"/>
              <a:gd name="T54" fmla="*/ 2147483647 w 169"/>
              <a:gd name="T55" fmla="*/ 2147483647 h 2644"/>
              <a:gd name="T56" fmla="*/ 2147483647 w 169"/>
              <a:gd name="T57" fmla="*/ 2147483647 h 2644"/>
              <a:gd name="T58" fmla="*/ 2147483647 w 169"/>
              <a:gd name="T59" fmla="*/ 2147483647 h 2644"/>
              <a:gd name="T60" fmla="*/ 2147483647 w 169"/>
              <a:gd name="T61" fmla="*/ 2147483647 h 2644"/>
              <a:gd name="T62" fmla="*/ 2147483647 w 169"/>
              <a:gd name="T63" fmla="*/ 2147483647 h 2644"/>
              <a:gd name="T64" fmla="*/ 2147483647 w 169"/>
              <a:gd name="T65" fmla="*/ 2147483647 h 2644"/>
              <a:gd name="T66" fmla="*/ 2147483647 w 169"/>
              <a:gd name="T67" fmla="*/ 0 h 2644"/>
              <a:gd name="T68" fmla="*/ 2147483647 w 169"/>
              <a:gd name="T69" fmla="*/ 0 h 2644"/>
              <a:gd name="T70" fmla="*/ 2147483647 w 169"/>
              <a:gd name="T71" fmla="*/ 2147483647 h 2644"/>
              <a:gd name="T72" fmla="*/ 2147483647 w 169"/>
              <a:gd name="T73" fmla="*/ 2147483647 h 2644"/>
              <a:gd name="T74" fmla="*/ 2147483647 w 169"/>
              <a:gd name="T75" fmla="*/ 2147483647 h 2644"/>
              <a:gd name="T76" fmla="*/ 2147483647 w 169"/>
              <a:gd name="T77" fmla="*/ 2147483647 h 2644"/>
              <a:gd name="T78" fmla="*/ 2147483647 w 169"/>
              <a:gd name="T79" fmla="*/ 2147483647 h 2644"/>
              <a:gd name="T80" fmla="*/ 2147483647 w 169"/>
              <a:gd name="T81" fmla="*/ 2147483647 h 2644"/>
              <a:gd name="T82" fmla="*/ 2147483647 w 169"/>
              <a:gd name="T83" fmla="*/ 2147483647 h 2644"/>
              <a:gd name="T84" fmla="*/ 2147483647 w 169"/>
              <a:gd name="T85" fmla="*/ 2147483647 h 2644"/>
              <a:gd name="T86" fmla="*/ 2147483647 w 169"/>
              <a:gd name="T87" fmla="*/ 2147483647 h 2644"/>
              <a:gd name="T88" fmla="*/ 2147483647 w 169"/>
              <a:gd name="T89" fmla="*/ 2147483647 h 2644"/>
              <a:gd name="T90" fmla="*/ 2147483647 w 169"/>
              <a:gd name="T91" fmla="*/ 2147483647 h 2644"/>
              <a:gd name="T92" fmla="*/ 2147483647 w 169"/>
              <a:gd name="T93" fmla="*/ 2147483647 h 2644"/>
              <a:gd name="T94" fmla="*/ 2147483647 w 169"/>
              <a:gd name="T95" fmla="*/ 2147483647 h 2644"/>
              <a:gd name="T96" fmla="*/ 2147483647 w 169"/>
              <a:gd name="T97" fmla="*/ 2147483647 h 2644"/>
              <a:gd name="T98" fmla="*/ 2147483647 w 169"/>
              <a:gd name="T99" fmla="*/ 2147483647 h 2644"/>
              <a:gd name="T100" fmla="*/ 2147483647 w 169"/>
              <a:gd name="T101" fmla="*/ 2147483647 h 2644"/>
              <a:gd name="T102" fmla="*/ 2147483647 w 169"/>
              <a:gd name="T103" fmla="*/ 2147483647 h 2644"/>
              <a:gd name="T104" fmla="*/ 2147483647 w 169"/>
              <a:gd name="T105" fmla="*/ 2147483647 h 2644"/>
              <a:gd name="T106" fmla="*/ 2147483647 w 169"/>
              <a:gd name="T107" fmla="*/ 2147483647 h 2644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169"/>
              <a:gd name="T163" fmla="*/ 0 h 2644"/>
              <a:gd name="T164" fmla="*/ 169 w 169"/>
              <a:gd name="T165" fmla="*/ 2644 h 2644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169" h="2644">
                <a:moveTo>
                  <a:pt x="57" y="2148"/>
                </a:moveTo>
                <a:lnTo>
                  <a:pt x="58" y="2198"/>
                </a:lnTo>
                <a:lnTo>
                  <a:pt x="59" y="2245"/>
                </a:lnTo>
                <a:lnTo>
                  <a:pt x="63" y="2299"/>
                </a:lnTo>
                <a:lnTo>
                  <a:pt x="66" y="2342"/>
                </a:lnTo>
                <a:lnTo>
                  <a:pt x="71" y="2388"/>
                </a:lnTo>
                <a:lnTo>
                  <a:pt x="78" y="2431"/>
                </a:lnTo>
                <a:lnTo>
                  <a:pt x="84" y="2471"/>
                </a:lnTo>
                <a:lnTo>
                  <a:pt x="92" y="2507"/>
                </a:lnTo>
                <a:lnTo>
                  <a:pt x="101" y="2539"/>
                </a:lnTo>
                <a:lnTo>
                  <a:pt x="110" y="2568"/>
                </a:lnTo>
                <a:lnTo>
                  <a:pt x="120" y="2589"/>
                </a:lnTo>
                <a:lnTo>
                  <a:pt x="130" y="2614"/>
                </a:lnTo>
                <a:lnTo>
                  <a:pt x="141" y="2625"/>
                </a:lnTo>
                <a:lnTo>
                  <a:pt x="152" y="2636"/>
                </a:lnTo>
                <a:lnTo>
                  <a:pt x="163" y="2639"/>
                </a:lnTo>
                <a:lnTo>
                  <a:pt x="168" y="2643"/>
                </a:lnTo>
                <a:lnTo>
                  <a:pt x="159" y="2639"/>
                </a:lnTo>
                <a:lnTo>
                  <a:pt x="150" y="2636"/>
                </a:lnTo>
                <a:lnTo>
                  <a:pt x="141" y="2621"/>
                </a:lnTo>
                <a:lnTo>
                  <a:pt x="132" y="2600"/>
                </a:lnTo>
                <a:lnTo>
                  <a:pt x="124" y="2582"/>
                </a:lnTo>
                <a:lnTo>
                  <a:pt x="116" y="2557"/>
                </a:lnTo>
                <a:lnTo>
                  <a:pt x="110" y="2528"/>
                </a:lnTo>
                <a:lnTo>
                  <a:pt x="104" y="2492"/>
                </a:lnTo>
                <a:lnTo>
                  <a:pt x="99" y="2457"/>
                </a:lnTo>
                <a:lnTo>
                  <a:pt x="95" y="2417"/>
                </a:lnTo>
                <a:lnTo>
                  <a:pt x="93" y="2378"/>
                </a:lnTo>
                <a:lnTo>
                  <a:pt x="91" y="2338"/>
                </a:lnTo>
                <a:lnTo>
                  <a:pt x="90" y="2299"/>
                </a:lnTo>
                <a:lnTo>
                  <a:pt x="90" y="1621"/>
                </a:lnTo>
                <a:lnTo>
                  <a:pt x="89" y="1585"/>
                </a:lnTo>
                <a:lnTo>
                  <a:pt x="87" y="1546"/>
                </a:lnTo>
                <a:lnTo>
                  <a:pt x="84" y="1506"/>
                </a:lnTo>
                <a:lnTo>
                  <a:pt x="81" y="1477"/>
                </a:lnTo>
                <a:lnTo>
                  <a:pt x="76" y="1442"/>
                </a:lnTo>
                <a:lnTo>
                  <a:pt x="70" y="1413"/>
                </a:lnTo>
                <a:lnTo>
                  <a:pt x="63" y="1384"/>
                </a:lnTo>
                <a:lnTo>
                  <a:pt x="56" y="1363"/>
                </a:lnTo>
                <a:lnTo>
                  <a:pt x="49" y="1348"/>
                </a:lnTo>
                <a:lnTo>
                  <a:pt x="40" y="1334"/>
                </a:lnTo>
                <a:lnTo>
                  <a:pt x="31" y="1330"/>
                </a:lnTo>
                <a:lnTo>
                  <a:pt x="23" y="1323"/>
                </a:lnTo>
                <a:lnTo>
                  <a:pt x="31" y="1320"/>
                </a:lnTo>
                <a:lnTo>
                  <a:pt x="40" y="1309"/>
                </a:lnTo>
                <a:lnTo>
                  <a:pt x="49" y="1298"/>
                </a:lnTo>
                <a:lnTo>
                  <a:pt x="56" y="1280"/>
                </a:lnTo>
                <a:lnTo>
                  <a:pt x="63" y="1259"/>
                </a:lnTo>
                <a:lnTo>
                  <a:pt x="70" y="1234"/>
                </a:lnTo>
                <a:lnTo>
                  <a:pt x="76" y="1205"/>
                </a:lnTo>
                <a:lnTo>
                  <a:pt x="81" y="1169"/>
                </a:lnTo>
                <a:lnTo>
                  <a:pt x="84" y="1137"/>
                </a:lnTo>
                <a:lnTo>
                  <a:pt x="87" y="1101"/>
                </a:lnTo>
                <a:lnTo>
                  <a:pt x="89" y="1062"/>
                </a:lnTo>
                <a:lnTo>
                  <a:pt x="90" y="1022"/>
                </a:lnTo>
                <a:lnTo>
                  <a:pt x="90" y="348"/>
                </a:lnTo>
                <a:lnTo>
                  <a:pt x="91" y="305"/>
                </a:lnTo>
                <a:lnTo>
                  <a:pt x="93" y="265"/>
                </a:lnTo>
                <a:lnTo>
                  <a:pt x="95" y="226"/>
                </a:lnTo>
                <a:lnTo>
                  <a:pt x="99" y="186"/>
                </a:lnTo>
                <a:lnTo>
                  <a:pt x="104" y="151"/>
                </a:lnTo>
                <a:lnTo>
                  <a:pt x="110" y="118"/>
                </a:lnTo>
                <a:lnTo>
                  <a:pt x="116" y="90"/>
                </a:lnTo>
                <a:lnTo>
                  <a:pt x="124" y="65"/>
                </a:lnTo>
                <a:lnTo>
                  <a:pt x="132" y="39"/>
                </a:lnTo>
                <a:lnTo>
                  <a:pt x="141" y="22"/>
                </a:lnTo>
                <a:lnTo>
                  <a:pt x="150" y="11"/>
                </a:lnTo>
                <a:lnTo>
                  <a:pt x="159" y="0"/>
                </a:lnTo>
                <a:lnTo>
                  <a:pt x="168" y="0"/>
                </a:lnTo>
                <a:lnTo>
                  <a:pt x="163" y="0"/>
                </a:lnTo>
                <a:lnTo>
                  <a:pt x="152" y="7"/>
                </a:lnTo>
                <a:lnTo>
                  <a:pt x="141" y="14"/>
                </a:lnTo>
                <a:lnTo>
                  <a:pt x="130" y="32"/>
                </a:lnTo>
                <a:lnTo>
                  <a:pt x="120" y="54"/>
                </a:lnTo>
                <a:lnTo>
                  <a:pt x="110" y="79"/>
                </a:lnTo>
                <a:lnTo>
                  <a:pt x="101" y="108"/>
                </a:lnTo>
                <a:lnTo>
                  <a:pt x="92" y="140"/>
                </a:lnTo>
                <a:lnTo>
                  <a:pt x="84" y="176"/>
                </a:lnTo>
                <a:lnTo>
                  <a:pt x="78" y="212"/>
                </a:lnTo>
                <a:lnTo>
                  <a:pt x="71" y="258"/>
                </a:lnTo>
                <a:lnTo>
                  <a:pt x="66" y="301"/>
                </a:lnTo>
                <a:lnTo>
                  <a:pt x="63" y="348"/>
                </a:lnTo>
                <a:lnTo>
                  <a:pt x="59" y="394"/>
                </a:lnTo>
                <a:lnTo>
                  <a:pt x="58" y="445"/>
                </a:lnTo>
                <a:lnTo>
                  <a:pt x="57" y="495"/>
                </a:lnTo>
                <a:lnTo>
                  <a:pt x="57" y="1072"/>
                </a:lnTo>
                <a:lnTo>
                  <a:pt x="56" y="1108"/>
                </a:lnTo>
                <a:lnTo>
                  <a:pt x="54" y="1144"/>
                </a:lnTo>
                <a:lnTo>
                  <a:pt x="52" y="1173"/>
                </a:lnTo>
                <a:lnTo>
                  <a:pt x="48" y="1205"/>
                </a:lnTo>
                <a:lnTo>
                  <a:pt x="43" y="1234"/>
                </a:lnTo>
                <a:lnTo>
                  <a:pt x="38" y="1259"/>
                </a:lnTo>
                <a:lnTo>
                  <a:pt x="31" y="1280"/>
                </a:lnTo>
                <a:lnTo>
                  <a:pt x="24" y="1298"/>
                </a:lnTo>
                <a:lnTo>
                  <a:pt x="16" y="1309"/>
                </a:lnTo>
                <a:lnTo>
                  <a:pt x="8" y="1320"/>
                </a:lnTo>
                <a:lnTo>
                  <a:pt x="0" y="1320"/>
                </a:lnTo>
                <a:lnTo>
                  <a:pt x="8" y="1323"/>
                </a:lnTo>
                <a:lnTo>
                  <a:pt x="15" y="1330"/>
                </a:lnTo>
                <a:lnTo>
                  <a:pt x="23" y="1345"/>
                </a:lnTo>
                <a:lnTo>
                  <a:pt x="30" y="1359"/>
                </a:lnTo>
                <a:lnTo>
                  <a:pt x="37" y="1381"/>
                </a:lnTo>
                <a:lnTo>
                  <a:pt x="42" y="1409"/>
                </a:lnTo>
                <a:lnTo>
                  <a:pt x="47" y="1434"/>
                </a:lnTo>
                <a:lnTo>
                  <a:pt x="52" y="1463"/>
                </a:lnTo>
                <a:lnTo>
                  <a:pt x="54" y="1499"/>
                </a:lnTo>
                <a:lnTo>
                  <a:pt x="56" y="1531"/>
                </a:lnTo>
                <a:lnTo>
                  <a:pt x="57" y="1567"/>
                </a:lnTo>
                <a:lnTo>
                  <a:pt x="57" y="2148"/>
                </a:lnTo>
              </a:path>
            </a:pathLst>
          </a:custGeom>
          <a:solidFill>
            <a:srgbClr val="000000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78" name="Freeform 11"/>
          <p:cNvSpPr>
            <a:spLocks/>
          </p:cNvSpPr>
          <p:nvPr/>
        </p:nvSpPr>
        <p:spPr bwMode="auto">
          <a:xfrm>
            <a:off x="3094038" y="1755775"/>
            <a:ext cx="4252912" cy="266700"/>
          </a:xfrm>
          <a:custGeom>
            <a:avLst/>
            <a:gdLst>
              <a:gd name="T0" fmla="*/ 2147483647 w 2679"/>
              <a:gd name="T1" fmla="*/ 2147483647 h 168"/>
              <a:gd name="T2" fmla="*/ 2147483647 w 2679"/>
              <a:gd name="T3" fmla="*/ 2147483647 h 168"/>
              <a:gd name="T4" fmla="*/ 2147483647 w 2679"/>
              <a:gd name="T5" fmla="*/ 2147483647 h 168"/>
              <a:gd name="T6" fmla="*/ 2147483647 w 2679"/>
              <a:gd name="T7" fmla="*/ 2147483647 h 168"/>
              <a:gd name="T8" fmla="*/ 2147483647 w 2679"/>
              <a:gd name="T9" fmla="*/ 2147483647 h 168"/>
              <a:gd name="T10" fmla="*/ 2147483647 w 2679"/>
              <a:gd name="T11" fmla="*/ 2147483647 h 168"/>
              <a:gd name="T12" fmla="*/ 2147483647 w 2679"/>
              <a:gd name="T13" fmla="*/ 2147483647 h 168"/>
              <a:gd name="T14" fmla="*/ 2147483647 w 2679"/>
              <a:gd name="T15" fmla="*/ 2147483647 h 168"/>
              <a:gd name="T16" fmla="*/ 2147483647 w 2679"/>
              <a:gd name="T17" fmla="*/ 2147483647 h 168"/>
              <a:gd name="T18" fmla="*/ 2147483647 w 2679"/>
              <a:gd name="T19" fmla="*/ 2147483647 h 168"/>
              <a:gd name="T20" fmla="*/ 2147483647 w 2679"/>
              <a:gd name="T21" fmla="*/ 2147483647 h 168"/>
              <a:gd name="T22" fmla="*/ 2147483647 w 2679"/>
              <a:gd name="T23" fmla="*/ 2147483647 h 168"/>
              <a:gd name="T24" fmla="*/ 2147483647 w 2679"/>
              <a:gd name="T25" fmla="*/ 2147483647 h 168"/>
              <a:gd name="T26" fmla="*/ 2147483647 w 2679"/>
              <a:gd name="T27" fmla="*/ 2147483647 h 168"/>
              <a:gd name="T28" fmla="*/ 2147483647 w 2679"/>
              <a:gd name="T29" fmla="*/ 2147483647 h 168"/>
              <a:gd name="T30" fmla="*/ 2147483647 w 2679"/>
              <a:gd name="T31" fmla="*/ 2147483647 h 168"/>
              <a:gd name="T32" fmla="*/ 2147483647 w 2679"/>
              <a:gd name="T33" fmla="*/ 2147483647 h 168"/>
              <a:gd name="T34" fmla="*/ 2147483647 w 2679"/>
              <a:gd name="T35" fmla="*/ 2147483647 h 168"/>
              <a:gd name="T36" fmla="*/ 2147483647 w 2679"/>
              <a:gd name="T37" fmla="*/ 2147483647 h 168"/>
              <a:gd name="T38" fmla="*/ 2147483647 w 2679"/>
              <a:gd name="T39" fmla="*/ 2147483647 h 168"/>
              <a:gd name="T40" fmla="*/ 2147483647 w 2679"/>
              <a:gd name="T41" fmla="*/ 2147483647 h 168"/>
              <a:gd name="T42" fmla="*/ 2147483647 w 2679"/>
              <a:gd name="T43" fmla="*/ 2147483647 h 168"/>
              <a:gd name="T44" fmla="*/ 2147483647 w 2679"/>
              <a:gd name="T45" fmla="*/ 2147483647 h 168"/>
              <a:gd name="T46" fmla="*/ 2147483647 w 2679"/>
              <a:gd name="T47" fmla="*/ 2147483647 h 168"/>
              <a:gd name="T48" fmla="*/ 2147483647 w 2679"/>
              <a:gd name="T49" fmla="*/ 2147483647 h 168"/>
              <a:gd name="T50" fmla="*/ 2147483647 w 2679"/>
              <a:gd name="T51" fmla="*/ 2147483647 h 168"/>
              <a:gd name="T52" fmla="*/ 2147483647 w 2679"/>
              <a:gd name="T53" fmla="*/ 2147483647 h 168"/>
              <a:gd name="T54" fmla="*/ 2147483647 w 2679"/>
              <a:gd name="T55" fmla="*/ 2147483647 h 168"/>
              <a:gd name="T56" fmla="*/ 2147483647 w 2679"/>
              <a:gd name="T57" fmla="*/ 2147483647 h 168"/>
              <a:gd name="T58" fmla="*/ 2147483647 w 2679"/>
              <a:gd name="T59" fmla="*/ 2147483647 h 168"/>
              <a:gd name="T60" fmla="*/ 2147483647 w 2679"/>
              <a:gd name="T61" fmla="*/ 2147483647 h 168"/>
              <a:gd name="T62" fmla="*/ 2147483647 w 2679"/>
              <a:gd name="T63" fmla="*/ 2147483647 h 168"/>
              <a:gd name="T64" fmla="*/ 2147483647 w 2679"/>
              <a:gd name="T65" fmla="*/ 2147483647 h 168"/>
              <a:gd name="T66" fmla="*/ 0 w 2679"/>
              <a:gd name="T67" fmla="*/ 2147483647 h 168"/>
              <a:gd name="T68" fmla="*/ 0 w 2679"/>
              <a:gd name="T69" fmla="*/ 2147483647 h 168"/>
              <a:gd name="T70" fmla="*/ 2147483647 w 2679"/>
              <a:gd name="T71" fmla="*/ 2147483647 h 168"/>
              <a:gd name="T72" fmla="*/ 2147483647 w 2679"/>
              <a:gd name="T73" fmla="*/ 2147483647 h 168"/>
              <a:gd name="T74" fmla="*/ 2147483647 w 2679"/>
              <a:gd name="T75" fmla="*/ 2147483647 h 168"/>
              <a:gd name="T76" fmla="*/ 2147483647 w 2679"/>
              <a:gd name="T77" fmla="*/ 2147483647 h 168"/>
              <a:gd name="T78" fmla="*/ 2147483647 w 2679"/>
              <a:gd name="T79" fmla="*/ 2147483647 h 168"/>
              <a:gd name="T80" fmla="*/ 2147483647 w 2679"/>
              <a:gd name="T81" fmla="*/ 2147483647 h 168"/>
              <a:gd name="T82" fmla="*/ 2147483647 w 2679"/>
              <a:gd name="T83" fmla="*/ 2147483647 h 168"/>
              <a:gd name="T84" fmla="*/ 2147483647 w 2679"/>
              <a:gd name="T85" fmla="*/ 2147483647 h 168"/>
              <a:gd name="T86" fmla="*/ 2147483647 w 2679"/>
              <a:gd name="T87" fmla="*/ 2147483647 h 168"/>
              <a:gd name="T88" fmla="*/ 2147483647 w 2679"/>
              <a:gd name="T89" fmla="*/ 2147483647 h 168"/>
              <a:gd name="T90" fmla="*/ 2147483647 w 2679"/>
              <a:gd name="T91" fmla="*/ 2147483647 h 168"/>
              <a:gd name="T92" fmla="*/ 2147483647 w 2679"/>
              <a:gd name="T93" fmla="*/ 2147483647 h 168"/>
              <a:gd name="T94" fmla="*/ 2147483647 w 2679"/>
              <a:gd name="T95" fmla="*/ 2147483647 h 168"/>
              <a:gd name="T96" fmla="*/ 2147483647 w 2679"/>
              <a:gd name="T97" fmla="*/ 2147483647 h 168"/>
              <a:gd name="T98" fmla="*/ 2147483647 w 2679"/>
              <a:gd name="T99" fmla="*/ 2147483647 h 168"/>
              <a:gd name="T100" fmla="*/ 2147483647 w 2679"/>
              <a:gd name="T101" fmla="*/ 2147483647 h 168"/>
              <a:gd name="T102" fmla="*/ 2147483647 w 2679"/>
              <a:gd name="T103" fmla="*/ 2147483647 h 168"/>
              <a:gd name="T104" fmla="*/ 2147483647 w 2679"/>
              <a:gd name="T105" fmla="*/ 2147483647 h 168"/>
              <a:gd name="T106" fmla="*/ 2147483647 w 2679"/>
              <a:gd name="T107" fmla="*/ 2147483647 h 168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2679"/>
              <a:gd name="T163" fmla="*/ 0 h 168"/>
              <a:gd name="T164" fmla="*/ 2679 w 2679"/>
              <a:gd name="T165" fmla="*/ 168 h 168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2679" h="168">
                <a:moveTo>
                  <a:pt x="2177" y="57"/>
                </a:moveTo>
                <a:lnTo>
                  <a:pt x="2224" y="58"/>
                </a:lnTo>
                <a:lnTo>
                  <a:pt x="2275" y="59"/>
                </a:lnTo>
                <a:lnTo>
                  <a:pt x="2326" y="63"/>
                </a:lnTo>
                <a:lnTo>
                  <a:pt x="2373" y="66"/>
                </a:lnTo>
                <a:lnTo>
                  <a:pt x="2416" y="71"/>
                </a:lnTo>
                <a:lnTo>
                  <a:pt x="2460" y="77"/>
                </a:lnTo>
                <a:lnTo>
                  <a:pt x="2500" y="84"/>
                </a:lnTo>
                <a:lnTo>
                  <a:pt x="2536" y="92"/>
                </a:lnTo>
                <a:lnTo>
                  <a:pt x="2573" y="100"/>
                </a:lnTo>
                <a:lnTo>
                  <a:pt x="2602" y="109"/>
                </a:lnTo>
                <a:lnTo>
                  <a:pt x="2623" y="119"/>
                </a:lnTo>
                <a:lnTo>
                  <a:pt x="2645" y="129"/>
                </a:lnTo>
                <a:lnTo>
                  <a:pt x="2660" y="140"/>
                </a:lnTo>
                <a:lnTo>
                  <a:pt x="2667" y="151"/>
                </a:lnTo>
                <a:lnTo>
                  <a:pt x="2674" y="162"/>
                </a:lnTo>
                <a:lnTo>
                  <a:pt x="2678" y="167"/>
                </a:lnTo>
                <a:lnTo>
                  <a:pt x="2674" y="159"/>
                </a:lnTo>
                <a:lnTo>
                  <a:pt x="2667" y="149"/>
                </a:lnTo>
                <a:lnTo>
                  <a:pt x="2653" y="140"/>
                </a:lnTo>
                <a:lnTo>
                  <a:pt x="2634" y="132"/>
                </a:lnTo>
                <a:lnTo>
                  <a:pt x="2616" y="124"/>
                </a:lnTo>
                <a:lnTo>
                  <a:pt x="2591" y="116"/>
                </a:lnTo>
                <a:lnTo>
                  <a:pt x="2558" y="110"/>
                </a:lnTo>
                <a:lnTo>
                  <a:pt x="2525" y="104"/>
                </a:lnTo>
                <a:lnTo>
                  <a:pt x="2489" y="99"/>
                </a:lnTo>
                <a:lnTo>
                  <a:pt x="2449" y="95"/>
                </a:lnTo>
                <a:lnTo>
                  <a:pt x="2409" y="92"/>
                </a:lnTo>
                <a:lnTo>
                  <a:pt x="2369" y="90"/>
                </a:lnTo>
                <a:lnTo>
                  <a:pt x="2326" y="90"/>
                </a:lnTo>
                <a:lnTo>
                  <a:pt x="1642" y="90"/>
                </a:lnTo>
                <a:lnTo>
                  <a:pt x="1602" y="89"/>
                </a:lnTo>
                <a:lnTo>
                  <a:pt x="1562" y="87"/>
                </a:lnTo>
                <a:lnTo>
                  <a:pt x="1526" y="84"/>
                </a:lnTo>
                <a:lnTo>
                  <a:pt x="1493" y="80"/>
                </a:lnTo>
                <a:lnTo>
                  <a:pt x="1461" y="76"/>
                </a:lnTo>
                <a:lnTo>
                  <a:pt x="1428" y="70"/>
                </a:lnTo>
                <a:lnTo>
                  <a:pt x="1403" y="63"/>
                </a:lnTo>
                <a:lnTo>
                  <a:pt x="1381" y="56"/>
                </a:lnTo>
                <a:lnTo>
                  <a:pt x="1366" y="49"/>
                </a:lnTo>
                <a:lnTo>
                  <a:pt x="1352" y="40"/>
                </a:lnTo>
                <a:lnTo>
                  <a:pt x="1348" y="31"/>
                </a:lnTo>
                <a:lnTo>
                  <a:pt x="1341" y="22"/>
                </a:lnTo>
                <a:lnTo>
                  <a:pt x="1337" y="31"/>
                </a:lnTo>
                <a:lnTo>
                  <a:pt x="1326" y="40"/>
                </a:lnTo>
                <a:lnTo>
                  <a:pt x="1315" y="49"/>
                </a:lnTo>
                <a:lnTo>
                  <a:pt x="1297" y="56"/>
                </a:lnTo>
                <a:lnTo>
                  <a:pt x="1275" y="63"/>
                </a:lnTo>
                <a:lnTo>
                  <a:pt x="1250" y="70"/>
                </a:lnTo>
                <a:lnTo>
                  <a:pt x="1221" y="76"/>
                </a:lnTo>
                <a:lnTo>
                  <a:pt x="1185" y="80"/>
                </a:lnTo>
                <a:lnTo>
                  <a:pt x="1152" y="84"/>
                </a:lnTo>
                <a:lnTo>
                  <a:pt x="1116" y="87"/>
                </a:lnTo>
                <a:lnTo>
                  <a:pt x="1076" y="89"/>
                </a:lnTo>
                <a:lnTo>
                  <a:pt x="1036" y="90"/>
                </a:lnTo>
                <a:lnTo>
                  <a:pt x="352" y="90"/>
                </a:lnTo>
                <a:lnTo>
                  <a:pt x="309" y="90"/>
                </a:lnTo>
                <a:lnTo>
                  <a:pt x="269" y="92"/>
                </a:lnTo>
                <a:lnTo>
                  <a:pt x="229" y="95"/>
                </a:lnTo>
                <a:lnTo>
                  <a:pt x="193" y="99"/>
                </a:lnTo>
                <a:lnTo>
                  <a:pt x="153" y="104"/>
                </a:lnTo>
                <a:lnTo>
                  <a:pt x="120" y="110"/>
                </a:lnTo>
                <a:lnTo>
                  <a:pt x="91" y="116"/>
                </a:lnTo>
                <a:lnTo>
                  <a:pt x="65" y="124"/>
                </a:lnTo>
                <a:lnTo>
                  <a:pt x="40" y="132"/>
                </a:lnTo>
                <a:lnTo>
                  <a:pt x="22" y="140"/>
                </a:lnTo>
                <a:lnTo>
                  <a:pt x="11" y="149"/>
                </a:lnTo>
                <a:lnTo>
                  <a:pt x="0" y="159"/>
                </a:lnTo>
                <a:lnTo>
                  <a:pt x="0" y="167"/>
                </a:lnTo>
                <a:lnTo>
                  <a:pt x="0" y="162"/>
                </a:lnTo>
                <a:lnTo>
                  <a:pt x="7" y="151"/>
                </a:lnTo>
                <a:lnTo>
                  <a:pt x="15" y="140"/>
                </a:lnTo>
                <a:lnTo>
                  <a:pt x="36" y="129"/>
                </a:lnTo>
                <a:lnTo>
                  <a:pt x="55" y="119"/>
                </a:lnTo>
                <a:lnTo>
                  <a:pt x="80" y="109"/>
                </a:lnTo>
                <a:lnTo>
                  <a:pt x="109" y="100"/>
                </a:lnTo>
                <a:lnTo>
                  <a:pt x="142" y="92"/>
                </a:lnTo>
                <a:lnTo>
                  <a:pt x="178" y="84"/>
                </a:lnTo>
                <a:lnTo>
                  <a:pt x="214" y="77"/>
                </a:lnTo>
                <a:lnTo>
                  <a:pt x="262" y="71"/>
                </a:lnTo>
                <a:lnTo>
                  <a:pt x="309" y="66"/>
                </a:lnTo>
                <a:lnTo>
                  <a:pt x="352" y="63"/>
                </a:lnTo>
                <a:lnTo>
                  <a:pt x="403" y="59"/>
                </a:lnTo>
                <a:lnTo>
                  <a:pt x="451" y="58"/>
                </a:lnTo>
                <a:lnTo>
                  <a:pt x="501" y="57"/>
                </a:lnTo>
                <a:lnTo>
                  <a:pt x="1086" y="57"/>
                </a:lnTo>
                <a:lnTo>
                  <a:pt x="1123" y="56"/>
                </a:lnTo>
                <a:lnTo>
                  <a:pt x="1159" y="54"/>
                </a:lnTo>
                <a:lnTo>
                  <a:pt x="1188" y="51"/>
                </a:lnTo>
                <a:lnTo>
                  <a:pt x="1225" y="48"/>
                </a:lnTo>
                <a:lnTo>
                  <a:pt x="1250" y="43"/>
                </a:lnTo>
                <a:lnTo>
                  <a:pt x="1279" y="38"/>
                </a:lnTo>
                <a:lnTo>
                  <a:pt x="1297" y="31"/>
                </a:lnTo>
                <a:lnTo>
                  <a:pt x="1315" y="24"/>
                </a:lnTo>
                <a:lnTo>
                  <a:pt x="1326" y="16"/>
                </a:lnTo>
                <a:lnTo>
                  <a:pt x="1337" y="8"/>
                </a:lnTo>
                <a:lnTo>
                  <a:pt x="1341" y="0"/>
                </a:lnTo>
                <a:lnTo>
                  <a:pt x="1341" y="8"/>
                </a:lnTo>
                <a:lnTo>
                  <a:pt x="1348" y="15"/>
                </a:lnTo>
                <a:lnTo>
                  <a:pt x="1363" y="22"/>
                </a:lnTo>
                <a:lnTo>
                  <a:pt x="1377" y="30"/>
                </a:lnTo>
                <a:lnTo>
                  <a:pt x="1399" y="37"/>
                </a:lnTo>
                <a:lnTo>
                  <a:pt x="1424" y="42"/>
                </a:lnTo>
                <a:lnTo>
                  <a:pt x="1450" y="47"/>
                </a:lnTo>
                <a:lnTo>
                  <a:pt x="1483" y="51"/>
                </a:lnTo>
                <a:lnTo>
                  <a:pt x="1519" y="54"/>
                </a:lnTo>
                <a:lnTo>
                  <a:pt x="1552" y="56"/>
                </a:lnTo>
                <a:lnTo>
                  <a:pt x="1584" y="57"/>
                </a:lnTo>
                <a:lnTo>
                  <a:pt x="2177" y="57"/>
                </a:lnTo>
              </a:path>
            </a:pathLst>
          </a:custGeom>
          <a:solidFill>
            <a:srgbClr val="000000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79" name="Rectangle 12"/>
          <p:cNvSpPr>
            <a:spLocks noChangeArrowheads="1"/>
          </p:cNvSpPr>
          <p:nvPr/>
        </p:nvSpPr>
        <p:spPr bwMode="auto">
          <a:xfrm rot="-5400000">
            <a:off x="136525" y="4216400"/>
            <a:ext cx="3686175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b="1">
                <a:solidFill>
                  <a:srgbClr val="000000"/>
                </a:solidFill>
              </a:rPr>
              <a:t>Uptown’s Price Strategy</a:t>
            </a:r>
          </a:p>
        </p:txBody>
      </p:sp>
      <p:sp>
        <p:nvSpPr>
          <p:cNvPr id="28680" name="Rectangle 13"/>
          <p:cNvSpPr>
            <a:spLocks noChangeArrowheads="1"/>
          </p:cNvSpPr>
          <p:nvPr/>
        </p:nvSpPr>
        <p:spPr bwMode="auto">
          <a:xfrm>
            <a:off x="3419475" y="1373188"/>
            <a:ext cx="37941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b="1">
                <a:solidFill>
                  <a:srgbClr val="000000"/>
                </a:solidFill>
              </a:rPr>
              <a:t>RareAir’s  Price Strategy</a:t>
            </a:r>
          </a:p>
        </p:txBody>
      </p:sp>
      <p:grpSp>
        <p:nvGrpSpPr>
          <p:cNvPr id="28681" name="Group 14"/>
          <p:cNvGrpSpPr>
            <a:grpSpLocks/>
          </p:cNvGrpSpPr>
          <p:nvPr/>
        </p:nvGrpSpPr>
        <p:grpSpPr bwMode="auto">
          <a:xfrm>
            <a:off x="3155950" y="2319338"/>
            <a:ext cx="4162425" cy="4157662"/>
            <a:chOff x="2332" y="1461"/>
            <a:chExt cx="2622" cy="2619"/>
          </a:xfrm>
        </p:grpSpPr>
        <p:sp>
          <p:nvSpPr>
            <p:cNvPr id="28706" name="Rectangle 15"/>
            <p:cNvSpPr>
              <a:spLocks noChangeArrowheads="1"/>
            </p:cNvSpPr>
            <p:nvPr/>
          </p:nvSpPr>
          <p:spPr bwMode="auto">
            <a:xfrm>
              <a:off x="3641" y="2792"/>
              <a:ext cx="1313" cy="1287"/>
            </a:xfrm>
            <a:prstGeom prst="rect">
              <a:avLst/>
            </a:prstGeom>
            <a:solidFill>
              <a:srgbClr val="FFFFFF"/>
            </a:solidFill>
            <a:ln w="508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8707" name="AutoShape 16"/>
            <p:cNvSpPr>
              <a:spLocks noChangeArrowheads="1"/>
            </p:cNvSpPr>
            <p:nvPr/>
          </p:nvSpPr>
          <p:spPr bwMode="auto">
            <a:xfrm>
              <a:off x="3635" y="2786"/>
              <a:ext cx="1302" cy="1294"/>
            </a:xfrm>
            <a:prstGeom prst="rtTriangle">
              <a:avLst/>
            </a:prstGeom>
            <a:solidFill>
              <a:srgbClr val="CCCCFF"/>
            </a:solidFill>
            <a:ln w="508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8708" name="Rectangle 17"/>
            <p:cNvSpPr>
              <a:spLocks noChangeArrowheads="1"/>
            </p:cNvSpPr>
            <p:nvPr/>
          </p:nvSpPr>
          <p:spPr bwMode="auto">
            <a:xfrm>
              <a:off x="2338" y="1461"/>
              <a:ext cx="1289" cy="1286"/>
            </a:xfrm>
            <a:prstGeom prst="rect">
              <a:avLst/>
            </a:prstGeom>
            <a:solidFill>
              <a:srgbClr val="FFFFFF"/>
            </a:solidFill>
            <a:ln w="508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8709" name="AutoShape 18"/>
            <p:cNvSpPr>
              <a:spLocks noChangeArrowheads="1"/>
            </p:cNvSpPr>
            <p:nvPr/>
          </p:nvSpPr>
          <p:spPr bwMode="auto">
            <a:xfrm>
              <a:off x="2332" y="1484"/>
              <a:ext cx="1302" cy="1294"/>
            </a:xfrm>
            <a:prstGeom prst="rtTriangle">
              <a:avLst/>
            </a:prstGeom>
            <a:solidFill>
              <a:srgbClr val="CCCCFF"/>
            </a:solidFill>
            <a:ln w="508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8710" name="Rectangle 19"/>
            <p:cNvSpPr>
              <a:spLocks noChangeArrowheads="1"/>
            </p:cNvSpPr>
            <p:nvPr/>
          </p:nvSpPr>
          <p:spPr bwMode="auto">
            <a:xfrm>
              <a:off x="3641" y="1463"/>
              <a:ext cx="1312" cy="1314"/>
            </a:xfrm>
            <a:prstGeom prst="rect">
              <a:avLst/>
            </a:prstGeom>
            <a:solidFill>
              <a:srgbClr val="FFFFFF"/>
            </a:solidFill>
            <a:ln w="508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8711" name="AutoShape 20"/>
            <p:cNvSpPr>
              <a:spLocks noChangeArrowheads="1"/>
            </p:cNvSpPr>
            <p:nvPr/>
          </p:nvSpPr>
          <p:spPr bwMode="auto">
            <a:xfrm>
              <a:off x="3635" y="1484"/>
              <a:ext cx="1302" cy="1294"/>
            </a:xfrm>
            <a:prstGeom prst="rtTriangle">
              <a:avLst/>
            </a:prstGeom>
            <a:solidFill>
              <a:srgbClr val="CCCCFF"/>
            </a:solidFill>
            <a:ln w="508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8712" name="AutoShape 21"/>
            <p:cNvSpPr>
              <a:spLocks noChangeArrowheads="1"/>
            </p:cNvSpPr>
            <p:nvPr/>
          </p:nvSpPr>
          <p:spPr bwMode="auto">
            <a:xfrm>
              <a:off x="2332" y="2786"/>
              <a:ext cx="1302" cy="1294"/>
            </a:xfrm>
            <a:prstGeom prst="rtTriangle">
              <a:avLst/>
            </a:prstGeom>
            <a:solidFill>
              <a:srgbClr val="CCCCFF"/>
            </a:solidFill>
            <a:ln w="508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</p:grpSp>
      <p:grpSp>
        <p:nvGrpSpPr>
          <p:cNvPr id="28682" name="Group 22"/>
          <p:cNvGrpSpPr>
            <a:grpSpLocks/>
          </p:cNvGrpSpPr>
          <p:nvPr/>
        </p:nvGrpSpPr>
        <p:grpSpPr bwMode="auto">
          <a:xfrm>
            <a:off x="3311525" y="2430463"/>
            <a:ext cx="2757488" cy="2900362"/>
            <a:chOff x="2430" y="1531"/>
            <a:chExt cx="1737" cy="1827"/>
          </a:xfrm>
        </p:grpSpPr>
        <p:grpSp>
          <p:nvGrpSpPr>
            <p:cNvPr id="28694" name="Group 23"/>
            <p:cNvGrpSpPr>
              <a:grpSpLocks/>
            </p:cNvGrpSpPr>
            <p:nvPr/>
          </p:nvGrpSpPr>
          <p:grpSpPr bwMode="auto">
            <a:xfrm>
              <a:off x="3738" y="1541"/>
              <a:ext cx="428" cy="478"/>
              <a:chOff x="3738" y="1541"/>
              <a:chExt cx="428" cy="478"/>
            </a:xfrm>
          </p:grpSpPr>
          <p:sp>
            <p:nvSpPr>
              <p:cNvPr id="28704" name="Oval 24"/>
              <p:cNvSpPr>
                <a:spLocks noChangeArrowheads="1"/>
              </p:cNvSpPr>
              <p:nvPr/>
            </p:nvSpPr>
            <p:spPr bwMode="auto">
              <a:xfrm>
                <a:off x="3738" y="1581"/>
                <a:ext cx="428" cy="428"/>
              </a:xfrm>
              <a:prstGeom prst="ellipse">
                <a:avLst/>
              </a:prstGeom>
              <a:solidFill>
                <a:srgbClr val="FFFF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28705" name="Rectangle 25"/>
              <p:cNvSpPr>
                <a:spLocks noChangeArrowheads="1"/>
              </p:cNvSpPr>
              <p:nvPr/>
            </p:nvSpPr>
            <p:spPr bwMode="auto">
              <a:xfrm>
                <a:off x="3768" y="1541"/>
                <a:ext cx="368" cy="4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4400" b="1"/>
                  <a:t>B</a:t>
                </a:r>
              </a:p>
            </p:txBody>
          </p:sp>
        </p:grpSp>
        <p:grpSp>
          <p:nvGrpSpPr>
            <p:cNvPr id="28695" name="Group 26"/>
            <p:cNvGrpSpPr>
              <a:grpSpLocks/>
            </p:cNvGrpSpPr>
            <p:nvPr/>
          </p:nvGrpSpPr>
          <p:grpSpPr bwMode="auto">
            <a:xfrm>
              <a:off x="2430" y="1531"/>
              <a:ext cx="428" cy="478"/>
              <a:chOff x="2430" y="1531"/>
              <a:chExt cx="428" cy="478"/>
            </a:xfrm>
          </p:grpSpPr>
          <p:sp>
            <p:nvSpPr>
              <p:cNvPr id="28702" name="Oval 27"/>
              <p:cNvSpPr>
                <a:spLocks noChangeArrowheads="1"/>
              </p:cNvSpPr>
              <p:nvPr/>
            </p:nvSpPr>
            <p:spPr bwMode="auto">
              <a:xfrm>
                <a:off x="2430" y="1581"/>
                <a:ext cx="428" cy="428"/>
              </a:xfrm>
              <a:prstGeom prst="ellipse">
                <a:avLst/>
              </a:prstGeom>
              <a:solidFill>
                <a:srgbClr val="FFFF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28703" name="Rectangle 28"/>
              <p:cNvSpPr>
                <a:spLocks noChangeArrowheads="1"/>
              </p:cNvSpPr>
              <p:nvPr/>
            </p:nvSpPr>
            <p:spPr bwMode="auto">
              <a:xfrm>
                <a:off x="2453" y="1531"/>
                <a:ext cx="368" cy="4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4400" b="1"/>
                  <a:t>A</a:t>
                </a:r>
              </a:p>
            </p:txBody>
          </p:sp>
        </p:grpSp>
        <p:grpSp>
          <p:nvGrpSpPr>
            <p:cNvPr id="28696" name="Group 29"/>
            <p:cNvGrpSpPr>
              <a:grpSpLocks/>
            </p:cNvGrpSpPr>
            <p:nvPr/>
          </p:nvGrpSpPr>
          <p:grpSpPr bwMode="auto">
            <a:xfrm>
              <a:off x="3739" y="2879"/>
              <a:ext cx="428" cy="478"/>
              <a:chOff x="3739" y="2879"/>
              <a:chExt cx="428" cy="478"/>
            </a:xfrm>
          </p:grpSpPr>
          <p:sp>
            <p:nvSpPr>
              <p:cNvPr id="28700" name="Oval 30"/>
              <p:cNvSpPr>
                <a:spLocks noChangeArrowheads="1"/>
              </p:cNvSpPr>
              <p:nvPr/>
            </p:nvSpPr>
            <p:spPr bwMode="auto">
              <a:xfrm>
                <a:off x="3739" y="2914"/>
                <a:ext cx="428" cy="428"/>
              </a:xfrm>
              <a:prstGeom prst="ellipse">
                <a:avLst/>
              </a:prstGeom>
              <a:solidFill>
                <a:srgbClr val="FFFF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28701" name="Rectangle 31"/>
              <p:cNvSpPr>
                <a:spLocks noChangeArrowheads="1"/>
              </p:cNvSpPr>
              <p:nvPr/>
            </p:nvSpPr>
            <p:spPr bwMode="auto">
              <a:xfrm>
                <a:off x="3781" y="2879"/>
                <a:ext cx="368" cy="4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0488" tIns="44450" rIns="90488" bIns="44450">
                <a:spAutoFit/>
              </a:bodyPr>
              <a:lstStyle/>
              <a:p>
                <a:pPr eaLnBrk="0" hangingPunct="0"/>
                <a:r>
                  <a:rPr lang="en-US" sz="4400" b="1"/>
                  <a:t>D</a:t>
                </a:r>
              </a:p>
            </p:txBody>
          </p:sp>
        </p:grpSp>
        <p:grpSp>
          <p:nvGrpSpPr>
            <p:cNvPr id="28697" name="Group 32"/>
            <p:cNvGrpSpPr>
              <a:grpSpLocks/>
            </p:cNvGrpSpPr>
            <p:nvPr/>
          </p:nvGrpSpPr>
          <p:grpSpPr bwMode="auto">
            <a:xfrm>
              <a:off x="2431" y="2880"/>
              <a:ext cx="428" cy="478"/>
              <a:chOff x="2431" y="2880"/>
              <a:chExt cx="428" cy="478"/>
            </a:xfrm>
          </p:grpSpPr>
          <p:sp>
            <p:nvSpPr>
              <p:cNvPr id="28698" name="Oval 33"/>
              <p:cNvSpPr>
                <a:spLocks noChangeArrowheads="1"/>
              </p:cNvSpPr>
              <p:nvPr/>
            </p:nvSpPr>
            <p:spPr bwMode="auto">
              <a:xfrm>
                <a:off x="2431" y="2914"/>
                <a:ext cx="428" cy="428"/>
              </a:xfrm>
              <a:prstGeom prst="ellipse">
                <a:avLst/>
              </a:prstGeom>
              <a:solidFill>
                <a:srgbClr val="FFFF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28699" name="Rectangle 34"/>
              <p:cNvSpPr>
                <a:spLocks noChangeArrowheads="1"/>
              </p:cNvSpPr>
              <p:nvPr/>
            </p:nvSpPr>
            <p:spPr bwMode="auto">
              <a:xfrm>
                <a:off x="2454" y="2880"/>
                <a:ext cx="368" cy="4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4400" b="1"/>
                  <a:t>C</a:t>
                </a:r>
              </a:p>
            </p:txBody>
          </p:sp>
        </p:grpSp>
      </p:grpSp>
      <p:grpSp>
        <p:nvGrpSpPr>
          <p:cNvPr id="28683" name="Group 35"/>
          <p:cNvGrpSpPr>
            <a:grpSpLocks/>
          </p:cNvGrpSpPr>
          <p:nvPr/>
        </p:nvGrpSpPr>
        <p:grpSpPr bwMode="auto">
          <a:xfrm>
            <a:off x="3403600" y="2605088"/>
            <a:ext cx="3486150" cy="3521075"/>
            <a:chOff x="2488" y="1641"/>
            <a:chExt cx="2196" cy="2218"/>
          </a:xfrm>
        </p:grpSpPr>
        <p:sp>
          <p:nvSpPr>
            <p:cNvPr id="28686" name="Rectangle 36"/>
            <p:cNvSpPr>
              <a:spLocks noChangeArrowheads="1"/>
            </p:cNvSpPr>
            <p:nvPr/>
          </p:nvSpPr>
          <p:spPr bwMode="auto">
            <a:xfrm>
              <a:off x="2895" y="1641"/>
              <a:ext cx="489" cy="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800" b="1">
                  <a:solidFill>
                    <a:srgbClr val="000000"/>
                  </a:solidFill>
                </a:rPr>
                <a:t>$12</a:t>
              </a:r>
            </a:p>
          </p:txBody>
        </p:sp>
        <p:sp>
          <p:nvSpPr>
            <p:cNvPr id="28687" name="Rectangle 37"/>
            <p:cNvSpPr>
              <a:spLocks noChangeArrowheads="1"/>
            </p:cNvSpPr>
            <p:nvPr/>
          </p:nvSpPr>
          <p:spPr bwMode="auto">
            <a:xfrm>
              <a:off x="4195" y="1641"/>
              <a:ext cx="489" cy="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800" b="1">
                  <a:solidFill>
                    <a:srgbClr val="000000"/>
                  </a:solidFill>
                </a:rPr>
                <a:t>$15</a:t>
              </a:r>
            </a:p>
          </p:txBody>
        </p:sp>
        <p:sp>
          <p:nvSpPr>
            <p:cNvPr id="28688" name="Rectangle 38"/>
            <p:cNvSpPr>
              <a:spLocks noChangeArrowheads="1"/>
            </p:cNvSpPr>
            <p:nvPr/>
          </p:nvSpPr>
          <p:spPr bwMode="auto">
            <a:xfrm>
              <a:off x="2488" y="2241"/>
              <a:ext cx="489" cy="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800" b="1">
                  <a:solidFill>
                    <a:srgbClr val="000000"/>
                  </a:solidFill>
                </a:rPr>
                <a:t>$12</a:t>
              </a:r>
            </a:p>
          </p:txBody>
        </p:sp>
        <p:sp>
          <p:nvSpPr>
            <p:cNvPr id="28689" name="Rectangle 39"/>
            <p:cNvSpPr>
              <a:spLocks noChangeArrowheads="1"/>
            </p:cNvSpPr>
            <p:nvPr/>
          </p:nvSpPr>
          <p:spPr bwMode="auto">
            <a:xfrm>
              <a:off x="3848" y="2241"/>
              <a:ext cx="364" cy="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800" b="1">
                  <a:solidFill>
                    <a:srgbClr val="000000"/>
                  </a:solidFill>
                </a:rPr>
                <a:t>$6</a:t>
              </a:r>
            </a:p>
          </p:txBody>
        </p:sp>
        <p:sp>
          <p:nvSpPr>
            <p:cNvPr id="28690" name="Rectangle 40"/>
            <p:cNvSpPr>
              <a:spLocks noChangeArrowheads="1"/>
            </p:cNvSpPr>
            <p:nvPr/>
          </p:nvSpPr>
          <p:spPr bwMode="auto">
            <a:xfrm>
              <a:off x="2948" y="2974"/>
              <a:ext cx="364" cy="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800" b="1">
                  <a:solidFill>
                    <a:srgbClr val="000000"/>
                  </a:solidFill>
                </a:rPr>
                <a:t>$6</a:t>
              </a:r>
            </a:p>
          </p:txBody>
        </p:sp>
        <p:sp>
          <p:nvSpPr>
            <p:cNvPr id="28691" name="Rectangle 41"/>
            <p:cNvSpPr>
              <a:spLocks noChangeArrowheads="1"/>
            </p:cNvSpPr>
            <p:nvPr/>
          </p:nvSpPr>
          <p:spPr bwMode="auto">
            <a:xfrm>
              <a:off x="4248" y="2974"/>
              <a:ext cx="364" cy="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800" b="1">
                  <a:solidFill>
                    <a:srgbClr val="000000"/>
                  </a:solidFill>
                </a:rPr>
                <a:t>$8</a:t>
              </a:r>
            </a:p>
          </p:txBody>
        </p:sp>
        <p:sp>
          <p:nvSpPr>
            <p:cNvPr id="28692" name="Rectangle 42"/>
            <p:cNvSpPr>
              <a:spLocks noChangeArrowheads="1"/>
            </p:cNvSpPr>
            <p:nvPr/>
          </p:nvSpPr>
          <p:spPr bwMode="auto">
            <a:xfrm>
              <a:off x="3848" y="3534"/>
              <a:ext cx="364" cy="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800" b="1">
                  <a:solidFill>
                    <a:srgbClr val="000000"/>
                  </a:solidFill>
                </a:rPr>
                <a:t>$8</a:t>
              </a:r>
            </a:p>
          </p:txBody>
        </p:sp>
        <p:sp>
          <p:nvSpPr>
            <p:cNvPr id="28693" name="Rectangle 43"/>
            <p:cNvSpPr>
              <a:spLocks noChangeArrowheads="1"/>
            </p:cNvSpPr>
            <p:nvPr/>
          </p:nvSpPr>
          <p:spPr bwMode="auto">
            <a:xfrm>
              <a:off x="2488" y="3534"/>
              <a:ext cx="489" cy="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800" b="1">
                  <a:solidFill>
                    <a:srgbClr val="000000"/>
                  </a:solidFill>
                </a:rPr>
                <a:t>$15</a:t>
              </a:r>
            </a:p>
          </p:txBody>
        </p:sp>
      </p:grpSp>
      <p:sp>
        <p:nvSpPr>
          <p:cNvPr id="223276" name="Oval 44"/>
          <p:cNvSpPr>
            <a:spLocks noChangeArrowheads="1"/>
          </p:cNvSpPr>
          <p:nvPr/>
        </p:nvSpPr>
        <p:spPr bwMode="auto">
          <a:xfrm rot="-2700000">
            <a:off x="2876550" y="2654300"/>
            <a:ext cx="2568575" cy="1447800"/>
          </a:xfrm>
          <a:prstGeom prst="ellipse">
            <a:avLst/>
          </a:prstGeom>
          <a:noFill/>
          <a:ln w="76200">
            <a:solidFill>
              <a:srgbClr val="CC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8685" name="Rectangle 45"/>
          <p:cNvSpPr>
            <a:spLocks noChangeArrowheads="1"/>
          </p:cNvSpPr>
          <p:nvPr/>
        </p:nvSpPr>
        <p:spPr bwMode="auto">
          <a:xfrm>
            <a:off x="7302500" y="2390775"/>
            <a:ext cx="1566863" cy="154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b="1" i="1">
                <a:solidFill>
                  <a:schemeClr val="tx2"/>
                </a:solidFill>
              </a:rPr>
              <a:t>Collusion</a:t>
            </a:r>
          </a:p>
          <a:p>
            <a:pPr algn="ctr" eaLnBrk="0" hangingPunct="0"/>
            <a:r>
              <a:rPr lang="en-US" b="1" i="1">
                <a:solidFill>
                  <a:schemeClr val="tx2"/>
                </a:solidFill>
              </a:rPr>
              <a:t>Invites a</a:t>
            </a:r>
          </a:p>
          <a:p>
            <a:pPr algn="ctr" eaLnBrk="0" hangingPunct="0"/>
            <a:r>
              <a:rPr lang="en-US" b="1" i="1">
                <a:solidFill>
                  <a:schemeClr val="tx2"/>
                </a:solidFill>
              </a:rPr>
              <a:t>Different</a:t>
            </a:r>
          </a:p>
          <a:p>
            <a:pPr algn="ctr" eaLnBrk="0" hangingPunct="0"/>
            <a:r>
              <a:rPr lang="en-US" b="1" i="1">
                <a:solidFill>
                  <a:schemeClr val="tx2"/>
                </a:solidFill>
              </a:rPr>
              <a:t>Solution.</a:t>
            </a:r>
          </a:p>
        </p:txBody>
      </p:sp>
    </p:spTree>
    <p:extLst>
      <p:ext uri="{BB962C8B-B14F-4D97-AF65-F5344CB8AC3E}">
        <p14:creationId xmlns:p14="http://schemas.microsoft.com/office/powerpoint/2010/main" val="105025359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327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327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ChangeArrowheads="1"/>
          </p:cNvSpPr>
          <p:nvPr/>
        </p:nvSpPr>
        <p:spPr bwMode="auto">
          <a:xfrm>
            <a:off x="1784350" y="85725"/>
            <a:ext cx="4930838" cy="8130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4700" b="1" dirty="0" smtClean="0">
                <a:solidFill>
                  <a:srgbClr val="000099"/>
                </a:solidFill>
                <a:latin typeface="Calibri" pitchFamily="34" charset="0"/>
              </a:rPr>
              <a:t>Oligopoly Behavior</a:t>
            </a:r>
            <a:endParaRPr lang="en-US" sz="4700" b="1" dirty="0">
              <a:solidFill>
                <a:srgbClr val="000099"/>
              </a:solidFill>
              <a:latin typeface="Calibri" pitchFamily="34" charset="0"/>
            </a:endParaRPr>
          </a:p>
        </p:txBody>
      </p:sp>
      <p:sp>
        <p:nvSpPr>
          <p:cNvPr id="29698" name="Rectangle 3"/>
          <p:cNvSpPr>
            <a:spLocks noChangeArrowheads="1"/>
          </p:cNvSpPr>
          <p:nvPr/>
        </p:nvSpPr>
        <p:spPr bwMode="auto">
          <a:xfrm>
            <a:off x="1865313" y="777875"/>
            <a:ext cx="5626100" cy="69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4000" b="1" i="1">
                <a:solidFill>
                  <a:srgbClr val="CC0000"/>
                </a:solidFill>
                <a:latin typeface="Calibri" pitchFamily="34" charset="0"/>
              </a:rPr>
              <a:t>A Game-Theory Overview</a:t>
            </a:r>
          </a:p>
        </p:txBody>
      </p:sp>
      <p:grpSp>
        <p:nvGrpSpPr>
          <p:cNvPr id="29699" name="Group 4"/>
          <p:cNvGrpSpPr>
            <a:grpSpLocks/>
          </p:cNvGrpSpPr>
          <p:nvPr/>
        </p:nvGrpSpPr>
        <p:grpSpPr bwMode="auto">
          <a:xfrm>
            <a:off x="2317750" y="3206750"/>
            <a:ext cx="857250" cy="2463800"/>
            <a:chOff x="1804" y="2020"/>
            <a:chExt cx="540" cy="1552"/>
          </a:xfrm>
        </p:grpSpPr>
        <p:sp>
          <p:nvSpPr>
            <p:cNvPr id="29743" name="Rectangle 5"/>
            <p:cNvSpPr>
              <a:spLocks noChangeArrowheads="1"/>
            </p:cNvSpPr>
            <p:nvPr/>
          </p:nvSpPr>
          <p:spPr bwMode="auto">
            <a:xfrm>
              <a:off x="1804" y="2020"/>
              <a:ext cx="540" cy="2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b="1">
                  <a:solidFill>
                    <a:srgbClr val="000000"/>
                  </a:solidFill>
                </a:rPr>
                <a:t>High</a:t>
              </a:r>
            </a:p>
          </p:txBody>
        </p:sp>
        <p:sp>
          <p:nvSpPr>
            <p:cNvPr id="29744" name="Rectangle 6"/>
            <p:cNvSpPr>
              <a:spLocks noChangeArrowheads="1"/>
            </p:cNvSpPr>
            <p:nvPr/>
          </p:nvSpPr>
          <p:spPr bwMode="auto">
            <a:xfrm>
              <a:off x="1809" y="3286"/>
              <a:ext cx="497" cy="2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b="1">
                  <a:solidFill>
                    <a:srgbClr val="000000"/>
                  </a:solidFill>
                </a:rPr>
                <a:t>Low</a:t>
              </a:r>
            </a:p>
          </p:txBody>
        </p:sp>
      </p:grpSp>
      <p:grpSp>
        <p:nvGrpSpPr>
          <p:cNvPr id="29700" name="Group 7"/>
          <p:cNvGrpSpPr>
            <a:grpSpLocks/>
          </p:cNvGrpSpPr>
          <p:nvPr/>
        </p:nvGrpSpPr>
        <p:grpSpPr bwMode="auto">
          <a:xfrm>
            <a:off x="3779838" y="1868488"/>
            <a:ext cx="2798762" cy="454025"/>
            <a:chOff x="2725" y="1177"/>
            <a:chExt cx="1763" cy="286"/>
          </a:xfrm>
        </p:grpSpPr>
        <p:sp>
          <p:nvSpPr>
            <p:cNvPr id="29741" name="Rectangle 8"/>
            <p:cNvSpPr>
              <a:spLocks noChangeArrowheads="1"/>
            </p:cNvSpPr>
            <p:nvPr/>
          </p:nvSpPr>
          <p:spPr bwMode="auto">
            <a:xfrm>
              <a:off x="2725" y="1177"/>
              <a:ext cx="540" cy="2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b="1">
                  <a:solidFill>
                    <a:srgbClr val="000000"/>
                  </a:solidFill>
                </a:rPr>
                <a:t>High</a:t>
              </a:r>
            </a:p>
          </p:txBody>
        </p:sp>
        <p:sp>
          <p:nvSpPr>
            <p:cNvPr id="29742" name="Rectangle 9"/>
            <p:cNvSpPr>
              <a:spLocks noChangeArrowheads="1"/>
            </p:cNvSpPr>
            <p:nvPr/>
          </p:nvSpPr>
          <p:spPr bwMode="auto">
            <a:xfrm>
              <a:off x="3991" y="1177"/>
              <a:ext cx="497" cy="2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b="1">
                  <a:solidFill>
                    <a:srgbClr val="000000"/>
                  </a:solidFill>
                </a:rPr>
                <a:t>Low</a:t>
              </a:r>
            </a:p>
          </p:txBody>
        </p:sp>
      </p:grpSp>
      <p:sp>
        <p:nvSpPr>
          <p:cNvPr id="29701" name="Freeform 10"/>
          <p:cNvSpPr>
            <a:spLocks/>
          </p:cNvSpPr>
          <p:nvPr/>
        </p:nvSpPr>
        <p:spPr bwMode="auto">
          <a:xfrm>
            <a:off x="2149475" y="2405063"/>
            <a:ext cx="268288" cy="4197350"/>
          </a:xfrm>
          <a:custGeom>
            <a:avLst/>
            <a:gdLst>
              <a:gd name="T0" fmla="*/ 2147483647 w 169"/>
              <a:gd name="T1" fmla="*/ 2147483647 h 2644"/>
              <a:gd name="T2" fmla="*/ 2147483647 w 169"/>
              <a:gd name="T3" fmla="*/ 2147483647 h 2644"/>
              <a:gd name="T4" fmla="*/ 2147483647 w 169"/>
              <a:gd name="T5" fmla="*/ 2147483647 h 2644"/>
              <a:gd name="T6" fmla="*/ 2147483647 w 169"/>
              <a:gd name="T7" fmla="*/ 2147483647 h 2644"/>
              <a:gd name="T8" fmla="*/ 2147483647 w 169"/>
              <a:gd name="T9" fmla="*/ 2147483647 h 2644"/>
              <a:gd name="T10" fmla="*/ 2147483647 w 169"/>
              <a:gd name="T11" fmla="*/ 2147483647 h 2644"/>
              <a:gd name="T12" fmla="*/ 2147483647 w 169"/>
              <a:gd name="T13" fmla="*/ 2147483647 h 2644"/>
              <a:gd name="T14" fmla="*/ 2147483647 w 169"/>
              <a:gd name="T15" fmla="*/ 2147483647 h 2644"/>
              <a:gd name="T16" fmla="*/ 2147483647 w 169"/>
              <a:gd name="T17" fmla="*/ 2147483647 h 2644"/>
              <a:gd name="T18" fmla="*/ 2147483647 w 169"/>
              <a:gd name="T19" fmla="*/ 2147483647 h 2644"/>
              <a:gd name="T20" fmla="*/ 2147483647 w 169"/>
              <a:gd name="T21" fmla="*/ 2147483647 h 2644"/>
              <a:gd name="T22" fmla="*/ 2147483647 w 169"/>
              <a:gd name="T23" fmla="*/ 2147483647 h 2644"/>
              <a:gd name="T24" fmla="*/ 2147483647 w 169"/>
              <a:gd name="T25" fmla="*/ 2147483647 h 2644"/>
              <a:gd name="T26" fmla="*/ 2147483647 w 169"/>
              <a:gd name="T27" fmla="*/ 2147483647 h 2644"/>
              <a:gd name="T28" fmla="*/ 2147483647 w 169"/>
              <a:gd name="T29" fmla="*/ 2147483647 h 2644"/>
              <a:gd name="T30" fmla="*/ 2147483647 w 169"/>
              <a:gd name="T31" fmla="*/ 2147483647 h 2644"/>
              <a:gd name="T32" fmla="*/ 2147483647 w 169"/>
              <a:gd name="T33" fmla="*/ 2147483647 h 2644"/>
              <a:gd name="T34" fmla="*/ 2147483647 w 169"/>
              <a:gd name="T35" fmla="*/ 2147483647 h 2644"/>
              <a:gd name="T36" fmla="*/ 2147483647 w 169"/>
              <a:gd name="T37" fmla="*/ 2147483647 h 2644"/>
              <a:gd name="T38" fmla="*/ 2147483647 w 169"/>
              <a:gd name="T39" fmla="*/ 2147483647 h 2644"/>
              <a:gd name="T40" fmla="*/ 2147483647 w 169"/>
              <a:gd name="T41" fmla="*/ 2147483647 h 2644"/>
              <a:gd name="T42" fmla="*/ 2147483647 w 169"/>
              <a:gd name="T43" fmla="*/ 2147483647 h 2644"/>
              <a:gd name="T44" fmla="*/ 2147483647 w 169"/>
              <a:gd name="T45" fmla="*/ 2147483647 h 2644"/>
              <a:gd name="T46" fmla="*/ 2147483647 w 169"/>
              <a:gd name="T47" fmla="*/ 2147483647 h 2644"/>
              <a:gd name="T48" fmla="*/ 2147483647 w 169"/>
              <a:gd name="T49" fmla="*/ 2147483647 h 2644"/>
              <a:gd name="T50" fmla="*/ 2147483647 w 169"/>
              <a:gd name="T51" fmla="*/ 2147483647 h 2644"/>
              <a:gd name="T52" fmla="*/ 2147483647 w 169"/>
              <a:gd name="T53" fmla="*/ 2147483647 h 2644"/>
              <a:gd name="T54" fmla="*/ 2147483647 w 169"/>
              <a:gd name="T55" fmla="*/ 2147483647 h 2644"/>
              <a:gd name="T56" fmla="*/ 2147483647 w 169"/>
              <a:gd name="T57" fmla="*/ 2147483647 h 2644"/>
              <a:gd name="T58" fmla="*/ 2147483647 w 169"/>
              <a:gd name="T59" fmla="*/ 2147483647 h 2644"/>
              <a:gd name="T60" fmla="*/ 2147483647 w 169"/>
              <a:gd name="T61" fmla="*/ 2147483647 h 2644"/>
              <a:gd name="T62" fmla="*/ 2147483647 w 169"/>
              <a:gd name="T63" fmla="*/ 2147483647 h 2644"/>
              <a:gd name="T64" fmla="*/ 2147483647 w 169"/>
              <a:gd name="T65" fmla="*/ 2147483647 h 2644"/>
              <a:gd name="T66" fmla="*/ 2147483647 w 169"/>
              <a:gd name="T67" fmla="*/ 0 h 2644"/>
              <a:gd name="T68" fmla="*/ 2147483647 w 169"/>
              <a:gd name="T69" fmla="*/ 0 h 2644"/>
              <a:gd name="T70" fmla="*/ 2147483647 w 169"/>
              <a:gd name="T71" fmla="*/ 2147483647 h 2644"/>
              <a:gd name="T72" fmla="*/ 2147483647 w 169"/>
              <a:gd name="T73" fmla="*/ 2147483647 h 2644"/>
              <a:gd name="T74" fmla="*/ 2147483647 w 169"/>
              <a:gd name="T75" fmla="*/ 2147483647 h 2644"/>
              <a:gd name="T76" fmla="*/ 2147483647 w 169"/>
              <a:gd name="T77" fmla="*/ 2147483647 h 2644"/>
              <a:gd name="T78" fmla="*/ 2147483647 w 169"/>
              <a:gd name="T79" fmla="*/ 2147483647 h 2644"/>
              <a:gd name="T80" fmla="*/ 2147483647 w 169"/>
              <a:gd name="T81" fmla="*/ 2147483647 h 2644"/>
              <a:gd name="T82" fmla="*/ 2147483647 w 169"/>
              <a:gd name="T83" fmla="*/ 2147483647 h 2644"/>
              <a:gd name="T84" fmla="*/ 2147483647 w 169"/>
              <a:gd name="T85" fmla="*/ 2147483647 h 2644"/>
              <a:gd name="T86" fmla="*/ 2147483647 w 169"/>
              <a:gd name="T87" fmla="*/ 2147483647 h 2644"/>
              <a:gd name="T88" fmla="*/ 2147483647 w 169"/>
              <a:gd name="T89" fmla="*/ 2147483647 h 2644"/>
              <a:gd name="T90" fmla="*/ 2147483647 w 169"/>
              <a:gd name="T91" fmla="*/ 2147483647 h 2644"/>
              <a:gd name="T92" fmla="*/ 2147483647 w 169"/>
              <a:gd name="T93" fmla="*/ 2147483647 h 2644"/>
              <a:gd name="T94" fmla="*/ 2147483647 w 169"/>
              <a:gd name="T95" fmla="*/ 2147483647 h 2644"/>
              <a:gd name="T96" fmla="*/ 2147483647 w 169"/>
              <a:gd name="T97" fmla="*/ 2147483647 h 2644"/>
              <a:gd name="T98" fmla="*/ 2147483647 w 169"/>
              <a:gd name="T99" fmla="*/ 2147483647 h 2644"/>
              <a:gd name="T100" fmla="*/ 2147483647 w 169"/>
              <a:gd name="T101" fmla="*/ 2147483647 h 2644"/>
              <a:gd name="T102" fmla="*/ 2147483647 w 169"/>
              <a:gd name="T103" fmla="*/ 2147483647 h 2644"/>
              <a:gd name="T104" fmla="*/ 2147483647 w 169"/>
              <a:gd name="T105" fmla="*/ 2147483647 h 2644"/>
              <a:gd name="T106" fmla="*/ 2147483647 w 169"/>
              <a:gd name="T107" fmla="*/ 2147483647 h 2644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169"/>
              <a:gd name="T163" fmla="*/ 0 h 2644"/>
              <a:gd name="T164" fmla="*/ 169 w 169"/>
              <a:gd name="T165" fmla="*/ 2644 h 2644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169" h="2644">
                <a:moveTo>
                  <a:pt x="57" y="2148"/>
                </a:moveTo>
                <a:lnTo>
                  <a:pt x="58" y="2198"/>
                </a:lnTo>
                <a:lnTo>
                  <a:pt x="59" y="2245"/>
                </a:lnTo>
                <a:lnTo>
                  <a:pt x="63" y="2299"/>
                </a:lnTo>
                <a:lnTo>
                  <a:pt x="66" y="2342"/>
                </a:lnTo>
                <a:lnTo>
                  <a:pt x="71" y="2388"/>
                </a:lnTo>
                <a:lnTo>
                  <a:pt x="78" y="2431"/>
                </a:lnTo>
                <a:lnTo>
                  <a:pt x="84" y="2471"/>
                </a:lnTo>
                <a:lnTo>
                  <a:pt x="92" y="2507"/>
                </a:lnTo>
                <a:lnTo>
                  <a:pt x="101" y="2539"/>
                </a:lnTo>
                <a:lnTo>
                  <a:pt x="110" y="2568"/>
                </a:lnTo>
                <a:lnTo>
                  <a:pt x="120" y="2589"/>
                </a:lnTo>
                <a:lnTo>
                  <a:pt x="130" y="2614"/>
                </a:lnTo>
                <a:lnTo>
                  <a:pt x="141" y="2625"/>
                </a:lnTo>
                <a:lnTo>
                  <a:pt x="152" y="2636"/>
                </a:lnTo>
                <a:lnTo>
                  <a:pt x="163" y="2639"/>
                </a:lnTo>
                <a:lnTo>
                  <a:pt x="168" y="2643"/>
                </a:lnTo>
                <a:lnTo>
                  <a:pt x="159" y="2639"/>
                </a:lnTo>
                <a:lnTo>
                  <a:pt x="150" y="2636"/>
                </a:lnTo>
                <a:lnTo>
                  <a:pt x="141" y="2621"/>
                </a:lnTo>
                <a:lnTo>
                  <a:pt x="132" y="2600"/>
                </a:lnTo>
                <a:lnTo>
                  <a:pt x="124" y="2582"/>
                </a:lnTo>
                <a:lnTo>
                  <a:pt x="116" y="2557"/>
                </a:lnTo>
                <a:lnTo>
                  <a:pt x="110" y="2528"/>
                </a:lnTo>
                <a:lnTo>
                  <a:pt x="104" y="2492"/>
                </a:lnTo>
                <a:lnTo>
                  <a:pt x="99" y="2457"/>
                </a:lnTo>
                <a:lnTo>
                  <a:pt x="95" y="2417"/>
                </a:lnTo>
                <a:lnTo>
                  <a:pt x="93" y="2378"/>
                </a:lnTo>
                <a:lnTo>
                  <a:pt x="91" y="2338"/>
                </a:lnTo>
                <a:lnTo>
                  <a:pt x="90" y="2299"/>
                </a:lnTo>
                <a:lnTo>
                  <a:pt x="90" y="1621"/>
                </a:lnTo>
                <a:lnTo>
                  <a:pt x="89" y="1585"/>
                </a:lnTo>
                <a:lnTo>
                  <a:pt x="87" y="1546"/>
                </a:lnTo>
                <a:lnTo>
                  <a:pt x="84" y="1506"/>
                </a:lnTo>
                <a:lnTo>
                  <a:pt x="81" y="1477"/>
                </a:lnTo>
                <a:lnTo>
                  <a:pt x="76" y="1442"/>
                </a:lnTo>
                <a:lnTo>
                  <a:pt x="70" y="1413"/>
                </a:lnTo>
                <a:lnTo>
                  <a:pt x="63" y="1384"/>
                </a:lnTo>
                <a:lnTo>
                  <a:pt x="56" y="1363"/>
                </a:lnTo>
                <a:lnTo>
                  <a:pt x="49" y="1348"/>
                </a:lnTo>
                <a:lnTo>
                  <a:pt x="40" y="1334"/>
                </a:lnTo>
                <a:lnTo>
                  <a:pt x="31" y="1330"/>
                </a:lnTo>
                <a:lnTo>
                  <a:pt x="23" y="1323"/>
                </a:lnTo>
                <a:lnTo>
                  <a:pt x="31" y="1320"/>
                </a:lnTo>
                <a:lnTo>
                  <a:pt x="40" y="1309"/>
                </a:lnTo>
                <a:lnTo>
                  <a:pt x="49" y="1298"/>
                </a:lnTo>
                <a:lnTo>
                  <a:pt x="56" y="1280"/>
                </a:lnTo>
                <a:lnTo>
                  <a:pt x="63" y="1259"/>
                </a:lnTo>
                <a:lnTo>
                  <a:pt x="70" y="1234"/>
                </a:lnTo>
                <a:lnTo>
                  <a:pt x="76" y="1205"/>
                </a:lnTo>
                <a:lnTo>
                  <a:pt x="81" y="1169"/>
                </a:lnTo>
                <a:lnTo>
                  <a:pt x="84" y="1137"/>
                </a:lnTo>
                <a:lnTo>
                  <a:pt x="87" y="1101"/>
                </a:lnTo>
                <a:lnTo>
                  <a:pt x="89" y="1062"/>
                </a:lnTo>
                <a:lnTo>
                  <a:pt x="90" y="1022"/>
                </a:lnTo>
                <a:lnTo>
                  <a:pt x="90" y="348"/>
                </a:lnTo>
                <a:lnTo>
                  <a:pt x="91" y="305"/>
                </a:lnTo>
                <a:lnTo>
                  <a:pt x="93" y="265"/>
                </a:lnTo>
                <a:lnTo>
                  <a:pt x="95" y="226"/>
                </a:lnTo>
                <a:lnTo>
                  <a:pt x="99" y="186"/>
                </a:lnTo>
                <a:lnTo>
                  <a:pt x="104" y="151"/>
                </a:lnTo>
                <a:lnTo>
                  <a:pt x="110" y="118"/>
                </a:lnTo>
                <a:lnTo>
                  <a:pt x="116" y="90"/>
                </a:lnTo>
                <a:lnTo>
                  <a:pt x="124" y="65"/>
                </a:lnTo>
                <a:lnTo>
                  <a:pt x="132" y="39"/>
                </a:lnTo>
                <a:lnTo>
                  <a:pt x="141" y="22"/>
                </a:lnTo>
                <a:lnTo>
                  <a:pt x="150" y="11"/>
                </a:lnTo>
                <a:lnTo>
                  <a:pt x="159" y="0"/>
                </a:lnTo>
                <a:lnTo>
                  <a:pt x="168" y="0"/>
                </a:lnTo>
                <a:lnTo>
                  <a:pt x="163" y="0"/>
                </a:lnTo>
                <a:lnTo>
                  <a:pt x="152" y="7"/>
                </a:lnTo>
                <a:lnTo>
                  <a:pt x="141" y="14"/>
                </a:lnTo>
                <a:lnTo>
                  <a:pt x="130" y="32"/>
                </a:lnTo>
                <a:lnTo>
                  <a:pt x="120" y="54"/>
                </a:lnTo>
                <a:lnTo>
                  <a:pt x="110" y="79"/>
                </a:lnTo>
                <a:lnTo>
                  <a:pt x="101" y="108"/>
                </a:lnTo>
                <a:lnTo>
                  <a:pt x="92" y="140"/>
                </a:lnTo>
                <a:lnTo>
                  <a:pt x="84" y="176"/>
                </a:lnTo>
                <a:lnTo>
                  <a:pt x="78" y="212"/>
                </a:lnTo>
                <a:lnTo>
                  <a:pt x="71" y="258"/>
                </a:lnTo>
                <a:lnTo>
                  <a:pt x="66" y="301"/>
                </a:lnTo>
                <a:lnTo>
                  <a:pt x="63" y="348"/>
                </a:lnTo>
                <a:lnTo>
                  <a:pt x="59" y="394"/>
                </a:lnTo>
                <a:lnTo>
                  <a:pt x="58" y="445"/>
                </a:lnTo>
                <a:lnTo>
                  <a:pt x="57" y="495"/>
                </a:lnTo>
                <a:lnTo>
                  <a:pt x="57" y="1072"/>
                </a:lnTo>
                <a:lnTo>
                  <a:pt x="56" y="1108"/>
                </a:lnTo>
                <a:lnTo>
                  <a:pt x="54" y="1144"/>
                </a:lnTo>
                <a:lnTo>
                  <a:pt x="52" y="1173"/>
                </a:lnTo>
                <a:lnTo>
                  <a:pt x="48" y="1205"/>
                </a:lnTo>
                <a:lnTo>
                  <a:pt x="43" y="1234"/>
                </a:lnTo>
                <a:lnTo>
                  <a:pt x="38" y="1259"/>
                </a:lnTo>
                <a:lnTo>
                  <a:pt x="31" y="1280"/>
                </a:lnTo>
                <a:lnTo>
                  <a:pt x="24" y="1298"/>
                </a:lnTo>
                <a:lnTo>
                  <a:pt x="16" y="1309"/>
                </a:lnTo>
                <a:lnTo>
                  <a:pt x="8" y="1320"/>
                </a:lnTo>
                <a:lnTo>
                  <a:pt x="0" y="1320"/>
                </a:lnTo>
                <a:lnTo>
                  <a:pt x="8" y="1323"/>
                </a:lnTo>
                <a:lnTo>
                  <a:pt x="15" y="1330"/>
                </a:lnTo>
                <a:lnTo>
                  <a:pt x="23" y="1345"/>
                </a:lnTo>
                <a:lnTo>
                  <a:pt x="30" y="1359"/>
                </a:lnTo>
                <a:lnTo>
                  <a:pt x="37" y="1381"/>
                </a:lnTo>
                <a:lnTo>
                  <a:pt x="42" y="1409"/>
                </a:lnTo>
                <a:lnTo>
                  <a:pt x="47" y="1434"/>
                </a:lnTo>
                <a:lnTo>
                  <a:pt x="52" y="1463"/>
                </a:lnTo>
                <a:lnTo>
                  <a:pt x="54" y="1499"/>
                </a:lnTo>
                <a:lnTo>
                  <a:pt x="56" y="1531"/>
                </a:lnTo>
                <a:lnTo>
                  <a:pt x="57" y="1567"/>
                </a:lnTo>
                <a:lnTo>
                  <a:pt x="57" y="2148"/>
                </a:lnTo>
              </a:path>
            </a:pathLst>
          </a:custGeom>
          <a:solidFill>
            <a:srgbClr val="000000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02" name="Freeform 11"/>
          <p:cNvSpPr>
            <a:spLocks/>
          </p:cNvSpPr>
          <p:nvPr/>
        </p:nvSpPr>
        <p:spPr bwMode="auto">
          <a:xfrm>
            <a:off x="3094038" y="1755775"/>
            <a:ext cx="4252912" cy="266700"/>
          </a:xfrm>
          <a:custGeom>
            <a:avLst/>
            <a:gdLst>
              <a:gd name="T0" fmla="*/ 2147483647 w 2679"/>
              <a:gd name="T1" fmla="*/ 2147483647 h 168"/>
              <a:gd name="T2" fmla="*/ 2147483647 w 2679"/>
              <a:gd name="T3" fmla="*/ 2147483647 h 168"/>
              <a:gd name="T4" fmla="*/ 2147483647 w 2679"/>
              <a:gd name="T5" fmla="*/ 2147483647 h 168"/>
              <a:gd name="T6" fmla="*/ 2147483647 w 2679"/>
              <a:gd name="T7" fmla="*/ 2147483647 h 168"/>
              <a:gd name="T8" fmla="*/ 2147483647 w 2679"/>
              <a:gd name="T9" fmla="*/ 2147483647 h 168"/>
              <a:gd name="T10" fmla="*/ 2147483647 w 2679"/>
              <a:gd name="T11" fmla="*/ 2147483647 h 168"/>
              <a:gd name="T12" fmla="*/ 2147483647 w 2679"/>
              <a:gd name="T13" fmla="*/ 2147483647 h 168"/>
              <a:gd name="T14" fmla="*/ 2147483647 w 2679"/>
              <a:gd name="T15" fmla="*/ 2147483647 h 168"/>
              <a:gd name="T16" fmla="*/ 2147483647 w 2679"/>
              <a:gd name="T17" fmla="*/ 2147483647 h 168"/>
              <a:gd name="T18" fmla="*/ 2147483647 w 2679"/>
              <a:gd name="T19" fmla="*/ 2147483647 h 168"/>
              <a:gd name="T20" fmla="*/ 2147483647 w 2679"/>
              <a:gd name="T21" fmla="*/ 2147483647 h 168"/>
              <a:gd name="T22" fmla="*/ 2147483647 w 2679"/>
              <a:gd name="T23" fmla="*/ 2147483647 h 168"/>
              <a:gd name="T24" fmla="*/ 2147483647 w 2679"/>
              <a:gd name="T25" fmla="*/ 2147483647 h 168"/>
              <a:gd name="T26" fmla="*/ 2147483647 w 2679"/>
              <a:gd name="T27" fmla="*/ 2147483647 h 168"/>
              <a:gd name="T28" fmla="*/ 2147483647 w 2679"/>
              <a:gd name="T29" fmla="*/ 2147483647 h 168"/>
              <a:gd name="T30" fmla="*/ 2147483647 w 2679"/>
              <a:gd name="T31" fmla="*/ 2147483647 h 168"/>
              <a:gd name="T32" fmla="*/ 2147483647 w 2679"/>
              <a:gd name="T33" fmla="*/ 2147483647 h 168"/>
              <a:gd name="T34" fmla="*/ 2147483647 w 2679"/>
              <a:gd name="T35" fmla="*/ 2147483647 h 168"/>
              <a:gd name="T36" fmla="*/ 2147483647 w 2679"/>
              <a:gd name="T37" fmla="*/ 2147483647 h 168"/>
              <a:gd name="T38" fmla="*/ 2147483647 w 2679"/>
              <a:gd name="T39" fmla="*/ 2147483647 h 168"/>
              <a:gd name="T40" fmla="*/ 2147483647 w 2679"/>
              <a:gd name="T41" fmla="*/ 2147483647 h 168"/>
              <a:gd name="T42" fmla="*/ 2147483647 w 2679"/>
              <a:gd name="T43" fmla="*/ 2147483647 h 168"/>
              <a:gd name="T44" fmla="*/ 2147483647 w 2679"/>
              <a:gd name="T45" fmla="*/ 2147483647 h 168"/>
              <a:gd name="T46" fmla="*/ 2147483647 w 2679"/>
              <a:gd name="T47" fmla="*/ 2147483647 h 168"/>
              <a:gd name="T48" fmla="*/ 2147483647 w 2679"/>
              <a:gd name="T49" fmla="*/ 2147483647 h 168"/>
              <a:gd name="T50" fmla="*/ 2147483647 w 2679"/>
              <a:gd name="T51" fmla="*/ 2147483647 h 168"/>
              <a:gd name="T52" fmla="*/ 2147483647 w 2679"/>
              <a:gd name="T53" fmla="*/ 2147483647 h 168"/>
              <a:gd name="T54" fmla="*/ 2147483647 w 2679"/>
              <a:gd name="T55" fmla="*/ 2147483647 h 168"/>
              <a:gd name="T56" fmla="*/ 2147483647 w 2679"/>
              <a:gd name="T57" fmla="*/ 2147483647 h 168"/>
              <a:gd name="T58" fmla="*/ 2147483647 w 2679"/>
              <a:gd name="T59" fmla="*/ 2147483647 h 168"/>
              <a:gd name="T60" fmla="*/ 2147483647 w 2679"/>
              <a:gd name="T61" fmla="*/ 2147483647 h 168"/>
              <a:gd name="T62" fmla="*/ 2147483647 w 2679"/>
              <a:gd name="T63" fmla="*/ 2147483647 h 168"/>
              <a:gd name="T64" fmla="*/ 2147483647 w 2679"/>
              <a:gd name="T65" fmla="*/ 2147483647 h 168"/>
              <a:gd name="T66" fmla="*/ 0 w 2679"/>
              <a:gd name="T67" fmla="*/ 2147483647 h 168"/>
              <a:gd name="T68" fmla="*/ 0 w 2679"/>
              <a:gd name="T69" fmla="*/ 2147483647 h 168"/>
              <a:gd name="T70" fmla="*/ 2147483647 w 2679"/>
              <a:gd name="T71" fmla="*/ 2147483647 h 168"/>
              <a:gd name="T72" fmla="*/ 2147483647 w 2679"/>
              <a:gd name="T73" fmla="*/ 2147483647 h 168"/>
              <a:gd name="T74" fmla="*/ 2147483647 w 2679"/>
              <a:gd name="T75" fmla="*/ 2147483647 h 168"/>
              <a:gd name="T76" fmla="*/ 2147483647 w 2679"/>
              <a:gd name="T77" fmla="*/ 2147483647 h 168"/>
              <a:gd name="T78" fmla="*/ 2147483647 w 2679"/>
              <a:gd name="T79" fmla="*/ 2147483647 h 168"/>
              <a:gd name="T80" fmla="*/ 2147483647 w 2679"/>
              <a:gd name="T81" fmla="*/ 2147483647 h 168"/>
              <a:gd name="T82" fmla="*/ 2147483647 w 2679"/>
              <a:gd name="T83" fmla="*/ 2147483647 h 168"/>
              <a:gd name="T84" fmla="*/ 2147483647 w 2679"/>
              <a:gd name="T85" fmla="*/ 2147483647 h 168"/>
              <a:gd name="T86" fmla="*/ 2147483647 w 2679"/>
              <a:gd name="T87" fmla="*/ 2147483647 h 168"/>
              <a:gd name="T88" fmla="*/ 2147483647 w 2679"/>
              <a:gd name="T89" fmla="*/ 2147483647 h 168"/>
              <a:gd name="T90" fmla="*/ 2147483647 w 2679"/>
              <a:gd name="T91" fmla="*/ 2147483647 h 168"/>
              <a:gd name="T92" fmla="*/ 2147483647 w 2679"/>
              <a:gd name="T93" fmla="*/ 2147483647 h 168"/>
              <a:gd name="T94" fmla="*/ 2147483647 w 2679"/>
              <a:gd name="T95" fmla="*/ 2147483647 h 168"/>
              <a:gd name="T96" fmla="*/ 2147483647 w 2679"/>
              <a:gd name="T97" fmla="*/ 2147483647 h 168"/>
              <a:gd name="T98" fmla="*/ 2147483647 w 2679"/>
              <a:gd name="T99" fmla="*/ 2147483647 h 168"/>
              <a:gd name="T100" fmla="*/ 2147483647 w 2679"/>
              <a:gd name="T101" fmla="*/ 2147483647 h 168"/>
              <a:gd name="T102" fmla="*/ 2147483647 w 2679"/>
              <a:gd name="T103" fmla="*/ 2147483647 h 168"/>
              <a:gd name="T104" fmla="*/ 2147483647 w 2679"/>
              <a:gd name="T105" fmla="*/ 2147483647 h 168"/>
              <a:gd name="T106" fmla="*/ 2147483647 w 2679"/>
              <a:gd name="T107" fmla="*/ 2147483647 h 168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2679"/>
              <a:gd name="T163" fmla="*/ 0 h 168"/>
              <a:gd name="T164" fmla="*/ 2679 w 2679"/>
              <a:gd name="T165" fmla="*/ 168 h 168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2679" h="168">
                <a:moveTo>
                  <a:pt x="2177" y="57"/>
                </a:moveTo>
                <a:lnTo>
                  <a:pt x="2224" y="58"/>
                </a:lnTo>
                <a:lnTo>
                  <a:pt x="2275" y="59"/>
                </a:lnTo>
                <a:lnTo>
                  <a:pt x="2326" y="63"/>
                </a:lnTo>
                <a:lnTo>
                  <a:pt x="2373" y="66"/>
                </a:lnTo>
                <a:lnTo>
                  <a:pt x="2416" y="71"/>
                </a:lnTo>
                <a:lnTo>
                  <a:pt x="2460" y="77"/>
                </a:lnTo>
                <a:lnTo>
                  <a:pt x="2500" y="84"/>
                </a:lnTo>
                <a:lnTo>
                  <a:pt x="2536" y="92"/>
                </a:lnTo>
                <a:lnTo>
                  <a:pt x="2573" y="100"/>
                </a:lnTo>
                <a:lnTo>
                  <a:pt x="2602" y="109"/>
                </a:lnTo>
                <a:lnTo>
                  <a:pt x="2623" y="119"/>
                </a:lnTo>
                <a:lnTo>
                  <a:pt x="2645" y="129"/>
                </a:lnTo>
                <a:lnTo>
                  <a:pt x="2660" y="140"/>
                </a:lnTo>
                <a:lnTo>
                  <a:pt x="2667" y="151"/>
                </a:lnTo>
                <a:lnTo>
                  <a:pt x="2674" y="162"/>
                </a:lnTo>
                <a:lnTo>
                  <a:pt x="2678" y="167"/>
                </a:lnTo>
                <a:lnTo>
                  <a:pt x="2674" y="159"/>
                </a:lnTo>
                <a:lnTo>
                  <a:pt x="2667" y="149"/>
                </a:lnTo>
                <a:lnTo>
                  <a:pt x="2653" y="140"/>
                </a:lnTo>
                <a:lnTo>
                  <a:pt x="2634" y="132"/>
                </a:lnTo>
                <a:lnTo>
                  <a:pt x="2616" y="124"/>
                </a:lnTo>
                <a:lnTo>
                  <a:pt x="2591" y="116"/>
                </a:lnTo>
                <a:lnTo>
                  <a:pt x="2558" y="110"/>
                </a:lnTo>
                <a:lnTo>
                  <a:pt x="2525" y="104"/>
                </a:lnTo>
                <a:lnTo>
                  <a:pt x="2489" y="99"/>
                </a:lnTo>
                <a:lnTo>
                  <a:pt x="2449" y="95"/>
                </a:lnTo>
                <a:lnTo>
                  <a:pt x="2409" y="92"/>
                </a:lnTo>
                <a:lnTo>
                  <a:pt x="2369" y="90"/>
                </a:lnTo>
                <a:lnTo>
                  <a:pt x="2326" y="90"/>
                </a:lnTo>
                <a:lnTo>
                  <a:pt x="1642" y="90"/>
                </a:lnTo>
                <a:lnTo>
                  <a:pt x="1602" y="89"/>
                </a:lnTo>
                <a:lnTo>
                  <a:pt x="1562" y="87"/>
                </a:lnTo>
                <a:lnTo>
                  <a:pt x="1526" y="84"/>
                </a:lnTo>
                <a:lnTo>
                  <a:pt x="1493" y="80"/>
                </a:lnTo>
                <a:lnTo>
                  <a:pt x="1461" y="76"/>
                </a:lnTo>
                <a:lnTo>
                  <a:pt x="1428" y="70"/>
                </a:lnTo>
                <a:lnTo>
                  <a:pt x="1403" y="63"/>
                </a:lnTo>
                <a:lnTo>
                  <a:pt x="1381" y="56"/>
                </a:lnTo>
                <a:lnTo>
                  <a:pt x="1366" y="49"/>
                </a:lnTo>
                <a:lnTo>
                  <a:pt x="1352" y="40"/>
                </a:lnTo>
                <a:lnTo>
                  <a:pt x="1348" y="31"/>
                </a:lnTo>
                <a:lnTo>
                  <a:pt x="1341" y="22"/>
                </a:lnTo>
                <a:lnTo>
                  <a:pt x="1337" y="31"/>
                </a:lnTo>
                <a:lnTo>
                  <a:pt x="1326" y="40"/>
                </a:lnTo>
                <a:lnTo>
                  <a:pt x="1315" y="49"/>
                </a:lnTo>
                <a:lnTo>
                  <a:pt x="1297" y="56"/>
                </a:lnTo>
                <a:lnTo>
                  <a:pt x="1275" y="63"/>
                </a:lnTo>
                <a:lnTo>
                  <a:pt x="1250" y="70"/>
                </a:lnTo>
                <a:lnTo>
                  <a:pt x="1221" y="76"/>
                </a:lnTo>
                <a:lnTo>
                  <a:pt x="1185" y="80"/>
                </a:lnTo>
                <a:lnTo>
                  <a:pt x="1152" y="84"/>
                </a:lnTo>
                <a:lnTo>
                  <a:pt x="1116" y="87"/>
                </a:lnTo>
                <a:lnTo>
                  <a:pt x="1076" y="89"/>
                </a:lnTo>
                <a:lnTo>
                  <a:pt x="1036" y="90"/>
                </a:lnTo>
                <a:lnTo>
                  <a:pt x="352" y="90"/>
                </a:lnTo>
                <a:lnTo>
                  <a:pt x="309" y="90"/>
                </a:lnTo>
                <a:lnTo>
                  <a:pt x="269" y="92"/>
                </a:lnTo>
                <a:lnTo>
                  <a:pt x="229" y="95"/>
                </a:lnTo>
                <a:lnTo>
                  <a:pt x="193" y="99"/>
                </a:lnTo>
                <a:lnTo>
                  <a:pt x="153" y="104"/>
                </a:lnTo>
                <a:lnTo>
                  <a:pt x="120" y="110"/>
                </a:lnTo>
                <a:lnTo>
                  <a:pt x="91" y="116"/>
                </a:lnTo>
                <a:lnTo>
                  <a:pt x="65" y="124"/>
                </a:lnTo>
                <a:lnTo>
                  <a:pt x="40" y="132"/>
                </a:lnTo>
                <a:lnTo>
                  <a:pt x="22" y="140"/>
                </a:lnTo>
                <a:lnTo>
                  <a:pt x="11" y="149"/>
                </a:lnTo>
                <a:lnTo>
                  <a:pt x="0" y="159"/>
                </a:lnTo>
                <a:lnTo>
                  <a:pt x="0" y="167"/>
                </a:lnTo>
                <a:lnTo>
                  <a:pt x="0" y="162"/>
                </a:lnTo>
                <a:lnTo>
                  <a:pt x="7" y="151"/>
                </a:lnTo>
                <a:lnTo>
                  <a:pt x="15" y="140"/>
                </a:lnTo>
                <a:lnTo>
                  <a:pt x="36" y="129"/>
                </a:lnTo>
                <a:lnTo>
                  <a:pt x="55" y="119"/>
                </a:lnTo>
                <a:lnTo>
                  <a:pt x="80" y="109"/>
                </a:lnTo>
                <a:lnTo>
                  <a:pt x="109" y="100"/>
                </a:lnTo>
                <a:lnTo>
                  <a:pt x="142" y="92"/>
                </a:lnTo>
                <a:lnTo>
                  <a:pt x="178" y="84"/>
                </a:lnTo>
                <a:lnTo>
                  <a:pt x="214" y="77"/>
                </a:lnTo>
                <a:lnTo>
                  <a:pt x="262" y="71"/>
                </a:lnTo>
                <a:lnTo>
                  <a:pt x="309" y="66"/>
                </a:lnTo>
                <a:lnTo>
                  <a:pt x="352" y="63"/>
                </a:lnTo>
                <a:lnTo>
                  <a:pt x="403" y="59"/>
                </a:lnTo>
                <a:lnTo>
                  <a:pt x="451" y="58"/>
                </a:lnTo>
                <a:lnTo>
                  <a:pt x="501" y="57"/>
                </a:lnTo>
                <a:lnTo>
                  <a:pt x="1086" y="57"/>
                </a:lnTo>
                <a:lnTo>
                  <a:pt x="1123" y="56"/>
                </a:lnTo>
                <a:lnTo>
                  <a:pt x="1159" y="54"/>
                </a:lnTo>
                <a:lnTo>
                  <a:pt x="1188" y="51"/>
                </a:lnTo>
                <a:lnTo>
                  <a:pt x="1225" y="48"/>
                </a:lnTo>
                <a:lnTo>
                  <a:pt x="1250" y="43"/>
                </a:lnTo>
                <a:lnTo>
                  <a:pt x="1279" y="38"/>
                </a:lnTo>
                <a:lnTo>
                  <a:pt x="1297" y="31"/>
                </a:lnTo>
                <a:lnTo>
                  <a:pt x="1315" y="24"/>
                </a:lnTo>
                <a:lnTo>
                  <a:pt x="1326" y="16"/>
                </a:lnTo>
                <a:lnTo>
                  <a:pt x="1337" y="8"/>
                </a:lnTo>
                <a:lnTo>
                  <a:pt x="1341" y="0"/>
                </a:lnTo>
                <a:lnTo>
                  <a:pt x="1341" y="8"/>
                </a:lnTo>
                <a:lnTo>
                  <a:pt x="1348" y="15"/>
                </a:lnTo>
                <a:lnTo>
                  <a:pt x="1363" y="22"/>
                </a:lnTo>
                <a:lnTo>
                  <a:pt x="1377" y="30"/>
                </a:lnTo>
                <a:lnTo>
                  <a:pt x="1399" y="37"/>
                </a:lnTo>
                <a:lnTo>
                  <a:pt x="1424" y="42"/>
                </a:lnTo>
                <a:lnTo>
                  <a:pt x="1450" y="47"/>
                </a:lnTo>
                <a:lnTo>
                  <a:pt x="1483" y="51"/>
                </a:lnTo>
                <a:lnTo>
                  <a:pt x="1519" y="54"/>
                </a:lnTo>
                <a:lnTo>
                  <a:pt x="1552" y="56"/>
                </a:lnTo>
                <a:lnTo>
                  <a:pt x="1584" y="57"/>
                </a:lnTo>
                <a:lnTo>
                  <a:pt x="2177" y="57"/>
                </a:lnTo>
              </a:path>
            </a:pathLst>
          </a:custGeom>
          <a:solidFill>
            <a:srgbClr val="000000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03" name="Rectangle 12"/>
          <p:cNvSpPr>
            <a:spLocks noChangeArrowheads="1"/>
          </p:cNvSpPr>
          <p:nvPr/>
        </p:nvSpPr>
        <p:spPr bwMode="auto">
          <a:xfrm rot="-5400000">
            <a:off x="136525" y="4216400"/>
            <a:ext cx="3686175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b="1">
                <a:solidFill>
                  <a:srgbClr val="000000"/>
                </a:solidFill>
              </a:rPr>
              <a:t>Uptown’s Price Strategy</a:t>
            </a:r>
          </a:p>
        </p:txBody>
      </p:sp>
      <p:sp>
        <p:nvSpPr>
          <p:cNvPr id="29704" name="Rectangle 13"/>
          <p:cNvSpPr>
            <a:spLocks noChangeArrowheads="1"/>
          </p:cNvSpPr>
          <p:nvPr/>
        </p:nvSpPr>
        <p:spPr bwMode="auto">
          <a:xfrm>
            <a:off x="3419475" y="1373188"/>
            <a:ext cx="3757613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b="1">
                <a:solidFill>
                  <a:srgbClr val="000000"/>
                </a:solidFill>
              </a:rPr>
              <a:t>RareAir’s  Price Strategy</a:t>
            </a:r>
          </a:p>
        </p:txBody>
      </p:sp>
      <p:grpSp>
        <p:nvGrpSpPr>
          <p:cNvPr id="29705" name="Group 14"/>
          <p:cNvGrpSpPr>
            <a:grpSpLocks/>
          </p:cNvGrpSpPr>
          <p:nvPr/>
        </p:nvGrpSpPr>
        <p:grpSpPr bwMode="auto">
          <a:xfrm>
            <a:off x="3155950" y="2319338"/>
            <a:ext cx="4162425" cy="4157662"/>
            <a:chOff x="2332" y="1461"/>
            <a:chExt cx="2622" cy="2619"/>
          </a:xfrm>
        </p:grpSpPr>
        <p:sp>
          <p:nvSpPr>
            <p:cNvPr id="29734" name="Rectangle 15"/>
            <p:cNvSpPr>
              <a:spLocks noChangeArrowheads="1"/>
            </p:cNvSpPr>
            <p:nvPr/>
          </p:nvSpPr>
          <p:spPr bwMode="auto">
            <a:xfrm>
              <a:off x="3641" y="2792"/>
              <a:ext cx="1313" cy="1287"/>
            </a:xfrm>
            <a:prstGeom prst="rect">
              <a:avLst/>
            </a:prstGeom>
            <a:solidFill>
              <a:srgbClr val="FFFFFF"/>
            </a:solidFill>
            <a:ln w="508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9735" name="AutoShape 16"/>
            <p:cNvSpPr>
              <a:spLocks noChangeArrowheads="1"/>
            </p:cNvSpPr>
            <p:nvPr/>
          </p:nvSpPr>
          <p:spPr bwMode="auto">
            <a:xfrm>
              <a:off x="3635" y="2786"/>
              <a:ext cx="1302" cy="1294"/>
            </a:xfrm>
            <a:prstGeom prst="rtTriangle">
              <a:avLst/>
            </a:prstGeom>
            <a:solidFill>
              <a:srgbClr val="CCCCFF"/>
            </a:solidFill>
            <a:ln w="508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9736" name="Rectangle 17"/>
            <p:cNvSpPr>
              <a:spLocks noChangeArrowheads="1"/>
            </p:cNvSpPr>
            <p:nvPr/>
          </p:nvSpPr>
          <p:spPr bwMode="auto">
            <a:xfrm>
              <a:off x="2338" y="1461"/>
              <a:ext cx="1289" cy="1286"/>
            </a:xfrm>
            <a:prstGeom prst="rect">
              <a:avLst/>
            </a:prstGeom>
            <a:solidFill>
              <a:srgbClr val="FFFFFF"/>
            </a:solidFill>
            <a:ln w="508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9737" name="AutoShape 18"/>
            <p:cNvSpPr>
              <a:spLocks noChangeArrowheads="1"/>
            </p:cNvSpPr>
            <p:nvPr/>
          </p:nvSpPr>
          <p:spPr bwMode="auto">
            <a:xfrm>
              <a:off x="2332" y="1484"/>
              <a:ext cx="1302" cy="1294"/>
            </a:xfrm>
            <a:prstGeom prst="rtTriangle">
              <a:avLst/>
            </a:prstGeom>
            <a:solidFill>
              <a:srgbClr val="CCCCFF"/>
            </a:solidFill>
            <a:ln w="508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9738" name="Rectangle 19"/>
            <p:cNvSpPr>
              <a:spLocks noChangeArrowheads="1"/>
            </p:cNvSpPr>
            <p:nvPr/>
          </p:nvSpPr>
          <p:spPr bwMode="auto">
            <a:xfrm>
              <a:off x="3641" y="1463"/>
              <a:ext cx="1312" cy="1314"/>
            </a:xfrm>
            <a:prstGeom prst="rect">
              <a:avLst/>
            </a:prstGeom>
            <a:solidFill>
              <a:srgbClr val="FFFFFF"/>
            </a:solidFill>
            <a:ln w="508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9739" name="AutoShape 20"/>
            <p:cNvSpPr>
              <a:spLocks noChangeArrowheads="1"/>
            </p:cNvSpPr>
            <p:nvPr/>
          </p:nvSpPr>
          <p:spPr bwMode="auto">
            <a:xfrm>
              <a:off x="3635" y="1484"/>
              <a:ext cx="1302" cy="1294"/>
            </a:xfrm>
            <a:prstGeom prst="rtTriangle">
              <a:avLst/>
            </a:prstGeom>
            <a:solidFill>
              <a:srgbClr val="CCCCFF"/>
            </a:solidFill>
            <a:ln w="508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9740" name="AutoShape 21"/>
            <p:cNvSpPr>
              <a:spLocks noChangeArrowheads="1"/>
            </p:cNvSpPr>
            <p:nvPr/>
          </p:nvSpPr>
          <p:spPr bwMode="auto">
            <a:xfrm>
              <a:off x="2332" y="2786"/>
              <a:ext cx="1302" cy="1294"/>
            </a:xfrm>
            <a:prstGeom prst="rtTriangle">
              <a:avLst/>
            </a:prstGeom>
            <a:solidFill>
              <a:srgbClr val="CCCCFF"/>
            </a:solidFill>
            <a:ln w="508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</p:grpSp>
      <p:grpSp>
        <p:nvGrpSpPr>
          <p:cNvPr id="29706" name="Group 22"/>
          <p:cNvGrpSpPr>
            <a:grpSpLocks/>
          </p:cNvGrpSpPr>
          <p:nvPr/>
        </p:nvGrpSpPr>
        <p:grpSpPr bwMode="auto">
          <a:xfrm>
            <a:off x="3311525" y="2430463"/>
            <a:ext cx="2757488" cy="2900362"/>
            <a:chOff x="2430" y="1531"/>
            <a:chExt cx="1737" cy="1827"/>
          </a:xfrm>
        </p:grpSpPr>
        <p:grpSp>
          <p:nvGrpSpPr>
            <p:cNvPr id="29722" name="Group 23"/>
            <p:cNvGrpSpPr>
              <a:grpSpLocks/>
            </p:cNvGrpSpPr>
            <p:nvPr/>
          </p:nvGrpSpPr>
          <p:grpSpPr bwMode="auto">
            <a:xfrm>
              <a:off x="3738" y="1541"/>
              <a:ext cx="428" cy="478"/>
              <a:chOff x="3738" y="1541"/>
              <a:chExt cx="428" cy="478"/>
            </a:xfrm>
          </p:grpSpPr>
          <p:sp>
            <p:nvSpPr>
              <p:cNvPr id="29732" name="Oval 24"/>
              <p:cNvSpPr>
                <a:spLocks noChangeArrowheads="1"/>
              </p:cNvSpPr>
              <p:nvPr/>
            </p:nvSpPr>
            <p:spPr bwMode="auto">
              <a:xfrm>
                <a:off x="3738" y="1581"/>
                <a:ext cx="428" cy="428"/>
              </a:xfrm>
              <a:prstGeom prst="ellipse">
                <a:avLst/>
              </a:prstGeom>
              <a:solidFill>
                <a:srgbClr val="FFFF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29733" name="Rectangle 25"/>
              <p:cNvSpPr>
                <a:spLocks noChangeArrowheads="1"/>
              </p:cNvSpPr>
              <p:nvPr/>
            </p:nvSpPr>
            <p:spPr bwMode="auto">
              <a:xfrm>
                <a:off x="3768" y="1541"/>
                <a:ext cx="368" cy="4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4400" b="1"/>
                  <a:t>B</a:t>
                </a:r>
              </a:p>
            </p:txBody>
          </p:sp>
        </p:grpSp>
        <p:grpSp>
          <p:nvGrpSpPr>
            <p:cNvPr id="29723" name="Group 26"/>
            <p:cNvGrpSpPr>
              <a:grpSpLocks/>
            </p:cNvGrpSpPr>
            <p:nvPr/>
          </p:nvGrpSpPr>
          <p:grpSpPr bwMode="auto">
            <a:xfrm>
              <a:off x="2430" y="1531"/>
              <a:ext cx="428" cy="478"/>
              <a:chOff x="2430" y="1531"/>
              <a:chExt cx="428" cy="478"/>
            </a:xfrm>
          </p:grpSpPr>
          <p:sp>
            <p:nvSpPr>
              <p:cNvPr id="29730" name="Oval 27"/>
              <p:cNvSpPr>
                <a:spLocks noChangeArrowheads="1"/>
              </p:cNvSpPr>
              <p:nvPr/>
            </p:nvSpPr>
            <p:spPr bwMode="auto">
              <a:xfrm>
                <a:off x="2430" y="1581"/>
                <a:ext cx="428" cy="428"/>
              </a:xfrm>
              <a:prstGeom prst="ellipse">
                <a:avLst/>
              </a:prstGeom>
              <a:solidFill>
                <a:srgbClr val="FFFF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29731" name="Rectangle 28"/>
              <p:cNvSpPr>
                <a:spLocks noChangeArrowheads="1"/>
              </p:cNvSpPr>
              <p:nvPr/>
            </p:nvSpPr>
            <p:spPr bwMode="auto">
              <a:xfrm>
                <a:off x="2453" y="1531"/>
                <a:ext cx="368" cy="4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4400" b="1"/>
                  <a:t>A</a:t>
                </a:r>
              </a:p>
            </p:txBody>
          </p:sp>
        </p:grpSp>
        <p:grpSp>
          <p:nvGrpSpPr>
            <p:cNvPr id="29724" name="Group 29"/>
            <p:cNvGrpSpPr>
              <a:grpSpLocks/>
            </p:cNvGrpSpPr>
            <p:nvPr/>
          </p:nvGrpSpPr>
          <p:grpSpPr bwMode="auto">
            <a:xfrm>
              <a:off x="3739" y="2879"/>
              <a:ext cx="428" cy="478"/>
              <a:chOff x="3739" y="2879"/>
              <a:chExt cx="428" cy="478"/>
            </a:xfrm>
          </p:grpSpPr>
          <p:sp>
            <p:nvSpPr>
              <p:cNvPr id="29728" name="Oval 30"/>
              <p:cNvSpPr>
                <a:spLocks noChangeArrowheads="1"/>
              </p:cNvSpPr>
              <p:nvPr/>
            </p:nvSpPr>
            <p:spPr bwMode="auto">
              <a:xfrm>
                <a:off x="3739" y="2914"/>
                <a:ext cx="428" cy="428"/>
              </a:xfrm>
              <a:prstGeom prst="ellipse">
                <a:avLst/>
              </a:prstGeom>
              <a:solidFill>
                <a:srgbClr val="FFFF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29729" name="Rectangle 31"/>
              <p:cNvSpPr>
                <a:spLocks noChangeArrowheads="1"/>
              </p:cNvSpPr>
              <p:nvPr/>
            </p:nvSpPr>
            <p:spPr bwMode="auto">
              <a:xfrm>
                <a:off x="3781" y="2879"/>
                <a:ext cx="368" cy="4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0488" tIns="44450" rIns="90488" bIns="44450">
                <a:spAutoFit/>
              </a:bodyPr>
              <a:lstStyle/>
              <a:p>
                <a:pPr eaLnBrk="0" hangingPunct="0"/>
                <a:r>
                  <a:rPr lang="en-US" sz="4400" b="1"/>
                  <a:t>D</a:t>
                </a:r>
              </a:p>
            </p:txBody>
          </p:sp>
        </p:grpSp>
        <p:grpSp>
          <p:nvGrpSpPr>
            <p:cNvPr id="29725" name="Group 32"/>
            <p:cNvGrpSpPr>
              <a:grpSpLocks/>
            </p:cNvGrpSpPr>
            <p:nvPr/>
          </p:nvGrpSpPr>
          <p:grpSpPr bwMode="auto">
            <a:xfrm>
              <a:off x="2431" y="2880"/>
              <a:ext cx="428" cy="478"/>
              <a:chOff x="2431" y="2880"/>
              <a:chExt cx="428" cy="478"/>
            </a:xfrm>
          </p:grpSpPr>
          <p:sp>
            <p:nvSpPr>
              <p:cNvPr id="29726" name="Oval 33"/>
              <p:cNvSpPr>
                <a:spLocks noChangeArrowheads="1"/>
              </p:cNvSpPr>
              <p:nvPr/>
            </p:nvSpPr>
            <p:spPr bwMode="auto">
              <a:xfrm>
                <a:off x="2431" y="2914"/>
                <a:ext cx="428" cy="428"/>
              </a:xfrm>
              <a:prstGeom prst="ellipse">
                <a:avLst/>
              </a:prstGeom>
              <a:solidFill>
                <a:srgbClr val="FFFF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29727" name="Rectangle 34"/>
              <p:cNvSpPr>
                <a:spLocks noChangeArrowheads="1"/>
              </p:cNvSpPr>
              <p:nvPr/>
            </p:nvSpPr>
            <p:spPr bwMode="auto">
              <a:xfrm>
                <a:off x="2454" y="2880"/>
                <a:ext cx="368" cy="4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en-US" sz="4400" b="1"/>
                  <a:t>C</a:t>
                </a:r>
              </a:p>
            </p:txBody>
          </p:sp>
        </p:grpSp>
      </p:grpSp>
      <p:grpSp>
        <p:nvGrpSpPr>
          <p:cNvPr id="29707" name="Group 35"/>
          <p:cNvGrpSpPr>
            <a:grpSpLocks/>
          </p:cNvGrpSpPr>
          <p:nvPr/>
        </p:nvGrpSpPr>
        <p:grpSpPr bwMode="auto">
          <a:xfrm>
            <a:off x="3403600" y="2605088"/>
            <a:ext cx="3486150" cy="3521075"/>
            <a:chOff x="2488" y="1641"/>
            <a:chExt cx="2196" cy="2218"/>
          </a:xfrm>
        </p:grpSpPr>
        <p:sp>
          <p:nvSpPr>
            <p:cNvPr id="29714" name="Rectangle 36"/>
            <p:cNvSpPr>
              <a:spLocks noChangeArrowheads="1"/>
            </p:cNvSpPr>
            <p:nvPr/>
          </p:nvSpPr>
          <p:spPr bwMode="auto">
            <a:xfrm>
              <a:off x="2895" y="1641"/>
              <a:ext cx="489" cy="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800" b="1">
                  <a:solidFill>
                    <a:srgbClr val="000000"/>
                  </a:solidFill>
                </a:rPr>
                <a:t>$12</a:t>
              </a:r>
            </a:p>
          </p:txBody>
        </p:sp>
        <p:sp>
          <p:nvSpPr>
            <p:cNvPr id="29715" name="Rectangle 37"/>
            <p:cNvSpPr>
              <a:spLocks noChangeArrowheads="1"/>
            </p:cNvSpPr>
            <p:nvPr/>
          </p:nvSpPr>
          <p:spPr bwMode="auto">
            <a:xfrm>
              <a:off x="4195" y="1641"/>
              <a:ext cx="489" cy="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800" b="1">
                  <a:solidFill>
                    <a:srgbClr val="000000"/>
                  </a:solidFill>
                </a:rPr>
                <a:t>$15</a:t>
              </a:r>
            </a:p>
          </p:txBody>
        </p:sp>
        <p:sp>
          <p:nvSpPr>
            <p:cNvPr id="29716" name="Rectangle 38"/>
            <p:cNvSpPr>
              <a:spLocks noChangeArrowheads="1"/>
            </p:cNvSpPr>
            <p:nvPr/>
          </p:nvSpPr>
          <p:spPr bwMode="auto">
            <a:xfrm>
              <a:off x="2488" y="2241"/>
              <a:ext cx="489" cy="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800" b="1">
                  <a:solidFill>
                    <a:srgbClr val="000000"/>
                  </a:solidFill>
                </a:rPr>
                <a:t>$12</a:t>
              </a:r>
            </a:p>
          </p:txBody>
        </p:sp>
        <p:sp>
          <p:nvSpPr>
            <p:cNvPr id="29717" name="Rectangle 39"/>
            <p:cNvSpPr>
              <a:spLocks noChangeArrowheads="1"/>
            </p:cNvSpPr>
            <p:nvPr/>
          </p:nvSpPr>
          <p:spPr bwMode="auto">
            <a:xfrm>
              <a:off x="3848" y="2241"/>
              <a:ext cx="364" cy="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800" b="1">
                  <a:solidFill>
                    <a:srgbClr val="000000"/>
                  </a:solidFill>
                </a:rPr>
                <a:t>$6</a:t>
              </a:r>
            </a:p>
          </p:txBody>
        </p:sp>
        <p:sp>
          <p:nvSpPr>
            <p:cNvPr id="29718" name="Rectangle 40"/>
            <p:cNvSpPr>
              <a:spLocks noChangeArrowheads="1"/>
            </p:cNvSpPr>
            <p:nvPr/>
          </p:nvSpPr>
          <p:spPr bwMode="auto">
            <a:xfrm>
              <a:off x="2948" y="2974"/>
              <a:ext cx="364" cy="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800" b="1">
                  <a:solidFill>
                    <a:srgbClr val="000000"/>
                  </a:solidFill>
                </a:rPr>
                <a:t>$6</a:t>
              </a:r>
            </a:p>
          </p:txBody>
        </p:sp>
        <p:sp>
          <p:nvSpPr>
            <p:cNvPr id="29719" name="Rectangle 41"/>
            <p:cNvSpPr>
              <a:spLocks noChangeArrowheads="1"/>
            </p:cNvSpPr>
            <p:nvPr/>
          </p:nvSpPr>
          <p:spPr bwMode="auto">
            <a:xfrm>
              <a:off x="4248" y="2974"/>
              <a:ext cx="364" cy="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800" b="1">
                  <a:solidFill>
                    <a:srgbClr val="000000"/>
                  </a:solidFill>
                </a:rPr>
                <a:t>$8</a:t>
              </a:r>
            </a:p>
          </p:txBody>
        </p:sp>
        <p:sp>
          <p:nvSpPr>
            <p:cNvPr id="29720" name="Rectangle 42"/>
            <p:cNvSpPr>
              <a:spLocks noChangeArrowheads="1"/>
            </p:cNvSpPr>
            <p:nvPr/>
          </p:nvSpPr>
          <p:spPr bwMode="auto">
            <a:xfrm>
              <a:off x="3848" y="3534"/>
              <a:ext cx="364" cy="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800" b="1">
                  <a:solidFill>
                    <a:srgbClr val="000000"/>
                  </a:solidFill>
                </a:rPr>
                <a:t>$8</a:t>
              </a:r>
            </a:p>
          </p:txBody>
        </p:sp>
        <p:sp>
          <p:nvSpPr>
            <p:cNvPr id="29721" name="Rectangle 43"/>
            <p:cNvSpPr>
              <a:spLocks noChangeArrowheads="1"/>
            </p:cNvSpPr>
            <p:nvPr/>
          </p:nvSpPr>
          <p:spPr bwMode="auto">
            <a:xfrm>
              <a:off x="2488" y="3534"/>
              <a:ext cx="489" cy="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800" b="1">
                  <a:solidFill>
                    <a:srgbClr val="000000"/>
                  </a:solidFill>
                </a:rPr>
                <a:t>$15</a:t>
              </a:r>
            </a:p>
          </p:txBody>
        </p:sp>
      </p:grpSp>
      <p:sp>
        <p:nvSpPr>
          <p:cNvPr id="224300" name="Rectangle 44"/>
          <p:cNvSpPr>
            <a:spLocks noChangeArrowheads="1"/>
          </p:cNvSpPr>
          <p:nvPr/>
        </p:nvSpPr>
        <p:spPr bwMode="auto">
          <a:xfrm>
            <a:off x="7261225" y="4071938"/>
            <a:ext cx="1633538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b="1" i="1">
                <a:solidFill>
                  <a:srgbClr val="CC0000"/>
                </a:solidFill>
              </a:rPr>
              <a:t>But, the</a:t>
            </a:r>
          </a:p>
          <a:p>
            <a:pPr algn="ctr" eaLnBrk="0" hangingPunct="0"/>
            <a:r>
              <a:rPr lang="en-US" b="1" i="1">
                <a:solidFill>
                  <a:srgbClr val="CC0000"/>
                </a:solidFill>
              </a:rPr>
              <a:t>incentive</a:t>
            </a:r>
          </a:p>
          <a:p>
            <a:pPr algn="ctr" eaLnBrk="0" hangingPunct="0"/>
            <a:r>
              <a:rPr lang="en-US" b="1" i="1">
                <a:solidFill>
                  <a:srgbClr val="CC0000"/>
                </a:solidFill>
              </a:rPr>
              <a:t>to cheat</a:t>
            </a:r>
          </a:p>
          <a:p>
            <a:pPr algn="ctr" eaLnBrk="0" hangingPunct="0"/>
            <a:r>
              <a:rPr lang="en-US" b="1" i="1">
                <a:solidFill>
                  <a:srgbClr val="CC0000"/>
                </a:solidFill>
              </a:rPr>
              <a:t>is very real.</a:t>
            </a:r>
          </a:p>
        </p:txBody>
      </p:sp>
      <p:sp>
        <p:nvSpPr>
          <p:cNvPr id="29709" name="Rectangle 45"/>
          <p:cNvSpPr>
            <a:spLocks noChangeArrowheads="1"/>
          </p:cNvSpPr>
          <p:nvPr/>
        </p:nvSpPr>
        <p:spPr bwMode="auto">
          <a:xfrm>
            <a:off x="7302500" y="2390775"/>
            <a:ext cx="1566863" cy="154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b="1" i="1">
                <a:solidFill>
                  <a:schemeClr val="tx2"/>
                </a:solidFill>
              </a:rPr>
              <a:t>Collusion</a:t>
            </a:r>
          </a:p>
          <a:p>
            <a:pPr algn="ctr" eaLnBrk="0" hangingPunct="0"/>
            <a:r>
              <a:rPr lang="en-US" b="1" i="1">
                <a:solidFill>
                  <a:schemeClr val="tx2"/>
                </a:solidFill>
              </a:rPr>
              <a:t>Invites a</a:t>
            </a:r>
          </a:p>
          <a:p>
            <a:pPr algn="ctr" eaLnBrk="0" hangingPunct="0"/>
            <a:r>
              <a:rPr lang="en-US" b="1" i="1">
                <a:solidFill>
                  <a:schemeClr val="tx2"/>
                </a:solidFill>
              </a:rPr>
              <a:t>Different</a:t>
            </a:r>
          </a:p>
          <a:p>
            <a:pPr algn="ctr" eaLnBrk="0" hangingPunct="0"/>
            <a:r>
              <a:rPr lang="en-US" b="1" i="1">
                <a:solidFill>
                  <a:schemeClr val="tx2"/>
                </a:solidFill>
              </a:rPr>
              <a:t>Solution.</a:t>
            </a:r>
          </a:p>
        </p:txBody>
      </p:sp>
      <p:grpSp>
        <p:nvGrpSpPr>
          <p:cNvPr id="11" name="Group 46"/>
          <p:cNvGrpSpPr>
            <a:grpSpLocks/>
          </p:cNvGrpSpPr>
          <p:nvPr/>
        </p:nvGrpSpPr>
        <p:grpSpPr bwMode="auto">
          <a:xfrm>
            <a:off x="3328988" y="2546350"/>
            <a:ext cx="3629025" cy="3668713"/>
            <a:chOff x="1705" y="1612"/>
            <a:chExt cx="2286" cy="2311"/>
          </a:xfrm>
        </p:grpSpPr>
        <p:sp>
          <p:nvSpPr>
            <p:cNvPr id="29712" name="Oval 47"/>
            <p:cNvSpPr>
              <a:spLocks noChangeArrowheads="1"/>
            </p:cNvSpPr>
            <p:nvPr/>
          </p:nvSpPr>
          <p:spPr bwMode="auto">
            <a:xfrm>
              <a:off x="1705" y="3505"/>
              <a:ext cx="565" cy="418"/>
            </a:xfrm>
            <a:prstGeom prst="ellipse">
              <a:avLst/>
            </a:prstGeom>
            <a:noFill/>
            <a:ln w="76200">
              <a:solidFill>
                <a:srgbClr val="CC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9713" name="Oval 48"/>
            <p:cNvSpPr>
              <a:spLocks noChangeArrowheads="1"/>
            </p:cNvSpPr>
            <p:nvPr/>
          </p:nvSpPr>
          <p:spPr bwMode="auto">
            <a:xfrm>
              <a:off x="3426" y="1612"/>
              <a:ext cx="565" cy="418"/>
            </a:xfrm>
            <a:prstGeom prst="ellipse">
              <a:avLst/>
            </a:prstGeom>
            <a:noFill/>
            <a:ln w="76200">
              <a:solidFill>
                <a:srgbClr val="CC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</p:grpSp>
      <p:sp>
        <p:nvSpPr>
          <p:cNvPr id="29711" name="Oval 49"/>
          <p:cNvSpPr>
            <a:spLocks noChangeArrowheads="1"/>
          </p:cNvSpPr>
          <p:nvPr/>
        </p:nvSpPr>
        <p:spPr bwMode="auto">
          <a:xfrm rot="-2700000">
            <a:off x="2876550" y="2654300"/>
            <a:ext cx="2568575" cy="1447800"/>
          </a:xfrm>
          <a:prstGeom prst="ellipse">
            <a:avLst/>
          </a:prstGeom>
          <a:noFill/>
          <a:ln w="76200">
            <a:solidFill>
              <a:srgbClr val="CC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131721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24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4300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ChangeArrowheads="1"/>
          </p:cNvSpPr>
          <p:nvPr/>
        </p:nvSpPr>
        <p:spPr bwMode="auto">
          <a:xfrm>
            <a:off x="0" y="1752600"/>
            <a:ext cx="8966200" cy="4829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u="sng" dirty="0">
                <a:solidFill>
                  <a:srgbClr val="0070C0"/>
                </a:solidFill>
                <a:latin typeface="+mn-lt"/>
              </a:rPr>
              <a:t>Diversity of Oligopolies</a:t>
            </a:r>
          </a:p>
          <a:p>
            <a:pPr marL="971550" lvl="1" indent="-514350" eaLnBrk="0" fontAlgn="auto" hangingPunct="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800" b="1" dirty="0">
                <a:latin typeface="+mn-lt"/>
              </a:rPr>
              <a:t>Tight oligopolies </a:t>
            </a:r>
            <a:r>
              <a:rPr lang="en-US" sz="2800" b="1" dirty="0">
                <a:solidFill>
                  <a:srgbClr val="CC0000"/>
                </a:solidFill>
                <a:latin typeface="+mn-lt"/>
              </a:rPr>
              <a:t>– 2 to 3 firms dominate industry</a:t>
            </a:r>
          </a:p>
          <a:p>
            <a:pPr marL="971550" lvl="1" indent="-514350" eaLnBrk="0" fontAlgn="auto" hangingPunct="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800" b="1" dirty="0">
                <a:latin typeface="+mn-lt"/>
              </a:rPr>
              <a:t>Loose oligopolies </a:t>
            </a:r>
            <a:r>
              <a:rPr lang="en-US" sz="2800" b="1" dirty="0">
                <a:solidFill>
                  <a:srgbClr val="CC0000"/>
                </a:solidFill>
                <a:latin typeface="+mn-lt"/>
              </a:rPr>
              <a:t>– 6 to 7 firms share 70% or more of the market </a:t>
            </a:r>
            <a:r>
              <a:rPr lang="en-US" sz="2800" b="1" dirty="0">
                <a:solidFill>
                  <a:srgbClr val="000099"/>
                </a:solidFill>
                <a:latin typeface="+mn-lt"/>
              </a:rPr>
              <a:t>(the smaller firms share the rest)</a:t>
            </a:r>
          </a:p>
          <a:p>
            <a:pPr marL="971550" lvl="1" indent="-514350" eaLnBrk="0" fontAlgn="auto" hangingPunct="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800" b="1" dirty="0">
                <a:solidFill>
                  <a:srgbClr val="CC0000"/>
                </a:solidFill>
                <a:latin typeface="+mn-lt"/>
              </a:rPr>
              <a:t>Both sell differentiated or standard products</a:t>
            </a:r>
          </a:p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2800" b="1" dirty="0">
              <a:latin typeface="+mn-lt"/>
            </a:endParaRPr>
          </a:p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u="sng" dirty="0">
                <a:latin typeface="+mn-lt"/>
              </a:rPr>
              <a:t>Complications of Interdependence</a:t>
            </a:r>
          </a:p>
          <a:p>
            <a:pPr marL="971550" lvl="1" indent="-514350" eaLnBrk="0" fontAlgn="auto" hangingPunct="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800" b="1" dirty="0">
                <a:solidFill>
                  <a:srgbClr val="000099"/>
                </a:solidFill>
                <a:latin typeface="+mn-lt"/>
              </a:rPr>
              <a:t>Firms cannot (or have great difficulty) estimate their demand or MR data, and are challenged to determine their profit maximizing price and output</a:t>
            </a:r>
          </a:p>
          <a:p>
            <a:pPr marL="971550" lvl="1" indent="-514350" eaLnBrk="0" fontAlgn="auto" hangingPunct="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800" b="1" dirty="0">
                <a:solidFill>
                  <a:srgbClr val="CC0000"/>
                </a:solidFill>
                <a:latin typeface="+mn-lt"/>
              </a:rPr>
              <a:t>Can’t predict the reaction of rivals </a:t>
            </a:r>
            <a:r>
              <a:rPr lang="en-US" sz="2800" b="1" u="sng" dirty="0">
                <a:solidFill>
                  <a:srgbClr val="CC0000"/>
                </a:solidFill>
                <a:latin typeface="+mn-lt"/>
              </a:rPr>
              <a:t>with certainty.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title"/>
          </p:nvPr>
        </p:nvSpPr>
        <p:spPr>
          <a:xfrm>
            <a:off x="647700" y="279400"/>
            <a:ext cx="7010400" cy="4953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3600" b="1" smtClean="0">
                <a:solidFill>
                  <a:srgbClr val="FF3300"/>
                </a:solidFill>
              </a:rPr>
              <a:t>Three Oligopoly Models</a:t>
            </a:r>
          </a:p>
        </p:txBody>
      </p:sp>
      <p:sp>
        <p:nvSpPr>
          <p:cNvPr id="252932" name="Rectangle 4"/>
          <p:cNvSpPr>
            <a:spLocks noChangeArrowheads="1"/>
          </p:cNvSpPr>
          <p:nvPr/>
        </p:nvSpPr>
        <p:spPr bwMode="auto">
          <a:xfrm>
            <a:off x="142875" y="1079500"/>
            <a:ext cx="889317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3200" b="1" i="1">
                <a:solidFill>
                  <a:srgbClr val="000000"/>
                </a:solidFill>
                <a:latin typeface="Calibri" pitchFamily="34" charset="0"/>
              </a:rPr>
              <a:t>No Standard Model due to the diversity of oligopoly</a:t>
            </a:r>
          </a:p>
        </p:txBody>
      </p:sp>
    </p:spTree>
    <p:extLst>
      <p:ext uri="{BB962C8B-B14F-4D97-AF65-F5344CB8AC3E}">
        <p14:creationId xmlns:p14="http://schemas.microsoft.com/office/powerpoint/2010/main" val="34241384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2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52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529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29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529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29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529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29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529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29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529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29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529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29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529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29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2930" grpId="0" build="p" autoUpdateAnimBg="0"/>
      <p:bldP spid="252931" grpId="0" autoUpdateAnimBg="0"/>
      <p:bldP spid="252932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3"/>
          <p:cNvSpPr>
            <a:spLocks noChangeArrowheads="1"/>
          </p:cNvSpPr>
          <p:nvPr/>
        </p:nvSpPr>
        <p:spPr bwMode="auto">
          <a:xfrm>
            <a:off x="0" y="1998663"/>
            <a:ext cx="8966200" cy="51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/>
            <a:r>
              <a:rPr lang="en-US" sz="2800" b="1">
                <a:solidFill>
                  <a:srgbClr val="CC0000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51908" name="Rectangle 4"/>
          <p:cNvSpPr>
            <a:spLocks noGrp="1" noChangeArrowheads="1"/>
          </p:cNvSpPr>
          <p:nvPr>
            <p:ph type="title"/>
          </p:nvPr>
        </p:nvSpPr>
        <p:spPr>
          <a:xfrm>
            <a:off x="647700" y="279400"/>
            <a:ext cx="7010400" cy="4953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2900" b="1" smtClean="0">
                <a:solidFill>
                  <a:srgbClr val="FF3300"/>
                </a:solidFill>
              </a:rPr>
              <a:t>Three Oligopoly Models</a:t>
            </a:r>
          </a:p>
        </p:txBody>
      </p:sp>
      <p:sp>
        <p:nvSpPr>
          <p:cNvPr id="251909" name="Rectangle 5"/>
          <p:cNvSpPr>
            <a:spLocks noChangeArrowheads="1"/>
          </p:cNvSpPr>
          <p:nvPr/>
        </p:nvSpPr>
        <p:spPr bwMode="auto">
          <a:xfrm>
            <a:off x="80963" y="1127125"/>
            <a:ext cx="8947150" cy="1765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3200" b="1" i="1">
                <a:solidFill>
                  <a:srgbClr val="000000"/>
                </a:solidFill>
                <a:latin typeface="Calibri" pitchFamily="34" charset="0"/>
              </a:rPr>
              <a:t>Alternative models -</a:t>
            </a:r>
          </a:p>
          <a:p>
            <a:pPr eaLnBrk="0" hangingPunct="0"/>
            <a:r>
              <a:rPr lang="en-US" sz="3200" b="1" i="1">
                <a:solidFill>
                  <a:srgbClr val="000000"/>
                </a:solidFill>
                <a:latin typeface="Calibri" pitchFamily="34" charset="0"/>
              </a:rPr>
              <a:t>Two interrelated characteristics:</a:t>
            </a:r>
          </a:p>
          <a:p>
            <a:pPr eaLnBrk="0" hangingPunct="0">
              <a:buFont typeface="Calibri" pitchFamily="34" charset="0"/>
              <a:buAutoNum type="arabicPeriod"/>
            </a:pPr>
            <a:r>
              <a:rPr lang="en-US" sz="2300">
                <a:solidFill>
                  <a:srgbClr val="000099"/>
                </a:solidFill>
                <a:latin typeface="Calibri" pitchFamily="34" charset="0"/>
              </a:rPr>
              <a:t>  If the macro economy is stable then prices are typically inflexible</a:t>
            </a:r>
          </a:p>
          <a:p>
            <a:pPr eaLnBrk="0" hangingPunct="0">
              <a:buFont typeface="Calibri" pitchFamily="34" charset="0"/>
              <a:buAutoNum type="arabicPeriod"/>
            </a:pPr>
            <a:r>
              <a:rPr lang="en-US" sz="2300">
                <a:solidFill>
                  <a:srgbClr val="000099"/>
                </a:solidFill>
                <a:latin typeface="Calibri" pitchFamily="34" charset="0"/>
              </a:rPr>
              <a:t>  When prices do change, firms are likely to change their prices together</a:t>
            </a:r>
          </a:p>
        </p:txBody>
      </p:sp>
      <p:sp>
        <p:nvSpPr>
          <p:cNvPr id="30724" name="Rectangle 6"/>
          <p:cNvSpPr>
            <a:spLocks noChangeArrowheads="1"/>
          </p:cNvSpPr>
          <p:nvPr/>
        </p:nvSpPr>
        <p:spPr bwMode="auto">
          <a:xfrm>
            <a:off x="241300" y="3551238"/>
            <a:ext cx="8191500" cy="277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 b="1" u="sng">
                <a:latin typeface="Calibri" pitchFamily="34" charset="0"/>
              </a:rPr>
              <a:t>The 3 Models</a:t>
            </a:r>
          </a:p>
          <a:p>
            <a:pPr eaLnBrk="0" hangingPunct="0">
              <a:spcBef>
                <a:spcPct val="50000"/>
              </a:spcBef>
            </a:pPr>
            <a:r>
              <a:rPr lang="en-US" sz="3200" b="1">
                <a:solidFill>
                  <a:srgbClr val="CC0000"/>
                </a:solidFill>
                <a:latin typeface="Calibri" pitchFamily="34" charset="0"/>
              </a:rPr>
              <a:t>1 – Kinked Demand Curve model*</a:t>
            </a:r>
          </a:p>
          <a:p>
            <a:pPr eaLnBrk="0" hangingPunct="0">
              <a:spcBef>
                <a:spcPct val="50000"/>
              </a:spcBef>
            </a:pPr>
            <a:r>
              <a:rPr lang="en-US" sz="3200" b="1">
                <a:solidFill>
                  <a:srgbClr val="CC0000"/>
                </a:solidFill>
                <a:latin typeface="Calibri" pitchFamily="34" charset="0"/>
              </a:rPr>
              <a:t>2 – Cartels and Collusion model</a:t>
            </a:r>
          </a:p>
          <a:p>
            <a:pPr eaLnBrk="0" hangingPunct="0">
              <a:spcBef>
                <a:spcPct val="50000"/>
              </a:spcBef>
            </a:pPr>
            <a:r>
              <a:rPr lang="en-US" sz="3200" b="1">
                <a:solidFill>
                  <a:srgbClr val="CC0000"/>
                </a:solidFill>
                <a:latin typeface="Calibri" pitchFamily="34" charset="0"/>
              </a:rPr>
              <a:t>3 – Price Leadership model</a:t>
            </a:r>
          </a:p>
        </p:txBody>
      </p:sp>
    </p:spTree>
    <p:extLst>
      <p:ext uri="{BB962C8B-B14F-4D97-AF65-F5344CB8AC3E}">
        <p14:creationId xmlns:p14="http://schemas.microsoft.com/office/powerpoint/2010/main" val="5279575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1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51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1908" grpId="0" autoUpdateAnimBg="0"/>
      <p:bldP spid="251909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3300"/>
                </a:solidFill>
              </a:rPr>
              <a:t>Learning objectives</a:t>
            </a:r>
          </a:p>
        </p:txBody>
      </p:sp>
      <p:sp>
        <p:nvSpPr>
          <p:cNvPr id="14338" name="Rectangle 3"/>
          <p:cNvSpPr>
            <a:spLocks noGrp="1"/>
          </p:cNvSpPr>
          <p:nvPr>
            <p:ph type="body" idx="1"/>
          </p:nvPr>
        </p:nvSpPr>
        <p:spPr>
          <a:xfrm>
            <a:off x="152400" y="1600200"/>
            <a:ext cx="8839200" cy="4525963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 typeface="Arial" charset="0"/>
              <a:buNone/>
            </a:pPr>
            <a:r>
              <a:rPr lang="en-US" dirty="0" smtClean="0"/>
              <a:t>Students should be able to thoroughly and completely explain:</a:t>
            </a:r>
          </a:p>
          <a:p>
            <a:pPr marL="609600" indent="-609600">
              <a:lnSpc>
                <a:spcPct val="90000"/>
              </a:lnSpc>
            </a:pPr>
            <a:endParaRPr lang="en-US" dirty="0" smtClean="0"/>
          </a:p>
          <a:p>
            <a:pPr marL="609600" indent="-609600">
              <a:lnSpc>
                <a:spcPct val="90000"/>
              </a:lnSpc>
              <a:buFont typeface="Arial" charset="0"/>
              <a:buAutoNum type="arabicPeriod"/>
            </a:pPr>
            <a:r>
              <a:rPr lang="en-US" dirty="0" smtClean="0"/>
              <a:t>The characteristics of oligopoly </a:t>
            </a:r>
          </a:p>
          <a:p>
            <a:pPr marL="609600" indent="-609600">
              <a:lnSpc>
                <a:spcPct val="90000"/>
              </a:lnSpc>
              <a:buFont typeface="Arial" charset="0"/>
              <a:buAutoNum type="arabicPeriod"/>
            </a:pPr>
            <a:r>
              <a:rPr lang="en-US" dirty="0" smtClean="0"/>
              <a:t>The conditions under which the </a:t>
            </a:r>
            <a:r>
              <a:rPr lang="en-US" dirty="0" err="1" smtClean="0"/>
              <a:t>Oligopolist</a:t>
            </a:r>
            <a:r>
              <a:rPr lang="en-US" dirty="0" smtClean="0"/>
              <a:t> firm achieves profit maximization and loss minimization. </a:t>
            </a:r>
          </a:p>
          <a:p>
            <a:pPr marL="609600" indent="-609600">
              <a:lnSpc>
                <a:spcPct val="90000"/>
              </a:lnSpc>
              <a:buFont typeface="Arial" charset="0"/>
              <a:buAutoNum type="arabicPeriod"/>
            </a:pPr>
            <a:r>
              <a:rPr lang="en-US" dirty="0" smtClean="0"/>
              <a:t>Oligopoly Behavior, </a:t>
            </a:r>
            <a:r>
              <a:rPr lang="en-US" dirty="0" smtClean="0"/>
              <a:t>including collusion and game theory. </a:t>
            </a:r>
          </a:p>
          <a:p>
            <a:pPr marL="609600" indent="-609600">
              <a:lnSpc>
                <a:spcPct val="90000"/>
              </a:lnSpc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94443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0"/>
            <a:ext cx="7772400" cy="4603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 smtClean="0">
                <a:solidFill>
                  <a:srgbClr val="0000FF"/>
                </a:solidFill>
              </a:rPr>
              <a:t>Kinked Demand Curve Theory</a:t>
            </a:r>
          </a:p>
        </p:txBody>
      </p:sp>
      <p:sp>
        <p:nvSpPr>
          <p:cNvPr id="3174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1613" y="463550"/>
            <a:ext cx="7227887" cy="2355850"/>
          </a:xfrm>
        </p:spPr>
        <p:txBody>
          <a:bodyPr/>
          <a:lstStyle/>
          <a:p>
            <a:pPr algn="l" eaLnBrk="1" hangingPunct="1">
              <a:lnSpc>
                <a:spcPct val="60000"/>
              </a:lnSpc>
            </a:pPr>
            <a:r>
              <a:rPr lang="en-US" sz="2600" b="1" smtClean="0">
                <a:solidFill>
                  <a:schemeClr val="tx1"/>
                </a:solidFill>
              </a:rPr>
              <a:t>Assumptions:</a:t>
            </a:r>
          </a:p>
          <a:p>
            <a:pPr algn="l" eaLnBrk="1" hangingPunct="1">
              <a:lnSpc>
                <a:spcPct val="60000"/>
              </a:lnSpc>
              <a:buFontTx/>
              <a:buChar char="•"/>
            </a:pPr>
            <a:r>
              <a:rPr lang="en-US" sz="2200" b="1" smtClean="0">
                <a:solidFill>
                  <a:schemeClr val="accent2"/>
                </a:solidFill>
              </a:rPr>
              <a:t>3 firms</a:t>
            </a:r>
          </a:p>
          <a:p>
            <a:pPr algn="l" eaLnBrk="1" hangingPunct="1">
              <a:lnSpc>
                <a:spcPct val="60000"/>
              </a:lnSpc>
              <a:buFontTx/>
              <a:buChar char="•"/>
            </a:pPr>
            <a:r>
              <a:rPr lang="en-US" sz="2200" b="1" smtClean="0">
                <a:solidFill>
                  <a:srgbClr val="898989"/>
                </a:solidFill>
              </a:rPr>
              <a:t>Independent pricing, no collusive behavior</a:t>
            </a:r>
          </a:p>
          <a:p>
            <a:pPr algn="l" eaLnBrk="1" hangingPunct="1">
              <a:lnSpc>
                <a:spcPct val="60000"/>
              </a:lnSpc>
              <a:buFontTx/>
              <a:buChar char="•"/>
            </a:pPr>
            <a:r>
              <a:rPr lang="en-US" sz="2200" b="1" smtClean="0">
                <a:solidFill>
                  <a:srgbClr val="898989"/>
                </a:solidFill>
              </a:rPr>
              <a:t>Differentiated products</a:t>
            </a:r>
          </a:p>
          <a:p>
            <a:pPr algn="l" eaLnBrk="1" hangingPunct="1">
              <a:lnSpc>
                <a:spcPct val="60000"/>
              </a:lnSpc>
            </a:pPr>
            <a:endParaRPr lang="en-US" sz="1900" b="1" smtClean="0">
              <a:solidFill>
                <a:srgbClr val="898989"/>
              </a:solidFill>
            </a:endParaRPr>
          </a:p>
          <a:p>
            <a:pPr eaLnBrk="1" hangingPunct="1">
              <a:lnSpc>
                <a:spcPct val="60000"/>
              </a:lnSpc>
            </a:pPr>
            <a:r>
              <a:rPr lang="en-US" sz="2200" b="1" i="1" u="sng" smtClean="0">
                <a:solidFill>
                  <a:schemeClr val="tx1"/>
                </a:solidFill>
              </a:rPr>
              <a:t>What does a firms’ demand curve look like?</a:t>
            </a:r>
          </a:p>
          <a:p>
            <a:pPr algn="l" eaLnBrk="1" hangingPunct="1">
              <a:lnSpc>
                <a:spcPct val="60000"/>
              </a:lnSpc>
            </a:pPr>
            <a:endParaRPr lang="en-US" sz="1900" b="1" i="1" smtClean="0">
              <a:solidFill>
                <a:srgbClr val="898989"/>
              </a:solidFill>
            </a:endParaRPr>
          </a:p>
          <a:p>
            <a:pPr algn="l" eaLnBrk="1" hangingPunct="1">
              <a:lnSpc>
                <a:spcPct val="60000"/>
              </a:lnSpc>
            </a:pPr>
            <a:r>
              <a:rPr lang="en-US" sz="1900" b="1" smtClean="0">
                <a:solidFill>
                  <a:srgbClr val="FF0000"/>
                </a:solidFill>
              </a:rPr>
              <a:t>Location and shape depends on how rivals react to a price change</a:t>
            </a:r>
          </a:p>
        </p:txBody>
      </p:sp>
      <p:sp>
        <p:nvSpPr>
          <p:cNvPr id="31747" name="Text Box 4"/>
          <p:cNvSpPr txBox="1">
            <a:spLocks noChangeArrowheads="1"/>
          </p:cNvSpPr>
          <p:nvPr/>
        </p:nvSpPr>
        <p:spPr bwMode="auto">
          <a:xfrm>
            <a:off x="76200" y="2590800"/>
            <a:ext cx="8991600" cy="348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400" u="sng">
                <a:solidFill>
                  <a:srgbClr val="0000FF"/>
                </a:solidFill>
              </a:rPr>
              <a:t>Two plausible assumptions about behavior of rivals.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en-US" b="1" u="sng">
                <a:solidFill>
                  <a:srgbClr val="FF0000"/>
                </a:solidFill>
              </a:rPr>
              <a:t>The 2 rivals </a:t>
            </a:r>
            <a:r>
              <a:rPr lang="en-US" b="1" u="sng">
                <a:solidFill>
                  <a:schemeClr val="hlink"/>
                </a:solidFill>
              </a:rPr>
              <a:t>match</a:t>
            </a:r>
            <a:r>
              <a:rPr lang="en-US" b="1" u="sng">
                <a:solidFill>
                  <a:srgbClr val="FF0000"/>
                </a:solidFill>
              </a:rPr>
              <a:t> price changes of firm #1 </a:t>
            </a:r>
          </a:p>
          <a:p>
            <a:pPr marL="800100" lvl="1" indent="-342900">
              <a:spcBef>
                <a:spcPct val="50000"/>
              </a:spcBef>
              <a:buFontTx/>
              <a:buAutoNum type="arabicPeriod"/>
            </a:pPr>
            <a:r>
              <a:rPr lang="en-US" b="1"/>
              <a:t>Firm 1 </a:t>
            </a:r>
            <a:r>
              <a:rPr lang="en-US" b="1" u="sng">
                <a:solidFill>
                  <a:schemeClr val="hlink"/>
                </a:solidFill>
              </a:rPr>
              <a:t>cuts</a:t>
            </a:r>
            <a:r>
              <a:rPr lang="en-US" b="1">
                <a:solidFill>
                  <a:schemeClr val="hlink"/>
                </a:solidFill>
              </a:rPr>
              <a:t> </a:t>
            </a:r>
            <a:r>
              <a:rPr lang="en-US" b="1"/>
              <a:t>price - firm #1 would achieve small sales increase because rivals also cut price to match.</a:t>
            </a:r>
          </a:p>
          <a:p>
            <a:pPr marL="800100" lvl="1" indent="-342900">
              <a:spcBef>
                <a:spcPct val="50000"/>
              </a:spcBef>
              <a:buFontTx/>
              <a:buAutoNum type="arabicPeriod"/>
            </a:pPr>
            <a:r>
              <a:rPr lang="en-US" b="1"/>
              <a:t>Firm 1 </a:t>
            </a:r>
            <a:r>
              <a:rPr lang="en-US" b="1" u="sng">
                <a:solidFill>
                  <a:schemeClr val="hlink"/>
                </a:solidFill>
              </a:rPr>
              <a:t>raises</a:t>
            </a:r>
            <a:r>
              <a:rPr lang="en-US" b="1"/>
              <a:t> price – firm #1 has small sales loss because rivals also raise prices to match.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en-US" b="1" u="sng">
                <a:solidFill>
                  <a:srgbClr val="FF0000"/>
                </a:solidFill>
              </a:rPr>
              <a:t>The 2 rivals</a:t>
            </a:r>
            <a:r>
              <a:rPr lang="en-US" b="1" u="sng"/>
              <a:t> </a:t>
            </a:r>
            <a:r>
              <a:rPr lang="en-US" b="1" u="sng">
                <a:solidFill>
                  <a:srgbClr val="50BE62"/>
                </a:solidFill>
              </a:rPr>
              <a:t>ignore</a:t>
            </a:r>
            <a:r>
              <a:rPr lang="en-US" b="1" u="sng"/>
              <a:t> </a:t>
            </a:r>
            <a:r>
              <a:rPr lang="en-US" b="1" u="sng">
                <a:solidFill>
                  <a:srgbClr val="FF0000"/>
                </a:solidFill>
              </a:rPr>
              <a:t>price changes of firm #1</a:t>
            </a:r>
            <a:r>
              <a:rPr lang="en-US" b="1"/>
              <a:t> </a:t>
            </a:r>
          </a:p>
          <a:p>
            <a:pPr marL="800100" lvl="1" indent="-342900">
              <a:spcBef>
                <a:spcPct val="50000"/>
              </a:spcBef>
              <a:buFontTx/>
              <a:buAutoNum type="arabicPeriod"/>
            </a:pPr>
            <a:r>
              <a:rPr lang="en-US" b="1"/>
              <a:t>Firm 1 </a:t>
            </a:r>
            <a:r>
              <a:rPr lang="en-US" b="1" u="sng">
                <a:solidFill>
                  <a:srgbClr val="50BE62"/>
                </a:solidFill>
              </a:rPr>
              <a:t>lowers</a:t>
            </a:r>
            <a:r>
              <a:rPr lang="en-US" b="1">
                <a:solidFill>
                  <a:srgbClr val="50BE62"/>
                </a:solidFill>
              </a:rPr>
              <a:t> </a:t>
            </a:r>
            <a:r>
              <a:rPr lang="en-US" b="1"/>
              <a:t>price and rivals don’t.  Firm 1 gains sales.</a:t>
            </a:r>
          </a:p>
          <a:p>
            <a:pPr marL="800100" lvl="1" indent="-342900">
              <a:spcBef>
                <a:spcPct val="50000"/>
              </a:spcBef>
              <a:buFontTx/>
              <a:buAutoNum type="arabicPeriod"/>
            </a:pPr>
            <a:r>
              <a:rPr lang="en-US" b="1"/>
              <a:t>Firm 1 </a:t>
            </a:r>
            <a:r>
              <a:rPr lang="en-US" b="1" u="sng">
                <a:solidFill>
                  <a:srgbClr val="50BE62"/>
                </a:solidFill>
              </a:rPr>
              <a:t>raises</a:t>
            </a:r>
            <a:r>
              <a:rPr lang="en-US" b="1"/>
              <a:t> price and rivals don’t.  Firm 1 looses sales.</a:t>
            </a:r>
          </a:p>
        </p:txBody>
      </p:sp>
    </p:spTree>
    <p:extLst>
      <p:ext uri="{BB962C8B-B14F-4D97-AF65-F5344CB8AC3E}">
        <p14:creationId xmlns:p14="http://schemas.microsoft.com/office/powerpoint/2010/main" val="6342960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28303"/>
            <a:ext cx="4572000" cy="487363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sz="3600" b="1" dirty="0" smtClean="0">
                <a:solidFill>
                  <a:schemeClr val="hlink"/>
                </a:solidFill>
              </a:rPr>
              <a:t>Conclusion about strategy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533400"/>
            <a:ext cx="8991600" cy="5943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3000" dirty="0" smtClean="0"/>
              <a:t>Rival behavior will depend on the </a:t>
            </a:r>
            <a:r>
              <a:rPr lang="en-US" sz="3000" dirty="0" smtClean="0">
                <a:solidFill>
                  <a:srgbClr val="FF0000"/>
                </a:solidFill>
              </a:rPr>
              <a:t>direction</a:t>
            </a:r>
            <a:r>
              <a:rPr lang="en-US" sz="3000" dirty="0" smtClean="0"/>
              <a:t> of firm 1’s price change!!</a:t>
            </a:r>
          </a:p>
          <a:p>
            <a:pPr eaLnBrk="1" hangingPunct="1">
              <a:lnSpc>
                <a:spcPct val="80000"/>
              </a:lnSpc>
            </a:pPr>
            <a:endParaRPr lang="en-US" sz="3000" dirty="0" smtClean="0"/>
          </a:p>
          <a:p>
            <a:pPr eaLnBrk="1" hangingPunct="1">
              <a:lnSpc>
                <a:spcPct val="80000"/>
              </a:lnSpc>
            </a:pPr>
            <a:r>
              <a:rPr lang="en-US" sz="3000" u="sng" dirty="0" smtClean="0">
                <a:solidFill>
                  <a:srgbClr val="FF0000"/>
                </a:solidFill>
              </a:rPr>
              <a:t>Key point!</a:t>
            </a:r>
          </a:p>
          <a:p>
            <a:pPr eaLnBrk="1" hangingPunct="1">
              <a:lnSpc>
                <a:spcPct val="80000"/>
              </a:lnSpc>
            </a:pPr>
            <a:r>
              <a:rPr lang="en-US" sz="3000" u="sng" dirty="0" smtClean="0"/>
              <a:t>There exists a price: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600" u="sng" dirty="0" smtClean="0"/>
              <a:t>below</a:t>
            </a:r>
            <a:r>
              <a:rPr lang="en-US" sz="2600" u="sng" dirty="0" smtClean="0">
                <a:solidFill>
                  <a:srgbClr val="FF0000"/>
                </a:solidFill>
              </a:rPr>
              <a:t> which they will match price decreases and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600" u="sng" dirty="0" smtClean="0"/>
              <a:t>above</a:t>
            </a:r>
            <a:r>
              <a:rPr lang="en-US" sz="2600" u="sng" dirty="0" smtClean="0">
                <a:solidFill>
                  <a:srgbClr val="FF0000"/>
                </a:solidFill>
              </a:rPr>
              <a:t> which they will ignore price increases.</a:t>
            </a:r>
          </a:p>
          <a:p>
            <a:pPr eaLnBrk="1" hangingPunct="1">
              <a:lnSpc>
                <a:spcPct val="80000"/>
              </a:lnSpc>
            </a:pPr>
            <a:endParaRPr lang="en-US" sz="3000" u="sng" dirty="0" smtClean="0"/>
          </a:p>
          <a:p>
            <a:pPr eaLnBrk="1" hangingPunct="1">
              <a:lnSpc>
                <a:spcPct val="80000"/>
              </a:lnSpc>
            </a:pPr>
            <a:r>
              <a:rPr lang="en-US" sz="3000" dirty="0" smtClean="0"/>
              <a:t>Given a price change by firm 1,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600" dirty="0" smtClean="0"/>
              <a:t>Case 1: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200" dirty="0" smtClean="0"/>
              <a:t>Rivals will ignore price increases above that price and gain customers.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600" dirty="0" smtClean="0">
                <a:solidFill>
                  <a:srgbClr val="C00000"/>
                </a:solidFill>
              </a:rPr>
              <a:t>Case 2: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200" dirty="0" smtClean="0">
                <a:solidFill>
                  <a:srgbClr val="C00000"/>
                </a:solidFill>
              </a:rPr>
              <a:t>Rivals will match price decreases below that price to avoid losing customers</a:t>
            </a:r>
          </a:p>
        </p:txBody>
      </p:sp>
    </p:spTree>
    <p:extLst>
      <p:ext uri="{BB962C8B-B14F-4D97-AF65-F5344CB8AC3E}">
        <p14:creationId xmlns:p14="http://schemas.microsoft.com/office/powerpoint/2010/main" val="11065354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8" name="Line 8"/>
          <p:cNvSpPr>
            <a:spLocks noChangeShapeType="1"/>
          </p:cNvSpPr>
          <p:nvPr/>
        </p:nvSpPr>
        <p:spPr bwMode="auto">
          <a:xfrm>
            <a:off x="2801938" y="1544638"/>
            <a:ext cx="3479800" cy="420052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7050" name="Line 10"/>
          <p:cNvSpPr>
            <a:spLocks noChangeShapeType="1"/>
          </p:cNvSpPr>
          <p:nvPr/>
        </p:nvSpPr>
        <p:spPr bwMode="auto">
          <a:xfrm>
            <a:off x="2484438" y="1714500"/>
            <a:ext cx="1978025" cy="4686300"/>
          </a:xfrm>
          <a:prstGeom prst="line">
            <a:avLst/>
          </a:prstGeom>
          <a:noFill/>
          <a:ln w="76200">
            <a:solidFill>
              <a:srgbClr val="777777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7053" name="Rectangle 13"/>
          <p:cNvSpPr>
            <a:spLocks noChangeArrowheads="1"/>
          </p:cNvSpPr>
          <p:nvPr/>
        </p:nvSpPr>
        <p:spPr bwMode="auto">
          <a:xfrm>
            <a:off x="6340475" y="5548313"/>
            <a:ext cx="804863" cy="51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/>
            <a:r>
              <a:rPr lang="en-US" sz="2800" b="1">
                <a:solidFill>
                  <a:srgbClr val="000000"/>
                </a:solidFill>
              </a:rPr>
              <a:t>D</a:t>
            </a:r>
            <a:r>
              <a:rPr lang="en-US" sz="2800" b="1" baseline="-2500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87055" name="Rectangle 15"/>
          <p:cNvSpPr>
            <a:spLocks noChangeArrowheads="1"/>
          </p:cNvSpPr>
          <p:nvPr/>
        </p:nvSpPr>
        <p:spPr bwMode="auto">
          <a:xfrm>
            <a:off x="4541838" y="6156325"/>
            <a:ext cx="887412" cy="51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/>
            <a:r>
              <a:rPr lang="en-US" sz="2800" b="1">
                <a:solidFill>
                  <a:srgbClr val="000000"/>
                </a:solidFill>
              </a:rPr>
              <a:t>MR</a:t>
            </a:r>
            <a:r>
              <a:rPr lang="en-US" sz="2800" b="1" baseline="-2500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87056" name="Rectangle 16"/>
          <p:cNvSpPr>
            <a:spLocks noChangeArrowheads="1"/>
          </p:cNvSpPr>
          <p:nvPr/>
        </p:nvSpPr>
        <p:spPr bwMode="auto">
          <a:xfrm>
            <a:off x="2497138" y="6202363"/>
            <a:ext cx="141605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b="1">
                <a:solidFill>
                  <a:srgbClr val="000000"/>
                </a:solidFill>
              </a:rPr>
              <a:t>Quantity</a:t>
            </a:r>
          </a:p>
        </p:txBody>
      </p:sp>
      <p:sp>
        <p:nvSpPr>
          <p:cNvPr id="87060" name="Rectangle 20"/>
          <p:cNvSpPr>
            <a:spLocks noChangeArrowheads="1"/>
          </p:cNvSpPr>
          <p:nvPr/>
        </p:nvSpPr>
        <p:spPr bwMode="auto">
          <a:xfrm>
            <a:off x="4097338" y="1167040"/>
            <a:ext cx="4938712" cy="1936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/>
            <a:r>
              <a:rPr lang="en-US" sz="2000" b="1" dirty="0" smtClean="0"/>
              <a:t>Case 1.</a:t>
            </a:r>
          </a:p>
          <a:p>
            <a:pPr eaLnBrk="0" hangingPunct="0"/>
            <a:r>
              <a:rPr lang="en-US" sz="2000" b="1" dirty="0" smtClean="0"/>
              <a:t>Firm </a:t>
            </a:r>
            <a:r>
              <a:rPr lang="en-US" sz="2000" b="1" dirty="0"/>
              <a:t>1’s</a:t>
            </a:r>
            <a:r>
              <a:rPr lang="en-US" sz="2000" b="1" dirty="0">
                <a:solidFill>
                  <a:srgbClr val="CC0000"/>
                </a:solidFill>
              </a:rPr>
              <a:t> demand and marginal revenue curves </a:t>
            </a:r>
            <a:r>
              <a:rPr lang="en-US" sz="2000" b="1" u="sng" dirty="0">
                <a:solidFill>
                  <a:srgbClr val="0070C0"/>
                </a:solidFill>
              </a:rPr>
              <a:t>assuming</a:t>
            </a:r>
            <a:r>
              <a:rPr lang="en-US" sz="2000" b="1" dirty="0">
                <a:solidFill>
                  <a:srgbClr val="0070C0"/>
                </a:solidFill>
              </a:rPr>
              <a:t> a </a:t>
            </a:r>
            <a:r>
              <a:rPr lang="en-US" sz="2000" b="1" u="sng" dirty="0">
                <a:solidFill>
                  <a:srgbClr val="0070C0"/>
                </a:solidFill>
              </a:rPr>
              <a:t>price </a:t>
            </a:r>
            <a:r>
              <a:rPr lang="en-US" sz="2000" b="1" u="sng" dirty="0">
                <a:solidFill>
                  <a:srgbClr val="50BE62"/>
                </a:solidFill>
              </a:rPr>
              <a:t>decrease</a:t>
            </a:r>
            <a:r>
              <a:rPr lang="en-US" sz="2000" b="1" u="sng" dirty="0">
                <a:solidFill>
                  <a:srgbClr val="0070C0"/>
                </a:solidFill>
              </a:rPr>
              <a:t> by firm 1</a:t>
            </a:r>
            <a:r>
              <a:rPr lang="en-US" sz="2000" b="1" dirty="0">
                <a:solidFill>
                  <a:srgbClr val="0070C0"/>
                </a:solidFill>
              </a:rPr>
              <a:t> and the 2 rivals match the change.  </a:t>
            </a:r>
            <a:r>
              <a:rPr lang="en-US" sz="2000" b="1" dirty="0"/>
              <a:t>Firm 1 receives only a small increase in sales.</a:t>
            </a:r>
          </a:p>
        </p:txBody>
      </p:sp>
      <p:sp>
        <p:nvSpPr>
          <p:cNvPr id="87070" name="Rectangle 30"/>
          <p:cNvSpPr>
            <a:spLocks noChangeArrowheads="1"/>
          </p:cNvSpPr>
          <p:nvPr/>
        </p:nvSpPr>
        <p:spPr bwMode="auto">
          <a:xfrm>
            <a:off x="2062470" y="38100"/>
            <a:ext cx="4847610" cy="1136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3600" b="1" dirty="0" smtClean="0">
                <a:solidFill>
                  <a:srgbClr val="000099"/>
                </a:solidFill>
                <a:latin typeface="Calibri" pitchFamily="34" charset="0"/>
              </a:rPr>
              <a:t>Kinked Demand Theory:</a:t>
            </a:r>
            <a:endParaRPr lang="en-US" sz="3200" b="1" i="1" dirty="0">
              <a:solidFill>
                <a:srgbClr val="000099"/>
              </a:solidFill>
              <a:latin typeface="Calibri" pitchFamily="34" charset="0"/>
            </a:endParaRPr>
          </a:p>
          <a:p>
            <a:pPr algn="ctr" eaLnBrk="0" hangingPunct="0"/>
            <a:r>
              <a:rPr lang="en-US" sz="3200" b="1" i="1" dirty="0" err="1" smtClean="0">
                <a:solidFill>
                  <a:srgbClr val="000099"/>
                </a:solidFill>
                <a:latin typeface="Calibri" pitchFamily="34" charset="0"/>
              </a:rPr>
              <a:t>Noncollusive</a:t>
            </a:r>
            <a:r>
              <a:rPr lang="en-US" sz="3200" b="1" i="1" dirty="0" smtClean="0">
                <a:solidFill>
                  <a:srgbClr val="000099"/>
                </a:solidFill>
                <a:latin typeface="Calibri" pitchFamily="34" charset="0"/>
              </a:rPr>
              <a:t> Oligopoly</a:t>
            </a:r>
            <a:endParaRPr lang="en-US" sz="3200" b="1" i="1" dirty="0">
              <a:solidFill>
                <a:srgbClr val="000099"/>
              </a:solidFill>
              <a:latin typeface="Calibri" pitchFamily="34" charset="0"/>
            </a:endParaRPr>
          </a:p>
        </p:txBody>
      </p:sp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2157413" y="1208088"/>
            <a:ext cx="4354512" cy="4914900"/>
            <a:chOff x="1591" y="745"/>
            <a:chExt cx="2743" cy="3096"/>
          </a:xfrm>
        </p:grpSpPr>
        <p:sp>
          <p:nvSpPr>
            <p:cNvPr id="34827" name="Line 32"/>
            <p:cNvSpPr>
              <a:spLocks noChangeShapeType="1"/>
            </p:cNvSpPr>
            <p:nvPr/>
          </p:nvSpPr>
          <p:spPr bwMode="auto">
            <a:xfrm>
              <a:off x="1606" y="745"/>
              <a:ext cx="0" cy="3096"/>
            </a:xfrm>
            <a:prstGeom prst="line">
              <a:avLst/>
            </a:prstGeom>
            <a:noFill/>
            <a:ln w="762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28" name="Line 33"/>
            <p:cNvSpPr>
              <a:spLocks noChangeShapeType="1"/>
            </p:cNvSpPr>
            <p:nvPr/>
          </p:nvSpPr>
          <p:spPr bwMode="auto">
            <a:xfrm>
              <a:off x="1591" y="3817"/>
              <a:ext cx="2743" cy="0"/>
            </a:xfrm>
            <a:prstGeom prst="line">
              <a:avLst/>
            </a:prstGeom>
            <a:noFill/>
            <a:ln w="762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7075" name="Text Box 35"/>
          <p:cNvSpPr txBox="1">
            <a:spLocks noChangeArrowheads="1"/>
          </p:cNvSpPr>
          <p:nvPr/>
        </p:nvSpPr>
        <p:spPr bwMode="auto">
          <a:xfrm rot="-5400000">
            <a:off x="906462" y="3387726"/>
            <a:ext cx="930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Price</a:t>
            </a:r>
          </a:p>
        </p:txBody>
      </p:sp>
      <p:sp>
        <p:nvSpPr>
          <p:cNvPr id="34826" name="Line 13"/>
          <p:cNvSpPr>
            <a:spLocks noChangeShapeType="1"/>
          </p:cNvSpPr>
          <p:nvPr/>
        </p:nvSpPr>
        <p:spPr bwMode="auto">
          <a:xfrm flipH="1">
            <a:off x="5334000" y="2984500"/>
            <a:ext cx="1638300" cy="1092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70167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7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87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87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87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7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87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87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87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8" grpId="0" animBg="1"/>
      <p:bldP spid="87050" grpId="0" animBg="1"/>
      <p:bldP spid="87053" grpId="0" autoUpdateAnimBg="0"/>
      <p:bldP spid="87055" grpId="0" autoUpdateAnimBg="0"/>
      <p:bldP spid="87056" grpId="0" autoUpdateAnimBg="0"/>
      <p:bldP spid="87060" grpId="0" autoUpdateAnimBg="0"/>
      <p:bldP spid="87070" grpId="0" autoUpdateAnimBg="0"/>
      <p:bldP spid="87075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6" name="Line 4"/>
          <p:cNvSpPr>
            <a:spLocks noChangeShapeType="1"/>
          </p:cNvSpPr>
          <p:nvPr/>
        </p:nvSpPr>
        <p:spPr bwMode="auto">
          <a:xfrm>
            <a:off x="2519363" y="2773363"/>
            <a:ext cx="4452937" cy="1362075"/>
          </a:xfrm>
          <a:prstGeom prst="line">
            <a:avLst/>
          </a:prstGeom>
          <a:noFill/>
          <a:ln w="76200">
            <a:solidFill>
              <a:srgbClr val="000099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8358" name="Line 6"/>
          <p:cNvSpPr>
            <a:spLocks noChangeShapeType="1"/>
          </p:cNvSpPr>
          <p:nvPr/>
        </p:nvSpPr>
        <p:spPr bwMode="auto">
          <a:xfrm>
            <a:off x="2455863" y="3090863"/>
            <a:ext cx="4495800" cy="2357437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8359" name="Rectangle 7"/>
          <p:cNvSpPr>
            <a:spLocks noChangeArrowheads="1"/>
          </p:cNvSpPr>
          <p:nvPr/>
        </p:nvSpPr>
        <p:spPr bwMode="auto">
          <a:xfrm>
            <a:off x="7023100" y="5268913"/>
            <a:ext cx="887413" cy="51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/>
            <a:r>
              <a:rPr lang="en-US" sz="2800" b="1">
                <a:solidFill>
                  <a:srgbClr val="000000"/>
                </a:solidFill>
              </a:rPr>
              <a:t>MR</a:t>
            </a:r>
            <a:r>
              <a:rPr lang="en-US" sz="2800" b="1" baseline="-2500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35844" name="Rectangle 8"/>
          <p:cNvSpPr>
            <a:spLocks noChangeArrowheads="1"/>
          </p:cNvSpPr>
          <p:nvPr/>
        </p:nvSpPr>
        <p:spPr bwMode="auto">
          <a:xfrm>
            <a:off x="6353175" y="5548313"/>
            <a:ext cx="804863" cy="51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/>
            <a:r>
              <a:rPr lang="en-US" sz="2800" b="1">
                <a:solidFill>
                  <a:srgbClr val="000000"/>
                </a:solidFill>
              </a:rPr>
              <a:t>D</a:t>
            </a:r>
            <a:r>
              <a:rPr lang="en-US" sz="2800" b="1" baseline="-2500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228361" name="Rectangle 9"/>
          <p:cNvSpPr>
            <a:spLocks noChangeArrowheads="1"/>
          </p:cNvSpPr>
          <p:nvPr/>
        </p:nvSpPr>
        <p:spPr bwMode="auto">
          <a:xfrm>
            <a:off x="7021513" y="4008438"/>
            <a:ext cx="804862" cy="51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/>
            <a:r>
              <a:rPr lang="en-US" sz="2800" b="1">
                <a:solidFill>
                  <a:srgbClr val="000000"/>
                </a:solidFill>
              </a:rPr>
              <a:t>D</a:t>
            </a:r>
            <a:r>
              <a:rPr lang="en-US" sz="2800" b="1" baseline="-2500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35846" name="Rectangle 10"/>
          <p:cNvSpPr>
            <a:spLocks noChangeArrowheads="1"/>
          </p:cNvSpPr>
          <p:nvPr/>
        </p:nvSpPr>
        <p:spPr bwMode="auto">
          <a:xfrm>
            <a:off x="4554538" y="6156325"/>
            <a:ext cx="887412" cy="51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/>
            <a:r>
              <a:rPr lang="en-US" sz="2800" b="1">
                <a:solidFill>
                  <a:srgbClr val="000000"/>
                </a:solidFill>
              </a:rPr>
              <a:t>MR</a:t>
            </a:r>
            <a:r>
              <a:rPr lang="en-US" sz="2800" b="1" baseline="-2500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35847" name="Rectangle 11"/>
          <p:cNvSpPr>
            <a:spLocks noChangeArrowheads="1"/>
          </p:cNvSpPr>
          <p:nvPr/>
        </p:nvSpPr>
        <p:spPr bwMode="auto">
          <a:xfrm>
            <a:off x="2509838" y="6202363"/>
            <a:ext cx="141605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b="1">
                <a:solidFill>
                  <a:srgbClr val="000000"/>
                </a:solidFill>
              </a:rPr>
              <a:t>Quantity</a:t>
            </a:r>
          </a:p>
        </p:txBody>
      </p:sp>
      <p:sp>
        <p:nvSpPr>
          <p:cNvPr id="228367" name="Rectangle 15"/>
          <p:cNvSpPr>
            <a:spLocks noChangeArrowheads="1"/>
          </p:cNvSpPr>
          <p:nvPr/>
        </p:nvSpPr>
        <p:spPr bwMode="auto">
          <a:xfrm>
            <a:off x="4114800" y="1154435"/>
            <a:ext cx="5019675" cy="1936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/>
            <a:r>
              <a:rPr lang="en-US" sz="2000" b="1" dirty="0" smtClean="0"/>
              <a:t>Case 2.</a:t>
            </a:r>
          </a:p>
          <a:p>
            <a:pPr eaLnBrk="0" hangingPunct="0"/>
            <a:r>
              <a:rPr lang="en-US" sz="2000" b="1" dirty="0" smtClean="0"/>
              <a:t>Firm </a:t>
            </a:r>
            <a:r>
              <a:rPr lang="en-US" sz="2000" b="1" dirty="0"/>
              <a:t>1’s</a:t>
            </a:r>
            <a:r>
              <a:rPr lang="en-US" sz="2000" b="1" dirty="0">
                <a:solidFill>
                  <a:srgbClr val="CC0000"/>
                </a:solidFill>
              </a:rPr>
              <a:t> Demand and marginal revenue curves </a:t>
            </a:r>
            <a:r>
              <a:rPr lang="en-US" sz="2000" b="1" dirty="0">
                <a:solidFill>
                  <a:srgbClr val="0070C0"/>
                </a:solidFill>
              </a:rPr>
              <a:t>assuming a </a:t>
            </a:r>
            <a:r>
              <a:rPr lang="en-US" sz="2000" b="1" u="sng" dirty="0">
                <a:solidFill>
                  <a:srgbClr val="0070C0"/>
                </a:solidFill>
              </a:rPr>
              <a:t>price </a:t>
            </a:r>
            <a:r>
              <a:rPr lang="en-US" sz="2000" b="1" u="sng" dirty="0">
                <a:solidFill>
                  <a:srgbClr val="50BE62"/>
                </a:solidFill>
              </a:rPr>
              <a:t>increase</a:t>
            </a:r>
            <a:r>
              <a:rPr lang="en-US" sz="2000" b="1" u="sng" dirty="0">
                <a:solidFill>
                  <a:srgbClr val="0070C0"/>
                </a:solidFill>
              </a:rPr>
              <a:t> by firm 1</a:t>
            </a:r>
            <a:r>
              <a:rPr lang="en-US" sz="2000" b="1" dirty="0">
                <a:solidFill>
                  <a:srgbClr val="0070C0"/>
                </a:solidFill>
              </a:rPr>
              <a:t> and the 2 rivals ignore the </a:t>
            </a:r>
            <a:r>
              <a:rPr lang="en-US" sz="2000" b="1" u="sng" dirty="0">
                <a:solidFill>
                  <a:srgbClr val="0070C0"/>
                </a:solidFill>
              </a:rPr>
              <a:t>price increase.</a:t>
            </a:r>
            <a:r>
              <a:rPr lang="en-US" sz="2000" b="1" dirty="0">
                <a:solidFill>
                  <a:srgbClr val="0070C0"/>
                </a:solidFill>
              </a:rPr>
              <a:t>  </a:t>
            </a:r>
            <a:r>
              <a:rPr lang="en-US" sz="2000" b="1" dirty="0"/>
              <a:t>Firm 1 has only a small sales loss.</a:t>
            </a:r>
          </a:p>
        </p:txBody>
      </p:sp>
      <p:sp>
        <p:nvSpPr>
          <p:cNvPr id="35849" name="Rectangle 16"/>
          <p:cNvSpPr>
            <a:spLocks noChangeArrowheads="1"/>
          </p:cNvSpPr>
          <p:nvPr/>
        </p:nvSpPr>
        <p:spPr bwMode="auto">
          <a:xfrm>
            <a:off x="2075170" y="38100"/>
            <a:ext cx="4847610" cy="1136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3600" b="1" dirty="0" smtClean="0">
                <a:solidFill>
                  <a:srgbClr val="000099"/>
                </a:solidFill>
                <a:latin typeface="Calibri" pitchFamily="34" charset="0"/>
              </a:rPr>
              <a:t>Kinked Demand Theory:</a:t>
            </a:r>
            <a:endParaRPr lang="en-US" sz="3200" b="1" i="1" dirty="0">
              <a:solidFill>
                <a:srgbClr val="000099"/>
              </a:solidFill>
              <a:latin typeface="Calibri" pitchFamily="34" charset="0"/>
            </a:endParaRPr>
          </a:p>
          <a:p>
            <a:pPr algn="ctr" eaLnBrk="0" hangingPunct="0"/>
            <a:r>
              <a:rPr lang="en-US" sz="3200" b="1" i="1" dirty="0" err="1" smtClean="0">
                <a:solidFill>
                  <a:srgbClr val="000099"/>
                </a:solidFill>
                <a:latin typeface="Calibri" pitchFamily="34" charset="0"/>
              </a:rPr>
              <a:t>Noncollusive</a:t>
            </a:r>
            <a:r>
              <a:rPr lang="en-US" sz="3200" b="1" i="1" dirty="0" smtClean="0">
                <a:solidFill>
                  <a:srgbClr val="000099"/>
                </a:solidFill>
                <a:latin typeface="Calibri" pitchFamily="34" charset="0"/>
              </a:rPr>
              <a:t> Oligopoly</a:t>
            </a:r>
            <a:endParaRPr lang="en-US" sz="3200" b="1" i="1" dirty="0">
              <a:solidFill>
                <a:srgbClr val="000099"/>
              </a:solidFill>
              <a:latin typeface="Calibri" pitchFamily="34" charset="0"/>
            </a:endParaRPr>
          </a:p>
        </p:txBody>
      </p:sp>
      <p:grpSp>
        <p:nvGrpSpPr>
          <p:cNvPr id="35850" name="Group 17"/>
          <p:cNvGrpSpPr>
            <a:grpSpLocks/>
          </p:cNvGrpSpPr>
          <p:nvPr/>
        </p:nvGrpSpPr>
        <p:grpSpPr bwMode="auto">
          <a:xfrm>
            <a:off x="2170113" y="1208088"/>
            <a:ext cx="4354512" cy="4914900"/>
            <a:chOff x="1591" y="745"/>
            <a:chExt cx="2743" cy="3096"/>
          </a:xfrm>
        </p:grpSpPr>
        <p:sp>
          <p:nvSpPr>
            <p:cNvPr id="35855" name="Line 18"/>
            <p:cNvSpPr>
              <a:spLocks noChangeShapeType="1"/>
            </p:cNvSpPr>
            <p:nvPr/>
          </p:nvSpPr>
          <p:spPr bwMode="auto">
            <a:xfrm>
              <a:off x="1606" y="745"/>
              <a:ext cx="0" cy="3096"/>
            </a:xfrm>
            <a:prstGeom prst="line">
              <a:avLst/>
            </a:prstGeom>
            <a:noFill/>
            <a:ln w="762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56" name="Line 19"/>
            <p:cNvSpPr>
              <a:spLocks noChangeShapeType="1"/>
            </p:cNvSpPr>
            <p:nvPr/>
          </p:nvSpPr>
          <p:spPr bwMode="auto">
            <a:xfrm>
              <a:off x="1591" y="3817"/>
              <a:ext cx="2743" cy="0"/>
            </a:xfrm>
            <a:prstGeom prst="line">
              <a:avLst/>
            </a:prstGeom>
            <a:noFill/>
            <a:ln w="762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5851" name="Text Box 20"/>
          <p:cNvSpPr txBox="1">
            <a:spLocks noChangeArrowheads="1"/>
          </p:cNvSpPr>
          <p:nvPr/>
        </p:nvSpPr>
        <p:spPr bwMode="auto">
          <a:xfrm rot="-5400000">
            <a:off x="919162" y="3387726"/>
            <a:ext cx="930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Price</a:t>
            </a:r>
          </a:p>
        </p:txBody>
      </p:sp>
      <p:sp>
        <p:nvSpPr>
          <p:cNvPr id="35852" name="Line 3"/>
          <p:cNvSpPr>
            <a:spLocks noChangeShapeType="1"/>
          </p:cNvSpPr>
          <p:nvPr/>
        </p:nvSpPr>
        <p:spPr bwMode="auto">
          <a:xfrm>
            <a:off x="2814638" y="1544638"/>
            <a:ext cx="3479800" cy="420052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53" name="Line 5"/>
          <p:cNvSpPr>
            <a:spLocks noChangeShapeType="1"/>
          </p:cNvSpPr>
          <p:nvPr/>
        </p:nvSpPr>
        <p:spPr bwMode="auto">
          <a:xfrm>
            <a:off x="2497138" y="1714500"/>
            <a:ext cx="1978025" cy="4686300"/>
          </a:xfrm>
          <a:prstGeom prst="line">
            <a:avLst/>
          </a:prstGeom>
          <a:noFill/>
          <a:ln w="76200">
            <a:solidFill>
              <a:srgbClr val="777777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54" name="Line 17"/>
          <p:cNvSpPr>
            <a:spLocks noChangeShapeType="1"/>
          </p:cNvSpPr>
          <p:nvPr/>
        </p:nvSpPr>
        <p:spPr bwMode="auto">
          <a:xfrm flipH="1">
            <a:off x="6070600" y="2667000"/>
            <a:ext cx="1244600" cy="11350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83276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8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28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28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28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28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8356" grpId="0" animBg="1"/>
      <p:bldP spid="228358" grpId="0" animBg="1"/>
      <p:bldP spid="228359" grpId="0" autoUpdateAnimBg="0"/>
      <p:bldP spid="228361" grpId="0" autoUpdateAnimBg="0"/>
      <p:bldP spid="228367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Line 4"/>
          <p:cNvSpPr>
            <a:spLocks noChangeShapeType="1"/>
          </p:cNvSpPr>
          <p:nvPr/>
        </p:nvSpPr>
        <p:spPr bwMode="auto">
          <a:xfrm>
            <a:off x="2443163" y="2773363"/>
            <a:ext cx="4452937" cy="1362075"/>
          </a:xfrm>
          <a:prstGeom prst="line">
            <a:avLst/>
          </a:prstGeom>
          <a:noFill/>
          <a:ln w="76200">
            <a:solidFill>
              <a:srgbClr val="000099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66" name="Line 6"/>
          <p:cNvSpPr>
            <a:spLocks noChangeShapeType="1"/>
          </p:cNvSpPr>
          <p:nvPr/>
        </p:nvSpPr>
        <p:spPr bwMode="auto">
          <a:xfrm>
            <a:off x="2379663" y="3090863"/>
            <a:ext cx="4495800" cy="2357437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67" name="Rectangle 7"/>
          <p:cNvSpPr>
            <a:spLocks noChangeArrowheads="1"/>
          </p:cNvSpPr>
          <p:nvPr/>
        </p:nvSpPr>
        <p:spPr bwMode="auto">
          <a:xfrm>
            <a:off x="6946900" y="5268913"/>
            <a:ext cx="887413" cy="51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/>
            <a:r>
              <a:rPr lang="en-US" sz="2800" b="1">
                <a:solidFill>
                  <a:srgbClr val="000000"/>
                </a:solidFill>
              </a:rPr>
              <a:t>MR</a:t>
            </a:r>
            <a:r>
              <a:rPr lang="en-US" sz="2800" b="1" baseline="-2500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36868" name="Rectangle 8"/>
          <p:cNvSpPr>
            <a:spLocks noChangeArrowheads="1"/>
          </p:cNvSpPr>
          <p:nvPr/>
        </p:nvSpPr>
        <p:spPr bwMode="auto">
          <a:xfrm>
            <a:off x="6276975" y="5548313"/>
            <a:ext cx="804863" cy="51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/>
            <a:r>
              <a:rPr lang="en-US" sz="2800" b="1">
                <a:solidFill>
                  <a:srgbClr val="000000"/>
                </a:solidFill>
              </a:rPr>
              <a:t>D</a:t>
            </a:r>
            <a:r>
              <a:rPr lang="en-US" sz="2800" b="1" baseline="-2500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36869" name="Rectangle 9"/>
          <p:cNvSpPr>
            <a:spLocks noChangeArrowheads="1"/>
          </p:cNvSpPr>
          <p:nvPr/>
        </p:nvSpPr>
        <p:spPr bwMode="auto">
          <a:xfrm>
            <a:off x="6945313" y="4008438"/>
            <a:ext cx="804862" cy="51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/>
            <a:r>
              <a:rPr lang="en-US" sz="2800" b="1">
                <a:solidFill>
                  <a:srgbClr val="000000"/>
                </a:solidFill>
              </a:rPr>
              <a:t>D</a:t>
            </a:r>
            <a:r>
              <a:rPr lang="en-US" sz="2800" b="1" baseline="-2500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36870" name="Rectangle 10"/>
          <p:cNvSpPr>
            <a:spLocks noChangeArrowheads="1"/>
          </p:cNvSpPr>
          <p:nvPr/>
        </p:nvSpPr>
        <p:spPr bwMode="auto">
          <a:xfrm>
            <a:off x="4478338" y="6156325"/>
            <a:ext cx="887412" cy="51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/>
            <a:r>
              <a:rPr lang="en-US" sz="2800" b="1">
                <a:solidFill>
                  <a:srgbClr val="000000"/>
                </a:solidFill>
              </a:rPr>
              <a:t>MR</a:t>
            </a:r>
            <a:r>
              <a:rPr lang="en-US" sz="2800" b="1" baseline="-2500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36871" name="Rectangle 11"/>
          <p:cNvSpPr>
            <a:spLocks noChangeArrowheads="1"/>
          </p:cNvSpPr>
          <p:nvPr/>
        </p:nvSpPr>
        <p:spPr bwMode="auto">
          <a:xfrm>
            <a:off x="2433638" y="6202363"/>
            <a:ext cx="141605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b="1">
                <a:solidFill>
                  <a:srgbClr val="000000"/>
                </a:solidFill>
              </a:rPr>
              <a:t>Quantity</a:t>
            </a:r>
          </a:p>
        </p:txBody>
      </p:sp>
      <p:sp>
        <p:nvSpPr>
          <p:cNvPr id="36872" name="Rectangle 16"/>
          <p:cNvSpPr>
            <a:spLocks noChangeArrowheads="1"/>
          </p:cNvSpPr>
          <p:nvPr/>
        </p:nvSpPr>
        <p:spPr bwMode="auto">
          <a:xfrm>
            <a:off x="1998970" y="38100"/>
            <a:ext cx="4847610" cy="1136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3600" b="1" dirty="0" smtClean="0">
                <a:solidFill>
                  <a:srgbClr val="000099"/>
                </a:solidFill>
                <a:latin typeface="Calibri" pitchFamily="34" charset="0"/>
              </a:rPr>
              <a:t>Kinked Demand Theory:</a:t>
            </a:r>
            <a:endParaRPr lang="en-US" sz="3200" b="1" i="1" dirty="0">
              <a:solidFill>
                <a:srgbClr val="000099"/>
              </a:solidFill>
              <a:latin typeface="Calibri" pitchFamily="34" charset="0"/>
            </a:endParaRPr>
          </a:p>
          <a:p>
            <a:pPr algn="ctr" eaLnBrk="0" hangingPunct="0"/>
            <a:r>
              <a:rPr lang="en-US" sz="3200" b="1" i="1" dirty="0" err="1" smtClean="0">
                <a:solidFill>
                  <a:srgbClr val="000099"/>
                </a:solidFill>
                <a:latin typeface="Calibri" pitchFamily="34" charset="0"/>
              </a:rPr>
              <a:t>Noncollusive</a:t>
            </a:r>
            <a:r>
              <a:rPr lang="en-US" sz="3200" b="1" i="1" dirty="0" smtClean="0">
                <a:solidFill>
                  <a:srgbClr val="000099"/>
                </a:solidFill>
                <a:latin typeface="Calibri" pitchFamily="34" charset="0"/>
              </a:rPr>
              <a:t> Oligopoly</a:t>
            </a:r>
            <a:endParaRPr lang="en-US" sz="3200" b="1" i="1" dirty="0">
              <a:solidFill>
                <a:srgbClr val="000099"/>
              </a:solidFill>
              <a:latin typeface="Calibri" pitchFamily="34" charset="0"/>
            </a:endParaRPr>
          </a:p>
        </p:txBody>
      </p:sp>
      <p:grpSp>
        <p:nvGrpSpPr>
          <p:cNvPr id="36873" name="Group 17"/>
          <p:cNvGrpSpPr>
            <a:grpSpLocks/>
          </p:cNvGrpSpPr>
          <p:nvPr/>
        </p:nvGrpSpPr>
        <p:grpSpPr bwMode="auto">
          <a:xfrm>
            <a:off x="2093913" y="1208088"/>
            <a:ext cx="4354512" cy="4914900"/>
            <a:chOff x="1591" y="745"/>
            <a:chExt cx="2743" cy="3096"/>
          </a:xfrm>
        </p:grpSpPr>
        <p:sp>
          <p:nvSpPr>
            <p:cNvPr id="36880" name="Line 18"/>
            <p:cNvSpPr>
              <a:spLocks noChangeShapeType="1"/>
            </p:cNvSpPr>
            <p:nvPr/>
          </p:nvSpPr>
          <p:spPr bwMode="auto">
            <a:xfrm>
              <a:off x="1606" y="745"/>
              <a:ext cx="0" cy="3096"/>
            </a:xfrm>
            <a:prstGeom prst="line">
              <a:avLst/>
            </a:prstGeom>
            <a:noFill/>
            <a:ln w="762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81" name="Line 19"/>
            <p:cNvSpPr>
              <a:spLocks noChangeShapeType="1"/>
            </p:cNvSpPr>
            <p:nvPr/>
          </p:nvSpPr>
          <p:spPr bwMode="auto">
            <a:xfrm>
              <a:off x="1591" y="3817"/>
              <a:ext cx="2743" cy="0"/>
            </a:xfrm>
            <a:prstGeom prst="line">
              <a:avLst/>
            </a:prstGeom>
            <a:noFill/>
            <a:ln w="762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6874" name="Text Box 20"/>
          <p:cNvSpPr txBox="1">
            <a:spLocks noChangeArrowheads="1"/>
          </p:cNvSpPr>
          <p:nvPr/>
        </p:nvSpPr>
        <p:spPr bwMode="auto">
          <a:xfrm rot="-5400000">
            <a:off x="842962" y="3387726"/>
            <a:ext cx="930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Price</a:t>
            </a:r>
          </a:p>
        </p:txBody>
      </p:sp>
      <p:sp>
        <p:nvSpPr>
          <p:cNvPr id="229397" name="Rectangle 21"/>
          <p:cNvSpPr>
            <a:spLocks noChangeArrowheads="1"/>
          </p:cNvSpPr>
          <p:nvPr/>
        </p:nvSpPr>
        <p:spPr bwMode="auto">
          <a:xfrm>
            <a:off x="4441825" y="1093788"/>
            <a:ext cx="3494088" cy="106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3200" b="1">
                <a:solidFill>
                  <a:srgbClr val="CC0000"/>
                </a:solidFill>
              </a:rPr>
              <a:t>Rivals tend to</a:t>
            </a:r>
          </a:p>
          <a:p>
            <a:pPr algn="ctr" eaLnBrk="0" hangingPunct="0"/>
            <a:r>
              <a:rPr lang="en-US" sz="3200" b="1">
                <a:solidFill>
                  <a:srgbClr val="CC0000"/>
                </a:solidFill>
              </a:rPr>
              <a:t>follow a price cut</a:t>
            </a:r>
          </a:p>
        </p:txBody>
      </p:sp>
      <p:sp>
        <p:nvSpPr>
          <p:cNvPr id="229398" name="Freeform 22"/>
          <p:cNvSpPr>
            <a:spLocks/>
          </p:cNvSpPr>
          <p:nvPr/>
        </p:nvSpPr>
        <p:spPr bwMode="auto">
          <a:xfrm>
            <a:off x="4283075" y="3233738"/>
            <a:ext cx="2082800" cy="2489200"/>
          </a:xfrm>
          <a:custGeom>
            <a:avLst/>
            <a:gdLst>
              <a:gd name="T0" fmla="*/ 2147483647 w 1279"/>
              <a:gd name="T1" fmla="*/ 2147483647 h 1535"/>
              <a:gd name="T2" fmla="*/ 2147483647 w 1279"/>
              <a:gd name="T3" fmla="*/ 2147483647 h 1535"/>
              <a:gd name="T4" fmla="*/ 2147483647 w 1279"/>
              <a:gd name="T5" fmla="*/ 2147483647 h 1535"/>
              <a:gd name="T6" fmla="*/ 2147483647 w 1279"/>
              <a:gd name="T7" fmla="*/ 2147483647 h 1535"/>
              <a:gd name="T8" fmla="*/ 2147483647 w 1279"/>
              <a:gd name="T9" fmla="*/ 2147483647 h 1535"/>
              <a:gd name="T10" fmla="*/ 2147483647 w 1279"/>
              <a:gd name="T11" fmla="*/ 2147483647 h 1535"/>
              <a:gd name="T12" fmla="*/ 2147483647 w 1279"/>
              <a:gd name="T13" fmla="*/ 2147483647 h 1535"/>
              <a:gd name="T14" fmla="*/ 2147483647 w 1279"/>
              <a:gd name="T15" fmla="*/ 2147483647 h 1535"/>
              <a:gd name="T16" fmla="*/ 2147483647 w 1279"/>
              <a:gd name="T17" fmla="*/ 2147483647 h 1535"/>
              <a:gd name="T18" fmla="*/ 2147483647 w 1279"/>
              <a:gd name="T19" fmla="*/ 2147483647 h 1535"/>
              <a:gd name="T20" fmla="*/ 2147483647 w 1279"/>
              <a:gd name="T21" fmla="*/ 2147483647 h 1535"/>
              <a:gd name="T22" fmla="*/ 2147483647 w 1279"/>
              <a:gd name="T23" fmla="*/ 2147483647 h 1535"/>
              <a:gd name="T24" fmla="*/ 2147483647 w 1279"/>
              <a:gd name="T25" fmla="*/ 2147483647 h 1535"/>
              <a:gd name="T26" fmla="*/ 2147483647 w 1279"/>
              <a:gd name="T27" fmla="*/ 2147483647 h 1535"/>
              <a:gd name="T28" fmla="*/ 2147483647 w 1279"/>
              <a:gd name="T29" fmla="*/ 2147483647 h 1535"/>
              <a:gd name="T30" fmla="*/ 2147483647 w 1279"/>
              <a:gd name="T31" fmla="*/ 2147483647 h 1535"/>
              <a:gd name="T32" fmla="*/ 2147483647 w 1279"/>
              <a:gd name="T33" fmla="*/ 2147483647 h 1535"/>
              <a:gd name="T34" fmla="*/ 2147483647 w 1279"/>
              <a:gd name="T35" fmla="*/ 2147483647 h 1535"/>
              <a:gd name="T36" fmla="*/ 2147483647 w 1279"/>
              <a:gd name="T37" fmla="*/ 2147483647 h 1535"/>
              <a:gd name="T38" fmla="*/ 2147483647 w 1279"/>
              <a:gd name="T39" fmla="*/ 2147483647 h 1535"/>
              <a:gd name="T40" fmla="*/ 2147483647 w 1279"/>
              <a:gd name="T41" fmla="*/ 2147483647 h 1535"/>
              <a:gd name="T42" fmla="*/ 2147483647 w 1279"/>
              <a:gd name="T43" fmla="*/ 2147483647 h 1535"/>
              <a:gd name="T44" fmla="*/ 2147483647 w 1279"/>
              <a:gd name="T45" fmla="*/ 2147483647 h 1535"/>
              <a:gd name="T46" fmla="*/ 2147483647 w 1279"/>
              <a:gd name="T47" fmla="*/ 2147483647 h 1535"/>
              <a:gd name="T48" fmla="*/ 2147483647 w 1279"/>
              <a:gd name="T49" fmla="*/ 2147483647 h 1535"/>
              <a:gd name="T50" fmla="*/ 2147483647 w 1279"/>
              <a:gd name="T51" fmla="*/ 2147483647 h 1535"/>
              <a:gd name="T52" fmla="*/ 2147483647 w 1279"/>
              <a:gd name="T53" fmla="*/ 2147483647 h 1535"/>
              <a:gd name="T54" fmla="*/ 2147483647 w 1279"/>
              <a:gd name="T55" fmla="*/ 2147483647 h 1535"/>
              <a:gd name="T56" fmla="*/ 2147483647 w 1279"/>
              <a:gd name="T57" fmla="*/ 2147483647 h 1535"/>
              <a:gd name="T58" fmla="*/ 2147483647 w 1279"/>
              <a:gd name="T59" fmla="*/ 2147483647 h 1535"/>
              <a:gd name="T60" fmla="*/ 2147483647 w 1279"/>
              <a:gd name="T61" fmla="*/ 2147483647 h 1535"/>
              <a:gd name="T62" fmla="*/ 2147483647 w 1279"/>
              <a:gd name="T63" fmla="*/ 2147483647 h 1535"/>
              <a:gd name="T64" fmla="*/ 2147483647 w 1279"/>
              <a:gd name="T65" fmla="*/ 2147483647 h 1535"/>
              <a:gd name="T66" fmla="*/ 2147483647 w 1279"/>
              <a:gd name="T67" fmla="*/ 2147483647 h 1535"/>
              <a:gd name="T68" fmla="*/ 2147483647 w 1279"/>
              <a:gd name="T69" fmla="*/ 2147483647 h 1535"/>
              <a:gd name="T70" fmla="*/ 2147483647 w 1279"/>
              <a:gd name="T71" fmla="*/ 2147483647 h 1535"/>
              <a:gd name="T72" fmla="*/ 2147483647 w 1279"/>
              <a:gd name="T73" fmla="*/ 0 h 1535"/>
              <a:gd name="T74" fmla="*/ 2147483647 w 1279"/>
              <a:gd name="T75" fmla="*/ 2147483647 h 1535"/>
              <a:gd name="T76" fmla="*/ 2147483647 w 1279"/>
              <a:gd name="T77" fmla="*/ 2147483647 h 1535"/>
              <a:gd name="T78" fmla="*/ 2147483647 w 1279"/>
              <a:gd name="T79" fmla="*/ 2147483647 h 1535"/>
              <a:gd name="T80" fmla="*/ 2147483647 w 1279"/>
              <a:gd name="T81" fmla="*/ 2147483647 h 1535"/>
              <a:gd name="T82" fmla="*/ 2147483647 w 1279"/>
              <a:gd name="T83" fmla="*/ 2147483647 h 1535"/>
              <a:gd name="T84" fmla="*/ 2147483647 w 1279"/>
              <a:gd name="T85" fmla="*/ 2147483647 h 1535"/>
              <a:gd name="T86" fmla="*/ 2147483647 w 1279"/>
              <a:gd name="T87" fmla="*/ 2147483647 h 1535"/>
              <a:gd name="T88" fmla="*/ 2147483647 w 1279"/>
              <a:gd name="T89" fmla="*/ 2147483647 h 1535"/>
              <a:gd name="T90" fmla="*/ 2147483647 w 1279"/>
              <a:gd name="T91" fmla="*/ 2147483647 h 1535"/>
              <a:gd name="T92" fmla="*/ 2147483647 w 1279"/>
              <a:gd name="T93" fmla="*/ 2147483647 h 1535"/>
              <a:gd name="T94" fmla="*/ 2147483647 w 1279"/>
              <a:gd name="T95" fmla="*/ 2147483647 h 1535"/>
              <a:gd name="T96" fmla="*/ 2147483647 w 1279"/>
              <a:gd name="T97" fmla="*/ 2147483647 h 1535"/>
              <a:gd name="T98" fmla="*/ 2147483647 w 1279"/>
              <a:gd name="T99" fmla="*/ 2147483647 h 1535"/>
              <a:gd name="T100" fmla="*/ 2147483647 w 1279"/>
              <a:gd name="T101" fmla="*/ 2147483647 h 1535"/>
              <a:gd name="T102" fmla="*/ 2147483647 w 1279"/>
              <a:gd name="T103" fmla="*/ 2147483647 h 1535"/>
              <a:gd name="T104" fmla="*/ 2147483647 w 1279"/>
              <a:gd name="T105" fmla="*/ 2147483647 h 1535"/>
              <a:gd name="T106" fmla="*/ 2147483647 w 1279"/>
              <a:gd name="T107" fmla="*/ 2147483647 h 1535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1279"/>
              <a:gd name="T163" fmla="*/ 0 h 1535"/>
              <a:gd name="T164" fmla="*/ 1279 w 1279"/>
              <a:gd name="T165" fmla="*/ 1535 h 1535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1279" h="1535">
                <a:moveTo>
                  <a:pt x="1175" y="1108"/>
                </a:moveTo>
                <a:lnTo>
                  <a:pt x="1196" y="1137"/>
                </a:lnTo>
                <a:lnTo>
                  <a:pt x="1216" y="1167"/>
                </a:lnTo>
                <a:lnTo>
                  <a:pt x="1234" y="1200"/>
                </a:lnTo>
                <a:lnTo>
                  <a:pt x="1248" y="1230"/>
                </a:lnTo>
                <a:lnTo>
                  <a:pt x="1260" y="1261"/>
                </a:lnTo>
                <a:lnTo>
                  <a:pt x="1268" y="1295"/>
                </a:lnTo>
                <a:lnTo>
                  <a:pt x="1277" y="1326"/>
                </a:lnTo>
                <a:lnTo>
                  <a:pt x="1278" y="1357"/>
                </a:lnTo>
                <a:lnTo>
                  <a:pt x="1277" y="1387"/>
                </a:lnTo>
                <a:lnTo>
                  <a:pt x="1277" y="1416"/>
                </a:lnTo>
                <a:lnTo>
                  <a:pt x="1268" y="1441"/>
                </a:lnTo>
                <a:lnTo>
                  <a:pt x="1262" y="1466"/>
                </a:lnTo>
                <a:lnTo>
                  <a:pt x="1248" y="1488"/>
                </a:lnTo>
                <a:lnTo>
                  <a:pt x="1234" y="1509"/>
                </a:lnTo>
                <a:lnTo>
                  <a:pt x="1218" y="1526"/>
                </a:lnTo>
                <a:lnTo>
                  <a:pt x="1210" y="1534"/>
                </a:lnTo>
                <a:lnTo>
                  <a:pt x="1223" y="1521"/>
                </a:lnTo>
                <a:lnTo>
                  <a:pt x="1234" y="1504"/>
                </a:lnTo>
                <a:lnTo>
                  <a:pt x="1244" y="1484"/>
                </a:lnTo>
                <a:lnTo>
                  <a:pt x="1252" y="1465"/>
                </a:lnTo>
                <a:lnTo>
                  <a:pt x="1259" y="1441"/>
                </a:lnTo>
                <a:lnTo>
                  <a:pt x="1259" y="1416"/>
                </a:lnTo>
                <a:lnTo>
                  <a:pt x="1256" y="1392"/>
                </a:lnTo>
                <a:lnTo>
                  <a:pt x="1249" y="1366"/>
                </a:lnTo>
                <a:lnTo>
                  <a:pt x="1242" y="1339"/>
                </a:lnTo>
                <a:lnTo>
                  <a:pt x="1231" y="1311"/>
                </a:lnTo>
                <a:lnTo>
                  <a:pt x="1219" y="1285"/>
                </a:lnTo>
                <a:lnTo>
                  <a:pt x="1204" y="1259"/>
                </a:lnTo>
                <a:lnTo>
                  <a:pt x="1186" y="1235"/>
                </a:lnTo>
                <a:lnTo>
                  <a:pt x="877" y="852"/>
                </a:lnTo>
                <a:lnTo>
                  <a:pt x="861" y="829"/>
                </a:lnTo>
                <a:lnTo>
                  <a:pt x="847" y="806"/>
                </a:lnTo>
                <a:lnTo>
                  <a:pt x="835" y="781"/>
                </a:lnTo>
                <a:lnTo>
                  <a:pt x="824" y="757"/>
                </a:lnTo>
                <a:lnTo>
                  <a:pt x="820" y="732"/>
                </a:lnTo>
                <a:lnTo>
                  <a:pt x="816" y="707"/>
                </a:lnTo>
                <a:lnTo>
                  <a:pt x="816" y="686"/>
                </a:lnTo>
                <a:lnTo>
                  <a:pt x="818" y="663"/>
                </a:lnTo>
                <a:lnTo>
                  <a:pt x="824" y="642"/>
                </a:lnTo>
                <a:lnTo>
                  <a:pt x="832" y="624"/>
                </a:lnTo>
                <a:lnTo>
                  <a:pt x="844" y="611"/>
                </a:lnTo>
                <a:lnTo>
                  <a:pt x="858" y="595"/>
                </a:lnTo>
                <a:lnTo>
                  <a:pt x="840" y="603"/>
                </a:lnTo>
                <a:lnTo>
                  <a:pt x="821" y="611"/>
                </a:lnTo>
                <a:lnTo>
                  <a:pt x="800" y="614"/>
                </a:lnTo>
                <a:lnTo>
                  <a:pt x="780" y="614"/>
                </a:lnTo>
                <a:lnTo>
                  <a:pt x="755" y="611"/>
                </a:lnTo>
                <a:lnTo>
                  <a:pt x="733" y="606"/>
                </a:lnTo>
                <a:lnTo>
                  <a:pt x="709" y="595"/>
                </a:lnTo>
                <a:lnTo>
                  <a:pt x="687" y="583"/>
                </a:lnTo>
                <a:lnTo>
                  <a:pt x="665" y="570"/>
                </a:lnTo>
                <a:lnTo>
                  <a:pt x="643" y="553"/>
                </a:lnTo>
                <a:lnTo>
                  <a:pt x="621" y="534"/>
                </a:lnTo>
                <a:lnTo>
                  <a:pt x="603" y="511"/>
                </a:lnTo>
                <a:lnTo>
                  <a:pt x="293" y="127"/>
                </a:lnTo>
                <a:lnTo>
                  <a:pt x="275" y="106"/>
                </a:lnTo>
                <a:lnTo>
                  <a:pt x="253" y="85"/>
                </a:lnTo>
                <a:lnTo>
                  <a:pt x="230" y="66"/>
                </a:lnTo>
                <a:lnTo>
                  <a:pt x="205" y="50"/>
                </a:lnTo>
                <a:lnTo>
                  <a:pt x="182" y="35"/>
                </a:lnTo>
                <a:lnTo>
                  <a:pt x="155" y="25"/>
                </a:lnTo>
                <a:lnTo>
                  <a:pt x="130" y="14"/>
                </a:lnTo>
                <a:lnTo>
                  <a:pt x="105" y="9"/>
                </a:lnTo>
                <a:lnTo>
                  <a:pt x="81" y="9"/>
                </a:lnTo>
                <a:lnTo>
                  <a:pt x="57" y="10"/>
                </a:lnTo>
                <a:lnTo>
                  <a:pt x="36" y="14"/>
                </a:lnTo>
                <a:lnTo>
                  <a:pt x="15" y="21"/>
                </a:lnTo>
                <a:lnTo>
                  <a:pt x="0" y="33"/>
                </a:lnTo>
                <a:lnTo>
                  <a:pt x="8" y="26"/>
                </a:lnTo>
                <a:lnTo>
                  <a:pt x="30" y="14"/>
                </a:lnTo>
                <a:lnTo>
                  <a:pt x="53" y="5"/>
                </a:lnTo>
                <a:lnTo>
                  <a:pt x="82" y="1"/>
                </a:lnTo>
                <a:lnTo>
                  <a:pt x="107" y="0"/>
                </a:lnTo>
                <a:lnTo>
                  <a:pt x="137" y="0"/>
                </a:lnTo>
                <a:lnTo>
                  <a:pt x="164" y="7"/>
                </a:lnTo>
                <a:lnTo>
                  <a:pt x="196" y="12"/>
                </a:lnTo>
                <a:lnTo>
                  <a:pt x="226" y="22"/>
                </a:lnTo>
                <a:lnTo>
                  <a:pt x="256" y="37"/>
                </a:lnTo>
                <a:lnTo>
                  <a:pt x="285" y="52"/>
                </a:lnTo>
                <a:lnTo>
                  <a:pt x="315" y="72"/>
                </a:lnTo>
                <a:lnTo>
                  <a:pt x="342" y="93"/>
                </a:lnTo>
                <a:lnTo>
                  <a:pt x="371" y="118"/>
                </a:lnTo>
                <a:lnTo>
                  <a:pt x="395" y="143"/>
                </a:lnTo>
                <a:lnTo>
                  <a:pt x="421" y="170"/>
                </a:lnTo>
                <a:lnTo>
                  <a:pt x="684" y="497"/>
                </a:lnTo>
                <a:lnTo>
                  <a:pt x="702" y="518"/>
                </a:lnTo>
                <a:lnTo>
                  <a:pt x="721" y="535"/>
                </a:lnTo>
                <a:lnTo>
                  <a:pt x="739" y="549"/>
                </a:lnTo>
                <a:lnTo>
                  <a:pt x="759" y="561"/>
                </a:lnTo>
                <a:lnTo>
                  <a:pt x="781" y="572"/>
                </a:lnTo>
                <a:lnTo>
                  <a:pt x="803" y="580"/>
                </a:lnTo>
                <a:lnTo>
                  <a:pt x="822" y="581"/>
                </a:lnTo>
                <a:lnTo>
                  <a:pt x="843" y="582"/>
                </a:lnTo>
                <a:lnTo>
                  <a:pt x="862" y="580"/>
                </a:lnTo>
                <a:lnTo>
                  <a:pt x="880" y="573"/>
                </a:lnTo>
                <a:lnTo>
                  <a:pt x="896" y="566"/>
                </a:lnTo>
                <a:lnTo>
                  <a:pt x="884" y="576"/>
                </a:lnTo>
                <a:lnTo>
                  <a:pt x="873" y="591"/>
                </a:lnTo>
                <a:lnTo>
                  <a:pt x="866" y="607"/>
                </a:lnTo>
                <a:lnTo>
                  <a:pt x="862" y="625"/>
                </a:lnTo>
                <a:lnTo>
                  <a:pt x="859" y="648"/>
                </a:lnTo>
                <a:lnTo>
                  <a:pt x="861" y="669"/>
                </a:lnTo>
                <a:lnTo>
                  <a:pt x="865" y="690"/>
                </a:lnTo>
                <a:lnTo>
                  <a:pt x="872" y="713"/>
                </a:lnTo>
                <a:lnTo>
                  <a:pt x="883" y="734"/>
                </a:lnTo>
                <a:lnTo>
                  <a:pt x="895" y="755"/>
                </a:lnTo>
                <a:lnTo>
                  <a:pt x="910" y="776"/>
                </a:lnTo>
                <a:lnTo>
                  <a:pt x="1175" y="1108"/>
                </a:lnTo>
              </a:path>
            </a:pathLst>
          </a:custGeom>
          <a:solidFill>
            <a:srgbClr val="000000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9399" name="Line 23"/>
          <p:cNvSpPr>
            <a:spLocks noChangeShapeType="1"/>
          </p:cNvSpPr>
          <p:nvPr/>
        </p:nvSpPr>
        <p:spPr bwMode="auto">
          <a:xfrm flipH="1">
            <a:off x="5745163" y="2127250"/>
            <a:ext cx="739775" cy="198755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8" name="Line 3"/>
          <p:cNvSpPr>
            <a:spLocks noChangeShapeType="1"/>
          </p:cNvSpPr>
          <p:nvPr/>
        </p:nvSpPr>
        <p:spPr bwMode="auto">
          <a:xfrm>
            <a:off x="2738438" y="1544638"/>
            <a:ext cx="3479800" cy="420052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9" name="Line 5"/>
          <p:cNvSpPr>
            <a:spLocks noChangeShapeType="1"/>
          </p:cNvSpPr>
          <p:nvPr/>
        </p:nvSpPr>
        <p:spPr bwMode="auto">
          <a:xfrm>
            <a:off x="2420938" y="1714500"/>
            <a:ext cx="1978025" cy="4686300"/>
          </a:xfrm>
          <a:prstGeom prst="line">
            <a:avLst/>
          </a:prstGeom>
          <a:noFill/>
          <a:ln w="76200">
            <a:solidFill>
              <a:srgbClr val="777777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73424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29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29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29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9397" grpId="0" autoUpdateAnimBg="0"/>
      <p:bldP spid="229398" grpId="0" animBg="1"/>
      <p:bldP spid="229399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Line 6"/>
          <p:cNvSpPr>
            <a:spLocks noChangeShapeType="1"/>
          </p:cNvSpPr>
          <p:nvPr/>
        </p:nvSpPr>
        <p:spPr bwMode="auto">
          <a:xfrm>
            <a:off x="2519363" y="3090863"/>
            <a:ext cx="4495800" cy="2357437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0" name="Line 4"/>
          <p:cNvSpPr>
            <a:spLocks noChangeShapeType="1"/>
          </p:cNvSpPr>
          <p:nvPr/>
        </p:nvSpPr>
        <p:spPr bwMode="auto">
          <a:xfrm>
            <a:off x="2582863" y="2773363"/>
            <a:ext cx="4452937" cy="1362075"/>
          </a:xfrm>
          <a:prstGeom prst="line">
            <a:avLst/>
          </a:prstGeom>
          <a:noFill/>
          <a:ln w="76200">
            <a:solidFill>
              <a:srgbClr val="000099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1" name="Rectangle 7"/>
          <p:cNvSpPr>
            <a:spLocks noChangeArrowheads="1"/>
          </p:cNvSpPr>
          <p:nvPr/>
        </p:nvSpPr>
        <p:spPr bwMode="auto">
          <a:xfrm>
            <a:off x="7086600" y="5268913"/>
            <a:ext cx="887413" cy="51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/>
            <a:r>
              <a:rPr lang="en-US" sz="2800" b="1">
                <a:solidFill>
                  <a:srgbClr val="000000"/>
                </a:solidFill>
              </a:rPr>
              <a:t>MR</a:t>
            </a:r>
            <a:r>
              <a:rPr lang="en-US" sz="2800" b="1" baseline="-2500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37892" name="Rectangle 8"/>
          <p:cNvSpPr>
            <a:spLocks noChangeArrowheads="1"/>
          </p:cNvSpPr>
          <p:nvPr/>
        </p:nvSpPr>
        <p:spPr bwMode="auto">
          <a:xfrm>
            <a:off x="6416675" y="5548313"/>
            <a:ext cx="804863" cy="51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/>
            <a:r>
              <a:rPr lang="en-US" sz="2800" b="1">
                <a:solidFill>
                  <a:srgbClr val="000000"/>
                </a:solidFill>
              </a:rPr>
              <a:t>D</a:t>
            </a:r>
            <a:r>
              <a:rPr lang="en-US" sz="2800" b="1" baseline="-2500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37893" name="Rectangle 9"/>
          <p:cNvSpPr>
            <a:spLocks noChangeArrowheads="1"/>
          </p:cNvSpPr>
          <p:nvPr/>
        </p:nvSpPr>
        <p:spPr bwMode="auto">
          <a:xfrm>
            <a:off x="7085013" y="4008438"/>
            <a:ext cx="804862" cy="51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/>
            <a:r>
              <a:rPr lang="en-US" sz="2800" b="1">
                <a:solidFill>
                  <a:srgbClr val="000000"/>
                </a:solidFill>
              </a:rPr>
              <a:t>D</a:t>
            </a:r>
            <a:r>
              <a:rPr lang="en-US" sz="2800" b="1" baseline="-2500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37894" name="Rectangle 10"/>
          <p:cNvSpPr>
            <a:spLocks noChangeArrowheads="1"/>
          </p:cNvSpPr>
          <p:nvPr/>
        </p:nvSpPr>
        <p:spPr bwMode="auto">
          <a:xfrm>
            <a:off x="4618038" y="6156325"/>
            <a:ext cx="887412" cy="51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/>
            <a:r>
              <a:rPr lang="en-US" sz="2800" b="1">
                <a:solidFill>
                  <a:srgbClr val="000000"/>
                </a:solidFill>
              </a:rPr>
              <a:t>MR</a:t>
            </a:r>
            <a:r>
              <a:rPr lang="en-US" sz="2800" b="1" baseline="-2500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37895" name="Rectangle 11"/>
          <p:cNvSpPr>
            <a:spLocks noChangeArrowheads="1"/>
          </p:cNvSpPr>
          <p:nvPr/>
        </p:nvSpPr>
        <p:spPr bwMode="auto">
          <a:xfrm>
            <a:off x="2573338" y="6202363"/>
            <a:ext cx="141605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b="1">
                <a:solidFill>
                  <a:srgbClr val="000000"/>
                </a:solidFill>
              </a:rPr>
              <a:t>Quantity</a:t>
            </a:r>
          </a:p>
        </p:txBody>
      </p:sp>
      <p:sp>
        <p:nvSpPr>
          <p:cNvPr id="37896" name="Rectangle 16"/>
          <p:cNvSpPr>
            <a:spLocks noChangeArrowheads="1"/>
          </p:cNvSpPr>
          <p:nvPr/>
        </p:nvSpPr>
        <p:spPr bwMode="auto">
          <a:xfrm>
            <a:off x="2138670" y="38100"/>
            <a:ext cx="4847610" cy="1136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3600" b="1" dirty="0" smtClean="0">
                <a:solidFill>
                  <a:srgbClr val="000099"/>
                </a:solidFill>
                <a:latin typeface="Calibri" pitchFamily="34" charset="0"/>
              </a:rPr>
              <a:t>Kinked Demand Theory:</a:t>
            </a:r>
            <a:endParaRPr lang="en-US" sz="3200" b="1" i="1" dirty="0">
              <a:solidFill>
                <a:srgbClr val="000099"/>
              </a:solidFill>
              <a:latin typeface="Calibri" pitchFamily="34" charset="0"/>
            </a:endParaRPr>
          </a:p>
          <a:p>
            <a:pPr algn="ctr" eaLnBrk="0" hangingPunct="0"/>
            <a:r>
              <a:rPr lang="en-US" sz="3200" b="1" i="1" dirty="0" err="1" smtClean="0">
                <a:solidFill>
                  <a:srgbClr val="000099"/>
                </a:solidFill>
                <a:latin typeface="Calibri" pitchFamily="34" charset="0"/>
              </a:rPr>
              <a:t>Noncollusive</a:t>
            </a:r>
            <a:r>
              <a:rPr lang="en-US" sz="3200" b="1" i="1" dirty="0" smtClean="0">
                <a:solidFill>
                  <a:srgbClr val="000099"/>
                </a:solidFill>
                <a:latin typeface="Calibri" pitchFamily="34" charset="0"/>
              </a:rPr>
              <a:t> Oligopoly</a:t>
            </a:r>
            <a:endParaRPr lang="en-US" sz="3200" b="1" i="1" dirty="0">
              <a:solidFill>
                <a:srgbClr val="000099"/>
              </a:solidFill>
              <a:latin typeface="Calibri" pitchFamily="34" charset="0"/>
            </a:endParaRPr>
          </a:p>
        </p:txBody>
      </p:sp>
      <p:grpSp>
        <p:nvGrpSpPr>
          <p:cNvPr id="37897" name="Group 17"/>
          <p:cNvGrpSpPr>
            <a:grpSpLocks/>
          </p:cNvGrpSpPr>
          <p:nvPr/>
        </p:nvGrpSpPr>
        <p:grpSpPr bwMode="auto">
          <a:xfrm>
            <a:off x="2233613" y="1208088"/>
            <a:ext cx="4354512" cy="4914900"/>
            <a:chOff x="1591" y="745"/>
            <a:chExt cx="2743" cy="3096"/>
          </a:xfrm>
        </p:grpSpPr>
        <p:sp>
          <p:nvSpPr>
            <p:cNvPr id="37904" name="Line 18"/>
            <p:cNvSpPr>
              <a:spLocks noChangeShapeType="1"/>
            </p:cNvSpPr>
            <p:nvPr/>
          </p:nvSpPr>
          <p:spPr bwMode="auto">
            <a:xfrm>
              <a:off x="1606" y="745"/>
              <a:ext cx="0" cy="3096"/>
            </a:xfrm>
            <a:prstGeom prst="line">
              <a:avLst/>
            </a:prstGeom>
            <a:noFill/>
            <a:ln w="762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05" name="Line 19"/>
            <p:cNvSpPr>
              <a:spLocks noChangeShapeType="1"/>
            </p:cNvSpPr>
            <p:nvPr/>
          </p:nvSpPr>
          <p:spPr bwMode="auto">
            <a:xfrm>
              <a:off x="1591" y="3817"/>
              <a:ext cx="2743" cy="0"/>
            </a:xfrm>
            <a:prstGeom prst="line">
              <a:avLst/>
            </a:prstGeom>
            <a:noFill/>
            <a:ln w="762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7898" name="Text Box 20"/>
          <p:cNvSpPr txBox="1">
            <a:spLocks noChangeArrowheads="1"/>
          </p:cNvSpPr>
          <p:nvPr/>
        </p:nvSpPr>
        <p:spPr bwMode="auto">
          <a:xfrm rot="-5400000">
            <a:off x="982662" y="3387726"/>
            <a:ext cx="930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Price</a:t>
            </a:r>
          </a:p>
        </p:txBody>
      </p:sp>
      <p:sp>
        <p:nvSpPr>
          <p:cNvPr id="37899" name="Line 5"/>
          <p:cNvSpPr>
            <a:spLocks noChangeShapeType="1"/>
          </p:cNvSpPr>
          <p:nvPr/>
        </p:nvSpPr>
        <p:spPr bwMode="auto">
          <a:xfrm>
            <a:off x="2560638" y="1714500"/>
            <a:ext cx="1978025" cy="4686300"/>
          </a:xfrm>
          <a:prstGeom prst="line">
            <a:avLst/>
          </a:prstGeom>
          <a:noFill/>
          <a:ln w="76200">
            <a:solidFill>
              <a:srgbClr val="777777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900" name="Rectangle 24"/>
          <p:cNvSpPr>
            <a:spLocks noChangeArrowheads="1"/>
          </p:cNvSpPr>
          <p:nvPr/>
        </p:nvSpPr>
        <p:spPr bwMode="auto">
          <a:xfrm>
            <a:off x="4581525" y="1093788"/>
            <a:ext cx="3494088" cy="203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3200" b="1"/>
              <a:t>Rivals tend to</a:t>
            </a:r>
          </a:p>
          <a:p>
            <a:pPr algn="ctr" eaLnBrk="0" hangingPunct="0"/>
            <a:r>
              <a:rPr lang="en-US" sz="3200" b="1"/>
              <a:t>follow a price cut</a:t>
            </a:r>
          </a:p>
          <a:p>
            <a:pPr algn="ctr" eaLnBrk="0" hangingPunct="0"/>
            <a:r>
              <a:rPr lang="en-US" sz="3200" b="1">
                <a:solidFill>
                  <a:srgbClr val="CC0000"/>
                </a:solidFill>
              </a:rPr>
              <a:t>or ignore a</a:t>
            </a:r>
          </a:p>
          <a:p>
            <a:pPr algn="ctr" eaLnBrk="0" hangingPunct="0"/>
            <a:r>
              <a:rPr lang="en-US" sz="3200" b="1">
                <a:solidFill>
                  <a:srgbClr val="CC0000"/>
                </a:solidFill>
              </a:rPr>
              <a:t>price increase</a:t>
            </a:r>
          </a:p>
        </p:txBody>
      </p:sp>
      <p:sp>
        <p:nvSpPr>
          <p:cNvPr id="37901" name="Line 3"/>
          <p:cNvSpPr>
            <a:spLocks noChangeShapeType="1"/>
          </p:cNvSpPr>
          <p:nvPr/>
        </p:nvSpPr>
        <p:spPr bwMode="auto">
          <a:xfrm>
            <a:off x="2878138" y="1544638"/>
            <a:ext cx="3479800" cy="420052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0422" name="Freeform 22"/>
          <p:cNvSpPr>
            <a:spLocks/>
          </p:cNvSpPr>
          <p:nvPr/>
        </p:nvSpPr>
        <p:spPr bwMode="auto">
          <a:xfrm rot="-67386">
            <a:off x="2609850" y="2595563"/>
            <a:ext cx="1727200" cy="685800"/>
          </a:xfrm>
          <a:custGeom>
            <a:avLst/>
            <a:gdLst>
              <a:gd name="T0" fmla="*/ 2147483647 w 1055"/>
              <a:gd name="T1" fmla="*/ 2147483647 h 432"/>
              <a:gd name="T2" fmla="*/ 2147483647 w 1055"/>
              <a:gd name="T3" fmla="*/ 2147483647 h 432"/>
              <a:gd name="T4" fmla="*/ 2147483647 w 1055"/>
              <a:gd name="T5" fmla="*/ 2147483647 h 432"/>
              <a:gd name="T6" fmla="*/ 2147483647 w 1055"/>
              <a:gd name="T7" fmla="*/ 2147483647 h 432"/>
              <a:gd name="T8" fmla="*/ 2147483647 w 1055"/>
              <a:gd name="T9" fmla="*/ 2147483647 h 432"/>
              <a:gd name="T10" fmla="*/ 2147483647 w 1055"/>
              <a:gd name="T11" fmla="*/ 2147483647 h 432"/>
              <a:gd name="T12" fmla="*/ 2147483647 w 1055"/>
              <a:gd name="T13" fmla="*/ 2147483647 h 432"/>
              <a:gd name="T14" fmla="*/ 2147483647 w 1055"/>
              <a:gd name="T15" fmla="*/ 2147483647 h 432"/>
              <a:gd name="T16" fmla="*/ 2147483647 w 1055"/>
              <a:gd name="T17" fmla="*/ 2147483647 h 432"/>
              <a:gd name="T18" fmla="*/ 2147483647 w 1055"/>
              <a:gd name="T19" fmla="*/ 2147483647 h 432"/>
              <a:gd name="T20" fmla="*/ 2147483647 w 1055"/>
              <a:gd name="T21" fmla="*/ 2147483647 h 432"/>
              <a:gd name="T22" fmla="*/ 2147483647 w 1055"/>
              <a:gd name="T23" fmla="*/ 2147483647 h 432"/>
              <a:gd name="T24" fmla="*/ 2147483647 w 1055"/>
              <a:gd name="T25" fmla="*/ 2147483647 h 432"/>
              <a:gd name="T26" fmla="*/ 2147483647 w 1055"/>
              <a:gd name="T27" fmla="*/ 2147483647 h 432"/>
              <a:gd name="T28" fmla="*/ 2147483647 w 1055"/>
              <a:gd name="T29" fmla="*/ 2147483647 h 432"/>
              <a:gd name="T30" fmla="*/ 2147483647 w 1055"/>
              <a:gd name="T31" fmla="*/ 2147483647 h 432"/>
              <a:gd name="T32" fmla="*/ 2147483647 w 1055"/>
              <a:gd name="T33" fmla="*/ 2147483647 h 432"/>
              <a:gd name="T34" fmla="*/ 2147483647 w 1055"/>
              <a:gd name="T35" fmla="*/ 2147483647 h 432"/>
              <a:gd name="T36" fmla="*/ 2147483647 w 1055"/>
              <a:gd name="T37" fmla="*/ 2147483647 h 432"/>
              <a:gd name="T38" fmla="*/ 2147483647 w 1055"/>
              <a:gd name="T39" fmla="*/ 2147483647 h 432"/>
              <a:gd name="T40" fmla="*/ 2147483647 w 1055"/>
              <a:gd name="T41" fmla="*/ 2147483647 h 432"/>
              <a:gd name="T42" fmla="*/ 2147483647 w 1055"/>
              <a:gd name="T43" fmla="*/ 2147483647 h 432"/>
              <a:gd name="T44" fmla="*/ 2147483647 w 1055"/>
              <a:gd name="T45" fmla="*/ 2147483647 h 432"/>
              <a:gd name="T46" fmla="*/ 2147483647 w 1055"/>
              <a:gd name="T47" fmla="*/ 2147483647 h 432"/>
              <a:gd name="T48" fmla="*/ 2147483647 w 1055"/>
              <a:gd name="T49" fmla="*/ 2147483647 h 432"/>
              <a:gd name="T50" fmla="*/ 2147483647 w 1055"/>
              <a:gd name="T51" fmla="*/ 2147483647 h 432"/>
              <a:gd name="T52" fmla="*/ 2147483647 w 1055"/>
              <a:gd name="T53" fmla="*/ 2147483647 h 432"/>
              <a:gd name="T54" fmla="*/ 2147483647 w 1055"/>
              <a:gd name="T55" fmla="*/ 2147483647 h 432"/>
              <a:gd name="T56" fmla="*/ 2147483647 w 1055"/>
              <a:gd name="T57" fmla="*/ 2147483647 h 432"/>
              <a:gd name="T58" fmla="*/ 2147483647 w 1055"/>
              <a:gd name="T59" fmla="*/ 2147483647 h 432"/>
              <a:gd name="T60" fmla="*/ 2147483647 w 1055"/>
              <a:gd name="T61" fmla="*/ 2147483647 h 432"/>
              <a:gd name="T62" fmla="*/ 2147483647 w 1055"/>
              <a:gd name="T63" fmla="*/ 2147483647 h 432"/>
              <a:gd name="T64" fmla="*/ 2147483647 w 1055"/>
              <a:gd name="T65" fmla="*/ 2147483647 h 432"/>
              <a:gd name="T66" fmla="*/ 2147483647 w 1055"/>
              <a:gd name="T67" fmla="*/ 2147483647 h 432"/>
              <a:gd name="T68" fmla="*/ 2147483647 w 1055"/>
              <a:gd name="T69" fmla="*/ 2147483647 h 432"/>
              <a:gd name="T70" fmla="*/ 2147483647 w 1055"/>
              <a:gd name="T71" fmla="*/ 2147483647 h 432"/>
              <a:gd name="T72" fmla="*/ 2147483647 w 1055"/>
              <a:gd name="T73" fmla="*/ 2147483647 h 432"/>
              <a:gd name="T74" fmla="*/ 2147483647 w 1055"/>
              <a:gd name="T75" fmla="*/ 2147483647 h 432"/>
              <a:gd name="T76" fmla="*/ 2147483647 w 1055"/>
              <a:gd name="T77" fmla="*/ 2147483647 h 432"/>
              <a:gd name="T78" fmla="*/ 2147483647 w 1055"/>
              <a:gd name="T79" fmla="*/ 2147483647 h 432"/>
              <a:gd name="T80" fmla="*/ 2147483647 w 1055"/>
              <a:gd name="T81" fmla="*/ 2147483647 h 432"/>
              <a:gd name="T82" fmla="*/ 2147483647 w 1055"/>
              <a:gd name="T83" fmla="*/ 2147483647 h 432"/>
              <a:gd name="T84" fmla="*/ 2147483647 w 1055"/>
              <a:gd name="T85" fmla="*/ 2147483647 h 432"/>
              <a:gd name="T86" fmla="*/ 2147483647 w 1055"/>
              <a:gd name="T87" fmla="*/ 2147483647 h 432"/>
              <a:gd name="T88" fmla="*/ 2147483647 w 1055"/>
              <a:gd name="T89" fmla="*/ 2147483647 h 432"/>
              <a:gd name="T90" fmla="*/ 2147483647 w 1055"/>
              <a:gd name="T91" fmla="*/ 2147483647 h 432"/>
              <a:gd name="T92" fmla="*/ 2147483647 w 1055"/>
              <a:gd name="T93" fmla="*/ 2147483647 h 432"/>
              <a:gd name="T94" fmla="*/ 2147483647 w 1055"/>
              <a:gd name="T95" fmla="*/ 2147483647 h 432"/>
              <a:gd name="T96" fmla="*/ 2147483647 w 1055"/>
              <a:gd name="T97" fmla="*/ 2147483647 h 432"/>
              <a:gd name="T98" fmla="*/ 2147483647 w 1055"/>
              <a:gd name="T99" fmla="*/ 2147483647 h 432"/>
              <a:gd name="T100" fmla="*/ 2147483647 w 1055"/>
              <a:gd name="T101" fmla="*/ 2147483647 h 432"/>
              <a:gd name="T102" fmla="*/ 2147483647 w 1055"/>
              <a:gd name="T103" fmla="*/ 2147483647 h 432"/>
              <a:gd name="T104" fmla="*/ 2147483647 w 1055"/>
              <a:gd name="T105" fmla="*/ 2147483647 h 432"/>
              <a:gd name="T106" fmla="*/ 2147483647 w 1055"/>
              <a:gd name="T107" fmla="*/ 2147483647 h 432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1055"/>
              <a:gd name="T163" fmla="*/ 0 h 432"/>
              <a:gd name="T164" fmla="*/ 1055 w 1055"/>
              <a:gd name="T165" fmla="*/ 432 h 432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1055" h="432">
                <a:moveTo>
                  <a:pt x="889" y="230"/>
                </a:moveTo>
                <a:lnTo>
                  <a:pt x="909" y="237"/>
                </a:lnTo>
                <a:lnTo>
                  <a:pt x="928" y="246"/>
                </a:lnTo>
                <a:lnTo>
                  <a:pt x="947" y="256"/>
                </a:lnTo>
                <a:lnTo>
                  <a:pt x="963" y="265"/>
                </a:lnTo>
                <a:lnTo>
                  <a:pt x="980" y="277"/>
                </a:lnTo>
                <a:lnTo>
                  <a:pt x="994" y="292"/>
                </a:lnTo>
                <a:lnTo>
                  <a:pt x="1009" y="305"/>
                </a:lnTo>
                <a:lnTo>
                  <a:pt x="1021" y="319"/>
                </a:lnTo>
                <a:lnTo>
                  <a:pt x="1030" y="336"/>
                </a:lnTo>
                <a:lnTo>
                  <a:pt x="1041" y="350"/>
                </a:lnTo>
                <a:lnTo>
                  <a:pt x="1045" y="365"/>
                </a:lnTo>
                <a:lnTo>
                  <a:pt x="1051" y="380"/>
                </a:lnTo>
                <a:lnTo>
                  <a:pt x="1054" y="396"/>
                </a:lnTo>
                <a:lnTo>
                  <a:pt x="1054" y="411"/>
                </a:lnTo>
                <a:lnTo>
                  <a:pt x="1053" y="426"/>
                </a:lnTo>
                <a:lnTo>
                  <a:pt x="1053" y="431"/>
                </a:lnTo>
                <a:lnTo>
                  <a:pt x="1054" y="420"/>
                </a:lnTo>
                <a:lnTo>
                  <a:pt x="1053" y="408"/>
                </a:lnTo>
                <a:lnTo>
                  <a:pt x="1050" y="396"/>
                </a:lnTo>
                <a:lnTo>
                  <a:pt x="1047" y="383"/>
                </a:lnTo>
                <a:lnTo>
                  <a:pt x="1041" y="368"/>
                </a:lnTo>
                <a:lnTo>
                  <a:pt x="1032" y="356"/>
                </a:lnTo>
                <a:lnTo>
                  <a:pt x="1023" y="344"/>
                </a:lnTo>
                <a:lnTo>
                  <a:pt x="1011" y="334"/>
                </a:lnTo>
                <a:lnTo>
                  <a:pt x="1000" y="322"/>
                </a:lnTo>
                <a:lnTo>
                  <a:pt x="984" y="312"/>
                </a:lnTo>
                <a:lnTo>
                  <a:pt x="970" y="304"/>
                </a:lnTo>
                <a:lnTo>
                  <a:pt x="953" y="296"/>
                </a:lnTo>
                <a:lnTo>
                  <a:pt x="938" y="290"/>
                </a:lnTo>
                <a:lnTo>
                  <a:pt x="670" y="203"/>
                </a:lnTo>
                <a:lnTo>
                  <a:pt x="654" y="196"/>
                </a:lnTo>
                <a:lnTo>
                  <a:pt x="641" y="189"/>
                </a:lnTo>
                <a:lnTo>
                  <a:pt x="626" y="181"/>
                </a:lnTo>
                <a:lnTo>
                  <a:pt x="612" y="173"/>
                </a:lnTo>
                <a:lnTo>
                  <a:pt x="602" y="162"/>
                </a:lnTo>
                <a:lnTo>
                  <a:pt x="592" y="151"/>
                </a:lnTo>
                <a:lnTo>
                  <a:pt x="585" y="141"/>
                </a:lnTo>
                <a:lnTo>
                  <a:pt x="578" y="127"/>
                </a:lnTo>
                <a:lnTo>
                  <a:pt x="573" y="116"/>
                </a:lnTo>
                <a:lnTo>
                  <a:pt x="570" y="103"/>
                </a:lnTo>
                <a:lnTo>
                  <a:pt x="571" y="93"/>
                </a:lnTo>
                <a:lnTo>
                  <a:pt x="572" y="80"/>
                </a:lnTo>
                <a:lnTo>
                  <a:pt x="568" y="90"/>
                </a:lnTo>
                <a:lnTo>
                  <a:pt x="561" y="100"/>
                </a:lnTo>
                <a:lnTo>
                  <a:pt x="553" y="109"/>
                </a:lnTo>
                <a:lnTo>
                  <a:pt x="544" y="116"/>
                </a:lnTo>
                <a:lnTo>
                  <a:pt x="532" y="123"/>
                </a:lnTo>
                <a:lnTo>
                  <a:pt x="521" y="128"/>
                </a:lnTo>
                <a:lnTo>
                  <a:pt x="507" y="131"/>
                </a:lnTo>
                <a:lnTo>
                  <a:pt x="493" y="131"/>
                </a:lnTo>
                <a:lnTo>
                  <a:pt x="478" y="133"/>
                </a:lnTo>
                <a:lnTo>
                  <a:pt x="463" y="132"/>
                </a:lnTo>
                <a:lnTo>
                  <a:pt x="448" y="128"/>
                </a:lnTo>
                <a:lnTo>
                  <a:pt x="431" y="123"/>
                </a:lnTo>
                <a:lnTo>
                  <a:pt x="161" y="36"/>
                </a:lnTo>
                <a:lnTo>
                  <a:pt x="146" y="31"/>
                </a:lnTo>
                <a:lnTo>
                  <a:pt x="130" y="27"/>
                </a:lnTo>
                <a:lnTo>
                  <a:pt x="112" y="25"/>
                </a:lnTo>
                <a:lnTo>
                  <a:pt x="96" y="26"/>
                </a:lnTo>
                <a:lnTo>
                  <a:pt x="81" y="27"/>
                </a:lnTo>
                <a:lnTo>
                  <a:pt x="65" y="30"/>
                </a:lnTo>
                <a:lnTo>
                  <a:pt x="51" y="33"/>
                </a:lnTo>
                <a:lnTo>
                  <a:pt x="37" y="39"/>
                </a:lnTo>
                <a:lnTo>
                  <a:pt x="27" y="48"/>
                </a:lnTo>
                <a:lnTo>
                  <a:pt x="17" y="56"/>
                </a:lnTo>
                <a:lnTo>
                  <a:pt x="9" y="65"/>
                </a:lnTo>
                <a:lnTo>
                  <a:pt x="1" y="76"/>
                </a:lnTo>
                <a:lnTo>
                  <a:pt x="0" y="87"/>
                </a:lnTo>
                <a:lnTo>
                  <a:pt x="1" y="80"/>
                </a:lnTo>
                <a:lnTo>
                  <a:pt x="7" y="66"/>
                </a:lnTo>
                <a:lnTo>
                  <a:pt x="13" y="55"/>
                </a:lnTo>
                <a:lnTo>
                  <a:pt x="25" y="43"/>
                </a:lnTo>
                <a:lnTo>
                  <a:pt x="35" y="34"/>
                </a:lnTo>
                <a:lnTo>
                  <a:pt x="49" y="23"/>
                </a:lnTo>
                <a:lnTo>
                  <a:pt x="63" y="18"/>
                </a:lnTo>
                <a:lnTo>
                  <a:pt x="77" y="11"/>
                </a:lnTo>
                <a:lnTo>
                  <a:pt x="96" y="5"/>
                </a:lnTo>
                <a:lnTo>
                  <a:pt x="114" y="2"/>
                </a:lnTo>
                <a:lnTo>
                  <a:pt x="132" y="1"/>
                </a:lnTo>
                <a:lnTo>
                  <a:pt x="152" y="0"/>
                </a:lnTo>
                <a:lnTo>
                  <a:pt x="171" y="2"/>
                </a:lnTo>
                <a:lnTo>
                  <a:pt x="192" y="5"/>
                </a:lnTo>
                <a:lnTo>
                  <a:pt x="212" y="9"/>
                </a:lnTo>
                <a:lnTo>
                  <a:pt x="232" y="14"/>
                </a:lnTo>
                <a:lnTo>
                  <a:pt x="461" y="90"/>
                </a:lnTo>
                <a:lnTo>
                  <a:pt x="476" y="94"/>
                </a:lnTo>
                <a:lnTo>
                  <a:pt x="490" y="96"/>
                </a:lnTo>
                <a:lnTo>
                  <a:pt x="504" y="97"/>
                </a:lnTo>
                <a:lnTo>
                  <a:pt x="516" y="96"/>
                </a:lnTo>
                <a:lnTo>
                  <a:pt x="530" y="94"/>
                </a:lnTo>
                <a:lnTo>
                  <a:pt x="542" y="90"/>
                </a:lnTo>
                <a:lnTo>
                  <a:pt x="551" y="85"/>
                </a:lnTo>
                <a:lnTo>
                  <a:pt x="560" y="78"/>
                </a:lnTo>
                <a:lnTo>
                  <a:pt x="568" y="71"/>
                </a:lnTo>
                <a:lnTo>
                  <a:pt x="574" y="62"/>
                </a:lnTo>
                <a:lnTo>
                  <a:pt x="579" y="52"/>
                </a:lnTo>
                <a:lnTo>
                  <a:pt x="577" y="62"/>
                </a:lnTo>
                <a:lnTo>
                  <a:pt x="577" y="73"/>
                </a:lnTo>
                <a:lnTo>
                  <a:pt x="580" y="84"/>
                </a:lnTo>
                <a:lnTo>
                  <a:pt x="584" y="94"/>
                </a:lnTo>
                <a:lnTo>
                  <a:pt x="591" y="106"/>
                </a:lnTo>
                <a:lnTo>
                  <a:pt x="599" y="116"/>
                </a:lnTo>
                <a:lnTo>
                  <a:pt x="607" y="125"/>
                </a:lnTo>
                <a:lnTo>
                  <a:pt x="619" y="134"/>
                </a:lnTo>
                <a:lnTo>
                  <a:pt x="631" y="141"/>
                </a:lnTo>
                <a:lnTo>
                  <a:pt x="643" y="148"/>
                </a:lnTo>
                <a:lnTo>
                  <a:pt x="658" y="153"/>
                </a:lnTo>
                <a:lnTo>
                  <a:pt x="889" y="230"/>
                </a:lnTo>
              </a:path>
            </a:pathLst>
          </a:custGeom>
          <a:solidFill>
            <a:srgbClr val="000000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0423" name="Line 23"/>
          <p:cNvSpPr>
            <a:spLocks noChangeShapeType="1"/>
          </p:cNvSpPr>
          <p:nvPr/>
        </p:nvSpPr>
        <p:spPr bwMode="auto">
          <a:xfrm flipH="1">
            <a:off x="3560763" y="2430463"/>
            <a:ext cx="1590675" cy="269875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54220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30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30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0422" grpId="0" animBg="1"/>
      <p:bldP spid="230423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Line 6"/>
          <p:cNvSpPr>
            <a:spLocks noChangeShapeType="1"/>
          </p:cNvSpPr>
          <p:nvPr/>
        </p:nvSpPr>
        <p:spPr bwMode="auto">
          <a:xfrm>
            <a:off x="2430463" y="3090863"/>
            <a:ext cx="4495800" cy="2357437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14" name="Line 3"/>
          <p:cNvSpPr>
            <a:spLocks noChangeShapeType="1"/>
          </p:cNvSpPr>
          <p:nvPr/>
        </p:nvSpPr>
        <p:spPr bwMode="auto">
          <a:xfrm>
            <a:off x="2789238" y="1544638"/>
            <a:ext cx="3479800" cy="420052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15" name="Line 4"/>
          <p:cNvSpPr>
            <a:spLocks noChangeShapeType="1"/>
          </p:cNvSpPr>
          <p:nvPr/>
        </p:nvSpPr>
        <p:spPr bwMode="auto">
          <a:xfrm>
            <a:off x="2493963" y="2773363"/>
            <a:ext cx="4452937" cy="1362075"/>
          </a:xfrm>
          <a:prstGeom prst="line">
            <a:avLst/>
          </a:prstGeom>
          <a:noFill/>
          <a:ln w="76200">
            <a:solidFill>
              <a:srgbClr val="000099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16" name="Line 5"/>
          <p:cNvSpPr>
            <a:spLocks noChangeShapeType="1"/>
          </p:cNvSpPr>
          <p:nvPr/>
        </p:nvSpPr>
        <p:spPr bwMode="auto">
          <a:xfrm>
            <a:off x="2471738" y="1714500"/>
            <a:ext cx="1978025" cy="4686300"/>
          </a:xfrm>
          <a:prstGeom prst="line">
            <a:avLst/>
          </a:prstGeom>
          <a:noFill/>
          <a:ln w="76200">
            <a:solidFill>
              <a:srgbClr val="777777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17" name="Rectangle 7"/>
          <p:cNvSpPr>
            <a:spLocks noChangeArrowheads="1"/>
          </p:cNvSpPr>
          <p:nvPr/>
        </p:nvSpPr>
        <p:spPr bwMode="auto">
          <a:xfrm>
            <a:off x="6997700" y="5268913"/>
            <a:ext cx="887413" cy="51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/>
            <a:r>
              <a:rPr lang="en-US" sz="2800" b="1">
                <a:solidFill>
                  <a:srgbClr val="000000"/>
                </a:solidFill>
              </a:rPr>
              <a:t>MR</a:t>
            </a:r>
            <a:r>
              <a:rPr lang="en-US" sz="2800" b="1" baseline="-2500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38918" name="Rectangle 8"/>
          <p:cNvSpPr>
            <a:spLocks noChangeArrowheads="1"/>
          </p:cNvSpPr>
          <p:nvPr/>
        </p:nvSpPr>
        <p:spPr bwMode="auto">
          <a:xfrm>
            <a:off x="6327775" y="5548313"/>
            <a:ext cx="804863" cy="51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/>
            <a:r>
              <a:rPr lang="en-US" sz="2800" b="1">
                <a:solidFill>
                  <a:srgbClr val="000000"/>
                </a:solidFill>
              </a:rPr>
              <a:t>D</a:t>
            </a:r>
            <a:r>
              <a:rPr lang="en-US" sz="2800" b="1" baseline="-2500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38919" name="Rectangle 9"/>
          <p:cNvSpPr>
            <a:spLocks noChangeArrowheads="1"/>
          </p:cNvSpPr>
          <p:nvPr/>
        </p:nvSpPr>
        <p:spPr bwMode="auto">
          <a:xfrm>
            <a:off x="6996113" y="4008438"/>
            <a:ext cx="804862" cy="51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/>
            <a:r>
              <a:rPr lang="en-US" sz="2800" b="1">
                <a:solidFill>
                  <a:srgbClr val="000000"/>
                </a:solidFill>
              </a:rPr>
              <a:t>D</a:t>
            </a:r>
            <a:r>
              <a:rPr lang="en-US" sz="2800" b="1" baseline="-2500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38920" name="Rectangle 10"/>
          <p:cNvSpPr>
            <a:spLocks noChangeArrowheads="1"/>
          </p:cNvSpPr>
          <p:nvPr/>
        </p:nvSpPr>
        <p:spPr bwMode="auto">
          <a:xfrm>
            <a:off x="4529138" y="6156325"/>
            <a:ext cx="887412" cy="51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/>
            <a:r>
              <a:rPr lang="en-US" sz="2800" b="1">
                <a:solidFill>
                  <a:srgbClr val="000000"/>
                </a:solidFill>
              </a:rPr>
              <a:t>MR</a:t>
            </a:r>
            <a:r>
              <a:rPr lang="en-US" sz="2800" b="1" baseline="-2500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38921" name="Rectangle 11"/>
          <p:cNvSpPr>
            <a:spLocks noChangeArrowheads="1"/>
          </p:cNvSpPr>
          <p:nvPr/>
        </p:nvSpPr>
        <p:spPr bwMode="auto">
          <a:xfrm>
            <a:off x="2484438" y="6202363"/>
            <a:ext cx="141605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b="1">
                <a:solidFill>
                  <a:srgbClr val="000000"/>
                </a:solidFill>
              </a:rPr>
              <a:t>Quantity</a:t>
            </a: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2463800" y="2760663"/>
            <a:ext cx="3836988" cy="3022600"/>
            <a:chOff x="2152" y="1739"/>
            <a:chExt cx="2417" cy="1904"/>
          </a:xfrm>
        </p:grpSpPr>
        <p:sp>
          <p:nvSpPr>
            <p:cNvPr id="38929" name="Line 13"/>
            <p:cNvSpPr>
              <a:spLocks noChangeShapeType="1"/>
            </p:cNvSpPr>
            <p:nvPr/>
          </p:nvSpPr>
          <p:spPr bwMode="auto">
            <a:xfrm>
              <a:off x="2152" y="1739"/>
              <a:ext cx="1138" cy="345"/>
            </a:xfrm>
            <a:prstGeom prst="line">
              <a:avLst/>
            </a:prstGeom>
            <a:noFill/>
            <a:ln w="95250">
              <a:solidFill>
                <a:srgbClr val="CC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30" name="Line 14"/>
            <p:cNvSpPr>
              <a:spLocks noChangeShapeType="1"/>
            </p:cNvSpPr>
            <p:nvPr/>
          </p:nvSpPr>
          <p:spPr bwMode="auto">
            <a:xfrm>
              <a:off x="3276" y="2078"/>
              <a:ext cx="1293" cy="1565"/>
            </a:xfrm>
            <a:prstGeom prst="line">
              <a:avLst/>
            </a:prstGeom>
            <a:noFill/>
            <a:ln w="95250">
              <a:solidFill>
                <a:srgbClr val="CC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31439" name="Rectangle 15"/>
          <p:cNvSpPr>
            <a:spLocks noChangeArrowheads="1"/>
          </p:cNvSpPr>
          <p:nvPr/>
        </p:nvSpPr>
        <p:spPr bwMode="auto">
          <a:xfrm>
            <a:off x="3962400" y="1309688"/>
            <a:ext cx="4159250" cy="1382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2800" b="1">
                <a:solidFill>
                  <a:srgbClr val="CC0000"/>
                </a:solidFill>
              </a:rPr>
              <a:t>Effectively creating</a:t>
            </a:r>
          </a:p>
          <a:p>
            <a:pPr algn="ctr" eaLnBrk="0" hangingPunct="0"/>
            <a:r>
              <a:rPr lang="en-US" sz="2800" b="1">
                <a:solidFill>
                  <a:srgbClr val="CC0000"/>
                </a:solidFill>
              </a:rPr>
              <a:t>a kinked demand curve</a:t>
            </a:r>
          </a:p>
          <a:p>
            <a:pPr algn="ctr" eaLnBrk="0" hangingPunct="0"/>
            <a:r>
              <a:rPr lang="en-US" sz="2800" b="1">
                <a:solidFill>
                  <a:srgbClr val="CC0000"/>
                </a:solidFill>
              </a:rPr>
              <a:t>For firm #1</a:t>
            </a:r>
          </a:p>
        </p:txBody>
      </p:sp>
      <p:sp>
        <p:nvSpPr>
          <p:cNvPr id="38924" name="Rectangle 16"/>
          <p:cNvSpPr>
            <a:spLocks noChangeArrowheads="1"/>
          </p:cNvSpPr>
          <p:nvPr/>
        </p:nvSpPr>
        <p:spPr bwMode="auto">
          <a:xfrm>
            <a:off x="2049770" y="38100"/>
            <a:ext cx="4847610" cy="1136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3600" b="1" dirty="0" smtClean="0">
                <a:solidFill>
                  <a:srgbClr val="000099"/>
                </a:solidFill>
                <a:latin typeface="Calibri" pitchFamily="34" charset="0"/>
              </a:rPr>
              <a:t>Kinked Demand Theory:</a:t>
            </a:r>
            <a:endParaRPr lang="en-US" sz="3200" b="1" i="1" dirty="0">
              <a:solidFill>
                <a:srgbClr val="000099"/>
              </a:solidFill>
              <a:latin typeface="Calibri" pitchFamily="34" charset="0"/>
            </a:endParaRPr>
          </a:p>
          <a:p>
            <a:pPr algn="ctr" eaLnBrk="0" hangingPunct="0"/>
            <a:r>
              <a:rPr lang="en-US" sz="3200" b="1" i="1" dirty="0" err="1" smtClean="0">
                <a:solidFill>
                  <a:srgbClr val="000099"/>
                </a:solidFill>
                <a:latin typeface="Calibri" pitchFamily="34" charset="0"/>
              </a:rPr>
              <a:t>Noncollusive</a:t>
            </a:r>
            <a:r>
              <a:rPr lang="en-US" sz="3200" b="1" i="1" dirty="0" smtClean="0">
                <a:solidFill>
                  <a:srgbClr val="000099"/>
                </a:solidFill>
                <a:latin typeface="Calibri" pitchFamily="34" charset="0"/>
              </a:rPr>
              <a:t> Oligopoly</a:t>
            </a:r>
            <a:endParaRPr lang="en-US" sz="3200" b="1" i="1" dirty="0">
              <a:solidFill>
                <a:srgbClr val="000099"/>
              </a:solidFill>
              <a:latin typeface="Calibri" pitchFamily="34" charset="0"/>
            </a:endParaRPr>
          </a:p>
        </p:txBody>
      </p:sp>
      <p:grpSp>
        <p:nvGrpSpPr>
          <p:cNvPr id="38925" name="Group 17"/>
          <p:cNvGrpSpPr>
            <a:grpSpLocks/>
          </p:cNvGrpSpPr>
          <p:nvPr/>
        </p:nvGrpSpPr>
        <p:grpSpPr bwMode="auto">
          <a:xfrm>
            <a:off x="2144713" y="1208088"/>
            <a:ext cx="4354512" cy="4914900"/>
            <a:chOff x="1591" y="745"/>
            <a:chExt cx="2743" cy="3096"/>
          </a:xfrm>
        </p:grpSpPr>
        <p:sp>
          <p:nvSpPr>
            <p:cNvPr id="38927" name="Line 18"/>
            <p:cNvSpPr>
              <a:spLocks noChangeShapeType="1"/>
            </p:cNvSpPr>
            <p:nvPr/>
          </p:nvSpPr>
          <p:spPr bwMode="auto">
            <a:xfrm>
              <a:off x="1606" y="745"/>
              <a:ext cx="0" cy="3096"/>
            </a:xfrm>
            <a:prstGeom prst="line">
              <a:avLst/>
            </a:prstGeom>
            <a:noFill/>
            <a:ln w="762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28" name="Line 19"/>
            <p:cNvSpPr>
              <a:spLocks noChangeShapeType="1"/>
            </p:cNvSpPr>
            <p:nvPr/>
          </p:nvSpPr>
          <p:spPr bwMode="auto">
            <a:xfrm>
              <a:off x="1591" y="3817"/>
              <a:ext cx="2743" cy="0"/>
            </a:xfrm>
            <a:prstGeom prst="line">
              <a:avLst/>
            </a:prstGeom>
            <a:noFill/>
            <a:ln w="762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8926" name="Text Box 20"/>
          <p:cNvSpPr txBox="1">
            <a:spLocks noChangeArrowheads="1"/>
          </p:cNvSpPr>
          <p:nvPr/>
        </p:nvSpPr>
        <p:spPr bwMode="auto">
          <a:xfrm rot="-5400000">
            <a:off x="893762" y="3387726"/>
            <a:ext cx="930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Price</a:t>
            </a:r>
          </a:p>
        </p:txBody>
      </p:sp>
    </p:spTree>
    <p:extLst>
      <p:ext uri="{BB962C8B-B14F-4D97-AF65-F5344CB8AC3E}">
        <p14:creationId xmlns:p14="http://schemas.microsoft.com/office/powerpoint/2010/main" val="8504409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31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1439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7"/>
          <p:cNvSpPr>
            <a:spLocks noChangeArrowheads="1"/>
          </p:cNvSpPr>
          <p:nvPr/>
        </p:nvSpPr>
        <p:spPr bwMode="auto">
          <a:xfrm>
            <a:off x="6391275" y="5548313"/>
            <a:ext cx="804863" cy="51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/>
            <a:r>
              <a:rPr lang="en-US" sz="2800" b="1">
                <a:solidFill>
                  <a:srgbClr val="000000"/>
                </a:solidFill>
              </a:rPr>
              <a:t>D</a:t>
            </a:r>
            <a:endParaRPr lang="en-US" sz="2800" b="1" baseline="-25000">
              <a:solidFill>
                <a:srgbClr val="000000"/>
              </a:solidFill>
            </a:endParaRPr>
          </a:p>
        </p:txBody>
      </p:sp>
      <p:sp>
        <p:nvSpPr>
          <p:cNvPr id="39938" name="Rectangle 10"/>
          <p:cNvSpPr>
            <a:spLocks noChangeArrowheads="1"/>
          </p:cNvSpPr>
          <p:nvPr/>
        </p:nvSpPr>
        <p:spPr bwMode="auto">
          <a:xfrm>
            <a:off x="2547938" y="6202363"/>
            <a:ext cx="141605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b="1">
                <a:solidFill>
                  <a:srgbClr val="000000"/>
                </a:solidFill>
              </a:rPr>
              <a:t>Quantity</a:t>
            </a:r>
          </a:p>
        </p:txBody>
      </p:sp>
      <p:grpSp>
        <p:nvGrpSpPr>
          <p:cNvPr id="39939" name="Group 11"/>
          <p:cNvGrpSpPr>
            <a:grpSpLocks/>
          </p:cNvGrpSpPr>
          <p:nvPr/>
        </p:nvGrpSpPr>
        <p:grpSpPr bwMode="auto">
          <a:xfrm>
            <a:off x="2527300" y="2760663"/>
            <a:ext cx="3836988" cy="3022600"/>
            <a:chOff x="2152" y="1739"/>
            <a:chExt cx="2417" cy="1904"/>
          </a:xfrm>
        </p:grpSpPr>
        <p:sp>
          <p:nvSpPr>
            <p:cNvPr id="39946" name="Line 12"/>
            <p:cNvSpPr>
              <a:spLocks noChangeShapeType="1"/>
            </p:cNvSpPr>
            <p:nvPr/>
          </p:nvSpPr>
          <p:spPr bwMode="auto">
            <a:xfrm>
              <a:off x="2152" y="1739"/>
              <a:ext cx="1138" cy="345"/>
            </a:xfrm>
            <a:prstGeom prst="line">
              <a:avLst/>
            </a:prstGeom>
            <a:noFill/>
            <a:ln w="95250">
              <a:solidFill>
                <a:srgbClr val="CC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47" name="Line 13"/>
            <p:cNvSpPr>
              <a:spLocks noChangeShapeType="1"/>
            </p:cNvSpPr>
            <p:nvPr/>
          </p:nvSpPr>
          <p:spPr bwMode="auto">
            <a:xfrm>
              <a:off x="3276" y="2078"/>
              <a:ext cx="1293" cy="1565"/>
            </a:xfrm>
            <a:prstGeom prst="line">
              <a:avLst/>
            </a:prstGeom>
            <a:noFill/>
            <a:ln w="95250">
              <a:solidFill>
                <a:srgbClr val="CC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9940" name="Rectangle 14"/>
          <p:cNvSpPr>
            <a:spLocks noChangeArrowheads="1"/>
          </p:cNvSpPr>
          <p:nvPr/>
        </p:nvSpPr>
        <p:spPr bwMode="auto">
          <a:xfrm>
            <a:off x="4025900" y="1309688"/>
            <a:ext cx="4159250" cy="1382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2800" b="1">
                <a:solidFill>
                  <a:srgbClr val="CC0000"/>
                </a:solidFill>
              </a:rPr>
              <a:t>Effectively creating</a:t>
            </a:r>
          </a:p>
          <a:p>
            <a:pPr algn="ctr" eaLnBrk="0" hangingPunct="0"/>
            <a:r>
              <a:rPr lang="en-US" sz="2800" b="1">
                <a:solidFill>
                  <a:srgbClr val="CC0000"/>
                </a:solidFill>
              </a:rPr>
              <a:t>a kinked demand curve</a:t>
            </a:r>
          </a:p>
          <a:p>
            <a:pPr algn="ctr" eaLnBrk="0" hangingPunct="0"/>
            <a:r>
              <a:rPr lang="en-US" sz="2800" b="1">
                <a:solidFill>
                  <a:srgbClr val="CC0000"/>
                </a:solidFill>
              </a:rPr>
              <a:t>For firm #1</a:t>
            </a:r>
          </a:p>
        </p:txBody>
      </p:sp>
      <p:sp>
        <p:nvSpPr>
          <p:cNvPr id="39941" name="Rectangle 15"/>
          <p:cNvSpPr>
            <a:spLocks noChangeArrowheads="1"/>
          </p:cNvSpPr>
          <p:nvPr/>
        </p:nvSpPr>
        <p:spPr bwMode="auto">
          <a:xfrm>
            <a:off x="2113270" y="38100"/>
            <a:ext cx="4847610" cy="1136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3600" b="1" dirty="0" smtClean="0">
                <a:solidFill>
                  <a:srgbClr val="000099"/>
                </a:solidFill>
                <a:latin typeface="Calibri" pitchFamily="34" charset="0"/>
              </a:rPr>
              <a:t>Kinked Demand Theory:</a:t>
            </a:r>
            <a:endParaRPr lang="en-US" sz="3200" b="1" i="1" dirty="0">
              <a:solidFill>
                <a:srgbClr val="000099"/>
              </a:solidFill>
              <a:latin typeface="Calibri" pitchFamily="34" charset="0"/>
            </a:endParaRPr>
          </a:p>
          <a:p>
            <a:pPr algn="ctr" eaLnBrk="0" hangingPunct="0"/>
            <a:r>
              <a:rPr lang="en-US" sz="3200" b="1" i="1" dirty="0" err="1" smtClean="0">
                <a:solidFill>
                  <a:srgbClr val="000099"/>
                </a:solidFill>
                <a:latin typeface="Calibri" pitchFamily="34" charset="0"/>
              </a:rPr>
              <a:t>Noncollusive</a:t>
            </a:r>
            <a:r>
              <a:rPr lang="en-US" sz="3200" b="1" i="1" dirty="0" smtClean="0">
                <a:solidFill>
                  <a:srgbClr val="000099"/>
                </a:solidFill>
                <a:latin typeface="Calibri" pitchFamily="34" charset="0"/>
              </a:rPr>
              <a:t> Oligopoly</a:t>
            </a:r>
            <a:endParaRPr lang="en-US" sz="3200" b="1" i="1" dirty="0">
              <a:solidFill>
                <a:srgbClr val="000099"/>
              </a:solidFill>
              <a:latin typeface="Calibri" pitchFamily="34" charset="0"/>
            </a:endParaRPr>
          </a:p>
        </p:txBody>
      </p:sp>
      <p:grpSp>
        <p:nvGrpSpPr>
          <p:cNvPr id="39942" name="Group 16"/>
          <p:cNvGrpSpPr>
            <a:grpSpLocks/>
          </p:cNvGrpSpPr>
          <p:nvPr/>
        </p:nvGrpSpPr>
        <p:grpSpPr bwMode="auto">
          <a:xfrm>
            <a:off x="2208213" y="1208088"/>
            <a:ext cx="4354512" cy="4914900"/>
            <a:chOff x="1591" y="745"/>
            <a:chExt cx="2743" cy="3096"/>
          </a:xfrm>
        </p:grpSpPr>
        <p:sp>
          <p:nvSpPr>
            <p:cNvPr id="39944" name="Line 17"/>
            <p:cNvSpPr>
              <a:spLocks noChangeShapeType="1"/>
            </p:cNvSpPr>
            <p:nvPr/>
          </p:nvSpPr>
          <p:spPr bwMode="auto">
            <a:xfrm>
              <a:off x="1606" y="745"/>
              <a:ext cx="0" cy="3096"/>
            </a:xfrm>
            <a:prstGeom prst="line">
              <a:avLst/>
            </a:prstGeom>
            <a:noFill/>
            <a:ln w="762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45" name="Line 18"/>
            <p:cNvSpPr>
              <a:spLocks noChangeShapeType="1"/>
            </p:cNvSpPr>
            <p:nvPr/>
          </p:nvSpPr>
          <p:spPr bwMode="auto">
            <a:xfrm>
              <a:off x="1591" y="3817"/>
              <a:ext cx="2743" cy="0"/>
            </a:xfrm>
            <a:prstGeom prst="line">
              <a:avLst/>
            </a:prstGeom>
            <a:noFill/>
            <a:ln w="762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9943" name="Text Box 19"/>
          <p:cNvSpPr txBox="1">
            <a:spLocks noChangeArrowheads="1"/>
          </p:cNvSpPr>
          <p:nvPr/>
        </p:nvSpPr>
        <p:spPr bwMode="auto">
          <a:xfrm rot="-5400000">
            <a:off x="957262" y="3387726"/>
            <a:ext cx="930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Price</a:t>
            </a:r>
          </a:p>
        </p:txBody>
      </p:sp>
    </p:spTree>
    <p:extLst>
      <p:ext uri="{BB962C8B-B14F-4D97-AF65-F5344CB8AC3E}">
        <p14:creationId xmlns:p14="http://schemas.microsoft.com/office/powerpoint/2010/main" val="790016287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3" name="Line 5"/>
          <p:cNvSpPr>
            <a:spLocks noChangeShapeType="1"/>
          </p:cNvSpPr>
          <p:nvPr/>
        </p:nvSpPr>
        <p:spPr bwMode="auto">
          <a:xfrm>
            <a:off x="4321175" y="5918200"/>
            <a:ext cx="204788" cy="482600"/>
          </a:xfrm>
          <a:prstGeom prst="line">
            <a:avLst/>
          </a:prstGeom>
          <a:noFill/>
          <a:ln w="76200">
            <a:solidFill>
              <a:srgbClr val="777777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2454" name="Line 6"/>
          <p:cNvSpPr>
            <a:spLocks noChangeShapeType="1"/>
          </p:cNvSpPr>
          <p:nvPr/>
        </p:nvSpPr>
        <p:spPr bwMode="auto">
          <a:xfrm>
            <a:off x="2506663" y="3090863"/>
            <a:ext cx="1816100" cy="95250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3" name="Rectangle 8"/>
          <p:cNvSpPr>
            <a:spLocks noChangeArrowheads="1"/>
          </p:cNvSpPr>
          <p:nvPr/>
        </p:nvSpPr>
        <p:spPr bwMode="auto">
          <a:xfrm>
            <a:off x="6403975" y="5548313"/>
            <a:ext cx="804863" cy="51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/>
            <a:r>
              <a:rPr lang="en-US" sz="2800" b="1">
                <a:solidFill>
                  <a:srgbClr val="000000"/>
                </a:solidFill>
              </a:rPr>
              <a:t>D</a:t>
            </a:r>
            <a:endParaRPr lang="en-US" sz="2800" b="1" baseline="-25000">
              <a:solidFill>
                <a:srgbClr val="000000"/>
              </a:solidFill>
            </a:endParaRPr>
          </a:p>
        </p:txBody>
      </p:sp>
      <p:sp>
        <p:nvSpPr>
          <p:cNvPr id="232458" name="Rectangle 10"/>
          <p:cNvSpPr>
            <a:spLocks noChangeArrowheads="1"/>
          </p:cNvSpPr>
          <p:nvPr/>
        </p:nvSpPr>
        <p:spPr bwMode="auto">
          <a:xfrm>
            <a:off x="4605338" y="6142038"/>
            <a:ext cx="887412" cy="51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/>
            <a:r>
              <a:rPr lang="en-US" sz="2800" b="1">
                <a:solidFill>
                  <a:srgbClr val="000000"/>
                </a:solidFill>
              </a:rPr>
              <a:t>MR</a:t>
            </a:r>
            <a:r>
              <a:rPr lang="en-US" sz="2800" b="1" baseline="-2500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40965" name="Rectangle 11"/>
          <p:cNvSpPr>
            <a:spLocks noChangeArrowheads="1"/>
          </p:cNvSpPr>
          <p:nvPr/>
        </p:nvSpPr>
        <p:spPr bwMode="auto">
          <a:xfrm>
            <a:off x="2560638" y="6202363"/>
            <a:ext cx="141605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b="1">
                <a:solidFill>
                  <a:srgbClr val="000000"/>
                </a:solidFill>
              </a:rPr>
              <a:t>Quantity</a:t>
            </a:r>
          </a:p>
        </p:txBody>
      </p:sp>
      <p:grpSp>
        <p:nvGrpSpPr>
          <p:cNvPr id="40966" name="Group 12"/>
          <p:cNvGrpSpPr>
            <a:grpSpLocks/>
          </p:cNvGrpSpPr>
          <p:nvPr/>
        </p:nvGrpSpPr>
        <p:grpSpPr bwMode="auto">
          <a:xfrm>
            <a:off x="2540000" y="2760663"/>
            <a:ext cx="3836988" cy="3022600"/>
            <a:chOff x="2152" y="1739"/>
            <a:chExt cx="2417" cy="1904"/>
          </a:xfrm>
        </p:grpSpPr>
        <p:sp>
          <p:nvSpPr>
            <p:cNvPr id="40978" name="Line 13"/>
            <p:cNvSpPr>
              <a:spLocks noChangeShapeType="1"/>
            </p:cNvSpPr>
            <p:nvPr/>
          </p:nvSpPr>
          <p:spPr bwMode="auto">
            <a:xfrm>
              <a:off x="2152" y="1739"/>
              <a:ext cx="1138" cy="345"/>
            </a:xfrm>
            <a:prstGeom prst="line">
              <a:avLst/>
            </a:prstGeom>
            <a:noFill/>
            <a:ln w="95250">
              <a:solidFill>
                <a:srgbClr val="CC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79" name="Line 14"/>
            <p:cNvSpPr>
              <a:spLocks noChangeShapeType="1"/>
            </p:cNvSpPr>
            <p:nvPr/>
          </p:nvSpPr>
          <p:spPr bwMode="auto">
            <a:xfrm>
              <a:off x="3276" y="2078"/>
              <a:ext cx="1293" cy="1565"/>
            </a:xfrm>
            <a:prstGeom prst="line">
              <a:avLst/>
            </a:prstGeom>
            <a:noFill/>
            <a:ln w="95250">
              <a:solidFill>
                <a:srgbClr val="CC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0967" name="Rectangle 15"/>
          <p:cNvSpPr>
            <a:spLocks noChangeArrowheads="1"/>
          </p:cNvSpPr>
          <p:nvPr/>
        </p:nvSpPr>
        <p:spPr bwMode="auto">
          <a:xfrm>
            <a:off x="3977414" y="1155700"/>
            <a:ext cx="4281622" cy="1813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2800" b="1" dirty="0">
                <a:solidFill>
                  <a:srgbClr val="CC0000"/>
                </a:solidFill>
              </a:rPr>
              <a:t>Effectively creating</a:t>
            </a:r>
          </a:p>
          <a:p>
            <a:pPr algn="ctr" eaLnBrk="0" hangingPunct="0"/>
            <a:r>
              <a:rPr lang="en-US" sz="2800" b="1" dirty="0">
                <a:solidFill>
                  <a:srgbClr val="CC0000"/>
                </a:solidFill>
              </a:rPr>
              <a:t>a kinked demand curve</a:t>
            </a:r>
          </a:p>
          <a:p>
            <a:pPr algn="ctr" eaLnBrk="0" hangingPunct="0"/>
            <a:r>
              <a:rPr lang="en-US" sz="2800" b="1" dirty="0">
                <a:solidFill>
                  <a:srgbClr val="CC0000"/>
                </a:solidFill>
              </a:rPr>
              <a:t>For firm #</a:t>
            </a:r>
            <a:r>
              <a:rPr lang="en-US" sz="2800" b="1" dirty="0" smtClean="0">
                <a:solidFill>
                  <a:srgbClr val="CC0000"/>
                </a:solidFill>
              </a:rPr>
              <a:t>1</a:t>
            </a:r>
          </a:p>
          <a:p>
            <a:pPr algn="ctr" eaLnBrk="0" hangingPunct="0"/>
            <a:r>
              <a:rPr lang="en-US" sz="2800" b="1" dirty="0" smtClean="0">
                <a:solidFill>
                  <a:srgbClr val="50BE62"/>
                </a:solidFill>
              </a:rPr>
              <a:t>Note: the MR curves</a:t>
            </a:r>
            <a:endParaRPr lang="en-US" sz="2800" b="1" dirty="0">
              <a:solidFill>
                <a:srgbClr val="50BE62"/>
              </a:solidFill>
            </a:endParaRPr>
          </a:p>
        </p:txBody>
      </p:sp>
      <p:sp>
        <p:nvSpPr>
          <p:cNvPr id="40968" name="Rectangle 16"/>
          <p:cNvSpPr>
            <a:spLocks noChangeArrowheads="1"/>
          </p:cNvSpPr>
          <p:nvPr/>
        </p:nvSpPr>
        <p:spPr bwMode="auto">
          <a:xfrm>
            <a:off x="2125970" y="38100"/>
            <a:ext cx="4847610" cy="1136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3600" b="1" dirty="0" smtClean="0">
                <a:solidFill>
                  <a:srgbClr val="000099"/>
                </a:solidFill>
                <a:latin typeface="Calibri" pitchFamily="34" charset="0"/>
              </a:rPr>
              <a:t>Kinked Demand Theory:</a:t>
            </a:r>
            <a:endParaRPr lang="en-US" sz="3200" b="1" i="1" dirty="0">
              <a:solidFill>
                <a:srgbClr val="000099"/>
              </a:solidFill>
              <a:latin typeface="Calibri" pitchFamily="34" charset="0"/>
            </a:endParaRPr>
          </a:p>
          <a:p>
            <a:pPr algn="ctr" eaLnBrk="0" hangingPunct="0"/>
            <a:r>
              <a:rPr lang="en-US" sz="3200" b="1" i="1" dirty="0" err="1" smtClean="0">
                <a:solidFill>
                  <a:srgbClr val="000099"/>
                </a:solidFill>
                <a:latin typeface="Calibri" pitchFamily="34" charset="0"/>
              </a:rPr>
              <a:t>Noncollusive</a:t>
            </a:r>
            <a:r>
              <a:rPr lang="en-US" sz="3200" b="1" i="1" dirty="0" smtClean="0">
                <a:solidFill>
                  <a:srgbClr val="000099"/>
                </a:solidFill>
                <a:latin typeface="Calibri" pitchFamily="34" charset="0"/>
              </a:rPr>
              <a:t> Oligopoly</a:t>
            </a:r>
            <a:endParaRPr lang="en-US" sz="3200" b="1" i="1" dirty="0">
              <a:solidFill>
                <a:srgbClr val="000099"/>
              </a:solidFill>
              <a:latin typeface="Calibri" pitchFamily="34" charset="0"/>
            </a:endParaRPr>
          </a:p>
        </p:txBody>
      </p:sp>
      <p:grpSp>
        <p:nvGrpSpPr>
          <p:cNvPr id="40969" name="Group 17"/>
          <p:cNvGrpSpPr>
            <a:grpSpLocks/>
          </p:cNvGrpSpPr>
          <p:nvPr/>
        </p:nvGrpSpPr>
        <p:grpSpPr bwMode="auto">
          <a:xfrm>
            <a:off x="2220913" y="1208088"/>
            <a:ext cx="4354512" cy="4914900"/>
            <a:chOff x="1591" y="745"/>
            <a:chExt cx="2743" cy="3096"/>
          </a:xfrm>
        </p:grpSpPr>
        <p:sp>
          <p:nvSpPr>
            <p:cNvPr id="40976" name="Line 18"/>
            <p:cNvSpPr>
              <a:spLocks noChangeShapeType="1"/>
            </p:cNvSpPr>
            <p:nvPr/>
          </p:nvSpPr>
          <p:spPr bwMode="auto">
            <a:xfrm>
              <a:off x="1606" y="745"/>
              <a:ext cx="0" cy="3096"/>
            </a:xfrm>
            <a:prstGeom prst="line">
              <a:avLst/>
            </a:prstGeom>
            <a:noFill/>
            <a:ln w="762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77" name="Line 19"/>
            <p:cNvSpPr>
              <a:spLocks noChangeShapeType="1"/>
            </p:cNvSpPr>
            <p:nvPr/>
          </p:nvSpPr>
          <p:spPr bwMode="auto">
            <a:xfrm>
              <a:off x="1591" y="3817"/>
              <a:ext cx="2743" cy="0"/>
            </a:xfrm>
            <a:prstGeom prst="line">
              <a:avLst/>
            </a:prstGeom>
            <a:noFill/>
            <a:ln w="762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0970" name="Text Box 20"/>
          <p:cNvSpPr txBox="1">
            <a:spLocks noChangeArrowheads="1"/>
          </p:cNvSpPr>
          <p:nvPr/>
        </p:nvSpPr>
        <p:spPr bwMode="auto">
          <a:xfrm rot="-5400000">
            <a:off x="969962" y="3387726"/>
            <a:ext cx="930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Price</a:t>
            </a:r>
          </a:p>
        </p:txBody>
      </p:sp>
      <p:grpSp>
        <p:nvGrpSpPr>
          <p:cNvPr id="4" name="Group 35"/>
          <p:cNvGrpSpPr>
            <a:grpSpLocks/>
          </p:cNvGrpSpPr>
          <p:nvPr/>
        </p:nvGrpSpPr>
        <p:grpSpPr bwMode="auto">
          <a:xfrm>
            <a:off x="2743200" y="2590800"/>
            <a:ext cx="3524250" cy="3417888"/>
            <a:chOff x="2112" y="1676"/>
            <a:chExt cx="2220" cy="2153"/>
          </a:xfrm>
        </p:grpSpPr>
        <p:sp>
          <p:nvSpPr>
            <p:cNvPr id="40974" name="Picture 22"/>
            <p:cNvSpPr>
              <a:spLocks noChangeArrowheads="1"/>
            </p:cNvSpPr>
            <p:nvPr/>
          </p:nvSpPr>
          <p:spPr bwMode="auto">
            <a:xfrm>
              <a:off x="2112" y="1676"/>
              <a:ext cx="2059" cy="10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40975" name="Picture 23"/>
            <p:cNvSpPr>
              <a:spLocks noChangeArrowheads="1"/>
            </p:cNvSpPr>
            <p:nvPr/>
          </p:nvSpPr>
          <p:spPr bwMode="auto">
            <a:xfrm>
              <a:off x="2273" y="2747"/>
              <a:ext cx="2059" cy="10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</p:grpSp>
      <p:sp>
        <p:nvSpPr>
          <p:cNvPr id="232481" name="Line 33"/>
          <p:cNvSpPr>
            <a:spLocks noChangeShapeType="1"/>
          </p:cNvSpPr>
          <p:nvPr/>
        </p:nvSpPr>
        <p:spPr bwMode="auto">
          <a:xfrm>
            <a:off x="4322763" y="4037013"/>
            <a:ext cx="0" cy="1881187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2484" name="Rectangle 36"/>
          <p:cNvSpPr>
            <a:spLocks noChangeArrowheads="1"/>
          </p:cNvSpPr>
          <p:nvPr/>
        </p:nvSpPr>
        <p:spPr bwMode="auto">
          <a:xfrm>
            <a:off x="2251075" y="3224213"/>
            <a:ext cx="887413" cy="51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/>
            <a:r>
              <a:rPr lang="en-US" sz="2800" b="1">
                <a:solidFill>
                  <a:srgbClr val="000000"/>
                </a:solidFill>
              </a:rPr>
              <a:t>MR</a:t>
            </a:r>
            <a:r>
              <a:rPr lang="en-US" sz="2800" b="1" baseline="-25000">
                <a:solidFill>
                  <a:srgbClr val="000000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5111062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32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32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232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32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32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2453" grpId="0" animBg="1"/>
      <p:bldP spid="232454" grpId="0" animBg="1"/>
      <p:bldP spid="232458" grpId="0" autoUpdateAnimBg="0"/>
      <p:bldP spid="232481" grpId="0" animBg="1"/>
      <p:bldP spid="232484" grpId="0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Line 2"/>
          <p:cNvSpPr>
            <a:spLocks noChangeShapeType="1"/>
          </p:cNvSpPr>
          <p:nvPr/>
        </p:nvSpPr>
        <p:spPr bwMode="auto">
          <a:xfrm>
            <a:off x="4346575" y="5918200"/>
            <a:ext cx="204788" cy="482600"/>
          </a:xfrm>
          <a:prstGeom prst="line">
            <a:avLst/>
          </a:prstGeom>
          <a:noFill/>
          <a:ln w="76200">
            <a:solidFill>
              <a:srgbClr val="777777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86" name="Line 3"/>
          <p:cNvSpPr>
            <a:spLocks noChangeShapeType="1"/>
          </p:cNvSpPr>
          <p:nvPr/>
        </p:nvSpPr>
        <p:spPr bwMode="auto">
          <a:xfrm>
            <a:off x="2532063" y="3090863"/>
            <a:ext cx="1816100" cy="95250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87" name="Rectangle 4"/>
          <p:cNvSpPr>
            <a:spLocks noChangeArrowheads="1"/>
          </p:cNvSpPr>
          <p:nvPr/>
        </p:nvSpPr>
        <p:spPr bwMode="auto">
          <a:xfrm>
            <a:off x="6429375" y="5548313"/>
            <a:ext cx="804863" cy="51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/>
            <a:r>
              <a:rPr lang="en-US" sz="2800" b="1">
                <a:solidFill>
                  <a:srgbClr val="000000"/>
                </a:solidFill>
              </a:rPr>
              <a:t>D</a:t>
            </a:r>
            <a:endParaRPr lang="en-US" sz="2800" b="1" baseline="-25000">
              <a:solidFill>
                <a:srgbClr val="000000"/>
              </a:solidFill>
            </a:endParaRPr>
          </a:p>
        </p:txBody>
      </p:sp>
      <p:sp>
        <p:nvSpPr>
          <p:cNvPr id="41988" name="Rectangle 6"/>
          <p:cNvSpPr>
            <a:spLocks noChangeArrowheads="1"/>
          </p:cNvSpPr>
          <p:nvPr/>
        </p:nvSpPr>
        <p:spPr bwMode="auto">
          <a:xfrm>
            <a:off x="2586038" y="6202363"/>
            <a:ext cx="141605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b="1">
                <a:solidFill>
                  <a:srgbClr val="000000"/>
                </a:solidFill>
              </a:rPr>
              <a:t>Quantity</a:t>
            </a:r>
          </a:p>
        </p:txBody>
      </p:sp>
      <p:grpSp>
        <p:nvGrpSpPr>
          <p:cNvPr id="41989" name="Group 7"/>
          <p:cNvGrpSpPr>
            <a:grpSpLocks/>
          </p:cNvGrpSpPr>
          <p:nvPr/>
        </p:nvGrpSpPr>
        <p:grpSpPr bwMode="auto">
          <a:xfrm>
            <a:off x="2565400" y="2760663"/>
            <a:ext cx="3836988" cy="3022600"/>
            <a:chOff x="2152" y="1739"/>
            <a:chExt cx="2417" cy="1904"/>
          </a:xfrm>
        </p:grpSpPr>
        <p:sp>
          <p:nvSpPr>
            <p:cNvPr id="42008" name="Line 8"/>
            <p:cNvSpPr>
              <a:spLocks noChangeShapeType="1"/>
            </p:cNvSpPr>
            <p:nvPr/>
          </p:nvSpPr>
          <p:spPr bwMode="auto">
            <a:xfrm>
              <a:off x="2152" y="1739"/>
              <a:ext cx="1138" cy="345"/>
            </a:xfrm>
            <a:prstGeom prst="line">
              <a:avLst/>
            </a:prstGeom>
            <a:noFill/>
            <a:ln w="95250">
              <a:solidFill>
                <a:srgbClr val="CC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09" name="Line 9"/>
            <p:cNvSpPr>
              <a:spLocks noChangeShapeType="1"/>
            </p:cNvSpPr>
            <p:nvPr/>
          </p:nvSpPr>
          <p:spPr bwMode="auto">
            <a:xfrm>
              <a:off x="3276" y="2078"/>
              <a:ext cx="1293" cy="1565"/>
            </a:xfrm>
            <a:prstGeom prst="line">
              <a:avLst/>
            </a:prstGeom>
            <a:noFill/>
            <a:ln w="95250">
              <a:solidFill>
                <a:srgbClr val="CC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36554" name="Rectangle 10"/>
          <p:cNvSpPr>
            <a:spLocks noChangeArrowheads="1"/>
          </p:cNvSpPr>
          <p:nvPr/>
        </p:nvSpPr>
        <p:spPr bwMode="auto">
          <a:xfrm>
            <a:off x="2481262" y="1093788"/>
            <a:ext cx="4910137" cy="1567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rgbClr val="CC0000"/>
                </a:solidFill>
              </a:rPr>
              <a:t>Profit maximization or </a:t>
            </a:r>
            <a:endParaRPr lang="en-US" sz="2400" b="1" dirty="0" smtClean="0">
              <a:solidFill>
                <a:srgbClr val="CC0000"/>
              </a:solidFill>
            </a:endParaRPr>
          </a:p>
          <a:p>
            <a:pPr algn="ctr" eaLnBrk="0" hangingPunct="0"/>
            <a:r>
              <a:rPr lang="en-US" sz="2400" b="1" dirty="0" smtClean="0">
                <a:solidFill>
                  <a:srgbClr val="CC0000"/>
                </a:solidFill>
              </a:rPr>
              <a:t>loss </a:t>
            </a:r>
            <a:r>
              <a:rPr lang="en-US" sz="2400" b="1" dirty="0">
                <a:solidFill>
                  <a:srgbClr val="CC0000"/>
                </a:solidFill>
              </a:rPr>
              <a:t>minimization for firm #1 </a:t>
            </a:r>
            <a:endParaRPr lang="en-US" sz="2400" b="1" dirty="0" smtClean="0">
              <a:solidFill>
                <a:srgbClr val="CC0000"/>
              </a:solidFill>
            </a:endParaRPr>
          </a:p>
          <a:p>
            <a:pPr algn="ctr" eaLnBrk="0" hangingPunct="0"/>
            <a:r>
              <a:rPr lang="en-US" sz="2400" b="1" dirty="0" smtClean="0">
                <a:solidFill>
                  <a:srgbClr val="CC0000"/>
                </a:solidFill>
              </a:rPr>
              <a:t>occurs </a:t>
            </a:r>
            <a:r>
              <a:rPr lang="en-US" sz="2400" b="1" dirty="0">
                <a:solidFill>
                  <a:srgbClr val="CC0000"/>
                </a:solidFill>
              </a:rPr>
              <a:t>at the kink where</a:t>
            </a:r>
          </a:p>
          <a:p>
            <a:pPr algn="ctr" eaLnBrk="0" hangingPunct="0"/>
            <a:r>
              <a:rPr lang="en-US" sz="2400" b="1" dirty="0">
                <a:solidFill>
                  <a:srgbClr val="CC0000"/>
                </a:solidFill>
              </a:rPr>
              <a:t>MR = MC</a:t>
            </a:r>
          </a:p>
        </p:txBody>
      </p:sp>
      <p:sp>
        <p:nvSpPr>
          <p:cNvPr id="41991" name="Rectangle 11"/>
          <p:cNvSpPr>
            <a:spLocks noChangeArrowheads="1"/>
          </p:cNvSpPr>
          <p:nvPr/>
        </p:nvSpPr>
        <p:spPr bwMode="auto">
          <a:xfrm>
            <a:off x="2151370" y="38100"/>
            <a:ext cx="4847610" cy="1136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3600" b="1" dirty="0" smtClean="0">
                <a:solidFill>
                  <a:srgbClr val="000099"/>
                </a:solidFill>
                <a:latin typeface="Calibri" pitchFamily="34" charset="0"/>
              </a:rPr>
              <a:t>Kinked Demand Theory:</a:t>
            </a:r>
            <a:endParaRPr lang="en-US" sz="3200" b="1" i="1" dirty="0">
              <a:solidFill>
                <a:srgbClr val="000099"/>
              </a:solidFill>
              <a:latin typeface="Calibri" pitchFamily="34" charset="0"/>
            </a:endParaRPr>
          </a:p>
          <a:p>
            <a:pPr algn="ctr" eaLnBrk="0" hangingPunct="0"/>
            <a:r>
              <a:rPr lang="en-US" sz="3200" b="1" i="1" dirty="0" err="1" smtClean="0">
                <a:solidFill>
                  <a:srgbClr val="000099"/>
                </a:solidFill>
                <a:latin typeface="Calibri" pitchFamily="34" charset="0"/>
              </a:rPr>
              <a:t>Noncollusive</a:t>
            </a:r>
            <a:r>
              <a:rPr lang="en-US" sz="3200" b="1" i="1" dirty="0" smtClean="0">
                <a:solidFill>
                  <a:srgbClr val="000099"/>
                </a:solidFill>
                <a:latin typeface="Calibri" pitchFamily="34" charset="0"/>
              </a:rPr>
              <a:t> Oligopoly</a:t>
            </a:r>
            <a:endParaRPr lang="en-US" sz="3200" b="1" i="1" dirty="0">
              <a:solidFill>
                <a:srgbClr val="000099"/>
              </a:solidFill>
              <a:latin typeface="Calibri" pitchFamily="34" charset="0"/>
            </a:endParaRPr>
          </a:p>
        </p:txBody>
      </p:sp>
      <p:grpSp>
        <p:nvGrpSpPr>
          <p:cNvPr id="41992" name="Group 12"/>
          <p:cNvGrpSpPr>
            <a:grpSpLocks/>
          </p:cNvGrpSpPr>
          <p:nvPr/>
        </p:nvGrpSpPr>
        <p:grpSpPr bwMode="auto">
          <a:xfrm>
            <a:off x="2246313" y="1208088"/>
            <a:ext cx="4354512" cy="4914900"/>
            <a:chOff x="1591" y="745"/>
            <a:chExt cx="2743" cy="3096"/>
          </a:xfrm>
        </p:grpSpPr>
        <p:sp>
          <p:nvSpPr>
            <p:cNvPr id="42006" name="Line 13"/>
            <p:cNvSpPr>
              <a:spLocks noChangeShapeType="1"/>
            </p:cNvSpPr>
            <p:nvPr/>
          </p:nvSpPr>
          <p:spPr bwMode="auto">
            <a:xfrm>
              <a:off x="1606" y="745"/>
              <a:ext cx="0" cy="3096"/>
            </a:xfrm>
            <a:prstGeom prst="line">
              <a:avLst/>
            </a:prstGeom>
            <a:noFill/>
            <a:ln w="762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07" name="Line 14"/>
            <p:cNvSpPr>
              <a:spLocks noChangeShapeType="1"/>
            </p:cNvSpPr>
            <p:nvPr/>
          </p:nvSpPr>
          <p:spPr bwMode="auto">
            <a:xfrm>
              <a:off x="1591" y="3817"/>
              <a:ext cx="2743" cy="0"/>
            </a:xfrm>
            <a:prstGeom prst="line">
              <a:avLst/>
            </a:prstGeom>
            <a:noFill/>
            <a:ln w="762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1993" name="Text Box 15"/>
          <p:cNvSpPr txBox="1">
            <a:spLocks noChangeArrowheads="1"/>
          </p:cNvSpPr>
          <p:nvPr/>
        </p:nvSpPr>
        <p:spPr bwMode="auto">
          <a:xfrm rot="-5400000">
            <a:off x="995362" y="3387726"/>
            <a:ext cx="930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Price</a:t>
            </a:r>
          </a:p>
        </p:txBody>
      </p:sp>
      <p:grpSp>
        <p:nvGrpSpPr>
          <p:cNvPr id="41994" name="Group 16"/>
          <p:cNvGrpSpPr>
            <a:grpSpLocks/>
          </p:cNvGrpSpPr>
          <p:nvPr/>
        </p:nvGrpSpPr>
        <p:grpSpPr bwMode="auto">
          <a:xfrm>
            <a:off x="2501900" y="2660650"/>
            <a:ext cx="3524250" cy="3417888"/>
            <a:chOff x="2112" y="1676"/>
            <a:chExt cx="2220" cy="2153"/>
          </a:xfrm>
        </p:grpSpPr>
        <p:sp>
          <p:nvSpPr>
            <p:cNvPr id="42004" name="Picture 17"/>
            <p:cNvSpPr>
              <a:spLocks noChangeArrowheads="1"/>
            </p:cNvSpPr>
            <p:nvPr/>
          </p:nvSpPr>
          <p:spPr bwMode="auto">
            <a:xfrm>
              <a:off x="2112" y="1676"/>
              <a:ext cx="2059" cy="10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42005" name="Picture 18"/>
            <p:cNvSpPr>
              <a:spLocks noChangeArrowheads="1"/>
            </p:cNvSpPr>
            <p:nvPr/>
          </p:nvSpPr>
          <p:spPr bwMode="auto">
            <a:xfrm>
              <a:off x="2273" y="2747"/>
              <a:ext cx="2059" cy="10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</p:grpSp>
      <p:grpSp>
        <p:nvGrpSpPr>
          <p:cNvPr id="41995" name="Group 19"/>
          <p:cNvGrpSpPr>
            <a:grpSpLocks/>
          </p:cNvGrpSpPr>
          <p:nvPr/>
        </p:nvGrpSpPr>
        <p:grpSpPr bwMode="auto">
          <a:xfrm>
            <a:off x="6059488" y="2557463"/>
            <a:ext cx="1174750" cy="2054225"/>
            <a:chOff x="4089" y="1411"/>
            <a:chExt cx="740" cy="1294"/>
          </a:xfrm>
        </p:grpSpPr>
        <p:sp>
          <p:nvSpPr>
            <p:cNvPr id="42002" name="Rectangle 20"/>
            <p:cNvSpPr>
              <a:spLocks noChangeArrowheads="1"/>
            </p:cNvSpPr>
            <p:nvPr/>
          </p:nvSpPr>
          <p:spPr bwMode="auto">
            <a:xfrm>
              <a:off x="4089" y="2380"/>
              <a:ext cx="559" cy="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pPr eaLnBrk="0" hangingPunct="0"/>
              <a:r>
                <a:rPr lang="en-US" sz="2800" b="1">
                  <a:solidFill>
                    <a:srgbClr val="000000"/>
                  </a:solidFill>
                </a:rPr>
                <a:t>MC</a:t>
              </a:r>
              <a:r>
                <a:rPr lang="en-US" sz="2800" b="1" baseline="-25000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42003" name="Rectangle 21"/>
            <p:cNvSpPr>
              <a:spLocks noChangeArrowheads="1"/>
            </p:cNvSpPr>
            <p:nvPr/>
          </p:nvSpPr>
          <p:spPr bwMode="auto">
            <a:xfrm>
              <a:off x="4270" y="1411"/>
              <a:ext cx="559" cy="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pPr eaLnBrk="0" hangingPunct="0"/>
              <a:r>
                <a:rPr lang="en-US" sz="2800" b="1">
                  <a:solidFill>
                    <a:srgbClr val="000000"/>
                  </a:solidFill>
                </a:rPr>
                <a:t>MC</a:t>
              </a:r>
              <a:r>
                <a:rPr lang="en-US" sz="2800" b="1" baseline="-25000">
                  <a:solidFill>
                    <a:srgbClr val="000000"/>
                  </a:solidFill>
                </a:rPr>
                <a:t>1</a:t>
              </a:r>
            </a:p>
          </p:txBody>
        </p:sp>
      </p:grpSp>
      <p:sp>
        <p:nvSpPr>
          <p:cNvPr id="41996" name="Line 22"/>
          <p:cNvSpPr>
            <a:spLocks noChangeShapeType="1"/>
          </p:cNvSpPr>
          <p:nvPr/>
        </p:nvSpPr>
        <p:spPr bwMode="auto">
          <a:xfrm>
            <a:off x="4348163" y="4037013"/>
            <a:ext cx="0" cy="1881187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6567" name="Line 23"/>
          <p:cNvSpPr>
            <a:spLocks noChangeShapeType="1"/>
          </p:cNvSpPr>
          <p:nvPr/>
        </p:nvSpPr>
        <p:spPr bwMode="auto">
          <a:xfrm flipH="1">
            <a:off x="4373563" y="2546350"/>
            <a:ext cx="144462" cy="6921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998" name="Rectangle 24"/>
          <p:cNvSpPr>
            <a:spLocks noChangeArrowheads="1"/>
          </p:cNvSpPr>
          <p:nvPr/>
        </p:nvSpPr>
        <p:spPr bwMode="auto">
          <a:xfrm>
            <a:off x="2276475" y="3224213"/>
            <a:ext cx="887413" cy="51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/>
            <a:r>
              <a:rPr lang="en-US" sz="2800" b="1">
                <a:solidFill>
                  <a:srgbClr val="000000"/>
                </a:solidFill>
              </a:rPr>
              <a:t>MR</a:t>
            </a:r>
            <a:r>
              <a:rPr lang="en-US" sz="2800" b="1" baseline="-2500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41999" name="Rectangle 25"/>
          <p:cNvSpPr>
            <a:spLocks noChangeArrowheads="1"/>
          </p:cNvSpPr>
          <p:nvPr/>
        </p:nvSpPr>
        <p:spPr bwMode="auto">
          <a:xfrm>
            <a:off x="4630738" y="6142038"/>
            <a:ext cx="887412" cy="51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/>
            <a:r>
              <a:rPr lang="en-US" sz="2800" b="1">
                <a:solidFill>
                  <a:srgbClr val="000000"/>
                </a:solidFill>
              </a:rPr>
              <a:t>MR</a:t>
            </a:r>
            <a:r>
              <a:rPr lang="en-US" sz="2800" b="1" baseline="-2500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42000" name="Freeform 38"/>
          <p:cNvSpPr>
            <a:spLocks/>
          </p:cNvSpPr>
          <p:nvPr/>
        </p:nvSpPr>
        <p:spPr bwMode="auto">
          <a:xfrm>
            <a:off x="2481263" y="2840038"/>
            <a:ext cx="3781425" cy="1363662"/>
          </a:xfrm>
          <a:custGeom>
            <a:avLst/>
            <a:gdLst>
              <a:gd name="T0" fmla="*/ 0 w 2517"/>
              <a:gd name="T1" fmla="*/ 2147483647 h 975"/>
              <a:gd name="T2" fmla="*/ 2147483647 w 2517"/>
              <a:gd name="T3" fmla="*/ 2147483647 h 975"/>
              <a:gd name="T4" fmla="*/ 2147483647 w 2517"/>
              <a:gd name="T5" fmla="*/ 2147483647 h 975"/>
              <a:gd name="T6" fmla="*/ 2147483647 w 2517"/>
              <a:gd name="T7" fmla="*/ 2147483647 h 975"/>
              <a:gd name="T8" fmla="*/ 2147483647 w 2517"/>
              <a:gd name="T9" fmla="*/ 2147483647 h 975"/>
              <a:gd name="T10" fmla="*/ 2147483647 w 2517"/>
              <a:gd name="T11" fmla="*/ 2147483647 h 975"/>
              <a:gd name="T12" fmla="*/ 2147483647 w 2517"/>
              <a:gd name="T13" fmla="*/ 2147483647 h 975"/>
              <a:gd name="T14" fmla="*/ 2147483647 w 2517"/>
              <a:gd name="T15" fmla="*/ 0 h 975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517"/>
              <a:gd name="T25" fmla="*/ 0 h 975"/>
              <a:gd name="T26" fmla="*/ 2517 w 2517"/>
              <a:gd name="T27" fmla="*/ 975 h 975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517" h="975">
                <a:moveTo>
                  <a:pt x="0" y="710"/>
                </a:moveTo>
                <a:cubicBezTo>
                  <a:pt x="157" y="753"/>
                  <a:pt x="685" y="965"/>
                  <a:pt x="941" y="970"/>
                </a:cubicBezTo>
                <a:cubicBezTo>
                  <a:pt x="1197" y="975"/>
                  <a:pt x="1419" y="789"/>
                  <a:pt x="1534" y="741"/>
                </a:cubicBezTo>
                <a:lnTo>
                  <a:pt x="1631" y="685"/>
                </a:lnTo>
                <a:lnTo>
                  <a:pt x="1738" y="612"/>
                </a:lnTo>
                <a:lnTo>
                  <a:pt x="1900" y="492"/>
                </a:lnTo>
                <a:lnTo>
                  <a:pt x="2167" y="291"/>
                </a:lnTo>
                <a:lnTo>
                  <a:pt x="2517" y="0"/>
                </a:lnTo>
              </a:path>
            </a:pathLst>
          </a:custGeom>
          <a:noFill/>
          <a:ln w="76200" cap="rnd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01" name="Freeform 38"/>
          <p:cNvSpPr>
            <a:spLocks/>
          </p:cNvSpPr>
          <p:nvPr/>
        </p:nvSpPr>
        <p:spPr bwMode="auto">
          <a:xfrm>
            <a:off x="2633663" y="4581525"/>
            <a:ext cx="3781425" cy="1362075"/>
          </a:xfrm>
          <a:custGeom>
            <a:avLst/>
            <a:gdLst>
              <a:gd name="T0" fmla="*/ 0 w 2517"/>
              <a:gd name="T1" fmla="*/ 2147483647 h 975"/>
              <a:gd name="T2" fmla="*/ 2147483647 w 2517"/>
              <a:gd name="T3" fmla="*/ 2147483647 h 975"/>
              <a:gd name="T4" fmla="*/ 2147483647 w 2517"/>
              <a:gd name="T5" fmla="*/ 2147483647 h 975"/>
              <a:gd name="T6" fmla="*/ 2147483647 w 2517"/>
              <a:gd name="T7" fmla="*/ 2147483647 h 975"/>
              <a:gd name="T8" fmla="*/ 2147483647 w 2517"/>
              <a:gd name="T9" fmla="*/ 2147483647 h 975"/>
              <a:gd name="T10" fmla="*/ 2147483647 w 2517"/>
              <a:gd name="T11" fmla="*/ 2147483647 h 975"/>
              <a:gd name="T12" fmla="*/ 2147483647 w 2517"/>
              <a:gd name="T13" fmla="*/ 2147483647 h 975"/>
              <a:gd name="T14" fmla="*/ 2147483647 w 2517"/>
              <a:gd name="T15" fmla="*/ 0 h 975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517"/>
              <a:gd name="T25" fmla="*/ 0 h 975"/>
              <a:gd name="T26" fmla="*/ 2517 w 2517"/>
              <a:gd name="T27" fmla="*/ 975 h 975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517" h="975">
                <a:moveTo>
                  <a:pt x="0" y="710"/>
                </a:moveTo>
                <a:cubicBezTo>
                  <a:pt x="157" y="753"/>
                  <a:pt x="685" y="965"/>
                  <a:pt x="941" y="970"/>
                </a:cubicBezTo>
                <a:cubicBezTo>
                  <a:pt x="1197" y="975"/>
                  <a:pt x="1419" y="789"/>
                  <a:pt x="1534" y="741"/>
                </a:cubicBezTo>
                <a:lnTo>
                  <a:pt x="1631" y="685"/>
                </a:lnTo>
                <a:lnTo>
                  <a:pt x="1738" y="612"/>
                </a:lnTo>
                <a:lnTo>
                  <a:pt x="1900" y="492"/>
                </a:lnTo>
                <a:lnTo>
                  <a:pt x="2167" y="291"/>
                </a:lnTo>
                <a:lnTo>
                  <a:pt x="2517" y="0"/>
                </a:lnTo>
              </a:path>
            </a:pathLst>
          </a:custGeom>
          <a:noFill/>
          <a:ln w="76200" cap="rnd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38730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36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36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6554" grpId="0" autoUpdateAnimBg="0"/>
      <p:bldP spid="23656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>
          <a:xfrm>
            <a:off x="427038" y="76200"/>
            <a:ext cx="8412162" cy="609601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Some </a:t>
            </a:r>
            <a:r>
              <a:rPr lang="en-US" dirty="0" smtClean="0"/>
              <a:t>Oligopoly </a:t>
            </a:r>
            <a:r>
              <a:rPr lang="en-US" dirty="0" smtClean="0"/>
              <a:t>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542337" cy="59436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In the US, 90% of the music produced and sold </a:t>
            </a:r>
            <a:r>
              <a:rPr lang="en-US" sz="2400" u="sng" dirty="0" smtClean="0">
                <a:solidFill>
                  <a:srgbClr val="FF0000"/>
                </a:solidFill>
              </a:rPr>
              <a:t>comes from one of 4 studios: </a:t>
            </a:r>
            <a:r>
              <a:rPr lang="en-US" sz="2400" dirty="0" smtClean="0"/>
              <a:t>Universal, Sony, Warner, or EMI.  Limited price competition.  Talent search and marketing are critical to gain advantage.</a:t>
            </a:r>
          </a:p>
          <a:p>
            <a:pPr eaLnBrk="1" hangingPunct="1">
              <a:buFontTx/>
              <a:buNone/>
            </a:pPr>
            <a:endParaRPr lang="en-US" sz="2400" dirty="0" smtClean="0"/>
          </a:p>
          <a:p>
            <a:pPr eaLnBrk="1" hangingPunct="1"/>
            <a:r>
              <a:rPr lang="en-US" sz="2400" dirty="0" smtClean="0"/>
              <a:t>The $1 billion stent market is </a:t>
            </a:r>
            <a:r>
              <a:rPr lang="en-US" sz="2400" u="sng" dirty="0" smtClean="0">
                <a:solidFill>
                  <a:srgbClr val="FF0000"/>
                </a:solidFill>
              </a:rPr>
              <a:t>dominated by 3 firms</a:t>
            </a:r>
            <a:r>
              <a:rPr lang="en-US" sz="2400" dirty="0" smtClean="0"/>
              <a:t>: Boston Scientific, Johnson &amp; Johnson, and Medtronic.  Limited price competition.  R&amp;D is the competitive advantage tool.</a:t>
            </a:r>
          </a:p>
          <a:p>
            <a:pPr eaLnBrk="1" hangingPunct="1"/>
            <a:endParaRPr lang="en-US" sz="2400" dirty="0" smtClean="0"/>
          </a:p>
          <a:p>
            <a:pPr eaLnBrk="1" hangingPunct="1"/>
            <a:r>
              <a:rPr lang="en-US" sz="2400" u="sng" dirty="0" smtClean="0">
                <a:solidFill>
                  <a:srgbClr val="FF0000"/>
                </a:solidFill>
              </a:rPr>
              <a:t>Two companies </a:t>
            </a:r>
            <a:r>
              <a:rPr lang="en-US" sz="2400" dirty="0" smtClean="0"/>
              <a:t>control US grain trading:  </a:t>
            </a:r>
            <a:r>
              <a:rPr lang="en-US" sz="2400" dirty="0" err="1" smtClean="0"/>
              <a:t>Cargil</a:t>
            </a:r>
            <a:r>
              <a:rPr lang="en-US" sz="2400" dirty="0" smtClean="0"/>
              <a:t> – Continental, and Archer, Daniels, Midland (ADM).</a:t>
            </a:r>
          </a:p>
          <a:p>
            <a:pPr eaLnBrk="1" hangingPunct="1"/>
            <a:endParaRPr lang="en-US" sz="2400" dirty="0" smtClean="0"/>
          </a:p>
          <a:p>
            <a:pPr eaLnBrk="1" hangingPunct="1"/>
            <a:r>
              <a:rPr lang="en-US" sz="2400" u="sng" dirty="0" smtClean="0">
                <a:solidFill>
                  <a:srgbClr val="FF0000"/>
                </a:solidFill>
              </a:rPr>
              <a:t>3 Companies </a:t>
            </a:r>
            <a:r>
              <a:rPr lang="en-US" sz="2400" dirty="0" smtClean="0"/>
              <a:t>control 44% of the global proprietary seed market:  Monsanto, DuPont, and Syngenta.</a:t>
            </a:r>
          </a:p>
        </p:txBody>
      </p:sp>
    </p:spTree>
    <p:extLst>
      <p:ext uri="{BB962C8B-B14F-4D97-AF65-F5344CB8AC3E}">
        <p14:creationId xmlns:p14="http://schemas.microsoft.com/office/powerpoint/2010/main" val="193700942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ChangeArrowheads="1"/>
          </p:cNvSpPr>
          <p:nvPr/>
        </p:nvSpPr>
        <p:spPr bwMode="auto">
          <a:xfrm>
            <a:off x="142875" y="2270125"/>
            <a:ext cx="8801100" cy="132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/>
            <a:r>
              <a:rPr lang="en-US" sz="4000" b="1">
                <a:solidFill>
                  <a:srgbClr val="CC0000"/>
                </a:solidFill>
                <a:latin typeface="Calibri" pitchFamily="34" charset="0"/>
              </a:rPr>
              <a:t>If a few firms face </a:t>
            </a:r>
            <a:r>
              <a:rPr lang="en-US" sz="4000" b="1">
                <a:latin typeface="Calibri" pitchFamily="34" charset="0"/>
              </a:rPr>
              <a:t>identical or highly similar demand and costs...</a:t>
            </a:r>
          </a:p>
        </p:txBody>
      </p:sp>
      <p:sp>
        <p:nvSpPr>
          <p:cNvPr id="178179" name="Rectangle 3"/>
          <p:cNvSpPr>
            <a:spLocks noChangeArrowheads="1"/>
          </p:cNvSpPr>
          <p:nvPr/>
        </p:nvSpPr>
        <p:spPr bwMode="auto">
          <a:xfrm>
            <a:off x="333375" y="787400"/>
            <a:ext cx="843915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/>
            <a:r>
              <a:rPr lang="en-US" sz="4000" b="1">
                <a:solidFill>
                  <a:srgbClr val="CC0000"/>
                </a:solidFill>
                <a:latin typeface="Calibri" pitchFamily="34" charset="0"/>
              </a:rPr>
              <a:t>Oligopoly is conducive to collusion.</a:t>
            </a:r>
          </a:p>
        </p:txBody>
      </p:sp>
      <p:sp>
        <p:nvSpPr>
          <p:cNvPr id="178180" name="Rectangle 4"/>
          <p:cNvSpPr>
            <a:spLocks noChangeArrowheads="1"/>
          </p:cNvSpPr>
          <p:nvPr/>
        </p:nvSpPr>
        <p:spPr bwMode="auto">
          <a:xfrm>
            <a:off x="171450" y="4513263"/>
            <a:ext cx="8648700" cy="132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/>
            <a:r>
              <a:rPr lang="en-US" sz="4000" b="1">
                <a:solidFill>
                  <a:srgbClr val="CC0000"/>
                </a:solidFill>
                <a:latin typeface="Calibri" pitchFamily="34" charset="0"/>
              </a:rPr>
              <a:t>they will tend to seek joint profit maximization.</a:t>
            </a:r>
          </a:p>
        </p:txBody>
      </p:sp>
      <p:sp>
        <p:nvSpPr>
          <p:cNvPr id="178185" name="Rectangle 9"/>
          <p:cNvSpPr>
            <a:spLocks noChangeArrowheads="1"/>
          </p:cNvSpPr>
          <p:nvPr/>
        </p:nvSpPr>
        <p:spPr bwMode="auto">
          <a:xfrm>
            <a:off x="2189838" y="87313"/>
            <a:ext cx="4988161" cy="597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3300" b="1" dirty="0" smtClean="0">
                <a:solidFill>
                  <a:srgbClr val="000099"/>
                </a:solidFill>
                <a:latin typeface="Calibri" pitchFamily="34" charset="0"/>
              </a:rPr>
              <a:t>Cartels and Other Collusion</a:t>
            </a:r>
            <a:endParaRPr lang="en-US" sz="3300" b="1" dirty="0">
              <a:solidFill>
                <a:srgbClr val="000099"/>
              </a:solidFill>
              <a:latin typeface="Calibri" pitchFamily="34" charset="0"/>
            </a:endParaRPr>
          </a:p>
        </p:txBody>
      </p:sp>
      <p:sp>
        <p:nvSpPr>
          <p:cNvPr id="178187" name="Text Box 11"/>
          <p:cNvSpPr txBox="1">
            <a:spLocks noChangeArrowheads="1"/>
          </p:cNvSpPr>
          <p:nvPr/>
        </p:nvSpPr>
        <p:spPr bwMode="auto">
          <a:xfrm>
            <a:off x="4195763" y="5748338"/>
            <a:ext cx="3105150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800">
                <a:solidFill>
                  <a:srgbClr val="000099"/>
                </a:solidFill>
                <a:latin typeface="Brush Script MT" pitchFamily="66" charset="0"/>
              </a:rPr>
              <a:t>Graphically…</a:t>
            </a:r>
          </a:p>
        </p:txBody>
      </p:sp>
    </p:spTree>
    <p:extLst>
      <p:ext uri="{BB962C8B-B14F-4D97-AF65-F5344CB8AC3E}">
        <p14:creationId xmlns:p14="http://schemas.microsoft.com/office/powerpoint/2010/main" val="221312338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8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7817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817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7817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817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78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78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8178" grpId="0" autoUpdateAnimBg="0"/>
      <p:bldP spid="178179" grpId="0" autoUpdateAnimBg="0"/>
      <p:bldP spid="178180" grpId="0" autoUpdateAnimBg="0"/>
      <p:bldP spid="178185" grpId="0" autoUpdateAnimBg="0"/>
      <p:bldP spid="178187" grpId="0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8" name="Rectangle 8"/>
          <p:cNvSpPr>
            <a:spLocks noChangeArrowheads="1"/>
          </p:cNvSpPr>
          <p:nvPr/>
        </p:nvSpPr>
        <p:spPr bwMode="auto">
          <a:xfrm>
            <a:off x="333375" y="673100"/>
            <a:ext cx="8531225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/>
            <a:r>
              <a:rPr lang="en-US" sz="2100" b="1" i="1">
                <a:solidFill>
                  <a:srgbClr val="CC0000"/>
                </a:solidFill>
                <a:latin typeface="Calibri" pitchFamily="34" charset="0"/>
              </a:rPr>
              <a:t>3 similar Colluding Oligopolists Will Split the Monopoly Profits by limiting output and setting a single common price.</a:t>
            </a:r>
            <a:r>
              <a:rPr lang="en-US" b="1" i="1">
                <a:solidFill>
                  <a:srgbClr val="CC0000"/>
                </a:solidFill>
                <a:latin typeface="Calibri" pitchFamily="34" charset="0"/>
              </a:rPr>
              <a:t> </a:t>
            </a:r>
          </a:p>
        </p:txBody>
      </p:sp>
      <p:grpSp>
        <p:nvGrpSpPr>
          <p:cNvPr id="2" name="Group 72"/>
          <p:cNvGrpSpPr>
            <a:grpSpLocks/>
          </p:cNvGrpSpPr>
          <p:nvPr/>
        </p:nvGrpSpPr>
        <p:grpSpPr bwMode="auto">
          <a:xfrm>
            <a:off x="1220788" y="1614488"/>
            <a:ext cx="6656387" cy="4876800"/>
            <a:chOff x="1321" y="1017"/>
            <a:chExt cx="4193" cy="3072"/>
          </a:xfrm>
        </p:grpSpPr>
        <p:sp>
          <p:nvSpPr>
            <p:cNvPr id="44036" name="Rectangle 35"/>
            <p:cNvSpPr>
              <a:spLocks noChangeArrowheads="1"/>
            </p:cNvSpPr>
            <p:nvPr/>
          </p:nvSpPr>
          <p:spPr bwMode="auto">
            <a:xfrm>
              <a:off x="1896" y="2117"/>
              <a:ext cx="1461" cy="365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44037" name="Line 36"/>
            <p:cNvSpPr>
              <a:spLocks noChangeShapeType="1"/>
            </p:cNvSpPr>
            <p:nvPr/>
          </p:nvSpPr>
          <p:spPr bwMode="auto">
            <a:xfrm>
              <a:off x="2232" y="1706"/>
              <a:ext cx="2299" cy="2042"/>
            </a:xfrm>
            <a:prstGeom prst="line">
              <a:avLst/>
            </a:prstGeom>
            <a:noFill/>
            <a:ln w="76200">
              <a:solidFill>
                <a:srgbClr val="777777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38" name="Rectangle 37"/>
            <p:cNvSpPr>
              <a:spLocks noChangeArrowheads="1"/>
            </p:cNvSpPr>
            <p:nvPr/>
          </p:nvSpPr>
          <p:spPr bwMode="auto">
            <a:xfrm>
              <a:off x="4853" y="2653"/>
              <a:ext cx="342" cy="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pPr eaLnBrk="0" hangingPunct="0"/>
              <a:r>
                <a:rPr lang="en-US" sz="2800" b="1">
                  <a:solidFill>
                    <a:srgbClr val="000000"/>
                  </a:solidFill>
                </a:rPr>
                <a:t>D</a:t>
              </a:r>
            </a:p>
          </p:txBody>
        </p:sp>
        <p:sp>
          <p:nvSpPr>
            <p:cNvPr id="44039" name="Freeform 38"/>
            <p:cNvSpPr>
              <a:spLocks/>
            </p:cNvSpPr>
            <p:nvPr/>
          </p:nvSpPr>
          <p:spPr bwMode="auto">
            <a:xfrm>
              <a:off x="2113" y="1811"/>
              <a:ext cx="2517" cy="975"/>
            </a:xfrm>
            <a:custGeom>
              <a:avLst/>
              <a:gdLst>
                <a:gd name="T0" fmla="*/ 0 w 2517"/>
                <a:gd name="T1" fmla="*/ 710 h 975"/>
                <a:gd name="T2" fmla="*/ 941 w 2517"/>
                <a:gd name="T3" fmla="*/ 970 h 975"/>
                <a:gd name="T4" fmla="*/ 1534 w 2517"/>
                <a:gd name="T5" fmla="*/ 741 h 975"/>
                <a:gd name="T6" fmla="*/ 1631 w 2517"/>
                <a:gd name="T7" fmla="*/ 685 h 975"/>
                <a:gd name="T8" fmla="*/ 1738 w 2517"/>
                <a:gd name="T9" fmla="*/ 612 h 975"/>
                <a:gd name="T10" fmla="*/ 1900 w 2517"/>
                <a:gd name="T11" fmla="*/ 492 h 975"/>
                <a:gd name="T12" fmla="*/ 2167 w 2517"/>
                <a:gd name="T13" fmla="*/ 291 h 975"/>
                <a:gd name="T14" fmla="*/ 2517 w 2517"/>
                <a:gd name="T15" fmla="*/ 0 h 97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517"/>
                <a:gd name="T25" fmla="*/ 0 h 975"/>
                <a:gd name="T26" fmla="*/ 2517 w 2517"/>
                <a:gd name="T27" fmla="*/ 975 h 97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517" h="975">
                  <a:moveTo>
                    <a:pt x="0" y="710"/>
                  </a:moveTo>
                  <a:cubicBezTo>
                    <a:pt x="157" y="753"/>
                    <a:pt x="685" y="965"/>
                    <a:pt x="941" y="970"/>
                  </a:cubicBezTo>
                  <a:cubicBezTo>
                    <a:pt x="1197" y="975"/>
                    <a:pt x="1419" y="789"/>
                    <a:pt x="1534" y="741"/>
                  </a:cubicBezTo>
                  <a:lnTo>
                    <a:pt x="1631" y="685"/>
                  </a:lnTo>
                  <a:lnTo>
                    <a:pt x="1738" y="612"/>
                  </a:lnTo>
                  <a:lnTo>
                    <a:pt x="1900" y="492"/>
                  </a:lnTo>
                  <a:lnTo>
                    <a:pt x="2167" y="291"/>
                  </a:lnTo>
                  <a:lnTo>
                    <a:pt x="2517" y="0"/>
                  </a:lnTo>
                </a:path>
              </a:pathLst>
            </a:custGeom>
            <a:noFill/>
            <a:ln w="76200" cap="rnd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40" name="Rectangle 39"/>
            <p:cNvSpPr>
              <a:spLocks noChangeArrowheads="1"/>
            </p:cNvSpPr>
            <p:nvPr/>
          </p:nvSpPr>
          <p:spPr bwMode="auto">
            <a:xfrm>
              <a:off x="4644" y="1551"/>
              <a:ext cx="470" cy="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pPr eaLnBrk="0" hangingPunct="0"/>
              <a:r>
                <a:rPr lang="en-US" sz="2800" b="1">
                  <a:solidFill>
                    <a:srgbClr val="000000"/>
                  </a:solidFill>
                </a:rPr>
                <a:t>MC</a:t>
              </a:r>
            </a:p>
          </p:txBody>
        </p:sp>
        <p:sp>
          <p:nvSpPr>
            <p:cNvPr id="44041" name="Rectangle 40"/>
            <p:cNvSpPr>
              <a:spLocks noChangeArrowheads="1"/>
            </p:cNvSpPr>
            <p:nvPr/>
          </p:nvSpPr>
          <p:spPr bwMode="auto">
            <a:xfrm>
              <a:off x="4800" y="2233"/>
              <a:ext cx="714" cy="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pPr eaLnBrk="0" hangingPunct="0"/>
              <a:r>
                <a:rPr lang="en-US" sz="2800" b="1">
                  <a:solidFill>
                    <a:srgbClr val="000000"/>
                  </a:solidFill>
                </a:rPr>
                <a:t>ATC</a:t>
              </a:r>
            </a:p>
          </p:txBody>
        </p:sp>
        <p:sp>
          <p:nvSpPr>
            <p:cNvPr id="44042" name="Rectangle 41"/>
            <p:cNvSpPr>
              <a:spLocks noChangeArrowheads="1"/>
            </p:cNvSpPr>
            <p:nvPr/>
          </p:nvSpPr>
          <p:spPr bwMode="auto">
            <a:xfrm>
              <a:off x="4492" y="3452"/>
              <a:ext cx="469" cy="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pPr eaLnBrk="0" hangingPunct="0"/>
              <a:r>
                <a:rPr lang="en-US" sz="2800" b="1">
                  <a:solidFill>
                    <a:srgbClr val="000000"/>
                  </a:solidFill>
                </a:rPr>
                <a:t>MR</a:t>
              </a:r>
            </a:p>
          </p:txBody>
        </p:sp>
        <p:sp>
          <p:nvSpPr>
            <p:cNvPr id="44043" name="Rectangle 44"/>
            <p:cNvSpPr>
              <a:spLocks noChangeArrowheads="1"/>
            </p:cNvSpPr>
            <p:nvPr/>
          </p:nvSpPr>
          <p:spPr bwMode="auto">
            <a:xfrm>
              <a:off x="2974" y="1017"/>
              <a:ext cx="1490" cy="7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ctr" eaLnBrk="0" hangingPunct="0"/>
              <a:r>
                <a:rPr lang="en-US" sz="3600" b="1" i="1">
                  <a:solidFill>
                    <a:srgbClr val="000099"/>
                  </a:solidFill>
                </a:rPr>
                <a:t>Economic</a:t>
              </a:r>
            </a:p>
            <a:p>
              <a:pPr algn="ctr" eaLnBrk="0" hangingPunct="0"/>
              <a:r>
                <a:rPr lang="en-US" sz="3600" b="1" i="1">
                  <a:solidFill>
                    <a:srgbClr val="000099"/>
                  </a:solidFill>
                </a:rPr>
                <a:t>Profit</a:t>
              </a:r>
            </a:p>
          </p:txBody>
        </p:sp>
        <p:sp>
          <p:nvSpPr>
            <p:cNvPr id="44044" name="Freeform 45"/>
            <p:cNvSpPr>
              <a:spLocks/>
            </p:cNvSpPr>
            <p:nvPr/>
          </p:nvSpPr>
          <p:spPr bwMode="auto">
            <a:xfrm>
              <a:off x="2452" y="1385"/>
              <a:ext cx="2352" cy="1172"/>
            </a:xfrm>
            <a:custGeom>
              <a:avLst/>
              <a:gdLst>
                <a:gd name="T0" fmla="*/ 0 w 2802"/>
                <a:gd name="T1" fmla="*/ 0 h 1339"/>
                <a:gd name="T2" fmla="*/ 3 w 2802"/>
                <a:gd name="T3" fmla="*/ 6 h 1339"/>
                <a:gd name="T4" fmla="*/ 3 w 2802"/>
                <a:gd name="T5" fmla="*/ 10 h 1339"/>
                <a:gd name="T6" fmla="*/ 3 w 2802"/>
                <a:gd name="T7" fmla="*/ 12 h 1339"/>
                <a:gd name="T8" fmla="*/ 3 w 2802"/>
                <a:gd name="T9" fmla="*/ 13 h 1339"/>
                <a:gd name="T10" fmla="*/ 3 w 2802"/>
                <a:gd name="T11" fmla="*/ 15 h 1339"/>
                <a:gd name="T12" fmla="*/ 3 w 2802"/>
                <a:gd name="T13" fmla="*/ 16 h 1339"/>
                <a:gd name="T14" fmla="*/ 3 w 2802"/>
                <a:gd name="T15" fmla="*/ 17 h 1339"/>
                <a:gd name="T16" fmla="*/ 3 w 2802"/>
                <a:gd name="T17" fmla="*/ 18 h 1339"/>
                <a:gd name="T18" fmla="*/ 4 w 2802"/>
                <a:gd name="T19" fmla="*/ 18 h 1339"/>
                <a:gd name="T20" fmla="*/ 5 w 2802"/>
                <a:gd name="T21" fmla="*/ 18 h 1339"/>
                <a:gd name="T22" fmla="*/ 6 w 2802"/>
                <a:gd name="T23" fmla="*/ 19 h 1339"/>
                <a:gd name="T24" fmla="*/ 7 w 2802"/>
                <a:gd name="T25" fmla="*/ 19 h 1339"/>
                <a:gd name="T26" fmla="*/ 7 w 2802"/>
                <a:gd name="T27" fmla="*/ 18 h 1339"/>
                <a:gd name="T28" fmla="*/ 8 w 2802"/>
                <a:gd name="T29" fmla="*/ 18 h 1339"/>
                <a:gd name="T30" fmla="*/ 7 w 2802"/>
                <a:gd name="T31" fmla="*/ 18 h 1339"/>
                <a:gd name="T32" fmla="*/ 8 w 2802"/>
                <a:gd name="T33" fmla="*/ 18 h 1339"/>
                <a:gd name="T34" fmla="*/ 9 w 2802"/>
                <a:gd name="T35" fmla="*/ 17 h 1339"/>
                <a:gd name="T36" fmla="*/ 10 w 2802"/>
                <a:gd name="T37" fmla="*/ 16 h 1339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802"/>
                <a:gd name="T58" fmla="*/ 0 h 1339"/>
                <a:gd name="T59" fmla="*/ 2802 w 2802"/>
                <a:gd name="T60" fmla="*/ 1339 h 1339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2802" h="1339">
                  <a:moveTo>
                    <a:pt x="0" y="0"/>
                  </a:moveTo>
                  <a:lnTo>
                    <a:pt x="136" y="382"/>
                  </a:lnTo>
                  <a:lnTo>
                    <a:pt x="263" y="685"/>
                  </a:lnTo>
                  <a:lnTo>
                    <a:pt x="339" y="812"/>
                  </a:lnTo>
                  <a:lnTo>
                    <a:pt x="402" y="902"/>
                  </a:lnTo>
                  <a:lnTo>
                    <a:pt x="503" y="1011"/>
                  </a:lnTo>
                  <a:lnTo>
                    <a:pt x="627" y="1094"/>
                  </a:lnTo>
                  <a:lnTo>
                    <a:pt x="740" y="1152"/>
                  </a:lnTo>
                  <a:lnTo>
                    <a:pt x="891" y="1210"/>
                  </a:lnTo>
                  <a:lnTo>
                    <a:pt x="1066" y="1251"/>
                  </a:lnTo>
                  <a:lnTo>
                    <a:pt x="1324" y="1305"/>
                  </a:lnTo>
                  <a:lnTo>
                    <a:pt x="1546" y="1338"/>
                  </a:lnTo>
                  <a:lnTo>
                    <a:pt x="1742" y="1326"/>
                  </a:lnTo>
                  <a:lnTo>
                    <a:pt x="1880" y="1302"/>
                  </a:lnTo>
                  <a:lnTo>
                    <a:pt x="2109" y="1264"/>
                  </a:lnTo>
                  <a:lnTo>
                    <a:pt x="1991" y="1289"/>
                  </a:lnTo>
                  <a:lnTo>
                    <a:pt x="2271" y="1233"/>
                  </a:lnTo>
                  <a:lnTo>
                    <a:pt x="2471" y="1197"/>
                  </a:lnTo>
                  <a:lnTo>
                    <a:pt x="2801" y="1117"/>
                  </a:lnTo>
                </a:path>
              </a:pathLst>
            </a:custGeom>
            <a:noFill/>
            <a:ln w="76200" cap="rnd">
              <a:solidFill>
                <a:srgbClr val="00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45" name="Line 46"/>
            <p:cNvSpPr>
              <a:spLocks noChangeShapeType="1"/>
            </p:cNvSpPr>
            <p:nvPr/>
          </p:nvSpPr>
          <p:spPr bwMode="auto">
            <a:xfrm flipH="1">
              <a:off x="1890" y="2114"/>
              <a:ext cx="1473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46" name="Line 47"/>
            <p:cNvSpPr>
              <a:spLocks noChangeShapeType="1"/>
            </p:cNvSpPr>
            <p:nvPr/>
          </p:nvSpPr>
          <p:spPr bwMode="auto">
            <a:xfrm>
              <a:off x="3366" y="2100"/>
              <a:ext cx="0" cy="1634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47" name="Rectangle 48"/>
            <p:cNvSpPr>
              <a:spLocks noChangeArrowheads="1"/>
            </p:cNvSpPr>
            <p:nvPr/>
          </p:nvSpPr>
          <p:spPr bwMode="auto">
            <a:xfrm>
              <a:off x="2350" y="3336"/>
              <a:ext cx="930" cy="2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b="1"/>
                <a:t>MR = MC</a:t>
              </a:r>
            </a:p>
          </p:txBody>
        </p:sp>
        <p:sp>
          <p:nvSpPr>
            <p:cNvPr id="44048" name="Line 49"/>
            <p:cNvSpPr>
              <a:spLocks noChangeShapeType="1"/>
            </p:cNvSpPr>
            <p:nvPr/>
          </p:nvSpPr>
          <p:spPr bwMode="auto">
            <a:xfrm flipV="1">
              <a:off x="3022" y="2758"/>
              <a:ext cx="312" cy="459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4049" name="Group 57"/>
            <p:cNvGrpSpPr>
              <a:grpSpLocks/>
            </p:cNvGrpSpPr>
            <p:nvPr/>
          </p:nvGrpSpPr>
          <p:grpSpPr bwMode="auto">
            <a:xfrm>
              <a:off x="1881" y="1085"/>
              <a:ext cx="3024" cy="2710"/>
              <a:chOff x="1873" y="1085"/>
              <a:chExt cx="3024" cy="2710"/>
            </a:xfrm>
          </p:grpSpPr>
          <p:sp>
            <p:nvSpPr>
              <p:cNvPr id="44057" name="Line 58"/>
              <p:cNvSpPr>
                <a:spLocks noChangeShapeType="1"/>
              </p:cNvSpPr>
              <p:nvPr/>
            </p:nvSpPr>
            <p:spPr bwMode="auto">
              <a:xfrm>
                <a:off x="1885" y="1085"/>
                <a:ext cx="0" cy="2710"/>
              </a:xfrm>
              <a:prstGeom prst="line">
                <a:avLst/>
              </a:prstGeom>
              <a:noFill/>
              <a:ln w="762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058" name="Line 59"/>
              <p:cNvSpPr>
                <a:spLocks noChangeShapeType="1"/>
              </p:cNvSpPr>
              <p:nvPr/>
            </p:nvSpPr>
            <p:spPr bwMode="auto">
              <a:xfrm>
                <a:off x="1873" y="3771"/>
                <a:ext cx="3024" cy="0"/>
              </a:xfrm>
              <a:prstGeom prst="line">
                <a:avLst/>
              </a:prstGeom>
              <a:noFill/>
              <a:ln w="762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4050" name="Text Box 62"/>
            <p:cNvSpPr txBox="1">
              <a:spLocks noChangeArrowheads="1"/>
            </p:cNvSpPr>
            <p:nvPr/>
          </p:nvSpPr>
          <p:spPr bwMode="auto">
            <a:xfrm rot="-5400000">
              <a:off x="697" y="2164"/>
              <a:ext cx="153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400" b="1"/>
                <a:t>Price and costs</a:t>
              </a:r>
            </a:p>
          </p:txBody>
        </p:sp>
        <p:sp>
          <p:nvSpPr>
            <p:cNvPr id="44051" name="Line 63"/>
            <p:cNvSpPr>
              <a:spLocks noChangeShapeType="1"/>
            </p:cNvSpPr>
            <p:nvPr/>
          </p:nvSpPr>
          <p:spPr bwMode="auto">
            <a:xfrm>
              <a:off x="2238" y="1529"/>
              <a:ext cx="2647" cy="1323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52" name="Oval 64"/>
            <p:cNvSpPr>
              <a:spLocks noChangeArrowheads="1"/>
            </p:cNvSpPr>
            <p:nvPr/>
          </p:nvSpPr>
          <p:spPr bwMode="auto">
            <a:xfrm>
              <a:off x="3305" y="2649"/>
              <a:ext cx="123" cy="123"/>
            </a:xfrm>
            <a:prstGeom prst="ellipse">
              <a:avLst/>
            </a:prstGeom>
            <a:solidFill>
              <a:schemeClr val="folHlink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44053" name="Text Box 66"/>
            <p:cNvSpPr txBox="1">
              <a:spLocks noChangeArrowheads="1"/>
            </p:cNvSpPr>
            <p:nvPr/>
          </p:nvSpPr>
          <p:spPr bwMode="auto">
            <a:xfrm>
              <a:off x="3195" y="3801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/>
                <a:t>Q</a:t>
              </a:r>
              <a:r>
                <a:rPr lang="en-US" sz="2400" b="1" baseline="-25000"/>
                <a:t>0</a:t>
              </a:r>
            </a:p>
          </p:txBody>
        </p:sp>
        <p:sp>
          <p:nvSpPr>
            <p:cNvPr id="44054" name="Text Box 67"/>
            <p:cNvSpPr txBox="1">
              <a:spLocks noChangeArrowheads="1"/>
            </p:cNvSpPr>
            <p:nvPr/>
          </p:nvSpPr>
          <p:spPr bwMode="auto">
            <a:xfrm>
              <a:off x="1546" y="1980"/>
              <a:ext cx="31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/>
                <a:t>P</a:t>
              </a:r>
              <a:r>
                <a:rPr lang="en-US" sz="2400" b="1" baseline="-25000"/>
                <a:t>0</a:t>
              </a:r>
            </a:p>
          </p:txBody>
        </p:sp>
        <p:sp>
          <p:nvSpPr>
            <p:cNvPr id="44055" name="Text Box 68"/>
            <p:cNvSpPr txBox="1">
              <a:spLocks noChangeArrowheads="1"/>
            </p:cNvSpPr>
            <p:nvPr/>
          </p:nvSpPr>
          <p:spPr bwMode="auto">
            <a:xfrm>
              <a:off x="1546" y="2332"/>
              <a:ext cx="32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/>
                <a:t>A</a:t>
              </a:r>
              <a:r>
                <a:rPr lang="en-US" sz="2400" b="1" baseline="-25000"/>
                <a:t>0</a:t>
              </a:r>
            </a:p>
          </p:txBody>
        </p:sp>
        <p:sp>
          <p:nvSpPr>
            <p:cNvPr id="44056" name="Line 69"/>
            <p:cNvSpPr>
              <a:spLocks noChangeShapeType="1"/>
            </p:cNvSpPr>
            <p:nvPr/>
          </p:nvSpPr>
          <p:spPr bwMode="auto">
            <a:xfrm flipH="1">
              <a:off x="3053" y="1794"/>
              <a:ext cx="526" cy="46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4035" name="Rectangle 71"/>
          <p:cNvSpPr>
            <a:spLocks noChangeArrowheads="1"/>
          </p:cNvSpPr>
          <p:nvPr/>
        </p:nvSpPr>
        <p:spPr bwMode="auto">
          <a:xfrm>
            <a:off x="2062838" y="87313"/>
            <a:ext cx="4988161" cy="597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3300" b="1" dirty="0" smtClean="0">
                <a:solidFill>
                  <a:srgbClr val="000099"/>
                </a:solidFill>
                <a:latin typeface="Calibri" pitchFamily="34" charset="0"/>
              </a:rPr>
              <a:t>Cartels and Other Collusion</a:t>
            </a:r>
            <a:endParaRPr lang="en-US" sz="3300" b="1" dirty="0">
              <a:solidFill>
                <a:srgbClr val="000099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314059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2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8" grpId="0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5" name="Rectangle 3"/>
          <p:cNvSpPr>
            <a:spLocks noChangeArrowheads="1"/>
          </p:cNvSpPr>
          <p:nvPr/>
        </p:nvSpPr>
        <p:spPr bwMode="auto">
          <a:xfrm>
            <a:off x="363538" y="850900"/>
            <a:ext cx="8296275" cy="5213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/>
            <a:r>
              <a:rPr lang="en-US" sz="2800" b="1" dirty="0">
                <a:solidFill>
                  <a:schemeClr val="accent1"/>
                </a:solidFill>
                <a:latin typeface="Calibri" pitchFamily="34" charset="0"/>
              </a:rPr>
              <a:t>Overt Collusion</a:t>
            </a:r>
          </a:p>
          <a:p>
            <a:pPr lvl="1" eaLnBrk="0" hangingPunct="0">
              <a:buFontTx/>
              <a:buChar char="•"/>
            </a:pPr>
            <a:r>
              <a:rPr lang="en-US" sz="2800" b="1" dirty="0">
                <a:solidFill>
                  <a:srgbClr val="FF3300"/>
                </a:solidFill>
                <a:latin typeface="Calibri" pitchFamily="34" charset="0"/>
              </a:rPr>
              <a:t>Cartels with defined – written agreements</a:t>
            </a:r>
          </a:p>
          <a:p>
            <a:pPr lvl="1" eaLnBrk="0" hangingPunct="0">
              <a:buFontTx/>
              <a:buChar char="•"/>
            </a:pPr>
            <a:r>
              <a:rPr lang="en-US" sz="2800" b="1" dirty="0">
                <a:solidFill>
                  <a:srgbClr val="FF3300"/>
                </a:solidFill>
                <a:latin typeface="Calibri" pitchFamily="34" charset="0"/>
              </a:rPr>
              <a:t>The OPEC Cartel</a:t>
            </a:r>
          </a:p>
          <a:p>
            <a:pPr eaLnBrk="0" hangingPunct="0"/>
            <a:r>
              <a:rPr lang="en-US" sz="2800" b="1" dirty="0">
                <a:solidFill>
                  <a:schemeClr val="accent1"/>
                </a:solidFill>
                <a:latin typeface="Calibri" pitchFamily="34" charset="0"/>
              </a:rPr>
              <a:t>Covert Collusion</a:t>
            </a:r>
          </a:p>
          <a:p>
            <a:pPr lvl="1" eaLnBrk="0" hangingPunct="0">
              <a:buFontTx/>
              <a:buChar char="•"/>
            </a:pPr>
            <a:r>
              <a:rPr lang="en-US" sz="2800" b="1" dirty="0">
                <a:latin typeface="Calibri" pitchFamily="34" charset="0"/>
              </a:rPr>
              <a:t>U.S. – It is Illegal</a:t>
            </a:r>
          </a:p>
          <a:p>
            <a:pPr lvl="1" eaLnBrk="0" hangingPunct="0">
              <a:buFontTx/>
              <a:buChar char="•"/>
            </a:pPr>
            <a:r>
              <a:rPr lang="en-US" sz="2800" b="1" dirty="0">
                <a:solidFill>
                  <a:srgbClr val="FF3300"/>
                </a:solidFill>
                <a:latin typeface="Calibri" pitchFamily="34" charset="0"/>
              </a:rPr>
              <a:t>Tacit Understandings – gentlemen's agreements</a:t>
            </a:r>
          </a:p>
          <a:p>
            <a:pPr lvl="2" eaLnBrk="0" hangingPunct="0">
              <a:buFontTx/>
              <a:buChar char="•"/>
            </a:pPr>
            <a:r>
              <a:rPr lang="en-US" sz="2800" b="1" dirty="0">
                <a:solidFill>
                  <a:srgbClr val="FF3300"/>
                </a:solidFill>
                <a:latin typeface="Calibri" pitchFamily="34" charset="0"/>
              </a:rPr>
              <a:t>1993 </a:t>
            </a:r>
            <a:r>
              <a:rPr lang="en-US" sz="2800" b="1" dirty="0">
                <a:solidFill>
                  <a:srgbClr val="002060"/>
                </a:solidFill>
                <a:latin typeface="Calibri" pitchFamily="34" charset="0"/>
              </a:rPr>
              <a:t>Borden, Pet, Dean Foods </a:t>
            </a:r>
            <a:r>
              <a:rPr lang="en-US" sz="2800" b="1" dirty="0">
                <a:solidFill>
                  <a:srgbClr val="FF3300"/>
                </a:solidFill>
                <a:latin typeface="Calibri" pitchFamily="34" charset="0"/>
              </a:rPr>
              <a:t>bid rigging on milk products</a:t>
            </a:r>
          </a:p>
          <a:p>
            <a:pPr lvl="2" eaLnBrk="0" hangingPunct="0">
              <a:buFontTx/>
              <a:buChar char="•"/>
            </a:pPr>
            <a:r>
              <a:rPr lang="en-US" sz="2800" b="1" dirty="0">
                <a:solidFill>
                  <a:srgbClr val="FF3300"/>
                </a:solidFill>
                <a:latin typeface="Calibri" pitchFamily="34" charset="0"/>
              </a:rPr>
              <a:t>1996 </a:t>
            </a:r>
            <a:r>
              <a:rPr lang="en-US" sz="2800" b="1" dirty="0">
                <a:solidFill>
                  <a:srgbClr val="002060"/>
                </a:solidFill>
                <a:latin typeface="Calibri" pitchFamily="34" charset="0"/>
              </a:rPr>
              <a:t>ADM</a:t>
            </a:r>
            <a:r>
              <a:rPr lang="en-US" sz="2800" b="1" dirty="0">
                <a:solidFill>
                  <a:srgbClr val="FF3300"/>
                </a:solidFill>
                <a:latin typeface="Calibri" pitchFamily="34" charset="0"/>
              </a:rPr>
              <a:t> and 3 Japanese and South Korean firms price fixing on livestock feed additives.</a:t>
            </a:r>
          </a:p>
          <a:p>
            <a:pPr lvl="2" eaLnBrk="0" hangingPunct="0">
              <a:buFontTx/>
              <a:buChar char="•"/>
            </a:pPr>
            <a:r>
              <a:rPr lang="en-US" sz="2800" b="1" dirty="0">
                <a:solidFill>
                  <a:srgbClr val="FF3300"/>
                </a:solidFill>
              </a:rPr>
              <a:t>1960’s - manufacturers of heavy </a:t>
            </a:r>
            <a:r>
              <a:rPr lang="en-US" sz="2800" b="1" dirty="0">
                <a:solidFill>
                  <a:srgbClr val="FF3300"/>
                </a:solidFill>
                <a:hlinkClick r:id="rId2" tooltip="Electricity"/>
              </a:rPr>
              <a:t>electrical</a:t>
            </a:r>
            <a:r>
              <a:rPr lang="en-US" sz="2800" b="1" dirty="0">
                <a:solidFill>
                  <a:srgbClr val="FF3300"/>
                </a:solidFill>
              </a:rPr>
              <a:t> equipment including </a:t>
            </a:r>
            <a:r>
              <a:rPr lang="en-US" sz="2800" b="1" dirty="0">
                <a:solidFill>
                  <a:srgbClr val="FF3300"/>
                </a:solidFill>
                <a:hlinkClick r:id="rId3" tooltip="General Electric"/>
              </a:rPr>
              <a:t>General Electric</a:t>
            </a:r>
            <a:r>
              <a:rPr lang="en-US" sz="2800" dirty="0">
                <a:solidFill>
                  <a:srgbClr val="FF3300"/>
                </a:solidFill>
              </a:rPr>
              <a:t> </a:t>
            </a:r>
          </a:p>
        </p:txBody>
      </p:sp>
      <p:sp>
        <p:nvSpPr>
          <p:cNvPr id="45058" name="Rectangle 5"/>
          <p:cNvSpPr>
            <a:spLocks noChangeArrowheads="1"/>
          </p:cNvSpPr>
          <p:nvPr/>
        </p:nvSpPr>
        <p:spPr bwMode="auto">
          <a:xfrm>
            <a:off x="2177138" y="87313"/>
            <a:ext cx="4988161" cy="597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3300" b="1" dirty="0" smtClean="0">
                <a:solidFill>
                  <a:srgbClr val="000099"/>
                </a:solidFill>
                <a:latin typeface="Calibri" pitchFamily="34" charset="0"/>
              </a:rPr>
              <a:t>Cartels and Other Collusion</a:t>
            </a:r>
            <a:endParaRPr lang="en-US" sz="3300" b="1" dirty="0">
              <a:solidFill>
                <a:srgbClr val="000099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431831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8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8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38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8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38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8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38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8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38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8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38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8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385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85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385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85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385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85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8595" grpId="0" build="p" bldLvl="2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ChangeArrowheads="1"/>
          </p:cNvSpPr>
          <p:nvPr/>
        </p:nvSpPr>
        <p:spPr bwMode="auto">
          <a:xfrm>
            <a:off x="152400" y="1422400"/>
            <a:ext cx="8915400" cy="4213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 eaLnBrk="0" hangingPunct="0"/>
            <a:r>
              <a:rPr lang="en-US" sz="4400" b="1" dirty="0">
                <a:latin typeface="Calibri" pitchFamily="34" charset="0"/>
              </a:rPr>
              <a:t>Obstacles to Collusion</a:t>
            </a:r>
          </a:p>
          <a:p>
            <a:pPr marL="742950" lvl="1" indent="-285750" eaLnBrk="0" hangingPunct="0">
              <a:buFontTx/>
              <a:buChar char="•"/>
            </a:pPr>
            <a:r>
              <a:rPr lang="en-US" sz="3200" b="1" dirty="0">
                <a:solidFill>
                  <a:srgbClr val="CC0000"/>
                </a:solidFill>
                <a:latin typeface="Calibri" pitchFamily="34" charset="0"/>
              </a:rPr>
              <a:t>Demand and Cost Differences</a:t>
            </a:r>
          </a:p>
          <a:p>
            <a:pPr marL="742950" lvl="1" indent="-285750" eaLnBrk="0" hangingPunct="0">
              <a:buFontTx/>
              <a:buChar char="•"/>
            </a:pPr>
            <a:r>
              <a:rPr lang="en-US" sz="3200" b="1" dirty="0">
                <a:solidFill>
                  <a:srgbClr val="CC0000"/>
                </a:solidFill>
                <a:latin typeface="Calibri" pitchFamily="34" charset="0"/>
              </a:rPr>
              <a:t>Number of </a:t>
            </a:r>
            <a:r>
              <a:rPr lang="en-US" sz="3200" b="1" dirty="0" smtClean="0">
                <a:solidFill>
                  <a:srgbClr val="CC0000"/>
                </a:solidFill>
                <a:latin typeface="Calibri" pitchFamily="34" charset="0"/>
              </a:rPr>
              <a:t>Firms:  </a:t>
            </a:r>
            <a:r>
              <a:rPr lang="en-US" sz="3200" b="1" dirty="0">
                <a:solidFill>
                  <a:srgbClr val="CC0000"/>
                </a:solidFill>
                <a:latin typeface="Calibri" pitchFamily="34" charset="0"/>
              </a:rPr>
              <a:t>more firms = less collusion</a:t>
            </a:r>
          </a:p>
          <a:p>
            <a:pPr marL="742950" lvl="1" indent="-285750" eaLnBrk="0" hangingPunct="0">
              <a:buFontTx/>
              <a:buChar char="•"/>
            </a:pPr>
            <a:r>
              <a:rPr lang="en-US" sz="3200" b="1" dirty="0">
                <a:solidFill>
                  <a:srgbClr val="CC0000"/>
                </a:solidFill>
                <a:latin typeface="Calibri" pitchFamily="34" charset="0"/>
              </a:rPr>
              <a:t>Cheating</a:t>
            </a:r>
          </a:p>
          <a:p>
            <a:pPr marL="742950" lvl="1" indent="-285750" eaLnBrk="0" hangingPunct="0">
              <a:buFontTx/>
              <a:buChar char="•"/>
            </a:pPr>
            <a:r>
              <a:rPr lang="en-US" sz="3200" b="1" dirty="0">
                <a:solidFill>
                  <a:srgbClr val="CC0000"/>
                </a:solidFill>
                <a:latin typeface="Calibri" pitchFamily="34" charset="0"/>
              </a:rPr>
              <a:t>Recession – pressure to lower prices.</a:t>
            </a:r>
          </a:p>
          <a:p>
            <a:pPr marL="742950" lvl="1" indent="-285750" eaLnBrk="0" hangingPunct="0">
              <a:buFontTx/>
              <a:buChar char="•"/>
            </a:pPr>
            <a:r>
              <a:rPr lang="en-US" sz="3200" b="1" dirty="0">
                <a:solidFill>
                  <a:srgbClr val="CC0000"/>
                </a:solidFill>
                <a:latin typeface="Calibri" pitchFamily="34" charset="0"/>
              </a:rPr>
              <a:t>Potential Entry – successful collusion requires blocking entry in some way.</a:t>
            </a:r>
          </a:p>
          <a:p>
            <a:pPr marL="742950" lvl="1" indent="-285750" eaLnBrk="0" hangingPunct="0">
              <a:buFontTx/>
              <a:buChar char="•"/>
            </a:pPr>
            <a:r>
              <a:rPr lang="en-US" sz="3200" b="1" dirty="0">
                <a:solidFill>
                  <a:srgbClr val="CC0000"/>
                </a:solidFill>
                <a:latin typeface="Calibri" pitchFamily="34" charset="0"/>
              </a:rPr>
              <a:t>Antitrust Law</a:t>
            </a:r>
          </a:p>
        </p:txBody>
      </p:sp>
      <p:sp>
        <p:nvSpPr>
          <p:cNvPr id="46082" name="Rectangle 3"/>
          <p:cNvSpPr>
            <a:spLocks noChangeArrowheads="1"/>
          </p:cNvSpPr>
          <p:nvPr/>
        </p:nvSpPr>
        <p:spPr bwMode="auto">
          <a:xfrm>
            <a:off x="1783438" y="354013"/>
            <a:ext cx="4988161" cy="597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3300" b="1" dirty="0" smtClean="0">
                <a:solidFill>
                  <a:srgbClr val="000099"/>
                </a:solidFill>
                <a:latin typeface="Calibri" pitchFamily="34" charset="0"/>
              </a:rPr>
              <a:t>Cartels and Other Collusion</a:t>
            </a:r>
            <a:endParaRPr lang="en-US" sz="3300" b="1" dirty="0">
              <a:solidFill>
                <a:srgbClr val="000099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218903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96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96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396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96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396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96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396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96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396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96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396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96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396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96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9618" grpId="0" build="p" bldLvl="2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ChangeArrowheads="1"/>
          </p:cNvSpPr>
          <p:nvPr/>
        </p:nvSpPr>
        <p:spPr bwMode="auto">
          <a:xfrm>
            <a:off x="2103752" y="25400"/>
            <a:ext cx="5174623" cy="705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4000" b="1" dirty="0" smtClean="0">
                <a:solidFill>
                  <a:srgbClr val="000099"/>
                </a:solidFill>
                <a:latin typeface="Calibri" pitchFamily="34" charset="0"/>
              </a:rPr>
              <a:t>Price Leadership Model</a:t>
            </a:r>
            <a:endParaRPr lang="en-US" sz="4000" b="1" dirty="0">
              <a:solidFill>
                <a:srgbClr val="000099"/>
              </a:solidFill>
              <a:latin typeface="Calibri" pitchFamily="34" charset="0"/>
            </a:endParaRPr>
          </a:p>
        </p:txBody>
      </p:sp>
      <p:sp>
        <p:nvSpPr>
          <p:cNvPr id="192515" name="Rectangle 3"/>
          <p:cNvSpPr>
            <a:spLocks noChangeArrowheads="1"/>
          </p:cNvSpPr>
          <p:nvPr/>
        </p:nvSpPr>
        <p:spPr bwMode="auto">
          <a:xfrm>
            <a:off x="222250" y="889000"/>
            <a:ext cx="8751888" cy="575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marL="287338" indent="-287338" eaLnBrk="0" hangingPunct="0"/>
            <a:r>
              <a:rPr lang="en-US" sz="3200" b="1" dirty="0">
                <a:solidFill>
                  <a:srgbClr val="CC0000"/>
                </a:solidFill>
                <a:latin typeface="Calibri" pitchFamily="34" charset="0"/>
              </a:rPr>
              <a:t>Leadership Tactics -  </a:t>
            </a:r>
          </a:p>
          <a:p>
            <a:pPr marL="287338" indent="-287338" eaLnBrk="0" hangingPunct="0"/>
            <a:r>
              <a:rPr lang="en-US" sz="2800" b="1" dirty="0">
                <a:latin typeface="Calibri" pitchFamily="34" charset="0"/>
              </a:rPr>
              <a:t>Requires implicit understanding among the players such that they can coordinate prices without engaging in outright collusion based on formal agreements and secret meetings</a:t>
            </a:r>
            <a:r>
              <a:rPr lang="en-US" sz="2800" b="1" dirty="0" smtClean="0">
                <a:latin typeface="Calibri" pitchFamily="34" charset="0"/>
              </a:rPr>
              <a:t>.  </a:t>
            </a:r>
            <a:r>
              <a:rPr lang="en-US" sz="2800" b="1" dirty="0" smtClean="0">
                <a:solidFill>
                  <a:srgbClr val="00B050"/>
                </a:solidFill>
                <a:latin typeface="Calibri" pitchFamily="34" charset="0"/>
              </a:rPr>
              <a:t>(General Mill, Post Foods, </a:t>
            </a:r>
            <a:r>
              <a:rPr lang="en-US" sz="2800" b="1" dirty="0" err="1" smtClean="0">
                <a:solidFill>
                  <a:srgbClr val="00B050"/>
                </a:solidFill>
                <a:latin typeface="Calibri" pitchFamily="34" charset="0"/>
              </a:rPr>
              <a:t>Kellogs</a:t>
            </a:r>
            <a:r>
              <a:rPr lang="en-US" sz="2800" b="1" dirty="0" smtClean="0">
                <a:solidFill>
                  <a:srgbClr val="00B050"/>
                </a:solidFill>
                <a:latin typeface="Calibri" pitchFamily="34" charset="0"/>
              </a:rPr>
              <a:t>)</a:t>
            </a:r>
            <a:endParaRPr lang="en-US" sz="2800" b="1" dirty="0">
              <a:solidFill>
                <a:srgbClr val="00B050"/>
              </a:solidFill>
              <a:latin typeface="Calibri" pitchFamily="34" charset="0"/>
            </a:endParaRPr>
          </a:p>
          <a:p>
            <a:pPr marL="692150" lvl="1" indent="-234950" eaLnBrk="0" hangingPunct="0">
              <a:buFontTx/>
              <a:buChar char="•"/>
            </a:pPr>
            <a:r>
              <a:rPr lang="en-US" sz="3200" b="1" dirty="0">
                <a:solidFill>
                  <a:srgbClr val="CC0000"/>
                </a:solidFill>
                <a:latin typeface="Calibri" pitchFamily="34" charset="0"/>
              </a:rPr>
              <a:t>Infrequent Price Changes</a:t>
            </a:r>
          </a:p>
          <a:p>
            <a:pPr marL="692150" lvl="1" indent="-234950" eaLnBrk="0" hangingPunct="0">
              <a:buFontTx/>
              <a:buChar char="•"/>
            </a:pPr>
            <a:r>
              <a:rPr lang="en-US" sz="3200" b="1" dirty="0">
                <a:solidFill>
                  <a:srgbClr val="CC0000"/>
                </a:solidFill>
                <a:latin typeface="Calibri" pitchFamily="34" charset="0"/>
              </a:rPr>
              <a:t>Communications – press conferences</a:t>
            </a:r>
          </a:p>
          <a:p>
            <a:pPr marL="692150" lvl="1" indent="-234950" eaLnBrk="0" hangingPunct="0">
              <a:buFontTx/>
              <a:buChar char="•"/>
            </a:pPr>
            <a:r>
              <a:rPr lang="en-US" sz="3200" b="1" dirty="0">
                <a:solidFill>
                  <a:srgbClr val="CC0000"/>
                </a:solidFill>
                <a:latin typeface="Calibri" pitchFamily="34" charset="0"/>
              </a:rPr>
              <a:t>Limit Pricing </a:t>
            </a:r>
          </a:p>
          <a:p>
            <a:pPr marL="1143000" lvl="2" indent="-228600" eaLnBrk="0" hangingPunct="0">
              <a:buFontTx/>
              <a:buChar char="•"/>
            </a:pPr>
            <a:r>
              <a:rPr lang="en-US" sz="3200" b="1" dirty="0">
                <a:latin typeface="Calibri" pitchFamily="34" charset="0"/>
              </a:rPr>
              <a:t>They want to keep price below the short run profit maximizing level to discourage new competitors from entering.</a:t>
            </a:r>
          </a:p>
          <a:p>
            <a:pPr marL="287338" indent="-287338" eaLnBrk="0" hangingPunct="0"/>
            <a:r>
              <a:rPr lang="en-US" sz="3200" b="1" dirty="0">
                <a:solidFill>
                  <a:srgbClr val="CC0000"/>
                </a:solidFill>
                <a:latin typeface="Calibri" pitchFamily="34" charset="0"/>
              </a:rPr>
              <a:t>Breakdowns in Price Leadership - Price Wars</a:t>
            </a:r>
          </a:p>
        </p:txBody>
      </p:sp>
    </p:spTree>
    <p:extLst>
      <p:ext uri="{BB962C8B-B14F-4D97-AF65-F5344CB8AC3E}">
        <p14:creationId xmlns:p14="http://schemas.microsoft.com/office/powerpoint/2010/main" val="146308502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2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2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2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92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2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92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2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92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2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92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2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92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2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92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2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2514" grpId="0" autoUpdateAnimBg="0"/>
      <p:bldP spid="192515" grpId="0" build="p" bldLvl="2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ChangeArrowheads="1"/>
          </p:cNvSpPr>
          <p:nvPr/>
        </p:nvSpPr>
        <p:spPr bwMode="auto">
          <a:xfrm>
            <a:off x="1984375" y="241300"/>
            <a:ext cx="5232400" cy="64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3600" b="1">
                <a:solidFill>
                  <a:srgbClr val="000099"/>
                </a:solidFill>
                <a:latin typeface="Calibri" pitchFamily="34" charset="0"/>
              </a:rPr>
              <a:t>Oligopoly and Advertising </a:t>
            </a:r>
          </a:p>
        </p:txBody>
      </p:sp>
      <p:sp>
        <p:nvSpPr>
          <p:cNvPr id="196611" name="Rectangle 3"/>
          <p:cNvSpPr>
            <a:spLocks noChangeArrowheads="1"/>
          </p:cNvSpPr>
          <p:nvPr/>
        </p:nvSpPr>
        <p:spPr bwMode="auto">
          <a:xfrm>
            <a:off x="209550" y="1081088"/>
            <a:ext cx="8566150" cy="5168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marL="457200" indent="-457200" eaLnBrk="0" hangingPunct="0">
              <a:buFontTx/>
              <a:buChar char="•"/>
            </a:pPr>
            <a:r>
              <a:rPr lang="en-US" sz="2200" b="1" dirty="0">
                <a:solidFill>
                  <a:srgbClr val="CC0000"/>
                </a:solidFill>
                <a:latin typeface="Calibri" pitchFamily="34" charset="0"/>
              </a:rPr>
              <a:t>Product development and advertising are less easily duplicated by rivals</a:t>
            </a:r>
          </a:p>
          <a:p>
            <a:pPr marL="457200" indent="-457200" eaLnBrk="0" hangingPunct="0">
              <a:buFontTx/>
              <a:buChar char="•"/>
            </a:pPr>
            <a:r>
              <a:rPr lang="en-US" sz="2200" b="1" dirty="0" err="1">
                <a:solidFill>
                  <a:srgbClr val="CC0000"/>
                </a:solidFill>
                <a:latin typeface="Calibri" pitchFamily="34" charset="0"/>
              </a:rPr>
              <a:t>Oligopolists</a:t>
            </a:r>
            <a:r>
              <a:rPr lang="en-US" sz="2200" b="1" dirty="0">
                <a:solidFill>
                  <a:srgbClr val="CC0000"/>
                </a:solidFill>
                <a:latin typeface="Calibri" pitchFamily="34" charset="0"/>
              </a:rPr>
              <a:t> typically financially strong – </a:t>
            </a:r>
            <a:r>
              <a:rPr lang="en-US" sz="2200" b="1" dirty="0" smtClean="0">
                <a:solidFill>
                  <a:srgbClr val="CC0000"/>
                </a:solidFill>
                <a:latin typeface="Calibri" pitchFamily="34" charset="0"/>
              </a:rPr>
              <a:t>Cash flow, </a:t>
            </a:r>
            <a:r>
              <a:rPr lang="en-US" sz="2200" b="1" dirty="0">
                <a:solidFill>
                  <a:srgbClr val="CC0000"/>
                </a:solidFill>
                <a:latin typeface="Calibri" pitchFamily="34" charset="0"/>
              </a:rPr>
              <a:t>economic profit</a:t>
            </a:r>
          </a:p>
          <a:p>
            <a:pPr marL="457200" indent="-457200" eaLnBrk="0" hangingPunct="0">
              <a:buFontTx/>
              <a:buChar char="•"/>
            </a:pPr>
            <a:r>
              <a:rPr lang="en-US" sz="22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Positive Effects of Advertising</a:t>
            </a:r>
          </a:p>
          <a:p>
            <a:pPr marL="742950" lvl="1" indent="-285750" eaLnBrk="0" hangingPunct="0">
              <a:buFontTx/>
              <a:buChar char="•"/>
            </a:pPr>
            <a:r>
              <a:rPr lang="en-US" sz="2200" b="1" dirty="0">
                <a:solidFill>
                  <a:srgbClr val="CC0000"/>
                </a:solidFill>
                <a:latin typeface="Calibri" pitchFamily="34" charset="0"/>
              </a:rPr>
              <a:t>Providing information to consumers</a:t>
            </a:r>
          </a:p>
          <a:p>
            <a:pPr marL="742950" lvl="1" indent="-285750" eaLnBrk="0" hangingPunct="0">
              <a:buFontTx/>
              <a:buChar char="•"/>
            </a:pPr>
            <a:r>
              <a:rPr lang="en-US" sz="2200" b="1" dirty="0">
                <a:solidFill>
                  <a:srgbClr val="CC0000"/>
                </a:solidFill>
                <a:latin typeface="Calibri" pitchFamily="34" charset="0"/>
              </a:rPr>
              <a:t>Diminishes monopoly power – </a:t>
            </a:r>
            <a:r>
              <a:rPr lang="en-US" sz="2200" b="1" dirty="0">
                <a:latin typeface="Calibri" pitchFamily="34" charset="0"/>
              </a:rPr>
              <a:t>Toyota and Honda vs the Big 3 of the </a:t>
            </a:r>
            <a:r>
              <a:rPr lang="en-US" sz="2200" b="1" dirty="0" smtClean="0">
                <a:latin typeface="Calibri" pitchFamily="34" charset="0"/>
              </a:rPr>
              <a:t>USA  </a:t>
            </a:r>
            <a:r>
              <a:rPr lang="en-US" sz="1400" b="1" dirty="0" smtClean="0">
                <a:solidFill>
                  <a:srgbClr val="00B050"/>
                </a:solidFill>
                <a:latin typeface="Calibri" pitchFamily="34" charset="0"/>
              </a:rPr>
              <a:t>(check out the 1989 pre-launch commercial)</a:t>
            </a:r>
            <a:endParaRPr lang="en-US" sz="1400" b="1" dirty="0">
              <a:solidFill>
                <a:srgbClr val="00B050"/>
              </a:solidFill>
              <a:latin typeface="Calibri" pitchFamily="34" charset="0"/>
            </a:endParaRPr>
          </a:p>
          <a:p>
            <a:pPr marL="742950" lvl="1" indent="-285750" eaLnBrk="0" hangingPunct="0">
              <a:buFontTx/>
              <a:buChar char="•"/>
            </a:pPr>
            <a:r>
              <a:rPr lang="en-US" sz="2200" b="1" dirty="0">
                <a:solidFill>
                  <a:srgbClr val="CC0000"/>
                </a:solidFill>
                <a:latin typeface="Calibri" pitchFamily="34" charset="0"/>
              </a:rPr>
              <a:t>Enhance efficiency</a:t>
            </a:r>
          </a:p>
          <a:p>
            <a:pPr marL="1143000" lvl="2" indent="-228600" eaLnBrk="0" hangingPunct="0">
              <a:buFontTx/>
              <a:buChar char="•"/>
            </a:pPr>
            <a:r>
              <a:rPr lang="en-US" sz="2200" b="1" dirty="0">
                <a:latin typeface="Calibri" pitchFamily="34" charset="0"/>
              </a:rPr>
              <a:t>Greater competition, more technological progress, higher output, lower LR ATC, better able to achieve economies of scale.</a:t>
            </a:r>
          </a:p>
          <a:p>
            <a:pPr marL="457200" indent="-457200" eaLnBrk="0" hangingPunct="0">
              <a:buFontTx/>
              <a:buChar char="•"/>
            </a:pPr>
            <a:r>
              <a:rPr lang="en-US" sz="22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Potential Negative Effects of Advertising</a:t>
            </a:r>
          </a:p>
          <a:p>
            <a:pPr marL="742950" lvl="1" indent="-285750" eaLnBrk="0" hangingPunct="0">
              <a:buFontTx/>
              <a:buChar char="•"/>
            </a:pPr>
            <a:r>
              <a:rPr lang="en-US" sz="2200" b="1" dirty="0">
                <a:solidFill>
                  <a:srgbClr val="CC0000"/>
                </a:solidFill>
                <a:latin typeface="Calibri" pitchFamily="34" charset="0"/>
              </a:rPr>
              <a:t>Disinformation to consumers</a:t>
            </a:r>
          </a:p>
          <a:p>
            <a:pPr marL="742950" lvl="1" indent="-285750" eaLnBrk="0" hangingPunct="0">
              <a:buFontTx/>
              <a:buChar char="•"/>
            </a:pPr>
            <a:r>
              <a:rPr lang="en-US" sz="2200" b="1" dirty="0">
                <a:solidFill>
                  <a:srgbClr val="CC0000"/>
                </a:solidFill>
                <a:latin typeface="Calibri" pitchFamily="34" charset="0"/>
              </a:rPr>
              <a:t>Barrier to entry</a:t>
            </a:r>
          </a:p>
          <a:p>
            <a:pPr marL="457200" indent="-457200" eaLnBrk="0" hangingPunct="0">
              <a:buFontTx/>
              <a:buChar char="•"/>
            </a:pPr>
            <a:r>
              <a:rPr lang="en-US" sz="2200" b="1" dirty="0">
                <a:latin typeface="Calibri" pitchFamily="34" charset="0"/>
              </a:rPr>
              <a:t>Brand Development</a:t>
            </a:r>
          </a:p>
        </p:txBody>
      </p:sp>
    </p:spTree>
    <p:extLst>
      <p:ext uri="{BB962C8B-B14F-4D97-AF65-F5344CB8AC3E}">
        <p14:creationId xmlns:p14="http://schemas.microsoft.com/office/powerpoint/2010/main" val="337378014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6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6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6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96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6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96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6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96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6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96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6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96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6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966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66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966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66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966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66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4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966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66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966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66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610" grpId="0" autoUpdateAnimBg="0"/>
      <p:bldP spid="196611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ChangeArrowheads="1"/>
          </p:cNvSpPr>
          <p:nvPr>
            <p:ph type="title"/>
          </p:nvPr>
        </p:nvSpPr>
        <p:spPr>
          <a:xfrm>
            <a:off x="939800" y="228600"/>
            <a:ext cx="7010400" cy="330200"/>
          </a:xfrm>
        </p:spPr>
        <p:txBody>
          <a:bodyPr/>
          <a:lstStyle/>
          <a:p>
            <a:pPr eaLnBrk="1" hangingPunct="1"/>
            <a:r>
              <a:rPr lang="en-US" sz="3600" dirty="0" smtClean="0">
                <a:solidFill>
                  <a:srgbClr val="0070C0"/>
                </a:solidFill>
              </a:rPr>
              <a:t>Oligopoly and efficiency</a:t>
            </a:r>
          </a:p>
        </p:txBody>
      </p:sp>
      <p:sp>
        <p:nvSpPr>
          <p:cNvPr id="481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313" y="1306513"/>
            <a:ext cx="8691562" cy="5029200"/>
          </a:xfrm>
        </p:spPr>
        <p:txBody>
          <a:bodyPr/>
          <a:lstStyle/>
          <a:p>
            <a:pPr marL="609600" indent="-609600" eaLnBrk="1" hangingPunct="1">
              <a:buFont typeface="Arial" charset="0"/>
              <a:buAutoNum type="arabicPeriod"/>
            </a:pPr>
            <a:r>
              <a:rPr lang="en-US" smtClean="0"/>
              <a:t>Many oligopolists sustain economic profit </a:t>
            </a:r>
          </a:p>
          <a:p>
            <a:pPr marL="609600" indent="-609600" eaLnBrk="1" hangingPunct="1">
              <a:buFont typeface="Arial" charset="0"/>
              <a:buAutoNum type="arabicPeriod"/>
            </a:pPr>
            <a:r>
              <a:rPr lang="en-US" smtClean="0"/>
              <a:t>Production often occurs where price &gt; MC and price &gt; minimum ATC.</a:t>
            </a:r>
          </a:p>
          <a:p>
            <a:pPr marL="609600" indent="-609600" eaLnBrk="1" hangingPunct="1">
              <a:buFont typeface="Arial" charset="0"/>
              <a:buAutoNum type="arabicPeriod"/>
            </a:pPr>
            <a:r>
              <a:rPr lang="en-US" smtClean="0"/>
              <a:t>Production is below the output at which ATC is minimized</a:t>
            </a:r>
          </a:p>
          <a:p>
            <a:pPr marL="609600" indent="-609600" eaLnBrk="1" hangingPunct="1">
              <a:buFont typeface="Arial" charset="0"/>
              <a:buAutoNum type="arabicPeriod"/>
            </a:pPr>
            <a:r>
              <a:rPr lang="en-US" smtClean="0"/>
              <a:t>Neither productive efficiency nor allocative efficiency is achieved.</a:t>
            </a:r>
          </a:p>
        </p:txBody>
      </p:sp>
    </p:spTree>
    <p:extLst>
      <p:ext uri="{BB962C8B-B14F-4D97-AF65-F5344CB8AC3E}">
        <p14:creationId xmlns:p14="http://schemas.microsoft.com/office/powerpoint/2010/main" val="30296791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 Box 3"/>
          <p:cNvSpPr txBox="1">
            <a:spLocks noChangeArrowheads="1"/>
          </p:cNvSpPr>
          <p:nvPr/>
        </p:nvSpPr>
        <p:spPr bwMode="auto">
          <a:xfrm>
            <a:off x="314325" y="1425575"/>
            <a:ext cx="8024813" cy="354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CC0000"/>
                </a:solidFill>
                <a:latin typeface="Times New Roman" pitchFamily="18" charset="0"/>
              </a:rPr>
              <a:t>Pure Competition conditions:</a:t>
            </a:r>
          </a:p>
          <a:p>
            <a:r>
              <a:rPr lang="en-US" sz="2800">
                <a:latin typeface="Times New Roman" pitchFamily="18" charset="0"/>
              </a:rPr>
              <a:t>Productive Efficiency:  P = Minimum ATC and</a:t>
            </a:r>
          </a:p>
          <a:p>
            <a:r>
              <a:rPr lang="en-US" sz="2800">
                <a:latin typeface="Times New Roman" pitchFamily="18" charset="0"/>
              </a:rPr>
              <a:t>Allocative Efficiency:  P = MC</a:t>
            </a:r>
          </a:p>
          <a:p>
            <a:endParaRPr lang="en-US" sz="2800">
              <a:latin typeface="Times New Roman" pitchFamily="18" charset="0"/>
            </a:endParaRPr>
          </a:p>
          <a:p>
            <a:r>
              <a:rPr lang="en-US" sz="2800" b="1">
                <a:solidFill>
                  <a:srgbClr val="CC0000"/>
                </a:solidFill>
                <a:latin typeface="Times New Roman" pitchFamily="18" charset="0"/>
              </a:rPr>
              <a:t>Oligopoly Situation relative to efficiency:</a:t>
            </a:r>
          </a:p>
          <a:p>
            <a:r>
              <a:rPr lang="en-US" sz="2800">
                <a:latin typeface="Times New Roman" pitchFamily="18" charset="0"/>
              </a:rPr>
              <a:t>P &gt; Minimum ATC</a:t>
            </a:r>
          </a:p>
          <a:p>
            <a:r>
              <a:rPr lang="en-US" sz="2800">
                <a:latin typeface="Times New Roman" pitchFamily="18" charset="0"/>
              </a:rPr>
              <a:t>P &gt; MC</a:t>
            </a:r>
          </a:p>
          <a:p>
            <a:r>
              <a:rPr lang="en-US" sz="2800">
                <a:latin typeface="Times New Roman" pitchFamily="18" charset="0"/>
              </a:rPr>
              <a:t>Output is below the output at which ATC is minimized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939800" y="228600"/>
            <a:ext cx="7010400" cy="3302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sz="3600" smtClean="0">
                <a:solidFill>
                  <a:srgbClr val="0070C0"/>
                </a:solidFill>
              </a:rPr>
              <a:t>Oligopoly and efficiency</a:t>
            </a:r>
            <a:endParaRPr lang="en-US" sz="3600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709396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62" name="Rectangle 10"/>
          <p:cNvSpPr>
            <a:spLocks noGrp="1" noChangeArrowheads="1"/>
          </p:cNvSpPr>
          <p:nvPr>
            <p:ph type="body" sz="half" idx="1"/>
          </p:nvPr>
        </p:nvSpPr>
        <p:spPr>
          <a:xfrm>
            <a:off x="1143000" y="950913"/>
            <a:ext cx="3810000" cy="5300662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lnSpc>
                <a:spcPct val="95000"/>
              </a:lnSpc>
              <a:spcAft>
                <a:spcPts val="0"/>
              </a:spcAft>
              <a:buFontTx/>
              <a:buNone/>
              <a:defRPr/>
            </a:pPr>
            <a:r>
              <a:rPr lang="en-US" sz="3200" smtClean="0">
                <a:latin typeface="Haettenschweiler" pitchFamily="34" charset="0"/>
                <a:hlinkClick r:id="rId3" action="ppaction://hlinksldjump"/>
              </a:rPr>
              <a:t>monopolistic competition</a:t>
            </a:r>
            <a:endParaRPr lang="en-US" sz="3200" smtClean="0">
              <a:latin typeface="Haettenschweiler" pitchFamily="34" charset="0"/>
            </a:endParaRPr>
          </a:p>
          <a:p>
            <a:pPr eaLnBrk="1" fontAlgn="auto" hangingPunct="1">
              <a:lnSpc>
                <a:spcPct val="95000"/>
              </a:lnSpc>
              <a:spcAft>
                <a:spcPts val="0"/>
              </a:spcAft>
              <a:buFontTx/>
              <a:buNone/>
              <a:defRPr/>
            </a:pPr>
            <a:r>
              <a:rPr lang="en-US" sz="3200" smtClean="0">
                <a:latin typeface="Haettenschweiler" pitchFamily="34" charset="0"/>
                <a:hlinkClick r:id="rId3" action="ppaction://hlinksldjump"/>
              </a:rPr>
              <a:t>product differentiation</a:t>
            </a:r>
            <a:endParaRPr lang="en-US" sz="3200" smtClean="0">
              <a:latin typeface="Haettenschweiler" pitchFamily="34" charset="0"/>
            </a:endParaRPr>
          </a:p>
          <a:p>
            <a:pPr eaLnBrk="1" fontAlgn="auto" hangingPunct="1">
              <a:lnSpc>
                <a:spcPct val="95000"/>
              </a:lnSpc>
              <a:spcAft>
                <a:spcPts val="0"/>
              </a:spcAft>
              <a:buFontTx/>
              <a:buNone/>
              <a:defRPr/>
            </a:pPr>
            <a:r>
              <a:rPr lang="en-US" sz="3200" smtClean="0">
                <a:latin typeface="Haettenschweiler" pitchFamily="34" charset="0"/>
                <a:hlinkClick r:id="rId4" action="ppaction://hlinksldjump"/>
              </a:rPr>
              <a:t>nonprice competition</a:t>
            </a:r>
            <a:endParaRPr lang="en-US" sz="3200" smtClean="0">
              <a:latin typeface="Haettenschweiler" pitchFamily="34" charset="0"/>
            </a:endParaRPr>
          </a:p>
          <a:p>
            <a:pPr eaLnBrk="1" fontAlgn="auto" hangingPunct="1">
              <a:lnSpc>
                <a:spcPct val="95000"/>
              </a:lnSpc>
              <a:spcAft>
                <a:spcPts val="0"/>
              </a:spcAft>
              <a:buFontTx/>
              <a:buNone/>
              <a:defRPr/>
            </a:pPr>
            <a:r>
              <a:rPr lang="en-US" sz="3200" smtClean="0">
                <a:latin typeface="Haettenschweiler" pitchFamily="34" charset="0"/>
                <a:hlinkClick r:id="rId5" action="ppaction://hlinksldjump"/>
              </a:rPr>
              <a:t>excess capacity</a:t>
            </a:r>
            <a:endParaRPr lang="en-US" sz="3200" smtClean="0">
              <a:latin typeface="Haettenschweiler" pitchFamily="34" charset="0"/>
            </a:endParaRPr>
          </a:p>
          <a:p>
            <a:pPr eaLnBrk="1" fontAlgn="auto" hangingPunct="1">
              <a:lnSpc>
                <a:spcPct val="95000"/>
              </a:lnSpc>
              <a:spcAft>
                <a:spcPts val="0"/>
              </a:spcAft>
              <a:buFontTx/>
              <a:buNone/>
              <a:defRPr/>
            </a:pPr>
            <a:r>
              <a:rPr lang="en-US" sz="3200" smtClean="0">
                <a:latin typeface="Haettenschweiler" pitchFamily="34" charset="0"/>
                <a:hlinkClick r:id="rId6" action="ppaction://hlinksldjump"/>
              </a:rPr>
              <a:t>oligopoly</a:t>
            </a:r>
            <a:endParaRPr lang="en-US" sz="3200" smtClean="0">
              <a:latin typeface="Haettenschweiler" pitchFamily="34" charset="0"/>
            </a:endParaRPr>
          </a:p>
          <a:p>
            <a:pPr eaLnBrk="1" fontAlgn="auto" hangingPunct="1">
              <a:lnSpc>
                <a:spcPct val="95000"/>
              </a:lnSpc>
              <a:spcAft>
                <a:spcPts val="0"/>
              </a:spcAft>
              <a:buFontTx/>
              <a:buNone/>
              <a:defRPr/>
            </a:pPr>
            <a:r>
              <a:rPr lang="en-US" sz="3200" smtClean="0">
                <a:latin typeface="Haettenschweiler" pitchFamily="34" charset="0"/>
                <a:hlinkClick r:id="rId6" action="ppaction://hlinksldjump"/>
              </a:rPr>
              <a:t>homogeneous oligopoly</a:t>
            </a:r>
            <a:endParaRPr lang="en-US" sz="3200" smtClean="0">
              <a:latin typeface="Haettenschweiler" pitchFamily="34" charset="0"/>
            </a:endParaRPr>
          </a:p>
          <a:p>
            <a:pPr eaLnBrk="1" fontAlgn="auto" hangingPunct="1">
              <a:lnSpc>
                <a:spcPct val="95000"/>
              </a:lnSpc>
              <a:spcAft>
                <a:spcPts val="0"/>
              </a:spcAft>
              <a:buFontTx/>
              <a:buNone/>
              <a:defRPr/>
            </a:pPr>
            <a:r>
              <a:rPr lang="en-US" sz="3200" smtClean="0">
                <a:latin typeface="Haettenschweiler" pitchFamily="34" charset="0"/>
                <a:hlinkClick r:id="rId6" action="ppaction://hlinksldjump"/>
              </a:rPr>
              <a:t>differentiated oligopoly</a:t>
            </a:r>
            <a:endParaRPr lang="en-US" sz="3200" smtClean="0">
              <a:latin typeface="Haettenschweiler" pitchFamily="34" charset="0"/>
            </a:endParaRPr>
          </a:p>
          <a:p>
            <a:pPr eaLnBrk="1" fontAlgn="auto" hangingPunct="1">
              <a:lnSpc>
                <a:spcPct val="95000"/>
              </a:lnSpc>
              <a:spcAft>
                <a:spcPts val="0"/>
              </a:spcAft>
              <a:buFontTx/>
              <a:buNone/>
              <a:defRPr/>
            </a:pPr>
            <a:r>
              <a:rPr lang="en-US" sz="3200" smtClean="0">
                <a:latin typeface="Haettenschweiler" pitchFamily="34" charset="0"/>
                <a:hlinkClick r:id="rId6" action="ppaction://hlinksldjump"/>
              </a:rPr>
              <a:t>strategic behavior</a:t>
            </a:r>
            <a:endParaRPr lang="en-US" sz="3200" smtClean="0">
              <a:latin typeface="Haettenschweiler" pitchFamily="34" charset="0"/>
            </a:endParaRPr>
          </a:p>
          <a:p>
            <a:pPr eaLnBrk="1" fontAlgn="auto" hangingPunct="1">
              <a:lnSpc>
                <a:spcPct val="95000"/>
              </a:lnSpc>
              <a:spcAft>
                <a:spcPts val="0"/>
              </a:spcAft>
              <a:buFontTx/>
              <a:buNone/>
              <a:defRPr/>
            </a:pPr>
            <a:r>
              <a:rPr lang="en-US" sz="3200" smtClean="0">
                <a:latin typeface="Haettenschweiler" pitchFamily="34" charset="0"/>
                <a:hlinkClick r:id="rId6" action="ppaction://hlinksldjump"/>
              </a:rPr>
              <a:t>mutual interdependence</a:t>
            </a:r>
            <a:endParaRPr lang="en-US" sz="3200" smtClean="0">
              <a:latin typeface="Haettenschweiler" pitchFamily="34" charset="0"/>
            </a:endParaRPr>
          </a:p>
          <a:p>
            <a:pPr eaLnBrk="1" fontAlgn="auto" hangingPunct="1">
              <a:lnSpc>
                <a:spcPct val="95000"/>
              </a:lnSpc>
              <a:spcAft>
                <a:spcPts val="0"/>
              </a:spcAft>
              <a:buFontTx/>
              <a:buNone/>
              <a:defRPr/>
            </a:pPr>
            <a:r>
              <a:rPr lang="en-US" sz="3200" smtClean="0">
                <a:latin typeface="Haettenschweiler" pitchFamily="34" charset="0"/>
                <a:hlinkClick r:id="rId7" action="ppaction://hlinksldjump"/>
              </a:rPr>
              <a:t>concentration ratio</a:t>
            </a:r>
            <a:endParaRPr lang="en-US" sz="3200" smtClean="0">
              <a:latin typeface="Haettenschweiler" pitchFamily="34" charset="0"/>
            </a:endParaRPr>
          </a:p>
        </p:txBody>
      </p:sp>
      <p:sp>
        <p:nvSpPr>
          <p:cNvPr id="49163" name="Rectangle 11"/>
          <p:cNvSpPr>
            <a:spLocks noGrp="1" noChangeArrowheads="1"/>
          </p:cNvSpPr>
          <p:nvPr>
            <p:ph type="body" sz="half" idx="2"/>
          </p:nvPr>
        </p:nvSpPr>
        <p:spPr>
          <a:xfrm>
            <a:off x="5105400" y="950913"/>
            <a:ext cx="3810000" cy="5300662"/>
          </a:xfrm>
        </p:spPr>
        <p:txBody>
          <a:bodyPr/>
          <a:lstStyle/>
          <a:p>
            <a:pPr eaLnBrk="1" hangingPunct="1">
              <a:lnSpc>
                <a:spcPct val="95000"/>
              </a:lnSpc>
              <a:buFontTx/>
              <a:buNone/>
            </a:pPr>
            <a:r>
              <a:rPr lang="en-US" smtClean="0">
                <a:latin typeface="Haettenschweiler" pitchFamily="34" charset="0"/>
                <a:hlinkClick r:id="rId7" action="ppaction://hlinksldjump"/>
              </a:rPr>
              <a:t>interindustry competition</a:t>
            </a:r>
            <a:endParaRPr lang="en-US" smtClean="0">
              <a:latin typeface="Haettenschweiler" pitchFamily="34" charset="0"/>
            </a:endParaRPr>
          </a:p>
          <a:p>
            <a:pPr eaLnBrk="1" hangingPunct="1">
              <a:lnSpc>
                <a:spcPct val="95000"/>
              </a:lnSpc>
              <a:buFontTx/>
              <a:buNone/>
            </a:pPr>
            <a:r>
              <a:rPr lang="en-US" smtClean="0">
                <a:latin typeface="Haettenschweiler" pitchFamily="34" charset="0"/>
                <a:hlinkClick r:id="rId7" action="ppaction://hlinksldjump"/>
              </a:rPr>
              <a:t>import competition</a:t>
            </a:r>
            <a:endParaRPr lang="en-US" smtClean="0">
              <a:latin typeface="Haettenschweiler" pitchFamily="34" charset="0"/>
            </a:endParaRPr>
          </a:p>
          <a:p>
            <a:pPr eaLnBrk="1" hangingPunct="1">
              <a:lnSpc>
                <a:spcPct val="95000"/>
              </a:lnSpc>
              <a:buFontTx/>
              <a:buNone/>
            </a:pPr>
            <a:r>
              <a:rPr lang="en-US" smtClean="0">
                <a:latin typeface="Haettenschweiler" pitchFamily="34" charset="0"/>
                <a:hlinkClick r:id="rId8" action="ppaction://hlinksldjump"/>
              </a:rPr>
              <a:t>Herfindahl index</a:t>
            </a:r>
            <a:endParaRPr lang="en-US" smtClean="0">
              <a:latin typeface="Haettenschweiler" pitchFamily="34" charset="0"/>
            </a:endParaRPr>
          </a:p>
          <a:p>
            <a:pPr eaLnBrk="1" hangingPunct="1">
              <a:lnSpc>
                <a:spcPct val="95000"/>
              </a:lnSpc>
              <a:buFontTx/>
              <a:buNone/>
            </a:pPr>
            <a:r>
              <a:rPr lang="en-US" smtClean="0">
                <a:latin typeface="Haettenschweiler" pitchFamily="34" charset="0"/>
                <a:hlinkClick r:id="rId9" action="ppaction://hlinksldjump"/>
              </a:rPr>
              <a:t>game-theory model</a:t>
            </a:r>
            <a:endParaRPr lang="en-US" smtClean="0">
              <a:latin typeface="Haettenschweiler" pitchFamily="34" charset="0"/>
            </a:endParaRPr>
          </a:p>
          <a:p>
            <a:pPr eaLnBrk="1" hangingPunct="1">
              <a:lnSpc>
                <a:spcPct val="95000"/>
              </a:lnSpc>
              <a:buFontTx/>
              <a:buNone/>
            </a:pPr>
            <a:r>
              <a:rPr lang="en-US" smtClean="0">
                <a:latin typeface="Haettenschweiler" pitchFamily="34" charset="0"/>
                <a:hlinkClick r:id="rId9" action="ppaction://hlinksldjump"/>
              </a:rPr>
              <a:t>collusion</a:t>
            </a:r>
            <a:endParaRPr lang="en-US" smtClean="0">
              <a:latin typeface="Haettenschweiler" pitchFamily="34" charset="0"/>
            </a:endParaRPr>
          </a:p>
          <a:p>
            <a:pPr eaLnBrk="1" hangingPunct="1">
              <a:lnSpc>
                <a:spcPct val="95000"/>
              </a:lnSpc>
              <a:buFontTx/>
              <a:buNone/>
            </a:pPr>
            <a:r>
              <a:rPr lang="en-US" smtClean="0">
                <a:latin typeface="Haettenschweiler" pitchFamily="34" charset="0"/>
                <a:hlinkClick r:id="rId10" action="ppaction://hlinksldjump"/>
              </a:rPr>
              <a:t>kinked-demand curve</a:t>
            </a:r>
            <a:endParaRPr lang="en-US" smtClean="0">
              <a:latin typeface="Haettenschweiler" pitchFamily="34" charset="0"/>
            </a:endParaRPr>
          </a:p>
          <a:p>
            <a:pPr eaLnBrk="1" hangingPunct="1">
              <a:lnSpc>
                <a:spcPct val="95000"/>
              </a:lnSpc>
              <a:buFontTx/>
              <a:buNone/>
            </a:pPr>
            <a:r>
              <a:rPr lang="en-US" smtClean="0">
                <a:latin typeface="Haettenschweiler" pitchFamily="34" charset="0"/>
                <a:hlinkClick r:id="rId11" action="ppaction://hlinksldjump"/>
              </a:rPr>
              <a:t>price war</a:t>
            </a:r>
            <a:endParaRPr lang="en-US" smtClean="0">
              <a:latin typeface="Haettenschweiler" pitchFamily="34" charset="0"/>
            </a:endParaRPr>
          </a:p>
          <a:p>
            <a:pPr eaLnBrk="1" hangingPunct="1">
              <a:lnSpc>
                <a:spcPct val="95000"/>
              </a:lnSpc>
              <a:buFontTx/>
              <a:buNone/>
            </a:pPr>
            <a:r>
              <a:rPr lang="en-US" smtClean="0">
                <a:latin typeface="Haettenschweiler" pitchFamily="34" charset="0"/>
                <a:hlinkClick r:id="rId12" action="ppaction://hlinksldjump"/>
              </a:rPr>
              <a:t>cartel</a:t>
            </a:r>
            <a:endParaRPr lang="en-US" smtClean="0">
              <a:latin typeface="Haettenschweiler" pitchFamily="34" charset="0"/>
            </a:endParaRPr>
          </a:p>
          <a:p>
            <a:pPr eaLnBrk="1" hangingPunct="1">
              <a:lnSpc>
                <a:spcPct val="95000"/>
              </a:lnSpc>
              <a:buFontTx/>
              <a:buNone/>
            </a:pPr>
            <a:r>
              <a:rPr lang="en-US" smtClean="0">
                <a:latin typeface="Haettenschweiler" pitchFamily="34" charset="0"/>
                <a:hlinkClick r:id="rId13" action="ppaction://hlinksldjump"/>
              </a:rPr>
              <a:t>tacit understandings</a:t>
            </a:r>
            <a:endParaRPr lang="en-US" smtClean="0">
              <a:latin typeface="Haettenschweiler" pitchFamily="34" charset="0"/>
            </a:endParaRPr>
          </a:p>
          <a:p>
            <a:pPr eaLnBrk="1" hangingPunct="1">
              <a:lnSpc>
                <a:spcPct val="95000"/>
              </a:lnSpc>
              <a:buFontTx/>
              <a:buNone/>
            </a:pPr>
            <a:r>
              <a:rPr lang="en-US" smtClean="0">
                <a:latin typeface="Haettenschweiler" pitchFamily="34" charset="0"/>
              </a:rPr>
              <a:t>price leadership</a:t>
            </a:r>
          </a:p>
        </p:txBody>
      </p:sp>
      <p:sp>
        <p:nvSpPr>
          <p:cNvPr id="49172" name="WordArt 20"/>
          <p:cNvSpPr>
            <a:spLocks noChangeArrowheads="1" noChangeShapeType="1" noTextEdit="1"/>
          </p:cNvSpPr>
          <p:nvPr/>
        </p:nvSpPr>
        <p:spPr bwMode="auto">
          <a:xfrm>
            <a:off x="2133600" y="304800"/>
            <a:ext cx="4838700" cy="390525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58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KEY TERMS</a:t>
            </a:r>
          </a:p>
        </p:txBody>
      </p:sp>
    </p:spTree>
    <p:extLst>
      <p:ext uri="{BB962C8B-B14F-4D97-AF65-F5344CB8AC3E}">
        <p14:creationId xmlns:p14="http://schemas.microsoft.com/office/powerpoint/2010/main" val="149449519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9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9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9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9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49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91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62" grpId="0" autoUpdateAnimBg="0"/>
      <p:bldP spid="49163" grpId="0" autoUpdateAnimBg="0"/>
      <p:bldP spid="4917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261938" y="228600"/>
            <a:ext cx="8577262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Some </a:t>
            </a:r>
            <a:r>
              <a:rPr lang="en-US" dirty="0" smtClean="0"/>
              <a:t>Oligopoly </a:t>
            </a:r>
            <a:r>
              <a:rPr lang="en-US" dirty="0" smtClean="0"/>
              <a:t>examples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177800" y="1258888"/>
            <a:ext cx="8661400" cy="5370512"/>
          </a:xfrm>
        </p:spPr>
        <p:txBody>
          <a:bodyPr/>
          <a:lstStyle/>
          <a:p>
            <a:pPr eaLnBrk="1" hangingPunct="1"/>
            <a:r>
              <a:rPr lang="en-US" sz="2400" dirty="0" smtClean="0">
                <a:solidFill>
                  <a:srgbClr val="FF0000"/>
                </a:solidFill>
              </a:rPr>
              <a:t>4 Companies control</a:t>
            </a:r>
            <a:r>
              <a:rPr lang="en-US" sz="2400" dirty="0" smtClean="0"/>
              <a:t> over 80% of the US beef market:  Tyson, </a:t>
            </a:r>
            <a:r>
              <a:rPr lang="en-US" sz="2400" dirty="0" err="1" smtClean="0"/>
              <a:t>Cargil</a:t>
            </a:r>
            <a:r>
              <a:rPr lang="en-US" sz="2400" dirty="0" smtClean="0"/>
              <a:t>, Swift, and National Beef Packing Company</a:t>
            </a:r>
          </a:p>
          <a:p>
            <a:pPr eaLnBrk="1" hangingPunct="1"/>
            <a:endParaRPr lang="en-US" sz="2400" dirty="0" smtClean="0"/>
          </a:p>
          <a:p>
            <a:pPr eaLnBrk="1" hangingPunct="1"/>
            <a:r>
              <a:rPr lang="en-US" sz="2400" dirty="0" smtClean="0">
                <a:solidFill>
                  <a:srgbClr val="FF0000"/>
                </a:solidFill>
              </a:rPr>
              <a:t>Airlines</a:t>
            </a:r>
            <a:r>
              <a:rPr lang="en-US" sz="2400" dirty="0" smtClean="0"/>
              <a:t> – fierce price competition among a small number of firms.  Industry consolidation.</a:t>
            </a:r>
          </a:p>
          <a:p>
            <a:pPr eaLnBrk="1" hangingPunct="1"/>
            <a:endParaRPr lang="en-US" sz="2400" dirty="0" smtClean="0"/>
          </a:p>
          <a:p>
            <a:pPr eaLnBrk="1" hangingPunct="1"/>
            <a:r>
              <a:rPr lang="en-US" sz="2400" dirty="0" smtClean="0">
                <a:solidFill>
                  <a:srgbClr val="FF0000"/>
                </a:solidFill>
              </a:rPr>
              <a:t>4 firms dominate </a:t>
            </a:r>
            <a:r>
              <a:rPr lang="en-US" sz="2400" dirty="0" smtClean="0"/>
              <a:t>the market for tennis balls – Wilson, Penn, Dunlop, Spalding</a:t>
            </a:r>
          </a:p>
          <a:p>
            <a:pPr eaLnBrk="1" hangingPunct="1"/>
            <a:endParaRPr lang="en-US" sz="2400" dirty="0" smtClean="0"/>
          </a:p>
          <a:p>
            <a:pPr eaLnBrk="1" hangingPunct="1"/>
            <a:r>
              <a:rPr lang="en-US" sz="2800" dirty="0" smtClean="0">
                <a:solidFill>
                  <a:srgbClr val="FF0000"/>
                </a:solidFill>
              </a:rPr>
              <a:t>Oligopolies compete on: </a:t>
            </a:r>
          </a:p>
          <a:p>
            <a:pPr lvl="1" eaLnBrk="1" hangingPunct="1"/>
            <a:r>
              <a:rPr lang="en-US" dirty="0" smtClean="0"/>
              <a:t>price, new product development, marketing, advertising, and development of complements.</a:t>
            </a:r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7564327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825500" y="304800"/>
            <a:ext cx="7010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600" smtClean="0">
                <a:solidFill>
                  <a:schemeClr val="hlink"/>
                </a:solidFill>
              </a:rPr>
              <a:t>The market structures – </a:t>
            </a:r>
            <a:br>
              <a:rPr lang="en-US" sz="3600" smtClean="0">
                <a:solidFill>
                  <a:schemeClr val="hlink"/>
                </a:solidFill>
              </a:rPr>
            </a:br>
            <a:r>
              <a:rPr lang="en-US" sz="3600" smtClean="0">
                <a:solidFill>
                  <a:schemeClr val="hlink"/>
                </a:solidFill>
              </a:rPr>
              <a:t>compare the characteristics</a:t>
            </a:r>
          </a:p>
        </p:txBody>
      </p:sp>
      <p:sp>
        <p:nvSpPr>
          <p:cNvPr id="17410" name="TextBox 2"/>
          <p:cNvSpPr txBox="1">
            <a:spLocks noChangeArrowheads="1"/>
          </p:cNvSpPr>
          <p:nvPr/>
        </p:nvSpPr>
        <p:spPr bwMode="auto">
          <a:xfrm>
            <a:off x="1612900" y="3048000"/>
            <a:ext cx="4714875" cy="301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742950" lvl="1" indent="-285750">
              <a:buFontTx/>
              <a:buChar char="•"/>
            </a:pPr>
            <a:r>
              <a:rPr lang="en-US" sz="2800">
                <a:latin typeface="Times New Roman" pitchFamily="18" charset="0"/>
              </a:rPr>
              <a:t>Type of products</a:t>
            </a:r>
          </a:p>
          <a:p>
            <a:pPr marL="742950" lvl="1" indent="-285750">
              <a:buFontTx/>
              <a:buChar char="•"/>
            </a:pPr>
            <a:r>
              <a:rPr lang="en-US" sz="2800">
                <a:latin typeface="Times New Roman" pitchFamily="18" charset="0"/>
              </a:rPr>
              <a:t>Control over price</a:t>
            </a:r>
          </a:p>
          <a:p>
            <a:pPr marL="742950" lvl="1" indent="-285750">
              <a:buFontTx/>
              <a:buChar char="•"/>
            </a:pPr>
            <a:r>
              <a:rPr lang="en-US" sz="2800">
                <a:latin typeface="Times New Roman" pitchFamily="18" charset="0"/>
              </a:rPr>
              <a:t>Exit and entry</a:t>
            </a:r>
          </a:p>
          <a:p>
            <a:pPr marL="742950" lvl="1" indent="-285750">
              <a:buFontTx/>
              <a:buChar char="•"/>
            </a:pPr>
            <a:r>
              <a:rPr lang="en-US" sz="2800">
                <a:latin typeface="Times New Roman" pitchFamily="18" charset="0"/>
              </a:rPr>
              <a:t>Non price competition</a:t>
            </a:r>
          </a:p>
          <a:p>
            <a:pPr marL="742950" lvl="1" indent="-285750">
              <a:buFontTx/>
              <a:buChar char="•"/>
            </a:pPr>
            <a:r>
              <a:rPr lang="en-US" sz="2800">
                <a:latin typeface="Times New Roman" pitchFamily="18" charset="0"/>
              </a:rPr>
              <a:t>Price output determination</a:t>
            </a:r>
          </a:p>
          <a:p>
            <a:pPr marL="742950" lvl="1" indent="-285750">
              <a:buFontTx/>
              <a:buChar char="•"/>
            </a:pPr>
            <a:r>
              <a:rPr lang="en-US" sz="2800">
                <a:latin typeface="Times New Roman" pitchFamily="18" charset="0"/>
              </a:rPr>
              <a:t>Efficiency</a:t>
            </a:r>
          </a:p>
          <a:p>
            <a:endParaRPr lang="en-US" sz="24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818836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1106488" y="5056188"/>
            <a:ext cx="6850062" cy="1562100"/>
            <a:chOff x="1209" y="3185"/>
            <a:chExt cx="4315" cy="984"/>
          </a:xfrm>
        </p:grpSpPr>
        <p:sp>
          <p:nvSpPr>
            <p:cNvPr id="18438" name="Line 3"/>
            <p:cNvSpPr>
              <a:spLocks noChangeShapeType="1"/>
            </p:cNvSpPr>
            <p:nvPr/>
          </p:nvSpPr>
          <p:spPr bwMode="auto">
            <a:xfrm>
              <a:off x="1237" y="3649"/>
              <a:ext cx="4274" cy="0"/>
            </a:xfrm>
            <a:prstGeom prst="line">
              <a:avLst/>
            </a:prstGeom>
            <a:noFill/>
            <a:ln w="1016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9" name="Rectangle 4"/>
            <p:cNvSpPr>
              <a:spLocks noChangeArrowheads="1"/>
            </p:cNvSpPr>
            <p:nvPr/>
          </p:nvSpPr>
          <p:spPr bwMode="auto">
            <a:xfrm>
              <a:off x="1650" y="3806"/>
              <a:ext cx="3369" cy="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3200" b="1">
                  <a:solidFill>
                    <a:srgbClr val="000000"/>
                  </a:solidFill>
                  <a:latin typeface="Calibri" pitchFamily="34" charset="0"/>
                </a:rPr>
                <a:t>Market Structure Continuum</a:t>
              </a:r>
            </a:p>
          </p:txBody>
        </p:sp>
        <p:sp>
          <p:nvSpPr>
            <p:cNvPr id="18440" name="Rectangle 5"/>
            <p:cNvSpPr>
              <a:spLocks noChangeArrowheads="1"/>
            </p:cNvSpPr>
            <p:nvPr/>
          </p:nvSpPr>
          <p:spPr bwMode="auto">
            <a:xfrm>
              <a:off x="1209" y="3194"/>
              <a:ext cx="954" cy="4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ctr" eaLnBrk="0" hangingPunct="0"/>
              <a:r>
                <a:rPr lang="en-US" b="1">
                  <a:solidFill>
                    <a:srgbClr val="000000"/>
                  </a:solidFill>
                </a:rPr>
                <a:t>Pure</a:t>
              </a:r>
            </a:p>
            <a:p>
              <a:pPr algn="ctr" eaLnBrk="0" hangingPunct="0"/>
              <a:r>
                <a:rPr lang="en-US" b="1">
                  <a:solidFill>
                    <a:srgbClr val="000000"/>
                  </a:solidFill>
                </a:rPr>
                <a:t>Competition</a:t>
              </a:r>
            </a:p>
          </p:txBody>
        </p:sp>
        <p:sp>
          <p:nvSpPr>
            <p:cNvPr id="18441" name="Rectangle 6"/>
            <p:cNvSpPr>
              <a:spLocks noChangeArrowheads="1"/>
            </p:cNvSpPr>
            <p:nvPr/>
          </p:nvSpPr>
          <p:spPr bwMode="auto">
            <a:xfrm>
              <a:off x="4730" y="3185"/>
              <a:ext cx="794" cy="4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ctr" eaLnBrk="0" hangingPunct="0"/>
              <a:r>
                <a:rPr lang="en-US" b="1">
                  <a:solidFill>
                    <a:srgbClr val="000000"/>
                  </a:solidFill>
                </a:rPr>
                <a:t>Pure</a:t>
              </a:r>
            </a:p>
            <a:p>
              <a:pPr algn="ctr" eaLnBrk="0" hangingPunct="0"/>
              <a:r>
                <a:rPr lang="en-US" b="1">
                  <a:solidFill>
                    <a:srgbClr val="000000"/>
                  </a:solidFill>
                </a:rPr>
                <a:t>Monopoly</a:t>
              </a:r>
            </a:p>
          </p:txBody>
        </p:sp>
        <p:sp>
          <p:nvSpPr>
            <p:cNvPr id="18442" name="Rectangle 7"/>
            <p:cNvSpPr>
              <a:spLocks noChangeArrowheads="1"/>
            </p:cNvSpPr>
            <p:nvPr/>
          </p:nvSpPr>
          <p:spPr bwMode="auto">
            <a:xfrm>
              <a:off x="2386" y="3200"/>
              <a:ext cx="1002" cy="4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ctr" eaLnBrk="0" hangingPunct="0"/>
              <a:r>
                <a:rPr lang="en-US" b="1">
                  <a:solidFill>
                    <a:srgbClr val="000000"/>
                  </a:solidFill>
                </a:rPr>
                <a:t>Monopolistic</a:t>
              </a:r>
            </a:p>
            <a:p>
              <a:pPr algn="ctr" eaLnBrk="0" hangingPunct="0"/>
              <a:r>
                <a:rPr lang="en-US" b="1">
                  <a:solidFill>
                    <a:srgbClr val="000000"/>
                  </a:solidFill>
                </a:rPr>
                <a:t>Competition</a:t>
              </a:r>
            </a:p>
          </p:txBody>
        </p:sp>
        <p:sp>
          <p:nvSpPr>
            <p:cNvPr id="18443" name="Rectangle 8"/>
            <p:cNvSpPr>
              <a:spLocks noChangeArrowheads="1"/>
            </p:cNvSpPr>
            <p:nvPr/>
          </p:nvSpPr>
          <p:spPr bwMode="auto">
            <a:xfrm>
              <a:off x="3667" y="3356"/>
              <a:ext cx="778" cy="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ctr" eaLnBrk="0" hangingPunct="0"/>
              <a:r>
                <a:rPr lang="en-US" b="1">
                  <a:solidFill>
                    <a:srgbClr val="000000"/>
                  </a:solidFill>
                </a:rPr>
                <a:t>Oligopoly</a:t>
              </a:r>
            </a:p>
          </p:txBody>
        </p:sp>
      </p:grpSp>
      <p:sp>
        <p:nvSpPr>
          <p:cNvPr id="208905" name="Oval 9"/>
          <p:cNvSpPr>
            <a:spLocks noChangeArrowheads="1"/>
          </p:cNvSpPr>
          <p:nvPr/>
        </p:nvSpPr>
        <p:spPr bwMode="auto">
          <a:xfrm>
            <a:off x="4791075" y="4962525"/>
            <a:ext cx="1689100" cy="1089025"/>
          </a:xfrm>
          <a:prstGeom prst="ellipse">
            <a:avLst/>
          </a:prstGeom>
          <a:noFill/>
          <a:ln w="76200">
            <a:solidFill>
              <a:srgbClr val="CC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08906" name="Rectangle 10"/>
          <p:cNvSpPr>
            <a:spLocks noChangeArrowheads="1"/>
          </p:cNvSpPr>
          <p:nvPr/>
        </p:nvSpPr>
        <p:spPr bwMode="auto">
          <a:xfrm>
            <a:off x="1057275" y="90488"/>
            <a:ext cx="5056322" cy="782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4500" b="1" dirty="0" smtClean="0">
                <a:solidFill>
                  <a:srgbClr val="000099"/>
                </a:solidFill>
                <a:latin typeface="Calibri" pitchFamily="34" charset="0"/>
              </a:rPr>
              <a:t>Four Market Models</a:t>
            </a:r>
            <a:endParaRPr lang="en-US" sz="4500" b="1" dirty="0">
              <a:solidFill>
                <a:srgbClr val="000099"/>
              </a:solidFill>
              <a:latin typeface="Calibri" pitchFamily="34" charset="0"/>
            </a:endParaRPr>
          </a:p>
        </p:txBody>
      </p:sp>
      <p:sp>
        <p:nvSpPr>
          <p:cNvPr id="208907" name="Rectangle 11"/>
          <p:cNvSpPr>
            <a:spLocks noChangeArrowheads="1"/>
          </p:cNvSpPr>
          <p:nvPr/>
        </p:nvSpPr>
        <p:spPr bwMode="auto">
          <a:xfrm>
            <a:off x="1068388" y="719138"/>
            <a:ext cx="6372225" cy="766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4400" b="1">
                <a:latin typeface="Calibri" pitchFamily="34" charset="0"/>
              </a:rPr>
              <a:t>Oligopoly: characteristics</a:t>
            </a:r>
          </a:p>
        </p:txBody>
      </p:sp>
      <p:sp>
        <p:nvSpPr>
          <p:cNvPr id="208908" name="Rectangle 12"/>
          <p:cNvSpPr>
            <a:spLocks noChangeArrowheads="1"/>
          </p:cNvSpPr>
          <p:nvPr/>
        </p:nvSpPr>
        <p:spPr bwMode="auto">
          <a:xfrm>
            <a:off x="0" y="1676400"/>
            <a:ext cx="9144000" cy="280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marL="234950" indent="-234950" eaLnBrk="0" hangingPunct="0">
              <a:lnSpc>
                <a:spcPct val="90000"/>
              </a:lnSpc>
              <a:buFontTx/>
              <a:buChar char="•"/>
            </a:pPr>
            <a:r>
              <a:rPr lang="en-US" sz="2800" b="1">
                <a:solidFill>
                  <a:srgbClr val="CC0000"/>
                </a:solidFill>
                <a:latin typeface="Calibri" pitchFamily="34" charset="0"/>
              </a:rPr>
              <a:t>A Few Large Producers  with large market share:		– “big 3”, “big 6”</a:t>
            </a:r>
          </a:p>
          <a:p>
            <a:pPr marL="234950" indent="-234950" eaLnBrk="0" hangingPunct="0">
              <a:lnSpc>
                <a:spcPct val="90000"/>
              </a:lnSpc>
              <a:buFontTx/>
              <a:buChar char="•"/>
            </a:pPr>
            <a:r>
              <a:rPr lang="en-US" sz="2800" b="1">
                <a:solidFill>
                  <a:srgbClr val="CC0000"/>
                </a:solidFill>
                <a:latin typeface="Calibri" pitchFamily="34" charset="0"/>
              </a:rPr>
              <a:t>Homogeneous (</a:t>
            </a:r>
            <a:r>
              <a:rPr lang="en-US" sz="2800" b="1">
                <a:latin typeface="Calibri" pitchFamily="34" charset="0"/>
              </a:rPr>
              <a:t>standardized</a:t>
            </a:r>
            <a:r>
              <a:rPr lang="en-US" sz="2800" b="1">
                <a:solidFill>
                  <a:srgbClr val="CC0000"/>
                </a:solidFill>
                <a:latin typeface="Calibri" pitchFamily="34" charset="0"/>
              </a:rPr>
              <a:t>) or </a:t>
            </a:r>
            <a:r>
              <a:rPr lang="en-US" sz="2800" b="1">
                <a:latin typeface="Calibri" pitchFamily="34" charset="0"/>
              </a:rPr>
              <a:t>Differentiated Products</a:t>
            </a:r>
          </a:p>
          <a:p>
            <a:pPr lvl="1" eaLnBrk="0" hangingPunct="0">
              <a:lnSpc>
                <a:spcPct val="90000"/>
              </a:lnSpc>
              <a:buFontTx/>
              <a:buChar char="•"/>
            </a:pPr>
            <a:r>
              <a:rPr lang="en-US" sz="2800" b="1">
                <a:solidFill>
                  <a:srgbClr val="CC0000"/>
                </a:solidFill>
                <a:latin typeface="Calibri" pitchFamily="34" charset="0"/>
              </a:rPr>
              <a:t>Steel, lead, aluminum, cement – </a:t>
            </a:r>
            <a:r>
              <a:rPr lang="en-US" sz="2800" b="1">
                <a:solidFill>
                  <a:srgbClr val="000099"/>
                </a:solidFill>
                <a:latin typeface="Calibri" pitchFamily="34" charset="0"/>
              </a:rPr>
              <a:t>industrial products</a:t>
            </a:r>
          </a:p>
          <a:p>
            <a:pPr lvl="1" eaLnBrk="0" hangingPunct="0">
              <a:lnSpc>
                <a:spcPct val="90000"/>
              </a:lnSpc>
              <a:buFontTx/>
              <a:buChar char="•"/>
            </a:pPr>
            <a:r>
              <a:rPr lang="en-US" sz="2800" b="1">
                <a:solidFill>
                  <a:srgbClr val="CC0000"/>
                </a:solidFill>
                <a:latin typeface="Calibri" pitchFamily="34" charset="0"/>
              </a:rPr>
              <a:t>Automobiles, tires, electronic equipment, breakfast cereals, cigarettes (non-price competition / advertising) – </a:t>
            </a:r>
            <a:r>
              <a:rPr lang="en-US" sz="2800" b="1">
                <a:solidFill>
                  <a:srgbClr val="000099"/>
                </a:solidFill>
                <a:latin typeface="Calibri" pitchFamily="34" charset="0"/>
              </a:rPr>
              <a:t>consumer products</a:t>
            </a:r>
          </a:p>
        </p:txBody>
      </p:sp>
    </p:spTree>
    <p:extLst>
      <p:ext uri="{BB962C8B-B14F-4D97-AF65-F5344CB8AC3E}">
        <p14:creationId xmlns:p14="http://schemas.microsoft.com/office/powerpoint/2010/main" val="363669874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8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08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08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089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89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089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89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089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89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089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89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8905" grpId="0" animBg="1"/>
      <p:bldP spid="208906" grpId="0" autoUpdateAnimBg="0"/>
      <p:bldP spid="208907" grpId="0" autoUpdateAnimBg="0"/>
      <p:bldP spid="208908" grpId="0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26"/>
          <p:cNvGrpSpPr>
            <a:grpSpLocks/>
          </p:cNvGrpSpPr>
          <p:nvPr/>
        </p:nvGrpSpPr>
        <p:grpSpPr bwMode="auto">
          <a:xfrm>
            <a:off x="1106488" y="5056188"/>
            <a:ext cx="6850062" cy="1562100"/>
            <a:chOff x="1209" y="3185"/>
            <a:chExt cx="4315" cy="984"/>
          </a:xfrm>
        </p:grpSpPr>
        <p:sp>
          <p:nvSpPr>
            <p:cNvPr id="19462" name="Line 1027"/>
            <p:cNvSpPr>
              <a:spLocks noChangeShapeType="1"/>
            </p:cNvSpPr>
            <p:nvPr/>
          </p:nvSpPr>
          <p:spPr bwMode="auto">
            <a:xfrm>
              <a:off x="1237" y="3649"/>
              <a:ext cx="4274" cy="0"/>
            </a:xfrm>
            <a:prstGeom prst="line">
              <a:avLst/>
            </a:prstGeom>
            <a:noFill/>
            <a:ln w="1016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3" name="Rectangle 1028"/>
            <p:cNvSpPr>
              <a:spLocks noChangeArrowheads="1"/>
            </p:cNvSpPr>
            <p:nvPr/>
          </p:nvSpPr>
          <p:spPr bwMode="auto">
            <a:xfrm>
              <a:off x="1650" y="3806"/>
              <a:ext cx="3369" cy="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3200" b="1">
                  <a:solidFill>
                    <a:srgbClr val="000000"/>
                  </a:solidFill>
                  <a:latin typeface="Calibri" pitchFamily="34" charset="0"/>
                </a:rPr>
                <a:t>Market Structure Continuum</a:t>
              </a:r>
            </a:p>
          </p:txBody>
        </p:sp>
        <p:sp>
          <p:nvSpPr>
            <p:cNvPr id="19464" name="Rectangle 1029"/>
            <p:cNvSpPr>
              <a:spLocks noChangeArrowheads="1"/>
            </p:cNvSpPr>
            <p:nvPr/>
          </p:nvSpPr>
          <p:spPr bwMode="auto">
            <a:xfrm>
              <a:off x="1209" y="3194"/>
              <a:ext cx="954" cy="4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ctr" eaLnBrk="0" hangingPunct="0"/>
              <a:r>
                <a:rPr lang="en-US" b="1">
                  <a:solidFill>
                    <a:srgbClr val="000000"/>
                  </a:solidFill>
                </a:rPr>
                <a:t>Pure</a:t>
              </a:r>
            </a:p>
            <a:p>
              <a:pPr algn="ctr" eaLnBrk="0" hangingPunct="0"/>
              <a:r>
                <a:rPr lang="en-US" b="1">
                  <a:solidFill>
                    <a:srgbClr val="000000"/>
                  </a:solidFill>
                </a:rPr>
                <a:t>Competition</a:t>
              </a:r>
            </a:p>
          </p:txBody>
        </p:sp>
        <p:sp>
          <p:nvSpPr>
            <p:cNvPr id="19465" name="Rectangle 1030"/>
            <p:cNvSpPr>
              <a:spLocks noChangeArrowheads="1"/>
            </p:cNvSpPr>
            <p:nvPr/>
          </p:nvSpPr>
          <p:spPr bwMode="auto">
            <a:xfrm>
              <a:off x="4730" y="3185"/>
              <a:ext cx="794" cy="4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ctr" eaLnBrk="0" hangingPunct="0"/>
              <a:r>
                <a:rPr lang="en-US" b="1">
                  <a:solidFill>
                    <a:srgbClr val="000000"/>
                  </a:solidFill>
                </a:rPr>
                <a:t>Pure</a:t>
              </a:r>
            </a:p>
            <a:p>
              <a:pPr algn="ctr" eaLnBrk="0" hangingPunct="0"/>
              <a:r>
                <a:rPr lang="en-US" b="1">
                  <a:solidFill>
                    <a:srgbClr val="000000"/>
                  </a:solidFill>
                </a:rPr>
                <a:t>Monopoly</a:t>
              </a:r>
            </a:p>
          </p:txBody>
        </p:sp>
        <p:sp>
          <p:nvSpPr>
            <p:cNvPr id="19466" name="Rectangle 1031"/>
            <p:cNvSpPr>
              <a:spLocks noChangeArrowheads="1"/>
            </p:cNvSpPr>
            <p:nvPr/>
          </p:nvSpPr>
          <p:spPr bwMode="auto">
            <a:xfrm>
              <a:off x="2386" y="3200"/>
              <a:ext cx="1002" cy="4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ctr" eaLnBrk="0" hangingPunct="0"/>
              <a:r>
                <a:rPr lang="en-US" b="1">
                  <a:solidFill>
                    <a:srgbClr val="000000"/>
                  </a:solidFill>
                </a:rPr>
                <a:t>Monopolistic</a:t>
              </a:r>
            </a:p>
            <a:p>
              <a:pPr algn="ctr" eaLnBrk="0" hangingPunct="0"/>
              <a:r>
                <a:rPr lang="en-US" b="1">
                  <a:solidFill>
                    <a:srgbClr val="000000"/>
                  </a:solidFill>
                </a:rPr>
                <a:t>Competition</a:t>
              </a:r>
            </a:p>
          </p:txBody>
        </p:sp>
        <p:sp>
          <p:nvSpPr>
            <p:cNvPr id="19467" name="Rectangle 1032"/>
            <p:cNvSpPr>
              <a:spLocks noChangeArrowheads="1"/>
            </p:cNvSpPr>
            <p:nvPr/>
          </p:nvSpPr>
          <p:spPr bwMode="auto">
            <a:xfrm>
              <a:off x="3667" y="3356"/>
              <a:ext cx="778" cy="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ctr" eaLnBrk="0" hangingPunct="0"/>
              <a:r>
                <a:rPr lang="en-US" b="1">
                  <a:solidFill>
                    <a:srgbClr val="000000"/>
                  </a:solidFill>
                </a:rPr>
                <a:t>Oligopoly</a:t>
              </a:r>
            </a:p>
          </p:txBody>
        </p:sp>
      </p:grpSp>
      <p:sp>
        <p:nvSpPr>
          <p:cNvPr id="249865" name="Oval 1033"/>
          <p:cNvSpPr>
            <a:spLocks noChangeArrowheads="1"/>
          </p:cNvSpPr>
          <p:nvPr/>
        </p:nvSpPr>
        <p:spPr bwMode="auto">
          <a:xfrm>
            <a:off x="4791075" y="4962525"/>
            <a:ext cx="1689100" cy="1089025"/>
          </a:xfrm>
          <a:prstGeom prst="ellipse">
            <a:avLst/>
          </a:prstGeom>
          <a:noFill/>
          <a:ln w="76200">
            <a:solidFill>
              <a:srgbClr val="CC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49866" name="Rectangle 1034"/>
          <p:cNvSpPr>
            <a:spLocks noChangeArrowheads="1"/>
          </p:cNvSpPr>
          <p:nvPr/>
        </p:nvSpPr>
        <p:spPr bwMode="auto">
          <a:xfrm>
            <a:off x="1057275" y="90488"/>
            <a:ext cx="5056322" cy="782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4500" b="1" dirty="0" smtClean="0">
                <a:solidFill>
                  <a:srgbClr val="000099"/>
                </a:solidFill>
                <a:latin typeface="Calibri" pitchFamily="34" charset="0"/>
              </a:rPr>
              <a:t>Four Market Models</a:t>
            </a:r>
            <a:endParaRPr lang="en-US" sz="4500" b="1" dirty="0">
              <a:solidFill>
                <a:srgbClr val="000099"/>
              </a:solidFill>
              <a:latin typeface="Calibri" pitchFamily="34" charset="0"/>
            </a:endParaRPr>
          </a:p>
        </p:txBody>
      </p:sp>
      <p:sp>
        <p:nvSpPr>
          <p:cNvPr id="249867" name="Rectangle 1035"/>
          <p:cNvSpPr>
            <a:spLocks noChangeArrowheads="1"/>
          </p:cNvSpPr>
          <p:nvPr/>
        </p:nvSpPr>
        <p:spPr bwMode="auto">
          <a:xfrm>
            <a:off x="1068388" y="719138"/>
            <a:ext cx="5248275" cy="64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3600" b="1">
                <a:latin typeface="Calibri" pitchFamily="34" charset="0"/>
              </a:rPr>
              <a:t>Oligopoly: characteristics</a:t>
            </a:r>
          </a:p>
        </p:txBody>
      </p:sp>
      <p:sp>
        <p:nvSpPr>
          <p:cNvPr id="249868" name="Rectangle 1036"/>
          <p:cNvSpPr>
            <a:spLocks noChangeArrowheads="1"/>
          </p:cNvSpPr>
          <p:nvPr/>
        </p:nvSpPr>
        <p:spPr bwMode="auto">
          <a:xfrm>
            <a:off x="214313" y="1320800"/>
            <a:ext cx="8693150" cy="3746500"/>
          </a:xfrm>
          <a:prstGeom prst="rect">
            <a:avLst/>
          </a:prstGeom>
          <a:noFill/>
          <a:ln>
            <a:noFill/>
          </a:ln>
          <a:extLst/>
        </p:spPr>
        <p:txBody>
          <a:bodyPr lIns="90488" tIns="44450" rIns="90488" bIns="44450">
            <a:spAutoFit/>
          </a:bodyPr>
          <a:lstStyle/>
          <a:p>
            <a:pPr marL="234950" indent="-234950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b="1" dirty="0">
                <a:solidFill>
                  <a:srgbClr val="CC0000"/>
                </a:solidFill>
                <a:latin typeface="+mn-lt"/>
              </a:rPr>
              <a:t>Control Over Price – price makers, </a:t>
            </a:r>
          </a:p>
          <a:p>
            <a:pPr marL="234950" indent="-234950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b="1" dirty="0">
                <a:latin typeface="+mn-lt"/>
              </a:rPr>
              <a:t>Mutual Interdependence </a:t>
            </a:r>
            <a:r>
              <a:rPr lang="en-US" sz="2400" b="1" dirty="0">
                <a:solidFill>
                  <a:srgbClr val="CC0000"/>
                </a:solidFill>
                <a:latin typeface="+mn-lt"/>
              </a:rPr>
              <a:t>– profits depend on strategies of others</a:t>
            </a:r>
          </a:p>
          <a:p>
            <a:pPr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Char char="•"/>
              <a:defRPr/>
            </a:pPr>
            <a:r>
              <a:rPr lang="en-US" sz="2400" b="1" dirty="0">
                <a:solidFill>
                  <a:srgbClr val="CC0000"/>
                </a:solidFill>
                <a:latin typeface="+mn-lt"/>
              </a:rPr>
              <a:t> </a:t>
            </a:r>
            <a:r>
              <a:rPr lang="en-US" sz="2400" b="1" dirty="0">
                <a:latin typeface="+mn-lt"/>
              </a:rPr>
              <a:t>Strategic Behavior </a:t>
            </a:r>
            <a:r>
              <a:rPr lang="en-US" sz="2400" b="1" dirty="0">
                <a:solidFill>
                  <a:srgbClr val="CC0000"/>
                </a:solidFill>
                <a:latin typeface="+mn-lt"/>
              </a:rPr>
              <a:t>– self interested behavior that takes into account the reactions of others.</a:t>
            </a:r>
          </a:p>
          <a:p>
            <a:pPr marL="234950" indent="-234950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Char char="•"/>
              <a:defRPr/>
            </a:pPr>
            <a:r>
              <a:rPr lang="en-US" sz="2400" b="1" dirty="0">
                <a:latin typeface="+mn-lt"/>
              </a:rPr>
              <a:t>Entry Barriers – </a:t>
            </a:r>
          </a:p>
          <a:p>
            <a:pPr lvl="1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Char char="•"/>
              <a:defRPr/>
            </a:pPr>
            <a:r>
              <a:rPr lang="en-US" sz="2400" b="1" dirty="0">
                <a:solidFill>
                  <a:srgbClr val="CC0000"/>
                </a:solidFill>
                <a:latin typeface="+mn-lt"/>
              </a:rPr>
              <a:t>Economies of scale – </a:t>
            </a:r>
            <a:r>
              <a:rPr lang="en-US" sz="2400" b="1" dirty="0">
                <a:solidFill>
                  <a:srgbClr val="000099"/>
                </a:solidFill>
                <a:latin typeface="+mn-lt"/>
              </a:rPr>
              <a:t>they have it and exploit it</a:t>
            </a:r>
          </a:p>
          <a:p>
            <a:pPr lvl="1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Char char="•"/>
              <a:defRPr/>
            </a:pPr>
            <a:r>
              <a:rPr lang="en-US" sz="2400" b="1" dirty="0">
                <a:solidFill>
                  <a:srgbClr val="CC0000"/>
                </a:solidFill>
                <a:latin typeface="+mn-lt"/>
              </a:rPr>
              <a:t>Large capital expenditures – </a:t>
            </a:r>
            <a:r>
              <a:rPr lang="en-US" sz="2400" b="1" dirty="0">
                <a:solidFill>
                  <a:srgbClr val="000099"/>
                </a:solidFill>
                <a:latin typeface="+mn-lt"/>
              </a:rPr>
              <a:t>refineries, auto assemblers, commercial </a:t>
            </a:r>
            <a:r>
              <a:rPr lang="en-US" sz="2400" b="1" dirty="0" smtClean="0">
                <a:solidFill>
                  <a:srgbClr val="000099"/>
                </a:solidFill>
                <a:latin typeface="+mn-lt"/>
              </a:rPr>
              <a:t>aircraft, large scale mfg. facilities.</a:t>
            </a:r>
            <a:r>
              <a:rPr lang="en-US" sz="2400" b="1" dirty="0" smtClean="0">
                <a:solidFill>
                  <a:srgbClr val="CC0000"/>
                </a:solidFill>
                <a:latin typeface="+mn-lt"/>
              </a:rPr>
              <a:t> </a:t>
            </a:r>
            <a:endParaRPr lang="en-US" sz="2400" b="1" dirty="0">
              <a:solidFill>
                <a:srgbClr val="CC0000"/>
              </a:solidFill>
              <a:latin typeface="+mn-lt"/>
            </a:endParaRPr>
          </a:p>
          <a:p>
            <a:pPr lvl="1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Char char="•"/>
              <a:defRPr/>
            </a:pPr>
            <a:r>
              <a:rPr lang="en-US" sz="2400" b="1" dirty="0">
                <a:solidFill>
                  <a:srgbClr val="CC0000"/>
                </a:solidFill>
                <a:latin typeface="+mn-lt"/>
              </a:rPr>
              <a:t>Ownership of raw materials – </a:t>
            </a:r>
            <a:r>
              <a:rPr lang="en-US" sz="2400" b="1" dirty="0">
                <a:solidFill>
                  <a:srgbClr val="000099"/>
                </a:solidFill>
                <a:latin typeface="+mn-lt"/>
              </a:rPr>
              <a:t>mining, food production</a:t>
            </a:r>
          </a:p>
          <a:p>
            <a:pPr lvl="1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Char char="•"/>
              <a:defRPr/>
            </a:pPr>
            <a:r>
              <a:rPr lang="en-US" sz="2400" b="1" dirty="0">
                <a:solidFill>
                  <a:srgbClr val="CC0000"/>
                </a:solidFill>
                <a:latin typeface="+mn-lt"/>
              </a:rPr>
              <a:t>Patents – </a:t>
            </a:r>
            <a:r>
              <a:rPr lang="en-US" sz="2400" b="1" dirty="0">
                <a:solidFill>
                  <a:srgbClr val="000099"/>
                </a:solidFill>
                <a:latin typeface="+mn-lt"/>
              </a:rPr>
              <a:t>big </a:t>
            </a:r>
            <a:r>
              <a:rPr lang="en-US" sz="2400" b="1" dirty="0" err="1">
                <a:solidFill>
                  <a:srgbClr val="000099"/>
                </a:solidFill>
                <a:latin typeface="+mn-lt"/>
              </a:rPr>
              <a:t>pharma</a:t>
            </a:r>
            <a:r>
              <a:rPr lang="en-US" sz="2400" b="1" dirty="0">
                <a:solidFill>
                  <a:srgbClr val="000099"/>
                </a:solidFill>
                <a:latin typeface="+mn-lt"/>
              </a:rPr>
              <a:t>, electronics, seeds</a:t>
            </a:r>
          </a:p>
          <a:p>
            <a:pPr lvl="1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Char char="•"/>
              <a:defRPr/>
            </a:pPr>
            <a:r>
              <a:rPr lang="en-US" sz="2400" b="1" dirty="0">
                <a:solidFill>
                  <a:srgbClr val="CC0000"/>
                </a:solidFill>
                <a:latin typeface="+mn-lt"/>
              </a:rPr>
              <a:t>Preemptive and retaliatory pricing and ad strategies</a:t>
            </a:r>
          </a:p>
        </p:txBody>
      </p:sp>
    </p:spTree>
    <p:extLst>
      <p:ext uri="{BB962C8B-B14F-4D97-AF65-F5344CB8AC3E}">
        <p14:creationId xmlns:p14="http://schemas.microsoft.com/office/powerpoint/2010/main" val="387796701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9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49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49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498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98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498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98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498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98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498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98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498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98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498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98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498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98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4986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986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24986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986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9865" grpId="0" animBg="1"/>
      <p:bldP spid="249866" grpId="0" autoUpdateAnimBg="0"/>
      <p:bldP spid="249867" grpId="0" autoUpdateAnimBg="0"/>
      <p:bldP spid="249868" grpId="0" build="p" bldLvl="2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30" name="Rectangle 10"/>
          <p:cNvSpPr>
            <a:spLocks noChangeArrowheads="1"/>
          </p:cNvSpPr>
          <p:nvPr/>
        </p:nvSpPr>
        <p:spPr bwMode="auto">
          <a:xfrm>
            <a:off x="955675" y="77788"/>
            <a:ext cx="5135563" cy="66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3800" b="1">
                <a:solidFill>
                  <a:srgbClr val="000099"/>
                </a:solidFill>
                <a:latin typeface="Calibri" pitchFamily="34" charset="0"/>
              </a:rPr>
              <a:t>Evolution of Oligopolies</a:t>
            </a:r>
          </a:p>
        </p:txBody>
      </p:sp>
      <p:sp>
        <p:nvSpPr>
          <p:cNvPr id="209932" name="Rectangle 12"/>
          <p:cNvSpPr>
            <a:spLocks noChangeArrowheads="1"/>
          </p:cNvSpPr>
          <p:nvPr/>
        </p:nvSpPr>
        <p:spPr bwMode="auto">
          <a:xfrm>
            <a:off x="339725" y="2589213"/>
            <a:ext cx="8650288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marL="234950" indent="-234950" eaLnBrk="0" hangingPunct="0"/>
            <a:r>
              <a:rPr lang="en-US" sz="2800" b="1" dirty="0">
                <a:solidFill>
                  <a:srgbClr val="CC0000"/>
                </a:solidFill>
                <a:latin typeface="Calibri" pitchFamily="34" charset="0"/>
              </a:rPr>
              <a:t>Growth of dominant firms – </a:t>
            </a:r>
            <a:r>
              <a:rPr lang="en-US" sz="2800" b="1" dirty="0">
                <a:solidFill>
                  <a:srgbClr val="000099"/>
                </a:solidFill>
                <a:latin typeface="Calibri" pitchFamily="34" charset="0"/>
              </a:rPr>
              <a:t>they </a:t>
            </a:r>
            <a:r>
              <a:rPr lang="en-US" sz="2800" b="1" dirty="0" smtClean="0">
                <a:solidFill>
                  <a:srgbClr val="000099"/>
                </a:solidFill>
                <a:latin typeface="Calibri" pitchFamily="34" charset="0"/>
              </a:rPr>
              <a:t>just get </a:t>
            </a:r>
            <a:r>
              <a:rPr lang="en-US" sz="2800" b="1" dirty="0">
                <a:solidFill>
                  <a:srgbClr val="000099"/>
                </a:solidFill>
                <a:latin typeface="Calibri" pitchFamily="34" charset="0"/>
              </a:rPr>
              <a:t>big</a:t>
            </a:r>
          </a:p>
          <a:p>
            <a:pPr marL="234950" indent="-234950" eaLnBrk="0" hangingPunct="0"/>
            <a:endParaRPr lang="en-US" sz="2800" b="1" dirty="0">
              <a:solidFill>
                <a:srgbClr val="000099"/>
              </a:solidFill>
              <a:latin typeface="Calibri" pitchFamily="34" charset="0"/>
            </a:endParaRPr>
          </a:p>
          <a:p>
            <a:pPr marL="234950" indent="-234950" eaLnBrk="0" hangingPunct="0"/>
            <a:r>
              <a:rPr lang="en-US" sz="2800" b="1" dirty="0">
                <a:solidFill>
                  <a:srgbClr val="CC0000"/>
                </a:solidFill>
                <a:latin typeface="Calibri" pitchFamily="34" charset="0"/>
              </a:rPr>
              <a:t>Mergers – auto industry, </a:t>
            </a:r>
            <a:r>
              <a:rPr lang="en-US" sz="2800" b="1" dirty="0">
                <a:solidFill>
                  <a:srgbClr val="000099"/>
                </a:solidFill>
                <a:latin typeface="Calibri" pitchFamily="34" charset="0"/>
              </a:rPr>
              <a:t>banking</a:t>
            </a:r>
            <a:r>
              <a:rPr lang="en-US" sz="2800" b="1" dirty="0">
                <a:solidFill>
                  <a:srgbClr val="CC0000"/>
                </a:solidFill>
                <a:latin typeface="Calibri" pitchFamily="34" charset="0"/>
              </a:rPr>
              <a:t>, </a:t>
            </a:r>
            <a:r>
              <a:rPr lang="en-US" sz="2800" b="1" dirty="0">
                <a:latin typeface="Calibri" pitchFamily="34" charset="0"/>
              </a:rPr>
              <a:t>food manufacturers</a:t>
            </a:r>
            <a:r>
              <a:rPr lang="en-US" sz="2800" b="1" dirty="0">
                <a:solidFill>
                  <a:srgbClr val="CC0000"/>
                </a:solidFill>
                <a:latin typeface="Calibri" pitchFamily="34" charset="0"/>
              </a:rPr>
              <a:t>, </a:t>
            </a:r>
            <a:r>
              <a:rPr lang="en-US" sz="2800" b="1" dirty="0">
                <a:solidFill>
                  <a:srgbClr val="0070C0"/>
                </a:solidFill>
                <a:latin typeface="Calibri" pitchFamily="34" charset="0"/>
              </a:rPr>
              <a:t>airlines</a:t>
            </a:r>
            <a:r>
              <a:rPr lang="en-US" sz="2800" b="1" dirty="0">
                <a:solidFill>
                  <a:srgbClr val="CC0000"/>
                </a:solidFill>
                <a:latin typeface="Calibri" pitchFamily="34" charset="0"/>
              </a:rPr>
              <a:t>, </a:t>
            </a:r>
          </a:p>
          <a:p>
            <a:pPr marL="234950" indent="-234950" eaLnBrk="0" hangingPunct="0"/>
            <a:r>
              <a:rPr lang="en-US" sz="2800" b="1" dirty="0">
                <a:solidFill>
                  <a:srgbClr val="CC0000"/>
                </a:solidFill>
                <a:latin typeface="Calibri" pitchFamily="34" charset="0"/>
              </a:rPr>
              <a:t>	</a:t>
            </a:r>
          </a:p>
          <a:p>
            <a:pPr marL="234950" indent="-234950" eaLnBrk="0" hangingPunct="0"/>
            <a:r>
              <a:rPr lang="en-US" sz="2800" b="1" u="sng" dirty="0">
                <a:solidFill>
                  <a:srgbClr val="CC0000"/>
                </a:solidFill>
                <a:latin typeface="Calibri" pitchFamily="34" charset="0"/>
              </a:rPr>
              <a:t>They attempt to achieve monopoly power – without attracting the attention of the anti-trust division of the Justice Dept</a:t>
            </a:r>
            <a:r>
              <a:rPr lang="en-US" sz="2800" b="1" dirty="0">
                <a:solidFill>
                  <a:srgbClr val="CC0000"/>
                </a:solidFill>
                <a:latin typeface="Calibri" pitchFamily="34" charset="0"/>
              </a:rPr>
              <a:t>.</a:t>
            </a:r>
          </a:p>
        </p:txBody>
      </p:sp>
      <p:sp>
        <p:nvSpPr>
          <p:cNvPr id="20483" name="TextBox 3"/>
          <p:cNvSpPr txBox="1">
            <a:spLocks noChangeArrowheads="1"/>
          </p:cNvSpPr>
          <p:nvPr/>
        </p:nvSpPr>
        <p:spPr bwMode="auto">
          <a:xfrm>
            <a:off x="1301750" y="1587500"/>
            <a:ext cx="58848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latin typeface="Times New Roman" pitchFamily="18" charset="0"/>
              </a:rPr>
              <a:t>Where do Oligopolies come from?</a:t>
            </a:r>
          </a:p>
        </p:txBody>
      </p:sp>
    </p:spTree>
    <p:extLst>
      <p:ext uri="{BB962C8B-B14F-4D97-AF65-F5344CB8AC3E}">
        <p14:creationId xmlns:p14="http://schemas.microsoft.com/office/powerpoint/2010/main" val="90878775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9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99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99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99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99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99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99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99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99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9930" grpId="0" autoUpdateAnimBg="0"/>
      <p:bldP spid="209932" grpId="0" build="p" bldLvl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ChangeArrowheads="1"/>
          </p:cNvSpPr>
          <p:nvPr/>
        </p:nvSpPr>
        <p:spPr bwMode="auto">
          <a:xfrm>
            <a:off x="0" y="0"/>
            <a:ext cx="9037638" cy="409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/>
            <a:r>
              <a:rPr lang="en-US" sz="3200" b="1" dirty="0" smtClean="0">
                <a:latin typeface="Calibri" pitchFamily="34" charset="0"/>
              </a:rPr>
              <a:t>Oligopoly Behavior</a:t>
            </a:r>
            <a:endParaRPr lang="en-US" sz="3200" b="1" dirty="0">
              <a:latin typeface="Calibri" pitchFamily="34" charset="0"/>
            </a:endParaRPr>
          </a:p>
          <a:p>
            <a:pPr algn="ctr" eaLnBrk="0" hangingPunct="0"/>
            <a:endParaRPr lang="en-US" sz="3200" b="1" dirty="0">
              <a:latin typeface="Calibri" pitchFamily="34" charset="0"/>
            </a:endParaRPr>
          </a:p>
          <a:p>
            <a:pPr eaLnBrk="0" hangingPunct="0"/>
            <a:r>
              <a:rPr lang="en-US" sz="2800" b="1" dirty="0">
                <a:solidFill>
                  <a:srgbClr val="FF0000"/>
                </a:solidFill>
                <a:latin typeface="Calibri" pitchFamily="34" charset="0"/>
              </a:rPr>
              <a:t>Game theory</a:t>
            </a:r>
            <a:r>
              <a:rPr lang="en-US" sz="2800" b="1" dirty="0">
                <a:solidFill>
                  <a:srgbClr val="000099"/>
                </a:solidFill>
                <a:latin typeface="Calibri" pitchFamily="34" charset="0"/>
              </a:rPr>
              <a:t> –  a subfield of economics that analyzes the choices made by rival firms, people, and even governments as they try to maximize their own well-being while anticipating and reacting to  the actions of others in their environment</a:t>
            </a:r>
            <a:r>
              <a:rPr lang="en-US" sz="2800" b="1" dirty="0" smtClean="0">
                <a:solidFill>
                  <a:srgbClr val="000099"/>
                </a:solidFill>
                <a:latin typeface="Calibri" pitchFamily="34" charset="0"/>
              </a:rPr>
              <a:t>.</a:t>
            </a:r>
          </a:p>
          <a:p>
            <a:pPr eaLnBrk="0" hangingPunct="0"/>
            <a:endParaRPr lang="en-US" sz="2800" b="1" dirty="0">
              <a:solidFill>
                <a:srgbClr val="000099"/>
              </a:solidFill>
              <a:latin typeface="Calibri" pitchFamily="34" charset="0"/>
            </a:endParaRPr>
          </a:p>
          <a:p>
            <a:pPr eaLnBrk="0" hangingPunct="0"/>
            <a:r>
              <a:rPr lang="en-US" sz="2800" b="1" dirty="0" smtClean="0">
                <a:solidFill>
                  <a:srgbClr val="FF0000"/>
                </a:solidFill>
                <a:latin typeface="Calibri" pitchFamily="34" charset="0"/>
              </a:rPr>
              <a:t>A key tool during the Cold War period.</a:t>
            </a:r>
            <a:endParaRPr lang="en-US" sz="28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465186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1906</Words>
  <Application>Microsoft Office PowerPoint</Application>
  <PresentationFormat>On-screen Show (4:3)</PresentationFormat>
  <Paragraphs>489</Paragraphs>
  <Slides>38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Office Theme</vt:lpstr>
      <vt:lpstr>Oligopoly</vt:lpstr>
      <vt:lpstr>Learning objectives</vt:lpstr>
      <vt:lpstr>Some Oligopoly examples</vt:lpstr>
      <vt:lpstr>Some Oligopoly examples</vt:lpstr>
      <vt:lpstr>The market structures –  compare the characteristics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Three Oligopoly Models</vt:lpstr>
      <vt:lpstr>Three Oligopoly Models</vt:lpstr>
      <vt:lpstr>Kinked Demand Curve Theory</vt:lpstr>
      <vt:lpstr>Conclusion about strategy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Oligopoly and efficiency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Oligopoly</dc:title>
  <dc:creator>Charles</dc:creator>
  <cp:lastModifiedBy>Charles</cp:lastModifiedBy>
  <cp:revision>1</cp:revision>
  <dcterms:created xsi:type="dcterms:W3CDTF">2014-04-16T00:20:43Z</dcterms:created>
  <dcterms:modified xsi:type="dcterms:W3CDTF">2014-04-16T00:21:01Z</dcterms:modified>
</cp:coreProperties>
</file>