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e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1887F-5A01-4144-9E08-A3832D89EF17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6EA2-CCB4-427C-B2BF-6BD0C72BF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289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1887F-5A01-4144-9E08-A3832D89EF17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6EA2-CCB4-427C-B2BF-6BD0C72BF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42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1887F-5A01-4144-9E08-A3832D89EF17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6EA2-CCB4-427C-B2BF-6BD0C72BF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621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1887F-5A01-4144-9E08-A3832D89EF17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6EA2-CCB4-427C-B2BF-6BD0C72BF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412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1887F-5A01-4144-9E08-A3832D89EF17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6EA2-CCB4-427C-B2BF-6BD0C72BF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369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1887F-5A01-4144-9E08-A3832D89EF17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6EA2-CCB4-427C-B2BF-6BD0C72BF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916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1887F-5A01-4144-9E08-A3832D89EF17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6EA2-CCB4-427C-B2BF-6BD0C72BF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997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1887F-5A01-4144-9E08-A3832D89EF17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6EA2-CCB4-427C-B2BF-6BD0C72BF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102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1887F-5A01-4144-9E08-A3832D89EF17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6EA2-CCB4-427C-B2BF-6BD0C72BF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640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1887F-5A01-4144-9E08-A3832D89EF17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6EA2-CCB4-427C-B2BF-6BD0C72BF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860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1887F-5A01-4144-9E08-A3832D89EF17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6EA2-CCB4-427C-B2BF-6BD0C72BF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844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1887F-5A01-4144-9E08-A3832D89EF17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16EA2-CCB4-427C-B2BF-6BD0C72BF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793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slide" Target="slide9.xml"/><Relationship Id="rId7" Type="http://schemas.openxmlformats.org/officeDocument/2006/relationships/slide" Target="slide11.xml"/><Relationship Id="rId12" Type="http://schemas.openxmlformats.org/officeDocument/2006/relationships/slide" Target="slide21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11" Type="http://schemas.openxmlformats.org/officeDocument/2006/relationships/slide" Target="slide29.xml"/><Relationship Id="rId5" Type="http://schemas.openxmlformats.org/officeDocument/2006/relationships/slide" Target="slide7.xml"/><Relationship Id="rId10" Type="http://schemas.openxmlformats.org/officeDocument/2006/relationships/slide" Target="slide17.xml"/><Relationship Id="rId4" Type="http://schemas.openxmlformats.org/officeDocument/2006/relationships/slide" Target="slide6.xml"/><Relationship Id="rId9" Type="http://schemas.openxmlformats.org/officeDocument/2006/relationships/slide" Target="slide2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stleusa.com/pubourbrands/brands.aspx" TargetMode="External"/><Relationship Id="rId2" Type="http://schemas.openxmlformats.org/officeDocument/2006/relationships/hyperlink" Target="http://brands.goodguide.com/d/c/Nestle-US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0" y="838200"/>
            <a:ext cx="9144000" cy="6401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3600" dirty="0">
                <a:solidFill>
                  <a:srgbClr val="FF0000"/>
                </a:solidFill>
              </a:rPr>
              <a:t>Market System</a:t>
            </a:r>
          </a:p>
          <a:p>
            <a:pPr algn="ctr" eaLnBrk="1" hangingPunct="1"/>
            <a:endParaRPr lang="en-US" altLang="en-US" sz="3600" dirty="0"/>
          </a:p>
          <a:p>
            <a:pPr algn="ctr" eaLnBrk="1" hangingPunct="1"/>
            <a:endParaRPr lang="en-US" altLang="en-US" sz="3600" dirty="0"/>
          </a:p>
          <a:p>
            <a:pPr algn="ctr" eaLnBrk="1" hangingPunct="1"/>
            <a:endParaRPr lang="en-US" altLang="en-US" sz="3600" dirty="0"/>
          </a:p>
          <a:p>
            <a:pPr algn="ctr" eaLnBrk="1" hangingPunct="1"/>
            <a:endParaRPr lang="en-US" altLang="en-US" sz="3600" dirty="0"/>
          </a:p>
          <a:p>
            <a:pPr algn="ctr" eaLnBrk="1" hangingPunct="1"/>
            <a:endParaRPr lang="en-US" altLang="en-US" sz="3600" dirty="0"/>
          </a:p>
          <a:p>
            <a:pPr algn="ctr" eaLnBrk="1" hangingPunct="1"/>
            <a:endParaRPr lang="en-US" altLang="en-US" sz="3600" dirty="0"/>
          </a:p>
          <a:p>
            <a:pPr algn="ctr" eaLnBrk="1" hangingPunct="1"/>
            <a:endParaRPr lang="en-US" altLang="en-US" sz="3600" dirty="0"/>
          </a:p>
          <a:p>
            <a:pPr algn="ctr" eaLnBrk="1" hangingPunct="1"/>
            <a:endParaRPr lang="en-US" altLang="en-US" sz="3600" dirty="0"/>
          </a:p>
          <a:p>
            <a:pPr algn="ctr" eaLnBrk="1" hangingPunct="1"/>
            <a:r>
              <a:rPr lang="en-US" altLang="en-US" sz="3600" dirty="0"/>
              <a:t>Please listen to the audio as you work through the slides.</a:t>
            </a:r>
          </a:p>
          <a:p>
            <a:pPr eaLnBrk="1" hangingPunct="1"/>
            <a:endParaRPr lang="en-US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00200"/>
            <a:ext cx="85344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0148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ChangeArrowheads="1"/>
          </p:cNvSpPr>
          <p:nvPr/>
        </p:nvSpPr>
        <p:spPr bwMode="auto">
          <a:xfrm>
            <a:off x="2049463" y="247650"/>
            <a:ext cx="39497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rgbClr val="000099"/>
                </a:solidFill>
              </a:rPr>
              <a:t>Characteristics </a:t>
            </a:r>
          </a:p>
        </p:txBody>
      </p:sp>
      <p:sp>
        <p:nvSpPr>
          <p:cNvPr id="191491" name="Text Box 3"/>
          <p:cNvSpPr txBox="1">
            <a:spLocks noChangeArrowheads="1"/>
          </p:cNvSpPr>
          <p:nvPr/>
        </p:nvSpPr>
        <p:spPr bwMode="auto">
          <a:xfrm>
            <a:off x="344488" y="1154113"/>
            <a:ext cx="8240712" cy="564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CC0000"/>
                </a:solidFill>
                <a:latin typeface="Times New Roman" pitchFamily="18" charset="0"/>
              </a:defRPr>
            </a:lvl1pPr>
            <a:lvl2pPr marL="971550" indent="-514350" eaLnBrk="0" hangingPunct="0">
              <a:spcBef>
                <a:spcPct val="20000"/>
              </a:spcBef>
              <a:buChar char="–"/>
              <a:defRPr sz="28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tx1"/>
                </a:solidFill>
              </a:rPr>
              <a:t> </a:t>
            </a:r>
            <a:r>
              <a:rPr lang="en-US" altLang="en-US" sz="2800">
                <a:solidFill>
                  <a:srgbClr val="FF0000"/>
                </a:solidFill>
              </a:rPr>
              <a:t>Markets and prices</a:t>
            </a:r>
            <a:r>
              <a:rPr lang="en-US" altLang="en-US" sz="2800">
                <a:solidFill>
                  <a:schemeClr val="tx1"/>
                </a:solidFill>
              </a:rPr>
              <a:t> – key elements of the market system.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u="sng">
                <a:solidFill>
                  <a:schemeClr val="accent2"/>
                </a:solidFill>
              </a:rPr>
              <a:t>They give the system the ability to coordinate millions of economic decisions daily.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FF0000"/>
                </a:solidFill>
              </a:rPr>
              <a:t>Active, but limited government!</a:t>
            </a:r>
            <a:r>
              <a:rPr lang="en-US" altLang="en-US" sz="2800">
                <a:solidFill>
                  <a:schemeClr val="tx1"/>
                </a:solidFill>
              </a:rPr>
              <a:t> </a:t>
            </a:r>
          </a:p>
          <a:p>
            <a:pPr eaLnBrk="1" hangingPunct="1">
              <a:spcBef>
                <a:spcPct val="0"/>
              </a:spcBef>
              <a:buFont typeface="Times New Roman" pitchFamily="18" charset="0"/>
              <a:buAutoNum type="arabicPeriod"/>
            </a:pPr>
            <a:r>
              <a:rPr lang="en-US" altLang="en-US" sz="2800">
                <a:solidFill>
                  <a:schemeClr val="tx1"/>
                </a:solidFill>
              </a:rPr>
              <a:t>Protect private property!</a:t>
            </a:r>
          </a:p>
          <a:p>
            <a:pPr eaLnBrk="1" hangingPunct="1">
              <a:spcBef>
                <a:spcPct val="0"/>
              </a:spcBef>
              <a:buFont typeface="Times New Roman" pitchFamily="18" charset="0"/>
              <a:buAutoNum type="arabicPeriod"/>
            </a:pPr>
            <a:r>
              <a:rPr lang="en-US" altLang="en-US" sz="2800">
                <a:solidFill>
                  <a:schemeClr val="tx1"/>
                </a:solidFill>
              </a:rPr>
              <a:t>Establish and maintain the legal system to facilitate                           economic activity.</a:t>
            </a:r>
          </a:p>
          <a:p>
            <a:pPr lvl="1" eaLnBrk="1" hangingPunct="1">
              <a:spcBef>
                <a:spcPct val="0"/>
              </a:spcBef>
              <a:buFont typeface="Times New Roman" pitchFamily="18" charset="0"/>
              <a:buAutoNum type="arabicPeriod"/>
            </a:pPr>
            <a:r>
              <a:rPr lang="en-US" altLang="en-US">
                <a:solidFill>
                  <a:srgbClr val="FF0000"/>
                </a:solidFill>
              </a:rPr>
              <a:t>Regulation?</a:t>
            </a:r>
          </a:p>
          <a:p>
            <a:pPr lvl="1" eaLnBrk="1" hangingPunct="1">
              <a:spcBef>
                <a:spcPct val="0"/>
              </a:spcBef>
              <a:buFont typeface="Times New Roman" pitchFamily="18" charset="0"/>
              <a:buAutoNum type="arabicPeriod"/>
            </a:pPr>
            <a:r>
              <a:rPr lang="en-US" altLang="en-US">
                <a:solidFill>
                  <a:srgbClr val="FF0000"/>
                </a:solidFill>
              </a:rPr>
              <a:t>Social welfare?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785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1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0" grpId="0" autoUpdateAnimBg="0"/>
      <p:bldP spid="19149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41" name="Rectangle 5"/>
          <p:cNvSpPr>
            <a:spLocks noChangeArrowheads="1"/>
          </p:cNvSpPr>
          <p:nvPr/>
        </p:nvSpPr>
        <p:spPr bwMode="auto">
          <a:xfrm>
            <a:off x="1795463" y="957263"/>
            <a:ext cx="4371975" cy="820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800">
                <a:latin typeface="Brush Script MT" pitchFamily="66" charset="0"/>
              </a:rPr>
              <a:t>Other Characteristics</a:t>
            </a:r>
          </a:p>
        </p:txBody>
      </p:sp>
      <p:sp>
        <p:nvSpPr>
          <p:cNvPr id="167950" name="Rectangle 14"/>
          <p:cNvSpPr>
            <a:spLocks noChangeArrowheads="1"/>
          </p:cNvSpPr>
          <p:nvPr/>
        </p:nvSpPr>
        <p:spPr bwMode="auto">
          <a:xfrm>
            <a:off x="1998663" y="247650"/>
            <a:ext cx="5027612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rgbClr val="000099"/>
                </a:solidFill>
              </a:rPr>
              <a:t>Capitalist Ideology  </a:t>
            </a: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2128838" y="2092325"/>
            <a:ext cx="6662737" cy="2089150"/>
            <a:chOff x="1341" y="1318"/>
            <a:chExt cx="4197" cy="1316"/>
          </a:xfrm>
        </p:grpSpPr>
        <p:sp>
          <p:nvSpPr>
            <p:cNvPr id="12321" name="Freeform 16"/>
            <p:cNvSpPr>
              <a:spLocks/>
            </p:cNvSpPr>
            <p:nvPr/>
          </p:nvSpPr>
          <p:spPr bwMode="auto">
            <a:xfrm>
              <a:off x="1341" y="2055"/>
              <a:ext cx="4197" cy="579"/>
            </a:xfrm>
            <a:custGeom>
              <a:avLst/>
              <a:gdLst>
                <a:gd name="T0" fmla="*/ 0 w 4701"/>
                <a:gd name="T1" fmla="*/ 0 h 579"/>
                <a:gd name="T2" fmla="*/ 62 w 4701"/>
                <a:gd name="T3" fmla="*/ 578 h 579"/>
                <a:gd name="T4" fmla="*/ 124 w 4701"/>
                <a:gd name="T5" fmla="*/ 0 h 579"/>
                <a:gd name="T6" fmla="*/ 0 w 4701"/>
                <a:gd name="T7" fmla="*/ 0 h 57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701"/>
                <a:gd name="T13" fmla="*/ 0 h 579"/>
                <a:gd name="T14" fmla="*/ 4701 w 4701"/>
                <a:gd name="T15" fmla="*/ 579 h 57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701" h="579">
                  <a:moveTo>
                    <a:pt x="0" y="0"/>
                  </a:moveTo>
                  <a:lnTo>
                    <a:pt x="2349" y="578"/>
                  </a:lnTo>
                  <a:lnTo>
                    <a:pt x="4700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2" name="Freeform 17"/>
            <p:cNvSpPr>
              <a:spLocks/>
            </p:cNvSpPr>
            <p:nvPr/>
          </p:nvSpPr>
          <p:spPr bwMode="auto">
            <a:xfrm>
              <a:off x="1341" y="1384"/>
              <a:ext cx="4197" cy="672"/>
            </a:xfrm>
            <a:custGeom>
              <a:avLst/>
              <a:gdLst>
                <a:gd name="T0" fmla="*/ 0 w 4701"/>
                <a:gd name="T1" fmla="*/ 671 h 672"/>
                <a:gd name="T2" fmla="*/ 0 w 4701"/>
                <a:gd name="T3" fmla="*/ 0 h 672"/>
                <a:gd name="T4" fmla="*/ 124 w 4701"/>
                <a:gd name="T5" fmla="*/ 0 h 672"/>
                <a:gd name="T6" fmla="*/ 124 w 4701"/>
                <a:gd name="T7" fmla="*/ 671 h 672"/>
                <a:gd name="T8" fmla="*/ 0 w 4701"/>
                <a:gd name="T9" fmla="*/ 671 h 6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01"/>
                <a:gd name="T16" fmla="*/ 0 h 672"/>
                <a:gd name="T17" fmla="*/ 4701 w 4701"/>
                <a:gd name="T18" fmla="*/ 672 h 6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01" h="672">
                  <a:moveTo>
                    <a:pt x="0" y="671"/>
                  </a:moveTo>
                  <a:lnTo>
                    <a:pt x="0" y="0"/>
                  </a:lnTo>
                  <a:lnTo>
                    <a:pt x="4700" y="0"/>
                  </a:lnTo>
                  <a:lnTo>
                    <a:pt x="4700" y="671"/>
                  </a:lnTo>
                  <a:lnTo>
                    <a:pt x="0" y="671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3" name="Rectangle 18"/>
            <p:cNvSpPr>
              <a:spLocks noChangeArrowheads="1"/>
            </p:cNvSpPr>
            <p:nvPr/>
          </p:nvSpPr>
          <p:spPr bwMode="auto">
            <a:xfrm>
              <a:off x="1620" y="1318"/>
              <a:ext cx="3622" cy="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3600" b="1" i="1">
                  <a:solidFill>
                    <a:schemeClr val="tx1"/>
                  </a:solidFill>
                  <a:latin typeface="Arial" charset="0"/>
                </a:rPr>
                <a:t>Reliance on Technology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3600" b="1" i="1">
                  <a:solidFill>
                    <a:schemeClr val="tx1"/>
                  </a:solidFill>
                  <a:latin typeface="Arial" charset="0"/>
                </a:rPr>
                <a:t>and Capital Goods</a:t>
              </a:r>
            </a:p>
          </p:txBody>
        </p:sp>
      </p:grpSp>
      <p:grpSp>
        <p:nvGrpSpPr>
          <p:cNvPr id="3" name="Group 58"/>
          <p:cNvGrpSpPr>
            <a:grpSpLocks/>
          </p:cNvGrpSpPr>
          <p:nvPr/>
        </p:nvGrpSpPr>
        <p:grpSpPr bwMode="auto">
          <a:xfrm>
            <a:off x="2414588" y="4391025"/>
            <a:ext cx="6238875" cy="2019300"/>
            <a:chOff x="1521" y="2766"/>
            <a:chExt cx="3930" cy="1272"/>
          </a:xfrm>
        </p:grpSpPr>
        <p:grpSp>
          <p:nvGrpSpPr>
            <p:cNvPr id="12294" name="Group 31"/>
            <p:cNvGrpSpPr>
              <a:grpSpLocks/>
            </p:cNvGrpSpPr>
            <p:nvPr/>
          </p:nvGrpSpPr>
          <p:grpSpPr bwMode="auto">
            <a:xfrm>
              <a:off x="1521" y="2766"/>
              <a:ext cx="1839" cy="1272"/>
              <a:chOff x="3072" y="1966"/>
              <a:chExt cx="2095" cy="1561"/>
            </a:xfrm>
          </p:grpSpPr>
          <p:sp>
            <p:nvSpPr>
              <p:cNvPr id="12296" name="Freeform 32"/>
              <p:cNvSpPr>
                <a:spLocks/>
              </p:cNvSpPr>
              <p:nvPr/>
            </p:nvSpPr>
            <p:spPr bwMode="auto">
              <a:xfrm>
                <a:off x="3073" y="2152"/>
                <a:ext cx="479" cy="1171"/>
              </a:xfrm>
              <a:custGeom>
                <a:avLst/>
                <a:gdLst>
                  <a:gd name="T0" fmla="*/ 478 w 479"/>
                  <a:gd name="T1" fmla="*/ 1170 h 1171"/>
                  <a:gd name="T2" fmla="*/ 478 w 479"/>
                  <a:gd name="T3" fmla="*/ 0 h 1171"/>
                  <a:gd name="T4" fmla="*/ 0 w 479"/>
                  <a:gd name="T5" fmla="*/ 0 h 1171"/>
                  <a:gd name="T6" fmla="*/ 0 w 479"/>
                  <a:gd name="T7" fmla="*/ 1170 h 1171"/>
                  <a:gd name="T8" fmla="*/ 478 w 479"/>
                  <a:gd name="T9" fmla="*/ 1170 h 117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79"/>
                  <a:gd name="T16" fmla="*/ 0 h 1171"/>
                  <a:gd name="T17" fmla="*/ 479 w 479"/>
                  <a:gd name="T18" fmla="*/ 1171 h 117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79" h="1171">
                    <a:moveTo>
                      <a:pt x="478" y="1170"/>
                    </a:moveTo>
                    <a:lnTo>
                      <a:pt x="478" y="0"/>
                    </a:lnTo>
                    <a:lnTo>
                      <a:pt x="0" y="0"/>
                    </a:lnTo>
                    <a:lnTo>
                      <a:pt x="0" y="1170"/>
                    </a:lnTo>
                    <a:lnTo>
                      <a:pt x="478" y="1170"/>
                    </a:lnTo>
                  </a:path>
                </a:pathLst>
              </a:custGeom>
              <a:solidFill>
                <a:srgbClr val="70230C"/>
              </a:solidFill>
              <a:ln w="12700" cap="rnd">
                <a:solidFill>
                  <a:srgbClr val="70230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97" name="Freeform 33"/>
              <p:cNvSpPr>
                <a:spLocks/>
              </p:cNvSpPr>
              <p:nvPr/>
            </p:nvSpPr>
            <p:spPr bwMode="auto">
              <a:xfrm>
                <a:off x="3630" y="2804"/>
                <a:ext cx="1537" cy="545"/>
              </a:xfrm>
              <a:custGeom>
                <a:avLst/>
                <a:gdLst>
                  <a:gd name="T0" fmla="*/ 1536 w 1537"/>
                  <a:gd name="T1" fmla="*/ 0 h 545"/>
                  <a:gd name="T2" fmla="*/ 1536 w 1537"/>
                  <a:gd name="T3" fmla="*/ 276 h 545"/>
                  <a:gd name="T4" fmla="*/ 1388 w 1537"/>
                  <a:gd name="T5" fmla="*/ 276 h 545"/>
                  <a:gd name="T6" fmla="*/ 1388 w 1537"/>
                  <a:gd name="T7" fmla="*/ 442 h 545"/>
                  <a:gd name="T8" fmla="*/ 1241 w 1537"/>
                  <a:gd name="T9" fmla="*/ 442 h 545"/>
                  <a:gd name="T10" fmla="*/ 1170 w 1537"/>
                  <a:gd name="T11" fmla="*/ 544 h 545"/>
                  <a:gd name="T12" fmla="*/ 532 w 1537"/>
                  <a:gd name="T13" fmla="*/ 544 h 545"/>
                  <a:gd name="T14" fmla="*/ 469 w 1537"/>
                  <a:gd name="T15" fmla="*/ 350 h 545"/>
                  <a:gd name="T16" fmla="*/ 283 w 1537"/>
                  <a:gd name="T17" fmla="*/ 286 h 545"/>
                  <a:gd name="T18" fmla="*/ 140 w 1537"/>
                  <a:gd name="T19" fmla="*/ 383 h 545"/>
                  <a:gd name="T20" fmla="*/ 140 w 1537"/>
                  <a:gd name="T21" fmla="*/ 544 h 545"/>
                  <a:gd name="T22" fmla="*/ 0 w 1537"/>
                  <a:gd name="T23" fmla="*/ 544 h 545"/>
                  <a:gd name="T24" fmla="*/ 0 w 1537"/>
                  <a:gd name="T25" fmla="*/ 0 h 545"/>
                  <a:gd name="T26" fmla="*/ 469 w 1537"/>
                  <a:gd name="T27" fmla="*/ 0 h 545"/>
                  <a:gd name="T28" fmla="*/ 650 w 1537"/>
                  <a:gd name="T29" fmla="*/ 157 h 545"/>
                  <a:gd name="T30" fmla="*/ 693 w 1537"/>
                  <a:gd name="T31" fmla="*/ 157 h 545"/>
                  <a:gd name="T32" fmla="*/ 693 w 1537"/>
                  <a:gd name="T33" fmla="*/ 0 h 545"/>
                  <a:gd name="T34" fmla="*/ 1536 w 1537"/>
                  <a:gd name="T35" fmla="*/ 0 h 54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537"/>
                  <a:gd name="T55" fmla="*/ 0 h 545"/>
                  <a:gd name="T56" fmla="*/ 1537 w 1537"/>
                  <a:gd name="T57" fmla="*/ 545 h 54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537" h="545">
                    <a:moveTo>
                      <a:pt x="1536" y="0"/>
                    </a:moveTo>
                    <a:lnTo>
                      <a:pt x="1536" y="276"/>
                    </a:lnTo>
                    <a:lnTo>
                      <a:pt x="1388" y="276"/>
                    </a:lnTo>
                    <a:lnTo>
                      <a:pt x="1388" y="442"/>
                    </a:lnTo>
                    <a:lnTo>
                      <a:pt x="1241" y="442"/>
                    </a:lnTo>
                    <a:lnTo>
                      <a:pt x="1170" y="544"/>
                    </a:lnTo>
                    <a:lnTo>
                      <a:pt x="532" y="544"/>
                    </a:lnTo>
                    <a:lnTo>
                      <a:pt x="469" y="350"/>
                    </a:lnTo>
                    <a:lnTo>
                      <a:pt x="283" y="286"/>
                    </a:lnTo>
                    <a:lnTo>
                      <a:pt x="140" y="383"/>
                    </a:lnTo>
                    <a:lnTo>
                      <a:pt x="140" y="544"/>
                    </a:lnTo>
                    <a:lnTo>
                      <a:pt x="0" y="544"/>
                    </a:lnTo>
                    <a:lnTo>
                      <a:pt x="0" y="0"/>
                    </a:lnTo>
                    <a:lnTo>
                      <a:pt x="469" y="0"/>
                    </a:lnTo>
                    <a:lnTo>
                      <a:pt x="650" y="157"/>
                    </a:lnTo>
                    <a:lnTo>
                      <a:pt x="693" y="157"/>
                    </a:lnTo>
                    <a:lnTo>
                      <a:pt x="693" y="0"/>
                    </a:lnTo>
                    <a:lnTo>
                      <a:pt x="1536" y="0"/>
                    </a:lnTo>
                  </a:path>
                </a:pathLst>
              </a:custGeom>
              <a:solidFill>
                <a:srgbClr val="FFEA00"/>
              </a:solidFill>
              <a:ln w="12700" cap="rnd">
                <a:solidFill>
                  <a:srgbClr val="FFE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98" name="Freeform 34"/>
              <p:cNvSpPr>
                <a:spLocks/>
              </p:cNvSpPr>
              <p:nvPr/>
            </p:nvSpPr>
            <p:spPr bwMode="auto">
              <a:xfrm>
                <a:off x="3774" y="3106"/>
                <a:ext cx="337" cy="335"/>
              </a:xfrm>
              <a:custGeom>
                <a:avLst/>
                <a:gdLst>
                  <a:gd name="T0" fmla="*/ 0 w 337"/>
                  <a:gd name="T1" fmla="*/ 167 h 335"/>
                  <a:gd name="T2" fmla="*/ 1 w 337"/>
                  <a:gd name="T3" fmla="*/ 150 h 335"/>
                  <a:gd name="T4" fmla="*/ 3 w 337"/>
                  <a:gd name="T5" fmla="*/ 133 h 335"/>
                  <a:gd name="T6" fmla="*/ 8 w 337"/>
                  <a:gd name="T7" fmla="*/ 116 h 335"/>
                  <a:gd name="T8" fmla="*/ 13 w 337"/>
                  <a:gd name="T9" fmla="*/ 100 h 335"/>
                  <a:gd name="T10" fmla="*/ 21 w 337"/>
                  <a:gd name="T11" fmla="*/ 85 h 335"/>
                  <a:gd name="T12" fmla="*/ 31 w 337"/>
                  <a:gd name="T13" fmla="*/ 70 h 335"/>
                  <a:gd name="T14" fmla="*/ 42 w 337"/>
                  <a:gd name="T15" fmla="*/ 56 h 335"/>
                  <a:gd name="T16" fmla="*/ 55 w 337"/>
                  <a:gd name="T17" fmla="*/ 44 h 335"/>
                  <a:gd name="T18" fmla="*/ 68 w 337"/>
                  <a:gd name="T19" fmla="*/ 33 h 335"/>
                  <a:gd name="T20" fmla="*/ 81 w 337"/>
                  <a:gd name="T21" fmla="*/ 24 h 335"/>
                  <a:gd name="T22" fmla="*/ 98 w 337"/>
                  <a:gd name="T23" fmla="*/ 16 h 335"/>
                  <a:gd name="T24" fmla="*/ 113 w 337"/>
                  <a:gd name="T25" fmla="*/ 9 h 335"/>
                  <a:gd name="T26" fmla="*/ 130 w 337"/>
                  <a:gd name="T27" fmla="*/ 5 h 335"/>
                  <a:gd name="T28" fmla="*/ 148 w 337"/>
                  <a:gd name="T29" fmla="*/ 1 h 335"/>
                  <a:gd name="T30" fmla="*/ 165 w 337"/>
                  <a:gd name="T31" fmla="*/ 0 h 335"/>
                  <a:gd name="T32" fmla="*/ 182 w 337"/>
                  <a:gd name="T33" fmla="*/ 0 h 335"/>
                  <a:gd name="T34" fmla="*/ 199 w 337"/>
                  <a:gd name="T35" fmla="*/ 2 h 335"/>
                  <a:gd name="T36" fmla="*/ 216 w 337"/>
                  <a:gd name="T37" fmla="*/ 7 h 335"/>
                  <a:gd name="T38" fmla="*/ 232 w 337"/>
                  <a:gd name="T39" fmla="*/ 13 h 335"/>
                  <a:gd name="T40" fmla="*/ 248 w 337"/>
                  <a:gd name="T41" fmla="*/ 20 h 335"/>
                  <a:gd name="T42" fmla="*/ 264 w 337"/>
                  <a:gd name="T43" fmla="*/ 29 h 335"/>
                  <a:gd name="T44" fmla="*/ 277 w 337"/>
                  <a:gd name="T45" fmla="*/ 39 h 335"/>
                  <a:gd name="T46" fmla="*/ 289 w 337"/>
                  <a:gd name="T47" fmla="*/ 51 h 335"/>
                  <a:gd name="T48" fmla="*/ 300 w 337"/>
                  <a:gd name="T49" fmla="*/ 65 h 335"/>
                  <a:gd name="T50" fmla="*/ 311 w 337"/>
                  <a:gd name="T51" fmla="*/ 79 h 335"/>
                  <a:gd name="T52" fmla="*/ 319 w 337"/>
                  <a:gd name="T53" fmla="*/ 94 h 335"/>
                  <a:gd name="T54" fmla="*/ 326 w 337"/>
                  <a:gd name="T55" fmla="*/ 110 h 335"/>
                  <a:gd name="T56" fmla="*/ 331 w 337"/>
                  <a:gd name="T57" fmla="*/ 126 h 335"/>
                  <a:gd name="T58" fmla="*/ 334 w 337"/>
                  <a:gd name="T59" fmla="*/ 142 h 335"/>
                  <a:gd name="T60" fmla="*/ 336 w 337"/>
                  <a:gd name="T61" fmla="*/ 160 h 335"/>
                  <a:gd name="T62" fmla="*/ 336 w 337"/>
                  <a:gd name="T63" fmla="*/ 177 h 335"/>
                  <a:gd name="T64" fmla="*/ 334 w 337"/>
                  <a:gd name="T65" fmla="*/ 195 h 335"/>
                  <a:gd name="T66" fmla="*/ 330 w 337"/>
                  <a:gd name="T67" fmla="*/ 211 h 335"/>
                  <a:gd name="T68" fmla="*/ 325 w 337"/>
                  <a:gd name="T69" fmla="*/ 228 h 335"/>
                  <a:gd name="T70" fmla="*/ 318 w 337"/>
                  <a:gd name="T71" fmla="*/ 244 h 335"/>
                  <a:gd name="T72" fmla="*/ 309 w 337"/>
                  <a:gd name="T73" fmla="*/ 259 h 335"/>
                  <a:gd name="T74" fmla="*/ 299 w 337"/>
                  <a:gd name="T75" fmla="*/ 273 h 335"/>
                  <a:gd name="T76" fmla="*/ 287 w 337"/>
                  <a:gd name="T77" fmla="*/ 286 h 335"/>
                  <a:gd name="T78" fmla="*/ 275 w 337"/>
                  <a:gd name="T79" fmla="*/ 297 h 335"/>
                  <a:gd name="T80" fmla="*/ 260 w 337"/>
                  <a:gd name="T81" fmla="*/ 307 h 335"/>
                  <a:gd name="T82" fmla="*/ 245 w 337"/>
                  <a:gd name="T83" fmla="*/ 316 h 335"/>
                  <a:gd name="T84" fmla="*/ 229 w 337"/>
                  <a:gd name="T85" fmla="*/ 323 h 335"/>
                  <a:gd name="T86" fmla="*/ 213 w 337"/>
                  <a:gd name="T87" fmla="*/ 328 h 335"/>
                  <a:gd name="T88" fmla="*/ 196 w 337"/>
                  <a:gd name="T89" fmla="*/ 331 h 335"/>
                  <a:gd name="T90" fmla="*/ 179 w 337"/>
                  <a:gd name="T91" fmla="*/ 334 h 335"/>
                  <a:gd name="T92" fmla="*/ 161 w 337"/>
                  <a:gd name="T93" fmla="*/ 334 h 335"/>
                  <a:gd name="T94" fmla="*/ 144 w 337"/>
                  <a:gd name="T95" fmla="*/ 333 h 335"/>
                  <a:gd name="T96" fmla="*/ 127 w 337"/>
                  <a:gd name="T97" fmla="*/ 329 h 335"/>
                  <a:gd name="T98" fmla="*/ 110 w 337"/>
                  <a:gd name="T99" fmla="*/ 324 h 335"/>
                  <a:gd name="T100" fmla="*/ 95 w 337"/>
                  <a:gd name="T101" fmla="*/ 317 h 335"/>
                  <a:gd name="T102" fmla="*/ 79 w 337"/>
                  <a:gd name="T103" fmla="*/ 309 h 335"/>
                  <a:gd name="T104" fmla="*/ 65 w 337"/>
                  <a:gd name="T105" fmla="*/ 299 h 335"/>
                  <a:gd name="T106" fmla="*/ 51 w 337"/>
                  <a:gd name="T107" fmla="*/ 288 h 335"/>
                  <a:gd name="T108" fmla="*/ 40 w 337"/>
                  <a:gd name="T109" fmla="*/ 276 h 335"/>
                  <a:gd name="T110" fmla="*/ 29 w 337"/>
                  <a:gd name="T111" fmla="*/ 262 h 335"/>
                  <a:gd name="T112" fmla="*/ 20 w 337"/>
                  <a:gd name="T113" fmla="*/ 247 h 335"/>
                  <a:gd name="T114" fmla="*/ 12 w 337"/>
                  <a:gd name="T115" fmla="*/ 231 h 335"/>
                  <a:gd name="T116" fmla="*/ 7 w 337"/>
                  <a:gd name="T117" fmla="*/ 215 h 335"/>
                  <a:gd name="T118" fmla="*/ 2 w 337"/>
                  <a:gd name="T119" fmla="*/ 198 h 335"/>
                  <a:gd name="T120" fmla="*/ 0 w 337"/>
                  <a:gd name="T121" fmla="*/ 181 h 335"/>
                  <a:gd name="T122" fmla="*/ 0 w 337"/>
                  <a:gd name="T123" fmla="*/ 167 h 335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337"/>
                  <a:gd name="T187" fmla="*/ 0 h 335"/>
                  <a:gd name="T188" fmla="*/ 337 w 337"/>
                  <a:gd name="T189" fmla="*/ 335 h 335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337" h="335">
                    <a:moveTo>
                      <a:pt x="0" y="167"/>
                    </a:moveTo>
                    <a:lnTo>
                      <a:pt x="1" y="150"/>
                    </a:lnTo>
                    <a:lnTo>
                      <a:pt x="3" y="133"/>
                    </a:lnTo>
                    <a:lnTo>
                      <a:pt x="8" y="116"/>
                    </a:lnTo>
                    <a:lnTo>
                      <a:pt x="13" y="100"/>
                    </a:lnTo>
                    <a:lnTo>
                      <a:pt x="21" y="85"/>
                    </a:lnTo>
                    <a:lnTo>
                      <a:pt x="31" y="70"/>
                    </a:lnTo>
                    <a:lnTo>
                      <a:pt x="42" y="56"/>
                    </a:lnTo>
                    <a:lnTo>
                      <a:pt x="55" y="44"/>
                    </a:lnTo>
                    <a:lnTo>
                      <a:pt x="68" y="33"/>
                    </a:lnTo>
                    <a:lnTo>
                      <a:pt x="81" y="24"/>
                    </a:lnTo>
                    <a:lnTo>
                      <a:pt x="98" y="16"/>
                    </a:lnTo>
                    <a:lnTo>
                      <a:pt x="113" y="9"/>
                    </a:lnTo>
                    <a:lnTo>
                      <a:pt x="130" y="5"/>
                    </a:lnTo>
                    <a:lnTo>
                      <a:pt x="148" y="1"/>
                    </a:lnTo>
                    <a:lnTo>
                      <a:pt x="165" y="0"/>
                    </a:lnTo>
                    <a:lnTo>
                      <a:pt x="182" y="0"/>
                    </a:lnTo>
                    <a:lnTo>
                      <a:pt x="199" y="2"/>
                    </a:lnTo>
                    <a:lnTo>
                      <a:pt x="216" y="7"/>
                    </a:lnTo>
                    <a:lnTo>
                      <a:pt x="232" y="13"/>
                    </a:lnTo>
                    <a:lnTo>
                      <a:pt x="248" y="20"/>
                    </a:lnTo>
                    <a:lnTo>
                      <a:pt x="264" y="29"/>
                    </a:lnTo>
                    <a:lnTo>
                      <a:pt x="277" y="39"/>
                    </a:lnTo>
                    <a:lnTo>
                      <a:pt x="289" y="51"/>
                    </a:lnTo>
                    <a:lnTo>
                      <a:pt x="300" y="65"/>
                    </a:lnTo>
                    <a:lnTo>
                      <a:pt x="311" y="79"/>
                    </a:lnTo>
                    <a:lnTo>
                      <a:pt x="319" y="94"/>
                    </a:lnTo>
                    <a:lnTo>
                      <a:pt x="326" y="110"/>
                    </a:lnTo>
                    <a:lnTo>
                      <a:pt x="331" y="126"/>
                    </a:lnTo>
                    <a:lnTo>
                      <a:pt x="334" y="142"/>
                    </a:lnTo>
                    <a:lnTo>
                      <a:pt x="336" y="160"/>
                    </a:lnTo>
                    <a:lnTo>
                      <a:pt x="336" y="177"/>
                    </a:lnTo>
                    <a:lnTo>
                      <a:pt x="334" y="195"/>
                    </a:lnTo>
                    <a:lnTo>
                      <a:pt x="330" y="211"/>
                    </a:lnTo>
                    <a:lnTo>
                      <a:pt x="325" y="228"/>
                    </a:lnTo>
                    <a:lnTo>
                      <a:pt x="318" y="244"/>
                    </a:lnTo>
                    <a:lnTo>
                      <a:pt x="309" y="259"/>
                    </a:lnTo>
                    <a:lnTo>
                      <a:pt x="299" y="273"/>
                    </a:lnTo>
                    <a:lnTo>
                      <a:pt x="287" y="286"/>
                    </a:lnTo>
                    <a:lnTo>
                      <a:pt x="275" y="297"/>
                    </a:lnTo>
                    <a:lnTo>
                      <a:pt x="260" y="307"/>
                    </a:lnTo>
                    <a:lnTo>
                      <a:pt x="245" y="316"/>
                    </a:lnTo>
                    <a:lnTo>
                      <a:pt x="229" y="323"/>
                    </a:lnTo>
                    <a:lnTo>
                      <a:pt x="213" y="328"/>
                    </a:lnTo>
                    <a:lnTo>
                      <a:pt x="196" y="331"/>
                    </a:lnTo>
                    <a:lnTo>
                      <a:pt x="179" y="334"/>
                    </a:lnTo>
                    <a:lnTo>
                      <a:pt x="161" y="334"/>
                    </a:lnTo>
                    <a:lnTo>
                      <a:pt x="144" y="333"/>
                    </a:lnTo>
                    <a:lnTo>
                      <a:pt x="127" y="329"/>
                    </a:lnTo>
                    <a:lnTo>
                      <a:pt x="110" y="324"/>
                    </a:lnTo>
                    <a:lnTo>
                      <a:pt x="95" y="317"/>
                    </a:lnTo>
                    <a:lnTo>
                      <a:pt x="79" y="309"/>
                    </a:lnTo>
                    <a:lnTo>
                      <a:pt x="65" y="299"/>
                    </a:lnTo>
                    <a:lnTo>
                      <a:pt x="51" y="288"/>
                    </a:lnTo>
                    <a:lnTo>
                      <a:pt x="40" y="276"/>
                    </a:lnTo>
                    <a:lnTo>
                      <a:pt x="29" y="262"/>
                    </a:lnTo>
                    <a:lnTo>
                      <a:pt x="20" y="247"/>
                    </a:lnTo>
                    <a:lnTo>
                      <a:pt x="12" y="231"/>
                    </a:lnTo>
                    <a:lnTo>
                      <a:pt x="7" y="215"/>
                    </a:lnTo>
                    <a:lnTo>
                      <a:pt x="2" y="198"/>
                    </a:lnTo>
                    <a:lnTo>
                      <a:pt x="0" y="181"/>
                    </a:lnTo>
                    <a:lnTo>
                      <a:pt x="0" y="167"/>
                    </a:lnTo>
                  </a:path>
                </a:pathLst>
              </a:custGeom>
              <a:solidFill>
                <a:srgbClr val="B5B5B5"/>
              </a:solidFill>
              <a:ln w="12700" cap="rnd">
                <a:solidFill>
                  <a:srgbClr val="B5B5B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99" name="Freeform 35"/>
              <p:cNvSpPr>
                <a:spLocks/>
              </p:cNvSpPr>
              <p:nvPr/>
            </p:nvSpPr>
            <p:spPr bwMode="auto">
              <a:xfrm>
                <a:off x="4863" y="3252"/>
                <a:ext cx="197" cy="195"/>
              </a:xfrm>
              <a:custGeom>
                <a:avLst/>
                <a:gdLst>
                  <a:gd name="T0" fmla="*/ 0 w 197"/>
                  <a:gd name="T1" fmla="*/ 96 h 195"/>
                  <a:gd name="T2" fmla="*/ 1 w 197"/>
                  <a:gd name="T3" fmla="*/ 84 h 195"/>
                  <a:gd name="T4" fmla="*/ 3 w 197"/>
                  <a:gd name="T5" fmla="*/ 71 h 195"/>
                  <a:gd name="T6" fmla="*/ 8 w 197"/>
                  <a:gd name="T7" fmla="*/ 59 h 195"/>
                  <a:gd name="T8" fmla="*/ 13 w 197"/>
                  <a:gd name="T9" fmla="*/ 47 h 195"/>
                  <a:gd name="T10" fmla="*/ 21 w 197"/>
                  <a:gd name="T11" fmla="*/ 35 h 195"/>
                  <a:gd name="T12" fmla="*/ 30 w 197"/>
                  <a:gd name="T13" fmla="*/ 27 h 195"/>
                  <a:gd name="T14" fmla="*/ 41 w 197"/>
                  <a:gd name="T15" fmla="*/ 18 h 195"/>
                  <a:gd name="T16" fmla="*/ 52 w 197"/>
                  <a:gd name="T17" fmla="*/ 11 h 195"/>
                  <a:gd name="T18" fmla="*/ 65 w 197"/>
                  <a:gd name="T19" fmla="*/ 6 h 195"/>
                  <a:gd name="T20" fmla="*/ 77 w 197"/>
                  <a:gd name="T21" fmla="*/ 2 h 195"/>
                  <a:gd name="T22" fmla="*/ 90 w 197"/>
                  <a:gd name="T23" fmla="*/ 0 h 195"/>
                  <a:gd name="T24" fmla="*/ 103 w 197"/>
                  <a:gd name="T25" fmla="*/ 0 h 195"/>
                  <a:gd name="T26" fmla="*/ 117 w 197"/>
                  <a:gd name="T27" fmla="*/ 2 h 195"/>
                  <a:gd name="T28" fmla="*/ 129 w 197"/>
                  <a:gd name="T29" fmla="*/ 6 h 195"/>
                  <a:gd name="T30" fmla="*/ 141 w 197"/>
                  <a:gd name="T31" fmla="*/ 10 h 195"/>
                  <a:gd name="T32" fmla="*/ 153 w 197"/>
                  <a:gd name="T33" fmla="*/ 17 h 195"/>
                  <a:gd name="T34" fmla="*/ 163 w 197"/>
                  <a:gd name="T35" fmla="*/ 24 h 195"/>
                  <a:gd name="T36" fmla="*/ 172 w 197"/>
                  <a:gd name="T37" fmla="*/ 34 h 195"/>
                  <a:gd name="T38" fmla="*/ 180 w 197"/>
                  <a:gd name="T39" fmla="*/ 44 h 195"/>
                  <a:gd name="T40" fmla="*/ 187 w 197"/>
                  <a:gd name="T41" fmla="*/ 57 h 195"/>
                  <a:gd name="T42" fmla="*/ 191 w 197"/>
                  <a:gd name="T43" fmla="*/ 69 h 195"/>
                  <a:gd name="T44" fmla="*/ 193 w 197"/>
                  <a:gd name="T45" fmla="*/ 82 h 195"/>
                  <a:gd name="T46" fmla="*/ 196 w 197"/>
                  <a:gd name="T47" fmla="*/ 95 h 195"/>
                  <a:gd name="T48" fmla="*/ 194 w 197"/>
                  <a:gd name="T49" fmla="*/ 108 h 195"/>
                  <a:gd name="T50" fmla="*/ 192 w 197"/>
                  <a:gd name="T51" fmla="*/ 121 h 195"/>
                  <a:gd name="T52" fmla="*/ 188 w 197"/>
                  <a:gd name="T53" fmla="*/ 133 h 195"/>
                  <a:gd name="T54" fmla="*/ 182 w 197"/>
                  <a:gd name="T55" fmla="*/ 145 h 195"/>
                  <a:gd name="T56" fmla="*/ 176 w 197"/>
                  <a:gd name="T57" fmla="*/ 156 h 195"/>
                  <a:gd name="T58" fmla="*/ 167 w 197"/>
                  <a:gd name="T59" fmla="*/ 166 h 195"/>
                  <a:gd name="T60" fmla="*/ 157 w 197"/>
                  <a:gd name="T61" fmla="*/ 174 h 195"/>
                  <a:gd name="T62" fmla="*/ 144 w 197"/>
                  <a:gd name="T63" fmla="*/ 182 h 195"/>
                  <a:gd name="T64" fmla="*/ 133 w 197"/>
                  <a:gd name="T65" fmla="*/ 188 h 195"/>
                  <a:gd name="T66" fmla="*/ 120 w 197"/>
                  <a:gd name="T67" fmla="*/ 192 h 195"/>
                  <a:gd name="T68" fmla="*/ 108 w 197"/>
                  <a:gd name="T69" fmla="*/ 194 h 195"/>
                  <a:gd name="T70" fmla="*/ 94 w 197"/>
                  <a:gd name="T71" fmla="*/ 194 h 195"/>
                  <a:gd name="T72" fmla="*/ 81 w 197"/>
                  <a:gd name="T73" fmla="*/ 193 h 195"/>
                  <a:gd name="T74" fmla="*/ 68 w 197"/>
                  <a:gd name="T75" fmla="*/ 189 h 195"/>
                  <a:gd name="T76" fmla="*/ 56 w 197"/>
                  <a:gd name="T77" fmla="*/ 184 h 195"/>
                  <a:gd name="T78" fmla="*/ 44 w 197"/>
                  <a:gd name="T79" fmla="*/ 178 h 195"/>
                  <a:gd name="T80" fmla="*/ 33 w 197"/>
                  <a:gd name="T81" fmla="*/ 170 h 195"/>
                  <a:gd name="T82" fmla="*/ 24 w 197"/>
                  <a:gd name="T83" fmla="*/ 161 h 195"/>
                  <a:gd name="T84" fmla="*/ 17 w 197"/>
                  <a:gd name="T85" fmla="*/ 151 h 195"/>
                  <a:gd name="T86" fmla="*/ 10 w 197"/>
                  <a:gd name="T87" fmla="*/ 139 h 195"/>
                  <a:gd name="T88" fmla="*/ 5 w 197"/>
                  <a:gd name="T89" fmla="*/ 128 h 195"/>
                  <a:gd name="T90" fmla="*/ 1 w 197"/>
                  <a:gd name="T91" fmla="*/ 114 h 195"/>
                  <a:gd name="T92" fmla="*/ 0 w 197"/>
                  <a:gd name="T93" fmla="*/ 101 h 195"/>
                  <a:gd name="T94" fmla="*/ 0 w 197"/>
                  <a:gd name="T95" fmla="*/ 96 h 195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197"/>
                  <a:gd name="T145" fmla="*/ 0 h 195"/>
                  <a:gd name="T146" fmla="*/ 197 w 197"/>
                  <a:gd name="T147" fmla="*/ 195 h 195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197" h="195">
                    <a:moveTo>
                      <a:pt x="0" y="96"/>
                    </a:moveTo>
                    <a:lnTo>
                      <a:pt x="1" y="84"/>
                    </a:lnTo>
                    <a:lnTo>
                      <a:pt x="3" y="71"/>
                    </a:lnTo>
                    <a:lnTo>
                      <a:pt x="8" y="59"/>
                    </a:lnTo>
                    <a:lnTo>
                      <a:pt x="13" y="47"/>
                    </a:lnTo>
                    <a:lnTo>
                      <a:pt x="21" y="35"/>
                    </a:lnTo>
                    <a:lnTo>
                      <a:pt x="30" y="27"/>
                    </a:lnTo>
                    <a:lnTo>
                      <a:pt x="41" y="18"/>
                    </a:lnTo>
                    <a:lnTo>
                      <a:pt x="52" y="11"/>
                    </a:lnTo>
                    <a:lnTo>
                      <a:pt x="65" y="6"/>
                    </a:lnTo>
                    <a:lnTo>
                      <a:pt x="77" y="2"/>
                    </a:lnTo>
                    <a:lnTo>
                      <a:pt x="90" y="0"/>
                    </a:lnTo>
                    <a:lnTo>
                      <a:pt x="103" y="0"/>
                    </a:lnTo>
                    <a:lnTo>
                      <a:pt x="117" y="2"/>
                    </a:lnTo>
                    <a:lnTo>
                      <a:pt x="129" y="6"/>
                    </a:lnTo>
                    <a:lnTo>
                      <a:pt x="141" y="10"/>
                    </a:lnTo>
                    <a:lnTo>
                      <a:pt x="153" y="17"/>
                    </a:lnTo>
                    <a:lnTo>
                      <a:pt x="163" y="24"/>
                    </a:lnTo>
                    <a:lnTo>
                      <a:pt x="172" y="34"/>
                    </a:lnTo>
                    <a:lnTo>
                      <a:pt x="180" y="44"/>
                    </a:lnTo>
                    <a:lnTo>
                      <a:pt x="187" y="57"/>
                    </a:lnTo>
                    <a:lnTo>
                      <a:pt x="191" y="69"/>
                    </a:lnTo>
                    <a:lnTo>
                      <a:pt x="193" y="82"/>
                    </a:lnTo>
                    <a:lnTo>
                      <a:pt x="196" y="95"/>
                    </a:lnTo>
                    <a:lnTo>
                      <a:pt x="194" y="108"/>
                    </a:lnTo>
                    <a:lnTo>
                      <a:pt x="192" y="121"/>
                    </a:lnTo>
                    <a:lnTo>
                      <a:pt x="188" y="133"/>
                    </a:lnTo>
                    <a:lnTo>
                      <a:pt x="182" y="145"/>
                    </a:lnTo>
                    <a:lnTo>
                      <a:pt x="176" y="156"/>
                    </a:lnTo>
                    <a:lnTo>
                      <a:pt x="167" y="166"/>
                    </a:lnTo>
                    <a:lnTo>
                      <a:pt x="157" y="174"/>
                    </a:lnTo>
                    <a:lnTo>
                      <a:pt x="144" y="182"/>
                    </a:lnTo>
                    <a:lnTo>
                      <a:pt x="133" y="188"/>
                    </a:lnTo>
                    <a:lnTo>
                      <a:pt x="120" y="192"/>
                    </a:lnTo>
                    <a:lnTo>
                      <a:pt x="108" y="194"/>
                    </a:lnTo>
                    <a:lnTo>
                      <a:pt x="94" y="194"/>
                    </a:lnTo>
                    <a:lnTo>
                      <a:pt x="81" y="193"/>
                    </a:lnTo>
                    <a:lnTo>
                      <a:pt x="68" y="189"/>
                    </a:lnTo>
                    <a:lnTo>
                      <a:pt x="56" y="184"/>
                    </a:lnTo>
                    <a:lnTo>
                      <a:pt x="44" y="178"/>
                    </a:lnTo>
                    <a:lnTo>
                      <a:pt x="33" y="170"/>
                    </a:lnTo>
                    <a:lnTo>
                      <a:pt x="24" y="161"/>
                    </a:lnTo>
                    <a:lnTo>
                      <a:pt x="17" y="151"/>
                    </a:lnTo>
                    <a:lnTo>
                      <a:pt x="10" y="139"/>
                    </a:lnTo>
                    <a:lnTo>
                      <a:pt x="5" y="128"/>
                    </a:lnTo>
                    <a:lnTo>
                      <a:pt x="1" y="114"/>
                    </a:lnTo>
                    <a:lnTo>
                      <a:pt x="0" y="101"/>
                    </a:lnTo>
                    <a:lnTo>
                      <a:pt x="0" y="96"/>
                    </a:lnTo>
                  </a:path>
                </a:pathLst>
              </a:custGeom>
              <a:solidFill>
                <a:srgbClr val="B5B5B5"/>
              </a:solidFill>
              <a:ln w="12700" cap="rnd">
                <a:solidFill>
                  <a:srgbClr val="B5B5B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0" name="Freeform 36"/>
              <p:cNvSpPr>
                <a:spLocks/>
              </p:cNvSpPr>
              <p:nvPr/>
            </p:nvSpPr>
            <p:spPr bwMode="auto">
              <a:xfrm>
                <a:off x="4324" y="2803"/>
                <a:ext cx="842" cy="544"/>
              </a:xfrm>
              <a:custGeom>
                <a:avLst/>
                <a:gdLst>
                  <a:gd name="T0" fmla="*/ 841 w 842"/>
                  <a:gd name="T1" fmla="*/ 278 h 544"/>
                  <a:gd name="T2" fmla="*/ 841 w 842"/>
                  <a:gd name="T3" fmla="*/ 0 h 544"/>
                  <a:gd name="T4" fmla="*/ 0 w 842"/>
                  <a:gd name="T5" fmla="*/ 0 h 544"/>
                  <a:gd name="T6" fmla="*/ 0 w 842"/>
                  <a:gd name="T7" fmla="*/ 543 h 544"/>
                  <a:gd name="T8" fmla="*/ 368 w 842"/>
                  <a:gd name="T9" fmla="*/ 543 h 544"/>
                  <a:gd name="T10" fmla="*/ 368 w 842"/>
                  <a:gd name="T11" fmla="*/ 517 h 544"/>
                  <a:gd name="T12" fmla="*/ 373 w 842"/>
                  <a:gd name="T13" fmla="*/ 489 h 544"/>
                  <a:gd name="T14" fmla="*/ 380 w 842"/>
                  <a:gd name="T15" fmla="*/ 462 h 544"/>
                  <a:gd name="T16" fmla="*/ 389 w 842"/>
                  <a:gd name="T17" fmla="*/ 436 h 544"/>
                  <a:gd name="T18" fmla="*/ 402 w 842"/>
                  <a:gd name="T19" fmla="*/ 412 h 544"/>
                  <a:gd name="T20" fmla="*/ 417 w 842"/>
                  <a:gd name="T21" fmla="*/ 389 h 544"/>
                  <a:gd name="T22" fmla="*/ 434 w 842"/>
                  <a:gd name="T23" fmla="*/ 367 h 544"/>
                  <a:gd name="T24" fmla="*/ 455 w 842"/>
                  <a:gd name="T25" fmla="*/ 347 h 544"/>
                  <a:gd name="T26" fmla="*/ 475 w 842"/>
                  <a:gd name="T27" fmla="*/ 329 h 544"/>
                  <a:gd name="T28" fmla="*/ 498 w 842"/>
                  <a:gd name="T29" fmla="*/ 314 h 544"/>
                  <a:gd name="T30" fmla="*/ 521 w 842"/>
                  <a:gd name="T31" fmla="*/ 301 h 544"/>
                  <a:gd name="T32" fmla="*/ 548 w 842"/>
                  <a:gd name="T33" fmla="*/ 291 h 544"/>
                  <a:gd name="T34" fmla="*/ 574 w 842"/>
                  <a:gd name="T35" fmla="*/ 284 h 544"/>
                  <a:gd name="T36" fmla="*/ 601 w 842"/>
                  <a:gd name="T37" fmla="*/ 279 h 544"/>
                  <a:gd name="T38" fmla="*/ 616 w 842"/>
                  <a:gd name="T39" fmla="*/ 278 h 544"/>
                  <a:gd name="T40" fmla="*/ 841 w 842"/>
                  <a:gd name="T41" fmla="*/ 278 h 54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842"/>
                  <a:gd name="T64" fmla="*/ 0 h 544"/>
                  <a:gd name="T65" fmla="*/ 842 w 842"/>
                  <a:gd name="T66" fmla="*/ 544 h 54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842" h="544">
                    <a:moveTo>
                      <a:pt x="841" y="278"/>
                    </a:moveTo>
                    <a:lnTo>
                      <a:pt x="841" y="0"/>
                    </a:lnTo>
                    <a:lnTo>
                      <a:pt x="0" y="0"/>
                    </a:lnTo>
                    <a:lnTo>
                      <a:pt x="0" y="543"/>
                    </a:lnTo>
                    <a:lnTo>
                      <a:pt x="368" y="543"/>
                    </a:lnTo>
                    <a:lnTo>
                      <a:pt x="368" y="517"/>
                    </a:lnTo>
                    <a:lnTo>
                      <a:pt x="373" y="489"/>
                    </a:lnTo>
                    <a:lnTo>
                      <a:pt x="380" y="462"/>
                    </a:lnTo>
                    <a:lnTo>
                      <a:pt x="389" y="436"/>
                    </a:lnTo>
                    <a:lnTo>
                      <a:pt x="402" y="412"/>
                    </a:lnTo>
                    <a:lnTo>
                      <a:pt x="417" y="389"/>
                    </a:lnTo>
                    <a:lnTo>
                      <a:pt x="434" y="367"/>
                    </a:lnTo>
                    <a:lnTo>
                      <a:pt x="455" y="347"/>
                    </a:lnTo>
                    <a:lnTo>
                      <a:pt x="475" y="329"/>
                    </a:lnTo>
                    <a:lnTo>
                      <a:pt x="498" y="314"/>
                    </a:lnTo>
                    <a:lnTo>
                      <a:pt x="521" y="301"/>
                    </a:lnTo>
                    <a:lnTo>
                      <a:pt x="548" y="291"/>
                    </a:lnTo>
                    <a:lnTo>
                      <a:pt x="574" y="284"/>
                    </a:lnTo>
                    <a:lnTo>
                      <a:pt x="601" y="279"/>
                    </a:lnTo>
                    <a:lnTo>
                      <a:pt x="616" y="278"/>
                    </a:lnTo>
                    <a:lnTo>
                      <a:pt x="841" y="278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1" name="Freeform 37"/>
              <p:cNvSpPr>
                <a:spLocks/>
              </p:cNvSpPr>
              <p:nvPr/>
            </p:nvSpPr>
            <p:spPr bwMode="auto">
              <a:xfrm>
                <a:off x="4226" y="3346"/>
                <a:ext cx="467" cy="61"/>
              </a:xfrm>
              <a:custGeom>
                <a:avLst/>
                <a:gdLst>
                  <a:gd name="T0" fmla="*/ 466 w 467"/>
                  <a:gd name="T1" fmla="*/ 0 h 61"/>
                  <a:gd name="T2" fmla="*/ 466 w 467"/>
                  <a:gd name="T3" fmla="*/ 60 h 61"/>
                  <a:gd name="T4" fmla="*/ 0 w 467"/>
                  <a:gd name="T5" fmla="*/ 60 h 61"/>
                  <a:gd name="T6" fmla="*/ 0 w 467"/>
                  <a:gd name="T7" fmla="*/ 0 h 61"/>
                  <a:gd name="T8" fmla="*/ 466 w 467"/>
                  <a:gd name="T9" fmla="*/ 0 h 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67"/>
                  <a:gd name="T16" fmla="*/ 0 h 61"/>
                  <a:gd name="T17" fmla="*/ 467 w 467"/>
                  <a:gd name="T18" fmla="*/ 61 h 6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67" h="61">
                    <a:moveTo>
                      <a:pt x="466" y="0"/>
                    </a:moveTo>
                    <a:lnTo>
                      <a:pt x="466" y="60"/>
                    </a:lnTo>
                    <a:lnTo>
                      <a:pt x="0" y="60"/>
                    </a:lnTo>
                    <a:lnTo>
                      <a:pt x="0" y="0"/>
                    </a:lnTo>
                    <a:lnTo>
                      <a:pt x="466" y="0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2" name="Freeform 38"/>
              <p:cNvSpPr>
                <a:spLocks/>
              </p:cNvSpPr>
              <p:nvPr/>
            </p:nvSpPr>
            <p:spPr bwMode="auto">
              <a:xfrm>
                <a:off x="3656" y="1966"/>
                <a:ext cx="68" cy="971"/>
              </a:xfrm>
              <a:custGeom>
                <a:avLst/>
                <a:gdLst>
                  <a:gd name="T0" fmla="*/ 67 w 68"/>
                  <a:gd name="T1" fmla="*/ 0 h 971"/>
                  <a:gd name="T2" fmla="*/ 67 w 68"/>
                  <a:gd name="T3" fmla="*/ 970 h 971"/>
                  <a:gd name="T4" fmla="*/ 0 w 68"/>
                  <a:gd name="T5" fmla="*/ 970 h 971"/>
                  <a:gd name="T6" fmla="*/ 0 w 68"/>
                  <a:gd name="T7" fmla="*/ 0 h 971"/>
                  <a:gd name="T8" fmla="*/ 67 w 68"/>
                  <a:gd name="T9" fmla="*/ 0 h 97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8"/>
                  <a:gd name="T16" fmla="*/ 0 h 971"/>
                  <a:gd name="T17" fmla="*/ 68 w 68"/>
                  <a:gd name="T18" fmla="*/ 971 h 97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8" h="971">
                    <a:moveTo>
                      <a:pt x="67" y="0"/>
                    </a:moveTo>
                    <a:lnTo>
                      <a:pt x="67" y="970"/>
                    </a:lnTo>
                    <a:lnTo>
                      <a:pt x="0" y="970"/>
                    </a:lnTo>
                    <a:lnTo>
                      <a:pt x="0" y="0"/>
                    </a:lnTo>
                    <a:lnTo>
                      <a:pt x="67" y="0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3" name="Freeform 39"/>
              <p:cNvSpPr>
                <a:spLocks/>
              </p:cNvSpPr>
              <p:nvPr/>
            </p:nvSpPr>
            <p:spPr bwMode="auto">
              <a:xfrm>
                <a:off x="3131" y="2803"/>
                <a:ext cx="526" cy="604"/>
              </a:xfrm>
              <a:custGeom>
                <a:avLst/>
                <a:gdLst>
                  <a:gd name="T0" fmla="*/ 461 w 526"/>
                  <a:gd name="T1" fmla="*/ 0 h 604"/>
                  <a:gd name="T2" fmla="*/ 461 w 526"/>
                  <a:gd name="T3" fmla="*/ 543 h 604"/>
                  <a:gd name="T4" fmla="*/ 0 w 526"/>
                  <a:gd name="T5" fmla="*/ 543 h 604"/>
                  <a:gd name="T6" fmla="*/ 0 w 526"/>
                  <a:gd name="T7" fmla="*/ 603 h 604"/>
                  <a:gd name="T8" fmla="*/ 525 w 526"/>
                  <a:gd name="T9" fmla="*/ 603 h 604"/>
                  <a:gd name="T10" fmla="*/ 525 w 526"/>
                  <a:gd name="T11" fmla="*/ 0 h 604"/>
                  <a:gd name="T12" fmla="*/ 461 w 526"/>
                  <a:gd name="T13" fmla="*/ 0 h 60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26"/>
                  <a:gd name="T22" fmla="*/ 0 h 604"/>
                  <a:gd name="T23" fmla="*/ 526 w 526"/>
                  <a:gd name="T24" fmla="*/ 604 h 60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26" h="604">
                    <a:moveTo>
                      <a:pt x="461" y="0"/>
                    </a:moveTo>
                    <a:lnTo>
                      <a:pt x="461" y="543"/>
                    </a:lnTo>
                    <a:lnTo>
                      <a:pt x="0" y="543"/>
                    </a:lnTo>
                    <a:lnTo>
                      <a:pt x="0" y="603"/>
                    </a:lnTo>
                    <a:lnTo>
                      <a:pt x="525" y="603"/>
                    </a:lnTo>
                    <a:lnTo>
                      <a:pt x="525" y="0"/>
                    </a:lnTo>
                    <a:lnTo>
                      <a:pt x="461" y="0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4" name="Freeform 40"/>
              <p:cNvSpPr>
                <a:spLocks/>
              </p:cNvSpPr>
              <p:nvPr/>
            </p:nvSpPr>
            <p:spPr bwMode="auto">
              <a:xfrm>
                <a:off x="3950" y="2672"/>
                <a:ext cx="375" cy="290"/>
              </a:xfrm>
              <a:custGeom>
                <a:avLst/>
                <a:gdLst>
                  <a:gd name="T0" fmla="*/ 374 w 375"/>
                  <a:gd name="T1" fmla="*/ 289 h 290"/>
                  <a:gd name="T2" fmla="*/ 55 w 375"/>
                  <a:gd name="T3" fmla="*/ 0 h 290"/>
                  <a:gd name="T4" fmla="*/ 0 w 375"/>
                  <a:gd name="T5" fmla="*/ 131 h 290"/>
                  <a:gd name="T6" fmla="*/ 102 w 375"/>
                  <a:gd name="T7" fmla="*/ 131 h 290"/>
                  <a:gd name="T8" fmla="*/ 102 w 375"/>
                  <a:gd name="T9" fmla="*/ 289 h 290"/>
                  <a:gd name="T10" fmla="*/ 374 w 375"/>
                  <a:gd name="T11" fmla="*/ 289 h 29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75"/>
                  <a:gd name="T19" fmla="*/ 0 h 290"/>
                  <a:gd name="T20" fmla="*/ 375 w 375"/>
                  <a:gd name="T21" fmla="*/ 290 h 29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75" h="290">
                    <a:moveTo>
                      <a:pt x="374" y="289"/>
                    </a:moveTo>
                    <a:lnTo>
                      <a:pt x="55" y="0"/>
                    </a:lnTo>
                    <a:lnTo>
                      <a:pt x="0" y="131"/>
                    </a:lnTo>
                    <a:lnTo>
                      <a:pt x="102" y="131"/>
                    </a:lnTo>
                    <a:lnTo>
                      <a:pt x="102" y="289"/>
                    </a:lnTo>
                    <a:lnTo>
                      <a:pt x="374" y="289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5" name="Freeform 41"/>
              <p:cNvSpPr>
                <a:spLocks/>
              </p:cNvSpPr>
              <p:nvPr/>
            </p:nvSpPr>
            <p:spPr bwMode="auto">
              <a:xfrm>
                <a:off x="3723" y="2803"/>
                <a:ext cx="330" cy="134"/>
              </a:xfrm>
              <a:custGeom>
                <a:avLst/>
                <a:gdLst>
                  <a:gd name="T0" fmla="*/ 329 w 330"/>
                  <a:gd name="T1" fmla="*/ 133 h 134"/>
                  <a:gd name="T2" fmla="*/ 329 w 330"/>
                  <a:gd name="T3" fmla="*/ 0 h 134"/>
                  <a:gd name="T4" fmla="*/ 0 w 330"/>
                  <a:gd name="T5" fmla="*/ 0 h 134"/>
                  <a:gd name="T6" fmla="*/ 0 w 330"/>
                  <a:gd name="T7" fmla="*/ 133 h 134"/>
                  <a:gd name="T8" fmla="*/ 329 w 330"/>
                  <a:gd name="T9" fmla="*/ 133 h 1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0"/>
                  <a:gd name="T16" fmla="*/ 0 h 134"/>
                  <a:gd name="T17" fmla="*/ 330 w 330"/>
                  <a:gd name="T18" fmla="*/ 134 h 1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0" h="134">
                    <a:moveTo>
                      <a:pt x="329" y="133"/>
                    </a:moveTo>
                    <a:lnTo>
                      <a:pt x="329" y="0"/>
                    </a:lnTo>
                    <a:lnTo>
                      <a:pt x="0" y="0"/>
                    </a:lnTo>
                    <a:lnTo>
                      <a:pt x="0" y="133"/>
                    </a:lnTo>
                    <a:lnTo>
                      <a:pt x="329" y="133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6" name="Freeform 42"/>
              <p:cNvSpPr>
                <a:spLocks/>
              </p:cNvSpPr>
              <p:nvPr/>
            </p:nvSpPr>
            <p:spPr bwMode="auto">
              <a:xfrm>
                <a:off x="3819" y="1967"/>
                <a:ext cx="1054" cy="972"/>
              </a:xfrm>
              <a:custGeom>
                <a:avLst/>
                <a:gdLst>
                  <a:gd name="T0" fmla="*/ 1053 w 1054"/>
                  <a:gd name="T1" fmla="*/ 835 h 972"/>
                  <a:gd name="T2" fmla="*/ 1053 w 1054"/>
                  <a:gd name="T3" fmla="*/ 86 h 972"/>
                  <a:gd name="T4" fmla="*/ 1049 w 1054"/>
                  <a:gd name="T5" fmla="*/ 64 h 972"/>
                  <a:gd name="T6" fmla="*/ 1036 w 1054"/>
                  <a:gd name="T7" fmla="*/ 41 h 972"/>
                  <a:gd name="T8" fmla="*/ 1023 w 1054"/>
                  <a:gd name="T9" fmla="*/ 26 h 972"/>
                  <a:gd name="T10" fmla="*/ 1006 w 1054"/>
                  <a:gd name="T11" fmla="*/ 13 h 972"/>
                  <a:gd name="T12" fmla="*/ 979 w 1054"/>
                  <a:gd name="T13" fmla="*/ 4 h 972"/>
                  <a:gd name="T14" fmla="*/ 962 w 1054"/>
                  <a:gd name="T15" fmla="*/ 0 h 972"/>
                  <a:gd name="T16" fmla="*/ 477 w 1054"/>
                  <a:gd name="T17" fmla="*/ 0 h 972"/>
                  <a:gd name="T18" fmla="*/ 442 w 1054"/>
                  <a:gd name="T19" fmla="*/ 7 h 972"/>
                  <a:gd name="T20" fmla="*/ 417 w 1054"/>
                  <a:gd name="T21" fmla="*/ 19 h 972"/>
                  <a:gd name="T22" fmla="*/ 396 w 1054"/>
                  <a:gd name="T23" fmla="*/ 41 h 972"/>
                  <a:gd name="T24" fmla="*/ 387 w 1054"/>
                  <a:gd name="T25" fmla="*/ 57 h 972"/>
                  <a:gd name="T26" fmla="*/ 0 w 1054"/>
                  <a:gd name="T27" fmla="*/ 971 h 972"/>
                  <a:gd name="T28" fmla="*/ 73 w 1054"/>
                  <a:gd name="T29" fmla="*/ 971 h 972"/>
                  <a:gd name="T30" fmla="*/ 448 w 1054"/>
                  <a:gd name="T31" fmla="*/ 82 h 972"/>
                  <a:gd name="T32" fmla="*/ 460 w 1054"/>
                  <a:gd name="T33" fmla="*/ 70 h 972"/>
                  <a:gd name="T34" fmla="*/ 466 w 1054"/>
                  <a:gd name="T35" fmla="*/ 67 h 972"/>
                  <a:gd name="T36" fmla="*/ 480 w 1054"/>
                  <a:gd name="T37" fmla="*/ 64 h 972"/>
                  <a:gd name="T38" fmla="*/ 956 w 1054"/>
                  <a:gd name="T39" fmla="*/ 64 h 972"/>
                  <a:gd name="T40" fmla="*/ 974 w 1054"/>
                  <a:gd name="T41" fmla="*/ 70 h 972"/>
                  <a:gd name="T42" fmla="*/ 982 w 1054"/>
                  <a:gd name="T43" fmla="*/ 79 h 972"/>
                  <a:gd name="T44" fmla="*/ 986 w 1054"/>
                  <a:gd name="T45" fmla="*/ 89 h 972"/>
                  <a:gd name="T46" fmla="*/ 986 w 1054"/>
                  <a:gd name="T47" fmla="*/ 105 h 972"/>
                  <a:gd name="T48" fmla="*/ 986 w 1054"/>
                  <a:gd name="T49" fmla="*/ 835 h 972"/>
                  <a:gd name="T50" fmla="*/ 1053 w 1054"/>
                  <a:gd name="T51" fmla="*/ 835 h 972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054"/>
                  <a:gd name="T79" fmla="*/ 0 h 972"/>
                  <a:gd name="T80" fmla="*/ 1054 w 1054"/>
                  <a:gd name="T81" fmla="*/ 972 h 972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054" h="972">
                    <a:moveTo>
                      <a:pt x="1053" y="835"/>
                    </a:moveTo>
                    <a:lnTo>
                      <a:pt x="1053" y="86"/>
                    </a:lnTo>
                    <a:lnTo>
                      <a:pt x="1049" y="64"/>
                    </a:lnTo>
                    <a:lnTo>
                      <a:pt x="1036" y="41"/>
                    </a:lnTo>
                    <a:lnTo>
                      <a:pt x="1023" y="26"/>
                    </a:lnTo>
                    <a:lnTo>
                      <a:pt x="1006" y="13"/>
                    </a:lnTo>
                    <a:lnTo>
                      <a:pt x="979" y="4"/>
                    </a:lnTo>
                    <a:lnTo>
                      <a:pt x="962" y="0"/>
                    </a:lnTo>
                    <a:lnTo>
                      <a:pt x="477" y="0"/>
                    </a:lnTo>
                    <a:lnTo>
                      <a:pt x="442" y="7"/>
                    </a:lnTo>
                    <a:lnTo>
                      <a:pt x="417" y="19"/>
                    </a:lnTo>
                    <a:lnTo>
                      <a:pt x="396" y="41"/>
                    </a:lnTo>
                    <a:lnTo>
                      <a:pt x="387" y="57"/>
                    </a:lnTo>
                    <a:lnTo>
                      <a:pt x="0" y="971"/>
                    </a:lnTo>
                    <a:lnTo>
                      <a:pt x="73" y="971"/>
                    </a:lnTo>
                    <a:lnTo>
                      <a:pt x="448" y="82"/>
                    </a:lnTo>
                    <a:lnTo>
                      <a:pt x="460" y="70"/>
                    </a:lnTo>
                    <a:lnTo>
                      <a:pt x="466" y="67"/>
                    </a:lnTo>
                    <a:lnTo>
                      <a:pt x="480" y="64"/>
                    </a:lnTo>
                    <a:lnTo>
                      <a:pt x="956" y="64"/>
                    </a:lnTo>
                    <a:lnTo>
                      <a:pt x="974" y="70"/>
                    </a:lnTo>
                    <a:lnTo>
                      <a:pt x="982" y="79"/>
                    </a:lnTo>
                    <a:lnTo>
                      <a:pt x="986" y="89"/>
                    </a:lnTo>
                    <a:lnTo>
                      <a:pt x="986" y="105"/>
                    </a:lnTo>
                    <a:lnTo>
                      <a:pt x="986" y="835"/>
                    </a:lnTo>
                    <a:lnTo>
                      <a:pt x="1053" y="835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7" name="Freeform 43"/>
              <p:cNvSpPr>
                <a:spLocks/>
              </p:cNvSpPr>
              <p:nvPr/>
            </p:nvSpPr>
            <p:spPr bwMode="auto">
              <a:xfrm>
                <a:off x="4213" y="2519"/>
                <a:ext cx="111" cy="108"/>
              </a:xfrm>
              <a:custGeom>
                <a:avLst/>
                <a:gdLst>
                  <a:gd name="T0" fmla="*/ 96 w 111"/>
                  <a:gd name="T1" fmla="*/ 106 h 108"/>
                  <a:gd name="T2" fmla="*/ 98 w 111"/>
                  <a:gd name="T3" fmla="*/ 107 h 108"/>
                  <a:gd name="T4" fmla="*/ 103 w 111"/>
                  <a:gd name="T5" fmla="*/ 107 h 108"/>
                  <a:gd name="T6" fmla="*/ 106 w 111"/>
                  <a:gd name="T7" fmla="*/ 106 h 108"/>
                  <a:gd name="T8" fmla="*/ 108 w 111"/>
                  <a:gd name="T9" fmla="*/ 101 h 108"/>
                  <a:gd name="T10" fmla="*/ 110 w 111"/>
                  <a:gd name="T11" fmla="*/ 98 h 108"/>
                  <a:gd name="T12" fmla="*/ 108 w 111"/>
                  <a:gd name="T13" fmla="*/ 94 h 108"/>
                  <a:gd name="T14" fmla="*/ 13 w 111"/>
                  <a:gd name="T15" fmla="*/ 1 h 108"/>
                  <a:gd name="T16" fmla="*/ 11 w 111"/>
                  <a:gd name="T17" fmla="*/ 0 h 108"/>
                  <a:gd name="T18" fmla="*/ 7 w 111"/>
                  <a:gd name="T19" fmla="*/ 0 h 108"/>
                  <a:gd name="T20" fmla="*/ 3 w 111"/>
                  <a:gd name="T21" fmla="*/ 0 h 108"/>
                  <a:gd name="T22" fmla="*/ 0 w 111"/>
                  <a:gd name="T23" fmla="*/ 3 h 108"/>
                  <a:gd name="T24" fmla="*/ 0 w 111"/>
                  <a:gd name="T25" fmla="*/ 7 h 108"/>
                  <a:gd name="T26" fmla="*/ 2 w 111"/>
                  <a:gd name="T27" fmla="*/ 12 h 108"/>
                  <a:gd name="T28" fmla="*/ 96 w 111"/>
                  <a:gd name="T29" fmla="*/ 106 h 108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11"/>
                  <a:gd name="T46" fmla="*/ 0 h 108"/>
                  <a:gd name="T47" fmla="*/ 111 w 111"/>
                  <a:gd name="T48" fmla="*/ 108 h 108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11" h="108">
                    <a:moveTo>
                      <a:pt x="96" y="106"/>
                    </a:moveTo>
                    <a:lnTo>
                      <a:pt x="98" y="107"/>
                    </a:lnTo>
                    <a:lnTo>
                      <a:pt x="103" y="107"/>
                    </a:lnTo>
                    <a:lnTo>
                      <a:pt x="106" y="106"/>
                    </a:lnTo>
                    <a:lnTo>
                      <a:pt x="108" y="101"/>
                    </a:lnTo>
                    <a:lnTo>
                      <a:pt x="110" y="98"/>
                    </a:lnTo>
                    <a:lnTo>
                      <a:pt x="108" y="94"/>
                    </a:lnTo>
                    <a:lnTo>
                      <a:pt x="13" y="1"/>
                    </a:lnTo>
                    <a:lnTo>
                      <a:pt x="11" y="0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7"/>
                    </a:lnTo>
                    <a:lnTo>
                      <a:pt x="2" y="12"/>
                    </a:lnTo>
                    <a:lnTo>
                      <a:pt x="96" y="106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8" name="Freeform 44"/>
              <p:cNvSpPr>
                <a:spLocks/>
              </p:cNvSpPr>
              <p:nvPr/>
            </p:nvSpPr>
            <p:spPr bwMode="auto">
              <a:xfrm>
                <a:off x="4092" y="2581"/>
                <a:ext cx="171" cy="176"/>
              </a:xfrm>
              <a:custGeom>
                <a:avLst/>
                <a:gdLst>
                  <a:gd name="T0" fmla="*/ 0 w 171"/>
                  <a:gd name="T1" fmla="*/ 169 h 176"/>
                  <a:gd name="T2" fmla="*/ 162 w 171"/>
                  <a:gd name="T3" fmla="*/ 0 h 176"/>
                  <a:gd name="T4" fmla="*/ 170 w 171"/>
                  <a:gd name="T5" fmla="*/ 10 h 176"/>
                  <a:gd name="T6" fmla="*/ 10 w 171"/>
                  <a:gd name="T7" fmla="*/ 175 h 176"/>
                  <a:gd name="T8" fmla="*/ 0 w 171"/>
                  <a:gd name="T9" fmla="*/ 169 h 17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1"/>
                  <a:gd name="T16" fmla="*/ 0 h 176"/>
                  <a:gd name="T17" fmla="*/ 171 w 171"/>
                  <a:gd name="T18" fmla="*/ 176 h 17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1" h="176">
                    <a:moveTo>
                      <a:pt x="0" y="169"/>
                    </a:moveTo>
                    <a:lnTo>
                      <a:pt x="162" y="0"/>
                    </a:lnTo>
                    <a:lnTo>
                      <a:pt x="170" y="10"/>
                    </a:lnTo>
                    <a:lnTo>
                      <a:pt x="10" y="175"/>
                    </a:lnTo>
                    <a:lnTo>
                      <a:pt x="0" y="169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9" name="Freeform 45"/>
              <p:cNvSpPr>
                <a:spLocks/>
              </p:cNvSpPr>
              <p:nvPr/>
            </p:nvSpPr>
            <p:spPr bwMode="auto">
              <a:xfrm>
                <a:off x="4113" y="2286"/>
                <a:ext cx="527" cy="546"/>
              </a:xfrm>
              <a:custGeom>
                <a:avLst/>
                <a:gdLst>
                  <a:gd name="T0" fmla="*/ 348 w 527"/>
                  <a:gd name="T1" fmla="*/ 57 h 546"/>
                  <a:gd name="T2" fmla="*/ 340 w 527"/>
                  <a:gd name="T3" fmla="*/ 90 h 546"/>
                  <a:gd name="T4" fmla="*/ 348 w 527"/>
                  <a:gd name="T5" fmla="*/ 90 h 546"/>
                  <a:gd name="T6" fmla="*/ 353 w 527"/>
                  <a:gd name="T7" fmla="*/ 131 h 546"/>
                  <a:gd name="T8" fmla="*/ 360 w 527"/>
                  <a:gd name="T9" fmla="*/ 134 h 546"/>
                  <a:gd name="T10" fmla="*/ 383 w 527"/>
                  <a:gd name="T11" fmla="*/ 136 h 546"/>
                  <a:gd name="T12" fmla="*/ 387 w 527"/>
                  <a:gd name="T13" fmla="*/ 152 h 546"/>
                  <a:gd name="T14" fmla="*/ 370 w 527"/>
                  <a:gd name="T15" fmla="*/ 161 h 546"/>
                  <a:gd name="T16" fmla="*/ 368 w 527"/>
                  <a:gd name="T17" fmla="*/ 181 h 546"/>
                  <a:gd name="T18" fmla="*/ 303 w 527"/>
                  <a:gd name="T19" fmla="*/ 238 h 546"/>
                  <a:gd name="T20" fmla="*/ 183 w 527"/>
                  <a:gd name="T21" fmla="*/ 269 h 546"/>
                  <a:gd name="T22" fmla="*/ 141 w 527"/>
                  <a:gd name="T23" fmla="*/ 269 h 546"/>
                  <a:gd name="T24" fmla="*/ 131 w 527"/>
                  <a:gd name="T25" fmla="*/ 286 h 546"/>
                  <a:gd name="T26" fmla="*/ 149 w 527"/>
                  <a:gd name="T27" fmla="*/ 308 h 546"/>
                  <a:gd name="T28" fmla="*/ 178 w 527"/>
                  <a:gd name="T29" fmla="*/ 308 h 546"/>
                  <a:gd name="T30" fmla="*/ 198 w 527"/>
                  <a:gd name="T31" fmla="*/ 299 h 546"/>
                  <a:gd name="T32" fmla="*/ 215 w 527"/>
                  <a:gd name="T33" fmla="*/ 308 h 546"/>
                  <a:gd name="T34" fmla="*/ 244 w 527"/>
                  <a:gd name="T35" fmla="*/ 308 h 546"/>
                  <a:gd name="T36" fmla="*/ 342 w 527"/>
                  <a:gd name="T37" fmla="*/ 289 h 546"/>
                  <a:gd name="T38" fmla="*/ 349 w 527"/>
                  <a:gd name="T39" fmla="*/ 355 h 546"/>
                  <a:gd name="T40" fmla="*/ 206 w 527"/>
                  <a:gd name="T41" fmla="*/ 397 h 546"/>
                  <a:gd name="T42" fmla="*/ 70 w 527"/>
                  <a:gd name="T43" fmla="*/ 489 h 546"/>
                  <a:gd name="T44" fmla="*/ 17 w 527"/>
                  <a:gd name="T45" fmla="*/ 474 h 546"/>
                  <a:gd name="T46" fmla="*/ 0 w 527"/>
                  <a:gd name="T47" fmla="*/ 482 h 546"/>
                  <a:gd name="T48" fmla="*/ 65 w 527"/>
                  <a:gd name="T49" fmla="*/ 545 h 546"/>
                  <a:gd name="T50" fmla="*/ 92 w 527"/>
                  <a:gd name="T51" fmla="*/ 521 h 546"/>
                  <a:gd name="T52" fmla="*/ 230 w 527"/>
                  <a:gd name="T53" fmla="*/ 468 h 546"/>
                  <a:gd name="T54" fmla="*/ 215 w 527"/>
                  <a:gd name="T55" fmla="*/ 485 h 546"/>
                  <a:gd name="T56" fmla="*/ 211 w 527"/>
                  <a:gd name="T57" fmla="*/ 499 h 546"/>
                  <a:gd name="T58" fmla="*/ 211 w 527"/>
                  <a:gd name="T59" fmla="*/ 517 h 546"/>
                  <a:gd name="T60" fmla="*/ 526 w 527"/>
                  <a:gd name="T61" fmla="*/ 517 h 546"/>
                  <a:gd name="T62" fmla="*/ 526 w 527"/>
                  <a:gd name="T63" fmla="*/ 238 h 546"/>
                  <a:gd name="T64" fmla="*/ 476 w 527"/>
                  <a:gd name="T65" fmla="*/ 238 h 546"/>
                  <a:gd name="T66" fmla="*/ 466 w 527"/>
                  <a:gd name="T67" fmla="*/ 181 h 546"/>
                  <a:gd name="T68" fmla="*/ 450 w 527"/>
                  <a:gd name="T69" fmla="*/ 152 h 546"/>
                  <a:gd name="T70" fmla="*/ 440 w 527"/>
                  <a:gd name="T71" fmla="*/ 125 h 546"/>
                  <a:gd name="T72" fmla="*/ 432 w 527"/>
                  <a:gd name="T73" fmla="*/ 126 h 546"/>
                  <a:gd name="T74" fmla="*/ 432 w 527"/>
                  <a:gd name="T75" fmla="*/ 113 h 546"/>
                  <a:gd name="T76" fmla="*/ 440 w 527"/>
                  <a:gd name="T77" fmla="*/ 88 h 546"/>
                  <a:gd name="T78" fmla="*/ 442 w 527"/>
                  <a:gd name="T79" fmla="*/ 62 h 546"/>
                  <a:gd name="T80" fmla="*/ 440 w 527"/>
                  <a:gd name="T81" fmla="*/ 36 h 546"/>
                  <a:gd name="T82" fmla="*/ 431 w 527"/>
                  <a:gd name="T83" fmla="*/ 14 h 546"/>
                  <a:gd name="T84" fmla="*/ 416 w 527"/>
                  <a:gd name="T85" fmla="*/ 2 h 546"/>
                  <a:gd name="T86" fmla="*/ 398 w 527"/>
                  <a:gd name="T87" fmla="*/ 0 h 546"/>
                  <a:gd name="T88" fmla="*/ 376 w 527"/>
                  <a:gd name="T89" fmla="*/ 0 h 546"/>
                  <a:gd name="T90" fmla="*/ 359 w 527"/>
                  <a:gd name="T91" fmla="*/ 7 h 546"/>
                  <a:gd name="T92" fmla="*/ 353 w 527"/>
                  <a:gd name="T93" fmla="*/ 20 h 546"/>
                  <a:gd name="T94" fmla="*/ 348 w 527"/>
                  <a:gd name="T95" fmla="*/ 47 h 546"/>
                  <a:gd name="T96" fmla="*/ 313 w 527"/>
                  <a:gd name="T97" fmla="*/ 57 h 546"/>
                  <a:gd name="T98" fmla="*/ 348 w 527"/>
                  <a:gd name="T99" fmla="*/ 57 h 54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527"/>
                  <a:gd name="T151" fmla="*/ 0 h 546"/>
                  <a:gd name="T152" fmla="*/ 527 w 527"/>
                  <a:gd name="T153" fmla="*/ 546 h 546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527" h="546">
                    <a:moveTo>
                      <a:pt x="348" y="57"/>
                    </a:moveTo>
                    <a:lnTo>
                      <a:pt x="340" y="90"/>
                    </a:lnTo>
                    <a:lnTo>
                      <a:pt x="348" y="90"/>
                    </a:lnTo>
                    <a:lnTo>
                      <a:pt x="353" y="131"/>
                    </a:lnTo>
                    <a:lnTo>
                      <a:pt x="360" y="134"/>
                    </a:lnTo>
                    <a:lnTo>
                      <a:pt x="383" y="136"/>
                    </a:lnTo>
                    <a:lnTo>
                      <a:pt x="387" y="152"/>
                    </a:lnTo>
                    <a:lnTo>
                      <a:pt x="370" y="161"/>
                    </a:lnTo>
                    <a:lnTo>
                      <a:pt x="368" y="181"/>
                    </a:lnTo>
                    <a:lnTo>
                      <a:pt x="303" y="238"/>
                    </a:lnTo>
                    <a:lnTo>
                      <a:pt x="183" y="269"/>
                    </a:lnTo>
                    <a:lnTo>
                      <a:pt x="141" y="269"/>
                    </a:lnTo>
                    <a:lnTo>
                      <a:pt x="131" y="286"/>
                    </a:lnTo>
                    <a:lnTo>
                      <a:pt x="149" y="308"/>
                    </a:lnTo>
                    <a:lnTo>
                      <a:pt x="178" y="308"/>
                    </a:lnTo>
                    <a:lnTo>
                      <a:pt x="198" y="299"/>
                    </a:lnTo>
                    <a:lnTo>
                      <a:pt x="215" y="308"/>
                    </a:lnTo>
                    <a:lnTo>
                      <a:pt x="244" y="308"/>
                    </a:lnTo>
                    <a:lnTo>
                      <a:pt x="342" y="289"/>
                    </a:lnTo>
                    <a:lnTo>
                      <a:pt x="349" y="355"/>
                    </a:lnTo>
                    <a:lnTo>
                      <a:pt x="206" y="397"/>
                    </a:lnTo>
                    <a:lnTo>
                      <a:pt x="70" y="489"/>
                    </a:lnTo>
                    <a:lnTo>
                      <a:pt x="17" y="474"/>
                    </a:lnTo>
                    <a:lnTo>
                      <a:pt x="0" y="482"/>
                    </a:lnTo>
                    <a:lnTo>
                      <a:pt x="65" y="545"/>
                    </a:lnTo>
                    <a:lnTo>
                      <a:pt x="92" y="521"/>
                    </a:lnTo>
                    <a:lnTo>
                      <a:pt x="230" y="468"/>
                    </a:lnTo>
                    <a:lnTo>
                      <a:pt x="215" y="485"/>
                    </a:lnTo>
                    <a:lnTo>
                      <a:pt x="211" y="499"/>
                    </a:lnTo>
                    <a:lnTo>
                      <a:pt x="211" y="517"/>
                    </a:lnTo>
                    <a:lnTo>
                      <a:pt x="526" y="517"/>
                    </a:lnTo>
                    <a:lnTo>
                      <a:pt x="526" y="238"/>
                    </a:lnTo>
                    <a:lnTo>
                      <a:pt x="476" y="238"/>
                    </a:lnTo>
                    <a:lnTo>
                      <a:pt x="466" y="181"/>
                    </a:lnTo>
                    <a:lnTo>
                      <a:pt x="450" y="152"/>
                    </a:lnTo>
                    <a:lnTo>
                      <a:pt x="440" y="125"/>
                    </a:lnTo>
                    <a:lnTo>
                      <a:pt x="432" y="126"/>
                    </a:lnTo>
                    <a:lnTo>
                      <a:pt x="432" y="113"/>
                    </a:lnTo>
                    <a:lnTo>
                      <a:pt x="440" y="88"/>
                    </a:lnTo>
                    <a:lnTo>
                      <a:pt x="442" y="62"/>
                    </a:lnTo>
                    <a:lnTo>
                      <a:pt x="440" y="36"/>
                    </a:lnTo>
                    <a:lnTo>
                      <a:pt x="431" y="14"/>
                    </a:lnTo>
                    <a:lnTo>
                      <a:pt x="416" y="2"/>
                    </a:lnTo>
                    <a:lnTo>
                      <a:pt x="398" y="0"/>
                    </a:lnTo>
                    <a:lnTo>
                      <a:pt x="376" y="0"/>
                    </a:lnTo>
                    <a:lnTo>
                      <a:pt x="359" y="7"/>
                    </a:lnTo>
                    <a:lnTo>
                      <a:pt x="353" y="20"/>
                    </a:lnTo>
                    <a:lnTo>
                      <a:pt x="348" y="47"/>
                    </a:lnTo>
                    <a:lnTo>
                      <a:pt x="313" y="57"/>
                    </a:lnTo>
                    <a:lnTo>
                      <a:pt x="348" y="57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10" name="Freeform 46"/>
              <p:cNvSpPr>
                <a:spLocks/>
              </p:cNvSpPr>
              <p:nvPr/>
            </p:nvSpPr>
            <p:spPr bwMode="auto">
              <a:xfrm>
                <a:off x="3656" y="2936"/>
                <a:ext cx="669" cy="411"/>
              </a:xfrm>
              <a:custGeom>
                <a:avLst/>
                <a:gdLst>
                  <a:gd name="T0" fmla="*/ 668 w 669"/>
                  <a:gd name="T1" fmla="*/ 410 h 411"/>
                  <a:gd name="T2" fmla="*/ 485 w 669"/>
                  <a:gd name="T3" fmla="*/ 0 h 411"/>
                  <a:gd name="T4" fmla="*/ 0 w 669"/>
                  <a:gd name="T5" fmla="*/ 0 h 411"/>
                  <a:gd name="T6" fmla="*/ 0 w 669"/>
                  <a:gd name="T7" fmla="*/ 25 h 411"/>
                  <a:gd name="T8" fmla="*/ 466 w 669"/>
                  <a:gd name="T9" fmla="*/ 25 h 411"/>
                  <a:gd name="T10" fmla="*/ 640 w 669"/>
                  <a:gd name="T11" fmla="*/ 410 h 411"/>
                  <a:gd name="T12" fmla="*/ 668 w 669"/>
                  <a:gd name="T13" fmla="*/ 410 h 41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69"/>
                  <a:gd name="T22" fmla="*/ 0 h 411"/>
                  <a:gd name="T23" fmla="*/ 669 w 669"/>
                  <a:gd name="T24" fmla="*/ 411 h 41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69" h="411">
                    <a:moveTo>
                      <a:pt x="668" y="410"/>
                    </a:moveTo>
                    <a:lnTo>
                      <a:pt x="485" y="0"/>
                    </a:lnTo>
                    <a:lnTo>
                      <a:pt x="0" y="0"/>
                    </a:lnTo>
                    <a:lnTo>
                      <a:pt x="0" y="25"/>
                    </a:lnTo>
                    <a:lnTo>
                      <a:pt x="466" y="25"/>
                    </a:lnTo>
                    <a:lnTo>
                      <a:pt x="640" y="410"/>
                    </a:lnTo>
                    <a:lnTo>
                      <a:pt x="668" y="410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11" name="Freeform 47"/>
              <p:cNvSpPr>
                <a:spLocks/>
              </p:cNvSpPr>
              <p:nvPr/>
            </p:nvSpPr>
            <p:spPr bwMode="auto">
              <a:xfrm>
                <a:off x="3072" y="2932"/>
                <a:ext cx="480" cy="393"/>
              </a:xfrm>
              <a:custGeom>
                <a:avLst/>
                <a:gdLst>
                  <a:gd name="T0" fmla="*/ 479 w 480"/>
                  <a:gd name="T1" fmla="*/ 392 h 393"/>
                  <a:gd name="T2" fmla="*/ 479 w 480"/>
                  <a:gd name="T3" fmla="*/ 0 h 393"/>
                  <a:gd name="T4" fmla="*/ 0 w 480"/>
                  <a:gd name="T5" fmla="*/ 0 h 393"/>
                  <a:gd name="T6" fmla="*/ 0 w 480"/>
                  <a:gd name="T7" fmla="*/ 392 h 393"/>
                  <a:gd name="T8" fmla="*/ 479 w 480"/>
                  <a:gd name="T9" fmla="*/ 392 h 3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0"/>
                  <a:gd name="T16" fmla="*/ 0 h 393"/>
                  <a:gd name="T17" fmla="*/ 480 w 480"/>
                  <a:gd name="T18" fmla="*/ 393 h 3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0" h="393">
                    <a:moveTo>
                      <a:pt x="479" y="392"/>
                    </a:moveTo>
                    <a:lnTo>
                      <a:pt x="479" y="0"/>
                    </a:lnTo>
                    <a:lnTo>
                      <a:pt x="0" y="0"/>
                    </a:lnTo>
                    <a:lnTo>
                      <a:pt x="0" y="392"/>
                    </a:lnTo>
                    <a:lnTo>
                      <a:pt x="479" y="392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12" name="Freeform 48"/>
              <p:cNvSpPr>
                <a:spLocks/>
              </p:cNvSpPr>
              <p:nvPr/>
            </p:nvSpPr>
            <p:spPr bwMode="auto">
              <a:xfrm>
                <a:off x="3072" y="2541"/>
                <a:ext cx="480" cy="392"/>
              </a:xfrm>
              <a:custGeom>
                <a:avLst/>
                <a:gdLst>
                  <a:gd name="T0" fmla="*/ 479 w 480"/>
                  <a:gd name="T1" fmla="*/ 391 h 392"/>
                  <a:gd name="T2" fmla="*/ 479 w 480"/>
                  <a:gd name="T3" fmla="*/ 0 h 392"/>
                  <a:gd name="T4" fmla="*/ 0 w 480"/>
                  <a:gd name="T5" fmla="*/ 0 h 392"/>
                  <a:gd name="T6" fmla="*/ 0 w 480"/>
                  <a:gd name="T7" fmla="*/ 391 h 392"/>
                  <a:gd name="T8" fmla="*/ 479 w 480"/>
                  <a:gd name="T9" fmla="*/ 391 h 3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0"/>
                  <a:gd name="T16" fmla="*/ 0 h 392"/>
                  <a:gd name="T17" fmla="*/ 480 w 480"/>
                  <a:gd name="T18" fmla="*/ 392 h 3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0" h="392">
                    <a:moveTo>
                      <a:pt x="479" y="391"/>
                    </a:moveTo>
                    <a:lnTo>
                      <a:pt x="479" y="0"/>
                    </a:lnTo>
                    <a:lnTo>
                      <a:pt x="0" y="0"/>
                    </a:lnTo>
                    <a:lnTo>
                      <a:pt x="0" y="391"/>
                    </a:lnTo>
                    <a:lnTo>
                      <a:pt x="479" y="391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13" name="Freeform 49"/>
              <p:cNvSpPr>
                <a:spLocks/>
              </p:cNvSpPr>
              <p:nvPr/>
            </p:nvSpPr>
            <p:spPr bwMode="auto">
              <a:xfrm>
                <a:off x="3072" y="2152"/>
                <a:ext cx="480" cy="392"/>
              </a:xfrm>
              <a:custGeom>
                <a:avLst/>
                <a:gdLst>
                  <a:gd name="T0" fmla="*/ 479 w 480"/>
                  <a:gd name="T1" fmla="*/ 391 h 392"/>
                  <a:gd name="T2" fmla="*/ 479 w 480"/>
                  <a:gd name="T3" fmla="*/ 0 h 392"/>
                  <a:gd name="T4" fmla="*/ 0 w 480"/>
                  <a:gd name="T5" fmla="*/ 0 h 392"/>
                  <a:gd name="T6" fmla="*/ 0 w 480"/>
                  <a:gd name="T7" fmla="*/ 391 h 392"/>
                  <a:gd name="T8" fmla="*/ 479 w 480"/>
                  <a:gd name="T9" fmla="*/ 391 h 3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0"/>
                  <a:gd name="T16" fmla="*/ 0 h 392"/>
                  <a:gd name="T17" fmla="*/ 480 w 480"/>
                  <a:gd name="T18" fmla="*/ 392 h 3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0" h="392">
                    <a:moveTo>
                      <a:pt x="479" y="391"/>
                    </a:moveTo>
                    <a:lnTo>
                      <a:pt x="479" y="0"/>
                    </a:lnTo>
                    <a:lnTo>
                      <a:pt x="0" y="0"/>
                    </a:lnTo>
                    <a:lnTo>
                      <a:pt x="0" y="391"/>
                    </a:lnTo>
                    <a:lnTo>
                      <a:pt x="479" y="391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14" name="Freeform 50"/>
              <p:cNvSpPr>
                <a:spLocks/>
              </p:cNvSpPr>
              <p:nvPr/>
            </p:nvSpPr>
            <p:spPr bwMode="auto">
              <a:xfrm>
                <a:off x="4959" y="3165"/>
                <a:ext cx="182" cy="362"/>
              </a:xfrm>
              <a:custGeom>
                <a:avLst/>
                <a:gdLst>
                  <a:gd name="T0" fmla="*/ 0 w 182"/>
                  <a:gd name="T1" fmla="*/ 97 h 362"/>
                  <a:gd name="T2" fmla="*/ 14 w 182"/>
                  <a:gd name="T3" fmla="*/ 98 h 362"/>
                  <a:gd name="T4" fmla="*/ 28 w 182"/>
                  <a:gd name="T5" fmla="*/ 101 h 362"/>
                  <a:gd name="T6" fmla="*/ 42 w 182"/>
                  <a:gd name="T7" fmla="*/ 108 h 362"/>
                  <a:gd name="T8" fmla="*/ 54 w 182"/>
                  <a:gd name="T9" fmla="*/ 116 h 362"/>
                  <a:gd name="T10" fmla="*/ 65 w 182"/>
                  <a:gd name="T11" fmla="*/ 127 h 362"/>
                  <a:gd name="T12" fmla="*/ 74 w 182"/>
                  <a:gd name="T13" fmla="*/ 140 h 362"/>
                  <a:gd name="T14" fmla="*/ 81 w 182"/>
                  <a:gd name="T15" fmla="*/ 154 h 362"/>
                  <a:gd name="T16" fmla="*/ 83 w 182"/>
                  <a:gd name="T17" fmla="*/ 168 h 362"/>
                  <a:gd name="T18" fmla="*/ 85 w 182"/>
                  <a:gd name="T19" fmla="*/ 182 h 362"/>
                  <a:gd name="T20" fmla="*/ 83 w 182"/>
                  <a:gd name="T21" fmla="*/ 199 h 362"/>
                  <a:gd name="T22" fmla="*/ 80 w 182"/>
                  <a:gd name="T23" fmla="*/ 213 h 362"/>
                  <a:gd name="T24" fmla="*/ 72 w 182"/>
                  <a:gd name="T25" fmla="*/ 226 h 362"/>
                  <a:gd name="T26" fmla="*/ 63 w 182"/>
                  <a:gd name="T27" fmla="*/ 238 h 362"/>
                  <a:gd name="T28" fmla="*/ 51 w 182"/>
                  <a:gd name="T29" fmla="*/ 248 h 362"/>
                  <a:gd name="T30" fmla="*/ 38 w 182"/>
                  <a:gd name="T31" fmla="*/ 256 h 362"/>
                  <a:gd name="T32" fmla="*/ 25 w 182"/>
                  <a:gd name="T33" fmla="*/ 261 h 362"/>
                  <a:gd name="T34" fmla="*/ 11 w 182"/>
                  <a:gd name="T35" fmla="*/ 265 h 362"/>
                  <a:gd name="T36" fmla="*/ 0 w 182"/>
                  <a:gd name="T37" fmla="*/ 265 h 362"/>
                  <a:gd name="T38" fmla="*/ 0 w 182"/>
                  <a:gd name="T39" fmla="*/ 361 h 362"/>
                  <a:gd name="T40" fmla="*/ 14 w 182"/>
                  <a:gd name="T41" fmla="*/ 361 h 362"/>
                  <a:gd name="T42" fmla="*/ 36 w 182"/>
                  <a:gd name="T43" fmla="*/ 359 h 362"/>
                  <a:gd name="T44" fmla="*/ 57 w 182"/>
                  <a:gd name="T45" fmla="*/ 352 h 362"/>
                  <a:gd name="T46" fmla="*/ 77 w 182"/>
                  <a:gd name="T47" fmla="*/ 344 h 362"/>
                  <a:gd name="T48" fmla="*/ 96 w 182"/>
                  <a:gd name="T49" fmla="*/ 334 h 362"/>
                  <a:gd name="T50" fmla="*/ 115 w 182"/>
                  <a:gd name="T51" fmla="*/ 320 h 362"/>
                  <a:gd name="T52" fmla="*/ 132 w 182"/>
                  <a:gd name="T53" fmla="*/ 305 h 362"/>
                  <a:gd name="T54" fmla="*/ 146 w 182"/>
                  <a:gd name="T55" fmla="*/ 288 h 362"/>
                  <a:gd name="T56" fmla="*/ 157 w 182"/>
                  <a:gd name="T57" fmla="*/ 269 h 362"/>
                  <a:gd name="T58" fmla="*/ 167 w 182"/>
                  <a:gd name="T59" fmla="*/ 249 h 362"/>
                  <a:gd name="T60" fmla="*/ 174 w 182"/>
                  <a:gd name="T61" fmla="*/ 228 h 362"/>
                  <a:gd name="T62" fmla="*/ 180 w 182"/>
                  <a:gd name="T63" fmla="*/ 207 h 362"/>
                  <a:gd name="T64" fmla="*/ 181 w 182"/>
                  <a:gd name="T65" fmla="*/ 185 h 362"/>
                  <a:gd name="T66" fmla="*/ 180 w 182"/>
                  <a:gd name="T67" fmla="*/ 162 h 362"/>
                  <a:gd name="T68" fmla="*/ 176 w 182"/>
                  <a:gd name="T69" fmla="*/ 141 h 362"/>
                  <a:gd name="T70" fmla="*/ 169 w 182"/>
                  <a:gd name="T71" fmla="*/ 119 h 362"/>
                  <a:gd name="T72" fmla="*/ 161 w 182"/>
                  <a:gd name="T73" fmla="*/ 99 h 362"/>
                  <a:gd name="T74" fmla="*/ 150 w 182"/>
                  <a:gd name="T75" fmla="*/ 80 h 362"/>
                  <a:gd name="T76" fmla="*/ 136 w 182"/>
                  <a:gd name="T77" fmla="*/ 62 h 362"/>
                  <a:gd name="T78" fmla="*/ 121 w 182"/>
                  <a:gd name="T79" fmla="*/ 47 h 362"/>
                  <a:gd name="T80" fmla="*/ 103 w 182"/>
                  <a:gd name="T81" fmla="*/ 34 h 362"/>
                  <a:gd name="T82" fmla="*/ 84 w 182"/>
                  <a:gd name="T83" fmla="*/ 21 h 362"/>
                  <a:gd name="T84" fmla="*/ 64 w 182"/>
                  <a:gd name="T85" fmla="*/ 14 h 362"/>
                  <a:gd name="T86" fmla="*/ 43 w 182"/>
                  <a:gd name="T87" fmla="*/ 6 h 362"/>
                  <a:gd name="T88" fmla="*/ 21 w 182"/>
                  <a:gd name="T89" fmla="*/ 1 h 362"/>
                  <a:gd name="T90" fmla="*/ 0 w 182"/>
                  <a:gd name="T91" fmla="*/ 0 h 362"/>
                  <a:gd name="T92" fmla="*/ 0 w 182"/>
                  <a:gd name="T93" fmla="*/ 97 h 362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82"/>
                  <a:gd name="T142" fmla="*/ 0 h 362"/>
                  <a:gd name="T143" fmla="*/ 182 w 182"/>
                  <a:gd name="T144" fmla="*/ 362 h 362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82" h="362">
                    <a:moveTo>
                      <a:pt x="0" y="97"/>
                    </a:moveTo>
                    <a:lnTo>
                      <a:pt x="14" y="98"/>
                    </a:lnTo>
                    <a:lnTo>
                      <a:pt x="28" y="101"/>
                    </a:lnTo>
                    <a:lnTo>
                      <a:pt x="42" y="108"/>
                    </a:lnTo>
                    <a:lnTo>
                      <a:pt x="54" y="116"/>
                    </a:lnTo>
                    <a:lnTo>
                      <a:pt x="65" y="127"/>
                    </a:lnTo>
                    <a:lnTo>
                      <a:pt x="74" y="140"/>
                    </a:lnTo>
                    <a:lnTo>
                      <a:pt x="81" y="154"/>
                    </a:lnTo>
                    <a:lnTo>
                      <a:pt x="83" y="168"/>
                    </a:lnTo>
                    <a:lnTo>
                      <a:pt x="85" y="182"/>
                    </a:lnTo>
                    <a:lnTo>
                      <a:pt x="83" y="199"/>
                    </a:lnTo>
                    <a:lnTo>
                      <a:pt x="80" y="213"/>
                    </a:lnTo>
                    <a:lnTo>
                      <a:pt x="72" y="226"/>
                    </a:lnTo>
                    <a:lnTo>
                      <a:pt x="63" y="238"/>
                    </a:lnTo>
                    <a:lnTo>
                      <a:pt x="51" y="248"/>
                    </a:lnTo>
                    <a:lnTo>
                      <a:pt x="38" y="256"/>
                    </a:lnTo>
                    <a:lnTo>
                      <a:pt x="25" y="261"/>
                    </a:lnTo>
                    <a:lnTo>
                      <a:pt x="11" y="265"/>
                    </a:lnTo>
                    <a:lnTo>
                      <a:pt x="0" y="265"/>
                    </a:lnTo>
                    <a:lnTo>
                      <a:pt x="0" y="361"/>
                    </a:lnTo>
                    <a:lnTo>
                      <a:pt x="14" y="361"/>
                    </a:lnTo>
                    <a:lnTo>
                      <a:pt x="36" y="359"/>
                    </a:lnTo>
                    <a:lnTo>
                      <a:pt x="57" y="352"/>
                    </a:lnTo>
                    <a:lnTo>
                      <a:pt x="77" y="344"/>
                    </a:lnTo>
                    <a:lnTo>
                      <a:pt x="96" y="334"/>
                    </a:lnTo>
                    <a:lnTo>
                      <a:pt x="115" y="320"/>
                    </a:lnTo>
                    <a:lnTo>
                      <a:pt x="132" y="305"/>
                    </a:lnTo>
                    <a:lnTo>
                      <a:pt x="146" y="288"/>
                    </a:lnTo>
                    <a:lnTo>
                      <a:pt x="157" y="269"/>
                    </a:lnTo>
                    <a:lnTo>
                      <a:pt x="167" y="249"/>
                    </a:lnTo>
                    <a:lnTo>
                      <a:pt x="174" y="228"/>
                    </a:lnTo>
                    <a:lnTo>
                      <a:pt x="180" y="207"/>
                    </a:lnTo>
                    <a:lnTo>
                      <a:pt x="181" y="185"/>
                    </a:lnTo>
                    <a:lnTo>
                      <a:pt x="180" y="162"/>
                    </a:lnTo>
                    <a:lnTo>
                      <a:pt x="176" y="141"/>
                    </a:lnTo>
                    <a:lnTo>
                      <a:pt x="169" y="119"/>
                    </a:lnTo>
                    <a:lnTo>
                      <a:pt x="161" y="99"/>
                    </a:lnTo>
                    <a:lnTo>
                      <a:pt x="150" y="80"/>
                    </a:lnTo>
                    <a:lnTo>
                      <a:pt x="136" y="62"/>
                    </a:lnTo>
                    <a:lnTo>
                      <a:pt x="121" y="47"/>
                    </a:lnTo>
                    <a:lnTo>
                      <a:pt x="103" y="34"/>
                    </a:lnTo>
                    <a:lnTo>
                      <a:pt x="84" y="21"/>
                    </a:lnTo>
                    <a:lnTo>
                      <a:pt x="64" y="14"/>
                    </a:lnTo>
                    <a:lnTo>
                      <a:pt x="43" y="6"/>
                    </a:lnTo>
                    <a:lnTo>
                      <a:pt x="21" y="1"/>
                    </a:lnTo>
                    <a:lnTo>
                      <a:pt x="0" y="0"/>
                    </a:lnTo>
                    <a:lnTo>
                      <a:pt x="0" y="97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15" name="Freeform 51"/>
              <p:cNvSpPr>
                <a:spLocks/>
              </p:cNvSpPr>
              <p:nvPr/>
            </p:nvSpPr>
            <p:spPr bwMode="auto">
              <a:xfrm>
                <a:off x="4779" y="3165"/>
                <a:ext cx="182" cy="362"/>
              </a:xfrm>
              <a:custGeom>
                <a:avLst/>
                <a:gdLst>
                  <a:gd name="T0" fmla="*/ 181 w 182"/>
                  <a:gd name="T1" fmla="*/ 97 h 362"/>
                  <a:gd name="T2" fmla="*/ 165 w 182"/>
                  <a:gd name="T3" fmla="*/ 98 h 362"/>
                  <a:gd name="T4" fmla="*/ 150 w 182"/>
                  <a:gd name="T5" fmla="*/ 101 h 362"/>
                  <a:gd name="T6" fmla="*/ 136 w 182"/>
                  <a:gd name="T7" fmla="*/ 108 h 362"/>
                  <a:gd name="T8" fmla="*/ 124 w 182"/>
                  <a:gd name="T9" fmla="*/ 116 h 362"/>
                  <a:gd name="T10" fmla="*/ 113 w 182"/>
                  <a:gd name="T11" fmla="*/ 127 h 362"/>
                  <a:gd name="T12" fmla="*/ 104 w 182"/>
                  <a:gd name="T13" fmla="*/ 140 h 362"/>
                  <a:gd name="T14" fmla="*/ 98 w 182"/>
                  <a:gd name="T15" fmla="*/ 154 h 362"/>
                  <a:gd name="T16" fmla="*/ 95 w 182"/>
                  <a:gd name="T17" fmla="*/ 168 h 362"/>
                  <a:gd name="T18" fmla="*/ 93 w 182"/>
                  <a:gd name="T19" fmla="*/ 182 h 362"/>
                  <a:gd name="T20" fmla="*/ 96 w 182"/>
                  <a:gd name="T21" fmla="*/ 199 h 362"/>
                  <a:gd name="T22" fmla="*/ 100 w 182"/>
                  <a:gd name="T23" fmla="*/ 213 h 362"/>
                  <a:gd name="T24" fmla="*/ 106 w 182"/>
                  <a:gd name="T25" fmla="*/ 226 h 362"/>
                  <a:gd name="T26" fmla="*/ 116 w 182"/>
                  <a:gd name="T27" fmla="*/ 238 h 362"/>
                  <a:gd name="T28" fmla="*/ 127 w 182"/>
                  <a:gd name="T29" fmla="*/ 248 h 362"/>
                  <a:gd name="T30" fmla="*/ 140 w 182"/>
                  <a:gd name="T31" fmla="*/ 256 h 362"/>
                  <a:gd name="T32" fmla="*/ 154 w 182"/>
                  <a:gd name="T33" fmla="*/ 261 h 362"/>
                  <a:gd name="T34" fmla="*/ 168 w 182"/>
                  <a:gd name="T35" fmla="*/ 265 h 362"/>
                  <a:gd name="T36" fmla="*/ 181 w 182"/>
                  <a:gd name="T37" fmla="*/ 265 h 362"/>
                  <a:gd name="T38" fmla="*/ 181 w 182"/>
                  <a:gd name="T39" fmla="*/ 361 h 362"/>
                  <a:gd name="T40" fmla="*/ 165 w 182"/>
                  <a:gd name="T41" fmla="*/ 361 h 362"/>
                  <a:gd name="T42" fmla="*/ 143 w 182"/>
                  <a:gd name="T43" fmla="*/ 359 h 362"/>
                  <a:gd name="T44" fmla="*/ 122 w 182"/>
                  <a:gd name="T45" fmla="*/ 352 h 362"/>
                  <a:gd name="T46" fmla="*/ 101 w 182"/>
                  <a:gd name="T47" fmla="*/ 344 h 362"/>
                  <a:gd name="T48" fmla="*/ 82 w 182"/>
                  <a:gd name="T49" fmla="*/ 334 h 362"/>
                  <a:gd name="T50" fmla="*/ 63 w 182"/>
                  <a:gd name="T51" fmla="*/ 320 h 362"/>
                  <a:gd name="T52" fmla="*/ 47 w 182"/>
                  <a:gd name="T53" fmla="*/ 305 h 362"/>
                  <a:gd name="T54" fmla="*/ 33 w 182"/>
                  <a:gd name="T55" fmla="*/ 288 h 362"/>
                  <a:gd name="T56" fmla="*/ 22 w 182"/>
                  <a:gd name="T57" fmla="*/ 269 h 362"/>
                  <a:gd name="T58" fmla="*/ 11 w 182"/>
                  <a:gd name="T59" fmla="*/ 249 h 362"/>
                  <a:gd name="T60" fmla="*/ 4 w 182"/>
                  <a:gd name="T61" fmla="*/ 228 h 362"/>
                  <a:gd name="T62" fmla="*/ 1 w 182"/>
                  <a:gd name="T63" fmla="*/ 207 h 362"/>
                  <a:gd name="T64" fmla="*/ 0 w 182"/>
                  <a:gd name="T65" fmla="*/ 185 h 362"/>
                  <a:gd name="T66" fmla="*/ 0 w 182"/>
                  <a:gd name="T67" fmla="*/ 162 h 362"/>
                  <a:gd name="T68" fmla="*/ 3 w 182"/>
                  <a:gd name="T69" fmla="*/ 141 h 362"/>
                  <a:gd name="T70" fmla="*/ 9 w 182"/>
                  <a:gd name="T71" fmla="*/ 119 h 362"/>
                  <a:gd name="T72" fmla="*/ 17 w 182"/>
                  <a:gd name="T73" fmla="*/ 99 h 362"/>
                  <a:gd name="T74" fmla="*/ 28 w 182"/>
                  <a:gd name="T75" fmla="*/ 80 h 362"/>
                  <a:gd name="T76" fmla="*/ 43 w 182"/>
                  <a:gd name="T77" fmla="*/ 62 h 362"/>
                  <a:gd name="T78" fmla="*/ 57 w 182"/>
                  <a:gd name="T79" fmla="*/ 47 h 362"/>
                  <a:gd name="T80" fmla="*/ 75 w 182"/>
                  <a:gd name="T81" fmla="*/ 34 h 362"/>
                  <a:gd name="T82" fmla="*/ 94 w 182"/>
                  <a:gd name="T83" fmla="*/ 21 h 362"/>
                  <a:gd name="T84" fmla="*/ 115 w 182"/>
                  <a:gd name="T85" fmla="*/ 14 h 362"/>
                  <a:gd name="T86" fmla="*/ 136 w 182"/>
                  <a:gd name="T87" fmla="*/ 6 h 362"/>
                  <a:gd name="T88" fmla="*/ 157 w 182"/>
                  <a:gd name="T89" fmla="*/ 1 h 362"/>
                  <a:gd name="T90" fmla="*/ 181 w 182"/>
                  <a:gd name="T91" fmla="*/ 0 h 362"/>
                  <a:gd name="T92" fmla="*/ 181 w 182"/>
                  <a:gd name="T93" fmla="*/ 97 h 362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82"/>
                  <a:gd name="T142" fmla="*/ 0 h 362"/>
                  <a:gd name="T143" fmla="*/ 182 w 182"/>
                  <a:gd name="T144" fmla="*/ 362 h 362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82" h="362">
                    <a:moveTo>
                      <a:pt x="181" y="97"/>
                    </a:moveTo>
                    <a:lnTo>
                      <a:pt x="165" y="98"/>
                    </a:lnTo>
                    <a:lnTo>
                      <a:pt x="150" y="101"/>
                    </a:lnTo>
                    <a:lnTo>
                      <a:pt x="136" y="108"/>
                    </a:lnTo>
                    <a:lnTo>
                      <a:pt x="124" y="116"/>
                    </a:lnTo>
                    <a:lnTo>
                      <a:pt x="113" y="127"/>
                    </a:lnTo>
                    <a:lnTo>
                      <a:pt x="104" y="140"/>
                    </a:lnTo>
                    <a:lnTo>
                      <a:pt x="98" y="154"/>
                    </a:lnTo>
                    <a:lnTo>
                      <a:pt x="95" y="168"/>
                    </a:lnTo>
                    <a:lnTo>
                      <a:pt x="93" y="182"/>
                    </a:lnTo>
                    <a:lnTo>
                      <a:pt x="96" y="199"/>
                    </a:lnTo>
                    <a:lnTo>
                      <a:pt x="100" y="213"/>
                    </a:lnTo>
                    <a:lnTo>
                      <a:pt x="106" y="226"/>
                    </a:lnTo>
                    <a:lnTo>
                      <a:pt x="116" y="238"/>
                    </a:lnTo>
                    <a:lnTo>
                      <a:pt x="127" y="248"/>
                    </a:lnTo>
                    <a:lnTo>
                      <a:pt x="140" y="256"/>
                    </a:lnTo>
                    <a:lnTo>
                      <a:pt x="154" y="261"/>
                    </a:lnTo>
                    <a:lnTo>
                      <a:pt x="168" y="265"/>
                    </a:lnTo>
                    <a:lnTo>
                      <a:pt x="181" y="265"/>
                    </a:lnTo>
                    <a:lnTo>
                      <a:pt x="181" y="361"/>
                    </a:lnTo>
                    <a:lnTo>
                      <a:pt x="165" y="361"/>
                    </a:lnTo>
                    <a:lnTo>
                      <a:pt x="143" y="359"/>
                    </a:lnTo>
                    <a:lnTo>
                      <a:pt x="122" y="352"/>
                    </a:lnTo>
                    <a:lnTo>
                      <a:pt x="101" y="344"/>
                    </a:lnTo>
                    <a:lnTo>
                      <a:pt x="82" y="334"/>
                    </a:lnTo>
                    <a:lnTo>
                      <a:pt x="63" y="320"/>
                    </a:lnTo>
                    <a:lnTo>
                      <a:pt x="47" y="305"/>
                    </a:lnTo>
                    <a:lnTo>
                      <a:pt x="33" y="288"/>
                    </a:lnTo>
                    <a:lnTo>
                      <a:pt x="22" y="269"/>
                    </a:lnTo>
                    <a:lnTo>
                      <a:pt x="11" y="249"/>
                    </a:lnTo>
                    <a:lnTo>
                      <a:pt x="4" y="228"/>
                    </a:lnTo>
                    <a:lnTo>
                      <a:pt x="1" y="207"/>
                    </a:lnTo>
                    <a:lnTo>
                      <a:pt x="0" y="185"/>
                    </a:lnTo>
                    <a:lnTo>
                      <a:pt x="0" y="162"/>
                    </a:lnTo>
                    <a:lnTo>
                      <a:pt x="3" y="141"/>
                    </a:lnTo>
                    <a:lnTo>
                      <a:pt x="9" y="119"/>
                    </a:lnTo>
                    <a:lnTo>
                      <a:pt x="17" y="99"/>
                    </a:lnTo>
                    <a:lnTo>
                      <a:pt x="28" y="80"/>
                    </a:lnTo>
                    <a:lnTo>
                      <a:pt x="43" y="62"/>
                    </a:lnTo>
                    <a:lnTo>
                      <a:pt x="57" y="47"/>
                    </a:lnTo>
                    <a:lnTo>
                      <a:pt x="75" y="34"/>
                    </a:lnTo>
                    <a:lnTo>
                      <a:pt x="94" y="21"/>
                    </a:lnTo>
                    <a:lnTo>
                      <a:pt x="115" y="14"/>
                    </a:lnTo>
                    <a:lnTo>
                      <a:pt x="136" y="6"/>
                    </a:lnTo>
                    <a:lnTo>
                      <a:pt x="157" y="1"/>
                    </a:lnTo>
                    <a:lnTo>
                      <a:pt x="181" y="0"/>
                    </a:lnTo>
                    <a:lnTo>
                      <a:pt x="181" y="97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16" name="Freeform 52"/>
              <p:cNvSpPr>
                <a:spLocks/>
              </p:cNvSpPr>
              <p:nvPr/>
            </p:nvSpPr>
            <p:spPr bwMode="auto">
              <a:xfrm>
                <a:off x="3941" y="3026"/>
                <a:ext cx="250" cy="496"/>
              </a:xfrm>
              <a:custGeom>
                <a:avLst/>
                <a:gdLst>
                  <a:gd name="T0" fmla="*/ 0 w 250"/>
                  <a:gd name="T1" fmla="*/ 108 h 496"/>
                  <a:gd name="T2" fmla="*/ 19 w 250"/>
                  <a:gd name="T3" fmla="*/ 109 h 496"/>
                  <a:gd name="T4" fmla="*/ 39 w 250"/>
                  <a:gd name="T5" fmla="*/ 114 h 496"/>
                  <a:gd name="T6" fmla="*/ 56 w 250"/>
                  <a:gd name="T7" fmla="*/ 120 h 496"/>
                  <a:gd name="T8" fmla="*/ 73 w 250"/>
                  <a:gd name="T9" fmla="*/ 129 h 496"/>
                  <a:gd name="T10" fmla="*/ 89 w 250"/>
                  <a:gd name="T11" fmla="*/ 140 h 496"/>
                  <a:gd name="T12" fmla="*/ 103 w 250"/>
                  <a:gd name="T13" fmla="*/ 155 h 496"/>
                  <a:gd name="T14" fmla="*/ 115 w 250"/>
                  <a:gd name="T15" fmla="*/ 169 h 496"/>
                  <a:gd name="T16" fmla="*/ 125 w 250"/>
                  <a:gd name="T17" fmla="*/ 186 h 496"/>
                  <a:gd name="T18" fmla="*/ 133 w 250"/>
                  <a:gd name="T19" fmla="*/ 204 h 496"/>
                  <a:gd name="T20" fmla="*/ 138 w 250"/>
                  <a:gd name="T21" fmla="*/ 222 h 496"/>
                  <a:gd name="T22" fmla="*/ 140 w 250"/>
                  <a:gd name="T23" fmla="*/ 241 h 496"/>
                  <a:gd name="T24" fmla="*/ 139 w 250"/>
                  <a:gd name="T25" fmla="*/ 261 h 496"/>
                  <a:gd name="T26" fmla="*/ 135 w 250"/>
                  <a:gd name="T27" fmla="*/ 280 h 496"/>
                  <a:gd name="T28" fmla="*/ 130 w 250"/>
                  <a:gd name="T29" fmla="*/ 299 h 496"/>
                  <a:gd name="T30" fmla="*/ 122 w 250"/>
                  <a:gd name="T31" fmla="*/ 317 h 496"/>
                  <a:gd name="T32" fmla="*/ 111 w 250"/>
                  <a:gd name="T33" fmla="*/ 333 h 496"/>
                  <a:gd name="T34" fmla="*/ 99 w 250"/>
                  <a:gd name="T35" fmla="*/ 348 h 496"/>
                  <a:gd name="T36" fmla="*/ 83 w 250"/>
                  <a:gd name="T37" fmla="*/ 360 h 496"/>
                  <a:gd name="T38" fmla="*/ 66 w 250"/>
                  <a:gd name="T39" fmla="*/ 370 h 496"/>
                  <a:gd name="T40" fmla="*/ 51 w 250"/>
                  <a:gd name="T41" fmla="*/ 379 h 496"/>
                  <a:gd name="T42" fmla="*/ 31 w 250"/>
                  <a:gd name="T43" fmla="*/ 385 h 496"/>
                  <a:gd name="T44" fmla="*/ 11 w 250"/>
                  <a:gd name="T45" fmla="*/ 388 h 496"/>
                  <a:gd name="T46" fmla="*/ 0 w 250"/>
                  <a:gd name="T47" fmla="*/ 388 h 496"/>
                  <a:gd name="T48" fmla="*/ 0 w 250"/>
                  <a:gd name="T49" fmla="*/ 495 h 496"/>
                  <a:gd name="T50" fmla="*/ 4 w 250"/>
                  <a:gd name="T51" fmla="*/ 495 h 496"/>
                  <a:gd name="T52" fmla="*/ 29 w 250"/>
                  <a:gd name="T53" fmla="*/ 494 h 496"/>
                  <a:gd name="T54" fmla="*/ 55 w 250"/>
                  <a:gd name="T55" fmla="*/ 488 h 496"/>
                  <a:gd name="T56" fmla="*/ 80 w 250"/>
                  <a:gd name="T57" fmla="*/ 483 h 496"/>
                  <a:gd name="T58" fmla="*/ 104 w 250"/>
                  <a:gd name="T59" fmla="*/ 473 h 496"/>
                  <a:gd name="T60" fmla="*/ 127 w 250"/>
                  <a:gd name="T61" fmla="*/ 460 h 496"/>
                  <a:gd name="T62" fmla="*/ 149 w 250"/>
                  <a:gd name="T63" fmla="*/ 447 h 496"/>
                  <a:gd name="T64" fmla="*/ 169 w 250"/>
                  <a:gd name="T65" fmla="*/ 430 h 496"/>
                  <a:gd name="T66" fmla="*/ 188 w 250"/>
                  <a:gd name="T67" fmla="*/ 411 h 496"/>
                  <a:gd name="T68" fmla="*/ 204 w 250"/>
                  <a:gd name="T69" fmla="*/ 392 h 496"/>
                  <a:gd name="T70" fmla="*/ 216 w 250"/>
                  <a:gd name="T71" fmla="*/ 370 h 496"/>
                  <a:gd name="T72" fmla="*/ 229 w 250"/>
                  <a:gd name="T73" fmla="*/ 347 h 496"/>
                  <a:gd name="T74" fmla="*/ 237 w 250"/>
                  <a:gd name="T75" fmla="*/ 322 h 496"/>
                  <a:gd name="T76" fmla="*/ 244 w 250"/>
                  <a:gd name="T77" fmla="*/ 298 h 496"/>
                  <a:gd name="T78" fmla="*/ 249 w 250"/>
                  <a:gd name="T79" fmla="*/ 272 h 496"/>
                  <a:gd name="T80" fmla="*/ 249 w 250"/>
                  <a:gd name="T81" fmla="*/ 246 h 496"/>
                  <a:gd name="T82" fmla="*/ 248 w 250"/>
                  <a:gd name="T83" fmla="*/ 220 h 496"/>
                  <a:gd name="T84" fmla="*/ 243 w 250"/>
                  <a:gd name="T85" fmla="*/ 195 h 496"/>
                  <a:gd name="T86" fmla="*/ 237 w 250"/>
                  <a:gd name="T87" fmla="*/ 170 h 496"/>
                  <a:gd name="T88" fmla="*/ 228 w 250"/>
                  <a:gd name="T89" fmla="*/ 146 h 496"/>
                  <a:gd name="T90" fmla="*/ 215 w 250"/>
                  <a:gd name="T91" fmla="*/ 123 h 496"/>
                  <a:gd name="T92" fmla="*/ 201 w 250"/>
                  <a:gd name="T93" fmla="*/ 102 h 496"/>
                  <a:gd name="T94" fmla="*/ 183 w 250"/>
                  <a:gd name="T95" fmla="*/ 81 h 496"/>
                  <a:gd name="T96" fmla="*/ 166 w 250"/>
                  <a:gd name="T97" fmla="*/ 62 h 496"/>
                  <a:gd name="T98" fmla="*/ 146 w 250"/>
                  <a:gd name="T99" fmla="*/ 47 h 496"/>
                  <a:gd name="T100" fmla="*/ 123 w 250"/>
                  <a:gd name="T101" fmla="*/ 34 h 496"/>
                  <a:gd name="T102" fmla="*/ 100 w 250"/>
                  <a:gd name="T103" fmla="*/ 21 h 496"/>
                  <a:gd name="T104" fmla="*/ 75 w 250"/>
                  <a:gd name="T105" fmla="*/ 14 h 496"/>
                  <a:gd name="T106" fmla="*/ 51 w 250"/>
                  <a:gd name="T107" fmla="*/ 7 h 496"/>
                  <a:gd name="T108" fmla="*/ 25 w 250"/>
                  <a:gd name="T109" fmla="*/ 3 h 496"/>
                  <a:gd name="T110" fmla="*/ 0 w 250"/>
                  <a:gd name="T111" fmla="*/ 0 h 496"/>
                  <a:gd name="T112" fmla="*/ 0 w 250"/>
                  <a:gd name="T113" fmla="*/ 108 h 49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250"/>
                  <a:gd name="T172" fmla="*/ 0 h 496"/>
                  <a:gd name="T173" fmla="*/ 250 w 250"/>
                  <a:gd name="T174" fmla="*/ 496 h 49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250" h="496">
                    <a:moveTo>
                      <a:pt x="0" y="108"/>
                    </a:moveTo>
                    <a:lnTo>
                      <a:pt x="19" y="109"/>
                    </a:lnTo>
                    <a:lnTo>
                      <a:pt x="39" y="114"/>
                    </a:lnTo>
                    <a:lnTo>
                      <a:pt x="56" y="120"/>
                    </a:lnTo>
                    <a:lnTo>
                      <a:pt x="73" y="129"/>
                    </a:lnTo>
                    <a:lnTo>
                      <a:pt x="89" y="140"/>
                    </a:lnTo>
                    <a:lnTo>
                      <a:pt x="103" y="155"/>
                    </a:lnTo>
                    <a:lnTo>
                      <a:pt x="115" y="169"/>
                    </a:lnTo>
                    <a:lnTo>
                      <a:pt x="125" y="186"/>
                    </a:lnTo>
                    <a:lnTo>
                      <a:pt x="133" y="204"/>
                    </a:lnTo>
                    <a:lnTo>
                      <a:pt x="138" y="222"/>
                    </a:lnTo>
                    <a:lnTo>
                      <a:pt x="140" y="241"/>
                    </a:lnTo>
                    <a:lnTo>
                      <a:pt x="139" y="261"/>
                    </a:lnTo>
                    <a:lnTo>
                      <a:pt x="135" y="280"/>
                    </a:lnTo>
                    <a:lnTo>
                      <a:pt x="130" y="299"/>
                    </a:lnTo>
                    <a:lnTo>
                      <a:pt x="122" y="317"/>
                    </a:lnTo>
                    <a:lnTo>
                      <a:pt x="111" y="333"/>
                    </a:lnTo>
                    <a:lnTo>
                      <a:pt x="99" y="348"/>
                    </a:lnTo>
                    <a:lnTo>
                      <a:pt x="83" y="360"/>
                    </a:lnTo>
                    <a:lnTo>
                      <a:pt x="66" y="370"/>
                    </a:lnTo>
                    <a:lnTo>
                      <a:pt x="51" y="379"/>
                    </a:lnTo>
                    <a:lnTo>
                      <a:pt x="31" y="385"/>
                    </a:lnTo>
                    <a:lnTo>
                      <a:pt x="11" y="388"/>
                    </a:lnTo>
                    <a:lnTo>
                      <a:pt x="0" y="388"/>
                    </a:lnTo>
                    <a:lnTo>
                      <a:pt x="0" y="495"/>
                    </a:lnTo>
                    <a:lnTo>
                      <a:pt x="4" y="495"/>
                    </a:lnTo>
                    <a:lnTo>
                      <a:pt x="29" y="494"/>
                    </a:lnTo>
                    <a:lnTo>
                      <a:pt x="55" y="488"/>
                    </a:lnTo>
                    <a:lnTo>
                      <a:pt x="80" y="483"/>
                    </a:lnTo>
                    <a:lnTo>
                      <a:pt x="104" y="473"/>
                    </a:lnTo>
                    <a:lnTo>
                      <a:pt x="127" y="460"/>
                    </a:lnTo>
                    <a:lnTo>
                      <a:pt x="149" y="447"/>
                    </a:lnTo>
                    <a:lnTo>
                      <a:pt x="169" y="430"/>
                    </a:lnTo>
                    <a:lnTo>
                      <a:pt x="188" y="411"/>
                    </a:lnTo>
                    <a:lnTo>
                      <a:pt x="204" y="392"/>
                    </a:lnTo>
                    <a:lnTo>
                      <a:pt x="216" y="370"/>
                    </a:lnTo>
                    <a:lnTo>
                      <a:pt x="229" y="347"/>
                    </a:lnTo>
                    <a:lnTo>
                      <a:pt x="237" y="322"/>
                    </a:lnTo>
                    <a:lnTo>
                      <a:pt x="244" y="298"/>
                    </a:lnTo>
                    <a:lnTo>
                      <a:pt x="249" y="272"/>
                    </a:lnTo>
                    <a:lnTo>
                      <a:pt x="249" y="246"/>
                    </a:lnTo>
                    <a:lnTo>
                      <a:pt x="248" y="220"/>
                    </a:lnTo>
                    <a:lnTo>
                      <a:pt x="243" y="195"/>
                    </a:lnTo>
                    <a:lnTo>
                      <a:pt x="237" y="170"/>
                    </a:lnTo>
                    <a:lnTo>
                      <a:pt x="228" y="146"/>
                    </a:lnTo>
                    <a:lnTo>
                      <a:pt x="215" y="123"/>
                    </a:lnTo>
                    <a:lnTo>
                      <a:pt x="201" y="102"/>
                    </a:lnTo>
                    <a:lnTo>
                      <a:pt x="183" y="81"/>
                    </a:lnTo>
                    <a:lnTo>
                      <a:pt x="166" y="62"/>
                    </a:lnTo>
                    <a:lnTo>
                      <a:pt x="146" y="47"/>
                    </a:lnTo>
                    <a:lnTo>
                      <a:pt x="123" y="34"/>
                    </a:lnTo>
                    <a:lnTo>
                      <a:pt x="100" y="21"/>
                    </a:lnTo>
                    <a:lnTo>
                      <a:pt x="75" y="14"/>
                    </a:lnTo>
                    <a:lnTo>
                      <a:pt x="51" y="7"/>
                    </a:lnTo>
                    <a:lnTo>
                      <a:pt x="25" y="3"/>
                    </a:lnTo>
                    <a:lnTo>
                      <a:pt x="0" y="0"/>
                    </a:lnTo>
                    <a:lnTo>
                      <a:pt x="0" y="108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17" name="Freeform 53"/>
              <p:cNvSpPr>
                <a:spLocks/>
              </p:cNvSpPr>
              <p:nvPr/>
            </p:nvSpPr>
            <p:spPr bwMode="auto">
              <a:xfrm>
                <a:off x="3695" y="3026"/>
                <a:ext cx="251" cy="496"/>
              </a:xfrm>
              <a:custGeom>
                <a:avLst/>
                <a:gdLst>
                  <a:gd name="T0" fmla="*/ 250 w 251"/>
                  <a:gd name="T1" fmla="*/ 108 h 496"/>
                  <a:gd name="T2" fmla="*/ 231 w 251"/>
                  <a:gd name="T3" fmla="*/ 108 h 496"/>
                  <a:gd name="T4" fmla="*/ 211 w 251"/>
                  <a:gd name="T5" fmla="*/ 113 h 496"/>
                  <a:gd name="T6" fmla="*/ 192 w 251"/>
                  <a:gd name="T7" fmla="*/ 120 h 496"/>
                  <a:gd name="T8" fmla="*/ 176 w 251"/>
                  <a:gd name="T9" fmla="*/ 128 h 496"/>
                  <a:gd name="T10" fmla="*/ 160 w 251"/>
                  <a:gd name="T11" fmla="*/ 139 h 496"/>
                  <a:gd name="T12" fmla="*/ 146 w 251"/>
                  <a:gd name="T13" fmla="*/ 154 h 496"/>
                  <a:gd name="T14" fmla="*/ 135 w 251"/>
                  <a:gd name="T15" fmla="*/ 168 h 496"/>
                  <a:gd name="T16" fmla="*/ 125 w 251"/>
                  <a:gd name="T17" fmla="*/ 185 h 496"/>
                  <a:gd name="T18" fmla="*/ 117 w 251"/>
                  <a:gd name="T19" fmla="*/ 204 h 496"/>
                  <a:gd name="T20" fmla="*/ 111 w 251"/>
                  <a:gd name="T21" fmla="*/ 222 h 496"/>
                  <a:gd name="T22" fmla="*/ 109 w 251"/>
                  <a:gd name="T23" fmla="*/ 240 h 496"/>
                  <a:gd name="T24" fmla="*/ 110 w 251"/>
                  <a:gd name="T25" fmla="*/ 260 h 496"/>
                  <a:gd name="T26" fmla="*/ 114 w 251"/>
                  <a:gd name="T27" fmla="*/ 280 h 496"/>
                  <a:gd name="T28" fmla="*/ 119 w 251"/>
                  <a:gd name="T29" fmla="*/ 298 h 496"/>
                  <a:gd name="T30" fmla="*/ 128 w 251"/>
                  <a:gd name="T31" fmla="*/ 317 h 496"/>
                  <a:gd name="T32" fmla="*/ 138 w 251"/>
                  <a:gd name="T33" fmla="*/ 332 h 496"/>
                  <a:gd name="T34" fmla="*/ 150 w 251"/>
                  <a:gd name="T35" fmla="*/ 347 h 496"/>
                  <a:gd name="T36" fmla="*/ 165 w 251"/>
                  <a:gd name="T37" fmla="*/ 359 h 496"/>
                  <a:gd name="T38" fmla="*/ 182 w 251"/>
                  <a:gd name="T39" fmla="*/ 369 h 496"/>
                  <a:gd name="T40" fmla="*/ 199 w 251"/>
                  <a:gd name="T41" fmla="*/ 378 h 496"/>
                  <a:gd name="T42" fmla="*/ 218 w 251"/>
                  <a:gd name="T43" fmla="*/ 384 h 496"/>
                  <a:gd name="T44" fmla="*/ 238 w 251"/>
                  <a:gd name="T45" fmla="*/ 387 h 496"/>
                  <a:gd name="T46" fmla="*/ 250 w 251"/>
                  <a:gd name="T47" fmla="*/ 387 h 496"/>
                  <a:gd name="T48" fmla="*/ 250 w 251"/>
                  <a:gd name="T49" fmla="*/ 494 h 496"/>
                  <a:gd name="T50" fmla="*/ 246 w 251"/>
                  <a:gd name="T51" fmla="*/ 495 h 496"/>
                  <a:gd name="T52" fmla="*/ 219 w 251"/>
                  <a:gd name="T53" fmla="*/ 493 h 496"/>
                  <a:gd name="T54" fmla="*/ 195 w 251"/>
                  <a:gd name="T55" fmla="*/ 488 h 496"/>
                  <a:gd name="T56" fmla="*/ 170 w 251"/>
                  <a:gd name="T57" fmla="*/ 481 h 496"/>
                  <a:gd name="T58" fmla="*/ 145 w 251"/>
                  <a:gd name="T59" fmla="*/ 473 h 496"/>
                  <a:gd name="T60" fmla="*/ 123 w 251"/>
                  <a:gd name="T61" fmla="*/ 460 h 496"/>
                  <a:gd name="T62" fmla="*/ 100 w 251"/>
                  <a:gd name="T63" fmla="*/ 446 h 496"/>
                  <a:gd name="T64" fmla="*/ 80 w 251"/>
                  <a:gd name="T65" fmla="*/ 430 h 496"/>
                  <a:gd name="T66" fmla="*/ 62 w 251"/>
                  <a:gd name="T67" fmla="*/ 410 h 496"/>
                  <a:gd name="T68" fmla="*/ 46 w 251"/>
                  <a:gd name="T69" fmla="*/ 390 h 496"/>
                  <a:gd name="T70" fmla="*/ 32 w 251"/>
                  <a:gd name="T71" fmla="*/ 369 h 496"/>
                  <a:gd name="T72" fmla="*/ 20 w 251"/>
                  <a:gd name="T73" fmla="*/ 346 h 496"/>
                  <a:gd name="T74" fmla="*/ 11 w 251"/>
                  <a:gd name="T75" fmla="*/ 321 h 496"/>
                  <a:gd name="T76" fmla="*/ 5 w 251"/>
                  <a:gd name="T77" fmla="*/ 297 h 496"/>
                  <a:gd name="T78" fmla="*/ 0 w 251"/>
                  <a:gd name="T79" fmla="*/ 270 h 496"/>
                  <a:gd name="T80" fmla="*/ 0 w 251"/>
                  <a:gd name="T81" fmla="*/ 245 h 496"/>
                  <a:gd name="T82" fmla="*/ 1 w 251"/>
                  <a:gd name="T83" fmla="*/ 219 h 496"/>
                  <a:gd name="T84" fmla="*/ 6 w 251"/>
                  <a:gd name="T85" fmla="*/ 195 h 496"/>
                  <a:gd name="T86" fmla="*/ 14 w 251"/>
                  <a:gd name="T87" fmla="*/ 169 h 496"/>
                  <a:gd name="T88" fmla="*/ 22 w 251"/>
                  <a:gd name="T89" fmla="*/ 146 h 496"/>
                  <a:gd name="T90" fmla="*/ 34 w 251"/>
                  <a:gd name="T91" fmla="*/ 123 h 496"/>
                  <a:gd name="T92" fmla="*/ 48 w 251"/>
                  <a:gd name="T93" fmla="*/ 100 h 496"/>
                  <a:gd name="T94" fmla="*/ 66 w 251"/>
                  <a:gd name="T95" fmla="*/ 80 h 496"/>
                  <a:gd name="T96" fmla="*/ 83 w 251"/>
                  <a:gd name="T97" fmla="*/ 61 h 496"/>
                  <a:gd name="T98" fmla="*/ 104 w 251"/>
                  <a:gd name="T99" fmla="*/ 47 h 496"/>
                  <a:gd name="T100" fmla="*/ 126 w 251"/>
                  <a:gd name="T101" fmla="*/ 33 h 496"/>
                  <a:gd name="T102" fmla="*/ 149 w 251"/>
                  <a:gd name="T103" fmla="*/ 20 h 496"/>
                  <a:gd name="T104" fmla="*/ 174 w 251"/>
                  <a:gd name="T105" fmla="*/ 13 h 496"/>
                  <a:gd name="T106" fmla="*/ 198 w 251"/>
                  <a:gd name="T107" fmla="*/ 6 h 496"/>
                  <a:gd name="T108" fmla="*/ 223 w 251"/>
                  <a:gd name="T109" fmla="*/ 1 h 496"/>
                  <a:gd name="T110" fmla="*/ 250 w 251"/>
                  <a:gd name="T111" fmla="*/ 0 h 496"/>
                  <a:gd name="T112" fmla="*/ 250 w 251"/>
                  <a:gd name="T113" fmla="*/ 108 h 49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251"/>
                  <a:gd name="T172" fmla="*/ 0 h 496"/>
                  <a:gd name="T173" fmla="*/ 251 w 251"/>
                  <a:gd name="T174" fmla="*/ 496 h 49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251" h="496">
                    <a:moveTo>
                      <a:pt x="250" y="108"/>
                    </a:moveTo>
                    <a:lnTo>
                      <a:pt x="231" y="108"/>
                    </a:lnTo>
                    <a:lnTo>
                      <a:pt x="211" y="113"/>
                    </a:lnTo>
                    <a:lnTo>
                      <a:pt x="192" y="120"/>
                    </a:lnTo>
                    <a:lnTo>
                      <a:pt x="176" y="128"/>
                    </a:lnTo>
                    <a:lnTo>
                      <a:pt x="160" y="139"/>
                    </a:lnTo>
                    <a:lnTo>
                      <a:pt x="146" y="154"/>
                    </a:lnTo>
                    <a:lnTo>
                      <a:pt x="135" y="168"/>
                    </a:lnTo>
                    <a:lnTo>
                      <a:pt x="125" y="185"/>
                    </a:lnTo>
                    <a:lnTo>
                      <a:pt x="117" y="204"/>
                    </a:lnTo>
                    <a:lnTo>
                      <a:pt x="111" y="222"/>
                    </a:lnTo>
                    <a:lnTo>
                      <a:pt x="109" y="240"/>
                    </a:lnTo>
                    <a:lnTo>
                      <a:pt x="110" y="260"/>
                    </a:lnTo>
                    <a:lnTo>
                      <a:pt x="114" y="280"/>
                    </a:lnTo>
                    <a:lnTo>
                      <a:pt x="119" y="298"/>
                    </a:lnTo>
                    <a:lnTo>
                      <a:pt x="128" y="317"/>
                    </a:lnTo>
                    <a:lnTo>
                      <a:pt x="138" y="332"/>
                    </a:lnTo>
                    <a:lnTo>
                      <a:pt x="150" y="347"/>
                    </a:lnTo>
                    <a:lnTo>
                      <a:pt x="165" y="359"/>
                    </a:lnTo>
                    <a:lnTo>
                      <a:pt x="182" y="369"/>
                    </a:lnTo>
                    <a:lnTo>
                      <a:pt x="199" y="378"/>
                    </a:lnTo>
                    <a:lnTo>
                      <a:pt x="218" y="384"/>
                    </a:lnTo>
                    <a:lnTo>
                      <a:pt x="238" y="387"/>
                    </a:lnTo>
                    <a:lnTo>
                      <a:pt x="250" y="387"/>
                    </a:lnTo>
                    <a:lnTo>
                      <a:pt x="250" y="494"/>
                    </a:lnTo>
                    <a:lnTo>
                      <a:pt x="246" y="495"/>
                    </a:lnTo>
                    <a:lnTo>
                      <a:pt x="219" y="493"/>
                    </a:lnTo>
                    <a:lnTo>
                      <a:pt x="195" y="488"/>
                    </a:lnTo>
                    <a:lnTo>
                      <a:pt x="170" y="481"/>
                    </a:lnTo>
                    <a:lnTo>
                      <a:pt x="145" y="473"/>
                    </a:lnTo>
                    <a:lnTo>
                      <a:pt x="123" y="460"/>
                    </a:lnTo>
                    <a:lnTo>
                      <a:pt x="100" y="446"/>
                    </a:lnTo>
                    <a:lnTo>
                      <a:pt x="80" y="430"/>
                    </a:lnTo>
                    <a:lnTo>
                      <a:pt x="62" y="410"/>
                    </a:lnTo>
                    <a:lnTo>
                      <a:pt x="46" y="390"/>
                    </a:lnTo>
                    <a:lnTo>
                      <a:pt x="32" y="369"/>
                    </a:lnTo>
                    <a:lnTo>
                      <a:pt x="20" y="346"/>
                    </a:lnTo>
                    <a:lnTo>
                      <a:pt x="11" y="321"/>
                    </a:lnTo>
                    <a:lnTo>
                      <a:pt x="5" y="297"/>
                    </a:lnTo>
                    <a:lnTo>
                      <a:pt x="0" y="270"/>
                    </a:lnTo>
                    <a:lnTo>
                      <a:pt x="0" y="245"/>
                    </a:lnTo>
                    <a:lnTo>
                      <a:pt x="1" y="219"/>
                    </a:lnTo>
                    <a:lnTo>
                      <a:pt x="6" y="195"/>
                    </a:lnTo>
                    <a:lnTo>
                      <a:pt x="14" y="169"/>
                    </a:lnTo>
                    <a:lnTo>
                      <a:pt x="22" y="146"/>
                    </a:lnTo>
                    <a:lnTo>
                      <a:pt x="34" y="123"/>
                    </a:lnTo>
                    <a:lnTo>
                      <a:pt x="48" y="100"/>
                    </a:lnTo>
                    <a:lnTo>
                      <a:pt x="66" y="80"/>
                    </a:lnTo>
                    <a:lnTo>
                      <a:pt x="83" y="61"/>
                    </a:lnTo>
                    <a:lnTo>
                      <a:pt x="104" y="47"/>
                    </a:lnTo>
                    <a:lnTo>
                      <a:pt x="126" y="33"/>
                    </a:lnTo>
                    <a:lnTo>
                      <a:pt x="149" y="20"/>
                    </a:lnTo>
                    <a:lnTo>
                      <a:pt x="174" y="13"/>
                    </a:lnTo>
                    <a:lnTo>
                      <a:pt x="198" y="6"/>
                    </a:lnTo>
                    <a:lnTo>
                      <a:pt x="223" y="1"/>
                    </a:lnTo>
                    <a:lnTo>
                      <a:pt x="250" y="0"/>
                    </a:lnTo>
                    <a:lnTo>
                      <a:pt x="250" y="108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18" name="Line 54"/>
              <p:cNvSpPr>
                <a:spLocks noChangeShapeType="1"/>
              </p:cNvSpPr>
              <p:nvPr/>
            </p:nvSpPr>
            <p:spPr bwMode="auto">
              <a:xfrm>
                <a:off x="5018" y="3087"/>
                <a:ext cx="0" cy="11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19" name="Line 55"/>
              <p:cNvSpPr>
                <a:spLocks noChangeShapeType="1"/>
              </p:cNvSpPr>
              <p:nvPr/>
            </p:nvSpPr>
            <p:spPr bwMode="auto">
              <a:xfrm flipH="1">
                <a:off x="4163" y="3348"/>
                <a:ext cx="622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20" name="Line 56"/>
              <p:cNvSpPr>
                <a:spLocks noChangeShapeType="1"/>
              </p:cNvSpPr>
              <p:nvPr/>
            </p:nvSpPr>
            <p:spPr bwMode="auto">
              <a:xfrm flipH="1">
                <a:off x="3640" y="3348"/>
                <a:ext cx="77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295" name="Text Box 57"/>
            <p:cNvSpPr txBox="1">
              <a:spLocks noChangeArrowheads="1"/>
            </p:cNvSpPr>
            <p:nvPr/>
          </p:nvSpPr>
          <p:spPr bwMode="auto">
            <a:xfrm>
              <a:off x="3534" y="2975"/>
              <a:ext cx="1917" cy="9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4400" b="1" i="1">
                  <a:solidFill>
                    <a:srgbClr val="000099"/>
                  </a:solidFill>
                </a:rPr>
                <a:t>Roundabout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4400" b="1" i="1">
                  <a:solidFill>
                    <a:srgbClr val="000099"/>
                  </a:solidFill>
                </a:rPr>
                <a:t>Production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18691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7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7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41" grpId="0" autoUpdateAnimBg="0"/>
      <p:bldP spid="16795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795463" y="957263"/>
            <a:ext cx="4371975" cy="820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800">
                <a:latin typeface="Brush Script MT" pitchFamily="66" charset="0"/>
              </a:rPr>
              <a:t>Other Characteristics</a:t>
            </a:r>
          </a:p>
        </p:txBody>
      </p:sp>
      <p:grpSp>
        <p:nvGrpSpPr>
          <p:cNvPr id="13315" name="Group 4"/>
          <p:cNvGrpSpPr>
            <a:grpSpLocks/>
          </p:cNvGrpSpPr>
          <p:nvPr/>
        </p:nvGrpSpPr>
        <p:grpSpPr bwMode="auto">
          <a:xfrm>
            <a:off x="2128838" y="2092325"/>
            <a:ext cx="6662737" cy="2089150"/>
            <a:chOff x="1341" y="1318"/>
            <a:chExt cx="4197" cy="1316"/>
          </a:xfrm>
        </p:grpSpPr>
        <p:sp>
          <p:nvSpPr>
            <p:cNvPr id="13320" name="Freeform 5"/>
            <p:cNvSpPr>
              <a:spLocks/>
            </p:cNvSpPr>
            <p:nvPr/>
          </p:nvSpPr>
          <p:spPr bwMode="auto">
            <a:xfrm>
              <a:off x="1341" y="2055"/>
              <a:ext cx="4197" cy="579"/>
            </a:xfrm>
            <a:custGeom>
              <a:avLst/>
              <a:gdLst>
                <a:gd name="T0" fmla="*/ 0 w 4701"/>
                <a:gd name="T1" fmla="*/ 0 h 579"/>
                <a:gd name="T2" fmla="*/ 62 w 4701"/>
                <a:gd name="T3" fmla="*/ 578 h 579"/>
                <a:gd name="T4" fmla="*/ 124 w 4701"/>
                <a:gd name="T5" fmla="*/ 0 h 579"/>
                <a:gd name="T6" fmla="*/ 0 w 4701"/>
                <a:gd name="T7" fmla="*/ 0 h 57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701"/>
                <a:gd name="T13" fmla="*/ 0 h 579"/>
                <a:gd name="T14" fmla="*/ 4701 w 4701"/>
                <a:gd name="T15" fmla="*/ 579 h 57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701" h="579">
                  <a:moveTo>
                    <a:pt x="0" y="0"/>
                  </a:moveTo>
                  <a:lnTo>
                    <a:pt x="2349" y="578"/>
                  </a:lnTo>
                  <a:lnTo>
                    <a:pt x="4700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1" name="Freeform 6"/>
            <p:cNvSpPr>
              <a:spLocks/>
            </p:cNvSpPr>
            <p:nvPr/>
          </p:nvSpPr>
          <p:spPr bwMode="auto">
            <a:xfrm>
              <a:off x="1341" y="1384"/>
              <a:ext cx="4197" cy="672"/>
            </a:xfrm>
            <a:custGeom>
              <a:avLst/>
              <a:gdLst>
                <a:gd name="T0" fmla="*/ 0 w 4701"/>
                <a:gd name="T1" fmla="*/ 671 h 672"/>
                <a:gd name="T2" fmla="*/ 0 w 4701"/>
                <a:gd name="T3" fmla="*/ 0 h 672"/>
                <a:gd name="T4" fmla="*/ 124 w 4701"/>
                <a:gd name="T5" fmla="*/ 0 h 672"/>
                <a:gd name="T6" fmla="*/ 124 w 4701"/>
                <a:gd name="T7" fmla="*/ 671 h 672"/>
                <a:gd name="T8" fmla="*/ 0 w 4701"/>
                <a:gd name="T9" fmla="*/ 671 h 6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01"/>
                <a:gd name="T16" fmla="*/ 0 h 672"/>
                <a:gd name="T17" fmla="*/ 4701 w 4701"/>
                <a:gd name="T18" fmla="*/ 672 h 6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01" h="672">
                  <a:moveTo>
                    <a:pt x="0" y="671"/>
                  </a:moveTo>
                  <a:lnTo>
                    <a:pt x="0" y="0"/>
                  </a:lnTo>
                  <a:lnTo>
                    <a:pt x="4700" y="0"/>
                  </a:lnTo>
                  <a:lnTo>
                    <a:pt x="4700" y="671"/>
                  </a:lnTo>
                  <a:lnTo>
                    <a:pt x="0" y="671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2" name="Rectangle 7"/>
            <p:cNvSpPr>
              <a:spLocks noChangeArrowheads="1"/>
            </p:cNvSpPr>
            <p:nvPr/>
          </p:nvSpPr>
          <p:spPr bwMode="auto">
            <a:xfrm>
              <a:off x="1620" y="1318"/>
              <a:ext cx="3622" cy="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3600" b="1" i="1">
                  <a:solidFill>
                    <a:schemeClr val="tx1"/>
                  </a:solidFill>
                  <a:latin typeface="Arial" charset="0"/>
                </a:rPr>
                <a:t>Reliance on Technology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3600" b="1" i="1">
                  <a:solidFill>
                    <a:schemeClr val="tx1"/>
                  </a:solidFill>
                  <a:latin typeface="Arial" charset="0"/>
                </a:rPr>
                <a:t>and Capital Goods</a:t>
              </a:r>
            </a:p>
          </p:txBody>
        </p:sp>
      </p:grpSp>
      <p:grpSp>
        <p:nvGrpSpPr>
          <p:cNvPr id="3" name="Group 40"/>
          <p:cNvGrpSpPr>
            <a:grpSpLocks/>
          </p:cNvGrpSpPr>
          <p:nvPr/>
        </p:nvGrpSpPr>
        <p:grpSpPr bwMode="auto">
          <a:xfrm>
            <a:off x="2138363" y="3640138"/>
            <a:ext cx="6662737" cy="1069975"/>
            <a:chOff x="1347" y="2293"/>
            <a:chExt cx="4197" cy="674"/>
          </a:xfrm>
        </p:grpSpPr>
        <p:sp>
          <p:nvSpPr>
            <p:cNvPr id="13318" name="Freeform 9"/>
            <p:cNvSpPr>
              <a:spLocks/>
            </p:cNvSpPr>
            <p:nvPr/>
          </p:nvSpPr>
          <p:spPr bwMode="auto">
            <a:xfrm>
              <a:off x="1347" y="2293"/>
              <a:ext cx="4197" cy="674"/>
            </a:xfrm>
            <a:custGeom>
              <a:avLst/>
              <a:gdLst>
                <a:gd name="T0" fmla="*/ 0 w 4701"/>
                <a:gd name="T1" fmla="*/ 673 h 674"/>
                <a:gd name="T2" fmla="*/ 0 w 4701"/>
                <a:gd name="T3" fmla="*/ 0 h 674"/>
                <a:gd name="T4" fmla="*/ 124 w 4701"/>
                <a:gd name="T5" fmla="*/ 0 h 674"/>
                <a:gd name="T6" fmla="*/ 124 w 4701"/>
                <a:gd name="T7" fmla="*/ 673 h 674"/>
                <a:gd name="T8" fmla="*/ 0 w 4701"/>
                <a:gd name="T9" fmla="*/ 673 h 6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01"/>
                <a:gd name="T16" fmla="*/ 0 h 674"/>
                <a:gd name="T17" fmla="*/ 4701 w 4701"/>
                <a:gd name="T18" fmla="*/ 674 h 6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01" h="674">
                  <a:moveTo>
                    <a:pt x="0" y="673"/>
                  </a:moveTo>
                  <a:lnTo>
                    <a:pt x="0" y="0"/>
                  </a:lnTo>
                  <a:lnTo>
                    <a:pt x="4700" y="0"/>
                  </a:lnTo>
                  <a:lnTo>
                    <a:pt x="4700" y="673"/>
                  </a:lnTo>
                  <a:lnTo>
                    <a:pt x="0" y="673"/>
                  </a:lnTo>
                </a:path>
              </a:pathLst>
            </a:custGeom>
            <a:gradFill rotWithShape="0">
              <a:gsLst>
                <a:gs pos="0">
                  <a:srgbClr val="FFFF99"/>
                </a:gs>
                <a:gs pos="100000">
                  <a:srgbClr val="FFCC99"/>
                </a:gs>
              </a:gsLst>
              <a:lin ang="5400000" scaled="1"/>
            </a:gra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9" name="Rectangle 10"/>
            <p:cNvSpPr>
              <a:spLocks noChangeArrowheads="1"/>
            </p:cNvSpPr>
            <p:nvPr/>
          </p:nvSpPr>
          <p:spPr bwMode="auto">
            <a:xfrm>
              <a:off x="1350" y="2431"/>
              <a:ext cx="4130" cy="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3600" b="1" i="1">
                  <a:solidFill>
                    <a:schemeClr val="tx1"/>
                  </a:solidFill>
                  <a:latin typeface="Arial" charset="0"/>
                </a:rPr>
                <a:t>Specialization and Efficiency</a:t>
              </a:r>
              <a:endParaRPr lang="en-US" altLang="en-US" sz="2800" b="1" i="1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13317" name="Rectangle 39"/>
          <p:cNvSpPr>
            <a:spLocks noChangeArrowheads="1"/>
          </p:cNvSpPr>
          <p:nvPr/>
        </p:nvSpPr>
        <p:spPr bwMode="auto">
          <a:xfrm>
            <a:off x="1998663" y="247650"/>
            <a:ext cx="4745037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rgbClr val="000099"/>
                </a:solidFill>
              </a:rPr>
              <a:t>Capitalist Ideology</a:t>
            </a:r>
          </a:p>
        </p:txBody>
      </p:sp>
    </p:spTree>
    <p:extLst>
      <p:ext uri="{BB962C8B-B14F-4D97-AF65-F5344CB8AC3E}">
        <p14:creationId xmlns:p14="http://schemas.microsoft.com/office/powerpoint/2010/main" val="2259317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795463" y="957263"/>
            <a:ext cx="4371975" cy="820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800">
                <a:latin typeface="Brush Script MT" pitchFamily="66" charset="0"/>
              </a:rPr>
              <a:t>Other Characteristics</a:t>
            </a:r>
          </a:p>
        </p:txBody>
      </p:sp>
      <p:grpSp>
        <p:nvGrpSpPr>
          <p:cNvPr id="14339" name="Group 4"/>
          <p:cNvGrpSpPr>
            <a:grpSpLocks/>
          </p:cNvGrpSpPr>
          <p:nvPr/>
        </p:nvGrpSpPr>
        <p:grpSpPr bwMode="auto">
          <a:xfrm>
            <a:off x="2128838" y="2092325"/>
            <a:ext cx="6662737" cy="2089150"/>
            <a:chOff x="1341" y="1318"/>
            <a:chExt cx="4197" cy="1316"/>
          </a:xfrm>
        </p:grpSpPr>
        <p:sp>
          <p:nvSpPr>
            <p:cNvPr id="14348" name="Freeform 5"/>
            <p:cNvSpPr>
              <a:spLocks/>
            </p:cNvSpPr>
            <p:nvPr/>
          </p:nvSpPr>
          <p:spPr bwMode="auto">
            <a:xfrm>
              <a:off x="1341" y="2055"/>
              <a:ext cx="4197" cy="579"/>
            </a:xfrm>
            <a:custGeom>
              <a:avLst/>
              <a:gdLst>
                <a:gd name="T0" fmla="*/ 0 w 4701"/>
                <a:gd name="T1" fmla="*/ 0 h 579"/>
                <a:gd name="T2" fmla="*/ 62 w 4701"/>
                <a:gd name="T3" fmla="*/ 578 h 579"/>
                <a:gd name="T4" fmla="*/ 124 w 4701"/>
                <a:gd name="T5" fmla="*/ 0 h 579"/>
                <a:gd name="T6" fmla="*/ 0 w 4701"/>
                <a:gd name="T7" fmla="*/ 0 h 57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701"/>
                <a:gd name="T13" fmla="*/ 0 h 579"/>
                <a:gd name="T14" fmla="*/ 4701 w 4701"/>
                <a:gd name="T15" fmla="*/ 579 h 57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701" h="579">
                  <a:moveTo>
                    <a:pt x="0" y="0"/>
                  </a:moveTo>
                  <a:lnTo>
                    <a:pt x="2349" y="578"/>
                  </a:lnTo>
                  <a:lnTo>
                    <a:pt x="4700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9" name="Freeform 6"/>
            <p:cNvSpPr>
              <a:spLocks/>
            </p:cNvSpPr>
            <p:nvPr/>
          </p:nvSpPr>
          <p:spPr bwMode="auto">
            <a:xfrm>
              <a:off x="1341" y="1384"/>
              <a:ext cx="4197" cy="672"/>
            </a:xfrm>
            <a:custGeom>
              <a:avLst/>
              <a:gdLst>
                <a:gd name="T0" fmla="*/ 0 w 4701"/>
                <a:gd name="T1" fmla="*/ 671 h 672"/>
                <a:gd name="T2" fmla="*/ 0 w 4701"/>
                <a:gd name="T3" fmla="*/ 0 h 672"/>
                <a:gd name="T4" fmla="*/ 124 w 4701"/>
                <a:gd name="T5" fmla="*/ 0 h 672"/>
                <a:gd name="T6" fmla="*/ 124 w 4701"/>
                <a:gd name="T7" fmla="*/ 671 h 672"/>
                <a:gd name="T8" fmla="*/ 0 w 4701"/>
                <a:gd name="T9" fmla="*/ 671 h 6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01"/>
                <a:gd name="T16" fmla="*/ 0 h 672"/>
                <a:gd name="T17" fmla="*/ 4701 w 4701"/>
                <a:gd name="T18" fmla="*/ 672 h 6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01" h="672">
                  <a:moveTo>
                    <a:pt x="0" y="671"/>
                  </a:moveTo>
                  <a:lnTo>
                    <a:pt x="0" y="0"/>
                  </a:lnTo>
                  <a:lnTo>
                    <a:pt x="4700" y="0"/>
                  </a:lnTo>
                  <a:lnTo>
                    <a:pt x="4700" y="671"/>
                  </a:lnTo>
                  <a:lnTo>
                    <a:pt x="0" y="671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0" name="Rectangle 7"/>
            <p:cNvSpPr>
              <a:spLocks noChangeArrowheads="1"/>
            </p:cNvSpPr>
            <p:nvPr/>
          </p:nvSpPr>
          <p:spPr bwMode="auto">
            <a:xfrm>
              <a:off x="1620" y="1318"/>
              <a:ext cx="3622" cy="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3600" b="1" i="1">
                  <a:solidFill>
                    <a:schemeClr val="tx1"/>
                  </a:solidFill>
                  <a:latin typeface="Arial" charset="0"/>
                </a:rPr>
                <a:t>Reliance on Technology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3600" b="1" i="1">
                  <a:solidFill>
                    <a:schemeClr val="tx1"/>
                  </a:solidFill>
                  <a:latin typeface="Arial" charset="0"/>
                </a:rPr>
                <a:t>and Capital Goods</a:t>
              </a:r>
            </a:p>
          </p:txBody>
        </p:sp>
      </p:grpSp>
      <p:grpSp>
        <p:nvGrpSpPr>
          <p:cNvPr id="14340" name="Group 20"/>
          <p:cNvGrpSpPr>
            <a:grpSpLocks/>
          </p:cNvGrpSpPr>
          <p:nvPr/>
        </p:nvGrpSpPr>
        <p:grpSpPr bwMode="auto">
          <a:xfrm>
            <a:off x="2138363" y="3640138"/>
            <a:ext cx="6662737" cy="1069975"/>
            <a:chOff x="1347" y="2293"/>
            <a:chExt cx="4197" cy="674"/>
          </a:xfrm>
        </p:grpSpPr>
        <p:sp>
          <p:nvSpPr>
            <p:cNvPr id="14346" name="Freeform 9"/>
            <p:cNvSpPr>
              <a:spLocks/>
            </p:cNvSpPr>
            <p:nvPr/>
          </p:nvSpPr>
          <p:spPr bwMode="auto">
            <a:xfrm>
              <a:off x="1347" y="2293"/>
              <a:ext cx="4197" cy="674"/>
            </a:xfrm>
            <a:custGeom>
              <a:avLst/>
              <a:gdLst>
                <a:gd name="T0" fmla="*/ 0 w 4701"/>
                <a:gd name="T1" fmla="*/ 673 h 674"/>
                <a:gd name="T2" fmla="*/ 0 w 4701"/>
                <a:gd name="T3" fmla="*/ 0 h 674"/>
                <a:gd name="T4" fmla="*/ 124 w 4701"/>
                <a:gd name="T5" fmla="*/ 0 h 674"/>
                <a:gd name="T6" fmla="*/ 124 w 4701"/>
                <a:gd name="T7" fmla="*/ 673 h 674"/>
                <a:gd name="T8" fmla="*/ 0 w 4701"/>
                <a:gd name="T9" fmla="*/ 673 h 6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01"/>
                <a:gd name="T16" fmla="*/ 0 h 674"/>
                <a:gd name="T17" fmla="*/ 4701 w 4701"/>
                <a:gd name="T18" fmla="*/ 674 h 6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01" h="674">
                  <a:moveTo>
                    <a:pt x="0" y="673"/>
                  </a:moveTo>
                  <a:lnTo>
                    <a:pt x="0" y="0"/>
                  </a:lnTo>
                  <a:lnTo>
                    <a:pt x="4700" y="0"/>
                  </a:lnTo>
                  <a:lnTo>
                    <a:pt x="4700" y="673"/>
                  </a:lnTo>
                  <a:lnTo>
                    <a:pt x="0" y="673"/>
                  </a:lnTo>
                </a:path>
              </a:pathLst>
            </a:custGeom>
            <a:gradFill rotWithShape="0">
              <a:gsLst>
                <a:gs pos="0">
                  <a:srgbClr val="FFFF99"/>
                </a:gs>
                <a:gs pos="100000">
                  <a:srgbClr val="FFCC99"/>
                </a:gs>
              </a:gsLst>
              <a:lin ang="5400000" scaled="1"/>
            </a:gra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7" name="Rectangle 10"/>
            <p:cNvSpPr>
              <a:spLocks noChangeArrowheads="1"/>
            </p:cNvSpPr>
            <p:nvPr/>
          </p:nvSpPr>
          <p:spPr bwMode="auto">
            <a:xfrm>
              <a:off x="1350" y="2431"/>
              <a:ext cx="4130" cy="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3600" b="1" i="1">
                  <a:solidFill>
                    <a:schemeClr val="tx1"/>
                  </a:solidFill>
                  <a:latin typeface="Arial" charset="0"/>
                </a:rPr>
                <a:t>Specialization and Efficiency</a:t>
              </a:r>
            </a:p>
          </p:txBody>
        </p:sp>
      </p:grpSp>
      <p:sp>
        <p:nvSpPr>
          <p:cNvPr id="169995" name="Text Box 11"/>
          <p:cNvSpPr txBox="1">
            <a:spLocks noChangeArrowheads="1"/>
          </p:cNvSpPr>
          <p:nvPr/>
        </p:nvSpPr>
        <p:spPr bwMode="auto">
          <a:xfrm>
            <a:off x="2768600" y="4673600"/>
            <a:ext cx="53467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 i="1">
                <a:solidFill>
                  <a:schemeClr val="tx1"/>
                </a:solidFill>
              </a:rPr>
              <a:t>Division of Labor</a:t>
            </a:r>
          </a:p>
        </p:txBody>
      </p:sp>
      <p:graphicFrame>
        <p:nvGraphicFramePr>
          <p:cNvPr id="169999" name="Object 15"/>
          <p:cNvGraphicFramePr>
            <a:graphicFrameLocks/>
          </p:cNvGraphicFramePr>
          <p:nvPr/>
        </p:nvGraphicFramePr>
        <p:xfrm>
          <a:off x="1879600" y="5165725"/>
          <a:ext cx="1831975" cy="1406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Lotus SmartPics Image" r:id="rId3" imgW="556301" imgH="3798944" progId="LotusSmartPicsImage">
                  <p:embed/>
                </p:oleObj>
              </mc:Choice>
              <mc:Fallback>
                <p:oleObj name="Lotus SmartPics Image" r:id="rId3" imgW="556301" imgH="3798944" progId="LotusSmartPicsImage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9600" y="5165725"/>
                        <a:ext cx="1831975" cy="1406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0000" name="Object 16"/>
          <p:cNvGraphicFramePr>
            <a:graphicFrameLocks/>
          </p:cNvGraphicFramePr>
          <p:nvPr/>
        </p:nvGraphicFramePr>
        <p:xfrm>
          <a:off x="4505325" y="5278438"/>
          <a:ext cx="1009650" cy="153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Lotus SmartPics Image" r:id="rId5" imgW="3209857" imgH="4514850" progId="LotusSmartPicsImage">
                  <p:embed/>
                </p:oleObj>
              </mc:Choice>
              <mc:Fallback>
                <p:oleObj name="Lotus SmartPics Image" r:id="rId5" imgW="3209857" imgH="4514850" progId="LotusSmartPicsImage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5325" y="5278438"/>
                        <a:ext cx="1009650" cy="1533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0001" name="Object 17"/>
          <p:cNvGraphicFramePr>
            <a:graphicFrameLocks/>
          </p:cNvGraphicFramePr>
          <p:nvPr/>
        </p:nvGraphicFramePr>
        <p:xfrm>
          <a:off x="6234113" y="5113338"/>
          <a:ext cx="2195512" cy="1281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Lotus SmartPics Image" r:id="rId7" imgW="582304" imgH="3255428" progId="LotusSmartPicsImage">
                  <p:embed/>
                </p:oleObj>
              </mc:Choice>
              <mc:Fallback>
                <p:oleObj name="Lotus SmartPics Image" r:id="rId7" imgW="582304" imgH="3255428" progId="LotusSmartPicsImage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4113" y="5113338"/>
                        <a:ext cx="2195512" cy="1281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5" name="Rectangle 18"/>
          <p:cNvSpPr>
            <a:spLocks noChangeArrowheads="1"/>
          </p:cNvSpPr>
          <p:nvPr/>
        </p:nvSpPr>
        <p:spPr bwMode="auto">
          <a:xfrm>
            <a:off x="1998663" y="247650"/>
            <a:ext cx="4745037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rgbClr val="000099"/>
                </a:solidFill>
              </a:rPr>
              <a:t>Capitalist Ideology</a:t>
            </a:r>
          </a:p>
        </p:txBody>
      </p:sp>
    </p:spTree>
    <p:extLst>
      <p:ext uri="{BB962C8B-B14F-4D97-AF65-F5344CB8AC3E}">
        <p14:creationId xmlns:p14="http://schemas.microsoft.com/office/powerpoint/2010/main" val="3934389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9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70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9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70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95" grpId="0" build="p" autoUpdateAnimBg="0" advAuto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795463" y="957263"/>
            <a:ext cx="4371975" cy="820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800">
                <a:latin typeface="Brush Script MT" pitchFamily="66" charset="0"/>
              </a:rPr>
              <a:t>Other Characteristics</a:t>
            </a:r>
          </a:p>
        </p:txBody>
      </p:sp>
      <p:grpSp>
        <p:nvGrpSpPr>
          <p:cNvPr id="15363" name="Group 4"/>
          <p:cNvGrpSpPr>
            <a:grpSpLocks/>
          </p:cNvGrpSpPr>
          <p:nvPr/>
        </p:nvGrpSpPr>
        <p:grpSpPr bwMode="auto">
          <a:xfrm>
            <a:off x="2128838" y="2092325"/>
            <a:ext cx="6662737" cy="2089150"/>
            <a:chOff x="1341" y="1318"/>
            <a:chExt cx="4197" cy="1316"/>
          </a:xfrm>
        </p:grpSpPr>
        <p:sp>
          <p:nvSpPr>
            <p:cNvPr id="15369" name="Freeform 5"/>
            <p:cNvSpPr>
              <a:spLocks/>
            </p:cNvSpPr>
            <p:nvPr/>
          </p:nvSpPr>
          <p:spPr bwMode="auto">
            <a:xfrm>
              <a:off x="1341" y="2055"/>
              <a:ext cx="4197" cy="579"/>
            </a:xfrm>
            <a:custGeom>
              <a:avLst/>
              <a:gdLst>
                <a:gd name="T0" fmla="*/ 0 w 4701"/>
                <a:gd name="T1" fmla="*/ 0 h 579"/>
                <a:gd name="T2" fmla="*/ 62 w 4701"/>
                <a:gd name="T3" fmla="*/ 578 h 579"/>
                <a:gd name="T4" fmla="*/ 124 w 4701"/>
                <a:gd name="T5" fmla="*/ 0 h 579"/>
                <a:gd name="T6" fmla="*/ 0 w 4701"/>
                <a:gd name="T7" fmla="*/ 0 h 57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701"/>
                <a:gd name="T13" fmla="*/ 0 h 579"/>
                <a:gd name="T14" fmla="*/ 4701 w 4701"/>
                <a:gd name="T15" fmla="*/ 579 h 57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701" h="579">
                  <a:moveTo>
                    <a:pt x="0" y="0"/>
                  </a:moveTo>
                  <a:lnTo>
                    <a:pt x="2349" y="578"/>
                  </a:lnTo>
                  <a:lnTo>
                    <a:pt x="4700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0" name="Freeform 6"/>
            <p:cNvSpPr>
              <a:spLocks/>
            </p:cNvSpPr>
            <p:nvPr/>
          </p:nvSpPr>
          <p:spPr bwMode="auto">
            <a:xfrm>
              <a:off x="1341" y="1384"/>
              <a:ext cx="4197" cy="672"/>
            </a:xfrm>
            <a:custGeom>
              <a:avLst/>
              <a:gdLst>
                <a:gd name="T0" fmla="*/ 0 w 4701"/>
                <a:gd name="T1" fmla="*/ 671 h 672"/>
                <a:gd name="T2" fmla="*/ 0 w 4701"/>
                <a:gd name="T3" fmla="*/ 0 h 672"/>
                <a:gd name="T4" fmla="*/ 124 w 4701"/>
                <a:gd name="T5" fmla="*/ 0 h 672"/>
                <a:gd name="T6" fmla="*/ 124 w 4701"/>
                <a:gd name="T7" fmla="*/ 671 h 672"/>
                <a:gd name="T8" fmla="*/ 0 w 4701"/>
                <a:gd name="T9" fmla="*/ 671 h 6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01"/>
                <a:gd name="T16" fmla="*/ 0 h 672"/>
                <a:gd name="T17" fmla="*/ 4701 w 4701"/>
                <a:gd name="T18" fmla="*/ 672 h 6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01" h="672">
                  <a:moveTo>
                    <a:pt x="0" y="671"/>
                  </a:moveTo>
                  <a:lnTo>
                    <a:pt x="0" y="0"/>
                  </a:lnTo>
                  <a:lnTo>
                    <a:pt x="4700" y="0"/>
                  </a:lnTo>
                  <a:lnTo>
                    <a:pt x="4700" y="671"/>
                  </a:lnTo>
                  <a:lnTo>
                    <a:pt x="0" y="671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1" name="Rectangle 7"/>
            <p:cNvSpPr>
              <a:spLocks noChangeArrowheads="1"/>
            </p:cNvSpPr>
            <p:nvPr/>
          </p:nvSpPr>
          <p:spPr bwMode="auto">
            <a:xfrm>
              <a:off x="1620" y="1318"/>
              <a:ext cx="3622" cy="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3600" b="1" i="1">
                  <a:solidFill>
                    <a:schemeClr val="tx1"/>
                  </a:solidFill>
                  <a:latin typeface="Arial" charset="0"/>
                </a:rPr>
                <a:t>Reliance on Technology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3600" b="1" i="1">
                  <a:solidFill>
                    <a:schemeClr val="tx1"/>
                  </a:solidFill>
                  <a:latin typeface="Arial" charset="0"/>
                </a:rPr>
                <a:t>and Capital Goods</a:t>
              </a:r>
            </a:p>
          </p:txBody>
        </p:sp>
      </p:grpSp>
      <p:grpSp>
        <p:nvGrpSpPr>
          <p:cNvPr id="15364" name="Group 41"/>
          <p:cNvGrpSpPr>
            <a:grpSpLocks/>
          </p:cNvGrpSpPr>
          <p:nvPr/>
        </p:nvGrpSpPr>
        <p:grpSpPr bwMode="auto">
          <a:xfrm>
            <a:off x="2138363" y="3640138"/>
            <a:ext cx="6662737" cy="1069975"/>
            <a:chOff x="1347" y="2293"/>
            <a:chExt cx="4197" cy="674"/>
          </a:xfrm>
        </p:grpSpPr>
        <p:sp>
          <p:nvSpPr>
            <p:cNvPr id="15367" name="Freeform 9"/>
            <p:cNvSpPr>
              <a:spLocks/>
            </p:cNvSpPr>
            <p:nvPr/>
          </p:nvSpPr>
          <p:spPr bwMode="auto">
            <a:xfrm>
              <a:off x="1347" y="2293"/>
              <a:ext cx="4197" cy="674"/>
            </a:xfrm>
            <a:custGeom>
              <a:avLst/>
              <a:gdLst>
                <a:gd name="T0" fmla="*/ 0 w 4701"/>
                <a:gd name="T1" fmla="*/ 673 h 674"/>
                <a:gd name="T2" fmla="*/ 0 w 4701"/>
                <a:gd name="T3" fmla="*/ 0 h 674"/>
                <a:gd name="T4" fmla="*/ 124 w 4701"/>
                <a:gd name="T5" fmla="*/ 0 h 674"/>
                <a:gd name="T6" fmla="*/ 124 w 4701"/>
                <a:gd name="T7" fmla="*/ 673 h 674"/>
                <a:gd name="T8" fmla="*/ 0 w 4701"/>
                <a:gd name="T9" fmla="*/ 673 h 6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01"/>
                <a:gd name="T16" fmla="*/ 0 h 674"/>
                <a:gd name="T17" fmla="*/ 4701 w 4701"/>
                <a:gd name="T18" fmla="*/ 674 h 6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01" h="674">
                  <a:moveTo>
                    <a:pt x="0" y="673"/>
                  </a:moveTo>
                  <a:lnTo>
                    <a:pt x="0" y="0"/>
                  </a:lnTo>
                  <a:lnTo>
                    <a:pt x="4700" y="0"/>
                  </a:lnTo>
                  <a:lnTo>
                    <a:pt x="4700" y="673"/>
                  </a:lnTo>
                  <a:lnTo>
                    <a:pt x="0" y="673"/>
                  </a:lnTo>
                </a:path>
              </a:pathLst>
            </a:custGeom>
            <a:gradFill rotWithShape="0">
              <a:gsLst>
                <a:gs pos="0">
                  <a:srgbClr val="FFFF99"/>
                </a:gs>
                <a:gs pos="100000">
                  <a:srgbClr val="FFCC99"/>
                </a:gs>
              </a:gsLst>
              <a:lin ang="5400000" scaled="1"/>
            </a:gra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8" name="Rectangle 10"/>
            <p:cNvSpPr>
              <a:spLocks noChangeArrowheads="1"/>
            </p:cNvSpPr>
            <p:nvPr/>
          </p:nvSpPr>
          <p:spPr bwMode="auto">
            <a:xfrm>
              <a:off x="1350" y="2431"/>
              <a:ext cx="4130" cy="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3600" b="1" i="1">
                  <a:solidFill>
                    <a:schemeClr val="tx1"/>
                  </a:solidFill>
                  <a:latin typeface="Arial" charset="0"/>
                </a:rPr>
                <a:t>Specialization and Efficiency</a:t>
              </a:r>
            </a:p>
          </p:txBody>
        </p:sp>
      </p:grpSp>
      <p:sp>
        <p:nvSpPr>
          <p:cNvPr id="180235" name="Text Box 11"/>
          <p:cNvSpPr txBox="1">
            <a:spLocks noChangeArrowheads="1"/>
          </p:cNvSpPr>
          <p:nvPr/>
        </p:nvSpPr>
        <p:spPr bwMode="auto">
          <a:xfrm>
            <a:off x="2135188" y="4673600"/>
            <a:ext cx="6610350" cy="2011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4200" b="1" i="1"/>
              <a:t>Differences in Ability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4200" b="1" i="1"/>
              <a:t>Fosters Learning by Doing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4200" b="1" i="1"/>
              <a:t>Saves Time</a:t>
            </a:r>
          </a:p>
        </p:txBody>
      </p:sp>
      <p:sp>
        <p:nvSpPr>
          <p:cNvPr id="15366" name="Rectangle 40"/>
          <p:cNvSpPr>
            <a:spLocks noChangeArrowheads="1"/>
          </p:cNvSpPr>
          <p:nvPr/>
        </p:nvSpPr>
        <p:spPr bwMode="auto">
          <a:xfrm>
            <a:off x="1998663" y="247650"/>
            <a:ext cx="4745037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rgbClr val="000099"/>
                </a:solidFill>
              </a:rPr>
              <a:t>Capitalist Ideology</a:t>
            </a:r>
          </a:p>
        </p:txBody>
      </p:sp>
    </p:spTree>
    <p:extLst>
      <p:ext uri="{BB962C8B-B14F-4D97-AF65-F5344CB8AC3E}">
        <p14:creationId xmlns:p14="http://schemas.microsoft.com/office/powerpoint/2010/main" val="3623633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80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0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80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0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80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3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795463" y="957263"/>
            <a:ext cx="4371975" cy="820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800">
                <a:latin typeface="Brush Script MT" pitchFamily="66" charset="0"/>
              </a:rPr>
              <a:t>Other Characteristics</a:t>
            </a:r>
          </a:p>
        </p:txBody>
      </p:sp>
      <p:grpSp>
        <p:nvGrpSpPr>
          <p:cNvPr id="16387" name="Group 4"/>
          <p:cNvGrpSpPr>
            <a:grpSpLocks/>
          </p:cNvGrpSpPr>
          <p:nvPr/>
        </p:nvGrpSpPr>
        <p:grpSpPr bwMode="auto">
          <a:xfrm>
            <a:off x="2128838" y="2092325"/>
            <a:ext cx="6662737" cy="2089150"/>
            <a:chOff x="1341" y="1318"/>
            <a:chExt cx="4197" cy="1316"/>
          </a:xfrm>
        </p:grpSpPr>
        <p:sp>
          <p:nvSpPr>
            <p:cNvPr id="16396" name="Freeform 5"/>
            <p:cNvSpPr>
              <a:spLocks/>
            </p:cNvSpPr>
            <p:nvPr/>
          </p:nvSpPr>
          <p:spPr bwMode="auto">
            <a:xfrm>
              <a:off x="1341" y="2055"/>
              <a:ext cx="4197" cy="579"/>
            </a:xfrm>
            <a:custGeom>
              <a:avLst/>
              <a:gdLst>
                <a:gd name="T0" fmla="*/ 0 w 4701"/>
                <a:gd name="T1" fmla="*/ 0 h 579"/>
                <a:gd name="T2" fmla="*/ 62 w 4701"/>
                <a:gd name="T3" fmla="*/ 578 h 579"/>
                <a:gd name="T4" fmla="*/ 124 w 4701"/>
                <a:gd name="T5" fmla="*/ 0 h 579"/>
                <a:gd name="T6" fmla="*/ 0 w 4701"/>
                <a:gd name="T7" fmla="*/ 0 h 57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701"/>
                <a:gd name="T13" fmla="*/ 0 h 579"/>
                <a:gd name="T14" fmla="*/ 4701 w 4701"/>
                <a:gd name="T15" fmla="*/ 579 h 57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701" h="579">
                  <a:moveTo>
                    <a:pt x="0" y="0"/>
                  </a:moveTo>
                  <a:lnTo>
                    <a:pt x="2349" y="578"/>
                  </a:lnTo>
                  <a:lnTo>
                    <a:pt x="4700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7" name="Freeform 6"/>
            <p:cNvSpPr>
              <a:spLocks/>
            </p:cNvSpPr>
            <p:nvPr/>
          </p:nvSpPr>
          <p:spPr bwMode="auto">
            <a:xfrm>
              <a:off x="1341" y="1384"/>
              <a:ext cx="4197" cy="672"/>
            </a:xfrm>
            <a:custGeom>
              <a:avLst/>
              <a:gdLst>
                <a:gd name="T0" fmla="*/ 0 w 4701"/>
                <a:gd name="T1" fmla="*/ 671 h 672"/>
                <a:gd name="T2" fmla="*/ 0 w 4701"/>
                <a:gd name="T3" fmla="*/ 0 h 672"/>
                <a:gd name="T4" fmla="*/ 124 w 4701"/>
                <a:gd name="T5" fmla="*/ 0 h 672"/>
                <a:gd name="T6" fmla="*/ 124 w 4701"/>
                <a:gd name="T7" fmla="*/ 671 h 672"/>
                <a:gd name="T8" fmla="*/ 0 w 4701"/>
                <a:gd name="T9" fmla="*/ 671 h 6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01"/>
                <a:gd name="T16" fmla="*/ 0 h 672"/>
                <a:gd name="T17" fmla="*/ 4701 w 4701"/>
                <a:gd name="T18" fmla="*/ 672 h 6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01" h="672">
                  <a:moveTo>
                    <a:pt x="0" y="671"/>
                  </a:moveTo>
                  <a:lnTo>
                    <a:pt x="0" y="0"/>
                  </a:lnTo>
                  <a:lnTo>
                    <a:pt x="4700" y="0"/>
                  </a:lnTo>
                  <a:lnTo>
                    <a:pt x="4700" y="671"/>
                  </a:lnTo>
                  <a:lnTo>
                    <a:pt x="0" y="671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8" name="Rectangle 7"/>
            <p:cNvSpPr>
              <a:spLocks noChangeArrowheads="1"/>
            </p:cNvSpPr>
            <p:nvPr/>
          </p:nvSpPr>
          <p:spPr bwMode="auto">
            <a:xfrm>
              <a:off x="1620" y="1318"/>
              <a:ext cx="3622" cy="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3600" b="1" i="1">
                  <a:solidFill>
                    <a:schemeClr val="tx1"/>
                  </a:solidFill>
                  <a:latin typeface="Arial" charset="0"/>
                </a:rPr>
                <a:t>Reliance on Technology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3600" b="1" i="1">
                  <a:solidFill>
                    <a:schemeClr val="tx1"/>
                  </a:solidFill>
                  <a:latin typeface="Arial" charset="0"/>
                </a:rPr>
                <a:t>and Capital Goods</a:t>
              </a:r>
            </a:p>
          </p:txBody>
        </p:sp>
      </p:grpSp>
      <p:grpSp>
        <p:nvGrpSpPr>
          <p:cNvPr id="16388" name="Group 17"/>
          <p:cNvGrpSpPr>
            <a:grpSpLocks/>
          </p:cNvGrpSpPr>
          <p:nvPr/>
        </p:nvGrpSpPr>
        <p:grpSpPr bwMode="auto">
          <a:xfrm>
            <a:off x="2138363" y="3640138"/>
            <a:ext cx="6662737" cy="1069975"/>
            <a:chOff x="1347" y="2293"/>
            <a:chExt cx="4197" cy="674"/>
          </a:xfrm>
        </p:grpSpPr>
        <p:sp>
          <p:nvSpPr>
            <p:cNvPr id="16394" name="Freeform 9"/>
            <p:cNvSpPr>
              <a:spLocks/>
            </p:cNvSpPr>
            <p:nvPr/>
          </p:nvSpPr>
          <p:spPr bwMode="auto">
            <a:xfrm>
              <a:off x="1347" y="2293"/>
              <a:ext cx="4197" cy="674"/>
            </a:xfrm>
            <a:custGeom>
              <a:avLst/>
              <a:gdLst>
                <a:gd name="T0" fmla="*/ 0 w 4701"/>
                <a:gd name="T1" fmla="*/ 673 h 674"/>
                <a:gd name="T2" fmla="*/ 0 w 4701"/>
                <a:gd name="T3" fmla="*/ 0 h 674"/>
                <a:gd name="T4" fmla="*/ 124 w 4701"/>
                <a:gd name="T5" fmla="*/ 0 h 674"/>
                <a:gd name="T6" fmla="*/ 124 w 4701"/>
                <a:gd name="T7" fmla="*/ 673 h 674"/>
                <a:gd name="T8" fmla="*/ 0 w 4701"/>
                <a:gd name="T9" fmla="*/ 673 h 6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01"/>
                <a:gd name="T16" fmla="*/ 0 h 674"/>
                <a:gd name="T17" fmla="*/ 4701 w 4701"/>
                <a:gd name="T18" fmla="*/ 674 h 6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01" h="674">
                  <a:moveTo>
                    <a:pt x="0" y="673"/>
                  </a:moveTo>
                  <a:lnTo>
                    <a:pt x="0" y="0"/>
                  </a:lnTo>
                  <a:lnTo>
                    <a:pt x="4700" y="0"/>
                  </a:lnTo>
                  <a:lnTo>
                    <a:pt x="4700" y="673"/>
                  </a:lnTo>
                  <a:lnTo>
                    <a:pt x="0" y="673"/>
                  </a:lnTo>
                </a:path>
              </a:pathLst>
            </a:custGeom>
            <a:gradFill rotWithShape="0">
              <a:gsLst>
                <a:gs pos="0">
                  <a:srgbClr val="FFFF99"/>
                </a:gs>
                <a:gs pos="100000">
                  <a:srgbClr val="FFCC99"/>
                </a:gs>
              </a:gsLst>
              <a:lin ang="5400000" scaled="1"/>
            </a:gra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5" name="Rectangle 10"/>
            <p:cNvSpPr>
              <a:spLocks noChangeArrowheads="1"/>
            </p:cNvSpPr>
            <p:nvPr/>
          </p:nvSpPr>
          <p:spPr bwMode="auto">
            <a:xfrm>
              <a:off x="1350" y="2431"/>
              <a:ext cx="4130" cy="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3600" b="1" i="1">
                  <a:solidFill>
                    <a:schemeClr val="tx1"/>
                  </a:solidFill>
                  <a:latin typeface="Arial" charset="0"/>
                </a:rPr>
                <a:t>Specialization and Efficiency</a:t>
              </a:r>
            </a:p>
          </p:txBody>
        </p:sp>
      </p:grpSp>
      <p:sp>
        <p:nvSpPr>
          <p:cNvPr id="182283" name="Text Box 11"/>
          <p:cNvSpPr txBox="1">
            <a:spLocks noChangeArrowheads="1"/>
          </p:cNvSpPr>
          <p:nvPr/>
        </p:nvSpPr>
        <p:spPr bwMode="auto">
          <a:xfrm>
            <a:off x="2768600" y="4673600"/>
            <a:ext cx="5956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 i="1">
                <a:solidFill>
                  <a:schemeClr val="tx1"/>
                </a:solidFill>
              </a:rPr>
              <a:t>Geographic Specialization</a:t>
            </a:r>
          </a:p>
        </p:txBody>
      </p:sp>
      <p:graphicFrame>
        <p:nvGraphicFramePr>
          <p:cNvPr id="182284" name="Object 12"/>
          <p:cNvGraphicFramePr>
            <a:graphicFrameLocks/>
          </p:cNvGraphicFramePr>
          <p:nvPr/>
        </p:nvGraphicFramePr>
        <p:xfrm>
          <a:off x="1912938" y="4756150"/>
          <a:ext cx="550862" cy="188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" name="Lotus SmartPics Image" r:id="rId3" imgW="129013" imgH="2775282" progId="LotusSmartPicsImage">
                  <p:embed/>
                </p:oleObj>
              </mc:Choice>
              <mc:Fallback>
                <p:oleObj name="Lotus SmartPics Image" r:id="rId3" imgW="129013" imgH="2775282" progId="LotusSmartPicsImage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2938" y="4756150"/>
                        <a:ext cx="550862" cy="188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2285" name="Object 13"/>
          <p:cNvGraphicFramePr>
            <a:graphicFrameLocks/>
          </p:cNvGraphicFramePr>
          <p:nvPr/>
        </p:nvGraphicFramePr>
        <p:xfrm>
          <a:off x="4525963" y="5421313"/>
          <a:ext cx="1449387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" name="Lotus SmartPics Image" r:id="rId5" imgW="591128" imgH="3295619" progId="LotusSmartPicsImage">
                  <p:embed/>
                </p:oleObj>
              </mc:Choice>
              <mc:Fallback>
                <p:oleObj name="Lotus SmartPics Image" r:id="rId5" imgW="591128" imgH="3295619" progId="LotusSmartPicsImage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5963" y="5421313"/>
                        <a:ext cx="1449387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2286" name="Object 14"/>
          <p:cNvGraphicFramePr>
            <a:graphicFrameLocks/>
          </p:cNvGraphicFramePr>
          <p:nvPr/>
        </p:nvGraphicFramePr>
        <p:xfrm>
          <a:off x="7231063" y="5275263"/>
          <a:ext cx="1057275" cy="133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" name="Lotus SmartPics Image" r:id="rId7" imgW="327281" imgH="3447404" progId="LotusSmartPicsImage">
                  <p:embed/>
                </p:oleObj>
              </mc:Choice>
              <mc:Fallback>
                <p:oleObj name="Lotus SmartPics Image" r:id="rId7" imgW="327281" imgH="3447404" progId="LotusSmartPicsImage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1063" y="5275263"/>
                        <a:ext cx="1057275" cy="1330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3" name="Rectangle 16"/>
          <p:cNvSpPr>
            <a:spLocks noChangeArrowheads="1"/>
          </p:cNvSpPr>
          <p:nvPr/>
        </p:nvSpPr>
        <p:spPr bwMode="auto">
          <a:xfrm>
            <a:off x="1998663" y="247650"/>
            <a:ext cx="4745037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rgbClr val="000099"/>
                </a:solidFill>
              </a:rPr>
              <a:t>Capitalist Ideology</a:t>
            </a:r>
          </a:p>
        </p:txBody>
      </p:sp>
    </p:spTree>
    <p:extLst>
      <p:ext uri="{BB962C8B-B14F-4D97-AF65-F5344CB8AC3E}">
        <p14:creationId xmlns:p14="http://schemas.microsoft.com/office/powerpoint/2010/main" val="3090821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2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82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82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82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83" grpId="0" build="p" autoUpdateAnimBg="0" advAuto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2138363" y="4167188"/>
            <a:ext cx="6662737" cy="1978025"/>
            <a:chOff x="1347" y="2625"/>
            <a:chExt cx="4197" cy="1246"/>
          </a:xfrm>
        </p:grpSpPr>
        <p:sp>
          <p:nvSpPr>
            <p:cNvPr id="17420" name="Freeform 3"/>
            <p:cNvSpPr>
              <a:spLocks/>
            </p:cNvSpPr>
            <p:nvPr/>
          </p:nvSpPr>
          <p:spPr bwMode="auto">
            <a:xfrm>
              <a:off x="1355" y="2625"/>
              <a:ext cx="4189" cy="579"/>
            </a:xfrm>
            <a:custGeom>
              <a:avLst/>
              <a:gdLst>
                <a:gd name="T0" fmla="*/ 0 w 4701"/>
                <a:gd name="T1" fmla="*/ 578 h 579"/>
                <a:gd name="T2" fmla="*/ 60 w 4701"/>
                <a:gd name="T3" fmla="*/ 0 h 579"/>
                <a:gd name="T4" fmla="*/ 118 w 4701"/>
                <a:gd name="T5" fmla="*/ 578 h 579"/>
                <a:gd name="T6" fmla="*/ 0 w 4701"/>
                <a:gd name="T7" fmla="*/ 578 h 57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701"/>
                <a:gd name="T13" fmla="*/ 0 h 579"/>
                <a:gd name="T14" fmla="*/ 4701 w 4701"/>
                <a:gd name="T15" fmla="*/ 579 h 57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701" h="579">
                  <a:moveTo>
                    <a:pt x="0" y="578"/>
                  </a:moveTo>
                  <a:lnTo>
                    <a:pt x="2349" y="0"/>
                  </a:lnTo>
                  <a:lnTo>
                    <a:pt x="4700" y="578"/>
                  </a:lnTo>
                  <a:lnTo>
                    <a:pt x="0" y="578"/>
                  </a:lnTo>
                </a:path>
              </a:pathLst>
            </a:custGeom>
            <a:solidFill>
              <a:srgbClr val="00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1" name="Freeform 4"/>
            <p:cNvSpPr>
              <a:spLocks/>
            </p:cNvSpPr>
            <p:nvPr/>
          </p:nvSpPr>
          <p:spPr bwMode="auto">
            <a:xfrm>
              <a:off x="1347" y="3199"/>
              <a:ext cx="4197" cy="672"/>
            </a:xfrm>
            <a:custGeom>
              <a:avLst/>
              <a:gdLst>
                <a:gd name="T0" fmla="*/ 0 w 4701"/>
                <a:gd name="T1" fmla="*/ 671 h 672"/>
                <a:gd name="T2" fmla="*/ 0 w 4701"/>
                <a:gd name="T3" fmla="*/ 0 h 672"/>
                <a:gd name="T4" fmla="*/ 124 w 4701"/>
                <a:gd name="T5" fmla="*/ 0 h 672"/>
                <a:gd name="T6" fmla="*/ 124 w 4701"/>
                <a:gd name="T7" fmla="*/ 671 h 672"/>
                <a:gd name="T8" fmla="*/ 0 w 4701"/>
                <a:gd name="T9" fmla="*/ 671 h 6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01"/>
                <a:gd name="T16" fmla="*/ 0 h 672"/>
                <a:gd name="T17" fmla="*/ 4701 w 4701"/>
                <a:gd name="T18" fmla="*/ 672 h 6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01" h="672">
                  <a:moveTo>
                    <a:pt x="0" y="671"/>
                  </a:moveTo>
                  <a:lnTo>
                    <a:pt x="0" y="0"/>
                  </a:lnTo>
                  <a:lnTo>
                    <a:pt x="4700" y="0"/>
                  </a:lnTo>
                  <a:lnTo>
                    <a:pt x="4700" y="671"/>
                  </a:lnTo>
                  <a:lnTo>
                    <a:pt x="0" y="671"/>
                  </a:lnTo>
                </a:path>
              </a:pathLst>
            </a:custGeom>
            <a:solidFill>
              <a:srgbClr val="FFCC99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2" name="Rectangle 5"/>
            <p:cNvSpPr>
              <a:spLocks noChangeArrowheads="1"/>
            </p:cNvSpPr>
            <p:nvPr/>
          </p:nvSpPr>
          <p:spPr bwMode="auto">
            <a:xfrm>
              <a:off x="2060" y="3306"/>
              <a:ext cx="2770" cy="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4400" b="1" i="1">
                  <a:solidFill>
                    <a:srgbClr val="000000"/>
                  </a:solidFill>
                  <a:latin typeface="Arial" charset="0"/>
                </a:rPr>
                <a:t>Use of Money</a:t>
              </a:r>
            </a:p>
          </p:txBody>
        </p:sp>
      </p:grpSp>
      <p:sp>
        <p:nvSpPr>
          <p:cNvPr id="17411" name="Rectangle 6"/>
          <p:cNvSpPr>
            <a:spLocks noChangeArrowheads="1"/>
          </p:cNvSpPr>
          <p:nvPr/>
        </p:nvSpPr>
        <p:spPr bwMode="auto">
          <a:xfrm>
            <a:off x="1795463" y="957263"/>
            <a:ext cx="4371975" cy="820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800">
                <a:latin typeface="Brush Script MT" pitchFamily="66" charset="0"/>
              </a:rPr>
              <a:t>Other Characteristics</a:t>
            </a:r>
          </a:p>
        </p:txBody>
      </p:sp>
      <p:grpSp>
        <p:nvGrpSpPr>
          <p:cNvPr id="17412" name="Group 8"/>
          <p:cNvGrpSpPr>
            <a:grpSpLocks/>
          </p:cNvGrpSpPr>
          <p:nvPr/>
        </p:nvGrpSpPr>
        <p:grpSpPr bwMode="auto">
          <a:xfrm>
            <a:off x="2128838" y="2092325"/>
            <a:ext cx="6662737" cy="2089150"/>
            <a:chOff x="1341" y="1318"/>
            <a:chExt cx="4197" cy="1316"/>
          </a:xfrm>
        </p:grpSpPr>
        <p:sp>
          <p:nvSpPr>
            <p:cNvPr id="17417" name="Freeform 9"/>
            <p:cNvSpPr>
              <a:spLocks/>
            </p:cNvSpPr>
            <p:nvPr/>
          </p:nvSpPr>
          <p:spPr bwMode="auto">
            <a:xfrm>
              <a:off x="1341" y="2055"/>
              <a:ext cx="4197" cy="579"/>
            </a:xfrm>
            <a:custGeom>
              <a:avLst/>
              <a:gdLst>
                <a:gd name="T0" fmla="*/ 0 w 4701"/>
                <a:gd name="T1" fmla="*/ 0 h 579"/>
                <a:gd name="T2" fmla="*/ 62 w 4701"/>
                <a:gd name="T3" fmla="*/ 578 h 579"/>
                <a:gd name="T4" fmla="*/ 124 w 4701"/>
                <a:gd name="T5" fmla="*/ 0 h 579"/>
                <a:gd name="T6" fmla="*/ 0 w 4701"/>
                <a:gd name="T7" fmla="*/ 0 h 57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701"/>
                <a:gd name="T13" fmla="*/ 0 h 579"/>
                <a:gd name="T14" fmla="*/ 4701 w 4701"/>
                <a:gd name="T15" fmla="*/ 579 h 57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701" h="579">
                  <a:moveTo>
                    <a:pt x="0" y="0"/>
                  </a:moveTo>
                  <a:lnTo>
                    <a:pt x="2349" y="578"/>
                  </a:lnTo>
                  <a:lnTo>
                    <a:pt x="4700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18" name="Freeform 10"/>
            <p:cNvSpPr>
              <a:spLocks/>
            </p:cNvSpPr>
            <p:nvPr/>
          </p:nvSpPr>
          <p:spPr bwMode="auto">
            <a:xfrm>
              <a:off x="1341" y="1384"/>
              <a:ext cx="4197" cy="672"/>
            </a:xfrm>
            <a:custGeom>
              <a:avLst/>
              <a:gdLst>
                <a:gd name="T0" fmla="*/ 0 w 4701"/>
                <a:gd name="T1" fmla="*/ 671 h 672"/>
                <a:gd name="T2" fmla="*/ 0 w 4701"/>
                <a:gd name="T3" fmla="*/ 0 h 672"/>
                <a:gd name="T4" fmla="*/ 124 w 4701"/>
                <a:gd name="T5" fmla="*/ 0 h 672"/>
                <a:gd name="T6" fmla="*/ 124 w 4701"/>
                <a:gd name="T7" fmla="*/ 671 h 672"/>
                <a:gd name="T8" fmla="*/ 0 w 4701"/>
                <a:gd name="T9" fmla="*/ 671 h 6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01"/>
                <a:gd name="T16" fmla="*/ 0 h 672"/>
                <a:gd name="T17" fmla="*/ 4701 w 4701"/>
                <a:gd name="T18" fmla="*/ 672 h 6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01" h="672">
                  <a:moveTo>
                    <a:pt x="0" y="671"/>
                  </a:moveTo>
                  <a:lnTo>
                    <a:pt x="0" y="0"/>
                  </a:lnTo>
                  <a:lnTo>
                    <a:pt x="4700" y="0"/>
                  </a:lnTo>
                  <a:lnTo>
                    <a:pt x="4700" y="671"/>
                  </a:lnTo>
                  <a:lnTo>
                    <a:pt x="0" y="671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19" name="Rectangle 11"/>
            <p:cNvSpPr>
              <a:spLocks noChangeArrowheads="1"/>
            </p:cNvSpPr>
            <p:nvPr/>
          </p:nvSpPr>
          <p:spPr bwMode="auto">
            <a:xfrm>
              <a:off x="1620" y="1318"/>
              <a:ext cx="3622" cy="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3600" b="1" i="1">
                  <a:solidFill>
                    <a:schemeClr val="tx1"/>
                  </a:solidFill>
                  <a:latin typeface="Arial" charset="0"/>
                </a:rPr>
                <a:t>Reliance on Technology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3600" b="1" i="1">
                  <a:solidFill>
                    <a:schemeClr val="tx1"/>
                  </a:solidFill>
                  <a:latin typeface="Arial" charset="0"/>
                </a:rPr>
                <a:t>and Capital Goods</a:t>
              </a:r>
            </a:p>
          </p:txBody>
        </p:sp>
      </p:grpSp>
      <p:sp>
        <p:nvSpPr>
          <p:cNvPr id="17413" name="Freeform 13"/>
          <p:cNvSpPr>
            <a:spLocks/>
          </p:cNvSpPr>
          <p:nvPr/>
        </p:nvSpPr>
        <p:spPr bwMode="auto">
          <a:xfrm>
            <a:off x="2138363" y="3640138"/>
            <a:ext cx="6662737" cy="1069975"/>
          </a:xfrm>
          <a:custGeom>
            <a:avLst/>
            <a:gdLst>
              <a:gd name="T0" fmla="*/ 0 w 4701"/>
              <a:gd name="T1" fmla="*/ 2147483647 h 674"/>
              <a:gd name="T2" fmla="*/ 0 w 4701"/>
              <a:gd name="T3" fmla="*/ 0 h 674"/>
              <a:gd name="T4" fmla="*/ 2147483647 w 4701"/>
              <a:gd name="T5" fmla="*/ 0 h 674"/>
              <a:gd name="T6" fmla="*/ 2147483647 w 4701"/>
              <a:gd name="T7" fmla="*/ 2147483647 h 674"/>
              <a:gd name="T8" fmla="*/ 0 w 4701"/>
              <a:gd name="T9" fmla="*/ 2147483647 h 67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701"/>
              <a:gd name="T16" fmla="*/ 0 h 674"/>
              <a:gd name="T17" fmla="*/ 4701 w 4701"/>
              <a:gd name="T18" fmla="*/ 674 h 67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701" h="674">
                <a:moveTo>
                  <a:pt x="0" y="673"/>
                </a:moveTo>
                <a:lnTo>
                  <a:pt x="0" y="0"/>
                </a:lnTo>
                <a:lnTo>
                  <a:pt x="4700" y="0"/>
                </a:lnTo>
                <a:lnTo>
                  <a:pt x="4700" y="673"/>
                </a:lnTo>
                <a:lnTo>
                  <a:pt x="0" y="673"/>
                </a:lnTo>
              </a:path>
            </a:pathLst>
          </a:custGeom>
          <a:gradFill rotWithShape="0">
            <a:gsLst>
              <a:gs pos="0">
                <a:srgbClr val="FFFF99"/>
              </a:gs>
              <a:gs pos="100000">
                <a:srgbClr val="FFCC99"/>
              </a:gs>
            </a:gsLst>
            <a:lin ang="5400000" scaled="1"/>
          </a:gra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4" name="Rectangle 14"/>
          <p:cNvSpPr>
            <a:spLocks noChangeArrowheads="1"/>
          </p:cNvSpPr>
          <p:nvPr/>
        </p:nvSpPr>
        <p:spPr bwMode="auto">
          <a:xfrm>
            <a:off x="2143125" y="3859213"/>
            <a:ext cx="65563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b="1" i="1">
                <a:solidFill>
                  <a:schemeClr val="tx1"/>
                </a:solidFill>
                <a:latin typeface="Arial" charset="0"/>
              </a:rPr>
              <a:t>Specialization and Efficiency</a:t>
            </a:r>
          </a:p>
        </p:txBody>
      </p:sp>
      <p:sp>
        <p:nvSpPr>
          <p:cNvPr id="168975" name="Text Box 15"/>
          <p:cNvSpPr txBox="1">
            <a:spLocks noChangeArrowheads="1"/>
          </p:cNvSpPr>
          <p:nvPr/>
        </p:nvSpPr>
        <p:spPr bwMode="auto">
          <a:xfrm>
            <a:off x="2755900" y="6045200"/>
            <a:ext cx="53213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 i="1">
                <a:solidFill>
                  <a:schemeClr val="tx1"/>
                </a:solidFill>
              </a:rPr>
              <a:t>As a Medium of Exchange</a:t>
            </a:r>
          </a:p>
        </p:txBody>
      </p:sp>
      <p:sp>
        <p:nvSpPr>
          <p:cNvPr id="17416" name="Rectangle 19"/>
          <p:cNvSpPr>
            <a:spLocks noChangeArrowheads="1"/>
          </p:cNvSpPr>
          <p:nvPr/>
        </p:nvSpPr>
        <p:spPr bwMode="auto">
          <a:xfrm>
            <a:off x="1998663" y="247650"/>
            <a:ext cx="4745037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rgbClr val="000099"/>
                </a:solidFill>
              </a:rPr>
              <a:t>Capitalist Ideology</a:t>
            </a:r>
          </a:p>
        </p:txBody>
      </p:sp>
    </p:spTree>
    <p:extLst>
      <p:ext uri="{BB962C8B-B14F-4D97-AF65-F5344CB8AC3E}">
        <p14:creationId xmlns:p14="http://schemas.microsoft.com/office/powerpoint/2010/main" val="2820072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8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75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1"/>
          <p:cNvGrpSpPr>
            <a:grpSpLocks/>
          </p:cNvGrpSpPr>
          <p:nvPr/>
        </p:nvGrpSpPr>
        <p:grpSpPr bwMode="auto">
          <a:xfrm>
            <a:off x="2138363" y="4167188"/>
            <a:ext cx="6662737" cy="1978025"/>
            <a:chOff x="1347" y="2625"/>
            <a:chExt cx="4197" cy="1246"/>
          </a:xfrm>
        </p:grpSpPr>
        <p:sp>
          <p:nvSpPr>
            <p:cNvPr id="18445" name="Freeform 3"/>
            <p:cNvSpPr>
              <a:spLocks/>
            </p:cNvSpPr>
            <p:nvPr/>
          </p:nvSpPr>
          <p:spPr bwMode="auto">
            <a:xfrm>
              <a:off x="1355" y="2625"/>
              <a:ext cx="4189" cy="579"/>
            </a:xfrm>
            <a:custGeom>
              <a:avLst/>
              <a:gdLst>
                <a:gd name="T0" fmla="*/ 0 w 4701"/>
                <a:gd name="T1" fmla="*/ 578 h 579"/>
                <a:gd name="T2" fmla="*/ 60 w 4701"/>
                <a:gd name="T3" fmla="*/ 0 h 579"/>
                <a:gd name="T4" fmla="*/ 118 w 4701"/>
                <a:gd name="T5" fmla="*/ 578 h 579"/>
                <a:gd name="T6" fmla="*/ 0 w 4701"/>
                <a:gd name="T7" fmla="*/ 578 h 57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701"/>
                <a:gd name="T13" fmla="*/ 0 h 579"/>
                <a:gd name="T14" fmla="*/ 4701 w 4701"/>
                <a:gd name="T15" fmla="*/ 579 h 57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701" h="579">
                  <a:moveTo>
                    <a:pt x="0" y="578"/>
                  </a:moveTo>
                  <a:lnTo>
                    <a:pt x="2349" y="0"/>
                  </a:lnTo>
                  <a:lnTo>
                    <a:pt x="4700" y="578"/>
                  </a:lnTo>
                  <a:lnTo>
                    <a:pt x="0" y="578"/>
                  </a:lnTo>
                </a:path>
              </a:pathLst>
            </a:custGeom>
            <a:solidFill>
              <a:srgbClr val="00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6" name="Freeform 4"/>
            <p:cNvSpPr>
              <a:spLocks/>
            </p:cNvSpPr>
            <p:nvPr/>
          </p:nvSpPr>
          <p:spPr bwMode="auto">
            <a:xfrm>
              <a:off x="1347" y="3199"/>
              <a:ext cx="4197" cy="672"/>
            </a:xfrm>
            <a:custGeom>
              <a:avLst/>
              <a:gdLst>
                <a:gd name="T0" fmla="*/ 0 w 4701"/>
                <a:gd name="T1" fmla="*/ 671 h 672"/>
                <a:gd name="T2" fmla="*/ 0 w 4701"/>
                <a:gd name="T3" fmla="*/ 0 h 672"/>
                <a:gd name="T4" fmla="*/ 124 w 4701"/>
                <a:gd name="T5" fmla="*/ 0 h 672"/>
                <a:gd name="T6" fmla="*/ 124 w 4701"/>
                <a:gd name="T7" fmla="*/ 671 h 672"/>
                <a:gd name="T8" fmla="*/ 0 w 4701"/>
                <a:gd name="T9" fmla="*/ 671 h 6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01"/>
                <a:gd name="T16" fmla="*/ 0 h 672"/>
                <a:gd name="T17" fmla="*/ 4701 w 4701"/>
                <a:gd name="T18" fmla="*/ 672 h 6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01" h="672">
                  <a:moveTo>
                    <a:pt x="0" y="671"/>
                  </a:moveTo>
                  <a:lnTo>
                    <a:pt x="0" y="0"/>
                  </a:lnTo>
                  <a:lnTo>
                    <a:pt x="4700" y="0"/>
                  </a:lnTo>
                  <a:lnTo>
                    <a:pt x="4700" y="671"/>
                  </a:lnTo>
                  <a:lnTo>
                    <a:pt x="0" y="671"/>
                  </a:lnTo>
                </a:path>
              </a:pathLst>
            </a:custGeom>
            <a:solidFill>
              <a:srgbClr val="FFCC99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7" name="Rectangle 5"/>
            <p:cNvSpPr>
              <a:spLocks noChangeArrowheads="1"/>
            </p:cNvSpPr>
            <p:nvPr/>
          </p:nvSpPr>
          <p:spPr bwMode="auto">
            <a:xfrm>
              <a:off x="2060" y="3306"/>
              <a:ext cx="2770" cy="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4400" b="1" i="1">
                  <a:solidFill>
                    <a:srgbClr val="000000"/>
                  </a:solidFill>
                  <a:latin typeface="Arial" charset="0"/>
                </a:rPr>
                <a:t>Use of Money</a:t>
              </a:r>
            </a:p>
          </p:txBody>
        </p:sp>
      </p:grpSp>
      <p:sp>
        <p:nvSpPr>
          <p:cNvPr id="18435" name="Rectangle 6"/>
          <p:cNvSpPr>
            <a:spLocks noChangeArrowheads="1"/>
          </p:cNvSpPr>
          <p:nvPr/>
        </p:nvSpPr>
        <p:spPr bwMode="auto">
          <a:xfrm>
            <a:off x="1795463" y="957263"/>
            <a:ext cx="4371975" cy="820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800">
                <a:latin typeface="Brush Script MT" pitchFamily="66" charset="0"/>
              </a:rPr>
              <a:t>Other Characteristics</a:t>
            </a:r>
          </a:p>
        </p:txBody>
      </p:sp>
      <p:grpSp>
        <p:nvGrpSpPr>
          <p:cNvPr id="18436" name="Group 8"/>
          <p:cNvGrpSpPr>
            <a:grpSpLocks/>
          </p:cNvGrpSpPr>
          <p:nvPr/>
        </p:nvGrpSpPr>
        <p:grpSpPr bwMode="auto">
          <a:xfrm>
            <a:off x="2128838" y="2092325"/>
            <a:ext cx="6662737" cy="2089150"/>
            <a:chOff x="1341" y="1318"/>
            <a:chExt cx="4197" cy="1316"/>
          </a:xfrm>
        </p:grpSpPr>
        <p:sp>
          <p:nvSpPr>
            <p:cNvPr id="18442" name="Freeform 9"/>
            <p:cNvSpPr>
              <a:spLocks/>
            </p:cNvSpPr>
            <p:nvPr/>
          </p:nvSpPr>
          <p:spPr bwMode="auto">
            <a:xfrm>
              <a:off x="1341" y="2055"/>
              <a:ext cx="4197" cy="579"/>
            </a:xfrm>
            <a:custGeom>
              <a:avLst/>
              <a:gdLst>
                <a:gd name="T0" fmla="*/ 0 w 4701"/>
                <a:gd name="T1" fmla="*/ 0 h 579"/>
                <a:gd name="T2" fmla="*/ 62 w 4701"/>
                <a:gd name="T3" fmla="*/ 578 h 579"/>
                <a:gd name="T4" fmla="*/ 124 w 4701"/>
                <a:gd name="T5" fmla="*/ 0 h 579"/>
                <a:gd name="T6" fmla="*/ 0 w 4701"/>
                <a:gd name="T7" fmla="*/ 0 h 57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701"/>
                <a:gd name="T13" fmla="*/ 0 h 579"/>
                <a:gd name="T14" fmla="*/ 4701 w 4701"/>
                <a:gd name="T15" fmla="*/ 579 h 57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701" h="579">
                  <a:moveTo>
                    <a:pt x="0" y="0"/>
                  </a:moveTo>
                  <a:lnTo>
                    <a:pt x="2349" y="578"/>
                  </a:lnTo>
                  <a:lnTo>
                    <a:pt x="4700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3" name="Freeform 10"/>
            <p:cNvSpPr>
              <a:spLocks/>
            </p:cNvSpPr>
            <p:nvPr/>
          </p:nvSpPr>
          <p:spPr bwMode="auto">
            <a:xfrm>
              <a:off x="1341" y="1384"/>
              <a:ext cx="4197" cy="672"/>
            </a:xfrm>
            <a:custGeom>
              <a:avLst/>
              <a:gdLst>
                <a:gd name="T0" fmla="*/ 0 w 4701"/>
                <a:gd name="T1" fmla="*/ 671 h 672"/>
                <a:gd name="T2" fmla="*/ 0 w 4701"/>
                <a:gd name="T3" fmla="*/ 0 h 672"/>
                <a:gd name="T4" fmla="*/ 124 w 4701"/>
                <a:gd name="T5" fmla="*/ 0 h 672"/>
                <a:gd name="T6" fmla="*/ 124 w 4701"/>
                <a:gd name="T7" fmla="*/ 671 h 672"/>
                <a:gd name="T8" fmla="*/ 0 w 4701"/>
                <a:gd name="T9" fmla="*/ 671 h 6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01"/>
                <a:gd name="T16" fmla="*/ 0 h 672"/>
                <a:gd name="T17" fmla="*/ 4701 w 4701"/>
                <a:gd name="T18" fmla="*/ 672 h 6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01" h="672">
                  <a:moveTo>
                    <a:pt x="0" y="671"/>
                  </a:moveTo>
                  <a:lnTo>
                    <a:pt x="0" y="0"/>
                  </a:lnTo>
                  <a:lnTo>
                    <a:pt x="4700" y="0"/>
                  </a:lnTo>
                  <a:lnTo>
                    <a:pt x="4700" y="671"/>
                  </a:lnTo>
                  <a:lnTo>
                    <a:pt x="0" y="671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4" name="Rectangle 11"/>
            <p:cNvSpPr>
              <a:spLocks noChangeArrowheads="1"/>
            </p:cNvSpPr>
            <p:nvPr/>
          </p:nvSpPr>
          <p:spPr bwMode="auto">
            <a:xfrm>
              <a:off x="1620" y="1318"/>
              <a:ext cx="3622" cy="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3600" b="1" i="1">
                  <a:solidFill>
                    <a:schemeClr val="tx1"/>
                  </a:solidFill>
                  <a:latin typeface="Arial" charset="0"/>
                </a:rPr>
                <a:t>Reliance on Technology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3600" b="1" i="1">
                  <a:solidFill>
                    <a:schemeClr val="tx1"/>
                  </a:solidFill>
                  <a:latin typeface="Arial" charset="0"/>
                </a:rPr>
                <a:t>and Capital Goods</a:t>
              </a:r>
            </a:p>
          </p:txBody>
        </p:sp>
      </p:grpSp>
      <p:grpSp>
        <p:nvGrpSpPr>
          <p:cNvPr id="18437" name="Group 20"/>
          <p:cNvGrpSpPr>
            <a:grpSpLocks/>
          </p:cNvGrpSpPr>
          <p:nvPr/>
        </p:nvGrpSpPr>
        <p:grpSpPr bwMode="auto">
          <a:xfrm>
            <a:off x="2138363" y="3640138"/>
            <a:ext cx="6662737" cy="1069975"/>
            <a:chOff x="1347" y="2293"/>
            <a:chExt cx="4197" cy="674"/>
          </a:xfrm>
        </p:grpSpPr>
        <p:sp>
          <p:nvSpPr>
            <p:cNvPr id="18440" name="Freeform 13"/>
            <p:cNvSpPr>
              <a:spLocks/>
            </p:cNvSpPr>
            <p:nvPr/>
          </p:nvSpPr>
          <p:spPr bwMode="auto">
            <a:xfrm>
              <a:off x="1347" y="2293"/>
              <a:ext cx="4197" cy="674"/>
            </a:xfrm>
            <a:custGeom>
              <a:avLst/>
              <a:gdLst>
                <a:gd name="T0" fmla="*/ 0 w 4701"/>
                <a:gd name="T1" fmla="*/ 673 h 674"/>
                <a:gd name="T2" fmla="*/ 0 w 4701"/>
                <a:gd name="T3" fmla="*/ 0 h 674"/>
                <a:gd name="T4" fmla="*/ 124 w 4701"/>
                <a:gd name="T5" fmla="*/ 0 h 674"/>
                <a:gd name="T6" fmla="*/ 124 w 4701"/>
                <a:gd name="T7" fmla="*/ 673 h 674"/>
                <a:gd name="T8" fmla="*/ 0 w 4701"/>
                <a:gd name="T9" fmla="*/ 673 h 6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01"/>
                <a:gd name="T16" fmla="*/ 0 h 674"/>
                <a:gd name="T17" fmla="*/ 4701 w 4701"/>
                <a:gd name="T18" fmla="*/ 674 h 6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01" h="674">
                  <a:moveTo>
                    <a:pt x="0" y="673"/>
                  </a:moveTo>
                  <a:lnTo>
                    <a:pt x="0" y="0"/>
                  </a:lnTo>
                  <a:lnTo>
                    <a:pt x="4700" y="0"/>
                  </a:lnTo>
                  <a:lnTo>
                    <a:pt x="4700" y="673"/>
                  </a:lnTo>
                  <a:lnTo>
                    <a:pt x="0" y="673"/>
                  </a:lnTo>
                </a:path>
              </a:pathLst>
            </a:custGeom>
            <a:gradFill rotWithShape="0">
              <a:gsLst>
                <a:gs pos="0">
                  <a:srgbClr val="FFFF99"/>
                </a:gs>
                <a:gs pos="100000">
                  <a:srgbClr val="FFCC99"/>
                </a:gs>
              </a:gsLst>
              <a:lin ang="5400000" scaled="1"/>
            </a:gra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1" name="Rectangle 14"/>
            <p:cNvSpPr>
              <a:spLocks noChangeArrowheads="1"/>
            </p:cNvSpPr>
            <p:nvPr/>
          </p:nvSpPr>
          <p:spPr bwMode="auto">
            <a:xfrm>
              <a:off x="1350" y="2431"/>
              <a:ext cx="4130" cy="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3600" b="1" i="1">
                  <a:solidFill>
                    <a:schemeClr val="tx1"/>
                  </a:solidFill>
                  <a:latin typeface="Arial" charset="0"/>
                </a:rPr>
                <a:t>Specialization and Efficiency</a:t>
              </a:r>
            </a:p>
          </p:txBody>
        </p:sp>
      </p:grpSp>
      <p:sp>
        <p:nvSpPr>
          <p:cNvPr id="18438" name="Text Box 16"/>
          <p:cNvSpPr txBox="1">
            <a:spLocks noChangeArrowheads="1"/>
          </p:cNvSpPr>
          <p:nvPr/>
        </p:nvSpPr>
        <p:spPr bwMode="auto">
          <a:xfrm>
            <a:off x="2806700" y="6057900"/>
            <a:ext cx="53213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 i="1">
                <a:solidFill>
                  <a:schemeClr val="tx1"/>
                </a:solidFill>
              </a:rPr>
              <a:t>Barter System Difficulties</a:t>
            </a:r>
          </a:p>
        </p:txBody>
      </p:sp>
      <p:sp>
        <p:nvSpPr>
          <p:cNvPr id="18439" name="Rectangle 19"/>
          <p:cNvSpPr>
            <a:spLocks noChangeArrowheads="1"/>
          </p:cNvSpPr>
          <p:nvPr/>
        </p:nvSpPr>
        <p:spPr bwMode="auto">
          <a:xfrm>
            <a:off x="1998663" y="247650"/>
            <a:ext cx="4745037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rgbClr val="000099"/>
                </a:solidFill>
              </a:rPr>
              <a:t>Capitalist Ideology</a:t>
            </a:r>
          </a:p>
        </p:txBody>
      </p:sp>
    </p:spTree>
    <p:extLst>
      <p:ext uri="{BB962C8B-B14F-4D97-AF65-F5344CB8AC3E}">
        <p14:creationId xmlns:p14="http://schemas.microsoft.com/office/powerpoint/2010/main" val="1340912189"/>
      </p:ext>
    </p:extLst>
  </p:cSld>
  <p:clrMapOvr>
    <a:masterClrMapping/>
  </p:clrMapOvr>
  <p:transition spd="med"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026"/>
          <p:cNvSpPr txBox="1">
            <a:spLocks noChangeArrowheads="1"/>
          </p:cNvSpPr>
          <p:nvPr/>
        </p:nvSpPr>
        <p:spPr bwMode="auto">
          <a:xfrm>
            <a:off x="433388" y="342900"/>
            <a:ext cx="7043737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tx1"/>
                </a:solidFill>
              </a:rPr>
              <a:t>The Market System at Work – a summary</a:t>
            </a:r>
          </a:p>
        </p:txBody>
      </p:sp>
      <p:sp>
        <p:nvSpPr>
          <p:cNvPr id="195587" name="Text Box 1027"/>
          <p:cNvSpPr txBox="1">
            <a:spLocks noChangeArrowheads="1"/>
          </p:cNvSpPr>
          <p:nvPr/>
        </p:nvSpPr>
        <p:spPr bwMode="auto">
          <a:xfrm>
            <a:off x="252413" y="1333500"/>
            <a:ext cx="8669337" cy="53244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defRPr/>
            </a:pPr>
            <a:r>
              <a:rPr lang="en-US" sz="3200" u="sng" dirty="0">
                <a:solidFill>
                  <a:schemeClr val="accent2"/>
                </a:solidFill>
              </a:rPr>
              <a:t>Characterized by: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/>
              <a:t>Competition, freedom of enterprise, and choice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en-US" sz="2800" dirty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/>
              <a:t>Consumers free to buy what they choose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en-US" sz="2800" dirty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/>
              <a:t>Producers free to produce and sell what they choose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en-US" sz="2800" dirty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>
                <a:solidFill>
                  <a:schemeClr val="accent2"/>
                </a:solidFill>
              </a:rPr>
              <a:t>Resource suppliers</a:t>
            </a:r>
            <a:r>
              <a:rPr lang="en-US" sz="2800" dirty="0"/>
              <a:t> free to make their property and human capital available in whatever use or occupation they choose.  </a:t>
            </a:r>
            <a:r>
              <a:rPr lang="en-US" sz="2800" dirty="0">
                <a:solidFill>
                  <a:schemeClr val="accent2"/>
                </a:solidFill>
              </a:rPr>
              <a:t>Might want to take a close look at this.</a:t>
            </a:r>
          </a:p>
          <a:p>
            <a:pPr>
              <a:defRPr/>
            </a:pPr>
            <a:endParaRPr lang="en-US" sz="2800" dirty="0"/>
          </a:p>
          <a:p>
            <a:pPr>
              <a:defRPr/>
            </a:pPr>
            <a:r>
              <a:rPr lang="en-US" sz="2800" dirty="0">
                <a:solidFill>
                  <a:srgbClr val="FF0000"/>
                </a:solidFill>
              </a:rPr>
              <a:t>How do we avoid chaos when no one is in charge?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170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7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8885238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000" b="1" i="1"/>
              <a:t>What else does the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000" b="1" i="1"/>
              <a:t>Market System do for us?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504825" y="1771650"/>
            <a:ext cx="780732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tx1"/>
                </a:solidFill>
              </a:rPr>
              <a:t>The richest 1 percent of Americans now take home almost 24 percent of income, up from almost 9 percent in 1976</a:t>
            </a:r>
          </a:p>
        </p:txBody>
      </p:sp>
      <p:sp>
        <p:nvSpPr>
          <p:cNvPr id="20484" name="Rectangle 6"/>
          <p:cNvSpPr>
            <a:spLocks noChangeArrowheads="1"/>
          </p:cNvSpPr>
          <p:nvPr/>
        </p:nvSpPr>
        <p:spPr bwMode="auto">
          <a:xfrm>
            <a:off x="627063" y="6051550"/>
            <a:ext cx="75612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http://motherjones.com/politics/2011/02/income-inequality-in-america-chart-graph</a:t>
            </a:r>
          </a:p>
        </p:txBody>
      </p:sp>
    </p:spTree>
    <p:extLst>
      <p:ext uri="{BB962C8B-B14F-4D97-AF65-F5344CB8AC3E}">
        <p14:creationId xmlns:p14="http://schemas.microsoft.com/office/powerpoint/2010/main" val="4065443318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0" y="214313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Look for connections between Economic Variables </a:t>
            </a:r>
          </a:p>
        </p:txBody>
      </p:sp>
    </p:spTree>
    <p:extLst>
      <p:ext uri="{BB962C8B-B14F-4D97-AF65-F5344CB8AC3E}">
        <p14:creationId xmlns:p14="http://schemas.microsoft.com/office/powerpoint/2010/main" val="16450278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60350" y="433388"/>
            <a:ext cx="8593138" cy="958850"/>
          </a:xfrm>
        </p:spPr>
        <p:txBody>
          <a:bodyPr>
            <a:normAutofit fontScale="90000"/>
          </a:bodyPr>
          <a:lstStyle/>
          <a:p>
            <a:r>
              <a:rPr lang="en-US" altLang="en-US" sz="3600" b="1" i="1">
                <a:solidFill>
                  <a:srgbClr val="CC0000"/>
                </a:solidFill>
              </a:rPr>
              <a:t>What else does the </a:t>
            </a:r>
            <a:br>
              <a:rPr lang="en-US" altLang="en-US" sz="3600" b="1" i="1">
                <a:solidFill>
                  <a:srgbClr val="CC0000"/>
                </a:solidFill>
              </a:rPr>
            </a:br>
            <a:r>
              <a:rPr lang="en-US" altLang="en-US" sz="3600" b="1" i="1">
                <a:solidFill>
                  <a:srgbClr val="CC0000"/>
                </a:solidFill>
              </a:rPr>
              <a:t>Market System do for us?</a:t>
            </a:r>
            <a:br>
              <a:rPr lang="en-US" altLang="en-US" sz="3600" b="1" i="1">
                <a:solidFill>
                  <a:srgbClr val="CC0000"/>
                </a:solidFill>
              </a:rPr>
            </a:br>
            <a:endParaRPr lang="en-US" altLang="en-US" sz="3600" b="1" i="1">
              <a:solidFill>
                <a:srgbClr val="CC0000"/>
              </a:solidFill>
            </a:endParaRPr>
          </a:p>
        </p:txBody>
      </p:sp>
      <p:sp>
        <p:nvSpPr>
          <p:cNvPr id="2150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77800" y="1600200"/>
            <a:ext cx="8661400" cy="5029200"/>
          </a:xfrm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</a:rPr>
              <a:t>The wealthiest 1 percent of families owns roughly 34.3%  of the nation's net worth, </a:t>
            </a:r>
          </a:p>
          <a:p>
            <a:pPr eaLnBrk="1" hangingPunct="1">
              <a:spcBef>
                <a:spcPct val="0"/>
              </a:spcBef>
            </a:pPr>
            <a:endParaRPr lang="en-US" altLang="en-US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</a:rPr>
              <a:t>The top 10% of families owns over 71%, and </a:t>
            </a:r>
          </a:p>
          <a:p>
            <a:pPr eaLnBrk="1" hangingPunct="1">
              <a:spcBef>
                <a:spcPct val="0"/>
              </a:spcBef>
            </a:pPr>
            <a:endParaRPr lang="en-US" altLang="en-US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</a:rPr>
              <a:t>The bottom 40% of the population owns way less than 1%. </a:t>
            </a:r>
          </a:p>
        </p:txBody>
      </p:sp>
    </p:spTree>
    <p:extLst>
      <p:ext uri="{BB962C8B-B14F-4D97-AF65-F5344CB8AC3E}">
        <p14:creationId xmlns:p14="http://schemas.microsoft.com/office/powerpoint/2010/main" val="29127086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66688" y="812800"/>
            <a:ext cx="8810625" cy="22479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defRPr/>
            </a:pPr>
            <a:r>
              <a:rPr lang="en-US" sz="2800" dirty="0"/>
              <a:t>To understand the market system</a:t>
            </a:r>
          </a:p>
          <a:p>
            <a:pPr algn="ctr">
              <a:defRPr/>
            </a:pPr>
            <a:endParaRPr lang="en-US" sz="2800" dirty="0"/>
          </a:p>
          <a:p>
            <a:pPr algn="ctr">
              <a:defRPr/>
            </a:pPr>
            <a:r>
              <a:rPr lang="en-US" sz="2800" dirty="0"/>
              <a:t>we need to first understand that </a:t>
            </a:r>
          </a:p>
          <a:p>
            <a:pPr algn="ctr">
              <a:defRPr/>
            </a:pPr>
            <a:endParaRPr lang="en-US" sz="2800" u="sng" dirty="0">
              <a:solidFill>
                <a:schemeClr val="accent6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en-US" sz="2800" u="sng" dirty="0">
                <a:solidFill>
                  <a:schemeClr val="accent6">
                    <a:lumMod val="50000"/>
                  </a:schemeClr>
                </a:solidFill>
              </a:rPr>
              <a:t>every economy</a:t>
            </a:r>
            <a:r>
              <a:rPr lang="en-US" sz="2800" dirty="0"/>
              <a:t> must respond to </a:t>
            </a:r>
            <a:r>
              <a:rPr lang="en-US" sz="2400" u="sng" dirty="0">
                <a:solidFill>
                  <a:srgbClr val="CC0000"/>
                </a:solidFill>
              </a:rPr>
              <a:t>Four Fundamental Questions</a:t>
            </a:r>
          </a:p>
        </p:txBody>
      </p:sp>
    </p:spTree>
    <p:extLst>
      <p:ext uri="{BB962C8B-B14F-4D97-AF65-F5344CB8AC3E}">
        <p14:creationId xmlns:p14="http://schemas.microsoft.com/office/powerpoint/2010/main" val="30580353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658813" y="207963"/>
            <a:ext cx="7010400" cy="1143000"/>
          </a:xfrm>
        </p:spPr>
        <p:txBody>
          <a:bodyPr/>
          <a:lstStyle/>
          <a:p>
            <a:r>
              <a:rPr lang="en-US" altLang="en-US" dirty="0">
                <a:solidFill>
                  <a:srgbClr val="FF0000"/>
                </a:solidFill>
              </a:rPr>
              <a:t>4 Fundamental Questions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382588" y="1600200"/>
            <a:ext cx="8456612" cy="5029200"/>
          </a:xfrm>
        </p:spPr>
        <p:txBody>
          <a:bodyPr/>
          <a:lstStyle/>
          <a:p>
            <a:pPr marL="514350" indent="-514350">
              <a:buFont typeface="Times New Roman" pitchFamily="18" charset="0"/>
              <a:buAutoNum type="arabicPeriod"/>
            </a:pPr>
            <a:r>
              <a:rPr lang="en-US" altLang="en-US"/>
              <a:t>What will be produced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en-US" altLang="en-US"/>
              <a:t>How will the goods and services be produced?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en-US" altLang="en-US"/>
              <a:t>Who will get the goods and services?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en-US" altLang="en-US"/>
              <a:t>How will the system accommodate changes</a:t>
            </a:r>
          </a:p>
        </p:txBody>
      </p:sp>
    </p:spTree>
    <p:extLst>
      <p:ext uri="{BB962C8B-B14F-4D97-AF65-F5344CB8AC3E}">
        <p14:creationId xmlns:p14="http://schemas.microsoft.com/office/powerpoint/2010/main" val="12727078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330200" y="868363"/>
            <a:ext cx="8494713" cy="503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chemeClr val="tx1"/>
                </a:solidFill>
              </a:rPr>
              <a:t>These Four Fundamental Questions: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Font typeface="Times New Roman" pitchFamily="18" charset="0"/>
              <a:buAutoNum type="arabicPeriod"/>
            </a:pPr>
            <a:r>
              <a:rPr lang="en-US" altLang="en-US" sz="3600">
                <a:solidFill>
                  <a:srgbClr val="FF0000"/>
                </a:solidFill>
              </a:rPr>
              <a:t>  </a:t>
            </a:r>
            <a:r>
              <a:rPr lang="en-US" altLang="en-US" sz="3600" u="sng">
                <a:solidFill>
                  <a:srgbClr val="FF0000"/>
                </a:solidFill>
              </a:rPr>
              <a:t>Highlight the economic choices underlying the production possibilities model</a:t>
            </a:r>
            <a:r>
              <a:rPr lang="en-US" altLang="en-US" sz="3600" u="sng">
                <a:solidFill>
                  <a:schemeClr val="tx1"/>
                </a:solidFill>
              </a:rPr>
              <a:t> </a:t>
            </a:r>
            <a:r>
              <a:rPr lang="en-US" altLang="en-US" sz="3600">
                <a:solidFill>
                  <a:schemeClr val="tx1"/>
                </a:solidFill>
              </a:rPr>
              <a:t>that was previously discussed.</a:t>
            </a:r>
          </a:p>
          <a:p>
            <a:pPr eaLnBrk="1" hangingPunct="1">
              <a:spcBef>
                <a:spcPct val="0"/>
              </a:spcBef>
              <a:buFont typeface="Times New Roman" pitchFamily="18" charset="0"/>
              <a:buAutoNum type="arabicPeriod"/>
            </a:pPr>
            <a:endParaRPr lang="en-US" altLang="en-US" sz="360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Font typeface="Times New Roman" pitchFamily="18" charset="0"/>
              <a:buAutoNum type="arabicPeriod"/>
            </a:pPr>
            <a:r>
              <a:rPr lang="en-US" altLang="en-US" sz="3600">
                <a:solidFill>
                  <a:schemeClr val="tx1"/>
                </a:solidFill>
              </a:rPr>
              <a:t>  Reflect the world of scarce resources and unlimited wants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6455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733425" y="228600"/>
            <a:ext cx="7010400" cy="633413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1.  </a:t>
            </a:r>
            <a:r>
              <a:rPr lang="en-US" altLang="en-US" dirty="0">
                <a:solidFill>
                  <a:srgbClr val="FF0000"/>
                </a:solidFill>
              </a:rPr>
              <a:t>What will be produced?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8994775" cy="5715000"/>
          </a:xfrm>
        </p:spPr>
        <p:txBody>
          <a:bodyPr/>
          <a:lstStyle/>
          <a:p>
            <a:pPr algn="ctr"/>
            <a:r>
              <a:rPr lang="en-US" altLang="en-US" sz="2600" b="1" i="1" u="sng" dirty="0">
                <a:solidFill>
                  <a:srgbClr val="00B0F0"/>
                </a:solidFill>
              </a:rPr>
              <a:t>Goods and services that produce profits</a:t>
            </a:r>
          </a:p>
          <a:p>
            <a:pPr marL="342900" lvl="1" indent="-342900">
              <a:buFontTx/>
              <a:buChar char="•"/>
            </a:pPr>
            <a:r>
              <a:rPr lang="en-US" altLang="en-US" sz="2600" b="1" dirty="0">
                <a:solidFill>
                  <a:schemeClr val="tx1"/>
                </a:solidFill>
              </a:rPr>
              <a:t>Economic Profit </a:t>
            </a:r>
            <a:r>
              <a:rPr lang="en-US" altLang="en-US" sz="2600" b="1" dirty="0"/>
              <a:t>= Total Revenue – Economic Cost </a:t>
            </a:r>
          </a:p>
          <a:p>
            <a:r>
              <a:rPr lang="en-US" altLang="en-US" sz="2600" dirty="0">
                <a:solidFill>
                  <a:schemeClr val="tx1"/>
                </a:solidFill>
              </a:rPr>
              <a:t>Economic cost </a:t>
            </a:r>
            <a:r>
              <a:rPr lang="en-US" altLang="en-US" sz="2600" dirty="0"/>
              <a:t>= the payments to all resources</a:t>
            </a:r>
          </a:p>
          <a:p>
            <a:r>
              <a:rPr lang="en-US" altLang="en-US" sz="2600" b="1" dirty="0">
                <a:solidFill>
                  <a:schemeClr val="tx1"/>
                </a:solidFill>
              </a:rPr>
              <a:t>Normal Profit </a:t>
            </a:r>
            <a:r>
              <a:rPr lang="en-US" altLang="en-US" sz="2600" b="1" dirty="0"/>
              <a:t>– the payment for the entrepreneur’s contributions.</a:t>
            </a:r>
          </a:p>
          <a:p>
            <a:r>
              <a:rPr lang="en-US" altLang="en-US" sz="2600" b="1" dirty="0">
                <a:solidFill>
                  <a:schemeClr val="tx1"/>
                </a:solidFill>
              </a:rPr>
              <a:t>Economic or Pure Profit </a:t>
            </a:r>
            <a:r>
              <a:rPr lang="en-US" altLang="en-US" sz="2600" b="1" dirty="0"/>
              <a:t>– Profit that exceeds normal profit.</a:t>
            </a:r>
          </a:p>
          <a:p>
            <a:r>
              <a:rPr lang="en-US" altLang="en-US" sz="2600" b="1" dirty="0">
                <a:solidFill>
                  <a:schemeClr val="tx1"/>
                </a:solidFill>
              </a:rPr>
              <a:t>Expanding Industry </a:t>
            </a:r>
            <a:r>
              <a:rPr lang="en-US" altLang="en-US" sz="2600" b="1" dirty="0"/>
              <a:t>– an industry that is experiencing Economic profit.</a:t>
            </a:r>
          </a:p>
          <a:p>
            <a:r>
              <a:rPr lang="en-US" altLang="en-US" sz="2600" b="1" dirty="0">
                <a:solidFill>
                  <a:schemeClr val="tx1"/>
                </a:solidFill>
              </a:rPr>
              <a:t>Declining Industry </a:t>
            </a:r>
            <a:r>
              <a:rPr lang="en-US" altLang="en-US" sz="2600" b="1" dirty="0"/>
              <a:t>– an industry that is experiencing Economic losses.</a:t>
            </a:r>
          </a:p>
          <a:p>
            <a:r>
              <a:rPr lang="en-US" altLang="en-US" sz="2600" b="1" dirty="0">
                <a:solidFill>
                  <a:schemeClr val="tx1"/>
                </a:solidFill>
              </a:rPr>
              <a:t>Consumer Sovereignty </a:t>
            </a:r>
            <a:r>
              <a:rPr lang="en-US" altLang="en-US" sz="2600" b="1" dirty="0"/>
              <a:t>– consumers are in command</a:t>
            </a:r>
            <a:r>
              <a:rPr lang="en-US" altLang="en-US" b="1" dirty="0">
                <a:solidFill>
                  <a:schemeClr val="tx1"/>
                </a:solidFill>
              </a:rPr>
              <a:t>?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120748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1"/>
          <p:cNvSpPr>
            <a:spLocks noChangeArrowheads="1"/>
          </p:cNvSpPr>
          <p:nvPr/>
        </p:nvSpPr>
        <p:spPr bwMode="auto">
          <a:xfrm>
            <a:off x="269875" y="500063"/>
            <a:ext cx="8472488" cy="538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CC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tx1"/>
                </a:solidFill>
              </a:rPr>
              <a:t> </a:t>
            </a:r>
            <a:r>
              <a:rPr lang="en-US" altLang="en-US" sz="4400" b="1" dirty="0">
                <a:solidFill>
                  <a:srgbClr val="FF0000"/>
                </a:solidFill>
              </a:rPr>
              <a:t>Consumer Sovereignty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4400" b="1" dirty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r>
              <a:rPr lang="en-US" altLang="en-US" b="1" dirty="0">
                <a:solidFill>
                  <a:schemeClr val="tx1"/>
                </a:solidFill>
              </a:rPr>
              <a:t>Demonstrated by our Dollar Votes</a:t>
            </a:r>
          </a:p>
          <a:p>
            <a:pPr lvl="1">
              <a:spcBef>
                <a:spcPct val="0"/>
              </a:spcBef>
              <a:buNone/>
            </a:pPr>
            <a:endParaRPr lang="en-US" altLang="en-US" sz="3200" b="1" dirty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r>
              <a:rPr lang="en-US" altLang="en-US" b="1" dirty="0">
                <a:solidFill>
                  <a:schemeClr val="tx1"/>
                </a:solidFill>
              </a:rPr>
              <a:t>Market Restraints on Freedom</a:t>
            </a:r>
          </a:p>
          <a:p>
            <a:pPr lvl="1">
              <a:spcBef>
                <a:spcPct val="0"/>
              </a:spcBef>
              <a:buFont typeface="Arial" charset="0"/>
              <a:buChar char="•"/>
            </a:pPr>
            <a:r>
              <a:rPr lang="en-US" altLang="en-US" sz="3200" b="1" dirty="0">
                <a:solidFill>
                  <a:schemeClr val="tx1"/>
                </a:solidFill>
              </a:rPr>
              <a:t>How does this happen?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b="1" dirty="0"/>
          </a:p>
          <a:p>
            <a:pPr>
              <a:spcBef>
                <a:spcPct val="0"/>
              </a:spcBef>
            </a:pPr>
            <a:r>
              <a:rPr lang="en-US" altLang="en-US" b="1" u="sng" dirty="0">
                <a:solidFill>
                  <a:schemeClr val="tx1"/>
                </a:solidFill>
              </a:rPr>
              <a:t>Demand for resources</a:t>
            </a:r>
            <a:r>
              <a:rPr lang="en-US" altLang="en-US" b="1" dirty="0">
                <a:solidFill>
                  <a:schemeClr val="tx1"/>
                </a:solidFill>
              </a:rPr>
              <a:t> is derived demand.</a:t>
            </a: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en-US" altLang="en-US" sz="3200" b="1" dirty="0">
                <a:solidFill>
                  <a:schemeClr val="tx1"/>
                </a:solidFill>
              </a:rPr>
              <a:t>Derived from the demand for final goods.</a:t>
            </a: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en-US" altLang="en-US" sz="3200" b="1" dirty="0">
                <a:solidFill>
                  <a:schemeClr val="tx1"/>
                </a:solidFill>
              </a:rPr>
              <a:t>What do consumers have to do with this?</a:t>
            </a:r>
          </a:p>
        </p:txBody>
      </p:sp>
    </p:spTree>
    <p:extLst>
      <p:ext uri="{BB962C8B-B14F-4D97-AF65-F5344CB8AC3E}">
        <p14:creationId xmlns:p14="http://schemas.microsoft.com/office/powerpoint/2010/main" val="7758518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ChangeArrowheads="1"/>
          </p:cNvSpPr>
          <p:nvPr/>
        </p:nvSpPr>
        <p:spPr bwMode="auto">
          <a:xfrm>
            <a:off x="0" y="796925"/>
            <a:ext cx="9144000" cy="618374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marL="342900" indent="-342900" eaLnBrk="0" hangingPunct="0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The market system steers resources to the industries whose products consumers want most.</a:t>
            </a:r>
          </a:p>
          <a:p>
            <a:pPr eaLnBrk="0" hangingPunct="0">
              <a:defRPr/>
            </a:pPr>
            <a:endParaRPr lang="en-US" sz="2400" b="1" i="1" dirty="0">
              <a:solidFill>
                <a:srgbClr val="CC0000"/>
              </a:solidFill>
            </a:endParaRPr>
          </a:p>
          <a:p>
            <a:pPr algn="ctr" eaLnBrk="0" hangingPunct="0">
              <a:defRPr/>
            </a:pPr>
            <a:r>
              <a:rPr lang="en-US" sz="2400" b="1" i="1" u="sng" dirty="0">
                <a:solidFill>
                  <a:srgbClr val="00B0F0"/>
                </a:solidFill>
              </a:rPr>
              <a:t>Firms must employ the most economically efficient production techniques!  </a:t>
            </a:r>
            <a:r>
              <a:rPr lang="en-US" sz="2400" dirty="0"/>
              <a:t>What does this really mean?</a:t>
            </a:r>
          </a:p>
          <a:p>
            <a:pPr eaLnBrk="0" hangingPunct="0">
              <a:defRPr/>
            </a:pPr>
            <a:endParaRPr lang="en-US" sz="2400" b="1" dirty="0">
              <a:solidFill>
                <a:srgbClr val="CC0000"/>
              </a:solidFill>
            </a:endParaRPr>
          </a:p>
          <a:p>
            <a:pPr eaLnBrk="0" hangingPunct="0">
              <a:defRPr/>
            </a:pPr>
            <a:r>
              <a:rPr lang="en-US" sz="2400" b="1" dirty="0">
                <a:solidFill>
                  <a:srgbClr val="CC0000"/>
                </a:solidFill>
              </a:rPr>
              <a:t>Some Least Cost Production issues:</a:t>
            </a:r>
          </a:p>
          <a:p>
            <a:pPr eaLnBrk="0" hangingPunct="0">
              <a:buFontTx/>
              <a:buChar char="•"/>
              <a:defRPr/>
            </a:pPr>
            <a:r>
              <a:rPr lang="en-US" sz="2200" b="1" dirty="0"/>
              <a:t>Optimal plant location – </a:t>
            </a:r>
            <a:r>
              <a:rPr lang="en-US" sz="2200" dirty="0"/>
              <a:t>why is this important?</a:t>
            </a:r>
          </a:p>
          <a:p>
            <a:pPr eaLnBrk="0" hangingPunct="0">
              <a:buFontTx/>
              <a:buChar char="•"/>
              <a:defRPr/>
            </a:pPr>
            <a:r>
              <a:rPr lang="en-US" sz="2200" b="1" dirty="0"/>
              <a:t>Resource Prices – </a:t>
            </a:r>
            <a:r>
              <a:rPr lang="en-US" sz="2200" dirty="0"/>
              <a:t>why would a business care about this?</a:t>
            </a:r>
          </a:p>
          <a:p>
            <a:pPr eaLnBrk="0" hangingPunct="0">
              <a:buFontTx/>
              <a:buChar char="•"/>
              <a:defRPr/>
            </a:pPr>
            <a:r>
              <a:rPr lang="en-US" sz="2200" b="1" dirty="0"/>
              <a:t>Resource Productivity </a:t>
            </a:r>
            <a:r>
              <a:rPr lang="en-US" sz="2200" dirty="0"/>
              <a:t>– what’s the story here?</a:t>
            </a:r>
            <a:endParaRPr lang="en-US" sz="2200" b="1" dirty="0"/>
          </a:p>
          <a:p>
            <a:pPr eaLnBrk="0" hangingPunct="0">
              <a:buFontTx/>
              <a:buChar char="•"/>
              <a:defRPr/>
            </a:pPr>
            <a:r>
              <a:rPr lang="en-US" sz="2200" b="1" dirty="0"/>
              <a:t>Transportation Costs </a:t>
            </a:r>
            <a:r>
              <a:rPr lang="en-US" sz="2200" dirty="0"/>
              <a:t>– why would a business care about this?</a:t>
            </a:r>
            <a:endParaRPr lang="en-US" sz="2200" b="1" dirty="0"/>
          </a:p>
          <a:p>
            <a:pPr eaLnBrk="0" hangingPunct="0">
              <a:defRPr/>
            </a:pPr>
            <a:endParaRPr lang="en-US" sz="2400" b="1" dirty="0">
              <a:solidFill>
                <a:srgbClr val="CC0000"/>
              </a:solidFill>
            </a:endParaRPr>
          </a:p>
          <a:p>
            <a:pPr eaLnBrk="0" hangingPunct="0">
              <a:defRPr/>
            </a:pPr>
            <a:r>
              <a:rPr lang="en-US" sz="2400" b="1" dirty="0">
                <a:solidFill>
                  <a:srgbClr val="CC0000"/>
                </a:solidFill>
              </a:rPr>
              <a:t>Employing the most economically efficient technique – depends on:</a:t>
            </a:r>
          </a:p>
          <a:p>
            <a:pPr eaLnBrk="0" hangingPunct="0">
              <a:buFontTx/>
              <a:buChar char="•"/>
              <a:defRPr/>
            </a:pPr>
            <a:r>
              <a:rPr lang="en-US" sz="2200" b="1" dirty="0"/>
              <a:t>Available Technology</a:t>
            </a:r>
          </a:p>
          <a:p>
            <a:pPr eaLnBrk="0" hangingPunct="0">
              <a:buFontTx/>
              <a:buChar char="•"/>
              <a:defRPr/>
            </a:pPr>
            <a:r>
              <a:rPr lang="en-US" sz="2200" b="1" dirty="0"/>
              <a:t>Prices of needed resources</a:t>
            </a:r>
          </a:p>
          <a:p>
            <a:pPr eaLnBrk="0" hangingPunct="0">
              <a:defRPr/>
            </a:pPr>
            <a:r>
              <a:rPr lang="en-US" sz="2400" b="1" dirty="0">
                <a:solidFill>
                  <a:srgbClr val="CC0000"/>
                </a:solidFill>
              </a:rPr>
              <a:t>Economic Efficiency – getting the greatest level of output from the least input of scarce resources.</a:t>
            </a:r>
          </a:p>
        </p:txBody>
      </p:sp>
      <p:sp>
        <p:nvSpPr>
          <p:cNvPr id="176131" name="Rectangle 3"/>
          <p:cNvSpPr>
            <a:spLocks noChangeArrowheads="1"/>
          </p:cNvSpPr>
          <p:nvPr/>
        </p:nvSpPr>
        <p:spPr bwMode="auto">
          <a:xfrm>
            <a:off x="127000" y="0"/>
            <a:ext cx="9017000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</a:rPr>
              <a:t>2.  How Will the Goods and Services be Produced?</a:t>
            </a:r>
          </a:p>
        </p:txBody>
      </p:sp>
    </p:spTree>
    <p:extLst>
      <p:ext uri="{BB962C8B-B14F-4D97-AF65-F5344CB8AC3E}">
        <p14:creationId xmlns:p14="http://schemas.microsoft.com/office/powerpoint/2010/main" val="612460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76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76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6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76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6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76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6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76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6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761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61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761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61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761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61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761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61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17613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613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17613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613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17613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613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0" grpId="0" build="p" bldLvl="2"/>
      <p:bldP spid="17613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ChangeArrowheads="1"/>
          </p:cNvSpPr>
          <p:nvPr/>
        </p:nvSpPr>
        <p:spPr bwMode="auto">
          <a:xfrm>
            <a:off x="239713" y="1187450"/>
            <a:ext cx="8486775" cy="4891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marL="514350" indent="-514350" eaLnBrk="0" hangingPunct="0">
              <a:spcBef>
                <a:spcPct val="20000"/>
              </a:spcBef>
              <a:buChar char="•"/>
              <a:defRPr sz="3200">
                <a:solidFill>
                  <a:srgbClr val="CC0000"/>
                </a:solidFill>
                <a:latin typeface="Times New Roman" pitchFamily="18" charset="0"/>
              </a:defRPr>
            </a:lvl1pPr>
            <a:lvl2pPr marL="971550" indent="-514350" eaLnBrk="0" hangingPunct="0">
              <a:spcBef>
                <a:spcPct val="20000"/>
              </a:spcBef>
              <a:buChar char="–"/>
              <a:defRPr sz="28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 typeface="Times New Roman" pitchFamily="18" charset="0"/>
              <a:buAutoNum type="arabicPeriod"/>
            </a:pPr>
            <a:r>
              <a:rPr lang="en-US" altLang="en-US" b="1" dirty="0">
                <a:solidFill>
                  <a:schemeClr val="tx1"/>
                </a:solidFill>
              </a:rPr>
              <a:t>Market System uses the Rationing Function of Equilibrium Prices – </a:t>
            </a:r>
            <a:r>
              <a:rPr lang="en-US" altLang="en-US" dirty="0">
                <a:solidFill>
                  <a:srgbClr val="00B0F0"/>
                </a:solidFill>
              </a:rPr>
              <a:t>what does this mean?</a:t>
            </a:r>
            <a:endParaRPr lang="en-US" altLang="en-US" b="1" dirty="0">
              <a:solidFill>
                <a:srgbClr val="00B0F0"/>
              </a:solidFill>
            </a:endParaRPr>
          </a:p>
          <a:p>
            <a:pPr lvl="1">
              <a:spcBef>
                <a:spcPct val="0"/>
              </a:spcBef>
              <a:buFont typeface="Arial" charset="0"/>
              <a:buChar char="•"/>
            </a:pPr>
            <a:endParaRPr lang="en-US" altLang="en-US" sz="3200" b="1" dirty="0">
              <a:solidFill>
                <a:schemeClr val="tx1"/>
              </a:solidFill>
            </a:endParaRPr>
          </a:p>
          <a:p>
            <a:pPr lvl="1">
              <a:spcBef>
                <a:spcPct val="0"/>
              </a:spcBef>
              <a:buFont typeface="Arial" charset="0"/>
              <a:buChar char="•"/>
            </a:pPr>
            <a:r>
              <a:rPr lang="en-US" altLang="en-US" sz="3200" b="1" dirty="0">
                <a:solidFill>
                  <a:schemeClr val="tx1"/>
                </a:solidFill>
              </a:rPr>
              <a:t>The consumer’s </a:t>
            </a:r>
            <a:r>
              <a:rPr lang="en-US" altLang="en-US" sz="3200" b="1" u="sng" dirty="0">
                <a:solidFill>
                  <a:schemeClr val="tx1"/>
                </a:solidFill>
              </a:rPr>
              <a:t>ability and willingness </a:t>
            </a:r>
            <a:r>
              <a:rPr lang="en-US" altLang="en-US" sz="3200" b="1" dirty="0">
                <a:solidFill>
                  <a:schemeClr val="tx1"/>
                </a:solidFill>
              </a:rPr>
              <a:t>to pay determines who gets what</a:t>
            </a:r>
          </a:p>
          <a:p>
            <a:pPr>
              <a:spcBef>
                <a:spcPct val="0"/>
              </a:spcBef>
              <a:buFont typeface="Times New Roman" pitchFamily="18" charset="0"/>
              <a:buAutoNum type="arabicPeriod"/>
            </a:pPr>
            <a:endParaRPr lang="en-US" altLang="en-US" b="1" dirty="0"/>
          </a:p>
          <a:p>
            <a:pPr>
              <a:spcBef>
                <a:spcPct val="0"/>
              </a:spcBef>
              <a:buFont typeface="Times New Roman" pitchFamily="18" charset="0"/>
              <a:buAutoNum type="arabicPeriod"/>
            </a:pPr>
            <a:r>
              <a:rPr lang="en-US" altLang="en-US" b="1" dirty="0">
                <a:solidFill>
                  <a:schemeClr val="tx1"/>
                </a:solidFill>
              </a:rPr>
              <a:t>Income determines ability to pay</a:t>
            </a:r>
          </a:p>
          <a:p>
            <a:pPr>
              <a:spcBef>
                <a:spcPct val="0"/>
              </a:spcBef>
              <a:buFont typeface="Times New Roman" pitchFamily="18" charset="0"/>
              <a:buAutoNum type="arabicPeriod"/>
            </a:pPr>
            <a:endParaRPr lang="en-US" altLang="en-US" b="1" dirty="0"/>
          </a:p>
          <a:p>
            <a:pPr>
              <a:spcBef>
                <a:spcPct val="0"/>
              </a:spcBef>
              <a:buFont typeface="Times New Roman" pitchFamily="18" charset="0"/>
              <a:buAutoNum type="arabicPeriod"/>
            </a:pPr>
            <a:r>
              <a:rPr lang="en-US" altLang="en-US" sz="2800" b="1" dirty="0">
                <a:solidFill>
                  <a:schemeClr val="tx1"/>
                </a:solidFill>
              </a:rPr>
              <a:t>Resource Prices paid to the consumer determines income</a:t>
            </a:r>
          </a:p>
        </p:txBody>
      </p:sp>
      <p:sp>
        <p:nvSpPr>
          <p:cNvPr id="177155" name="Rectangle 3"/>
          <p:cNvSpPr>
            <a:spLocks noChangeArrowheads="1"/>
          </p:cNvSpPr>
          <p:nvPr/>
        </p:nvSpPr>
        <p:spPr bwMode="auto">
          <a:xfrm>
            <a:off x="127000" y="0"/>
            <a:ext cx="9017000" cy="67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800" b="1" dirty="0">
                <a:solidFill>
                  <a:srgbClr val="FF0000"/>
                </a:solidFill>
              </a:rPr>
              <a:t>3.  Who will get the Goods and Services?</a:t>
            </a:r>
          </a:p>
        </p:txBody>
      </p:sp>
    </p:spTree>
    <p:extLst>
      <p:ext uri="{BB962C8B-B14F-4D97-AF65-F5344CB8AC3E}">
        <p14:creationId xmlns:p14="http://schemas.microsoft.com/office/powerpoint/2010/main" val="3324800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77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77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7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77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7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77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7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771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71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4" grpId="0" build="p"/>
      <p:bldP spid="17715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ChangeArrowheads="1"/>
          </p:cNvSpPr>
          <p:nvPr/>
        </p:nvSpPr>
        <p:spPr bwMode="auto">
          <a:xfrm>
            <a:off x="225425" y="1031875"/>
            <a:ext cx="8931275" cy="584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000" b="1" dirty="0">
                <a:solidFill>
                  <a:schemeClr val="tx1"/>
                </a:solidFill>
              </a:rPr>
              <a:t>Market Systems are dynamic –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3000" b="1" dirty="0">
                <a:solidFill>
                  <a:schemeClr val="tx1"/>
                </a:solidFill>
              </a:rPr>
              <a:t>Everything changes, </a:t>
            </a:r>
            <a:r>
              <a:rPr lang="en-US" altLang="en-US" sz="3000" dirty="0">
                <a:solidFill>
                  <a:schemeClr val="tx1"/>
                </a:solidFill>
              </a:rPr>
              <a:t>so how does the system work?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3000" b="1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3000" b="1" dirty="0">
                <a:solidFill>
                  <a:schemeClr val="tx1"/>
                </a:solidFill>
              </a:rPr>
              <a:t>Guiding Function of Prices example:</a:t>
            </a:r>
            <a:r>
              <a:rPr lang="en-US" altLang="en-US" sz="3000" b="1" dirty="0"/>
              <a:t> </a:t>
            </a:r>
          </a:p>
          <a:p>
            <a:pPr>
              <a:spcBef>
                <a:spcPct val="0"/>
              </a:spcBef>
            </a:pPr>
            <a:r>
              <a:rPr lang="en-US" altLang="en-US" sz="2800" b="1" dirty="0"/>
              <a:t>Consumer tastes change, </a:t>
            </a:r>
            <a:r>
              <a:rPr lang="en-US" altLang="en-US" sz="2800" b="1" dirty="0">
                <a:solidFill>
                  <a:schemeClr val="accent2"/>
                </a:solidFill>
              </a:rPr>
              <a:t>fruit juice preferred to milk</a:t>
            </a:r>
          </a:p>
          <a:p>
            <a:pPr>
              <a:spcBef>
                <a:spcPct val="0"/>
              </a:spcBef>
            </a:pPr>
            <a:r>
              <a:rPr lang="en-US" altLang="en-US" sz="2800" b="1" dirty="0"/>
              <a:t>Demand for fruit juice up, demand for milk down. </a:t>
            </a:r>
          </a:p>
          <a:p>
            <a:pPr>
              <a:spcBef>
                <a:spcPct val="0"/>
              </a:spcBef>
            </a:pPr>
            <a:r>
              <a:rPr lang="en-US" altLang="en-US" sz="2800" b="1" dirty="0"/>
              <a:t>Fruit price up and milk prices down </a:t>
            </a:r>
          </a:p>
          <a:p>
            <a:pPr>
              <a:spcBef>
                <a:spcPct val="0"/>
              </a:spcBef>
            </a:pPr>
            <a:r>
              <a:rPr lang="en-US" altLang="en-US" sz="2800" b="1" dirty="0"/>
              <a:t>Economic profit in the industries change, competitors will leave milk industry and enter the fruit juice industry, </a:t>
            </a:r>
          </a:p>
          <a:p>
            <a:pPr>
              <a:spcBef>
                <a:spcPct val="0"/>
              </a:spcBef>
            </a:pPr>
            <a:r>
              <a:rPr lang="en-US" altLang="en-US" sz="2800" b="1" dirty="0"/>
              <a:t>Until zero economic profit exists in the industries.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800" b="1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3000" b="1" dirty="0"/>
              <a:t> </a:t>
            </a:r>
          </a:p>
        </p:txBody>
      </p:sp>
      <p:sp>
        <p:nvSpPr>
          <p:cNvPr id="178179" name="Rectangle 3"/>
          <p:cNvSpPr>
            <a:spLocks noChangeArrowheads="1"/>
          </p:cNvSpPr>
          <p:nvPr/>
        </p:nvSpPr>
        <p:spPr bwMode="auto">
          <a:xfrm>
            <a:off x="149225" y="200025"/>
            <a:ext cx="89947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</a:rPr>
              <a:t>4.  How Will The System Accommodate Change?</a:t>
            </a:r>
          </a:p>
        </p:txBody>
      </p:sp>
    </p:spTree>
    <p:extLst>
      <p:ext uri="{BB962C8B-B14F-4D97-AF65-F5344CB8AC3E}">
        <p14:creationId xmlns:p14="http://schemas.microsoft.com/office/powerpoint/2010/main" val="2382313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8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78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8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78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8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78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8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78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8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781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81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781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81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781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81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781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81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1781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81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78" grpId="0" build="p" bldLvl="2"/>
      <p:bldP spid="178179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Arc 2"/>
          <p:cNvSpPr>
            <a:spLocks/>
          </p:cNvSpPr>
          <p:nvPr/>
        </p:nvSpPr>
        <p:spPr bwMode="auto">
          <a:xfrm>
            <a:off x="5022850" y="3543300"/>
            <a:ext cx="1706563" cy="2308225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50800" cap="rnd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Arc 3"/>
          <p:cNvSpPr>
            <a:spLocks/>
          </p:cNvSpPr>
          <p:nvPr/>
        </p:nvSpPr>
        <p:spPr bwMode="auto">
          <a:xfrm>
            <a:off x="1320800" y="3578225"/>
            <a:ext cx="1304925" cy="225425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50800" cap="rnd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935038"/>
            <a:ext cx="91440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00000"/>
                </a:solidFill>
                <a:latin typeface="Brush Script MT" pitchFamily="66" charset="0"/>
              </a:rPr>
              <a:t>Two Examples of capital accumulation and Growth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790575" y="1831975"/>
            <a:ext cx="3600450" cy="95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Arial" charset="0"/>
              </a:rPr>
              <a:t>Presentville- Favors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Arial" charset="0"/>
              </a:rPr>
              <a:t>Present goods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4411663" y="1831975"/>
            <a:ext cx="3679825" cy="95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Arial" charset="0"/>
              </a:rPr>
              <a:t>Futureville – Favors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Arial" charset="0"/>
              </a:rPr>
              <a:t>Future goods</a:t>
            </a:r>
          </a:p>
        </p:txBody>
      </p:sp>
      <p:sp>
        <p:nvSpPr>
          <p:cNvPr id="30727" name="Arc 7"/>
          <p:cNvSpPr>
            <a:spLocks/>
          </p:cNvSpPr>
          <p:nvPr/>
        </p:nvSpPr>
        <p:spPr bwMode="auto">
          <a:xfrm>
            <a:off x="1339850" y="3916363"/>
            <a:ext cx="852488" cy="1925637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solidFill>
            <a:srgbClr val="FFFF99"/>
          </a:solidFill>
          <a:ln w="57150" cap="rnd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1285875" y="3517900"/>
            <a:ext cx="2692400" cy="2343150"/>
            <a:chOff x="1353" y="2216"/>
            <a:chExt cx="1696" cy="1476"/>
          </a:xfrm>
        </p:grpSpPr>
        <p:sp>
          <p:nvSpPr>
            <p:cNvPr id="30758" name="Line 9"/>
            <p:cNvSpPr>
              <a:spLocks noChangeShapeType="1"/>
            </p:cNvSpPr>
            <p:nvPr/>
          </p:nvSpPr>
          <p:spPr bwMode="auto">
            <a:xfrm>
              <a:off x="1373" y="2216"/>
              <a:ext cx="0" cy="1476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9" name="Line 10"/>
            <p:cNvSpPr>
              <a:spLocks noChangeShapeType="1"/>
            </p:cNvSpPr>
            <p:nvPr/>
          </p:nvSpPr>
          <p:spPr bwMode="auto">
            <a:xfrm>
              <a:off x="1353" y="3683"/>
              <a:ext cx="1696" cy="0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29" name="Rectangle 11"/>
          <p:cNvSpPr>
            <a:spLocks noChangeArrowheads="1"/>
          </p:cNvSpPr>
          <p:nvPr/>
        </p:nvSpPr>
        <p:spPr bwMode="auto">
          <a:xfrm>
            <a:off x="1189038" y="5872163"/>
            <a:ext cx="2846387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i="1">
                <a:solidFill>
                  <a:schemeClr val="tx1"/>
                </a:solidFill>
                <a:latin typeface="Arial" charset="0"/>
              </a:rPr>
              <a:t>Goods for the Present</a:t>
            </a:r>
          </a:p>
        </p:txBody>
      </p:sp>
      <p:sp>
        <p:nvSpPr>
          <p:cNvPr id="30730" name="Rectangle 12"/>
          <p:cNvSpPr>
            <a:spLocks noChangeArrowheads="1"/>
          </p:cNvSpPr>
          <p:nvPr/>
        </p:nvSpPr>
        <p:spPr bwMode="auto">
          <a:xfrm rot="-5400000">
            <a:off x="-252412" y="4411663"/>
            <a:ext cx="27051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i="1">
                <a:solidFill>
                  <a:schemeClr val="tx1"/>
                </a:solidFill>
                <a:latin typeface="Arial" charset="0"/>
              </a:rPr>
              <a:t>Goods for the Future</a:t>
            </a:r>
          </a:p>
        </p:txBody>
      </p:sp>
      <p:sp>
        <p:nvSpPr>
          <p:cNvPr id="30731" name="Rectangle 13"/>
          <p:cNvSpPr>
            <a:spLocks noChangeArrowheads="1"/>
          </p:cNvSpPr>
          <p:nvPr/>
        </p:nvSpPr>
        <p:spPr bwMode="auto">
          <a:xfrm>
            <a:off x="2036763" y="3255963"/>
            <a:ext cx="1427162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 i="1">
                <a:solidFill>
                  <a:srgbClr val="000099"/>
                </a:solidFill>
                <a:latin typeface="Arial" charset="0"/>
              </a:rPr>
              <a:t>CURRENT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 i="1">
                <a:solidFill>
                  <a:srgbClr val="000099"/>
                </a:solidFill>
                <a:latin typeface="Arial" charset="0"/>
              </a:rPr>
              <a:t>CURVE</a:t>
            </a:r>
          </a:p>
        </p:txBody>
      </p:sp>
      <p:sp>
        <p:nvSpPr>
          <p:cNvPr id="30732" name="Rectangle 14"/>
          <p:cNvSpPr>
            <a:spLocks noChangeArrowheads="1"/>
          </p:cNvSpPr>
          <p:nvPr/>
        </p:nvSpPr>
        <p:spPr bwMode="auto">
          <a:xfrm>
            <a:off x="2876550" y="4103688"/>
            <a:ext cx="1214438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 i="1">
                <a:latin typeface="Arial" charset="0"/>
              </a:rPr>
              <a:t>FUTURE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 i="1">
                <a:latin typeface="Arial" charset="0"/>
              </a:rPr>
              <a:t>CURVE</a:t>
            </a:r>
          </a:p>
        </p:txBody>
      </p:sp>
      <p:sp>
        <p:nvSpPr>
          <p:cNvPr id="30733" name="Line 15"/>
          <p:cNvSpPr>
            <a:spLocks noChangeShapeType="1"/>
          </p:cNvSpPr>
          <p:nvPr/>
        </p:nvSpPr>
        <p:spPr bwMode="auto">
          <a:xfrm flipH="1">
            <a:off x="2446338" y="4503738"/>
            <a:ext cx="528637" cy="1238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4" name="Rectangle 16"/>
          <p:cNvSpPr>
            <a:spLocks noChangeArrowheads="1"/>
          </p:cNvSpPr>
          <p:nvPr/>
        </p:nvSpPr>
        <p:spPr bwMode="auto">
          <a:xfrm>
            <a:off x="2506663" y="4867275"/>
            <a:ext cx="20875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Arial" charset="0"/>
              </a:rPr>
              <a:t>CONSUMPTION</a:t>
            </a:r>
          </a:p>
        </p:txBody>
      </p:sp>
      <p:sp>
        <p:nvSpPr>
          <p:cNvPr id="30735" name="Line 17"/>
          <p:cNvSpPr>
            <a:spLocks noChangeShapeType="1"/>
          </p:cNvSpPr>
          <p:nvPr/>
        </p:nvSpPr>
        <p:spPr bwMode="auto">
          <a:xfrm flipH="1">
            <a:off x="2319338" y="5270500"/>
            <a:ext cx="6778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6" name="Line 18"/>
          <p:cNvSpPr>
            <a:spLocks noChangeShapeType="1"/>
          </p:cNvSpPr>
          <p:nvPr/>
        </p:nvSpPr>
        <p:spPr bwMode="auto">
          <a:xfrm flipH="1">
            <a:off x="1657350" y="3668713"/>
            <a:ext cx="498475" cy="3492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2531" name="Arc 19"/>
          <p:cNvSpPr>
            <a:spLocks/>
          </p:cNvSpPr>
          <p:nvPr/>
        </p:nvSpPr>
        <p:spPr bwMode="auto">
          <a:xfrm>
            <a:off x="5041900" y="3873500"/>
            <a:ext cx="922338" cy="1976438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solidFill>
            <a:srgbClr val="FFFF99"/>
          </a:solidFill>
          <a:ln w="57150" cap="rnd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0738" name="Group 20"/>
          <p:cNvGrpSpPr>
            <a:grpSpLocks/>
          </p:cNvGrpSpPr>
          <p:nvPr/>
        </p:nvGrpSpPr>
        <p:grpSpPr bwMode="auto">
          <a:xfrm>
            <a:off x="4983163" y="3527425"/>
            <a:ext cx="2692400" cy="2343150"/>
            <a:chOff x="3682" y="2222"/>
            <a:chExt cx="1696" cy="1476"/>
          </a:xfrm>
        </p:grpSpPr>
        <p:sp>
          <p:nvSpPr>
            <p:cNvPr id="30756" name="Line 21"/>
            <p:cNvSpPr>
              <a:spLocks noChangeShapeType="1"/>
            </p:cNvSpPr>
            <p:nvPr/>
          </p:nvSpPr>
          <p:spPr bwMode="auto">
            <a:xfrm>
              <a:off x="3702" y="2222"/>
              <a:ext cx="0" cy="1476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7" name="Line 22"/>
            <p:cNvSpPr>
              <a:spLocks noChangeShapeType="1"/>
            </p:cNvSpPr>
            <p:nvPr/>
          </p:nvSpPr>
          <p:spPr bwMode="auto">
            <a:xfrm>
              <a:off x="3682" y="3689"/>
              <a:ext cx="1696" cy="0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39" name="Rectangle 23"/>
          <p:cNvSpPr>
            <a:spLocks noChangeArrowheads="1"/>
          </p:cNvSpPr>
          <p:nvPr/>
        </p:nvSpPr>
        <p:spPr bwMode="auto">
          <a:xfrm>
            <a:off x="4943475" y="5875338"/>
            <a:ext cx="28463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i="1">
                <a:solidFill>
                  <a:schemeClr val="tx1"/>
                </a:solidFill>
                <a:latin typeface="Arial" charset="0"/>
              </a:rPr>
              <a:t>Goods for the Present</a:t>
            </a:r>
          </a:p>
        </p:txBody>
      </p:sp>
      <p:sp>
        <p:nvSpPr>
          <p:cNvPr id="30740" name="Rectangle 24"/>
          <p:cNvSpPr>
            <a:spLocks noChangeArrowheads="1"/>
          </p:cNvSpPr>
          <p:nvPr/>
        </p:nvSpPr>
        <p:spPr bwMode="auto">
          <a:xfrm rot="-5400000">
            <a:off x="3367088" y="4492625"/>
            <a:ext cx="27051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i="1">
                <a:solidFill>
                  <a:schemeClr val="tx1"/>
                </a:solidFill>
                <a:latin typeface="Arial" charset="0"/>
              </a:rPr>
              <a:t>Goods for the Future</a:t>
            </a:r>
          </a:p>
        </p:txBody>
      </p:sp>
      <p:sp>
        <p:nvSpPr>
          <p:cNvPr id="192537" name="Rectangle 25"/>
          <p:cNvSpPr>
            <a:spLocks noChangeArrowheads="1"/>
          </p:cNvSpPr>
          <p:nvPr/>
        </p:nvSpPr>
        <p:spPr bwMode="auto">
          <a:xfrm>
            <a:off x="6761163" y="4140200"/>
            <a:ext cx="1214437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 i="1">
                <a:latin typeface="Arial" charset="0"/>
              </a:rPr>
              <a:t>FUTURE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 i="1">
                <a:latin typeface="Arial" charset="0"/>
              </a:rPr>
              <a:t>CURVE</a:t>
            </a:r>
          </a:p>
        </p:txBody>
      </p:sp>
      <p:sp>
        <p:nvSpPr>
          <p:cNvPr id="192538" name="Line 26"/>
          <p:cNvSpPr>
            <a:spLocks noChangeShapeType="1"/>
          </p:cNvSpPr>
          <p:nvPr/>
        </p:nvSpPr>
        <p:spPr bwMode="auto">
          <a:xfrm flipH="1">
            <a:off x="6480175" y="4503738"/>
            <a:ext cx="528638" cy="1238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2539" name="Rectangle 27"/>
          <p:cNvSpPr>
            <a:spLocks noChangeArrowheads="1"/>
          </p:cNvSpPr>
          <p:nvPr/>
        </p:nvSpPr>
        <p:spPr bwMode="auto">
          <a:xfrm>
            <a:off x="5759450" y="3265488"/>
            <a:ext cx="2085975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Arial" charset="0"/>
              </a:rPr>
              <a:t>CONSUMPTION</a:t>
            </a:r>
          </a:p>
        </p:txBody>
      </p:sp>
      <p:sp>
        <p:nvSpPr>
          <p:cNvPr id="192540" name="Line 28"/>
          <p:cNvSpPr>
            <a:spLocks noChangeShapeType="1"/>
          </p:cNvSpPr>
          <p:nvPr/>
        </p:nvSpPr>
        <p:spPr bwMode="auto">
          <a:xfrm flipH="1">
            <a:off x="5562600" y="3681413"/>
            <a:ext cx="949325" cy="376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2541" name="Rectangle 29"/>
          <p:cNvSpPr>
            <a:spLocks noChangeArrowheads="1"/>
          </p:cNvSpPr>
          <p:nvPr/>
        </p:nvSpPr>
        <p:spPr bwMode="auto">
          <a:xfrm>
            <a:off x="6618288" y="4811713"/>
            <a:ext cx="1427162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 i="1">
                <a:solidFill>
                  <a:srgbClr val="000099"/>
                </a:solidFill>
                <a:latin typeface="Arial" charset="0"/>
              </a:rPr>
              <a:t>CURRENT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 i="1">
                <a:solidFill>
                  <a:srgbClr val="000099"/>
                </a:solidFill>
                <a:latin typeface="Arial" charset="0"/>
              </a:rPr>
              <a:t>CURVE</a:t>
            </a:r>
          </a:p>
        </p:txBody>
      </p:sp>
      <p:sp>
        <p:nvSpPr>
          <p:cNvPr id="192542" name="Line 30"/>
          <p:cNvSpPr>
            <a:spLocks noChangeShapeType="1"/>
          </p:cNvSpPr>
          <p:nvPr/>
        </p:nvSpPr>
        <p:spPr bwMode="auto">
          <a:xfrm flipH="1">
            <a:off x="5965825" y="5216525"/>
            <a:ext cx="881063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7" name="Rectangle 31"/>
          <p:cNvSpPr>
            <a:spLocks noChangeArrowheads="1"/>
          </p:cNvSpPr>
          <p:nvPr/>
        </p:nvSpPr>
        <p:spPr bwMode="auto">
          <a:xfrm>
            <a:off x="957263" y="214313"/>
            <a:ext cx="6732587" cy="66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800" b="1">
                <a:solidFill>
                  <a:srgbClr val="000099"/>
                </a:solidFill>
              </a:rPr>
              <a:t>Capital accumulation &amp; growth</a:t>
            </a:r>
          </a:p>
        </p:txBody>
      </p:sp>
      <p:sp>
        <p:nvSpPr>
          <p:cNvPr id="30748" name="Line 33"/>
          <p:cNvSpPr>
            <a:spLocks noChangeShapeType="1"/>
          </p:cNvSpPr>
          <p:nvPr/>
        </p:nvSpPr>
        <p:spPr bwMode="auto">
          <a:xfrm flipH="1">
            <a:off x="1341438" y="5260975"/>
            <a:ext cx="795337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9" name="Line 34"/>
          <p:cNvSpPr>
            <a:spLocks noChangeShapeType="1"/>
          </p:cNvSpPr>
          <p:nvPr/>
        </p:nvSpPr>
        <p:spPr bwMode="auto">
          <a:xfrm>
            <a:off x="2122488" y="5276850"/>
            <a:ext cx="0" cy="53975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0" name="Oval 35"/>
          <p:cNvSpPr>
            <a:spLocks noChangeArrowheads="1"/>
          </p:cNvSpPr>
          <p:nvPr/>
        </p:nvSpPr>
        <p:spPr bwMode="auto">
          <a:xfrm>
            <a:off x="2087563" y="5199063"/>
            <a:ext cx="142875" cy="142875"/>
          </a:xfrm>
          <a:prstGeom prst="ellipse">
            <a:avLst/>
          </a:prstGeom>
          <a:solidFill>
            <a:srgbClr val="CC0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192548" name="Line 36"/>
          <p:cNvSpPr>
            <a:spLocks noChangeShapeType="1"/>
          </p:cNvSpPr>
          <p:nvPr/>
        </p:nvSpPr>
        <p:spPr bwMode="auto">
          <a:xfrm flipH="1">
            <a:off x="5029200" y="4106863"/>
            <a:ext cx="404813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2549" name="Line 37"/>
          <p:cNvSpPr>
            <a:spLocks noChangeShapeType="1"/>
          </p:cNvSpPr>
          <p:nvPr/>
        </p:nvSpPr>
        <p:spPr bwMode="auto">
          <a:xfrm>
            <a:off x="5448300" y="4106863"/>
            <a:ext cx="0" cy="1724025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2550" name="Oval 38"/>
          <p:cNvSpPr>
            <a:spLocks noChangeArrowheads="1"/>
          </p:cNvSpPr>
          <p:nvPr/>
        </p:nvSpPr>
        <p:spPr bwMode="auto">
          <a:xfrm>
            <a:off x="5370513" y="4029075"/>
            <a:ext cx="142875" cy="142875"/>
          </a:xfrm>
          <a:prstGeom prst="ellipse">
            <a:avLst/>
          </a:prstGeom>
          <a:solidFill>
            <a:srgbClr val="CC0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30754" name="Text Box 39"/>
          <p:cNvSpPr txBox="1">
            <a:spLocks noChangeArrowheads="1"/>
          </p:cNvSpPr>
          <p:nvPr/>
        </p:nvSpPr>
        <p:spPr bwMode="auto">
          <a:xfrm>
            <a:off x="933450" y="6172200"/>
            <a:ext cx="22288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</a:rPr>
              <a:t>Presentville</a:t>
            </a:r>
          </a:p>
        </p:txBody>
      </p:sp>
      <p:sp>
        <p:nvSpPr>
          <p:cNvPr id="30755" name="Text Box 40"/>
          <p:cNvSpPr txBox="1">
            <a:spLocks noChangeArrowheads="1"/>
          </p:cNvSpPr>
          <p:nvPr/>
        </p:nvSpPr>
        <p:spPr bwMode="auto">
          <a:xfrm>
            <a:off x="4989513" y="6156325"/>
            <a:ext cx="22796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</a:rPr>
              <a:t>Futurefille</a:t>
            </a:r>
          </a:p>
        </p:txBody>
      </p:sp>
    </p:spTree>
    <p:extLst>
      <p:ext uri="{BB962C8B-B14F-4D97-AF65-F5344CB8AC3E}">
        <p14:creationId xmlns:p14="http://schemas.microsoft.com/office/powerpoint/2010/main" val="2980401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9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9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92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9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92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9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19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92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9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1925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4" grpId="0" animBg="1"/>
      <p:bldP spid="192531" grpId="0" animBg="1"/>
      <p:bldP spid="192537" grpId="0" autoUpdateAnimBg="0"/>
      <p:bldP spid="192538" grpId="0" animBg="1"/>
      <p:bldP spid="192539" grpId="0" autoUpdateAnimBg="0"/>
      <p:bldP spid="192540" grpId="0" animBg="1"/>
      <p:bldP spid="192541" grpId="0" autoUpdateAnimBg="0"/>
      <p:bldP spid="192542" grpId="0" animBg="1"/>
      <p:bldP spid="192548" grpId="0" animBg="1"/>
      <p:bldP spid="192549" grpId="0" animBg="1"/>
      <p:bldP spid="19255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38113" y="366713"/>
            <a:ext cx="8867775" cy="536575"/>
          </a:xfrm>
        </p:spPr>
        <p:txBody>
          <a:bodyPr>
            <a:normAutofit fontScale="90000"/>
          </a:bodyPr>
          <a:lstStyle/>
          <a:p>
            <a:r>
              <a:rPr lang="en-US" altLang="en-US" sz="4000"/>
              <a:t>What do these Food Facts mean to you?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27000" y="1041400"/>
            <a:ext cx="8878888" cy="5588000"/>
          </a:xfrm>
        </p:spPr>
        <p:txBody>
          <a:bodyPr/>
          <a:lstStyle/>
          <a:p>
            <a:r>
              <a:rPr lang="en-US" altLang="en-US" sz="2800" dirty="0"/>
              <a:t>Poultry industry consumes 1/7</a:t>
            </a:r>
            <a:r>
              <a:rPr lang="en-US" altLang="en-US" sz="2800" baseline="30000" dirty="0"/>
              <a:t>th</a:t>
            </a:r>
            <a:r>
              <a:rPr lang="en-US" altLang="en-US" sz="2800" dirty="0"/>
              <a:t> of U.S. Corn and 1/5</a:t>
            </a:r>
            <a:r>
              <a:rPr lang="en-US" altLang="en-US" sz="2800" baseline="30000" dirty="0"/>
              <a:t>th</a:t>
            </a:r>
            <a:r>
              <a:rPr lang="en-US" altLang="en-US" sz="2800" dirty="0"/>
              <a:t> of all soybeans.</a:t>
            </a:r>
          </a:p>
          <a:p>
            <a:r>
              <a:rPr lang="en-US" altLang="en-US" sz="2800" dirty="0"/>
              <a:t>In 1980 McDonalds tested a new product – Chicken </a:t>
            </a:r>
            <a:r>
              <a:rPr lang="en-US" altLang="en-US" sz="2800" dirty="0" err="1"/>
              <a:t>McNuggets</a:t>
            </a:r>
            <a:r>
              <a:rPr lang="en-US" altLang="en-US" sz="2800" dirty="0"/>
              <a:t>.</a:t>
            </a:r>
          </a:p>
          <a:p>
            <a:r>
              <a:rPr lang="en-US" altLang="en-US" sz="2800" dirty="0"/>
              <a:t>In 1981 McDonalds was the worlds second largest seller of chicken.</a:t>
            </a:r>
          </a:p>
          <a:p>
            <a:r>
              <a:rPr lang="en-US" altLang="en-US" sz="2800" dirty="0"/>
              <a:t>The bulk of U.S. grain is purchased by (</a:t>
            </a:r>
            <a:r>
              <a:rPr lang="en-US" altLang="en-US" sz="2800" dirty="0" err="1"/>
              <a:t>Cargil</a:t>
            </a:r>
            <a:r>
              <a:rPr lang="en-US" altLang="en-US" sz="2800" dirty="0"/>
              <a:t>, Continental) and Archer Daniels Midland.</a:t>
            </a:r>
          </a:p>
          <a:p>
            <a:r>
              <a:rPr lang="en-US" altLang="en-US" sz="2800" dirty="0"/>
              <a:t>It takes 1000 tons of water to produce 1 ton of grain. </a:t>
            </a:r>
            <a:r>
              <a:rPr lang="en-US" altLang="en-US" sz="2000" dirty="0">
                <a:solidFill>
                  <a:schemeClr val="tx1"/>
                </a:solidFill>
              </a:rPr>
              <a:t>(EPA estimates water use for natural gas fracking nationwide was 70 billion to 140 billion gallons in 2010)</a:t>
            </a:r>
          </a:p>
          <a:p>
            <a:r>
              <a:rPr lang="en-US" altLang="en-US" sz="2800" dirty="0"/>
              <a:t>There are many small farmers and a few larger farmers.</a:t>
            </a:r>
          </a:p>
        </p:txBody>
      </p:sp>
    </p:spTree>
    <p:extLst>
      <p:ext uri="{BB962C8B-B14F-4D97-AF65-F5344CB8AC3E}">
        <p14:creationId xmlns:p14="http://schemas.microsoft.com/office/powerpoint/2010/main" val="3382175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1244600" y="954088"/>
            <a:ext cx="5537200" cy="2198687"/>
            <a:chOff x="1661" y="976"/>
            <a:chExt cx="3488" cy="1385"/>
          </a:xfrm>
        </p:grpSpPr>
        <p:sp>
          <p:nvSpPr>
            <p:cNvPr id="31750" name="Freeform 15"/>
            <p:cNvSpPr>
              <a:spLocks/>
            </p:cNvSpPr>
            <p:nvPr/>
          </p:nvSpPr>
          <p:spPr bwMode="auto">
            <a:xfrm>
              <a:off x="1663" y="1090"/>
              <a:ext cx="299" cy="1253"/>
            </a:xfrm>
            <a:custGeom>
              <a:avLst/>
              <a:gdLst>
                <a:gd name="T0" fmla="*/ 0 w 1195"/>
                <a:gd name="T1" fmla="*/ 0 h 6265"/>
                <a:gd name="T2" fmla="*/ 0 w 1195"/>
                <a:gd name="T3" fmla="*/ 0 h 6265"/>
                <a:gd name="T4" fmla="*/ 0 w 1195"/>
                <a:gd name="T5" fmla="*/ 0 h 6265"/>
                <a:gd name="T6" fmla="*/ 0 w 1195"/>
                <a:gd name="T7" fmla="*/ 0 h 6265"/>
                <a:gd name="T8" fmla="*/ 0 w 1195"/>
                <a:gd name="T9" fmla="*/ 0 h 6265"/>
                <a:gd name="T10" fmla="*/ 0 w 1195"/>
                <a:gd name="T11" fmla="*/ 0 h 626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95"/>
                <a:gd name="T19" fmla="*/ 0 h 6265"/>
                <a:gd name="T20" fmla="*/ 1195 w 1195"/>
                <a:gd name="T21" fmla="*/ 6265 h 626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95" h="6265">
                  <a:moveTo>
                    <a:pt x="1195" y="0"/>
                  </a:moveTo>
                  <a:lnTo>
                    <a:pt x="1195" y="6089"/>
                  </a:lnTo>
                  <a:lnTo>
                    <a:pt x="928" y="6265"/>
                  </a:lnTo>
                  <a:lnTo>
                    <a:pt x="0" y="6265"/>
                  </a:lnTo>
                  <a:lnTo>
                    <a:pt x="0" y="0"/>
                  </a:lnTo>
                  <a:lnTo>
                    <a:pt x="119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1" name="Freeform 16"/>
            <p:cNvSpPr>
              <a:spLocks/>
            </p:cNvSpPr>
            <p:nvPr/>
          </p:nvSpPr>
          <p:spPr bwMode="auto">
            <a:xfrm>
              <a:off x="1885" y="1152"/>
              <a:ext cx="270" cy="1086"/>
            </a:xfrm>
            <a:custGeom>
              <a:avLst/>
              <a:gdLst>
                <a:gd name="T0" fmla="*/ 0 w 1083"/>
                <a:gd name="T1" fmla="*/ 0 h 5432"/>
                <a:gd name="T2" fmla="*/ 0 w 1083"/>
                <a:gd name="T3" fmla="*/ 0 h 5432"/>
                <a:gd name="T4" fmla="*/ 0 w 1083"/>
                <a:gd name="T5" fmla="*/ 0 h 5432"/>
                <a:gd name="T6" fmla="*/ 0 w 1083"/>
                <a:gd name="T7" fmla="*/ 0 h 5432"/>
                <a:gd name="T8" fmla="*/ 0 w 1083"/>
                <a:gd name="T9" fmla="*/ 0 h 5432"/>
                <a:gd name="T10" fmla="*/ 0 w 1083"/>
                <a:gd name="T11" fmla="*/ 0 h 5432"/>
                <a:gd name="T12" fmla="*/ 0 w 1083"/>
                <a:gd name="T13" fmla="*/ 0 h 5432"/>
                <a:gd name="T14" fmla="*/ 0 w 1083"/>
                <a:gd name="T15" fmla="*/ 0 h 5432"/>
                <a:gd name="T16" fmla="*/ 0 w 1083"/>
                <a:gd name="T17" fmla="*/ 0 h 5432"/>
                <a:gd name="T18" fmla="*/ 0 w 1083"/>
                <a:gd name="T19" fmla="*/ 0 h 543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83"/>
                <a:gd name="T31" fmla="*/ 0 h 5432"/>
                <a:gd name="T32" fmla="*/ 1083 w 1083"/>
                <a:gd name="T33" fmla="*/ 5432 h 543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83" h="5432">
                  <a:moveTo>
                    <a:pt x="1083" y="0"/>
                  </a:moveTo>
                  <a:lnTo>
                    <a:pt x="967" y="2014"/>
                  </a:lnTo>
                  <a:lnTo>
                    <a:pt x="967" y="3941"/>
                  </a:lnTo>
                  <a:lnTo>
                    <a:pt x="1083" y="5432"/>
                  </a:lnTo>
                  <a:lnTo>
                    <a:pt x="193" y="5432"/>
                  </a:lnTo>
                  <a:lnTo>
                    <a:pt x="43" y="4204"/>
                  </a:lnTo>
                  <a:lnTo>
                    <a:pt x="0" y="2584"/>
                  </a:lnTo>
                  <a:lnTo>
                    <a:pt x="82" y="1093"/>
                  </a:lnTo>
                  <a:lnTo>
                    <a:pt x="273" y="0"/>
                  </a:lnTo>
                  <a:lnTo>
                    <a:pt x="108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2" name="Freeform 17"/>
            <p:cNvSpPr>
              <a:spLocks/>
            </p:cNvSpPr>
            <p:nvPr/>
          </p:nvSpPr>
          <p:spPr bwMode="auto">
            <a:xfrm>
              <a:off x="1914" y="1660"/>
              <a:ext cx="241" cy="578"/>
            </a:xfrm>
            <a:custGeom>
              <a:avLst/>
              <a:gdLst>
                <a:gd name="T0" fmla="*/ 0 w 964"/>
                <a:gd name="T1" fmla="*/ 0 h 2893"/>
                <a:gd name="T2" fmla="*/ 0 w 964"/>
                <a:gd name="T3" fmla="*/ 0 h 2893"/>
                <a:gd name="T4" fmla="*/ 0 w 964"/>
                <a:gd name="T5" fmla="*/ 0 h 2893"/>
                <a:gd name="T6" fmla="*/ 0 w 964"/>
                <a:gd name="T7" fmla="*/ 0 h 2893"/>
                <a:gd name="T8" fmla="*/ 0 w 964"/>
                <a:gd name="T9" fmla="*/ 0 h 2893"/>
                <a:gd name="T10" fmla="*/ 0 w 964"/>
                <a:gd name="T11" fmla="*/ 0 h 2893"/>
                <a:gd name="T12" fmla="*/ 0 w 964"/>
                <a:gd name="T13" fmla="*/ 0 h 2893"/>
                <a:gd name="T14" fmla="*/ 0 w 964"/>
                <a:gd name="T15" fmla="*/ 0 h 28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64"/>
                <a:gd name="T25" fmla="*/ 0 h 2893"/>
                <a:gd name="T26" fmla="*/ 964 w 964"/>
                <a:gd name="T27" fmla="*/ 2893 h 28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64" h="2893">
                  <a:moveTo>
                    <a:pt x="848" y="1228"/>
                  </a:moveTo>
                  <a:lnTo>
                    <a:pt x="460" y="1052"/>
                  </a:lnTo>
                  <a:lnTo>
                    <a:pt x="231" y="1184"/>
                  </a:lnTo>
                  <a:lnTo>
                    <a:pt x="0" y="0"/>
                  </a:lnTo>
                  <a:lnTo>
                    <a:pt x="0" y="2017"/>
                  </a:lnTo>
                  <a:lnTo>
                    <a:pt x="154" y="2893"/>
                  </a:lnTo>
                  <a:lnTo>
                    <a:pt x="964" y="2893"/>
                  </a:lnTo>
                  <a:lnTo>
                    <a:pt x="848" y="1228"/>
                  </a:lnTo>
                  <a:close/>
                </a:path>
              </a:pathLst>
            </a:custGeom>
            <a:solidFill>
              <a:srgbClr val="B5B5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3" name="Freeform 18"/>
            <p:cNvSpPr>
              <a:spLocks/>
            </p:cNvSpPr>
            <p:nvPr/>
          </p:nvSpPr>
          <p:spPr bwMode="auto">
            <a:xfrm>
              <a:off x="2135" y="985"/>
              <a:ext cx="2975" cy="1262"/>
            </a:xfrm>
            <a:custGeom>
              <a:avLst/>
              <a:gdLst>
                <a:gd name="T0" fmla="*/ 0 w 11902"/>
                <a:gd name="T1" fmla="*/ 0 h 6310"/>
                <a:gd name="T2" fmla="*/ 0 w 11902"/>
                <a:gd name="T3" fmla="*/ 0 h 6310"/>
                <a:gd name="T4" fmla="*/ 0 w 11902"/>
                <a:gd name="T5" fmla="*/ 0 h 6310"/>
                <a:gd name="T6" fmla="*/ 0 w 11902"/>
                <a:gd name="T7" fmla="*/ 0 h 6310"/>
                <a:gd name="T8" fmla="*/ 0 w 11902"/>
                <a:gd name="T9" fmla="*/ 0 h 6310"/>
                <a:gd name="T10" fmla="*/ 0 w 11902"/>
                <a:gd name="T11" fmla="*/ 0 h 6310"/>
                <a:gd name="T12" fmla="*/ 0 w 11902"/>
                <a:gd name="T13" fmla="*/ 0 h 6310"/>
                <a:gd name="T14" fmla="*/ 0 w 11902"/>
                <a:gd name="T15" fmla="*/ 0 h 6310"/>
                <a:gd name="T16" fmla="*/ 0 w 11902"/>
                <a:gd name="T17" fmla="*/ 0 h 6310"/>
                <a:gd name="T18" fmla="*/ 0 w 11902"/>
                <a:gd name="T19" fmla="*/ 0 h 6310"/>
                <a:gd name="T20" fmla="*/ 0 w 11902"/>
                <a:gd name="T21" fmla="*/ 0 h 6310"/>
                <a:gd name="T22" fmla="*/ 0 w 11902"/>
                <a:gd name="T23" fmla="*/ 0 h 6310"/>
                <a:gd name="T24" fmla="*/ 0 w 11902"/>
                <a:gd name="T25" fmla="*/ 0 h 6310"/>
                <a:gd name="T26" fmla="*/ 0 w 11902"/>
                <a:gd name="T27" fmla="*/ 0 h 6310"/>
                <a:gd name="T28" fmla="*/ 0 w 11902"/>
                <a:gd name="T29" fmla="*/ 0 h 6310"/>
                <a:gd name="T30" fmla="*/ 0 w 11902"/>
                <a:gd name="T31" fmla="*/ 0 h 6310"/>
                <a:gd name="T32" fmla="*/ 0 w 11902"/>
                <a:gd name="T33" fmla="*/ 0 h 6310"/>
                <a:gd name="T34" fmla="*/ 0 w 11902"/>
                <a:gd name="T35" fmla="*/ 0 h 6310"/>
                <a:gd name="T36" fmla="*/ 0 w 11902"/>
                <a:gd name="T37" fmla="*/ 0 h 6310"/>
                <a:gd name="T38" fmla="*/ 0 w 11902"/>
                <a:gd name="T39" fmla="*/ 0 h 6310"/>
                <a:gd name="T40" fmla="*/ 0 w 11902"/>
                <a:gd name="T41" fmla="*/ 0 h 6310"/>
                <a:gd name="T42" fmla="*/ 0 w 11902"/>
                <a:gd name="T43" fmla="*/ 0 h 6310"/>
                <a:gd name="T44" fmla="*/ 0 w 11902"/>
                <a:gd name="T45" fmla="*/ 0 h 6310"/>
                <a:gd name="T46" fmla="*/ 0 w 11902"/>
                <a:gd name="T47" fmla="*/ 0 h 6310"/>
                <a:gd name="T48" fmla="*/ 0 w 11902"/>
                <a:gd name="T49" fmla="*/ 0 h 6310"/>
                <a:gd name="T50" fmla="*/ 0 w 11902"/>
                <a:gd name="T51" fmla="*/ 0 h 631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1902"/>
                <a:gd name="T79" fmla="*/ 0 h 6310"/>
                <a:gd name="T80" fmla="*/ 11902 w 11902"/>
                <a:gd name="T81" fmla="*/ 6310 h 6310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1902" h="6310">
                  <a:moveTo>
                    <a:pt x="11672" y="527"/>
                  </a:moveTo>
                  <a:lnTo>
                    <a:pt x="11902" y="835"/>
                  </a:lnTo>
                  <a:lnTo>
                    <a:pt x="11863" y="1271"/>
                  </a:lnTo>
                  <a:lnTo>
                    <a:pt x="11017" y="1578"/>
                  </a:lnTo>
                  <a:lnTo>
                    <a:pt x="7938" y="1578"/>
                  </a:lnTo>
                  <a:lnTo>
                    <a:pt x="7938" y="2280"/>
                  </a:lnTo>
                  <a:lnTo>
                    <a:pt x="6971" y="2849"/>
                  </a:lnTo>
                  <a:lnTo>
                    <a:pt x="7281" y="3595"/>
                  </a:lnTo>
                  <a:lnTo>
                    <a:pt x="6358" y="4426"/>
                  </a:lnTo>
                  <a:lnTo>
                    <a:pt x="6127" y="5301"/>
                  </a:lnTo>
                  <a:lnTo>
                    <a:pt x="4236" y="6310"/>
                  </a:lnTo>
                  <a:lnTo>
                    <a:pt x="3198" y="5872"/>
                  </a:lnTo>
                  <a:lnTo>
                    <a:pt x="1119" y="5872"/>
                  </a:lnTo>
                  <a:lnTo>
                    <a:pt x="42" y="5433"/>
                  </a:lnTo>
                  <a:lnTo>
                    <a:pt x="0" y="2937"/>
                  </a:lnTo>
                  <a:lnTo>
                    <a:pt x="0" y="2148"/>
                  </a:lnTo>
                  <a:lnTo>
                    <a:pt x="119" y="1315"/>
                  </a:lnTo>
                  <a:lnTo>
                    <a:pt x="2044" y="527"/>
                  </a:lnTo>
                  <a:lnTo>
                    <a:pt x="3198" y="132"/>
                  </a:lnTo>
                  <a:lnTo>
                    <a:pt x="3586" y="0"/>
                  </a:lnTo>
                  <a:lnTo>
                    <a:pt x="4046" y="45"/>
                  </a:lnTo>
                  <a:lnTo>
                    <a:pt x="5970" y="132"/>
                  </a:lnTo>
                  <a:lnTo>
                    <a:pt x="7013" y="220"/>
                  </a:lnTo>
                  <a:lnTo>
                    <a:pt x="8513" y="220"/>
                  </a:lnTo>
                  <a:lnTo>
                    <a:pt x="10939" y="439"/>
                  </a:lnTo>
                  <a:lnTo>
                    <a:pt x="11672" y="52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4" name="Freeform 19"/>
            <p:cNvSpPr>
              <a:spLocks/>
            </p:cNvSpPr>
            <p:nvPr/>
          </p:nvSpPr>
          <p:spPr bwMode="auto">
            <a:xfrm>
              <a:off x="2934" y="1818"/>
              <a:ext cx="809" cy="254"/>
            </a:xfrm>
            <a:custGeom>
              <a:avLst/>
              <a:gdLst>
                <a:gd name="T0" fmla="*/ 0 w 3237"/>
                <a:gd name="T1" fmla="*/ 0 h 1269"/>
                <a:gd name="T2" fmla="*/ 0 w 3237"/>
                <a:gd name="T3" fmla="*/ 0 h 1269"/>
                <a:gd name="T4" fmla="*/ 0 w 3237"/>
                <a:gd name="T5" fmla="*/ 0 h 1269"/>
                <a:gd name="T6" fmla="*/ 0 w 3237"/>
                <a:gd name="T7" fmla="*/ 0 h 1269"/>
                <a:gd name="T8" fmla="*/ 0 w 3237"/>
                <a:gd name="T9" fmla="*/ 0 h 1269"/>
                <a:gd name="T10" fmla="*/ 0 w 3237"/>
                <a:gd name="T11" fmla="*/ 0 h 1269"/>
                <a:gd name="T12" fmla="*/ 0 w 3237"/>
                <a:gd name="T13" fmla="*/ 0 h 1269"/>
                <a:gd name="T14" fmla="*/ 0 w 3237"/>
                <a:gd name="T15" fmla="*/ 0 h 1269"/>
                <a:gd name="T16" fmla="*/ 0 w 3237"/>
                <a:gd name="T17" fmla="*/ 0 h 1269"/>
                <a:gd name="T18" fmla="*/ 0 w 3237"/>
                <a:gd name="T19" fmla="*/ 0 h 1269"/>
                <a:gd name="T20" fmla="*/ 0 w 3237"/>
                <a:gd name="T21" fmla="*/ 0 h 1269"/>
                <a:gd name="T22" fmla="*/ 0 w 3237"/>
                <a:gd name="T23" fmla="*/ 0 h 1269"/>
                <a:gd name="T24" fmla="*/ 0 w 3237"/>
                <a:gd name="T25" fmla="*/ 0 h 1269"/>
                <a:gd name="T26" fmla="*/ 0 w 3237"/>
                <a:gd name="T27" fmla="*/ 0 h 1269"/>
                <a:gd name="T28" fmla="*/ 0 w 3237"/>
                <a:gd name="T29" fmla="*/ 0 h 1269"/>
                <a:gd name="T30" fmla="*/ 0 w 3237"/>
                <a:gd name="T31" fmla="*/ 0 h 126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3237"/>
                <a:gd name="T49" fmla="*/ 0 h 1269"/>
                <a:gd name="T50" fmla="*/ 3237 w 3237"/>
                <a:gd name="T51" fmla="*/ 1269 h 126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3237" h="1269">
                  <a:moveTo>
                    <a:pt x="2814" y="394"/>
                  </a:moveTo>
                  <a:lnTo>
                    <a:pt x="2772" y="612"/>
                  </a:lnTo>
                  <a:lnTo>
                    <a:pt x="2619" y="701"/>
                  </a:lnTo>
                  <a:lnTo>
                    <a:pt x="2039" y="743"/>
                  </a:lnTo>
                  <a:lnTo>
                    <a:pt x="1196" y="657"/>
                  </a:lnTo>
                  <a:lnTo>
                    <a:pt x="618" y="481"/>
                  </a:lnTo>
                  <a:lnTo>
                    <a:pt x="273" y="262"/>
                  </a:lnTo>
                  <a:lnTo>
                    <a:pt x="273" y="0"/>
                  </a:lnTo>
                  <a:lnTo>
                    <a:pt x="0" y="570"/>
                  </a:lnTo>
                  <a:lnTo>
                    <a:pt x="1038" y="1227"/>
                  </a:lnTo>
                  <a:lnTo>
                    <a:pt x="1466" y="1269"/>
                  </a:lnTo>
                  <a:lnTo>
                    <a:pt x="2848" y="1137"/>
                  </a:lnTo>
                  <a:lnTo>
                    <a:pt x="3121" y="964"/>
                  </a:lnTo>
                  <a:lnTo>
                    <a:pt x="3237" y="701"/>
                  </a:lnTo>
                  <a:lnTo>
                    <a:pt x="3197" y="307"/>
                  </a:lnTo>
                  <a:lnTo>
                    <a:pt x="2814" y="394"/>
                  </a:lnTo>
                  <a:close/>
                </a:path>
              </a:pathLst>
            </a:cu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5" name="Freeform 20"/>
            <p:cNvSpPr>
              <a:spLocks/>
            </p:cNvSpPr>
            <p:nvPr/>
          </p:nvSpPr>
          <p:spPr bwMode="auto">
            <a:xfrm>
              <a:off x="2781" y="2019"/>
              <a:ext cx="693" cy="273"/>
            </a:xfrm>
            <a:custGeom>
              <a:avLst/>
              <a:gdLst>
                <a:gd name="T0" fmla="*/ 0 w 2772"/>
                <a:gd name="T1" fmla="*/ 0 h 1365"/>
                <a:gd name="T2" fmla="*/ 0 w 2772"/>
                <a:gd name="T3" fmla="*/ 0 h 1365"/>
                <a:gd name="T4" fmla="*/ 0 w 2772"/>
                <a:gd name="T5" fmla="*/ 0 h 1365"/>
                <a:gd name="T6" fmla="*/ 0 w 2772"/>
                <a:gd name="T7" fmla="*/ 0 h 1365"/>
                <a:gd name="T8" fmla="*/ 0 w 2772"/>
                <a:gd name="T9" fmla="*/ 0 h 1365"/>
                <a:gd name="T10" fmla="*/ 0 w 2772"/>
                <a:gd name="T11" fmla="*/ 0 h 1365"/>
                <a:gd name="T12" fmla="*/ 0 w 2772"/>
                <a:gd name="T13" fmla="*/ 0 h 1365"/>
                <a:gd name="T14" fmla="*/ 0 w 2772"/>
                <a:gd name="T15" fmla="*/ 0 h 1365"/>
                <a:gd name="T16" fmla="*/ 0 w 2772"/>
                <a:gd name="T17" fmla="*/ 0 h 1365"/>
                <a:gd name="T18" fmla="*/ 0 w 2772"/>
                <a:gd name="T19" fmla="*/ 0 h 1365"/>
                <a:gd name="T20" fmla="*/ 0 w 2772"/>
                <a:gd name="T21" fmla="*/ 0 h 1365"/>
                <a:gd name="T22" fmla="*/ 0 w 2772"/>
                <a:gd name="T23" fmla="*/ 0 h 1365"/>
                <a:gd name="T24" fmla="*/ 0 w 2772"/>
                <a:gd name="T25" fmla="*/ 0 h 1365"/>
                <a:gd name="T26" fmla="*/ 0 w 2772"/>
                <a:gd name="T27" fmla="*/ 0 h 136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772"/>
                <a:gd name="T43" fmla="*/ 0 h 1365"/>
                <a:gd name="T44" fmla="*/ 2772 w 2772"/>
                <a:gd name="T45" fmla="*/ 1365 h 136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772" h="1365">
                  <a:moveTo>
                    <a:pt x="1767" y="921"/>
                  </a:moveTo>
                  <a:lnTo>
                    <a:pt x="1231" y="658"/>
                  </a:lnTo>
                  <a:lnTo>
                    <a:pt x="766" y="439"/>
                  </a:lnTo>
                  <a:lnTo>
                    <a:pt x="460" y="0"/>
                  </a:lnTo>
                  <a:lnTo>
                    <a:pt x="306" y="176"/>
                  </a:lnTo>
                  <a:lnTo>
                    <a:pt x="0" y="307"/>
                  </a:lnTo>
                  <a:lnTo>
                    <a:pt x="192" y="615"/>
                  </a:lnTo>
                  <a:lnTo>
                    <a:pt x="1307" y="1140"/>
                  </a:lnTo>
                  <a:lnTo>
                    <a:pt x="2155" y="1365"/>
                  </a:lnTo>
                  <a:lnTo>
                    <a:pt x="2576" y="1277"/>
                  </a:lnTo>
                  <a:lnTo>
                    <a:pt x="2734" y="1009"/>
                  </a:lnTo>
                  <a:lnTo>
                    <a:pt x="2772" y="483"/>
                  </a:lnTo>
                  <a:lnTo>
                    <a:pt x="2231" y="526"/>
                  </a:lnTo>
                  <a:lnTo>
                    <a:pt x="1767" y="921"/>
                  </a:lnTo>
                  <a:close/>
                </a:path>
              </a:pathLst>
            </a:cu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6" name="Freeform 21"/>
            <p:cNvSpPr>
              <a:spLocks/>
            </p:cNvSpPr>
            <p:nvPr/>
          </p:nvSpPr>
          <p:spPr bwMode="auto">
            <a:xfrm>
              <a:off x="2944" y="1537"/>
              <a:ext cx="1040" cy="298"/>
            </a:xfrm>
            <a:custGeom>
              <a:avLst/>
              <a:gdLst>
                <a:gd name="T0" fmla="*/ 0 w 4159"/>
                <a:gd name="T1" fmla="*/ 0 h 1488"/>
                <a:gd name="T2" fmla="*/ 0 w 4159"/>
                <a:gd name="T3" fmla="*/ 0 h 1488"/>
                <a:gd name="T4" fmla="*/ 0 w 4159"/>
                <a:gd name="T5" fmla="*/ 0 h 1488"/>
                <a:gd name="T6" fmla="*/ 0 w 4159"/>
                <a:gd name="T7" fmla="*/ 0 h 1488"/>
                <a:gd name="T8" fmla="*/ 0 w 4159"/>
                <a:gd name="T9" fmla="*/ 0 h 1488"/>
                <a:gd name="T10" fmla="*/ 0 w 4159"/>
                <a:gd name="T11" fmla="*/ 0 h 1488"/>
                <a:gd name="T12" fmla="*/ 0 w 4159"/>
                <a:gd name="T13" fmla="*/ 0 h 1488"/>
                <a:gd name="T14" fmla="*/ 0 w 4159"/>
                <a:gd name="T15" fmla="*/ 0 h 1488"/>
                <a:gd name="T16" fmla="*/ 0 w 4159"/>
                <a:gd name="T17" fmla="*/ 0 h 1488"/>
                <a:gd name="T18" fmla="*/ 0 w 4159"/>
                <a:gd name="T19" fmla="*/ 0 h 1488"/>
                <a:gd name="T20" fmla="*/ 0 w 4159"/>
                <a:gd name="T21" fmla="*/ 0 h 1488"/>
                <a:gd name="T22" fmla="*/ 0 w 4159"/>
                <a:gd name="T23" fmla="*/ 0 h 1488"/>
                <a:gd name="T24" fmla="*/ 0 w 4159"/>
                <a:gd name="T25" fmla="*/ 0 h 1488"/>
                <a:gd name="T26" fmla="*/ 0 w 4159"/>
                <a:gd name="T27" fmla="*/ 0 h 1488"/>
                <a:gd name="T28" fmla="*/ 0 w 4159"/>
                <a:gd name="T29" fmla="*/ 0 h 1488"/>
                <a:gd name="T30" fmla="*/ 0 w 4159"/>
                <a:gd name="T31" fmla="*/ 0 h 1488"/>
                <a:gd name="T32" fmla="*/ 0 w 4159"/>
                <a:gd name="T33" fmla="*/ 0 h 1488"/>
                <a:gd name="T34" fmla="*/ 0 w 4159"/>
                <a:gd name="T35" fmla="*/ 0 h 1488"/>
                <a:gd name="T36" fmla="*/ 0 w 4159"/>
                <a:gd name="T37" fmla="*/ 0 h 1488"/>
                <a:gd name="T38" fmla="*/ 0 w 4159"/>
                <a:gd name="T39" fmla="*/ 0 h 1488"/>
                <a:gd name="T40" fmla="*/ 0 w 4159"/>
                <a:gd name="T41" fmla="*/ 0 h 1488"/>
                <a:gd name="T42" fmla="*/ 0 w 4159"/>
                <a:gd name="T43" fmla="*/ 0 h 1488"/>
                <a:gd name="T44" fmla="*/ 0 w 4159"/>
                <a:gd name="T45" fmla="*/ 0 h 1488"/>
                <a:gd name="T46" fmla="*/ 0 w 4159"/>
                <a:gd name="T47" fmla="*/ 0 h 148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4159"/>
                <a:gd name="T73" fmla="*/ 0 h 1488"/>
                <a:gd name="T74" fmla="*/ 4159 w 4159"/>
                <a:gd name="T75" fmla="*/ 1488 h 148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4159" h="1488">
                  <a:moveTo>
                    <a:pt x="3466" y="43"/>
                  </a:moveTo>
                  <a:lnTo>
                    <a:pt x="3619" y="394"/>
                  </a:lnTo>
                  <a:lnTo>
                    <a:pt x="3542" y="657"/>
                  </a:lnTo>
                  <a:lnTo>
                    <a:pt x="3312" y="788"/>
                  </a:lnTo>
                  <a:lnTo>
                    <a:pt x="2580" y="919"/>
                  </a:lnTo>
                  <a:lnTo>
                    <a:pt x="1694" y="963"/>
                  </a:lnTo>
                  <a:lnTo>
                    <a:pt x="1349" y="875"/>
                  </a:lnTo>
                  <a:lnTo>
                    <a:pt x="1039" y="525"/>
                  </a:lnTo>
                  <a:lnTo>
                    <a:pt x="847" y="439"/>
                  </a:lnTo>
                  <a:lnTo>
                    <a:pt x="847" y="1006"/>
                  </a:lnTo>
                  <a:lnTo>
                    <a:pt x="694" y="1139"/>
                  </a:lnTo>
                  <a:lnTo>
                    <a:pt x="190" y="743"/>
                  </a:lnTo>
                  <a:lnTo>
                    <a:pt x="158" y="525"/>
                  </a:lnTo>
                  <a:lnTo>
                    <a:pt x="190" y="307"/>
                  </a:lnTo>
                  <a:lnTo>
                    <a:pt x="38" y="394"/>
                  </a:lnTo>
                  <a:lnTo>
                    <a:pt x="0" y="743"/>
                  </a:lnTo>
                  <a:lnTo>
                    <a:pt x="310" y="1006"/>
                  </a:lnTo>
                  <a:lnTo>
                    <a:pt x="731" y="1270"/>
                  </a:lnTo>
                  <a:lnTo>
                    <a:pt x="2197" y="1488"/>
                  </a:lnTo>
                  <a:lnTo>
                    <a:pt x="3814" y="1314"/>
                  </a:lnTo>
                  <a:lnTo>
                    <a:pt x="4159" y="963"/>
                  </a:lnTo>
                  <a:lnTo>
                    <a:pt x="4159" y="525"/>
                  </a:lnTo>
                  <a:lnTo>
                    <a:pt x="3776" y="0"/>
                  </a:lnTo>
                  <a:lnTo>
                    <a:pt x="3466" y="43"/>
                  </a:lnTo>
                  <a:close/>
                </a:path>
              </a:pathLst>
            </a:cu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7" name="Freeform 22"/>
            <p:cNvSpPr>
              <a:spLocks/>
            </p:cNvSpPr>
            <p:nvPr/>
          </p:nvSpPr>
          <p:spPr bwMode="auto">
            <a:xfrm>
              <a:off x="3455" y="1090"/>
              <a:ext cx="1684" cy="228"/>
            </a:xfrm>
            <a:custGeom>
              <a:avLst/>
              <a:gdLst>
                <a:gd name="T0" fmla="*/ 0 w 6734"/>
                <a:gd name="T1" fmla="*/ 0 h 1138"/>
                <a:gd name="T2" fmla="*/ 0 w 6734"/>
                <a:gd name="T3" fmla="*/ 0 h 1138"/>
                <a:gd name="T4" fmla="*/ 0 w 6734"/>
                <a:gd name="T5" fmla="*/ 0 h 1138"/>
                <a:gd name="T6" fmla="*/ 0 w 6734"/>
                <a:gd name="T7" fmla="*/ 0 h 1138"/>
                <a:gd name="T8" fmla="*/ 0 w 6734"/>
                <a:gd name="T9" fmla="*/ 0 h 1138"/>
                <a:gd name="T10" fmla="*/ 0 w 6734"/>
                <a:gd name="T11" fmla="*/ 0 h 1138"/>
                <a:gd name="T12" fmla="*/ 0 w 6734"/>
                <a:gd name="T13" fmla="*/ 0 h 1138"/>
                <a:gd name="T14" fmla="*/ 0 w 6734"/>
                <a:gd name="T15" fmla="*/ 0 h 1138"/>
                <a:gd name="T16" fmla="*/ 0 w 6734"/>
                <a:gd name="T17" fmla="*/ 0 h 1138"/>
                <a:gd name="T18" fmla="*/ 0 w 6734"/>
                <a:gd name="T19" fmla="*/ 0 h 1138"/>
                <a:gd name="T20" fmla="*/ 0 w 6734"/>
                <a:gd name="T21" fmla="*/ 0 h 1138"/>
                <a:gd name="T22" fmla="*/ 0 w 6734"/>
                <a:gd name="T23" fmla="*/ 0 h 1138"/>
                <a:gd name="T24" fmla="*/ 0 w 6734"/>
                <a:gd name="T25" fmla="*/ 0 h 1138"/>
                <a:gd name="T26" fmla="*/ 0 w 6734"/>
                <a:gd name="T27" fmla="*/ 0 h 1138"/>
                <a:gd name="T28" fmla="*/ 0 w 6734"/>
                <a:gd name="T29" fmla="*/ 0 h 1138"/>
                <a:gd name="T30" fmla="*/ 0 w 6734"/>
                <a:gd name="T31" fmla="*/ 0 h 1138"/>
                <a:gd name="T32" fmla="*/ 0 w 6734"/>
                <a:gd name="T33" fmla="*/ 0 h 1138"/>
                <a:gd name="T34" fmla="*/ 0 w 6734"/>
                <a:gd name="T35" fmla="*/ 0 h 1138"/>
                <a:gd name="T36" fmla="*/ 0 w 6734"/>
                <a:gd name="T37" fmla="*/ 0 h 1138"/>
                <a:gd name="T38" fmla="*/ 0 w 6734"/>
                <a:gd name="T39" fmla="*/ 0 h 1138"/>
                <a:gd name="T40" fmla="*/ 0 w 6734"/>
                <a:gd name="T41" fmla="*/ 0 h 1138"/>
                <a:gd name="T42" fmla="*/ 0 w 6734"/>
                <a:gd name="T43" fmla="*/ 0 h 1138"/>
                <a:gd name="T44" fmla="*/ 0 w 6734"/>
                <a:gd name="T45" fmla="*/ 0 h 1138"/>
                <a:gd name="T46" fmla="*/ 0 w 6734"/>
                <a:gd name="T47" fmla="*/ 0 h 1138"/>
                <a:gd name="T48" fmla="*/ 0 w 6734"/>
                <a:gd name="T49" fmla="*/ 0 h 113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734"/>
                <a:gd name="T76" fmla="*/ 0 h 1138"/>
                <a:gd name="T77" fmla="*/ 6734 w 6734"/>
                <a:gd name="T78" fmla="*/ 1138 h 1138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734" h="1138">
                  <a:moveTo>
                    <a:pt x="6430" y="0"/>
                  </a:moveTo>
                  <a:lnTo>
                    <a:pt x="6506" y="308"/>
                  </a:lnTo>
                  <a:lnTo>
                    <a:pt x="6391" y="570"/>
                  </a:lnTo>
                  <a:lnTo>
                    <a:pt x="5964" y="702"/>
                  </a:lnTo>
                  <a:lnTo>
                    <a:pt x="5466" y="702"/>
                  </a:lnTo>
                  <a:lnTo>
                    <a:pt x="4772" y="609"/>
                  </a:lnTo>
                  <a:lnTo>
                    <a:pt x="4274" y="744"/>
                  </a:lnTo>
                  <a:lnTo>
                    <a:pt x="3734" y="744"/>
                  </a:lnTo>
                  <a:lnTo>
                    <a:pt x="3193" y="521"/>
                  </a:lnTo>
                  <a:lnTo>
                    <a:pt x="2499" y="609"/>
                  </a:lnTo>
                  <a:lnTo>
                    <a:pt x="1808" y="657"/>
                  </a:lnTo>
                  <a:lnTo>
                    <a:pt x="881" y="439"/>
                  </a:lnTo>
                  <a:lnTo>
                    <a:pt x="0" y="175"/>
                  </a:lnTo>
                  <a:lnTo>
                    <a:pt x="765" y="570"/>
                  </a:lnTo>
                  <a:lnTo>
                    <a:pt x="1114" y="744"/>
                  </a:lnTo>
                  <a:lnTo>
                    <a:pt x="2115" y="1096"/>
                  </a:lnTo>
                  <a:lnTo>
                    <a:pt x="3466" y="1138"/>
                  </a:lnTo>
                  <a:lnTo>
                    <a:pt x="4888" y="1051"/>
                  </a:lnTo>
                  <a:lnTo>
                    <a:pt x="5925" y="1096"/>
                  </a:lnTo>
                  <a:lnTo>
                    <a:pt x="6391" y="964"/>
                  </a:lnTo>
                  <a:lnTo>
                    <a:pt x="6658" y="788"/>
                  </a:lnTo>
                  <a:lnTo>
                    <a:pt x="6734" y="481"/>
                  </a:lnTo>
                  <a:lnTo>
                    <a:pt x="6658" y="215"/>
                  </a:lnTo>
                  <a:lnTo>
                    <a:pt x="6582" y="125"/>
                  </a:lnTo>
                  <a:lnTo>
                    <a:pt x="6430" y="0"/>
                  </a:lnTo>
                  <a:close/>
                </a:path>
              </a:pathLst>
            </a:custGeom>
            <a:solidFill>
              <a:srgbClr val="FFBD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8" name="Freeform 23"/>
            <p:cNvSpPr>
              <a:spLocks/>
            </p:cNvSpPr>
            <p:nvPr/>
          </p:nvSpPr>
          <p:spPr bwMode="auto">
            <a:xfrm>
              <a:off x="2135" y="1371"/>
              <a:ext cx="1993" cy="850"/>
            </a:xfrm>
            <a:custGeom>
              <a:avLst/>
              <a:gdLst>
                <a:gd name="T0" fmla="*/ 0 w 7972"/>
                <a:gd name="T1" fmla="*/ 0 h 4251"/>
                <a:gd name="T2" fmla="*/ 0 w 7972"/>
                <a:gd name="T3" fmla="*/ 0 h 4251"/>
                <a:gd name="T4" fmla="*/ 0 w 7972"/>
                <a:gd name="T5" fmla="*/ 0 h 4251"/>
                <a:gd name="T6" fmla="*/ 0 w 7972"/>
                <a:gd name="T7" fmla="*/ 0 h 4251"/>
                <a:gd name="T8" fmla="*/ 0 w 7972"/>
                <a:gd name="T9" fmla="*/ 0 h 4251"/>
                <a:gd name="T10" fmla="*/ 0 w 7972"/>
                <a:gd name="T11" fmla="*/ 0 h 4251"/>
                <a:gd name="T12" fmla="*/ 0 w 7972"/>
                <a:gd name="T13" fmla="*/ 0 h 4251"/>
                <a:gd name="T14" fmla="*/ 0 w 7972"/>
                <a:gd name="T15" fmla="*/ 0 h 4251"/>
                <a:gd name="T16" fmla="*/ 0 w 7972"/>
                <a:gd name="T17" fmla="*/ 0 h 4251"/>
                <a:gd name="T18" fmla="*/ 0 w 7972"/>
                <a:gd name="T19" fmla="*/ 0 h 4251"/>
                <a:gd name="T20" fmla="*/ 0 w 7972"/>
                <a:gd name="T21" fmla="*/ 0 h 4251"/>
                <a:gd name="T22" fmla="*/ 0 w 7972"/>
                <a:gd name="T23" fmla="*/ 0 h 4251"/>
                <a:gd name="T24" fmla="*/ 0 w 7972"/>
                <a:gd name="T25" fmla="*/ 0 h 4251"/>
                <a:gd name="T26" fmla="*/ 0 w 7972"/>
                <a:gd name="T27" fmla="*/ 0 h 4251"/>
                <a:gd name="T28" fmla="*/ 0 w 7972"/>
                <a:gd name="T29" fmla="*/ 0 h 4251"/>
                <a:gd name="T30" fmla="*/ 0 w 7972"/>
                <a:gd name="T31" fmla="*/ 0 h 4251"/>
                <a:gd name="T32" fmla="*/ 0 w 7972"/>
                <a:gd name="T33" fmla="*/ 0 h 4251"/>
                <a:gd name="T34" fmla="*/ 0 w 7972"/>
                <a:gd name="T35" fmla="*/ 0 h 4251"/>
                <a:gd name="T36" fmla="*/ 0 w 7972"/>
                <a:gd name="T37" fmla="*/ 0 h 4251"/>
                <a:gd name="T38" fmla="*/ 0 w 7972"/>
                <a:gd name="T39" fmla="*/ 0 h 4251"/>
                <a:gd name="T40" fmla="*/ 0 w 7972"/>
                <a:gd name="T41" fmla="*/ 0 h 4251"/>
                <a:gd name="T42" fmla="*/ 0 w 7972"/>
                <a:gd name="T43" fmla="*/ 0 h 4251"/>
                <a:gd name="T44" fmla="*/ 0 w 7972"/>
                <a:gd name="T45" fmla="*/ 0 h 4251"/>
                <a:gd name="T46" fmla="*/ 0 w 7972"/>
                <a:gd name="T47" fmla="*/ 0 h 4251"/>
                <a:gd name="T48" fmla="*/ 0 w 7972"/>
                <a:gd name="T49" fmla="*/ 0 h 4251"/>
                <a:gd name="T50" fmla="*/ 0 w 7972"/>
                <a:gd name="T51" fmla="*/ 0 h 4251"/>
                <a:gd name="T52" fmla="*/ 0 w 7972"/>
                <a:gd name="T53" fmla="*/ 0 h 4251"/>
                <a:gd name="T54" fmla="*/ 0 w 7972"/>
                <a:gd name="T55" fmla="*/ 0 h 4251"/>
                <a:gd name="T56" fmla="*/ 0 w 7972"/>
                <a:gd name="T57" fmla="*/ 0 h 4251"/>
                <a:gd name="T58" fmla="*/ 0 w 7972"/>
                <a:gd name="T59" fmla="*/ 0 h 4251"/>
                <a:gd name="T60" fmla="*/ 0 w 7972"/>
                <a:gd name="T61" fmla="*/ 0 h 4251"/>
                <a:gd name="T62" fmla="*/ 0 w 7972"/>
                <a:gd name="T63" fmla="*/ 0 h 4251"/>
                <a:gd name="T64" fmla="*/ 0 w 7972"/>
                <a:gd name="T65" fmla="*/ 0 h 4251"/>
                <a:gd name="T66" fmla="*/ 0 w 7972"/>
                <a:gd name="T67" fmla="*/ 0 h 4251"/>
                <a:gd name="T68" fmla="*/ 0 w 7972"/>
                <a:gd name="T69" fmla="*/ 0 h 4251"/>
                <a:gd name="T70" fmla="*/ 0 w 7972"/>
                <a:gd name="T71" fmla="*/ 0 h 4251"/>
                <a:gd name="T72" fmla="*/ 0 w 7972"/>
                <a:gd name="T73" fmla="*/ 0 h 4251"/>
                <a:gd name="T74" fmla="*/ 0 w 7972"/>
                <a:gd name="T75" fmla="*/ 0 h 4251"/>
                <a:gd name="T76" fmla="*/ 0 w 7972"/>
                <a:gd name="T77" fmla="*/ 0 h 4251"/>
                <a:gd name="T78" fmla="*/ 0 w 7972"/>
                <a:gd name="T79" fmla="*/ 0 h 4251"/>
                <a:gd name="T80" fmla="*/ 0 w 7972"/>
                <a:gd name="T81" fmla="*/ 0 h 4251"/>
                <a:gd name="T82" fmla="*/ 0 w 7972"/>
                <a:gd name="T83" fmla="*/ 0 h 4251"/>
                <a:gd name="T84" fmla="*/ 0 w 7972"/>
                <a:gd name="T85" fmla="*/ 0 h 4251"/>
                <a:gd name="T86" fmla="*/ 0 w 7972"/>
                <a:gd name="T87" fmla="*/ 0 h 4251"/>
                <a:gd name="T88" fmla="*/ 0 w 7972"/>
                <a:gd name="T89" fmla="*/ 0 h 4251"/>
                <a:gd name="T90" fmla="*/ 0 w 7972"/>
                <a:gd name="T91" fmla="*/ 0 h 4251"/>
                <a:gd name="T92" fmla="*/ 0 w 7972"/>
                <a:gd name="T93" fmla="*/ 0 h 4251"/>
                <a:gd name="T94" fmla="*/ 0 w 7972"/>
                <a:gd name="T95" fmla="*/ 0 h 4251"/>
                <a:gd name="T96" fmla="*/ 0 w 7972"/>
                <a:gd name="T97" fmla="*/ 0 h 425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7972"/>
                <a:gd name="T148" fmla="*/ 0 h 4251"/>
                <a:gd name="T149" fmla="*/ 7972 w 7972"/>
                <a:gd name="T150" fmla="*/ 4251 h 4251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7972" h="4251">
                  <a:moveTo>
                    <a:pt x="7861" y="0"/>
                  </a:moveTo>
                  <a:lnTo>
                    <a:pt x="7704" y="352"/>
                  </a:lnTo>
                  <a:lnTo>
                    <a:pt x="7473" y="570"/>
                  </a:lnTo>
                  <a:lnTo>
                    <a:pt x="7089" y="658"/>
                  </a:lnTo>
                  <a:lnTo>
                    <a:pt x="6395" y="658"/>
                  </a:lnTo>
                  <a:lnTo>
                    <a:pt x="5434" y="483"/>
                  </a:lnTo>
                  <a:lnTo>
                    <a:pt x="5085" y="394"/>
                  </a:lnTo>
                  <a:lnTo>
                    <a:pt x="4548" y="307"/>
                  </a:lnTo>
                  <a:lnTo>
                    <a:pt x="3662" y="89"/>
                  </a:lnTo>
                  <a:lnTo>
                    <a:pt x="3662" y="262"/>
                  </a:lnTo>
                  <a:lnTo>
                    <a:pt x="3122" y="176"/>
                  </a:lnTo>
                  <a:lnTo>
                    <a:pt x="2662" y="44"/>
                  </a:lnTo>
                  <a:lnTo>
                    <a:pt x="2853" y="394"/>
                  </a:lnTo>
                  <a:lnTo>
                    <a:pt x="3045" y="701"/>
                  </a:lnTo>
                  <a:lnTo>
                    <a:pt x="2466" y="789"/>
                  </a:lnTo>
                  <a:lnTo>
                    <a:pt x="2006" y="877"/>
                  </a:lnTo>
                  <a:lnTo>
                    <a:pt x="2121" y="1009"/>
                  </a:lnTo>
                  <a:lnTo>
                    <a:pt x="1618" y="1097"/>
                  </a:lnTo>
                  <a:lnTo>
                    <a:pt x="1119" y="1009"/>
                  </a:lnTo>
                  <a:lnTo>
                    <a:pt x="579" y="746"/>
                  </a:lnTo>
                  <a:lnTo>
                    <a:pt x="234" y="483"/>
                  </a:lnTo>
                  <a:lnTo>
                    <a:pt x="42" y="176"/>
                  </a:lnTo>
                  <a:lnTo>
                    <a:pt x="0" y="2236"/>
                  </a:lnTo>
                  <a:lnTo>
                    <a:pt x="503" y="2280"/>
                  </a:lnTo>
                  <a:lnTo>
                    <a:pt x="1158" y="2630"/>
                  </a:lnTo>
                  <a:lnTo>
                    <a:pt x="1542" y="3024"/>
                  </a:lnTo>
                  <a:lnTo>
                    <a:pt x="1733" y="3549"/>
                  </a:lnTo>
                  <a:lnTo>
                    <a:pt x="1776" y="3768"/>
                  </a:lnTo>
                  <a:lnTo>
                    <a:pt x="1351" y="3768"/>
                  </a:lnTo>
                  <a:lnTo>
                    <a:pt x="733" y="3636"/>
                  </a:lnTo>
                  <a:lnTo>
                    <a:pt x="273" y="3463"/>
                  </a:lnTo>
                  <a:lnTo>
                    <a:pt x="42" y="3331"/>
                  </a:lnTo>
                  <a:lnTo>
                    <a:pt x="82" y="3594"/>
                  </a:lnTo>
                  <a:lnTo>
                    <a:pt x="733" y="3900"/>
                  </a:lnTo>
                  <a:lnTo>
                    <a:pt x="1351" y="4120"/>
                  </a:lnTo>
                  <a:lnTo>
                    <a:pt x="1811" y="4251"/>
                  </a:lnTo>
                  <a:lnTo>
                    <a:pt x="2542" y="4208"/>
                  </a:lnTo>
                  <a:lnTo>
                    <a:pt x="2350" y="3373"/>
                  </a:lnTo>
                  <a:lnTo>
                    <a:pt x="2350" y="1577"/>
                  </a:lnTo>
                  <a:lnTo>
                    <a:pt x="3586" y="701"/>
                  </a:lnTo>
                  <a:lnTo>
                    <a:pt x="4046" y="614"/>
                  </a:lnTo>
                  <a:lnTo>
                    <a:pt x="5586" y="789"/>
                  </a:lnTo>
                  <a:lnTo>
                    <a:pt x="6588" y="877"/>
                  </a:lnTo>
                  <a:lnTo>
                    <a:pt x="7051" y="877"/>
                  </a:lnTo>
                  <a:lnTo>
                    <a:pt x="7435" y="789"/>
                  </a:lnTo>
                  <a:lnTo>
                    <a:pt x="7780" y="570"/>
                  </a:lnTo>
                  <a:lnTo>
                    <a:pt x="7938" y="352"/>
                  </a:lnTo>
                  <a:lnTo>
                    <a:pt x="7972" y="89"/>
                  </a:lnTo>
                  <a:lnTo>
                    <a:pt x="7861" y="0"/>
                  </a:lnTo>
                  <a:close/>
                </a:path>
              </a:pathLst>
            </a:cu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9" name="Freeform 24"/>
            <p:cNvSpPr>
              <a:spLocks/>
            </p:cNvSpPr>
            <p:nvPr/>
          </p:nvSpPr>
          <p:spPr bwMode="auto">
            <a:xfrm>
              <a:off x="3655" y="1095"/>
              <a:ext cx="1494" cy="452"/>
            </a:xfrm>
            <a:custGeom>
              <a:avLst/>
              <a:gdLst>
                <a:gd name="T0" fmla="*/ 0 w 5978"/>
                <a:gd name="T1" fmla="*/ 0 h 2257"/>
                <a:gd name="T2" fmla="*/ 0 w 5978"/>
                <a:gd name="T3" fmla="*/ 0 h 2257"/>
                <a:gd name="T4" fmla="*/ 0 w 5978"/>
                <a:gd name="T5" fmla="*/ 0 h 2257"/>
                <a:gd name="T6" fmla="*/ 0 w 5978"/>
                <a:gd name="T7" fmla="*/ 0 h 2257"/>
                <a:gd name="T8" fmla="*/ 0 w 5978"/>
                <a:gd name="T9" fmla="*/ 0 h 2257"/>
                <a:gd name="T10" fmla="*/ 0 w 5978"/>
                <a:gd name="T11" fmla="*/ 0 h 2257"/>
                <a:gd name="T12" fmla="*/ 0 w 5978"/>
                <a:gd name="T13" fmla="*/ 0 h 2257"/>
                <a:gd name="T14" fmla="*/ 0 w 5978"/>
                <a:gd name="T15" fmla="*/ 0 h 2257"/>
                <a:gd name="T16" fmla="*/ 0 w 5978"/>
                <a:gd name="T17" fmla="*/ 0 h 2257"/>
                <a:gd name="T18" fmla="*/ 0 w 5978"/>
                <a:gd name="T19" fmla="*/ 0 h 2257"/>
                <a:gd name="T20" fmla="*/ 0 w 5978"/>
                <a:gd name="T21" fmla="*/ 0 h 2257"/>
                <a:gd name="T22" fmla="*/ 0 w 5978"/>
                <a:gd name="T23" fmla="*/ 0 h 2257"/>
                <a:gd name="T24" fmla="*/ 0 w 5978"/>
                <a:gd name="T25" fmla="*/ 0 h 2257"/>
                <a:gd name="T26" fmla="*/ 0 w 5978"/>
                <a:gd name="T27" fmla="*/ 0 h 2257"/>
                <a:gd name="T28" fmla="*/ 0 w 5978"/>
                <a:gd name="T29" fmla="*/ 0 h 2257"/>
                <a:gd name="T30" fmla="*/ 0 w 5978"/>
                <a:gd name="T31" fmla="*/ 0 h 2257"/>
                <a:gd name="T32" fmla="*/ 0 w 5978"/>
                <a:gd name="T33" fmla="*/ 0 h 2257"/>
                <a:gd name="T34" fmla="*/ 0 w 5978"/>
                <a:gd name="T35" fmla="*/ 0 h 2257"/>
                <a:gd name="T36" fmla="*/ 0 w 5978"/>
                <a:gd name="T37" fmla="*/ 0 h 2257"/>
                <a:gd name="T38" fmla="*/ 0 w 5978"/>
                <a:gd name="T39" fmla="*/ 0 h 2257"/>
                <a:gd name="T40" fmla="*/ 0 w 5978"/>
                <a:gd name="T41" fmla="*/ 0 h 2257"/>
                <a:gd name="T42" fmla="*/ 0 w 5978"/>
                <a:gd name="T43" fmla="*/ 0 h 2257"/>
                <a:gd name="T44" fmla="*/ 0 w 5978"/>
                <a:gd name="T45" fmla="*/ 0 h 2257"/>
                <a:gd name="T46" fmla="*/ 0 w 5978"/>
                <a:gd name="T47" fmla="*/ 0 h 2257"/>
                <a:gd name="T48" fmla="*/ 0 w 5978"/>
                <a:gd name="T49" fmla="*/ 0 h 2257"/>
                <a:gd name="T50" fmla="*/ 0 w 5978"/>
                <a:gd name="T51" fmla="*/ 0 h 2257"/>
                <a:gd name="T52" fmla="*/ 0 w 5978"/>
                <a:gd name="T53" fmla="*/ 0 h 2257"/>
                <a:gd name="T54" fmla="*/ 0 w 5978"/>
                <a:gd name="T55" fmla="*/ 0 h 2257"/>
                <a:gd name="T56" fmla="*/ 0 w 5978"/>
                <a:gd name="T57" fmla="*/ 0 h 2257"/>
                <a:gd name="T58" fmla="*/ 0 w 5978"/>
                <a:gd name="T59" fmla="*/ 0 h 2257"/>
                <a:gd name="T60" fmla="*/ 0 w 5978"/>
                <a:gd name="T61" fmla="*/ 0 h 2257"/>
                <a:gd name="T62" fmla="*/ 0 w 5978"/>
                <a:gd name="T63" fmla="*/ 0 h 2257"/>
                <a:gd name="T64" fmla="*/ 0 w 5978"/>
                <a:gd name="T65" fmla="*/ 0 h 2257"/>
                <a:gd name="T66" fmla="*/ 0 w 5978"/>
                <a:gd name="T67" fmla="*/ 0 h 2257"/>
                <a:gd name="T68" fmla="*/ 0 w 5978"/>
                <a:gd name="T69" fmla="*/ 0 h 2257"/>
                <a:gd name="T70" fmla="*/ 0 w 5978"/>
                <a:gd name="T71" fmla="*/ 0 h 2257"/>
                <a:gd name="T72" fmla="*/ 0 w 5978"/>
                <a:gd name="T73" fmla="*/ 0 h 2257"/>
                <a:gd name="T74" fmla="*/ 0 w 5978"/>
                <a:gd name="T75" fmla="*/ 0 h 2257"/>
                <a:gd name="T76" fmla="*/ 0 w 5978"/>
                <a:gd name="T77" fmla="*/ 0 h 2257"/>
                <a:gd name="T78" fmla="*/ 0 w 5978"/>
                <a:gd name="T79" fmla="*/ 0 h 2257"/>
                <a:gd name="T80" fmla="*/ 0 w 5978"/>
                <a:gd name="T81" fmla="*/ 0 h 2257"/>
                <a:gd name="T82" fmla="*/ 0 w 5978"/>
                <a:gd name="T83" fmla="*/ 0 h 2257"/>
                <a:gd name="T84" fmla="*/ 0 w 5978"/>
                <a:gd name="T85" fmla="*/ 0 h 2257"/>
                <a:gd name="T86" fmla="*/ 0 w 5978"/>
                <a:gd name="T87" fmla="*/ 0 h 2257"/>
                <a:gd name="T88" fmla="*/ 0 w 5978"/>
                <a:gd name="T89" fmla="*/ 0 h 2257"/>
                <a:gd name="T90" fmla="*/ 0 w 5978"/>
                <a:gd name="T91" fmla="*/ 0 h 2257"/>
                <a:gd name="T92" fmla="*/ 0 w 5978"/>
                <a:gd name="T93" fmla="*/ 0 h 2257"/>
                <a:gd name="T94" fmla="*/ 0 w 5978"/>
                <a:gd name="T95" fmla="*/ 0 h 2257"/>
                <a:gd name="T96" fmla="*/ 0 w 5978"/>
                <a:gd name="T97" fmla="*/ 0 h 2257"/>
                <a:gd name="T98" fmla="*/ 0 w 5978"/>
                <a:gd name="T99" fmla="*/ 0 h 2257"/>
                <a:gd name="T100" fmla="*/ 0 w 5978"/>
                <a:gd name="T101" fmla="*/ 0 h 2257"/>
                <a:gd name="T102" fmla="*/ 0 w 5978"/>
                <a:gd name="T103" fmla="*/ 0 h 2257"/>
                <a:gd name="T104" fmla="*/ 0 w 5978"/>
                <a:gd name="T105" fmla="*/ 0 h 2257"/>
                <a:gd name="T106" fmla="*/ 0 w 5978"/>
                <a:gd name="T107" fmla="*/ 0 h 2257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978"/>
                <a:gd name="T163" fmla="*/ 0 h 2257"/>
                <a:gd name="T164" fmla="*/ 5978 w 5978"/>
                <a:gd name="T165" fmla="*/ 2257 h 2257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978" h="2257">
                  <a:moveTo>
                    <a:pt x="5854" y="283"/>
                  </a:moveTo>
                  <a:lnTo>
                    <a:pt x="5854" y="423"/>
                  </a:lnTo>
                  <a:lnTo>
                    <a:pt x="5706" y="652"/>
                  </a:lnTo>
                  <a:lnTo>
                    <a:pt x="5408" y="792"/>
                  </a:lnTo>
                  <a:lnTo>
                    <a:pt x="4960" y="846"/>
                  </a:lnTo>
                  <a:lnTo>
                    <a:pt x="4540" y="846"/>
                  </a:lnTo>
                  <a:lnTo>
                    <a:pt x="4240" y="817"/>
                  </a:lnTo>
                  <a:lnTo>
                    <a:pt x="4117" y="763"/>
                  </a:lnTo>
                  <a:lnTo>
                    <a:pt x="4019" y="564"/>
                  </a:lnTo>
                  <a:lnTo>
                    <a:pt x="3969" y="735"/>
                  </a:lnTo>
                  <a:lnTo>
                    <a:pt x="3819" y="817"/>
                  </a:lnTo>
                  <a:lnTo>
                    <a:pt x="3522" y="875"/>
                  </a:lnTo>
                  <a:lnTo>
                    <a:pt x="3099" y="875"/>
                  </a:lnTo>
                  <a:lnTo>
                    <a:pt x="2730" y="817"/>
                  </a:lnTo>
                  <a:lnTo>
                    <a:pt x="2580" y="704"/>
                  </a:lnTo>
                  <a:lnTo>
                    <a:pt x="2405" y="534"/>
                  </a:lnTo>
                  <a:lnTo>
                    <a:pt x="2132" y="704"/>
                  </a:lnTo>
                  <a:lnTo>
                    <a:pt x="1712" y="792"/>
                  </a:lnTo>
                  <a:lnTo>
                    <a:pt x="1166" y="763"/>
                  </a:lnTo>
                  <a:lnTo>
                    <a:pt x="673" y="621"/>
                  </a:lnTo>
                  <a:lnTo>
                    <a:pt x="349" y="452"/>
                  </a:lnTo>
                  <a:lnTo>
                    <a:pt x="149" y="534"/>
                  </a:lnTo>
                  <a:lnTo>
                    <a:pt x="0" y="481"/>
                  </a:lnTo>
                  <a:lnTo>
                    <a:pt x="297" y="792"/>
                  </a:lnTo>
                  <a:lnTo>
                    <a:pt x="642" y="1046"/>
                  </a:lnTo>
                  <a:lnTo>
                    <a:pt x="1094" y="1186"/>
                  </a:lnTo>
                  <a:lnTo>
                    <a:pt x="1783" y="1329"/>
                  </a:lnTo>
                  <a:lnTo>
                    <a:pt x="1835" y="1387"/>
                  </a:lnTo>
                  <a:lnTo>
                    <a:pt x="1835" y="1522"/>
                  </a:lnTo>
                  <a:lnTo>
                    <a:pt x="1783" y="1781"/>
                  </a:lnTo>
                  <a:lnTo>
                    <a:pt x="1635" y="1976"/>
                  </a:lnTo>
                  <a:lnTo>
                    <a:pt x="1340" y="2175"/>
                  </a:lnTo>
                  <a:lnTo>
                    <a:pt x="991" y="2257"/>
                  </a:lnTo>
                  <a:lnTo>
                    <a:pt x="1362" y="2228"/>
                  </a:lnTo>
                  <a:lnTo>
                    <a:pt x="1664" y="2087"/>
                  </a:lnTo>
                  <a:lnTo>
                    <a:pt x="1861" y="1863"/>
                  </a:lnTo>
                  <a:lnTo>
                    <a:pt x="1937" y="1636"/>
                  </a:lnTo>
                  <a:lnTo>
                    <a:pt x="1937" y="1298"/>
                  </a:lnTo>
                  <a:lnTo>
                    <a:pt x="2678" y="1186"/>
                  </a:lnTo>
                  <a:lnTo>
                    <a:pt x="3027" y="1242"/>
                  </a:lnTo>
                  <a:lnTo>
                    <a:pt x="3696" y="1216"/>
                  </a:lnTo>
                  <a:lnTo>
                    <a:pt x="3969" y="1128"/>
                  </a:lnTo>
                  <a:lnTo>
                    <a:pt x="4641" y="1216"/>
                  </a:lnTo>
                  <a:lnTo>
                    <a:pt x="5160" y="1186"/>
                  </a:lnTo>
                  <a:lnTo>
                    <a:pt x="5536" y="1104"/>
                  </a:lnTo>
                  <a:lnTo>
                    <a:pt x="5804" y="959"/>
                  </a:lnTo>
                  <a:lnTo>
                    <a:pt x="5932" y="817"/>
                  </a:lnTo>
                  <a:lnTo>
                    <a:pt x="5978" y="677"/>
                  </a:lnTo>
                  <a:lnTo>
                    <a:pt x="5978" y="423"/>
                  </a:lnTo>
                  <a:lnTo>
                    <a:pt x="5952" y="283"/>
                  </a:lnTo>
                  <a:lnTo>
                    <a:pt x="5804" y="82"/>
                  </a:lnTo>
                  <a:lnTo>
                    <a:pt x="5632" y="0"/>
                  </a:lnTo>
                  <a:lnTo>
                    <a:pt x="5782" y="140"/>
                  </a:lnTo>
                  <a:lnTo>
                    <a:pt x="5854" y="283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0" name="Freeform 25"/>
            <p:cNvSpPr>
              <a:spLocks/>
            </p:cNvSpPr>
            <p:nvPr/>
          </p:nvSpPr>
          <p:spPr bwMode="auto">
            <a:xfrm>
              <a:off x="3760" y="1293"/>
              <a:ext cx="99" cy="113"/>
            </a:xfrm>
            <a:custGeom>
              <a:avLst/>
              <a:gdLst>
                <a:gd name="T0" fmla="*/ 0 w 397"/>
                <a:gd name="T1" fmla="*/ 0 h 565"/>
                <a:gd name="T2" fmla="*/ 0 w 397"/>
                <a:gd name="T3" fmla="*/ 0 h 565"/>
                <a:gd name="T4" fmla="*/ 0 w 397"/>
                <a:gd name="T5" fmla="*/ 0 h 565"/>
                <a:gd name="T6" fmla="*/ 0 w 397"/>
                <a:gd name="T7" fmla="*/ 0 h 565"/>
                <a:gd name="T8" fmla="*/ 0 w 397"/>
                <a:gd name="T9" fmla="*/ 0 h 565"/>
                <a:gd name="T10" fmla="*/ 0 w 397"/>
                <a:gd name="T11" fmla="*/ 0 h 565"/>
                <a:gd name="T12" fmla="*/ 0 w 397"/>
                <a:gd name="T13" fmla="*/ 0 h 565"/>
                <a:gd name="T14" fmla="*/ 0 w 397"/>
                <a:gd name="T15" fmla="*/ 0 h 565"/>
                <a:gd name="T16" fmla="*/ 0 w 397"/>
                <a:gd name="T17" fmla="*/ 0 h 565"/>
                <a:gd name="T18" fmla="*/ 0 w 397"/>
                <a:gd name="T19" fmla="*/ 0 h 565"/>
                <a:gd name="T20" fmla="*/ 0 w 397"/>
                <a:gd name="T21" fmla="*/ 0 h 56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97"/>
                <a:gd name="T34" fmla="*/ 0 h 565"/>
                <a:gd name="T35" fmla="*/ 397 w 397"/>
                <a:gd name="T36" fmla="*/ 565 h 56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97" h="565">
                  <a:moveTo>
                    <a:pt x="372" y="59"/>
                  </a:moveTo>
                  <a:lnTo>
                    <a:pt x="125" y="282"/>
                  </a:lnTo>
                  <a:lnTo>
                    <a:pt x="202" y="423"/>
                  </a:lnTo>
                  <a:lnTo>
                    <a:pt x="397" y="565"/>
                  </a:lnTo>
                  <a:lnTo>
                    <a:pt x="175" y="482"/>
                  </a:lnTo>
                  <a:lnTo>
                    <a:pt x="52" y="366"/>
                  </a:lnTo>
                  <a:lnTo>
                    <a:pt x="0" y="255"/>
                  </a:lnTo>
                  <a:lnTo>
                    <a:pt x="27" y="171"/>
                  </a:lnTo>
                  <a:lnTo>
                    <a:pt x="74" y="84"/>
                  </a:lnTo>
                  <a:lnTo>
                    <a:pt x="175" y="0"/>
                  </a:lnTo>
                  <a:lnTo>
                    <a:pt x="372" y="59"/>
                  </a:lnTo>
                  <a:close/>
                </a:path>
              </a:pathLst>
            </a:cu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1" name="Freeform 26"/>
            <p:cNvSpPr>
              <a:spLocks/>
            </p:cNvSpPr>
            <p:nvPr/>
          </p:nvSpPr>
          <p:spPr bwMode="auto">
            <a:xfrm>
              <a:off x="2855" y="1423"/>
              <a:ext cx="831" cy="142"/>
            </a:xfrm>
            <a:custGeom>
              <a:avLst/>
              <a:gdLst>
                <a:gd name="T0" fmla="*/ 0 w 3325"/>
                <a:gd name="T1" fmla="*/ 0 h 710"/>
                <a:gd name="T2" fmla="*/ 0 w 3325"/>
                <a:gd name="T3" fmla="*/ 0 h 710"/>
                <a:gd name="T4" fmla="*/ 0 w 3325"/>
                <a:gd name="T5" fmla="*/ 0 h 710"/>
                <a:gd name="T6" fmla="*/ 0 w 3325"/>
                <a:gd name="T7" fmla="*/ 0 h 710"/>
                <a:gd name="T8" fmla="*/ 0 w 3325"/>
                <a:gd name="T9" fmla="*/ 0 h 710"/>
                <a:gd name="T10" fmla="*/ 0 w 3325"/>
                <a:gd name="T11" fmla="*/ 0 h 710"/>
                <a:gd name="T12" fmla="*/ 0 w 3325"/>
                <a:gd name="T13" fmla="*/ 0 h 710"/>
                <a:gd name="T14" fmla="*/ 0 w 3325"/>
                <a:gd name="T15" fmla="*/ 0 h 710"/>
                <a:gd name="T16" fmla="*/ 0 w 3325"/>
                <a:gd name="T17" fmla="*/ 0 h 710"/>
                <a:gd name="T18" fmla="*/ 0 w 3325"/>
                <a:gd name="T19" fmla="*/ 0 h 710"/>
                <a:gd name="T20" fmla="*/ 0 w 3325"/>
                <a:gd name="T21" fmla="*/ 0 h 710"/>
                <a:gd name="T22" fmla="*/ 0 w 3325"/>
                <a:gd name="T23" fmla="*/ 0 h 710"/>
                <a:gd name="T24" fmla="*/ 0 w 3325"/>
                <a:gd name="T25" fmla="*/ 0 h 710"/>
                <a:gd name="T26" fmla="*/ 0 w 3325"/>
                <a:gd name="T27" fmla="*/ 0 h 710"/>
                <a:gd name="T28" fmla="*/ 0 w 3325"/>
                <a:gd name="T29" fmla="*/ 0 h 710"/>
                <a:gd name="T30" fmla="*/ 0 w 3325"/>
                <a:gd name="T31" fmla="*/ 0 h 710"/>
                <a:gd name="T32" fmla="*/ 0 w 3325"/>
                <a:gd name="T33" fmla="*/ 0 h 710"/>
                <a:gd name="T34" fmla="*/ 0 w 3325"/>
                <a:gd name="T35" fmla="*/ 0 h 710"/>
                <a:gd name="T36" fmla="*/ 0 w 3325"/>
                <a:gd name="T37" fmla="*/ 0 h 710"/>
                <a:gd name="T38" fmla="*/ 0 w 3325"/>
                <a:gd name="T39" fmla="*/ 0 h 710"/>
                <a:gd name="T40" fmla="*/ 0 w 3325"/>
                <a:gd name="T41" fmla="*/ 0 h 710"/>
                <a:gd name="T42" fmla="*/ 0 w 3325"/>
                <a:gd name="T43" fmla="*/ 0 h 71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325"/>
                <a:gd name="T67" fmla="*/ 0 h 710"/>
                <a:gd name="T68" fmla="*/ 3325 w 3325"/>
                <a:gd name="T69" fmla="*/ 710 h 71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325" h="710">
                  <a:moveTo>
                    <a:pt x="3325" y="621"/>
                  </a:moveTo>
                  <a:lnTo>
                    <a:pt x="2703" y="481"/>
                  </a:lnTo>
                  <a:lnTo>
                    <a:pt x="2210" y="340"/>
                  </a:lnTo>
                  <a:lnTo>
                    <a:pt x="1588" y="316"/>
                  </a:lnTo>
                  <a:lnTo>
                    <a:pt x="1388" y="227"/>
                  </a:lnTo>
                  <a:lnTo>
                    <a:pt x="1042" y="87"/>
                  </a:lnTo>
                  <a:lnTo>
                    <a:pt x="1141" y="285"/>
                  </a:lnTo>
                  <a:lnTo>
                    <a:pt x="744" y="285"/>
                  </a:lnTo>
                  <a:lnTo>
                    <a:pt x="324" y="169"/>
                  </a:lnTo>
                  <a:lnTo>
                    <a:pt x="0" y="0"/>
                  </a:lnTo>
                  <a:lnTo>
                    <a:pt x="225" y="258"/>
                  </a:lnTo>
                  <a:lnTo>
                    <a:pt x="673" y="428"/>
                  </a:lnTo>
                  <a:lnTo>
                    <a:pt x="621" y="568"/>
                  </a:lnTo>
                  <a:lnTo>
                    <a:pt x="771" y="481"/>
                  </a:lnTo>
                  <a:lnTo>
                    <a:pt x="1017" y="428"/>
                  </a:lnTo>
                  <a:lnTo>
                    <a:pt x="1315" y="481"/>
                  </a:lnTo>
                  <a:lnTo>
                    <a:pt x="1639" y="568"/>
                  </a:lnTo>
                  <a:lnTo>
                    <a:pt x="1937" y="592"/>
                  </a:lnTo>
                  <a:lnTo>
                    <a:pt x="2159" y="710"/>
                  </a:lnTo>
                  <a:lnTo>
                    <a:pt x="2508" y="652"/>
                  </a:lnTo>
                  <a:lnTo>
                    <a:pt x="2806" y="621"/>
                  </a:lnTo>
                  <a:lnTo>
                    <a:pt x="3325" y="621"/>
                  </a:lnTo>
                  <a:close/>
                </a:path>
              </a:pathLst>
            </a:cu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2" name="Freeform 27"/>
            <p:cNvSpPr>
              <a:spLocks/>
            </p:cNvSpPr>
            <p:nvPr/>
          </p:nvSpPr>
          <p:spPr bwMode="auto">
            <a:xfrm>
              <a:off x="3004" y="1547"/>
              <a:ext cx="1017" cy="362"/>
            </a:xfrm>
            <a:custGeom>
              <a:avLst/>
              <a:gdLst>
                <a:gd name="T0" fmla="*/ 0 w 4071"/>
                <a:gd name="T1" fmla="*/ 0 h 1812"/>
                <a:gd name="T2" fmla="*/ 0 w 4071"/>
                <a:gd name="T3" fmla="*/ 0 h 1812"/>
                <a:gd name="T4" fmla="*/ 0 w 4071"/>
                <a:gd name="T5" fmla="*/ 0 h 1812"/>
                <a:gd name="T6" fmla="*/ 0 w 4071"/>
                <a:gd name="T7" fmla="*/ 0 h 1812"/>
                <a:gd name="T8" fmla="*/ 0 w 4071"/>
                <a:gd name="T9" fmla="*/ 0 h 1812"/>
                <a:gd name="T10" fmla="*/ 0 w 4071"/>
                <a:gd name="T11" fmla="*/ 0 h 1812"/>
                <a:gd name="T12" fmla="*/ 0 w 4071"/>
                <a:gd name="T13" fmla="*/ 0 h 1812"/>
                <a:gd name="T14" fmla="*/ 0 w 4071"/>
                <a:gd name="T15" fmla="*/ 0 h 1812"/>
                <a:gd name="T16" fmla="*/ 0 w 4071"/>
                <a:gd name="T17" fmla="*/ 0 h 1812"/>
                <a:gd name="T18" fmla="*/ 0 w 4071"/>
                <a:gd name="T19" fmla="*/ 0 h 1812"/>
                <a:gd name="T20" fmla="*/ 0 w 4071"/>
                <a:gd name="T21" fmla="*/ 0 h 1812"/>
                <a:gd name="T22" fmla="*/ 0 w 4071"/>
                <a:gd name="T23" fmla="*/ 0 h 1812"/>
                <a:gd name="T24" fmla="*/ 0 w 4071"/>
                <a:gd name="T25" fmla="*/ 0 h 1812"/>
                <a:gd name="T26" fmla="*/ 0 w 4071"/>
                <a:gd name="T27" fmla="*/ 0 h 1812"/>
                <a:gd name="T28" fmla="*/ 0 w 4071"/>
                <a:gd name="T29" fmla="*/ 0 h 1812"/>
                <a:gd name="T30" fmla="*/ 0 w 4071"/>
                <a:gd name="T31" fmla="*/ 0 h 1812"/>
                <a:gd name="T32" fmla="*/ 0 w 4071"/>
                <a:gd name="T33" fmla="*/ 0 h 1812"/>
                <a:gd name="T34" fmla="*/ 0 w 4071"/>
                <a:gd name="T35" fmla="*/ 0 h 1812"/>
                <a:gd name="T36" fmla="*/ 0 w 4071"/>
                <a:gd name="T37" fmla="*/ 0 h 1812"/>
                <a:gd name="T38" fmla="*/ 0 w 4071"/>
                <a:gd name="T39" fmla="*/ 0 h 1812"/>
                <a:gd name="T40" fmla="*/ 0 w 4071"/>
                <a:gd name="T41" fmla="*/ 0 h 1812"/>
                <a:gd name="T42" fmla="*/ 0 w 4071"/>
                <a:gd name="T43" fmla="*/ 0 h 1812"/>
                <a:gd name="T44" fmla="*/ 0 w 4071"/>
                <a:gd name="T45" fmla="*/ 0 h 1812"/>
                <a:gd name="T46" fmla="*/ 0 w 4071"/>
                <a:gd name="T47" fmla="*/ 0 h 1812"/>
                <a:gd name="T48" fmla="*/ 0 w 4071"/>
                <a:gd name="T49" fmla="*/ 0 h 1812"/>
                <a:gd name="T50" fmla="*/ 0 w 4071"/>
                <a:gd name="T51" fmla="*/ 0 h 1812"/>
                <a:gd name="T52" fmla="*/ 0 w 4071"/>
                <a:gd name="T53" fmla="*/ 0 h 1812"/>
                <a:gd name="T54" fmla="*/ 0 w 4071"/>
                <a:gd name="T55" fmla="*/ 0 h 1812"/>
                <a:gd name="T56" fmla="*/ 0 w 4071"/>
                <a:gd name="T57" fmla="*/ 0 h 1812"/>
                <a:gd name="T58" fmla="*/ 0 w 4071"/>
                <a:gd name="T59" fmla="*/ 0 h 181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4071"/>
                <a:gd name="T91" fmla="*/ 0 h 1812"/>
                <a:gd name="T92" fmla="*/ 4071 w 4071"/>
                <a:gd name="T93" fmla="*/ 1812 h 1812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4071" h="1812">
                  <a:moveTo>
                    <a:pt x="3747" y="31"/>
                  </a:moveTo>
                  <a:lnTo>
                    <a:pt x="4020" y="372"/>
                  </a:lnTo>
                  <a:lnTo>
                    <a:pt x="4071" y="736"/>
                  </a:lnTo>
                  <a:lnTo>
                    <a:pt x="3993" y="1135"/>
                  </a:lnTo>
                  <a:lnTo>
                    <a:pt x="3896" y="1330"/>
                  </a:lnTo>
                  <a:lnTo>
                    <a:pt x="3670" y="1471"/>
                  </a:lnTo>
                  <a:lnTo>
                    <a:pt x="2729" y="1812"/>
                  </a:lnTo>
                  <a:lnTo>
                    <a:pt x="2482" y="1782"/>
                  </a:lnTo>
                  <a:lnTo>
                    <a:pt x="894" y="1553"/>
                  </a:lnTo>
                  <a:lnTo>
                    <a:pt x="719" y="1500"/>
                  </a:lnTo>
                  <a:lnTo>
                    <a:pt x="399" y="1189"/>
                  </a:lnTo>
                  <a:lnTo>
                    <a:pt x="0" y="879"/>
                  </a:lnTo>
                  <a:lnTo>
                    <a:pt x="446" y="1135"/>
                  </a:lnTo>
                  <a:lnTo>
                    <a:pt x="596" y="965"/>
                  </a:lnTo>
                  <a:lnTo>
                    <a:pt x="621" y="879"/>
                  </a:lnTo>
                  <a:lnTo>
                    <a:pt x="571" y="341"/>
                  </a:lnTo>
                  <a:lnTo>
                    <a:pt x="694" y="766"/>
                  </a:lnTo>
                  <a:lnTo>
                    <a:pt x="719" y="965"/>
                  </a:lnTo>
                  <a:lnTo>
                    <a:pt x="967" y="1135"/>
                  </a:lnTo>
                  <a:lnTo>
                    <a:pt x="1192" y="1160"/>
                  </a:lnTo>
                  <a:lnTo>
                    <a:pt x="1464" y="1077"/>
                  </a:lnTo>
                  <a:lnTo>
                    <a:pt x="2534" y="1135"/>
                  </a:lnTo>
                  <a:lnTo>
                    <a:pt x="3078" y="1102"/>
                  </a:lnTo>
                  <a:lnTo>
                    <a:pt x="3700" y="965"/>
                  </a:lnTo>
                  <a:lnTo>
                    <a:pt x="3798" y="853"/>
                  </a:lnTo>
                  <a:lnTo>
                    <a:pt x="3849" y="736"/>
                  </a:lnTo>
                  <a:lnTo>
                    <a:pt x="3870" y="483"/>
                  </a:lnTo>
                  <a:lnTo>
                    <a:pt x="3772" y="283"/>
                  </a:lnTo>
                  <a:lnTo>
                    <a:pt x="3500" y="0"/>
                  </a:lnTo>
                  <a:lnTo>
                    <a:pt x="3747" y="31"/>
                  </a:lnTo>
                  <a:close/>
                </a:path>
              </a:pathLst>
            </a:cu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3" name="Freeform 28"/>
            <p:cNvSpPr>
              <a:spLocks/>
            </p:cNvSpPr>
            <p:nvPr/>
          </p:nvSpPr>
          <p:spPr bwMode="auto">
            <a:xfrm>
              <a:off x="2818" y="1813"/>
              <a:ext cx="960" cy="355"/>
            </a:xfrm>
            <a:custGeom>
              <a:avLst/>
              <a:gdLst>
                <a:gd name="T0" fmla="*/ 0 w 3842"/>
                <a:gd name="T1" fmla="*/ 0 h 1777"/>
                <a:gd name="T2" fmla="*/ 0 w 3842"/>
                <a:gd name="T3" fmla="*/ 0 h 1777"/>
                <a:gd name="T4" fmla="*/ 0 w 3842"/>
                <a:gd name="T5" fmla="*/ 0 h 1777"/>
                <a:gd name="T6" fmla="*/ 0 w 3842"/>
                <a:gd name="T7" fmla="*/ 0 h 1777"/>
                <a:gd name="T8" fmla="*/ 0 w 3842"/>
                <a:gd name="T9" fmla="*/ 0 h 1777"/>
                <a:gd name="T10" fmla="*/ 0 w 3842"/>
                <a:gd name="T11" fmla="*/ 0 h 1777"/>
                <a:gd name="T12" fmla="*/ 0 w 3842"/>
                <a:gd name="T13" fmla="*/ 0 h 1777"/>
                <a:gd name="T14" fmla="*/ 0 w 3842"/>
                <a:gd name="T15" fmla="*/ 0 h 1777"/>
                <a:gd name="T16" fmla="*/ 0 w 3842"/>
                <a:gd name="T17" fmla="*/ 0 h 1777"/>
                <a:gd name="T18" fmla="*/ 0 w 3842"/>
                <a:gd name="T19" fmla="*/ 0 h 1777"/>
                <a:gd name="T20" fmla="*/ 0 w 3842"/>
                <a:gd name="T21" fmla="*/ 0 h 1777"/>
                <a:gd name="T22" fmla="*/ 0 w 3842"/>
                <a:gd name="T23" fmla="*/ 0 h 1777"/>
                <a:gd name="T24" fmla="*/ 0 w 3842"/>
                <a:gd name="T25" fmla="*/ 0 h 1777"/>
                <a:gd name="T26" fmla="*/ 0 w 3842"/>
                <a:gd name="T27" fmla="*/ 0 h 1777"/>
                <a:gd name="T28" fmla="*/ 0 w 3842"/>
                <a:gd name="T29" fmla="*/ 0 h 1777"/>
                <a:gd name="T30" fmla="*/ 0 w 3842"/>
                <a:gd name="T31" fmla="*/ 0 h 1777"/>
                <a:gd name="T32" fmla="*/ 0 w 3842"/>
                <a:gd name="T33" fmla="*/ 0 h 1777"/>
                <a:gd name="T34" fmla="*/ 0 w 3842"/>
                <a:gd name="T35" fmla="*/ 0 h 1777"/>
                <a:gd name="T36" fmla="*/ 0 w 3842"/>
                <a:gd name="T37" fmla="*/ 0 h 1777"/>
                <a:gd name="T38" fmla="*/ 0 w 3842"/>
                <a:gd name="T39" fmla="*/ 0 h 1777"/>
                <a:gd name="T40" fmla="*/ 0 w 3842"/>
                <a:gd name="T41" fmla="*/ 0 h 1777"/>
                <a:gd name="T42" fmla="*/ 0 w 3842"/>
                <a:gd name="T43" fmla="*/ 0 h 1777"/>
                <a:gd name="T44" fmla="*/ 0 w 3842"/>
                <a:gd name="T45" fmla="*/ 0 h 1777"/>
                <a:gd name="T46" fmla="*/ 0 w 3842"/>
                <a:gd name="T47" fmla="*/ 0 h 1777"/>
                <a:gd name="T48" fmla="*/ 0 w 3842"/>
                <a:gd name="T49" fmla="*/ 0 h 1777"/>
                <a:gd name="T50" fmla="*/ 0 w 3842"/>
                <a:gd name="T51" fmla="*/ 0 h 1777"/>
                <a:gd name="T52" fmla="*/ 0 w 3842"/>
                <a:gd name="T53" fmla="*/ 0 h 1777"/>
                <a:gd name="T54" fmla="*/ 0 w 3842"/>
                <a:gd name="T55" fmla="*/ 0 h 1777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3842"/>
                <a:gd name="T85" fmla="*/ 0 h 1777"/>
                <a:gd name="T86" fmla="*/ 3842 w 3842"/>
                <a:gd name="T87" fmla="*/ 1777 h 1777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3842" h="1777">
                  <a:moveTo>
                    <a:pt x="3719" y="282"/>
                  </a:moveTo>
                  <a:lnTo>
                    <a:pt x="3842" y="818"/>
                  </a:lnTo>
                  <a:lnTo>
                    <a:pt x="3820" y="1129"/>
                  </a:lnTo>
                  <a:lnTo>
                    <a:pt x="3645" y="1443"/>
                  </a:lnTo>
                  <a:lnTo>
                    <a:pt x="3399" y="1554"/>
                  </a:lnTo>
                  <a:lnTo>
                    <a:pt x="2057" y="1777"/>
                  </a:lnTo>
                  <a:lnTo>
                    <a:pt x="1785" y="1777"/>
                  </a:lnTo>
                  <a:lnTo>
                    <a:pt x="1461" y="1612"/>
                  </a:lnTo>
                  <a:lnTo>
                    <a:pt x="346" y="706"/>
                  </a:lnTo>
                  <a:lnTo>
                    <a:pt x="22" y="223"/>
                  </a:lnTo>
                  <a:lnTo>
                    <a:pt x="0" y="0"/>
                  </a:lnTo>
                  <a:lnTo>
                    <a:pt x="248" y="394"/>
                  </a:lnTo>
                  <a:lnTo>
                    <a:pt x="346" y="424"/>
                  </a:lnTo>
                  <a:lnTo>
                    <a:pt x="494" y="365"/>
                  </a:lnTo>
                  <a:lnTo>
                    <a:pt x="542" y="282"/>
                  </a:lnTo>
                  <a:lnTo>
                    <a:pt x="644" y="83"/>
                  </a:lnTo>
                  <a:lnTo>
                    <a:pt x="618" y="223"/>
                  </a:lnTo>
                  <a:lnTo>
                    <a:pt x="542" y="482"/>
                  </a:lnTo>
                  <a:lnTo>
                    <a:pt x="1338" y="959"/>
                  </a:lnTo>
                  <a:lnTo>
                    <a:pt x="1584" y="1042"/>
                  </a:lnTo>
                  <a:lnTo>
                    <a:pt x="1835" y="1042"/>
                  </a:lnTo>
                  <a:lnTo>
                    <a:pt x="3198" y="989"/>
                  </a:lnTo>
                  <a:lnTo>
                    <a:pt x="3420" y="929"/>
                  </a:lnTo>
                  <a:lnTo>
                    <a:pt x="3522" y="793"/>
                  </a:lnTo>
                  <a:lnTo>
                    <a:pt x="3547" y="677"/>
                  </a:lnTo>
                  <a:lnTo>
                    <a:pt x="3547" y="564"/>
                  </a:lnTo>
                  <a:lnTo>
                    <a:pt x="3497" y="394"/>
                  </a:lnTo>
                  <a:lnTo>
                    <a:pt x="3719" y="282"/>
                  </a:lnTo>
                  <a:close/>
                </a:path>
              </a:pathLst>
            </a:cu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4" name="Freeform 29"/>
            <p:cNvSpPr>
              <a:spLocks/>
            </p:cNvSpPr>
            <p:nvPr/>
          </p:nvSpPr>
          <p:spPr bwMode="auto">
            <a:xfrm>
              <a:off x="2781" y="2079"/>
              <a:ext cx="713" cy="237"/>
            </a:xfrm>
            <a:custGeom>
              <a:avLst/>
              <a:gdLst>
                <a:gd name="T0" fmla="*/ 0 w 2853"/>
                <a:gd name="T1" fmla="*/ 0 h 1186"/>
                <a:gd name="T2" fmla="*/ 0 w 2853"/>
                <a:gd name="T3" fmla="*/ 0 h 1186"/>
                <a:gd name="T4" fmla="*/ 0 w 2853"/>
                <a:gd name="T5" fmla="*/ 0 h 1186"/>
                <a:gd name="T6" fmla="*/ 0 w 2853"/>
                <a:gd name="T7" fmla="*/ 0 h 1186"/>
                <a:gd name="T8" fmla="*/ 0 w 2853"/>
                <a:gd name="T9" fmla="*/ 0 h 1186"/>
                <a:gd name="T10" fmla="*/ 0 w 2853"/>
                <a:gd name="T11" fmla="*/ 0 h 1186"/>
                <a:gd name="T12" fmla="*/ 0 w 2853"/>
                <a:gd name="T13" fmla="*/ 0 h 1186"/>
                <a:gd name="T14" fmla="*/ 0 w 2853"/>
                <a:gd name="T15" fmla="*/ 0 h 1186"/>
                <a:gd name="T16" fmla="*/ 0 w 2853"/>
                <a:gd name="T17" fmla="*/ 0 h 1186"/>
                <a:gd name="T18" fmla="*/ 0 w 2853"/>
                <a:gd name="T19" fmla="*/ 0 h 1186"/>
                <a:gd name="T20" fmla="*/ 0 w 2853"/>
                <a:gd name="T21" fmla="*/ 0 h 1186"/>
                <a:gd name="T22" fmla="*/ 0 w 2853"/>
                <a:gd name="T23" fmla="*/ 0 h 1186"/>
                <a:gd name="T24" fmla="*/ 0 w 2853"/>
                <a:gd name="T25" fmla="*/ 0 h 1186"/>
                <a:gd name="T26" fmla="*/ 0 w 2853"/>
                <a:gd name="T27" fmla="*/ 0 h 1186"/>
                <a:gd name="T28" fmla="*/ 0 w 2853"/>
                <a:gd name="T29" fmla="*/ 0 h 1186"/>
                <a:gd name="T30" fmla="*/ 0 w 2853"/>
                <a:gd name="T31" fmla="*/ 0 h 1186"/>
                <a:gd name="T32" fmla="*/ 0 w 2853"/>
                <a:gd name="T33" fmla="*/ 0 h 1186"/>
                <a:gd name="T34" fmla="*/ 0 w 2853"/>
                <a:gd name="T35" fmla="*/ 0 h 1186"/>
                <a:gd name="T36" fmla="*/ 0 w 2853"/>
                <a:gd name="T37" fmla="*/ 0 h 1186"/>
                <a:gd name="T38" fmla="*/ 0 w 2853"/>
                <a:gd name="T39" fmla="*/ 0 h 1186"/>
                <a:gd name="T40" fmla="*/ 0 w 2853"/>
                <a:gd name="T41" fmla="*/ 0 h 1186"/>
                <a:gd name="T42" fmla="*/ 0 w 2853"/>
                <a:gd name="T43" fmla="*/ 0 h 1186"/>
                <a:gd name="T44" fmla="*/ 0 w 2853"/>
                <a:gd name="T45" fmla="*/ 0 h 1186"/>
                <a:gd name="T46" fmla="*/ 0 w 2853"/>
                <a:gd name="T47" fmla="*/ 0 h 118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853"/>
                <a:gd name="T73" fmla="*/ 0 h 1186"/>
                <a:gd name="T74" fmla="*/ 2853 w 2853"/>
                <a:gd name="T75" fmla="*/ 1186 h 118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853" h="1186">
                  <a:moveTo>
                    <a:pt x="2853" y="282"/>
                  </a:moveTo>
                  <a:lnTo>
                    <a:pt x="2853" y="593"/>
                  </a:lnTo>
                  <a:lnTo>
                    <a:pt x="2750" y="901"/>
                  </a:lnTo>
                  <a:lnTo>
                    <a:pt x="2601" y="1069"/>
                  </a:lnTo>
                  <a:lnTo>
                    <a:pt x="2354" y="1186"/>
                  </a:lnTo>
                  <a:lnTo>
                    <a:pt x="2104" y="1186"/>
                  </a:lnTo>
                  <a:lnTo>
                    <a:pt x="1682" y="1152"/>
                  </a:lnTo>
                  <a:lnTo>
                    <a:pt x="1090" y="901"/>
                  </a:lnTo>
                  <a:lnTo>
                    <a:pt x="570" y="593"/>
                  </a:lnTo>
                  <a:lnTo>
                    <a:pt x="246" y="282"/>
                  </a:lnTo>
                  <a:lnTo>
                    <a:pt x="0" y="0"/>
                  </a:lnTo>
                  <a:lnTo>
                    <a:pt x="320" y="193"/>
                  </a:lnTo>
                  <a:lnTo>
                    <a:pt x="519" y="224"/>
                  </a:lnTo>
                  <a:lnTo>
                    <a:pt x="642" y="165"/>
                  </a:lnTo>
                  <a:lnTo>
                    <a:pt x="766" y="113"/>
                  </a:lnTo>
                  <a:lnTo>
                    <a:pt x="864" y="336"/>
                  </a:lnTo>
                  <a:lnTo>
                    <a:pt x="1759" y="733"/>
                  </a:lnTo>
                  <a:lnTo>
                    <a:pt x="2133" y="789"/>
                  </a:lnTo>
                  <a:lnTo>
                    <a:pt x="2379" y="789"/>
                  </a:lnTo>
                  <a:lnTo>
                    <a:pt x="2529" y="733"/>
                  </a:lnTo>
                  <a:lnTo>
                    <a:pt x="2601" y="647"/>
                  </a:lnTo>
                  <a:lnTo>
                    <a:pt x="2652" y="534"/>
                  </a:lnTo>
                  <a:lnTo>
                    <a:pt x="2678" y="311"/>
                  </a:lnTo>
                  <a:lnTo>
                    <a:pt x="2853" y="282"/>
                  </a:lnTo>
                  <a:close/>
                </a:path>
              </a:pathLst>
            </a:cu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5" name="Freeform 30"/>
            <p:cNvSpPr>
              <a:spLocks/>
            </p:cNvSpPr>
            <p:nvPr/>
          </p:nvSpPr>
          <p:spPr bwMode="auto">
            <a:xfrm>
              <a:off x="2936" y="1021"/>
              <a:ext cx="664" cy="159"/>
            </a:xfrm>
            <a:custGeom>
              <a:avLst/>
              <a:gdLst>
                <a:gd name="T0" fmla="*/ 0 w 2656"/>
                <a:gd name="T1" fmla="*/ 0 h 795"/>
                <a:gd name="T2" fmla="*/ 0 w 2656"/>
                <a:gd name="T3" fmla="*/ 0 h 795"/>
                <a:gd name="T4" fmla="*/ 0 w 2656"/>
                <a:gd name="T5" fmla="*/ 0 h 795"/>
                <a:gd name="T6" fmla="*/ 0 w 2656"/>
                <a:gd name="T7" fmla="*/ 0 h 795"/>
                <a:gd name="T8" fmla="*/ 0 w 2656"/>
                <a:gd name="T9" fmla="*/ 0 h 795"/>
                <a:gd name="T10" fmla="*/ 0 w 2656"/>
                <a:gd name="T11" fmla="*/ 0 h 795"/>
                <a:gd name="T12" fmla="*/ 0 w 2656"/>
                <a:gd name="T13" fmla="*/ 0 h 795"/>
                <a:gd name="T14" fmla="*/ 0 w 2656"/>
                <a:gd name="T15" fmla="*/ 0 h 79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656"/>
                <a:gd name="T25" fmla="*/ 0 h 795"/>
                <a:gd name="T26" fmla="*/ 2656 w 2656"/>
                <a:gd name="T27" fmla="*/ 795 h 79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656" h="795">
                  <a:moveTo>
                    <a:pt x="2656" y="795"/>
                  </a:moveTo>
                  <a:lnTo>
                    <a:pt x="1587" y="399"/>
                  </a:lnTo>
                  <a:lnTo>
                    <a:pt x="817" y="171"/>
                  </a:lnTo>
                  <a:lnTo>
                    <a:pt x="447" y="0"/>
                  </a:lnTo>
                  <a:lnTo>
                    <a:pt x="0" y="117"/>
                  </a:lnTo>
                  <a:lnTo>
                    <a:pt x="544" y="171"/>
                  </a:lnTo>
                  <a:lnTo>
                    <a:pt x="1808" y="512"/>
                  </a:lnTo>
                  <a:lnTo>
                    <a:pt x="2656" y="795"/>
                  </a:lnTo>
                  <a:close/>
                </a:path>
              </a:pathLst>
            </a:cu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6" name="Freeform 31"/>
            <p:cNvSpPr>
              <a:spLocks/>
            </p:cNvSpPr>
            <p:nvPr/>
          </p:nvSpPr>
          <p:spPr bwMode="auto">
            <a:xfrm>
              <a:off x="3624" y="1220"/>
              <a:ext cx="86" cy="22"/>
            </a:xfrm>
            <a:custGeom>
              <a:avLst/>
              <a:gdLst>
                <a:gd name="T0" fmla="*/ 0 w 345"/>
                <a:gd name="T1" fmla="*/ 0 h 114"/>
                <a:gd name="T2" fmla="*/ 0 w 345"/>
                <a:gd name="T3" fmla="*/ 0 h 114"/>
                <a:gd name="T4" fmla="*/ 0 w 345"/>
                <a:gd name="T5" fmla="*/ 0 h 114"/>
                <a:gd name="T6" fmla="*/ 0 w 345"/>
                <a:gd name="T7" fmla="*/ 0 h 114"/>
                <a:gd name="T8" fmla="*/ 0 w 345"/>
                <a:gd name="T9" fmla="*/ 0 h 1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5"/>
                <a:gd name="T16" fmla="*/ 0 h 114"/>
                <a:gd name="T17" fmla="*/ 345 w 345"/>
                <a:gd name="T18" fmla="*/ 114 h 1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5" h="114">
                  <a:moveTo>
                    <a:pt x="345" y="56"/>
                  </a:moveTo>
                  <a:lnTo>
                    <a:pt x="124" y="114"/>
                  </a:lnTo>
                  <a:lnTo>
                    <a:pt x="0" y="83"/>
                  </a:lnTo>
                  <a:lnTo>
                    <a:pt x="247" y="0"/>
                  </a:lnTo>
                  <a:lnTo>
                    <a:pt x="345" y="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7" name="Freeform 32"/>
            <p:cNvSpPr>
              <a:spLocks/>
            </p:cNvSpPr>
            <p:nvPr/>
          </p:nvSpPr>
          <p:spPr bwMode="auto">
            <a:xfrm>
              <a:off x="3543" y="1180"/>
              <a:ext cx="99" cy="68"/>
            </a:xfrm>
            <a:custGeom>
              <a:avLst/>
              <a:gdLst>
                <a:gd name="T0" fmla="*/ 0 w 396"/>
                <a:gd name="T1" fmla="*/ 0 h 340"/>
                <a:gd name="T2" fmla="*/ 0 w 396"/>
                <a:gd name="T3" fmla="*/ 0 h 340"/>
                <a:gd name="T4" fmla="*/ 0 w 396"/>
                <a:gd name="T5" fmla="*/ 0 h 340"/>
                <a:gd name="T6" fmla="*/ 0 w 396"/>
                <a:gd name="T7" fmla="*/ 0 h 340"/>
                <a:gd name="T8" fmla="*/ 0 w 396"/>
                <a:gd name="T9" fmla="*/ 0 h 340"/>
                <a:gd name="T10" fmla="*/ 0 w 396"/>
                <a:gd name="T11" fmla="*/ 0 h 34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96"/>
                <a:gd name="T19" fmla="*/ 0 h 340"/>
                <a:gd name="T20" fmla="*/ 396 w 396"/>
                <a:gd name="T21" fmla="*/ 340 h 34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96" h="340">
                  <a:moveTo>
                    <a:pt x="396" y="29"/>
                  </a:moveTo>
                  <a:lnTo>
                    <a:pt x="150" y="198"/>
                  </a:lnTo>
                  <a:lnTo>
                    <a:pt x="0" y="340"/>
                  </a:lnTo>
                  <a:lnTo>
                    <a:pt x="98" y="141"/>
                  </a:lnTo>
                  <a:lnTo>
                    <a:pt x="248" y="0"/>
                  </a:lnTo>
                  <a:lnTo>
                    <a:pt x="396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8" name="Freeform 33"/>
            <p:cNvSpPr>
              <a:spLocks/>
            </p:cNvSpPr>
            <p:nvPr/>
          </p:nvSpPr>
          <p:spPr bwMode="auto">
            <a:xfrm>
              <a:off x="2992" y="1553"/>
              <a:ext cx="136" cy="62"/>
            </a:xfrm>
            <a:custGeom>
              <a:avLst/>
              <a:gdLst>
                <a:gd name="T0" fmla="*/ 0 w 546"/>
                <a:gd name="T1" fmla="*/ 0 h 310"/>
                <a:gd name="T2" fmla="*/ 0 w 546"/>
                <a:gd name="T3" fmla="*/ 0 h 310"/>
                <a:gd name="T4" fmla="*/ 0 w 546"/>
                <a:gd name="T5" fmla="*/ 0 h 310"/>
                <a:gd name="T6" fmla="*/ 0 w 546"/>
                <a:gd name="T7" fmla="*/ 0 h 310"/>
                <a:gd name="T8" fmla="*/ 0 w 546"/>
                <a:gd name="T9" fmla="*/ 0 h 310"/>
                <a:gd name="T10" fmla="*/ 0 w 546"/>
                <a:gd name="T11" fmla="*/ 0 h 310"/>
                <a:gd name="T12" fmla="*/ 0 w 546"/>
                <a:gd name="T13" fmla="*/ 0 h 310"/>
                <a:gd name="T14" fmla="*/ 0 w 546"/>
                <a:gd name="T15" fmla="*/ 0 h 31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46"/>
                <a:gd name="T25" fmla="*/ 0 h 310"/>
                <a:gd name="T26" fmla="*/ 546 w 546"/>
                <a:gd name="T27" fmla="*/ 310 h 31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46" h="310">
                  <a:moveTo>
                    <a:pt x="494" y="0"/>
                  </a:moveTo>
                  <a:lnTo>
                    <a:pt x="248" y="28"/>
                  </a:lnTo>
                  <a:lnTo>
                    <a:pt x="48" y="140"/>
                  </a:lnTo>
                  <a:lnTo>
                    <a:pt x="0" y="310"/>
                  </a:lnTo>
                  <a:lnTo>
                    <a:pt x="98" y="223"/>
                  </a:lnTo>
                  <a:lnTo>
                    <a:pt x="320" y="111"/>
                  </a:lnTo>
                  <a:lnTo>
                    <a:pt x="546" y="111"/>
                  </a:lnTo>
                  <a:lnTo>
                    <a:pt x="494" y="0"/>
                  </a:lnTo>
                  <a:close/>
                </a:path>
              </a:pathLst>
            </a:cu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9" name="Freeform 34"/>
            <p:cNvSpPr>
              <a:spLocks/>
            </p:cNvSpPr>
            <p:nvPr/>
          </p:nvSpPr>
          <p:spPr bwMode="auto">
            <a:xfrm>
              <a:off x="2135" y="1468"/>
              <a:ext cx="900" cy="752"/>
            </a:xfrm>
            <a:custGeom>
              <a:avLst/>
              <a:gdLst>
                <a:gd name="T0" fmla="*/ 0 w 3599"/>
                <a:gd name="T1" fmla="*/ 0 h 3759"/>
                <a:gd name="T2" fmla="*/ 0 w 3599"/>
                <a:gd name="T3" fmla="*/ 0 h 3759"/>
                <a:gd name="T4" fmla="*/ 0 w 3599"/>
                <a:gd name="T5" fmla="*/ 0 h 3759"/>
                <a:gd name="T6" fmla="*/ 0 w 3599"/>
                <a:gd name="T7" fmla="*/ 0 h 3759"/>
                <a:gd name="T8" fmla="*/ 0 w 3599"/>
                <a:gd name="T9" fmla="*/ 0 h 3759"/>
                <a:gd name="T10" fmla="*/ 0 w 3599"/>
                <a:gd name="T11" fmla="*/ 0 h 3759"/>
                <a:gd name="T12" fmla="*/ 0 w 3599"/>
                <a:gd name="T13" fmla="*/ 0 h 3759"/>
                <a:gd name="T14" fmla="*/ 0 w 3599"/>
                <a:gd name="T15" fmla="*/ 0 h 3759"/>
                <a:gd name="T16" fmla="*/ 0 w 3599"/>
                <a:gd name="T17" fmla="*/ 0 h 3759"/>
                <a:gd name="T18" fmla="*/ 0 w 3599"/>
                <a:gd name="T19" fmla="*/ 0 h 3759"/>
                <a:gd name="T20" fmla="*/ 0 w 3599"/>
                <a:gd name="T21" fmla="*/ 0 h 3759"/>
                <a:gd name="T22" fmla="*/ 0 w 3599"/>
                <a:gd name="T23" fmla="*/ 0 h 3759"/>
                <a:gd name="T24" fmla="*/ 0 w 3599"/>
                <a:gd name="T25" fmla="*/ 0 h 3759"/>
                <a:gd name="T26" fmla="*/ 0 w 3599"/>
                <a:gd name="T27" fmla="*/ 0 h 3759"/>
                <a:gd name="T28" fmla="*/ 0 w 3599"/>
                <a:gd name="T29" fmla="*/ 0 h 3759"/>
                <a:gd name="T30" fmla="*/ 0 w 3599"/>
                <a:gd name="T31" fmla="*/ 0 h 3759"/>
                <a:gd name="T32" fmla="*/ 0 w 3599"/>
                <a:gd name="T33" fmla="*/ 0 h 3759"/>
                <a:gd name="T34" fmla="*/ 0 w 3599"/>
                <a:gd name="T35" fmla="*/ 0 h 3759"/>
                <a:gd name="T36" fmla="*/ 0 w 3599"/>
                <a:gd name="T37" fmla="*/ 0 h 3759"/>
                <a:gd name="T38" fmla="*/ 0 w 3599"/>
                <a:gd name="T39" fmla="*/ 0 h 3759"/>
                <a:gd name="T40" fmla="*/ 0 w 3599"/>
                <a:gd name="T41" fmla="*/ 0 h 3759"/>
                <a:gd name="T42" fmla="*/ 0 w 3599"/>
                <a:gd name="T43" fmla="*/ 0 h 3759"/>
                <a:gd name="T44" fmla="*/ 0 w 3599"/>
                <a:gd name="T45" fmla="*/ 0 h 3759"/>
                <a:gd name="T46" fmla="*/ 0 w 3599"/>
                <a:gd name="T47" fmla="*/ 0 h 3759"/>
                <a:gd name="T48" fmla="*/ 0 w 3599"/>
                <a:gd name="T49" fmla="*/ 0 h 3759"/>
                <a:gd name="T50" fmla="*/ 0 w 3599"/>
                <a:gd name="T51" fmla="*/ 0 h 3759"/>
                <a:gd name="T52" fmla="*/ 0 w 3599"/>
                <a:gd name="T53" fmla="*/ 0 h 3759"/>
                <a:gd name="T54" fmla="*/ 0 w 3599"/>
                <a:gd name="T55" fmla="*/ 0 h 3759"/>
                <a:gd name="T56" fmla="*/ 0 w 3599"/>
                <a:gd name="T57" fmla="*/ 0 h 3759"/>
                <a:gd name="T58" fmla="*/ 0 w 3599"/>
                <a:gd name="T59" fmla="*/ 0 h 3759"/>
                <a:gd name="T60" fmla="*/ 0 w 3599"/>
                <a:gd name="T61" fmla="*/ 0 h 3759"/>
                <a:gd name="T62" fmla="*/ 0 w 3599"/>
                <a:gd name="T63" fmla="*/ 0 h 3759"/>
                <a:gd name="T64" fmla="*/ 0 w 3599"/>
                <a:gd name="T65" fmla="*/ 0 h 3759"/>
                <a:gd name="T66" fmla="*/ 0 w 3599"/>
                <a:gd name="T67" fmla="*/ 0 h 3759"/>
                <a:gd name="T68" fmla="*/ 0 w 3599"/>
                <a:gd name="T69" fmla="*/ 0 h 3759"/>
                <a:gd name="T70" fmla="*/ 0 w 3599"/>
                <a:gd name="T71" fmla="*/ 0 h 3759"/>
                <a:gd name="T72" fmla="*/ 0 w 3599"/>
                <a:gd name="T73" fmla="*/ 0 h 3759"/>
                <a:gd name="T74" fmla="*/ 0 w 3599"/>
                <a:gd name="T75" fmla="*/ 0 h 3759"/>
                <a:gd name="T76" fmla="*/ 0 w 3599"/>
                <a:gd name="T77" fmla="*/ 0 h 3759"/>
                <a:gd name="T78" fmla="*/ 0 w 3599"/>
                <a:gd name="T79" fmla="*/ 0 h 3759"/>
                <a:gd name="T80" fmla="*/ 0 w 3599"/>
                <a:gd name="T81" fmla="*/ 0 h 3759"/>
                <a:gd name="T82" fmla="*/ 0 w 3599"/>
                <a:gd name="T83" fmla="*/ 0 h 3759"/>
                <a:gd name="T84" fmla="*/ 0 w 3599"/>
                <a:gd name="T85" fmla="*/ 0 h 3759"/>
                <a:gd name="T86" fmla="*/ 0 w 3599"/>
                <a:gd name="T87" fmla="*/ 0 h 3759"/>
                <a:gd name="T88" fmla="*/ 0 w 3599"/>
                <a:gd name="T89" fmla="*/ 0 h 3759"/>
                <a:gd name="T90" fmla="*/ 0 w 3599"/>
                <a:gd name="T91" fmla="*/ 0 h 3759"/>
                <a:gd name="T92" fmla="*/ 0 w 3599"/>
                <a:gd name="T93" fmla="*/ 0 h 3759"/>
                <a:gd name="T94" fmla="*/ 0 w 3599"/>
                <a:gd name="T95" fmla="*/ 0 h 3759"/>
                <a:gd name="T96" fmla="*/ 0 w 3599"/>
                <a:gd name="T97" fmla="*/ 0 h 3759"/>
                <a:gd name="T98" fmla="*/ 0 w 3599"/>
                <a:gd name="T99" fmla="*/ 0 h 3759"/>
                <a:gd name="T100" fmla="*/ 0 w 3599"/>
                <a:gd name="T101" fmla="*/ 0 h 3759"/>
                <a:gd name="T102" fmla="*/ 0 w 3599"/>
                <a:gd name="T103" fmla="*/ 0 h 3759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3599"/>
                <a:gd name="T157" fmla="*/ 0 h 3759"/>
                <a:gd name="T158" fmla="*/ 3599 w 3599"/>
                <a:gd name="T159" fmla="*/ 3759 h 3759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3599" h="3759">
                  <a:moveTo>
                    <a:pt x="3377" y="453"/>
                  </a:moveTo>
                  <a:lnTo>
                    <a:pt x="3254" y="677"/>
                  </a:lnTo>
                  <a:lnTo>
                    <a:pt x="3254" y="906"/>
                  </a:lnTo>
                  <a:lnTo>
                    <a:pt x="3304" y="1102"/>
                  </a:lnTo>
                  <a:lnTo>
                    <a:pt x="3427" y="1247"/>
                  </a:lnTo>
                  <a:lnTo>
                    <a:pt x="3427" y="1441"/>
                  </a:lnTo>
                  <a:lnTo>
                    <a:pt x="3155" y="1213"/>
                  </a:lnTo>
                  <a:lnTo>
                    <a:pt x="2930" y="1273"/>
                  </a:lnTo>
                  <a:lnTo>
                    <a:pt x="2780" y="1384"/>
                  </a:lnTo>
                  <a:lnTo>
                    <a:pt x="2704" y="1554"/>
                  </a:lnTo>
                  <a:lnTo>
                    <a:pt x="2733" y="1782"/>
                  </a:lnTo>
                  <a:lnTo>
                    <a:pt x="2905" y="2176"/>
                  </a:lnTo>
                  <a:lnTo>
                    <a:pt x="3006" y="2347"/>
                  </a:lnTo>
                  <a:lnTo>
                    <a:pt x="2780" y="2288"/>
                  </a:lnTo>
                  <a:lnTo>
                    <a:pt x="2605" y="2430"/>
                  </a:lnTo>
                  <a:lnTo>
                    <a:pt x="2482" y="2570"/>
                  </a:lnTo>
                  <a:lnTo>
                    <a:pt x="2482" y="2766"/>
                  </a:lnTo>
                  <a:lnTo>
                    <a:pt x="2534" y="2995"/>
                  </a:lnTo>
                  <a:lnTo>
                    <a:pt x="2780" y="3278"/>
                  </a:lnTo>
                  <a:lnTo>
                    <a:pt x="3377" y="3730"/>
                  </a:lnTo>
                  <a:lnTo>
                    <a:pt x="2955" y="3759"/>
                  </a:lnTo>
                  <a:lnTo>
                    <a:pt x="2359" y="3759"/>
                  </a:lnTo>
                  <a:lnTo>
                    <a:pt x="1763" y="3759"/>
                  </a:lnTo>
                  <a:lnTo>
                    <a:pt x="1243" y="3618"/>
                  </a:lnTo>
                  <a:lnTo>
                    <a:pt x="745" y="3448"/>
                  </a:lnTo>
                  <a:lnTo>
                    <a:pt x="0" y="3054"/>
                  </a:lnTo>
                  <a:lnTo>
                    <a:pt x="847" y="3418"/>
                  </a:lnTo>
                  <a:lnTo>
                    <a:pt x="1563" y="3618"/>
                  </a:lnTo>
                  <a:lnTo>
                    <a:pt x="2261" y="3647"/>
                  </a:lnTo>
                  <a:lnTo>
                    <a:pt x="2261" y="3247"/>
                  </a:lnTo>
                  <a:lnTo>
                    <a:pt x="2133" y="2853"/>
                  </a:lnTo>
                  <a:lnTo>
                    <a:pt x="1938" y="2517"/>
                  </a:lnTo>
                  <a:lnTo>
                    <a:pt x="1614" y="2148"/>
                  </a:lnTo>
                  <a:lnTo>
                    <a:pt x="1243" y="1865"/>
                  </a:lnTo>
                  <a:lnTo>
                    <a:pt x="869" y="1667"/>
                  </a:lnTo>
                  <a:lnTo>
                    <a:pt x="421" y="1529"/>
                  </a:lnTo>
                  <a:lnTo>
                    <a:pt x="25" y="1496"/>
                  </a:lnTo>
                  <a:lnTo>
                    <a:pt x="25" y="0"/>
                  </a:lnTo>
                  <a:lnTo>
                    <a:pt x="549" y="536"/>
                  </a:lnTo>
                  <a:lnTo>
                    <a:pt x="992" y="794"/>
                  </a:lnTo>
                  <a:lnTo>
                    <a:pt x="1392" y="906"/>
                  </a:lnTo>
                  <a:lnTo>
                    <a:pt x="1887" y="906"/>
                  </a:lnTo>
                  <a:lnTo>
                    <a:pt x="1665" y="766"/>
                  </a:lnTo>
                  <a:lnTo>
                    <a:pt x="2209" y="766"/>
                  </a:lnTo>
                  <a:lnTo>
                    <a:pt x="2632" y="708"/>
                  </a:lnTo>
                  <a:lnTo>
                    <a:pt x="2930" y="595"/>
                  </a:lnTo>
                  <a:lnTo>
                    <a:pt x="2605" y="453"/>
                  </a:lnTo>
                  <a:lnTo>
                    <a:pt x="3028" y="394"/>
                  </a:lnTo>
                  <a:lnTo>
                    <a:pt x="3326" y="282"/>
                  </a:lnTo>
                  <a:lnTo>
                    <a:pt x="3552" y="171"/>
                  </a:lnTo>
                  <a:lnTo>
                    <a:pt x="3599" y="254"/>
                  </a:lnTo>
                  <a:lnTo>
                    <a:pt x="3377" y="45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70" name="Freeform 35"/>
            <p:cNvSpPr>
              <a:spLocks/>
            </p:cNvSpPr>
            <p:nvPr/>
          </p:nvSpPr>
          <p:spPr bwMode="auto">
            <a:xfrm>
              <a:off x="2110" y="976"/>
              <a:ext cx="2916" cy="1271"/>
            </a:xfrm>
            <a:custGeom>
              <a:avLst/>
              <a:gdLst>
                <a:gd name="T0" fmla="*/ 0 w 11663"/>
                <a:gd name="T1" fmla="*/ 0 h 6354"/>
                <a:gd name="T2" fmla="*/ 0 w 11663"/>
                <a:gd name="T3" fmla="*/ 0 h 6354"/>
                <a:gd name="T4" fmla="*/ 0 w 11663"/>
                <a:gd name="T5" fmla="*/ 0 h 6354"/>
                <a:gd name="T6" fmla="*/ 0 w 11663"/>
                <a:gd name="T7" fmla="*/ 0 h 6354"/>
                <a:gd name="T8" fmla="*/ 0 w 11663"/>
                <a:gd name="T9" fmla="*/ 0 h 6354"/>
                <a:gd name="T10" fmla="*/ 0 w 11663"/>
                <a:gd name="T11" fmla="*/ 0 h 6354"/>
                <a:gd name="T12" fmla="*/ 0 w 11663"/>
                <a:gd name="T13" fmla="*/ 0 h 6354"/>
                <a:gd name="T14" fmla="*/ 0 w 11663"/>
                <a:gd name="T15" fmla="*/ 0 h 6354"/>
                <a:gd name="T16" fmla="*/ 0 w 11663"/>
                <a:gd name="T17" fmla="*/ 0 h 6354"/>
                <a:gd name="T18" fmla="*/ 0 w 11663"/>
                <a:gd name="T19" fmla="*/ 0 h 6354"/>
                <a:gd name="T20" fmla="*/ 0 w 11663"/>
                <a:gd name="T21" fmla="*/ 0 h 6354"/>
                <a:gd name="T22" fmla="*/ 0 w 11663"/>
                <a:gd name="T23" fmla="*/ 0 h 6354"/>
                <a:gd name="T24" fmla="*/ 0 w 11663"/>
                <a:gd name="T25" fmla="*/ 0 h 6354"/>
                <a:gd name="T26" fmla="*/ 0 w 11663"/>
                <a:gd name="T27" fmla="*/ 0 h 6354"/>
                <a:gd name="T28" fmla="*/ 0 w 11663"/>
                <a:gd name="T29" fmla="*/ 0 h 6354"/>
                <a:gd name="T30" fmla="*/ 0 w 11663"/>
                <a:gd name="T31" fmla="*/ 0 h 6354"/>
                <a:gd name="T32" fmla="*/ 0 w 11663"/>
                <a:gd name="T33" fmla="*/ 0 h 6354"/>
                <a:gd name="T34" fmla="*/ 0 w 11663"/>
                <a:gd name="T35" fmla="*/ 0 h 6354"/>
                <a:gd name="T36" fmla="*/ 0 w 11663"/>
                <a:gd name="T37" fmla="*/ 0 h 6354"/>
                <a:gd name="T38" fmla="*/ 0 w 11663"/>
                <a:gd name="T39" fmla="*/ 0 h 6354"/>
                <a:gd name="T40" fmla="*/ 0 w 11663"/>
                <a:gd name="T41" fmla="*/ 0 h 6354"/>
                <a:gd name="T42" fmla="*/ 0 w 11663"/>
                <a:gd name="T43" fmla="*/ 0 h 6354"/>
                <a:gd name="T44" fmla="*/ 0 w 11663"/>
                <a:gd name="T45" fmla="*/ 0 h 6354"/>
                <a:gd name="T46" fmla="*/ 0 w 11663"/>
                <a:gd name="T47" fmla="*/ 0 h 6354"/>
                <a:gd name="T48" fmla="*/ 0 w 11663"/>
                <a:gd name="T49" fmla="*/ 0 h 6354"/>
                <a:gd name="T50" fmla="*/ 0 w 11663"/>
                <a:gd name="T51" fmla="*/ 0 h 6354"/>
                <a:gd name="T52" fmla="*/ 0 w 11663"/>
                <a:gd name="T53" fmla="*/ 0 h 6354"/>
                <a:gd name="T54" fmla="*/ 0 w 11663"/>
                <a:gd name="T55" fmla="*/ 0 h 6354"/>
                <a:gd name="T56" fmla="*/ 0 w 11663"/>
                <a:gd name="T57" fmla="*/ 0 h 6354"/>
                <a:gd name="T58" fmla="*/ 0 w 11663"/>
                <a:gd name="T59" fmla="*/ 0 h 6354"/>
                <a:gd name="T60" fmla="*/ 0 w 11663"/>
                <a:gd name="T61" fmla="*/ 0 h 6354"/>
                <a:gd name="T62" fmla="*/ 0 w 11663"/>
                <a:gd name="T63" fmla="*/ 0 h 6354"/>
                <a:gd name="T64" fmla="*/ 0 w 11663"/>
                <a:gd name="T65" fmla="*/ 0 h 6354"/>
                <a:gd name="T66" fmla="*/ 0 w 11663"/>
                <a:gd name="T67" fmla="*/ 0 h 6354"/>
                <a:gd name="T68" fmla="*/ 0 w 11663"/>
                <a:gd name="T69" fmla="*/ 0 h 6354"/>
                <a:gd name="T70" fmla="*/ 0 w 11663"/>
                <a:gd name="T71" fmla="*/ 0 h 6354"/>
                <a:gd name="T72" fmla="*/ 0 w 11663"/>
                <a:gd name="T73" fmla="*/ 0 h 635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1663"/>
                <a:gd name="T112" fmla="*/ 0 h 6354"/>
                <a:gd name="T113" fmla="*/ 11663 w 11663"/>
                <a:gd name="T114" fmla="*/ 6354 h 6354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1663" h="6354">
                  <a:moveTo>
                    <a:pt x="11663" y="507"/>
                  </a:moveTo>
                  <a:lnTo>
                    <a:pt x="10224" y="341"/>
                  </a:lnTo>
                  <a:lnTo>
                    <a:pt x="9329" y="313"/>
                  </a:lnTo>
                  <a:lnTo>
                    <a:pt x="8461" y="224"/>
                  </a:lnTo>
                  <a:lnTo>
                    <a:pt x="7098" y="224"/>
                  </a:lnTo>
                  <a:lnTo>
                    <a:pt x="5310" y="142"/>
                  </a:lnTo>
                  <a:lnTo>
                    <a:pt x="4415" y="59"/>
                  </a:lnTo>
                  <a:lnTo>
                    <a:pt x="3773" y="0"/>
                  </a:lnTo>
                  <a:lnTo>
                    <a:pt x="3373" y="31"/>
                  </a:lnTo>
                  <a:lnTo>
                    <a:pt x="2905" y="171"/>
                  </a:lnTo>
                  <a:lnTo>
                    <a:pt x="1985" y="541"/>
                  </a:lnTo>
                  <a:lnTo>
                    <a:pt x="1166" y="906"/>
                  </a:lnTo>
                  <a:lnTo>
                    <a:pt x="349" y="1248"/>
                  </a:lnTo>
                  <a:lnTo>
                    <a:pt x="247" y="906"/>
                  </a:lnTo>
                  <a:lnTo>
                    <a:pt x="150" y="879"/>
                  </a:lnTo>
                  <a:lnTo>
                    <a:pt x="76" y="1413"/>
                  </a:lnTo>
                  <a:lnTo>
                    <a:pt x="0" y="2430"/>
                  </a:lnTo>
                  <a:lnTo>
                    <a:pt x="25" y="3787"/>
                  </a:lnTo>
                  <a:lnTo>
                    <a:pt x="51" y="5566"/>
                  </a:lnTo>
                  <a:lnTo>
                    <a:pt x="98" y="6354"/>
                  </a:lnTo>
                  <a:lnTo>
                    <a:pt x="217" y="6311"/>
                  </a:lnTo>
                  <a:lnTo>
                    <a:pt x="293" y="5653"/>
                  </a:lnTo>
                  <a:lnTo>
                    <a:pt x="175" y="5541"/>
                  </a:lnTo>
                  <a:lnTo>
                    <a:pt x="123" y="3818"/>
                  </a:lnTo>
                  <a:lnTo>
                    <a:pt x="150" y="2207"/>
                  </a:lnTo>
                  <a:lnTo>
                    <a:pt x="226" y="1359"/>
                  </a:lnTo>
                  <a:lnTo>
                    <a:pt x="3028" y="201"/>
                  </a:lnTo>
                  <a:lnTo>
                    <a:pt x="3697" y="59"/>
                  </a:lnTo>
                  <a:lnTo>
                    <a:pt x="4220" y="142"/>
                  </a:lnTo>
                  <a:lnTo>
                    <a:pt x="4986" y="224"/>
                  </a:lnTo>
                  <a:lnTo>
                    <a:pt x="5859" y="260"/>
                  </a:lnTo>
                  <a:lnTo>
                    <a:pt x="7022" y="313"/>
                  </a:lnTo>
                  <a:lnTo>
                    <a:pt x="8239" y="313"/>
                  </a:lnTo>
                  <a:lnTo>
                    <a:pt x="9329" y="395"/>
                  </a:lnTo>
                  <a:lnTo>
                    <a:pt x="10271" y="430"/>
                  </a:lnTo>
                  <a:lnTo>
                    <a:pt x="10842" y="483"/>
                  </a:lnTo>
                  <a:lnTo>
                    <a:pt x="11663" y="507"/>
                  </a:lnTo>
                  <a:close/>
                </a:path>
              </a:pathLst>
            </a:cu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71" name="Freeform 36"/>
            <p:cNvSpPr>
              <a:spLocks/>
            </p:cNvSpPr>
            <p:nvPr/>
          </p:nvSpPr>
          <p:spPr bwMode="auto">
            <a:xfrm>
              <a:off x="2830" y="1994"/>
              <a:ext cx="68" cy="68"/>
            </a:xfrm>
            <a:custGeom>
              <a:avLst/>
              <a:gdLst>
                <a:gd name="T0" fmla="*/ 0 w 273"/>
                <a:gd name="T1" fmla="*/ 0 h 342"/>
                <a:gd name="T2" fmla="*/ 0 w 273"/>
                <a:gd name="T3" fmla="*/ 0 h 342"/>
                <a:gd name="T4" fmla="*/ 0 w 273"/>
                <a:gd name="T5" fmla="*/ 0 h 342"/>
                <a:gd name="T6" fmla="*/ 0 w 273"/>
                <a:gd name="T7" fmla="*/ 0 h 342"/>
                <a:gd name="T8" fmla="*/ 0 w 273"/>
                <a:gd name="T9" fmla="*/ 0 h 342"/>
                <a:gd name="T10" fmla="*/ 0 w 273"/>
                <a:gd name="T11" fmla="*/ 0 h 34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73"/>
                <a:gd name="T19" fmla="*/ 0 h 342"/>
                <a:gd name="T20" fmla="*/ 273 w 273"/>
                <a:gd name="T21" fmla="*/ 342 h 34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73" h="342">
                  <a:moveTo>
                    <a:pt x="273" y="0"/>
                  </a:moveTo>
                  <a:lnTo>
                    <a:pt x="273" y="224"/>
                  </a:lnTo>
                  <a:lnTo>
                    <a:pt x="201" y="307"/>
                  </a:lnTo>
                  <a:lnTo>
                    <a:pt x="0" y="342"/>
                  </a:lnTo>
                  <a:lnTo>
                    <a:pt x="150" y="195"/>
                  </a:lnTo>
                  <a:lnTo>
                    <a:pt x="273" y="0"/>
                  </a:lnTo>
                  <a:close/>
                </a:path>
              </a:pathLst>
            </a:cu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72" name="Freeform 37"/>
            <p:cNvSpPr>
              <a:spLocks/>
            </p:cNvSpPr>
            <p:nvPr/>
          </p:nvSpPr>
          <p:spPr bwMode="auto">
            <a:xfrm>
              <a:off x="1661" y="1089"/>
              <a:ext cx="272" cy="72"/>
            </a:xfrm>
            <a:custGeom>
              <a:avLst/>
              <a:gdLst>
                <a:gd name="T0" fmla="*/ 0 w 1088"/>
                <a:gd name="T1" fmla="*/ 0 h 361"/>
                <a:gd name="T2" fmla="*/ 0 w 1088"/>
                <a:gd name="T3" fmla="*/ 0 h 361"/>
                <a:gd name="T4" fmla="*/ 0 w 1088"/>
                <a:gd name="T5" fmla="*/ 0 h 361"/>
                <a:gd name="T6" fmla="*/ 0 w 1088"/>
                <a:gd name="T7" fmla="*/ 0 h 361"/>
                <a:gd name="T8" fmla="*/ 0 w 1088"/>
                <a:gd name="T9" fmla="*/ 0 h 361"/>
                <a:gd name="T10" fmla="*/ 0 w 1088"/>
                <a:gd name="T11" fmla="*/ 0 h 361"/>
                <a:gd name="T12" fmla="*/ 0 w 1088"/>
                <a:gd name="T13" fmla="*/ 0 h 361"/>
                <a:gd name="T14" fmla="*/ 0 w 1088"/>
                <a:gd name="T15" fmla="*/ 0 h 36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88"/>
                <a:gd name="T25" fmla="*/ 0 h 361"/>
                <a:gd name="T26" fmla="*/ 1088 w 1088"/>
                <a:gd name="T27" fmla="*/ 361 h 36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88" h="361">
                  <a:moveTo>
                    <a:pt x="1088" y="0"/>
                  </a:moveTo>
                  <a:lnTo>
                    <a:pt x="0" y="0"/>
                  </a:lnTo>
                  <a:lnTo>
                    <a:pt x="0" y="165"/>
                  </a:lnTo>
                  <a:lnTo>
                    <a:pt x="240" y="361"/>
                  </a:lnTo>
                  <a:lnTo>
                    <a:pt x="524" y="165"/>
                  </a:lnTo>
                  <a:lnTo>
                    <a:pt x="726" y="201"/>
                  </a:lnTo>
                  <a:lnTo>
                    <a:pt x="901" y="93"/>
                  </a:lnTo>
                  <a:lnTo>
                    <a:pt x="108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73" name="Freeform 38"/>
            <p:cNvSpPr>
              <a:spLocks/>
            </p:cNvSpPr>
            <p:nvPr/>
          </p:nvSpPr>
          <p:spPr bwMode="auto">
            <a:xfrm>
              <a:off x="1856" y="1090"/>
              <a:ext cx="279" cy="1271"/>
            </a:xfrm>
            <a:custGeom>
              <a:avLst/>
              <a:gdLst>
                <a:gd name="T0" fmla="*/ 0 w 1116"/>
                <a:gd name="T1" fmla="*/ 0 h 6352"/>
                <a:gd name="T2" fmla="*/ 0 w 1116"/>
                <a:gd name="T3" fmla="*/ 0 h 6352"/>
                <a:gd name="T4" fmla="*/ 0 w 1116"/>
                <a:gd name="T5" fmla="*/ 0 h 6352"/>
                <a:gd name="T6" fmla="*/ 0 w 1116"/>
                <a:gd name="T7" fmla="*/ 0 h 6352"/>
                <a:gd name="T8" fmla="*/ 0 w 1116"/>
                <a:gd name="T9" fmla="*/ 0 h 6352"/>
                <a:gd name="T10" fmla="*/ 0 w 1116"/>
                <a:gd name="T11" fmla="*/ 0 h 6352"/>
                <a:gd name="T12" fmla="*/ 0 w 1116"/>
                <a:gd name="T13" fmla="*/ 0 h 6352"/>
                <a:gd name="T14" fmla="*/ 0 w 1116"/>
                <a:gd name="T15" fmla="*/ 0 h 6352"/>
                <a:gd name="T16" fmla="*/ 0 w 1116"/>
                <a:gd name="T17" fmla="*/ 0 h 6352"/>
                <a:gd name="T18" fmla="*/ 0 w 1116"/>
                <a:gd name="T19" fmla="*/ 0 h 6352"/>
                <a:gd name="T20" fmla="*/ 0 w 1116"/>
                <a:gd name="T21" fmla="*/ 0 h 6352"/>
                <a:gd name="T22" fmla="*/ 0 w 1116"/>
                <a:gd name="T23" fmla="*/ 0 h 6352"/>
                <a:gd name="T24" fmla="*/ 0 w 1116"/>
                <a:gd name="T25" fmla="*/ 0 h 6352"/>
                <a:gd name="T26" fmla="*/ 0 w 1116"/>
                <a:gd name="T27" fmla="*/ 0 h 6352"/>
                <a:gd name="T28" fmla="*/ 0 w 1116"/>
                <a:gd name="T29" fmla="*/ 0 h 6352"/>
                <a:gd name="T30" fmla="*/ 0 w 1116"/>
                <a:gd name="T31" fmla="*/ 0 h 6352"/>
                <a:gd name="T32" fmla="*/ 0 w 1116"/>
                <a:gd name="T33" fmla="*/ 0 h 6352"/>
                <a:gd name="T34" fmla="*/ 0 w 1116"/>
                <a:gd name="T35" fmla="*/ 0 h 635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16"/>
                <a:gd name="T55" fmla="*/ 0 h 6352"/>
                <a:gd name="T56" fmla="*/ 1116 w 1116"/>
                <a:gd name="T57" fmla="*/ 6352 h 635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16" h="6352">
                  <a:moveTo>
                    <a:pt x="964" y="263"/>
                  </a:moveTo>
                  <a:lnTo>
                    <a:pt x="541" y="263"/>
                  </a:lnTo>
                  <a:lnTo>
                    <a:pt x="425" y="0"/>
                  </a:lnTo>
                  <a:lnTo>
                    <a:pt x="197" y="744"/>
                  </a:lnTo>
                  <a:lnTo>
                    <a:pt x="0" y="2147"/>
                  </a:lnTo>
                  <a:lnTo>
                    <a:pt x="0" y="3768"/>
                  </a:lnTo>
                  <a:lnTo>
                    <a:pt x="158" y="6352"/>
                  </a:lnTo>
                  <a:lnTo>
                    <a:pt x="465" y="6314"/>
                  </a:lnTo>
                  <a:lnTo>
                    <a:pt x="618" y="5783"/>
                  </a:lnTo>
                  <a:lnTo>
                    <a:pt x="1116" y="5783"/>
                  </a:lnTo>
                  <a:lnTo>
                    <a:pt x="694" y="5258"/>
                  </a:lnTo>
                  <a:lnTo>
                    <a:pt x="465" y="5564"/>
                  </a:lnTo>
                  <a:lnTo>
                    <a:pt x="349" y="4643"/>
                  </a:lnTo>
                  <a:lnTo>
                    <a:pt x="273" y="3329"/>
                  </a:lnTo>
                  <a:lnTo>
                    <a:pt x="273" y="2102"/>
                  </a:lnTo>
                  <a:lnTo>
                    <a:pt x="308" y="1269"/>
                  </a:lnTo>
                  <a:lnTo>
                    <a:pt x="425" y="394"/>
                  </a:lnTo>
                  <a:lnTo>
                    <a:pt x="964" y="26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74" name="Freeform 39"/>
            <p:cNvSpPr>
              <a:spLocks/>
            </p:cNvSpPr>
            <p:nvPr/>
          </p:nvSpPr>
          <p:spPr bwMode="auto">
            <a:xfrm>
              <a:off x="1663" y="2159"/>
              <a:ext cx="242" cy="202"/>
            </a:xfrm>
            <a:custGeom>
              <a:avLst/>
              <a:gdLst>
                <a:gd name="T0" fmla="*/ 0 w 967"/>
                <a:gd name="T1" fmla="*/ 0 h 1007"/>
                <a:gd name="T2" fmla="*/ 0 w 967"/>
                <a:gd name="T3" fmla="*/ 0 h 1007"/>
                <a:gd name="T4" fmla="*/ 0 w 967"/>
                <a:gd name="T5" fmla="*/ 0 h 1007"/>
                <a:gd name="T6" fmla="*/ 0 w 967"/>
                <a:gd name="T7" fmla="*/ 0 h 1007"/>
                <a:gd name="T8" fmla="*/ 0 w 967"/>
                <a:gd name="T9" fmla="*/ 0 h 1007"/>
                <a:gd name="T10" fmla="*/ 0 w 967"/>
                <a:gd name="T11" fmla="*/ 0 h 10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67"/>
                <a:gd name="T19" fmla="*/ 0 h 1007"/>
                <a:gd name="T20" fmla="*/ 967 w 967"/>
                <a:gd name="T21" fmla="*/ 1007 h 100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67" h="1007">
                  <a:moveTo>
                    <a:pt x="967" y="1007"/>
                  </a:moveTo>
                  <a:lnTo>
                    <a:pt x="579" y="0"/>
                  </a:lnTo>
                  <a:lnTo>
                    <a:pt x="349" y="526"/>
                  </a:lnTo>
                  <a:lnTo>
                    <a:pt x="0" y="131"/>
                  </a:lnTo>
                  <a:lnTo>
                    <a:pt x="0" y="1007"/>
                  </a:lnTo>
                  <a:lnTo>
                    <a:pt x="967" y="100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9750" name="Rectangle 6"/>
          <p:cNvSpPr>
            <a:spLocks noChangeArrowheads="1"/>
          </p:cNvSpPr>
          <p:nvPr/>
        </p:nvSpPr>
        <p:spPr bwMode="auto">
          <a:xfrm>
            <a:off x="593725" y="3195638"/>
            <a:ext cx="7224713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000000"/>
                </a:solidFill>
              </a:rPr>
              <a:t>The Case for the Market System</a:t>
            </a:r>
          </a:p>
        </p:txBody>
      </p:sp>
      <p:sp>
        <p:nvSpPr>
          <p:cNvPr id="159751" name="Rectangle 7"/>
          <p:cNvSpPr>
            <a:spLocks noChangeArrowheads="1"/>
          </p:cNvSpPr>
          <p:nvPr/>
        </p:nvSpPr>
        <p:spPr bwMode="auto">
          <a:xfrm>
            <a:off x="230188" y="3902075"/>
            <a:ext cx="8582025" cy="25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 i="1">
                <a:latin typeface="Arial" charset="0"/>
              </a:rPr>
              <a:t>Promotes Efficiency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i="1">
                <a:latin typeface="Arial" charset="0"/>
              </a:rPr>
              <a:t>Provides Incentives – skills, innovation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i="1">
                <a:latin typeface="Arial" charset="0"/>
              </a:rPr>
              <a:t>Promotes personal Freedom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b="1" i="1" u="sng">
                <a:solidFill>
                  <a:schemeClr val="tx1"/>
                </a:solidFill>
                <a:latin typeface="Arial" charset="0"/>
              </a:rPr>
              <a:t>But what happens when prices do not reflect the true cost of production?</a:t>
            </a:r>
          </a:p>
        </p:txBody>
      </p:sp>
      <p:sp>
        <p:nvSpPr>
          <p:cNvPr id="159785" name="Rectangle 41"/>
          <p:cNvSpPr>
            <a:spLocks noChangeArrowheads="1"/>
          </p:cNvSpPr>
          <p:nvPr/>
        </p:nvSpPr>
        <p:spPr bwMode="auto">
          <a:xfrm>
            <a:off x="287338" y="82550"/>
            <a:ext cx="86360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200" b="1">
                <a:solidFill>
                  <a:srgbClr val="000099"/>
                </a:solidFill>
              </a:rPr>
              <a:t>Competition and the Invisible Hand </a:t>
            </a:r>
          </a:p>
        </p:txBody>
      </p:sp>
    </p:spTree>
    <p:extLst>
      <p:ext uri="{BB962C8B-B14F-4D97-AF65-F5344CB8AC3E}">
        <p14:creationId xmlns:p14="http://schemas.microsoft.com/office/powerpoint/2010/main" val="1782987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9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59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597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97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597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97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1597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97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1597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97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50" grpId="0" autoUpdateAnimBg="0"/>
      <p:bldP spid="159751" grpId="0" build="p"/>
      <p:bldP spid="159785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9" name="WordArt 7"/>
          <p:cNvSpPr>
            <a:spLocks noChangeArrowheads="1" noChangeShapeType="1" noTextEdit="1"/>
          </p:cNvSpPr>
          <p:nvPr/>
        </p:nvSpPr>
        <p:spPr bwMode="auto">
          <a:xfrm>
            <a:off x="2300288" y="169863"/>
            <a:ext cx="4522787" cy="10064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r>
              <a:rPr lang="en-US" sz="3600" kern="10" spc="720">
                <a:gradFill rotWithShape="1">
                  <a:gsLst>
                    <a:gs pos="0">
                      <a:srgbClr val="CC0000"/>
                    </a:gs>
                    <a:gs pos="100000">
                      <a:srgbClr val="FFFF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KEY TERMS</a:t>
            </a:r>
          </a:p>
        </p:txBody>
      </p:sp>
      <p:sp>
        <p:nvSpPr>
          <p:cNvPr id="161805" name="Text Box 13"/>
          <p:cNvSpPr txBox="1">
            <a:spLocks noChangeArrowheads="1"/>
          </p:cNvSpPr>
          <p:nvPr/>
        </p:nvSpPr>
        <p:spPr bwMode="auto">
          <a:xfrm>
            <a:off x="277813" y="1157288"/>
            <a:ext cx="4283075" cy="48387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92075" tIns="46038" rIns="92075" bIns="46038" anchor="ctr"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3" action="ppaction://hlinksldjump"/>
              </a:rPr>
              <a:t>private property</a:t>
            </a:r>
            <a:endParaRPr lang="en-US" sz="2400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0" hangingPunct="0">
              <a:spcBef>
                <a:spcPct val="20000"/>
              </a:spcBef>
              <a:defRPr/>
            </a:pPr>
            <a:r>
              <a:rPr lang="en-US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3" action="ppaction://hlinksldjump"/>
              </a:rPr>
              <a:t>freedom of enterprise</a:t>
            </a:r>
            <a:endParaRPr lang="en-US" sz="2400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0" hangingPunct="0">
              <a:spcBef>
                <a:spcPct val="20000"/>
              </a:spcBef>
              <a:defRPr/>
            </a:pPr>
            <a:r>
              <a:rPr lang="en-US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3" action="ppaction://hlinksldjump"/>
              </a:rPr>
              <a:t>freedom of choice</a:t>
            </a:r>
            <a:endParaRPr lang="en-US" sz="2400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0" hangingPunct="0">
              <a:spcBef>
                <a:spcPct val="20000"/>
              </a:spcBef>
              <a:defRPr/>
            </a:pPr>
            <a:r>
              <a:rPr lang="en-US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3" action="ppaction://hlinksldjump"/>
              </a:rPr>
              <a:t>self-interest</a:t>
            </a:r>
            <a:endParaRPr lang="en-US" sz="2400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0" hangingPunct="0">
              <a:spcBef>
                <a:spcPct val="20000"/>
              </a:spcBef>
              <a:defRPr/>
            </a:pPr>
            <a:r>
              <a:rPr lang="en-US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3" action="ppaction://hlinksldjump"/>
              </a:rPr>
              <a:t>competition</a:t>
            </a:r>
            <a:endParaRPr lang="en-US" sz="2400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0" hangingPunct="0">
              <a:spcBef>
                <a:spcPct val="20000"/>
              </a:spcBef>
              <a:defRPr/>
            </a:pPr>
            <a:r>
              <a:rPr lang="en-US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4" action="ppaction://hlinksldjump"/>
              </a:rPr>
              <a:t>roundabout production</a:t>
            </a:r>
            <a:endParaRPr lang="en-US" sz="2400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0" hangingPunct="0">
              <a:spcBef>
                <a:spcPct val="20000"/>
              </a:spcBef>
              <a:defRPr/>
            </a:pPr>
            <a:r>
              <a:rPr lang="en-US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5" action="ppaction://hlinksldjump"/>
              </a:rPr>
              <a:t>specialization</a:t>
            </a:r>
            <a:endParaRPr lang="en-US" sz="2400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0" hangingPunct="0">
              <a:spcBef>
                <a:spcPct val="20000"/>
              </a:spcBef>
              <a:defRPr/>
            </a:pPr>
            <a:r>
              <a:rPr lang="en-US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6" action="ppaction://hlinksldjump"/>
              </a:rPr>
              <a:t>division of labor</a:t>
            </a:r>
            <a:endParaRPr lang="en-US" sz="2400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0" hangingPunct="0">
              <a:spcBef>
                <a:spcPct val="20000"/>
              </a:spcBef>
              <a:defRPr/>
            </a:pPr>
            <a:r>
              <a:rPr lang="en-US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7" action="ppaction://hlinksldjump"/>
              </a:rPr>
              <a:t>medium of exchange</a:t>
            </a:r>
            <a:endParaRPr lang="en-US" sz="2400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0" hangingPunct="0">
              <a:spcBef>
                <a:spcPct val="20000"/>
              </a:spcBef>
              <a:defRPr/>
            </a:pPr>
            <a:r>
              <a:rPr lang="en-US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8" action="ppaction://hlinksldjump"/>
              </a:rPr>
              <a:t>barter</a:t>
            </a:r>
            <a:endParaRPr lang="en-US" sz="2400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0" hangingPunct="0">
              <a:spcBef>
                <a:spcPct val="20000"/>
              </a:spcBef>
              <a:defRPr/>
            </a:pPr>
            <a:r>
              <a:rPr lang="en-US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7" action="ppaction://hlinksldjump"/>
              </a:rPr>
              <a:t>money</a:t>
            </a:r>
            <a:endParaRPr lang="en-US" sz="2400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61806" name="Text Box 14"/>
          <p:cNvSpPr txBox="1">
            <a:spLocks noChangeArrowheads="1"/>
          </p:cNvSpPr>
          <p:nvPr/>
        </p:nvSpPr>
        <p:spPr bwMode="auto">
          <a:xfrm>
            <a:off x="4660900" y="1127125"/>
            <a:ext cx="4432300" cy="53371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92075" tIns="46038" rIns="92075" bIns="46038" anchor="ctr"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9" action="ppaction://hlinksldjump"/>
              </a:rPr>
              <a:t>Five Fundamental Questions</a:t>
            </a:r>
            <a:endParaRPr lang="en-US" sz="2400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0" hangingPunct="0">
              <a:spcBef>
                <a:spcPct val="20000"/>
              </a:spcBef>
              <a:defRPr/>
            </a:pPr>
            <a:r>
              <a:rPr lang="en-US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10" action="ppaction://hlinksldjump"/>
              </a:rPr>
              <a:t>economic costs</a:t>
            </a:r>
            <a:endParaRPr lang="en-US" sz="2400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0" hangingPunct="0">
              <a:spcBef>
                <a:spcPct val="20000"/>
              </a:spcBef>
              <a:defRPr/>
            </a:pPr>
            <a:r>
              <a:rPr lang="en-US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10" action="ppaction://hlinksldjump"/>
              </a:rPr>
              <a:t>normal profit</a:t>
            </a:r>
            <a:endParaRPr lang="en-US" sz="2400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0" hangingPunct="0">
              <a:spcBef>
                <a:spcPct val="20000"/>
              </a:spcBef>
              <a:defRPr/>
            </a:pPr>
            <a:r>
              <a:rPr lang="en-US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11" action="ppaction://hlinksldjump"/>
              </a:rPr>
              <a:t>economic profit</a:t>
            </a:r>
            <a:endParaRPr lang="en-US" sz="2400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0" hangingPunct="0">
              <a:spcBef>
                <a:spcPct val="20000"/>
              </a:spcBef>
              <a:defRPr/>
            </a:pPr>
            <a:r>
              <a:rPr lang="en-US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10" action="ppaction://hlinksldjump"/>
              </a:rPr>
              <a:t>expanding industry</a:t>
            </a:r>
            <a:endParaRPr lang="en-US" sz="2400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0" hangingPunct="0">
              <a:spcBef>
                <a:spcPct val="20000"/>
              </a:spcBef>
              <a:defRPr/>
            </a:pPr>
            <a:r>
              <a:rPr lang="en-US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10" action="ppaction://hlinksldjump"/>
              </a:rPr>
              <a:t>declining industry</a:t>
            </a:r>
            <a:endParaRPr lang="en-US" sz="2400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0" hangingPunct="0">
              <a:spcBef>
                <a:spcPct val="20000"/>
              </a:spcBef>
              <a:defRPr/>
            </a:pPr>
            <a:r>
              <a:rPr lang="en-US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10" action="ppaction://hlinksldjump"/>
              </a:rPr>
              <a:t>consumer sovereignty</a:t>
            </a:r>
            <a:endParaRPr lang="en-US" sz="2400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0" hangingPunct="0">
              <a:spcBef>
                <a:spcPct val="20000"/>
              </a:spcBef>
              <a:defRPr/>
            </a:pPr>
            <a:r>
              <a:rPr lang="en-US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11" action="ppaction://hlinksldjump"/>
              </a:rPr>
              <a:t>dollar votes</a:t>
            </a:r>
            <a:endParaRPr lang="en-US" sz="2400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0" hangingPunct="0">
              <a:spcBef>
                <a:spcPct val="20000"/>
              </a:spcBef>
              <a:defRPr/>
            </a:pPr>
            <a:r>
              <a:rPr lang="en-US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11" action="ppaction://hlinksldjump"/>
              </a:rPr>
              <a:t>derived demand</a:t>
            </a:r>
            <a:endParaRPr lang="en-US" sz="2400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0" hangingPunct="0">
              <a:spcBef>
                <a:spcPct val="20000"/>
              </a:spcBef>
              <a:defRPr/>
            </a:pPr>
            <a:r>
              <a:rPr lang="en-US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12" action="ppaction://hlinksldjump"/>
              </a:rPr>
              <a:t>guiding function of prices</a:t>
            </a:r>
            <a:endParaRPr lang="en-US" sz="2400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0" hangingPunct="0">
              <a:spcBef>
                <a:spcPct val="20000"/>
              </a:spcBef>
              <a:defRPr/>
            </a:pPr>
            <a:r>
              <a:rPr lang="en-US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12" action="ppaction://hlinksldjump"/>
              </a:rPr>
              <a:t>creative destruction</a:t>
            </a:r>
            <a:endParaRPr lang="en-US" sz="2400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0" hangingPunct="0">
              <a:spcBef>
                <a:spcPct val="20000"/>
              </a:spcBef>
              <a:defRPr/>
            </a:pPr>
            <a:r>
              <a:rPr lang="en-US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9" action="ppaction://hlinksldjump"/>
              </a:rPr>
              <a:t>“invisible hand”</a:t>
            </a:r>
            <a:endParaRPr lang="en-US" sz="2400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hlinkClick r:id="" action="ppaction://noaction"/>
            </a:endParaRPr>
          </a:p>
        </p:txBody>
      </p:sp>
    </p:spTree>
    <p:extLst>
      <p:ext uri="{BB962C8B-B14F-4D97-AF65-F5344CB8AC3E}">
        <p14:creationId xmlns:p14="http://schemas.microsoft.com/office/powerpoint/2010/main" val="3172121615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17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17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1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618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9" grpId="0" animBg="1"/>
      <p:bldP spid="161805" grpId="0" autoUpdateAnimBg="0"/>
      <p:bldP spid="16180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1"/>
          </p:nvPr>
        </p:nvSpPr>
        <p:spPr>
          <a:xfrm>
            <a:off x="298450" y="1095375"/>
            <a:ext cx="8540750" cy="5534025"/>
          </a:xfrm>
        </p:spPr>
        <p:txBody>
          <a:bodyPr/>
          <a:lstStyle/>
          <a:p>
            <a:r>
              <a:rPr lang="en-US" altLang="en-US"/>
              <a:t>Food manufacturers generate nearly $3.1 Trillion in revenue today.</a:t>
            </a:r>
          </a:p>
          <a:p>
            <a:r>
              <a:rPr lang="en-US" altLang="en-US">
                <a:solidFill>
                  <a:schemeClr val="tx1"/>
                </a:solidFill>
              </a:rPr>
              <a:t>Nestle is the largest food manufacturer.</a:t>
            </a:r>
            <a:r>
              <a:rPr lang="en-US" altLang="en-US"/>
              <a:t> </a:t>
            </a:r>
            <a:r>
              <a:rPr lang="en-US" altLang="en-US">
                <a:hlinkClick r:id="rId2"/>
              </a:rPr>
              <a:t>Nestle</a:t>
            </a:r>
            <a:r>
              <a:rPr lang="en-US" altLang="en-US"/>
              <a:t> </a:t>
            </a:r>
            <a:r>
              <a:rPr lang="en-US" altLang="en-US">
                <a:hlinkClick r:id="rId3"/>
              </a:rPr>
              <a:t>*</a:t>
            </a:r>
            <a:endParaRPr lang="en-US" altLang="en-US"/>
          </a:p>
          <a:p>
            <a:r>
              <a:rPr lang="en-US" altLang="en-US"/>
              <a:t>Largest producer of chicken in the U.S. is Pilgrim’s Pride (a subsidiary of Brazilian food company JBS – world’s largest meat processor) 44 million birds per week.</a:t>
            </a:r>
          </a:p>
          <a:p>
            <a:r>
              <a:rPr lang="en-US" altLang="en-US">
                <a:solidFill>
                  <a:schemeClr val="tx1"/>
                </a:solidFill>
              </a:rPr>
              <a:t>The largest chicken processing plant in the U.S. ( it is in Mississippi) processes 2 million chickens per week.</a:t>
            </a: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138113" y="366713"/>
            <a:ext cx="8867775" cy="536575"/>
          </a:xfrm>
        </p:spPr>
        <p:txBody>
          <a:bodyPr>
            <a:normAutofit fontScale="90000"/>
          </a:bodyPr>
          <a:lstStyle/>
          <a:p>
            <a:r>
              <a:rPr lang="en-US" altLang="en-US" sz="4000"/>
              <a:t>What do these Food Facts mean to you?</a:t>
            </a:r>
          </a:p>
        </p:txBody>
      </p:sp>
    </p:spTree>
    <p:extLst>
      <p:ext uri="{BB962C8B-B14F-4D97-AF65-F5344CB8AC3E}">
        <p14:creationId xmlns:p14="http://schemas.microsoft.com/office/powerpoint/2010/main" val="684392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7" name="Rectangle 15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6715125" cy="2925763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6400" b="1">
                <a:solidFill>
                  <a:srgbClr val="CC0000"/>
                </a:solidFill>
                <a:latin typeface="Arial" charset="0"/>
              </a:rPr>
              <a:t>The (our)</a:t>
            </a:r>
            <a:br>
              <a:rPr lang="en-US" altLang="en-US" sz="6400" b="1">
                <a:solidFill>
                  <a:srgbClr val="CC0000"/>
                </a:solidFill>
                <a:latin typeface="Arial" charset="0"/>
              </a:rPr>
            </a:br>
            <a:r>
              <a:rPr lang="en-US" altLang="en-US" sz="6400" b="1">
                <a:solidFill>
                  <a:srgbClr val="CC0000"/>
                </a:solidFill>
                <a:latin typeface="Arial" charset="0"/>
              </a:rPr>
              <a:t>    Market</a:t>
            </a:r>
            <a:br>
              <a:rPr lang="en-US" altLang="en-US" sz="6400" b="1">
                <a:solidFill>
                  <a:srgbClr val="CC0000"/>
                </a:solidFill>
                <a:latin typeface="Arial" charset="0"/>
              </a:rPr>
            </a:br>
            <a:r>
              <a:rPr lang="en-US" altLang="en-US" sz="6400" b="1">
                <a:solidFill>
                  <a:srgbClr val="CC0000"/>
                </a:solidFill>
                <a:latin typeface="Arial" charset="0"/>
              </a:rPr>
              <a:t>        System</a:t>
            </a:r>
          </a:p>
        </p:txBody>
      </p:sp>
      <p:sp>
        <p:nvSpPr>
          <p:cNvPr id="6149" name="TextBox 12"/>
          <p:cNvSpPr txBox="1">
            <a:spLocks noChangeArrowheads="1"/>
          </p:cNvSpPr>
          <p:nvPr/>
        </p:nvSpPr>
        <p:spPr bwMode="auto">
          <a:xfrm>
            <a:off x="0" y="4602163"/>
            <a:ext cx="8913813" cy="201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eaLnBrk="0" hangingPunct="0">
              <a:spcBef>
                <a:spcPct val="20000"/>
              </a:spcBef>
              <a:buChar char="•"/>
              <a:defRPr sz="32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CC0000"/>
                </a:solidFill>
                <a:latin typeface="Times New Roman" pitchFamily="18" charset="0"/>
              </a:defRPr>
            </a:lvl2pPr>
            <a:lvl3pPr marL="1181100" indent="-266700" eaLnBrk="0" hangingPunct="0">
              <a:spcBef>
                <a:spcPct val="20000"/>
              </a:spcBef>
              <a:buChar char="•"/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38300" indent="-266700" eaLnBrk="0" hangingPunct="0">
              <a:spcBef>
                <a:spcPct val="20000"/>
              </a:spcBef>
              <a:buChar char="–"/>
              <a:defRPr sz="2000">
                <a:solidFill>
                  <a:srgbClr val="CC0000"/>
                </a:solidFill>
                <a:latin typeface="Times New Roman" pitchFamily="18" charset="0"/>
              </a:defRPr>
            </a:lvl4pPr>
            <a:lvl5pPr marL="2095500" indent="-266700" eaLnBrk="0" hangingPunct="0">
              <a:spcBef>
                <a:spcPct val="20000"/>
              </a:spcBef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5pPr>
            <a:lvl6pPr marL="2552700" indent="-2667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6pPr>
            <a:lvl7pPr marL="3009900" indent="-2667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7pPr>
            <a:lvl8pPr marL="3467100" indent="-2667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8pPr>
            <a:lvl9pPr marL="3924300" indent="-2667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tx1"/>
                </a:solidFill>
              </a:rPr>
              <a:t>Learning Objectives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tx1"/>
                </a:solidFill>
              </a:rPr>
              <a:t>Students should be able to thoroughly and completely explain: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altLang="en-US" sz="2000">
                <a:solidFill>
                  <a:schemeClr val="tx1"/>
                </a:solidFill>
              </a:rPr>
              <a:t>The 4 fundamental questions that must be answered by an economic system. 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altLang="en-US" sz="2000">
                <a:solidFill>
                  <a:schemeClr val="tx1"/>
                </a:solidFill>
              </a:rPr>
              <a:t>Characteristics of the Business, Household, and Government sectors and how they interact with each other. </a:t>
            </a:r>
          </a:p>
        </p:txBody>
      </p:sp>
    </p:spTree>
    <p:extLst>
      <p:ext uri="{BB962C8B-B14F-4D97-AF65-F5344CB8AC3E}">
        <p14:creationId xmlns:p14="http://schemas.microsoft.com/office/powerpoint/2010/main" val="1477053938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ChangeArrowheads="1"/>
          </p:cNvSpPr>
          <p:nvPr/>
        </p:nvSpPr>
        <p:spPr bwMode="auto">
          <a:xfrm>
            <a:off x="1182688" y="282575"/>
            <a:ext cx="6726237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0099"/>
                </a:solidFill>
              </a:rPr>
              <a:t>Characteristics of the Market System</a:t>
            </a:r>
          </a:p>
        </p:txBody>
      </p:sp>
      <p:sp>
        <p:nvSpPr>
          <p:cNvPr id="187414" name="Text Box 22"/>
          <p:cNvSpPr txBox="1">
            <a:spLocks noChangeArrowheads="1"/>
          </p:cNvSpPr>
          <p:nvPr/>
        </p:nvSpPr>
        <p:spPr bwMode="auto">
          <a:xfrm>
            <a:off x="284163" y="1033463"/>
            <a:ext cx="8615362" cy="581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CC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u="sng" dirty="0">
                <a:solidFill>
                  <a:srgbClr val="FF0000"/>
                </a:solidFill>
              </a:rPr>
              <a:t>Private property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dirty="0">
                <a:solidFill>
                  <a:schemeClr val="tx1"/>
                </a:solidFill>
              </a:rPr>
              <a:t>– owned by individuals and businesses, not government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u="sng" dirty="0">
                <a:solidFill>
                  <a:srgbClr val="FF0000"/>
                </a:solidFill>
              </a:rPr>
              <a:t>Freedom to negotiate legal contracts </a:t>
            </a:r>
            <a:r>
              <a:rPr lang="en-US" altLang="en-US" sz="2800" dirty="0">
                <a:solidFill>
                  <a:schemeClr val="tx1"/>
                </a:solidFill>
              </a:rPr>
              <a:t>– obtain and use property resources </a:t>
            </a:r>
            <a:r>
              <a:rPr lang="en-US" altLang="en-US" sz="2800" dirty="0">
                <a:solidFill>
                  <a:srgbClr val="0070C0"/>
                </a:solidFill>
              </a:rPr>
              <a:t>(land and capital)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u="sng" dirty="0">
                <a:solidFill>
                  <a:srgbClr val="FF0000"/>
                </a:solidFill>
              </a:rPr>
              <a:t>Property rights facilitate exchange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 dirty="0">
              <a:solidFill>
                <a:schemeClr val="tx1"/>
              </a:solidFill>
            </a:endParaRP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chemeClr val="accent2"/>
                </a:solidFill>
              </a:rPr>
              <a:t>Property rights encourage </a:t>
            </a:r>
            <a:r>
              <a:rPr lang="en-US" altLang="en-US" sz="2400" b="1" dirty="0">
                <a:solidFill>
                  <a:schemeClr val="tx1"/>
                </a:solidFill>
              </a:rPr>
              <a:t>investment, innovation, exchange, and maintenance of property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 dirty="0">
              <a:solidFill>
                <a:schemeClr val="tx1"/>
              </a:solidFill>
            </a:endParaRP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chemeClr val="tx1"/>
                </a:solidFill>
              </a:rPr>
              <a:t>Includes </a:t>
            </a:r>
            <a:r>
              <a:rPr lang="en-US" altLang="en-US" sz="2400" b="1" u="sng" dirty="0">
                <a:solidFill>
                  <a:schemeClr val="accent2"/>
                </a:solidFill>
              </a:rPr>
              <a:t>intellectual property</a:t>
            </a:r>
            <a:r>
              <a:rPr lang="en-US" altLang="en-US" sz="2400" b="1" dirty="0">
                <a:solidFill>
                  <a:schemeClr val="tx1"/>
                </a:solidFill>
              </a:rPr>
              <a:t> through patents, copyrights, trademarks.  </a:t>
            </a:r>
            <a:r>
              <a:rPr lang="en-US" altLang="en-US" sz="2400" b="1" i="1" u="sng" dirty="0">
                <a:solidFill>
                  <a:srgbClr val="FF0000"/>
                </a:solidFill>
              </a:rPr>
              <a:t>Even on genetically modified seeds.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215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7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4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4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4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4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4" grpId="0" autoUpdateAnimBg="0"/>
      <p:bldP spid="187414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1026"/>
          <p:cNvSpPr>
            <a:spLocks noChangeArrowheads="1"/>
          </p:cNvSpPr>
          <p:nvPr/>
        </p:nvSpPr>
        <p:spPr bwMode="auto">
          <a:xfrm>
            <a:off x="2049463" y="247650"/>
            <a:ext cx="38100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rgbClr val="000099"/>
                </a:solidFill>
              </a:rPr>
              <a:t>Characteristics</a:t>
            </a:r>
          </a:p>
        </p:txBody>
      </p:sp>
      <p:sp>
        <p:nvSpPr>
          <p:cNvPr id="188419" name="Text Box 1027"/>
          <p:cNvSpPr txBox="1">
            <a:spLocks noChangeArrowheads="1"/>
          </p:cNvSpPr>
          <p:nvPr/>
        </p:nvSpPr>
        <p:spPr bwMode="auto">
          <a:xfrm>
            <a:off x="201613" y="1033463"/>
            <a:ext cx="8697912" cy="635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FF0000"/>
                </a:solidFill>
              </a:rPr>
              <a:t>Freedom of enterprise </a:t>
            </a:r>
            <a:r>
              <a:rPr lang="en-US" altLang="en-US" sz="2800" dirty="0">
                <a:solidFill>
                  <a:schemeClr val="tx1"/>
                </a:solidFill>
              </a:rPr>
              <a:t>– entrepreneurs and business free to obtain and use resources to produce goods &amp; services, and to sell in markets.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 u="sng" dirty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1"/>
                </a:solidFill>
              </a:rPr>
              <a:t>On the other hand: </a:t>
            </a:r>
            <a:r>
              <a:rPr lang="en-US" altLang="en-US" sz="2800" u="sng" dirty="0">
                <a:solidFill>
                  <a:srgbClr val="FF0000"/>
                </a:solidFill>
              </a:rPr>
              <a:t>Chevron in Ecuador, Texaco in Nigeria, etc.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FF0066"/>
                </a:solidFill>
              </a:rPr>
              <a:t>Freedom of choice</a:t>
            </a:r>
            <a:r>
              <a:rPr lang="en-US" altLang="en-US" sz="2800" dirty="0">
                <a:solidFill>
                  <a:schemeClr val="tx1"/>
                </a:solidFill>
              </a:rPr>
              <a:t> – </a:t>
            </a:r>
            <a:r>
              <a:rPr lang="en-US" altLang="en-US" sz="2800" b="1" i="1" u="sng" dirty="0">
                <a:solidFill>
                  <a:schemeClr val="accent2"/>
                </a:solidFill>
              </a:rPr>
              <a:t>within legal limits!</a:t>
            </a:r>
          </a:p>
          <a:p>
            <a:pPr lvl="1" eaLnBrk="1" hangingPunct="1">
              <a:spcBef>
                <a:spcPct val="0"/>
              </a:spcBef>
              <a:buFont typeface="Times New Roman" pitchFamily="18" charset="0"/>
              <a:buAutoNum type="arabicPeriod"/>
            </a:pPr>
            <a:r>
              <a:rPr lang="en-US" altLang="en-US" sz="2500" dirty="0">
                <a:solidFill>
                  <a:srgbClr val="FF0000"/>
                </a:solidFill>
              </a:rPr>
              <a:t>Property owners</a:t>
            </a:r>
            <a:r>
              <a:rPr lang="en-US" altLang="en-US" sz="2500" dirty="0">
                <a:solidFill>
                  <a:schemeClr val="tx1"/>
                </a:solidFill>
              </a:rPr>
              <a:t> can do what they want with their property.  </a:t>
            </a:r>
          </a:p>
          <a:p>
            <a:pPr lvl="1" eaLnBrk="1" hangingPunct="1">
              <a:spcBef>
                <a:spcPct val="0"/>
              </a:spcBef>
              <a:buFont typeface="Times New Roman" pitchFamily="18" charset="0"/>
              <a:buAutoNum type="arabicPeriod"/>
            </a:pPr>
            <a:r>
              <a:rPr lang="en-US" altLang="en-US" sz="2500" dirty="0">
                <a:solidFill>
                  <a:srgbClr val="FF0000"/>
                </a:solidFill>
              </a:rPr>
              <a:t>Workers </a:t>
            </a:r>
            <a:r>
              <a:rPr lang="en-US" altLang="en-US" sz="2500" dirty="0">
                <a:solidFill>
                  <a:schemeClr val="tx1"/>
                </a:solidFill>
              </a:rPr>
              <a:t>can enter any occupation.  </a:t>
            </a:r>
          </a:p>
          <a:p>
            <a:pPr lvl="1" eaLnBrk="1" hangingPunct="1">
              <a:spcBef>
                <a:spcPct val="0"/>
              </a:spcBef>
              <a:buFont typeface="Times New Roman" pitchFamily="18" charset="0"/>
              <a:buAutoNum type="arabicPeriod"/>
            </a:pPr>
            <a:r>
              <a:rPr lang="en-US" altLang="en-US" sz="2500" dirty="0">
                <a:solidFill>
                  <a:srgbClr val="FF0000"/>
                </a:solidFill>
              </a:rPr>
              <a:t>Consumers</a:t>
            </a:r>
            <a:r>
              <a:rPr lang="en-US" altLang="en-US" sz="2500" dirty="0">
                <a:solidFill>
                  <a:schemeClr val="tx1"/>
                </a:solidFill>
              </a:rPr>
              <a:t> can buy what they want.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1"/>
                </a:solidFill>
              </a:rPr>
              <a:t>The Market system forces us to make choices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653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8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18" grpId="0" autoUpdateAnimBg="0"/>
      <p:bldP spid="18841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1026"/>
          <p:cNvSpPr>
            <a:spLocks noChangeArrowheads="1"/>
          </p:cNvSpPr>
          <p:nvPr/>
        </p:nvSpPr>
        <p:spPr bwMode="auto">
          <a:xfrm>
            <a:off x="2049463" y="247650"/>
            <a:ext cx="38100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rgbClr val="000099"/>
                </a:solidFill>
              </a:rPr>
              <a:t>Characteristics</a:t>
            </a:r>
          </a:p>
        </p:txBody>
      </p:sp>
      <p:sp>
        <p:nvSpPr>
          <p:cNvPr id="189443" name="Text Box 1027"/>
          <p:cNvSpPr txBox="1">
            <a:spLocks noChangeArrowheads="1"/>
          </p:cNvSpPr>
          <p:nvPr/>
        </p:nvSpPr>
        <p:spPr bwMode="auto">
          <a:xfrm>
            <a:off x="180975" y="1106488"/>
            <a:ext cx="8793163" cy="578643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0000"/>
                </a:solidFill>
              </a:rPr>
              <a:t>Self interest – the motivating force.</a:t>
            </a:r>
          </a:p>
          <a:p>
            <a:pPr>
              <a:defRPr/>
            </a:pPr>
            <a:endParaRPr lang="en-US" sz="2800" dirty="0"/>
          </a:p>
          <a:p>
            <a:pPr marL="514350" indent="-514350">
              <a:buFont typeface="Arial" pitchFamily="34" charset="0"/>
              <a:buChar char="•"/>
              <a:defRPr/>
            </a:pPr>
            <a:r>
              <a:rPr lang="en-US" sz="2800" dirty="0"/>
              <a:t>Entrepreneurs - </a:t>
            </a:r>
            <a:r>
              <a:rPr lang="en-US" sz="2800" dirty="0">
                <a:solidFill>
                  <a:srgbClr val="FF0066"/>
                </a:solidFill>
              </a:rPr>
              <a:t>maximize profits or minimize losses</a:t>
            </a:r>
          </a:p>
          <a:p>
            <a:pPr marL="971550" lvl="1" indent="-514350"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rgbClr val="FF0066"/>
                </a:solidFill>
              </a:rPr>
              <a:t>Typically do not include all costs of production</a:t>
            </a:r>
          </a:p>
          <a:p>
            <a:pPr>
              <a:defRPr/>
            </a:pPr>
            <a:endParaRPr lang="en-US" sz="2800" dirty="0"/>
          </a:p>
          <a:p>
            <a:pPr marL="514350" indent="-514350">
              <a:buFont typeface="Arial" pitchFamily="34" charset="0"/>
              <a:buChar char="•"/>
              <a:defRPr/>
            </a:pPr>
            <a:r>
              <a:rPr lang="en-US" sz="2800" dirty="0"/>
              <a:t>Property owners - </a:t>
            </a:r>
            <a:r>
              <a:rPr lang="en-US" sz="2800" dirty="0">
                <a:solidFill>
                  <a:srgbClr val="FF0066"/>
                </a:solidFill>
              </a:rPr>
              <a:t>maximize sale price or rent</a:t>
            </a:r>
          </a:p>
          <a:p>
            <a:pPr>
              <a:defRPr/>
            </a:pPr>
            <a:endParaRPr lang="en-US" sz="2800" dirty="0"/>
          </a:p>
          <a:p>
            <a:pPr marL="514350" indent="-514350">
              <a:buFont typeface="Arial" pitchFamily="34" charset="0"/>
              <a:buChar char="•"/>
              <a:defRPr/>
            </a:pPr>
            <a:r>
              <a:rPr lang="en-US" sz="2600" dirty="0"/>
              <a:t>Workers - </a:t>
            </a:r>
            <a:r>
              <a:rPr lang="en-US" sz="2600" dirty="0">
                <a:solidFill>
                  <a:srgbClr val="FF0066"/>
                </a:solidFill>
              </a:rPr>
              <a:t>try to maximize their utility</a:t>
            </a:r>
            <a:r>
              <a:rPr lang="en-US" sz="2600" dirty="0"/>
              <a:t> (wages, benefits, etc.)</a:t>
            </a:r>
          </a:p>
          <a:p>
            <a:pPr>
              <a:defRPr/>
            </a:pPr>
            <a:endParaRPr lang="en-US" sz="2800" dirty="0"/>
          </a:p>
          <a:p>
            <a:pPr marL="514350" indent="-514350">
              <a:buFont typeface="Arial" pitchFamily="34" charset="0"/>
              <a:buChar char="•"/>
              <a:defRPr/>
            </a:pPr>
            <a:r>
              <a:rPr lang="en-US" sz="2800" dirty="0"/>
              <a:t>Consumers - </a:t>
            </a:r>
            <a:r>
              <a:rPr lang="en-US" sz="2800" dirty="0">
                <a:solidFill>
                  <a:srgbClr val="FF0066"/>
                </a:solidFill>
              </a:rPr>
              <a:t>maximize their utility</a:t>
            </a:r>
            <a:r>
              <a:rPr lang="en-US" sz="2800" dirty="0"/>
              <a:t> by getting the products they want at least cost subject to their budget constraints, and their unique preferences.</a:t>
            </a:r>
          </a:p>
          <a:p>
            <a:pPr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61577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9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2" grpId="0" autoUpdateAnimBg="0"/>
      <p:bldP spid="18944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ChangeArrowheads="1"/>
          </p:cNvSpPr>
          <p:nvPr/>
        </p:nvSpPr>
        <p:spPr bwMode="auto">
          <a:xfrm>
            <a:off x="2049463" y="247650"/>
            <a:ext cx="38100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rgbClr val="000099"/>
                </a:solidFill>
              </a:rPr>
              <a:t>Characteristics</a:t>
            </a:r>
          </a:p>
        </p:txBody>
      </p:sp>
      <p:sp>
        <p:nvSpPr>
          <p:cNvPr id="190467" name="Text Box 3"/>
          <p:cNvSpPr txBox="1">
            <a:spLocks noChangeArrowheads="1"/>
          </p:cNvSpPr>
          <p:nvPr/>
        </p:nvSpPr>
        <p:spPr bwMode="auto">
          <a:xfrm>
            <a:off x="252413" y="1303338"/>
            <a:ext cx="8451850" cy="521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CC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FF0000"/>
                </a:solidFill>
              </a:rPr>
              <a:t>Competition</a:t>
            </a:r>
            <a:r>
              <a:rPr lang="en-US" altLang="en-US" sz="2800">
                <a:solidFill>
                  <a:schemeClr val="tx1"/>
                </a:solidFill>
              </a:rPr>
              <a:t> – the market system depends on competition among economic units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FF0000"/>
                </a:solidFill>
              </a:rPr>
              <a:t>Competition requires: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chemeClr val="tx1"/>
              </a:solidFill>
            </a:endParaRP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>
                <a:solidFill>
                  <a:schemeClr val="tx1"/>
                </a:solidFill>
              </a:rPr>
              <a:t>Independently acting buyers and sellers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chemeClr val="tx1"/>
              </a:solidFill>
            </a:endParaRP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>
                <a:solidFill>
                  <a:schemeClr val="tx1"/>
                </a:solidFill>
              </a:rPr>
              <a:t>Freedom of entry and exit to and from the market – promotes flexibility of the economy to adjust.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000099"/>
                </a:solidFill>
              </a:rPr>
              <a:t>Competition is a basic regulatory force in the market system</a:t>
            </a:r>
          </a:p>
        </p:txBody>
      </p:sp>
    </p:spTree>
    <p:extLst>
      <p:ext uri="{BB962C8B-B14F-4D97-AF65-F5344CB8AC3E}">
        <p14:creationId xmlns:p14="http://schemas.microsoft.com/office/powerpoint/2010/main" val="1354406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0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66" grpId="0" autoUpdateAnimBg="0"/>
      <p:bldP spid="190467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1425</Words>
  <Application>Microsoft Office PowerPoint</Application>
  <PresentationFormat>On-screen Show (4:3)</PresentationFormat>
  <Paragraphs>269</Paragraphs>
  <Slides>31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Brush Script MT</vt:lpstr>
      <vt:lpstr>Calibri</vt:lpstr>
      <vt:lpstr>Times New Roman</vt:lpstr>
      <vt:lpstr>Office Theme</vt:lpstr>
      <vt:lpstr>Lotus SmartPics Image</vt:lpstr>
      <vt:lpstr>PowerPoint Presentation</vt:lpstr>
      <vt:lpstr>Look for connections between Economic Variables </vt:lpstr>
      <vt:lpstr>What do these Food Facts mean to you?</vt:lpstr>
      <vt:lpstr>What do these Food Facts mean to you?</vt:lpstr>
      <vt:lpstr>The (our)     Market         System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else does the  Market System do for us? </vt:lpstr>
      <vt:lpstr>PowerPoint Presentation</vt:lpstr>
      <vt:lpstr>4 Fundamental Questions</vt:lpstr>
      <vt:lpstr>PowerPoint Presentation</vt:lpstr>
      <vt:lpstr>1.  What will be produced?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</dc:creator>
  <cp:lastModifiedBy>Charles Hackner</cp:lastModifiedBy>
  <cp:revision>11</cp:revision>
  <dcterms:created xsi:type="dcterms:W3CDTF">2014-04-15T22:09:23Z</dcterms:created>
  <dcterms:modified xsi:type="dcterms:W3CDTF">2017-04-07T23:17:56Z</dcterms:modified>
</cp:coreProperties>
</file>