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4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2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1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1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691E-2581-4E5E-8316-FE5730B718E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135E-1A94-4044-B40A-FA8DC36F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st.com/blogs/dailychart/2011/10/income-inequality-americ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remecourtus.gov/opinions/09pdf/08-205.pdf" TargetMode="External"/><Relationship Id="rId2" Type="http://schemas.openxmlformats.org/officeDocument/2006/relationships/hyperlink" Target="http://topics.nytimes.com/top/reference/timestopics/organizations/s/supreme_court/index.html?inline=nyt-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rt.com/usa/wvirginia-chemical-spill-again-water-617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est_Virginia" TargetMode="External"/><Relationship Id="rId3" Type="http://schemas.openxmlformats.org/officeDocument/2006/relationships/hyperlink" Target="http://en.wikipedia.org/wiki/4-methylcyclohexanemethanol" TargetMode="External"/><Relationship Id="rId7" Type="http://schemas.openxmlformats.org/officeDocument/2006/relationships/hyperlink" Target="http://en.wikipedia.org/wiki/U.S._stat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harleston,_West_Virginia" TargetMode="External"/><Relationship Id="rId5" Type="http://schemas.openxmlformats.org/officeDocument/2006/relationships/hyperlink" Target="http://en.wikipedia.org/wiki/Kanawha_River" TargetMode="External"/><Relationship Id="rId4" Type="http://schemas.openxmlformats.org/officeDocument/2006/relationships/hyperlink" Target="http://en.wikipedia.org/wiki/Elk_River_(West_Virginia)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38113" y="277813"/>
            <a:ext cx="882491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The U.S. Economy: </a:t>
            </a:r>
          </a:p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Public and Private Sectors</a:t>
            </a:r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algn="ctr" eaLnBrk="1" hangingPunct="1"/>
            <a:endParaRPr lang="en-US" altLang="en-US" sz="3600" dirty="0" smtClean="0"/>
          </a:p>
          <a:p>
            <a:pPr algn="ctr" eaLnBrk="1" hangingPunct="1"/>
            <a:r>
              <a:rPr lang="en-US" altLang="en-US" sz="3600" dirty="0" smtClean="0"/>
              <a:t>Please </a:t>
            </a:r>
            <a:r>
              <a:rPr lang="en-US" altLang="en-US" sz="3600" dirty="0"/>
              <a:t>listen to the audio as you work through the slides.</a:t>
            </a:r>
          </a:p>
        </p:txBody>
      </p:sp>
      <p:pic>
        <p:nvPicPr>
          <p:cNvPr id="1026" name="Picture 2" descr="F:\2014 model DE course\graphics for courses\macro 2301\Organized-Crime-Public-and-Private-Sector-58656512151_x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41475"/>
            <a:ext cx="5562600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0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hlinkClick r:id="rId2"/>
              </a:rPr>
              <a:t>Income and wealth gaps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25450" y="1600200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mtClean="0"/>
              <a:t>The Price of Income Inequality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mtClean="0"/>
              <a:t>By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mtClean="0"/>
              <a:t>Professor Joseph Stiglitz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A very readable book for those interested in learning more about Income Inequality</a:t>
            </a:r>
          </a:p>
          <a:p>
            <a:pPr marL="0" indent="0">
              <a:buFont typeface="Arial" charset="0"/>
              <a:buNone/>
            </a:pP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1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Households as Spenders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en-US" sz="4000" dirty="0" smtClean="0">
                <a:solidFill>
                  <a:srgbClr val="0070C0"/>
                </a:solidFill>
              </a:rPr>
              <a:t>Uses of household income</a:t>
            </a:r>
          </a:p>
          <a:p>
            <a:pPr eaLnBrk="1" hangingPunct="1"/>
            <a:r>
              <a:rPr lang="en-US" altLang="en-US" sz="4000" dirty="0" smtClean="0"/>
              <a:t>Personal taxes (13%)</a:t>
            </a:r>
            <a:endParaRPr lang="en-US" altLang="en-US" sz="3600" dirty="0" smtClean="0"/>
          </a:p>
          <a:p>
            <a:pPr eaLnBrk="1" hangingPunct="1"/>
            <a:r>
              <a:rPr lang="en-US" altLang="en-US" sz="4000" dirty="0" smtClean="0"/>
              <a:t>Personal saving (1%)</a:t>
            </a:r>
          </a:p>
          <a:p>
            <a:pPr eaLnBrk="1" hangingPunct="1"/>
            <a:r>
              <a:rPr lang="en-US" altLang="en-US" sz="4000" dirty="0" smtClean="0"/>
              <a:t>Personal consumption (86%)</a:t>
            </a:r>
          </a:p>
          <a:p>
            <a:pPr lvl="1" eaLnBrk="1" hangingPunct="1"/>
            <a:r>
              <a:rPr lang="en-US" altLang="en-US" sz="3600" dirty="0" smtClean="0"/>
              <a:t>Durables (11%)</a:t>
            </a:r>
          </a:p>
          <a:p>
            <a:pPr lvl="1" eaLnBrk="1" hangingPunct="1"/>
            <a:r>
              <a:rPr lang="en-US" altLang="en-US" sz="3600" dirty="0" smtClean="0"/>
              <a:t>Nondurables (29%)</a:t>
            </a:r>
          </a:p>
          <a:p>
            <a:pPr lvl="1" eaLnBrk="1" hangingPunct="1"/>
            <a:r>
              <a:rPr lang="en-US" altLang="en-US" sz="3600" dirty="0" smtClean="0"/>
              <a:t>Services (60%)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56D7CC7E-D9AF-4201-AEA2-DBD16978212C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0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Business Sector</a:t>
            </a:r>
          </a:p>
        </p:txBody>
      </p:sp>
    </p:spTree>
    <p:extLst>
      <p:ext uri="{BB962C8B-B14F-4D97-AF65-F5344CB8AC3E}">
        <p14:creationId xmlns:p14="http://schemas.microsoft.com/office/powerpoint/2010/main" val="323876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34" name="Rectangle 30"/>
          <p:cNvSpPr>
            <a:spLocks noChangeArrowheads="1"/>
          </p:cNvSpPr>
          <p:nvPr/>
        </p:nvSpPr>
        <p:spPr bwMode="auto">
          <a:xfrm>
            <a:off x="1511300" y="187325"/>
            <a:ext cx="60086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800" b="1" dirty="0">
                <a:latin typeface="Arial" charset="0"/>
              </a:rPr>
              <a:t>The Business Population</a:t>
            </a:r>
          </a:p>
        </p:txBody>
      </p:sp>
      <p:sp>
        <p:nvSpPr>
          <p:cNvPr id="226335" name="Text Box 31"/>
          <p:cNvSpPr txBox="1">
            <a:spLocks noChangeArrowheads="1"/>
          </p:cNvSpPr>
          <p:nvPr/>
        </p:nvSpPr>
        <p:spPr bwMode="auto">
          <a:xfrm>
            <a:off x="479425" y="850900"/>
            <a:ext cx="8228013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Plant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Firm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Multiplant (Multi-location) Firms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Vertical Integration</a:t>
            </a:r>
            <a:endParaRPr lang="en-US" altLang="en-US" sz="1800" b="1"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 u="sng">
                <a:solidFill>
                  <a:srgbClr val="0070C0"/>
                </a:solidFill>
                <a:latin typeface="Arial" charset="0"/>
              </a:rPr>
              <a:t>Merger of firms at different stages of production and/or distribution in the same industry </a:t>
            </a:r>
            <a:r>
              <a:rPr lang="en-US" altLang="en-US" sz="1800">
                <a:latin typeface="Arial" charset="0"/>
              </a:rPr>
              <a:t>When a firm acquires its </a:t>
            </a:r>
            <a:r>
              <a:rPr lang="en-US" altLang="en-US" sz="1800" u="sng">
                <a:latin typeface="Arial" charset="0"/>
              </a:rPr>
              <a:t>input supplier it is called </a:t>
            </a:r>
            <a:r>
              <a:rPr lang="en-US" altLang="en-US" sz="1800" i="1" u="sng">
                <a:solidFill>
                  <a:srgbClr val="FF0000"/>
                </a:solidFill>
                <a:latin typeface="Arial" charset="0"/>
              </a:rPr>
              <a:t>backward integration</a:t>
            </a:r>
            <a:r>
              <a:rPr lang="en-US" altLang="en-US" sz="1800">
                <a:latin typeface="Arial" charset="0"/>
              </a:rPr>
              <a:t>, when it acquires firms in its </a:t>
            </a:r>
            <a:r>
              <a:rPr lang="en-US" altLang="en-US" sz="1800" u="sng">
                <a:latin typeface="Arial" charset="0"/>
              </a:rPr>
              <a:t>output distribution chain it is called </a:t>
            </a:r>
            <a:r>
              <a:rPr lang="en-US" altLang="en-US" sz="1800" i="1" u="sng">
                <a:solidFill>
                  <a:srgbClr val="FF0000"/>
                </a:solidFill>
                <a:latin typeface="Arial" charset="0"/>
              </a:rPr>
              <a:t>forward integration.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charset="0"/>
              </a:rPr>
              <a:t>Oil company acquires oil fields and refineries, tankers, trucks, and gas stations.  </a:t>
            </a:r>
            <a:r>
              <a:rPr lang="en-US" altLang="en-US" sz="1800">
                <a:solidFill>
                  <a:srgbClr val="0070C0"/>
                </a:solidFill>
                <a:latin typeface="Arial" charset="0"/>
              </a:rPr>
              <a:t>How about food companies?</a:t>
            </a:r>
            <a:endParaRPr lang="en-US" altLang="en-US" sz="1800" b="1">
              <a:solidFill>
                <a:srgbClr val="0070C0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Horizontal Integration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 u="sng">
                <a:solidFill>
                  <a:srgbClr val="0070C0"/>
                </a:solidFill>
                <a:latin typeface="Arial" charset="0"/>
              </a:rPr>
              <a:t>The acquisition of additional business activities at the same level of the value chain,</a:t>
            </a:r>
            <a:r>
              <a:rPr lang="en-US" altLang="en-US" sz="1800" b="1">
                <a:solidFill>
                  <a:srgbClr val="0070C0"/>
                </a:solidFill>
                <a:latin typeface="Arial" charset="0"/>
              </a:rPr>
              <a:t> often through mergers and acquisitions. 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charset="0"/>
              </a:rPr>
              <a:t>An auto manufacturer acquires a SUV manufacturer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charset="0"/>
              </a:rPr>
              <a:t>Media company acquires radio, TV, newspapers, and magazines.  An east coast retailer merges with a west coast retailer of similar products.  United and Continental airlines.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Conglomerates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Industry</a:t>
            </a:r>
          </a:p>
        </p:txBody>
      </p:sp>
    </p:spTree>
    <p:extLst>
      <p:ext uri="{BB962C8B-B14F-4D97-AF65-F5344CB8AC3E}">
        <p14:creationId xmlns:p14="http://schemas.microsoft.com/office/powerpoint/2010/main" val="3853470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6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6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6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26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6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6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26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26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63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63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263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34" grpId="0" autoUpdateAnimBg="0"/>
      <p:bldP spid="22633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459038" y="6132513"/>
            <a:ext cx="238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Percentage of Firms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707063" y="6132513"/>
            <a:ext cx="2357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Percentage of Sales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598738" y="3228975"/>
            <a:ext cx="2198687" cy="617538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598738" y="3848100"/>
            <a:ext cx="2198687" cy="3905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3" charset="-128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598738" y="4233863"/>
            <a:ext cx="2198687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684838" y="3228975"/>
            <a:ext cx="2198687" cy="2065338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684838" y="5295900"/>
            <a:ext cx="2198687" cy="461963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684838" y="5754688"/>
            <a:ext cx="2198687" cy="3079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735638" y="5737225"/>
            <a:ext cx="2182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Sole Proprietorships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135688" y="5365750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FF"/>
                </a:solidFill>
                <a:latin typeface="Arial" charset="0"/>
              </a:rPr>
              <a:t>Partnerships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107113" y="4032250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charset="0"/>
              </a:rPr>
              <a:t>Corporations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628900" y="4945063"/>
            <a:ext cx="218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Sole Proprietorships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005138" y="3871913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FF"/>
                </a:solidFill>
                <a:latin typeface="Arial" charset="0"/>
              </a:rPr>
              <a:t>Partnerships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932113" y="3360738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charset="0"/>
              </a:rPr>
              <a:t>Corporations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957388" y="49450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72%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084388" y="38877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8%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957388" y="332581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7980363" y="5735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5%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853363" y="53355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11%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853363" y="401161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84%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959600" y="6376988"/>
            <a:ext cx="1962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U. S. Census Bureau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1117600" y="1219200"/>
            <a:ext cx="5448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000">
                <a:latin typeface="Arial" charset="0"/>
              </a:rPr>
              <a:t> </a:t>
            </a:r>
            <a:r>
              <a:rPr lang="en-US" altLang="en-US" sz="3600">
                <a:latin typeface="Arial" charset="0"/>
              </a:rPr>
              <a:t>Sole proprietorship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charset="0"/>
              </a:rPr>
              <a:t> Partnership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charset="0"/>
              </a:rPr>
              <a:t> Corporation</a:t>
            </a:r>
          </a:p>
        </p:txBody>
      </p:sp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6915150" y="65722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11FEDD08-BDC8-4CE5-AB58-453E4BC493A4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8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307208"/>
            <a:ext cx="8591550" cy="1077860"/>
          </a:xfrm>
          <a:noFill/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</a:rPr>
              <a:t>Some Legal Forms of Business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903941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55" grpId="0"/>
      <p:bldP spid="18456" grpId="0"/>
      <p:bldP spid="18457" grpId="0"/>
      <p:bldP spid="18458" grpId="0"/>
      <p:bldP spid="18459" grpId="0"/>
      <p:bldP spid="32792" grpId="0"/>
      <p:bldP spid="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193675" y="0"/>
            <a:ext cx="890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Some Legal Forms of Business Organization</a:t>
            </a:r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809625" y="849313"/>
            <a:ext cx="4465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u="sng">
                <a:latin typeface="Arial" charset="0"/>
              </a:rPr>
              <a:t>Sole Proprietorship</a:t>
            </a:r>
          </a:p>
        </p:txBody>
      </p:sp>
      <p:sp>
        <p:nvSpPr>
          <p:cNvPr id="144407" name="Rectangle 23"/>
          <p:cNvSpPr>
            <a:spLocks noChangeArrowheads="1"/>
          </p:cNvSpPr>
          <p:nvPr/>
        </p:nvSpPr>
        <p:spPr bwMode="auto">
          <a:xfrm>
            <a:off x="590550" y="2271713"/>
            <a:ext cx="716438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4000" b="1" dirty="0">
                <a:latin typeface="Arial" charset="0"/>
              </a:rPr>
              <a:t>Easy to Organize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4000" b="1" dirty="0">
                <a:latin typeface="Arial" charset="0"/>
              </a:rPr>
              <a:t>Proprietor is Own “Boss”</a:t>
            </a:r>
          </a:p>
        </p:txBody>
      </p: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769938" y="1512888"/>
            <a:ext cx="2810066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Advantages</a:t>
            </a:r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614363" y="3656013"/>
            <a:ext cx="3475311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Disadvantages</a:t>
            </a:r>
          </a:p>
        </p:txBody>
      </p:sp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592138" y="4437063"/>
            <a:ext cx="7736414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4000" b="1" dirty="0">
                <a:latin typeface="Arial" charset="0"/>
              </a:rPr>
              <a:t>Limited Resources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4000" b="1" dirty="0">
                <a:latin typeface="Arial" charset="0"/>
              </a:rPr>
              <a:t>No Help With Decision Making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4000" b="1" dirty="0">
                <a:latin typeface="Arial" charset="0"/>
              </a:rPr>
              <a:t>Unlimited Liability</a:t>
            </a:r>
          </a:p>
        </p:txBody>
      </p:sp>
    </p:spTree>
    <p:extLst>
      <p:ext uri="{BB962C8B-B14F-4D97-AF65-F5344CB8AC3E}">
        <p14:creationId xmlns:p14="http://schemas.microsoft.com/office/powerpoint/2010/main" val="1889198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4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4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4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5" grpId="0" autoUpdateAnimBg="0"/>
      <p:bldP spid="144406" grpId="0" autoUpdateAnimBg="0"/>
      <p:bldP spid="144407" grpId="0" build="p" autoUpdateAnimBg="0"/>
      <p:bldP spid="144408" grpId="0" autoUpdateAnimBg="0"/>
      <p:bldP spid="144409" grpId="0" autoUpdateAnimBg="0"/>
      <p:bldP spid="1444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8125" y="0"/>
            <a:ext cx="890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Some Legal Forms of Business Organization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774700" y="760413"/>
            <a:ext cx="27479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u="sng">
                <a:latin typeface="Arial" charset="0"/>
              </a:rPr>
              <a:t>Partnership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492125" y="1878013"/>
            <a:ext cx="6746875" cy="165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Easy to Organize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More Management Skills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Greater Resources Available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735013" y="1233488"/>
            <a:ext cx="2810066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Advantages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579438" y="3478213"/>
            <a:ext cx="3475311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Disadvantages</a:t>
            </a: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493713" y="4195763"/>
            <a:ext cx="8160889" cy="218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Difficulty Making Decisions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Possibly Limited Financial Resources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Partnership Continuity Problems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3400" b="1" dirty="0">
                <a:latin typeface="Arial" charset="0"/>
              </a:rPr>
              <a:t>Unlimited Liability</a:t>
            </a:r>
          </a:p>
        </p:txBody>
      </p:sp>
    </p:spTree>
    <p:extLst>
      <p:ext uri="{BB962C8B-B14F-4D97-AF65-F5344CB8AC3E}">
        <p14:creationId xmlns:p14="http://schemas.microsoft.com/office/powerpoint/2010/main" val="2694982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5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5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5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5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utoUpdateAnimBg="0"/>
      <p:bldP spid="235524" grpId="0" build="p" autoUpdateAnimBg="0"/>
      <p:bldP spid="235525" grpId="0" autoUpdateAnimBg="0"/>
      <p:bldP spid="235526" grpId="0" autoUpdateAnimBg="0"/>
      <p:bldP spid="2355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8125" y="0"/>
            <a:ext cx="890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Some Legal Forms of Business Organization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631825" y="633413"/>
            <a:ext cx="28241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charset="0"/>
              </a:rPr>
              <a:t>Corporation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74650" y="1687513"/>
            <a:ext cx="861536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Most Effective Raising Capital - Stocks, Bonds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Limited Liability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Easy Expansion of Size &amp; Scope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Infinite Life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592138" y="1030288"/>
            <a:ext cx="2810066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Advantages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436563" y="3910013"/>
            <a:ext cx="3475311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B0F0"/>
                </a:solidFill>
                <a:latin typeface="Brush Script MT" pitchFamily="66" charset="0"/>
              </a:rPr>
              <a:t>Disadvantages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376238" y="4652963"/>
            <a:ext cx="70866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Corporate Regulations &amp; Legal Expenses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Some Unscrupulous Practices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Double Taxation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Separation of Ownership &amp; Control</a:t>
            </a:r>
          </a:p>
        </p:txBody>
      </p:sp>
    </p:spTree>
    <p:extLst>
      <p:ext uri="{BB962C8B-B14F-4D97-AF65-F5344CB8AC3E}">
        <p14:creationId xmlns:p14="http://schemas.microsoft.com/office/powerpoint/2010/main" val="16144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6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6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6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36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autoUpdateAnimBg="0"/>
      <p:bldP spid="236548" grpId="0" build="p" autoUpdateAnimBg="0"/>
      <p:bldP spid="236549" grpId="0" autoUpdateAnimBg="0"/>
      <p:bldP spid="236550" grpId="0" autoUpdateAnimBg="0"/>
      <p:bldP spid="2365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38125" y="0"/>
            <a:ext cx="890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Some Legal Forms of Business Organization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0" y="687388"/>
            <a:ext cx="8915400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</a:rPr>
              <a:t>Some Hybrid Corporate Structures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CC0000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latin typeface="Arial" charset="0"/>
              </a:rPr>
              <a:t>Limited-Liability Company (LLC)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solidFill>
                  <a:srgbClr val="CC0000"/>
                </a:solidFill>
                <a:latin typeface="Arial" charset="0"/>
              </a:rPr>
              <a:t>Like partnership for tax purposes, but like a corporation relative to liability. 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altLang="en-US" sz="3200" b="1" dirty="0">
              <a:latin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latin typeface="Arial" charset="0"/>
              </a:rPr>
              <a:t>S-Corporation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solidFill>
                  <a:srgbClr val="CC0000"/>
                </a:solidFill>
                <a:latin typeface="Arial" charset="0"/>
              </a:rPr>
              <a:t>75 or less shareholders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solidFill>
                  <a:srgbClr val="CC0000"/>
                </a:solidFill>
                <a:latin typeface="Arial" charset="0"/>
              </a:rPr>
              <a:t>Profit flows to owners like sole proprietorship, no double taxation, limited liability.</a:t>
            </a:r>
          </a:p>
        </p:txBody>
      </p:sp>
    </p:spTree>
    <p:extLst>
      <p:ext uri="{BB962C8B-B14F-4D97-AF65-F5344CB8AC3E}">
        <p14:creationId xmlns:p14="http://schemas.microsoft.com/office/powerpoint/2010/main" val="1499811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87338" y="274638"/>
            <a:ext cx="8399462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Citizens United Supreme Court Case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First Amendment rights of corporations, a bitterly divided </a:t>
            </a:r>
            <a:r>
              <a:rPr lang="en-US" altLang="en-US" dirty="0" smtClean="0">
                <a:hlinkClick r:id="rId2" tooltip="More articles about the U.S. Supreme Court."/>
              </a:rPr>
              <a:t>Supreme Court</a:t>
            </a:r>
            <a:r>
              <a:rPr lang="en-US" altLang="en-US" dirty="0" smtClean="0"/>
              <a:t> </a:t>
            </a:r>
            <a:r>
              <a:rPr lang="en-US" altLang="en-US" dirty="0" smtClean="0">
                <a:hlinkClick r:id="rId3" tooltip="The court’s ruling (PDF)."/>
              </a:rPr>
              <a:t>ruled</a:t>
            </a:r>
            <a:r>
              <a:rPr lang="en-US" altLang="en-US" dirty="0" smtClean="0"/>
              <a:t> that the government may not ban political spending by corporations in candidate elections.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Connect the dots: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what are the implications of this Court decision?</a:t>
            </a:r>
          </a:p>
        </p:txBody>
      </p:sp>
    </p:spTree>
    <p:extLst>
      <p:ext uri="{BB962C8B-B14F-4D97-AF65-F5344CB8AC3E}">
        <p14:creationId xmlns:p14="http://schemas.microsoft.com/office/powerpoint/2010/main" val="18550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65100"/>
            <a:ext cx="7446962" cy="1223963"/>
          </a:xfrm>
        </p:spPr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rgbClr val="CC0000"/>
                </a:solidFill>
                <a:latin typeface="Arial" charset="0"/>
              </a:rPr>
              <a:t>The U. S. Economy: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838" y="1276350"/>
            <a:ext cx="8537575" cy="1446213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002060"/>
                </a:solidFill>
              </a:rPr>
              <a:t>Private and Public Sectors:</a:t>
            </a:r>
          </a:p>
          <a:p>
            <a:pPr algn="l" eaLnBrk="1" hangingPunct="1"/>
            <a:r>
              <a:rPr lang="en-US" altLang="en-US" sz="3600" b="1" smtClean="0">
                <a:solidFill>
                  <a:srgbClr val="002060"/>
                </a:solidFill>
              </a:rPr>
              <a:t>Household, Business, Government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0" y="3228975"/>
            <a:ext cx="947737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Arial" charset="0"/>
              </a:rPr>
              <a:t>Learning objectives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Students should be able to thoroughly and completely explain: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Arial" charset="0"/>
              </a:rPr>
              <a:t>The roles of Government.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Arial" charset="0"/>
              </a:rPr>
              <a:t>Market failure – definitions, sources, spillover costs, spillover benefits.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Arial" charset="0"/>
              </a:rPr>
              <a:t>Public goods and private goods – including the free-rider problem.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Arial" charset="0"/>
              </a:rPr>
              <a:t>The circular flow model with government.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Arial" charset="0"/>
              </a:rPr>
              <a:t>The characteristics of federal, state, and local financing. </a:t>
            </a:r>
          </a:p>
        </p:txBody>
      </p:sp>
    </p:spTree>
    <p:extLst>
      <p:ext uri="{BB962C8B-B14F-4D97-AF65-F5344CB8AC3E}">
        <p14:creationId xmlns:p14="http://schemas.microsoft.com/office/powerpoint/2010/main" val="1601682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utoUpdateAnimBg="0"/>
      <p:bldP spid="266243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Principal-Agent Problem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A potential disadvantage of corporations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Stockholders are principals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Executives are agents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Conflict of interest?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275FEF3F-10D3-4FDC-B643-A886C54E0764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Government Sector</a:t>
            </a:r>
            <a:br>
              <a:rPr lang="en-US" altLang="en-US" smtClean="0"/>
            </a:br>
            <a:r>
              <a:rPr lang="en-US" altLang="en-US" smtClean="0"/>
              <a:t>AKA Public Sector</a:t>
            </a:r>
          </a:p>
        </p:txBody>
      </p:sp>
    </p:spTree>
    <p:extLst>
      <p:ext uri="{BB962C8B-B14F-4D97-AF65-F5344CB8AC3E}">
        <p14:creationId xmlns:p14="http://schemas.microsoft.com/office/powerpoint/2010/main" val="5125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The Public Sector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Federal, state, and local government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4000" smtClean="0"/>
              <a:t>What is the role of the government in the economy?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8D101E76-AB47-404C-A580-F8FFDEF434AE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04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Government's Roles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50831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smtClean="0"/>
              <a:t>1.  </a:t>
            </a:r>
            <a:r>
              <a:rPr lang="en-US" altLang="en-US" sz="2800" smtClean="0">
                <a:solidFill>
                  <a:schemeClr val="hlink"/>
                </a:solidFill>
              </a:rPr>
              <a:t>Provide the legal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Set the laws we live by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smtClean="0"/>
              <a:t>2.  </a:t>
            </a:r>
            <a:r>
              <a:rPr lang="en-US" altLang="en-US" sz="2800" smtClean="0">
                <a:solidFill>
                  <a:schemeClr val="hlink"/>
                </a:solidFill>
              </a:rPr>
              <a:t>Maintain competition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/>
              <a:t>Fight Monopoly, antitrust laws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smtClean="0"/>
              <a:t>3.  </a:t>
            </a:r>
            <a:r>
              <a:rPr lang="en-US" altLang="en-US" sz="2800" smtClean="0">
                <a:solidFill>
                  <a:schemeClr val="hlink"/>
                </a:solidFill>
              </a:rPr>
              <a:t>Redistribute 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Transfer payments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Market intervention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Taxation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 startAt="4"/>
            </a:pPr>
            <a:r>
              <a:rPr lang="en-US" altLang="en-US" sz="2800" smtClean="0">
                <a:solidFill>
                  <a:schemeClr val="hlink"/>
                </a:solidFill>
              </a:rPr>
              <a:t>Reallocate resources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 startAt="4"/>
            </a:pPr>
            <a:r>
              <a:rPr lang="en-US" altLang="en-US" sz="2800" smtClean="0">
                <a:solidFill>
                  <a:schemeClr val="hlink"/>
                </a:solidFill>
              </a:rPr>
              <a:t>Promoting stability</a:t>
            </a:r>
            <a:endParaRPr lang="en-US" altLang="en-US" sz="4000" smtClean="0">
              <a:solidFill>
                <a:schemeClr val="hlink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FCF2D818-9892-499C-86DA-9D09AC650105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55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2" grpId="1" animBg="1"/>
      <p:bldP spid="409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66700" y="684213"/>
            <a:ext cx="8686800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</a:rPr>
              <a:t>1.  </a:t>
            </a:r>
            <a:r>
              <a:rPr lang="en-US" altLang="en-US" sz="2400" b="1" u="sng" dirty="0">
                <a:latin typeface="Arial" charset="0"/>
              </a:rPr>
              <a:t>Providing</a:t>
            </a:r>
            <a:r>
              <a:rPr lang="en-US" altLang="en-US" sz="2400" b="1" u="sng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altLang="en-US" sz="2400" b="1" u="sng" dirty="0">
                <a:latin typeface="Arial" charset="0"/>
              </a:rPr>
              <a:t>the Legal Structure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Legislative and Judicial branches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	(state, local, federal)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2.  </a:t>
            </a:r>
            <a:r>
              <a:rPr lang="en-US" altLang="en-US" sz="2400" b="1" dirty="0">
                <a:latin typeface="Arial" charset="0"/>
              </a:rPr>
              <a:t>Maintaining Competition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No Monopoly - </a:t>
            </a:r>
            <a:r>
              <a:rPr lang="en-US" altLang="en-US" sz="2400" b="1" dirty="0">
                <a:latin typeface="Arial" charset="0"/>
              </a:rPr>
              <a:t>one firm dominating the market</a:t>
            </a:r>
            <a:endParaRPr lang="en-US" altLang="en-US" sz="2400" b="1" dirty="0">
              <a:solidFill>
                <a:srgbClr val="558ED5"/>
              </a:solidFill>
              <a:latin typeface="Arial" charset="0"/>
            </a:endParaRP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rgbClr val="558ED5"/>
                </a:solidFill>
                <a:latin typeface="Arial" charset="0"/>
              </a:rPr>
              <a:t>Examples ?  - Comcast &amp; Time Warner Cable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Regulation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latin typeface="Arial" charset="0"/>
              </a:rPr>
              <a:t>Banking – Glass–</a:t>
            </a:r>
            <a:r>
              <a:rPr lang="en-US" altLang="en-US" sz="2400" b="1" dirty="0" err="1">
                <a:latin typeface="Arial" charset="0"/>
              </a:rPr>
              <a:t>Steagall</a:t>
            </a:r>
            <a:r>
              <a:rPr lang="en-US" altLang="en-US" sz="2400" b="1" dirty="0">
                <a:latin typeface="Arial" charset="0"/>
              </a:rPr>
              <a:t> Act 1933 repealed in 1999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b="1" dirty="0">
                <a:latin typeface="Arial" charset="0"/>
              </a:rPr>
              <a:t>FTC – Federal Trade Commission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b="1" dirty="0">
                <a:latin typeface="Arial" charset="0"/>
              </a:rPr>
              <a:t>FCC – Federal Communications Commission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b="1" dirty="0">
                <a:latin typeface="Arial" charset="0"/>
              </a:rPr>
              <a:t>Antitrust Division of Justice Department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Regulated Monopolies – Utilities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343150" y="66675"/>
            <a:ext cx="4533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Arial" charset="0"/>
              </a:rPr>
              <a:t>Government's Role</a:t>
            </a:r>
          </a:p>
        </p:txBody>
      </p:sp>
    </p:spTree>
    <p:extLst>
      <p:ext uri="{BB962C8B-B14F-4D97-AF65-F5344CB8AC3E}">
        <p14:creationId xmlns:p14="http://schemas.microsoft.com/office/powerpoint/2010/main" val="1639675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52425" y="1065213"/>
            <a:ext cx="8620125" cy="54038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3.  </a:t>
            </a:r>
            <a:r>
              <a:rPr lang="en-US" altLang="en-US" b="1" u="sng" dirty="0" smtClean="0"/>
              <a:t>Redistributing Income – some approaches</a:t>
            </a:r>
          </a:p>
          <a:p>
            <a:pPr marL="0" indent="0">
              <a:buFontTx/>
              <a:buNone/>
            </a:pPr>
            <a:endParaRPr lang="en-US" altLang="en-US" b="1" u="sng" dirty="0" smtClean="0"/>
          </a:p>
          <a:p>
            <a:pPr marL="0" indent="0"/>
            <a:r>
              <a:rPr lang="en-US" altLang="en-US" sz="2800" b="1" dirty="0" smtClean="0">
                <a:solidFill>
                  <a:schemeClr val="hlink"/>
                </a:solidFill>
              </a:rPr>
              <a:t>Transfer Payments</a:t>
            </a:r>
            <a:r>
              <a:rPr lang="en-US" altLang="en-US" sz="2800" b="1" dirty="0" smtClean="0"/>
              <a:t> – welfare checks, food stamps, etc.</a:t>
            </a:r>
          </a:p>
          <a:p>
            <a:pPr marL="0" indent="0"/>
            <a:r>
              <a:rPr lang="en-US" altLang="en-US" sz="2800" b="1" dirty="0" smtClean="0">
                <a:solidFill>
                  <a:schemeClr val="hlink"/>
                </a:solidFill>
              </a:rPr>
              <a:t>Market Intervention</a:t>
            </a:r>
            <a:r>
              <a:rPr lang="en-US" altLang="en-US" sz="2800" b="1" dirty="0" smtClean="0"/>
              <a:t> – above-market farm prices, agricultural subsidies, minimum wage</a:t>
            </a:r>
          </a:p>
          <a:p>
            <a:pPr marL="0" indent="0"/>
            <a:r>
              <a:rPr lang="en-US" altLang="en-US" sz="2800" b="1" dirty="0" smtClean="0">
                <a:solidFill>
                  <a:schemeClr val="hlink"/>
                </a:solidFill>
              </a:rPr>
              <a:t>Taxation</a:t>
            </a:r>
            <a:r>
              <a:rPr lang="en-US" altLang="en-US" sz="2800" b="1" dirty="0" smtClean="0"/>
              <a:t> – progressive income tax</a:t>
            </a:r>
          </a:p>
          <a:p>
            <a:pPr marL="0" indent="0"/>
            <a:r>
              <a:rPr lang="en-US" altLang="en-US" sz="2800" b="1" dirty="0" smtClean="0">
                <a:solidFill>
                  <a:schemeClr val="hlink"/>
                </a:solidFill>
              </a:rPr>
              <a:t>Government subsidies to corporations</a:t>
            </a:r>
            <a:r>
              <a:rPr lang="en-US" altLang="en-US" sz="2800" b="1" dirty="0" smtClean="0"/>
              <a:t> – agriculture, oil, ethanol, Boeing, coal, corn, hybrid and electric cars, nuclear power plants, etc.</a:t>
            </a:r>
          </a:p>
          <a:p>
            <a:pPr marL="0" indent="0">
              <a:buFont typeface="Arial" charset="0"/>
              <a:buNone/>
            </a:pPr>
            <a:endParaRPr lang="en-US" altLang="en-US" sz="3600" b="1" dirty="0" smtClean="0"/>
          </a:p>
        </p:txBody>
      </p:sp>
      <p:sp>
        <p:nvSpPr>
          <p:cNvPr id="29699" name="Title 3"/>
          <p:cNvSpPr>
            <a:spLocks noGrp="1"/>
          </p:cNvSpPr>
          <p:nvPr>
            <p:ph type="title"/>
          </p:nvPr>
        </p:nvSpPr>
        <p:spPr>
          <a:xfrm>
            <a:off x="981075" y="327025"/>
            <a:ext cx="7010400" cy="701675"/>
          </a:xfrm>
        </p:spPr>
        <p:txBody>
          <a:bodyPr>
            <a:sp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Government's Role</a:t>
            </a:r>
          </a:p>
        </p:txBody>
      </p:sp>
    </p:spTree>
    <p:extLst>
      <p:ext uri="{BB962C8B-B14F-4D97-AF65-F5344CB8AC3E}">
        <p14:creationId xmlns:p14="http://schemas.microsoft.com/office/powerpoint/2010/main" val="1552213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84163" y="217488"/>
            <a:ext cx="8696325" cy="542925"/>
          </a:xfrm>
        </p:spPr>
        <p:txBody>
          <a:bodyPr/>
          <a:lstStyle/>
          <a:p>
            <a:r>
              <a:rPr lang="en-US" altLang="en-US" sz="2800" b="1" smtClean="0">
                <a:solidFill>
                  <a:schemeClr val="hlink"/>
                </a:solidFill>
              </a:rPr>
              <a:t>Government's Role</a:t>
            </a:r>
            <a:endParaRPr lang="en-US" altLang="en-US" smtClean="0">
              <a:solidFill>
                <a:schemeClr val="hlink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15913" y="1181100"/>
            <a:ext cx="8620125" cy="5676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smtClean="0"/>
              <a:t>4.  Reallocating Resources to address Market Failures</a:t>
            </a:r>
          </a:p>
          <a:p>
            <a:r>
              <a:rPr lang="en-US" altLang="en-US" sz="2800" b="1" u="sng" dirty="0" smtClean="0">
                <a:solidFill>
                  <a:schemeClr val="hlink"/>
                </a:solidFill>
              </a:rPr>
              <a:t>Market Failure defined: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altLang="en-US" b="1" dirty="0" smtClean="0"/>
              <a:t>The market system produces the wrong amount of goods and services, or 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altLang="en-US" b="1" dirty="0" smtClean="0"/>
              <a:t>Fails to allocate resources to goods and services that are economically justified!</a:t>
            </a:r>
          </a:p>
          <a:p>
            <a:pPr marL="971550" lvl="1" indent="-514350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Some results of Market Failure:</a:t>
            </a:r>
          </a:p>
          <a:p>
            <a:pPr marL="971550" lvl="1" indent="-514350">
              <a:buFontTx/>
              <a:buChar char="•"/>
            </a:pPr>
            <a:r>
              <a:rPr lang="en-US" altLang="en-US" b="1" dirty="0" smtClean="0"/>
              <a:t>Global warming</a:t>
            </a:r>
          </a:p>
          <a:p>
            <a:pPr marL="971550" lvl="1" indent="-514350">
              <a:buFontTx/>
              <a:buChar char="•"/>
            </a:pPr>
            <a:r>
              <a:rPr lang="en-US" altLang="en-US" b="1" dirty="0" smtClean="0"/>
              <a:t>Food Insecurity</a:t>
            </a:r>
          </a:p>
          <a:p>
            <a:pPr marL="971550" lvl="1" indent="-514350">
              <a:buFontTx/>
              <a:buChar char="•"/>
            </a:pPr>
            <a:r>
              <a:rPr lang="en-US" altLang="en-US" b="1" dirty="0" smtClean="0"/>
              <a:t>Poverty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451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123825" y="190500"/>
            <a:ext cx="8696325" cy="542925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FF0000"/>
                </a:solidFill>
              </a:rPr>
              <a:t>Government's Role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219075" y="838200"/>
            <a:ext cx="8620125" cy="5676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smtClean="0"/>
              <a:t>4.  Reallocating Resources</a:t>
            </a:r>
          </a:p>
          <a:p>
            <a:r>
              <a:rPr lang="en-US" altLang="en-US" sz="2800" b="1" dirty="0" smtClean="0">
                <a:solidFill>
                  <a:schemeClr val="accent2"/>
                </a:solidFill>
              </a:rPr>
              <a:t>Market Failure</a:t>
            </a:r>
            <a:endParaRPr lang="en-US" altLang="en-US" b="1" dirty="0" smtClean="0"/>
          </a:p>
          <a:p>
            <a:pPr lvl="1">
              <a:buFontTx/>
              <a:buChar char="•"/>
            </a:pPr>
            <a:endParaRPr lang="en-US" altLang="en-US" b="1" dirty="0" smtClean="0"/>
          </a:p>
          <a:p>
            <a:r>
              <a:rPr lang="en-US" altLang="en-US" b="1" dirty="0" smtClean="0">
                <a:solidFill>
                  <a:schemeClr val="accent1"/>
                </a:solidFill>
              </a:rPr>
              <a:t>Sources of Market Failure</a:t>
            </a:r>
          </a:p>
          <a:p>
            <a:pPr lvl="1">
              <a:buFont typeface="Calibri" pitchFamily="34" charset="0"/>
              <a:buAutoNum type="arabicPeriod"/>
            </a:pPr>
            <a:r>
              <a:rPr lang="en-US" altLang="en-US" b="1" dirty="0" smtClean="0"/>
              <a:t>   Imperfect Market Structures</a:t>
            </a:r>
          </a:p>
          <a:p>
            <a:pPr lvl="1">
              <a:buFont typeface="Calibri" pitchFamily="34" charset="0"/>
              <a:buAutoNum type="arabicPeriod"/>
            </a:pPr>
            <a:r>
              <a:rPr lang="en-US" altLang="en-US" b="1" dirty="0" smtClean="0"/>
              <a:t>   The existence of Public Goods</a:t>
            </a:r>
          </a:p>
          <a:p>
            <a:pPr lvl="1">
              <a:buFont typeface="Calibri" pitchFamily="34" charset="0"/>
              <a:buAutoNum type="arabicPeriod"/>
            </a:pPr>
            <a:r>
              <a:rPr lang="en-US" altLang="en-US" b="1" dirty="0" smtClean="0"/>
              <a:t>   Presence of External Costs and External Benefits</a:t>
            </a:r>
          </a:p>
          <a:p>
            <a:pPr lvl="1">
              <a:buFont typeface="Calibri" pitchFamily="34" charset="0"/>
              <a:buAutoNum type="arabicPeriod"/>
            </a:pPr>
            <a:r>
              <a:rPr lang="en-US" altLang="en-US" b="1" dirty="0" smtClean="0"/>
              <a:t>   Imperfect Information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496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52475" y="161925"/>
            <a:ext cx="7010400" cy="1143000"/>
          </a:xfrm>
        </p:spPr>
        <p:txBody>
          <a:bodyPr/>
          <a:lstStyle/>
          <a:p>
            <a:pPr marL="342900" indent="-342900"/>
            <a:r>
              <a:rPr lang="en-US" altLang="en-US" b="1" dirty="0" smtClean="0">
                <a:solidFill>
                  <a:srgbClr val="FF0000"/>
                </a:solidFill>
              </a:rPr>
              <a:t>Sources of Market Failure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7650" y="1209675"/>
            <a:ext cx="8534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	</a:t>
            </a:r>
            <a:r>
              <a:rPr lang="en-US" altLang="en-US" b="1" i="1" dirty="0" smtClean="0">
                <a:solidFill>
                  <a:srgbClr val="0070C0"/>
                </a:solidFill>
              </a:rPr>
              <a:t>Imperfect Market Structures</a:t>
            </a:r>
          </a:p>
          <a:p>
            <a:pPr>
              <a:buFontTx/>
              <a:buNone/>
            </a:pPr>
            <a:endParaRPr lang="en-US" altLang="en-US" sz="1200" b="1" i="1" dirty="0" smtClean="0">
              <a:solidFill>
                <a:srgbClr val="FF0000"/>
              </a:solidFill>
            </a:endParaRPr>
          </a:p>
          <a:p>
            <a:r>
              <a:rPr lang="en-US" altLang="en-US" b="1" dirty="0" smtClean="0"/>
              <a:t>Single or small number of firms have some control over price, output, and compensation, etc.</a:t>
            </a:r>
          </a:p>
          <a:p>
            <a:pPr lvl="2"/>
            <a:r>
              <a:rPr lang="en-US" altLang="en-US" b="1" u="sng" dirty="0" smtClean="0">
                <a:solidFill>
                  <a:schemeClr val="accent2"/>
                </a:solidFill>
              </a:rPr>
              <a:t>Oligopoly</a:t>
            </a:r>
            <a:r>
              <a:rPr lang="en-US" altLang="en-US" b="1" dirty="0" smtClean="0"/>
              <a:t> – small number of firms with large market share</a:t>
            </a:r>
          </a:p>
          <a:p>
            <a:pPr lvl="3"/>
            <a:r>
              <a:rPr lang="en-US" altLang="en-US" b="1" dirty="0" smtClean="0">
                <a:solidFill>
                  <a:srgbClr val="FF0000"/>
                </a:solidFill>
              </a:rPr>
              <a:t>Examples?</a:t>
            </a:r>
          </a:p>
          <a:p>
            <a:pPr lvl="4"/>
            <a:r>
              <a:rPr lang="en-US" altLang="en-US" b="1" dirty="0" smtClean="0">
                <a:solidFill>
                  <a:srgbClr val="FF0000"/>
                </a:solidFill>
              </a:rPr>
              <a:t>Food, Oil, etc.</a:t>
            </a:r>
          </a:p>
          <a:p>
            <a:pPr lvl="2"/>
            <a:r>
              <a:rPr lang="en-US" altLang="en-US" b="1" u="sng" dirty="0" smtClean="0">
                <a:solidFill>
                  <a:schemeClr val="accent2"/>
                </a:solidFill>
              </a:rPr>
              <a:t>Monopoly</a:t>
            </a:r>
            <a:r>
              <a:rPr lang="en-US" altLang="en-US" b="1" dirty="0" smtClean="0"/>
              <a:t> – one firm that dominates the market</a:t>
            </a:r>
          </a:p>
          <a:p>
            <a:r>
              <a:rPr lang="en-US" altLang="en-US" b="1" u="sng" dirty="0" smtClean="0">
                <a:solidFill>
                  <a:schemeClr val="accent1"/>
                </a:solidFill>
              </a:rPr>
              <a:t>Leads to inefficient allocation of resources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23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200025"/>
            <a:ext cx="8677275" cy="723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a typeface="ＭＳ Ｐゴシック" pitchFamily="23" charset="-128"/>
              </a:rPr>
              <a:t>Sources of Market Failure</a:t>
            </a:r>
            <a:endParaRPr lang="en-US" dirty="0" smtClean="0">
              <a:solidFill>
                <a:srgbClr val="FF0000"/>
              </a:solidFill>
              <a:ea typeface="ＭＳ Ｐゴシック" pitchFamily="23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19075" y="1028700"/>
            <a:ext cx="8620125" cy="5600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			</a:t>
            </a:r>
            <a:r>
              <a:rPr lang="en-US" altLang="en-US" b="1" dirty="0" smtClean="0"/>
              <a:t>The existence of Public Goods:</a:t>
            </a:r>
          </a:p>
          <a:p>
            <a:pPr>
              <a:buFontTx/>
              <a:buNone/>
            </a:pPr>
            <a:endParaRPr lang="en-US" altLang="en-US" sz="2800" b="1" dirty="0" smtClean="0"/>
          </a:p>
          <a:p>
            <a:r>
              <a:rPr lang="en-US" altLang="en-US" sz="2800" b="1" dirty="0" smtClean="0">
                <a:solidFill>
                  <a:srgbClr val="FF0000"/>
                </a:solidFill>
              </a:rPr>
              <a:t>Definition: </a:t>
            </a:r>
            <a:r>
              <a:rPr lang="en-US" altLang="en-US" sz="2800" b="1" dirty="0" smtClean="0"/>
              <a:t>Goods and services that bestow collective benefits on members of society –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Examples?</a:t>
            </a:r>
          </a:p>
          <a:p>
            <a:pPr>
              <a:buFont typeface="Times New Roman" pitchFamily="18" charset="0"/>
              <a:buAutoNum type="arabicPeriod"/>
            </a:pPr>
            <a:endParaRPr lang="en-US" altLang="en-US" sz="2800" b="1" dirty="0" smtClean="0"/>
          </a:p>
          <a:p>
            <a:pPr lvl="1"/>
            <a:r>
              <a:rPr lang="en-US" altLang="en-US" b="1" dirty="0" smtClean="0">
                <a:solidFill>
                  <a:srgbClr val="CC66FF"/>
                </a:solidFill>
              </a:rPr>
              <a:t>Everyone can receive the benefits of the good.</a:t>
            </a:r>
          </a:p>
          <a:p>
            <a:pPr lvl="1"/>
            <a:r>
              <a:rPr lang="en-US" altLang="en-US" b="1" dirty="0" smtClean="0">
                <a:solidFill>
                  <a:srgbClr val="CC66FF"/>
                </a:solidFill>
              </a:rPr>
              <a:t>No one can be excluded from receiving the benefits of Public Goods.</a:t>
            </a:r>
          </a:p>
          <a:p>
            <a:pPr>
              <a:buFont typeface="Arial" charset="0"/>
              <a:buNone/>
            </a:pPr>
            <a:endParaRPr lang="en-US" altLang="en-US" sz="2800" b="1" dirty="0" smtClean="0">
              <a:solidFill>
                <a:srgbClr val="CC66FF"/>
              </a:solidFill>
            </a:endParaRPr>
          </a:p>
          <a:p>
            <a:r>
              <a:rPr lang="en-US" altLang="en-US" sz="2800" b="1" dirty="0" smtClean="0"/>
              <a:t>In an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unregulated market economy,</a:t>
            </a:r>
            <a:r>
              <a:rPr lang="en-US" altLang="en-US" sz="2800" b="1" dirty="0" smtClean="0"/>
              <a:t> public goods and services would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under-produced or not produced.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42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897063" y="2211388"/>
            <a:ext cx="56864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" charset="0"/>
              </a:rPr>
              <a:t>Household Sector</a:t>
            </a:r>
          </a:p>
        </p:txBody>
      </p:sp>
    </p:spTree>
    <p:extLst>
      <p:ext uri="{BB962C8B-B14F-4D97-AF65-F5344CB8AC3E}">
        <p14:creationId xmlns:p14="http://schemas.microsoft.com/office/powerpoint/2010/main" val="33182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04875" y="209550"/>
            <a:ext cx="7010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a typeface="ＭＳ Ｐゴシック" pitchFamily="23" charset="-128"/>
              </a:rPr>
              <a:t>Sources of Market Failure</a:t>
            </a:r>
            <a:endParaRPr lang="en-US" dirty="0" smtClean="0">
              <a:solidFill>
                <a:srgbClr val="FF0000"/>
              </a:solidFill>
              <a:ea typeface="ＭＳ Ｐゴシック" pitchFamily="23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04788" y="1590675"/>
            <a:ext cx="8739187" cy="5029200"/>
          </a:xfrm>
        </p:spPr>
        <p:txBody>
          <a:bodyPr/>
          <a:lstStyle/>
          <a:p>
            <a:r>
              <a:rPr lang="en-US" altLang="en-US" sz="3100" b="1" dirty="0" smtClean="0">
                <a:solidFill>
                  <a:srgbClr val="FF0000"/>
                </a:solidFill>
              </a:rPr>
              <a:t>Imperfect Information</a:t>
            </a:r>
            <a:r>
              <a:rPr lang="en-US" altLang="en-US" sz="3100" b="1" dirty="0" smtClean="0"/>
              <a:t> between buyers and sellers</a:t>
            </a:r>
          </a:p>
          <a:p>
            <a:pPr lvl="1"/>
            <a:r>
              <a:rPr lang="en-US" altLang="en-US" b="1" dirty="0" smtClean="0"/>
              <a:t>Absence of full knowledge concerning product characteristics, available prices, etc.</a:t>
            </a:r>
          </a:p>
          <a:p>
            <a:r>
              <a:rPr lang="en-US" altLang="en-US" b="1" dirty="0" smtClean="0"/>
              <a:t>Food</a:t>
            </a:r>
          </a:p>
          <a:p>
            <a:r>
              <a:rPr lang="en-US" altLang="en-US" b="1" dirty="0" smtClean="0"/>
              <a:t>Insurance</a:t>
            </a:r>
          </a:p>
          <a:p>
            <a:r>
              <a:rPr lang="en-US" altLang="en-US" b="1" dirty="0" smtClean="0"/>
              <a:t>Cars</a:t>
            </a:r>
          </a:p>
          <a:p>
            <a:r>
              <a:rPr lang="en-US" altLang="en-US" b="1" dirty="0" smtClean="0"/>
              <a:t>Healthcare</a:t>
            </a:r>
          </a:p>
          <a:p>
            <a:pPr algn="ctr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Leads to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mis</a:t>
            </a:r>
            <a:r>
              <a:rPr lang="en-US" altLang="en-US" b="1" dirty="0" smtClean="0">
                <a:solidFill>
                  <a:srgbClr val="FF0000"/>
                </a:solidFill>
              </a:rPr>
              <a:t>-allocation of resources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3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71525" y="238125"/>
            <a:ext cx="7010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a typeface="ＭＳ Ｐゴシック" pitchFamily="23" charset="-128"/>
              </a:rPr>
              <a:t>Sources of Market Failure</a:t>
            </a:r>
            <a:endParaRPr lang="en-US" dirty="0" smtClean="0">
              <a:solidFill>
                <a:srgbClr val="FF0000"/>
              </a:solidFill>
              <a:ea typeface="ＭＳ Ｐゴシック" pitchFamily="23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38150" y="1457325"/>
            <a:ext cx="8391525" cy="5029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Spillovers or Externalities</a:t>
            </a:r>
          </a:p>
          <a:p>
            <a:pPr lvl="1"/>
            <a:r>
              <a:rPr lang="en-US" altLang="en-US" b="1" dirty="0" smtClean="0"/>
              <a:t>Costs or benefits that are passed on to someone other than the seller or buyer (a third party)</a:t>
            </a:r>
          </a:p>
          <a:p>
            <a:pPr>
              <a:buFontTx/>
              <a:buNone/>
            </a:pPr>
            <a:endParaRPr lang="en-US" altLang="en-US" b="1" dirty="0" smtClean="0"/>
          </a:p>
          <a:p>
            <a:pPr lvl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57760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180975"/>
            <a:ext cx="7010400" cy="1143000"/>
          </a:xfrm>
        </p:spPr>
        <p:txBody>
          <a:bodyPr/>
          <a:lstStyle/>
          <a:p>
            <a:r>
              <a:rPr lang="en-US" altLang="en-US" b="1" u="sng" smtClean="0">
                <a:solidFill>
                  <a:srgbClr val="FF0000"/>
                </a:solidFill>
              </a:rPr>
              <a:t>Spillover Costs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04788" y="1381125"/>
            <a:ext cx="8653462" cy="5029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A production or consumption cost inflicted on a third party without compensation.</a:t>
            </a:r>
          </a:p>
          <a:p>
            <a:pPr lvl="1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Some Examples:</a:t>
            </a:r>
          </a:p>
          <a:p>
            <a:pPr lvl="2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Poultry production</a:t>
            </a:r>
          </a:p>
          <a:p>
            <a:pPr lvl="2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Beef Production</a:t>
            </a:r>
          </a:p>
          <a:p>
            <a:pPr lvl="2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Farming</a:t>
            </a:r>
          </a:p>
          <a:p>
            <a:pPr lvl="2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Auto Manufacturing</a:t>
            </a:r>
          </a:p>
          <a:p>
            <a:pPr lvl="2">
              <a:defRPr/>
            </a:pPr>
            <a:r>
              <a:rPr lang="en-US" altLang="en-US" sz="3200" b="1" dirty="0" smtClean="0">
                <a:solidFill>
                  <a:srgbClr val="0070C0"/>
                </a:solidFill>
              </a:rPr>
              <a:t>Oil production</a:t>
            </a:r>
          </a:p>
          <a:p>
            <a:pPr lvl="2">
              <a:defRPr/>
            </a:pPr>
            <a:r>
              <a:rPr lang="en-US" altLang="en-US" sz="2000" b="1" dirty="0" smtClean="0">
                <a:solidFill>
                  <a:srgbClr val="0070C0"/>
                </a:solidFill>
                <a:hlinkClick r:id="rId2"/>
              </a:rPr>
              <a:t>http://rt.com/usa/wvirginia-chemical-spill-again-water-617/</a:t>
            </a:r>
            <a:endParaRPr lang="en-US" altLang="en-US" sz="2000" b="1" dirty="0" smtClean="0">
              <a:solidFill>
                <a:srgbClr val="0070C0"/>
              </a:solidFill>
            </a:endParaRPr>
          </a:p>
          <a:p>
            <a:pPr marL="914400" lvl="2" indent="0">
              <a:buFont typeface="Arial" charset="0"/>
              <a:buNone/>
              <a:defRPr/>
            </a:pPr>
            <a:endParaRPr lang="en-US" altLang="en-US" sz="2000" b="1" dirty="0" smtClean="0">
              <a:solidFill>
                <a:srgbClr val="0070C0"/>
              </a:solidFill>
            </a:endParaRPr>
          </a:p>
          <a:p>
            <a:pPr lvl="2">
              <a:buFont typeface="Arial" charset="0"/>
              <a:buNone/>
              <a:defRPr/>
            </a:pPr>
            <a:endParaRPr lang="en-US" alt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6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encrypted-tbn3.gstatic.com/images?q=tbn:ANd9GcRUOcuj1_c1ACP1H8zpSZOXsG1nN0x3ZvFNeiUqm-9hcpN25kle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5488"/>
            <a:ext cx="710565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Box 1"/>
          <p:cNvSpPr txBox="1">
            <a:spLocks noChangeArrowheads="1"/>
          </p:cNvSpPr>
          <p:nvPr/>
        </p:nvSpPr>
        <p:spPr bwMode="auto">
          <a:xfrm>
            <a:off x="-4763" y="5653088"/>
            <a:ext cx="9066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The </a:t>
            </a:r>
            <a:r>
              <a:rPr lang="en-US" altLang="en-US" sz="1200" b="1">
                <a:latin typeface="Arial" charset="0"/>
              </a:rPr>
              <a:t>Elk River chemical spill</a:t>
            </a:r>
            <a:r>
              <a:rPr lang="en-US" altLang="en-US" sz="1200">
                <a:latin typeface="Arial" charset="0"/>
              </a:rPr>
              <a:t> occurred on January 9, 2014 when crude </a:t>
            </a:r>
            <a:r>
              <a:rPr lang="en-US" altLang="en-US" sz="1200">
                <a:latin typeface="Arial" charset="0"/>
                <a:hlinkClick r:id="rId3" tooltip="4-methylcyclohexanemethanol"/>
              </a:rPr>
              <a:t>4-methylcyclohexanemethanol</a:t>
            </a:r>
            <a:r>
              <a:rPr lang="en-US" altLang="en-US" sz="1200">
                <a:latin typeface="Arial" charset="0"/>
              </a:rPr>
              <a:t> (MCHM) was released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 a Freedom Industries facility into the </a:t>
            </a:r>
            <a:r>
              <a:rPr lang="en-US" altLang="en-US" sz="1200">
                <a:latin typeface="Arial" charset="0"/>
                <a:hlinkClick r:id="rId4" tooltip="Elk River (West Virginia)"/>
              </a:rPr>
              <a:t>Elk River</a:t>
            </a:r>
            <a:r>
              <a:rPr lang="en-US" altLang="en-US" sz="1200">
                <a:latin typeface="Arial" charset="0"/>
              </a:rPr>
              <a:t>, a tributary of the </a:t>
            </a:r>
            <a:r>
              <a:rPr lang="en-US" altLang="en-US" sz="1200">
                <a:latin typeface="Arial" charset="0"/>
                <a:hlinkClick r:id="rId5" tooltip="Kanawha River"/>
              </a:rPr>
              <a:t>Kanawha River</a:t>
            </a:r>
            <a:r>
              <a:rPr lang="en-US" altLang="en-US" sz="1200">
                <a:latin typeface="Arial" charset="0"/>
              </a:rPr>
              <a:t>, in </a:t>
            </a:r>
            <a:r>
              <a:rPr lang="en-US" altLang="en-US" sz="1200">
                <a:latin typeface="Arial" charset="0"/>
                <a:hlinkClick r:id="rId6" tooltip="Charleston, West Virginia"/>
              </a:rPr>
              <a:t>Charleston</a:t>
            </a:r>
            <a:r>
              <a:rPr lang="en-US" altLang="en-US" sz="1200">
                <a:latin typeface="Arial" charset="0"/>
              </a:rPr>
              <a:t> in the </a:t>
            </a:r>
            <a:r>
              <a:rPr lang="en-US" altLang="en-US" sz="1200">
                <a:latin typeface="Arial" charset="0"/>
                <a:hlinkClick r:id="rId7" tooltip="U.S. state"/>
              </a:rPr>
              <a:t>U.S. state</a:t>
            </a:r>
            <a:r>
              <a:rPr lang="en-US" altLang="en-US" sz="1200">
                <a:latin typeface="Arial" charset="0"/>
              </a:rPr>
              <a:t> of </a:t>
            </a:r>
            <a:r>
              <a:rPr lang="en-US" altLang="en-US" sz="1200">
                <a:latin typeface="Arial" charset="0"/>
                <a:hlinkClick r:id="rId8" tooltip="West Virginia"/>
              </a:rPr>
              <a:t>West Virginia</a:t>
            </a:r>
            <a:r>
              <a:rPr lang="en-US" altLang="en-US" sz="1200">
                <a:latin typeface="Arial" charset="0"/>
              </a:rPr>
              <a:t>. 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2281238" y="228600"/>
            <a:ext cx="437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2014 Elk River Chemical Spill in West Virginia</a:t>
            </a:r>
          </a:p>
        </p:txBody>
      </p:sp>
    </p:spTree>
    <p:extLst>
      <p:ext uri="{BB962C8B-B14F-4D97-AF65-F5344CB8AC3E}">
        <p14:creationId xmlns:p14="http://schemas.microsoft.com/office/powerpoint/2010/main" val="18874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southeastcoalash.org/wp-content/uploads/2014/02/DanRiverCoalash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1150"/>
            <a:ext cx="42037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http://a57.foxnews.com/global.fncstatic.com/static/managed/img/660/371/Coal%20Ash%20Spill_Cham640.jpg?ve=1&amp;t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57188"/>
            <a:ext cx="43338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1522413" y="3306763"/>
            <a:ext cx="607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Duke Energy Apologizes for North Carolina Coal Ash Spill</a:t>
            </a:r>
          </a:p>
        </p:txBody>
      </p:sp>
      <p:pic>
        <p:nvPicPr>
          <p:cNvPr id="38917" name="Picture 6" descr="http://www.washingtonpost.com/rf/image_606w/2010-2019/Wires/Online/2014-02-09/AP/Images/Coal%20Ash%20Spill.JPEG-00ec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856038"/>
            <a:ext cx="42037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8" descr="http://waterkeeper.org/wp-content/uploads/2014/02/rick-dove-aerial-dan-river-coal-ash-spill-feb-6-20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657600"/>
            <a:ext cx="4389437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2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266700" y="1179513"/>
            <a:ext cx="8634413" cy="4521751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Firm avoids costs, </a:t>
            </a:r>
            <a:r>
              <a:rPr lang="en-US" altLang="en-US" dirty="0" smtClean="0">
                <a:solidFill>
                  <a:srgbClr val="00B0F0"/>
                </a:solidFill>
                <a:latin typeface="Arial" charset="0"/>
              </a:rPr>
              <a:t>why?</a:t>
            </a:r>
            <a:endParaRPr lang="en-US" altLang="en-US" dirty="0">
              <a:solidFill>
                <a:srgbClr val="00B0F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b="1" dirty="0">
                <a:latin typeface="Arial" charset="0"/>
              </a:rPr>
              <a:t>Supply curve shifts to right</a:t>
            </a:r>
            <a:r>
              <a:rPr lang="en-US" altLang="en-US" b="1" dirty="0" smtClean="0">
                <a:latin typeface="Arial" charset="0"/>
              </a:rPr>
              <a:t>, </a:t>
            </a:r>
            <a:r>
              <a:rPr lang="en-US" altLang="en-US" dirty="0" smtClean="0">
                <a:solidFill>
                  <a:srgbClr val="00B0F0"/>
                </a:solidFill>
                <a:latin typeface="Arial" charset="0"/>
              </a:rPr>
              <a:t>why?</a:t>
            </a:r>
            <a:endParaRPr lang="en-US" altLang="en-US" dirty="0">
              <a:solidFill>
                <a:srgbClr val="00B0F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en-US" altLang="en-US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Product price is too low and output is too high to achieve economic efficiency.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altLang="en-US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b="1" u="sng" dirty="0">
                <a:solidFill>
                  <a:srgbClr val="CC0000"/>
                </a:solidFill>
                <a:latin typeface="Arial" charset="0"/>
              </a:rPr>
              <a:t>Market failure occurs as</a:t>
            </a: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 an </a:t>
            </a:r>
            <a:r>
              <a:rPr lang="en-US" altLang="en-US" b="1" dirty="0" err="1">
                <a:latin typeface="Arial" charset="0"/>
              </a:rPr>
              <a:t>overallocation</a:t>
            </a:r>
            <a:r>
              <a:rPr lang="en-US" altLang="en-US" b="1" dirty="0">
                <a:latin typeface="Arial" charset="0"/>
              </a:rPr>
              <a:t> of resources to the production of the good</a:t>
            </a:r>
            <a:r>
              <a:rPr lang="en-US" altLang="en-US" b="1" dirty="0" smtClean="0">
                <a:latin typeface="Arial" charset="0"/>
              </a:rPr>
              <a:t>.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00B0F0"/>
                </a:solidFill>
                <a:latin typeface="Arial" charset="0"/>
              </a:rPr>
              <a:t>What does this really mean?</a:t>
            </a:r>
            <a:endParaRPr lang="en-US" alt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903288" y="147638"/>
            <a:ext cx="7221529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Economic Effects of Spillover Costs</a:t>
            </a:r>
          </a:p>
        </p:txBody>
      </p:sp>
    </p:spTree>
    <p:extLst>
      <p:ext uri="{BB962C8B-B14F-4D97-AF65-F5344CB8AC3E}">
        <p14:creationId xmlns:p14="http://schemas.microsoft.com/office/powerpoint/2010/main" val="3361227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258763" y="811213"/>
            <a:ext cx="8613775" cy="576738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Correcting the problem of </a:t>
            </a:r>
            <a:r>
              <a:rPr lang="en-US" altLang="en-US" sz="2800" b="1" dirty="0" err="1">
                <a:latin typeface="Arial" charset="0"/>
              </a:rPr>
              <a:t>overallocation</a:t>
            </a:r>
            <a:r>
              <a:rPr lang="en-US" altLang="en-US" sz="2800" b="1" dirty="0">
                <a:latin typeface="Arial" charset="0"/>
              </a:rPr>
              <a:t> of resources 	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chemeClr val="hlink"/>
                </a:solidFill>
                <a:latin typeface="Arial" charset="0"/>
              </a:rPr>
              <a:t>Operate on the supply curve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C0000"/>
                </a:solidFill>
                <a:latin typeface="Arial" charset="0"/>
              </a:rPr>
              <a:t>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solidFill>
                  <a:srgbClr val="CC0000"/>
                </a:solidFill>
                <a:latin typeface="Arial" charset="0"/>
              </a:rPr>
              <a:t> Make offenders cover their spillover costs.  (Internalize the external costs).</a:t>
            </a:r>
          </a:p>
          <a:p>
            <a:pPr lvl="2">
              <a:spcBef>
                <a:spcPct val="0"/>
              </a:spcBef>
              <a:buFontTx/>
              <a:buChar char="•"/>
            </a:pPr>
            <a:endParaRPr lang="en-US" altLang="en-US" sz="2800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u="sng" dirty="0">
                <a:latin typeface="Arial" charset="0"/>
              </a:rPr>
              <a:t>Approaches:</a:t>
            </a: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altLang="en-US" sz="2400" b="1" dirty="0">
                <a:solidFill>
                  <a:srgbClr val="CC0000"/>
                </a:solidFill>
                <a:latin typeface="Arial" charset="0"/>
              </a:rPr>
              <a:t>Legislation / regulation </a:t>
            </a:r>
            <a:r>
              <a:rPr lang="en-US" altLang="en-US" sz="2400" b="1" dirty="0">
                <a:latin typeface="Arial" charset="0"/>
              </a:rPr>
              <a:t>(most direct)</a:t>
            </a:r>
          </a:p>
          <a:p>
            <a:pPr lvl="2">
              <a:spcBef>
                <a:spcPct val="0"/>
              </a:spcBef>
              <a:buFont typeface="Times New Roman" pitchFamily="18" charset="0"/>
              <a:buNone/>
            </a:pP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prohibit or limit, legal  </a:t>
            </a:r>
            <a:r>
              <a:rPr lang="en-US" altLang="en-US" b="1" dirty="0" smtClean="0">
                <a:solidFill>
                  <a:srgbClr val="CC0000"/>
                </a:solidFill>
                <a:latin typeface="Arial" charset="0"/>
              </a:rPr>
              <a:t>threat </a:t>
            </a:r>
            <a:r>
              <a:rPr lang="en-US" altLang="en-US" dirty="0" smtClean="0">
                <a:solidFill>
                  <a:srgbClr val="00B0F0"/>
                </a:solidFill>
                <a:latin typeface="Arial" charset="0"/>
              </a:rPr>
              <a:t>how would this work?</a:t>
            </a:r>
            <a:endParaRPr lang="en-US" altLang="en-US" dirty="0">
              <a:solidFill>
                <a:srgbClr val="CC0000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400" b="1" dirty="0">
                <a:solidFill>
                  <a:srgbClr val="CC0000"/>
                </a:solidFill>
                <a:latin typeface="Arial" charset="0"/>
              </a:rPr>
              <a:t>  Specific Taxes </a:t>
            </a:r>
            <a:r>
              <a:rPr lang="en-US" altLang="en-US" sz="2400" b="1" dirty="0">
                <a:latin typeface="Arial" charset="0"/>
              </a:rPr>
              <a:t>(less direct)</a:t>
            </a:r>
            <a:r>
              <a:rPr lang="en-US" altLang="en-US" sz="2400" b="1" dirty="0">
                <a:solidFill>
                  <a:srgbClr val="CC0000"/>
                </a:solidFill>
                <a:latin typeface="Arial" charset="0"/>
              </a:rPr>
              <a:t> – impacts the supply</a:t>
            </a:r>
          </a:p>
          <a:p>
            <a:pPr lvl="2">
              <a:spcBef>
                <a:spcPct val="0"/>
              </a:spcBef>
              <a:buFont typeface="Times New Roman" pitchFamily="18" charset="0"/>
              <a:buNone/>
            </a:pPr>
            <a:r>
              <a:rPr lang="en-US" altLang="en-US" b="1" dirty="0">
                <a:solidFill>
                  <a:srgbClr val="CC0000"/>
                </a:solidFill>
                <a:latin typeface="Arial" charset="0"/>
              </a:rPr>
              <a:t>curve via costs</a:t>
            </a:r>
            <a:r>
              <a:rPr lang="en-US" altLang="en-US" b="1" dirty="0" smtClean="0">
                <a:solidFill>
                  <a:srgbClr val="CC0000"/>
                </a:solidFill>
                <a:latin typeface="Arial" charset="0"/>
              </a:rPr>
              <a:t>.  </a:t>
            </a:r>
            <a:r>
              <a:rPr lang="en-US" altLang="en-US" dirty="0" smtClean="0">
                <a:solidFill>
                  <a:srgbClr val="00B0F0"/>
                </a:solidFill>
                <a:latin typeface="Arial" charset="0"/>
              </a:rPr>
              <a:t>How would this work?</a:t>
            </a:r>
            <a:endParaRPr lang="en-US" altLang="en-US" dirty="0">
              <a:solidFill>
                <a:srgbClr val="00B0F0"/>
              </a:solidFill>
              <a:latin typeface="Arial" charset="0"/>
            </a:endParaRPr>
          </a:p>
          <a:p>
            <a:pPr lvl="3">
              <a:spcBef>
                <a:spcPct val="0"/>
              </a:spcBef>
              <a:buFontTx/>
              <a:buChar char="•"/>
            </a:pPr>
            <a:endParaRPr lang="en-US" altLang="en-US" sz="2400" b="1" dirty="0">
              <a:solidFill>
                <a:srgbClr val="CC0000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Arial" charset="0"/>
              </a:rPr>
              <a:t>Want to impact the producers supply curve via cost, to shift it to the left and eliminate the </a:t>
            </a:r>
            <a:r>
              <a:rPr lang="en-US" altLang="en-US" sz="2000" b="1" dirty="0" err="1">
                <a:solidFill>
                  <a:schemeClr val="hlink"/>
                </a:solidFill>
                <a:latin typeface="Arial" charset="0"/>
              </a:rPr>
              <a:t>overallocation</a:t>
            </a:r>
            <a:r>
              <a:rPr lang="en-US" altLang="en-US" sz="2000" b="1" dirty="0">
                <a:solidFill>
                  <a:schemeClr val="hlink"/>
                </a:solidFill>
                <a:latin typeface="Arial" charset="0"/>
              </a:rPr>
              <a:t> of resources to that good.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493838" y="176213"/>
            <a:ext cx="594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Arial" charset="0"/>
              </a:rPr>
              <a:t>Correcting Spillover Costs</a:t>
            </a:r>
          </a:p>
        </p:txBody>
      </p:sp>
    </p:spTree>
    <p:extLst>
      <p:ext uri="{BB962C8B-B14F-4D97-AF65-F5344CB8AC3E}">
        <p14:creationId xmlns:p14="http://schemas.microsoft.com/office/powerpoint/2010/main" val="1232187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0" y="1035050"/>
            <a:ext cx="8953500" cy="516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latin typeface="Arial" charset="0"/>
              </a:rPr>
              <a:t>Spillover Benefits</a:t>
            </a:r>
            <a:r>
              <a:rPr lang="en-US" altLang="en-US" sz="2800" b="1" dirty="0">
                <a:solidFill>
                  <a:srgbClr val="CC0000"/>
                </a:solidFill>
                <a:latin typeface="Arial" charset="0"/>
              </a:rPr>
              <a:t> – </a:t>
            </a:r>
            <a:r>
              <a:rPr lang="en-US" altLang="en-US" sz="2800" b="1" u="sng" dirty="0">
                <a:solidFill>
                  <a:srgbClr val="CC0000"/>
                </a:solidFill>
                <a:latin typeface="Arial" charset="0"/>
              </a:rPr>
              <a:t>spillovers of benefits to third parties without compensating payment.</a:t>
            </a:r>
            <a:r>
              <a:rPr lang="en-US" altLang="en-US" sz="2800" b="1" dirty="0">
                <a:solidFill>
                  <a:srgbClr val="CC0000"/>
                </a:solidFill>
                <a:latin typeface="Arial" charset="0"/>
              </a:rPr>
              <a:t>  Could be to individuals as well as the community at large.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800" b="1" dirty="0">
                <a:solidFill>
                  <a:srgbClr val="CC0000"/>
                </a:solidFill>
                <a:latin typeface="Arial" charset="0"/>
              </a:rPr>
              <a:t>Examples:  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solidFill>
                  <a:srgbClr val="CC0000"/>
                </a:solidFill>
                <a:latin typeface="Arial" charset="0"/>
              </a:rPr>
              <a:t>  getting free use of your neighbors’ </a:t>
            </a:r>
            <a:r>
              <a:rPr lang="en-US" altLang="en-US" sz="1800" b="1" dirty="0" err="1">
                <a:solidFill>
                  <a:srgbClr val="CC0000"/>
                </a:solidFill>
                <a:latin typeface="Arial" charset="0"/>
              </a:rPr>
              <a:t>wifi</a:t>
            </a:r>
            <a:endParaRPr lang="en-US" altLang="en-US" sz="1800" b="1" dirty="0">
              <a:solidFill>
                <a:srgbClr val="CC0000"/>
              </a:solidFill>
              <a:latin typeface="Arial" charset="0"/>
            </a:endParaRP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solidFill>
                  <a:srgbClr val="CC0000"/>
                </a:solidFill>
                <a:latin typeface="Arial" charset="0"/>
              </a:rPr>
              <a:t>  College education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solidFill>
                  <a:schemeClr val="tx2"/>
                </a:solidFill>
                <a:latin typeface="Arial" charset="0"/>
              </a:rPr>
              <a:t>  A contribution to public television benefits some who watch it but   have not contributed themselves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altLang="en-US" sz="2800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latin typeface="Arial" charset="0"/>
              </a:rPr>
              <a:t>Market demand curve understates total benefits</a:t>
            </a:r>
            <a:r>
              <a:rPr lang="en-US" altLang="en-US" sz="2400" b="1" dirty="0" smtClean="0">
                <a:latin typeface="Arial" charset="0"/>
              </a:rPr>
              <a:t>. </a:t>
            </a:r>
            <a:r>
              <a:rPr lang="en-US" altLang="en-US" sz="2800" dirty="0" smtClean="0">
                <a:solidFill>
                  <a:srgbClr val="00B0F0"/>
                </a:solidFill>
                <a:latin typeface="Arial" charset="0"/>
              </a:rPr>
              <a:t>Why?</a:t>
            </a:r>
            <a:r>
              <a:rPr lang="en-US" altLang="en-US" sz="2800" dirty="0" smtClean="0">
                <a:solidFill>
                  <a:srgbClr val="CC0000"/>
                </a:solidFill>
                <a:latin typeface="Arial" charset="0"/>
              </a:rPr>
              <a:t> </a:t>
            </a:r>
            <a:endParaRPr lang="en-US" altLang="en-US" sz="2800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1800" b="1" dirty="0">
                <a:solidFill>
                  <a:srgbClr val="CC0000"/>
                </a:solidFill>
                <a:latin typeface="Arial" charset="0"/>
              </a:rPr>
              <a:t> Market demand curve lies further to the left than if the market took all    benefits into account because not all demands were revealed</a:t>
            </a:r>
            <a:r>
              <a:rPr lang="en-US" altLang="en-US" sz="1800" b="1" dirty="0" smtClean="0">
                <a:solidFill>
                  <a:srgbClr val="CC0000"/>
                </a:solidFill>
                <a:latin typeface="Arial" charset="0"/>
              </a:rPr>
              <a:t>. </a:t>
            </a:r>
            <a:r>
              <a:rPr lang="en-US" altLang="en-US" sz="1800" b="1" dirty="0" smtClean="0">
                <a:solidFill>
                  <a:srgbClr val="00B0F0"/>
                </a:solidFill>
                <a:latin typeface="Arial" charset="0"/>
              </a:rPr>
              <a:t>Why?</a:t>
            </a:r>
            <a:endParaRPr lang="en-US" altLang="en-US" sz="1800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sz="1800" b="1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1800" b="1" dirty="0">
                <a:solidFill>
                  <a:srgbClr val="CC0000"/>
                </a:solidFill>
                <a:latin typeface="Arial" charset="0"/>
              </a:rPr>
              <a:t> Result – smaller amount of product will be produced, under allocation of resources to the product = </a:t>
            </a:r>
            <a:r>
              <a:rPr lang="en-US" altLang="en-US" sz="1800" b="1" dirty="0">
                <a:latin typeface="Arial" charset="0"/>
              </a:rPr>
              <a:t>market failure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2395538" y="268288"/>
            <a:ext cx="404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Arial" charset="0"/>
              </a:rPr>
              <a:t>Spillover Benefits</a:t>
            </a:r>
          </a:p>
        </p:txBody>
      </p:sp>
    </p:spTree>
    <p:extLst>
      <p:ext uri="{BB962C8B-B14F-4D97-AF65-F5344CB8AC3E}">
        <p14:creationId xmlns:p14="http://schemas.microsoft.com/office/powerpoint/2010/main" val="155469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bldLvl="4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257175" y="1109663"/>
            <a:ext cx="853440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914400" indent="-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800" b="1">
                <a:latin typeface="Arial" charset="0"/>
              </a:rPr>
              <a:t>Correcting spillover benefits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charset="0"/>
              </a:rPr>
              <a:t>Operate on both supply and demand curves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chemeClr val="accent2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400" b="1">
                <a:latin typeface="Arial" charset="0"/>
              </a:rPr>
              <a:t>Subsidize Consumers</a:t>
            </a:r>
            <a:r>
              <a:rPr lang="en-US" altLang="en-US" sz="2400" b="1">
                <a:solidFill>
                  <a:srgbClr val="CC0000"/>
                </a:solidFill>
                <a:latin typeface="Arial" charset="0"/>
              </a:rPr>
              <a:t> (to increase demand) – student loans increase the demand for education.</a:t>
            </a: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sz="2400" b="1">
              <a:solidFill>
                <a:srgbClr val="CC0000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400" b="1">
                <a:latin typeface="Arial" charset="0"/>
              </a:rPr>
              <a:t>Subsidize producers</a:t>
            </a:r>
            <a:r>
              <a:rPr lang="en-US" altLang="en-US" sz="2400" b="1">
                <a:solidFill>
                  <a:srgbClr val="CC0000"/>
                </a:solidFill>
                <a:latin typeface="Arial" charset="0"/>
              </a:rPr>
              <a:t> (to increase supply) – state governments subsidizing colleges and lower the cost of producing higher education (increase supply)</a:t>
            </a: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sz="2400" b="1">
              <a:solidFill>
                <a:srgbClr val="CC0000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400" b="1">
                <a:latin typeface="Arial" charset="0"/>
              </a:rPr>
              <a:t>Government Provision</a:t>
            </a:r>
            <a:r>
              <a:rPr lang="en-US" altLang="en-US" sz="2400" b="1">
                <a:solidFill>
                  <a:srgbClr val="CC0000"/>
                </a:solidFill>
                <a:latin typeface="Arial" charset="0"/>
              </a:rPr>
              <a:t> – US postal service, federal aircraft control systems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2265363" y="322263"/>
            <a:ext cx="3652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Arial" charset="0"/>
              </a:rPr>
              <a:t>Spillover Benefits</a:t>
            </a:r>
          </a:p>
        </p:txBody>
      </p:sp>
    </p:spTree>
    <p:extLst>
      <p:ext uri="{BB962C8B-B14F-4D97-AF65-F5344CB8AC3E}">
        <p14:creationId xmlns:p14="http://schemas.microsoft.com/office/powerpoint/2010/main" val="342285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 build="p" bldLvl="4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361950" y="1555750"/>
            <a:ext cx="8477250" cy="5032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200" b="1" i="1" u="sng" dirty="0">
                <a:ea typeface="ＭＳ Ｐゴシック" pitchFamily="23" charset="-128"/>
              </a:rPr>
              <a:t>Private Goods</a:t>
            </a:r>
            <a:r>
              <a:rPr lang="en-US" sz="3200" b="1" i="1" u="sng" dirty="0">
                <a:solidFill>
                  <a:srgbClr val="CC0000"/>
                </a:solidFill>
                <a:ea typeface="ＭＳ Ｐゴシック" pitchFamily="23" charset="-128"/>
              </a:rPr>
              <a:t> </a:t>
            </a:r>
            <a:r>
              <a:rPr lang="en-US" sz="3200" b="1" dirty="0">
                <a:solidFill>
                  <a:srgbClr val="CC0000"/>
                </a:solidFill>
                <a:ea typeface="ＭＳ Ｐゴシック" pitchFamily="23" charset="-128"/>
              </a:rPr>
              <a:t>– produced through competitive market system</a:t>
            </a:r>
          </a:p>
          <a:p>
            <a:pPr>
              <a:buFontTx/>
              <a:buChar char="•"/>
              <a:defRPr/>
            </a:pPr>
            <a:endParaRPr lang="en-US" sz="2800" b="1" dirty="0">
              <a:solidFill>
                <a:srgbClr val="CC0000"/>
              </a:solidFill>
              <a:ea typeface="ＭＳ Ｐゴシック" pitchFamily="23" charset="-128"/>
            </a:endParaRPr>
          </a:p>
          <a:p>
            <a:pPr>
              <a:buFontTx/>
              <a:buChar char="•"/>
              <a:defRPr/>
            </a:pPr>
            <a:r>
              <a:rPr lang="en-US" sz="3600" b="1" dirty="0">
                <a:solidFill>
                  <a:srgbClr val="00B050"/>
                </a:solidFill>
                <a:ea typeface="ＭＳ Ｐゴシック" pitchFamily="23" charset="-128"/>
              </a:rPr>
              <a:t>Characteristics of private goods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70C0"/>
                </a:solidFill>
                <a:ea typeface="ＭＳ Ｐゴシック" pitchFamily="23" charset="-128"/>
              </a:rPr>
              <a:t>Rivalry</a:t>
            </a:r>
            <a:r>
              <a:rPr lang="en-US" sz="2800" b="1" dirty="0">
                <a:solidFill>
                  <a:srgbClr val="CC0000"/>
                </a:solidFill>
                <a:ea typeface="ＭＳ Ｐゴシック" pitchFamily="23" charset="-128"/>
              </a:rPr>
              <a:t> – one person buys, no on else can buy that particular item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70C0"/>
                </a:solidFill>
                <a:ea typeface="ＭＳ Ｐゴシック" pitchFamily="23" charset="-128"/>
              </a:rPr>
              <a:t>Excludability</a:t>
            </a:r>
            <a:r>
              <a:rPr lang="en-US" sz="2800" b="1" dirty="0">
                <a:solidFill>
                  <a:srgbClr val="CC0000"/>
                </a:solidFill>
                <a:ea typeface="ＭＳ Ｐゴシック" pitchFamily="23" charset="-128"/>
              </a:rPr>
              <a:t> – buyers who are willing and able to pay get the benefit.</a:t>
            </a:r>
          </a:p>
          <a:p>
            <a:pPr lvl="1">
              <a:buFontTx/>
              <a:buChar char="•"/>
              <a:defRPr/>
            </a:pPr>
            <a:endParaRPr lang="en-US" sz="2800" b="1" dirty="0">
              <a:solidFill>
                <a:srgbClr val="CC0000"/>
              </a:solidFill>
              <a:ea typeface="ＭＳ Ｐゴシック" pitchFamily="23" charset="-128"/>
            </a:endParaRPr>
          </a:p>
          <a:p>
            <a:pPr lvl="1">
              <a:defRPr/>
            </a:pPr>
            <a:r>
              <a:rPr lang="en-US" sz="2800" b="1" dirty="0">
                <a:solidFill>
                  <a:srgbClr val="CC0000"/>
                </a:solidFill>
                <a:ea typeface="ＭＳ Ｐゴシック" pitchFamily="23" charset="-128"/>
              </a:rPr>
              <a:t>These characteristics enable profitable production by a private firm</a:t>
            </a:r>
          </a:p>
        </p:txBody>
      </p:sp>
      <p:sp>
        <p:nvSpPr>
          <p:cNvPr id="44035" name="Rectangle 7"/>
          <p:cNvSpPr>
            <a:spLocks noChangeArrowheads="1"/>
          </p:cNvSpPr>
          <p:nvPr/>
        </p:nvSpPr>
        <p:spPr bwMode="auto">
          <a:xfrm>
            <a:off x="1304925" y="252413"/>
            <a:ext cx="5738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Arial" charset="0"/>
              </a:rPr>
              <a:t>Public versus Private Goods</a:t>
            </a:r>
          </a:p>
        </p:txBody>
      </p:sp>
    </p:spTree>
    <p:extLst>
      <p:ext uri="{BB962C8B-B14F-4D97-AF65-F5344CB8AC3E}">
        <p14:creationId xmlns:p14="http://schemas.microsoft.com/office/powerpoint/2010/main" val="4126382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Household Income 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altLang="en-US" sz="4000" smtClean="0">
                <a:solidFill>
                  <a:schemeClr val="tx2"/>
                </a:solidFill>
              </a:rPr>
              <a:t>Functional distribution of </a:t>
            </a:r>
            <a:r>
              <a:rPr lang="en-US" altLang="en-US" sz="3600" smtClean="0">
                <a:solidFill>
                  <a:schemeClr val="tx2"/>
                </a:solidFill>
              </a:rPr>
              <a:t>income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altLang="en-US" sz="3600" smtClean="0"/>
              <a:t>Types of income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altLang="en-US" sz="3600" smtClean="0"/>
              <a:t>Wage, rent, interest, profit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altLang="en-US" sz="4000" smtClean="0">
                <a:solidFill>
                  <a:schemeClr val="tx2"/>
                </a:solidFill>
              </a:rPr>
              <a:t>Personal distribution of income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altLang="en-US" sz="3600" smtClean="0"/>
              <a:t>Division among households by quintile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23CAE47F-9B56-4791-A63B-12D701F1D95C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00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196850" y="1084263"/>
            <a:ext cx="8675688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971550" indent="-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 </a:t>
            </a:r>
            <a:r>
              <a:rPr lang="en-US" altLang="en-US" sz="2800" b="1" u="sng">
                <a:solidFill>
                  <a:schemeClr val="accent2"/>
                </a:solidFill>
                <a:latin typeface="Arial" charset="0"/>
              </a:rPr>
              <a:t>Nonrivalry &amp; Nonexcludability</a:t>
            </a:r>
            <a:r>
              <a:rPr lang="en-US" altLang="en-US" sz="2800" b="1">
                <a:solidFill>
                  <a:srgbClr val="CC0000"/>
                </a:solidFill>
                <a:latin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000" b="1">
                <a:latin typeface="Arial" charset="0"/>
              </a:rPr>
              <a:t>Nonrivalry - everyone can obtain the benefits at once</a:t>
            </a:r>
            <a:r>
              <a:rPr lang="en-US" altLang="en-US" sz="2000" b="1">
                <a:solidFill>
                  <a:srgbClr val="CC0000"/>
                </a:solidFill>
                <a:latin typeface="Arial" charset="0"/>
              </a:rPr>
              <a:t>.  national defense, street lighting, environmental protection.   </a:t>
            </a:r>
          </a:p>
          <a:p>
            <a:pPr lvl="1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000" b="1">
                <a:latin typeface="Arial" charset="0"/>
              </a:rPr>
              <a:t>Nonexcludability - No way to exclude once the good exists.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u="sng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800" b="1" u="sng">
                <a:solidFill>
                  <a:schemeClr val="accent2"/>
                </a:solidFill>
                <a:latin typeface="Arial" charset="0"/>
              </a:rPr>
              <a:t>Free-Rider Problem</a:t>
            </a:r>
            <a:endParaRPr lang="en-US" altLang="en-US" sz="2800" b="1" u="sng">
              <a:solidFill>
                <a:srgbClr val="CC0000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Created by the inability to exclude</a:t>
            </a:r>
            <a:r>
              <a:rPr lang="en-US" altLang="en-US" sz="2000" b="1">
                <a:solidFill>
                  <a:srgbClr val="CC0000"/>
                </a:solidFill>
                <a:latin typeface="Arial" charset="0"/>
              </a:rPr>
              <a:t> from the benefits.  People can receive benefits from a public good without contributing to paying for it.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b="1" u="sng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800" b="1" u="sng">
                <a:solidFill>
                  <a:schemeClr val="accent2"/>
                </a:solidFill>
                <a:latin typeface="Arial" charset="0"/>
              </a:rPr>
              <a:t>Quasi-Public Goods</a:t>
            </a:r>
            <a:r>
              <a:rPr lang="en-US" altLang="en-US" sz="2800" b="1">
                <a:solidFill>
                  <a:srgbClr val="CC0000"/>
                </a:solidFill>
                <a:latin typeface="Arial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altLang="en-US" sz="2000" b="1">
                <a:solidFill>
                  <a:srgbClr val="CC0000"/>
                </a:solidFill>
                <a:latin typeface="Arial" charset="0"/>
              </a:rPr>
              <a:t>Exclusion possible but government provides anyway.  Education, police and fire protection, streets, libraries, museums, etc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82563" y="0"/>
            <a:ext cx="87709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u="sng">
                <a:latin typeface="Arial" charset="0"/>
              </a:rPr>
              <a:t>Public Goods and Services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B050"/>
                </a:solidFill>
                <a:latin typeface="Arial" charset="0"/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483224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bldLvl="4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80975" y="811213"/>
            <a:ext cx="85979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5.  </a:t>
            </a:r>
            <a:r>
              <a:rPr lang="en-US" altLang="en-US" b="1" u="sng">
                <a:solidFill>
                  <a:srgbClr val="FF0000"/>
                </a:solidFill>
                <a:latin typeface="Arial" charset="0"/>
              </a:rPr>
              <a:t>Promoting Stability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The economy’s level of output depends on level of total spending relative to production capacity.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CC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b="1">
                <a:solidFill>
                  <a:srgbClr val="CC0000"/>
                </a:solidFill>
                <a:latin typeface="Arial" charset="0"/>
              </a:rPr>
              <a:t>Unemployment – private sector spending too low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endParaRPr lang="en-US" altLang="en-US" sz="2400" b="1">
              <a:solidFill>
                <a:srgbClr val="CC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en-US" sz="2400" b="1">
                <a:solidFill>
                  <a:srgbClr val="CC0000"/>
                </a:solidFill>
                <a:latin typeface="Arial" charset="0"/>
              </a:rPr>
              <a:t>Inflation – excessive total spending pushes prices up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altLang="en-US" sz="3200" b="1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C0000"/>
                </a:solidFill>
                <a:latin typeface="Arial" charset="0"/>
              </a:rPr>
              <a:t> 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823913" y="147638"/>
            <a:ext cx="661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Arial" charset="0"/>
              </a:rPr>
              <a:t>PUBLIC SECTOR: </a:t>
            </a:r>
            <a:r>
              <a:rPr lang="en-US" altLang="en-US" sz="2800" b="1">
                <a:latin typeface="Arial" charset="0"/>
              </a:rPr>
              <a:t>Government's Role</a:t>
            </a:r>
          </a:p>
        </p:txBody>
      </p:sp>
    </p:spTree>
    <p:extLst>
      <p:ext uri="{BB962C8B-B14F-4D97-AF65-F5344CB8AC3E}">
        <p14:creationId xmlns:p14="http://schemas.microsoft.com/office/powerpoint/2010/main" val="3305190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  <p:bldP spid="241669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-180975" y="0"/>
            <a:ext cx="8229600" cy="8429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Circular Flow Revisited </a:t>
            </a:r>
          </a:p>
        </p:txBody>
      </p:sp>
      <p:sp>
        <p:nvSpPr>
          <p:cNvPr id="47107" name="Content Placeholder 60"/>
          <p:cNvSpPr>
            <a:spLocks noGrp="1"/>
          </p:cNvSpPr>
          <p:nvPr>
            <p:ph idx="1"/>
          </p:nvPr>
        </p:nvSpPr>
        <p:spPr>
          <a:xfrm>
            <a:off x="901700" y="1600200"/>
            <a:ext cx="7261225" cy="4525963"/>
          </a:xfrm>
        </p:spPr>
        <p:txBody>
          <a:bodyPr/>
          <a:lstStyle/>
          <a:p>
            <a:endParaRPr lang="en-US" altLang="en-US" smtClean="0"/>
          </a:p>
        </p:txBody>
      </p:sp>
      <p:grpSp>
        <p:nvGrpSpPr>
          <p:cNvPr id="47108" name="Group 5"/>
          <p:cNvGrpSpPr>
            <a:grpSpLocks/>
          </p:cNvGrpSpPr>
          <p:nvPr/>
        </p:nvGrpSpPr>
        <p:grpSpPr bwMode="auto">
          <a:xfrm>
            <a:off x="1401763" y="1393825"/>
            <a:ext cx="6640512" cy="4471988"/>
            <a:chOff x="1291" y="1046"/>
            <a:chExt cx="4183" cy="2817"/>
          </a:xfrm>
        </p:grpSpPr>
        <p:sp>
          <p:nvSpPr>
            <p:cNvPr id="47153" name="AutoShape 6"/>
            <p:cNvSpPr>
              <a:spLocks noChangeArrowheads="1"/>
            </p:cNvSpPr>
            <p:nvPr/>
          </p:nvSpPr>
          <p:spPr bwMode="auto">
            <a:xfrm>
              <a:off x="1411" y="1159"/>
              <a:ext cx="3941" cy="2595"/>
            </a:xfrm>
            <a:prstGeom prst="roundRect">
              <a:avLst>
                <a:gd name="adj" fmla="val 16667"/>
              </a:avLst>
            </a:prstGeom>
            <a:noFill/>
            <a:ln w="22860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grpSp>
          <p:nvGrpSpPr>
            <p:cNvPr id="47154" name="Group 7"/>
            <p:cNvGrpSpPr>
              <a:grpSpLocks/>
            </p:cNvGrpSpPr>
            <p:nvPr/>
          </p:nvGrpSpPr>
          <p:grpSpPr bwMode="auto">
            <a:xfrm>
              <a:off x="2839" y="1046"/>
              <a:ext cx="227" cy="226"/>
              <a:chOff x="2833" y="1046"/>
              <a:chExt cx="227" cy="226"/>
            </a:xfrm>
          </p:grpSpPr>
          <p:sp>
            <p:nvSpPr>
              <p:cNvPr id="47164" name="Rectangle 8"/>
              <p:cNvSpPr>
                <a:spLocks noChangeArrowheads="1"/>
              </p:cNvSpPr>
              <p:nvPr/>
            </p:nvSpPr>
            <p:spPr bwMode="auto">
              <a:xfrm>
                <a:off x="2839" y="1049"/>
                <a:ext cx="221" cy="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65" name="AutoShape 9"/>
              <p:cNvSpPr>
                <a:spLocks noChangeArrowheads="1"/>
              </p:cNvSpPr>
              <p:nvPr/>
            </p:nvSpPr>
            <p:spPr bwMode="auto">
              <a:xfrm rot="5400000">
                <a:off x="2788" y="1091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55" name="Group 10"/>
            <p:cNvGrpSpPr>
              <a:grpSpLocks/>
            </p:cNvGrpSpPr>
            <p:nvPr/>
          </p:nvGrpSpPr>
          <p:grpSpPr bwMode="auto">
            <a:xfrm>
              <a:off x="1291" y="2698"/>
              <a:ext cx="233" cy="196"/>
              <a:chOff x="1297" y="2746"/>
              <a:chExt cx="233" cy="196"/>
            </a:xfrm>
          </p:grpSpPr>
          <p:sp>
            <p:nvSpPr>
              <p:cNvPr id="47162" name="Rectangle 11"/>
              <p:cNvSpPr>
                <a:spLocks noChangeArrowheads="1"/>
              </p:cNvSpPr>
              <p:nvPr/>
            </p:nvSpPr>
            <p:spPr bwMode="auto">
              <a:xfrm>
                <a:off x="1297" y="2746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63" name="AutoShape 12"/>
              <p:cNvSpPr>
                <a:spLocks noChangeArrowheads="1"/>
              </p:cNvSpPr>
              <p:nvPr/>
            </p:nvSpPr>
            <p:spPr bwMode="auto">
              <a:xfrm>
                <a:off x="1304" y="280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56" name="Group 13"/>
            <p:cNvGrpSpPr>
              <a:grpSpLocks/>
            </p:cNvGrpSpPr>
            <p:nvPr/>
          </p:nvGrpSpPr>
          <p:grpSpPr bwMode="auto">
            <a:xfrm>
              <a:off x="5239" y="2019"/>
              <a:ext cx="235" cy="192"/>
              <a:chOff x="5251" y="2019"/>
              <a:chExt cx="235" cy="192"/>
            </a:xfrm>
          </p:grpSpPr>
          <p:sp>
            <p:nvSpPr>
              <p:cNvPr id="47160" name="Rectangle 14"/>
              <p:cNvSpPr>
                <a:spLocks noChangeArrowheads="1"/>
              </p:cNvSpPr>
              <p:nvPr/>
            </p:nvSpPr>
            <p:spPr bwMode="auto">
              <a:xfrm>
                <a:off x="5265" y="2023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61" name="AutoShape 15"/>
              <p:cNvSpPr>
                <a:spLocks noChangeArrowheads="1"/>
              </p:cNvSpPr>
              <p:nvPr/>
            </p:nvSpPr>
            <p:spPr bwMode="auto">
              <a:xfrm rot="10800000">
                <a:off x="5251" y="2019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57" name="Group 16"/>
            <p:cNvGrpSpPr>
              <a:grpSpLocks/>
            </p:cNvGrpSpPr>
            <p:nvPr/>
          </p:nvGrpSpPr>
          <p:grpSpPr bwMode="auto">
            <a:xfrm>
              <a:off x="3703" y="3637"/>
              <a:ext cx="225" cy="226"/>
              <a:chOff x="3649" y="3631"/>
              <a:chExt cx="225" cy="226"/>
            </a:xfrm>
          </p:grpSpPr>
          <p:sp>
            <p:nvSpPr>
              <p:cNvPr id="47158" name="Rectangle 17"/>
              <p:cNvSpPr>
                <a:spLocks noChangeArrowheads="1"/>
              </p:cNvSpPr>
              <p:nvPr/>
            </p:nvSpPr>
            <p:spPr bwMode="auto">
              <a:xfrm>
                <a:off x="3649" y="3662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59" name="AutoShape 18"/>
              <p:cNvSpPr>
                <a:spLocks noChangeArrowheads="1"/>
              </p:cNvSpPr>
              <p:nvPr/>
            </p:nvSpPr>
            <p:spPr bwMode="auto">
              <a:xfrm rot="-5400000">
                <a:off x="3693" y="367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grpSp>
        <p:nvGrpSpPr>
          <p:cNvPr id="47109" name="Group 19"/>
          <p:cNvGrpSpPr>
            <a:grpSpLocks/>
          </p:cNvGrpSpPr>
          <p:nvPr/>
        </p:nvGrpSpPr>
        <p:grpSpPr bwMode="auto">
          <a:xfrm>
            <a:off x="1789113" y="1776413"/>
            <a:ext cx="5856287" cy="3798887"/>
            <a:chOff x="1535" y="1263"/>
            <a:chExt cx="3689" cy="2393"/>
          </a:xfrm>
        </p:grpSpPr>
        <p:sp>
          <p:nvSpPr>
            <p:cNvPr id="47140" name="AutoShape 20"/>
            <p:cNvSpPr>
              <a:spLocks noChangeArrowheads="1"/>
            </p:cNvSpPr>
            <p:nvPr/>
          </p:nvSpPr>
          <p:spPr bwMode="auto">
            <a:xfrm>
              <a:off x="1647" y="1344"/>
              <a:ext cx="3469" cy="2177"/>
            </a:xfrm>
            <a:prstGeom prst="roundRect">
              <a:avLst>
                <a:gd name="adj" fmla="val 12361"/>
              </a:avLst>
            </a:prstGeom>
            <a:noFill/>
            <a:ln w="2286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grpSp>
          <p:nvGrpSpPr>
            <p:cNvPr id="47141" name="Group 21"/>
            <p:cNvGrpSpPr>
              <a:grpSpLocks/>
            </p:cNvGrpSpPr>
            <p:nvPr/>
          </p:nvGrpSpPr>
          <p:grpSpPr bwMode="auto">
            <a:xfrm>
              <a:off x="1535" y="2018"/>
              <a:ext cx="232" cy="196"/>
              <a:chOff x="1535" y="1946"/>
              <a:chExt cx="232" cy="196"/>
            </a:xfrm>
          </p:grpSpPr>
          <p:sp>
            <p:nvSpPr>
              <p:cNvPr id="47151" name="Rectangle 22"/>
              <p:cNvSpPr>
                <a:spLocks noChangeArrowheads="1"/>
              </p:cNvSpPr>
              <p:nvPr/>
            </p:nvSpPr>
            <p:spPr bwMode="auto">
              <a:xfrm>
                <a:off x="1546" y="1954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52" name="AutoShape 23"/>
              <p:cNvSpPr>
                <a:spLocks noChangeArrowheads="1"/>
              </p:cNvSpPr>
              <p:nvPr/>
            </p:nvSpPr>
            <p:spPr bwMode="auto">
              <a:xfrm rot="10800000">
                <a:off x="1535" y="194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42" name="Group 24"/>
            <p:cNvGrpSpPr>
              <a:grpSpLocks/>
            </p:cNvGrpSpPr>
            <p:nvPr/>
          </p:nvGrpSpPr>
          <p:grpSpPr bwMode="auto">
            <a:xfrm>
              <a:off x="4995" y="2696"/>
              <a:ext cx="229" cy="195"/>
              <a:chOff x="4995" y="2762"/>
              <a:chExt cx="229" cy="195"/>
            </a:xfrm>
          </p:grpSpPr>
          <p:sp>
            <p:nvSpPr>
              <p:cNvPr id="47149" name="Rectangle 25"/>
              <p:cNvSpPr>
                <a:spLocks noChangeArrowheads="1"/>
              </p:cNvSpPr>
              <p:nvPr/>
            </p:nvSpPr>
            <p:spPr bwMode="auto">
              <a:xfrm>
                <a:off x="4995" y="2762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50" name="AutoShape 26"/>
              <p:cNvSpPr>
                <a:spLocks noChangeArrowheads="1"/>
              </p:cNvSpPr>
              <p:nvPr/>
            </p:nvSpPr>
            <p:spPr bwMode="auto">
              <a:xfrm>
                <a:off x="4998" y="2821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43" name="Group 27"/>
            <p:cNvGrpSpPr>
              <a:grpSpLocks/>
            </p:cNvGrpSpPr>
            <p:nvPr/>
          </p:nvGrpSpPr>
          <p:grpSpPr bwMode="auto">
            <a:xfrm>
              <a:off x="3699" y="1263"/>
              <a:ext cx="227" cy="226"/>
              <a:chOff x="3705" y="1263"/>
              <a:chExt cx="227" cy="226"/>
            </a:xfrm>
          </p:grpSpPr>
          <p:sp>
            <p:nvSpPr>
              <p:cNvPr id="47147" name="Rectangle 28"/>
              <p:cNvSpPr>
                <a:spLocks noChangeArrowheads="1"/>
              </p:cNvSpPr>
              <p:nvPr/>
            </p:nvSpPr>
            <p:spPr bwMode="auto">
              <a:xfrm>
                <a:off x="3705" y="1266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48" name="AutoShape 29"/>
              <p:cNvSpPr>
                <a:spLocks noChangeArrowheads="1"/>
              </p:cNvSpPr>
              <p:nvPr/>
            </p:nvSpPr>
            <p:spPr bwMode="auto">
              <a:xfrm rot="-5400000">
                <a:off x="3751" y="1308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7144" name="Group 30"/>
            <p:cNvGrpSpPr>
              <a:grpSpLocks/>
            </p:cNvGrpSpPr>
            <p:nvPr/>
          </p:nvGrpSpPr>
          <p:grpSpPr bwMode="auto">
            <a:xfrm>
              <a:off x="2835" y="3430"/>
              <a:ext cx="224" cy="226"/>
              <a:chOff x="2829" y="3424"/>
              <a:chExt cx="224" cy="226"/>
            </a:xfrm>
          </p:grpSpPr>
          <p:sp>
            <p:nvSpPr>
              <p:cNvPr id="47145" name="Rectangle 31"/>
              <p:cNvSpPr>
                <a:spLocks noChangeArrowheads="1"/>
              </p:cNvSpPr>
              <p:nvPr/>
            </p:nvSpPr>
            <p:spPr bwMode="auto">
              <a:xfrm>
                <a:off x="2832" y="3454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7146" name="AutoShape 32"/>
              <p:cNvSpPr>
                <a:spLocks noChangeArrowheads="1"/>
              </p:cNvSpPr>
              <p:nvPr/>
            </p:nvSpPr>
            <p:spPr bwMode="auto">
              <a:xfrm rot="5400000">
                <a:off x="2784" y="3469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sp>
        <p:nvSpPr>
          <p:cNvPr id="47110" name="Rectangle 33"/>
          <p:cNvSpPr>
            <a:spLocks noChangeArrowheads="1"/>
          </p:cNvSpPr>
          <p:nvPr/>
        </p:nvSpPr>
        <p:spPr bwMode="auto">
          <a:xfrm>
            <a:off x="4073525" y="1285875"/>
            <a:ext cx="1293813" cy="9667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Resource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Market</a:t>
            </a:r>
          </a:p>
        </p:txBody>
      </p:sp>
      <p:sp>
        <p:nvSpPr>
          <p:cNvPr id="47111" name="Rectangle 34"/>
          <p:cNvSpPr>
            <a:spLocks noChangeArrowheads="1"/>
          </p:cNvSpPr>
          <p:nvPr/>
        </p:nvSpPr>
        <p:spPr bwMode="auto">
          <a:xfrm>
            <a:off x="4073525" y="5080000"/>
            <a:ext cx="1293813" cy="9667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Market</a:t>
            </a:r>
          </a:p>
        </p:txBody>
      </p:sp>
      <p:sp>
        <p:nvSpPr>
          <p:cNvPr id="47112" name="Rectangle 35"/>
          <p:cNvSpPr>
            <a:spLocks noChangeArrowheads="1"/>
          </p:cNvSpPr>
          <p:nvPr/>
        </p:nvSpPr>
        <p:spPr bwMode="auto">
          <a:xfrm>
            <a:off x="1066800" y="3187700"/>
            <a:ext cx="1293813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Businesses</a:t>
            </a:r>
          </a:p>
        </p:txBody>
      </p:sp>
      <p:sp>
        <p:nvSpPr>
          <p:cNvPr id="47113" name="Rectangle 36"/>
          <p:cNvSpPr>
            <a:spLocks noChangeArrowheads="1"/>
          </p:cNvSpPr>
          <p:nvPr/>
        </p:nvSpPr>
        <p:spPr bwMode="auto">
          <a:xfrm>
            <a:off x="6902450" y="3187700"/>
            <a:ext cx="1335088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Households</a:t>
            </a:r>
          </a:p>
        </p:txBody>
      </p:sp>
      <p:sp>
        <p:nvSpPr>
          <p:cNvPr id="47114" name="WordArt 37"/>
          <p:cNvSpPr>
            <a:spLocks noChangeArrowheads="1" noChangeShapeType="1" noTextEdit="1"/>
          </p:cNvSpPr>
          <p:nvPr/>
        </p:nvSpPr>
        <p:spPr bwMode="auto">
          <a:xfrm rot="-2363630">
            <a:off x="1385888" y="1570038"/>
            <a:ext cx="823912" cy="215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49722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Costs</a:t>
            </a:r>
          </a:p>
        </p:txBody>
      </p:sp>
      <p:sp>
        <p:nvSpPr>
          <p:cNvPr id="47115" name="WordArt 38"/>
          <p:cNvSpPr>
            <a:spLocks noChangeArrowheads="1" noChangeShapeType="1" noTextEdit="1"/>
          </p:cNvSpPr>
          <p:nvPr/>
        </p:nvSpPr>
        <p:spPr bwMode="auto">
          <a:xfrm rot="1800000">
            <a:off x="6529388" y="1485900"/>
            <a:ext cx="1790700" cy="7254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667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Money Income</a:t>
            </a:r>
          </a:p>
        </p:txBody>
      </p:sp>
      <p:sp>
        <p:nvSpPr>
          <p:cNvPr id="47116" name="WordArt 39"/>
          <p:cNvSpPr>
            <a:spLocks noChangeArrowheads="1" noChangeShapeType="1" noTextEdit="1"/>
          </p:cNvSpPr>
          <p:nvPr/>
        </p:nvSpPr>
        <p:spPr bwMode="auto">
          <a:xfrm rot="2216734">
            <a:off x="5918200" y="2263775"/>
            <a:ext cx="1414463" cy="9953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9005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Input Factors</a:t>
            </a:r>
          </a:p>
        </p:txBody>
      </p:sp>
      <p:sp>
        <p:nvSpPr>
          <p:cNvPr id="47117" name="WordArt 40"/>
          <p:cNvSpPr>
            <a:spLocks noChangeArrowheads="1" noChangeShapeType="1" noTextEdit="1"/>
          </p:cNvSpPr>
          <p:nvPr/>
        </p:nvSpPr>
        <p:spPr bwMode="auto">
          <a:xfrm rot="-2363630">
            <a:off x="2133600" y="2319338"/>
            <a:ext cx="887413" cy="3254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7731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Resources</a:t>
            </a:r>
          </a:p>
        </p:txBody>
      </p:sp>
      <p:sp>
        <p:nvSpPr>
          <p:cNvPr id="47118" name="WordArt 41"/>
          <p:cNvSpPr>
            <a:spLocks noChangeArrowheads="1" noChangeShapeType="1" noTextEdit="1"/>
          </p:cNvSpPr>
          <p:nvPr/>
        </p:nvSpPr>
        <p:spPr bwMode="auto">
          <a:xfrm rot="1800000">
            <a:off x="2052638" y="4537075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Goods &amp; Services</a:t>
            </a:r>
          </a:p>
        </p:txBody>
      </p:sp>
      <p:sp>
        <p:nvSpPr>
          <p:cNvPr id="47119" name="WordArt 42"/>
          <p:cNvSpPr>
            <a:spLocks noChangeArrowheads="1" noChangeShapeType="1" noTextEdit="1"/>
          </p:cNvSpPr>
          <p:nvPr/>
        </p:nvSpPr>
        <p:spPr bwMode="auto">
          <a:xfrm rot="1800000">
            <a:off x="1285875" y="5637213"/>
            <a:ext cx="1274763" cy="3603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Revenue</a:t>
            </a:r>
          </a:p>
        </p:txBody>
      </p:sp>
      <p:sp>
        <p:nvSpPr>
          <p:cNvPr id="47120" name="WordArt 43"/>
          <p:cNvSpPr>
            <a:spLocks noChangeArrowheads="1" noChangeShapeType="1" noTextEdit="1"/>
          </p:cNvSpPr>
          <p:nvPr/>
        </p:nvSpPr>
        <p:spPr bwMode="auto">
          <a:xfrm rot="-1678368">
            <a:off x="5908675" y="4525963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Goods &amp; Services</a:t>
            </a:r>
          </a:p>
        </p:txBody>
      </p:sp>
      <p:sp>
        <p:nvSpPr>
          <p:cNvPr id="47121" name="WordArt 44"/>
          <p:cNvSpPr>
            <a:spLocks noChangeArrowheads="1" noChangeShapeType="1" noTextEdit="1"/>
          </p:cNvSpPr>
          <p:nvPr/>
        </p:nvSpPr>
        <p:spPr bwMode="auto">
          <a:xfrm rot="-1678368">
            <a:off x="6781800" y="5589588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Consumption</a:t>
            </a: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4014788" y="3187700"/>
            <a:ext cx="1427162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Government</a:t>
            </a:r>
          </a:p>
        </p:txBody>
      </p:sp>
      <p:sp>
        <p:nvSpPr>
          <p:cNvPr id="26670" name="AutoShape 46"/>
          <p:cNvSpPr>
            <a:spLocks noChangeArrowheads="1"/>
          </p:cNvSpPr>
          <p:nvPr/>
        </p:nvSpPr>
        <p:spPr bwMode="auto">
          <a:xfrm>
            <a:off x="2379663" y="3748088"/>
            <a:ext cx="1606550" cy="369887"/>
          </a:xfrm>
          <a:prstGeom prst="rightArrow">
            <a:avLst>
              <a:gd name="adj1" fmla="val 65667"/>
              <a:gd name="adj2" fmla="val 63602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1" name="AutoShape 47"/>
          <p:cNvSpPr>
            <a:spLocks noChangeArrowheads="1"/>
          </p:cNvSpPr>
          <p:nvPr/>
        </p:nvSpPr>
        <p:spPr bwMode="auto">
          <a:xfrm flipH="1">
            <a:off x="5465763" y="3748088"/>
            <a:ext cx="1416050" cy="369887"/>
          </a:xfrm>
          <a:prstGeom prst="rightArrow">
            <a:avLst>
              <a:gd name="adj1" fmla="val 65667"/>
              <a:gd name="adj2" fmla="val 56060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2" name="AutoShape 48"/>
          <p:cNvSpPr>
            <a:spLocks noChangeArrowheads="1"/>
          </p:cNvSpPr>
          <p:nvPr/>
        </p:nvSpPr>
        <p:spPr bwMode="auto">
          <a:xfrm flipH="1">
            <a:off x="2387600" y="3233738"/>
            <a:ext cx="1600200" cy="369887"/>
          </a:xfrm>
          <a:prstGeom prst="rightArrow">
            <a:avLst>
              <a:gd name="adj1" fmla="val 65667"/>
              <a:gd name="adj2" fmla="val 63351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5464175" y="3233738"/>
            <a:ext cx="1406525" cy="369887"/>
          </a:xfrm>
          <a:prstGeom prst="rightArrow">
            <a:avLst>
              <a:gd name="adj1" fmla="val 65667"/>
              <a:gd name="adj2" fmla="val 55683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 rot="-5400000">
            <a:off x="4070351" y="2530475"/>
            <a:ext cx="881062" cy="369887"/>
          </a:xfrm>
          <a:prstGeom prst="rightArrow">
            <a:avLst>
              <a:gd name="adj1" fmla="val 65667"/>
              <a:gd name="adj2" fmla="val 34881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 rot="5400000" flipV="1">
            <a:off x="4075113" y="4430713"/>
            <a:ext cx="871537" cy="369887"/>
          </a:xfrm>
          <a:prstGeom prst="rightArrow">
            <a:avLst>
              <a:gd name="adj1" fmla="val 65667"/>
              <a:gd name="adj2" fmla="val 34503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 rot="-5400000">
            <a:off x="4539456" y="4426744"/>
            <a:ext cx="873125" cy="369888"/>
          </a:xfrm>
          <a:prstGeom prst="rightArrow">
            <a:avLst>
              <a:gd name="adj1" fmla="val 65667"/>
              <a:gd name="adj2" fmla="val 34566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7" name="AutoShape 53"/>
          <p:cNvSpPr>
            <a:spLocks noChangeArrowheads="1"/>
          </p:cNvSpPr>
          <p:nvPr/>
        </p:nvSpPr>
        <p:spPr bwMode="auto">
          <a:xfrm rot="5400000" flipV="1">
            <a:off x="4535487" y="2535238"/>
            <a:ext cx="881063" cy="369888"/>
          </a:xfrm>
          <a:prstGeom prst="rightArrow">
            <a:avLst>
              <a:gd name="adj1" fmla="val 65667"/>
              <a:gd name="adj2" fmla="val 34880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2657475" y="2867025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5629275" y="2867025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2624138" y="4048125"/>
            <a:ext cx="1143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Net Taxes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5595938" y="4048125"/>
            <a:ext cx="1143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Net Taxes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2967038" y="2484438"/>
            <a:ext cx="1470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Expenditures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2967038" y="4446588"/>
            <a:ext cx="1470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Expenditures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5029200" y="4391025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5105400" y="2484438"/>
            <a:ext cx="12207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Resources</a:t>
            </a:r>
          </a:p>
        </p:txBody>
      </p:sp>
      <p:sp>
        <p:nvSpPr>
          <p:cNvPr id="47139" name="Rectangle 60"/>
          <p:cNvSpPr>
            <a:spLocks noChangeArrowheads="1"/>
          </p:cNvSpPr>
          <p:nvPr/>
        </p:nvSpPr>
        <p:spPr bwMode="auto">
          <a:xfrm>
            <a:off x="6143625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62933618-B0B9-4E22-9760-77D090E5F366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72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69" grpId="0" animBg="1"/>
      <p:bldP spid="26670" grpId="0" animBg="1"/>
      <p:bldP spid="26671" grpId="0" animBg="1"/>
      <p:bldP spid="26672" grpId="0" animBg="1"/>
      <p:bldP spid="26673" grpId="0" animBg="1"/>
      <p:bldP spid="26674" grpId="0" animBg="1"/>
      <p:bldP spid="26675" grpId="0" animBg="1"/>
      <p:bldP spid="26676" grpId="0" animBg="1"/>
      <p:bldP spid="26677" grpId="0" animBg="1"/>
      <p:bldP spid="26678" grpId="0"/>
      <p:bldP spid="26680" grpId="0"/>
      <p:bldP spid="26681" grpId="0"/>
      <p:bldP spid="26682" grpId="0"/>
      <p:bldP spid="26683" grpId="0"/>
      <p:bldP spid="26684" grpId="0"/>
      <p:bldP spid="26685" grpId="0"/>
      <p:bldP spid="2668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smtClean="0"/>
              <a:t>The Circular Flow Revisited</a:t>
            </a:r>
            <a:r>
              <a:rPr lang="en-US" altLang="en-US" sz="4000" smtClean="0"/>
              <a:t> </a:t>
            </a:r>
          </a:p>
        </p:txBody>
      </p:sp>
      <p:sp>
        <p:nvSpPr>
          <p:cNvPr id="48131" name="Content Placeholder 60"/>
          <p:cNvSpPr>
            <a:spLocks noGrp="1"/>
          </p:cNvSpPr>
          <p:nvPr>
            <p:ph idx="4294967295"/>
          </p:nvPr>
        </p:nvSpPr>
        <p:spPr>
          <a:xfrm>
            <a:off x="53975" y="1660525"/>
            <a:ext cx="7261225" cy="4525963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48132" name="Group 5"/>
          <p:cNvGrpSpPr>
            <a:grpSpLocks/>
          </p:cNvGrpSpPr>
          <p:nvPr/>
        </p:nvGrpSpPr>
        <p:grpSpPr bwMode="auto">
          <a:xfrm>
            <a:off x="396875" y="1454150"/>
            <a:ext cx="6640513" cy="4471988"/>
            <a:chOff x="1291" y="1046"/>
            <a:chExt cx="4183" cy="2817"/>
          </a:xfrm>
        </p:grpSpPr>
        <p:sp>
          <p:nvSpPr>
            <p:cNvPr id="48194" name="AutoShape 6"/>
            <p:cNvSpPr>
              <a:spLocks noChangeArrowheads="1"/>
            </p:cNvSpPr>
            <p:nvPr/>
          </p:nvSpPr>
          <p:spPr bwMode="auto">
            <a:xfrm>
              <a:off x="1411" y="1159"/>
              <a:ext cx="3941" cy="2595"/>
            </a:xfrm>
            <a:prstGeom prst="roundRect">
              <a:avLst>
                <a:gd name="adj" fmla="val 16667"/>
              </a:avLst>
            </a:prstGeom>
            <a:noFill/>
            <a:ln w="228600">
              <a:solidFill>
                <a:srgbClr val="66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grpSp>
          <p:nvGrpSpPr>
            <p:cNvPr id="48195" name="Group 7"/>
            <p:cNvGrpSpPr>
              <a:grpSpLocks/>
            </p:cNvGrpSpPr>
            <p:nvPr/>
          </p:nvGrpSpPr>
          <p:grpSpPr bwMode="auto">
            <a:xfrm>
              <a:off x="2839" y="1046"/>
              <a:ext cx="227" cy="226"/>
              <a:chOff x="2833" y="1046"/>
              <a:chExt cx="227" cy="226"/>
            </a:xfrm>
          </p:grpSpPr>
          <p:sp>
            <p:nvSpPr>
              <p:cNvPr id="48205" name="Rectangle 8"/>
              <p:cNvSpPr>
                <a:spLocks noChangeArrowheads="1"/>
              </p:cNvSpPr>
              <p:nvPr/>
            </p:nvSpPr>
            <p:spPr bwMode="auto">
              <a:xfrm>
                <a:off x="2839" y="1049"/>
                <a:ext cx="221" cy="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206" name="AutoShape 9"/>
              <p:cNvSpPr>
                <a:spLocks noChangeArrowheads="1"/>
              </p:cNvSpPr>
              <p:nvPr/>
            </p:nvSpPr>
            <p:spPr bwMode="auto">
              <a:xfrm rot="5400000">
                <a:off x="2788" y="1091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96" name="Group 10"/>
            <p:cNvGrpSpPr>
              <a:grpSpLocks/>
            </p:cNvGrpSpPr>
            <p:nvPr/>
          </p:nvGrpSpPr>
          <p:grpSpPr bwMode="auto">
            <a:xfrm>
              <a:off x="1291" y="2698"/>
              <a:ext cx="233" cy="196"/>
              <a:chOff x="1297" y="2746"/>
              <a:chExt cx="233" cy="196"/>
            </a:xfrm>
          </p:grpSpPr>
          <p:sp>
            <p:nvSpPr>
              <p:cNvPr id="48203" name="Rectangle 11"/>
              <p:cNvSpPr>
                <a:spLocks noChangeArrowheads="1"/>
              </p:cNvSpPr>
              <p:nvPr/>
            </p:nvSpPr>
            <p:spPr bwMode="auto">
              <a:xfrm>
                <a:off x="1297" y="2746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204" name="AutoShape 12"/>
              <p:cNvSpPr>
                <a:spLocks noChangeArrowheads="1"/>
              </p:cNvSpPr>
              <p:nvPr/>
            </p:nvSpPr>
            <p:spPr bwMode="auto">
              <a:xfrm>
                <a:off x="1304" y="280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97" name="Group 13"/>
            <p:cNvGrpSpPr>
              <a:grpSpLocks/>
            </p:cNvGrpSpPr>
            <p:nvPr/>
          </p:nvGrpSpPr>
          <p:grpSpPr bwMode="auto">
            <a:xfrm>
              <a:off x="5239" y="2019"/>
              <a:ext cx="235" cy="192"/>
              <a:chOff x="5251" y="2019"/>
              <a:chExt cx="235" cy="192"/>
            </a:xfrm>
          </p:grpSpPr>
          <p:sp>
            <p:nvSpPr>
              <p:cNvPr id="48201" name="Rectangle 14"/>
              <p:cNvSpPr>
                <a:spLocks noChangeArrowheads="1"/>
              </p:cNvSpPr>
              <p:nvPr/>
            </p:nvSpPr>
            <p:spPr bwMode="auto">
              <a:xfrm>
                <a:off x="5265" y="2023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202" name="AutoShape 15"/>
              <p:cNvSpPr>
                <a:spLocks noChangeArrowheads="1"/>
              </p:cNvSpPr>
              <p:nvPr/>
            </p:nvSpPr>
            <p:spPr bwMode="auto">
              <a:xfrm rot="10800000">
                <a:off x="5251" y="2019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98" name="Group 16"/>
            <p:cNvGrpSpPr>
              <a:grpSpLocks/>
            </p:cNvGrpSpPr>
            <p:nvPr/>
          </p:nvGrpSpPr>
          <p:grpSpPr bwMode="auto">
            <a:xfrm>
              <a:off x="3703" y="3637"/>
              <a:ext cx="225" cy="226"/>
              <a:chOff x="3649" y="3631"/>
              <a:chExt cx="225" cy="226"/>
            </a:xfrm>
          </p:grpSpPr>
          <p:sp>
            <p:nvSpPr>
              <p:cNvPr id="48199" name="Rectangle 17"/>
              <p:cNvSpPr>
                <a:spLocks noChangeArrowheads="1"/>
              </p:cNvSpPr>
              <p:nvPr/>
            </p:nvSpPr>
            <p:spPr bwMode="auto">
              <a:xfrm>
                <a:off x="3649" y="3662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200" name="AutoShape 18"/>
              <p:cNvSpPr>
                <a:spLocks noChangeArrowheads="1"/>
              </p:cNvSpPr>
              <p:nvPr/>
            </p:nvSpPr>
            <p:spPr bwMode="auto">
              <a:xfrm rot="-5400000">
                <a:off x="3693" y="367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grpSp>
        <p:nvGrpSpPr>
          <p:cNvPr id="48133" name="Group 19"/>
          <p:cNvGrpSpPr>
            <a:grpSpLocks/>
          </p:cNvGrpSpPr>
          <p:nvPr/>
        </p:nvGrpSpPr>
        <p:grpSpPr bwMode="auto">
          <a:xfrm>
            <a:off x="784225" y="1836738"/>
            <a:ext cx="5856288" cy="3798887"/>
            <a:chOff x="1535" y="1263"/>
            <a:chExt cx="3689" cy="2393"/>
          </a:xfrm>
        </p:grpSpPr>
        <p:sp>
          <p:nvSpPr>
            <p:cNvPr id="48181" name="AutoShape 20"/>
            <p:cNvSpPr>
              <a:spLocks noChangeArrowheads="1"/>
            </p:cNvSpPr>
            <p:nvPr/>
          </p:nvSpPr>
          <p:spPr bwMode="auto">
            <a:xfrm>
              <a:off x="1647" y="1344"/>
              <a:ext cx="3469" cy="2177"/>
            </a:xfrm>
            <a:prstGeom prst="roundRect">
              <a:avLst>
                <a:gd name="adj" fmla="val 12361"/>
              </a:avLst>
            </a:prstGeom>
            <a:noFill/>
            <a:ln w="2286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grpSp>
          <p:nvGrpSpPr>
            <p:cNvPr id="48182" name="Group 21"/>
            <p:cNvGrpSpPr>
              <a:grpSpLocks/>
            </p:cNvGrpSpPr>
            <p:nvPr/>
          </p:nvGrpSpPr>
          <p:grpSpPr bwMode="auto">
            <a:xfrm>
              <a:off x="1535" y="2018"/>
              <a:ext cx="232" cy="196"/>
              <a:chOff x="1535" y="1946"/>
              <a:chExt cx="232" cy="196"/>
            </a:xfrm>
          </p:grpSpPr>
          <p:sp>
            <p:nvSpPr>
              <p:cNvPr id="48192" name="Rectangle 22"/>
              <p:cNvSpPr>
                <a:spLocks noChangeArrowheads="1"/>
              </p:cNvSpPr>
              <p:nvPr/>
            </p:nvSpPr>
            <p:spPr bwMode="auto">
              <a:xfrm>
                <a:off x="1546" y="1954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193" name="AutoShape 23"/>
              <p:cNvSpPr>
                <a:spLocks noChangeArrowheads="1"/>
              </p:cNvSpPr>
              <p:nvPr/>
            </p:nvSpPr>
            <p:spPr bwMode="auto">
              <a:xfrm rot="10800000">
                <a:off x="1535" y="1946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83" name="Group 24"/>
            <p:cNvGrpSpPr>
              <a:grpSpLocks/>
            </p:cNvGrpSpPr>
            <p:nvPr/>
          </p:nvGrpSpPr>
          <p:grpSpPr bwMode="auto">
            <a:xfrm>
              <a:off x="4995" y="2696"/>
              <a:ext cx="229" cy="195"/>
              <a:chOff x="4995" y="2762"/>
              <a:chExt cx="229" cy="195"/>
            </a:xfrm>
          </p:grpSpPr>
          <p:sp>
            <p:nvSpPr>
              <p:cNvPr id="48190" name="Rectangle 25"/>
              <p:cNvSpPr>
                <a:spLocks noChangeArrowheads="1"/>
              </p:cNvSpPr>
              <p:nvPr/>
            </p:nvSpPr>
            <p:spPr bwMode="auto">
              <a:xfrm>
                <a:off x="4995" y="2762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191" name="AutoShape 26"/>
              <p:cNvSpPr>
                <a:spLocks noChangeArrowheads="1"/>
              </p:cNvSpPr>
              <p:nvPr/>
            </p:nvSpPr>
            <p:spPr bwMode="auto">
              <a:xfrm>
                <a:off x="4998" y="2821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84" name="Group 27"/>
            <p:cNvGrpSpPr>
              <a:grpSpLocks/>
            </p:cNvGrpSpPr>
            <p:nvPr/>
          </p:nvGrpSpPr>
          <p:grpSpPr bwMode="auto">
            <a:xfrm>
              <a:off x="3699" y="1263"/>
              <a:ext cx="227" cy="226"/>
              <a:chOff x="3705" y="1263"/>
              <a:chExt cx="227" cy="226"/>
            </a:xfrm>
          </p:grpSpPr>
          <p:sp>
            <p:nvSpPr>
              <p:cNvPr id="48188" name="Rectangle 28"/>
              <p:cNvSpPr>
                <a:spLocks noChangeArrowheads="1"/>
              </p:cNvSpPr>
              <p:nvPr/>
            </p:nvSpPr>
            <p:spPr bwMode="auto">
              <a:xfrm>
                <a:off x="3705" y="1266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189" name="AutoShape 29"/>
              <p:cNvSpPr>
                <a:spLocks noChangeArrowheads="1"/>
              </p:cNvSpPr>
              <p:nvPr/>
            </p:nvSpPr>
            <p:spPr bwMode="auto">
              <a:xfrm rot="-5400000">
                <a:off x="3751" y="1308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  <p:grpSp>
          <p:nvGrpSpPr>
            <p:cNvPr id="48185" name="Group 30"/>
            <p:cNvGrpSpPr>
              <a:grpSpLocks/>
            </p:cNvGrpSpPr>
            <p:nvPr/>
          </p:nvGrpSpPr>
          <p:grpSpPr bwMode="auto">
            <a:xfrm>
              <a:off x="2835" y="3430"/>
              <a:ext cx="224" cy="226"/>
              <a:chOff x="2829" y="3424"/>
              <a:chExt cx="224" cy="226"/>
            </a:xfrm>
          </p:grpSpPr>
          <p:sp>
            <p:nvSpPr>
              <p:cNvPr id="48186" name="Rectangle 31"/>
              <p:cNvSpPr>
                <a:spLocks noChangeArrowheads="1"/>
              </p:cNvSpPr>
              <p:nvPr/>
            </p:nvSpPr>
            <p:spPr bwMode="auto">
              <a:xfrm>
                <a:off x="2832" y="3454"/>
                <a:ext cx="221" cy="1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48187" name="AutoShape 32"/>
              <p:cNvSpPr>
                <a:spLocks noChangeArrowheads="1"/>
              </p:cNvSpPr>
              <p:nvPr/>
            </p:nvSpPr>
            <p:spPr bwMode="auto">
              <a:xfrm rot="5400000">
                <a:off x="2784" y="3469"/>
                <a:ext cx="226" cy="136"/>
              </a:xfrm>
              <a:prstGeom prst="triangle">
                <a:avLst>
                  <a:gd name="adj" fmla="val 50000"/>
                </a:avLst>
              </a:prstGeom>
              <a:solidFill>
                <a:srgbClr val="66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sp>
        <p:nvSpPr>
          <p:cNvPr id="48134" name="Rectangle 33"/>
          <p:cNvSpPr>
            <a:spLocks noChangeArrowheads="1"/>
          </p:cNvSpPr>
          <p:nvPr/>
        </p:nvSpPr>
        <p:spPr bwMode="auto">
          <a:xfrm>
            <a:off x="3068638" y="1346200"/>
            <a:ext cx="1293812" cy="9667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Resource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Market</a:t>
            </a:r>
          </a:p>
        </p:txBody>
      </p:sp>
      <p:sp>
        <p:nvSpPr>
          <p:cNvPr id="48135" name="Rectangle 34"/>
          <p:cNvSpPr>
            <a:spLocks noChangeArrowheads="1"/>
          </p:cNvSpPr>
          <p:nvPr/>
        </p:nvSpPr>
        <p:spPr bwMode="auto">
          <a:xfrm>
            <a:off x="3068638" y="5140325"/>
            <a:ext cx="1293812" cy="9667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Market</a:t>
            </a:r>
          </a:p>
        </p:txBody>
      </p:sp>
      <p:sp>
        <p:nvSpPr>
          <p:cNvPr id="48136" name="Rectangle 35"/>
          <p:cNvSpPr>
            <a:spLocks noChangeArrowheads="1"/>
          </p:cNvSpPr>
          <p:nvPr/>
        </p:nvSpPr>
        <p:spPr bwMode="auto">
          <a:xfrm>
            <a:off x="61913" y="3248025"/>
            <a:ext cx="1293812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Businesses</a:t>
            </a:r>
          </a:p>
        </p:txBody>
      </p:sp>
      <p:sp>
        <p:nvSpPr>
          <p:cNvPr id="48137" name="Rectangle 36"/>
          <p:cNvSpPr>
            <a:spLocks noChangeArrowheads="1"/>
          </p:cNvSpPr>
          <p:nvPr/>
        </p:nvSpPr>
        <p:spPr bwMode="auto">
          <a:xfrm>
            <a:off x="5897563" y="3248025"/>
            <a:ext cx="1335087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Households</a:t>
            </a:r>
          </a:p>
        </p:txBody>
      </p:sp>
      <p:sp>
        <p:nvSpPr>
          <p:cNvPr id="48138" name="WordArt 37"/>
          <p:cNvSpPr>
            <a:spLocks noChangeArrowheads="1" noChangeShapeType="1" noTextEdit="1"/>
          </p:cNvSpPr>
          <p:nvPr/>
        </p:nvSpPr>
        <p:spPr bwMode="auto">
          <a:xfrm rot="-2363630">
            <a:off x="381000" y="1630363"/>
            <a:ext cx="823913" cy="215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49722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Costs</a:t>
            </a:r>
          </a:p>
        </p:txBody>
      </p:sp>
      <p:sp>
        <p:nvSpPr>
          <p:cNvPr id="48139" name="WordArt 38"/>
          <p:cNvSpPr>
            <a:spLocks noChangeArrowheads="1" noChangeShapeType="1" noTextEdit="1"/>
          </p:cNvSpPr>
          <p:nvPr/>
        </p:nvSpPr>
        <p:spPr bwMode="auto">
          <a:xfrm rot="1800000">
            <a:off x="5524500" y="1546225"/>
            <a:ext cx="1790700" cy="7254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667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Money Income</a:t>
            </a:r>
          </a:p>
        </p:txBody>
      </p:sp>
      <p:sp>
        <p:nvSpPr>
          <p:cNvPr id="48140" name="WordArt 39"/>
          <p:cNvSpPr>
            <a:spLocks noChangeArrowheads="1" noChangeShapeType="1" noTextEdit="1"/>
          </p:cNvSpPr>
          <p:nvPr/>
        </p:nvSpPr>
        <p:spPr bwMode="auto">
          <a:xfrm rot="2216734">
            <a:off x="4913313" y="2324100"/>
            <a:ext cx="1414462" cy="9953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9005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Input Factors</a:t>
            </a:r>
          </a:p>
        </p:txBody>
      </p:sp>
      <p:sp>
        <p:nvSpPr>
          <p:cNvPr id="48141" name="WordArt 40"/>
          <p:cNvSpPr>
            <a:spLocks noChangeArrowheads="1" noChangeShapeType="1" noTextEdit="1"/>
          </p:cNvSpPr>
          <p:nvPr/>
        </p:nvSpPr>
        <p:spPr bwMode="auto">
          <a:xfrm rot="-2363630">
            <a:off x="1128713" y="2379663"/>
            <a:ext cx="887412" cy="3254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7731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Resources</a:t>
            </a:r>
          </a:p>
        </p:txBody>
      </p:sp>
      <p:sp>
        <p:nvSpPr>
          <p:cNvPr id="48142" name="WordArt 41"/>
          <p:cNvSpPr>
            <a:spLocks noChangeArrowheads="1" noChangeShapeType="1" noTextEdit="1"/>
          </p:cNvSpPr>
          <p:nvPr/>
        </p:nvSpPr>
        <p:spPr bwMode="auto">
          <a:xfrm rot="1800000">
            <a:off x="1047750" y="4597400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Goods &amp; Services</a:t>
            </a:r>
          </a:p>
        </p:txBody>
      </p:sp>
      <p:sp>
        <p:nvSpPr>
          <p:cNvPr id="48143" name="WordArt 42"/>
          <p:cNvSpPr>
            <a:spLocks noChangeArrowheads="1" noChangeShapeType="1" noTextEdit="1"/>
          </p:cNvSpPr>
          <p:nvPr/>
        </p:nvSpPr>
        <p:spPr bwMode="auto">
          <a:xfrm rot="1800000">
            <a:off x="280988" y="5697538"/>
            <a:ext cx="1274762" cy="3603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Revenue</a:t>
            </a:r>
          </a:p>
        </p:txBody>
      </p:sp>
      <p:sp>
        <p:nvSpPr>
          <p:cNvPr id="48144" name="WordArt 43"/>
          <p:cNvSpPr>
            <a:spLocks noChangeArrowheads="1" noChangeShapeType="1" noTextEdit="1"/>
          </p:cNvSpPr>
          <p:nvPr/>
        </p:nvSpPr>
        <p:spPr bwMode="auto">
          <a:xfrm rot="-1678368">
            <a:off x="4903788" y="4586288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Goods &amp; Services</a:t>
            </a:r>
          </a:p>
        </p:txBody>
      </p:sp>
      <p:sp>
        <p:nvSpPr>
          <p:cNvPr id="48145" name="WordArt 44"/>
          <p:cNvSpPr>
            <a:spLocks noChangeArrowheads="1" noChangeShapeType="1" noTextEdit="1"/>
          </p:cNvSpPr>
          <p:nvPr/>
        </p:nvSpPr>
        <p:spPr bwMode="auto">
          <a:xfrm rot="-1678368">
            <a:off x="5776913" y="5649913"/>
            <a:ext cx="1447800" cy="53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Consumption</a:t>
            </a: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3009900" y="3248025"/>
            <a:ext cx="1427163" cy="9667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Government</a:t>
            </a:r>
          </a:p>
        </p:txBody>
      </p:sp>
      <p:sp>
        <p:nvSpPr>
          <p:cNvPr id="26670" name="AutoShape 46"/>
          <p:cNvSpPr>
            <a:spLocks noChangeArrowheads="1"/>
          </p:cNvSpPr>
          <p:nvPr/>
        </p:nvSpPr>
        <p:spPr bwMode="auto">
          <a:xfrm>
            <a:off x="1374775" y="3808413"/>
            <a:ext cx="1606550" cy="369887"/>
          </a:xfrm>
          <a:prstGeom prst="rightArrow">
            <a:avLst>
              <a:gd name="adj1" fmla="val 65667"/>
              <a:gd name="adj2" fmla="val 63602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1" name="AutoShape 47"/>
          <p:cNvSpPr>
            <a:spLocks noChangeArrowheads="1"/>
          </p:cNvSpPr>
          <p:nvPr/>
        </p:nvSpPr>
        <p:spPr bwMode="auto">
          <a:xfrm flipH="1">
            <a:off x="4460875" y="3808413"/>
            <a:ext cx="1416050" cy="369887"/>
          </a:xfrm>
          <a:prstGeom prst="rightArrow">
            <a:avLst>
              <a:gd name="adj1" fmla="val 65667"/>
              <a:gd name="adj2" fmla="val 56060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2" name="AutoShape 48"/>
          <p:cNvSpPr>
            <a:spLocks noChangeArrowheads="1"/>
          </p:cNvSpPr>
          <p:nvPr/>
        </p:nvSpPr>
        <p:spPr bwMode="auto">
          <a:xfrm flipH="1">
            <a:off x="1382713" y="3294063"/>
            <a:ext cx="1600200" cy="369887"/>
          </a:xfrm>
          <a:prstGeom prst="rightArrow">
            <a:avLst>
              <a:gd name="adj1" fmla="val 65667"/>
              <a:gd name="adj2" fmla="val 63351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4459288" y="3294063"/>
            <a:ext cx="1406525" cy="369887"/>
          </a:xfrm>
          <a:prstGeom prst="rightArrow">
            <a:avLst>
              <a:gd name="adj1" fmla="val 65667"/>
              <a:gd name="adj2" fmla="val 55683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 rot="-5400000">
            <a:off x="3065463" y="2590800"/>
            <a:ext cx="881062" cy="369888"/>
          </a:xfrm>
          <a:prstGeom prst="rightArrow">
            <a:avLst>
              <a:gd name="adj1" fmla="val 65667"/>
              <a:gd name="adj2" fmla="val 34880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 rot="5400000" flipV="1">
            <a:off x="3070225" y="4491038"/>
            <a:ext cx="871537" cy="369888"/>
          </a:xfrm>
          <a:prstGeom prst="rightArrow">
            <a:avLst>
              <a:gd name="adj1" fmla="val 65667"/>
              <a:gd name="adj2" fmla="val 34503"/>
            </a:avLst>
          </a:prstGeom>
          <a:solidFill>
            <a:srgbClr val="660033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 rot="-5400000">
            <a:off x="3534569" y="4487069"/>
            <a:ext cx="873125" cy="369887"/>
          </a:xfrm>
          <a:prstGeom prst="rightArrow">
            <a:avLst>
              <a:gd name="adj1" fmla="val 65667"/>
              <a:gd name="adj2" fmla="val 34566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7" name="AutoShape 53"/>
          <p:cNvSpPr>
            <a:spLocks noChangeArrowheads="1"/>
          </p:cNvSpPr>
          <p:nvPr/>
        </p:nvSpPr>
        <p:spPr bwMode="auto">
          <a:xfrm rot="5400000" flipV="1">
            <a:off x="3530600" y="2595563"/>
            <a:ext cx="881063" cy="369887"/>
          </a:xfrm>
          <a:prstGeom prst="rightArrow">
            <a:avLst>
              <a:gd name="adj1" fmla="val 65667"/>
              <a:gd name="adj2" fmla="val 34881"/>
            </a:avLst>
          </a:prstGeom>
          <a:solidFill>
            <a:srgbClr val="66990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1652588" y="2927350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624388" y="2927350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1619250" y="4108450"/>
            <a:ext cx="1143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Net Taxes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4591050" y="4108450"/>
            <a:ext cx="1143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Net Taxes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1962150" y="2544763"/>
            <a:ext cx="1470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Expenditures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1962150" y="4506913"/>
            <a:ext cx="1470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Expenditures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4024313" y="4451350"/>
            <a:ext cx="10763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Goods &amp;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 Services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4100513" y="2544763"/>
            <a:ext cx="122078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9900"/>
                </a:solidFill>
                <a:latin typeface="Arial" charset="0"/>
              </a:rPr>
              <a:t>Resources</a:t>
            </a:r>
          </a:p>
        </p:txBody>
      </p:sp>
      <p:sp>
        <p:nvSpPr>
          <p:cNvPr id="48163" name="Rectangle 60"/>
          <p:cNvSpPr>
            <a:spLocks noChangeArrowheads="1"/>
          </p:cNvSpPr>
          <p:nvPr/>
        </p:nvSpPr>
        <p:spPr bwMode="auto">
          <a:xfrm>
            <a:off x="5138738" y="6537325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D4C7455A-CE2E-4810-BE53-4A80520B164C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8164" name="Text Box 64"/>
          <p:cNvSpPr txBox="1">
            <a:spLocks noChangeArrowheads="1"/>
          </p:cNvSpPr>
          <p:nvPr/>
        </p:nvSpPr>
        <p:spPr bwMode="auto">
          <a:xfrm>
            <a:off x="8185150" y="3122613"/>
            <a:ext cx="806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Rest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World</a:t>
            </a:r>
          </a:p>
        </p:txBody>
      </p:sp>
      <p:sp>
        <p:nvSpPr>
          <p:cNvPr id="48165" name="Line 68"/>
          <p:cNvSpPr>
            <a:spLocks noChangeShapeType="1"/>
          </p:cNvSpPr>
          <p:nvPr/>
        </p:nvSpPr>
        <p:spPr bwMode="auto">
          <a:xfrm flipH="1">
            <a:off x="3352800" y="762000"/>
            <a:ext cx="533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6" name="Line 69"/>
          <p:cNvSpPr>
            <a:spLocks noChangeShapeType="1"/>
          </p:cNvSpPr>
          <p:nvPr/>
        </p:nvSpPr>
        <p:spPr bwMode="auto">
          <a:xfrm>
            <a:off x="3352800" y="762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70"/>
          <p:cNvSpPr>
            <a:spLocks noChangeShapeType="1"/>
          </p:cNvSpPr>
          <p:nvPr/>
        </p:nvSpPr>
        <p:spPr bwMode="auto">
          <a:xfrm>
            <a:off x="8686800" y="762000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Line 71"/>
          <p:cNvSpPr>
            <a:spLocks noChangeShapeType="1"/>
          </p:cNvSpPr>
          <p:nvPr/>
        </p:nvSpPr>
        <p:spPr bwMode="auto">
          <a:xfrm>
            <a:off x="3276600" y="6705600"/>
            <a:ext cx="556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9" name="Line 72"/>
          <p:cNvSpPr>
            <a:spLocks noChangeShapeType="1"/>
          </p:cNvSpPr>
          <p:nvPr/>
        </p:nvSpPr>
        <p:spPr bwMode="auto">
          <a:xfrm flipV="1">
            <a:off x="8839200" y="4267200"/>
            <a:ext cx="0" cy="2438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74"/>
          <p:cNvSpPr>
            <a:spLocks noChangeShapeType="1"/>
          </p:cNvSpPr>
          <p:nvPr/>
        </p:nvSpPr>
        <p:spPr bwMode="auto">
          <a:xfrm flipV="1">
            <a:off x="3276600" y="6324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1" name="Line 75"/>
          <p:cNvSpPr>
            <a:spLocks noChangeShapeType="1"/>
          </p:cNvSpPr>
          <p:nvPr/>
        </p:nvSpPr>
        <p:spPr bwMode="auto">
          <a:xfrm>
            <a:off x="4038600" y="990600"/>
            <a:ext cx="441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2" name="Line 76"/>
          <p:cNvSpPr>
            <a:spLocks noChangeShapeType="1"/>
          </p:cNvSpPr>
          <p:nvPr/>
        </p:nvSpPr>
        <p:spPr bwMode="auto">
          <a:xfrm>
            <a:off x="4038600" y="99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77"/>
          <p:cNvSpPr>
            <a:spLocks noChangeShapeType="1"/>
          </p:cNvSpPr>
          <p:nvPr/>
        </p:nvSpPr>
        <p:spPr bwMode="auto">
          <a:xfrm>
            <a:off x="8458200" y="9906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4" name="Line 78"/>
          <p:cNvSpPr>
            <a:spLocks noChangeShapeType="1"/>
          </p:cNvSpPr>
          <p:nvPr/>
        </p:nvSpPr>
        <p:spPr bwMode="auto">
          <a:xfrm>
            <a:off x="3962400" y="65532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5" name="Line 79"/>
          <p:cNvSpPr>
            <a:spLocks noChangeShapeType="1"/>
          </p:cNvSpPr>
          <p:nvPr/>
        </p:nvSpPr>
        <p:spPr bwMode="auto">
          <a:xfrm flipV="1">
            <a:off x="8229600" y="43434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6" name="Line 80"/>
          <p:cNvSpPr>
            <a:spLocks noChangeShapeType="1"/>
          </p:cNvSpPr>
          <p:nvPr/>
        </p:nvSpPr>
        <p:spPr bwMode="auto">
          <a:xfrm flipV="1">
            <a:off x="3962400" y="6172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TextBox 1"/>
          <p:cNvSpPr txBox="1">
            <a:spLocks noChangeArrowheads="1"/>
          </p:cNvSpPr>
          <p:nvPr/>
        </p:nvSpPr>
        <p:spPr bwMode="auto">
          <a:xfrm>
            <a:off x="6484938" y="381000"/>
            <a:ext cx="1890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Arial" charset="0"/>
              </a:rPr>
              <a:t>Import &amp; export</a:t>
            </a:r>
            <a:r>
              <a:rPr lang="en-US" altLang="en-US" sz="1800">
                <a:latin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58200" y="4577363"/>
            <a:ext cx="461665" cy="1669688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Import &amp; export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4879994"/>
            <a:ext cx="461665" cy="137473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Money flows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0" y="1292265"/>
            <a:ext cx="461665" cy="137473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Money flows</a:t>
            </a:r>
          </a:p>
        </p:txBody>
      </p:sp>
    </p:spTree>
    <p:extLst>
      <p:ext uri="{BB962C8B-B14F-4D97-AF65-F5344CB8AC3E}">
        <p14:creationId xmlns:p14="http://schemas.microsoft.com/office/powerpoint/2010/main" val="7985145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69" grpId="0" animBg="1"/>
      <p:bldP spid="26670" grpId="0" animBg="1"/>
      <p:bldP spid="26671" grpId="0" animBg="1"/>
      <p:bldP spid="26672" grpId="0" animBg="1"/>
      <p:bldP spid="26673" grpId="0" animBg="1"/>
      <p:bldP spid="26674" grpId="0" animBg="1"/>
      <p:bldP spid="26675" grpId="0" animBg="1"/>
      <p:bldP spid="26676" grpId="0" animBg="1"/>
      <p:bldP spid="26677" grpId="0" animBg="1"/>
      <p:bldP spid="26678" grpId="0"/>
      <p:bldP spid="26680" grpId="0"/>
      <p:bldP spid="26681" grpId="0"/>
      <p:bldP spid="26682" grpId="0"/>
      <p:bldP spid="26683" grpId="0"/>
      <p:bldP spid="26684" grpId="0"/>
      <p:bldP spid="26685" grpId="0"/>
      <p:bldP spid="2668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Government Finance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2200"/>
            <a:ext cx="8229600" cy="5010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 smtClean="0"/>
              <a:t>Government purchases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 smtClean="0"/>
              <a:t>Government transfers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992438" y="2092325"/>
            <a:ext cx="479425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35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30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25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20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15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10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5</a:t>
            </a: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400" b="1">
              <a:latin typeface="Arial" charset="0"/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  0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rot="-5400000">
            <a:off x="1472406" y="3926682"/>
            <a:ext cx="2703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Percentage of U.S. Output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052888" y="619601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1960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931025" y="6196013"/>
            <a:ext cx="641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2007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873500" y="3678238"/>
            <a:ext cx="995363" cy="244475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3" charset="-128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750050" y="4064000"/>
            <a:ext cx="995363" cy="2058988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3" charset="-128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750050" y="2800350"/>
            <a:ext cx="995363" cy="1265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873500" y="3254375"/>
            <a:ext cx="995363" cy="430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026025" y="5222875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Government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Purchases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045075" y="2322513"/>
            <a:ext cx="15303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Government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Transfer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Payments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60925" y="4806950"/>
            <a:ext cx="1879600" cy="411163"/>
            <a:chOff x="3062" y="3028"/>
            <a:chExt cx="1184" cy="259"/>
          </a:xfrm>
        </p:grpSpPr>
        <p:sp>
          <p:nvSpPr>
            <p:cNvPr id="49177" name="Line 18"/>
            <p:cNvSpPr>
              <a:spLocks noChangeShapeType="1"/>
            </p:cNvSpPr>
            <p:nvPr/>
          </p:nvSpPr>
          <p:spPr bwMode="auto">
            <a:xfrm flipV="1">
              <a:off x="3644" y="3028"/>
              <a:ext cx="60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19"/>
            <p:cNvSpPr>
              <a:spLocks noChangeShapeType="1"/>
            </p:cNvSpPr>
            <p:nvPr/>
          </p:nvSpPr>
          <p:spPr bwMode="auto">
            <a:xfrm flipH="1" flipV="1">
              <a:off x="3062" y="3028"/>
              <a:ext cx="60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70450" y="3111500"/>
            <a:ext cx="1879600" cy="411163"/>
            <a:chOff x="3068" y="1960"/>
            <a:chExt cx="1184" cy="259"/>
          </a:xfrm>
        </p:grpSpPr>
        <p:sp>
          <p:nvSpPr>
            <p:cNvPr id="49175" name="Line 20"/>
            <p:cNvSpPr>
              <a:spLocks noChangeShapeType="1"/>
            </p:cNvSpPr>
            <p:nvPr/>
          </p:nvSpPr>
          <p:spPr bwMode="auto">
            <a:xfrm>
              <a:off x="3650" y="1960"/>
              <a:ext cx="60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1"/>
            <p:cNvSpPr>
              <a:spLocks noChangeShapeType="1"/>
            </p:cNvSpPr>
            <p:nvPr/>
          </p:nvSpPr>
          <p:spPr bwMode="auto">
            <a:xfrm flipH="1">
              <a:off x="3068" y="1960"/>
              <a:ext cx="60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040188" y="472757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charset="0"/>
              </a:rPr>
              <a:t>22%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132263" y="327977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5%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934200" y="48133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charset="0"/>
              </a:rPr>
              <a:t>19%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972300" y="320357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13%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4075113" y="28702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27%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988175" y="24479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32%</a:t>
            </a:r>
          </a:p>
        </p:txBody>
      </p:sp>
      <p:sp>
        <p:nvSpPr>
          <p:cNvPr id="49174" name="Rectangle 26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FD362C01-8B24-4E15-A2AD-78C66383C393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90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build="p"/>
      <p:bldP spid="28677" grpId="0"/>
      <p:bldP spid="28681" grpId="0"/>
      <p:bldP spid="28682" grpId="0"/>
      <p:bldP spid="28683" grpId="0"/>
      <p:bldP spid="28684" grpId="0" animBg="1"/>
      <p:bldP spid="28685" grpId="0" animBg="1"/>
      <p:bldP spid="28686" grpId="0" animBg="1"/>
      <p:bldP spid="28687" grpId="0" animBg="1"/>
      <p:bldP spid="28688" grpId="0"/>
      <p:bldP spid="28689" grpId="0"/>
      <p:bldP spid="28696" grpId="0"/>
      <p:bldP spid="28697" grpId="0"/>
      <p:bldP spid="28698" grpId="0"/>
      <p:bldP spid="28699" grpId="0"/>
      <p:bldP spid="28700" grpId="0"/>
      <p:bldP spid="2870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Revenue</a:t>
            </a:r>
          </a:p>
        </p:txBody>
      </p:sp>
      <p:sp>
        <p:nvSpPr>
          <p:cNvPr id="50179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1422400" y="2578100"/>
            <a:ext cx="22098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Sweden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Denmark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Finland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France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Italy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Germany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United Kingdom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Canada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Australia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United States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Japan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South Korea</a:t>
            </a:r>
          </a:p>
          <a:p>
            <a:pPr algn="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en-US" sz="1800" b="1">
              <a:latin typeface="Arial" charset="0"/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4271963" y="2300288"/>
            <a:ext cx="475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10	20	30	40	50	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4635500" y="6386513"/>
            <a:ext cx="4295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Organization for Economic Cooperation and Development</a:t>
            </a: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630613" y="2692400"/>
            <a:ext cx="4941887" cy="2286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3" charset="-128"/>
            </a:endParaRP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630613" y="2978150"/>
            <a:ext cx="4802187" cy="2095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630613" y="3263900"/>
            <a:ext cx="4611687" cy="2159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3630613" y="3549650"/>
            <a:ext cx="4624387" cy="2095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630613" y="3835400"/>
            <a:ext cx="4294187" cy="2159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630613" y="4121150"/>
            <a:ext cx="4025900" cy="215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3630613" y="4406900"/>
            <a:ext cx="3963987" cy="2159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3630613" y="4692650"/>
            <a:ext cx="3633787" cy="234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3630613" y="4978400"/>
            <a:ext cx="3252787" cy="2413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7" name="Rectangle 65"/>
          <p:cNvSpPr>
            <a:spLocks noChangeArrowheads="1"/>
          </p:cNvSpPr>
          <p:nvPr/>
        </p:nvSpPr>
        <p:spPr bwMode="auto">
          <a:xfrm>
            <a:off x="3630613" y="5264150"/>
            <a:ext cx="3113087" cy="2222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3630613" y="5549900"/>
            <a:ext cx="2947987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3630613" y="5835650"/>
            <a:ext cx="2859087" cy="23495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606800" y="2609850"/>
            <a:ext cx="5219700" cy="3740150"/>
            <a:chOff x="2272" y="1644"/>
            <a:chExt cx="3288" cy="2356"/>
          </a:xfrm>
        </p:grpSpPr>
        <p:grpSp>
          <p:nvGrpSpPr>
            <p:cNvPr id="50210" name="Group 47"/>
            <p:cNvGrpSpPr>
              <a:grpSpLocks/>
            </p:cNvGrpSpPr>
            <p:nvPr/>
          </p:nvGrpSpPr>
          <p:grpSpPr bwMode="auto">
            <a:xfrm>
              <a:off x="2834" y="1644"/>
              <a:ext cx="2304" cy="2356"/>
              <a:chOff x="2756" y="1644"/>
              <a:chExt cx="2304" cy="2356"/>
            </a:xfrm>
          </p:grpSpPr>
          <p:sp>
            <p:nvSpPr>
              <p:cNvPr id="50213" name="Line 42"/>
              <p:cNvSpPr>
                <a:spLocks noChangeShapeType="1"/>
              </p:cNvSpPr>
              <p:nvPr/>
            </p:nvSpPr>
            <p:spPr bwMode="auto">
              <a:xfrm>
                <a:off x="2756" y="1644"/>
                <a:ext cx="0" cy="2356"/>
              </a:xfrm>
              <a:prstGeom prst="line">
                <a:avLst/>
              </a:prstGeom>
              <a:noFill/>
              <a:ln w="38100">
                <a:solidFill>
                  <a:srgbClr val="DDDDD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4" name="Line 43"/>
              <p:cNvSpPr>
                <a:spLocks noChangeShapeType="1"/>
              </p:cNvSpPr>
              <p:nvPr/>
            </p:nvSpPr>
            <p:spPr bwMode="auto">
              <a:xfrm>
                <a:off x="3332" y="1644"/>
                <a:ext cx="0" cy="2356"/>
              </a:xfrm>
              <a:prstGeom prst="line">
                <a:avLst/>
              </a:prstGeom>
              <a:noFill/>
              <a:ln w="38100">
                <a:solidFill>
                  <a:srgbClr val="DDDDD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5" name="Line 44"/>
              <p:cNvSpPr>
                <a:spLocks noChangeShapeType="1"/>
              </p:cNvSpPr>
              <p:nvPr/>
            </p:nvSpPr>
            <p:spPr bwMode="auto">
              <a:xfrm>
                <a:off x="3908" y="1644"/>
                <a:ext cx="0" cy="2356"/>
              </a:xfrm>
              <a:prstGeom prst="line">
                <a:avLst/>
              </a:prstGeom>
              <a:noFill/>
              <a:ln w="38100">
                <a:solidFill>
                  <a:srgbClr val="DDDDD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6" name="Line 45"/>
              <p:cNvSpPr>
                <a:spLocks noChangeShapeType="1"/>
              </p:cNvSpPr>
              <p:nvPr/>
            </p:nvSpPr>
            <p:spPr bwMode="auto">
              <a:xfrm>
                <a:off x="4484" y="1644"/>
                <a:ext cx="0" cy="2356"/>
              </a:xfrm>
              <a:prstGeom prst="line">
                <a:avLst/>
              </a:prstGeom>
              <a:noFill/>
              <a:ln w="38100">
                <a:solidFill>
                  <a:srgbClr val="DDDDD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7" name="Line 46"/>
              <p:cNvSpPr>
                <a:spLocks noChangeShapeType="1"/>
              </p:cNvSpPr>
              <p:nvPr/>
            </p:nvSpPr>
            <p:spPr bwMode="auto">
              <a:xfrm>
                <a:off x="5060" y="1644"/>
                <a:ext cx="0" cy="2356"/>
              </a:xfrm>
              <a:prstGeom prst="line">
                <a:avLst/>
              </a:prstGeom>
              <a:noFill/>
              <a:ln w="38100">
                <a:solidFill>
                  <a:srgbClr val="DDDDD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11" name="Line 49"/>
            <p:cNvSpPr>
              <a:spLocks noChangeShapeType="1"/>
            </p:cNvSpPr>
            <p:nvPr/>
          </p:nvSpPr>
          <p:spPr bwMode="auto">
            <a:xfrm>
              <a:off x="2282" y="1644"/>
              <a:ext cx="0" cy="23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Line 54"/>
            <p:cNvSpPr>
              <a:spLocks noChangeShapeType="1"/>
            </p:cNvSpPr>
            <p:nvPr/>
          </p:nvSpPr>
          <p:spPr bwMode="auto">
            <a:xfrm>
              <a:off x="2272" y="1645"/>
              <a:ext cx="3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8515350" y="26193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58</a:t>
            </a:r>
          </a:p>
        </p:txBody>
      </p: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8413750" y="28797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55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8286750" y="32162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51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8312150" y="34893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51</a:t>
            </a: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7953375" y="37750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46</a:t>
            </a:r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7624763" y="40608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43</a:t>
            </a:r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7640638" y="43465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42</a:t>
            </a:r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7281863" y="46069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40</a:t>
            </a:r>
          </a:p>
        </p:txBody>
      </p:sp>
      <p:sp>
        <p:nvSpPr>
          <p:cNvPr id="33869" name="Text Box 77"/>
          <p:cNvSpPr txBox="1">
            <a:spLocks noChangeArrowheads="1"/>
          </p:cNvSpPr>
          <p:nvPr/>
        </p:nvSpPr>
        <p:spPr bwMode="auto">
          <a:xfrm>
            <a:off x="6861175" y="49307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35</a:t>
            </a:r>
          </a:p>
        </p:txBody>
      </p:sp>
      <p:sp>
        <p:nvSpPr>
          <p:cNvPr id="33870" name="Text Box 78"/>
          <p:cNvSpPr txBox="1">
            <a:spLocks noChangeArrowheads="1"/>
          </p:cNvSpPr>
          <p:nvPr/>
        </p:nvSpPr>
        <p:spPr bwMode="auto">
          <a:xfrm>
            <a:off x="6737350" y="52038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34</a:t>
            </a:r>
          </a:p>
        </p:txBody>
      </p: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6610350" y="54895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33</a:t>
            </a:r>
          </a:p>
        </p:txBody>
      </p:sp>
      <p:sp>
        <p:nvSpPr>
          <p:cNvPr id="33872" name="Text Box 80"/>
          <p:cNvSpPr txBox="1">
            <a:spLocks noChangeArrowheads="1"/>
          </p:cNvSpPr>
          <p:nvPr/>
        </p:nvSpPr>
        <p:spPr bwMode="auto">
          <a:xfrm>
            <a:off x="6621463" y="57880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32</a:t>
            </a:r>
          </a:p>
        </p:txBody>
      </p:sp>
      <p:sp>
        <p:nvSpPr>
          <p:cNvPr id="44063" name="TextBox 51"/>
          <p:cNvSpPr txBox="1">
            <a:spLocks noChangeArrowheads="1"/>
          </p:cNvSpPr>
          <p:nvPr/>
        </p:nvSpPr>
        <p:spPr bwMode="auto">
          <a:xfrm>
            <a:off x="1168400" y="1587500"/>
            <a:ext cx="797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Total Tax Revenue, Approximate Percentage of GDP, 2007</a:t>
            </a:r>
          </a:p>
        </p:txBody>
      </p:sp>
      <p:sp>
        <p:nvSpPr>
          <p:cNvPr id="50209" name="Rectangle 40"/>
          <p:cNvSpPr>
            <a:spLocks noChangeArrowheads="1"/>
          </p:cNvSpPr>
          <p:nvPr/>
        </p:nvSpPr>
        <p:spPr bwMode="auto">
          <a:xfrm>
            <a:off x="6896100" y="65532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F1B47F73-E657-4B98-9463-20D16ACEB217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0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33831" grpId="0"/>
      <p:bldP spid="33832" grpId="0"/>
      <p:bldP spid="33833" grpId="0"/>
      <p:bldP spid="33848" grpId="0" animBg="1"/>
      <p:bldP spid="33849" grpId="0" animBg="1"/>
      <p:bldP spid="33850" grpId="0" animBg="1"/>
      <p:bldP spid="33851" grpId="0" animBg="1"/>
      <p:bldP spid="33852" grpId="0" animBg="1"/>
      <p:bldP spid="33853" grpId="0" animBg="1"/>
      <p:bldP spid="33854" grpId="0" animBg="1"/>
      <p:bldP spid="33855" grpId="0" animBg="1"/>
      <p:bldP spid="33856" grpId="0" animBg="1"/>
      <p:bldP spid="33857" grpId="0" animBg="1"/>
      <p:bldP spid="33858" grpId="0" animBg="1"/>
      <p:bldP spid="33859" grpId="0" animBg="1"/>
      <p:bldP spid="33861" grpId="0"/>
      <p:bldP spid="33862" grpId="0"/>
      <p:bldP spid="33863" grpId="0"/>
      <p:bldP spid="33864" grpId="0"/>
      <p:bldP spid="33865" grpId="0"/>
      <p:bldP spid="33866" grpId="0"/>
      <p:bldP spid="33867" grpId="0"/>
      <p:bldP spid="33868" grpId="0"/>
      <p:bldP spid="33869" grpId="0"/>
      <p:bldP spid="33870" grpId="0"/>
      <p:bldP spid="33871" grpId="0"/>
      <p:bldP spid="33872" grpId="0"/>
      <p:bldP spid="4406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Expenditures </a:t>
            </a:r>
          </a:p>
        </p:txBody>
      </p:sp>
      <p:sp>
        <p:nvSpPr>
          <p:cNvPr id="51203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94138" y="1655763"/>
            <a:ext cx="501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0	10	20	30	40	50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655763" y="2190750"/>
            <a:ext cx="23447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Pensions &amp;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Income Security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711450" y="3298825"/>
            <a:ext cx="1289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National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Defense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960688" y="4595813"/>
            <a:ext cx="10398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Health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885950" y="5543550"/>
            <a:ext cx="2114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Interest on the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Public Debt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735638" y="6386513"/>
            <a:ext cx="3140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U. S. Office of Management and Budget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4788" y="2119313"/>
            <a:ext cx="3355975" cy="881062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3" charset="-128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4788" y="3249613"/>
            <a:ext cx="2006600" cy="881062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4788" y="4379913"/>
            <a:ext cx="2454275" cy="881062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4788" y="5484813"/>
            <a:ext cx="858837" cy="881062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413625" y="2257425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34%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043613" y="3398838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21%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516688" y="4540250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24%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914900" y="5614988"/>
            <a:ext cx="77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9%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992563" y="2006600"/>
            <a:ext cx="4770437" cy="4460875"/>
            <a:chOff x="2515" y="1264"/>
            <a:chExt cx="3005" cy="2810"/>
          </a:xfrm>
        </p:grpSpPr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2515" y="1271"/>
              <a:ext cx="30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2522" y="1264"/>
              <a:ext cx="0" cy="28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985838" y="1220788"/>
            <a:ext cx="786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</a:rPr>
              <a:t>Percentage of total expenditure ($2,731 billion), 2007</a:t>
            </a:r>
          </a:p>
        </p:txBody>
      </p:sp>
      <p:sp>
        <p:nvSpPr>
          <p:cNvPr id="51220" name="Rectangle 21"/>
          <p:cNvSpPr>
            <a:spLocks noChangeArrowheads="1"/>
          </p:cNvSpPr>
          <p:nvPr/>
        </p:nvSpPr>
        <p:spPr bwMode="auto">
          <a:xfrm>
            <a:off x="6953250" y="65722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F3E86260-CFDF-41AD-8C7F-D704724FE5FF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23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1" grpId="0"/>
      <p:bldP spid="29702" grpId="0"/>
      <p:bldP spid="29703" grpId="0"/>
      <p:bldP spid="29705" grpId="0"/>
      <p:bldP spid="29706" grpId="0"/>
      <p:bldP spid="29708" grpId="0"/>
      <p:bldP spid="29709" grpId="0" animBg="1"/>
      <p:bldP spid="29710" grpId="0" animBg="1"/>
      <p:bldP spid="29711" grpId="0" animBg="1"/>
      <p:bldP spid="29712" grpId="0" animBg="1"/>
      <p:bldP spid="29713" grpId="0"/>
      <p:bldP spid="29714" grpId="0"/>
      <p:bldP spid="29715" grpId="0"/>
      <p:bldP spid="29716" grpId="0"/>
      <p:bldP spid="2972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Tax Revenues </a:t>
            </a:r>
          </a:p>
        </p:txBody>
      </p:sp>
      <p:sp>
        <p:nvSpPr>
          <p:cNvPr id="52227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94138" y="1655763"/>
            <a:ext cx="501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0	10	20	30	40	50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76475" y="2090738"/>
            <a:ext cx="1724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Personal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Income Tax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70200" y="2998788"/>
            <a:ext cx="11303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Payroll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Taxes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65325" y="3895725"/>
            <a:ext cx="203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Corporate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Income Taxes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930525" y="4776788"/>
            <a:ext cx="1069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Excise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Taxes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735638" y="6386513"/>
            <a:ext cx="3140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U. S. Office of Management and Budget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014788" y="2119313"/>
            <a:ext cx="4081462" cy="7016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014788" y="3027363"/>
            <a:ext cx="3544887" cy="7016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014788" y="3935413"/>
            <a:ext cx="1460500" cy="7016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014788" y="4806950"/>
            <a:ext cx="401637" cy="7016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8091488" y="2206625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45%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588250" y="311467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34%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418013" y="4911725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3%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559300" y="5775325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4%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992563" y="2006600"/>
            <a:ext cx="4770437" cy="4460875"/>
            <a:chOff x="2515" y="1264"/>
            <a:chExt cx="3005" cy="2810"/>
          </a:xfrm>
        </p:grpSpPr>
        <p:sp>
          <p:nvSpPr>
            <p:cNvPr id="52248" name="Line 19"/>
            <p:cNvSpPr>
              <a:spLocks noChangeShapeType="1"/>
            </p:cNvSpPr>
            <p:nvPr/>
          </p:nvSpPr>
          <p:spPr bwMode="auto">
            <a:xfrm>
              <a:off x="2515" y="1271"/>
              <a:ext cx="30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0"/>
            <p:cNvSpPr>
              <a:spLocks noChangeShapeType="1"/>
            </p:cNvSpPr>
            <p:nvPr/>
          </p:nvSpPr>
          <p:spPr bwMode="auto">
            <a:xfrm>
              <a:off x="2522" y="1264"/>
              <a:ext cx="0" cy="28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022725" y="5681663"/>
            <a:ext cx="557213" cy="7016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054350" y="5651500"/>
            <a:ext cx="942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All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00"/>
                </a:solidFill>
                <a:latin typeface="Arial" charset="0"/>
              </a:rPr>
              <a:t>Other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5507038" y="4011613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14%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1201738" y="1233488"/>
            <a:ext cx="738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</a:rPr>
              <a:t>Sources of total tax revenue ($2,568 billion), 2007</a:t>
            </a:r>
          </a:p>
        </p:txBody>
      </p:sp>
      <p:sp>
        <p:nvSpPr>
          <p:cNvPr id="52247" name="Rectangle 24"/>
          <p:cNvSpPr>
            <a:spLocks noChangeArrowheads="1"/>
          </p:cNvSpPr>
          <p:nvPr/>
        </p:nvSpPr>
        <p:spPr bwMode="auto">
          <a:xfrm>
            <a:off x="6915150" y="65532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1B86ED7A-5AF6-41F4-9FC8-7B8E7A507D52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86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35844" grpId="0"/>
      <p:bldP spid="35845" grpId="0"/>
      <p:bldP spid="35846" grpId="0"/>
      <p:bldP spid="35847" grpId="0"/>
      <p:bldP spid="35848" grpId="0"/>
      <p:bldP spid="35849" grpId="0"/>
      <p:bldP spid="35850" grpId="0" animBg="1"/>
      <p:bldP spid="35851" grpId="0" animBg="1"/>
      <p:bldP spid="35852" grpId="0" animBg="1"/>
      <p:bldP spid="35853" grpId="0" animBg="1"/>
      <p:bldP spid="35854" grpId="0"/>
      <p:bldP spid="35855" grpId="0"/>
      <p:bldP spid="35856" grpId="0"/>
      <p:bldP spid="35857" grpId="0"/>
      <p:bldP spid="35861" grpId="0" animBg="1"/>
      <p:bldP spid="35862" grpId="0"/>
      <p:bldP spid="35863" grpId="0"/>
      <p:bldP spid="3586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Income Tax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Progressive tax rates</a:t>
            </a:r>
          </a:p>
          <a:p>
            <a:pPr lvl="1" eaLnBrk="1" hangingPunct="1"/>
            <a:r>
              <a:rPr lang="en-US" altLang="en-US" sz="3600" smtClean="0"/>
              <a:t>Brackets of income</a:t>
            </a:r>
          </a:p>
          <a:p>
            <a:pPr eaLnBrk="1" hangingPunct="1"/>
            <a:r>
              <a:rPr lang="en-US" altLang="en-US" sz="4000" smtClean="0"/>
              <a:t>Marginal tax rate</a:t>
            </a:r>
          </a:p>
          <a:p>
            <a:pPr eaLnBrk="1" hangingPunct="1"/>
            <a:r>
              <a:rPr lang="en-US" altLang="en-US" sz="4000" smtClean="0"/>
              <a:t>Average tax rate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CCB59D26-72AF-4CE8-AF26-9CCC070503C1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2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6" grpId="1" animBg="1"/>
      <p:bldP spid="471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 Finances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4000" smtClean="0"/>
              <a:t>Primary Revenues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Sales &amp; Excise Taxes (47%)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Personal Income Taxes (35%)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Corporate Income Taxes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3600" smtClean="0"/>
              <a:t>	&amp; License Fees (18%)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21A71458-F41D-40E4-A1EC-4641AC3C7828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82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Functional Distribution of Income 2007</a:t>
            </a:r>
          </a:p>
        </p:txBody>
      </p:sp>
      <p:sp>
        <p:nvSpPr>
          <p:cNvPr id="9219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87713" y="2349500"/>
            <a:ext cx="5424487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35188" y="2424113"/>
            <a:ext cx="10985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Wages &amp;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Salaries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309813" y="3405188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Rents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25675" y="4262438"/>
            <a:ext cx="917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Interest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20888" y="5024438"/>
            <a:ext cx="13366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Proprietor’s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Income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106613" y="5900738"/>
            <a:ext cx="1155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Corporate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Profits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 rot="-5400000">
            <a:off x="123032" y="3948906"/>
            <a:ext cx="357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Income By Function Performed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87713" y="3216275"/>
            <a:ext cx="11430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287713" y="4083050"/>
            <a:ext cx="34925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287713" y="4949825"/>
            <a:ext cx="66675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87713" y="5816600"/>
            <a:ext cx="104775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762375" y="1676400"/>
            <a:ext cx="4071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National Income Received (Percent)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119438" y="1916113"/>
            <a:ext cx="5648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0        10        20        30        40        50        60        70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313113" y="24130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71%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398838" y="3289300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1%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722688" y="4146550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5%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046538" y="5013325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9%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418013" y="5870575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14%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3144838" y="2260600"/>
            <a:ext cx="554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435725" y="6376988"/>
            <a:ext cx="2503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Bureau of Economic Analysis</a:t>
            </a:r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6877050" y="65532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2A1FE9E9-126C-4BB1-B61E-359CA0DD2CC4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88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 animBg="1"/>
      <p:bldP spid="15367" grpId="0"/>
      <p:bldP spid="15368" grpId="0"/>
      <p:bldP spid="15369" grpId="0"/>
      <p:bldP spid="15370" grpId="0"/>
      <p:bldP spid="15371" grpId="0"/>
      <p:bldP spid="15372" grpId="0"/>
      <p:bldP spid="15373" grpId="0" animBg="1"/>
      <p:bldP spid="15374" grpId="0" animBg="1"/>
      <p:bldP spid="15375" grpId="0" animBg="1"/>
      <p:bldP spid="15376" grpId="0" animBg="1"/>
      <p:bldP spid="15377" grpId="0"/>
      <p:bldP spid="15378" grpId="0"/>
      <p:bldP spid="15379" grpId="0"/>
      <p:bldP spid="15380" grpId="0"/>
      <p:bldP spid="15381" grpId="0"/>
      <p:bldP spid="15382" grpId="0"/>
      <p:bldP spid="15383" grpId="0"/>
      <p:bldP spid="15384" grpId="0" animBg="1"/>
      <p:bldP spid="1538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State Finances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4000" smtClean="0"/>
              <a:t>Primary Expenditures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Education (36%)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Public Welfare (28%)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Health &amp; Hospitals (7%)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Highways (7%)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Public Safety (4%)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smtClean="0"/>
              <a:t>Other (18%)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C828D387-4FEB-4E1E-B519-537B722E7C19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08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3174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83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Local  Finances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8463" y="1030288"/>
            <a:ext cx="8229600" cy="5500687"/>
          </a:xfrm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4000" smtClean="0"/>
              <a:t>Primary Revenues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Property Taxes  			 				73%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Sales &amp; Excise Taxes 		 				17%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4000" smtClean="0"/>
              <a:t>Primary Expenditures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Education  				 					44%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Welfare, Health &amp; Hospitals 		12%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Public Safety  			 					11%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Housing, Parks, &amp; Sewers 	   		   8%</a:t>
            </a:r>
          </a:p>
          <a:p>
            <a:pPr lvl="1" eaLnBrk="1" hangingPunct="1">
              <a:spcBef>
                <a:spcPct val="5000"/>
              </a:spcBef>
              <a:buFont typeface="Arial" charset="0"/>
              <a:buChar char="•"/>
            </a:pPr>
            <a:r>
              <a:rPr lang="en-US" altLang="en-US" sz="3600" smtClean="0"/>
              <a:t>Streets &amp; Highways 		   				   5%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0D144F80-95B6-47FF-94B2-38FAC891A31E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63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3686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Financing Social Security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600200"/>
            <a:ext cx="8739188" cy="4525963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Demographic changes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Long-run shortfall in funding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Pay-as-you-go plan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>
                <a:solidFill>
                  <a:srgbClr val="FF0000"/>
                </a:solidFill>
              </a:rPr>
              <a:t>Trust fund withdrawals by Government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Trust fund exhausted in 2041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Benefit reductions? 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Tax revenue increases?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AFD6F2F8-590E-4EDE-8E6C-C99BA8F4A502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95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Financing Social Security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Possible solutions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Stock &amp; bond investments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Payroll tax increases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Individually directed accounts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600" smtClean="0"/>
              <a:t>Privately owned and managed accounts</a:t>
            </a:r>
            <a:r>
              <a:rPr lang="en-US" altLang="en-US" sz="31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smtClean="0"/>
              <a:t>Consensus difficult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736FF1B9-18D0-4AE3-9AB4-EE02D10C39A8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20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6" grpId="1" animBg="1"/>
      <p:bldP spid="3789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ChangeArrowheads="1"/>
          </p:cNvSpPr>
          <p:nvPr/>
        </p:nvSpPr>
        <p:spPr bwMode="auto">
          <a:xfrm>
            <a:off x="1725613" y="781050"/>
            <a:ext cx="7108825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Terms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functional distribution of income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personal distribution of income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durable goods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nondurable goods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services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plant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firm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industry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sole proprietorship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partnership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corporation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stock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bond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limited liability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principal-agent problem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367338" y="1276350"/>
            <a:ext cx="3776662" cy="573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monopoly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externality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negative externalities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positive externalities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public goods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free-rider problem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quasi-public goods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government purchases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transfer payments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personal income tax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marginal tax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average tax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payroll taxes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corporate income tax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sales and excise taxes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property taxes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0A5F2F33-2172-4AFB-B61A-E7D102A7D34E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70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Personal Distribution of Income 2006</a:t>
            </a:r>
          </a:p>
        </p:txBody>
      </p:sp>
      <p:sp>
        <p:nvSpPr>
          <p:cNvPr id="10243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87713" y="2349500"/>
            <a:ext cx="28575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303463" y="2405063"/>
            <a:ext cx="9715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Lowest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4413" y="3271838"/>
            <a:ext cx="10096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Second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335213" y="4138613"/>
            <a:ext cx="9080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Middle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335213" y="5005388"/>
            <a:ext cx="9080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Fourth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278063" y="5872163"/>
            <a:ext cx="10223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Highest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20%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 rot="-5400000">
            <a:off x="394494" y="4002882"/>
            <a:ext cx="325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Income Group (Households)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287713" y="3216275"/>
            <a:ext cx="574675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287713" y="4083050"/>
            <a:ext cx="1171575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287713" y="4949825"/>
            <a:ext cx="1941512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287713" y="5816600"/>
            <a:ext cx="4140200" cy="638175"/>
          </a:xfrm>
          <a:prstGeom prst="rect">
            <a:avLst/>
          </a:prstGeom>
          <a:solidFill>
            <a:srgbClr val="2D2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629025" y="1676400"/>
            <a:ext cx="413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charset="0"/>
              </a:rPr>
              <a:t>Personal Income Received (Percent)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128963" y="1916113"/>
            <a:ext cx="5267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0         10         20         30         40         50         60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656013" y="2413000"/>
            <a:ext cx="995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3.4%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903663" y="3289300"/>
            <a:ext cx="1003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8.6%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494213" y="4146550"/>
            <a:ext cx="120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14.5%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294313" y="5003800"/>
            <a:ext cx="120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22.9%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399338" y="5870575"/>
            <a:ext cx="120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50.5%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144838" y="2260600"/>
            <a:ext cx="516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940550" y="6396038"/>
            <a:ext cx="2003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Times New Roman" pitchFamily="18" charset="0"/>
              </a:rPr>
              <a:t>Source: Bureau of the Census</a:t>
            </a:r>
          </a:p>
        </p:txBody>
      </p:sp>
      <p:sp>
        <p:nvSpPr>
          <p:cNvPr id="10264" name="Rectangle 23"/>
          <p:cNvSpPr>
            <a:spLocks noChangeArrowheads="1"/>
          </p:cNvSpPr>
          <p:nvPr/>
        </p:nvSpPr>
        <p:spPr bwMode="auto">
          <a:xfrm>
            <a:off x="6896100" y="65722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4-</a:t>
            </a:r>
            <a:fld id="{7B07B14B-B33C-4920-A508-A5F1BBE62159}" type="slidenum">
              <a:rPr lang="en-US" altLang="en-US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00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14342" grpId="0" animBg="1"/>
      <p:bldP spid="14343" grpId="0"/>
      <p:bldP spid="14344" grpId="0"/>
      <p:bldP spid="14345" grpId="0"/>
      <p:bldP spid="14346" grpId="0"/>
      <p:bldP spid="14347" grpId="0"/>
      <p:bldP spid="14348" grpId="0"/>
      <p:bldP spid="14349" grpId="0" animBg="1"/>
      <p:bldP spid="14350" grpId="0" animBg="1"/>
      <p:bldP spid="14351" grpId="0" animBg="1"/>
      <p:bldP spid="14352" grpId="0" animBg="1"/>
      <p:bldP spid="14353" grpId="0"/>
      <p:bldP spid="14354" grpId="0"/>
      <p:bldP spid="14355" grpId="0"/>
      <p:bldP spid="14356" grpId="0"/>
      <p:bldP spid="14357" grpId="0"/>
      <p:bldP spid="14358" grpId="0"/>
      <p:bldP spid="14359" grpId="0"/>
      <p:bldP spid="14360" grpId="0" animBg="1"/>
      <p:bldP spid="143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ssgain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61988"/>
            <a:ext cx="7696200" cy="619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2825" y="100013"/>
            <a:ext cx="529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Income Redistribution 1979 to 2005</a:t>
            </a:r>
          </a:p>
        </p:txBody>
      </p:sp>
    </p:spTree>
    <p:extLst>
      <p:ext uri="{BB962C8B-B14F-4D97-AF65-F5344CB8AC3E}">
        <p14:creationId xmlns:p14="http://schemas.microsoft.com/office/powerpoint/2010/main" val="26695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http://www2.ucsc.edu/whorulesamerica/power/images/wealth/Figure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541463"/>
            <a:ext cx="9015413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914400" y="273050"/>
            <a:ext cx="7437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Arial" charset="0"/>
              </a:rPr>
              <a:t>Share of wealth held by the Bottom 99% and Top 1%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Arial" charset="0"/>
              </a:rPr>
              <a:t>in the United States, 1922-2007.</a:t>
            </a:r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25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ANd9GcTtaXO0_XRC7Y750nqPyCkieu-vHHj5FubHJUDumvNOg2XTiK4f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950"/>
            <a:ext cx="9144000" cy="570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943475" y="2516188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Arial" charset="0"/>
              </a:rPr>
              <a:t>Personal debt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5786438" y="2879725"/>
            <a:ext cx="709612" cy="2587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463675" y="3730625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Personal Savings rate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1951038" y="3262313"/>
            <a:ext cx="450850" cy="4778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170238" y="1355725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1982 to 2007</a:t>
            </a:r>
          </a:p>
        </p:txBody>
      </p:sp>
    </p:spTree>
    <p:extLst>
      <p:ext uri="{BB962C8B-B14F-4D97-AF65-F5344CB8AC3E}">
        <p14:creationId xmlns:p14="http://schemas.microsoft.com/office/powerpoint/2010/main" val="7597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2014</Words>
  <Application>Microsoft Office PowerPoint</Application>
  <PresentationFormat>On-screen Show (4:3)</PresentationFormat>
  <Paragraphs>588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The U. S. Economy:</vt:lpstr>
      <vt:lpstr>PowerPoint Presentation</vt:lpstr>
      <vt:lpstr>Household Income </vt:lpstr>
      <vt:lpstr>Functional Distribution of Income 2007</vt:lpstr>
      <vt:lpstr>Personal Distribution of Income 2006</vt:lpstr>
      <vt:lpstr>PowerPoint Presentation</vt:lpstr>
      <vt:lpstr>PowerPoint Presentation</vt:lpstr>
      <vt:lpstr>PowerPoint Presentation</vt:lpstr>
      <vt:lpstr>Income and wealth gaps</vt:lpstr>
      <vt:lpstr>Households as Spenders</vt:lpstr>
      <vt:lpstr>Business Sector</vt:lpstr>
      <vt:lpstr>PowerPoint Presentation</vt:lpstr>
      <vt:lpstr>Some Legal Forms of Business Organization</vt:lpstr>
      <vt:lpstr>PowerPoint Presentation</vt:lpstr>
      <vt:lpstr>PowerPoint Presentation</vt:lpstr>
      <vt:lpstr>PowerPoint Presentation</vt:lpstr>
      <vt:lpstr>PowerPoint Presentation</vt:lpstr>
      <vt:lpstr>Citizens United Supreme Court Case</vt:lpstr>
      <vt:lpstr>Principal-Agent Problem</vt:lpstr>
      <vt:lpstr>Government Sector AKA Public Sector</vt:lpstr>
      <vt:lpstr>The Public Sector</vt:lpstr>
      <vt:lpstr>Government's Roles</vt:lpstr>
      <vt:lpstr>PowerPoint Presentation</vt:lpstr>
      <vt:lpstr>Government's Role</vt:lpstr>
      <vt:lpstr>Government's Role</vt:lpstr>
      <vt:lpstr>Government's Role</vt:lpstr>
      <vt:lpstr>Sources of Market Failure</vt:lpstr>
      <vt:lpstr>Sources of Market Failure</vt:lpstr>
      <vt:lpstr>Sources of Market Failure</vt:lpstr>
      <vt:lpstr>Sources of Market Failure</vt:lpstr>
      <vt:lpstr>Spillover Costs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Circular Flow Revisited </vt:lpstr>
      <vt:lpstr>The Circular Flow Revisited </vt:lpstr>
      <vt:lpstr>Government Finance</vt:lpstr>
      <vt:lpstr>Government Revenue</vt:lpstr>
      <vt:lpstr>Federal Expenditures </vt:lpstr>
      <vt:lpstr>Federal Tax Revenues </vt:lpstr>
      <vt:lpstr>Personal Income Tax</vt:lpstr>
      <vt:lpstr>State Finances</vt:lpstr>
      <vt:lpstr>State Finances</vt:lpstr>
      <vt:lpstr>Local  Finances</vt:lpstr>
      <vt:lpstr>Financing Social Security</vt:lpstr>
      <vt:lpstr>Financing Social Security</vt:lpstr>
      <vt:lpstr>Key Terms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charles.hackner</cp:lastModifiedBy>
  <cp:revision>5</cp:revision>
  <dcterms:created xsi:type="dcterms:W3CDTF">2014-04-15T22:11:21Z</dcterms:created>
  <dcterms:modified xsi:type="dcterms:W3CDTF">2016-02-18T13:56:06Z</dcterms:modified>
</cp:coreProperties>
</file>