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9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69" r:id="rId4"/>
    <p:sldId id="258" r:id="rId5"/>
    <p:sldId id="262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9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455CC-2F5F-443B-B4AC-C3A0654CF5B5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4DC1-C57B-43B0-8BFE-E808A10F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437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CC763-22A8-4836-B464-C5A83EF80610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1520-48FA-4231-8B65-3A447DAD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59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3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65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8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1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3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8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15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C61520-48FA-4231-8B65-3A447DAD73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5472B-4A46-4B18-9EB6-9FCF26B9BC4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4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28F1-318E-47C1-867D-0DD8C87CA10F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3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FCFB-056C-480F-9DD7-8B7AF9454385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DFBC-2FFA-4DB7-9835-83A6888A6997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8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0848-ED15-4C40-AB9E-ABB343D72F38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8A7E-3B41-4273-8F64-8BD695B8193B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1D78-0E71-4B9E-B886-63459DB02F56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0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0ECA3-EC6C-492C-8575-7F44D4FAABCA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0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1C3D-A7CE-41B1-9C05-C277299F2530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3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8DE848-4980-4BEB-9A3D-6779E83A81E3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A2691-29EC-4AA4-8E26-D38375A63195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1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36D033-234F-48A6-9797-CEDBD38FD7AC}" type="datetime1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D2AAEF-81A9-484D-9D11-683B4BB9B0A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5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47" y="0"/>
            <a:ext cx="952804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549322" y="3330053"/>
            <a:ext cx="10515600" cy="3174456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Ch. 18 - </a:t>
            </a:r>
            <a:r>
              <a:rPr lang="en-US" sz="8000" dirty="0" smtClean="0">
                <a:ln w="10160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Noun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2016. </a:t>
            </a:r>
            <a:r>
              <a:rPr lang="en-US" dirty="0" err="1" smtClean="0"/>
              <a:t>Cengage</a:t>
            </a:r>
            <a:r>
              <a:rPr lang="en-US" dirty="0" smtClean="0"/>
              <a:t>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15" y="3134988"/>
            <a:ext cx="4276699" cy="2832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648" y="404312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Tricky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500" b="1" u="sng" dirty="0">
                <a:solidFill>
                  <a:schemeClr val="accent1"/>
                </a:solidFill>
              </a:rPr>
              <a:t>Compound noun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/>
              <a:t>- made up of two or more words that function together as a single noun. </a:t>
            </a:r>
            <a:br>
              <a:rPr lang="en-US" sz="2500" b="1" dirty="0"/>
            </a:br>
            <a:endParaRPr lang="en-US" sz="2500" b="1" dirty="0"/>
          </a:p>
          <a:p>
            <a:pPr lvl="2">
              <a:buFont typeface="Arial" pitchFamily="34" charset="0"/>
              <a:buChar char="•"/>
              <a:defRPr/>
            </a:pPr>
            <a:r>
              <a:rPr lang="en-US" sz="2400" b="1" dirty="0"/>
              <a:t>Whether the compound is hyphenated or not, make it plural by placing the </a:t>
            </a:r>
            <a:r>
              <a:rPr lang="en-US" sz="2400" b="1" i="1" dirty="0"/>
              <a:t>s or </a:t>
            </a:r>
            <a:r>
              <a:rPr lang="en-US" sz="2400" b="1" i="1" dirty="0" err="1"/>
              <a:t>es</a:t>
            </a:r>
            <a:r>
              <a:rPr lang="en-US" sz="2400" b="1" i="1" dirty="0"/>
              <a:t> on the most important word in the compound.</a:t>
            </a:r>
            <a:endParaRPr lang="en-US" sz="2400" b="1" dirty="0"/>
          </a:p>
          <a:p>
            <a:pPr lvl="4">
              <a:spcBef>
                <a:spcPts val="1940"/>
              </a:spcBef>
              <a:buFont typeface="Arial" pitchFamily="34" charset="0"/>
              <a:buChar char="•"/>
              <a:defRPr/>
            </a:pPr>
            <a:r>
              <a:rPr lang="en-US" sz="2000" b="1" dirty="0"/>
              <a:t>bird watcher – bird watchers</a:t>
            </a:r>
          </a:p>
          <a:p>
            <a:pPr lvl="4">
              <a:spcBef>
                <a:spcPts val="1940"/>
              </a:spcBef>
              <a:buFont typeface="Arial" pitchFamily="34" charset="0"/>
              <a:buChar char="•"/>
              <a:defRPr/>
            </a:pPr>
            <a:r>
              <a:rPr lang="en-US" sz="2000" b="1" dirty="0"/>
              <a:t>editor in chief – editors in chief</a:t>
            </a:r>
          </a:p>
          <a:p>
            <a:pPr lvl="4">
              <a:spcBef>
                <a:spcPts val="1940"/>
              </a:spcBef>
              <a:buFont typeface="Arial" pitchFamily="34" charset="0"/>
              <a:buChar char="•"/>
              <a:defRPr/>
            </a:pPr>
            <a:r>
              <a:rPr lang="en-US" sz="2000" b="1" dirty="0"/>
              <a:t>well-wisher – well-wishers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Count and </a:t>
            </a:r>
            <a:r>
              <a:rPr lang="en-US" sz="5400" b="1" dirty="0" err="1">
                <a:solidFill>
                  <a:schemeClr val="bg1"/>
                </a:solidFill>
              </a:rPr>
              <a:t>Noncount</a:t>
            </a:r>
            <a:r>
              <a:rPr lang="en-US" sz="5400" b="1" dirty="0">
                <a:solidFill>
                  <a:schemeClr val="bg1"/>
                </a:solidFill>
              </a:rPr>
              <a:t>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Count nouns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- name things that can be counted—</a:t>
            </a:r>
            <a:r>
              <a:rPr lang="en-US" sz="2000" b="1" i="1" dirty="0"/>
              <a:t>pens, people, votes, cats,</a:t>
            </a:r>
            <a:r>
              <a:rPr lang="en-US" sz="2000" b="1" dirty="0"/>
              <a:t> and so forth. They can be singular or plural, and they can be preceded by numbers or articles (</a:t>
            </a:r>
            <a:r>
              <a:rPr lang="en-US" sz="2000" b="1" i="1" dirty="0"/>
              <a:t>a, an, or the).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i="1" dirty="0"/>
              <a:t>shoe  - shoes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i="1" dirty="0"/>
              <a:t>moment - moments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u="sng" dirty="0" err="1">
                <a:solidFill>
                  <a:schemeClr val="accent1"/>
                </a:solidFill>
              </a:rPr>
              <a:t>Noncount</a:t>
            </a:r>
            <a:r>
              <a:rPr lang="en-US" sz="2000" b="1" u="sng" dirty="0">
                <a:solidFill>
                  <a:schemeClr val="accent1"/>
                </a:solidFill>
              </a:rPr>
              <a:t> nouns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- name things that cannot be counted. They are used in singular form, and they can be preceded by </a:t>
            </a:r>
            <a:r>
              <a:rPr lang="en-US" sz="2000" b="1" i="1" dirty="0"/>
              <a:t>the, </a:t>
            </a:r>
            <a:r>
              <a:rPr lang="en-US" sz="2000" b="1" dirty="0"/>
              <a:t>but rarely by </a:t>
            </a:r>
            <a:r>
              <a:rPr lang="en-US" sz="2000" b="1" i="1" dirty="0"/>
              <a:t>a </a:t>
            </a:r>
            <a:r>
              <a:rPr lang="en-US" sz="2000" b="1" dirty="0"/>
              <a:t>or </a:t>
            </a:r>
            <a:r>
              <a:rPr lang="en-US" sz="2000" b="1" i="1" dirty="0"/>
              <a:t>an.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i="1" dirty="0"/>
              <a:t>rice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i="1" dirty="0"/>
              <a:t>wool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Two-way nouns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- can function as count or </a:t>
            </a:r>
            <a:r>
              <a:rPr lang="en-US" sz="2000" b="1" dirty="0" err="1"/>
              <a:t>noncount</a:t>
            </a:r>
            <a:r>
              <a:rPr lang="en-US" sz="2000" b="1" dirty="0"/>
              <a:t> nouns, depending on their context.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The meat will spoil soon. </a:t>
            </a:r>
          </a:p>
          <a:p>
            <a:pPr lvl="4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800" b="1" dirty="0"/>
              <a:t>January purchases several pounds of meat. 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4914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Article</a:t>
            </a:r>
            <a:r>
              <a:rPr lang="en-US" sz="2400" b="1" dirty="0"/>
              <a:t> -  the most common type of noun marker (</a:t>
            </a:r>
            <a:r>
              <a:rPr lang="en-US" sz="2400" b="1" i="1" dirty="0"/>
              <a:t>a, an, or the). </a:t>
            </a:r>
            <a:r>
              <a:rPr lang="en-US" sz="2400" b="1" dirty="0"/>
              <a:t>Articles help you to know if a noun refers to a specific thing or to a general thing.</a:t>
            </a:r>
            <a:endParaRPr lang="en-US" sz="2400" b="1" i="1" dirty="0"/>
          </a:p>
          <a:p>
            <a:pPr lvl="2"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Definite article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- the word </a:t>
            </a:r>
            <a:r>
              <a:rPr lang="en-US" sz="2000" b="1" i="1" dirty="0"/>
              <a:t>the</a:t>
            </a:r>
            <a:r>
              <a:rPr lang="en-US" sz="2000" b="1" dirty="0"/>
              <a:t>, used to mark a noun that refers to a specific person, place, or thing.</a:t>
            </a:r>
          </a:p>
          <a:p>
            <a:pPr lvl="4">
              <a:spcAft>
                <a:spcPts val="600"/>
              </a:spcAft>
              <a:defRPr/>
            </a:pPr>
            <a:r>
              <a:rPr lang="en-US" sz="1800" b="1" dirty="0"/>
              <a:t>Barbara asked her employees to join her in the office. </a:t>
            </a:r>
            <a:endParaRPr lang="en-US" sz="2000" b="1" dirty="0"/>
          </a:p>
          <a:p>
            <a:pPr lvl="2"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chemeClr val="accent1"/>
                </a:solidFill>
              </a:rPr>
              <a:t>Indefinite article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- the words</a:t>
            </a:r>
            <a:r>
              <a:rPr lang="en-US" sz="2000" b="1" i="1" dirty="0"/>
              <a:t> a </a:t>
            </a:r>
            <a:r>
              <a:rPr lang="en-US" sz="2000" b="1" dirty="0"/>
              <a:t>or</a:t>
            </a:r>
            <a:r>
              <a:rPr lang="en-US" sz="2000" b="1" i="1" dirty="0"/>
              <a:t> an</a:t>
            </a:r>
            <a:r>
              <a:rPr lang="en-US" sz="2000" b="1" dirty="0"/>
              <a:t>, used to mark a noun that refers to a general person, place, or thing. The word </a:t>
            </a:r>
            <a:r>
              <a:rPr lang="en-US" sz="2000" b="1" i="1" dirty="0"/>
              <a:t>a</a:t>
            </a:r>
            <a:r>
              <a:rPr lang="en-US" sz="2000" b="1" dirty="0"/>
              <a:t> is used before nouns that begin with consonant sounds, and the word </a:t>
            </a:r>
            <a:r>
              <a:rPr lang="en-US" sz="2000" b="1" i="1" dirty="0"/>
              <a:t>an</a:t>
            </a:r>
            <a:r>
              <a:rPr lang="en-US" sz="2000" b="1" dirty="0"/>
              <a:t> is used before nouns that begin with vowel sounds.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Barbara pulled up a chair for Glen.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Barbara pulled up an unusual, antique chair for Glen. 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4914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Other Noun Markers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Possessive adjective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the possessive form of a noun or pronoun, showing ownership of another noun.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Bella’s necklace fell in the water.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The Carters’ restaurant served Italian food.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Indefinite adjective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an indefinite pronoun (many, much, some) used as an adjective to mark a nonspecific noun.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each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all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Demonstrative adjective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a demonstrative pronoun (this, that, these, those) used as an adjective to mark a specific noun.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Those shrubs need trimming. </a:t>
            </a:r>
          </a:p>
          <a:p>
            <a:pPr lvl="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dirty="0"/>
              <a:t>This card belongs to that man standing by the door. 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63" y="2857746"/>
            <a:ext cx="5059345" cy="3372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04312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Closing 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>
              <a:spcBef>
                <a:spcPts val="1938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Identify the appropriate indefinite article (a or an) for each of the words below. Then tell if they are concrete or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abstract. </a:t>
            </a:r>
            <a:r>
              <a:rPr lang="en-US" altLang="en-US" sz="2800" b="1" dirty="0">
                <a:solidFill>
                  <a:srgbClr val="0070C0"/>
                </a:solidFill>
              </a:rPr>
              <a:t/>
            </a:r>
            <a:br>
              <a:rPr lang="en-US" altLang="en-US" sz="2800" b="1" dirty="0">
                <a:solidFill>
                  <a:srgbClr val="0070C0"/>
                </a:solidFill>
              </a:rPr>
            </a:br>
            <a:endParaRPr lang="en-US" altLang="en-US" sz="1000" b="1" dirty="0">
              <a:solidFill>
                <a:srgbClr val="0070C0"/>
              </a:solidFill>
            </a:endParaRPr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/>
              <a:t>___ Labrador Retriever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/>
              <a:t>___ education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/>
              <a:t>___ </a:t>
            </a:r>
            <a:r>
              <a:rPr lang="en-US" altLang="en-US" sz="2800" b="1" dirty="0" smtClean="0"/>
              <a:t>ocean</a:t>
            </a:r>
            <a:endParaRPr lang="en-US" altLang="en-US" sz="2800" b="1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/>
              <a:t>___ accident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/>
              <a:t>___ </a:t>
            </a:r>
            <a:r>
              <a:rPr lang="en-US" altLang="en-US" sz="2800" b="1" dirty="0" smtClean="0"/>
              <a:t>love</a:t>
            </a: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04312"/>
            <a:ext cx="7543800" cy="110875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Answers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>
              <a:spcBef>
                <a:spcPts val="1938"/>
              </a:spcBef>
            </a:pPr>
            <a:r>
              <a:rPr lang="en-US" altLang="en-US" sz="2800" b="1" dirty="0">
                <a:solidFill>
                  <a:srgbClr val="C00000"/>
                </a:solidFill>
              </a:rPr>
              <a:t>Identify the appropriate indefinite article (a or an or neither) for each of the words below. Then tell if they are concrete or abstract?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Are they </a:t>
            </a:r>
            <a:r>
              <a:rPr lang="en-US" altLang="en-US" sz="2800" b="1" dirty="0">
                <a:solidFill>
                  <a:srgbClr val="C00000"/>
                </a:solidFill>
              </a:rPr>
              <a:t>count or non count?</a:t>
            </a:r>
            <a:r>
              <a:rPr lang="en-US" altLang="en-US" sz="2800" b="1" dirty="0">
                <a:solidFill>
                  <a:srgbClr val="0070C0"/>
                </a:solidFill>
              </a:rPr>
              <a:t/>
            </a:r>
            <a:br>
              <a:rPr lang="en-US" altLang="en-US" sz="2800" b="1" dirty="0">
                <a:solidFill>
                  <a:srgbClr val="0070C0"/>
                </a:solidFill>
              </a:rPr>
            </a:br>
            <a:endParaRPr lang="en-US" altLang="en-US" sz="800" b="1" dirty="0">
              <a:solidFill>
                <a:srgbClr val="0070C0"/>
              </a:solidFill>
            </a:endParaRPr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 A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Labrador Retriever (</a:t>
            </a:r>
            <a:r>
              <a:rPr lang="en-US" altLang="en-US" sz="2800" b="1" dirty="0" smtClean="0"/>
              <a:t>concrete)</a:t>
            </a:r>
            <a:endParaRPr lang="en-US" altLang="en-US" sz="2800" b="1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 An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education (</a:t>
            </a:r>
            <a:r>
              <a:rPr lang="en-US" altLang="en-US" sz="2800" b="1" dirty="0" smtClean="0"/>
              <a:t>abstract)</a:t>
            </a:r>
            <a:endParaRPr lang="en-US" altLang="en-US" sz="2800" b="1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An</a:t>
            </a:r>
            <a:r>
              <a:rPr lang="en-US" altLang="en-US" sz="2800" b="1" dirty="0" smtClean="0"/>
              <a:t> ocean (concrete)</a:t>
            </a:r>
            <a:endParaRPr lang="en-US" altLang="en-US" sz="2800" b="1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 An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accident (</a:t>
            </a:r>
            <a:r>
              <a:rPr lang="en-US" altLang="en-US" sz="2800" b="1" dirty="0" smtClean="0"/>
              <a:t>concrete) </a:t>
            </a:r>
            <a:endParaRPr lang="en-US" altLang="en-US" sz="2800" b="1" dirty="0"/>
          </a:p>
          <a:p>
            <a:pPr lvl="2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2800" b="1" dirty="0" smtClean="0"/>
              <a:t> love (abstract)</a:t>
            </a: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-163773"/>
            <a:ext cx="7543800" cy="155913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Opening Activity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870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</a:rPr>
              <a:t>Identify the underlined nouns as common nouns or proper nouns.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70C0"/>
              </a:solidFill>
            </a:endParaRP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600" b="1" u="sng" dirty="0"/>
              <a:t>Independence Day</a:t>
            </a:r>
            <a:r>
              <a:rPr lang="en-US" sz="2600" b="1" dirty="0"/>
              <a:t> is July 4</a:t>
            </a:r>
            <a:r>
              <a:rPr lang="en-US" sz="2600" b="1" baseline="30000" dirty="0"/>
              <a:t>th</a:t>
            </a:r>
            <a:r>
              <a:rPr lang="en-US" sz="2600" b="1" dirty="0"/>
              <a:t>. </a:t>
            </a:r>
            <a:endParaRPr lang="en-US" sz="2600" b="1" dirty="0">
              <a:solidFill>
                <a:srgbClr val="0070C0"/>
              </a:solidFill>
            </a:endParaRP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600" b="1" dirty="0"/>
              <a:t>Many bank </a:t>
            </a:r>
            <a:r>
              <a:rPr lang="en-US" sz="2600" b="1" u="sng" dirty="0"/>
              <a:t>assistants</a:t>
            </a:r>
            <a:r>
              <a:rPr lang="en-US" sz="2600" b="1" dirty="0"/>
              <a:t> have Fridays off. </a:t>
            </a: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600" b="1" dirty="0"/>
              <a:t>Missy exchanged her dollars for </a:t>
            </a:r>
            <a:r>
              <a:rPr lang="en-US" sz="2600" b="1" u="sng" dirty="0"/>
              <a:t>euros</a:t>
            </a:r>
            <a:r>
              <a:rPr lang="en-US" sz="2600" b="1" dirty="0"/>
              <a:t>. </a:t>
            </a: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600" b="1" dirty="0"/>
              <a:t>The </a:t>
            </a:r>
            <a:r>
              <a:rPr lang="en-US" sz="2600" b="1" u="sng" dirty="0"/>
              <a:t>Department of Homeland Security</a:t>
            </a:r>
            <a:r>
              <a:rPr lang="en-US" sz="2600" b="1" dirty="0"/>
              <a:t> works with local airports.  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-163773"/>
            <a:ext cx="7543800" cy="155913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Answers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870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</a:rPr>
              <a:t>Identify the underlined nouns as common nouns  or proper nouns.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70C0"/>
              </a:solidFill>
            </a:endParaRP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400" b="1" u="sng" dirty="0"/>
              <a:t>Independence Day</a:t>
            </a:r>
            <a:r>
              <a:rPr lang="en-US" sz="2400" b="1" dirty="0"/>
              <a:t> is July 4</a:t>
            </a:r>
            <a:r>
              <a:rPr lang="en-US" sz="2400" b="1" baseline="30000" dirty="0"/>
              <a:t>th</a:t>
            </a:r>
            <a:r>
              <a:rPr lang="en-US" sz="2400" b="1" dirty="0"/>
              <a:t>. </a:t>
            </a:r>
            <a:r>
              <a:rPr lang="en-US" sz="2400" b="1" dirty="0">
                <a:solidFill>
                  <a:schemeClr val="accent1"/>
                </a:solidFill>
              </a:rPr>
              <a:t>(PROPER)</a:t>
            </a: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400" b="1" dirty="0"/>
              <a:t>Many bank </a:t>
            </a:r>
            <a:r>
              <a:rPr lang="en-US" sz="2400" b="1" u="sng" dirty="0"/>
              <a:t>assistants</a:t>
            </a:r>
            <a:r>
              <a:rPr lang="en-US" sz="2400" b="1" dirty="0"/>
              <a:t> have Fridays off. </a:t>
            </a:r>
            <a:r>
              <a:rPr lang="en-US" sz="2400" b="1" dirty="0">
                <a:solidFill>
                  <a:schemeClr val="accent1"/>
                </a:solidFill>
              </a:rPr>
              <a:t>(COMMON)</a:t>
            </a: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400" b="1" dirty="0"/>
              <a:t>Missy exchanged her dollars for </a:t>
            </a:r>
            <a:r>
              <a:rPr lang="en-US" sz="2400" b="1" u="sng" dirty="0"/>
              <a:t>euros</a:t>
            </a:r>
            <a:r>
              <a:rPr lang="en-US" sz="2400" b="1" dirty="0"/>
              <a:t>. </a:t>
            </a:r>
            <a:r>
              <a:rPr lang="en-US" sz="2400" b="1" dirty="0">
                <a:solidFill>
                  <a:schemeClr val="accent1"/>
                </a:solidFill>
              </a:rPr>
              <a:t>(COMMON)</a:t>
            </a:r>
          </a:p>
          <a:p>
            <a:pPr marL="1081088" lvl="2" indent="-514350">
              <a:buFont typeface="+mj-lt"/>
              <a:buAutoNum type="arabicPeriod"/>
              <a:defRPr/>
            </a:pPr>
            <a:r>
              <a:rPr lang="en-US" sz="2400" b="1" dirty="0"/>
              <a:t>The </a:t>
            </a:r>
            <a:r>
              <a:rPr lang="en-US" sz="2400" b="1" u="sng" dirty="0"/>
              <a:t>Department of Homeland Security</a:t>
            </a:r>
            <a:r>
              <a:rPr lang="en-US" sz="2400" b="1" dirty="0"/>
              <a:t> works with local airports. </a:t>
            </a:r>
            <a:r>
              <a:rPr lang="en-US" sz="2400" b="1" dirty="0">
                <a:solidFill>
                  <a:schemeClr val="accent1"/>
                </a:solidFill>
              </a:rPr>
              <a:t>(PROPER)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05" y="3160945"/>
            <a:ext cx="4379017" cy="3073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-163773"/>
            <a:ext cx="7543800" cy="155913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Learning Outcomes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808977" cy="497917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By the time you finish reading and studying this chapter, you should be able to</a:t>
            </a:r>
            <a:r>
              <a:rPr lang="en-US" sz="3000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3000" dirty="0" smtClean="0">
                <a:solidFill>
                  <a:srgbClr val="C00000"/>
                </a:solidFill>
              </a:rPr>
              <a:t>Recognize and use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LO1 </a:t>
            </a:r>
            <a:r>
              <a:rPr lang="en-US" sz="2600" dirty="0">
                <a:solidFill>
                  <a:srgbClr val="C00000"/>
                </a:solidFill>
              </a:rPr>
              <a:t>Classes of Nouns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LO2 Number of Nouns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LO3 Count and </a:t>
            </a:r>
            <a:r>
              <a:rPr lang="en-US" sz="2600" dirty="0" err="1">
                <a:solidFill>
                  <a:srgbClr val="C00000"/>
                </a:solidFill>
              </a:rPr>
              <a:t>Noncount</a:t>
            </a:r>
            <a:r>
              <a:rPr lang="en-US" sz="2600" dirty="0">
                <a:solidFill>
                  <a:srgbClr val="C00000"/>
                </a:solidFill>
              </a:rPr>
              <a:t> Nouns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L04 Articles with Nouns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L05 Other Noun Markers</a:t>
            </a:r>
          </a:p>
          <a:p>
            <a:pPr marL="457200" lvl="1" indent="0">
              <a:buNone/>
            </a:pP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2016. Cengage Learning.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39" y="3975200"/>
            <a:ext cx="4035919" cy="2882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404312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Classes of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Common noun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noun referring to a general person, place, thing, or idea.  A common noun is not capitalized as a name.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hummingbird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truck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Proper noun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noun referring to a specific person, place, thing, or idea.  A proper noun is capitalized as a name.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Ruby-Throated Hummingbird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Toyota Tundra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California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522022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Classes of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Individual noun 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  <a:r>
              <a:rPr lang="en-US" sz="2800" b="1" dirty="0"/>
              <a:t>noun referring to one person or thing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brother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lion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fish</a:t>
            </a:r>
          </a:p>
          <a:p>
            <a:pPr lv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Collective noun </a:t>
            </a:r>
            <a:r>
              <a:rPr lang="en-US" sz="2800" b="1" dirty="0"/>
              <a:t>- noun referring to a group of people or animals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000" b="1" dirty="0"/>
              <a:t>f</a:t>
            </a:r>
            <a:r>
              <a:rPr lang="en-US" sz="2000" b="1" dirty="0" smtClean="0"/>
              <a:t>amily</a:t>
            </a:r>
            <a:endParaRPr lang="en-US" sz="2000" b="1" dirty="0"/>
          </a:p>
          <a:p>
            <a:pPr lvl="5">
              <a:buClr>
                <a:schemeClr val="accent1"/>
              </a:buClr>
              <a:defRPr/>
            </a:pPr>
            <a:r>
              <a:rPr lang="en-US" sz="2000" b="1" dirty="0"/>
              <a:t>pride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000" b="1" dirty="0"/>
              <a:t>school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2022"/>
            <a:ext cx="7543800" cy="11087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Concrete and Abstract Nouns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Concrete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  <a:r>
              <a:rPr lang="en-US" sz="2800" b="1" dirty="0"/>
              <a:t>noun that can be seen heard, smelled, tasted or touched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courtroom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frown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library</a:t>
            </a:r>
          </a:p>
          <a:p>
            <a:pPr lvl="1">
              <a:defRPr/>
            </a:pPr>
            <a:r>
              <a:rPr lang="en-US" sz="2800" b="1" dirty="0">
                <a:solidFill>
                  <a:schemeClr val="accent1"/>
                </a:solidFill>
              </a:rPr>
              <a:t>Abstract</a:t>
            </a:r>
            <a:r>
              <a:rPr lang="en-US" sz="2800" b="1" dirty="0"/>
              <a:t>-</a:t>
            </a:r>
            <a:r>
              <a:rPr lang="en-US" sz="2800" b="1" dirty="0">
                <a:solidFill>
                  <a:srgbClr val="0070C0"/>
                </a:solidFill>
              </a:rPr>
              <a:t>  </a:t>
            </a:r>
            <a:r>
              <a:rPr lang="en-US" sz="2800" b="1" dirty="0"/>
              <a:t>(a condition, idea, feeling) noun that cannot be sensed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justice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sadness</a:t>
            </a:r>
          </a:p>
          <a:p>
            <a:pPr lvl="5">
              <a:buClr>
                <a:schemeClr val="accent1"/>
              </a:buClr>
              <a:defRPr/>
            </a:pPr>
            <a:r>
              <a:rPr lang="en-US" sz="2400" b="1" dirty="0"/>
              <a:t>education</a:t>
            </a:r>
          </a:p>
          <a:p>
            <a:pPr lvl="5">
              <a:buClr>
                <a:schemeClr val="accent1"/>
              </a:buClr>
              <a:defRPr/>
            </a:pPr>
            <a:endParaRPr lang="en-US" sz="2400" b="1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7867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Singular or Plural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Singular</a:t>
            </a:r>
            <a:r>
              <a:rPr lang="en-US" sz="2400" b="1" dirty="0"/>
              <a:t> - referring to one thing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neighbor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carrot</a:t>
            </a:r>
            <a:endParaRPr lang="en-US" sz="24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Plural</a:t>
            </a:r>
            <a:r>
              <a:rPr lang="en-US" sz="2400" b="1" dirty="0"/>
              <a:t> - referring to more than one thing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neighbors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carrots</a:t>
            </a:r>
            <a:endParaRPr lang="en-US" sz="24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b="1" u="sng" dirty="0">
                <a:solidFill>
                  <a:schemeClr val="accent1"/>
                </a:solidFill>
              </a:rPr>
              <a:t>Irregular plural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- a plural noun formed by changing the word rather than by adding </a:t>
            </a:r>
            <a:r>
              <a:rPr lang="en-US" sz="2400" b="1" i="1" dirty="0"/>
              <a:t>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mouse – mice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man – men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2000" b="1" dirty="0"/>
              <a:t>person – people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" y="286604"/>
            <a:ext cx="7543801" cy="1344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04312"/>
            <a:ext cx="7543800" cy="1108753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</a:rPr>
              <a:t>Tricky Plurals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845734"/>
            <a:ext cx="8352430" cy="4582362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Nouns Ending in y </a:t>
            </a:r>
            <a:r>
              <a:rPr lang="en-US" sz="2200" b="1" dirty="0"/>
              <a:t>- If a common noun ends in y after a consonant, change the y to i and add </a:t>
            </a:r>
            <a:r>
              <a:rPr lang="en-US" sz="2200" b="1" dirty="0" err="1"/>
              <a:t>es</a:t>
            </a:r>
            <a:r>
              <a:rPr lang="en-US" sz="2200" b="1" dirty="0"/>
              <a:t>. If the noun ends in y after a vowel, leave the y and add s.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fly – flies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penny – pennies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tray – trays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Nouns Ending in f or </a:t>
            </a:r>
            <a:r>
              <a:rPr lang="en-US" sz="2200" b="1" u="sng" dirty="0" err="1">
                <a:solidFill>
                  <a:srgbClr val="C00000"/>
                </a:solidFill>
              </a:rPr>
              <a:t>fe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/>
              <a:t>- If a common noun ends in f or </a:t>
            </a:r>
            <a:r>
              <a:rPr lang="en-US" sz="2200" b="1" dirty="0" err="1"/>
              <a:t>fe</a:t>
            </a:r>
            <a:r>
              <a:rPr lang="en-US" sz="2200" b="1" dirty="0"/>
              <a:t>, change the f or </a:t>
            </a:r>
            <a:r>
              <a:rPr lang="en-US" sz="2200" b="1" dirty="0" err="1"/>
              <a:t>fe</a:t>
            </a:r>
            <a:r>
              <a:rPr lang="en-US" sz="2200" b="1" dirty="0"/>
              <a:t> to a v and add </a:t>
            </a:r>
            <a:r>
              <a:rPr lang="en-US" sz="2200" b="1" dirty="0" err="1"/>
              <a:t>es</a:t>
            </a:r>
            <a:r>
              <a:rPr lang="en-US" sz="2200" b="1" dirty="0"/>
              <a:t> — unless the f sound remains in the plural form. Then just add an s</a:t>
            </a:r>
            <a:r>
              <a:rPr lang="en-US" sz="2000" b="1" dirty="0"/>
              <a:t>. 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calf – calves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self – selves</a:t>
            </a:r>
          </a:p>
          <a:p>
            <a:pPr lvl="4">
              <a:buFont typeface="Arial" pitchFamily="34" charset="0"/>
              <a:buChar char="•"/>
              <a:defRPr/>
            </a:pPr>
            <a:r>
              <a:rPr lang="en-US" sz="1800" b="1" dirty="0"/>
              <a:t>proof – proofs</a:t>
            </a:r>
            <a:endParaRPr lang="en-US" sz="1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2016. </a:t>
            </a:r>
            <a:r>
              <a:rPr lang="en-US" dirty="0" err="1" smtClean="0">
                <a:solidFill>
                  <a:schemeClr val="bg1"/>
                </a:solidFill>
              </a:rPr>
              <a:t>Cengage</a:t>
            </a:r>
            <a:r>
              <a:rPr lang="en-US" dirty="0" smtClean="0">
                <a:solidFill>
                  <a:schemeClr val="bg1"/>
                </a:solidFill>
              </a:rPr>
              <a:t> Learning.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1543</TotalTime>
  <Words>1170</Words>
  <Application>Microsoft Office PowerPoint</Application>
  <PresentationFormat>On-screen Show (4:3)</PresentationFormat>
  <Paragraphs>158</Paragraphs>
  <Slides>15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PowerPoint Presentation</vt:lpstr>
      <vt:lpstr>Opening Activity</vt:lpstr>
      <vt:lpstr>Answers</vt:lpstr>
      <vt:lpstr>Learning Outcomes</vt:lpstr>
      <vt:lpstr>Classes of Nouns</vt:lpstr>
      <vt:lpstr>Classes of Nouns</vt:lpstr>
      <vt:lpstr>Concrete and Abstract Nouns</vt:lpstr>
      <vt:lpstr>Singular or Plural</vt:lpstr>
      <vt:lpstr>Tricky Plurals</vt:lpstr>
      <vt:lpstr>Tricky Plurals</vt:lpstr>
      <vt:lpstr>Count and Noncount Nouns</vt:lpstr>
      <vt:lpstr>Articles</vt:lpstr>
      <vt:lpstr>Other Noun Markers</vt:lpstr>
      <vt:lpstr>Closing Activity</vt:lpstr>
      <vt:lpstr>Answers</vt:lpstr>
    </vt:vector>
  </TitlesOfParts>
  <Company>San Jacinto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Lara, Kina</dc:creator>
  <cp:lastModifiedBy>christian.backstrom</cp:lastModifiedBy>
  <cp:revision>53</cp:revision>
  <dcterms:created xsi:type="dcterms:W3CDTF">2015-01-09T17:50:31Z</dcterms:created>
  <dcterms:modified xsi:type="dcterms:W3CDTF">2016-09-26T19:43:17Z</dcterms:modified>
</cp:coreProperties>
</file>