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84" r:id="rId6"/>
    <p:sldId id="259" r:id="rId7"/>
    <p:sldId id="285" r:id="rId8"/>
    <p:sldId id="261" r:id="rId9"/>
    <p:sldId id="262" r:id="rId10"/>
    <p:sldId id="291" r:id="rId11"/>
    <p:sldId id="292" r:id="rId12"/>
    <p:sldId id="267" r:id="rId13"/>
    <p:sldId id="266" r:id="rId14"/>
    <p:sldId id="270" r:id="rId15"/>
    <p:sldId id="287" r:id="rId16"/>
    <p:sldId id="269" r:id="rId17"/>
    <p:sldId id="271" r:id="rId18"/>
    <p:sldId id="268" r:id="rId19"/>
    <p:sldId id="281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426DD-8FDB-4B82-8023-14AA9570D1B6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A4E7-4364-4AD2-9057-604457389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5767D-A655-4F8C-9409-BD66572D2D85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49FFE-D951-4442-BA69-673A13DB1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49FFE-D951-4442-BA69-673A13DB1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itchFamily="34" charset="0"/>
              </a:rPr>
              <a:t>Wundt is known as a voluntarist because he was interested in volitional behavior</a:t>
            </a:r>
          </a:p>
          <a:p>
            <a:pPr eaLnBrk="1" hangingPunct="1"/>
            <a:endParaRPr lang="en-US" altLang="en-US" smtClean="0"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He founded what is considered to be the first psychology laboratory in Leipzig, Germany in 1879</a:t>
            </a:r>
          </a:p>
          <a:p>
            <a:pPr eaLnBrk="1" hangingPunct="1"/>
            <a:endParaRPr lang="en-US" altLang="en-US" smtClean="0"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He used the technique known as introspection to probe the perceptual processes of his experimental subjects </a:t>
            </a:r>
          </a:p>
        </p:txBody>
      </p:sp>
    </p:spTree>
    <p:extLst>
      <p:ext uri="{BB962C8B-B14F-4D97-AF65-F5344CB8AC3E}">
        <p14:creationId xmlns:p14="http://schemas.microsoft.com/office/powerpoint/2010/main" val="399112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itchFamily="34" charset="0"/>
              </a:rPr>
              <a:t>Psychoanalysts study the unconscious determinants of behavior - they believe that unconscious motives and experiences in early childhood govern personality and mental disorders. </a:t>
            </a:r>
          </a:p>
        </p:txBody>
      </p:sp>
    </p:spTree>
    <p:extLst>
      <p:ext uri="{BB962C8B-B14F-4D97-AF65-F5344CB8AC3E}">
        <p14:creationId xmlns:p14="http://schemas.microsoft.com/office/powerpoint/2010/main" val="23428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itchFamily="34" charset="0"/>
              </a:rPr>
              <a:t>Psychology does not provide us with a unitary understanding of the mind.</a:t>
            </a:r>
          </a:p>
          <a:p>
            <a:pPr eaLnBrk="1" hangingPunct="1"/>
            <a:endParaRPr lang="en-US" altLang="en-US" smtClean="0"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There are numerous viewpoints that compete and complement one another.</a:t>
            </a:r>
          </a:p>
          <a:p>
            <a:pPr eaLnBrk="1" hangingPunct="1"/>
            <a:endParaRPr lang="en-US" altLang="en-US" smtClean="0"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These perspectives have all grown from the work of early psychologists.</a:t>
            </a:r>
          </a:p>
          <a:p>
            <a:pPr eaLnBrk="1" hangingPunct="1"/>
            <a:endParaRPr lang="en-US" altLang="en-US" smtClean="0"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Behaviorists believed that only observable events can be studied scientifically, and studied the effects of environment on the overt behavior of humans and animals. </a:t>
            </a:r>
          </a:p>
        </p:txBody>
      </p:sp>
    </p:spTree>
    <p:extLst>
      <p:ext uri="{BB962C8B-B14F-4D97-AF65-F5344CB8AC3E}">
        <p14:creationId xmlns:p14="http://schemas.microsoft.com/office/powerpoint/2010/main" val="335662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itchFamily="34" charset="0"/>
              </a:rPr>
              <a:t>Advocates of the biological perspective believe that an organism’s functioning can be explained in terms of the bodily structures and biochemical process that underlie behavior.</a:t>
            </a:r>
          </a:p>
          <a:p>
            <a:pPr eaLnBrk="1" hangingPunct="1"/>
            <a:endParaRPr lang="en-US" altLang="en-US" smtClean="0"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They study the physiological bases of behavior in humans and animals. </a:t>
            </a:r>
          </a:p>
        </p:txBody>
      </p:sp>
    </p:spTree>
    <p:extLst>
      <p:ext uri="{BB962C8B-B14F-4D97-AF65-F5344CB8AC3E}">
        <p14:creationId xmlns:p14="http://schemas.microsoft.com/office/powerpoint/2010/main" val="62763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itchFamily="34" charset="0"/>
              </a:rPr>
              <a:t>The cognitive perspective involves the study of thoughts and mental processes.</a:t>
            </a:r>
          </a:p>
          <a:p>
            <a:pPr eaLnBrk="1" hangingPunct="1"/>
            <a:endParaRPr lang="en-US" altLang="en-US" smtClean="0"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Cognitive theorists believe that human behavior cannot be fully understood without examining how people acquire, process, and store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43005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itchFamily="34" charset="0"/>
              </a:rPr>
              <a:t>Evolutionary theorists study the evolutionary bases of behavior in humans and animals.</a:t>
            </a:r>
          </a:p>
          <a:p>
            <a:pPr eaLnBrk="1" hangingPunct="1"/>
            <a:endParaRPr lang="en-US" altLang="en-US" smtClean="0"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They believe that behavior patterns have evolved to solve adaptive problems, and that natural selection favors behaviors that enhance reproductive success. </a:t>
            </a:r>
          </a:p>
        </p:txBody>
      </p:sp>
    </p:spTree>
    <p:extLst>
      <p:ext uri="{BB962C8B-B14F-4D97-AF65-F5344CB8AC3E}">
        <p14:creationId xmlns:p14="http://schemas.microsoft.com/office/powerpoint/2010/main" val="26155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itchFamily="34" charset="0"/>
              </a:rPr>
              <a:t>Humanists believe that humans are free, rational beings with the potential for personal growth - fundamentally different from animals.</a:t>
            </a:r>
          </a:p>
          <a:p>
            <a:pPr eaLnBrk="1" hangingPunct="1"/>
            <a:endParaRPr lang="en-US" altLang="en-US" smtClean="0"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Humanists study the unique aspects of human experience. </a:t>
            </a:r>
          </a:p>
        </p:txBody>
      </p:sp>
    </p:spTree>
    <p:extLst>
      <p:ext uri="{BB962C8B-B14F-4D97-AF65-F5344CB8AC3E}">
        <p14:creationId xmlns:p14="http://schemas.microsoft.com/office/powerpoint/2010/main" val="27227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H="1">
            <a:off x="3563938" y="4619625"/>
            <a:ext cx="5580062" cy="0"/>
          </a:xfrm>
          <a:prstGeom prst="line">
            <a:avLst/>
          </a:prstGeom>
          <a:noFill/>
          <a:ln w="25400">
            <a:solidFill>
              <a:srgbClr val="4F9FEE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608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07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7785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364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09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032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9598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4752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72953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4690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023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C57899-3096-44E6-93B9-EE193906A07F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A874E-6B87-446D-BDCD-60622A0783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4-02065_The Evolution of Psychology_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6070600"/>
            <a:ext cx="10541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4-02065_Circle15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1152525"/>
            <a:ext cx="285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4-02065_Circle15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1152525"/>
            <a:ext cx="285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4-02065_Circle15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1152525"/>
            <a:ext cx="285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4-02065_Circle15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152525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 descr="4-02065_Circle15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152525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6" descr="4-02065_Circle15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152525"/>
            <a:ext cx="285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4-02065_Circle15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152525"/>
            <a:ext cx="285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8" descr="4-02065_Circle15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152525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9" descr="4-02065_Circle15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152525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1" descr="4-02065_Circle15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152525"/>
            <a:ext cx="285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2" descr="4-02065_Circle15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152525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23" descr="4-02065_Circle15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152525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24" descr="4-02065_Circle15.pn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152525"/>
            <a:ext cx="285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1" name="Line 21"/>
          <p:cNvSpPr>
            <a:spLocks noChangeShapeType="1"/>
          </p:cNvSpPr>
          <p:nvPr userDrawn="1"/>
        </p:nvSpPr>
        <p:spPr bwMode="auto">
          <a:xfrm flipH="1">
            <a:off x="279400" y="5900738"/>
            <a:ext cx="8864600" cy="0"/>
          </a:xfrm>
          <a:prstGeom prst="line">
            <a:avLst/>
          </a:prstGeom>
          <a:noFill/>
          <a:ln w="25400">
            <a:solidFill>
              <a:srgbClr val="4F9FEE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41" name="Picture 24" descr="4-02065_TopNavIcon_Chapter1_blue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1525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25" descr="4-02065_Circle06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15252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230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otsub.com/view/5e1e16f4-4327-4ea2-943e-f39519ef7f7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erforsystemschange.org/view.php?nav_id=1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MBrAj4bwN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94" y="3048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 TO PSYCHOLOGY</a:t>
            </a:r>
            <a:br>
              <a:rPr lang="en-US" dirty="0" smtClean="0"/>
            </a:br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657600"/>
            <a:ext cx="4191000" cy="17526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MR. ALAS</a:t>
            </a:r>
          </a:p>
          <a:p>
            <a:r>
              <a:rPr lang="en-US" sz="4400" b="1" dirty="0" smtClean="0"/>
              <a:t>HCC</a:t>
            </a:r>
          </a:p>
          <a:p>
            <a:r>
              <a:rPr lang="en-US" sz="4400" b="1" dirty="0" smtClean="0"/>
              <a:t>2015</a:t>
            </a:r>
            <a:endParaRPr lang="en-US" sz="4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8" y="1981200"/>
            <a:ext cx="3886722" cy="47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PSYCHOLOGICAL TREATMENT - TREPANATION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2976563" cy="3182316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185988" cy="3443847"/>
          </a:xfrm>
        </p:spPr>
      </p:pic>
    </p:spTree>
    <p:extLst>
      <p:ext uri="{BB962C8B-B14F-4D97-AF65-F5344CB8AC3E}">
        <p14:creationId xmlns:p14="http://schemas.microsoft.com/office/powerpoint/2010/main" val="26168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-02065_TheoreticalPerspective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00050"/>
            <a:ext cx="5638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24"/>
          <p:cNvSpPr txBox="1">
            <a:spLocks noChangeArrowheads="1"/>
          </p:cNvSpPr>
          <p:nvPr/>
        </p:nvSpPr>
        <p:spPr bwMode="auto">
          <a:xfrm>
            <a:off x="1522413" y="1665288"/>
            <a:ext cx="6689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Psychoanalytic Perspective (1900 - Present)</a:t>
            </a:r>
          </a:p>
        </p:txBody>
      </p:sp>
      <p:pic>
        <p:nvPicPr>
          <p:cNvPr id="10244" name="Picture 21" descr="4-02065_FreudSke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200275"/>
            <a:ext cx="24511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2805113" y="4803775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Sigmund 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Freud</a:t>
            </a:r>
          </a:p>
        </p:txBody>
      </p:sp>
      <p:pic>
        <p:nvPicPr>
          <p:cNvPr id="10246" name="Picture 31" descr="4-02065_WhiteBox_Fade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508250"/>
            <a:ext cx="4360862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26"/>
          <p:cNvSpPr txBox="1">
            <a:spLocks noChangeArrowheads="1"/>
          </p:cNvSpPr>
          <p:nvPr/>
        </p:nvSpPr>
        <p:spPr bwMode="auto">
          <a:xfrm>
            <a:off x="5253038" y="3257550"/>
            <a:ext cx="1911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Carl Jung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00">
              <a:solidFill>
                <a:srgbClr val="464646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Alfred Adler</a:t>
            </a:r>
          </a:p>
        </p:txBody>
      </p:sp>
      <p:pic>
        <p:nvPicPr>
          <p:cNvPr id="10248" name="Picture 3" descr="4-02065_Chapter1_ActiveBottonL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988050"/>
            <a:ext cx="9318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6000750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1552575" y="6149975"/>
            <a:ext cx="97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How Psychology </a:t>
            </a:r>
            <a:b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Developed </a:t>
            </a: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2638425" y="6149975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Psychology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Today</a:t>
            </a:r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3660775" y="6149975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Seven Unifying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Themes</a:t>
            </a: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4746625" y="61499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Personal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5595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4-02065_TheoreticalPerspective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00050"/>
            <a:ext cx="5638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4"/>
          <p:cNvSpPr txBox="1">
            <a:spLocks noChangeArrowheads="1"/>
          </p:cNvSpPr>
          <p:nvPr/>
        </p:nvSpPr>
        <p:spPr bwMode="auto">
          <a:xfrm>
            <a:off x="1522413" y="1665288"/>
            <a:ext cx="60467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Behavioral Perspective (1913 - Present)</a:t>
            </a:r>
          </a:p>
        </p:txBody>
      </p:sp>
      <p:grpSp>
        <p:nvGrpSpPr>
          <p:cNvPr id="9220" name="Group 26"/>
          <p:cNvGrpSpPr>
            <a:grpSpLocks/>
          </p:cNvGrpSpPr>
          <p:nvPr/>
        </p:nvGrpSpPr>
        <p:grpSpPr bwMode="auto">
          <a:xfrm>
            <a:off x="1455738" y="2189163"/>
            <a:ext cx="2239962" cy="3581400"/>
            <a:chOff x="917" y="1379"/>
            <a:chExt cx="1411" cy="2256"/>
          </a:xfrm>
        </p:grpSpPr>
        <p:pic>
          <p:nvPicPr>
            <p:cNvPr id="9235" name="Picture 16" descr="4-02065_JohnWatson_Headshot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" y="1379"/>
              <a:ext cx="1411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Text Box 21"/>
            <p:cNvSpPr txBox="1">
              <a:spLocks noChangeArrowheads="1"/>
            </p:cNvSpPr>
            <p:nvPr/>
          </p:nvSpPr>
          <p:spPr bwMode="auto">
            <a:xfrm>
              <a:off x="1065" y="3404"/>
              <a:ext cx="11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John B. Watson</a:t>
              </a:r>
            </a:p>
          </p:txBody>
        </p:sp>
      </p:grpSp>
      <p:grpSp>
        <p:nvGrpSpPr>
          <p:cNvPr id="9221" name="Group 28"/>
          <p:cNvGrpSpPr>
            <a:grpSpLocks/>
          </p:cNvGrpSpPr>
          <p:nvPr/>
        </p:nvGrpSpPr>
        <p:grpSpPr bwMode="auto">
          <a:xfrm>
            <a:off x="6605588" y="2195513"/>
            <a:ext cx="2266950" cy="3575050"/>
            <a:chOff x="4161" y="1383"/>
            <a:chExt cx="1428" cy="2252"/>
          </a:xfrm>
        </p:grpSpPr>
        <p:pic>
          <p:nvPicPr>
            <p:cNvPr id="9233" name="Picture 14" descr="4-02065_BFSkinner_Headho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383"/>
              <a:ext cx="1428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23"/>
            <p:cNvSpPr txBox="1">
              <a:spLocks noChangeArrowheads="1"/>
            </p:cNvSpPr>
            <p:nvPr/>
          </p:nvSpPr>
          <p:spPr bwMode="auto">
            <a:xfrm>
              <a:off x="4422" y="3404"/>
              <a:ext cx="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B.F. Skinner</a:t>
              </a:r>
            </a:p>
          </p:txBody>
        </p:sp>
      </p:grpSp>
      <p:grpSp>
        <p:nvGrpSpPr>
          <p:cNvPr id="9222" name="Group 30"/>
          <p:cNvGrpSpPr>
            <a:grpSpLocks/>
          </p:cNvGrpSpPr>
          <p:nvPr/>
        </p:nvGrpSpPr>
        <p:grpSpPr bwMode="auto">
          <a:xfrm>
            <a:off x="4040188" y="2203450"/>
            <a:ext cx="2220912" cy="3567113"/>
            <a:chOff x="2551" y="1388"/>
            <a:chExt cx="1399" cy="2247"/>
          </a:xfrm>
        </p:grpSpPr>
        <p:pic>
          <p:nvPicPr>
            <p:cNvPr id="9231" name="Picture 30" descr="4-02065_PavlovHeadsho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" y="1388"/>
              <a:ext cx="1399" cy="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25"/>
            <p:cNvSpPr txBox="1">
              <a:spLocks noChangeArrowheads="1"/>
            </p:cNvSpPr>
            <p:nvPr/>
          </p:nvSpPr>
          <p:spPr bwMode="auto">
            <a:xfrm>
              <a:off x="2820" y="3404"/>
              <a:ext cx="8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Ivan Pavlov</a:t>
              </a:r>
            </a:p>
          </p:txBody>
        </p:sp>
      </p:grpSp>
      <p:pic>
        <p:nvPicPr>
          <p:cNvPr id="9223" name="Picture 3" descr="4-02065_Chapter1_ActiveBottonLi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988050"/>
            <a:ext cx="9318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4-02065_Bottom_Nav_NonActiv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6000750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4-02065_Bottom_Nav_NonActiv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4-02065_Bottom_Nav_NonActiv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1552575" y="6149975"/>
            <a:ext cx="97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How Psychology </a:t>
            </a:r>
            <a:b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Developed </a:t>
            </a:r>
          </a:p>
        </p:txBody>
      </p:sp>
      <p:sp>
        <p:nvSpPr>
          <p:cNvPr id="9228" name="Rectangle 8"/>
          <p:cNvSpPr>
            <a:spLocks noChangeArrowheads="1"/>
          </p:cNvSpPr>
          <p:nvPr/>
        </p:nvSpPr>
        <p:spPr bwMode="auto">
          <a:xfrm>
            <a:off x="2638425" y="6149975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Psychology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Today</a:t>
            </a:r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3660775" y="6149975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Seven Unifying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Themes</a:t>
            </a:r>
          </a:p>
        </p:txBody>
      </p:sp>
      <p:sp>
        <p:nvSpPr>
          <p:cNvPr id="9230" name="Rectangle 10"/>
          <p:cNvSpPr>
            <a:spLocks noChangeArrowheads="1"/>
          </p:cNvSpPr>
          <p:nvPr/>
        </p:nvSpPr>
        <p:spPr bwMode="auto">
          <a:xfrm>
            <a:off x="4746625" y="61499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Personal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9459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-02065_TheoreticalPerspective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00050"/>
            <a:ext cx="5638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24"/>
          <p:cNvSpPr txBox="1">
            <a:spLocks noChangeArrowheads="1"/>
          </p:cNvSpPr>
          <p:nvPr/>
        </p:nvSpPr>
        <p:spPr bwMode="auto">
          <a:xfrm>
            <a:off x="1522413" y="1665288"/>
            <a:ext cx="6064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Biological Perspective (1950s - Present)</a:t>
            </a:r>
          </a:p>
        </p:txBody>
      </p:sp>
      <p:pic>
        <p:nvPicPr>
          <p:cNvPr id="13316" name="Picture 31" descr="4-02065_WhiteBox_Fade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508250"/>
            <a:ext cx="436086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3187700" y="2908300"/>
            <a:ext cx="2387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2600">
                <a:solidFill>
                  <a:srgbClr val="464646"/>
                </a:solidFill>
              </a:rPr>
              <a:t>James Olds</a:t>
            </a:r>
          </a:p>
          <a:p>
            <a:pPr eaLnBrk="1" fontAlgn="base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2600">
                <a:solidFill>
                  <a:srgbClr val="464646"/>
                </a:solidFill>
              </a:rPr>
              <a:t>Roger Sperry</a:t>
            </a:r>
          </a:p>
          <a:p>
            <a:pPr eaLnBrk="1" fontAlgn="base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2600">
                <a:solidFill>
                  <a:srgbClr val="464646"/>
                </a:solidFill>
              </a:rPr>
              <a:t>David Hubel</a:t>
            </a:r>
          </a:p>
          <a:p>
            <a:pPr eaLnBrk="1" fontAlgn="base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2600">
                <a:solidFill>
                  <a:srgbClr val="464646"/>
                </a:solidFill>
              </a:rPr>
              <a:t>Torsten Weisel</a:t>
            </a:r>
          </a:p>
        </p:txBody>
      </p:sp>
      <p:pic>
        <p:nvPicPr>
          <p:cNvPr id="13318" name="Picture 3" descr="4-02065_Chapter1_ActiveBottonL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988050"/>
            <a:ext cx="9318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4-02065_Bottom_Nav_NonAc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6000750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 descr="4-02065_Bottom_Nav_NonAc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4-02065_Bottom_Nav_NonAc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1552575" y="6149975"/>
            <a:ext cx="97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How Psychology </a:t>
            </a:r>
            <a:b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Developed </a:t>
            </a: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2638425" y="6149975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Psychology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Today</a:t>
            </a: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3660775" y="6149975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Seven Unifying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Themes</a:t>
            </a: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4746625" y="61499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Personal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1676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– “PHINEAS GAGE”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http://dotsub.com/view/5e1e16f4-4327-4ea2-943e-f39519ef7f72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-02065_TheoreticalPerspective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00050"/>
            <a:ext cx="5638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4"/>
          <p:cNvSpPr txBox="1">
            <a:spLocks noChangeArrowheads="1"/>
          </p:cNvSpPr>
          <p:nvPr/>
        </p:nvSpPr>
        <p:spPr bwMode="auto">
          <a:xfrm>
            <a:off x="1522413" y="1665288"/>
            <a:ext cx="60277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Cognitive Perspective (1950s - Present)</a:t>
            </a:r>
          </a:p>
        </p:txBody>
      </p:sp>
      <p:pic>
        <p:nvPicPr>
          <p:cNvPr id="12292" name="Picture 31" descr="4-02065_WhiteBox_Fade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508250"/>
            <a:ext cx="4360862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5253038" y="3257550"/>
            <a:ext cx="25336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Noam Chomsky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600">
              <a:solidFill>
                <a:srgbClr val="464646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Herbert Simon</a:t>
            </a:r>
          </a:p>
        </p:txBody>
      </p:sp>
      <p:pic>
        <p:nvPicPr>
          <p:cNvPr id="12294" name="Picture 16" descr="4-02065_JeanPiaget_Head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276475"/>
            <a:ext cx="217646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9"/>
          <p:cNvSpPr txBox="1">
            <a:spLocks noChangeArrowheads="1"/>
          </p:cNvSpPr>
          <p:nvPr/>
        </p:nvSpPr>
        <p:spPr bwMode="auto">
          <a:xfrm>
            <a:off x="1893888" y="52959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Jean Piaget</a:t>
            </a:r>
          </a:p>
        </p:txBody>
      </p:sp>
      <p:pic>
        <p:nvPicPr>
          <p:cNvPr id="12296" name="Picture 3" descr="4-02065_Chapter1_ActiveBottonL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988050"/>
            <a:ext cx="9318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6000750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7"/>
          <p:cNvSpPr>
            <a:spLocks noChangeArrowheads="1"/>
          </p:cNvSpPr>
          <p:nvPr/>
        </p:nvSpPr>
        <p:spPr bwMode="auto">
          <a:xfrm>
            <a:off x="1552575" y="6149975"/>
            <a:ext cx="97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How Psychology </a:t>
            </a:r>
            <a:b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Developed </a:t>
            </a:r>
          </a:p>
        </p:txBody>
      </p:sp>
      <p:sp>
        <p:nvSpPr>
          <p:cNvPr id="12301" name="Rectangle 8"/>
          <p:cNvSpPr>
            <a:spLocks noChangeArrowheads="1"/>
          </p:cNvSpPr>
          <p:nvPr/>
        </p:nvSpPr>
        <p:spPr bwMode="auto">
          <a:xfrm>
            <a:off x="2638425" y="6149975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Psychology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Today</a:t>
            </a:r>
          </a:p>
        </p:txBody>
      </p:sp>
      <p:sp>
        <p:nvSpPr>
          <p:cNvPr id="12302" name="Rectangle 9"/>
          <p:cNvSpPr>
            <a:spLocks noChangeArrowheads="1"/>
          </p:cNvSpPr>
          <p:nvPr/>
        </p:nvSpPr>
        <p:spPr bwMode="auto">
          <a:xfrm>
            <a:off x="3660775" y="6149975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Seven Unifying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Themes</a:t>
            </a:r>
          </a:p>
        </p:txBody>
      </p:sp>
      <p:sp>
        <p:nvSpPr>
          <p:cNvPr id="12303" name="Rectangle 10"/>
          <p:cNvSpPr>
            <a:spLocks noChangeArrowheads="1"/>
          </p:cNvSpPr>
          <p:nvPr/>
        </p:nvSpPr>
        <p:spPr bwMode="auto">
          <a:xfrm>
            <a:off x="4746625" y="61499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Personal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3578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-02065_TheoreticalPerspective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00050"/>
            <a:ext cx="5638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4"/>
          <p:cNvSpPr txBox="1">
            <a:spLocks noChangeArrowheads="1"/>
          </p:cNvSpPr>
          <p:nvPr/>
        </p:nvSpPr>
        <p:spPr bwMode="auto">
          <a:xfrm>
            <a:off x="1522413" y="1665288"/>
            <a:ext cx="64690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Evolutionary Perspective (1980s - Present)</a:t>
            </a:r>
          </a:p>
        </p:txBody>
      </p:sp>
      <p:pic>
        <p:nvPicPr>
          <p:cNvPr id="14340" name="Picture 31" descr="4-02065_WhiteBox_Fade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508250"/>
            <a:ext cx="436086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187700" y="2781300"/>
            <a:ext cx="24812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US" altLang="en-US" sz="2600">
                <a:solidFill>
                  <a:srgbClr val="464646"/>
                </a:solidFill>
              </a:rPr>
              <a:t>David Buss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US" altLang="en-US" sz="2600">
                <a:solidFill>
                  <a:srgbClr val="464646"/>
                </a:solidFill>
              </a:rPr>
              <a:t>Martin Daly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US" altLang="en-US" sz="2600">
                <a:solidFill>
                  <a:srgbClr val="464646"/>
                </a:solidFill>
              </a:rPr>
              <a:t>Margo Wilson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US" altLang="en-US" sz="2600">
                <a:solidFill>
                  <a:srgbClr val="464646"/>
                </a:solidFill>
              </a:rPr>
              <a:t>Leda Cosmides</a:t>
            </a:r>
          </a:p>
          <a:p>
            <a:pPr eaLnBrk="1" fontAlgn="base" hangingPunct="1">
              <a:spcBef>
                <a:spcPct val="0"/>
              </a:spcBef>
              <a:spcAft>
                <a:spcPct val="10000"/>
              </a:spcAft>
            </a:pPr>
            <a:r>
              <a:rPr lang="en-US" altLang="en-US" sz="2600">
                <a:solidFill>
                  <a:srgbClr val="464646"/>
                </a:solidFill>
              </a:rPr>
              <a:t>John Tooby</a:t>
            </a:r>
          </a:p>
        </p:txBody>
      </p:sp>
      <p:pic>
        <p:nvPicPr>
          <p:cNvPr id="14342" name="Picture 3" descr="4-02065_Chapter1_ActiveBottonL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988050"/>
            <a:ext cx="9318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4-02065_Bottom_Nav_NonAc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6000750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 descr="4-02065_Bottom_Nav_NonAc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 descr="4-02065_Bottom_Nav_NonAc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552575" y="6149975"/>
            <a:ext cx="97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How Psychology </a:t>
            </a:r>
            <a:b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Developed </a:t>
            </a: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2638425" y="6149975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Psychology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Today</a:t>
            </a:r>
          </a:p>
        </p:txBody>
      </p:sp>
      <p:sp>
        <p:nvSpPr>
          <p:cNvPr id="14348" name="Rectangle 9"/>
          <p:cNvSpPr>
            <a:spLocks noChangeArrowheads="1"/>
          </p:cNvSpPr>
          <p:nvPr/>
        </p:nvSpPr>
        <p:spPr bwMode="auto">
          <a:xfrm>
            <a:off x="3660775" y="6149975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Seven Unifying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Themes</a:t>
            </a:r>
          </a:p>
        </p:txBody>
      </p:sp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4746625" y="61499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Personal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5047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4-02065_CarlRoger_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251075"/>
            <a:ext cx="238918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4-02065_TheoreticalPerspective_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00050"/>
            <a:ext cx="5638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4"/>
          <p:cNvSpPr txBox="1">
            <a:spLocks noChangeArrowheads="1"/>
          </p:cNvSpPr>
          <p:nvPr/>
        </p:nvSpPr>
        <p:spPr bwMode="auto">
          <a:xfrm>
            <a:off x="1522413" y="1665288"/>
            <a:ext cx="6283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Humanistic Perspective (1950s - Present)</a:t>
            </a: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1522413" y="4803775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Carl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Rogers</a:t>
            </a:r>
          </a:p>
        </p:txBody>
      </p:sp>
      <p:pic>
        <p:nvPicPr>
          <p:cNvPr id="11270" name="Picture 31" descr="4-02065_WhiteBox_Fade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508250"/>
            <a:ext cx="4360862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7"/>
          <p:cNvSpPr txBox="1">
            <a:spLocks noChangeArrowheads="1"/>
          </p:cNvSpPr>
          <p:nvPr/>
        </p:nvSpPr>
        <p:spPr bwMode="auto">
          <a:xfrm>
            <a:off x="5253038" y="3654425"/>
            <a:ext cx="2736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464646"/>
                </a:solidFill>
              </a:rPr>
              <a:t>Abraham Maslow</a:t>
            </a:r>
          </a:p>
        </p:txBody>
      </p:sp>
      <p:pic>
        <p:nvPicPr>
          <p:cNvPr id="11272" name="Picture 3" descr="4-02065_Chapter1_ActiveBottonL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988050"/>
            <a:ext cx="9318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6000750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6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1552575" y="6149975"/>
            <a:ext cx="97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How Psychology </a:t>
            </a:r>
            <a:b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Developed </a:t>
            </a:r>
          </a:p>
        </p:txBody>
      </p:sp>
      <p:sp>
        <p:nvSpPr>
          <p:cNvPr id="11277" name="Rectangle 8"/>
          <p:cNvSpPr>
            <a:spLocks noChangeArrowheads="1"/>
          </p:cNvSpPr>
          <p:nvPr/>
        </p:nvSpPr>
        <p:spPr bwMode="auto">
          <a:xfrm>
            <a:off x="2638425" y="6149975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Psychology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Today</a:t>
            </a:r>
          </a:p>
        </p:txBody>
      </p:sp>
      <p:sp>
        <p:nvSpPr>
          <p:cNvPr id="11278" name="Rectangle 9"/>
          <p:cNvSpPr>
            <a:spLocks noChangeArrowheads="1"/>
          </p:cNvSpPr>
          <p:nvPr/>
        </p:nvSpPr>
        <p:spPr bwMode="auto">
          <a:xfrm>
            <a:off x="3660775" y="6149975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Seven Unifying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Themes</a:t>
            </a:r>
          </a:p>
        </p:txBody>
      </p:sp>
      <p:sp>
        <p:nvSpPr>
          <p:cNvPr id="11279" name="Rectangle 10"/>
          <p:cNvSpPr>
            <a:spLocks noChangeArrowheads="1"/>
          </p:cNvSpPr>
          <p:nvPr/>
        </p:nvSpPr>
        <p:spPr bwMode="auto">
          <a:xfrm>
            <a:off x="4746625" y="61499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Personal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4765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BIOPSYCHOSOCIAL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://www.centerforsystemschange.org/view.php?nav_id=108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http://www.youtube.com/watch?v=mMBrAj4bwNE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61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2" y="533401"/>
            <a:ext cx="7675731" cy="59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GOAL OF PSYCHOLOGY?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Psychology has the immediate goal of understanding individuals and groups by both establishing general principles and researching specific cases,</a:t>
            </a:r>
          </a:p>
        </p:txBody>
      </p:sp>
    </p:spTree>
    <p:extLst>
      <p:ext uri="{BB962C8B-B14F-4D97-AF65-F5344CB8AC3E}">
        <p14:creationId xmlns:p14="http://schemas.microsoft.com/office/powerpoint/2010/main" val="26228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Psychology </a:t>
            </a:r>
            <a:r>
              <a:rPr lang="en-US" b="1" dirty="0">
                <a:solidFill>
                  <a:srgbClr val="FF0000"/>
                </a:solidFill>
              </a:rPr>
              <a:t>has the immediate goal of understanding individuals and groups by both establishing general principles and researching specific cases,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academic and applied discipline that involves the scientific study of mental functions and behaviors</a:t>
            </a:r>
          </a:p>
        </p:txBody>
      </p:sp>
    </p:spTree>
    <p:extLst>
      <p:ext uri="{BB962C8B-B14F-4D97-AF65-F5344CB8AC3E}">
        <p14:creationId xmlns:p14="http://schemas.microsoft.com/office/powerpoint/2010/main" val="13719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Has a LONG history with an ETIOLOGY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Hunter and Gatherers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Tribes / Clans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 and Modern Civilization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79631"/>
            <a:ext cx="5562600" cy="45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4-02065_WundtPhoto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458788"/>
            <a:ext cx="72596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5" descr="4-02065_Wundt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97025"/>
            <a:ext cx="531495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6" descr="4-02065_WundtPhoto_M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798638"/>
            <a:ext cx="4913313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4-02065_Chapter1_ActiveBottonL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988050"/>
            <a:ext cx="9318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6000750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4-02065_Bottom_Nav_NonAc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6003925"/>
            <a:ext cx="90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1552575" y="6149975"/>
            <a:ext cx="97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How Psychology </a:t>
            </a:r>
            <a:b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F9FEE"/>
                </a:solidFill>
                <a:latin typeface="Arial Narrow" pitchFamily="34" charset="0"/>
              </a:rPr>
              <a:t>Developed </a:t>
            </a: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2638425" y="6149975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Psychology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Today</a:t>
            </a: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3660775" y="6149975"/>
            <a:ext cx="909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Seven Unifying 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Themes</a:t>
            </a: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4746625" y="61499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Personal</a:t>
            </a:r>
            <a:b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</a:br>
            <a:r>
              <a:rPr lang="en-US" altLang="en-US" sz="1000">
                <a:solidFill>
                  <a:srgbClr val="464646"/>
                </a:solidFill>
                <a:latin typeface="Arial Narrow" pitchFamily="34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872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MENTAL ILLNESS THROUGHOUT TIME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500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Causes of mental illness included:</a:t>
            </a:r>
            <a:endParaRPr lang="en-US" sz="1500" b="1" dirty="0">
              <a:ea typeface="Calibri"/>
              <a:cs typeface="Times New Roman"/>
            </a:endParaRPr>
          </a:p>
          <a:p>
            <a:pPr marL="342900" marR="0" lvl="0" indent="-34290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Supernatural causes such as demons and demonic possession.</a:t>
            </a:r>
            <a:endParaRPr lang="en-US" sz="1200" b="1" dirty="0">
              <a:ea typeface="Calibri"/>
              <a:cs typeface="Times New Roman"/>
            </a:endParaRPr>
          </a:p>
          <a:p>
            <a:pPr marL="342900" marR="0" lvl="0" indent="-34290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Witchcraft and sorcery.</a:t>
            </a:r>
            <a:endParaRPr lang="en-US" sz="1200" b="1" dirty="0">
              <a:ea typeface="Calibri"/>
              <a:cs typeface="Times New Roman"/>
            </a:endParaRPr>
          </a:p>
          <a:p>
            <a:pPr marL="342900" marR="0" lvl="0" indent="-34290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Mass hysteria.</a:t>
            </a:r>
            <a:endParaRPr lang="en-US" sz="1200" b="1" dirty="0">
              <a:ea typeface="Calibri"/>
              <a:cs typeface="Times New Roman"/>
            </a:endParaRPr>
          </a:p>
          <a:p>
            <a:pPr marL="342900" marR="0" lvl="0" indent="-34290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Melancholy and stress.</a:t>
            </a:r>
          </a:p>
          <a:p>
            <a:pPr marL="342900" marR="0" lvl="0" indent="-34290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endParaRPr lang="en-US" sz="1200" b="1" dirty="0">
              <a:ea typeface="Calibri"/>
              <a:cs typeface="Times New Roman"/>
            </a:endParaRPr>
          </a:p>
          <a:p>
            <a:pPr fontAlgn="base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500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Treatments for mental illness included:</a:t>
            </a:r>
            <a:endParaRPr lang="en-US" sz="1500" b="1" dirty="0">
              <a:ea typeface="Calibri"/>
              <a:cs typeface="Times New Roman"/>
            </a:endParaRPr>
          </a:p>
          <a:p>
            <a:pPr marL="342900" marR="0" lvl="0" indent="-34290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Exorcism.</a:t>
            </a:r>
            <a:endParaRPr lang="en-US" sz="1200" b="1" dirty="0">
              <a:ea typeface="Calibri"/>
              <a:cs typeface="Times New Roman"/>
            </a:endParaRPr>
          </a:p>
          <a:p>
            <a:pPr marL="342900" marR="0" lvl="0" indent="-34290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Shaving the pattern of a cross in the head-hair.</a:t>
            </a:r>
            <a:endParaRPr lang="en-US" sz="1200" b="1" dirty="0">
              <a:ea typeface="Calibri"/>
              <a:cs typeface="Times New Roman"/>
            </a:endParaRPr>
          </a:p>
          <a:p>
            <a:pPr marL="342900" marR="0" lvl="0" indent="-34290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Believe that those suffering from mental illness could benefit from hearing mass.</a:t>
            </a:r>
            <a:endParaRPr lang="en-US" sz="1200" b="1" dirty="0">
              <a:ea typeface="Calibri"/>
              <a:cs typeface="Times New Roman"/>
            </a:endParaRPr>
          </a:p>
          <a:p>
            <a:pPr marL="342900" marR="0" lvl="0" indent="-34290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en-US" b="1" dirty="0" smtClean="0">
                <a:solidFill>
                  <a:srgbClr val="333333"/>
                </a:solidFill>
                <a:effectLst/>
                <a:latin typeface="Georgia"/>
                <a:ea typeface="Times New Roman"/>
                <a:cs typeface="Times New Roman"/>
              </a:rPr>
              <a:t>Drinking ice-cold water.</a:t>
            </a:r>
            <a:endParaRPr lang="en-US" sz="1200" b="1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4653977" cy="4419600"/>
          </a:xfrm>
        </p:spPr>
      </p:pic>
    </p:spTree>
    <p:extLst>
      <p:ext uri="{BB962C8B-B14F-4D97-AF65-F5344CB8AC3E}">
        <p14:creationId xmlns:p14="http://schemas.microsoft.com/office/powerpoint/2010/main" val="19792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64646"/>
      </a:hlink>
      <a:folHlink>
        <a:srgbClr val="464646"/>
      </a:folHlink>
    </a:clrScheme>
    <a:fontScheme name="1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46464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464646"/>
        </a:hlink>
        <a:folHlink>
          <a:srgbClr val="4646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508</TotalTime>
  <Words>576</Words>
  <Application>Microsoft Office PowerPoint</Application>
  <PresentationFormat>On-screen Show (4:3)</PresentationFormat>
  <Paragraphs>120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Book Antiqua</vt:lpstr>
      <vt:lpstr>Calibri</vt:lpstr>
      <vt:lpstr>Georgia</vt:lpstr>
      <vt:lpstr>Lucida Sans</vt:lpstr>
      <vt:lpstr>Times New Roman</vt:lpstr>
      <vt:lpstr>Wingdings</vt:lpstr>
      <vt:lpstr>Wingdings 2</vt:lpstr>
      <vt:lpstr>Wingdings 3</vt:lpstr>
      <vt:lpstr>Apex</vt:lpstr>
      <vt:lpstr>1_Office Theme</vt:lpstr>
      <vt:lpstr>INTRO TO PSYCHOLOGY CHAPTER 1</vt:lpstr>
      <vt:lpstr>PSYCHOLOGY</vt:lpstr>
      <vt:lpstr>PowerPoint Presentation</vt:lpstr>
      <vt:lpstr>WHAT IS THE GOAL OF PSYCHOLOGY?</vt:lpstr>
      <vt:lpstr>PSYCHOLOGY</vt:lpstr>
      <vt:lpstr>PSYCHOLOGY</vt:lpstr>
      <vt:lpstr>BEGINNING OF PSYCHOLOGY</vt:lpstr>
      <vt:lpstr>PowerPoint Presentation</vt:lpstr>
      <vt:lpstr>MENTAL ILLNESS THROUGHOUT TIME </vt:lpstr>
      <vt:lpstr>PSYCHOLOGICAL TREATMENT - TREPANATION</vt:lpstr>
      <vt:lpstr>PowerPoint Presentation</vt:lpstr>
      <vt:lpstr>PowerPoint Presentation</vt:lpstr>
      <vt:lpstr>PowerPoint Presentation</vt:lpstr>
      <vt:lpstr>BIOLOGICAL – “PHINEAS GAGE”</vt:lpstr>
      <vt:lpstr>PowerPoint Presentation</vt:lpstr>
      <vt:lpstr>PowerPoint Presentation</vt:lpstr>
      <vt:lpstr>PowerPoint Presentation</vt:lpstr>
      <vt:lpstr>BIOPSYCHOSOCIAL MODEL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PSYCHOLOGY CHAPTER 1</dc:title>
  <dc:creator>chris</dc:creator>
  <cp:lastModifiedBy>chris alas</cp:lastModifiedBy>
  <cp:revision>23</cp:revision>
  <cp:lastPrinted>2014-09-09T08:54:21Z</cp:lastPrinted>
  <dcterms:created xsi:type="dcterms:W3CDTF">2014-01-15T17:28:06Z</dcterms:created>
  <dcterms:modified xsi:type="dcterms:W3CDTF">2015-01-21T14:32:21Z</dcterms:modified>
</cp:coreProperties>
</file>