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56" autoAdjust="0"/>
  </p:normalViewPr>
  <p:slideViewPr>
    <p:cSldViewPr>
      <p:cViewPr varScale="1">
        <p:scale>
          <a:sx n="68" d="100"/>
          <a:sy n="68" d="100"/>
        </p:scale>
        <p:origin x="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82F43-3C54-46FF-8AC8-13F1197B56ED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C0595-0CE8-465E-9E83-74E923C0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4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7C03D-E9A6-4C19-A937-2F718F0C8D67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B39E5-7C07-41BB-BB6D-41A50B6B1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B39E5-7C07-41BB-BB6D-41A50B6B1A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87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B39E5-7C07-41BB-BB6D-41A50B6B1A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27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B39E5-7C07-41BB-BB6D-41A50B6B1A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76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557FB1-FD24-4892-B9AB-31D1D952E38D}" type="datetimeFigureOut">
              <a:rPr lang="en-US" smtClean="0"/>
              <a:t>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8E73EA-B2C7-414B-8608-EC8E06771A9D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PSYCHOLOGY 2301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EXAM I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CHRIS </a:t>
            </a:r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ALAS,MA </a:t>
            </a:r>
            <a:endParaRPr lang="en-US" b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HCC – </a:t>
            </a:r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W. LOOP</a:t>
            </a:r>
            <a:endParaRPr lang="en-US" b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SPRING </a:t>
            </a:r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2015</a:t>
            </a:r>
            <a:endParaRPr lang="en-US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4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2 – 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70916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500" b="1" dirty="0" smtClean="0">
                <a:solidFill>
                  <a:srgbClr val="FF0000"/>
                </a:solidFill>
              </a:rPr>
              <a:t>Correlation co-</a:t>
            </a:r>
            <a:r>
              <a:rPr lang="en-US" sz="3500" b="1" dirty="0" err="1" smtClean="0">
                <a:solidFill>
                  <a:srgbClr val="FF0000"/>
                </a:solidFill>
              </a:rPr>
              <a:t>efficent</a:t>
            </a:r>
            <a:r>
              <a:rPr lang="en-US" sz="3500" b="1" dirty="0" smtClean="0">
                <a:solidFill>
                  <a:srgbClr val="FF0000"/>
                </a:solidFill>
              </a:rPr>
              <a:t> between amount of exposure  to TV violence and road rage was found to be +43. What can we conclude?</a:t>
            </a:r>
          </a:p>
          <a:p>
            <a:endParaRPr lang="en-US" dirty="0"/>
          </a:p>
          <a:p>
            <a:pPr marL="651510" indent="-514350">
              <a:buAutoNum type="alphaLcPeriod"/>
            </a:pPr>
            <a:r>
              <a:rPr lang="en-US" dirty="0" smtClean="0">
                <a:solidFill>
                  <a:srgbClr val="92D050"/>
                </a:solidFill>
              </a:rPr>
              <a:t>Watching TV violence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TENDS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to cause aggressive driving</a:t>
            </a:r>
          </a:p>
          <a:p>
            <a:pPr marL="651510" indent="-514350">
              <a:buAutoNum type="alphaLcPeriod"/>
            </a:pPr>
            <a:r>
              <a:rPr lang="en-US" dirty="0" smtClean="0">
                <a:solidFill>
                  <a:srgbClr val="92D050"/>
                </a:solidFill>
              </a:rPr>
              <a:t>Being an aggressive driver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TENDS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to cause one to watch more violent TV</a:t>
            </a:r>
          </a:p>
          <a:p>
            <a:pPr marL="651510" indent="-514350">
              <a:buAutoNum type="alphaLcPeriod"/>
            </a:pPr>
            <a:r>
              <a:rPr lang="en-US" dirty="0" smtClean="0">
                <a:solidFill>
                  <a:srgbClr val="92D050"/>
                </a:solidFill>
              </a:rPr>
              <a:t>People who watch the most TV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TEND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to be the least aggressive driver</a:t>
            </a:r>
          </a:p>
          <a:p>
            <a:pPr marL="651510" indent="-514350">
              <a:buAutoNum type="alphaLcPeriod"/>
            </a:pPr>
            <a:r>
              <a:rPr lang="en-US" dirty="0" smtClean="0">
                <a:solidFill>
                  <a:srgbClr val="92D050"/>
                </a:solidFill>
              </a:rPr>
              <a:t>There is a </a:t>
            </a:r>
            <a:r>
              <a:rPr lang="en-US" b="1" dirty="0" smtClean="0">
                <a:solidFill>
                  <a:srgbClr val="FF0000"/>
                </a:solidFill>
              </a:rPr>
              <a:t>POSITIVE RELATIONSHIP</a:t>
            </a:r>
            <a:r>
              <a:rPr lang="en-US" dirty="0" smtClean="0">
                <a:solidFill>
                  <a:srgbClr val="92D050"/>
                </a:solidFill>
              </a:rPr>
              <a:t> between these two variables</a:t>
            </a:r>
          </a:p>
          <a:p>
            <a:pPr marL="651510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2 – 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3900" b="1" dirty="0" smtClean="0">
                <a:solidFill>
                  <a:srgbClr val="FF0000"/>
                </a:solidFill>
              </a:rPr>
              <a:t>Dr. Chris finds a correlation correlational of +.66 between class </a:t>
            </a:r>
            <a:r>
              <a:rPr lang="en-US" sz="3900" b="1" dirty="0">
                <a:solidFill>
                  <a:srgbClr val="FF0000"/>
                </a:solidFill>
              </a:rPr>
              <a:t>attendance </a:t>
            </a:r>
            <a:r>
              <a:rPr lang="en-US" sz="3900" b="1" dirty="0" smtClean="0">
                <a:solidFill>
                  <a:srgbClr val="FF0000"/>
                </a:solidFill>
              </a:rPr>
              <a:t>and GPA. This indicates that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92D050"/>
                </a:solidFill>
              </a:rPr>
              <a:t>a</a:t>
            </a:r>
            <a:r>
              <a:rPr lang="en-US" dirty="0" smtClean="0">
                <a:solidFill>
                  <a:srgbClr val="92D050"/>
                </a:solidFill>
              </a:rPr>
              <a:t>. people with high GPA tend to have low attendance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b. there is no relationship between GPA and attendance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c. students with high GPA tend  to attend class regularly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d. students with a low GPA tend to have high attendance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2 – 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SURVEY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NATURALISTIC OBSERVATION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CASE STUDY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5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2 – 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DOUBLE BLIND PROCEDURE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SAMPLING BIAS</a:t>
            </a:r>
          </a:p>
          <a:p>
            <a:pPr lvl="1" algn="ctr"/>
            <a:r>
              <a:rPr lang="en-US" sz="2000" b="1" i="1" dirty="0" smtClean="0">
                <a:solidFill>
                  <a:srgbClr val="92D050"/>
                </a:solidFill>
              </a:rPr>
              <a:t>SAMPLE NOT REPRESENTATIVE OF POPULATION OF INTEREST</a:t>
            </a:r>
            <a:endParaRPr lang="en-US" sz="20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2 – 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ETHICS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92D050"/>
                </a:solidFill>
              </a:rPr>
              <a:t>RESPECT RIGHTS OF OTHERS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RIGHT TO PRIVACY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NOT PAID TO PARTICIPATE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PARTICPANTS SHOULD VOLUNTEER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SEXUAL SURRUGACY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2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3 – BIOLOGICAL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FUNCTION OF</a:t>
            </a:r>
          </a:p>
          <a:p>
            <a:endParaRPr lang="en-US" dirty="0"/>
          </a:p>
          <a:p>
            <a:pPr algn="ctr"/>
            <a:r>
              <a:rPr lang="en-US" b="1" dirty="0" smtClean="0">
                <a:solidFill>
                  <a:srgbClr val="92D050"/>
                </a:solidFill>
              </a:rPr>
              <a:t>NEUROTRANSMITTER</a:t>
            </a:r>
          </a:p>
          <a:p>
            <a:pPr algn="ctr"/>
            <a:endParaRPr lang="en-US" b="1" dirty="0">
              <a:solidFill>
                <a:srgbClr val="92D050"/>
              </a:solidFill>
            </a:endParaRPr>
          </a:p>
          <a:p>
            <a:pPr algn="ctr"/>
            <a:r>
              <a:rPr lang="en-US" b="1" dirty="0" smtClean="0">
                <a:solidFill>
                  <a:srgbClr val="92D050"/>
                </a:solidFill>
              </a:rPr>
              <a:t>RE-UPTAKE</a:t>
            </a:r>
          </a:p>
          <a:p>
            <a:pPr algn="ctr"/>
            <a:endParaRPr lang="en-US" b="1" dirty="0">
              <a:solidFill>
                <a:srgbClr val="92D050"/>
              </a:solidFill>
            </a:endParaRPr>
          </a:p>
          <a:p>
            <a:pPr algn="ctr"/>
            <a:r>
              <a:rPr lang="en-US" b="1" dirty="0" smtClean="0">
                <a:solidFill>
                  <a:srgbClr val="92D050"/>
                </a:solidFill>
              </a:rPr>
              <a:t>GLIAL CELLS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3 – BIOLOGICAL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DEFINTION OF RESTING POTENTIAL?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LOCATION OF TERMINAL BUTTONS?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NEUROTRANSMITTER  FOR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SCHIZOPHRENIA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4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3 – BIOLOGICAL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FUNCTION OF :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MEDULLA</a:t>
            </a:r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CEREBELLUM</a:t>
            </a:r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HIPPOCAMPUS</a:t>
            </a:r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LIMBIC SYSTEM</a:t>
            </a:r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CEREBRUM</a:t>
            </a:r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CORPUS  COLLUSOM</a:t>
            </a:r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ARTICULAR FORMATION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3 – BIOLOGICAL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DIVISIONS OF CNS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CENTRAL</a:t>
            </a: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BRAIN</a:t>
            </a:r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 smtClean="0">
                <a:solidFill>
                  <a:srgbClr val="92D050"/>
                </a:solidFill>
              </a:rPr>
              <a:t>SPINAL COLUMN</a:t>
            </a:r>
          </a:p>
          <a:p>
            <a:pPr marL="585216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PERIPHERAL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2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3 – BIOLOGICAL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3200" b="1" i="1" dirty="0" smtClean="0">
                <a:solidFill>
                  <a:srgbClr val="FF0000"/>
                </a:solidFill>
              </a:rPr>
              <a:t>SYMPATHETIC NERVOUS SYSTEM</a:t>
            </a:r>
          </a:p>
          <a:p>
            <a:pPr algn="ctr"/>
            <a:endParaRPr lang="en-US" dirty="0" smtClean="0"/>
          </a:p>
          <a:p>
            <a:pPr lvl="2" algn="ctr"/>
            <a:r>
              <a:rPr lang="en-US" dirty="0" smtClean="0">
                <a:solidFill>
                  <a:srgbClr val="92D050"/>
                </a:solidFill>
              </a:rPr>
              <a:t>STARTS FROM SPINE </a:t>
            </a:r>
          </a:p>
          <a:p>
            <a:pPr marL="905256" lvl="2" indent="0" algn="ctr">
              <a:buNone/>
            </a:pPr>
            <a:endParaRPr lang="en-US" dirty="0" smtClean="0"/>
          </a:p>
          <a:p>
            <a:pPr marL="905256" lvl="2" indent="0" algn="ctr">
              <a:buNone/>
            </a:pPr>
            <a:endParaRPr lang="en-US" dirty="0"/>
          </a:p>
          <a:p>
            <a:pPr marL="905256" lvl="2" indent="0" algn="ctr"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PARASYMPATHETIC</a:t>
            </a:r>
          </a:p>
          <a:p>
            <a:pPr marL="905256" lvl="2" indent="0" algn="ctr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BRAIN REGULATES BODY FUNTIONS</a:t>
            </a:r>
          </a:p>
          <a:p>
            <a:pPr marL="905256" lvl="2" indent="0" algn="ctr">
              <a:buNone/>
            </a:pPr>
            <a:endParaRPr lang="en-US" dirty="0"/>
          </a:p>
          <a:p>
            <a:pPr marL="905256" lvl="2" indent="0" algn="ctr">
              <a:buNone/>
            </a:pP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905256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 – INTRODUCTION TO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/>
          </a:p>
          <a:p>
            <a:pPr marL="137160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WHAT IS </a:t>
            </a:r>
          </a:p>
          <a:p>
            <a:pPr marL="137160" indent="0" algn="ctr">
              <a:buNone/>
            </a:pPr>
            <a:endParaRPr lang="en-US" sz="4000" b="1" i="1" dirty="0" smtClean="0">
              <a:solidFill>
                <a:srgbClr val="FF0000"/>
              </a:solidFill>
            </a:endParaRPr>
          </a:p>
          <a:p>
            <a:pPr marL="137160" indent="0" algn="ctr">
              <a:buNone/>
            </a:pPr>
            <a:r>
              <a:rPr lang="en-US" sz="4800" b="1" i="1" dirty="0" smtClean="0">
                <a:solidFill>
                  <a:srgbClr val="FF0000"/>
                </a:solidFill>
              </a:rPr>
              <a:t>PSYCHOLOGY?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6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/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THE </a:t>
            </a:r>
            <a:r>
              <a:rPr lang="en-US" sz="6600" dirty="0">
                <a:solidFill>
                  <a:srgbClr val="FF0000"/>
                </a:solidFill>
              </a:rPr>
              <a:t>END</a:t>
            </a:r>
            <a:br>
              <a:rPr lang="en-US" sz="6600" dirty="0">
                <a:solidFill>
                  <a:srgbClr val="FF0000"/>
                </a:solidFill>
              </a:rPr>
            </a:b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b="1" dirty="0">
              <a:solidFill>
                <a:srgbClr val="FF0000"/>
              </a:solidFill>
            </a:endParaRPr>
          </a:p>
          <a:p>
            <a:pPr algn="ctr"/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ANY QUESTIONS?</a:t>
            </a:r>
          </a:p>
          <a:p>
            <a:pPr algn="ctr"/>
            <a:endParaRPr 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GOOD LUCK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 – INTRODUCTION TO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3600" b="1" i="1" u="sng" dirty="0" smtClean="0">
                <a:solidFill>
                  <a:srgbClr val="FF0000"/>
                </a:solidFill>
              </a:rPr>
              <a:t>DISCIPLINES</a:t>
            </a:r>
            <a:r>
              <a:rPr lang="en-US" sz="3600" b="1" u="sng" dirty="0" smtClean="0">
                <a:solidFill>
                  <a:srgbClr val="FF0000"/>
                </a:solidFill>
              </a:rPr>
              <a:t> IN PSYCHOLOGY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BIOLOGICAL</a:t>
            </a:r>
          </a:p>
          <a:p>
            <a:pPr algn="ctr"/>
            <a:endParaRPr lang="en-US" dirty="0" smtClean="0">
              <a:solidFill>
                <a:srgbClr val="92D050"/>
              </a:solidFill>
            </a:endParaRPr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EVOLUTIONARY PSYCHOLOGY</a:t>
            </a:r>
          </a:p>
          <a:p>
            <a:pPr algn="ctr"/>
            <a:endParaRPr lang="en-US" dirty="0" smtClean="0">
              <a:solidFill>
                <a:srgbClr val="92D050"/>
              </a:solidFill>
            </a:endParaRPr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HUMANISM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 – INTRODUCTION TO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endParaRPr lang="en-US" sz="4800" b="1" dirty="0" smtClean="0"/>
          </a:p>
          <a:p>
            <a:pPr marL="13716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WHAT IS </a:t>
            </a:r>
            <a:endParaRPr lang="en-US" sz="4800" b="1" dirty="0">
              <a:solidFill>
                <a:srgbClr val="FF0000"/>
              </a:solidFill>
            </a:endParaRPr>
          </a:p>
          <a:p>
            <a:pPr marL="137160" indent="0" algn="ctr">
              <a:buNone/>
            </a:pPr>
            <a:r>
              <a:rPr lang="en-US" sz="4800" b="1" i="1" dirty="0" smtClean="0">
                <a:solidFill>
                  <a:srgbClr val="FF0000"/>
                </a:solidFill>
              </a:rPr>
              <a:t>CULTURE ?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26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 – RESEARCH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marL="13716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INDEPENDENT VARIABLE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vs.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DEPENDANT VARIABLE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2 – 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 experimenter test’s a hypothesis that physical exercise effects people’s mood. Participants in experimental group participate on Sat and Sun and those in control group exercise  Mon and Tues. </a:t>
            </a:r>
          </a:p>
          <a:p>
            <a:endParaRPr lang="en-US" dirty="0"/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What is the DEPANDANT VARIABLE? and WHY?</a:t>
            </a:r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What is INDEPENDENT VARIABLE and WHY?</a:t>
            </a:r>
          </a:p>
          <a:p>
            <a:pPr algn="ctr"/>
            <a:r>
              <a:rPr lang="en-US" dirty="0" smtClean="0">
                <a:solidFill>
                  <a:srgbClr val="92D050"/>
                </a:solidFill>
              </a:rPr>
              <a:t>Experimenter Group? WHY?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9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2 – 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TWO MAIN TYPES OF RESEARCH METHODS USED IN PSYCHOLOGY?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92D050"/>
                </a:solidFill>
              </a:rPr>
              <a:t>1. EXPERIMENTAL </a:t>
            </a:r>
          </a:p>
          <a:p>
            <a:pPr algn="ctr"/>
            <a:endParaRPr lang="en-US" b="1" dirty="0">
              <a:solidFill>
                <a:srgbClr val="92D050"/>
              </a:solidFill>
            </a:endParaRPr>
          </a:p>
          <a:p>
            <a:r>
              <a:rPr lang="en-US" b="1" dirty="0" smtClean="0">
                <a:solidFill>
                  <a:srgbClr val="92D050"/>
                </a:solidFill>
              </a:rPr>
              <a:t>2. DESCRIPTIVE/CORRELATIONAL</a:t>
            </a:r>
          </a:p>
          <a:p>
            <a:pPr lvl="5"/>
            <a:r>
              <a:rPr lang="en-US" sz="2400" i="1" dirty="0" smtClean="0">
                <a:solidFill>
                  <a:srgbClr val="92D050"/>
                </a:solidFill>
              </a:rPr>
              <a:t>CORRELATION</a:t>
            </a:r>
          </a:p>
          <a:p>
            <a:pPr lvl="5"/>
            <a:r>
              <a:rPr lang="en-US" sz="2400" i="1" dirty="0" smtClean="0">
                <a:solidFill>
                  <a:srgbClr val="92D050"/>
                </a:solidFill>
              </a:rPr>
              <a:t>CASE STUDY</a:t>
            </a:r>
          </a:p>
          <a:p>
            <a:pPr lvl="5"/>
            <a:r>
              <a:rPr lang="en-US" sz="2400" i="1" dirty="0" smtClean="0">
                <a:solidFill>
                  <a:srgbClr val="92D050"/>
                </a:solidFill>
              </a:rPr>
              <a:t>SURVEY</a:t>
            </a:r>
            <a:endParaRPr lang="en-US" sz="2400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8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2 – 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CORRELATION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-1		0		1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1 or -1 is the strongest relationship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Signs give direction</a:t>
            </a:r>
          </a:p>
          <a:p>
            <a:pPr lvl="1" algn="ctr"/>
            <a:endParaRPr lang="en-US" dirty="0" smtClean="0">
              <a:solidFill>
                <a:srgbClr val="FF0000"/>
              </a:solidFill>
            </a:endParaRPr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CORRELEATATION SHOWS RELATIONSHIP NOT </a:t>
            </a:r>
            <a:r>
              <a:rPr lang="en-US" b="1" dirty="0" smtClean="0">
                <a:solidFill>
                  <a:srgbClr val="FF0000"/>
                </a:solidFill>
              </a:rPr>
              <a:t>CAUSATION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4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2 – 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HAS THE STRONGEST RELATIONSHIP?</a:t>
            </a:r>
          </a:p>
          <a:p>
            <a:endParaRPr lang="en-US" dirty="0"/>
          </a:p>
          <a:p>
            <a:r>
              <a:rPr lang="en-US" dirty="0" smtClean="0"/>
              <a:t>A. </a:t>
            </a:r>
            <a:r>
              <a:rPr lang="en-US" dirty="0"/>
              <a:t>	</a:t>
            </a:r>
            <a:r>
              <a:rPr lang="en-US" dirty="0" smtClean="0"/>
              <a:t>-1.01</a:t>
            </a:r>
          </a:p>
          <a:p>
            <a:r>
              <a:rPr lang="en-US" dirty="0" smtClean="0"/>
              <a:t>B. 	-.81</a:t>
            </a:r>
          </a:p>
          <a:p>
            <a:r>
              <a:rPr lang="en-US" dirty="0" smtClean="0"/>
              <a:t>C. 	0</a:t>
            </a:r>
          </a:p>
          <a:p>
            <a:r>
              <a:rPr lang="en-US" dirty="0" smtClean="0"/>
              <a:t>D.	 	+50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8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230</TotalTime>
  <Words>432</Words>
  <Application>Microsoft Office PowerPoint</Application>
  <PresentationFormat>On-screen Show (4:3)</PresentationFormat>
  <Paragraphs>156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PSYCHOLOGY 2301   EXAM I REVIEW</vt:lpstr>
      <vt:lpstr>CHAPTER 1 – INTRODUCTION TO PSYCHOLOGY</vt:lpstr>
      <vt:lpstr>CHAPTER 1 – INTRODUCTION TO PSYCHOLOGY</vt:lpstr>
      <vt:lpstr>CHAPTER 1 – INTRODUCTION TO PSYCHOLOGY</vt:lpstr>
      <vt:lpstr>CHAPTER 2 – RESEARCH METHODS</vt:lpstr>
      <vt:lpstr>CHAPTER 2 – RESEARCH METHODS</vt:lpstr>
      <vt:lpstr>CHAPTER 2 – RESEARCH METHODS</vt:lpstr>
      <vt:lpstr>CHAPTER 2 – RESEARCH METHODS</vt:lpstr>
      <vt:lpstr>CHAPTER 2 – RESEARCH METHODS</vt:lpstr>
      <vt:lpstr>CHAPTER 2 – RESEARCH METHODS</vt:lpstr>
      <vt:lpstr>CHAPTER 2 – RESEARCH METHODS</vt:lpstr>
      <vt:lpstr>CHAPTER 2 – RESEARCH METHODS</vt:lpstr>
      <vt:lpstr>CHAPTER 2 – RESEARCH METHODS</vt:lpstr>
      <vt:lpstr>CHAPTER 2 – RESEARCH METHODS</vt:lpstr>
      <vt:lpstr>CHAPTER 3 – BIOLOGICAL FEATURES</vt:lpstr>
      <vt:lpstr>CHAPTER 3 – BIOLOGICAL FEATURES</vt:lpstr>
      <vt:lpstr>CHAPTER 3 – BIOLOGICAL FEATURES</vt:lpstr>
      <vt:lpstr>CHAPTER 3 – BIOLOGICAL FEATURES</vt:lpstr>
      <vt:lpstr>CHAPTER 3 – BIOLOGICAL FEATURES</vt:lpstr>
      <vt:lpstr> THE END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2301   EXAM I REVIEW</dc:title>
  <dc:creator>chris alas</dc:creator>
  <cp:lastModifiedBy>chris alas</cp:lastModifiedBy>
  <cp:revision>17</cp:revision>
  <cp:lastPrinted>2015-02-09T19:16:31Z</cp:lastPrinted>
  <dcterms:created xsi:type="dcterms:W3CDTF">2013-09-18T15:06:44Z</dcterms:created>
  <dcterms:modified xsi:type="dcterms:W3CDTF">2015-02-09T19:17:12Z</dcterms:modified>
</cp:coreProperties>
</file>