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9"/>
  </p:notesMasterIdLst>
  <p:sldIdLst>
    <p:sldId id="256" r:id="rId7"/>
    <p:sldId id="260" r:id="rId8"/>
    <p:sldId id="264" r:id="rId9"/>
    <p:sldId id="270" r:id="rId10"/>
    <p:sldId id="269" r:id="rId11"/>
    <p:sldId id="268" r:id="rId12"/>
    <p:sldId id="266" r:id="rId13"/>
    <p:sldId id="299" r:id="rId14"/>
    <p:sldId id="287" r:id="rId15"/>
    <p:sldId id="288" r:id="rId16"/>
    <p:sldId id="298" r:id="rId17"/>
    <p:sldId id="273" r:id="rId18"/>
    <p:sldId id="275" r:id="rId19"/>
    <p:sldId id="276" r:id="rId20"/>
    <p:sldId id="277" r:id="rId21"/>
    <p:sldId id="301" r:id="rId22"/>
    <p:sldId id="281" r:id="rId23"/>
    <p:sldId id="280" r:id="rId24"/>
    <p:sldId id="282" r:id="rId25"/>
    <p:sldId id="283" r:id="rId26"/>
    <p:sldId id="293" r:id="rId27"/>
    <p:sldId id="284" r:id="rId28"/>
    <p:sldId id="285" r:id="rId29"/>
    <p:sldId id="290" r:id="rId30"/>
    <p:sldId id="295" r:id="rId31"/>
    <p:sldId id="286" r:id="rId32"/>
    <p:sldId id="302" r:id="rId33"/>
    <p:sldId id="294" r:id="rId34"/>
    <p:sldId id="291" r:id="rId35"/>
    <p:sldId id="303" r:id="rId36"/>
    <p:sldId id="292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EFB10-C4F6-4286-9ECB-A067DA825A65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4A511-9DFE-49D4-8238-845FCCD9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7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950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470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8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0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0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7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0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5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9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75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4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9014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65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8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77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4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4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5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25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13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69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7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9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6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88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5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11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36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1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4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8027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4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0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5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6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02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4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80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4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9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8508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7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0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1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47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7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2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18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2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1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77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5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83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6EB79-F78F-44F0-BDB7-3D8EF294E0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B3550-9453-4433-80A0-591DB84075D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17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23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TEST 3 REVIEW	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3886200" cy="2133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PROF. ALAS, MS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HCC – </a:t>
            </a:r>
            <a:r>
              <a:rPr lang="en-US" sz="3200" b="1" dirty="0" smtClean="0">
                <a:solidFill>
                  <a:schemeClr val="bg1"/>
                </a:solidFill>
              </a:rPr>
              <a:t>W. </a:t>
            </a:r>
            <a:r>
              <a:rPr lang="en-US" sz="3200" b="1" dirty="0" smtClean="0">
                <a:solidFill>
                  <a:schemeClr val="bg1"/>
                </a:solidFill>
              </a:rPr>
              <a:t>LOOP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FALL 2014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7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AUTHORATIATIVE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Authoritative parents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Listen to their children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Encourage </a:t>
            </a:r>
            <a:r>
              <a:rPr lang="en-US" b="1" dirty="0">
                <a:solidFill>
                  <a:srgbClr val="FF0000"/>
                </a:solidFill>
              </a:rPr>
              <a:t>independence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Place </a:t>
            </a:r>
            <a:r>
              <a:rPr lang="en-US" b="1" dirty="0">
                <a:solidFill>
                  <a:srgbClr val="FF0000"/>
                </a:solidFill>
              </a:rPr>
              <a:t>limits, consequences and expectations on their children's behavior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Express </a:t>
            </a:r>
            <a:r>
              <a:rPr lang="en-US" b="1" dirty="0">
                <a:solidFill>
                  <a:srgbClr val="FF0000"/>
                </a:solidFill>
              </a:rPr>
              <a:t>warmth and nurturance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Allow </a:t>
            </a:r>
            <a:r>
              <a:rPr lang="en-US" b="1" dirty="0">
                <a:solidFill>
                  <a:srgbClr val="FF0000"/>
                </a:solidFill>
              </a:rPr>
              <a:t>children to express opinions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Encourage </a:t>
            </a:r>
            <a:r>
              <a:rPr lang="en-US" b="1" dirty="0">
                <a:solidFill>
                  <a:srgbClr val="FF0000"/>
                </a:solidFill>
              </a:rPr>
              <a:t>children to discuss options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Administer </a:t>
            </a:r>
            <a:r>
              <a:rPr lang="en-US" b="1" dirty="0">
                <a:solidFill>
                  <a:srgbClr val="FF0000"/>
                </a:solidFill>
              </a:rPr>
              <a:t>fair and consistent discipline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199"/>
            <a:ext cx="3657600" cy="27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309100" cy="688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6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ERIKSON’S STAGES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Primary student receives praise in school and home. According to Erikson the child will develop what?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1. Industry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Superiority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 Generativity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4. Trust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4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PIAJET’S STAGES OF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77632" cy="5257801"/>
          </a:xfrm>
        </p:spPr>
      </p:pic>
    </p:spTree>
    <p:extLst>
      <p:ext uri="{BB962C8B-B14F-4D97-AF65-F5344CB8AC3E}">
        <p14:creationId xmlns:p14="http://schemas.microsoft.com/office/powerpoint/2010/main" val="293109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4389"/>
            <a:ext cx="8815039" cy="65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3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PIAJET’S STAGES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Bobby is very hungry and demands 2 tacos for lunch. Mom cuts taco into HALF making Bobby happy. Behavior indicates Bobby does not understand _____________ and is in the _____________ stage of cognitive development.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object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ermeance; formal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object permeance; sensorimotor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 conservation; preoperational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4. conservation; concrete operational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4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49"/>
            <a:ext cx="9220199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5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PIAJET’S STAGES OF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Water is poured from a short glass to a tall glass. Child indicates the amount of water only change in container. The child is in which stage of development?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1. sensorimotor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concrete operational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3. preoperational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4. preconventional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3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KOHLBERG’S STAGE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97385" cy="5961062"/>
          </a:xfrm>
        </p:spPr>
      </p:pic>
    </p:spTree>
    <p:extLst>
      <p:ext uri="{BB962C8B-B14F-4D97-AF65-F5344CB8AC3E}">
        <p14:creationId xmlns:p14="http://schemas.microsoft.com/office/powerpoint/2010/main" val="84424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KOHLBERG’S STAGES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Kohlberg based theory on?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A. “yes” or “no” answers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B. level of confidence of the person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C. overt behaviors exhibited in lab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D. explanation the person gave concerning reasoning for response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0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INSTRUCTIONS FOR RV SHEET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887"/>
            <a:ext cx="3920009" cy="55585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1. Name</a:t>
            </a:r>
          </a:p>
          <a:p>
            <a:pPr marL="800100" lvl="1" indent="-342900"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2. Date</a:t>
            </a:r>
          </a:p>
          <a:p>
            <a:pPr marL="800100" lvl="1" indent="-342900"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Class time</a:t>
            </a:r>
          </a:p>
          <a:p>
            <a:pPr marL="800100" lvl="1" indent="-342900"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4. PLAGERISM                      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STATEMENT:</a:t>
            </a:r>
          </a:p>
          <a:p>
            <a:pPr marL="457200" lvl="1" indent="0">
              <a:buNone/>
            </a:pPr>
            <a:r>
              <a:rPr lang="en-US" sz="2800" b="1" i="1" u="sng" dirty="0" smtClean="0">
                <a:solidFill>
                  <a:srgbClr val="FF0000"/>
                </a:solidFill>
              </a:rPr>
              <a:t>CITE ALL SOURCES</a:t>
            </a:r>
          </a:p>
          <a:p>
            <a:pPr>
              <a:buAutoNum type="arabicPeriod"/>
            </a:pP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Dementia vs. Alzheimer’s Disease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Abnormal condition marked by cognitive deficits including memory impairment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5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92177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30708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GENDER DIFFERENCE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Expectation about what is appropriate behavior for each SEX?</a:t>
            </a:r>
          </a:p>
          <a:p>
            <a:pPr marL="13716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Gender stereotypes</a:t>
            </a:r>
          </a:p>
          <a:p>
            <a:pPr marL="65151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Gender behaviors</a:t>
            </a:r>
          </a:p>
          <a:p>
            <a:pPr marL="65151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Gender differences</a:t>
            </a:r>
          </a:p>
          <a:p>
            <a:pPr marL="65151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Gender roles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the FOCUS of HUMANISMISM on personality?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ROGER’S type of LOVE INFLUENCE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PERSONALITY – BIG FIVE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65595" cy="5703980"/>
          </a:xfrm>
        </p:spPr>
      </p:pic>
    </p:spTree>
    <p:extLst>
      <p:ext uri="{BB962C8B-B14F-4D97-AF65-F5344CB8AC3E}">
        <p14:creationId xmlns:p14="http://schemas.microsoft.com/office/powerpoint/2010/main" val="701347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"/>
            <a:ext cx="9193627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3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dirty="0" smtClean="0"/>
              <a:t>SIGMUND FREUD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848600" cy="5797736"/>
          </a:xfrm>
        </p:spPr>
      </p:pic>
    </p:spTree>
    <p:extLst>
      <p:ext uri="{BB962C8B-B14F-4D97-AF65-F5344CB8AC3E}">
        <p14:creationId xmlns:p14="http://schemas.microsoft.com/office/powerpoint/2010/main" val="2987228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hcc internship\TEST 3 RV\freud and defense 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0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88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7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RESEARCH DESIGNS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4508"/>
            <a:ext cx="4038600" cy="333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416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BEHAVIORAL GENETICS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743200"/>
            <a:ext cx="70866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PURPOSE OF </a:t>
            </a:r>
            <a:r>
              <a:rPr lang="en-US" sz="3600" b="1" i="1" dirty="0" smtClean="0">
                <a:solidFill>
                  <a:srgbClr val="FF0000"/>
                </a:solidFill>
              </a:rPr>
              <a:t>TWIN STUDIES </a:t>
            </a:r>
            <a:r>
              <a:rPr lang="en-US" sz="3600" b="1" dirty="0" smtClean="0">
                <a:solidFill>
                  <a:srgbClr val="FF0000"/>
                </a:solidFill>
              </a:rPr>
              <a:t>AND</a:t>
            </a:r>
            <a:r>
              <a:rPr lang="en-US" sz="3600" b="1" i="1" dirty="0" smtClean="0">
                <a:solidFill>
                  <a:srgbClr val="FF0000"/>
                </a:solidFill>
              </a:rPr>
              <a:t> ENVIRONMENT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58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END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ANY QUESTIONS?????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DON’T FORGET</a:t>
            </a:r>
          </a:p>
          <a:p>
            <a:pPr marL="13716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1. SCANTRON</a:t>
            </a:r>
          </a:p>
          <a:p>
            <a:pPr marL="13716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2. ONE SIDED CHEAT SHEET (EVERYONE)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GERMINAL STAGE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4876800" cy="346313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2867"/>
            <a:ext cx="7900055" cy="20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41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Lasts </a:t>
            </a:r>
            <a:r>
              <a:rPr lang="en-US" dirty="0">
                <a:solidFill>
                  <a:schemeClr val="bg1"/>
                </a:solidFill>
              </a:rPr>
              <a:t>6 weeks, from week 2 to week </a:t>
            </a:r>
            <a:r>
              <a:rPr lang="en-US" dirty="0" smtClean="0">
                <a:solidFill>
                  <a:schemeClr val="bg1"/>
                </a:solidFill>
              </a:rPr>
              <a:t>eight.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Beginning three types of cells can be differentiated. 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Some become the nervous system </a:t>
            </a:r>
            <a:endParaRPr lang="en-US" sz="1800" b="1" dirty="0">
              <a:solidFill>
                <a:srgbClr val="FFC000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Some will become internal organs </a:t>
            </a:r>
            <a:endParaRPr lang="en-US" sz="1800" b="1" dirty="0">
              <a:solidFill>
                <a:srgbClr val="FFC000"/>
              </a:solidFill>
            </a:endParaRPr>
          </a:p>
          <a:p>
            <a:pPr lvl="2"/>
            <a:r>
              <a:rPr lang="en-US" b="1" dirty="0">
                <a:solidFill>
                  <a:srgbClr val="FFC000"/>
                </a:solidFill>
              </a:rPr>
              <a:t>Others become muscles, skeleton, and blood vessels.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en-US" sz="1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sz="2600" b="1" i="1" dirty="0" smtClean="0">
                <a:solidFill>
                  <a:srgbClr val="FF0000"/>
                </a:solidFill>
              </a:rPr>
              <a:t>Unborn </a:t>
            </a:r>
            <a:r>
              <a:rPr lang="en-US" sz="2600" b="1" i="1" dirty="0">
                <a:solidFill>
                  <a:srgbClr val="FF0000"/>
                </a:solidFill>
              </a:rPr>
              <a:t>organism most sensitive to external or environmental influences.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576019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FETAL ALCHOHOL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Alcohol </a:t>
            </a:r>
            <a:r>
              <a:rPr lang="en-US" sz="2800" b="1" dirty="0">
                <a:solidFill>
                  <a:schemeClr val="bg1"/>
                </a:solidFill>
              </a:rPr>
              <a:t>- heavy drinking increases probability of having smaller babies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babies </a:t>
            </a:r>
            <a:r>
              <a:rPr lang="en-US" b="1" dirty="0">
                <a:solidFill>
                  <a:srgbClr val="FF0000"/>
                </a:solidFill>
              </a:rPr>
              <a:t>with retarded physical </a:t>
            </a:r>
            <a:r>
              <a:rPr lang="en-US" b="1" dirty="0" smtClean="0">
                <a:solidFill>
                  <a:srgbClr val="FF0000"/>
                </a:solidFill>
              </a:rPr>
              <a:t>growth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poor coordination,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poor </a:t>
            </a:r>
            <a:r>
              <a:rPr lang="en-US" b="1" dirty="0">
                <a:solidFill>
                  <a:srgbClr val="FF0000"/>
                </a:solidFill>
              </a:rPr>
              <a:t>muscle </a:t>
            </a:r>
            <a:r>
              <a:rPr lang="en-US" b="1" dirty="0" smtClean="0">
                <a:solidFill>
                  <a:srgbClr val="FF0000"/>
                </a:solidFill>
              </a:rPr>
              <a:t>tone,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intellectual </a:t>
            </a:r>
            <a:r>
              <a:rPr lang="en-US" b="1" dirty="0" smtClean="0">
                <a:solidFill>
                  <a:srgbClr val="FF0000"/>
                </a:solidFill>
              </a:rPr>
              <a:t>retardation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9672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Harlow  showed attachment due to what?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1. Physical Nourishment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2. Contact Comfort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3. Emotional Nourishment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3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418"/>
            <a:ext cx="9144000" cy="70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4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the Authoritarian Parenting Style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Have strict rules and expectations.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Very demanding, but not responsive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Don't express much warmth or nurturing.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lvl="0"/>
            <a:r>
              <a:rPr lang="en-US" b="1" i="1" dirty="0" smtClean="0">
                <a:solidFill>
                  <a:srgbClr val="FFFF00"/>
                </a:solidFill>
              </a:rPr>
              <a:t>Utilize punishments with little or no explanation.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Don't give children choices or options.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906232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477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2_Apex</vt:lpstr>
      <vt:lpstr>3_Apex</vt:lpstr>
      <vt:lpstr>4_Apex</vt:lpstr>
      <vt:lpstr>5_Apex</vt:lpstr>
      <vt:lpstr> TEST 3 REVIEW </vt:lpstr>
      <vt:lpstr>INSTRUCTIONS FOR RV SHEET</vt:lpstr>
      <vt:lpstr>TYPES OF RESEARCH DESIGNS</vt:lpstr>
      <vt:lpstr>GERMINAL STAGE</vt:lpstr>
      <vt:lpstr>EMBRYONIC STAGE</vt:lpstr>
      <vt:lpstr>FETAL ALCHOHOL SYNDROME</vt:lpstr>
      <vt:lpstr>ATTACHMENT</vt:lpstr>
      <vt:lpstr>PowerPoint Presentation</vt:lpstr>
      <vt:lpstr>Characteristics of the Authoritarian Parenting Style </vt:lpstr>
      <vt:lpstr>AUTHORATIATIVE PARENTING</vt:lpstr>
      <vt:lpstr>PowerPoint Presentation</vt:lpstr>
      <vt:lpstr>ERIKSON’S STAGES OF DEVELOPMENT</vt:lpstr>
      <vt:lpstr>PIAJET’S STAGES OF DEVELOPMENT</vt:lpstr>
      <vt:lpstr>PowerPoint Presentation</vt:lpstr>
      <vt:lpstr>PIAJET’S STAGES OF DEVELOPMENT</vt:lpstr>
      <vt:lpstr>PowerPoint Presentation</vt:lpstr>
      <vt:lpstr>PIAJET’S STAGES OF DEVELOPMENT</vt:lpstr>
      <vt:lpstr>KOHLBERG’S STAGE THEORY</vt:lpstr>
      <vt:lpstr>KOHLBERG’S STAGES THEORY</vt:lpstr>
      <vt:lpstr>AGING</vt:lpstr>
      <vt:lpstr>PowerPoint Presentation</vt:lpstr>
      <vt:lpstr>GENDER DIFFERENCE</vt:lpstr>
      <vt:lpstr>HUMANISM</vt:lpstr>
      <vt:lpstr>PERSONALITY – BIG FIVE</vt:lpstr>
      <vt:lpstr>PowerPoint Presentation</vt:lpstr>
      <vt:lpstr>SIGMUND FREUD</vt:lpstr>
      <vt:lpstr>PowerPoint Presentation</vt:lpstr>
      <vt:lpstr>PowerPoint Presentation</vt:lpstr>
      <vt:lpstr>PowerPoint Presentation</vt:lpstr>
      <vt:lpstr>BEHAVIORAL GENETICS</vt:lpstr>
      <vt:lpstr>PowerPoint Presentation</vt:lpstr>
      <vt:lpstr>THE END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REVIEW</dc:title>
  <dc:creator>chris</dc:creator>
  <cp:lastModifiedBy>chris alas</cp:lastModifiedBy>
  <cp:revision>34</cp:revision>
  <dcterms:created xsi:type="dcterms:W3CDTF">2013-11-04T03:40:36Z</dcterms:created>
  <dcterms:modified xsi:type="dcterms:W3CDTF">2014-10-22T15:29:14Z</dcterms:modified>
</cp:coreProperties>
</file>