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4" r:id="rId9"/>
    <p:sldId id="267" r:id="rId10"/>
    <p:sldId id="263" r:id="rId11"/>
    <p:sldId id="266" r:id="rId12"/>
    <p:sldId id="265"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40"/>
  </p:normalViewPr>
  <p:slideViewPr>
    <p:cSldViewPr snapToGrid="0" snapToObjects="1">
      <p:cViewPr varScale="1">
        <p:scale>
          <a:sx n="57" d="100"/>
          <a:sy n="57" d="100"/>
        </p:scale>
        <p:origin x="1507"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0239387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15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762000" y="2463800"/>
            <a:ext cx="11480800" cy="2540000"/>
          </a:xfrm>
          <a:prstGeom prst="rect">
            <a:avLst/>
          </a:prstGeom>
        </p:spPr>
        <p:txBody>
          <a:bodyPr anchor="b"/>
          <a:lstStyle/>
          <a:p>
            <a:r>
              <a:t>Title Text</a:t>
            </a:r>
          </a:p>
        </p:txBody>
      </p:sp>
      <p:sp>
        <p:nvSpPr>
          <p:cNvPr id="12" name="Body Level One…"/>
          <p:cNvSpPr>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–Johnny Appleseed</a:t>
            </a:r>
          </a:p>
        </p:txBody>
      </p:sp>
      <p:sp>
        <p:nvSpPr>
          <p:cNvPr id="94" name="“Type a quote here.”"/>
          <p:cNvSpPr>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“Type a quote here.” </a:t>
            </a:r>
          </a:p>
        </p:txBody>
      </p:sp>
      <p:sp>
        <p:nvSpPr>
          <p:cNvPr id="95"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04900" y="758938"/>
            <a:ext cx="10795000" cy="594360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Title Text"/>
          <p:cNvSpPr>
            <a:spLocks noGrp="1"/>
          </p:cNvSpPr>
          <p:nvPr>
            <p:ph type="title"/>
          </p:nvPr>
        </p:nvSpPr>
        <p:spPr>
          <a:xfrm>
            <a:off x="762000" y="6883400"/>
            <a:ext cx="11480800" cy="1079500"/>
          </a:xfrm>
          <a:prstGeom prst="rect">
            <a:avLst/>
          </a:prstGeom>
        </p:spPr>
        <p:txBody>
          <a:bodyPr anchor="b"/>
          <a:lstStyle/>
          <a:p>
            <a:r>
              <a:t>Title Text</a:t>
            </a:r>
          </a:p>
        </p:txBody>
      </p:sp>
      <p:sp>
        <p:nvSpPr>
          <p:cNvPr id="22" name="Body Level One…"/>
          <p:cNvSpPr>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xfrm>
            <a:off x="6311798" y="924560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762000" y="3517900"/>
            <a:ext cx="11480800" cy="2717800"/>
          </a:xfrm>
          <a:prstGeom prst="rect">
            <a:avLst/>
          </a:prstGeom>
        </p:spPr>
        <p:txBody>
          <a:bodyPr/>
          <a:lstStyle/>
          <a:p>
            <a:r>
              <a:t>Title Text</a:t>
            </a:r>
          </a:p>
        </p:txBody>
      </p:sp>
      <p:sp>
        <p:nvSpPr>
          <p:cNvPr id="31" name="Slide Number"/>
          <p:cNvSpPr>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Title Text"/>
          <p:cNvSpPr>
            <a:spLocks noGrp="1"/>
          </p:cNvSpPr>
          <p:nvPr>
            <p:ph type="title"/>
          </p:nvPr>
        </p:nvSpPr>
        <p:spPr>
          <a:xfrm>
            <a:off x="762000" y="419100"/>
            <a:ext cx="5384800" cy="4597400"/>
          </a:xfrm>
          <a:prstGeom prst="rect">
            <a:avLst/>
          </a:prstGeom>
        </p:spPr>
        <p:txBody>
          <a:bodyPr anchor="b"/>
          <a:lstStyle>
            <a:lvl1pPr>
              <a:defRPr sz="5200"/>
            </a:lvl1pPr>
          </a:lstStyle>
          <a:p>
            <a:r>
              <a:t>Title Text</a:t>
            </a:r>
          </a:p>
        </p:txBody>
      </p:sp>
      <p:sp>
        <p:nvSpPr>
          <p:cNvPr id="40" name="Body Level One…"/>
          <p:cNvSpPr>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762000" y="965200"/>
            <a:ext cx="11480800" cy="782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626100"/>
            <a:ext cx="5588000" cy="3441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Image"/>
          <p:cNvSpPr>
            <a:spLocks noGrp="1"/>
          </p:cNvSpPr>
          <p:nvPr>
            <p:ph type="pic" sz="half" idx="14"/>
          </p:nvPr>
        </p:nvSpPr>
        <p:spPr>
          <a:xfrm>
            <a:off x="6680200" y="419100"/>
            <a:ext cx="5588000" cy="49149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Image"/>
          <p:cNvSpPr>
            <a:spLocks noGrp="1"/>
          </p:cNvSpPr>
          <p:nvPr>
            <p:ph type="pic" sz="half" idx="15"/>
          </p:nvPr>
        </p:nvSpPr>
        <p:spPr>
          <a:xfrm>
            <a:off x="7620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798" y="9255150"/>
            <a:ext cx="368504" cy="374600"/>
          </a:xfrm>
          <a:prstGeom prst="rect">
            <a:avLst/>
          </a:prstGeom>
          <a:ln w="12700">
            <a:miter lim="400000"/>
          </a:ln>
        </p:spPr>
        <p:txBody>
          <a:bodyPr wrap="none" lIns="50800" tIns="50800" rIns="50800" bIns="50800" anchor="ctr">
            <a:spAutoFit/>
          </a:bodyPr>
          <a:lstStyle>
            <a:lvl1pPr>
              <a:defRPr sz="1800">
                <a:latin typeface="+mn-lt"/>
                <a:ea typeface="+mn-ea"/>
                <a:cs typeface="+mn-cs"/>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jason.jenson@hccs.edu" TargetMode="External"/><Relationship Id="rId4" Type="http://schemas.openxmlformats.org/officeDocument/2006/relationships/hyperlink" Target="mailto:cinnamon.jenson@hccs.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appe.indiana.edu/ethics-bowl/ethics-bowl/" TargetMode="External"/><Relationship Id="rId2" Type="http://schemas.openxmlformats.org/officeDocument/2006/relationships/hyperlink" Target="https://learning.hccs.edu/faculty/cinnamon.jenson/ethics-bowl" TargetMode="External"/><Relationship Id="rId1" Type="http://schemas.openxmlformats.org/officeDocument/2006/relationships/slideLayout" Target="../slideLayouts/slideLayout6.xml"/><Relationship Id="rId5" Type="http://schemas.openxmlformats.org/officeDocument/2006/relationships/hyperlink" Target="mailto:jason.jenson@hccs.edu" TargetMode="External"/><Relationship Id="rId4" Type="http://schemas.openxmlformats.org/officeDocument/2006/relationships/hyperlink" Target="mailto:cinnamon.jenson@hccs.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ppe-ethics.org/cases-rules-and-guidelin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ason.jenson@hccs.edu" TargetMode="External"/><Relationship Id="rId2" Type="http://schemas.openxmlformats.org/officeDocument/2006/relationships/hyperlink" Target="mailto:Cinnamon.jenson@hccs.edu"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WhitworthAtFinals2.jpg" descr="WhitworthAtFinals2.jpg"/>
          <p:cNvPicPr>
            <a:picLocks noGrp="1" noChangeAspect="1"/>
          </p:cNvPicPr>
          <p:nvPr>
            <p:ph type="pic" idx="13"/>
          </p:nvPr>
        </p:nvPicPr>
        <p:blipFill>
          <a:blip r:embed="rId3">
            <a:extLst/>
          </a:blip>
          <a:srcRect l="13404" r="13404"/>
          <a:stretch>
            <a:fillRect/>
          </a:stretch>
        </p:blipFill>
        <p:spPr>
          <a:prstGeom prst="rect">
            <a:avLst/>
          </a:prstGeom>
        </p:spPr>
      </p:pic>
      <p:sp>
        <p:nvSpPr>
          <p:cNvPr id="120" name="Ethics Bowl"/>
          <p:cNvSpPr>
            <a:spLocks noGrp="1"/>
          </p:cNvSpPr>
          <p:nvPr>
            <p:ph type="title"/>
          </p:nvPr>
        </p:nvSpPr>
        <p:spPr>
          <a:prstGeom prst="rect">
            <a:avLst/>
          </a:prstGeom>
        </p:spPr>
        <p:txBody>
          <a:bodyPr/>
          <a:lstStyle/>
          <a:p>
            <a:r>
              <a:t>Ethics Bowl</a:t>
            </a:r>
          </a:p>
        </p:txBody>
      </p:sp>
      <p:sp>
        <p:nvSpPr>
          <p:cNvPr id="121" name="cinnamon.jenson@hccs.edu…"/>
          <p:cNvSpPr>
            <a:spLocks noGrp="1"/>
          </p:cNvSpPr>
          <p:nvPr>
            <p:ph type="body" sz="quarter" idx="1"/>
          </p:nvPr>
        </p:nvSpPr>
        <p:spPr>
          <a:prstGeom prst="rect">
            <a:avLst/>
          </a:prstGeom>
        </p:spPr>
        <p:txBody>
          <a:bodyPr/>
          <a:lstStyle/>
          <a:p>
            <a:r>
              <a:rPr u="sng" dirty="0">
                <a:solidFill>
                  <a:schemeClr val="tx1"/>
                </a:solidFill>
                <a:hlinkClick r:id="rId4">
                  <a:extLst>
                    <a:ext uri="{A12FA001-AC4F-418D-AE19-62706E023703}">
                      <ahyp:hlinkClr xmlns:ahyp="http://schemas.microsoft.com/office/drawing/2018/hyperlinkcolor" val="tx"/>
                    </a:ext>
                  </a:extLst>
                </a:hlinkClick>
              </a:rPr>
              <a:t>cinnamon.jenson@hccs.edu</a:t>
            </a:r>
          </a:p>
          <a:p>
            <a:r>
              <a:rPr u="sng" dirty="0">
                <a:solidFill>
                  <a:schemeClr val="tx1"/>
                </a:solidFill>
                <a:hlinkClick r:id="rId5">
                  <a:extLst>
                    <a:ext uri="{A12FA001-AC4F-418D-AE19-62706E023703}">
                      <ahyp:hlinkClr xmlns:ahyp="http://schemas.microsoft.com/office/drawing/2018/hyperlinkcolor" val="tx"/>
                    </a:ext>
                  </a:extLst>
                </a:hlinkClick>
              </a:rPr>
              <a:t>jason.jenson@hccs.edu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HonorsStudentiPad2.jpg" descr="HonorsStudentiPad2.jpg"/>
          <p:cNvPicPr>
            <a:picLocks noGrp="1" noChangeAspect="1"/>
          </p:cNvPicPr>
          <p:nvPr>
            <p:ph type="pic" idx="13"/>
          </p:nvPr>
        </p:nvPicPr>
        <p:blipFill>
          <a:blip r:embed="rId2">
            <a:extLst/>
          </a:blip>
          <a:srcRect l="9797" r="9797"/>
          <a:stretch>
            <a:fillRect/>
          </a:stretch>
        </p:blipFill>
        <p:spPr>
          <a:xfrm>
            <a:off x="1134093" y="3660615"/>
            <a:ext cx="10355542" cy="5701640"/>
          </a:xfrm>
          <a:prstGeom prst="rect">
            <a:avLst/>
          </a:prstGeom>
        </p:spPr>
      </p:pic>
      <p:sp>
        <p:nvSpPr>
          <p:cNvPr id="146" name="Who can participate?"/>
          <p:cNvSpPr>
            <a:spLocks noGrp="1"/>
          </p:cNvSpPr>
          <p:nvPr>
            <p:ph type="title"/>
          </p:nvPr>
        </p:nvSpPr>
        <p:spPr>
          <a:xfrm>
            <a:off x="762000" y="266700"/>
            <a:ext cx="11480800" cy="1079500"/>
          </a:xfrm>
          <a:prstGeom prst="rect">
            <a:avLst/>
          </a:prstGeom>
        </p:spPr>
        <p:txBody>
          <a:bodyPr/>
          <a:lstStyle/>
          <a:p>
            <a:r>
              <a:t>Who can participate?</a:t>
            </a:r>
          </a:p>
        </p:txBody>
      </p:sp>
      <p:sp>
        <p:nvSpPr>
          <p:cNvPr id="147" name="Any HCC student who wishes to participate can take the class. We will especially encourage students who have already taken Philosophy, Humanities, and Speech classes to participate."/>
          <p:cNvSpPr>
            <a:spLocks noGrp="1"/>
          </p:cNvSpPr>
          <p:nvPr>
            <p:ph type="body" sz="quarter" idx="1"/>
          </p:nvPr>
        </p:nvSpPr>
        <p:spPr>
          <a:xfrm>
            <a:off x="571522" y="1878726"/>
            <a:ext cx="11480801" cy="1599060"/>
          </a:xfrm>
          <a:prstGeom prst="rect">
            <a:avLst/>
          </a:prstGeom>
        </p:spPr>
        <p:txBody>
          <a:bodyPr/>
          <a:lstStyle>
            <a:lvl1pPr defTabSz="496570">
              <a:defRPr sz="3060">
                <a:effectLst>
                  <a:outerShdw blurRad="43180" dist="21590" dir="5400000" rotWithShape="0">
                    <a:srgbClr val="000000"/>
                  </a:outerShdw>
                </a:effectLst>
              </a:defRPr>
            </a:lvl1pPr>
          </a:lstStyle>
          <a:p>
            <a:r>
              <a:t>Any HCC student who wishes to participate can take the class. We will especially encourage students who have already taken Philosophy, Humanities, and Speech classes to participate.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5790-BC50-0F48-B28F-962151E40B2C}"/>
              </a:ext>
            </a:extLst>
          </p:cNvPr>
          <p:cNvSpPr>
            <a:spLocks noGrp="1"/>
          </p:cNvSpPr>
          <p:nvPr>
            <p:ph type="title"/>
          </p:nvPr>
        </p:nvSpPr>
        <p:spPr/>
        <p:txBody>
          <a:bodyPr/>
          <a:lstStyle/>
          <a:p>
            <a:r>
              <a:rPr lang="en-US" dirty="0"/>
              <a:t>2017 Inaugural HCC Ethics Bowl team</a:t>
            </a:r>
          </a:p>
        </p:txBody>
      </p:sp>
      <p:sp>
        <p:nvSpPr>
          <p:cNvPr id="3" name="Text Placeholder 2">
            <a:extLst>
              <a:ext uri="{FF2B5EF4-FFF2-40B4-BE49-F238E27FC236}">
                <a16:creationId xmlns:a16="http://schemas.microsoft.com/office/drawing/2014/main" id="{59914D34-177A-D940-9489-8E8E6092AE7D}"/>
              </a:ext>
            </a:extLst>
          </p:cNvPr>
          <p:cNvSpPr>
            <a:spLocks noGrp="1"/>
          </p:cNvSpPr>
          <p:nvPr>
            <p:ph type="body" idx="1"/>
          </p:nvPr>
        </p:nvSpPr>
        <p:spPr>
          <a:xfrm>
            <a:off x="762000" y="2413000"/>
            <a:ext cx="6444916" cy="6362700"/>
          </a:xfrm>
        </p:spPr>
        <p:txBody>
          <a:bodyPr/>
          <a:lstStyle/>
          <a:p>
            <a:r>
              <a:rPr lang="en-US" dirty="0"/>
              <a:t>The 2017 HCC team won 15 place out of 22 universities</a:t>
            </a:r>
          </a:p>
          <a:p>
            <a:r>
              <a:rPr lang="en-US" dirty="0"/>
              <a:t>Competed at the Texas Regional Competition in San Antonio. </a:t>
            </a:r>
          </a:p>
          <a:p>
            <a:r>
              <a:rPr lang="en-US" dirty="0"/>
              <a:t>Teams included universities from Oklahoma, Texas, New Mexico, and Arkansas.</a:t>
            </a:r>
          </a:p>
        </p:txBody>
      </p:sp>
      <p:pic>
        <p:nvPicPr>
          <p:cNvPr id="5" name="Picture 4">
            <a:extLst>
              <a:ext uri="{FF2B5EF4-FFF2-40B4-BE49-F238E27FC236}">
                <a16:creationId xmlns:a16="http://schemas.microsoft.com/office/drawing/2014/main" id="{5BEDAAD2-B662-FE49-857A-32B29F37C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8568" y="2318196"/>
            <a:ext cx="3896895" cy="5195860"/>
          </a:xfrm>
          <a:prstGeom prst="rect">
            <a:avLst/>
          </a:prstGeom>
        </p:spPr>
      </p:pic>
      <p:sp>
        <p:nvSpPr>
          <p:cNvPr id="6" name="TextBox 5">
            <a:extLst>
              <a:ext uri="{FF2B5EF4-FFF2-40B4-BE49-F238E27FC236}">
                <a16:creationId xmlns:a16="http://schemas.microsoft.com/office/drawing/2014/main" id="{45565E42-86FE-5143-95BC-C51924F8C4F9}"/>
              </a:ext>
            </a:extLst>
          </p:cNvPr>
          <p:cNvSpPr txBox="1"/>
          <p:nvPr/>
        </p:nvSpPr>
        <p:spPr>
          <a:xfrm>
            <a:off x="6550536" y="7939358"/>
            <a:ext cx="5692264"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err="1">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rPr>
              <a:t>Raesheena</a:t>
            </a:r>
            <a:r>
              <a:rPr kumimoji="0" lang="en-US" sz="1400" b="0" i="0" u="none" strike="noStrike" cap="none" spc="0" normalizeH="0" baseline="0" dirty="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rPr>
              <a:t> Brown, Phoenix Thompson, Jason Chris Jenson (coach)</a:t>
            </a:r>
          </a:p>
          <a:p>
            <a:pPr marL="0" marR="0" indent="0" algn="ctr" defTabSz="584200" rtl="0" fontAlgn="auto" latinLnBrk="0" hangingPunct="0">
              <a:lnSpc>
                <a:spcPct val="100000"/>
              </a:lnSpc>
              <a:spcBef>
                <a:spcPts val="0"/>
              </a:spcBef>
              <a:spcAft>
                <a:spcPts val="0"/>
              </a:spcAft>
              <a:buClrTx/>
              <a:buSzTx/>
              <a:buFontTx/>
              <a:buNone/>
              <a:tabLst/>
            </a:pPr>
            <a:r>
              <a:rPr lang="en-US" sz="1400" dirty="0"/>
              <a:t>Cinnamon Jenson (coach), Rebecca Rivera</a:t>
            </a:r>
          </a:p>
          <a:p>
            <a:pPr marL="0" marR="0" indent="0" algn="ctr" defTabSz="584200" rtl="0" fontAlgn="auto" latinLnBrk="0" hangingPunct="0">
              <a:lnSpc>
                <a:spcPct val="100000"/>
              </a:lnSpc>
              <a:spcBef>
                <a:spcPts val="0"/>
              </a:spcBef>
              <a:spcAft>
                <a:spcPts val="0"/>
              </a:spcAft>
              <a:buClrTx/>
              <a:buSzTx/>
              <a:buFontTx/>
              <a:buNone/>
              <a:tabLst/>
            </a:pPr>
            <a:r>
              <a:rPr lang="en-US" sz="1400" dirty="0"/>
              <a:t>Yancy </a:t>
            </a:r>
            <a:r>
              <a:rPr lang="en-US" sz="1400" dirty="0" err="1"/>
              <a:t>Elguezabal</a:t>
            </a:r>
            <a:r>
              <a:rPr lang="en-US" sz="1400" dirty="0"/>
              <a:t>, Mia Perez</a:t>
            </a:r>
            <a:endParaRPr kumimoji="0" lang="en-US" sz="1400" b="0" i="0" u="none" strike="noStrike" cap="none" spc="0" normalizeH="0" baseline="0" dirty="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09274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sources"/>
          <p:cNvSpPr>
            <a:spLocks noGrp="1"/>
          </p:cNvSpPr>
          <p:nvPr>
            <p:ph type="title"/>
          </p:nvPr>
        </p:nvSpPr>
        <p:spPr>
          <a:prstGeom prst="rect">
            <a:avLst/>
          </a:prstGeom>
        </p:spPr>
        <p:txBody>
          <a:bodyPr/>
          <a:lstStyle/>
          <a:p>
            <a:r>
              <a:rPr dirty="0"/>
              <a:t>Resources</a:t>
            </a:r>
          </a:p>
        </p:txBody>
      </p:sp>
      <p:sp>
        <p:nvSpPr>
          <p:cNvPr id="153" name="APPE Ethics Bowl website: http://appe.indiana.edu/ethics-bowl/ethics-bowl/…"/>
          <p:cNvSpPr>
            <a:spLocks noGrp="1"/>
          </p:cNvSpPr>
          <p:nvPr>
            <p:ph type="body" idx="1"/>
          </p:nvPr>
        </p:nvSpPr>
        <p:spPr>
          <a:prstGeom prst="rect">
            <a:avLst/>
          </a:prstGeom>
        </p:spPr>
        <p:txBody>
          <a:bodyPr/>
          <a:lstStyle/>
          <a:p>
            <a:r>
              <a:rPr lang="en-US" dirty="0">
                <a:solidFill>
                  <a:schemeClr val="tx1"/>
                </a:solidFill>
              </a:rPr>
              <a:t>HCC Ethics Bowl Learning Web page: </a:t>
            </a:r>
            <a:r>
              <a:rPr lang="en-US" dirty="0">
                <a:solidFill>
                  <a:schemeClr val="tx1"/>
                </a:solidFill>
                <a:hlinkClick r:id="rId2">
                  <a:extLst>
                    <a:ext uri="{A12FA001-AC4F-418D-AE19-62706E023703}">
                      <ahyp:hlinkClr xmlns:ahyp="http://schemas.microsoft.com/office/drawing/2018/hyperlinkcolor" val="tx"/>
                    </a:ext>
                  </a:extLst>
                </a:hlinkClick>
              </a:rPr>
              <a:t>https://learning.hccs.edu/faculty/cinnamon.jenson/ethics-bowl</a:t>
            </a:r>
            <a:r>
              <a:rPr lang="en-US" dirty="0">
                <a:solidFill>
                  <a:schemeClr val="tx1"/>
                </a:solidFill>
              </a:rPr>
              <a:t> </a:t>
            </a:r>
          </a:p>
          <a:p>
            <a:r>
              <a:rPr lang="en-US" dirty="0">
                <a:solidFill>
                  <a:schemeClr val="tx1"/>
                </a:solidFill>
              </a:rPr>
              <a:t>National </a:t>
            </a:r>
            <a:r>
              <a:rPr dirty="0">
                <a:solidFill>
                  <a:schemeClr val="tx1"/>
                </a:solidFill>
              </a:rPr>
              <a:t>APPE Ethics Bowl website: </a:t>
            </a:r>
            <a:r>
              <a:rPr u="sng" dirty="0">
                <a:solidFill>
                  <a:schemeClr val="tx1"/>
                </a:solidFill>
                <a:hlinkClick r:id="rId3">
                  <a:extLst>
                    <a:ext uri="{A12FA001-AC4F-418D-AE19-62706E023703}">
                      <ahyp:hlinkClr xmlns:ahyp="http://schemas.microsoft.com/office/drawing/2018/hyperlinkcolor" val="tx"/>
                    </a:ext>
                  </a:extLst>
                </a:hlinkClick>
              </a:rPr>
              <a:t>http://appe.indiana.edu/ethics-bowl/ethics-bowl/</a:t>
            </a:r>
          </a:p>
          <a:p>
            <a:r>
              <a:rPr dirty="0">
                <a:solidFill>
                  <a:schemeClr val="tx1"/>
                </a:solidFill>
              </a:rPr>
              <a:t>For more info contact Cinnamon Jenson </a:t>
            </a:r>
            <a:r>
              <a:rPr u="sng" dirty="0">
                <a:solidFill>
                  <a:schemeClr val="tx1"/>
                </a:solidFill>
                <a:hlinkClick r:id="rId4">
                  <a:extLst>
                    <a:ext uri="{A12FA001-AC4F-418D-AE19-62706E023703}">
                      <ahyp:hlinkClr xmlns:ahyp="http://schemas.microsoft.com/office/drawing/2018/hyperlinkcolor" val="tx"/>
                    </a:ext>
                  </a:extLst>
                </a:hlinkClick>
              </a:rPr>
              <a:t>cinnamon.jenson@hccs.edu</a:t>
            </a:r>
            <a:r>
              <a:rPr dirty="0">
                <a:solidFill>
                  <a:schemeClr val="tx1"/>
                </a:solidFill>
              </a:rPr>
              <a:t> or </a:t>
            </a:r>
            <a:r>
              <a:rPr lang="en-US" dirty="0">
                <a:solidFill>
                  <a:schemeClr val="tx1"/>
                </a:solidFill>
              </a:rPr>
              <a:t>Jason </a:t>
            </a:r>
            <a:r>
              <a:rPr dirty="0">
                <a:solidFill>
                  <a:schemeClr val="tx1"/>
                </a:solidFill>
              </a:rPr>
              <a:t>Chris Jenson </a:t>
            </a:r>
            <a:r>
              <a:rPr u="sng" dirty="0">
                <a:solidFill>
                  <a:schemeClr val="tx1"/>
                </a:solidFill>
                <a:hlinkClick r:id="rId5">
                  <a:extLst>
                    <a:ext uri="{A12FA001-AC4F-418D-AE19-62706E023703}">
                      <ahyp:hlinkClr xmlns:ahyp="http://schemas.microsoft.com/office/drawing/2018/hyperlinkcolor" val="tx"/>
                    </a:ext>
                  </a:extLst>
                </a:hlinkClick>
              </a:rPr>
              <a:t>jason.jenson@hccs.edu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What is Ethics Bowl?"/>
          <p:cNvSpPr>
            <a:spLocks noGrp="1"/>
          </p:cNvSpPr>
          <p:nvPr>
            <p:ph type="title"/>
          </p:nvPr>
        </p:nvSpPr>
        <p:spPr>
          <a:prstGeom prst="rect">
            <a:avLst/>
          </a:prstGeom>
        </p:spPr>
        <p:txBody>
          <a:bodyPr/>
          <a:lstStyle/>
          <a:p>
            <a:r>
              <a:t>What is Ethics Bowl?</a:t>
            </a:r>
          </a:p>
        </p:txBody>
      </p:sp>
      <p:sp>
        <p:nvSpPr>
          <p:cNvPr id="124" name="Ethics Bowl is a fun and educational academic competition in the areas of practical and professional ethics.…"/>
          <p:cNvSpPr>
            <a:spLocks noGrp="1"/>
          </p:cNvSpPr>
          <p:nvPr>
            <p:ph type="body" sz="half" idx="1"/>
          </p:nvPr>
        </p:nvSpPr>
        <p:spPr>
          <a:xfrm>
            <a:off x="762000" y="2311399"/>
            <a:ext cx="11265992" cy="2585692"/>
          </a:xfrm>
          <a:prstGeom prst="rect">
            <a:avLst/>
          </a:prstGeom>
        </p:spPr>
        <p:txBody>
          <a:bodyPr/>
          <a:lstStyle/>
          <a:p>
            <a:pPr marL="308863" indent="-308863" defTabSz="443991">
              <a:spcBef>
                <a:spcPts val="3100"/>
              </a:spcBef>
              <a:defRPr sz="2584">
                <a:effectLst>
                  <a:outerShdw blurRad="38608" dist="19304" dir="5400000" rotWithShape="0">
                    <a:srgbClr val="000000"/>
                  </a:outerShdw>
                </a:effectLst>
              </a:defRPr>
            </a:pPr>
            <a:r>
              <a:t>Ethics Bowl is a fun and educational academic competition in the areas of practical and professional ethics. </a:t>
            </a:r>
          </a:p>
          <a:p>
            <a:pPr marL="308863" indent="-308863" defTabSz="443991">
              <a:spcBef>
                <a:spcPts val="3100"/>
              </a:spcBef>
              <a:defRPr sz="2584">
                <a:effectLst>
                  <a:outerShdw blurRad="38608" dist="19304" dir="5400000" rotWithShape="0">
                    <a:srgbClr val="000000"/>
                  </a:outerShdw>
                </a:effectLst>
              </a:defRPr>
            </a:pPr>
            <a:r>
              <a:t>Ethics Bowl competitions exist at both the high school and intercollegiate level including two-year colleges, liberal arts colleges, and four-year research universities.</a:t>
            </a:r>
          </a:p>
        </p:txBody>
      </p:sp>
      <p:pic>
        <p:nvPicPr>
          <p:cNvPr id="125" name="EBFinalsFromAboveSiemens.jpg" descr="EBFinalsFromAboveSiemens.jpg"/>
          <p:cNvPicPr>
            <a:picLocks noChangeAspect="1"/>
          </p:cNvPicPr>
          <p:nvPr/>
        </p:nvPicPr>
        <p:blipFill>
          <a:blip r:embed="rId2">
            <a:extLst/>
          </a:blip>
          <a:stretch>
            <a:fillRect/>
          </a:stretch>
        </p:blipFill>
        <p:spPr>
          <a:xfrm>
            <a:off x="1188484" y="5239562"/>
            <a:ext cx="10413023" cy="419629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What is Ethics Bowl?"/>
          <p:cNvSpPr>
            <a:spLocks noGrp="1"/>
          </p:cNvSpPr>
          <p:nvPr>
            <p:ph type="title"/>
          </p:nvPr>
        </p:nvSpPr>
        <p:spPr>
          <a:prstGeom prst="rect">
            <a:avLst/>
          </a:prstGeom>
        </p:spPr>
        <p:txBody>
          <a:bodyPr/>
          <a:lstStyle/>
          <a:p>
            <a:r>
              <a:t>What is Ethics Bowl?</a:t>
            </a:r>
          </a:p>
        </p:txBody>
      </p:sp>
      <p:sp>
        <p:nvSpPr>
          <p:cNvPr id="128" name="Ethics Bowl is a program of the Association for Practical and Professional Ethics (APPE) an international organization advancing scholarship, education, and practice in practical and professional ethics."/>
          <p:cNvSpPr>
            <a:spLocks noGrp="1"/>
          </p:cNvSpPr>
          <p:nvPr>
            <p:ph type="body" sz="half" idx="1"/>
          </p:nvPr>
        </p:nvSpPr>
        <p:spPr>
          <a:xfrm>
            <a:off x="584200" y="2061592"/>
            <a:ext cx="5502772" cy="7078217"/>
          </a:xfrm>
          <a:prstGeom prst="rect">
            <a:avLst/>
          </a:prstGeom>
        </p:spPr>
        <p:txBody>
          <a:bodyPr>
            <a:normAutofit/>
          </a:bodyPr>
          <a:lstStyle/>
          <a:p>
            <a:r>
              <a:rPr dirty="0"/>
              <a:t>Ethics Bowl is a program of the Association for Practical and Professional Ethics (APPE) an international organization advancing scholarship, education, and practice in practical and professional ethics.</a:t>
            </a:r>
            <a:endParaRPr lang="en-US" dirty="0"/>
          </a:p>
          <a:p>
            <a:r>
              <a:rPr lang="en-US" dirty="0"/>
              <a:t>APPE website:</a:t>
            </a:r>
            <a:r>
              <a:rPr lang="en-US" dirty="0">
                <a:solidFill>
                  <a:schemeClr val="tx1"/>
                </a:solidFill>
              </a:rPr>
              <a:t> </a:t>
            </a:r>
            <a:r>
              <a:rPr lang="en-US" sz="2400" dirty="0">
                <a:solidFill>
                  <a:schemeClr val="tx1"/>
                </a:solidFill>
                <a:hlinkClick r:id="rId2">
                  <a:extLst>
                    <a:ext uri="{A12FA001-AC4F-418D-AE19-62706E023703}">
                      <ahyp:hlinkClr xmlns:ahyp="http://schemas.microsoft.com/office/drawing/2018/hyperlinkcolor" val="tx"/>
                    </a:ext>
                  </a:extLst>
                </a:hlinkClick>
              </a:rPr>
              <a:t>https://</a:t>
            </a:r>
            <a:r>
              <a:rPr lang="en-US" sz="2400" dirty="0" err="1">
                <a:solidFill>
                  <a:schemeClr val="tx1"/>
                </a:solidFill>
                <a:hlinkClick r:id="rId2">
                  <a:extLst>
                    <a:ext uri="{A12FA001-AC4F-418D-AE19-62706E023703}">
                      <ahyp:hlinkClr xmlns:ahyp="http://schemas.microsoft.com/office/drawing/2018/hyperlinkcolor" val="tx"/>
                    </a:ext>
                  </a:extLst>
                </a:hlinkClick>
              </a:rPr>
              <a:t>appe-ethics.org</a:t>
            </a:r>
            <a:r>
              <a:rPr lang="en-US" sz="2400" dirty="0">
                <a:solidFill>
                  <a:schemeClr val="tx1"/>
                </a:solidFill>
                <a:hlinkClick r:id="rId2">
                  <a:extLst>
                    <a:ext uri="{A12FA001-AC4F-418D-AE19-62706E023703}">
                      <ahyp:hlinkClr xmlns:ahyp="http://schemas.microsoft.com/office/drawing/2018/hyperlinkcolor" val="tx"/>
                    </a:ext>
                  </a:extLst>
                </a:hlinkClick>
              </a:rPr>
              <a:t>/cases-rules-and-guidelines/</a:t>
            </a:r>
            <a:endParaRPr dirty="0">
              <a:solidFill>
                <a:schemeClr val="tx1"/>
              </a:solidFill>
            </a:endParaRPr>
          </a:p>
        </p:txBody>
      </p:sp>
      <p:sp>
        <p:nvSpPr>
          <p:cNvPr id="129" name="20th Intercollegiate Ethics Bowl Championship Winner 2016…"/>
          <p:cNvSpPr/>
          <p:nvPr/>
        </p:nvSpPr>
        <p:spPr>
          <a:xfrm>
            <a:off x="6581581" y="7404100"/>
            <a:ext cx="6056607" cy="11976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pPr>
            <a:r>
              <a:t>20th Intercollegiate Ethics Bowl Championship Winner 2016</a:t>
            </a:r>
          </a:p>
          <a:p>
            <a:pPr>
              <a:defRPr sz="2400"/>
            </a:pPr>
            <a:r>
              <a:t>Whitworth University</a:t>
            </a:r>
          </a:p>
        </p:txBody>
      </p:sp>
      <p:pic>
        <p:nvPicPr>
          <p:cNvPr id="130" name="2016 winners.jpg" descr="2016 winners.jpg"/>
          <p:cNvPicPr>
            <a:picLocks noChangeAspect="1"/>
          </p:cNvPicPr>
          <p:nvPr/>
        </p:nvPicPr>
        <p:blipFill>
          <a:blip r:embed="rId3">
            <a:extLst/>
          </a:blip>
          <a:stretch>
            <a:fillRect/>
          </a:stretch>
        </p:blipFill>
        <p:spPr>
          <a:xfrm>
            <a:off x="6376698" y="2722689"/>
            <a:ext cx="6466373" cy="43082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Ethics trophy.jpg" descr="Ethics trophy.jpg"/>
          <p:cNvPicPr>
            <a:picLocks noGrp="1" noChangeAspect="1"/>
          </p:cNvPicPr>
          <p:nvPr>
            <p:ph type="pic" idx="13"/>
          </p:nvPr>
        </p:nvPicPr>
        <p:blipFill>
          <a:blip r:embed="rId2">
            <a:extLst/>
          </a:blip>
          <a:srcRect t="9495" b="9495"/>
          <a:stretch>
            <a:fillRect/>
          </a:stretch>
        </p:blipFill>
        <p:spPr>
          <a:prstGeom prst="rect">
            <a:avLst/>
          </a:prstGeom>
        </p:spPr>
      </p:pic>
      <p:sp>
        <p:nvSpPr>
          <p:cNvPr id="133" name="What is Ethics Bowl?"/>
          <p:cNvSpPr>
            <a:spLocks noGrp="1"/>
          </p:cNvSpPr>
          <p:nvPr>
            <p:ph type="title"/>
          </p:nvPr>
        </p:nvSpPr>
        <p:spPr>
          <a:prstGeom prst="rect">
            <a:avLst/>
          </a:prstGeom>
        </p:spPr>
        <p:txBody>
          <a:bodyPr/>
          <a:lstStyle/>
          <a:p>
            <a:r>
              <a:t>What is Ethics Bowl?</a:t>
            </a:r>
          </a:p>
        </p:txBody>
      </p:sp>
      <p:sp>
        <p:nvSpPr>
          <p:cNvPr id="134" name="Hundreds of students and teams from the U.S. and Canada compete in 11 Regional Ethics Bowl competitions each fall.…"/>
          <p:cNvSpPr>
            <a:spLocks noGrp="1"/>
          </p:cNvSpPr>
          <p:nvPr>
            <p:ph type="body" sz="half" idx="1"/>
          </p:nvPr>
        </p:nvSpPr>
        <p:spPr>
          <a:prstGeom prst="rect">
            <a:avLst/>
          </a:prstGeom>
        </p:spPr>
        <p:txBody>
          <a:bodyPr/>
          <a:lstStyle/>
          <a:p>
            <a:r>
              <a:rPr dirty="0"/>
              <a:t>Hundreds of students and teams from the U.S. and Canada compete in 11 Regional Ethics Bowl competitions each fall. </a:t>
            </a:r>
          </a:p>
          <a:p>
            <a:r>
              <a:rPr dirty="0"/>
              <a:t>The teams argue and defend their moral assessments of the most current and complex ethical issues facing society today.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How the Ethics Bowl is Played?"/>
          <p:cNvSpPr>
            <a:spLocks noGrp="1"/>
          </p:cNvSpPr>
          <p:nvPr>
            <p:ph type="title"/>
          </p:nvPr>
        </p:nvSpPr>
        <p:spPr>
          <a:prstGeom prst="rect">
            <a:avLst/>
          </a:prstGeom>
        </p:spPr>
        <p:txBody>
          <a:bodyPr/>
          <a:lstStyle/>
          <a:p>
            <a:r>
              <a:t>How the Ethics Bowl is Played?</a:t>
            </a:r>
          </a:p>
        </p:txBody>
      </p:sp>
      <p:sp>
        <p:nvSpPr>
          <p:cNvPr id="137" name="A moderator poses ethical problems on topics which are provided in advance ranging from areas such as the classroom (e.g. cheating, grade inflation, or plagiarism), personal relationships, professional ethics (e.g. business, medicine, law, etc.), and social and political topics (e.g. free speech, healthcare, gun control, etc.).…"/>
          <p:cNvSpPr>
            <a:spLocks noGrp="1"/>
          </p:cNvSpPr>
          <p:nvPr>
            <p:ph type="body" idx="1"/>
          </p:nvPr>
        </p:nvSpPr>
        <p:spPr>
          <a:prstGeom prst="rect">
            <a:avLst/>
          </a:prstGeom>
        </p:spPr>
        <p:txBody>
          <a:bodyPr/>
          <a:lstStyle/>
          <a:p>
            <a:pPr marL="300736" indent="-300736" defTabSz="432308">
              <a:spcBef>
                <a:spcPts val="3100"/>
              </a:spcBef>
              <a:defRPr sz="2516">
                <a:effectLst>
                  <a:outerShdw blurRad="37592" dist="18796" dir="5400000" rotWithShape="0">
                    <a:srgbClr val="000000"/>
                  </a:outerShdw>
                </a:effectLst>
              </a:defRPr>
            </a:pPr>
            <a:r>
              <a:t>A moderator poses ethical problems on topics which are provided in advance ranging from areas such as the classroom (e.g. cheating, grade inflation, or plagiarism), personal relationships, professional ethics (e.g. business, medicine, law, etc.), and social and political topics (e.g. free speech, healthcare, gun control, etc.).</a:t>
            </a:r>
          </a:p>
          <a:p>
            <a:pPr marL="300736" indent="-300736" defTabSz="432308">
              <a:spcBef>
                <a:spcPts val="3100"/>
              </a:spcBef>
              <a:defRPr sz="2516">
                <a:effectLst>
                  <a:outerShdw blurRad="37592" dist="18796" dir="5400000" rotWithShape="0">
                    <a:srgbClr val="000000"/>
                  </a:outerShdw>
                </a:effectLst>
              </a:defRPr>
            </a:pPr>
            <a:r>
              <a:t>Each team (3-5 students) answers its questions after a brief moment to confer. A panel of three judges is allowed to ask some follow up questions.</a:t>
            </a:r>
          </a:p>
          <a:p>
            <a:pPr marL="300736" indent="-300736" defTabSz="432308">
              <a:spcBef>
                <a:spcPts val="3100"/>
              </a:spcBef>
              <a:defRPr sz="2516">
                <a:effectLst>
                  <a:outerShdw blurRad="37592" dist="18796" dir="5400000" rotWithShape="0">
                    <a:srgbClr val="000000"/>
                  </a:outerShdw>
                </a:effectLst>
              </a:defRPr>
            </a:pPr>
            <a:r>
              <a:t>Each team responds to what their opponent has presented and hears rebuttal from them.</a:t>
            </a:r>
          </a:p>
          <a:p>
            <a:pPr marL="300736" indent="-300736" defTabSz="432308">
              <a:spcBef>
                <a:spcPts val="3100"/>
              </a:spcBef>
              <a:defRPr sz="2516">
                <a:effectLst>
                  <a:outerShdw blurRad="37592" dist="18796" dir="5400000" rotWithShape="0">
                    <a:srgbClr val="000000"/>
                  </a:outerShdw>
                </a:effectLst>
              </a:defRPr>
            </a:pPr>
            <a:r>
              <a:t>The judges then rate the teams based on intelligibility, focus on ethically relevant considerations, avoidance of ethical irrelevance, and deliberative thoughtfulness.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ample Case"/>
          <p:cNvSpPr>
            <a:spLocks noGrp="1"/>
          </p:cNvSpPr>
          <p:nvPr>
            <p:ph type="title"/>
          </p:nvPr>
        </p:nvSpPr>
        <p:spPr>
          <a:prstGeom prst="rect">
            <a:avLst/>
          </a:prstGeom>
        </p:spPr>
        <p:txBody>
          <a:bodyPr/>
          <a:lstStyle/>
          <a:p>
            <a:r>
              <a:rPr lang="en-US" dirty="0"/>
              <a:t>Ethics Bowl class</a:t>
            </a:r>
            <a:endParaRPr dirty="0"/>
          </a:p>
        </p:txBody>
      </p:sp>
      <p:sp>
        <p:nvSpPr>
          <p:cNvPr id="140" name="Body"/>
          <p:cNvSpPr>
            <a:spLocks noGrp="1"/>
          </p:cNvSpPr>
          <p:nvPr>
            <p:ph type="body" idx="1"/>
          </p:nvPr>
        </p:nvSpPr>
        <p:spPr>
          <a:xfrm>
            <a:off x="762000" y="2412999"/>
            <a:ext cx="11480800" cy="6923505"/>
          </a:xfrm>
          <a:prstGeom prst="rect">
            <a:avLst/>
          </a:prstGeom>
        </p:spPr>
        <p:txBody>
          <a:bodyPr>
            <a:normAutofit fontScale="92500" lnSpcReduction="20000"/>
          </a:bodyPr>
          <a:lstStyle/>
          <a:p>
            <a:r>
              <a:rPr lang="en-US" dirty="0"/>
              <a:t>Phil 2289: Cooperative in Philosophy</a:t>
            </a:r>
          </a:p>
          <a:p>
            <a:r>
              <a:rPr lang="en-US" dirty="0"/>
              <a:t>Taught Fall semesters only</a:t>
            </a:r>
          </a:p>
          <a:p>
            <a:r>
              <a:rPr lang="en-US" dirty="0"/>
              <a:t>Includes a trip to San Antonio in November, for the Texas Regional Competition</a:t>
            </a:r>
          </a:p>
          <a:p>
            <a:endParaRPr lang="en-US" dirty="0"/>
          </a:p>
          <a:p>
            <a:r>
              <a:rPr lang="en-US" dirty="0"/>
              <a:t>Please contact the Ethics Bowl coaches for more information, and permission codes to register: </a:t>
            </a:r>
          </a:p>
          <a:p>
            <a:r>
              <a:rPr lang="en-US" dirty="0">
                <a:solidFill>
                  <a:schemeClr val="tx1"/>
                </a:solidFill>
                <a:hlinkClick r:id="rId2">
                  <a:extLst>
                    <a:ext uri="{A12FA001-AC4F-418D-AE19-62706E023703}">
                      <ahyp:hlinkClr xmlns:ahyp="http://schemas.microsoft.com/office/drawing/2018/hyperlinkcolor" val="tx"/>
                    </a:ext>
                  </a:extLst>
                </a:hlinkClick>
              </a:rPr>
              <a:t>Cinnamon.jenson@hccs.edu</a:t>
            </a:r>
            <a:endParaRPr lang="en-US" dirty="0">
              <a:solidFill>
                <a:schemeClr val="tx1"/>
              </a:solidFill>
            </a:endParaRPr>
          </a:p>
          <a:p>
            <a:r>
              <a:rPr lang="en-US" dirty="0">
                <a:solidFill>
                  <a:schemeClr val="tx1"/>
                </a:solidFill>
                <a:hlinkClick r:id="rId3">
                  <a:extLst>
                    <a:ext uri="{A12FA001-AC4F-418D-AE19-62706E023703}">
                      <ahyp:hlinkClr xmlns:ahyp="http://schemas.microsoft.com/office/drawing/2018/hyperlinkcolor" val="tx"/>
                    </a:ext>
                  </a:extLst>
                </a:hlinkClick>
              </a:rPr>
              <a:t>Jason.jenson@hccs.edu</a:t>
            </a:r>
            <a:endParaRPr lang="en-US" dirty="0">
              <a:solidFill>
                <a:schemeClr val="tx1"/>
              </a:solidFill>
            </a:endParaRPr>
          </a:p>
          <a:p>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Ethics Bowl Class"/>
          <p:cNvSpPr>
            <a:spLocks noGrp="1"/>
          </p:cNvSpPr>
          <p:nvPr>
            <p:ph type="title"/>
          </p:nvPr>
        </p:nvSpPr>
        <p:spPr>
          <a:prstGeom prst="rect">
            <a:avLst/>
          </a:prstGeom>
        </p:spPr>
        <p:txBody>
          <a:bodyPr/>
          <a:lstStyle/>
          <a:p>
            <a:r>
              <a:t>Ethics Bowl Class</a:t>
            </a:r>
          </a:p>
        </p:txBody>
      </p:sp>
      <p:sp>
        <p:nvSpPr>
          <p:cNvPr id="143" name="We will set up a 2-credit hour class that will be held once each fall. We will need 3-5 students for the team, but we can have more to help prepare or substitute in.…"/>
          <p:cNvSpPr>
            <a:spLocks noGrp="1"/>
          </p:cNvSpPr>
          <p:nvPr>
            <p:ph type="body" idx="1"/>
          </p:nvPr>
        </p:nvSpPr>
        <p:spPr>
          <a:prstGeom prst="rect">
            <a:avLst/>
          </a:prstGeom>
        </p:spPr>
        <p:txBody>
          <a:bodyPr/>
          <a:lstStyle/>
          <a:p>
            <a:r>
              <a:rPr dirty="0"/>
              <a:t>In the class we will </a:t>
            </a:r>
            <a:r>
              <a:rPr lang="en-US" dirty="0"/>
              <a:t>prepare students for the competition by analyzing cases, and preparing presentations and commentaries.</a:t>
            </a:r>
          </a:p>
          <a:p>
            <a:r>
              <a:rPr lang="en-US" dirty="0"/>
              <a:t>We </a:t>
            </a:r>
            <a:r>
              <a:rPr dirty="0"/>
              <a:t>review major ethical theories such as deontology, utilitarianism, Rawls’ theory of justice, etc.</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How will student’s benefit?"/>
          <p:cNvSpPr>
            <a:spLocks noGrp="1"/>
          </p:cNvSpPr>
          <p:nvPr>
            <p:ph type="title"/>
          </p:nvPr>
        </p:nvSpPr>
        <p:spPr>
          <a:prstGeom prst="rect">
            <a:avLst/>
          </a:prstGeom>
        </p:spPr>
        <p:txBody>
          <a:bodyPr/>
          <a:lstStyle/>
          <a:p>
            <a:r>
              <a:t>How will student’s benefit?</a:t>
            </a:r>
          </a:p>
        </p:txBody>
      </p:sp>
      <p:sp>
        <p:nvSpPr>
          <p:cNvPr id="150" name="Looks great on a resume or CV.…"/>
          <p:cNvSpPr>
            <a:spLocks noGrp="1"/>
          </p:cNvSpPr>
          <p:nvPr>
            <p:ph type="body" idx="1"/>
          </p:nvPr>
        </p:nvSpPr>
        <p:spPr>
          <a:prstGeom prst="rect">
            <a:avLst/>
          </a:prstGeom>
        </p:spPr>
        <p:txBody>
          <a:bodyPr>
            <a:normAutofit/>
          </a:bodyPr>
          <a:lstStyle/>
          <a:p>
            <a:r>
              <a:rPr dirty="0"/>
              <a:t>Looks great on a resume or CV.</a:t>
            </a:r>
          </a:p>
          <a:p>
            <a:r>
              <a:rPr dirty="0"/>
              <a:t>Develops professional skills in public speaking, </a:t>
            </a:r>
            <a:r>
              <a:rPr lang="en-US" dirty="0"/>
              <a:t>teamwork, leadership, </a:t>
            </a:r>
            <a:r>
              <a:rPr dirty="0"/>
              <a:t>civic engagement, </a:t>
            </a:r>
            <a:r>
              <a:rPr lang="en-US" dirty="0"/>
              <a:t>confidence, </a:t>
            </a:r>
            <a:r>
              <a:rPr dirty="0"/>
              <a:t>and critical thinking.</a:t>
            </a:r>
          </a:p>
          <a:p>
            <a:r>
              <a:rPr dirty="0"/>
              <a:t>Gives ambitious students an opportunity to shine.</a:t>
            </a:r>
          </a:p>
          <a:p>
            <a:r>
              <a:rPr dirty="0"/>
              <a:t>It’s an opportunity to make friends in a collaborative environment and have fun.</a:t>
            </a:r>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CB58-F38E-7749-BEF5-C4850C1B1551}"/>
              </a:ext>
            </a:extLst>
          </p:cNvPr>
          <p:cNvSpPr>
            <a:spLocks noGrp="1"/>
          </p:cNvSpPr>
          <p:nvPr>
            <p:ph type="title"/>
          </p:nvPr>
        </p:nvSpPr>
        <p:spPr/>
        <p:txBody>
          <a:bodyPr/>
          <a:lstStyle/>
          <a:p>
            <a:r>
              <a:rPr lang="en-US" dirty="0"/>
              <a:t>Flexible work load</a:t>
            </a:r>
          </a:p>
        </p:txBody>
      </p:sp>
      <p:sp>
        <p:nvSpPr>
          <p:cNvPr id="3" name="Text Placeholder 2">
            <a:extLst>
              <a:ext uri="{FF2B5EF4-FFF2-40B4-BE49-F238E27FC236}">
                <a16:creationId xmlns:a16="http://schemas.microsoft.com/office/drawing/2014/main" id="{57038EC7-0DB9-864F-8249-F02AF3F2DF9B}"/>
              </a:ext>
            </a:extLst>
          </p:cNvPr>
          <p:cNvSpPr>
            <a:spLocks noGrp="1"/>
          </p:cNvSpPr>
          <p:nvPr>
            <p:ph type="body" idx="1"/>
          </p:nvPr>
        </p:nvSpPr>
        <p:spPr/>
        <p:txBody>
          <a:bodyPr/>
          <a:lstStyle/>
          <a:p>
            <a:r>
              <a:rPr lang="en-US" dirty="0"/>
              <a:t>The class is flexible to student’s schedules and workload.</a:t>
            </a:r>
          </a:p>
          <a:p>
            <a:endParaRPr lang="en-US" dirty="0"/>
          </a:p>
          <a:p>
            <a:endParaRPr lang="en-US" dirty="0"/>
          </a:p>
          <a:p>
            <a:endParaRPr lang="en-US" dirty="0"/>
          </a:p>
        </p:txBody>
      </p:sp>
    </p:spTree>
    <p:extLst>
      <p:ext uri="{BB962C8B-B14F-4D97-AF65-F5344CB8AC3E}">
        <p14:creationId xmlns:p14="http://schemas.microsoft.com/office/powerpoint/2010/main" val="238678764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129</TotalTime>
  <Words>648</Words>
  <Application>Microsoft Office PowerPoint</Application>
  <PresentationFormat>Custom</PresentationFormat>
  <Paragraphs>51</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Helvetica Neue</vt:lpstr>
      <vt:lpstr>Helvetica Neue Medium</vt:lpstr>
      <vt:lpstr>New_Template2</vt:lpstr>
      <vt:lpstr>Ethics Bowl</vt:lpstr>
      <vt:lpstr>What is Ethics Bowl?</vt:lpstr>
      <vt:lpstr>What is Ethics Bowl?</vt:lpstr>
      <vt:lpstr>What is Ethics Bowl?</vt:lpstr>
      <vt:lpstr>How the Ethics Bowl is Played?</vt:lpstr>
      <vt:lpstr>Ethics Bowl class</vt:lpstr>
      <vt:lpstr>Ethics Bowl Class</vt:lpstr>
      <vt:lpstr>How will student’s benefit?</vt:lpstr>
      <vt:lpstr>Flexible work load</vt:lpstr>
      <vt:lpstr>Who can participate?</vt:lpstr>
      <vt:lpstr>2017 Inaugural HCC Ethics Bowl team</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Bowl</dc:title>
  <dc:creator>morgan.yette</dc:creator>
  <cp:lastModifiedBy>HUMA Projects</cp:lastModifiedBy>
  <cp:revision>8</cp:revision>
  <dcterms:modified xsi:type="dcterms:W3CDTF">2019-08-28T17:07:55Z</dcterms:modified>
</cp:coreProperties>
</file>