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0"/>
  </p:notesMasterIdLst>
  <p:handoutMasterIdLst>
    <p:handoutMasterId r:id="rId21"/>
  </p:handoutMasterIdLst>
  <p:sldIdLst>
    <p:sldId id="264" r:id="rId3"/>
    <p:sldId id="295" r:id="rId4"/>
    <p:sldId id="281" r:id="rId5"/>
    <p:sldId id="299" r:id="rId6"/>
    <p:sldId id="290" r:id="rId7"/>
    <p:sldId id="298" r:id="rId8"/>
    <p:sldId id="283" r:id="rId9"/>
    <p:sldId id="291" r:id="rId10"/>
    <p:sldId id="296" r:id="rId11"/>
    <p:sldId id="300" r:id="rId12"/>
    <p:sldId id="297" r:id="rId13"/>
    <p:sldId id="287" r:id="rId14"/>
    <p:sldId id="301" r:id="rId15"/>
    <p:sldId id="292" r:id="rId16"/>
    <p:sldId id="302" r:id="rId17"/>
    <p:sldId id="288" r:id="rId18"/>
    <p:sldId id="289" r:id="rId1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howGuides="1">
      <p:cViewPr varScale="1">
        <p:scale>
          <a:sx n="93" d="100"/>
          <a:sy n="93" d="100"/>
        </p:scale>
        <p:origin x="180" y="7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1/3/2016</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1/3/2016</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1/3/2016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1/3/2016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1/3/2016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1/3/2016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1/3/2016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1/3/2016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1/3/2016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1/3/2016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1/3/2016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en-US"/>
              <a:pPr/>
              <a:t>1/3/2016</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de.hccs.edu/Distance_Ed/DE_Home/faculty_resources/PDFs/DE_Syllabus.pdf" TargetMode="External"/><Relationship Id="rId2" Type="http://schemas.openxmlformats.org/officeDocument/2006/relationships/hyperlink" Target="http://hccs.edu/student-right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hccs.edu/district/students/student-e-maileagle-i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playlist?list=PL85708E6EA236E3DB"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mypsychlab.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playlist?list=PL85708E6EA236E3DB"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2212" y="0"/>
            <a:ext cx="8229600" cy="2819400"/>
          </a:xfrm>
        </p:spPr>
        <p:txBody>
          <a:bodyPr>
            <a:normAutofit/>
          </a:bodyPr>
          <a:lstStyle/>
          <a:p>
            <a:r>
              <a:rPr lang="en-US" sz="4800" dirty="0" smtClean="0"/>
              <a:t>PSYC 2301</a:t>
            </a:r>
            <a:r>
              <a:rPr lang="en-US" sz="4800" dirty="0"/>
              <a:t/>
            </a:r>
            <a:br>
              <a:rPr lang="en-US" sz="4800" dirty="0"/>
            </a:br>
            <a:r>
              <a:rPr lang="en-US" sz="4800" dirty="0" smtClean="0"/>
              <a:t>Introduction to Psychology</a:t>
            </a:r>
            <a:r>
              <a:rPr lang="en-US" dirty="0" smtClean="0"/>
              <a:t/>
            </a:r>
            <a:br>
              <a:rPr lang="en-US" dirty="0" smtClean="0"/>
            </a:br>
            <a:endParaRPr lang="en-US" dirty="0"/>
          </a:p>
        </p:txBody>
      </p:sp>
      <p:sp>
        <p:nvSpPr>
          <p:cNvPr id="3" name="Subtitle 2"/>
          <p:cNvSpPr>
            <a:spLocks noGrp="1"/>
          </p:cNvSpPr>
          <p:nvPr>
            <p:ph type="subTitle" idx="1"/>
          </p:nvPr>
        </p:nvSpPr>
        <p:spPr>
          <a:xfrm>
            <a:off x="3732212" y="3200400"/>
            <a:ext cx="7948745" cy="2895600"/>
          </a:xfrm>
        </p:spPr>
        <p:txBody>
          <a:bodyPr>
            <a:normAutofit fontScale="85000" lnSpcReduction="20000"/>
          </a:bodyPr>
          <a:lstStyle/>
          <a:p>
            <a:pPr>
              <a:lnSpc>
                <a:spcPct val="170000"/>
              </a:lnSpc>
            </a:pPr>
            <a:r>
              <a:rPr lang="en-US" dirty="0" smtClean="0"/>
              <a:t>Denise R. Boyd, </a:t>
            </a:r>
            <a:r>
              <a:rPr lang="en-US" dirty="0" err="1" smtClean="0"/>
              <a:t>Ed.D</a:t>
            </a:r>
            <a:r>
              <a:rPr lang="en-US" dirty="0" smtClean="0"/>
              <a:t>.</a:t>
            </a:r>
          </a:p>
          <a:p>
            <a:pPr>
              <a:lnSpc>
                <a:spcPct val="170000"/>
              </a:lnSpc>
            </a:pPr>
            <a:r>
              <a:rPr lang="en-US" dirty="0" smtClean="0"/>
              <a:t>CRN# </a:t>
            </a:r>
            <a:r>
              <a:rPr lang="en-US" dirty="0" smtClean="0"/>
              <a:t>87062</a:t>
            </a:r>
            <a:r>
              <a:rPr lang="en-US" dirty="0" smtClean="0"/>
              <a:t>; Spring, 2016</a:t>
            </a:r>
            <a:endParaRPr lang="en-US" dirty="0" smtClean="0"/>
          </a:p>
          <a:p>
            <a:pPr>
              <a:lnSpc>
                <a:spcPct val="170000"/>
              </a:lnSpc>
            </a:pPr>
            <a:r>
              <a:rPr lang="en-US" dirty="0" smtClean="0"/>
              <a:t>8 Weeks</a:t>
            </a:r>
          </a:p>
          <a:p>
            <a:pPr>
              <a:lnSpc>
                <a:spcPct val="170000"/>
              </a:lnSpc>
            </a:pPr>
            <a:r>
              <a:rPr lang="en-US" dirty="0" smtClean="0"/>
              <a:t>Distance Education</a:t>
            </a:r>
          </a:p>
          <a:p>
            <a:pPr>
              <a:lnSpc>
                <a:spcPct val="170000"/>
              </a:lnSpc>
            </a:pPr>
            <a:r>
              <a:rPr lang="en-US" dirty="0" smtClean="0"/>
              <a:t>Houston Community College System</a:t>
            </a:r>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17309" y="152400"/>
            <a:ext cx="10157354" cy="863600"/>
          </a:xfrm>
        </p:spPr>
        <p:txBody>
          <a:bodyPr/>
          <a:lstStyle/>
          <a:p>
            <a:r>
              <a:rPr lang="en-US" b="1" dirty="0" smtClean="0"/>
              <a:t>Chapter Reading Quizzes</a:t>
            </a:r>
            <a:endParaRPr lang="en-US" b="1" dirty="0"/>
          </a:p>
        </p:txBody>
      </p:sp>
      <p:sp>
        <p:nvSpPr>
          <p:cNvPr id="14" name="Content Placeholder 13"/>
          <p:cNvSpPr>
            <a:spLocks noGrp="1"/>
          </p:cNvSpPr>
          <p:nvPr>
            <p:ph idx="1"/>
          </p:nvPr>
        </p:nvSpPr>
        <p:spPr>
          <a:xfrm>
            <a:off x="1117309" y="1016000"/>
            <a:ext cx="10157354" cy="5461000"/>
          </a:xfrm>
        </p:spPr>
        <p:txBody>
          <a:bodyPr>
            <a:normAutofit fontScale="70000" lnSpcReduction="20000"/>
          </a:bodyPr>
          <a:lstStyle/>
          <a:p>
            <a:r>
              <a:rPr lang="en-US" dirty="0" smtClean="0"/>
              <a:t>20 </a:t>
            </a:r>
            <a:r>
              <a:rPr lang="en-US" dirty="0"/>
              <a:t>multiple-choice </a:t>
            </a:r>
            <a:r>
              <a:rPr lang="en-US" dirty="0" smtClean="0"/>
              <a:t>questions</a:t>
            </a:r>
          </a:p>
          <a:p>
            <a:r>
              <a:rPr lang="en-US" dirty="0" smtClean="0"/>
              <a:t>Downloadable question files posted on Eagle Online</a:t>
            </a:r>
          </a:p>
          <a:p>
            <a:r>
              <a:rPr lang="en-US" dirty="0" smtClean="0"/>
              <a:t>Download questions and answer them offline before taking quiz</a:t>
            </a:r>
            <a:endParaRPr lang="en-US" dirty="0"/>
          </a:p>
          <a:p>
            <a:r>
              <a:rPr lang="en-US" dirty="0" smtClean="0"/>
              <a:t>Quiz format</a:t>
            </a:r>
            <a:endParaRPr lang="en-US" dirty="0"/>
          </a:p>
          <a:p>
            <a:pPr lvl="1"/>
            <a:r>
              <a:rPr lang="en-US" dirty="0" smtClean="0"/>
              <a:t>30-minute time limit</a:t>
            </a:r>
          </a:p>
          <a:p>
            <a:pPr lvl="1"/>
            <a:r>
              <a:rPr lang="en-US" dirty="0" smtClean="0"/>
              <a:t>One </a:t>
            </a:r>
            <a:r>
              <a:rPr lang="en-US" dirty="0"/>
              <a:t>attempt</a:t>
            </a:r>
          </a:p>
          <a:p>
            <a:pPr lvl="1"/>
            <a:r>
              <a:rPr lang="en-US" dirty="0"/>
              <a:t>One question at a time with no back-tracking to change answers</a:t>
            </a:r>
          </a:p>
          <a:p>
            <a:pPr lvl="1"/>
            <a:r>
              <a:rPr lang="en-US" dirty="0"/>
              <a:t>Available on first day of class</a:t>
            </a:r>
          </a:p>
          <a:p>
            <a:pPr>
              <a:lnSpc>
                <a:spcPct val="120000"/>
              </a:lnSpc>
            </a:pPr>
            <a:r>
              <a:rPr lang="en-US" dirty="0" smtClean="0"/>
              <a:t>Quizzes </a:t>
            </a:r>
            <a:r>
              <a:rPr lang="en-US" dirty="0"/>
              <a:t>must be completed by 11:55 p.m. on the due dates.</a:t>
            </a:r>
          </a:p>
          <a:p>
            <a:r>
              <a:rPr lang="en-US" dirty="0"/>
              <a:t>Grades will be available immediately after </a:t>
            </a:r>
            <a:r>
              <a:rPr lang="en-US" dirty="0" smtClean="0"/>
              <a:t>quizzes </a:t>
            </a:r>
            <a:r>
              <a:rPr lang="en-US" dirty="0"/>
              <a:t>are completed.</a:t>
            </a:r>
          </a:p>
          <a:p>
            <a:r>
              <a:rPr lang="en-US" dirty="0"/>
              <a:t>Students can review graded </a:t>
            </a:r>
            <a:r>
              <a:rPr lang="en-US" dirty="0" smtClean="0"/>
              <a:t>quizzes, </a:t>
            </a:r>
            <a:r>
              <a:rPr lang="en-US" dirty="0"/>
              <a:t>but correct answers are not provided.</a:t>
            </a:r>
          </a:p>
          <a:p>
            <a:pPr>
              <a:lnSpc>
                <a:spcPct val="120000"/>
              </a:lnSpc>
            </a:pPr>
            <a:r>
              <a:rPr lang="en-US" dirty="0"/>
              <a:t>After </a:t>
            </a:r>
            <a:r>
              <a:rPr lang="en-US" dirty="0" smtClean="0"/>
              <a:t>completing a quiz, </a:t>
            </a:r>
            <a:r>
              <a:rPr lang="en-US" dirty="0"/>
              <a:t>students may email the instructor for information about incorrect items. </a:t>
            </a:r>
          </a:p>
          <a:p>
            <a:pPr>
              <a:lnSpc>
                <a:spcPct val="120000"/>
              </a:lnSpc>
            </a:pPr>
            <a:r>
              <a:rPr lang="en-US" dirty="0"/>
              <a:t>No retakes</a:t>
            </a:r>
          </a:p>
        </p:txBody>
      </p:sp>
    </p:spTree>
    <p:extLst>
      <p:ext uri="{BB962C8B-B14F-4D97-AF65-F5344CB8AC3E}">
        <p14:creationId xmlns:p14="http://schemas.microsoft.com/office/powerpoint/2010/main" val="343766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t>Unit Exams</a:t>
            </a:r>
            <a:endParaRPr lang="en-US" b="1" dirty="0"/>
          </a:p>
        </p:txBody>
      </p:sp>
      <p:sp>
        <p:nvSpPr>
          <p:cNvPr id="14" name="Content Placeholder 13"/>
          <p:cNvSpPr>
            <a:spLocks noGrp="1"/>
          </p:cNvSpPr>
          <p:nvPr>
            <p:ph idx="1"/>
          </p:nvPr>
        </p:nvSpPr>
        <p:spPr>
          <a:xfrm>
            <a:off x="1117309" y="1600200"/>
            <a:ext cx="10157354" cy="4876800"/>
          </a:xfrm>
        </p:spPr>
        <p:txBody>
          <a:bodyPr>
            <a:normAutofit fontScale="62500" lnSpcReduction="20000"/>
          </a:bodyPr>
          <a:lstStyle/>
          <a:p>
            <a:r>
              <a:rPr lang="en-US" dirty="0" smtClean="0"/>
              <a:t>100 multiple-choice </a:t>
            </a:r>
            <a:r>
              <a:rPr lang="en-US" dirty="0" smtClean="0"/>
              <a:t>questions</a:t>
            </a:r>
          </a:p>
          <a:p>
            <a:r>
              <a:rPr lang="en-US" dirty="0" smtClean="0"/>
              <a:t>Some questions may be the same as or similar to those on Chapter Reading Quizzes.</a:t>
            </a:r>
          </a:p>
          <a:p>
            <a:r>
              <a:rPr lang="en-US" dirty="0" smtClean="0"/>
              <a:t>Exam format</a:t>
            </a:r>
          </a:p>
          <a:p>
            <a:pPr lvl="1"/>
            <a:r>
              <a:rPr lang="en-US" dirty="0"/>
              <a:t>3</a:t>
            </a:r>
            <a:r>
              <a:rPr lang="en-US" dirty="0" smtClean="0"/>
              <a:t>-hour time limit</a:t>
            </a:r>
          </a:p>
          <a:p>
            <a:pPr lvl="1"/>
            <a:r>
              <a:rPr lang="en-US" dirty="0" smtClean="0"/>
              <a:t>One</a:t>
            </a:r>
            <a:r>
              <a:rPr lang="en-US" dirty="0" smtClean="0"/>
              <a:t> attempt</a:t>
            </a:r>
          </a:p>
          <a:p>
            <a:pPr lvl="1"/>
            <a:r>
              <a:rPr lang="en-US" dirty="0" smtClean="0"/>
              <a:t>One question at a time with no back-tracking to change answers</a:t>
            </a:r>
            <a:endParaRPr lang="en-US" dirty="0" smtClean="0"/>
          </a:p>
          <a:p>
            <a:pPr lvl="1"/>
            <a:r>
              <a:rPr lang="en-US" dirty="0" smtClean="0"/>
              <a:t>Available on dates shown in Course Calendar</a:t>
            </a:r>
            <a:endParaRPr lang="en-US" dirty="0" smtClean="0"/>
          </a:p>
          <a:p>
            <a:pPr>
              <a:lnSpc>
                <a:spcPct val="120000"/>
              </a:lnSpc>
            </a:pPr>
            <a:r>
              <a:rPr lang="en-US" dirty="0" smtClean="0"/>
              <a:t>Exams </a:t>
            </a:r>
            <a:r>
              <a:rPr lang="en-US" dirty="0"/>
              <a:t>must be completed by 11:55 p.m. on the due dates</a:t>
            </a:r>
            <a:r>
              <a:rPr lang="en-US" dirty="0" smtClean="0"/>
              <a:t>.</a:t>
            </a:r>
          </a:p>
          <a:p>
            <a:r>
              <a:rPr lang="en-US" dirty="0" smtClean="0"/>
              <a:t>Grades will be available immediately after exams are completed.</a:t>
            </a:r>
          </a:p>
          <a:p>
            <a:r>
              <a:rPr lang="en-US" dirty="0" smtClean="0"/>
              <a:t>Students can review graded exams, but correct answers are not provided.</a:t>
            </a:r>
          </a:p>
          <a:p>
            <a:pPr>
              <a:lnSpc>
                <a:spcPct val="120000"/>
              </a:lnSpc>
            </a:pPr>
            <a:r>
              <a:rPr lang="en-US" dirty="0" smtClean="0"/>
              <a:t>After </a:t>
            </a:r>
            <a:r>
              <a:rPr lang="en-US" dirty="0" smtClean="0"/>
              <a:t>completing an </a:t>
            </a:r>
            <a:r>
              <a:rPr lang="en-US" dirty="0" smtClean="0"/>
              <a:t>exam, students may email the instructor for information about incorrect items. </a:t>
            </a:r>
          </a:p>
          <a:p>
            <a:pPr>
              <a:lnSpc>
                <a:spcPct val="120000"/>
              </a:lnSpc>
            </a:pPr>
            <a:r>
              <a:rPr lang="en-US" dirty="0" smtClean="0"/>
              <a:t>No retakes</a:t>
            </a:r>
          </a:p>
        </p:txBody>
      </p:sp>
    </p:spTree>
    <p:extLst>
      <p:ext uri="{BB962C8B-B14F-4D97-AF65-F5344CB8AC3E}">
        <p14:creationId xmlns:p14="http://schemas.microsoft.com/office/powerpoint/2010/main" val="110199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17309" y="76200"/>
            <a:ext cx="10157354" cy="838200"/>
          </a:xfrm>
        </p:spPr>
        <p:txBody>
          <a:bodyPr/>
          <a:lstStyle/>
          <a:p>
            <a:r>
              <a:rPr lang="en-US" b="1" dirty="0" smtClean="0"/>
              <a:t>Practice Final Exam</a:t>
            </a:r>
            <a:endParaRPr lang="en-US" b="1" dirty="0"/>
          </a:p>
        </p:txBody>
      </p:sp>
      <p:sp>
        <p:nvSpPr>
          <p:cNvPr id="14" name="Content Placeholder 13"/>
          <p:cNvSpPr>
            <a:spLocks noGrp="1"/>
          </p:cNvSpPr>
          <p:nvPr>
            <p:ph idx="1"/>
          </p:nvPr>
        </p:nvSpPr>
        <p:spPr>
          <a:xfrm>
            <a:off x="1117309" y="914400"/>
            <a:ext cx="10157354" cy="5943600"/>
          </a:xfrm>
        </p:spPr>
        <p:txBody>
          <a:bodyPr>
            <a:normAutofit/>
          </a:bodyPr>
          <a:lstStyle/>
          <a:p>
            <a:r>
              <a:rPr lang="en-US" sz="1400" b="1" dirty="0" smtClean="0"/>
              <a:t>“Practice Final Exam and Study Helps” folder contents</a:t>
            </a:r>
          </a:p>
          <a:p>
            <a:pPr lvl="1"/>
            <a:r>
              <a:rPr lang="en-US" sz="1400" dirty="0" smtClean="0"/>
              <a:t>Practice Final Exam (Required assignment)</a:t>
            </a:r>
          </a:p>
          <a:p>
            <a:pPr lvl="1"/>
            <a:r>
              <a:rPr lang="en-US" sz="1400" dirty="0" smtClean="0"/>
              <a:t>Final Exam Handbook (Objectives and key terms)</a:t>
            </a:r>
          </a:p>
          <a:p>
            <a:pPr lvl="1"/>
            <a:r>
              <a:rPr lang="en-US" sz="1400" dirty="0" smtClean="0"/>
              <a:t>Final Exam Workbook (Exercises)</a:t>
            </a:r>
          </a:p>
          <a:p>
            <a:pPr lvl="1"/>
            <a:r>
              <a:rPr lang="en-US" sz="1400" dirty="0" smtClean="0"/>
              <a:t>Final Exam Review (PowerPoint slides)</a:t>
            </a:r>
          </a:p>
          <a:p>
            <a:r>
              <a:rPr lang="en-US" sz="1400" b="1" dirty="0" smtClean="0"/>
              <a:t>Practice Final Exam</a:t>
            </a:r>
          </a:p>
          <a:p>
            <a:pPr lvl="1"/>
            <a:r>
              <a:rPr lang="en-US" sz="1400" dirty="0" smtClean="0"/>
              <a:t>154 </a:t>
            </a:r>
            <a:r>
              <a:rPr lang="en-US" sz="1400" dirty="0" smtClean="0"/>
              <a:t>multiple-choice questions covering objectives/key terms in </a:t>
            </a:r>
            <a:r>
              <a:rPr lang="en-US" sz="1400" dirty="0" smtClean="0"/>
              <a:t>the Final Exam Handbook</a:t>
            </a:r>
            <a:endParaRPr lang="en-US" sz="1400" dirty="0" smtClean="0"/>
          </a:p>
          <a:p>
            <a:pPr lvl="1"/>
            <a:r>
              <a:rPr lang="en-US" sz="1400" dirty="0" smtClean="0"/>
              <a:t>Download question file and answer questions offline before taking exam</a:t>
            </a:r>
            <a:endParaRPr lang="en-US" sz="1400" dirty="0" smtClean="0"/>
          </a:p>
          <a:p>
            <a:pPr lvl="1"/>
            <a:r>
              <a:rPr lang="en-US" sz="1400" dirty="0" smtClean="0"/>
              <a:t>Find answers to questions in the textbook and Final Exam </a:t>
            </a:r>
            <a:r>
              <a:rPr lang="en-US" sz="1400" dirty="0" smtClean="0"/>
              <a:t>Review</a:t>
            </a:r>
          </a:p>
          <a:p>
            <a:pPr lvl="1"/>
            <a:r>
              <a:rPr lang="en-US" sz="1400" dirty="0" smtClean="0"/>
              <a:t>Exam format</a:t>
            </a:r>
            <a:endParaRPr lang="en-US" sz="1400" dirty="0" smtClean="0"/>
          </a:p>
          <a:p>
            <a:pPr lvl="2"/>
            <a:r>
              <a:rPr lang="en-US" sz="1200" dirty="0" smtClean="0"/>
              <a:t>Available on dates shown in Course Calendar</a:t>
            </a:r>
          </a:p>
          <a:p>
            <a:pPr lvl="2"/>
            <a:r>
              <a:rPr lang="en-US" sz="1200" dirty="0" smtClean="0"/>
              <a:t>Due by 11:55 p.m. on last day of availability</a:t>
            </a:r>
            <a:endParaRPr lang="en-US" sz="1200" dirty="0" smtClean="0"/>
          </a:p>
          <a:p>
            <a:pPr lvl="2"/>
            <a:r>
              <a:rPr lang="en-US" sz="1200" dirty="0" smtClean="0"/>
              <a:t>No </a:t>
            </a:r>
            <a:r>
              <a:rPr lang="en-US" sz="1200" dirty="0" smtClean="0"/>
              <a:t>time </a:t>
            </a:r>
            <a:r>
              <a:rPr lang="en-US" sz="1200" dirty="0" smtClean="0"/>
              <a:t>limit</a:t>
            </a:r>
          </a:p>
          <a:p>
            <a:pPr lvl="2"/>
            <a:r>
              <a:rPr lang="en-US" sz="1200" dirty="0"/>
              <a:t>T</a:t>
            </a:r>
            <a:r>
              <a:rPr lang="en-US" sz="1200" dirty="0" smtClean="0"/>
              <a:t>wo </a:t>
            </a:r>
            <a:r>
              <a:rPr lang="en-US" sz="1200" dirty="0" smtClean="0"/>
              <a:t>attempts allowed</a:t>
            </a:r>
          </a:p>
          <a:p>
            <a:pPr lvl="2"/>
            <a:r>
              <a:rPr lang="en-US" sz="1200" dirty="0" smtClean="0"/>
              <a:t>Percentage score available immediately after </a:t>
            </a:r>
            <a:r>
              <a:rPr lang="en-US" sz="1200" dirty="0" smtClean="0"/>
              <a:t>completion</a:t>
            </a:r>
            <a:endParaRPr lang="en-US" dirty="0" smtClean="0"/>
          </a:p>
          <a:p>
            <a:pPr marL="0" indent="0">
              <a:lnSpc>
                <a:spcPct val="120000"/>
              </a:lnSpc>
              <a:buNone/>
            </a:pPr>
            <a:endParaRPr lang="en-US" dirty="0" smtClean="0"/>
          </a:p>
        </p:txBody>
      </p:sp>
    </p:spTree>
    <p:extLst>
      <p:ext uri="{BB962C8B-B14F-4D97-AF65-F5344CB8AC3E}">
        <p14:creationId xmlns:p14="http://schemas.microsoft.com/office/powerpoint/2010/main" val="100324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Practice Final Exam Points</a:t>
            </a:r>
            <a:endParaRPr lang="en-US" b="1" dirty="0"/>
          </a:p>
        </p:txBody>
      </p:sp>
      <p:sp>
        <p:nvSpPr>
          <p:cNvPr id="3" name="Content Placeholder 2"/>
          <p:cNvSpPr>
            <a:spLocks noGrp="1"/>
          </p:cNvSpPr>
          <p:nvPr>
            <p:ph idx="1"/>
          </p:nvPr>
        </p:nvSpPr>
        <p:spPr/>
        <p:txBody>
          <a:bodyPr/>
          <a:lstStyle/>
          <a:p>
            <a:pPr marL="0" indent="0">
              <a:buNone/>
            </a:pPr>
            <a:r>
              <a:rPr lang="en-US" dirty="0" smtClean="0"/>
              <a:t>Points will be awarded for completion of the Practice Final Exam according to these criteria:</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23052794"/>
              </p:ext>
            </p:extLst>
          </p:nvPr>
        </p:nvGraphicFramePr>
        <p:xfrm>
          <a:off x="1370012" y="3280565"/>
          <a:ext cx="9753600" cy="2232915"/>
        </p:xfrm>
        <a:graphic>
          <a:graphicData uri="http://schemas.openxmlformats.org/drawingml/2006/table">
            <a:tbl>
              <a:tblPr firstRow="1" firstCol="1" bandRow="1">
                <a:tableStyleId>{69012ECD-51FC-41F1-AA8D-1B2483CD663E}</a:tableStyleId>
              </a:tblPr>
              <a:tblGrid>
                <a:gridCol w="2438400">
                  <a:extLst>
                    <a:ext uri="{9D8B030D-6E8A-4147-A177-3AD203B41FA5}">
                      <a16:colId xmlns:a16="http://schemas.microsoft.com/office/drawing/2014/main" val="4234021863"/>
                    </a:ext>
                  </a:extLst>
                </a:gridCol>
                <a:gridCol w="2438400">
                  <a:extLst>
                    <a:ext uri="{9D8B030D-6E8A-4147-A177-3AD203B41FA5}">
                      <a16:colId xmlns:a16="http://schemas.microsoft.com/office/drawing/2014/main" val="3693009640"/>
                    </a:ext>
                  </a:extLst>
                </a:gridCol>
                <a:gridCol w="2438400">
                  <a:extLst>
                    <a:ext uri="{9D8B030D-6E8A-4147-A177-3AD203B41FA5}">
                      <a16:colId xmlns:a16="http://schemas.microsoft.com/office/drawing/2014/main" val="855347309"/>
                    </a:ext>
                  </a:extLst>
                </a:gridCol>
                <a:gridCol w="2438400">
                  <a:extLst>
                    <a:ext uri="{9D8B030D-6E8A-4147-A177-3AD203B41FA5}">
                      <a16:colId xmlns:a16="http://schemas.microsoft.com/office/drawing/2014/main" val="1626994847"/>
                    </a:ext>
                  </a:extLst>
                </a:gridCol>
              </a:tblGrid>
              <a:tr h="377035">
                <a:tc>
                  <a:txBody>
                    <a:bodyPr/>
                    <a:lstStyle/>
                    <a:p>
                      <a:pPr marL="0" marR="0">
                        <a:lnSpc>
                          <a:spcPct val="107000"/>
                        </a:lnSpc>
                        <a:spcBef>
                          <a:spcPts val="0"/>
                        </a:spcBef>
                        <a:spcAft>
                          <a:spcPts val="800"/>
                        </a:spcAft>
                      </a:pPr>
                      <a:r>
                        <a:rPr lang="en-US" sz="1100" dirty="0">
                          <a:effectLst/>
                        </a:rPr>
                        <a:t>Percentage of questions answered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dirty="0">
                          <a:effectLst/>
                        </a:rPr>
                        <a:t>Attempts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dirty="0">
                          <a:effectLst/>
                        </a:rPr>
                        <a:t>Highest Score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dirty="0">
                          <a:effectLst/>
                        </a:rPr>
                        <a:t>Points awarded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6190104"/>
                  </a:ext>
                </a:extLst>
              </a:tr>
              <a:tr h="371176">
                <a:tc>
                  <a:txBody>
                    <a:bodyPr/>
                    <a:lstStyle/>
                    <a:p>
                      <a:pPr marL="0" marR="0">
                        <a:lnSpc>
                          <a:spcPct val="107000"/>
                        </a:lnSpc>
                        <a:spcBef>
                          <a:spcPts val="0"/>
                        </a:spcBef>
                        <a:spcAft>
                          <a:spcPts val="800"/>
                        </a:spcAft>
                      </a:pPr>
                      <a:r>
                        <a:rPr lang="en-US" sz="1100">
                          <a:effectLst/>
                        </a:rPr>
                        <a:t>&lt; 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8636168"/>
                  </a:ext>
                </a:extLst>
              </a:tr>
              <a:tr h="371176">
                <a:tc>
                  <a:txBody>
                    <a:bodyPr/>
                    <a:lstStyle/>
                    <a:p>
                      <a:pPr marL="0" marR="0">
                        <a:lnSpc>
                          <a:spcPct val="107000"/>
                        </a:lnSpc>
                        <a:spcBef>
                          <a:spcPts val="0"/>
                        </a:spcBef>
                        <a:spcAft>
                          <a:spcPts val="800"/>
                        </a:spcAft>
                      </a:pPr>
                      <a:r>
                        <a:rPr lang="en-US" sz="1100">
                          <a:effectLst/>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a:effectLst/>
                        </a:rPr>
                        <a:t>1 or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a:effectLst/>
                        </a:rPr>
                        <a:t>&lt; 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dirty="0">
                          <a:effectLst/>
                        </a:rPr>
                        <a:t>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6092795"/>
                  </a:ext>
                </a:extLst>
              </a:tr>
              <a:tr h="371176">
                <a:tc>
                  <a:txBody>
                    <a:bodyPr/>
                    <a:lstStyle/>
                    <a:p>
                      <a:pPr marL="0" marR="0">
                        <a:lnSpc>
                          <a:spcPct val="107000"/>
                        </a:lnSpc>
                        <a:spcBef>
                          <a:spcPts val="0"/>
                        </a:spcBef>
                        <a:spcAft>
                          <a:spcPts val="800"/>
                        </a:spcAft>
                      </a:pPr>
                      <a:r>
                        <a:rPr lang="en-US" sz="1100">
                          <a:effectLst/>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a:effectLst/>
                        </a:rPr>
                        <a:t>1 or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a:effectLst/>
                        </a:rPr>
                        <a:t>51 - 70%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dirty="0">
                          <a:effectLst/>
                        </a:rPr>
                        <a:t>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3317062"/>
                  </a:ext>
                </a:extLst>
              </a:tr>
              <a:tr h="371176">
                <a:tc>
                  <a:txBody>
                    <a:bodyPr/>
                    <a:lstStyle/>
                    <a:p>
                      <a:pPr marL="0" marR="0">
                        <a:lnSpc>
                          <a:spcPct val="107000"/>
                        </a:lnSpc>
                        <a:spcBef>
                          <a:spcPts val="0"/>
                        </a:spcBef>
                        <a:spcAft>
                          <a:spcPts val="800"/>
                        </a:spcAft>
                      </a:pPr>
                      <a:r>
                        <a:rPr lang="en-US" sz="1100">
                          <a:effectLst/>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a:effectLst/>
                        </a:rPr>
                        <a:t>1 or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a:effectLst/>
                        </a:rPr>
                        <a:t>71 – 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dirty="0">
                          <a:effectLst/>
                        </a:rPr>
                        <a:t>75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7690590"/>
                  </a:ext>
                </a:extLst>
              </a:tr>
              <a:tr h="371176">
                <a:tc>
                  <a:txBody>
                    <a:bodyPr/>
                    <a:lstStyle/>
                    <a:p>
                      <a:pPr marL="0" marR="0">
                        <a:lnSpc>
                          <a:spcPct val="107000"/>
                        </a:lnSpc>
                        <a:spcBef>
                          <a:spcPts val="0"/>
                        </a:spcBef>
                        <a:spcAft>
                          <a:spcPts val="800"/>
                        </a:spcAft>
                      </a:pPr>
                      <a:r>
                        <a:rPr lang="en-US" sz="1100">
                          <a:effectLst/>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a:effectLst/>
                        </a:rPr>
                        <a:t>1 or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a:effectLst/>
                        </a:rPr>
                        <a:t>81 – 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100" dirty="0">
                          <a:effectLst/>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4072007"/>
                  </a:ext>
                </a:extLst>
              </a:tr>
            </a:tbl>
          </a:graphicData>
        </a:graphic>
      </p:graphicFrame>
    </p:spTree>
    <p:extLst>
      <p:ext uri="{BB962C8B-B14F-4D97-AF65-F5344CB8AC3E}">
        <p14:creationId xmlns:p14="http://schemas.microsoft.com/office/powerpoint/2010/main" val="111057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17309" y="76200"/>
            <a:ext cx="10157354" cy="838200"/>
          </a:xfrm>
        </p:spPr>
        <p:txBody>
          <a:bodyPr/>
          <a:lstStyle/>
          <a:p>
            <a:r>
              <a:rPr lang="en-US" b="1" dirty="0" smtClean="0"/>
              <a:t>Departmental Final Exam</a:t>
            </a:r>
            <a:endParaRPr lang="en-US" b="1" dirty="0"/>
          </a:p>
        </p:txBody>
      </p:sp>
      <p:sp>
        <p:nvSpPr>
          <p:cNvPr id="14" name="Content Placeholder 13"/>
          <p:cNvSpPr>
            <a:spLocks noGrp="1"/>
          </p:cNvSpPr>
          <p:nvPr>
            <p:ph idx="1"/>
          </p:nvPr>
        </p:nvSpPr>
        <p:spPr>
          <a:xfrm>
            <a:off x="1117309" y="914400"/>
            <a:ext cx="10157354" cy="5943600"/>
          </a:xfrm>
        </p:spPr>
        <p:txBody>
          <a:bodyPr>
            <a:normAutofit/>
          </a:bodyPr>
          <a:lstStyle/>
          <a:p>
            <a:r>
              <a:rPr lang="en-US" dirty="0" smtClean="0"/>
              <a:t>100 </a:t>
            </a:r>
            <a:r>
              <a:rPr lang="en-US" dirty="0" smtClean="0"/>
              <a:t>Multiple-choice </a:t>
            </a:r>
            <a:r>
              <a:rPr lang="en-US" dirty="0" smtClean="0"/>
              <a:t>questions</a:t>
            </a:r>
          </a:p>
          <a:p>
            <a:r>
              <a:rPr lang="en-US" dirty="0" smtClean="0"/>
              <a:t>Available on dates shown in Course Calendar</a:t>
            </a:r>
          </a:p>
          <a:p>
            <a:r>
              <a:rPr lang="en-US" dirty="0" smtClean="0"/>
              <a:t>Due by 11:55 p.m. on last day of availability</a:t>
            </a:r>
          </a:p>
          <a:p>
            <a:r>
              <a:rPr lang="en-US" dirty="0" smtClean="0"/>
              <a:t>Exam format</a:t>
            </a:r>
          </a:p>
          <a:p>
            <a:pPr lvl="1"/>
            <a:r>
              <a:rPr lang="en-US" dirty="0" smtClean="0"/>
              <a:t>2-hour time limit</a:t>
            </a:r>
          </a:p>
          <a:p>
            <a:pPr lvl="1"/>
            <a:r>
              <a:rPr lang="en-US" dirty="0" smtClean="0"/>
              <a:t>One attempt</a:t>
            </a:r>
          </a:p>
          <a:p>
            <a:pPr lvl="1"/>
            <a:r>
              <a:rPr lang="en-US" dirty="0" smtClean="0"/>
              <a:t>One question at a time with no back-tracking to change answers</a:t>
            </a:r>
          </a:p>
          <a:p>
            <a:r>
              <a:rPr lang="en-US" dirty="0" smtClean="0"/>
              <a:t>No </a:t>
            </a:r>
            <a:r>
              <a:rPr lang="en-US" dirty="0" smtClean="0"/>
              <a:t>notes or books allowed</a:t>
            </a:r>
          </a:p>
          <a:p>
            <a:r>
              <a:rPr lang="en-US" dirty="0" smtClean="0"/>
              <a:t>May </a:t>
            </a:r>
            <a:r>
              <a:rPr lang="en-US" dirty="0" smtClean="0"/>
              <a:t>not be given early</a:t>
            </a:r>
          </a:p>
          <a:p>
            <a:r>
              <a:rPr lang="en-US" dirty="0" smtClean="0"/>
              <a:t>Must score at least 50% correct to pass course</a:t>
            </a:r>
          </a:p>
          <a:p>
            <a:r>
              <a:rPr lang="en-US" dirty="0" smtClean="0"/>
              <a:t>Missed exam will result in a grade of </a:t>
            </a:r>
            <a:r>
              <a:rPr lang="en-US" dirty="0" smtClean="0"/>
              <a:t>“F” </a:t>
            </a:r>
            <a:r>
              <a:rPr lang="en-US" dirty="0" smtClean="0"/>
              <a:t>in the course</a:t>
            </a:r>
          </a:p>
          <a:p>
            <a:pPr marL="0" indent="0">
              <a:lnSpc>
                <a:spcPct val="120000"/>
              </a:lnSpc>
              <a:buNone/>
            </a:pPr>
            <a:endParaRPr lang="en-US" dirty="0" smtClean="0"/>
          </a:p>
        </p:txBody>
      </p:sp>
    </p:spTree>
    <p:extLst>
      <p:ext uri="{BB962C8B-B14F-4D97-AF65-F5344CB8AC3E}">
        <p14:creationId xmlns:p14="http://schemas.microsoft.com/office/powerpoint/2010/main" val="188516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17309" y="76200"/>
            <a:ext cx="10157354" cy="838200"/>
          </a:xfrm>
        </p:spPr>
        <p:txBody>
          <a:bodyPr/>
          <a:lstStyle/>
          <a:p>
            <a:r>
              <a:rPr lang="en-US" b="1" dirty="0" smtClean="0"/>
              <a:t>Essay</a:t>
            </a:r>
            <a:endParaRPr lang="en-US" b="1" dirty="0"/>
          </a:p>
        </p:txBody>
      </p:sp>
      <p:sp>
        <p:nvSpPr>
          <p:cNvPr id="14" name="Content Placeholder 13"/>
          <p:cNvSpPr>
            <a:spLocks noGrp="1"/>
          </p:cNvSpPr>
          <p:nvPr>
            <p:ph idx="1"/>
          </p:nvPr>
        </p:nvSpPr>
        <p:spPr>
          <a:xfrm>
            <a:off x="1117309" y="914400"/>
            <a:ext cx="10157354" cy="5943600"/>
          </a:xfrm>
        </p:spPr>
        <p:txBody>
          <a:bodyPr>
            <a:normAutofit fontScale="85000" lnSpcReduction="10000"/>
          </a:bodyPr>
          <a:lstStyle/>
          <a:p>
            <a:pPr>
              <a:lnSpc>
                <a:spcPct val="120000"/>
              </a:lnSpc>
            </a:pPr>
            <a:r>
              <a:rPr lang="en-US" dirty="0" smtClean="0"/>
              <a:t>Complete instructions and grading criteria posted in “Essay” folder on Eagle Online</a:t>
            </a:r>
          </a:p>
          <a:p>
            <a:pPr>
              <a:lnSpc>
                <a:spcPct val="120000"/>
              </a:lnSpc>
            </a:pPr>
            <a:r>
              <a:rPr lang="en-US" dirty="0" smtClean="0"/>
              <a:t>Watch documentary video (links posted on Eagle Online)</a:t>
            </a:r>
          </a:p>
          <a:p>
            <a:pPr>
              <a:lnSpc>
                <a:spcPct val="120000"/>
              </a:lnSpc>
            </a:pPr>
            <a:r>
              <a:rPr lang="en-US" dirty="0" smtClean="0"/>
              <a:t>Write 2-3 page essay that applies course concepts to information in video</a:t>
            </a:r>
          </a:p>
          <a:p>
            <a:pPr lvl="1">
              <a:lnSpc>
                <a:spcPct val="120000"/>
              </a:lnSpc>
            </a:pPr>
            <a:r>
              <a:rPr lang="en-US" dirty="0" smtClean="0"/>
              <a:t>Instructions include specific concepts that must be applied to each video</a:t>
            </a:r>
          </a:p>
          <a:p>
            <a:pPr>
              <a:lnSpc>
                <a:spcPct val="120000"/>
              </a:lnSpc>
            </a:pPr>
            <a:r>
              <a:rPr lang="en-US" dirty="0" smtClean="0"/>
              <a:t>Microsoft Word format </a:t>
            </a:r>
            <a:r>
              <a:rPr lang="en-US" u="sng" dirty="0" smtClean="0"/>
              <a:t>ONLY</a:t>
            </a:r>
            <a:endParaRPr lang="en-US" dirty="0" smtClean="0"/>
          </a:p>
          <a:p>
            <a:pPr>
              <a:lnSpc>
                <a:spcPct val="120000"/>
              </a:lnSpc>
            </a:pPr>
            <a:r>
              <a:rPr lang="en-US" dirty="0" smtClean="0"/>
              <a:t>Optional rough draft</a:t>
            </a:r>
          </a:p>
          <a:p>
            <a:pPr lvl="1">
              <a:lnSpc>
                <a:spcPct val="120000"/>
              </a:lnSpc>
            </a:pPr>
            <a:r>
              <a:rPr lang="en-US" dirty="0" smtClean="0"/>
              <a:t>Upload link provided for optiona</a:t>
            </a:r>
            <a:r>
              <a:rPr lang="en-US" dirty="0"/>
              <a:t>l</a:t>
            </a:r>
            <a:r>
              <a:rPr lang="en-US" dirty="0" smtClean="0"/>
              <a:t> rough draft submission</a:t>
            </a:r>
          </a:p>
          <a:p>
            <a:pPr lvl="1">
              <a:lnSpc>
                <a:spcPct val="120000"/>
              </a:lnSpc>
            </a:pPr>
            <a:r>
              <a:rPr lang="en-US" dirty="0" smtClean="0"/>
              <a:t>Optional rough draft must be submitted by 11:55 p.m. on date in Course Calendar</a:t>
            </a:r>
            <a:r>
              <a:rPr lang="en-US" dirty="0"/>
              <a:t>	</a:t>
            </a:r>
            <a:endParaRPr lang="en-US" dirty="0" smtClean="0"/>
          </a:p>
          <a:p>
            <a:pPr lvl="1">
              <a:lnSpc>
                <a:spcPct val="120000"/>
              </a:lnSpc>
            </a:pPr>
            <a:r>
              <a:rPr lang="en-US" dirty="0" smtClean="0"/>
              <a:t>I will not grade rough draft but will provide feedback</a:t>
            </a:r>
          </a:p>
          <a:p>
            <a:pPr>
              <a:lnSpc>
                <a:spcPct val="120000"/>
              </a:lnSpc>
            </a:pPr>
            <a:r>
              <a:rPr lang="en-US" dirty="0" smtClean="0"/>
              <a:t>Use upload link to submit essay on Eagle Online</a:t>
            </a:r>
          </a:p>
          <a:p>
            <a:pPr marL="0" indent="0">
              <a:lnSpc>
                <a:spcPct val="120000"/>
              </a:lnSpc>
              <a:buNone/>
            </a:pPr>
            <a:endParaRPr lang="en-US" dirty="0" smtClean="0"/>
          </a:p>
        </p:txBody>
      </p:sp>
    </p:spTree>
    <p:extLst>
      <p:ext uri="{BB962C8B-B14F-4D97-AF65-F5344CB8AC3E}">
        <p14:creationId xmlns:p14="http://schemas.microsoft.com/office/powerpoint/2010/main" val="172659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41412" y="152400"/>
            <a:ext cx="10157354" cy="635000"/>
          </a:xfrm>
        </p:spPr>
        <p:txBody>
          <a:bodyPr>
            <a:normAutofit fontScale="90000"/>
          </a:bodyPr>
          <a:lstStyle/>
          <a:p>
            <a:r>
              <a:rPr lang="en-US" b="1" dirty="0" smtClean="0"/>
              <a:t>Course Calendar</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2259044"/>
              </p:ext>
            </p:extLst>
          </p:nvPr>
        </p:nvGraphicFramePr>
        <p:xfrm>
          <a:off x="1370012" y="813942"/>
          <a:ext cx="9220199" cy="5931855"/>
        </p:xfrm>
        <a:graphic>
          <a:graphicData uri="http://schemas.openxmlformats.org/drawingml/2006/table">
            <a:tbl>
              <a:tblPr firstRow="1" firstCol="1" bandRow="1">
                <a:tableStyleId>{69012ECD-51FC-41F1-AA8D-1B2483CD663E}</a:tableStyleId>
              </a:tblPr>
              <a:tblGrid>
                <a:gridCol w="1454470">
                  <a:extLst>
                    <a:ext uri="{9D8B030D-6E8A-4147-A177-3AD203B41FA5}">
                      <a16:colId xmlns:a16="http://schemas.microsoft.com/office/drawing/2014/main" val="4102652304"/>
                    </a:ext>
                  </a:extLst>
                </a:gridCol>
                <a:gridCol w="1524530">
                  <a:extLst>
                    <a:ext uri="{9D8B030D-6E8A-4147-A177-3AD203B41FA5}">
                      <a16:colId xmlns:a16="http://schemas.microsoft.com/office/drawing/2014/main" val="1432385042"/>
                    </a:ext>
                  </a:extLst>
                </a:gridCol>
                <a:gridCol w="6241199">
                  <a:extLst>
                    <a:ext uri="{9D8B030D-6E8A-4147-A177-3AD203B41FA5}">
                      <a16:colId xmlns:a16="http://schemas.microsoft.com/office/drawing/2014/main" val="1218019666"/>
                    </a:ext>
                  </a:extLst>
                </a:gridCol>
              </a:tblGrid>
              <a:tr h="149322">
                <a:tc>
                  <a:txBody>
                    <a:bodyPr/>
                    <a:lstStyle/>
                    <a:p>
                      <a:pPr marL="0" marR="0" algn="ctr">
                        <a:lnSpc>
                          <a:spcPct val="107000"/>
                        </a:lnSpc>
                        <a:spcBef>
                          <a:spcPts val="0"/>
                        </a:spcBef>
                        <a:spcAft>
                          <a:spcPts val="0"/>
                        </a:spcAft>
                      </a:pPr>
                      <a:r>
                        <a:rPr lang="en-US" sz="1050" dirty="0">
                          <a:effectLst/>
                        </a:rPr>
                        <a:t>Weeks</a:t>
                      </a:r>
                      <a:endParaRPr lang="en-US" sz="1050" dirty="0">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dirty="0">
                          <a:effectLst/>
                        </a:rPr>
                        <a:t>Date</a:t>
                      </a:r>
                      <a:endParaRPr lang="en-US" sz="1050" dirty="0">
                        <a:effectLst/>
                        <a:latin typeface="Times New Roman" panose="02020603050405020304" pitchFamily="18" charset="0"/>
                        <a:ea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dirty="0">
                          <a:effectLst/>
                        </a:rPr>
                        <a:t>Reading Assignments/What’s due</a:t>
                      </a:r>
                      <a:endParaRPr lang="en-US" sz="1050" dirty="0">
                        <a:effectLst/>
                        <a:latin typeface="Times New Roman" panose="02020603050405020304" pitchFamily="18" charset="0"/>
                        <a:ea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3407132"/>
                  </a:ext>
                </a:extLst>
              </a:tr>
              <a:tr h="2239818">
                <a:tc>
                  <a:txBody>
                    <a:bodyPr/>
                    <a:lstStyle/>
                    <a:p>
                      <a:pPr marL="0" marR="0" algn="ctr">
                        <a:lnSpc>
                          <a:spcPct val="107000"/>
                        </a:lnSpc>
                        <a:spcBef>
                          <a:spcPts val="0"/>
                        </a:spcBef>
                        <a:spcAft>
                          <a:spcPts val="0"/>
                        </a:spcAft>
                      </a:pPr>
                      <a:r>
                        <a:rPr lang="en-US" sz="1050" dirty="0">
                          <a:effectLst/>
                        </a:rPr>
                        <a:t>1-3</a:t>
                      </a:r>
                      <a:endParaRPr lang="en-US" sz="105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b="1" dirty="0">
                          <a:effectLst/>
                        </a:rPr>
                        <a:t>1/19-2/7</a:t>
                      </a:r>
                      <a:endParaRPr lang="en-US" sz="105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b="1" dirty="0">
                          <a:effectLst/>
                        </a:rPr>
                        <a:t>Recommended: Download the Chapter Quiz and Practice Final Exam questions and find answers to the them as you read the chapters.</a:t>
                      </a:r>
                    </a:p>
                    <a:p>
                      <a:pPr marL="0" marR="0">
                        <a:lnSpc>
                          <a:spcPct val="107000"/>
                        </a:lnSpc>
                        <a:spcBef>
                          <a:spcPts val="0"/>
                        </a:spcBef>
                        <a:spcAft>
                          <a:spcPts val="0"/>
                        </a:spcAft>
                      </a:pPr>
                      <a:r>
                        <a:rPr lang="en-US" sz="1050" dirty="0">
                          <a:effectLst/>
                        </a:rPr>
                        <a:t> </a:t>
                      </a:r>
                    </a:p>
                    <a:p>
                      <a:pPr marL="0" marR="0">
                        <a:lnSpc>
                          <a:spcPct val="107000"/>
                        </a:lnSpc>
                        <a:spcBef>
                          <a:spcPts val="0"/>
                        </a:spcBef>
                        <a:spcAft>
                          <a:spcPts val="0"/>
                        </a:spcAft>
                      </a:pPr>
                      <a:r>
                        <a:rPr lang="en-US" sz="1050" b="1" dirty="0">
                          <a:effectLst/>
                        </a:rPr>
                        <a:t>“How to Get the Most out of Studying” due by 11:55 p.m. on 1/25</a:t>
                      </a:r>
                    </a:p>
                    <a:p>
                      <a:pPr marL="0" marR="0">
                        <a:lnSpc>
                          <a:spcPct val="107000"/>
                        </a:lnSpc>
                        <a:spcBef>
                          <a:spcPts val="0"/>
                        </a:spcBef>
                        <a:spcAft>
                          <a:spcPts val="0"/>
                        </a:spcAft>
                      </a:pPr>
                      <a:r>
                        <a:rPr lang="en-US" sz="1050" dirty="0">
                          <a:effectLst/>
                        </a:rPr>
                        <a:t> </a:t>
                      </a:r>
                    </a:p>
                    <a:p>
                      <a:pPr marL="0" marR="0">
                        <a:lnSpc>
                          <a:spcPct val="107000"/>
                        </a:lnSpc>
                        <a:spcBef>
                          <a:spcPts val="0"/>
                        </a:spcBef>
                        <a:spcAft>
                          <a:spcPts val="0"/>
                        </a:spcAft>
                      </a:pPr>
                      <a:r>
                        <a:rPr lang="en-US" sz="1050" u="sng" dirty="0">
                          <a:effectLst/>
                        </a:rPr>
                        <a:t>Unit I Readings</a:t>
                      </a:r>
                      <a:endParaRPr lang="en-US" sz="1050" dirty="0">
                        <a:effectLst/>
                      </a:endParaRPr>
                    </a:p>
                    <a:p>
                      <a:pPr marL="91440" marR="0">
                        <a:lnSpc>
                          <a:spcPct val="107000"/>
                        </a:lnSpc>
                        <a:spcBef>
                          <a:spcPts val="0"/>
                        </a:spcBef>
                        <a:spcAft>
                          <a:spcPts val="0"/>
                        </a:spcAft>
                      </a:pPr>
                      <a:r>
                        <a:rPr lang="en-US" sz="1050" dirty="0">
                          <a:effectLst/>
                        </a:rPr>
                        <a:t>Chapter 1 Introduction</a:t>
                      </a:r>
                    </a:p>
                    <a:p>
                      <a:pPr marL="91440" marR="0">
                        <a:lnSpc>
                          <a:spcPct val="107000"/>
                        </a:lnSpc>
                        <a:spcBef>
                          <a:spcPts val="0"/>
                        </a:spcBef>
                        <a:spcAft>
                          <a:spcPts val="0"/>
                        </a:spcAft>
                      </a:pPr>
                      <a:r>
                        <a:rPr lang="en-US" sz="1050" dirty="0">
                          <a:effectLst/>
                        </a:rPr>
                        <a:t>Chapter 2 Biology and Behavior</a:t>
                      </a:r>
                    </a:p>
                    <a:p>
                      <a:pPr marL="91440" marR="0">
                        <a:lnSpc>
                          <a:spcPct val="107000"/>
                        </a:lnSpc>
                        <a:spcBef>
                          <a:spcPts val="0"/>
                        </a:spcBef>
                        <a:spcAft>
                          <a:spcPts val="0"/>
                        </a:spcAft>
                      </a:pPr>
                      <a:r>
                        <a:rPr lang="en-US" sz="1050" dirty="0">
                          <a:effectLst/>
                        </a:rPr>
                        <a:t>Chapter 5 Learning</a:t>
                      </a:r>
                    </a:p>
                    <a:p>
                      <a:pPr marL="91440" marR="0">
                        <a:lnSpc>
                          <a:spcPct val="107000"/>
                        </a:lnSpc>
                        <a:spcBef>
                          <a:spcPts val="0"/>
                        </a:spcBef>
                        <a:spcAft>
                          <a:spcPts val="0"/>
                        </a:spcAft>
                      </a:pPr>
                      <a:r>
                        <a:rPr lang="en-US" sz="1050" dirty="0">
                          <a:effectLst/>
                        </a:rPr>
                        <a:t>Chapter 6 Memory</a:t>
                      </a:r>
                    </a:p>
                    <a:p>
                      <a:pPr marL="91440" marR="0">
                        <a:lnSpc>
                          <a:spcPct val="107000"/>
                        </a:lnSpc>
                        <a:spcBef>
                          <a:spcPts val="0"/>
                        </a:spcBef>
                        <a:spcAft>
                          <a:spcPts val="0"/>
                        </a:spcAft>
                      </a:pPr>
                      <a:r>
                        <a:rPr lang="en-US" sz="1050" dirty="0">
                          <a:effectLst/>
                        </a:rPr>
                        <a:t>Chapter 8 Human Development</a:t>
                      </a:r>
                    </a:p>
                    <a:p>
                      <a:pPr marL="0" marR="0">
                        <a:lnSpc>
                          <a:spcPct val="107000"/>
                        </a:lnSpc>
                        <a:spcBef>
                          <a:spcPts val="0"/>
                        </a:spcBef>
                        <a:spcAft>
                          <a:spcPts val="0"/>
                        </a:spcAft>
                      </a:pPr>
                      <a:r>
                        <a:rPr lang="en-US" sz="1050" dirty="0">
                          <a:effectLst/>
                        </a:rPr>
                        <a:t> </a:t>
                      </a:r>
                    </a:p>
                    <a:p>
                      <a:pPr marL="0" marR="0">
                        <a:lnSpc>
                          <a:spcPct val="107000"/>
                        </a:lnSpc>
                        <a:spcBef>
                          <a:spcPts val="0"/>
                        </a:spcBef>
                        <a:spcAft>
                          <a:spcPts val="0"/>
                        </a:spcAft>
                      </a:pPr>
                      <a:r>
                        <a:rPr lang="en-US" sz="1050" b="1" dirty="0">
                          <a:effectLst/>
                        </a:rPr>
                        <a:t>Unit I Chapter Reading Quizzes due by 11:55 p.m. on 2/7</a:t>
                      </a:r>
                    </a:p>
                    <a:p>
                      <a:pPr marL="0" marR="0">
                        <a:lnSpc>
                          <a:spcPct val="107000"/>
                        </a:lnSpc>
                        <a:spcBef>
                          <a:spcPts val="0"/>
                        </a:spcBef>
                        <a:spcAft>
                          <a:spcPts val="0"/>
                        </a:spcAft>
                      </a:pPr>
                      <a:r>
                        <a:rPr lang="en-US" sz="1050" b="1" dirty="0">
                          <a:effectLst/>
                        </a:rPr>
                        <a:t>Unit I Exam available 2/5-2/7</a:t>
                      </a:r>
                    </a:p>
                    <a:p>
                      <a:pPr marL="0" marR="0">
                        <a:lnSpc>
                          <a:spcPct val="107000"/>
                        </a:lnSpc>
                        <a:spcBef>
                          <a:spcPts val="0"/>
                        </a:spcBef>
                        <a:spcAft>
                          <a:spcPts val="0"/>
                        </a:spcAft>
                      </a:pPr>
                      <a:r>
                        <a:rPr lang="en-US" sz="1050" b="1" dirty="0">
                          <a:effectLst/>
                        </a:rPr>
                        <a:t>Unit I Exam due by 11:55 p.m. on 2/7</a:t>
                      </a:r>
                      <a:endParaRPr lang="en-US" sz="105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2425193"/>
                  </a:ext>
                </a:extLst>
              </a:tr>
              <a:tr h="1493211">
                <a:tc>
                  <a:txBody>
                    <a:bodyPr/>
                    <a:lstStyle/>
                    <a:p>
                      <a:pPr marL="0" marR="0" algn="ctr">
                        <a:lnSpc>
                          <a:spcPct val="107000"/>
                        </a:lnSpc>
                        <a:spcBef>
                          <a:spcPts val="0"/>
                        </a:spcBef>
                        <a:spcAft>
                          <a:spcPts val="0"/>
                        </a:spcAft>
                      </a:pPr>
                      <a:r>
                        <a:rPr lang="en-US" sz="1050" dirty="0">
                          <a:effectLst/>
                        </a:rPr>
                        <a:t>4-6</a:t>
                      </a:r>
                      <a:endParaRPr lang="en-US" sz="105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b="1" dirty="0">
                          <a:effectLst/>
                        </a:rPr>
                        <a:t>2/8-2/28</a:t>
                      </a:r>
                      <a:endParaRPr lang="en-US" sz="105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1218987" rtl="0" eaLnBrk="1" fontAlgn="auto" latinLnBrk="0" hangingPunct="1">
                        <a:lnSpc>
                          <a:spcPct val="107000"/>
                        </a:lnSpc>
                        <a:spcBef>
                          <a:spcPts val="0"/>
                        </a:spcBef>
                        <a:spcAft>
                          <a:spcPts val="0"/>
                        </a:spcAft>
                        <a:buClrTx/>
                        <a:buSzTx/>
                        <a:buFontTx/>
                        <a:buNone/>
                        <a:tabLst/>
                        <a:defRPr/>
                      </a:pPr>
                      <a:r>
                        <a:rPr lang="en-US" sz="1050" b="1" kern="1200" dirty="0" smtClean="0">
                          <a:solidFill>
                            <a:schemeClr val="tx1"/>
                          </a:solidFill>
                          <a:effectLst/>
                          <a:latin typeface="+mn-lt"/>
                          <a:ea typeface="+mn-ea"/>
                          <a:cs typeface="+mn-cs"/>
                        </a:rPr>
                        <a:t>Last day to withdraw 2/22</a:t>
                      </a:r>
                      <a:endParaRPr lang="en-US" sz="1050" kern="1200" dirty="0" smtClean="0">
                        <a:solidFill>
                          <a:schemeClr val="tx1"/>
                        </a:solidFill>
                        <a:effectLst/>
                        <a:latin typeface="+mn-lt"/>
                        <a:ea typeface="+mn-ea"/>
                        <a:cs typeface="+mn-cs"/>
                      </a:endParaRPr>
                    </a:p>
                    <a:p>
                      <a:pPr marL="0" marR="0">
                        <a:lnSpc>
                          <a:spcPct val="107000"/>
                        </a:lnSpc>
                        <a:spcBef>
                          <a:spcPts val="0"/>
                        </a:spcBef>
                        <a:spcAft>
                          <a:spcPts val="0"/>
                        </a:spcAft>
                      </a:pPr>
                      <a:endParaRPr lang="en-US" sz="1050" u="sng" dirty="0" smtClean="0">
                        <a:effectLst/>
                      </a:endParaRPr>
                    </a:p>
                    <a:p>
                      <a:pPr marL="0" marR="0">
                        <a:lnSpc>
                          <a:spcPct val="107000"/>
                        </a:lnSpc>
                        <a:spcBef>
                          <a:spcPts val="0"/>
                        </a:spcBef>
                        <a:spcAft>
                          <a:spcPts val="0"/>
                        </a:spcAft>
                      </a:pPr>
                      <a:r>
                        <a:rPr lang="en-US" sz="1050" u="sng" dirty="0" smtClean="0">
                          <a:effectLst/>
                        </a:rPr>
                        <a:t>Unit </a:t>
                      </a:r>
                      <a:r>
                        <a:rPr lang="en-US" sz="1050" u="sng" dirty="0">
                          <a:effectLst/>
                        </a:rPr>
                        <a:t>II Readings</a:t>
                      </a:r>
                      <a:endParaRPr lang="en-US" sz="1050" dirty="0">
                        <a:effectLst/>
                      </a:endParaRPr>
                    </a:p>
                    <a:p>
                      <a:pPr marL="91440" marR="0">
                        <a:lnSpc>
                          <a:spcPct val="107000"/>
                        </a:lnSpc>
                        <a:spcBef>
                          <a:spcPts val="0"/>
                        </a:spcBef>
                        <a:spcAft>
                          <a:spcPts val="0"/>
                        </a:spcAft>
                      </a:pPr>
                      <a:r>
                        <a:rPr lang="en-US" sz="1050" dirty="0">
                          <a:effectLst/>
                        </a:rPr>
                        <a:t>Chapter 9 Motivation and Emotion</a:t>
                      </a:r>
                    </a:p>
                    <a:p>
                      <a:pPr marL="91440" marR="0">
                        <a:lnSpc>
                          <a:spcPct val="107000"/>
                        </a:lnSpc>
                        <a:spcBef>
                          <a:spcPts val="0"/>
                        </a:spcBef>
                        <a:spcAft>
                          <a:spcPts val="0"/>
                        </a:spcAft>
                      </a:pPr>
                      <a:r>
                        <a:rPr lang="en-US" sz="1050" dirty="0">
                          <a:effectLst/>
                        </a:rPr>
                        <a:t>Chapter 10 Stress and Health</a:t>
                      </a:r>
                    </a:p>
                    <a:p>
                      <a:pPr marL="91440" marR="0">
                        <a:lnSpc>
                          <a:spcPct val="107000"/>
                        </a:lnSpc>
                        <a:spcBef>
                          <a:spcPts val="0"/>
                        </a:spcBef>
                        <a:spcAft>
                          <a:spcPts val="0"/>
                        </a:spcAft>
                      </a:pPr>
                      <a:r>
                        <a:rPr lang="en-US" sz="1050" dirty="0">
                          <a:effectLst/>
                        </a:rPr>
                        <a:t>Chapter 11 Personality Theory and Assessment</a:t>
                      </a:r>
                    </a:p>
                    <a:p>
                      <a:pPr marL="91440" marR="0">
                        <a:lnSpc>
                          <a:spcPct val="107000"/>
                        </a:lnSpc>
                        <a:spcBef>
                          <a:spcPts val="0"/>
                        </a:spcBef>
                        <a:spcAft>
                          <a:spcPts val="0"/>
                        </a:spcAft>
                      </a:pPr>
                      <a:r>
                        <a:rPr lang="en-US" sz="1050" dirty="0">
                          <a:effectLst/>
                        </a:rPr>
                        <a:t>Chapter 12 Psychological Disorders</a:t>
                      </a:r>
                    </a:p>
                    <a:p>
                      <a:pPr marL="91440" marR="0">
                        <a:lnSpc>
                          <a:spcPct val="107000"/>
                        </a:lnSpc>
                        <a:spcBef>
                          <a:spcPts val="0"/>
                        </a:spcBef>
                        <a:spcAft>
                          <a:spcPts val="0"/>
                        </a:spcAft>
                      </a:pPr>
                      <a:r>
                        <a:rPr lang="en-US" sz="1050" dirty="0">
                          <a:effectLst/>
                        </a:rPr>
                        <a:t>Chapter 13 Therapies</a:t>
                      </a:r>
                    </a:p>
                    <a:p>
                      <a:pPr marL="0" marR="0">
                        <a:lnSpc>
                          <a:spcPct val="107000"/>
                        </a:lnSpc>
                        <a:spcBef>
                          <a:spcPts val="0"/>
                        </a:spcBef>
                        <a:spcAft>
                          <a:spcPts val="0"/>
                        </a:spcAft>
                      </a:pPr>
                      <a:r>
                        <a:rPr lang="en-US" sz="1050" dirty="0">
                          <a:effectLst/>
                        </a:rPr>
                        <a:t> </a:t>
                      </a:r>
                    </a:p>
                    <a:p>
                      <a:pPr marL="0" marR="0">
                        <a:lnSpc>
                          <a:spcPct val="107000"/>
                        </a:lnSpc>
                        <a:spcBef>
                          <a:spcPts val="0"/>
                        </a:spcBef>
                        <a:spcAft>
                          <a:spcPts val="0"/>
                        </a:spcAft>
                      </a:pPr>
                      <a:r>
                        <a:rPr lang="en-US" sz="1050" b="1" dirty="0">
                          <a:effectLst/>
                        </a:rPr>
                        <a:t>Unit II Chapter Reading Quizzes due by 11:55 p.m. on 2/28</a:t>
                      </a:r>
                    </a:p>
                    <a:p>
                      <a:pPr marL="0" marR="0">
                        <a:lnSpc>
                          <a:spcPct val="107000"/>
                        </a:lnSpc>
                        <a:spcBef>
                          <a:spcPts val="0"/>
                        </a:spcBef>
                        <a:spcAft>
                          <a:spcPts val="0"/>
                        </a:spcAft>
                      </a:pPr>
                      <a:r>
                        <a:rPr lang="en-US" sz="1050" b="1" dirty="0">
                          <a:effectLst/>
                        </a:rPr>
                        <a:t>Unit II Exam available 2/26-2/28</a:t>
                      </a:r>
                    </a:p>
                    <a:p>
                      <a:pPr marL="0" marR="0">
                        <a:lnSpc>
                          <a:spcPct val="107000"/>
                        </a:lnSpc>
                        <a:spcBef>
                          <a:spcPts val="0"/>
                        </a:spcBef>
                        <a:spcAft>
                          <a:spcPts val="0"/>
                        </a:spcAft>
                      </a:pPr>
                      <a:r>
                        <a:rPr lang="en-US" sz="1050" b="1" dirty="0">
                          <a:effectLst/>
                        </a:rPr>
                        <a:t>Unit II Exam due by 11:55 p.m. on 2/28</a:t>
                      </a:r>
                      <a:endParaRPr lang="en-US" sz="105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9760820"/>
                  </a:ext>
                </a:extLst>
              </a:tr>
              <a:tr h="746607">
                <a:tc>
                  <a:txBody>
                    <a:bodyPr/>
                    <a:lstStyle/>
                    <a:p>
                      <a:pPr marL="0" marR="0" algn="ctr">
                        <a:lnSpc>
                          <a:spcPct val="107000"/>
                        </a:lnSpc>
                        <a:spcBef>
                          <a:spcPts val="0"/>
                        </a:spcBef>
                        <a:spcAft>
                          <a:spcPts val="0"/>
                        </a:spcAft>
                      </a:pPr>
                      <a:r>
                        <a:rPr lang="en-US" sz="1050">
                          <a:effectLst/>
                        </a:rPr>
                        <a:t>7</a:t>
                      </a:r>
                      <a:endParaRPr lang="en-US" sz="105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b="1" dirty="0">
                          <a:effectLst/>
                        </a:rPr>
                        <a:t>2/29-3/6</a:t>
                      </a:r>
                      <a:endParaRPr lang="en-US" sz="105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b="1" dirty="0">
                          <a:effectLst/>
                        </a:rPr>
                        <a:t>Practice Final Exam available on 2/29</a:t>
                      </a:r>
                    </a:p>
                    <a:p>
                      <a:pPr marL="0" marR="0">
                        <a:lnSpc>
                          <a:spcPct val="107000"/>
                        </a:lnSpc>
                        <a:spcBef>
                          <a:spcPts val="0"/>
                        </a:spcBef>
                        <a:spcAft>
                          <a:spcPts val="0"/>
                        </a:spcAft>
                      </a:pPr>
                      <a:r>
                        <a:rPr lang="en-US" sz="1050" b="1" dirty="0">
                          <a:effectLst/>
                        </a:rPr>
                        <a:t>Practice Final due by 11:55 p.m. on 3/6</a:t>
                      </a:r>
                    </a:p>
                    <a:p>
                      <a:pPr marL="0" marR="0">
                        <a:lnSpc>
                          <a:spcPct val="107000"/>
                        </a:lnSpc>
                        <a:spcBef>
                          <a:spcPts val="0"/>
                        </a:spcBef>
                        <a:spcAft>
                          <a:spcPts val="0"/>
                        </a:spcAft>
                      </a:pPr>
                      <a:r>
                        <a:rPr lang="en-US" sz="1050" b="1" dirty="0">
                          <a:effectLst/>
                        </a:rPr>
                        <a:t> </a:t>
                      </a:r>
                    </a:p>
                    <a:p>
                      <a:pPr marL="0" marR="0">
                        <a:lnSpc>
                          <a:spcPct val="107000"/>
                        </a:lnSpc>
                        <a:spcBef>
                          <a:spcPts val="0"/>
                        </a:spcBef>
                        <a:spcAft>
                          <a:spcPts val="0"/>
                        </a:spcAft>
                      </a:pPr>
                      <a:r>
                        <a:rPr lang="en-US" sz="1050" b="1" dirty="0">
                          <a:effectLst/>
                        </a:rPr>
                        <a:t>Departmental Final Exam available 3/4-3/6</a:t>
                      </a:r>
                    </a:p>
                    <a:p>
                      <a:pPr marL="0" marR="0">
                        <a:lnSpc>
                          <a:spcPct val="107000"/>
                        </a:lnSpc>
                        <a:spcBef>
                          <a:spcPts val="0"/>
                        </a:spcBef>
                        <a:spcAft>
                          <a:spcPts val="0"/>
                        </a:spcAft>
                      </a:pPr>
                      <a:r>
                        <a:rPr lang="en-US" sz="1050" b="1" dirty="0">
                          <a:effectLst/>
                        </a:rPr>
                        <a:t>Departmental Final Exam due by 11:55 p.m. on 3/6</a:t>
                      </a:r>
                      <a:endParaRPr lang="en-US" sz="105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294664"/>
                  </a:ext>
                </a:extLst>
              </a:tr>
              <a:tr h="298642">
                <a:tc>
                  <a:txBody>
                    <a:bodyPr/>
                    <a:lstStyle/>
                    <a:p>
                      <a:pPr marL="0" marR="0" algn="ctr">
                        <a:lnSpc>
                          <a:spcPct val="107000"/>
                        </a:lnSpc>
                        <a:spcBef>
                          <a:spcPts val="0"/>
                        </a:spcBef>
                        <a:spcAft>
                          <a:spcPts val="0"/>
                        </a:spcAft>
                      </a:pPr>
                      <a:r>
                        <a:rPr lang="en-US" sz="1050">
                          <a:effectLst/>
                        </a:rPr>
                        <a:t>8</a:t>
                      </a:r>
                      <a:endParaRPr lang="en-US" sz="105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b="1" dirty="0">
                          <a:effectLst/>
                        </a:rPr>
                        <a:t>3/7-3/11</a:t>
                      </a:r>
                      <a:endParaRPr lang="en-US" sz="105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50" b="1" dirty="0">
                          <a:effectLst/>
                        </a:rPr>
                        <a:t>Optional Rough draft of Essay due by 11:55 p.m. on 3/8</a:t>
                      </a:r>
                    </a:p>
                    <a:p>
                      <a:pPr marL="0" marR="0">
                        <a:lnSpc>
                          <a:spcPct val="107000"/>
                        </a:lnSpc>
                        <a:spcBef>
                          <a:spcPts val="0"/>
                        </a:spcBef>
                        <a:spcAft>
                          <a:spcPts val="0"/>
                        </a:spcAft>
                      </a:pPr>
                      <a:r>
                        <a:rPr lang="en-US" sz="1050" b="1" dirty="0">
                          <a:effectLst/>
                        </a:rPr>
                        <a:t>Essay due by 11:55 p.m. on 3/11</a:t>
                      </a:r>
                      <a:endParaRPr lang="en-US" sz="1050" b="1"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8103759"/>
                  </a:ext>
                </a:extLst>
              </a:tr>
            </a:tbl>
          </a:graphicData>
        </a:graphic>
      </p:graphicFrame>
    </p:spTree>
    <p:extLst>
      <p:ext uri="{BB962C8B-B14F-4D97-AF65-F5344CB8AC3E}">
        <p14:creationId xmlns:p14="http://schemas.microsoft.com/office/powerpoint/2010/main" val="291173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t>Policies</a:t>
            </a:r>
            <a:endParaRPr lang="en-US" b="1"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521314864"/>
              </p:ext>
            </p:extLst>
          </p:nvPr>
        </p:nvGraphicFramePr>
        <p:xfrm>
          <a:off x="1293812" y="1524000"/>
          <a:ext cx="10363200" cy="3600450"/>
        </p:xfrm>
        <a:graphic>
          <a:graphicData uri="http://schemas.openxmlformats.org/drawingml/2006/table">
            <a:tbl>
              <a:tblPr>
                <a:tableStyleId>{69012ECD-51FC-41F1-AA8D-1B2483CD663E}</a:tableStyleId>
              </a:tblPr>
              <a:tblGrid>
                <a:gridCol w="10363200">
                  <a:extLst>
                    <a:ext uri="{9D8B030D-6E8A-4147-A177-3AD203B41FA5}">
                      <a16:colId xmlns:a16="http://schemas.microsoft.com/office/drawing/2014/main" val="20000"/>
                    </a:ext>
                  </a:extLst>
                </a:gridCol>
              </a:tblGrid>
              <a:tr h="762000">
                <a:tc>
                  <a:txBody>
                    <a:bodyPr/>
                    <a:lstStyle/>
                    <a:p>
                      <a:pPr marL="0" marR="0">
                        <a:spcBef>
                          <a:spcPts val="0"/>
                        </a:spcBef>
                        <a:spcAft>
                          <a:spcPts val="0"/>
                        </a:spcAft>
                      </a:pPr>
                      <a:r>
                        <a:rPr lang="en-US" sz="2000" b="1" dirty="0" smtClean="0">
                          <a:effectLst/>
                        </a:rPr>
                        <a:t>Psychology</a:t>
                      </a:r>
                      <a:r>
                        <a:rPr lang="en-US" sz="2000" b="1" baseline="0" dirty="0" smtClean="0">
                          <a:effectLst/>
                        </a:rPr>
                        <a:t> Program Information</a:t>
                      </a:r>
                    </a:p>
                    <a:p>
                      <a:pPr marL="0" marR="0">
                        <a:spcBef>
                          <a:spcPts val="0"/>
                        </a:spcBef>
                        <a:spcAft>
                          <a:spcPts val="0"/>
                        </a:spcAft>
                      </a:pPr>
                      <a:r>
                        <a:rPr lang="en-US" sz="2000" b="0" baseline="0" dirty="0" smtClean="0">
                          <a:effectLst/>
                        </a:rPr>
                        <a:t>Division of Social and Behavioral Sciences</a:t>
                      </a:r>
                    </a:p>
                    <a:p>
                      <a:pPr marL="0" marR="0">
                        <a:spcBef>
                          <a:spcPts val="0"/>
                        </a:spcBef>
                        <a:spcAft>
                          <a:spcPts val="0"/>
                        </a:spcAft>
                      </a:pPr>
                      <a:r>
                        <a:rPr lang="en-US" sz="2000" b="0" baseline="0" dirty="0" smtClean="0">
                          <a:effectLst/>
                        </a:rPr>
                        <a:t>Department of Psychology</a:t>
                      </a:r>
                    </a:p>
                    <a:p>
                      <a:pPr marL="0" marR="0">
                        <a:spcBef>
                          <a:spcPts val="0"/>
                        </a:spcBef>
                        <a:spcAft>
                          <a:spcPts val="0"/>
                        </a:spcAft>
                      </a:pPr>
                      <a:r>
                        <a:rPr lang="en-US" sz="2000" b="0" baseline="0" dirty="0" smtClean="0">
                          <a:effectLst/>
                        </a:rPr>
                        <a:t>Department Chair: Dr. Karen Saenz</a:t>
                      </a:r>
                    </a:p>
                    <a:p>
                      <a:pPr marL="0" marR="0">
                        <a:spcBef>
                          <a:spcPts val="0"/>
                        </a:spcBef>
                        <a:spcAft>
                          <a:spcPts val="0"/>
                        </a:spcAft>
                      </a:pPr>
                      <a:r>
                        <a:rPr lang="en-US" sz="2000" b="0" baseline="0" smtClean="0">
                          <a:effectLst/>
                        </a:rPr>
                        <a:t>Karen.Saenz@hccs.edu</a:t>
                      </a:r>
                    </a:p>
                    <a:p>
                      <a:pPr marL="0" marR="0">
                        <a:spcBef>
                          <a:spcPts val="0"/>
                        </a:spcBef>
                        <a:spcAft>
                          <a:spcPts val="0"/>
                        </a:spcAft>
                      </a:pPr>
                      <a:endParaRPr lang="en-US" sz="2000" b="1" smtClean="0">
                        <a:effectLst/>
                      </a:endParaRPr>
                    </a:p>
                    <a:p>
                      <a:pPr marL="0" marR="0">
                        <a:spcBef>
                          <a:spcPts val="0"/>
                        </a:spcBef>
                        <a:spcAft>
                          <a:spcPts val="0"/>
                        </a:spcAft>
                      </a:pPr>
                      <a:r>
                        <a:rPr lang="en-US" sz="2000" b="1" dirty="0" smtClean="0">
                          <a:effectLst/>
                        </a:rPr>
                        <a:t>HCC </a:t>
                      </a:r>
                      <a:r>
                        <a:rPr lang="en-US" sz="2000" b="1" dirty="0">
                          <a:effectLst/>
                        </a:rPr>
                        <a:t>Policy Statements </a:t>
                      </a:r>
                    </a:p>
                    <a:p>
                      <a:pPr marL="0" marR="0">
                        <a:spcBef>
                          <a:spcPts val="0"/>
                        </a:spcBef>
                        <a:spcAft>
                          <a:spcPts val="0"/>
                        </a:spcAft>
                      </a:pPr>
                      <a:r>
                        <a:rPr lang="en-US" sz="2000" u="sng" dirty="0">
                          <a:effectLst/>
                          <a:hlinkClick r:id="rId2"/>
                        </a:rPr>
                        <a:t>http://hccs.edu/student-rights</a:t>
                      </a:r>
                      <a:endParaRPr lang="en-US" sz="2000" dirty="0">
                        <a:effectLst/>
                        <a:latin typeface="Times New Roman" panose="02020603050405020304" pitchFamily="18" charset="0"/>
                        <a:ea typeface="Times New Roman" panose="02020603050405020304" pitchFamily="18" charset="0"/>
                      </a:endParaRPr>
                    </a:p>
                  </a:txBody>
                  <a:tcPr marL="9525" marR="9525" marT="9525" marB="114300"/>
                </a:tc>
                <a:extLst>
                  <a:ext uri="{0D108BD9-81ED-4DB2-BD59-A6C34878D82A}">
                    <a16:rowId xmlns:a16="http://schemas.microsoft.com/office/drawing/2014/main" val="10000"/>
                  </a:ext>
                </a:extLst>
              </a:tr>
              <a:tr h="762000">
                <a:tc>
                  <a:txBody>
                    <a:bodyPr/>
                    <a:lstStyle/>
                    <a:p>
                      <a:pPr marL="0" marR="0">
                        <a:spcBef>
                          <a:spcPts val="0"/>
                        </a:spcBef>
                        <a:spcAft>
                          <a:spcPts val="0"/>
                        </a:spcAft>
                      </a:pPr>
                      <a:endParaRPr lang="en-US" sz="2000" b="1" dirty="0" smtClean="0">
                        <a:effectLst/>
                      </a:endParaRPr>
                    </a:p>
                    <a:p>
                      <a:pPr marL="0" marR="0">
                        <a:spcBef>
                          <a:spcPts val="0"/>
                        </a:spcBef>
                        <a:spcAft>
                          <a:spcPts val="0"/>
                        </a:spcAft>
                      </a:pPr>
                      <a:r>
                        <a:rPr lang="en-US" sz="2000" b="1" dirty="0" smtClean="0">
                          <a:effectLst/>
                        </a:rPr>
                        <a:t>Distance </a:t>
                      </a:r>
                      <a:r>
                        <a:rPr lang="en-US" sz="2000" b="1" dirty="0">
                          <a:effectLst/>
                        </a:rPr>
                        <a:t>Education Policies</a:t>
                      </a:r>
                    </a:p>
                    <a:p>
                      <a:pPr marL="0" marR="0">
                        <a:spcBef>
                          <a:spcPts val="0"/>
                        </a:spcBef>
                        <a:spcAft>
                          <a:spcPts val="0"/>
                        </a:spcAft>
                      </a:pPr>
                      <a:r>
                        <a:rPr lang="en-US" sz="2000" u="sng" dirty="0">
                          <a:effectLst/>
                          <a:hlinkClick r:id="rId3"/>
                        </a:rPr>
                        <a:t>http://de.hccs.edu/Distance_Ed/DE_Home/faculty_resources/PDFs/DE_Syllabus.pdf</a:t>
                      </a:r>
                      <a:endParaRPr lang="en-US" sz="2000" dirty="0">
                        <a:effectLst/>
                        <a:latin typeface="Times New Roman" panose="02020603050405020304" pitchFamily="18" charset="0"/>
                        <a:ea typeface="Times New Roman" panose="02020603050405020304" pitchFamily="18" charset="0"/>
                      </a:endParaRPr>
                    </a:p>
                  </a:txBody>
                  <a:tcPr marL="9525" marR="9525" marT="9525" marB="11430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0301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t>Attendance</a:t>
            </a:r>
            <a:endParaRPr lang="en-US" b="1" dirty="0"/>
          </a:p>
        </p:txBody>
      </p:sp>
      <p:sp>
        <p:nvSpPr>
          <p:cNvPr id="14" name="Content Placeholder 13"/>
          <p:cNvSpPr>
            <a:spLocks noGrp="1"/>
          </p:cNvSpPr>
          <p:nvPr>
            <p:ph idx="1"/>
          </p:nvPr>
        </p:nvSpPr>
        <p:spPr>
          <a:xfrm>
            <a:off x="1117309" y="1473200"/>
            <a:ext cx="10157354" cy="5156200"/>
          </a:xfrm>
        </p:spPr>
        <p:txBody>
          <a:bodyPr>
            <a:normAutofit/>
          </a:bodyPr>
          <a:lstStyle/>
          <a:p>
            <a:pPr>
              <a:lnSpc>
                <a:spcPct val="120000"/>
              </a:lnSpc>
            </a:pPr>
            <a:r>
              <a:rPr lang="en-US" b="1" dirty="0" smtClean="0"/>
              <a:t>HCC Policy: Non-Attendance Withdrawal</a:t>
            </a:r>
          </a:p>
          <a:p>
            <a:pPr lvl="1">
              <a:lnSpc>
                <a:spcPct val="120000"/>
              </a:lnSpc>
            </a:pPr>
            <a:r>
              <a:rPr lang="en-US" dirty="0"/>
              <a:t>HCC policy requires instructors to drop students who do not attend class </a:t>
            </a:r>
            <a:r>
              <a:rPr lang="en-US" dirty="0" smtClean="0"/>
              <a:t>on or before the </a:t>
            </a:r>
            <a:r>
              <a:rPr lang="en-US" dirty="0"/>
              <a:t>official date of </a:t>
            </a:r>
            <a:r>
              <a:rPr lang="en-US" dirty="0" smtClean="0"/>
              <a:t>enrollment</a:t>
            </a:r>
            <a:r>
              <a:rPr lang="en-US" dirty="0" smtClean="0"/>
              <a:t>.</a:t>
            </a:r>
          </a:p>
          <a:p>
            <a:pPr lvl="1">
              <a:lnSpc>
                <a:spcPct val="120000"/>
              </a:lnSpc>
            </a:pPr>
            <a:r>
              <a:rPr lang="en-US" dirty="0" smtClean="0"/>
              <a:t>“Attendance” is defined as logging in </a:t>
            </a:r>
            <a:r>
              <a:rPr lang="en-US" u="sng" dirty="0" smtClean="0"/>
              <a:t>AND</a:t>
            </a:r>
            <a:r>
              <a:rPr lang="en-US" dirty="0" smtClean="0"/>
              <a:t> completing assignments. If you do not complete the “How to Get the Most out of Studying” quiz by the due date in the Course Calendar, you will be dropped and reported as “Never Attended” to the registrar.</a:t>
            </a:r>
          </a:p>
          <a:p>
            <a:pPr lvl="1">
              <a:lnSpc>
                <a:spcPct val="120000"/>
              </a:lnSpc>
            </a:pPr>
            <a:r>
              <a:rPr lang="en-US" dirty="0" smtClean="0"/>
              <a:t>If you fail to submit assignments on time later in the semester, you may also be dropped for non-attendance.</a:t>
            </a:r>
            <a:endParaRPr lang="en-US" dirty="0"/>
          </a:p>
          <a:p>
            <a:pPr lvl="1">
              <a:lnSpc>
                <a:spcPct val="120000"/>
              </a:lnSpc>
            </a:pPr>
            <a:r>
              <a:rPr lang="en-US" dirty="0" smtClean="0"/>
              <a:t>To </a:t>
            </a:r>
            <a:r>
              <a:rPr lang="en-US" dirty="0"/>
              <a:t>ensure that you are </a:t>
            </a:r>
            <a:r>
              <a:rPr lang="en-US" dirty="0" smtClean="0"/>
              <a:t>aware of changes and announcements that may occur during the semester, you should </a:t>
            </a:r>
            <a:r>
              <a:rPr lang="en-US" dirty="0"/>
              <a:t>log </a:t>
            </a:r>
            <a:r>
              <a:rPr lang="en-US" dirty="0" smtClean="0"/>
              <a:t>in to the course several times a week.</a:t>
            </a:r>
            <a:endParaRPr lang="en-US" b="1" dirty="0" smtClean="0"/>
          </a:p>
        </p:txBody>
      </p:sp>
    </p:spTree>
    <p:extLst>
      <p:ext uri="{BB962C8B-B14F-4D97-AF65-F5344CB8AC3E}">
        <p14:creationId xmlns:p14="http://schemas.microsoft.com/office/powerpoint/2010/main" val="255776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t>How to Contact Instructor</a:t>
            </a:r>
            <a:endParaRPr lang="en-US" b="1" dirty="0"/>
          </a:p>
        </p:txBody>
      </p:sp>
      <p:sp>
        <p:nvSpPr>
          <p:cNvPr id="14" name="Content Placeholder 13"/>
          <p:cNvSpPr>
            <a:spLocks noGrp="1"/>
          </p:cNvSpPr>
          <p:nvPr>
            <p:ph idx="1"/>
          </p:nvPr>
        </p:nvSpPr>
        <p:spPr>
          <a:xfrm>
            <a:off x="1117309" y="1473200"/>
            <a:ext cx="10157354" cy="5156200"/>
          </a:xfrm>
        </p:spPr>
        <p:txBody>
          <a:bodyPr>
            <a:normAutofit fontScale="70000" lnSpcReduction="20000"/>
          </a:bodyPr>
          <a:lstStyle/>
          <a:p>
            <a:pPr>
              <a:lnSpc>
                <a:spcPct val="120000"/>
              </a:lnSpc>
            </a:pPr>
            <a:r>
              <a:rPr lang="en-US" b="1" dirty="0" err="1" smtClean="0"/>
              <a:t>QuickMail</a:t>
            </a:r>
            <a:endParaRPr lang="en-US" b="1" dirty="0" smtClean="0"/>
          </a:p>
          <a:p>
            <a:pPr lvl="1">
              <a:lnSpc>
                <a:spcPct val="120000"/>
              </a:lnSpc>
            </a:pPr>
            <a:r>
              <a:rPr lang="en-US" dirty="0" smtClean="0"/>
              <a:t>HCC policy requires distance education instructors and students to communicate using </a:t>
            </a:r>
            <a:r>
              <a:rPr lang="en-US" dirty="0" err="1" smtClean="0"/>
              <a:t>QuickMail</a:t>
            </a:r>
            <a:r>
              <a:rPr lang="en-US" dirty="0" smtClean="0"/>
              <a:t>.</a:t>
            </a:r>
          </a:p>
          <a:p>
            <a:pPr lvl="1">
              <a:lnSpc>
                <a:spcPct val="120000"/>
              </a:lnSpc>
            </a:pPr>
            <a:r>
              <a:rPr lang="en-US" dirty="0" smtClean="0"/>
              <a:t>Instructors will not reply to messages sent to their HCC email boxes from students’ personal email accounts (e.g., </a:t>
            </a:r>
            <a:r>
              <a:rPr lang="en-US" dirty="0" err="1" smtClean="0"/>
              <a:t>gmail</a:t>
            </a:r>
            <a:r>
              <a:rPr lang="en-US" dirty="0" smtClean="0"/>
              <a:t>, yahoo, etc.).</a:t>
            </a:r>
          </a:p>
          <a:p>
            <a:pPr lvl="1">
              <a:lnSpc>
                <a:spcPct val="120000"/>
              </a:lnSpc>
            </a:pPr>
            <a:r>
              <a:rPr lang="en-US" dirty="0" smtClean="0"/>
              <a:t>You must activate your HCC email account in order to use </a:t>
            </a:r>
            <a:r>
              <a:rPr lang="en-US" dirty="0" err="1" smtClean="0"/>
              <a:t>QuickMail</a:t>
            </a:r>
            <a:r>
              <a:rPr lang="en-US" dirty="0" smtClean="0"/>
              <a:t>. Go to </a:t>
            </a:r>
            <a:r>
              <a:rPr lang="en-US" dirty="0" smtClean="0">
                <a:hlinkClick r:id="rId2"/>
              </a:rPr>
              <a:t>this page</a:t>
            </a:r>
            <a:r>
              <a:rPr lang="en-US" dirty="0" smtClean="0"/>
              <a:t> for instructions and assistance.</a:t>
            </a:r>
          </a:p>
          <a:p>
            <a:pPr lvl="1">
              <a:lnSpc>
                <a:spcPct val="120000"/>
              </a:lnSpc>
            </a:pPr>
            <a:r>
              <a:rPr lang="en-US" dirty="0" smtClean="0"/>
              <a:t>To send a message using </a:t>
            </a:r>
            <a:r>
              <a:rPr lang="en-US" dirty="0" err="1" smtClean="0"/>
              <a:t>QuickMail</a:t>
            </a:r>
            <a:r>
              <a:rPr lang="en-US" dirty="0" smtClean="0"/>
              <a:t>, log in to the course and click “Compose New Message” in the </a:t>
            </a:r>
            <a:r>
              <a:rPr lang="en-US" dirty="0" err="1" smtClean="0"/>
              <a:t>QuickMail</a:t>
            </a:r>
            <a:r>
              <a:rPr lang="en-US" dirty="0" smtClean="0"/>
              <a:t> block on the upper right side of the screen.</a:t>
            </a:r>
          </a:p>
          <a:p>
            <a:pPr lvl="1">
              <a:lnSpc>
                <a:spcPct val="120000"/>
              </a:lnSpc>
            </a:pPr>
            <a:r>
              <a:rPr lang="en-US" dirty="0" smtClean="0"/>
              <a:t>In order to read instructors’ messages and replies, you must log in to your HCC email account.</a:t>
            </a:r>
          </a:p>
          <a:p>
            <a:pPr>
              <a:lnSpc>
                <a:spcPct val="120000"/>
              </a:lnSpc>
            </a:pPr>
            <a:r>
              <a:rPr lang="en-US" b="1" dirty="0" smtClean="0"/>
              <a:t>Voicemail </a:t>
            </a:r>
          </a:p>
          <a:p>
            <a:pPr lvl="1">
              <a:lnSpc>
                <a:spcPct val="120000"/>
              </a:lnSpc>
            </a:pPr>
            <a:r>
              <a:rPr lang="en-US" dirty="0" smtClean="0"/>
              <a:t>713-718-6534</a:t>
            </a:r>
          </a:p>
          <a:p>
            <a:pPr lvl="1">
              <a:lnSpc>
                <a:spcPct val="120000"/>
              </a:lnSpc>
            </a:pPr>
            <a:r>
              <a:rPr lang="en-US" dirty="0" smtClean="0"/>
              <a:t>Leave your name, course (PSYC 2301), and telephone number.</a:t>
            </a:r>
          </a:p>
          <a:p>
            <a:pPr lvl="1">
              <a:lnSpc>
                <a:spcPct val="120000"/>
              </a:lnSpc>
            </a:pPr>
            <a:r>
              <a:rPr lang="en-US" dirty="0" smtClean="0"/>
              <a:t>Give specific information as to why you are calling.</a:t>
            </a:r>
          </a:p>
          <a:p>
            <a:pPr lvl="1">
              <a:lnSpc>
                <a:spcPct val="120000"/>
              </a:lnSpc>
            </a:pPr>
            <a:r>
              <a:rPr lang="en-US" dirty="0" smtClean="0"/>
              <a:t>In almost all cases, </a:t>
            </a:r>
            <a:r>
              <a:rPr lang="en-US" dirty="0" smtClean="0"/>
              <a:t>I </a:t>
            </a:r>
            <a:r>
              <a:rPr lang="en-US" dirty="0" smtClean="0"/>
              <a:t>will reply via </a:t>
            </a:r>
            <a:r>
              <a:rPr lang="en-US" dirty="0" err="1" smtClean="0"/>
              <a:t>QuickMail</a:t>
            </a:r>
            <a:r>
              <a:rPr lang="en-US" dirty="0" smtClean="0"/>
              <a:t> rather than by telephone.</a:t>
            </a:r>
          </a:p>
        </p:txBody>
      </p:sp>
    </p:spTree>
    <p:extLst>
      <p:ext uri="{BB962C8B-B14F-4D97-AF65-F5344CB8AC3E}">
        <p14:creationId xmlns:p14="http://schemas.microsoft.com/office/powerpoint/2010/main" val="307853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t>How to </a:t>
            </a:r>
            <a:r>
              <a:rPr lang="en-US" b="1" dirty="0" smtClean="0"/>
              <a:t>Get Started in the Course</a:t>
            </a:r>
            <a:endParaRPr lang="en-US" b="1" dirty="0"/>
          </a:p>
        </p:txBody>
      </p:sp>
      <p:sp>
        <p:nvSpPr>
          <p:cNvPr id="14" name="Content Placeholder 13"/>
          <p:cNvSpPr>
            <a:spLocks noGrp="1"/>
          </p:cNvSpPr>
          <p:nvPr>
            <p:ph idx="1"/>
          </p:nvPr>
        </p:nvSpPr>
        <p:spPr>
          <a:xfrm>
            <a:off x="1117309" y="1473200"/>
            <a:ext cx="10157354" cy="5156200"/>
          </a:xfrm>
        </p:spPr>
        <p:txBody>
          <a:bodyPr>
            <a:normAutofit/>
          </a:bodyPr>
          <a:lstStyle/>
          <a:p>
            <a:pPr lvl="0"/>
            <a:r>
              <a:rPr lang="en-US" dirty="0"/>
              <a:t>Get the book.</a:t>
            </a:r>
          </a:p>
          <a:p>
            <a:pPr lvl="0"/>
            <a:r>
              <a:rPr lang="en-US" dirty="0"/>
              <a:t>Log in to the Eagle Online course on the first day it is available to you.</a:t>
            </a:r>
          </a:p>
          <a:p>
            <a:pPr lvl="0"/>
            <a:r>
              <a:rPr lang="en-US" dirty="0"/>
              <a:t>Watch “</a:t>
            </a:r>
            <a:r>
              <a:rPr lang="en-US" u="sng" dirty="0">
                <a:hlinkClick r:id="rId2"/>
              </a:rPr>
              <a:t>How to Get the Most Out of Studying</a:t>
            </a:r>
            <a:r>
              <a:rPr lang="en-US" dirty="0"/>
              <a:t>” and complete the quiz that follows (100 points).</a:t>
            </a:r>
          </a:p>
          <a:p>
            <a:pPr lvl="0"/>
            <a:r>
              <a:rPr lang="en-US" dirty="0"/>
              <a:t>Click the “Syllabus, Grading Formula, Course Schedule, and Evaluation” folder. Read everything in it.</a:t>
            </a:r>
          </a:p>
          <a:p>
            <a:pPr lvl="0"/>
            <a:r>
              <a:rPr lang="en-US" dirty="0"/>
              <a:t>Click the other folders and review the contents of each one thoroughly.</a:t>
            </a:r>
          </a:p>
          <a:p>
            <a:pPr lvl="0"/>
            <a:r>
              <a:rPr lang="en-US" dirty="0"/>
              <a:t>Use </a:t>
            </a:r>
            <a:r>
              <a:rPr lang="en-US" dirty="0" err="1"/>
              <a:t>Quickmail</a:t>
            </a:r>
            <a:r>
              <a:rPr lang="en-US" dirty="0"/>
              <a:t> to email me if you have any questions.</a:t>
            </a:r>
          </a:p>
          <a:p>
            <a:pPr>
              <a:lnSpc>
                <a:spcPct val="120000"/>
              </a:lnSpc>
            </a:pPr>
            <a:endParaRPr lang="en-US" dirty="0" smtClean="0"/>
          </a:p>
        </p:txBody>
      </p:sp>
    </p:spTree>
    <p:extLst>
      <p:ext uri="{BB962C8B-B14F-4D97-AF65-F5344CB8AC3E}">
        <p14:creationId xmlns:p14="http://schemas.microsoft.com/office/powerpoint/2010/main" val="397629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Textbook</a:t>
            </a:r>
            <a:endParaRPr lang="en-US" b="1" dirty="0"/>
          </a:p>
        </p:txBody>
      </p:sp>
      <p:sp>
        <p:nvSpPr>
          <p:cNvPr id="3" name="Content Placeholder 2"/>
          <p:cNvSpPr>
            <a:spLocks noGrp="1"/>
          </p:cNvSpPr>
          <p:nvPr>
            <p:ph idx="1"/>
          </p:nvPr>
        </p:nvSpPr>
        <p:spPr/>
        <p:txBody>
          <a:bodyPr/>
          <a:lstStyle/>
          <a:p>
            <a:r>
              <a:rPr lang="en-US" dirty="0"/>
              <a:t>Wood, S., Wood, E., &amp; Boyd, D. </a:t>
            </a:r>
            <a:r>
              <a:rPr lang="en-US" i="1" dirty="0"/>
              <a:t>Mastering the World of Psychology </a:t>
            </a:r>
            <a:r>
              <a:rPr lang="en-US" dirty="0"/>
              <a:t>5</a:t>
            </a:r>
            <a:r>
              <a:rPr lang="en-US" baseline="30000" dirty="0"/>
              <a:t>th</a:t>
            </a:r>
            <a:r>
              <a:rPr lang="en-US" dirty="0"/>
              <a:t> Edition. Upper Saddle River, NJ: Pearson.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6612" y="2819400"/>
            <a:ext cx="2819400" cy="3580638"/>
          </a:xfrm>
          <a:prstGeom prst="rect">
            <a:avLst/>
          </a:prstGeom>
          <a:ln w="15875">
            <a:solidFill>
              <a:schemeClr val="accent1"/>
            </a:solidFill>
          </a:ln>
        </p:spPr>
      </p:pic>
    </p:spTree>
    <p:extLst>
      <p:ext uri="{BB962C8B-B14F-4D97-AF65-F5344CB8AC3E}">
        <p14:creationId xmlns:p14="http://schemas.microsoft.com/office/powerpoint/2010/main" val="22209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MyPsychLab</a:t>
            </a:r>
            <a:endParaRPr lang="en-US" b="1" dirty="0"/>
          </a:p>
        </p:txBody>
      </p:sp>
      <p:sp>
        <p:nvSpPr>
          <p:cNvPr id="3" name="Content Placeholder 2"/>
          <p:cNvSpPr>
            <a:spLocks noGrp="1"/>
          </p:cNvSpPr>
          <p:nvPr>
            <p:ph idx="1"/>
          </p:nvPr>
        </p:nvSpPr>
        <p:spPr/>
        <p:txBody>
          <a:bodyPr>
            <a:normAutofit fontScale="92500"/>
          </a:bodyPr>
          <a:lstStyle/>
          <a:p>
            <a:r>
              <a:rPr lang="en-US" dirty="0"/>
              <a:t>P</a:t>
            </a:r>
            <a:r>
              <a:rPr lang="en-US" dirty="0" smtClean="0"/>
              <a:t>remium </a:t>
            </a:r>
            <a:r>
              <a:rPr lang="en-US" dirty="0"/>
              <a:t>website that accompanies the </a:t>
            </a:r>
            <a:r>
              <a:rPr lang="en-US" dirty="0" smtClean="0"/>
              <a:t>textbook; includes </a:t>
            </a:r>
            <a:r>
              <a:rPr lang="en-US" dirty="0"/>
              <a:t>an </a:t>
            </a:r>
            <a:r>
              <a:rPr lang="en-US" dirty="0" smtClean="0"/>
              <a:t>e-book</a:t>
            </a:r>
          </a:p>
          <a:p>
            <a:r>
              <a:rPr lang="en-US" dirty="0" smtClean="0"/>
              <a:t>New books include MPL access code; can also be purchased online </a:t>
            </a:r>
          </a:p>
          <a:p>
            <a:r>
              <a:rPr lang="en-US" u="sng" dirty="0" smtClean="0"/>
              <a:t>Not </a:t>
            </a:r>
            <a:r>
              <a:rPr lang="en-US" u="sng" dirty="0"/>
              <a:t>required </a:t>
            </a:r>
            <a:r>
              <a:rPr lang="en-US" dirty="0"/>
              <a:t>in this </a:t>
            </a:r>
            <a:r>
              <a:rPr lang="en-US" dirty="0" smtClean="0"/>
              <a:t>class</a:t>
            </a:r>
            <a:r>
              <a:rPr lang="en-US" dirty="0"/>
              <a:t> </a:t>
            </a:r>
            <a:r>
              <a:rPr lang="en-US" dirty="0" smtClean="0"/>
              <a:t>but can be a valuable study tool</a:t>
            </a:r>
          </a:p>
          <a:p>
            <a:r>
              <a:rPr lang="en-US" dirty="0"/>
              <a:t>Y</a:t>
            </a:r>
            <a:r>
              <a:rPr lang="en-US" dirty="0" smtClean="0"/>
              <a:t>ou </a:t>
            </a:r>
            <a:r>
              <a:rPr lang="en-US" dirty="0"/>
              <a:t>can register for two weeks of free access to </a:t>
            </a:r>
            <a:r>
              <a:rPr lang="en-US" dirty="0" smtClean="0"/>
              <a:t>MPL, </a:t>
            </a:r>
            <a:r>
              <a:rPr lang="en-US" dirty="0"/>
              <a:t>including the </a:t>
            </a:r>
            <a:r>
              <a:rPr lang="en-US" dirty="0" err="1"/>
              <a:t>ebook</a:t>
            </a:r>
            <a:r>
              <a:rPr lang="en-US" dirty="0"/>
              <a:t>. </a:t>
            </a:r>
            <a:r>
              <a:rPr lang="en-US" dirty="0" smtClean="0"/>
              <a:t>This </a:t>
            </a:r>
            <a:r>
              <a:rPr lang="en-US" dirty="0"/>
              <a:t>is a good option for students who must delay getting a textbook for financial reasons. </a:t>
            </a:r>
            <a:endParaRPr lang="en-US" dirty="0" smtClean="0"/>
          </a:p>
          <a:p>
            <a:r>
              <a:rPr lang="en-US" dirty="0" smtClean="0"/>
              <a:t>To activate your code, purchase </a:t>
            </a:r>
            <a:r>
              <a:rPr lang="en-US" dirty="0" err="1" smtClean="0"/>
              <a:t>MyPsychLab</a:t>
            </a:r>
            <a:r>
              <a:rPr lang="en-US" dirty="0" smtClean="0"/>
              <a:t> online, or register </a:t>
            </a:r>
            <a:r>
              <a:rPr lang="en-US" dirty="0"/>
              <a:t>for free access, go to </a:t>
            </a:r>
            <a:r>
              <a:rPr lang="en-US" u="sng" dirty="0">
                <a:hlinkClick r:id="rId2"/>
              </a:rPr>
              <a:t>MyPsychLab.com</a:t>
            </a:r>
            <a:r>
              <a:rPr lang="en-US" dirty="0"/>
              <a:t>, click the “Student” button and follow the on-screen instructions. You will be prompted to enter a course ID. The course ID is </a:t>
            </a:r>
            <a:r>
              <a:rPr lang="en-US" b="1" dirty="0"/>
              <a:t>boyd97979</a:t>
            </a:r>
            <a:r>
              <a:rPr lang="en-US" dirty="0"/>
              <a:t>. </a:t>
            </a:r>
          </a:p>
          <a:p>
            <a:endParaRPr lang="en-US" dirty="0"/>
          </a:p>
        </p:txBody>
      </p:sp>
    </p:spTree>
    <p:extLst>
      <p:ext uri="{BB962C8B-B14F-4D97-AF65-F5344CB8AC3E}">
        <p14:creationId xmlns:p14="http://schemas.microsoft.com/office/powerpoint/2010/main" val="14394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t>Units of Instruction</a:t>
            </a:r>
            <a:endParaRPr lang="en-US" b="1" dirty="0"/>
          </a:p>
        </p:txBody>
      </p:sp>
      <p:sp>
        <p:nvSpPr>
          <p:cNvPr id="14" name="Content Placeholder 13"/>
          <p:cNvSpPr>
            <a:spLocks noGrp="1"/>
          </p:cNvSpPr>
          <p:nvPr>
            <p:ph sz="half" idx="1"/>
          </p:nvPr>
        </p:nvSpPr>
        <p:spPr>
          <a:xfrm>
            <a:off x="1117309" y="1701800"/>
            <a:ext cx="9549103" cy="2565400"/>
          </a:xfrm>
        </p:spPr>
        <p:txBody>
          <a:bodyPr>
            <a:normAutofit fontScale="25000" lnSpcReduction="20000"/>
          </a:bodyPr>
          <a:lstStyle/>
          <a:p>
            <a:pPr>
              <a:lnSpc>
                <a:spcPct val="110000"/>
              </a:lnSpc>
              <a:spcBef>
                <a:spcPts val="0"/>
              </a:spcBef>
            </a:pPr>
            <a:r>
              <a:rPr lang="en-US" sz="9600" b="1" dirty="0" smtClean="0"/>
              <a:t>Unit I</a:t>
            </a:r>
          </a:p>
          <a:p>
            <a:pPr lvl="1">
              <a:lnSpc>
                <a:spcPct val="110000"/>
              </a:lnSpc>
              <a:spcBef>
                <a:spcPts val="0"/>
              </a:spcBef>
            </a:pPr>
            <a:r>
              <a:rPr lang="en-US" sz="9600" dirty="0" smtClean="0"/>
              <a:t>Chapter 1: Introduction</a:t>
            </a:r>
          </a:p>
          <a:p>
            <a:pPr lvl="1">
              <a:lnSpc>
                <a:spcPct val="110000"/>
              </a:lnSpc>
              <a:spcBef>
                <a:spcPts val="0"/>
              </a:spcBef>
            </a:pPr>
            <a:r>
              <a:rPr lang="en-US" sz="9600" dirty="0" smtClean="0"/>
              <a:t>Chapter 2: The Biology of Behavior</a:t>
            </a:r>
          </a:p>
          <a:p>
            <a:pPr lvl="1">
              <a:lnSpc>
                <a:spcPct val="110000"/>
              </a:lnSpc>
              <a:spcBef>
                <a:spcPts val="0"/>
              </a:spcBef>
            </a:pPr>
            <a:r>
              <a:rPr lang="en-US" sz="9600" dirty="0" smtClean="0"/>
              <a:t>Chapter 5: Learning</a:t>
            </a:r>
          </a:p>
          <a:p>
            <a:pPr lvl="1">
              <a:lnSpc>
                <a:spcPct val="110000"/>
              </a:lnSpc>
              <a:spcBef>
                <a:spcPts val="0"/>
              </a:spcBef>
            </a:pPr>
            <a:r>
              <a:rPr lang="en-US" sz="9600" dirty="0" smtClean="0"/>
              <a:t>Chapter 6: Memory</a:t>
            </a:r>
          </a:p>
          <a:p>
            <a:pPr lvl="1">
              <a:lnSpc>
                <a:spcPct val="110000"/>
              </a:lnSpc>
              <a:spcBef>
                <a:spcPts val="0"/>
              </a:spcBef>
            </a:pPr>
            <a:r>
              <a:rPr lang="en-US" sz="9600" dirty="0" smtClean="0"/>
              <a:t>Chapter 8: Human Development</a:t>
            </a:r>
          </a:p>
          <a:p>
            <a:pPr>
              <a:lnSpc>
                <a:spcPct val="110000"/>
              </a:lnSpc>
              <a:spcBef>
                <a:spcPts val="0"/>
              </a:spcBef>
            </a:pPr>
            <a:endParaRPr lang="en-US" b="1" dirty="0" smtClean="0"/>
          </a:p>
        </p:txBody>
      </p:sp>
      <p:sp>
        <p:nvSpPr>
          <p:cNvPr id="2" name="Content Placeholder 1"/>
          <p:cNvSpPr>
            <a:spLocks noGrp="1"/>
          </p:cNvSpPr>
          <p:nvPr>
            <p:ph sz="half" idx="2"/>
          </p:nvPr>
        </p:nvSpPr>
        <p:spPr>
          <a:xfrm>
            <a:off x="1117309" y="4419600"/>
            <a:ext cx="10057051" cy="2133600"/>
          </a:xfrm>
        </p:spPr>
        <p:txBody>
          <a:bodyPr>
            <a:normAutofit fontScale="25000" lnSpcReduction="20000"/>
          </a:bodyPr>
          <a:lstStyle/>
          <a:p>
            <a:pPr>
              <a:lnSpc>
                <a:spcPct val="110000"/>
              </a:lnSpc>
              <a:spcBef>
                <a:spcPts val="0"/>
              </a:spcBef>
            </a:pPr>
            <a:r>
              <a:rPr lang="en-US" sz="9600" b="1" dirty="0"/>
              <a:t>Unit II</a:t>
            </a:r>
          </a:p>
          <a:p>
            <a:pPr lvl="1">
              <a:lnSpc>
                <a:spcPct val="110000"/>
              </a:lnSpc>
              <a:spcBef>
                <a:spcPts val="0"/>
              </a:spcBef>
            </a:pPr>
            <a:r>
              <a:rPr lang="en-US" sz="9600" dirty="0"/>
              <a:t>Chapter 9: Motivation &amp; Emotion</a:t>
            </a:r>
          </a:p>
          <a:p>
            <a:pPr lvl="1">
              <a:lnSpc>
                <a:spcPct val="110000"/>
              </a:lnSpc>
              <a:spcBef>
                <a:spcPts val="0"/>
              </a:spcBef>
            </a:pPr>
            <a:r>
              <a:rPr lang="en-US" sz="9600" dirty="0"/>
              <a:t>Chapter 10: </a:t>
            </a:r>
            <a:r>
              <a:rPr lang="en-US" sz="9600" dirty="0" smtClean="0"/>
              <a:t>Health &amp; Stress</a:t>
            </a:r>
            <a:endParaRPr lang="en-US" sz="9600" dirty="0"/>
          </a:p>
          <a:p>
            <a:pPr lvl="1">
              <a:lnSpc>
                <a:spcPct val="110000"/>
              </a:lnSpc>
              <a:spcBef>
                <a:spcPts val="0"/>
              </a:spcBef>
            </a:pPr>
            <a:r>
              <a:rPr lang="en-US" sz="9600" dirty="0"/>
              <a:t>Chapter 11: Personality Theory &amp; Assessment</a:t>
            </a:r>
          </a:p>
          <a:p>
            <a:pPr lvl="1">
              <a:lnSpc>
                <a:spcPct val="110000"/>
              </a:lnSpc>
              <a:spcBef>
                <a:spcPts val="0"/>
              </a:spcBef>
            </a:pPr>
            <a:r>
              <a:rPr lang="en-US" sz="9600" dirty="0"/>
              <a:t>Chapter </a:t>
            </a:r>
            <a:r>
              <a:rPr lang="en-US" sz="9600" dirty="0" smtClean="0"/>
              <a:t>12: Psychological Disorders</a:t>
            </a:r>
          </a:p>
          <a:p>
            <a:pPr lvl="1">
              <a:lnSpc>
                <a:spcPct val="110000"/>
              </a:lnSpc>
              <a:spcBef>
                <a:spcPts val="0"/>
              </a:spcBef>
            </a:pPr>
            <a:r>
              <a:rPr lang="en-US" sz="9600" dirty="0" smtClean="0"/>
              <a:t>Chapter 13: Therapies</a:t>
            </a:r>
            <a:endParaRPr lang="en-US" sz="9600" dirty="0"/>
          </a:p>
          <a:p>
            <a:endParaRPr lang="en-US" dirty="0"/>
          </a:p>
        </p:txBody>
      </p:sp>
    </p:spTree>
    <p:extLst>
      <p:ext uri="{BB962C8B-B14F-4D97-AF65-F5344CB8AC3E}">
        <p14:creationId xmlns:p14="http://schemas.microsoft.com/office/powerpoint/2010/main" val="113002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838200"/>
          </a:xfrm>
        </p:spPr>
        <p:txBody>
          <a:bodyPr/>
          <a:lstStyle/>
          <a:p>
            <a:r>
              <a:rPr lang="en-US" b="1" dirty="0" smtClean="0"/>
              <a:t>Assignments and Grading</a:t>
            </a:r>
            <a:endParaRPr lang="en-US" b="1" dirty="0"/>
          </a:p>
        </p:txBody>
      </p:sp>
      <p:sp>
        <p:nvSpPr>
          <p:cNvPr id="3" name="Content Placeholder 2"/>
          <p:cNvSpPr>
            <a:spLocks noGrp="1"/>
          </p:cNvSpPr>
          <p:nvPr>
            <p:ph sz="half" idx="1"/>
          </p:nvPr>
        </p:nvSpPr>
        <p:spPr>
          <a:xfrm>
            <a:off x="1117309" y="914400"/>
            <a:ext cx="4977104" cy="5715000"/>
          </a:xfrm>
          <a:ln>
            <a:solidFill>
              <a:schemeClr val="accent1"/>
            </a:solidFill>
          </a:ln>
        </p:spPr>
        <p:txBody>
          <a:bodyPr>
            <a:noAutofit/>
          </a:bodyPr>
          <a:lstStyle/>
          <a:p>
            <a:r>
              <a:rPr lang="en-US" sz="1800" b="1" dirty="0" smtClean="0"/>
              <a:t>How to Get the Most out of Studying</a:t>
            </a:r>
          </a:p>
          <a:p>
            <a:pPr lvl="1"/>
            <a:r>
              <a:rPr lang="en-US" sz="1400" dirty="0" smtClean="0"/>
              <a:t>Quiz</a:t>
            </a:r>
            <a:endParaRPr lang="en-US" sz="1400" dirty="0" smtClean="0"/>
          </a:p>
          <a:p>
            <a:r>
              <a:rPr lang="en-US" sz="1800" b="1" dirty="0" smtClean="0"/>
              <a:t>Unit </a:t>
            </a:r>
            <a:r>
              <a:rPr lang="en-US" sz="1800" b="1" dirty="0" smtClean="0"/>
              <a:t>I</a:t>
            </a:r>
          </a:p>
          <a:p>
            <a:pPr lvl="1"/>
            <a:r>
              <a:rPr lang="en-US" sz="1400" dirty="0" smtClean="0"/>
              <a:t>Chapter Reading Quizzes</a:t>
            </a:r>
          </a:p>
          <a:p>
            <a:pPr lvl="1"/>
            <a:r>
              <a:rPr lang="en-US" sz="1400" dirty="0" smtClean="0"/>
              <a:t>Unit </a:t>
            </a:r>
            <a:r>
              <a:rPr lang="en-US" sz="1400" dirty="0" smtClean="0"/>
              <a:t>I Exam</a:t>
            </a:r>
          </a:p>
          <a:p>
            <a:r>
              <a:rPr lang="en-US" sz="1800" b="1" dirty="0" smtClean="0"/>
              <a:t>Unit II</a:t>
            </a:r>
          </a:p>
          <a:p>
            <a:pPr lvl="1"/>
            <a:r>
              <a:rPr lang="en-US" sz="1400" dirty="0" smtClean="0"/>
              <a:t>Chapter Reading Quizzes</a:t>
            </a:r>
          </a:p>
          <a:p>
            <a:pPr lvl="1"/>
            <a:r>
              <a:rPr lang="en-US" sz="1400" dirty="0" smtClean="0"/>
              <a:t>Unit </a:t>
            </a:r>
            <a:r>
              <a:rPr lang="en-US" sz="1400" dirty="0" smtClean="0"/>
              <a:t>II Exam</a:t>
            </a:r>
          </a:p>
          <a:p>
            <a:r>
              <a:rPr lang="en-US" sz="1800" b="1" dirty="0" smtClean="0"/>
              <a:t>Final </a:t>
            </a:r>
            <a:r>
              <a:rPr lang="en-US" sz="1800" b="1" dirty="0" smtClean="0"/>
              <a:t>Exam Preparation</a:t>
            </a:r>
          </a:p>
          <a:p>
            <a:pPr lvl="1"/>
            <a:r>
              <a:rPr lang="en-US" sz="1400" dirty="0" smtClean="0"/>
              <a:t>Practice Final Exam</a:t>
            </a:r>
          </a:p>
          <a:p>
            <a:r>
              <a:rPr lang="en-US" sz="1800" b="1" dirty="0" smtClean="0"/>
              <a:t>Departmental Final </a:t>
            </a:r>
            <a:r>
              <a:rPr lang="en-US" sz="1800" b="1" dirty="0" smtClean="0"/>
              <a:t>Exam</a:t>
            </a:r>
            <a:endParaRPr lang="en-US" sz="1400" dirty="0" smtClean="0"/>
          </a:p>
          <a:p>
            <a:r>
              <a:rPr lang="en-US" sz="1800" b="1" dirty="0" smtClean="0"/>
              <a:t>Essay</a:t>
            </a:r>
            <a:endParaRPr lang="en-US" sz="1800" b="1" dirty="0" smtClean="0"/>
          </a:p>
        </p:txBody>
      </p:sp>
      <p:sp>
        <p:nvSpPr>
          <p:cNvPr id="4" name="Content Placeholder 3"/>
          <p:cNvSpPr>
            <a:spLocks noGrp="1"/>
          </p:cNvSpPr>
          <p:nvPr>
            <p:ph sz="half" idx="2"/>
          </p:nvPr>
        </p:nvSpPr>
        <p:spPr>
          <a:xfrm>
            <a:off x="6297559" y="914400"/>
            <a:ext cx="4977104" cy="5715000"/>
          </a:xfrm>
          <a:ln>
            <a:solidFill>
              <a:schemeClr val="accent1"/>
            </a:solidFill>
          </a:ln>
        </p:spPr>
        <p:txBody>
          <a:bodyPr>
            <a:normAutofit fontScale="40000" lnSpcReduction="20000"/>
          </a:bodyPr>
          <a:lstStyle/>
          <a:p>
            <a:pPr marL="0" indent="0">
              <a:buNone/>
            </a:pPr>
            <a:endParaRPr lang="en-US" sz="2600" dirty="0" smtClean="0"/>
          </a:p>
          <a:p>
            <a:r>
              <a:rPr lang="en-US" sz="2900" dirty="0"/>
              <a:t>Maximum Points Possible	</a:t>
            </a:r>
            <a:r>
              <a:rPr lang="en-US" sz="2900" dirty="0" smtClean="0"/>
              <a:t>	1,000</a:t>
            </a:r>
          </a:p>
          <a:p>
            <a:r>
              <a:rPr lang="en-US" sz="2900" dirty="0" smtClean="0"/>
              <a:t>How to Get the Most out of Studying</a:t>
            </a:r>
          </a:p>
          <a:p>
            <a:pPr lvl="1"/>
            <a:r>
              <a:rPr lang="en-US" sz="2500" dirty="0" smtClean="0"/>
              <a:t>Quiz			100</a:t>
            </a:r>
            <a:endParaRPr lang="en-US" sz="2500" dirty="0" smtClean="0"/>
          </a:p>
          <a:p>
            <a:r>
              <a:rPr lang="en-US" sz="2900" dirty="0" smtClean="0"/>
              <a:t>Chapter Reading Quizzes</a:t>
            </a:r>
          </a:p>
          <a:p>
            <a:pPr lvl="1"/>
            <a:r>
              <a:rPr lang="en-US" sz="2500" dirty="0" smtClean="0"/>
              <a:t>20 points each		200</a:t>
            </a:r>
            <a:endParaRPr lang="en-US" sz="2500" dirty="0" smtClean="0"/>
          </a:p>
          <a:p>
            <a:r>
              <a:rPr lang="en-US" sz="2900" dirty="0" smtClean="0"/>
              <a:t>Unit </a:t>
            </a:r>
            <a:r>
              <a:rPr lang="en-US" sz="2900" dirty="0" smtClean="0"/>
              <a:t>Exams</a:t>
            </a:r>
          </a:p>
          <a:p>
            <a:pPr lvl="1"/>
            <a:r>
              <a:rPr lang="en-US" sz="2900" dirty="0"/>
              <a:t>1</a:t>
            </a:r>
            <a:r>
              <a:rPr lang="en-US" sz="2900" dirty="0" smtClean="0"/>
              <a:t>00 </a:t>
            </a:r>
            <a:r>
              <a:rPr lang="en-US" sz="2900" dirty="0" smtClean="0"/>
              <a:t>points each		</a:t>
            </a:r>
            <a:r>
              <a:rPr lang="en-US" sz="2900" dirty="0" smtClean="0"/>
              <a:t>200</a:t>
            </a:r>
            <a:endParaRPr lang="en-US" sz="2900" dirty="0" smtClean="0"/>
          </a:p>
          <a:p>
            <a:r>
              <a:rPr lang="en-US" sz="2900" dirty="0" smtClean="0"/>
              <a:t>Practice Final Exam		</a:t>
            </a:r>
            <a:r>
              <a:rPr lang="en-US" sz="2900" dirty="0" smtClean="0"/>
              <a:t>100</a:t>
            </a:r>
            <a:endParaRPr lang="en-US" sz="2900" dirty="0" smtClean="0"/>
          </a:p>
          <a:p>
            <a:r>
              <a:rPr lang="en-US" sz="2900" dirty="0" smtClean="0"/>
              <a:t>Departmental Final Exam	</a:t>
            </a:r>
            <a:r>
              <a:rPr lang="en-US" sz="2900" dirty="0" smtClean="0"/>
              <a:t>	200</a:t>
            </a:r>
          </a:p>
          <a:p>
            <a:r>
              <a:rPr lang="en-US" sz="2900" dirty="0" smtClean="0"/>
              <a:t>Essay			200</a:t>
            </a:r>
            <a:endParaRPr lang="en-US" sz="2900" dirty="0"/>
          </a:p>
          <a:p>
            <a:r>
              <a:rPr lang="en-US" sz="2900" dirty="0" smtClean="0"/>
              <a:t>A = 900 – 1,000</a:t>
            </a:r>
          </a:p>
          <a:p>
            <a:r>
              <a:rPr lang="en-US" sz="2900" dirty="0" smtClean="0"/>
              <a:t>B = 800 – 899</a:t>
            </a:r>
          </a:p>
          <a:p>
            <a:r>
              <a:rPr lang="en-US" sz="2900" dirty="0" smtClean="0"/>
              <a:t>C = 700 – 799</a:t>
            </a:r>
          </a:p>
          <a:p>
            <a:r>
              <a:rPr lang="en-US" sz="2900" dirty="0" smtClean="0"/>
              <a:t>D = 600 – 699</a:t>
            </a:r>
          </a:p>
          <a:p>
            <a:r>
              <a:rPr lang="en-US" sz="2900" dirty="0" smtClean="0"/>
              <a:t>F &lt; 600</a:t>
            </a:r>
          </a:p>
          <a:p>
            <a:pPr marL="426645" lvl="1" indent="0">
              <a:buNone/>
            </a:pPr>
            <a:endParaRPr lang="en-US" dirty="0"/>
          </a:p>
        </p:txBody>
      </p:sp>
    </p:spTree>
    <p:extLst>
      <p:ext uri="{BB962C8B-B14F-4D97-AF65-F5344CB8AC3E}">
        <p14:creationId xmlns:p14="http://schemas.microsoft.com/office/powerpoint/2010/main" val="47723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t>How to Get the Most out of Studying</a:t>
            </a:r>
            <a:endParaRPr lang="en-US" b="1" dirty="0"/>
          </a:p>
        </p:txBody>
      </p:sp>
      <p:sp>
        <p:nvSpPr>
          <p:cNvPr id="14" name="Content Placeholder 13"/>
          <p:cNvSpPr>
            <a:spLocks noGrp="1"/>
          </p:cNvSpPr>
          <p:nvPr>
            <p:ph idx="1"/>
          </p:nvPr>
        </p:nvSpPr>
        <p:spPr>
          <a:xfrm>
            <a:off x="1117309" y="1600200"/>
            <a:ext cx="10157354" cy="4876800"/>
          </a:xfrm>
        </p:spPr>
        <p:txBody>
          <a:bodyPr>
            <a:normAutofit/>
          </a:bodyPr>
          <a:lstStyle/>
          <a:p>
            <a:r>
              <a:rPr lang="en-US" dirty="0" smtClean="0"/>
              <a:t>Watch all videos on playlist “</a:t>
            </a:r>
            <a:r>
              <a:rPr lang="en-US" dirty="0" smtClean="0">
                <a:hlinkClick r:id="rId2"/>
              </a:rPr>
              <a:t>How to Get the Most out of Studying</a:t>
            </a:r>
            <a:r>
              <a:rPr lang="en-US" dirty="0" smtClean="0"/>
              <a:t>”</a:t>
            </a:r>
            <a:endParaRPr lang="en-US" dirty="0" smtClean="0"/>
          </a:p>
          <a:p>
            <a:r>
              <a:rPr lang="en-US" dirty="0" smtClean="0"/>
              <a:t>Complete quiz</a:t>
            </a:r>
          </a:p>
          <a:p>
            <a:r>
              <a:rPr lang="en-US" dirty="0" smtClean="0"/>
              <a:t>Submit by due date in Course Calendar</a:t>
            </a:r>
          </a:p>
          <a:p>
            <a:r>
              <a:rPr lang="en-US" dirty="0" smtClean="0"/>
              <a:t>Failure to complete this assignment on time will result in your being dropped from the course.</a:t>
            </a:r>
            <a:endParaRPr lang="en-US" dirty="0" smtClean="0"/>
          </a:p>
          <a:p>
            <a:pPr marL="0" indent="0">
              <a:buNone/>
            </a:pPr>
            <a:endParaRPr lang="en-US" dirty="0" smtClean="0"/>
          </a:p>
        </p:txBody>
      </p:sp>
    </p:spTree>
    <p:extLst>
      <p:ext uri="{BB962C8B-B14F-4D97-AF65-F5344CB8AC3E}">
        <p14:creationId xmlns:p14="http://schemas.microsoft.com/office/powerpoint/2010/main" val="342175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0</TotalTime>
  <Words>1287</Words>
  <Application>Microsoft Office PowerPoint</Application>
  <PresentationFormat>Custom</PresentationFormat>
  <Paragraphs>235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Times New Roman</vt:lpstr>
      <vt:lpstr>Books 16x9</vt:lpstr>
      <vt:lpstr>PSYC 2301 Introduction to Psychology </vt:lpstr>
      <vt:lpstr>Attendance</vt:lpstr>
      <vt:lpstr>How to Contact Instructor</vt:lpstr>
      <vt:lpstr>How to Get Started in the Course</vt:lpstr>
      <vt:lpstr>Textbook</vt:lpstr>
      <vt:lpstr>MyPsychLab</vt:lpstr>
      <vt:lpstr>Units of Instruction</vt:lpstr>
      <vt:lpstr>Assignments and Grading</vt:lpstr>
      <vt:lpstr>How to Get the Most out of Studying</vt:lpstr>
      <vt:lpstr>Chapter Reading Quizzes</vt:lpstr>
      <vt:lpstr>Unit Exams</vt:lpstr>
      <vt:lpstr>Practice Final Exam</vt:lpstr>
      <vt:lpstr>Practice Final Exam Points</vt:lpstr>
      <vt:lpstr>Departmental Final Exam</vt:lpstr>
      <vt:lpstr>Essay</vt:lpstr>
      <vt:lpstr>Course Calendar</vt:lpstr>
      <vt:lpstr>Policies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2015-01-03T00:26:05Z</dcterms:created>
  <dcterms:modified xsi:type="dcterms:W3CDTF">2016-01-03T18:08:09Z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