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5"/>
  </p:notesMasterIdLst>
  <p:handoutMasterIdLst>
    <p:handoutMasterId r:id="rId16"/>
  </p:handoutMasterIdLst>
  <p:sldIdLst>
    <p:sldId id="295" r:id="rId3"/>
    <p:sldId id="294" r:id="rId4"/>
    <p:sldId id="281" r:id="rId5"/>
    <p:sldId id="291" r:id="rId6"/>
    <p:sldId id="296" r:id="rId7"/>
    <p:sldId id="285" r:id="rId8"/>
    <p:sldId id="290" r:id="rId9"/>
    <p:sldId id="286" r:id="rId10"/>
    <p:sldId id="293" r:id="rId11"/>
    <p:sldId id="287" r:id="rId12"/>
    <p:sldId id="288" r:id="rId13"/>
    <p:sldId id="289"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howGuides="1">
      <p:cViewPr varScale="1">
        <p:scale>
          <a:sx n="91" d="100"/>
          <a:sy n="91" d="100"/>
        </p:scale>
        <p:origin x="228" y="9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8/7/2016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8/7/2016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8/7/2016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e.hccs.edu/Distance_Ed/DE_Home/faculty_resources/PDFs/DE_Syllabus.pdf" TargetMode="External"/><Relationship Id="rId2" Type="http://schemas.openxmlformats.org/officeDocument/2006/relationships/hyperlink" Target="http://hccs.edu/student-righ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hccs.instructur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13212" y="1371601"/>
            <a:ext cx="7567745" cy="3425826"/>
          </a:xfrm>
        </p:spPr>
        <p:txBody>
          <a:bodyPr>
            <a:normAutofit fontScale="90000"/>
          </a:bodyPr>
          <a:lstStyle/>
          <a:p>
            <a:r>
              <a:rPr lang="en-US" dirty="0"/>
              <a:t>PSYC 2314</a:t>
            </a:r>
            <a:br>
              <a:rPr lang="en-US" dirty="0"/>
            </a:br>
            <a:r>
              <a:rPr lang="en-US" dirty="0"/>
              <a:t> </a:t>
            </a:r>
            <a:br>
              <a:rPr lang="en-US" dirty="0"/>
            </a:br>
            <a:r>
              <a:rPr lang="en-US" dirty="0"/>
              <a:t>Human Growth &amp; Development/Lifespan</a:t>
            </a:r>
            <a:br>
              <a:rPr lang="en-US" dirty="0"/>
            </a:br>
            <a:endParaRPr lang="en-US" dirty="0"/>
          </a:p>
        </p:txBody>
      </p:sp>
      <p:sp>
        <p:nvSpPr>
          <p:cNvPr id="3" name="Subtitle 2"/>
          <p:cNvSpPr>
            <a:spLocks noGrp="1"/>
          </p:cNvSpPr>
          <p:nvPr>
            <p:ph type="subTitle" idx="1"/>
          </p:nvPr>
        </p:nvSpPr>
        <p:spPr>
          <a:xfrm>
            <a:off x="4265612" y="4648200"/>
            <a:ext cx="7415345" cy="1524000"/>
          </a:xfrm>
        </p:spPr>
        <p:txBody>
          <a:bodyPr>
            <a:normAutofit/>
          </a:bodyPr>
          <a:lstStyle/>
          <a:p>
            <a:r>
              <a:rPr lang="en-US" dirty="0"/>
              <a:t>Denise R. Boyd, </a:t>
            </a:r>
            <a:r>
              <a:rPr lang="en-US" dirty="0" err="1"/>
              <a:t>EdD</a:t>
            </a:r>
            <a:endParaRPr lang="en-US" dirty="0"/>
          </a:p>
          <a:p>
            <a:r>
              <a:rPr lang="en-US" sz="2200" dirty="0"/>
              <a:t>CRN# 10442, 10443, 14283</a:t>
            </a:r>
          </a:p>
          <a:p>
            <a:r>
              <a:rPr lang="en-US" sz="2200" dirty="0"/>
              <a:t>Fall, 2016</a:t>
            </a:r>
          </a:p>
          <a:p>
            <a:r>
              <a:rPr lang="en-US" sz="2200" dirty="0"/>
              <a:t>First 8 Weeks</a:t>
            </a:r>
          </a:p>
        </p:txBody>
      </p:sp>
    </p:spTree>
    <p:extLst>
      <p:ext uri="{BB962C8B-B14F-4D97-AF65-F5344CB8AC3E}">
        <p14:creationId xmlns:p14="http://schemas.microsoft.com/office/powerpoint/2010/main" val="253109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Final Exam</a:t>
            </a:r>
          </a:p>
        </p:txBody>
      </p:sp>
      <p:sp>
        <p:nvSpPr>
          <p:cNvPr id="14" name="Content Placeholder 13"/>
          <p:cNvSpPr>
            <a:spLocks noGrp="1"/>
          </p:cNvSpPr>
          <p:nvPr>
            <p:ph idx="1"/>
          </p:nvPr>
        </p:nvSpPr>
        <p:spPr>
          <a:xfrm>
            <a:off x="1117309" y="1600200"/>
            <a:ext cx="10157354" cy="4876800"/>
          </a:xfrm>
        </p:spPr>
        <p:txBody>
          <a:bodyPr>
            <a:normAutofit fontScale="62500" lnSpcReduction="20000"/>
          </a:bodyPr>
          <a:lstStyle/>
          <a:p>
            <a:r>
              <a:rPr lang="en-US" dirty="0"/>
              <a:t>50 multiple choice questions</a:t>
            </a:r>
          </a:p>
          <a:p>
            <a:r>
              <a:rPr lang="en-US" dirty="0"/>
              <a:t>Exam format</a:t>
            </a:r>
          </a:p>
          <a:p>
            <a:pPr lvl="1"/>
            <a:r>
              <a:rPr lang="en-US" dirty="0"/>
              <a:t>2-hour time limit</a:t>
            </a:r>
          </a:p>
          <a:p>
            <a:pPr lvl="1"/>
            <a:r>
              <a:rPr lang="en-US" dirty="0"/>
              <a:t>One attempt</a:t>
            </a:r>
          </a:p>
          <a:p>
            <a:pPr lvl="1"/>
            <a:r>
              <a:rPr lang="en-US" dirty="0"/>
              <a:t>Must be completed in one sitting</a:t>
            </a:r>
          </a:p>
          <a:p>
            <a:pPr lvl="1"/>
            <a:r>
              <a:rPr lang="en-US" dirty="0"/>
              <a:t>One question at a time with no back-tracking to change answers</a:t>
            </a:r>
          </a:p>
          <a:p>
            <a:r>
              <a:rPr lang="en-US" dirty="0"/>
              <a:t>Available only during period in course calendar</a:t>
            </a:r>
          </a:p>
          <a:p>
            <a:pPr>
              <a:lnSpc>
                <a:spcPct val="120000"/>
              </a:lnSpc>
            </a:pPr>
            <a:r>
              <a:rPr lang="en-US" dirty="0"/>
              <a:t>Exam must be completed by 11:55 p.m. on the due date.</a:t>
            </a:r>
          </a:p>
          <a:p>
            <a:r>
              <a:rPr lang="en-US" dirty="0"/>
              <a:t>Grades will be available immediately after exam is completed.</a:t>
            </a:r>
          </a:p>
          <a:p>
            <a:r>
              <a:rPr lang="en-US" dirty="0"/>
              <a:t>Students can review graded exam, but correct answers are not provided.</a:t>
            </a:r>
          </a:p>
          <a:p>
            <a:pPr>
              <a:lnSpc>
                <a:spcPct val="120000"/>
              </a:lnSpc>
            </a:pPr>
            <a:r>
              <a:rPr lang="en-US" dirty="0"/>
              <a:t>After completion of the exam, students may email the instructor for information about incorrect items. </a:t>
            </a:r>
          </a:p>
          <a:p>
            <a:pPr>
              <a:lnSpc>
                <a:spcPct val="120000"/>
              </a:lnSpc>
            </a:pPr>
            <a:r>
              <a:rPr lang="en-US" dirty="0"/>
              <a:t>No retakes; no resets</a:t>
            </a:r>
          </a:p>
          <a:p>
            <a:pPr marL="0" indent="0">
              <a:lnSpc>
                <a:spcPct val="120000"/>
              </a:lnSpc>
              <a:buNone/>
            </a:pPr>
            <a:endParaRPr lang="en-US" dirty="0"/>
          </a:p>
        </p:txBody>
      </p:sp>
    </p:spTree>
    <p:extLst>
      <p:ext uri="{BB962C8B-B14F-4D97-AF65-F5344CB8AC3E}">
        <p14:creationId xmlns:p14="http://schemas.microsoft.com/office/powerpoint/2010/main" val="100324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152400"/>
            <a:ext cx="10157354" cy="685800"/>
          </a:xfrm>
        </p:spPr>
        <p:txBody>
          <a:bodyPr>
            <a:normAutofit/>
          </a:bodyPr>
          <a:lstStyle/>
          <a:p>
            <a:r>
              <a:rPr lang="en-US" sz="2800" b="1" dirty="0"/>
              <a:t>Course Calendar</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39402488"/>
              </p:ext>
            </p:extLst>
          </p:nvPr>
        </p:nvGraphicFramePr>
        <p:xfrm>
          <a:off x="1217612" y="533400"/>
          <a:ext cx="10438051" cy="6114564"/>
        </p:xfrm>
        <a:graphic>
          <a:graphicData uri="http://schemas.openxmlformats.org/drawingml/2006/table">
            <a:tbl>
              <a:tblPr firstRow="1" firstCol="1" bandRow="1">
                <a:tableStyleId>{69012ECD-51FC-41F1-AA8D-1B2483CD663E}</a:tableStyleId>
              </a:tblPr>
              <a:tblGrid>
                <a:gridCol w="1120754">
                  <a:extLst>
                    <a:ext uri="{9D8B030D-6E8A-4147-A177-3AD203B41FA5}">
                      <a16:colId xmlns:a16="http://schemas.microsoft.com/office/drawing/2014/main" val="2005470632"/>
                    </a:ext>
                  </a:extLst>
                </a:gridCol>
                <a:gridCol w="1572398">
                  <a:extLst>
                    <a:ext uri="{9D8B030D-6E8A-4147-A177-3AD203B41FA5}">
                      <a16:colId xmlns:a16="http://schemas.microsoft.com/office/drawing/2014/main" val="3538327303"/>
                    </a:ext>
                  </a:extLst>
                </a:gridCol>
                <a:gridCol w="7744899">
                  <a:extLst>
                    <a:ext uri="{9D8B030D-6E8A-4147-A177-3AD203B41FA5}">
                      <a16:colId xmlns:a16="http://schemas.microsoft.com/office/drawing/2014/main" val="1251592535"/>
                    </a:ext>
                  </a:extLst>
                </a:gridCol>
              </a:tblGrid>
              <a:tr h="309845">
                <a:tc>
                  <a:txBody>
                    <a:bodyPr/>
                    <a:lstStyle/>
                    <a:p>
                      <a:pPr marL="0" marR="0" algn="ctr">
                        <a:lnSpc>
                          <a:spcPct val="107000"/>
                        </a:lnSpc>
                        <a:spcBef>
                          <a:spcPts val="900"/>
                        </a:spcBef>
                        <a:spcAft>
                          <a:spcPts val="900"/>
                        </a:spcAft>
                      </a:pPr>
                      <a:r>
                        <a:rPr lang="en-US" sz="1600" dirty="0">
                          <a:effectLst/>
                        </a:rPr>
                        <a:t>Weeks</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ct val="107000"/>
                        </a:lnSpc>
                        <a:spcBef>
                          <a:spcPts val="900"/>
                        </a:spcBef>
                        <a:spcAft>
                          <a:spcPts val="900"/>
                        </a:spcAft>
                      </a:pPr>
                      <a:r>
                        <a:rPr lang="en-US" sz="1600" dirty="0">
                          <a:effectLst/>
                        </a:rPr>
                        <a:t>Dates</a:t>
                      </a:r>
                      <a:endParaRPr lang="en-US" sz="16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nSpc>
                          <a:spcPct val="107000"/>
                        </a:lnSpc>
                        <a:spcBef>
                          <a:spcPts val="900"/>
                        </a:spcBef>
                        <a:spcAft>
                          <a:spcPts val="900"/>
                        </a:spcAft>
                      </a:pPr>
                      <a:r>
                        <a:rPr lang="en-US" sz="1600" dirty="0">
                          <a:effectLst/>
                        </a:rPr>
                        <a:t>Reading Assignments/What’s due</a:t>
                      </a:r>
                      <a:endParaRPr lang="en-US" sz="16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939607124"/>
                  </a:ext>
                </a:extLst>
              </a:tr>
              <a:tr h="2269548">
                <a:tc>
                  <a:txBody>
                    <a:bodyPr/>
                    <a:lstStyle/>
                    <a:p>
                      <a:pPr marL="0" marR="0" algn="ctr">
                        <a:lnSpc>
                          <a:spcPct val="100000"/>
                        </a:lnSpc>
                        <a:spcBef>
                          <a:spcPts val="0"/>
                        </a:spcBef>
                        <a:spcAft>
                          <a:spcPts val="0"/>
                        </a:spcAft>
                      </a:pPr>
                      <a:r>
                        <a:rPr lang="en-US" sz="1100" dirty="0">
                          <a:effectLst/>
                        </a:rPr>
                        <a:t>1-4</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100" dirty="0">
                          <a:effectLst/>
                        </a:rPr>
                        <a:t>8/22-9/20</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l">
                        <a:lnSpc>
                          <a:spcPct val="150000"/>
                        </a:lnSpc>
                        <a:spcBef>
                          <a:spcPts val="0"/>
                        </a:spcBef>
                        <a:spcAft>
                          <a:spcPts val="0"/>
                        </a:spcAft>
                      </a:pPr>
                      <a:r>
                        <a:rPr lang="en-US" sz="1100" dirty="0">
                          <a:effectLst/>
                        </a:rPr>
                        <a:t>Get Started Activities due by 11:55 p.m. </a:t>
                      </a:r>
                      <a:r>
                        <a:rPr lang="en-US" sz="1100" b="1" dirty="0">
                          <a:effectLst/>
                        </a:rPr>
                        <a:t>8/29</a:t>
                      </a:r>
                    </a:p>
                    <a:p>
                      <a:pPr marL="0" marR="0" algn="l">
                        <a:lnSpc>
                          <a:spcPct val="150000"/>
                        </a:lnSpc>
                        <a:spcBef>
                          <a:spcPts val="0"/>
                        </a:spcBef>
                        <a:spcAft>
                          <a:spcPts val="0"/>
                        </a:spcAft>
                      </a:pPr>
                      <a:r>
                        <a:rPr lang="en-US" sz="1100" u="sng" dirty="0">
                          <a:effectLst/>
                        </a:rPr>
                        <a:t>Unit I Readings</a:t>
                      </a:r>
                      <a:endParaRPr lang="en-US" sz="1100" dirty="0">
                        <a:effectLst/>
                      </a:endParaRPr>
                    </a:p>
                    <a:p>
                      <a:pPr marL="0" marR="0" algn="l">
                        <a:lnSpc>
                          <a:spcPct val="150000"/>
                        </a:lnSpc>
                        <a:spcBef>
                          <a:spcPts val="0"/>
                        </a:spcBef>
                        <a:spcAft>
                          <a:spcPts val="0"/>
                        </a:spcAft>
                      </a:pPr>
                      <a:r>
                        <a:rPr lang="en-US" sz="1100" dirty="0">
                          <a:effectLst/>
                        </a:rPr>
                        <a:t>Chapter 1 Introduction</a:t>
                      </a:r>
                    </a:p>
                    <a:p>
                      <a:pPr marL="0" marR="0" algn="l">
                        <a:lnSpc>
                          <a:spcPct val="150000"/>
                        </a:lnSpc>
                        <a:spcBef>
                          <a:spcPts val="0"/>
                        </a:spcBef>
                        <a:spcAft>
                          <a:spcPts val="0"/>
                        </a:spcAft>
                      </a:pPr>
                      <a:r>
                        <a:rPr lang="en-US" sz="1100" dirty="0">
                          <a:effectLst/>
                        </a:rPr>
                        <a:t>Chapter 2 Theories</a:t>
                      </a:r>
                    </a:p>
                    <a:p>
                      <a:pPr marL="0" marR="0" algn="l">
                        <a:lnSpc>
                          <a:spcPct val="150000"/>
                        </a:lnSpc>
                        <a:spcBef>
                          <a:spcPts val="0"/>
                        </a:spcBef>
                        <a:spcAft>
                          <a:spcPts val="0"/>
                        </a:spcAft>
                      </a:pPr>
                      <a:r>
                        <a:rPr lang="en-US" sz="1100" dirty="0">
                          <a:effectLst/>
                        </a:rPr>
                        <a:t>Chapter 3 Prenatal Development</a:t>
                      </a:r>
                    </a:p>
                    <a:p>
                      <a:pPr marL="0" marR="0" algn="l">
                        <a:lnSpc>
                          <a:spcPct val="150000"/>
                        </a:lnSpc>
                        <a:spcBef>
                          <a:spcPts val="0"/>
                        </a:spcBef>
                        <a:spcAft>
                          <a:spcPts val="0"/>
                        </a:spcAft>
                      </a:pPr>
                      <a:r>
                        <a:rPr lang="en-US" sz="1100" dirty="0">
                          <a:effectLst/>
                        </a:rPr>
                        <a:t>Chapters 4-6 Infancy</a:t>
                      </a:r>
                    </a:p>
                    <a:p>
                      <a:pPr marL="0" marR="0" algn="l">
                        <a:lnSpc>
                          <a:spcPct val="150000"/>
                        </a:lnSpc>
                        <a:spcBef>
                          <a:spcPts val="0"/>
                        </a:spcBef>
                        <a:spcAft>
                          <a:spcPts val="0"/>
                        </a:spcAft>
                      </a:pPr>
                      <a:r>
                        <a:rPr lang="en-US" sz="1100" dirty="0">
                          <a:effectLst/>
                        </a:rPr>
                        <a:t>Chapters 7-8 Early Childhood</a:t>
                      </a:r>
                    </a:p>
                    <a:p>
                      <a:pPr marL="0" marR="0" algn="l">
                        <a:lnSpc>
                          <a:spcPct val="150000"/>
                        </a:lnSpc>
                        <a:spcBef>
                          <a:spcPts val="0"/>
                        </a:spcBef>
                        <a:spcAft>
                          <a:spcPts val="0"/>
                        </a:spcAft>
                      </a:pPr>
                      <a:r>
                        <a:rPr lang="en-US" sz="1100" dirty="0">
                          <a:effectLst/>
                        </a:rPr>
                        <a:t>Unit I Exam due by 11:55 p.m. on </a:t>
                      </a:r>
                      <a:r>
                        <a:rPr lang="en-US" sz="1100" b="1" dirty="0">
                          <a:effectLst/>
                        </a:rPr>
                        <a:t>9/13</a:t>
                      </a:r>
                    </a:p>
                    <a:p>
                      <a:pPr marL="0" marR="0" algn="l">
                        <a:lnSpc>
                          <a:spcPct val="150000"/>
                        </a:lnSpc>
                        <a:spcBef>
                          <a:spcPts val="0"/>
                        </a:spcBef>
                        <a:spcAft>
                          <a:spcPts val="0"/>
                        </a:spcAft>
                      </a:pPr>
                      <a:r>
                        <a:rPr lang="en-US" sz="1100" dirty="0">
                          <a:effectLst/>
                        </a:rPr>
                        <a:t>Optional Rough draft of Essay due by 11:55 p.m. on </a:t>
                      </a:r>
                      <a:r>
                        <a:rPr lang="en-US" sz="1100" b="1" dirty="0">
                          <a:effectLst/>
                        </a:rPr>
                        <a:t>9/20</a:t>
                      </a:r>
                      <a:endParaRPr lang="en-US" sz="1100" b="1"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22186077"/>
                  </a:ext>
                </a:extLst>
              </a:tr>
              <a:tr h="2780791">
                <a:tc>
                  <a:txBody>
                    <a:bodyPr/>
                    <a:lstStyle/>
                    <a:p>
                      <a:pPr marL="0" marR="0" algn="ctr">
                        <a:lnSpc>
                          <a:spcPct val="100000"/>
                        </a:lnSpc>
                        <a:spcBef>
                          <a:spcPts val="0"/>
                        </a:spcBef>
                        <a:spcAft>
                          <a:spcPts val="0"/>
                        </a:spcAft>
                      </a:pPr>
                      <a:r>
                        <a:rPr lang="en-US" sz="1100" dirty="0">
                          <a:effectLst/>
                        </a:rPr>
                        <a:t>5-7</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100" dirty="0">
                          <a:effectLst/>
                        </a:rPr>
                        <a:t>9/21-10/11</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l">
                        <a:lnSpc>
                          <a:spcPct val="150000"/>
                        </a:lnSpc>
                        <a:spcBef>
                          <a:spcPts val="0"/>
                        </a:spcBef>
                        <a:spcAft>
                          <a:spcPts val="0"/>
                        </a:spcAft>
                      </a:pPr>
                      <a:r>
                        <a:rPr lang="en-US" sz="1100" b="1" dirty="0">
                          <a:effectLst/>
                        </a:rPr>
                        <a:t>Last day to withdraw 9/26</a:t>
                      </a:r>
                    </a:p>
                    <a:p>
                      <a:pPr marL="0" marR="0" algn="l">
                        <a:lnSpc>
                          <a:spcPct val="150000"/>
                        </a:lnSpc>
                        <a:spcBef>
                          <a:spcPts val="0"/>
                        </a:spcBef>
                        <a:spcAft>
                          <a:spcPts val="0"/>
                        </a:spcAft>
                      </a:pPr>
                      <a:r>
                        <a:rPr lang="en-US" sz="1100" u="sng" dirty="0">
                          <a:effectLst/>
                        </a:rPr>
                        <a:t>Unit II Readings</a:t>
                      </a:r>
                      <a:endParaRPr lang="en-US" sz="1100" dirty="0">
                        <a:effectLst/>
                      </a:endParaRPr>
                    </a:p>
                    <a:p>
                      <a:pPr marL="0" marR="0" algn="l">
                        <a:lnSpc>
                          <a:spcPct val="150000"/>
                        </a:lnSpc>
                        <a:spcBef>
                          <a:spcPts val="0"/>
                        </a:spcBef>
                        <a:spcAft>
                          <a:spcPts val="0"/>
                        </a:spcAft>
                      </a:pPr>
                      <a:r>
                        <a:rPr lang="en-US" sz="1100" dirty="0">
                          <a:effectLst/>
                        </a:rPr>
                        <a:t>Chapters 9-10 Middle Childhood</a:t>
                      </a:r>
                    </a:p>
                    <a:p>
                      <a:pPr marL="0" marR="0" algn="l">
                        <a:lnSpc>
                          <a:spcPct val="150000"/>
                        </a:lnSpc>
                        <a:spcBef>
                          <a:spcPts val="0"/>
                        </a:spcBef>
                        <a:spcAft>
                          <a:spcPts val="0"/>
                        </a:spcAft>
                      </a:pPr>
                      <a:r>
                        <a:rPr lang="en-US" sz="1100" dirty="0">
                          <a:effectLst/>
                        </a:rPr>
                        <a:t>Chapters 11-12 Adolescence</a:t>
                      </a:r>
                    </a:p>
                    <a:p>
                      <a:pPr marL="0" marR="0" algn="l">
                        <a:lnSpc>
                          <a:spcPct val="150000"/>
                        </a:lnSpc>
                        <a:spcBef>
                          <a:spcPts val="0"/>
                        </a:spcBef>
                        <a:spcAft>
                          <a:spcPts val="0"/>
                        </a:spcAft>
                      </a:pPr>
                      <a:r>
                        <a:rPr lang="en-US" sz="1100" dirty="0">
                          <a:effectLst/>
                        </a:rPr>
                        <a:t>Chapters 13-14 Early Adulthood</a:t>
                      </a:r>
                    </a:p>
                    <a:p>
                      <a:pPr marL="0" marR="0" algn="l">
                        <a:lnSpc>
                          <a:spcPct val="150000"/>
                        </a:lnSpc>
                        <a:spcBef>
                          <a:spcPts val="0"/>
                        </a:spcBef>
                        <a:spcAft>
                          <a:spcPts val="0"/>
                        </a:spcAft>
                      </a:pPr>
                      <a:r>
                        <a:rPr lang="en-US" sz="1100" dirty="0">
                          <a:effectLst/>
                        </a:rPr>
                        <a:t>Chapters 15-16 Middle Adulthood</a:t>
                      </a:r>
                    </a:p>
                    <a:p>
                      <a:pPr marL="0" marR="0" algn="l">
                        <a:lnSpc>
                          <a:spcPct val="150000"/>
                        </a:lnSpc>
                        <a:spcBef>
                          <a:spcPts val="0"/>
                        </a:spcBef>
                        <a:spcAft>
                          <a:spcPts val="0"/>
                        </a:spcAft>
                      </a:pPr>
                      <a:r>
                        <a:rPr lang="en-US" sz="1100" dirty="0">
                          <a:effectLst/>
                        </a:rPr>
                        <a:t>Chapters 17-18 Late Adulthood</a:t>
                      </a:r>
                    </a:p>
                    <a:p>
                      <a:pPr marL="0" marR="0" algn="l">
                        <a:lnSpc>
                          <a:spcPct val="150000"/>
                        </a:lnSpc>
                        <a:spcBef>
                          <a:spcPts val="0"/>
                        </a:spcBef>
                        <a:spcAft>
                          <a:spcPts val="0"/>
                        </a:spcAft>
                      </a:pPr>
                      <a:r>
                        <a:rPr lang="en-US" sz="1100" dirty="0">
                          <a:effectLst/>
                        </a:rPr>
                        <a:t>Chapter 19 Death and Dying</a:t>
                      </a:r>
                    </a:p>
                    <a:p>
                      <a:pPr marL="0" marR="0" algn="l">
                        <a:lnSpc>
                          <a:spcPct val="150000"/>
                        </a:lnSpc>
                        <a:spcBef>
                          <a:spcPts val="0"/>
                        </a:spcBef>
                        <a:spcAft>
                          <a:spcPts val="0"/>
                        </a:spcAft>
                      </a:pPr>
                      <a:r>
                        <a:rPr lang="en-US" sz="1100" dirty="0">
                          <a:effectLst/>
                        </a:rPr>
                        <a:t>Unit II Exam due by 11:55 p.m. on </a:t>
                      </a:r>
                      <a:r>
                        <a:rPr lang="en-US" sz="1100" b="1" dirty="0">
                          <a:effectLst/>
                        </a:rPr>
                        <a:t>9/27</a:t>
                      </a:r>
                    </a:p>
                    <a:p>
                      <a:pPr marL="0" marR="0" algn="l">
                        <a:lnSpc>
                          <a:spcPct val="150000"/>
                        </a:lnSpc>
                        <a:spcBef>
                          <a:spcPts val="0"/>
                        </a:spcBef>
                        <a:spcAft>
                          <a:spcPts val="0"/>
                        </a:spcAft>
                      </a:pPr>
                      <a:r>
                        <a:rPr lang="en-US" sz="1100" dirty="0">
                          <a:effectLst/>
                        </a:rPr>
                        <a:t>Bonus (10 points) if Essay submitted by 11:55 p.m. on </a:t>
                      </a:r>
                      <a:r>
                        <a:rPr lang="en-US" sz="1100" b="1" dirty="0">
                          <a:effectLst/>
                        </a:rPr>
                        <a:t>10/4</a:t>
                      </a:r>
                    </a:p>
                    <a:p>
                      <a:pPr marL="0" marR="0" algn="l">
                        <a:lnSpc>
                          <a:spcPct val="150000"/>
                        </a:lnSpc>
                        <a:spcBef>
                          <a:spcPts val="0"/>
                        </a:spcBef>
                        <a:spcAft>
                          <a:spcPts val="0"/>
                        </a:spcAft>
                      </a:pPr>
                      <a:r>
                        <a:rPr lang="en-US" sz="1100" dirty="0">
                          <a:effectLst/>
                        </a:rPr>
                        <a:t>Essay due by 11:55 p.m. on </a:t>
                      </a:r>
                      <a:r>
                        <a:rPr lang="en-US" sz="1100" b="1" dirty="0">
                          <a:effectLst/>
                        </a:rPr>
                        <a:t>10/11</a:t>
                      </a:r>
                      <a:endParaRPr lang="en-US" sz="1100" b="1"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642803496"/>
                  </a:ext>
                </a:extLst>
              </a:tr>
              <a:tr h="735817">
                <a:tc>
                  <a:txBody>
                    <a:bodyPr/>
                    <a:lstStyle/>
                    <a:p>
                      <a:pPr marL="0" marR="0" algn="ctr">
                        <a:lnSpc>
                          <a:spcPct val="100000"/>
                        </a:lnSpc>
                        <a:spcBef>
                          <a:spcPts val="0"/>
                        </a:spcBef>
                        <a:spcAft>
                          <a:spcPts val="0"/>
                        </a:spcAft>
                      </a:pPr>
                      <a:r>
                        <a:rPr lang="en-US" sz="1100" dirty="0">
                          <a:effectLst/>
                        </a:rPr>
                        <a:t>8</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lnSpc>
                          <a:spcPct val="100000"/>
                        </a:lnSpc>
                        <a:spcBef>
                          <a:spcPts val="0"/>
                        </a:spcBef>
                        <a:spcAft>
                          <a:spcPts val="0"/>
                        </a:spcAft>
                      </a:pPr>
                      <a:r>
                        <a:rPr lang="en-US" sz="1100" dirty="0">
                          <a:effectLst/>
                        </a:rPr>
                        <a:t>10/12-10/16</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l">
                        <a:lnSpc>
                          <a:spcPct val="150000"/>
                        </a:lnSpc>
                        <a:spcBef>
                          <a:spcPts val="0"/>
                        </a:spcBef>
                        <a:spcAft>
                          <a:spcPts val="0"/>
                        </a:spcAft>
                      </a:pPr>
                      <a:r>
                        <a:rPr lang="en-US" sz="1100" dirty="0">
                          <a:effectLst/>
                        </a:rPr>
                        <a:t>Comprehensive Final Exam available </a:t>
                      </a:r>
                      <a:r>
                        <a:rPr lang="en-US" sz="1100" b="1" dirty="0">
                          <a:effectLst/>
                        </a:rPr>
                        <a:t>10/12-10/15</a:t>
                      </a:r>
                    </a:p>
                    <a:p>
                      <a:pPr marL="0" marR="0" algn="l">
                        <a:lnSpc>
                          <a:spcPct val="150000"/>
                        </a:lnSpc>
                        <a:spcBef>
                          <a:spcPts val="0"/>
                        </a:spcBef>
                        <a:spcAft>
                          <a:spcPts val="0"/>
                        </a:spcAft>
                      </a:pPr>
                      <a:r>
                        <a:rPr lang="en-US" sz="1100" dirty="0">
                          <a:effectLst/>
                        </a:rPr>
                        <a:t>Comprehensive Final Exam due by 11:55 p.m. on </a:t>
                      </a:r>
                      <a:r>
                        <a:rPr lang="en-US" sz="1100" b="1" dirty="0">
                          <a:effectLst/>
                        </a:rPr>
                        <a:t>10/15</a:t>
                      </a:r>
                    </a:p>
                    <a:p>
                      <a:pPr marL="0" marR="0" algn="l">
                        <a:lnSpc>
                          <a:spcPct val="150000"/>
                        </a:lnSpc>
                        <a:spcBef>
                          <a:spcPts val="0"/>
                        </a:spcBef>
                        <a:spcAft>
                          <a:spcPts val="0"/>
                        </a:spcAft>
                      </a:pPr>
                      <a:r>
                        <a:rPr lang="en-US" sz="1100" b="1" dirty="0">
                          <a:effectLst/>
                        </a:rPr>
                        <a:t>Late Work due by 11:55 p.m. on 10/16 (20 point penalty for each late item)</a:t>
                      </a:r>
                      <a:endParaRPr lang="en-US" sz="1100" b="1"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40122533"/>
                  </a:ext>
                </a:extLst>
              </a:tr>
            </a:tbl>
          </a:graphicData>
        </a:graphic>
      </p:graphicFrame>
    </p:spTree>
    <p:extLst>
      <p:ext uri="{BB962C8B-B14F-4D97-AF65-F5344CB8AC3E}">
        <p14:creationId xmlns:p14="http://schemas.microsoft.com/office/powerpoint/2010/main" val="291173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Policies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12765300"/>
              </p:ext>
            </p:extLst>
          </p:nvPr>
        </p:nvGraphicFramePr>
        <p:xfrm>
          <a:off x="1293812" y="1524000"/>
          <a:ext cx="10363200" cy="3600450"/>
        </p:xfrm>
        <a:graphic>
          <a:graphicData uri="http://schemas.openxmlformats.org/drawingml/2006/table">
            <a:tbl>
              <a:tblPr>
                <a:tableStyleId>{69012ECD-51FC-41F1-AA8D-1B2483CD663E}</a:tableStyleId>
              </a:tblPr>
              <a:tblGrid>
                <a:gridCol w="10363200">
                  <a:extLst>
                    <a:ext uri="{9D8B030D-6E8A-4147-A177-3AD203B41FA5}">
                      <a16:colId xmlns:a16="http://schemas.microsoft.com/office/drawing/2014/main" val="20000"/>
                    </a:ext>
                  </a:extLst>
                </a:gridCol>
              </a:tblGrid>
              <a:tr h="762000">
                <a:tc>
                  <a:txBody>
                    <a:bodyPr/>
                    <a:lstStyle/>
                    <a:p>
                      <a:pPr marL="0" marR="0">
                        <a:spcBef>
                          <a:spcPts val="0"/>
                        </a:spcBef>
                        <a:spcAft>
                          <a:spcPts val="0"/>
                        </a:spcAft>
                      </a:pPr>
                      <a:r>
                        <a:rPr lang="en-US" sz="2000" b="1" dirty="0">
                          <a:effectLst/>
                        </a:rPr>
                        <a:t>Psychology</a:t>
                      </a:r>
                      <a:r>
                        <a:rPr lang="en-US" sz="2000" b="1" baseline="0" dirty="0">
                          <a:effectLst/>
                        </a:rPr>
                        <a:t> Program Information</a:t>
                      </a:r>
                    </a:p>
                    <a:p>
                      <a:pPr marL="0" marR="0">
                        <a:spcBef>
                          <a:spcPts val="0"/>
                        </a:spcBef>
                        <a:spcAft>
                          <a:spcPts val="0"/>
                        </a:spcAft>
                      </a:pPr>
                      <a:r>
                        <a:rPr lang="en-US" sz="2000" b="0" baseline="0" dirty="0">
                          <a:effectLst/>
                        </a:rPr>
                        <a:t>Division of Social and Behavioral Sciences</a:t>
                      </a:r>
                    </a:p>
                    <a:p>
                      <a:pPr marL="0" marR="0">
                        <a:spcBef>
                          <a:spcPts val="0"/>
                        </a:spcBef>
                        <a:spcAft>
                          <a:spcPts val="0"/>
                        </a:spcAft>
                      </a:pPr>
                      <a:r>
                        <a:rPr lang="en-US" sz="2000" b="0" baseline="0" dirty="0">
                          <a:effectLst/>
                        </a:rPr>
                        <a:t>Department of Psychology</a:t>
                      </a:r>
                    </a:p>
                    <a:p>
                      <a:pPr marL="0" marR="0">
                        <a:spcBef>
                          <a:spcPts val="0"/>
                        </a:spcBef>
                        <a:spcAft>
                          <a:spcPts val="0"/>
                        </a:spcAft>
                      </a:pPr>
                      <a:r>
                        <a:rPr lang="en-US" sz="2000" b="0" baseline="0" dirty="0">
                          <a:effectLst/>
                        </a:rPr>
                        <a:t>Department Chair: Dr. Karen Saenz</a:t>
                      </a:r>
                    </a:p>
                    <a:p>
                      <a:pPr marL="0" marR="0">
                        <a:spcBef>
                          <a:spcPts val="0"/>
                        </a:spcBef>
                        <a:spcAft>
                          <a:spcPts val="0"/>
                        </a:spcAft>
                      </a:pPr>
                      <a:r>
                        <a:rPr lang="en-US" sz="2000" b="0" baseline="0">
                          <a:effectLst/>
                        </a:rPr>
                        <a:t>Karen.Saenz@hccs.edu</a:t>
                      </a:r>
                    </a:p>
                    <a:p>
                      <a:pPr marL="0" marR="0">
                        <a:spcBef>
                          <a:spcPts val="0"/>
                        </a:spcBef>
                        <a:spcAft>
                          <a:spcPts val="0"/>
                        </a:spcAft>
                      </a:pPr>
                      <a:endParaRPr lang="en-US" sz="2000" b="1">
                        <a:effectLst/>
                      </a:endParaRPr>
                    </a:p>
                    <a:p>
                      <a:pPr marL="0" marR="0">
                        <a:spcBef>
                          <a:spcPts val="0"/>
                        </a:spcBef>
                        <a:spcAft>
                          <a:spcPts val="0"/>
                        </a:spcAft>
                      </a:pPr>
                      <a:r>
                        <a:rPr lang="en-US" sz="2000" b="1" dirty="0">
                          <a:effectLst/>
                        </a:rPr>
                        <a:t>HCC Policy Statements </a:t>
                      </a:r>
                    </a:p>
                    <a:p>
                      <a:pPr marL="0" marR="0">
                        <a:spcBef>
                          <a:spcPts val="0"/>
                        </a:spcBef>
                        <a:spcAft>
                          <a:spcPts val="0"/>
                        </a:spcAft>
                      </a:pPr>
                      <a:r>
                        <a:rPr lang="en-US" sz="2000" u="sng" dirty="0">
                          <a:effectLst/>
                          <a:hlinkClick r:id="rId2"/>
                        </a:rPr>
                        <a:t>http://hccs.edu/student-rights</a:t>
                      </a:r>
                      <a:endParaRPr lang="en-US" sz="2000" dirty="0">
                        <a:effectLst/>
                        <a:latin typeface="Times New Roman" panose="02020603050405020304" pitchFamily="18" charset="0"/>
                        <a:ea typeface="Times New Roman" panose="02020603050405020304" pitchFamily="18" charset="0"/>
                      </a:endParaRPr>
                    </a:p>
                  </a:txBody>
                  <a:tcPr marL="9525" marR="9525" marT="9525" marB="114300"/>
                </a:tc>
                <a:extLst>
                  <a:ext uri="{0D108BD9-81ED-4DB2-BD59-A6C34878D82A}">
                    <a16:rowId xmlns:a16="http://schemas.microsoft.com/office/drawing/2014/main" val="10000"/>
                  </a:ext>
                </a:extLst>
              </a:tr>
              <a:tr h="762000">
                <a:tc>
                  <a:txBody>
                    <a:bodyPr/>
                    <a:lstStyle/>
                    <a:p>
                      <a:pPr marL="0" marR="0">
                        <a:spcBef>
                          <a:spcPts val="0"/>
                        </a:spcBef>
                        <a:spcAft>
                          <a:spcPts val="0"/>
                        </a:spcAft>
                      </a:pPr>
                      <a:endParaRPr lang="en-US" sz="2000" b="1" dirty="0">
                        <a:effectLst/>
                      </a:endParaRPr>
                    </a:p>
                    <a:p>
                      <a:pPr marL="0" marR="0">
                        <a:spcBef>
                          <a:spcPts val="0"/>
                        </a:spcBef>
                        <a:spcAft>
                          <a:spcPts val="0"/>
                        </a:spcAft>
                      </a:pPr>
                      <a:r>
                        <a:rPr lang="en-US" sz="2000" b="1" dirty="0">
                          <a:effectLst/>
                        </a:rPr>
                        <a:t>Distance Education Policies</a:t>
                      </a:r>
                    </a:p>
                    <a:p>
                      <a:pPr marL="0" marR="0">
                        <a:spcBef>
                          <a:spcPts val="0"/>
                        </a:spcBef>
                        <a:spcAft>
                          <a:spcPts val="0"/>
                        </a:spcAft>
                      </a:pPr>
                      <a:r>
                        <a:rPr lang="en-US" sz="2000" u="sng" dirty="0">
                          <a:effectLst/>
                          <a:hlinkClick r:id="rId3"/>
                        </a:rPr>
                        <a:t>http://de.hccs.edu/Distance_Ed/DE_Home/faculty_resources/PDFs/DE_Syllabus.pdf</a:t>
                      </a:r>
                      <a:endParaRPr lang="en-US" sz="2000" dirty="0">
                        <a:effectLst/>
                        <a:latin typeface="Times New Roman" panose="02020603050405020304" pitchFamily="18" charset="0"/>
                        <a:ea typeface="Times New Roman" panose="02020603050405020304" pitchFamily="18" charset="0"/>
                      </a:endParaRPr>
                    </a:p>
                  </a:txBody>
                  <a:tcPr marL="9525" marR="9525" marT="9525" marB="1143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03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to Get Started in the Course</a:t>
            </a:r>
          </a:p>
        </p:txBody>
      </p:sp>
      <p:sp>
        <p:nvSpPr>
          <p:cNvPr id="3" name="Content Placeholder 2"/>
          <p:cNvSpPr>
            <a:spLocks noGrp="1"/>
          </p:cNvSpPr>
          <p:nvPr>
            <p:ph idx="1"/>
          </p:nvPr>
        </p:nvSpPr>
        <p:spPr/>
        <p:txBody>
          <a:bodyPr>
            <a:normAutofit fontScale="92500" lnSpcReduction="10000"/>
          </a:bodyPr>
          <a:lstStyle/>
          <a:p>
            <a:pPr lvl="0"/>
            <a:r>
              <a:rPr lang="en-US" dirty="0"/>
              <a:t>Get the book.</a:t>
            </a:r>
          </a:p>
          <a:p>
            <a:pPr lvl="0"/>
            <a:r>
              <a:rPr lang="en-US" dirty="0"/>
              <a:t>Log in to the course on Eagle Online/Canvas on the first day it is available to you. Go to </a:t>
            </a:r>
            <a:r>
              <a:rPr lang="en-US" dirty="0">
                <a:hlinkClick r:id="rId2"/>
              </a:rPr>
              <a:t>http://hccs.instructure.com</a:t>
            </a:r>
            <a:r>
              <a:rPr lang="en-US" dirty="0"/>
              <a:t> and follow the on-screen instructions.</a:t>
            </a:r>
          </a:p>
          <a:p>
            <a:pPr lvl="0"/>
            <a:r>
              <a:rPr lang="en-US" dirty="0"/>
              <a:t>Open the “Syllabus, Grading Formula, Course Schedule, and Evaluation” folder and read everything in it.</a:t>
            </a:r>
          </a:p>
          <a:p>
            <a:pPr lvl="0"/>
            <a:r>
              <a:rPr lang="en-US" dirty="0"/>
              <a:t>Click the other folders and review the contents of each one thoroughly.</a:t>
            </a:r>
          </a:p>
          <a:p>
            <a:pPr lvl="0"/>
            <a:r>
              <a:rPr lang="en-US" dirty="0"/>
              <a:t>Use Inbox to email me if you have any questions.</a:t>
            </a:r>
          </a:p>
          <a:p>
            <a:pPr lvl="0"/>
            <a:r>
              <a:rPr lang="en-US" dirty="0"/>
              <a:t>Complete all of the activities in the "Get Started" folder.</a:t>
            </a:r>
          </a:p>
          <a:p>
            <a:endParaRPr lang="en-US" dirty="0"/>
          </a:p>
        </p:txBody>
      </p:sp>
    </p:spTree>
    <p:extLst>
      <p:ext uri="{BB962C8B-B14F-4D97-AF65-F5344CB8AC3E}">
        <p14:creationId xmlns:p14="http://schemas.microsoft.com/office/powerpoint/2010/main" val="399174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How to Contact Instructor</a:t>
            </a:r>
          </a:p>
        </p:txBody>
      </p:sp>
      <p:sp>
        <p:nvSpPr>
          <p:cNvPr id="14" name="Content Placeholder 13"/>
          <p:cNvSpPr>
            <a:spLocks noGrp="1"/>
          </p:cNvSpPr>
          <p:nvPr>
            <p:ph idx="1"/>
          </p:nvPr>
        </p:nvSpPr>
        <p:spPr>
          <a:xfrm>
            <a:off x="1117309" y="1473200"/>
            <a:ext cx="10157354" cy="5156200"/>
          </a:xfrm>
        </p:spPr>
        <p:txBody>
          <a:bodyPr>
            <a:normAutofit fontScale="77500" lnSpcReduction="20000"/>
          </a:bodyPr>
          <a:lstStyle/>
          <a:p>
            <a:pPr>
              <a:lnSpc>
                <a:spcPct val="120000"/>
              </a:lnSpc>
            </a:pPr>
            <a:r>
              <a:rPr lang="en-US" b="1" dirty="0"/>
              <a:t>Inbox</a:t>
            </a:r>
          </a:p>
          <a:p>
            <a:pPr lvl="1">
              <a:lnSpc>
                <a:spcPct val="120000"/>
              </a:lnSpc>
            </a:pPr>
            <a:r>
              <a:rPr lang="en-US" dirty="0"/>
              <a:t>HCC policy requires HCC Online instructors and students to communicate using Inbox.</a:t>
            </a:r>
          </a:p>
          <a:p>
            <a:pPr lvl="1">
              <a:lnSpc>
                <a:spcPct val="120000"/>
              </a:lnSpc>
            </a:pPr>
            <a:r>
              <a:rPr lang="en-US" dirty="0"/>
              <a:t>I will not reply to messages sent to my HCC email box from students’ personal email accounts (e.g., </a:t>
            </a:r>
            <a:r>
              <a:rPr lang="en-US" dirty="0" err="1"/>
              <a:t>gmail</a:t>
            </a:r>
            <a:r>
              <a:rPr lang="en-US" dirty="0"/>
              <a:t>, yahoo, etc.).</a:t>
            </a:r>
          </a:p>
          <a:p>
            <a:pPr lvl="1">
              <a:lnSpc>
                <a:spcPct val="120000"/>
              </a:lnSpc>
            </a:pPr>
            <a:r>
              <a:rPr lang="en-US" dirty="0"/>
              <a:t>You must activate your HCC email account in order to use Inbox.</a:t>
            </a:r>
          </a:p>
          <a:p>
            <a:pPr lvl="1">
              <a:lnSpc>
                <a:spcPct val="120000"/>
              </a:lnSpc>
            </a:pPr>
            <a:r>
              <a:rPr lang="en-US" dirty="0"/>
              <a:t>To send a message using Inbox, log into the course, click the “Inbox” icon on the left side of the screen, and click the “Compose New Message” icon at the top of the next screen.</a:t>
            </a:r>
          </a:p>
          <a:p>
            <a:pPr lvl="1">
              <a:lnSpc>
                <a:spcPct val="120000"/>
              </a:lnSpc>
            </a:pPr>
            <a:r>
              <a:rPr lang="en-US" dirty="0"/>
              <a:t>In order to read my messages and replies, you have to log into your HCC email account.</a:t>
            </a:r>
          </a:p>
          <a:p>
            <a:pPr>
              <a:lnSpc>
                <a:spcPct val="120000"/>
              </a:lnSpc>
            </a:pPr>
            <a:r>
              <a:rPr lang="en-US" b="1" dirty="0"/>
              <a:t>Voicemail</a:t>
            </a:r>
          </a:p>
          <a:p>
            <a:pPr lvl="1">
              <a:lnSpc>
                <a:spcPct val="120000"/>
              </a:lnSpc>
            </a:pPr>
            <a:r>
              <a:rPr lang="en-US" dirty="0"/>
              <a:t>713-718-6534</a:t>
            </a:r>
          </a:p>
          <a:p>
            <a:pPr lvl="1">
              <a:lnSpc>
                <a:spcPct val="120000"/>
              </a:lnSpc>
            </a:pPr>
            <a:r>
              <a:rPr lang="en-US" dirty="0"/>
              <a:t>Leave your name, course (PSYC 2308), and telephone number.</a:t>
            </a:r>
          </a:p>
          <a:p>
            <a:pPr lvl="1">
              <a:lnSpc>
                <a:spcPct val="120000"/>
              </a:lnSpc>
            </a:pPr>
            <a:r>
              <a:rPr lang="en-US" dirty="0"/>
              <a:t>Give specific information as to why you are calling.</a:t>
            </a:r>
          </a:p>
          <a:p>
            <a:pPr lvl="1">
              <a:lnSpc>
                <a:spcPct val="120000"/>
              </a:lnSpc>
            </a:pPr>
            <a:r>
              <a:rPr lang="en-US" dirty="0"/>
              <a:t>In almost all cases, I will reply via Inbox rather than by telephone.</a:t>
            </a:r>
          </a:p>
        </p:txBody>
      </p:sp>
    </p:spTree>
    <p:extLst>
      <p:ext uri="{BB962C8B-B14F-4D97-AF65-F5344CB8AC3E}">
        <p14:creationId xmlns:p14="http://schemas.microsoft.com/office/powerpoint/2010/main" val="307853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Attendance</a:t>
            </a:r>
          </a:p>
        </p:txBody>
      </p:sp>
      <p:sp>
        <p:nvSpPr>
          <p:cNvPr id="14" name="Content Placeholder 13"/>
          <p:cNvSpPr>
            <a:spLocks noGrp="1"/>
          </p:cNvSpPr>
          <p:nvPr>
            <p:ph idx="1"/>
          </p:nvPr>
        </p:nvSpPr>
        <p:spPr>
          <a:xfrm>
            <a:off x="1117309" y="1473200"/>
            <a:ext cx="10157354" cy="5156200"/>
          </a:xfrm>
        </p:spPr>
        <p:txBody>
          <a:bodyPr>
            <a:normAutofit/>
          </a:bodyPr>
          <a:lstStyle/>
          <a:p>
            <a:pPr>
              <a:lnSpc>
                <a:spcPct val="120000"/>
              </a:lnSpc>
            </a:pPr>
            <a:r>
              <a:rPr lang="en-US" b="1" dirty="0"/>
              <a:t>HCC Policy: Non-Attendance Withdrawal</a:t>
            </a:r>
          </a:p>
          <a:p>
            <a:pPr lvl="1">
              <a:lnSpc>
                <a:spcPct val="120000"/>
              </a:lnSpc>
            </a:pPr>
            <a:r>
              <a:rPr lang="en-US" dirty="0"/>
              <a:t>HCC policy requires instructors to drop students who do not attend class on or before the official date of enrollment.</a:t>
            </a:r>
          </a:p>
          <a:p>
            <a:pPr lvl="1">
              <a:lnSpc>
                <a:spcPct val="120000"/>
              </a:lnSpc>
            </a:pPr>
            <a:r>
              <a:rPr lang="en-US" dirty="0"/>
              <a:t>“Attendance” is defined as logging in </a:t>
            </a:r>
            <a:r>
              <a:rPr lang="en-US" u="sng" dirty="0"/>
              <a:t>AND</a:t>
            </a:r>
            <a:r>
              <a:rPr lang="en-US" dirty="0"/>
              <a:t> completing assignments. If you do not complete the Get Started Activities by the due date in the Course Calendar, you will be dropped and reported as “Never Attended” to the registrar.</a:t>
            </a:r>
          </a:p>
          <a:p>
            <a:pPr lvl="1">
              <a:lnSpc>
                <a:spcPct val="120000"/>
              </a:lnSpc>
            </a:pPr>
            <a:r>
              <a:rPr lang="en-US" dirty="0"/>
              <a:t>If you fail to submit assignments on time later in the semester, you may also be dropped for non-attendance.</a:t>
            </a:r>
          </a:p>
          <a:p>
            <a:pPr lvl="1">
              <a:lnSpc>
                <a:spcPct val="120000"/>
              </a:lnSpc>
            </a:pPr>
            <a:r>
              <a:rPr lang="en-US" dirty="0"/>
              <a:t>To ensure that you are aware of changes and announcements that may occur during the semester, you should log in to the course several times a week.</a:t>
            </a:r>
            <a:endParaRPr lang="en-US" b="1" dirty="0"/>
          </a:p>
        </p:txBody>
      </p:sp>
    </p:spTree>
    <p:extLst>
      <p:ext uri="{BB962C8B-B14F-4D97-AF65-F5344CB8AC3E}">
        <p14:creationId xmlns:p14="http://schemas.microsoft.com/office/powerpoint/2010/main" val="66303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Textbook &amp; Units of Instruction</a:t>
            </a:r>
          </a:p>
        </p:txBody>
      </p:sp>
      <p:sp>
        <p:nvSpPr>
          <p:cNvPr id="14" name="Content Placeholder 13"/>
          <p:cNvSpPr>
            <a:spLocks noGrp="1"/>
          </p:cNvSpPr>
          <p:nvPr>
            <p:ph idx="1"/>
          </p:nvPr>
        </p:nvSpPr>
        <p:spPr/>
        <p:txBody>
          <a:bodyPr>
            <a:normAutofit fontScale="77500" lnSpcReduction="20000"/>
          </a:bodyPr>
          <a:lstStyle/>
          <a:p>
            <a:r>
              <a:rPr lang="en-US" dirty="0"/>
              <a:t>Boyd, D. &amp; Bee, H. (2015). </a:t>
            </a:r>
            <a:r>
              <a:rPr lang="en-US" i="1" dirty="0"/>
              <a:t>Lifespan Development </a:t>
            </a:r>
            <a:r>
              <a:rPr lang="en-US" dirty="0"/>
              <a:t>7</a:t>
            </a:r>
            <a:r>
              <a:rPr lang="en-US" baseline="30000" dirty="0"/>
              <a:t>th</a:t>
            </a:r>
            <a:r>
              <a:rPr lang="en-US" dirty="0"/>
              <a:t> Edition. Upper Saddle River, NJ: Pearson.</a:t>
            </a:r>
          </a:p>
          <a:p>
            <a:r>
              <a:rPr lang="en-US" b="1" dirty="0"/>
              <a:t>Unit I</a:t>
            </a:r>
          </a:p>
          <a:p>
            <a:pPr lvl="1"/>
            <a:r>
              <a:rPr lang="en-US" dirty="0"/>
              <a:t>Chapters 1-3: Foundations</a:t>
            </a:r>
          </a:p>
          <a:p>
            <a:pPr lvl="1"/>
            <a:r>
              <a:rPr lang="en-US" dirty="0"/>
              <a:t>Chapters 4-6: Infancy</a:t>
            </a:r>
          </a:p>
          <a:p>
            <a:pPr lvl="1"/>
            <a:r>
              <a:rPr lang="en-US" dirty="0"/>
              <a:t>Chapters 7-8: Early Childhood</a:t>
            </a:r>
          </a:p>
          <a:p>
            <a:r>
              <a:rPr lang="en-US" b="1" dirty="0"/>
              <a:t>Unit II</a:t>
            </a:r>
          </a:p>
          <a:p>
            <a:pPr lvl="1"/>
            <a:r>
              <a:rPr lang="en-US" dirty="0"/>
              <a:t>Chapters 9-10: Middle Childhood</a:t>
            </a:r>
          </a:p>
          <a:p>
            <a:pPr lvl="1"/>
            <a:r>
              <a:rPr lang="en-US" dirty="0"/>
              <a:t>Chapters 11-12: Adolescence</a:t>
            </a:r>
          </a:p>
          <a:p>
            <a:pPr lvl="1"/>
            <a:r>
              <a:rPr lang="en-US" dirty="0"/>
              <a:t>Chapters 13-14: Early Adulthood</a:t>
            </a:r>
          </a:p>
          <a:p>
            <a:pPr lvl="1"/>
            <a:r>
              <a:rPr lang="en-US" dirty="0"/>
              <a:t>Chapters 15-16: Middle Adulthood</a:t>
            </a:r>
          </a:p>
          <a:p>
            <a:pPr lvl="1"/>
            <a:r>
              <a:rPr lang="en-US" dirty="0"/>
              <a:t>Chapters 17-18: Late Adulthood</a:t>
            </a:r>
          </a:p>
          <a:p>
            <a:pPr lvl="1"/>
            <a:r>
              <a:rPr lang="en-US" dirty="0"/>
              <a:t>Chapter 19: Death and Dying</a:t>
            </a:r>
          </a:p>
        </p:txBody>
      </p:sp>
    </p:spTree>
    <p:extLst>
      <p:ext uri="{BB962C8B-B14F-4D97-AF65-F5344CB8AC3E}">
        <p14:creationId xmlns:p14="http://schemas.microsoft.com/office/powerpoint/2010/main" val="346682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Assignments &amp; Grades</a:t>
            </a:r>
          </a:p>
        </p:txBody>
      </p:sp>
      <p:sp>
        <p:nvSpPr>
          <p:cNvPr id="6" name="Content Placeholder 5"/>
          <p:cNvSpPr>
            <a:spLocks noGrp="1"/>
          </p:cNvSpPr>
          <p:nvPr>
            <p:ph sz="half" idx="2"/>
          </p:nvPr>
        </p:nvSpPr>
        <p:spPr>
          <a:xfrm>
            <a:off x="6297559" y="1701800"/>
            <a:ext cx="4977104" cy="5003800"/>
          </a:xfrm>
        </p:spPr>
        <p:txBody>
          <a:bodyPr>
            <a:noAutofit/>
          </a:bodyPr>
          <a:lstStyle/>
          <a:p>
            <a:r>
              <a:rPr lang="en-US" sz="1400" dirty="0"/>
              <a:t>Get Started Activities: 50 points</a:t>
            </a:r>
          </a:p>
          <a:p>
            <a:r>
              <a:rPr lang="en-US" sz="1400" dirty="0"/>
              <a:t>Unit Exams 300 points</a:t>
            </a:r>
          </a:p>
          <a:p>
            <a:r>
              <a:rPr lang="en-US" sz="1400" dirty="0"/>
              <a:t>Essay: 50 points (+ 10 points bonus for early submission)</a:t>
            </a:r>
          </a:p>
          <a:p>
            <a:r>
              <a:rPr lang="en-US" sz="1400" dirty="0"/>
              <a:t>Final Exam: 100 points</a:t>
            </a:r>
          </a:p>
          <a:p>
            <a:r>
              <a:rPr lang="en-US" sz="1400" dirty="0"/>
              <a:t>NO EXTRA CREDIT</a:t>
            </a:r>
          </a:p>
          <a:p>
            <a:r>
              <a:rPr lang="en-US" sz="1400" dirty="0"/>
              <a:t>500 maximum total points</a:t>
            </a:r>
          </a:p>
          <a:p>
            <a:r>
              <a:rPr lang="en-US" sz="1400" dirty="0"/>
              <a:t>A: 450-500</a:t>
            </a:r>
          </a:p>
          <a:p>
            <a:r>
              <a:rPr lang="en-US" sz="1400" dirty="0"/>
              <a:t>B: 400-449</a:t>
            </a:r>
          </a:p>
          <a:p>
            <a:r>
              <a:rPr lang="en-US" sz="1400" dirty="0"/>
              <a:t>C: 350-399</a:t>
            </a:r>
          </a:p>
          <a:p>
            <a:r>
              <a:rPr lang="en-US" sz="1400" dirty="0"/>
              <a:t>D: 300-349</a:t>
            </a:r>
          </a:p>
          <a:p>
            <a:r>
              <a:rPr lang="en-US" sz="1400" dirty="0"/>
              <a:t>F: &lt;300</a:t>
            </a:r>
          </a:p>
        </p:txBody>
      </p:sp>
      <p:sp>
        <p:nvSpPr>
          <p:cNvPr id="3" name="Content Placeholder 2"/>
          <p:cNvSpPr>
            <a:spLocks noGrp="1"/>
          </p:cNvSpPr>
          <p:nvPr>
            <p:ph sz="half" idx="1"/>
          </p:nvPr>
        </p:nvSpPr>
        <p:spPr>
          <a:xfrm>
            <a:off x="1117309" y="1701800"/>
            <a:ext cx="4977104" cy="5003800"/>
          </a:xfrm>
        </p:spPr>
        <p:txBody>
          <a:bodyPr>
            <a:noAutofit/>
          </a:bodyPr>
          <a:lstStyle/>
          <a:p>
            <a:r>
              <a:rPr lang="en-US" dirty="0"/>
              <a:t>Get Started Activities</a:t>
            </a:r>
          </a:p>
          <a:p>
            <a:pPr lvl="1"/>
            <a:r>
              <a:rPr lang="en-US" sz="2400" dirty="0"/>
              <a:t>Meet Your Classmates</a:t>
            </a:r>
          </a:p>
          <a:p>
            <a:pPr lvl="1"/>
            <a:r>
              <a:rPr lang="en-US" sz="2400" dirty="0"/>
              <a:t>Syllabus Quiz</a:t>
            </a:r>
          </a:p>
          <a:p>
            <a:pPr lvl="1"/>
            <a:r>
              <a:rPr lang="en-US" sz="2400" dirty="0"/>
              <a:t>Video Quiz</a:t>
            </a:r>
          </a:p>
          <a:p>
            <a:r>
              <a:rPr lang="en-US" dirty="0"/>
              <a:t>Unit Exams</a:t>
            </a:r>
          </a:p>
          <a:p>
            <a:pPr lvl="1"/>
            <a:r>
              <a:rPr lang="en-US" sz="2400" dirty="0"/>
              <a:t>Unit I</a:t>
            </a:r>
          </a:p>
          <a:p>
            <a:pPr lvl="1"/>
            <a:r>
              <a:rPr lang="en-US" sz="2400" dirty="0"/>
              <a:t>Unit II</a:t>
            </a:r>
          </a:p>
          <a:p>
            <a:r>
              <a:rPr lang="en-US" dirty="0"/>
              <a:t>Essay</a:t>
            </a:r>
          </a:p>
          <a:p>
            <a:r>
              <a:rPr lang="en-US" dirty="0"/>
              <a:t>Comprehensive Final Exam</a:t>
            </a:r>
          </a:p>
        </p:txBody>
      </p:sp>
    </p:spTree>
    <p:extLst>
      <p:ext uri="{BB962C8B-B14F-4D97-AF65-F5344CB8AC3E}">
        <p14:creationId xmlns:p14="http://schemas.microsoft.com/office/powerpoint/2010/main" val="391380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Get Started Activities</a:t>
            </a:r>
          </a:p>
        </p:txBody>
      </p:sp>
      <p:sp>
        <p:nvSpPr>
          <p:cNvPr id="14" name="Content Placeholder 13"/>
          <p:cNvSpPr>
            <a:spLocks noGrp="1"/>
          </p:cNvSpPr>
          <p:nvPr>
            <p:ph idx="1"/>
          </p:nvPr>
        </p:nvSpPr>
        <p:spPr>
          <a:xfrm>
            <a:off x="1117309" y="1600200"/>
            <a:ext cx="10157354" cy="4876800"/>
          </a:xfrm>
        </p:spPr>
        <p:txBody>
          <a:bodyPr>
            <a:normAutofit/>
          </a:bodyPr>
          <a:lstStyle/>
          <a:p>
            <a:r>
              <a:rPr lang="en-US" dirty="0"/>
              <a:t>Post self-introduction in “Meet Your Classmates” forum</a:t>
            </a:r>
          </a:p>
          <a:p>
            <a:r>
              <a:rPr lang="en-US" dirty="0"/>
              <a:t>Take the Syllabus Quiz as many times as necessary to achieve a score of 100%.</a:t>
            </a:r>
          </a:p>
          <a:p>
            <a:r>
              <a:rPr lang="en-US" dirty="0"/>
              <a:t>Choose two videos from those listed in the Get Started folder.</a:t>
            </a:r>
          </a:p>
          <a:p>
            <a:r>
              <a:rPr lang="en-US" dirty="0"/>
              <a:t>Take the Video Quiz.</a:t>
            </a:r>
          </a:p>
          <a:p>
            <a:r>
              <a:rPr lang="en-US" dirty="0"/>
              <a:t>Failure to complete Get Started Activities by the due date in the Course Calendar will result in your being dropped from the course.</a:t>
            </a:r>
          </a:p>
        </p:txBody>
      </p:sp>
    </p:spTree>
    <p:extLst>
      <p:ext uri="{BB962C8B-B14F-4D97-AF65-F5344CB8AC3E}">
        <p14:creationId xmlns:p14="http://schemas.microsoft.com/office/powerpoint/2010/main" val="21967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Unit Exams</a:t>
            </a:r>
          </a:p>
        </p:txBody>
      </p:sp>
      <p:sp>
        <p:nvSpPr>
          <p:cNvPr id="14" name="Content Placeholder 13"/>
          <p:cNvSpPr>
            <a:spLocks noGrp="1"/>
          </p:cNvSpPr>
          <p:nvPr>
            <p:ph idx="1"/>
          </p:nvPr>
        </p:nvSpPr>
        <p:spPr>
          <a:xfrm>
            <a:off x="1117309" y="1600200"/>
            <a:ext cx="10157354" cy="4876800"/>
          </a:xfrm>
        </p:spPr>
        <p:txBody>
          <a:bodyPr>
            <a:normAutofit fontScale="62500" lnSpcReduction="20000"/>
          </a:bodyPr>
          <a:lstStyle/>
          <a:p>
            <a:r>
              <a:rPr lang="en-US" dirty="0"/>
              <a:t>75 multiple-choice questions, no time limits, open book, one attempt</a:t>
            </a:r>
          </a:p>
          <a:p>
            <a:r>
              <a:rPr lang="en-US" dirty="0"/>
              <a:t>Both exams are available on the first day of class.</a:t>
            </a:r>
          </a:p>
          <a:p>
            <a:r>
              <a:rPr lang="en-US" dirty="0"/>
              <a:t>Students can log in and out as many times as they want prior to the due dates.</a:t>
            </a:r>
          </a:p>
          <a:p>
            <a:pPr>
              <a:lnSpc>
                <a:spcPct val="120000"/>
              </a:lnSpc>
            </a:pPr>
            <a:r>
              <a:rPr lang="en-US" dirty="0"/>
              <a:t>Instructions for printing are posted in the unit folders so that students can work on the exams offline.</a:t>
            </a:r>
          </a:p>
          <a:p>
            <a:pPr>
              <a:lnSpc>
                <a:spcPct val="120000"/>
              </a:lnSpc>
            </a:pPr>
            <a:r>
              <a:rPr lang="en-US" dirty="0"/>
              <a:t>Students can email the instructor with questions about items on the exams prior to submission for grading.</a:t>
            </a:r>
          </a:p>
          <a:p>
            <a:pPr>
              <a:lnSpc>
                <a:spcPct val="120000"/>
              </a:lnSpc>
            </a:pPr>
            <a:r>
              <a:rPr lang="en-US" dirty="0"/>
              <a:t>Exams must be completed by 11:55 p.m. on the due dates.</a:t>
            </a:r>
          </a:p>
          <a:p>
            <a:r>
              <a:rPr lang="en-US" dirty="0"/>
              <a:t>Grades will be available immediately after exams are completed.</a:t>
            </a:r>
          </a:p>
          <a:p>
            <a:r>
              <a:rPr lang="en-US" dirty="0"/>
              <a:t>Students can review graded exams, but correct answers are not provided.</a:t>
            </a:r>
          </a:p>
          <a:p>
            <a:pPr>
              <a:lnSpc>
                <a:spcPct val="120000"/>
              </a:lnSpc>
            </a:pPr>
            <a:r>
              <a:rPr lang="en-US" dirty="0"/>
              <a:t>After completion of the exam, students may email the instructor for information about incorrect items. </a:t>
            </a:r>
          </a:p>
          <a:p>
            <a:pPr>
              <a:lnSpc>
                <a:spcPct val="120000"/>
              </a:lnSpc>
            </a:pPr>
            <a:r>
              <a:rPr lang="en-US" dirty="0"/>
              <a:t>No retakes</a:t>
            </a:r>
          </a:p>
        </p:txBody>
      </p:sp>
    </p:spTree>
    <p:extLst>
      <p:ext uri="{BB962C8B-B14F-4D97-AF65-F5344CB8AC3E}">
        <p14:creationId xmlns:p14="http://schemas.microsoft.com/office/powerpoint/2010/main" val="41461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17309" y="76200"/>
            <a:ext cx="10157354" cy="838200"/>
          </a:xfrm>
        </p:spPr>
        <p:txBody>
          <a:bodyPr/>
          <a:lstStyle/>
          <a:p>
            <a:r>
              <a:rPr lang="en-US" b="1" dirty="0"/>
              <a:t>Essay</a:t>
            </a:r>
          </a:p>
        </p:txBody>
      </p:sp>
      <p:sp>
        <p:nvSpPr>
          <p:cNvPr id="14" name="Content Placeholder 13"/>
          <p:cNvSpPr>
            <a:spLocks noGrp="1"/>
          </p:cNvSpPr>
          <p:nvPr>
            <p:ph idx="1"/>
          </p:nvPr>
        </p:nvSpPr>
        <p:spPr>
          <a:xfrm>
            <a:off x="1117309" y="914400"/>
            <a:ext cx="10157354" cy="5943600"/>
          </a:xfrm>
        </p:spPr>
        <p:txBody>
          <a:bodyPr>
            <a:normAutofit fontScale="85000" lnSpcReduction="20000"/>
          </a:bodyPr>
          <a:lstStyle/>
          <a:p>
            <a:pPr>
              <a:lnSpc>
                <a:spcPct val="120000"/>
              </a:lnSpc>
            </a:pPr>
            <a:r>
              <a:rPr lang="en-US" dirty="0"/>
              <a:t>Complete instructions and grading criteria posted in “Essay” folder on Eagle Online</a:t>
            </a:r>
          </a:p>
          <a:p>
            <a:pPr>
              <a:lnSpc>
                <a:spcPct val="120000"/>
              </a:lnSpc>
            </a:pPr>
            <a:r>
              <a:rPr lang="en-US" dirty="0"/>
              <a:t>Watch documentary video (links posted on Eagle Online)</a:t>
            </a:r>
          </a:p>
          <a:p>
            <a:pPr>
              <a:lnSpc>
                <a:spcPct val="120000"/>
              </a:lnSpc>
            </a:pPr>
            <a:r>
              <a:rPr lang="en-US" dirty="0"/>
              <a:t>Write 2-3 page essay that applies course concepts to information in video</a:t>
            </a:r>
          </a:p>
          <a:p>
            <a:pPr lvl="1">
              <a:lnSpc>
                <a:spcPct val="120000"/>
              </a:lnSpc>
            </a:pPr>
            <a:r>
              <a:rPr lang="en-US" dirty="0"/>
              <a:t>Instructions include specific concepts that must be applied to each video</a:t>
            </a:r>
          </a:p>
          <a:p>
            <a:pPr>
              <a:lnSpc>
                <a:spcPct val="120000"/>
              </a:lnSpc>
            </a:pPr>
            <a:r>
              <a:rPr lang="en-US" dirty="0"/>
              <a:t>Microsoft Word format </a:t>
            </a:r>
            <a:r>
              <a:rPr lang="en-US" u="sng" dirty="0"/>
              <a:t>ONLY</a:t>
            </a:r>
            <a:endParaRPr lang="en-US" dirty="0"/>
          </a:p>
          <a:p>
            <a:pPr>
              <a:lnSpc>
                <a:spcPct val="120000"/>
              </a:lnSpc>
            </a:pPr>
            <a:r>
              <a:rPr lang="en-US" dirty="0"/>
              <a:t>Optional rough draft</a:t>
            </a:r>
          </a:p>
          <a:p>
            <a:pPr lvl="1">
              <a:lnSpc>
                <a:spcPct val="120000"/>
              </a:lnSpc>
            </a:pPr>
            <a:r>
              <a:rPr lang="en-US" dirty="0"/>
              <a:t>Upload link provided for optional rough draft submission</a:t>
            </a:r>
          </a:p>
          <a:p>
            <a:pPr lvl="1">
              <a:lnSpc>
                <a:spcPct val="120000"/>
              </a:lnSpc>
            </a:pPr>
            <a:r>
              <a:rPr lang="en-US" dirty="0"/>
              <a:t>Optional rough draft must be submitted by 11:55 p.m. on date in Course Calendar	</a:t>
            </a:r>
          </a:p>
          <a:p>
            <a:pPr lvl="1">
              <a:lnSpc>
                <a:spcPct val="120000"/>
              </a:lnSpc>
            </a:pPr>
            <a:r>
              <a:rPr lang="en-US" dirty="0"/>
              <a:t>I will not grade rough draft but will provide feedback</a:t>
            </a:r>
          </a:p>
          <a:p>
            <a:pPr>
              <a:lnSpc>
                <a:spcPct val="120000"/>
              </a:lnSpc>
            </a:pPr>
            <a:r>
              <a:rPr lang="en-US" dirty="0"/>
              <a:t>Use upload link to submit essay on Eagle Online</a:t>
            </a:r>
          </a:p>
          <a:p>
            <a:pPr>
              <a:lnSpc>
                <a:spcPct val="120000"/>
              </a:lnSpc>
            </a:pPr>
            <a:r>
              <a:rPr lang="en-US" dirty="0"/>
              <a:t>You will receive 10 bonus points if you submit your Essay by the “bonus” deadline in the course calendar.</a:t>
            </a:r>
          </a:p>
          <a:p>
            <a:pPr marL="0" indent="0">
              <a:lnSpc>
                <a:spcPct val="120000"/>
              </a:lnSpc>
              <a:buNone/>
            </a:pPr>
            <a:endParaRPr lang="en-US" dirty="0"/>
          </a:p>
        </p:txBody>
      </p:sp>
    </p:spTree>
    <p:extLst>
      <p:ext uri="{BB962C8B-B14F-4D97-AF65-F5344CB8AC3E}">
        <p14:creationId xmlns:p14="http://schemas.microsoft.com/office/powerpoint/2010/main" val="394470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1023</Words>
  <Application>Microsoft Office PowerPoint</Application>
  <PresentationFormat>Custom</PresentationFormat>
  <Paragraphs>151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Times New Roman</vt:lpstr>
      <vt:lpstr>Books 16x9</vt:lpstr>
      <vt:lpstr>PSYC 2314   Human Growth &amp; Development/Lifespan </vt:lpstr>
      <vt:lpstr>How to Get Started in the Course</vt:lpstr>
      <vt:lpstr>How to Contact Instructor</vt:lpstr>
      <vt:lpstr>Attendance</vt:lpstr>
      <vt:lpstr>Textbook &amp; Units of Instruction</vt:lpstr>
      <vt:lpstr>Assignments &amp; Grades</vt:lpstr>
      <vt:lpstr>Get Started Activities</vt:lpstr>
      <vt:lpstr>Unit Exams</vt:lpstr>
      <vt:lpstr>Essay</vt:lpstr>
      <vt:lpstr>Final Exam</vt:lpstr>
      <vt:lpstr>Course Calendar</vt:lpstr>
      <vt:lpstr>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2015-01-03T00:26:05Z</dcterms:created>
  <dcterms:modified xsi:type="dcterms:W3CDTF">2016-08-08T04:16:49Z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