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73" r:id="rId12"/>
    <p:sldId id="275" r:id="rId13"/>
    <p:sldId id="274" r:id="rId14"/>
    <p:sldId id="265" r:id="rId15"/>
    <p:sldId id="276" r:id="rId16"/>
    <p:sldId id="277" r:id="rId17"/>
    <p:sldId id="278" r:id="rId18"/>
    <p:sldId id="279"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08F33-C18F-4E0D-A26B-462B57C64735}" type="doc">
      <dgm:prSet loTypeId="urn:microsoft.com/office/officeart/2005/8/layout/pyramid3" loCatId="pyramid" qsTypeId="urn:microsoft.com/office/officeart/2005/8/quickstyle/simple1" qsCatId="simple" csTypeId="urn:microsoft.com/office/officeart/2005/8/colors/accent1_2" csCatId="accent1" phldr="1"/>
      <dgm:spPr/>
    </dgm:pt>
    <dgm:pt modelId="{72919044-4C53-4895-9830-0CA1DBCDFF1D}">
      <dgm:prSet phldrT="[Text]"/>
      <dgm:spPr>
        <a:solidFill>
          <a:schemeClr val="accent2">
            <a:lumMod val="40000"/>
            <a:lumOff val="60000"/>
          </a:schemeClr>
        </a:solidFill>
      </dgm:spPr>
      <dgm:t>
        <a:bodyPr/>
        <a:lstStyle/>
        <a:p>
          <a:r>
            <a:rPr lang="en-US" dirty="0" smtClean="0"/>
            <a:t>General</a:t>
          </a:r>
          <a:endParaRPr lang="en-US" dirty="0"/>
        </a:p>
      </dgm:t>
    </dgm:pt>
    <dgm:pt modelId="{3607E27A-B6AF-45BD-99F9-4E9B9A7285E8}" type="parTrans" cxnId="{4DFA1A80-681D-4BED-9280-23AB8E1E3BD6}">
      <dgm:prSet/>
      <dgm:spPr/>
      <dgm:t>
        <a:bodyPr/>
        <a:lstStyle/>
        <a:p>
          <a:endParaRPr lang="en-US"/>
        </a:p>
      </dgm:t>
    </dgm:pt>
    <dgm:pt modelId="{F6ACEEE8-9801-41F9-8297-F392CBF73C57}" type="sibTrans" cxnId="{4DFA1A80-681D-4BED-9280-23AB8E1E3BD6}">
      <dgm:prSet/>
      <dgm:spPr/>
      <dgm:t>
        <a:bodyPr/>
        <a:lstStyle/>
        <a:p>
          <a:endParaRPr lang="en-US"/>
        </a:p>
      </dgm:t>
    </dgm:pt>
    <dgm:pt modelId="{DE7A85F5-3DC5-4F4A-B51B-0D8655EE582F}">
      <dgm:prSet phldrT="[Text]"/>
      <dgm:spPr>
        <a:solidFill>
          <a:schemeClr val="accent1">
            <a:lumMod val="40000"/>
            <a:lumOff val="60000"/>
          </a:schemeClr>
        </a:solidFill>
      </dgm:spPr>
      <dgm:t>
        <a:bodyPr/>
        <a:lstStyle/>
        <a:p>
          <a:r>
            <a:rPr lang="en-US" dirty="0" smtClean="0"/>
            <a:t>Development</a:t>
          </a:r>
          <a:endParaRPr lang="en-US" dirty="0"/>
        </a:p>
      </dgm:t>
    </dgm:pt>
    <dgm:pt modelId="{ECD24426-DA75-49D4-859F-597CB4182A01}" type="parTrans" cxnId="{811C75E8-11A4-41A1-862A-64C48C2F42B1}">
      <dgm:prSet/>
      <dgm:spPr/>
      <dgm:t>
        <a:bodyPr/>
        <a:lstStyle/>
        <a:p>
          <a:endParaRPr lang="en-US"/>
        </a:p>
      </dgm:t>
    </dgm:pt>
    <dgm:pt modelId="{F0F05F86-B5F1-491D-B6BB-755338D27995}" type="sibTrans" cxnId="{811C75E8-11A4-41A1-862A-64C48C2F42B1}">
      <dgm:prSet/>
      <dgm:spPr/>
      <dgm:t>
        <a:bodyPr/>
        <a:lstStyle/>
        <a:p>
          <a:endParaRPr lang="en-US"/>
        </a:p>
      </dgm:t>
    </dgm:pt>
    <dgm:pt modelId="{FE73DD50-3ADA-4A19-9950-72686C7191E4}">
      <dgm:prSet phldrT="[Text]"/>
      <dgm:spPr/>
      <dgm:t>
        <a:bodyPr/>
        <a:lstStyle/>
        <a:p>
          <a:r>
            <a:rPr lang="en-US" dirty="0" smtClean="0"/>
            <a:t>Specific</a:t>
          </a:r>
          <a:endParaRPr lang="en-US" dirty="0"/>
        </a:p>
      </dgm:t>
    </dgm:pt>
    <dgm:pt modelId="{2E3BB957-1464-4AF4-9395-B650EFE6FFCD}" type="parTrans" cxnId="{E1BCB431-BC64-4A8F-8637-EDE6DDE38B4C}">
      <dgm:prSet/>
      <dgm:spPr/>
      <dgm:t>
        <a:bodyPr/>
        <a:lstStyle/>
        <a:p>
          <a:endParaRPr lang="en-US"/>
        </a:p>
      </dgm:t>
    </dgm:pt>
    <dgm:pt modelId="{B0EBD797-BA70-489F-BD24-0355473A2CEF}" type="sibTrans" cxnId="{E1BCB431-BC64-4A8F-8637-EDE6DDE38B4C}">
      <dgm:prSet/>
      <dgm:spPr/>
      <dgm:t>
        <a:bodyPr/>
        <a:lstStyle/>
        <a:p>
          <a:endParaRPr lang="en-US"/>
        </a:p>
      </dgm:t>
    </dgm:pt>
    <dgm:pt modelId="{EFD53426-CDB7-4585-92EB-A8687808F208}" type="pres">
      <dgm:prSet presAssocID="{87708F33-C18F-4E0D-A26B-462B57C64735}" presName="Name0" presStyleCnt="0">
        <dgm:presLayoutVars>
          <dgm:dir/>
          <dgm:animLvl val="lvl"/>
          <dgm:resizeHandles val="exact"/>
        </dgm:presLayoutVars>
      </dgm:prSet>
      <dgm:spPr/>
    </dgm:pt>
    <dgm:pt modelId="{ECF3739B-7515-47AF-81BC-F55AE712BEA5}" type="pres">
      <dgm:prSet presAssocID="{72919044-4C53-4895-9830-0CA1DBCDFF1D}" presName="Name8" presStyleCnt="0"/>
      <dgm:spPr/>
    </dgm:pt>
    <dgm:pt modelId="{AC7495F6-C2DB-4C62-9717-50F16F9BB34B}" type="pres">
      <dgm:prSet presAssocID="{72919044-4C53-4895-9830-0CA1DBCDFF1D}" presName="level" presStyleLbl="node1" presStyleIdx="0" presStyleCnt="3" custLinFactNeighborX="-781" custLinFactNeighborY="-5625">
        <dgm:presLayoutVars>
          <dgm:chMax val="1"/>
          <dgm:bulletEnabled val="1"/>
        </dgm:presLayoutVars>
      </dgm:prSet>
      <dgm:spPr/>
      <dgm:t>
        <a:bodyPr/>
        <a:lstStyle/>
        <a:p>
          <a:endParaRPr lang="en-US"/>
        </a:p>
      </dgm:t>
    </dgm:pt>
    <dgm:pt modelId="{4805EFE2-3CD3-4F31-A9F7-012CBF2D178C}" type="pres">
      <dgm:prSet presAssocID="{72919044-4C53-4895-9830-0CA1DBCDFF1D}" presName="levelTx" presStyleLbl="revTx" presStyleIdx="0" presStyleCnt="0">
        <dgm:presLayoutVars>
          <dgm:chMax val="1"/>
          <dgm:bulletEnabled val="1"/>
        </dgm:presLayoutVars>
      </dgm:prSet>
      <dgm:spPr/>
      <dgm:t>
        <a:bodyPr/>
        <a:lstStyle/>
        <a:p>
          <a:endParaRPr lang="en-US"/>
        </a:p>
      </dgm:t>
    </dgm:pt>
    <dgm:pt modelId="{1E001208-827D-4A6A-9BFE-610494389ED2}" type="pres">
      <dgm:prSet presAssocID="{DE7A85F5-3DC5-4F4A-B51B-0D8655EE582F}" presName="Name8" presStyleCnt="0"/>
      <dgm:spPr/>
    </dgm:pt>
    <dgm:pt modelId="{47A36516-7F9D-4BBA-BFD5-E852A815ED3D}" type="pres">
      <dgm:prSet presAssocID="{DE7A85F5-3DC5-4F4A-B51B-0D8655EE582F}" presName="level" presStyleLbl="node1" presStyleIdx="1" presStyleCnt="3">
        <dgm:presLayoutVars>
          <dgm:chMax val="1"/>
          <dgm:bulletEnabled val="1"/>
        </dgm:presLayoutVars>
      </dgm:prSet>
      <dgm:spPr/>
      <dgm:t>
        <a:bodyPr/>
        <a:lstStyle/>
        <a:p>
          <a:endParaRPr lang="en-US"/>
        </a:p>
      </dgm:t>
    </dgm:pt>
    <dgm:pt modelId="{11744E12-A090-4329-9F4E-B33394FA86EE}" type="pres">
      <dgm:prSet presAssocID="{DE7A85F5-3DC5-4F4A-B51B-0D8655EE582F}" presName="levelTx" presStyleLbl="revTx" presStyleIdx="0" presStyleCnt="0">
        <dgm:presLayoutVars>
          <dgm:chMax val="1"/>
          <dgm:bulletEnabled val="1"/>
        </dgm:presLayoutVars>
      </dgm:prSet>
      <dgm:spPr/>
      <dgm:t>
        <a:bodyPr/>
        <a:lstStyle/>
        <a:p>
          <a:endParaRPr lang="en-US"/>
        </a:p>
      </dgm:t>
    </dgm:pt>
    <dgm:pt modelId="{4878F4F4-C2A7-427E-8612-B617DAE116F3}" type="pres">
      <dgm:prSet presAssocID="{FE73DD50-3ADA-4A19-9950-72686C7191E4}" presName="Name8" presStyleCnt="0"/>
      <dgm:spPr/>
    </dgm:pt>
    <dgm:pt modelId="{A2B1367A-EEAA-45DC-9D1A-A7BF1AE4BD2C}" type="pres">
      <dgm:prSet presAssocID="{FE73DD50-3ADA-4A19-9950-72686C7191E4}" presName="level" presStyleLbl="node1" presStyleIdx="2" presStyleCnt="3">
        <dgm:presLayoutVars>
          <dgm:chMax val="1"/>
          <dgm:bulletEnabled val="1"/>
        </dgm:presLayoutVars>
      </dgm:prSet>
      <dgm:spPr/>
      <dgm:t>
        <a:bodyPr/>
        <a:lstStyle/>
        <a:p>
          <a:endParaRPr lang="en-US"/>
        </a:p>
      </dgm:t>
    </dgm:pt>
    <dgm:pt modelId="{B1267695-544E-491A-9301-0B36D1E98AEB}" type="pres">
      <dgm:prSet presAssocID="{FE73DD50-3ADA-4A19-9950-72686C7191E4}" presName="levelTx" presStyleLbl="revTx" presStyleIdx="0" presStyleCnt="0">
        <dgm:presLayoutVars>
          <dgm:chMax val="1"/>
          <dgm:bulletEnabled val="1"/>
        </dgm:presLayoutVars>
      </dgm:prSet>
      <dgm:spPr/>
      <dgm:t>
        <a:bodyPr/>
        <a:lstStyle/>
        <a:p>
          <a:endParaRPr lang="en-US"/>
        </a:p>
      </dgm:t>
    </dgm:pt>
  </dgm:ptLst>
  <dgm:cxnLst>
    <dgm:cxn modelId="{AF7A7B62-098F-4D86-8988-9D5E5111AA67}" type="presOf" srcId="{FE73DD50-3ADA-4A19-9950-72686C7191E4}" destId="{A2B1367A-EEAA-45DC-9D1A-A7BF1AE4BD2C}" srcOrd="0" destOrd="0" presId="urn:microsoft.com/office/officeart/2005/8/layout/pyramid3"/>
    <dgm:cxn modelId="{851EEC7C-4046-484C-9DD8-42D669132286}" type="presOf" srcId="{DE7A85F5-3DC5-4F4A-B51B-0D8655EE582F}" destId="{11744E12-A090-4329-9F4E-B33394FA86EE}" srcOrd="1" destOrd="0" presId="urn:microsoft.com/office/officeart/2005/8/layout/pyramid3"/>
    <dgm:cxn modelId="{A6D65D60-EF54-43A5-8DE0-37116D3DFBCC}" type="presOf" srcId="{72919044-4C53-4895-9830-0CA1DBCDFF1D}" destId="{4805EFE2-3CD3-4F31-A9F7-012CBF2D178C}" srcOrd="1" destOrd="0" presId="urn:microsoft.com/office/officeart/2005/8/layout/pyramid3"/>
    <dgm:cxn modelId="{AC140D4F-1BFC-4824-A7BB-D58776E12D21}" type="presOf" srcId="{72919044-4C53-4895-9830-0CA1DBCDFF1D}" destId="{AC7495F6-C2DB-4C62-9717-50F16F9BB34B}" srcOrd="0" destOrd="0" presId="urn:microsoft.com/office/officeart/2005/8/layout/pyramid3"/>
    <dgm:cxn modelId="{DDC489A3-4330-46DC-851C-E3C86BCD9252}" type="presOf" srcId="{DE7A85F5-3DC5-4F4A-B51B-0D8655EE582F}" destId="{47A36516-7F9D-4BBA-BFD5-E852A815ED3D}" srcOrd="0" destOrd="0" presId="urn:microsoft.com/office/officeart/2005/8/layout/pyramid3"/>
    <dgm:cxn modelId="{4DFA1A80-681D-4BED-9280-23AB8E1E3BD6}" srcId="{87708F33-C18F-4E0D-A26B-462B57C64735}" destId="{72919044-4C53-4895-9830-0CA1DBCDFF1D}" srcOrd="0" destOrd="0" parTransId="{3607E27A-B6AF-45BD-99F9-4E9B9A7285E8}" sibTransId="{F6ACEEE8-9801-41F9-8297-F392CBF73C57}"/>
    <dgm:cxn modelId="{351C53BA-9712-4E8D-BAA1-9EA1B60F8128}" type="presOf" srcId="{87708F33-C18F-4E0D-A26B-462B57C64735}" destId="{EFD53426-CDB7-4585-92EB-A8687808F208}" srcOrd="0" destOrd="0" presId="urn:microsoft.com/office/officeart/2005/8/layout/pyramid3"/>
    <dgm:cxn modelId="{FEFDB795-026D-469D-852B-23F41F3E4894}" type="presOf" srcId="{FE73DD50-3ADA-4A19-9950-72686C7191E4}" destId="{B1267695-544E-491A-9301-0B36D1E98AEB}" srcOrd="1" destOrd="0" presId="urn:microsoft.com/office/officeart/2005/8/layout/pyramid3"/>
    <dgm:cxn modelId="{E1BCB431-BC64-4A8F-8637-EDE6DDE38B4C}" srcId="{87708F33-C18F-4E0D-A26B-462B57C64735}" destId="{FE73DD50-3ADA-4A19-9950-72686C7191E4}" srcOrd="2" destOrd="0" parTransId="{2E3BB957-1464-4AF4-9395-B650EFE6FFCD}" sibTransId="{B0EBD797-BA70-489F-BD24-0355473A2CEF}"/>
    <dgm:cxn modelId="{811C75E8-11A4-41A1-862A-64C48C2F42B1}" srcId="{87708F33-C18F-4E0D-A26B-462B57C64735}" destId="{DE7A85F5-3DC5-4F4A-B51B-0D8655EE582F}" srcOrd="1" destOrd="0" parTransId="{ECD24426-DA75-49D4-859F-597CB4182A01}" sibTransId="{F0F05F86-B5F1-491D-B6BB-755338D27995}"/>
    <dgm:cxn modelId="{B9ECA05F-77AA-4E9B-BD98-E28E1912DB38}" type="presParOf" srcId="{EFD53426-CDB7-4585-92EB-A8687808F208}" destId="{ECF3739B-7515-47AF-81BC-F55AE712BEA5}" srcOrd="0" destOrd="0" presId="urn:microsoft.com/office/officeart/2005/8/layout/pyramid3"/>
    <dgm:cxn modelId="{587AEE04-AB6C-43FA-9206-2A6AFD2EB2AA}" type="presParOf" srcId="{ECF3739B-7515-47AF-81BC-F55AE712BEA5}" destId="{AC7495F6-C2DB-4C62-9717-50F16F9BB34B}" srcOrd="0" destOrd="0" presId="urn:microsoft.com/office/officeart/2005/8/layout/pyramid3"/>
    <dgm:cxn modelId="{4C0D971B-1DF3-4DA8-A0B5-CCCCF75110D3}" type="presParOf" srcId="{ECF3739B-7515-47AF-81BC-F55AE712BEA5}" destId="{4805EFE2-3CD3-4F31-A9F7-012CBF2D178C}" srcOrd="1" destOrd="0" presId="urn:microsoft.com/office/officeart/2005/8/layout/pyramid3"/>
    <dgm:cxn modelId="{9883044C-37C8-43B5-A441-C0DE86F1C6D6}" type="presParOf" srcId="{EFD53426-CDB7-4585-92EB-A8687808F208}" destId="{1E001208-827D-4A6A-9BFE-610494389ED2}" srcOrd="1" destOrd="0" presId="urn:microsoft.com/office/officeart/2005/8/layout/pyramid3"/>
    <dgm:cxn modelId="{1919E7B2-FDBC-4AB9-AA4B-62E226E85A46}" type="presParOf" srcId="{1E001208-827D-4A6A-9BFE-610494389ED2}" destId="{47A36516-7F9D-4BBA-BFD5-E852A815ED3D}" srcOrd="0" destOrd="0" presId="urn:microsoft.com/office/officeart/2005/8/layout/pyramid3"/>
    <dgm:cxn modelId="{CC64CC7B-2C2E-4E71-A403-12363D324651}" type="presParOf" srcId="{1E001208-827D-4A6A-9BFE-610494389ED2}" destId="{11744E12-A090-4329-9F4E-B33394FA86EE}" srcOrd="1" destOrd="0" presId="urn:microsoft.com/office/officeart/2005/8/layout/pyramid3"/>
    <dgm:cxn modelId="{653CA969-B67B-4F08-AE14-BA2C80D60A32}" type="presParOf" srcId="{EFD53426-CDB7-4585-92EB-A8687808F208}" destId="{4878F4F4-C2A7-427E-8612-B617DAE116F3}" srcOrd="2" destOrd="0" presId="urn:microsoft.com/office/officeart/2005/8/layout/pyramid3"/>
    <dgm:cxn modelId="{6B89BF2B-945F-4A91-87AF-39AB9278DDAC}" type="presParOf" srcId="{4878F4F4-C2A7-427E-8612-B617DAE116F3}" destId="{A2B1367A-EEAA-45DC-9D1A-A7BF1AE4BD2C}" srcOrd="0" destOrd="0" presId="urn:microsoft.com/office/officeart/2005/8/layout/pyramid3"/>
    <dgm:cxn modelId="{40829260-F8D3-42FD-AF71-B98BBD099933}" type="presParOf" srcId="{4878F4F4-C2A7-427E-8612-B617DAE116F3}" destId="{B1267695-544E-491A-9301-0B36D1E98AEB}" srcOrd="1" destOrd="0" presId="urn:microsoft.com/office/officeart/2005/8/layout/pyramid3"/>
  </dgm:cxnLst>
  <dgm:bg>
    <a:solidFill>
      <a:schemeClr val="accent5">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08F33-C18F-4E0D-A26B-462B57C64735}" type="doc">
      <dgm:prSet loTypeId="urn:microsoft.com/office/officeart/2005/8/layout/pyramid3" loCatId="pyramid" qsTypeId="urn:microsoft.com/office/officeart/2005/8/quickstyle/simple1" qsCatId="simple" csTypeId="urn:microsoft.com/office/officeart/2005/8/colors/accent1_2" csCatId="accent1" phldr="1"/>
      <dgm:spPr/>
    </dgm:pt>
    <dgm:pt modelId="{72919044-4C53-4895-9830-0CA1DBCDFF1D}">
      <dgm:prSet phldrT="[Text]"/>
      <dgm:spPr>
        <a:solidFill>
          <a:schemeClr val="accent2">
            <a:lumMod val="60000"/>
            <a:lumOff val="40000"/>
          </a:schemeClr>
        </a:solidFill>
      </dgm:spPr>
      <dgm:t>
        <a:bodyPr/>
        <a:lstStyle/>
        <a:p>
          <a:r>
            <a:rPr lang="en-US" dirty="0" smtClean="0"/>
            <a:t>Main Idea</a:t>
          </a:r>
          <a:endParaRPr lang="en-US" dirty="0"/>
        </a:p>
      </dgm:t>
    </dgm:pt>
    <dgm:pt modelId="{3607E27A-B6AF-45BD-99F9-4E9B9A7285E8}" type="parTrans" cxnId="{4DFA1A80-681D-4BED-9280-23AB8E1E3BD6}">
      <dgm:prSet/>
      <dgm:spPr/>
      <dgm:t>
        <a:bodyPr/>
        <a:lstStyle/>
        <a:p>
          <a:endParaRPr lang="en-US"/>
        </a:p>
      </dgm:t>
    </dgm:pt>
    <dgm:pt modelId="{F6ACEEE8-9801-41F9-8297-F392CBF73C57}" type="sibTrans" cxnId="{4DFA1A80-681D-4BED-9280-23AB8E1E3BD6}">
      <dgm:prSet/>
      <dgm:spPr/>
      <dgm:t>
        <a:bodyPr/>
        <a:lstStyle/>
        <a:p>
          <a:endParaRPr lang="en-US"/>
        </a:p>
      </dgm:t>
    </dgm:pt>
    <dgm:pt modelId="{DE7A85F5-3DC5-4F4A-B51B-0D8655EE582F}">
      <dgm:prSet phldrT="[Text]"/>
      <dgm:spPr>
        <a:solidFill>
          <a:schemeClr val="accent1">
            <a:lumMod val="40000"/>
            <a:lumOff val="60000"/>
          </a:schemeClr>
        </a:solidFill>
      </dgm:spPr>
      <dgm:t>
        <a:bodyPr/>
        <a:lstStyle/>
        <a:p>
          <a:r>
            <a:rPr lang="en-US" dirty="0" smtClean="0"/>
            <a:t>Major Details</a:t>
          </a:r>
        </a:p>
        <a:p>
          <a:r>
            <a:rPr lang="en-US" dirty="0" smtClean="0"/>
            <a:t>Minor Details</a:t>
          </a:r>
          <a:endParaRPr lang="en-US" dirty="0"/>
        </a:p>
      </dgm:t>
    </dgm:pt>
    <dgm:pt modelId="{ECD24426-DA75-49D4-859F-597CB4182A01}" type="parTrans" cxnId="{811C75E8-11A4-41A1-862A-64C48C2F42B1}">
      <dgm:prSet/>
      <dgm:spPr/>
      <dgm:t>
        <a:bodyPr/>
        <a:lstStyle/>
        <a:p>
          <a:endParaRPr lang="en-US"/>
        </a:p>
      </dgm:t>
    </dgm:pt>
    <dgm:pt modelId="{F0F05F86-B5F1-491D-B6BB-755338D27995}" type="sibTrans" cxnId="{811C75E8-11A4-41A1-862A-64C48C2F42B1}">
      <dgm:prSet/>
      <dgm:spPr/>
      <dgm:t>
        <a:bodyPr/>
        <a:lstStyle/>
        <a:p>
          <a:endParaRPr lang="en-US"/>
        </a:p>
      </dgm:t>
    </dgm:pt>
    <dgm:pt modelId="{FE73DD50-3ADA-4A19-9950-72686C7191E4}">
      <dgm:prSet phldrT="[Text]"/>
      <dgm:spPr>
        <a:solidFill>
          <a:schemeClr val="accent1">
            <a:lumMod val="40000"/>
            <a:lumOff val="60000"/>
          </a:schemeClr>
        </a:solidFill>
      </dgm:spPr>
      <dgm:t>
        <a:bodyPr/>
        <a:lstStyle/>
        <a:p>
          <a:r>
            <a:rPr lang="en-US" dirty="0" smtClean="0"/>
            <a:t>Transition</a:t>
          </a:r>
          <a:endParaRPr lang="en-US" dirty="0"/>
        </a:p>
      </dgm:t>
    </dgm:pt>
    <dgm:pt modelId="{2E3BB957-1464-4AF4-9395-B650EFE6FFCD}" type="parTrans" cxnId="{E1BCB431-BC64-4A8F-8637-EDE6DDE38B4C}">
      <dgm:prSet/>
      <dgm:spPr/>
      <dgm:t>
        <a:bodyPr/>
        <a:lstStyle/>
        <a:p>
          <a:endParaRPr lang="en-US"/>
        </a:p>
      </dgm:t>
    </dgm:pt>
    <dgm:pt modelId="{B0EBD797-BA70-489F-BD24-0355473A2CEF}" type="sibTrans" cxnId="{E1BCB431-BC64-4A8F-8637-EDE6DDE38B4C}">
      <dgm:prSet/>
      <dgm:spPr/>
      <dgm:t>
        <a:bodyPr/>
        <a:lstStyle/>
        <a:p>
          <a:endParaRPr lang="en-US"/>
        </a:p>
      </dgm:t>
    </dgm:pt>
    <dgm:pt modelId="{EFD53426-CDB7-4585-92EB-A8687808F208}" type="pres">
      <dgm:prSet presAssocID="{87708F33-C18F-4E0D-A26B-462B57C64735}" presName="Name0" presStyleCnt="0">
        <dgm:presLayoutVars>
          <dgm:dir/>
          <dgm:animLvl val="lvl"/>
          <dgm:resizeHandles val="exact"/>
        </dgm:presLayoutVars>
      </dgm:prSet>
      <dgm:spPr/>
    </dgm:pt>
    <dgm:pt modelId="{ECF3739B-7515-47AF-81BC-F55AE712BEA5}" type="pres">
      <dgm:prSet presAssocID="{72919044-4C53-4895-9830-0CA1DBCDFF1D}" presName="Name8" presStyleCnt="0"/>
      <dgm:spPr/>
    </dgm:pt>
    <dgm:pt modelId="{AC7495F6-C2DB-4C62-9717-50F16F9BB34B}" type="pres">
      <dgm:prSet presAssocID="{72919044-4C53-4895-9830-0CA1DBCDFF1D}" presName="level" presStyleLbl="node1" presStyleIdx="0" presStyleCnt="3" custLinFactNeighborX="738" custLinFactNeighborY="1594">
        <dgm:presLayoutVars>
          <dgm:chMax val="1"/>
          <dgm:bulletEnabled val="1"/>
        </dgm:presLayoutVars>
      </dgm:prSet>
      <dgm:spPr/>
      <dgm:t>
        <a:bodyPr/>
        <a:lstStyle/>
        <a:p>
          <a:endParaRPr lang="en-US"/>
        </a:p>
      </dgm:t>
    </dgm:pt>
    <dgm:pt modelId="{4805EFE2-3CD3-4F31-A9F7-012CBF2D178C}" type="pres">
      <dgm:prSet presAssocID="{72919044-4C53-4895-9830-0CA1DBCDFF1D}" presName="levelTx" presStyleLbl="revTx" presStyleIdx="0" presStyleCnt="0">
        <dgm:presLayoutVars>
          <dgm:chMax val="1"/>
          <dgm:bulletEnabled val="1"/>
        </dgm:presLayoutVars>
      </dgm:prSet>
      <dgm:spPr/>
      <dgm:t>
        <a:bodyPr/>
        <a:lstStyle/>
        <a:p>
          <a:endParaRPr lang="en-US"/>
        </a:p>
      </dgm:t>
    </dgm:pt>
    <dgm:pt modelId="{1E001208-827D-4A6A-9BFE-610494389ED2}" type="pres">
      <dgm:prSet presAssocID="{DE7A85F5-3DC5-4F4A-B51B-0D8655EE582F}" presName="Name8" presStyleCnt="0"/>
      <dgm:spPr/>
    </dgm:pt>
    <dgm:pt modelId="{47A36516-7F9D-4BBA-BFD5-E852A815ED3D}" type="pres">
      <dgm:prSet presAssocID="{DE7A85F5-3DC5-4F4A-B51B-0D8655EE582F}" presName="level" presStyleLbl="node1" presStyleIdx="1" presStyleCnt="3">
        <dgm:presLayoutVars>
          <dgm:chMax val="1"/>
          <dgm:bulletEnabled val="1"/>
        </dgm:presLayoutVars>
      </dgm:prSet>
      <dgm:spPr/>
      <dgm:t>
        <a:bodyPr/>
        <a:lstStyle/>
        <a:p>
          <a:endParaRPr lang="en-US"/>
        </a:p>
      </dgm:t>
    </dgm:pt>
    <dgm:pt modelId="{11744E12-A090-4329-9F4E-B33394FA86EE}" type="pres">
      <dgm:prSet presAssocID="{DE7A85F5-3DC5-4F4A-B51B-0D8655EE582F}" presName="levelTx" presStyleLbl="revTx" presStyleIdx="0" presStyleCnt="0">
        <dgm:presLayoutVars>
          <dgm:chMax val="1"/>
          <dgm:bulletEnabled val="1"/>
        </dgm:presLayoutVars>
      </dgm:prSet>
      <dgm:spPr/>
      <dgm:t>
        <a:bodyPr/>
        <a:lstStyle/>
        <a:p>
          <a:endParaRPr lang="en-US"/>
        </a:p>
      </dgm:t>
    </dgm:pt>
    <dgm:pt modelId="{4878F4F4-C2A7-427E-8612-B617DAE116F3}" type="pres">
      <dgm:prSet presAssocID="{FE73DD50-3ADA-4A19-9950-72686C7191E4}" presName="Name8" presStyleCnt="0"/>
      <dgm:spPr/>
    </dgm:pt>
    <dgm:pt modelId="{A2B1367A-EEAA-45DC-9D1A-A7BF1AE4BD2C}" type="pres">
      <dgm:prSet presAssocID="{FE73DD50-3ADA-4A19-9950-72686C7191E4}" presName="level" presStyleLbl="node1" presStyleIdx="2" presStyleCnt="3">
        <dgm:presLayoutVars>
          <dgm:chMax val="1"/>
          <dgm:bulletEnabled val="1"/>
        </dgm:presLayoutVars>
      </dgm:prSet>
      <dgm:spPr/>
      <dgm:t>
        <a:bodyPr/>
        <a:lstStyle/>
        <a:p>
          <a:endParaRPr lang="en-US"/>
        </a:p>
      </dgm:t>
    </dgm:pt>
    <dgm:pt modelId="{B1267695-544E-491A-9301-0B36D1E98AEB}" type="pres">
      <dgm:prSet presAssocID="{FE73DD50-3ADA-4A19-9950-72686C7191E4}" presName="levelTx" presStyleLbl="revTx" presStyleIdx="0" presStyleCnt="0">
        <dgm:presLayoutVars>
          <dgm:chMax val="1"/>
          <dgm:bulletEnabled val="1"/>
        </dgm:presLayoutVars>
      </dgm:prSet>
      <dgm:spPr/>
      <dgm:t>
        <a:bodyPr/>
        <a:lstStyle/>
        <a:p>
          <a:endParaRPr lang="en-US"/>
        </a:p>
      </dgm:t>
    </dgm:pt>
  </dgm:ptLst>
  <dgm:cxnLst>
    <dgm:cxn modelId="{F22AC4FF-B20F-4E2D-9341-5650C3763FCD}" type="presOf" srcId="{72919044-4C53-4895-9830-0CA1DBCDFF1D}" destId="{AC7495F6-C2DB-4C62-9717-50F16F9BB34B}" srcOrd="0" destOrd="0" presId="urn:microsoft.com/office/officeart/2005/8/layout/pyramid3"/>
    <dgm:cxn modelId="{23E80AE0-E517-4BB7-A21E-1DF761D6B661}" type="presOf" srcId="{87708F33-C18F-4E0D-A26B-462B57C64735}" destId="{EFD53426-CDB7-4585-92EB-A8687808F208}" srcOrd="0" destOrd="0" presId="urn:microsoft.com/office/officeart/2005/8/layout/pyramid3"/>
    <dgm:cxn modelId="{36469F1E-567E-4D38-BB46-591CD273DA82}" type="presOf" srcId="{DE7A85F5-3DC5-4F4A-B51B-0D8655EE582F}" destId="{11744E12-A090-4329-9F4E-B33394FA86EE}" srcOrd="1" destOrd="0" presId="urn:microsoft.com/office/officeart/2005/8/layout/pyramid3"/>
    <dgm:cxn modelId="{84A8D066-4898-45E2-94A2-512600445864}" type="presOf" srcId="{DE7A85F5-3DC5-4F4A-B51B-0D8655EE582F}" destId="{47A36516-7F9D-4BBA-BFD5-E852A815ED3D}" srcOrd="0" destOrd="0" presId="urn:microsoft.com/office/officeart/2005/8/layout/pyramid3"/>
    <dgm:cxn modelId="{4DFA1A80-681D-4BED-9280-23AB8E1E3BD6}" srcId="{87708F33-C18F-4E0D-A26B-462B57C64735}" destId="{72919044-4C53-4895-9830-0CA1DBCDFF1D}" srcOrd="0" destOrd="0" parTransId="{3607E27A-B6AF-45BD-99F9-4E9B9A7285E8}" sibTransId="{F6ACEEE8-9801-41F9-8297-F392CBF73C57}"/>
    <dgm:cxn modelId="{43C1F1FF-43F8-483E-B29D-3CAFD5FA025F}" type="presOf" srcId="{FE73DD50-3ADA-4A19-9950-72686C7191E4}" destId="{A2B1367A-EEAA-45DC-9D1A-A7BF1AE4BD2C}" srcOrd="0" destOrd="0" presId="urn:microsoft.com/office/officeart/2005/8/layout/pyramid3"/>
    <dgm:cxn modelId="{2395AFBA-38A9-41A5-90CE-250AF5BF5505}" type="presOf" srcId="{FE73DD50-3ADA-4A19-9950-72686C7191E4}" destId="{B1267695-544E-491A-9301-0B36D1E98AEB}" srcOrd="1" destOrd="0" presId="urn:microsoft.com/office/officeart/2005/8/layout/pyramid3"/>
    <dgm:cxn modelId="{B6DB70C7-58F0-481F-B4E9-CAD9FCC9058F}" type="presOf" srcId="{72919044-4C53-4895-9830-0CA1DBCDFF1D}" destId="{4805EFE2-3CD3-4F31-A9F7-012CBF2D178C}" srcOrd="1" destOrd="0" presId="urn:microsoft.com/office/officeart/2005/8/layout/pyramid3"/>
    <dgm:cxn modelId="{E1BCB431-BC64-4A8F-8637-EDE6DDE38B4C}" srcId="{87708F33-C18F-4E0D-A26B-462B57C64735}" destId="{FE73DD50-3ADA-4A19-9950-72686C7191E4}" srcOrd="2" destOrd="0" parTransId="{2E3BB957-1464-4AF4-9395-B650EFE6FFCD}" sibTransId="{B0EBD797-BA70-489F-BD24-0355473A2CEF}"/>
    <dgm:cxn modelId="{811C75E8-11A4-41A1-862A-64C48C2F42B1}" srcId="{87708F33-C18F-4E0D-A26B-462B57C64735}" destId="{DE7A85F5-3DC5-4F4A-B51B-0D8655EE582F}" srcOrd="1" destOrd="0" parTransId="{ECD24426-DA75-49D4-859F-597CB4182A01}" sibTransId="{F0F05F86-B5F1-491D-B6BB-755338D27995}"/>
    <dgm:cxn modelId="{2AD4E8C5-820F-49FF-A374-B8657B2ABFA7}" type="presParOf" srcId="{EFD53426-CDB7-4585-92EB-A8687808F208}" destId="{ECF3739B-7515-47AF-81BC-F55AE712BEA5}" srcOrd="0" destOrd="0" presId="urn:microsoft.com/office/officeart/2005/8/layout/pyramid3"/>
    <dgm:cxn modelId="{218095BA-F6AA-4607-A7CE-3139DA1BC76F}" type="presParOf" srcId="{ECF3739B-7515-47AF-81BC-F55AE712BEA5}" destId="{AC7495F6-C2DB-4C62-9717-50F16F9BB34B}" srcOrd="0" destOrd="0" presId="urn:microsoft.com/office/officeart/2005/8/layout/pyramid3"/>
    <dgm:cxn modelId="{CEFA0D78-ABBB-4E45-A350-57230991DB72}" type="presParOf" srcId="{ECF3739B-7515-47AF-81BC-F55AE712BEA5}" destId="{4805EFE2-3CD3-4F31-A9F7-012CBF2D178C}" srcOrd="1" destOrd="0" presId="urn:microsoft.com/office/officeart/2005/8/layout/pyramid3"/>
    <dgm:cxn modelId="{0564E954-8F8B-4123-BDDB-F6C4FB107E97}" type="presParOf" srcId="{EFD53426-CDB7-4585-92EB-A8687808F208}" destId="{1E001208-827D-4A6A-9BFE-610494389ED2}" srcOrd="1" destOrd="0" presId="urn:microsoft.com/office/officeart/2005/8/layout/pyramid3"/>
    <dgm:cxn modelId="{1172B93A-C67E-4492-8263-13C5FC6A1076}" type="presParOf" srcId="{1E001208-827D-4A6A-9BFE-610494389ED2}" destId="{47A36516-7F9D-4BBA-BFD5-E852A815ED3D}" srcOrd="0" destOrd="0" presId="urn:microsoft.com/office/officeart/2005/8/layout/pyramid3"/>
    <dgm:cxn modelId="{1842BC1C-9DA8-4B9E-BB3B-ADB03BFF230A}" type="presParOf" srcId="{1E001208-827D-4A6A-9BFE-610494389ED2}" destId="{11744E12-A090-4329-9F4E-B33394FA86EE}" srcOrd="1" destOrd="0" presId="urn:microsoft.com/office/officeart/2005/8/layout/pyramid3"/>
    <dgm:cxn modelId="{3D4499BB-9F75-4E27-AAB9-0F7790670952}" type="presParOf" srcId="{EFD53426-CDB7-4585-92EB-A8687808F208}" destId="{4878F4F4-C2A7-427E-8612-B617DAE116F3}" srcOrd="2" destOrd="0" presId="urn:microsoft.com/office/officeart/2005/8/layout/pyramid3"/>
    <dgm:cxn modelId="{BB0ECE76-CF6B-499A-BBB7-B1BD1192A48C}" type="presParOf" srcId="{4878F4F4-C2A7-427E-8612-B617DAE116F3}" destId="{A2B1367A-EEAA-45DC-9D1A-A7BF1AE4BD2C}" srcOrd="0" destOrd="0" presId="urn:microsoft.com/office/officeart/2005/8/layout/pyramid3"/>
    <dgm:cxn modelId="{0379050D-7949-4EDB-B976-B61751AF0D6C}" type="presParOf" srcId="{4878F4F4-C2A7-427E-8612-B617DAE116F3}" destId="{B1267695-544E-491A-9301-0B36D1E98AEB}" srcOrd="1" destOrd="0" presId="urn:microsoft.com/office/officeart/2005/8/layout/pyramid3"/>
  </dgm:cxnLst>
  <dgm:bg>
    <a:solidFill>
      <a:schemeClr val="accent6">
        <a:lumMod val="60000"/>
        <a:lumOff val="4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08F33-C18F-4E0D-A26B-462B57C64735}" type="doc">
      <dgm:prSet loTypeId="urn:microsoft.com/office/officeart/2005/8/layout/pyramid3" loCatId="pyramid" qsTypeId="urn:microsoft.com/office/officeart/2005/8/quickstyle/simple1" qsCatId="simple" csTypeId="urn:microsoft.com/office/officeart/2005/8/colors/accent1_2" csCatId="accent1" phldr="1"/>
      <dgm:spPr/>
    </dgm:pt>
    <dgm:pt modelId="{72919044-4C53-4895-9830-0CA1DBCDFF1D}">
      <dgm:prSet phldrT="[Text]"/>
      <dgm:spPr>
        <a:solidFill>
          <a:schemeClr val="accent2">
            <a:lumMod val="40000"/>
            <a:lumOff val="60000"/>
          </a:schemeClr>
        </a:solidFill>
      </dgm:spPr>
      <dgm:t>
        <a:bodyPr/>
        <a:lstStyle/>
        <a:p>
          <a:r>
            <a:rPr lang="en-US" dirty="0" smtClean="0"/>
            <a:t>RESTATEMENT OF THE THESIS</a:t>
          </a:r>
          <a:endParaRPr lang="en-US" dirty="0"/>
        </a:p>
      </dgm:t>
    </dgm:pt>
    <dgm:pt modelId="{3607E27A-B6AF-45BD-99F9-4E9B9A7285E8}" type="parTrans" cxnId="{4DFA1A80-681D-4BED-9280-23AB8E1E3BD6}">
      <dgm:prSet/>
      <dgm:spPr/>
      <dgm:t>
        <a:bodyPr/>
        <a:lstStyle/>
        <a:p>
          <a:endParaRPr lang="en-US"/>
        </a:p>
      </dgm:t>
    </dgm:pt>
    <dgm:pt modelId="{F6ACEEE8-9801-41F9-8297-F392CBF73C57}" type="sibTrans" cxnId="{4DFA1A80-681D-4BED-9280-23AB8E1E3BD6}">
      <dgm:prSet/>
      <dgm:spPr/>
      <dgm:t>
        <a:bodyPr/>
        <a:lstStyle/>
        <a:p>
          <a:endParaRPr lang="en-US"/>
        </a:p>
      </dgm:t>
    </dgm:pt>
    <dgm:pt modelId="{DE7A85F5-3DC5-4F4A-B51B-0D8655EE582F}">
      <dgm:prSet phldrT="[Text]"/>
      <dgm:spPr>
        <a:solidFill>
          <a:schemeClr val="accent1">
            <a:lumMod val="40000"/>
            <a:lumOff val="60000"/>
          </a:schemeClr>
        </a:solidFill>
      </dgm:spPr>
      <dgm:t>
        <a:bodyPr/>
        <a:lstStyle/>
        <a:p>
          <a:r>
            <a:rPr lang="en-US" b="1" dirty="0" smtClean="0">
              <a:latin typeface="Times New Roman" panose="02020603050405020304" pitchFamily="18" charset="0"/>
              <a:cs typeface="Times New Roman" panose="02020603050405020304" pitchFamily="18" charset="0"/>
            </a:rPr>
            <a:t>REPEAT DEFINTION SENTENCES FROM EACH BODY PARAGRAPH</a:t>
          </a:r>
        </a:p>
        <a:p>
          <a:endParaRPr lang="en-US" b="1" dirty="0" smtClean="0">
            <a:latin typeface="Times New Roman" panose="02020603050405020304" pitchFamily="18" charset="0"/>
            <a:cs typeface="Times New Roman" panose="02020603050405020304" pitchFamily="18" charset="0"/>
          </a:endParaRPr>
        </a:p>
        <a:p>
          <a:endParaRPr lang="en-US" dirty="0"/>
        </a:p>
      </dgm:t>
    </dgm:pt>
    <dgm:pt modelId="{ECD24426-DA75-49D4-859F-597CB4182A01}" type="parTrans" cxnId="{811C75E8-11A4-41A1-862A-64C48C2F42B1}">
      <dgm:prSet/>
      <dgm:spPr/>
      <dgm:t>
        <a:bodyPr/>
        <a:lstStyle/>
        <a:p>
          <a:endParaRPr lang="en-US"/>
        </a:p>
      </dgm:t>
    </dgm:pt>
    <dgm:pt modelId="{F0F05F86-B5F1-491D-B6BB-755338D27995}" type="sibTrans" cxnId="{811C75E8-11A4-41A1-862A-64C48C2F42B1}">
      <dgm:prSet/>
      <dgm:spPr/>
      <dgm:t>
        <a:bodyPr/>
        <a:lstStyle/>
        <a:p>
          <a:endParaRPr lang="en-US"/>
        </a:p>
      </dgm:t>
    </dgm:pt>
    <dgm:pt modelId="{A0886EF9-E2DB-46A4-99BA-6AEEB723EDF9}">
      <dgm:prSet/>
      <dgm:spPr/>
      <dgm:t>
        <a:bodyPr/>
        <a:lstStyle/>
        <a:p>
          <a:r>
            <a:rPr lang="en-US" b="1" dirty="0" smtClean="0">
              <a:latin typeface="Times New Roman" panose="02020603050405020304" pitchFamily="18" charset="0"/>
              <a:cs typeface="Times New Roman" panose="02020603050405020304" pitchFamily="18" charset="0"/>
            </a:rPr>
            <a:t>CLINCHER</a:t>
          </a:r>
          <a:endParaRPr lang="en-US" dirty="0"/>
        </a:p>
      </dgm:t>
    </dgm:pt>
    <dgm:pt modelId="{8BC3434F-4126-4684-B1FC-F5DCEBAA5DF3}" type="parTrans" cxnId="{74A636CF-9522-4AA0-BE2E-056ED92B0A30}">
      <dgm:prSet/>
      <dgm:spPr/>
      <dgm:t>
        <a:bodyPr/>
        <a:lstStyle/>
        <a:p>
          <a:endParaRPr lang="en-US"/>
        </a:p>
      </dgm:t>
    </dgm:pt>
    <dgm:pt modelId="{7F32DFB4-0DB0-4E51-ADF0-38EC35F2FB25}" type="sibTrans" cxnId="{74A636CF-9522-4AA0-BE2E-056ED92B0A30}">
      <dgm:prSet/>
      <dgm:spPr/>
      <dgm:t>
        <a:bodyPr/>
        <a:lstStyle/>
        <a:p>
          <a:endParaRPr lang="en-US"/>
        </a:p>
      </dgm:t>
    </dgm:pt>
    <dgm:pt modelId="{EFD53426-CDB7-4585-92EB-A8687808F208}" type="pres">
      <dgm:prSet presAssocID="{87708F33-C18F-4E0D-A26B-462B57C64735}" presName="Name0" presStyleCnt="0">
        <dgm:presLayoutVars>
          <dgm:dir/>
          <dgm:animLvl val="lvl"/>
          <dgm:resizeHandles val="exact"/>
        </dgm:presLayoutVars>
      </dgm:prSet>
      <dgm:spPr/>
    </dgm:pt>
    <dgm:pt modelId="{ECF3739B-7515-47AF-81BC-F55AE712BEA5}" type="pres">
      <dgm:prSet presAssocID="{72919044-4C53-4895-9830-0CA1DBCDFF1D}" presName="Name8" presStyleCnt="0"/>
      <dgm:spPr/>
    </dgm:pt>
    <dgm:pt modelId="{AC7495F6-C2DB-4C62-9717-50F16F9BB34B}" type="pres">
      <dgm:prSet presAssocID="{72919044-4C53-4895-9830-0CA1DBCDFF1D}" presName="level" presStyleLbl="node1" presStyleIdx="0" presStyleCnt="3" custLinFactNeighborX="369">
        <dgm:presLayoutVars>
          <dgm:chMax val="1"/>
          <dgm:bulletEnabled val="1"/>
        </dgm:presLayoutVars>
      </dgm:prSet>
      <dgm:spPr/>
      <dgm:t>
        <a:bodyPr/>
        <a:lstStyle/>
        <a:p>
          <a:endParaRPr lang="en-US"/>
        </a:p>
      </dgm:t>
    </dgm:pt>
    <dgm:pt modelId="{4805EFE2-3CD3-4F31-A9F7-012CBF2D178C}" type="pres">
      <dgm:prSet presAssocID="{72919044-4C53-4895-9830-0CA1DBCDFF1D}" presName="levelTx" presStyleLbl="revTx" presStyleIdx="0" presStyleCnt="0">
        <dgm:presLayoutVars>
          <dgm:chMax val="1"/>
          <dgm:bulletEnabled val="1"/>
        </dgm:presLayoutVars>
      </dgm:prSet>
      <dgm:spPr/>
      <dgm:t>
        <a:bodyPr/>
        <a:lstStyle/>
        <a:p>
          <a:endParaRPr lang="en-US"/>
        </a:p>
      </dgm:t>
    </dgm:pt>
    <dgm:pt modelId="{1E001208-827D-4A6A-9BFE-610494389ED2}" type="pres">
      <dgm:prSet presAssocID="{DE7A85F5-3DC5-4F4A-B51B-0D8655EE582F}" presName="Name8" presStyleCnt="0"/>
      <dgm:spPr/>
    </dgm:pt>
    <dgm:pt modelId="{47A36516-7F9D-4BBA-BFD5-E852A815ED3D}" type="pres">
      <dgm:prSet presAssocID="{DE7A85F5-3DC5-4F4A-B51B-0D8655EE582F}" presName="level" presStyleLbl="node1" presStyleIdx="1" presStyleCnt="3">
        <dgm:presLayoutVars>
          <dgm:chMax val="1"/>
          <dgm:bulletEnabled val="1"/>
        </dgm:presLayoutVars>
      </dgm:prSet>
      <dgm:spPr/>
      <dgm:t>
        <a:bodyPr/>
        <a:lstStyle/>
        <a:p>
          <a:endParaRPr lang="en-US"/>
        </a:p>
      </dgm:t>
    </dgm:pt>
    <dgm:pt modelId="{11744E12-A090-4329-9F4E-B33394FA86EE}" type="pres">
      <dgm:prSet presAssocID="{DE7A85F5-3DC5-4F4A-B51B-0D8655EE582F}" presName="levelTx" presStyleLbl="revTx" presStyleIdx="0" presStyleCnt="0">
        <dgm:presLayoutVars>
          <dgm:chMax val="1"/>
          <dgm:bulletEnabled val="1"/>
        </dgm:presLayoutVars>
      </dgm:prSet>
      <dgm:spPr/>
      <dgm:t>
        <a:bodyPr/>
        <a:lstStyle/>
        <a:p>
          <a:endParaRPr lang="en-US"/>
        </a:p>
      </dgm:t>
    </dgm:pt>
    <dgm:pt modelId="{170CDF1B-44AB-4E4E-A7EA-EE7870E3547C}" type="pres">
      <dgm:prSet presAssocID="{A0886EF9-E2DB-46A4-99BA-6AEEB723EDF9}" presName="Name8" presStyleCnt="0"/>
      <dgm:spPr/>
    </dgm:pt>
    <dgm:pt modelId="{8DAC7E15-8C63-4A33-BD79-D731EE402F02}" type="pres">
      <dgm:prSet presAssocID="{A0886EF9-E2DB-46A4-99BA-6AEEB723EDF9}" presName="level" presStyleLbl="node1" presStyleIdx="2" presStyleCnt="3">
        <dgm:presLayoutVars>
          <dgm:chMax val="1"/>
          <dgm:bulletEnabled val="1"/>
        </dgm:presLayoutVars>
      </dgm:prSet>
      <dgm:spPr/>
      <dgm:t>
        <a:bodyPr/>
        <a:lstStyle/>
        <a:p>
          <a:endParaRPr lang="en-US"/>
        </a:p>
      </dgm:t>
    </dgm:pt>
    <dgm:pt modelId="{96383D5D-D3C2-47C7-BC90-22D55C29F3A2}" type="pres">
      <dgm:prSet presAssocID="{A0886EF9-E2DB-46A4-99BA-6AEEB723EDF9}" presName="levelTx" presStyleLbl="revTx" presStyleIdx="0" presStyleCnt="0">
        <dgm:presLayoutVars>
          <dgm:chMax val="1"/>
          <dgm:bulletEnabled val="1"/>
        </dgm:presLayoutVars>
      </dgm:prSet>
      <dgm:spPr/>
      <dgm:t>
        <a:bodyPr/>
        <a:lstStyle/>
        <a:p>
          <a:endParaRPr lang="en-US"/>
        </a:p>
      </dgm:t>
    </dgm:pt>
  </dgm:ptLst>
  <dgm:cxnLst>
    <dgm:cxn modelId="{2551CC2B-5993-453D-9F46-6F67A0BFA054}" type="presOf" srcId="{A0886EF9-E2DB-46A4-99BA-6AEEB723EDF9}" destId="{96383D5D-D3C2-47C7-BC90-22D55C29F3A2}" srcOrd="1" destOrd="0" presId="urn:microsoft.com/office/officeart/2005/8/layout/pyramid3"/>
    <dgm:cxn modelId="{74A636CF-9522-4AA0-BE2E-056ED92B0A30}" srcId="{87708F33-C18F-4E0D-A26B-462B57C64735}" destId="{A0886EF9-E2DB-46A4-99BA-6AEEB723EDF9}" srcOrd="2" destOrd="0" parTransId="{8BC3434F-4126-4684-B1FC-F5DCEBAA5DF3}" sibTransId="{7F32DFB4-0DB0-4E51-ADF0-38EC35F2FB25}"/>
    <dgm:cxn modelId="{5A2BBD4B-8034-4C75-830D-5DE67E154559}" type="presOf" srcId="{DE7A85F5-3DC5-4F4A-B51B-0D8655EE582F}" destId="{11744E12-A090-4329-9F4E-B33394FA86EE}" srcOrd="1" destOrd="0" presId="urn:microsoft.com/office/officeart/2005/8/layout/pyramid3"/>
    <dgm:cxn modelId="{B9488486-6351-4D75-A1F9-5E11B3B2CB84}" type="presOf" srcId="{A0886EF9-E2DB-46A4-99BA-6AEEB723EDF9}" destId="{8DAC7E15-8C63-4A33-BD79-D731EE402F02}" srcOrd="0" destOrd="0" presId="urn:microsoft.com/office/officeart/2005/8/layout/pyramid3"/>
    <dgm:cxn modelId="{DEB9207F-0795-4959-B066-4FE8AA6BE615}" type="presOf" srcId="{72919044-4C53-4895-9830-0CA1DBCDFF1D}" destId="{AC7495F6-C2DB-4C62-9717-50F16F9BB34B}" srcOrd="0" destOrd="0" presId="urn:microsoft.com/office/officeart/2005/8/layout/pyramid3"/>
    <dgm:cxn modelId="{8CDD90F7-7C67-45CB-BB01-764D42B27148}" type="presOf" srcId="{72919044-4C53-4895-9830-0CA1DBCDFF1D}" destId="{4805EFE2-3CD3-4F31-A9F7-012CBF2D178C}" srcOrd="1" destOrd="0" presId="urn:microsoft.com/office/officeart/2005/8/layout/pyramid3"/>
    <dgm:cxn modelId="{811C75E8-11A4-41A1-862A-64C48C2F42B1}" srcId="{87708F33-C18F-4E0D-A26B-462B57C64735}" destId="{DE7A85F5-3DC5-4F4A-B51B-0D8655EE582F}" srcOrd="1" destOrd="0" parTransId="{ECD24426-DA75-49D4-859F-597CB4182A01}" sibTransId="{F0F05F86-B5F1-491D-B6BB-755338D27995}"/>
    <dgm:cxn modelId="{4DFA1A80-681D-4BED-9280-23AB8E1E3BD6}" srcId="{87708F33-C18F-4E0D-A26B-462B57C64735}" destId="{72919044-4C53-4895-9830-0CA1DBCDFF1D}" srcOrd="0" destOrd="0" parTransId="{3607E27A-B6AF-45BD-99F9-4E9B9A7285E8}" sibTransId="{F6ACEEE8-9801-41F9-8297-F392CBF73C57}"/>
    <dgm:cxn modelId="{AB3A4640-7932-40AB-BB45-FBEDA94A10B6}" type="presOf" srcId="{DE7A85F5-3DC5-4F4A-B51B-0D8655EE582F}" destId="{47A36516-7F9D-4BBA-BFD5-E852A815ED3D}" srcOrd="0" destOrd="0" presId="urn:microsoft.com/office/officeart/2005/8/layout/pyramid3"/>
    <dgm:cxn modelId="{05FFE4A1-A742-446B-952D-73B8B435332D}" type="presOf" srcId="{87708F33-C18F-4E0D-A26B-462B57C64735}" destId="{EFD53426-CDB7-4585-92EB-A8687808F208}" srcOrd="0" destOrd="0" presId="urn:microsoft.com/office/officeart/2005/8/layout/pyramid3"/>
    <dgm:cxn modelId="{60D5D99A-72A1-49FC-BA0F-9FA82AB4A4D7}" type="presParOf" srcId="{EFD53426-CDB7-4585-92EB-A8687808F208}" destId="{ECF3739B-7515-47AF-81BC-F55AE712BEA5}" srcOrd="0" destOrd="0" presId="urn:microsoft.com/office/officeart/2005/8/layout/pyramid3"/>
    <dgm:cxn modelId="{100CD15D-5D8A-4D7F-8814-6109E725E65B}" type="presParOf" srcId="{ECF3739B-7515-47AF-81BC-F55AE712BEA5}" destId="{AC7495F6-C2DB-4C62-9717-50F16F9BB34B}" srcOrd="0" destOrd="0" presId="urn:microsoft.com/office/officeart/2005/8/layout/pyramid3"/>
    <dgm:cxn modelId="{CBBEBDA7-8767-4720-9944-C0F732DFEE85}" type="presParOf" srcId="{ECF3739B-7515-47AF-81BC-F55AE712BEA5}" destId="{4805EFE2-3CD3-4F31-A9F7-012CBF2D178C}" srcOrd="1" destOrd="0" presId="urn:microsoft.com/office/officeart/2005/8/layout/pyramid3"/>
    <dgm:cxn modelId="{C9C08DF1-4B5D-4143-9B5D-DE55F75F4A1E}" type="presParOf" srcId="{EFD53426-CDB7-4585-92EB-A8687808F208}" destId="{1E001208-827D-4A6A-9BFE-610494389ED2}" srcOrd="1" destOrd="0" presId="urn:microsoft.com/office/officeart/2005/8/layout/pyramid3"/>
    <dgm:cxn modelId="{1001C012-8A02-4E4F-8E6E-EBC5C9699CDF}" type="presParOf" srcId="{1E001208-827D-4A6A-9BFE-610494389ED2}" destId="{47A36516-7F9D-4BBA-BFD5-E852A815ED3D}" srcOrd="0" destOrd="0" presId="urn:microsoft.com/office/officeart/2005/8/layout/pyramid3"/>
    <dgm:cxn modelId="{75C708B2-9042-4A52-8900-7E33F90D756D}" type="presParOf" srcId="{1E001208-827D-4A6A-9BFE-610494389ED2}" destId="{11744E12-A090-4329-9F4E-B33394FA86EE}" srcOrd="1" destOrd="0" presId="urn:microsoft.com/office/officeart/2005/8/layout/pyramid3"/>
    <dgm:cxn modelId="{069A9641-A5DE-42DB-B9AC-D2C195D9FE9E}" type="presParOf" srcId="{EFD53426-CDB7-4585-92EB-A8687808F208}" destId="{170CDF1B-44AB-4E4E-A7EA-EE7870E3547C}" srcOrd="2" destOrd="0" presId="urn:microsoft.com/office/officeart/2005/8/layout/pyramid3"/>
    <dgm:cxn modelId="{C62E6480-1A6A-4718-BA84-55F0936A6FFF}" type="presParOf" srcId="{170CDF1B-44AB-4E4E-A7EA-EE7870E3547C}" destId="{8DAC7E15-8C63-4A33-BD79-D731EE402F02}" srcOrd="0" destOrd="0" presId="urn:microsoft.com/office/officeart/2005/8/layout/pyramid3"/>
    <dgm:cxn modelId="{AD61D6F5-7923-42C7-940C-C30933CEA3A0}" type="presParOf" srcId="{170CDF1B-44AB-4E4E-A7EA-EE7870E3547C}" destId="{96383D5D-D3C2-47C7-BC90-22D55C29F3A2}" srcOrd="1" destOrd="0" presId="urn:microsoft.com/office/officeart/2005/8/layout/pyramid3"/>
  </dgm:cxnLst>
  <dgm:bg>
    <a:solidFill>
      <a:schemeClr val="accent5">
        <a:lumMod val="75000"/>
      </a:schemeClr>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495F6-C2DB-4C62-9717-50F16F9BB34B}">
      <dsp:nvSpPr>
        <dsp:cNvPr id="0" name=""/>
        <dsp:cNvSpPr/>
      </dsp:nvSpPr>
      <dsp:spPr>
        <a:xfrm rot="10800000">
          <a:off x="0" y="0"/>
          <a:ext cx="3721100" cy="1593144"/>
        </a:xfrm>
        <a:prstGeom prst="trapezoid">
          <a:avLst>
            <a:gd name="adj" fmla="val 38928"/>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General</a:t>
          </a:r>
          <a:endParaRPr lang="en-US" sz="2300" kern="1200" dirty="0"/>
        </a:p>
      </dsp:txBody>
      <dsp:txXfrm rot="-10800000">
        <a:off x="651192" y="0"/>
        <a:ext cx="2418715" cy="1593144"/>
      </dsp:txXfrm>
    </dsp:sp>
    <dsp:sp modelId="{47A36516-7F9D-4BBA-BFD5-E852A815ED3D}">
      <dsp:nvSpPr>
        <dsp:cNvPr id="0" name=""/>
        <dsp:cNvSpPr/>
      </dsp:nvSpPr>
      <dsp:spPr>
        <a:xfrm rot="10800000">
          <a:off x="620183" y="1593144"/>
          <a:ext cx="2480733" cy="1593144"/>
        </a:xfrm>
        <a:prstGeom prst="trapezoid">
          <a:avLst>
            <a:gd name="adj" fmla="val 38928"/>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Development</a:t>
          </a:r>
          <a:endParaRPr lang="en-US" sz="2300" kern="1200" dirty="0"/>
        </a:p>
      </dsp:txBody>
      <dsp:txXfrm rot="-10800000">
        <a:off x="1054311" y="1593144"/>
        <a:ext cx="1612476" cy="1593144"/>
      </dsp:txXfrm>
    </dsp:sp>
    <dsp:sp modelId="{A2B1367A-EEAA-45DC-9D1A-A7BF1AE4BD2C}">
      <dsp:nvSpPr>
        <dsp:cNvPr id="0" name=""/>
        <dsp:cNvSpPr/>
      </dsp:nvSpPr>
      <dsp:spPr>
        <a:xfrm rot="10800000">
          <a:off x="1240366" y="3186288"/>
          <a:ext cx="1240366" cy="1593144"/>
        </a:xfrm>
        <a:prstGeom prst="trapezoid">
          <a:avLst>
            <a:gd name="adj"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Specific</a:t>
          </a:r>
          <a:endParaRPr lang="en-US" sz="2300" kern="1200" dirty="0"/>
        </a:p>
      </dsp:txBody>
      <dsp:txXfrm rot="-10800000">
        <a:off x="1240366" y="3186288"/>
        <a:ext cx="1240366" cy="1593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495F6-C2DB-4C62-9717-50F16F9BB34B}">
      <dsp:nvSpPr>
        <dsp:cNvPr id="0" name=""/>
        <dsp:cNvSpPr/>
      </dsp:nvSpPr>
      <dsp:spPr>
        <a:xfrm rot="10800000">
          <a:off x="0" y="25394"/>
          <a:ext cx="3441700" cy="1593144"/>
        </a:xfrm>
        <a:prstGeom prst="trapezoid">
          <a:avLst>
            <a:gd name="adj" fmla="val 36005"/>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Main Idea</a:t>
          </a:r>
          <a:endParaRPr lang="en-US" sz="2100" kern="1200" dirty="0"/>
        </a:p>
      </dsp:txBody>
      <dsp:txXfrm rot="-10800000">
        <a:off x="602297" y="25394"/>
        <a:ext cx="2237105" cy="1593144"/>
      </dsp:txXfrm>
    </dsp:sp>
    <dsp:sp modelId="{47A36516-7F9D-4BBA-BFD5-E852A815ED3D}">
      <dsp:nvSpPr>
        <dsp:cNvPr id="0" name=""/>
        <dsp:cNvSpPr/>
      </dsp:nvSpPr>
      <dsp:spPr>
        <a:xfrm rot="10800000">
          <a:off x="573616" y="1593144"/>
          <a:ext cx="2294466" cy="1593144"/>
        </a:xfrm>
        <a:prstGeom prst="trapezoid">
          <a:avLst>
            <a:gd name="adj" fmla="val 36005"/>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Major Details</a:t>
          </a:r>
        </a:p>
        <a:p>
          <a:pPr lvl="0" algn="ctr" defTabSz="933450">
            <a:lnSpc>
              <a:spcPct val="90000"/>
            </a:lnSpc>
            <a:spcBef>
              <a:spcPct val="0"/>
            </a:spcBef>
            <a:spcAft>
              <a:spcPct val="35000"/>
            </a:spcAft>
          </a:pPr>
          <a:r>
            <a:rPr lang="en-US" sz="2100" kern="1200" dirty="0" smtClean="0"/>
            <a:t>Minor Details</a:t>
          </a:r>
          <a:endParaRPr lang="en-US" sz="2100" kern="1200" dirty="0"/>
        </a:p>
      </dsp:txBody>
      <dsp:txXfrm rot="-10800000">
        <a:off x="975148" y="1593144"/>
        <a:ext cx="1491403" cy="1593144"/>
      </dsp:txXfrm>
    </dsp:sp>
    <dsp:sp modelId="{A2B1367A-EEAA-45DC-9D1A-A7BF1AE4BD2C}">
      <dsp:nvSpPr>
        <dsp:cNvPr id="0" name=""/>
        <dsp:cNvSpPr/>
      </dsp:nvSpPr>
      <dsp:spPr>
        <a:xfrm rot="10800000">
          <a:off x="1147233" y="3186288"/>
          <a:ext cx="1147233" cy="1593144"/>
        </a:xfrm>
        <a:prstGeom prst="trapezoid">
          <a:avLst>
            <a:gd name="adj" fmla="val 5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Transition</a:t>
          </a:r>
          <a:endParaRPr lang="en-US" sz="2100" kern="1200" dirty="0"/>
        </a:p>
      </dsp:txBody>
      <dsp:txXfrm rot="-10800000">
        <a:off x="1147233" y="3186288"/>
        <a:ext cx="1147233" cy="1593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495F6-C2DB-4C62-9717-50F16F9BB34B}">
      <dsp:nvSpPr>
        <dsp:cNvPr id="0" name=""/>
        <dsp:cNvSpPr/>
      </dsp:nvSpPr>
      <dsp:spPr>
        <a:xfrm rot="10800000">
          <a:off x="0" y="0"/>
          <a:ext cx="3441700" cy="1593144"/>
        </a:xfrm>
        <a:prstGeom prst="trapezoid">
          <a:avLst>
            <a:gd name="adj" fmla="val 36005"/>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RESTATEMENT OF THE THESIS</a:t>
          </a:r>
          <a:endParaRPr lang="en-US" sz="1300" kern="1200" dirty="0"/>
        </a:p>
      </dsp:txBody>
      <dsp:txXfrm rot="-10800000">
        <a:off x="602297" y="0"/>
        <a:ext cx="2237105" cy="1593144"/>
      </dsp:txXfrm>
    </dsp:sp>
    <dsp:sp modelId="{47A36516-7F9D-4BBA-BFD5-E852A815ED3D}">
      <dsp:nvSpPr>
        <dsp:cNvPr id="0" name=""/>
        <dsp:cNvSpPr/>
      </dsp:nvSpPr>
      <dsp:spPr>
        <a:xfrm rot="10800000">
          <a:off x="573616" y="1593144"/>
          <a:ext cx="2294466" cy="1593144"/>
        </a:xfrm>
        <a:prstGeom prst="trapezoid">
          <a:avLst>
            <a:gd name="adj" fmla="val 36005"/>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Times New Roman" panose="02020603050405020304" pitchFamily="18" charset="0"/>
              <a:cs typeface="Times New Roman" panose="02020603050405020304" pitchFamily="18" charset="0"/>
            </a:rPr>
            <a:t>REPEAT DEFINTION SENTENCES FROM EACH BODY PARAGRAPH</a:t>
          </a:r>
        </a:p>
        <a:p>
          <a:pPr lvl="0" algn="ctr" defTabSz="577850">
            <a:lnSpc>
              <a:spcPct val="90000"/>
            </a:lnSpc>
            <a:spcBef>
              <a:spcPct val="0"/>
            </a:spcBef>
            <a:spcAft>
              <a:spcPct val="35000"/>
            </a:spcAft>
          </a:pPr>
          <a:endParaRPr lang="en-US" sz="1300" b="1" kern="1200" dirty="0" smtClean="0">
            <a:latin typeface="Times New Roman" panose="02020603050405020304" pitchFamily="18" charset="0"/>
            <a:cs typeface="Times New Roman" panose="02020603050405020304" pitchFamily="18" charset="0"/>
          </a:endParaRPr>
        </a:p>
        <a:p>
          <a:pPr lvl="0" algn="ctr" defTabSz="577850">
            <a:lnSpc>
              <a:spcPct val="90000"/>
            </a:lnSpc>
            <a:spcBef>
              <a:spcPct val="0"/>
            </a:spcBef>
            <a:spcAft>
              <a:spcPct val="35000"/>
            </a:spcAft>
          </a:pPr>
          <a:endParaRPr lang="en-US" sz="1300" kern="1200" dirty="0"/>
        </a:p>
      </dsp:txBody>
      <dsp:txXfrm rot="-10800000">
        <a:off x="975148" y="1593144"/>
        <a:ext cx="1491403" cy="1593144"/>
      </dsp:txXfrm>
    </dsp:sp>
    <dsp:sp modelId="{8DAC7E15-8C63-4A33-BD79-D731EE402F02}">
      <dsp:nvSpPr>
        <dsp:cNvPr id="0" name=""/>
        <dsp:cNvSpPr/>
      </dsp:nvSpPr>
      <dsp:spPr>
        <a:xfrm rot="10800000">
          <a:off x="1147233" y="3186288"/>
          <a:ext cx="1147233" cy="1593144"/>
        </a:xfrm>
        <a:prstGeom prst="trapezoid">
          <a:avLst>
            <a:gd name="adj"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atin typeface="Times New Roman" panose="02020603050405020304" pitchFamily="18" charset="0"/>
              <a:cs typeface="Times New Roman" panose="02020603050405020304" pitchFamily="18" charset="0"/>
            </a:rPr>
            <a:t>CLINCHER</a:t>
          </a:r>
          <a:endParaRPr lang="en-US" sz="1300" kern="1200" dirty="0"/>
        </a:p>
      </dsp:txBody>
      <dsp:txXfrm rot="-10800000">
        <a:off x="1147233" y="3186288"/>
        <a:ext cx="1147233" cy="15931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28B11C2-78A7-4392-9322-86C2463B47F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24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5D76E-6388-4FB7-942D-1E618D94853A}"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B11C2-78A7-4392-9322-86C2463B47FE}" type="slidenum">
              <a:rPr lang="en-US" smtClean="0"/>
              <a:t>‹#›</a:t>
            </a:fld>
            <a:endParaRPr lang="en-US"/>
          </a:p>
        </p:txBody>
      </p:sp>
    </p:spTree>
    <p:extLst>
      <p:ext uri="{BB962C8B-B14F-4D97-AF65-F5344CB8AC3E}">
        <p14:creationId xmlns:p14="http://schemas.microsoft.com/office/powerpoint/2010/main" val="119725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1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5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spTree>
    <p:extLst>
      <p:ext uri="{BB962C8B-B14F-4D97-AF65-F5344CB8AC3E}">
        <p14:creationId xmlns:p14="http://schemas.microsoft.com/office/powerpoint/2010/main" val="156689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548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34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93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55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spTree>
    <p:extLst>
      <p:ext uri="{BB962C8B-B14F-4D97-AF65-F5344CB8AC3E}">
        <p14:creationId xmlns:p14="http://schemas.microsoft.com/office/powerpoint/2010/main" val="194382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5D76E-6388-4FB7-942D-1E618D94853A}"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B11C2-78A7-4392-9322-86C2463B47F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82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05D76E-6388-4FB7-942D-1E618D94853A}"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B11C2-78A7-4392-9322-86C2463B47FE}" type="slidenum">
              <a:rPr lang="en-US" smtClean="0"/>
              <a:t>‹#›</a:t>
            </a:fld>
            <a:endParaRPr lang="en-US"/>
          </a:p>
        </p:txBody>
      </p:sp>
    </p:spTree>
    <p:extLst>
      <p:ext uri="{BB962C8B-B14F-4D97-AF65-F5344CB8AC3E}">
        <p14:creationId xmlns:p14="http://schemas.microsoft.com/office/powerpoint/2010/main" val="76938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05D76E-6388-4FB7-942D-1E618D94853A}"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B11C2-78A7-4392-9322-86C2463B47F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51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05D76E-6388-4FB7-942D-1E618D94853A}"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B11C2-78A7-4392-9322-86C2463B4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59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D76E-6388-4FB7-942D-1E618D94853A}"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B11C2-78A7-4392-9322-86C2463B47FE}" type="slidenum">
              <a:rPr lang="en-US" smtClean="0"/>
              <a:t>‹#›</a:t>
            </a:fld>
            <a:endParaRPr lang="en-US"/>
          </a:p>
        </p:txBody>
      </p:sp>
    </p:spTree>
    <p:extLst>
      <p:ext uri="{BB962C8B-B14F-4D97-AF65-F5344CB8AC3E}">
        <p14:creationId xmlns:p14="http://schemas.microsoft.com/office/powerpoint/2010/main" val="108585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5D76E-6388-4FB7-942D-1E618D94853A}"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B11C2-78A7-4392-9322-86C2463B47F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72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5D76E-6388-4FB7-942D-1E618D94853A}"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B11C2-78A7-4392-9322-86C2463B47FE}" type="slidenum">
              <a:rPr lang="en-US" smtClean="0"/>
              <a:t>‹#›</a:t>
            </a:fld>
            <a:endParaRPr lang="en-US"/>
          </a:p>
        </p:txBody>
      </p:sp>
    </p:spTree>
    <p:extLst>
      <p:ext uri="{BB962C8B-B14F-4D97-AF65-F5344CB8AC3E}">
        <p14:creationId xmlns:p14="http://schemas.microsoft.com/office/powerpoint/2010/main" val="216153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05D76E-6388-4FB7-942D-1E618D94853A}" type="datetimeFigureOut">
              <a:rPr lang="en-US" smtClean="0"/>
              <a:t>7/20/2015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8B11C2-78A7-4392-9322-86C2463B47FE}" type="slidenum">
              <a:rPr lang="en-US" smtClean="0"/>
              <a:t>‹#›</a:t>
            </a:fld>
            <a:endParaRPr lang="en-US"/>
          </a:p>
        </p:txBody>
      </p:sp>
    </p:spTree>
    <p:extLst>
      <p:ext uri="{BB962C8B-B14F-4D97-AF65-F5344CB8AC3E}">
        <p14:creationId xmlns:p14="http://schemas.microsoft.com/office/powerpoint/2010/main" val="2188698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Ask and Answer Essay Writing Process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solidFill>
            <a:schemeClr val="accent6">
              <a:lumMod val="60000"/>
              <a:lumOff val="40000"/>
            </a:schemeClr>
          </a:solidFill>
        </p:spPr>
        <p:txBody>
          <a:bodyPr>
            <a:normAutofit/>
          </a:bodyPr>
          <a:lstStyle/>
          <a:p>
            <a:r>
              <a:rPr lang="en-US" sz="7000" dirty="0" smtClean="0">
                <a:latin typeface="Times New Roman" panose="02020603050405020304" pitchFamily="18" charset="0"/>
                <a:cs typeface="Times New Roman" panose="02020603050405020304" pitchFamily="18" charset="0"/>
              </a:rPr>
              <a:t>CONCLUSION</a:t>
            </a:r>
            <a:endParaRPr lang="en-US" sz="7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06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500" b="1" dirty="0" smtClean="0">
                <a:latin typeface="Times New Roman" panose="02020603050405020304" pitchFamily="18" charset="0"/>
                <a:cs typeface="Times New Roman" panose="02020603050405020304" pitchFamily="18" charset="0"/>
              </a:rPr>
              <a:t>Step 8</a:t>
            </a:r>
            <a:br>
              <a:rPr lang="en-US" sz="5500" b="1" dirty="0" smtClean="0">
                <a:latin typeface="Times New Roman" panose="02020603050405020304" pitchFamily="18" charset="0"/>
                <a:cs typeface="Times New Roman" panose="02020603050405020304" pitchFamily="18" charset="0"/>
              </a:rPr>
            </a:br>
            <a:endParaRPr lang="en-US" sz="39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rmAutofit fontScale="92500" lnSpcReduction="20000"/>
          </a:bodyPr>
          <a:lstStyle/>
          <a:p>
            <a:r>
              <a:rPr lang="en-US" sz="2000" b="1" dirty="0" smtClean="0">
                <a:latin typeface="Times New Roman" panose="02020603050405020304" pitchFamily="18" charset="0"/>
                <a:cs typeface="Times New Roman" panose="02020603050405020304" pitchFamily="18" charset="0"/>
              </a:rPr>
              <a:t>Write the entire Conclusion.</a:t>
            </a:r>
          </a:p>
          <a:p>
            <a:r>
              <a:rPr lang="en-US" sz="2000" dirty="0">
                <a:solidFill>
                  <a:srgbClr val="FF0000"/>
                </a:solidFill>
                <a:latin typeface="Times New Roman" panose="02020603050405020304" pitchFamily="18" charset="0"/>
                <a:cs typeface="Times New Roman" panose="02020603050405020304" pitchFamily="18" charset="0"/>
              </a:rPr>
              <a:t>Since tobacco affects breathing, contains nicotine, and introduces carcinogens into the body, it should definitely be banned. </a:t>
            </a:r>
            <a:r>
              <a:rPr lang="en-US" sz="2000" dirty="0">
                <a:latin typeface="Times New Roman" panose="02020603050405020304" pitchFamily="18" charset="0"/>
                <a:cs typeface="Times New Roman" panose="02020603050405020304" pitchFamily="18" charset="0"/>
              </a:rPr>
              <a:t>It blocks the airway with tar that builds up after tobacco use. In other words, tar slowly accumulates in the throat and lungs, which prevents the flow of oxygen. Moreover, the nicotine in tobacco is a substance that drastically increases the possibility of a numerous amount of illnesses within the body. It weakens the immune system and makes people more susceptible </a:t>
            </a:r>
            <a:r>
              <a:rPr lang="en-US" sz="2000" dirty="0" smtClean="0">
                <a:latin typeface="Times New Roman" panose="02020603050405020304" pitchFamily="18" charset="0"/>
                <a:cs typeface="Times New Roman" panose="02020603050405020304" pitchFamily="18" charset="0"/>
              </a:rPr>
              <a:t>to sicknesses</a:t>
            </a:r>
            <a:r>
              <a:rPr lang="en-US" sz="2000" dirty="0">
                <a:latin typeface="Times New Roman" panose="02020603050405020304" pitchFamily="18" charset="0"/>
                <a:cs typeface="Times New Roman" panose="02020603050405020304" pitchFamily="18" charset="0"/>
              </a:rPr>
              <a:t>. Also, carcinogens are </a:t>
            </a:r>
            <a:r>
              <a:rPr lang="en-US" sz="2000" dirty="0" smtClean="0">
                <a:latin typeface="Times New Roman" panose="02020603050405020304" pitchFamily="18" charset="0"/>
                <a:cs typeface="Times New Roman" panose="02020603050405020304" pitchFamily="18" charset="0"/>
              </a:rPr>
              <a:t>introduced </a:t>
            </a:r>
            <a:r>
              <a:rPr lang="en-US" sz="2000" dirty="0">
                <a:latin typeface="Times New Roman" panose="02020603050405020304" pitchFamily="18" charset="0"/>
                <a:cs typeface="Times New Roman" panose="02020603050405020304" pitchFamily="18" charset="0"/>
              </a:rPr>
              <a:t>through tobacco via nicotine and other chemicals used make many tobacco products. These carcinogens increase the probability of a person developing cancer by more than 50</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Thus, tobacco should be banned because it has many negative consequences to its use.</a:t>
            </a:r>
            <a:endParaRPr lang="en-US" sz="2000" dirty="0">
              <a:solidFill>
                <a:srgbClr val="FF0000"/>
              </a:solidFill>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2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You Try It</a:t>
            </a:r>
            <a:endParaRPr lang="en-US" dirty="0"/>
          </a:p>
        </p:txBody>
      </p:sp>
      <p:sp>
        <p:nvSpPr>
          <p:cNvPr id="3" name="Content Placeholder 2"/>
          <p:cNvSpPr>
            <a:spLocks noGrp="1"/>
          </p:cNvSpPr>
          <p:nvPr>
            <p:ph idx="1"/>
          </p:nvPr>
        </p:nvSpPr>
        <p:spPr>
          <a:solidFill>
            <a:schemeClr val="accent6">
              <a:lumMod val="60000"/>
              <a:lumOff val="40000"/>
            </a:schemeClr>
          </a:solidFill>
        </p:spPr>
        <p:txBody>
          <a:bodyPr>
            <a:normAutofit fontScale="92500"/>
          </a:bodyPr>
          <a:lstStyle/>
          <a:p>
            <a:r>
              <a:rPr lang="en-US" b="1" dirty="0" smtClean="0"/>
              <a:t>Finish the Conclusion Paragraph based on the BODY Paragraphs’ examples provided in previous slides in the manner that you learned. REMEMBER, the Clincher should be the last sentence of the Conclusion Paragraph.</a:t>
            </a:r>
          </a:p>
          <a:p>
            <a:endParaRPr lang="en-US" b="1" dirty="0"/>
          </a:p>
          <a:p>
            <a:r>
              <a:rPr lang="en-US" b="1" dirty="0" smtClean="0"/>
              <a:t>BODY Paragraphs:</a:t>
            </a:r>
          </a:p>
          <a:p>
            <a:r>
              <a:rPr lang="en-US" dirty="0" smtClean="0"/>
              <a:t>Therefore, tobacco should be banned because it </a:t>
            </a:r>
            <a:r>
              <a:rPr lang="en-US" b="1" dirty="0" smtClean="0"/>
              <a:t>detrimentally affects breathing, contains nicotine, and introduces carcinogens into the body that cause cancer.</a:t>
            </a:r>
          </a:p>
        </p:txBody>
      </p:sp>
    </p:spTree>
    <p:extLst>
      <p:ext uri="{BB962C8B-B14F-4D97-AF65-F5344CB8AC3E}">
        <p14:creationId xmlns:p14="http://schemas.microsoft.com/office/powerpoint/2010/main" val="313528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b="1" dirty="0" smtClean="0"/>
              <a:t>1</a:t>
            </a:r>
            <a:r>
              <a:rPr lang="en-US" b="1" baseline="30000" dirty="0" smtClean="0"/>
              <a:t>st</a:t>
            </a:r>
            <a:r>
              <a:rPr lang="en-US" b="1" dirty="0" smtClean="0"/>
              <a:t> and Last Sentence of each Paragraph </a:t>
            </a:r>
            <a:r>
              <a:rPr lang="en-US" dirty="0" smtClean="0"/>
              <a:t/>
            </a:r>
            <a:br>
              <a:rPr lang="en-US" dirty="0" smtClean="0"/>
            </a:br>
            <a:r>
              <a:rPr lang="en-US" dirty="0" smtClean="0"/>
              <a:t>(Should function as the top and bottom bun)</a:t>
            </a:r>
            <a:endParaRPr lang="en-US" dirty="0"/>
          </a:p>
        </p:txBody>
      </p:sp>
      <p:sp>
        <p:nvSpPr>
          <p:cNvPr id="3" name="Text Placeholder 2"/>
          <p:cNvSpPr>
            <a:spLocks noGrp="1"/>
          </p:cNvSpPr>
          <p:nvPr>
            <p:ph type="body" idx="1"/>
          </p:nvPr>
        </p:nvSpPr>
        <p:spPr>
          <a:xfrm>
            <a:off x="1295400" y="2658533"/>
            <a:ext cx="2683933" cy="576262"/>
          </a:xfrm>
          <a:solidFill>
            <a:schemeClr val="accent4">
              <a:lumMod val="60000"/>
              <a:lumOff val="40000"/>
            </a:schemeClr>
          </a:solidFill>
        </p:spPr>
        <p:txBody>
          <a:bodyPr/>
          <a:lstStyle/>
          <a:p>
            <a:pPr algn="ctr"/>
            <a:r>
              <a:rPr lang="en-US" b="1" dirty="0">
                <a:solidFill>
                  <a:schemeClr val="tx1"/>
                </a:solidFill>
              </a:rPr>
              <a:t>INTRO</a:t>
            </a:r>
          </a:p>
        </p:txBody>
      </p:sp>
      <p:sp>
        <p:nvSpPr>
          <p:cNvPr id="4" name="Content Placeholder 3"/>
          <p:cNvSpPr>
            <a:spLocks noGrp="1"/>
          </p:cNvSpPr>
          <p:nvPr>
            <p:ph sz="half" idx="2"/>
          </p:nvPr>
        </p:nvSpPr>
        <p:spPr>
          <a:xfrm>
            <a:off x="1295400" y="3243262"/>
            <a:ext cx="2683933" cy="2632605"/>
          </a:xfrm>
          <a:solidFill>
            <a:schemeClr val="accent4">
              <a:lumMod val="60000"/>
              <a:lumOff val="40000"/>
            </a:schemeClr>
          </a:solidFill>
        </p:spPr>
        <p:txBody>
          <a:bodyPr>
            <a:normAutofit lnSpcReduction="10000"/>
          </a:bodyPr>
          <a:lstStyle/>
          <a:p>
            <a:r>
              <a:rPr lang="en-US" dirty="0" smtClean="0"/>
              <a:t>1</a:t>
            </a:r>
            <a:r>
              <a:rPr lang="en-US" baseline="30000" dirty="0" smtClean="0"/>
              <a:t>st</a:t>
            </a:r>
            <a:r>
              <a:rPr lang="en-US" dirty="0" smtClean="0"/>
              <a:t> SENTENCE </a:t>
            </a:r>
          </a:p>
          <a:p>
            <a:pPr algn="ctr"/>
            <a:r>
              <a:rPr lang="en-US" dirty="0" smtClean="0"/>
              <a:t>Attention Getter (HOOK)</a:t>
            </a:r>
          </a:p>
          <a:p>
            <a:endParaRPr lang="en-US" dirty="0"/>
          </a:p>
          <a:p>
            <a:r>
              <a:rPr lang="en-US" dirty="0" smtClean="0"/>
              <a:t>Last SENTENCE</a:t>
            </a:r>
          </a:p>
          <a:p>
            <a:pPr marL="457200" lvl="1" indent="0" algn="ctr">
              <a:buNone/>
            </a:pPr>
            <a:r>
              <a:rPr lang="en-US" dirty="0" smtClean="0"/>
              <a:t>(THESIS)</a:t>
            </a:r>
            <a:endParaRPr lang="en-US" dirty="0"/>
          </a:p>
        </p:txBody>
      </p:sp>
      <p:sp>
        <p:nvSpPr>
          <p:cNvPr id="5" name="Text Placeholder 4"/>
          <p:cNvSpPr>
            <a:spLocks noGrp="1"/>
          </p:cNvSpPr>
          <p:nvPr>
            <p:ph type="body" sz="quarter" idx="3"/>
          </p:nvPr>
        </p:nvSpPr>
        <p:spPr>
          <a:xfrm>
            <a:off x="4605867" y="2658533"/>
            <a:ext cx="3285067" cy="576262"/>
          </a:xfrm>
          <a:solidFill>
            <a:srgbClr val="FFFF00"/>
          </a:solidFill>
        </p:spPr>
        <p:txBody>
          <a:bodyPr/>
          <a:lstStyle/>
          <a:p>
            <a:pPr algn="ctr"/>
            <a:r>
              <a:rPr lang="en-US" b="1" dirty="0" smtClean="0">
                <a:solidFill>
                  <a:schemeClr val="tx1"/>
                </a:solidFill>
              </a:rPr>
              <a:t>BODY</a:t>
            </a:r>
            <a:endParaRPr lang="en-US" b="1" dirty="0">
              <a:solidFill>
                <a:schemeClr val="tx1"/>
              </a:solidFill>
            </a:endParaRPr>
          </a:p>
        </p:txBody>
      </p:sp>
      <p:sp>
        <p:nvSpPr>
          <p:cNvPr id="6" name="Content Placeholder 5"/>
          <p:cNvSpPr>
            <a:spLocks noGrp="1"/>
          </p:cNvSpPr>
          <p:nvPr>
            <p:ph sz="quarter" idx="4"/>
          </p:nvPr>
        </p:nvSpPr>
        <p:spPr>
          <a:xfrm>
            <a:off x="4605867" y="3243262"/>
            <a:ext cx="3285067" cy="2632605"/>
          </a:xfrm>
          <a:solidFill>
            <a:srgbClr val="FFFF00"/>
          </a:solidFill>
        </p:spPr>
        <p:txBody>
          <a:bodyPr>
            <a:normAutofit fontScale="92500" lnSpcReduction="10000"/>
          </a:bodyPr>
          <a:lstStyle/>
          <a:p>
            <a:pPr algn="ctr"/>
            <a:r>
              <a:rPr lang="en-US" dirty="0" smtClean="0"/>
              <a:t>1</a:t>
            </a:r>
            <a:r>
              <a:rPr lang="en-US" baseline="30000" dirty="0" smtClean="0"/>
              <a:t>st</a:t>
            </a:r>
            <a:r>
              <a:rPr lang="en-US" dirty="0" smtClean="0"/>
              <a:t> SENTENCE</a:t>
            </a:r>
          </a:p>
          <a:p>
            <a:pPr algn="ctr"/>
            <a:r>
              <a:rPr lang="en-US" dirty="0" smtClean="0"/>
              <a:t>Topic Sentence</a:t>
            </a:r>
          </a:p>
          <a:p>
            <a:endParaRPr lang="en-US" dirty="0"/>
          </a:p>
          <a:p>
            <a:pPr algn="ctr"/>
            <a:endParaRPr lang="en-US" dirty="0" smtClean="0"/>
          </a:p>
          <a:p>
            <a:pPr marL="0" indent="0" algn="ctr">
              <a:buNone/>
            </a:pPr>
            <a:r>
              <a:rPr lang="en-US" dirty="0" smtClean="0"/>
              <a:t>Last SENTENCE</a:t>
            </a:r>
          </a:p>
          <a:p>
            <a:pPr marL="0" indent="0" algn="ctr">
              <a:buNone/>
            </a:pPr>
            <a:r>
              <a:rPr lang="en-US" dirty="0" smtClean="0"/>
              <a:t>(TRANSITION)</a:t>
            </a:r>
            <a:endParaRPr lang="en-US" dirty="0"/>
          </a:p>
        </p:txBody>
      </p:sp>
      <p:sp>
        <p:nvSpPr>
          <p:cNvPr id="7" name="Text Placeholder 4"/>
          <p:cNvSpPr txBox="1">
            <a:spLocks/>
          </p:cNvSpPr>
          <p:nvPr/>
        </p:nvSpPr>
        <p:spPr>
          <a:xfrm>
            <a:off x="8517468" y="2642129"/>
            <a:ext cx="2658533" cy="576262"/>
          </a:xfrm>
          <a:prstGeom prst="rect">
            <a:avLst/>
          </a:prstGeom>
          <a:solidFill>
            <a:schemeClr val="accent3">
              <a:lumMod val="60000"/>
              <a:lumOff val="40000"/>
            </a:schemeClr>
          </a:solidFill>
        </p:spPr>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pPr algn="ctr"/>
            <a:r>
              <a:rPr lang="en-US" b="1" dirty="0" smtClean="0">
                <a:solidFill>
                  <a:schemeClr val="tx1"/>
                </a:solidFill>
              </a:rPr>
              <a:t>CONCLUSION</a:t>
            </a:r>
            <a:endParaRPr lang="en-US" b="1" dirty="0">
              <a:solidFill>
                <a:schemeClr val="tx1"/>
              </a:solidFill>
            </a:endParaRPr>
          </a:p>
        </p:txBody>
      </p:sp>
      <p:sp>
        <p:nvSpPr>
          <p:cNvPr id="9" name="TextBox 8"/>
          <p:cNvSpPr txBox="1"/>
          <p:nvPr/>
        </p:nvSpPr>
        <p:spPr>
          <a:xfrm>
            <a:off x="8517468" y="3218391"/>
            <a:ext cx="2658533" cy="2800767"/>
          </a:xfrm>
          <a:prstGeom prst="rect">
            <a:avLst/>
          </a:prstGeom>
          <a:solidFill>
            <a:schemeClr val="accent3">
              <a:lumMod val="60000"/>
              <a:lumOff val="40000"/>
            </a:schemeClr>
          </a:solidFill>
        </p:spPr>
        <p:txBody>
          <a:bodyPr wrap="square" rtlCol="0">
            <a:spAutoFit/>
          </a:bodyPr>
          <a:lstStyle/>
          <a:p>
            <a:pPr algn="ctr"/>
            <a:r>
              <a:rPr lang="en-US" sz="2200" dirty="0" smtClean="0"/>
              <a:t>1</a:t>
            </a:r>
            <a:r>
              <a:rPr lang="en-US" sz="2200" baseline="30000" dirty="0" smtClean="0"/>
              <a:t>st</a:t>
            </a:r>
            <a:r>
              <a:rPr lang="en-US" sz="2200" dirty="0" smtClean="0"/>
              <a:t> SENTENCE</a:t>
            </a:r>
          </a:p>
          <a:p>
            <a:pPr algn="ctr"/>
            <a:r>
              <a:rPr lang="en-US" sz="2200" dirty="0" smtClean="0"/>
              <a:t>Restatement of the THESIS</a:t>
            </a:r>
          </a:p>
          <a:p>
            <a:endParaRPr lang="en-US" sz="2200" dirty="0" smtClean="0"/>
          </a:p>
          <a:p>
            <a:endParaRPr lang="en-US" sz="2200" dirty="0"/>
          </a:p>
          <a:p>
            <a:endParaRPr lang="en-US" sz="2200" dirty="0" smtClean="0"/>
          </a:p>
          <a:p>
            <a:pPr algn="ctr"/>
            <a:r>
              <a:rPr lang="en-US" sz="2200" dirty="0" smtClean="0"/>
              <a:t>Last SENTENCE</a:t>
            </a:r>
            <a:br>
              <a:rPr lang="en-US" sz="2200" dirty="0" smtClean="0"/>
            </a:br>
            <a:r>
              <a:rPr lang="en-US" sz="2200" dirty="0" smtClean="0"/>
              <a:t>(Clincher)</a:t>
            </a:r>
            <a:endParaRPr lang="en-US" sz="2200" dirty="0"/>
          </a:p>
        </p:txBody>
      </p:sp>
    </p:spTree>
    <p:extLst>
      <p:ext uri="{BB962C8B-B14F-4D97-AF65-F5344CB8AC3E}">
        <p14:creationId xmlns:p14="http://schemas.microsoft.com/office/powerpoint/2010/main" val="192883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Prompt</a:t>
            </a:r>
            <a:endParaRPr lang="en-US" dirty="0"/>
          </a:p>
        </p:txBody>
      </p:sp>
      <p:sp>
        <p:nvSpPr>
          <p:cNvPr id="3" name="Content Placeholder 2"/>
          <p:cNvSpPr>
            <a:spLocks noGrp="1"/>
          </p:cNvSpPr>
          <p:nvPr>
            <p:ph idx="1"/>
          </p:nvPr>
        </p:nvSpPr>
        <p:spPr>
          <a:solidFill>
            <a:schemeClr val="accent6">
              <a:lumMod val="60000"/>
              <a:lumOff val="40000"/>
            </a:schemeClr>
          </a:solidFill>
        </p:spPr>
        <p:txBody>
          <a:bodyPr>
            <a:normAutofit fontScale="85000" lnSpcReduction="10000"/>
          </a:bodyPr>
          <a:lstStyle/>
          <a:p>
            <a:pPr>
              <a:lnSpc>
                <a:spcPct val="220000"/>
              </a:lnSpc>
            </a:pPr>
            <a:r>
              <a:rPr lang="en-US" dirty="0">
                <a:latin typeface="Times New Roman" panose="02020603050405020304" pitchFamily="18" charset="0"/>
                <a:cs typeface="Times New Roman" panose="02020603050405020304" pitchFamily="18" charset="0"/>
              </a:rPr>
              <a:t>Many people suffer from smoking related illnesses and afflictions. These ailments, regardless of the abundance of preventative campaigns against smoking, continue to increase annually. This increase unfortunately leads to the untimely deaths of thousands. Therefore, recently, politicians have proposed a law that bans the sale of cigarettes. </a:t>
            </a:r>
            <a:r>
              <a:rPr lang="en-US" b="1" dirty="0">
                <a:latin typeface="Times New Roman" panose="02020603050405020304" pitchFamily="18" charset="0"/>
                <a:cs typeface="Times New Roman" panose="02020603050405020304" pitchFamily="18" charset="0"/>
              </a:rPr>
              <a:t>So, the question remains: should tobacco products be banned?</a:t>
            </a:r>
          </a:p>
        </p:txBody>
      </p:sp>
    </p:spTree>
    <p:extLst>
      <p:ext uri="{BB962C8B-B14F-4D97-AF65-F5344CB8AC3E}">
        <p14:creationId xmlns:p14="http://schemas.microsoft.com/office/powerpoint/2010/main" val="387394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5378"/>
            <a:ext cx="9601196" cy="1303867"/>
          </a:xfrm>
        </p:spPr>
        <p:txBody>
          <a:bodyPr>
            <a:normAutofit/>
          </a:bodyPr>
          <a:lstStyle/>
          <a:p>
            <a:r>
              <a:rPr lang="en-US" sz="5500" dirty="0" smtClean="0">
                <a:latin typeface="Times New Roman" panose="02020603050405020304" pitchFamily="18" charset="0"/>
                <a:cs typeface="Times New Roman" panose="02020603050405020304" pitchFamily="18" charset="0"/>
              </a:rPr>
              <a:t>Example INTRO</a:t>
            </a:r>
            <a:endParaRPr lang="en-US" sz="5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Autofit/>
          </a:bodyPr>
          <a:lstStyle/>
          <a:p>
            <a:pPr marL="285750" lvl="1">
              <a:lnSpc>
                <a:spcPct val="200000"/>
              </a:lnSpc>
            </a:pPr>
            <a:r>
              <a:rPr lang="en-US" sz="1500" b="1" dirty="0">
                <a:latin typeface="Times New Roman" panose="02020603050405020304" pitchFamily="18" charset="0"/>
                <a:cs typeface="Times New Roman" panose="02020603050405020304" pitchFamily="18" charset="0"/>
              </a:rPr>
              <a:t>Should tobacco products be banned? </a:t>
            </a:r>
            <a:r>
              <a:rPr lang="en-US" sz="1500" dirty="0">
                <a:latin typeface="Times New Roman" panose="02020603050405020304" pitchFamily="18" charset="0"/>
                <a:cs typeface="Times New Roman" panose="02020603050405020304" pitchFamily="18" charset="0"/>
              </a:rPr>
              <a:t>Well, many people believe that tobacco is dangerous. In fact, they think that it </a:t>
            </a:r>
            <a:r>
              <a:rPr lang="en-US" sz="1500" dirty="0" smtClean="0">
                <a:latin typeface="Times New Roman" panose="02020603050405020304" pitchFamily="18" charset="0"/>
                <a:cs typeface="Times New Roman" panose="02020603050405020304" pitchFamily="18" charset="0"/>
              </a:rPr>
              <a:t>causes </a:t>
            </a:r>
            <a:r>
              <a:rPr lang="en-US" sz="1500" dirty="0">
                <a:latin typeface="Times New Roman" panose="02020603050405020304" pitchFamily="18" charset="0"/>
                <a:cs typeface="Times New Roman" panose="02020603050405020304" pitchFamily="18" charset="0"/>
              </a:rPr>
              <a:t>a lot of problems to the average body. </a:t>
            </a:r>
            <a:r>
              <a:rPr lang="en-US" sz="1500" dirty="0" smtClean="0">
                <a:latin typeface="Times New Roman" panose="02020603050405020304" pitchFamily="18" charset="0"/>
                <a:cs typeface="Times New Roman" panose="02020603050405020304" pitchFamily="18" charset="0"/>
              </a:rPr>
              <a:t>These </a:t>
            </a:r>
            <a:r>
              <a:rPr lang="en-US" sz="1500" dirty="0">
                <a:latin typeface="Times New Roman" panose="02020603050405020304" pitchFamily="18" charset="0"/>
                <a:cs typeface="Times New Roman" panose="02020603050405020304" pitchFamily="18" charset="0"/>
              </a:rPr>
              <a:t>problems can include breathing issues, bad breath, and cancer. </a:t>
            </a:r>
            <a:r>
              <a:rPr lang="en-US" sz="1500" dirty="0" smtClean="0">
                <a:latin typeface="Times New Roman" panose="02020603050405020304" pitchFamily="18" charset="0"/>
                <a:cs typeface="Times New Roman" panose="02020603050405020304" pitchFamily="18" charset="0"/>
              </a:rPr>
              <a:t>The </a:t>
            </a:r>
            <a:r>
              <a:rPr lang="en-US" sz="1500" dirty="0">
                <a:latin typeface="Times New Roman" panose="02020603050405020304" pitchFamily="18" charset="0"/>
                <a:cs typeface="Times New Roman" panose="02020603050405020304" pitchFamily="18" charset="0"/>
              </a:rPr>
              <a:t>nicotine in tobacco products has been linked to several illnesses. </a:t>
            </a:r>
            <a:r>
              <a:rPr lang="en-US" sz="1500" dirty="0" smtClean="0">
                <a:latin typeface="Times New Roman" panose="02020603050405020304" pitchFamily="18" charset="0"/>
                <a:cs typeface="Times New Roman" panose="02020603050405020304" pitchFamily="18" charset="0"/>
              </a:rPr>
              <a:t>Nicotine </a:t>
            </a:r>
            <a:r>
              <a:rPr lang="en-US" sz="1500" dirty="0">
                <a:latin typeface="Times New Roman" panose="02020603050405020304" pitchFamily="18" charset="0"/>
                <a:cs typeface="Times New Roman" panose="02020603050405020304" pitchFamily="18" charset="0"/>
              </a:rPr>
              <a:t>is a substance that coats the lungs and other organs necessary to breathe with millions of carcinogens. </a:t>
            </a:r>
            <a:r>
              <a:rPr lang="en-US" sz="1500" dirty="0" smtClean="0">
                <a:latin typeface="Times New Roman" panose="02020603050405020304" pitchFamily="18" charset="0"/>
                <a:cs typeface="Times New Roman" panose="02020603050405020304" pitchFamily="18" charset="0"/>
              </a:rPr>
              <a:t>Carcinogens </a:t>
            </a:r>
            <a:r>
              <a:rPr lang="en-US" sz="1500" dirty="0">
                <a:latin typeface="Times New Roman" panose="02020603050405020304" pitchFamily="18" charset="0"/>
                <a:cs typeface="Times New Roman" panose="02020603050405020304" pitchFamily="18" charset="0"/>
              </a:rPr>
              <a:t>are cancer causing agents that are frequently found in many chemicals. </a:t>
            </a:r>
            <a:r>
              <a:rPr lang="en-US" sz="1500" b="1" u="sng" dirty="0" smtClean="0">
                <a:latin typeface="Times New Roman" panose="02020603050405020304" pitchFamily="18" charset="0"/>
                <a:cs typeface="Times New Roman" panose="02020603050405020304" pitchFamily="18" charset="0"/>
              </a:rPr>
              <a:t>Therefore</a:t>
            </a:r>
            <a:r>
              <a:rPr lang="en-US" sz="1500" b="1" u="sng" dirty="0">
                <a:latin typeface="Times New Roman" panose="02020603050405020304" pitchFamily="18" charset="0"/>
                <a:cs typeface="Times New Roman" panose="02020603050405020304" pitchFamily="18" charset="0"/>
              </a:rPr>
              <a:t>, tobacco should be banned because it detrimentally affects breathing, contains nicotine, and introduces carcinogens into the body that cause cancer.</a:t>
            </a:r>
          </a:p>
          <a:p>
            <a:endParaRPr lang="en-US" sz="1700" dirty="0">
              <a:solidFill>
                <a:srgbClr val="FF0000"/>
              </a:solidFill>
            </a:endParaRPr>
          </a:p>
        </p:txBody>
      </p:sp>
    </p:spTree>
    <p:extLst>
      <p:ext uri="{BB962C8B-B14F-4D97-AF65-F5344CB8AC3E}">
        <p14:creationId xmlns:p14="http://schemas.microsoft.com/office/powerpoint/2010/main" val="236902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5378"/>
            <a:ext cx="9601196" cy="1303867"/>
          </a:xfrm>
        </p:spPr>
        <p:txBody>
          <a:bodyPr>
            <a:normAutofit/>
          </a:bodyPr>
          <a:lstStyle/>
          <a:p>
            <a:r>
              <a:rPr lang="en-US" sz="5500" dirty="0" smtClean="0">
                <a:latin typeface="Times New Roman" panose="02020603050405020304" pitchFamily="18" charset="0"/>
                <a:cs typeface="Times New Roman" panose="02020603050405020304" pitchFamily="18" charset="0"/>
              </a:rPr>
              <a:t>Example BODY 1</a:t>
            </a:r>
            <a:endParaRPr lang="en-US" sz="5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Autofit/>
          </a:bodyPr>
          <a:lstStyle/>
          <a:p>
            <a:pPr>
              <a:lnSpc>
                <a:spcPct val="200000"/>
              </a:lnSpc>
            </a:pPr>
            <a:r>
              <a:rPr lang="en-US" sz="1800" b="1" u="sng" dirty="0" smtClean="0">
                <a:solidFill>
                  <a:schemeClr val="tx1"/>
                </a:solidFill>
              </a:rPr>
              <a:t>Tobacco should </a:t>
            </a:r>
            <a:r>
              <a:rPr lang="en-US" sz="1800" b="1" u="sng" dirty="0" smtClean="0">
                <a:solidFill>
                  <a:schemeClr val="tx1"/>
                </a:solidFill>
              </a:rPr>
              <a:t>be </a:t>
            </a:r>
            <a:r>
              <a:rPr lang="en-US" sz="1800" b="1" u="sng" dirty="0" smtClean="0">
                <a:solidFill>
                  <a:schemeClr val="tx1"/>
                </a:solidFill>
              </a:rPr>
              <a:t>banned because it detrimentally affects breathing. </a:t>
            </a:r>
            <a:r>
              <a:rPr lang="en-US" sz="1800" dirty="0" smtClean="0">
                <a:solidFill>
                  <a:schemeClr val="tx1"/>
                </a:solidFill>
              </a:rPr>
              <a:t>It blocks the airway with tar that builds up after tobacco use. Tobacco blocks the airway with tar by leaving microscopic tar particles in the throat and lungs after each tobacco use. The microscopic tar particles restrict air flow by filling openings in the throat and lungs with sticky fragments of tobacco that are difficult to move. The sticky fragments of tobacco are difficult to move due to the large amounts of nicotine used within tobacco products.</a:t>
            </a:r>
            <a:endParaRPr lang="en-US" sz="1800" b="1" u="sng" dirty="0">
              <a:solidFill>
                <a:schemeClr val="tx1"/>
              </a:solidFill>
            </a:endParaRPr>
          </a:p>
        </p:txBody>
      </p:sp>
    </p:spTree>
    <p:extLst>
      <p:ext uri="{BB962C8B-B14F-4D97-AF65-F5344CB8AC3E}">
        <p14:creationId xmlns:p14="http://schemas.microsoft.com/office/powerpoint/2010/main" val="164917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5378"/>
            <a:ext cx="9601196" cy="1303867"/>
          </a:xfrm>
        </p:spPr>
        <p:txBody>
          <a:bodyPr>
            <a:normAutofit/>
          </a:bodyPr>
          <a:lstStyle/>
          <a:p>
            <a:r>
              <a:rPr lang="en-US" sz="5500" dirty="0" smtClean="0">
                <a:latin typeface="Times New Roman" panose="02020603050405020304" pitchFamily="18" charset="0"/>
                <a:cs typeface="Times New Roman" panose="02020603050405020304" pitchFamily="18" charset="0"/>
              </a:rPr>
              <a:t>Example BODY 2</a:t>
            </a:r>
            <a:endParaRPr lang="en-US" sz="5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Autofit/>
          </a:bodyPr>
          <a:lstStyle/>
          <a:p>
            <a:pPr>
              <a:lnSpc>
                <a:spcPct val="200000"/>
              </a:lnSpc>
            </a:pPr>
            <a:r>
              <a:rPr lang="en-US" sz="1800" b="1" u="sng" dirty="0" smtClean="0">
                <a:solidFill>
                  <a:schemeClr val="tx1"/>
                </a:solidFill>
              </a:rPr>
              <a:t>Besides affecting a person’s breathing, tobacco should be banned because it contains </a:t>
            </a:r>
            <a:r>
              <a:rPr lang="en-US" sz="1800" b="1" u="sng" dirty="0" smtClean="0">
                <a:solidFill>
                  <a:schemeClr val="tx1"/>
                </a:solidFill>
              </a:rPr>
              <a:t>nicotine.</a:t>
            </a:r>
            <a:r>
              <a:rPr lang="en-US" sz="1800" b="1" dirty="0" smtClean="0">
                <a:solidFill>
                  <a:schemeClr val="tx1"/>
                </a:solidFill>
              </a:rPr>
              <a:t> </a:t>
            </a:r>
            <a:r>
              <a:rPr lang="en-US" sz="1800" dirty="0" smtClean="0">
                <a:solidFill>
                  <a:schemeClr val="tx1"/>
                </a:solidFill>
              </a:rPr>
              <a:t>Nicotine is a substance that drastically increases the possibility of numerous illnesses within the body. (etc…)</a:t>
            </a:r>
            <a:endParaRPr lang="en-US" sz="1800" dirty="0">
              <a:solidFill>
                <a:schemeClr val="tx1"/>
              </a:solidFill>
            </a:endParaRPr>
          </a:p>
        </p:txBody>
      </p:sp>
    </p:spTree>
    <p:extLst>
      <p:ext uri="{BB962C8B-B14F-4D97-AF65-F5344CB8AC3E}">
        <p14:creationId xmlns:p14="http://schemas.microsoft.com/office/powerpoint/2010/main" val="402060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5378"/>
            <a:ext cx="9601196" cy="1303867"/>
          </a:xfrm>
        </p:spPr>
        <p:txBody>
          <a:bodyPr>
            <a:normAutofit/>
          </a:bodyPr>
          <a:lstStyle/>
          <a:p>
            <a:r>
              <a:rPr lang="en-US" sz="5500" dirty="0" smtClean="0">
                <a:latin typeface="Times New Roman" panose="02020603050405020304" pitchFamily="18" charset="0"/>
                <a:cs typeface="Times New Roman" panose="02020603050405020304" pitchFamily="18" charset="0"/>
              </a:rPr>
              <a:t>Example BODY 3</a:t>
            </a:r>
            <a:endParaRPr lang="en-US" sz="5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Autofit/>
          </a:bodyPr>
          <a:lstStyle/>
          <a:p>
            <a:pPr>
              <a:lnSpc>
                <a:spcPct val="200000"/>
              </a:lnSpc>
            </a:pPr>
            <a:r>
              <a:rPr lang="en-US" sz="1800" b="1" u="sng" dirty="0" smtClean="0">
                <a:solidFill>
                  <a:schemeClr val="tx1"/>
                </a:solidFill>
              </a:rPr>
              <a:t>In addition to breathing issues and containing nicotine, tobacco introduces </a:t>
            </a:r>
            <a:r>
              <a:rPr lang="en-US" sz="1800" b="1" u="sng" dirty="0" smtClean="0">
                <a:solidFill>
                  <a:schemeClr val="tx1"/>
                </a:solidFill>
              </a:rPr>
              <a:t>carcinogens </a:t>
            </a:r>
            <a:r>
              <a:rPr lang="en-US" sz="1800" b="1" u="sng" dirty="0" smtClean="0">
                <a:solidFill>
                  <a:schemeClr val="tx1"/>
                </a:solidFill>
              </a:rPr>
              <a:t>into the body that can lead to cancer. </a:t>
            </a:r>
            <a:r>
              <a:rPr lang="en-US" sz="1800" dirty="0" smtClean="0">
                <a:solidFill>
                  <a:schemeClr val="tx1"/>
                </a:solidFill>
              </a:rPr>
              <a:t>Carcinogens are introduced through tobacco via nicotine and other chemicals used to make many tobacco products. (etc…)</a:t>
            </a:r>
            <a:endParaRPr lang="en-US" sz="1800" dirty="0">
              <a:solidFill>
                <a:schemeClr val="tx1"/>
              </a:solidFill>
            </a:endParaRPr>
          </a:p>
        </p:txBody>
      </p:sp>
    </p:spTree>
    <p:extLst>
      <p:ext uri="{BB962C8B-B14F-4D97-AF65-F5344CB8AC3E}">
        <p14:creationId xmlns:p14="http://schemas.microsoft.com/office/powerpoint/2010/main" val="3706770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5378"/>
            <a:ext cx="9601196" cy="1303867"/>
          </a:xfrm>
        </p:spPr>
        <p:txBody>
          <a:bodyPr>
            <a:normAutofit/>
          </a:bodyPr>
          <a:lstStyle/>
          <a:p>
            <a:r>
              <a:rPr lang="en-US" sz="5500" dirty="0" smtClean="0">
                <a:latin typeface="Times New Roman" panose="02020603050405020304" pitchFamily="18" charset="0"/>
                <a:cs typeface="Times New Roman" panose="02020603050405020304" pitchFamily="18" charset="0"/>
              </a:rPr>
              <a:t>Example Conclusion</a:t>
            </a:r>
            <a:endParaRPr lang="en-US" sz="5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595032"/>
            <a:ext cx="9601196" cy="3318936"/>
          </a:xfrm>
          <a:solidFill>
            <a:schemeClr val="accent6">
              <a:lumMod val="60000"/>
              <a:lumOff val="40000"/>
            </a:schemeClr>
          </a:solidFill>
        </p:spPr>
        <p:txBody>
          <a:bodyPr>
            <a:noAutofit/>
          </a:bodyPr>
          <a:lstStyle/>
          <a:p>
            <a:pPr>
              <a:lnSpc>
                <a:spcPct val="200000"/>
              </a:lnSpc>
            </a:pPr>
            <a:r>
              <a:rPr lang="en-US" sz="1500" b="1" dirty="0" smtClean="0">
                <a:solidFill>
                  <a:schemeClr val="tx1"/>
                </a:solidFill>
              </a:rPr>
              <a:t>Since tobacco affects breathing, contains nicotine, and introduces carcinogens into the body, it should definitely be banned. </a:t>
            </a:r>
            <a:r>
              <a:rPr lang="en-US" sz="1500" dirty="0" smtClean="0">
                <a:solidFill>
                  <a:schemeClr val="tx1"/>
                </a:solidFill>
              </a:rPr>
              <a:t>It blocks the airway with tar that builds up after tobacco use. In other words, tar slowly accumulates in the throat and lings, which prevents the flow of oxygen. Moreover, the nicotine in tobacco is a substance that drastically increases the possibility of a numerous amount of illnesses within the body. It weakens the immune system and makes people more susceptible to avoid sicknesses. Also, carcinogens are introduced through tobacco via nicotine and other chemicals used to make many tobacco products. These carcinogens increase the probability of a person developing cancer by more than 50%. </a:t>
            </a:r>
            <a:r>
              <a:rPr lang="en-US" sz="1500" b="1" dirty="0" smtClean="0">
                <a:solidFill>
                  <a:schemeClr val="tx1"/>
                </a:solidFill>
              </a:rPr>
              <a:t>Thus tobacco </a:t>
            </a:r>
            <a:r>
              <a:rPr lang="en-US" sz="1500" b="1" dirty="0">
                <a:solidFill>
                  <a:schemeClr val="tx1"/>
                </a:solidFill>
              </a:rPr>
              <a:t>s</a:t>
            </a:r>
            <a:r>
              <a:rPr lang="en-US" sz="1500" b="1" dirty="0" smtClean="0">
                <a:solidFill>
                  <a:schemeClr val="tx1"/>
                </a:solidFill>
              </a:rPr>
              <a:t>hould be banned because it has many negative consequences to its use.</a:t>
            </a:r>
            <a:endParaRPr lang="en-US" sz="1500" b="1" dirty="0">
              <a:solidFill>
                <a:schemeClr val="tx1"/>
              </a:solidFill>
            </a:endParaRPr>
          </a:p>
        </p:txBody>
      </p:sp>
    </p:spTree>
    <p:extLst>
      <p:ext uri="{BB962C8B-B14F-4D97-AF65-F5344CB8AC3E}">
        <p14:creationId xmlns:p14="http://schemas.microsoft.com/office/powerpoint/2010/main" val="344135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04731890"/>
              </p:ext>
            </p:extLst>
          </p:nvPr>
        </p:nvGraphicFramePr>
        <p:xfrm>
          <a:off x="647700" y="952500"/>
          <a:ext cx="3721100" cy="4779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46052029"/>
              </p:ext>
            </p:extLst>
          </p:nvPr>
        </p:nvGraphicFramePr>
        <p:xfrm>
          <a:off x="4648200" y="952500"/>
          <a:ext cx="3441700" cy="47794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1814711032"/>
              </p:ext>
            </p:extLst>
          </p:nvPr>
        </p:nvGraphicFramePr>
        <p:xfrm>
          <a:off x="8128000" y="1016000"/>
          <a:ext cx="3441700" cy="47794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2039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Paragraph Sentence Types</a:t>
            </a:r>
            <a:endParaRPr lang="en-US" dirty="0"/>
          </a:p>
        </p:txBody>
      </p:sp>
      <p:sp>
        <p:nvSpPr>
          <p:cNvPr id="4" name="Content Placeholder 3"/>
          <p:cNvSpPr>
            <a:spLocks noGrp="1"/>
          </p:cNvSpPr>
          <p:nvPr>
            <p:ph idx="1"/>
          </p:nvPr>
        </p:nvSpPr>
        <p:spPr>
          <a:solidFill>
            <a:schemeClr val="accent2">
              <a:lumMod val="60000"/>
              <a:lumOff val="40000"/>
            </a:schemeClr>
          </a:solidFill>
        </p:spPr>
        <p:txBody>
          <a:bodyPr>
            <a:normAutofit fontScale="92500"/>
          </a:bodyPr>
          <a:lstStyle/>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RESTATEMENT OF THE THESIS/ MAIN IDEA OF THE ESSAY</a:t>
            </a:r>
            <a:endParaRPr lang="en-US"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Repeat definition sentence from Body Paragraph 1/ MAJOR DETAIL</a:t>
            </a:r>
            <a:endParaRPr lang="en-US"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Repeat definition sentence from Body Paragraph 2/ MAJOR DETAIL</a:t>
            </a:r>
            <a:endParaRPr lang="en-US"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Repeat definition sentence from Body Paragraph 3/ MAJOR DETAIL</a:t>
            </a:r>
            <a:endParaRPr lang="en-US"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latin typeface="Times New Roman" panose="02020603050405020304" pitchFamily="18" charset="0"/>
                <a:cs typeface="Times New Roman" panose="02020603050405020304" pitchFamily="18" charset="0"/>
              </a:rPr>
              <a:t>CLINCHER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38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wingtalk.com/wp-content/uploads/2014/01/Ham-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671830"/>
            <a:ext cx="5476875" cy="549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33887" y="1092200"/>
            <a:ext cx="2730500" cy="861774"/>
          </a:xfrm>
          <a:prstGeom prst="rect">
            <a:avLst/>
          </a:prstGeom>
          <a:solidFill>
            <a:schemeClr val="accent1">
              <a:lumMod val="60000"/>
              <a:lumOff val="40000"/>
            </a:schemeClr>
          </a:solidFill>
        </p:spPr>
        <p:txBody>
          <a:bodyPr wrap="square" rtlCol="0">
            <a:spAutoFit/>
          </a:bodyPr>
          <a:lstStyle/>
          <a:p>
            <a:pPr algn="ctr"/>
            <a:r>
              <a:rPr lang="en-US" sz="2500" dirty="0" smtClean="0">
                <a:latin typeface="Times New Roman" panose="02020603050405020304" pitchFamily="18" charset="0"/>
                <a:cs typeface="Times New Roman" panose="02020603050405020304" pitchFamily="18" charset="0"/>
              </a:rPr>
              <a:t>Restatement of Thesis</a:t>
            </a:r>
            <a:endParaRPr lang="en-US" sz="25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249737" y="2772924"/>
            <a:ext cx="3098800" cy="1938992"/>
          </a:xfrm>
          <a:prstGeom prst="rect">
            <a:avLst/>
          </a:prstGeom>
          <a:solidFill>
            <a:schemeClr val="accent1">
              <a:lumMod val="60000"/>
              <a:lumOff val="40000"/>
            </a:schemeClr>
          </a:solidFill>
        </p:spPr>
        <p:txBody>
          <a:bodyPr wrap="square" rtlCol="0">
            <a:spAutoFit/>
          </a:bodyPr>
          <a:lstStyle/>
          <a:p>
            <a:pPr algn="ctr"/>
            <a:r>
              <a:rPr lang="en-US" sz="3000" dirty="0" smtClean="0">
                <a:latin typeface="Times New Roman" panose="02020603050405020304" pitchFamily="18" charset="0"/>
                <a:cs typeface="Times New Roman" panose="02020603050405020304" pitchFamily="18" charset="0"/>
              </a:rPr>
              <a:t>Definition Sentences from each Body Paragraph</a:t>
            </a:r>
            <a:endParaRPr lang="en-US"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33887" y="5118100"/>
            <a:ext cx="2881313" cy="477054"/>
          </a:xfrm>
          <a:prstGeom prst="rect">
            <a:avLst/>
          </a:prstGeom>
          <a:solidFill>
            <a:schemeClr val="accent1">
              <a:lumMod val="60000"/>
              <a:lumOff val="40000"/>
            </a:schemeClr>
          </a:solidFill>
        </p:spPr>
        <p:txBody>
          <a:bodyPr wrap="square" rtlCol="0">
            <a:spAutoFit/>
          </a:bodyPr>
          <a:lstStyle/>
          <a:p>
            <a:pPr algn="ctr"/>
            <a:r>
              <a:rPr lang="en-US" sz="2500" dirty="0" smtClean="0">
                <a:latin typeface="Times New Roman" panose="02020603050405020304" pitchFamily="18" charset="0"/>
                <a:cs typeface="Times New Roman" panose="02020603050405020304" pitchFamily="18" charset="0"/>
              </a:rPr>
              <a:t>Clincher</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82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smtClean="0">
                <a:latin typeface="Times New Roman" panose="02020603050405020304" pitchFamily="18" charset="0"/>
                <a:cs typeface="Times New Roman" panose="02020603050405020304" pitchFamily="18" charset="0"/>
              </a:rPr>
              <a:t>Step 1</a:t>
            </a:r>
            <a:endParaRPr lang="en-US" sz="5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2" y="2262916"/>
            <a:ext cx="9601196" cy="3318936"/>
          </a:xfrm>
          <a:solidFill>
            <a:schemeClr val="accent6">
              <a:lumMod val="40000"/>
              <a:lumOff val="60000"/>
            </a:schemeClr>
          </a:solidFill>
        </p:spPr>
        <p:txBody>
          <a:bodyPr>
            <a:normAutofit fontScale="62500" lnSpcReduction="20000"/>
          </a:bodyPr>
          <a:lstStyle/>
          <a:p>
            <a:pPr lvl="1">
              <a:lnSpc>
                <a:spcPct val="210000"/>
              </a:lnSpc>
            </a:pPr>
            <a:r>
              <a:rPr lang="en-US" dirty="0" smtClean="0">
                <a:latin typeface="Times New Roman" panose="02020603050405020304" pitchFamily="18" charset="0"/>
                <a:cs typeface="Times New Roman" panose="02020603050405020304" pitchFamily="18" charset="0"/>
              </a:rPr>
              <a:t>Use your THESIS as the basis for each paragraph’s development. (REMEMBER – The  order in which the points are listed in the THESIS is the same order in which they must be developed in the Body paragraphs.)</a:t>
            </a:r>
          </a:p>
          <a:p>
            <a:pPr lvl="1">
              <a:lnSpc>
                <a:spcPct val="210000"/>
              </a:lnSpc>
            </a:pP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tobacco products be banned? Well, many people believe that tobacco is dangerous. In fact, they think that it cause a lot of problems to the average body.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problems can include breathing issues, bad breath, and cancer.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nicotine in tobacco products has been linked to several illnesses. </a:t>
            </a:r>
            <a:r>
              <a:rPr lang="en-US" dirty="0" smtClean="0">
                <a:latin typeface="Times New Roman" panose="02020603050405020304" pitchFamily="18" charset="0"/>
                <a:cs typeface="Times New Roman" panose="02020603050405020304" pitchFamily="18" charset="0"/>
              </a:rPr>
              <a:t>Nicotine </a:t>
            </a:r>
            <a:r>
              <a:rPr lang="en-US" dirty="0">
                <a:latin typeface="Times New Roman" panose="02020603050405020304" pitchFamily="18" charset="0"/>
                <a:cs typeface="Times New Roman" panose="02020603050405020304" pitchFamily="18" charset="0"/>
              </a:rPr>
              <a:t>is a substance that coats the lungs and other organs necessary to breathe with millions of carcinogens. </a:t>
            </a:r>
            <a:r>
              <a:rPr lang="en-US" dirty="0" smtClean="0">
                <a:latin typeface="Times New Roman" panose="02020603050405020304" pitchFamily="18" charset="0"/>
                <a:cs typeface="Times New Roman" panose="02020603050405020304" pitchFamily="18" charset="0"/>
              </a:rPr>
              <a:t>Carcinogens </a:t>
            </a:r>
            <a:r>
              <a:rPr lang="en-US" dirty="0">
                <a:latin typeface="Times New Roman" panose="02020603050405020304" pitchFamily="18" charset="0"/>
                <a:cs typeface="Times New Roman" panose="02020603050405020304" pitchFamily="18" charset="0"/>
              </a:rPr>
              <a:t>are cancer causing agents that are frequently found in many chemicals. </a:t>
            </a:r>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tobacco should be banned because it </a:t>
            </a:r>
            <a:r>
              <a:rPr lang="en-US" b="1" dirty="0">
                <a:latin typeface="Times New Roman" panose="02020603050405020304" pitchFamily="18" charset="0"/>
                <a:cs typeface="Times New Roman" panose="02020603050405020304" pitchFamily="18" charset="0"/>
              </a:rPr>
              <a:t>detrimentally affects breathing, contains nicotine</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introduces carcinogens into the body that cause cancer</a:t>
            </a:r>
            <a:r>
              <a:rPr lang="en-US"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3585211" y="5385644"/>
            <a:ext cx="1489166" cy="276999"/>
          </a:xfrm>
          <a:prstGeom prst="rect">
            <a:avLst/>
          </a:prstGeom>
          <a:solidFill>
            <a:schemeClr val="accent2">
              <a:lumMod val="40000"/>
              <a:lumOff val="60000"/>
            </a:schemeClr>
          </a:solidFill>
          <a:ln>
            <a:solidFill>
              <a:schemeClr val="accent4">
                <a:lumMod val="50000"/>
              </a:schemeClr>
            </a:solidFill>
          </a:ln>
        </p:spPr>
        <p:txBody>
          <a:bodyPr wrap="square" rtlCol="0">
            <a:spAutoFit/>
          </a:bodyPr>
          <a:lstStyle/>
          <a:p>
            <a:r>
              <a:rPr lang="en-US" sz="1200" b="1" dirty="0" smtClean="0"/>
              <a:t>Body Paragraph 1</a:t>
            </a:r>
            <a:endParaRPr lang="en-US" sz="1200" b="1" dirty="0"/>
          </a:p>
        </p:txBody>
      </p:sp>
      <p:sp>
        <p:nvSpPr>
          <p:cNvPr id="5" name="TextBox 4"/>
          <p:cNvSpPr txBox="1"/>
          <p:nvPr/>
        </p:nvSpPr>
        <p:spPr>
          <a:xfrm>
            <a:off x="6331132" y="5466435"/>
            <a:ext cx="1489166" cy="276999"/>
          </a:xfrm>
          <a:prstGeom prst="rect">
            <a:avLst/>
          </a:prstGeom>
          <a:solidFill>
            <a:schemeClr val="accent2">
              <a:lumMod val="40000"/>
              <a:lumOff val="60000"/>
            </a:schemeClr>
          </a:solidFill>
          <a:ln>
            <a:solidFill>
              <a:schemeClr val="accent4">
                <a:lumMod val="50000"/>
              </a:schemeClr>
            </a:solidFill>
          </a:ln>
        </p:spPr>
        <p:txBody>
          <a:bodyPr wrap="square" rtlCol="0">
            <a:spAutoFit/>
          </a:bodyPr>
          <a:lstStyle/>
          <a:p>
            <a:r>
              <a:rPr lang="en-US" sz="1200" b="1" dirty="0" smtClean="0"/>
              <a:t>Body Paragraph 2</a:t>
            </a:r>
            <a:endParaRPr lang="en-US" sz="1200" b="1" dirty="0"/>
          </a:p>
        </p:txBody>
      </p:sp>
      <p:sp>
        <p:nvSpPr>
          <p:cNvPr id="6" name="TextBox 5"/>
          <p:cNvSpPr txBox="1"/>
          <p:nvPr/>
        </p:nvSpPr>
        <p:spPr>
          <a:xfrm>
            <a:off x="8522425" y="5466434"/>
            <a:ext cx="1489166" cy="276999"/>
          </a:xfrm>
          <a:prstGeom prst="rect">
            <a:avLst/>
          </a:prstGeom>
          <a:solidFill>
            <a:schemeClr val="accent2">
              <a:lumMod val="40000"/>
              <a:lumOff val="60000"/>
            </a:schemeClr>
          </a:solidFill>
          <a:ln>
            <a:solidFill>
              <a:schemeClr val="accent4">
                <a:lumMod val="50000"/>
              </a:schemeClr>
            </a:solidFill>
          </a:ln>
        </p:spPr>
        <p:txBody>
          <a:bodyPr wrap="square" rtlCol="0">
            <a:spAutoFit/>
          </a:bodyPr>
          <a:lstStyle/>
          <a:p>
            <a:r>
              <a:rPr lang="en-US" sz="1200" b="1" dirty="0" smtClean="0"/>
              <a:t>Body Paragraph 3</a:t>
            </a:r>
            <a:endParaRPr lang="en-US" sz="1200" b="1" dirty="0"/>
          </a:p>
        </p:txBody>
      </p:sp>
      <p:cxnSp>
        <p:nvCxnSpPr>
          <p:cNvPr id="8" name="Straight Arrow Connector 7"/>
          <p:cNvCxnSpPr/>
          <p:nvPr/>
        </p:nvCxnSpPr>
        <p:spPr>
          <a:xfrm flipV="1">
            <a:off x="4428309" y="5004771"/>
            <a:ext cx="182880"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957333" y="5004771"/>
            <a:ext cx="18233"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705305" y="5039396"/>
            <a:ext cx="308066" cy="346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5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500" b="1" dirty="0" smtClean="0">
                <a:latin typeface="Times New Roman" panose="02020603050405020304" pitchFamily="18" charset="0"/>
                <a:cs typeface="Times New Roman" panose="02020603050405020304" pitchFamily="18" charset="0"/>
              </a:rPr>
              <a:t>Step 2</a:t>
            </a:r>
            <a:br>
              <a:rPr lang="en-US" sz="5500" b="1" dirty="0" smtClean="0">
                <a:latin typeface="Times New Roman" panose="02020603050405020304" pitchFamily="18" charset="0"/>
                <a:cs typeface="Times New Roman" panose="02020603050405020304" pitchFamily="18" charset="0"/>
              </a:rPr>
            </a:br>
            <a:r>
              <a:rPr lang="en-US" sz="5000" b="1" dirty="0" smtClean="0">
                <a:latin typeface="Times New Roman" panose="02020603050405020304" pitchFamily="18" charset="0"/>
                <a:cs typeface="Times New Roman" panose="02020603050405020304" pitchFamily="18" charset="0"/>
              </a:rPr>
              <a:t>RESTATEMENT OF THE THESIS</a:t>
            </a:r>
            <a:endParaRPr lang="en-US" sz="5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rmAutofit fontScale="55000" lnSpcReduction="20000"/>
          </a:bodyPr>
          <a:lstStyle/>
          <a:p>
            <a:r>
              <a:rPr lang="en-US" dirty="0" smtClean="0">
                <a:latin typeface="Times New Roman" panose="02020603050405020304" pitchFamily="18" charset="0"/>
                <a:cs typeface="Times New Roman" panose="02020603050405020304" pitchFamily="18" charset="0"/>
              </a:rPr>
              <a:t>Rewrite the Thesis by rewording the sentence.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 INTRO:</a:t>
            </a:r>
          </a:p>
          <a:p>
            <a:pPr lvl="1">
              <a:lnSpc>
                <a:spcPct val="210000"/>
              </a:lnSpc>
            </a:pPr>
            <a:r>
              <a:rPr lang="en-US" dirty="0">
                <a:latin typeface="Times New Roman" panose="02020603050405020304" pitchFamily="18" charset="0"/>
                <a:cs typeface="Times New Roman" panose="02020603050405020304" pitchFamily="18" charset="0"/>
              </a:rPr>
              <a:t>Should tobacco products be banned? Well, many people believe that tobacco is dangerous. In fact, they think that it cause a lot of problems to the average body. These problems can include breathing issues, bad breath, and cancer. The nicotine in tobacco products has been linked to several illnesses. Nicotine is a substance that coats the lungs and other organs necessary to breathe with millions of carcinogens. Carcinogens are cancer causing agents that are frequently found in many chemicals. Therefore, tobacco should be banned because it </a:t>
            </a:r>
            <a:r>
              <a:rPr lang="en-US" b="1" dirty="0">
                <a:latin typeface="Times New Roman" panose="02020603050405020304" pitchFamily="18" charset="0"/>
                <a:cs typeface="Times New Roman" panose="02020603050405020304" pitchFamily="18" charset="0"/>
              </a:rPr>
              <a:t>detrimentally affects breathing, contains nicotine</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introduces carcinogens into the body that cause cancer</a:t>
            </a:r>
            <a:r>
              <a:rPr lang="en-US" dirty="0" smtClean="0">
                <a:latin typeface="Times New Roman" panose="02020603050405020304" pitchFamily="18" charset="0"/>
                <a:cs typeface="Times New Roman" panose="02020603050405020304" pitchFamily="18" charset="0"/>
              </a:rPr>
              <a:t>.</a:t>
            </a:r>
          </a:p>
          <a:p>
            <a:pPr lvl="1">
              <a:lnSpc>
                <a:spcPct val="210000"/>
              </a:lnSpc>
            </a:pPr>
            <a:r>
              <a:rPr lang="en-US" b="1" u="sng" dirty="0" smtClean="0">
                <a:latin typeface="Times New Roman" panose="02020603050405020304" pitchFamily="18" charset="0"/>
                <a:cs typeface="Times New Roman" panose="02020603050405020304" pitchFamily="18" charset="0"/>
              </a:rPr>
              <a:t>Example Restatement of the Thesis:</a:t>
            </a:r>
          </a:p>
          <a:p>
            <a:pPr lvl="1">
              <a:lnSpc>
                <a:spcPct val="210000"/>
              </a:lnSpc>
            </a:pPr>
            <a:r>
              <a:rPr lang="en-US" b="1" i="1" dirty="0" smtClean="0">
                <a:latin typeface="Times New Roman" panose="02020603050405020304" pitchFamily="18" charset="0"/>
                <a:cs typeface="Times New Roman" panose="02020603050405020304" pitchFamily="18" charset="0"/>
              </a:rPr>
              <a:t>Since tobacco affects breathing, contains nicotine, and introduces carcinogens into the body, it should definitely be banned.</a:t>
            </a:r>
            <a:endParaRPr lang="en-US" b="1"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Down Arrow 5"/>
          <p:cNvSpPr/>
          <p:nvPr/>
        </p:nvSpPr>
        <p:spPr>
          <a:xfrm>
            <a:off x="7844589" y="4427622"/>
            <a:ext cx="641685" cy="850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6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29390"/>
            <a:ext cx="9601196" cy="1303867"/>
          </a:xfrm>
        </p:spPr>
        <p:txBody>
          <a:bodyPr>
            <a:normAutofit/>
          </a:bodyPr>
          <a:lstStyle/>
          <a:p>
            <a:r>
              <a:rPr lang="en-US" b="1" dirty="0" smtClean="0">
                <a:latin typeface="Times New Roman" panose="02020603050405020304" pitchFamily="18" charset="0"/>
                <a:cs typeface="Times New Roman" panose="02020603050405020304" pitchFamily="18" charset="0"/>
              </a:rPr>
              <a:t>Step 3</a:t>
            </a:r>
            <a:r>
              <a:rPr lang="en-US" sz="5500" b="1" dirty="0" smtClean="0">
                <a:latin typeface="Times New Roman" panose="02020603050405020304" pitchFamily="18" charset="0"/>
                <a:cs typeface="Times New Roman" panose="02020603050405020304" pitchFamily="18" charset="0"/>
              </a:rPr>
              <a:t/>
            </a:r>
            <a:br>
              <a:rPr lang="en-US" sz="5500" b="1" dirty="0" smtClean="0">
                <a:latin typeface="Times New Roman" panose="02020603050405020304" pitchFamily="18" charset="0"/>
                <a:cs typeface="Times New Roman" panose="02020603050405020304" pitchFamily="18" charset="0"/>
              </a:rPr>
            </a:br>
            <a:r>
              <a:rPr lang="en-US" sz="3300" b="1" dirty="0" smtClean="0">
                <a:latin typeface="Times New Roman" panose="02020603050405020304" pitchFamily="18" charset="0"/>
                <a:cs typeface="Times New Roman" panose="02020603050405020304" pitchFamily="18" charset="0"/>
              </a:rPr>
              <a:t>REPEATING DEFINTION SENTENCES</a:t>
            </a:r>
            <a:endParaRPr lang="en-US" sz="33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061632"/>
            <a:ext cx="9601196" cy="3318936"/>
          </a:xfrm>
          <a:solidFill>
            <a:schemeClr val="accent6">
              <a:lumMod val="60000"/>
              <a:lumOff val="40000"/>
            </a:schemeClr>
          </a:solidFill>
        </p:spPr>
        <p:txBody>
          <a:bodyPr>
            <a:noAutofit/>
          </a:bodyPr>
          <a:lstStyle/>
          <a:p>
            <a:r>
              <a:rPr lang="en-US" sz="1500" dirty="0" smtClean="0">
                <a:latin typeface="Times New Roman" panose="02020603050405020304" pitchFamily="18" charset="0"/>
                <a:cs typeface="Times New Roman" panose="02020603050405020304" pitchFamily="18" charset="0"/>
              </a:rPr>
              <a:t>Use the DEFINTION SENTENCE from the 1</a:t>
            </a:r>
            <a:r>
              <a:rPr lang="en-US" sz="1500" baseline="30000" dirty="0" smtClean="0">
                <a:latin typeface="Times New Roman" panose="02020603050405020304" pitchFamily="18" charset="0"/>
                <a:cs typeface="Times New Roman" panose="02020603050405020304" pitchFamily="18" charset="0"/>
              </a:rPr>
              <a:t>st</a:t>
            </a:r>
            <a:r>
              <a:rPr lang="en-US" sz="1500" dirty="0" smtClean="0">
                <a:latin typeface="Times New Roman" panose="02020603050405020304" pitchFamily="18" charset="0"/>
                <a:cs typeface="Times New Roman" panose="02020603050405020304" pitchFamily="18" charset="0"/>
              </a:rPr>
              <a:t> Body Paragraph as the 2</a:t>
            </a:r>
            <a:r>
              <a:rPr lang="en-US" sz="1500" baseline="30000" dirty="0" smtClean="0">
                <a:latin typeface="Times New Roman" panose="02020603050405020304" pitchFamily="18" charset="0"/>
                <a:cs typeface="Times New Roman" panose="02020603050405020304" pitchFamily="18" charset="0"/>
              </a:rPr>
              <a:t>nd</a:t>
            </a:r>
            <a:r>
              <a:rPr lang="en-US" sz="1500" dirty="0" smtClean="0">
                <a:latin typeface="Times New Roman" panose="02020603050405020304" pitchFamily="18" charset="0"/>
                <a:cs typeface="Times New Roman" panose="02020603050405020304" pitchFamily="18" charset="0"/>
              </a:rPr>
              <a:t> sentence of the Conclusion.</a:t>
            </a:r>
          </a:p>
          <a:p>
            <a:r>
              <a:rPr lang="en-US" sz="1600" b="1" dirty="0" smtClean="0"/>
              <a:t>EXAMPLE </a:t>
            </a:r>
            <a:r>
              <a:rPr lang="en-US" sz="1600" b="1" dirty="0"/>
              <a:t>BODY 1</a:t>
            </a:r>
          </a:p>
          <a:p>
            <a:r>
              <a:rPr lang="en-US" sz="2000" dirty="0" smtClean="0"/>
              <a:t>Tobacco </a:t>
            </a:r>
            <a:r>
              <a:rPr lang="en-US" sz="2000" dirty="0"/>
              <a:t>should be banned because it detrimentally affects breathing. </a:t>
            </a:r>
            <a:r>
              <a:rPr lang="en-US" sz="2000" b="1" dirty="0"/>
              <a:t>It blocks the airway with tar that builds up after tobacco use. </a:t>
            </a:r>
            <a:r>
              <a:rPr lang="en-US" sz="2000" dirty="0"/>
              <a:t>Tobacco blocks the airway with tar by leaving microscopic tar particles in the throat and lungs after each tobacco use. The microscopic tar particles restrict air flow by filling openings in the throat and lungs with sticky fragments of tobacco that are difficult to move. The sticky fragments of tobacco are difficult to move due to the large amount of nicotine used within tobacco products.</a:t>
            </a:r>
          </a:p>
          <a:p>
            <a:endParaRPr lang="en-US" sz="2000" dirty="0" smtClean="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17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53348"/>
            <a:ext cx="9601196" cy="1303867"/>
          </a:xfrm>
        </p:spPr>
        <p:txBody>
          <a:bodyPr>
            <a:normAutofit/>
          </a:bodyPr>
          <a:lstStyle/>
          <a:p>
            <a:r>
              <a:rPr lang="en-US" sz="5500" b="1" dirty="0" smtClean="0">
                <a:latin typeface="Times New Roman" panose="02020603050405020304" pitchFamily="18" charset="0"/>
                <a:cs typeface="Times New Roman" panose="02020603050405020304" pitchFamily="18" charset="0"/>
              </a:rPr>
              <a:t>Step 4</a:t>
            </a:r>
            <a:endParaRPr lang="en-US" sz="5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374052"/>
            <a:ext cx="9601196" cy="3493348"/>
          </a:xfrm>
          <a:solidFill>
            <a:schemeClr val="accent6">
              <a:lumMod val="40000"/>
              <a:lumOff val="60000"/>
            </a:schemeClr>
          </a:solidFill>
        </p:spPr>
        <p:txBody>
          <a:bodyPr>
            <a:normAutofit/>
          </a:bodyPr>
          <a:lstStyle/>
          <a:p>
            <a:r>
              <a:rPr lang="en-US" dirty="0" smtClean="0"/>
              <a:t>Now, place the 2</a:t>
            </a:r>
            <a:r>
              <a:rPr lang="en-US" baseline="30000" dirty="0" smtClean="0"/>
              <a:t>nd</a:t>
            </a:r>
            <a:r>
              <a:rPr lang="en-US" dirty="0" smtClean="0"/>
              <a:t> sentence after the Restatement of the Thesis.</a:t>
            </a:r>
          </a:p>
          <a:p>
            <a:endParaRPr lang="en-US" dirty="0"/>
          </a:p>
          <a:p>
            <a:r>
              <a:rPr lang="en-US" dirty="0" smtClean="0"/>
              <a:t>Example Conclusion:</a:t>
            </a:r>
          </a:p>
          <a:p>
            <a:r>
              <a:rPr lang="en-US" dirty="0" smtClean="0"/>
              <a:t>Since tobacco affects breathing, contains nicotine, and introduces carcinogens into the body, it should definitely be banned.  </a:t>
            </a:r>
            <a:r>
              <a:rPr lang="en-US" b="1" dirty="0" smtClean="0"/>
              <a:t>It blocks the airway with tar that builds up after tobacco use.</a:t>
            </a:r>
            <a:endParaRPr lang="en-US" dirty="0" smtClean="0"/>
          </a:p>
        </p:txBody>
      </p:sp>
    </p:spTree>
    <p:extLst>
      <p:ext uri="{BB962C8B-B14F-4D97-AF65-F5344CB8AC3E}">
        <p14:creationId xmlns:p14="http://schemas.microsoft.com/office/powerpoint/2010/main" val="324116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smtClean="0">
                <a:latin typeface="Times New Roman" panose="02020603050405020304" pitchFamily="18" charset="0"/>
                <a:cs typeface="Times New Roman" panose="02020603050405020304" pitchFamily="18" charset="0"/>
              </a:rPr>
              <a:t>Step 5</a:t>
            </a:r>
            <a:endParaRPr lang="en-US" sz="5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rmAutofit/>
          </a:bodyPr>
          <a:lstStyle/>
          <a:p>
            <a:pPr lvl="1"/>
            <a:r>
              <a:rPr lang="en-US" dirty="0" smtClean="0"/>
              <a:t>You can offer a brief explanation of each definition using new words to help develop the paragraph before writing the next definition sentence.</a:t>
            </a:r>
          </a:p>
          <a:p>
            <a:pPr lvl="1"/>
            <a:endParaRPr lang="en-US" dirty="0"/>
          </a:p>
          <a:p>
            <a:pPr lvl="1"/>
            <a:r>
              <a:rPr lang="en-US" b="1" dirty="0" smtClean="0"/>
              <a:t>Example Conclusion:</a:t>
            </a:r>
          </a:p>
          <a:p>
            <a:pPr lvl="1"/>
            <a:r>
              <a:rPr lang="en-US" dirty="0" smtClean="0"/>
              <a:t>Since tobacco affects breathing, contains nicotine, and introduces carcinogens into the body, it should definitely be banned. It blocks the airway with tar that builds up after tobacco use. </a:t>
            </a:r>
            <a:r>
              <a:rPr lang="en-US" b="1" dirty="0" smtClean="0"/>
              <a:t> In other words, tar slowly accumulates in the throat and lungs, which prevents the flow of oxygen.</a:t>
            </a:r>
          </a:p>
        </p:txBody>
      </p:sp>
    </p:spTree>
    <p:extLst>
      <p:ext uri="{BB962C8B-B14F-4D97-AF65-F5344CB8AC3E}">
        <p14:creationId xmlns:p14="http://schemas.microsoft.com/office/powerpoint/2010/main" val="22112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smtClean="0">
                <a:latin typeface="Times New Roman" panose="02020603050405020304" pitchFamily="18" charset="0"/>
                <a:cs typeface="Times New Roman" panose="02020603050405020304" pitchFamily="18" charset="0"/>
              </a:rPr>
              <a:t>Step 6</a:t>
            </a:r>
            <a:endParaRPr lang="en-US" sz="5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40000"/>
              <a:lumOff val="60000"/>
            </a:schemeClr>
          </a:solidFill>
        </p:spPr>
        <p:txBody>
          <a:bodyPr>
            <a:normAutofit lnSpcReduction="10000"/>
          </a:bodyPr>
          <a:lstStyle/>
          <a:p>
            <a:r>
              <a:rPr lang="en-US" dirty="0" smtClean="0">
                <a:latin typeface="Times New Roman" panose="02020603050405020304" pitchFamily="18" charset="0"/>
                <a:cs typeface="Times New Roman" panose="02020603050405020304" pitchFamily="18" charset="0"/>
              </a:rPr>
              <a:t>Repeat this process until you have covered all points that have been developed in the body.</a:t>
            </a:r>
          </a:p>
          <a:p>
            <a:r>
              <a:rPr lang="en-US" sz="1800" b="1" dirty="0" smtClean="0">
                <a:latin typeface="Times New Roman" panose="02020603050405020304" pitchFamily="18" charset="0"/>
                <a:cs typeface="Times New Roman" panose="02020603050405020304" pitchFamily="18" charset="0"/>
              </a:rPr>
              <a:t>Example Conclusion:</a:t>
            </a:r>
          </a:p>
          <a:p>
            <a:r>
              <a:rPr lang="en-US" sz="1800" dirty="0" smtClean="0">
                <a:latin typeface="Times New Roman" panose="02020603050405020304" pitchFamily="18" charset="0"/>
                <a:cs typeface="Times New Roman" panose="02020603050405020304" pitchFamily="18" charset="0"/>
              </a:rPr>
              <a:t>Since tobacco affects breathing, contains nicotine, and introduces carcinogens into the body, it should definitely be banned. </a:t>
            </a:r>
            <a:r>
              <a:rPr lang="en-US" sz="1800" b="1" dirty="0" smtClean="0">
                <a:latin typeface="Times New Roman" panose="02020603050405020304" pitchFamily="18" charset="0"/>
                <a:cs typeface="Times New Roman" panose="02020603050405020304" pitchFamily="18" charset="0"/>
              </a:rPr>
              <a:t>It blocks the airway with tar that builds up after tobacco use. </a:t>
            </a:r>
            <a:r>
              <a:rPr lang="en-US" sz="1800" i="1" dirty="0" smtClean="0">
                <a:latin typeface="Times New Roman" panose="02020603050405020304" pitchFamily="18" charset="0"/>
                <a:cs typeface="Times New Roman" panose="02020603050405020304" pitchFamily="18" charset="0"/>
              </a:rPr>
              <a:t>In other words, tar slowly accumulates in the throat and lungs, which prevents the flow of oxygen. </a:t>
            </a:r>
            <a:r>
              <a:rPr lang="en-US" sz="1800" b="1" dirty="0" smtClean="0">
                <a:latin typeface="Times New Roman" panose="02020603050405020304" pitchFamily="18" charset="0"/>
                <a:cs typeface="Times New Roman" panose="02020603050405020304" pitchFamily="18" charset="0"/>
              </a:rPr>
              <a:t>Moreover, the nicotine in tobacco is a substance that drastically increases the possibility of a numerous amount of illnesses within the body. </a:t>
            </a:r>
            <a:r>
              <a:rPr lang="en-US" sz="1800" i="1" dirty="0" smtClean="0">
                <a:latin typeface="Times New Roman" panose="02020603050405020304" pitchFamily="18" charset="0"/>
                <a:cs typeface="Times New Roman" panose="02020603050405020304" pitchFamily="18" charset="0"/>
              </a:rPr>
              <a:t>It weakens the immune system and makes people more susceptible sicknesses. </a:t>
            </a:r>
            <a:r>
              <a:rPr lang="en-US" sz="1800" b="1" dirty="0" smtClean="0">
                <a:latin typeface="Times New Roman" panose="02020603050405020304" pitchFamily="18" charset="0"/>
                <a:cs typeface="Times New Roman" panose="02020603050405020304" pitchFamily="18" charset="0"/>
              </a:rPr>
              <a:t>Also, carcinogens are </a:t>
            </a:r>
            <a:r>
              <a:rPr lang="en-US" sz="1800" b="1" dirty="0" smtClean="0">
                <a:latin typeface="Times New Roman" panose="02020603050405020304" pitchFamily="18" charset="0"/>
                <a:cs typeface="Times New Roman" panose="02020603050405020304" pitchFamily="18" charset="0"/>
              </a:rPr>
              <a:t>introduced </a:t>
            </a:r>
            <a:r>
              <a:rPr lang="en-US" sz="1800" b="1" dirty="0" smtClean="0">
                <a:latin typeface="Times New Roman" panose="02020603050405020304" pitchFamily="18" charset="0"/>
                <a:cs typeface="Times New Roman" panose="02020603050405020304" pitchFamily="18" charset="0"/>
              </a:rPr>
              <a:t>through tobacco via nicotine and other chemicals used </a:t>
            </a:r>
            <a:r>
              <a:rPr lang="en-US" sz="1800" b="1" dirty="0" smtClean="0">
                <a:latin typeface="Times New Roman" panose="02020603050405020304" pitchFamily="18" charset="0"/>
                <a:cs typeface="Times New Roman" panose="02020603050405020304" pitchFamily="18" charset="0"/>
              </a:rPr>
              <a:t>to make </a:t>
            </a:r>
            <a:r>
              <a:rPr lang="en-US" sz="1800" b="1" dirty="0" smtClean="0">
                <a:latin typeface="Times New Roman" panose="02020603050405020304" pitchFamily="18" charset="0"/>
                <a:cs typeface="Times New Roman" panose="02020603050405020304" pitchFamily="18" charset="0"/>
              </a:rPr>
              <a:t>many tobacco products. </a:t>
            </a:r>
            <a:r>
              <a:rPr lang="en-US" sz="1800" i="1" dirty="0" smtClean="0">
                <a:latin typeface="Times New Roman" panose="02020603050405020304" pitchFamily="18" charset="0"/>
                <a:cs typeface="Times New Roman" panose="02020603050405020304" pitchFamily="18" charset="0"/>
              </a:rPr>
              <a:t>These carcinogens increase the probability of a person developing cancer by more than 50%.</a:t>
            </a:r>
            <a:endParaRPr lang="en-US" sz="1800" b="1" dirty="0">
              <a:latin typeface="Times New Roman" panose="02020603050405020304" pitchFamily="18" charset="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290922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smtClean="0">
                <a:latin typeface="Times New Roman" panose="02020603050405020304" pitchFamily="18" charset="0"/>
                <a:cs typeface="Times New Roman" panose="02020603050405020304" pitchFamily="18" charset="0"/>
              </a:rPr>
              <a:t>Step 7</a:t>
            </a:r>
            <a:endParaRPr lang="en-US" sz="5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6">
              <a:lumMod val="60000"/>
              <a:lumOff val="40000"/>
            </a:schemeClr>
          </a:solidFill>
        </p:spPr>
        <p:txBody>
          <a:bodyPr>
            <a:normAutofit fontScale="62500" lnSpcReduction="20000"/>
          </a:bodyPr>
          <a:lstStyle/>
          <a:p>
            <a:pPr marL="457200" lvl="1" indent="0">
              <a:buNone/>
            </a:pPr>
            <a:r>
              <a:rPr lang="en-US" dirty="0" smtClean="0">
                <a:latin typeface="Times New Roman" panose="02020603050405020304" pitchFamily="18" charset="0"/>
                <a:cs typeface="Times New Roman" panose="02020603050405020304" pitchFamily="18" charset="0"/>
              </a:rPr>
              <a:t>Finally, add a 1 point rewording of the Thesis as the Clincher</a:t>
            </a:r>
          </a:p>
          <a:p>
            <a:pPr marL="457200" lvl="1" indent="0">
              <a:buNone/>
            </a:pPr>
            <a:r>
              <a:rPr lang="en-US" dirty="0" smtClean="0">
                <a:latin typeface="Times New Roman" panose="02020603050405020304" pitchFamily="18" charset="0"/>
                <a:cs typeface="Times New Roman" panose="02020603050405020304" pitchFamily="18" charset="0"/>
              </a:rPr>
              <a:t>Example INTRO:</a:t>
            </a:r>
          </a:p>
          <a:p>
            <a:pPr marL="457200" lvl="1" indent="0">
              <a:buNone/>
            </a:pP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tobacco products be banned? Well, many people believe that tobacco is dangerous. In fact, they think that it cause a lot of problems to the average body.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problems can include breathing issues, bad breath, and cancer.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nicotine in tobacco products has been linked to several illnesses. </a:t>
            </a:r>
            <a:r>
              <a:rPr lang="en-US" dirty="0" smtClean="0">
                <a:latin typeface="Times New Roman" panose="02020603050405020304" pitchFamily="18" charset="0"/>
                <a:cs typeface="Times New Roman" panose="02020603050405020304" pitchFamily="18" charset="0"/>
              </a:rPr>
              <a:t>Nicotine </a:t>
            </a:r>
            <a:r>
              <a:rPr lang="en-US" dirty="0">
                <a:latin typeface="Times New Roman" panose="02020603050405020304" pitchFamily="18" charset="0"/>
                <a:cs typeface="Times New Roman" panose="02020603050405020304" pitchFamily="18" charset="0"/>
              </a:rPr>
              <a:t>is a substance that coats the lungs and other organs necessary to breathe with millions of carcinogens. </a:t>
            </a:r>
            <a:r>
              <a:rPr lang="en-US" dirty="0" smtClean="0">
                <a:latin typeface="Times New Roman" panose="02020603050405020304" pitchFamily="18" charset="0"/>
                <a:cs typeface="Times New Roman" panose="02020603050405020304" pitchFamily="18" charset="0"/>
              </a:rPr>
              <a:t>Carcinogens </a:t>
            </a:r>
            <a:r>
              <a:rPr lang="en-US" dirty="0">
                <a:latin typeface="Times New Roman" panose="02020603050405020304" pitchFamily="18" charset="0"/>
                <a:cs typeface="Times New Roman" panose="02020603050405020304" pitchFamily="18" charset="0"/>
              </a:rPr>
              <a:t>are cancer causing agents that are frequently found in many chemicals. </a:t>
            </a:r>
            <a:r>
              <a:rPr lang="en-US" b="1" dirty="0" smtClean="0">
                <a:latin typeface="Times New Roman" panose="02020603050405020304" pitchFamily="18" charset="0"/>
                <a:cs typeface="Times New Roman" panose="02020603050405020304" pitchFamily="18" charset="0"/>
              </a:rPr>
              <a:t>Therefore</a:t>
            </a:r>
            <a:r>
              <a:rPr lang="en-US" b="1" dirty="0">
                <a:latin typeface="Times New Roman" panose="02020603050405020304" pitchFamily="18" charset="0"/>
                <a:cs typeface="Times New Roman" panose="02020603050405020304" pitchFamily="18" charset="0"/>
              </a:rPr>
              <a:t>, tobacco should be banned because it detrimentally affects breathing, contains nicotine, and introduces carcinogens into the body that cause cancer</a:t>
            </a:r>
            <a:r>
              <a:rPr lang="en-US" b="1" dirty="0" smtClean="0">
                <a:latin typeface="Times New Roman" panose="02020603050405020304" pitchFamily="18" charset="0"/>
                <a:cs typeface="Times New Roman" panose="02020603050405020304" pitchFamily="18" charset="0"/>
              </a:rPr>
              <a:t>.</a:t>
            </a:r>
          </a:p>
          <a:p>
            <a:pPr marL="457200" lvl="1" indent="0">
              <a:buNone/>
            </a:pPr>
            <a:endParaRPr lang="en-US" b="1" dirty="0">
              <a:latin typeface="Times New Roman" panose="02020603050405020304" pitchFamily="18" charset="0"/>
              <a:cs typeface="Times New Roman" panose="02020603050405020304" pitchFamily="18" charset="0"/>
            </a:endParaRPr>
          </a:p>
          <a:p>
            <a:pPr marL="457200" lvl="1" indent="0">
              <a:buNone/>
            </a:pPr>
            <a:r>
              <a:rPr lang="en-US" b="1" dirty="0" smtClean="0">
                <a:latin typeface="Times New Roman" panose="02020603050405020304" pitchFamily="18" charset="0"/>
                <a:cs typeface="Times New Roman" panose="02020603050405020304" pitchFamily="18" charset="0"/>
              </a:rPr>
              <a:t>Example of Restatement of Thesis:</a:t>
            </a:r>
          </a:p>
          <a:p>
            <a:pPr marL="457200" lvl="1" indent="0">
              <a:buNone/>
            </a:pPr>
            <a:r>
              <a:rPr lang="en-US" i="1" dirty="0" smtClean="0">
                <a:latin typeface="Times New Roman" panose="02020603050405020304" pitchFamily="18" charset="0"/>
                <a:cs typeface="Times New Roman" panose="02020603050405020304" pitchFamily="18" charset="0"/>
              </a:rPr>
              <a:t>Since tobacco affects breathing, contains nicotine, and introduces carcinogens into the body, it should definitely be banned.</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dirty="0" smtClean="0">
                <a:latin typeface="Times New Roman" panose="02020603050405020304" pitchFamily="18" charset="0"/>
                <a:cs typeface="Times New Roman" panose="02020603050405020304" pitchFamily="18" charset="0"/>
              </a:rPr>
              <a:t>Example 1 Point Rewording of the Thesis:</a:t>
            </a:r>
          </a:p>
          <a:p>
            <a:pPr marL="457200" lvl="1" indent="0">
              <a:buNone/>
            </a:pPr>
            <a:r>
              <a:rPr lang="en-US" i="1" dirty="0" smtClean="0">
                <a:latin typeface="Times New Roman" panose="02020603050405020304" pitchFamily="18" charset="0"/>
                <a:cs typeface="Times New Roman" panose="02020603050405020304" pitchFamily="18" charset="0"/>
              </a:rPr>
              <a:t>Thus, tobacco should be banned because it has many negative consequences to its use.</a:t>
            </a:r>
            <a:endParaRPr lang="en-US" i="1"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Curved Left Arrow 3"/>
          <p:cNvSpPr/>
          <p:nvPr/>
        </p:nvSpPr>
        <p:spPr>
          <a:xfrm>
            <a:off x="10377377" y="3848986"/>
            <a:ext cx="414670" cy="10845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a:off x="1412359" y="4795284"/>
            <a:ext cx="352646" cy="9569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67610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608</TotalTime>
  <Words>1741</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Garamond</vt:lpstr>
      <vt:lpstr>Times New Roman</vt:lpstr>
      <vt:lpstr>Organic</vt:lpstr>
      <vt:lpstr>Ask and Answer Essay Writing Process</vt:lpstr>
      <vt:lpstr>Conclusion Paragraph Sentence Types</vt:lpstr>
      <vt:lpstr>Step 1</vt:lpstr>
      <vt:lpstr>Step 2 RESTATEMENT OF THE THESIS</vt:lpstr>
      <vt:lpstr>Step 3 REPEATING DEFINTION SENTENCES</vt:lpstr>
      <vt:lpstr>Step 4</vt:lpstr>
      <vt:lpstr>Step 5</vt:lpstr>
      <vt:lpstr>Step 6</vt:lpstr>
      <vt:lpstr>Step 7</vt:lpstr>
      <vt:lpstr>Step 8 </vt:lpstr>
      <vt:lpstr>Now You Try It</vt:lpstr>
      <vt:lpstr>1st and Last Sentence of each Paragraph  (Should function as the top and bottom bun)</vt:lpstr>
      <vt:lpstr>Example Prompt</vt:lpstr>
      <vt:lpstr>Example INTRO</vt:lpstr>
      <vt:lpstr>Example BODY 1</vt:lpstr>
      <vt:lpstr>Example BODY 2</vt:lpstr>
      <vt:lpstr>Example BODY 3</vt:lpstr>
      <vt:lpstr>Example 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 and Answer Essay Writing Process</dc:title>
  <dc:creator>desmond.lewis</dc:creator>
  <cp:lastModifiedBy>desmond.lewis</cp:lastModifiedBy>
  <cp:revision>61</cp:revision>
  <dcterms:created xsi:type="dcterms:W3CDTF">2015-07-07T22:52:26Z</dcterms:created>
  <dcterms:modified xsi:type="dcterms:W3CDTF">2015-07-20T16:07:08Z</dcterms:modified>
</cp:coreProperties>
</file>