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B445AD-82D5-45DF-BB15-2263EA9418D9}" type="datetimeFigureOut">
              <a:rPr lang="en-US" smtClean="0"/>
              <a:t>3/9/2015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1293F0-61B6-4935-BD53-365A1DD299B0}" type="slidenum">
              <a:rPr lang="en-US" smtClean="0"/>
              <a:t>‹#›</a:t>
            </a:fld>
            <a:endParaRPr lang="en-US" dirty="0"/>
          </a:p>
        </p:txBody>
      </p:sp>
    </p:spTree>
    <p:extLst>
      <p:ext uri="{BB962C8B-B14F-4D97-AF65-F5344CB8AC3E}">
        <p14:creationId xmlns:p14="http://schemas.microsoft.com/office/powerpoint/2010/main" val="2599201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B445AD-82D5-45DF-BB15-2263EA9418D9}" type="datetimeFigureOut">
              <a:rPr lang="en-US" smtClean="0"/>
              <a:t>3/9/2015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1293F0-61B6-4935-BD53-365A1DD299B0}" type="slidenum">
              <a:rPr lang="en-US" smtClean="0"/>
              <a:t>‹#›</a:t>
            </a:fld>
            <a:endParaRPr lang="en-US" dirty="0"/>
          </a:p>
        </p:txBody>
      </p:sp>
    </p:spTree>
    <p:extLst>
      <p:ext uri="{BB962C8B-B14F-4D97-AF65-F5344CB8AC3E}">
        <p14:creationId xmlns:p14="http://schemas.microsoft.com/office/powerpoint/2010/main" val="2744265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B445AD-82D5-45DF-BB15-2263EA9418D9}" type="datetimeFigureOut">
              <a:rPr lang="en-US" smtClean="0"/>
              <a:t>3/9/2015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1293F0-61B6-4935-BD53-365A1DD299B0}" type="slidenum">
              <a:rPr lang="en-US" smtClean="0"/>
              <a:t>‹#›</a:t>
            </a:fld>
            <a:endParaRPr lang="en-US" dirty="0"/>
          </a:p>
        </p:txBody>
      </p:sp>
    </p:spTree>
    <p:extLst>
      <p:ext uri="{BB962C8B-B14F-4D97-AF65-F5344CB8AC3E}">
        <p14:creationId xmlns:p14="http://schemas.microsoft.com/office/powerpoint/2010/main" val="3301247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B445AD-82D5-45DF-BB15-2263EA9418D9}" type="datetimeFigureOut">
              <a:rPr lang="en-US" smtClean="0"/>
              <a:t>3/9/2015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1293F0-61B6-4935-BD53-365A1DD299B0}" type="slidenum">
              <a:rPr lang="en-US" smtClean="0"/>
              <a:t>‹#›</a:t>
            </a:fld>
            <a:endParaRPr lang="en-US" dirty="0"/>
          </a:p>
        </p:txBody>
      </p:sp>
    </p:spTree>
    <p:extLst>
      <p:ext uri="{BB962C8B-B14F-4D97-AF65-F5344CB8AC3E}">
        <p14:creationId xmlns:p14="http://schemas.microsoft.com/office/powerpoint/2010/main" val="2463853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B445AD-82D5-45DF-BB15-2263EA9418D9}" type="datetimeFigureOut">
              <a:rPr lang="en-US" smtClean="0"/>
              <a:t>3/9/2015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1293F0-61B6-4935-BD53-365A1DD299B0}" type="slidenum">
              <a:rPr lang="en-US" smtClean="0"/>
              <a:t>‹#›</a:t>
            </a:fld>
            <a:endParaRPr lang="en-US" dirty="0"/>
          </a:p>
        </p:txBody>
      </p:sp>
    </p:spTree>
    <p:extLst>
      <p:ext uri="{BB962C8B-B14F-4D97-AF65-F5344CB8AC3E}">
        <p14:creationId xmlns:p14="http://schemas.microsoft.com/office/powerpoint/2010/main" val="1291058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B445AD-82D5-45DF-BB15-2263EA9418D9}" type="datetimeFigureOut">
              <a:rPr lang="en-US" smtClean="0"/>
              <a:t>3/9/2015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1293F0-61B6-4935-BD53-365A1DD299B0}" type="slidenum">
              <a:rPr lang="en-US" smtClean="0"/>
              <a:t>‹#›</a:t>
            </a:fld>
            <a:endParaRPr lang="en-US" dirty="0"/>
          </a:p>
        </p:txBody>
      </p:sp>
    </p:spTree>
    <p:extLst>
      <p:ext uri="{BB962C8B-B14F-4D97-AF65-F5344CB8AC3E}">
        <p14:creationId xmlns:p14="http://schemas.microsoft.com/office/powerpoint/2010/main" val="259014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B445AD-82D5-45DF-BB15-2263EA9418D9}" type="datetimeFigureOut">
              <a:rPr lang="en-US" smtClean="0"/>
              <a:t>3/9/2015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91293F0-61B6-4935-BD53-365A1DD299B0}" type="slidenum">
              <a:rPr lang="en-US" smtClean="0"/>
              <a:t>‹#›</a:t>
            </a:fld>
            <a:endParaRPr lang="en-US" dirty="0"/>
          </a:p>
        </p:txBody>
      </p:sp>
    </p:spTree>
    <p:extLst>
      <p:ext uri="{BB962C8B-B14F-4D97-AF65-F5344CB8AC3E}">
        <p14:creationId xmlns:p14="http://schemas.microsoft.com/office/powerpoint/2010/main" val="254641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B445AD-82D5-45DF-BB15-2263EA9418D9}" type="datetimeFigureOut">
              <a:rPr lang="en-US" smtClean="0"/>
              <a:t>3/9/2015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91293F0-61B6-4935-BD53-365A1DD299B0}" type="slidenum">
              <a:rPr lang="en-US" smtClean="0"/>
              <a:t>‹#›</a:t>
            </a:fld>
            <a:endParaRPr lang="en-US" dirty="0"/>
          </a:p>
        </p:txBody>
      </p:sp>
    </p:spTree>
    <p:extLst>
      <p:ext uri="{BB962C8B-B14F-4D97-AF65-F5344CB8AC3E}">
        <p14:creationId xmlns:p14="http://schemas.microsoft.com/office/powerpoint/2010/main" val="1642226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445AD-82D5-45DF-BB15-2263EA9418D9}" type="datetimeFigureOut">
              <a:rPr lang="en-US" smtClean="0"/>
              <a:t>3/9/2015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91293F0-61B6-4935-BD53-365A1DD299B0}" type="slidenum">
              <a:rPr lang="en-US" smtClean="0"/>
              <a:t>‹#›</a:t>
            </a:fld>
            <a:endParaRPr lang="en-US" dirty="0"/>
          </a:p>
        </p:txBody>
      </p:sp>
    </p:spTree>
    <p:extLst>
      <p:ext uri="{BB962C8B-B14F-4D97-AF65-F5344CB8AC3E}">
        <p14:creationId xmlns:p14="http://schemas.microsoft.com/office/powerpoint/2010/main" val="3369968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B445AD-82D5-45DF-BB15-2263EA9418D9}" type="datetimeFigureOut">
              <a:rPr lang="en-US" smtClean="0"/>
              <a:t>3/9/2015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1293F0-61B6-4935-BD53-365A1DD299B0}" type="slidenum">
              <a:rPr lang="en-US" smtClean="0"/>
              <a:t>‹#›</a:t>
            </a:fld>
            <a:endParaRPr lang="en-US" dirty="0"/>
          </a:p>
        </p:txBody>
      </p:sp>
    </p:spTree>
    <p:extLst>
      <p:ext uri="{BB962C8B-B14F-4D97-AF65-F5344CB8AC3E}">
        <p14:creationId xmlns:p14="http://schemas.microsoft.com/office/powerpoint/2010/main" val="2391610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B445AD-82D5-45DF-BB15-2263EA9418D9}" type="datetimeFigureOut">
              <a:rPr lang="en-US" smtClean="0"/>
              <a:t>3/9/2015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1293F0-61B6-4935-BD53-365A1DD299B0}" type="slidenum">
              <a:rPr lang="en-US" smtClean="0"/>
              <a:t>‹#›</a:t>
            </a:fld>
            <a:endParaRPr lang="en-US" dirty="0"/>
          </a:p>
        </p:txBody>
      </p:sp>
    </p:spTree>
    <p:extLst>
      <p:ext uri="{BB962C8B-B14F-4D97-AF65-F5344CB8AC3E}">
        <p14:creationId xmlns:p14="http://schemas.microsoft.com/office/powerpoint/2010/main" val="1139234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B445AD-82D5-45DF-BB15-2263EA9418D9}" type="datetimeFigureOut">
              <a:rPr lang="en-US" smtClean="0"/>
              <a:t>3/9/2015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1293F0-61B6-4935-BD53-365A1DD299B0}" type="slidenum">
              <a:rPr lang="en-US" smtClean="0"/>
              <a:t>‹#›</a:t>
            </a:fld>
            <a:endParaRPr lang="en-US" dirty="0"/>
          </a:p>
        </p:txBody>
      </p:sp>
    </p:spTree>
    <p:extLst>
      <p:ext uri="{BB962C8B-B14F-4D97-AF65-F5344CB8AC3E}">
        <p14:creationId xmlns:p14="http://schemas.microsoft.com/office/powerpoint/2010/main" val="2486000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image" Target="../media/image21.jpeg"/><Relationship Id="rId1" Type="http://schemas.openxmlformats.org/officeDocument/2006/relationships/slideLayout" Target="../slideLayouts/slideLayout7.xml"/><Relationship Id="rId4" Type="http://schemas.openxmlformats.org/officeDocument/2006/relationships/image" Target="../media/image23.wmf"/></Relationships>
</file>

<file path=ppt/slides/_rels/slide12.xml.rels><?xml version="1.0" encoding="UTF-8" standalone="yes"?>
<Relationships xmlns="http://schemas.openxmlformats.org/package/2006/relationships"><Relationship Id="rId3" Type="http://schemas.openxmlformats.org/officeDocument/2006/relationships/image" Target="../media/image25.gif"/><Relationship Id="rId2" Type="http://schemas.openxmlformats.org/officeDocument/2006/relationships/image" Target="../media/image24.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7.xml"/><Relationship Id="rId5" Type="http://schemas.openxmlformats.org/officeDocument/2006/relationships/image" Target="../media/image13.wmf"/><Relationship Id="rId4" Type="http://schemas.openxmlformats.org/officeDocument/2006/relationships/image" Target="../media/image12.wmf"/></Relationships>
</file>

<file path=ppt/slides/_rels/slide6.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990600"/>
            <a:ext cx="7543800" cy="4185761"/>
          </a:xfrm>
          <a:prstGeom prst="rect">
            <a:avLst/>
          </a:prstGeom>
        </p:spPr>
        <p:txBody>
          <a:bodyPr wrap="square">
            <a:spAutoFit/>
          </a:bodyPr>
          <a:lstStyle/>
          <a:p>
            <a:pPr algn="ctr"/>
            <a:r>
              <a:rPr lang="en-US" sz="3200" b="1" dirty="0">
                <a:solidFill>
                  <a:srgbClr val="7030A0"/>
                </a:solidFill>
                <a:effectLst>
                  <a:outerShdw blurRad="50800" dist="38100" algn="tr" rotWithShape="0">
                    <a:prstClr val="black">
                      <a:alpha val="40000"/>
                    </a:prstClr>
                  </a:outerShdw>
                </a:effectLst>
              </a:rPr>
              <a:t>DURING READING STRATEGIES</a:t>
            </a:r>
            <a:endParaRPr lang="en-US" sz="3200" dirty="0">
              <a:solidFill>
                <a:srgbClr val="7030A0"/>
              </a:solidFill>
            </a:endParaRPr>
          </a:p>
          <a:p>
            <a:r>
              <a:rPr lang="en-US" b="1" dirty="0">
                <a:effectLst>
                  <a:outerShdw blurRad="50800" dist="38100" algn="tr" rotWithShape="0">
                    <a:prstClr val="black">
                      <a:alpha val="40000"/>
                    </a:prstClr>
                  </a:outerShdw>
                </a:effectLst>
              </a:rPr>
              <a:t> </a:t>
            </a:r>
            <a:endParaRPr lang="en-US" dirty="0"/>
          </a:p>
          <a:p>
            <a:endParaRPr lang="en-US" sz="2400" dirty="0" smtClean="0">
              <a:solidFill>
                <a:srgbClr val="7030A0"/>
              </a:solidFill>
            </a:endParaRPr>
          </a:p>
          <a:p>
            <a:endParaRPr lang="en-US" sz="2400" dirty="0">
              <a:solidFill>
                <a:srgbClr val="7030A0"/>
              </a:solidFill>
            </a:endParaRPr>
          </a:p>
          <a:p>
            <a:r>
              <a:rPr lang="en-US" sz="2400" dirty="0" smtClean="0">
                <a:solidFill>
                  <a:srgbClr val="7030A0"/>
                </a:solidFill>
              </a:rPr>
              <a:t>Question:</a:t>
            </a:r>
            <a:r>
              <a:rPr lang="en-US" sz="2400" dirty="0"/>
              <a:t> </a:t>
            </a:r>
            <a:r>
              <a:rPr lang="en-US" sz="2400" dirty="0" smtClean="0"/>
              <a:t> What </a:t>
            </a:r>
            <a:r>
              <a:rPr lang="en-US" sz="2400" dirty="0"/>
              <a:t>should I do while I read (or during </a:t>
            </a:r>
            <a:r>
              <a:rPr lang="en-US" sz="2400" dirty="0" smtClean="0"/>
              <a:t>			       reading</a:t>
            </a:r>
            <a:r>
              <a:rPr lang="en-US" sz="2400" dirty="0"/>
              <a:t>)?</a:t>
            </a:r>
          </a:p>
          <a:p>
            <a:endParaRPr lang="en-US" sz="2400" dirty="0" smtClean="0">
              <a:solidFill>
                <a:srgbClr val="7030A0"/>
              </a:solidFill>
            </a:endParaRPr>
          </a:p>
          <a:p>
            <a:r>
              <a:rPr lang="en-US" sz="2400" dirty="0" smtClean="0">
                <a:solidFill>
                  <a:srgbClr val="7030A0"/>
                </a:solidFill>
              </a:rPr>
              <a:t>Answer</a:t>
            </a:r>
            <a:r>
              <a:rPr lang="en-US" sz="2400" dirty="0">
                <a:solidFill>
                  <a:srgbClr val="7030A0"/>
                </a:solidFill>
              </a:rPr>
              <a:t>:     </a:t>
            </a:r>
            <a:r>
              <a:rPr lang="en-US" sz="2400" dirty="0"/>
              <a:t>There are </a:t>
            </a:r>
            <a:r>
              <a:rPr lang="en-US" sz="2400" dirty="0">
                <a:solidFill>
                  <a:srgbClr val="7030A0"/>
                </a:solidFill>
              </a:rPr>
              <a:t>five</a:t>
            </a:r>
            <a:r>
              <a:rPr lang="en-US" sz="2400" dirty="0"/>
              <a:t> components of the DURING </a:t>
            </a:r>
            <a:r>
              <a:rPr lang="en-US" sz="2400" dirty="0" smtClean="0"/>
              <a:t>READING STRATEGIES </a:t>
            </a:r>
            <a:r>
              <a:rPr lang="en-US" sz="2400" dirty="0"/>
              <a:t>routine.  These strategies are </a:t>
            </a:r>
            <a:endParaRPr lang="en-US" sz="2400" dirty="0" smtClean="0"/>
          </a:p>
          <a:p>
            <a:r>
              <a:rPr lang="en-US" sz="2400" dirty="0" smtClean="0">
                <a:solidFill>
                  <a:srgbClr val="7030A0"/>
                </a:solidFill>
              </a:rPr>
              <a:t>Clarify</a:t>
            </a:r>
            <a:r>
              <a:rPr lang="en-US" sz="2400" dirty="0"/>
              <a:t>, </a:t>
            </a:r>
            <a:r>
              <a:rPr lang="en-US" sz="2400" dirty="0" smtClean="0">
                <a:solidFill>
                  <a:srgbClr val="7030A0"/>
                </a:solidFill>
              </a:rPr>
              <a:t>Revise Predictions</a:t>
            </a:r>
            <a:r>
              <a:rPr lang="en-US" sz="2400" dirty="0"/>
              <a:t>, </a:t>
            </a:r>
            <a:r>
              <a:rPr lang="en-US" sz="2400" dirty="0">
                <a:solidFill>
                  <a:srgbClr val="7030A0"/>
                </a:solidFill>
              </a:rPr>
              <a:t>Ask and Answer Questions</a:t>
            </a:r>
            <a:r>
              <a:rPr lang="en-US" sz="2400" dirty="0"/>
              <a:t>, </a:t>
            </a:r>
            <a:r>
              <a:rPr lang="en-US" sz="2400" dirty="0">
                <a:solidFill>
                  <a:srgbClr val="7030A0"/>
                </a:solidFill>
              </a:rPr>
              <a:t>Mental Imagery</a:t>
            </a:r>
            <a:r>
              <a:rPr lang="en-US" sz="2400" dirty="0"/>
              <a:t>, and </a:t>
            </a:r>
            <a:r>
              <a:rPr lang="en-US" sz="2400" dirty="0" smtClean="0">
                <a:solidFill>
                  <a:srgbClr val="7030A0"/>
                </a:solidFill>
              </a:rPr>
              <a:t>Paraphrase</a:t>
            </a:r>
            <a:r>
              <a:rPr lang="en-US" sz="2400" dirty="0"/>
              <a:t>.</a:t>
            </a:r>
          </a:p>
        </p:txBody>
      </p:sp>
      <p:pic>
        <p:nvPicPr>
          <p:cNvPr id="1026" name="Picture 2" descr="C:\Users\tysonlm\AppData\Local\Microsoft\Windows\Temporary Internet Files\Content.IE5\8WLS83P6\MC90013954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44846"/>
            <a:ext cx="1488719" cy="247786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ysonlm\AppData\Local\Microsoft\Windows\Temporary Internet Files\Content.IE5\Q4BB4Q7R\MC90008874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4800600"/>
            <a:ext cx="1539850" cy="17666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9247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wipe(down)">
                                      <p:cBhvr>
                                        <p:cTn id="12"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8229600" cy="6463308"/>
          </a:xfrm>
          <a:prstGeom prst="rect">
            <a:avLst/>
          </a:prstGeom>
          <a:noFill/>
        </p:spPr>
        <p:txBody>
          <a:bodyPr wrap="square" rtlCol="0">
            <a:spAutoFit/>
          </a:bodyPr>
          <a:lstStyle/>
          <a:p>
            <a:endParaRPr lang="en-US" sz="2400" b="1" dirty="0" smtClean="0"/>
          </a:p>
          <a:p>
            <a:r>
              <a:rPr lang="en-US" sz="2400" b="1" dirty="0" smtClean="0"/>
              <a:t>STRATEGY </a:t>
            </a:r>
            <a:r>
              <a:rPr lang="en-US" sz="2400" b="1" dirty="0"/>
              <a:t>3:	ASK and ANSWER QUESTIONS</a:t>
            </a:r>
            <a:endParaRPr lang="en-US" sz="2400" dirty="0"/>
          </a:p>
          <a:p>
            <a:endParaRPr lang="en-US" dirty="0" smtClean="0"/>
          </a:p>
          <a:p>
            <a:endParaRPr lang="en-US" dirty="0"/>
          </a:p>
          <a:p>
            <a:r>
              <a:rPr lang="en-US" sz="2400" dirty="0" smtClean="0"/>
              <a:t>Asking </a:t>
            </a:r>
            <a:r>
              <a:rPr lang="en-US" sz="2400" dirty="0"/>
              <a:t>and answering questions throughout a story is another way to monitor your comprehension and get as much from the text as you can.  You can ask questions to understand the story better and clear up confusion as you read (for clarification purposes).  You can ask questions to aid in comprehension, such as "Why would the character do that?"  Then you can find the answers to your questions as you read.  There are also questions that are asked in a specific fashion or for a specific purpose (as with the QAR method).  If you know what type of question it is, you can figure out the answer much more easily, which helps you comprehend the text better and be more knowledgeable.  See the QAR </a:t>
            </a:r>
            <a:r>
              <a:rPr lang="en-US" sz="2400" dirty="0" smtClean="0"/>
              <a:t>note sheet </a:t>
            </a:r>
            <a:r>
              <a:rPr lang="en-US" sz="2400" dirty="0"/>
              <a:t>(on the next page) for specific information about the QAR method.</a:t>
            </a:r>
          </a:p>
          <a:p>
            <a:endParaRPr lang="en-US" dirty="0"/>
          </a:p>
        </p:txBody>
      </p:sp>
      <p:pic>
        <p:nvPicPr>
          <p:cNvPr id="9218" name="Picture 2" descr="C:\Users\tysonlm\AppData\Local\Microsoft\Windows\Temporary Internet Files\Content.IE5\8WLS83P6\MC90007862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3565" y="0"/>
            <a:ext cx="1512263" cy="1923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19760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762000"/>
            <a:ext cx="8610600" cy="369332"/>
          </a:xfrm>
          <a:prstGeom prst="rect">
            <a:avLst/>
          </a:prstGeom>
          <a:noFill/>
        </p:spPr>
        <p:txBody>
          <a:bodyPr wrap="square" rtlCol="0">
            <a:spAutoFit/>
          </a:bodyPr>
          <a:lstStyle/>
          <a:p>
            <a:endParaRPr lang="en-US" dirty="0"/>
          </a:p>
        </p:txBody>
      </p:sp>
      <p:sp>
        <p:nvSpPr>
          <p:cNvPr id="3" name="TextBox 2"/>
          <p:cNvSpPr txBox="1"/>
          <p:nvPr/>
        </p:nvSpPr>
        <p:spPr>
          <a:xfrm>
            <a:off x="762000" y="946666"/>
            <a:ext cx="7772400" cy="5293757"/>
          </a:xfrm>
          <a:prstGeom prst="rect">
            <a:avLst/>
          </a:prstGeom>
          <a:noFill/>
        </p:spPr>
        <p:txBody>
          <a:bodyPr wrap="square" rtlCol="0">
            <a:spAutoFit/>
          </a:bodyPr>
          <a:lstStyle/>
          <a:p>
            <a:r>
              <a:rPr lang="en-US" sz="2000" b="1" dirty="0">
                <a:solidFill>
                  <a:schemeClr val="accent5">
                    <a:lumMod val="75000"/>
                  </a:schemeClr>
                </a:solidFill>
              </a:rPr>
              <a:t>QAR METHOD</a:t>
            </a:r>
            <a:endParaRPr lang="en-US" sz="2000" dirty="0">
              <a:solidFill>
                <a:schemeClr val="accent5">
                  <a:lumMod val="75000"/>
                </a:schemeClr>
              </a:solidFill>
            </a:endParaRPr>
          </a:p>
          <a:p>
            <a:r>
              <a:rPr lang="en-US" sz="2000" dirty="0"/>
              <a:t> </a:t>
            </a:r>
          </a:p>
          <a:p>
            <a:pPr lvl="0"/>
            <a:r>
              <a:rPr lang="en-US" sz="2000" dirty="0">
                <a:solidFill>
                  <a:schemeClr val="accent2">
                    <a:lumMod val="60000"/>
                    <a:lumOff val="40000"/>
                  </a:schemeClr>
                </a:solidFill>
              </a:rPr>
              <a:t>You will use the QAR method with the during reading strategy of Ask and Answer Questions.  </a:t>
            </a:r>
          </a:p>
          <a:p>
            <a:pPr lvl="0"/>
            <a:endParaRPr lang="en-US" sz="2000" dirty="0" smtClean="0"/>
          </a:p>
          <a:p>
            <a:pPr lvl="0"/>
            <a:r>
              <a:rPr lang="en-US" sz="2000" dirty="0" smtClean="0">
                <a:solidFill>
                  <a:schemeClr val="tx2">
                    <a:lumMod val="60000"/>
                    <a:lumOff val="40000"/>
                  </a:schemeClr>
                </a:solidFill>
              </a:rPr>
              <a:t>“</a:t>
            </a:r>
            <a:r>
              <a:rPr lang="en-US" sz="2000" dirty="0">
                <a:solidFill>
                  <a:schemeClr val="tx2">
                    <a:lumMod val="60000"/>
                    <a:lumOff val="40000"/>
                  </a:schemeClr>
                </a:solidFill>
              </a:rPr>
              <a:t>QAR” stands for “</a:t>
            </a:r>
            <a:r>
              <a:rPr lang="en-US" sz="2000" b="1" dirty="0">
                <a:solidFill>
                  <a:schemeClr val="tx2">
                    <a:lumMod val="60000"/>
                    <a:lumOff val="40000"/>
                  </a:schemeClr>
                </a:solidFill>
              </a:rPr>
              <a:t>Q</a:t>
            </a:r>
            <a:r>
              <a:rPr lang="en-US" sz="2000" dirty="0">
                <a:solidFill>
                  <a:schemeClr val="tx2">
                    <a:lumMod val="60000"/>
                    <a:lumOff val="40000"/>
                  </a:schemeClr>
                </a:solidFill>
              </a:rPr>
              <a:t>uestion-</a:t>
            </a:r>
            <a:r>
              <a:rPr lang="en-US" sz="2000" b="1" dirty="0">
                <a:solidFill>
                  <a:schemeClr val="tx2">
                    <a:lumMod val="60000"/>
                    <a:lumOff val="40000"/>
                  </a:schemeClr>
                </a:solidFill>
              </a:rPr>
              <a:t>A</a:t>
            </a:r>
            <a:r>
              <a:rPr lang="en-US" sz="2000" dirty="0">
                <a:solidFill>
                  <a:schemeClr val="tx2">
                    <a:lumMod val="60000"/>
                    <a:lumOff val="40000"/>
                  </a:schemeClr>
                </a:solidFill>
              </a:rPr>
              <a:t>nswer </a:t>
            </a:r>
            <a:r>
              <a:rPr lang="en-US" sz="2000" b="1" dirty="0">
                <a:solidFill>
                  <a:schemeClr val="tx2">
                    <a:lumMod val="60000"/>
                    <a:lumOff val="40000"/>
                  </a:schemeClr>
                </a:solidFill>
              </a:rPr>
              <a:t>R</a:t>
            </a:r>
            <a:r>
              <a:rPr lang="en-US" sz="2000" dirty="0">
                <a:solidFill>
                  <a:schemeClr val="tx2">
                    <a:lumMod val="60000"/>
                    <a:lumOff val="40000"/>
                  </a:schemeClr>
                </a:solidFill>
              </a:rPr>
              <a:t>elationship.”</a:t>
            </a:r>
          </a:p>
          <a:p>
            <a:pPr lvl="0"/>
            <a:endParaRPr lang="en-US" sz="2000" dirty="0" smtClean="0"/>
          </a:p>
          <a:p>
            <a:pPr lvl="0"/>
            <a:r>
              <a:rPr lang="en-US" sz="2000" dirty="0" smtClean="0">
                <a:solidFill>
                  <a:schemeClr val="accent2">
                    <a:lumMod val="60000"/>
                    <a:lumOff val="40000"/>
                  </a:schemeClr>
                </a:solidFill>
              </a:rPr>
              <a:t>This </a:t>
            </a:r>
            <a:r>
              <a:rPr lang="en-US" sz="2000" dirty="0">
                <a:solidFill>
                  <a:schemeClr val="accent2">
                    <a:lumMod val="60000"/>
                    <a:lumOff val="40000"/>
                  </a:schemeClr>
                </a:solidFill>
              </a:rPr>
              <a:t>method will help you realize that the answer you seek is related to the type of question that is asked…that there is a definite relationship between questions and answers.</a:t>
            </a:r>
          </a:p>
          <a:p>
            <a:pPr lvl="0"/>
            <a:endParaRPr lang="en-US" sz="2000" dirty="0" smtClean="0"/>
          </a:p>
          <a:p>
            <a:pPr lvl="0"/>
            <a:endParaRPr lang="en-US" sz="2000" dirty="0"/>
          </a:p>
          <a:p>
            <a:pPr lvl="0"/>
            <a:endParaRPr lang="en-US" sz="2000" dirty="0" smtClean="0"/>
          </a:p>
          <a:p>
            <a:pPr lvl="0"/>
            <a:r>
              <a:rPr lang="en-US" sz="2000" dirty="0" smtClean="0">
                <a:solidFill>
                  <a:schemeClr val="tx2">
                    <a:lumMod val="60000"/>
                    <a:lumOff val="40000"/>
                  </a:schemeClr>
                </a:solidFill>
              </a:rPr>
              <a:t>There </a:t>
            </a:r>
            <a:r>
              <a:rPr lang="en-US" sz="2000" dirty="0">
                <a:solidFill>
                  <a:schemeClr val="tx2">
                    <a:lumMod val="60000"/>
                    <a:lumOff val="40000"/>
                  </a:schemeClr>
                </a:solidFill>
              </a:rPr>
              <a:t>are two categories of QARs:  “In the Book” and “In my </a:t>
            </a:r>
            <a:r>
              <a:rPr lang="en-US" sz="2000" dirty="0" smtClean="0">
                <a:solidFill>
                  <a:schemeClr val="tx2">
                    <a:lumMod val="60000"/>
                    <a:lumOff val="40000"/>
                  </a:schemeClr>
                </a:solidFill>
              </a:rPr>
              <a:t>Head.”</a:t>
            </a:r>
            <a:endParaRPr lang="en-US" sz="2000" dirty="0">
              <a:solidFill>
                <a:schemeClr val="tx2">
                  <a:lumMod val="60000"/>
                  <a:lumOff val="40000"/>
                </a:schemeClr>
              </a:solidFill>
            </a:endParaRPr>
          </a:p>
          <a:p>
            <a:pPr lvl="0"/>
            <a:endParaRPr lang="en-US" sz="2000" dirty="0" smtClean="0">
              <a:solidFill>
                <a:schemeClr val="tx2">
                  <a:lumMod val="60000"/>
                  <a:lumOff val="40000"/>
                </a:schemeClr>
              </a:solidFill>
            </a:endParaRPr>
          </a:p>
          <a:p>
            <a:pPr lvl="0"/>
            <a:r>
              <a:rPr lang="en-US" sz="2000" dirty="0" smtClean="0">
                <a:solidFill>
                  <a:schemeClr val="tx2">
                    <a:lumMod val="60000"/>
                    <a:lumOff val="40000"/>
                  </a:schemeClr>
                </a:solidFill>
              </a:rPr>
              <a:t>There </a:t>
            </a:r>
            <a:r>
              <a:rPr lang="en-US" sz="2000" dirty="0">
                <a:solidFill>
                  <a:schemeClr val="tx2">
                    <a:lumMod val="60000"/>
                    <a:lumOff val="40000"/>
                  </a:schemeClr>
                </a:solidFill>
              </a:rPr>
              <a:t>are two types of questions in each category---four types total:</a:t>
            </a:r>
          </a:p>
          <a:p>
            <a:endParaRPr lang="en-US" dirty="0"/>
          </a:p>
        </p:txBody>
      </p:sp>
      <p:pic>
        <p:nvPicPr>
          <p:cNvPr id="1026" name="Picture 2" descr="C:\Users\tysonlm\AppData\Local\Microsoft\Windows\Temporary Internet Files\Content.IE5\8WLS83P6\MC90043940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4600" y="0"/>
            <a:ext cx="1401536" cy="150934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tysonlm\AppData\Local\Microsoft\Windows\Temporary Internet Files\Content.IE5\8WLS83P6\MM900336396[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2023453">
            <a:off x="6248400" y="2286000"/>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tysonlm\AppData\Local\Microsoft\Windows\Temporary Internet Files\Content.IE5\Q4BB4Q7R\MC90028217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85289" y="5638800"/>
            <a:ext cx="818388" cy="9436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6846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817712"/>
            <a:ext cx="8305800" cy="5506888"/>
          </a:xfrm>
          <a:prstGeom prst="rect">
            <a:avLst/>
          </a:prstGeom>
          <a:noFill/>
        </p:spPr>
        <p:txBody>
          <a:bodyPr wrap="square" rtlCol="0">
            <a:spAutoFit/>
          </a:bodyPr>
          <a:lstStyle/>
          <a:p>
            <a:endParaRPr lang="en-US" dirty="0"/>
          </a:p>
        </p:txBody>
      </p:sp>
      <p:sp>
        <p:nvSpPr>
          <p:cNvPr id="5" name="Rectangle 3"/>
          <p:cNvSpPr>
            <a:spLocks noChangeArrowheads="1"/>
          </p:cNvSpPr>
          <p:nvPr/>
        </p:nvSpPr>
        <p:spPr bwMode="auto">
          <a:xfrm>
            <a:off x="212760" y="-2348297"/>
            <a:ext cx="8926162" cy="8433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42900" algn="l"/>
              </a:tabLst>
            </a:pPr>
            <a:r>
              <a:rPr kumimoji="0" lang="en-US" sz="1200" b="0" i="0" u="sng"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tab pos="342900" algn="l"/>
              </a:tabLst>
            </a:pPr>
            <a:endParaRPr lang="en-US" sz="1200" u="sng" dirty="0">
              <a:latin typeface="Franklin Gothic Medium"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342900" algn="l"/>
              </a:tabLst>
            </a:pPr>
            <a:endParaRPr kumimoji="0" lang="en-US" sz="1200" b="1" i="0" u="sng"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342900" algn="l"/>
              </a:tabLst>
            </a:pPr>
            <a:endParaRPr lang="en-US" sz="1200" b="1" u="sng" dirty="0">
              <a:latin typeface="Franklin Gothic Medium"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342900" algn="l"/>
              </a:tabLst>
            </a:pPr>
            <a:endParaRPr kumimoji="0" lang="en-US" sz="1200" b="1" i="0" u="sng"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342900" algn="l"/>
              </a:tabLst>
            </a:pPr>
            <a:endParaRPr lang="en-US" sz="1200" b="1" u="sng" dirty="0">
              <a:latin typeface="Franklin Gothic Medium"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342900" algn="l"/>
              </a:tabLst>
            </a:pPr>
            <a:endParaRPr kumimoji="0" lang="en-US" sz="1200" b="1" i="0" u="sng"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342900" algn="l"/>
              </a:tabLst>
            </a:pPr>
            <a:endParaRPr lang="en-US" sz="1200" b="1" u="sng" dirty="0">
              <a:latin typeface="Franklin Gothic Medium" pitchFamily="34" charset="0"/>
              <a:ea typeface="Times New Roman" pitchFamily="18" charset="0"/>
              <a:cs typeface="Arial" pitchFamily="34" charset="0"/>
            </a:endParaRPr>
          </a:p>
          <a:p>
            <a:pPr algn="ctr" fontAlgn="base">
              <a:spcBef>
                <a:spcPct val="0"/>
              </a:spcBef>
              <a:spcAft>
                <a:spcPct val="0"/>
              </a:spcAft>
              <a:tabLst>
                <a:tab pos="342900" algn="l"/>
              </a:tabLst>
            </a:pPr>
            <a:endParaRPr lang="en-US" sz="3200" b="1" u="sng" dirty="0" smtClean="0">
              <a:latin typeface="Franklin Gothic Medium" pitchFamily="34" charset="0"/>
              <a:ea typeface="Times New Roman" pitchFamily="18" charset="0"/>
              <a:cs typeface="Arial" pitchFamily="34" charset="0"/>
            </a:endParaRPr>
          </a:p>
          <a:p>
            <a:pPr algn="ctr" fontAlgn="base">
              <a:spcBef>
                <a:spcPct val="0"/>
              </a:spcBef>
              <a:spcAft>
                <a:spcPct val="0"/>
              </a:spcAft>
              <a:tabLst>
                <a:tab pos="342900" algn="l"/>
              </a:tabLst>
            </a:pPr>
            <a:endParaRPr lang="en-US" sz="3200" b="1" u="sng" dirty="0">
              <a:latin typeface="Franklin Gothic Medium" pitchFamily="34" charset="0"/>
              <a:ea typeface="Times New Roman" pitchFamily="18" charset="0"/>
              <a:cs typeface="Arial" pitchFamily="34" charset="0"/>
            </a:endParaRPr>
          </a:p>
          <a:p>
            <a:pPr algn="ctr" fontAlgn="base">
              <a:spcBef>
                <a:spcPct val="0"/>
              </a:spcBef>
              <a:spcAft>
                <a:spcPct val="0"/>
              </a:spcAft>
              <a:tabLst>
                <a:tab pos="342900" algn="l"/>
              </a:tabLst>
            </a:pPr>
            <a:endParaRPr lang="en-US" sz="3200" b="1" u="sng" dirty="0" smtClean="0">
              <a:latin typeface="Franklin Gothic Medium" pitchFamily="34" charset="0"/>
              <a:ea typeface="Times New Roman" pitchFamily="18" charset="0"/>
              <a:cs typeface="Arial" pitchFamily="34" charset="0"/>
            </a:endParaRPr>
          </a:p>
          <a:p>
            <a:pPr algn="ctr" fontAlgn="base">
              <a:spcBef>
                <a:spcPct val="0"/>
              </a:spcBef>
              <a:spcAft>
                <a:spcPct val="0"/>
              </a:spcAft>
              <a:tabLst>
                <a:tab pos="342900" algn="l"/>
              </a:tabLst>
            </a:pPr>
            <a:r>
              <a:rPr lang="en-US" sz="3200" b="1" u="sng" dirty="0" smtClean="0">
                <a:solidFill>
                  <a:schemeClr val="accent6">
                    <a:lumMod val="75000"/>
                  </a:schemeClr>
                </a:solidFill>
                <a:latin typeface="Franklin Gothic Medium" pitchFamily="34" charset="0"/>
                <a:ea typeface="Times New Roman" pitchFamily="18" charset="0"/>
                <a:cs typeface="Arial" pitchFamily="34" charset="0"/>
              </a:rPr>
              <a:t>QAR “In </a:t>
            </a:r>
            <a:r>
              <a:rPr lang="en-US" sz="3200" b="1" u="sng" dirty="0">
                <a:solidFill>
                  <a:schemeClr val="accent6">
                    <a:lumMod val="75000"/>
                  </a:schemeClr>
                </a:solidFill>
                <a:latin typeface="Franklin Gothic Medium" pitchFamily="34" charset="0"/>
                <a:ea typeface="Times New Roman" pitchFamily="18" charset="0"/>
                <a:cs typeface="Arial" pitchFamily="34" charset="0"/>
              </a:rPr>
              <a:t>the </a:t>
            </a:r>
            <a:r>
              <a:rPr lang="en-US" sz="3200" b="1" u="sng" dirty="0" smtClean="0">
                <a:solidFill>
                  <a:schemeClr val="accent6">
                    <a:lumMod val="75000"/>
                  </a:schemeClr>
                </a:solidFill>
                <a:latin typeface="Franklin Gothic Medium" pitchFamily="34" charset="0"/>
                <a:ea typeface="Times New Roman" pitchFamily="18" charset="0"/>
                <a:cs typeface="Arial" pitchFamily="34" charset="0"/>
              </a:rPr>
              <a:t>Book”</a:t>
            </a:r>
            <a:endParaRPr lang="en-US" sz="3200" dirty="0">
              <a:solidFill>
                <a:schemeClr val="accent6">
                  <a:lumMod val="75000"/>
                </a:schemeClr>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342900" algn="l"/>
              </a:tabLst>
            </a:pPr>
            <a:endParaRPr kumimoji="0" lang="en-US" sz="1200" b="1" i="0" u="sng"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342900" algn="l"/>
              </a:tabLst>
            </a:pPr>
            <a:endParaRPr lang="en-US" sz="1200" b="1" u="sng" dirty="0">
              <a:latin typeface="Franklin Gothic Medium"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342900" algn="l"/>
              </a:tabLst>
            </a:pPr>
            <a:endParaRPr kumimoji="0" lang="en-US" sz="1200" b="1" i="0" u="sng"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342900" algn="l"/>
              </a:tabLst>
            </a:pPr>
            <a:endParaRPr kumimoji="0" lang="en-US" b="1" i="0" u="sng"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42900" algn="l"/>
              </a:tabLst>
            </a:pPr>
            <a:r>
              <a:rPr kumimoji="0" lang="en-US" b="1" i="0" u="sng" strike="noStrike" cap="none" normalizeH="0" baseline="0" dirty="0" smtClean="0">
                <a:ln>
                  <a:noFill/>
                </a:ln>
                <a:solidFill>
                  <a:schemeClr val="accent6">
                    <a:lumMod val="75000"/>
                  </a:schemeClr>
                </a:solidFill>
                <a:effectLst/>
                <a:latin typeface="Franklin Gothic Medium" pitchFamily="34" charset="0"/>
                <a:ea typeface="Times New Roman" pitchFamily="18" charset="0"/>
                <a:cs typeface="Arial" pitchFamily="34" charset="0"/>
              </a:rPr>
              <a:t>RIGHT THERE</a:t>
            </a:r>
            <a:r>
              <a:rPr kumimoji="0" lang="en-US" b="0" i="0" u="none" strike="noStrike" cap="none" normalizeH="0" baseline="0" dirty="0" smtClean="0">
                <a:ln>
                  <a:noFill/>
                </a:ln>
                <a:solidFill>
                  <a:schemeClr val="accent6">
                    <a:lumMod val="75000"/>
                  </a:schemeClr>
                </a:solidFill>
                <a:effectLst/>
                <a:latin typeface="Franklin Gothic Medium"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rPr>
              <a:t>	A “Right There” question has the answer </a:t>
            </a:r>
            <a:r>
              <a:rPr kumimoji="0" lang="en-US" b="0" i="0" u="sng"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rPr>
              <a:t>right there</a:t>
            </a:r>
            <a:r>
              <a:rPr kumimoji="0" lang="en-US" b="0" i="0" u="none"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rPr>
              <a:t> in the text.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r>
              <a:rPr kumimoji="0" lang="en-US" b="0" i="0" u="none"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rPr>
              <a:t>			Often the answer will be in a single sentence or place in the text, </a:t>
            </a: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r>
              <a:rPr lang="en-US" dirty="0">
                <a:latin typeface="Franklin Gothic Medium" pitchFamily="34" charset="0"/>
                <a:ea typeface="Times New Roman" pitchFamily="18" charset="0"/>
                <a:cs typeface="Arial" pitchFamily="34" charset="0"/>
              </a:rPr>
              <a:t>	</a:t>
            </a:r>
            <a:r>
              <a:rPr lang="en-US" dirty="0" smtClean="0">
                <a:latin typeface="Franklin Gothic Medium"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rPr>
              <a:t>and the words used to create the question </a:t>
            </a: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r>
              <a:rPr kumimoji="0" lang="en-US" b="0" i="0" u="none"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rPr>
              <a:t>			will often be in the same place.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endParaRPr kumimoji="0" lang="en-US" b="0" i="1" u="none"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r>
              <a:rPr kumimoji="0" lang="en-US" b="0" i="1" u="none" strike="noStrike" cap="none" normalizeH="0" baseline="0" dirty="0" smtClean="0">
                <a:ln>
                  <a:noFill/>
                </a:ln>
                <a:solidFill>
                  <a:schemeClr val="bg1">
                    <a:lumMod val="50000"/>
                  </a:schemeClr>
                </a:solidFill>
                <a:effectLst/>
                <a:latin typeface="Franklin Gothic Medium" pitchFamily="34" charset="0"/>
                <a:ea typeface="Times New Roman" pitchFamily="18" charset="0"/>
                <a:cs typeface="Arial" pitchFamily="34" charset="0"/>
              </a:rPr>
              <a:t>EXAMPLE:  The Steelers won Super Bowl XLIII on February 1, 2009.</a:t>
            </a:r>
            <a:endParaRPr kumimoji="0" lang="en-US" b="0" i="0" u="none" strike="noStrike" cap="none" normalizeH="0" baseline="0" dirty="0" smtClean="0">
              <a:ln>
                <a:noFill/>
              </a:ln>
              <a:solidFill>
                <a:schemeClr val="bg1">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r>
              <a:rPr kumimoji="0" lang="en-US" b="0" i="1" u="none" strike="noStrike" cap="none" normalizeH="0" baseline="0" dirty="0" smtClean="0">
                <a:ln>
                  <a:noFill/>
                </a:ln>
                <a:solidFill>
                  <a:schemeClr val="bg1">
                    <a:lumMod val="50000"/>
                  </a:schemeClr>
                </a:solidFill>
                <a:effectLst/>
                <a:latin typeface="Franklin Gothic Medium" pitchFamily="34" charset="0"/>
                <a:ea typeface="Times New Roman" pitchFamily="18" charset="0"/>
                <a:cs typeface="Arial" pitchFamily="34" charset="0"/>
              </a:rPr>
              <a:t>		</a:t>
            </a:r>
            <a:r>
              <a:rPr lang="en-US" i="1" dirty="0">
                <a:solidFill>
                  <a:schemeClr val="bg1">
                    <a:lumMod val="50000"/>
                  </a:schemeClr>
                </a:solidFill>
                <a:latin typeface="Franklin Gothic Medium" pitchFamily="34" charset="0"/>
                <a:ea typeface="Times New Roman" pitchFamily="18" charset="0"/>
                <a:cs typeface="Arial" pitchFamily="34" charset="0"/>
              </a:rPr>
              <a:t> </a:t>
            </a:r>
            <a:r>
              <a:rPr lang="en-US" i="1" dirty="0" smtClean="0">
                <a:solidFill>
                  <a:schemeClr val="bg1">
                    <a:lumMod val="50000"/>
                  </a:schemeClr>
                </a:solidFill>
                <a:latin typeface="Franklin Gothic Medium" pitchFamily="34" charset="0"/>
                <a:ea typeface="Times New Roman" pitchFamily="18" charset="0"/>
                <a:cs typeface="Arial" pitchFamily="34" charset="0"/>
              </a:rPr>
              <a:t>  </a:t>
            </a:r>
            <a:r>
              <a:rPr kumimoji="0" lang="en-US" b="0" i="1" u="none" strike="noStrike" cap="none" normalizeH="0" baseline="0" dirty="0" smtClean="0">
                <a:ln>
                  <a:noFill/>
                </a:ln>
                <a:solidFill>
                  <a:schemeClr val="bg1">
                    <a:lumMod val="50000"/>
                  </a:schemeClr>
                </a:solidFill>
                <a:effectLst/>
                <a:latin typeface="Franklin Gothic Medium" pitchFamily="34" charset="0"/>
                <a:ea typeface="Times New Roman" pitchFamily="18" charset="0"/>
                <a:cs typeface="Arial" pitchFamily="34" charset="0"/>
              </a:rPr>
              <a:t>Q:  On what date did the Steelers win Super Bowl XLIII?</a:t>
            </a:r>
            <a:endParaRPr kumimoji="0" lang="en-US" b="0" i="0" u="none" strike="noStrike" cap="none" normalizeH="0" baseline="0" dirty="0" smtClean="0">
              <a:ln>
                <a:noFill/>
              </a:ln>
              <a:solidFill>
                <a:schemeClr val="bg1">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r>
              <a:rPr kumimoji="0" lang="en-US" b="0" i="0" u="none"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42900" algn="l"/>
              </a:tabLst>
            </a:pPr>
            <a:r>
              <a:rPr kumimoji="0" lang="en-US" b="1" i="0" u="sng" strike="noStrike" cap="none" normalizeH="0" baseline="0" dirty="0" smtClean="0">
                <a:ln>
                  <a:noFill/>
                </a:ln>
                <a:solidFill>
                  <a:schemeClr val="accent6">
                    <a:lumMod val="75000"/>
                  </a:schemeClr>
                </a:solidFill>
                <a:effectLst/>
                <a:latin typeface="Franklin Gothic Medium" pitchFamily="34" charset="0"/>
                <a:ea typeface="Times New Roman" pitchFamily="18" charset="0"/>
                <a:cs typeface="Arial" pitchFamily="34" charset="0"/>
              </a:rPr>
              <a:t>THINK &amp; SEARCH</a:t>
            </a:r>
            <a:r>
              <a:rPr kumimoji="0" lang="en-US" b="0" i="0" u="none" strike="noStrike" cap="none" normalizeH="0" baseline="0" dirty="0" smtClean="0">
                <a:ln>
                  <a:noFill/>
                </a:ln>
                <a:solidFill>
                  <a:schemeClr val="accent6">
                    <a:lumMod val="75000"/>
                  </a:schemeClr>
                </a:solidFill>
                <a:effectLst/>
                <a:latin typeface="Franklin Gothic Medium"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rPr>
              <a:t>A “Think and Search” question has an answer that is in the text, but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r>
              <a:rPr kumimoji="0" lang="en-US" b="0" i="0" u="none"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rPr>
              <a:t>			</a:t>
            </a:r>
            <a:r>
              <a:rPr kumimoji="0" lang="en-US" b="0" i="0" u="none" strike="noStrike" cap="none" normalizeH="0" dirty="0" smtClean="0">
                <a:ln>
                  <a:noFill/>
                </a:ln>
                <a:solidFill>
                  <a:schemeClr val="tx1"/>
                </a:solidFill>
                <a:effectLst/>
                <a:latin typeface="Franklin Gothic Medium"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rPr>
              <a:t>you might have to look in several different sentences to find it. </a:t>
            </a: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r>
              <a:rPr lang="en-US" dirty="0">
                <a:latin typeface="Franklin Gothic Medium" pitchFamily="34" charset="0"/>
                <a:ea typeface="Times New Roman" pitchFamily="18" charset="0"/>
                <a:cs typeface="Arial" pitchFamily="34" charset="0"/>
              </a:rPr>
              <a:t>	</a:t>
            </a:r>
            <a:r>
              <a:rPr lang="en-US" dirty="0" smtClean="0">
                <a:latin typeface="Franklin Gothic Medium"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rPr>
              <a:t> It is broken up or scattered throughout the text and requires </a:t>
            </a: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r>
              <a:rPr lang="en-US" dirty="0">
                <a:latin typeface="Franklin Gothic Medium" pitchFamily="34" charset="0"/>
                <a:ea typeface="Times New Roman" pitchFamily="18" charset="0"/>
                <a:cs typeface="Arial" pitchFamily="34" charset="0"/>
              </a:rPr>
              <a:t>	</a:t>
            </a:r>
            <a:r>
              <a:rPr lang="en-US" dirty="0" smtClean="0">
                <a:latin typeface="Franklin Gothic Medium"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rPr>
              <a:t>multiple ideas across paragraphs or pages.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endParaRPr kumimoji="0" lang="en-US" b="0" i="1" u="none"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r>
              <a:rPr kumimoji="0" lang="en-US" b="0" i="1" u="none" strike="noStrike" cap="none" normalizeH="0" baseline="0" dirty="0" smtClean="0">
                <a:ln>
                  <a:noFill/>
                </a:ln>
                <a:solidFill>
                  <a:schemeClr val="bg1">
                    <a:lumMod val="50000"/>
                  </a:schemeClr>
                </a:solidFill>
                <a:effectLst/>
                <a:latin typeface="Franklin Gothic Medium" pitchFamily="34" charset="0"/>
                <a:ea typeface="Times New Roman" pitchFamily="18" charset="0"/>
                <a:cs typeface="Arial" pitchFamily="34" charset="0"/>
              </a:rPr>
              <a:t>EXAMPLE:  In the book </a:t>
            </a:r>
            <a:r>
              <a:rPr kumimoji="0" lang="en-US" b="0" i="1" u="sng" strike="noStrike" cap="none" normalizeH="0" baseline="0" dirty="0" smtClean="0">
                <a:ln>
                  <a:noFill/>
                </a:ln>
                <a:solidFill>
                  <a:schemeClr val="bg1">
                    <a:lumMod val="50000"/>
                  </a:schemeClr>
                </a:solidFill>
                <a:effectLst/>
                <a:latin typeface="Franklin Gothic Medium" pitchFamily="34" charset="0"/>
                <a:ea typeface="Times New Roman" pitchFamily="18" charset="0"/>
                <a:cs typeface="Arial" pitchFamily="34" charset="0"/>
              </a:rPr>
              <a:t>Holes</a:t>
            </a:r>
            <a:r>
              <a:rPr kumimoji="0" lang="en-US" b="0" i="1" u="none" strike="noStrike" cap="none" normalizeH="0" baseline="0" dirty="0" smtClean="0">
                <a:ln>
                  <a:noFill/>
                </a:ln>
                <a:solidFill>
                  <a:schemeClr val="bg1">
                    <a:lumMod val="50000"/>
                  </a:schemeClr>
                </a:solidFill>
                <a:effectLst/>
                <a:latin typeface="Franklin Gothic Medium" pitchFamily="34" charset="0"/>
                <a:ea typeface="Times New Roman" pitchFamily="18" charset="0"/>
                <a:cs typeface="Arial" pitchFamily="34" charset="0"/>
              </a:rPr>
              <a:t>, name two ways that Stanley changed throughout the story.</a:t>
            </a:r>
            <a:endParaRPr kumimoji="0" lang="en-US" b="0" i="0" u="none" strike="noStrike" cap="none" normalizeH="0" baseline="0" dirty="0" smtClean="0">
              <a:ln>
                <a:noFill/>
              </a:ln>
              <a:solidFill>
                <a:schemeClr val="bg1">
                  <a:lumMod val="50000"/>
                </a:schemeClr>
              </a:solidFill>
              <a:effectLst/>
              <a:latin typeface="Arial" pitchFamily="34" charset="0"/>
              <a:cs typeface="Arial" pitchFamily="34" charset="0"/>
            </a:endParaRPr>
          </a:p>
        </p:txBody>
      </p:sp>
      <p:pic>
        <p:nvPicPr>
          <p:cNvPr id="2052" name="Picture 4" descr="C:\Users\tysonlm\AppData\Local\Microsoft\Windows\Temporary Internet Files\Content.IE5\HJ3P8V30\MC90044023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0" y="2571031"/>
            <a:ext cx="1612900" cy="200025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tysonlm\AppData\Local\Microsoft\Windows\Temporary Internet Files\Content.IE5\8WLS83P6\MM900356702[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5910766"/>
            <a:ext cx="2085976" cy="9153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6327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1" end="21"/>
                                            </p:txEl>
                                          </p:spTgt>
                                        </p:tgtEl>
                                        <p:attrNameLst>
                                          <p:attrName>style.visibility</p:attrName>
                                        </p:attrNameLst>
                                      </p:cBhvr>
                                      <p:to>
                                        <p:strVal val="visible"/>
                                      </p:to>
                                    </p:set>
                                    <p:anim calcmode="lin" valueType="num">
                                      <p:cBhvr additive="base">
                                        <p:cTn id="7" dur="500" fill="hold"/>
                                        <p:tgtEl>
                                          <p:spTgt spid="5">
                                            <p:txEl>
                                              <p:pRg st="21" end="2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1" end="2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22" end="22"/>
                                            </p:txEl>
                                          </p:spTgt>
                                        </p:tgtEl>
                                        <p:attrNameLst>
                                          <p:attrName>style.visibility</p:attrName>
                                        </p:attrNameLst>
                                      </p:cBhvr>
                                      <p:to>
                                        <p:strVal val="visible"/>
                                      </p:to>
                                    </p:set>
                                    <p:anim calcmode="lin" valueType="num">
                                      <p:cBhvr additive="base">
                                        <p:cTn id="11" dur="500" fill="hold"/>
                                        <p:tgtEl>
                                          <p:spTgt spid="5">
                                            <p:txEl>
                                              <p:pRg st="22" end="2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2" end="2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29" end="29"/>
                                            </p:txEl>
                                          </p:spTgt>
                                        </p:tgtEl>
                                        <p:attrNameLst>
                                          <p:attrName>style.visibility</p:attrName>
                                        </p:attrNameLst>
                                      </p:cBhvr>
                                      <p:to>
                                        <p:strVal val="visible"/>
                                      </p:to>
                                    </p:set>
                                    <p:anim calcmode="lin" valueType="num">
                                      <p:cBhvr additive="base">
                                        <p:cTn id="17" dur="500" fill="hold"/>
                                        <p:tgtEl>
                                          <p:spTgt spid="5">
                                            <p:txEl>
                                              <p:pRg st="29" end="29"/>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9" end="29"/>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053"/>
                                        </p:tgtEl>
                                        <p:attrNameLst>
                                          <p:attrName>style.visibility</p:attrName>
                                        </p:attrNameLst>
                                      </p:cBhvr>
                                      <p:to>
                                        <p:strVal val="visible"/>
                                      </p:to>
                                    </p:set>
                                    <p:anim calcmode="lin" valueType="num">
                                      <p:cBhvr additive="base">
                                        <p:cTn id="23" dur="500" fill="hold"/>
                                        <p:tgtEl>
                                          <p:spTgt spid="2053"/>
                                        </p:tgtEl>
                                        <p:attrNameLst>
                                          <p:attrName>ppt_x</p:attrName>
                                        </p:attrNameLst>
                                      </p:cBhvr>
                                      <p:tavLst>
                                        <p:tav tm="0">
                                          <p:val>
                                            <p:strVal val="#ppt_x"/>
                                          </p:val>
                                        </p:tav>
                                        <p:tav tm="100000">
                                          <p:val>
                                            <p:strVal val="#ppt_x"/>
                                          </p:val>
                                        </p:tav>
                                      </p:tavLst>
                                    </p:anim>
                                    <p:anim calcmode="lin" valueType="num">
                                      <p:cBhvr additive="base">
                                        <p:cTn id="24" dur="500" fill="hold"/>
                                        <p:tgtEl>
                                          <p:spTgt spid="20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4800" y="505226"/>
            <a:ext cx="8874370" cy="5278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28600" algn="ctr" defTabSz="914400" rtl="0" eaLnBrk="1" fontAlgn="base" latinLnBrk="0" hangingPunct="1">
              <a:lnSpc>
                <a:spcPct val="100000"/>
              </a:lnSpc>
              <a:spcBef>
                <a:spcPct val="0"/>
              </a:spcBef>
              <a:spcAft>
                <a:spcPct val="0"/>
              </a:spcAft>
              <a:buClrTx/>
              <a:buSzTx/>
              <a:buFontTx/>
              <a:buNone/>
              <a:tabLst>
                <a:tab pos="342900" algn="l"/>
              </a:tabLst>
            </a:pPr>
            <a:r>
              <a:rPr kumimoji="0" lang="en-US" sz="2800" b="1" i="0" u="sng" strike="noStrike" cap="none" normalizeH="0" baseline="0" dirty="0" smtClean="0">
                <a:ln>
                  <a:noFill/>
                </a:ln>
                <a:solidFill>
                  <a:schemeClr val="accent3">
                    <a:lumMod val="75000"/>
                  </a:schemeClr>
                </a:solidFill>
                <a:effectLst/>
                <a:latin typeface="Franklin Gothic Medium" pitchFamily="34" charset="0"/>
                <a:ea typeface="Times New Roman" pitchFamily="18" charset="0"/>
                <a:cs typeface="Arial" pitchFamily="34" charset="0"/>
              </a:rPr>
              <a:t>QAR “In My Head”</a:t>
            </a:r>
            <a:endParaRPr lang="en-US" sz="2800" b="1" dirty="0">
              <a:solidFill>
                <a:schemeClr val="accent3">
                  <a:lumMod val="75000"/>
                </a:schemeClr>
              </a:solidFill>
              <a:latin typeface="Arial" pitchFamily="34" charset="0"/>
              <a:cs typeface="Arial" pitchFamily="34" charset="0"/>
            </a:endParaRPr>
          </a:p>
          <a:p>
            <a:pPr marL="0" marR="0" lvl="0" indent="228600" algn="ctr" defTabSz="914400" rtl="0" eaLnBrk="1" fontAlgn="base" latinLnBrk="0" hangingPunct="1">
              <a:lnSpc>
                <a:spcPct val="100000"/>
              </a:lnSpc>
              <a:spcBef>
                <a:spcPct val="0"/>
              </a:spcBef>
              <a:spcAft>
                <a:spcPct val="0"/>
              </a:spcAft>
              <a:buClrTx/>
              <a:buSzTx/>
              <a:buFontTx/>
              <a:buNone/>
              <a:tabLst>
                <a:tab pos="342900" algn="l"/>
              </a:tabLst>
            </a:pPr>
            <a:endParaRPr kumimoji="0" lang="en-US" sz="9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228600" algn="ctr" defTabSz="914400" rtl="0" eaLnBrk="1" fontAlgn="base" latinLnBrk="0" hangingPunct="1">
              <a:lnSpc>
                <a:spcPct val="100000"/>
              </a:lnSpc>
              <a:spcBef>
                <a:spcPct val="0"/>
              </a:spcBef>
              <a:spcAft>
                <a:spcPct val="0"/>
              </a:spcAft>
              <a:buClrTx/>
              <a:buSzTx/>
              <a:buFontTx/>
              <a:buNone/>
              <a:tabLst>
                <a:tab pos="342900" algn="l"/>
              </a:tabLst>
            </a:pPr>
            <a:endParaRPr kumimoji="0" lang="en-US" sz="1200" b="1" i="0" u="sng"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342900" algn="l"/>
              </a:tabLst>
            </a:pPr>
            <a:r>
              <a:rPr kumimoji="0" lang="en-US" b="1" i="0" u="sng" strike="noStrike" cap="none" normalizeH="0" baseline="0" dirty="0" smtClean="0">
                <a:ln>
                  <a:noFill/>
                </a:ln>
                <a:solidFill>
                  <a:schemeClr val="accent3">
                    <a:lumMod val="75000"/>
                  </a:schemeClr>
                </a:solidFill>
                <a:effectLst/>
                <a:latin typeface="Franklin Gothic Medium" pitchFamily="34" charset="0"/>
                <a:ea typeface="Times New Roman" pitchFamily="18" charset="0"/>
                <a:cs typeface="Arial" pitchFamily="34" charset="0"/>
              </a:rPr>
              <a:t>AUTHOR &amp; ME</a:t>
            </a:r>
            <a:r>
              <a:rPr kumimoji="0" lang="en-US" b="0" i="0" u="none" strike="noStrike" cap="none" normalizeH="0" baseline="0" dirty="0" smtClean="0">
                <a:ln>
                  <a:noFill/>
                </a:ln>
                <a:solidFill>
                  <a:schemeClr val="accent3">
                    <a:lumMod val="75000"/>
                  </a:schemeClr>
                </a:solidFill>
                <a:effectLst/>
                <a:latin typeface="Franklin Gothic Medium"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rPr>
              <a:t>With an “Author and Me” question, the answer is not directly in the text,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42900" algn="l"/>
              </a:tabLst>
            </a:pPr>
            <a:r>
              <a:rPr kumimoji="0" lang="en-US" b="0" i="0" u="none"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rPr>
              <a:t>		</a:t>
            </a:r>
            <a:r>
              <a:rPr kumimoji="0" lang="en-US" b="0" i="0" u="none" strike="noStrike" cap="none" normalizeH="0" dirty="0" smtClean="0">
                <a:ln>
                  <a:noFill/>
                </a:ln>
                <a:solidFill>
                  <a:schemeClr val="tx1"/>
                </a:solidFill>
                <a:effectLst/>
                <a:latin typeface="Franklin Gothic Medium"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rPr>
              <a:t>but you still need information the author has given you, combined with 		      what you already know, in order to respond to this type of question.</a:t>
            </a:r>
            <a:endParaRPr lang="en-US" dirty="0">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42900" algn="l"/>
              </a:tabLst>
            </a:pPr>
            <a:endParaRPr lang="en-US" i="1" dirty="0">
              <a:latin typeface="Franklin Gothic Medium"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42900" algn="l"/>
              </a:tabLst>
            </a:pPr>
            <a:r>
              <a:rPr kumimoji="0" lang="en-US" b="0" i="1" u="none" strike="noStrike" cap="none" normalizeH="0" baseline="0" dirty="0" smtClean="0">
                <a:ln>
                  <a:noFill/>
                </a:ln>
                <a:solidFill>
                  <a:srgbClr val="FF0066"/>
                </a:solidFill>
                <a:effectLst/>
                <a:latin typeface="Franklin Gothic Medium" pitchFamily="34" charset="0"/>
                <a:ea typeface="Times New Roman" pitchFamily="18" charset="0"/>
                <a:cs typeface="Arial" pitchFamily="34" charset="0"/>
              </a:rPr>
              <a:t>EXAMPLE:  If you were Stanley, tell how you might feel when riding the </a:t>
            </a:r>
          </a:p>
          <a:p>
            <a:pPr marL="0" marR="0" lvl="0" indent="0" defTabSz="914400" rtl="0" eaLnBrk="0" fontAlgn="base" latinLnBrk="0" hangingPunct="0">
              <a:lnSpc>
                <a:spcPct val="100000"/>
              </a:lnSpc>
              <a:spcBef>
                <a:spcPct val="0"/>
              </a:spcBef>
              <a:spcAft>
                <a:spcPct val="0"/>
              </a:spcAft>
              <a:buClrTx/>
              <a:buSzTx/>
              <a:buFontTx/>
              <a:buNone/>
              <a:tabLst>
                <a:tab pos="342900" algn="l"/>
              </a:tabLst>
            </a:pPr>
            <a:r>
              <a:rPr kumimoji="0" lang="en-US" b="0" i="1" u="none" strike="noStrike" cap="none" normalizeH="0" baseline="0" dirty="0" smtClean="0">
                <a:ln>
                  <a:noFill/>
                </a:ln>
                <a:solidFill>
                  <a:srgbClr val="FF0066"/>
                </a:solidFill>
                <a:effectLst/>
                <a:latin typeface="Franklin Gothic Medium" pitchFamily="34" charset="0"/>
                <a:ea typeface="Times New Roman" pitchFamily="18" charset="0"/>
                <a:cs typeface="Arial" pitchFamily="34" charset="0"/>
              </a:rPr>
              <a:t>		</a:t>
            </a:r>
            <a:r>
              <a:rPr kumimoji="0" lang="en-US" b="0" i="1" u="none" strike="noStrike" cap="none" normalizeH="0" dirty="0" smtClean="0">
                <a:ln>
                  <a:noFill/>
                </a:ln>
                <a:solidFill>
                  <a:srgbClr val="FF0066"/>
                </a:solidFill>
                <a:effectLst/>
                <a:latin typeface="Franklin Gothic Medium" pitchFamily="34" charset="0"/>
                <a:ea typeface="Times New Roman" pitchFamily="18" charset="0"/>
                <a:cs typeface="Arial" pitchFamily="34" charset="0"/>
              </a:rPr>
              <a:t>   </a:t>
            </a:r>
            <a:r>
              <a:rPr kumimoji="0" lang="en-US" b="0" i="1" u="none" strike="noStrike" cap="none" normalizeH="0" baseline="0" dirty="0" smtClean="0">
                <a:ln>
                  <a:noFill/>
                </a:ln>
                <a:solidFill>
                  <a:srgbClr val="FF0066"/>
                </a:solidFill>
                <a:effectLst/>
                <a:latin typeface="Franklin Gothic Medium" pitchFamily="34" charset="0"/>
                <a:ea typeface="Times New Roman" pitchFamily="18" charset="0"/>
                <a:cs typeface="Arial" pitchFamily="34" charset="0"/>
              </a:rPr>
              <a:t>bus to Camp Green</a:t>
            </a:r>
            <a:r>
              <a:rPr kumimoji="0" lang="en-US" b="0" i="1" u="none" strike="noStrike" cap="none" normalizeH="0" dirty="0" smtClean="0">
                <a:ln>
                  <a:noFill/>
                </a:ln>
                <a:solidFill>
                  <a:srgbClr val="FF0066"/>
                </a:solidFill>
                <a:effectLst/>
                <a:latin typeface="Franklin Gothic Medium" pitchFamily="34" charset="0"/>
                <a:ea typeface="Times New Roman" pitchFamily="18" charset="0"/>
                <a:cs typeface="Arial" pitchFamily="34" charset="0"/>
              </a:rPr>
              <a:t> </a:t>
            </a:r>
            <a:r>
              <a:rPr kumimoji="0" lang="en-US" b="0" i="1" u="none" strike="noStrike" cap="none" normalizeH="0" baseline="0" dirty="0" smtClean="0">
                <a:ln>
                  <a:noFill/>
                </a:ln>
                <a:solidFill>
                  <a:srgbClr val="FF0066"/>
                </a:solidFill>
                <a:effectLst/>
                <a:latin typeface="Franklin Gothic Medium" pitchFamily="34" charset="0"/>
                <a:ea typeface="Times New Roman" pitchFamily="18" charset="0"/>
                <a:cs typeface="Arial" pitchFamily="34" charset="0"/>
              </a:rPr>
              <a:t>Lake.</a:t>
            </a:r>
            <a:endParaRPr lang="en-US" dirty="0">
              <a:solidFill>
                <a:srgbClr val="FF0066"/>
              </a:solidFill>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42900" algn="l"/>
              </a:tabLst>
            </a:pPr>
            <a:endParaRPr kumimoji="0" lang="en-US" b="1" i="0" u="sng"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42900" algn="l"/>
              </a:tabLst>
            </a:pPr>
            <a:r>
              <a:rPr kumimoji="0" lang="en-US" b="1" i="0" u="sng" strike="noStrike" cap="none" normalizeH="0" baseline="0" dirty="0" smtClean="0">
                <a:ln>
                  <a:noFill/>
                </a:ln>
                <a:solidFill>
                  <a:schemeClr val="accent3">
                    <a:lumMod val="75000"/>
                  </a:schemeClr>
                </a:solidFill>
                <a:effectLst/>
                <a:latin typeface="Franklin Gothic Medium" pitchFamily="34" charset="0"/>
                <a:ea typeface="Times New Roman" pitchFamily="18" charset="0"/>
                <a:cs typeface="Arial" pitchFamily="34" charset="0"/>
              </a:rPr>
              <a:t>•ON MY OWN</a:t>
            </a:r>
            <a:r>
              <a:rPr kumimoji="0" lang="en-US" b="0" i="0" u="none" strike="noStrike" cap="none" normalizeH="0" baseline="0" dirty="0" smtClean="0">
                <a:ln>
                  <a:noFill/>
                </a:ln>
                <a:solidFill>
                  <a:schemeClr val="accent3">
                    <a:lumMod val="75000"/>
                  </a:schemeClr>
                </a:solidFill>
                <a:effectLst/>
                <a:latin typeface="Franklin Gothic Medium" pitchFamily="34" charset="0"/>
                <a:ea typeface="Times New Roman" pitchFamily="18" charset="0"/>
                <a:cs typeface="Arial" pitchFamily="34" charset="0"/>
              </a:rPr>
              <a:t>-</a:t>
            </a:r>
            <a:r>
              <a:rPr kumimoji="0" lang="en-US" b="0" i="0" u="none" strike="noStrike" cap="none" normalizeH="0" dirty="0" smtClean="0">
                <a:ln>
                  <a:noFill/>
                </a:ln>
                <a:solidFill>
                  <a:schemeClr val="accent3">
                    <a:lumMod val="75000"/>
                  </a:schemeClr>
                </a:solidFill>
                <a:effectLst/>
                <a:latin typeface="Franklin Gothic Medium"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rPr>
              <a:t>With an “On My Own” question, the question relates to the story in 			             some way, but the answer </a:t>
            </a:r>
            <a:r>
              <a:rPr kumimoji="0" lang="en-US" b="1" i="0" u="none" strike="noStrike" cap="none" normalizeH="0" baseline="0" dirty="0" smtClean="0">
                <a:ln>
                  <a:noFill/>
                </a:ln>
                <a:solidFill>
                  <a:schemeClr val="accent3">
                    <a:lumMod val="75000"/>
                  </a:schemeClr>
                </a:solidFill>
                <a:effectLst/>
                <a:latin typeface="Franklin Gothic Medium" pitchFamily="34" charset="0"/>
                <a:ea typeface="Times New Roman" pitchFamily="18" charset="0"/>
                <a:cs typeface="Arial" pitchFamily="34" charset="0"/>
              </a:rPr>
              <a:t>is not in the text at all</a:t>
            </a:r>
            <a:r>
              <a:rPr kumimoji="0" lang="en-US" b="0" i="0" u="none" strike="noStrike" cap="none" normalizeH="0" baseline="0" dirty="0" smtClean="0">
                <a:ln>
                  <a:noFill/>
                </a:ln>
                <a:solidFill>
                  <a:schemeClr val="accent3">
                    <a:lumMod val="75000"/>
                  </a:schemeClr>
                </a:solidFill>
                <a:effectLst/>
                <a:latin typeface="Franklin Gothic Medium"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rPr>
              <a:t>You don't really even  		</a:t>
            </a:r>
            <a:r>
              <a:rPr kumimoji="0" lang="en-US" b="0" i="0" u="none" strike="noStrike" cap="none" normalizeH="0" dirty="0" smtClean="0">
                <a:ln>
                  <a:noFill/>
                </a:ln>
                <a:solidFill>
                  <a:schemeClr val="tx1"/>
                </a:solidFill>
                <a:effectLst/>
                <a:latin typeface="Franklin Gothic Medium"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rPr>
              <a:t>need to have read the text to answer it.  “On My Own” questions are 		</a:t>
            </a:r>
            <a:r>
              <a:rPr lang="en-US" dirty="0">
                <a:latin typeface="Franklin Gothic Medium" pitchFamily="34" charset="0"/>
                <a:ea typeface="Times New Roman" pitchFamily="18" charset="0"/>
                <a:cs typeface="Arial" pitchFamily="34" charset="0"/>
              </a:rPr>
              <a:t> </a:t>
            </a:r>
            <a:r>
              <a:rPr lang="en-US" dirty="0" smtClean="0">
                <a:latin typeface="Franklin Gothic Medium"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rPr>
              <a:t>typically opinion questions or questions that rely totally on your</a:t>
            </a:r>
            <a:r>
              <a:rPr kumimoji="0" lang="en-US" b="0" i="0" u="none" strike="noStrike" cap="none" normalizeH="0" dirty="0" smtClean="0">
                <a:ln>
                  <a:noFill/>
                </a:ln>
                <a:solidFill>
                  <a:schemeClr val="tx1"/>
                </a:solidFill>
                <a:effectLst/>
                <a:latin typeface="Franklin Gothic Medium" pitchFamily="34" charset="0"/>
                <a:ea typeface="Times New Roman" pitchFamily="18" charset="0"/>
                <a:cs typeface="Arial" pitchFamily="34" charset="0"/>
              </a:rPr>
              <a:t> 			            personal </a:t>
            </a:r>
            <a:r>
              <a:rPr lang="en-US" dirty="0" smtClean="0">
                <a:latin typeface="Franklin Gothic Medium" pitchFamily="34" charset="0"/>
                <a:ea typeface="Times New Roman" pitchFamily="18" charset="0"/>
                <a:cs typeface="Arial" pitchFamily="34" charset="0"/>
              </a:rPr>
              <a:t>knowledge and experiences.</a:t>
            </a:r>
            <a:r>
              <a:rPr kumimoji="0" lang="en-US" b="0" i="0" u="none" strike="noStrike" cap="none" normalizeH="0" dirty="0" smtClean="0">
                <a:ln>
                  <a:noFill/>
                </a:ln>
                <a:solidFill>
                  <a:schemeClr val="tx1"/>
                </a:solidFill>
                <a:effectLst/>
                <a:latin typeface="Franklin Gothic Medium" pitchFamily="34" charset="0"/>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latin typeface="Franklin Gothic Medium"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42900" algn="l"/>
              </a:tabLst>
            </a:pPr>
            <a:endParaRPr kumimoji="0" lang="en-US" b="0" i="1" u="none" strike="noStrike" cap="none" normalizeH="0" baseline="0" dirty="0" smtClean="0">
              <a:ln>
                <a:noFill/>
              </a:ln>
              <a:solidFill>
                <a:srgbClr val="FF0066"/>
              </a:solidFill>
              <a:effectLst/>
              <a:latin typeface="Franklin Gothic Medium"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42900" algn="l"/>
              </a:tabLst>
            </a:pPr>
            <a:r>
              <a:rPr kumimoji="0" lang="en-US" b="0" i="1" u="none" strike="noStrike" cap="none" normalizeH="0" baseline="0" dirty="0" smtClean="0">
                <a:ln>
                  <a:noFill/>
                </a:ln>
                <a:solidFill>
                  <a:srgbClr val="FF0066"/>
                </a:solidFill>
                <a:effectLst/>
                <a:latin typeface="Franklin Gothic Medium" pitchFamily="34" charset="0"/>
                <a:ea typeface="Times New Roman" pitchFamily="18" charset="0"/>
                <a:cs typeface="Arial" pitchFamily="34" charset="0"/>
              </a:rPr>
              <a:t>EXAMPLE:  Tell about a time in your life when you were blamed for something you </a:t>
            </a:r>
          </a:p>
          <a:p>
            <a:pPr marL="0" marR="0" lvl="0" indent="0" defTabSz="914400" rtl="0" eaLnBrk="0" fontAlgn="base" latinLnBrk="0" hangingPunct="0">
              <a:lnSpc>
                <a:spcPct val="100000"/>
              </a:lnSpc>
              <a:spcBef>
                <a:spcPct val="0"/>
              </a:spcBef>
              <a:spcAft>
                <a:spcPct val="0"/>
              </a:spcAft>
              <a:buClrTx/>
              <a:buSzTx/>
              <a:buFontTx/>
              <a:buNone/>
              <a:tabLst>
                <a:tab pos="342900" algn="l"/>
              </a:tabLst>
            </a:pPr>
            <a:r>
              <a:rPr lang="en-US" i="1" dirty="0">
                <a:solidFill>
                  <a:srgbClr val="FF0066"/>
                </a:solidFill>
                <a:latin typeface="Franklin Gothic Medium" pitchFamily="34" charset="0"/>
                <a:ea typeface="Times New Roman" pitchFamily="18" charset="0"/>
                <a:cs typeface="Arial" pitchFamily="34" charset="0"/>
              </a:rPr>
              <a:t> </a:t>
            </a:r>
            <a:r>
              <a:rPr lang="en-US" i="1" dirty="0" smtClean="0">
                <a:solidFill>
                  <a:srgbClr val="FF0066"/>
                </a:solidFill>
                <a:latin typeface="Franklin Gothic Medium" pitchFamily="34" charset="0"/>
                <a:ea typeface="Times New Roman" pitchFamily="18" charset="0"/>
                <a:cs typeface="Arial" pitchFamily="34" charset="0"/>
              </a:rPr>
              <a:t>  		    </a:t>
            </a:r>
            <a:r>
              <a:rPr kumimoji="0" lang="en-US" b="0" i="1" u="none" strike="noStrike" cap="none" normalizeH="0" baseline="0" dirty="0" smtClean="0">
                <a:ln>
                  <a:noFill/>
                </a:ln>
                <a:solidFill>
                  <a:srgbClr val="FF0066"/>
                </a:solidFill>
                <a:effectLst/>
                <a:latin typeface="Franklin Gothic Medium" pitchFamily="34" charset="0"/>
                <a:ea typeface="Times New Roman" pitchFamily="18" charset="0"/>
                <a:cs typeface="Arial" pitchFamily="34" charset="0"/>
              </a:rPr>
              <a:t>didn’t</a:t>
            </a:r>
            <a:r>
              <a:rPr kumimoji="0" lang="en-US" b="0" i="1" u="none" strike="noStrike" cap="none" normalizeH="0" dirty="0" smtClean="0">
                <a:ln>
                  <a:noFill/>
                </a:ln>
                <a:solidFill>
                  <a:srgbClr val="FF0066"/>
                </a:solidFill>
                <a:effectLst/>
                <a:latin typeface="Franklin Gothic Medium" pitchFamily="34" charset="0"/>
                <a:ea typeface="Times New Roman" pitchFamily="18" charset="0"/>
                <a:cs typeface="Arial" pitchFamily="34" charset="0"/>
              </a:rPr>
              <a:t> </a:t>
            </a:r>
            <a:r>
              <a:rPr kumimoji="0" lang="en-US" b="0" i="1" u="none" strike="noStrike" cap="none" normalizeH="0" baseline="0" dirty="0" smtClean="0">
                <a:ln>
                  <a:noFill/>
                </a:ln>
                <a:solidFill>
                  <a:srgbClr val="FF0066"/>
                </a:solidFill>
                <a:effectLst/>
                <a:latin typeface="Franklin Gothic Medium" pitchFamily="34" charset="0"/>
                <a:ea typeface="Times New Roman" pitchFamily="18" charset="0"/>
                <a:cs typeface="Arial" pitchFamily="34" charset="0"/>
              </a:rPr>
              <a:t>do.</a:t>
            </a:r>
            <a:endParaRPr kumimoji="0" lang="en-US" b="0" i="0" u="none" strike="noStrike" cap="none" normalizeH="0" baseline="0" dirty="0" smtClean="0">
              <a:ln>
                <a:noFill/>
              </a:ln>
              <a:solidFill>
                <a:srgbClr val="FF0066"/>
              </a:solidFill>
              <a:effectLst/>
              <a:latin typeface="Arial" pitchFamily="34" charset="0"/>
              <a:cs typeface="Arial" pitchFamily="34" charset="0"/>
            </a:endParaRPr>
          </a:p>
        </p:txBody>
      </p:sp>
      <p:pic>
        <p:nvPicPr>
          <p:cNvPr id="3074" name="Picture 2" descr="C:\Users\tysonlm\AppData\Local\Microsoft\Windows\Temporary Internet Files\Content.IE5\Q4BB4Q7R\MP90043957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2591755"/>
            <a:ext cx="1623646" cy="1083977"/>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tysonlm\AppData\Local\Microsoft\Windows\Temporary Internet Files\Content.IE5\Q4BB4Q7R\MC90015795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0" y="5637564"/>
            <a:ext cx="1233854" cy="1220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0197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barn(inVertical)">
                                      <p:cBhvr>
                                        <p:cTn id="7" dur="500"/>
                                        <p:tgtEl>
                                          <p:spTgt spid="2">
                                            <p:txEl>
                                              <p:pRg st="6" end="6"/>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7" end="7"/>
                                            </p:txEl>
                                          </p:spTgt>
                                        </p:tgtEl>
                                        <p:attrNameLst>
                                          <p:attrName>style.visibility</p:attrName>
                                        </p:attrNameLst>
                                      </p:cBhvr>
                                      <p:to>
                                        <p:strVal val="visible"/>
                                      </p:to>
                                    </p:set>
                                    <p:animEffect transition="in" filter="barn(inVertical)">
                                      <p:cBhvr>
                                        <p:cTn id="10" dur="500"/>
                                        <p:tgtEl>
                                          <p:spTgt spid="2">
                                            <p:txEl>
                                              <p:pRg st="7" end="7"/>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
                                            <p:txEl>
                                              <p:pRg st="11" end="11"/>
                                            </p:txEl>
                                          </p:spTgt>
                                        </p:tgtEl>
                                        <p:attrNameLst>
                                          <p:attrName>style.visibility</p:attrName>
                                        </p:attrNameLst>
                                      </p:cBhvr>
                                      <p:to>
                                        <p:strVal val="visible"/>
                                      </p:to>
                                    </p:set>
                                    <p:animEffect transition="in" filter="barn(inVertical)">
                                      <p:cBhvr>
                                        <p:cTn id="15" dur="500"/>
                                        <p:tgtEl>
                                          <p:spTgt spid="2">
                                            <p:txEl>
                                              <p:pRg st="11" end="1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2">
                                            <p:txEl>
                                              <p:pRg st="12" end="12"/>
                                            </p:txEl>
                                          </p:spTgt>
                                        </p:tgtEl>
                                        <p:attrNameLst>
                                          <p:attrName>style.visibility</p:attrName>
                                        </p:attrNameLst>
                                      </p:cBhvr>
                                      <p:to>
                                        <p:strVal val="visible"/>
                                      </p:to>
                                    </p:set>
                                    <p:animEffect transition="in" filter="barn(inVertical)">
                                      <p:cBhvr>
                                        <p:cTn id="18"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399442" y="2438400"/>
            <a:ext cx="6286500" cy="42291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Line 1"/>
          <p:cNvSpPr>
            <a:spLocks noChangeShapeType="1"/>
          </p:cNvSpPr>
          <p:nvPr/>
        </p:nvSpPr>
        <p:spPr bwMode="auto">
          <a:xfrm>
            <a:off x="4571999" y="2438400"/>
            <a:ext cx="0" cy="42291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Rectangle 3"/>
          <p:cNvSpPr>
            <a:spLocks noChangeArrowheads="1"/>
          </p:cNvSpPr>
          <p:nvPr/>
        </p:nvSpPr>
        <p:spPr bwMode="auto">
          <a:xfrm>
            <a:off x="183619" y="-117451"/>
            <a:ext cx="9241632" cy="28777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US" sz="1400" dirty="0">
              <a:latin typeface="Comic Sans MS" pitchFamily="66"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0066"/>
                </a:solidFill>
                <a:effectLst/>
                <a:latin typeface="Comic Sans MS" pitchFamily="66" charset="0"/>
                <a:ea typeface="Times New Roman" pitchFamily="18" charset="0"/>
                <a:cs typeface="Arial" pitchFamily="34" charset="0"/>
              </a:rPr>
              <a:t>Mental Imagery </a:t>
            </a:r>
            <a:r>
              <a:rPr kumimoji="0" lang="en-US" b="1" i="0" u="none" strike="noStrike" cap="none" normalizeH="0" baseline="0" dirty="0" smtClean="0">
                <a:ln>
                  <a:noFill/>
                </a:ln>
                <a:solidFill>
                  <a:srgbClr val="663300"/>
                </a:solidFill>
                <a:effectLst/>
                <a:latin typeface="Comic Sans MS" pitchFamily="66" charset="0"/>
                <a:ea typeface="Times New Roman" pitchFamily="18" charset="0"/>
                <a:cs typeface="Arial" pitchFamily="34" charset="0"/>
              </a:rPr>
              <a:t>is getting an actual picture in your head as you read.  This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663300"/>
                </a:solidFill>
                <a:effectLst/>
                <a:latin typeface="Comic Sans MS" pitchFamily="66" charset="0"/>
                <a:ea typeface="Times New Roman" pitchFamily="18" charset="0"/>
                <a:cs typeface="Arial" pitchFamily="34" charset="0"/>
              </a:rPr>
              <a:t>strategy is proven to help people comprehend a text better.  It can put you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663300"/>
                </a:solidFill>
                <a:effectLst/>
                <a:latin typeface="Comic Sans MS" pitchFamily="66" charset="0"/>
                <a:ea typeface="Times New Roman" pitchFamily="18" charset="0"/>
                <a:cs typeface="Arial" pitchFamily="34" charset="0"/>
              </a:rPr>
              <a:t>"inside a story" and help you</a:t>
            </a:r>
            <a:r>
              <a:rPr kumimoji="0" lang="en-US" b="1" i="0" u="none" strike="noStrike" cap="none" normalizeH="0" dirty="0" smtClean="0">
                <a:ln>
                  <a:noFill/>
                </a:ln>
                <a:solidFill>
                  <a:srgbClr val="663300"/>
                </a:solidFill>
                <a:effectLst/>
                <a:latin typeface="Comic Sans MS" pitchFamily="66" charset="0"/>
                <a:ea typeface="Times New Roman" pitchFamily="18" charset="0"/>
                <a:cs typeface="Arial" pitchFamily="34" charset="0"/>
              </a:rPr>
              <a:t> </a:t>
            </a:r>
            <a:r>
              <a:rPr kumimoji="0" lang="en-US" b="1" i="0" u="none" strike="noStrike" cap="none" normalizeH="0" baseline="0" dirty="0" smtClean="0">
                <a:ln>
                  <a:noFill/>
                </a:ln>
                <a:solidFill>
                  <a:srgbClr val="FF0066"/>
                </a:solidFill>
                <a:effectLst/>
                <a:latin typeface="Comic Sans MS" pitchFamily="66" charset="0"/>
                <a:ea typeface="Times New Roman" pitchFamily="18" charset="0"/>
                <a:cs typeface="Arial" pitchFamily="34" charset="0"/>
              </a:rPr>
              <a:t>"see" </a:t>
            </a:r>
            <a:r>
              <a:rPr kumimoji="0" lang="en-US" b="1" i="0" u="none" strike="noStrike" cap="none" normalizeH="0" baseline="0" dirty="0" smtClean="0">
                <a:ln>
                  <a:noFill/>
                </a:ln>
                <a:solidFill>
                  <a:srgbClr val="663300"/>
                </a:solidFill>
                <a:effectLst/>
                <a:latin typeface="Comic Sans MS" pitchFamily="66" charset="0"/>
                <a:ea typeface="Times New Roman" pitchFamily="18" charset="0"/>
                <a:cs typeface="Arial" pitchFamily="34" charset="0"/>
              </a:rPr>
              <a:t>what is going 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663300"/>
                </a:solidFill>
                <a:effectLst/>
                <a:latin typeface="Comic Sans MS" pitchFamily="66" charset="0"/>
                <a:ea typeface="Times New Roman" pitchFamily="18" charset="0"/>
                <a:cs typeface="Arial" pitchFamily="34" charset="0"/>
              </a:rPr>
              <a:t>With mental imagery, you can also explain in writing what you </a:t>
            </a:r>
            <a:r>
              <a:rPr kumimoji="0" lang="en-US" b="1" i="0" u="none" strike="noStrike" cap="none" normalizeH="0" baseline="0" dirty="0" smtClean="0">
                <a:ln>
                  <a:noFill/>
                </a:ln>
                <a:solidFill>
                  <a:srgbClr val="FF0066"/>
                </a:solidFill>
                <a:effectLst/>
                <a:latin typeface="Comic Sans MS" pitchFamily="66" charset="0"/>
                <a:ea typeface="Times New Roman" pitchFamily="18" charset="0"/>
                <a:cs typeface="Arial" pitchFamily="34" charset="0"/>
              </a:rPr>
              <a:t>"see" </a:t>
            </a:r>
            <a:r>
              <a:rPr kumimoji="0" lang="en-US" b="1" i="0" u="none" strike="noStrike" cap="none" normalizeH="0" baseline="0" dirty="0" smtClean="0">
                <a:ln>
                  <a:noFill/>
                </a:ln>
                <a:solidFill>
                  <a:srgbClr val="663300"/>
                </a:solidFill>
                <a:effectLst/>
                <a:latin typeface="Comic Sans MS" pitchFamily="66" charset="0"/>
                <a:ea typeface="Times New Roman" pitchFamily="18" charset="0"/>
                <a:cs typeface="Arial" pitchFamily="34" charset="0"/>
              </a:rPr>
              <a:t>in a text.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663300"/>
                </a:solidFill>
                <a:effectLst/>
                <a:latin typeface="Comic Sans MS" pitchFamily="66" charset="0"/>
                <a:ea typeface="Times New Roman" pitchFamily="18" charset="0"/>
                <a:cs typeface="Arial" pitchFamily="34" charset="0"/>
              </a:rPr>
              <a:t>Even if you do not always</a:t>
            </a:r>
            <a:r>
              <a:rPr kumimoji="0" lang="en-US" b="1" i="0" u="none" strike="noStrike" cap="none" normalizeH="0" dirty="0" smtClean="0">
                <a:ln>
                  <a:noFill/>
                </a:ln>
                <a:solidFill>
                  <a:srgbClr val="663300"/>
                </a:solidFill>
                <a:effectLst/>
                <a:latin typeface="Comic Sans MS" pitchFamily="66" charset="0"/>
                <a:ea typeface="Times New Roman" pitchFamily="18" charset="0"/>
                <a:cs typeface="Arial" pitchFamily="34" charset="0"/>
              </a:rPr>
              <a:t> </a:t>
            </a:r>
            <a:r>
              <a:rPr kumimoji="0" lang="en-US" b="1" i="0" u="none" strike="noStrike" cap="none" normalizeH="0" baseline="0" dirty="0" smtClean="0">
                <a:ln>
                  <a:noFill/>
                </a:ln>
                <a:solidFill>
                  <a:srgbClr val="663300"/>
                </a:solidFill>
                <a:effectLst/>
                <a:latin typeface="Comic Sans MS" pitchFamily="66" charset="0"/>
                <a:ea typeface="Times New Roman" pitchFamily="18" charset="0"/>
                <a:cs typeface="Arial" pitchFamily="34" charset="0"/>
              </a:rPr>
              <a:t>draw what you see on a piece of paper, just being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663300"/>
                </a:solidFill>
                <a:effectLst/>
                <a:latin typeface="Comic Sans MS" pitchFamily="66" charset="0"/>
                <a:ea typeface="Times New Roman" pitchFamily="18" charset="0"/>
                <a:cs typeface="Arial" pitchFamily="34" charset="0"/>
              </a:rPr>
              <a:t>aware that you can </a:t>
            </a:r>
            <a:r>
              <a:rPr kumimoji="0" lang="en-US" b="1" i="0" u="none" strike="noStrike" cap="none" normalizeH="0" baseline="0" dirty="0" smtClean="0">
                <a:ln>
                  <a:noFill/>
                </a:ln>
                <a:solidFill>
                  <a:srgbClr val="FF0066"/>
                </a:solidFill>
                <a:effectLst/>
                <a:latin typeface="Comic Sans MS" pitchFamily="66" charset="0"/>
                <a:ea typeface="Times New Roman" pitchFamily="18" charset="0"/>
                <a:cs typeface="Arial" pitchFamily="34" charset="0"/>
              </a:rPr>
              <a:t>"see" </a:t>
            </a:r>
            <a:r>
              <a:rPr kumimoji="0" lang="en-US" b="1" i="0" u="none" strike="noStrike" cap="none" normalizeH="0" baseline="0" dirty="0" smtClean="0">
                <a:ln>
                  <a:noFill/>
                </a:ln>
                <a:solidFill>
                  <a:srgbClr val="663300"/>
                </a:solidFill>
                <a:effectLst/>
                <a:latin typeface="Comic Sans MS" pitchFamily="66" charset="0"/>
                <a:ea typeface="Times New Roman" pitchFamily="18" charset="0"/>
                <a:cs typeface="Arial" pitchFamily="34" charset="0"/>
              </a:rPr>
              <a:t>the story as you read it is a helpful comprehension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663300"/>
                </a:solidFill>
                <a:effectLst/>
                <a:latin typeface="Comic Sans MS" pitchFamily="66" charset="0"/>
                <a:ea typeface="Times New Roman" pitchFamily="18" charset="0"/>
                <a:cs typeface="Arial" pitchFamily="34" charset="0"/>
              </a:rPr>
              <a:t>strategy.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Passage 1:				Passage 2:</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102" name="Picture 6" descr="C:\Users\tysonlm\AppData\Local\Microsoft\Windows\Temporary Internet Files\Content.IE5\8WLS83P6\MC90018747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7196" y="2895601"/>
            <a:ext cx="3154914" cy="2514600"/>
          </a:xfrm>
          <a:prstGeom prst="rect">
            <a:avLst/>
          </a:prstGeom>
          <a:noFill/>
          <a:extLst>
            <a:ext uri="{909E8E84-426E-40DD-AFC4-6F175D3DCCD1}">
              <a14:hiddenFill xmlns:a14="http://schemas.microsoft.com/office/drawing/2010/main">
                <a:solidFill>
                  <a:srgbClr val="FFFFFF"/>
                </a:solidFill>
              </a14:hiddenFill>
            </a:ext>
          </a:extLst>
        </p:spPr>
      </p:pic>
      <p:pic>
        <p:nvPicPr>
          <p:cNvPr id="4103" name="Picture 7" descr="C:\Users\tysonlm\AppData\Local\Microsoft\Windows\Temporary Internet Files\Content.IE5\Q4BB4Q7R\MC90004862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4931" y="3429000"/>
            <a:ext cx="28594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2438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7200"/>
            <a:ext cx="8534400" cy="6524863"/>
          </a:xfrm>
          <a:prstGeom prst="rect">
            <a:avLst/>
          </a:prstGeom>
          <a:noFill/>
        </p:spPr>
        <p:txBody>
          <a:bodyPr wrap="square" rtlCol="0">
            <a:spAutoFit/>
          </a:bodyPr>
          <a:lstStyle/>
          <a:p>
            <a:r>
              <a:rPr lang="en-US" sz="2000" b="1" dirty="0"/>
              <a:t>STRATEGY 5:	PARAPHRASE</a:t>
            </a:r>
            <a:endParaRPr lang="en-US" sz="2000" dirty="0"/>
          </a:p>
          <a:p>
            <a:endParaRPr lang="en-US" sz="2000" dirty="0" smtClean="0"/>
          </a:p>
          <a:p>
            <a:r>
              <a:rPr lang="en-US" sz="2000" dirty="0" smtClean="0"/>
              <a:t>The </a:t>
            </a:r>
            <a:r>
              <a:rPr lang="en-US" sz="2000" dirty="0"/>
              <a:t>word </a:t>
            </a:r>
            <a:r>
              <a:rPr lang="en-US" sz="2000" b="1" i="1" dirty="0"/>
              <a:t>paraphrase</a:t>
            </a:r>
            <a:r>
              <a:rPr lang="en-US" sz="2000" dirty="0"/>
              <a:t> in Webster's Dictionary means </a:t>
            </a:r>
            <a:r>
              <a:rPr lang="en-US" sz="2000" dirty="0">
                <a:solidFill>
                  <a:schemeClr val="accent5"/>
                </a:solidFill>
              </a:rPr>
              <a:t>"a rewording of the meaning of something spoken or written."  </a:t>
            </a:r>
            <a:r>
              <a:rPr lang="en-US" sz="2000" dirty="0"/>
              <a:t>When you paraphrase something in a text, you tell what the text said </a:t>
            </a:r>
            <a:r>
              <a:rPr lang="en-US" sz="2000" u="sng" dirty="0"/>
              <a:t>in your own words</a:t>
            </a:r>
            <a:r>
              <a:rPr lang="en-US" sz="2000" dirty="0"/>
              <a:t>.  Paraphrasing may be similar to summarizing, but it is NOT the same thing- with summarizing you only tell the main ideas/important information.  </a:t>
            </a:r>
            <a:r>
              <a:rPr lang="en-US" sz="2000" dirty="0">
                <a:solidFill>
                  <a:schemeClr val="accent5"/>
                </a:solidFill>
              </a:rPr>
              <a:t>Paraphrasing is more detailed </a:t>
            </a:r>
            <a:r>
              <a:rPr lang="en-US" sz="2000" dirty="0"/>
              <a:t>than summarizing, and often lengthier- you must put the entire text into your own words, NOT just the important points.  Example:  </a:t>
            </a:r>
          </a:p>
          <a:p>
            <a:endParaRPr lang="en-US" sz="2000" dirty="0" smtClean="0"/>
          </a:p>
          <a:p>
            <a:r>
              <a:rPr lang="en-US" sz="2000" dirty="0" smtClean="0">
                <a:solidFill>
                  <a:schemeClr val="accent5"/>
                </a:solidFill>
              </a:rPr>
              <a:t>Original </a:t>
            </a:r>
            <a:r>
              <a:rPr lang="en-US" sz="2000" dirty="0">
                <a:solidFill>
                  <a:schemeClr val="accent5"/>
                </a:solidFill>
              </a:rPr>
              <a:t>text- </a:t>
            </a:r>
            <a:r>
              <a:rPr lang="en-US" sz="2000" dirty="0"/>
              <a:t>“He was flabbergasted!”</a:t>
            </a:r>
          </a:p>
          <a:p>
            <a:endParaRPr lang="en-US" sz="2000" dirty="0" smtClean="0">
              <a:solidFill>
                <a:schemeClr val="accent5"/>
              </a:solidFill>
            </a:endParaRPr>
          </a:p>
          <a:p>
            <a:r>
              <a:rPr lang="en-US" sz="2000" dirty="0" smtClean="0">
                <a:solidFill>
                  <a:schemeClr val="accent5"/>
                </a:solidFill>
              </a:rPr>
              <a:t>Paraphrase-</a:t>
            </a:r>
            <a:r>
              <a:rPr lang="en-US" sz="2000" dirty="0" smtClean="0"/>
              <a:t> </a:t>
            </a:r>
            <a:r>
              <a:rPr lang="en-US" sz="2000" dirty="0"/>
              <a:t>“The man was shocked and surprised!”</a:t>
            </a:r>
          </a:p>
          <a:p>
            <a:r>
              <a:rPr lang="en-US" sz="2000" dirty="0"/>
              <a:t> </a:t>
            </a:r>
          </a:p>
          <a:p>
            <a:r>
              <a:rPr lang="en-US" sz="2000" u="sng" dirty="0"/>
              <a:t>You should learn to paraphrase for</a:t>
            </a:r>
            <a:r>
              <a:rPr lang="en-US" sz="2000" u="sng" dirty="0">
                <a:solidFill>
                  <a:schemeClr val="accent5"/>
                </a:solidFill>
              </a:rPr>
              <a:t> two </a:t>
            </a:r>
            <a:r>
              <a:rPr lang="en-US" sz="2000" u="sng" dirty="0"/>
              <a:t>main reasons</a:t>
            </a:r>
            <a:r>
              <a:rPr lang="en-US" sz="2000" dirty="0"/>
              <a:t>:</a:t>
            </a:r>
          </a:p>
          <a:p>
            <a:endParaRPr lang="en-US" sz="2000" dirty="0" smtClean="0"/>
          </a:p>
          <a:p>
            <a:r>
              <a:rPr lang="en-US" sz="2000" dirty="0" smtClean="0"/>
              <a:t>1.) </a:t>
            </a:r>
            <a:r>
              <a:rPr lang="en-US" sz="2000" dirty="0"/>
              <a:t>So that you are able to understand a text better (because when   </a:t>
            </a:r>
          </a:p>
          <a:p>
            <a:r>
              <a:rPr lang="en-US" sz="2000" dirty="0"/>
              <a:t>    </a:t>
            </a:r>
            <a:r>
              <a:rPr lang="en-US" sz="2000" dirty="0" smtClean="0"/>
              <a:t>  you </a:t>
            </a:r>
            <a:r>
              <a:rPr lang="en-US" sz="2000" dirty="0"/>
              <a:t>can put a text into your own words, you know you understand </a:t>
            </a:r>
            <a:r>
              <a:rPr lang="en-US" sz="2000" dirty="0" smtClean="0"/>
              <a:t>it.)</a:t>
            </a:r>
            <a:endParaRPr lang="en-US" sz="2000" dirty="0"/>
          </a:p>
          <a:p>
            <a:r>
              <a:rPr lang="en-US" sz="2000" dirty="0"/>
              <a:t> </a:t>
            </a:r>
          </a:p>
          <a:p>
            <a:r>
              <a:rPr lang="en-US" sz="2000" dirty="0" smtClean="0"/>
              <a:t>2.) </a:t>
            </a:r>
            <a:r>
              <a:rPr lang="en-US" sz="2000" dirty="0"/>
              <a:t>So that you </a:t>
            </a:r>
            <a:r>
              <a:rPr lang="en-US" sz="2000" dirty="0" smtClean="0"/>
              <a:t>don’t</a:t>
            </a:r>
            <a:r>
              <a:rPr lang="en-US" sz="2000" u="sng" dirty="0" smtClean="0"/>
              <a:t> </a:t>
            </a:r>
            <a:r>
              <a:rPr lang="en-US" sz="2000" u="sng" dirty="0" smtClean="0">
                <a:solidFill>
                  <a:schemeClr val="accent5"/>
                </a:solidFill>
              </a:rPr>
              <a:t>plagiarize</a:t>
            </a:r>
            <a:r>
              <a:rPr lang="en-US" sz="2000" u="sng" dirty="0" smtClean="0"/>
              <a:t> </a:t>
            </a:r>
            <a:r>
              <a:rPr lang="en-US" sz="2000" dirty="0" smtClean="0"/>
              <a:t> a </a:t>
            </a:r>
            <a:r>
              <a:rPr lang="en-US" sz="2000" dirty="0"/>
              <a:t>text.</a:t>
            </a:r>
          </a:p>
          <a:p>
            <a:endParaRPr lang="en-US" dirty="0"/>
          </a:p>
        </p:txBody>
      </p:sp>
      <p:pic>
        <p:nvPicPr>
          <p:cNvPr id="5122" name="Picture 2" descr="C:\Users\tysonlm\AppData\Local\Microsoft\Windows\Temporary Internet Files\Content.IE5\YSJGT212\MC90044042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3200400"/>
            <a:ext cx="1736725"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3361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ircle(in)">
                                      <p:cBhvr>
                                        <p:cTn id="7" dur="20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p:cTn id="1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4" dur="500"/>
                                        <p:tgtEl>
                                          <p:spTgt spid="3">
                                            <p:txEl>
                                              <p:pRg st="4" end="4"/>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p:cTn id="1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nodeType="clickEffect">
                                  <p:stCondLst>
                                    <p:cond delay="0"/>
                                  </p:stCondLst>
                                  <p:childTnLst>
                                    <p:set>
                                      <p:cBhvr>
                                        <p:cTn id="25" dur="1" fill="hold">
                                          <p:stCondLst>
                                            <p:cond delay="0"/>
                                          </p:stCondLst>
                                        </p:cTn>
                                        <p:tgtEl>
                                          <p:spTgt spid="3">
                                            <p:txEl>
                                              <p:pRg st="13" end="13"/>
                                            </p:txEl>
                                          </p:spTgt>
                                        </p:tgtEl>
                                        <p:attrNameLst>
                                          <p:attrName>style.visibility</p:attrName>
                                        </p:attrNameLst>
                                      </p:cBhvr>
                                      <p:to>
                                        <p:strVal val="visible"/>
                                      </p:to>
                                    </p:set>
                                    <p:animEffect transition="in" filter="wipe(down)">
                                      <p:cBhvr>
                                        <p:cTn id="26" dur="580">
                                          <p:stCondLst>
                                            <p:cond delay="0"/>
                                          </p:stCondLst>
                                        </p:cTn>
                                        <p:tgtEl>
                                          <p:spTgt spid="3">
                                            <p:txEl>
                                              <p:pRg st="13" end="13"/>
                                            </p:txEl>
                                          </p:spTgt>
                                        </p:tgtEl>
                                      </p:cBhvr>
                                    </p:animEffect>
                                    <p:anim calcmode="lin" valueType="num">
                                      <p:cBhvr>
                                        <p:cTn id="27" dur="1822" tmFilter="0,0; 0.14,0.36; 0.43,0.73; 0.71,0.91; 1.0,1.0">
                                          <p:stCondLst>
                                            <p:cond delay="0"/>
                                          </p:stCondLst>
                                        </p:cTn>
                                        <p:tgtEl>
                                          <p:spTgt spid="3">
                                            <p:txEl>
                                              <p:pRg st="13" end="13"/>
                                            </p:txEl>
                                          </p:spTgt>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3">
                                            <p:txEl>
                                              <p:pRg st="13" end="13"/>
                                            </p:txEl>
                                          </p:spTgt>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3">
                                            <p:txEl>
                                              <p:pRg st="13" end="13"/>
                                            </p:txEl>
                                          </p:spTgt>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3">
                                            <p:txEl>
                                              <p:pRg st="13" end="13"/>
                                            </p:txEl>
                                          </p:spTgt>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3">
                                            <p:txEl>
                                              <p:pRg st="13" end="13"/>
                                            </p:txEl>
                                          </p:spTgt>
                                        </p:tgtEl>
                                        <p:attrNameLst>
                                          <p:attrName>ppt_y</p:attrName>
                                        </p:attrNameLst>
                                      </p:cBhvr>
                                      <p:tavLst>
                                        <p:tav tm="0" fmla="#ppt_y-sin(pi*$)/81">
                                          <p:val>
                                            <p:fltVal val="0"/>
                                          </p:val>
                                        </p:tav>
                                        <p:tav tm="100000">
                                          <p:val>
                                            <p:fltVal val="1"/>
                                          </p:val>
                                        </p:tav>
                                      </p:tavLst>
                                    </p:anim>
                                    <p:animScale>
                                      <p:cBhvr>
                                        <p:cTn id="32" dur="26">
                                          <p:stCondLst>
                                            <p:cond delay="650"/>
                                          </p:stCondLst>
                                        </p:cTn>
                                        <p:tgtEl>
                                          <p:spTgt spid="3">
                                            <p:txEl>
                                              <p:pRg st="13" end="13"/>
                                            </p:txEl>
                                          </p:spTgt>
                                        </p:tgtEl>
                                      </p:cBhvr>
                                      <p:to x="100000" y="60000"/>
                                    </p:animScale>
                                    <p:animScale>
                                      <p:cBhvr>
                                        <p:cTn id="33" dur="166" decel="50000">
                                          <p:stCondLst>
                                            <p:cond delay="676"/>
                                          </p:stCondLst>
                                        </p:cTn>
                                        <p:tgtEl>
                                          <p:spTgt spid="3">
                                            <p:txEl>
                                              <p:pRg st="13" end="13"/>
                                            </p:txEl>
                                          </p:spTgt>
                                        </p:tgtEl>
                                      </p:cBhvr>
                                      <p:to x="100000" y="100000"/>
                                    </p:animScale>
                                    <p:animScale>
                                      <p:cBhvr>
                                        <p:cTn id="34" dur="26">
                                          <p:stCondLst>
                                            <p:cond delay="1312"/>
                                          </p:stCondLst>
                                        </p:cTn>
                                        <p:tgtEl>
                                          <p:spTgt spid="3">
                                            <p:txEl>
                                              <p:pRg st="13" end="13"/>
                                            </p:txEl>
                                          </p:spTgt>
                                        </p:tgtEl>
                                      </p:cBhvr>
                                      <p:to x="100000" y="80000"/>
                                    </p:animScale>
                                    <p:animScale>
                                      <p:cBhvr>
                                        <p:cTn id="35" dur="166" decel="50000">
                                          <p:stCondLst>
                                            <p:cond delay="1338"/>
                                          </p:stCondLst>
                                        </p:cTn>
                                        <p:tgtEl>
                                          <p:spTgt spid="3">
                                            <p:txEl>
                                              <p:pRg st="13" end="13"/>
                                            </p:txEl>
                                          </p:spTgt>
                                        </p:tgtEl>
                                      </p:cBhvr>
                                      <p:to x="100000" y="100000"/>
                                    </p:animScale>
                                    <p:animScale>
                                      <p:cBhvr>
                                        <p:cTn id="36" dur="26">
                                          <p:stCondLst>
                                            <p:cond delay="1642"/>
                                          </p:stCondLst>
                                        </p:cTn>
                                        <p:tgtEl>
                                          <p:spTgt spid="3">
                                            <p:txEl>
                                              <p:pRg st="13" end="13"/>
                                            </p:txEl>
                                          </p:spTgt>
                                        </p:tgtEl>
                                      </p:cBhvr>
                                      <p:to x="100000" y="90000"/>
                                    </p:animScale>
                                    <p:animScale>
                                      <p:cBhvr>
                                        <p:cTn id="37" dur="166" decel="50000">
                                          <p:stCondLst>
                                            <p:cond delay="1668"/>
                                          </p:stCondLst>
                                        </p:cTn>
                                        <p:tgtEl>
                                          <p:spTgt spid="3">
                                            <p:txEl>
                                              <p:pRg st="13" end="13"/>
                                            </p:txEl>
                                          </p:spTgt>
                                        </p:tgtEl>
                                      </p:cBhvr>
                                      <p:to x="100000" y="100000"/>
                                    </p:animScale>
                                    <p:animScale>
                                      <p:cBhvr>
                                        <p:cTn id="38" dur="26">
                                          <p:stCondLst>
                                            <p:cond delay="1808"/>
                                          </p:stCondLst>
                                        </p:cTn>
                                        <p:tgtEl>
                                          <p:spTgt spid="3">
                                            <p:txEl>
                                              <p:pRg st="13" end="13"/>
                                            </p:txEl>
                                          </p:spTgt>
                                        </p:tgtEl>
                                      </p:cBhvr>
                                      <p:to x="100000" y="95000"/>
                                    </p:animScale>
                                    <p:animScale>
                                      <p:cBhvr>
                                        <p:cTn id="39" dur="166" decel="50000">
                                          <p:stCondLst>
                                            <p:cond delay="1834"/>
                                          </p:stCondLst>
                                        </p:cTn>
                                        <p:tgtEl>
                                          <p:spTgt spid="3">
                                            <p:txEl>
                                              <p:pRg st="13" end="1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09600"/>
            <a:ext cx="8001000" cy="6217087"/>
          </a:xfrm>
          <a:prstGeom prst="rect">
            <a:avLst/>
          </a:prstGeom>
          <a:noFill/>
        </p:spPr>
        <p:txBody>
          <a:bodyPr wrap="square" rtlCol="0">
            <a:spAutoFit/>
          </a:bodyPr>
          <a:lstStyle/>
          <a:p>
            <a:r>
              <a:rPr lang="en-US" sz="2400" dirty="0" smtClean="0">
                <a:solidFill>
                  <a:schemeClr val="accent5">
                    <a:lumMod val="60000"/>
                    <a:lumOff val="40000"/>
                  </a:schemeClr>
                </a:solidFill>
              </a:rPr>
              <a:t>		Question:</a:t>
            </a:r>
            <a:r>
              <a:rPr lang="en-US" sz="2400" dirty="0"/>
              <a:t> </a:t>
            </a:r>
            <a:r>
              <a:rPr lang="en-US" sz="2400" dirty="0" smtClean="0"/>
              <a:t> How </a:t>
            </a:r>
            <a:r>
              <a:rPr lang="en-US" sz="2400" dirty="0"/>
              <a:t>can I remember these </a:t>
            </a:r>
            <a:r>
              <a:rPr lang="en-US" sz="2400" dirty="0" smtClean="0"/>
              <a:t>				       strategies</a:t>
            </a:r>
            <a:r>
              <a:rPr lang="en-US" sz="2400" dirty="0"/>
              <a:t>?</a:t>
            </a:r>
          </a:p>
          <a:p>
            <a:endParaRPr lang="en-US" dirty="0" smtClean="0"/>
          </a:p>
          <a:p>
            <a:endParaRPr lang="en-US" dirty="0"/>
          </a:p>
          <a:p>
            <a:endParaRPr lang="en-US" dirty="0" smtClean="0"/>
          </a:p>
          <a:p>
            <a:endParaRPr lang="en-US" dirty="0"/>
          </a:p>
          <a:p>
            <a:endParaRPr lang="en-US" dirty="0" smtClean="0"/>
          </a:p>
          <a:p>
            <a:endParaRPr lang="en-US" dirty="0"/>
          </a:p>
          <a:p>
            <a:r>
              <a:rPr lang="en-US" sz="2800" dirty="0" err="1" smtClean="0">
                <a:solidFill>
                  <a:schemeClr val="accent5">
                    <a:lumMod val="60000"/>
                    <a:lumOff val="40000"/>
                  </a:schemeClr>
                </a:solidFill>
              </a:rPr>
              <a:t>Answer:</a:t>
            </a:r>
            <a:r>
              <a:rPr lang="en-US" sz="2800" dirty="0" err="1" smtClean="0"/>
              <a:t>There</a:t>
            </a:r>
            <a:r>
              <a:rPr lang="en-US" sz="2800" dirty="0" smtClean="0"/>
              <a:t> </a:t>
            </a:r>
            <a:r>
              <a:rPr lang="en-US" sz="2800" dirty="0"/>
              <a:t>is an acronym used to remember the </a:t>
            </a:r>
            <a:r>
              <a:rPr lang="en-US" sz="2800" dirty="0" smtClean="0"/>
              <a:t>    strategies</a:t>
            </a:r>
            <a:r>
              <a:rPr lang="en-US" sz="2800" dirty="0"/>
              <a:t>: </a:t>
            </a:r>
            <a:r>
              <a:rPr lang="en-US" sz="2800" b="1" dirty="0">
                <a:solidFill>
                  <a:schemeClr val="accent5">
                    <a:lumMod val="60000"/>
                    <a:lumOff val="40000"/>
                  </a:schemeClr>
                </a:solidFill>
              </a:rPr>
              <a:t>CRAMP</a:t>
            </a:r>
            <a:endParaRPr lang="en-US" sz="2800" dirty="0">
              <a:solidFill>
                <a:schemeClr val="accent5">
                  <a:lumMod val="60000"/>
                  <a:lumOff val="40000"/>
                </a:schemeClr>
              </a:solidFill>
            </a:endParaRPr>
          </a:p>
          <a:p>
            <a:r>
              <a:rPr lang="en-US" sz="2800" dirty="0"/>
              <a:t> </a:t>
            </a:r>
          </a:p>
          <a:p>
            <a:r>
              <a:rPr lang="en-US" sz="2800" dirty="0"/>
              <a:t>	</a:t>
            </a:r>
            <a:r>
              <a:rPr lang="en-US" sz="2800" b="1" dirty="0" smtClean="0">
                <a:solidFill>
                  <a:schemeClr val="accent5">
                    <a:lumMod val="60000"/>
                    <a:lumOff val="40000"/>
                  </a:schemeClr>
                </a:solidFill>
              </a:rPr>
              <a:t>C</a:t>
            </a:r>
            <a:r>
              <a:rPr lang="en-US" sz="2800" dirty="0" smtClean="0">
                <a:solidFill>
                  <a:schemeClr val="accent5">
                    <a:lumMod val="60000"/>
                    <a:lumOff val="40000"/>
                  </a:schemeClr>
                </a:solidFill>
              </a:rPr>
              <a:t>- larify</a:t>
            </a:r>
            <a:r>
              <a:rPr lang="en-US" sz="2800" dirty="0">
                <a:solidFill>
                  <a:schemeClr val="accent5">
                    <a:lumMod val="60000"/>
                    <a:lumOff val="40000"/>
                  </a:schemeClr>
                </a:solidFill>
              </a:rPr>
              <a:t>	</a:t>
            </a:r>
          </a:p>
          <a:p>
            <a:r>
              <a:rPr lang="en-US" sz="2800" b="1" dirty="0" smtClean="0">
                <a:solidFill>
                  <a:schemeClr val="accent5">
                    <a:lumMod val="60000"/>
                    <a:lumOff val="40000"/>
                  </a:schemeClr>
                </a:solidFill>
              </a:rPr>
              <a:t>	R</a:t>
            </a:r>
            <a:r>
              <a:rPr lang="en-US" sz="2800" dirty="0" smtClean="0">
                <a:solidFill>
                  <a:schemeClr val="accent5">
                    <a:lumMod val="60000"/>
                    <a:lumOff val="40000"/>
                  </a:schemeClr>
                </a:solidFill>
              </a:rPr>
              <a:t>- evise predictions</a:t>
            </a:r>
            <a:endParaRPr lang="en-US" sz="2800" dirty="0">
              <a:solidFill>
                <a:schemeClr val="accent5">
                  <a:lumMod val="60000"/>
                  <a:lumOff val="40000"/>
                </a:schemeClr>
              </a:solidFill>
            </a:endParaRPr>
          </a:p>
          <a:p>
            <a:r>
              <a:rPr lang="en-US" sz="2800" dirty="0">
                <a:solidFill>
                  <a:schemeClr val="accent5">
                    <a:lumMod val="60000"/>
                    <a:lumOff val="40000"/>
                  </a:schemeClr>
                </a:solidFill>
              </a:rPr>
              <a:t>	</a:t>
            </a:r>
            <a:r>
              <a:rPr lang="en-US" sz="2800" b="1" dirty="0">
                <a:solidFill>
                  <a:schemeClr val="accent5">
                    <a:lumMod val="60000"/>
                    <a:lumOff val="40000"/>
                  </a:schemeClr>
                </a:solidFill>
              </a:rPr>
              <a:t>A</a:t>
            </a:r>
            <a:r>
              <a:rPr lang="en-US" sz="2800" dirty="0">
                <a:solidFill>
                  <a:schemeClr val="accent5">
                    <a:lumMod val="60000"/>
                    <a:lumOff val="40000"/>
                  </a:schemeClr>
                </a:solidFill>
              </a:rPr>
              <a:t>- </a:t>
            </a:r>
            <a:r>
              <a:rPr lang="en-US" sz="2800" dirty="0" smtClean="0">
                <a:solidFill>
                  <a:schemeClr val="accent5">
                    <a:lumMod val="60000"/>
                    <a:lumOff val="40000"/>
                  </a:schemeClr>
                </a:solidFill>
              </a:rPr>
              <a:t>sk and answer questions</a:t>
            </a:r>
            <a:endParaRPr lang="en-US" sz="2800" dirty="0">
              <a:solidFill>
                <a:schemeClr val="accent5">
                  <a:lumMod val="60000"/>
                  <a:lumOff val="40000"/>
                </a:schemeClr>
              </a:solidFill>
            </a:endParaRPr>
          </a:p>
          <a:p>
            <a:r>
              <a:rPr lang="en-US" sz="2800" dirty="0">
                <a:solidFill>
                  <a:schemeClr val="accent5">
                    <a:lumMod val="60000"/>
                    <a:lumOff val="40000"/>
                  </a:schemeClr>
                </a:solidFill>
              </a:rPr>
              <a:t>	</a:t>
            </a:r>
            <a:r>
              <a:rPr lang="en-US" sz="2800" b="1" dirty="0" smtClean="0">
                <a:solidFill>
                  <a:schemeClr val="accent5">
                    <a:lumMod val="60000"/>
                    <a:lumOff val="40000"/>
                  </a:schemeClr>
                </a:solidFill>
              </a:rPr>
              <a:t>M</a:t>
            </a:r>
            <a:r>
              <a:rPr lang="en-US" sz="2800" dirty="0" smtClean="0">
                <a:solidFill>
                  <a:schemeClr val="accent5">
                    <a:lumMod val="60000"/>
                    <a:lumOff val="40000"/>
                  </a:schemeClr>
                </a:solidFill>
              </a:rPr>
              <a:t>-ental imagery</a:t>
            </a:r>
            <a:endParaRPr lang="en-US" sz="2800" dirty="0">
              <a:solidFill>
                <a:schemeClr val="accent5">
                  <a:lumMod val="60000"/>
                  <a:lumOff val="40000"/>
                </a:schemeClr>
              </a:solidFill>
            </a:endParaRPr>
          </a:p>
          <a:p>
            <a:r>
              <a:rPr lang="en-US" sz="2800" b="1" dirty="0">
                <a:solidFill>
                  <a:schemeClr val="accent5">
                    <a:lumMod val="60000"/>
                    <a:lumOff val="40000"/>
                  </a:schemeClr>
                </a:solidFill>
              </a:rPr>
              <a:t>	P</a:t>
            </a:r>
            <a:r>
              <a:rPr lang="en-US" sz="2800" dirty="0">
                <a:solidFill>
                  <a:schemeClr val="accent5">
                    <a:lumMod val="60000"/>
                    <a:lumOff val="40000"/>
                  </a:schemeClr>
                </a:solidFill>
              </a:rPr>
              <a:t>- </a:t>
            </a:r>
            <a:r>
              <a:rPr lang="en-US" sz="2800" dirty="0" smtClean="0">
                <a:solidFill>
                  <a:schemeClr val="accent5">
                    <a:lumMod val="60000"/>
                    <a:lumOff val="40000"/>
                  </a:schemeClr>
                </a:solidFill>
              </a:rPr>
              <a:t>araphrase</a:t>
            </a:r>
            <a:endParaRPr lang="en-US" sz="2800" dirty="0">
              <a:solidFill>
                <a:schemeClr val="accent5">
                  <a:lumMod val="60000"/>
                  <a:lumOff val="40000"/>
                </a:schemeClr>
              </a:solidFill>
            </a:endParaRPr>
          </a:p>
          <a:p>
            <a:endParaRPr lang="en-US" dirty="0"/>
          </a:p>
        </p:txBody>
      </p:sp>
      <p:pic>
        <p:nvPicPr>
          <p:cNvPr id="2052" name="Picture 4" descr="C:\Users\tysonlm\AppData\Local\Microsoft\Windows\Temporary Internet Files\Content.IE5\YSJGT212\MP90043946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73543" y="3886200"/>
            <a:ext cx="3023048" cy="22860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tysonlm\AppData\Local\Microsoft\Windows\Temporary Internet Files\Content.IE5\8WLS83P6\MP90044249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457199"/>
            <a:ext cx="1676400" cy="25220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2333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animEffect transition="in" filter="fade">
                                      <p:cBhvr>
                                        <p:cTn id="7" dur="1000"/>
                                        <p:tgtEl>
                                          <p:spTgt spid="2">
                                            <p:txEl>
                                              <p:pRg st="9" end="9"/>
                                            </p:txEl>
                                          </p:spTgt>
                                        </p:tgtEl>
                                      </p:cBhvr>
                                    </p:animEffect>
                                    <p:anim calcmode="lin" valueType="num">
                                      <p:cBhvr>
                                        <p:cTn id="8"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0" end="10"/>
                                            </p:txEl>
                                          </p:spTgt>
                                        </p:tgtEl>
                                        <p:attrNameLst>
                                          <p:attrName>style.visibility</p:attrName>
                                        </p:attrNameLst>
                                      </p:cBhvr>
                                      <p:to>
                                        <p:strVal val="visible"/>
                                      </p:to>
                                    </p:set>
                                    <p:animEffect transition="in" filter="fade">
                                      <p:cBhvr>
                                        <p:cTn id="14" dur="1000"/>
                                        <p:tgtEl>
                                          <p:spTgt spid="2">
                                            <p:txEl>
                                              <p:pRg st="10" end="10"/>
                                            </p:txEl>
                                          </p:spTgt>
                                        </p:tgtEl>
                                      </p:cBhvr>
                                    </p:animEffect>
                                    <p:anim calcmode="lin" valueType="num">
                                      <p:cBhvr>
                                        <p:cTn id="15"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11" end="11"/>
                                            </p:txEl>
                                          </p:spTgt>
                                        </p:tgtEl>
                                        <p:attrNameLst>
                                          <p:attrName>style.visibility</p:attrName>
                                        </p:attrNameLst>
                                      </p:cBhvr>
                                      <p:to>
                                        <p:strVal val="visible"/>
                                      </p:to>
                                    </p:set>
                                    <p:animEffect transition="in" filter="fade">
                                      <p:cBhvr>
                                        <p:cTn id="21" dur="1000"/>
                                        <p:tgtEl>
                                          <p:spTgt spid="2">
                                            <p:txEl>
                                              <p:pRg st="11" end="11"/>
                                            </p:txEl>
                                          </p:spTgt>
                                        </p:tgtEl>
                                      </p:cBhvr>
                                    </p:animEffect>
                                    <p:anim calcmode="lin" valueType="num">
                                      <p:cBhvr>
                                        <p:cTn id="22"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12" end="12"/>
                                            </p:txEl>
                                          </p:spTgt>
                                        </p:tgtEl>
                                        <p:attrNameLst>
                                          <p:attrName>style.visibility</p:attrName>
                                        </p:attrNameLst>
                                      </p:cBhvr>
                                      <p:to>
                                        <p:strVal val="visible"/>
                                      </p:to>
                                    </p:set>
                                    <p:animEffect transition="in" filter="fade">
                                      <p:cBhvr>
                                        <p:cTn id="28" dur="1000"/>
                                        <p:tgtEl>
                                          <p:spTgt spid="2">
                                            <p:txEl>
                                              <p:pRg st="12" end="12"/>
                                            </p:txEl>
                                          </p:spTgt>
                                        </p:tgtEl>
                                      </p:cBhvr>
                                    </p:animEffect>
                                    <p:anim calcmode="lin" valueType="num">
                                      <p:cBhvr>
                                        <p:cTn id="29"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13" end="13"/>
                                            </p:txEl>
                                          </p:spTgt>
                                        </p:tgtEl>
                                        <p:attrNameLst>
                                          <p:attrName>style.visibility</p:attrName>
                                        </p:attrNameLst>
                                      </p:cBhvr>
                                      <p:to>
                                        <p:strVal val="visible"/>
                                      </p:to>
                                    </p:set>
                                    <p:animEffect transition="in" filter="fade">
                                      <p:cBhvr>
                                        <p:cTn id="35" dur="1000"/>
                                        <p:tgtEl>
                                          <p:spTgt spid="2">
                                            <p:txEl>
                                              <p:pRg st="13" end="13"/>
                                            </p:txEl>
                                          </p:spTgt>
                                        </p:tgtEl>
                                      </p:cBhvr>
                                    </p:animEffect>
                                    <p:anim calcmode="lin" valueType="num">
                                      <p:cBhvr>
                                        <p:cTn id="36"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8229600" cy="3877985"/>
          </a:xfrm>
          <a:prstGeom prst="rect">
            <a:avLst/>
          </a:prstGeom>
          <a:noFill/>
        </p:spPr>
        <p:txBody>
          <a:bodyPr wrap="square" rtlCol="0">
            <a:spAutoFit/>
          </a:bodyPr>
          <a:lstStyle/>
          <a:p>
            <a:r>
              <a:rPr lang="en-US" sz="2400" dirty="0" smtClean="0">
                <a:solidFill>
                  <a:srgbClr val="00B050"/>
                </a:solidFill>
              </a:rPr>
              <a:t>Question:  </a:t>
            </a:r>
            <a:r>
              <a:rPr lang="en-US" sz="2400" dirty="0" smtClean="0"/>
              <a:t>Should </a:t>
            </a:r>
            <a:r>
              <a:rPr lang="en-US" sz="2400" dirty="0"/>
              <a:t>I do the steps in the </a:t>
            </a:r>
            <a:r>
              <a:rPr lang="en-US" sz="2400" dirty="0">
                <a:solidFill>
                  <a:srgbClr val="00B050"/>
                </a:solidFill>
              </a:rPr>
              <a:t>same order </a:t>
            </a:r>
            <a:r>
              <a:rPr lang="en-US" sz="2400" dirty="0"/>
              <a:t>as CRAMP?</a:t>
            </a:r>
          </a:p>
          <a:p>
            <a:endParaRPr lang="en-US" dirty="0" smtClean="0"/>
          </a:p>
          <a:p>
            <a:endParaRPr lang="en-US" dirty="0"/>
          </a:p>
          <a:p>
            <a:endParaRPr lang="en-US" dirty="0" smtClean="0"/>
          </a:p>
          <a:p>
            <a:endParaRPr lang="en-US" dirty="0"/>
          </a:p>
          <a:p>
            <a:endParaRPr lang="en-US" dirty="0" smtClean="0"/>
          </a:p>
          <a:p>
            <a:endParaRPr lang="en-US" dirty="0"/>
          </a:p>
          <a:p>
            <a:r>
              <a:rPr lang="en-US" sz="2400" dirty="0" smtClean="0">
                <a:solidFill>
                  <a:srgbClr val="00B050"/>
                </a:solidFill>
              </a:rPr>
              <a:t>Answer:</a:t>
            </a:r>
            <a:r>
              <a:rPr lang="en-US" sz="2400" dirty="0"/>
              <a:t> </a:t>
            </a:r>
            <a:r>
              <a:rPr lang="en-US" sz="2400" dirty="0" smtClean="0"/>
              <a:t> The </a:t>
            </a:r>
            <a:r>
              <a:rPr lang="en-US" sz="2400" b="1" dirty="0">
                <a:solidFill>
                  <a:srgbClr val="00B050"/>
                </a:solidFill>
              </a:rPr>
              <a:t>order</a:t>
            </a:r>
            <a:r>
              <a:rPr lang="en-US" sz="2400" dirty="0"/>
              <a:t> for DURING READING strategies </a:t>
            </a:r>
            <a:r>
              <a:rPr lang="en-US" sz="2400" b="1" dirty="0">
                <a:solidFill>
                  <a:srgbClr val="00B050"/>
                </a:solidFill>
              </a:rPr>
              <a:t>does not </a:t>
            </a:r>
            <a:r>
              <a:rPr lang="en-US" sz="2400" dirty="0"/>
              <a:t>matter.  They can be performed in any order- It is just important that you </a:t>
            </a:r>
            <a:r>
              <a:rPr lang="en-US" sz="2400" b="1" dirty="0"/>
              <a:t>DO</a:t>
            </a:r>
            <a:r>
              <a:rPr lang="en-US" sz="2400" dirty="0"/>
              <a:t> the DURING READING strategies as you read to assist you with understanding the text.</a:t>
            </a:r>
          </a:p>
          <a:p>
            <a:endParaRPr lang="en-US" dirty="0"/>
          </a:p>
        </p:txBody>
      </p:sp>
      <p:pic>
        <p:nvPicPr>
          <p:cNvPr id="3074" name="Picture 2" descr="C:\Users\tysonlm\AppData\Local\Microsoft\Windows\Temporary Internet Files\Content.IE5\YSJGT212\MP900446602[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7600" y="3810000"/>
            <a:ext cx="1295400" cy="2590548"/>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tysonlm\AppData\Local\Microsoft\Windows\Temporary Internet Files\Content.IE5\8WLS83P6\MC90005522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111" y="1036954"/>
            <a:ext cx="1613026" cy="124672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tysonlm\AppData\Local\Microsoft\Windows\Temporary Internet Files\Content.IE5\Q4BB4Q7R\MC900341858[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164552"/>
            <a:ext cx="4418197" cy="2388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9611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Effect transition="in" filter="circle(in)">
                                      <p:cBhvr>
                                        <p:cTn id="7"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09600"/>
            <a:ext cx="8001000" cy="6340197"/>
          </a:xfrm>
          <a:prstGeom prst="rect">
            <a:avLst/>
          </a:prstGeom>
          <a:noFill/>
        </p:spPr>
        <p:txBody>
          <a:bodyPr wrap="square" rtlCol="0">
            <a:spAutoFit/>
          </a:bodyPr>
          <a:lstStyle/>
          <a:p>
            <a:endParaRPr lang="en-US" sz="2000" b="1" dirty="0" smtClean="0"/>
          </a:p>
          <a:p>
            <a:endParaRPr lang="en-US" sz="2000" b="1" dirty="0"/>
          </a:p>
          <a:p>
            <a:endParaRPr lang="en-US" sz="2000" b="1" dirty="0" smtClean="0"/>
          </a:p>
          <a:p>
            <a:r>
              <a:rPr lang="en-US" sz="2400" b="1" dirty="0" smtClean="0"/>
              <a:t>STRATEGY </a:t>
            </a:r>
            <a:r>
              <a:rPr lang="en-US" sz="2400" b="1" dirty="0"/>
              <a:t>1:	CLARIFY</a:t>
            </a:r>
            <a:endParaRPr lang="en-US" sz="2400" dirty="0"/>
          </a:p>
          <a:p>
            <a:r>
              <a:rPr lang="en-US" sz="2400" dirty="0"/>
              <a:t>When you clarify during reading, you </a:t>
            </a:r>
            <a:r>
              <a:rPr lang="en-US" sz="2400" dirty="0">
                <a:solidFill>
                  <a:schemeClr val="accent5"/>
                </a:solidFill>
              </a:rPr>
              <a:t>stop and figure out </a:t>
            </a:r>
            <a:r>
              <a:rPr lang="en-US" sz="2400" dirty="0"/>
              <a:t>things you do not understand.  </a:t>
            </a:r>
            <a:r>
              <a:rPr lang="en-US" sz="2400" dirty="0">
                <a:solidFill>
                  <a:schemeClr val="accent5"/>
                </a:solidFill>
              </a:rPr>
              <a:t>You may not understand a word pronunciation or word meaning</a:t>
            </a:r>
            <a:r>
              <a:rPr lang="en-US" sz="2400" dirty="0"/>
              <a:t>.  </a:t>
            </a:r>
            <a:r>
              <a:rPr lang="en-US" sz="2400" dirty="0">
                <a:solidFill>
                  <a:schemeClr val="accent4">
                    <a:lumMod val="60000"/>
                    <a:lumOff val="40000"/>
                  </a:schemeClr>
                </a:solidFill>
              </a:rPr>
              <a:t>You may not understand the meaning of a sentence or paragraph</a:t>
            </a:r>
            <a:r>
              <a:rPr lang="en-US" sz="2400" dirty="0"/>
              <a:t>.  </a:t>
            </a:r>
            <a:r>
              <a:rPr lang="en-US" sz="2400" dirty="0">
                <a:solidFill>
                  <a:schemeClr val="accent6">
                    <a:lumMod val="75000"/>
                  </a:schemeClr>
                </a:solidFill>
              </a:rPr>
              <a:t>You may have a question about the story, such as "Why would a character do that?" OR "What does that mean for the story?"  </a:t>
            </a:r>
            <a:endParaRPr lang="en-US" sz="2400" dirty="0" smtClean="0">
              <a:solidFill>
                <a:schemeClr val="accent6">
                  <a:lumMod val="75000"/>
                </a:schemeClr>
              </a:solidFill>
            </a:endParaRPr>
          </a:p>
          <a:p>
            <a:endParaRPr lang="en-US" sz="2000" b="1" u="sng" dirty="0" smtClean="0">
              <a:solidFill>
                <a:srgbClr val="FF0000"/>
              </a:solidFill>
            </a:endParaRPr>
          </a:p>
          <a:p>
            <a:r>
              <a:rPr lang="en-US" sz="2000" b="1" dirty="0" smtClean="0">
                <a:solidFill>
                  <a:srgbClr val="FF0000"/>
                </a:solidFill>
              </a:rPr>
              <a:t>	</a:t>
            </a:r>
            <a:r>
              <a:rPr lang="en-US" sz="2000" b="1" u="sng" dirty="0" smtClean="0">
                <a:solidFill>
                  <a:srgbClr val="FF0000"/>
                </a:solidFill>
              </a:rPr>
              <a:t>Clarifying </a:t>
            </a:r>
            <a:r>
              <a:rPr lang="en-US" sz="2000" dirty="0" smtClean="0"/>
              <a:t>will </a:t>
            </a:r>
            <a:r>
              <a:rPr lang="en-US" sz="2000" dirty="0"/>
              <a:t>help you pause and figure out what to do in these </a:t>
            </a:r>
            <a:r>
              <a:rPr lang="en-US" sz="2000" dirty="0" smtClean="0"/>
              <a:t>	situations</a:t>
            </a:r>
            <a:r>
              <a:rPr lang="en-US" sz="2000" dirty="0"/>
              <a:t>.  </a:t>
            </a:r>
            <a:endParaRPr lang="en-US" sz="2000" dirty="0" smtClean="0"/>
          </a:p>
          <a:p>
            <a:r>
              <a:rPr lang="en-US" sz="2000" dirty="0"/>
              <a:t>	</a:t>
            </a:r>
            <a:r>
              <a:rPr lang="en-US" sz="2000" dirty="0" smtClean="0"/>
              <a:t>	</a:t>
            </a:r>
            <a:r>
              <a:rPr lang="en-US" sz="2000" b="1" u="sng" dirty="0" smtClean="0">
                <a:solidFill>
                  <a:srgbClr val="FF0000"/>
                </a:solidFill>
              </a:rPr>
              <a:t>Using </a:t>
            </a:r>
            <a:r>
              <a:rPr lang="en-US" sz="2000" b="1" u="sng" dirty="0">
                <a:solidFill>
                  <a:srgbClr val="FF0000"/>
                </a:solidFill>
              </a:rPr>
              <a:t>VIP Notes </a:t>
            </a:r>
            <a:r>
              <a:rPr lang="en-US" sz="2000" dirty="0"/>
              <a:t>(with post-its) can help you </a:t>
            </a:r>
            <a:r>
              <a:rPr lang="en-US" sz="2000" dirty="0" smtClean="0"/>
              <a:t>			clarify </a:t>
            </a:r>
            <a:r>
              <a:rPr lang="en-US" sz="2000" dirty="0"/>
              <a:t>during reading and identify important </a:t>
            </a:r>
            <a:r>
              <a:rPr lang="en-US" sz="2000" dirty="0" smtClean="0"/>
              <a:t>			events </a:t>
            </a:r>
            <a:r>
              <a:rPr lang="en-US" sz="2000" dirty="0"/>
              <a:t>or information.</a:t>
            </a:r>
          </a:p>
          <a:p>
            <a:r>
              <a:rPr lang="en-US" sz="2000" dirty="0"/>
              <a:t> 	</a:t>
            </a:r>
            <a:r>
              <a:rPr lang="en-US" sz="2000" dirty="0" smtClean="0"/>
              <a:t>	</a:t>
            </a:r>
            <a:r>
              <a:rPr lang="en-US" sz="2000" b="1" u="sng" dirty="0" smtClean="0">
                <a:solidFill>
                  <a:srgbClr val="FF0000"/>
                </a:solidFill>
              </a:rPr>
              <a:t>“</a:t>
            </a:r>
            <a:r>
              <a:rPr lang="en-US" sz="2000" b="1" u="sng" dirty="0">
                <a:solidFill>
                  <a:srgbClr val="FF0000"/>
                </a:solidFill>
              </a:rPr>
              <a:t>Fix-up” strategies </a:t>
            </a:r>
            <a:r>
              <a:rPr lang="en-US" sz="2000" dirty="0"/>
              <a:t>can also help you clarify </a:t>
            </a:r>
            <a:r>
              <a:rPr lang="en-US" sz="2000" dirty="0" smtClean="0"/>
              <a:t>					during </a:t>
            </a:r>
            <a:r>
              <a:rPr lang="en-US" sz="2000" dirty="0"/>
              <a:t>reading.</a:t>
            </a:r>
          </a:p>
          <a:p>
            <a:endParaRPr lang="en-US" dirty="0"/>
          </a:p>
        </p:txBody>
      </p:sp>
      <p:pic>
        <p:nvPicPr>
          <p:cNvPr id="4098" name="Picture 2" descr="C:\Users\tysonlm\AppData\Local\Microsoft\Windows\Temporary Internet Files\Content.IE5\8WLS83P6\MC900441926[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4953000"/>
            <a:ext cx="2317738" cy="1772356"/>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tysonlm\AppData\Local\Microsoft\Windows\Temporary Internet Files\Content.IE5\8WLS83P6\MC90034922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200" y="159974"/>
            <a:ext cx="4114800" cy="1719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7096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anim calcmode="lin" valueType="num">
                                      <p:cBhvr additive="base">
                                        <p:cTn id="13" dur="500" fill="hold"/>
                                        <p:tgtEl>
                                          <p:spTgt spid="2">
                                            <p:txEl>
                                              <p:pRg st="7" end="7"/>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anim calcmode="lin" valueType="num">
                                      <p:cBhvr additive="base">
                                        <p:cTn id="19" dur="500" fill="hold"/>
                                        <p:tgtEl>
                                          <p:spTgt spid="2">
                                            <p:txEl>
                                              <p:pRg st="8" end="8"/>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85800"/>
            <a:ext cx="8305800" cy="7879080"/>
          </a:xfrm>
          <a:prstGeom prst="rect">
            <a:avLst/>
          </a:prstGeom>
          <a:noFill/>
        </p:spPr>
        <p:txBody>
          <a:bodyPr wrap="square" rtlCol="0">
            <a:spAutoFit/>
          </a:bodyPr>
          <a:lstStyle/>
          <a:p>
            <a:r>
              <a:rPr lang="en-US" dirty="0">
                <a:effectLst>
                  <a:outerShdw blurRad="50800" dist="38100" algn="tr" rotWithShape="0">
                    <a:prstClr val="black">
                      <a:alpha val="40000"/>
                    </a:prstClr>
                  </a:outerShdw>
                </a:effectLst>
              </a:rPr>
              <a:t> </a:t>
            </a:r>
            <a:endParaRPr lang="en-US" sz="1600" dirty="0"/>
          </a:p>
          <a:p>
            <a:r>
              <a:rPr lang="en-US" dirty="0">
                <a:effectLst>
                  <a:outerShdw blurRad="50800" dist="38100" algn="tr" rotWithShape="0">
                    <a:prstClr val="black">
                      <a:alpha val="40000"/>
                    </a:prstClr>
                  </a:outerShdw>
                </a:effectLst>
              </a:rPr>
              <a:t>FIX-UP STRATEGIES </a:t>
            </a:r>
            <a:endParaRPr lang="en-US" sz="1600" dirty="0"/>
          </a:p>
          <a:p>
            <a:r>
              <a:rPr lang="en-US" dirty="0"/>
              <a:t> </a:t>
            </a:r>
            <a:endParaRPr lang="en-US" sz="1600" dirty="0"/>
          </a:p>
          <a:p>
            <a:pPr lvl="0"/>
            <a:r>
              <a:rPr lang="en-US" dirty="0"/>
              <a:t>When comprehension is not taking place as you read, you need to use one or more fix-up strategies.</a:t>
            </a:r>
            <a:endParaRPr lang="en-US" sz="1600" dirty="0"/>
          </a:p>
          <a:p>
            <a:pPr lvl="0"/>
            <a:r>
              <a:rPr lang="en-US" dirty="0"/>
              <a:t>You need to know why you do not understand what is being read, </a:t>
            </a:r>
            <a:r>
              <a:rPr lang="en-US" u="sng" dirty="0"/>
              <a:t>and</a:t>
            </a:r>
            <a:r>
              <a:rPr lang="en-US" dirty="0"/>
              <a:t> you need to know how to fix it!</a:t>
            </a:r>
            <a:endParaRPr lang="en-US" sz="1600" dirty="0"/>
          </a:p>
          <a:p>
            <a:r>
              <a:rPr lang="en-US" dirty="0"/>
              <a:t> </a:t>
            </a:r>
            <a:endParaRPr lang="en-US" sz="1600" dirty="0"/>
          </a:p>
          <a:p>
            <a:pPr lvl="1"/>
            <a:r>
              <a:rPr lang="en-US" dirty="0"/>
              <a:t> </a:t>
            </a:r>
            <a:endParaRPr lang="en-US" sz="1600" dirty="0"/>
          </a:p>
          <a:p>
            <a:r>
              <a:rPr lang="en-US" dirty="0" smtClean="0"/>
              <a:t>1.  Ignore small problems and move on.</a:t>
            </a:r>
            <a:endParaRPr lang="en-US" sz="1600" dirty="0"/>
          </a:p>
          <a:p>
            <a:r>
              <a:rPr lang="en-US" dirty="0"/>
              <a:t> </a:t>
            </a:r>
            <a:endParaRPr lang="en-US" sz="1600" dirty="0" smtClean="0"/>
          </a:p>
          <a:p>
            <a:pPr marL="342900" indent="-342900">
              <a:buAutoNum type="arabicPeriod" startAt="2"/>
            </a:pPr>
            <a:r>
              <a:rPr lang="en-US" dirty="0" smtClean="0"/>
              <a:t>Adjust your rate of reading…Perhaps you are reading too slowly or too quickly.</a:t>
            </a:r>
          </a:p>
          <a:p>
            <a:endParaRPr lang="en-US" dirty="0"/>
          </a:p>
          <a:p>
            <a:r>
              <a:rPr lang="en-US" dirty="0" smtClean="0"/>
              <a:t>3.  Delay judgment until a later time.</a:t>
            </a:r>
          </a:p>
          <a:p>
            <a:pPr marL="342900" indent="-342900">
              <a:buAutoNum type="arabicPeriod" startAt="2"/>
            </a:pPr>
            <a:endParaRPr lang="en-US" dirty="0"/>
          </a:p>
          <a:p>
            <a:r>
              <a:rPr lang="en-US" dirty="0" smtClean="0"/>
              <a:t>4.  Hypothesize about a word, sentence, or paragraph meaning.</a:t>
            </a:r>
          </a:p>
          <a:p>
            <a:pPr marL="342900" indent="-342900">
              <a:buAutoNum type="arabicPeriod" startAt="2"/>
            </a:pPr>
            <a:endParaRPr lang="en-US" dirty="0"/>
          </a:p>
          <a:p>
            <a:r>
              <a:rPr lang="en-US" dirty="0" smtClean="0"/>
              <a:t>5.  Reread the current sentence or the previous context.</a:t>
            </a:r>
            <a:r>
              <a:rPr lang="en-US" dirty="0"/>
              <a:t> </a:t>
            </a:r>
            <a:endParaRPr lang="en-US" sz="1600" dirty="0"/>
          </a:p>
          <a:p>
            <a:pPr lvl="1"/>
            <a:r>
              <a:rPr lang="en-US" dirty="0"/>
              <a:t> </a:t>
            </a:r>
            <a:endParaRPr lang="en-US" sz="1600" dirty="0"/>
          </a:p>
          <a:p>
            <a:r>
              <a:rPr lang="en-US" dirty="0"/>
              <a:t> </a:t>
            </a:r>
            <a:r>
              <a:rPr lang="en-US" sz="1600" dirty="0" smtClean="0"/>
              <a:t>6.  </a:t>
            </a:r>
            <a:r>
              <a:rPr lang="en-US" dirty="0" smtClean="0"/>
              <a:t>Seek </a:t>
            </a:r>
            <a:r>
              <a:rPr lang="en-US" dirty="0"/>
              <a:t>an _____________________ source of clarification. </a:t>
            </a:r>
            <a:endParaRPr lang="en-US" dirty="0" smtClean="0"/>
          </a:p>
          <a:p>
            <a:pPr lvl="1"/>
            <a:endParaRPr lang="en-US" sz="1600" dirty="0"/>
          </a:p>
          <a:p>
            <a:pPr lvl="1"/>
            <a:endParaRPr lang="en-US" sz="1600" dirty="0" smtClean="0"/>
          </a:p>
          <a:p>
            <a:pPr lvl="1"/>
            <a:endParaRPr lang="en-US" sz="1600" dirty="0"/>
          </a:p>
          <a:p>
            <a:pPr lvl="1"/>
            <a:endParaRPr lang="en-US" sz="1600" dirty="0" smtClean="0"/>
          </a:p>
          <a:p>
            <a:pPr lvl="1"/>
            <a:endParaRPr lang="en-US" sz="1600" dirty="0"/>
          </a:p>
          <a:p>
            <a:pPr lvl="1"/>
            <a:endParaRPr lang="en-US" sz="1600" dirty="0" smtClean="0"/>
          </a:p>
          <a:p>
            <a:pPr lvl="1"/>
            <a:endParaRPr lang="en-US" sz="1600" dirty="0"/>
          </a:p>
          <a:p>
            <a:pPr lvl="1"/>
            <a:endParaRPr lang="en-US" sz="1600" dirty="0"/>
          </a:p>
        </p:txBody>
      </p:sp>
      <p:pic>
        <p:nvPicPr>
          <p:cNvPr id="5122" name="Picture 2" descr="C:\Users\tysonlm\AppData\Local\Microsoft\Windows\Temporary Internet Files\Content.IE5\YSJGT212\MC90029059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30294" y="4013964"/>
            <a:ext cx="990563" cy="806513"/>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tysonlm\AppData\Local\Microsoft\Windows\Temporary Internet Files\Content.IE5\8WLS83P6\MC90038418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8865996">
            <a:off x="2612702" y="29174"/>
            <a:ext cx="1349515" cy="1872758"/>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C:\Users\tysonlm\AppData\Local\Microsoft\Windows\Temporary Internet Files\Content.IE5\Q4BB4Q7R\MC90009529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5600" y="4267200"/>
            <a:ext cx="1427643" cy="1859717"/>
          </a:xfrm>
          <a:prstGeom prst="rect">
            <a:avLst/>
          </a:prstGeom>
          <a:noFill/>
          <a:extLst>
            <a:ext uri="{909E8E84-426E-40DD-AFC4-6F175D3DCCD1}">
              <a14:hiddenFill xmlns:a14="http://schemas.microsoft.com/office/drawing/2010/main">
                <a:solidFill>
                  <a:srgbClr val="FFFFFF"/>
                </a:solidFill>
              </a14:hiddenFill>
            </a:ext>
          </a:extLst>
        </p:spPr>
      </p:pic>
      <p:pic>
        <p:nvPicPr>
          <p:cNvPr id="5127" name="Picture 7" descr="C:\Users\tysonlm\AppData\Local\Microsoft\Windows\Temporary Internet Files\Content.IE5\Q4BB4Q7R\MC90029059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14055" y="2438400"/>
            <a:ext cx="952877" cy="1109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5159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Effect transition="in" filter="barn(inVertical)">
                                      <p:cBhvr>
                                        <p:cTn id="7" dur="500"/>
                                        <p:tgtEl>
                                          <p:spTgt spid="2">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9" end="9"/>
                                            </p:txEl>
                                          </p:spTgt>
                                        </p:tgtEl>
                                        <p:attrNameLst>
                                          <p:attrName>style.visibility</p:attrName>
                                        </p:attrNameLst>
                                      </p:cBhvr>
                                      <p:to>
                                        <p:strVal val="visible"/>
                                      </p:to>
                                    </p:set>
                                    <p:animEffect transition="in" filter="barn(inVertical)">
                                      <p:cBhvr>
                                        <p:cTn id="12" dur="500"/>
                                        <p:tgtEl>
                                          <p:spTgt spid="2">
                                            <p:txEl>
                                              <p:pRg st="9" end="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11" end="11"/>
                                            </p:txEl>
                                          </p:spTgt>
                                        </p:tgtEl>
                                        <p:attrNameLst>
                                          <p:attrName>style.visibility</p:attrName>
                                        </p:attrNameLst>
                                      </p:cBhvr>
                                      <p:to>
                                        <p:strVal val="visible"/>
                                      </p:to>
                                    </p:set>
                                    <p:animEffect transition="in" filter="barn(inVertical)">
                                      <p:cBhvr>
                                        <p:cTn id="17" dur="500"/>
                                        <p:tgtEl>
                                          <p:spTgt spid="2">
                                            <p:txEl>
                                              <p:pRg st="11" end="1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13" end="13"/>
                                            </p:txEl>
                                          </p:spTgt>
                                        </p:tgtEl>
                                        <p:attrNameLst>
                                          <p:attrName>style.visibility</p:attrName>
                                        </p:attrNameLst>
                                      </p:cBhvr>
                                      <p:to>
                                        <p:strVal val="visible"/>
                                      </p:to>
                                    </p:set>
                                    <p:animEffect transition="in" filter="barn(inVertical)">
                                      <p:cBhvr>
                                        <p:cTn id="22" dur="500"/>
                                        <p:tgtEl>
                                          <p:spTgt spid="2">
                                            <p:txEl>
                                              <p:pRg st="13" end="1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15" end="15"/>
                                            </p:txEl>
                                          </p:spTgt>
                                        </p:tgtEl>
                                        <p:attrNameLst>
                                          <p:attrName>style.visibility</p:attrName>
                                        </p:attrNameLst>
                                      </p:cBhvr>
                                      <p:to>
                                        <p:strVal val="visible"/>
                                      </p:to>
                                    </p:set>
                                    <p:animEffect transition="in" filter="barn(inVertical)">
                                      <p:cBhvr>
                                        <p:cTn id="27" dur="500"/>
                                        <p:tgtEl>
                                          <p:spTgt spid="2">
                                            <p:txEl>
                                              <p:pRg st="15" end="1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17" end="17"/>
                                            </p:txEl>
                                          </p:spTgt>
                                        </p:tgtEl>
                                        <p:attrNameLst>
                                          <p:attrName>style.visibility</p:attrName>
                                        </p:attrNameLst>
                                      </p:cBhvr>
                                      <p:to>
                                        <p:strVal val="visible"/>
                                      </p:to>
                                    </p:set>
                                    <p:animEffect transition="in" filter="barn(inVertical)">
                                      <p:cBhvr>
                                        <p:cTn id="32" dur="500"/>
                                        <p:tgtEl>
                                          <p:spTgt spid="2">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14400" y="609600"/>
            <a:ext cx="8001000" cy="4770537"/>
          </a:xfrm>
          <a:prstGeom prst="rect">
            <a:avLst/>
          </a:prstGeom>
          <a:noFill/>
        </p:spPr>
        <p:txBody>
          <a:bodyPr wrap="square" rtlCol="0">
            <a:spAutoFit/>
          </a:bodyPr>
          <a:lstStyle/>
          <a:p>
            <a:r>
              <a:rPr lang="en-US" dirty="0"/>
              <a:t> </a:t>
            </a:r>
          </a:p>
          <a:p>
            <a:pPr algn="ctr"/>
            <a:r>
              <a:rPr lang="en-US" sz="2800" dirty="0">
                <a:solidFill>
                  <a:schemeClr val="accent5">
                    <a:lumMod val="75000"/>
                  </a:schemeClr>
                </a:solidFill>
              </a:rPr>
              <a:t>"VIP" </a:t>
            </a:r>
            <a:r>
              <a:rPr lang="en-US" sz="2800" dirty="0" smtClean="0">
                <a:solidFill>
                  <a:schemeClr val="accent5">
                    <a:lumMod val="75000"/>
                  </a:schemeClr>
                </a:solidFill>
              </a:rPr>
              <a:t>Strategy                       </a:t>
            </a:r>
            <a:endParaRPr lang="en-US" sz="2800" dirty="0">
              <a:solidFill>
                <a:schemeClr val="accent5">
                  <a:lumMod val="75000"/>
                </a:schemeClr>
              </a:solidFill>
            </a:endParaRPr>
          </a:p>
          <a:p>
            <a:pPr algn="ctr"/>
            <a:r>
              <a:rPr lang="en-US" sz="2800" dirty="0">
                <a:solidFill>
                  <a:schemeClr val="accent5">
                    <a:lumMod val="75000"/>
                  </a:schemeClr>
                </a:solidFill>
              </a:rPr>
              <a:t>("Very Important Points")</a:t>
            </a:r>
          </a:p>
          <a:p>
            <a:r>
              <a:rPr lang="en-US" dirty="0"/>
              <a:t> </a:t>
            </a:r>
          </a:p>
          <a:p>
            <a:r>
              <a:rPr lang="en-US" dirty="0"/>
              <a:t> </a:t>
            </a:r>
          </a:p>
          <a:p>
            <a:pPr lvl="0"/>
            <a:r>
              <a:rPr lang="en-US" sz="2000" dirty="0">
                <a:solidFill>
                  <a:schemeClr val="accent5">
                    <a:lumMod val="75000"/>
                  </a:schemeClr>
                </a:solidFill>
              </a:rPr>
              <a:t>This is a strategy to be done </a:t>
            </a:r>
            <a:r>
              <a:rPr lang="en-US" sz="2000" dirty="0"/>
              <a:t>DURING READING- </a:t>
            </a:r>
            <a:r>
              <a:rPr lang="en-US" sz="2000" dirty="0">
                <a:solidFill>
                  <a:schemeClr val="accent5">
                    <a:lumMod val="75000"/>
                  </a:schemeClr>
                </a:solidFill>
              </a:rPr>
              <a:t>It will help you </a:t>
            </a:r>
            <a:r>
              <a:rPr lang="en-US" sz="2000" u="sng" dirty="0"/>
              <a:t>clarify</a:t>
            </a:r>
            <a:r>
              <a:rPr lang="en-US" sz="2000" dirty="0"/>
              <a:t> </a:t>
            </a:r>
            <a:r>
              <a:rPr lang="en-US" sz="2000" dirty="0">
                <a:solidFill>
                  <a:schemeClr val="accent5">
                    <a:lumMod val="75000"/>
                  </a:schemeClr>
                </a:solidFill>
              </a:rPr>
              <a:t>confusing information or words- It will also help you identify important information.   You will mark specific places in the text with post-it notes while you read.  You may mark places that have a vocabulary word you don't know the meaning of, places that have information you don't understand or have a question about, or places that include very important events or information.</a:t>
            </a:r>
          </a:p>
          <a:p>
            <a:r>
              <a:rPr lang="en-US" dirty="0"/>
              <a:t> </a:t>
            </a:r>
          </a:p>
          <a:p>
            <a:pPr lvl="0"/>
            <a:r>
              <a:rPr lang="en-US" dirty="0"/>
              <a:t>See the information </a:t>
            </a:r>
            <a:r>
              <a:rPr lang="en-US" dirty="0" smtClean="0"/>
              <a:t>on the next slides for </a:t>
            </a:r>
            <a:r>
              <a:rPr lang="en-US" dirty="0"/>
              <a:t>how to label each post-it note.</a:t>
            </a:r>
          </a:p>
          <a:p>
            <a:endParaRPr lang="en-US" dirty="0"/>
          </a:p>
        </p:txBody>
      </p:sp>
      <p:pic>
        <p:nvPicPr>
          <p:cNvPr id="6155" name="Picture 11" descr="C:\Users\tysonlm\AppData\Local\Microsoft\Windows\Temporary Internet Files\Content.IE5\HJ3P8V30\MC90044131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328434">
            <a:off x="393257" y="-140437"/>
            <a:ext cx="2743200" cy="2389440"/>
          </a:xfrm>
          <a:prstGeom prst="rect">
            <a:avLst/>
          </a:prstGeom>
          <a:noFill/>
          <a:extLst>
            <a:ext uri="{909E8E84-426E-40DD-AFC4-6F175D3DCCD1}">
              <a14:hiddenFill xmlns:a14="http://schemas.microsoft.com/office/drawing/2010/main">
                <a:solidFill>
                  <a:srgbClr val="FFFFFF"/>
                </a:solidFill>
              </a14:hiddenFill>
            </a:ext>
          </a:extLst>
        </p:spPr>
      </p:pic>
      <p:pic>
        <p:nvPicPr>
          <p:cNvPr id="6157" name="Picture 13" descr="C:\Users\tysonlm\AppData\Local\Microsoft\Windows\Temporary Internet Files\Content.IE5\8WLS83P6\MC90028751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4792161"/>
            <a:ext cx="1371600" cy="2046083"/>
          </a:xfrm>
          <a:prstGeom prst="rect">
            <a:avLst/>
          </a:prstGeom>
          <a:noFill/>
          <a:extLst>
            <a:ext uri="{909E8E84-426E-40DD-AFC4-6F175D3DCCD1}">
              <a14:hiddenFill xmlns:a14="http://schemas.microsoft.com/office/drawing/2010/main">
                <a:solidFill>
                  <a:srgbClr val="FFFFFF"/>
                </a:solidFill>
              </a14:hiddenFill>
            </a:ext>
          </a:extLst>
        </p:spPr>
      </p:pic>
      <p:pic>
        <p:nvPicPr>
          <p:cNvPr id="6158" name="Picture 14" descr="C:\Users\tysonlm\AppData\Local\Microsoft\Windows\Temporary Internet Files\Content.IE5\HJ3P8V30\MC90044131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6770646">
            <a:off x="6400800" y="-304800"/>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3918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85800"/>
            <a:ext cx="8763000" cy="5109091"/>
          </a:xfrm>
          <a:prstGeom prst="rect">
            <a:avLst/>
          </a:prstGeom>
          <a:noFill/>
        </p:spPr>
        <p:txBody>
          <a:bodyPr wrap="square" rtlCol="0">
            <a:spAutoFit/>
          </a:bodyPr>
          <a:lstStyle/>
          <a:p>
            <a:r>
              <a:rPr lang="en-US" sz="2000" b="1" dirty="0"/>
              <a:t>DIRECTIONS:</a:t>
            </a:r>
          </a:p>
          <a:p>
            <a:r>
              <a:rPr lang="en-US" dirty="0"/>
              <a:t> </a:t>
            </a:r>
          </a:p>
          <a:p>
            <a:r>
              <a:rPr lang="en-US" dirty="0"/>
              <a:t>1.	</a:t>
            </a:r>
            <a:r>
              <a:rPr lang="en-US" dirty="0">
                <a:solidFill>
                  <a:srgbClr val="00B050"/>
                </a:solidFill>
              </a:rPr>
              <a:t>First, you will need post-it notes for this during reading activity.</a:t>
            </a:r>
          </a:p>
          <a:p>
            <a:r>
              <a:rPr lang="en-US" dirty="0"/>
              <a:t> </a:t>
            </a:r>
          </a:p>
          <a:p>
            <a:r>
              <a:rPr lang="en-US" dirty="0"/>
              <a:t>2.	</a:t>
            </a:r>
            <a:r>
              <a:rPr lang="en-US" u="sng" dirty="0">
                <a:solidFill>
                  <a:srgbClr val="00B050"/>
                </a:solidFill>
              </a:rPr>
              <a:t>While you are reading</a:t>
            </a:r>
            <a:r>
              <a:rPr lang="en-US" dirty="0">
                <a:solidFill>
                  <a:srgbClr val="00B050"/>
                </a:solidFill>
              </a:rPr>
              <a:t>, you must mark VIP notes within the specified assignment.  For example, if you are doing an independent reading assignment, you will be asked to mark a </a:t>
            </a:r>
            <a:r>
              <a:rPr lang="en-US" dirty="0"/>
              <a:t>certain number </a:t>
            </a:r>
            <a:r>
              <a:rPr lang="en-US" dirty="0">
                <a:solidFill>
                  <a:srgbClr val="00B050"/>
                </a:solidFill>
              </a:rPr>
              <a:t>VIP notes for that day.  Sometimes it will be </a:t>
            </a:r>
            <a:r>
              <a:rPr lang="en-US" dirty="0"/>
              <a:t>3</a:t>
            </a:r>
            <a:r>
              <a:rPr lang="en-US" dirty="0">
                <a:solidFill>
                  <a:srgbClr val="00B050"/>
                </a:solidFill>
              </a:rPr>
              <a:t>, sometimes it will be </a:t>
            </a:r>
            <a:r>
              <a:rPr lang="en-US" dirty="0"/>
              <a:t>5</a:t>
            </a:r>
            <a:r>
              <a:rPr lang="en-US" dirty="0">
                <a:solidFill>
                  <a:srgbClr val="00B050"/>
                </a:solidFill>
              </a:rPr>
              <a:t> or more.  </a:t>
            </a:r>
            <a:r>
              <a:rPr lang="en-US" dirty="0"/>
              <a:t>You must mark at least one of each of the following within your VIP notes</a:t>
            </a:r>
            <a:r>
              <a:rPr lang="en-US" dirty="0">
                <a:solidFill>
                  <a:srgbClr val="00B050"/>
                </a:solidFill>
              </a:rPr>
              <a:t>:</a:t>
            </a:r>
          </a:p>
          <a:p>
            <a:r>
              <a:rPr lang="en-US" dirty="0"/>
              <a:t> </a:t>
            </a:r>
          </a:p>
          <a:p>
            <a:pPr lvl="0"/>
            <a:r>
              <a:rPr lang="en-US" dirty="0">
                <a:solidFill>
                  <a:schemeClr val="accent6">
                    <a:lumMod val="75000"/>
                  </a:schemeClr>
                </a:solidFill>
              </a:rPr>
              <a:t>At least </a:t>
            </a:r>
            <a:r>
              <a:rPr lang="en-US" u="sng" dirty="0"/>
              <a:t>one</a:t>
            </a:r>
            <a:r>
              <a:rPr lang="en-US" dirty="0">
                <a:solidFill>
                  <a:schemeClr val="accent6">
                    <a:lumMod val="75000"/>
                  </a:schemeClr>
                </a:solidFill>
              </a:rPr>
              <a:t> vocabulary word you do not know the meaning of</a:t>
            </a:r>
          </a:p>
          <a:p>
            <a:pPr lvl="0"/>
            <a:endParaRPr lang="en-US" dirty="0" smtClean="0"/>
          </a:p>
          <a:p>
            <a:pPr lvl="0"/>
            <a:r>
              <a:rPr lang="en-US" dirty="0" smtClean="0">
                <a:solidFill>
                  <a:schemeClr val="accent6">
                    <a:lumMod val="75000"/>
                  </a:schemeClr>
                </a:solidFill>
              </a:rPr>
              <a:t>At </a:t>
            </a:r>
            <a:r>
              <a:rPr lang="en-US" dirty="0">
                <a:solidFill>
                  <a:schemeClr val="accent6">
                    <a:lumMod val="75000"/>
                  </a:schemeClr>
                </a:solidFill>
              </a:rPr>
              <a:t>least </a:t>
            </a:r>
            <a:r>
              <a:rPr lang="en-US" u="sng" dirty="0"/>
              <a:t>one</a:t>
            </a:r>
            <a:r>
              <a:rPr lang="en-US" dirty="0"/>
              <a:t> </a:t>
            </a:r>
            <a:r>
              <a:rPr lang="en-US" dirty="0">
                <a:solidFill>
                  <a:schemeClr val="accent6">
                    <a:lumMod val="75000"/>
                  </a:schemeClr>
                </a:solidFill>
              </a:rPr>
              <a:t>question you have or something you don't </a:t>
            </a:r>
            <a:r>
              <a:rPr lang="en-US" dirty="0" smtClean="0">
                <a:solidFill>
                  <a:schemeClr val="accent6">
                    <a:lumMod val="75000"/>
                  </a:schemeClr>
                </a:solidFill>
              </a:rPr>
              <a:t>understand</a:t>
            </a:r>
          </a:p>
          <a:p>
            <a:pPr lvl="0"/>
            <a:endParaRPr lang="en-US" dirty="0">
              <a:solidFill>
                <a:schemeClr val="accent6">
                  <a:lumMod val="75000"/>
                </a:schemeClr>
              </a:solidFill>
            </a:endParaRPr>
          </a:p>
          <a:p>
            <a:pPr lvl="0"/>
            <a:r>
              <a:rPr lang="en-US" dirty="0">
                <a:solidFill>
                  <a:schemeClr val="accent6">
                    <a:lumMod val="75000"/>
                  </a:schemeClr>
                </a:solidFill>
              </a:rPr>
              <a:t>At least </a:t>
            </a:r>
            <a:r>
              <a:rPr lang="en-US" u="sng" dirty="0"/>
              <a:t>one</a:t>
            </a:r>
            <a:r>
              <a:rPr lang="en-US" dirty="0"/>
              <a:t> </a:t>
            </a:r>
            <a:r>
              <a:rPr lang="en-US" dirty="0">
                <a:solidFill>
                  <a:schemeClr val="accent6">
                    <a:lumMod val="75000"/>
                  </a:schemeClr>
                </a:solidFill>
              </a:rPr>
              <a:t>thing that is "a very important point" to the </a:t>
            </a:r>
            <a:r>
              <a:rPr lang="en-US" dirty="0" smtClean="0">
                <a:solidFill>
                  <a:schemeClr val="accent6">
                    <a:lumMod val="75000"/>
                  </a:schemeClr>
                </a:solidFill>
              </a:rPr>
              <a:t>story</a:t>
            </a:r>
          </a:p>
          <a:p>
            <a:pPr lvl="0"/>
            <a:endParaRPr lang="en-US" dirty="0">
              <a:solidFill>
                <a:schemeClr val="accent6">
                  <a:lumMod val="75000"/>
                </a:schemeClr>
              </a:solidFill>
            </a:endParaRPr>
          </a:p>
          <a:p>
            <a:pPr lvl="0"/>
            <a:r>
              <a:rPr lang="en-US" dirty="0">
                <a:solidFill>
                  <a:schemeClr val="accent6">
                    <a:lumMod val="75000"/>
                  </a:schemeClr>
                </a:solidFill>
              </a:rPr>
              <a:t>If I ask you to mark more than 3, you can do any combination of vocabulary words, questions, or important points (as long as you have at least one of each).</a:t>
            </a:r>
          </a:p>
          <a:p>
            <a:endParaRPr lang="en-US" dirty="0"/>
          </a:p>
        </p:txBody>
      </p:sp>
      <p:pic>
        <p:nvPicPr>
          <p:cNvPr id="7170" name="Picture 2" descr="C:\Users\tysonlm\AppData\Local\Microsoft\Windows\Temporary Internet Files\Content.IE5\Q4BB4Q7R\MP900448108[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719170" flipH="1">
            <a:off x="7440312" y="457201"/>
            <a:ext cx="86225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tysonlm\AppData\Local\Microsoft\Windows\Temporary Internet Files\Content.IE5\HJ3P8V30\MC90025030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818475" flipH="1">
            <a:off x="6378546" y="2895601"/>
            <a:ext cx="757872" cy="1011635"/>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C:\Users\tysonlm\AppData\Local\Microsoft\Windows\Temporary Internet Files\Content.IE5\HJ3P8V30\MC90025030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45163" y="2895600"/>
            <a:ext cx="1112163" cy="1484554"/>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C:\Users\tysonlm\AppData\Local\Microsoft\Windows\Temporary Internet Files\Content.IE5\HJ3P8V30\MC90025030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50947" y="4029333"/>
            <a:ext cx="706535" cy="943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3265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wipe(down)">
                                      <p:cBhvr>
                                        <p:cTn id="7" dur="500"/>
                                        <p:tgtEl>
                                          <p:spTgt spid="2">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8" end="8"/>
                                            </p:txEl>
                                          </p:spTgt>
                                        </p:tgtEl>
                                        <p:attrNameLst>
                                          <p:attrName>style.visibility</p:attrName>
                                        </p:attrNameLst>
                                      </p:cBhvr>
                                      <p:to>
                                        <p:strVal val="visible"/>
                                      </p:to>
                                    </p:set>
                                    <p:animEffect transition="in" filter="wipe(down)">
                                      <p:cBhvr>
                                        <p:cTn id="12" dur="500"/>
                                        <p:tgtEl>
                                          <p:spTgt spid="2">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10" end="10"/>
                                            </p:txEl>
                                          </p:spTgt>
                                        </p:tgtEl>
                                        <p:attrNameLst>
                                          <p:attrName>style.visibility</p:attrName>
                                        </p:attrNameLst>
                                      </p:cBhvr>
                                      <p:to>
                                        <p:strVal val="visible"/>
                                      </p:to>
                                    </p:set>
                                    <p:animEffect transition="in" filter="wipe(down)">
                                      <p:cBhvr>
                                        <p:cTn id="1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8229600" cy="3970318"/>
          </a:xfrm>
          <a:prstGeom prst="rect">
            <a:avLst/>
          </a:prstGeom>
          <a:noFill/>
        </p:spPr>
        <p:txBody>
          <a:bodyPr wrap="square" rtlCol="0">
            <a:spAutoFit/>
          </a:bodyPr>
          <a:lstStyle/>
          <a:p>
            <a:r>
              <a:rPr lang="en-US" dirty="0" smtClean="0"/>
              <a:t> </a:t>
            </a:r>
            <a:r>
              <a:rPr lang="en-US" dirty="0" smtClean="0">
                <a:solidFill>
                  <a:schemeClr val="tx2">
                    <a:lumMod val="60000"/>
                    <a:lumOff val="40000"/>
                  </a:schemeClr>
                </a:solidFill>
              </a:rPr>
              <a:t>Here </a:t>
            </a:r>
            <a:r>
              <a:rPr lang="en-US" dirty="0">
                <a:solidFill>
                  <a:schemeClr val="tx2">
                    <a:lumMod val="60000"/>
                    <a:lumOff val="40000"/>
                  </a:schemeClr>
                </a:solidFill>
              </a:rPr>
              <a:t>is </a:t>
            </a:r>
            <a:r>
              <a:rPr lang="en-US" u="sng" dirty="0">
                <a:solidFill>
                  <a:schemeClr val="tx2">
                    <a:lumMod val="60000"/>
                    <a:lumOff val="40000"/>
                  </a:schemeClr>
                </a:solidFill>
              </a:rPr>
              <a:t>exactly</a:t>
            </a:r>
            <a:r>
              <a:rPr lang="en-US" dirty="0">
                <a:solidFill>
                  <a:schemeClr val="tx2">
                    <a:lumMod val="60000"/>
                    <a:lumOff val="40000"/>
                  </a:schemeClr>
                </a:solidFill>
              </a:rPr>
              <a:t> how you should label each post-it note:</a:t>
            </a:r>
          </a:p>
          <a:p>
            <a:pPr lvl="0"/>
            <a:r>
              <a:rPr lang="en-US" dirty="0" smtClean="0"/>
              <a:t>	</a:t>
            </a:r>
            <a:r>
              <a:rPr lang="en-US" dirty="0" smtClean="0">
                <a:solidFill>
                  <a:schemeClr val="tx2">
                    <a:lumMod val="60000"/>
                    <a:lumOff val="40000"/>
                  </a:schemeClr>
                </a:solidFill>
              </a:rPr>
              <a:t>•</a:t>
            </a:r>
            <a:r>
              <a:rPr lang="en-US" dirty="0" smtClean="0"/>
              <a:t>Use </a:t>
            </a:r>
            <a:r>
              <a:rPr lang="en-US" dirty="0"/>
              <a:t>the symbols below.</a:t>
            </a:r>
          </a:p>
          <a:p>
            <a:pPr lvl="0"/>
            <a:r>
              <a:rPr lang="en-US" dirty="0" smtClean="0"/>
              <a:t>	•</a:t>
            </a:r>
            <a:r>
              <a:rPr lang="en-US" dirty="0" smtClean="0">
                <a:solidFill>
                  <a:schemeClr val="tx2">
                    <a:lumMod val="60000"/>
                    <a:lumOff val="40000"/>
                  </a:schemeClr>
                </a:solidFill>
              </a:rPr>
              <a:t>Also</a:t>
            </a:r>
            <a:r>
              <a:rPr lang="en-US" dirty="0">
                <a:solidFill>
                  <a:schemeClr val="tx2">
                    <a:lumMod val="60000"/>
                    <a:lumOff val="40000"/>
                  </a:schemeClr>
                </a:solidFill>
              </a:rPr>
              <a:t>, write the actual vocabulary word, question you have, or very </a:t>
            </a:r>
            <a:r>
              <a:rPr lang="en-US" dirty="0" smtClean="0">
                <a:solidFill>
                  <a:schemeClr val="tx2">
                    <a:lumMod val="60000"/>
                    <a:lumOff val="40000"/>
                  </a:schemeClr>
                </a:solidFill>
              </a:rPr>
              <a:t>		   important point </a:t>
            </a:r>
            <a:r>
              <a:rPr lang="en-US" dirty="0">
                <a:solidFill>
                  <a:schemeClr val="tx2">
                    <a:lumMod val="60000"/>
                    <a:lumOff val="40000"/>
                  </a:schemeClr>
                </a:solidFill>
              </a:rPr>
              <a:t>directly </a:t>
            </a:r>
            <a:r>
              <a:rPr lang="en-US" u="sng" dirty="0">
                <a:solidFill>
                  <a:schemeClr val="tx2">
                    <a:lumMod val="60000"/>
                    <a:lumOff val="40000"/>
                  </a:schemeClr>
                </a:solidFill>
              </a:rPr>
              <a:t>ON</a:t>
            </a:r>
            <a:r>
              <a:rPr lang="en-US" dirty="0">
                <a:solidFill>
                  <a:schemeClr val="tx2">
                    <a:lumMod val="60000"/>
                    <a:lumOff val="40000"/>
                  </a:schemeClr>
                </a:solidFill>
              </a:rPr>
              <a:t> the post-it note!</a:t>
            </a:r>
          </a:p>
          <a:p>
            <a:r>
              <a:rPr lang="en-US" dirty="0"/>
              <a:t> </a:t>
            </a:r>
          </a:p>
          <a:p>
            <a:endParaRPr lang="en-US" dirty="0"/>
          </a:p>
          <a:p>
            <a:r>
              <a:rPr lang="en-US" b="1" dirty="0"/>
              <a:t> </a:t>
            </a:r>
            <a:r>
              <a:rPr lang="en-US" b="1" dirty="0" smtClean="0"/>
              <a:t> </a:t>
            </a:r>
            <a:endParaRPr lang="en-US" dirty="0"/>
          </a:p>
          <a:p>
            <a:r>
              <a:rPr lang="en-US" b="1" dirty="0"/>
              <a:t> </a:t>
            </a:r>
            <a:endParaRPr lang="en-US" dirty="0"/>
          </a:p>
          <a:p>
            <a:r>
              <a:rPr lang="en-US" b="1" dirty="0"/>
              <a:t>Vocabulary Word</a:t>
            </a:r>
            <a:endParaRPr lang="en-US" dirty="0"/>
          </a:p>
          <a:p>
            <a:r>
              <a:rPr lang="en-US" dirty="0"/>
              <a:t> </a:t>
            </a:r>
          </a:p>
          <a:p>
            <a:r>
              <a:rPr lang="en-US" dirty="0"/>
              <a:t> </a:t>
            </a:r>
          </a:p>
          <a:p>
            <a:r>
              <a:rPr lang="en-US" dirty="0"/>
              <a:t> </a:t>
            </a:r>
          </a:p>
          <a:p>
            <a:r>
              <a:rPr lang="en-US" dirty="0"/>
              <a:t> </a:t>
            </a:r>
          </a:p>
          <a:p>
            <a:endParaRPr lang="en-US" dirty="0"/>
          </a:p>
        </p:txBody>
      </p:sp>
      <p:sp>
        <p:nvSpPr>
          <p:cNvPr id="3" name="Rectangle 2"/>
          <p:cNvSpPr/>
          <p:nvPr/>
        </p:nvSpPr>
        <p:spPr>
          <a:xfrm>
            <a:off x="533400" y="2209800"/>
            <a:ext cx="2209800" cy="403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914400" y="2667000"/>
            <a:ext cx="1600200" cy="2585323"/>
          </a:xfrm>
          <a:prstGeom prst="rect">
            <a:avLst/>
          </a:prstGeom>
          <a:noFill/>
        </p:spPr>
        <p:txBody>
          <a:bodyPr wrap="square" rtlCol="0">
            <a:spAutoFit/>
          </a:bodyPr>
          <a:lstStyle/>
          <a:p>
            <a:r>
              <a:rPr lang="en-US" b="1" dirty="0"/>
              <a:t> </a:t>
            </a:r>
            <a:r>
              <a:rPr lang="en-US" b="1" dirty="0" smtClean="0"/>
              <a:t>          V</a:t>
            </a:r>
            <a:endParaRPr lang="en-US" dirty="0"/>
          </a:p>
          <a:p>
            <a:r>
              <a:rPr lang="en-US" b="1" dirty="0"/>
              <a:t> </a:t>
            </a:r>
            <a:endParaRPr lang="en-US" dirty="0"/>
          </a:p>
          <a:p>
            <a:r>
              <a:rPr lang="en-US" b="1" dirty="0"/>
              <a:t> </a:t>
            </a:r>
            <a:endParaRPr lang="en-US" dirty="0"/>
          </a:p>
          <a:p>
            <a:endParaRPr lang="en-US" b="1" dirty="0" smtClean="0"/>
          </a:p>
          <a:p>
            <a:endParaRPr lang="en-US" b="1" dirty="0"/>
          </a:p>
          <a:p>
            <a:endParaRPr lang="en-US" b="1" dirty="0" smtClean="0"/>
          </a:p>
          <a:p>
            <a:endParaRPr lang="en-US" b="1" dirty="0"/>
          </a:p>
          <a:p>
            <a:r>
              <a:rPr lang="en-US" b="1" dirty="0"/>
              <a:t> </a:t>
            </a:r>
            <a:r>
              <a:rPr lang="en-US" b="1" dirty="0" smtClean="0"/>
              <a:t>  Vocabulary</a:t>
            </a:r>
          </a:p>
          <a:p>
            <a:pPr algn="ctr"/>
            <a:r>
              <a:rPr lang="en-US" b="1" dirty="0" smtClean="0"/>
              <a:t>Word</a:t>
            </a:r>
            <a:endParaRPr lang="en-US" dirty="0"/>
          </a:p>
        </p:txBody>
      </p:sp>
      <p:sp>
        <p:nvSpPr>
          <p:cNvPr id="5" name="Rectangle 4"/>
          <p:cNvSpPr/>
          <p:nvPr/>
        </p:nvSpPr>
        <p:spPr>
          <a:xfrm>
            <a:off x="3279422" y="2209800"/>
            <a:ext cx="2054578" cy="40386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429000" y="2590800"/>
            <a:ext cx="1752600" cy="3693319"/>
          </a:xfrm>
          <a:prstGeom prst="rect">
            <a:avLst/>
          </a:prstGeom>
          <a:noFill/>
        </p:spPr>
        <p:txBody>
          <a:bodyPr wrap="square" rtlCol="0">
            <a:spAutoFit/>
          </a:bodyPr>
          <a:lstStyle/>
          <a:p>
            <a:r>
              <a:rPr lang="en-US" b="1" dirty="0"/>
              <a:t> </a:t>
            </a:r>
            <a:r>
              <a:rPr lang="en-US" b="1" dirty="0" smtClean="0"/>
              <a:t>             ?</a:t>
            </a:r>
            <a:endParaRPr lang="en-US" dirty="0"/>
          </a:p>
          <a:p>
            <a:r>
              <a:rPr lang="en-US" b="1" dirty="0"/>
              <a:t> </a:t>
            </a:r>
            <a:endParaRPr lang="en-US" dirty="0"/>
          </a:p>
          <a:p>
            <a:r>
              <a:rPr lang="en-US" b="1" dirty="0"/>
              <a:t> </a:t>
            </a:r>
            <a:endParaRPr lang="en-US" dirty="0"/>
          </a:p>
          <a:p>
            <a:endParaRPr lang="en-US" b="1" dirty="0" smtClean="0"/>
          </a:p>
          <a:p>
            <a:endParaRPr lang="en-US" b="1" dirty="0"/>
          </a:p>
          <a:p>
            <a:endParaRPr lang="en-US" b="1" dirty="0" smtClean="0"/>
          </a:p>
          <a:p>
            <a:endParaRPr lang="en-US" b="1" dirty="0"/>
          </a:p>
          <a:p>
            <a:endParaRPr lang="en-US" b="1" dirty="0" smtClean="0"/>
          </a:p>
          <a:p>
            <a:r>
              <a:rPr lang="en-US" b="1" dirty="0" smtClean="0"/>
              <a:t>I </a:t>
            </a:r>
            <a:r>
              <a:rPr lang="en-US" b="1" dirty="0"/>
              <a:t>have a question or I am confused about what I’ve read.</a:t>
            </a:r>
            <a:endParaRPr lang="en-US" dirty="0"/>
          </a:p>
          <a:p>
            <a:endParaRPr lang="en-US" dirty="0"/>
          </a:p>
        </p:txBody>
      </p:sp>
      <p:sp>
        <p:nvSpPr>
          <p:cNvPr id="7" name="Rectangle 6"/>
          <p:cNvSpPr/>
          <p:nvPr/>
        </p:nvSpPr>
        <p:spPr>
          <a:xfrm>
            <a:off x="5867400" y="2209800"/>
            <a:ext cx="1905000" cy="403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6096000" y="4800600"/>
            <a:ext cx="1524000" cy="1200329"/>
          </a:xfrm>
          <a:prstGeom prst="rect">
            <a:avLst/>
          </a:prstGeom>
          <a:noFill/>
        </p:spPr>
        <p:txBody>
          <a:bodyPr wrap="square" rtlCol="0">
            <a:spAutoFit/>
          </a:bodyPr>
          <a:lstStyle/>
          <a:p>
            <a:r>
              <a:rPr lang="en-US" b="1" dirty="0"/>
              <a:t>Very Important Point!</a:t>
            </a:r>
            <a:endParaRPr lang="en-US" dirty="0"/>
          </a:p>
          <a:p>
            <a:endParaRPr lang="en-US" dirty="0"/>
          </a:p>
        </p:txBody>
      </p:sp>
      <p:sp>
        <p:nvSpPr>
          <p:cNvPr id="9" name="5-Point Star 8"/>
          <p:cNvSpPr/>
          <p:nvPr/>
        </p:nvSpPr>
        <p:spPr>
          <a:xfrm>
            <a:off x="6362700" y="25146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50596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305800" cy="5170646"/>
          </a:xfrm>
          <a:prstGeom prst="rect">
            <a:avLst/>
          </a:prstGeom>
          <a:noFill/>
        </p:spPr>
        <p:txBody>
          <a:bodyPr wrap="square" rtlCol="0">
            <a:spAutoFit/>
          </a:bodyPr>
          <a:lstStyle/>
          <a:p>
            <a:r>
              <a:rPr lang="en-US" sz="2400" b="1" dirty="0"/>
              <a:t>STRATEGY 2:	REVISE PREDICTIONS</a:t>
            </a:r>
            <a:endParaRPr lang="en-US" sz="2400" dirty="0"/>
          </a:p>
          <a:p>
            <a:endParaRPr lang="en-US" sz="2400" dirty="0" smtClean="0"/>
          </a:p>
          <a:p>
            <a:endParaRPr lang="en-US" sz="2400" dirty="0"/>
          </a:p>
          <a:p>
            <a:r>
              <a:rPr lang="en-US" sz="2400" dirty="0" smtClean="0"/>
              <a:t>Making </a:t>
            </a:r>
            <a:r>
              <a:rPr lang="en-US" sz="2400" dirty="0"/>
              <a:t>predictions </a:t>
            </a:r>
            <a:r>
              <a:rPr lang="en-US" sz="2400" u="sng" dirty="0" smtClean="0">
                <a:solidFill>
                  <a:schemeClr val="accent5"/>
                </a:solidFill>
              </a:rPr>
              <a:t>before</a:t>
            </a:r>
            <a:r>
              <a:rPr lang="en-US" sz="2400" dirty="0" smtClean="0"/>
              <a:t> </a:t>
            </a:r>
            <a:r>
              <a:rPr lang="en-US" sz="2400" dirty="0"/>
              <a:t>you read any text, as well as making new predictions and revising previous ones, helps you </a:t>
            </a:r>
            <a:r>
              <a:rPr lang="en-US" sz="2400" u="sng" dirty="0" smtClean="0">
                <a:solidFill>
                  <a:schemeClr val="accent5"/>
                </a:solidFill>
              </a:rPr>
              <a:t>understand</a:t>
            </a:r>
            <a:r>
              <a:rPr lang="en-US" sz="2400" dirty="0" smtClean="0"/>
              <a:t> </a:t>
            </a:r>
            <a:r>
              <a:rPr lang="en-US" sz="2400" dirty="0"/>
              <a:t>the text better.   You can use clues from the story to help you make an educated guess as to what might happen as you continue reading.  During reading, you may find out that your predictions are correct or incorrect.  Keeping a clear focus of your original prediction in your mind and revising your predictions as you read </a:t>
            </a:r>
            <a:r>
              <a:rPr lang="en-US" sz="2400" dirty="0">
                <a:solidFill>
                  <a:srgbClr val="00B0F0"/>
                </a:solidFill>
              </a:rPr>
              <a:t>helps you monitor your comprehension </a:t>
            </a:r>
            <a:r>
              <a:rPr lang="en-US" sz="2400" dirty="0"/>
              <a:t>and understanding as you read.  Make a conscious decision to make, check, and </a:t>
            </a:r>
            <a:r>
              <a:rPr lang="en-US" sz="2400" u="sng" dirty="0" smtClean="0">
                <a:solidFill>
                  <a:schemeClr val="accent5"/>
                </a:solidFill>
              </a:rPr>
              <a:t>revise</a:t>
            </a:r>
            <a:r>
              <a:rPr lang="en-US" sz="2400" dirty="0" smtClean="0"/>
              <a:t> predictions </a:t>
            </a:r>
            <a:r>
              <a:rPr lang="en-US" sz="2400" dirty="0"/>
              <a:t>throughout the reading process.   </a:t>
            </a:r>
          </a:p>
          <a:p>
            <a:endParaRPr lang="en-US" dirty="0"/>
          </a:p>
        </p:txBody>
      </p:sp>
      <p:pic>
        <p:nvPicPr>
          <p:cNvPr id="8194" name="Picture 2" descr="C:\Users\tysonlm\AppData\Local\Microsoft\Windows\Temporary Internet Files\Content.IE5\8WLS83P6\MC9003682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4400" y="-76200"/>
            <a:ext cx="1859890" cy="1799539"/>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Users\tysonlm\AppData\Local\Microsoft\Windows\Temporary Internet Files\Content.IE5\Q4BB4Q7R\MC900023547[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5786" y="4953000"/>
            <a:ext cx="3878147" cy="1751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9555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232</Words>
  <Application>Microsoft Office PowerPoint</Application>
  <PresentationFormat>On-screen Show (4:3)</PresentationFormat>
  <Paragraphs>204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Comic Sans MS</vt:lpstr>
      <vt:lpstr>Franklin Gothic Medium</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Seneca Valley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Tyson</dc:creator>
  <cp:lastModifiedBy>desmond.lewis</cp:lastModifiedBy>
  <cp:revision>17</cp:revision>
  <dcterms:created xsi:type="dcterms:W3CDTF">2011-02-10T16:03:56Z</dcterms:created>
  <dcterms:modified xsi:type="dcterms:W3CDTF">2015-03-09T16:16:41Z</dcterms:modified>
</cp:coreProperties>
</file>