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05" r:id="rId2"/>
    <p:sldId id="306" r:id="rId3"/>
    <p:sldId id="307" r:id="rId4"/>
    <p:sldId id="308" r:id="rId5"/>
    <p:sldId id="309" r:id="rId6"/>
    <p:sldId id="310" r:id="rId7"/>
    <p:sldId id="311" r:id="rId8"/>
    <p:sldId id="284" r:id="rId9"/>
    <p:sldId id="277" r:id="rId10"/>
    <p:sldId id="279" r:id="rId11"/>
    <p:sldId id="280" r:id="rId12"/>
    <p:sldId id="281" r:id="rId13"/>
    <p:sldId id="312" r:id="rId14"/>
    <p:sldId id="278" r:id="rId15"/>
    <p:sldId id="283" r:id="rId16"/>
    <p:sldId id="285" r:id="rId17"/>
    <p:sldId id="314" r:id="rId18"/>
    <p:sldId id="290" r:id="rId19"/>
    <p:sldId id="291" r:id="rId20"/>
    <p:sldId id="296" r:id="rId21"/>
    <p:sldId id="313" r:id="rId22"/>
    <p:sldId id="286" r:id="rId23"/>
    <p:sldId id="288" r:id="rId24"/>
    <p:sldId id="316" r:id="rId25"/>
    <p:sldId id="315" r:id="rId26"/>
    <p:sldId id="292" r:id="rId27"/>
    <p:sldId id="293" r:id="rId28"/>
    <p:sldId id="317" r:id="rId29"/>
    <p:sldId id="295" r:id="rId30"/>
    <p:sldId id="297" r:id="rId31"/>
    <p:sldId id="318" r:id="rId32"/>
    <p:sldId id="320" r:id="rId33"/>
    <p:sldId id="319" r:id="rId34"/>
    <p:sldId id="321" r:id="rId35"/>
    <p:sldId id="329" r:id="rId36"/>
    <p:sldId id="322" r:id="rId37"/>
    <p:sldId id="323" r:id="rId38"/>
    <p:sldId id="326" r:id="rId39"/>
    <p:sldId id="327" r:id="rId40"/>
    <p:sldId id="328" r:id="rId41"/>
    <p:sldId id="330" r:id="rId42"/>
    <p:sldId id="332" r:id="rId43"/>
    <p:sldId id="331" r:id="rId44"/>
    <p:sldId id="334" r:id="rId45"/>
    <p:sldId id="333" r:id="rId46"/>
    <p:sldId id="335" r:id="rId47"/>
    <p:sldId id="336" r:id="rId48"/>
    <p:sldId id="337" r:id="rId49"/>
    <p:sldId id="287" r:id="rId50"/>
    <p:sldId id="338" r:id="rId51"/>
    <p:sldId id="339" r:id="rId52"/>
    <p:sldId id="340" r:id="rId53"/>
    <p:sldId id="341" r:id="rId54"/>
    <p:sldId id="342" r:id="rId55"/>
    <p:sldId id="343" r:id="rId56"/>
    <p:sldId id="344" r:id="rId57"/>
    <p:sldId id="345" r:id="rId58"/>
    <p:sldId id="348" r:id="rId59"/>
    <p:sldId id="346" r:id="rId60"/>
    <p:sldId id="347" r:id="rId61"/>
    <p:sldId id="301" r:id="rId62"/>
    <p:sldId id="302" r:id="rId63"/>
    <p:sldId id="303" r:id="rId64"/>
    <p:sldId id="304" r:id="rId65"/>
    <p:sldId id="282" r:id="rId66"/>
    <p:sldId id="298" r:id="rId67"/>
    <p:sldId id="299" r:id="rId68"/>
    <p:sldId id="300" r:id="rId69"/>
    <p:sldId id="32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39" autoAdjust="0"/>
    <p:restoredTop sz="86387" autoAdjust="0"/>
  </p:normalViewPr>
  <p:slideViewPr>
    <p:cSldViewPr>
      <p:cViewPr varScale="1">
        <p:scale>
          <a:sx n="55" d="100"/>
          <a:sy n="55" d="100"/>
        </p:scale>
        <p:origin x="408" y="60"/>
      </p:cViewPr>
      <p:guideLst>
        <p:guide orient="horz" pos="2160"/>
        <p:guide pos="2884"/>
      </p:guideLst>
    </p:cSldViewPr>
  </p:slideViewPr>
  <p:outlineViewPr>
    <p:cViewPr>
      <p:scale>
        <a:sx n="33" d="100"/>
        <a:sy n="33" d="100"/>
      </p:scale>
      <p:origin x="0" y="-1098"/>
    </p:cViewPr>
    <p:sldLst>
      <p:sld r:id="rId1" collapse="1"/>
    </p:sldLst>
  </p:outlineViewPr>
  <p:notesTextViewPr>
    <p:cViewPr>
      <p:scale>
        <a:sx n="1" d="1"/>
        <a:sy n="1" d="1"/>
      </p:scale>
      <p:origin x="0" y="0"/>
    </p:cViewPr>
  </p:notesTextViewPr>
  <p:sorterViewPr>
    <p:cViewPr>
      <p:scale>
        <a:sx n="100" d="100"/>
        <a:sy n="100" d="100"/>
      </p:scale>
      <p:origin x="0" y="534"/>
    </p:cViewPr>
  </p:sorterViewPr>
  <p:notesViewPr>
    <p:cSldViewPr>
      <p:cViewPr varScale="1">
        <p:scale>
          <a:sx n="53" d="100"/>
          <a:sy n="53" d="100"/>
        </p:scale>
        <p:origin x="-28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BA29BE-F9D4-43B7-93BF-C9FCA2536FD3}" type="datetimeFigureOut">
              <a:rPr lang="en-US" smtClean="0"/>
              <a:t>6/7/2017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A2FE82-FA10-43DD-9102-B56ED6A875E8}" type="slidenum">
              <a:rPr lang="en-US" smtClean="0"/>
              <a:t>‹#›</a:t>
            </a:fld>
            <a:endParaRPr lang="en-US" dirty="0"/>
          </a:p>
        </p:txBody>
      </p:sp>
    </p:spTree>
    <p:extLst>
      <p:ext uri="{BB962C8B-B14F-4D97-AF65-F5344CB8AC3E}">
        <p14:creationId xmlns:p14="http://schemas.microsoft.com/office/powerpoint/2010/main" val="80522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 Luther</a:t>
            </a:r>
          </a:p>
        </p:txBody>
      </p:sp>
      <p:sp>
        <p:nvSpPr>
          <p:cNvPr id="4" name="Slide Number Placeholder 3"/>
          <p:cNvSpPr>
            <a:spLocks noGrp="1"/>
          </p:cNvSpPr>
          <p:nvPr>
            <p:ph type="sldNum" sz="quarter" idx="10"/>
          </p:nvPr>
        </p:nvSpPr>
        <p:spPr/>
        <p:txBody>
          <a:bodyPr/>
          <a:lstStyle/>
          <a:p>
            <a:fld id="{6CA2FE82-FA10-43DD-9102-B56ED6A875E8}" type="slidenum">
              <a:rPr lang="en-US" smtClean="0"/>
              <a:t>2</a:t>
            </a:fld>
            <a:endParaRPr lang="en-US" dirty="0"/>
          </a:p>
        </p:txBody>
      </p:sp>
    </p:spTree>
    <p:extLst>
      <p:ext uri="{BB962C8B-B14F-4D97-AF65-F5344CB8AC3E}">
        <p14:creationId xmlns:p14="http://schemas.microsoft.com/office/powerpoint/2010/main" val="224195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Cherokee chiefs</a:t>
            </a:r>
            <a:r>
              <a:rPr lang="en-US" dirty="0"/>
              <a:t> A print depicting seven Cherokee chieftains taken from Carolina to England in 1730.</a:t>
            </a:r>
          </a:p>
        </p:txBody>
      </p:sp>
      <p:sp>
        <p:nvSpPr>
          <p:cNvPr id="4" name="Slide Number Placeholder 3"/>
          <p:cNvSpPr>
            <a:spLocks noGrp="1"/>
          </p:cNvSpPr>
          <p:nvPr>
            <p:ph type="sldNum" sz="quarter" idx="10"/>
          </p:nvPr>
        </p:nvSpPr>
        <p:spPr/>
        <p:txBody>
          <a:bodyPr/>
          <a:lstStyle/>
          <a:p>
            <a:fld id="{6CA2FE82-FA10-43DD-9102-B56ED6A875E8}" type="slidenum">
              <a:rPr lang="en-US" smtClean="0"/>
              <a:t>19</a:t>
            </a:fld>
            <a:endParaRPr lang="en-US" dirty="0"/>
          </a:p>
        </p:txBody>
      </p:sp>
    </p:spTree>
    <p:extLst>
      <p:ext uri="{BB962C8B-B14F-4D97-AF65-F5344CB8AC3E}">
        <p14:creationId xmlns:p14="http://schemas.microsoft.com/office/powerpoint/2010/main" val="194132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Savannah, Georgia</a:t>
            </a:r>
            <a:r>
              <a:rPr lang="en-US" dirty="0"/>
              <a:t> The</a:t>
            </a:r>
            <a:r>
              <a:rPr lang="en-US" baseline="0" dirty="0"/>
              <a:t> </a:t>
            </a:r>
            <a:r>
              <a:rPr lang="en-US" dirty="0"/>
              <a:t>earliest-​known view of Savannah, Georgia (1734). The town’s layout was carefully planned.</a:t>
            </a:r>
          </a:p>
        </p:txBody>
      </p:sp>
      <p:sp>
        <p:nvSpPr>
          <p:cNvPr id="4" name="Slide Number Placeholder 3"/>
          <p:cNvSpPr>
            <a:spLocks noGrp="1"/>
          </p:cNvSpPr>
          <p:nvPr>
            <p:ph type="sldNum" sz="quarter" idx="10"/>
          </p:nvPr>
        </p:nvSpPr>
        <p:spPr/>
        <p:txBody>
          <a:bodyPr/>
          <a:lstStyle/>
          <a:p>
            <a:fld id="{6CA2FE82-FA10-43DD-9102-B56ED6A875E8}" type="slidenum">
              <a:rPr lang="en-US" smtClean="0"/>
              <a:t>20</a:t>
            </a:fld>
            <a:endParaRPr lang="en-US" dirty="0"/>
          </a:p>
        </p:txBody>
      </p:sp>
    </p:spTree>
    <p:extLst>
      <p:ext uri="{BB962C8B-B14F-4D97-AF65-F5344CB8AC3E}">
        <p14:creationId xmlns:p14="http://schemas.microsoft.com/office/powerpoint/2010/main" val="357433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 Winthrop</a:t>
            </a:r>
            <a:r>
              <a:rPr lang="en-US" dirty="0"/>
              <a:t> The first governor of the Massachusetts Bay Colony, in whose vision the colony would be as “a city upon a hill.”</a:t>
            </a:r>
          </a:p>
        </p:txBody>
      </p:sp>
      <p:sp>
        <p:nvSpPr>
          <p:cNvPr id="4" name="Slide Number Placeholder 3"/>
          <p:cNvSpPr>
            <a:spLocks noGrp="1"/>
          </p:cNvSpPr>
          <p:nvPr>
            <p:ph type="sldNum" sz="quarter" idx="10"/>
          </p:nvPr>
        </p:nvSpPr>
        <p:spPr/>
        <p:txBody>
          <a:bodyPr/>
          <a:lstStyle/>
          <a:p>
            <a:fld id="{6CA2FE82-FA10-43DD-9102-B56ED6A875E8}" type="slidenum">
              <a:rPr lang="en-US" smtClean="0"/>
              <a:t>22</a:t>
            </a:fld>
            <a:endParaRPr lang="en-US" dirty="0"/>
          </a:p>
        </p:txBody>
      </p:sp>
    </p:spTree>
    <p:extLst>
      <p:ext uri="{BB962C8B-B14F-4D97-AF65-F5344CB8AC3E}">
        <p14:creationId xmlns:p14="http://schemas.microsoft.com/office/powerpoint/2010/main" val="3053898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diversity of English Protestantism</a:t>
            </a:r>
            <a:r>
              <a:rPr lang="en-US" dirty="0"/>
              <a:t> Religious quarrels among the Puritans led to the founding of new colonies. In this seventeenth-­century cartoon, four Englishmen, each representing a faction in opposition to the established Church of England, are shown fighting over the Bible.</a:t>
            </a:r>
          </a:p>
        </p:txBody>
      </p:sp>
      <p:sp>
        <p:nvSpPr>
          <p:cNvPr id="4" name="Slide Number Placeholder 3"/>
          <p:cNvSpPr>
            <a:spLocks noGrp="1"/>
          </p:cNvSpPr>
          <p:nvPr>
            <p:ph type="sldNum" sz="quarter" idx="10"/>
          </p:nvPr>
        </p:nvSpPr>
        <p:spPr/>
        <p:txBody>
          <a:bodyPr/>
          <a:lstStyle/>
          <a:p>
            <a:fld id="{6CA2FE82-FA10-43DD-9102-B56ED6A875E8}" type="slidenum">
              <a:rPr lang="en-US" smtClean="0"/>
              <a:t>23</a:t>
            </a:fld>
            <a:endParaRPr lang="en-US" dirty="0"/>
          </a:p>
        </p:txBody>
      </p:sp>
    </p:spTree>
    <p:extLst>
      <p:ext uri="{BB962C8B-B14F-4D97-AF65-F5344CB8AC3E}">
        <p14:creationId xmlns:p14="http://schemas.microsoft.com/office/powerpoint/2010/main" val="240295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Castello</a:t>
            </a:r>
            <a:r>
              <a:rPr lang="en-US" b="1" dirty="0"/>
              <a:t> plan of New Amsterdam</a:t>
            </a:r>
            <a:r>
              <a:rPr lang="en-US" dirty="0"/>
              <a:t> A map of New Amsterdam in 1660, shortly before the English took the colony from the Dutch and christened it New York City.</a:t>
            </a:r>
          </a:p>
        </p:txBody>
      </p:sp>
      <p:sp>
        <p:nvSpPr>
          <p:cNvPr id="4" name="Slide Number Placeholder 3"/>
          <p:cNvSpPr>
            <a:spLocks noGrp="1"/>
          </p:cNvSpPr>
          <p:nvPr>
            <p:ph type="sldNum" sz="quarter" idx="10"/>
          </p:nvPr>
        </p:nvSpPr>
        <p:spPr/>
        <p:txBody>
          <a:bodyPr/>
          <a:lstStyle/>
          <a:p>
            <a:fld id="{6CA2FE82-FA10-43DD-9102-B56ED6A875E8}" type="slidenum">
              <a:rPr lang="en-US" smtClean="0"/>
              <a:t>26</a:t>
            </a:fld>
            <a:endParaRPr lang="en-US" dirty="0"/>
          </a:p>
        </p:txBody>
      </p:sp>
    </p:spTree>
    <p:extLst>
      <p:ext uri="{BB962C8B-B14F-4D97-AF65-F5344CB8AC3E}">
        <p14:creationId xmlns:p14="http://schemas.microsoft.com/office/powerpoint/2010/main" val="550761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Jewish heritage in colonial America</a:t>
            </a:r>
            <a:r>
              <a:rPr lang="en-US" dirty="0"/>
              <a:t> A</a:t>
            </a:r>
            <a:r>
              <a:rPr lang="en-US" baseline="0" dirty="0"/>
              <a:t> </a:t>
            </a:r>
            <a:r>
              <a:rPr lang="en-US" dirty="0"/>
              <a:t>seventeenth​­-century Jewish cemetery in New York City.</a:t>
            </a:r>
          </a:p>
        </p:txBody>
      </p:sp>
      <p:sp>
        <p:nvSpPr>
          <p:cNvPr id="4" name="Slide Number Placeholder 3"/>
          <p:cNvSpPr>
            <a:spLocks noGrp="1"/>
          </p:cNvSpPr>
          <p:nvPr>
            <p:ph type="sldNum" sz="quarter" idx="10"/>
          </p:nvPr>
        </p:nvSpPr>
        <p:spPr/>
        <p:txBody>
          <a:bodyPr/>
          <a:lstStyle/>
          <a:p>
            <a:fld id="{6CA2FE82-FA10-43DD-9102-B56ED6A875E8}" type="slidenum">
              <a:rPr lang="en-US" smtClean="0"/>
              <a:t>27</a:t>
            </a:fld>
            <a:endParaRPr lang="en-US" dirty="0"/>
          </a:p>
        </p:txBody>
      </p:sp>
    </p:spTree>
    <p:extLst>
      <p:ext uri="{BB962C8B-B14F-4D97-AF65-F5344CB8AC3E}">
        <p14:creationId xmlns:p14="http://schemas.microsoft.com/office/powerpoint/2010/main" val="392964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Quaker meeting</a:t>
            </a:r>
            <a:r>
              <a:rPr lang="en-US" dirty="0"/>
              <a:t> The presence of women at this Friends meeting is evidence of progressive Quaker views on gender equality.</a:t>
            </a:r>
          </a:p>
        </p:txBody>
      </p:sp>
      <p:sp>
        <p:nvSpPr>
          <p:cNvPr id="4" name="Slide Number Placeholder 3"/>
          <p:cNvSpPr>
            <a:spLocks noGrp="1"/>
          </p:cNvSpPr>
          <p:nvPr>
            <p:ph type="sldNum" sz="quarter" idx="10"/>
          </p:nvPr>
        </p:nvSpPr>
        <p:spPr/>
        <p:txBody>
          <a:bodyPr/>
          <a:lstStyle/>
          <a:p>
            <a:fld id="{6CA2FE82-FA10-43DD-9102-B56ED6A875E8}" type="slidenum">
              <a:rPr lang="en-US" smtClean="0"/>
              <a:t>29</a:t>
            </a:fld>
            <a:endParaRPr lang="en-US" dirty="0"/>
          </a:p>
        </p:txBody>
      </p:sp>
    </p:spTree>
    <p:extLst>
      <p:ext uri="{BB962C8B-B14F-4D97-AF65-F5344CB8AC3E}">
        <p14:creationId xmlns:p14="http://schemas.microsoft.com/office/powerpoint/2010/main" val="145355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Housing in colonial New England</a:t>
            </a:r>
            <a:r>
              <a:rPr lang="en-US" dirty="0"/>
              <a:t> This frame house, built in the 1670s, belonged to Rebecca Nurse, one of the women hanged as a witch in Salem Village in 1692.</a:t>
            </a:r>
          </a:p>
        </p:txBody>
      </p:sp>
      <p:sp>
        <p:nvSpPr>
          <p:cNvPr id="4" name="Slide Number Placeholder 3"/>
          <p:cNvSpPr>
            <a:spLocks noGrp="1"/>
          </p:cNvSpPr>
          <p:nvPr>
            <p:ph type="sldNum" sz="quarter" idx="10"/>
          </p:nvPr>
        </p:nvSpPr>
        <p:spPr/>
        <p:txBody>
          <a:bodyPr/>
          <a:lstStyle/>
          <a:p>
            <a:fld id="{6CA2FE82-FA10-43DD-9102-B56ED6A875E8}" type="slidenum">
              <a:rPr lang="en-US" smtClean="0"/>
              <a:t>31</a:t>
            </a:fld>
            <a:endParaRPr lang="en-US" dirty="0"/>
          </a:p>
        </p:txBody>
      </p:sp>
    </p:spTree>
    <p:extLst>
      <p:ext uri="{BB962C8B-B14F-4D97-AF65-F5344CB8AC3E}">
        <p14:creationId xmlns:p14="http://schemas.microsoft.com/office/powerpoint/2010/main" val="1481375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artisans of Boston (1766)</a:t>
            </a:r>
            <a:r>
              <a:rPr lang="en-US" sz="1200" b="0" i="0" kern="1200" dirty="0">
                <a:solidFill>
                  <a:schemeClr val="tx1"/>
                </a:solidFill>
                <a:effectLst/>
                <a:latin typeface="+mn-lt"/>
                <a:ea typeface="+mn-ea"/>
                <a:cs typeface="+mn-cs"/>
              </a:rPr>
              <a:t> While fishing, shipbuilding, and maritime trade dominated New England economies, many young men entered apprenticeships, learning a trade from a master craftsman in the hopes of becoming blacksmiths, carpenters, gunsmiths, printers, </a:t>
            </a:r>
            <a:r>
              <a:rPr lang="en-US" sz="1200" b="0" i="0" kern="1200" dirty="0" err="1">
                <a:solidFill>
                  <a:schemeClr val="tx1"/>
                </a:solidFill>
                <a:effectLst/>
                <a:latin typeface="+mn-lt"/>
                <a:ea typeface="+mn-ea"/>
                <a:cs typeface="+mn-cs"/>
              </a:rPr>
              <a:t>candlemakers</a:t>
            </a:r>
            <a:r>
              <a:rPr lang="en-US" sz="1200" b="0" i="0" kern="1200" dirty="0">
                <a:solidFill>
                  <a:schemeClr val="tx1"/>
                </a:solidFill>
                <a:effectLst/>
                <a:latin typeface="+mn-lt"/>
                <a:ea typeface="+mn-ea"/>
                <a:cs typeface="+mn-cs"/>
              </a:rPr>
              <a:t>, leather tanners, and more.</a:t>
            </a:r>
          </a:p>
        </p:txBody>
      </p:sp>
      <p:sp>
        <p:nvSpPr>
          <p:cNvPr id="4" name="Slide Number Placeholder 3"/>
          <p:cNvSpPr>
            <a:spLocks noGrp="1"/>
          </p:cNvSpPr>
          <p:nvPr>
            <p:ph type="sldNum" sz="quarter" idx="10"/>
          </p:nvPr>
        </p:nvSpPr>
        <p:spPr/>
        <p:txBody>
          <a:bodyPr/>
          <a:lstStyle/>
          <a:p>
            <a:fld id="{6CA2FE82-FA10-43DD-9102-B56ED6A875E8}" type="slidenum">
              <a:rPr lang="en-US" smtClean="0"/>
              <a:t>32</a:t>
            </a:fld>
            <a:endParaRPr lang="en-US" dirty="0"/>
          </a:p>
        </p:txBody>
      </p:sp>
    </p:spTree>
    <p:extLst>
      <p:ext uri="{BB962C8B-B14F-4D97-AF65-F5344CB8AC3E}">
        <p14:creationId xmlns:p14="http://schemas.microsoft.com/office/powerpoint/2010/main" val="2193595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Colonial farm</a:t>
            </a:r>
            <a:r>
              <a:rPr lang="en-US" dirty="0"/>
              <a:t> This plan of a newly cleared farm shows how trees were cut down and the stumps left to rot.</a:t>
            </a:r>
          </a:p>
        </p:txBody>
      </p:sp>
      <p:sp>
        <p:nvSpPr>
          <p:cNvPr id="4" name="Slide Number Placeholder 3"/>
          <p:cNvSpPr>
            <a:spLocks noGrp="1"/>
          </p:cNvSpPr>
          <p:nvPr>
            <p:ph type="sldNum" sz="quarter" idx="10"/>
          </p:nvPr>
        </p:nvSpPr>
        <p:spPr/>
        <p:txBody>
          <a:bodyPr/>
          <a:lstStyle/>
          <a:p>
            <a:fld id="{6CA2FE82-FA10-43DD-9102-B56ED6A875E8}" type="slidenum">
              <a:rPr lang="en-US" smtClean="0"/>
              <a:t>33</a:t>
            </a:fld>
            <a:endParaRPr lang="en-US" dirty="0"/>
          </a:p>
        </p:txBody>
      </p:sp>
    </p:spTree>
    <p:extLst>
      <p:ext uri="{BB962C8B-B14F-4D97-AF65-F5344CB8AC3E}">
        <p14:creationId xmlns:p14="http://schemas.microsoft.com/office/powerpoint/2010/main" val="4567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Crossing the Atlantic</a:t>
            </a:r>
            <a:r>
              <a:rPr lang="en-US" dirty="0"/>
              <a:t> Sailors on a</a:t>
            </a:r>
            <a:r>
              <a:rPr lang="en-US" baseline="0" dirty="0"/>
              <a:t> </a:t>
            </a:r>
            <a:r>
              <a:rPr lang="en-US" dirty="0"/>
              <a:t>sixteenth-​century oceangoing vessel navigating by the stars.</a:t>
            </a:r>
          </a:p>
        </p:txBody>
      </p:sp>
      <p:sp>
        <p:nvSpPr>
          <p:cNvPr id="4" name="Slide Number Placeholder 3"/>
          <p:cNvSpPr>
            <a:spLocks noGrp="1"/>
          </p:cNvSpPr>
          <p:nvPr>
            <p:ph type="sldNum" sz="quarter" idx="10"/>
          </p:nvPr>
        </p:nvSpPr>
        <p:spPr/>
        <p:txBody>
          <a:bodyPr/>
          <a:lstStyle/>
          <a:p>
            <a:fld id="{6CA2FE82-FA10-43DD-9102-B56ED6A875E8}" type="slidenum">
              <a:rPr lang="en-US" smtClean="0"/>
              <a:t>8</a:t>
            </a:fld>
            <a:endParaRPr lang="en-US" dirty="0"/>
          </a:p>
        </p:txBody>
      </p:sp>
    </p:spTree>
    <p:extLst>
      <p:ext uri="{BB962C8B-B14F-4D97-AF65-F5344CB8AC3E}">
        <p14:creationId xmlns:p14="http://schemas.microsoft.com/office/powerpoint/2010/main" val="1186282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George Whitefield</a:t>
            </a:r>
            <a:r>
              <a:rPr lang="en-US" dirty="0"/>
              <a:t> The English minister’s dramatic eloquence roused Americans, inspiring many to experience a religious rebirth.</a:t>
            </a:r>
          </a:p>
        </p:txBody>
      </p:sp>
      <p:sp>
        <p:nvSpPr>
          <p:cNvPr id="4" name="Slide Number Placeholder 3"/>
          <p:cNvSpPr>
            <a:spLocks noGrp="1"/>
          </p:cNvSpPr>
          <p:nvPr>
            <p:ph type="sldNum" sz="quarter" idx="10"/>
          </p:nvPr>
        </p:nvSpPr>
        <p:spPr/>
        <p:txBody>
          <a:bodyPr/>
          <a:lstStyle/>
          <a:p>
            <a:fld id="{6CA2FE82-FA10-43DD-9102-B56ED6A875E8}" type="slidenum">
              <a:rPr lang="en-US" smtClean="0"/>
              <a:t>34</a:t>
            </a:fld>
            <a:endParaRPr lang="en-US" dirty="0"/>
          </a:p>
        </p:txBody>
      </p:sp>
    </p:spTree>
    <p:extLst>
      <p:ext uri="{BB962C8B-B14F-4D97-AF65-F5344CB8AC3E}">
        <p14:creationId xmlns:p14="http://schemas.microsoft.com/office/powerpoint/2010/main" val="150191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Singing Procession </a:t>
            </a:r>
            <a:r>
              <a:rPr lang="en-US" dirty="0"/>
              <a:t>in 1740 This engraving depicts a characteristic New England singing procession at the height of the Great Awakening.</a:t>
            </a:r>
          </a:p>
        </p:txBody>
      </p:sp>
      <p:sp>
        <p:nvSpPr>
          <p:cNvPr id="4" name="Slide Number Placeholder 3"/>
          <p:cNvSpPr>
            <a:spLocks noGrp="1"/>
          </p:cNvSpPr>
          <p:nvPr>
            <p:ph type="sldNum" sz="quarter" idx="10"/>
          </p:nvPr>
        </p:nvSpPr>
        <p:spPr/>
        <p:txBody>
          <a:bodyPr/>
          <a:lstStyle/>
          <a:p>
            <a:fld id="{6CA2FE82-FA10-43DD-9102-B56ED6A875E8}" type="slidenum">
              <a:rPr lang="en-US" smtClean="0"/>
              <a:t>35</a:t>
            </a:fld>
            <a:endParaRPr lang="en-US" dirty="0"/>
          </a:p>
        </p:txBody>
      </p:sp>
    </p:spTree>
    <p:extLst>
      <p:ext uri="{BB962C8B-B14F-4D97-AF65-F5344CB8AC3E}">
        <p14:creationId xmlns:p14="http://schemas.microsoft.com/office/powerpoint/2010/main" val="3839777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Benjamin Franklin</a:t>
            </a:r>
            <a:r>
              <a:rPr lang="en-US" dirty="0"/>
              <a:t> A champion of rational thinking and common sense behavior, Franklin was an inventor, philosopher, entrepreneur, and statesman.</a:t>
            </a:r>
          </a:p>
        </p:txBody>
      </p:sp>
      <p:sp>
        <p:nvSpPr>
          <p:cNvPr id="4" name="Slide Number Placeholder 3"/>
          <p:cNvSpPr>
            <a:spLocks noGrp="1"/>
          </p:cNvSpPr>
          <p:nvPr>
            <p:ph type="sldNum" sz="quarter" idx="10"/>
          </p:nvPr>
        </p:nvSpPr>
        <p:spPr/>
        <p:txBody>
          <a:bodyPr/>
          <a:lstStyle/>
          <a:p>
            <a:fld id="{6CA2FE82-FA10-43DD-9102-B56ED6A875E8}" type="slidenum">
              <a:rPr lang="en-US" smtClean="0"/>
              <a:t>36</a:t>
            </a:fld>
            <a:endParaRPr lang="en-US" dirty="0"/>
          </a:p>
        </p:txBody>
      </p:sp>
    </p:spTree>
    <p:extLst>
      <p:ext uri="{BB962C8B-B14F-4D97-AF65-F5344CB8AC3E}">
        <p14:creationId xmlns:p14="http://schemas.microsoft.com/office/powerpoint/2010/main" val="3208986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George Whitefield</a:t>
            </a:r>
            <a:r>
              <a:rPr lang="en-US" dirty="0"/>
              <a:t> The English minister’s dramatic eloquence roused Americans, inspiring many to experience a religious rebirth.</a:t>
            </a:r>
          </a:p>
        </p:txBody>
      </p:sp>
      <p:sp>
        <p:nvSpPr>
          <p:cNvPr id="4" name="Slide Number Placeholder 3"/>
          <p:cNvSpPr>
            <a:spLocks noGrp="1"/>
          </p:cNvSpPr>
          <p:nvPr>
            <p:ph type="sldNum" sz="quarter" idx="10"/>
          </p:nvPr>
        </p:nvSpPr>
        <p:spPr/>
        <p:txBody>
          <a:bodyPr/>
          <a:lstStyle/>
          <a:p>
            <a:fld id="{6CA2FE82-FA10-43DD-9102-B56ED6A875E8}" type="slidenum">
              <a:rPr lang="en-US" smtClean="0"/>
              <a:t>37</a:t>
            </a:fld>
            <a:endParaRPr lang="en-US" dirty="0"/>
          </a:p>
        </p:txBody>
      </p:sp>
    </p:spTree>
    <p:extLst>
      <p:ext uri="{BB962C8B-B14F-4D97-AF65-F5344CB8AC3E}">
        <p14:creationId xmlns:p14="http://schemas.microsoft.com/office/powerpoint/2010/main" val="3658488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t>
            </a:r>
            <a:r>
              <a:rPr lang="en-US" b="1" dirty="0" err="1"/>
              <a:t>Rapalje</a:t>
            </a:r>
            <a:r>
              <a:rPr lang="en-US" b="1" dirty="0"/>
              <a:t> Children</a:t>
            </a:r>
            <a:r>
              <a:rPr lang="en-US" dirty="0"/>
              <a:t> John Durand painted the children of a wealthy Brooklyn merchant wearing clothing typical of upper-​crust urban society.</a:t>
            </a:r>
          </a:p>
        </p:txBody>
      </p:sp>
      <p:sp>
        <p:nvSpPr>
          <p:cNvPr id="4" name="Slide Number Placeholder 3"/>
          <p:cNvSpPr>
            <a:spLocks noGrp="1"/>
          </p:cNvSpPr>
          <p:nvPr>
            <p:ph type="sldNum" sz="quarter" idx="10"/>
          </p:nvPr>
        </p:nvSpPr>
        <p:spPr/>
        <p:txBody>
          <a:bodyPr/>
          <a:lstStyle/>
          <a:p>
            <a:fld id="{6CA2FE82-FA10-43DD-9102-B56ED6A875E8}" type="slidenum">
              <a:rPr lang="en-US" smtClean="0"/>
              <a:t>39</a:t>
            </a:fld>
            <a:endParaRPr lang="en-US" dirty="0"/>
          </a:p>
        </p:txBody>
      </p:sp>
    </p:spTree>
    <p:extLst>
      <p:ext uri="{BB962C8B-B14F-4D97-AF65-F5344CB8AC3E}">
        <p14:creationId xmlns:p14="http://schemas.microsoft.com/office/powerpoint/2010/main" val="8985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Colonial education</a:t>
            </a:r>
            <a:r>
              <a:rPr lang="en-US" dirty="0"/>
              <a:t> A page from the rhymed alphabet of The New England Primer, a popular American textbook first published in the 1680s.</a:t>
            </a:r>
          </a:p>
        </p:txBody>
      </p:sp>
      <p:sp>
        <p:nvSpPr>
          <p:cNvPr id="4" name="Slide Number Placeholder 3"/>
          <p:cNvSpPr>
            <a:spLocks noGrp="1"/>
          </p:cNvSpPr>
          <p:nvPr>
            <p:ph type="sldNum" sz="quarter" idx="10"/>
          </p:nvPr>
        </p:nvSpPr>
        <p:spPr/>
        <p:txBody>
          <a:bodyPr/>
          <a:lstStyle/>
          <a:p>
            <a:fld id="{6CA2FE82-FA10-43DD-9102-B56ED6A875E8}" type="slidenum">
              <a:rPr lang="en-US" smtClean="0"/>
              <a:t>40</a:t>
            </a:fld>
            <a:endParaRPr lang="en-US" dirty="0"/>
          </a:p>
        </p:txBody>
      </p:sp>
    </p:spTree>
    <p:extLst>
      <p:ext uri="{BB962C8B-B14F-4D97-AF65-F5344CB8AC3E}">
        <p14:creationId xmlns:p14="http://schemas.microsoft.com/office/powerpoint/2010/main" val="1450310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Singing Procession </a:t>
            </a:r>
            <a:r>
              <a:rPr lang="en-US" dirty="0"/>
              <a:t>in 1740 This engraving depicts a characteristic New England singing procession at the height of the Great Awakening.</a:t>
            </a:r>
          </a:p>
        </p:txBody>
      </p:sp>
      <p:sp>
        <p:nvSpPr>
          <p:cNvPr id="4" name="Slide Number Placeholder 3"/>
          <p:cNvSpPr>
            <a:spLocks noGrp="1"/>
          </p:cNvSpPr>
          <p:nvPr>
            <p:ph type="sldNum" sz="quarter" idx="10"/>
          </p:nvPr>
        </p:nvSpPr>
        <p:spPr/>
        <p:txBody>
          <a:bodyPr/>
          <a:lstStyle/>
          <a:p>
            <a:fld id="{6CA2FE82-FA10-43DD-9102-B56ED6A875E8}" type="slidenum">
              <a:rPr lang="en-US" smtClean="0"/>
              <a:t>41</a:t>
            </a:fld>
            <a:endParaRPr lang="en-US" dirty="0"/>
          </a:p>
        </p:txBody>
      </p:sp>
    </p:spTree>
    <p:extLst>
      <p:ext uri="{BB962C8B-B14F-4D97-AF65-F5344CB8AC3E}">
        <p14:creationId xmlns:p14="http://schemas.microsoft.com/office/powerpoint/2010/main" val="2811291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Housing in colonial New England</a:t>
            </a:r>
            <a:r>
              <a:rPr lang="en-US" dirty="0"/>
              <a:t> This frame house, built in the 1670s, belonged to Rebecca Nurse, one of the women hanged as a witch in Salem Village in 1692.</a:t>
            </a:r>
          </a:p>
        </p:txBody>
      </p:sp>
      <p:sp>
        <p:nvSpPr>
          <p:cNvPr id="4" name="Slide Number Placeholder 3"/>
          <p:cNvSpPr>
            <a:spLocks noGrp="1"/>
          </p:cNvSpPr>
          <p:nvPr>
            <p:ph type="sldNum" sz="quarter" idx="10"/>
          </p:nvPr>
        </p:nvSpPr>
        <p:spPr/>
        <p:txBody>
          <a:bodyPr/>
          <a:lstStyle/>
          <a:p>
            <a:fld id="{6CA2FE82-FA10-43DD-9102-B56ED6A875E8}" type="slidenum">
              <a:rPr lang="en-US" smtClean="0"/>
              <a:t>42</a:t>
            </a:fld>
            <a:endParaRPr lang="en-US" dirty="0"/>
          </a:p>
        </p:txBody>
      </p:sp>
    </p:spTree>
    <p:extLst>
      <p:ext uri="{BB962C8B-B14F-4D97-AF65-F5344CB8AC3E}">
        <p14:creationId xmlns:p14="http://schemas.microsoft.com/office/powerpoint/2010/main" val="3451092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Singing Procession </a:t>
            </a:r>
            <a:r>
              <a:rPr lang="en-US" dirty="0"/>
              <a:t>in 1740 This engraving depicts a characteristic New England singing procession at the height of the Great Awakening.</a:t>
            </a:r>
          </a:p>
        </p:txBody>
      </p:sp>
      <p:sp>
        <p:nvSpPr>
          <p:cNvPr id="4" name="Slide Number Placeholder 3"/>
          <p:cNvSpPr>
            <a:spLocks noGrp="1"/>
          </p:cNvSpPr>
          <p:nvPr>
            <p:ph type="sldNum" sz="quarter" idx="10"/>
          </p:nvPr>
        </p:nvSpPr>
        <p:spPr/>
        <p:txBody>
          <a:bodyPr/>
          <a:lstStyle/>
          <a:p>
            <a:fld id="{6CA2FE82-FA10-43DD-9102-B56ED6A875E8}" type="slidenum">
              <a:rPr lang="en-US" smtClean="0"/>
              <a:t>43</a:t>
            </a:fld>
            <a:endParaRPr lang="en-US" dirty="0"/>
          </a:p>
        </p:txBody>
      </p:sp>
    </p:spTree>
    <p:extLst>
      <p:ext uri="{BB962C8B-B14F-4D97-AF65-F5344CB8AC3E}">
        <p14:creationId xmlns:p14="http://schemas.microsoft.com/office/powerpoint/2010/main" val="412491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2FE82-FA10-43DD-9102-B56ED6A875E8}" type="slidenum">
              <a:rPr lang="en-US" smtClean="0"/>
              <a:t>44</a:t>
            </a:fld>
            <a:endParaRPr lang="en-US" dirty="0"/>
          </a:p>
        </p:txBody>
      </p:sp>
    </p:spTree>
    <p:extLst>
      <p:ext uri="{BB962C8B-B14F-4D97-AF65-F5344CB8AC3E}">
        <p14:creationId xmlns:p14="http://schemas.microsoft.com/office/powerpoint/2010/main" val="44380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t>
            </a:r>
            <a:r>
              <a:rPr lang="en-US" sz="1200" b="1" i="0" kern="1200" dirty="0" err="1">
                <a:solidFill>
                  <a:schemeClr val="tx1"/>
                </a:solidFill>
                <a:effectLst/>
                <a:latin typeface="+mn-lt"/>
                <a:ea typeface="+mn-ea"/>
                <a:cs typeface="+mn-cs"/>
              </a:rPr>
              <a:t>Ould</a:t>
            </a:r>
            <a:r>
              <a:rPr lang="en-US" sz="1200" b="1" i="0" kern="1200" dirty="0">
                <a:solidFill>
                  <a:schemeClr val="tx1"/>
                </a:solidFill>
                <a:effectLst/>
                <a:latin typeface="+mn-lt"/>
                <a:ea typeface="+mn-ea"/>
                <a:cs typeface="+mn-cs"/>
              </a:rPr>
              <a:t> Virginia”</a:t>
            </a:r>
            <a:r>
              <a:rPr lang="en-US" sz="1200" b="0" i="0" kern="1200" dirty="0">
                <a:solidFill>
                  <a:schemeClr val="tx1"/>
                </a:solidFill>
                <a:effectLst/>
                <a:latin typeface="+mn-lt"/>
                <a:ea typeface="+mn-ea"/>
                <a:cs typeface="+mn-cs"/>
              </a:rPr>
              <a:t> As one of the earliest explorers and settlers of the Jamestown colony, John Smith put his intimate knowledge of the region to use by creating this seventeenth-century map of Virginia. In the upper right hand corner is a warrior of the </a:t>
            </a:r>
            <a:r>
              <a:rPr lang="en-US" sz="1200" b="0" i="0" kern="1200" dirty="0" err="1">
                <a:solidFill>
                  <a:schemeClr val="tx1"/>
                </a:solidFill>
                <a:effectLst/>
                <a:latin typeface="+mn-lt"/>
                <a:ea typeface="+mn-ea"/>
                <a:cs typeface="+mn-cs"/>
              </a:rPr>
              <a:t>Susquehannock</a:t>
            </a:r>
            <a:r>
              <a:rPr lang="en-US" sz="1200" b="0" i="0" kern="1200" dirty="0">
                <a:solidFill>
                  <a:schemeClr val="tx1"/>
                </a:solidFill>
                <a:effectLst/>
                <a:latin typeface="+mn-lt"/>
                <a:ea typeface="+mn-ea"/>
                <a:cs typeface="+mn-cs"/>
              </a:rPr>
              <a:t>, whom Smith called a “G[</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]ant­like people.”</a:t>
            </a:r>
          </a:p>
        </p:txBody>
      </p:sp>
      <p:sp>
        <p:nvSpPr>
          <p:cNvPr id="4" name="Slide Number Placeholder 3"/>
          <p:cNvSpPr>
            <a:spLocks noGrp="1"/>
          </p:cNvSpPr>
          <p:nvPr>
            <p:ph type="sldNum" sz="quarter" idx="10"/>
          </p:nvPr>
        </p:nvSpPr>
        <p:spPr/>
        <p:txBody>
          <a:bodyPr/>
          <a:lstStyle/>
          <a:p>
            <a:fld id="{6CA2FE82-FA10-43DD-9102-B56ED6A875E8}" type="slidenum">
              <a:rPr lang="en-US" smtClean="0"/>
              <a:t>9</a:t>
            </a:fld>
            <a:endParaRPr lang="en-US" dirty="0"/>
          </a:p>
        </p:txBody>
      </p:sp>
    </p:spTree>
    <p:extLst>
      <p:ext uri="{BB962C8B-B14F-4D97-AF65-F5344CB8AC3E}">
        <p14:creationId xmlns:p14="http://schemas.microsoft.com/office/powerpoint/2010/main" val="516236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Singing Procession </a:t>
            </a:r>
            <a:r>
              <a:rPr lang="en-US" dirty="0"/>
              <a:t>in 1740 This engraving depicts a characteristic New England singing procession at the height of the Great Awakening.</a:t>
            </a:r>
          </a:p>
        </p:txBody>
      </p:sp>
      <p:sp>
        <p:nvSpPr>
          <p:cNvPr id="4" name="Slide Number Placeholder 3"/>
          <p:cNvSpPr>
            <a:spLocks noGrp="1"/>
          </p:cNvSpPr>
          <p:nvPr>
            <p:ph type="sldNum" sz="quarter" idx="10"/>
          </p:nvPr>
        </p:nvSpPr>
        <p:spPr/>
        <p:txBody>
          <a:bodyPr/>
          <a:lstStyle/>
          <a:p>
            <a:fld id="{6CA2FE82-FA10-43DD-9102-B56ED6A875E8}" type="slidenum">
              <a:rPr lang="en-US" smtClean="0"/>
              <a:t>45</a:t>
            </a:fld>
            <a:endParaRPr lang="en-US" dirty="0"/>
          </a:p>
        </p:txBody>
      </p:sp>
    </p:spTree>
    <p:extLst>
      <p:ext uri="{BB962C8B-B14F-4D97-AF65-F5344CB8AC3E}">
        <p14:creationId xmlns:p14="http://schemas.microsoft.com/office/powerpoint/2010/main" val="3022628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Singing Procession </a:t>
            </a:r>
            <a:r>
              <a:rPr lang="en-US" dirty="0"/>
              <a:t>in 1740 This engraving depicts a characteristic New England singing procession at the height of the Great Awakening.</a:t>
            </a:r>
          </a:p>
        </p:txBody>
      </p:sp>
      <p:sp>
        <p:nvSpPr>
          <p:cNvPr id="4" name="Slide Number Placeholder 3"/>
          <p:cNvSpPr>
            <a:spLocks noGrp="1"/>
          </p:cNvSpPr>
          <p:nvPr>
            <p:ph type="sldNum" sz="quarter" idx="10"/>
          </p:nvPr>
        </p:nvSpPr>
        <p:spPr/>
        <p:txBody>
          <a:bodyPr/>
          <a:lstStyle/>
          <a:p>
            <a:fld id="{6CA2FE82-FA10-43DD-9102-B56ED6A875E8}" type="slidenum">
              <a:rPr lang="en-US" smtClean="0"/>
              <a:t>46</a:t>
            </a:fld>
            <a:endParaRPr lang="en-US" dirty="0"/>
          </a:p>
        </p:txBody>
      </p:sp>
    </p:spTree>
    <p:extLst>
      <p:ext uri="{BB962C8B-B14F-4D97-AF65-F5344CB8AC3E}">
        <p14:creationId xmlns:p14="http://schemas.microsoft.com/office/powerpoint/2010/main" val="1174660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Singing Procession </a:t>
            </a:r>
            <a:r>
              <a:rPr lang="en-US" dirty="0"/>
              <a:t>in 1740 This engraving depicts a characteristic New England singing procession at the height of the Great Awakening.</a:t>
            </a:r>
          </a:p>
        </p:txBody>
      </p:sp>
      <p:sp>
        <p:nvSpPr>
          <p:cNvPr id="4" name="Slide Number Placeholder 3"/>
          <p:cNvSpPr>
            <a:spLocks noGrp="1"/>
          </p:cNvSpPr>
          <p:nvPr>
            <p:ph type="sldNum" sz="quarter" idx="10"/>
          </p:nvPr>
        </p:nvSpPr>
        <p:spPr/>
        <p:txBody>
          <a:bodyPr/>
          <a:lstStyle/>
          <a:p>
            <a:fld id="{6CA2FE82-FA10-43DD-9102-B56ED6A875E8}" type="slidenum">
              <a:rPr lang="en-US" smtClean="0"/>
              <a:t>47</a:t>
            </a:fld>
            <a:endParaRPr lang="en-US" dirty="0"/>
          </a:p>
        </p:txBody>
      </p:sp>
    </p:spTree>
    <p:extLst>
      <p:ext uri="{BB962C8B-B14F-4D97-AF65-F5344CB8AC3E}">
        <p14:creationId xmlns:p14="http://schemas.microsoft.com/office/powerpoint/2010/main" val="2566977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Singing Procession </a:t>
            </a:r>
            <a:r>
              <a:rPr lang="en-US" dirty="0"/>
              <a:t>in 1740 This engraving depicts a characteristic New England singing procession at the height of the Great Awakening.</a:t>
            </a:r>
          </a:p>
        </p:txBody>
      </p:sp>
      <p:sp>
        <p:nvSpPr>
          <p:cNvPr id="4" name="Slide Number Placeholder 3"/>
          <p:cNvSpPr>
            <a:spLocks noGrp="1"/>
          </p:cNvSpPr>
          <p:nvPr>
            <p:ph type="sldNum" sz="quarter" idx="10"/>
          </p:nvPr>
        </p:nvSpPr>
        <p:spPr/>
        <p:txBody>
          <a:bodyPr/>
          <a:lstStyle/>
          <a:p>
            <a:fld id="{6CA2FE82-FA10-43DD-9102-B56ED6A875E8}" type="slidenum">
              <a:rPr lang="en-US" smtClean="0"/>
              <a:t>48</a:t>
            </a:fld>
            <a:endParaRPr lang="en-US" dirty="0"/>
          </a:p>
        </p:txBody>
      </p:sp>
    </p:spTree>
    <p:extLst>
      <p:ext uri="{BB962C8B-B14F-4D97-AF65-F5344CB8AC3E}">
        <p14:creationId xmlns:p14="http://schemas.microsoft.com/office/powerpoint/2010/main" val="2526037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Trial of Anne Hutchinson</a:t>
            </a:r>
            <a:r>
              <a:rPr lang="en-US" dirty="0"/>
              <a:t> In this</a:t>
            </a:r>
            <a:r>
              <a:rPr lang="en-US" baseline="0" dirty="0"/>
              <a:t> </a:t>
            </a:r>
            <a:r>
              <a:rPr lang="en-US" dirty="0"/>
              <a:t>nineteenth-century wood engraving, Anne Hutchinson stands her ground against charges of heresy from the</a:t>
            </a:r>
            <a:r>
              <a:rPr lang="en-US" baseline="0" dirty="0"/>
              <a:t> </a:t>
            </a:r>
            <a:r>
              <a:rPr lang="en-US" dirty="0"/>
              <a:t>all-male leaders of Puritan Boston.</a:t>
            </a:r>
          </a:p>
        </p:txBody>
      </p:sp>
      <p:sp>
        <p:nvSpPr>
          <p:cNvPr id="4" name="Slide Number Placeholder 3"/>
          <p:cNvSpPr>
            <a:spLocks noGrp="1"/>
          </p:cNvSpPr>
          <p:nvPr>
            <p:ph type="sldNum" sz="quarter" idx="10"/>
          </p:nvPr>
        </p:nvSpPr>
        <p:spPr/>
        <p:txBody>
          <a:bodyPr/>
          <a:lstStyle/>
          <a:p>
            <a:fld id="{6CA2FE82-FA10-43DD-9102-B56ED6A875E8}" type="slidenum">
              <a:rPr lang="en-US" smtClean="0"/>
              <a:t>49</a:t>
            </a:fld>
            <a:endParaRPr lang="en-US" dirty="0"/>
          </a:p>
        </p:txBody>
      </p:sp>
    </p:spTree>
    <p:extLst>
      <p:ext uri="{BB962C8B-B14F-4D97-AF65-F5344CB8AC3E}">
        <p14:creationId xmlns:p14="http://schemas.microsoft.com/office/powerpoint/2010/main" val="2441908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Wonders of the Invisible World</a:t>
            </a:r>
            <a:r>
              <a:rPr lang="en-US" dirty="0"/>
              <a:t> Title page of the 1693 London edition of Cotton Mather’s account of the Salem witchcraft trials. Mather, a prominent Boston minister, warned his congregation that the devil’s legions were assaulting New England.</a:t>
            </a:r>
          </a:p>
        </p:txBody>
      </p:sp>
      <p:sp>
        <p:nvSpPr>
          <p:cNvPr id="4" name="Slide Number Placeholder 3"/>
          <p:cNvSpPr>
            <a:spLocks noGrp="1"/>
          </p:cNvSpPr>
          <p:nvPr>
            <p:ph type="sldNum" sz="quarter" idx="10"/>
          </p:nvPr>
        </p:nvSpPr>
        <p:spPr/>
        <p:txBody>
          <a:bodyPr/>
          <a:lstStyle/>
          <a:p>
            <a:fld id="{6CA2FE82-FA10-43DD-9102-B56ED6A875E8}" type="slidenum">
              <a:rPr lang="en-US" smtClean="0"/>
              <a:t>50</a:t>
            </a:fld>
            <a:endParaRPr lang="en-US" dirty="0"/>
          </a:p>
        </p:txBody>
      </p:sp>
    </p:spTree>
    <p:extLst>
      <p:ext uri="{BB962C8B-B14F-4D97-AF65-F5344CB8AC3E}">
        <p14:creationId xmlns:p14="http://schemas.microsoft.com/office/powerpoint/2010/main" val="3531885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Boston Tea Party</a:t>
            </a:r>
            <a:r>
              <a:rPr lang="en-US" sz="1200" b="0" i="0" kern="1200" dirty="0">
                <a:solidFill>
                  <a:schemeClr val="tx1"/>
                </a:solidFill>
                <a:effectLst/>
                <a:latin typeface="+mn-lt"/>
                <a:ea typeface="+mn-ea"/>
                <a:cs typeface="+mn-cs"/>
              </a:rPr>
              <a:t> Disguised as Native Americans, a swarm of Patriots boarded three British ships and dumped more than 300 chests of East India Company tea into Boston Harbor.</a:t>
            </a:r>
          </a:p>
        </p:txBody>
      </p:sp>
      <p:sp>
        <p:nvSpPr>
          <p:cNvPr id="4" name="Slide Number Placeholder 3"/>
          <p:cNvSpPr>
            <a:spLocks noGrp="1"/>
          </p:cNvSpPr>
          <p:nvPr>
            <p:ph type="sldNum" sz="quarter" idx="10"/>
          </p:nvPr>
        </p:nvSpPr>
        <p:spPr/>
        <p:txBody>
          <a:bodyPr/>
          <a:lstStyle/>
          <a:p>
            <a:fld id="{6CA2FE82-FA10-43DD-9102-B56ED6A875E8}" type="slidenum">
              <a:rPr lang="en-US" smtClean="0"/>
              <a:t>52</a:t>
            </a:fld>
            <a:endParaRPr lang="en-US" dirty="0"/>
          </a:p>
        </p:txBody>
      </p:sp>
    </p:spTree>
    <p:extLst>
      <p:ext uri="{BB962C8B-B14F-4D97-AF65-F5344CB8AC3E}">
        <p14:creationId xmlns:p14="http://schemas.microsoft.com/office/powerpoint/2010/main" val="152433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Colonial violence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A2FE82-FA10-43DD-9102-B56ED6A875E8}" type="slidenum">
              <a:rPr lang="en-US" smtClean="0"/>
              <a:t>53</a:t>
            </a:fld>
            <a:endParaRPr lang="en-US" dirty="0"/>
          </a:p>
        </p:txBody>
      </p:sp>
    </p:spTree>
    <p:extLst>
      <p:ext uri="{BB962C8B-B14F-4D97-AF65-F5344CB8AC3E}">
        <p14:creationId xmlns:p14="http://schemas.microsoft.com/office/powerpoint/2010/main" val="904178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Guy Fawkes’ Day riot London Nov 5, 1605 – became protestant propaganda against </a:t>
            </a:r>
            <a:r>
              <a:rPr lang="en-US" sz="1200" b="1" i="0" kern="1200" dirty="0" err="1">
                <a:solidFill>
                  <a:schemeClr val="tx1"/>
                </a:solidFill>
                <a:effectLst/>
                <a:latin typeface="+mn-lt"/>
                <a:ea typeface="+mn-ea"/>
                <a:cs typeface="+mn-cs"/>
              </a:rPr>
              <a:t>Catholisism</a:t>
            </a:r>
            <a:r>
              <a:rPr lang="en-US" sz="1200" b="1" i="0" kern="1200" dirty="0">
                <a:solidFill>
                  <a:schemeClr val="tx1"/>
                </a:solidFill>
                <a:effectLst/>
                <a:latin typeface="+mn-lt"/>
                <a:ea typeface="+mn-ea"/>
                <a:cs typeface="+mn-cs"/>
              </a:rPr>
              <a:t>, exported to colonies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A2FE82-FA10-43DD-9102-B56ED6A875E8}" type="slidenum">
              <a:rPr lang="en-US" smtClean="0"/>
              <a:t>54</a:t>
            </a:fld>
            <a:endParaRPr lang="en-US" dirty="0"/>
          </a:p>
        </p:txBody>
      </p:sp>
    </p:spTree>
    <p:extLst>
      <p:ext uri="{BB962C8B-B14F-4D97-AF65-F5344CB8AC3E}">
        <p14:creationId xmlns:p14="http://schemas.microsoft.com/office/powerpoint/2010/main" val="878910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Colonial mob</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A2FE82-FA10-43DD-9102-B56ED6A875E8}" type="slidenum">
              <a:rPr lang="en-US" smtClean="0"/>
              <a:t>55</a:t>
            </a:fld>
            <a:endParaRPr lang="en-US" dirty="0"/>
          </a:p>
        </p:txBody>
      </p:sp>
    </p:spTree>
    <p:extLst>
      <p:ext uri="{BB962C8B-B14F-4D97-AF65-F5344CB8AC3E}">
        <p14:creationId xmlns:p14="http://schemas.microsoft.com/office/powerpoint/2010/main" val="68051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Colonial necessities</a:t>
            </a:r>
            <a:r>
              <a:rPr lang="en-US" dirty="0"/>
              <a:t> A list of supplies recommended to new settlers by the Virginia Company in 1622.</a:t>
            </a:r>
          </a:p>
        </p:txBody>
      </p:sp>
      <p:sp>
        <p:nvSpPr>
          <p:cNvPr id="4" name="Slide Number Placeholder 3"/>
          <p:cNvSpPr>
            <a:spLocks noGrp="1"/>
          </p:cNvSpPr>
          <p:nvPr>
            <p:ph type="sldNum" sz="quarter" idx="10"/>
          </p:nvPr>
        </p:nvSpPr>
        <p:spPr/>
        <p:txBody>
          <a:bodyPr/>
          <a:lstStyle/>
          <a:p>
            <a:fld id="{6CA2FE82-FA10-43DD-9102-B56ED6A875E8}" type="slidenum">
              <a:rPr lang="en-US" smtClean="0"/>
              <a:t>11</a:t>
            </a:fld>
            <a:endParaRPr lang="en-US" dirty="0"/>
          </a:p>
        </p:txBody>
      </p:sp>
    </p:spTree>
    <p:extLst>
      <p:ext uri="{BB962C8B-B14F-4D97-AF65-F5344CB8AC3E}">
        <p14:creationId xmlns:p14="http://schemas.microsoft.com/office/powerpoint/2010/main" val="2861801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Samuel Adams</a:t>
            </a:r>
            <a:r>
              <a:rPr lang="en-US" dirty="0"/>
              <a:t> Adams was the fiery organizer of the Sons of Liberty.</a:t>
            </a:r>
          </a:p>
        </p:txBody>
      </p:sp>
      <p:sp>
        <p:nvSpPr>
          <p:cNvPr id="4" name="Slide Number Placeholder 3"/>
          <p:cNvSpPr>
            <a:spLocks noGrp="1"/>
          </p:cNvSpPr>
          <p:nvPr>
            <p:ph type="sldNum" sz="quarter" idx="10"/>
          </p:nvPr>
        </p:nvSpPr>
        <p:spPr/>
        <p:txBody>
          <a:bodyPr/>
          <a:lstStyle/>
          <a:p>
            <a:fld id="{6CA2FE82-FA10-43DD-9102-B56ED6A875E8}" type="slidenum">
              <a:rPr lang="en-US" smtClean="0"/>
              <a:t>56</a:t>
            </a:fld>
            <a:endParaRPr lang="en-US" dirty="0"/>
          </a:p>
        </p:txBody>
      </p:sp>
    </p:spTree>
    <p:extLst>
      <p:ext uri="{BB962C8B-B14F-4D97-AF65-F5344CB8AC3E}">
        <p14:creationId xmlns:p14="http://schemas.microsoft.com/office/powerpoint/2010/main" val="1852655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York</a:t>
            </a:r>
            <a:endParaRPr lang="en-US" dirty="0"/>
          </a:p>
        </p:txBody>
      </p:sp>
      <p:sp>
        <p:nvSpPr>
          <p:cNvPr id="4" name="Slide Number Placeholder 3"/>
          <p:cNvSpPr>
            <a:spLocks noGrp="1"/>
          </p:cNvSpPr>
          <p:nvPr>
            <p:ph type="sldNum" sz="quarter" idx="10"/>
          </p:nvPr>
        </p:nvSpPr>
        <p:spPr/>
        <p:txBody>
          <a:bodyPr/>
          <a:lstStyle/>
          <a:p>
            <a:fld id="{6CA2FE82-FA10-43DD-9102-B56ED6A875E8}" type="slidenum">
              <a:rPr lang="en-US" smtClean="0"/>
              <a:t>57</a:t>
            </a:fld>
            <a:endParaRPr lang="en-US" dirty="0"/>
          </a:p>
        </p:txBody>
      </p:sp>
    </p:spTree>
    <p:extLst>
      <p:ext uri="{BB962C8B-B14F-4D97-AF65-F5344CB8AC3E}">
        <p14:creationId xmlns:p14="http://schemas.microsoft.com/office/powerpoint/2010/main" val="3425598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Colonial violence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A2FE82-FA10-43DD-9102-B56ED6A875E8}" type="slidenum">
              <a:rPr lang="en-US" smtClean="0"/>
              <a:t>58</a:t>
            </a:fld>
            <a:endParaRPr lang="en-US" dirty="0"/>
          </a:p>
        </p:txBody>
      </p:sp>
    </p:spTree>
    <p:extLst>
      <p:ext uri="{BB962C8B-B14F-4D97-AF65-F5344CB8AC3E}">
        <p14:creationId xmlns:p14="http://schemas.microsoft.com/office/powerpoint/2010/main" val="3231675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Samuel Adams</a:t>
            </a:r>
            <a:r>
              <a:rPr lang="en-US" dirty="0"/>
              <a:t> Adams was the fiery organizer of the Sons of Liberty.</a:t>
            </a:r>
          </a:p>
        </p:txBody>
      </p:sp>
      <p:sp>
        <p:nvSpPr>
          <p:cNvPr id="4" name="Slide Number Placeholder 3"/>
          <p:cNvSpPr>
            <a:spLocks noGrp="1"/>
          </p:cNvSpPr>
          <p:nvPr>
            <p:ph type="sldNum" sz="quarter" idx="10"/>
          </p:nvPr>
        </p:nvSpPr>
        <p:spPr/>
        <p:txBody>
          <a:bodyPr/>
          <a:lstStyle/>
          <a:p>
            <a:fld id="{6CA2FE82-FA10-43DD-9102-B56ED6A875E8}" type="slidenum">
              <a:rPr lang="en-US" smtClean="0"/>
              <a:t>60</a:t>
            </a:fld>
            <a:endParaRPr lang="en-US" dirty="0"/>
          </a:p>
        </p:txBody>
      </p:sp>
    </p:spTree>
    <p:extLst>
      <p:ext uri="{BB962C8B-B14F-4D97-AF65-F5344CB8AC3E}">
        <p14:creationId xmlns:p14="http://schemas.microsoft.com/office/powerpoint/2010/main" val="2499378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Indentured servants</a:t>
            </a:r>
            <a:r>
              <a:rPr lang="en-US" dirty="0"/>
              <a:t> An advertisement for indentured servants from the </a:t>
            </a:r>
            <a:r>
              <a:rPr lang="en-US" i="1" dirty="0"/>
              <a:t>Virginia Gazette</a:t>
            </a:r>
            <a:r>
              <a:rPr lang="en-US" dirty="0"/>
              <a:t>, October 4, 1779.</a:t>
            </a:r>
          </a:p>
        </p:txBody>
      </p:sp>
      <p:sp>
        <p:nvSpPr>
          <p:cNvPr id="4" name="Slide Number Placeholder 3"/>
          <p:cNvSpPr>
            <a:spLocks noGrp="1"/>
          </p:cNvSpPr>
          <p:nvPr>
            <p:ph type="sldNum" sz="quarter" idx="10"/>
          </p:nvPr>
        </p:nvSpPr>
        <p:spPr/>
        <p:txBody>
          <a:bodyPr/>
          <a:lstStyle/>
          <a:p>
            <a:fld id="{6CA2FE82-FA10-43DD-9102-B56ED6A875E8}" type="slidenum">
              <a:rPr lang="en-US" smtClean="0"/>
              <a:t>61</a:t>
            </a:fld>
            <a:endParaRPr lang="en-US" dirty="0"/>
          </a:p>
        </p:txBody>
      </p:sp>
    </p:spTree>
    <p:extLst>
      <p:ext uri="{BB962C8B-B14F-4D97-AF65-F5344CB8AC3E}">
        <p14:creationId xmlns:p14="http://schemas.microsoft.com/office/powerpoint/2010/main" val="3133883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Slave ship</a:t>
            </a:r>
            <a:r>
              <a:rPr lang="en-US" dirty="0"/>
              <a:t> One in six Africans died while crossing the Atlantic in ships like this one, from an American diagram ca. 1808.</a:t>
            </a:r>
          </a:p>
          <a:p>
            <a:endParaRPr lang="en-US" dirty="0"/>
          </a:p>
        </p:txBody>
      </p:sp>
      <p:sp>
        <p:nvSpPr>
          <p:cNvPr id="4" name="Slide Number Placeholder 3"/>
          <p:cNvSpPr>
            <a:spLocks noGrp="1"/>
          </p:cNvSpPr>
          <p:nvPr>
            <p:ph type="sldNum" sz="quarter" idx="10"/>
          </p:nvPr>
        </p:nvSpPr>
        <p:spPr/>
        <p:txBody>
          <a:bodyPr/>
          <a:lstStyle/>
          <a:p>
            <a:fld id="{6CA2FE82-FA10-43DD-9102-B56ED6A875E8}" type="slidenum">
              <a:rPr lang="en-US" smtClean="0"/>
              <a:t>63</a:t>
            </a:fld>
            <a:endParaRPr lang="en-US" dirty="0"/>
          </a:p>
        </p:txBody>
      </p:sp>
    </p:spTree>
    <p:extLst>
      <p:ext uri="{BB962C8B-B14F-4D97-AF65-F5344CB8AC3E}">
        <p14:creationId xmlns:p14="http://schemas.microsoft.com/office/powerpoint/2010/main" val="3662239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African cultural heritage in the South</a:t>
            </a:r>
            <a:r>
              <a:rPr lang="en-US" dirty="0"/>
              <a:t> The survival of African culture among enslaved Americans is evident in this late eighteenth-century painting of a South Carolina plantation. The musical instruments and pottery are of African origin (probably </a:t>
            </a:r>
            <a:r>
              <a:rPr lang="en-US" dirty="0" err="1"/>
              <a:t>Yoruban</a:t>
            </a:r>
            <a:r>
              <a:rPr lang="en-US" dirty="0"/>
              <a:t>).</a:t>
            </a:r>
          </a:p>
        </p:txBody>
      </p:sp>
      <p:sp>
        <p:nvSpPr>
          <p:cNvPr id="4" name="Slide Number Placeholder 3"/>
          <p:cNvSpPr>
            <a:spLocks noGrp="1"/>
          </p:cNvSpPr>
          <p:nvPr>
            <p:ph type="sldNum" sz="quarter" idx="10"/>
          </p:nvPr>
        </p:nvSpPr>
        <p:spPr/>
        <p:txBody>
          <a:bodyPr/>
          <a:lstStyle/>
          <a:p>
            <a:fld id="{6CA2FE82-FA10-43DD-9102-B56ED6A875E8}" type="slidenum">
              <a:rPr lang="en-US" smtClean="0"/>
              <a:t>64</a:t>
            </a:fld>
            <a:endParaRPr lang="en-US" dirty="0"/>
          </a:p>
        </p:txBody>
      </p:sp>
    </p:spTree>
    <p:extLst>
      <p:ext uri="{BB962C8B-B14F-4D97-AF65-F5344CB8AC3E}">
        <p14:creationId xmlns:p14="http://schemas.microsoft.com/office/powerpoint/2010/main" val="4130226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News of the rebellion</a:t>
            </a:r>
            <a:r>
              <a:rPr lang="en-US" dirty="0"/>
              <a:t> A pamphlet printed in London provided details about Bacon’s Rebellion.</a:t>
            </a:r>
          </a:p>
        </p:txBody>
      </p:sp>
      <p:sp>
        <p:nvSpPr>
          <p:cNvPr id="4" name="Slide Number Placeholder 3"/>
          <p:cNvSpPr>
            <a:spLocks noGrp="1"/>
          </p:cNvSpPr>
          <p:nvPr>
            <p:ph type="sldNum" sz="quarter" idx="10"/>
          </p:nvPr>
        </p:nvSpPr>
        <p:spPr/>
        <p:txBody>
          <a:bodyPr/>
          <a:lstStyle/>
          <a:p>
            <a:fld id="{6CA2FE82-FA10-43DD-9102-B56ED6A875E8}" type="slidenum">
              <a:rPr lang="en-US" smtClean="0"/>
              <a:t>65</a:t>
            </a:fld>
            <a:endParaRPr lang="en-US" dirty="0"/>
          </a:p>
        </p:txBody>
      </p:sp>
    </p:spTree>
    <p:extLst>
      <p:ext uri="{BB962C8B-B14F-4D97-AF65-F5344CB8AC3E}">
        <p14:creationId xmlns:p14="http://schemas.microsoft.com/office/powerpoint/2010/main" val="36051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Algonquian ceremony celebrating harvest</a:t>
            </a:r>
            <a:r>
              <a:rPr lang="en-US" dirty="0"/>
              <a:t> As with most Native Americans, the Algonquians’ dependence on nature for survival shaped their religious beliefs.</a:t>
            </a:r>
          </a:p>
        </p:txBody>
      </p:sp>
      <p:sp>
        <p:nvSpPr>
          <p:cNvPr id="4" name="Slide Number Placeholder 3"/>
          <p:cNvSpPr>
            <a:spLocks noGrp="1"/>
          </p:cNvSpPr>
          <p:nvPr>
            <p:ph type="sldNum" sz="quarter" idx="10"/>
          </p:nvPr>
        </p:nvSpPr>
        <p:spPr/>
        <p:txBody>
          <a:bodyPr/>
          <a:lstStyle/>
          <a:p>
            <a:fld id="{6CA2FE82-FA10-43DD-9102-B56ED6A875E8}" type="slidenum">
              <a:rPr lang="en-US" smtClean="0"/>
              <a:t>66</a:t>
            </a:fld>
            <a:endParaRPr lang="en-US" dirty="0"/>
          </a:p>
        </p:txBody>
      </p:sp>
    </p:spTree>
    <p:extLst>
      <p:ext uri="{BB962C8B-B14F-4D97-AF65-F5344CB8AC3E}">
        <p14:creationId xmlns:p14="http://schemas.microsoft.com/office/powerpoint/2010/main" val="38334966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King Philip’s War</a:t>
            </a:r>
            <a:r>
              <a:rPr lang="en-US" dirty="0"/>
              <a:t> A 1772 engraving by Paul Revere depicts </a:t>
            </a:r>
            <a:r>
              <a:rPr lang="en-US" dirty="0" err="1"/>
              <a:t>Metacomet</a:t>
            </a:r>
            <a:r>
              <a:rPr lang="en-US" dirty="0"/>
              <a:t> (King Philip), leader of the </a:t>
            </a:r>
            <a:r>
              <a:rPr lang="en-US" dirty="0" err="1"/>
              <a:t>Wampanoags</a:t>
            </a:r>
            <a:r>
              <a:rPr lang="en-US" dirty="0"/>
              <a:t>.</a:t>
            </a:r>
          </a:p>
        </p:txBody>
      </p:sp>
      <p:sp>
        <p:nvSpPr>
          <p:cNvPr id="4" name="Slide Number Placeholder 3"/>
          <p:cNvSpPr>
            <a:spLocks noGrp="1"/>
          </p:cNvSpPr>
          <p:nvPr>
            <p:ph type="sldNum" sz="quarter" idx="10"/>
          </p:nvPr>
        </p:nvSpPr>
        <p:spPr/>
        <p:txBody>
          <a:bodyPr/>
          <a:lstStyle/>
          <a:p>
            <a:fld id="{6CA2FE82-FA10-43DD-9102-B56ED6A875E8}" type="slidenum">
              <a:rPr lang="en-US" smtClean="0"/>
              <a:t>67</a:t>
            </a:fld>
            <a:endParaRPr lang="en-US" dirty="0"/>
          </a:p>
        </p:txBody>
      </p:sp>
    </p:spTree>
    <p:extLst>
      <p:ext uri="{BB962C8B-B14F-4D97-AF65-F5344CB8AC3E}">
        <p14:creationId xmlns:p14="http://schemas.microsoft.com/office/powerpoint/2010/main" val="57764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Pocahontas</a:t>
            </a:r>
            <a:r>
              <a:rPr lang="en-US" dirty="0"/>
              <a:t> Shown here in European dress; by 1616, Pocahontas was known as “Lady Rebecca.”</a:t>
            </a:r>
          </a:p>
        </p:txBody>
      </p:sp>
      <p:sp>
        <p:nvSpPr>
          <p:cNvPr id="4" name="Slide Number Placeholder 3"/>
          <p:cNvSpPr>
            <a:spLocks noGrp="1"/>
          </p:cNvSpPr>
          <p:nvPr>
            <p:ph type="sldNum" sz="quarter" idx="10"/>
          </p:nvPr>
        </p:nvSpPr>
        <p:spPr/>
        <p:txBody>
          <a:bodyPr/>
          <a:lstStyle/>
          <a:p>
            <a:fld id="{6CA2FE82-FA10-43DD-9102-B56ED6A875E8}" type="slidenum">
              <a:rPr lang="en-US" smtClean="0"/>
              <a:t>12</a:t>
            </a:fld>
            <a:endParaRPr lang="en-US" dirty="0"/>
          </a:p>
        </p:txBody>
      </p:sp>
    </p:spTree>
    <p:extLst>
      <p:ext uri="{BB962C8B-B14F-4D97-AF65-F5344CB8AC3E}">
        <p14:creationId xmlns:p14="http://schemas.microsoft.com/office/powerpoint/2010/main" val="1219116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Wampum belt</a:t>
            </a:r>
            <a:r>
              <a:rPr lang="en-US" dirty="0"/>
              <a:t> These valued belts were woven and exchanged to certify treaties or record transactions.</a:t>
            </a:r>
          </a:p>
        </p:txBody>
      </p:sp>
      <p:sp>
        <p:nvSpPr>
          <p:cNvPr id="4" name="Slide Number Placeholder 3"/>
          <p:cNvSpPr>
            <a:spLocks noGrp="1"/>
          </p:cNvSpPr>
          <p:nvPr>
            <p:ph type="sldNum" sz="quarter" idx="10"/>
          </p:nvPr>
        </p:nvSpPr>
        <p:spPr/>
        <p:txBody>
          <a:bodyPr/>
          <a:lstStyle/>
          <a:p>
            <a:fld id="{6CA2FE82-FA10-43DD-9102-B56ED6A875E8}" type="slidenum">
              <a:rPr lang="en-US" smtClean="0"/>
              <a:t>68</a:t>
            </a:fld>
            <a:endParaRPr lang="en-US" dirty="0"/>
          </a:p>
        </p:txBody>
      </p:sp>
    </p:spTree>
    <p:extLst>
      <p:ext uri="{BB962C8B-B14F-4D97-AF65-F5344CB8AC3E}">
        <p14:creationId xmlns:p14="http://schemas.microsoft.com/office/powerpoint/2010/main" val="1270670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Profitable fisheries</a:t>
            </a:r>
            <a:r>
              <a:rPr lang="en-US" dirty="0"/>
              <a:t> Catching, curing, and drying codfish in Newfoundland in the early 1700s. For centuries, the rich fishing grounds of the North Atlantic provided New Englanders with a prosperous industry.</a:t>
            </a:r>
          </a:p>
        </p:txBody>
      </p:sp>
      <p:sp>
        <p:nvSpPr>
          <p:cNvPr id="4" name="Slide Number Placeholder 3"/>
          <p:cNvSpPr>
            <a:spLocks noGrp="1"/>
          </p:cNvSpPr>
          <p:nvPr>
            <p:ph type="sldNum" sz="quarter" idx="10"/>
          </p:nvPr>
        </p:nvSpPr>
        <p:spPr/>
        <p:txBody>
          <a:bodyPr/>
          <a:lstStyle/>
          <a:p>
            <a:fld id="{6CA2FE82-FA10-43DD-9102-B56ED6A875E8}" type="slidenum">
              <a:rPr lang="en-US" smtClean="0"/>
              <a:t>69</a:t>
            </a:fld>
            <a:endParaRPr lang="en-US" dirty="0"/>
          </a:p>
        </p:txBody>
      </p:sp>
    </p:spTree>
    <p:extLst>
      <p:ext uri="{BB962C8B-B14F-4D97-AF65-F5344CB8AC3E}">
        <p14:creationId xmlns:p14="http://schemas.microsoft.com/office/powerpoint/2010/main" val="258062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Oliver Cromwell</a:t>
            </a:r>
            <a:endParaRPr lang="en-US" dirty="0"/>
          </a:p>
        </p:txBody>
      </p:sp>
      <p:sp>
        <p:nvSpPr>
          <p:cNvPr id="4" name="Slide Number Placeholder 3"/>
          <p:cNvSpPr>
            <a:spLocks noGrp="1"/>
          </p:cNvSpPr>
          <p:nvPr>
            <p:ph type="sldNum" sz="quarter" idx="10"/>
          </p:nvPr>
        </p:nvSpPr>
        <p:spPr/>
        <p:txBody>
          <a:bodyPr/>
          <a:lstStyle/>
          <a:p>
            <a:fld id="{6CA2FE82-FA10-43DD-9102-B56ED6A875E8}" type="slidenum">
              <a:rPr lang="en-US" smtClean="0"/>
              <a:t>13</a:t>
            </a:fld>
            <a:endParaRPr lang="en-US" dirty="0"/>
          </a:p>
        </p:txBody>
      </p:sp>
    </p:spTree>
    <p:extLst>
      <p:ext uri="{BB962C8B-B14F-4D97-AF65-F5344CB8AC3E}">
        <p14:creationId xmlns:p14="http://schemas.microsoft.com/office/powerpoint/2010/main" val="3483727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Execution of Charles I</a:t>
            </a:r>
            <a:r>
              <a:rPr lang="en-US" dirty="0"/>
              <a:t> Flemish artist John </a:t>
            </a:r>
            <a:r>
              <a:rPr lang="en-US" dirty="0" err="1"/>
              <a:t>Weesop</a:t>
            </a:r>
            <a:r>
              <a:rPr lang="en-US" dirty="0"/>
              <a:t> witnessed the king’s execution and painted this gruesome scene from memory. He was so disgusted by “a country where they cut off their king’s head” that he refused to visit England again.</a:t>
            </a:r>
          </a:p>
        </p:txBody>
      </p:sp>
      <p:sp>
        <p:nvSpPr>
          <p:cNvPr id="4" name="Slide Number Placeholder 3"/>
          <p:cNvSpPr>
            <a:spLocks noGrp="1"/>
          </p:cNvSpPr>
          <p:nvPr>
            <p:ph type="sldNum" sz="quarter" idx="10"/>
          </p:nvPr>
        </p:nvSpPr>
        <p:spPr/>
        <p:txBody>
          <a:bodyPr/>
          <a:lstStyle/>
          <a:p>
            <a:fld id="{6CA2FE82-FA10-43DD-9102-B56ED6A875E8}" type="slidenum">
              <a:rPr lang="en-US" smtClean="0"/>
              <a:t>14</a:t>
            </a:fld>
            <a:endParaRPr lang="en-US" dirty="0"/>
          </a:p>
        </p:txBody>
      </p:sp>
    </p:spTree>
    <p:extLst>
      <p:ext uri="{BB962C8B-B14F-4D97-AF65-F5344CB8AC3E}">
        <p14:creationId xmlns:p14="http://schemas.microsoft.com/office/powerpoint/2010/main" val="3781649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Calvert (1578/79-1632) First Lord Baltimore </a:t>
            </a:r>
          </a:p>
        </p:txBody>
      </p:sp>
      <p:sp>
        <p:nvSpPr>
          <p:cNvPr id="4" name="Slide Number Placeholder 3"/>
          <p:cNvSpPr>
            <a:spLocks noGrp="1"/>
          </p:cNvSpPr>
          <p:nvPr>
            <p:ph type="sldNum" sz="quarter" idx="10"/>
          </p:nvPr>
        </p:nvSpPr>
        <p:spPr/>
        <p:txBody>
          <a:bodyPr/>
          <a:lstStyle/>
          <a:p>
            <a:fld id="{6CA2FE82-FA10-43DD-9102-B56ED6A875E8}" type="slidenum">
              <a:rPr lang="en-US" smtClean="0"/>
              <a:t>16</a:t>
            </a:fld>
            <a:endParaRPr lang="en-US" dirty="0"/>
          </a:p>
        </p:txBody>
      </p:sp>
    </p:spTree>
    <p:extLst>
      <p:ext uri="{BB962C8B-B14F-4D97-AF65-F5344CB8AC3E}">
        <p14:creationId xmlns:p14="http://schemas.microsoft.com/office/powerpoint/2010/main" val="1204884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Broiling of Their Fish over the Flame</a:t>
            </a:r>
            <a:r>
              <a:rPr lang="en-US" dirty="0"/>
              <a:t> In this drawing by John White, Algonquian men in North Carolina broil fish, a dietary staple of coastal societies.</a:t>
            </a:r>
          </a:p>
        </p:txBody>
      </p:sp>
      <p:sp>
        <p:nvSpPr>
          <p:cNvPr id="4" name="Slide Number Placeholder 3"/>
          <p:cNvSpPr>
            <a:spLocks noGrp="1"/>
          </p:cNvSpPr>
          <p:nvPr>
            <p:ph type="sldNum" sz="quarter" idx="10"/>
          </p:nvPr>
        </p:nvSpPr>
        <p:spPr/>
        <p:txBody>
          <a:bodyPr/>
          <a:lstStyle/>
          <a:p>
            <a:fld id="{6CA2FE82-FA10-43DD-9102-B56ED6A875E8}" type="slidenum">
              <a:rPr lang="en-US" smtClean="0"/>
              <a:t>18</a:t>
            </a:fld>
            <a:endParaRPr lang="en-US" dirty="0"/>
          </a:p>
        </p:txBody>
      </p:sp>
    </p:spTree>
    <p:extLst>
      <p:ext uri="{BB962C8B-B14F-4D97-AF65-F5344CB8AC3E}">
        <p14:creationId xmlns:p14="http://schemas.microsoft.com/office/powerpoint/2010/main" val="2326511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226342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26539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3780421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330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Art Slide">
    <p:spTree>
      <p:nvGrpSpPr>
        <p:cNvPr id="1" name=""/>
        <p:cNvGrpSpPr/>
        <p:nvPr/>
      </p:nvGrpSpPr>
      <p:grpSpPr>
        <a:xfrm>
          <a:off x="0" y="0"/>
          <a:ext cx="0" cy="0"/>
          <a:chOff x="0" y="0"/>
          <a:chExt cx="0" cy="0"/>
        </a:xfrm>
      </p:grpSpPr>
      <p:sp>
        <p:nvSpPr>
          <p:cNvPr id="2" name="Rectangle 9"/>
          <p:cNvSpPr>
            <a:spLocks noChangeArrowheads="1"/>
          </p:cNvSpPr>
          <p:nvPr userDrawn="1"/>
        </p:nvSpPr>
        <p:spPr bwMode="auto">
          <a:xfrm>
            <a:off x="6400800" y="6096000"/>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279360" tIns="46800" rIns="279360" bIns="279360" anchor="b"/>
          <a:lstStyle/>
          <a:p>
            <a:pPr algn="r" eaLnBrk="0" hangingPunct="0">
              <a:spcBef>
                <a:spcPts val="250"/>
              </a:spcBef>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i="1" dirty="0">
                <a:solidFill>
                  <a:srgbClr val="000000"/>
                </a:solidFill>
                <a:latin typeface="+mn-lt"/>
                <a:cs typeface="Times New Roman" charset="0"/>
              </a:rPr>
              <a:t>America: A Narrative History</a:t>
            </a:r>
            <a:r>
              <a:rPr lang="en-US" sz="1000" dirty="0">
                <a:solidFill>
                  <a:srgbClr val="000000"/>
                </a:solidFill>
                <a:latin typeface="+mn-lt"/>
                <a:cs typeface="Times New Roman" charset="0"/>
              </a:rPr>
              <a:t>, </a:t>
            </a:r>
            <a:r>
              <a:rPr lang="en-US" sz="1000" i="0" dirty="0">
                <a:solidFill>
                  <a:srgbClr val="000000"/>
                </a:solidFill>
                <a:latin typeface="+mn-lt"/>
                <a:cs typeface="Times New Roman" charset="0"/>
              </a:rPr>
              <a:t>10th Edition</a:t>
            </a:r>
          </a:p>
          <a:p>
            <a:pPr algn="r" eaLnBrk="0" hangingPunct="0">
              <a:spcBef>
                <a:spcPts val="200"/>
              </a:spcBef>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i="0" dirty="0">
                <a:solidFill>
                  <a:srgbClr val="000000"/>
                </a:solidFill>
                <a:latin typeface="+mn-lt"/>
                <a:cs typeface="Times New Roman" charset="0"/>
              </a:rPr>
              <a:t>Copyright © 2016, W. W. Norton &amp; Company</a:t>
            </a:r>
          </a:p>
        </p:txBody>
      </p:sp>
    </p:spTree>
    <p:extLst>
      <p:ext uri="{BB962C8B-B14F-4D97-AF65-F5344CB8AC3E}">
        <p14:creationId xmlns:p14="http://schemas.microsoft.com/office/powerpoint/2010/main" val="256071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341407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86326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337908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274915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220612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221349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369864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B5CCDA-6DB8-475E-9ED9-1771A9153F2F}" type="datetimeFigureOut">
              <a:rPr lang="en-US" smtClean="0"/>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4A5A36-785F-4D6D-BC68-DDA3E0304AE5}" type="slidenum">
              <a:rPr lang="en-US" smtClean="0"/>
              <a:t>‹#›</a:t>
            </a:fld>
            <a:endParaRPr lang="en-US" dirty="0"/>
          </a:p>
        </p:txBody>
      </p:sp>
    </p:spTree>
    <p:extLst>
      <p:ext uri="{BB962C8B-B14F-4D97-AF65-F5344CB8AC3E}">
        <p14:creationId xmlns:p14="http://schemas.microsoft.com/office/powerpoint/2010/main" val="365305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5CCDA-6DB8-475E-9ED9-1771A9153F2F}" type="datetimeFigureOut">
              <a:rPr lang="en-US" smtClean="0"/>
              <a:t>6/7/2017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A5A36-785F-4D6D-BC68-DDA3E0304AE5}" type="slidenum">
              <a:rPr lang="en-US" smtClean="0"/>
              <a:t>‹#›</a:t>
            </a:fld>
            <a:endParaRPr lang="en-US" dirty="0"/>
          </a:p>
        </p:txBody>
      </p:sp>
    </p:spTree>
    <p:extLst>
      <p:ext uri="{BB962C8B-B14F-4D97-AF65-F5344CB8AC3E}">
        <p14:creationId xmlns:p14="http://schemas.microsoft.com/office/powerpoint/2010/main" val="3445947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711" y="775354"/>
            <a:ext cx="3016577" cy="5307291"/>
          </a:xfrm>
          <a:prstGeom prst="rect">
            <a:avLst/>
          </a:prstGeom>
        </p:spPr>
      </p:pic>
    </p:spTree>
    <p:extLst>
      <p:ext uri="{BB962C8B-B14F-4D97-AF65-F5344CB8AC3E}">
        <p14:creationId xmlns:p14="http://schemas.microsoft.com/office/powerpoint/2010/main" val="43383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Land Grants to the Virginia Company.&quot; The First Colony of London (1606) borders the Atlantic Ocean and includes the Chesapeake Bay, the city of Jamestown, and parts of the James River and the Potomac River. The Second Colony of Plymouth (1606) also borders the Atlantic and includes the city of Plymouth, the Kennebec River, and a large part of the Hudson River. The lower south of the Second Colony's region overlaps with the northern part of the First Colony's region. The overlapped region includes the Delaware River. The region that is labeled as the Council for New England (1620) is located to the west of the first and second colonies and is significantly larger than both of the first two colonies combined. The Council for New England includes Lake Huron, Lake Erie, Lake Ontario, and the St. Lawrence River. Questions that accompany the map include the following: What did stockholders of the Virginia Company hope to gain from the first two English colonies in North America? How were the first English settlements different from the Spanish settlements in North America? What were the major differences between Jamestown and Plymou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04800"/>
            <a:ext cx="3850075" cy="5791200"/>
          </a:xfrm>
          <a:prstGeom prst="rect">
            <a:avLst/>
          </a:prstGeom>
        </p:spPr>
      </p:pic>
    </p:spTree>
    <p:extLst>
      <p:ext uri="{BB962C8B-B14F-4D97-AF65-F5344CB8AC3E}">
        <p14:creationId xmlns:p14="http://schemas.microsoft.com/office/powerpoint/2010/main" val="167056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rinted list of recommended necessities for new Colonial settlers. The list includes various apparel and tools. It was written by the Virginia Company in 16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368" y="381000"/>
            <a:ext cx="6783632" cy="5638800"/>
          </a:xfrm>
          <a:prstGeom prst="rect">
            <a:avLst/>
          </a:prstGeom>
        </p:spPr>
      </p:pic>
    </p:spTree>
    <p:extLst>
      <p:ext uri="{BB962C8B-B14F-4D97-AF65-F5344CB8AC3E}">
        <p14:creationId xmlns:p14="http://schemas.microsoft.com/office/powerpoint/2010/main" val="2946939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cahontas in European dress and holding a white feathered f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350795"/>
            <a:ext cx="5422900" cy="5745205"/>
          </a:xfrm>
          <a:prstGeom prst="rect">
            <a:avLst/>
          </a:prstGeom>
        </p:spPr>
      </p:pic>
    </p:spTree>
    <p:extLst>
      <p:ext uri="{BB962C8B-B14F-4D97-AF65-F5344CB8AC3E}">
        <p14:creationId xmlns:p14="http://schemas.microsoft.com/office/powerpoint/2010/main" val="167764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62000"/>
            <a:ext cx="7666812" cy="5105400"/>
          </a:xfrm>
          <a:prstGeom prst="rect">
            <a:avLst/>
          </a:prstGeom>
        </p:spPr>
      </p:pic>
    </p:spTree>
    <p:extLst>
      <p:ext uri="{BB962C8B-B14F-4D97-AF65-F5344CB8AC3E}">
        <p14:creationId xmlns:p14="http://schemas.microsoft.com/office/powerpoint/2010/main" val="3378030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nting of a gruesome scene in which Charles the first is being executed. A large crowd is gathered at a stage where an executioner who is wielding an axe has just chopped off Charles's head. Another man on stage holds the severed head up for the crowd of people to see. One woman in the crowd has fainted and a couple of people are tending to 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379788"/>
            <a:ext cx="4419600" cy="5640012"/>
          </a:xfrm>
          <a:prstGeom prst="rect">
            <a:avLst/>
          </a:prstGeom>
        </p:spPr>
      </p:pic>
    </p:spTree>
    <p:extLst>
      <p:ext uri="{BB962C8B-B14F-4D97-AF65-F5344CB8AC3E}">
        <p14:creationId xmlns:p14="http://schemas.microsoft.com/office/powerpoint/2010/main" val="338277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Early Maryland and Virginia.&quot;  The map shows that the original grant of land to Lord Baltimore is larger than the boundaries of present day Maryland. Other cities labeled on this map include: St. Marys (1634), Henrico (1610), Jamestown (1607), Roanoke Island (1580s). Questions that accompany the map include the following: Why did Lord Baltimore create Maryland? How was Maryland different from Virginia? What were the main characteristics of Maryland's 1632 char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600" y="381000"/>
            <a:ext cx="4635500" cy="5562600"/>
          </a:xfrm>
          <a:prstGeom prst="rect">
            <a:avLst/>
          </a:prstGeom>
        </p:spPr>
      </p:pic>
      <mc:AlternateContent xmlns:mc="http://schemas.openxmlformats.org/markup-compatibility/2006" xmlns:pslz="http://schemas.microsoft.com/office/powerpoint/2016/slidezoom">
        <mc:Choice Requires="pslz">
          <p:graphicFrame>
            <p:nvGraphicFramePr>
              <p:cNvPr id="4" name="Slide Zoom 3"/>
              <p:cNvGraphicFramePr>
                <a:graphicFrameLocks noChangeAspect="1"/>
              </p:cNvGraphicFramePr>
              <p:nvPr>
                <p:extLst>
                  <p:ext uri="{D42A27DB-BD31-4B8C-83A1-F6EECF244321}">
                    <p14:modId xmlns:p14="http://schemas.microsoft.com/office/powerpoint/2010/main" val="515150429"/>
                  </p:ext>
                </p:extLst>
              </p:nvPr>
            </p:nvGraphicFramePr>
            <p:xfrm>
              <a:off x="208722" y="4688785"/>
              <a:ext cx="2286000" cy="1714500"/>
            </p:xfrm>
            <a:graphic>
              <a:graphicData uri="http://schemas.microsoft.com/office/powerpoint/2016/slidezoom">
                <pslz:sldZm>
                  <pslz:sldZmObj sldId="283" cId="1639846944">
                    <pslz:zmPr id="{DA11B8C4-F359-4B19-A5EF-3A64BABE6AD3}"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4" action="ppaction://hlinksldjump"/>
              </p:cNvPr>
              <p:cNvPicPr>
                <a:picLocks noGrp="1" noRot="1" noChangeAspect="1" noMove="1" noResize="1" noEditPoints="1" noAdjustHandles="1" noChangeArrowheads="1" noChangeShapeType="1"/>
              </p:cNvPicPr>
              <p:nvPr/>
            </p:nvPicPr>
            <p:blipFill>
              <a:blip r:embed="rId5"/>
              <a:stretch>
                <a:fillRect/>
              </a:stretch>
            </p:blipFill>
            <p:spPr>
              <a:xfrm>
                <a:off x="208722" y="4688785"/>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639846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04800"/>
            <a:ext cx="5066315" cy="5943600"/>
          </a:xfrm>
          <a:prstGeom prst="rect">
            <a:avLst/>
          </a:prstGeom>
        </p:spPr>
      </p:pic>
    </p:spTree>
    <p:extLst>
      <p:ext uri="{BB962C8B-B14F-4D97-AF65-F5344CB8AC3E}">
        <p14:creationId xmlns:p14="http://schemas.microsoft.com/office/powerpoint/2010/main" val="3858659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Early Settlements in the South.&quot; The map shows the east coast from the northern half of Florida up to Virginia. Settlements shown include Bath, Virginia; Charles Town, South Carolina; Savannah, Georgia; and St. Augustine, Florida. The Occaneechi Trading Path extends from Chesapeake Bay to the border of South Carolina. The colony of Georgia is shown, as well as the area added to Georgia in 1763. Questions that accompany the map include the following: How were the Carolina colonies created? What were the impediments to settling North Carolina? How did the lords proprietor settle South Carolina? What were the major items traded by settlers in South Carolin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238715"/>
            <a:ext cx="4775200" cy="5704885"/>
          </a:xfrm>
          <a:prstGeom prst="rect">
            <a:avLst/>
          </a:prstGeom>
        </p:spPr>
      </p:pic>
    </p:spTree>
    <p:extLst>
      <p:ext uri="{BB962C8B-B14F-4D97-AF65-F5344CB8AC3E}">
        <p14:creationId xmlns:p14="http://schemas.microsoft.com/office/powerpoint/2010/main" val="1284193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by John White titled, &quot;The Broiling of Their Fish over the Flame.&quot; Two Algonquian men are broiling fish which are set on a wooden frame over a fi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79306"/>
            <a:ext cx="8077200" cy="5564294"/>
          </a:xfrm>
          <a:prstGeom prst="rect">
            <a:avLst/>
          </a:prstGeom>
        </p:spPr>
      </p:pic>
    </p:spTree>
    <p:extLst>
      <p:ext uri="{BB962C8B-B14F-4D97-AF65-F5344CB8AC3E}">
        <p14:creationId xmlns:p14="http://schemas.microsoft.com/office/powerpoint/2010/main" val="3577262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rint of seven Cherokee chieftains. They are holding an assortment of swords and bows and arrow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0600"/>
            <a:ext cx="8382000" cy="4406371"/>
          </a:xfrm>
          <a:prstGeom prst="rect">
            <a:avLst/>
          </a:prstGeom>
        </p:spPr>
      </p:pic>
    </p:spTree>
    <p:extLst>
      <p:ext uri="{BB962C8B-B14F-4D97-AF65-F5344CB8AC3E}">
        <p14:creationId xmlns:p14="http://schemas.microsoft.com/office/powerpoint/2010/main" val="92408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24000"/>
            <a:ext cx="4013516" cy="4038600"/>
          </a:xfrm>
          <a:prstGeom prst="rect">
            <a:avLst/>
          </a:prstGeom>
        </p:spPr>
      </p:pic>
    </p:spTree>
    <p:extLst>
      <p:ext uri="{BB962C8B-B14F-4D97-AF65-F5344CB8AC3E}">
        <p14:creationId xmlns:p14="http://schemas.microsoft.com/office/powerpoint/2010/main" val="4025114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which depicts the earliest-known view of Savannah, Georgia from 1734. The very organized layout (straight lines and rectangular plots) indicates that the town was carefully plann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33400"/>
            <a:ext cx="7467600" cy="5351780"/>
          </a:xfrm>
          <a:prstGeom prst="rect">
            <a:avLst/>
          </a:prstGeom>
        </p:spPr>
      </p:pic>
    </p:spTree>
    <p:extLst>
      <p:ext uri="{BB962C8B-B14F-4D97-AF65-F5344CB8AC3E}">
        <p14:creationId xmlns:p14="http://schemas.microsoft.com/office/powerpoint/2010/main" val="1252071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Early New England Settlements.&quot; Several settlements are indicated including Maine, New Hampshire, Massachusetts Bay, Plymouth, Rhode Island, Connecticut, and New Haven. Questions that accompany the map include the following: Why did Pilgrims found the Plymouth colony? How were the settlers of the Massachusetts Bay Colony different from those of Plymouth? What was the origin of the Rhode Island colon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412" y="381000"/>
            <a:ext cx="4079875" cy="5715000"/>
          </a:xfrm>
          <a:prstGeom prst="rect">
            <a:avLst/>
          </a:prstGeom>
        </p:spPr>
      </p:pic>
    </p:spTree>
    <p:extLst>
      <p:ext uri="{BB962C8B-B14F-4D97-AF65-F5344CB8AC3E}">
        <p14:creationId xmlns:p14="http://schemas.microsoft.com/office/powerpoint/2010/main" val="3534500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nting of John Winthrop, the first governor of the Massachusetts Bay Colon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497" y="381000"/>
            <a:ext cx="4383705" cy="5562600"/>
          </a:xfrm>
          <a:prstGeom prst="rect">
            <a:avLst/>
          </a:prstGeom>
        </p:spPr>
      </p:pic>
    </p:spTree>
    <p:extLst>
      <p:ext uri="{BB962C8B-B14F-4D97-AF65-F5344CB8AC3E}">
        <p14:creationId xmlns:p14="http://schemas.microsoft.com/office/powerpoint/2010/main" val="2236425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eventeenth century cartoon representing the diversity of English Protestantism shows four men holding the corner of a blanket and pulling it taut. The bible is in the middle of the blanket. The four men are labeled the Anabaptist, the Brownist, the Familist, and the Pap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602463"/>
            <a:ext cx="4852706" cy="5493537"/>
          </a:xfrm>
          <a:prstGeom prst="rect">
            <a:avLst/>
          </a:prstGeom>
        </p:spPr>
      </p:pic>
    </p:spTree>
    <p:extLst>
      <p:ext uri="{BB962C8B-B14F-4D97-AF65-F5344CB8AC3E}">
        <p14:creationId xmlns:p14="http://schemas.microsoft.com/office/powerpoint/2010/main" val="4055922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Early New England Settlements.&quot; Several settlements are indicated including Maine, New Hampshire, Massachusetts Bay, Plymouth, Rhode Island, Connecticut, and New Haven. Questions that accompany the map include the following: Why did Pilgrims found the Plymouth colony? How were the settlers of the Massachusetts Bay Colony different from those of Plymouth? What was the origin of the Rhode Island colon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412" y="381000"/>
            <a:ext cx="4079875" cy="5715000"/>
          </a:xfrm>
          <a:prstGeom prst="rect">
            <a:avLst/>
          </a:prstGeom>
        </p:spPr>
      </p:pic>
    </p:spTree>
    <p:extLst>
      <p:ext uri="{BB962C8B-B14F-4D97-AF65-F5344CB8AC3E}">
        <p14:creationId xmlns:p14="http://schemas.microsoft.com/office/powerpoint/2010/main" val="1339882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The Middle Colonies.&quot; The map shows the eastern seaboard from Virginia to Massachusetts and includes the states of Maryland, Delaware, Pennsylvania, New York, New Jersey, and Connecticut. New Jersey is divided into West Jersey and East Jersey. New Sweden (1638 to 1655) is located along the northern border of West Jersey and includes Philadelphia and Fort Christina (Wilmington). New York (New Netherland) (1613 to 1664) is situated along the Mohawk River and includes the northeastern part of New Jersey, the western tip of Long Island, and it extends all the way north to Albany (Fort Orange). Questions that accompany the map include the following: Why was New Jersey divided in half? Why did the Quakers settle in Pennsylvania? How did the relations with Indians in Pennsylvania compare with other coloni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780" y="304800"/>
            <a:ext cx="4201139" cy="5779911"/>
          </a:xfrm>
          <a:prstGeom prst="rect">
            <a:avLst/>
          </a:prstGeom>
        </p:spPr>
      </p:pic>
    </p:spTree>
    <p:extLst>
      <p:ext uri="{BB962C8B-B14F-4D97-AF65-F5344CB8AC3E}">
        <p14:creationId xmlns:p14="http://schemas.microsoft.com/office/powerpoint/2010/main" val="154620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New Amsterdam in 1660 representing Castello's plan for the city. There is Dutch script at the top of the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444007"/>
            <a:ext cx="7061200" cy="5423393"/>
          </a:xfrm>
          <a:prstGeom prst="rect">
            <a:avLst/>
          </a:prstGeom>
        </p:spPr>
      </p:pic>
    </p:spTree>
    <p:extLst>
      <p:ext uri="{BB962C8B-B14F-4D97-AF65-F5344CB8AC3E}">
        <p14:creationId xmlns:p14="http://schemas.microsoft.com/office/powerpoint/2010/main" val="784728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Jewish cemetery in New York City representing Jewish heritage in seventeenth-century colonial Americ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 y="421957"/>
            <a:ext cx="7772400" cy="5521643"/>
          </a:xfrm>
          <a:prstGeom prst="rect">
            <a:avLst/>
          </a:prstGeom>
        </p:spPr>
      </p:pic>
    </p:spTree>
    <p:extLst>
      <p:ext uri="{BB962C8B-B14F-4D97-AF65-F5344CB8AC3E}">
        <p14:creationId xmlns:p14="http://schemas.microsoft.com/office/powerpoint/2010/main" val="631310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The Middle Colonies.&quot; The map shows the eastern seaboard from Virginia to Massachusetts and includes the states of Maryland, Delaware, Pennsylvania, New York, New Jersey, and Connecticut. New Jersey is divided into West Jersey and East Jersey. New Sweden (1638 to 1655) is located along the northern border of West Jersey and includes Philadelphia and Fort Christina (Wilmington). New York (New Netherland) (1613 to 1664) is situated along the Mohawk River and includes the northeastern part of New Jersey, the western tip of Long Island, and it extends all the way north to Albany (Fort Orange). Questions that accompany the map include the following: Why was New Jersey divided in half? Why did the Quakers settle in Pennsylvania? How did the relations with Indians in Pennsylvania compare with other coloni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780" y="304800"/>
            <a:ext cx="4201139" cy="5779911"/>
          </a:xfrm>
          <a:prstGeom prst="rect">
            <a:avLst/>
          </a:prstGeom>
        </p:spPr>
      </p:pic>
    </p:spTree>
    <p:extLst>
      <p:ext uri="{BB962C8B-B14F-4D97-AF65-F5344CB8AC3E}">
        <p14:creationId xmlns:p14="http://schemas.microsoft.com/office/powerpoint/2010/main" val="1191637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Quaker meeting of about twenty five people, including both men and women. One woman is standing on a wooden bucket and addressing the group.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5" y="457200"/>
            <a:ext cx="6391275" cy="5516835"/>
          </a:xfrm>
          <a:prstGeom prst="rect">
            <a:avLst/>
          </a:prstGeom>
        </p:spPr>
      </p:pic>
    </p:spTree>
    <p:extLst>
      <p:ext uri="{BB962C8B-B14F-4D97-AF65-F5344CB8AC3E}">
        <p14:creationId xmlns:p14="http://schemas.microsoft.com/office/powerpoint/2010/main" val="113023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711" y="775354"/>
            <a:ext cx="3016577" cy="5307291"/>
          </a:xfrm>
          <a:prstGeom prst="rect">
            <a:avLst/>
          </a:prstGeom>
        </p:spPr>
      </p:pic>
    </p:spTree>
    <p:extLst>
      <p:ext uri="{BB962C8B-B14F-4D97-AF65-F5344CB8AC3E}">
        <p14:creationId xmlns:p14="http://schemas.microsoft.com/office/powerpoint/2010/main" val="878573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European Settlements and Indian Societies in Early North America.&quot; The map shows the area of North America from the Great Lakes region down to the Gulf of Mexico and then east to the Atlantic. Indian societies include the Sauk, Fox, Winnebago, Kickapoo, Miami, Potawatomi, Wyandot, Erie, Huron, Mohawk, Oneida, Onondaga, Cayuga, and Seneca around the Great Lakes; the Shawnee, Cherokee and Chickasaw in the Ohio Valley; the Chocktaw, Creek, Apalachee along the Gulf of Mexico; the Timucua, Catawba, Tuscarora, and Powhatan along the southeast; the Delaware and Manticoke along the eastern coast, and the Pequot, Narragansett, Iroquois, Mahican, Nauset, Wampanoag, Massachusett, and Abenaki in the northeast. European settlements include Albany, Hartford, Providence, New York, Philadelphia, St. Marys, Jamestown, Charleston and Savannah. Questions that accompany the map include the following: Why did European settlement lead to the expansion of hostilities among the Indians? What were the consequences of the trade and commerce between the English settlers and the southern indigenous peoples? How were the relationships between the settlers and the members of the Iroquois League different from those between settlers and tribes in other reg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051" y="383720"/>
            <a:ext cx="5067300" cy="5641942"/>
          </a:xfrm>
          <a:prstGeom prst="rect">
            <a:avLst/>
          </a:prstGeom>
        </p:spPr>
      </p:pic>
    </p:spTree>
    <p:extLst>
      <p:ext uri="{BB962C8B-B14F-4D97-AF65-F5344CB8AC3E}">
        <p14:creationId xmlns:p14="http://schemas.microsoft.com/office/powerpoint/2010/main" val="131949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frame house built in the 1670s in colonial New England. It has three stories, a large chimney, and a low stone wall in fro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386" y="558800"/>
            <a:ext cx="7557614" cy="5384800"/>
          </a:xfrm>
          <a:prstGeom prst="rect">
            <a:avLst/>
          </a:prstGeom>
        </p:spPr>
      </p:pic>
    </p:spTree>
    <p:extLst>
      <p:ext uri="{BB962C8B-B14F-4D97-AF65-F5344CB8AC3E}">
        <p14:creationId xmlns:p14="http://schemas.microsoft.com/office/powerpoint/2010/main" val="28441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llustration of the artisans of Boston. The city buildings can be seen in the distance, and in the foreground several artists chop wood, hammer things, cut cloth, build things, and work the la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599" y="304800"/>
            <a:ext cx="6458001" cy="5715000"/>
          </a:xfrm>
          <a:prstGeom prst="rect">
            <a:avLst/>
          </a:prstGeom>
        </p:spPr>
      </p:pic>
    </p:spTree>
    <p:extLst>
      <p:ext uri="{BB962C8B-B14F-4D97-AF65-F5344CB8AC3E}">
        <p14:creationId xmlns:p14="http://schemas.microsoft.com/office/powerpoint/2010/main" val="3205283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nial farm with large areas of cleared lands dotted with tree stumps. A man and a woman with their dog row by in a canoe along the river in the fore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75" y="304800"/>
            <a:ext cx="5060950" cy="5706272"/>
          </a:xfrm>
          <a:prstGeom prst="rect">
            <a:avLst/>
          </a:prstGeom>
        </p:spPr>
      </p:pic>
    </p:spTree>
    <p:extLst>
      <p:ext uri="{BB962C8B-B14F-4D97-AF65-F5344CB8AC3E}">
        <p14:creationId xmlns:p14="http://schemas.microsoft.com/office/powerpoint/2010/main" val="2539890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nglish minister George Whitefield speaking to a congregation and holding his arms outstretched in a dramatic gesture. His audience looks on transfix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81000"/>
            <a:ext cx="4584700" cy="5727050"/>
          </a:xfrm>
          <a:prstGeom prst="rect">
            <a:avLst/>
          </a:prstGeom>
        </p:spPr>
      </p:pic>
    </p:spTree>
    <p:extLst>
      <p:ext uri="{BB962C8B-B14F-4D97-AF65-F5344CB8AC3E}">
        <p14:creationId xmlns:p14="http://schemas.microsoft.com/office/powerpoint/2010/main" val="2413523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rocession of several colonial women and men walking two by two towards a church and singing from hymn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04800"/>
            <a:ext cx="6807200" cy="5753644"/>
          </a:xfrm>
          <a:prstGeom prst="rect">
            <a:avLst/>
          </a:prstGeom>
        </p:spPr>
      </p:pic>
    </p:spTree>
    <p:extLst>
      <p:ext uri="{BB962C8B-B14F-4D97-AF65-F5344CB8AC3E}">
        <p14:creationId xmlns:p14="http://schemas.microsoft.com/office/powerpoint/2010/main" val="1678271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rtrait of Benjamin Franklin sitting at his des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57200"/>
            <a:ext cx="4724400" cy="5549687"/>
          </a:xfrm>
          <a:prstGeom prst="rect">
            <a:avLst/>
          </a:prstGeom>
        </p:spPr>
      </p:pic>
    </p:spTree>
    <p:extLst>
      <p:ext uri="{BB962C8B-B14F-4D97-AF65-F5344CB8AC3E}">
        <p14:creationId xmlns:p14="http://schemas.microsoft.com/office/powerpoint/2010/main" val="3953723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nglish minister George Whitefield speaking to a congregation and holding his arms outstretched in a dramatic gesture. His audience looks on transfix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81000"/>
            <a:ext cx="4584700" cy="5727050"/>
          </a:xfrm>
          <a:prstGeom prst="rect">
            <a:avLst/>
          </a:prstGeom>
        </p:spPr>
      </p:pic>
    </p:spTree>
    <p:extLst>
      <p:ext uri="{BB962C8B-B14F-4D97-AF65-F5344CB8AC3E}">
        <p14:creationId xmlns:p14="http://schemas.microsoft.com/office/powerpoint/2010/main" val="179953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Major Immigrant Groups in Colonial America.&quot;  The English are shown to be living in all the colonies in the greatest numbers from Maine south into northern Florida. Africans are indicated as being in the regions around Charleston, Savannah, the Atlantic coastal area of North Carolina, the regions around Williamsburg and Richmond, Virginia, and the Baltimore area. Scots-Irish are shown to be grouped along the eastern and southeastern region of Pennsylvania, west of Baltimore, and the mid regions of North and South Carolina. Germans are shown in the area of the Mohawk River, north of Baltimore into eastern Pennsylvania, north of Charlotte in North Carolina, and in the mid region of South Carolina. The Dutch are shown to be grouped along the Hudson River and slightly along the Delaware River. Highland Scots are centered in the region surrounding Fayeteville, North Carolina. French Catholics  populate the St. Lawrence River from Montreal north past Quebec. Jews are indicated  in the cities of New York, Philadelphia, Charleston, Savannah and Newport. The Swedes are shown to be in the regions around Philadelphia. Welsh are shown to populate Philadelphia and the region east of Fayetteville, North Carolina. The French Huguenots are shown around Boston, New York, Richmond, New Bern, and Charleston and the regions between the Hudson and Delaware Rivers. Questions that accompany the map include the following: What attracted German immigrants to the middle colonies? Why did the Scots-Irish spread across the Appalachian backcountry? Where did the first Jews settle in America? How were they receiv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707" y="304800"/>
            <a:ext cx="3506893" cy="5791200"/>
          </a:xfrm>
          <a:prstGeom prst="rect">
            <a:avLst/>
          </a:prstGeom>
        </p:spPr>
      </p:pic>
    </p:spTree>
    <p:extLst>
      <p:ext uri="{BB962C8B-B14F-4D97-AF65-F5344CB8AC3E}">
        <p14:creationId xmlns:p14="http://schemas.microsoft.com/office/powerpoint/2010/main" val="1816484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rtrait of the Rapalje family's children, three boys and one girl in lavish suits and dresses of luxurious fabric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250" y="228600"/>
            <a:ext cx="4648200" cy="5827819"/>
          </a:xfrm>
          <a:prstGeom prst="rect">
            <a:avLst/>
          </a:prstGeom>
        </p:spPr>
      </p:pic>
    </p:spTree>
    <p:extLst>
      <p:ext uri="{BB962C8B-B14F-4D97-AF65-F5344CB8AC3E}">
        <p14:creationId xmlns:p14="http://schemas.microsoft.com/office/powerpoint/2010/main" val="737613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28600"/>
            <a:ext cx="4249616" cy="6215063"/>
          </a:xfrm>
          <a:prstGeom prst="rect">
            <a:avLst/>
          </a:prstGeom>
        </p:spPr>
      </p:pic>
    </p:spTree>
    <p:extLst>
      <p:ext uri="{BB962C8B-B14F-4D97-AF65-F5344CB8AC3E}">
        <p14:creationId xmlns:p14="http://schemas.microsoft.com/office/powerpoint/2010/main" val="195099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ge from The New England Primer textbook published in the 1680s that features the letters A through F with engravings and sayings for each letter. A: In Adam's Fall, we sinned all. B: Thy life to mend, this book attend. C: The cat doth play and after flay. D: A dog will bite a thief at night. E: An Eagles flight is out of fight. F: The idle fool is whipped at scho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900" y="457200"/>
            <a:ext cx="3898900" cy="5642351"/>
          </a:xfrm>
          <a:prstGeom prst="rect">
            <a:avLst/>
          </a:prstGeom>
        </p:spPr>
      </p:pic>
    </p:spTree>
    <p:extLst>
      <p:ext uri="{BB962C8B-B14F-4D97-AF65-F5344CB8AC3E}">
        <p14:creationId xmlns:p14="http://schemas.microsoft.com/office/powerpoint/2010/main" val="2498218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rocession of several colonial women and men walking two by two towards a church and singing from hymn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04800"/>
            <a:ext cx="6807200" cy="5753644"/>
          </a:xfrm>
          <a:prstGeom prst="rect">
            <a:avLst/>
          </a:prstGeom>
        </p:spPr>
      </p:pic>
    </p:spTree>
    <p:extLst>
      <p:ext uri="{BB962C8B-B14F-4D97-AF65-F5344CB8AC3E}">
        <p14:creationId xmlns:p14="http://schemas.microsoft.com/office/powerpoint/2010/main" val="2305532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frame house built in the 1670s in colonial New England. It has three stories, a large chimney, and a low stone wall in fro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386" y="558800"/>
            <a:ext cx="7557614" cy="5384800"/>
          </a:xfrm>
          <a:prstGeom prst="rect">
            <a:avLst/>
          </a:prstGeom>
        </p:spPr>
      </p:pic>
    </p:spTree>
    <p:extLst>
      <p:ext uri="{BB962C8B-B14F-4D97-AF65-F5344CB8AC3E}">
        <p14:creationId xmlns:p14="http://schemas.microsoft.com/office/powerpoint/2010/main" val="1201983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14400"/>
            <a:ext cx="7510597" cy="4849041"/>
          </a:xfrm>
          <a:prstGeom prst="rect">
            <a:avLst/>
          </a:prstGeom>
        </p:spPr>
      </p:pic>
    </p:spTree>
    <p:extLst>
      <p:ext uri="{BB962C8B-B14F-4D97-AF65-F5344CB8AC3E}">
        <p14:creationId xmlns:p14="http://schemas.microsoft.com/office/powerpoint/2010/main" val="2051150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462" y="1062037"/>
            <a:ext cx="7077075" cy="4733925"/>
          </a:xfrm>
          <a:prstGeom prst="rect">
            <a:avLst/>
          </a:prstGeom>
        </p:spPr>
      </p:pic>
    </p:spTree>
    <p:extLst>
      <p:ext uri="{BB962C8B-B14F-4D97-AF65-F5344CB8AC3E}">
        <p14:creationId xmlns:p14="http://schemas.microsoft.com/office/powerpoint/2010/main" val="1414733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35" y="838200"/>
            <a:ext cx="6982691" cy="4800600"/>
          </a:xfrm>
          <a:prstGeom prst="rect">
            <a:avLst/>
          </a:prstGeom>
        </p:spPr>
      </p:pic>
    </p:spTree>
    <p:extLst>
      <p:ext uri="{BB962C8B-B14F-4D97-AF65-F5344CB8AC3E}">
        <p14:creationId xmlns:p14="http://schemas.microsoft.com/office/powerpoint/2010/main" val="3735076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14400"/>
            <a:ext cx="7700804" cy="4546600"/>
          </a:xfrm>
          <a:prstGeom prst="rect">
            <a:avLst/>
          </a:prstGeom>
        </p:spPr>
      </p:pic>
    </p:spTree>
    <p:extLst>
      <p:ext uri="{BB962C8B-B14F-4D97-AF65-F5344CB8AC3E}">
        <p14:creationId xmlns:p14="http://schemas.microsoft.com/office/powerpoint/2010/main" val="2802400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7200"/>
            <a:ext cx="7823200" cy="5867400"/>
          </a:xfrm>
          <a:prstGeom prst="rect">
            <a:avLst/>
          </a:prstGeom>
        </p:spPr>
      </p:pic>
    </p:spTree>
    <p:extLst>
      <p:ext uri="{BB962C8B-B14F-4D97-AF65-F5344CB8AC3E}">
        <p14:creationId xmlns:p14="http://schemas.microsoft.com/office/powerpoint/2010/main" val="147532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28662"/>
            <a:ext cx="7620000" cy="5400675"/>
          </a:xfrm>
          <a:prstGeom prst="rect">
            <a:avLst/>
          </a:prstGeom>
        </p:spPr>
      </p:pic>
    </p:spTree>
    <p:extLst>
      <p:ext uri="{BB962C8B-B14F-4D97-AF65-F5344CB8AC3E}">
        <p14:creationId xmlns:p14="http://schemas.microsoft.com/office/powerpoint/2010/main" val="1569197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od engraving depicting the Trial of Anne Hutchinson. Anne stands in a court room in front of all-male Puritan Boston lead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04800"/>
            <a:ext cx="4137463" cy="5638800"/>
          </a:xfrm>
          <a:prstGeom prst="rect">
            <a:avLst/>
          </a:prstGeom>
        </p:spPr>
      </p:pic>
    </p:spTree>
    <p:extLst>
      <p:ext uri="{BB962C8B-B14F-4D97-AF65-F5344CB8AC3E}">
        <p14:creationId xmlns:p14="http://schemas.microsoft.com/office/powerpoint/2010/main" val="3172884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pPr>
              <a:buNone/>
            </a:pPr>
            <a:r>
              <a:rPr lang="en-US" dirty="0"/>
              <a:t> </a:t>
            </a:r>
          </a:p>
        </p:txBody>
      </p:sp>
      <p:pic>
        <p:nvPicPr>
          <p:cNvPr id="4" name="Picture 10" descr="C:\Users\ewalunas\Pictures\1301 Powerpoints\1Discovery\horse-collar-plow.gif"/>
          <p:cNvPicPr>
            <a:picLocks noChangeAspect="1" noChangeArrowheads="1"/>
          </p:cNvPicPr>
          <p:nvPr/>
        </p:nvPicPr>
        <p:blipFill>
          <a:blip r:embed="rId2" cstate="print"/>
          <a:srcRect/>
          <a:stretch>
            <a:fillRect/>
          </a:stretch>
        </p:blipFill>
        <p:spPr bwMode="auto">
          <a:xfrm>
            <a:off x="1600200" y="1390650"/>
            <a:ext cx="6200775" cy="5467350"/>
          </a:xfrm>
          <a:prstGeom prst="rect">
            <a:avLst/>
          </a:prstGeom>
          <a:noFill/>
        </p:spPr>
      </p:pic>
      <p:pic>
        <p:nvPicPr>
          <p:cNvPr id="5" name="Picture 7" descr="C:\Users\ewalunas\Pictures\1301 Powerpoints\1Discovery\heavyplow.jpg"/>
          <p:cNvPicPr>
            <a:picLocks noChangeAspect="1" noChangeArrowheads="1"/>
          </p:cNvPicPr>
          <p:nvPr/>
        </p:nvPicPr>
        <p:blipFill>
          <a:blip r:embed="rId3" cstate="print"/>
          <a:srcRect/>
          <a:stretch>
            <a:fillRect/>
          </a:stretch>
        </p:blipFill>
        <p:spPr bwMode="auto">
          <a:xfrm>
            <a:off x="457200" y="0"/>
            <a:ext cx="3152775" cy="1447800"/>
          </a:xfrm>
          <a:prstGeom prst="rect">
            <a:avLst/>
          </a:prstGeom>
          <a:noFill/>
        </p:spPr>
      </p:pic>
      <p:pic>
        <p:nvPicPr>
          <p:cNvPr id="6" name="Picture 8" descr="C:\Users\ewalunas\Pictures\1301 Powerpoints\1Discovery\plow.jpg"/>
          <p:cNvPicPr>
            <a:picLocks noChangeAspect="1" noChangeArrowheads="1"/>
          </p:cNvPicPr>
          <p:nvPr/>
        </p:nvPicPr>
        <p:blipFill>
          <a:blip r:embed="rId4" cstate="print"/>
          <a:srcRect/>
          <a:stretch>
            <a:fillRect/>
          </a:stretch>
        </p:blipFill>
        <p:spPr bwMode="auto">
          <a:xfrm>
            <a:off x="5791200" y="0"/>
            <a:ext cx="2905125" cy="1571625"/>
          </a:xfrm>
          <a:prstGeom prst="rect">
            <a:avLst/>
          </a:prstGeom>
          <a:noFill/>
        </p:spPr>
      </p:pic>
    </p:spTree>
    <p:extLst>
      <p:ext uri="{BB962C8B-B14F-4D97-AF65-F5344CB8AC3E}">
        <p14:creationId xmlns:p14="http://schemas.microsoft.com/office/powerpoint/2010/main" val="3849910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itle page from Cotton Mather's account of the Salem witchcraft trials printed in 1693. The title of his account is &quot;The Wonders of the Invisible World: Being an Account of the Trials of Several Witches, Lately Executed in New England and of Several Remarkable Curiosities therein Occurring.&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609600"/>
            <a:ext cx="3644866" cy="5353100"/>
          </a:xfrm>
          <a:prstGeom prst="rect">
            <a:avLst/>
          </a:prstGeom>
        </p:spPr>
      </p:pic>
    </p:spTree>
    <p:extLst>
      <p:ext uri="{BB962C8B-B14F-4D97-AF65-F5344CB8AC3E}">
        <p14:creationId xmlns:p14="http://schemas.microsoft.com/office/powerpoint/2010/main" val="3933033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5" y="276225"/>
            <a:ext cx="4476750" cy="6305550"/>
          </a:xfrm>
          <a:prstGeom prst="rect">
            <a:avLst/>
          </a:prstGeom>
        </p:spPr>
      </p:pic>
    </p:spTree>
    <p:extLst>
      <p:ext uri="{BB962C8B-B14F-4D97-AF65-F5344CB8AC3E}">
        <p14:creationId xmlns:p14="http://schemas.microsoft.com/office/powerpoint/2010/main" val="3486918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oston Tea Party. Men with feather headdresses and skirts are throwing crates overboard from a ship at a port. Other people in colonial clothing stand on the dock with their arms rais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8" y="304800"/>
            <a:ext cx="6290062" cy="5715000"/>
          </a:xfrm>
          <a:prstGeom prst="rect">
            <a:avLst/>
          </a:prstGeom>
        </p:spPr>
      </p:pic>
    </p:spTree>
    <p:extLst>
      <p:ext uri="{BB962C8B-B14F-4D97-AF65-F5344CB8AC3E}">
        <p14:creationId xmlns:p14="http://schemas.microsoft.com/office/powerpoint/2010/main" val="249655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62000"/>
            <a:ext cx="7356202" cy="5040597"/>
          </a:xfrm>
          <a:prstGeom prst="rect">
            <a:avLst/>
          </a:prstGeom>
        </p:spPr>
      </p:pic>
    </p:spTree>
    <p:extLst>
      <p:ext uri="{BB962C8B-B14F-4D97-AF65-F5344CB8AC3E}">
        <p14:creationId xmlns:p14="http://schemas.microsoft.com/office/powerpoint/2010/main" val="2611621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85800"/>
            <a:ext cx="7850259" cy="5109210"/>
          </a:xfrm>
          <a:prstGeom prst="rect">
            <a:avLst/>
          </a:prstGeom>
        </p:spPr>
      </p:pic>
    </p:spTree>
    <p:extLst>
      <p:ext uri="{BB962C8B-B14F-4D97-AF65-F5344CB8AC3E}">
        <p14:creationId xmlns:p14="http://schemas.microsoft.com/office/powerpoint/2010/main" val="2388186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09" y="762000"/>
            <a:ext cx="7748091" cy="5051755"/>
          </a:xfrm>
          <a:prstGeom prst="rect">
            <a:avLst/>
          </a:prstGeom>
        </p:spPr>
      </p:pic>
    </p:spTree>
    <p:extLst>
      <p:ext uri="{BB962C8B-B14F-4D97-AF65-F5344CB8AC3E}">
        <p14:creationId xmlns:p14="http://schemas.microsoft.com/office/powerpoint/2010/main" val="3122993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rtrait of Samuel Adams. He is wearing a dark button down jacket. His hair flows into curls near his colla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757" y="304800"/>
            <a:ext cx="4651185" cy="5562600"/>
          </a:xfrm>
          <a:prstGeom prst="rect">
            <a:avLst/>
          </a:prstGeom>
        </p:spPr>
      </p:pic>
    </p:spTree>
    <p:extLst>
      <p:ext uri="{BB962C8B-B14F-4D97-AF65-F5344CB8AC3E}">
        <p14:creationId xmlns:p14="http://schemas.microsoft.com/office/powerpoint/2010/main" val="3745042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685799"/>
            <a:ext cx="7336059" cy="5359815"/>
          </a:xfrm>
          <a:prstGeom prst="rect">
            <a:avLst/>
          </a:prstGeom>
        </p:spPr>
      </p:pic>
    </p:spTree>
    <p:extLst>
      <p:ext uri="{BB962C8B-B14F-4D97-AF65-F5344CB8AC3E}">
        <p14:creationId xmlns:p14="http://schemas.microsoft.com/office/powerpoint/2010/main" val="2686472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62000"/>
            <a:ext cx="7356202" cy="5040597"/>
          </a:xfrm>
          <a:prstGeom prst="rect">
            <a:avLst/>
          </a:prstGeom>
        </p:spPr>
      </p:pic>
    </p:spTree>
    <p:extLst>
      <p:ext uri="{BB962C8B-B14F-4D97-AF65-F5344CB8AC3E}">
        <p14:creationId xmlns:p14="http://schemas.microsoft.com/office/powerpoint/2010/main" val="2277702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Early Settlements in the South.&quot; The map shows the east coast from the northern half of Florida up to Virginia. Settlements shown include Bath, Virginia; Charles Town, South Carolina; Savannah, Georgia; and St. Augustine, Florida. The Occaneechi Trading Path extends from Chesapeake Bay to the border of South Carolina. The colony of Georgia is shown, as well as the area added to Georgia in 1763. Questions that accompany the map include the following: How were the Carolina colonies created? What were the impediments to settling North Carolina? How did the lords proprietor settle South Carolina? What were the major items traded by settlers in South Carolin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238715"/>
            <a:ext cx="4775200" cy="5704885"/>
          </a:xfrm>
          <a:prstGeom prst="rect">
            <a:avLst/>
          </a:prstGeom>
        </p:spPr>
      </p:pic>
    </p:spTree>
    <p:extLst>
      <p:ext uri="{BB962C8B-B14F-4D97-AF65-F5344CB8AC3E}">
        <p14:creationId xmlns:p14="http://schemas.microsoft.com/office/powerpoint/2010/main" val="207604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pPr>
              <a:buNone/>
            </a:pPr>
            <a:r>
              <a:rPr lang="en-US" dirty="0"/>
              <a:t> </a:t>
            </a:r>
          </a:p>
        </p:txBody>
      </p:sp>
      <p:pic>
        <p:nvPicPr>
          <p:cNvPr id="198658" name="Picture 2" descr="C:\Users\ewalunas\Pictures\1301 Powerpoints\1Discovery\greek_legumes (1).jpg"/>
          <p:cNvPicPr>
            <a:picLocks noChangeAspect="1" noChangeArrowheads="1"/>
          </p:cNvPicPr>
          <p:nvPr/>
        </p:nvPicPr>
        <p:blipFill>
          <a:blip r:embed="rId2" cstate="print"/>
          <a:srcRect/>
          <a:stretch>
            <a:fillRect/>
          </a:stretch>
        </p:blipFill>
        <p:spPr bwMode="auto">
          <a:xfrm>
            <a:off x="457200" y="1371600"/>
            <a:ext cx="3937000" cy="3441700"/>
          </a:xfrm>
          <a:prstGeom prst="rect">
            <a:avLst/>
          </a:prstGeom>
          <a:noFill/>
        </p:spPr>
      </p:pic>
      <p:pic>
        <p:nvPicPr>
          <p:cNvPr id="198659" name="Picture 3" descr="C:\Users\ewalunas\Pictures\1301 Powerpoints\1Discovery\grains.jpg"/>
          <p:cNvPicPr>
            <a:picLocks noChangeAspect="1" noChangeArrowheads="1"/>
          </p:cNvPicPr>
          <p:nvPr/>
        </p:nvPicPr>
        <p:blipFill>
          <a:blip r:embed="rId3" cstate="print"/>
          <a:srcRect/>
          <a:stretch>
            <a:fillRect/>
          </a:stretch>
        </p:blipFill>
        <p:spPr bwMode="auto">
          <a:xfrm>
            <a:off x="4927600" y="1143000"/>
            <a:ext cx="4216400" cy="5080000"/>
          </a:xfrm>
          <a:prstGeom prst="rect">
            <a:avLst/>
          </a:prstGeom>
          <a:noFill/>
        </p:spPr>
      </p:pic>
    </p:spTree>
    <p:extLst>
      <p:ext uri="{BB962C8B-B14F-4D97-AF65-F5344CB8AC3E}">
        <p14:creationId xmlns:p14="http://schemas.microsoft.com/office/powerpoint/2010/main" val="2472093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90" y="970406"/>
            <a:ext cx="7813210" cy="4668393"/>
          </a:xfrm>
          <a:prstGeom prst="rect">
            <a:avLst/>
          </a:prstGeom>
        </p:spPr>
      </p:pic>
    </p:spTree>
    <p:extLst>
      <p:ext uri="{BB962C8B-B14F-4D97-AF65-F5344CB8AC3E}">
        <p14:creationId xmlns:p14="http://schemas.microsoft.com/office/powerpoint/2010/main" val="620230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dvertisement for indentured servants from the Virginia Gazette from October 4, 1779. The advertisement is written by Thomas Hodge and states that he just arrived with 139 health servants (men, women and bo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0" y="376609"/>
            <a:ext cx="6045200" cy="5643191"/>
          </a:xfrm>
          <a:prstGeom prst="rect">
            <a:avLst/>
          </a:prstGeom>
        </p:spPr>
      </p:pic>
    </p:spTree>
    <p:extLst>
      <p:ext uri="{BB962C8B-B14F-4D97-AF65-F5344CB8AC3E}">
        <p14:creationId xmlns:p14="http://schemas.microsoft.com/office/powerpoint/2010/main" val="3685230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titled &quot;The African Slave Trade, 1500 to 1800.&quot; The map shows the majority of the North American continent, all of the South American continent, Africa, and western Europe. A caption on the African continent states, &quot;Principal area of slave supply&quot; with the following countries listed: Senegal, Gambia, Guinea, Sierra Leone, Ivory Coast, Gold Coast, Togo, Dahomey, Nigeria, Cameroon, Gabon, Congo, and Angola. Slaves were shipped from Africa to Brazil (Portugal), Guiana, the West Indies, and English Colonies in North America. Questions that accompany the map include the following: How were Africans captured and enslaved? Describe how captive Africans were treated during the Middle Passage. How did enslaved African Americans create a new culture in the coloni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457200"/>
            <a:ext cx="5067300" cy="5505718"/>
          </a:xfrm>
          <a:prstGeom prst="rect">
            <a:avLst/>
          </a:prstGeom>
        </p:spPr>
      </p:pic>
    </p:spTree>
    <p:extLst>
      <p:ext uri="{BB962C8B-B14F-4D97-AF65-F5344CB8AC3E}">
        <p14:creationId xmlns:p14="http://schemas.microsoft.com/office/powerpoint/2010/main" val="2874665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merican diagram, circa 1808, of a ship used to transport slaves from Africa. The diagram contains seven illustrations of different parts of the boat, and the illustration shows row upon row of slaves crowded below deck and chained toget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27755"/>
            <a:ext cx="7112000" cy="5492045"/>
          </a:xfrm>
          <a:prstGeom prst="rect">
            <a:avLst/>
          </a:prstGeom>
        </p:spPr>
      </p:pic>
    </p:spTree>
    <p:extLst>
      <p:ext uri="{BB962C8B-B14F-4D97-AF65-F5344CB8AC3E}">
        <p14:creationId xmlns:p14="http://schemas.microsoft.com/office/powerpoint/2010/main" val="368345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te eighteenth-century painting of a South Carolina plantation in which seven African men and women are dancing and playing music. Some African pottery is also depic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35" y="327459"/>
            <a:ext cx="6046229" cy="5616141"/>
          </a:xfrm>
          <a:prstGeom prst="rect">
            <a:avLst/>
          </a:prstGeom>
        </p:spPr>
      </p:pic>
    </p:spTree>
    <p:extLst>
      <p:ext uri="{BB962C8B-B14F-4D97-AF65-F5344CB8AC3E}">
        <p14:creationId xmlns:p14="http://schemas.microsoft.com/office/powerpoint/2010/main" val="1006502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mphlet which provided details about Bacon's Rebellion. It reads, &quot;Strange news from Virginia; being a full and true account of the life and death of Nathanael Bacon Esquire, who was the only cause and original of all the late troubles in that country. With a full relation of all the accidents which have happened in the late war there between the Christians and Indians. London, Printed for William Harris, next door to the TurnStile without Moor-gate. 1677.&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858" y="457200"/>
            <a:ext cx="3610983" cy="5562600"/>
          </a:xfrm>
          <a:prstGeom prst="rect">
            <a:avLst/>
          </a:prstGeom>
        </p:spPr>
      </p:pic>
    </p:spTree>
    <p:extLst>
      <p:ext uri="{BB962C8B-B14F-4D97-AF65-F5344CB8AC3E}">
        <p14:creationId xmlns:p14="http://schemas.microsoft.com/office/powerpoint/2010/main" val="129429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depicting an Algonquian ceremony which celebrates the harvest. People are dancing around a circle of totems. In the center of the circle are three nude people, arms embraced in a hug. Many people are holding or wearing flowers and other flor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050" y="463256"/>
            <a:ext cx="6324600" cy="5480344"/>
          </a:xfrm>
          <a:prstGeom prst="rect">
            <a:avLst/>
          </a:prstGeom>
        </p:spPr>
      </p:pic>
    </p:spTree>
    <p:extLst>
      <p:ext uri="{BB962C8B-B14F-4D97-AF65-F5344CB8AC3E}">
        <p14:creationId xmlns:p14="http://schemas.microsoft.com/office/powerpoint/2010/main" val="4237973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ngraving from 1722 by Paul Revere depicts Metacomet (also known as King Philip). He was the leader of the Wampanoags. He is depicted as larger-than-life, wearing a blue cape and holding a long gu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447296"/>
            <a:ext cx="4089400" cy="5648704"/>
          </a:xfrm>
          <a:prstGeom prst="rect">
            <a:avLst/>
          </a:prstGeom>
        </p:spPr>
      </p:pic>
    </p:spTree>
    <p:extLst>
      <p:ext uri="{BB962C8B-B14F-4D97-AF65-F5344CB8AC3E}">
        <p14:creationId xmlns:p14="http://schemas.microsoft.com/office/powerpoint/2010/main" val="2552680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mpum belt, which is made of dark and light beads weaved through gold thread. The body of the belt has three equidistant white square shapes and the two ends of the belt are wh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09600"/>
            <a:ext cx="7387867" cy="4648200"/>
          </a:xfrm>
          <a:prstGeom prst="rect">
            <a:avLst/>
          </a:prstGeom>
        </p:spPr>
      </p:pic>
    </p:spTree>
    <p:extLst>
      <p:ext uri="{BB962C8B-B14F-4D97-AF65-F5344CB8AC3E}">
        <p14:creationId xmlns:p14="http://schemas.microsoft.com/office/powerpoint/2010/main" val="1135083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llustration showing the catching, curing, and drying of fish. Fish are sliced open, then rubbed with salt in a square pit, and left to sit in the sun on large tabl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751" y="304801"/>
            <a:ext cx="6266449" cy="5638800"/>
          </a:xfrm>
          <a:prstGeom prst="rect">
            <a:avLst/>
          </a:prstGeom>
        </p:spPr>
      </p:pic>
    </p:spTree>
    <p:extLst>
      <p:ext uri="{BB962C8B-B14F-4D97-AF65-F5344CB8AC3E}">
        <p14:creationId xmlns:p14="http://schemas.microsoft.com/office/powerpoint/2010/main" val="298655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pPr>
              <a:buNone/>
            </a:pPr>
            <a:r>
              <a:rPr lang="en-US" dirty="0"/>
              <a:t> </a:t>
            </a:r>
          </a:p>
        </p:txBody>
      </p:sp>
      <p:pic>
        <p:nvPicPr>
          <p:cNvPr id="4" name="Picture 2"/>
          <p:cNvPicPr>
            <a:picLocks noChangeAspect="1" noChangeArrowheads="1"/>
          </p:cNvPicPr>
          <p:nvPr/>
        </p:nvPicPr>
        <p:blipFill>
          <a:blip r:embed="rId2" cstate="print"/>
          <a:srcRect/>
          <a:stretch>
            <a:fillRect/>
          </a:stretch>
        </p:blipFill>
        <p:spPr bwMode="auto">
          <a:xfrm>
            <a:off x="1066800" y="762000"/>
            <a:ext cx="7086600" cy="5400675"/>
          </a:xfrm>
          <a:prstGeom prst="rect">
            <a:avLst/>
          </a:prstGeom>
          <a:noFill/>
          <a:ln w="9525">
            <a:noFill/>
            <a:round/>
            <a:headEnd/>
            <a:tailEnd/>
          </a:ln>
        </p:spPr>
      </p:pic>
    </p:spTree>
    <p:extLst>
      <p:ext uri="{BB962C8B-B14F-4D97-AF65-F5344CB8AC3E}">
        <p14:creationId xmlns:p14="http://schemas.microsoft.com/office/powerpoint/2010/main" val="37958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inting of a sixteenth-century ocean-going vessel crossing the Atlantic ocean at night. There are thousands of stars painted in the s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19629"/>
            <a:ext cx="7264400" cy="5523971"/>
          </a:xfrm>
          <a:prstGeom prst="rect">
            <a:avLst/>
          </a:prstGeom>
        </p:spPr>
      </p:pic>
    </p:spTree>
    <p:extLst>
      <p:ext uri="{BB962C8B-B14F-4D97-AF65-F5344CB8AC3E}">
        <p14:creationId xmlns:p14="http://schemas.microsoft.com/office/powerpoint/2010/main" val="4035532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17th century Virginia drawn by John Smith. In the upper right hand corner is a warrior of the Susquehanno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7912"/>
            <a:ext cx="7312914" cy="5638800"/>
          </a:xfrm>
          <a:prstGeom prst="rect">
            <a:avLst/>
          </a:prstGeom>
        </p:spPr>
      </p:pic>
    </p:spTree>
    <p:extLst>
      <p:ext uri="{BB962C8B-B14F-4D97-AF65-F5344CB8AC3E}">
        <p14:creationId xmlns:p14="http://schemas.microsoft.com/office/powerpoint/2010/main" val="3441358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5258</TotalTime>
  <Words>245</Words>
  <Application>Microsoft Office PowerPoint</Application>
  <PresentationFormat>On-screen Show (4:3)</PresentationFormat>
  <Paragraphs>107</Paragraphs>
  <Slides>69</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Times New Roman</vt:lpstr>
      <vt:lpstr>Office Theme</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DeSilva</dc:creator>
  <cp:lastModifiedBy>djsanders@att.net</cp:lastModifiedBy>
  <cp:revision>192</cp:revision>
  <dcterms:created xsi:type="dcterms:W3CDTF">2012-06-08T15:33:44Z</dcterms:created>
  <dcterms:modified xsi:type="dcterms:W3CDTF">2017-06-07T15:31:58Z</dcterms:modified>
</cp:coreProperties>
</file>