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8"/>
  </p:notesMasterIdLst>
  <p:sldIdLst>
    <p:sldId id="282" r:id="rId3"/>
    <p:sldId id="260" r:id="rId4"/>
    <p:sldId id="261" r:id="rId5"/>
    <p:sldId id="258" r:id="rId6"/>
    <p:sldId id="262" r:id="rId7"/>
    <p:sldId id="259" r:id="rId8"/>
    <p:sldId id="263" r:id="rId9"/>
    <p:sldId id="272" r:id="rId10"/>
    <p:sldId id="264" r:id="rId11"/>
    <p:sldId id="273" r:id="rId12"/>
    <p:sldId id="265" r:id="rId13"/>
    <p:sldId id="266" r:id="rId14"/>
    <p:sldId id="274" r:id="rId15"/>
    <p:sldId id="275" r:id="rId16"/>
    <p:sldId id="267" r:id="rId17"/>
    <p:sldId id="276" r:id="rId18"/>
    <p:sldId id="268" r:id="rId19"/>
    <p:sldId id="277" r:id="rId20"/>
    <p:sldId id="269" r:id="rId21"/>
    <p:sldId id="278" r:id="rId22"/>
    <p:sldId id="270" r:id="rId23"/>
    <p:sldId id="279" r:id="rId24"/>
    <p:sldId id="280" r:id="rId25"/>
    <p:sldId id="285" r:id="rId26"/>
    <p:sldId id="287" r:id="rId27"/>
    <p:sldId id="289" r:id="rId28"/>
    <p:sldId id="290" r:id="rId29"/>
    <p:sldId id="291" r:id="rId30"/>
    <p:sldId id="292" r:id="rId31"/>
    <p:sldId id="293" r:id="rId32"/>
    <p:sldId id="294" r:id="rId33"/>
    <p:sldId id="295" r:id="rId34"/>
    <p:sldId id="296" r:id="rId35"/>
    <p:sldId id="297" r:id="rId36"/>
    <p:sldId id="319" r:id="rId37"/>
    <p:sldId id="320" r:id="rId38"/>
    <p:sldId id="303" r:id="rId39"/>
    <p:sldId id="304" r:id="rId40"/>
    <p:sldId id="298" r:id="rId41"/>
    <p:sldId id="299" r:id="rId42"/>
    <p:sldId id="300" r:id="rId43"/>
    <p:sldId id="301" r:id="rId44"/>
    <p:sldId id="305" r:id="rId45"/>
    <p:sldId id="302" r:id="rId46"/>
    <p:sldId id="306" r:id="rId47"/>
    <p:sldId id="307" r:id="rId48"/>
    <p:sldId id="308" r:id="rId49"/>
    <p:sldId id="309" r:id="rId50"/>
    <p:sldId id="310" r:id="rId51"/>
    <p:sldId id="311" r:id="rId52"/>
    <p:sldId id="312" r:id="rId53"/>
    <p:sldId id="313" r:id="rId54"/>
    <p:sldId id="314" r:id="rId55"/>
    <p:sldId id="317" r:id="rId56"/>
    <p:sldId id="318"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80139" autoAdjust="0"/>
  </p:normalViewPr>
  <p:slideViewPr>
    <p:cSldViewPr>
      <p:cViewPr varScale="1">
        <p:scale>
          <a:sx n="47" d="100"/>
          <a:sy n="47" d="100"/>
        </p:scale>
        <p:origin x="780" y="60"/>
      </p:cViewPr>
      <p:guideLst>
        <p:guide orient="horz" pos="2160"/>
        <p:guide pos="2880"/>
      </p:guideLst>
    </p:cSldViewPr>
  </p:slideViewPr>
  <p:notesTextViewPr>
    <p:cViewPr>
      <p:scale>
        <a:sx n="100" d="100"/>
        <a:sy n="100" d="100"/>
      </p:scale>
      <p:origin x="0" y="0"/>
    </p:cViewPr>
  </p:notesTextViewPr>
  <p:notesViewPr>
    <p:cSldViewPr>
      <p:cViewPr>
        <p:scale>
          <a:sx n="150" d="100"/>
          <a:sy n="150" d="100"/>
        </p:scale>
        <p:origin x="-942" y="38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B2506F27-F696-8649-B97D-6E475601D115}" type="datetime1">
              <a:rPr lang="en-US" altLang="en-US"/>
              <a:pPr>
                <a:defRPr/>
              </a:pPr>
              <a:t>6/13/2017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80AD28C-176E-7244-86F9-5565BC72CCEB}" type="slidenum">
              <a:rPr lang="en-US" altLang="en-US"/>
              <a:pPr>
                <a:defRPr/>
              </a:pPr>
              <a:t>‹#›</a:t>
            </a:fld>
            <a:endParaRPr lang="en-US" altLang="en-US"/>
          </a:p>
        </p:txBody>
      </p:sp>
    </p:spTree>
    <p:extLst>
      <p:ext uri="{BB962C8B-B14F-4D97-AF65-F5344CB8AC3E}">
        <p14:creationId xmlns:p14="http://schemas.microsoft.com/office/powerpoint/2010/main" val="1519541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Once the Articles of Confederation were ratified, they immediately went into effect. This occurred during the American Revolution. Under the Articles, there was no executive branch of the government to oversee the coordination of the laws Congress passed. That was Congress’s job. It was felt that having an executive branch was too much like having a king, and that was something the framers of the Articles wished to avoid.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One of the biggest problems that Congress had under the Articles was that it did not have the power to tax. It had to ask the states to give them money, and the states did not have to pay. As a result, Congress had to look elsewhere to get the money to pay off its debts.</a:t>
            </a:r>
          </a:p>
          <a:p>
            <a:pPr eaLnBrk="1" hangingPunct="1">
              <a:spcBef>
                <a:spcPct val="0"/>
              </a:spcBef>
            </a:pPr>
            <a:endParaRPr lang="en-US" altLang="en-US">
              <a:ea typeface="MS PGothic" charset="-128"/>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AD875577-3B8D-304F-B86B-2D9A2CDBE18A}" type="slidenum">
              <a:rPr lang="en-US" altLang="en-US"/>
              <a:pPr>
                <a:spcBef>
                  <a:spcPct val="0"/>
                </a:spcBef>
              </a:pPr>
              <a:t>1</a:t>
            </a:fld>
            <a:endParaRPr lang="en-US" altLang="en-US"/>
          </a:p>
        </p:txBody>
      </p:sp>
    </p:spTree>
    <p:extLst>
      <p:ext uri="{BB962C8B-B14F-4D97-AF65-F5344CB8AC3E}">
        <p14:creationId xmlns:p14="http://schemas.microsoft.com/office/powerpoint/2010/main" val="21067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Shays and his followers demanded a more flexible monetary policy and the right to postpone paying taxes until the postwar agricultural depression lifted.</a:t>
            </a: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70D5C730-B4E8-7540-A097-7417E4374658}" type="slidenum">
              <a:rPr lang="en-US" altLang="en-US"/>
              <a:pPr>
                <a:spcBef>
                  <a:spcPct val="0"/>
                </a:spcBef>
              </a:pPr>
              <a:t>10</a:t>
            </a:fld>
            <a:endParaRPr lang="en-US" altLang="en-US"/>
          </a:p>
        </p:txBody>
      </p:sp>
    </p:spTree>
    <p:extLst>
      <p:ext uri="{BB962C8B-B14F-4D97-AF65-F5344CB8AC3E}">
        <p14:creationId xmlns:p14="http://schemas.microsoft.com/office/powerpoint/2010/main" val="203784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By 1785, it was apparent that the Articles of Confederation needed to be strengthened, but a major stumbling point was that to amend them, unanimous support was needed.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In meetings at Washington’s home at Mount Vernon and the Annapolis Convention, delegates met to discuss the future of the nation. Although the Annapolis Convention was a failure, Alexander Hamilton secured from the delegation a resolution calling for a Constitutional Convention to strengthen the federal government (but not the Articles) of the United States. </a:t>
            </a:r>
          </a:p>
        </p:txBody>
      </p:sp>
      <p:sp>
        <p:nvSpPr>
          <p:cNvPr id="51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F44858C-7BCF-DA42-9C0D-CC3FEB36F3A1}" type="slidenum">
              <a:rPr lang="en-US" altLang="en-US"/>
              <a:pPr>
                <a:spcBef>
                  <a:spcPct val="0"/>
                </a:spcBef>
              </a:pPr>
              <a:t>11</a:t>
            </a:fld>
            <a:endParaRPr lang="en-US" altLang="en-US"/>
          </a:p>
        </p:txBody>
      </p:sp>
    </p:spTree>
    <p:extLst>
      <p:ext uri="{BB962C8B-B14F-4D97-AF65-F5344CB8AC3E}">
        <p14:creationId xmlns:p14="http://schemas.microsoft.com/office/powerpoint/2010/main" val="195177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The delegates to the Constitutional Convention represented the broad spectrum of U.S. citizens: lawyers, farmers, college graduates, and merchants. Each had a belief that there was at least one area in which the Articles could do a better job. It was not long before these delegates were divided into two camps, one for the big states (such as Virginia, New York, and Pennsylvania) and the other for the small states (such as Rhode Island, Massachusetts, and Delaware).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Both sides offered plans of what they wanted to see as the new form of government for their nation. It was clear that a grand compromise would be necessary to bring the two sides together. </a:t>
            </a:r>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668A075-9F72-6245-8D9D-7167ED5B9984}" type="slidenum">
              <a:rPr lang="en-US" altLang="en-US"/>
              <a:pPr>
                <a:spcBef>
                  <a:spcPct val="0"/>
                </a:spcBef>
              </a:pPr>
              <a:t>12</a:t>
            </a:fld>
            <a:endParaRPr lang="en-US" altLang="en-US"/>
          </a:p>
        </p:txBody>
      </p:sp>
    </p:spTree>
    <p:extLst>
      <p:ext uri="{BB962C8B-B14F-4D97-AF65-F5344CB8AC3E}">
        <p14:creationId xmlns:p14="http://schemas.microsoft.com/office/powerpoint/2010/main" val="74050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George Washington presides over a session of the Constitutional Convention in Philadelphia.</a:t>
            </a:r>
          </a:p>
        </p:txBody>
      </p:sp>
      <p:sp>
        <p:nvSpPr>
          <p:cNvPr id="55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F790230F-EDFF-394C-B297-0BC70E8C038D}" type="slidenum">
              <a:rPr lang="en-US" altLang="en-US"/>
              <a:pPr>
                <a:spcBef>
                  <a:spcPct val="0"/>
                </a:spcBef>
              </a:pPr>
              <a:t>13</a:t>
            </a:fld>
            <a:endParaRPr lang="en-US" altLang="en-US"/>
          </a:p>
        </p:txBody>
      </p:sp>
    </p:spTree>
    <p:extLst>
      <p:ext uri="{BB962C8B-B14F-4D97-AF65-F5344CB8AC3E}">
        <p14:creationId xmlns:p14="http://schemas.microsoft.com/office/powerpoint/2010/main" val="105289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Madison was only thirty-six when he assumed a major role in the drafting of the Constitution. This miniature (1783) is by Charles Willson Peale.</a:t>
            </a: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18FA973E-1E55-4C45-920F-5F15DF99C4DF}" type="slidenum">
              <a:rPr lang="en-US" altLang="en-US"/>
              <a:pPr>
                <a:spcBef>
                  <a:spcPct val="0"/>
                </a:spcBef>
              </a:pPr>
              <a:t>14</a:t>
            </a:fld>
            <a:endParaRPr lang="en-US" altLang="en-US"/>
          </a:p>
        </p:txBody>
      </p:sp>
    </p:spTree>
    <p:extLst>
      <p:ext uri="{BB962C8B-B14F-4D97-AF65-F5344CB8AC3E}">
        <p14:creationId xmlns:p14="http://schemas.microsoft.com/office/powerpoint/2010/main" val="72333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ea typeface="MS PGothic" charset="-128"/>
              </a:rPr>
              <a:t>The Great Compromise was the end result of the debate between the Virginia and New Jersey Plans. </a:t>
            </a:r>
          </a:p>
          <a:p>
            <a:pPr eaLnBrk="1" hangingPunct="1">
              <a:lnSpc>
                <a:spcPct val="90000"/>
              </a:lnSpc>
              <a:spcBef>
                <a:spcPct val="0"/>
              </a:spcBef>
            </a:pPr>
            <a:endParaRPr lang="en-US" altLang="en-US">
              <a:ea typeface="MS PGothic" charset="-128"/>
            </a:endParaRPr>
          </a:p>
          <a:p>
            <a:pPr eaLnBrk="1" hangingPunct="1">
              <a:lnSpc>
                <a:spcPct val="90000"/>
              </a:lnSpc>
              <a:spcBef>
                <a:spcPct val="0"/>
              </a:spcBef>
            </a:pPr>
            <a:r>
              <a:rPr lang="en-US" altLang="en-US">
                <a:ea typeface="MS PGothic" charset="-128"/>
              </a:rPr>
              <a:t>Within the Constitution, the framers established a clear separation of powers, so that one entity in the new government could not be lawmaker, law enforcer, and judge. This, they hoped, would provide a system in which the nation would not be dominated by one branch of government. </a:t>
            </a:r>
          </a:p>
          <a:p>
            <a:pPr eaLnBrk="1" hangingPunct="1">
              <a:lnSpc>
                <a:spcPct val="90000"/>
              </a:lnSpc>
              <a:spcBef>
                <a:spcPct val="0"/>
              </a:spcBef>
            </a:pPr>
            <a:endParaRPr lang="en-US" altLang="en-US">
              <a:ea typeface="MS PGothic" charset="-128"/>
            </a:endParaRPr>
          </a:p>
          <a:p>
            <a:pPr eaLnBrk="1" hangingPunct="1">
              <a:lnSpc>
                <a:spcPct val="90000"/>
              </a:lnSpc>
              <a:spcBef>
                <a:spcPct val="0"/>
              </a:spcBef>
            </a:pPr>
            <a:r>
              <a:rPr lang="en-US" altLang="en-US">
                <a:ea typeface="MS PGothic" charset="-128"/>
              </a:rPr>
              <a:t>The president is charged with ensuring that all laws passed by Congress are enforced. He does not have the authority to create laws on his own. </a:t>
            </a:r>
          </a:p>
          <a:p>
            <a:pPr eaLnBrk="1" hangingPunct="1">
              <a:lnSpc>
                <a:spcPct val="90000"/>
              </a:lnSpc>
              <a:spcBef>
                <a:spcPct val="0"/>
              </a:spcBef>
            </a:pPr>
            <a:endParaRPr lang="en-US" altLang="en-US">
              <a:ea typeface="MS PGothic" charset="-128"/>
            </a:endParaRPr>
          </a:p>
          <a:p>
            <a:pPr eaLnBrk="1" hangingPunct="1">
              <a:lnSpc>
                <a:spcPct val="90000"/>
              </a:lnSpc>
              <a:spcBef>
                <a:spcPct val="0"/>
              </a:spcBef>
            </a:pPr>
            <a:r>
              <a:rPr lang="en-US" altLang="en-US">
                <a:ea typeface="MS PGothic" charset="-128"/>
              </a:rPr>
              <a:t>The Constitution created only one court in the judicial branch, the Supreme Court, and established only one member on that court, the chief justice. This way, Congress can create as many courts underneath the Supreme Court as is deemed necessary and may place as many judges and justices in these positions as it sees fit. </a:t>
            </a:r>
          </a:p>
          <a:p>
            <a:pPr eaLnBrk="1" hangingPunct="1">
              <a:lnSpc>
                <a:spcPct val="90000"/>
              </a:lnSpc>
              <a:spcBef>
                <a:spcPct val="0"/>
              </a:spcBef>
            </a:pPr>
            <a:endParaRPr lang="en-US" altLang="en-US">
              <a:ea typeface="MS PGothic" charset="-128"/>
            </a:endParaRPr>
          </a:p>
          <a:p>
            <a:pPr eaLnBrk="1" hangingPunct="1">
              <a:lnSpc>
                <a:spcPct val="90000"/>
              </a:lnSpc>
              <a:spcBef>
                <a:spcPct val="0"/>
              </a:spcBef>
            </a:pPr>
            <a:r>
              <a:rPr lang="en-US" altLang="en-US">
                <a:ea typeface="MS PGothic" charset="-128"/>
              </a:rPr>
              <a:t>Examples of countervailing forces are the veto to kill laws, the ability of Congress to overturn a veto, and the power to impeach and removed members of the executive and judicial branches.</a:t>
            </a:r>
          </a:p>
          <a:p>
            <a:pPr eaLnBrk="1" hangingPunct="1">
              <a:lnSpc>
                <a:spcPct val="90000"/>
              </a:lnSpc>
              <a:spcBef>
                <a:spcPct val="0"/>
              </a:spcBef>
            </a:pPr>
            <a:endParaRPr lang="en-US" altLang="en-US">
              <a:ea typeface="MS PGothic" charset="-128"/>
            </a:endParaRP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C40ABFF3-4312-4E40-ADE2-713FBFC06616}" type="slidenum">
              <a:rPr lang="en-US" altLang="en-US"/>
              <a:pPr>
                <a:spcBef>
                  <a:spcPct val="0"/>
                </a:spcBef>
              </a:pPr>
              <a:t>15</a:t>
            </a:fld>
            <a:endParaRPr lang="en-US" altLang="en-US"/>
          </a:p>
        </p:txBody>
      </p:sp>
    </p:spTree>
    <p:extLst>
      <p:ext uri="{BB962C8B-B14F-4D97-AF65-F5344CB8AC3E}">
        <p14:creationId xmlns:p14="http://schemas.microsoft.com/office/powerpoint/2010/main" val="14870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a:ea typeface="MS PGothic" charset="-128"/>
              </a:rPr>
              <a:t>Signing the Constitution, September 17, 1787 </a:t>
            </a:r>
          </a:p>
          <a:p>
            <a:r>
              <a:rPr lang="en-US" altLang="en-US">
                <a:ea typeface="MS PGothic" charset="-128"/>
              </a:rPr>
              <a:t>Thomas Pritchard Rossiter’s painting shows George Washington presiding over what Thomas Jefferson called “an assembly of demi-gods” in Philadelphia.</a:t>
            </a:r>
          </a:p>
        </p:txBody>
      </p:sp>
      <p:sp>
        <p:nvSpPr>
          <p:cNvPr id="614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BFC1CBF-5BCD-A848-870B-3E40A6344D05}" type="slidenum">
              <a:rPr lang="en-US" altLang="en-US"/>
              <a:pPr>
                <a:spcBef>
                  <a:spcPct val="0"/>
                </a:spcBef>
              </a:pPr>
              <a:t>16</a:t>
            </a:fld>
            <a:endParaRPr lang="en-US" altLang="en-US"/>
          </a:p>
        </p:txBody>
      </p:sp>
    </p:spTree>
    <p:extLst>
      <p:ext uri="{BB962C8B-B14F-4D97-AF65-F5344CB8AC3E}">
        <p14:creationId xmlns:p14="http://schemas.microsoft.com/office/powerpoint/2010/main" val="175178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Once the Constitution was submitted to each state to ratify, two distinct camps emerged. The Federalists, which included Alexander Hamilton and James Madison, published essays arguing for the ratification. Members of the anti-Federalists, such as Richard Henry Lee and Patrick Henry, were not as well organized in their rebuttals but were still widely read.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Arguments for ratification included standardized monetary supply, reduction of taxes, and repayment of the war bonds.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Arguments against ratification included the fact that there was no Bill of Rights (this was added in 1791), that the Constitution provided a similar government system to Great Britain so similar power struggles might follow, and that the ratification process was illegal under the Articles. </a:t>
            </a: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07B1E0B-F831-5645-93BB-2B2B97C983A1}" type="slidenum">
              <a:rPr lang="en-US" altLang="en-US"/>
              <a:pPr>
                <a:spcBef>
                  <a:spcPct val="0"/>
                </a:spcBef>
              </a:pPr>
              <a:t>17</a:t>
            </a:fld>
            <a:endParaRPr lang="en-US" altLang="en-US"/>
          </a:p>
        </p:txBody>
      </p:sp>
    </p:spTree>
    <p:extLst>
      <p:ext uri="{BB962C8B-B14F-4D97-AF65-F5344CB8AC3E}">
        <p14:creationId xmlns:p14="http://schemas.microsoft.com/office/powerpoint/2010/main" val="32556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a:ea typeface="MS PGothic" charset="-128"/>
              </a:rPr>
              <a:t>The Federalist </a:t>
            </a:r>
          </a:p>
          <a:p>
            <a:r>
              <a:rPr lang="en-US" altLang="en-US">
                <a:ea typeface="MS PGothic" charset="-128"/>
              </a:rPr>
              <a:t>Alexander Hamilton, James Madison, and John Jay published this series of essays in 1788 defending the concept of strong central government and urging ratification of the Constitution.</a:t>
            </a:r>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6F2E84F7-5CBE-E746-83EF-443566C15716}" type="slidenum">
              <a:rPr lang="en-US" altLang="en-US"/>
              <a:pPr>
                <a:spcBef>
                  <a:spcPct val="0"/>
                </a:spcBef>
              </a:pPr>
              <a:t>18</a:t>
            </a:fld>
            <a:endParaRPr lang="en-US" altLang="en-US"/>
          </a:p>
        </p:txBody>
      </p:sp>
    </p:spTree>
    <p:extLst>
      <p:ext uri="{BB962C8B-B14F-4D97-AF65-F5344CB8AC3E}">
        <p14:creationId xmlns:p14="http://schemas.microsoft.com/office/powerpoint/2010/main" val="2070071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The small states did not have as many vocal opponents to the Constitution as the larger states. Without New York and Virginia ratifying, the new government would be but a shell. Once they did, it was a fait accompli. The new government was formed and the old was disbanded. New York was chosen as the site for the first capitol. </a:t>
            </a:r>
          </a:p>
        </p:txBody>
      </p:sp>
      <p:sp>
        <p:nvSpPr>
          <p:cNvPr id="675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64C01764-DA67-9742-97D0-2F836DC21761}" type="slidenum">
              <a:rPr lang="en-US" altLang="en-US"/>
              <a:pPr>
                <a:spcBef>
                  <a:spcPct val="0"/>
                </a:spcBef>
              </a:pPr>
              <a:t>19</a:t>
            </a:fld>
            <a:endParaRPr lang="en-US" altLang="en-US"/>
          </a:p>
        </p:txBody>
      </p:sp>
    </p:spTree>
    <p:extLst>
      <p:ext uri="{BB962C8B-B14F-4D97-AF65-F5344CB8AC3E}">
        <p14:creationId xmlns:p14="http://schemas.microsoft.com/office/powerpoint/2010/main" val="30891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Why were there so many overlapping claims to the western lands? What were the terms of the Land Ordinance of 1785? How did it arrange for future states to enter the Union?</a:t>
            </a:r>
          </a:p>
        </p:txBody>
      </p:sp>
      <p:sp>
        <p:nvSpPr>
          <p:cNvPr id="32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539945D-C798-3F49-AE79-731A52365802}" type="slidenum">
              <a:rPr lang="en-US" altLang="en-US"/>
              <a:pPr>
                <a:spcBef>
                  <a:spcPct val="0"/>
                </a:spcBef>
              </a:pPr>
              <a:t>2</a:t>
            </a:fld>
            <a:endParaRPr lang="en-US" altLang="en-US"/>
          </a:p>
        </p:txBody>
      </p:sp>
    </p:spTree>
    <p:extLst>
      <p:ext uri="{BB962C8B-B14F-4D97-AF65-F5344CB8AC3E}">
        <p14:creationId xmlns:p14="http://schemas.microsoft.com/office/powerpoint/2010/main" val="170221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ea typeface="MS PGothic" charset="-128"/>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4242A242-19C6-774B-832B-848535493125}" type="slidenum">
              <a:rPr lang="en-US" altLang="en-US"/>
              <a:pPr>
                <a:spcBef>
                  <a:spcPct val="0"/>
                </a:spcBef>
              </a:pPr>
              <a:t>20</a:t>
            </a:fld>
            <a:endParaRPr lang="en-US" altLang="en-US"/>
          </a:p>
        </p:txBody>
      </p:sp>
    </p:spTree>
    <p:extLst>
      <p:ext uri="{BB962C8B-B14F-4D97-AF65-F5344CB8AC3E}">
        <p14:creationId xmlns:p14="http://schemas.microsoft.com/office/powerpoint/2010/main" val="149940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Who were the leading Federalists and anti-Federalists? Why were the anti-Federalists opposed to the Constitution? How did the Federalists win the ratification of the Constitution?</a:t>
            </a:r>
          </a:p>
        </p:txBody>
      </p:sp>
      <p:sp>
        <p:nvSpPr>
          <p:cNvPr id="716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BEDECA4C-D066-E548-8619-E0C0D63B7BE5}" type="slidenum">
              <a:rPr lang="en-US" altLang="en-US"/>
              <a:pPr>
                <a:spcBef>
                  <a:spcPct val="0"/>
                </a:spcBef>
              </a:pPr>
              <a:t>21</a:t>
            </a:fld>
            <a:endParaRPr lang="en-US" altLang="en-US"/>
          </a:p>
        </p:txBody>
      </p:sp>
    </p:spTree>
    <p:extLst>
      <p:ext uri="{BB962C8B-B14F-4D97-AF65-F5344CB8AC3E}">
        <p14:creationId xmlns:p14="http://schemas.microsoft.com/office/powerpoint/2010/main" val="193571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An engraving published in 1788 in </a:t>
            </a:r>
            <a:r>
              <a:rPr lang="en-US" altLang="en-US" i="1">
                <a:ea typeface="MS PGothic" charset="-128"/>
              </a:rPr>
              <a:t>The Massachusetts Centinel </a:t>
            </a:r>
            <a:r>
              <a:rPr lang="en-US" altLang="en-US">
                <a:ea typeface="MS PGothic" charset="-128"/>
              </a:rPr>
              <a:t>after Massachusetts became the sixth state to ratify the Constitution. By the end of 1788, five more states would approve and the Constitution would go into effect. The last two states to ratify were North Carolina in 1789 and Rhode Island in 1790.</a:t>
            </a:r>
          </a:p>
        </p:txBody>
      </p:sp>
      <p:sp>
        <p:nvSpPr>
          <p:cNvPr id="737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7DF95961-9593-FE4F-829A-AC9F9D23D6B8}" type="slidenum">
              <a:rPr lang="en-US" altLang="en-US"/>
              <a:pPr>
                <a:spcBef>
                  <a:spcPct val="0"/>
                </a:spcBef>
              </a:pPr>
              <a:t>22</a:t>
            </a:fld>
            <a:endParaRPr lang="en-US" altLang="en-US"/>
          </a:p>
        </p:txBody>
      </p:sp>
    </p:spTree>
    <p:extLst>
      <p:ext uri="{BB962C8B-B14F-4D97-AF65-F5344CB8AC3E}">
        <p14:creationId xmlns:p14="http://schemas.microsoft.com/office/powerpoint/2010/main" val="129605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charset="-128"/>
              </a:rPr>
              <a:t>The Constitution </a:t>
            </a:r>
          </a:p>
          <a:p>
            <a:r>
              <a:rPr lang="en-US" altLang="en-US">
                <a:ea typeface="MS PGothic" charset="-128"/>
              </a:rPr>
              <a:t>Many local newspapers published the Constitution in 1787, allowing Americans across the country to read and discuss it.</a:t>
            </a:r>
          </a:p>
        </p:txBody>
      </p:sp>
      <p:sp>
        <p:nvSpPr>
          <p:cNvPr id="757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8F7ED71-1BA6-7542-A9D7-AD615E86056D}" type="slidenum">
              <a:rPr lang="en-US" altLang="en-US"/>
              <a:pPr>
                <a:spcBef>
                  <a:spcPct val="0"/>
                </a:spcBef>
              </a:pPr>
              <a:t>23</a:t>
            </a:fld>
            <a:endParaRPr lang="en-US" altLang="en-US"/>
          </a:p>
        </p:txBody>
      </p:sp>
    </p:spTree>
    <p:extLst>
      <p:ext uri="{BB962C8B-B14F-4D97-AF65-F5344CB8AC3E}">
        <p14:creationId xmlns:p14="http://schemas.microsoft.com/office/powerpoint/2010/main" val="804643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Hosting almost 4 million people and stretching from the Great Lakes to the Gulf of Mexico, the Eastern Seaboard, and the mighty Mississippi, the United States was experiencing economic and demographic growth on a large scale.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The differences between the agrarian society in the South and the shipping-focused North continued to increase.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As the first president of the United States, Washington appreciated the delicate position he was in, for everything that he did would be looked upon by future generations as precedent for further actions. </a:t>
            </a:r>
          </a:p>
        </p:txBody>
      </p:sp>
      <p:sp>
        <p:nvSpPr>
          <p:cNvPr id="778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A2642140-D01C-5F4A-B31F-47EC83489304}" type="slidenum">
              <a:rPr lang="en-US" altLang="en-US"/>
              <a:pPr>
                <a:spcBef>
                  <a:spcPct val="0"/>
                </a:spcBef>
              </a:pPr>
              <a:t>24</a:t>
            </a:fld>
            <a:endParaRPr lang="en-US" altLang="en-US"/>
          </a:p>
        </p:txBody>
      </p:sp>
    </p:spTree>
    <p:extLst>
      <p:ext uri="{BB962C8B-B14F-4D97-AF65-F5344CB8AC3E}">
        <p14:creationId xmlns:p14="http://schemas.microsoft.com/office/powerpoint/2010/main" val="93308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In order to fulfill his role as chief executive, Washington established his cabinet, which was composed of the leaders of the executive departments.</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The Department of State is responsible for the diplomatic matters of the United States, and the first secretary was Thomas Jefferson. The Department of the Treasury is the chief banker of the United States, first overseen by Alexander Hamilton as secretary. The Department of Justice was the domain of the attorney general, Edmund Randolph.</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The Supreme Court was the only court created by the Constitution, and the only member specifically mentioned was the presiding officer, the chief justice. Congress was given the authority to create as many levels of jurisdiction of courts and as many justices and judges as was deemed necessary.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John Jay was the first chief justice. </a:t>
            </a:r>
          </a:p>
        </p:txBody>
      </p:sp>
      <p:sp>
        <p:nvSpPr>
          <p:cNvPr id="798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A32555BA-AFA2-A146-A6CD-DBF9038CB0F4}" type="slidenum">
              <a:rPr lang="en-US" altLang="en-US"/>
              <a:pPr>
                <a:spcBef>
                  <a:spcPct val="0"/>
                </a:spcBef>
              </a:pPr>
              <a:t>25</a:t>
            </a:fld>
            <a:endParaRPr lang="en-US" altLang="en-US"/>
          </a:p>
        </p:txBody>
      </p:sp>
    </p:spTree>
    <p:extLst>
      <p:ext uri="{BB962C8B-B14F-4D97-AF65-F5344CB8AC3E}">
        <p14:creationId xmlns:p14="http://schemas.microsoft.com/office/powerpoint/2010/main" val="1379684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To calm fears about an overbearing national government, the Bill of Rights was added to the Constitution to ensure the rights of the citizen as well as the state in the new government. It was ratified in 1791.</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When the Constitution was ratified, the United States was the only nation in the world that did not, in some form, sponsor a set religion or mandate some form of religious requirement to hold office. In the First Amendment, Congress was forbidden from endorsing a religion or in preventing others from worshipping as they saw fit. </a:t>
            </a: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C413E976-2465-B741-B2FA-75DA3C9B1BDB}" type="slidenum">
              <a:rPr lang="en-US" altLang="en-US"/>
              <a:pPr>
                <a:spcBef>
                  <a:spcPct val="0"/>
                </a:spcBef>
              </a:pPr>
              <a:t>26</a:t>
            </a:fld>
            <a:endParaRPr lang="en-US" altLang="en-US"/>
          </a:p>
        </p:txBody>
      </p:sp>
    </p:spTree>
    <p:extLst>
      <p:ext uri="{BB962C8B-B14F-4D97-AF65-F5344CB8AC3E}">
        <p14:creationId xmlns:p14="http://schemas.microsoft.com/office/powerpoint/2010/main" val="1974471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Originally, the only method Congress had of raising money was by placing taxes on imports. This is known as a tariff. Taxing of an individual’s income would not come until the twentieth century in the form of the Sixteenth Amendment.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Hamilton was a man who had “pulled himself up by the bootstraps” and was a firm believer in a national economic policy that would strengthen the role of the central government, while at the same time enriching the national economy.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As secretary of the treasury, Hamilton won approval to absorb all of the states’ individual wartime debt, along with that of the national governments, so that by paying them all off as one debt, the establishment of a national bank along the lines of the Bank of England would bolster the economy of the United States and provide for an excellent credit rating for the new nation. </a:t>
            </a:r>
          </a:p>
          <a:p>
            <a:pPr eaLnBrk="1" hangingPunct="1">
              <a:spcBef>
                <a:spcPct val="0"/>
              </a:spcBef>
            </a:pPr>
            <a:endParaRPr lang="en-US" altLang="en-US">
              <a:ea typeface="MS PGothic" charset="-128"/>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5375C3A8-792B-B043-B2F8-F255678BDBE3}" type="slidenum">
              <a:rPr lang="en-US" altLang="en-US"/>
              <a:pPr>
                <a:spcBef>
                  <a:spcPct val="0"/>
                </a:spcBef>
              </a:pPr>
              <a:t>27</a:t>
            </a:fld>
            <a:endParaRPr lang="en-US" altLang="en-US"/>
          </a:p>
        </p:txBody>
      </p:sp>
    </p:spTree>
    <p:extLst>
      <p:ext uri="{BB962C8B-B14F-4D97-AF65-F5344CB8AC3E}">
        <p14:creationId xmlns:p14="http://schemas.microsoft.com/office/powerpoint/2010/main" val="2027119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charset="-128"/>
              </a:rPr>
              <a:t>Alexander Hamilton </a:t>
            </a:r>
          </a:p>
          <a:p>
            <a:r>
              <a:rPr lang="en-US" altLang="en-US">
                <a:ea typeface="MS PGothic" charset="-128"/>
              </a:rPr>
              <a:t>Secretary of the Treasury from 1789 to 1795.</a:t>
            </a: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27451A3-4C62-D749-9B56-64D3AE61FBF1}" type="slidenum">
              <a:rPr lang="en-US" altLang="en-US"/>
              <a:pPr>
                <a:spcBef>
                  <a:spcPct val="0"/>
                </a:spcBef>
              </a:pPr>
              <a:t>28</a:t>
            </a:fld>
            <a:endParaRPr lang="en-US" altLang="en-US"/>
          </a:p>
        </p:txBody>
      </p:sp>
    </p:spTree>
    <p:extLst>
      <p:ext uri="{BB962C8B-B14F-4D97-AF65-F5344CB8AC3E}">
        <p14:creationId xmlns:p14="http://schemas.microsoft.com/office/powerpoint/2010/main" val="212292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The downside to Hamilton’s plan was that it would strengthen the hand of the northern shippers and merchants in the government over that of the agrarian south. His plan would be the first to illustrate the sectional differences in the nation between North and South.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Having won the debt payment debate, Hamilton would move to his vision of a national bank to control the monetary supply. His vision was that a centralized banking authority that would allow the government to prevent the inflation or deflation of the dollar. However, the power to create a bank was not specifically mentioned in the Constitution, and the debate that emerged was the first great debate on constitutional interpretation to be heard in Congress. In the end, the bank was approved. </a:t>
            </a:r>
          </a:p>
        </p:txBody>
      </p:sp>
      <p:sp>
        <p:nvSpPr>
          <p:cNvPr id="880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2F8E73BA-8460-7548-B9FB-CDB256DEDA05}" type="slidenum">
              <a:rPr lang="en-US" altLang="en-US"/>
              <a:pPr>
                <a:spcBef>
                  <a:spcPct val="0"/>
                </a:spcBef>
              </a:pPr>
              <a:t>29</a:t>
            </a:fld>
            <a:endParaRPr lang="en-US" altLang="en-US"/>
          </a:p>
        </p:txBody>
      </p:sp>
    </p:spTree>
    <p:extLst>
      <p:ext uri="{BB962C8B-B14F-4D97-AF65-F5344CB8AC3E}">
        <p14:creationId xmlns:p14="http://schemas.microsoft.com/office/powerpoint/2010/main" val="175454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How did the Northwest Ordinance of 1787 revise Jefferson’s plan for territorial government? How were settlement patterns in the Northwest territories different from those on the frontier in the South? How did the United States treat Indian claims to territory in the West?</a:t>
            </a: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8C82F30B-175A-104D-85F3-25EB233DFD65}" type="slidenum">
              <a:rPr lang="en-US" altLang="en-US"/>
              <a:pPr>
                <a:spcBef>
                  <a:spcPct val="0"/>
                </a:spcBef>
              </a:pPr>
              <a:t>3</a:t>
            </a:fld>
            <a:endParaRPr lang="en-US" altLang="en-US"/>
          </a:p>
        </p:txBody>
      </p:sp>
    </p:spTree>
    <p:extLst>
      <p:ext uri="{BB962C8B-B14F-4D97-AF65-F5344CB8AC3E}">
        <p14:creationId xmlns:p14="http://schemas.microsoft.com/office/powerpoint/2010/main" val="1979569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charset="-128"/>
              </a:rPr>
              <a:t>The Bank of the United States </a:t>
            </a:r>
          </a:p>
          <a:p>
            <a:r>
              <a:rPr lang="en-US" altLang="en-US">
                <a:ea typeface="MS PGothic" charset="-128"/>
              </a:rPr>
              <a:t>Proposed by Alexander Hamilton, the bank opened in Philadelphia in 1791.</a:t>
            </a:r>
          </a:p>
        </p:txBody>
      </p:sp>
      <p:sp>
        <p:nvSpPr>
          <p:cNvPr id="90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509CE722-D895-F142-BE46-5E63DC4299D8}" type="slidenum">
              <a:rPr lang="en-US" altLang="en-US"/>
              <a:pPr>
                <a:spcBef>
                  <a:spcPct val="0"/>
                </a:spcBef>
              </a:pPr>
              <a:t>30</a:t>
            </a:fld>
            <a:endParaRPr lang="en-US" altLang="en-US"/>
          </a:p>
        </p:txBody>
      </p:sp>
    </p:spTree>
    <p:extLst>
      <p:ext uri="{BB962C8B-B14F-4D97-AF65-F5344CB8AC3E}">
        <p14:creationId xmlns:p14="http://schemas.microsoft.com/office/powerpoint/2010/main" val="1500781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As part of the mercantilist system of Great Britain, the American colonies had been forbidden from developing a manufacturing base. Once that symbiotic relationship was severed, it was imperative that the United States develop such a base in order to survive.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In order to encourage this growth, the price of items being imported that had a local competitor had to be kept higher, so that the local market could grow until they were able to stand on their own. Hamilton won the creation of “protective tariffs” to do this.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Thanks to Hamilton’s vision and drive, the war debts were paid off, a manufacturing base was burgeoning, and once again foreign credit began to flood the American markets. </a:t>
            </a: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78CF6A88-A37E-D84F-BF9B-FA31C4A906F4}" type="slidenum">
              <a:rPr lang="en-US" altLang="en-US"/>
              <a:pPr>
                <a:spcBef>
                  <a:spcPct val="0"/>
                </a:spcBef>
              </a:pPr>
              <a:t>31</a:t>
            </a:fld>
            <a:endParaRPr lang="en-US" altLang="en-US"/>
          </a:p>
        </p:txBody>
      </p:sp>
    </p:spTree>
    <p:extLst>
      <p:ext uri="{BB962C8B-B14F-4D97-AF65-F5344CB8AC3E}">
        <p14:creationId xmlns:p14="http://schemas.microsoft.com/office/powerpoint/2010/main" val="1443740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An illustration of the growing diversification of labor, by Abraham Godwin (ca. 1785)</a:t>
            </a: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F9F40C26-8CEF-3345-8767-7BF4CE044E5D}" type="slidenum">
              <a:rPr lang="en-US" altLang="en-US"/>
              <a:pPr>
                <a:spcBef>
                  <a:spcPct val="0"/>
                </a:spcBef>
              </a:pPr>
              <a:t>32</a:t>
            </a:fld>
            <a:endParaRPr lang="en-US" altLang="en-US"/>
          </a:p>
        </p:txBody>
      </p:sp>
    </p:spTree>
    <p:extLst>
      <p:ext uri="{BB962C8B-B14F-4D97-AF65-F5344CB8AC3E}">
        <p14:creationId xmlns:p14="http://schemas.microsoft.com/office/powerpoint/2010/main" val="533242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Although successful, the heavy-handed manner and what some viewed as unconstitutional actions of Hamilton to secure the National Bank and to pay off the war debts led to the creation of the first political parties.</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Hamilton and his followers created the Federalist party, which promoted a strong central government.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Jefferson and Madison, who opposed Hamilton’s views, created the Republicans, or Democratic Republicans party. They stood for the rights of the states and a strict reading of the Constitution. </a:t>
            </a:r>
          </a:p>
        </p:txBody>
      </p:sp>
      <p:sp>
        <p:nvSpPr>
          <p:cNvPr id="962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228C4F60-899E-8E4E-A3A8-73684221B2A0}" type="slidenum">
              <a:rPr lang="en-US" altLang="en-US"/>
              <a:pPr>
                <a:spcBef>
                  <a:spcPct val="0"/>
                </a:spcBef>
              </a:pPr>
              <a:t>33</a:t>
            </a:fld>
            <a:endParaRPr lang="en-US" altLang="en-US"/>
          </a:p>
        </p:txBody>
      </p:sp>
    </p:spTree>
    <p:extLst>
      <p:ext uri="{BB962C8B-B14F-4D97-AF65-F5344CB8AC3E}">
        <p14:creationId xmlns:p14="http://schemas.microsoft.com/office/powerpoint/2010/main" val="760362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A portrait by Charles Willson Peale (1791)</a:t>
            </a:r>
          </a:p>
        </p:txBody>
      </p:sp>
      <p:sp>
        <p:nvSpPr>
          <p:cNvPr id="983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AB9BD142-A0C6-F643-BE7A-5F48FA67EEBC}" type="slidenum">
              <a:rPr lang="en-US" altLang="en-US"/>
              <a:pPr>
                <a:spcBef>
                  <a:spcPct val="0"/>
                </a:spcBef>
              </a:pPr>
              <a:t>34</a:t>
            </a:fld>
            <a:endParaRPr lang="en-US" altLang="en-US"/>
          </a:p>
        </p:txBody>
      </p:sp>
    </p:spTree>
    <p:extLst>
      <p:ext uri="{BB962C8B-B14F-4D97-AF65-F5344CB8AC3E}">
        <p14:creationId xmlns:p14="http://schemas.microsoft.com/office/powerpoint/2010/main" val="1893022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Plan of Washington, D.C., from 1792</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13D2B2E-6384-9B43-8021-FE4C65B567D3}" type="slidenum">
              <a:rPr lang="en-US" altLang="en-US">
                <a:latin typeface="Calibri" charset="0"/>
              </a:rPr>
              <a:pPr/>
              <a:t>35</a:t>
            </a:fld>
            <a:endParaRPr lang="en-US" altLang="en-US">
              <a:latin typeface="Calibri" charset="0"/>
            </a:endParaRPr>
          </a:p>
        </p:txBody>
      </p:sp>
    </p:spTree>
    <p:extLst>
      <p:ext uri="{BB962C8B-B14F-4D97-AF65-F5344CB8AC3E}">
        <p14:creationId xmlns:p14="http://schemas.microsoft.com/office/powerpoint/2010/main" val="2161361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This 1806 watercolor was painted by the building’s architect Benjamin Henry Latrobe, and inscribed to Thomas Jefferson. A prominent dome would be added later, after the building was damaged in the War of 1812.</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F95E4C1-50E9-2E43-ACA0-13B4F08375C2}" type="slidenum">
              <a:rPr lang="en-US" altLang="en-US">
                <a:latin typeface="Calibri" charset="0"/>
              </a:rPr>
              <a:pPr/>
              <a:t>36</a:t>
            </a:fld>
            <a:endParaRPr lang="en-US" altLang="en-US">
              <a:latin typeface="Calibri" charset="0"/>
            </a:endParaRPr>
          </a:p>
        </p:txBody>
      </p:sp>
    </p:spTree>
    <p:extLst>
      <p:ext uri="{BB962C8B-B14F-4D97-AF65-F5344CB8AC3E}">
        <p14:creationId xmlns:p14="http://schemas.microsoft.com/office/powerpoint/2010/main" val="885065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Hamilton had levied a tax against whiskey in 1791, which had angered farmers, for whom it was their principle crop. At the time, it was easier to move jugs of whiskey across the Appalachian Mountains than it was to move sheaves of wheat. The farmers feared this was another attempt to fleece the poor to subsidize the rich. Events erupted in 1794 in western Pennsylvania where federal revenue officers were being terrorized. Washington called out the militia, but by the time they got there, the rebels had vanished. A few were captured and marched in irons through Philadelphia, but the rebellion had ended.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In Pinckney’s Treaty of 1795, Thomas Pinckney secured the use of New Orleans, the land north of the 31st parallel to the Tennessee River and west to the Mississippi. </a:t>
            </a:r>
          </a:p>
          <a:p>
            <a:pPr eaLnBrk="1" hangingPunct="1">
              <a:spcBef>
                <a:spcPct val="0"/>
              </a:spcBef>
            </a:pPr>
            <a:endParaRPr lang="en-US" altLang="en-US">
              <a:ea typeface="MS PGothic" charset="-128"/>
            </a:endParaRPr>
          </a:p>
          <a:p>
            <a:pPr eaLnBrk="1" hangingPunct="1">
              <a:spcBef>
                <a:spcPct val="0"/>
              </a:spcBef>
            </a:pPr>
            <a:endParaRPr lang="en-US" altLang="en-US">
              <a:ea typeface="MS PGothic" charset="-128"/>
            </a:endParaRPr>
          </a:p>
        </p:txBody>
      </p:sp>
      <p:sp>
        <p:nvSpPr>
          <p:cNvPr id="1105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A4C96AC1-B54F-C84F-B7BC-1D33C3AE37E9}" type="slidenum">
              <a:rPr lang="en-US" altLang="en-US"/>
              <a:pPr>
                <a:spcBef>
                  <a:spcPct val="0"/>
                </a:spcBef>
              </a:pPr>
              <a:t>37</a:t>
            </a:fld>
            <a:endParaRPr lang="en-US" altLang="en-US"/>
          </a:p>
        </p:txBody>
      </p:sp>
    </p:spTree>
    <p:extLst>
      <p:ext uri="{BB962C8B-B14F-4D97-AF65-F5344CB8AC3E}">
        <p14:creationId xmlns:p14="http://schemas.microsoft.com/office/powerpoint/2010/main" val="1948015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George Washington as commander in chief reviews the troops mobilized to quell the Whiskey Rebellion in 1794.</a:t>
            </a:r>
          </a:p>
        </p:txBody>
      </p:sp>
      <p:sp>
        <p:nvSpPr>
          <p:cNvPr id="1126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713DA9F-DEFD-FF4A-BAE9-910CA83A89D3}" type="slidenum">
              <a:rPr lang="en-US" altLang="en-US"/>
              <a:pPr>
                <a:spcBef>
                  <a:spcPct val="0"/>
                </a:spcBef>
              </a:pPr>
              <a:t>38</a:t>
            </a:fld>
            <a:endParaRPr lang="en-US" altLang="en-US"/>
          </a:p>
        </p:txBody>
      </p:sp>
    </p:spTree>
    <p:extLst>
      <p:ext uri="{BB962C8B-B14F-4D97-AF65-F5344CB8AC3E}">
        <p14:creationId xmlns:p14="http://schemas.microsoft.com/office/powerpoint/2010/main" val="1904612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Originally, the French Revolution was viewed in the United States as an action similar to their own in 1776. All that changed in 1792 when France declared war on Prussia and Austria and began to slaughter their nobility. This would cause problems in the United States because the Treaty of Alliance with France, signed in 1778, stated that these two countries were perpetual allies and were obligated to defend each other.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Washington’s Proclamation of 1793 declared that the United States was neutral in the European wars and that any citizen caught aiding in these wars would be prosecuted. </a:t>
            </a:r>
          </a:p>
        </p:txBody>
      </p:sp>
      <p:sp>
        <p:nvSpPr>
          <p:cNvPr id="1003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507EFC7-ED8E-634A-8980-1AFC47A61CB8}" type="slidenum">
              <a:rPr lang="en-US" altLang="en-US"/>
              <a:pPr>
                <a:spcBef>
                  <a:spcPct val="0"/>
                </a:spcBef>
              </a:pPr>
              <a:t>39</a:t>
            </a:fld>
            <a:endParaRPr lang="en-US" altLang="en-US"/>
          </a:p>
        </p:txBody>
      </p:sp>
    </p:spTree>
    <p:extLst>
      <p:ext uri="{BB962C8B-B14F-4D97-AF65-F5344CB8AC3E}">
        <p14:creationId xmlns:p14="http://schemas.microsoft.com/office/powerpoint/2010/main" val="106496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Since Congress could not tax, the national government turned to the one source of income that seemed inexhaustible, the land between the Mississippi River and the western boundaries of the original colonies.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Previous laws passed by Congress had stated that these lands would not be made into colonies but would be allowed to enter the Union as full states.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The Northwest Ordinance was the first major allotment of land to be opened for settlement, with the premise that once settlers comprised a certain number, they would be allowed to enter the Union as a state. One major proviso of this ordinance was that slavery was not allowed. </a:t>
            </a:r>
          </a:p>
          <a:p>
            <a:pPr eaLnBrk="1" hangingPunct="1">
              <a:spcBef>
                <a:spcPct val="0"/>
              </a:spcBef>
            </a:pPr>
            <a:endParaRPr lang="en-US" altLang="en-US">
              <a:ea typeface="MS PGothic" charset="-128"/>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CA0A42A7-930F-1D4D-836D-5A32B7D19485}" type="slidenum">
              <a:rPr lang="en-US" altLang="en-US"/>
              <a:pPr>
                <a:spcBef>
                  <a:spcPct val="0"/>
                </a:spcBef>
              </a:pPr>
              <a:t>4</a:t>
            </a:fld>
            <a:endParaRPr lang="en-US" altLang="en-US"/>
          </a:p>
        </p:txBody>
      </p:sp>
    </p:spTree>
    <p:extLst>
      <p:ext uri="{BB962C8B-B14F-4D97-AF65-F5344CB8AC3E}">
        <p14:creationId xmlns:p14="http://schemas.microsoft.com/office/powerpoint/2010/main" val="292846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The French diplomat to the United States during the early days of the French Revolution was Citizen Edmond Genet. Genet had begun hiring privateers to attack Spanish Florida and harass British ships. Washington worried that Genet’s actions would lead to America’s entrance into the war against England, which he did not want, and demanded Genet’s recall. By the time the demand reached France, another revolution had swept out Genet’s supporters and his arrest was ordered. Genet begged for asylum to prevent being returned.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In an effort to soothe relations with Great Britain while at the same time securing promises to pull British forts out of the Ohio River Valley, John Jay was sent to England. His negotiations secured very few of the demands of Congress, and his treaty, though offensive to many, was ratified to avoid embarrassment abroad. </a:t>
            </a:r>
          </a:p>
        </p:txBody>
      </p:sp>
      <p:sp>
        <p:nvSpPr>
          <p:cNvPr id="1024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C7BBA14A-3496-E044-8ADC-617F2C543343}" type="slidenum">
              <a:rPr lang="en-US" altLang="en-US"/>
              <a:pPr>
                <a:spcBef>
                  <a:spcPct val="0"/>
                </a:spcBef>
              </a:pPr>
              <a:t>40</a:t>
            </a:fld>
            <a:endParaRPr lang="en-US" altLang="en-US"/>
          </a:p>
        </p:txBody>
      </p:sp>
    </p:spTree>
    <p:extLst>
      <p:ext uri="{BB962C8B-B14F-4D97-AF65-F5344CB8AC3E}">
        <p14:creationId xmlns:p14="http://schemas.microsoft.com/office/powerpoint/2010/main" val="1669266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A firestorm of controversy greeted Jay’s Treaty in America. Opponents of the treaty rioted and burned Jay in effigy.</a:t>
            </a:r>
          </a:p>
        </p:txBody>
      </p:sp>
      <p:sp>
        <p:nvSpPr>
          <p:cNvPr id="1044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A76E4F7F-D8AB-F84C-B7A9-9DA3C6E5BD03}" type="slidenum">
              <a:rPr lang="en-US" altLang="en-US"/>
              <a:pPr>
                <a:spcBef>
                  <a:spcPct val="0"/>
                </a:spcBef>
              </a:pPr>
              <a:t>41</a:t>
            </a:fld>
            <a:endParaRPr lang="en-US" altLang="en-US"/>
          </a:p>
        </p:txBody>
      </p:sp>
    </p:spTree>
    <p:extLst>
      <p:ext uri="{BB962C8B-B14F-4D97-AF65-F5344CB8AC3E}">
        <p14:creationId xmlns:p14="http://schemas.microsoft.com/office/powerpoint/2010/main" val="638356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Washington sent General “Mad” Anthony Wayne into the Northwest Territory in 1793 to protect settlers from Native Americans.</a:t>
            </a:r>
          </a:p>
          <a:p>
            <a:pPr eaLnBrk="1" hangingPunct="1">
              <a:spcBef>
                <a:spcPct val="0"/>
              </a:spcBef>
            </a:pPr>
            <a:r>
              <a:rPr lang="en-US" altLang="en-US">
                <a:ea typeface="MS PGothic" charset="-128"/>
              </a:rPr>
              <a:t> </a:t>
            </a:r>
          </a:p>
          <a:p>
            <a:pPr eaLnBrk="1" hangingPunct="1">
              <a:spcBef>
                <a:spcPct val="0"/>
              </a:spcBef>
            </a:pPr>
            <a:r>
              <a:rPr lang="en-US" altLang="en-US">
                <a:ea typeface="MS PGothic" charset="-128"/>
              </a:rPr>
              <a:t>At the Battle of Fallen Timbers, Wayne’s soldiers inflicted heavy casualties on the Native American warriors and then burned their villages. The Indians had no other choice than to surrender their land in the Treaty of Greenville and move west. </a:t>
            </a:r>
          </a:p>
        </p:txBody>
      </p:sp>
      <p:sp>
        <p:nvSpPr>
          <p:cNvPr id="1064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08183AC-1167-4D4A-AF77-DE02B8B9498B}" type="slidenum">
              <a:rPr lang="en-US" altLang="en-US"/>
              <a:pPr>
                <a:spcBef>
                  <a:spcPct val="0"/>
                </a:spcBef>
              </a:pPr>
              <a:t>42</a:t>
            </a:fld>
            <a:endParaRPr lang="en-US" altLang="en-US"/>
          </a:p>
        </p:txBody>
      </p:sp>
    </p:spTree>
    <p:extLst>
      <p:ext uri="{BB962C8B-B14F-4D97-AF65-F5344CB8AC3E}">
        <p14:creationId xmlns:p14="http://schemas.microsoft.com/office/powerpoint/2010/main" val="31042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Why did settlers in Tennessee start destroying Indian villages? What were the terms of Pinckney’s Treaty? Why was the treaty popular?</a:t>
            </a:r>
          </a:p>
        </p:txBody>
      </p:sp>
      <p:sp>
        <p:nvSpPr>
          <p:cNvPr id="1146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21D17C34-6E8D-D34D-85E4-145F8C568015}" type="slidenum">
              <a:rPr lang="en-US" altLang="en-US"/>
              <a:pPr>
                <a:spcBef>
                  <a:spcPct val="0"/>
                </a:spcBef>
              </a:pPr>
              <a:t>43</a:t>
            </a:fld>
            <a:endParaRPr lang="en-US" altLang="en-US"/>
          </a:p>
        </p:txBody>
      </p:sp>
    </p:spTree>
    <p:extLst>
      <p:ext uri="{BB962C8B-B14F-4D97-AF65-F5344CB8AC3E}">
        <p14:creationId xmlns:p14="http://schemas.microsoft.com/office/powerpoint/2010/main" val="430120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Why did General Wayne build Fort Greenville? What happened at the Battle of Fallen Timbers? What were the terms of the Treaty of Greenville?</a:t>
            </a:r>
          </a:p>
        </p:txBody>
      </p:sp>
      <p:sp>
        <p:nvSpPr>
          <p:cNvPr id="1085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B862F988-63C2-DD40-BC9D-FFFB85B5235B}" type="slidenum">
              <a:rPr lang="en-US" altLang="en-US"/>
              <a:pPr>
                <a:spcBef>
                  <a:spcPct val="0"/>
                </a:spcBef>
              </a:pPr>
              <a:t>44</a:t>
            </a:fld>
            <a:endParaRPr lang="en-US" altLang="en-US"/>
          </a:p>
        </p:txBody>
      </p:sp>
    </p:spTree>
    <p:extLst>
      <p:ext uri="{BB962C8B-B14F-4D97-AF65-F5344CB8AC3E}">
        <p14:creationId xmlns:p14="http://schemas.microsoft.com/office/powerpoint/2010/main" val="2034775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With the Land Act of 1796, Congress extended the rectangular surveys of land that had been accepted in 1785 and agreed to sell the land at $2 per acre, with 640 acres being the minimum sold. This was well beyond the means of most farmers, and it was not until 1800, when it was revised to 320 acres minimum and a down payment was allowed, that it became affordable.</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In 1795, Daniel Boone expanded a Native American trail between the Appalachian Mountains known as the Cumberland Gap and opened what has since become the Wilderness Road. This allowed for easier access to the back country and for the flow of goods and settlers into the area east of the mountain range. </a:t>
            </a:r>
          </a:p>
        </p:txBody>
      </p:sp>
      <p:sp>
        <p:nvSpPr>
          <p:cNvPr id="1167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311056D-BC3C-DF47-B178-48AD7193DB04}" type="slidenum">
              <a:rPr lang="en-US" altLang="en-US"/>
              <a:pPr>
                <a:spcBef>
                  <a:spcPct val="0"/>
                </a:spcBef>
              </a:pPr>
              <a:t>45</a:t>
            </a:fld>
            <a:endParaRPr lang="en-US" altLang="en-US"/>
          </a:p>
        </p:txBody>
      </p:sp>
    </p:spTree>
    <p:extLst>
      <p:ext uri="{BB962C8B-B14F-4D97-AF65-F5344CB8AC3E}">
        <p14:creationId xmlns:p14="http://schemas.microsoft.com/office/powerpoint/2010/main" val="612565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This American folk painting by Edward Hicks shows the residence of David Twining, a Pennsylvania farmer, as it appeared in 1787.</a:t>
            </a:r>
          </a:p>
        </p:txBody>
      </p:sp>
      <p:sp>
        <p:nvSpPr>
          <p:cNvPr id="1187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E5BFFA1-E12E-7747-9F16-95CD6284D2A7}" type="slidenum">
              <a:rPr lang="en-US" altLang="en-US"/>
              <a:pPr>
                <a:spcBef>
                  <a:spcPct val="0"/>
                </a:spcBef>
              </a:pPr>
              <a:t>46</a:t>
            </a:fld>
            <a:endParaRPr lang="en-US" altLang="en-US"/>
          </a:p>
        </p:txBody>
      </p:sp>
    </p:spTree>
    <p:extLst>
      <p:ext uri="{BB962C8B-B14F-4D97-AF65-F5344CB8AC3E}">
        <p14:creationId xmlns:p14="http://schemas.microsoft.com/office/powerpoint/2010/main" val="345519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a:ea typeface="MS PGothic" charset="-128"/>
              </a:rPr>
              <a:t>Daniel Boone Escorting Settlers through the Cumberland Gap </a:t>
            </a:r>
            <a:r>
              <a:rPr lang="en-US" altLang="en-US">
                <a:ea typeface="MS PGothic" charset="-128"/>
              </a:rPr>
              <a:t>by George Caleb Bingham</a:t>
            </a:r>
          </a:p>
        </p:txBody>
      </p:sp>
      <p:sp>
        <p:nvSpPr>
          <p:cNvPr id="1208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FFC2F848-EEBF-FB44-B472-C8AEE3A7AB20}" type="slidenum">
              <a:rPr lang="en-US" altLang="en-US"/>
              <a:pPr>
                <a:spcBef>
                  <a:spcPct val="0"/>
                </a:spcBef>
              </a:pPr>
              <a:t>47</a:t>
            </a:fld>
            <a:endParaRPr lang="en-US" altLang="en-US"/>
          </a:p>
        </p:txBody>
      </p:sp>
    </p:spTree>
    <p:extLst>
      <p:ext uri="{BB962C8B-B14F-4D97-AF65-F5344CB8AC3E}">
        <p14:creationId xmlns:p14="http://schemas.microsoft.com/office/powerpoint/2010/main" val="348522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After serving two terms in office, Washington was ready to retire. In his farewell address to the nation, he called for American citizens to forgo political parties as well as to avoid entangling alliances with foreign nations.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In all three elections prior to 1804 for president, the candidate with the second-highest number of votes would become vice-president. (After the 1800 election, this was discontinued.) In the 1796 election, John Adams would win the presidency and Thomas Jefferson would become vice-president, even though they were of different parties. </a:t>
            </a:r>
          </a:p>
          <a:p>
            <a:pPr eaLnBrk="1" hangingPunct="1">
              <a:spcBef>
                <a:spcPct val="0"/>
              </a:spcBef>
            </a:pPr>
            <a:endParaRPr lang="en-US" altLang="en-US">
              <a:ea typeface="MS PGothic" charset="-128"/>
            </a:endParaRPr>
          </a:p>
        </p:txBody>
      </p:sp>
      <p:sp>
        <p:nvSpPr>
          <p:cNvPr id="1228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7F3F04F-7E2B-2A4A-80E8-35D031226467}" type="slidenum">
              <a:rPr lang="en-US" altLang="en-US"/>
              <a:pPr>
                <a:spcBef>
                  <a:spcPct val="0"/>
                </a:spcBef>
              </a:pPr>
              <a:t>48</a:t>
            </a:fld>
            <a:endParaRPr lang="en-US" altLang="en-US"/>
          </a:p>
        </p:txBody>
      </p:sp>
    </p:spTree>
    <p:extLst>
      <p:ext uri="{BB962C8B-B14F-4D97-AF65-F5344CB8AC3E}">
        <p14:creationId xmlns:p14="http://schemas.microsoft.com/office/powerpoint/2010/main" val="1424827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George Washington and the Marquis de Lafayette at Mount Vernon in 1784. Washington enlarged the estate, which overlooks the Potomac River, to nearly eight thousand acres, dividing it among five farms.</a:t>
            </a:r>
          </a:p>
        </p:txBody>
      </p:sp>
      <p:sp>
        <p:nvSpPr>
          <p:cNvPr id="1249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BC5C1C6-8599-9247-8349-05A5C06B4825}" type="slidenum">
              <a:rPr lang="en-US" altLang="en-US"/>
              <a:pPr>
                <a:spcBef>
                  <a:spcPct val="0"/>
                </a:spcBef>
              </a:pPr>
              <a:t>49</a:t>
            </a:fld>
            <a:endParaRPr lang="en-US" altLang="en-US"/>
          </a:p>
        </p:txBody>
      </p:sp>
    </p:spTree>
    <p:extLst>
      <p:ext uri="{BB962C8B-B14F-4D97-AF65-F5344CB8AC3E}">
        <p14:creationId xmlns:p14="http://schemas.microsoft.com/office/powerpoint/2010/main" val="48867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The new nation now had to develop a diplomatic corps and dispatch it to other nations to try and secure new treaties for economic and political alliances.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Although the Treaty of Paris of 1783 had ended the American War for Independence and stipulated that Britain must leave the Northwest territory, it retained a string of forts in the area. When confronted with this problem, England countered that the former colonies had not paid their debts, as also required in the treaty.</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With Spain, the subject was the southern border, on which both Spain and the United States held a claim. Spain held Florida and an area stretching from it to Louisiana. The Treaty of Paris decreed that American citizens were allowed to ship goods down the Mississippi, but in 1784, the Spanish governor of Louisiana closed the port of New Orleans (where goods shipped south would be reloaded on seaworthy ships) to the United States. </a:t>
            </a: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70BBD835-0464-9E47-9974-A108463C7867}" type="slidenum">
              <a:rPr lang="en-US" altLang="en-US"/>
              <a:pPr>
                <a:spcBef>
                  <a:spcPct val="0"/>
                </a:spcBef>
              </a:pPr>
              <a:t>5</a:t>
            </a:fld>
            <a:endParaRPr lang="en-US" altLang="en-US"/>
          </a:p>
        </p:txBody>
      </p:sp>
    </p:spTree>
    <p:extLst>
      <p:ext uri="{BB962C8B-B14F-4D97-AF65-F5344CB8AC3E}">
        <p14:creationId xmlns:p14="http://schemas.microsoft.com/office/powerpoint/2010/main" val="1801322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By the time Adams came into office, the United States was in an undeclared war with France. Over 300 American ships had been plundered by French ships and the United States had broken off diplomatic relations with its former ally. In an effort to prevent a declared war, Adams sent a delegation to France to seek a diplomatic end. Before the delegation was allowed to meet with their French counterparts, three French officials, whom Adams would name X, Y, and Z in his report to Congress, demanded a bribe before they would gain an audience. When this became known in the United States, it was greeted with a cry for war with France. French officials, realizing their mistake, apologized. </a:t>
            </a:r>
          </a:p>
        </p:txBody>
      </p:sp>
      <p:sp>
        <p:nvSpPr>
          <p:cNvPr id="1269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FB4C6F28-2905-6A4D-8028-518BBC461BF6}" type="slidenum">
              <a:rPr lang="en-US" altLang="en-US"/>
              <a:pPr>
                <a:spcBef>
                  <a:spcPct val="0"/>
                </a:spcBef>
              </a:pPr>
              <a:t>50</a:t>
            </a:fld>
            <a:endParaRPr lang="en-US" altLang="en-US"/>
          </a:p>
        </p:txBody>
      </p:sp>
    </p:spTree>
    <p:extLst>
      <p:ext uri="{BB962C8B-B14F-4D97-AF65-F5344CB8AC3E}">
        <p14:creationId xmlns:p14="http://schemas.microsoft.com/office/powerpoint/2010/main" val="1100282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Political philosopher and politician, Adams was the first president to take up residence in the White House, in early 1801.</a:t>
            </a:r>
          </a:p>
        </p:txBody>
      </p:sp>
      <p:sp>
        <p:nvSpPr>
          <p:cNvPr id="1290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2652CE1A-A331-9349-AB60-3ED3B5212848}" type="slidenum">
              <a:rPr lang="en-US" altLang="en-US"/>
              <a:pPr>
                <a:spcBef>
                  <a:spcPct val="0"/>
                </a:spcBef>
              </a:pPr>
              <a:t>51</a:t>
            </a:fld>
            <a:endParaRPr lang="en-US" altLang="en-US"/>
          </a:p>
        </p:txBody>
      </p:sp>
    </p:spTree>
    <p:extLst>
      <p:ext uri="{BB962C8B-B14F-4D97-AF65-F5344CB8AC3E}">
        <p14:creationId xmlns:p14="http://schemas.microsoft.com/office/powerpoint/2010/main" val="469873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A cartoon indicating the anti-French sentiment generated by the XYZ affair. The three American negotiators (at left) reject the Paris Monster’s demand for money.</a:t>
            </a:r>
          </a:p>
        </p:txBody>
      </p:sp>
      <p:sp>
        <p:nvSpPr>
          <p:cNvPr id="1310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AB259C8-856B-044F-849A-8EEB628313A1}" type="slidenum">
              <a:rPr lang="en-US" altLang="en-US"/>
              <a:pPr>
                <a:spcBef>
                  <a:spcPct val="0"/>
                </a:spcBef>
              </a:pPr>
              <a:t>52</a:t>
            </a:fld>
            <a:endParaRPr lang="en-US" altLang="en-US"/>
          </a:p>
        </p:txBody>
      </p:sp>
    </p:spTree>
    <p:extLst>
      <p:ext uri="{BB962C8B-B14F-4D97-AF65-F5344CB8AC3E}">
        <p14:creationId xmlns:p14="http://schemas.microsoft.com/office/powerpoint/2010/main" val="859384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To counteract what was conceived of as Republican attempts to undermine his presidency, John Adams signed the following acts, thus committing the greatest mistake of his presidency and thereby dooming his chance for reelection.</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The Naturalization Act changed the time period necessary to become a citizen from five to fourteen years of residency.</a:t>
            </a:r>
          </a:p>
          <a:p>
            <a:pPr eaLnBrk="1" hangingPunct="1">
              <a:spcBef>
                <a:spcPct val="0"/>
              </a:spcBef>
            </a:pPr>
            <a:r>
              <a:rPr lang="en-US" altLang="en-US">
                <a:ea typeface="MS PGothic" charset="-128"/>
              </a:rPr>
              <a:t>The Alien Act empowered the presidency with the ability to deport “dangerous” aliens.</a:t>
            </a:r>
          </a:p>
          <a:p>
            <a:pPr eaLnBrk="1" hangingPunct="1">
              <a:spcBef>
                <a:spcPct val="0"/>
              </a:spcBef>
            </a:pPr>
            <a:r>
              <a:rPr lang="en-US" altLang="en-US">
                <a:ea typeface="MS PGothic" charset="-128"/>
              </a:rPr>
              <a:t>The Alien Enemies Act was designed to expel from America enemy aliens at will during a time of war. </a:t>
            </a:r>
          </a:p>
          <a:p>
            <a:pPr eaLnBrk="1" hangingPunct="1">
              <a:spcBef>
                <a:spcPct val="0"/>
              </a:spcBef>
            </a:pPr>
            <a:r>
              <a:rPr lang="en-US" altLang="en-US">
                <a:ea typeface="MS PGothic" charset="-128"/>
              </a:rPr>
              <a:t>The Sedition Act forbade writing, publishing, or speaking ill of the government or its officers. </a:t>
            </a:r>
          </a:p>
        </p:txBody>
      </p:sp>
      <p:sp>
        <p:nvSpPr>
          <p:cNvPr id="1331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1232688B-E5FB-2B47-8EAC-D620FFFF20FA}" type="slidenum">
              <a:rPr lang="en-US" altLang="en-US"/>
              <a:pPr>
                <a:spcBef>
                  <a:spcPct val="0"/>
                </a:spcBef>
              </a:pPr>
              <a:t>53</a:t>
            </a:fld>
            <a:endParaRPr lang="en-US" altLang="en-US"/>
          </a:p>
        </p:txBody>
      </p:sp>
    </p:spTree>
    <p:extLst>
      <p:ext uri="{BB962C8B-B14F-4D97-AF65-F5344CB8AC3E}">
        <p14:creationId xmlns:p14="http://schemas.microsoft.com/office/powerpoint/2010/main" val="1851110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5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In the election of 1800, no candidate won a majority of the electoral college. Thomas Jefferson and Aaron Burr tied, and in accordance with the Constitution, the election was to be decided by the House of Representatives. Finally, Jefferson won. </a:t>
            </a:r>
          </a:p>
        </p:txBody>
      </p:sp>
      <p:sp>
        <p:nvSpPr>
          <p:cNvPr id="1351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462BDC5A-BDC5-364F-91CF-C2CB6613FE11}" type="slidenum">
              <a:rPr lang="en-US" altLang="en-US"/>
              <a:pPr>
                <a:spcBef>
                  <a:spcPct val="0"/>
                </a:spcBef>
              </a:pPr>
              <a:t>54</a:t>
            </a:fld>
            <a:endParaRPr lang="en-US" altLang="en-US"/>
          </a:p>
        </p:txBody>
      </p:sp>
    </p:spTree>
    <p:extLst>
      <p:ext uri="{BB962C8B-B14F-4D97-AF65-F5344CB8AC3E}">
        <p14:creationId xmlns:p14="http://schemas.microsoft.com/office/powerpoint/2010/main" val="1010478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7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Why was the election of 1800 a key moment in American history? How did the Republicans win New York and South Carolina? How did Congress break the tie between Jefferson and Burr?</a:t>
            </a:r>
          </a:p>
        </p:txBody>
      </p:sp>
      <p:sp>
        <p:nvSpPr>
          <p:cNvPr id="1372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409287C-5E59-664D-9BB8-14B10B8B089E}" type="slidenum">
              <a:rPr lang="en-US" altLang="en-US"/>
              <a:pPr>
                <a:spcBef>
                  <a:spcPct val="0"/>
                </a:spcBef>
              </a:pPr>
              <a:t>55</a:t>
            </a:fld>
            <a:endParaRPr lang="en-US" altLang="en-US"/>
          </a:p>
        </p:txBody>
      </p:sp>
    </p:spTree>
    <p:extLst>
      <p:ext uri="{BB962C8B-B14F-4D97-AF65-F5344CB8AC3E}">
        <p14:creationId xmlns:p14="http://schemas.microsoft.com/office/powerpoint/2010/main" val="81041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During the American Revolution, farmers, who at the time primarily farmed enough to keep themselves and their families fed, were not bothered much. In some areas, the British army would free slaves to use them as servants for themselves. During the war, Great Britain had the largest navy in the world, and as the colonies had relied on the assistance of the navy before independence, those colonies whose economies revolved around trade were not happy when that protection was no longer provided. As a result, trade was substantially harmed.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After the war, Great Britain would forbid the United States to trade with the West Indies, which had to import most of its food. </a:t>
            </a:r>
          </a:p>
          <a:p>
            <a:pPr eaLnBrk="1" hangingPunct="1">
              <a:spcBef>
                <a:spcPct val="0"/>
              </a:spcBef>
            </a:pPr>
            <a:endParaRPr lang="en-US" altLang="en-US">
              <a:ea typeface="MS PGothic" charset="-128"/>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A9D6947-0081-394A-9D34-13774DE5EB83}" type="slidenum">
              <a:rPr lang="en-US" altLang="en-US"/>
              <a:pPr>
                <a:spcBef>
                  <a:spcPct val="0"/>
                </a:spcBef>
              </a:pPr>
              <a:t>6</a:t>
            </a:fld>
            <a:endParaRPr lang="en-US" altLang="en-US"/>
          </a:p>
        </p:txBody>
      </p:sp>
    </p:spTree>
    <p:extLst>
      <p:ext uri="{BB962C8B-B14F-4D97-AF65-F5344CB8AC3E}">
        <p14:creationId xmlns:p14="http://schemas.microsoft.com/office/powerpoint/2010/main" val="174230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The framers of the Articles had wanted a loose organization of states with more power than the central government. While this may have been a good idea when crafted, it was not long into practice that severe problems emerged. Congress could not stop one state from raising taxes on imports while another one lowered them to persuade new customers to their markets.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The same thing occurred with money. Congress could not stop states from printing money to pay their debts. Many states printed freely, with nothing of value backing the money. Such reckless decisions led to inflation and made the paper money worthless.</a:t>
            </a: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40FCFEB6-7FE4-2B42-ADE4-5F737B514152}" type="slidenum">
              <a:rPr lang="en-US" altLang="en-US"/>
              <a:pPr>
                <a:spcBef>
                  <a:spcPct val="0"/>
                </a:spcBef>
              </a:pPr>
              <a:t>7</a:t>
            </a:fld>
            <a:endParaRPr lang="en-US" altLang="en-US"/>
          </a:p>
        </p:txBody>
      </p:sp>
    </p:spTree>
    <p:extLst>
      <p:ext uri="{BB962C8B-B14F-4D97-AF65-F5344CB8AC3E}">
        <p14:creationId xmlns:p14="http://schemas.microsoft.com/office/powerpoint/2010/main" val="193717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American craftsmen, such as this cabinetmaker, favored tariffs on foreign goods that competed with their own products.</a:t>
            </a: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19AE1546-287E-0549-B419-D2C90F0C751B}" type="slidenum">
              <a:rPr lang="en-US" altLang="en-US"/>
              <a:pPr>
                <a:spcBef>
                  <a:spcPct val="0"/>
                </a:spcBef>
              </a:pPr>
              <a:t>8</a:t>
            </a:fld>
            <a:endParaRPr lang="en-US" altLang="en-US"/>
          </a:p>
        </p:txBody>
      </p:sp>
    </p:spTree>
    <p:extLst>
      <p:ext uri="{BB962C8B-B14F-4D97-AF65-F5344CB8AC3E}">
        <p14:creationId xmlns:p14="http://schemas.microsoft.com/office/powerpoint/2010/main" val="16564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Massachusetts had not fallen victim to the desire to print substantial amounts of money, while at the same time it had high property and poll taxes (taxes allowing people to vote). As a result, farmers led by Daniel Shays held courthouses in Massachusetts hostage to prevent the courts from foreclosing on their lands due to lack of paper currency.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Militiamen were sent in to put down the “rebellion” and four farmers were killed.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Many have linked this rebellion to the death knell of the Articles of Confederation. The federal government needed to be stronger to prevent similar situations from occurring across the United States. </a:t>
            </a:r>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BD653B11-ACBF-2641-946D-C77EE522067C}" type="slidenum">
              <a:rPr lang="en-US" altLang="en-US"/>
              <a:pPr>
                <a:spcBef>
                  <a:spcPct val="0"/>
                </a:spcBef>
              </a:pPr>
              <a:t>9</a:t>
            </a:fld>
            <a:endParaRPr lang="en-US" altLang="en-US"/>
          </a:p>
        </p:txBody>
      </p:sp>
    </p:spTree>
    <p:extLst>
      <p:ext uri="{BB962C8B-B14F-4D97-AF65-F5344CB8AC3E}">
        <p14:creationId xmlns:p14="http://schemas.microsoft.com/office/powerpoint/2010/main" val="8651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64CBBC1-9EDB-7F49-84C7-8CDDFE502134}"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0E9B554-3A89-404A-9F8E-7F6C66C0163F}" type="slidenum">
              <a:rPr lang="en-US" altLang="en-US"/>
              <a:pPr>
                <a:defRPr/>
              </a:pPr>
              <a:t>‹#›</a:t>
            </a:fld>
            <a:endParaRPr lang="en-US" altLang="en-US"/>
          </a:p>
        </p:txBody>
      </p:sp>
    </p:spTree>
    <p:extLst>
      <p:ext uri="{BB962C8B-B14F-4D97-AF65-F5344CB8AC3E}">
        <p14:creationId xmlns:p14="http://schemas.microsoft.com/office/powerpoint/2010/main" val="122265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77C59A2-ABB8-E74B-92B5-C8EE852F95E2}"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34E7614-D659-F34A-BD88-0A787EAC8830}" type="slidenum">
              <a:rPr lang="en-US" altLang="en-US"/>
              <a:pPr>
                <a:defRPr/>
              </a:pPr>
              <a:t>‹#›</a:t>
            </a:fld>
            <a:endParaRPr lang="en-US" altLang="en-US"/>
          </a:p>
        </p:txBody>
      </p:sp>
    </p:spTree>
    <p:extLst>
      <p:ext uri="{BB962C8B-B14F-4D97-AF65-F5344CB8AC3E}">
        <p14:creationId xmlns:p14="http://schemas.microsoft.com/office/powerpoint/2010/main" val="182150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404ACB6-52C6-C444-AC5F-0D118321734A}"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DAE2DC2-B997-5E48-BD9A-FE4D8FDE1CCD}" type="slidenum">
              <a:rPr lang="en-US" altLang="en-US"/>
              <a:pPr>
                <a:defRPr/>
              </a:pPr>
              <a:t>‹#›</a:t>
            </a:fld>
            <a:endParaRPr lang="en-US" altLang="en-US"/>
          </a:p>
        </p:txBody>
      </p:sp>
    </p:spTree>
    <p:extLst>
      <p:ext uri="{BB962C8B-B14F-4D97-AF65-F5344CB8AC3E}">
        <p14:creationId xmlns:p14="http://schemas.microsoft.com/office/powerpoint/2010/main" val="171677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5E31BE6-ACB3-D74C-A0ED-5B76F1B09D55}"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3999D09-B791-C842-A559-B8917EA1C914}" type="slidenum">
              <a:rPr lang="en-US" altLang="en-US"/>
              <a:pPr>
                <a:defRPr/>
              </a:pPr>
              <a:t>‹#›</a:t>
            </a:fld>
            <a:endParaRPr lang="en-US" altLang="en-US"/>
          </a:p>
        </p:txBody>
      </p:sp>
    </p:spTree>
    <p:extLst>
      <p:ext uri="{BB962C8B-B14F-4D97-AF65-F5344CB8AC3E}">
        <p14:creationId xmlns:p14="http://schemas.microsoft.com/office/powerpoint/2010/main" val="302338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EBE91B3-4A00-2A4E-9908-5F91B5A23AEC}"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69061EB-ECE9-6B41-BCF4-7D910DC7EA06}" type="slidenum">
              <a:rPr lang="en-US" altLang="en-US"/>
              <a:pPr>
                <a:defRPr/>
              </a:pPr>
              <a:t>‹#›</a:t>
            </a:fld>
            <a:endParaRPr lang="en-US" altLang="en-US"/>
          </a:p>
        </p:txBody>
      </p:sp>
    </p:spTree>
    <p:extLst>
      <p:ext uri="{BB962C8B-B14F-4D97-AF65-F5344CB8AC3E}">
        <p14:creationId xmlns:p14="http://schemas.microsoft.com/office/powerpoint/2010/main" val="45007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0B60EBF-66CD-5B40-B4CC-E0ED129DA686}"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7EF0DCB-2009-2B4F-977D-D50E8EFAEC51}" type="slidenum">
              <a:rPr lang="en-US" altLang="en-US"/>
              <a:pPr>
                <a:defRPr/>
              </a:pPr>
              <a:t>‹#›</a:t>
            </a:fld>
            <a:endParaRPr lang="en-US" altLang="en-US"/>
          </a:p>
        </p:txBody>
      </p:sp>
    </p:spTree>
    <p:extLst>
      <p:ext uri="{BB962C8B-B14F-4D97-AF65-F5344CB8AC3E}">
        <p14:creationId xmlns:p14="http://schemas.microsoft.com/office/powerpoint/2010/main" val="900345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892BF4E-EB39-EE4C-BEBF-415473B42B85}" type="datetime1">
              <a:rPr lang="en-US" altLang="en-US"/>
              <a:pPr>
                <a:defRPr/>
              </a:pPr>
              <a:t>6/13/2017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44B6DDF-D709-714E-9DF3-3BC66439121A}" type="slidenum">
              <a:rPr lang="en-US" altLang="en-US"/>
              <a:pPr>
                <a:defRPr/>
              </a:pPr>
              <a:t>‹#›</a:t>
            </a:fld>
            <a:endParaRPr lang="en-US" altLang="en-US"/>
          </a:p>
        </p:txBody>
      </p:sp>
    </p:spTree>
    <p:extLst>
      <p:ext uri="{BB962C8B-B14F-4D97-AF65-F5344CB8AC3E}">
        <p14:creationId xmlns:p14="http://schemas.microsoft.com/office/powerpoint/2010/main" val="94470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D554024-A44A-8949-A2C3-CE31EDA210F5}" type="datetime1">
              <a:rPr lang="en-US" altLang="en-US"/>
              <a:pPr>
                <a:defRPr/>
              </a:pPr>
              <a:t>6/13/2017</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AFF6A41-B727-5A48-9595-8DE72828CA6D}" type="slidenum">
              <a:rPr lang="en-US" altLang="en-US"/>
              <a:pPr>
                <a:defRPr/>
              </a:pPr>
              <a:t>‹#›</a:t>
            </a:fld>
            <a:endParaRPr lang="en-US" altLang="en-US"/>
          </a:p>
        </p:txBody>
      </p:sp>
    </p:spTree>
    <p:extLst>
      <p:ext uri="{BB962C8B-B14F-4D97-AF65-F5344CB8AC3E}">
        <p14:creationId xmlns:p14="http://schemas.microsoft.com/office/powerpoint/2010/main" val="132260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EEFC7AA-1D94-854D-81A6-D7E0010632B9}" type="datetime1">
              <a:rPr lang="en-US" altLang="en-US"/>
              <a:pPr>
                <a:defRPr/>
              </a:pPr>
              <a:t>6/13/2017</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92857A8-9B4A-B146-A11A-F0BF9F8D24C3}" type="slidenum">
              <a:rPr lang="en-US" altLang="en-US"/>
              <a:pPr>
                <a:defRPr/>
              </a:pPr>
              <a:t>‹#›</a:t>
            </a:fld>
            <a:endParaRPr lang="en-US" altLang="en-US"/>
          </a:p>
        </p:txBody>
      </p:sp>
    </p:spTree>
    <p:extLst>
      <p:ext uri="{BB962C8B-B14F-4D97-AF65-F5344CB8AC3E}">
        <p14:creationId xmlns:p14="http://schemas.microsoft.com/office/powerpoint/2010/main" val="36587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030C958-1F8A-7A46-80A0-B9F5E798CB56}" type="datetime1">
              <a:rPr lang="en-US" altLang="en-US"/>
              <a:pPr>
                <a:defRPr/>
              </a:pPr>
              <a:t>6/13/2017</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779994B-E536-9546-9C90-A1C4365D8445}" type="slidenum">
              <a:rPr lang="en-US" altLang="en-US"/>
              <a:pPr>
                <a:defRPr/>
              </a:pPr>
              <a:t>‹#›</a:t>
            </a:fld>
            <a:endParaRPr lang="en-US" altLang="en-US"/>
          </a:p>
        </p:txBody>
      </p:sp>
    </p:spTree>
    <p:extLst>
      <p:ext uri="{BB962C8B-B14F-4D97-AF65-F5344CB8AC3E}">
        <p14:creationId xmlns:p14="http://schemas.microsoft.com/office/powerpoint/2010/main" val="106546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4B12FFA-61D4-EB4B-A39B-A2F4EAA8F97D}" type="datetime1">
              <a:rPr lang="en-US" altLang="en-US"/>
              <a:pPr>
                <a:defRPr/>
              </a:pPr>
              <a:t>6/13/2017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0B9DE2B-6140-B94B-B7DA-0E6AFC5FB534}" type="slidenum">
              <a:rPr lang="en-US" altLang="en-US"/>
              <a:pPr>
                <a:defRPr/>
              </a:pPr>
              <a:t>‹#›</a:t>
            </a:fld>
            <a:endParaRPr lang="en-US" altLang="en-US"/>
          </a:p>
        </p:txBody>
      </p:sp>
    </p:spTree>
    <p:extLst>
      <p:ext uri="{BB962C8B-B14F-4D97-AF65-F5344CB8AC3E}">
        <p14:creationId xmlns:p14="http://schemas.microsoft.com/office/powerpoint/2010/main" val="148893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CC3564A-2A08-2E45-82E8-15D39EC6F13C}"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E462F18-0788-1141-A369-070EA8D481D9}" type="slidenum">
              <a:rPr lang="en-US" altLang="en-US"/>
              <a:pPr>
                <a:defRPr/>
              </a:pPr>
              <a:t>‹#›</a:t>
            </a:fld>
            <a:endParaRPr lang="en-US" altLang="en-US"/>
          </a:p>
        </p:txBody>
      </p:sp>
    </p:spTree>
    <p:extLst>
      <p:ext uri="{BB962C8B-B14F-4D97-AF65-F5344CB8AC3E}">
        <p14:creationId xmlns:p14="http://schemas.microsoft.com/office/powerpoint/2010/main" val="2062697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071732B-F2FC-4843-95E7-46484923F1E2}" type="datetime1">
              <a:rPr lang="en-US" altLang="en-US"/>
              <a:pPr>
                <a:defRPr/>
              </a:pPr>
              <a:t>6/13/2017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460F342-0EFB-0441-BCD1-CC41C9034C3C}" type="slidenum">
              <a:rPr lang="en-US" altLang="en-US"/>
              <a:pPr>
                <a:defRPr/>
              </a:pPr>
              <a:t>‹#›</a:t>
            </a:fld>
            <a:endParaRPr lang="en-US" altLang="en-US"/>
          </a:p>
        </p:txBody>
      </p:sp>
    </p:spTree>
    <p:extLst>
      <p:ext uri="{BB962C8B-B14F-4D97-AF65-F5344CB8AC3E}">
        <p14:creationId xmlns:p14="http://schemas.microsoft.com/office/powerpoint/2010/main" val="2017661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917721F-511F-CC48-B0B7-E80005187A21}"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55145C3-A15C-C245-AC52-835FDD106D2A}" type="slidenum">
              <a:rPr lang="en-US" altLang="en-US"/>
              <a:pPr>
                <a:defRPr/>
              </a:pPr>
              <a:t>‹#›</a:t>
            </a:fld>
            <a:endParaRPr lang="en-US" altLang="en-US"/>
          </a:p>
        </p:txBody>
      </p:sp>
    </p:spTree>
    <p:extLst>
      <p:ext uri="{BB962C8B-B14F-4D97-AF65-F5344CB8AC3E}">
        <p14:creationId xmlns:p14="http://schemas.microsoft.com/office/powerpoint/2010/main" val="206219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A6818BD-A531-3B4C-AE13-F37ED8D19041}"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1028BC5-350A-A241-B7BF-CB2DC289AC86}" type="slidenum">
              <a:rPr lang="en-US" altLang="en-US"/>
              <a:pPr>
                <a:defRPr/>
              </a:pPr>
              <a:t>‹#›</a:t>
            </a:fld>
            <a:endParaRPr lang="en-US" altLang="en-US"/>
          </a:p>
        </p:txBody>
      </p:sp>
    </p:spTree>
    <p:extLst>
      <p:ext uri="{BB962C8B-B14F-4D97-AF65-F5344CB8AC3E}">
        <p14:creationId xmlns:p14="http://schemas.microsoft.com/office/powerpoint/2010/main" val="108120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EFB83BE-0056-9B46-8548-728069280D1E}" type="datetime1">
              <a:rPr lang="en-US" altLang="en-US"/>
              <a:pPr>
                <a:defRPr/>
              </a:pPr>
              <a:t>6/13/2017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AC0E955-60A3-3D4F-8BED-A45EE45551EB}" type="slidenum">
              <a:rPr lang="en-US" altLang="en-US"/>
              <a:pPr>
                <a:defRPr/>
              </a:pPr>
              <a:t>‹#›</a:t>
            </a:fld>
            <a:endParaRPr lang="en-US" altLang="en-US"/>
          </a:p>
        </p:txBody>
      </p:sp>
    </p:spTree>
    <p:extLst>
      <p:ext uri="{BB962C8B-B14F-4D97-AF65-F5344CB8AC3E}">
        <p14:creationId xmlns:p14="http://schemas.microsoft.com/office/powerpoint/2010/main" val="9359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83C27EF-5F32-5A47-A1F7-DBE72C0EC32F}" type="datetime1">
              <a:rPr lang="en-US" altLang="en-US"/>
              <a:pPr>
                <a:defRPr/>
              </a:pPr>
              <a:t>6/13/2017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A5ECF73-1CAD-C64C-B29B-C31505070934}" type="slidenum">
              <a:rPr lang="en-US" altLang="en-US"/>
              <a:pPr>
                <a:defRPr/>
              </a:pPr>
              <a:t>‹#›</a:t>
            </a:fld>
            <a:endParaRPr lang="en-US" altLang="en-US"/>
          </a:p>
        </p:txBody>
      </p:sp>
    </p:spTree>
    <p:extLst>
      <p:ext uri="{BB962C8B-B14F-4D97-AF65-F5344CB8AC3E}">
        <p14:creationId xmlns:p14="http://schemas.microsoft.com/office/powerpoint/2010/main" val="74100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94D964A-E7F4-EE4F-8FA6-72F08DDF4631}" type="datetime1">
              <a:rPr lang="en-US" altLang="en-US"/>
              <a:pPr>
                <a:defRPr/>
              </a:pPr>
              <a:t>6/13/2017</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617A89B-CE16-FC47-9CA2-9F38B243A933}" type="slidenum">
              <a:rPr lang="en-US" altLang="en-US"/>
              <a:pPr>
                <a:defRPr/>
              </a:pPr>
              <a:t>‹#›</a:t>
            </a:fld>
            <a:endParaRPr lang="en-US" altLang="en-US"/>
          </a:p>
        </p:txBody>
      </p:sp>
    </p:spTree>
    <p:extLst>
      <p:ext uri="{BB962C8B-B14F-4D97-AF65-F5344CB8AC3E}">
        <p14:creationId xmlns:p14="http://schemas.microsoft.com/office/powerpoint/2010/main" val="78941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63A8C5B-B2F0-CD4D-B9DA-4B96C478DE9B}" type="datetime1">
              <a:rPr lang="en-US" altLang="en-US"/>
              <a:pPr>
                <a:defRPr/>
              </a:pPr>
              <a:t>6/13/2017</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22EDF5B-D517-3246-93EE-268F79C8A20F}" type="slidenum">
              <a:rPr lang="en-US" altLang="en-US"/>
              <a:pPr>
                <a:defRPr/>
              </a:pPr>
              <a:t>‹#›</a:t>
            </a:fld>
            <a:endParaRPr lang="en-US" altLang="en-US"/>
          </a:p>
        </p:txBody>
      </p:sp>
    </p:spTree>
    <p:extLst>
      <p:ext uri="{BB962C8B-B14F-4D97-AF65-F5344CB8AC3E}">
        <p14:creationId xmlns:p14="http://schemas.microsoft.com/office/powerpoint/2010/main" val="56195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1B3A3D0-947C-D64D-8AD2-1C24FD5730B6}" type="datetime1">
              <a:rPr lang="en-US" altLang="en-US"/>
              <a:pPr>
                <a:defRPr/>
              </a:pPr>
              <a:t>6/13/2017</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3B6C2D2-E43B-144E-95E7-29C1C7BF1285}" type="slidenum">
              <a:rPr lang="en-US" altLang="en-US"/>
              <a:pPr>
                <a:defRPr/>
              </a:pPr>
              <a:t>‹#›</a:t>
            </a:fld>
            <a:endParaRPr lang="en-US" altLang="en-US"/>
          </a:p>
        </p:txBody>
      </p:sp>
    </p:spTree>
    <p:extLst>
      <p:ext uri="{BB962C8B-B14F-4D97-AF65-F5344CB8AC3E}">
        <p14:creationId xmlns:p14="http://schemas.microsoft.com/office/powerpoint/2010/main" val="7633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E88F723-FF66-2E40-B43A-5FFA8EA8AE1B}" type="datetime1">
              <a:rPr lang="en-US" altLang="en-US"/>
              <a:pPr>
                <a:defRPr/>
              </a:pPr>
              <a:t>6/13/2017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469E7A2-D5E3-094E-B14D-EEBF28969D77}" type="slidenum">
              <a:rPr lang="en-US" altLang="en-US"/>
              <a:pPr>
                <a:defRPr/>
              </a:pPr>
              <a:t>‹#›</a:t>
            </a:fld>
            <a:endParaRPr lang="en-US" altLang="en-US"/>
          </a:p>
        </p:txBody>
      </p:sp>
    </p:spTree>
    <p:extLst>
      <p:ext uri="{BB962C8B-B14F-4D97-AF65-F5344CB8AC3E}">
        <p14:creationId xmlns:p14="http://schemas.microsoft.com/office/powerpoint/2010/main" val="92233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6A19193-183F-2C48-A572-8FEC949B5998}" type="datetime1">
              <a:rPr lang="en-US" altLang="en-US"/>
              <a:pPr>
                <a:defRPr/>
              </a:pPr>
              <a:t>6/13/2017</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itchFamily="34"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55AE839-AAD2-C442-8BF8-F691A15EB41E}" type="slidenum">
              <a:rPr lang="en-US" altLang="en-US"/>
              <a:pPr>
                <a:defRPr/>
              </a:pPr>
              <a:t>‹#›</a:t>
            </a:fld>
            <a:endParaRPr lang="en-US" altLang="en-US"/>
          </a:p>
        </p:txBody>
      </p:sp>
    </p:spTree>
    <p:extLst>
      <p:ext uri="{BB962C8B-B14F-4D97-AF65-F5344CB8AC3E}">
        <p14:creationId xmlns:p14="http://schemas.microsoft.com/office/powerpoint/2010/main" val="121395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0" y="0"/>
            <a:ext cx="9144000" cy="1066800"/>
          </a:xfrm>
          <a:prstGeom prst="rect">
            <a:avLst/>
          </a:prstGeom>
          <a:solidFill>
            <a:srgbClr val="AA2230"/>
          </a:solidFill>
          <a:ln w="9525">
            <a:noFill/>
            <a:miter lim="800000"/>
            <a:headEnd/>
            <a:tailEnd/>
          </a:ln>
          <a:effectLst/>
        </p:spPr>
        <p:txBody>
          <a:bodyPr wrap="none"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endParaRPr lang="en-US" altLang="en-US" dirty="0">
              <a:solidFill>
                <a:srgbClr val="000000"/>
              </a:solidFill>
            </a:endParaRPr>
          </a:p>
        </p:txBody>
      </p:sp>
      <p:sp>
        <p:nvSpPr>
          <p:cNvPr id="13315" name="Rectangle 9"/>
          <p:cNvSpPr>
            <a:spLocks noChangeArrowheads="1"/>
          </p:cNvSpPr>
          <p:nvPr userDrawn="1"/>
        </p:nvSpPr>
        <p:spPr bwMode="auto">
          <a:xfrm>
            <a:off x="0" y="6613525"/>
            <a:ext cx="21812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eaLnBrk="1" hangingPunct="1">
              <a:defRPr/>
            </a:pPr>
            <a:r>
              <a:rPr lang="en-US" altLang="en-US" sz="1000">
                <a:solidFill>
                  <a:srgbClr val="2A4175"/>
                </a:solidFill>
              </a:rPr>
              <a:t>© 2016 W. W. Norton &amp; Company, Inc.</a:t>
            </a:r>
          </a:p>
        </p:txBody>
      </p:sp>
      <p:sp>
        <p:nvSpPr>
          <p:cNvPr id="1028" name="Line 10"/>
          <p:cNvSpPr>
            <a:spLocks noChangeShapeType="1"/>
          </p:cNvSpPr>
          <p:nvPr userDrawn="1"/>
        </p:nvSpPr>
        <p:spPr bwMode="auto">
          <a:xfrm>
            <a:off x="0" y="6553200"/>
            <a:ext cx="9144000" cy="0"/>
          </a:xfrm>
          <a:prstGeom prst="line">
            <a:avLst/>
          </a:prstGeom>
          <a:noFill/>
          <a:ln w="28575">
            <a:solidFill>
              <a:srgbClr val="2A4175"/>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p:cNvSpPr>
          <p:nvPr userDrawn="1"/>
        </p:nvSpPr>
        <p:spPr bwMode="auto">
          <a:xfrm>
            <a:off x="152400" y="1143000"/>
            <a:ext cx="8839200" cy="3200400"/>
          </a:xfrm>
          <a:prstGeom prst="rect">
            <a:avLst/>
          </a:prstGeom>
          <a:noFill/>
          <a:ln>
            <a:noFill/>
          </a:ln>
          <a:extLst/>
        </p:spPr>
        <p:txBody>
          <a:bodyPr/>
          <a:lstStyle>
            <a:lvl1pPr eaLnBrk="0" hangingPunct="0">
              <a:tabLst>
                <a:tab pos="7439025" algn="l"/>
              </a:tabLst>
              <a:defRPr>
                <a:solidFill>
                  <a:schemeClr val="tx1"/>
                </a:solidFill>
                <a:latin typeface="Calibri" pitchFamily="34" charset="0"/>
                <a:ea typeface="ＭＳ Ｐゴシック" charset="-128"/>
              </a:defRPr>
            </a:lvl1pPr>
            <a:lvl2pPr marL="742950" indent="-285750" eaLnBrk="0" hangingPunct="0">
              <a:tabLst>
                <a:tab pos="7439025" algn="l"/>
              </a:tabLst>
              <a:defRPr>
                <a:solidFill>
                  <a:schemeClr val="tx1"/>
                </a:solidFill>
                <a:latin typeface="Calibri" pitchFamily="34" charset="0"/>
                <a:ea typeface="ＭＳ Ｐゴシック" charset="-128"/>
              </a:defRPr>
            </a:lvl2pPr>
            <a:lvl3pPr marL="1143000" indent="-228600" eaLnBrk="0" hangingPunct="0">
              <a:tabLst>
                <a:tab pos="7439025" algn="l"/>
              </a:tabLst>
              <a:defRPr>
                <a:solidFill>
                  <a:schemeClr val="tx1"/>
                </a:solidFill>
                <a:latin typeface="Calibri" pitchFamily="34" charset="0"/>
                <a:ea typeface="ＭＳ Ｐゴシック" charset="-128"/>
              </a:defRPr>
            </a:lvl3pPr>
            <a:lvl4pPr marL="1600200" indent="-228600" eaLnBrk="0" hangingPunct="0">
              <a:tabLst>
                <a:tab pos="7439025" algn="l"/>
              </a:tabLst>
              <a:defRPr>
                <a:solidFill>
                  <a:schemeClr val="tx1"/>
                </a:solidFill>
                <a:latin typeface="Calibri" pitchFamily="34" charset="0"/>
                <a:ea typeface="ＭＳ Ｐゴシック" charset="-128"/>
              </a:defRPr>
            </a:lvl4pPr>
            <a:lvl5pPr marL="2057400" indent="-228600" eaLnBrk="0" hangingPunct="0">
              <a:tabLst>
                <a:tab pos="7439025" algn="l"/>
              </a:tabLst>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tabLst>
                <a:tab pos="7439025" algn="l"/>
              </a:tabLs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tabLst>
                <a:tab pos="7439025" algn="l"/>
              </a:tabLs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tabLst>
                <a:tab pos="7439025" algn="l"/>
              </a:tabLs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tabLst>
                <a:tab pos="7439025" algn="l"/>
              </a:tabLst>
              <a:defRPr>
                <a:solidFill>
                  <a:schemeClr val="tx1"/>
                </a:solidFill>
                <a:latin typeface="Calibri" pitchFamily="34" charset="0"/>
                <a:ea typeface="ＭＳ Ｐゴシック" charset="-128"/>
              </a:defRPr>
            </a:lvl9pPr>
          </a:lstStyle>
          <a:p>
            <a:pPr algn="ctr" eaLnBrk="1" hangingPunct="1">
              <a:tabLst/>
              <a:defRPr/>
            </a:pPr>
            <a:r>
              <a:rPr lang="en-US" altLang="en-US" sz="3200" dirty="0">
                <a:solidFill>
                  <a:srgbClr val="2A4175"/>
                </a:solidFill>
                <a:latin typeface="Arial" charset="0"/>
                <a:cs typeface="Arial" charset="0"/>
              </a:rPr>
              <a:t>This concludes the lecture </a:t>
            </a:r>
            <a:br>
              <a:rPr lang="en-US" altLang="en-US" sz="3200" dirty="0">
                <a:solidFill>
                  <a:srgbClr val="2A4175"/>
                </a:solidFill>
                <a:latin typeface="Arial" charset="0"/>
                <a:cs typeface="Arial" charset="0"/>
              </a:rPr>
            </a:br>
            <a:r>
              <a:rPr lang="en-US" altLang="en-US" sz="3200" dirty="0">
                <a:solidFill>
                  <a:srgbClr val="2A4175"/>
                </a:solidFill>
                <a:latin typeface="Arial" charset="0"/>
                <a:cs typeface="Arial" charset="0"/>
              </a:rPr>
              <a:t>PowerPoint Presentation for</a:t>
            </a:r>
            <a:br>
              <a:rPr lang="en-US" altLang="en-US" sz="3200" dirty="0">
                <a:solidFill>
                  <a:srgbClr val="2A4175"/>
                </a:solidFill>
                <a:latin typeface="Arial" charset="0"/>
                <a:cs typeface="Arial" charset="0"/>
              </a:rPr>
            </a:br>
            <a:br>
              <a:rPr lang="en-US" altLang="en-US" sz="3200" dirty="0">
                <a:solidFill>
                  <a:srgbClr val="2A4175"/>
                </a:solidFill>
                <a:latin typeface="Arial" charset="0"/>
                <a:cs typeface="Arial" charset="0"/>
              </a:rPr>
            </a:br>
            <a:r>
              <a:rPr lang="en-US" altLang="en-US" sz="4000" b="1" dirty="0">
                <a:solidFill>
                  <a:srgbClr val="2A4175"/>
                </a:solidFill>
                <a:latin typeface="Arial" charset="0"/>
                <a:cs typeface="Arial" charset="0"/>
              </a:rPr>
              <a:t>Chapter 6 </a:t>
            </a:r>
            <a:br>
              <a:rPr lang="en-US" altLang="en-US" sz="4000" b="1" dirty="0">
                <a:solidFill>
                  <a:srgbClr val="2A4175"/>
                </a:solidFill>
                <a:latin typeface="Arial" charset="0"/>
                <a:cs typeface="Arial" charset="0"/>
              </a:rPr>
            </a:br>
            <a:r>
              <a:rPr lang="en-US" altLang="en-US" sz="3600" b="1" dirty="0">
                <a:solidFill>
                  <a:srgbClr val="2A4175"/>
                </a:solidFill>
                <a:latin typeface="Arial" charset="0"/>
                <a:ea typeface="MS PGothic" charset="0"/>
                <a:cs typeface="Arial" charset="0"/>
              </a:rPr>
              <a:t>Strengthening the New Nation</a:t>
            </a:r>
          </a:p>
        </p:txBody>
      </p:sp>
      <p:sp>
        <p:nvSpPr>
          <p:cNvPr id="3075" name="Content Placeholder 2"/>
          <p:cNvSpPr>
            <a:spLocks/>
          </p:cNvSpPr>
          <p:nvPr userDrawn="1"/>
        </p:nvSpPr>
        <p:spPr bwMode="auto">
          <a:xfrm>
            <a:off x="152400" y="5191125"/>
            <a:ext cx="8839200" cy="981075"/>
          </a:xfrm>
          <a:prstGeom prst="rect">
            <a:avLst/>
          </a:prstGeom>
          <a:noFill/>
          <a:ln>
            <a:noFill/>
          </a:ln>
          <a:extLst/>
        </p:spPr>
        <p:txBody>
          <a:bodyPr anchor="b"/>
          <a:lstStyle>
            <a:lvl1pPr marL="342900" indent="-342900"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a:spcBef>
                <a:spcPct val="20000"/>
              </a:spcBef>
              <a:buFont typeface="Arial" charset="0"/>
              <a:buNone/>
              <a:defRPr/>
            </a:pPr>
            <a:r>
              <a:rPr lang="en-US" altLang="en-US" sz="2800" dirty="0">
                <a:solidFill>
                  <a:srgbClr val="2A4175"/>
                </a:solidFill>
                <a:latin typeface="Arial" charset="0"/>
                <a:cs typeface="Arial" charset="0"/>
              </a:rPr>
              <a:t>Please visit the Student Site for more resources: </a:t>
            </a:r>
            <a:br>
              <a:rPr lang="en-US" altLang="en-US" sz="2800" dirty="0">
                <a:solidFill>
                  <a:srgbClr val="2A4175"/>
                </a:solidFill>
                <a:latin typeface="Arial" charset="0"/>
                <a:cs typeface="Arial" charset="0"/>
              </a:rPr>
            </a:br>
            <a:r>
              <a:rPr lang="en-US" altLang="en-US" sz="2800" dirty="0">
                <a:solidFill>
                  <a:srgbClr val="2A4175"/>
                </a:solidFill>
                <a:latin typeface="Arial" charset="0"/>
                <a:cs typeface="Arial" charset="0"/>
              </a:rPr>
              <a:t>http://</a:t>
            </a:r>
            <a:r>
              <a:rPr lang="en-US" altLang="en-US" sz="2800" dirty="0" err="1">
                <a:solidFill>
                  <a:srgbClr val="2A4175"/>
                </a:solidFill>
                <a:latin typeface="Arial" charset="0"/>
                <a:cs typeface="Arial" charset="0"/>
              </a:rPr>
              <a:t>wwnorton.com</a:t>
            </a:r>
            <a:r>
              <a:rPr lang="en-US" altLang="en-US" sz="2800" dirty="0">
                <a:solidFill>
                  <a:srgbClr val="2A4175"/>
                </a:solidFill>
                <a:latin typeface="Arial" charset="0"/>
                <a:cs typeface="Arial" charset="0"/>
              </a:rPr>
              <a:t>/college/history/america10/</a:t>
            </a:r>
          </a:p>
        </p:txBody>
      </p:sp>
      <p:sp>
        <p:nvSpPr>
          <p:cNvPr id="3076" name="Rectangle 8"/>
          <p:cNvSpPr>
            <a:spLocks noChangeArrowheads="1"/>
          </p:cNvSpPr>
          <p:nvPr userDrawn="1"/>
        </p:nvSpPr>
        <p:spPr bwMode="auto">
          <a:xfrm>
            <a:off x="0" y="0"/>
            <a:ext cx="9144000" cy="1066800"/>
          </a:xfrm>
          <a:prstGeom prst="rect">
            <a:avLst/>
          </a:prstGeom>
          <a:solidFill>
            <a:srgbClr val="AA2230"/>
          </a:solidFill>
          <a:ln w="9525">
            <a:noFill/>
            <a:miter lim="800000"/>
            <a:headEnd/>
            <a:tailEnd/>
          </a:ln>
          <a:effectLst/>
        </p:spPr>
        <p:txBody>
          <a:bodyPr wrap="none"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endParaRPr lang="en-US" altLang="en-US">
              <a:solidFill>
                <a:srgbClr val="000000"/>
              </a:solidFill>
              <a:latin typeface="Arial" charset="0"/>
              <a:cs typeface="Arial" charset="0"/>
            </a:endParaRPr>
          </a:p>
        </p:txBody>
      </p:sp>
      <p:sp>
        <p:nvSpPr>
          <p:cNvPr id="25605" name="Rectangle 9"/>
          <p:cNvSpPr>
            <a:spLocks noChangeArrowheads="1"/>
          </p:cNvSpPr>
          <p:nvPr userDrawn="1"/>
        </p:nvSpPr>
        <p:spPr bwMode="auto">
          <a:xfrm>
            <a:off x="0" y="6613525"/>
            <a:ext cx="23669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eaLnBrk="1" hangingPunct="1">
              <a:defRPr/>
            </a:pPr>
            <a:r>
              <a:rPr lang="en-US" altLang="en-US" sz="1000">
                <a:solidFill>
                  <a:srgbClr val="2A4175"/>
                </a:solidFill>
                <a:latin typeface="Arial" charset="0"/>
              </a:rPr>
              <a:t>© 2016 W. W. Norton &amp; Company, Inc.</a:t>
            </a:r>
          </a:p>
        </p:txBody>
      </p:sp>
      <p:sp>
        <p:nvSpPr>
          <p:cNvPr id="13318" name="Line 10"/>
          <p:cNvSpPr>
            <a:spLocks noChangeShapeType="1"/>
          </p:cNvSpPr>
          <p:nvPr userDrawn="1"/>
        </p:nvSpPr>
        <p:spPr bwMode="auto">
          <a:xfrm>
            <a:off x="0" y="6553200"/>
            <a:ext cx="9144000" cy="0"/>
          </a:xfrm>
          <a:prstGeom prst="line">
            <a:avLst/>
          </a:prstGeom>
          <a:noFill/>
          <a:ln w="28575">
            <a:solidFill>
              <a:srgbClr val="2A4175"/>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Line 11"/>
          <p:cNvSpPr>
            <a:spLocks noChangeShapeType="1"/>
          </p:cNvSpPr>
          <p:nvPr userDrawn="1"/>
        </p:nvSpPr>
        <p:spPr bwMode="auto">
          <a:xfrm>
            <a:off x="2819400" y="4648200"/>
            <a:ext cx="3810000" cy="0"/>
          </a:xfrm>
          <a:prstGeom prst="line">
            <a:avLst/>
          </a:prstGeom>
          <a:noFill/>
          <a:ln w="28575">
            <a:solidFill>
              <a:srgbClr val="AA223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Confederation Government</a:t>
            </a:r>
          </a:p>
        </p:txBody>
      </p:sp>
      <p:sp>
        <p:nvSpPr>
          <p:cNvPr id="2969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Critical Period</a:t>
            </a:r>
          </a:p>
          <a:p>
            <a:pPr eaLnBrk="1" hangingPunct="1">
              <a:buClr>
                <a:schemeClr val="tx2"/>
              </a:buClr>
            </a:pPr>
            <a:r>
              <a:rPr lang="en-US" altLang="en-US">
                <a:latin typeface="Arial" charset="0"/>
                <a:ea typeface="MS PGothic" charset="-128"/>
              </a:rPr>
              <a:t>Finance</a:t>
            </a:r>
          </a:p>
          <a:p>
            <a:pPr lvl="1" eaLnBrk="1" hangingPunct="1">
              <a:buClr>
                <a:schemeClr val="tx2"/>
              </a:buClr>
            </a:pPr>
            <a:r>
              <a:rPr lang="en-US" altLang="en-US">
                <a:latin typeface="Arial" charset="0"/>
                <a:ea typeface="Geneva" charset="0"/>
              </a:rPr>
              <a:t>Growing debt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2" descr="A drawing of two men facing each other, holding sword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4613" y="1600200"/>
            <a:ext cx="6454775"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Shays’s Rebellion, Lithograph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Calls for a Stronger Government</a:t>
            </a:r>
          </a:p>
        </p:txBody>
      </p:sp>
      <p:sp>
        <p:nvSpPr>
          <p:cNvPr id="5017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Geneva" charset="0"/>
              </a:rPr>
              <a:t>The need for a Constitutional Convention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Creating the Constitution</a:t>
            </a:r>
          </a:p>
        </p:txBody>
      </p:sp>
      <p:sp>
        <p:nvSpPr>
          <p:cNvPr id="52226"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Constitutional Convention</a:t>
            </a:r>
          </a:p>
          <a:p>
            <a:pPr lvl="1" eaLnBrk="1" hangingPunct="1">
              <a:buClr>
                <a:schemeClr val="tx2"/>
              </a:buClr>
            </a:pPr>
            <a:r>
              <a:rPr lang="en-US" altLang="en-US">
                <a:latin typeface="Arial" charset="0"/>
                <a:ea typeface="Geneva" charset="0"/>
              </a:rPr>
              <a:t>Delegates in attendance</a:t>
            </a:r>
          </a:p>
          <a:p>
            <a:pPr lvl="1" eaLnBrk="1" hangingPunct="1">
              <a:buClr>
                <a:schemeClr val="tx2"/>
              </a:buClr>
            </a:pPr>
            <a:r>
              <a:rPr lang="en-US" altLang="en-US">
                <a:latin typeface="Arial" charset="0"/>
                <a:ea typeface="Geneva" charset="0"/>
              </a:rPr>
              <a:t>The emergence of James Madison</a:t>
            </a:r>
          </a:p>
          <a:p>
            <a:pPr eaLnBrk="1" hangingPunct="1">
              <a:buClr>
                <a:schemeClr val="tx2"/>
              </a:buClr>
            </a:pPr>
            <a:r>
              <a:rPr lang="en-US" altLang="en-US">
                <a:latin typeface="Arial" charset="0"/>
                <a:ea typeface="MS PGothic" charset="-128"/>
              </a:rPr>
              <a:t>The Virginia and New Jersey Plans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2" descr="A sketch of a scene from the drafting of the Constitution. Several men sit in chairs as George Washington speak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16075"/>
            <a:ext cx="8229600" cy="4494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Drafting the Constitution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2" descr="James Madis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2888" y="1600200"/>
            <a:ext cx="3578225"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James Madison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Constitution</a:t>
            </a:r>
          </a:p>
        </p:txBody>
      </p:sp>
      <p:sp>
        <p:nvSpPr>
          <p:cNvPr id="58370"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Great Compromise</a:t>
            </a:r>
          </a:p>
          <a:p>
            <a:pPr eaLnBrk="1" hangingPunct="1">
              <a:buClr>
                <a:schemeClr val="tx2"/>
              </a:buClr>
            </a:pPr>
            <a:r>
              <a:rPr lang="en-US" altLang="en-US">
                <a:latin typeface="Arial" charset="0"/>
                <a:ea typeface="MS PGothic" charset="-128"/>
              </a:rPr>
              <a:t>Principles Incorporated into the Constitution</a:t>
            </a:r>
          </a:p>
          <a:p>
            <a:pPr lvl="1" eaLnBrk="1" hangingPunct="1">
              <a:buClr>
                <a:schemeClr val="tx2"/>
              </a:buClr>
            </a:pPr>
            <a:r>
              <a:rPr lang="en-US" altLang="en-US">
                <a:latin typeface="Arial" charset="0"/>
                <a:ea typeface="Geneva" charset="0"/>
              </a:rPr>
              <a:t>Separation of powers</a:t>
            </a:r>
          </a:p>
          <a:p>
            <a:pPr lvl="1" eaLnBrk="1" hangingPunct="1">
              <a:buClr>
                <a:schemeClr val="tx2"/>
              </a:buClr>
            </a:pPr>
            <a:r>
              <a:rPr lang="en-US" altLang="en-US">
                <a:latin typeface="Arial" charset="0"/>
                <a:ea typeface="Geneva" charset="0"/>
              </a:rPr>
              <a:t>Nature of the presidency</a:t>
            </a:r>
          </a:p>
          <a:p>
            <a:pPr lvl="1" eaLnBrk="1" hangingPunct="1">
              <a:buClr>
                <a:schemeClr val="tx2"/>
              </a:buClr>
            </a:pPr>
            <a:r>
              <a:rPr lang="en-US" altLang="en-US">
                <a:latin typeface="Arial" charset="0"/>
                <a:ea typeface="Geneva" charset="0"/>
              </a:rPr>
              <a:t>Nature of the judicial branch</a:t>
            </a:r>
          </a:p>
          <a:p>
            <a:pPr lvl="1" eaLnBrk="1" hangingPunct="1">
              <a:buClr>
                <a:schemeClr val="tx2"/>
              </a:buClr>
            </a:pPr>
            <a:r>
              <a:rPr lang="en-US" altLang="en-US">
                <a:latin typeface="Arial" charset="0"/>
                <a:ea typeface="Geneva" charset="0"/>
              </a:rPr>
              <a:t>Examples of countervailing forces in the new government</a:t>
            </a:r>
          </a:p>
          <a:p>
            <a:pPr eaLnBrk="1" hangingPunct="1">
              <a:buClr>
                <a:schemeClr val="tx2"/>
              </a:buClr>
            </a:pPr>
            <a:endParaRPr lang="en-US" altLang="en-US">
              <a:latin typeface="Arial" charset="0"/>
              <a:ea typeface="MS PGothic"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Content Placeholder 3" descr="A painting of The Signing of the Constitution on September 17, 1787, showing George Washington presiding over what Thomas Jefferson called “an assembly of demi-god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76425"/>
            <a:ext cx="8229600" cy="39735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8" name="Title 1"/>
          <p:cNvSpPr>
            <a:spLocks noGrp="1"/>
          </p:cNvSpPr>
          <p:nvPr>
            <p:ph type="title"/>
          </p:nvPr>
        </p:nvSpPr>
        <p:spPr bwMode="auto">
          <a:xfrm>
            <a:off x="457200" y="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Signing the Constitution, </a:t>
            </a:r>
            <a:br>
              <a:rPr lang="en-US" altLang="en-US" sz="3200">
                <a:solidFill>
                  <a:schemeClr val="bg1"/>
                </a:solidFill>
                <a:latin typeface="Arial" charset="0"/>
                <a:ea typeface="MS PGothic" charset="-128"/>
              </a:rPr>
            </a:br>
            <a:r>
              <a:rPr lang="en-US" altLang="en-US" sz="3200">
                <a:solidFill>
                  <a:schemeClr val="bg1"/>
                </a:solidFill>
                <a:latin typeface="Arial" charset="0"/>
                <a:ea typeface="MS PGothic" charset="-128"/>
              </a:rPr>
              <a:t>September 17, 1787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Crafting the Constitution</a:t>
            </a:r>
          </a:p>
        </p:txBody>
      </p:sp>
      <p:sp>
        <p:nvSpPr>
          <p:cNvPr id="62466"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Fight for Ratification</a:t>
            </a:r>
          </a:p>
          <a:p>
            <a:pPr lvl="1" eaLnBrk="1" hangingPunct="1">
              <a:buClr>
                <a:schemeClr val="tx2"/>
              </a:buClr>
            </a:pPr>
            <a:r>
              <a:rPr lang="en-US" altLang="en-US">
                <a:latin typeface="Arial" charset="0"/>
                <a:ea typeface="Geneva" charset="0"/>
              </a:rPr>
              <a:t>Federalists versus anti-Federalists </a:t>
            </a:r>
          </a:p>
          <a:p>
            <a:pPr eaLnBrk="1" hangingPunct="1">
              <a:buClr>
                <a:schemeClr val="tx2"/>
              </a:buClr>
            </a:pPr>
            <a:r>
              <a:rPr lang="en-US" altLang="en-US">
                <a:latin typeface="Arial" charset="0"/>
                <a:ea typeface="MS PGothic" charset="-128"/>
              </a:rPr>
              <a:t>Arguments for Ratification</a:t>
            </a:r>
          </a:p>
          <a:p>
            <a:pPr eaLnBrk="1" hangingPunct="1">
              <a:buClr>
                <a:schemeClr val="tx2"/>
              </a:buClr>
            </a:pPr>
            <a:r>
              <a:rPr lang="en-US" altLang="en-US">
                <a:latin typeface="Arial" charset="0"/>
                <a:ea typeface="MS PGothic" charset="-128"/>
              </a:rPr>
              <a:t>Arguments against Ratification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2" descr="The front page of the Federalist Papers that reads: &quot;A Federalist Collection of Essays, written in favour of the New Constitution, as agreed upon by the federal convention, September 17th, 1787.&quo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2588" y="1600200"/>
            <a:ext cx="3298825"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Federalist Papers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a:solidFill>
                  <a:schemeClr val="bg1"/>
                </a:solidFill>
                <a:latin typeface="Arial" charset="0"/>
                <a:ea typeface="MS PGothic" charset="-128"/>
              </a:rPr>
              <a:t>Crafting the Constitution, continued</a:t>
            </a:r>
          </a:p>
        </p:txBody>
      </p:sp>
      <p:sp>
        <p:nvSpPr>
          <p:cNvPr id="66562"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Decision of the States</a:t>
            </a:r>
          </a:p>
          <a:p>
            <a:pPr lvl="1" eaLnBrk="1" hangingPunct="1">
              <a:buClr>
                <a:schemeClr val="tx2"/>
              </a:buClr>
            </a:pPr>
            <a:r>
              <a:rPr lang="en-US" altLang="en-US">
                <a:latin typeface="Arial" charset="0"/>
                <a:ea typeface="Geneva" charset="0"/>
              </a:rPr>
              <a:t>Small states adopt it first</a:t>
            </a:r>
          </a:p>
          <a:p>
            <a:pPr eaLnBrk="1" hangingPunct="1">
              <a:buClr>
                <a:schemeClr val="tx2"/>
              </a:buClr>
            </a:pPr>
            <a:r>
              <a:rPr lang="en-US" altLang="en-US">
                <a:latin typeface="Arial" charset="0"/>
                <a:ea typeface="MS PGothic" charset="-128"/>
              </a:rPr>
              <a:t>Demand for a Bill of Rights</a:t>
            </a:r>
          </a:p>
          <a:p>
            <a:pPr eaLnBrk="1" hangingPunct="1">
              <a:buClr>
                <a:schemeClr val="tx2"/>
              </a:buClr>
            </a:pPr>
            <a:r>
              <a:rPr lang="en-US" altLang="en-US">
                <a:latin typeface="Arial" charset="0"/>
                <a:ea typeface="MS PGothic" charset="-128"/>
              </a:rPr>
              <a:t>New Hampshire Becomes Ninth State to Ratify</a:t>
            </a:r>
          </a:p>
          <a:p>
            <a:pPr lvl="1" eaLnBrk="1" hangingPunct="1">
              <a:buClr>
                <a:schemeClr val="tx2"/>
              </a:buClr>
            </a:pPr>
            <a:r>
              <a:rPr lang="en-US" altLang="en-US">
                <a:latin typeface="Arial" charset="0"/>
                <a:ea typeface="Geneva" charset="0"/>
              </a:rPr>
              <a:t>Government is formed</a:t>
            </a:r>
          </a:p>
          <a:p>
            <a:pPr eaLnBrk="1" hangingPunct="1"/>
            <a:endParaRPr lang="en-US" altLang="en-US">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2" descr="A map entitled &quot;Western Land Cessions, 1781-1802&quot; shows territories and claims with accompanying dates that were ceded by the claim holders. Also indicated are states that had no western claims. The states that had no western claims include Pennsylvania, Vermont, New Hampshire, Rhode Island Delaware, New Jersey and Maryland. Regions ceded are as follows: Massachusetts, 1785; Connecticut, 1786 and 1800; North Carolina, 1790; Louisiana Territory claimed by the Spanish ceded to France, 1800; South Carolina to Georgia, 1787; New York, 1781; Virginia, 1784 and 1792; Georgia, 1802. Questions that accompany the map ask the following: Why were there so many overlapping claims to the western lands? What were the key terms of the Land Ordinance of 1785? How did the ordinance arrange for future states to enter the Un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0500" y="1300163"/>
            <a:ext cx="3975100" cy="4775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Western Land Cessions, 1781</a:t>
            </a:r>
            <a:r>
              <a:rPr lang="en-US" altLang="en-US" sz="3200">
                <a:solidFill>
                  <a:schemeClr val="bg1"/>
                </a:solidFill>
                <a:ea typeface="MS PGothic" charset="-128"/>
              </a:rPr>
              <a:t>–</a:t>
            </a:r>
            <a:r>
              <a:rPr lang="en-US" altLang="en-US" sz="3200">
                <a:solidFill>
                  <a:schemeClr val="bg1"/>
                </a:solidFill>
                <a:latin typeface="Arial" charset="0"/>
                <a:ea typeface="MS PGothic" charset="-128"/>
              </a:rPr>
              <a:t>1802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820863"/>
            <a:ext cx="7315200" cy="40846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Order of Ratification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Content Placeholder 2" descr="A map entitled &quot;The Vote on the Constitution, 1787-1790,&quot; showing votes by region for the Federalist majority, the Anti-Federalist majority and those areas evenly divided. The areas of southern Maine, central and southwestern New Hampshire, central and eastern Massachusetts, most of Connecticut, southeastern Rhode Island, New Jersey, central, eastern and southeastern Pennsylvania, Delaware, central, southern and western Maryland central and northern Virginia, eastern and south central North Carolina, north central Kentucky District, north central Tennessee District, eastern Georgia and east central, south central and northeastern South Carolina were of the Federalist majority. Central, eastern and southeastern New York, central New Hampshire, central Massachusetts, southwestern Maine, central and southwestern Pennsylvania, northeastern Maryland, south and southwestern Virginia, central and northeastern Kentucky District, northwestern and northeastern Tennessee District, west, north and southeastern North Carolina, and northwest South Carolina were of the Anti-Federalist majority. Areas that were evenly divided include southeastern Pennsylvania, a small part of north central Virginia, eastern Maryland and central North Carolina. Questions that accompany the map ask the following: Who were the leading Federalists and anti-Federalists? Why were the anti-Federalists opposed to the Constitution? How did the Federalists win the national vote ratifying the Constitut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4663" y="1371600"/>
            <a:ext cx="3105150" cy="4840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Vote on the Constitution, 1787</a:t>
            </a:r>
            <a:r>
              <a:rPr lang="en-US" altLang="en-US" sz="3200">
                <a:solidFill>
                  <a:schemeClr val="bg1"/>
                </a:solidFill>
                <a:ea typeface="MS PGothic" charset="-128"/>
              </a:rPr>
              <a:t>–</a:t>
            </a:r>
            <a:r>
              <a:rPr lang="en-US" altLang="en-US" sz="3200">
                <a:solidFill>
                  <a:schemeClr val="bg1"/>
                </a:solidFill>
                <a:latin typeface="Arial" charset="0"/>
                <a:ea typeface="MS PGothic" charset="-128"/>
              </a:rPr>
              <a:t>1790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2" descr="An engraving called &quot;The Federal Pillars&quot;, illustrating the five already established pillars such as Delaware, Pennsylvania, New Jersey, Georgia, and Connecticut, and Massachusetts as the sixth state to ratify the Constitut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39888"/>
            <a:ext cx="8229600" cy="44465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6"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Sixth Pillar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Content Placeholder 2" descr="An engraving of America being represented as a woman laying down her shield to engage in education, art, commerce, and agriculture. A child next to her is shovel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7150" y="1371600"/>
            <a:ext cx="6489700" cy="46434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New Beginnings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533400" y="38100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Federalist Era</a:t>
            </a:r>
          </a:p>
        </p:txBody>
      </p:sp>
      <p:sp>
        <p:nvSpPr>
          <p:cNvPr id="76802"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America in 1789</a:t>
            </a:r>
          </a:p>
          <a:p>
            <a:pPr eaLnBrk="1" hangingPunct="1">
              <a:buClr>
                <a:schemeClr val="tx2"/>
              </a:buClr>
            </a:pPr>
            <a:r>
              <a:rPr lang="en-US" altLang="en-US">
                <a:latin typeface="Arial" charset="0"/>
                <a:ea typeface="MS PGothic" charset="-128"/>
              </a:rPr>
              <a:t>A New Government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Government’s Structure</a:t>
            </a:r>
          </a:p>
          <a:p>
            <a:pPr eaLnBrk="1" hangingPunct="1">
              <a:buClr>
                <a:schemeClr val="tx2"/>
              </a:buClr>
            </a:pPr>
            <a:r>
              <a:rPr lang="en-US" altLang="en-US">
                <a:latin typeface="Arial" charset="0"/>
                <a:ea typeface="MS PGothic" charset="-128"/>
              </a:rPr>
              <a:t>The Executive Branch</a:t>
            </a:r>
          </a:p>
          <a:p>
            <a:pPr lvl="1" eaLnBrk="1" hangingPunct="1">
              <a:buClr>
                <a:schemeClr val="tx2"/>
              </a:buClr>
            </a:pPr>
            <a:r>
              <a:rPr lang="en-US" altLang="en-US">
                <a:latin typeface="Arial" charset="0"/>
                <a:ea typeface="Geneva" charset="0"/>
              </a:rPr>
              <a:t>Department of State</a:t>
            </a:r>
          </a:p>
          <a:p>
            <a:pPr lvl="1" eaLnBrk="1" hangingPunct="1">
              <a:buClr>
                <a:schemeClr val="tx2"/>
              </a:buClr>
            </a:pPr>
            <a:r>
              <a:rPr lang="en-US" altLang="en-US">
                <a:latin typeface="Arial" charset="0"/>
                <a:ea typeface="Geneva" charset="0"/>
              </a:rPr>
              <a:t>Department of the Treasury</a:t>
            </a:r>
          </a:p>
          <a:p>
            <a:pPr lvl="1" eaLnBrk="1" hangingPunct="1">
              <a:buClr>
                <a:schemeClr val="tx2"/>
              </a:buClr>
            </a:pPr>
            <a:r>
              <a:rPr lang="en-US" altLang="en-US">
                <a:latin typeface="Arial" charset="0"/>
                <a:ea typeface="Geneva" charset="0"/>
              </a:rPr>
              <a:t>Department of Justice</a:t>
            </a:r>
          </a:p>
          <a:p>
            <a:pPr eaLnBrk="1" hangingPunct="1">
              <a:buClr>
                <a:schemeClr val="tx2"/>
              </a:buClr>
            </a:pPr>
            <a:r>
              <a:rPr lang="en-US" altLang="en-US">
                <a:latin typeface="Arial" charset="0"/>
                <a:ea typeface="MS PGothic" charset="-128"/>
              </a:rPr>
              <a:t>The Judicial Branch</a:t>
            </a:r>
          </a:p>
        </p:txBody>
      </p:sp>
      <p:sp>
        <p:nvSpPr>
          <p:cNvPr id="7885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Federalist Era, continued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A New Nation</a:t>
            </a:r>
          </a:p>
        </p:txBody>
      </p:sp>
      <p:sp>
        <p:nvSpPr>
          <p:cNvPr id="8089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Bill of Rights</a:t>
            </a:r>
          </a:p>
          <a:p>
            <a:pPr eaLnBrk="1" hangingPunct="1">
              <a:buClr>
                <a:schemeClr val="tx2"/>
              </a:buClr>
            </a:pPr>
            <a:r>
              <a:rPr lang="en-US" altLang="en-US">
                <a:latin typeface="Arial" charset="0"/>
                <a:ea typeface="MS PGothic" charset="-128"/>
              </a:rPr>
              <a:t>Religious Freedom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Hamilton’s Financial Vision </a:t>
            </a:r>
          </a:p>
        </p:txBody>
      </p:sp>
      <p:sp>
        <p:nvSpPr>
          <p:cNvPr id="82946"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Raising Revenue </a:t>
            </a:r>
          </a:p>
          <a:p>
            <a:pPr eaLnBrk="1" hangingPunct="1">
              <a:buClr>
                <a:schemeClr val="tx2"/>
              </a:buClr>
            </a:pPr>
            <a:r>
              <a:rPr lang="en-US" altLang="en-US">
                <a:latin typeface="Arial" charset="0"/>
                <a:ea typeface="MS PGothic" charset="-128"/>
              </a:rPr>
              <a:t>Establishing the Public Credit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Content Placeholder 2" descr="Alexander Hamilt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2438" y="1600200"/>
            <a:ext cx="3159125"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4" name="Title 1"/>
          <p:cNvSpPr>
            <a:spLocks noGrp="1"/>
          </p:cNvSpPr>
          <p:nvPr>
            <p:ph type="title"/>
          </p:nvPr>
        </p:nvSpPr>
        <p:spPr bwMode="auto">
          <a:xfrm>
            <a:off x="533400" y="38100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Alexander Hamilton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Hamilton’s Financial Vision, continued </a:t>
            </a:r>
          </a:p>
        </p:txBody>
      </p:sp>
      <p:sp>
        <p:nvSpPr>
          <p:cNvPr id="87042"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Emergence of Sectional Differences</a:t>
            </a:r>
          </a:p>
          <a:p>
            <a:pPr eaLnBrk="1" hangingPunct="1">
              <a:buClr>
                <a:schemeClr val="tx2"/>
              </a:buClr>
            </a:pPr>
            <a:r>
              <a:rPr lang="en-US" altLang="en-US">
                <a:latin typeface="Arial" charset="0"/>
                <a:ea typeface="MS PGothic" charset="-128"/>
              </a:rPr>
              <a:t>A National Bank</a:t>
            </a:r>
          </a:p>
          <a:p>
            <a:pPr eaLnBrk="1" hangingPunct="1"/>
            <a:endParaRPr lang="en-US" altLang="en-US">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2" descr="A map entitled &quot;The Old Northwest, 1785.&quot; The map shows the area of North America from Virginia north to the St. Lawrence River, out past the western side of Lake Superior. The Northwest Territory is indicated as encompassing Illinois, most of Indiana and Ohio, Michigan and Wisconsin. British posts after 1783 are located at Fort Michilimackinac, Detroit, Fort Niagara, Oswegatchie, Oswego, Pointe-au-Fer and Dutchman's Point. Questions that accompany the map ask the following: How did the Northwest Ordinance of 1787 revise Jefferson's earlier plan for territorial government? How were settlement patterns in the Northwest territories different from those on the frontier in the South? How did the United States treat Native American claims to their ancestral lands in the Wes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350963"/>
            <a:ext cx="4419600" cy="48212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Old Northwest, 1785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Content Placeholder 2" descr="A drawing of the building of The Bank of the United States in Philadelphia."/>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7438" y="1600200"/>
            <a:ext cx="6969125"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0" name="Title 1"/>
          <p:cNvSpPr>
            <a:spLocks noGrp="1"/>
          </p:cNvSpPr>
          <p:nvPr>
            <p:ph type="title"/>
          </p:nvPr>
        </p:nvSpPr>
        <p:spPr bwMode="auto">
          <a:xfrm>
            <a:off x="533400" y="38100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Bank of the United States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Hamilton’s Achievement</a:t>
            </a:r>
          </a:p>
        </p:txBody>
      </p:sp>
      <p:sp>
        <p:nvSpPr>
          <p:cNvPr id="9113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Encouraging Manufacturers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2" descr="A Certificate of the New York Mechanick Society from 178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1600200"/>
            <a:ext cx="57531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6" name="Title 1"/>
          <p:cNvSpPr>
            <a:spLocks noGrp="1"/>
          </p:cNvSpPr>
          <p:nvPr>
            <p:ph type="title"/>
          </p:nvPr>
        </p:nvSpPr>
        <p:spPr bwMode="auto">
          <a:xfrm>
            <a:off x="533400" y="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Certificate of the New York </a:t>
            </a:r>
            <a:br>
              <a:rPr lang="en-US" altLang="en-US" sz="3200">
                <a:solidFill>
                  <a:schemeClr val="bg1"/>
                </a:solidFill>
                <a:latin typeface="Arial" charset="0"/>
                <a:ea typeface="MS PGothic" charset="-128"/>
              </a:rPr>
            </a:br>
            <a:r>
              <a:rPr lang="en-US" altLang="en-US" sz="3200">
                <a:solidFill>
                  <a:schemeClr val="bg1"/>
                </a:solidFill>
                <a:latin typeface="Arial" charset="0"/>
                <a:ea typeface="MS PGothic" charset="-128"/>
              </a:rPr>
              <a:t>Mechanick Society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Republican Alternative</a:t>
            </a:r>
          </a:p>
        </p:txBody>
      </p:sp>
      <p:sp>
        <p:nvSpPr>
          <p:cNvPr id="95234"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Birth of the First Political Parties</a:t>
            </a:r>
          </a:p>
          <a:p>
            <a:pPr eaLnBrk="1" hangingPunct="1">
              <a:buClr>
                <a:schemeClr val="tx2"/>
              </a:buClr>
            </a:pPr>
            <a:r>
              <a:rPr lang="en-US" altLang="en-US">
                <a:latin typeface="Arial" charset="0"/>
                <a:ea typeface="MS PGothic" charset="-128"/>
              </a:rPr>
              <a:t>Federalists</a:t>
            </a:r>
          </a:p>
          <a:p>
            <a:pPr eaLnBrk="1" hangingPunct="1">
              <a:buClr>
                <a:schemeClr val="tx2"/>
              </a:buClr>
            </a:pPr>
            <a:r>
              <a:rPr lang="en-US" altLang="en-US">
                <a:latin typeface="Arial" charset="0"/>
                <a:ea typeface="MS PGothic" charset="-128"/>
              </a:rPr>
              <a:t>Republicans or Democratic Republicans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Content Placeholder 3" descr="Thomas Jeffers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0500" y="1600200"/>
            <a:ext cx="36830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Thomas Jefferson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2" descr="A map of the new federal city of Washington, D.C. from 179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9088" y="1600200"/>
            <a:ext cx="5965825"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ＭＳ Ｐゴシック" charset="-128"/>
              </a:rPr>
              <a:t>The New Federal City</a:t>
            </a:r>
          </a:p>
        </p:txBody>
      </p:sp>
    </p:spTree>
    <p:extLst>
      <p:ext uri="{BB962C8B-B14F-4D97-AF65-F5344CB8AC3E}">
        <p14:creationId xmlns:p14="http://schemas.microsoft.com/office/powerpoint/2010/main" val="54072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2" descr="An 1806 watercolor of the Capitol build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6663" y="1455738"/>
            <a:ext cx="6688137" cy="46402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ＭＳ Ｐゴシック" charset="-128"/>
              </a:rPr>
              <a:t>The Capitol Building</a:t>
            </a:r>
          </a:p>
        </p:txBody>
      </p:sp>
    </p:spTree>
    <p:extLst>
      <p:ext uri="{BB962C8B-B14F-4D97-AF65-F5344CB8AC3E}">
        <p14:creationId xmlns:p14="http://schemas.microsoft.com/office/powerpoint/2010/main" val="3689244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Domestic Crises </a:t>
            </a:r>
          </a:p>
        </p:txBody>
      </p:sp>
      <p:sp>
        <p:nvSpPr>
          <p:cNvPr id="109570"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Whiskey Rebellion</a:t>
            </a:r>
          </a:p>
          <a:p>
            <a:pPr eaLnBrk="1" hangingPunct="1">
              <a:buClr>
                <a:schemeClr val="tx2"/>
              </a:buClr>
            </a:pPr>
            <a:r>
              <a:rPr lang="en-US" altLang="en-US">
                <a:latin typeface="Arial" charset="0"/>
                <a:ea typeface="MS PGothic" charset="-128"/>
              </a:rPr>
              <a:t>Pinckney’s Treaty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Content Placeholder 2" descr="An illustration of George Washington on a white horse, as commander in chief, reviewing the troops mobilized to quell the Whiskey Rebellion in Pennsylvania in 179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0225" y="1600200"/>
            <a:ext cx="554355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Whiskey Rebellion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Foreign and Domestic Crises </a:t>
            </a:r>
          </a:p>
        </p:txBody>
      </p:sp>
      <p:sp>
        <p:nvSpPr>
          <p:cNvPr id="99330" name="Content Placeholder 2"/>
          <p:cNvSpPr>
            <a:spLocks noGrp="1"/>
          </p:cNvSpPr>
          <p:nvPr>
            <p:ph idx="1"/>
          </p:nvPr>
        </p:nvSpPr>
        <p:spPr bwMode="auto">
          <a:xfrm>
            <a:off x="381000" y="1600200"/>
            <a:ext cx="82296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French Revolution of 1789</a:t>
            </a:r>
          </a:p>
          <a:p>
            <a:pPr eaLnBrk="1" hangingPunct="1">
              <a:buClr>
                <a:schemeClr val="tx2"/>
              </a:buClr>
            </a:pPr>
            <a:r>
              <a:rPr lang="en-US" altLang="en-US">
                <a:latin typeface="Arial" charset="0"/>
                <a:ea typeface="MS PGothic" charset="-128"/>
              </a:rPr>
              <a:t>The Treaty of Alliance, 1778</a:t>
            </a:r>
          </a:p>
          <a:p>
            <a:pPr eaLnBrk="1" hangingPunct="1">
              <a:buClr>
                <a:schemeClr val="tx2"/>
              </a:buClr>
            </a:pPr>
            <a:r>
              <a:rPr lang="en-US" altLang="en-US">
                <a:latin typeface="Arial" charset="0"/>
                <a:ea typeface="MS PGothic" charset="-128"/>
              </a:rPr>
              <a:t>Washington’s Proclamation of 1793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Land Policy</a:t>
            </a:r>
          </a:p>
        </p:txBody>
      </p:sp>
      <p:sp>
        <p:nvSpPr>
          <p:cNvPr id="33794"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Geneva" charset="0"/>
              </a:rPr>
              <a:t>Easy income source for Congress</a:t>
            </a:r>
          </a:p>
          <a:p>
            <a:pPr eaLnBrk="1" hangingPunct="1">
              <a:buClr>
                <a:schemeClr val="tx2"/>
              </a:buClr>
            </a:pPr>
            <a:r>
              <a:rPr lang="en-US" altLang="en-US">
                <a:latin typeface="Arial" charset="0"/>
                <a:ea typeface="Geneva" charset="0"/>
              </a:rPr>
              <a:t>History of the land west of the colonies</a:t>
            </a:r>
          </a:p>
          <a:p>
            <a:pPr eaLnBrk="1" hangingPunct="1">
              <a:buClr>
                <a:schemeClr val="tx2"/>
              </a:buClr>
            </a:pPr>
            <a:r>
              <a:rPr lang="en-US" altLang="en-US">
                <a:latin typeface="Arial" charset="0"/>
                <a:ea typeface="Geneva" charset="0"/>
              </a:rPr>
              <a:t>The Northwest Ordinance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Foreign and Domestic Crises, continued </a:t>
            </a:r>
          </a:p>
        </p:txBody>
      </p:sp>
      <p:sp>
        <p:nvSpPr>
          <p:cNvPr id="10137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Citizen Genet</a:t>
            </a:r>
          </a:p>
          <a:p>
            <a:pPr eaLnBrk="1" hangingPunct="1">
              <a:buClr>
                <a:schemeClr val="tx2"/>
              </a:buClr>
            </a:pPr>
            <a:r>
              <a:rPr lang="en-US" altLang="en-US">
                <a:latin typeface="Arial" charset="0"/>
                <a:ea typeface="MS PGothic" charset="-128"/>
              </a:rPr>
              <a:t>Jay’s Treaty</a:t>
            </a:r>
          </a:p>
          <a:p>
            <a:pPr eaLnBrk="1" hangingPunct="1"/>
            <a:endParaRPr lang="en-US" altLang="en-US">
              <a:ea typeface="MS PGothic"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2"/>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chemeClr val="bg1"/>
                </a:solidFill>
                <a:latin typeface="Arial" charset="0"/>
                <a:ea typeface="MS PGothic" charset="-128"/>
              </a:rPr>
              <a:t>Jay</a:t>
            </a:r>
            <a:r>
              <a:rPr lang="en-US" altLang="ja-JP" sz="3200">
                <a:solidFill>
                  <a:schemeClr val="bg1"/>
                </a:solidFill>
                <a:latin typeface="Arial" charset="0"/>
                <a:ea typeface="MS PGothic" charset="-128"/>
              </a:rPr>
              <a:t>’s Treaty</a:t>
            </a:r>
            <a:endParaRPr lang="en-US" altLang="en-US" sz="3200">
              <a:solidFill>
                <a:schemeClr val="bg1"/>
              </a:solidFill>
              <a:latin typeface="Arial" charset="0"/>
              <a:ea typeface="MS PGothic" charset="-128"/>
            </a:endParaRPr>
          </a:p>
        </p:txBody>
      </p:sp>
      <p:pic>
        <p:nvPicPr>
          <p:cNvPr id="103426" name="Content Placeholder 2" descr="An effigy with a sign around its neck with the word, &quot;JAY,&quot; is being burned at a stak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98800" y="1600200"/>
            <a:ext cx="29464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Frontier Tensions</a:t>
            </a:r>
          </a:p>
        </p:txBody>
      </p:sp>
      <p:sp>
        <p:nvSpPr>
          <p:cNvPr id="105474"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Battle of Fallen Timbers </a:t>
            </a:r>
          </a:p>
          <a:p>
            <a:pPr eaLnBrk="1" hangingPunct="1">
              <a:buClr>
                <a:schemeClr val="tx2"/>
              </a:buClr>
            </a:pPr>
            <a:r>
              <a:rPr lang="en-US" altLang="en-US">
                <a:latin typeface="Arial" charset="0"/>
                <a:ea typeface="MS PGothic" charset="-128"/>
              </a:rPr>
              <a:t>The Treaty of Greenville, 1795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Pinckney’s Treaty, 1795</a:t>
            </a:r>
          </a:p>
        </p:txBody>
      </p:sp>
      <p:pic>
        <p:nvPicPr>
          <p:cNvPr id="113666" name="Content Placeholder 2" descr="A map entitled &quot;Pinckney's Treaty, 1795.&quot; An area of the United States highlighting between the Flint River in Georgia west to the Mississippi River and north from the Florida/Georgia line to southwestern Kentucky. Pinckney's Treaty is from the Mississippi River at the 31st parallel east to the Flint River. Questions that accompany the map ask the following: What were the terms of Pinckney's Treaty? Why was the treaty popula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1438" y="1363663"/>
            <a:ext cx="3921125" cy="47625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Treaty of Greenville, 1795</a:t>
            </a:r>
          </a:p>
        </p:txBody>
      </p:sp>
      <p:pic>
        <p:nvPicPr>
          <p:cNvPr id="107522" name="Content Placeholder 3" descr="A map entitled &quot;Treaty of Greenville, 1795.&quot; Areas of Indian cessions are indicated at Vincennes, Chicago, Detroit, just south of Lake Erie and an area north of the confluence of the Kentucky and Ohio Rivers to the Wabash River and east to Pennsylvania. The Greenville Treaty Line is drawn along the western and northern borders of this area. Questions that accompany the map ask the following: Why did General Anthony Wayne build Fort Greenville? What happened at the Battle of Fallen Timbers? What were the terms of the Treaty of Greenvill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385888"/>
            <a:ext cx="4083050" cy="4740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Western Settlement</a:t>
            </a:r>
          </a:p>
        </p:txBody>
      </p:sp>
      <p:sp>
        <p:nvSpPr>
          <p:cNvPr id="115714"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Land Policy</a:t>
            </a:r>
          </a:p>
          <a:p>
            <a:pPr eaLnBrk="1" hangingPunct="1">
              <a:buClr>
                <a:schemeClr val="tx2"/>
              </a:buClr>
            </a:pPr>
            <a:r>
              <a:rPr lang="en-US" altLang="en-US">
                <a:latin typeface="Arial" charset="0"/>
                <a:ea typeface="MS PGothic" charset="-128"/>
              </a:rPr>
              <a:t>The Wilderness Road</a:t>
            </a:r>
          </a:p>
          <a:p>
            <a:pPr eaLnBrk="1" hangingPunct="1"/>
            <a:endParaRPr lang="en-US" altLang="en-US">
              <a:ea typeface="MS PGothic"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4121150" y="3244850"/>
            <a:ext cx="901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eaLnBrk="1" hangingPunct="1"/>
            <a:r>
              <a:rPr lang="en-US" altLang="en-US">
                <a:solidFill>
                  <a:schemeClr val="bg1"/>
                </a:solidFill>
                <a:latin typeface="Arial" charset="0"/>
              </a:rPr>
              <a:t>Crises </a:t>
            </a:r>
            <a:endParaRPr lang="en-US" altLang="en-US"/>
          </a:p>
        </p:txBody>
      </p:sp>
      <p:sp>
        <p:nvSpPr>
          <p:cNvPr id="11776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Prevalence of Agriculture</a:t>
            </a:r>
          </a:p>
        </p:txBody>
      </p:sp>
      <p:pic>
        <p:nvPicPr>
          <p:cNvPr id="6" name="Content Placeholder 2" descr="A painting of David Twining's farm and residence. Animals and people are in various place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6783" y="1387158"/>
            <a:ext cx="5310434" cy="482426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Content Placeholder 2" descr="A painting of Daniel Boone escorting settlers through the Cumberland Gap. Some women are pictured on horses and the horses are lead by Daniel Boon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7881" y="1417638"/>
            <a:ext cx="4948237" cy="4908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Wilderness Road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Transfer of Power</a:t>
            </a:r>
          </a:p>
        </p:txBody>
      </p:sp>
      <p:sp>
        <p:nvSpPr>
          <p:cNvPr id="12185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Washington’s Farewell</a:t>
            </a:r>
          </a:p>
          <a:p>
            <a:pPr eaLnBrk="1" hangingPunct="1">
              <a:buClr>
                <a:schemeClr val="tx2"/>
              </a:buClr>
            </a:pPr>
            <a:r>
              <a:rPr lang="en-US" altLang="en-US">
                <a:latin typeface="Arial" charset="0"/>
                <a:ea typeface="MS PGothic" charset="-128"/>
              </a:rPr>
              <a:t>The Election of 1796</a:t>
            </a:r>
          </a:p>
          <a:p>
            <a:pPr eaLnBrk="1" hangingPunct="1"/>
            <a:endParaRPr lang="en-US" altLang="en-US">
              <a:ea typeface="MS PGothic"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Content Placeholder 2" descr="A painting of George Washington and Marquis de Lafayette at Mount Vernon. The two men talk as women and children socialize nearby."/>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9300" y="1600200"/>
            <a:ext cx="76454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6"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Mount Vernon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Diplomacy</a:t>
            </a:r>
          </a:p>
        </p:txBody>
      </p:sp>
      <p:sp>
        <p:nvSpPr>
          <p:cNvPr id="37890"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Geneva" charset="0"/>
              </a:rPr>
              <a:t>Flaws in the Articles begin to surface</a:t>
            </a:r>
          </a:p>
          <a:p>
            <a:pPr eaLnBrk="1" hangingPunct="1">
              <a:buClr>
                <a:schemeClr val="tx2"/>
              </a:buClr>
            </a:pPr>
            <a:r>
              <a:rPr lang="en-US" altLang="en-US">
                <a:latin typeface="Arial" charset="0"/>
                <a:ea typeface="Geneva" charset="0"/>
              </a:rPr>
              <a:t>Problems with Britain to the west</a:t>
            </a:r>
          </a:p>
          <a:p>
            <a:pPr eaLnBrk="1" hangingPunct="1">
              <a:buClr>
                <a:schemeClr val="tx2"/>
              </a:buClr>
            </a:pPr>
            <a:r>
              <a:rPr lang="en-US" altLang="en-US">
                <a:latin typeface="Arial" charset="0"/>
                <a:ea typeface="Geneva" charset="0"/>
              </a:rPr>
              <a:t>Problems with Spain to the south</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Adams Administration</a:t>
            </a:r>
          </a:p>
        </p:txBody>
      </p:sp>
      <p:sp>
        <p:nvSpPr>
          <p:cNvPr id="125954"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War with France</a:t>
            </a:r>
          </a:p>
          <a:p>
            <a:pPr eaLnBrk="1" hangingPunct="1">
              <a:buClr>
                <a:schemeClr val="tx2"/>
              </a:buClr>
            </a:pPr>
            <a:r>
              <a:rPr lang="en-US" altLang="en-US">
                <a:latin typeface="Arial" charset="0"/>
                <a:ea typeface="MS PGothic" charset="-128"/>
              </a:rPr>
              <a:t>The XYZ Affair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Content Placeholder 2" descr="John Adam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0200" y="1600200"/>
            <a:ext cx="34036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John Adams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Content Placeholder 3" descr="A cartoon indicating the anti-French sentiment generated by the XYZ Affair. The three American negotiators on the left are rejecting the 5-headed Paris Monster’s demand for bribery money before discussions could begin. There are other people at a table in the background."/>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7600" y="1600200"/>
            <a:ext cx="69088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Conflict with France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Adams Years</a:t>
            </a:r>
          </a:p>
        </p:txBody>
      </p:sp>
      <p:sp>
        <p:nvSpPr>
          <p:cNvPr id="13209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The War at Home</a:t>
            </a:r>
          </a:p>
          <a:p>
            <a:pPr lvl="1" eaLnBrk="1" hangingPunct="1">
              <a:buClr>
                <a:schemeClr val="tx2"/>
              </a:buClr>
            </a:pPr>
            <a:r>
              <a:rPr lang="en-US" altLang="en-US">
                <a:latin typeface="Arial" charset="0"/>
                <a:ea typeface="Geneva" charset="0"/>
              </a:rPr>
              <a:t>The Naturalization Act</a:t>
            </a:r>
          </a:p>
          <a:p>
            <a:pPr lvl="1" eaLnBrk="1" hangingPunct="1">
              <a:buClr>
                <a:schemeClr val="tx2"/>
              </a:buClr>
            </a:pPr>
            <a:r>
              <a:rPr lang="en-US" altLang="en-US">
                <a:latin typeface="Arial" charset="0"/>
                <a:ea typeface="Geneva" charset="0"/>
              </a:rPr>
              <a:t>The Alien Act</a:t>
            </a:r>
          </a:p>
          <a:p>
            <a:pPr lvl="1" eaLnBrk="1" hangingPunct="1">
              <a:buClr>
                <a:schemeClr val="tx2"/>
              </a:buClr>
            </a:pPr>
            <a:r>
              <a:rPr lang="en-US" altLang="en-US">
                <a:latin typeface="Arial" charset="0"/>
                <a:ea typeface="Geneva" charset="0"/>
              </a:rPr>
              <a:t>The Alien Enemies Act</a:t>
            </a:r>
          </a:p>
          <a:p>
            <a:pPr lvl="1" eaLnBrk="1" hangingPunct="1">
              <a:buClr>
                <a:schemeClr val="tx2"/>
              </a:buClr>
            </a:pPr>
            <a:r>
              <a:rPr lang="en-US" altLang="en-US">
                <a:latin typeface="Arial" charset="0"/>
                <a:ea typeface="Geneva" charset="0"/>
              </a:rPr>
              <a:t>The Sedition Act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Republican Victory in 1800</a:t>
            </a:r>
          </a:p>
        </p:txBody>
      </p:sp>
      <p:sp>
        <p:nvSpPr>
          <p:cNvPr id="134146"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MS PGothic" charset="-128"/>
              </a:rPr>
              <a:t>Republican Victory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Election of 1800</a:t>
            </a:r>
          </a:p>
        </p:txBody>
      </p:sp>
      <p:pic>
        <p:nvPicPr>
          <p:cNvPr id="136194" name="Content Placeholder 2" descr="A map entitled &quot;The Election of 1800.&quot; States and their electoral votes for each candidate are indicated with Maine, Vermont, New Hampshire, Rhode Island, Connecticut, New Jersey, southeastern Pennsylvania, New Jersey, Delaware, and eastern North Carolina voting Federalist while New York, western Pennsylvania, Virginia, Kentucky, eastern Tennessee, western North Carolina and South Carolina voted Republican. Maryland was split on its votes. Thomas Jefferson and Aaron Burr ran as Republicans and John Adams and Charles C. Pinckney ran as Federalists. Jefferson and Burr show receiving 73 electoral votes each. Adams received 65 and Pinckney received 64. Questions that accompany the map ask the following: Why was the election of 1800 a key event in American history? What voting patterns emerged in the election of 1800? How did Congress break the tie between Thomas Jefferson and Aaron Bur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7188" y="1304925"/>
            <a:ext cx="5840412" cy="4867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Trade and Economy</a:t>
            </a:r>
          </a:p>
        </p:txBody>
      </p:sp>
      <p:sp>
        <p:nvSpPr>
          <p:cNvPr id="3993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Geneva" charset="0"/>
              </a:rPr>
              <a:t>Great Britain closes West Indies to the United States</a:t>
            </a:r>
          </a:p>
          <a:p>
            <a:pPr eaLnBrk="1" hangingPunct="1"/>
            <a:endParaRPr lang="en-US" altLang="en-US">
              <a:ea typeface="MS PGothic"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The Confederation’s Problems</a:t>
            </a:r>
          </a:p>
        </p:txBody>
      </p:sp>
      <p:sp>
        <p:nvSpPr>
          <p:cNvPr id="41986"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Geneva" charset="0"/>
              </a:rPr>
              <a:t>No central control over states’ policies</a:t>
            </a:r>
          </a:p>
          <a:p>
            <a:pPr eaLnBrk="1" hangingPunct="1">
              <a:buClr>
                <a:schemeClr val="tx2"/>
              </a:buClr>
            </a:pPr>
            <a:r>
              <a:rPr lang="en-US" altLang="en-US">
                <a:latin typeface="Arial" charset="0"/>
                <a:ea typeface="Geneva" charset="0"/>
              </a:rPr>
              <a:t>No central control over monetary concerns</a:t>
            </a:r>
          </a:p>
          <a:p>
            <a:pPr eaLnBrk="1" hangingPunct="1"/>
            <a:endParaRPr lang="en-US" altLang="en-US">
              <a:ea typeface="MS PGothic"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2" descr="A sketch of an American cabinetmaker in act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8225" y="1600200"/>
            <a:ext cx="4525963"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Domestic Industry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bg1"/>
                </a:solidFill>
                <a:latin typeface="Arial" charset="0"/>
                <a:ea typeface="MS PGothic" charset="-128"/>
              </a:rPr>
              <a:t>Shays’s Rebellion</a:t>
            </a:r>
          </a:p>
        </p:txBody>
      </p:sp>
      <p:sp>
        <p:nvSpPr>
          <p:cNvPr id="46082"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2"/>
              </a:buClr>
            </a:pPr>
            <a:r>
              <a:rPr lang="en-US" altLang="en-US">
                <a:latin typeface="Arial" charset="0"/>
                <a:ea typeface="Geneva" charset="0"/>
              </a:rPr>
              <a:t>The problem</a:t>
            </a:r>
          </a:p>
          <a:p>
            <a:pPr eaLnBrk="1" hangingPunct="1">
              <a:buClr>
                <a:schemeClr val="tx2"/>
              </a:buClr>
            </a:pPr>
            <a:r>
              <a:rPr lang="en-US" altLang="en-US">
                <a:latin typeface="Arial" charset="0"/>
                <a:ea typeface="Geneva" charset="0"/>
              </a:rPr>
              <a:t>The “rebellion”</a:t>
            </a:r>
          </a:p>
          <a:p>
            <a:pPr eaLnBrk="1" hangingPunct="1">
              <a:buClr>
                <a:schemeClr val="tx2"/>
              </a:buClr>
            </a:pPr>
            <a:r>
              <a:rPr lang="en-US" altLang="en-US">
                <a:latin typeface="Arial" charset="0"/>
                <a:ea typeface="Geneva" charset="0"/>
              </a:rPr>
              <a:t>The result</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4459</Words>
  <Application>Microsoft Office PowerPoint</Application>
  <PresentationFormat>On-screen Show (4:3)</PresentationFormat>
  <Paragraphs>321</Paragraphs>
  <Slides>55</Slides>
  <Notes>55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MS PGothic</vt:lpstr>
      <vt:lpstr>MS PGothic</vt:lpstr>
      <vt:lpstr>Arial</vt:lpstr>
      <vt:lpstr>Calibri</vt:lpstr>
      <vt:lpstr>Geneva</vt:lpstr>
      <vt:lpstr>Custom Design</vt:lpstr>
      <vt:lpstr>1_Custom Design</vt:lpstr>
      <vt:lpstr>The Confederation Government</vt:lpstr>
      <vt:lpstr>Western Land Cessions, 1781–1802</vt:lpstr>
      <vt:lpstr>The Old Northwest, 1785</vt:lpstr>
      <vt:lpstr>Land Policy</vt:lpstr>
      <vt:lpstr>Diplomacy</vt:lpstr>
      <vt:lpstr>Trade and Economy</vt:lpstr>
      <vt:lpstr>The Confederation’s Problems</vt:lpstr>
      <vt:lpstr>Domestic Industry</vt:lpstr>
      <vt:lpstr>Shays’s Rebellion</vt:lpstr>
      <vt:lpstr>Shays’s Rebellion, Lithograph</vt:lpstr>
      <vt:lpstr>Calls for a Stronger Government</vt:lpstr>
      <vt:lpstr>Creating the Constitution</vt:lpstr>
      <vt:lpstr>Drafting the Constitution</vt:lpstr>
      <vt:lpstr>James Madison</vt:lpstr>
      <vt:lpstr>The Constitution</vt:lpstr>
      <vt:lpstr>Signing the Constitution,  September 17, 1787 </vt:lpstr>
      <vt:lpstr>Crafting the Constitution</vt:lpstr>
      <vt:lpstr>The Federalist Papers</vt:lpstr>
      <vt:lpstr>Crafting the Constitution, continued</vt:lpstr>
      <vt:lpstr>Order of Ratification</vt:lpstr>
      <vt:lpstr>Vote on the Constitution, 1787–1790</vt:lpstr>
      <vt:lpstr>The Sixth Pillar</vt:lpstr>
      <vt:lpstr>New Beginnings</vt:lpstr>
      <vt:lpstr>The Federalist Era</vt:lpstr>
      <vt:lpstr>The Federalist Era, continued</vt:lpstr>
      <vt:lpstr>A New Nation</vt:lpstr>
      <vt:lpstr>Hamilton’s Financial Vision </vt:lpstr>
      <vt:lpstr>Alexander Hamilton</vt:lpstr>
      <vt:lpstr>Hamilton’s Financial Vision, continued </vt:lpstr>
      <vt:lpstr>The Bank of the United States</vt:lpstr>
      <vt:lpstr>Hamilton’s Achievement</vt:lpstr>
      <vt:lpstr>Certificate of the New York  Mechanick Society </vt:lpstr>
      <vt:lpstr>The Republican Alternative</vt:lpstr>
      <vt:lpstr>Thomas Jefferson</vt:lpstr>
      <vt:lpstr>The New Federal City</vt:lpstr>
      <vt:lpstr>The Capitol Building</vt:lpstr>
      <vt:lpstr>Domestic Crises </vt:lpstr>
      <vt:lpstr>Whiskey Rebellion</vt:lpstr>
      <vt:lpstr>Foreign and Domestic Crises </vt:lpstr>
      <vt:lpstr>Foreign and Domestic Crises, continued </vt:lpstr>
      <vt:lpstr>Jay’s Treaty</vt:lpstr>
      <vt:lpstr>Frontier Tensions</vt:lpstr>
      <vt:lpstr>Pinckney’s Treaty, 1795</vt:lpstr>
      <vt:lpstr>Treaty of Greenville, 1795</vt:lpstr>
      <vt:lpstr>Western Settlement</vt:lpstr>
      <vt:lpstr>The Prevalence of Agriculture</vt:lpstr>
      <vt:lpstr>The Wilderness Road</vt:lpstr>
      <vt:lpstr>Transfer of Power</vt:lpstr>
      <vt:lpstr>Mount Vernon</vt:lpstr>
      <vt:lpstr>The Adams Administration</vt:lpstr>
      <vt:lpstr>John Adams</vt:lpstr>
      <vt:lpstr>Conflict with France</vt:lpstr>
      <vt:lpstr>The Adams Years</vt:lpstr>
      <vt:lpstr>Republican Victory in 1800</vt:lpstr>
      <vt:lpstr>The Election of 1800</vt:lpstr>
    </vt:vector>
  </TitlesOfParts>
  <Company>Blinn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a Federal Union</dc:title>
  <dc:creator>Brandon Franke</dc:creator>
  <cp:lastModifiedBy>djsanders@att.net</cp:lastModifiedBy>
  <cp:revision>109</cp:revision>
  <dcterms:created xsi:type="dcterms:W3CDTF">2009-06-07T18:01:57Z</dcterms:created>
  <dcterms:modified xsi:type="dcterms:W3CDTF">2017-06-14T15:32:17Z</dcterms:modified>
</cp:coreProperties>
</file>