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35"/>
  </p:notesMasterIdLst>
  <p:sldIdLst>
    <p:sldId id="297" r:id="rId2"/>
    <p:sldId id="262" r:id="rId3"/>
    <p:sldId id="266" r:id="rId4"/>
    <p:sldId id="300" r:id="rId5"/>
    <p:sldId id="268" r:id="rId6"/>
    <p:sldId id="269" r:id="rId7"/>
    <p:sldId id="270" r:id="rId8"/>
    <p:sldId id="271" r:id="rId9"/>
    <p:sldId id="272" r:id="rId10"/>
    <p:sldId id="273" r:id="rId11"/>
    <p:sldId id="274" r:id="rId12"/>
    <p:sldId id="275" r:id="rId13"/>
    <p:sldId id="301" r:id="rId14"/>
    <p:sldId id="276" r:id="rId15"/>
    <p:sldId id="277" r:id="rId16"/>
    <p:sldId id="278" r:id="rId17"/>
    <p:sldId id="279" r:id="rId18"/>
    <p:sldId id="281" r:id="rId19"/>
    <p:sldId id="282" r:id="rId20"/>
    <p:sldId id="283" r:id="rId21"/>
    <p:sldId id="284" r:id="rId22"/>
    <p:sldId id="285" r:id="rId23"/>
    <p:sldId id="286" r:id="rId24"/>
    <p:sldId id="287" r:id="rId25"/>
    <p:sldId id="288" r:id="rId26"/>
    <p:sldId id="302" r:id="rId27"/>
    <p:sldId id="289" r:id="rId28"/>
    <p:sldId id="295" r:id="rId29"/>
    <p:sldId id="296"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aver, Connie" initials="W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6343"/>
    <a:srgbClr val="481851"/>
    <a:srgbClr val="8B0307"/>
    <a:srgbClr val="77315D"/>
    <a:srgbClr val="2C2974"/>
    <a:srgbClr val="562926"/>
    <a:srgbClr val="48413B"/>
    <a:srgbClr val="575336"/>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5" autoAdjust="0"/>
    <p:restoredTop sz="93345" autoAdjust="0"/>
  </p:normalViewPr>
  <p:slideViewPr>
    <p:cSldViewPr>
      <p:cViewPr varScale="1">
        <p:scale>
          <a:sx n="107" d="100"/>
          <a:sy n="107" d="100"/>
        </p:scale>
        <p:origin x="2022" y="108"/>
      </p:cViewPr>
      <p:guideLst>
        <p:guide orient="horz" pos="2160"/>
        <p:guide pos="2880"/>
      </p:guideLst>
    </p:cSldViewPr>
  </p:slideViewPr>
  <p:outlineViewPr>
    <p:cViewPr>
      <p:scale>
        <a:sx n="33" d="100"/>
        <a:sy n="33" d="100"/>
      </p:scale>
      <p:origin x="0" y="42864"/>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70675-B4B4-42F0-89D1-C5DA33FE0406}" type="datetimeFigureOut">
              <a:rPr lang="en-US" smtClean="0"/>
              <a:t>3/4/2020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7FA75-0C60-4ECB-899B-3E0F882F5788}" type="slidenum">
              <a:rPr lang="en-US" smtClean="0"/>
              <a:t>‹#›</a:t>
            </a:fld>
            <a:endParaRPr lang="en-US" dirty="0"/>
          </a:p>
        </p:txBody>
      </p:sp>
    </p:spTree>
    <p:extLst>
      <p:ext uri="{BB962C8B-B14F-4D97-AF65-F5344CB8AC3E}">
        <p14:creationId xmlns:p14="http://schemas.microsoft.com/office/powerpoint/2010/main" val="3745540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6FA0-CE2C-4C6D-BDCD-5EF14C211AC0}"/>
              </a:ext>
            </a:extLst>
          </p:cNvPr>
          <p:cNvSpPr>
            <a:spLocks noGrp="1"/>
          </p:cNvSpPr>
          <p:nvPr>
            <p:ph type="ctrTitle"/>
          </p:nvPr>
        </p:nvSpPr>
        <p:spPr>
          <a:xfrm>
            <a:off x="152400" y="128551"/>
            <a:ext cx="8839200" cy="1076025"/>
          </a:xfrm>
        </p:spPr>
        <p:txBody>
          <a:bodyPr anchor="ctr" anchorCtr="0">
            <a:noAutofit/>
          </a:bodyPr>
          <a:lstStyle>
            <a:lvl1pPr algn="l">
              <a:lnSpc>
                <a:spcPct val="100000"/>
              </a:lnSpc>
              <a:defRPr sz="360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76BD6B7F-664C-4AAB-BE88-D214FD42840A}"/>
              </a:ext>
            </a:extLst>
          </p:cNvPr>
          <p:cNvSpPr>
            <a:spLocks noGrp="1"/>
          </p:cNvSpPr>
          <p:nvPr>
            <p:ph type="subTitle" idx="1"/>
          </p:nvPr>
        </p:nvSpPr>
        <p:spPr>
          <a:xfrm>
            <a:off x="3678703" y="3276600"/>
            <a:ext cx="3769917" cy="3210702"/>
          </a:xfrm>
        </p:spPr>
        <p:txBody>
          <a:bodyPr>
            <a:normAutofit/>
          </a:bodyPr>
          <a:lstStyle>
            <a:lvl1pPr marL="0" indent="0" algn="ctr">
              <a:spcBef>
                <a:spcPts val="0"/>
              </a:spcBef>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42" name="Group 8">
            <a:extLst>
              <a:ext uri="{FF2B5EF4-FFF2-40B4-BE49-F238E27FC236}">
                <a16:creationId xmlns:a16="http://schemas.microsoft.com/office/drawing/2014/main" id="{2D43F388-AA09-40EB-AB4B-1ACF6CB3BAC5}"/>
              </a:ext>
            </a:extLst>
          </p:cNvPr>
          <p:cNvGrpSpPr>
            <a:grpSpLocks/>
          </p:cNvGrpSpPr>
          <p:nvPr userDrawn="1"/>
        </p:nvGrpSpPr>
        <p:grpSpPr bwMode="auto">
          <a:xfrm>
            <a:off x="7531172" y="2590800"/>
            <a:ext cx="1338263" cy="2189162"/>
            <a:chOff x="4704" y="1885"/>
            <a:chExt cx="843" cy="1379"/>
          </a:xfrm>
        </p:grpSpPr>
        <p:sp>
          <p:nvSpPr>
            <p:cNvPr id="43" name="Oval 9">
              <a:extLst>
                <a:ext uri="{FF2B5EF4-FFF2-40B4-BE49-F238E27FC236}">
                  <a16:creationId xmlns:a16="http://schemas.microsoft.com/office/drawing/2014/main" id="{97918627-4587-42CB-A28A-D268DEC17805}"/>
                </a:ext>
              </a:extLst>
            </p:cNvPr>
            <p:cNvSpPr>
              <a:spLocks noChangeArrowheads="1"/>
            </p:cNvSpPr>
            <p:nvPr/>
          </p:nvSpPr>
          <p:spPr bwMode="auto">
            <a:xfrm>
              <a:off x="4704" y="1885"/>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4" name="Oval 10">
              <a:extLst>
                <a:ext uri="{FF2B5EF4-FFF2-40B4-BE49-F238E27FC236}">
                  <a16:creationId xmlns:a16="http://schemas.microsoft.com/office/drawing/2014/main" id="{44BB9EF4-9FE4-46F1-AB4F-64A42DB1CF49}"/>
                </a:ext>
              </a:extLst>
            </p:cNvPr>
            <p:cNvSpPr>
              <a:spLocks noChangeArrowheads="1"/>
            </p:cNvSpPr>
            <p:nvPr/>
          </p:nvSpPr>
          <p:spPr bwMode="auto">
            <a:xfrm>
              <a:off x="4883" y="1885"/>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5" name="Oval 11">
              <a:extLst>
                <a:ext uri="{FF2B5EF4-FFF2-40B4-BE49-F238E27FC236}">
                  <a16:creationId xmlns:a16="http://schemas.microsoft.com/office/drawing/2014/main" id="{119A10EF-04D8-426E-A068-48D532428764}"/>
                </a:ext>
              </a:extLst>
            </p:cNvPr>
            <p:cNvSpPr>
              <a:spLocks noChangeArrowheads="1"/>
            </p:cNvSpPr>
            <p:nvPr/>
          </p:nvSpPr>
          <p:spPr bwMode="auto">
            <a:xfrm>
              <a:off x="5062" y="1885"/>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6" name="Oval 12">
              <a:extLst>
                <a:ext uri="{FF2B5EF4-FFF2-40B4-BE49-F238E27FC236}">
                  <a16:creationId xmlns:a16="http://schemas.microsoft.com/office/drawing/2014/main" id="{70EFFE3C-E774-492F-A1E4-3E8FA6193033}"/>
                </a:ext>
              </a:extLst>
            </p:cNvPr>
            <p:cNvSpPr>
              <a:spLocks noChangeArrowheads="1"/>
            </p:cNvSpPr>
            <p:nvPr/>
          </p:nvSpPr>
          <p:spPr bwMode="auto">
            <a:xfrm>
              <a:off x="4704" y="2064"/>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7" name="Oval 13">
              <a:extLst>
                <a:ext uri="{FF2B5EF4-FFF2-40B4-BE49-F238E27FC236}">
                  <a16:creationId xmlns:a16="http://schemas.microsoft.com/office/drawing/2014/main" id="{9D17119E-F070-4D23-B6DB-84D6DDAD25A5}"/>
                </a:ext>
              </a:extLst>
            </p:cNvPr>
            <p:cNvSpPr>
              <a:spLocks noChangeArrowheads="1"/>
            </p:cNvSpPr>
            <p:nvPr/>
          </p:nvSpPr>
          <p:spPr bwMode="auto">
            <a:xfrm>
              <a:off x="4883" y="2064"/>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8" name="Oval 14">
              <a:extLst>
                <a:ext uri="{FF2B5EF4-FFF2-40B4-BE49-F238E27FC236}">
                  <a16:creationId xmlns:a16="http://schemas.microsoft.com/office/drawing/2014/main" id="{086B1006-9924-4077-B3F0-28B93CF776A0}"/>
                </a:ext>
              </a:extLst>
            </p:cNvPr>
            <p:cNvSpPr>
              <a:spLocks noChangeArrowheads="1"/>
            </p:cNvSpPr>
            <p:nvPr/>
          </p:nvSpPr>
          <p:spPr bwMode="auto">
            <a:xfrm>
              <a:off x="5062" y="2064"/>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49" name="Oval 15">
              <a:extLst>
                <a:ext uri="{FF2B5EF4-FFF2-40B4-BE49-F238E27FC236}">
                  <a16:creationId xmlns:a16="http://schemas.microsoft.com/office/drawing/2014/main" id="{978DF150-C948-46FB-8EF7-D54257B7A459}"/>
                </a:ext>
              </a:extLst>
            </p:cNvPr>
            <p:cNvSpPr>
              <a:spLocks noChangeArrowheads="1"/>
            </p:cNvSpPr>
            <p:nvPr/>
          </p:nvSpPr>
          <p:spPr bwMode="auto">
            <a:xfrm>
              <a:off x="5241" y="2064"/>
              <a:ext cx="127" cy="127"/>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669999"/>
                </a:solidFill>
                <a:effectLst/>
                <a:uLnTx/>
                <a:uFillTx/>
                <a:latin typeface="Arial" charset="0"/>
              </a:endParaRPr>
            </a:p>
          </p:txBody>
        </p:sp>
        <p:sp>
          <p:nvSpPr>
            <p:cNvPr id="50" name="Oval 16">
              <a:extLst>
                <a:ext uri="{FF2B5EF4-FFF2-40B4-BE49-F238E27FC236}">
                  <a16:creationId xmlns:a16="http://schemas.microsoft.com/office/drawing/2014/main" id="{636C192B-ABC5-4E38-AED9-FC9D9BA9CFF7}"/>
                </a:ext>
              </a:extLst>
            </p:cNvPr>
            <p:cNvSpPr>
              <a:spLocks noChangeArrowheads="1"/>
            </p:cNvSpPr>
            <p:nvPr/>
          </p:nvSpPr>
          <p:spPr bwMode="auto">
            <a:xfrm>
              <a:off x="4704" y="2243"/>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1" name="Oval 17">
              <a:extLst>
                <a:ext uri="{FF2B5EF4-FFF2-40B4-BE49-F238E27FC236}">
                  <a16:creationId xmlns:a16="http://schemas.microsoft.com/office/drawing/2014/main" id="{53021690-DF12-4036-A3AC-70D53CD448B5}"/>
                </a:ext>
              </a:extLst>
            </p:cNvPr>
            <p:cNvSpPr>
              <a:spLocks noChangeArrowheads="1"/>
            </p:cNvSpPr>
            <p:nvPr/>
          </p:nvSpPr>
          <p:spPr bwMode="auto">
            <a:xfrm>
              <a:off x="4883" y="2243"/>
              <a:ext cx="127" cy="12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2" name="Oval 18">
              <a:extLst>
                <a:ext uri="{FF2B5EF4-FFF2-40B4-BE49-F238E27FC236}">
                  <a16:creationId xmlns:a16="http://schemas.microsoft.com/office/drawing/2014/main" id="{B2B94080-817D-4AE6-A1C5-B0ADDDE80818}"/>
                </a:ext>
              </a:extLst>
            </p:cNvPr>
            <p:cNvSpPr>
              <a:spLocks noChangeArrowheads="1"/>
            </p:cNvSpPr>
            <p:nvPr/>
          </p:nvSpPr>
          <p:spPr bwMode="auto">
            <a:xfrm>
              <a:off x="5062" y="2243"/>
              <a:ext cx="127" cy="127"/>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3" name="Oval 19">
              <a:extLst>
                <a:ext uri="{FF2B5EF4-FFF2-40B4-BE49-F238E27FC236}">
                  <a16:creationId xmlns:a16="http://schemas.microsoft.com/office/drawing/2014/main" id="{7027D492-CB78-43B7-A1C1-DAA7BC2C9815}"/>
                </a:ext>
              </a:extLst>
            </p:cNvPr>
            <p:cNvSpPr>
              <a:spLocks noChangeArrowheads="1"/>
            </p:cNvSpPr>
            <p:nvPr/>
          </p:nvSpPr>
          <p:spPr bwMode="auto">
            <a:xfrm>
              <a:off x="5241" y="2243"/>
              <a:ext cx="127" cy="127"/>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4" name="Oval 20">
              <a:extLst>
                <a:ext uri="{FF2B5EF4-FFF2-40B4-BE49-F238E27FC236}">
                  <a16:creationId xmlns:a16="http://schemas.microsoft.com/office/drawing/2014/main" id="{0E9A7B81-FA4C-4381-B7A1-6146C201EECA}"/>
                </a:ext>
              </a:extLst>
            </p:cNvPr>
            <p:cNvSpPr>
              <a:spLocks noChangeArrowheads="1"/>
            </p:cNvSpPr>
            <p:nvPr/>
          </p:nvSpPr>
          <p:spPr bwMode="auto">
            <a:xfrm>
              <a:off x="5420" y="2243"/>
              <a:ext cx="127" cy="127"/>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D8D8EC"/>
                </a:solidFill>
                <a:effectLst/>
                <a:uLnTx/>
                <a:uFillTx/>
                <a:latin typeface="Arial" charset="0"/>
              </a:endParaRPr>
            </a:p>
          </p:txBody>
        </p:sp>
        <p:sp>
          <p:nvSpPr>
            <p:cNvPr id="55" name="Oval 21">
              <a:extLst>
                <a:ext uri="{FF2B5EF4-FFF2-40B4-BE49-F238E27FC236}">
                  <a16:creationId xmlns:a16="http://schemas.microsoft.com/office/drawing/2014/main" id="{0D6B63CC-8F18-428A-AC1E-53C6A61F6BE3}"/>
                </a:ext>
              </a:extLst>
            </p:cNvPr>
            <p:cNvSpPr>
              <a:spLocks noChangeArrowheads="1"/>
            </p:cNvSpPr>
            <p:nvPr/>
          </p:nvSpPr>
          <p:spPr bwMode="auto">
            <a:xfrm>
              <a:off x="4704" y="2421"/>
              <a:ext cx="127" cy="128"/>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6" name="Oval 22">
              <a:extLst>
                <a:ext uri="{FF2B5EF4-FFF2-40B4-BE49-F238E27FC236}">
                  <a16:creationId xmlns:a16="http://schemas.microsoft.com/office/drawing/2014/main" id="{7CD5C0CB-FB0C-43AB-85B1-665CB82ACD5C}"/>
                </a:ext>
              </a:extLst>
            </p:cNvPr>
            <p:cNvSpPr>
              <a:spLocks noChangeArrowheads="1"/>
            </p:cNvSpPr>
            <p:nvPr/>
          </p:nvSpPr>
          <p:spPr bwMode="auto">
            <a:xfrm>
              <a:off x="4883" y="2421"/>
              <a:ext cx="127" cy="128"/>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7" name="Oval 23">
              <a:extLst>
                <a:ext uri="{FF2B5EF4-FFF2-40B4-BE49-F238E27FC236}">
                  <a16:creationId xmlns:a16="http://schemas.microsoft.com/office/drawing/2014/main" id="{D48026E4-EC01-45A1-AEE7-09EFE8502C94}"/>
                </a:ext>
              </a:extLst>
            </p:cNvPr>
            <p:cNvSpPr>
              <a:spLocks noChangeArrowheads="1"/>
            </p:cNvSpPr>
            <p:nvPr/>
          </p:nvSpPr>
          <p:spPr bwMode="auto">
            <a:xfrm>
              <a:off x="5062" y="2421"/>
              <a:ext cx="127" cy="128"/>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8" name="Oval 24">
              <a:extLst>
                <a:ext uri="{FF2B5EF4-FFF2-40B4-BE49-F238E27FC236}">
                  <a16:creationId xmlns:a16="http://schemas.microsoft.com/office/drawing/2014/main" id="{7CDE816D-8F34-4D69-81F8-38B084DCF7B7}"/>
                </a:ext>
              </a:extLst>
            </p:cNvPr>
            <p:cNvSpPr>
              <a:spLocks noChangeArrowheads="1"/>
            </p:cNvSpPr>
            <p:nvPr/>
          </p:nvSpPr>
          <p:spPr bwMode="auto">
            <a:xfrm>
              <a:off x="5241" y="2421"/>
              <a:ext cx="127" cy="128"/>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59" name="Oval 25">
              <a:extLst>
                <a:ext uri="{FF2B5EF4-FFF2-40B4-BE49-F238E27FC236}">
                  <a16:creationId xmlns:a16="http://schemas.microsoft.com/office/drawing/2014/main" id="{F58079B0-4D90-4382-BE56-B31C9A2F1232}"/>
                </a:ext>
              </a:extLst>
            </p:cNvPr>
            <p:cNvSpPr>
              <a:spLocks noChangeArrowheads="1"/>
            </p:cNvSpPr>
            <p:nvPr/>
          </p:nvSpPr>
          <p:spPr bwMode="auto">
            <a:xfrm>
              <a:off x="4704" y="2600"/>
              <a:ext cx="127" cy="128"/>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0" name="Oval 26">
              <a:extLst>
                <a:ext uri="{FF2B5EF4-FFF2-40B4-BE49-F238E27FC236}">
                  <a16:creationId xmlns:a16="http://schemas.microsoft.com/office/drawing/2014/main" id="{60DB8273-DFEE-4E55-A133-40BCE430F8DC}"/>
                </a:ext>
              </a:extLst>
            </p:cNvPr>
            <p:cNvSpPr>
              <a:spLocks noChangeArrowheads="1"/>
            </p:cNvSpPr>
            <p:nvPr/>
          </p:nvSpPr>
          <p:spPr bwMode="auto">
            <a:xfrm>
              <a:off x="4883" y="2600"/>
              <a:ext cx="127" cy="128"/>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1" name="Oval 27">
              <a:extLst>
                <a:ext uri="{FF2B5EF4-FFF2-40B4-BE49-F238E27FC236}">
                  <a16:creationId xmlns:a16="http://schemas.microsoft.com/office/drawing/2014/main" id="{A87ADE62-1878-4406-A911-73BEBABA27E5}"/>
                </a:ext>
              </a:extLst>
            </p:cNvPr>
            <p:cNvSpPr>
              <a:spLocks noChangeArrowheads="1"/>
            </p:cNvSpPr>
            <p:nvPr/>
          </p:nvSpPr>
          <p:spPr bwMode="auto">
            <a:xfrm>
              <a:off x="5062" y="2600"/>
              <a:ext cx="127" cy="128"/>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2" name="Oval 28">
              <a:extLst>
                <a:ext uri="{FF2B5EF4-FFF2-40B4-BE49-F238E27FC236}">
                  <a16:creationId xmlns:a16="http://schemas.microsoft.com/office/drawing/2014/main" id="{46117B6E-6154-4576-A2FD-45DC3318A2D1}"/>
                </a:ext>
              </a:extLst>
            </p:cNvPr>
            <p:cNvSpPr>
              <a:spLocks noChangeArrowheads="1"/>
            </p:cNvSpPr>
            <p:nvPr/>
          </p:nvSpPr>
          <p:spPr bwMode="auto">
            <a:xfrm>
              <a:off x="5241" y="2600"/>
              <a:ext cx="127" cy="128"/>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3" name="Oval 29">
              <a:extLst>
                <a:ext uri="{FF2B5EF4-FFF2-40B4-BE49-F238E27FC236}">
                  <a16:creationId xmlns:a16="http://schemas.microsoft.com/office/drawing/2014/main" id="{826E4C7C-C58D-4EED-82FE-86D9BF8C2744}"/>
                </a:ext>
              </a:extLst>
            </p:cNvPr>
            <p:cNvSpPr>
              <a:spLocks noChangeArrowheads="1"/>
            </p:cNvSpPr>
            <p:nvPr/>
          </p:nvSpPr>
          <p:spPr bwMode="auto">
            <a:xfrm>
              <a:off x="5420" y="2600"/>
              <a:ext cx="127" cy="128"/>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4" name="Oval 30">
              <a:extLst>
                <a:ext uri="{FF2B5EF4-FFF2-40B4-BE49-F238E27FC236}">
                  <a16:creationId xmlns:a16="http://schemas.microsoft.com/office/drawing/2014/main" id="{551BEF23-98FE-4C4B-8C4E-D740EE49BD93}"/>
                </a:ext>
              </a:extLst>
            </p:cNvPr>
            <p:cNvSpPr>
              <a:spLocks noChangeArrowheads="1"/>
            </p:cNvSpPr>
            <p:nvPr/>
          </p:nvSpPr>
          <p:spPr bwMode="auto">
            <a:xfrm>
              <a:off x="4704" y="2779"/>
              <a:ext cx="127" cy="127"/>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5" name="Oval 31">
              <a:extLst>
                <a:ext uri="{FF2B5EF4-FFF2-40B4-BE49-F238E27FC236}">
                  <a16:creationId xmlns:a16="http://schemas.microsoft.com/office/drawing/2014/main" id="{E9682AB0-4090-43A1-B032-5E0CFBC60F48}"/>
                </a:ext>
              </a:extLst>
            </p:cNvPr>
            <p:cNvSpPr>
              <a:spLocks noChangeArrowheads="1"/>
            </p:cNvSpPr>
            <p:nvPr/>
          </p:nvSpPr>
          <p:spPr bwMode="auto">
            <a:xfrm>
              <a:off x="4883" y="2779"/>
              <a:ext cx="127" cy="127"/>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6" name="Oval 32">
              <a:extLst>
                <a:ext uri="{FF2B5EF4-FFF2-40B4-BE49-F238E27FC236}">
                  <a16:creationId xmlns:a16="http://schemas.microsoft.com/office/drawing/2014/main" id="{C20EE964-286C-44B4-ABE5-3F2057054CE7}"/>
                </a:ext>
              </a:extLst>
            </p:cNvPr>
            <p:cNvSpPr>
              <a:spLocks noChangeArrowheads="1"/>
            </p:cNvSpPr>
            <p:nvPr/>
          </p:nvSpPr>
          <p:spPr bwMode="auto">
            <a:xfrm>
              <a:off x="5062" y="2779"/>
              <a:ext cx="127" cy="127"/>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7" name="Oval 33">
              <a:extLst>
                <a:ext uri="{FF2B5EF4-FFF2-40B4-BE49-F238E27FC236}">
                  <a16:creationId xmlns:a16="http://schemas.microsoft.com/office/drawing/2014/main" id="{27809CD3-EBAA-47CF-A96D-FC9778C4CA51}"/>
                </a:ext>
              </a:extLst>
            </p:cNvPr>
            <p:cNvSpPr>
              <a:spLocks noChangeArrowheads="1"/>
            </p:cNvSpPr>
            <p:nvPr/>
          </p:nvSpPr>
          <p:spPr bwMode="auto">
            <a:xfrm>
              <a:off x="5241" y="2779"/>
              <a:ext cx="127" cy="127"/>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8" name="Oval 34">
              <a:extLst>
                <a:ext uri="{FF2B5EF4-FFF2-40B4-BE49-F238E27FC236}">
                  <a16:creationId xmlns:a16="http://schemas.microsoft.com/office/drawing/2014/main" id="{74F9580D-B6D6-46DF-87D2-CC2967824402}"/>
                </a:ext>
              </a:extLst>
            </p:cNvPr>
            <p:cNvSpPr>
              <a:spLocks noChangeArrowheads="1"/>
            </p:cNvSpPr>
            <p:nvPr/>
          </p:nvSpPr>
          <p:spPr bwMode="auto">
            <a:xfrm>
              <a:off x="4704" y="2958"/>
              <a:ext cx="127" cy="127"/>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69" name="Oval 35">
              <a:extLst>
                <a:ext uri="{FF2B5EF4-FFF2-40B4-BE49-F238E27FC236}">
                  <a16:creationId xmlns:a16="http://schemas.microsoft.com/office/drawing/2014/main" id="{FD80C86B-8B64-4846-BF39-CC7CD2681A5C}"/>
                </a:ext>
              </a:extLst>
            </p:cNvPr>
            <p:cNvSpPr>
              <a:spLocks noChangeArrowheads="1"/>
            </p:cNvSpPr>
            <p:nvPr/>
          </p:nvSpPr>
          <p:spPr bwMode="auto">
            <a:xfrm>
              <a:off x="4883" y="2958"/>
              <a:ext cx="127" cy="127"/>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70" name="Oval 36">
              <a:extLst>
                <a:ext uri="{FF2B5EF4-FFF2-40B4-BE49-F238E27FC236}">
                  <a16:creationId xmlns:a16="http://schemas.microsoft.com/office/drawing/2014/main" id="{2689767A-AD2D-4307-A0B9-79AD6D8EBA22}"/>
                </a:ext>
              </a:extLst>
            </p:cNvPr>
            <p:cNvSpPr>
              <a:spLocks noChangeArrowheads="1"/>
            </p:cNvSpPr>
            <p:nvPr/>
          </p:nvSpPr>
          <p:spPr bwMode="auto">
            <a:xfrm>
              <a:off x="5062" y="2958"/>
              <a:ext cx="127" cy="127"/>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71" name="Oval 37">
              <a:extLst>
                <a:ext uri="{FF2B5EF4-FFF2-40B4-BE49-F238E27FC236}">
                  <a16:creationId xmlns:a16="http://schemas.microsoft.com/office/drawing/2014/main" id="{C7F67935-87CE-4D90-90D3-A6E29893394B}"/>
                </a:ext>
              </a:extLst>
            </p:cNvPr>
            <p:cNvSpPr>
              <a:spLocks noChangeArrowheads="1"/>
            </p:cNvSpPr>
            <p:nvPr/>
          </p:nvSpPr>
          <p:spPr bwMode="auto">
            <a:xfrm>
              <a:off x="5241" y="2958"/>
              <a:ext cx="127" cy="127"/>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72" name="Oval 38">
              <a:extLst>
                <a:ext uri="{FF2B5EF4-FFF2-40B4-BE49-F238E27FC236}">
                  <a16:creationId xmlns:a16="http://schemas.microsoft.com/office/drawing/2014/main" id="{CCF3BBA6-A63F-4B0D-95DE-CEC91972F1E8}"/>
                </a:ext>
              </a:extLst>
            </p:cNvPr>
            <p:cNvSpPr>
              <a:spLocks noChangeArrowheads="1"/>
            </p:cNvSpPr>
            <p:nvPr/>
          </p:nvSpPr>
          <p:spPr bwMode="auto">
            <a:xfrm>
              <a:off x="4883" y="3137"/>
              <a:ext cx="127" cy="127"/>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sp>
          <p:nvSpPr>
            <p:cNvPr id="73" name="Oval 39">
              <a:extLst>
                <a:ext uri="{FF2B5EF4-FFF2-40B4-BE49-F238E27FC236}">
                  <a16:creationId xmlns:a16="http://schemas.microsoft.com/office/drawing/2014/main" id="{A955C59F-1C65-4FA1-A214-55DE6D571F4D}"/>
                </a:ext>
              </a:extLst>
            </p:cNvPr>
            <p:cNvSpPr>
              <a:spLocks noChangeArrowheads="1"/>
            </p:cNvSpPr>
            <p:nvPr/>
          </p:nvSpPr>
          <p:spPr bwMode="auto">
            <a:xfrm>
              <a:off x="5241" y="3137"/>
              <a:ext cx="127" cy="127"/>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charset="0"/>
              </a:endParaRPr>
            </a:p>
          </p:txBody>
        </p:sp>
      </p:grpSp>
      <p:sp>
        <p:nvSpPr>
          <p:cNvPr id="79" name="Text Placeholder 78">
            <a:extLst>
              <a:ext uri="{FF2B5EF4-FFF2-40B4-BE49-F238E27FC236}">
                <a16:creationId xmlns:a16="http://schemas.microsoft.com/office/drawing/2014/main" id="{E4F3A911-C404-41DD-A126-C3F9750852B7}"/>
              </a:ext>
            </a:extLst>
          </p:cNvPr>
          <p:cNvSpPr>
            <a:spLocks noGrp="1"/>
          </p:cNvSpPr>
          <p:nvPr>
            <p:ph type="body" sz="quarter" idx="11" hasCustomPrompt="1"/>
          </p:nvPr>
        </p:nvSpPr>
        <p:spPr>
          <a:xfrm>
            <a:off x="152400" y="1204577"/>
            <a:ext cx="5486400" cy="548023"/>
          </a:xfrm>
        </p:spPr>
        <p:txBody>
          <a:bodyPr anchor="ctr" anchorCtr="0">
            <a:noAutofit/>
          </a:bodyPr>
          <a:lstStyle>
            <a:lvl1pPr marL="0" indent="0">
              <a:spcBef>
                <a:spcPts val="0"/>
              </a:spcBef>
              <a:buNone/>
              <a:defRPr sz="2400"/>
            </a:lvl1pPr>
          </a:lstStyle>
          <a:p>
            <a:pPr lvl="0"/>
            <a:r>
              <a:rPr lang="en-US" dirty="0"/>
              <a:t>Click to edit edition</a:t>
            </a:r>
          </a:p>
        </p:txBody>
      </p:sp>
      <p:sp>
        <p:nvSpPr>
          <p:cNvPr id="81" name="Text Placeholder 80">
            <a:extLst>
              <a:ext uri="{FF2B5EF4-FFF2-40B4-BE49-F238E27FC236}">
                <a16:creationId xmlns:a16="http://schemas.microsoft.com/office/drawing/2014/main" id="{679C524E-9DC0-44C4-B192-DD990FE854C3}"/>
              </a:ext>
            </a:extLst>
          </p:cNvPr>
          <p:cNvSpPr>
            <a:spLocks noGrp="1"/>
          </p:cNvSpPr>
          <p:nvPr>
            <p:ph type="body" sz="quarter" idx="12" hasCustomPrompt="1"/>
          </p:nvPr>
        </p:nvSpPr>
        <p:spPr>
          <a:xfrm>
            <a:off x="3678704" y="2590800"/>
            <a:ext cx="3769917" cy="685800"/>
          </a:xfrm>
        </p:spPr>
        <p:txBody>
          <a:bodyPr>
            <a:noAutofit/>
          </a:bodyPr>
          <a:lstStyle>
            <a:lvl1pPr marL="0" indent="0" algn="ctr">
              <a:spcBef>
                <a:spcPts val="0"/>
              </a:spcBef>
              <a:buNone/>
              <a:defRPr sz="3600" b="1">
                <a:solidFill>
                  <a:schemeClr val="tx1"/>
                </a:solidFill>
              </a:defRPr>
            </a:lvl1pPr>
          </a:lstStyle>
          <a:p>
            <a:pPr lvl="0"/>
            <a:r>
              <a:rPr lang="en-US" dirty="0"/>
              <a:t>Chapter #</a:t>
            </a:r>
          </a:p>
        </p:txBody>
      </p:sp>
      <p:sp>
        <p:nvSpPr>
          <p:cNvPr id="82" name="TextBox 81">
            <a:extLst>
              <a:ext uri="{FF2B5EF4-FFF2-40B4-BE49-F238E27FC236}">
                <a16:creationId xmlns:a16="http://schemas.microsoft.com/office/drawing/2014/main" id="{5932024F-FFB1-4368-A9CC-BB06A656B7A6}"/>
              </a:ext>
            </a:extLst>
          </p:cNvPr>
          <p:cNvSpPr txBox="1"/>
          <p:nvPr userDrawn="1"/>
        </p:nvSpPr>
        <p:spPr>
          <a:xfrm>
            <a:off x="942037" y="6487302"/>
            <a:ext cx="7271375" cy="365760"/>
          </a:xfrm>
          <a:prstGeom prst="rect">
            <a:avLst/>
          </a:prstGeom>
          <a:noFill/>
        </p:spPr>
        <p:txBody>
          <a:bodyPr wrap="square" rtlCol="0">
            <a:noAutofit/>
          </a:bodyPr>
          <a:lstStyle/>
          <a:p>
            <a:pPr algn="ctr"/>
            <a:r>
              <a:rPr lang="en-US" sz="1000" dirty="0">
                <a:latin typeface="+mn-lt"/>
              </a:rPr>
              <a:t>Copyright ©</a:t>
            </a:r>
            <a:r>
              <a:rPr lang="en-US" sz="1000" dirty="0" smtClean="0">
                <a:latin typeface="+mn-lt"/>
              </a:rPr>
              <a:t>2020 </a:t>
            </a:r>
            <a:r>
              <a:rPr lang="en-US" sz="1000" dirty="0">
                <a:latin typeface="+mn-lt"/>
              </a:rPr>
              <a:t>McGraw-Hill Education. All rights reserved.</a:t>
            </a:r>
          </a:p>
          <a:p>
            <a:pPr algn="ctr"/>
            <a:r>
              <a:rPr lang="en-US" sz="1000" dirty="0">
                <a:latin typeface="+mn-lt"/>
              </a:rPr>
              <a:t>No reproduction or distribution without the prior written consent of McGraw-Hill Education.</a:t>
            </a:r>
          </a:p>
        </p:txBody>
      </p:sp>
      <p:sp>
        <p:nvSpPr>
          <p:cNvPr id="5" name="Slide Number Placeholder 4">
            <a:extLst>
              <a:ext uri="{FF2B5EF4-FFF2-40B4-BE49-F238E27FC236}">
                <a16:creationId xmlns:a16="http://schemas.microsoft.com/office/drawing/2014/main" id="{AC990E69-8148-468A-8401-136276EF85D1}"/>
              </a:ext>
            </a:extLst>
          </p:cNvPr>
          <p:cNvSpPr>
            <a:spLocks noGrp="1"/>
          </p:cNvSpPr>
          <p:nvPr>
            <p:ph type="sldNum" sz="quarter" idx="13"/>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146831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E89E-C0D4-4F15-A061-0233486073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3FE4D3-7604-4404-96E1-832FA36FBB72}"/>
              </a:ext>
            </a:extLst>
          </p:cNvPr>
          <p:cNvSpPr>
            <a:spLocks noGrp="1"/>
          </p:cNvSpPr>
          <p:nvPr>
            <p:ph type="pic" idx="1"/>
          </p:nvPr>
        </p:nvSpPr>
        <p:spPr>
          <a:xfrm>
            <a:off x="3887788" y="457201"/>
            <a:ext cx="3960812"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C2EECDD-AE34-4D20-A7A7-9897E659166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a:extLst>
              <a:ext uri="{FF2B5EF4-FFF2-40B4-BE49-F238E27FC236}">
                <a16:creationId xmlns:a16="http://schemas.microsoft.com/office/drawing/2014/main" id="{C8153744-DBFB-4177-9051-F165A4D525D6}"/>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206993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EC2A-3105-4C6B-92D3-DB471A79EA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496CE-5D33-4EFE-9839-B188A5FA3D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7DBD2BB2-7016-4271-9B3C-3D62CC378F36}"/>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1522044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4D107-4281-4018-ABE9-169A13B330C1}"/>
              </a:ext>
            </a:extLst>
          </p:cNvPr>
          <p:cNvSpPr>
            <a:spLocks noGrp="1"/>
          </p:cNvSpPr>
          <p:nvPr>
            <p:ph type="title" orient="vert"/>
          </p:nvPr>
        </p:nvSpPr>
        <p:spPr>
          <a:xfrm>
            <a:off x="6477000" y="365125"/>
            <a:ext cx="13716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61F517DF-5E99-4215-8B20-5F53C7E2D5AE}"/>
              </a:ext>
            </a:extLst>
          </p:cNvPr>
          <p:cNvSpPr>
            <a:spLocks noGrp="1"/>
          </p:cNvSpPr>
          <p:nvPr>
            <p:ph type="body" orient="vert" idx="1"/>
          </p:nvPr>
        </p:nvSpPr>
        <p:spPr>
          <a:xfrm>
            <a:off x="457200" y="365125"/>
            <a:ext cx="59436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30611D63-FC12-4872-97A8-11FF05273467}"/>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762315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40F69-7EB7-492D-8109-39C3F449C7D2}"/>
              </a:ext>
            </a:extLst>
          </p:cNvPr>
          <p:cNvSpPr>
            <a:spLocks noGrp="1"/>
          </p:cNvSpPr>
          <p:nvPr>
            <p:ph type="title"/>
          </p:nvPr>
        </p:nvSpPr>
        <p:spPr>
          <a:xfrm>
            <a:off x="785020" y="2743200"/>
            <a:ext cx="7573960" cy="1371600"/>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16C6B51-F4EE-446C-AC68-C11CCA343CE1}"/>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121292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0B749-E566-453A-9F37-3389C8EA2FD5}"/>
              </a:ext>
            </a:extLst>
          </p:cNvPr>
          <p:cNvSpPr>
            <a:spLocks noGrp="1"/>
          </p:cNvSpPr>
          <p:nvPr>
            <p:ph idx="1"/>
          </p:nvPr>
        </p:nvSpPr>
        <p:spPr/>
        <p:txBody>
          <a:bodyPr/>
          <a:lstStyle>
            <a:lvl1pPr marL="347472" indent="-347472">
              <a:buSzPct val="100000"/>
              <a:defRPr/>
            </a:lvl1pPr>
            <a:lvl2pPr indent="-347472">
              <a:defRPr/>
            </a:lvl2pPr>
            <a:lvl3pPr indent="-347472">
              <a:defRPr/>
            </a:lvl3pPr>
            <a:lvl4pPr indent="-347472">
              <a:defRPr/>
            </a:lvl4pPr>
            <a:lvl5pPr indent="-347472">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a:extLst>
              <a:ext uri="{FF2B5EF4-FFF2-40B4-BE49-F238E27FC236}">
                <a16:creationId xmlns:a16="http://schemas.microsoft.com/office/drawing/2014/main" id="{B9D96868-9ECE-4AB5-95D3-59C14481678B}"/>
              </a:ext>
            </a:extLst>
          </p:cNvPr>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BD3C0000-EB32-4295-9884-B995A5593CBD}"/>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154295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0B749-E566-453A-9F37-3389C8EA2FD5}"/>
              </a:ext>
            </a:extLst>
          </p:cNvPr>
          <p:cNvSpPr>
            <a:spLocks noGrp="1"/>
          </p:cNvSpPr>
          <p:nvPr>
            <p:ph idx="1"/>
          </p:nvPr>
        </p:nvSpPr>
        <p:spPr>
          <a:xfrm>
            <a:off x="457200" y="1579474"/>
            <a:ext cx="8229600" cy="2377440"/>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a:extLst>
              <a:ext uri="{FF2B5EF4-FFF2-40B4-BE49-F238E27FC236}">
                <a16:creationId xmlns:a16="http://schemas.microsoft.com/office/drawing/2014/main" id="{B9D96868-9ECE-4AB5-95D3-59C14481678B}"/>
              </a:ext>
            </a:extLst>
          </p:cNvPr>
          <p:cNvSpPr>
            <a:spLocks noGrp="1"/>
          </p:cNvSpPr>
          <p:nvPr>
            <p:ph type="title"/>
          </p:nvPr>
        </p:nvSpPr>
        <p:spPr/>
        <p:txBody>
          <a:bodyPr/>
          <a:lstStyle/>
          <a:p>
            <a:r>
              <a:rPr lang="en-US"/>
              <a:t>Click to edit Master title style</a:t>
            </a:r>
          </a:p>
        </p:txBody>
      </p:sp>
      <p:sp>
        <p:nvSpPr>
          <p:cNvPr id="5" name="Content Placeholder 2">
            <a:extLst>
              <a:ext uri="{FF2B5EF4-FFF2-40B4-BE49-F238E27FC236}">
                <a16:creationId xmlns:a16="http://schemas.microsoft.com/office/drawing/2014/main" id="{5F97266D-2A6A-4218-B32D-5F065DC79D3C}"/>
              </a:ext>
            </a:extLst>
          </p:cNvPr>
          <p:cNvSpPr>
            <a:spLocks noGrp="1"/>
          </p:cNvSpPr>
          <p:nvPr>
            <p:ph idx="11"/>
          </p:nvPr>
        </p:nvSpPr>
        <p:spPr>
          <a:xfrm>
            <a:off x="457200" y="4089806"/>
            <a:ext cx="8229600" cy="2377440"/>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C310AD84-703E-4F16-A544-CBF4ED982B9F}"/>
              </a:ext>
            </a:extLst>
          </p:cNvPr>
          <p:cNvSpPr>
            <a:spLocks noGrp="1"/>
          </p:cNvSpPr>
          <p:nvPr>
            <p:ph type="sldNum" sz="quarter" idx="12"/>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404310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703A9-1D54-4690-9926-8FA12847CD2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7FAC27-8AFD-4939-B17E-AECC761D2B9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Slide Number Placeholder 4">
            <a:extLst>
              <a:ext uri="{FF2B5EF4-FFF2-40B4-BE49-F238E27FC236}">
                <a16:creationId xmlns:a16="http://schemas.microsoft.com/office/drawing/2014/main" id="{8C26209E-D996-4964-A8EF-1867A85364DB}"/>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386885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FF25-FA2B-490A-AF75-F91981B488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414F32-9841-4930-B6D9-F98F1EE7BE71}"/>
              </a:ext>
            </a:extLst>
          </p:cNvPr>
          <p:cNvSpPr>
            <a:spLocks noGrp="1"/>
          </p:cNvSpPr>
          <p:nvPr>
            <p:ph sz="half" idx="1"/>
          </p:nvPr>
        </p:nvSpPr>
        <p:spPr>
          <a:xfrm>
            <a:off x="457200" y="1579474"/>
            <a:ext cx="4038600" cy="4893151"/>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4BBB2B7-A7FD-406F-B662-A16548A06834}"/>
              </a:ext>
            </a:extLst>
          </p:cNvPr>
          <p:cNvSpPr>
            <a:spLocks noGrp="1"/>
          </p:cNvSpPr>
          <p:nvPr>
            <p:ph sz="half" idx="2"/>
          </p:nvPr>
        </p:nvSpPr>
        <p:spPr>
          <a:xfrm>
            <a:off x="4648200" y="1579474"/>
            <a:ext cx="4038600" cy="4893152"/>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73F027B-D3D7-4E5B-A100-D84C92EBF56E}"/>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269092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A7DD9FF-E72E-4BAD-BBEF-593A49984550}"/>
              </a:ext>
            </a:extLst>
          </p:cNvPr>
          <p:cNvSpPr>
            <a:spLocks noGrp="1"/>
          </p:cNvSpPr>
          <p:nvPr>
            <p:ph type="body" idx="1"/>
          </p:nvPr>
        </p:nvSpPr>
        <p:spPr>
          <a:xfrm>
            <a:off x="457200" y="1565442"/>
            <a:ext cx="403859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a:extLst>
              <a:ext uri="{FF2B5EF4-FFF2-40B4-BE49-F238E27FC236}">
                <a16:creationId xmlns:a16="http://schemas.microsoft.com/office/drawing/2014/main" id="{4D91C74B-35A0-4002-B382-573580AEE3D4}"/>
              </a:ext>
            </a:extLst>
          </p:cNvPr>
          <p:cNvSpPr>
            <a:spLocks noGrp="1"/>
          </p:cNvSpPr>
          <p:nvPr>
            <p:ph type="body" sz="quarter" idx="3"/>
          </p:nvPr>
        </p:nvSpPr>
        <p:spPr>
          <a:xfrm>
            <a:off x="4645026" y="1565442"/>
            <a:ext cx="403859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FF4BE866-F1AE-46CE-A9D2-E3D9A926611E}"/>
              </a:ext>
            </a:extLst>
          </p:cNvPr>
          <p:cNvSpPr>
            <a:spLocks noGrp="1"/>
          </p:cNvSpPr>
          <p:nvPr>
            <p:ph sz="half" idx="11"/>
          </p:nvPr>
        </p:nvSpPr>
        <p:spPr>
          <a:xfrm>
            <a:off x="457200" y="2389354"/>
            <a:ext cx="4038600" cy="4083271"/>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8F19202B-FA0C-453E-BD2C-96856230623C}"/>
              </a:ext>
            </a:extLst>
          </p:cNvPr>
          <p:cNvSpPr>
            <a:spLocks noGrp="1"/>
          </p:cNvSpPr>
          <p:nvPr>
            <p:ph sz="half" idx="2"/>
          </p:nvPr>
        </p:nvSpPr>
        <p:spPr>
          <a:xfrm>
            <a:off x="4648200" y="2389354"/>
            <a:ext cx="4038600" cy="4083271"/>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a:extLst>
              <a:ext uri="{FF2B5EF4-FFF2-40B4-BE49-F238E27FC236}">
                <a16:creationId xmlns:a16="http://schemas.microsoft.com/office/drawing/2014/main" id="{B6719E07-3C35-4E8B-8608-CA8D3FC09E9D}"/>
              </a:ext>
            </a:extLst>
          </p:cNvPr>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D1417F3A-0F8E-4908-9660-D72B87791D42}"/>
              </a:ext>
            </a:extLst>
          </p:cNvPr>
          <p:cNvSpPr>
            <a:spLocks noGrp="1"/>
          </p:cNvSpPr>
          <p:nvPr>
            <p:ph type="sldNum" sz="quarter" idx="12"/>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142446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40F69-7EB7-492D-8109-39C3F449C7D2}"/>
              </a:ext>
            </a:extLst>
          </p:cNvPr>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3877A76D-9680-4D3B-921C-AF19A66BA42F}"/>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251195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FCC467-0ACE-4D0D-A1CC-AF1BB8C369EF}"/>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263074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9155E-5CFC-49BE-A64C-BFB18679971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AD9949-4549-45B6-9979-D8BC227232EF}"/>
              </a:ext>
            </a:extLst>
          </p:cNvPr>
          <p:cNvSpPr>
            <a:spLocks noGrp="1"/>
          </p:cNvSpPr>
          <p:nvPr>
            <p:ph idx="1"/>
          </p:nvPr>
        </p:nvSpPr>
        <p:spPr>
          <a:xfrm>
            <a:off x="3887788" y="457201"/>
            <a:ext cx="3960812"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565E949-78D3-4C58-99CB-9CDFDA2C94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a:extLst>
              <a:ext uri="{FF2B5EF4-FFF2-40B4-BE49-F238E27FC236}">
                <a16:creationId xmlns:a16="http://schemas.microsoft.com/office/drawing/2014/main" id="{E6CB58B4-E417-4425-BF58-7E643FC8D35F}"/>
              </a:ext>
            </a:extLst>
          </p:cNvPr>
          <p:cNvSpPr>
            <a:spLocks noGrp="1"/>
          </p:cNvSpPr>
          <p:nvPr>
            <p:ph type="sldNum" sz="quarter" idx="10"/>
          </p:nvPr>
        </p:nvSpPr>
        <p:spPr/>
        <p:txBody>
          <a:bodyPr/>
          <a:lstStyle/>
          <a:p>
            <a:r>
              <a:rPr lang="en-US" dirty="0"/>
              <a:t>7-</a:t>
            </a:r>
            <a:fld id="{847A6AB7-ED92-4CC2-895B-E46908831F7A}" type="slidenum">
              <a:rPr lang="en-US" smtClean="0"/>
              <a:pPr/>
              <a:t>‹#›</a:t>
            </a:fld>
            <a:endParaRPr lang="en-US" dirty="0"/>
          </a:p>
        </p:txBody>
      </p:sp>
    </p:spTree>
    <p:extLst>
      <p:ext uri="{BB962C8B-B14F-4D97-AF65-F5344CB8AC3E}">
        <p14:creationId xmlns:p14="http://schemas.microsoft.com/office/powerpoint/2010/main" val="354684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4FD6A-1608-4C27-A44F-30FAF71708F0}"/>
              </a:ext>
            </a:extLst>
          </p:cNvPr>
          <p:cNvSpPr>
            <a:spLocks noGrp="1"/>
          </p:cNvSpPr>
          <p:nvPr>
            <p:ph type="title"/>
          </p:nvPr>
        </p:nvSpPr>
        <p:spPr>
          <a:xfrm>
            <a:off x="198437" y="53356"/>
            <a:ext cx="757396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7DACA77-4884-45AE-A6B3-282C45FBAE06}"/>
              </a:ext>
            </a:extLst>
          </p:cNvPr>
          <p:cNvSpPr>
            <a:spLocks noGrp="1"/>
          </p:cNvSpPr>
          <p:nvPr>
            <p:ph type="body" idx="1"/>
          </p:nvPr>
        </p:nvSpPr>
        <p:spPr>
          <a:xfrm>
            <a:off x="457200" y="1579474"/>
            <a:ext cx="8229600" cy="48931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1DE80F9-5E97-44E0-BB2A-F4C97B8C0B62}"/>
              </a:ext>
            </a:extLst>
          </p:cNvPr>
          <p:cNvSpPr>
            <a:spLocks noGrp="1"/>
          </p:cNvSpPr>
          <p:nvPr>
            <p:ph type="sldNum" sz="quarter" idx="4"/>
          </p:nvPr>
        </p:nvSpPr>
        <p:spPr>
          <a:xfrm>
            <a:off x="8200304" y="6472626"/>
            <a:ext cx="914400" cy="365760"/>
          </a:xfrm>
          <a:prstGeom prst="rect">
            <a:avLst/>
          </a:prstGeom>
        </p:spPr>
        <p:txBody>
          <a:bodyPr vert="horz" lIns="91440" tIns="45720" rIns="91440" bIns="45720" rtlCol="0" anchor="ctr" anchorCtr="0"/>
          <a:lstStyle>
            <a:lvl1pPr algn="r">
              <a:defRPr sz="1200">
                <a:solidFill>
                  <a:schemeClr val="tx1"/>
                </a:solidFill>
                <a:latin typeface="+mn-lt"/>
              </a:defRPr>
            </a:lvl1pPr>
          </a:lstStyle>
          <a:p>
            <a:r>
              <a:rPr lang="en-US" dirty="0"/>
              <a:t>7-</a:t>
            </a:r>
            <a:fld id="{847A6AB7-ED92-4CC2-895B-E46908831F7A}" type="slidenum">
              <a:rPr lang="en-US" smtClean="0"/>
              <a:pPr/>
              <a:t>‹#›</a:t>
            </a:fld>
            <a:endParaRPr lang="en-US" dirty="0"/>
          </a:p>
        </p:txBody>
      </p:sp>
      <p:sp>
        <p:nvSpPr>
          <p:cNvPr id="7" name="Line 2">
            <a:extLst>
              <a:ext uri="{FF2B5EF4-FFF2-40B4-BE49-F238E27FC236}">
                <a16:creationId xmlns:a16="http://schemas.microsoft.com/office/drawing/2014/main" id="{BEBEB1A2-E838-44F6-901B-F883CC0C817B}"/>
              </a:ext>
            </a:extLst>
          </p:cNvPr>
          <p:cNvSpPr>
            <a:spLocks noChangeShapeType="1"/>
          </p:cNvSpPr>
          <p:nvPr userDrawn="1"/>
        </p:nvSpPr>
        <p:spPr bwMode="auto">
          <a:xfrm>
            <a:off x="7962900" y="0"/>
            <a:ext cx="0" cy="15240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grpSp>
        <p:nvGrpSpPr>
          <p:cNvPr id="8" name="Group 8">
            <a:extLst>
              <a:ext uri="{FF2B5EF4-FFF2-40B4-BE49-F238E27FC236}">
                <a16:creationId xmlns:a16="http://schemas.microsoft.com/office/drawing/2014/main" id="{F53D8CB1-D416-4FA0-9C1E-638C5BCA8251}"/>
              </a:ext>
            </a:extLst>
          </p:cNvPr>
          <p:cNvGrpSpPr>
            <a:grpSpLocks/>
          </p:cNvGrpSpPr>
          <p:nvPr userDrawn="1"/>
        </p:nvGrpSpPr>
        <p:grpSpPr bwMode="auto">
          <a:xfrm>
            <a:off x="8153400" y="152400"/>
            <a:ext cx="792163" cy="1295400"/>
            <a:chOff x="5136" y="960"/>
            <a:chExt cx="528" cy="864"/>
          </a:xfrm>
        </p:grpSpPr>
        <p:sp>
          <p:nvSpPr>
            <p:cNvPr id="9" name="Oval 9">
              <a:extLst>
                <a:ext uri="{FF2B5EF4-FFF2-40B4-BE49-F238E27FC236}">
                  <a16:creationId xmlns:a16="http://schemas.microsoft.com/office/drawing/2014/main" id="{EFA9D772-C41B-4A9F-B701-C217312EFFCD}"/>
                </a:ext>
              </a:extLst>
            </p:cNvPr>
            <p:cNvSpPr>
              <a:spLocks noChangeArrowheads="1"/>
            </p:cNvSpPr>
            <p:nvPr/>
          </p:nvSpPr>
          <p:spPr bwMode="auto">
            <a:xfrm>
              <a:off x="5136" y="960"/>
              <a:ext cx="80" cy="80"/>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0" name="Oval 10">
              <a:extLst>
                <a:ext uri="{FF2B5EF4-FFF2-40B4-BE49-F238E27FC236}">
                  <a16:creationId xmlns:a16="http://schemas.microsoft.com/office/drawing/2014/main" id="{EC996FC8-4053-417A-A719-E895D0BF4128}"/>
                </a:ext>
              </a:extLst>
            </p:cNvPr>
            <p:cNvSpPr>
              <a:spLocks noChangeArrowheads="1"/>
            </p:cNvSpPr>
            <p:nvPr/>
          </p:nvSpPr>
          <p:spPr bwMode="auto">
            <a:xfrm>
              <a:off x="5248" y="960"/>
              <a:ext cx="79" cy="80"/>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1" name="Oval 11">
              <a:extLst>
                <a:ext uri="{FF2B5EF4-FFF2-40B4-BE49-F238E27FC236}">
                  <a16:creationId xmlns:a16="http://schemas.microsoft.com/office/drawing/2014/main" id="{18BBED30-A132-4864-A8AD-2D2A3088CFA9}"/>
                </a:ext>
              </a:extLst>
            </p:cNvPr>
            <p:cNvSpPr>
              <a:spLocks noChangeArrowheads="1"/>
            </p:cNvSpPr>
            <p:nvPr/>
          </p:nvSpPr>
          <p:spPr bwMode="auto">
            <a:xfrm>
              <a:off x="5360" y="960"/>
              <a:ext cx="76" cy="80"/>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2" name="Oval 12">
              <a:extLst>
                <a:ext uri="{FF2B5EF4-FFF2-40B4-BE49-F238E27FC236}">
                  <a16:creationId xmlns:a16="http://schemas.microsoft.com/office/drawing/2014/main" id="{76BF574F-54BE-4031-A719-44A8073C29B9}"/>
                </a:ext>
              </a:extLst>
            </p:cNvPr>
            <p:cNvSpPr>
              <a:spLocks noChangeArrowheads="1"/>
            </p:cNvSpPr>
            <p:nvPr/>
          </p:nvSpPr>
          <p:spPr bwMode="auto">
            <a:xfrm>
              <a:off x="5136" y="1072"/>
              <a:ext cx="80" cy="7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3" name="Oval 13">
              <a:extLst>
                <a:ext uri="{FF2B5EF4-FFF2-40B4-BE49-F238E27FC236}">
                  <a16:creationId xmlns:a16="http://schemas.microsoft.com/office/drawing/2014/main" id="{E9D35AEC-0BCD-4B9C-B009-7BE67D593E79}"/>
                </a:ext>
              </a:extLst>
            </p:cNvPr>
            <p:cNvSpPr>
              <a:spLocks noChangeArrowheads="1"/>
            </p:cNvSpPr>
            <p:nvPr/>
          </p:nvSpPr>
          <p:spPr bwMode="auto">
            <a:xfrm>
              <a:off x="5248" y="1072"/>
              <a:ext cx="79" cy="7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4" name="Oval 14">
              <a:extLst>
                <a:ext uri="{FF2B5EF4-FFF2-40B4-BE49-F238E27FC236}">
                  <a16:creationId xmlns:a16="http://schemas.microsoft.com/office/drawing/2014/main" id="{6A381FBB-EB52-4856-89A2-AEB238D6E85E}"/>
                </a:ext>
              </a:extLst>
            </p:cNvPr>
            <p:cNvSpPr>
              <a:spLocks noChangeArrowheads="1"/>
            </p:cNvSpPr>
            <p:nvPr/>
          </p:nvSpPr>
          <p:spPr bwMode="auto">
            <a:xfrm>
              <a:off x="5360" y="1072"/>
              <a:ext cx="76" cy="77"/>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5" name="Oval 15">
              <a:extLst>
                <a:ext uri="{FF2B5EF4-FFF2-40B4-BE49-F238E27FC236}">
                  <a16:creationId xmlns:a16="http://schemas.microsoft.com/office/drawing/2014/main" id="{D4C51E41-652D-467F-9638-80A03566D270}"/>
                </a:ext>
              </a:extLst>
            </p:cNvPr>
            <p:cNvSpPr>
              <a:spLocks noChangeArrowheads="1"/>
            </p:cNvSpPr>
            <p:nvPr/>
          </p:nvSpPr>
          <p:spPr bwMode="auto">
            <a:xfrm>
              <a:off x="5472" y="1072"/>
              <a:ext cx="73" cy="77"/>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 name="Oval 16">
              <a:extLst>
                <a:ext uri="{FF2B5EF4-FFF2-40B4-BE49-F238E27FC236}">
                  <a16:creationId xmlns:a16="http://schemas.microsoft.com/office/drawing/2014/main" id="{4107003F-CD76-49A1-9E3C-C5628A38D65B}"/>
                </a:ext>
              </a:extLst>
            </p:cNvPr>
            <p:cNvSpPr>
              <a:spLocks noChangeArrowheads="1"/>
            </p:cNvSpPr>
            <p:nvPr/>
          </p:nvSpPr>
          <p:spPr bwMode="auto">
            <a:xfrm>
              <a:off x="5136" y="1184"/>
              <a:ext cx="80" cy="73"/>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 name="Oval 17">
              <a:extLst>
                <a:ext uri="{FF2B5EF4-FFF2-40B4-BE49-F238E27FC236}">
                  <a16:creationId xmlns:a16="http://schemas.microsoft.com/office/drawing/2014/main" id="{88738B38-C675-4AFC-9306-F3BAD6843FBD}"/>
                </a:ext>
              </a:extLst>
            </p:cNvPr>
            <p:cNvSpPr>
              <a:spLocks noChangeArrowheads="1"/>
            </p:cNvSpPr>
            <p:nvPr/>
          </p:nvSpPr>
          <p:spPr bwMode="auto">
            <a:xfrm>
              <a:off x="5248" y="1184"/>
              <a:ext cx="79" cy="73"/>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 name="Oval 18">
              <a:extLst>
                <a:ext uri="{FF2B5EF4-FFF2-40B4-BE49-F238E27FC236}">
                  <a16:creationId xmlns:a16="http://schemas.microsoft.com/office/drawing/2014/main" id="{F01BB8C9-9CA6-442F-A857-7B9CD5B1C6F0}"/>
                </a:ext>
              </a:extLst>
            </p:cNvPr>
            <p:cNvSpPr>
              <a:spLocks noChangeArrowheads="1"/>
            </p:cNvSpPr>
            <p:nvPr/>
          </p:nvSpPr>
          <p:spPr bwMode="auto">
            <a:xfrm>
              <a:off x="5360" y="1184"/>
              <a:ext cx="76" cy="73"/>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 name="Oval 19">
              <a:extLst>
                <a:ext uri="{FF2B5EF4-FFF2-40B4-BE49-F238E27FC236}">
                  <a16:creationId xmlns:a16="http://schemas.microsoft.com/office/drawing/2014/main" id="{F63DDB2E-7066-4DEB-9573-11150B1DB2C3}"/>
                </a:ext>
              </a:extLst>
            </p:cNvPr>
            <p:cNvSpPr>
              <a:spLocks noChangeArrowheads="1"/>
            </p:cNvSpPr>
            <p:nvPr/>
          </p:nvSpPr>
          <p:spPr bwMode="auto">
            <a:xfrm>
              <a:off x="5472" y="1184"/>
              <a:ext cx="73" cy="73"/>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 name="Oval 20">
              <a:extLst>
                <a:ext uri="{FF2B5EF4-FFF2-40B4-BE49-F238E27FC236}">
                  <a16:creationId xmlns:a16="http://schemas.microsoft.com/office/drawing/2014/main" id="{CDC0EA3D-23E9-49BF-B519-2081218C4B35}"/>
                </a:ext>
              </a:extLst>
            </p:cNvPr>
            <p:cNvSpPr>
              <a:spLocks noChangeArrowheads="1"/>
            </p:cNvSpPr>
            <p:nvPr/>
          </p:nvSpPr>
          <p:spPr bwMode="auto">
            <a:xfrm>
              <a:off x="5584" y="1184"/>
              <a:ext cx="80" cy="73"/>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 name="Oval 21">
              <a:extLst>
                <a:ext uri="{FF2B5EF4-FFF2-40B4-BE49-F238E27FC236}">
                  <a16:creationId xmlns:a16="http://schemas.microsoft.com/office/drawing/2014/main" id="{7C21AAD9-8370-4417-AFA6-1D975F978A86}"/>
                </a:ext>
              </a:extLst>
            </p:cNvPr>
            <p:cNvSpPr>
              <a:spLocks noChangeArrowheads="1"/>
            </p:cNvSpPr>
            <p:nvPr/>
          </p:nvSpPr>
          <p:spPr bwMode="auto">
            <a:xfrm>
              <a:off x="5136" y="1296"/>
              <a:ext cx="80" cy="80"/>
            </a:xfrm>
            <a:prstGeom prst="ellipse">
              <a:avLst/>
            </a:prstGeom>
            <a:solidFill>
              <a:srgbClr val="3300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 name="Oval 22">
              <a:extLst>
                <a:ext uri="{FF2B5EF4-FFF2-40B4-BE49-F238E27FC236}">
                  <a16:creationId xmlns:a16="http://schemas.microsoft.com/office/drawing/2014/main" id="{8F9A553C-94C8-4C5C-A0CC-74575F01E38A}"/>
                </a:ext>
              </a:extLst>
            </p:cNvPr>
            <p:cNvSpPr>
              <a:spLocks noChangeArrowheads="1"/>
            </p:cNvSpPr>
            <p:nvPr/>
          </p:nvSpPr>
          <p:spPr bwMode="auto">
            <a:xfrm>
              <a:off x="5248" y="1296"/>
              <a:ext cx="79" cy="80"/>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 name="Oval 23">
              <a:extLst>
                <a:ext uri="{FF2B5EF4-FFF2-40B4-BE49-F238E27FC236}">
                  <a16:creationId xmlns:a16="http://schemas.microsoft.com/office/drawing/2014/main" id="{8F13C493-56B0-49A5-806C-9D0D4E6A26C6}"/>
                </a:ext>
              </a:extLst>
            </p:cNvPr>
            <p:cNvSpPr>
              <a:spLocks noChangeArrowheads="1"/>
            </p:cNvSpPr>
            <p:nvPr/>
          </p:nvSpPr>
          <p:spPr bwMode="auto">
            <a:xfrm>
              <a:off x="5360" y="1296"/>
              <a:ext cx="76" cy="80"/>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 name="Oval 24">
              <a:extLst>
                <a:ext uri="{FF2B5EF4-FFF2-40B4-BE49-F238E27FC236}">
                  <a16:creationId xmlns:a16="http://schemas.microsoft.com/office/drawing/2014/main" id="{39BC9CB7-A02B-4607-9FFD-0AE6AA1D9A63}"/>
                </a:ext>
              </a:extLst>
            </p:cNvPr>
            <p:cNvSpPr>
              <a:spLocks noChangeArrowheads="1"/>
            </p:cNvSpPr>
            <p:nvPr/>
          </p:nvSpPr>
          <p:spPr bwMode="auto">
            <a:xfrm>
              <a:off x="5472" y="1296"/>
              <a:ext cx="73" cy="80"/>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 name="Oval 25">
              <a:extLst>
                <a:ext uri="{FF2B5EF4-FFF2-40B4-BE49-F238E27FC236}">
                  <a16:creationId xmlns:a16="http://schemas.microsoft.com/office/drawing/2014/main" id="{DFC71F83-6EE8-4A9F-96A7-CA713587A477}"/>
                </a:ext>
              </a:extLst>
            </p:cNvPr>
            <p:cNvSpPr>
              <a:spLocks noChangeArrowheads="1"/>
            </p:cNvSpPr>
            <p:nvPr/>
          </p:nvSpPr>
          <p:spPr bwMode="auto">
            <a:xfrm>
              <a:off x="5136" y="1408"/>
              <a:ext cx="80" cy="80"/>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 name="Oval 26">
              <a:extLst>
                <a:ext uri="{FF2B5EF4-FFF2-40B4-BE49-F238E27FC236}">
                  <a16:creationId xmlns:a16="http://schemas.microsoft.com/office/drawing/2014/main" id="{A8E0A30C-8083-4733-BAEC-2288FB7CD952}"/>
                </a:ext>
              </a:extLst>
            </p:cNvPr>
            <p:cNvSpPr>
              <a:spLocks noChangeArrowheads="1"/>
            </p:cNvSpPr>
            <p:nvPr/>
          </p:nvSpPr>
          <p:spPr bwMode="auto">
            <a:xfrm>
              <a:off x="5248" y="1408"/>
              <a:ext cx="79" cy="80"/>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 name="Oval 27">
              <a:extLst>
                <a:ext uri="{FF2B5EF4-FFF2-40B4-BE49-F238E27FC236}">
                  <a16:creationId xmlns:a16="http://schemas.microsoft.com/office/drawing/2014/main" id="{E442EFFE-F809-4E28-AEF5-7642974742FE}"/>
                </a:ext>
              </a:extLst>
            </p:cNvPr>
            <p:cNvSpPr>
              <a:spLocks noChangeArrowheads="1"/>
            </p:cNvSpPr>
            <p:nvPr/>
          </p:nvSpPr>
          <p:spPr bwMode="auto">
            <a:xfrm>
              <a:off x="5360" y="1408"/>
              <a:ext cx="76" cy="80"/>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 name="Oval 28">
              <a:extLst>
                <a:ext uri="{FF2B5EF4-FFF2-40B4-BE49-F238E27FC236}">
                  <a16:creationId xmlns:a16="http://schemas.microsoft.com/office/drawing/2014/main" id="{1431E184-3C1D-4AF3-85F1-A3A53052FCFB}"/>
                </a:ext>
              </a:extLst>
            </p:cNvPr>
            <p:cNvSpPr>
              <a:spLocks noChangeArrowheads="1"/>
            </p:cNvSpPr>
            <p:nvPr/>
          </p:nvSpPr>
          <p:spPr bwMode="auto">
            <a:xfrm>
              <a:off x="5472" y="1408"/>
              <a:ext cx="73" cy="80"/>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 name="Oval 29">
              <a:extLst>
                <a:ext uri="{FF2B5EF4-FFF2-40B4-BE49-F238E27FC236}">
                  <a16:creationId xmlns:a16="http://schemas.microsoft.com/office/drawing/2014/main" id="{9D9BFF41-D8FD-43D4-8090-2DF49A1168DF}"/>
                </a:ext>
              </a:extLst>
            </p:cNvPr>
            <p:cNvSpPr>
              <a:spLocks noChangeArrowheads="1"/>
            </p:cNvSpPr>
            <p:nvPr/>
          </p:nvSpPr>
          <p:spPr bwMode="auto">
            <a:xfrm>
              <a:off x="5584" y="1408"/>
              <a:ext cx="80" cy="80"/>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 name="Oval 30">
              <a:extLst>
                <a:ext uri="{FF2B5EF4-FFF2-40B4-BE49-F238E27FC236}">
                  <a16:creationId xmlns:a16="http://schemas.microsoft.com/office/drawing/2014/main" id="{2AD45B1A-FDB8-4F33-8D58-07EF84274F3D}"/>
                </a:ext>
              </a:extLst>
            </p:cNvPr>
            <p:cNvSpPr>
              <a:spLocks noChangeArrowheads="1"/>
            </p:cNvSpPr>
            <p:nvPr/>
          </p:nvSpPr>
          <p:spPr bwMode="auto">
            <a:xfrm>
              <a:off x="5136" y="1520"/>
              <a:ext cx="80" cy="79"/>
            </a:xfrm>
            <a:prstGeom prst="ellipse">
              <a:avLst/>
            </a:prstGeom>
            <a:solidFill>
              <a:srgbClr val="669999"/>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 name="Oval 31">
              <a:extLst>
                <a:ext uri="{FF2B5EF4-FFF2-40B4-BE49-F238E27FC236}">
                  <a16:creationId xmlns:a16="http://schemas.microsoft.com/office/drawing/2014/main" id="{AAA60A71-2575-410D-A197-EC4A4FFCCE72}"/>
                </a:ext>
              </a:extLst>
            </p:cNvPr>
            <p:cNvSpPr>
              <a:spLocks noChangeArrowheads="1"/>
            </p:cNvSpPr>
            <p:nvPr/>
          </p:nvSpPr>
          <p:spPr bwMode="auto">
            <a:xfrm>
              <a:off x="5248" y="1520"/>
              <a:ext cx="79" cy="79"/>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 name="Oval 32">
              <a:extLst>
                <a:ext uri="{FF2B5EF4-FFF2-40B4-BE49-F238E27FC236}">
                  <a16:creationId xmlns:a16="http://schemas.microsoft.com/office/drawing/2014/main" id="{5FE3C381-953C-4245-AD23-18391AA2956F}"/>
                </a:ext>
              </a:extLst>
            </p:cNvPr>
            <p:cNvSpPr>
              <a:spLocks noChangeArrowheads="1"/>
            </p:cNvSpPr>
            <p:nvPr/>
          </p:nvSpPr>
          <p:spPr bwMode="auto">
            <a:xfrm>
              <a:off x="5360" y="1520"/>
              <a:ext cx="76" cy="79"/>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 name="Oval 33">
              <a:extLst>
                <a:ext uri="{FF2B5EF4-FFF2-40B4-BE49-F238E27FC236}">
                  <a16:creationId xmlns:a16="http://schemas.microsoft.com/office/drawing/2014/main" id="{10C9EE5F-A8BC-4C4D-8684-6FBDA46373FB}"/>
                </a:ext>
              </a:extLst>
            </p:cNvPr>
            <p:cNvSpPr>
              <a:spLocks noChangeArrowheads="1"/>
            </p:cNvSpPr>
            <p:nvPr/>
          </p:nvSpPr>
          <p:spPr bwMode="auto">
            <a:xfrm>
              <a:off x="5472" y="1520"/>
              <a:ext cx="73" cy="79"/>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 name="Oval 34">
              <a:extLst>
                <a:ext uri="{FF2B5EF4-FFF2-40B4-BE49-F238E27FC236}">
                  <a16:creationId xmlns:a16="http://schemas.microsoft.com/office/drawing/2014/main" id="{AA08AC97-5B82-4DE4-A798-C4F8DC7A04FC}"/>
                </a:ext>
              </a:extLst>
            </p:cNvPr>
            <p:cNvSpPr>
              <a:spLocks noChangeArrowheads="1"/>
            </p:cNvSpPr>
            <p:nvPr/>
          </p:nvSpPr>
          <p:spPr bwMode="auto">
            <a:xfrm>
              <a:off x="5136" y="1632"/>
              <a:ext cx="80" cy="75"/>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 name="Oval 35">
              <a:extLst>
                <a:ext uri="{FF2B5EF4-FFF2-40B4-BE49-F238E27FC236}">
                  <a16:creationId xmlns:a16="http://schemas.microsoft.com/office/drawing/2014/main" id="{A3A36C01-C744-4936-BF0B-F85A97671608}"/>
                </a:ext>
              </a:extLst>
            </p:cNvPr>
            <p:cNvSpPr>
              <a:spLocks noChangeArrowheads="1"/>
            </p:cNvSpPr>
            <p:nvPr/>
          </p:nvSpPr>
          <p:spPr bwMode="auto">
            <a:xfrm>
              <a:off x="5248" y="1632"/>
              <a:ext cx="79" cy="75"/>
            </a:xfrm>
            <a:prstGeom prst="ellipse">
              <a:avLst/>
            </a:prstGeom>
            <a:solidFill>
              <a:srgbClr val="CCCC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 name="Oval 36">
              <a:extLst>
                <a:ext uri="{FF2B5EF4-FFF2-40B4-BE49-F238E27FC236}">
                  <a16:creationId xmlns:a16="http://schemas.microsoft.com/office/drawing/2014/main" id="{F4F1E8A7-C85F-426F-986D-2E8F56EDAFC0}"/>
                </a:ext>
              </a:extLst>
            </p:cNvPr>
            <p:cNvSpPr>
              <a:spLocks noChangeArrowheads="1"/>
            </p:cNvSpPr>
            <p:nvPr/>
          </p:nvSpPr>
          <p:spPr bwMode="auto">
            <a:xfrm>
              <a:off x="5360" y="1632"/>
              <a:ext cx="76" cy="75"/>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 name="Oval 37">
              <a:extLst>
                <a:ext uri="{FF2B5EF4-FFF2-40B4-BE49-F238E27FC236}">
                  <a16:creationId xmlns:a16="http://schemas.microsoft.com/office/drawing/2014/main" id="{3024F792-0813-4DCA-8DBD-49DBFEDDC6B8}"/>
                </a:ext>
              </a:extLst>
            </p:cNvPr>
            <p:cNvSpPr>
              <a:spLocks noChangeArrowheads="1"/>
            </p:cNvSpPr>
            <p:nvPr/>
          </p:nvSpPr>
          <p:spPr bwMode="auto">
            <a:xfrm>
              <a:off x="5472" y="1632"/>
              <a:ext cx="73" cy="75"/>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 name="Oval 38">
              <a:extLst>
                <a:ext uri="{FF2B5EF4-FFF2-40B4-BE49-F238E27FC236}">
                  <a16:creationId xmlns:a16="http://schemas.microsoft.com/office/drawing/2014/main" id="{D0A347C3-51A9-4BD9-A4CF-1B63872C13F2}"/>
                </a:ext>
              </a:extLst>
            </p:cNvPr>
            <p:cNvSpPr>
              <a:spLocks noChangeArrowheads="1"/>
            </p:cNvSpPr>
            <p:nvPr/>
          </p:nvSpPr>
          <p:spPr bwMode="auto">
            <a:xfrm>
              <a:off x="5248" y="1744"/>
              <a:ext cx="79" cy="80"/>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 name="Oval 39">
              <a:extLst>
                <a:ext uri="{FF2B5EF4-FFF2-40B4-BE49-F238E27FC236}">
                  <a16:creationId xmlns:a16="http://schemas.microsoft.com/office/drawing/2014/main" id="{896D91E0-CAF2-4B94-A698-30863D11796B}"/>
                </a:ext>
              </a:extLst>
            </p:cNvPr>
            <p:cNvSpPr>
              <a:spLocks noChangeArrowheads="1"/>
            </p:cNvSpPr>
            <p:nvPr/>
          </p:nvSpPr>
          <p:spPr bwMode="auto">
            <a:xfrm>
              <a:off x="5472" y="1744"/>
              <a:ext cx="73" cy="80"/>
            </a:xfrm>
            <a:prstGeom prst="ellipse">
              <a:avLst/>
            </a:prstGeom>
            <a:solidFill>
              <a:srgbClr val="D8D8EC"/>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ndParaRPr>
            </a:p>
          </p:txBody>
        </p:sp>
      </p:grpSp>
      <p:sp>
        <p:nvSpPr>
          <p:cNvPr id="40" name="TextBox 39">
            <a:extLst>
              <a:ext uri="{FF2B5EF4-FFF2-40B4-BE49-F238E27FC236}">
                <a16:creationId xmlns:a16="http://schemas.microsoft.com/office/drawing/2014/main" id="{4A53814E-10D4-4989-98B5-3D651B8DCEF3}"/>
              </a:ext>
            </a:extLst>
          </p:cNvPr>
          <p:cNvSpPr txBox="1"/>
          <p:nvPr userDrawn="1"/>
        </p:nvSpPr>
        <p:spPr>
          <a:xfrm>
            <a:off x="942037" y="6487302"/>
            <a:ext cx="7271375" cy="365760"/>
          </a:xfrm>
          <a:prstGeom prst="rect">
            <a:avLst/>
          </a:prstGeom>
          <a:noFill/>
        </p:spPr>
        <p:txBody>
          <a:bodyPr wrap="square" rtlCol="0">
            <a:noAutofit/>
          </a:bodyPr>
          <a:lstStyle/>
          <a:p>
            <a:pPr algn="ctr"/>
            <a:r>
              <a:rPr lang="en-US" sz="1000" dirty="0">
                <a:latin typeface="+mn-lt"/>
              </a:rPr>
              <a:t>Copyright ©</a:t>
            </a:r>
            <a:r>
              <a:rPr lang="en-US" sz="1000" dirty="0" smtClean="0">
                <a:latin typeface="+mn-lt"/>
              </a:rPr>
              <a:t>2020 </a:t>
            </a:r>
            <a:r>
              <a:rPr lang="en-US" sz="1000" dirty="0">
                <a:latin typeface="+mn-lt"/>
              </a:rPr>
              <a:t>McGraw-Hill Education. All rights reserved.</a:t>
            </a:r>
          </a:p>
          <a:p>
            <a:pPr algn="ctr"/>
            <a:r>
              <a:rPr lang="en-US" sz="1000" dirty="0">
                <a:latin typeface="+mn-lt"/>
              </a:rPr>
              <a:t>No reproduction or distribution without the prior written consent of McGraw-Hill Education.</a:t>
            </a:r>
          </a:p>
        </p:txBody>
      </p:sp>
    </p:spTree>
    <p:extLst>
      <p:ext uri="{BB962C8B-B14F-4D97-AF65-F5344CB8AC3E}">
        <p14:creationId xmlns:p14="http://schemas.microsoft.com/office/powerpoint/2010/main" val="3116090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algn="ctr" defTabSz="914400" rtl="0" eaLnBrk="1" latinLnBrk="0" hangingPunct="1">
        <a:lnSpc>
          <a:spcPct val="90000"/>
        </a:lnSpc>
        <a:spcBef>
          <a:spcPct val="0"/>
        </a:spcBef>
        <a:buNone/>
        <a:defRPr sz="3600" kern="1200">
          <a:solidFill>
            <a:srgbClr val="330066"/>
          </a:solidFill>
          <a:latin typeface="+mj-lt"/>
          <a:ea typeface="+mj-ea"/>
          <a:cs typeface="+mj-cs"/>
        </a:defRPr>
      </a:lvl1pPr>
    </p:titleStyle>
    <p:bodyStyle>
      <a:lvl1pPr marL="347472" indent="-347472" algn="l" defTabSz="914400" rtl="0" eaLnBrk="1" latinLnBrk="0" hangingPunct="1">
        <a:lnSpc>
          <a:spcPct val="100000"/>
        </a:lnSpc>
        <a:spcBef>
          <a:spcPts val="720"/>
        </a:spcBef>
        <a:buSzPct val="100000"/>
        <a:buFont typeface="Arial" panose="020B0604020202020204" pitchFamily="34" charset="0"/>
        <a:buChar char="•"/>
        <a:defRPr sz="2800" kern="1200">
          <a:solidFill>
            <a:schemeClr val="tx1"/>
          </a:solidFill>
          <a:latin typeface="+mn-lt"/>
          <a:ea typeface="+mn-ea"/>
          <a:cs typeface="+mn-cs"/>
        </a:defRPr>
      </a:lvl1pPr>
      <a:lvl2pPr marL="685800" indent="-347472" algn="l" defTabSz="914400" rtl="0" eaLnBrk="1" latinLnBrk="0" hangingPunct="1">
        <a:lnSpc>
          <a:spcPct val="100000"/>
        </a:lnSpc>
        <a:spcBef>
          <a:spcPts val="720"/>
        </a:spcBef>
        <a:buFont typeface="Verdana" panose="020B0604030504040204" pitchFamily="34" charset="0"/>
        <a:buChar char="–"/>
        <a:defRPr sz="2400" kern="1200">
          <a:solidFill>
            <a:schemeClr val="tx1"/>
          </a:solidFill>
          <a:latin typeface="+mn-lt"/>
          <a:ea typeface="+mn-ea"/>
          <a:cs typeface="+mn-cs"/>
        </a:defRPr>
      </a:lvl2pPr>
      <a:lvl3pPr marL="1143000" indent="-347472" algn="l" defTabSz="914400" rtl="0" eaLnBrk="1" latinLnBrk="0" hangingPunct="1">
        <a:lnSpc>
          <a:spcPct val="100000"/>
        </a:lnSpc>
        <a:spcBef>
          <a:spcPts val="720"/>
        </a:spcBef>
        <a:buFont typeface="Wingdings" panose="05000000000000000000" pitchFamily="2" charset="2"/>
        <a:buChar char="§"/>
        <a:defRPr sz="2000" kern="1200">
          <a:solidFill>
            <a:schemeClr val="tx1"/>
          </a:solidFill>
          <a:latin typeface="+mn-lt"/>
          <a:ea typeface="+mn-ea"/>
          <a:cs typeface="+mn-cs"/>
        </a:defRPr>
      </a:lvl3pPr>
      <a:lvl4pPr marL="1600200" indent="-347472" algn="l" defTabSz="914400" rtl="0" eaLnBrk="1" latinLnBrk="0" hangingPunct="1">
        <a:lnSpc>
          <a:spcPct val="100000"/>
        </a:lnSpc>
        <a:spcBef>
          <a:spcPts val="720"/>
        </a:spcBef>
        <a:buFont typeface="Courier New" panose="02070309020205020404" pitchFamily="49" charset="0"/>
        <a:buChar char="o"/>
        <a:defRPr sz="1800" kern="1200">
          <a:solidFill>
            <a:schemeClr val="tx1"/>
          </a:solidFill>
          <a:latin typeface="+mn-lt"/>
          <a:ea typeface="+mn-ea"/>
          <a:cs typeface="+mn-cs"/>
        </a:defRPr>
      </a:lvl4pPr>
      <a:lvl5pPr marL="2057400" indent="-347472" algn="l" defTabSz="914400" rtl="0" eaLnBrk="1" latinLnBrk="0" hangingPunct="1">
        <a:lnSpc>
          <a:spcPct val="100000"/>
        </a:lnSpc>
        <a:spcBef>
          <a:spcPts val="720"/>
        </a:spcBef>
        <a:buFont typeface="Wingdings" panose="05000000000000000000" pitchFamily="2" charset="2"/>
        <a:buChar char="Ø"/>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Taxation of Individuals and Business Entities</a:t>
            </a:r>
          </a:p>
        </p:txBody>
      </p:sp>
      <p:sp>
        <p:nvSpPr>
          <p:cNvPr id="7" name="Subtitle 6"/>
          <p:cNvSpPr>
            <a:spLocks noGrp="1"/>
          </p:cNvSpPr>
          <p:nvPr>
            <p:ph type="subTitle" idx="1"/>
          </p:nvPr>
        </p:nvSpPr>
        <p:spPr/>
        <p:txBody>
          <a:bodyPr/>
          <a:lstStyle/>
          <a:p>
            <a:r>
              <a:rPr lang="en-US" altLang="en-US" dirty="0"/>
              <a:t>Investments</a:t>
            </a:r>
          </a:p>
        </p:txBody>
      </p:sp>
      <p:sp>
        <p:nvSpPr>
          <p:cNvPr id="8" name="Text Placeholder 8"/>
          <p:cNvSpPr>
            <a:spLocks noGrp="1"/>
          </p:cNvSpPr>
          <p:nvPr>
            <p:ph type="body" sz="quarter" idx="11"/>
          </p:nvPr>
        </p:nvSpPr>
        <p:spPr/>
        <p:txBody>
          <a:bodyPr/>
          <a:lstStyle/>
          <a:p>
            <a:r>
              <a:rPr lang="en-US" dirty="0" smtClean="0"/>
              <a:t>2020 </a:t>
            </a:r>
            <a:r>
              <a:rPr lang="en-US" dirty="0"/>
              <a:t>Edition</a:t>
            </a:r>
          </a:p>
        </p:txBody>
      </p:sp>
      <p:sp>
        <p:nvSpPr>
          <p:cNvPr id="10" name="Text Placeholder 9"/>
          <p:cNvSpPr>
            <a:spLocks noGrp="1"/>
          </p:cNvSpPr>
          <p:nvPr>
            <p:ph type="body" sz="quarter" idx="12"/>
          </p:nvPr>
        </p:nvSpPr>
        <p:spPr/>
        <p:txBody>
          <a:bodyPr/>
          <a:lstStyle/>
          <a:p>
            <a:r>
              <a:rPr lang="en-US" dirty="0"/>
              <a:t>Chapter 7</a:t>
            </a:r>
          </a:p>
        </p:txBody>
      </p:sp>
      <p:pic>
        <p:nvPicPr>
          <p:cNvPr id="9" name="Picture 8" descr="SpilkerCombinedSE11e20jc_nm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981200"/>
            <a:ext cx="3124200" cy="4213567"/>
          </a:xfrm>
          <a:prstGeom prst="rect">
            <a:avLst/>
          </a:prstGeom>
        </p:spPr>
      </p:pic>
    </p:spTree>
    <p:extLst>
      <p:ext uri="{BB962C8B-B14F-4D97-AF65-F5344CB8AC3E}">
        <p14:creationId xmlns:p14="http://schemas.microsoft.com/office/powerpoint/2010/main" val="393618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spcBef>
                <a:spcPts val="600"/>
              </a:spcBef>
              <a:buNone/>
            </a:pPr>
            <a:r>
              <a:rPr lang="en-US" altLang="en-US" sz="2200" b="1" dirty="0"/>
              <a:t>We use a </a:t>
            </a:r>
            <a:r>
              <a:rPr lang="en-US" altLang="en-US" sz="2200" b="1" dirty="0" smtClean="0"/>
              <a:t>seven-</a:t>
            </a:r>
            <a:r>
              <a:rPr lang="en-US" altLang="en-US" sz="2200" b="1" dirty="0"/>
              <a:t>step process to combine capital gains and losses:</a:t>
            </a:r>
          </a:p>
          <a:p>
            <a:pPr marL="0" indent="0">
              <a:spcBef>
                <a:spcPts val="600"/>
              </a:spcBef>
              <a:buNone/>
            </a:pPr>
            <a:r>
              <a:rPr lang="en-US" altLang="en-US" sz="2200" u="sng" dirty="0"/>
              <a:t>Step 1</a:t>
            </a:r>
            <a:r>
              <a:rPr lang="en-US" altLang="en-US" sz="2200" dirty="0"/>
              <a:t>: Combines all short-term capital gains and losses.</a:t>
            </a:r>
          </a:p>
          <a:p>
            <a:pPr marL="0" indent="0">
              <a:spcBef>
                <a:spcPts val="600"/>
              </a:spcBef>
              <a:buNone/>
            </a:pPr>
            <a:r>
              <a:rPr lang="en-US" altLang="en-US" sz="2200" u="sng" dirty="0"/>
              <a:t>Step 2</a:t>
            </a:r>
            <a:r>
              <a:rPr lang="en-US" altLang="en-US" sz="2200" dirty="0"/>
              <a:t>: Separates long-term capital gains and losses into separate groups (</a:t>
            </a:r>
            <a:r>
              <a:rPr lang="en-US" altLang="en-US" sz="2200" dirty="0" smtClean="0"/>
              <a:t>28 percent, 25 percent, </a:t>
            </a:r>
            <a:r>
              <a:rPr lang="en-US" altLang="en-US" sz="2200" dirty="0"/>
              <a:t>and 0/15/</a:t>
            </a:r>
            <a:r>
              <a:rPr lang="en-US" altLang="en-US" sz="2200" dirty="0" smtClean="0"/>
              <a:t>20 percent) </a:t>
            </a:r>
            <a:r>
              <a:rPr lang="en-US" altLang="en-US" sz="2200" dirty="0"/>
              <a:t>and combines gains and losses in each group.</a:t>
            </a:r>
          </a:p>
          <a:p>
            <a:pPr marL="0" indent="0">
              <a:spcBef>
                <a:spcPts val="600"/>
              </a:spcBef>
              <a:buNone/>
            </a:pPr>
            <a:r>
              <a:rPr lang="en-US" altLang="en-US" sz="2200" u="sng" dirty="0"/>
              <a:t>Step 3</a:t>
            </a:r>
            <a:r>
              <a:rPr lang="en-US" altLang="en-US" sz="2200" dirty="0"/>
              <a:t>: Provides guidance on how to net the combined long-term capital gains and losses from each group.</a:t>
            </a:r>
          </a:p>
          <a:p>
            <a:pPr marL="0" indent="0">
              <a:spcBef>
                <a:spcPts val="600"/>
              </a:spcBef>
              <a:buNone/>
            </a:pPr>
            <a:r>
              <a:rPr lang="en-US" altLang="en-US" sz="2200" u="sng" dirty="0"/>
              <a:t>Steps </a:t>
            </a:r>
            <a:r>
              <a:rPr lang="en-US" altLang="en-US" sz="2200" u="sng" dirty="0" smtClean="0"/>
              <a:t>4–7</a:t>
            </a:r>
            <a:r>
              <a:rPr lang="en-US" altLang="en-US" sz="2200" dirty="0"/>
              <a:t>: Provide guidance on how to net the resulting short-term and long-term amounts from steps 1 and 3.</a:t>
            </a:r>
            <a:endParaRPr lang="en-US" altLang="en-US" sz="2200" u="sng" dirty="0"/>
          </a:p>
        </p:txBody>
      </p:sp>
      <p:sp>
        <p:nvSpPr>
          <p:cNvPr id="3" name="Title 2"/>
          <p:cNvSpPr>
            <a:spLocks noGrp="1"/>
          </p:cNvSpPr>
          <p:nvPr>
            <p:ph type="title"/>
          </p:nvPr>
        </p:nvSpPr>
        <p:spPr/>
        <p:txBody>
          <a:bodyPr/>
          <a:lstStyle/>
          <a:p>
            <a:r>
              <a:rPr lang="en-US" altLang="en-US" dirty="0"/>
              <a:t>Capital Gain/Loss Netting Process</a:t>
            </a:r>
            <a:endParaRPr lang="en-US" dirty="0"/>
          </a:p>
        </p:txBody>
      </p:sp>
      <p:sp>
        <p:nvSpPr>
          <p:cNvPr id="2" name="Slide Number Placeholder 1">
            <a:extLst>
              <a:ext uri="{FF2B5EF4-FFF2-40B4-BE49-F238E27FC236}">
                <a16:creationId xmlns:a16="http://schemas.microsoft.com/office/drawing/2014/main" id="{EA55E5F9-FFF0-4191-B65E-ED6CB9DAD926}"/>
              </a:ext>
            </a:extLst>
          </p:cNvPr>
          <p:cNvSpPr>
            <a:spLocks noGrp="1"/>
          </p:cNvSpPr>
          <p:nvPr>
            <p:ph type="sldNum" sz="quarter" idx="10"/>
          </p:nvPr>
        </p:nvSpPr>
        <p:spPr/>
        <p:txBody>
          <a:bodyPr/>
          <a:lstStyle/>
          <a:p>
            <a:r>
              <a:rPr lang="en-US" dirty="0"/>
              <a:t>7-</a:t>
            </a:r>
            <a:fld id="{847A6AB7-ED92-4CC2-895B-E46908831F7A}" type="slidenum">
              <a:rPr lang="en-US" smtClean="0"/>
              <a:pPr/>
              <a:t>10</a:t>
            </a:fld>
            <a:endParaRPr lang="en-US" dirty="0"/>
          </a:p>
        </p:txBody>
      </p:sp>
    </p:spTree>
    <p:extLst>
      <p:ext uri="{BB962C8B-B14F-4D97-AF65-F5344CB8AC3E}">
        <p14:creationId xmlns:p14="http://schemas.microsoft.com/office/powerpoint/2010/main" val="2790605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spcBef>
                <a:spcPts val="600"/>
              </a:spcBef>
            </a:pPr>
            <a:r>
              <a:rPr lang="en-US" altLang="en-US" dirty="0"/>
              <a:t>Ferdinand has the following gains/losses:</a:t>
            </a:r>
          </a:p>
          <a:p>
            <a:pPr lvl="1">
              <a:spcBef>
                <a:spcPts val="600"/>
              </a:spcBef>
            </a:pPr>
            <a:r>
              <a:rPr lang="en-US" altLang="en-US" dirty="0"/>
              <a:t>Short-term capital gain: $13,000</a:t>
            </a:r>
          </a:p>
          <a:p>
            <a:pPr lvl="1">
              <a:spcBef>
                <a:spcPts val="600"/>
              </a:spcBef>
            </a:pPr>
            <a:r>
              <a:rPr lang="en-US" altLang="en-US" dirty="0"/>
              <a:t>Short-term capital loss: ($8,000)</a:t>
            </a:r>
          </a:p>
          <a:p>
            <a:pPr lvl="1">
              <a:spcBef>
                <a:spcPts val="600"/>
              </a:spcBef>
            </a:pPr>
            <a:r>
              <a:rPr lang="en-US" altLang="en-US" dirty="0"/>
              <a:t>Long-term capital gain: $3,000</a:t>
            </a:r>
          </a:p>
          <a:p>
            <a:pPr lvl="1">
              <a:spcBef>
                <a:spcPts val="600"/>
              </a:spcBef>
            </a:pPr>
            <a:r>
              <a:rPr lang="en-US" altLang="en-US" dirty="0"/>
              <a:t>Long-term capital loss: ($12,000)</a:t>
            </a:r>
          </a:p>
          <a:p>
            <a:pPr marL="0" indent="0">
              <a:spcBef>
                <a:spcPts val="600"/>
              </a:spcBef>
              <a:buNone/>
            </a:pPr>
            <a:r>
              <a:rPr lang="en-US" altLang="en-US" dirty="0"/>
              <a:t>What is the amount and character of Ferdinand’s gains and/or losses for the year?</a:t>
            </a:r>
          </a:p>
        </p:txBody>
      </p:sp>
      <p:sp>
        <p:nvSpPr>
          <p:cNvPr id="3" name="Title 2"/>
          <p:cNvSpPr>
            <a:spLocks noGrp="1"/>
          </p:cNvSpPr>
          <p:nvPr>
            <p:ph type="title"/>
          </p:nvPr>
        </p:nvSpPr>
        <p:spPr/>
        <p:txBody>
          <a:bodyPr/>
          <a:lstStyle/>
          <a:p>
            <a:r>
              <a:rPr lang="en-US" altLang="en-US" dirty="0"/>
              <a:t>Capital Gain/Loss Question</a:t>
            </a:r>
            <a:endParaRPr lang="en-US" dirty="0"/>
          </a:p>
        </p:txBody>
      </p:sp>
      <p:sp>
        <p:nvSpPr>
          <p:cNvPr id="2" name="Slide Number Placeholder 1">
            <a:extLst>
              <a:ext uri="{FF2B5EF4-FFF2-40B4-BE49-F238E27FC236}">
                <a16:creationId xmlns:a16="http://schemas.microsoft.com/office/drawing/2014/main" id="{BAF2EBD7-0C8E-41D1-B7D3-D91B501B0195}"/>
              </a:ext>
            </a:extLst>
          </p:cNvPr>
          <p:cNvSpPr>
            <a:spLocks noGrp="1"/>
          </p:cNvSpPr>
          <p:nvPr>
            <p:ph type="sldNum" sz="quarter" idx="10"/>
          </p:nvPr>
        </p:nvSpPr>
        <p:spPr/>
        <p:txBody>
          <a:bodyPr/>
          <a:lstStyle/>
          <a:p>
            <a:r>
              <a:rPr lang="en-US" dirty="0"/>
              <a:t>7-</a:t>
            </a:r>
            <a:fld id="{847A6AB7-ED92-4CC2-895B-E46908831F7A}" type="slidenum">
              <a:rPr lang="en-US" smtClean="0"/>
              <a:pPr/>
              <a:t>11</a:t>
            </a:fld>
            <a:endParaRPr lang="en-US" dirty="0"/>
          </a:p>
        </p:txBody>
      </p:sp>
    </p:spTree>
    <p:extLst>
      <p:ext uri="{BB962C8B-B14F-4D97-AF65-F5344CB8AC3E}">
        <p14:creationId xmlns:p14="http://schemas.microsoft.com/office/powerpoint/2010/main" val="138626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Steps 1 and 2: Combine short-term items and long-term items.</a:t>
            </a:r>
          </a:p>
          <a:p>
            <a:pPr lvl="1"/>
            <a:r>
              <a:rPr lang="en-US" altLang="en-US" dirty="0"/>
              <a:t>Net short-term gain: $5,000</a:t>
            </a:r>
          </a:p>
          <a:p>
            <a:pPr lvl="1"/>
            <a:r>
              <a:rPr lang="en-US" altLang="en-US" dirty="0"/>
              <a:t>Net long-term loss: ($9,000)</a:t>
            </a:r>
          </a:p>
          <a:p>
            <a:r>
              <a:rPr lang="en-US" altLang="en-US" dirty="0"/>
              <a:t>Step 3(A): Proceed to step 4.</a:t>
            </a:r>
          </a:p>
          <a:p>
            <a:r>
              <a:rPr lang="en-US" altLang="en-US" dirty="0"/>
              <a:t>Step 4: Continue to step 5.</a:t>
            </a:r>
          </a:p>
        </p:txBody>
      </p:sp>
      <p:sp>
        <p:nvSpPr>
          <p:cNvPr id="3" name="Title 2" descr=" alt text should be placed here"/>
          <p:cNvSpPr>
            <a:spLocks noGrp="1"/>
          </p:cNvSpPr>
          <p:nvPr>
            <p:ph type="title"/>
          </p:nvPr>
        </p:nvSpPr>
        <p:spPr/>
        <p:txBody>
          <a:bodyPr/>
          <a:lstStyle/>
          <a:p>
            <a:r>
              <a:rPr lang="en-US" altLang="en-US" dirty="0"/>
              <a:t>Capital Gain/Loss Solution </a:t>
            </a:r>
            <a:br>
              <a:rPr lang="en-US" altLang="en-US" dirty="0"/>
            </a:br>
            <a:r>
              <a:rPr lang="en-US" altLang="en-US" dirty="0"/>
              <a:t>(1 of 2)</a:t>
            </a:r>
            <a:endParaRPr lang="en-US" dirty="0"/>
          </a:p>
        </p:txBody>
      </p:sp>
      <p:sp>
        <p:nvSpPr>
          <p:cNvPr id="6" name="Slide Number Placeholder 5">
            <a:extLst>
              <a:ext uri="{FF2B5EF4-FFF2-40B4-BE49-F238E27FC236}">
                <a16:creationId xmlns:a16="http://schemas.microsoft.com/office/drawing/2014/main" id="{1D3079A0-E9F1-437F-9CBA-30C0DC68922C}"/>
              </a:ext>
            </a:extLst>
          </p:cNvPr>
          <p:cNvSpPr>
            <a:spLocks noGrp="1"/>
          </p:cNvSpPr>
          <p:nvPr>
            <p:ph type="sldNum" sz="quarter" idx="10"/>
          </p:nvPr>
        </p:nvSpPr>
        <p:spPr/>
        <p:txBody>
          <a:bodyPr/>
          <a:lstStyle/>
          <a:p>
            <a:r>
              <a:rPr lang="en-US" dirty="0"/>
              <a:t>7-</a:t>
            </a:r>
            <a:fld id="{847A6AB7-ED92-4CC2-895B-E46908831F7A}" type="slidenum">
              <a:rPr lang="en-US" smtClean="0"/>
              <a:pPr/>
              <a:t>12</a:t>
            </a:fld>
            <a:endParaRPr lang="en-US" dirty="0"/>
          </a:p>
        </p:txBody>
      </p:sp>
    </p:spTree>
    <p:extLst>
      <p:ext uri="{BB962C8B-B14F-4D97-AF65-F5344CB8AC3E}">
        <p14:creationId xmlns:p14="http://schemas.microsoft.com/office/powerpoint/2010/main" val="3535022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Step 5: Because step 1 results in a net short-term gain and step 2 results in a net long-term loss, we combine the two amounts to end up with a net long-term capital loss of $4,000.</a:t>
            </a:r>
          </a:p>
          <a:p>
            <a:pPr lvl="1"/>
            <a:r>
              <a:rPr lang="en-US" altLang="en-US" dirty="0"/>
              <a:t>Ferdinand can deduct ($3,000) of the loss as a for AGI deduction this year. The remaining ($1,000) loss will carry forward indefinitely but will retain its character as a long-term capital loss.</a:t>
            </a:r>
          </a:p>
          <a:p>
            <a:r>
              <a:rPr lang="en-US" altLang="en-US" dirty="0"/>
              <a:t>Steps 6 </a:t>
            </a:r>
            <a:r>
              <a:rPr lang="en-US" altLang="en-US" dirty="0" smtClean="0"/>
              <a:t>and </a:t>
            </a:r>
            <a:r>
              <a:rPr lang="en-US" altLang="en-US" dirty="0"/>
              <a:t>7: Not required.</a:t>
            </a:r>
          </a:p>
        </p:txBody>
      </p:sp>
      <p:sp>
        <p:nvSpPr>
          <p:cNvPr id="3" name="Title 2" descr=" alt text should be placed here"/>
          <p:cNvSpPr>
            <a:spLocks noGrp="1"/>
          </p:cNvSpPr>
          <p:nvPr>
            <p:ph type="title"/>
          </p:nvPr>
        </p:nvSpPr>
        <p:spPr/>
        <p:txBody>
          <a:bodyPr/>
          <a:lstStyle/>
          <a:p>
            <a:r>
              <a:rPr lang="en-US" altLang="en-US" dirty="0"/>
              <a:t>Capital Gain/Loss Solution </a:t>
            </a:r>
            <a:br>
              <a:rPr lang="en-US" altLang="en-US" dirty="0"/>
            </a:br>
            <a:r>
              <a:rPr lang="en-US" altLang="en-US" dirty="0"/>
              <a:t>(2 of 2)</a:t>
            </a:r>
            <a:endParaRPr lang="en-US" dirty="0"/>
          </a:p>
        </p:txBody>
      </p:sp>
      <p:sp>
        <p:nvSpPr>
          <p:cNvPr id="6" name="Slide Number Placeholder 5">
            <a:extLst>
              <a:ext uri="{FF2B5EF4-FFF2-40B4-BE49-F238E27FC236}">
                <a16:creationId xmlns:a16="http://schemas.microsoft.com/office/drawing/2014/main" id="{A9DFA465-2CB0-40BC-9FA3-9446D8287AD7}"/>
              </a:ext>
            </a:extLst>
          </p:cNvPr>
          <p:cNvSpPr>
            <a:spLocks noGrp="1"/>
          </p:cNvSpPr>
          <p:nvPr>
            <p:ph type="sldNum" sz="quarter" idx="10"/>
          </p:nvPr>
        </p:nvSpPr>
        <p:spPr/>
        <p:txBody>
          <a:bodyPr/>
          <a:lstStyle/>
          <a:p>
            <a:r>
              <a:rPr lang="en-US" dirty="0"/>
              <a:t>7-</a:t>
            </a:r>
            <a:fld id="{847A6AB7-ED92-4CC2-895B-E46908831F7A}" type="slidenum">
              <a:rPr lang="en-US" smtClean="0"/>
              <a:pPr/>
              <a:t>13</a:t>
            </a:fld>
            <a:endParaRPr lang="en-US" dirty="0"/>
          </a:p>
        </p:txBody>
      </p:sp>
    </p:spTree>
    <p:extLst>
      <p:ext uri="{BB962C8B-B14F-4D97-AF65-F5344CB8AC3E}">
        <p14:creationId xmlns:p14="http://schemas.microsoft.com/office/powerpoint/2010/main" val="360469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Special rules apply to the sale of personal-use assets.</a:t>
            </a:r>
          </a:p>
          <a:p>
            <a:pPr lvl="1"/>
            <a:r>
              <a:rPr lang="en-US" altLang="en-US" dirty="0"/>
              <a:t>Gains are taxable as capital gains.</a:t>
            </a:r>
          </a:p>
          <a:p>
            <a:pPr lvl="1"/>
            <a:r>
              <a:rPr lang="en-US" altLang="en-US" dirty="0"/>
              <a:t>Losses are not deductible.</a:t>
            </a:r>
          </a:p>
          <a:p>
            <a:r>
              <a:rPr lang="en-US" altLang="en-US" dirty="0"/>
              <a:t>Capital losses from sales to “related parties” are not deducted currently.</a:t>
            </a:r>
          </a:p>
          <a:p>
            <a:pPr lvl="1"/>
            <a:r>
              <a:rPr lang="en-US" altLang="en-US" dirty="0"/>
              <a:t>The </a:t>
            </a:r>
            <a:r>
              <a:rPr lang="en-US" altLang="en-US" u="sng" dirty="0"/>
              <a:t>related party</a:t>
            </a:r>
            <a:r>
              <a:rPr lang="en-US" altLang="en-US" dirty="0"/>
              <a:t> may eventually be able to deduct all, a portion, or none of the disallowed loss on a subsequent sale of the property.</a:t>
            </a:r>
          </a:p>
        </p:txBody>
      </p:sp>
      <p:sp>
        <p:nvSpPr>
          <p:cNvPr id="3" name="Title 2"/>
          <p:cNvSpPr>
            <a:spLocks noGrp="1"/>
          </p:cNvSpPr>
          <p:nvPr>
            <p:ph type="title"/>
          </p:nvPr>
        </p:nvSpPr>
        <p:spPr/>
        <p:txBody>
          <a:bodyPr>
            <a:normAutofit/>
          </a:bodyPr>
          <a:lstStyle/>
          <a:p>
            <a:r>
              <a:rPr lang="en-US" altLang="en-US" dirty="0"/>
              <a:t>Limitations for Capital Loss Deductions (1 of 2)</a:t>
            </a:r>
            <a:endParaRPr lang="en-US" dirty="0"/>
          </a:p>
        </p:txBody>
      </p:sp>
      <p:sp>
        <p:nvSpPr>
          <p:cNvPr id="2" name="Slide Number Placeholder 1">
            <a:extLst>
              <a:ext uri="{FF2B5EF4-FFF2-40B4-BE49-F238E27FC236}">
                <a16:creationId xmlns:a16="http://schemas.microsoft.com/office/drawing/2014/main" id="{821BF787-2B62-4F73-BA9A-D75D83EA5898}"/>
              </a:ext>
            </a:extLst>
          </p:cNvPr>
          <p:cNvSpPr>
            <a:spLocks noGrp="1"/>
          </p:cNvSpPr>
          <p:nvPr>
            <p:ph type="sldNum" sz="quarter" idx="10"/>
          </p:nvPr>
        </p:nvSpPr>
        <p:spPr/>
        <p:txBody>
          <a:bodyPr/>
          <a:lstStyle/>
          <a:p>
            <a:r>
              <a:rPr lang="en-US" dirty="0"/>
              <a:t>7-</a:t>
            </a:r>
            <a:fld id="{847A6AB7-ED92-4CC2-895B-E46908831F7A}" type="slidenum">
              <a:rPr lang="en-US" smtClean="0"/>
              <a:pPr/>
              <a:t>14</a:t>
            </a:fld>
            <a:endParaRPr lang="en-US" dirty="0"/>
          </a:p>
        </p:txBody>
      </p:sp>
    </p:spTree>
    <p:extLst>
      <p:ext uri="{BB962C8B-B14F-4D97-AF65-F5344CB8AC3E}">
        <p14:creationId xmlns:p14="http://schemas.microsoft.com/office/powerpoint/2010/main" val="246861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en-US" dirty="0"/>
              <a:t>The “wash sale” rule disallows the loss on stocks sold if the taxpayer purchases the same or “substantially identical” stock within a 61-day period centered on the date of sale.</a:t>
            </a:r>
          </a:p>
          <a:p>
            <a:pPr lvl="1"/>
            <a:r>
              <a:rPr lang="en-US" altLang="en-US" dirty="0"/>
              <a:t>30 days before the sale</a:t>
            </a:r>
          </a:p>
          <a:p>
            <a:pPr lvl="1"/>
            <a:r>
              <a:rPr lang="en-US" altLang="en-US" dirty="0"/>
              <a:t>The day of sale </a:t>
            </a:r>
          </a:p>
          <a:p>
            <a:pPr lvl="1"/>
            <a:r>
              <a:rPr lang="en-US" altLang="en-US" dirty="0"/>
              <a:t>30 days after the sale</a:t>
            </a:r>
          </a:p>
          <a:p>
            <a:r>
              <a:rPr lang="en-US" altLang="en-US" dirty="0"/>
              <a:t>Intended to ensure that taxpayers cannot deduct losses from stock sales while essentially continuing their investment</a:t>
            </a:r>
          </a:p>
        </p:txBody>
      </p:sp>
      <p:sp>
        <p:nvSpPr>
          <p:cNvPr id="3" name="Title 2"/>
          <p:cNvSpPr>
            <a:spLocks noGrp="1"/>
          </p:cNvSpPr>
          <p:nvPr>
            <p:ph type="title"/>
          </p:nvPr>
        </p:nvSpPr>
        <p:spPr/>
        <p:txBody>
          <a:bodyPr>
            <a:normAutofit/>
          </a:bodyPr>
          <a:lstStyle/>
          <a:p>
            <a:r>
              <a:rPr lang="en-US" altLang="en-US" dirty="0"/>
              <a:t>Limitations for Capital Loss Deductions (2 of 2)</a:t>
            </a:r>
            <a:endParaRPr lang="en-US" dirty="0"/>
          </a:p>
        </p:txBody>
      </p:sp>
      <p:sp>
        <p:nvSpPr>
          <p:cNvPr id="4" name="Slide Number Placeholder 3">
            <a:extLst>
              <a:ext uri="{FF2B5EF4-FFF2-40B4-BE49-F238E27FC236}">
                <a16:creationId xmlns:a16="http://schemas.microsoft.com/office/drawing/2014/main" id="{D3D017E5-5B84-459D-A96C-A9BF5EBAF57F}"/>
              </a:ext>
            </a:extLst>
          </p:cNvPr>
          <p:cNvSpPr>
            <a:spLocks noGrp="1"/>
          </p:cNvSpPr>
          <p:nvPr>
            <p:ph type="sldNum" sz="quarter" idx="10"/>
          </p:nvPr>
        </p:nvSpPr>
        <p:spPr/>
        <p:txBody>
          <a:bodyPr/>
          <a:lstStyle/>
          <a:p>
            <a:r>
              <a:rPr lang="en-US" dirty="0"/>
              <a:t>7-</a:t>
            </a:r>
            <a:fld id="{847A6AB7-ED92-4CC2-895B-E46908831F7A}" type="slidenum">
              <a:rPr lang="en-US" smtClean="0"/>
              <a:pPr/>
              <a:t>15</a:t>
            </a:fld>
            <a:endParaRPr lang="en-US" dirty="0"/>
          </a:p>
        </p:txBody>
      </p:sp>
    </p:spTree>
    <p:extLst>
      <p:ext uri="{BB962C8B-B14F-4D97-AF65-F5344CB8AC3E}">
        <p14:creationId xmlns:p14="http://schemas.microsoft.com/office/powerpoint/2010/main" val="180232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altLang="en-US" dirty="0"/>
              <a:t>Kim owns 10 shares of </a:t>
            </a:r>
            <a:r>
              <a:rPr lang="en-US" altLang="en-US" dirty="0" smtClean="0"/>
              <a:t>Tower </a:t>
            </a:r>
            <a:r>
              <a:rPr lang="en-US" altLang="en-US" dirty="0"/>
              <a:t>Inc. with a basis of $40 per share. On December 5 of year 1, she acquires 10 more shares of </a:t>
            </a:r>
            <a:r>
              <a:rPr lang="en-US" altLang="en-US" dirty="0" smtClean="0"/>
              <a:t>Tower </a:t>
            </a:r>
            <a:r>
              <a:rPr lang="en-US" altLang="en-US" dirty="0"/>
              <a:t>Inc. for $30 a share. On December 31 of year 1, she sells her original 10 shares for $30 a share.</a:t>
            </a:r>
          </a:p>
          <a:p>
            <a:r>
              <a:rPr lang="en-US" altLang="en-US" dirty="0"/>
              <a:t>What loss does Kim recognize on the sale?</a:t>
            </a:r>
          </a:p>
          <a:p>
            <a:r>
              <a:rPr lang="en-US" altLang="en-US" dirty="0"/>
              <a:t>What is the basis in Kim’s remaining 10 shares of </a:t>
            </a:r>
            <a:r>
              <a:rPr lang="en-US" altLang="en-US" dirty="0" smtClean="0"/>
              <a:t>Tower </a:t>
            </a:r>
            <a:r>
              <a:rPr lang="en-US" altLang="en-US" dirty="0"/>
              <a:t>Inc.?</a:t>
            </a:r>
          </a:p>
        </p:txBody>
      </p:sp>
      <p:sp>
        <p:nvSpPr>
          <p:cNvPr id="8" name="Title 7"/>
          <p:cNvSpPr>
            <a:spLocks noGrp="1"/>
          </p:cNvSpPr>
          <p:nvPr>
            <p:ph type="title"/>
          </p:nvPr>
        </p:nvSpPr>
        <p:spPr/>
        <p:txBody>
          <a:bodyPr/>
          <a:lstStyle/>
          <a:p>
            <a:r>
              <a:rPr lang="en-US" altLang="en-US" dirty="0"/>
              <a:t>Wash Sale Question</a:t>
            </a:r>
            <a:endParaRPr lang="en-US" dirty="0"/>
          </a:p>
        </p:txBody>
      </p:sp>
      <p:sp>
        <p:nvSpPr>
          <p:cNvPr id="4" name="Slide Number Placeholder 3">
            <a:extLst>
              <a:ext uri="{FF2B5EF4-FFF2-40B4-BE49-F238E27FC236}">
                <a16:creationId xmlns:a16="http://schemas.microsoft.com/office/drawing/2014/main" id="{7BB0BFEC-6993-46B5-8446-B6EDC0A1F9DC}"/>
              </a:ext>
            </a:extLst>
          </p:cNvPr>
          <p:cNvSpPr>
            <a:spLocks noGrp="1"/>
          </p:cNvSpPr>
          <p:nvPr>
            <p:ph type="sldNum" sz="quarter" idx="10"/>
          </p:nvPr>
        </p:nvSpPr>
        <p:spPr/>
        <p:txBody>
          <a:bodyPr/>
          <a:lstStyle/>
          <a:p>
            <a:r>
              <a:rPr lang="en-US" dirty="0"/>
              <a:t>7-</a:t>
            </a:r>
            <a:fld id="{847A6AB7-ED92-4CC2-895B-E46908831F7A}" type="slidenum">
              <a:rPr lang="en-US" smtClean="0"/>
              <a:pPr/>
              <a:t>16</a:t>
            </a:fld>
            <a:endParaRPr lang="en-US" dirty="0"/>
          </a:p>
        </p:txBody>
      </p:sp>
    </p:spTree>
    <p:extLst>
      <p:ext uri="{BB962C8B-B14F-4D97-AF65-F5344CB8AC3E}">
        <p14:creationId xmlns:p14="http://schemas.microsoft.com/office/powerpoint/2010/main" val="209227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sz="2400" dirty="0"/>
              <a:t>Because Kim purchased Tower stock within 30 days of the day she sold the Tower stock at a loss, the wash sale provisions apply to disallow the entire ($100) loss.</a:t>
            </a:r>
          </a:p>
          <a:p>
            <a:r>
              <a:rPr lang="en-US" altLang="en-US" sz="2400" dirty="0"/>
              <a:t>Kim adds the disallowed loss of ($100) to the basis of the 10 shares she acquired on December 5. Her basis in these shares is increased from $300 to $400.</a:t>
            </a:r>
          </a:p>
          <a:p>
            <a:r>
              <a:rPr lang="en-US" altLang="en-US" sz="2400" dirty="0"/>
              <a:t>If Kim had purchased the stock on November 30 or earlier, or if she had purchased the stock on January 31 of year 2 or later, she would have been able to deduct the entire loss.</a:t>
            </a:r>
          </a:p>
        </p:txBody>
      </p:sp>
      <p:sp>
        <p:nvSpPr>
          <p:cNvPr id="3" name="Title 2"/>
          <p:cNvSpPr>
            <a:spLocks noGrp="1"/>
          </p:cNvSpPr>
          <p:nvPr>
            <p:ph type="title"/>
          </p:nvPr>
        </p:nvSpPr>
        <p:spPr/>
        <p:txBody>
          <a:bodyPr/>
          <a:lstStyle/>
          <a:p>
            <a:r>
              <a:rPr lang="en-US" altLang="en-US" dirty="0"/>
              <a:t>Wash Sale Solution</a:t>
            </a:r>
            <a:endParaRPr lang="en-US" dirty="0"/>
          </a:p>
        </p:txBody>
      </p:sp>
      <p:sp>
        <p:nvSpPr>
          <p:cNvPr id="2" name="Slide Number Placeholder 1">
            <a:extLst>
              <a:ext uri="{FF2B5EF4-FFF2-40B4-BE49-F238E27FC236}">
                <a16:creationId xmlns:a16="http://schemas.microsoft.com/office/drawing/2014/main" id="{0DA3230D-91C5-4D93-A83B-ADBD7EC27DD3}"/>
              </a:ext>
            </a:extLst>
          </p:cNvPr>
          <p:cNvSpPr>
            <a:spLocks noGrp="1"/>
          </p:cNvSpPr>
          <p:nvPr>
            <p:ph type="sldNum" sz="quarter" idx="10"/>
          </p:nvPr>
        </p:nvSpPr>
        <p:spPr/>
        <p:txBody>
          <a:bodyPr/>
          <a:lstStyle/>
          <a:p>
            <a:r>
              <a:rPr lang="en-US" dirty="0"/>
              <a:t>7-</a:t>
            </a:r>
            <a:fld id="{847A6AB7-ED92-4CC2-895B-E46908831F7A}" type="slidenum">
              <a:rPr lang="en-US" smtClean="0"/>
              <a:pPr/>
              <a:t>17</a:t>
            </a:fld>
            <a:endParaRPr lang="en-US" dirty="0"/>
          </a:p>
        </p:txBody>
      </p:sp>
    </p:spTree>
    <p:extLst>
      <p:ext uri="{BB962C8B-B14F-4D97-AF65-F5344CB8AC3E}">
        <p14:creationId xmlns:p14="http://schemas.microsoft.com/office/powerpoint/2010/main" val="398210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Tax planning strategies</a:t>
            </a:r>
          </a:p>
          <a:p>
            <a:pPr lvl="1"/>
            <a:r>
              <a:rPr lang="en-US" altLang="en-US" dirty="0"/>
              <a:t>Hold capital assets for more than a year</a:t>
            </a:r>
          </a:p>
          <a:p>
            <a:pPr lvl="2"/>
            <a:r>
              <a:rPr lang="en-US" altLang="en-US" dirty="0"/>
              <a:t>Taxed at preferential rate</a:t>
            </a:r>
          </a:p>
          <a:p>
            <a:pPr lvl="2"/>
            <a:r>
              <a:rPr lang="en-US" altLang="en-US" dirty="0"/>
              <a:t>Tax deferred</a:t>
            </a:r>
          </a:p>
          <a:p>
            <a:pPr lvl="1"/>
            <a:r>
              <a:rPr lang="en-US" altLang="en-US" dirty="0"/>
              <a:t>Loss harvesting</a:t>
            </a:r>
          </a:p>
          <a:p>
            <a:pPr lvl="2"/>
            <a:r>
              <a:rPr lang="en-US" altLang="en-US" dirty="0"/>
              <a:t>$3,000 offset against ordinary income</a:t>
            </a:r>
          </a:p>
          <a:p>
            <a:pPr lvl="2"/>
            <a:r>
              <a:rPr lang="en-US" altLang="en-US" dirty="0"/>
              <a:t>Offset other (short-term) capital gains</a:t>
            </a:r>
          </a:p>
          <a:p>
            <a:pPr lvl="1"/>
            <a:r>
              <a:rPr lang="en-US" altLang="en-US" dirty="0"/>
              <a:t>Must balance tax with nontax factors</a:t>
            </a:r>
          </a:p>
          <a:p>
            <a:pPr lvl="2"/>
            <a:r>
              <a:rPr lang="en-US" altLang="en-US" dirty="0"/>
              <a:t>What happened to the stock market in 2008?</a:t>
            </a:r>
          </a:p>
        </p:txBody>
      </p:sp>
      <p:sp>
        <p:nvSpPr>
          <p:cNvPr id="3" name="Title 2" descr=" alt text should be placed here"/>
          <p:cNvSpPr>
            <a:spLocks noGrp="1"/>
          </p:cNvSpPr>
          <p:nvPr>
            <p:ph type="title"/>
          </p:nvPr>
        </p:nvSpPr>
        <p:spPr/>
        <p:txBody>
          <a:bodyPr/>
          <a:lstStyle/>
          <a:p>
            <a:r>
              <a:rPr lang="en-US" altLang="en-US" dirty="0"/>
              <a:t>Tax Planning Strategies for Capital Assets</a:t>
            </a:r>
            <a:endParaRPr lang="en-US" dirty="0"/>
          </a:p>
        </p:txBody>
      </p:sp>
      <p:sp>
        <p:nvSpPr>
          <p:cNvPr id="2" name="Slide Number Placeholder 1">
            <a:extLst>
              <a:ext uri="{FF2B5EF4-FFF2-40B4-BE49-F238E27FC236}">
                <a16:creationId xmlns:a16="http://schemas.microsoft.com/office/drawing/2014/main" id="{D73F4B86-CD71-42C3-AB3A-013DC51D727D}"/>
              </a:ext>
            </a:extLst>
          </p:cNvPr>
          <p:cNvSpPr>
            <a:spLocks noGrp="1"/>
          </p:cNvSpPr>
          <p:nvPr>
            <p:ph type="sldNum" sz="quarter" idx="10"/>
          </p:nvPr>
        </p:nvSpPr>
        <p:spPr/>
        <p:txBody>
          <a:bodyPr/>
          <a:lstStyle/>
          <a:p>
            <a:r>
              <a:rPr lang="en-US" dirty="0"/>
              <a:t>7-</a:t>
            </a:r>
            <a:fld id="{847A6AB7-ED92-4CC2-895B-E46908831F7A}" type="slidenum">
              <a:rPr lang="en-US" smtClean="0"/>
              <a:pPr/>
              <a:t>18</a:t>
            </a:fld>
            <a:endParaRPr lang="en-US" dirty="0"/>
          </a:p>
        </p:txBody>
      </p:sp>
    </p:spTree>
    <p:extLst>
      <p:ext uri="{BB962C8B-B14F-4D97-AF65-F5344CB8AC3E}">
        <p14:creationId xmlns:p14="http://schemas.microsoft.com/office/powerpoint/2010/main" val="272887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a:t>Investment expenses</a:t>
            </a:r>
          </a:p>
          <a:p>
            <a:pPr lvl="1"/>
            <a:r>
              <a:rPr lang="en-US" dirty="0"/>
              <a:t>Expenses (other than interest) incurred to generate investment </a:t>
            </a:r>
            <a:r>
              <a:rPr lang="en-US" dirty="0" smtClean="0"/>
              <a:t>income i.e. management fees</a:t>
            </a:r>
            <a:endParaRPr lang="en-US" dirty="0"/>
          </a:p>
          <a:p>
            <a:pPr lvl="1"/>
            <a:r>
              <a:rPr lang="en-US" dirty="0">
                <a:solidFill>
                  <a:srgbClr val="FF0000"/>
                </a:solidFill>
              </a:rPr>
              <a:t>Not deductible</a:t>
            </a:r>
          </a:p>
          <a:p>
            <a:r>
              <a:rPr lang="en-US" dirty="0"/>
              <a:t>Investment interest expense</a:t>
            </a:r>
          </a:p>
          <a:p>
            <a:pPr lvl="1"/>
            <a:r>
              <a:rPr lang="en-US" dirty="0"/>
              <a:t>Interest expense on loans used to acquire investments</a:t>
            </a:r>
          </a:p>
          <a:p>
            <a:pPr lvl="1"/>
            <a:r>
              <a:rPr lang="en-US" dirty="0"/>
              <a:t>Deductible as an itemized deduction</a:t>
            </a:r>
          </a:p>
          <a:p>
            <a:pPr lvl="1"/>
            <a:r>
              <a:rPr lang="en-US" dirty="0">
                <a:solidFill>
                  <a:srgbClr val="FF0000"/>
                </a:solidFill>
              </a:rPr>
              <a:t>Limited to taxpayer’s investment income</a:t>
            </a:r>
          </a:p>
          <a:p>
            <a:pPr lvl="1"/>
            <a:r>
              <a:rPr lang="en-US" dirty="0"/>
              <a:t>Carry over indefinitely</a:t>
            </a:r>
          </a:p>
        </p:txBody>
      </p:sp>
      <p:sp>
        <p:nvSpPr>
          <p:cNvPr id="3" name="Title 2"/>
          <p:cNvSpPr>
            <a:spLocks noGrp="1"/>
          </p:cNvSpPr>
          <p:nvPr>
            <p:ph type="title"/>
          </p:nvPr>
        </p:nvSpPr>
        <p:spPr/>
        <p:txBody>
          <a:bodyPr/>
          <a:lstStyle/>
          <a:p>
            <a:r>
              <a:rPr lang="en-US" altLang="en-US" dirty="0"/>
              <a:t>Investment Interest Expense </a:t>
            </a:r>
            <a:endParaRPr lang="en-US" dirty="0"/>
          </a:p>
        </p:txBody>
      </p:sp>
      <p:sp>
        <p:nvSpPr>
          <p:cNvPr id="2" name="Slide Number Placeholder 1">
            <a:extLst>
              <a:ext uri="{FF2B5EF4-FFF2-40B4-BE49-F238E27FC236}">
                <a16:creationId xmlns:a16="http://schemas.microsoft.com/office/drawing/2014/main" id="{0D71CB8D-E126-4AAA-A033-D213CEA2B1FF}"/>
              </a:ext>
            </a:extLst>
          </p:cNvPr>
          <p:cNvSpPr>
            <a:spLocks noGrp="1"/>
          </p:cNvSpPr>
          <p:nvPr>
            <p:ph type="sldNum" sz="quarter" idx="10"/>
          </p:nvPr>
        </p:nvSpPr>
        <p:spPr/>
        <p:txBody>
          <a:bodyPr/>
          <a:lstStyle/>
          <a:p>
            <a:r>
              <a:rPr lang="en-US" dirty="0"/>
              <a:t>7-</a:t>
            </a:r>
            <a:fld id="{847A6AB7-ED92-4CC2-895B-E46908831F7A}" type="slidenum">
              <a:rPr lang="en-US" smtClean="0"/>
              <a:pPr/>
              <a:t>19</a:t>
            </a:fld>
            <a:endParaRPr lang="en-US" dirty="0"/>
          </a:p>
        </p:txBody>
      </p:sp>
    </p:spTree>
    <p:extLst>
      <p:ext uri="{BB962C8B-B14F-4D97-AF65-F5344CB8AC3E}">
        <p14:creationId xmlns:p14="http://schemas.microsoft.com/office/powerpoint/2010/main" val="218429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Usually taxable when received</a:t>
            </a:r>
          </a:p>
          <a:p>
            <a:r>
              <a:rPr lang="en-US" altLang="en-US" dirty="0"/>
              <a:t>Interest from bonds, CDs, savings accounts</a:t>
            </a:r>
          </a:p>
          <a:p>
            <a:pPr lvl="1"/>
            <a:r>
              <a:rPr lang="en-US" altLang="en-US" dirty="0"/>
              <a:t>Ordinary income taxed at ordinary rate unless municipal bond interest.</a:t>
            </a:r>
          </a:p>
          <a:p>
            <a:pPr lvl="1"/>
            <a:r>
              <a:rPr lang="en-US" altLang="en-US" dirty="0"/>
              <a:t>Interest from U.S. Treasury bonds not taxable by states.</a:t>
            </a:r>
            <a:endParaRPr lang="en-US" altLang="en-US" sz="2600" dirty="0"/>
          </a:p>
          <a:p>
            <a:r>
              <a:rPr lang="en-US" altLang="en-US" dirty="0"/>
              <a:t>Dividends on stock</a:t>
            </a:r>
          </a:p>
          <a:p>
            <a:pPr lvl="1"/>
            <a:r>
              <a:rPr lang="en-US" altLang="en-US" dirty="0"/>
              <a:t>Typically taxed at preferential capital gains rate</a:t>
            </a:r>
          </a:p>
        </p:txBody>
      </p:sp>
      <p:sp>
        <p:nvSpPr>
          <p:cNvPr id="3" name="Title 2"/>
          <p:cNvSpPr>
            <a:spLocks noGrp="1"/>
          </p:cNvSpPr>
          <p:nvPr>
            <p:ph type="title"/>
          </p:nvPr>
        </p:nvSpPr>
        <p:spPr/>
        <p:txBody>
          <a:bodyPr/>
          <a:lstStyle/>
          <a:p>
            <a:r>
              <a:rPr lang="en-US" altLang="en-US" dirty="0"/>
              <a:t>Portfolio Income: Interest and Dividends (1 of 2)</a:t>
            </a:r>
            <a:endParaRPr lang="en-US" dirty="0"/>
          </a:p>
        </p:txBody>
      </p:sp>
      <p:sp>
        <p:nvSpPr>
          <p:cNvPr id="2" name="Slide Number Placeholder 1">
            <a:extLst>
              <a:ext uri="{FF2B5EF4-FFF2-40B4-BE49-F238E27FC236}">
                <a16:creationId xmlns:a16="http://schemas.microsoft.com/office/drawing/2014/main" id="{27E49C35-6DA7-4C7F-8A6E-DCD57A7C1E03}"/>
              </a:ext>
            </a:extLst>
          </p:cNvPr>
          <p:cNvSpPr>
            <a:spLocks noGrp="1"/>
          </p:cNvSpPr>
          <p:nvPr>
            <p:ph type="sldNum" sz="quarter" idx="10"/>
          </p:nvPr>
        </p:nvSpPr>
        <p:spPr/>
        <p:txBody>
          <a:bodyPr/>
          <a:lstStyle/>
          <a:p>
            <a:r>
              <a:rPr lang="en-US" dirty="0"/>
              <a:t>7-</a:t>
            </a:r>
            <a:fld id="{847A6AB7-ED92-4CC2-895B-E46908831F7A}" type="slidenum">
              <a:rPr lang="en-US" smtClean="0"/>
              <a:pPr/>
              <a:t>2</a:t>
            </a:fld>
            <a:endParaRPr lang="en-US" dirty="0"/>
          </a:p>
        </p:txBody>
      </p:sp>
    </p:spTree>
    <p:extLst>
      <p:ext uri="{BB962C8B-B14F-4D97-AF65-F5344CB8AC3E}">
        <p14:creationId xmlns:p14="http://schemas.microsoft.com/office/powerpoint/2010/main" val="2764472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Passive Investments</a:t>
            </a:r>
          </a:p>
          <a:p>
            <a:pPr lvl="1"/>
            <a:r>
              <a:rPr lang="en-US" altLang="en-US" dirty="0"/>
              <a:t>Typically an investment in a partnership, S corporation, or direct ownership in rental real estate</a:t>
            </a:r>
          </a:p>
          <a:p>
            <a:pPr lvl="1"/>
            <a:r>
              <a:rPr lang="en-US" altLang="en-US" dirty="0"/>
              <a:t>Ordinary income from these investments is taxable annually as it is earned.</a:t>
            </a:r>
          </a:p>
          <a:p>
            <a:pPr lvl="1"/>
            <a:r>
              <a:rPr lang="en-US" altLang="en-US" dirty="0"/>
              <a:t>Ordinary losses </a:t>
            </a:r>
            <a:r>
              <a:rPr lang="en-US" altLang="en-US" u="sng" dirty="0"/>
              <a:t>may</a:t>
            </a:r>
            <a:r>
              <a:rPr lang="en-US" altLang="en-US" dirty="0"/>
              <a:t> be deducted currently </a:t>
            </a:r>
            <a:r>
              <a:rPr lang="en-US" altLang="en-US" u="sng" dirty="0"/>
              <a:t>if</a:t>
            </a:r>
            <a:r>
              <a:rPr lang="en-US" altLang="en-US" dirty="0"/>
              <a:t> able to overcome:</a:t>
            </a:r>
          </a:p>
          <a:p>
            <a:pPr lvl="2"/>
            <a:r>
              <a:rPr lang="en-US" altLang="en-US" dirty="0"/>
              <a:t>Tax-basis limitation</a:t>
            </a:r>
          </a:p>
          <a:p>
            <a:pPr lvl="2"/>
            <a:r>
              <a:rPr lang="en-US" altLang="en-US" dirty="0"/>
              <a:t>At-risk limitation</a:t>
            </a:r>
          </a:p>
          <a:p>
            <a:pPr lvl="2"/>
            <a:r>
              <a:rPr lang="en-US" altLang="en-US" dirty="0"/>
              <a:t>Passive loss limitation</a:t>
            </a:r>
          </a:p>
        </p:txBody>
      </p:sp>
      <p:sp>
        <p:nvSpPr>
          <p:cNvPr id="3" name="Title 2"/>
          <p:cNvSpPr>
            <a:spLocks noGrp="1"/>
          </p:cNvSpPr>
          <p:nvPr>
            <p:ph type="title"/>
          </p:nvPr>
        </p:nvSpPr>
        <p:spPr/>
        <p:txBody>
          <a:bodyPr/>
          <a:lstStyle/>
          <a:p>
            <a:r>
              <a:rPr lang="en-US" altLang="en-US" dirty="0"/>
              <a:t>Passive Activity Income and Losses</a:t>
            </a:r>
            <a:endParaRPr lang="en-US" dirty="0"/>
          </a:p>
        </p:txBody>
      </p:sp>
      <p:sp>
        <p:nvSpPr>
          <p:cNvPr id="2" name="Slide Number Placeholder 1">
            <a:extLst>
              <a:ext uri="{FF2B5EF4-FFF2-40B4-BE49-F238E27FC236}">
                <a16:creationId xmlns:a16="http://schemas.microsoft.com/office/drawing/2014/main" id="{FC0C8CBD-37F9-483D-AB66-7099E94A0A9F}"/>
              </a:ext>
            </a:extLst>
          </p:cNvPr>
          <p:cNvSpPr>
            <a:spLocks noGrp="1"/>
          </p:cNvSpPr>
          <p:nvPr>
            <p:ph type="sldNum" sz="quarter" idx="10"/>
          </p:nvPr>
        </p:nvSpPr>
        <p:spPr/>
        <p:txBody>
          <a:bodyPr/>
          <a:lstStyle/>
          <a:p>
            <a:r>
              <a:rPr lang="en-US" dirty="0"/>
              <a:t>7-</a:t>
            </a:r>
            <a:fld id="{847A6AB7-ED92-4CC2-895B-E46908831F7A}" type="slidenum">
              <a:rPr lang="en-US" smtClean="0"/>
              <a:pPr/>
              <a:t>20</a:t>
            </a:fld>
            <a:endParaRPr lang="en-US" dirty="0"/>
          </a:p>
        </p:txBody>
      </p:sp>
    </p:spTree>
    <p:extLst>
      <p:ext uri="{BB962C8B-B14F-4D97-AF65-F5344CB8AC3E}">
        <p14:creationId xmlns:p14="http://schemas.microsoft.com/office/powerpoint/2010/main" val="327691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en-US" dirty="0"/>
              <a:t>Losses may not exceed an investor’s tax basis in the activity.</a:t>
            </a:r>
          </a:p>
          <a:p>
            <a:pPr lvl="1"/>
            <a:r>
              <a:rPr lang="en-US" altLang="en-US" dirty="0"/>
              <a:t>Excess loss carried over until event occurs to create more tax basis.</a:t>
            </a:r>
          </a:p>
          <a:p>
            <a:r>
              <a:rPr lang="en-US" altLang="en-US" dirty="0"/>
              <a:t>Increases to tax basis</a:t>
            </a:r>
          </a:p>
          <a:p>
            <a:pPr lvl="1"/>
            <a:r>
              <a:rPr lang="en-US" altLang="en-US" dirty="0"/>
              <a:t>Cash invested</a:t>
            </a:r>
          </a:p>
          <a:p>
            <a:pPr lvl="1"/>
            <a:r>
              <a:rPr lang="en-US" altLang="en-US" dirty="0"/>
              <a:t>Share of undistributed income</a:t>
            </a:r>
          </a:p>
          <a:p>
            <a:pPr lvl="1"/>
            <a:r>
              <a:rPr lang="en-US" altLang="en-US" dirty="0"/>
              <a:t>Share of debt</a:t>
            </a:r>
          </a:p>
          <a:p>
            <a:r>
              <a:rPr lang="en-US" altLang="en-US" dirty="0"/>
              <a:t>Decreases to tax basis</a:t>
            </a:r>
          </a:p>
          <a:p>
            <a:pPr lvl="1"/>
            <a:r>
              <a:rPr lang="en-US" altLang="en-US" dirty="0"/>
              <a:t>Cash distributions</a:t>
            </a:r>
          </a:p>
          <a:p>
            <a:pPr lvl="1"/>
            <a:r>
              <a:rPr lang="en-US" altLang="en-US" dirty="0" smtClean="0"/>
              <a:t>Prior-year </a:t>
            </a:r>
            <a:r>
              <a:rPr lang="en-US" altLang="en-US" dirty="0"/>
              <a:t>losses</a:t>
            </a:r>
          </a:p>
        </p:txBody>
      </p:sp>
      <p:sp>
        <p:nvSpPr>
          <p:cNvPr id="3" name="Title 2"/>
          <p:cNvSpPr>
            <a:spLocks noGrp="1"/>
          </p:cNvSpPr>
          <p:nvPr>
            <p:ph type="title"/>
          </p:nvPr>
        </p:nvSpPr>
        <p:spPr/>
        <p:txBody>
          <a:bodyPr/>
          <a:lstStyle/>
          <a:p>
            <a:r>
              <a:rPr lang="en-US" altLang="en-US" dirty="0"/>
              <a:t>Tax-Basis Limitation</a:t>
            </a:r>
            <a:endParaRPr lang="en-US" dirty="0"/>
          </a:p>
        </p:txBody>
      </p:sp>
      <p:sp>
        <p:nvSpPr>
          <p:cNvPr id="4" name="Slide Number Placeholder 3">
            <a:extLst>
              <a:ext uri="{FF2B5EF4-FFF2-40B4-BE49-F238E27FC236}">
                <a16:creationId xmlns:a16="http://schemas.microsoft.com/office/drawing/2014/main" id="{D33B169E-2397-4342-B0FB-C8643094EB38}"/>
              </a:ext>
            </a:extLst>
          </p:cNvPr>
          <p:cNvSpPr>
            <a:spLocks noGrp="1"/>
          </p:cNvSpPr>
          <p:nvPr>
            <p:ph type="sldNum" sz="quarter" idx="10"/>
          </p:nvPr>
        </p:nvSpPr>
        <p:spPr/>
        <p:txBody>
          <a:bodyPr/>
          <a:lstStyle/>
          <a:p>
            <a:r>
              <a:rPr lang="en-US" dirty="0"/>
              <a:t>7-</a:t>
            </a:r>
            <a:fld id="{847A6AB7-ED92-4CC2-895B-E46908831F7A}" type="slidenum">
              <a:rPr lang="en-US" smtClean="0"/>
              <a:pPr/>
              <a:t>21</a:t>
            </a:fld>
            <a:endParaRPr lang="en-US" dirty="0"/>
          </a:p>
        </p:txBody>
      </p:sp>
    </p:spTree>
    <p:extLst>
      <p:ext uri="{BB962C8B-B14F-4D97-AF65-F5344CB8AC3E}">
        <p14:creationId xmlns:p14="http://schemas.microsoft.com/office/powerpoint/2010/main" val="3060945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a:t>Losses may not exceed an investor’s amount </a:t>
            </a:r>
            <a:r>
              <a:rPr lang="en-US" altLang="en-US" dirty="0" smtClean="0"/>
              <a:t>at risk </a:t>
            </a:r>
            <a:r>
              <a:rPr lang="en-US" altLang="en-US" dirty="0"/>
              <a:t>in the activity.</a:t>
            </a:r>
          </a:p>
          <a:p>
            <a:pPr lvl="1"/>
            <a:r>
              <a:rPr lang="en-US" altLang="en-US" dirty="0"/>
              <a:t>Excess loss carried forward until event occurs to create additional amount </a:t>
            </a:r>
            <a:r>
              <a:rPr lang="en-US" altLang="en-US" dirty="0" smtClean="0"/>
              <a:t>at risk</a:t>
            </a:r>
            <a:r>
              <a:rPr lang="en-US" altLang="en-US" dirty="0"/>
              <a:t>.</a:t>
            </a:r>
          </a:p>
          <a:p>
            <a:r>
              <a:rPr lang="en-US" altLang="en-US" dirty="0"/>
              <a:t>At-risk amount calculated like tax basis except:</a:t>
            </a:r>
          </a:p>
          <a:p>
            <a:pPr lvl="1"/>
            <a:r>
              <a:rPr lang="en-US" altLang="en-US" dirty="0"/>
              <a:t>May not include investor’s share of debt she is not responsible to repay</a:t>
            </a:r>
          </a:p>
          <a:p>
            <a:pPr lvl="1"/>
            <a:r>
              <a:rPr lang="en-US" altLang="en-US" dirty="0"/>
              <a:t>However, usually include investor’s share of mortgage debt secured by real estate because it is “qualified nonrecourse financing”</a:t>
            </a:r>
          </a:p>
        </p:txBody>
      </p:sp>
      <p:sp>
        <p:nvSpPr>
          <p:cNvPr id="2" name="Title 1"/>
          <p:cNvSpPr>
            <a:spLocks noGrp="1"/>
          </p:cNvSpPr>
          <p:nvPr>
            <p:ph type="title"/>
          </p:nvPr>
        </p:nvSpPr>
        <p:spPr/>
        <p:txBody>
          <a:bodyPr/>
          <a:lstStyle/>
          <a:p>
            <a:r>
              <a:rPr lang="en-US" altLang="en-US" dirty="0"/>
              <a:t>At-Risk Limitation</a:t>
            </a:r>
            <a:endParaRPr lang="en-US" dirty="0"/>
          </a:p>
        </p:txBody>
      </p:sp>
      <p:sp>
        <p:nvSpPr>
          <p:cNvPr id="4" name="Slide Number Placeholder 3">
            <a:extLst>
              <a:ext uri="{FF2B5EF4-FFF2-40B4-BE49-F238E27FC236}">
                <a16:creationId xmlns:a16="http://schemas.microsoft.com/office/drawing/2014/main" id="{36C9AFAE-C96F-4D4B-BF59-3B3DA998645B}"/>
              </a:ext>
            </a:extLst>
          </p:cNvPr>
          <p:cNvSpPr>
            <a:spLocks noGrp="1"/>
          </p:cNvSpPr>
          <p:nvPr>
            <p:ph type="sldNum" sz="quarter" idx="10"/>
          </p:nvPr>
        </p:nvSpPr>
        <p:spPr/>
        <p:txBody>
          <a:bodyPr/>
          <a:lstStyle/>
          <a:p>
            <a:r>
              <a:rPr lang="en-US" dirty="0"/>
              <a:t>7-</a:t>
            </a:r>
            <a:fld id="{847A6AB7-ED92-4CC2-895B-E46908831F7A}" type="slidenum">
              <a:rPr lang="en-US" smtClean="0"/>
              <a:pPr/>
              <a:t>22</a:t>
            </a:fld>
            <a:endParaRPr lang="en-US" dirty="0"/>
          </a:p>
        </p:txBody>
      </p:sp>
    </p:spTree>
    <p:extLst>
      <p:ext uri="{BB962C8B-B14F-4D97-AF65-F5344CB8AC3E}">
        <p14:creationId xmlns:p14="http://schemas.microsoft.com/office/powerpoint/2010/main" val="1230741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a:t>Lon purchased an interest in a limited liability company (LLC) for $50,000 and the LLC has no debt. Lon’s share of the loss for the current year is $70,000.</a:t>
            </a:r>
          </a:p>
          <a:p>
            <a:r>
              <a:rPr lang="en-US" altLang="en-US" dirty="0"/>
              <a:t>How much of the loss is limited by his tax basis?</a:t>
            </a:r>
          </a:p>
          <a:p>
            <a:r>
              <a:rPr lang="en-US" altLang="en-US" dirty="0"/>
              <a:t>How much of the loss is limited by his at-risk amount?</a:t>
            </a:r>
          </a:p>
        </p:txBody>
      </p:sp>
      <p:sp>
        <p:nvSpPr>
          <p:cNvPr id="2" name="Title 1"/>
          <p:cNvSpPr>
            <a:spLocks noGrp="1"/>
          </p:cNvSpPr>
          <p:nvPr>
            <p:ph type="title"/>
          </p:nvPr>
        </p:nvSpPr>
        <p:spPr/>
        <p:txBody>
          <a:bodyPr/>
          <a:lstStyle/>
          <a:p>
            <a:r>
              <a:rPr lang="en-US" altLang="en-US" dirty="0" smtClean="0"/>
              <a:t>Tax-Basis </a:t>
            </a:r>
            <a:r>
              <a:rPr lang="en-US" altLang="en-US" dirty="0"/>
              <a:t>and At-Risk Limitation Question</a:t>
            </a:r>
            <a:endParaRPr lang="en-US" dirty="0"/>
          </a:p>
        </p:txBody>
      </p:sp>
      <p:sp>
        <p:nvSpPr>
          <p:cNvPr id="4" name="Slide Number Placeholder 3">
            <a:extLst>
              <a:ext uri="{FF2B5EF4-FFF2-40B4-BE49-F238E27FC236}">
                <a16:creationId xmlns:a16="http://schemas.microsoft.com/office/drawing/2014/main" id="{CB6B59D1-4EF2-40A1-B00A-364A931E26E6}"/>
              </a:ext>
            </a:extLst>
          </p:cNvPr>
          <p:cNvSpPr>
            <a:spLocks noGrp="1"/>
          </p:cNvSpPr>
          <p:nvPr>
            <p:ph type="sldNum" sz="quarter" idx="10"/>
          </p:nvPr>
        </p:nvSpPr>
        <p:spPr/>
        <p:txBody>
          <a:bodyPr/>
          <a:lstStyle/>
          <a:p>
            <a:r>
              <a:rPr lang="en-US" dirty="0"/>
              <a:t>7-</a:t>
            </a:r>
            <a:fld id="{847A6AB7-ED92-4CC2-895B-E46908831F7A}" type="slidenum">
              <a:rPr lang="en-US" smtClean="0"/>
              <a:pPr/>
              <a:t>23</a:t>
            </a:fld>
            <a:endParaRPr lang="en-US" dirty="0"/>
          </a:p>
        </p:txBody>
      </p:sp>
    </p:spTree>
    <p:extLst>
      <p:ext uri="{BB962C8B-B14F-4D97-AF65-F5344CB8AC3E}">
        <p14:creationId xmlns:p14="http://schemas.microsoft.com/office/powerpoint/2010/main" val="2938316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a:t>Lon’s tax basis is $</a:t>
            </a:r>
            <a:r>
              <a:rPr lang="en-US" altLang="en-US" dirty="0" smtClean="0"/>
              <a:t>50,000, </a:t>
            </a:r>
            <a:r>
              <a:rPr lang="en-US" altLang="en-US" dirty="0"/>
              <a:t>consisting of his $50,000 investment. As a result, $20,000 of his $70,000 loss is limited by his tax basis, leaving $50,000 of loss.</a:t>
            </a:r>
          </a:p>
          <a:p>
            <a:r>
              <a:rPr lang="en-US" altLang="en-US" dirty="0"/>
              <a:t>His at-risk amount is also $50,000 because the LLC does not have any debt. Thus, there is no additional loss limited by Lon’s at-risk amount.</a:t>
            </a:r>
          </a:p>
        </p:txBody>
      </p:sp>
      <p:sp>
        <p:nvSpPr>
          <p:cNvPr id="2" name="Title 1"/>
          <p:cNvSpPr>
            <a:spLocks noGrp="1"/>
          </p:cNvSpPr>
          <p:nvPr>
            <p:ph type="title"/>
          </p:nvPr>
        </p:nvSpPr>
        <p:spPr/>
        <p:txBody>
          <a:bodyPr/>
          <a:lstStyle/>
          <a:p>
            <a:r>
              <a:rPr lang="en-US" altLang="en-US" dirty="0"/>
              <a:t>Tax Basis and At-Risk Limitation Solution</a:t>
            </a:r>
            <a:endParaRPr lang="en-US" dirty="0"/>
          </a:p>
        </p:txBody>
      </p:sp>
      <p:sp>
        <p:nvSpPr>
          <p:cNvPr id="4" name="Slide Number Placeholder 3">
            <a:extLst>
              <a:ext uri="{FF2B5EF4-FFF2-40B4-BE49-F238E27FC236}">
                <a16:creationId xmlns:a16="http://schemas.microsoft.com/office/drawing/2014/main" id="{8A5FF5C2-4A96-4F92-93C4-0CC2E226712F}"/>
              </a:ext>
            </a:extLst>
          </p:cNvPr>
          <p:cNvSpPr>
            <a:spLocks noGrp="1"/>
          </p:cNvSpPr>
          <p:nvPr>
            <p:ph type="sldNum" sz="quarter" idx="10"/>
          </p:nvPr>
        </p:nvSpPr>
        <p:spPr/>
        <p:txBody>
          <a:bodyPr/>
          <a:lstStyle/>
          <a:p>
            <a:r>
              <a:rPr lang="en-US" dirty="0"/>
              <a:t>7-</a:t>
            </a:r>
            <a:fld id="{847A6AB7-ED92-4CC2-895B-E46908831F7A}" type="slidenum">
              <a:rPr lang="en-US" smtClean="0"/>
              <a:pPr/>
              <a:t>24</a:t>
            </a:fld>
            <a:endParaRPr lang="en-US" dirty="0"/>
          </a:p>
        </p:txBody>
      </p:sp>
    </p:spTree>
    <p:extLst>
      <p:ext uri="{BB962C8B-B14F-4D97-AF65-F5344CB8AC3E}">
        <p14:creationId xmlns:p14="http://schemas.microsoft.com/office/powerpoint/2010/main" val="1604331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a:t>Applied after tax basis and at-risk limitations</a:t>
            </a:r>
          </a:p>
          <a:p>
            <a:r>
              <a:rPr lang="en-US" altLang="en-US" dirty="0"/>
              <a:t>Losses from “passive activities” may only be deducted to the extent the taxpayer has income from passive activities or when the passive activity is sold.</a:t>
            </a:r>
          </a:p>
        </p:txBody>
      </p:sp>
      <p:sp>
        <p:nvSpPr>
          <p:cNvPr id="2" name="Title 1"/>
          <p:cNvSpPr>
            <a:spLocks noGrp="1"/>
          </p:cNvSpPr>
          <p:nvPr>
            <p:ph type="title"/>
          </p:nvPr>
        </p:nvSpPr>
        <p:spPr/>
        <p:txBody>
          <a:bodyPr/>
          <a:lstStyle/>
          <a:p>
            <a:r>
              <a:rPr lang="en-US" altLang="en-US" dirty="0"/>
              <a:t>Passive Activity Limitation </a:t>
            </a:r>
            <a:br>
              <a:rPr lang="en-US" altLang="en-US" dirty="0"/>
            </a:br>
            <a:r>
              <a:rPr lang="en-US" altLang="en-US" dirty="0"/>
              <a:t>(1 of 2)</a:t>
            </a:r>
            <a:endParaRPr lang="en-US" dirty="0"/>
          </a:p>
        </p:txBody>
      </p:sp>
      <p:sp>
        <p:nvSpPr>
          <p:cNvPr id="6" name="Slide Number Placeholder 5">
            <a:extLst>
              <a:ext uri="{FF2B5EF4-FFF2-40B4-BE49-F238E27FC236}">
                <a16:creationId xmlns:a16="http://schemas.microsoft.com/office/drawing/2014/main" id="{05794E01-5E68-4F9D-98BE-4EA695AF8A2B}"/>
              </a:ext>
            </a:extLst>
          </p:cNvPr>
          <p:cNvSpPr>
            <a:spLocks noGrp="1"/>
          </p:cNvSpPr>
          <p:nvPr>
            <p:ph type="sldNum" sz="quarter" idx="10"/>
          </p:nvPr>
        </p:nvSpPr>
        <p:spPr/>
        <p:txBody>
          <a:bodyPr/>
          <a:lstStyle/>
          <a:p>
            <a:r>
              <a:rPr lang="en-US" dirty="0"/>
              <a:t>7-</a:t>
            </a:r>
            <a:fld id="{847A6AB7-ED92-4CC2-895B-E46908831F7A}" type="slidenum">
              <a:rPr lang="en-US" smtClean="0"/>
              <a:pPr/>
              <a:t>25</a:t>
            </a:fld>
            <a:endParaRPr lang="en-US" dirty="0"/>
          </a:p>
        </p:txBody>
      </p:sp>
    </p:spTree>
    <p:extLst>
      <p:ext uri="{BB962C8B-B14F-4D97-AF65-F5344CB8AC3E}">
        <p14:creationId xmlns:p14="http://schemas.microsoft.com/office/powerpoint/2010/main" val="246202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z="2400" dirty="0"/>
              <a:t>A passive activity is a trade, business, or rental activity in which the taxpayer does not materially participate.</a:t>
            </a:r>
          </a:p>
          <a:p>
            <a:pPr lvl="1"/>
            <a:r>
              <a:rPr lang="en-US" altLang="en-US" sz="2200" dirty="0"/>
              <a:t>Participants in rental real estate and limited partners are generally considered to be passive participants.</a:t>
            </a:r>
          </a:p>
          <a:p>
            <a:pPr lvl="1"/>
            <a:r>
              <a:rPr lang="en-US" altLang="en-US" sz="2200" dirty="0"/>
              <a:t>All other participants are considered to be passive unless their involvement is “regular, continuous, and substantial.”</a:t>
            </a:r>
          </a:p>
          <a:p>
            <a:pPr lvl="1"/>
            <a:r>
              <a:rPr lang="en-US" altLang="en-US" sz="2200" dirty="0"/>
              <a:t>Seven factors for testing material participation</a:t>
            </a:r>
          </a:p>
        </p:txBody>
      </p:sp>
      <p:sp>
        <p:nvSpPr>
          <p:cNvPr id="2" name="Title 1"/>
          <p:cNvSpPr>
            <a:spLocks noGrp="1"/>
          </p:cNvSpPr>
          <p:nvPr>
            <p:ph type="title"/>
          </p:nvPr>
        </p:nvSpPr>
        <p:spPr/>
        <p:txBody>
          <a:bodyPr/>
          <a:lstStyle/>
          <a:p>
            <a:r>
              <a:rPr lang="en-US" altLang="en-US" dirty="0"/>
              <a:t>Passive Activity Limitation </a:t>
            </a:r>
            <a:br>
              <a:rPr lang="en-US" altLang="en-US" dirty="0"/>
            </a:br>
            <a:r>
              <a:rPr lang="en-US" altLang="en-US" dirty="0"/>
              <a:t>(2 of 2)</a:t>
            </a:r>
            <a:endParaRPr lang="en-US" dirty="0"/>
          </a:p>
        </p:txBody>
      </p:sp>
      <p:sp>
        <p:nvSpPr>
          <p:cNvPr id="4" name="Slide Number Placeholder 3">
            <a:extLst>
              <a:ext uri="{FF2B5EF4-FFF2-40B4-BE49-F238E27FC236}">
                <a16:creationId xmlns:a16="http://schemas.microsoft.com/office/drawing/2014/main" id="{3F88048C-7037-4C75-8DEE-4BBE5891C173}"/>
              </a:ext>
            </a:extLst>
          </p:cNvPr>
          <p:cNvSpPr>
            <a:spLocks noGrp="1"/>
          </p:cNvSpPr>
          <p:nvPr>
            <p:ph type="sldNum" sz="quarter" idx="10"/>
          </p:nvPr>
        </p:nvSpPr>
        <p:spPr/>
        <p:txBody>
          <a:bodyPr/>
          <a:lstStyle/>
          <a:p>
            <a:r>
              <a:rPr lang="en-US" dirty="0"/>
              <a:t>7-</a:t>
            </a:r>
            <a:fld id="{847A6AB7-ED92-4CC2-895B-E46908831F7A}" type="slidenum">
              <a:rPr lang="en-US" smtClean="0"/>
              <a:pPr/>
              <a:t>26</a:t>
            </a:fld>
            <a:endParaRPr lang="en-US" dirty="0"/>
          </a:p>
        </p:txBody>
      </p:sp>
    </p:spTree>
    <p:extLst>
      <p:ext uri="{BB962C8B-B14F-4D97-AF65-F5344CB8AC3E}">
        <p14:creationId xmlns:p14="http://schemas.microsoft.com/office/powerpoint/2010/main" val="2412415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dirty="0"/>
              <a:t>EXHIBIT 7-8 </a:t>
            </a:r>
            <a:r>
              <a:rPr lang="en-US" dirty="0" smtClean="0"/>
              <a:t>Tests </a:t>
            </a:r>
            <a:r>
              <a:rPr lang="en-US" dirty="0"/>
              <a:t>for Material Participation</a:t>
            </a:r>
          </a:p>
          <a:p>
            <a:pPr marL="0" indent="0">
              <a:buNone/>
            </a:pPr>
            <a:r>
              <a:rPr lang="en-US" sz="2400" dirty="0"/>
              <a:t>Individuals are generally considered material participants for the activity if they meet any </a:t>
            </a:r>
            <a:r>
              <a:rPr lang="en-US" sz="2400" i="1" dirty="0"/>
              <a:t>one </a:t>
            </a:r>
            <a:r>
              <a:rPr lang="en-US" sz="2400" dirty="0"/>
              <a:t>of these tests:</a:t>
            </a:r>
          </a:p>
          <a:p>
            <a:pPr marL="577850" lvl="0" indent="-577850" fontAlgn="base">
              <a:buFont typeface="+mj-lt"/>
              <a:buAutoNum type="arabicPeriod"/>
            </a:pPr>
            <a:r>
              <a:rPr lang="en-US" sz="2400" dirty="0"/>
              <a:t>The individual participates in the activity more than </a:t>
            </a:r>
            <a:r>
              <a:rPr lang="en-US" sz="2400" b="1" dirty="0">
                <a:solidFill>
                  <a:srgbClr val="FF0000"/>
                </a:solidFill>
              </a:rPr>
              <a:t>500 hours </a:t>
            </a:r>
            <a:r>
              <a:rPr lang="en-US" sz="2400" dirty="0"/>
              <a:t>during the year.</a:t>
            </a:r>
          </a:p>
          <a:p>
            <a:pPr marL="577850" lvl="0" indent="-577850" fontAlgn="base">
              <a:buFont typeface="+mj-lt"/>
              <a:buAutoNum type="arabicPeriod"/>
            </a:pPr>
            <a:r>
              <a:rPr lang="en-US" sz="2400" dirty="0"/>
              <a:t>The </a:t>
            </a:r>
            <a:r>
              <a:rPr lang="en-US" sz="2400" dirty="0" smtClean="0"/>
              <a:t>individual’s </a:t>
            </a:r>
            <a:r>
              <a:rPr lang="en-US" sz="2400" dirty="0"/>
              <a:t>activity constitutes substantially all of the participation in such activity by all individuals, including nonowners.</a:t>
            </a:r>
          </a:p>
        </p:txBody>
      </p:sp>
      <p:sp>
        <p:nvSpPr>
          <p:cNvPr id="2" name="Title 1"/>
          <p:cNvSpPr>
            <a:spLocks noGrp="1"/>
          </p:cNvSpPr>
          <p:nvPr>
            <p:ph type="title"/>
          </p:nvPr>
        </p:nvSpPr>
        <p:spPr/>
        <p:txBody>
          <a:bodyPr/>
          <a:lstStyle/>
          <a:p>
            <a:r>
              <a:rPr lang="en-US" altLang="en-US" dirty="0"/>
              <a:t>Testing for Material Participation (1 of 3)</a:t>
            </a:r>
            <a:endParaRPr lang="en-US" dirty="0"/>
          </a:p>
        </p:txBody>
      </p:sp>
      <p:sp>
        <p:nvSpPr>
          <p:cNvPr id="3" name="Slide Number Placeholder 2">
            <a:extLst>
              <a:ext uri="{FF2B5EF4-FFF2-40B4-BE49-F238E27FC236}">
                <a16:creationId xmlns:a16="http://schemas.microsoft.com/office/drawing/2014/main" id="{8A40366C-C631-4143-8F06-D1014182A779}"/>
              </a:ext>
            </a:extLst>
          </p:cNvPr>
          <p:cNvSpPr>
            <a:spLocks noGrp="1"/>
          </p:cNvSpPr>
          <p:nvPr>
            <p:ph type="sldNum" sz="quarter" idx="10"/>
          </p:nvPr>
        </p:nvSpPr>
        <p:spPr/>
        <p:txBody>
          <a:bodyPr/>
          <a:lstStyle/>
          <a:p>
            <a:r>
              <a:rPr lang="en-US" dirty="0"/>
              <a:t>7-</a:t>
            </a:r>
            <a:fld id="{847A6AB7-ED92-4CC2-895B-E46908831F7A}" type="slidenum">
              <a:rPr lang="en-US" smtClean="0"/>
              <a:pPr/>
              <a:t>27</a:t>
            </a:fld>
            <a:endParaRPr lang="en-US" dirty="0"/>
          </a:p>
        </p:txBody>
      </p:sp>
    </p:spTree>
    <p:extLst>
      <p:ext uri="{BB962C8B-B14F-4D97-AF65-F5344CB8AC3E}">
        <p14:creationId xmlns:p14="http://schemas.microsoft.com/office/powerpoint/2010/main" val="1635771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77850" lvl="0" indent="-577850" fontAlgn="base">
              <a:buFont typeface="+mj-lt"/>
              <a:buAutoNum type="arabicPeriod" startAt="3"/>
            </a:pPr>
            <a:r>
              <a:rPr lang="en-US" sz="2400" dirty="0"/>
              <a:t>The individual participates more than 100 hours during the year, and the </a:t>
            </a:r>
            <a:r>
              <a:rPr lang="en-US" sz="2400" dirty="0" smtClean="0"/>
              <a:t>individual’s </a:t>
            </a:r>
            <a:r>
              <a:rPr lang="en-US" sz="2400" dirty="0"/>
              <a:t>participation is not less than any other </a:t>
            </a:r>
            <a:r>
              <a:rPr lang="en-US" sz="2400" dirty="0" smtClean="0"/>
              <a:t>individual’s </a:t>
            </a:r>
            <a:r>
              <a:rPr lang="en-US" sz="2400" dirty="0"/>
              <a:t>participation in the activity.</a:t>
            </a:r>
          </a:p>
          <a:p>
            <a:pPr marL="577850" lvl="0" indent="-577850" fontAlgn="base">
              <a:buFont typeface="+mj-lt"/>
              <a:buAutoNum type="arabicPeriod" startAt="3"/>
            </a:pPr>
            <a:r>
              <a:rPr lang="en-US" sz="2400" dirty="0"/>
              <a:t>The activity qualifies as a </a:t>
            </a:r>
            <a:r>
              <a:rPr lang="en-US" sz="2400" dirty="0" smtClean="0"/>
              <a:t>“significant </a:t>
            </a:r>
            <a:r>
              <a:rPr lang="en-US" sz="2400" dirty="0"/>
              <a:t>participation </a:t>
            </a:r>
            <a:r>
              <a:rPr lang="en-US" sz="2400" dirty="0" smtClean="0"/>
              <a:t>activity” </a:t>
            </a:r>
            <a:r>
              <a:rPr lang="en-US" sz="2400" dirty="0"/>
              <a:t>(more than 100 hours spent during the year) and the aggregate of all </a:t>
            </a:r>
            <a:r>
              <a:rPr lang="en-US" sz="2400" dirty="0" smtClean="0"/>
              <a:t>“significant </a:t>
            </a:r>
            <a:r>
              <a:rPr lang="en-US" sz="2400" dirty="0"/>
              <a:t>participation </a:t>
            </a:r>
            <a:r>
              <a:rPr lang="en-US" sz="2400" dirty="0" smtClean="0"/>
              <a:t>activities” </a:t>
            </a:r>
            <a:r>
              <a:rPr lang="en-US" sz="2400" dirty="0"/>
              <a:t>is greater than 500 hours for the year.</a:t>
            </a:r>
          </a:p>
          <a:p>
            <a:pPr marL="577850" lvl="0" indent="-577850" fontAlgn="base">
              <a:buFont typeface="+mj-lt"/>
              <a:buAutoNum type="arabicPeriod" startAt="3"/>
            </a:pPr>
            <a:r>
              <a:rPr lang="en-US" sz="2400" dirty="0"/>
              <a:t>The individual materially participated in the activity for any 5 of the preceding 10 taxable years.</a:t>
            </a:r>
            <a:endParaRPr lang="en-US" sz="2400" b="1" dirty="0"/>
          </a:p>
        </p:txBody>
      </p:sp>
      <p:sp>
        <p:nvSpPr>
          <p:cNvPr id="2" name="Title 1"/>
          <p:cNvSpPr>
            <a:spLocks noGrp="1"/>
          </p:cNvSpPr>
          <p:nvPr>
            <p:ph type="title"/>
          </p:nvPr>
        </p:nvSpPr>
        <p:spPr/>
        <p:txBody>
          <a:bodyPr/>
          <a:lstStyle/>
          <a:p>
            <a:r>
              <a:rPr lang="en-US" altLang="en-US" dirty="0"/>
              <a:t>Testing for Material Participation (2 of 3)</a:t>
            </a:r>
            <a:endParaRPr lang="en-US" dirty="0"/>
          </a:p>
        </p:txBody>
      </p:sp>
      <p:sp>
        <p:nvSpPr>
          <p:cNvPr id="3" name="Slide Number Placeholder 2">
            <a:extLst>
              <a:ext uri="{FF2B5EF4-FFF2-40B4-BE49-F238E27FC236}">
                <a16:creationId xmlns:a16="http://schemas.microsoft.com/office/drawing/2014/main" id="{FEFD9A1B-9459-4D7B-BCE3-7D0E8FDC8884}"/>
              </a:ext>
            </a:extLst>
          </p:cNvPr>
          <p:cNvSpPr>
            <a:spLocks noGrp="1"/>
          </p:cNvSpPr>
          <p:nvPr>
            <p:ph type="sldNum" sz="quarter" idx="10"/>
          </p:nvPr>
        </p:nvSpPr>
        <p:spPr/>
        <p:txBody>
          <a:bodyPr/>
          <a:lstStyle/>
          <a:p>
            <a:r>
              <a:rPr lang="en-US" dirty="0"/>
              <a:t>7-</a:t>
            </a:r>
            <a:fld id="{847A6AB7-ED92-4CC2-895B-E46908831F7A}" type="slidenum">
              <a:rPr lang="en-US" smtClean="0"/>
              <a:pPr/>
              <a:t>28</a:t>
            </a:fld>
            <a:endParaRPr lang="en-US" dirty="0"/>
          </a:p>
        </p:txBody>
      </p:sp>
    </p:spTree>
    <p:extLst>
      <p:ext uri="{BB962C8B-B14F-4D97-AF65-F5344CB8AC3E}">
        <p14:creationId xmlns:p14="http://schemas.microsoft.com/office/powerpoint/2010/main" val="2114415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77850" lvl="0" indent="-577850" fontAlgn="base">
              <a:buFont typeface="+mj-lt"/>
              <a:buAutoNum type="arabicPeriod" startAt="6"/>
            </a:pPr>
            <a:r>
              <a:rPr lang="en-US" sz="2400" dirty="0"/>
              <a:t>The individual materially participated for any three preceding years in any personal service activity (personal services in health, law, accounting, architecture, etc.)</a:t>
            </a:r>
          </a:p>
          <a:p>
            <a:pPr marL="577850" indent="-577850">
              <a:buFont typeface="+mj-lt"/>
              <a:buAutoNum type="arabicPeriod" startAt="6"/>
            </a:pPr>
            <a:r>
              <a:rPr lang="en-US" sz="2400" dirty="0"/>
              <a:t>Taking into account all the facts and circumstances, the individual participates on a regular, continuous, and substantial basis during the year.</a:t>
            </a:r>
            <a:endParaRPr lang="en-US" sz="2400" b="1" dirty="0"/>
          </a:p>
        </p:txBody>
      </p:sp>
      <p:sp>
        <p:nvSpPr>
          <p:cNvPr id="2" name="Title 1"/>
          <p:cNvSpPr>
            <a:spLocks noGrp="1"/>
          </p:cNvSpPr>
          <p:nvPr>
            <p:ph type="title"/>
          </p:nvPr>
        </p:nvSpPr>
        <p:spPr/>
        <p:txBody>
          <a:bodyPr/>
          <a:lstStyle/>
          <a:p>
            <a:r>
              <a:rPr lang="en-US" altLang="en-US" dirty="0"/>
              <a:t>Testing for Material Participation (3 of 3)</a:t>
            </a:r>
            <a:endParaRPr lang="en-US" dirty="0"/>
          </a:p>
        </p:txBody>
      </p:sp>
      <p:sp>
        <p:nvSpPr>
          <p:cNvPr id="3" name="Slide Number Placeholder 2">
            <a:extLst>
              <a:ext uri="{FF2B5EF4-FFF2-40B4-BE49-F238E27FC236}">
                <a16:creationId xmlns:a16="http://schemas.microsoft.com/office/drawing/2014/main" id="{2162CACC-D19F-4280-9CFE-4364917E43E9}"/>
              </a:ext>
            </a:extLst>
          </p:cNvPr>
          <p:cNvSpPr>
            <a:spLocks noGrp="1"/>
          </p:cNvSpPr>
          <p:nvPr>
            <p:ph type="sldNum" sz="quarter" idx="10"/>
          </p:nvPr>
        </p:nvSpPr>
        <p:spPr/>
        <p:txBody>
          <a:bodyPr/>
          <a:lstStyle/>
          <a:p>
            <a:r>
              <a:rPr lang="en-US" dirty="0"/>
              <a:t>7-</a:t>
            </a:r>
            <a:fld id="{847A6AB7-ED92-4CC2-895B-E46908831F7A}" type="slidenum">
              <a:rPr lang="en-US" smtClean="0"/>
              <a:pPr/>
              <a:t>29</a:t>
            </a:fld>
            <a:endParaRPr lang="en-US" dirty="0"/>
          </a:p>
        </p:txBody>
      </p:sp>
    </p:spTree>
    <p:extLst>
      <p:ext uri="{BB962C8B-B14F-4D97-AF65-F5344CB8AC3E}">
        <p14:creationId xmlns:p14="http://schemas.microsoft.com/office/powerpoint/2010/main" val="205398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24956"/>
            <a:ext cx="8305800" cy="5204444"/>
          </a:xfrm>
        </p:spPr>
        <p:txBody>
          <a:bodyPr vert="horz" lIns="91440" tIns="45720" rIns="91440" bIns="45720" rtlCol="0">
            <a:noAutofit/>
          </a:bodyPr>
          <a:lstStyle/>
          <a:p>
            <a:pPr>
              <a:spcBef>
                <a:spcPts val="600"/>
              </a:spcBef>
            </a:pPr>
            <a:r>
              <a:rPr lang="en-US" altLang="en-US" sz="2400" dirty="0"/>
              <a:t>Qualified Dividends</a:t>
            </a:r>
          </a:p>
          <a:p>
            <a:pPr lvl="1">
              <a:spcBef>
                <a:spcPts val="600"/>
              </a:spcBef>
            </a:pPr>
            <a:r>
              <a:rPr lang="en-US" altLang="en-US" sz="2200" dirty="0"/>
              <a:t>Dividends must be paid by domestic or certain foreign corporations that are held for a certain length of </a:t>
            </a:r>
            <a:r>
              <a:rPr lang="en-US" altLang="en-US" sz="2200" dirty="0" smtClean="0"/>
              <a:t>time (</a:t>
            </a:r>
            <a:r>
              <a:rPr lang="en-US" altLang="en-US" sz="2200" dirty="0" smtClean="0">
                <a:solidFill>
                  <a:srgbClr val="FF0000"/>
                </a:solidFill>
              </a:rPr>
              <a:t>60 days before ex-dividend date</a:t>
            </a:r>
            <a:r>
              <a:rPr lang="en-US" altLang="en-US" sz="2200" dirty="0" smtClean="0"/>
              <a:t>).</a:t>
            </a:r>
            <a:endParaRPr lang="en-US" altLang="en-US" sz="2200" dirty="0"/>
          </a:p>
          <a:p>
            <a:pPr lvl="1">
              <a:spcBef>
                <a:spcPts val="600"/>
              </a:spcBef>
            </a:pPr>
            <a:r>
              <a:rPr lang="en-US" altLang="en-US" sz="2200" dirty="0"/>
              <a:t>Subject to preferential tax </a:t>
            </a:r>
            <a:r>
              <a:rPr lang="en-US" altLang="en-US" sz="2200" dirty="0" smtClean="0"/>
              <a:t>rate (not taxed at ordinary income rates)</a:t>
            </a:r>
            <a:endParaRPr lang="en-US" altLang="en-US" sz="2200" dirty="0"/>
          </a:p>
          <a:p>
            <a:pPr lvl="2">
              <a:spcBef>
                <a:spcPts val="600"/>
              </a:spcBef>
            </a:pPr>
            <a:r>
              <a:rPr lang="en-US" altLang="en-US" sz="2000" dirty="0" smtClean="0"/>
              <a:t>15 percent </a:t>
            </a:r>
            <a:r>
              <a:rPr lang="en-US" altLang="en-US" sz="2000" dirty="0"/>
              <a:t>generally</a:t>
            </a:r>
          </a:p>
          <a:p>
            <a:pPr lvl="2">
              <a:spcBef>
                <a:spcPts val="600"/>
              </a:spcBef>
            </a:pPr>
            <a:r>
              <a:rPr lang="en-US" altLang="en-US" sz="2000" dirty="0" smtClean="0"/>
              <a:t>0 percent </a:t>
            </a:r>
            <a:r>
              <a:rPr lang="en-US" altLang="en-US" sz="2000" dirty="0"/>
              <a:t>if income is below the maximum </a:t>
            </a:r>
            <a:r>
              <a:rPr lang="en-US" altLang="en-US" sz="2000" dirty="0" smtClean="0"/>
              <a:t>0 percent </a:t>
            </a:r>
            <a:r>
              <a:rPr lang="en-US" altLang="en-US" sz="2000" dirty="0"/>
              <a:t>amount</a:t>
            </a:r>
          </a:p>
          <a:p>
            <a:pPr lvl="2">
              <a:spcBef>
                <a:spcPts val="600"/>
              </a:spcBef>
            </a:pPr>
            <a:r>
              <a:rPr lang="en-US" altLang="en-US" sz="2000" dirty="0" smtClean="0"/>
              <a:t>20 percent </a:t>
            </a:r>
            <a:r>
              <a:rPr lang="en-US" altLang="en-US" sz="2000" dirty="0"/>
              <a:t>if income is above the maximum </a:t>
            </a:r>
            <a:r>
              <a:rPr lang="en-US" altLang="en-US" sz="2000" dirty="0" smtClean="0"/>
              <a:t>15 percent </a:t>
            </a:r>
            <a:r>
              <a:rPr lang="en-US" altLang="en-US" sz="2000" dirty="0"/>
              <a:t>amount</a:t>
            </a:r>
          </a:p>
          <a:p>
            <a:pPr lvl="2">
              <a:spcBef>
                <a:spcPts val="600"/>
              </a:spcBef>
            </a:pPr>
            <a:r>
              <a:rPr lang="en-US" altLang="en-US" sz="2000" dirty="0" smtClean="0"/>
              <a:t>After-tax </a:t>
            </a:r>
            <a:r>
              <a:rPr lang="en-US" altLang="en-US" sz="2000" dirty="0"/>
              <a:t>rate of return assuming </a:t>
            </a:r>
            <a:r>
              <a:rPr lang="en-US" altLang="en-US" sz="2000" dirty="0" smtClean="0"/>
              <a:t>8 percent </a:t>
            </a:r>
            <a:r>
              <a:rPr lang="en-US" altLang="en-US" sz="2000" dirty="0"/>
              <a:t>before-tax rate of return</a:t>
            </a:r>
          </a:p>
          <a:p>
            <a:pPr lvl="3">
              <a:spcBef>
                <a:spcPts val="600"/>
              </a:spcBef>
            </a:pPr>
            <a:r>
              <a:rPr lang="en-US" altLang="en-US" sz="1800" dirty="0"/>
              <a:t>.08(1 − .15) = 6.8%</a:t>
            </a:r>
          </a:p>
        </p:txBody>
      </p:sp>
      <p:sp>
        <p:nvSpPr>
          <p:cNvPr id="3" name="Title 2"/>
          <p:cNvSpPr>
            <a:spLocks noGrp="1"/>
          </p:cNvSpPr>
          <p:nvPr>
            <p:ph type="title"/>
          </p:nvPr>
        </p:nvSpPr>
        <p:spPr/>
        <p:txBody>
          <a:bodyPr/>
          <a:lstStyle/>
          <a:p>
            <a:r>
              <a:rPr lang="en-US" altLang="en-US" dirty="0"/>
              <a:t>Portfolio Income: Dividends </a:t>
            </a:r>
            <a:br>
              <a:rPr lang="en-US" altLang="en-US" dirty="0"/>
            </a:br>
            <a:r>
              <a:rPr lang="en-US" altLang="en-US" dirty="0"/>
              <a:t>(1 of 2)</a:t>
            </a:r>
            <a:endParaRPr lang="en-US" dirty="0"/>
          </a:p>
        </p:txBody>
      </p:sp>
      <p:sp>
        <p:nvSpPr>
          <p:cNvPr id="2" name="Slide Number Placeholder 1">
            <a:extLst>
              <a:ext uri="{FF2B5EF4-FFF2-40B4-BE49-F238E27FC236}">
                <a16:creationId xmlns:a16="http://schemas.microsoft.com/office/drawing/2014/main" id="{6070CABA-467E-46A3-A3DD-90F27AF37165}"/>
              </a:ext>
            </a:extLst>
          </p:cNvPr>
          <p:cNvSpPr>
            <a:spLocks noGrp="1"/>
          </p:cNvSpPr>
          <p:nvPr>
            <p:ph type="sldNum" sz="quarter" idx="10"/>
          </p:nvPr>
        </p:nvSpPr>
        <p:spPr/>
        <p:txBody>
          <a:bodyPr/>
          <a:lstStyle/>
          <a:p>
            <a:r>
              <a:rPr lang="en-US" dirty="0"/>
              <a:t>7-</a:t>
            </a:r>
            <a:fld id="{847A6AB7-ED92-4CC2-895B-E46908831F7A}" type="slidenum">
              <a:rPr lang="en-US" smtClean="0"/>
              <a:pPr/>
              <a:t>3</a:t>
            </a:fld>
            <a:endParaRPr lang="en-US" dirty="0"/>
          </a:p>
        </p:txBody>
      </p:sp>
    </p:spTree>
    <p:extLst>
      <p:ext uri="{BB962C8B-B14F-4D97-AF65-F5344CB8AC3E}">
        <p14:creationId xmlns:p14="http://schemas.microsoft.com/office/powerpoint/2010/main" val="3142246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In addition to his interest in the LLC, Lon owns a rental property that produced $5,000 of rental income during the year.</a:t>
            </a:r>
          </a:p>
          <a:p>
            <a:r>
              <a:rPr lang="en-US" altLang="en-US" dirty="0"/>
              <a:t>How much of Lon’s remaining $50,000 loss (after applying the </a:t>
            </a:r>
            <a:r>
              <a:rPr lang="en-US" altLang="en-US" dirty="0" smtClean="0"/>
              <a:t>tax-basis </a:t>
            </a:r>
            <a:r>
              <a:rPr lang="en-US" altLang="en-US" dirty="0"/>
              <a:t>and at-risk limitations) can he deduct currently?</a:t>
            </a:r>
          </a:p>
          <a:p>
            <a:r>
              <a:rPr lang="en-US" altLang="en-US" dirty="0"/>
              <a:t>What happens to any portion of the loss he can’t deduct?</a:t>
            </a:r>
          </a:p>
        </p:txBody>
      </p:sp>
      <p:sp>
        <p:nvSpPr>
          <p:cNvPr id="2" name="Title 1"/>
          <p:cNvSpPr>
            <a:spLocks noGrp="1"/>
          </p:cNvSpPr>
          <p:nvPr>
            <p:ph type="title"/>
          </p:nvPr>
        </p:nvSpPr>
        <p:spPr/>
        <p:txBody>
          <a:bodyPr/>
          <a:lstStyle/>
          <a:p>
            <a:r>
              <a:rPr lang="en-US" altLang="en-US" dirty="0"/>
              <a:t>Passive Activity Loss Limitation Question</a:t>
            </a:r>
            <a:endParaRPr lang="en-US" dirty="0"/>
          </a:p>
        </p:txBody>
      </p:sp>
      <p:sp>
        <p:nvSpPr>
          <p:cNvPr id="3" name="Slide Number Placeholder 2">
            <a:extLst>
              <a:ext uri="{FF2B5EF4-FFF2-40B4-BE49-F238E27FC236}">
                <a16:creationId xmlns:a16="http://schemas.microsoft.com/office/drawing/2014/main" id="{E48870FD-E720-4A23-AC06-DE5293AAD04A}"/>
              </a:ext>
            </a:extLst>
          </p:cNvPr>
          <p:cNvSpPr>
            <a:spLocks noGrp="1"/>
          </p:cNvSpPr>
          <p:nvPr>
            <p:ph type="sldNum" sz="quarter" idx="10"/>
          </p:nvPr>
        </p:nvSpPr>
        <p:spPr/>
        <p:txBody>
          <a:bodyPr/>
          <a:lstStyle/>
          <a:p>
            <a:r>
              <a:rPr lang="en-US" dirty="0"/>
              <a:t>7-</a:t>
            </a:r>
            <a:fld id="{847A6AB7-ED92-4CC2-895B-E46908831F7A}" type="slidenum">
              <a:rPr lang="en-US" smtClean="0"/>
              <a:pPr/>
              <a:t>30</a:t>
            </a:fld>
            <a:endParaRPr lang="en-US" dirty="0"/>
          </a:p>
        </p:txBody>
      </p:sp>
    </p:spTree>
    <p:extLst>
      <p:ext uri="{BB962C8B-B14F-4D97-AF65-F5344CB8AC3E}">
        <p14:creationId xmlns:p14="http://schemas.microsoft.com/office/powerpoint/2010/main" val="2788773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20000"/>
              </a:lnSpc>
            </a:pPr>
            <a:r>
              <a:rPr lang="en-US" altLang="en-US" dirty="0"/>
              <a:t>Generally, income from rental real estate is considered to come from a passive activity.</a:t>
            </a:r>
          </a:p>
          <a:p>
            <a:pPr>
              <a:lnSpc>
                <a:spcPct val="120000"/>
              </a:lnSpc>
            </a:pPr>
            <a:r>
              <a:rPr lang="en-US" altLang="en-US" dirty="0"/>
              <a:t>Lon may use $5,000 of his passive activity loss from the LLC to offset his $5,000 of passive income from his rental real estate.</a:t>
            </a:r>
          </a:p>
          <a:p>
            <a:pPr>
              <a:lnSpc>
                <a:spcPct val="120000"/>
              </a:lnSpc>
            </a:pPr>
            <a:r>
              <a:rPr lang="en-US" altLang="en-US" dirty="0"/>
              <a:t>He must carry forward the remaining $45,000 passive activity loss until he either receives more passive income or until he sells his interest in the LLC.</a:t>
            </a:r>
          </a:p>
          <a:p>
            <a:pPr>
              <a:lnSpc>
                <a:spcPct val="120000"/>
              </a:lnSpc>
            </a:pPr>
            <a:r>
              <a:rPr lang="en-US" altLang="en-US" dirty="0"/>
              <a:t>At the end of the day, Lon is able to deduct $5,000 of his loss from the LLC currently, and he has a $20,000 tax basis and at-risk </a:t>
            </a:r>
            <a:r>
              <a:rPr lang="en-US" altLang="en-US" dirty="0" err="1" smtClean="0"/>
              <a:t>carryforward</a:t>
            </a:r>
            <a:r>
              <a:rPr lang="en-US" altLang="en-US" dirty="0" smtClean="0"/>
              <a:t> </a:t>
            </a:r>
            <a:r>
              <a:rPr lang="en-US" altLang="en-US" dirty="0"/>
              <a:t>and a $45,000 passive activity loss </a:t>
            </a:r>
            <a:r>
              <a:rPr lang="en-US" altLang="en-US" dirty="0" err="1" smtClean="0"/>
              <a:t>carryforward</a:t>
            </a:r>
            <a:r>
              <a:rPr lang="en-US" altLang="en-US" dirty="0"/>
              <a:t>.</a:t>
            </a:r>
          </a:p>
        </p:txBody>
      </p:sp>
      <p:sp>
        <p:nvSpPr>
          <p:cNvPr id="2" name="Title 1"/>
          <p:cNvSpPr>
            <a:spLocks noGrp="1"/>
          </p:cNvSpPr>
          <p:nvPr>
            <p:ph type="title"/>
          </p:nvPr>
        </p:nvSpPr>
        <p:spPr/>
        <p:txBody>
          <a:bodyPr/>
          <a:lstStyle/>
          <a:p>
            <a:r>
              <a:rPr lang="en-US" altLang="en-US" dirty="0"/>
              <a:t>Passive Activity Loss Limitation Solution</a:t>
            </a:r>
            <a:endParaRPr lang="en-US" dirty="0"/>
          </a:p>
        </p:txBody>
      </p:sp>
      <p:sp>
        <p:nvSpPr>
          <p:cNvPr id="6" name="Slide Number Placeholder 5">
            <a:extLst>
              <a:ext uri="{FF2B5EF4-FFF2-40B4-BE49-F238E27FC236}">
                <a16:creationId xmlns:a16="http://schemas.microsoft.com/office/drawing/2014/main" id="{39838397-FF88-41E0-9A45-C0D8FA04E12D}"/>
              </a:ext>
            </a:extLst>
          </p:cNvPr>
          <p:cNvSpPr>
            <a:spLocks noGrp="1"/>
          </p:cNvSpPr>
          <p:nvPr>
            <p:ph type="sldNum" sz="quarter" idx="10"/>
          </p:nvPr>
        </p:nvSpPr>
        <p:spPr/>
        <p:txBody>
          <a:bodyPr/>
          <a:lstStyle/>
          <a:p>
            <a:r>
              <a:rPr lang="en-US" dirty="0"/>
              <a:t>7-</a:t>
            </a:r>
            <a:fld id="{847A6AB7-ED92-4CC2-895B-E46908831F7A}" type="slidenum">
              <a:rPr lang="en-US" smtClean="0"/>
              <a:pPr/>
              <a:t>31</a:t>
            </a:fld>
            <a:endParaRPr lang="en-US" dirty="0"/>
          </a:p>
        </p:txBody>
      </p:sp>
    </p:spTree>
    <p:extLst>
      <p:ext uri="{BB962C8B-B14F-4D97-AF65-F5344CB8AC3E}">
        <p14:creationId xmlns:p14="http://schemas.microsoft.com/office/powerpoint/2010/main" val="3461182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z="2400" dirty="0"/>
              <a:t>Mom and Pop own a home they rent out to students at the local university. Pop approves new tenants and makes repairs when needed. Their AGI before considering any income or loss from the rental property is $90,000. Their loss from the rental property for the current year is $16,000.</a:t>
            </a:r>
          </a:p>
          <a:p>
            <a:r>
              <a:rPr lang="en-US" altLang="en-US" sz="2400" dirty="0"/>
              <a:t>If Mom and Pop have no other sources of passive income, how much of the passive loss from the rental home can they deduct currently?</a:t>
            </a:r>
          </a:p>
        </p:txBody>
      </p:sp>
      <p:sp>
        <p:nvSpPr>
          <p:cNvPr id="2" name="Title 1"/>
          <p:cNvSpPr>
            <a:spLocks noGrp="1"/>
          </p:cNvSpPr>
          <p:nvPr>
            <p:ph type="title"/>
          </p:nvPr>
        </p:nvSpPr>
        <p:spPr/>
        <p:txBody>
          <a:bodyPr/>
          <a:lstStyle/>
          <a:p>
            <a:r>
              <a:rPr lang="en-US" altLang="en-US" dirty="0"/>
              <a:t>Mom and Pop Exception for Rental Estate Question</a:t>
            </a:r>
            <a:endParaRPr lang="en-IN" dirty="0"/>
          </a:p>
        </p:txBody>
      </p:sp>
      <p:sp>
        <p:nvSpPr>
          <p:cNvPr id="4" name="Slide Number Placeholder 3">
            <a:extLst>
              <a:ext uri="{FF2B5EF4-FFF2-40B4-BE49-F238E27FC236}">
                <a16:creationId xmlns:a16="http://schemas.microsoft.com/office/drawing/2014/main" id="{F360225A-65CB-4676-BDF1-4C520F42A071}"/>
              </a:ext>
            </a:extLst>
          </p:cNvPr>
          <p:cNvSpPr>
            <a:spLocks noGrp="1"/>
          </p:cNvSpPr>
          <p:nvPr>
            <p:ph type="sldNum" sz="quarter" idx="10"/>
          </p:nvPr>
        </p:nvSpPr>
        <p:spPr/>
        <p:txBody>
          <a:bodyPr/>
          <a:lstStyle/>
          <a:p>
            <a:r>
              <a:rPr lang="en-US" dirty="0"/>
              <a:t>7-</a:t>
            </a:r>
            <a:fld id="{847A6AB7-ED92-4CC2-895B-E46908831F7A}" type="slidenum">
              <a:rPr lang="en-US" smtClean="0"/>
              <a:pPr/>
              <a:t>32</a:t>
            </a:fld>
            <a:endParaRPr lang="en-US" dirty="0"/>
          </a:p>
        </p:txBody>
      </p:sp>
    </p:spTree>
    <p:extLst>
      <p:ext uri="{BB962C8B-B14F-4D97-AF65-F5344CB8AC3E}">
        <p14:creationId xmlns:p14="http://schemas.microsoft.com/office/powerpoint/2010/main" val="1701712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110000"/>
              </a:lnSpc>
            </a:pPr>
            <a:r>
              <a:rPr lang="en-US" altLang="en-US" sz="2400" dirty="0"/>
              <a:t>Taxpayers like Mom and Pop may currently deduct up to $25,000 of losses from rental real estate even if they don’t have passive income from other sources.</a:t>
            </a:r>
          </a:p>
          <a:p>
            <a:pPr>
              <a:lnSpc>
                <a:spcPct val="110000"/>
              </a:lnSpc>
            </a:pPr>
            <a:r>
              <a:rPr lang="en-US" altLang="en-US" sz="2400" dirty="0"/>
              <a:t>However, their ability to deduct these losses phases out by 50 cents for every dollar of AGI they earn above $100,000. Once their AGI hits $150,000 they will no longer be able to deduct the loss from their rental property unless they have passive income from another source.</a:t>
            </a:r>
          </a:p>
          <a:p>
            <a:pPr>
              <a:lnSpc>
                <a:spcPct val="110000"/>
              </a:lnSpc>
            </a:pPr>
            <a:r>
              <a:rPr lang="en-US" altLang="en-US" sz="2400" dirty="0"/>
              <a:t>Because their AGI is less than $100,000, Mom and Pop may deduct all $16,000 of loss from their rental property.</a:t>
            </a:r>
          </a:p>
        </p:txBody>
      </p:sp>
      <p:sp>
        <p:nvSpPr>
          <p:cNvPr id="2" name="Title 1"/>
          <p:cNvSpPr>
            <a:spLocks noGrp="1"/>
          </p:cNvSpPr>
          <p:nvPr>
            <p:ph type="title"/>
          </p:nvPr>
        </p:nvSpPr>
        <p:spPr/>
        <p:txBody>
          <a:bodyPr/>
          <a:lstStyle/>
          <a:p>
            <a:r>
              <a:rPr lang="en-US" altLang="en-US" dirty="0"/>
              <a:t>Mom and Pop Exception for Rental Estate Solution</a:t>
            </a:r>
            <a:endParaRPr lang="en-IN" dirty="0"/>
          </a:p>
        </p:txBody>
      </p:sp>
      <p:sp>
        <p:nvSpPr>
          <p:cNvPr id="4" name="Slide Number Placeholder 3">
            <a:extLst>
              <a:ext uri="{FF2B5EF4-FFF2-40B4-BE49-F238E27FC236}">
                <a16:creationId xmlns:a16="http://schemas.microsoft.com/office/drawing/2014/main" id="{8BF42141-E87E-48EC-82D6-AE721C80F817}"/>
              </a:ext>
            </a:extLst>
          </p:cNvPr>
          <p:cNvSpPr>
            <a:spLocks noGrp="1"/>
          </p:cNvSpPr>
          <p:nvPr>
            <p:ph type="sldNum" sz="quarter" idx="10"/>
          </p:nvPr>
        </p:nvSpPr>
        <p:spPr/>
        <p:txBody>
          <a:bodyPr/>
          <a:lstStyle/>
          <a:p>
            <a:r>
              <a:rPr lang="en-US" dirty="0"/>
              <a:t>7-</a:t>
            </a:r>
            <a:fld id="{847A6AB7-ED92-4CC2-895B-E46908831F7A}" type="slidenum">
              <a:rPr lang="en-US" smtClean="0"/>
              <a:pPr/>
              <a:t>33</a:t>
            </a:fld>
            <a:endParaRPr lang="en-US" dirty="0"/>
          </a:p>
        </p:txBody>
      </p:sp>
    </p:spTree>
    <p:extLst>
      <p:ext uri="{BB962C8B-B14F-4D97-AF65-F5344CB8AC3E}">
        <p14:creationId xmlns:p14="http://schemas.microsoft.com/office/powerpoint/2010/main" val="270047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Nonqualified dividends are taxed as </a:t>
            </a:r>
            <a:r>
              <a:rPr lang="en-US" altLang="en-US" dirty="0">
                <a:solidFill>
                  <a:srgbClr val="FF0000"/>
                </a:solidFill>
              </a:rPr>
              <a:t>ordinary income</a:t>
            </a:r>
          </a:p>
        </p:txBody>
      </p:sp>
      <p:sp>
        <p:nvSpPr>
          <p:cNvPr id="3" name="Title 2"/>
          <p:cNvSpPr>
            <a:spLocks noGrp="1"/>
          </p:cNvSpPr>
          <p:nvPr>
            <p:ph type="title"/>
          </p:nvPr>
        </p:nvSpPr>
        <p:spPr/>
        <p:txBody>
          <a:bodyPr/>
          <a:lstStyle/>
          <a:p>
            <a:r>
              <a:rPr lang="en-US" altLang="en-US" dirty="0"/>
              <a:t>Portfolio Income: Dividends </a:t>
            </a:r>
            <a:br>
              <a:rPr lang="en-US" altLang="en-US" dirty="0"/>
            </a:br>
            <a:r>
              <a:rPr lang="en-US" altLang="en-US" dirty="0"/>
              <a:t>(2 of 2)</a:t>
            </a:r>
            <a:endParaRPr lang="en-US" dirty="0"/>
          </a:p>
        </p:txBody>
      </p:sp>
      <p:sp>
        <p:nvSpPr>
          <p:cNvPr id="8" name="Slide Number Placeholder 7">
            <a:extLst>
              <a:ext uri="{FF2B5EF4-FFF2-40B4-BE49-F238E27FC236}">
                <a16:creationId xmlns:a16="http://schemas.microsoft.com/office/drawing/2014/main" id="{99EFE98D-623C-4162-829A-A41C073F2A94}"/>
              </a:ext>
            </a:extLst>
          </p:cNvPr>
          <p:cNvSpPr>
            <a:spLocks noGrp="1"/>
          </p:cNvSpPr>
          <p:nvPr>
            <p:ph type="sldNum" sz="quarter" idx="10"/>
          </p:nvPr>
        </p:nvSpPr>
        <p:spPr/>
        <p:txBody>
          <a:bodyPr/>
          <a:lstStyle/>
          <a:p>
            <a:r>
              <a:rPr lang="en-US" dirty="0"/>
              <a:t>7-</a:t>
            </a:r>
            <a:fld id="{847A6AB7-ED92-4CC2-895B-E46908831F7A}" type="slidenum">
              <a:rPr lang="en-US" smtClean="0"/>
              <a:pPr/>
              <a:t>4</a:t>
            </a:fld>
            <a:endParaRPr lang="en-US" dirty="0"/>
          </a:p>
        </p:txBody>
      </p:sp>
    </p:spTree>
    <p:extLst>
      <p:ext uri="{BB962C8B-B14F-4D97-AF65-F5344CB8AC3E}">
        <p14:creationId xmlns:p14="http://schemas.microsoft.com/office/powerpoint/2010/main" val="159885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91440" tIns="45720" rIns="91440" bIns="45720" rtlCol="0">
            <a:noAutofit/>
          </a:bodyPr>
          <a:lstStyle/>
          <a:p>
            <a:r>
              <a:rPr lang="en-US" altLang="en-US" dirty="0"/>
              <a:t>Investments held for appreciation potential</a:t>
            </a:r>
          </a:p>
          <a:p>
            <a:pPr lvl="1"/>
            <a:r>
              <a:rPr lang="en-US" altLang="en-US" dirty="0"/>
              <a:t>Growth stocks</a:t>
            </a:r>
          </a:p>
          <a:p>
            <a:pPr lvl="1"/>
            <a:r>
              <a:rPr lang="en-US" altLang="en-US" dirty="0"/>
              <a:t>Land</a:t>
            </a:r>
          </a:p>
          <a:p>
            <a:pPr lvl="1"/>
            <a:r>
              <a:rPr lang="en-US" altLang="en-US" dirty="0"/>
              <a:t>Mutual funds</a:t>
            </a:r>
          </a:p>
          <a:p>
            <a:pPr lvl="1"/>
            <a:r>
              <a:rPr lang="en-US" altLang="en-US" dirty="0"/>
              <a:t>Other assets (precious metals, collectibles, etc.)</a:t>
            </a:r>
          </a:p>
        </p:txBody>
      </p:sp>
      <p:sp>
        <p:nvSpPr>
          <p:cNvPr id="3" name="Title 2"/>
          <p:cNvSpPr>
            <a:spLocks noGrp="1"/>
          </p:cNvSpPr>
          <p:nvPr>
            <p:ph type="title"/>
          </p:nvPr>
        </p:nvSpPr>
        <p:spPr/>
        <p:txBody>
          <a:bodyPr>
            <a:normAutofit/>
          </a:bodyPr>
          <a:lstStyle/>
          <a:p>
            <a:r>
              <a:rPr lang="en-US" altLang="en-US" dirty="0"/>
              <a:t>Portfolio Income: Capital Gains and Losses (1 of 5)</a:t>
            </a:r>
            <a:endParaRPr lang="en-US" dirty="0"/>
          </a:p>
        </p:txBody>
      </p:sp>
      <p:sp>
        <p:nvSpPr>
          <p:cNvPr id="2" name="Slide Number Placeholder 1">
            <a:extLst>
              <a:ext uri="{FF2B5EF4-FFF2-40B4-BE49-F238E27FC236}">
                <a16:creationId xmlns:a16="http://schemas.microsoft.com/office/drawing/2014/main" id="{7D29B19C-7202-4CA3-B41A-8AD6CE1219BF}"/>
              </a:ext>
            </a:extLst>
          </p:cNvPr>
          <p:cNvSpPr>
            <a:spLocks noGrp="1"/>
          </p:cNvSpPr>
          <p:nvPr>
            <p:ph type="sldNum" sz="quarter" idx="10"/>
          </p:nvPr>
        </p:nvSpPr>
        <p:spPr/>
        <p:txBody>
          <a:bodyPr/>
          <a:lstStyle/>
          <a:p>
            <a:r>
              <a:rPr lang="en-US" dirty="0"/>
              <a:t>7-</a:t>
            </a:r>
            <a:fld id="{847A6AB7-ED92-4CC2-895B-E46908831F7A}" type="slidenum">
              <a:rPr lang="en-US" smtClean="0"/>
              <a:pPr/>
              <a:t>5</a:t>
            </a:fld>
            <a:endParaRPr lang="en-US" dirty="0"/>
          </a:p>
        </p:txBody>
      </p:sp>
    </p:spTree>
    <p:extLst>
      <p:ext uri="{BB962C8B-B14F-4D97-AF65-F5344CB8AC3E}">
        <p14:creationId xmlns:p14="http://schemas.microsoft.com/office/powerpoint/2010/main" val="415842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Investments held for appreciation potential</a:t>
            </a:r>
          </a:p>
          <a:p>
            <a:pPr lvl="1"/>
            <a:r>
              <a:rPr lang="en-US" altLang="en-US" dirty="0"/>
              <a:t>Gains deferred for tax purposes</a:t>
            </a:r>
          </a:p>
          <a:p>
            <a:pPr lvl="1"/>
            <a:r>
              <a:rPr lang="en-US" altLang="en-US" dirty="0"/>
              <a:t>Generally taxed at preferential rates</a:t>
            </a:r>
          </a:p>
          <a:p>
            <a:pPr lvl="1"/>
            <a:r>
              <a:rPr lang="en-US" altLang="en-US" dirty="0"/>
              <a:t>Special loss rules apply</a:t>
            </a:r>
          </a:p>
          <a:p>
            <a:r>
              <a:rPr lang="en-US" altLang="en-US" dirty="0"/>
              <a:t>These types of investments are generally investments in </a:t>
            </a:r>
            <a:r>
              <a:rPr lang="en-US" altLang="en-US" b="1" i="1" u="sng" dirty="0"/>
              <a:t>capital assets</a:t>
            </a:r>
            <a:r>
              <a:rPr lang="en-US" altLang="en-US" dirty="0"/>
              <a:t>.</a:t>
            </a:r>
            <a:endParaRPr lang="en-US" altLang="en-US" b="1" i="1" u="sng" dirty="0"/>
          </a:p>
        </p:txBody>
      </p:sp>
      <p:sp>
        <p:nvSpPr>
          <p:cNvPr id="3" name="Title 2"/>
          <p:cNvSpPr>
            <a:spLocks noGrp="1"/>
          </p:cNvSpPr>
          <p:nvPr>
            <p:ph type="title"/>
          </p:nvPr>
        </p:nvSpPr>
        <p:spPr/>
        <p:txBody>
          <a:bodyPr>
            <a:normAutofit/>
          </a:bodyPr>
          <a:lstStyle/>
          <a:p>
            <a:r>
              <a:rPr lang="en-US" altLang="en-US" dirty="0"/>
              <a:t>Portfolio Income: Capital Gains and Losses (2 of 5)</a:t>
            </a:r>
            <a:endParaRPr lang="en-US" dirty="0"/>
          </a:p>
        </p:txBody>
      </p:sp>
      <p:sp>
        <p:nvSpPr>
          <p:cNvPr id="2" name="Slide Number Placeholder 1">
            <a:extLst>
              <a:ext uri="{FF2B5EF4-FFF2-40B4-BE49-F238E27FC236}">
                <a16:creationId xmlns:a16="http://schemas.microsoft.com/office/drawing/2014/main" id="{E0C54C9C-F653-4CE8-988B-FE0BBE779FAF}"/>
              </a:ext>
            </a:extLst>
          </p:cNvPr>
          <p:cNvSpPr>
            <a:spLocks noGrp="1"/>
          </p:cNvSpPr>
          <p:nvPr>
            <p:ph type="sldNum" sz="quarter" idx="10"/>
          </p:nvPr>
        </p:nvSpPr>
        <p:spPr/>
        <p:txBody>
          <a:bodyPr/>
          <a:lstStyle/>
          <a:p>
            <a:r>
              <a:rPr lang="en-US" dirty="0"/>
              <a:t>7-</a:t>
            </a:r>
            <a:fld id="{847A6AB7-ED92-4CC2-895B-E46908831F7A}" type="slidenum">
              <a:rPr lang="en-US" smtClean="0"/>
              <a:pPr/>
              <a:t>6</a:t>
            </a:fld>
            <a:endParaRPr lang="en-US" dirty="0"/>
          </a:p>
        </p:txBody>
      </p:sp>
    </p:spTree>
    <p:extLst>
      <p:ext uri="{BB962C8B-B14F-4D97-AF65-F5344CB8AC3E}">
        <p14:creationId xmlns:p14="http://schemas.microsoft.com/office/powerpoint/2010/main" val="291620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altLang="en-US" dirty="0"/>
              <a:t>Capital asset is any asset other than:</a:t>
            </a:r>
          </a:p>
          <a:p>
            <a:pPr lvl="1"/>
            <a:r>
              <a:rPr lang="en-US" altLang="en-US" dirty="0"/>
              <a:t>Asset used in trade or </a:t>
            </a:r>
            <a:r>
              <a:rPr lang="en-US" altLang="en-US" dirty="0" smtClean="0"/>
              <a:t>business</a:t>
            </a:r>
            <a:endParaRPr lang="en-US" altLang="en-US" dirty="0"/>
          </a:p>
          <a:p>
            <a:pPr lvl="1"/>
            <a:r>
              <a:rPr lang="en-US" altLang="en-US" dirty="0"/>
              <a:t>Accounts or notes receivable acquired in business from sale of services or property</a:t>
            </a:r>
          </a:p>
          <a:p>
            <a:pPr lvl="1"/>
            <a:r>
              <a:rPr lang="en-US" altLang="en-US" dirty="0"/>
              <a:t>Inventory</a:t>
            </a:r>
          </a:p>
          <a:p>
            <a:r>
              <a:rPr lang="en-US" altLang="en-US" dirty="0"/>
              <a:t>Sale of capital assets generates capital gains and losses.</a:t>
            </a:r>
          </a:p>
          <a:p>
            <a:pPr lvl="1"/>
            <a:r>
              <a:rPr lang="en-US" altLang="en-US" dirty="0"/>
              <a:t>Specific identification </a:t>
            </a:r>
            <a:r>
              <a:rPr lang="en-US" altLang="en-US" dirty="0" smtClean="0"/>
              <a:t>versus FIFO</a:t>
            </a:r>
            <a:endParaRPr lang="en-US" altLang="en-US" dirty="0"/>
          </a:p>
          <a:p>
            <a:pPr lvl="1"/>
            <a:r>
              <a:rPr lang="en-US" altLang="en-US" dirty="0"/>
              <a:t>Long-term if capital asset held more than a year</a:t>
            </a:r>
          </a:p>
          <a:p>
            <a:pPr lvl="1"/>
            <a:r>
              <a:rPr lang="en-US" altLang="en-US" dirty="0"/>
              <a:t>Short-term if capital asset held for year or less</a:t>
            </a:r>
          </a:p>
        </p:txBody>
      </p:sp>
      <p:sp>
        <p:nvSpPr>
          <p:cNvPr id="3" name="Title 2"/>
          <p:cNvSpPr>
            <a:spLocks noGrp="1"/>
          </p:cNvSpPr>
          <p:nvPr>
            <p:ph type="title"/>
          </p:nvPr>
        </p:nvSpPr>
        <p:spPr/>
        <p:txBody>
          <a:bodyPr>
            <a:normAutofit/>
          </a:bodyPr>
          <a:lstStyle/>
          <a:p>
            <a:r>
              <a:rPr lang="en-US" altLang="en-US" dirty="0"/>
              <a:t>Portfolio Income: Capital Gains and Losses (3 of 5)</a:t>
            </a:r>
            <a:endParaRPr lang="en-US" dirty="0"/>
          </a:p>
        </p:txBody>
      </p:sp>
      <p:sp>
        <p:nvSpPr>
          <p:cNvPr id="2" name="Slide Number Placeholder 1">
            <a:extLst>
              <a:ext uri="{FF2B5EF4-FFF2-40B4-BE49-F238E27FC236}">
                <a16:creationId xmlns:a16="http://schemas.microsoft.com/office/drawing/2014/main" id="{CAF5B35F-0D83-4BB8-84A7-E699612DB2B3}"/>
              </a:ext>
            </a:extLst>
          </p:cNvPr>
          <p:cNvSpPr>
            <a:spLocks noGrp="1"/>
          </p:cNvSpPr>
          <p:nvPr>
            <p:ph type="sldNum" sz="quarter" idx="10"/>
          </p:nvPr>
        </p:nvSpPr>
        <p:spPr/>
        <p:txBody>
          <a:bodyPr/>
          <a:lstStyle/>
          <a:p>
            <a:r>
              <a:rPr lang="en-US" dirty="0"/>
              <a:t>7-</a:t>
            </a:r>
            <a:fld id="{847A6AB7-ED92-4CC2-895B-E46908831F7A}" type="slidenum">
              <a:rPr lang="en-US" smtClean="0"/>
              <a:pPr/>
              <a:t>7</a:t>
            </a:fld>
            <a:endParaRPr lang="en-US" dirty="0"/>
          </a:p>
        </p:txBody>
      </p:sp>
    </p:spTree>
    <p:extLst>
      <p:ext uri="{BB962C8B-B14F-4D97-AF65-F5344CB8AC3E}">
        <p14:creationId xmlns:p14="http://schemas.microsoft.com/office/powerpoint/2010/main" val="308600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altLang="en-US" dirty="0"/>
              <a:t>Capital gains</a:t>
            </a:r>
          </a:p>
          <a:p>
            <a:pPr lvl="1"/>
            <a:r>
              <a:rPr lang="en-US" altLang="en-US" dirty="0">
                <a:solidFill>
                  <a:srgbClr val="FF0000"/>
                </a:solidFill>
              </a:rPr>
              <a:t>Net short-term capital gains taxed at ordinary rates.</a:t>
            </a:r>
          </a:p>
          <a:p>
            <a:pPr lvl="1"/>
            <a:r>
              <a:rPr lang="en-US" altLang="en-US" dirty="0"/>
              <a:t>Generally net capital gains (net long-term capital gains in excess of net short-term capital losses) are taxed at a maximum preferential rate of 0, 15, or </a:t>
            </a:r>
            <a:r>
              <a:rPr lang="en-US" altLang="en-US" dirty="0" smtClean="0"/>
              <a:t>20 percent, </a:t>
            </a:r>
            <a:r>
              <a:rPr lang="en-US" altLang="en-US" dirty="0"/>
              <a:t>depending on the taxpayer’s filing status and income (see </a:t>
            </a:r>
            <a:r>
              <a:rPr lang="en-US" altLang="en-US" dirty="0" smtClean="0"/>
              <a:t>Exhibit </a:t>
            </a:r>
            <a:r>
              <a:rPr lang="en-US" altLang="en-US" dirty="0"/>
              <a:t>7-3).</a:t>
            </a:r>
          </a:p>
          <a:p>
            <a:pPr lvl="1"/>
            <a:r>
              <a:rPr lang="en-US" altLang="en-US" dirty="0"/>
              <a:t>Certain gains from the sale of depreciable real estate held long-term are taxed at a maximum rate of </a:t>
            </a:r>
            <a:r>
              <a:rPr lang="en-US" altLang="en-US" dirty="0" smtClean="0"/>
              <a:t>25 percent </a:t>
            </a:r>
            <a:r>
              <a:rPr lang="en-US" altLang="en-US" dirty="0"/>
              <a:t>(unrecaptured §1250 gain).</a:t>
            </a:r>
          </a:p>
        </p:txBody>
      </p:sp>
      <p:sp>
        <p:nvSpPr>
          <p:cNvPr id="3" name="Title 2"/>
          <p:cNvSpPr>
            <a:spLocks noGrp="1"/>
          </p:cNvSpPr>
          <p:nvPr>
            <p:ph type="title"/>
          </p:nvPr>
        </p:nvSpPr>
        <p:spPr/>
        <p:txBody>
          <a:bodyPr>
            <a:normAutofit/>
          </a:bodyPr>
          <a:lstStyle/>
          <a:p>
            <a:r>
              <a:rPr lang="en-US" altLang="en-US" dirty="0"/>
              <a:t>Portfolio Income: Capital Gains and Losses (4 of 5)</a:t>
            </a:r>
            <a:endParaRPr lang="en-US" dirty="0"/>
          </a:p>
        </p:txBody>
      </p:sp>
      <p:sp>
        <p:nvSpPr>
          <p:cNvPr id="2" name="Slide Number Placeholder 1">
            <a:extLst>
              <a:ext uri="{FF2B5EF4-FFF2-40B4-BE49-F238E27FC236}">
                <a16:creationId xmlns:a16="http://schemas.microsoft.com/office/drawing/2014/main" id="{D24CD0A6-90A2-446D-8C52-CBA58E1CD067}"/>
              </a:ext>
            </a:extLst>
          </p:cNvPr>
          <p:cNvSpPr>
            <a:spLocks noGrp="1"/>
          </p:cNvSpPr>
          <p:nvPr>
            <p:ph type="sldNum" sz="quarter" idx="10"/>
          </p:nvPr>
        </p:nvSpPr>
        <p:spPr/>
        <p:txBody>
          <a:bodyPr/>
          <a:lstStyle/>
          <a:p>
            <a:r>
              <a:rPr lang="en-US" dirty="0"/>
              <a:t>7-</a:t>
            </a:r>
            <a:fld id="{847A6AB7-ED92-4CC2-895B-E46908831F7A}" type="slidenum">
              <a:rPr lang="en-US" smtClean="0"/>
              <a:pPr/>
              <a:t>8</a:t>
            </a:fld>
            <a:endParaRPr lang="en-US" dirty="0"/>
          </a:p>
        </p:txBody>
      </p:sp>
    </p:spTree>
    <p:extLst>
      <p:ext uri="{BB962C8B-B14F-4D97-AF65-F5344CB8AC3E}">
        <p14:creationId xmlns:p14="http://schemas.microsoft.com/office/powerpoint/2010/main" val="328828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91440" tIns="45720" rIns="91440" bIns="45720" rtlCol="0">
            <a:noAutofit/>
          </a:bodyPr>
          <a:lstStyle/>
          <a:p>
            <a:pPr lvl="1"/>
            <a:r>
              <a:rPr lang="en-US" altLang="en-US" dirty="0"/>
              <a:t>Long-term capital gains from collectibles and qualified small business stock are taxed at a maximum rate of </a:t>
            </a:r>
            <a:r>
              <a:rPr lang="en-US" altLang="en-US" dirty="0" smtClean="0"/>
              <a:t>28 percent.</a:t>
            </a:r>
            <a:endParaRPr lang="en-US" altLang="en-US" dirty="0"/>
          </a:p>
          <a:p>
            <a:r>
              <a:rPr lang="en-US" altLang="en-US" dirty="0"/>
              <a:t>Capital losses</a:t>
            </a:r>
          </a:p>
          <a:p>
            <a:pPr lvl="1"/>
            <a:r>
              <a:rPr lang="en-US" altLang="en-US" dirty="0"/>
              <a:t>Individuals (including MFJ) are allowed to deduct up to $3,000 of net capital loss against ordinary income.</a:t>
            </a:r>
          </a:p>
          <a:p>
            <a:pPr lvl="2"/>
            <a:r>
              <a:rPr lang="en-US" altLang="en-US" dirty="0"/>
              <a:t>Remainder carries over indefinitely to subsequent years.</a:t>
            </a:r>
          </a:p>
        </p:txBody>
      </p:sp>
      <p:sp>
        <p:nvSpPr>
          <p:cNvPr id="3" name="Title 2"/>
          <p:cNvSpPr>
            <a:spLocks noGrp="1"/>
          </p:cNvSpPr>
          <p:nvPr>
            <p:ph type="title"/>
          </p:nvPr>
        </p:nvSpPr>
        <p:spPr/>
        <p:txBody>
          <a:bodyPr>
            <a:normAutofit/>
          </a:bodyPr>
          <a:lstStyle/>
          <a:p>
            <a:r>
              <a:rPr lang="en-US" altLang="en-US" dirty="0"/>
              <a:t>Portfolio Income: Capital Gains and Losses (5 of 5)</a:t>
            </a:r>
            <a:endParaRPr lang="en-US" dirty="0"/>
          </a:p>
        </p:txBody>
      </p:sp>
      <p:sp>
        <p:nvSpPr>
          <p:cNvPr id="2" name="Slide Number Placeholder 1">
            <a:extLst>
              <a:ext uri="{FF2B5EF4-FFF2-40B4-BE49-F238E27FC236}">
                <a16:creationId xmlns:a16="http://schemas.microsoft.com/office/drawing/2014/main" id="{38961297-B794-4170-BE1E-C8AC1FE14F33}"/>
              </a:ext>
            </a:extLst>
          </p:cNvPr>
          <p:cNvSpPr>
            <a:spLocks noGrp="1"/>
          </p:cNvSpPr>
          <p:nvPr>
            <p:ph type="sldNum" sz="quarter" idx="10"/>
          </p:nvPr>
        </p:nvSpPr>
        <p:spPr/>
        <p:txBody>
          <a:bodyPr/>
          <a:lstStyle/>
          <a:p>
            <a:r>
              <a:rPr lang="en-US" dirty="0"/>
              <a:t>7-</a:t>
            </a:r>
            <a:fld id="{847A6AB7-ED92-4CC2-895B-E46908831F7A}" type="slidenum">
              <a:rPr lang="en-US" smtClean="0"/>
              <a:pPr/>
              <a:t>9</a:t>
            </a:fld>
            <a:endParaRPr lang="en-US" dirty="0"/>
          </a:p>
        </p:txBody>
      </p:sp>
    </p:spTree>
    <p:extLst>
      <p:ext uri="{BB962C8B-B14F-4D97-AF65-F5344CB8AC3E}">
        <p14:creationId xmlns:p14="http://schemas.microsoft.com/office/powerpoint/2010/main" val="10748295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1014</TotalTime>
  <Words>2287</Words>
  <Application>Microsoft Office PowerPoint</Application>
  <PresentationFormat>On-screen Show (4:3)</PresentationFormat>
  <Paragraphs>214</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Courier New</vt:lpstr>
      <vt:lpstr>Verdana</vt:lpstr>
      <vt:lpstr>Wingdings</vt:lpstr>
      <vt:lpstr>Custom Design</vt:lpstr>
      <vt:lpstr>Taxation of Individuals and Business Entities</vt:lpstr>
      <vt:lpstr>Portfolio Income: Interest and Dividends (1 of 2)</vt:lpstr>
      <vt:lpstr>Portfolio Income: Dividends  (1 of 2)</vt:lpstr>
      <vt:lpstr>Portfolio Income: Dividends  (2 of 2)</vt:lpstr>
      <vt:lpstr>Portfolio Income: Capital Gains and Losses (1 of 5)</vt:lpstr>
      <vt:lpstr>Portfolio Income: Capital Gains and Losses (2 of 5)</vt:lpstr>
      <vt:lpstr>Portfolio Income: Capital Gains and Losses (3 of 5)</vt:lpstr>
      <vt:lpstr>Portfolio Income: Capital Gains and Losses (4 of 5)</vt:lpstr>
      <vt:lpstr>Portfolio Income: Capital Gains and Losses (5 of 5)</vt:lpstr>
      <vt:lpstr>Capital Gain/Loss Netting Process</vt:lpstr>
      <vt:lpstr>Capital Gain/Loss Question</vt:lpstr>
      <vt:lpstr>Capital Gain/Loss Solution  (1 of 2)</vt:lpstr>
      <vt:lpstr>Capital Gain/Loss Solution  (2 of 2)</vt:lpstr>
      <vt:lpstr>Limitations for Capital Loss Deductions (1 of 2)</vt:lpstr>
      <vt:lpstr>Limitations for Capital Loss Deductions (2 of 2)</vt:lpstr>
      <vt:lpstr>Wash Sale Question</vt:lpstr>
      <vt:lpstr>Wash Sale Solution</vt:lpstr>
      <vt:lpstr>Tax Planning Strategies for Capital Assets</vt:lpstr>
      <vt:lpstr>Investment Interest Expense </vt:lpstr>
      <vt:lpstr>Passive Activity Income and Losses</vt:lpstr>
      <vt:lpstr>Tax-Basis Limitation</vt:lpstr>
      <vt:lpstr>At-Risk Limitation</vt:lpstr>
      <vt:lpstr>Tax-Basis and At-Risk Limitation Question</vt:lpstr>
      <vt:lpstr>Tax Basis and At-Risk Limitation Solution</vt:lpstr>
      <vt:lpstr>Passive Activity Limitation  (1 of 2)</vt:lpstr>
      <vt:lpstr>Passive Activity Limitation  (2 of 2)</vt:lpstr>
      <vt:lpstr>Testing for Material Participation (1 of 3)</vt:lpstr>
      <vt:lpstr>Testing for Material Participation (2 of 3)</vt:lpstr>
      <vt:lpstr>Testing for Material Participation (3 of 3)</vt:lpstr>
      <vt:lpstr>Passive Activity Loss Limitation Question</vt:lpstr>
      <vt:lpstr>Passive Activity Loss Limitation Solution</vt:lpstr>
      <vt:lpstr>Mom and Pop Exception for Rental Estate Question</vt:lpstr>
      <vt:lpstr>Mom and Pop Exception for Rental Estate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Investments</dc:title>
  <dc:creator>Spilker</dc:creator>
  <cp:keywords>Taxation of Individuals and Business Entities</cp:keywords>
  <cp:lastModifiedBy>Windows User</cp:lastModifiedBy>
  <cp:revision>177</cp:revision>
  <dcterms:created xsi:type="dcterms:W3CDTF">2017-03-16T02:07:36Z</dcterms:created>
  <dcterms:modified xsi:type="dcterms:W3CDTF">2020-03-04T22:28:44Z</dcterms:modified>
  <cp:category>2018 Edition</cp:category>
</cp:coreProperties>
</file>