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256" r:id="rId2"/>
    <p:sldId id="258" r:id="rId3"/>
    <p:sldId id="259" r:id="rId4"/>
    <p:sldId id="285" r:id="rId5"/>
    <p:sldId id="260" r:id="rId6"/>
    <p:sldId id="261" r:id="rId7"/>
    <p:sldId id="262" r:id="rId8"/>
    <p:sldId id="263" r:id="rId9"/>
    <p:sldId id="257" r:id="rId10"/>
    <p:sldId id="270" r:id="rId11"/>
    <p:sldId id="272" r:id="rId12"/>
    <p:sldId id="273" r:id="rId13"/>
    <p:sldId id="275" r:id="rId14"/>
    <p:sldId id="274" r:id="rId15"/>
    <p:sldId id="276" r:id="rId16"/>
    <p:sldId id="281" r:id="rId17"/>
    <p:sldId id="271" r:id="rId18"/>
    <p:sldId id="266" r:id="rId19"/>
    <p:sldId id="267" r:id="rId20"/>
    <p:sldId id="264" r:id="rId21"/>
    <p:sldId id="268" r:id="rId22"/>
    <p:sldId id="269" r:id="rId23"/>
    <p:sldId id="279" r:id="rId24"/>
    <p:sldId id="282" r:id="rId25"/>
    <p:sldId id="286" r:id="rId26"/>
    <p:sldId id="277" r:id="rId27"/>
    <p:sldId id="283" r:id="rId28"/>
    <p:sldId id="280" r:id="rId29"/>
    <p:sldId id="284"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59FFC-2620-40AD-B30E-9E91645F0751}" type="datetimeFigureOut">
              <a:rPr lang="en-US" smtClean="0"/>
              <a:t>6/4/2013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29395-114D-45F7-A31C-9E3F7E29ABED}" type="slidenum">
              <a:rPr lang="en-US" smtClean="0"/>
              <a:t>‹#›</a:t>
            </a:fld>
            <a:endParaRPr lang="en-US"/>
          </a:p>
        </p:txBody>
      </p:sp>
    </p:spTree>
    <p:extLst>
      <p:ext uri="{BB962C8B-B14F-4D97-AF65-F5344CB8AC3E}">
        <p14:creationId xmlns:p14="http://schemas.microsoft.com/office/powerpoint/2010/main" val="855005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thesis statement is the mortar that holds the bricks of the paper together. It is the lynchpin upon which the whole paper swings.</a:t>
            </a:r>
            <a:endParaRPr lang="en-US" dirty="0"/>
          </a:p>
        </p:txBody>
      </p:sp>
      <p:sp>
        <p:nvSpPr>
          <p:cNvPr id="4" name="Slide Number Placeholder 3"/>
          <p:cNvSpPr>
            <a:spLocks noGrp="1"/>
          </p:cNvSpPr>
          <p:nvPr>
            <p:ph type="sldNum" sz="quarter" idx="10"/>
          </p:nvPr>
        </p:nvSpPr>
        <p:spPr/>
        <p:txBody>
          <a:bodyPr/>
          <a:lstStyle/>
          <a:p>
            <a:fld id="{CAB29395-114D-45F7-A31C-9E3F7E29ABED}" type="slidenum">
              <a:rPr lang="en-US" smtClean="0"/>
              <a:t>9</a:t>
            </a:fld>
            <a:endParaRPr lang="en-US"/>
          </a:p>
        </p:txBody>
      </p:sp>
    </p:spTree>
    <p:extLst>
      <p:ext uri="{BB962C8B-B14F-4D97-AF65-F5344CB8AC3E}">
        <p14:creationId xmlns:p14="http://schemas.microsoft.com/office/powerpoint/2010/main" val="3231758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it’s not there you better have a very good</a:t>
            </a:r>
            <a:r>
              <a:rPr lang="en-US" baseline="0" dirty="0" smtClean="0"/>
              <a:t> and obvious reason for placing it elsewhere.</a:t>
            </a:r>
            <a:endParaRPr lang="en-US" dirty="0"/>
          </a:p>
        </p:txBody>
      </p:sp>
      <p:sp>
        <p:nvSpPr>
          <p:cNvPr id="4" name="Slide Number Placeholder 3"/>
          <p:cNvSpPr>
            <a:spLocks noGrp="1"/>
          </p:cNvSpPr>
          <p:nvPr>
            <p:ph type="sldNum" sz="quarter" idx="10"/>
          </p:nvPr>
        </p:nvSpPr>
        <p:spPr/>
        <p:txBody>
          <a:bodyPr/>
          <a:lstStyle/>
          <a:p>
            <a:fld id="{CAB29395-114D-45F7-A31C-9E3F7E29ABED}" type="slidenum">
              <a:rPr lang="en-US" smtClean="0"/>
              <a:t>25</a:t>
            </a:fld>
            <a:endParaRPr lang="en-US"/>
          </a:p>
        </p:txBody>
      </p:sp>
    </p:spTree>
    <p:extLst>
      <p:ext uri="{BB962C8B-B14F-4D97-AF65-F5344CB8AC3E}">
        <p14:creationId xmlns:p14="http://schemas.microsoft.com/office/powerpoint/2010/main" val="388758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4C1AAE7-7C51-4A63-BA55-E0B2DEC2FAF6}" type="datetimeFigureOut">
              <a:rPr lang="en-US" smtClean="0"/>
              <a:t>6/4/2013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0AB82A8-8CC1-423F-8084-71B8C558A8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1AAE7-7C51-4A63-BA55-E0B2DEC2FAF6}"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1AAE7-7C51-4A63-BA55-E0B2DEC2FAF6}"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1AAE7-7C51-4A63-BA55-E0B2DEC2FAF6}"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C1AAE7-7C51-4A63-BA55-E0B2DEC2FAF6}"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B82A8-8CC1-423F-8084-71B8C558A8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C1AAE7-7C51-4A63-BA55-E0B2DEC2FAF6}" type="datetimeFigureOut">
              <a:rPr lang="en-US" smtClean="0"/>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C1AAE7-7C51-4A63-BA55-E0B2DEC2FAF6}" type="datetimeFigureOut">
              <a:rPr lang="en-US" smtClean="0"/>
              <a:t>6/4/2013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C1AAE7-7C51-4A63-BA55-E0B2DEC2FAF6}" type="datetimeFigureOut">
              <a:rPr lang="en-US" smtClean="0"/>
              <a:t>6/4/2013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1AAE7-7C51-4A63-BA55-E0B2DEC2FAF6}" type="datetimeFigureOut">
              <a:rPr lang="en-US" smtClean="0"/>
              <a:t>6/4/2013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C1AAE7-7C51-4A63-BA55-E0B2DEC2FAF6}" type="datetimeFigureOut">
              <a:rPr lang="en-US" smtClean="0"/>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B82A8-8CC1-423F-8084-71B8C558A8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C1AAE7-7C51-4A63-BA55-E0B2DEC2FAF6}" type="datetimeFigureOut">
              <a:rPr lang="en-US" smtClean="0"/>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0AB82A8-8CC1-423F-8084-71B8C558A82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1AAE7-7C51-4A63-BA55-E0B2DEC2FAF6}" type="datetimeFigureOut">
              <a:rPr lang="en-US" smtClean="0"/>
              <a:t>6/4/2013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AB82A8-8CC1-423F-8084-71B8C558A82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Thesis Statement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9721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Summarizes the main idea</a:t>
            </a:r>
            <a:endParaRPr lang="en-US" dirty="0"/>
          </a:p>
        </p:txBody>
      </p:sp>
      <p:sp>
        <p:nvSpPr>
          <p:cNvPr id="3" name="Content Placeholder 2"/>
          <p:cNvSpPr>
            <a:spLocks noGrp="1"/>
          </p:cNvSpPr>
          <p:nvPr>
            <p:ph idx="1"/>
          </p:nvPr>
        </p:nvSpPr>
        <p:spPr/>
        <p:txBody>
          <a:bodyPr/>
          <a:lstStyle/>
          <a:p>
            <a:r>
              <a:rPr lang="en-US" dirty="0" smtClean="0"/>
              <a:t>It briefly </a:t>
            </a:r>
            <a:r>
              <a:rPr lang="en-US" dirty="0"/>
              <a:t>states </a:t>
            </a:r>
            <a:r>
              <a:rPr lang="en-US" b="1" dirty="0"/>
              <a:t>what</a:t>
            </a:r>
            <a:r>
              <a:rPr lang="en-US" dirty="0"/>
              <a:t> you want your readers to know, believe, or understand after having read your essay</a:t>
            </a:r>
            <a:r>
              <a:rPr lang="en-US" dirty="0" smtClean="0"/>
              <a:t>.</a:t>
            </a:r>
          </a:p>
          <a:p>
            <a:r>
              <a:rPr lang="en-US" dirty="0" smtClean="0"/>
              <a:t>It also briefly tells the readers </a:t>
            </a:r>
            <a:r>
              <a:rPr lang="en-US" b="1" dirty="0" smtClean="0"/>
              <a:t>why</a:t>
            </a:r>
            <a:r>
              <a:rPr lang="en-US" dirty="0" smtClean="0"/>
              <a:t> your main idea is important. (This may often seem obvious to you, but don’t assume it’s obvious to your readers.)</a:t>
            </a:r>
            <a:endParaRPr lang="en-US" dirty="0"/>
          </a:p>
        </p:txBody>
      </p:sp>
    </p:spTree>
    <p:extLst>
      <p:ext uri="{BB962C8B-B14F-4D97-AF65-F5344CB8AC3E}">
        <p14:creationId xmlns:p14="http://schemas.microsoft.com/office/powerpoint/2010/main" val="145478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the reader know what’s coming</a:t>
            </a:r>
            <a:endParaRPr lang="en-US" dirty="0"/>
          </a:p>
        </p:txBody>
      </p:sp>
      <p:sp>
        <p:nvSpPr>
          <p:cNvPr id="3" name="Content Placeholder 2"/>
          <p:cNvSpPr>
            <a:spLocks noGrp="1"/>
          </p:cNvSpPr>
          <p:nvPr>
            <p:ph idx="1"/>
          </p:nvPr>
        </p:nvSpPr>
        <p:spPr/>
        <p:txBody>
          <a:bodyPr/>
          <a:lstStyle/>
          <a:p>
            <a:r>
              <a:rPr lang="en-US" dirty="0" smtClean="0"/>
              <a:t>A strong thesis guides the reader’s expectations. It let’s them know </a:t>
            </a:r>
            <a:r>
              <a:rPr lang="en-US" b="1" dirty="0" smtClean="0"/>
              <a:t>where</a:t>
            </a:r>
            <a:r>
              <a:rPr lang="en-US" dirty="0" smtClean="0"/>
              <a:t> you stand and </a:t>
            </a:r>
            <a:r>
              <a:rPr lang="en-US" b="1" dirty="0" smtClean="0"/>
              <a:t>how</a:t>
            </a:r>
            <a:r>
              <a:rPr lang="en-US" dirty="0" smtClean="0"/>
              <a:t> you are going to make your case.</a:t>
            </a:r>
            <a:endParaRPr lang="en-US" dirty="0"/>
          </a:p>
        </p:txBody>
      </p:sp>
    </p:spTree>
    <p:extLst>
      <p:ext uri="{BB962C8B-B14F-4D97-AF65-F5344CB8AC3E}">
        <p14:creationId xmlns:p14="http://schemas.microsoft.com/office/powerpoint/2010/main" val="3096278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A Strong Thesis is narrow and specific.</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t>A strong thesis is precise and limited. It deals with a question that can be answered in a paper of the specified length.</a:t>
            </a:r>
            <a:endParaRPr lang="en-US" dirty="0"/>
          </a:p>
          <a:p>
            <a:r>
              <a:rPr lang="en-US" dirty="0" smtClean="0"/>
              <a:t>Many students pick a topic that is too big or too vague to be dealt with in a short paper. </a:t>
            </a:r>
          </a:p>
          <a:p>
            <a:pPr lvl="1"/>
            <a:r>
              <a:rPr lang="en-US" dirty="0" smtClean="0"/>
              <a:t>For example: “Gun control” is big and vague for a thesis, but “assault weapons” or “Universal background checks” are much more specific (but still not complete. Can you tell why?)</a:t>
            </a:r>
          </a:p>
          <a:p>
            <a:pPr marL="393192" lvl="1" indent="0">
              <a:buNone/>
            </a:pPr>
            <a:endParaRPr lang="en-US" dirty="0"/>
          </a:p>
        </p:txBody>
      </p:sp>
    </p:spTree>
    <p:extLst>
      <p:ext uri="{BB962C8B-B14F-4D97-AF65-F5344CB8AC3E}">
        <p14:creationId xmlns:p14="http://schemas.microsoft.com/office/powerpoint/2010/main" val="930813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Strong Thesis tells the reader what’s at stake.</a:t>
            </a:r>
            <a:endParaRPr lang="en-US" dirty="0"/>
          </a:p>
        </p:txBody>
      </p:sp>
      <p:sp>
        <p:nvSpPr>
          <p:cNvPr id="3" name="Content Placeholder 2"/>
          <p:cNvSpPr>
            <a:spLocks noGrp="1"/>
          </p:cNvSpPr>
          <p:nvPr>
            <p:ph idx="1"/>
          </p:nvPr>
        </p:nvSpPr>
        <p:spPr/>
        <p:txBody>
          <a:bodyPr/>
          <a:lstStyle/>
          <a:p>
            <a:r>
              <a:rPr lang="en-US" dirty="0" smtClean="0"/>
              <a:t>The thesis statement gives the reader a desire to keep reading. </a:t>
            </a:r>
          </a:p>
          <a:p>
            <a:r>
              <a:rPr lang="en-US" dirty="0" smtClean="0"/>
              <a:t>The thesis statement answers the “so what” question?</a:t>
            </a:r>
            <a:endParaRPr lang="en-US" dirty="0"/>
          </a:p>
        </p:txBody>
      </p:sp>
    </p:spTree>
    <p:extLst>
      <p:ext uri="{BB962C8B-B14F-4D97-AF65-F5344CB8AC3E}">
        <p14:creationId xmlns:p14="http://schemas.microsoft.com/office/powerpoint/2010/main" val="457438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I need </a:t>
            </a:r>
            <a:r>
              <a:rPr lang="en-US" dirty="0" smtClean="0"/>
              <a:t>a Thesis Statement?</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1597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I need </a:t>
            </a:r>
            <a:r>
              <a:rPr lang="en-US" dirty="0" smtClean="0"/>
              <a:t>a Thesis Statement?</a:t>
            </a:r>
            <a:endParaRPr lang="en-US" dirty="0"/>
          </a:p>
        </p:txBody>
      </p:sp>
      <p:sp>
        <p:nvSpPr>
          <p:cNvPr id="3" name="Text Placeholder 2"/>
          <p:cNvSpPr>
            <a:spLocks noGrp="1"/>
          </p:cNvSpPr>
          <p:nvPr>
            <p:ph type="body" idx="1"/>
          </p:nvPr>
        </p:nvSpPr>
        <p:spPr>
          <a:xfrm>
            <a:off x="530352" y="2704664"/>
            <a:ext cx="7772400" cy="2324536"/>
          </a:xfrm>
        </p:spPr>
        <p:txBody>
          <a:bodyPr>
            <a:normAutofit/>
          </a:bodyPr>
          <a:lstStyle/>
          <a:p>
            <a:pPr marL="457200" indent="-457200">
              <a:buFont typeface="+mj-lt"/>
              <a:buAutoNum type="arabicPeriod"/>
            </a:pPr>
            <a:r>
              <a:rPr lang="en-US" dirty="0" smtClean="0"/>
              <a:t>It tells the reader the main idea of your paper.</a:t>
            </a:r>
          </a:p>
          <a:p>
            <a:pPr marL="457200" indent="-457200">
              <a:buFont typeface="+mj-lt"/>
              <a:buAutoNum type="arabicPeriod"/>
            </a:pPr>
            <a:r>
              <a:rPr lang="en-US" dirty="0" smtClean="0"/>
              <a:t>It guides the reader’s expectations.</a:t>
            </a:r>
          </a:p>
          <a:p>
            <a:pPr marL="457200" indent="-457200">
              <a:buFont typeface="+mj-lt"/>
              <a:buAutoNum type="arabicPeriod"/>
            </a:pPr>
            <a:r>
              <a:rPr lang="en-US" dirty="0" smtClean="0"/>
              <a:t>It tells the reader what’s at stake if he or she doesn’t read it.</a:t>
            </a:r>
          </a:p>
          <a:p>
            <a:pPr marL="457200" indent="-457200">
              <a:buFont typeface="+mj-lt"/>
              <a:buAutoNum type="arabicPeriod"/>
            </a:pPr>
            <a:r>
              <a:rPr lang="en-US" dirty="0" smtClean="0"/>
              <a:t>It gives you, the author, a way to organize your thoughts and keep on task.</a:t>
            </a:r>
            <a:endParaRPr lang="en-US" dirty="0"/>
          </a:p>
        </p:txBody>
      </p:sp>
    </p:spTree>
    <p:extLst>
      <p:ext uri="{BB962C8B-B14F-4D97-AF65-F5344CB8AC3E}">
        <p14:creationId xmlns:p14="http://schemas.microsoft.com/office/powerpoint/2010/main" val="1998124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14400"/>
            <a:ext cx="7772400" cy="2971800"/>
          </a:xfrm>
        </p:spPr>
        <p:txBody>
          <a:bodyPr/>
          <a:lstStyle/>
          <a:p>
            <a:r>
              <a:rPr lang="en-US" dirty="0" smtClean="0"/>
              <a:t>What is the difference between a topic and a thesis?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18993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500" dirty="0">
                <a:solidFill>
                  <a:srgbClr val="04617B"/>
                </a:solidFill>
              </a:rPr>
              <a:t>Many Students confuse a “topic” for a “thesis”</a:t>
            </a:r>
            <a:endParaRPr lang="en-US" dirty="0"/>
          </a:p>
        </p:txBody>
      </p:sp>
      <p:sp>
        <p:nvSpPr>
          <p:cNvPr id="3" name="Content Placeholder 2"/>
          <p:cNvSpPr>
            <a:spLocks noGrp="1"/>
          </p:cNvSpPr>
          <p:nvPr>
            <p:ph idx="1"/>
          </p:nvPr>
        </p:nvSpPr>
        <p:spPr/>
        <p:txBody>
          <a:bodyPr/>
          <a:lstStyle/>
          <a:p>
            <a:r>
              <a:rPr lang="en-US" dirty="0" smtClean="0"/>
              <a:t>For example: Gun Control, Abortion, Marijuana, Terrorism, Higher Education, Racism, Sexism, Overpopulation, Global Warming, Organic Food, and Technology are all topics.</a:t>
            </a:r>
          </a:p>
          <a:p>
            <a:pPr marL="0" indent="0">
              <a:buNone/>
            </a:pPr>
            <a:endParaRPr lang="en-US" dirty="0"/>
          </a:p>
        </p:txBody>
      </p:sp>
    </p:spTree>
    <p:extLst>
      <p:ext uri="{BB962C8B-B14F-4D97-AF65-F5344CB8AC3E}">
        <p14:creationId xmlns:p14="http://schemas.microsoft.com/office/powerpoint/2010/main" val="2096672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500" dirty="0">
                <a:solidFill>
                  <a:srgbClr val="04617B"/>
                </a:solidFill>
              </a:rPr>
              <a:t>Many Students confuse a “topic” for a “thesis”</a:t>
            </a:r>
            <a:endParaRPr lang="en-US" dirty="0"/>
          </a:p>
        </p:txBody>
      </p:sp>
      <p:sp>
        <p:nvSpPr>
          <p:cNvPr id="3" name="Content Placeholder 2"/>
          <p:cNvSpPr>
            <a:spLocks noGrp="1"/>
          </p:cNvSpPr>
          <p:nvPr>
            <p:ph idx="1"/>
          </p:nvPr>
        </p:nvSpPr>
        <p:spPr/>
        <p:txBody>
          <a:bodyPr/>
          <a:lstStyle/>
          <a:p>
            <a:r>
              <a:rPr lang="en-US" dirty="0" smtClean="0"/>
              <a:t>For example: Gun Control, Abortion, Marijuana, Terrorism, Higher Education, Racism, Sexism, Overpopulation, Global Warming, Organic Food</a:t>
            </a:r>
            <a:r>
              <a:rPr lang="en-US" dirty="0"/>
              <a:t>, and Technology are all topics</a:t>
            </a:r>
            <a:r>
              <a:rPr lang="en-US" dirty="0" smtClean="0"/>
              <a:t>.</a:t>
            </a:r>
          </a:p>
          <a:p>
            <a:endParaRPr lang="en-US" dirty="0"/>
          </a:p>
          <a:p>
            <a:r>
              <a:rPr lang="en-US" dirty="0" smtClean="0"/>
              <a:t> But they </a:t>
            </a:r>
            <a:r>
              <a:rPr lang="en-US" b="1" u="sng" dirty="0" smtClean="0"/>
              <a:t>FAIL</a:t>
            </a:r>
            <a:r>
              <a:rPr lang="en-US" dirty="0" smtClean="0"/>
              <a:t> as thesis statements because-- </a:t>
            </a:r>
            <a:endParaRPr lang="en-US" dirty="0"/>
          </a:p>
        </p:txBody>
      </p:sp>
    </p:spTree>
    <p:extLst>
      <p:ext uri="{BB962C8B-B14F-4D97-AF65-F5344CB8AC3E}">
        <p14:creationId xmlns:p14="http://schemas.microsoft.com/office/powerpoint/2010/main" val="2572597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500" dirty="0">
                <a:solidFill>
                  <a:srgbClr val="04617B"/>
                </a:solidFill>
              </a:rPr>
              <a:t>Many Students confuse a “topic” for a “thesis”</a:t>
            </a:r>
            <a:endParaRPr lang="en-US" dirty="0"/>
          </a:p>
        </p:txBody>
      </p:sp>
      <p:sp>
        <p:nvSpPr>
          <p:cNvPr id="3" name="Content Placeholder 2"/>
          <p:cNvSpPr>
            <a:spLocks noGrp="1"/>
          </p:cNvSpPr>
          <p:nvPr>
            <p:ph idx="1"/>
          </p:nvPr>
        </p:nvSpPr>
        <p:spPr/>
        <p:txBody>
          <a:bodyPr/>
          <a:lstStyle/>
          <a:p>
            <a:r>
              <a:rPr lang="en-US" dirty="0" smtClean="0"/>
              <a:t>For example: Gun Control, Abortion, Marijuana, Terrorism, Higher Education, Racism, Sexism, Overpopulation, Global Warming, </a:t>
            </a:r>
            <a:r>
              <a:rPr lang="en-US" dirty="0"/>
              <a:t>Organic Food, and Technology are all topics.</a:t>
            </a:r>
          </a:p>
          <a:p>
            <a:endParaRPr lang="en-US" dirty="0"/>
          </a:p>
          <a:p>
            <a:r>
              <a:rPr lang="en-US" dirty="0"/>
              <a:t> But they </a:t>
            </a:r>
            <a:r>
              <a:rPr lang="en-US" b="1" u="sng" dirty="0"/>
              <a:t>FAIL</a:t>
            </a:r>
            <a:r>
              <a:rPr lang="en-US" dirty="0"/>
              <a:t> as thesis statements because-- </a:t>
            </a:r>
          </a:p>
          <a:p>
            <a:pPr lvl="2"/>
            <a:r>
              <a:rPr lang="en-US" dirty="0" smtClean="0"/>
              <a:t>They are not specific or narrow</a:t>
            </a:r>
          </a:p>
          <a:p>
            <a:pPr lvl="2"/>
            <a:r>
              <a:rPr lang="en-US" dirty="0" smtClean="0"/>
              <a:t>They do not take a stand</a:t>
            </a:r>
          </a:p>
          <a:p>
            <a:pPr lvl="2"/>
            <a:endParaRPr lang="en-US" dirty="0"/>
          </a:p>
        </p:txBody>
      </p:sp>
    </p:spTree>
    <p:extLst>
      <p:ext uri="{BB962C8B-B14F-4D97-AF65-F5344CB8AC3E}">
        <p14:creationId xmlns:p14="http://schemas.microsoft.com/office/powerpoint/2010/main" val="418136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Thesis Statement</a:t>
            </a:r>
            <a:endParaRPr lang="en-US" dirty="0"/>
          </a:p>
        </p:txBody>
      </p:sp>
      <p:sp>
        <p:nvSpPr>
          <p:cNvPr id="3" name="Subtitle 2"/>
          <p:cNvSpPr>
            <a:spLocks noGrp="1"/>
          </p:cNvSpPr>
          <p:nvPr>
            <p:ph type="subTitle" idx="1"/>
          </p:nvPr>
        </p:nvSpPr>
        <p:spPr/>
        <p:txBody>
          <a:bodyPr/>
          <a:lstStyle/>
          <a:p>
            <a:r>
              <a:rPr lang="en-US" dirty="0" smtClean="0"/>
              <a:t>What is a Thesis Statement?</a:t>
            </a:r>
            <a:endParaRPr lang="en-US" dirty="0"/>
          </a:p>
        </p:txBody>
      </p:sp>
    </p:spTree>
    <p:extLst>
      <p:ext uri="{BB962C8B-B14F-4D97-AF65-F5344CB8AC3E}">
        <p14:creationId xmlns:p14="http://schemas.microsoft.com/office/powerpoint/2010/main" val="1371239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your Thesis from your Topic</a:t>
            </a:r>
            <a:endParaRPr lang="en-US" dirty="0"/>
          </a:p>
        </p:txBody>
      </p:sp>
      <p:sp>
        <p:nvSpPr>
          <p:cNvPr id="3" name="Content Placeholder 2"/>
          <p:cNvSpPr>
            <a:spLocks noGrp="1"/>
          </p:cNvSpPr>
          <p:nvPr>
            <p:ph sz="half" idx="1"/>
          </p:nvPr>
        </p:nvSpPr>
        <p:spPr/>
        <p:txBody>
          <a:bodyPr/>
          <a:lstStyle/>
          <a:p>
            <a:r>
              <a:rPr lang="en-US" dirty="0" smtClean="0"/>
              <a:t>Topic</a:t>
            </a:r>
          </a:p>
          <a:p>
            <a:pPr lvl="1"/>
            <a:r>
              <a:rPr lang="en-US" dirty="0" smtClean="0"/>
              <a:t>Gun Control</a:t>
            </a:r>
          </a:p>
          <a:p>
            <a:pPr marL="393192" lvl="1" indent="0">
              <a:buNone/>
            </a:pPr>
            <a:endParaRPr lang="en-US" dirty="0" smtClean="0"/>
          </a:p>
          <a:p>
            <a:r>
              <a:rPr lang="en-US" dirty="0" smtClean="0"/>
              <a:t>Narrower Topic</a:t>
            </a:r>
          </a:p>
          <a:p>
            <a:pPr lvl="1"/>
            <a:r>
              <a:rPr lang="en-US" dirty="0" smtClean="0"/>
              <a:t>Universal Background Checks</a:t>
            </a:r>
            <a:endParaRPr lang="en-US" dirty="0"/>
          </a:p>
        </p:txBody>
      </p:sp>
      <p:sp>
        <p:nvSpPr>
          <p:cNvPr id="4" name="Content Placeholder 3"/>
          <p:cNvSpPr>
            <a:spLocks noGrp="1"/>
          </p:cNvSpPr>
          <p:nvPr>
            <p:ph sz="half" idx="2"/>
          </p:nvPr>
        </p:nvSpPr>
        <p:spPr/>
        <p:txBody>
          <a:bodyPr/>
          <a:lstStyle/>
          <a:p>
            <a:r>
              <a:rPr lang="en-US" dirty="0" smtClean="0"/>
              <a:t>Thesis Statement</a:t>
            </a:r>
          </a:p>
          <a:p>
            <a:pPr marL="0" indent="0">
              <a:buNone/>
            </a:pPr>
            <a:r>
              <a:rPr lang="en-US" dirty="0" smtClean="0"/>
              <a:t>“Universal Background Checks should be instituted by the government because they will keep guns out of the hands of the mentally ill and convicted felons.”</a:t>
            </a:r>
          </a:p>
          <a:p>
            <a:endParaRPr lang="en-US" dirty="0"/>
          </a:p>
        </p:txBody>
      </p:sp>
    </p:spTree>
    <p:extLst>
      <p:ext uri="{BB962C8B-B14F-4D97-AF65-F5344CB8AC3E}">
        <p14:creationId xmlns:p14="http://schemas.microsoft.com/office/powerpoint/2010/main" val="4245951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your Thesis from your Topic</a:t>
            </a:r>
            <a:endParaRPr lang="en-US" dirty="0"/>
          </a:p>
        </p:txBody>
      </p:sp>
      <p:sp>
        <p:nvSpPr>
          <p:cNvPr id="3" name="Content Placeholder 2"/>
          <p:cNvSpPr>
            <a:spLocks noGrp="1"/>
          </p:cNvSpPr>
          <p:nvPr>
            <p:ph sz="half" idx="1"/>
          </p:nvPr>
        </p:nvSpPr>
        <p:spPr/>
        <p:txBody>
          <a:bodyPr>
            <a:normAutofit fontScale="92500"/>
          </a:bodyPr>
          <a:lstStyle/>
          <a:p>
            <a:r>
              <a:rPr lang="en-US" dirty="0" smtClean="0"/>
              <a:t>Topic</a:t>
            </a:r>
          </a:p>
          <a:p>
            <a:pPr lvl="1"/>
            <a:r>
              <a:rPr lang="en-US" dirty="0" smtClean="0"/>
              <a:t>Gun Control</a:t>
            </a:r>
          </a:p>
          <a:p>
            <a:pPr lvl="1"/>
            <a:endParaRPr lang="en-US" dirty="0"/>
          </a:p>
          <a:p>
            <a:r>
              <a:rPr lang="en-US" dirty="0" smtClean="0"/>
              <a:t>Specific Topic</a:t>
            </a:r>
          </a:p>
          <a:p>
            <a:pPr lvl="1"/>
            <a:r>
              <a:rPr lang="en-US" dirty="0" smtClean="0"/>
              <a:t>Ban on assault weapons</a:t>
            </a:r>
          </a:p>
          <a:p>
            <a:pPr marL="393192" lvl="1" indent="0">
              <a:buNone/>
            </a:pPr>
            <a:endParaRPr lang="en-US" dirty="0"/>
          </a:p>
          <a:p>
            <a:pPr marL="393192" lvl="1" indent="0">
              <a:buNone/>
            </a:pPr>
            <a:endParaRPr lang="en-US" dirty="0"/>
          </a:p>
        </p:txBody>
      </p:sp>
      <p:sp>
        <p:nvSpPr>
          <p:cNvPr id="4" name="Content Placeholder 3"/>
          <p:cNvSpPr>
            <a:spLocks noGrp="1"/>
          </p:cNvSpPr>
          <p:nvPr>
            <p:ph sz="half" idx="2"/>
          </p:nvPr>
        </p:nvSpPr>
        <p:spPr/>
        <p:txBody>
          <a:bodyPr>
            <a:normAutofit fontScale="92500"/>
          </a:bodyPr>
          <a:lstStyle/>
          <a:p>
            <a:r>
              <a:rPr lang="en-US" dirty="0" smtClean="0"/>
              <a:t>Thesis Statement</a:t>
            </a:r>
          </a:p>
          <a:p>
            <a:pPr marL="0" indent="0">
              <a:buNone/>
            </a:pPr>
            <a:r>
              <a:rPr lang="en-US" dirty="0" smtClean="0"/>
              <a:t>“Although many people favor  a ban on assault weapons, such a ban will not significantly reduce gun violence because these weapons are used in only very small percentage of violent crimes and it’s hard to define exactly what makes any gun an assault weapon.</a:t>
            </a:r>
            <a:endParaRPr lang="en-US" dirty="0"/>
          </a:p>
        </p:txBody>
      </p:sp>
    </p:spTree>
    <p:extLst>
      <p:ext uri="{BB962C8B-B14F-4D97-AF65-F5344CB8AC3E}">
        <p14:creationId xmlns:p14="http://schemas.microsoft.com/office/powerpoint/2010/main" val="1661136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your Thesis from your Topic</a:t>
            </a:r>
            <a:endParaRPr lang="en-US" dirty="0"/>
          </a:p>
        </p:txBody>
      </p:sp>
      <p:sp>
        <p:nvSpPr>
          <p:cNvPr id="3" name="Content Placeholder 2"/>
          <p:cNvSpPr>
            <a:spLocks noGrp="1"/>
          </p:cNvSpPr>
          <p:nvPr>
            <p:ph sz="half" idx="1"/>
          </p:nvPr>
        </p:nvSpPr>
        <p:spPr/>
        <p:txBody>
          <a:bodyPr>
            <a:normAutofit fontScale="92500"/>
          </a:bodyPr>
          <a:lstStyle/>
          <a:p>
            <a:r>
              <a:rPr lang="en-US" dirty="0" smtClean="0"/>
              <a:t>Topic</a:t>
            </a:r>
          </a:p>
          <a:p>
            <a:pPr lvl="1"/>
            <a:r>
              <a:rPr lang="en-US" dirty="0" smtClean="0"/>
              <a:t>Gun Control</a:t>
            </a:r>
          </a:p>
          <a:p>
            <a:pPr lvl="1"/>
            <a:endParaRPr lang="en-US" dirty="0"/>
          </a:p>
          <a:p>
            <a:r>
              <a:rPr lang="en-US" dirty="0" smtClean="0"/>
              <a:t>Specific Topic</a:t>
            </a:r>
          </a:p>
          <a:p>
            <a:pPr lvl="1"/>
            <a:r>
              <a:rPr lang="en-US" dirty="0" smtClean="0"/>
              <a:t>Ban on assault weapons</a:t>
            </a:r>
          </a:p>
          <a:p>
            <a:pPr marL="393192" lvl="1" indent="0">
              <a:buNone/>
            </a:pPr>
            <a:endParaRPr lang="en-US" dirty="0"/>
          </a:p>
          <a:p>
            <a:pPr marL="393192" lvl="1" indent="0">
              <a:buNone/>
            </a:pPr>
            <a:endParaRPr lang="en-US" dirty="0"/>
          </a:p>
        </p:txBody>
      </p:sp>
      <p:sp>
        <p:nvSpPr>
          <p:cNvPr id="4" name="Content Placeholder 3"/>
          <p:cNvSpPr>
            <a:spLocks noGrp="1"/>
          </p:cNvSpPr>
          <p:nvPr>
            <p:ph sz="half" idx="2"/>
          </p:nvPr>
        </p:nvSpPr>
        <p:spPr/>
        <p:txBody>
          <a:bodyPr>
            <a:normAutofit fontScale="92500"/>
          </a:bodyPr>
          <a:lstStyle/>
          <a:p>
            <a:r>
              <a:rPr lang="en-US" dirty="0" smtClean="0"/>
              <a:t>Thesis Statement</a:t>
            </a:r>
          </a:p>
          <a:p>
            <a:pPr marL="0" indent="0">
              <a:buNone/>
            </a:pPr>
            <a:r>
              <a:rPr lang="en-US" dirty="0" smtClean="0"/>
              <a:t>“Although many people favor  a ban on assault weapons, such a ban will not significantly reduce gun violence because these weapons are used in only very small percentage of violent crimes and it’s hard to define exactly what makes any gun an assault weapon.</a:t>
            </a:r>
            <a:endParaRPr lang="en-US" dirty="0"/>
          </a:p>
        </p:txBody>
      </p:sp>
    </p:spTree>
    <p:extLst>
      <p:ext uri="{BB962C8B-B14F-4D97-AF65-F5344CB8AC3E}">
        <p14:creationId xmlns:p14="http://schemas.microsoft.com/office/powerpoint/2010/main" val="2650855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5448" cy="1959864"/>
          </a:xfrm>
        </p:spPr>
        <p:txBody>
          <a:bodyPr/>
          <a:lstStyle/>
          <a:p>
            <a:r>
              <a:rPr lang="en-US" dirty="0" smtClean="0"/>
              <a:t>Where should the thesis statement go in my paper?</a:t>
            </a:r>
            <a:endParaRPr lang="en-US" dirty="0"/>
          </a:p>
        </p:txBody>
      </p:sp>
      <p:sp>
        <p:nvSpPr>
          <p:cNvPr id="3" name="Text Placeholder 2"/>
          <p:cNvSpPr>
            <a:spLocks noGrp="1"/>
          </p:cNvSpPr>
          <p:nvPr>
            <p:ph type="body" idx="1"/>
          </p:nvPr>
        </p:nvSpPr>
        <p:spPr>
          <a:xfrm>
            <a:off x="530352" y="3429000"/>
            <a:ext cx="7772400" cy="2362200"/>
          </a:xfrm>
        </p:spPr>
        <p:txBody>
          <a:bodyPr/>
          <a:lstStyle/>
          <a:p>
            <a:endParaRPr lang="en-US" b="1" dirty="0"/>
          </a:p>
        </p:txBody>
      </p:sp>
    </p:spTree>
    <p:extLst>
      <p:ext uri="{BB962C8B-B14F-4D97-AF65-F5344CB8AC3E}">
        <p14:creationId xmlns:p14="http://schemas.microsoft.com/office/powerpoint/2010/main" val="2964810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Where should the thesis statement go in my paper?</a:t>
            </a:r>
          </a:p>
        </p:txBody>
      </p:sp>
      <p:sp>
        <p:nvSpPr>
          <p:cNvPr id="3" name="Content Placeholder 2"/>
          <p:cNvSpPr>
            <a:spLocks noGrp="1"/>
          </p:cNvSpPr>
          <p:nvPr>
            <p:ph idx="1"/>
          </p:nvPr>
        </p:nvSpPr>
        <p:spPr>
          <a:xfrm>
            <a:off x="457200" y="2286000"/>
            <a:ext cx="8229600" cy="4038600"/>
          </a:xfrm>
        </p:spPr>
        <p:txBody>
          <a:bodyPr>
            <a:normAutofit/>
          </a:bodyPr>
          <a:lstStyle/>
          <a:p>
            <a:r>
              <a:rPr lang="en-US" dirty="0"/>
              <a:t>The thesis statement in an </a:t>
            </a:r>
            <a:r>
              <a:rPr lang="en-US" b="1" dirty="0"/>
              <a:t>academic paper </a:t>
            </a:r>
            <a:r>
              <a:rPr lang="en-US" dirty="0"/>
              <a:t>is </a:t>
            </a:r>
            <a:r>
              <a:rPr lang="en-US" b="1" dirty="0"/>
              <a:t>usually  near the end of the first paragraph of the paper. </a:t>
            </a:r>
            <a:endParaRPr lang="en-US" b="1" dirty="0" smtClean="0"/>
          </a:p>
          <a:p>
            <a:r>
              <a:rPr lang="en-US" b="1" dirty="0" smtClean="0"/>
              <a:t>This </a:t>
            </a:r>
            <a:r>
              <a:rPr lang="en-US" b="1" dirty="0"/>
              <a:t>is not  a hard and fast rule and the </a:t>
            </a:r>
            <a:r>
              <a:rPr lang="en-US" b="1" dirty="0" smtClean="0"/>
              <a:t>thesis </a:t>
            </a:r>
            <a:r>
              <a:rPr lang="en-US" b="1" dirty="0"/>
              <a:t>statement should go wherever it makes the most since for the structure of the paper and your audience</a:t>
            </a:r>
            <a:r>
              <a:rPr lang="en-US" b="1" dirty="0" smtClean="0"/>
              <a:t>.</a:t>
            </a:r>
          </a:p>
        </p:txBody>
      </p:sp>
    </p:spTree>
    <p:extLst>
      <p:ext uri="{BB962C8B-B14F-4D97-AF65-F5344CB8AC3E}">
        <p14:creationId xmlns:p14="http://schemas.microsoft.com/office/powerpoint/2010/main" val="311719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Where should the thesis statement go in my paper?</a:t>
            </a:r>
          </a:p>
        </p:txBody>
      </p:sp>
      <p:sp>
        <p:nvSpPr>
          <p:cNvPr id="3" name="Content Placeholder 2"/>
          <p:cNvSpPr>
            <a:spLocks noGrp="1"/>
          </p:cNvSpPr>
          <p:nvPr>
            <p:ph idx="1"/>
          </p:nvPr>
        </p:nvSpPr>
        <p:spPr>
          <a:xfrm>
            <a:off x="457200" y="2286000"/>
            <a:ext cx="8229600" cy="4038600"/>
          </a:xfrm>
        </p:spPr>
        <p:txBody>
          <a:bodyPr>
            <a:normAutofit/>
          </a:bodyPr>
          <a:lstStyle/>
          <a:p>
            <a:pPr marL="0" indent="0">
              <a:buNone/>
            </a:pPr>
            <a:endParaRPr lang="en-US" b="1" dirty="0" smtClean="0"/>
          </a:p>
          <a:p>
            <a:r>
              <a:rPr lang="en-US" dirty="0" smtClean="0"/>
              <a:t>Many of the essays we read in this class are not academic essays and their thesis statements may be harder to find</a:t>
            </a:r>
            <a:r>
              <a:rPr lang="en-US" dirty="0"/>
              <a:t>.</a:t>
            </a:r>
            <a:r>
              <a:rPr lang="en-US" dirty="0" smtClean="0"/>
              <a:t> However, the essays you write for this class are academic essays so 99% of the time you will want your thesis statement in the first paragraph. </a:t>
            </a:r>
            <a:endParaRPr lang="en-US" dirty="0"/>
          </a:p>
        </p:txBody>
      </p:sp>
    </p:spTree>
    <p:extLst>
      <p:ext uri="{BB962C8B-B14F-4D97-AF65-F5344CB8AC3E}">
        <p14:creationId xmlns:p14="http://schemas.microsoft.com/office/powerpoint/2010/main" val="34758902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7772400" cy="1362456"/>
          </a:xfrm>
        </p:spPr>
        <p:txBody>
          <a:bodyPr/>
          <a:lstStyle/>
          <a:p>
            <a:r>
              <a:rPr lang="en-US" dirty="0" smtClean="0"/>
              <a:t>When do I write a thesis statement?</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0640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dirty="0"/>
              <a:t>When do I write a thesis statement?</a:t>
            </a:r>
          </a:p>
        </p:txBody>
      </p:sp>
      <p:sp>
        <p:nvSpPr>
          <p:cNvPr id="3" name="Content Placeholder 2"/>
          <p:cNvSpPr>
            <a:spLocks noGrp="1"/>
          </p:cNvSpPr>
          <p:nvPr>
            <p:ph idx="1"/>
          </p:nvPr>
        </p:nvSpPr>
        <p:spPr>
          <a:xfrm>
            <a:off x="457200" y="2209800"/>
            <a:ext cx="8229600" cy="4114800"/>
          </a:xfrm>
        </p:spPr>
        <p:txBody>
          <a:bodyPr/>
          <a:lstStyle/>
          <a:p>
            <a:r>
              <a:rPr lang="en-US" dirty="0" smtClean="0"/>
              <a:t>Writing is a process of creation and revision. We learn about our ideas as we write. Start with the best thesis you can come up with it and rewrite it as the paper develops. Stay focused on your audience and your purpose in writing the paper. You may actually write your thesis first and last as you see your ideas develop. </a:t>
            </a:r>
            <a:endParaRPr lang="en-US" dirty="0"/>
          </a:p>
        </p:txBody>
      </p:sp>
    </p:spTree>
    <p:extLst>
      <p:ext uri="{BB962C8B-B14F-4D97-AF65-F5344CB8AC3E}">
        <p14:creationId xmlns:p14="http://schemas.microsoft.com/office/powerpoint/2010/main" val="509435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tell if my thesis is strong?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380660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I tell if my thesis is strong?</a:t>
            </a:r>
            <a:endParaRPr lang="en-US" dirty="0"/>
          </a:p>
        </p:txBody>
      </p:sp>
      <p:sp>
        <p:nvSpPr>
          <p:cNvPr id="3" name="Content Placeholder 2"/>
          <p:cNvSpPr>
            <a:spLocks noGrp="1"/>
          </p:cNvSpPr>
          <p:nvPr>
            <p:ph idx="1"/>
          </p:nvPr>
        </p:nvSpPr>
        <p:spPr/>
        <p:txBody>
          <a:bodyPr>
            <a:normAutofit fontScale="92500"/>
          </a:bodyPr>
          <a:lstStyle/>
          <a:p>
            <a:r>
              <a:rPr lang="en-US" dirty="0" smtClean="0"/>
              <a:t>You can test the strength of your thesis by asking the following questions:</a:t>
            </a:r>
          </a:p>
          <a:p>
            <a:pPr lvl="1"/>
            <a:r>
              <a:rPr lang="en-US" dirty="0"/>
              <a:t>Does your thesis statement state what you want your readers to know, believe, or understand after reading your essay? </a:t>
            </a:r>
          </a:p>
          <a:p>
            <a:pPr lvl="1"/>
            <a:r>
              <a:rPr lang="en-US" dirty="0"/>
              <a:t>Does your thesis statement reflect everything in the essay? Does your essay develop everything in the thesis statement? </a:t>
            </a:r>
          </a:p>
          <a:p>
            <a:pPr lvl="1"/>
            <a:r>
              <a:rPr lang="en-US" dirty="0" smtClean="0"/>
              <a:t>Does your thesis statement make the stakes of your argument clear to your audience?</a:t>
            </a:r>
            <a:endParaRPr lang="en-US" dirty="0"/>
          </a:p>
          <a:p>
            <a:pPr lvl="1"/>
            <a:r>
              <a:rPr lang="en-US" dirty="0"/>
              <a:t>Is your thesis statement </a:t>
            </a:r>
            <a:r>
              <a:rPr lang="en-US" dirty="0" smtClean="0"/>
              <a:t>specific </a:t>
            </a:r>
            <a:r>
              <a:rPr lang="en-US" dirty="0"/>
              <a:t>and </a:t>
            </a:r>
            <a:r>
              <a:rPr lang="en-US" dirty="0" smtClean="0"/>
              <a:t>narrow?  </a:t>
            </a:r>
            <a:endParaRPr lang="en-US" dirty="0"/>
          </a:p>
          <a:p>
            <a:pPr lvl="1"/>
            <a:r>
              <a:rPr lang="en-US" dirty="0"/>
              <a:t>Is your thesis statement </a:t>
            </a:r>
            <a:r>
              <a:rPr lang="en-US" dirty="0" smtClean="0"/>
              <a:t>arguable? </a:t>
            </a:r>
            <a:endParaRPr lang="en-US" dirty="0"/>
          </a:p>
          <a:p>
            <a:pPr lvl="1"/>
            <a:endParaRPr lang="en-US" dirty="0"/>
          </a:p>
        </p:txBody>
      </p:sp>
    </p:spTree>
    <p:extLst>
      <p:ext uri="{BB962C8B-B14F-4D97-AF65-F5344CB8AC3E}">
        <p14:creationId xmlns:p14="http://schemas.microsoft.com/office/powerpoint/2010/main" val="700493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Thesis Statement</a:t>
            </a:r>
            <a:endParaRPr lang="en-US" dirty="0"/>
          </a:p>
        </p:txBody>
      </p:sp>
      <p:sp>
        <p:nvSpPr>
          <p:cNvPr id="3" name="Subtitle 2"/>
          <p:cNvSpPr>
            <a:spLocks noGrp="1"/>
          </p:cNvSpPr>
          <p:nvPr>
            <p:ph type="subTitle" idx="1"/>
          </p:nvPr>
        </p:nvSpPr>
        <p:spPr/>
        <p:txBody>
          <a:bodyPr/>
          <a:lstStyle/>
          <a:p>
            <a:r>
              <a:rPr lang="en-US" dirty="0" smtClean="0"/>
              <a:t>What is a Thesis Statement?</a:t>
            </a:r>
          </a:p>
          <a:p>
            <a:r>
              <a:rPr lang="en-US" dirty="0" smtClean="0"/>
              <a:t>Why do I need one?</a:t>
            </a:r>
            <a:endParaRPr lang="en-US" dirty="0"/>
          </a:p>
        </p:txBody>
      </p:sp>
    </p:spTree>
    <p:extLst>
      <p:ext uri="{BB962C8B-B14F-4D97-AF65-F5344CB8AC3E}">
        <p14:creationId xmlns:p14="http://schemas.microsoft.com/office/powerpoint/2010/main" val="4163838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I tell if my thesis is strong?</a:t>
            </a:r>
          </a:p>
        </p:txBody>
      </p:sp>
      <p:sp>
        <p:nvSpPr>
          <p:cNvPr id="3" name="Content Placeholder 2"/>
          <p:cNvSpPr>
            <a:spLocks noGrp="1"/>
          </p:cNvSpPr>
          <p:nvPr>
            <p:ph idx="1"/>
          </p:nvPr>
        </p:nvSpPr>
        <p:spPr/>
        <p:txBody>
          <a:bodyPr/>
          <a:lstStyle/>
          <a:p>
            <a:r>
              <a:rPr lang="en-US" dirty="0" smtClean="0"/>
              <a:t>If you don’t feel confident in your answers to these questions, then seek help </a:t>
            </a:r>
          </a:p>
          <a:p>
            <a:pPr lvl="1"/>
            <a:r>
              <a:rPr lang="en-US" dirty="0" smtClean="0"/>
              <a:t>from me</a:t>
            </a:r>
          </a:p>
          <a:p>
            <a:pPr lvl="1"/>
            <a:r>
              <a:rPr lang="en-US" dirty="0" smtClean="0"/>
              <a:t>from the writing center</a:t>
            </a:r>
          </a:p>
          <a:p>
            <a:pPr lvl="1"/>
            <a:r>
              <a:rPr lang="en-US" dirty="0" smtClean="0"/>
              <a:t>from online tutoring</a:t>
            </a:r>
            <a:endParaRPr lang="en-US" dirty="0"/>
          </a:p>
        </p:txBody>
      </p:sp>
    </p:spTree>
    <p:extLst>
      <p:ext uri="{BB962C8B-B14F-4D97-AF65-F5344CB8AC3E}">
        <p14:creationId xmlns:p14="http://schemas.microsoft.com/office/powerpoint/2010/main" val="2501852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66800"/>
          </a:xfrm>
        </p:spPr>
        <p:txBody>
          <a:bodyPr/>
          <a:lstStyle/>
          <a:p>
            <a:pPr algn="ctr"/>
            <a:r>
              <a:rPr lang="en-US" dirty="0" smtClean="0"/>
              <a:t>A Thesis Statement </a:t>
            </a:r>
            <a:endParaRPr lang="en-US" dirty="0"/>
          </a:p>
        </p:txBody>
      </p:sp>
      <p:sp>
        <p:nvSpPr>
          <p:cNvPr id="3" name="Subtitle 2"/>
          <p:cNvSpPr>
            <a:spLocks noGrp="1"/>
          </p:cNvSpPr>
          <p:nvPr>
            <p:ph type="subTitle" idx="1"/>
          </p:nvPr>
        </p:nvSpPr>
        <p:spPr>
          <a:xfrm>
            <a:off x="533400" y="2743200"/>
            <a:ext cx="7854696" cy="3886200"/>
          </a:xfrm>
        </p:spPr>
        <p:txBody>
          <a:bodyPr>
            <a:normAutofit fontScale="85000" lnSpcReduction="20000"/>
          </a:bodyPr>
          <a:lstStyle/>
          <a:p>
            <a:pPr marL="457200" indent="-457200" algn="l">
              <a:buFont typeface="Arial" pitchFamily="34" charset="0"/>
              <a:buChar char="•"/>
            </a:pPr>
            <a:r>
              <a:rPr lang="en-US" dirty="0"/>
              <a:t>A thesis statement summarizes the main idea of your paper in one (or two) sentence(s).</a:t>
            </a:r>
          </a:p>
          <a:p>
            <a:pPr marL="457200" indent="-457200" algn="l">
              <a:buFont typeface="Arial" pitchFamily="34" charset="0"/>
              <a:buChar char="•"/>
            </a:pPr>
            <a:r>
              <a:rPr lang="en-US" dirty="0"/>
              <a:t>It maps the paper for the reader and lets the reader know what to expect.</a:t>
            </a:r>
          </a:p>
          <a:p>
            <a:pPr marL="457200" indent="-457200" algn="l">
              <a:buFont typeface="Arial" pitchFamily="34" charset="0"/>
              <a:buChar char="•"/>
            </a:pPr>
            <a:r>
              <a:rPr lang="en-US" dirty="0"/>
              <a:t>It is narrow and specific. </a:t>
            </a:r>
          </a:p>
          <a:p>
            <a:pPr marL="457200" indent="-457200" algn="l">
              <a:buFont typeface="Arial" pitchFamily="34" charset="0"/>
              <a:buChar char="•"/>
            </a:pPr>
            <a:r>
              <a:rPr lang="en-US" dirty="0"/>
              <a:t>It justifies discussion of your idea. It answers the “so what?” </a:t>
            </a:r>
            <a:endParaRPr lang="en-US" dirty="0" smtClean="0"/>
          </a:p>
          <a:p>
            <a:pPr marL="457200" indent="-457200" algn="l">
              <a:buFont typeface="Arial" pitchFamily="34" charset="0"/>
              <a:buChar char="•"/>
            </a:pPr>
            <a:endParaRPr lang="en-US" dirty="0"/>
          </a:p>
          <a:p>
            <a:pPr marL="457200" indent="-457200" algn="l">
              <a:buFont typeface="Arial" pitchFamily="34" charset="0"/>
              <a:buChar char="•"/>
            </a:pPr>
            <a:endParaRPr lang="en-US" dirty="0" smtClean="0"/>
          </a:p>
          <a:p>
            <a:pPr algn="l"/>
            <a:r>
              <a:rPr lang="en-US" dirty="0" smtClean="0"/>
              <a:t>Remember, writing is a creative process so don’t be afraid to revise your thesis to fit your paper or to revise your paper to fit your thesis. You are the judge of what works best but don’t be afraid to seek help.</a:t>
            </a:r>
            <a:endParaRPr lang="en-US" dirty="0"/>
          </a:p>
          <a:p>
            <a:pPr marL="457200" indent="-457200">
              <a:buFont typeface="Arial" pitchFamily="34" charset="0"/>
              <a:buChar char="•"/>
            </a:pPr>
            <a:endParaRPr lang="en-US" dirty="0"/>
          </a:p>
        </p:txBody>
      </p:sp>
    </p:spTree>
    <p:extLst>
      <p:ext uri="{BB962C8B-B14F-4D97-AF65-F5344CB8AC3E}">
        <p14:creationId xmlns:p14="http://schemas.microsoft.com/office/powerpoint/2010/main" val="2168721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Thesis Statement</a:t>
            </a:r>
            <a:endParaRPr lang="en-US" dirty="0"/>
          </a:p>
        </p:txBody>
      </p:sp>
      <p:sp>
        <p:nvSpPr>
          <p:cNvPr id="3" name="Subtitle 2"/>
          <p:cNvSpPr>
            <a:spLocks noGrp="1"/>
          </p:cNvSpPr>
          <p:nvPr>
            <p:ph type="subTitle" idx="1"/>
          </p:nvPr>
        </p:nvSpPr>
        <p:spPr/>
        <p:txBody>
          <a:bodyPr/>
          <a:lstStyle/>
          <a:p>
            <a:r>
              <a:rPr lang="en-US" dirty="0" smtClean="0"/>
              <a:t>What is a Thesis Statement?</a:t>
            </a:r>
          </a:p>
          <a:p>
            <a:r>
              <a:rPr lang="en-US" dirty="0" smtClean="0"/>
              <a:t>Why do I need one?</a:t>
            </a:r>
          </a:p>
          <a:p>
            <a:r>
              <a:rPr lang="en-US" dirty="0" smtClean="0"/>
              <a:t>What’s the difference between a topic and a thesis?</a:t>
            </a:r>
            <a:endParaRPr lang="en-US" dirty="0"/>
          </a:p>
        </p:txBody>
      </p:sp>
    </p:spTree>
    <p:extLst>
      <p:ext uri="{BB962C8B-B14F-4D97-AF65-F5344CB8AC3E}">
        <p14:creationId xmlns:p14="http://schemas.microsoft.com/office/powerpoint/2010/main" val="1540317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Thesis Statement</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What is a Thesis Statement?</a:t>
            </a:r>
          </a:p>
          <a:p>
            <a:r>
              <a:rPr lang="en-US" dirty="0" smtClean="0"/>
              <a:t>Why do I need one?</a:t>
            </a:r>
          </a:p>
          <a:p>
            <a:r>
              <a:rPr lang="en-US" dirty="0" smtClean="0"/>
              <a:t>What’s the difference between a topic and a thesis?</a:t>
            </a:r>
          </a:p>
          <a:p>
            <a:r>
              <a:rPr lang="en-US" dirty="0" smtClean="0"/>
              <a:t>Where does it go in the paper?</a:t>
            </a:r>
          </a:p>
          <a:p>
            <a:endParaRPr lang="en-US" dirty="0"/>
          </a:p>
        </p:txBody>
      </p:sp>
    </p:spTree>
    <p:extLst>
      <p:ext uri="{BB962C8B-B14F-4D97-AF65-F5344CB8AC3E}">
        <p14:creationId xmlns:p14="http://schemas.microsoft.com/office/powerpoint/2010/main" val="4214057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Thesis Statement</a:t>
            </a:r>
            <a:endParaRPr lang="en-US" dirty="0"/>
          </a:p>
        </p:txBody>
      </p:sp>
      <p:sp>
        <p:nvSpPr>
          <p:cNvPr id="3" name="Subtitle 2"/>
          <p:cNvSpPr>
            <a:spLocks noGrp="1"/>
          </p:cNvSpPr>
          <p:nvPr>
            <p:ph type="subTitle" idx="1"/>
          </p:nvPr>
        </p:nvSpPr>
        <p:spPr>
          <a:xfrm>
            <a:off x="533400" y="3228536"/>
            <a:ext cx="7854696" cy="2029264"/>
          </a:xfrm>
        </p:spPr>
        <p:txBody>
          <a:bodyPr>
            <a:normAutofit fontScale="92500" lnSpcReduction="20000"/>
          </a:bodyPr>
          <a:lstStyle/>
          <a:p>
            <a:r>
              <a:rPr lang="en-US" dirty="0" smtClean="0"/>
              <a:t>What is a Thesis Statement?</a:t>
            </a:r>
          </a:p>
          <a:p>
            <a:r>
              <a:rPr lang="en-US" dirty="0" smtClean="0"/>
              <a:t>Why do I need one?</a:t>
            </a:r>
          </a:p>
          <a:p>
            <a:r>
              <a:rPr lang="en-US" dirty="0" smtClean="0"/>
              <a:t>What’s the difference between a topic and a thesis?</a:t>
            </a:r>
          </a:p>
          <a:p>
            <a:r>
              <a:rPr lang="en-US" dirty="0" smtClean="0"/>
              <a:t>Where does it go in the paper?</a:t>
            </a:r>
          </a:p>
          <a:p>
            <a:r>
              <a:rPr lang="en-US" dirty="0" smtClean="0"/>
              <a:t>When do I write it?</a:t>
            </a:r>
          </a:p>
          <a:p>
            <a:endParaRPr lang="en-US" dirty="0" smtClean="0"/>
          </a:p>
          <a:p>
            <a:endParaRPr lang="en-US" dirty="0" smtClean="0"/>
          </a:p>
          <a:p>
            <a:endParaRPr lang="en-US" dirty="0"/>
          </a:p>
        </p:txBody>
      </p:sp>
    </p:spTree>
    <p:extLst>
      <p:ext uri="{BB962C8B-B14F-4D97-AF65-F5344CB8AC3E}">
        <p14:creationId xmlns:p14="http://schemas.microsoft.com/office/powerpoint/2010/main" val="1597430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Thesis Statement</a:t>
            </a:r>
            <a:endParaRPr lang="en-US" dirty="0"/>
          </a:p>
        </p:txBody>
      </p:sp>
      <p:sp>
        <p:nvSpPr>
          <p:cNvPr id="3" name="Subtitle 2"/>
          <p:cNvSpPr>
            <a:spLocks noGrp="1"/>
          </p:cNvSpPr>
          <p:nvPr>
            <p:ph type="subTitle" idx="1"/>
          </p:nvPr>
        </p:nvSpPr>
        <p:spPr>
          <a:xfrm>
            <a:off x="533400" y="3228536"/>
            <a:ext cx="7854696" cy="2486464"/>
          </a:xfrm>
        </p:spPr>
        <p:txBody>
          <a:bodyPr>
            <a:normAutofit fontScale="92500" lnSpcReduction="10000"/>
          </a:bodyPr>
          <a:lstStyle/>
          <a:p>
            <a:r>
              <a:rPr lang="en-US" dirty="0" smtClean="0"/>
              <a:t>What is a Thesis Statement?</a:t>
            </a:r>
          </a:p>
          <a:p>
            <a:r>
              <a:rPr lang="en-US" dirty="0" smtClean="0"/>
              <a:t>Why do I need one?</a:t>
            </a:r>
          </a:p>
          <a:p>
            <a:r>
              <a:rPr lang="en-US" dirty="0" smtClean="0"/>
              <a:t>What’s the difference between a topic and a thesis?</a:t>
            </a:r>
          </a:p>
          <a:p>
            <a:r>
              <a:rPr lang="en-US" dirty="0" smtClean="0"/>
              <a:t>Where does it go in the paper?</a:t>
            </a:r>
          </a:p>
          <a:p>
            <a:r>
              <a:rPr lang="en-US" dirty="0" smtClean="0"/>
              <a:t>When do I write it?</a:t>
            </a:r>
          </a:p>
          <a:p>
            <a:r>
              <a:rPr lang="en-US" dirty="0" smtClean="0"/>
              <a:t>How do I know I have a good one?</a:t>
            </a:r>
            <a:endParaRPr lang="en-US" dirty="0"/>
          </a:p>
        </p:txBody>
      </p:sp>
    </p:spTree>
    <p:extLst>
      <p:ext uri="{BB962C8B-B14F-4D97-AF65-F5344CB8AC3E}">
        <p14:creationId xmlns:p14="http://schemas.microsoft.com/office/powerpoint/2010/main" val="631170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Thesis Statement?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71968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Statement</a:t>
            </a:r>
            <a:endParaRPr lang="en-US" dirty="0"/>
          </a:p>
        </p:txBody>
      </p:sp>
      <p:sp>
        <p:nvSpPr>
          <p:cNvPr id="3" name="Content Placeholder 2"/>
          <p:cNvSpPr>
            <a:spLocks noGrp="1"/>
          </p:cNvSpPr>
          <p:nvPr>
            <p:ph idx="1"/>
          </p:nvPr>
        </p:nvSpPr>
        <p:spPr/>
        <p:txBody>
          <a:bodyPr/>
          <a:lstStyle/>
          <a:p>
            <a:r>
              <a:rPr lang="en-US" dirty="0" smtClean="0"/>
              <a:t>A thesis statement summarizes the main idea of your paper in one (or two) sentence(s).</a:t>
            </a:r>
          </a:p>
          <a:p>
            <a:r>
              <a:rPr lang="en-US" dirty="0" smtClean="0"/>
              <a:t>It maps the paper for the reader and lets the reader know what to expect.</a:t>
            </a:r>
          </a:p>
          <a:p>
            <a:r>
              <a:rPr lang="en-US" dirty="0"/>
              <a:t>It is narrow and specific. </a:t>
            </a:r>
          </a:p>
          <a:p>
            <a:r>
              <a:rPr lang="en-US" dirty="0" smtClean="0"/>
              <a:t>It justifies discussion of your idea. It answers the “so what?” </a:t>
            </a:r>
          </a:p>
        </p:txBody>
      </p:sp>
    </p:spTree>
    <p:extLst>
      <p:ext uri="{BB962C8B-B14F-4D97-AF65-F5344CB8AC3E}">
        <p14:creationId xmlns:p14="http://schemas.microsoft.com/office/powerpoint/2010/main" val="388054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1321</TotalTime>
  <Words>1365</Words>
  <Application>Microsoft Office PowerPoint</Application>
  <PresentationFormat>On-screen Show (4:3)</PresentationFormat>
  <Paragraphs>125</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The Thesis Statement</vt:lpstr>
      <vt:lpstr>The Thesis Statement</vt:lpstr>
      <vt:lpstr>The Thesis Statement</vt:lpstr>
      <vt:lpstr>The Thesis Statement</vt:lpstr>
      <vt:lpstr>The Thesis Statement</vt:lpstr>
      <vt:lpstr>The Thesis Statement</vt:lpstr>
      <vt:lpstr>The Thesis Statement</vt:lpstr>
      <vt:lpstr>What is a Thesis Statement?</vt:lpstr>
      <vt:lpstr>A Thesis Statement</vt:lpstr>
      <vt:lpstr>Summarizes the main idea</vt:lpstr>
      <vt:lpstr>Let’s the reader know what’s coming</vt:lpstr>
      <vt:lpstr>A Strong Thesis is narrow and specific.</vt:lpstr>
      <vt:lpstr>A Strong Thesis tells the reader what’s at stake.</vt:lpstr>
      <vt:lpstr>Why do I need a Thesis Statement?</vt:lpstr>
      <vt:lpstr>Why do I need a Thesis Statement?</vt:lpstr>
      <vt:lpstr>What is the difference between a topic and a thesis?</vt:lpstr>
      <vt:lpstr>Many Students confuse a “topic” for a “thesis”</vt:lpstr>
      <vt:lpstr>Many Students confuse a “topic” for a “thesis”</vt:lpstr>
      <vt:lpstr>Many Students confuse a “topic” for a “thesis”</vt:lpstr>
      <vt:lpstr>Developing your Thesis from your Topic</vt:lpstr>
      <vt:lpstr>Developing your Thesis from your Topic</vt:lpstr>
      <vt:lpstr>Developing your Thesis from your Topic</vt:lpstr>
      <vt:lpstr>Where should the thesis statement go in my paper?</vt:lpstr>
      <vt:lpstr>Where should the thesis statement go in my paper?</vt:lpstr>
      <vt:lpstr>Where should the thesis statement go in my paper?</vt:lpstr>
      <vt:lpstr>When do I write a thesis statement?</vt:lpstr>
      <vt:lpstr>When do I write a thesis statement?</vt:lpstr>
      <vt:lpstr>How can I tell if my thesis is strong?</vt:lpstr>
      <vt:lpstr>How can I tell if my thesis is strong?</vt:lpstr>
      <vt:lpstr>How can I tell if my thesis is strong?</vt:lpstr>
      <vt:lpstr>A Thesis Statement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Thesis Statement</dc:title>
  <dc:creator>Duncan</dc:creator>
  <cp:lastModifiedBy>Duncan</cp:lastModifiedBy>
  <cp:revision>26</cp:revision>
  <dcterms:created xsi:type="dcterms:W3CDTF">2013-06-04T17:05:57Z</dcterms:created>
  <dcterms:modified xsi:type="dcterms:W3CDTF">2013-06-05T15:07:47Z</dcterms:modified>
</cp:coreProperties>
</file>