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8" r:id="rId2"/>
    <p:sldId id="257" r:id="rId3"/>
    <p:sldId id="289" r:id="rId4"/>
    <p:sldId id="260" r:id="rId5"/>
    <p:sldId id="290" r:id="rId6"/>
    <p:sldId id="262" r:id="rId7"/>
    <p:sldId id="291" r:id="rId8"/>
    <p:sldId id="264" r:id="rId9"/>
    <p:sldId id="292" r:id="rId10"/>
    <p:sldId id="266" r:id="rId11"/>
    <p:sldId id="293" r:id="rId12"/>
    <p:sldId id="268" r:id="rId13"/>
    <p:sldId id="294" r:id="rId14"/>
    <p:sldId id="270" r:id="rId15"/>
    <p:sldId id="295" r:id="rId16"/>
    <p:sldId id="272" r:id="rId17"/>
    <p:sldId id="296" r:id="rId18"/>
    <p:sldId id="274" r:id="rId19"/>
    <p:sldId id="297" r:id="rId20"/>
    <p:sldId id="276" r:id="rId21"/>
    <p:sldId id="298" r:id="rId22"/>
    <p:sldId id="278" r:id="rId23"/>
    <p:sldId id="299" r:id="rId24"/>
    <p:sldId id="280" r:id="rId25"/>
    <p:sldId id="300" r:id="rId26"/>
    <p:sldId id="282" r:id="rId27"/>
    <p:sldId id="301" r:id="rId28"/>
    <p:sldId id="284" r:id="rId29"/>
    <p:sldId id="302" r:id="rId30"/>
    <p:sldId id="286" r:id="rId31"/>
    <p:sldId id="30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597CA72-2828-4246-8714-41DBB114CA68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F9002B9-E17A-401F-BE37-321A7F6B51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76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a</a:t>
            </a:r>
            <a:endParaRPr lang="en-US" baseline="300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a</a:t>
            </a:r>
            <a:endParaRPr lang="en-US" baseline="300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b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b</a:t>
            </a: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c</a:t>
            </a:r>
            <a:endParaRPr lang="en-US" baseline="-250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c</a:t>
            </a:r>
            <a:endParaRPr lang="en-US" baseline="-250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a</a:t>
            </a: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a</a:t>
            </a: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c</a:t>
            </a: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c</a:t>
            </a: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d</a:t>
            </a: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d</a:t>
            </a: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c</a:t>
            </a: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Answer: </a:t>
            </a:r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c</a:t>
            </a: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Answer: </a:t>
            </a:r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c</a:t>
            </a: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c</a:t>
            </a: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a</a:t>
            </a: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a</a:t>
            </a: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Answer: 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5D77B2-A12B-4072-888D-69AB8AB106CE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C4551-CC06-41B9-9759-31A841EB9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8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EF5582-9A8C-4ECF-A7C4-FA714D5D823E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3803D-69FA-4AF5-9CB7-9268A9849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CBA852-0BBA-49BC-9C28-8BB636DB83EB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4F77A-CB73-4BBB-88CA-0BB2A3780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558DBE-6517-4EEC-871D-0AD60EE93D54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7E76A-C914-48A1-A0D3-C12A22D5A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4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F01D-DBE9-44D0-95B2-090237F29E8E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02228-8CFD-49E2-908E-36517C81B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7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843239-8AE6-4A9A-BF05-1A488C7716AE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8DFE1-ACEA-451C-A089-A1D87C0E20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4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AF5D1-D04C-4095-991B-98C377E635FA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7AC53-2806-4443-829A-B8B257E58B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B631E4-56BE-4DC6-AFF9-25E042471582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86BCF-8D9A-4CEB-B628-D52273509D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6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9EA28-E8E6-47B8-9D65-0DF017011C07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0B879-872E-4BD1-A0DE-2D30F6CE6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4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0FFB2-4ED1-4446-825D-7699FBA8EF5E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9BC1A-1B0A-40AD-A290-16AF06CF53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7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302976-C260-4344-BAC6-24F29849665D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E7CE-5EDF-42B6-884F-11C18A7036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5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F0EC603-0D4B-44C4-AC84-5C90E1406498}" type="datetime1">
              <a:rPr lang="en-US"/>
              <a:pPr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E496CC5-E0D0-491D-A575-AF2F99200A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65125" y="6580188"/>
            <a:ext cx="822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73738C"/>
                </a:solidFill>
              </a:rPr>
              <a:t>© 20</a:t>
            </a:r>
            <a:r>
              <a:rPr lang="en-US" altLang="zh-TW" sz="1000">
                <a:solidFill>
                  <a:srgbClr val="73738C"/>
                </a:solidFill>
                <a:ea typeface="新細明體" pitchFamily="18" charset="-128"/>
              </a:rPr>
              <a:t>15</a:t>
            </a:r>
            <a:r>
              <a:rPr lang="en-US" sz="1000">
                <a:solidFill>
                  <a:srgbClr val="73738C"/>
                </a:solidFill>
                <a:ea typeface="新細明體" pitchFamily="18" charset="-128"/>
              </a:rPr>
              <a:t> Pearson Education, Inc.</a:t>
            </a:r>
            <a:endParaRPr lang="en-US" b="1">
              <a:solidFill>
                <a:srgbClr val="73738C"/>
              </a:solidFill>
              <a:ea typeface="新細明體" pitchFamily="1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8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 idx="4294967295"/>
          </p:nvPr>
        </p:nvSpPr>
        <p:spPr>
          <a:xfrm>
            <a:off x="5181600" y="1447800"/>
            <a:ext cx="3886200" cy="2152650"/>
          </a:xfrm>
        </p:spPr>
        <p:txBody>
          <a:bodyPr/>
          <a:lstStyle/>
          <a:p>
            <a:pPr eaLnBrk="1" hangingPunct="1"/>
            <a:r>
              <a:rPr lang="en-US" sz="3400" smtClean="0">
                <a:latin typeface="Arial" charset="0"/>
                <a:cs typeface="Arial" charset="0"/>
              </a:rPr>
              <a:t>Clicker Questions</a:t>
            </a:r>
            <a:br>
              <a:rPr lang="en-US" sz="3400" smtClean="0">
                <a:latin typeface="Arial" charset="0"/>
                <a:cs typeface="Arial" charset="0"/>
              </a:rPr>
            </a:br>
            <a:r>
              <a:rPr lang="en-US" sz="3400" smtClean="0">
                <a:latin typeface="Arial" charset="0"/>
                <a:cs typeface="Arial" charset="0"/>
              </a:rPr>
              <a:t/>
            </a:r>
            <a:br>
              <a:rPr lang="en-US" sz="3400" smtClean="0">
                <a:latin typeface="Arial" charset="0"/>
                <a:cs typeface="Arial" charset="0"/>
              </a:rPr>
            </a:br>
            <a:r>
              <a:rPr lang="en-US" sz="3400" smtClean="0">
                <a:latin typeface="Arial" charset="0"/>
                <a:cs typeface="Arial" charset="0"/>
              </a:rPr>
              <a:t>Chapter 3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4294967295"/>
          </p:nvPr>
        </p:nvSpPr>
        <p:spPr>
          <a:xfrm>
            <a:off x="5181600" y="5410200"/>
            <a:ext cx="3886200" cy="990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0D0D0D"/>
                </a:solidFill>
                <a:latin typeface="Arial" charset="0"/>
              </a:rPr>
              <a:t>Barbara Mowery</a:t>
            </a:r>
            <a:endParaRPr lang="en-US" sz="2000" dirty="0" smtClean="0">
              <a:solidFill>
                <a:srgbClr val="0D0D0D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2000" smtClean="0">
                <a:solidFill>
                  <a:srgbClr val="0D0D0D"/>
                </a:solidFill>
                <a:latin typeface="Arial" charset="0"/>
              </a:rPr>
              <a:t>York College</a:t>
            </a:r>
            <a:endParaRPr lang="en-US" sz="2000" dirty="0" smtClean="0">
              <a:solidFill>
                <a:srgbClr val="0D0D0D"/>
              </a:solidFill>
              <a:latin typeface="Arial" charset="0"/>
            </a:endParaRPr>
          </a:p>
        </p:txBody>
      </p:sp>
      <p:pic>
        <p:nvPicPr>
          <p:cNvPr id="14340" name="Picture 1" descr="BROW0417_13_ec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941888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924800" cy="29908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The formula weight of any substance is also known as</a:t>
            </a:r>
          </a:p>
        </p:txBody>
      </p:sp>
      <p:sp>
        <p:nvSpPr>
          <p:cNvPr id="3174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Avogadro’s number.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atomic weight.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density.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molar mass.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924800" cy="29908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The formula weight of any substance is also known as</a:t>
            </a:r>
          </a:p>
        </p:txBody>
      </p:sp>
      <p:sp>
        <p:nvSpPr>
          <p:cNvPr id="3379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Avogadro’s number.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atomic weight.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density.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molar mass.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001000" cy="29908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The formula weight of Na</a:t>
            </a:r>
            <a:r>
              <a:rPr lang="en-US" baseline="-25000" smtClean="0">
                <a:latin typeface="Arial" charset="0"/>
                <a:cs typeface="Arial" charset="0"/>
              </a:rPr>
              <a:t>3</a:t>
            </a:r>
            <a:r>
              <a:rPr lang="en-US" smtClean="0">
                <a:latin typeface="Arial" charset="0"/>
                <a:cs typeface="Arial" charset="0"/>
              </a:rPr>
              <a:t>PO</a:t>
            </a:r>
            <a:r>
              <a:rPr lang="en-US" baseline="-25000" smtClean="0">
                <a:latin typeface="Arial" charset="0"/>
                <a:cs typeface="Arial" charset="0"/>
              </a:rPr>
              <a:t>4</a:t>
            </a:r>
            <a:r>
              <a:rPr lang="en-US" smtClean="0">
                <a:latin typeface="Arial" charset="0"/>
                <a:cs typeface="Arial" charset="0"/>
              </a:rPr>
              <a:t> is _______ grams per mole.</a:t>
            </a:r>
          </a:p>
        </p:txBody>
      </p:sp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77000" cy="2438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70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164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265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116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001000" cy="29908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The formula weight of Na</a:t>
            </a:r>
            <a:r>
              <a:rPr lang="en-US" baseline="-25000" smtClean="0">
                <a:latin typeface="Arial" charset="0"/>
                <a:cs typeface="Arial" charset="0"/>
              </a:rPr>
              <a:t>3</a:t>
            </a:r>
            <a:r>
              <a:rPr lang="en-US" smtClean="0">
                <a:latin typeface="Arial" charset="0"/>
                <a:cs typeface="Arial" charset="0"/>
              </a:rPr>
              <a:t>PO</a:t>
            </a:r>
            <a:r>
              <a:rPr lang="en-US" baseline="-25000" smtClean="0">
                <a:latin typeface="Arial" charset="0"/>
                <a:cs typeface="Arial" charset="0"/>
              </a:rPr>
              <a:t>4</a:t>
            </a:r>
            <a:r>
              <a:rPr lang="en-US" smtClean="0">
                <a:latin typeface="Arial" charset="0"/>
                <a:cs typeface="Arial" charset="0"/>
              </a:rPr>
              <a:t> is _______ grams per mole.</a:t>
            </a:r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77000" cy="2438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70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164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265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116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001000" cy="31432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The percentage by mass of phosphorus in Na</a:t>
            </a:r>
            <a:r>
              <a:rPr lang="en-US" baseline="-25000" smtClean="0">
                <a:latin typeface="Arial" charset="0"/>
                <a:cs typeface="Arial" charset="0"/>
              </a:rPr>
              <a:t>3</a:t>
            </a:r>
            <a:r>
              <a:rPr lang="en-US" smtClean="0">
                <a:latin typeface="Arial" charset="0"/>
                <a:cs typeface="Arial" charset="0"/>
              </a:rPr>
              <a:t>PO</a:t>
            </a:r>
            <a:r>
              <a:rPr lang="en-US" baseline="-25000" smtClean="0">
                <a:latin typeface="Arial" charset="0"/>
                <a:cs typeface="Arial" charset="0"/>
              </a:rPr>
              <a:t>4</a:t>
            </a:r>
            <a:r>
              <a:rPr lang="en-US" smtClean="0">
                <a:latin typeface="Arial" charset="0"/>
                <a:cs typeface="Arial" charset="0"/>
              </a:rPr>
              <a:t> is</a:t>
            </a:r>
          </a:p>
        </p:txBody>
      </p:sp>
      <p:sp>
        <p:nvSpPr>
          <p:cNvPr id="39939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553200" cy="27432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44.0.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11.7.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26.7.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18.9.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001000" cy="31432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The percentage by mass of phosphorus in Na</a:t>
            </a:r>
            <a:r>
              <a:rPr lang="en-US" baseline="-25000" smtClean="0">
                <a:latin typeface="Arial" charset="0"/>
                <a:cs typeface="Arial" charset="0"/>
              </a:rPr>
              <a:t>3</a:t>
            </a:r>
            <a:r>
              <a:rPr lang="en-US" smtClean="0">
                <a:latin typeface="Arial" charset="0"/>
                <a:cs typeface="Arial" charset="0"/>
              </a:rPr>
              <a:t>PO</a:t>
            </a:r>
            <a:r>
              <a:rPr lang="en-US" baseline="-25000" smtClean="0">
                <a:latin typeface="Arial" charset="0"/>
                <a:cs typeface="Arial" charset="0"/>
              </a:rPr>
              <a:t>4</a:t>
            </a:r>
            <a:r>
              <a:rPr lang="en-US" smtClean="0">
                <a:latin typeface="Arial" charset="0"/>
                <a:cs typeface="Arial" charset="0"/>
              </a:rPr>
              <a:t> is</a:t>
            </a:r>
          </a:p>
        </p:txBody>
      </p:sp>
      <p:sp>
        <p:nvSpPr>
          <p:cNvPr id="41987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553200" cy="27432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44.0.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11.7.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26.7.</a:t>
            </a:r>
          </a:p>
          <a:p>
            <a:pPr marL="514350" indent="-514350" algn="l" eaLnBrk="1" hangingPunct="1"/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d.	18.9.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924800" cy="30670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One millionth of one mole of a noble gas = _______ atoms.</a:t>
            </a:r>
          </a:p>
        </p:txBody>
      </p:sp>
      <p:sp>
        <p:nvSpPr>
          <p:cNvPr id="44035" name="Subtitle 2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781800" cy="2971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6.02 × 10</a:t>
            </a:r>
            <a:r>
              <a:rPr lang="en-US" baseline="30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17</a:t>
            </a:r>
            <a:endParaRPr lang="en-US" dirty="0" smtClean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6.02 × 10</a:t>
            </a:r>
            <a:r>
              <a:rPr lang="en-US" baseline="30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20</a:t>
            </a:r>
            <a:endParaRPr lang="en-US" dirty="0" smtClean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6.02 × 10</a:t>
            </a:r>
            <a:r>
              <a:rPr lang="en-US" baseline="30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14</a:t>
            </a:r>
            <a:endParaRPr lang="en-US" dirty="0" smtClean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/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d.	Atoms are too small to count.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924800" cy="30670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One millionth of one mole of a noble gas = _______ atoms.</a:t>
            </a:r>
          </a:p>
        </p:txBody>
      </p:sp>
      <p:sp>
        <p:nvSpPr>
          <p:cNvPr id="46083" name="Subtitle 2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781800" cy="2971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6.02 × 10</a:t>
            </a:r>
            <a:r>
              <a:rPr lang="en-US" b="1" baseline="30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17</a:t>
            </a:r>
            <a:endParaRPr lang="en-US" b="1" dirty="0" smtClean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6.02 × 10</a:t>
            </a:r>
            <a:r>
              <a:rPr lang="en-US" baseline="30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20</a:t>
            </a:r>
            <a:endParaRPr lang="en-US" dirty="0" smtClean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6.02 × 10</a:t>
            </a:r>
            <a:r>
              <a:rPr lang="en-US" baseline="30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14</a:t>
            </a:r>
            <a:endParaRPr lang="en-US" dirty="0" smtClean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/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d.	Atoms are too small to count.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924800" cy="314325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  <a:cs typeface="Arial" charset="0"/>
              </a:rPr>
              <a:t>Ethanol contains 52.2% carbon, 13.0% hydrogen, and 34.8% oxygen by mass. The empirical formula of ethanol is</a:t>
            </a:r>
          </a:p>
        </p:txBody>
      </p:sp>
      <p:sp>
        <p:nvSpPr>
          <p:cNvPr id="48131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770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5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O.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/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d.	C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3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924800" cy="314325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  <a:cs typeface="Arial" charset="0"/>
              </a:rPr>
              <a:t>Ethanol contains 52.2% carbon, 13.0% hydrogen, and 34.8% oxygen by mass. The empirical formula of ethanol is</a:t>
            </a:r>
          </a:p>
        </p:txBody>
      </p:sp>
      <p:sp>
        <p:nvSpPr>
          <p:cNvPr id="50179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770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5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O.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3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924800" cy="29908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For the reaction X 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 Y,</a:t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X is referred to as the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066800" y="3429000"/>
            <a:ext cx="6629400" cy="28956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yield.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reactant.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product.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coefficient.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077200" cy="314325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  <a:cs typeface="Arial" charset="0"/>
              </a:rPr>
              <a:t>Ribose has a molecular weight of 150 grams per mole and the empirical formula CH</a:t>
            </a:r>
            <a:r>
              <a:rPr lang="en-US" baseline="-25000" dirty="0" smtClean="0">
                <a:latin typeface="Arial" charset="0"/>
                <a:cs typeface="Arial" charset="0"/>
              </a:rPr>
              <a:t>2</a:t>
            </a:r>
            <a:r>
              <a:rPr lang="en-US" dirty="0" smtClean="0">
                <a:latin typeface="Arial" charset="0"/>
                <a:cs typeface="Arial" charset="0"/>
              </a:rPr>
              <a:t>O. The molecular formula of ribose is</a:t>
            </a:r>
          </a:p>
        </p:txBody>
      </p:sp>
      <p:sp>
        <p:nvSpPr>
          <p:cNvPr id="52227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2438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8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5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10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5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14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/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d.	C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12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077200" cy="314325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  <a:cs typeface="Arial" charset="0"/>
              </a:rPr>
              <a:t>Ribose has a molecular weight of 150 grams per mole and the empirical formula CH</a:t>
            </a:r>
            <a:r>
              <a:rPr lang="en-US" baseline="-25000" dirty="0" smtClean="0">
                <a:latin typeface="Arial" charset="0"/>
                <a:cs typeface="Arial" charset="0"/>
              </a:rPr>
              <a:t>2</a:t>
            </a:r>
            <a:r>
              <a:rPr lang="en-US" dirty="0" smtClean="0">
                <a:latin typeface="Arial" charset="0"/>
                <a:cs typeface="Arial" charset="0"/>
              </a:rPr>
              <a:t>O. The molecular formula of ribose is</a:t>
            </a:r>
          </a:p>
        </p:txBody>
      </p:sp>
      <p:sp>
        <p:nvSpPr>
          <p:cNvPr id="54275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2438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8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5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10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5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14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12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01000" cy="41148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When 3.14 g of Compound X is completely combusted, 6.91 g of CO</a:t>
            </a:r>
            <a:r>
              <a:rPr lang="en-US" baseline="-25000" smtClean="0">
                <a:latin typeface="Arial" charset="0"/>
                <a:cs typeface="Arial" charset="0"/>
              </a:rPr>
              <a:t>2</a:t>
            </a:r>
            <a:r>
              <a:rPr lang="en-US" smtClean="0">
                <a:latin typeface="Arial" charset="0"/>
                <a:cs typeface="Arial" charset="0"/>
              </a:rPr>
              <a:t> and 2.26 g of H</a:t>
            </a:r>
            <a:r>
              <a:rPr lang="en-US" baseline="-25000" smtClean="0">
                <a:latin typeface="Arial" charset="0"/>
                <a:cs typeface="Arial" charset="0"/>
              </a:rPr>
              <a:t>2</a:t>
            </a:r>
            <a:r>
              <a:rPr lang="en-US" smtClean="0">
                <a:latin typeface="Arial" charset="0"/>
                <a:cs typeface="Arial" charset="0"/>
              </a:rPr>
              <a:t>O form.  The molecular formula of Compound X is</a:t>
            </a:r>
          </a:p>
        </p:txBody>
      </p:sp>
      <p:sp>
        <p:nvSpPr>
          <p:cNvPr id="5632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  <a:tabLst>
                <a:tab pos="2743200" algn="l"/>
              </a:tabLst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7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16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	b.  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12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O.</a:t>
            </a:r>
          </a:p>
          <a:p>
            <a:pPr marL="514350" indent="-514350" algn="l" eaLnBrk="1" hangingPunct="1">
              <a:tabLst>
                <a:tab pos="2743200" algn="l"/>
              </a:tabLst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c.	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5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8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	d.  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3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01000" cy="41148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When 3.14 g of Compound X is completely combusted, 6.91 g of CO</a:t>
            </a:r>
            <a:r>
              <a:rPr lang="en-US" baseline="-25000" smtClean="0">
                <a:latin typeface="Arial" charset="0"/>
                <a:cs typeface="Arial" charset="0"/>
              </a:rPr>
              <a:t>2</a:t>
            </a:r>
            <a:r>
              <a:rPr lang="en-US" smtClean="0">
                <a:latin typeface="Arial" charset="0"/>
                <a:cs typeface="Arial" charset="0"/>
              </a:rPr>
              <a:t> and 2.26 g of H</a:t>
            </a:r>
            <a:r>
              <a:rPr lang="en-US" baseline="-25000" smtClean="0">
                <a:latin typeface="Arial" charset="0"/>
                <a:cs typeface="Arial" charset="0"/>
              </a:rPr>
              <a:t>2</a:t>
            </a:r>
            <a:r>
              <a:rPr lang="en-US" smtClean="0">
                <a:latin typeface="Arial" charset="0"/>
                <a:cs typeface="Arial" charset="0"/>
              </a:rPr>
              <a:t>O form.  The molecular formula of Compound X is</a:t>
            </a:r>
          </a:p>
        </p:txBody>
      </p:sp>
      <p:sp>
        <p:nvSpPr>
          <p:cNvPr id="58371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  <a:tabLst>
                <a:tab pos="2743200" algn="l"/>
              </a:tabLst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7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16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	b.  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12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O.</a:t>
            </a:r>
          </a:p>
          <a:p>
            <a:pPr marL="514350" indent="-514350" algn="l" eaLnBrk="1" hangingPunct="1">
              <a:tabLst>
                <a:tab pos="2743200" algn="l"/>
              </a:tabLst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c.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	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5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8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	d.  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3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82000" cy="31242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latin typeface="Arial" charset="0"/>
                <a:cs typeface="Arial" charset="0"/>
              </a:rPr>
              <a:t>6</a:t>
            </a:r>
            <a:r>
              <a:rPr lang="en-US" smtClean="0"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latin typeface="Arial" charset="0"/>
                <a:cs typeface="Arial" charset="0"/>
              </a:rPr>
              <a:t>6</a:t>
            </a:r>
            <a:r>
              <a:rPr lang="en-US" smtClean="0">
                <a:latin typeface="Arial" charset="0"/>
                <a:cs typeface="Arial" charset="0"/>
              </a:rPr>
              <a:t> + 2 Br</a:t>
            </a:r>
            <a:r>
              <a:rPr lang="en-US" baseline="-25000" smtClean="0">
                <a:latin typeface="Arial" charset="0"/>
                <a:cs typeface="Arial" charset="0"/>
              </a:rPr>
              <a:t>2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 C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6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H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4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Br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 + 2 HBr</a:t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When 10.0 g of C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6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H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6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 and 30.0 g of Br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 react as shown above, the limiting reactant is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0419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781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Br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HBr.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Br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82000" cy="31242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latin typeface="Arial" charset="0"/>
                <a:cs typeface="Arial" charset="0"/>
              </a:rPr>
              <a:t>6</a:t>
            </a:r>
            <a:r>
              <a:rPr lang="en-US" smtClean="0"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latin typeface="Arial" charset="0"/>
                <a:cs typeface="Arial" charset="0"/>
              </a:rPr>
              <a:t>6</a:t>
            </a:r>
            <a:r>
              <a:rPr lang="en-US" smtClean="0">
                <a:latin typeface="Arial" charset="0"/>
                <a:cs typeface="Arial" charset="0"/>
              </a:rPr>
              <a:t> + 2 Br</a:t>
            </a:r>
            <a:r>
              <a:rPr lang="en-US" baseline="-25000" smtClean="0">
                <a:latin typeface="Arial" charset="0"/>
                <a:cs typeface="Arial" charset="0"/>
              </a:rPr>
              <a:t>2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 C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6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H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4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Br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 + 2 HBr</a:t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When 10.0 g of C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6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H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6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 and 30.0 g of Br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 react as shown above, the limiting reactant is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2467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781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Br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HBr.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C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6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Br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001000" cy="31432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2 Fe + 3 Cl</a:t>
            </a:r>
            <a:r>
              <a:rPr lang="en-US" baseline="-25000" smtClean="0">
                <a:latin typeface="Arial" charset="0"/>
                <a:cs typeface="Arial" charset="0"/>
              </a:rPr>
              <a:t>2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  2 FeCl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3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/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When 10.0 g of iron and 20.0 g of chlorine react as shown, the theoretical yield of FeCl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3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 is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10.0 g.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20.0 g.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29.0 g.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30.0 g.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001000" cy="31432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2 Fe + 3 Cl</a:t>
            </a:r>
            <a:r>
              <a:rPr lang="en-US" baseline="-25000" smtClean="0">
                <a:latin typeface="Arial" charset="0"/>
                <a:cs typeface="Arial" charset="0"/>
              </a:rPr>
              <a:t>2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  2 FeCl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3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/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When 10.0 g of iron and 20.0 g of chlorine react as shown, the theoretical yield of FeCl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3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 is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656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10.0 g.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20.0 g.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29.0 g.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30.0 g.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924800" cy="306705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  <a:cs typeface="Arial" charset="0"/>
              </a:rPr>
              <a:t>The percentage yield of a reaction is 100% × (Z), where Z is</a:t>
            </a:r>
          </a:p>
        </p:txBody>
      </p:sp>
      <p:sp>
        <p:nvSpPr>
          <p:cNvPr id="68611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3152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theoretical yield/actual yield.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calculated yield/actual yield.</a:t>
            </a:r>
          </a:p>
          <a:p>
            <a:pPr marL="514350" indent="-514350" algn="l" eaLnBrk="1" hangingPunct="1"/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c.	calculated yield/theoretical yield.</a:t>
            </a:r>
          </a:p>
          <a:p>
            <a:pPr marL="514350" indent="-514350" algn="l" eaLnBrk="1" hangingPunct="1"/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d.	actual yield/theoretical yield.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924800" cy="306705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  <a:cs typeface="Arial" charset="0"/>
              </a:rPr>
              <a:t>The percentage yield of a reaction is 100% × (Z), where Z is</a:t>
            </a:r>
          </a:p>
        </p:txBody>
      </p:sp>
      <p:sp>
        <p:nvSpPr>
          <p:cNvPr id="70659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3152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theoretical yield/actual yield.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calculated yield/actual yield.</a:t>
            </a:r>
          </a:p>
          <a:p>
            <a:pPr marL="514350" indent="-514350" algn="l" eaLnBrk="1" hangingPunct="1"/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c.	calculated yield/theoretical yield.</a:t>
            </a:r>
          </a:p>
          <a:p>
            <a:pPr marL="514350" indent="-514350" algn="l" eaLnBrk="1" hangingPunct="1"/>
            <a:r>
              <a:rPr lang="en-US" b="1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d.	actual yield/theoretical yield.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924800" cy="29908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For the reaction X 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 Y,</a:t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X is referred to as the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066800" y="3429000"/>
            <a:ext cx="6629400" cy="28956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yield.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reactant.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product.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coefficient.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419100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  <a:cs typeface="Arial" charset="0"/>
              </a:rPr>
              <a:t>C</a:t>
            </a:r>
            <a:r>
              <a:rPr lang="en-US" baseline="-25000" dirty="0" smtClean="0">
                <a:latin typeface="Arial" charset="0"/>
                <a:cs typeface="Arial" charset="0"/>
              </a:rPr>
              <a:t>3</a:t>
            </a:r>
            <a:r>
              <a:rPr lang="en-US" dirty="0" smtClean="0"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latin typeface="Arial" charset="0"/>
                <a:cs typeface="Arial" charset="0"/>
              </a:rPr>
              <a:t>4</a:t>
            </a:r>
            <a:r>
              <a:rPr lang="en-US" dirty="0" smtClean="0">
                <a:latin typeface="Arial" charset="0"/>
                <a:cs typeface="Arial" charset="0"/>
              </a:rPr>
              <a:t>O</a:t>
            </a:r>
            <a:r>
              <a:rPr lang="en-US" baseline="-25000" dirty="0" smtClean="0">
                <a:latin typeface="Arial" charset="0"/>
                <a:cs typeface="Arial" charset="0"/>
              </a:rPr>
              <a:t>4</a:t>
            </a:r>
            <a:r>
              <a:rPr lang="en-US" dirty="0" smtClean="0">
                <a:latin typeface="Arial" charset="0"/>
                <a:cs typeface="Arial" charset="0"/>
              </a:rPr>
              <a:t> + 2 C</a:t>
            </a:r>
            <a:r>
              <a:rPr lang="en-US" baseline="-25000" dirty="0" smtClean="0">
                <a:latin typeface="Arial" charset="0"/>
                <a:cs typeface="Arial" charset="0"/>
              </a:rPr>
              <a:t>2</a:t>
            </a:r>
            <a:r>
              <a:rPr lang="en-US" dirty="0" smtClean="0"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latin typeface="Arial" charset="0"/>
                <a:cs typeface="Arial" charset="0"/>
              </a:rPr>
              <a:t>6</a:t>
            </a:r>
            <a:r>
              <a:rPr lang="en-US" dirty="0" smtClean="0">
                <a:latin typeface="Arial" charset="0"/>
                <a:cs typeface="Arial" charset="0"/>
              </a:rPr>
              <a:t>O 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     						C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7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H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12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O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 + 2 H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O</a:t>
            </a:r>
            <a:b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When 15.0 g of each reactant was mixed, 15.0 g of C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7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H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12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O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 formed. The percentage yield of this product is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72707" name="Subtitle 2"/>
          <p:cNvSpPr>
            <a:spLocks noGrp="1"/>
          </p:cNvSpPr>
          <p:nvPr>
            <p:ph type="subTitle" idx="1"/>
          </p:nvPr>
        </p:nvSpPr>
        <p:spPr>
          <a:xfrm>
            <a:off x="1066800" y="4800600"/>
            <a:ext cx="7315200" cy="17526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  <a:tabLst>
                <a:tab pos="2573338" algn="l"/>
              </a:tabLst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100%.	b.  75%.</a:t>
            </a:r>
          </a:p>
          <a:p>
            <a:pPr marL="514350" indent="-514350" algn="l" eaLnBrk="1" hangingPunct="1">
              <a:tabLst>
                <a:tab pos="2573338" algn="l"/>
              </a:tabLst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c.	65%.	d.  50%.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419100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  <a:cs typeface="Arial" charset="0"/>
              </a:rPr>
              <a:t>C</a:t>
            </a:r>
            <a:r>
              <a:rPr lang="en-US" baseline="-25000" dirty="0" smtClean="0">
                <a:latin typeface="Arial" charset="0"/>
                <a:cs typeface="Arial" charset="0"/>
              </a:rPr>
              <a:t>3</a:t>
            </a:r>
            <a:r>
              <a:rPr lang="en-US" dirty="0" smtClean="0"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latin typeface="Arial" charset="0"/>
                <a:cs typeface="Arial" charset="0"/>
              </a:rPr>
              <a:t>4</a:t>
            </a:r>
            <a:r>
              <a:rPr lang="en-US" dirty="0" smtClean="0">
                <a:latin typeface="Arial" charset="0"/>
                <a:cs typeface="Arial" charset="0"/>
              </a:rPr>
              <a:t>O</a:t>
            </a:r>
            <a:r>
              <a:rPr lang="en-US" baseline="-25000" dirty="0" smtClean="0">
                <a:latin typeface="Arial" charset="0"/>
                <a:cs typeface="Arial" charset="0"/>
              </a:rPr>
              <a:t>4</a:t>
            </a:r>
            <a:r>
              <a:rPr lang="en-US" dirty="0" smtClean="0">
                <a:latin typeface="Arial" charset="0"/>
                <a:cs typeface="Arial" charset="0"/>
              </a:rPr>
              <a:t> + 2 C</a:t>
            </a:r>
            <a:r>
              <a:rPr lang="en-US" baseline="-25000" dirty="0" smtClean="0">
                <a:latin typeface="Arial" charset="0"/>
                <a:cs typeface="Arial" charset="0"/>
              </a:rPr>
              <a:t>2</a:t>
            </a:r>
            <a:r>
              <a:rPr lang="en-US" dirty="0" smtClean="0">
                <a:latin typeface="Arial" charset="0"/>
                <a:cs typeface="Arial" charset="0"/>
              </a:rPr>
              <a:t>H</a:t>
            </a:r>
            <a:r>
              <a:rPr lang="en-US" baseline="-25000" dirty="0" smtClean="0">
                <a:latin typeface="Arial" charset="0"/>
                <a:cs typeface="Arial" charset="0"/>
              </a:rPr>
              <a:t>6</a:t>
            </a:r>
            <a:r>
              <a:rPr lang="en-US" dirty="0" smtClean="0">
                <a:latin typeface="Arial" charset="0"/>
                <a:cs typeface="Arial" charset="0"/>
              </a:rPr>
              <a:t>O 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     						C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7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H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12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O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 + 2 H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O</a:t>
            </a:r>
            <a:b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When 15.0 g of each reactant was mixed, 15.0 g of C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7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H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12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O</a:t>
            </a:r>
            <a:r>
              <a:rPr lang="en-US" baseline="-25000" dirty="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dirty="0" smtClean="0">
                <a:latin typeface="Arial" charset="0"/>
                <a:cs typeface="Arial" charset="0"/>
                <a:sym typeface="Wingdings" pitchFamily="-84" charset="2"/>
              </a:rPr>
              <a:t> formed. The percentage yield of this product is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74755" name="Subtitle 2"/>
          <p:cNvSpPr>
            <a:spLocks noGrp="1"/>
          </p:cNvSpPr>
          <p:nvPr>
            <p:ph type="subTitle" idx="1"/>
          </p:nvPr>
        </p:nvSpPr>
        <p:spPr>
          <a:xfrm>
            <a:off x="1066800" y="4800600"/>
            <a:ext cx="7315200" cy="17526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  <a:tabLst>
                <a:tab pos="2573338" algn="l"/>
              </a:tabLst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100%.	b.  75%.</a:t>
            </a:r>
          </a:p>
          <a:p>
            <a:pPr marL="514350" indent="-514350" algn="l" eaLnBrk="1" hangingPunct="1">
              <a:tabLst>
                <a:tab pos="2573338" algn="l"/>
              </a:tabLst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c.	65%.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	d.  50%.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Hydrocarbons burn to form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066800" y="2667000"/>
            <a:ext cx="6705600" cy="2971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 and CO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charcoal.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methane.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 and 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Hydrocarbons burn to form</a:t>
            </a: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1066800" y="2667000"/>
            <a:ext cx="6705600" cy="2971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O and CO</a:t>
            </a:r>
            <a:r>
              <a:rPr lang="en-US" b="1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charcoal.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methane.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O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 and H</a:t>
            </a:r>
            <a:r>
              <a:rPr lang="en-US" baseline="-25000" smtClean="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01000" cy="30670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latin typeface="Arial" charset="0"/>
                <a:cs typeface="Arial" charset="0"/>
              </a:rPr>
              <a:t>6</a:t>
            </a:r>
            <a:r>
              <a:rPr lang="en-US" smtClean="0"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latin typeface="Arial" charset="0"/>
                <a:cs typeface="Arial" charset="0"/>
              </a:rPr>
              <a:t>6</a:t>
            </a:r>
            <a:r>
              <a:rPr lang="en-US" smtClean="0">
                <a:latin typeface="Arial" charset="0"/>
                <a:cs typeface="Arial" charset="0"/>
              </a:rPr>
              <a:t> + O</a:t>
            </a:r>
            <a:r>
              <a:rPr lang="en-US" baseline="-25000" smtClean="0">
                <a:latin typeface="Arial" charset="0"/>
                <a:cs typeface="Arial" charset="0"/>
              </a:rPr>
              <a:t>2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  CO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 + H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O</a:t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When this equation is correctly balanced, the coefficients are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781800" cy="2971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1, 7 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  <a:sym typeface="Wingdings" pitchFamily="-84" charset="2"/>
              </a:rPr>
              <a:t> 6, 3.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  <a:sym typeface="Wingdings" pitchFamily="-84" charset="2"/>
              </a:rPr>
              <a:t>1, 8  6, 3.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  <a:sym typeface="Wingdings" pitchFamily="-84" charset="2"/>
              </a:rPr>
              <a:t>2, 15  12, 6.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  <a:sym typeface="Wingdings" pitchFamily="-84" charset="2"/>
              </a:rPr>
              <a:t>d.	2, 16  12, 6.</a:t>
            </a:r>
            <a:endParaRPr lang="en-US" smtClean="0">
              <a:solidFill>
                <a:srgbClr val="0D0D0D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01000" cy="30670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latin typeface="Arial" charset="0"/>
                <a:cs typeface="Arial" charset="0"/>
              </a:rPr>
              <a:t>6</a:t>
            </a:r>
            <a:r>
              <a:rPr lang="en-US" smtClean="0">
                <a:latin typeface="Arial" charset="0"/>
                <a:cs typeface="Arial" charset="0"/>
              </a:rPr>
              <a:t>H</a:t>
            </a:r>
            <a:r>
              <a:rPr lang="en-US" baseline="-25000" smtClean="0">
                <a:latin typeface="Arial" charset="0"/>
                <a:cs typeface="Arial" charset="0"/>
              </a:rPr>
              <a:t>6</a:t>
            </a:r>
            <a:r>
              <a:rPr lang="en-US" smtClean="0">
                <a:latin typeface="Arial" charset="0"/>
                <a:cs typeface="Arial" charset="0"/>
              </a:rPr>
              <a:t> + O</a:t>
            </a:r>
            <a:r>
              <a:rPr lang="en-US" baseline="-25000" smtClean="0">
                <a:latin typeface="Arial" charset="0"/>
                <a:cs typeface="Arial" charset="0"/>
              </a:rPr>
              <a:t>2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  CO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 + H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O</a:t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When this equation is correctly balanced, the coefficients are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781800" cy="2971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1, 7 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  <a:sym typeface="Wingdings" pitchFamily="-84" charset="2"/>
              </a:rPr>
              <a:t> 6, 3.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  <a:sym typeface="Wingdings" pitchFamily="-84" charset="2"/>
              </a:rPr>
              <a:t>1, 8  6, 3.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  <a:sym typeface="Wingdings" pitchFamily="-84" charset="2"/>
              </a:rPr>
              <a:t>2, 15  12, 6.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  <a:sym typeface="Wingdings" pitchFamily="-84" charset="2"/>
              </a:rPr>
              <a:t>d.	2, 16  12, 6.</a:t>
            </a:r>
            <a:endParaRPr lang="en-US" smtClean="0">
              <a:solidFill>
                <a:srgbClr val="0D0D0D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001000" cy="31432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2 NaN</a:t>
            </a:r>
            <a:r>
              <a:rPr lang="en-US" baseline="-25000" smtClean="0">
                <a:latin typeface="Arial" charset="0"/>
                <a:cs typeface="Arial" charset="0"/>
              </a:rPr>
              <a:t>3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  2 Na + 3 N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/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/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This is an example of a _______ reaction.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6294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decomposition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combination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combustion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replacement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001000" cy="314325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  <a:cs typeface="Arial" charset="0"/>
              </a:rPr>
              <a:t>2 NaN</a:t>
            </a:r>
            <a:r>
              <a:rPr lang="en-US" baseline="-25000" smtClean="0">
                <a:latin typeface="Arial" charset="0"/>
                <a:cs typeface="Arial" charset="0"/>
              </a:rPr>
              <a:t>3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  2 Na + 3 N</a:t>
            </a:r>
            <a:r>
              <a:rPr lang="en-US" baseline="-25000" smtClean="0">
                <a:latin typeface="Arial" charset="0"/>
                <a:cs typeface="Arial" charset="0"/>
                <a:sym typeface="Wingdings" pitchFamily="-84" charset="2"/>
              </a:rPr>
              <a:t>2</a:t>
            </a: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/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/>
            </a:r>
            <a:br>
              <a:rPr lang="en-US" smtClean="0">
                <a:latin typeface="Arial" charset="0"/>
                <a:cs typeface="Arial" charset="0"/>
                <a:sym typeface="Wingdings" pitchFamily="-84" charset="2"/>
              </a:rPr>
            </a:br>
            <a:r>
              <a:rPr lang="en-US" smtClean="0">
                <a:latin typeface="Arial" charset="0"/>
                <a:cs typeface="Arial" charset="0"/>
                <a:sym typeface="Wingdings" pitchFamily="-84" charset="2"/>
              </a:rPr>
              <a:t>This is an example of a _______ reaction.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6294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charset="0"/>
                <a:cs typeface="Arial" charset="0"/>
              </a:rPr>
              <a:t>decomposition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combination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combustion</a:t>
            </a:r>
          </a:p>
          <a:p>
            <a:pPr marL="514350" indent="-514350" algn="l" eaLnBrk="1" hangingPunct="1"/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d.	replacement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732</Words>
  <Application>Microsoft Macintosh PowerPoint</Application>
  <PresentationFormat>On-screen Show (4:3)</PresentationFormat>
  <Paragraphs>175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Clicker Questions  Chapter 3</vt:lpstr>
      <vt:lpstr>For the reaction X  Y, X is referred to as the</vt:lpstr>
      <vt:lpstr>For the reaction X  Y, X is referred to as the</vt:lpstr>
      <vt:lpstr>Hydrocarbons burn to form</vt:lpstr>
      <vt:lpstr>Hydrocarbons burn to form</vt:lpstr>
      <vt:lpstr>C6H6 + O2   CO2 + H2O When this equation is correctly balanced, the coefficients are</vt:lpstr>
      <vt:lpstr>C6H6 + O2   CO2 + H2O When this equation is correctly balanced, the coefficients are</vt:lpstr>
      <vt:lpstr>2 NaN3   2 Na + 3 N2  This is an example of a _______ reaction.</vt:lpstr>
      <vt:lpstr>2 NaN3   2 Na + 3 N2  This is an example of a _______ reaction.</vt:lpstr>
      <vt:lpstr>The formula weight of any substance is also known as</vt:lpstr>
      <vt:lpstr>The formula weight of any substance is also known as</vt:lpstr>
      <vt:lpstr>The formula weight of Na3PO4 is _______ grams per mole.</vt:lpstr>
      <vt:lpstr>The formula weight of Na3PO4 is _______ grams per mole.</vt:lpstr>
      <vt:lpstr>The percentage by mass of phosphorus in Na3PO4 is</vt:lpstr>
      <vt:lpstr>The percentage by mass of phosphorus in Na3PO4 is</vt:lpstr>
      <vt:lpstr>One millionth of one mole of a noble gas = _______ atoms.</vt:lpstr>
      <vt:lpstr>One millionth of one mole of a noble gas = _______ atoms.</vt:lpstr>
      <vt:lpstr>Ethanol contains 52.2% carbon, 13.0% hydrogen, and 34.8% oxygen by mass. The empirical formula of ethanol is</vt:lpstr>
      <vt:lpstr>Ethanol contains 52.2% carbon, 13.0% hydrogen, and 34.8% oxygen by mass. The empirical formula of ethanol is</vt:lpstr>
      <vt:lpstr>Ribose has a molecular weight of 150 grams per mole and the empirical formula CH2O. The molecular formula of ribose is</vt:lpstr>
      <vt:lpstr>Ribose has a molecular weight of 150 grams per mole and the empirical formula CH2O. The molecular formula of ribose is</vt:lpstr>
      <vt:lpstr>When 3.14 g of Compound X is completely combusted, 6.91 g of CO2 and 2.26 g of H2O form.  The molecular formula of Compound X is</vt:lpstr>
      <vt:lpstr>When 3.14 g of Compound X is completely combusted, 6.91 g of CO2 and 2.26 g of H2O form.  The molecular formula of Compound X is</vt:lpstr>
      <vt:lpstr>C6H6 + 2 Br2  C6H4Br2 + 2 HBr When 10.0 g of C6H6 and 30.0 g of Br2 react as shown above, the limiting reactant is</vt:lpstr>
      <vt:lpstr>C6H6 + 2 Br2  C6H4Br2 + 2 HBr When 10.0 g of C6H6 and 30.0 g of Br2 react as shown above, the limiting reactant is</vt:lpstr>
      <vt:lpstr>2 Fe + 3 Cl2   2 FeCl3 When 10.0 g of iron and 20.0 g of chlorine react as shown, the theoretical yield of FeCl3 is</vt:lpstr>
      <vt:lpstr>2 Fe + 3 Cl2   2 FeCl3 When 10.0 g of iron and 20.0 g of chlorine react as shown, the theoretical yield of FeCl3 is</vt:lpstr>
      <vt:lpstr>The percentage yield of a reaction is 100% × (Z), where Z is</vt:lpstr>
      <vt:lpstr>The percentage yield of a reaction is 100% × (Z), where Z is</vt:lpstr>
      <vt:lpstr>C3H4O4 + 2 C2H6O            C7H12O2 + 2 H2O When 15.0 g of each reactant was mixed, 15.0 g of C7H12O2 formed. The percentage yield of this product is</vt:lpstr>
      <vt:lpstr>C3H4O4 + 2 C2H6O            C7H12O2 + 2 H2O When 15.0 g of each reactant was mixed, 15.0 g of C7H12O2 formed. The percentage yield of this product is</vt:lpstr>
    </vt:vector>
  </TitlesOfParts>
  <Company>Unv of Del Chemistry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Dana</dc:creator>
  <cp:lastModifiedBy>Admin Admin</cp:lastModifiedBy>
  <cp:revision>58</cp:revision>
  <dcterms:created xsi:type="dcterms:W3CDTF">2013-09-16T11:17:07Z</dcterms:created>
  <dcterms:modified xsi:type="dcterms:W3CDTF">2013-09-26T17:00:15Z</dcterms:modified>
</cp:coreProperties>
</file>