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42"/>
  </p:notesMasterIdLst>
  <p:sldIdLst>
    <p:sldId id="319" r:id="rId3"/>
    <p:sldId id="311" r:id="rId4"/>
    <p:sldId id="257" r:id="rId5"/>
    <p:sldId id="302" r:id="rId6"/>
    <p:sldId id="303" r:id="rId7"/>
    <p:sldId id="304" r:id="rId8"/>
    <p:sldId id="305" r:id="rId9"/>
    <p:sldId id="310" r:id="rId10"/>
    <p:sldId id="309" r:id="rId11"/>
    <p:sldId id="265" r:id="rId12"/>
    <p:sldId id="269" r:id="rId13"/>
    <p:sldId id="271" r:id="rId14"/>
    <p:sldId id="273" r:id="rId15"/>
    <p:sldId id="274" r:id="rId16"/>
    <p:sldId id="312" r:id="rId17"/>
    <p:sldId id="275" r:id="rId18"/>
    <p:sldId id="276" r:id="rId19"/>
    <p:sldId id="278" r:id="rId20"/>
    <p:sldId id="280" r:id="rId21"/>
    <p:sldId id="279" r:id="rId22"/>
    <p:sldId id="283" r:id="rId23"/>
    <p:sldId id="282" r:id="rId24"/>
    <p:sldId id="284" r:id="rId25"/>
    <p:sldId id="285" r:id="rId26"/>
    <p:sldId id="286" r:id="rId27"/>
    <p:sldId id="287" r:id="rId28"/>
    <p:sldId id="313" r:id="rId29"/>
    <p:sldId id="314" r:id="rId30"/>
    <p:sldId id="288" r:id="rId31"/>
    <p:sldId id="290" r:id="rId32"/>
    <p:sldId id="291" r:id="rId33"/>
    <p:sldId id="316" r:id="rId34"/>
    <p:sldId id="317" r:id="rId35"/>
    <p:sldId id="318" r:id="rId36"/>
    <p:sldId id="298" r:id="rId37"/>
    <p:sldId id="306" r:id="rId38"/>
    <p:sldId id="315" r:id="rId39"/>
    <p:sldId id="297" r:id="rId40"/>
    <p:sldId id="299"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6BB3"/>
    <a:srgbClr val="8B0030"/>
    <a:srgbClr val="000080"/>
    <a:srgbClr val="1164A0"/>
    <a:srgbClr val="C82E32"/>
    <a:srgbClr val="FF0000"/>
    <a:srgbClr val="1009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pitchFamily="48" charset="-128"/>
                <a:cs typeface="+mn-cs"/>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pitchFamily="48" charset="-128"/>
                <a:cs typeface="+mn-cs"/>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pitchFamily="48" charset="-128"/>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pPr>
              <a:defRPr/>
            </a:pPr>
            <a:fld id="{BFB0504A-FD75-E04E-970E-74AEF649A0A0}" type="slidenum">
              <a:rPr lang="en-US"/>
              <a:pPr>
                <a:defRPr/>
              </a:pPr>
              <a:t>‹#›</a:t>
            </a:fld>
            <a:endParaRPr lang="en-US"/>
          </a:p>
        </p:txBody>
      </p:sp>
    </p:spTree>
    <p:extLst>
      <p:ext uri="{BB962C8B-B14F-4D97-AF65-F5344CB8AC3E}">
        <p14:creationId xmlns:p14="http://schemas.microsoft.com/office/powerpoint/2010/main" val="4167989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9A16B6D-B74D-7545-9145-3CA29876DE97}" type="slidenum">
              <a:rPr lang="en-US" sz="1200"/>
              <a:pPr/>
              <a:t>3</a:t>
            </a:fld>
            <a:endParaRPr lang="en-US" sz="1200"/>
          </a:p>
        </p:txBody>
      </p:sp>
      <p:sp>
        <p:nvSpPr>
          <p:cNvPr id="59395"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040D346-3F61-AA41-847B-64496AE7A3CB}" type="slidenum">
              <a:rPr lang="en-US" sz="1200"/>
              <a:pPr/>
              <a:t>14</a:t>
            </a:fld>
            <a:endParaRPr lang="en-US" sz="1200"/>
          </a:p>
        </p:txBody>
      </p:sp>
      <p:sp>
        <p:nvSpPr>
          <p:cNvPr id="68611"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0CAA4DC-4DB3-6749-8DEF-35DEE64EEE7F}" type="slidenum">
              <a:rPr lang="en-US" sz="1200"/>
              <a:pPr/>
              <a:t>16</a:t>
            </a:fld>
            <a:endParaRPr lang="en-US" sz="1200"/>
          </a:p>
        </p:txBody>
      </p:sp>
      <p:sp>
        <p:nvSpPr>
          <p:cNvPr id="69635"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BBA5C42-AE85-B240-91AE-2DFB73EAC1E1}" type="slidenum">
              <a:rPr lang="en-US" sz="1200"/>
              <a:pPr/>
              <a:t>17</a:t>
            </a:fld>
            <a:endParaRPr lang="en-US" sz="1200"/>
          </a:p>
        </p:txBody>
      </p:sp>
      <p:sp>
        <p:nvSpPr>
          <p:cNvPr id="70659"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801D210-51FE-4947-A812-4156EC50B09B}" type="slidenum">
              <a:rPr lang="en-US" sz="1200"/>
              <a:pPr/>
              <a:t>18</a:t>
            </a:fld>
            <a:endParaRPr lang="en-US" sz="1200"/>
          </a:p>
        </p:txBody>
      </p:sp>
      <p:sp>
        <p:nvSpPr>
          <p:cNvPr id="71683"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BEDAD89-78EB-7F45-9AF8-ABA55A387E1F}" type="slidenum">
              <a:rPr lang="en-US" sz="1200"/>
              <a:pPr/>
              <a:t>19</a:t>
            </a:fld>
            <a:endParaRPr lang="en-US" sz="1200"/>
          </a:p>
        </p:txBody>
      </p:sp>
      <p:sp>
        <p:nvSpPr>
          <p:cNvPr id="72707"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DB12083-B7FE-744C-BAD8-0AF2B0DEB9EA}" type="slidenum">
              <a:rPr lang="en-US" sz="1200"/>
              <a:pPr/>
              <a:t>20</a:t>
            </a:fld>
            <a:endParaRPr lang="en-US" sz="1200"/>
          </a:p>
        </p:txBody>
      </p:sp>
      <p:sp>
        <p:nvSpPr>
          <p:cNvPr id="73731"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80E3F4D-8D24-9946-8959-3CEFA95A882A}" type="slidenum">
              <a:rPr lang="en-US" sz="1200"/>
              <a:pPr/>
              <a:t>21</a:t>
            </a:fld>
            <a:endParaRPr lang="en-US" sz="1200"/>
          </a:p>
        </p:txBody>
      </p:sp>
      <p:sp>
        <p:nvSpPr>
          <p:cNvPr id="74755"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869A120-D9B0-444B-9148-0046736E302C}" type="slidenum">
              <a:rPr lang="en-US" sz="1200"/>
              <a:pPr/>
              <a:t>22</a:t>
            </a:fld>
            <a:endParaRPr lang="en-US" sz="1200"/>
          </a:p>
        </p:txBody>
      </p:sp>
      <p:sp>
        <p:nvSpPr>
          <p:cNvPr id="75779"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51D5B4F-7091-874B-9E18-A2627D24BC0E}" type="slidenum">
              <a:rPr lang="en-US" sz="1200"/>
              <a:pPr/>
              <a:t>23</a:t>
            </a:fld>
            <a:endParaRPr lang="en-US" sz="1200"/>
          </a:p>
        </p:txBody>
      </p:sp>
      <p:sp>
        <p:nvSpPr>
          <p:cNvPr id="76803"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313D8E7-2AFC-7D49-9BC6-81EB330D6A5F}" type="slidenum">
              <a:rPr lang="en-US" sz="1200"/>
              <a:pPr/>
              <a:t>24</a:t>
            </a:fld>
            <a:endParaRPr lang="en-US" sz="1200"/>
          </a:p>
        </p:txBody>
      </p:sp>
      <p:sp>
        <p:nvSpPr>
          <p:cNvPr id="77827"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21E1864-AEA2-EA4B-BD69-3F43D2CFBAB6}" type="slidenum">
              <a:rPr lang="en-US" sz="1200"/>
              <a:pPr/>
              <a:t>4</a:t>
            </a:fld>
            <a:endParaRPr lang="en-US" sz="1200"/>
          </a:p>
        </p:txBody>
      </p:sp>
      <p:sp>
        <p:nvSpPr>
          <p:cNvPr id="60419"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1619E2-4C7D-474D-AEE8-DFC04DC0A367}" type="slidenum">
              <a:rPr lang="en-US" sz="1200"/>
              <a:pPr/>
              <a:t>25</a:t>
            </a:fld>
            <a:endParaRPr lang="en-US" sz="1200"/>
          </a:p>
        </p:txBody>
      </p:sp>
      <p:sp>
        <p:nvSpPr>
          <p:cNvPr id="78851"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DCF4A1F-571D-744F-B178-6211734088C0}" type="slidenum">
              <a:rPr lang="en-US" sz="1200"/>
              <a:pPr/>
              <a:t>26</a:t>
            </a:fld>
            <a:endParaRPr lang="en-US" sz="1200"/>
          </a:p>
        </p:txBody>
      </p:sp>
      <p:sp>
        <p:nvSpPr>
          <p:cNvPr id="79875"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E43784E-65AC-584A-A234-D12BB80D6657}" type="slidenum">
              <a:rPr lang="en-US" sz="1200"/>
              <a:pPr/>
              <a:t>29</a:t>
            </a:fld>
            <a:endParaRPr lang="en-US" sz="1200"/>
          </a:p>
        </p:txBody>
      </p:sp>
      <p:sp>
        <p:nvSpPr>
          <p:cNvPr id="80899"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A46ABEC-25A5-A04F-8298-08862B53410E}" type="slidenum">
              <a:rPr lang="en-US" sz="1200"/>
              <a:pPr/>
              <a:t>30</a:t>
            </a:fld>
            <a:endParaRPr lang="en-US" sz="1200"/>
          </a:p>
        </p:txBody>
      </p:sp>
      <p:sp>
        <p:nvSpPr>
          <p:cNvPr id="81923"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20BAA45-763E-3640-B6B2-1CA214B71BB3}" type="slidenum">
              <a:rPr lang="en-US" sz="1200"/>
              <a:pPr/>
              <a:t>31</a:t>
            </a:fld>
            <a:endParaRPr lang="en-US" sz="1200"/>
          </a:p>
        </p:txBody>
      </p:sp>
      <p:sp>
        <p:nvSpPr>
          <p:cNvPr id="82947"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327997C-E321-1844-B1F4-16464767C181}" type="slidenum">
              <a:rPr lang="en-US" sz="1200"/>
              <a:pPr/>
              <a:t>35</a:t>
            </a:fld>
            <a:endParaRPr lang="en-US" sz="1200"/>
          </a:p>
        </p:txBody>
      </p:sp>
      <p:sp>
        <p:nvSpPr>
          <p:cNvPr id="83971"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9288419-6C05-404C-8880-D40DEC824C9E}" type="slidenum">
              <a:rPr lang="en-US" sz="1200"/>
              <a:pPr/>
              <a:t>36</a:t>
            </a:fld>
            <a:endParaRPr lang="en-US" sz="1200"/>
          </a:p>
        </p:txBody>
      </p:sp>
      <p:sp>
        <p:nvSpPr>
          <p:cNvPr id="84995"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B40BE21-F09D-0B46-8277-B1EBD266B423}" type="slidenum">
              <a:rPr lang="en-US" sz="1200"/>
              <a:pPr/>
              <a:t>37</a:t>
            </a:fld>
            <a:endParaRPr lang="en-US" sz="1200"/>
          </a:p>
        </p:txBody>
      </p:sp>
      <p:sp>
        <p:nvSpPr>
          <p:cNvPr id="86019"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80BC22-8A03-B942-A153-B8885CB39138}" type="slidenum">
              <a:rPr lang="en-US" sz="1200"/>
              <a:pPr/>
              <a:t>38</a:t>
            </a:fld>
            <a:endParaRPr lang="en-US" sz="1200"/>
          </a:p>
        </p:txBody>
      </p:sp>
      <p:sp>
        <p:nvSpPr>
          <p:cNvPr id="87043"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05E8927-70DC-FA4D-96DB-907E2DE7AF60}" type="slidenum">
              <a:rPr lang="en-US" sz="1200"/>
              <a:pPr/>
              <a:t>39</a:t>
            </a:fld>
            <a:endParaRPr lang="en-US" sz="1200"/>
          </a:p>
        </p:txBody>
      </p:sp>
      <p:sp>
        <p:nvSpPr>
          <p:cNvPr id="88067" name="Rectangle 2"/>
          <p:cNvSpPr>
            <a:spLocks noGrp="1" noRot="1" noChangeAspect="1" noChangeArrowheads="1" noTextEdit="1"/>
          </p:cNvSpPr>
          <p:nvPr>
            <p:ph type="sldImg"/>
          </p:nvPr>
        </p:nvSpPr>
        <p:spPr>
          <a:ln/>
        </p:spPr>
      </p:sp>
      <p:sp>
        <p:nvSpPr>
          <p:cNvPr id="2"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E17A4C4-81EE-2B47-9ECB-769D11098B97}" type="slidenum">
              <a:rPr lang="en-US" sz="1200"/>
              <a:pPr/>
              <a:t>5</a:t>
            </a:fld>
            <a:endParaRPr lang="en-US" sz="1200"/>
          </a:p>
        </p:txBody>
      </p:sp>
      <p:sp>
        <p:nvSpPr>
          <p:cNvPr id="61443"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9EA23E4-6930-294B-819D-D849CBBAFC90}" type="slidenum">
              <a:rPr lang="en-US" sz="1200"/>
              <a:pPr/>
              <a:t>6</a:t>
            </a:fld>
            <a:endParaRPr lang="en-US" sz="1200"/>
          </a:p>
        </p:txBody>
      </p:sp>
      <p:sp>
        <p:nvSpPr>
          <p:cNvPr id="62467"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64B88EB-F293-F24A-B0C9-72D551D04A1E}" type="slidenum">
              <a:rPr lang="en-US" sz="1200"/>
              <a:pPr/>
              <a:t>7</a:t>
            </a:fld>
            <a:endParaRPr lang="en-US" sz="1200"/>
          </a:p>
        </p:txBody>
      </p:sp>
      <p:sp>
        <p:nvSpPr>
          <p:cNvPr id="63491"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55E9A85-3531-A549-AB42-A8CAC447D2AB}" type="slidenum">
              <a:rPr lang="en-US" sz="1200"/>
              <a:pPr/>
              <a:t>10</a:t>
            </a:fld>
            <a:endParaRPr lang="en-US" sz="1200"/>
          </a:p>
        </p:txBody>
      </p:sp>
      <p:sp>
        <p:nvSpPr>
          <p:cNvPr id="64515"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F9753E1-175A-A948-8DA8-D02A1BB9D626}" type="slidenum">
              <a:rPr lang="en-US" sz="1200"/>
              <a:pPr/>
              <a:t>11</a:t>
            </a:fld>
            <a:endParaRPr lang="en-US" sz="1200"/>
          </a:p>
        </p:txBody>
      </p:sp>
      <p:sp>
        <p:nvSpPr>
          <p:cNvPr id="65539"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r>
              <a:rPr lang="en-US" dirty="0">
                <a:ea typeface="ＭＳ Ｐゴシック" charset="0"/>
              </a:rPr>
              <a:t>Potassium chlorate</a:t>
            </a:r>
          </a:p>
          <a:p>
            <a:pPr eaLnBrk="1" hangingPunct="1"/>
            <a:r>
              <a:rPr lang="en-US" dirty="0">
                <a:ea typeface="ＭＳ Ｐゴシック" charset="0"/>
              </a:rPr>
              <a:t>Sodium </a:t>
            </a:r>
            <a:r>
              <a:rPr lang="en-US" dirty="0" err="1">
                <a:ea typeface="ＭＳ Ｐゴシック" charset="0"/>
              </a:rPr>
              <a:t>Azide</a:t>
            </a:r>
            <a:endParaRPr lang="en-US" dirty="0">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EDC409E-4045-5F4D-AB71-BC4D76329295}" type="slidenum">
              <a:rPr lang="en-US" sz="1200"/>
              <a:pPr/>
              <a:t>12</a:t>
            </a:fld>
            <a:endParaRPr lang="en-US" sz="1200"/>
          </a:p>
        </p:txBody>
      </p:sp>
      <p:sp>
        <p:nvSpPr>
          <p:cNvPr id="66563"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FD5FEBE-66F2-F84D-A11D-C8011C74C525}" type="slidenum">
              <a:rPr lang="en-US" sz="1200"/>
              <a:pPr/>
              <a:t>13</a:t>
            </a:fld>
            <a:endParaRPr lang="en-US" sz="1200"/>
          </a:p>
        </p:txBody>
      </p:sp>
      <p:sp>
        <p:nvSpPr>
          <p:cNvPr id="67587"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12924A3B-3EBE-9848-8119-6CE0DCD38006}"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3854207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F9246A4-7156-594E-884D-A449CED96FEB}" type="slidenum">
              <a:rPr lang="en-US"/>
              <a:pPr>
                <a:defRPr/>
              </a:pPr>
              <a:t>‹#›</a:t>
            </a:fld>
            <a:endParaRPr lang="en-US"/>
          </a:p>
        </p:txBody>
      </p:sp>
      <p:sp>
        <p:nvSpPr>
          <p:cNvPr id="5"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203826242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52400"/>
            <a:ext cx="67056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8F22C92-8C11-5240-B58B-8DA0DAAFFB6D}" type="slidenum">
              <a:rPr lang="en-US"/>
              <a:pPr>
                <a:defRPr/>
              </a:pPr>
              <a:t>‹#›</a:t>
            </a:fld>
            <a:endParaRPr lang="en-US"/>
          </a:p>
        </p:txBody>
      </p:sp>
      <p:sp>
        <p:nvSpPr>
          <p:cNvPr id="5"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036710865"/>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Text Placeholder 2"/>
          <p:cNvSpPr>
            <a:spLocks noGrp="1"/>
          </p:cNvSpPr>
          <p:nvPr>
            <p:ph type="body" sz="half" idx="1"/>
          </p:nvPr>
        </p:nvSpPr>
        <p:spPr>
          <a:xfrm>
            <a:off x="685800" y="1600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2E5F98-1E4F-D241-8792-998012BC509F}"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983393734"/>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Text Placeholder 2"/>
          <p:cNvSpPr>
            <a:spLocks noGrp="1"/>
          </p:cNvSpPr>
          <p:nvPr>
            <p:ph type="body" sz="half" idx="1"/>
          </p:nvPr>
        </p:nvSpPr>
        <p:spPr>
          <a:xfrm>
            <a:off x="685800" y="1600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 y="3733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2B6C1EE1-16AC-884A-B029-CEA4E2EE6F25}"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89586892"/>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Content Placeholder 2"/>
          <p:cNvSpPr>
            <a:spLocks noGrp="1"/>
          </p:cNvSpPr>
          <p:nvPr>
            <p:ph sz="half" idx="1"/>
          </p:nvPr>
        </p:nvSpPr>
        <p:spPr>
          <a:xfrm>
            <a:off x="685800" y="1600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733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8528327-157D-A047-89AD-65B42852156A}"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22909598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Content Placeholder 2"/>
          <p:cNvSpPr>
            <a:spLocks noGrp="1"/>
          </p:cNvSpPr>
          <p:nvPr>
            <p:ph sz="half" idx="1"/>
          </p:nvPr>
        </p:nvSpPr>
        <p:spPr>
          <a:xfrm>
            <a:off x="685800" y="1600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B4068577-9799-3140-B64C-06505A0E4FC0}"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402545957"/>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67123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067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94717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719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7ECBDC9-BC42-4448-87AA-DDB65684AF9B}"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2780880644"/>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1087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237609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2285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578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23867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6140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295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33C6C2A-DA5B-374A-9754-78A5DA3FBC79}"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90964176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810C40FF-1DED-9240-9916-D1C2A7735861}" type="slidenum">
              <a:rPr lang="en-US"/>
              <a:pPr>
                <a:defRPr/>
              </a:pPr>
              <a:t>‹#›</a:t>
            </a:fld>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75969520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9B1EE4E6-3E07-7845-956A-6C2035F6BC20}" type="slidenum">
              <a:rPr lang="en-US"/>
              <a:pPr>
                <a:defRPr/>
              </a:pPr>
              <a:t>‹#›</a:t>
            </a:fld>
            <a:endParaRPr lang="en-US"/>
          </a:p>
        </p:txBody>
      </p:sp>
      <p:sp>
        <p:nvSpPr>
          <p:cNvPr id="8"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9"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58042726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1D6C7C7D-8020-4345-936D-6C4542046B80}" type="slidenum">
              <a:rPr lang="en-US"/>
              <a:pPr>
                <a:defRPr/>
              </a:pPr>
              <a:t>‹#›</a:t>
            </a:fld>
            <a:endParaRPr lang="en-US"/>
          </a:p>
        </p:txBody>
      </p:sp>
      <p:sp>
        <p:nvSpPr>
          <p:cNvPr id="4"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2503610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16238C3-AA94-1943-9D58-3EED3628B8DE}" type="slidenum">
              <a:rPr lang="en-US"/>
              <a:pPr>
                <a:defRPr/>
              </a:pPr>
              <a:t>‹#›</a:t>
            </a:fld>
            <a:endParaRPr lang="en-US"/>
          </a:p>
        </p:txBody>
      </p:sp>
      <p:sp>
        <p:nvSpPr>
          <p:cNvPr id="3"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27514054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D9B5909-6FC0-2A4E-936F-6D27288355D0}"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418577947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B48817F-8BF9-D846-90F1-5214431EEC98}"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81416166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52400"/>
            <a:ext cx="9144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52B3A18B-6D2D-5241-AD19-E8BC5F3DA876}" type="slidenum">
              <a:rPr lang="en-US"/>
              <a:pPr>
                <a:defRPr/>
              </a:pPr>
              <a:t>‹#›</a:t>
            </a:fld>
            <a:endParaRPr lang="en-US"/>
          </a:p>
        </p:txBody>
      </p:sp>
      <p:grpSp>
        <p:nvGrpSpPr>
          <p:cNvPr id="1029" name="Group 15"/>
          <p:cNvGrpSpPr>
            <a:grpSpLocks/>
          </p:cNvGrpSpPr>
          <p:nvPr userDrawn="1"/>
        </p:nvGrpSpPr>
        <p:grpSpPr bwMode="auto">
          <a:xfrm>
            <a:off x="7772400" y="5486400"/>
            <a:ext cx="1287463" cy="1233488"/>
            <a:chOff x="4896" y="3456"/>
            <a:chExt cx="811" cy="777"/>
          </a:xfrm>
        </p:grpSpPr>
        <p:pic>
          <p:nvPicPr>
            <p:cNvPr id="1033" name="Picture 13" descr="Triangle--Gray"/>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896" y="3456"/>
              <a:ext cx="777" cy="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2"/>
            <p:cNvSpPr>
              <a:spLocks noChangeArrowheads="1"/>
            </p:cNvSpPr>
            <p:nvPr userDrawn="1"/>
          </p:nvSpPr>
          <p:spPr bwMode="auto">
            <a:xfrm>
              <a:off x="4913" y="3788"/>
              <a:ext cx="794"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400"/>
                <a:t>Stoichiometry</a:t>
              </a:r>
              <a:endParaRPr lang="en-US" sz="1400">
                <a:solidFill>
                  <a:srgbClr val="8B0030"/>
                </a:solidFill>
                <a:latin typeface="Times New Roman" charset="0"/>
              </a:endParaRPr>
            </a:p>
          </p:txBody>
        </p:sp>
      </p:grpSp>
      <p:sp>
        <p:nvSpPr>
          <p:cNvPr id="1031" name="Rectangle 17"/>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r"/>
            <a:endParaRPr lang="en-US" sz="1400"/>
          </a:p>
        </p:txBody>
      </p:sp>
      <p:sp>
        <p:nvSpPr>
          <p:cNvPr id="14" name="Text Box 2"/>
          <p:cNvSpPr txBox="1">
            <a:spLocks noChangeArrowheads="1"/>
          </p:cNvSpPr>
          <p:nvPr userDrawn="1"/>
        </p:nvSpPr>
        <p:spPr bwMode="auto">
          <a:xfrm>
            <a:off x="365125" y="6580188"/>
            <a:ext cx="822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defRPr/>
            </a:pPr>
            <a:r>
              <a:rPr lang="en-US" sz="1000" dirty="0">
                <a:solidFill>
                  <a:srgbClr val="73738C"/>
                </a:solidFill>
              </a:rPr>
              <a:t>© 2015 Pearson Education, Inc.</a:t>
            </a:r>
            <a:endParaRPr lang="en-US" b="1" dirty="0">
              <a:solidFill>
                <a:srgbClr val="73738C"/>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ransition spd="slow"/>
  <p:hf sldNum="0" hdr="0" dt="0"/>
  <p:txStyles>
    <p:titleStyle>
      <a:lvl1pPr algn="ctr" rtl="0" eaLnBrk="0" fontAlgn="base" hangingPunct="0">
        <a:spcBef>
          <a:spcPct val="0"/>
        </a:spcBef>
        <a:spcAft>
          <a:spcPct val="0"/>
        </a:spcAft>
        <a:defRPr sz="3600">
          <a:solidFill>
            <a:schemeClr val="tx1"/>
          </a:solidFill>
          <a:latin typeface="+mj-lt"/>
          <a:ea typeface="+mj-ea"/>
          <a:cs typeface="ＭＳ Ｐゴシック" charset="0"/>
        </a:defRPr>
      </a:lvl1pPr>
      <a:lvl2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2pPr>
      <a:lvl3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3pPr>
      <a:lvl4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4pPr>
      <a:lvl5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5pPr>
      <a:lvl6pPr marL="457200" algn="ctr" rtl="0" fontAlgn="base">
        <a:spcBef>
          <a:spcPct val="0"/>
        </a:spcBef>
        <a:spcAft>
          <a:spcPct val="0"/>
        </a:spcAft>
        <a:defRPr sz="3600">
          <a:solidFill>
            <a:schemeClr val="tx1"/>
          </a:solidFill>
          <a:latin typeface="Arial" charset="0"/>
          <a:ea typeface="ＭＳ Ｐゴシック" pitchFamily="48" charset="-128"/>
        </a:defRPr>
      </a:lvl6pPr>
      <a:lvl7pPr marL="914400" algn="ctr" rtl="0" fontAlgn="base">
        <a:spcBef>
          <a:spcPct val="0"/>
        </a:spcBef>
        <a:spcAft>
          <a:spcPct val="0"/>
        </a:spcAft>
        <a:defRPr sz="3600">
          <a:solidFill>
            <a:schemeClr val="tx1"/>
          </a:solidFill>
          <a:latin typeface="Arial" charset="0"/>
          <a:ea typeface="ＭＳ Ｐゴシック" pitchFamily="48" charset="-128"/>
        </a:defRPr>
      </a:lvl7pPr>
      <a:lvl8pPr marL="1371600" algn="ctr" rtl="0" fontAlgn="base">
        <a:spcBef>
          <a:spcPct val="0"/>
        </a:spcBef>
        <a:spcAft>
          <a:spcPct val="0"/>
        </a:spcAft>
        <a:defRPr sz="3600">
          <a:solidFill>
            <a:schemeClr val="tx1"/>
          </a:solidFill>
          <a:latin typeface="Arial" charset="0"/>
          <a:ea typeface="ＭＳ Ｐゴシック" pitchFamily="48" charset="-128"/>
        </a:defRPr>
      </a:lvl8pPr>
      <a:lvl9pPr marL="1828800" algn="ctr" rtl="0" fontAlgn="base">
        <a:spcBef>
          <a:spcPct val="0"/>
        </a:spcBef>
        <a:spcAft>
          <a:spcPct val="0"/>
        </a:spcAft>
        <a:defRPr sz="3600">
          <a:solidFill>
            <a:schemeClr val="tx1"/>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Box 2"/>
          <p:cNvSpPr txBox="1">
            <a:spLocks noChangeArrowheads="1"/>
          </p:cNvSpPr>
          <p:nvPr userDrawn="1"/>
        </p:nvSpPr>
        <p:spPr bwMode="auto">
          <a:xfrm>
            <a:off x="365125" y="6580188"/>
            <a:ext cx="822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defRPr/>
            </a:pPr>
            <a:r>
              <a:rPr lang="en-US" sz="1000">
                <a:solidFill>
                  <a:srgbClr val="73738C"/>
                </a:solidFill>
              </a:rPr>
              <a:t>© 2015 Pearson Education, Inc.</a:t>
            </a:r>
            <a:endParaRPr lang="en-US" b="1">
              <a:solidFill>
                <a:srgbClr val="73738C"/>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ヒラギノ角ゴ Pro W3" charset="0"/>
          <a:cs typeface="ヒラギノ角ゴ Pro W3" charset="0"/>
        </a:defRPr>
      </a:lvl1pPr>
      <a:lvl2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0"/>
          <a:cs typeface="ヒラギノ角ゴ Pro W3"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BROW0417_13_ecat.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8600" y="685800"/>
            <a:ext cx="4227513"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itle 1"/>
          <p:cNvSpPr>
            <a:spLocks noGrp="1"/>
          </p:cNvSpPr>
          <p:nvPr>
            <p:ph type="ctrTitle"/>
          </p:nvPr>
        </p:nvSpPr>
        <p:spPr bwMode="auto">
          <a:xfrm>
            <a:off x="4495800" y="1676400"/>
            <a:ext cx="4572000" cy="3505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400" b="1" dirty="0">
                <a:latin typeface="Arial" charset="0"/>
                <a:cs typeface="Arial" charset="0"/>
              </a:rPr>
              <a:t>Chapter 3</a:t>
            </a:r>
            <a:br>
              <a:rPr lang="en-US" sz="3400" b="1" dirty="0">
                <a:latin typeface="Arial" charset="0"/>
                <a:cs typeface="Arial" charset="0"/>
              </a:rPr>
            </a:br>
            <a:br>
              <a:rPr lang="en-US" sz="3400" b="1" dirty="0">
                <a:latin typeface="Arial" charset="0"/>
                <a:cs typeface="Arial" charset="0"/>
              </a:rPr>
            </a:br>
            <a:r>
              <a:rPr lang="en-US" sz="3400" b="1" dirty="0">
                <a:latin typeface="Arial" charset="0"/>
                <a:cs typeface="Arial" charset="0"/>
              </a:rPr>
              <a:t> </a:t>
            </a:r>
            <a:r>
              <a:rPr lang="en-US" sz="3400" b="1" dirty="0">
                <a:latin typeface="Arial" charset="0"/>
              </a:rPr>
              <a:t>Chemical Reactions and Reaction Stoichiometry</a:t>
            </a:r>
            <a:endParaRPr lang="en-US" sz="6600" dirty="0">
              <a:latin typeface="Arial" charset="0"/>
            </a:endParaRPr>
          </a:p>
        </p:txBody>
      </p:sp>
      <p:sp>
        <p:nvSpPr>
          <p:cNvPr id="3" name="Subtitle 2"/>
          <p:cNvSpPr>
            <a:spLocks noGrp="1"/>
          </p:cNvSpPr>
          <p:nvPr>
            <p:ph type="subTitle" idx="1"/>
          </p:nvPr>
        </p:nvSpPr>
        <p:spPr>
          <a:xfrm>
            <a:off x="4495800" y="5791200"/>
            <a:ext cx="4572000" cy="990600"/>
          </a:xfrm>
        </p:spPr>
        <p:txBody>
          <a:bodyPr>
            <a:normAutofit lnSpcReduction="10000"/>
          </a:bodyPr>
          <a:lstStyle/>
          <a:p>
            <a:pPr eaLnBrk="1" hangingPunct="1">
              <a:defRPr/>
            </a:pPr>
            <a:r>
              <a:rPr lang="en-US" sz="1800" dirty="0">
                <a:solidFill>
                  <a:srgbClr val="0D0D0D"/>
                </a:solidFill>
                <a:cs typeface="+mn-cs"/>
              </a:rPr>
              <a:t>James F. Kirby</a:t>
            </a:r>
          </a:p>
          <a:p>
            <a:pPr eaLnBrk="1" hangingPunct="1">
              <a:defRPr/>
            </a:pPr>
            <a:r>
              <a:rPr lang="en-US" sz="1800" dirty="0">
                <a:solidFill>
                  <a:srgbClr val="0D0D0D"/>
                </a:solidFill>
                <a:cs typeface="+mn-cs"/>
              </a:rPr>
              <a:t>Quinnipiac University</a:t>
            </a:r>
          </a:p>
          <a:p>
            <a:pPr eaLnBrk="1" hangingPunct="1">
              <a:defRPr/>
            </a:pPr>
            <a:r>
              <a:rPr lang="en-US" sz="1800" dirty="0">
                <a:solidFill>
                  <a:srgbClr val="0D0D0D"/>
                </a:solidFill>
                <a:cs typeface="+mn-cs"/>
              </a:rPr>
              <a:t>Hamden, CT</a:t>
            </a:r>
          </a:p>
        </p:txBody>
      </p:sp>
      <p:sp>
        <p:nvSpPr>
          <p:cNvPr id="2055" name="Rectangle 7"/>
          <p:cNvSpPr>
            <a:spLocks noChangeArrowheads="1"/>
          </p:cNvSpPr>
          <p:nvPr/>
        </p:nvSpPr>
        <p:spPr bwMode="auto">
          <a:xfrm>
            <a:off x="4495800" y="700088"/>
            <a:ext cx="464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2800">
                <a:solidFill>
                  <a:srgbClr val="000000"/>
                </a:solidFill>
                <a:cs typeface="Arial" charset="0"/>
              </a:rPr>
              <a:t>Lecture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atin typeface="Arial" charset="0"/>
                <a:ea typeface="ＭＳ Ｐゴシック" charset="0"/>
              </a:rPr>
              <a:t>Combination Reactions</a:t>
            </a:r>
          </a:p>
        </p:txBody>
      </p:sp>
      <p:sp>
        <p:nvSpPr>
          <p:cNvPr id="33795" name="Rectangle 3"/>
          <p:cNvSpPr>
            <a:spLocks noGrp="1" noChangeArrowheads="1"/>
          </p:cNvSpPr>
          <p:nvPr>
            <p:ph type="body" sz="half" idx="2"/>
          </p:nvPr>
        </p:nvSpPr>
        <p:spPr>
          <a:xfrm>
            <a:off x="457200" y="4572000"/>
            <a:ext cx="8001000" cy="1981200"/>
          </a:xfrm>
        </p:spPr>
        <p:txBody>
          <a:bodyPr/>
          <a:lstStyle/>
          <a:p>
            <a:pPr eaLnBrk="1" hangingPunct="1"/>
            <a:r>
              <a:rPr lang="en-US" sz="2800" dirty="0">
                <a:latin typeface="Arial" charset="0"/>
                <a:ea typeface="ＭＳ Ｐゴシック" charset="0"/>
              </a:rPr>
              <a:t>Examples:</a:t>
            </a:r>
          </a:p>
          <a:p>
            <a:pPr lvl="1" eaLnBrk="1" hangingPunct="1"/>
            <a:r>
              <a:rPr lang="en-US" sz="2400" dirty="0">
                <a:latin typeface="Arial" charset="0"/>
                <a:ea typeface="ＭＳ Ｐゴシック" charset="0"/>
                <a:sym typeface="Symbol" charset="0"/>
              </a:rPr>
              <a:t>2 Mg(</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2 </a:t>
            </a:r>
            <a:r>
              <a:rPr lang="en-US" sz="2400" dirty="0" err="1">
                <a:latin typeface="Arial" charset="0"/>
                <a:ea typeface="ＭＳ Ｐゴシック" charset="0"/>
                <a:sym typeface="Symbol" charset="0"/>
              </a:rPr>
              <a:t>MgO</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a:t>
            </a:r>
            <a:endParaRPr lang="en-US" sz="2400" dirty="0">
              <a:latin typeface="Arial" charset="0"/>
              <a:ea typeface="ＭＳ Ｐゴシック" charset="0"/>
            </a:endParaRPr>
          </a:p>
          <a:p>
            <a:pPr lvl="1" eaLnBrk="1" hangingPunct="1"/>
            <a:r>
              <a:rPr lang="en-US" sz="2400" dirty="0">
                <a:latin typeface="Arial" charset="0"/>
                <a:ea typeface="ＭＳ Ｐゴシック" charset="0"/>
              </a:rPr>
              <a:t>N</a:t>
            </a:r>
            <a:r>
              <a:rPr lang="en-US" sz="2400" baseline="-25000" dirty="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+ 3 H</a:t>
            </a:r>
            <a:r>
              <a:rPr lang="en-US" sz="2400" baseline="-25000" dirty="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a:t>
            </a:r>
            <a:r>
              <a:rPr lang="en-US" sz="2400" dirty="0">
                <a:latin typeface="Arial" charset="0"/>
                <a:ea typeface="ＭＳ Ｐゴシック" charset="0"/>
                <a:sym typeface="Symbol" charset="0"/>
              </a:rPr>
              <a:t>2 NH</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sym typeface="Symbol" charset="0"/>
              </a:rPr>
              <a:t>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6</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Br</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l</a:t>
            </a:r>
            <a:r>
              <a:rPr lang="en-US" sz="2400" dirty="0">
                <a:latin typeface="Arial" charset="0"/>
                <a:ea typeface="ＭＳ Ｐゴシック" charset="0"/>
                <a:sym typeface="Symbol" charset="0"/>
              </a:rPr>
              <a:t>)             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6</a:t>
            </a:r>
            <a:r>
              <a:rPr lang="en-US" sz="2400" dirty="0">
                <a:latin typeface="Arial" charset="0"/>
                <a:ea typeface="ＭＳ Ｐゴシック" charset="0"/>
                <a:sym typeface="Symbol" charset="0"/>
              </a:rPr>
              <a:t>Br</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l</a:t>
            </a:r>
            <a:r>
              <a:rPr lang="en-US" sz="2400" dirty="0">
                <a:latin typeface="Arial" charset="0"/>
                <a:ea typeface="ＭＳ Ｐゴシック" charset="0"/>
                <a:sym typeface="Symbol" charset="0"/>
              </a:rPr>
              <a:t>)</a:t>
            </a:r>
          </a:p>
        </p:txBody>
      </p:sp>
      <p:sp>
        <p:nvSpPr>
          <p:cNvPr id="33796" name="Rectangle 5"/>
          <p:cNvSpPr>
            <a:spLocks noGrp="1" noChangeArrowheads="1"/>
          </p:cNvSpPr>
          <p:nvPr>
            <p:ph type="body" sz="half" idx="4294967295"/>
          </p:nvPr>
        </p:nvSpPr>
        <p:spPr>
          <a:xfrm>
            <a:off x="5715000" y="1219200"/>
            <a:ext cx="3276600" cy="3581400"/>
          </a:xfrm>
        </p:spPr>
        <p:txBody>
          <a:bodyPr/>
          <a:lstStyle/>
          <a:p>
            <a:pPr eaLnBrk="1" hangingPunct="1"/>
            <a:r>
              <a:rPr lang="en-US" sz="2800">
                <a:latin typeface="Arial" charset="0"/>
                <a:ea typeface="ＭＳ Ｐゴシック" charset="0"/>
              </a:rPr>
              <a:t>In </a:t>
            </a:r>
            <a:r>
              <a:rPr lang="en-US" sz="2800" b="1">
                <a:latin typeface="Arial" charset="0"/>
                <a:ea typeface="ＭＳ Ｐゴシック" charset="0"/>
              </a:rPr>
              <a:t>combination reactions</a:t>
            </a:r>
            <a:r>
              <a:rPr lang="en-US" sz="2800">
                <a:latin typeface="Arial" charset="0"/>
                <a:ea typeface="ＭＳ Ｐゴシック" charset="0"/>
              </a:rPr>
              <a:t> two or more substances react to form one product.</a:t>
            </a:r>
          </a:p>
        </p:txBody>
      </p:sp>
      <p:pic>
        <p:nvPicPr>
          <p:cNvPr id="33797" name="Picture 2" descr="03_06_Figure.jpg"/>
          <p:cNvPicPr>
            <a:picLocks noChangeAspect="1"/>
          </p:cNvPicPr>
          <p:nvPr/>
        </p:nvPicPr>
        <p:blipFill>
          <a:blip r:embed="rId3" cstate="email">
            <a:extLst>
              <a:ext uri="{28A0092B-C50C-407E-A947-70E740481C1C}">
                <a14:useLocalDpi xmlns:a14="http://schemas.microsoft.com/office/drawing/2010/main" val="0"/>
              </a:ext>
            </a:extLst>
          </a:blip>
          <a:srcRect b="3104"/>
          <a:stretch>
            <a:fillRect/>
          </a:stretch>
        </p:blipFill>
        <p:spPr bwMode="auto">
          <a:xfrm>
            <a:off x="457200" y="1295400"/>
            <a:ext cx="55054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Line 3"/>
          <p:cNvSpPr>
            <a:spLocks noChangeShapeType="1"/>
          </p:cNvSpPr>
          <p:nvPr/>
        </p:nvSpPr>
        <p:spPr bwMode="auto">
          <a:xfrm>
            <a:off x="3429000" y="61722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799" name="Line 3"/>
          <p:cNvSpPr>
            <a:spLocks noChangeShapeType="1"/>
          </p:cNvSpPr>
          <p:nvPr/>
        </p:nvSpPr>
        <p:spPr bwMode="auto">
          <a:xfrm>
            <a:off x="3352800" y="57912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0" name="Line 3"/>
          <p:cNvSpPr>
            <a:spLocks noChangeShapeType="1"/>
          </p:cNvSpPr>
          <p:nvPr/>
        </p:nvSpPr>
        <p:spPr bwMode="auto">
          <a:xfrm>
            <a:off x="3429000" y="533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body" sz="half" idx="2"/>
          </p:nvPr>
        </p:nvSpPr>
        <p:spPr>
          <a:xfrm>
            <a:off x="4648200" y="1600200"/>
            <a:ext cx="3886200" cy="3048000"/>
          </a:xfrm>
        </p:spPr>
        <p:txBody>
          <a:bodyPr/>
          <a:lstStyle/>
          <a:p>
            <a:pPr eaLnBrk="1" hangingPunct="1"/>
            <a:r>
              <a:rPr lang="en-US" sz="2800" dirty="0">
                <a:latin typeface="Arial" charset="0"/>
                <a:ea typeface="ＭＳ Ｐゴシック" charset="0"/>
              </a:rPr>
              <a:t>In a </a:t>
            </a:r>
            <a:r>
              <a:rPr lang="en-US" sz="2800" b="1" dirty="0">
                <a:latin typeface="Arial" charset="0"/>
                <a:ea typeface="ＭＳ Ｐゴシック" charset="0"/>
              </a:rPr>
              <a:t>decomposition reaction</a:t>
            </a:r>
            <a:r>
              <a:rPr lang="en-US" sz="2800" dirty="0">
                <a:latin typeface="Arial" charset="0"/>
                <a:ea typeface="ＭＳ Ｐゴシック" charset="0"/>
              </a:rPr>
              <a:t> one substance breaks down into two or more substances.</a:t>
            </a:r>
          </a:p>
        </p:txBody>
      </p:sp>
      <p:sp>
        <p:nvSpPr>
          <p:cNvPr id="35843" name="Rectangle 13"/>
          <p:cNvSpPr>
            <a:spLocks noGrp="1" noChangeArrowheads="1"/>
          </p:cNvSpPr>
          <p:nvPr>
            <p:ph type="title"/>
          </p:nvPr>
        </p:nvSpPr>
        <p:spPr/>
        <p:txBody>
          <a:bodyPr/>
          <a:lstStyle/>
          <a:p>
            <a:pPr eaLnBrk="1" hangingPunct="1"/>
            <a:r>
              <a:rPr lang="en-US">
                <a:latin typeface="Arial" charset="0"/>
                <a:ea typeface="ＭＳ Ｐゴシック" charset="0"/>
              </a:rPr>
              <a:t>Decomposition Reactions</a:t>
            </a:r>
          </a:p>
        </p:txBody>
      </p:sp>
      <p:sp>
        <p:nvSpPr>
          <p:cNvPr id="35844" name="Rectangle 15"/>
          <p:cNvSpPr>
            <a:spLocks noGrp="1" noChangeArrowheads="1"/>
          </p:cNvSpPr>
          <p:nvPr>
            <p:ph type="body" sz="half" idx="4294967295"/>
          </p:nvPr>
        </p:nvSpPr>
        <p:spPr>
          <a:xfrm>
            <a:off x="152400" y="4419600"/>
            <a:ext cx="6477000" cy="2057400"/>
          </a:xfrm>
        </p:spPr>
        <p:txBody>
          <a:bodyPr/>
          <a:lstStyle/>
          <a:p>
            <a:pPr eaLnBrk="1" hangingPunct="1"/>
            <a:r>
              <a:rPr lang="en-US" sz="2800" dirty="0">
                <a:latin typeface="Arial" charset="0"/>
                <a:ea typeface="ＭＳ Ｐゴシック" charset="0"/>
              </a:rPr>
              <a:t>Examples:</a:t>
            </a:r>
          </a:p>
          <a:p>
            <a:pPr lvl="1" eaLnBrk="1" hangingPunct="1"/>
            <a:r>
              <a:rPr lang="en-US" sz="2400" dirty="0">
                <a:latin typeface="Arial" charset="0"/>
                <a:ea typeface="ＭＳ Ｐゴシック" charset="0"/>
              </a:rPr>
              <a:t>CaCO</a:t>
            </a:r>
            <a:r>
              <a:rPr lang="en-US" sz="2400" baseline="-25000" dirty="0">
                <a:latin typeface="Arial" charset="0"/>
                <a:ea typeface="ＭＳ Ｐゴシック" charset="0"/>
              </a:rPr>
              <a:t>3</a:t>
            </a:r>
            <a:r>
              <a:rPr lang="en-US" sz="2400" dirty="0">
                <a:latin typeface="Arial" charset="0"/>
                <a:ea typeface="ＭＳ Ｐゴシック" charset="0"/>
              </a:rPr>
              <a:t>(</a:t>
            </a:r>
            <a:r>
              <a:rPr lang="en-US" sz="2400" i="1" dirty="0">
                <a:latin typeface="Arial" charset="0"/>
                <a:ea typeface="ＭＳ Ｐゴシック" charset="0"/>
              </a:rPr>
              <a:t>s</a:t>
            </a:r>
            <a:r>
              <a:rPr lang="en-US" sz="2400" dirty="0">
                <a:latin typeface="Arial" charset="0"/>
                <a:ea typeface="ＭＳ Ｐゴシック" charset="0"/>
              </a:rPr>
              <a:t>)	    </a:t>
            </a:r>
            <a:r>
              <a:rPr lang="en-US" sz="2400" dirty="0" err="1">
                <a:latin typeface="Arial" charset="0"/>
                <a:ea typeface="ＭＳ Ｐゴシック" charset="0"/>
                <a:sym typeface="Symbol" charset="0"/>
              </a:rPr>
              <a:t>CaO</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CO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sym typeface="Symbol" charset="0"/>
              </a:rPr>
              <a:t>2 KClO</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2 </a:t>
            </a:r>
            <a:r>
              <a:rPr lang="en-US" sz="2400" dirty="0" err="1">
                <a:latin typeface="Arial" charset="0"/>
                <a:ea typeface="ＭＳ Ｐゴシック" charset="0"/>
                <a:sym typeface="Symbol" charset="0"/>
              </a:rPr>
              <a:t>KCl</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rPr>
              <a:t>2 NaN</a:t>
            </a:r>
            <a:r>
              <a:rPr lang="en-US" sz="2400" baseline="-25000" dirty="0">
                <a:latin typeface="Arial" charset="0"/>
                <a:ea typeface="ＭＳ Ｐゴシック" charset="0"/>
              </a:rPr>
              <a:t>3</a:t>
            </a:r>
            <a:r>
              <a:rPr lang="en-US" sz="2400" dirty="0">
                <a:latin typeface="Arial" charset="0"/>
                <a:ea typeface="ＭＳ Ｐゴシック" charset="0"/>
              </a:rPr>
              <a:t>(</a:t>
            </a:r>
            <a:r>
              <a:rPr lang="en-US" sz="2400" i="1" dirty="0">
                <a:latin typeface="Arial" charset="0"/>
                <a:ea typeface="ＭＳ Ｐゴシック" charset="0"/>
              </a:rPr>
              <a:t>s</a:t>
            </a:r>
            <a:r>
              <a:rPr lang="en-US" sz="2400" dirty="0">
                <a:latin typeface="Arial" charset="0"/>
                <a:ea typeface="ＭＳ Ｐゴシック" charset="0"/>
              </a:rPr>
              <a:t>) 	    </a:t>
            </a:r>
            <a:r>
              <a:rPr lang="en-US" sz="2400" dirty="0">
                <a:latin typeface="Arial" charset="0"/>
                <a:ea typeface="ＭＳ Ｐゴシック" charset="0"/>
                <a:sym typeface="Symbol" charset="0"/>
              </a:rPr>
              <a:t>2 Na(</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+ 3 N</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a:t>
            </a:r>
            <a:endParaRPr lang="en-US" sz="2400" dirty="0">
              <a:latin typeface="Arial" charset="0"/>
              <a:ea typeface="ＭＳ Ｐゴシック" charset="0"/>
            </a:endParaRPr>
          </a:p>
        </p:txBody>
      </p:sp>
      <p:pic>
        <p:nvPicPr>
          <p:cNvPr id="35845" name="Picture 2" descr="03_07_Figur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8288" y="1295400"/>
            <a:ext cx="4608512"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Line 3"/>
          <p:cNvSpPr>
            <a:spLocks noChangeShapeType="1"/>
          </p:cNvSpPr>
          <p:nvPr/>
        </p:nvSpPr>
        <p:spPr bwMode="auto">
          <a:xfrm>
            <a:off x="2362200" y="51816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7" name="Line 3"/>
          <p:cNvSpPr>
            <a:spLocks noChangeShapeType="1"/>
          </p:cNvSpPr>
          <p:nvPr/>
        </p:nvSpPr>
        <p:spPr bwMode="auto">
          <a:xfrm>
            <a:off x="2514600" y="56388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8" name="Line 3"/>
          <p:cNvSpPr>
            <a:spLocks noChangeShapeType="1"/>
          </p:cNvSpPr>
          <p:nvPr/>
        </p:nvSpPr>
        <p:spPr bwMode="auto">
          <a:xfrm>
            <a:off x="2362200" y="6096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atin typeface="Arial" charset="0"/>
                <a:ea typeface="ＭＳ Ｐゴシック" charset="0"/>
              </a:rPr>
              <a:t>Combustion Reactions</a:t>
            </a:r>
          </a:p>
        </p:txBody>
      </p:sp>
      <p:sp>
        <p:nvSpPr>
          <p:cNvPr id="37891" name="Rectangle 3"/>
          <p:cNvSpPr>
            <a:spLocks noGrp="1" noChangeArrowheads="1"/>
          </p:cNvSpPr>
          <p:nvPr>
            <p:ph type="body" sz="half" idx="2"/>
          </p:nvPr>
        </p:nvSpPr>
        <p:spPr>
          <a:xfrm>
            <a:off x="304800" y="4876800"/>
            <a:ext cx="7086600" cy="1524000"/>
          </a:xfrm>
        </p:spPr>
        <p:txBody>
          <a:bodyPr/>
          <a:lstStyle/>
          <a:p>
            <a:pPr eaLnBrk="1" hangingPunct="1"/>
            <a:r>
              <a:rPr lang="en-US" sz="2800" dirty="0">
                <a:latin typeface="Arial" charset="0"/>
                <a:ea typeface="ＭＳ Ｐゴシック" charset="0"/>
              </a:rPr>
              <a:t>Examples:</a:t>
            </a:r>
          </a:p>
          <a:p>
            <a:pPr lvl="1" eaLnBrk="1" hangingPunct="1"/>
            <a:r>
              <a:rPr lang="en-US" sz="2400" dirty="0">
                <a:latin typeface="Arial" charset="0"/>
                <a:ea typeface="ＭＳ Ｐゴシック" charset="0"/>
              </a:rPr>
              <a:t>CH</a:t>
            </a:r>
            <a:r>
              <a:rPr lang="en-US" sz="2400" baseline="-25000" dirty="0">
                <a:latin typeface="Arial" charset="0"/>
                <a:ea typeface="ＭＳ Ｐゴシック" charset="0"/>
              </a:rPr>
              <a:t>4</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+ 2 O</a:t>
            </a:r>
            <a:r>
              <a:rPr lang="en-US" sz="2400" baseline="-25000" dirty="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a:t>
            </a:r>
            <a:r>
              <a:rPr lang="en-US" sz="2400" dirty="0">
                <a:latin typeface="Arial" charset="0"/>
                <a:ea typeface="ＭＳ Ｐゴシック" charset="0"/>
                <a:sym typeface="Symbol" charset="0"/>
              </a:rPr>
              <a:t>CO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+ 2 H</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O(</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sym typeface="Symbol" charset="0"/>
              </a:rPr>
              <a:t>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8</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+ 5 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3 CO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+ 4 H</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O(</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a:t>
            </a:r>
            <a:endParaRPr lang="en-US" sz="2400" dirty="0">
              <a:latin typeface="Arial" charset="0"/>
              <a:ea typeface="ＭＳ Ｐゴシック" charset="0"/>
            </a:endParaRPr>
          </a:p>
        </p:txBody>
      </p:sp>
      <p:sp>
        <p:nvSpPr>
          <p:cNvPr id="37892" name="Rectangle 4"/>
          <p:cNvSpPr>
            <a:spLocks noGrp="1" noChangeArrowheads="1"/>
          </p:cNvSpPr>
          <p:nvPr>
            <p:ph type="body" sz="half" idx="4294967295"/>
          </p:nvPr>
        </p:nvSpPr>
        <p:spPr>
          <a:xfrm>
            <a:off x="5257800" y="1524000"/>
            <a:ext cx="3810000" cy="3581400"/>
          </a:xfrm>
        </p:spPr>
        <p:txBody>
          <a:bodyPr/>
          <a:lstStyle/>
          <a:p>
            <a:pPr eaLnBrk="1" hangingPunct="1"/>
            <a:r>
              <a:rPr lang="en-US" sz="2400" b="1" dirty="0">
                <a:latin typeface="Arial" charset="0"/>
                <a:ea typeface="ＭＳ Ｐゴシック" charset="0"/>
              </a:rPr>
              <a:t>Combustion reactions</a:t>
            </a:r>
            <a:r>
              <a:rPr lang="en-US" sz="2400" dirty="0">
                <a:latin typeface="Arial" charset="0"/>
                <a:ea typeface="ＭＳ Ｐゴシック" charset="0"/>
              </a:rPr>
              <a:t> are generally rapid reactions that produce </a:t>
            </a:r>
            <a:br>
              <a:rPr lang="en-US" sz="2400" dirty="0">
                <a:latin typeface="Arial" charset="0"/>
                <a:ea typeface="ＭＳ Ｐゴシック" charset="0"/>
              </a:rPr>
            </a:br>
            <a:r>
              <a:rPr lang="en-US" sz="2400" dirty="0">
                <a:latin typeface="Arial" charset="0"/>
                <a:ea typeface="ＭＳ Ｐゴシック" charset="0"/>
              </a:rPr>
              <a:t>a flame.</a:t>
            </a:r>
          </a:p>
          <a:p>
            <a:pPr eaLnBrk="1" hangingPunct="1"/>
            <a:r>
              <a:rPr lang="en-US" sz="2400" b="1" dirty="0">
                <a:latin typeface="Arial" charset="0"/>
                <a:ea typeface="ＭＳ Ｐゴシック" charset="0"/>
              </a:rPr>
              <a:t>Combustion reactions</a:t>
            </a:r>
            <a:r>
              <a:rPr lang="en-US" sz="2400" dirty="0">
                <a:latin typeface="Arial" charset="0"/>
                <a:ea typeface="ＭＳ Ｐゴシック" charset="0"/>
              </a:rPr>
              <a:t> most often involve oxygen in the air as a reactant.</a:t>
            </a:r>
          </a:p>
        </p:txBody>
      </p:sp>
      <p:pic>
        <p:nvPicPr>
          <p:cNvPr id="37893" name="Picture 2" descr="03_04_Figure.jpg"/>
          <p:cNvPicPr>
            <a:picLocks noChangeAspect="1"/>
          </p:cNvPicPr>
          <p:nvPr/>
        </p:nvPicPr>
        <p:blipFill>
          <a:blip r:embed="rId3" cstate="email">
            <a:extLst>
              <a:ext uri="{28A0092B-C50C-407E-A947-70E740481C1C}">
                <a14:useLocalDpi xmlns:a14="http://schemas.microsoft.com/office/drawing/2010/main" val="0"/>
              </a:ext>
            </a:extLst>
          </a:blip>
          <a:srcRect b="4491"/>
          <a:stretch>
            <a:fillRect/>
          </a:stretch>
        </p:blipFill>
        <p:spPr bwMode="auto">
          <a:xfrm>
            <a:off x="228600" y="2133600"/>
            <a:ext cx="5029200"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Line 3"/>
          <p:cNvSpPr>
            <a:spLocks noChangeShapeType="1"/>
          </p:cNvSpPr>
          <p:nvPr/>
        </p:nvSpPr>
        <p:spPr bwMode="auto">
          <a:xfrm>
            <a:off x="3429000" y="56388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895" name="Line 3"/>
          <p:cNvSpPr>
            <a:spLocks noChangeShapeType="1"/>
          </p:cNvSpPr>
          <p:nvPr/>
        </p:nvSpPr>
        <p:spPr bwMode="auto">
          <a:xfrm>
            <a:off x="3581400" y="6096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atin typeface="Arial" charset="0"/>
                <a:ea typeface="ＭＳ Ｐゴシック" charset="0"/>
              </a:rPr>
              <a:t>Formula Weight (FW)</a:t>
            </a:r>
          </a:p>
        </p:txBody>
      </p:sp>
      <p:sp>
        <p:nvSpPr>
          <p:cNvPr id="7" name="Rectangle 3"/>
          <p:cNvSpPr txBox="1">
            <a:spLocks noChangeArrowheads="1"/>
          </p:cNvSpPr>
          <p:nvPr/>
        </p:nvSpPr>
        <p:spPr bwMode="auto">
          <a:xfrm>
            <a:off x="685800" y="1295400"/>
            <a:ext cx="77724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r>
              <a:rPr lang="en-US" sz="2800" dirty="0">
                <a:latin typeface="Arial" charset="0"/>
                <a:ea typeface="ＭＳ Ｐゴシック" charset="0"/>
              </a:rPr>
              <a:t>A </a:t>
            </a:r>
            <a:r>
              <a:rPr lang="en-US" sz="2800" b="1" dirty="0">
                <a:latin typeface="Arial" charset="0"/>
                <a:ea typeface="ＭＳ Ｐゴシック" charset="0"/>
              </a:rPr>
              <a:t>formula weight</a:t>
            </a:r>
            <a:r>
              <a:rPr lang="en-US" sz="2800" dirty="0">
                <a:latin typeface="Arial" charset="0"/>
                <a:ea typeface="ＭＳ Ｐゴシック" charset="0"/>
              </a:rPr>
              <a:t> is the sum of the atomic weights for the atoms in a chemical formula.</a:t>
            </a:r>
          </a:p>
          <a:p>
            <a:pPr eaLnBrk="1" hangingPunct="1"/>
            <a:r>
              <a:rPr lang="en-US" sz="2800" dirty="0">
                <a:latin typeface="Arial" charset="0"/>
                <a:ea typeface="ＭＳ Ｐゴシック" charset="0"/>
              </a:rPr>
              <a:t>This is the quantitative significance of a formula.</a:t>
            </a:r>
          </a:p>
          <a:p>
            <a:pPr eaLnBrk="1" hangingPunct="1"/>
            <a:r>
              <a:rPr lang="en-US" sz="2800" dirty="0">
                <a:latin typeface="Arial" charset="0"/>
                <a:ea typeface="ＭＳ Ｐゴシック" charset="0"/>
              </a:rPr>
              <a:t>The formula weight of calcium chloride, CaCl</a:t>
            </a:r>
            <a:r>
              <a:rPr lang="en-US" sz="2800" baseline="-25000" dirty="0">
                <a:latin typeface="Arial" charset="0"/>
                <a:ea typeface="ＭＳ Ｐゴシック" charset="0"/>
              </a:rPr>
              <a:t>2</a:t>
            </a:r>
            <a:r>
              <a:rPr lang="en-US" sz="2800" dirty="0">
                <a:latin typeface="Arial" charset="0"/>
                <a:ea typeface="ＭＳ Ｐゴシック" charset="0"/>
              </a:rPr>
              <a:t>, would be</a:t>
            </a:r>
          </a:p>
          <a:p>
            <a:pPr lvl="2" algn="r" eaLnBrk="1" hangingPunct="1">
              <a:buFontTx/>
              <a:buNone/>
            </a:pPr>
            <a:r>
              <a:rPr lang="en-US" dirty="0">
                <a:latin typeface="Arial" charset="0"/>
                <a:ea typeface="ＭＳ Ｐゴシック" charset="0"/>
              </a:rPr>
              <a:t>    </a:t>
            </a:r>
            <a:r>
              <a:rPr lang="en-US" dirty="0" err="1">
                <a:latin typeface="Arial" charset="0"/>
                <a:ea typeface="ＭＳ Ｐゴシック" charset="0"/>
              </a:rPr>
              <a:t>Ca</a:t>
            </a:r>
            <a:r>
              <a:rPr lang="en-US" dirty="0">
                <a:latin typeface="Arial" charset="0"/>
                <a:ea typeface="ＭＳ Ｐゴシック" charset="0"/>
              </a:rPr>
              <a:t>:  1(40.08 </a:t>
            </a:r>
            <a:r>
              <a:rPr lang="en-US" dirty="0" err="1">
                <a:latin typeface="Arial" charset="0"/>
                <a:ea typeface="ＭＳ Ｐゴシック" charset="0"/>
              </a:rPr>
              <a:t>amu</a:t>
            </a:r>
            <a:r>
              <a:rPr lang="en-US" dirty="0">
                <a:latin typeface="Arial" charset="0"/>
                <a:ea typeface="ＭＳ Ｐゴシック" charset="0"/>
              </a:rPr>
              <a:t>)		</a:t>
            </a:r>
          </a:p>
          <a:p>
            <a:pPr lvl="2" algn="r" eaLnBrk="1" hangingPunct="1">
              <a:buFontTx/>
              <a:buNone/>
            </a:pPr>
            <a:r>
              <a:rPr lang="en-US" u="sng" dirty="0">
                <a:latin typeface="Arial" charset="0"/>
                <a:ea typeface="ＭＳ Ｐゴシック" charset="0"/>
              </a:rPr>
              <a:t> + </a:t>
            </a:r>
            <a:r>
              <a:rPr lang="en-US" u="sng" dirty="0" err="1">
                <a:latin typeface="Arial" charset="0"/>
                <a:ea typeface="ＭＳ Ｐゴシック" charset="0"/>
              </a:rPr>
              <a:t>Cl</a:t>
            </a:r>
            <a:r>
              <a:rPr lang="en-US" u="sng" dirty="0">
                <a:latin typeface="Arial" charset="0"/>
                <a:ea typeface="ＭＳ Ｐゴシック" charset="0"/>
              </a:rPr>
              <a:t>:  2(35.453 </a:t>
            </a:r>
            <a:r>
              <a:rPr lang="en-US" u="sng" dirty="0" err="1">
                <a:latin typeface="Arial" charset="0"/>
                <a:ea typeface="ＭＳ Ｐゴシック" charset="0"/>
              </a:rPr>
              <a:t>amu</a:t>
            </a:r>
            <a:r>
              <a:rPr lang="en-US" u="sng" dirty="0">
                <a:latin typeface="Arial" charset="0"/>
                <a:ea typeface="ＭＳ Ｐゴシック" charset="0"/>
              </a:rPr>
              <a:t>)</a:t>
            </a:r>
            <a:r>
              <a:rPr lang="en-US" dirty="0">
                <a:latin typeface="Arial" charset="0"/>
                <a:ea typeface="ＭＳ Ｐゴシック" charset="0"/>
              </a:rPr>
              <a:t>		</a:t>
            </a:r>
          </a:p>
          <a:p>
            <a:pPr lvl="2" algn="r" eaLnBrk="1" hangingPunct="1">
              <a:buFontTx/>
              <a:buNone/>
            </a:pPr>
            <a:r>
              <a:rPr lang="en-US" dirty="0">
                <a:latin typeface="Arial" charset="0"/>
                <a:ea typeface="ＭＳ Ｐゴシック" charset="0"/>
              </a:rPr>
              <a:t>                                   110.99 </a:t>
            </a:r>
            <a:r>
              <a:rPr lang="en-US" dirty="0" err="1">
                <a:latin typeface="Arial" charset="0"/>
                <a:ea typeface="ＭＳ Ｐゴシック" charset="0"/>
              </a:rPr>
              <a:t>amu</a:t>
            </a:r>
            <a:r>
              <a:rPr lang="en-US" dirty="0">
                <a:latin typeface="Arial" charset="0"/>
                <a:ea typeface="ＭＳ Ｐゴシック" charset="0"/>
              </a:rPr>
              <a:t>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atin typeface="Arial" charset="0"/>
                <a:ea typeface="ＭＳ Ｐゴシック" charset="0"/>
              </a:rPr>
              <a:t>Molecular Weight (MW)</a:t>
            </a:r>
          </a:p>
        </p:txBody>
      </p:sp>
      <p:sp>
        <p:nvSpPr>
          <p:cNvPr id="41987" name="Rectangle 3"/>
          <p:cNvSpPr>
            <a:spLocks noGrp="1" noChangeArrowheads="1"/>
          </p:cNvSpPr>
          <p:nvPr>
            <p:ph type="body" idx="1"/>
          </p:nvPr>
        </p:nvSpPr>
        <p:spPr>
          <a:xfrm>
            <a:off x="685800" y="1600200"/>
            <a:ext cx="7772400" cy="2819400"/>
          </a:xfrm>
        </p:spPr>
        <p:txBody>
          <a:bodyPr/>
          <a:lstStyle/>
          <a:p>
            <a:pPr eaLnBrk="1" hangingPunct="1"/>
            <a:r>
              <a:rPr lang="en-US" sz="2800">
                <a:latin typeface="Arial" charset="0"/>
                <a:ea typeface="ＭＳ Ｐゴシック" charset="0"/>
              </a:rPr>
              <a:t>A </a:t>
            </a:r>
            <a:r>
              <a:rPr lang="en-US" sz="2800" b="1">
                <a:latin typeface="Arial" charset="0"/>
                <a:ea typeface="ＭＳ Ｐゴシック" charset="0"/>
              </a:rPr>
              <a:t>molecular weight</a:t>
            </a:r>
            <a:r>
              <a:rPr lang="en-US" sz="2800">
                <a:latin typeface="Arial" charset="0"/>
                <a:ea typeface="ＭＳ Ｐゴシック" charset="0"/>
              </a:rPr>
              <a:t> is the sum of the atomic weights of the atoms in a molecule.</a:t>
            </a:r>
          </a:p>
          <a:p>
            <a:pPr eaLnBrk="1" hangingPunct="1"/>
            <a:r>
              <a:rPr lang="en-US" sz="2800">
                <a:latin typeface="Arial" charset="0"/>
                <a:ea typeface="ＭＳ Ｐゴシック" charset="0"/>
              </a:rPr>
              <a:t>For the molecule ethane, C</a:t>
            </a:r>
            <a:r>
              <a:rPr lang="en-US" sz="2800" baseline="-25000">
                <a:latin typeface="Arial" charset="0"/>
                <a:ea typeface="ＭＳ Ｐゴシック" charset="0"/>
              </a:rPr>
              <a:t>2</a:t>
            </a:r>
            <a:r>
              <a:rPr lang="en-US" sz="2800">
                <a:latin typeface="Arial" charset="0"/>
                <a:ea typeface="ＭＳ Ｐゴシック" charset="0"/>
              </a:rPr>
              <a:t>H</a:t>
            </a:r>
            <a:r>
              <a:rPr lang="en-US" sz="2800" baseline="-25000">
                <a:latin typeface="Arial" charset="0"/>
                <a:ea typeface="ＭＳ Ｐゴシック" charset="0"/>
              </a:rPr>
              <a:t>6</a:t>
            </a:r>
            <a:r>
              <a:rPr lang="en-US" sz="2800">
                <a:latin typeface="Arial" charset="0"/>
                <a:ea typeface="ＭＳ Ｐゴシック" charset="0"/>
              </a:rPr>
              <a:t>, the molecular weight would be</a:t>
            </a:r>
          </a:p>
        </p:txBody>
      </p:sp>
      <p:sp>
        <p:nvSpPr>
          <p:cNvPr id="41988" name="Rectangle 5"/>
          <p:cNvSpPr>
            <a:spLocks noChangeArrowheads="1"/>
          </p:cNvSpPr>
          <p:nvPr/>
        </p:nvSpPr>
        <p:spPr bwMode="auto">
          <a:xfrm>
            <a:off x="4584700" y="4191000"/>
            <a:ext cx="3049588"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C:  2(12.011 amu)</a:t>
            </a:r>
          </a:p>
        </p:txBody>
      </p:sp>
      <p:sp>
        <p:nvSpPr>
          <p:cNvPr id="41989" name="Rectangle 7"/>
          <p:cNvSpPr>
            <a:spLocks noChangeArrowheads="1"/>
          </p:cNvSpPr>
          <p:nvPr/>
        </p:nvSpPr>
        <p:spPr bwMode="auto">
          <a:xfrm>
            <a:off x="5575300" y="5091113"/>
            <a:ext cx="2062163"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30.070 amu</a:t>
            </a:r>
          </a:p>
        </p:txBody>
      </p:sp>
      <p:sp>
        <p:nvSpPr>
          <p:cNvPr id="41990" name="Rectangle 6"/>
          <p:cNvSpPr>
            <a:spLocks noChangeArrowheads="1"/>
          </p:cNvSpPr>
          <p:nvPr/>
        </p:nvSpPr>
        <p:spPr bwMode="auto">
          <a:xfrm>
            <a:off x="4267200" y="4572000"/>
            <a:ext cx="3751263"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 H:    6(1.00794 amu)</a:t>
            </a:r>
          </a:p>
        </p:txBody>
      </p:sp>
      <p:sp>
        <p:nvSpPr>
          <p:cNvPr id="41991" name="Line 8"/>
          <p:cNvSpPr>
            <a:spLocks noChangeShapeType="1"/>
          </p:cNvSpPr>
          <p:nvPr/>
        </p:nvSpPr>
        <p:spPr bwMode="auto">
          <a:xfrm>
            <a:off x="4356100" y="5105400"/>
            <a:ext cx="37211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atin typeface="Arial" charset="0"/>
                <a:ea typeface="ＭＳ Ｐゴシック" charset="0"/>
              </a:rPr>
              <a:t>Ionic Compounds and Formulas</a:t>
            </a:r>
          </a:p>
        </p:txBody>
      </p:sp>
      <p:sp>
        <p:nvSpPr>
          <p:cNvPr id="6" name="Content Placeholder 2"/>
          <p:cNvSpPr>
            <a:spLocks noGrp="1"/>
          </p:cNvSpPr>
          <p:nvPr>
            <p:ph idx="1"/>
          </p:nvPr>
        </p:nvSpPr>
        <p:spPr>
          <a:xfrm>
            <a:off x="685800" y="1600200"/>
            <a:ext cx="7772400" cy="4114800"/>
          </a:xfrm>
        </p:spPr>
        <p:txBody>
          <a:bodyPr/>
          <a:lstStyle/>
          <a:p>
            <a:r>
              <a:rPr lang="en-US" dirty="0">
                <a:latin typeface="Arial" charset="0"/>
                <a:ea typeface="ＭＳ Ｐゴシック" charset="0"/>
              </a:rPr>
              <a:t>Remember, ionic compounds exist with a three-dimensional order of ions.  There is no simple group of atoms to call a molecule.</a:t>
            </a:r>
          </a:p>
          <a:p>
            <a:r>
              <a:rPr lang="en-US" dirty="0">
                <a:latin typeface="Arial" charset="0"/>
                <a:ea typeface="ＭＳ Ｐゴシック" charset="0"/>
              </a:rPr>
              <a:t>As such, ionic compounds use empirical formulas and formula weights (not molecular weights).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atin typeface="Arial" charset="0"/>
                <a:ea typeface="ＭＳ Ｐゴシック" charset="0"/>
              </a:rPr>
              <a:t>Percent Composition</a:t>
            </a:r>
          </a:p>
        </p:txBody>
      </p:sp>
      <p:sp>
        <p:nvSpPr>
          <p:cNvPr id="45059" name="Rectangle 3"/>
          <p:cNvSpPr>
            <a:spLocks noGrp="1" noChangeArrowheads="1"/>
          </p:cNvSpPr>
          <p:nvPr>
            <p:ph type="body" idx="1"/>
          </p:nvPr>
        </p:nvSpPr>
        <p:spPr>
          <a:xfrm>
            <a:off x="685800" y="1600200"/>
            <a:ext cx="7772400" cy="2209800"/>
          </a:xfrm>
        </p:spPr>
        <p:txBody>
          <a:bodyPr/>
          <a:lstStyle/>
          <a:p>
            <a:pPr eaLnBrk="1" hangingPunct="1">
              <a:buFontTx/>
              <a:buNone/>
            </a:pPr>
            <a:r>
              <a:rPr lang="en-US">
                <a:latin typeface="Arial" charset="0"/>
                <a:ea typeface="ＭＳ Ｐゴシック" charset="0"/>
              </a:rPr>
              <a:t>	One can find the percentage of the mass of a compound that comes from each of the elements in the compound by using this equation:</a:t>
            </a:r>
          </a:p>
        </p:txBody>
      </p:sp>
      <p:grpSp>
        <p:nvGrpSpPr>
          <p:cNvPr id="45060" name="Group 13"/>
          <p:cNvGrpSpPr>
            <a:grpSpLocks/>
          </p:cNvGrpSpPr>
          <p:nvPr/>
        </p:nvGrpSpPr>
        <p:grpSpPr bwMode="auto">
          <a:xfrm>
            <a:off x="514350" y="4572000"/>
            <a:ext cx="8110538" cy="990600"/>
            <a:chOff x="324" y="2880"/>
            <a:chExt cx="5109" cy="624"/>
          </a:xfrm>
        </p:grpSpPr>
        <p:sp>
          <p:nvSpPr>
            <p:cNvPr id="45061" name="Rectangle 5"/>
            <p:cNvSpPr>
              <a:spLocks noChangeArrowheads="1"/>
            </p:cNvSpPr>
            <p:nvPr/>
          </p:nvSpPr>
          <p:spPr bwMode="auto">
            <a:xfrm>
              <a:off x="324" y="3063"/>
              <a:ext cx="121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 Element =</a:t>
              </a:r>
            </a:p>
          </p:txBody>
        </p:sp>
        <p:sp>
          <p:nvSpPr>
            <p:cNvPr id="45062" name="Rectangle 6"/>
            <p:cNvSpPr>
              <a:spLocks noChangeArrowheads="1"/>
            </p:cNvSpPr>
            <p:nvPr/>
          </p:nvSpPr>
          <p:spPr bwMode="auto">
            <a:xfrm>
              <a:off x="1615" y="2880"/>
              <a:ext cx="298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a:t>(number of atoms)(atomic weight)</a:t>
              </a:r>
            </a:p>
          </p:txBody>
        </p:sp>
        <p:sp>
          <p:nvSpPr>
            <p:cNvPr id="45063" name="Rectangle 7"/>
            <p:cNvSpPr>
              <a:spLocks noChangeArrowheads="1"/>
            </p:cNvSpPr>
            <p:nvPr/>
          </p:nvSpPr>
          <p:spPr bwMode="auto">
            <a:xfrm>
              <a:off x="2090" y="3216"/>
              <a:ext cx="202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(FW of the compound)</a:t>
              </a:r>
            </a:p>
          </p:txBody>
        </p:sp>
        <p:sp>
          <p:nvSpPr>
            <p:cNvPr id="45064" name="Rectangle 8"/>
            <p:cNvSpPr>
              <a:spLocks noChangeArrowheads="1"/>
            </p:cNvSpPr>
            <p:nvPr/>
          </p:nvSpPr>
          <p:spPr bwMode="auto">
            <a:xfrm>
              <a:off x="4826" y="3042"/>
              <a:ext cx="607" cy="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a:t>× 100</a:t>
              </a:r>
            </a:p>
          </p:txBody>
        </p:sp>
        <p:sp>
          <p:nvSpPr>
            <p:cNvPr id="45065" name="Line 9"/>
            <p:cNvSpPr>
              <a:spLocks noChangeShapeType="1"/>
            </p:cNvSpPr>
            <p:nvPr/>
          </p:nvSpPr>
          <p:spPr bwMode="auto">
            <a:xfrm>
              <a:off x="1524" y="3216"/>
              <a:ext cx="326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atin typeface="Arial" charset="0"/>
                <a:ea typeface="ＭＳ Ｐゴシック" charset="0"/>
              </a:rPr>
              <a:t>Percent Composition</a:t>
            </a:r>
          </a:p>
        </p:txBody>
      </p:sp>
      <p:sp>
        <p:nvSpPr>
          <p:cNvPr id="47107" name="Rectangle 3"/>
          <p:cNvSpPr>
            <a:spLocks noGrp="1" noChangeArrowheads="1"/>
          </p:cNvSpPr>
          <p:nvPr>
            <p:ph type="body" idx="1"/>
          </p:nvPr>
        </p:nvSpPr>
        <p:spPr>
          <a:xfrm>
            <a:off x="685800" y="1600200"/>
            <a:ext cx="7924800" cy="1219200"/>
          </a:xfrm>
        </p:spPr>
        <p:txBody>
          <a:bodyPr/>
          <a:lstStyle/>
          <a:p>
            <a:pPr eaLnBrk="1" hangingPunct="1">
              <a:buFontTx/>
              <a:buNone/>
            </a:pPr>
            <a:r>
              <a:rPr lang="en-US">
                <a:latin typeface="Arial" charset="0"/>
                <a:ea typeface="ＭＳ Ｐゴシック" charset="0"/>
              </a:rPr>
              <a:t>	So the percentage of carbon in ethane is</a:t>
            </a:r>
          </a:p>
        </p:txBody>
      </p:sp>
      <p:grpSp>
        <p:nvGrpSpPr>
          <p:cNvPr id="47108" name="Group 29"/>
          <p:cNvGrpSpPr>
            <a:grpSpLocks/>
          </p:cNvGrpSpPr>
          <p:nvPr/>
        </p:nvGrpSpPr>
        <p:grpSpPr bwMode="auto">
          <a:xfrm>
            <a:off x="2786063" y="3200400"/>
            <a:ext cx="3800474" cy="2435225"/>
            <a:chOff x="1755" y="2160"/>
            <a:chExt cx="2394" cy="1534"/>
          </a:xfrm>
        </p:grpSpPr>
        <p:sp>
          <p:nvSpPr>
            <p:cNvPr id="47109" name="Rectangle 5"/>
            <p:cNvSpPr>
              <a:spLocks noChangeArrowheads="1"/>
            </p:cNvSpPr>
            <p:nvPr/>
          </p:nvSpPr>
          <p:spPr bwMode="auto">
            <a:xfrm>
              <a:off x="1755" y="2341"/>
              <a:ext cx="591"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%C =</a:t>
              </a:r>
            </a:p>
          </p:txBody>
        </p:sp>
        <p:grpSp>
          <p:nvGrpSpPr>
            <p:cNvPr id="47110" name="Group 27"/>
            <p:cNvGrpSpPr>
              <a:grpSpLocks/>
            </p:cNvGrpSpPr>
            <p:nvPr/>
          </p:nvGrpSpPr>
          <p:grpSpPr bwMode="auto">
            <a:xfrm>
              <a:off x="2444" y="2160"/>
              <a:ext cx="1493" cy="622"/>
              <a:chOff x="2444" y="2160"/>
              <a:chExt cx="1493" cy="622"/>
            </a:xfrm>
          </p:grpSpPr>
          <p:sp>
            <p:nvSpPr>
              <p:cNvPr id="47118" name="Rectangle 6"/>
              <p:cNvSpPr>
                <a:spLocks noChangeArrowheads="1"/>
              </p:cNvSpPr>
              <p:nvPr/>
            </p:nvSpPr>
            <p:spPr bwMode="auto">
              <a:xfrm>
                <a:off x="2444" y="2160"/>
                <a:ext cx="1493"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(2)(12.011 amu)</a:t>
                </a:r>
              </a:p>
            </p:txBody>
          </p:sp>
          <p:sp>
            <p:nvSpPr>
              <p:cNvPr id="47119" name="Rectangle 7"/>
              <p:cNvSpPr>
                <a:spLocks noChangeArrowheads="1"/>
              </p:cNvSpPr>
              <p:nvPr/>
            </p:nvSpPr>
            <p:spPr bwMode="auto">
              <a:xfrm>
                <a:off x="2583" y="2494"/>
                <a:ext cx="125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(30.070 amu)</a:t>
                </a:r>
              </a:p>
            </p:txBody>
          </p:sp>
          <p:sp>
            <p:nvSpPr>
              <p:cNvPr id="47120" name="Line 8"/>
              <p:cNvSpPr>
                <a:spLocks noChangeShapeType="1"/>
              </p:cNvSpPr>
              <p:nvPr/>
            </p:nvSpPr>
            <p:spPr bwMode="auto">
              <a:xfrm>
                <a:off x="2480" y="2494"/>
                <a:ext cx="144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7111" name="Group 28"/>
            <p:cNvGrpSpPr>
              <a:grpSpLocks/>
            </p:cNvGrpSpPr>
            <p:nvPr/>
          </p:nvGrpSpPr>
          <p:grpSpPr bwMode="auto">
            <a:xfrm>
              <a:off x="2121" y="2782"/>
              <a:ext cx="2028" cy="578"/>
              <a:chOff x="2121" y="2782"/>
              <a:chExt cx="2028" cy="578"/>
            </a:xfrm>
          </p:grpSpPr>
          <p:sp>
            <p:nvSpPr>
              <p:cNvPr id="47113" name="Rectangle 11"/>
              <p:cNvSpPr>
                <a:spLocks noChangeArrowheads="1"/>
              </p:cNvSpPr>
              <p:nvPr/>
            </p:nvSpPr>
            <p:spPr bwMode="auto">
              <a:xfrm>
                <a:off x="2399" y="2782"/>
                <a:ext cx="113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24.022 amu</a:t>
                </a:r>
              </a:p>
            </p:txBody>
          </p:sp>
          <p:sp>
            <p:nvSpPr>
              <p:cNvPr id="47114" name="Rectangle 12"/>
              <p:cNvSpPr>
                <a:spLocks noChangeArrowheads="1"/>
              </p:cNvSpPr>
              <p:nvPr/>
            </p:nvSpPr>
            <p:spPr bwMode="auto">
              <a:xfrm>
                <a:off x="2399" y="3072"/>
                <a:ext cx="113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30.070 amu</a:t>
                </a:r>
              </a:p>
            </p:txBody>
          </p:sp>
          <p:sp>
            <p:nvSpPr>
              <p:cNvPr id="47115" name="Line 14"/>
              <p:cNvSpPr>
                <a:spLocks noChangeShapeType="1"/>
              </p:cNvSpPr>
              <p:nvPr/>
            </p:nvSpPr>
            <p:spPr bwMode="auto">
              <a:xfrm>
                <a:off x="2395" y="3072"/>
                <a:ext cx="113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6" name="Rectangle 16"/>
              <p:cNvSpPr>
                <a:spLocks noChangeArrowheads="1"/>
              </p:cNvSpPr>
              <p:nvPr/>
            </p:nvSpPr>
            <p:spPr bwMode="auto">
              <a:xfrm>
                <a:off x="2121" y="2926"/>
                <a:ext cx="22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a:t>
                </a:r>
              </a:p>
            </p:txBody>
          </p:sp>
          <p:sp>
            <p:nvSpPr>
              <p:cNvPr id="47117" name="Rectangle 18"/>
              <p:cNvSpPr>
                <a:spLocks noChangeArrowheads="1"/>
              </p:cNvSpPr>
              <p:nvPr/>
            </p:nvSpPr>
            <p:spPr bwMode="auto">
              <a:xfrm>
                <a:off x="3542" y="2899"/>
                <a:ext cx="607" cy="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a:t>× 100</a:t>
                </a:r>
              </a:p>
            </p:txBody>
          </p:sp>
        </p:grpSp>
        <p:sp>
          <p:nvSpPr>
            <p:cNvPr id="47112" name="Rectangle 21"/>
            <p:cNvSpPr>
              <a:spLocks noChangeArrowheads="1"/>
            </p:cNvSpPr>
            <p:nvPr/>
          </p:nvSpPr>
          <p:spPr bwMode="auto">
            <a:xfrm>
              <a:off x="2130" y="3406"/>
              <a:ext cx="1039"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 79.887%</a:t>
              </a:r>
            </a:p>
          </p:txBody>
        </p:sp>
      </p:gr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atin typeface="Arial" charset="0"/>
                <a:ea typeface="ＭＳ Ｐゴシック" charset="0"/>
              </a:rPr>
              <a:t>Avogadro</a:t>
            </a:r>
            <a:r>
              <a:rPr lang="ja-JP" altLang="en-US">
                <a:latin typeface="Arial" charset="0"/>
                <a:ea typeface="ＭＳ Ｐゴシック" charset="0"/>
              </a:rPr>
              <a:t>’</a:t>
            </a:r>
            <a:r>
              <a:rPr lang="en-US" altLang="ja-JP">
                <a:latin typeface="Arial" charset="0"/>
                <a:ea typeface="ＭＳ Ｐゴシック" charset="0"/>
              </a:rPr>
              <a:t>s Number</a:t>
            </a:r>
            <a:endParaRPr lang="en-US">
              <a:latin typeface="Arial" charset="0"/>
              <a:ea typeface="ＭＳ Ｐゴシック" charset="0"/>
            </a:endParaRPr>
          </a:p>
        </p:txBody>
      </p:sp>
      <p:sp>
        <p:nvSpPr>
          <p:cNvPr id="49154" name="Rectangle 4"/>
          <p:cNvSpPr>
            <a:spLocks noGrp="1" noChangeArrowheads="1"/>
          </p:cNvSpPr>
          <p:nvPr>
            <p:ph sz="half" idx="1"/>
          </p:nvPr>
        </p:nvSpPr>
        <p:spPr>
          <a:xfrm>
            <a:off x="457200" y="1219200"/>
            <a:ext cx="3810000" cy="4953000"/>
          </a:xfrm>
        </p:spPr>
        <p:txBody>
          <a:bodyPr/>
          <a:lstStyle/>
          <a:p>
            <a:pPr eaLnBrk="1" hangingPunct="1"/>
            <a:r>
              <a:rPr lang="en-US" dirty="0">
                <a:latin typeface="Arial" charset="0"/>
                <a:ea typeface="ＭＳ Ｐゴシック" charset="0"/>
              </a:rPr>
              <a:t>In a lab, we cannot</a:t>
            </a:r>
            <a:r>
              <a:rPr lang="en-US" altLang="ja-JP" dirty="0">
                <a:latin typeface="Arial" charset="0"/>
                <a:ea typeface="ＭＳ Ｐゴシック" charset="0"/>
              </a:rPr>
              <a:t> work with individual molecules. They are too small.</a:t>
            </a:r>
          </a:p>
          <a:p>
            <a:pPr eaLnBrk="1" hangingPunct="1"/>
            <a:r>
              <a:rPr lang="en-US" dirty="0">
                <a:latin typeface="Arial" charset="0"/>
                <a:ea typeface="ＭＳ Ｐゴシック" charset="0"/>
              </a:rPr>
              <a:t>6.02 × 10</a:t>
            </a:r>
            <a:r>
              <a:rPr lang="en-US" baseline="30000" dirty="0">
                <a:latin typeface="Arial" charset="0"/>
                <a:ea typeface="ＭＳ Ｐゴシック" charset="0"/>
              </a:rPr>
              <a:t>23</a:t>
            </a:r>
            <a:r>
              <a:rPr lang="en-US" dirty="0">
                <a:latin typeface="Arial" charset="0"/>
                <a:ea typeface="ＭＳ Ｐゴシック" charset="0"/>
              </a:rPr>
              <a:t> atoms or molecules is an amount that brings us to lab size. It is ONE MOLE.</a:t>
            </a:r>
          </a:p>
          <a:p>
            <a:pPr eaLnBrk="1" hangingPunct="1"/>
            <a:r>
              <a:rPr lang="en-US" dirty="0">
                <a:latin typeface="Arial" charset="0"/>
                <a:ea typeface="ＭＳ Ｐゴシック" charset="0"/>
              </a:rPr>
              <a:t>One mole of </a:t>
            </a:r>
            <a:r>
              <a:rPr lang="en-US" baseline="30000" dirty="0">
                <a:latin typeface="Arial" charset="0"/>
                <a:ea typeface="ＭＳ Ｐゴシック" charset="0"/>
              </a:rPr>
              <a:t>12</a:t>
            </a:r>
            <a:r>
              <a:rPr lang="en-US" dirty="0">
                <a:latin typeface="Arial" charset="0"/>
                <a:ea typeface="ＭＳ Ｐゴシック" charset="0"/>
              </a:rPr>
              <a:t>C has a mass of 12.000 g.</a:t>
            </a:r>
          </a:p>
        </p:txBody>
      </p:sp>
      <p:pic>
        <p:nvPicPr>
          <p:cNvPr id="49156" name="Picture 2" descr="03_09_Figure.jpg"/>
          <p:cNvPicPr>
            <a:picLocks noChangeAspect="1"/>
          </p:cNvPicPr>
          <p:nvPr/>
        </p:nvPicPr>
        <p:blipFill>
          <a:blip r:embed="rId3" cstate="email">
            <a:extLst>
              <a:ext uri="{28A0092B-C50C-407E-A947-70E740481C1C}">
                <a14:useLocalDpi xmlns:a14="http://schemas.microsoft.com/office/drawing/2010/main" val="0"/>
              </a:ext>
            </a:extLst>
          </a:blip>
          <a:srcRect b="2722"/>
          <a:stretch>
            <a:fillRect/>
          </a:stretch>
        </p:blipFill>
        <p:spPr bwMode="auto">
          <a:xfrm>
            <a:off x="4800600" y="1219200"/>
            <a:ext cx="2554288"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0" y="25400"/>
            <a:ext cx="9144000" cy="1143000"/>
          </a:xfrm>
        </p:spPr>
        <p:txBody>
          <a:bodyPr/>
          <a:lstStyle/>
          <a:p>
            <a:pPr eaLnBrk="1" hangingPunct="1"/>
            <a:r>
              <a:rPr lang="en-US">
                <a:latin typeface="Arial" charset="0"/>
                <a:ea typeface="ＭＳ Ｐゴシック" charset="0"/>
              </a:rPr>
              <a:t>Molar Mass</a:t>
            </a:r>
          </a:p>
        </p:txBody>
      </p:sp>
      <p:sp>
        <p:nvSpPr>
          <p:cNvPr id="51202" name="Rectangle 3"/>
          <p:cNvSpPr>
            <a:spLocks noGrp="1" noChangeArrowheads="1"/>
          </p:cNvSpPr>
          <p:nvPr>
            <p:ph sz="half" idx="1"/>
          </p:nvPr>
        </p:nvSpPr>
        <p:spPr>
          <a:xfrm>
            <a:off x="152400" y="914400"/>
            <a:ext cx="5943600" cy="5562600"/>
          </a:xfrm>
        </p:spPr>
        <p:txBody>
          <a:bodyPr/>
          <a:lstStyle/>
          <a:p>
            <a:pPr eaLnBrk="1" hangingPunct="1"/>
            <a:r>
              <a:rPr lang="en-US" dirty="0">
                <a:latin typeface="Arial" charset="0"/>
                <a:ea typeface="ＭＳ Ｐゴシック" charset="0"/>
              </a:rPr>
              <a:t>A </a:t>
            </a:r>
            <a:r>
              <a:rPr lang="en-US" b="1" dirty="0">
                <a:latin typeface="Arial" charset="0"/>
                <a:ea typeface="ＭＳ Ｐゴシック" charset="0"/>
              </a:rPr>
              <a:t>molar mass</a:t>
            </a:r>
            <a:r>
              <a:rPr lang="en-US" dirty="0">
                <a:latin typeface="Arial" charset="0"/>
                <a:ea typeface="ＭＳ Ｐゴシック" charset="0"/>
              </a:rPr>
              <a:t> is the mass </a:t>
            </a:r>
            <a:r>
              <a:rPr lang="en-US">
                <a:latin typeface="Arial" charset="0"/>
                <a:ea typeface="ＭＳ Ｐゴシック" charset="0"/>
              </a:rPr>
              <a:t>of </a:t>
            </a:r>
            <a:br>
              <a:rPr lang="en-US">
                <a:latin typeface="Arial" charset="0"/>
                <a:ea typeface="ＭＳ Ｐゴシック" charset="0"/>
              </a:rPr>
            </a:br>
            <a:r>
              <a:rPr lang="en-US">
                <a:latin typeface="Arial" charset="0"/>
                <a:ea typeface="ＭＳ Ｐゴシック" charset="0"/>
              </a:rPr>
              <a:t>1 </a:t>
            </a:r>
            <a:r>
              <a:rPr lang="en-US" dirty="0" err="1">
                <a:latin typeface="Arial" charset="0"/>
                <a:ea typeface="ＭＳ Ｐゴシック" charset="0"/>
              </a:rPr>
              <a:t>mol</a:t>
            </a:r>
            <a:r>
              <a:rPr lang="en-US" dirty="0">
                <a:latin typeface="Arial" charset="0"/>
                <a:ea typeface="ＭＳ Ｐゴシック" charset="0"/>
              </a:rPr>
              <a:t> of a substance (i.e., g/</a:t>
            </a:r>
            <a:r>
              <a:rPr lang="en-US" dirty="0" err="1">
                <a:latin typeface="Arial" charset="0"/>
                <a:ea typeface="ＭＳ Ｐゴシック" charset="0"/>
              </a:rPr>
              <a:t>mol</a:t>
            </a:r>
            <a:r>
              <a:rPr lang="en-US" dirty="0">
                <a:latin typeface="Arial" charset="0"/>
                <a:ea typeface="ＭＳ Ｐゴシック" charset="0"/>
              </a:rPr>
              <a:t>).</a:t>
            </a:r>
          </a:p>
          <a:p>
            <a:pPr eaLnBrk="1" hangingPunct="1"/>
            <a:r>
              <a:rPr lang="en-US" dirty="0">
                <a:latin typeface="Arial" charset="0"/>
                <a:ea typeface="ＭＳ Ｐゴシック" charset="0"/>
              </a:rPr>
              <a:t>The molar mass of </a:t>
            </a:r>
            <a:r>
              <a:rPr lang="en-US">
                <a:latin typeface="Arial" charset="0"/>
                <a:ea typeface="ＭＳ Ｐゴシック" charset="0"/>
              </a:rPr>
              <a:t>an </a:t>
            </a:r>
            <a:br>
              <a:rPr lang="en-US">
                <a:latin typeface="Arial" charset="0"/>
                <a:ea typeface="ＭＳ Ｐゴシック" charset="0"/>
              </a:rPr>
            </a:br>
            <a:r>
              <a:rPr lang="en-US">
                <a:latin typeface="Arial" charset="0"/>
                <a:ea typeface="ＭＳ Ｐゴシック" charset="0"/>
              </a:rPr>
              <a:t>element </a:t>
            </a:r>
            <a:r>
              <a:rPr lang="en-US" dirty="0">
                <a:latin typeface="Arial" charset="0"/>
                <a:ea typeface="ＭＳ Ｐゴシック" charset="0"/>
              </a:rPr>
              <a:t>is the </a:t>
            </a:r>
            <a:r>
              <a:rPr lang="en-US">
                <a:latin typeface="Arial" charset="0"/>
                <a:ea typeface="ＭＳ Ｐゴシック" charset="0"/>
              </a:rPr>
              <a:t>atomic </a:t>
            </a:r>
            <a:br>
              <a:rPr lang="en-US">
                <a:latin typeface="Arial" charset="0"/>
                <a:ea typeface="ＭＳ Ｐゴシック" charset="0"/>
              </a:rPr>
            </a:br>
            <a:r>
              <a:rPr lang="en-US">
                <a:latin typeface="Arial" charset="0"/>
                <a:ea typeface="ＭＳ Ｐゴシック" charset="0"/>
              </a:rPr>
              <a:t>weight </a:t>
            </a:r>
            <a:r>
              <a:rPr lang="en-US" dirty="0">
                <a:latin typeface="Arial" charset="0"/>
                <a:ea typeface="ＭＳ Ｐゴシック" charset="0"/>
              </a:rPr>
              <a:t>for the element </a:t>
            </a:r>
            <a:br>
              <a:rPr lang="en-US" dirty="0">
                <a:latin typeface="Arial" charset="0"/>
                <a:ea typeface="ＭＳ Ｐゴシック" charset="0"/>
              </a:rPr>
            </a:br>
            <a:r>
              <a:rPr lang="en-US" dirty="0">
                <a:latin typeface="Arial" charset="0"/>
                <a:ea typeface="ＭＳ Ｐゴシック" charset="0"/>
              </a:rPr>
              <a:t>from the periodic table</a:t>
            </a:r>
            <a:r>
              <a:rPr lang="en-US">
                <a:latin typeface="Arial" charset="0"/>
                <a:ea typeface="ＭＳ Ｐゴシック" charset="0"/>
              </a:rPr>
              <a:t>. </a:t>
            </a:r>
            <a:br>
              <a:rPr lang="en-US">
                <a:latin typeface="Arial" charset="0"/>
                <a:ea typeface="ＭＳ Ｐゴシック" charset="0"/>
              </a:rPr>
            </a:br>
            <a:r>
              <a:rPr lang="en-US">
                <a:latin typeface="Arial" charset="0"/>
                <a:ea typeface="ＭＳ Ｐゴシック" charset="0"/>
              </a:rPr>
              <a:t>If it </a:t>
            </a:r>
            <a:r>
              <a:rPr lang="en-US" dirty="0">
                <a:latin typeface="Arial" charset="0"/>
                <a:ea typeface="ＭＳ Ｐゴシック" charset="0"/>
              </a:rPr>
              <a:t>is diatomic, it is twice </a:t>
            </a:r>
            <a:br>
              <a:rPr lang="en-US" dirty="0">
                <a:latin typeface="Arial" charset="0"/>
                <a:ea typeface="ＭＳ Ｐゴシック" charset="0"/>
              </a:rPr>
            </a:br>
            <a:r>
              <a:rPr lang="en-US" dirty="0">
                <a:latin typeface="Arial" charset="0"/>
                <a:ea typeface="ＭＳ Ｐゴシック" charset="0"/>
              </a:rPr>
              <a:t>that atomic weight.</a:t>
            </a:r>
          </a:p>
          <a:p>
            <a:pPr eaLnBrk="1" hangingPunct="1"/>
            <a:r>
              <a:rPr lang="en-US" dirty="0">
                <a:latin typeface="Arial" charset="0"/>
                <a:ea typeface="ＭＳ Ｐゴシック" charset="0"/>
              </a:rPr>
              <a:t>The formula weight (</a:t>
            </a:r>
            <a:r>
              <a:rPr lang="en-US">
                <a:latin typeface="Arial" charset="0"/>
                <a:ea typeface="ＭＳ Ｐゴシック" charset="0"/>
              </a:rPr>
              <a:t>in </a:t>
            </a:r>
            <a:br>
              <a:rPr lang="en-US">
                <a:latin typeface="Arial" charset="0"/>
                <a:ea typeface="ＭＳ Ｐゴシック" charset="0"/>
              </a:rPr>
            </a:br>
            <a:r>
              <a:rPr lang="en-US">
                <a:latin typeface="Arial" charset="0"/>
                <a:ea typeface="ＭＳ Ｐゴシック" charset="0"/>
              </a:rPr>
              <a:t>amu</a:t>
            </a:r>
            <a:r>
              <a:rPr lang="ja-JP" altLang="en-US" dirty="0">
                <a:latin typeface="Arial" charset="0"/>
                <a:ea typeface="ＭＳ Ｐゴシック" charset="0"/>
              </a:rPr>
              <a:t>’</a:t>
            </a:r>
            <a:r>
              <a:rPr lang="en-US" altLang="ja-JP" dirty="0">
                <a:latin typeface="Arial" charset="0"/>
                <a:ea typeface="ＭＳ Ｐゴシック" charset="0"/>
              </a:rPr>
              <a:t>s) will be the </a:t>
            </a:r>
            <a:r>
              <a:rPr lang="en-US" altLang="ja-JP">
                <a:latin typeface="Arial" charset="0"/>
                <a:ea typeface="ＭＳ Ｐゴシック" charset="0"/>
              </a:rPr>
              <a:t>same </a:t>
            </a:r>
            <a:br>
              <a:rPr lang="en-US" altLang="ja-JP">
                <a:latin typeface="Arial" charset="0"/>
                <a:ea typeface="ＭＳ Ｐゴシック" charset="0"/>
              </a:rPr>
            </a:br>
            <a:r>
              <a:rPr lang="en-US" altLang="ja-JP">
                <a:latin typeface="Arial" charset="0"/>
                <a:ea typeface="ＭＳ Ｐゴシック" charset="0"/>
              </a:rPr>
              <a:t>number </a:t>
            </a:r>
            <a:r>
              <a:rPr lang="en-US" altLang="ja-JP" dirty="0">
                <a:latin typeface="Arial" charset="0"/>
                <a:ea typeface="ＭＳ Ｐゴシック" charset="0"/>
              </a:rPr>
              <a:t>as the molar </a:t>
            </a:r>
            <a:r>
              <a:rPr lang="en-US" altLang="ja-JP">
                <a:latin typeface="Arial" charset="0"/>
                <a:ea typeface="ＭＳ Ｐゴシック" charset="0"/>
              </a:rPr>
              <a:t>mass </a:t>
            </a:r>
            <a:br>
              <a:rPr lang="en-US" altLang="ja-JP">
                <a:latin typeface="Arial" charset="0"/>
                <a:ea typeface="ＭＳ Ｐゴシック" charset="0"/>
              </a:rPr>
            </a:br>
            <a:r>
              <a:rPr lang="en-US" altLang="ja-JP">
                <a:latin typeface="Arial" charset="0"/>
                <a:ea typeface="ＭＳ Ｐゴシック" charset="0"/>
              </a:rPr>
              <a:t>(</a:t>
            </a:r>
            <a:r>
              <a:rPr lang="en-US" altLang="ja-JP" dirty="0">
                <a:latin typeface="Arial" charset="0"/>
                <a:ea typeface="ＭＳ Ｐゴシック" charset="0"/>
              </a:rPr>
              <a:t>in g/</a:t>
            </a:r>
            <a:r>
              <a:rPr lang="en-US" altLang="ja-JP" dirty="0" err="1">
                <a:latin typeface="Arial" charset="0"/>
                <a:ea typeface="ＭＳ Ｐゴシック" charset="0"/>
              </a:rPr>
              <a:t>mol</a:t>
            </a:r>
            <a:r>
              <a:rPr lang="en-US" altLang="ja-JP" dirty="0">
                <a:latin typeface="Arial" charset="0"/>
                <a:ea typeface="ＭＳ Ｐゴシック" charset="0"/>
              </a:rPr>
              <a:t>).</a:t>
            </a:r>
            <a:endParaRPr lang="en-US" dirty="0">
              <a:latin typeface="Arial" charset="0"/>
              <a:ea typeface="ＭＳ Ｐゴシック" charset="0"/>
            </a:endParaRPr>
          </a:p>
        </p:txBody>
      </p:sp>
      <p:pic>
        <p:nvPicPr>
          <p:cNvPr id="51204" name="Picture 2" descr="03_10_Figur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105400" y="2438400"/>
            <a:ext cx="3841582"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3810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Stoichiometry</a:t>
            </a:r>
          </a:p>
        </p:txBody>
      </p:sp>
      <p:sp>
        <p:nvSpPr>
          <p:cNvPr id="20482" name="Content Placeholder 2"/>
          <p:cNvSpPr>
            <a:spLocks noGrp="1"/>
          </p:cNvSpPr>
          <p:nvPr>
            <p:ph idx="1"/>
          </p:nvPr>
        </p:nvSpPr>
        <p:spPr bwMode="auto">
          <a:xfrm>
            <a:off x="457200" y="838200"/>
            <a:ext cx="8229600" cy="5287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rPr>
              <a:t>The study of the mass relationships in chemistry</a:t>
            </a:r>
          </a:p>
          <a:p>
            <a:r>
              <a:rPr lang="en-US" dirty="0">
                <a:latin typeface="Arial" charset="0"/>
              </a:rPr>
              <a:t>Based on the Law of Conservation of Mass (Antoine Lavoisier, 1789)</a:t>
            </a:r>
          </a:p>
        </p:txBody>
      </p:sp>
      <p:sp>
        <p:nvSpPr>
          <p:cNvPr id="20483" name="TextBox 3"/>
          <p:cNvSpPr txBox="1">
            <a:spLocks noChangeArrowheads="1"/>
          </p:cNvSpPr>
          <p:nvPr/>
        </p:nvSpPr>
        <p:spPr bwMode="auto">
          <a:xfrm>
            <a:off x="427038" y="2971800"/>
            <a:ext cx="5364162"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pPr>
            <a:r>
              <a:rPr lang="ja-JP" altLang="en-US" dirty="0"/>
              <a:t>“</a:t>
            </a:r>
            <a:r>
              <a:rPr lang="en-US" altLang="ja-JP" dirty="0"/>
              <a:t>We may lay it down as an incontestable axiom that, in all the operations of art and nature, nothing is created; an equal amount of matter exists both before and after the experiment. Upon this principle, the whole art of performing chemical experiments depends.</a:t>
            </a:r>
            <a:r>
              <a:rPr lang="ja-JP" altLang="en-US" dirty="0"/>
              <a:t>”</a:t>
            </a:r>
            <a:endParaRPr lang="en-US" altLang="ja-JP" dirty="0"/>
          </a:p>
          <a:p>
            <a:pPr algn="r" eaLnBrk="1" hangingPunct="1">
              <a:lnSpc>
                <a:spcPct val="90000"/>
              </a:lnSpc>
            </a:pPr>
            <a:r>
              <a:rPr lang="en-US" sz="2000" dirty="0"/>
              <a:t>—Antoine Lavoisier</a:t>
            </a:r>
            <a:endParaRPr lang="en-US" dirty="0"/>
          </a:p>
          <a:p>
            <a:endParaRPr lang="en-US" dirty="0"/>
          </a:p>
        </p:txBody>
      </p:sp>
      <p:pic>
        <p:nvPicPr>
          <p:cNvPr id="20484" name="Picture 2" descr="03_01_Figure.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00800" y="3048000"/>
            <a:ext cx="2514600"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atin typeface="Arial" charset="0"/>
                <a:ea typeface="ＭＳ Ｐゴシック" charset="0"/>
              </a:rPr>
              <a:t>Using Moles</a:t>
            </a:r>
          </a:p>
        </p:txBody>
      </p:sp>
      <p:sp>
        <p:nvSpPr>
          <p:cNvPr id="53251" name="Rectangle 3"/>
          <p:cNvSpPr>
            <a:spLocks noGrp="1" noChangeArrowheads="1"/>
          </p:cNvSpPr>
          <p:nvPr>
            <p:ph type="body" sz="half" idx="2"/>
          </p:nvPr>
        </p:nvSpPr>
        <p:spPr>
          <a:xfrm>
            <a:off x="685800" y="3505200"/>
            <a:ext cx="7772400" cy="1981200"/>
          </a:xfrm>
        </p:spPr>
        <p:txBody>
          <a:bodyPr/>
          <a:lstStyle/>
          <a:p>
            <a:pPr eaLnBrk="1" hangingPunct="1">
              <a:buFontTx/>
              <a:buNone/>
            </a:pPr>
            <a:r>
              <a:rPr lang="en-US" sz="2800">
                <a:latin typeface="Arial" charset="0"/>
                <a:ea typeface="ＭＳ Ｐゴシック" charset="0"/>
              </a:rPr>
              <a:t>	Moles provide a bridge from the molecular scale to the real-world scale.</a:t>
            </a:r>
          </a:p>
        </p:txBody>
      </p:sp>
      <p:pic>
        <p:nvPicPr>
          <p:cNvPr id="53252" name="Picture 2" descr="03_12_Figure.jpg"/>
          <p:cNvPicPr>
            <a:picLocks noChangeAspect="1"/>
          </p:cNvPicPr>
          <p:nvPr/>
        </p:nvPicPr>
        <p:blipFill>
          <a:blip r:embed="rId3" cstate="email">
            <a:extLst>
              <a:ext uri="{28A0092B-C50C-407E-A947-70E740481C1C}">
                <a14:useLocalDpi xmlns:a14="http://schemas.microsoft.com/office/drawing/2010/main" val="0"/>
              </a:ext>
            </a:extLst>
          </a:blip>
          <a:srcRect b="18611"/>
          <a:stretch>
            <a:fillRect/>
          </a:stretch>
        </p:blipFill>
        <p:spPr bwMode="auto">
          <a:xfrm>
            <a:off x="304800" y="1938338"/>
            <a:ext cx="85344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atin typeface="Arial" charset="0"/>
                <a:ea typeface="ＭＳ Ｐゴシック" charset="0"/>
              </a:rPr>
              <a:t>Mole Relationships</a:t>
            </a:r>
          </a:p>
        </p:txBody>
      </p:sp>
      <p:sp>
        <p:nvSpPr>
          <p:cNvPr id="6" name="Rectangle 8"/>
          <p:cNvSpPr>
            <a:spLocks noGrp="1" noChangeArrowheads="1"/>
          </p:cNvSpPr>
          <p:nvPr>
            <p:ph type="body" sz="half" idx="2"/>
          </p:nvPr>
        </p:nvSpPr>
        <p:spPr>
          <a:xfrm>
            <a:off x="381000" y="3962400"/>
            <a:ext cx="8458200" cy="2514600"/>
          </a:xfrm>
        </p:spPr>
        <p:txBody>
          <a:bodyPr/>
          <a:lstStyle/>
          <a:p>
            <a:pPr eaLnBrk="1" hangingPunct="1"/>
            <a:r>
              <a:rPr lang="en-US" sz="2800" dirty="0">
                <a:latin typeface="Arial" charset="0"/>
                <a:ea typeface="ＭＳ Ｐゴシック" charset="0"/>
              </a:rPr>
              <a:t>One mole of atoms, ions, or molecules contains Avogadro</a:t>
            </a:r>
            <a:r>
              <a:rPr lang="ja-JP" altLang="en-US" sz="2800" dirty="0">
                <a:latin typeface="Arial" charset="0"/>
                <a:ea typeface="ＭＳ Ｐゴシック" charset="0"/>
              </a:rPr>
              <a:t>’</a:t>
            </a:r>
            <a:r>
              <a:rPr lang="en-US" altLang="ja-JP" sz="2800" dirty="0">
                <a:latin typeface="Arial" charset="0"/>
                <a:ea typeface="ＭＳ Ｐゴシック" charset="0"/>
              </a:rPr>
              <a:t>s number of those particles.</a:t>
            </a:r>
          </a:p>
          <a:p>
            <a:pPr eaLnBrk="1" hangingPunct="1"/>
            <a:r>
              <a:rPr lang="en-US" sz="2800" dirty="0">
                <a:latin typeface="Arial" charset="0"/>
                <a:ea typeface="ＭＳ Ｐゴシック" charset="0"/>
              </a:rPr>
              <a:t>One mole of molecules or formula units contains Avogadro</a:t>
            </a:r>
            <a:r>
              <a:rPr lang="ja-JP" altLang="en-US" sz="2800" dirty="0">
                <a:latin typeface="Arial" charset="0"/>
                <a:ea typeface="ＭＳ Ｐゴシック" charset="0"/>
              </a:rPr>
              <a:t>’</a:t>
            </a:r>
            <a:r>
              <a:rPr lang="en-US" altLang="ja-JP" sz="2800" dirty="0">
                <a:latin typeface="Arial" charset="0"/>
                <a:ea typeface="ＭＳ Ｐゴシック" charset="0"/>
              </a:rPr>
              <a:t>s number times the number of atoms or ions of each element in the compound.</a:t>
            </a:r>
            <a:endParaRPr lang="en-US" sz="2800" dirty="0">
              <a:latin typeface="Arial" charset="0"/>
              <a:ea typeface="ＭＳ Ｐゴシック" charset="0"/>
            </a:endParaRPr>
          </a:p>
        </p:txBody>
      </p:sp>
      <p:pic>
        <p:nvPicPr>
          <p:cNvPr id="8" name="Picture 2" descr="03_02_Table.jpg"/>
          <p:cNvPicPr>
            <a:picLocks noChangeAspect="1"/>
          </p:cNvPicPr>
          <p:nvPr/>
        </p:nvPicPr>
        <p:blipFill>
          <a:blip r:embed="rId3" cstate="email">
            <a:extLst>
              <a:ext uri="{28A0092B-C50C-407E-A947-70E740481C1C}">
                <a14:useLocalDpi xmlns:a14="http://schemas.microsoft.com/office/drawing/2010/main" val="0"/>
              </a:ext>
            </a:extLst>
          </a:blip>
          <a:srcRect b="4430"/>
          <a:stretch>
            <a:fillRect/>
          </a:stretch>
        </p:blipFill>
        <p:spPr bwMode="auto">
          <a:xfrm>
            <a:off x="1028700" y="1143000"/>
            <a:ext cx="70866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atin typeface="Arial" charset="0"/>
                <a:ea typeface="ＭＳ Ｐゴシック" charset="0"/>
              </a:rPr>
              <a:t>Determining Empirical Formulas</a:t>
            </a:r>
          </a:p>
        </p:txBody>
      </p:sp>
      <p:pic>
        <p:nvPicPr>
          <p:cNvPr id="57348" name="Picture 2" descr="03_13_Figure.jpg"/>
          <p:cNvPicPr>
            <a:picLocks noChangeAspect="1"/>
          </p:cNvPicPr>
          <p:nvPr/>
        </p:nvPicPr>
        <p:blipFill>
          <a:blip r:embed="rId3" cstate="email">
            <a:extLst>
              <a:ext uri="{28A0092B-C50C-407E-A947-70E740481C1C}">
                <a14:useLocalDpi xmlns:a14="http://schemas.microsoft.com/office/drawing/2010/main" val="0"/>
              </a:ext>
            </a:extLst>
          </a:blip>
          <a:srcRect b="10593"/>
          <a:stretch>
            <a:fillRect/>
          </a:stretch>
        </p:blipFill>
        <p:spPr bwMode="auto">
          <a:xfrm>
            <a:off x="304800" y="1793875"/>
            <a:ext cx="8534400"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685800" y="3733800"/>
            <a:ext cx="7772400" cy="1981200"/>
          </a:xfrm>
        </p:spPr>
        <p:txBody>
          <a:bodyPr/>
          <a:lstStyle/>
          <a:p>
            <a:pPr eaLnBrk="1" hangingPunct="1">
              <a:buFontTx/>
              <a:buNone/>
            </a:pPr>
            <a:r>
              <a:rPr lang="en-US" sz="2800" dirty="0">
                <a:latin typeface="Arial" charset="0"/>
                <a:ea typeface="ＭＳ Ｐゴシック" charset="0"/>
              </a:rPr>
              <a:t>	One can determine the empirical formula from the percent composition by following these three steps.</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sp>
        <p:nvSpPr>
          <p:cNvPr id="4" name="Rectangle 8"/>
          <p:cNvSpPr>
            <a:spLocks noChangeArrowheads="1"/>
          </p:cNvSpPr>
          <p:nvPr/>
        </p:nvSpPr>
        <p:spPr bwMode="auto">
          <a:xfrm>
            <a:off x="714375" y="1981200"/>
            <a:ext cx="7696200" cy="193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t>The compound </a:t>
            </a:r>
            <a:r>
              <a:rPr lang="en-US" i="1"/>
              <a:t>para</a:t>
            </a:r>
            <a:r>
              <a:rPr lang="en-US"/>
              <a:t>-aminobenzoic acid (you may have seen it listed as PABA on your bottle of sunscreen) is composed of carbon (61.31%), hydrogen (5.14%), nitrogen (10.21%), and oxygen (23.33%). Find the empirical formula of PABA.</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grpSp>
        <p:nvGrpSpPr>
          <p:cNvPr id="61443" name="Group 30"/>
          <p:cNvGrpSpPr>
            <a:grpSpLocks/>
          </p:cNvGrpSpPr>
          <p:nvPr/>
        </p:nvGrpSpPr>
        <p:grpSpPr bwMode="auto">
          <a:xfrm>
            <a:off x="4267200" y="2409825"/>
            <a:ext cx="1266825" cy="2984500"/>
            <a:chOff x="2640" y="1518"/>
            <a:chExt cx="798" cy="1880"/>
          </a:xfrm>
        </p:grpSpPr>
        <p:grpSp>
          <p:nvGrpSpPr>
            <p:cNvPr id="61445" name="Group 26"/>
            <p:cNvGrpSpPr>
              <a:grpSpLocks/>
            </p:cNvGrpSpPr>
            <p:nvPr/>
          </p:nvGrpSpPr>
          <p:grpSpPr bwMode="auto">
            <a:xfrm>
              <a:off x="2658" y="1518"/>
              <a:ext cx="768" cy="518"/>
              <a:chOff x="2658" y="1518"/>
              <a:chExt cx="768" cy="518"/>
            </a:xfrm>
          </p:grpSpPr>
          <p:sp>
            <p:nvSpPr>
              <p:cNvPr id="61455" name="Rectangle 8"/>
              <p:cNvSpPr>
                <a:spLocks noChangeArrowheads="1"/>
              </p:cNvSpPr>
              <p:nvPr/>
            </p:nvSpPr>
            <p:spPr bwMode="auto">
              <a:xfrm>
                <a:off x="2669" y="1518"/>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12.01 g</a:t>
                </a:r>
              </a:p>
            </p:txBody>
          </p:sp>
          <p:sp>
            <p:nvSpPr>
              <p:cNvPr id="61456" name="Line 9"/>
              <p:cNvSpPr>
                <a:spLocks noChangeShapeType="1"/>
              </p:cNvSpPr>
              <p:nvPr/>
            </p:nvSpPr>
            <p:spPr bwMode="auto">
              <a:xfrm>
                <a:off x="2658" y="1780"/>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6" name="Group 28"/>
            <p:cNvGrpSpPr>
              <a:grpSpLocks/>
            </p:cNvGrpSpPr>
            <p:nvPr/>
          </p:nvGrpSpPr>
          <p:grpSpPr bwMode="auto">
            <a:xfrm>
              <a:off x="2640" y="2419"/>
              <a:ext cx="770" cy="518"/>
              <a:chOff x="2640" y="2419"/>
              <a:chExt cx="770" cy="518"/>
            </a:xfrm>
          </p:grpSpPr>
          <p:sp>
            <p:nvSpPr>
              <p:cNvPr id="61453" name="Rectangle 12"/>
              <p:cNvSpPr>
                <a:spLocks noChangeArrowheads="1"/>
              </p:cNvSpPr>
              <p:nvPr/>
            </p:nvSpPr>
            <p:spPr bwMode="auto">
              <a:xfrm>
                <a:off x="2653" y="2419"/>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14.01 g</a:t>
                </a:r>
              </a:p>
            </p:txBody>
          </p:sp>
          <p:sp>
            <p:nvSpPr>
              <p:cNvPr id="61454" name="Line 13"/>
              <p:cNvSpPr>
                <a:spLocks noChangeShapeType="1"/>
              </p:cNvSpPr>
              <p:nvPr/>
            </p:nvSpPr>
            <p:spPr bwMode="auto">
              <a:xfrm>
                <a:off x="2640" y="2681"/>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7" name="Group 27"/>
            <p:cNvGrpSpPr>
              <a:grpSpLocks/>
            </p:cNvGrpSpPr>
            <p:nvPr/>
          </p:nvGrpSpPr>
          <p:grpSpPr bwMode="auto">
            <a:xfrm>
              <a:off x="2670" y="1968"/>
              <a:ext cx="768" cy="518"/>
              <a:chOff x="2670" y="1968"/>
              <a:chExt cx="768" cy="518"/>
            </a:xfrm>
          </p:grpSpPr>
          <p:sp>
            <p:nvSpPr>
              <p:cNvPr id="61451" name="Rectangle 15"/>
              <p:cNvSpPr>
                <a:spLocks noChangeArrowheads="1"/>
              </p:cNvSpPr>
              <p:nvPr/>
            </p:nvSpPr>
            <p:spPr bwMode="auto">
              <a:xfrm>
                <a:off x="2735" y="1968"/>
                <a:ext cx="650"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1.01 g</a:t>
                </a:r>
              </a:p>
            </p:txBody>
          </p:sp>
          <p:sp>
            <p:nvSpPr>
              <p:cNvPr id="61452" name="Line 16"/>
              <p:cNvSpPr>
                <a:spLocks noChangeShapeType="1"/>
              </p:cNvSpPr>
              <p:nvPr/>
            </p:nvSpPr>
            <p:spPr bwMode="auto">
              <a:xfrm>
                <a:off x="2670" y="2230"/>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8" name="Group 29"/>
            <p:cNvGrpSpPr>
              <a:grpSpLocks/>
            </p:cNvGrpSpPr>
            <p:nvPr/>
          </p:nvGrpSpPr>
          <p:grpSpPr bwMode="auto">
            <a:xfrm>
              <a:off x="2640" y="2880"/>
              <a:ext cx="770" cy="518"/>
              <a:chOff x="2640" y="2880"/>
              <a:chExt cx="770" cy="518"/>
            </a:xfrm>
          </p:grpSpPr>
          <p:sp>
            <p:nvSpPr>
              <p:cNvPr id="61449" name="Rectangle 18"/>
              <p:cNvSpPr>
                <a:spLocks noChangeArrowheads="1"/>
              </p:cNvSpPr>
              <p:nvPr/>
            </p:nvSpPr>
            <p:spPr bwMode="auto">
              <a:xfrm>
                <a:off x="2653" y="2880"/>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16.00 g</a:t>
                </a:r>
              </a:p>
            </p:txBody>
          </p:sp>
          <p:sp>
            <p:nvSpPr>
              <p:cNvPr id="61450" name="Line 19"/>
              <p:cNvSpPr>
                <a:spLocks noChangeShapeType="1"/>
              </p:cNvSpPr>
              <p:nvPr/>
            </p:nvSpPr>
            <p:spPr bwMode="auto">
              <a:xfrm>
                <a:off x="2640" y="3142"/>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8" name="Rectangle 7"/>
          <p:cNvSpPr>
            <a:spLocks noChangeArrowheads="1"/>
          </p:cNvSpPr>
          <p:nvPr/>
        </p:nvSpPr>
        <p:spPr bwMode="auto">
          <a:xfrm>
            <a:off x="914400" y="1828800"/>
            <a:ext cx="7315200" cy="3416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Assuming 100.00 g of </a:t>
            </a:r>
            <a:r>
              <a:rPr lang="en-US" i="1" dirty="0" err="1"/>
              <a:t>para</a:t>
            </a:r>
            <a:r>
              <a:rPr lang="en-US" dirty="0" err="1"/>
              <a:t>-aminobenzoic</a:t>
            </a:r>
            <a:r>
              <a:rPr lang="en-US" dirty="0"/>
              <a:t> acid,</a:t>
            </a:r>
          </a:p>
          <a:p>
            <a:endParaRPr lang="en-US" dirty="0"/>
          </a:p>
          <a:p>
            <a:r>
              <a:rPr lang="en-US" dirty="0"/>
              <a:t>	C:	61.31 g × 		 = 5.105 </a:t>
            </a:r>
            <a:r>
              <a:rPr lang="en-US" dirty="0" err="1"/>
              <a:t>mol</a:t>
            </a:r>
            <a:r>
              <a:rPr lang="en-US" dirty="0"/>
              <a:t> C</a:t>
            </a:r>
          </a:p>
          <a:p>
            <a:endParaRPr lang="en-US" dirty="0"/>
          </a:p>
          <a:p>
            <a:r>
              <a:rPr lang="en-US" dirty="0"/>
              <a:t>	H:	  5.14 g ×		 = 5.09 </a:t>
            </a:r>
            <a:r>
              <a:rPr lang="en-US" dirty="0" err="1"/>
              <a:t>mol</a:t>
            </a:r>
            <a:r>
              <a:rPr lang="en-US" dirty="0"/>
              <a:t> H</a:t>
            </a:r>
          </a:p>
          <a:p>
            <a:endParaRPr lang="en-US" dirty="0"/>
          </a:p>
          <a:p>
            <a:r>
              <a:rPr lang="en-US" dirty="0"/>
              <a:t>	N:	10.21 g ×		 = 0.7288 </a:t>
            </a:r>
            <a:r>
              <a:rPr lang="en-US" dirty="0" err="1"/>
              <a:t>mol</a:t>
            </a:r>
            <a:r>
              <a:rPr lang="en-US" dirty="0"/>
              <a:t> N</a:t>
            </a:r>
          </a:p>
          <a:p>
            <a:endParaRPr lang="en-US" dirty="0"/>
          </a:p>
          <a:p>
            <a:r>
              <a:rPr lang="en-US" dirty="0"/>
              <a:t>	O:	23.33 g × 		 = 1.456 </a:t>
            </a:r>
            <a:r>
              <a:rPr lang="en-US" dirty="0" err="1"/>
              <a:t>mol</a:t>
            </a:r>
            <a:r>
              <a:rPr lang="en-US" dirty="0"/>
              <a:t> O</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sp>
        <p:nvSpPr>
          <p:cNvPr id="63491" name="Rectangle 8"/>
          <p:cNvSpPr>
            <a:spLocks noChangeArrowheads="1"/>
          </p:cNvSpPr>
          <p:nvPr/>
        </p:nvSpPr>
        <p:spPr bwMode="auto">
          <a:xfrm>
            <a:off x="382588" y="1371600"/>
            <a:ext cx="8378825"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t>Calculate the mole ratio by dividing by the smallest number of moles:</a:t>
            </a:r>
          </a:p>
        </p:txBody>
      </p:sp>
      <p:grpSp>
        <p:nvGrpSpPr>
          <p:cNvPr id="63492" name="Group 44"/>
          <p:cNvGrpSpPr>
            <a:grpSpLocks/>
          </p:cNvGrpSpPr>
          <p:nvPr/>
        </p:nvGrpSpPr>
        <p:grpSpPr bwMode="auto">
          <a:xfrm>
            <a:off x="3152775" y="2209800"/>
            <a:ext cx="1752600" cy="4132263"/>
            <a:chOff x="1986" y="1392"/>
            <a:chExt cx="1104" cy="2603"/>
          </a:xfrm>
        </p:grpSpPr>
        <p:grpSp>
          <p:nvGrpSpPr>
            <p:cNvPr id="63494" name="Group 40"/>
            <p:cNvGrpSpPr>
              <a:grpSpLocks/>
            </p:cNvGrpSpPr>
            <p:nvPr/>
          </p:nvGrpSpPr>
          <p:grpSpPr bwMode="auto">
            <a:xfrm>
              <a:off x="1986" y="1392"/>
              <a:ext cx="1104" cy="518"/>
              <a:chOff x="1986" y="1392"/>
              <a:chExt cx="1104" cy="518"/>
            </a:xfrm>
          </p:grpSpPr>
          <p:sp>
            <p:nvSpPr>
              <p:cNvPr id="63504" name="Line 11"/>
              <p:cNvSpPr>
                <a:spLocks noChangeShapeType="1"/>
              </p:cNvSpPr>
              <p:nvPr/>
            </p:nvSpPr>
            <p:spPr bwMode="auto">
              <a:xfrm>
                <a:off x="1986" y="1650"/>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5" name="Rectangle 10"/>
              <p:cNvSpPr>
                <a:spLocks noChangeArrowheads="1"/>
              </p:cNvSpPr>
              <p:nvPr/>
            </p:nvSpPr>
            <p:spPr bwMode="auto">
              <a:xfrm>
                <a:off x="1986" y="1392"/>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5.105 mol</a:t>
                </a:r>
              </a:p>
              <a:p>
                <a:pPr algn="ctr"/>
                <a:r>
                  <a:rPr lang="en-US"/>
                  <a:t>0.7288 mol</a:t>
                </a:r>
              </a:p>
            </p:txBody>
          </p:sp>
        </p:grpSp>
        <p:grpSp>
          <p:nvGrpSpPr>
            <p:cNvPr id="63495" name="Group 41"/>
            <p:cNvGrpSpPr>
              <a:grpSpLocks/>
            </p:cNvGrpSpPr>
            <p:nvPr/>
          </p:nvGrpSpPr>
          <p:grpSpPr bwMode="auto">
            <a:xfrm>
              <a:off x="1986" y="2086"/>
              <a:ext cx="1104" cy="518"/>
              <a:chOff x="1986" y="2086"/>
              <a:chExt cx="1104" cy="518"/>
            </a:xfrm>
          </p:grpSpPr>
          <p:sp>
            <p:nvSpPr>
              <p:cNvPr id="63502" name="Line 17"/>
              <p:cNvSpPr>
                <a:spLocks noChangeShapeType="1"/>
              </p:cNvSpPr>
              <p:nvPr/>
            </p:nvSpPr>
            <p:spPr bwMode="auto">
              <a:xfrm>
                <a:off x="1986" y="2344"/>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3" name="Rectangle 18"/>
              <p:cNvSpPr>
                <a:spLocks noChangeArrowheads="1"/>
              </p:cNvSpPr>
              <p:nvPr/>
            </p:nvSpPr>
            <p:spPr bwMode="auto">
              <a:xfrm>
                <a:off x="1986" y="2086"/>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5.09  mol</a:t>
                </a:r>
              </a:p>
              <a:p>
                <a:pPr algn="ctr"/>
                <a:r>
                  <a:rPr lang="en-US"/>
                  <a:t>0.7288 mol</a:t>
                </a:r>
              </a:p>
            </p:txBody>
          </p:sp>
        </p:grpSp>
        <p:grpSp>
          <p:nvGrpSpPr>
            <p:cNvPr id="63496" name="Group 42"/>
            <p:cNvGrpSpPr>
              <a:grpSpLocks/>
            </p:cNvGrpSpPr>
            <p:nvPr/>
          </p:nvGrpSpPr>
          <p:grpSpPr bwMode="auto">
            <a:xfrm>
              <a:off x="1986" y="2787"/>
              <a:ext cx="1104" cy="518"/>
              <a:chOff x="1986" y="2787"/>
              <a:chExt cx="1104" cy="518"/>
            </a:xfrm>
          </p:grpSpPr>
          <p:sp>
            <p:nvSpPr>
              <p:cNvPr id="63500" name="Line 23"/>
              <p:cNvSpPr>
                <a:spLocks noChangeShapeType="1"/>
              </p:cNvSpPr>
              <p:nvPr/>
            </p:nvSpPr>
            <p:spPr bwMode="auto">
              <a:xfrm>
                <a:off x="1986" y="3045"/>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1" name="Rectangle 24"/>
              <p:cNvSpPr>
                <a:spLocks noChangeArrowheads="1"/>
              </p:cNvSpPr>
              <p:nvPr/>
            </p:nvSpPr>
            <p:spPr bwMode="auto">
              <a:xfrm>
                <a:off x="1986" y="2787"/>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0.7288 mol</a:t>
                </a:r>
              </a:p>
              <a:p>
                <a:pPr algn="ctr"/>
                <a:r>
                  <a:rPr lang="en-US"/>
                  <a:t>0.7288 mol</a:t>
                </a:r>
              </a:p>
            </p:txBody>
          </p:sp>
        </p:grpSp>
        <p:grpSp>
          <p:nvGrpSpPr>
            <p:cNvPr id="63497" name="Group 43"/>
            <p:cNvGrpSpPr>
              <a:grpSpLocks/>
            </p:cNvGrpSpPr>
            <p:nvPr/>
          </p:nvGrpSpPr>
          <p:grpSpPr bwMode="auto">
            <a:xfrm>
              <a:off x="1986" y="3477"/>
              <a:ext cx="1104" cy="518"/>
              <a:chOff x="1986" y="3477"/>
              <a:chExt cx="1104" cy="518"/>
            </a:xfrm>
          </p:grpSpPr>
          <p:sp>
            <p:nvSpPr>
              <p:cNvPr id="63498" name="Line 29"/>
              <p:cNvSpPr>
                <a:spLocks noChangeShapeType="1"/>
              </p:cNvSpPr>
              <p:nvPr/>
            </p:nvSpPr>
            <p:spPr bwMode="auto">
              <a:xfrm>
                <a:off x="1986" y="3735"/>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9" name="Rectangle 30"/>
              <p:cNvSpPr>
                <a:spLocks noChangeArrowheads="1"/>
              </p:cNvSpPr>
              <p:nvPr/>
            </p:nvSpPr>
            <p:spPr bwMode="auto">
              <a:xfrm>
                <a:off x="1986" y="3477"/>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1.458 mol</a:t>
                </a:r>
              </a:p>
              <a:p>
                <a:pPr algn="ctr"/>
                <a:r>
                  <a:rPr lang="en-US"/>
                  <a:t>0.7288 mol</a:t>
                </a:r>
              </a:p>
            </p:txBody>
          </p:sp>
        </p:grpSp>
      </p:grpSp>
      <p:sp>
        <p:nvSpPr>
          <p:cNvPr id="19" name="Rectangle 9"/>
          <p:cNvSpPr>
            <a:spLocks noChangeArrowheads="1"/>
          </p:cNvSpPr>
          <p:nvPr/>
        </p:nvSpPr>
        <p:spPr bwMode="auto">
          <a:xfrm>
            <a:off x="2314575" y="2395538"/>
            <a:ext cx="4924425" cy="3786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C:			= 7.005 </a:t>
            </a:r>
            <a:r>
              <a:rPr lang="en-US" dirty="0">
                <a:sym typeface="Symbol" charset="0"/>
              </a:rPr>
              <a:t>≈ 7</a:t>
            </a:r>
          </a:p>
          <a:p>
            <a:endParaRPr lang="en-US" dirty="0">
              <a:sym typeface="Symbol" charset="0"/>
            </a:endParaRPr>
          </a:p>
          <a:p>
            <a:endParaRPr lang="en-US" dirty="0">
              <a:sym typeface="Symbol" charset="0"/>
            </a:endParaRPr>
          </a:p>
          <a:p>
            <a:r>
              <a:rPr lang="en-US" dirty="0">
                <a:sym typeface="Symbol" charset="0"/>
              </a:rPr>
              <a:t>H:			= 6.984 ≈ 7</a:t>
            </a:r>
          </a:p>
          <a:p>
            <a:endParaRPr lang="en-US" dirty="0">
              <a:sym typeface="Symbol" charset="0"/>
            </a:endParaRPr>
          </a:p>
          <a:p>
            <a:endParaRPr lang="en-US" dirty="0">
              <a:sym typeface="Symbol" charset="0"/>
            </a:endParaRPr>
          </a:p>
          <a:p>
            <a:r>
              <a:rPr lang="en-US" dirty="0">
                <a:sym typeface="Symbol" charset="0"/>
              </a:rPr>
              <a:t>N:			= 1.000</a:t>
            </a:r>
          </a:p>
          <a:p>
            <a:endParaRPr lang="en-US" dirty="0">
              <a:sym typeface="Symbol" charset="0"/>
            </a:endParaRPr>
          </a:p>
          <a:p>
            <a:endParaRPr lang="en-US" dirty="0">
              <a:sym typeface="Symbol" charset="0"/>
            </a:endParaRPr>
          </a:p>
          <a:p>
            <a:r>
              <a:rPr lang="en-US" dirty="0">
                <a:sym typeface="Symbol" charset="0"/>
              </a:rPr>
              <a:t>O:			= 2.001 ≈ 2</a:t>
            </a:r>
            <a:endParaRPr lang="en-US"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sp>
        <p:nvSpPr>
          <p:cNvPr id="65539" name="Rectangle 11"/>
          <p:cNvSpPr>
            <a:spLocks noChangeArrowheads="1"/>
          </p:cNvSpPr>
          <p:nvPr/>
        </p:nvSpPr>
        <p:spPr bwMode="auto">
          <a:xfrm>
            <a:off x="519113" y="1812925"/>
            <a:ext cx="80899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These are the subscripts for the empirical formula:</a:t>
            </a:r>
          </a:p>
          <a:p>
            <a:endParaRPr lang="en-US"/>
          </a:p>
          <a:p>
            <a:r>
              <a:rPr lang="en-US" sz="2800"/>
              <a:t>	C</a:t>
            </a:r>
            <a:r>
              <a:rPr lang="en-US" sz="2800" baseline="-25000"/>
              <a:t>7</a:t>
            </a:r>
            <a:r>
              <a:rPr lang="en-US" sz="2800"/>
              <a:t>H</a:t>
            </a:r>
            <a:r>
              <a:rPr lang="en-US" sz="2800" baseline="-25000"/>
              <a:t>7</a:t>
            </a:r>
            <a:r>
              <a:rPr lang="en-US" sz="2800"/>
              <a:t>NO</a:t>
            </a:r>
            <a:r>
              <a:rPr lang="en-US" sz="2800" baseline="-25000"/>
              <a:t>2</a:t>
            </a:r>
            <a:r>
              <a:rPr lang="en-US" sz="2800"/>
              <a:t> </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atin typeface="Arial" charset="0"/>
                <a:ea typeface="ＭＳ Ｐゴシック" charset="0"/>
              </a:rPr>
              <a:t>Determining a Molecular Formula</a:t>
            </a:r>
          </a:p>
        </p:txBody>
      </p:sp>
      <p:sp>
        <p:nvSpPr>
          <p:cNvPr id="5" name="Content Placeholder 3"/>
          <p:cNvSpPr>
            <a:spLocks noGrp="1"/>
          </p:cNvSpPr>
          <p:nvPr>
            <p:ph idx="1"/>
          </p:nvPr>
        </p:nvSpPr>
        <p:spPr>
          <a:xfrm>
            <a:off x="685800" y="1600200"/>
            <a:ext cx="7772400" cy="4114800"/>
          </a:xfrm>
        </p:spPr>
        <p:txBody>
          <a:bodyPr/>
          <a:lstStyle/>
          <a:p>
            <a:r>
              <a:rPr lang="en-US" dirty="0">
                <a:latin typeface="Arial" charset="0"/>
                <a:ea typeface="ＭＳ Ｐゴシック" charset="0"/>
              </a:rPr>
              <a:t>Remember, the number of atoms in a  molecular formula is a multiple of the number of atoms in an empirical formula.</a:t>
            </a:r>
          </a:p>
          <a:p>
            <a:r>
              <a:rPr lang="en-US" dirty="0">
                <a:latin typeface="Arial" charset="0"/>
                <a:ea typeface="ＭＳ Ｐゴシック" charset="0"/>
              </a:rPr>
              <a:t>If we find the empirical formula and know a molar mass (molecular weight) for the compound, we can find the molecular formula.</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dirty="0">
                <a:latin typeface="Arial" charset="0"/>
                <a:ea typeface="ＭＳ Ｐゴシック" charset="0"/>
              </a:rPr>
              <a:t>Determining a Molecular Formula—</a:t>
            </a:r>
            <a:br>
              <a:rPr lang="en-US" dirty="0">
                <a:latin typeface="Arial" charset="0"/>
                <a:ea typeface="ＭＳ Ｐゴシック" charset="0"/>
              </a:rPr>
            </a:br>
            <a:r>
              <a:rPr lang="en-US" dirty="0">
                <a:latin typeface="Arial" charset="0"/>
                <a:ea typeface="ＭＳ Ｐゴシック" charset="0"/>
              </a:rPr>
              <a:t>an Example</a:t>
            </a:r>
          </a:p>
        </p:txBody>
      </p:sp>
      <p:sp>
        <p:nvSpPr>
          <p:cNvPr id="5" name="Content Placeholder 2"/>
          <p:cNvSpPr>
            <a:spLocks noGrp="1"/>
          </p:cNvSpPr>
          <p:nvPr>
            <p:ph idx="1"/>
          </p:nvPr>
        </p:nvSpPr>
        <p:spPr>
          <a:xfrm>
            <a:off x="685800" y="1600200"/>
            <a:ext cx="7772400" cy="4114800"/>
          </a:xfrm>
        </p:spPr>
        <p:txBody>
          <a:bodyPr/>
          <a:lstStyle/>
          <a:p>
            <a:pPr>
              <a:defRPr/>
            </a:pPr>
            <a:r>
              <a:rPr lang="en-US" dirty="0">
                <a:cs typeface="+mn-cs"/>
              </a:rPr>
              <a:t>The empirical formula of a compound was found to be CH. It has a molar mass of 78 g/mol. What is its molecular formula?</a:t>
            </a:r>
          </a:p>
          <a:p>
            <a:pPr>
              <a:defRPr/>
            </a:pPr>
            <a:r>
              <a:rPr lang="en-US" dirty="0">
                <a:cs typeface="+mn-cs"/>
              </a:rPr>
              <a:t>Solution:</a:t>
            </a:r>
          </a:p>
          <a:p>
            <a:pPr marL="0" indent="0">
              <a:buFontTx/>
              <a:buNone/>
              <a:defRPr/>
            </a:pPr>
            <a:r>
              <a:rPr lang="en-US" dirty="0">
                <a:cs typeface="+mn-cs"/>
              </a:rPr>
              <a:t>Whole-number multiple = 78/13 = 6</a:t>
            </a:r>
          </a:p>
          <a:p>
            <a:pPr marL="0" indent="0">
              <a:buFontTx/>
              <a:buNone/>
              <a:defRPr/>
            </a:pPr>
            <a:r>
              <a:rPr lang="en-US" dirty="0">
                <a:cs typeface="+mn-cs"/>
              </a:rPr>
              <a:t>The molecular formula is </a:t>
            </a:r>
            <a:r>
              <a:rPr lang="en-US" dirty="0" err="1">
                <a:cs typeface="+mn-cs"/>
              </a:rPr>
              <a:t>C</a:t>
            </a:r>
            <a:r>
              <a:rPr lang="en-US" baseline="-25000" dirty="0" err="1">
                <a:cs typeface="+mn-cs"/>
              </a:rPr>
              <a:t>6</a:t>
            </a:r>
            <a:r>
              <a:rPr lang="en-US" dirty="0" err="1">
                <a:cs typeface="+mn-cs"/>
              </a:rPr>
              <a:t>H</a:t>
            </a:r>
            <a:r>
              <a:rPr lang="en-US" baseline="-25000" dirty="0" err="1">
                <a:cs typeface="+mn-cs"/>
              </a:rPr>
              <a:t>6</a:t>
            </a:r>
            <a:r>
              <a:rPr lang="en-US" dirty="0">
                <a:cs typeface="+mn-cs"/>
              </a:rPr>
              <a:t>.</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ＭＳ Ｐゴシック" charset="0"/>
              </a:rPr>
              <a:t>Combustion Analysis</a:t>
            </a:r>
          </a:p>
        </p:txBody>
      </p:sp>
      <p:pic>
        <p:nvPicPr>
          <p:cNvPr id="69636" name="Picture 2" descr="03_14_Figure.jpg"/>
          <p:cNvPicPr>
            <a:picLocks noChangeAspect="1"/>
          </p:cNvPicPr>
          <p:nvPr/>
        </p:nvPicPr>
        <p:blipFill>
          <a:blip r:embed="rId3" cstate="email">
            <a:extLst>
              <a:ext uri="{28A0092B-C50C-407E-A947-70E740481C1C}">
                <a14:useLocalDpi xmlns:a14="http://schemas.microsoft.com/office/drawing/2010/main" val="0"/>
              </a:ext>
            </a:extLst>
          </a:blip>
          <a:srcRect b="3760"/>
          <a:stretch>
            <a:fillRect/>
          </a:stretch>
        </p:blipFill>
        <p:spPr bwMode="auto">
          <a:xfrm>
            <a:off x="2552700" y="1143000"/>
            <a:ext cx="4038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76200" y="3429000"/>
            <a:ext cx="8991600" cy="2743200"/>
          </a:xfrm>
        </p:spPr>
        <p:txBody>
          <a:bodyPr/>
          <a:lstStyle/>
          <a:p>
            <a:pPr eaLnBrk="1" hangingPunct="1"/>
            <a:r>
              <a:rPr lang="en-US" sz="2400" dirty="0">
                <a:latin typeface="Arial" charset="0"/>
                <a:ea typeface="ＭＳ Ｐゴシック" charset="0"/>
              </a:rPr>
              <a:t>Compounds containing C, H, and O are routinely analyzed through combustion in a chamber like the one shown in </a:t>
            </a:r>
            <a:br>
              <a:rPr lang="en-US" sz="2400" dirty="0">
                <a:latin typeface="Arial" charset="0"/>
                <a:ea typeface="ＭＳ Ｐゴシック" charset="0"/>
              </a:rPr>
            </a:br>
            <a:r>
              <a:rPr lang="en-US" sz="2400" dirty="0">
                <a:latin typeface="Arial" charset="0"/>
                <a:ea typeface="ＭＳ Ｐゴシック" charset="0"/>
              </a:rPr>
              <a:t>Figure 3.14.</a:t>
            </a:r>
          </a:p>
          <a:p>
            <a:pPr lvl="1" eaLnBrk="1" hangingPunct="1"/>
            <a:r>
              <a:rPr lang="en-US" sz="2000" dirty="0">
                <a:latin typeface="Arial" charset="0"/>
                <a:ea typeface="ＭＳ Ｐゴシック" charset="0"/>
              </a:rPr>
              <a:t>C is determined from the mass of CO</a:t>
            </a:r>
            <a:r>
              <a:rPr lang="en-US" sz="2000" baseline="-25000" dirty="0">
                <a:latin typeface="Arial" charset="0"/>
                <a:ea typeface="ＭＳ Ｐゴシック" charset="0"/>
              </a:rPr>
              <a:t>2</a:t>
            </a:r>
            <a:r>
              <a:rPr lang="en-US" sz="2000" dirty="0">
                <a:latin typeface="Arial" charset="0"/>
                <a:ea typeface="ＭＳ Ｐゴシック" charset="0"/>
              </a:rPr>
              <a:t> produced.</a:t>
            </a:r>
          </a:p>
          <a:p>
            <a:pPr lvl="1" eaLnBrk="1" hangingPunct="1"/>
            <a:r>
              <a:rPr lang="en-US" sz="2000" dirty="0">
                <a:latin typeface="Arial" charset="0"/>
                <a:ea typeface="ＭＳ Ｐゴシック" charset="0"/>
              </a:rPr>
              <a:t>H is determined from the mass of H</a:t>
            </a:r>
            <a:r>
              <a:rPr lang="en-US" sz="2000" baseline="-25000" dirty="0">
                <a:latin typeface="Arial" charset="0"/>
                <a:ea typeface="ＭＳ Ｐゴシック" charset="0"/>
              </a:rPr>
              <a:t>2</a:t>
            </a:r>
            <a:r>
              <a:rPr lang="en-US" sz="2000" dirty="0">
                <a:latin typeface="Arial" charset="0"/>
                <a:ea typeface="ＭＳ Ｐゴシック" charset="0"/>
              </a:rPr>
              <a:t>O produced.</a:t>
            </a:r>
          </a:p>
          <a:p>
            <a:pPr lvl="1" eaLnBrk="1" hangingPunct="1"/>
            <a:r>
              <a:rPr lang="en-US" sz="2000" dirty="0">
                <a:latin typeface="Arial" charset="0"/>
                <a:ea typeface="ＭＳ Ｐゴシック" charset="0"/>
              </a:rPr>
              <a:t>O is determined by the difference after C and H have been determined.</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atin typeface="Arial" charset="0"/>
                <a:ea typeface="ＭＳ Ｐゴシック" charset="0"/>
              </a:rPr>
              <a:t>Chemical Equations</a:t>
            </a:r>
          </a:p>
        </p:txBody>
      </p:sp>
      <p:sp>
        <p:nvSpPr>
          <p:cNvPr id="21506" name="Rectangle 3"/>
          <p:cNvSpPr>
            <a:spLocks noGrp="1" noChangeArrowheads="1"/>
          </p:cNvSpPr>
          <p:nvPr>
            <p:ph type="body" sz="half" idx="1"/>
          </p:nvPr>
        </p:nvSpPr>
        <p:spPr>
          <a:xfrm>
            <a:off x="685800" y="1600200"/>
            <a:ext cx="7772400" cy="1371600"/>
          </a:xfrm>
        </p:spPr>
        <p:txBody>
          <a:bodyPr/>
          <a:lstStyle/>
          <a:p>
            <a:pPr eaLnBrk="1" hangingPunct="1">
              <a:buFontTx/>
              <a:buNone/>
            </a:pPr>
            <a:r>
              <a:rPr lang="en-US" sz="2800">
                <a:latin typeface="Arial" charset="0"/>
                <a:ea typeface="ＭＳ Ｐゴシック" charset="0"/>
              </a:rPr>
              <a:t>	</a:t>
            </a:r>
            <a:r>
              <a:rPr lang="en-US" sz="2800" b="1">
                <a:latin typeface="Arial" charset="0"/>
                <a:ea typeface="ＭＳ Ｐゴシック" charset="0"/>
              </a:rPr>
              <a:t>Chemical equations</a:t>
            </a:r>
            <a:r>
              <a:rPr lang="en-US" sz="2800">
                <a:latin typeface="Arial" charset="0"/>
                <a:ea typeface="ＭＳ Ｐゴシック" charset="0"/>
              </a:rPr>
              <a:t> are concise representations of chemical reactions.</a:t>
            </a:r>
          </a:p>
        </p:txBody>
      </p:sp>
      <p:pic>
        <p:nvPicPr>
          <p:cNvPr id="21507" name="Picture 2" descr="03_02_Figure.jpg"/>
          <p:cNvPicPr>
            <a:picLocks noChangeAspect="1"/>
          </p:cNvPicPr>
          <p:nvPr/>
        </p:nvPicPr>
        <p:blipFill>
          <a:blip r:embed="rId3" cstate="email">
            <a:extLst>
              <a:ext uri="{28A0092B-C50C-407E-A947-70E740481C1C}">
                <a14:useLocalDpi xmlns:a14="http://schemas.microsoft.com/office/drawing/2010/main" val="0"/>
              </a:ext>
            </a:extLst>
          </a:blip>
          <a:srcRect b="4407"/>
          <a:stretch>
            <a:fillRect/>
          </a:stretch>
        </p:blipFill>
        <p:spPr bwMode="auto">
          <a:xfrm>
            <a:off x="2019300" y="2743200"/>
            <a:ext cx="5105400" cy="33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28575"/>
            <a:ext cx="9144000" cy="1143000"/>
          </a:xfrm>
        </p:spPr>
        <p:txBody>
          <a:bodyPr/>
          <a:lstStyle/>
          <a:p>
            <a:pPr eaLnBrk="1" hangingPunct="1"/>
            <a:r>
              <a:rPr lang="en-US">
                <a:latin typeface="Arial" charset="0"/>
                <a:ea typeface="ＭＳ Ｐゴシック" charset="0"/>
              </a:rPr>
              <a:t>Quantitative Relationships</a:t>
            </a:r>
          </a:p>
        </p:txBody>
      </p:sp>
      <p:pic>
        <p:nvPicPr>
          <p:cNvPr id="71684" name="Picture 2" descr="03_15_Figure.jpg"/>
          <p:cNvPicPr>
            <a:picLocks noChangeAspect="1"/>
          </p:cNvPicPr>
          <p:nvPr/>
        </p:nvPicPr>
        <p:blipFill>
          <a:blip r:embed="rId3" cstate="email">
            <a:extLst>
              <a:ext uri="{28A0092B-C50C-407E-A947-70E740481C1C}">
                <a14:useLocalDpi xmlns:a14="http://schemas.microsoft.com/office/drawing/2010/main" val="0"/>
              </a:ext>
            </a:extLst>
          </a:blip>
          <a:srcRect b="3568"/>
          <a:stretch>
            <a:fillRect/>
          </a:stretch>
        </p:blipFill>
        <p:spPr bwMode="auto">
          <a:xfrm>
            <a:off x="1981200" y="990600"/>
            <a:ext cx="518160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381000" y="3886200"/>
            <a:ext cx="8458200" cy="2438400"/>
          </a:xfrm>
        </p:spPr>
        <p:txBody>
          <a:bodyPr/>
          <a:lstStyle/>
          <a:p>
            <a:pPr eaLnBrk="1" hangingPunct="1"/>
            <a:r>
              <a:rPr lang="en-US" sz="2800" dirty="0">
                <a:latin typeface="Arial" charset="0"/>
                <a:ea typeface="ＭＳ Ｐゴシック" charset="0"/>
              </a:rPr>
              <a:t>The coefficients in the balanced equation show</a:t>
            </a:r>
          </a:p>
          <a:p>
            <a:pPr eaLnBrk="1" hangingPunct="1">
              <a:buClr>
                <a:srgbClr val="7030A0"/>
              </a:buClr>
              <a:buFont typeface="Wingdings" charset="0"/>
              <a:buChar char="Ø"/>
            </a:pPr>
            <a:r>
              <a:rPr lang="en-US" sz="2800" dirty="0">
                <a:latin typeface="Arial" charset="0"/>
                <a:ea typeface="ＭＳ Ｐゴシック" charset="0"/>
              </a:rPr>
              <a:t>relative numbers of </a:t>
            </a:r>
            <a:r>
              <a:rPr lang="en-US" sz="2800" i="1" dirty="0">
                <a:latin typeface="Arial" charset="0"/>
                <a:ea typeface="ＭＳ Ｐゴシック" charset="0"/>
              </a:rPr>
              <a:t>molecules</a:t>
            </a:r>
            <a:r>
              <a:rPr lang="en-US" sz="2800" dirty="0">
                <a:latin typeface="Arial" charset="0"/>
                <a:ea typeface="ＭＳ Ｐゴシック" charset="0"/>
              </a:rPr>
              <a:t> of reactants and products.</a:t>
            </a:r>
          </a:p>
          <a:p>
            <a:pPr eaLnBrk="1" hangingPunct="1">
              <a:buClr>
                <a:srgbClr val="7030A0"/>
              </a:buClr>
              <a:buFont typeface="Wingdings" charset="0"/>
              <a:buChar char="Ø"/>
            </a:pPr>
            <a:r>
              <a:rPr lang="en-US" sz="2800" dirty="0">
                <a:latin typeface="Arial" charset="0"/>
                <a:ea typeface="ＭＳ Ｐゴシック" charset="0"/>
              </a:rPr>
              <a:t>relative numbers of </a:t>
            </a:r>
            <a:r>
              <a:rPr lang="en-US" sz="2800" i="1" dirty="0">
                <a:latin typeface="Arial" charset="0"/>
                <a:ea typeface="ＭＳ Ｐゴシック" charset="0"/>
              </a:rPr>
              <a:t>moles</a:t>
            </a:r>
            <a:r>
              <a:rPr lang="en-US" sz="2800" dirty="0">
                <a:latin typeface="Arial" charset="0"/>
                <a:ea typeface="ＭＳ Ｐゴシック" charset="0"/>
              </a:rPr>
              <a:t> of reactants and products, which can be converted to </a:t>
            </a:r>
            <a:r>
              <a:rPr lang="en-US" sz="2800" i="1" dirty="0">
                <a:latin typeface="Arial" charset="0"/>
                <a:ea typeface="ＭＳ Ｐゴシック" charset="0"/>
              </a:rPr>
              <a:t>mass</a:t>
            </a:r>
            <a:r>
              <a:rPr lang="en-US" sz="2800" dirty="0">
                <a:latin typeface="Arial" charset="0"/>
                <a:ea typeface="ＭＳ Ｐゴシック" charset="0"/>
              </a:rPr>
              <a:t>.</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eaLnBrk="1" hangingPunct="1"/>
            <a:r>
              <a:rPr lang="en-US">
                <a:latin typeface="Arial" charset="0"/>
                <a:ea typeface="ＭＳ Ｐゴシック" charset="0"/>
              </a:rPr>
              <a:t>Stoichiometric Calculations</a:t>
            </a:r>
          </a:p>
        </p:txBody>
      </p:sp>
      <p:pic>
        <p:nvPicPr>
          <p:cNvPr id="73732" name="Picture 2" descr="03_16_Figure.jpg"/>
          <p:cNvPicPr>
            <a:picLocks noChangeAspect="1"/>
          </p:cNvPicPr>
          <p:nvPr/>
        </p:nvPicPr>
        <p:blipFill>
          <a:blip r:embed="rId3" cstate="email">
            <a:extLst>
              <a:ext uri="{28A0092B-C50C-407E-A947-70E740481C1C}">
                <a14:useLocalDpi xmlns:a14="http://schemas.microsoft.com/office/drawing/2010/main" val="0"/>
              </a:ext>
            </a:extLst>
          </a:blip>
          <a:srcRect b="10356"/>
          <a:stretch>
            <a:fillRect/>
          </a:stretch>
        </p:blipFill>
        <p:spPr bwMode="auto">
          <a:xfrm>
            <a:off x="304800" y="1611313"/>
            <a:ext cx="8534400"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Grp="1" noChangeArrowheads="1"/>
          </p:cNvSpPr>
          <p:nvPr>
            <p:ph type="body" sz="half" idx="2"/>
          </p:nvPr>
        </p:nvSpPr>
        <p:spPr>
          <a:xfrm>
            <a:off x="685800" y="3352800"/>
            <a:ext cx="7772400" cy="2743200"/>
          </a:xfrm>
        </p:spPr>
        <p:txBody>
          <a:bodyPr/>
          <a:lstStyle/>
          <a:p>
            <a:pPr eaLnBrk="1" hangingPunct="1">
              <a:buFontTx/>
              <a:buNone/>
            </a:pPr>
            <a:r>
              <a:rPr lang="en-US" sz="2800" dirty="0">
                <a:latin typeface="Arial" charset="0"/>
                <a:ea typeface="ＭＳ Ｐゴシック" charset="0"/>
              </a:rPr>
              <a:t>	We have already seen in this chapter how to convert from grams to moles or moles to grams. The NEW calculation is how to compare two DIFFERENT materials, using the MOLE RATIO from the balanced equation!</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5780" name="Picture 3" descr="pg150a.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 y="1447800"/>
            <a:ext cx="8839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2971800"/>
            <a:ext cx="7772400" cy="2743200"/>
          </a:xfrm>
        </p:spPr>
        <p:txBody>
          <a:bodyPr/>
          <a:lstStyle/>
          <a:p>
            <a:pPr>
              <a:defRPr/>
            </a:pPr>
            <a:r>
              <a:rPr lang="en-US" dirty="0">
                <a:cs typeface="+mn-cs"/>
              </a:rPr>
              <a:t>How many grams of water can be produced from 1.00 g of glucose?</a:t>
            </a:r>
          </a:p>
          <a:p>
            <a:pPr marL="0" indent="0">
              <a:buFontTx/>
              <a:buNone/>
              <a:defRPr/>
            </a:pPr>
            <a:r>
              <a:rPr lang="en-US" sz="2800" dirty="0">
                <a:cs typeface="+mn-cs"/>
              </a:rPr>
              <a:t>C</a:t>
            </a:r>
            <a:r>
              <a:rPr lang="en-US" sz="2800" baseline="-25000" dirty="0">
                <a:cs typeface="+mn-cs"/>
              </a:rPr>
              <a:t>6</a:t>
            </a:r>
            <a:r>
              <a:rPr lang="en-US" sz="2800" dirty="0">
                <a:cs typeface="+mn-cs"/>
              </a:rPr>
              <a:t>H</a:t>
            </a:r>
            <a:r>
              <a:rPr lang="en-US" sz="2800" baseline="-25000" dirty="0">
                <a:cs typeface="+mn-cs"/>
              </a:rPr>
              <a:t>12</a:t>
            </a:r>
            <a:r>
              <a:rPr lang="en-US" sz="2800" dirty="0">
                <a:cs typeface="+mn-cs"/>
              </a:rPr>
              <a:t>O</a:t>
            </a:r>
            <a:r>
              <a:rPr lang="en-US" sz="2800" baseline="-25000" dirty="0">
                <a:cs typeface="+mn-cs"/>
              </a:rPr>
              <a:t>6</a:t>
            </a:r>
            <a:r>
              <a:rPr lang="en-US" sz="2800" dirty="0">
                <a:cs typeface="+mn-cs"/>
              </a:rPr>
              <a:t>(</a:t>
            </a:r>
            <a:r>
              <a:rPr lang="en-US" sz="2800" i="1" dirty="0">
                <a:cs typeface="+mn-cs"/>
              </a:rPr>
              <a:t>s</a:t>
            </a:r>
            <a:r>
              <a:rPr lang="en-US" sz="2800" dirty="0">
                <a:cs typeface="+mn-cs"/>
              </a:rPr>
              <a:t>) + 6 O</a:t>
            </a:r>
            <a:r>
              <a:rPr lang="en-US" sz="2800" baseline="-25000" dirty="0">
                <a:cs typeface="+mn-cs"/>
              </a:rPr>
              <a:t>2</a:t>
            </a:r>
            <a:r>
              <a:rPr lang="en-US" sz="2800" dirty="0">
                <a:cs typeface="+mn-cs"/>
              </a:rPr>
              <a:t>(</a:t>
            </a:r>
            <a:r>
              <a:rPr lang="en-US" sz="2800" i="1" dirty="0">
                <a:cs typeface="+mn-cs"/>
              </a:rPr>
              <a:t>g</a:t>
            </a:r>
            <a:r>
              <a:rPr lang="en-US" sz="2800" dirty="0">
                <a:cs typeface="+mn-cs"/>
              </a:rPr>
              <a:t>) </a:t>
            </a:r>
            <a:r>
              <a:rPr lang="en-US" sz="2800" dirty="0">
                <a:cs typeface="Times New Roman"/>
              </a:rPr>
              <a:t>→ 6 CO</a:t>
            </a:r>
            <a:r>
              <a:rPr lang="en-US" sz="2800" baseline="-25000" dirty="0">
                <a:cs typeface="Times New Roman"/>
              </a:rPr>
              <a:t>2</a:t>
            </a:r>
            <a:r>
              <a:rPr lang="en-US" sz="2800" dirty="0">
                <a:cs typeface="Times New Roman"/>
              </a:rPr>
              <a:t>(</a:t>
            </a:r>
            <a:r>
              <a:rPr lang="en-US" sz="2800" i="1" dirty="0">
                <a:cs typeface="Times New Roman"/>
              </a:rPr>
              <a:t>g</a:t>
            </a:r>
            <a:r>
              <a:rPr lang="en-US" sz="2800" dirty="0">
                <a:cs typeface="Times New Roman"/>
              </a:rPr>
              <a:t>) + 6 H</a:t>
            </a:r>
            <a:r>
              <a:rPr lang="en-US" sz="2800" baseline="-25000" dirty="0">
                <a:cs typeface="Times New Roman"/>
              </a:rPr>
              <a:t>2</a:t>
            </a:r>
            <a:r>
              <a:rPr lang="en-US" sz="2800" dirty="0">
                <a:cs typeface="Times New Roman"/>
              </a:rPr>
              <a:t>O(</a:t>
            </a:r>
            <a:r>
              <a:rPr lang="en-US" sz="2800" i="1" dirty="0">
                <a:cs typeface="Times New Roman"/>
              </a:rPr>
              <a:t>l</a:t>
            </a:r>
            <a:r>
              <a:rPr lang="en-US" sz="2800" dirty="0">
                <a:cs typeface="Times New Roman"/>
              </a:rPr>
              <a:t>)</a:t>
            </a:r>
            <a:endParaRPr lang="en-US" sz="2800" dirty="0">
              <a:cs typeface="+mn-cs"/>
            </a:endParaRPr>
          </a:p>
          <a:p>
            <a:pPr>
              <a:defRPr/>
            </a:pPr>
            <a:r>
              <a:rPr lang="en-US" dirty="0">
                <a:cs typeface="+mn-cs"/>
              </a:rPr>
              <a:t>There is 1.00 g of glucose to start.</a:t>
            </a:r>
          </a:p>
          <a:p>
            <a:pPr>
              <a:defRPr/>
            </a:pPr>
            <a:r>
              <a:rPr lang="en-US" dirty="0">
                <a:cs typeface="+mn-cs"/>
              </a:rPr>
              <a:t>The first step is to convert it to moles.</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6804" name="Picture 2" descr="pg150b.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3513" y="1504950"/>
            <a:ext cx="88169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200400"/>
            <a:ext cx="7772400" cy="3048000"/>
          </a:xfrm>
        </p:spPr>
        <p:txBody>
          <a:bodyPr/>
          <a:lstStyle/>
          <a:p>
            <a:r>
              <a:rPr lang="en-US" dirty="0">
                <a:latin typeface="Arial" charset="0"/>
                <a:ea typeface="ＭＳ Ｐゴシック" charset="0"/>
              </a:rPr>
              <a:t>The NEW calculation is to convert moles of one substance in the equation to moles of another substance.</a:t>
            </a:r>
          </a:p>
          <a:p>
            <a:r>
              <a:rPr lang="en-US" dirty="0">
                <a:latin typeface="Arial" charset="0"/>
                <a:ea typeface="ＭＳ Ｐゴシック" charset="0"/>
              </a:rPr>
              <a:t>The MOLE RATIO comes from the balanced equation.</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7828" name="Picture 2" descr="pg150c.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2725" y="1601788"/>
            <a:ext cx="8718550"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733800"/>
            <a:ext cx="7772400" cy="1981200"/>
          </a:xfrm>
        </p:spPr>
        <p:txBody>
          <a:bodyPr/>
          <a:lstStyle/>
          <a:p>
            <a:r>
              <a:rPr lang="en-US" dirty="0">
                <a:latin typeface="Arial" charset="0"/>
                <a:ea typeface="ＭＳ Ｐゴシック" charset="0"/>
              </a:rPr>
              <a:t>There is 1.00 g of glucose to start.</a:t>
            </a:r>
          </a:p>
          <a:p>
            <a:r>
              <a:rPr lang="en-US" dirty="0">
                <a:latin typeface="Arial" charset="0"/>
                <a:ea typeface="ＭＳ Ｐゴシック" charset="0"/>
              </a:rPr>
              <a:t>The first step is to convert it to moles.</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78851" name="Rectangle 3"/>
          <p:cNvSpPr>
            <a:spLocks noGrp="1" noChangeArrowheads="1"/>
          </p:cNvSpPr>
          <p:nvPr>
            <p:ph type="body" sz="half" idx="1"/>
          </p:nvPr>
        </p:nvSpPr>
        <p:spPr>
          <a:xfrm>
            <a:off x="414338" y="1447800"/>
            <a:ext cx="8305800" cy="2286000"/>
          </a:xfrm>
        </p:spPr>
        <p:txBody>
          <a:bodyPr/>
          <a:lstStyle/>
          <a:p>
            <a:pPr eaLnBrk="1" hangingPunct="1"/>
            <a:r>
              <a:rPr lang="en-US" sz="2800">
                <a:latin typeface="Arial" charset="0"/>
                <a:ea typeface="ＭＳ Ｐゴシック" charset="0"/>
              </a:rPr>
              <a:t>The </a:t>
            </a:r>
            <a:r>
              <a:rPr lang="en-US" sz="2800" b="1">
                <a:latin typeface="Arial" charset="0"/>
                <a:ea typeface="ＭＳ Ｐゴシック" charset="0"/>
              </a:rPr>
              <a:t>limiting reactant</a:t>
            </a:r>
            <a:r>
              <a:rPr lang="en-US" sz="2800">
                <a:latin typeface="Arial" charset="0"/>
                <a:ea typeface="ＭＳ Ｐゴシック" charset="0"/>
              </a:rPr>
              <a:t> is the reactant present in the smallest stoichiometric amount.</a:t>
            </a:r>
          </a:p>
          <a:p>
            <a:pPr lvl="1" eaLnBrk="1" hangingPunct="1"/>
            <a:r>
              <a:rPr lang="en-US" sz="2400">
                <a:latin typeface="Arial" charset="0"/>
                <a:ea typeface="ＭＳ Ｐゴシック" charset="0"/>
              </a:rPr>
              <a:t>In other words, it</a:t>
            </a:r>
            <a:r>
              <a:rPr lang="ja-JP" altLang="en-US" sz="2400">
                <a:latin typeface="Arial" charset="0"/>
                <a:ea typeface="ＭＳ Ｐゴシック" charset="0"/>
              </a:rPr>
              <a:t>’</a:t>
            </a:r>
            <a:r>
              <a:rPr lang="en-US" altLang="ja-JP" sz="2400">
                <a:latin typeface="Arial" charset="0"/>
                <a:ea typeface="ＭＳ Ｐゴシック" charset="0"/>
              </a:rPr>
              <a:t>s the reactant you</a:t>
            </a:r>
            <a:r>
              <a:rPr lang="ja-JP" altLang="en-US" sz="2400">
                <a:latin typeface="Arial" charset="0"/>
                <a:ea typeface="ＭＳ Ｐゴシック" charset="0"/>
              </a:rPr>
              <a:t>’</a:t>
            </a:r>
            <a:r>
              <a:rPr lang="en-US" altLang="ja-JP" sz="2400">
                <a:latin typeface="Arial" charset="0"/>
                <a:ea typeface="ＭＳ Ｐゴシック" charset="0"/>
              </a:rPr>
              <a:t>ll run out of first (in this case, the H</a:t>
            </a:r>
            <a:r>
              <a:rPr lang="en-US" altLang="ja-JP" sz="2400" baseline="-25000">
                <a:latin typeface="Arial" charset="0"/>
                <a:ea typeface="ＭＳ Ｐゴシック" charset="0"/>
              </a:rPr>
              <a:t>2</a:t>
            </a:r>
            <a:r>
              <a:rPr lang="en-US" altLang="ja-JP" sz="2400">
                <a:latin typeface="Arial" charset="0"/>
                <a:ea typeface="ＭＳ Ｐゴシック" charset="0"/>
              </a:rPr>
              <a:t>).</a:t>
            </a:r>
            <a:endParaRPr lang="en-US" sz="2400">
              <a:latin typeface="Arial" charset="0"/>
              <a:ea typeface="ＭＳ Ｐゴシック" charset="0"/>
            </a:endParaRPr>
          </a:p>
        </p:txBody>
      </p:sp>
      <p:pic>
        <p:nvPicPr>
          <p:cNvPr id="6" name="Picture 7"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80899" name="Rectangle 3"/>
          <p:cNvSpPr>
            <a:spLocks noGrp="1" noChangeArrowheads="1"/>
          </p:cNvSpPr>
          <p:nvPr>
            <p:ph type="body" sz="half" idx="1"/>
          </p:nvPr>
        </p:nvSpPr>
        <p:spPr>
          <a:xfrm>
            <a:off x="304800" y="1524000"/>
            <a:ext cx="8305800" cy="1676400"/>
          </a:xfrm>
        </p:spPr>
        <p:txBody>
          <a:bodyPr/>
          <a:lstStyle/>
          <a:p>
            <a:pPr eaLnBrk="1" hangingPunct="1">
              <a:buFontTx/>
              <a:buNone/>
            </a:pPr>
            <a:r>
              <a:rPr lang="en-US">
                <a:latin typeface="Arial" charset="0"/>
                <a:ea typeface="ＭＳ Ｐゴシック" charset="0"/>
              </a:rPr>
              <a:t>	In the example below, the O</a:t>
            </a:r>
            <a:r>
              <a:rPr lang="en-US" baseline="-25000">
                <a:latin typeface="Arial" charset="0"/>
                <a:ea typeface="ＭＳ Ｐゴシック" charset="0"/>
              </a:rPr>
              <a:t>2</a:t>
            </a:r>
            <a:r>
              <a:rPr lang="en-US">
                <a:latin typeface="Arial" charset="0"/>
                <a:ea typeface="ＭＳ Ｐゴシック" charset="0"/>
              </a:rPr>
              <a:t> would be the </a:t>
            </a:r>
            <a:r>
              <a:rPr lang="en-US" b="1">
                <a:latin typeface="Arial" charset="0"/>
                <a:ea typeface="ＭＳ Ｐゴシック" charset="0"/>
              </a:rPr>
              <a:t>excess reagent</a:t>
            </a:r>
            <a:r>
              <a:rPr lang="en-US">
                <a:latin typeface="Arial" charset="0"/>
                <a:ea typeface="ＭＳ Ｐゴシック" charset="0"/>
              </a:rPr>
              <a:t>.</a:t>
            </a:r>
          </a:p>
        </p:txBody>
      </p:sp>
      <p:pic>
        <p:nvPicPr>
          <p:cNvPr id="6" name="Picture 7"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7" name="Rectangle 3"/>
          <p:cNvSpPr>
            <a:spLocks noGrp="1" noChangeArrowheads="1"/>
          </p:cNvSpPr>
          <p:nvPr>
            <p:ph type="body" sz="half" idx="1"/>
          </p:nvPr>
        </p:nvSpPr>
        <p:spPr>
          <a:xfrm>
            <a:off x="414338" y="1447800"/>
            <a:ext cx="8305800" cy="2286000"/>
          </a:xfrm>
        </p:spPr>
        <p:txBody>
          <a:bodyPr/>
          <a:lstStyle/>
          <a:p>
            <a:pPr eaLnBrk="1" hangingPunct="1"/>
            <a:r>
              <a:rPr lang="en-US" sz="2800">
                <a:latin typeface="Arial" charset="0"/>
                <a:ea typeface="ＭＳ Ｐゴシック" charset="0"/>
              </a:rPr>
              <a:t>The </a:t>
            </a:r>
            <a:r>
              <a:rPr lang="en-US" sz="2800" b="1">
                <a:latin typeface="Arial" charset="0"/>
                <a:ea typeface="ＭＳ Ｐゴシック" charset="0"/>
              </a:rPr>
              <a:t>limiting reactant</a:t>
            </a:r>
            <a:r>
              <a:rPr lang="en-US" sz="2800">
                <a:latin typeface="Arial" charset="0"/>
                <a:ea typeface="ＭＳ Ｐゴシック" charset="0"/>
              </a:rPr>
              <a:t> is used in all stoichiometry calculations to determine amounts of products and amounts of any other reactant(s) used in a reaction.</a:t>
            </a:r>
            <a:endParaRPr lang="en-US" sz="2400">
              <a:latin typeface="Arial" charset="0"/>
              <a:ea typeface="ＭＳ Ｐゴシック" charset="0"/>
            </a:endParaRPr>
          </a:p>
        </p:txBody>
      </p:sp>
      <p:pic>
        <p:nvPicPr>
          <p:cNvPr id="8" name="Picture 6"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atin typeface="Arial" charset="0"/>
                <a:ea typeface="ＭＳ Ｐゴシック" charset="0"/>
              </a:rPr>
              <a:t>Theoretical Yield</a:t>
            </a:r>
          </a:p>
        </p:txBody>
      </p:sp>
      <p:sp>
        <p:nvSpPr>
          <p:cNvPr id="6" name="Rectangle 3"/>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r>
              <a:rPr lang="en-US">
                <a:latin typeface="Arial" charset="0"/>
                <a:ea typeface="ＭＳ Ｐゴシック" charset="0"/>
              </a:rPr>
              <a:t>The </a:t>
            </a:r>
            <a:r>
              <a:rPr lang="en-US" b="1">
                <a:latin typeface="Arial" charset="0"/>
                <a:ea typeface="ＭＳ Ｐゴシック" charset="0"/>
              </a:rPr>
              <a:t>theoretical yield</a:t>
            </a:r>
            <a:r>
              <a:rPr lang="en-US">
                <a:latin typeface="Arial" charset="0"/>
                <a:ea typeface="ＭＳ Ｐゴシック" charset="0"/>
              </a:rPr>
              <a:t> is the maximum amount of product that can be made.</a:t>
            </a:r>
          </a:p>
          <a:p>
            <a:pPr lvl="1" eaLnBrk="1" hangingPunct="1"/>
            <a:r>
              <a:rPr lang="en-US">
                <a:latin typeface="Arial" charset="0"/>
                <a:ea typeface="ＭＳ Ｐゴシック" charset="0"/>
              </a:rPr>
              <a:t>In other words, it</a:t>
            </a:r>
            <a:r>
              <a:rPr lang="ja-JP" altLang="en-US">
                <a:latin typeface="Arial" charset="0"/>
                <a:ea typeface="ＭＳ Ｐゴシック" charset="0"/>
              </a:rPr>
              <a:t>’</a:t>
            </a:r>
            <a:r>
              <a:rPr lang="en-US" altLang="ja-JP">
                <a:latin typeface="Arial" charset="0"/>
                <a:ea typeface="ＭＳ Ｐゴシック" charset="0"/>
              </a:rPr>
              <a:t>s the amount of product possible as calculated through the stoichiometry problem.</a:t>
            </a:r>
          </a:p>
          <a:p>
            <a:pPr eaLnBrk="1" hangingPunct="1"/>
            <a:r>
              <a:rPr lang="en-US">
                <a:latin typeface="Arial" charset="0"/>
                <a:ea typeface="ＭＳ Ｐゴシック" charset="0"/>
              </a:rPr>
              <a:t>This is different from the </a:t>
            </a:r>
            <a:r>
              <a:rPr lang="en-US" b="1">
                <a:latin typeface="Arial" charset="0"/>
                <a:ea typeface="ＭＳ Ｐゴシック" charset="0"/>
              </a:rPr>
              <a:t>actual yield</a:t>
            </a:r>
            <a:r>
              <a:rPr lang="en-US">
                <a:latin typeface="Arial" charset="0"/>
                <a:ea typeface="ＭＳ Ｐゴシック" charset="0"/>
              </a:rPr>
              <a:t>, which is the amount one actually produces and measures.</a:t>
            </a:r>
            <a:endParaRPr lang="en-US" dirty="0">
              <a:latin typeface="Arial" charset="0"/>
              <a:ea typeface="ＭＳ Ｐゴシック" charset="0"/>
            </a:endParaRP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atin typeface="Arial" charset="0"/>
                <a:ea typeface="ＭＳ Ｐゴシック" charset="0"/>
              </a:rPr>
              <a:t>Percent Yield</a:t>
            </a:r>
          </a:p>
        </p:txBody>
      </p:sp>
      <p:grpSp>
        <p:nvGrpSpPr>
          <p:cNvPr id="87044" name="Group 13"/>
          <p:cNvGrpSpPr>
            <a:grpSpLocks/>
          </p:cNvGrpSpPr>
          <p:nvPr/>
        </p:nvGrpSpPr>
        <p:grpSpPr bwMode="auto">
          <a:xfrm>
            <a:off x="261938" y="4371975"/>
            <a:ext cx="8739187" cy="1190625"/>
            <a:chOff x="165" y="2754"/>
            <a:chExt cx="5505" cy="750"/>
          </a:xfrm>
        </p:grpSpPr>
        <p:sp>
          <p:nvSpPr>
            <p:cNvPr id="87045" name="Rectangle 8"/>
            <p:cNvSpPr>
              <a:spLocks noChangeArrowheads="1"/>
            </p:cNvSpPr>
            <p:nvPr/>
          </p:nvSpPr>
          <p:spPr bwMode="auto">
            <a:xfrm>
              <a:off x="165" y="2946"/>
              <a:ext cx="5505" cy="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3600" dirty="0"/>
                <a:t>Percent yield =					× 100</a:t>
              </a:r>
            </a:p>
          </p:txBody>
        </p:sp>
        <p:grpSp>
          <p:nvGrpSpPr>
            <p:cNvPr id="87046" name="Group 12"/>
            <p:cNvGrpSpPr>
              <a:grpSpLocks/>
            </p:cNvGrpSpPr>
            <p:nvPr/>
          </p:nvGrpSpPr>
          <p:grpSpPr bwMode="auto">
            <a:xfrm>
              <a:off x="2325" y="2754"/>
              <a:ext cx="2304" cy="750"/>
              <a:chOff x="2325" y="2754"/>
              <a:chExt cx="2304" cy="750"/>
            </a:xfrm>
          </p:grpSpPr>
          <p:sp>
            <p:nvSpPr>
              <p:cNvPr id="87047" name="Rectangle 5"/>
              <p:cNvSpPr>
                <a:spLocks noChangeArrowheads="1"/>
              </p:cNvSpPr>
              <p:nvPr/>
            </p:nvSpPr>
            <p:spPr bwMode="auto">
              <a:xfrm>
                <a:off x="2416" y="2754"/>
                <a:ext cx="2116" cy="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sz="3600"/>
                  <a:t>actual yield</a:t>
                </a:r>
              </a:p>
              <a:p>
                <a:pPr algn="ctr"/>
                <a:r>
                  <a:rPr lang="en-US" sz="3600"/>
                  <a:t>theoretical yield</a:t>
                </a:r>
              </a:p>
            </p:txBody>
          </p:sp>
          <p:sp>
            <p:nvSpPr>
              <p:cNvPr id="87048" name="Line 6"/>
              <p:cNvSpPr>
                <a:spLocks noChangeShapeType="1"/>
              </p:cNvSpPr>
              <p:nvPr/>
            </p:nvSpPr>
            <p:spPr bwMode="auto">
              <a:xfrm>
                <a:off x="2325" y="3142"/>
                <a:ext cx="23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 name="Rectangle 3"/>
          <p:cNvSpPr txBox="1">
            <a:spLocks noChangeArrowheads="1"/>
          </p:cNvSpPr>
          <p:nvPr/>
        </p:nvSpPr>
        <p:spPr bwMode="auto">
          <a:xfrm>
            <a:off x="685800" y="1600200"/>
            <a:ext cx="77724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atin typeface="Arial" charset="0"/>
                <a:ea typeface="ＭＳ Ｐゴシック" charset="0"/>
              </a:rPr>
              <a:t>	One finds the </a:t>
            </a:r>
            <a:r>
              <a:rPr lang="en-US" b="1">
                <a:latin typeface="Arial" charset="0"/>
                <a:ea typeface="ＭＳ Ｐゴシック" charset="0"/>
              </a:rPr>
              <a:t>percent yield</a:t>
            </a:r>
            <a:r>
              <a:rPr lang="en-US">
                <a:latin typeface="Arial" charset="0"/>
                <a:ea typeface="ＭＳ Ｐゴシック" charset="0"/>
              </a:rPr>
              <a:t> by comparing the amount actually obtained (actual yield) to the amount it was possible to make (theoretical yield):</a:t>
            </a:r>
            <a:endParaRPr lang="en-US" dirty="0">
              <a:latin typeface="Arial" charset="0"/>
              <a:ea typeface="ＭＳ Ｐゴシック"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3555"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56" name="Rectangle 5"/>
          <p:cNvSpPr>
            <a:spLocks noGrp="1" noChangeArrowheads="1"/>
          </p:cNvSpPr>
          <p:nvPr>
            <p:ph type="body" sz="half" idx="1"/>
          </p:nvPr>
        </p:nvSpPr>
        <p:spPr>
          <a:xfrm>
            <a:off x="0" y="1143000"/>
            <a:ext cx="9144000" cy="17526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3557" name="Rectangle 7"/>
          <p:cNvSpPr>
            <a:spLocks noChangeArrowheads="1"/>
          </p:cNvSpPr>
          <p:nvPr/>
        </p:nvSpPr>
        <p:spPr bwMode="auto">
          <a:xfrm>
            <a:off x="76200" y="5105400"/>
            <a:ext cx="5257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a:solidFill>
                  <a:srgbClr val="000080"/>
                </a:solidFill>
              </a:rPr>
              <a:t>	</a:t>
            </a:r>
            <a:r>
              <a:rPr lang="en-US" sz="2800" b="1"/>
              <a:t>Reactants</a:t>
            </a:r>
            <a:r>
              <a:rPr lang="en-US" sz="2800"/>
              <a:t> appear on the left side of the equation.</a:t>
            </a:r>
          </a:p>
        </p:txBody>
      </p:sp>
      <p:pic>
        <p:nvPicPr>
          <p:cNvPr id="23558" name="Picture 2"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5603"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4" name="Rectangle 4"/>
          <p:cNvSpPr>
            <a:spLocks noGrp="1" noChangeArrowheads="1"/>
          </p:cNvSpPr>
          <p:nvPr>
            <p:ph type="body" sz="half" idx="1"/>
          </p:nvPr>
        </p:nvSpPr>
        <p:spPr>
          <a:xfrm>
            <a:off x="0" y="1143000"/>
            <a:ext cx="9144000" cy="11430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5605" name="Rectangle 6"/>
          <p:cNvSpPr>
            <a:spLocks noChangeArrowheads="1"/>
          </p:cNvSpPr>
          <p:nvPr/>
        </p:nvSpPr>
        <p:spPr bwMode="auto">
          <a:xfrm>
            <a:off x="3870325" y="5029200"/>
            <a:ext cx="5257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a:solidFill>
                  <a:srgbClr val="000080"/>
                </a:solidFill>
              </a:rPr>
              <a:t>	</a:t>
            </a:r>
            <a:r>
              <a:rPr lang="en-US" sz="2800" b="1"/>
              <a:t>Products</a:t>
            </a:r>
            <a:r>
              <a:rPr lang="en-US" sz="2800"/>
              <a:t> appear on the right side of the equation.</a:t>
            </a:r>
          </a:p>
        </p:txBody>
      </p:sp>
      <p:pic>
        <p:nvPicPr>
          <p:cNvPr id="25606" name="Picture 9"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7651"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2" name="Rectangle 4"/>
          <p:cNvSpPr>
            <a:spLocks noGrp="1" noChangeArrowheads="1"/>
          </p:cNvSpPr>
          <p:nvPr>
            <p:ph type="body" sz="half" idx="1"/>
          </p:nvPr>
        </p:nvSpPr>
        <p:spPr>
          <a:xfrm>
            <a:off x="0" y="1143000"/>
            <a:ext cx="9144000" cy="9906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7653" name="Rectangle 6"/>
          <p:cNvSpPr>
            <a:spLocks noChangeArrowheads="1"/>
          </p:cNvSpPr>
          <p:nvPr/>
        </p:nvSpPr>
        <p:spPr bwMode="auto">
          <a:xfrm>
            <a:off x="0" y="4724400"/>
            <a:ext cx="88392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dirty="0"/>
              <a:t>	The </a:t>
            </a:r>
            <a:r>
              <a:rPr lang="en-US" sz="2800" b="1" dirty="0"/>
              <a:t>states</a:t>
            </a:r>
            <a:r>
              <a:rPr lang="en-US" sz="2800" dirty="0"/>
              <a:t> of the reactants and products are written in parentheses to the right of each compound.</a:t>
            </a:r>
          </a:p>
        </p:txBody>
      </p:sp>
      <p:sp>
        <p:nvSpPr>
          <p:cNvPr id="2" name="TextBox 1"/>
          <p:cNvSpPr txBox="1"/>
          <p:nvPr/>
        </p:nvSpPr>
        <p:spPr>
          <a:xfrm>
            <a:off x="304800" y="5562600"/>
            <a:ext cx="5105400" cy="1274763"/>
          </a:xfrm>
          <a:prstGeom prst="rect">
            <a:avLst/>
          </a:prstGeom>
          <a:noFill/>
        </p:spPr>
        <p:txBody>
          <a:bodyPr>
            <a:spAutoFit/>
          </a:bodyPr>
          <a:lstStyle/>
          <a:p>
            <a:pPr marL="342900" indent="-342900" eaLnBrk="1" hangingPunct="1">
              <a:spcBef>
                <a:spcPct val="20000"/>
              </a:spcBef>
              <a:defRPr/>
            </a:pPr>
            <a:r>
              <a:rPr lang="en-US" dirty="0">
                <a:ea typeface="ＭＳ Ｐゴシック" pitchFamily="48" charset="-128"/>
                <a:cs typeface="+mn-cs"/>
              </a:rPr>
              <a:t>(</a:t>
            </a:r>
            <a:r>
              <a:rPr lang="en-US" i="1" dirty="0">
                <a:ea typeface="ＭＳ Ｐゴシック" pitchFamily="48" charset="-128"/>
                <a:cs typeface="+mn-cs"/>
              </a:rPr>
              <a:t>g</a:t>
            </a:r>
            <a:r>
              <a:rPr lang="en-US" dirty="0">
                <a:ea typeface="ＭＳ Ｐゴシック" pitchFamily="48" charset="-128"/>
                <a:cs typeface="+mn-cs"/>
              </a:rPr>
              <a:t>) = gas; (</a:t>
            </a:r>
            <a:r>
              <a:rPr lang="en-US" i="1" dirty="0">
                <a:ea typeface="ＭＳ Ｐゴシック" pitchFamily="48" charset="-128"/>
                <a:cs typeface="+mn-cs"/>
              </a:rPr>
              <a:t>l</a:t>
            </a:r>
            <a:r>
              <a:rPr lang="en-US" dirty="0">
                <a:ea typeface="ＭＳ Ｐゴシック" pitchFamily="48" charset="-128"/>
                <a:cs typeface="+mn-cs"/>
              </a:rPr>
              <a:t>) = liquid; (</a:t>
            </a:r>
            <a:r>
              <a:rPr lang="en-US" i="1" dirty="0">
                <a:ea typeface="ＭＳ Ｐゴシック" pitchFamily="48" charset="-128"/>
                <a:cs typeface="+mn-cs"/>
              </a:rPr>
              <a:t>s</a:t>
            </a:r>
            <a:r>
              <a:rPr lang="en-US" dirty="0">
                <a:ea typeface="ＭＳ Ｐゴシック" pitchFamily="48" charset="-128"/>
                <a:cs typeface="+mn-cs"/>
              </a:rPr>
              <a:t>) = solid; </a:t>
            </a:r>
          </a:p>
          <a:p>
            <a:pPr marL="342900" indent="-342900" eaLnBrk="1" hangingPunct="1">
              <a:spcBef>
                <a:spcPct val="20000"/>
              </a:spcBef>
              <a:defRPr/>
            </a:pPr>
            <a:r>
              <a:rPr lang="en-US" dirty="0">
                <a:ea typeface="ＭＳ Ｐゴシック" pitchFamily="48" charset="-128"/>
                <a:cs typeface="+mn-cs"/>
              </a:rPr>
              <a:t>(</a:t>
            </a:r>
            <a:r>
              <a:rPr lang="en-US" i="1" dirty="0" err="1">
                <a:ea typeface="ＭＳ Ｐゴシック" pitchFamily="48" charset="-128"/>
                <a:cs typeface="+mn-cs"/>
              </a:rPr>
              <a:t>aq</a:t>
            </a:r>
            <a:r>
              <a:rPr lang="en-US" dirty="0">
                <a:ea typeface="ＭＳ Ｐゴシック" pitchFamily="48" charset="-128"/>
                <a:cs typeface="+mn-cs"/>
              </a:rPr>
              <a:t>) = in aqueous solution</a:t>
            </a:r>
          </a:p>
          <a:p>
            <a:pPr>
              <a:defRPr/>
            </a:pPr>
            <a:endParaRPr lang="en-US" dirty="0">
              <a:ea typeface="ＭＳ Ｐゴシック" pitchFamily="48" charset="-128"/>
              <a:cs typeface="+mn-cs"/>
            </a:endParaRPr>
          </a:p>
        </p:txBody>
      </p:sp>
      <p:pic>
        <p:nvPicPr>
          <p:cNvPr id="27655" name="Picture 10"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1143000" y="1905000"/>
            <a:ext cx="6858000" cy="2736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9699"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0" name="Rectangle 4"/>
          <p:cNvSpPr>
            <a:spLocks noGrp="1" noChangeArrowheads="1"/>
          </p:cNvSpPr>
          <p:nvPr>
            <p:ph type="body" sz="half" idx="1"/>
          </p:nvPr>
        </p:nvSpPr>
        <p:spPr>
          <a:xfrm>
            <a:off x="0" y="1143000"/>
            <a:ext cx="9144000" cy="9144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9701" name="Rectangle 6"/>
          <p:cNvSpPr>
            <a:spLocks noChangeArrowheads="1"/>
          </p:cNvSpPr>
          <p:nvPr/>
        </p:nvSpPr>
        <p:spPr bwMode="auto">
          <a:xfrm>
            <a:off x="76200" y="5105400"/>
            <a:ext cx="8686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dirty="0">
                <a:solidFill>
                  <a:srgbClr val="000080"/>
                </a:solidFill>
              </a:rPr>
              <a:t>	</a:t>
            </a:r>
            <a:r>
              <a:rPr lang="en-US" sz="2800" b="1" dirty="0"/>
              <a:t>Coefficients</a:t>
            </a:r>
            <a:r>
              <a:rPr lang="en-US" sz="2800" dirty="0"/>
              <a:t> are inserted to balance the equation to follow the law of conservation of mass.</a:t>
            </a:r>
          </a:p>
        </p:txBody>
      </p:sp>
      <p:pic>
        <p:nvPicPr>
          <p:cNvPr id="29702" name="Picture 9"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a:latin typeface="Arial" charset="0"/>
                <a:ea typeface="ＭＳ Ｐゴシック" charset="0"/>
              </a:rPr>
              <a:t>Why Do We Add Coefficients Instead of Changing Subscripts to Balance?</a:t>
            </a:r>
          </a:p>
        </p:txBody>
      </p:sp>
      <p:pic>
        <p:nvPicPr>
          <p:cNvPr id="31748" name="Picture 2" descr="03_03_Figure.jpg"/>
          <p:cNvPicPr>
            <a:picLocks noChangeAspect="1"/>
          </p:cNvPicPr>
          <p:nvPr/>
        </p:nvPicPr>
        <p:blipFill>
          <a:blip r:embed="rId2" cstate="email">
            <a:extLst>
              <a:ext uri="{28A0092B-C50C-407E-A947-70E740481C1C}">
                <a14:useLocalDpi xmlns:a14="http://schemas.microsoft.com/office/drawing/2010/main" val="0"/>
              </a:ext>
            </a:extLst>
          </a:blip>
          <a:srcRect b="6812"/>
          <a:stretch>
            <a:fillRect/>
          </a:stretch>
        </p:blipFill>
        <p:spPr bwMode="auto">
          <a:xfrm>
            <a:off x="723900" y="1360488"/>
            <a:ext cx="7696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276600"/>
            <a:ext cx="7772400" cy="2971800"/>
          </a:xfrm>
        </p:spPr>
        <p:txBody>
          <a:bodyPr/>
          <a:lstStyle/>
          <a:p>
            <a:pPr>
              <a:defRPr/>
            </a:pPr>
            <a:r>
              <a:rPr lang="en-US" dirty="0">
                <a:latin typeface="Arial" charset="0"/>
                <a:ea typeface="ＭＳ Ｐゴシック" charset="0"/>
              </a:rPr>
              <a:t>Hydrogen and oxygen can make water OR hydrogen peroxide:</a:t>
            </a:r>
          </a:p>
          <a:p>
            <a:pPr>
              <a:buClr>
                <a:srgbClr val="FF0000"/>
              </a:buClr>
              <a:buFont typeface="Wingdings" charset="0"/>
              <a:buChar char="Ø"/>
              <a:defRPr/>
            </a:pPr>
            <a:r>
              <a:rPr lang="en-US" dirty="0">
                <a:latin typeface="Arial" charset="0"/>
                <a:ea typeface="ＭＳ Ｐゴシック" charset="0"/>
              </a:rPr>
              <a:t>	2 H</a:t>
            </a:r>
            <a:r>
              <a:rPr lang="en-US" baseline="-25000" dirty="0">
                <a:latin typeface="Arial" charset="0"/>
                <a:ea typeface="ＭＳ Ｐゴシック" charset="0"/>
              </a:rPr>
              <a:t>2</a:t>
            </a:r>
            <a:r>
              <a:rPr lang="en-US" dirty="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 O</a:t>
            </a:r>
            <a:r>
              <a:rPr lang="en-US" baseline="-25000" dirty="0">
                <a:latin typeface="Arial" charset="0"/>
                <a:ea typeface="ＭＳ Ｐゴシック" charset="0"/>
              </a:rPr>
              <a:t>2</a:t>
            </a:r>
            <a:r>
              <a:rPr lang="en-US" dirty="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a:t>
            </a:r>
            <a:r>
              <a:rPr lang="en-US" dirty="0">
                <a:latin typeface="Arial" charset="0"/>
                <a:ea typeface="ＭＳ Ｐゴシック" charset="0"/>
                <a:cs typeface="Times New Roman" charset="0"/>
              </a:rPr>
              <a:t>→ 2 H</a:t>
            </a:r>
            <a:r>
              <a:rPr lang="en-US" baseline="-25000" dirty="0">
                <a:latin typeface="Arial" charset="0"/>
                <a:ea typeface="ＭＳ Ｐゴシック" charset="0"/>
                <a:cs typeface="Times New Roman" charset="0"/>
              </a:rPr>
              <a:t>2</a:t>
            </a:r>
            <a:r>
              <a:rPr lang="en-US" dirty="0">
                <a:latin typeface="Arial" charset="0"/>
                <a:ea typeface="ＭＳ Ｐゴシック" charset="0"/>
                <a:cs typeface="Times New Roman" charset="0"/>
              </a:rPr>
              <a:t>O(</a:t>
            </a:r>
            <a:r>
              <a:rPr lang="en-US" i="1" dirty="0">
                <a:latin typeface="Arial" charset="0"/>
                <a:ea typeface="ＭＳ Ｐゴシック" charset="0"/>
                <a:cs typeface="Times New Roman" charset="0"/>
              </a:rPr>
              <a:t>l</a:t>
            </a:r>
            <a:r>
              <a:rPr lang="en-US" dirty="0">
                <a:latin typeface="Arial" charset="0"/>
                <a:ea typeface="ＭＳ Ｐゴシック" charset="0"/>
                <a:cs typeface="Times New Roman" charset="0"/>
              </a:rPr>
              <a:t>)</a:t>
            </a:r>
          </a:p>
          <a:p>
            <a:pPr marL="906463" indent="-906463">
              <a:buClr>
                <a:srgbClr val="FF0000"/>
              </a:buClr>
              <a:buFont typeface="Wingdings" charset="0"/>
              <a:buChar char="Ø"/>
              <a:defRPr/>
            </a:pPr>
            <a:r>
              <a:rPr lang="en-US" dirty="0">
                <a:latin typeface="Arial" charset="0"/>
                <a:ea typeface="ＭＳ Ｐゴシック" charset="0"/>
                <a:cs typeface="Times New Roman" charset="0"/>
              </a:rPr>
              <a:t>	</a:t>
            </a:r>
            <a:r>
              <a:rPr lang="en-US" dirty="0">
                <a:latin typeface="Arial" charset="0"/>
                <a:ea typeface="ＭＳ Ｐゴシック" charset="0"/>
              </a:rPr>
              <a:t>H</a:t>
            </a:r>
            <a:r>
              <a:rPr lang="en-US" baseline="-25000" dirty="0">
                <a:latin typeface="Arial" charset="0"/>
                <a:ea typeface="ＭＳ Ｐゴシック" charset="0"/>
              </a:rPr>
              <a:t>2</a:t>
            </a:r>
            <a:r>
              <a:rPr lang="en-US" dirty="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 O</a:t>
            </a:r>
            <a:r>
              <a:rPr lang="en-US" baseline="-25000" dirty="0">
                <a:latin typeface="Arial" charset="0"/>
                <a:ea typeface="ＭＳ Ｐゴシック" charset="0"/>
              </a:rPr>
              <a:t>2</a:t>
            </a:r>
            <a:r>
              <a:rPr lang="en-US" dirty="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a:t>
            </a:r>
            <a:r>
              <a:rPr lang="en-US" dirty="0">
                <a:latin typeface="Arial" charset="0"/>
                <a:ea typeface="ＭＳ Ｐゴシック" charset="0"/>
                <a:cs typeface="Times New Roman" charset="0"/>
              </a:rPr>
              <a:t>→ H</a:t>
            </a:r>
            <a:r>
              <a:rPr lang="en-US" baseline="-25000" dirty="0">
                <a:latin typeface="Arial" charset="0"/>
                <a:ea typeface="ＭＳ Ｐゴシック" charset="0"/>
                <a:cs typeface="Times New Roman" charset="0"/>
              </a:rPr>
              <a:t>2</a:t>
            </a:r>
            <a:r>
              <a:rPr lang="en-US" dirty="0">
                <a:latin typeface="Arial" charset="0"/>
                <a:ea typeface="ＭＳ Ｐゴシック" charset="0"/>
                <a:cs typeface="Times New Roman" charset="0"/>
              </a:rPr>
              <a:t>O</a:t>
            </a:r>
            <a:r>
              <a:rPr lang="en-US" baseline="-25000" dirty="0">
                <a:latin typeface="Arial" charset="0"/>
                <a:ea typeface="ＭＳ Ｐゴシック" charset="0"/>
                <a:cs typeface="Times New Roman" charset="0"/>
              </a:rPr>
              <a:t>2</a:t>
            </a:r>
            <a:r>
              <a:rPr lang="en-US" dirty="0">
                <a:latin typeface="Arial" charset="0"/>
                <a:ea typeface="ＭＳ Ｐゴシック" charset="0"/>
                <a:cs typeface="Times New Roman" charset="0"/>
              </a:rPr>
              <a:t>(</a:t>
            </a:r>
            <a:r>
              <a:rPr lang="en-US" i="1" dirty="0">
                <a:latin typeface="Arial" charset="0"/>
                <a:ea typeface="ＭＳ Ｐゴシック" charset="0"/>
                <a:cs typeface="Times New Roman" charset="0"/>
              </a:rPr>
              <a:t>l</a:t>
            </a:r>
            <a:r>
              <a:rPr lang="en-US" dirty="0">
                <a:latin typeface="Arial" charset="0"/>
                <a:ea typeface="ＭＳ Ｐゴシック" charset="0"/>
                <a:cs typeface="Times New Roman" charset="0"/>
              </a:rPr>
              <a:t>)</a:t>
            </a:r>
            <a:endParaRPr lang="en-US" dirty="0">
              <a:latin typeface="Arial" charset="0"/>
              <a:ea typeface="ＭＳ Ｐゴシック"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5"/>
          <p:cNvSpPr>
            <a:spLocks noGrp="1"/>
          </p:cNvSpPr>
          <p:nvPr>
            <p:ph type="title"/>
          </p:nvPr>
        </p:nvSpPr>
        <p:spPr/>
        <p:txBody>
          <a:bodyPr/>
          <a:lstStyle/>
          <a:p>
            <a:r>
              <a:rPr lang="en-US">
                <a:latin typeface="Arial" charset="0"/>
                <a:ea typeface="ＭＳ Ｐゴシック" charset="0"/>
              </a:rPr>
              <a:t>Three Types of Reactions</a:t>
            </a:r>
          </a:p>
        </p:txBody>
      </p:sp>
      <p:sp>
        <p:nvSpPr>
          <p:cNvPr id="32770" name="Content Placeholder 6"/>
          <p:cNvSpPr>
            <a:spLocks noGrp="1"/>
          </p:cNvSpPr>
          <p:nvPr>
            <p:ph idx="1"/>
          </p:nvPr>
        </p:nvSpPr>
        <p:spPr/>
        <p:txBody>
          <a:bodyPr/>
          <a:lstStyle/>
          <a:p>
            <a:r>
              <a:rPr lang="en-US" dirty="0">
                <a:latin typeface="Arial" charset="0"/>
                <a:ea typeface="ＭＳ Ｐゴシック" charset="0"/>
              </a:rPr>
              <a:t>Combination reactions</a:t>
            </a:r>
          </a:p>
          <a:p>
            <a:r>
              <a:rPr lang="en-US" dirty="0">
                <a:latin typeface="Arial" charset="0"/>
                <a:ea typeface="ＭＳ Ｐゴシック" charset="0"/>
              </a:rPr>
              <a:t>Decomposition reactions</a:t>
            </a:r>
          </a:p>
          <a:p>
            <a:r>
              <a:rPr lang="en-US" dirty="0">
                <a:latin typeface="Arial" charset="0"/>
                <a:ea typeface="ＭＳ Ｐゴシック" charset="0"/>
              </a:rPr>
              <a:t>Combustion </a:t>
            </a:r>
            <a:r>
              <a:rPr lang="en-US" dirty="0" err="1">
                <a:latin typeface="Arial" charset="0"/>
                <a:ea typeface="ＭＳ Ｐゴシック" charset="0"/>
              </a:rPr>
              <a:t>reactionsf</a:t>
            </a:r>
            <a:endParaRPr lang="en-US" dirty="0">
              <a:latin typeface="Arial" charset="0"/>
              <a:ea typeface="ＭＳ Ｐゴシック" charset="0"/>
            </a:endParaRPr>
          </a:p>
        </p:txBody>
      </p:sp>
    </p:spTree>
  </p:cSld>
  <p:clrMapOvr>
    <a:masterClrMapping/>
  </p:clrMapOvr>
  <p:transition spd="slow"/>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8660</TotalTime>
  <Words>1155</Words>
  <Application>Microsoft Office PowerPoint</Application>
  <PresentationFormat>On-screen Show (4:3)</PresentationFormat>
  <Paragraphs>220</Paragraphs>
  <Slides>39</Slides>
  <Notes>29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ＭＳ Ｐゴシック</vt:lpstr>
      <vt:lpstr>Arial</vt:lpstr>
      <vt:lpstr>Symbol</vt:lpstr>
      <vt:lpstr>Times New Roman</vt:lpstr>
      <vt:lpstr>Wingdings</vt:lpstr>
      <vt:lpstr>ヒラギノ角ゴ Pro W3</vt:lpstr>
      <vt:lpstr>Blank Presentation</vt:lpstr>
      <vt:lpstr>Custom Design</vt:lpstr>
      <vt:lpstr>Chapter 3   Chemical Reactions and Reaction Stoichiometry</vt:lpstr>
      <vt:lpstr>Stoichiometry</vt:lpstr>
      <vt:lpstr>Chemical Equations</vt:lpstr>
      <vt:lpstr>What Is in a Chemical Equation?</vt:lpstr>
      <vt:lpstr>What Is in a Chemical Equation?</vt:lpstr>
      <vt:lpstr>What Is in a Chemical Equation?</vt:lpstr>
      <vt:lpstr>What Is in a Chemical Equation?</vt:lpstr>
      <vt:lpstr>Why Do We Add Coefficients Instead of Changing Subscripts to Balance?</vt:lpstr>
      <vt:lpstr>Three Types of Reactions</vt:lpstr>
      <vt:lpstr>Combination Reactions</vt:lpstr>
      <vt:lpstr>Decomposition Reactions</vt:lpstr>
      <vt:lpstr>Combustion Reactions</vt:lpstr>
      <vt:lpstr>Formula Weight (FW)</vt:lpstr>
      <vt:lpstr>Molecular Weight (MW)</vt:lpstr>
      <vt:lpstr>Ionic Compounds and Formulas</vt:lpstr>
      <vt:lpstr>Percent Composition</vt:lpstr>
      <vt:lpstr>Percent Composition</vt:lpstr>
      <vt:lpstr>Avogadro’s Number</vt:lpstr>
      <vt:lpstr>Molar Mass</vt:lpstr>
      <vt:lpstr>Using Moles</vt:lpstr>
      <vt:lpstr>Mole Relationships</vt:lpstr>
      <vt:lpstr>Determining Empirical Formulas</vt:lpstr>
      <vt:lpstr>Determining Empirical Formulas— an Example</vt:lpstr>
      <vt:lpstr>Determining Empirical Formulas— an Example</vt:lpstr>
      <vt:lpstr>Determining Empirical Formulas— an Example</vt:lpstr>
      <vt:lpstr>Determining Empirical Formulas— an Example</vt:lpstr>
      <vt:lpstr>Determining a Molecular Formula</vt:lpstr>
      <vt:lpstr>Determining a Molecular Formula— an Example</vt:lpstr>
      <vt:lpstr>Combustion Analysis</vt:lpstr>
      <vt:lpstr>Quantitative Relationships</vt:lpstr>
      <vt:lpstr>Stoichiometric Calculations</vt:lpstr>
      <vt:lpstr>An Example of a Stoichiometric Calculation</vt:lpstr>
      <vt:lpstr>An Example of a Stoichiometric Calculation</vt:lpstr>
      <vt:lpstr>An Example of a Stoichiometric Calculation</vt:lpstr>
      <vt:lpstr>Limiting Reactants</vt:lpstr>
      <vt:lpstr>Limiting Reactants</vt:lpstr>
      <vt:lpstr>Limiting Reactants</vt:lpstr>
      <vt:lpstr>Theoretical Yield</vt:lpstr>
      <vt:lpstr>Percent Yield</vt:lpstr>
    </vt:vector>
  </TitlesOfParts>
  <Company>St. Charles Community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Stoichiometry: Calculations with Chemical Formulas and Equations</dc:title>
  <dc:creator>John Bookstaver</dc:creator>
  <cp:lastModifiedBy>Emad Akeer</cp:lastModifiedBy>
  <cp:revision>178</cp:revision>
  <dcterms:created xsi:type="dcterms:W3CDTF">2004-11-14T20:22:23Z</dcterms:created>
  <dcterms:modified xsi:type="dcterms:W3CDTF">2016-09-28T00:46:33Z</dcterms:modified>
</cp:coreProperties>
</file>