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65" r:id="rId2"/>
    <p:sldId id="266" r:id="rId3"/>
    <p:sldId id="274" r:id="rId4"/>
    <p:sldId id="275" r:id="rId5"/>
    <p:sldId id="277" r:id="rId6"/>
    <p:sldId id="278" r:id="rId7"/>
    <p:sldId id="279" r:id="rId8"/>
  </p:sldIdLst>
  <p:sldSz cx="9144000" cy="6858000" type="screen4x3"/>
  <p:notesSz cx="6858000" cy="9144000"/>
  <p:custDataLst>
    <p:tags r:id="rId10"/>
  </p:custDataLst>
  <p:defaultTextStyle>
    <a:defPPr>
      <a:defRPr lang="en-US"/>
    </a:defPPr>
    <a:lvl1pPr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1pPr>
    <a:lvl2pPr marL="4572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2pPr>
    <a:lvl3pPr marL="9144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3pPr>
    <a:lvl4pPr marL="13716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4pPr>
    <a:lvl5pPr marL="18288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5pPr>
    <a:lvl6pPr marL="2286000" algn="l" defTabSz="914400" rtl="0" eaLnBrk="1" latinLnBrk="0" hangingPunct="1">
      <a:defRPr sz="2000" kern="1200">
        <a:solidFill>
          <a:schemeClr val="tx1"/>
        </a:solidFill>
        <a:latin typeface="Times New Roman" pitchFamily="18" charset="0"/>
        <a:ea typeface="ＭＳ Ｐゴシック" pitchFamily="48" charset="-128"/>
        <a:cs typeface="+mn-cs"/>
      </a:defRPr>
    </a:lvl6pPr>
    <a:lvl7pPr marL="2743200" algn="l" defTabSz="914400" rtl="0" eaLnBrk="1" latinLnBrk="0" hangingPunct="1">
      <a:defRPr sz="2000" kern="1200">
        <a:solidFill>
          <a:schemeClr val="tx1"/>
        </a:solidFill>
        <a:latin typeface="Times New Roman" pitchFamily="18" charset="0"/>
        <a:ea typeface="ＭＳ Ｐゴシック" pitchFamily="48" charset="-128"/>
        <a:cs typeface="+mn-cs"/>
      </a:defRPr>
    </a:lvl7pPr>
    <a:lvl8pPr marL="3200400" algn="l" defTabSz="914400" rtl="0" eaLnBrk="1" latinLnBrk="0" hangingPunct="1">
      <a:defRPr sz="2000" kern="1200">
        <a:solidFill>
          <a:schemeClr val="tx1"/>
        </a:solidFill>
        <a:latin typeface="Times New Roman" pitchFamily="18" charset="0"/>
        <a:ea typeface="ＭＳ Ｐゴシック" pitchFamily="48" charset="-128"/>
        <a:cs typeface="+mn-cs"/>
      </a:defRPr>
    </a:lvl8pPr>
    <a:lvl9pPr marL="3657600" algn="l" defTabSz="914400" rtl="0" eaLnBrk="1" latinLnBrk="0" hangingPunct="1">
      <a:defRPr sz="2000" kern="1200">
        <a:solidFill>
          <a:schemeClr val="tx1"/>
        </a:solidFill>
        <a:latin typeface="Times New Roman" pitchFamily="18" charset="0"/>
        <a:ea typeface="ＭＳ Ｐゴシック" pitchFamily="48" charset="-128"/>
        <a:cs typeface="+mn-cs"/>
      </a:defRPr>
    </a:lvl9pPr>
  </p:defaultTextStyle>
  <p:extLst>
    <p:ext uri="{EFAFB233-063F-42B5-8137-9DF3F51BA10A}">
      <p15:sldGuideLst xmlns:p15="http://schemas.microsoft.com/office/powerpoint/2012/main">
        <p15:guide id="1" orient="horz" pos="439">
          <p15:clr>
            <a:srgbClr val="A4A3A4"/>
          </p15:clr>
        </p15:guide>
        <p15:guide id="2" pos="2927">
          <p15:clr>
            <a:srgbClr val="A4A3A4"/>
          </p15:clr>
        </p15:guide>
        <p15:guide id="3" pos="21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4C4BE5"/>
    <a:srgbClr val="E65106"/>
    <a:srgbClr val="FFB650"/>
    <a:srgbClr val="55B2B9"/>
    <a:srgbClr val="ED1A3B"/>
    <a:srgbClr val="0066B3"/>
    <a:srgbClr val="F582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61" autoAdjust="0"/>
    <p:restoredTop sz="94500" autoAdjust="0"/>
  </p:normalViewPr>
  <p:slideViewPr>
    <p:cSldViewPr snapToGrid="0">
      <p:cViewPr varScale="1">
        <p:scale>
          <a:sx n="104" d="100"/>
          <a:sy n="104" d="100"/>
        </p:scale>
        <p:origin x="2040" y="114"/>
      </p:cViewPr>
      <p:guideLst>
        <p:guide orient="horz" pos="439"/>
        <p:guide pos="2927"/>
        <p:guide pos="218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6898B4BD-651A-40D1-97FD-D0779907A4DE}" type="slidenum">
              <a:rPr lang="en-US"/>
              <a:pPr>
                <a:defRPr/>
              </a:pPr>
              <a:t>‹#›</a:t>
            </a:fld>
            <a:endParaRPr lang="en-US"/>
          </a:p>
        </p:txBody>
      </p:sp>
    </p:spTree>
    <p:extLst>
      <p:ext uri="{BB962C8B-B14F-4D97-AF65-F5344CB8AC3E}">
        <p14:creationId xmlns:p14="http://schemas.microsoft.com/office/powerpoint/2010/main" val="3581665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1</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2</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3</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4</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5</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6</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fld id="{6AB88F7B-D2FE-4ABF-9322-D17D90DF36E1}" type="slidenum">
              <a:rPr lang="en-US" sz="1200">
                <a:latin typeface="Arial" charset="0"/>
              </a:rPr>
              <a:pPr/>
              <a:t>7</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5818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138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479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011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309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184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489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812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926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694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Line 10"/>
          <p:cNvSpPr>
            <a:spLocks noChangeShapeType="1"/>
          </p:cNvSpPr>
          <p:nvPr/>
        </p:nvSpPr>
        <p:spPr bwMode="auto">
          <a:xfrm>
            <a:off x="0" y="6210300"/>
            <a:ext cx="9140825"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12"/>
          <p:cNvSpPr>
            <a:spLocks noChangeArrowheads="1"/>
          </p:cNvSpPr>
          <p:nvPr/>
        </p:nvSpPr>
        <p:spPr bwMode="auto">
          <a:xfrm>
            <a:off x="6019800" y="6321425"/>
            <a:ext cx="3124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7" dir="2700000" algn="ctr" rotWithShape="0">
                    <a:schemeClr val="bg2">
                      <a:alpha val="75000"/>
                    </a:schemeClr>
                  </a:outerShdw>
                </a:effectLst>
              </a14:hiddenEffects>
            </a:ext>
          </a:extLst>
        </p:spPr>
        <p:txBody>
          <a:bodyPr/>
          <a:lstStyle/>
          <a:p>
            <a:pPr algn="r">
              <a:spcBef>
                <a:spcPct val="0"/>
              </a:spcBef>
            </a:pPr>
            <a:r>
              <a:rPr lang="en-US" sz="1000">
                <a:solidFill>
                  <a:schemeClr val="tx2"/>
                </a:solidFill>
                <a:latin typeface="Arial" charset="0"/>
              </a:rPr>
              <a:t> © 2015 Pearson Education, Inc.</a:t>
            </a:r>
          </a:p>
        </p:txBody>
      </p:sp>
      <p:sp>
        <p:nvSpPr>
          <p:cNvPr id="1030" name="Text Box 13"/>
          <p:cNvSpPr txBox="1">
            <a:spLocks noChangeArrowheads="1"/>
          </p:cNvSpPr>
          <p:nvPr/>
        </p:nvSpPr>
        <p:spPr bwMode="auto">
          <a:xfrm>
            <a:off x="0" y="6324600"/>
            <a:ext cx="52308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pPr>
              <a:spcBef>
                <a:spcPct val="0"/>
              </a:spcBef>
            </a:pPr>
            <a:r>
              <a:rPr lang="en-US" sz="1000" i="1">
                <a:latin typeface="Arial" charset="0"/>
              </a:rPr>
              <a:t>Chemistry: The Central Science</a:t>
            </a:r>
            <a:r>
              <a:rPr lang="en-US" sz="1000">
                <a:latin typeface="Arial" charset="0"/>
              </a:rPr>
              <a:t>, 13th Edition</a:t>
            </a:r>
            <a:endParaRPr lang="en-US" sz="1000">
              <a:solidFill>
                <a:schemeClr val="tx2"/>
              </a:solidFill>
              <a:latin typeface="Arial" charset="0"/>
            </a:endParaRPr>
          </a:p>
          <a:p>
            <a:pPr>
              <a:spcBef>
                <a:spcPct val="0"/>
              </a:spcBef>
            </a:pPr>
            <a:r>
              <a:rPr lang="en-US" sz="1000">
                <a:effectLst/>
                <a:latin typeface="Helvetica"/>
                <a:ea typeface="Times"/>
              </a:rPr>
              <a:t>Brown/LeMay/Bursten/Murphy/Woodward/Stoltzfus</a:t>
            </a:r>
            <a:endParaRPr lang="en-US" sz="10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5pPr>
      <a:lvl6pPr marL="457200" algn="ctr" rtl="0" fontAlgn="base">
        <a:spcBef>
          <a:spcPct val="0"/>
        </a:spcBef>
        <a:spcAft>
          <a:spcPct val="0"/>
        </a:spcAft>
        <a:defRPr sz="4400">
          <a:solidFill>
            <a:schemeClr val="tx2"/>
          </a:solidFill>
          <a:latin typeface="Times New Roman" pitchFamily="18" charset="0"/>
          <a:ea typeface="ＭＳ Ｐゴシック" pitchFamily="48" charset="-128"/>
        </a:defRPr>
      </a:lvl6pPr>
      <a:lvl7pPr marL="914400" algn="ctr" rtl="0" fontAlgn="base">
        <a:spcBef>
          <a:spcPct val="0"/>
        </a:spcBef>
        <a:spcAft>
          <a:spcPct val="0"/>
        </a:spcAft>
        <a:defRPr sz="4400">
          <a:solidFill>
            <a:schemeClr val="tx2"/>
          </a:solidFill>
          <a:latin typeface="Times New Roman" pitchFamily="18" charset="0"/>
          <a:ea typeface="ＭＳ Ｐゴシック" pitchFamily="48" charset="-128"/>
        </a:defRPr>
      </a:lvl7pPr>
      <a:lvl8pPr marL="1371600" algn="ctr" rtl="0" fontAlgn="base">
        <a:spcBef>
          <a:spcPct val="0"/>
        </a:spcBef>
        <a:spcAft>
          <a:spcPct val="0"/>
        </a:spcAft>
        <a:defRPr sz="4400">
          <a:solidFill>
            <a:schemeClr val="tx2"/>
          </a:solidFill>
          <a:latin typeface="Times New Roman" pitchFamily="18" charset="0"/>
          <a:ea typeface="ＭＳ Ｐゴシック" pitchFamily="48" charset="-128"/>
        </a:defRPr>
      </a:lvl8pPr>
      <a:lvl9pPr marL="1828800" algn="ctr" rtl="0" fontAlgn="base">
        <a:spcBef>
          <a:spcPct val="0"/>
        </a:spcBef>
        <a:spcAft>
          <a:spcPct val="0"/>
        </a:spcAft>
        <a:defRPr sz="4400">
          <a:solidFill>
            <a:schemeClr val="tx2"/>
          </a:solidFill>
          <a:latin typeface="Times New Roman" pitchFamily="18"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1000" y="158335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0040" y="1590999"/>
            <a:ext cx="8421793" cy="323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r>
              <a:rPr lang="en-US" sz="1600" b="1" dirty="0">
                <a:solidFill>
                  <a:srgbClr val="3366FF"/>
                </a:solidFill>
              </a:rPr>
              <a:t>Solution</a:t>
            </a:r>
            <a:endParaRPr lang="en-US" sz="1600" dirty="0">
              <a:solidFill>
                <a:schemeClr val="bg1"/>
              </a:solidFill>
            </a:endParaRPr>
          </a:p>
          <a:p>
            <a:pPr marL="0" indent="0"/>
            <a:endParaRPr lang="en-US" sz="1000" b="1" dirty="0">
              <a:latin typeface="+mn-lt"/>
            </a:endParaRPr>
          </a:p>
          <a:p>
            <a:pPr marL="0" indent="0">
              <a:spcBef>
                <a:spcPts val="0"/>
              </a:spcBef>
            </a:pPr>
            <a:r>
              <a:rPr lang="en-US" sz="1400" b="1" dirty="0">
                <a:latin typeface="+mn-lt"/>
              </a:rPr>
              <a:t>Analyze </a:t>
            </a:r>
            <a:r>
              <a:rPr lang="en-US" sz="1400" dirty="0">
                <a:latin typeface="+mn-lt"/>
              </a:rPr>
              <a:t>Our goal is to use a thermochemical equation to calculate the heat produced when a specific amount of methane gas is combusted. According to Equation 5.18, 890 kJ is released by the system when 1 </a:t>
            </a:r>
            <a:r>
              <a:rPr lang="en-US" sz="1400" dirty="0" err="1">
                <a:latin typeface="+mn-lt"/>
              </a:rPr>
              <a:t>mol</a:t>
            </a:r>
            <a:r>
              <a:rPr lang="en-US" sz="1400" dirty="0">
                <a:latin typeface="+mn-lt"/>
              </a:rPr>
              <a:t> CH</a:t>
            </a:r>
            <a:r>
              <a:rPr lang="en-US" sz="1400" baseline="-25000" dirty="0">
                <a:latin typeface="+mn-lt"/>
              </a:rPr>
              <a:t>4</a:t>
            </a:r>
            <a:r>
              <a:rPr lang="en-US" sz="1400" dirty="0">
                <a:latin typeface="+mn-lt"/>
              </a:rPr>
              <a:t> is burned at constant pressure.</a:t>
            </a:r>
          </a:p>
          <a:p>
            <a:pPr marL="0" indent="0">
              <a:spcBef>
                <a:spcPts val="0"/>
              </a:spcBef>
            </a:pPr>
            <a:endParaRPr lang="en-US" sz="900" dirty="0">
              <a:latin typeface="+mn-lt"/>
            </a:endParaRPr>
          </a:p>
          <a:p>
            <a:pPr marL="0" indent="0">
              <a:spcBef>
                <a:spcPts val="0"/>
              </a:spcBef>
            </a:pPr>
            <a:r>
              <a:rPr lang="en-US" sz="1400" b="1" dirty="0">
                <a:latin typeface="+mn-lt"/>
              </a:rPr>
              <a:t>Plan </a:t>
            </a:r>
            <a:r>
              <a:rPr lang="en-US" sz="1400" dirty="0">
                <a:latin typeface="+mn-lt"/>
              </a:rPr>
              <a:t>Equation 5.18 provides us with a stoichiometric conversion factor: (1 </a:t>
            </a:r>
            <a:r>
              <a:rPr lang="en-US" sz="1400" dirty="0" err="1">
                <a:latin typeface="+mn-lt"/>
              </a:rPr>
              <a:t>mol</a:t>
            </a:r>
            <a:r>
              <a:rPr lang="en-US" sz="1400" dirty="0">
                <a:latin typeface="+mn-lt"/>
              </a:rPr>
              <a:t> CH</a:t>
            </a:r>
            <a:r>
              <a:rPr lang="en-US" sz="1400" baseline="-25000" dirty="0">
                <a:latin typeface="+mn-lt"/>
              </a:rPr>
              <a:t>4</a:t>
            </a:r>
            <a:r>
              <a:rPr lang="en-US" sz="1400" dirty="0">
                <a:latin typeface="+mn-lt"/>
              </a:rPr>
              <a:t>       −890 kJ). Thus, we can convert moles of CH</a:t>
            </a:r>
            <a:r>
              <a:rPr lang="en-US" sz="1400" baseline="-25000" dirty="0">
                <a:latin typeface="+mn-lt"/>
              </a:rPr>
              <a:t>4</a:t>
            </a:r>
            <a:r>
              <a:rPr lang="en-US" sz="1400" dirty="0">
                <a:latin typeface="+mn-lt"/>
              </a:rPr>
              <a:t> to kJ of energy. First, however, we must convert grams of CH</a:t>
            </a:r>
            <a:r>
              <a:rPr lang="en-US" sz="1400" baseline="-25000" dirty="0">
                <a:latin typeface="+mn-lt"/>
              </a:rPr>
              <a:t>4</a:t>
            </a:r>
            <a:r>
              <a:rPr lang="en-US" sz="1400" dirty="0">
                <a:latin typeface="+mn-lt"/>
              </a:rPr>
              <a:t> to moles of CH</a:t>
            </a:r>
            <a:r>
              <a:rPr lang="en-US" sz="1400" baseline="-25000" dirty="0">
                <a:latin typeface="+mn-lt"/>
              </a:rPr>
              <a:t>4</a:t>
            </a:r>
            <a:r>
              <a:rPr lang="en-US" sz="1400" dirty="0">
                <a:latin typeface="+mn-lt"/>
              </a:rPr>
              <a:t>. Thus, the conversion sequence is</a:t>
            </a:r>
          </a:p>
          <a:p>
            <a:pPr marL="0" indent="0">
              <a:spcBef>
                <a:spcPts val="0"/>
              </a:spcBef>
            </a:pPr>
            <a:endParaRPr lang="en-US" sz="1400" dirty="0">
              <a:latin typeface="+mn-lt"/>
            </a:endParaRPr>
          </a:p>
          <a:p>
            <a:pPr marL="0" indent="0">
              <a:spcBef>
                <a:spcPts val="0"/>
              </a:spcBef>
            </a:pPr>
            <a:endParaRPr lang="en-US" sz="1400" dirty="0">
              <a:latin typeface="+mn-lt"/>
            </a:endParaRPr>
          </a:p>
          <a:p>
            <a:pPr marL="0" indent="0">
              <a:spcBef>
                <a:spcPts val="0"/>
              </a:spcBef>
            </a:pPr>
            <a:endParaRPr lang="en-US" sz="1400" dirty="0">
              <a:latin typeface="+mn-lt"/>
            </a:endParaRPr>
          </a:p>
          <a:p>
            <a:pPr marL="0" indent="0">
              <a:spcBef>
                <a:spcPts val="0"/>
              </a:spcBef>
            </a:pPr>
            <a:endParaRPr lang="en-US" sz="1400" dirty="0">
              <a:latin typeface="+mn-lt"/>
            </a:endParaRPr>
          </a:p>
          <a:p>
            <a:pPr marL="0" indent="0">
              <a:spcBef>
                <a:spcPts val="0"/>
              </a:spcBef>
            </a:pPr>
            <a:endParaRPr lang="en-US" sz="1400" dirty="0">
              <a:latin typeface="+mn-lt"/>
            </a:endParaRPr>
          </a:p>
          <a:p>
            <a:pPr marL="0" indent="0">
              <a:spcBef>
                <a:spcPts val="0"/>
              </a:spcBef>
            </a:pPr>
            <a:r>
              <a:rPr lang="en-US" sz="1400" b="1" dirty="0">
                <a:latin typeface="+mn-lt"/>
              </a:rPr>
              <a:t>Solve </a:t>
            </a:r>
            <a:r>
              <a:rPr lang="en-US" sz="1400" dirty="0">
                <a:latin typeface="+mn-lt"/>
              </a:rPr>
              <a:t>By adding the atomic weights of C and 4 H, we have 1 </a:t>
            </a:r>
            <a:r>
              <a:rPr lang="en-US" sz="1400" dirty="0" err="1">
                <a:latin typeface="+mn-lt"/>
              </a:rPr>
              <a:t>mol</a:t>
            </a:r>
            <a:r>
              <a:rPr lang="en-US" sz="1400" dirty="0">
                <a:latin typeface="+mn-lt"/>
              </a:rPr>
              <a:t> CH</a:t>
            </a:r>
            <a:r>
              <a:rPr lang="en-US" sz="1400" baseline="-25000" dirty="0">
                <a:latin typeface="+mn-lt"/>
              </a:rPr>
              <a:t>4</a:t>
            </a:r>
            <a:r>
              <a:rPr lang="en-US" sz="1400" dirty="0">
                <a:latin typeface="+mn-lt"/>
              </a:rPr>
              <a:t> = 16.0 CH</a:t>
            </a:r>
            <a:r>
              <a:rPr lang="en-US" sz="1400" baseline="-25000" dirty="0">
                <a:latin typeface="+mn-lt"/>
              </a:rPr>
              <a:t>4</a:t>
            </a:r>
            <a:r>
              <a:rPr lang="en-US" sz="1400" dirty="0">
                <a:latin typeface="+mn-lt"/>
              </a:rPr>
              <a:t>. We can use the appropriate conversion factors to convert grams of CH</a:t>
            </a:r>
            <a:r>
              <a:rPr lang="en-US" sz="1400" baseline="-25000" dirty="0">
                <a:latin typeface="+mn-lt"/>
              </a:rPr>
              <a:t>4</a:t>
            </a:r>
            <a:r>
              <a:rPr lang="en-US" sz="1400" dirty="0">
                <a:latin typeface="+mn-lt"/>
              </a:rPr>
              <a:t> to moles of CH</a:t>
            </a:r>
            <a:r>
              <a:rPr lang="en-US" sz="1400" baseline="-25000" dirty="0">
                <a:latin typeface="+mn-lt"/>
              </a:rPr>
              <a:t>4</a:t>
            </a:r>
            <a:r>
              <a:rPr lang="en-US" sz="1400" dirty="0">
                <a:latin typeface="+mn-lt"/>
              </a:rPr>
              <a:t> to kilojoules:</a:t>
            </a:r>
          </a:p>
          <a:p>
            <a:pPr>
              <a:spcBef>
                <a:spcPts val="0"/>
              </a:spcBef>
            </a:pPr>
            <a:endParaRPr lang="en-US" sz="1400" dirty="0">
              <a:latin typeface="+mn-lt"/>
            </a:endParaRPr>
          </a:p>
          <a:p>
            <a:pPr>
              <a:spcBef>
                <a:spcPts val="0"/>
              </a:spcBef>
            </a:pPr>
            <a:endParaRPr lang="en-US" sz="1400" dirty="0">
              <a:latin typeface="+mn-lt"/>
            </a:endParaRPr>
          </a:p>
          <a:p>
            <a:pPr>
              <a:spcBef>
                <a:spcPts val="0"/>
              </a:spcBef>
            </a:pPr>
            <a:endParaRPr lang="en-US" sz="1400" dirty="0">
              <a:latin typeface="+mn-lt"/>
            </a:endParaRPr>
          </a:p>
          <a:p>
            <a:pPr>
              <a:spcBef>
                <a:spcPts val="0"/>
              </a:spcBef>
            </a:pPr>
            <a:r>
              <a:rPr lang="es-ES_tradnl" sz="1400" dirty="0" err="1">
                <a:latin typeface="+mn-lt"/>
              </a:rPr>
              <a:t>The</a:t>
            </a:r>
            <a:r>
              <a:rPr lang="es-ES_tradnl" sz="1400" dirty="0">
                <a:latin typeface="+mn-lt"/>
              </a:rPr>
              <a:t> </a:t>
            </a:r>
            <a:r>
              <a:rPr lang="es-ES_tradnl" sz="1400" dirty="0" err="1">
                <a:latin typeface="+mn-lt"/>
              </a:rPr>
              <a:t>negative</a:t>
            </a:r>
            <a:r>
              <a:rPr lang="es-ES_tradnl" sz="1400" dirty="0">
                <a:latin typeface="+mn-lt"/>
              </a:rPr>
              <a:t> </a:t>
            </a:r>
            <a:r>
              <a:rPr lang="es-ES_tradnl" sz="1400" dirty="0" err="1">
                <a:latin typeface="+mn-lt"/>
              </a:rPr>
              <a:t>sign</a:t>
            </a:r>
            <a:r>
              <a:rPr lang="es-ES_tradnl" sz="1400" dirty="0">
                <a:latin typeface="+mn-lt"/>
              </a:rPr>
              <a:t> </a:t>
            </a:r>
            <a:r>
              <a:rPr lang="es-ES_tradnl" sz="1400" dirty="0" err="1">
                <a:latin typeface="+mn-lt"/>
              </a:rPr>
              <a:t>indicates</a:t>
            </a:r>
            <a:r>
              <a:rPr lang="es-ES_tradnl" sz="1400" dirty="0">
                <a:latin typeface="+mn-lt"/>
              </a:rPr>
              <a:t> </a:t>
            </a:r>
            <a:r>
              <a:rPr lang="es-ES_tradnl" sz="1400" dirty="0" err="1">
                <a:latin typeface="+mn-lt"/>
              </a:rPr>
              <a:t>that</a:t>
            </a:r>
            <a:r>
              <a:rPr lang="es-ES_tradnl" sz="1400" dirty="0">
                <a:latin typeface="+mn-lt"/>
              </a:rPr>
              <a:t> </a:t>
            </a:r>
            <a:r>
              <a:rPr lang="es-ES_tradnl" sz="1400" dirty="0" err="1">
                <a:latin typeface="+mn-lt"/>
              </a:rPr>
              <a:t>the</a:t>
            </a:r>
            <a:r>
              <a:rPr lang="es-ES_tradnl" sz="1400" dirty="0">
                <a:latin typeface="+mn-lt"/>
              </a:rPr>
              <a:t> </a:t>
            </a:r>
            <a:r>
              <a:rPr lang="es-ES_tradnl" sz="1400" dirty="0" err="1">
                <a:latin typeface="+mn-lt"/>
              </a:rPr>
              <a:t>system</a:t>
            </a:r>
            <a:r>
              <a:rPr lang="es-ES_tradnl" sz="1400" dirty="0">
                <a:latin typeface="+mn-lt"/>
              </a:rPr>
              <a:t> </a:t>
            </a:r>
            <a:r>
              <a:rPr lang="es-ES_tradnl" sz="1400" dirty="0" err="1">
                <a:latin typeface="+mn-lt"/>
              </a:rPr>
              <a:t>released</a:t>
            </a:r>
            <a:r>
              <a:rPr lang="es-ES_tradnl" sz="1400" dirty="0">
                <a:latin typeface="+mn-lt"/>
              </a:rPr>
              <a:t> 250 kJ </a:t>
            </a:r>
            <a:r>
              <a:rPr lang="es-ES_tradnl" sz="1400" dirty="0" err="1">
                <a:latin typeface="+mn-lt"/>
              </a:rPr>
              <a:t>into</a:t>
            </a:r>
            <a:r>
              <a:rPr lang="es-ES_tradnl" sz="1400" dirty="0">
                <a:latin typeface="+mn-lt"/>
              </a:rPr>
              <a:t> </a:t>
            </a:r>
            <a:r>
              <a:rPr lang="es-ES_tradnl" sz="1400" dirty="0" err="1">
                <a:latin typeface="+mn-lt"/>
              </a:rPr>
              <a:t>the</a:t>
            </a:r>
            <a:r>
              <a:rPr lang="es-ES_tradnl" sz="1400" dirty="0">
                <a:latin typeface="+mn-lt"/>
              </a:rPr>
              <a:t> </a:t>
            </a:r>
            <a:r>
              <a:rPr lang="es-ES_tradnl" sz="1400" dirty="0" err="1">
                <a:latin typeface="+mn-lt"/>
              </a:rPr>
              <a:t>surroundings</a:t>
            </a:r>
            <a:r>
              <a:rPr lang="es-ES_tradnl" sz="1400" dirty="0">
                <a:latin typeface="+mn-lt"/>
              </a:rPr>
              <a:t>.</a:t>
            </a:r>
            <a:endParaRPr lang="en-US" sz="1600" b="1" dirty="0">
              <a:solidFill>
                <a:srgbClr val="3366FF"/>
              </a:solidFill>
              <a:latin typeface="+mn-lt"/>
            </a:endParaRPr>
          </a:p>
          <a:p>
            <a:pPr marL="0" indent="0">
              <a:spcBef>
                <a:spcPts val="600"/>
              </a:spcBef>
            </a:pPr>
            <a:endParaRPr lang="en-US" sz="1400" dirty="0">
              <a:latin typeface="+mn-lt"/>
            </a:endParaRPr>
          </a:p>
        </p:txBody>
      </p:sp>
      <p:sp>
        <p:nvSpPr>
          <p:cNvPr id="12" name="Text Box 84"/>
          <p:cNvSpPr txBox="1">
            <a:spLocks noChangeArrowheads="1"/>
          </p:cNvSpPr>
          <p:nvPr/>
        </p:nvSpPr>
        <p:spPr bwMode="auto">
          <a:xfrm>
            <a:off x="320040" y="1018689"/>
            <a:ext cx="8400627" cy="505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How much heat is released when 4.50 g of methane gas is burned in a constant-pressure system? (Use the information given in Equation 5.18.)</a:t>
            </a:r>
          </a:p>
        </p:txBody>
      </p:sp>
      <p:sp>
        <p:nvSpPr>
          <p:cNvPr id="10" name="Rectangle 58"/>
          <p:cNvSpPr>
            <a:spLocks noChangeArrowheads="1"/>
          </p:cNvSpPr>
          <p:nvPr/>
        </p:nvSpPr>
        <p:spPr bwMode="auto">
          <a:xfrm>
            <a:off x="319088" y="557784"/>
            <a:ext cx="8276603"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513013" indent="-2513013"/>
            <a:r>
              <a:rPr lang="en-US" b="1" dirty="0">
                <a:solidFill>
                  <a:srgbClr val="3366FF"/>
                </a:solidFill>
                <a:latin typeface="Arial"/>
                <a:cs typeface="Arial"/>
              </a:rPr>
              <a:t>Sample Exercise 5.5</a:t>
            </a:r>
            <a:r>
              <a:rPr lang="en-US" b="1" dirty="0">
                <a:solidFill>
                  <a:srgbClr val="4C4BE5"/>
                </a:solidFill>
                <a:latin typeface="Arial"/>
                <a:cs typeface="Arial"/>
              </a:rPr>
              <a:t> </a:t>
            </a:r>
            <a:r>
              <a:rPr lang="en-US" b="1" dirty="0">
                <a:latin typeface="Arial"/>
                <a:cs typeface="Arial"/>
              </a:rPr>
              <a:t>Relating Δ</a:t>
            </a:r>
            <a:r>
              <a:rPr lang="en-US" b="1" i="1" dirty="0">
                <a:latin typeface="Arial"/>
                <a:cs typeface="Arial"/>
              </a:rPr>
              <a:t>H</a:t>
            </a:r>
            <a:r>
              <a:rPr lang="en-US" b="1" dirty="0">
                <a:latin typeface="Arial"/>
                <a:cs typeface="Arial"/>
              </a:rPr>
              <a:t> to Quantities of Reactants and Products</a:t>
            </a:r>
          </a:p>
        </p:txBody>
      </p:sp>
      <p:sp>
        <p:nvSpPr>
          <p:cNvPr id="11" name="Line 89"/>
          <p:cNvSpPr>
            <a:spLocks noChangeShapeType="1"/>
          </p:cNvSpPr>
          <p:nvPr/>
        </p:nvSpPr>
        <p:spPr bwMode="auto">
          <a:xfrm>
            <a:off x="293782" y="5954542"/>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descr="5-5a.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3720" y="3585988"/>
            <a:ext cx="5626100" cy="607913"/>
          </a:xfrm>
          <a:prstGeom prst="rect">
            <a:avLst/>
          </a:prstGeom>
        </p:spPr>
      </p:pic>
      <p:pic>
        <p:nvPicPr>
          <p:cNvPr id="4" name="Picture 3" descr="symbol.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5308" y="2884468"/>
            <a:ext cx="171446" cy="76198"/>
          </a:xfrm>
          <a:prstGeom prst="rect">
            <a:avLst/>
          </a:prstGeom>
        </p:spPr>
      </p:pic>
      <p:pic>
        <p:nvPicPr>
          <p:cNvPr id="5" name="Picture 4" descr="5-5b.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83116" y="5133400"/>
            <a:ext cx="3708400" cy="372823"/>
          </a:xfrm>
          <a:prstGeom prst="rect">
            <a:avLst/>
          </a:prstGeom>
        </p:spPr>
      </p:pic>
      <p:sp>
        <p:nvSpPr>
          <p:cNvPr id="15" name="Line 81"/>
          <p:cNvSpPr>
            <a:spLocks noChangeShapeType="1"/>
          </p:cNvSpPr>
          <p:nvPr/>
        </p:nvSpPr>
        <p:spPr bwMode="auto">
          <a:xfrm>
            <a:off x="301752" y="301752"/>
            <a:ext cx="0" cy="565279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7368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9">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9">
                                            <p:txEl>
                                              <p:pRg st="14" end="1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1000" y="1423228"/>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0040" y="1432706"/>
            <a:ext cx="8512520" cy="323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r>
              <a:rPr lang="en-US" sz="1600" b="1" dirty="0">
                <a:solidFill>
                  <a:srgbClr val="3366FF"/>
                </a:solidFill>
              </a:rPr>
              <a:t>Practice Exercise 1</a:t>
            </a:r>
          </a:p>
          <a:p>
            <a:pPr marL="0" indent="0">
              <a:spcBef>
                <a:spcPts val="0"/>
              </a:spcBef>
            </a:pPr>
            <a:endParaRPr lang="en-US" sz="1000" dirty="0">
              <a:latin typeface="+mn-lt"/>
            </a:endParaRPr>
          </a:p>
          <a:p>
            <a:pPr marL="0" indent="0">
              <a:spcBef>
                <a:spcPts val="0"/>
              </a:spcBef>
            </a:pPr>
            <a:r>
              <a:rPr lang="en-US" sz="1400" dirty="0">
                <a:latin typeface="+mn-lt"/>
              </a:rPr>
              <a:t>The complete combustion of ethanol, C</a:t>
            </a:r>
            <a:r>
              <a:rPr lang="en-US" sz="1400" baseline="-25000" dirty="0">
                <a:latin typeface="+mn-lt"/>
              </a:rPr>
              <a:t>2</a:t>
            </a:r>
            <a:r>
              <a:rPr lang="en-US" sz="1400" dirty="0">
                <a:latin typeface="+mn-lt"/>
              </a:rPr>
              <a:t>H</a:t>
            </a:r>
            <a:r>
              <a:rPr lang="en-US" sz="1400" baseline="-25000" dirty="0">
                <a:latin typeface="+mn-lt"/>
              </a:rPr>
              <a:t>5</a:t>
            </a:r>
            <a:r>
              <a:rPr lang="en-US" sz="1400" dirty="0">
                <a:latin typeface="+mn-lt"/>
              </a:rPr>
              <a:t>OH (FW = 46.0 g ⁄ </a:t>
            </a:r>
            <a:r>
              <a:rPr lang="en-US" sz="1400" dirty="0" err="1">
                <a:latin typeface="+mn-lt"/>
              </a:rPr>
              <a:t>mol</a:t>
            </a:r>
            <a:r>
              <a:rPr lang="en-US" sz="1400" dirty="0">
                <a:latin typeface="+mn-lt"/>
              </a:rPr>
              <a:t>), proceeds as follows:</a:t>
            </a:r>
          </a:p>
          <a:p>
            <a:pPr marL="0" indent="0"/>
            <a:endParaRPr lang="en-US" sz="1400" dirty="0">
              <a:latin typeface="+mn-lt"/>
            </a:endParaRPr>
          </a:p>
          <a:p>
            <a:pPr marL="0" indent="0" algn="ctr"/>
            <a:r>
              <a:rPr lang="en-US" sz="1400" dirty="0">
                <a:latin typeface="+mn-lt"/>
              </a:rPr>
              <a:t>C</a:t>
            </a:r>
            <a:r>
              <a:rPr lang="en-US" sz="1400" baseline="-25000" dirty="0">
                <a:latin typeface="+mn-lt"/>
              </a:rPr>
              <a:t>2</a:t>
            </a:r>
            <a:r>
              <a:rPr lang="en-US" sz="1400" dirty="0">
                <a:latin typeface="+mn-lt"/>
              </a:rPr>
              <a:t>H</a:t>
            </a:r>
            <a:r>
              <a:rPr lang="en-US" sz="1400" baseline="-25000" dirty="0">
                <a:latin typeface="+mn-lt"/>
              </a:rPr>
              <a:t>5</a:t>
            </a:r>
            <a:r>
              <a:rPr lang="en-US" sz="1400" dirty="0">
                <a:latin typeface="+mn-lt"/>
              </a:rPr>
              <a:t>OH(</a:t>
            </a:r>
            <a:r>
              <a:rPr lang="en-US" sz="1400" i="1" dirty="0">
                <a:latin typeface="+mn-lt"/>
              </a:rPr>
              <a:t>l</a:t>
            </a:r>
            <a:r>
              <a:rPr lang="en-US" sz="1400" dirty="0">
                <a:latin typeface="+mn-lt"/>
              </a:rPr>
              <a:t>) + 3</a:t>
            </a:r>
            <a:r>
              <a:rPr lang="en-US" sz="1400" dirty="0"/>
              <a:t>→</a:t>
            </a:r>
            <a:r>
              <a:rPr lang="en-US" sz="1400" dirty="0">
                <a:latin typeface="+mn-lt"/>
              </a:rPr>
              <a:t>O</a:t>
            </a:r>
            <a:r>
              <a:rPr lang="en-US" sz="1400" baseline="-25000" dirty="0">
                <a:latin typeface="+mn-lt"/>
              </a:rPr>
              <a:t>2</a:t>
            </a:r>
            <a:r>
              <a:rPr lang="en-US" sz="1400" dirty="0">
                <a:latin typeface="+mn-lt"/>
              </a:rPr>
              <a:t>(</a:t>
            </a:r>
            <a:r>
              <a:rPr lang="en-US" sz="1400" i="1" dirty="0">
                <a:latin typeface="+mn-lt"/>
              </a:rPr>
              <a:t>g</a:t>
            </a:r>
            <a:r>
              <a:rPr lang="en-US" sz="1400" dirty="0">
                <a:latin typeface="+mn-lt"/>
              </a:rPr>
              <a:t>) 2CO</a:t>
            </a:r>
            <a:r>
              <a:rPr lang="en-US" sz="1400" baseline="-25000" dirty="0">
                <a:latin typeface="+mn-lt"/>
              </a:rPr>
              <a:t>2</a:t>
            </a:r>
            <a:r>
              <a:rPr lang="en-US" sz="1400" dirty="0">
                <a:latin typeface="+mn-lt"/>
              </a:rPr>
              <a:t>(</a:t>
            </a:r>
            <a:r>
              <a:rPr lang="en-US" sz="1400" i="1" dirty="0">
                <a:latin typeface="+mn-lt"/>
              </a:rPr>
              <a:t>g</a:t>
            </a:r>
            <a:r>
              <a:rPr lang="en-US" sz="1400" dirty="0">
                <a:latin typeface="+mn-lt"/>
              </a:rPr>
              <a:t>) + 3H</a:t>
            </a:r>
            <a:r>
              <a:rPr lang="en-US" sz="1400" baseline="-25000" dirty="0">
                <a:latin typeface="+mn-lt"/>
              </a:rPr>
              <a:t>2</a:t>
            </a:r>
            <a:r>
              <a:rPr lang="en-US" sz="1400" dirty="0">
                <a:latin typeface="+mn-lt"/>
              </a:rPr>
              <a:t>O(</a:t>
            </a:r>
            <a:r>
              <a:rPr lang="en-US" sz="1400" i="1" dirty="0">
                <a:latin typeface="+mn-lt"/>
              </a:rPr>
              <a:t>l</a:t>
            </a:r>
            <a:r>
              <a:rPr lang="en-US" sz="1400" dirty="0">
                <a:latin typeface="+mn-lt"/>
              </a:rPr>
              <a:t>)      Δ</a:t>
            </a:r>
            <a:r>
              <a:rPr lang="en-US" sz="1400" i="1" dirty="0">
                <a:latin typeface="+mn-lt"/>
              </a:rPr>
              <a:t>H </a:t>
            </a:r>
            <a:r>
              <a:rPr lang="en-US" sz="1400" dirty="0">
                <a:latin typeface="+mn-lt"/>
              </a:rPr>
              <a:t>= −555 kJ</a:t>
            </a:r>
          </a:p>
          <a:p>
            <a:pPr marL="0" indent="0"/>
            <a:endParaRPr lang="en-US" sz="1400" dirty="0">
              <a:latin typeface="+mn-lt"/>
            </a:endParaRPr>
          </a:p>
          <a:p>
            <a:pPr marL="0" indent="0"/>
            <a:r>
              <a:rPr lang="en-US" sz="1400" dirty="0">
                <a:latin typeface="+mn-lt"/>
              </a:rPr>
              <a:t>What is the enthalpy change for combustion of 15.0 g of ethanol?</a:t>
            </a:r>
          </a:p>
          <a:p>
            <a:pPr marL="0" indent="0"/>
            <a:r>
              <a:rPr lang="en-US" sz="1400" b="1" dirty="0">
                <a:latin typeface="+mn-lt"/>
              </a:rPr>
              <a:t>(a)</a:t>
            </a:r>
            <a:r>
              <a:rPr lang="en-US" sz="1400" dirty="0">
                <a:latin typeface="+mn-lt"/>
              </a:rPr>
              <a:t> −12.1 kJ  </a:t>
            </a:r>
            <a:r>
              <a:rPr lang="en-US" sz="1400" b="1" dirty="0">
                <a:latin typeface="+mn-lt"/>
              </a:rPr>
              <a:t>(b) </a:t>
            </a:r>
            <a:r>
              <a:rPr lang="en-US" sz="1400" dirty="0">
                <a:latin typeface="+mn-lt"/>
              </a:rPr>
              <a:t>−181 kJ  </a:t>
            </a:r>
            <a:r>
              <a:rPr lang="en-US" sz="1400" b="1" dirty="0">
                <a:latin typeface="+mn-lt"/>
              </a:rPr>
              <a:t>(c) </a:t>
            </a:r>
            <a:r>
              <a:rPr lang="en-US" sz="1400" dirty="0">
                <a:latin typeface="+mn-lt"/>
              </a:rPr>
              <a:t>−422 kJ  </a:t>
            </a:r>
            <a:r>
              <a:rPr lang="en-US" sz="1400" b="1" dirty="0">
                <a:latin typeface="+mn-lt"/>
              </a:rPr>
              <a:t>(d) </a:t>
            </a:r>
            <a:r>
              <a:rPr lang="en-US" sz="1400" dirty="0">
                <a:latin typeface="+mn-lt"/>
              </a:rPr>
              <a:t>−555 kJ  </a:t>
            </a:r>
            <a:r>
              <a:rPr lang="en-US" sz="1400" b="1" dirty="0">
                <a:latin typeface="+mn-lt"/>
              </a:rPr>
              <a:t>(e) </a:t>
            </a:r>
            <a:r>
              <a:rPr lang="en-US" sz="1400" dirty="0">
                <a:latin typeface="+mn-lt"/>
              </a:rPr>
              <a:t>−1700 kJ</a:t>
            </a:r>
          </a:p>
          <a:p>
            <a:pPr marL="342900" indent="-342900">
              <a:buAutoNum type="alphaLcParenBoth"/>
            </a:pPr>
            <a:endParaRPr lang="en-US" sz="1600" dirty="0">
              <a:latin typeface="+mn-lt"/>
            </a:endParaRPr>
          </a:p>
          <a:p>
            <a:pPr marL="0" indent="0"/>
            <a:r>
              <a:rPr lang="en-US" sz="1600" b="1" dirty="0">
                <a:solidFill>
                  <a:srgbClr val="3366FF"/>
                </a:solidFill>
              </a:rPr>
              <a:t>Practice Exercise 2</a:t>
            </a:r>
          </a:p>
          <a:p>
            <a:pPr marL="0" lvl="1" indent="0">
              <a:spcBef>
                <a:spcPts val="0"/>
              </a:spcBef>
            </a:pPr>
            <a:endParaRPr lang="en-US" sz="1000" dirty="0">
              <a:latin typeface="+mn-lt"/>
            </a:endParaRPr>
          </a:p>
          <a:p>
            <a:pPr marL="0" lvl="1" indent="0">
              <a:spcBef>
                <a:spcPts val="0"/>
              </a:spcBef>
            </a:pPr>
            <a:r>
              <a:rPr lang="en-US" sz="1400" dirty="0">
                <a:latin typeface="+mn-lt"/>
              </a:rPr>
              <a:t>Hydrogen peroxide can decompose to water and oxygen by the reaction</a:t>
            </a:r>
          </a:p>
          <a:p>
            <a:pPr marL="0" lvl="1" indent="0"/>
            <a:endParaRPr lang="en-US" sz="1400" dirty="0">
              <a:latin typeface="+mn-lt"/>
            </a:endParaRPr>
          </a:p>
          <a:p>
            <a:pPr marL="0" lvl="1" indent="0" algn="ctr"/>
            <a:r>
              <a:rPr lang="en-US" sz="1400" dirty="0">
                <a:latin typeface="+mn-lt"/>
              </a:rPr>
              <a:t>2 H</a:t>
            </a:r>
            <a:r>
              <a:rPr lang="en-US" sz="1400" baseline="-25000" dirty="0">
                <a:latin typeface="+mn-lt"/>
              </a:rPr>
              <a:t>2</a:t>
            </a:r>
            <a:r>
              <a:rPr lang="en-US" sz="1400" dirty="0">
                <a:latin typeface="+mn-lt"/>
              </a:rPr>
              <a:t>O</a:t>
            </a:r>
            <a:r>
              <a:rPr lang="en-US" sz="1400" baseline="-25000" dirty="0">
                <a:latin typeface="+mn-lt"/>
              </a:rPr>
              <a:t>2</a:t>
            </a:r>
            <a:r>
              <a:rPr lang="en-US" sz="1400" dirty="0">
                <a:latin typeface="+mn-lt"/>
              </a:rPr>
              <a:t>(</a:t>
            </a:r>
            <a:r>
              <a:rPr lang="en-US" sz="1400" i="1" dirty="0">
                <a:latin typeface="+mn-lt"/>
              </a:rPr>
              <a:t>l</a:t>
            </a:r>
            <a:r>
              <a:rPr lang="en-US" sz="1400" dirty="0">
                <a:latin typeface="+mn-lt"/>
              </a:rPr>
              <a:t>)</a:t>
            </a:r>
            <a:r>
              <a:rPr lang="en-US" sz="1400" dirty="0"/>
              <a:t> → </a:t>
            </a:r>
            <a:r>
              <a:rPr lang="en-US" sz="1400" dirty="0">
                <a:latin typeface="+mn-lt"/>
              </a:rPr>
              <a:t>2 H</a:t>
            </a:r>
            <a:r>
              <a:rPr lang="en-US" sz="1400" baseline="-25000" dirty="0">
                <a:latin typeface="+mn-lt"/>
              </a:rPr>
              <a:t>2</a:t>
            </a:r>
            <a:r>
              <a:rPr lang="en-US" sz="1400" dirty="0">
                <a:latin typeface="+mn-lt"/>
              </a:rPr>
              <a:t>O(</a:t>
            </a:r>
            <a:r>
              <a:rPr lang="en-US" sz="1400" i="1" dirty="0">
                <a:latin typeface="+mn-lt"/>
              </a:rPr>
              <a:t>l</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t>)      </a:t>
            </a:r>
            <a:r>
              <a:rPr lang="en-US" sz="1400" dirty="0">
                <a:latin typeface="+mn-lt"/>
              </a:rPr>
              <a:t>Δ</a:t>
            </a:r>
            <a:r>
              <a:rPr lang="en-US" sz="1400" i="1" dirty="0">
                <a:latin typeface="+mn-lt"/>
              </a:rPr>
              <a:t>H </a:t>
            </a:r>
            <a:r>
              <a:rPr lang="en-US" sz="1400" dirty="0">
                <a:latin typeface="+mn-lt"/>
              </a:rPr>
              <a:t>= −196 kJ</a:t>
            </a:r>
            <a:endParaRPr lang="en-US" sz="1400" b="1" dirty="0">
              <a:solidFill>
                <a:srgbClr val="3366FF"/>
              </a:solidFill>
              <a:latin typeface="+mn-lt"/>
            </a:endParaRPr>
          </a:p>
          <a:p>
            <a:pPr marL="0" lvl="1" indent="0"/>
            <a:endParaRPr lang="en-US" sz="1400" b="1" dirty="0">
              <a:solidFill>
                <a:srgbClr val="3366FF"/>
              </a:solidFill>
              <a:latin typeface="+mn-lt"/>
            </a:endParaRPr>
          </a:p>
          <a:p>
            <a:pPr marL="0" lvl="1" indent="0"/>
            <a:r>
              <a:rPr lang="en-US" sz="1400" dirty="0">
                <a:latin typeface="+mn-lt"/>
              </a:rPr>
              <a:t>Calculate the quantity of heat released when 5.00 g of H</a:t>
            </a:r>
            <a:r>
              <a:rPr lang="en-US" sz="1400" baseline="-25000" dirty="0">
                <a:latin typeface="+mn-lt"/>
              </a:rPr>
              <a:t>2</a:t>
            </a:r>
            <a:r>
              <a:rPr lang="en-US" sz="1400" dirty="0">
                <a:latin typeface="+mn-lt"/>
              </a:rPr>
              <a:t>O</a:t>
            </a:r>
            <a:r>
              <a:rPr lang="en-US" sz="1400" baseline="-25000" dirty="0">
                <a:latin typeface="+mn-lt"/>
              </a:rPr>
              <a:t>2</a:t>
            </a:r>
            <a:r>
              <a:rPr lang="en-US" sz="1400" dirty="0">
                <a:latin typeface="+mn-lt"/>
              </a:rPr>
              <a:t>(</a:t>
            </a:r>
            <a:r>
              <a:rPr lang="en-US" sz="1400" i="1" dirty="0">
                <a:latin typeface="+mn-lt"/>
              </a:rPr>
              <a:t>l</a:t>
            </a:r>
            <a:r>
              <a:rPr lang="en-US" sz="1400" dirty="0">
                <a:latin typeface="+mn-lt"/>
              </a:rPr>
              <a:t>) decomposes at constant pressure.</a:t>
            </a:r>
          </a:p>
        </p:txBody>
      </p:sp>
      <p:sp>
        <p:nvSpPr>
          <p:cNvPr id="12" name="Text Box 84"/>
          <p:cNvSpPr txBox="1">
            <a:spLocks noChangeArrowheads="1"/>
          </p:cNvSpPr>
          <p:nvPr/>
        </p:nvSpPr>
        <p:spPr bwMode="auto">
          <a:xfrm>
            <a:off x="320040" y="1019357"/>
            <a:ext cx="8407400" cy="33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Continued</a:t>
            </a:r>
          </a:p>
        </p:txBody>
      </p:sp>
      <p:sp>
        <p:nvSpPr>
          <p:cNvPr id="11" name="Line 89"/>
          <p:cNvSpPr>
            <a:spLocks noChangeShapeType="1"/>
          </p:cNvSpPr>
          <p:nvPr/>
        </p:nvSpPr>
        <p:spPr bwMode="auto">
          <a:xfrm>
            <a:off x="293782" y="505921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58"/>
          <p:cNvSpPr>
            <a:spLocks noChangeArrowheads="1"/>
          </p:cNvSpPr>
          <p:nvPr/>
        </p:nvSpPr>
        <p:spPr bwMode="auto">
          <a:xfrm>
            <a:off x="319088" y="557784"/>
            <a:ext cx="8276603"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513013" indent="-2513013"/>
            <a:r>
              <a:rPr lang="en-US" b="1" dirty="0">
                <a:solidFill>
                  <a:srgbClr val="3366FF"/>
                </a:solidFill>
                <a:latin typeface="Arial"/>
                <a:cs typeface="Arial"/>
              </a:rPr>
              <a:t>Sample Exercise 5.5</a:t>
            </a:r>
            <a:r>
              <a:rPr lang="en-US" b="1" dirty="0">
                <a:solidFill>
                  <a:srgbClr val="4C4BE5"/>
                </a:solidFill>
                <a:latin typeface="Arial"/>
                <a:cs typeface="Arial"/>
              </a:rPr>
              <a:t> </a:t>
            </a:r>
            <a:r>
              <a:rPr lang="en-US" b="1" dirty="0">
                <a:latin typeface="Arial"/>
                <a:cs typeface="Arial"/>
              </a:rPr>
              <a:t>Relating Δ</a:t>
            </a:r>
            <a:r>
              <a:rPr lang="en-US" b="1" i="1" dirty="0">
                <a:latin typeface="Arial"/>
                <a:cs typeface="Arial"/>
              </a:rPr>
              <a:t>H</a:t>
            </a:r>
            <a:r>
              <a:rPr lang="en-US" b="1" dirty="0">
                <a:latin typeface="Arial"/>
                <a:cs typeface="Arial"/>
              </a:rPr>
              <a:t> to Quantities of Reactants and Products</a:t>
            </a:r>
          </a:p>
        </p:txBody>
      </p:sp>
      <p:sp>
        <p:nvSpPr>
          <p:cNvPr id="9" name="Line 81"/>
          <p:cNvSpPr>
            <a:spLocks noChangeShapeType="1"/>
          </p:cNvSpPr>
          <p:nvPr/>
        </p:nvSpPr>
        <p:spPr bwMode="auto">
          <a:xfrm>
            <a:off x="301752" y="301752"/>
            <a:ext cx="0" cy="475746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723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9">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9">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9">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9">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0999" y="3011616"/>
            <a:ext cx="8585201"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1421" y="3043386"/>
            <a:ext cx="8412018" cy="1995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r>
              <a:rPr lang="en-US" sz="1600" b="1" dirty="0">
                <a:solidFill>
                  <a:srgbClr val="3366FF"/>
                </a:solidFill>
              </a:rPr>
              <a:t>Solution</a:t>
            </a:r>
            <a:endParaRPr lang="en-US" sz="1600" dirty="0">
              <a:solidFill>
                <a:schemeClr val="bg1"/>
              </a:solidFill>
            </a:endParaRPr>
          </a:p>
          <a:p>
            <a:pPr marL="0" indent="0"/>
            <a:endParaRPr lang="en-US" sz="1000" b="1" dirty="0">
              <a:latin typeface="+mn-lt"/>
            </a:endParaRPr>
          </a:p>
          <a:p>
            <a:pPr marL="0" indent="0">
              <a:spcBef>
                <a:spcPts val="0"/>
              </a:spcBef>
            </a:pPr>
            <a:r>
              <a:rPr lang="en-US" sz="1400" b="1" dirty="0">
                <a:latin typeface="+mn-lt"/>
              </a:rPr>
              <a:t>Analyze </a:t>
            </a:r>
            <a:r>
              <a:rPr lang="en-US" sz="1400" dirty="0">
                <a:latin typeface="+mn-lt"/>
              </a:rPr>
              <a:t>We are given two thermochemical equations, and our goal is to combine them in such a way as to obtain the third equation and its enthalpy change.</a:t>
            </a:r>
          </a:p>
          <a:p>
            <a:pPr marL="0" indent="0">
              <a:spcBef>
                <a:spcPts val="0"/>
              </a:spcBef>
            </a:pPr>
            <a:endParaRPr lang="en-US" sz="900" dirty="0">
              <a:latin typeface="+mn-lt"/>
            </a:endParaRPr>
          </a:p>
          <a:p>
            <a:pPr marL="0" indent="0">
              <a:spcBef>
                <a:spcPts val="0"/>
              </a:spcBef>
            </a:pPr>
            <a:r>
              <a:rPr lang="en-US" sz="1400" b="1" dirty="0">
                <a:latin typeface="+mn-lt"/>
              </a:rPr>
              <a:t>Plan </a:t>
            </a:r>
            <a:r>
              <a:rPr lang="en-US" sz="1400" dirty="0">
                <a:latin typeface="+mn-lt"/>
              </a:rPr>
              <a:t>We will use Hess’s law. In doing so, we first note the numbers of moles of substances among the reactants and products in the target equation (3). We then manipulate equations (1) and (2) to give the same number of moles of these substances, so that when the resulting equations are added, we obtain the target equation. At the same time, we keep track of the enthalpy changes, which we add.</a:t>
            </a:r>
          </a:p>
        </p:txBody>
      </p:sp>
      <p:sp>
        <p:nvSpPr>
          <p:cNvPr id="12" name="Text Box 84"/>
          <p:cNvSpPr txBox="1">
            <a:spLocks noChangeArrowheads="1"/>
          </p:cNvSpPr>
          <p:nvPr/>
        </p:nvSpPr>
        <p:spPr bwMode="auto">
          <a:xfrm>
            <a:off x="320040" y="704088"/>
            <a:ext cx="8407400" cy="596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The enthalpy of reaction for the combustion of C to CO</a:t>
            </a:r>
            <a:r>
              <a:rPr lang="en-US" sz="1400" baseline="-25000" dirty="0">
                <a:latin typeface="+mn-lt"/>
              </a:rPr>
              <a:t>2</a:t>
            </a:r>
            <a:r>
              <a:rPr lang="en-US" sz="1400" dirty="0">
                <a:latin typeface="+mn-lt"/>
              </a:rPr>
              <a:t> is −393.5 kJ ⁄ </a:t>
            </a:r>
            <a:r>
              <a:rPr lang="en-US" sz="1400" dirty="0" err="1">
                <a:latin typeface="+mn-lt"/>
              </a:rPr>
              <a:t>mol</a:t>
            </a:r>
            <a:r>
              <a:rPr lang="en-US" sz="1400" dirty="0">
                <a:latin typeface="+mn-lt"/>
              </a:rPr>
              <a:t> C, and the enthalpy for the combustion of CO to CO</a:t>
            </a:r>
            <a:r>
              <a:rPr lang="en-US" sz="1400" baseline="-25000" dirty="0">
                <a:latin typeface="+mn-lt"/>
              </a:rPr>
              <a:t>2</a:t>
            </a:r>
            <a:r>
              <a:rPr lang="en-US" sz="1400" dirty="0">
                <a:latin typeface="+mn-lt"/>
              </a:rPr>
              <a:t> is −283.0 kJ ⁄ </a:t>
            </a:r>
            <a:r>
              <a:rPr lang="en-US" sz="1400" dirty="0" err="1">
                <a:latin typeface="+mn-lt"/>
              </a:rPr>
              <a:t>mol</a:t>
            </a:r>
            <a:r>
              <a:rPr lang="en-US" sz="1400" dirty="0">
                <a:latin typeface="+mn-lt"/>
              </a:rPr>
              <a:t> CO:</a:t>
            </a:r>
          </a:p>
          <a:p>
            <a:pPr marL="0" indent="0"/>
            <a:endParaRPr lang="en-US" sz="1400" dirty="0">
              <a:latin typeface="+mn-lt"/>
            </a:endParaRPr>
          </a:p>
          <a:p>
            <a:pPr marL="0" indent="0">
              <a:tabLst>
                <a:tab pos="1143000" algn="l"/>
              </a:tabLst>
            </a:pPr>
            <a:r>
              <a:rPr lang="en-US" sz="1400" dirty="0">
                <a:latin typeface="+mn-lt"/>
              </a:rPr>
              <a:t>(</a:t>
            </a:r>
            <a:r>
              <a:rPr lang="en-US" sz="1400" b="1" dirty="0">
                <a:latin typeface="+mn-lt"/>
              </a:rPr>
              <a:t>1</a:t>
            </a:r>
            <a:r>
              <a:rPr lang="en-US" sz="1400" dirty="0">
                <a:latin typeface="+mn-lt"/>
              </a:rPr>
              <a:t>)</a:t>
            </a:r>
            <a:r>
              <a:rPr lang="en-US" sz="1400" b="1" dirty="0">
                <a:latin typeface="+mn-lt"/>
              </a:rPr>
              <a:t> </a:t>
            </a:r>
            <a:r>
              <a:rPr lang="en-US" sz="1400" dirty="0">
                <a:latin typeface="+mn-lt"/>
              </a:rPr>
              <a:t>	C(</a:t>
            </a:r>
            <a:r>
              <a:rPr lang="en-US" sz="1400" i="1" dirty="0">
                <a:latin typeface="+mn-lt"/>
              </a:rPr>
              <a:t>s</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a:t>
            </a:r>
            <a:r>
              <a:rPr lang="en-US" sz="1400" dirty="0"/>
              <a:t> → </a:t>
            </a:r>
            <a:r>
              <a:rPr lang="en-US" sz="1400" dirty="0">
                <a:latin typeface="+mn-lt"/>
              </a:rPr>
              <a:t>CO</a:t>
            </a:r>
            <a:r>
              <a:rPr lang="en-US" sz="1400" baseline="-25000" dirty="0">
                <a:latin typeface="+mn-lt"/>
              </a:rPr>
              <a:t>2</a:t>
            </a:r>
            <a:r>
              <a:rPr lang="en-US" sz="1400" dirty="0">
                <a:latin typeface="+mn-lt"/>
              </a:rPr>
              <a:t>(</a:t>
            </a:r>
            <a:r>
              <a:rPr lang="en-US" sz="1400" i="1" dirty="0">
                <a:latin typeface="+mn-lt"/>
              </a:rPr>
              <a:t>g</a:t>
            </a:r>
            <a:r>
              <a:rPr lang="en-US" sz="1400" dirty="0">
                <a:latin typeface="+mn-lt"/>
              </a:rPr>
              <a:t>)    Δ</a:t>
            </a:r>
            <a:r>
              <a:rPr lang="en-US" sz="1400" i="1" dirty="0">
                <a:latin typeface="+mn-lt"/>
              </a:rPr>
              <a:t>H </a:t>
            </a:r>
            <a:r>
              <a:rPr lang="en-US" sz="1400" dirty="0">
                <a:latin typeface="+mn-lt"/>
              </a:rPr>
              <a:t>= −393.5 kJ</a:t>
            </a:r>
          </a:p>
          <a:p>
            <a:r>
              <a:rPr lang="en-US" sz="1400" dirty="0">
                <a:latin typeface="+mn-lt"/>
              </a:rPr>
              <a:t>(</a:t>
            </a:r>
            <a:r>
              <a:rPr lang="en-US" sz="1400" b="1" dirty="0">
                <a:latin typeface="+mn-lt"/>
              </a:rPr>
              <a:t>2</a:t>
            </a:r>
            <a:r>
              <a:rPr lang="en-US" sz="1400" dirty="0">
                <a:latin typeface="+mn-lt"/>
              </a:rPr>
              <a:t>)</a:t>
            </a:r>
            <a:r>
              <a:rPr lang="en-US" sz="1400" b="1" dirty="0">
                <a:latin typeface="+mn-lt"/>
              </a:rPr>
              <a:t> </a:t>
            </a:r>
            <a:r>
              <a:rPr lang="en-US" sz="1400" dirty="0">
                <a:latin typeface="+mn-lt"/>
              </a:rPr>
              <a:t>	CO(</a:t>
            </a:r>
            <a:r>
              <a:rPr lang="en-US" sz="1400" i="1" dirty="0">
                <a:latin typeface="+mn-lt"/>
              </a:rPr>
              <a:t>g</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a:t>
            </a:r>
            <a:r>
              <a:rPr lang="en-US" sz="1400" dirty="0"/>
              <a:t> → </a:t>
            </a:r>
            <a:r>
              <a:rPr lang="en-US" sz="1400" dirty="0">
                <a:latin typeface="+mn-lt"/>
              </a:rPr>
              <a:t>CO</a:t>
            </a:r>
            <a:r>
              <a:rPr lang="en-US" sz="1400" baseline="-25000" dirty="0">
                <a:latin typeface="+mn-lt"/>
              </a:rPr>
              <a:t>2</a:t>
            </a:r>
            <a:r>
              <a:rPr lang="en-US" sz="1400" dirty="0">
                <a:latin typeface="+mn-lt"/>
              </a:rPr>
              <a:t>(</a:t>
            </a:r>
            <a:r>
              <a:rPr lang="en-US" sz="1400" i="1" dirty="0">
                <a:latin typeface="+mn-lt"/>
              </a:rPr>
              <a:t>g</a:t>
            </a:r>
            <a:r>
              <a:rPr lang="en-US" sz="1400" dirty="0">
                <a:latin typeface="+mn-lt"/>
              </a:rPr>
              <a:t>)    Δ</a:t>
            </a:r>
            <a:r>
              <a:rPr lang="en-US" sz="1400" i="1" dirty="0">
                <a:latin typeface="+mn-lt"/>
              </a:rPr>
              <a:t>H </a:t>
            </a:r>
            <a:r>
              <a:rPr lang="en-US" sz="1400" dirty="0">
                <a:latin typeface="+mn-lt"/>
              </a:rPr>
              <a:t>= −283.0 kJ</a:t>
            </a:r>
          </a:p>
          <a:p>
            <a:pPr marL="0" indent="0"/>
            <a:endParaRPr lang="en-US" sz="1400" dirty="0">
              <a:latin typeface="+mn-lt"/>
            </a:endParaRPr>
          </a:p>
          <a:p>
            <a:pPr marL="0" indent="0">
              <a:tabLst>
                <a:tab pos="403225" algn="l"/>
              </a:tabLst>
            </a:pPr>
            <a:r>
              <a:rPr lang="en-US" sz="1400" dirty="0">
                <a:latin typeface="+mn-lt"/>
              </a:rPr>
              <a:t>	Using these data, calculate the enthalpy for the combustion of C to CO:</a:t>
            </a:r>
          </a:p>
          <a:p>
            <a:pPr marL="0" indent="0">
              <a:tabLst>
                <a:tab pos="403225" algn="l"/>
              </a:tabLst>
            </a:pPr>
            <a:endParaRPr lang="en-US" sz="1400" dirty="0">
              <a:latin typeface="+mn-lt"/>
            </a:endParaRPr>
          </a:p>
          <a:p>
            <a:pPr>
              <a:tabLst>
                <a:tab pos="1082675" algn="l"/>
                <a:tab pos="1143000" algn="l"/>
                <a:tab pos="1203325" algn="l"/>
              </a:tabLst>
            </a:pPr>
            <a:r>
              <a:rPr lang="en-US" sz="1400" dirty="0">
                <a:latin typeface="+mn-lt"/>
              </a:rPr>
              <a:t>(</a:t>
            </a:r>
            <a:r>
              <a:rPr lang="en-US" sz="1400" b="1" dirty="0">
                <a:latin typeface="+mn-lt"/>
              </a:rPr>
              <a:t>3</a:t>
            </a:r>
            <a:r>
              <a:rPr lang="en-US" sz="1400" dirty="0">
                <a:latin typeface="+mn-lt"/>
              </a:rPr>
              <a:t>)</a:t>
            </a:r>
            <a:r>
              <a:rPr lang="en-US" sz="1400" b="1" dirty="0">
                <a:latin typeface="+mn-lt"/>
              </a:rPr>
              <a:t> </a:t>
            </a:r>
            <a:r>
              <a:rPr lang="en-US" sz="1400" dirty="0">
                <a:latin typeface="+mn-lt"/>
              </a:rPr>
              <a:t>	C(</a:t>
            </a:r>
            <a:r>
              <a:rPr lang="en-US" sz="1400" i="1" dirty="0">
                <a:latin typeface="+mn-lt"/>
              </a:rPr>
              <a:t>s</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a:t>
            </a:r>
            <a:r>
              <a:rPr lang="en-US" sz="1400" dirty="0"/>
              <a:t> → </a:t>
            </a:r>
            <a:r>
              <a:rPr lang="en-US" sz="1400" dirty="0">
                <a:latin typeface="+mn-lt"/>
              </a:rPr>
              <a:t>CO(</a:t>
            </a:r>
            <a:r>
              <a:rPr lang="en-US" sz="1400" i="1" dirty="0">
                <a:latin typeface="+mn-lt"/>
              </a:rPr>
              <a:t>g</a:t>
            </a:r>
            <a:r>
              <a:rPr lang="en-US" sz="1400" dirty="0">
                <a:latin typeface="+mn-lt"/>
              </a:rPr>
              <a:t>)    Δ</a:t>
            </a:r>
            <a:r>
              <a:rPr lang="en-US" sz="1400" i="1" dirty="0">
                <a:latin typeface="+mn-lt"/>
              </a:rPr>
              <a:t>H </a:t>
            </a:r>
            <a:r>
              <a:rPr lang="en-US" sz="1400" dirty="0">
                <a:latin typeface="+mn-lt"/>
              </a:rPr>
              <a:t>= ?</a:t>
            </a:r>
          </a:p>
        </p:txBody>
      </p:sp>
      <p:sp>
        <p:nvSpPr>
          <p:cNvPr id="1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b="1" dirty="0">
                <a:solidFill>
                  <a:srgbClr val="3366FF"/>
                </a:solidFill>
                <a:latin typeface="Arial"/>
                <a:cs typeface="Arial"/>
              </a:rPr>
              <a:t>Sample Exercise 5.9</a:t>
            </a:r>
            <a:r>
              <a:rPr lang="en-US" b="1" dirty="0">
                <a:solidFill>
                  <a:srgbClr val="4C4BE5"/>
                </a:solidFill>
                <a:latin typeface="Arial"/>
                <a:cs typeface="Arial"/>
              </a:rPr>
              <a:t> </a:t>
            </a:r>
            <a:r>
              <a:rPr lang="en-US" b="1" dirty="0">
                <a:latin typeface="Arial"/>
                <a:cs typeface="Arial"/>
              </a:rPr>
              <a:t>Using Hess’s Law to Calculate Δ</a:t>
            </a:r>
            <a:r>
              <a:rPr lang="en-US" b="1" i="1" dirty="0">
                <a:latin typeface="Arial"/>
                <a:cs typeface="Arial"/>
              </a:rPr>
              <a:t>H</a:t>
            </a:r>
            <a:endParaRPr lang="en-US" b="1" dirty="0">
              <a:latin typeface="Arial"/>
              <a:cs typeface="Arial"/>
            </a:endParaRPr>
          </a:p>
        </p:txBody>
      </p:sp>
      <p:sp>
        <p:nvSpPr>
          <p:cNvPr id="11" name="Line 89"/>
          <p:cNvSpPr>
            <a:spLocks noChangeShapeType="1"/>
          </p:cNvSpPr>
          <p:nvPr/>
        </p:nvSpPr>
        <p:spPr bwMode="auto">
          <a:xfrm>
            <a:off x="292693" y="5069366"/>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descr="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187" y="1609272"/>
            <a:ext cx="66488" cy="219922"/>
          </a:xfrm>
          <a:prstGeom prst="rect">
            <a:avLst/>
          </a:prstGeom>
        </p:spPr>
      </p:pic>
      <p:pic>
        <p:nvPicPr>
          <p:cNvPr id="15" name="Picture 14" descr="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214" y="2470152"/>
            <a:ext cx="66488" cy="219922"/>
          </a:xfrm>
          <a:prstGeom prst="rect">
            <a:avLst/>
          </a:prstGeom>
        </p:spPr>
      </p:pic>
      <p:sp>
        <p:nvSpPr>
          <p:cNvPr id="14" name="Line 81"/>
          <p:cNvSpPr>
            <a:spLocks noChangeShapeType="1"/>
          </p:cNvSpPr>
          <p:nvPr/>
        </p:nvSpPr>
        <p:spPr bwMode="auto">
          <a:xfrm>
            <a:off x="301752" y="301752"/>
            <a:ext cx="0" cy="4787934"/>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18639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1000" y="1106777"/>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0040" y="1114970"/>
            <a:ext cx="8633460" cy="4981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lvl="0" indent="0">
              <a:spcBef>
                <a:spcPts val="0"/>
              </a:spcBef>
              <a:tabLst/>
            </a:pPr>
            <a:r>
              <a:rPr lang="en-US" sz="1400" b="1" dirty="0">
                <a:solidFill>
                  <a:srgbClr val="000000"/>
                </a:solidFill>
                <a:latin typeface="Times New Roman"/>
              </a:rPr>
              <a:t>Solve</a:t>
            </a:r>
          </a:p>
          <a:p>
            <a:pPr marL="0" indent="0"/>
            <a:r>
              <a:rPr lang="en-US" sz="1400" dirty="0">
                <a:latin typeface="+mn-lt"/>
              </a:rPr>
              <a:t>To use equations (1) and (2), we arrange them so that C(</a:t>
            </a:r>
            <a:r>
              <a:rPr lang="en-US" sz="1400" i="1" dirty="0">
                <a:latin typeface="+mn-lt"/>
              </a:rPr>
              <a:t>s</a:t>
            </a:r>
            <a:r>
              <a:rPr lang="en-US" sz="1400" dirty="0">
                <a:latin typeface="+mn-lt"/>
              </a:rPr>
              <a:t>) is on the reactant side and CO(</a:t>
            </a:r>
            <a:r>
              <a:rPr lang="en-US" sz="1400" i="1" dirty="0">
                <a:latin typeface="+mn-lt"/>
              </a:rPr>
              <a:t>g</a:t>
            </a:r>
            <a:r>
              <a:rPr lang="en-US" sz="1400" dirty="0">
                <a:latin typeface="+mn-lt"/>
              </a:rPr>
              <a:t>) is on the product side of the arrow, as in the target reaction, equation (3). Because equation (1) has C(</a:t>
            </a:r>
            <a:r>
              <a:rPr lang="en-US" sz="1400" i="1" dirty="0">
                <a:latin typeface="+mn-lt"/>
              </a:rPr>
              <a:t>s</a:t>
            </a:r>
            <a:r>
              <a:rPr lang="en-US" sz="1400" dirty="0">
                <a:latin typeface="+mn-lt"/>
              </a:rPr>
              <a:t>) as a reactant, we can use that equation just as it is. We need to turn equation (2) around, however, so that CO(</a:t>
            </a:r>
            <a:r>
              <a:rPr lang="en-US" sz="1400" i="1" dirty="0">
                <a:latin typeface="+mn-lt"/>
              </a:rPr>
              <a:t>g</a:t>
            </a:r>
            <a:r>
              <a:rPr lang="en-US" sz="1400" dirty="0">
                <a:latin typeface="+mn-lt"/>
              </a:rPr>
              <a:t>) is a product. Remember that when reactions are turned around, the sign of Δ</a:t>
            </a:r>
            <a:r>
              <a:rPr lang="en-US" sz="1400" i="1" dirty="0">
                <a:latin typeface="+mn-lt"/>
              </a:rPr>
              <a:t>H</a:t>
            </a:r>
            <a:r>
              <a:rPr lang="da-DK" sz="1400" i="1" dirty="0"/>
              <a:t> </a:t>
            </a:r>
            <a:r>
              <a:rPr lang="en-US" sz="1400" dirty="0">
                <a:latin typeface="+mn-lt"/>
              </a:rPr>
              <a:t>is reversed. We arrange the two equations so that they can be added to give the desired equation:</a:t>
            </a:r>
          </a:p>
          <a:p>
            <a:pPr marL="0" indent="0"/>
            <a:endParaRPr lang="en-US" sz="1400" dirty="0">
              <a:latin typeface="+mn-lt"/>
            </a:endParaRPr>
          </a:p>
          <a:p>
            <a:pPr marL="0" indent="0"/>
            <a:endParaRPr lang="en-US" sz="1400" dirty="0">
              <a:latin typeface="+mn-lt"/>
            </a:endParaRPr>
          </a:p>
          <a:p>
            <a:pPr marL="0" indent="0"/>
            <a:endParaRPr lang="en-US" sz="1400" dirty="0">
              <a:latin typeface="+mn-lt"/>
            </a:endParaRPr>
          </a:p>
          <a:p>
            <a:pPr marL="0" indent="0"/>
            <a:endParaRPr lang="en-US" sz="1400" dirty="0">
              <a:latin typeface="+mn-lt"/>
            </a:endParaRPr>
          </a:p>
          <a:p>
            <a:pPr marL="0" indent="0"/>
            <a:endParaRPr lang="en-US" sz="1400" dirty="0">
              <a:latin typeface="+mn-lt"/>
            </a:endParaRPr>
          </a:p>
          <a:p>
            <a:pPr marL="0" indent="0"/>
            <a:r>
              <a:rPr lang="en-US" sz="1400" dirty="0">
                <a:latin typeface="+mn-lt"/>
              </a:rPr>
              <a:t>When we add the two equations, CO</a:t>
            </a:r>
            <a:r>
              <a:rPr lang="en-US" sz="1400" baseline="-25000" dirty="0">
                <a:latin typeface="+mn-lt"/>
              </a:rPr>
              <a:t>2</a:t>
            </a:r>
            <a:r>
              <a:rPr lang="en-US" sz="1400" dirty="0">
                <a:latin typeface="+mn-lt"/>
              </a:rPr>
              <a:t>(</a:t>
            </a:r>
            <a:r>
              <a:rPr lang="en-US" sz="1400" i="1" dirty="0">
                <a:latin typeface="+mn-lt"/>
              </a:rPr>
              <a:t>g</a:t>
            </a:r>
            <a:r>
              <a:rPr lang="en-US" sz="1400" dirty="0">
                <a:latin typeface="+mn-lt"/>
              </a:rPr>
              <a:t>) appears on both sides of the arrow and therefore cancels out. Likewise   </a:t>
            </a:r>
            <a:br>
              <a:rPr lang="en-US" sz="1400" dirty="0">
                <a:latin typeface="+mn-lt"/>
              </a:rPr>
            </a:br>
            <a:r>
              <a:rPr lang="en-US" sz="1400" dirty="0">
                <a:latin typeface="+mn-lt"/>
              </a:rPr>
              <a:t>  O</a:t>
            </a:r>
            <a:r>
              <a:rPr lang="en-US" sz="1400" baseline="-25000" dirty="0">
                <a:latin typeface="+mn-lt"/>
              </a:rPr>
              <a:t>2</a:t>
            </a:r>
            <a:r>
              <a:rPr lang="en-US" sz="1400" dirty="0">
                <a:latin typeface="+mn-lt"/>
              </a:rPr>
              <a:t>(</a:t>
            </a:r>
            <a:r>
              <a:rPr lang="en-US" sz="1400" i="1" dirty="0">
                <a:latin typeface="+mn-lt"/>
              </a:rPr>
              <a:t>g</a:t>
            </a:r>
            <a:r>
              <a:rPr lang="en-US" sz="1400" dirty="0">
                <a:latin typeface="+mn-lt"/>
              </a:rPr>
              <a:t>) is eliminated from each side.</a:t>
            </a:r>
          </a:p>
          <a:p>
            <a:pPr marL="0" indent="0"/>
            <a:endParaRPr lang="en-US" sz="1400" dirty="0">
              <a:latin typeface="+mn-lt"/>
            </a:endParaRPr>
          </a:p>
          <a:p>
            <a:pPr marL="0" indent="0"/>
            <a:r>
              <a:rPr lang="en-US" sz="1600" b="1" dirty="0">
                <a:solidFill>
                  <a:srgbClr val="3366FF"/>
                </a:solidFill>
                <a:latin typeface="Arial"/>
                <a:cs typeface="Arial"/>
              </a:rPr>
              <a:t>Practice Exercise 1</a:t>
            </a:r>
          </a:p>
          <a:p>
            <a:pPr>
              <a:spcBef>
                <a:spcPts val="1000"/>
              </a:spcBef>
            </a:pPr>
            <a:r>
              <a:rPr lang="en-US" sz="1400" dirty="0">
                <a:latin typeface="+mn-lt"/>
              </a:rPr>
              <a:t>Calculate </a:t>
            </a:r>
            <a:r>
              <a:rPr lang="en-US" sz="1400" dirty="0" err="1">
                <a:latin typeface="+mn-lt"/>
              </a:rPr>
              <a:t>Δ</a:t>
            </a:r>
            <a:r>
              <a:rPr lang="da-DK" sz="1400" i="1" dirty="0">
                <a:latin typeface="+mn-lt"/>
              </a:rPr>
              <a:t>H </a:t>
            </a:r>
            <a:r>
              <a:rPr lang="da-DK" sz="1400" dirty="0">
                <a:latin typeface="+mn-lt"/>
              </a:rPr>
              <a:t>for 2NO(</a:t>
            </a:r>
            <a:r>
              <a:rPr lang="da-DK" sz="1400" i="1" dirty="0">
                <a:latin typeface="+mn-lt"/>
              </a:rPr>
              <a:t>g</a:t>
            </a:r>
            <a:r>
              <a:rPr lang="da-DK" sz="1400" dirty="0">
                <a:latin typeface="+mn-lt"/>
              </a:rPr>
              <a:t>) + O</a:t>
            </a:r>
            <a:r>
              <a:rPr lang="da-DK" sz="1400" baseline="-25000" dirty="0">
                <a:latin typeface="+mn-lt"/>
              </a:rPr>
              <a:t>2</a:t>
            </a:r>
            <a:r>
              <a:rPr lang="da-DK" sz="1400" dirty="0">
                <a:latin typeface="+mn-lt"/>
              </a:rPr>
              <a:t>(</a:t>
            </a:r>
            <a:r>
              <a:rPr lang="da-DK" sz="1400" i="1" dirty="0">
                <a:latin typeface="+mn-lt"/>
              </a:rPr>
              <a:t>g</a:t>
            </a:r>
            <a:r>
              <a:rPr lang="da-DK" sz="1400" dirty="0">
                <a:latin typeface="+mn-lt"/>
              </a:rPr>
              <a:t>)</a:t>
            </a:r>
            <a:r>
              <a:rPr lang="en-US" sz="1400" dirty="0">
                <a:latin typeface="+mn-lt"/>
              </a:rPr>
              <a:t> → </a:t>
            </a:r>
            <a:r>
              <a:rPr lang="da-DK" sz="1400" dirty="0">
                <a:latin typeface="+mn-lt"/>
              </a:rPr>
              <a:t>N</a:t>
            </a:r>
            <a:r>
              <a:rPr lang="da-DK" sz="1400" baseline="-25000" dirty="0">
                <a:latin typeface="+mn-lt"/>
              </a:rPr>
              <a:t>2</a:t>
            </a:r>
            <a:r>
              <a:rPr lang="da-DK" sz="1400" dirty="0">
                <a:latin typeface="+mn-lt"/>
              </a:rPr>
              <a:t>O</a:t>
            </a:r>
            <a:r>
              <a:rPr lang="da-DK" sz="1400" baseline="-25000" dirty="0">
                <a:latin typeface="+mn-lt"/>
              </a:rPr>
              <a:t>4</a:t>
            </a:r>
            <a:r>
              <a:rPr lang="da-DK" sz="1400" dirty="0">
                <a:latin typeface="+mn-lt"/>
              </a:rPr>
              <a:t>(</a:t>
            </a:r>
            <a:r>
              <a:rPr lang="da-DK" sz="1400" i="1" dirty="0">
                <a:latin typeface="+mn-lt"/>
              </a:rPr>
              <a:t>g</a:t>
            </a:r>
            <a:r>
              <a:rPr lang="da-DK" sz="1400" dirty="0">
                <a:latin typeface="+mn-lt"/>
              </a:rPr>
              <a:t>)</a:t>
            </a:r>
            <a:r>
              <a:rPr lang="en-US" sz="1400" dirty="0">
                <a:latin typeface="+mn-lt"/>
              </a:rPr>
              <a:t>, using the following information:</a:t>
            </a:r>
          </a:p>
          <a:p>
            <a:pPr>
              <a:spcBef>
                <a:spcPts val="1200"/>
              </a:spcBef>
              <a:tabLst>
                <a:tab pos="1711325" algn="l"/>
                <a:tab pos="5373688" algn="l"/>
              </a:tabLst>
            </a:pPr>
            <a:r>
              <a:rPr lang="en-US" sz="1400" dirty="0">
                <a:latin typeface="+mn-lt"/>
              </a:rPr>
              <a:t>		  N</a:t>
            </a:r>
            <a:r>
              <a:rPr lang="en-US" sz="1400" baseline="-25000" dirty="0">
                <a:latin typeface="+mn-lt"/>
              </a:rPr>
              <a:t>2</a:t>
            </a:r>
            <a:r>
              <a:rPr lang="en-US" sz="1400" dirty="0">
                <a:latin typeface="+mn-lt"/>
              </a:rPr>
              <a:t>O</a:t>
            </a:r>
            <a:r>
              <a:rPr lang="en-US" sz="1400" baseline="-25000" dirty="0">
                <a:latin typeface="+mn-lt"/>
              </a:rPr>
              <a:t>4</a:t>
            </a:r>
            <a:r>
              <a:rPr lang="en-US" sz="1400" dirty="0">
                <a:latin typeface="+mn-lt"/>
              </a:rPr>
              <a:t>(</a:t>
            </a:r>
            <a:r>
              <a:rPr lang="en-US" sz="1400" i="1" dirty="0">
                <a:latin typeface="+mn-lt"/>
              </a:rPr>
              <a:t>g</a:t>
            </a:r>
            <a:r>
              <a:rPr lang="en-US" sz="1400" dirty="0">
                <a:latin typeface="+mn-lt"/>
              </a:rPr>
              <a:t>) → 2NO</a:t>
            </a:r>
            <a:r>
              <a:rPr lang="en-US" sz="1400" baseline="-25000" dirty="0">
                <a:latin typeface="+mn-lt"/>
              </a:rPr>
              <a:t>2</a:t>
            </a:r>
            <a:r>
              <a:rPr lang="en-US" sz="1400" dirty="0">
                <a:latin typeface="+mn-lt"/>
              </a:rPr>
              <a:t>(</a:t>
            </a:r>
            <a:r>
              <a:rPr lang="en-US" sz="1400" i="1" dirty="0">
                <a:latin typeface="+mn-lt"/>
              </a:rPr>
              <a:t>g</a:t>
            </a:r>
            <a:r>
              <a:rPr lang="en-US" sz="1400" dirty="0">
                <a:latin typeface="+mn-lt"/>
              </a:rPr>
              <a:t>) 	Δ</a:t>
            </a:r>
            <a:r>
              <a:rPr lang="en-US" sz="1400" i="1" dirty="0">
                <a:latin typeface="+mn-lt"/>
              </a:rPr>
              <a:t>H </a:t>
            </a:r>
            <a:r>
              <a:rPr lang="en-US" sz="1400" dirty="0">
                <a:latin typeface="+mn-lt"/>
              </a:rPr>
              <a:t>= +57.9 kJ</a:t>
            </a:r>
            <a:br>
              <a:rPr lang="en-US" sz="1400" dirty="0">
                <a:latin typeface="+mn-lt"/>
              </a:rPr>
            </a:br>
            <a:r>
              <a:rPr lang="en-US" sz="1400" dirty="0">
                <a:latin typeface="+mn-lt"/>
              </a:rPr>
              <a:t>                       2NO(</a:t>
            </a:r>
            <a:r>
              <a:rPr lang="en-US" sz="1400" i="1" dirty="0">
                <a:latin typeface="+mn-lt"/>
              </a:rPr>
              <a:t>g</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 → 2NO</a:t>
            </a:r>
            <a:r>
              <a:rPr lang="en-US" sz="1400" baseline="-25000" dirty="0">
                <a:latin typeface="+mn-lt"/>
              </a:rPr>
              <a:t>2</a:t>
            </a:r>
            <a:r>
              <a:rPr lang="en-US" sz="1400" dirty="0">
                <a:latin typeface="+mn-lt"/>
              </a:rPr>
              <a:t>(</a:t>
            </a:r>
            <a:r>
              <a:rPr lang="en-US" sz="1400" i="1" dirty="0">
                <a:latin typeface="+mn-lt"/>
              </a:rPr>
              <a:t>g</a:t>
            </a:r>
            <a:r>
              <a:rPr lang="en-US" sz="1400" dirty="0">
                <a:latin typeface="+mn-lt"/>
              </a:rPr>
              <a:t>) 	Δ</a:t>
            </a:r>
            <a:r>
              <a:rPr lang="en-US" sz="1400" i="1" dirty="0">
                <a:latin typeface="+mn-lt"/>
              </a:rPr>
              <a:t>H </a:t>
            </a:r>
            <a:r>
              <a:rPr lang="en-US" sz="1400" dirty="0">
                <a:latin typeface="+mn-lt"/>
              </a:rPr>
              <a:t>= −113.1 kJ</a:t>
            </a:r>
          </a:p>
          <a:p>
            <a:pPr marL="0" indent="0">
              <a:spcBef>
                <a:spcPts val="1800"/>
              </a:spcBef>
            </a:pPr>
            <a:r>
              <a:rPr lang="en-US" sz="1400" b="1" dirty="0">
                <a:latin typeface="+mn-lt"/>
              </a:rPr>
              <a:t>(a) </a:t>
            </a:r>
            <a:r>
              <a:rPr lang="en-US" sz="1400" dirty="0">
                <a:latin typeface="+mn-lt"/>
              </a:rPr>
              <a:t>2.7 kJ </a:t>
            </a:r>
            <a:r>
              <a:rPr lang="en-US" sz="1400" b="1" dirty="0">
                <a:latin typeface="+mn-lt"/>
              </a:rPr>
              <a:t>(b) </a:t>
            </a:r>
            <a:r>
              <a:rPr lang="en-US" sz="1400" dirty="0">
                <a:latin typeface="+mn-lt"/>
                <a:ea typeface="ＭＳ ゴシック"/>
                <a:cs typeface="ＭＳ ゴシック"/>
              </a:rPr>
              <a:t>−</a:t>
            </a:r>
            <a:r>
              <a:rPr lang="en-US" sz="1400" dirty="0">
                <a:latin typeface="+mn-lt"/>
              </a:rPr>
              <a:t>55.2 kJ </a:t>
            </a:r>
            <a:r>
              <a:rPr lang="en-US" sz="1400" b="1" dirty="0">
                <a:latin typeface="+mn-lt"/>
              </a:rPr>
              <a:t>(c) </a:t>
            </a:r>
            <a:r>
              <a:rPr lang="en-US" sz="1400" dirty="0">
                <a:latin typeface="+mn-lt"/>
                <a:ea typeface="ＭＳ ゴシック"/>
                <a:cs typeface="ＭＳ ゴシック"/>
              </a:rPr>
              <a:t>−</a:t>
            </a:r>
            <a:r>
              <a:rPr lang="en-US" sz="1400" dirty="0">
                <a:latin typeface="+mn-lt"/>
              </a:rPr>
              <a:t>85.5 kJ </a:t>
            </a:r>
            <a:r>
              <a:rPr lang="en-US" sz="1400" b="1" dirty="0">
                <a:latin typeface="+mn-lt"/>
              </a:rPr>
              <a:t>(d) </a:t>
            </a:r>
            <a:r>
              <a:rPr lang="en-US" sz="1400" dirty="0">
                <a:latin typeface="+mn-lt"/>
                <a:ea typeface="ＭＳ ゴシック"/>
                <a:cs typeface="ＭＳ ゴシック"/>
              </a:rPr>
              <a:t>−</a:t>
            </a:r>
            <a:r>
              <a:rPr lang="en-US" sz="1400" dirty="0">
                <a:latin typeface="+mn-lt"/>
              </a:rPr>
              <a:t>171.0 kJ </a:t>
            </a:r>
            <a:r>
              <a:rPr lang="en-US" sz="1400" b="1" dirty="0">
                <a:latin typeface="+mn-lt"/>
              </a:rPr>
              <a:t>(e) </a:t>
            </a:r>
            <a:r>
              <a:rPr lang="en-US" sz="1400" dirty="0">
                <a:latin typeface="+mn-lt"/>
              </a:rPr>
              <a:t>+55.2 kJ</a:t>
            </a:r>
          </a:p>
          <a:p>
            <a:pPr marL="0" indent="0"/>
            <a:endParaRPr lang="en-US" sz="1400" dirty="0">
              <a:latin typeface="+mn-lt"/>
            </a:endParaRPr>
          </a:p>
          <a:p>
            <a:pPr marL="0" indent="0"/>
            <a:endParaRPr lang="en-US" sz="1400" dirty="0">
              <a:latin typeface="+mn-lt"/>
            </a:endParaRPr>
          </a:p>
        </p:txBody>
      </p:sp>
      <p:sp>
        <p:nvSpPr>
          <p:cNvPr id="12" name="Text Box 84"/>
          <p:cNvSpPr txBox="1">
            <a:spLocks noChangeArrowheads="1"/>
          </p:cNvSpPr>
          <p:nvPr/>
        </p:nvSpPr>
        <p:spPr bwMode="auto">
          <a:xfrm>
            <a:off x="320040" y="704089"/>
            <a:ext cx="8407400" cy="346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Continued</a:t>
            </a:r>
          </a:p>
          <a:p>
            <a:pPr marL="0" indent="0"/>
            <a:endParaRPr lang="en-US" sz="1400" dirty="0">
              <a:latin typeface="+mn-lt"/>
            </a:endParaRPr>
          </a:p>
        </p:txBody>
      </p:sp>
      <p:sp>
        <p:nvSpPr>
          <p:cNvPr id="1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b="1" dirty="0">
                <a:solidFill>
                  <a:srgbClr val="3366FF"/>
                </a:solidFill>
                <a:latin typeface="Arial"/>
                <a:cs typeface="Arial"/>
              </a:rPr>
              <a:t>Sample Exercise 5.9</a:t>
            </a:r>
            <a:r>
              <a:rPr lang="en-US" b="1" dirty="0">
                <a:solidFill>
                  <a:srgbClr val="4C4BE5"/>
                </a:solidFill>
                <a:latin typeface="Arial"/>
                <a:cs typeface="Arial"/>
              </a:rPr>
              <a:t> </a:t>
            </a:r>
            <a:r>
              <a:rPr lang="en-US" b="1" dirty="0">
                <a:latin typeface="Arial"/>
                <a:cs typeface="Arial"/>
              </a:rPr>
              <a:t>Using Hess’s Law to Calculate Δ</a:t>
            </a:r>
            <a:r>
              <a:rPr lang="en-US" b="1" i="1" dirty="0">
                <a:latin typeface="Arial"/>
                <a:cs typeface="Arial"/>
              </a:rPr>
              <a:t>H</a:t>
            </a:r>
            <a:endParaRPr lang="en-US" b="1" dirty="0">
              <a:latin typeface="Arial"/>
              <a:cs typeface="Arial"/>
            </a:endParaRPr>
          </a:p>
        </p:txBody>
      </p:sp>
      <p:pic>
        <p:nvPicPr>
          <p:cNvPr id="16" name="Picture 15" descr="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783" y="3731519"/>
            <a:ext cx="66488" cy="219922"/>
          </a:xfrm>
          <a:prstGeom prst="rect">
            <a:avLst/>
          </a:prstGeom>
        </p:spPr>
      </p:pic>
      <p:sp>
        <p:nvSpPr>
          <p:cNvPr id="13" name="Line 89"/>
          <p:cNvSpPr>
            <a:spLocks noChangeShapeType="1"/>
          </p:cNvSpPr>
          <p:nvPr/>
        </p:nvSpPr>
        <p:spPr bwMode="auto">
          <a:xfrm>
            <a:off x="293952" y="5963921"/>
            <a:ext cx="465667"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 name="Picture 3" descr="5-9d.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6300" y="2586525"/>
            <a:ext cx="4536924" cy="787400"/>
          </a:xfrm>
          <a:prstGeom prst="rect">
            <a:avLst/>
          </a:prstGeom>
        </p:spPr>
      </p:pic>
      <p:sp>
        <p:nvSpPr>
          <p:cNvPr id="11" name="Line 81"/>
          <p:cNvSpPr>
            <a:spLocks noChangeShapeType="1"/>
          </p:cNvSpPr>
          <p:nvPr/>
        </p:nvSpPr>
        <p:spPr bwMode="auto">
          <a:xfrm>
            <a:off x="301752" y="301752"/>
            <a:ext cx="0" cy="5662169"/>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9652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9">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9">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9">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1000" y="333386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0040" y="3353598"/>
            <a:ext cx="8512520" cy="2010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r>
              <a:rPr lang="en-US" sz="1600" b="1" dirty="0">
                <a:solidFill>
                  <a:srgbClr val="3366FF"/>
                </a:solidFill>
              </a:rPr>
              <a:t>Solution</a:t>
            </a:r>
            <a:endParaRPr lang="en-US" sz="1600" dirty="0">
              <a:solidFill>
                <a:schemeClr val="bg1"/>
              </a:solidFill>
            </a:endParaRPr>
          </a:p>
          <a:p>
            <a:pPr marL="0" indent="0"/>
            <a:endParaRPr lang="en-US" sz="1000" b="1" dirty="0">
              <a:latin typeface="+mn-lt"/>
            </a:endParaRPr>
          </a:p>
          <a:p>
            <a:pPr marL="0" indent="0">
              <a:spcBef>
                <a:spcPts val="0"/>
              </a:spcBef>
            </a:pPr>
            <a:r>
              <a:rPr lang="en-US" sz="1400" b="1" dirty="0">
                <a:latin typeface="+mn-lt"/>
              </a:rPr>
              <a:t>Analyze </a:t>
            </a:r>
            <a:r>
              <a:rPr lang="en-US" sz="1400" dirty="0">
                <a:latin typeface="+mn-lt"/>
              </a:rPr>
              <a:t>We are given a chemical equation and asked to calculate its </a:t>
            </a:r>
            <a:r>
              <a:rPr lang="en-US" sz="1400" dirty="0"/>
              <a:t>Δ</a:t>
            </a:r>
            <a:r>
              <a:rPr lang="en-US" sz="1400" i="1" dirty="0">
                <a:latin typeface="+mn-lt"/>
              </a:rPr>
              <a:t>H </a:t>
            </a:r>
            <a:r>
              <a:rPr lang="en-US" sz="1400" dirty="0">
                <a:latin typeface="+mn-lt"/>
              </a:rPr>
              <a:t>using three chemical equations and their associated enthalpy changes.</a:t>
            </a:r>
          </a:p>
          <a:p>
            <a:pPr marL="0" indent="0">
              <a:spcBef>
                <a:spcPts val="0"/>
              </a:spcBef>
            </a:pPr>
            <a:endParaRPr lang="en-US" sz="900" dirty="0">
              <a:latin typeface="+mn-lt"/>
            </a:endParaRPr>
          </a:p>
          <a:p>
            <a:pPr marL="0" indent="0">
              <a:spcBef>
                <a:spcPts val="0"/>
              </a:spcBef>
            </a:pPr>
            <a:r>
              <a:rPr lang="en-US" sz="1400" b="1" dirty="0">
                <a:latin typeface="+mn-lt"/>
              </a:rPr>
              <a:t>Plan </a:t>
            </a:r>
            <a:r>
              <a:rPr lang="en-US" sz="1400" dirty="0">
                <a:latin typeface="+mn-lt"/>
              </a:rPr>
              <a:t>We will use Hess’s law, summing the three equations or their reverses and multiplying each by an appropriate coefficient so that they add to give the net equation for the reaction of interest. At the same time, we keep track of the </a:t>
            </a:r>
            <a:r>
              <a:rPr lang="en-US" sz="1400" dirty="0"/>
              <a:t>Δ</a:t>
            </a:r>
            <a:r>
              <a:rPr lang="en-US" sz="1400" i="1" dirty="0">
                <a:latin typeface="+mn-lt"/>
              </a:rPr>
              <a:t>H </a:t>
            </a:r>
            <a:r>
              <a:rPr lang="en-US" sz="1400" dirty="0">
                <a:latin typeface="+mn-lt"/>
              </a:rPr>
              <a:t>values, reversing their signs if the reactions are reversed and multiplying them by whatever coefficient is employed in the equation.</a:t>
            </a:r>
          </a:p>
        </p:txBody>
      </p:sp>
      <p:sp>
        <p:nvSpPr>
          <p:cNvPr id="12" name="Text Box 84"/>
          <p:cNvSpPr txBox="1">
            <a:spLocks noChangeArrowheads="1"/>
          </p:cNvSpPr>
          <p:nvPr/>
        </p:nvSpPr>
        <p:spPr bwMode="auto">
          <a:xfrm>
            <a:off x="320040" y="1014984"/>
            <a:ext cx="8407400" cy="596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Calculate Δ</a:t>
            </a:r>
            <a:r>
              <a:rPr lang="en-US" sz="1400" i="1" dirty="0">
                <a:latin typeface="+mn-lt"/>
              </a:rPr>
              <a:t>H </a:t>
            </a:r>
            <a:r>
              <a:rPr lang="en-US" sz="1400" dirty="0">
                <a:latin typeface="+mn-lt"/>
              </a:rPr>
              <a:t>for the reaction</a:t>
            </a:r>
          </a:p>
          <a:p>
            <a:pPr marL="0" indent="0"/>
            <a:endParaRPr lang="en-US" sz="1400" dirty="0">
              <a:latin typeface="+mn-lt"/>
            </a:endParaRPr>
          </a:p>
          <a:p>
            <a:pPr marL="0" indent="0" algn="ctr"/>
            <a:r>
              <a:rPr lang="en-US" sz="1400" dirty="0">
                <a:latin typeface="+mn-lt"/>
              </a:rPr>
              <a:t>2 C(</a:t>
            </a:r>
            <a:r>
              <a:rPr lang="en-US" sz="1400" i="1" dirty="0">
                <a:latin typeface="+mn-lt"/>
              </a:rPr>
              <a:t>s</a:t>
            </a:r>
            <a:r>
              <a:rPr lang="en-US" sz="1400" dirty="0">
                <a:latin typeface="+mn-lt"/>
              </a:rPr>
              <a:t>) + H</a:t>
            </a:r>
            <a:r>
              <a:rPr lang="en-US" sz="1400" baseline="-25000" dirty="0">
                <a:latin typeface="+mn-lt"/>
              </a:rPr>
              <a:t>2</a:t>
            </a:r>
            <a:r>
              <a:rPr lang="en-US" sz="1400" dirty="0">
                <a:latin typeface="+mn-lt"/>
              </a:rPr>
              <a:t>(</a:t>
            </a:r>
            <a:r>
              <a:rPr lang="en-US" sz="1400" i="1" dirty="0">
                <a:latin typeface="+mn-lt"/>
              </a:rPr>
              <a:t>g</a:t>
            </a:r>
            <a:r>
              <a:rPr lang="en-US" sz="1400" dirty="0">
                <a:latin typeface="+mn-lt"/>
              </a:rPr>
              <a:t>) → C</a:t>
            </a:r>
            <a:r>
              <a:rPr lang="en-US" sz="1400" baseline="-25000" dirty="0">
                <a:latin typeface="+mn-lt"/>
              </a:rPr>
              <a:t>2</a:t>
            </a:r>
            <a:r>
              <a:rPr lang="en-US" sz="1400" dirty="0">
                <a:latin typeface="+mn-lt"/>
              </a:rPr>
              <a:t>H</a:t>
            </a:r>
            <a:r>
              <a:rPr lang="en-US" sz="1400" baseline="-25000" dirty="0">
                <a:latin typeface="+mn-lt"/>
              </a:rPr>
              <a:t>2</a:t>
            </a:r>
            <a:r>
              <a:rPr lang="en-US" sz="1400" dirty="0">
                <a:latin typeface="+mn-lt"/>
              </a:rPr>
              <a:t>(</a:t>
            </a:r>
            <a:r>
              <a:rPr lang="en-US" sz="1400" i="1" dirty="0">
                <a:latin typeface="+mn-lt"/>
              </a:rPr>
              <a:t>g</a:t>
            </a:r>
            <a:r>
              <a:rPr lang="en-US" sz="1400" dirty="0">
                <a:latin typeface="+mn-lt"/>
              </a:rPr>
              <a:t>)</a:t>
            </a:r>
          </a:p>
          <a:p>
            <a:pPr marL="0" indent="0"/>
            <a:endParaRPr lang="en-US" sz="1400" dirty="0">
              <a:latin typeface="+mn-lt"/>
            </a:endParaRPr>
          </a:p>
          <a:p>
            <a:pPr marL="0" indent="0"/>
            <a:r>
              <a:rPr lang="en-US" sz="1400" dirty="0">
                <a:latin typeface="+mn-lt"/>
              </a:rPr>
              <a:t>Given the following chemical equations and their respective enthalpy changes:</a:t>
            </a:r>
          </a:p>
          <a:p>
            <a:pPr marL="0" indent="0"/>
            <a:endParaRPr lang="en-US" sz="1400" dirty="0">
              <a:latin typeface="+mn-lt"/>
            </a:endParaRPr>
          </a:p>
          <a:p>
            <a:pPr>
              <a:tabLst>
                <a:tab pos="1717675" algn="l"/>
                <a:tab pos="2225675" algn="l"/>
                <a:tab pos="2346325" algn="l"/>
                <a:tab pos="5883275" algn="l"/>
              </a:tabLst>
            </a:pPr>
            <a:r>
              <a:rPr lang="en-US" sz="1400" dirty="0">
                <a:latin typeface="+mj-lt"/>
              </a:rPr>
              <a:t>		 C</a:t>
            </a:r>
            <a:r>
              <a:rPr lang="en-US" sz="1400" baseline="-25000" dirty="0">
                <a:latin typeface="+mj-lt"/>
              </a:rPr>
              <a:t>2</a:t>
            </a:r>
            <a:r>
              <a:rPr lang="en-US" sz="1400" dirty="0">
                <a:latin typeface="+mj-lt"/>
              </a:rPr>
              <a:t>H</a:t>
            </a:r>
            <a:r>
              <a:rPr lang="en-US" sz="1400" baseline="-25000" dirty="0">
                <a:latin typeface="+mj-lt"/>
              </a:rPr>
              <a:t>2</a:t>
            </a:r>
            <a:r>
              <a:rPr lang="en-US" sz="1400" dirty="0">
                <a:latin typeface="+mj-lt"/>
              </a:rPr>
              <a:t>(</a:t>
            </a:r>
            <a:r>
              <a:rPr lang="en-US" sz="1400" i="1" dirty="0">
                <a:latin typeface="+mj-lt"/>
              </a:rPr>
              <a:t>g</a:t>
            </a:r>
            <a:r>
              <a:rPr lang="en-US" sz="1400" dirty="0">
                <a:latin typeface="+mj-lt"/>
              </a:rPr>
              <a:t>) +   O</a:t>
            </a:r>
            <a:r>
              <a:rPr lang="en-US" sz="1400" baseline="-25000" dirty="0">
                <a:latin typeface="+mj-lt"/>
              </a:rPr>
              <a:t>2</a:t>
            </a:r>
            <a:r>
              <a:rPr lang="en-US" sz="1400" dirty="0">
                <a:latin typeface="+mj-lt"/>
              </a:rPr>
              <a:t>(</a:t>
            </a:r>
            <a:r>
              <a:rPr lang="en-US" sz="1400" i="1" dirty="0">
                <a:latin typeface="+mj-lt"/>
              </a:rPr>
              <a:t>g</a:t>
            </a:r>
            <a:r>
              <a:rPr lang="en-US" sz="1400" dirty="0">
                <a:latin typeface="+mj-lt"/>
              </a:rPr>
              <a:t>) </a:t>
            </a:r>
            <a:r>
              <a:rPr lang="en-US" sz="1400" dirty="0"/>
              <a:t>→ </a:t>
            </a:r>
            <a:r>
              <a:rPr lang="en-US" sz="1400" dirty="0">
                <a:latin typeface="+mj-lt"/>
              </a:rPr>
              <a:t>2 CO</a:t>
            </a:r>
            <a:r>
              <a:rPr lang="en-US" sz="1400" baseline="-25000" dirty="0">
                <a:latin typeface="+mj-lt"/>
              </a:rPr>
              <a:t>2</a:t>
            </a:r>
            <a:r>
              <a:rPr lang="en-US" sz="1400" dirty="0">
                <a:latin typeface="+mj-lt"/>
              </a:rPr>
              <a:t>(</a:t>
            </a:r>
            <a:r>
              <a:rPr lang="en-US" sz="1400" i="1" dirty="0">
                <a:latin typeface="+mj-lt"/>
              </a:rPr>
              <a:t>g</a:t>
            </a:r>
            <a:r>
              <a:rPr lang="en-US" sz="1400" dirty="0">
                <a:latin typeface="+mj-lt"/>
              </a:rPr>
              <a:t>) + H</a:t>
            </a:r>
            <a:r>
              <a:rPr lang="en-US" sz="1400" baseline="-25000" dirty="0">
                <a:latin typeface="+mj-lt"/>
              </a:rPr>
              <a:t>2</a:t>
            </a:r>
            <a:r>
              <a:rPr lang="en-US" sz="1400" dirty="0">
                <a:latin typeface="+mj-lt"/>
              </a:rPr>
              <a:t>O(</a:t>
            </a:r>
            <a:r>
              <a:rPr lang="en-US" sz="1400" i="1" dirty="0">
                <a:latin typeface="+mj-lt"/>
              </a:rPr>
              <a:t>l</a:t>
            </a:r>
            <a:r>
              <a:rPr lang="en-US" sz="1400" dirty="0">
                <a:latin typeface="+mj-lt"/>
              </a:rPr>
              <a:t>)	  Δ</a:t>
            </a:r>
            <a:r>
              <a:rPr lang="en-US" sz="1400" i="1" dirty="0">
                <a:latin typeface="+mj-lt"/>
              </a:rPr>
              <a:t>H </a:t>
            </a:r>
            <a:r>
              <a:rPr lang="en-US" sz="1400" dirty="0">
                <a:latin typeface="+mj-lt"/>
              </a:rPr>
              <a:t>= −1299.6 kJ</a:t>
            </a:r>
            <a:br>
              <a:rPr lang="en-US" sz="1400" dirty="0">
                <a:latin typeface="+mj-lt"/>
              </a:rPr>
            </a:br>
            <a:r>
              <a:rPr lang="en-US" sz="1400" dirty="0">
                <a:latin typeface="+mj-lt"/>
              </a:rPr>
              <a:t>	        C(</a:t>
            </a:r>
            <a:r>
              <a:rPr lang="en-US" sz="1400" i="1" dirty="0">
                <a:latin typeface="+mj-lt"/>
              </a:rPr>
              <a:t>s</a:t>
            </a:r>
            <a:r>
              <a:rPr lang="en-US" sz="1400" dirty="0">
                <a:latin typeface="+mj-lt"/>
              </a:rPr>
              <a:t>) + O</a:t>
            </a:r>
            <a:r>
              <a:rPr lang="en-US" sz="1400" baseline="-25000" dirty="0">
                <a:latin typeface="+mj-lt"/>
              </a:rPr>
              <a:t>2</a:t>
            </a:r>
            <a:r>
              <a:rPr lang="en-US" sz="1400" dirty="0">
                <a:latin typeface="+mj-lt"/>
              </a:rPr>
              <a:t>(</a:t>
            </a:r>
            <a:r>
              <a:rPr lang="en-US" sz="1400" i="1" dirty="0">
                <a:latin typeface="+mj-lt"/>
              </a:rPr>
              <a:t>g</a:t>
            </a:r>
            <a:r>
              <a:rPr lang="en-US" sz="1400" dirty="0">
                <a:latin typeface="+mj-lt"/>
              </a:rPr>
              <a:t>)</a:t>
            </a:r>
            <a:r>
              <a:rPr lang="en-US" sz="1400" dirty="0"/>
              <a:t>  → </a:t>
            </a:r>
            <a:r>
              <a:rPr lang="en-US" sz="1400" dirty="0">
                <a:latin typeface="+mj-lt"/>
              </a:rPr>
              <a:t>CO</a:t>
            </a:r>
            <a:r>
              <a:rPr lang="en-US" sz="1400" baseline="-25000" dirty="0">
                <a:latin typeface="+mj-lt"/>
              </a:rPr>
              <a:t>2</a:t>
            </a:r>
            <a:r>
              <a:rPr lang="en-US" sz="1400" dirty="0">
                <a:latin typeface="+mj-lt"/>
              </a:rPr>
              <a:t>(</a:t>
            </a:r>
            <a:r>
              <a:rPr lang="en-US" sz="1400" i="1" dirty="0">
                <a:latin typeface="+mj-lt"/>
              </a:rPr>
              <a:t>g</a:t>
            </a:r>
            <a:r>
              <a:rPr lang="en-US" sz="1400" dirty="0">
                <a:latin typeface="+mj-lt"/>
              </a:rPr>
              <a:t>)  	  Δ</a:t>
            </a:r>
            <a:r>
              <a:rPr lang="en-US" sz="1400" i="1" dirty="0">
                <a:latin typeface="+mj-lt"/>
              </a:rPr>
              <a:t>H </a:t>
            </a:r>
            <a:r>
              <a:rPr lang="en-US" sz="1400" dirty="0">
                <a:latin typeface="+mj-lt"/>
              </a:rPr>
              <a:t>= −393.5 kJ</a:t>
            </a:r>
          </a:p>
          <a:p>
            <a:pPr>
              <a:tabLst>
                <a:tab pos="1768475" algn="l"/>
                <a:tab pos="2346325" algn="l"/>
                <a:tab pos="5770563" algn="l"/>
                <a:tab pos="5943600" algn="l"/>
              </a:tabLst>
            </a:pPr>
            <a:r>
              <a:rPr lang="en-US" sz="1400" dirty="0">
                <a:latin typeface="+mj-lt"/>
              </a:rPr>
              <a:t>	                              	  H</a:t>
            </a:r>
            <a:r>
              <a:rPr lang="en-US" sz="1400" baseline="-25000" dirty="0">
                <a:latin typeface="+mj-lt"/>
              </a:rPr>
              <a:t>2</a:t>
            </a:r>
            <a:r>
              <a:rPr lang="en-US" sz="1400" dirty="0">
                <a:latin typeface="+mj-lt"/>
              </a:rPr>
              <a:t>(</a:t>
            </a:r>
            <a:r>
              <a:rPr lang="en-US" sz="1400" i="1" dirty="0">
                <a:latin typeface="+mj-lt"/>
              </a:rPr>
              <a:t>g</a:t>
            </a:r>
            <a:r>
              <a:rPr lang="en-US" sz="1400" dirty="0">
                <a:latin typeface="+mj-lt"/>
              </a:rPr>
              <a:t>) +    O</a:t>
            </a:r>
            <a:r>
              <a:rPr lang="en-US" sz="1400" baseline="-25000" dirty="0">
                <a:latin typeface="+mj-lt"/>
              </a:rPr>
              <a:t>2</a:t>
            </a:r>
            <a:r>
              <a:rPr lang="en-US" sz="1400" dirty="0">
                <a:latin typeface="+mj-lt"/>
              </a:rPr>
              <a:t>(</a:t>
            </a:r>
            <a:r>
              <a:rPr lang="en-US" sz="1400" i="1" dirty="0">
                <a:latin typeface="+mj-lt"/>
              </a:rPr>
              <a:t>g</a:t>
            </a:r>
            <a:r>
              <a:rPr lang="en-US" sz="1400" dirty="0">
                <a:latin typeface="+mj-lt"/>
              </a:rPr>
              <a:t>)  </a:t>
            </a:r>
            <a:r>
              <a:rPr lang="en-US" sz="1400" dirty="0"/>
              <a:t>→ </a:t>
            </a:r>
            <a:r>
              <a:rPr lang="en-US" sz="1400" dirty="0">
                <a:latin typeface="+mj-lt"/>
              </a:rPr>
              <a:t>H</a:t>
            </a:r>
            <a:r>
              <a:rPr lang="en-US" sz="1400" baseline="-25000" dirty="0">
                <a:latin typeface="+mj-lt"/>
              </a:rPr>
              <a:t>2</a:t>
            </a:r>
            <a:r>
              <a:rPr lang="en-US" sz="1400" dirty="0">
                <a:latin typeface="+mj-lt"/>
              </a:rPr>
              <a:t>O(</a:t>
            </a:r>
            <a:r>
              <a:rPr lang="en-US" sz="1400" i="1" dirty="0">
                <a:latin typeface="+mj-lt"/>
              </a:rPr>
              <a:t>l</a:t>
            </a:r>
            <a:r>
              <a:rPr lang="en-US" sz="1400" dirty="0">
                <a:latin typeface="+mj-lt"/>
              </a:rPr>
              <a:t>)  		 Δ</a:t>
            </a:r>
            <a:r>
              <a:rPr lang="en-US" sz="1400" i="1" dirty="0">
                <a:latin typeface="+mj-lt"/>
              </a:rPr>
              <a:t>H </a:t>
            </a:r>
            <a:r>
              <a:rPr lang="en-US" sz="1400" dirty="0">
                <a:latin typeface="+mj-lt"/>
              </a:rPr>
              <a:t>= −285.8 kJ</a:t>
            </a:r>
          </a:p>
        </p:txBody>
      </p:sp>
      <p:sp>
        <p:nvSpPr>
          <p:cNvPr id="10" name="Rectangle 58"/>
          <p:cNvSpPr>
            <a:spLocks noChangeArrowheads="1"/>
          </p:cNvSpPr>
          <p:nvPr/>
        </p:nvSpPr>
        <p:spPr bwMode="auto">
          <a:xfrm>
            <a:off x="319088" y="557784"/>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92400" indent="-2692400"/>
            <a:r>
              <a:rPr lang="en-US" b="1" dirty="0">
                <a:solidFill>
                  <a:srgbClr val="3366FF"/>
                </a:solidFill>
                <a:latin typeface="Arial"/>
                <a:cs typeface="Arial"/>
              </a:rPr>
              <a:t>Sample Exercise 5.10</a:t>
            </a:r>
            <a:r>
              <a:rPr lang="en-US" b="1" dirty="0">
                <a:solidFill>
                  <a:srgbClr val="4C4BE5"/>
                </a:solidFill>
                <a:latin typeface="Arial"/>
                <a:cs typeface="Arial"/>
              </a:rPr>
              <a:t> </a:t>
            </a:r>
            <a:r>
              <a:rPr lang="en-US" b="1" dirty="0">
                <a:latin typeface="Arial"/>
                <a:cs typeface="Arial"/>
              </a:rPr>
              <a:t>Using Three Equations with Hess’s Law to </a:t>
            </a:r>
            <a:br>
              <a:rPr lang="en-US" b="1" dirty="0">
                <a:latin typeface="Arial"/>
                <a:cs typeface="Arial"/>
              </a:rPr>
            </a:br>
            <a:r>
              <a:rPr lang="en-US" b="1" dirty="0">
                <a:latin typeface="Arial"/>
                <a:cs typeface="Arial"/>
              </a:rPr>
              <a:t>Calculate Δ</a:t>
            </a:r>
            <a:r>
              <a:rPr lang="en-US" b="1" i="1" dirty="0">
                <a:latin typeface="Arial"/>
                <a:cs typeface="Arial"/>
              </a:rPr>
              <a:t>H</a:t>
            </a:r>
            <a:endParaRPr lang="en-US" b="1" dirty="0">
              <a:latin typeface="Arial"/>
              <a:cs typeface="Arial"/>
            </a:endParaRPr>
          </a:p>
        </p:txBody>
      </p:sp>
      <p:sp>
        <p:nvSpPr>
          <p:cNvPr id="11" name="Line 89"/>
          <p:cNvSpPr>
            <a:spLocks noChangeShapeType="1"/>
          </p:cNvSpPr>
          <p:nvPr/>
        </p:nvSpPr>
        <p:spPr bwMode="auto">
          <a:xfrm>
            <a:off x="293782" y="548823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4" name="Picture 13" descr="5.2 fra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8668" y="2346330"/>
            <a:ext cx="66158" cy="203200"/>
          </a:xfrm>
          <a:prstGeom prst="rect">
            <a:avLst/>
          </a:prstGeom>
        </p:spPr>
      </p:pic>
      <p:pic>
        <p:nvPicPr>
          <p:cNvPr id="15" name="Picture 14" descr="1-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7583" y="2768064"/>
            <a:ext cx="66488" cy="219922"/>
          </a:xfrm>
          <a:prstGeom prst="rect">
            <a:avLst/>
          </a:prstGeom>
        </p:spPr>
      </p:pic>
      <p:sp>
        <p:nvSpPr>
          <p:cNvPr id="16" name="Line 81"/>
          <p:cNvSpPr>
            <a:spLocks noChangeShapeType="1"/>
          </p:cNvSpPr>
          <p:nvPr/>
        </p:nvSpPr>
        <p:spPr bwMode="auto">
          <a:xfrm>
            <a:off x="301752" y="301752"/>
            <a:ext cx="0" cy="518648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23081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1000" y="1397717"/>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0040" y="1403925"/>
            <a:ext cx="8512520" cy="323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r>
              <a:rPr lang="en-US" sz="1400" b="1" dirty="0">
                <a:latin typeface="+mn-lt"/>
              </a:rPr>
              <a:t>Solve </a:t>
            </a:r>
            <a:r>
              <a:rPr lang="en-US" sz="1400" dirty="0">
                <a:latin typeface="+mn-lt"/>
              </a:rPr>
              <a:t>Because the target equation has C</a:t>
            </a:r>
            <a:r>
              <a:rPr lang="en-US" sz="1400" baseline="-25000" dirty="0">
                <a:latin typeface="+mn-lt"/>
              </a:rPr>
              <a:t>2</a:t>
            </a:r>
            <a:r>
              <a:rPr lang="en-US" sz="1400" dirty="0">
                <a:latin typeface="+mn-lt"/>
              </a:rPr>
              <a:t>H</a:t>
            </a:r>
            <a:r>
              <a:rPr lang="en-US" sz="1400" baseline="-25000" dirty="0">
                <a:latin typeface="+mn-lt"/>
              </a:rPr>
              <a:t>2 </a:t>
            </a:r>
            <a:r>
              <a:rPr lang="en-US" sz="1400" dirty="0">
                <a:latin typeface="+mn-lt"/>
              </a:rPr>
              <a:t>as a product, we turn the first equation around; the sign of Δ</a:t>
            </a:r>
            <a:r>
              <a:rPr lang="en-US" sz="1400" i="1" dirty="0">
                <a:latin typeface="+mn-lt"/>
              </a:rPr>
              <a:t>H </a:t>
            </a:r>
            <a:r>
              <a:rPr lang="en-US" sz="1400" dirty="0">
                <a:latin typeface="+mn-lt"/>
              </a:rPr>
              <a:t>is therefore changed. The desired equation has 2 C(</a:t>
            </a:r>
            <a:r>
              <a:rPr lang="en-US" sz="1400" i="1" dirty="0">
                <a:latin typeface="+mn-lt"/>
              </a:rPr>
              <a:t>s</a:t>
            </a:r>
            <a:r>
              <a:rPr lang="en-US" sz="1400" dirty="0">
                <a:latin typeface="+mn-lt"/>
              </a:rPr>
              <a:t>) as a reactant, so we multiply the second equation and its </a:t>
            </a:r>
            <a:br>
              <a:rPr lang="en-US" sz="1400" dirty="0">
                <a:latin typeface="+mn-lt"/>
              </a:rPr>
            </a:br>
            <a:r>
              <a:rPr lang="en-US" sz="1400" dirty="0">
                <a:latin typeface="+mn-lt"/>
              </a:rPr>
              <a:t>Δ</a:t>
            </a:r>
            <a:r>
              <a:rPr lang="en-US" sz="1400" i="1" dirty="0">
                <a:latin typeface="+mn-lt"/>
              </a:rPr>
              <a:t>H </a:t>
            </a:r>
            <a:r>
              <a:rPr lang="en-US" sz="1400" dirty="0">
                <a:latin typeface="+mn-lt"/>
              </a:rPr>
              <a:t>by 2. Because the target equation has H</a:t>
            </a:r>
            <a:r>
              <a:rPr lang="en-US" sz="1400" baseline="-25000" dirty="0">
                <a:latin typeface="+mn-lt"/>
              </a:rPr>
              <a:t>2</a:t>
            </a:r>
            <a:r>
              <a:rPr lang="en-US" sz="1400" dirty="0">
                <a:latin typeface="+mn-lt"/>
              </a:rPr>
              <a:t> as a reactant, we keep the third equation as it is. We then add the three equations and their enthalpy changes in accordance with Hess’s law:</a:t>
            </a:r>
          </a:p>
          <a:p>
            <a:pPr marL="0" indent="0"/>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pPr marL="0" indent="0"/>
            <a:r>
              <a:rPr lang="en-US" sz="1400" dirty="0">
                <a:latin typeface="+mn-lt"/>
              </a:rPr>
              <a:t>When the equations are added, there are 2 CO</a:t>
            </a:r>
            <a:r>
              <a:rPr lang="en-US" sz="1400" baseline="-25000" dirty="0">
                <a:latin typeface="+mn-lt"/>
              </a:rPr>
              <a:t>2</a:t>
            </a:r>
            <a:r>
              <a:rPr lang="en-US" sz="1400" dirty="0">
                <a:latin typeface="+mn-lt"/>
              </a:rPr>
              <a:t>,   O</a:t>
            </a:r>
            <a:r>
              <a:rPr lang="en-US" sz="1400" baseline="-25000" dirty="0">
                <a:latin typeface="+mn-lt"/>
              </a:rPr>
              <a:t>2</a:t>
            </a:r>
            <a:r>
              <a:rPr lang="en-US" sz="1400" dirty="0">
                <a:latin typeface="+mn-lt"/>
              </a:rPr>
              <a:t>, and H</a:t>
            </a:r>
            <a:r>
              <a:rPr lang="en-US" sz="1400" baseline="-25000" dirty="0">
                <a:latin typeface="+mn-lt"/>
              </a:rPr>
              <a:t>2</a:t>
            </a:r>
            <a:r>
              <a:rPr lang="en-US" sz="1400" dirty="0">
                <a:latin typeface="+mn-lt"/>
              </a:rPr>
              <a:t>O on both sides of the arrow. These are canceled in writing the net equation.</a:t>
            </a:r>
          </a:p>
          <a:p>
            <a:pPr marL="0" indent="0"/>
            <a:endParaRPr lang="en-US" sz="1400" dirty="0">
              <a:latin typeface="+mn-lt"/>
            </a:endParaRPr>
          </a:p>
          <a:p>
            <a:pPr marL="0" indent="0">
              <a:spcBef>
                <a:spcPts val="0"/>
              </a:spcBef>
            </a:pPr>
            <a:r>
              <a:rPr lang="en-US" sz="1400" b="1" dirty="0">
                <a:latin typeface="+mn-lt"/>
              </a:rPr>
              <a:t>Check </a:t>
            </a:r>
            <a:r>
              <a:rPr lang="en-US" sz="1400" dirty="0">
                <a:latin typeface="+mn-lt"/>
              </a:rPr>
              <a:t>The procedure must be correct because we obtained the correct net equation. In cases like this you should </a:t>
            </a:r>
            <a:br>
              <a:rPr lang="en-US" sz="1400" dirty="0">
                <a:latin typeface="+mn-lt"/>
              </a:rPr>
            </a:br>
            <a:r>
              <a:rPr lang="en-US" sz="1400" dirty="0">
                <a:latin typeface="+mn-lt"/>
              </a:rPr>
              <a:t>go back over the numerical manipulations of the Δ</a:t>
            </a:r>
            <a:r>
              <a:rPr lang="en-US" sz="1400" i="1" dirty="0">
                <a:latin typeface="+mn-lt"/>
              </a:rPr>
              <a:t>H </a:t>
            </a:r>
            <a:r>
              <a:rPr lang="en-US" sz="1400" dirty="0">
                <a:latin typeface="+mn-lt"/>
              </a:rPr>
              <a:t>values to ensure that you did not make an inadvertent error </a:t>
            </a:r>
            <a:br>
              <a:rPr lang="en-US" sz="1400" dirty="0">
                <a:latin typeface="+mn-lt"/>
              </a:rPr>
            </a:br>
            <a:r>
              <a:rPr lang="en-US" sz="1400" dirty="0">
                <a:latin typeface="+mn-lt"/>
              </a:rPr>
              <a:t>with signs.</a:t>
            </a:r>
          </a:p>
        </p:txBody>
      </p:sp>
      <p:sp>
        <p:nvSpPr>
          <p:cNvPr id="12" name="Text Box 84"/>
          <p:cNvSpPr txBox="1">
            <a:spLocks noChangeArrowheads="1"/>
          </p:cNvSpPr>
          <p:nvPr/>
        </p:nvSpPr>
        <p:spPr bwMode="auto">
          <a:xfrm>
            <a:off x="317500" y="1014984"/>
            <a:ext cx="8006773" cy="483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Continued</a:t>
            </a:r>
          </a:p>
          <a:p>
            <a:pPr marL="0" indent="0"/>
            <a:endParaRPr lang="en-US" sz="1400" dirty="0">
              <a:latin typeface="+mn-lt"/>
            </a:endParaRPr>
          </a:p>
          <a:p>
            <a:pPr marL="0" indent="0"/>
            <a:endParaRPr lang="en-US" sz="1400" dirty="0">
              <a:latin typeface="+mn-lt"/>
            </a:endParaRPr>
          </a:p>
          <a:p>
            <a:pPr marL="0" indent="0"/>
            <a:endParaRPr lang="en-US" sz="1400" dirty="0">
              <a:latin typeface="+mn-lt"/>
            </a:endParaRPr>
          </a:p>
          <a:p>
            <a:pPr marL="0" indent="0"/>
            <a:endParaRPr lang="en-US" sz="1400" dirty="0">
              <a:latin typeface="+mn-lt"/>
            </a:endParaRPr>
          </a:p>
        </p:txBody>
      </p:sp>
      <p:sp>
        <p:nvSpPr>
          <p:cNvPr id="10" name="Rectangle 58"/>
          <p:cNvSpPr>
            <a:spLocks noChangeArrowheads="1"/>
          </p:cNvSpPr>
          <p:nvPr/>
        </p:nvSpPr>
        <p:spPr bwMode="auto">
          <a:xfrm>
            <a:off x="319088" y="557784"/>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92400" indent="-2692400"/>
            <a:r>
              <a:rPr lang="en-US" b="1" dirty="0">
                <a:solidFill>
                  <a:srgbClr val="3366FF"/>
                </a:solidFill>
                <a:latin typeface="Arial"/>
                <a:cs typeface="Arial"/>
              </a:rPr>
              <a:t>Sample Exercise 5.10</a:t>
            </a:r>
            <a:r>
              <a:rPr lang="en-US" b="1" dirty="0">
                <a:solidFill>
                  <a:srgbClr val="4C4BE5"/>
                </a:solidFill>
                <a:latin typeface="Arial"/>
                <a:cs typeface="Arial"/>
              </a:rPr>
              <a:t> </a:t>
            </a:r>
            <a:r>
              <a:rPr lang="en-US" b="1" dirty="0">
                <a:latin typeface="Arial"/>
                <a:cs typeface="Arial"/>
              </a:rPr>
              <a:t>Using Three Equations with Hess’s Law to </a:t>
            </a:r>
            <a:br>
              <a:rPr lang="en-US" b="1" dirty="0">
                <a:latin typeface="Arial"/>
                <a:cs typeface="Arial"/>
              </a:rPr>
            </a:br>
            <a:r>
              <a:rPr lang="en-US" b="1" dirty="0">
                <a:latin typeface="Arial"/>
                <a:cs typeface="Arial"/>
              </a:rPr>
              <a:t>Calculate Δ</a:t>
            </a:r>
            <a:r>
              <a:rPr lang="en-US" b="1" i="1" dirty="0">
                <a:latin typeface="Arial"/>
                <a:cs typeface="Arial"/>
              </a:rPr>
              <a:t>H</a:t>
            </a:r>
            <a:endParaRPr lang="en-US" b="1" dirty="0">
              <a:latin typeface="Arial"/>
              <a:cs typeface="Arial"/>
            </a:endParaRPr>
          </a:p>
        </p:txBody>
      </p:sp>
      <p:sp>
        <p:nvSpPr>
          <p:cNvPr id="11" name="Line 89"/>
          <p:cNvSpPr>
            <a:spLocks noChangeShapeType="1"/>
          </p:cNvSpPr>
          <p:nvPr/>
        </p:nvSpPr>
        <p:spPr bwMode="auto">
          <a:xfrm>
            <a:off x="293782" y="5317561"/>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 name="Picture 4" descr="5-10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9871" y="2500180"/>
            <a:ext cx="5168900" cy="1044401"/>
          </a:xfrm>
          <a:prstGeom prst="rect">
            <a:avLst/>
          </a:prstGeom>
        </p:spPr>
      </p:pic>
      <p:pic>
        <p:nvPicPr>
          <p:cNvPr id="6" name="Picture 5" descr="5.2 fra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9830" y="3824320"/>
            <a:ext cx="66158" cy="203200"/>
          </a:xfrm>
          <a:prstGeom prst="rect">
            <a:avLst/>
          </a:prstGeom>
        </p:spPr>
      </p:pic>
      <p:sp>
        <p:nvSpPr>
          <p:cNvPr id="14" name="Line 81"/>
          <p:cNvSpPr>
            <a:spLocks noChangeShapeType="1"/>
          </p:cNvSpPr>
          <p:nvPr/>
        </p:nvSpPr>
        <p:spPr bwMode="auto">
          <a:xfrm>
            <a:off x="301752" y="301751"/>
            <a:ext cx="0" cy="5015809"/>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586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66"/>
          <p:cNvSpPr>
            <a:spLocks noChangeShapeType="1"/>
          </p:cNvSpPr>
          <p:nvPr/>
        </p:nvSpPr>
        <p:spPr bwMode="auto">
          <a:xfrm>
            <a:off x="381000" y="1390572"/>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p:cNvSpPr txBox="1">
            <a:spLocks noChangeArrowheads="1"/>
          </p:cNvSpPr>
          <p:nvPr/>
        </p:nvSpPr>
        <p:spPr bwMode="auto">
          <a:xfrm>
            <a:off x="320040" y="1404860"/>
            <a:ext cx="8512520" cy="323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r>
              <a:rPr lang="en-US" sz="1600" b="1" dirty="0">
                <a:solidFill>
                  <a:srgbClr val="3366FF"/>
                </a:solidFill>
                <a:latin typeface="Arial"/>
                <a:cs typeface="Arial"/>
              </a:rPr>
              <a:t>Practice Exercise 1</a:t>
            </a:r>
          </a:p>
          <a:p>
            <a:pPr marL="0" indent="0"/>
            <a:endParaRPr lang="en-US" sz="1000" b="1" dirty="0">
              <a:solidFill>
                <a:srgbClr val="3366FF"/>
              </a:solidFill>
              <a:latin typeface="Arial"/>
              <a:cs typeface="Arial"/>
            </a:endParaRPr>
          </a:p>
          <a:p>
            <a:r>
              <a:rPr lang="en-US" sz="1400" dirty="0">
                <a:latin typeface="+mn-lt"/>
              </a:rPr>
              <a:t>We can calculate </a:t>
            </a:r>
            <a:r>
              <a:rPr lang="en-US" sz="1400" dirty="0">
                <a:latin typeface="+mn-lt"/>
                <a:ea typeface="Lucida Grande"/>
                <a:cs typeface="Lucida Grande"/>
              </a:rPr>
              <a:t>Δ</a:t>
            </a:r>
            <a:r>
              <a:rPr lang="en-US" sz="1400" i="1" dirty="0">
                <a:latin typeface="+mn-lt"/>
              </a:rPr>
              <a:t>H </a:t>
            </a:r>
            <a:r>
              <a:rPr lang="en-US" sz="1400" dirty="0">
                <a:latin typeface="+mn-lt"/>
              </a:rPr>
              <a:t>for the reaction</a:t>
            </a:r>
          </a:p>
          <a:p>
            <a:endParaRPr lang="en-US" sz="1400" dirty="0">
              <a:latin typeface="+mn-lt"/>
            </a:endParaRPr>
          </a:p>
          <a:p>
            <a:pPr algn="ctr"/>
            <a:r>
              <a:rPr lang="en-US" sz="1400" dirty="0">
                <a:latin typeface="+mn-lt"/>
              </a:rPr>
              <a:t>C(</a:t>
            </a:r>
            <a:r>
              <a:rPr lang="en-US" sz="1400" i="1" dirty="0">
                <a:latin typeface="+mn-lt"/>
              </a:rPr>
              <a:t>s</a:t>
            </a:r>
            <a:r>
              <a:rPr lang="en-US" sz="1400" dirty="0">
                <a:latin typeface="+mn-lt"/>
              </a:rPr>
              <a:t>) + H</a:t>
            </a:r>
            <a:r>
              <a:rPr lang="en-US" sz="1400" baseline="-25000" dirty="0">
                <a:latin typeface="+mn-lt"/>
              </a:rPr>
              <a:t>2</a:t>
            </a:r>
            <a:r>
              <a:rPr lang="en-US" sz="1400" dirty="0">
                <a:latin typeface="+mn-lt"/>
              </a:rPr>
              <a:t>O(</a:t>
            </a:r>
            <a:r>
              <a:rPr lang="en-US" sz="1400" i="1" dirty="0">
                <a:latin typeface="+mn-lt"/>
              </a:rPr>
              <a:t>g</a:t>
            </a:r>
            <a:r>
              <a:rPr lang="en-US" sz="1400" dirty="0">
                <a:latin typeface="+mn-lt"/>
              </a:rPr>
              <a:t>) → CO(</a:t>
            </a:r>
            <a:r>
              <a:rPr lang="en-US" sz="1400" i="1" dirty="0">
                <a:latin typeface="+mn-lt"/>
              </a:rPr>
              <a:t>g</a:t>
            </a:r>
            <a:r>
              <a:rPr lang="en-US" sz="1400" dirty="0">
                <a:latin typeface="+mn-lt"/>
              </a:rPr>
              <a:t>) + H</a:t>
            </a:r>
            <a:r>
              <a:rPr lang="en-US" sz="1400" baseline="-25000" dirty="0">
                <a:latin typeface="+mn-lt"/>
              </a:rPr>
              <a:t>2</a:t>
            </a:r>
            <a:r>
              <a:rPr lang="en-US" sz="1400" dirty="0">
                <a:latin typeface="+mn-lt"/>
              </a:rPr>
              <a:t>(g)</a:t>
            </a:r>
          </a:p>
          <a:p>
            <a:endParaRPr lang="en-US" sz="1400" dirty="0">
              <a:latin typeface="+mn-lt"/>
            </a:endParaRPr>
          </a:p>
          <a:p>
            <a:r>
              <a:rPr lang="en-US" sz="1400" dirty="0">
                <a:latin typeface="+mn-lt"/>
              </a:rPr>
              <a:t>using the following thermochemical equations:</a:t>
            </a:r>
          </a:p>
          <a:p>
            <a:endParaRPr lang="en-US" sz="1400" dirty="0">
              <a:latin typeface="+mn-lt"/>
            </a:endParaRPr>
          </a:p>
          <a:p>
            <a:pPr>
              <a:tabLst>
                <a:tab pos="1547813" algn="l"/>
              </a:tabLst>
            </a:pPr>
            <a:r>
              <a:rPr lang="en-US" sz="1400" dirty="0">
                <a:latin typeface="+mn-lt"/>
              </a:rPr>
              <a:t>			C(</a:t>
            </a:r>
            <a:r>
              <a:rPr lang="en-US" sz="1400" i="1" dirty="0">
                <a:latin typeface="+mn-lt"/>
              </a:rPr>
              <a:t>s</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 → CO</a:t>
            </a:r>
            <a:r>
              <a:rPr lang="en-US" sz="1400" baseline="-25000" dirty="0">
                <a:latin typeface="+mn-lt"/>
              </a:rPr>
              <a:t>2</a:t>
            </a:r>
            <a:r>
              <a:rPr lang="en-US" sz="1400" dirty="0">
                <a:latin typeface="+mn-lt"/>
              </a:rPr>
              <a:t>(</a:t>
            </a:r>
            <a:r>
              <a:rPr lang="en-US" sz="1400" i="1" dirty="0">
                <a:latin typeface="+mn-lt"/>
              </a:rPr>
              <a:t>g</a:t>
            </a:r>
            <a:r>
              <a:rPr lang="en-US" sz="1400" dirty="0">
                <a:latin typeface="+mn-lt"/>
              </a:rPr>
              <a:t>) 		Δ</a:t>
            </a:r>
            <a:r>
              <a:rPr lang="en-US" sz="1400" i="1" dirty="0">
                <a:latin typeface="+mn-lt"/>
              </a:rPr>
              <a:t>H</a:t>
            </a:r>
            <a:r>
              <a:rPr lang="en-US" sz="1400" baseline="-25000" dirty="0">
                <a:latin typeface="+mn-lt"/>
              </a:rPr>
              <a:t>1</a:t>
            </a:r>
            <a:r>
              <a:rPr lang="en-US" sz="1400" dirty="0">
                <a:latin typeface="+mn-lt"/>
              </a:rPr>
              <a:t> = −393.5 kJ</a:t>
            </a:r>
          </a:p>
          <a:p>
            <a:pPr>
              <a:tabLst>
                <a:tab pos="1544638" algn="l"/>
                <a:tab pos="1662113" algn="l"/>
              </a:tabLst>
            </a:pPr>
            <a:r>
              <a:rPr lang="en-US" sz="1400" dirty="0">
                <a:latin typeface="+mn-lt"/>
              </a:rPr>
              <a:t>		2 CO(</a:t>
            </a:r>
            <a:r>
              <a:rPr lang="en-US" sz="1400" i="1" dirty="0">
                <a:latin typeface="+mn-lt"/>
              </a:rPr>
              <a:t>g</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 → 2 CO</a:t>
            </a:r>
            <a:r>
              <a:rPr lang="en-US" sz="1400" baseline="-25000" dirty="0">
                <a:latin typeface="+mn-lt"/>
              </a:rPr>
              <a:t>2</a:t>
            </a:r>
            <a:r>
              <a:rPr lang="en-US" sz="1400" dirty="0">
                <a:latin typeface="+mn-lt"/>
              </a:rPr>
              <a:t>(</a:t>
            </a:r>
            <a:r>
              <a:rPr lang="en-US" sz="1400" i="1" dirty="0">
                <a:latin typeface="+mn-lt"/>
              </a:rPr>
              <a:t>g</a:t>
            </a:r>
            <a:r>
              <a:rPr lang="en-US" sz="1400" dirty="0">
                <a:latin typeface="+mn-lt"/>
              </a:rPr>
              <a:t>) 	Δ</a:t>
            </a:r>
            <a:r>
              <a:rPr lang="en-US" sz="1400" i="1" dirty="0">
                <a:latin typeface="+mn-lt"/>
              </a:rPr>
              <a:t>H</a:t>
            </a:r>
            <a:r>
              <a:rPr lang="en-US" sz="1400" baseline="-25000" dirty="0">
                <a:latin typeface="+mn-lt"/>
              </a:rPr>
              <a:t>2</a:t>
            </a:r>
            <a:r>
              <a:rPr lang="en-US" sz="1400" dirty="0">
                <a:latin typeface="+mn-lt"/>
              </a:rPr>
              <a:t> = −566.0 kJ</a:t>
            </a:r>
          </a:p>
          <a:p>
            <a:pPr>
              <a:tabLst>
                <a:tab pos="1544638" algn="l"/>
                <a:tab pos="1662113" algn="l"/>
                <a:tab pos="2116138" algn="l"/>
              </a:tabLst>
            </a:pPr>
            <a:r>
              <a:rPr lang="en-US" sz="1400" dirty="0">
                <a:latin typeface="+mn-lt"/>
              </a:rPr>
              <a:t>		2 H</a:t>
            </a:r>
            <a:r>
              <a:rPr lang="en-US" sz="1400" baseline="-25000" dirty="0">
                <a:latin typeface="+mn-lt"/>
              </a:rPr>
              <a:t>2</a:t>
            </a:r>
            <a:r>
              <a:rPr lang="en-US" sz="1400" dirty="0">
                <a:latin typeface="+mn-lt"/>
              </a:rPr>
              <a:t>(</a:t>
            </a:r>
            <a:r>
              <a:rPr lang="en-US" sz="1400" i="1" dirty="0">
                <a:latin typeface="+mn-lt"/>
              </a:rPr>
              <a:t>g</a:t>
            </a:r>
            <a:r>
              <a:rPr lang="en-US" sz="1400" dirty="0">
                <a:latin typeface="+mn-lt"/>
              </a:rPr>
              <a:t>) + O</a:t>
            </a:r>
            <a:r>
              <a:rPr lang="en-US" sz="1400" baseline="-25000" dirty="0">
                <a:latin typeface="+mn-lt"/>
              </a:rPr>
              <a:t>2</a:t>
            </a:r>
            <a:r>
              <a:rPr lang="en-US" sz="1400" dirty="0">
                <a:latin typeface="+mn-lt"/>
              </a:rPr>
              <a:t>(</a:t>
            </a:r>
            <a:r>
              <a:rPr lang="en-US" sz="1400" i="1" dirty="0">
                <a:latin typeface="+mn-lt"/>
              </a:rPr>
              <a:t>g</a:t>
            </a:r>
            <a:r>
              <a:rPr lang="en-US" sz="1400" dirty="0">
                <a:latin typeface="+mn-lt"/>
              </a:rPr>
              <a:t>) → 2 H</a:t>
            </a:r>
            <a:r>
              <a:rPr lang="en-US" sz="1400" baseline="-25000" dirty="0">
                <a:latin typeface="+mn-lt"/>
              </a:rPr>
              <a:t>2</a:t>
            </a:r>
            <a:r>
              <a:rPr lang="en-US" sz="1400" dirty="0">
                <a:latin typeface="+mn-lt"/>
              </a:rPr>
              <a:t>O(</a:t>
            </a:r>
            <a:r>
              <a:rPr lang="en-US" sz="1400" i="1" dirty="0">
                <a:latin typeface="+mn-lt"/>
              </a:rPr>
              <a:t>g</a:t>
            </a:r>
            <a:r>
              <a:rPr lang="en-US" sz="1400" dirty="0">
                <a:latin typeface="+mn-lt"/>
              </a:rPr>
              <a:t>) 		Δ</a:t>
            </a:r>
            <a:r>
              <a:rPr lang="en-US" sz="1400" i="1" dirty="0">
                <a:latin typeface="+mn-lt"/>
              </a:rPr>
              <a:t>H</a:t>
            </a:r>
            <a:r>
              <a:rPr lang="en-US" sz="1400" baseline="-25000" dirty="0">
                <a:latin typeface="+mn-lt"/>
              </a:rPr>
              <a:t>3</a:t>
            </a:r>
            <a:r>
              <a:rPr lang="en-US" sz="1400" dirty="0">
                <a:latin typeface="+mn-lt"/>
              </a:rPr>
              <a:t> = −483.6 kJ</a:t>
            </a:r>
          </a:p>
          <a:p>
            <a:endParaRPr lang="en-US" sz="1400" dirty="0">
              <a:latin typeface="+mn-lt"/>
            </a:endParaRPr>
          </a:p>
          <a:p>
            <a:r>
              <a:rPr lang="en-US" sz="1400" dirty="0">
                <a:latin typeface="+mn-lt"/>
              </a:rPr>
              <a:t>By what coefficient do you need to multiply </a:t>
            </a:r>
            <a:r>
              <a:rPr lang="en-US" sz="1400" dirty="0">
                <a:ea typeface="Lucida Grande"/>
                <a:cs typeface="Lucida Grande"/>
              </a:rPr>
              <a:t>Δ</a:t>
            </a:r>
            <a:r>
              <a:rPr lang="en-US" sz="1400" i="1" dirty="0">
                <a:latin typeface="+mn-lt"/>
              </a:rPr>
              <a:t>H</a:t>
            </a:r>
            <a:r>
              <a:rPr lang="en-US" sz="1400" baseline="-25000" dirty="0">
                <a:latin typeface="+mn-lt"/>
              </a:rPr>
              <a:t>2</a:t>
            </a:r>
            <a:r>
              <a:rPr lang="en-US" sz="1400" dirty="0">
                <a:latin typeface="+mn-lt"/>
              </a:rPr>
              <a:t> in determining </a:t>
            </a:r>
            <a:r>
              <a:rPr lang="en-US" sz="1400" dirty="0">
                <a:ea typeface="Lucida Grande"/>
                <a:cs typeface="Lucida Grande"/>
              </a:rPr>
              <a:t>Δ</a:t>
            </a:r>
            <a:r>
              <a:rPr lang="en-US" sz="1400" i="1" dirty="0">
                <a:latin typeface="+mn-lt"/>
              </a:rPr>
              <a:t>H </a:t>
            </a:r>
            <a:r>
              <a:rPr lang="en-US" sz="1400" dirty="0">
                <a:latin typeface="+mn-lt"/>
              </a:rPr>
              <a:t>for the target equation?</a:t>
            </a:r>
          </a:p>
          <a:p>
            <a:r>
              <a:rPr lang="en-US" sz="1400" b="1" dirty="0">
                <a:latin typeface="+mn-lt"/>
              </a:rPr>
              <a:t>(a) </a:t>
            </a:r>
            <a:r>
              <a:rPr lang="en-US" sz="1400" dirty="0">
                <a:latin typeface="+mn-lt"/>
                <a:ea typeface="ＭＳ ゴシック"/>
                <a:cs typeface="ＭＳ ゴシック"/>
              </a:rPr>
              <a:t>−</a:t>
            </a:r>
            <a:r>
              <a:rPr lang="en-US" sz="1400" dirty="0">
                <a:latin typeface="+mn-lt"/>
              </a:rPr>
              <a:t>1 ⁄ 2          </a:t>
            </a:r>
            <a:r>
              <a:rPr lang="en-US" sz="1400" b="1" dirty="0">
                <a:latin typeface="+mn-lt"/>
              </a:rPr>
              <a:t> (b) </a:t>
            </a:r>
            <a:r>
              <a:rPr lang="en-US" sz="1400" dirty="0">
                <a:latin typeface="+mn-lt"/>
                <a:ea typeface="ＭＳ ゴシック"/>
                <a:cs typeface="ＭＳ ゴシック"/>
              </a:rPr>
              <a:t>−</a:t>
            </a:r>
            <a:r>
              <a:rPr lang="en-US" sz="1400" dirty="0">
                <a:latin typeface="+mn-lt"/>
              </a:rPr>
              <a:t>1          </a:t>
            </a:r>
            <a:r>
              <a:rPr lang="en-US" sz="1400" b="1" dirty="0">
                <a:latin typeface="+mn-lt"/>
              </a:rPr>
              <a:t> (c)  </a:t>
            </a:r>
            <a:r>
              <a:rPr lang="en-US" sz="1400" dirty="0">
                <a:latin typeface="+mn-lt"/>
              </a:rPr>
              <a:t>2         </a:t>
            </a:r>
            <a:r>
              <a:rPr lang="en-US" sz="1400" b="1" dirty="0">
                <a:latin typeface="+mn-lt"/>
              </a:rPr>
              <a:t>(d) </a:t>
            </a:r>
            <a:r>
              <a:rPr lang="en-US" sz="1400" dirty="0">
                <a:latin typeface="+mn-lt"/>
              </a:rPr>
              <a:t>1 ⁄ 2         </a:t>
            </a:r>
            <a:r>
              <a:rPr lang="en-US" sz="1400" b="1" dirty="0">
                <a:latin typeface="+mn-lt"/>
              </a:rPr>
              <a:t> (e) </a:t>
            </a:r>
            <a:r>
              <a:rPr lang="en-US" sz="1400" dirty="0">
                <a:latin typeface="+mn-lt"/>
              </a:rPr>
              <a:t>2</a:t>
            </a:r>
          </a:p>
          <a:p>
            <a:endParaRPr lang="en-US" sz="1400" b="1" dirty="0"/>
          </a:p>
        </p:txBody>
      </p:sp>
      <p:sp>
        <p:nvSpPr>
          <p:cNvPr id="12" name="Text Box 84"/>
          <p:cNvSpPr txBox="1">
            <a:spLocks noChangeArrowheads="1"/>
          </p:cNvSpPr>
          <p:nvPr/>
        </p:nvSpPr>
        <p:spPr bwMode="auto">
          <a:xfrm>
            <a:off x="317500" y="1014984"/>
            <a:ext cx="8245929" cy="444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Continued</a:t>
            </a:r>
          </a:p>
          <a:p>
            <a:pPr marL="0" indent="0"/>
            <a:endParaRPr lang="en-US" sz="1400" dirty="0">
              <a:latin typeface="+mn-lt"/>
            </a:endParaRPr>
          </a:p>
          <a:p>
            <a:endParaRPr lang="en-US" sz="1400" b="1" dirty="0">
              <a:latin typeface="+mn-lt"/>
            </a:endParaRPr>
          </a:p>
          <a:p>
            <a:pPr marL="0" indent="0"/>
            <a:endParaRPr lang="en-US" sz="1400" dirty="0">
              <a:latin typeface="+mn-lt"/>
            </a:endParaRPr>
          </a:p>
          <a:p>
            <a:pPr marL="0" indent="0"/>
            <a:endParaRPr lang="en-US" sz="1400" dirty="0">
              <a:latin typeface="+mn-lt"/>
            </a:endParaRPr>
          </a:p>
        </p:txBody>
      </p:sp>
      <p:sp>
        <p:nvSpPr>
          <p:cNvPr id="10" name="Rectangle 58"/>
          <p:cNvSpPr>
            <a:spLocks noChangeArrowheads="1"/>
          </p:cNvSpPr>
          <p:nvPr/>
        </p:nvSpPr>
        <p:spPr bwMode="auto">
          <a:xfrm>
            <a:off x="319088" y="557784"/>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92400" indent="-2692400"/>
            <a:r>
              <a:rPr lang="en-US" b="1" dirty="0">
                <a:solidFill>
                  <a:srgbClr val="3366FF"/>
                </a:solidFill>
                <a:latin typeface="Arial"/>
                <a:cs typeface="Arial"/>
              </a:rPr>
              <a:t>Sample Exercise 5.10</a:t>
            </a:r>
            <a:r>
              <a:rPr lang="en-US" b="1" dirty="0">
                <a:solidFill>
                  <a:srgbClr val="4C4BE5"/>
                </a:solidFill>
                <a:latin typeface="Arial"/>
                <a:cs typeface="Arial"/>
              </a:rPr>
              <a:t> </a:t>
            </a:r>
            <a:r>
              <a:rPr lang="en-US" b="1" dirty="0">
                <a:latin typeface="Arial"/>
                <a:cs typeface="Arial"/>
              </a:rPr>
              <a:t>Using Three Equations with Hess’s Law to </a:t>
            </a:r>
            <a:br>
              <a:rPr lang="en-US" b="1" dirty="0">
                <a:latin typeface="Arial"/>
                <a:cs typeface="Arial"/>
              </a:rPr>
            </a:br>
            <a:r>
              <a:rPr lang="en-US" b="1" dirty="0">
                <a:latin typeface="Arial"/>
                <a:cs typeface="Arial"/>
              </a:rPr>
              <a:t>Calculate Δ</a:t>
            </a:r>
            <a:r>
              <a:rPr lang="en-US" b="1" i="1" dirty="0">
                <a:latin typeface="Arial"/>
                <a:cs typeface="Arial"/>
              </a:rPr>
              <a:t>H</a:t>
            </a:r>
            <a:endParaRPr lang="en-US" b="1" dirty="0">
              <a:latin typeface="Arial"/>
              <a:cs typeface="Arial"/>
            </a:endParaRPr>
          </a:p>
        </p:txBody>
      </p:sp>
      <p:sp>
        <p:nvSpPr>
          <p:cNvPr id="11" name="Line 89"/>
          <p:cNvSpPr>
            <a:spLocks noChangeShapeType="1"/>
          </p:cNvSpPr>
          <p:nvPr/>
        </p:nvSpPr>
        <p:spPr bwMode="auto">
          <a:xfrm>
            <a:off x="293782" y="4608579"/>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81"/>
          <p:cNvSpPr>
            <a:spLocks noChangeShapeType="1"/>
          </p:cNvSpPr>
          <p:nvPr/>
        </p:nvSpPr>
        <p:spPr bwMode="auto">
          <a:xfrm>
            <a:off x="301752" y="301752"/>
            <a:ext cx="0" cy="4306827"/>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6387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9">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9">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9">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9">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59">
                                            <p:txEl>
                                              <p:pRg st="12" end="1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LASTMERGEFILE" val="\\.host\Shared Folders\gexinc On My Mac\Desktop\TRANSFER\47191\04 Sample Chapter.xls"/>
  <p:tag name="MMPROD_NEXTUNIQUEID" val="10009"/>
  <p:tag name="MMPROD_UIDATA" val="&lt;database version=&quot;8.0&quot;&gt;&lt;object type=&quot;1&quot; unique_id=&quot;10001&quot;&gt;&lt;object type=&quot;2&quot; unique_id=&quot;10039&quot;&gt;&lt;object type=&quot;3&quot; unique_id=&quot;10040&quot;&gt;&lt;property id=&quot;20148&quot; value=&quot;5&quot;/&gt;&lt;property id=&quot;20300&quot; value=&quot;Slide 1&quot;/&gt;&lt;property id=&quot;20307&quot; value=&quot;256&quot;/&gt;&lt;/object&gt;&lt;object type=&quot;3&quot; unique_id=&quot;10041&quot;&gt;&lt;property id=&quot;20148&quot; value=&quot;5&quot;/&gt;&lt;property id=&quot;20300&quot; value=&quot;Slide 15&quot;/&gt;&lt;property id=&quot;20307&quot; value=&quot;270&quot;/&gt;&lt;/object&gt;&lt;object type=&quot;3&quot; unique_id=&quot;10042&quot;&gt;&lt;property id=&quot;20148&quot; value=&quot;5&quot;/&gt;&lt;property id=&quot;20300&quot; value=&quot;Slide 14&quot;/&gt;&lt;property id=&quot;20307&quot; value=&quot;269&quot;/&gt;&lt;/object&gt;&lt;object type=&quot;3&quot; unique_id=&quot;10043&quot;&gt;&lt;property id=&quot;20148&quot; value=&quot;5&quot;/&gt;&lt;property id=&quot;20300&quot; value=&quot;Slide 13&quot;/&gt;&lt;property id=&quot;20307&quot; value=&quot;268&quot;/&gt;&lt;/object&gt;&lt;object type=&quot;3&quot; unique_id=&quot;10044&quot;&gt;&lt;property id=&quot;20148&quot; value=&quot;5&quot;/&gt;&lt;property id=&quot;20300&quot; value=&quot;Slide 12&quot;/&gt;&lt;property id=&quot;20307&quot; value=&quot;267&quot;/&gt;&lt;/object&gt;&lt;object type=&quot;3&quot; unique_id=&quot;10045&quot;&gt;&lt;property id=&quot;20148&quot; value=&quot;5&quot;/&gt;&lt;property id=&quot;20300&quot; value=&quot;Slide 17&quot;/&gt;&lt;property id=&quot;20307&quot; value=&quot;272&quot;/&gt;&lt;/object&gt;&lt;object type=&quot;3&quot; unique_id=&quot;10046&quot;&gt;&lt;property id=&quot;20148&quot; value=&quot;5&quot;/&gt;&lt;property id=&quot;20300&quot; value=&quot;Slide 11&quot;/&gt;&lt;property id=&quot;20307&quot; value=&quot;266&quot;/&gt;&lt;/object&gt;&lt;object type=&quot;3&quot; unique_id=&quot;10047&quot;&gt;&lt;property id=&quot;20148&quot; value=&quot;5&quot;/&gt;&lt;property id=&quot;20300&quot; value=&quot;Slide 10&quot;/&gt;&lt;property id=&quot;20307&quot; value=&quot;265&quot;/&gt;&lt;/object&gt;&lt;object type=&quot;3&quot; unique_id=&quot;10048&quot;&gt;&lt;property id=&quot;20148&quot; value=&quot;5&quot;/&gt;&lt;property id=&quot;20300&quot; value=&quot;Slide 9&quot;/&gt;&lt;property id=&quot;20307&quot; value=&quot;264&quot;/&gt;&lt;/object&gt;&lt;object type=&quot;3&quot; unique_id=&quot;10049&quot;&gt;&lt;property id=&quot;20148&quot; value=&quot;5&quot;/&gt;&lt;property id=&quot;20300&quot; value=&quot;Slide 16&quot;/&gt;&lt;property id=&quot;20307&quot; value=&quot;271&quot;/&gt;&lt;/object&gt;&lt;object type=&quot;3&quot; unique_id=&quot;10050&quot;&gt;&lt;property id=&quot;20148&quot; value=&quot;5&quot;/&gt;&lt;property id=&quot;20300&quot; value=&quot;Slide 8&quot;/&gt;&lt;property id=&quot;20307&quot; value=&quot;263&quot;/&gt;&lt;/object&gt;&lt;object type=&quot;3&quot; unique_id=&quot;10051&quot;&gt;&lt;property id=&quot;20148&quot; value=&quot;5&quot;/&gt;&lt;property id=&quot;20300&quot; value=&quot;Slide 7&quot;/&gt;&lt;property id=&quot;20307&quot; value=&quot;262&quot;/&gt;&lt;/object&gt;&lt;object type=&quot;3&quot; unique_id=&quot;10052&quot;&gt;&lt;property id=&quot;20148&quot; value=&quot;5&quot;/&gt;&lt;property id=&quot;20300&quot; value=&quot;Slide 6&quot;/&gt;&lt;property id=&quot;20307&quot; value=&quot;261&quot;/&gt;&lt;/object&gt;&lt;object type=&quot;3&quot; unique_id=&quot;11956&quot;&gt;&lt;property id=&quot;20148&quot; value=&quot;5&quot;/&gt;&lt;property id=&quot;20300&quot; value=&quot;Slide 18&quot;/&gt;&lt;property id=&quot;20307&quot; value=&quot;273&quot;/&gt;&lt;/object&gt;&lt;object type=&quot;3&quot; unique_id=&quot;11957&quot;&gt;&lt;property id=&quot;20148&quot; value=&quot;5&quot;/&gt;&lt;property id=&quot;20300&quot; value=&quot;Slide 19&quot;/&gt;&lt;property id=&quot;20307&quot; value=&quot;274&quot;/&gt;&lt;/object&gt;&lt;object type=&quot;3&quot; unique_id=&quot;12302&quot;&gt;&lt;property id=&quot;20148&quot; value=&quot;5&quot;/&gt;&lt;property id=&quot;20300&quot; value=&quot;Slide 20&quot;/&gt;&lt;property id=&quot;20307&quot; value=&quot;275&quot;/&gt;&lt;/object&gt;&lt;object type=&quot;3&quot; unique_id=&quot;12303&quot;&gt;&lt;property id=&quot;20148&quot; value=&quot;5&quot;/&gt;&lt;property id=&quot;20300&quot; value=&quot;Slide 21&quot;/&gt;&lt;property id=&quot;20307&quot; value=&quot;276&quot;/&gt;&lt;/object&gt;&lt;object type=&quot;3&quot; unique_id=&quot;12476&quot;&gt;&lt;property id=&quot;20148&quot; value=&quot;5&quot;/&gt;&lt;property id=&quot;20300&quot; value=&quot;Slide 22&quot;/&gt;&lt;property id=&quot;20307&quot; value=&quot;277&quot;/&gt;&lt;/object&gt;&lt;object type=&quot;3&quot; unique_id=&quot;12477&quot;&gt;&lt;property id=&quot;20148&quot; value=&quot;5&quot;/&gt;&lt;property id=&quot;20300&quot; value=&quot;Slide 23&quot;/&gt;&lt;property id=&quot;20307&quot; value=&quot;278&quot;/&gt;&lt;/object&gt;&lt;object type=&quot;3&quot; unique_id=&quot;12562&quot;&gt;&lt;property id=&quot;20148&quot; value=&quot;5&quot;/&gt;&lt;property id=&quot;20300&quot; value=&quot;Slide 24&quot;/&gt;&lt;property id=&quot;20307&quot; value=&quot;279&quot;/&gt;&lt;/object&gt;&lt;object type=&quot;3&quot; unique_id=&quot;12563&quot;&gt;&lt;property id=&quot;20148&quot; value=&quot;5&quot;/&gt;&lt;property id=&quot;20300&quot; value=&quot;Slide 25&quot;/&gt;&lt;property id=&quot;20307&quot; value=&quot;280&quot;/&gt;&lt;/object&gt;&lt;object type=&quot;3&quot; unique_id=&quot;12702&quot;&gt;&lt;property id=&quot;20148&quot; value=&quot;5&quot;/&gt;&lt;property id=&quot;20300&quot; value=&quot;Slide 26&quot;/&gt;&lt;property id=&quot;20307&quot; value=&quot;281&quot;/&gt;&lt;/object&gt;&lt;object type=&quot;3&quot; unique_id=&quot;12703&quot;&gt;&lt;property id=&quot;20148&quot; value=&quot;5&quot;/&gt;&lt;property id=&quot;20300&quot; value=&quot;Slide 27&quot;/&gt;&lt;property id=&quot;20307&quot; value=&quot;282&quot;/&gt;&lt;/object&gt;&lt;object type=&quot;3&quot; unique_id=&quot;12854&quot;&gt;&lt;property id=&quot;20148&quot; value=&quot;5&quot;/&gt;&lt;property id=&quot;20300&quot; value=&quot;Slide 28&quot;/&gt;&lt;property id=&quot;20307&quot; value=&quot;283&quot;/&gt;&lt;/object&gt;&lt;object type=&quot;3&quot; unique_id=&quot;12855&quot;&gt;&lt;property id=&quot;20148&quot; value=&quot;5&quot;/&gt;&lt;property id=&quot;20300&quot; value=&quot;Slide 29&quot;/&gt;&lt;property id=&quot;20307&quot; value=&quot;284&quot;/&gt;&lt;/object&gt;&lt;object type=&quot;3&quot; unique_id=&quot;13018&quot;&gt;&lt;property id=&quot;20148&quot; value=&quot;5&quot;/&gt;&lt;property id=&quot;20300&quot; value=&quot;Slide 30&quot;/&gt;&lt;property id=&quot;20307&quot; value=&quot;285&quot;/&gt;&lt;/object&gt;&lt;object type=&quot;3&quot; unique_id=&quot;13019&quot;&gt;&lt;property id=&quot;20148&quot; value=&quot;5&quot;/&gt;&lt;property id=&quot;20300&quot; value=&quot;Slide 32&quot;/&gt;&lt;property id=&quot;20307&quot; value=&quot;286&quot;/&gt;&lt;/object&gt;&lt;object type=&quot;3&quot; unique_id=&quot;13107&quot;&gt;&lt;property id=&quot;20148&quot; value=&quot;5&quot;/&gt;&lt;property id=&quot;20300&quot; value=&quot;Slide 33&quot;/&gt;&lt;property id=&quot;20307&quot; value=&quot;287&quot;/&gt;&lt;/object&gt;&lt;object type=&quot;3&quot; unique_id=&quot;13408&quot;&gt;&lt;property id=&quot;20148&quot; value=&quot;5&quot;/&gt;&lt;property id=&quot;20300&quot; value=&quot;Slide 34&quot;/&gt;&lt;property id=&quot;20307&quot; value=&quot;288&quot;/&gt;&lt;/object&gt;&lt;object type=&quot;3&quot; unique_id=&quot;13409&quot;&gt;&lt;property id=&quot;20148&quot; value=&quot;5&quot;/&gt;&lt;property id=&quot;20300&quot; value=&quot;Slide 35&quot;/&gt;&lt;property id=&quot;20307&quot; value=&quot;289&quot;/&gt;&lt;/object&gt;&lt;object type=&quot;3&quot; unique_id=&quot;13698&quot;&gt;&lt;property id=&quot;20148&quot; value=&quot;5&quot;/&gt;&lt;property id=&quot;20300&quot; value=&quot;Slide 36&quot;/&gt;&lt;property id=&quot;20307&quot; value=&quot;290&quot;/&gt;&lt;/object&gt;&lt;object type=&quot;3&quot; unique_id=&quot;13699&quot;&gt;&lt;property id=&quot;20148&quot; value=&quot;5&quot;/&gt;&lt;property id=&quot;20300&quot; value=&quot;Slide 37&quot;/&gt;&lt;property id=&quot;20307&quot; value=&quot;291&quot;/&gt;&lt;/object&gt;&lt;object type=&quot;3&quot; unique_id=&quot;13700&quot;&gt;&lt;property id=&quot;20148&quot; value=&quot;5&quot;/&gt;&lt;property id=&quot;20300&quot; value=&quot;Slide 38&quot;/&gt;&lt;property id=&quot;20307&quot; value=&quot;292&quot;/&gt;&lt;/object&gt;&lt;object type=&quot;3&quot; unique_id=&quot;14122&quot;&gt;&lt;property id=&quot;20148&quot; value=&quot;5&quot;/&gt;&lt;property id=&quot;20300&quot; value=&quot;Slide 40&quot;/&gt;&lt;property id=&quot;20307&quot; value=&quot;293&quot;/&gt;&lt;/object&gt;&lt;object type=&quot;3&quot; unique_id=&quot;14123&quot;&gt;&lt;property id=&quot;20148&quot; value=&quot;5&quot;/&gt;&lt;property id=&quot;20300&quot; value=&quot;Slide 39&quot;/&gt;&lt;property id=&quot;20307&quot; value=&quot;294&quot;/&gt;&lt;/object&gt;&lt;object type=&quot;3&quot; unique_id=&quot;14124&quot;&gt;&lt;property id=&quot;20148&quot; value=&quot;5&quot;/&gt;&lt;property id=&quot;20300&quot; value=&quot;Slide 42&quot;/&gt;&lt;property id=&quot;20307&quot; value=&quot;295&quot;/&gt;&lt;/object&gt;&lt;object type=&quot;3&quot; unique_id=&quot;14434&quot;&gt;&lt;property id=&quot;20148&quot; value=&quot;5&quot;/&gt;&lt;property id=&quot;20300&quot; value=&quot;Slide 2&quot;/&gt;&lt;property id=&quot;20307&quot; value=&quot;257&quot;/&gt;&lt;/object&gt;&lt;object type=&quot;3&quot; unique_id=&quot;14435&quot;&gt;&lt;property id=&quot;20148&quot; value=&quot;5&quot;/&gt;&lt;property id=&quot;20300&quot; value=&quot;Slide 3&quot;/&gt;&lt;property id=&quot;20307&quot; value=&quot;258&quot;/&gt;&lt;/object&gt;&lt;object type=&quot;3&quot; unique_id=&quot;14436&quot;&gt;&lt;property id=&quot;20148&quot; value=&quot;5&quot;/&gt;&lt;property id=&quot;20300&quot; value=&quot;Slide 4&quot;/&gt;&lt;property id=&quot;20307&quot; value=&quot;259&quot;/&gt;&lt;/object&gt;&lt;object type=&quot;3&quot; unique_id=&quot;14437&quot;&gt;&lt;property id=&quot;20148&quot; value=&quot;5&quot;/&gt;&lt;property id=&quot;20300&quot; value=&quot;Slide 5&quot;/&gt;&lt;property id=&quot;20307&quot; value=&quot;260&quot;/&gt;&lt;/object&gt;&lt;object type=&quot;3&quot; unique_id=&quot;15748&quot;&gt;&lt;property id=&quot;20148&quot; value=&quot;5&quot;/&gt;&lt;property id=&quot;20300&quot; value=&quot;Slide 31&quot;/&gt;&lt;property id=&quot;20307&quot; value=&quot;296&quot;/&gt;&lt;/object&gt;&lt;object type=&quot;3&quot; unique_id=&quot;16355&quot;&gt;&lt;property id=&quot;20148&quot; value=&quot;5&quot;/&gt;&lt;property id=&quot;20300&quot; value=&quot;Slide 41&quot;/&gt;&lt;property id=&quot;20307&quot; value=&quot;297&quot;/&gt;&lt;/object&gt;&lt;/object&gt;&lt;object type=&quot;8&quot; unique_id=&quot;10075&quot;&gt;&lt;/object&gt;&lt;/object&gt;&lt;/database&gt;"/>
  <p:tag name="SECTOMILLISECCONVERTED" val="1"/>
</p:tagLst>
</file>

<file path=ppt/theme/theme1.xml><?xml version="1.0" encoding="utf-8"?>
<a:theme xmlns:a="http://schemas.openxmlformats.org/drawingml/2006/main" name="Worked_Examples">
  <a:themeElements>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rked_Example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defRPr/>
        </a:defPPr>
      </a:lstStyle>
    </a:spDef>
    <a:lnDef>
      <a:spPr bwMode="auto">
        <a:xfrm>
          <a:off x="0" y="0"/>
          <a:ext cx="1" cy="1"/>
        </a:xfrm>
        <a:custGeom>
          <a:avLst/>
          <a:gdLst/>
          <a:ahLst/>
          <a:cxnLst/>
          <a:rect l="0" t="0" r="0" b="0"/>
          <a:pathLst/>
        </a:custGeom>
        <a:solidFill>
          <a:srgbClr val="0080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2282825" marR="0" indent="-2282825"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ea typeface="ＭＳ Ｐゴシック" pitchFamily="48" charset="-128"/>
          </a:defRPr>
        </a:defPPr>
      </a:lstStyle>
    </a:lnDef>
  </a:objectDefaults>
  <a:extraClrSchemeLst>
    <a:extraClrScheme>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ked_Exampl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ked_Exampl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ked_Exampl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ked_Exampl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ked_Exampl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ked_Exampl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ked_Exampl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ked_Exampl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ked_Exampl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ked_Exampl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ked_Exampl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Worked_Examples</Template>
  <TotalTime>3188</TotalTime>
  <Words>920</Words>
  <Application>Microsoft Office PowerPoint</Application>
  <PresentationFormat>On-screen Show (4:3)</PresentationFormat>
  <Paragraphs>118</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ゴシック</vt:lpstr>
      <vt:lpstr>ＭＳ Ｐゴシック</vt:lpstr>
      <vt:lpstr>Arial</vt:lpstr>
      <vt:lpstr>Helvetica</vt:lpstr>
      <vt:lpstr>Lucida Grande</vt:lpstr>
      <vt:lpstr>Times</vt:lpstr>
      <vt:lpstr>Times New Roman</vt:lpstr>
      <vt:lpstr>Worked_Examples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GEX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gexinc</dc:creator>
  <cp:lastModifiedBy>emad.akeer</cp:lastModifiedBy>
  <cp:revision>767</cp:revision>
  <cp:lastPrinted>2014-01-22T16:24:21Z</cp:lastPrinted>
  <dcterms:created xsi:type="dcterms:W3CDTF">2013-09-13T12:48:59Z</dcterms:created>
  <dcterms:modified xsi:type="dcterms:W3CDTF">2017-10-27T03:40:31Z</dcterms:modified>
</cp:coreProperties>
</file>