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9" r:id="rId3"/>
    <p:sldId id="258" r:id="rId4"/>
    <p:sldId id="259" r:id="rId5"/>
    <p:sldId id="310" r:id="rId6"/>
    <p:sldId id="261" r:id="rId7"/>
    <p:sldId id="260" r:id="rId8"/>
    <p:sldId id="262" r:id="rId9"/>
    <p:sldId id="311" r:id="rId10"/>
    <p:sldId id="263" r:id="rId11"/>
    <p:sldId id="264" r:id="rId12"/>
    <p:sldId id="265" r:id="rId13"/>
    <p:sldId id="307" r:id="rId14"/>
    <p:sldId id="269" r:id="rId15"/>
    <p:sldId id="270" r:id="rId16"/>
    <p:sldId id="271" r:id="rId17"/>
    <p:sldId id="312" r:id="rId18"/>
    <p:sldId id="313" r:id="rId19"/>
    <p:sldId id="314" r:id="rId20"/>
    <p:sldId id="315" r:id="rId21"/>
    <p:sldId id="278" r:id="rId22"/>
    <p:sldId id="316" r:id="rId23"/>
    <p:sldId id="283" r:id="rId24"/>
    <p:sldId id="285" r:id="rId25"/>
    <p:sldId id="286" r:id="rId26"/>
    <p:sldId id="287" r:id="rId27"/>
    <p:sldId id="288" r:id="rId28"/>
    <p:sldId id="289" r:id="rId29"/>
    <p:sldId id="284" r:id="rId30"/>
    <p:sldId id="290" r:id="rId31"/>
    <p:sldId id="317" r:id="rId32"/>
    <p:sldId id="292" r:id="rId33"/>
    <p:sldId id="293" r:id="rId34"/>
    <p:sldId id="294" r:id="rId35"/>
    <p:sldId id="295" r:id="rId36"/>
    <p:sldId id="318" r:id="rId37"/>
    <p:sldId id="296" r:id="rId38"/>
    <p:sldId id="297" r:id="rId39"/>
    <p:sldId id="298" r:id="rId40"/>
    <p:sldId id="301" r:id="rId41"/>
    <p:sldId id="30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7CB2"/>
    <a:srgbClr val="F4DBD5"/>
    <a:srgbClr val="F4F4F4"/>
    <a:srgbClr val="C86C77"/>
    <a:srgbClr val="0019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06" autoAdjust="0"/>
    <p:restoredTop sz="94645" autoAdjust="0"/>
  </p:normalViewPr>
  <p:slideViewPr>
    <p:cSldViewPr>
      <p:cViewPr varScale="1">
        <p:scale>
          <a:sx n="68" d="100"/>
          <a:sy n="68" d="100"/>
        </p:scale>
        <p:origin x="19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B63490EF-B436-4E17-B468-7053E97AC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55102F-713C-4291-9E11-32DCC8B0CE0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407C55-3B15-47B7-92BF-65D81E1DBCB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32D4A8-616C-44AC-AF77-A4763CC40F8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45C1EA-AE33-4EB8-8AA5-A8204DB03F1A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999B71-0D32-4986-BF9E-B2F2C7B8B127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3276C3D-B54B-4B80-8FCE-969C21352B1F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656EE90-051C-4387-ACB7-3ADB4424D76A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9824D0-0107-4512-BB25-CAA0A88EA289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87813-0395-4B44-BBA4-E1CA173692BB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6313BE-5B39-4B4A-A30F-AD643C6CE6FB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DC22E9-0688-46AE-A2B2-DAB3FDB28DD5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3590E6F-FEC7-444E-9B74-7156668751A5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FB3F13-539D-47D0-A0B3-F4D570128943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9796EC-F2E6-4D66-A51D-D5C1E9764719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4BBA54-6A48-4DE2-A892-613B6218ADA8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8DCAB1-B163-4D32-85A9-F0A616BC6C78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C312407-2009-412F-BF96-D6398479D97D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5E5A45F-37A2-4CB6-8848-F3EC2F481DB1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7EE809-6BB6-4932-920D-F28460A9E661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3E1D51-1E0C-4EA3-80EF-A82BA115D131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A99F24-2350-4311-9BD1-D9679EB880C4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6F400B-A4F7-41E8-A3E1-538BCFE54B06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737DD4-144A-4EB3-974E-F8C8E513771D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C130C3-5297-4510-9591-C8490F68FA6E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7C6AEC-FA97-4A0C-8B6F-2CDBB21AAE22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A4CF66-7B61-41BF-AC0B-0B149FC15934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0132FC8-83B1-4B81-9A1C-9FADBEF29A00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0D8681-AC61-4AA6-8105-6E8C265C2A44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772459-6B87-4295-B283-725DBCDEA21F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8DD2F9-CFBA-4953-9472-207345AFA1BE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29063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46858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55627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21645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1996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46813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9039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93300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72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69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18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10574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25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2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0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5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3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71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10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0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3121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8342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5935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31510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044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5276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3833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5078" y="3630"/>
              <a:ext cx="57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>
                  <a:latin typeface="Times New Roman" pitchFamily="18" charset="0"/>
                </a:rPr>
                <a:t>Periodic</a:t>
              </a:r>
            </a:p>
            <a:p>
              <a:pPr algn="ctr">
                <a:defRPr/>
              </a:pPr>
              <a:r>
                <a:rPr lang="en-US" altLang="en-US" sz="1400">
                  <a:latin typeface="Times New Roman" pitchFamily="18" charset="0"/>
                </a:rPr>
                <a:t>Properties</a:t>
              </a:r>
            </a:p>
            <a:p>
              <a:pPr algn="ctr">
                <a:defRPr/>
              </a:pPr>
              <a:r>
                <a:rPr lang="en-US" altLang="en-US" sz="1400">
                  <a:latin typeface="Times New Roman" pitchFamily="18" charset="0"/>
                </a:rPr>
                <a:t>of the </a:t>
              </a:r>
            </a:p>
            <a:p>
              <a:pPr algn="ctr">
                <a:defRPr/>
              </a:pPr>
              <a:r>
                <a:rPr lang="en-US" altLang="en-US" sz="1400">
                  <a:latin typeface="Times New Roman" pitchFamily="18" charset="0"/>
                </a:rPr>
                <a:t>Elements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2015 Pearson Education, Inc.</a:t>
            </a:r>
            <a:endParaRPr lang="en-US" b="1" dirty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73738C"/>
                </a:solidFill>
              </a:rPr>
              <a:t>© 2015 Pearson Education, Inc.</a:t>
            </a:r>
            <a:endParaRPr lang="en-US" alt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pic>
        <p:nvPicPr>
          <p:cNvPr id="3078" name="Picture 1" descr="BROW0417_13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b="1" dirty="0">
                <a:cs typeface="Arial" charset="0"/>
              </a:rPr>
              <a:t>Chapter 7</a:t>
            </a:r>
            <a:br>
              <a:rPr lang="en-US" altLang="en-US" sz="3400" b="1" dirty="0">
                <a:cs typeface="Arial" charset="0"/>
              </a:rPr>
            </a:br>
            <a:br>
              <a:rPr lang="en-US" altLang="en-US" sz="3400" b="1" dirty="0">
                <a:cs typeface="Arial" charset="0"/>
              </a:rPr>
            </a:br>
            <a:r>
              <a:rPr lang="en-US" altLang="en-US" sz="3400" b="1" dirty="0">
                <a:cs typeface="Arial" charset="0"/>
              </a:rPr>
              <a:t> Periodic Properties</a:t>
            </a:r>
            <a:br>
              <a:rPr lang="en-US" altLang="en-US" sz="3400" b="1" dirty="0">
                <a:cs typeface="Arial" charset="0"/>
              </a:rPr>
            </a:br>
            <a:r>
              <a:rPr lang="en-US" altLang="en-US" sz="3400" b="1" dirty="0">
                <a:cs typeface="Arial" charset="0"/>
              </a:rPr>
              <a:t>of the Elements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3" y="1588"/>
            <a:ext cx="9144001" cy="989012"/>
          </a:xfrm>
        </p:spPr>
        <p:txBody>
          <a:bodyPr/>
          <a:lstStyle/>
          <a:p>
            <a:pPr eaLnBrk="1" hangingPunct="1"/>
            <a:r>
              <a:rPr lang="en-US" altLang="en-US"/>
              <a:t>Sizes of Atoms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363" y="838200"/>
            <a:ext cx="9067800" cy="28194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altLang="en-US" dirty="0"/>
              <a:t>The bonding atomic radius is half the </a:t>
            </a:r>
            <a:r>
              <a:rPr lang="en-US" altLang="en-US" dirty="0" err="1"/>
              <a:t>internuclear</a:t>
            </a:r>
            <a:r>
              <a:rPr lang="en-US" altLang="en-US" dirty="0"/>
              <a:t> distance when atoms are bonded.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en-US" dirty="0"/>
              <a:t>The bonding atomic radius tends to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— decrease from left to right across a period (</a:t>
            </a:r>
            <a:r>
              <a:rPr lang="en-US" altLang="en-US" i="1" dirty="0" err="1"/>
              <a:t>Z</a:t>
            </a:r>
            <a:r>
              <a:rPr lang="en-US" altLang="en-US" baseline="-25000" dirty="0" err="1"/>
              <a:t>eff</a:t>
            </a:r>
            <a:r>
              <a:rPr lang="en-US" altLang="en-US" dirty="0"/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en-US" dirty="0"/>
              <a:t>).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— increase from top to bottom of a group 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↑).</a:t>
            </a:r>
            <a:endParaRPr lang="en-US" altLang="en-US" i="1" dirty="0"/>
          </a:p>
        </p:txBody>
      </p:sp>
      <p:pic>
        <p:nvPicPr>
          <p:cNvPr id="12292" name="Picture 5" descr="C:\Documents and Settings\GEX\Desktop\51579 image ppt\Chapter 07\07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6886"/>
            <a:ext cx="5701146" cy="29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Sizes of 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71600"/>
            <a:ext cx="4038600" cy="4267200"/>
          </a:xfrm>
        </p:spPr>
        <p:txBody>
          <a:bodyPr/>
          <a:lstStyle/>
          <a:p>
            <a:pPr eaLnBrk="1" hangingPunct="1"/>
            <a:r>
              <a:rPr lang="en-US" altLang="en-US" sz="2800"/>
              <a:t>Determined by interatomic distances in ionic compounds</a:t>
            </a:r>
          </a:p>
          <a:p>
            <a:pPr eaLnBrk="1" hangingPunct="1"/>
            <a:r>
              <a:rPr lang="en-US" altLang="en-US" sz="2800"/>
              <a:t>Ionic size depends on</a:t>
            </a:r>
          </a:p>
          <a:p>
            <a:pPr lvl="1" eaLnBrk="1" hangingPunct="1"/>
            <a:r>
              <a:rPr lang="en-US" altLang="en-US" sz="2400"/>
              <a:t>the nuclear charge.</a:t>
            </a:r>
          </a:p>
          <a:p>
            <a:pPr lvl="1" eaLnBrk="1" hangingPunct="1"/>
            <a:r>
              <a:rPr lang="en-US" altLang="en-US" sz="2400"/>
              <a:t>the number of electrons.</a:t>
            </a:r>
          </a:p>
          <a:p>
            <a:pPr lvl="1" eaLnBrk="1" hangingPunct="1"/>
            <a:r>
              <a:rPr lang="en-US" altLang="en-US" sz="2400"/>
              <a:t>the orbitals in which electrons reside.</a:t>
            </a:r>
          </a:p>
        </p:txBody>
      </p:sp>
      <p:pic>
        <p:nvPicPr>
          <p:cNvPr id="13316" name="Picture 5" descr="C:\Documents and Settings\GEX\Desktop\51579 image ppt\Chapter 07\07_0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3614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Sizes of 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25975" y="1219200"/>
            <a:ext cx="4518025" cy="4876800"/>
          </a:xfrm>
        </p:spPr>
        <p:txBody>
          <a:bodyPr/>
          <a:lstStyle/>
          <a:p>
            <a:pPr eaLnBrk="1" hangingPunct="1"/>
            <a:r>
              <a:rPr lang="en-US" altLang="en-US" sz="2800"/>
              <a:t>Cations are smaller than their parent atoms:</a:t>
            </a:r>
          </a:p>
          <a:p>
            <a:pPr lvl="1" eaLnBrk="1" hangingPunct="1"/>
            <a:r>
              <a:rPr lang="en-US" altLang="en-US" sz="2400"/>
              <a:t>The outermost electron is removed and repulsions between electrons are reduced.</a:t>
            </a:r>
          </a:p>
          <a:p>
            <a:pPr eaLnBrk="1" hangingPunct="1"/>
            <a:r>
              <a:rPr lang="en-US" altLang="en-US" sz="2800"/>
              <a:t>Anions are larger than their parent atoms:</a:t>
            </a:r>
          </a:p>
          <a:p>
            <a:pPr lvl="1" eaLnBrk="1" hangingPunct="1"/>
            <a:r>
              <a:rPr lang="en-US" altLang="en-US" sz="2400"/>
              <a:t>Electrons are added and repulsions between electrons are increased.</a:t>
            </a:r>
          </a:p>
        </p:txBody>
      </p:sp>
      <p:pic>
        <p:nvPicPr>
          <p:cNvPr id="14340" name="Picture 4" descr="C:\Documents and Settings\GEX\Desktop\51579 image ppt\Chapter 07\07_0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3614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/>
              <a:t>Size of Ions—</a:t>
            </a:r>
            <a:br>
              <a:rPr lang="en-US" altLang="en-US"/>
            </a:br>
            <a:r>
              <a:rPr lang="en-US" altLang="en-US"/>
              <a:t>Isoelectronic Series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371600"/>
            <a:ext cx="8382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In an </a:t>
            </a:r>
            <a:r>
              <a:rPr lang="en-US" altLang="en-US" sz="2800" b="1" dirty="0"/>
              <a:t>isoelectronic series</a:t>
            </a:r>
            <a:r>
              <a:rPr lang="en-US" altLang="en-US" sz="2800" dirty="0"/>
              <a:t>, ions have the same number of electrons.</a:t>
            </a:r>
          </a:p>
          <a:p>
            <a:pPr eaLnBrk="1" hangingPunct="1">
              <a:defRPr/>
            </a:pPr>
            <a:r>
              <a:rPr lang="en-US" altLang="en-US" sz="2800" dirty="0"/>
              <a:t>Ionic size decreases with an increasing nuclear charge.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/>
              <a:t>An Isoelectronic Series (10 electrons)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altLang="en-US" sz="2800" dirty="0"/>
              <a:t>Note increasing nuclear charge with decreasing ionic radius as atomic number increases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5105400"/>
          <a:ext cx="6080125" cy="701676"/>
        </p:xfrm>
        <a:graphic>
          <a:graphicData uri="http://schemas.openxmlformats.org/drawingml/2006/table">
            <a:tbl>
              <a:tblPr firstRow="1" firstCol="1" bandRow="1"/>
              <a:tblGrid>
                <a:gridCol w="121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20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0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20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20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1.19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0.68 Å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4" name="Rectangle 19"/>
          <p:cNvSpPr>
            <a:spLocks noChangeArrowheads="1"/>
          </p:cNvSpPr>
          <p:nvPr/>
        </p:nvSpPr>
        <p:spPr bwMode="auto">
          <a:xfrm>
            <a:off x="1531938" y="3306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Ionization Energy (</a:t>
            </a:r>
            <a:r>
              <a:rPr lang="en-US" altLang="en-US" i="1"/>
              <a:t>I</a:t>
            </a:r>
            <a:r>
              <a:rPr lang="en-US" altLang="en-US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ionization energy</a:t>
            </a:r>
            <a:r>
              <a:rPr lang="en-US" altLang="en-US"/>
              <a:t> is the minimum energy required to remove an electron from the ground state of a gaseous atom or ion.</a:t>
            </a:r>
          </a:p>
          <a:p>
            <a:pPr lvl="1" eaLnBrk="1" hangingPunct="1"/>
            <a:r>
              <a:rPr lang="en-US" altLang="en-US"/>
              <a:t>The first ionization energy is that energy required to remove the first electron.</a:t>
            </a:r>
          </a:p>
          <a:p>
            <a:pPr lvl="1" eaLnBrk="1" hangingPunct="1"/>
            <a:r>
              <a:rPr lang="en-US" altLang="en-US"/>
              <a:t>The second ionization energy is that energy required to remove the second electron, etc.</a:t>
            </a:r>
          </a:p>
          <a:p>
            <a:pPr eaLnBrk="1" hangingPunct="1"/>
            <a:r>
              <a:rPr lang="en-US" altLang="en-US"/>
              <a:t>Note: the higher the ionization energy, the more difficult it is to remove an electron!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Ionization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81075"/>
            <a:ext cx="8839200" cy="2286000"/>
          </a:xfrm>
        </p:spPr>
        <p:txBody>
          <a:bodyPr/>
          <a:lstStyle/>
          <a:p>
            <a:pPr eaLnBrk="1" hangingPunct="1"/>
            <a:r>
              <a:rPr lang="en-US" altLang="en-US" sz="2800"/>
              <a:t>It requires more energy to remove each successive electron.</a:t>
            </a:r>
          </a:p>
          <a:p>
            <a:pPr eaLnBrk="1" hangingPunct="1"/>
            <a:r>
              <a:rPr lang="en-US" altLang="en-US" sz="2800"/>
              <a:t>When all valence electrons have been removed, it takes a great deal more energy to remove the next electron.</a:t>
            </a:r>
          </a:p>
        </p:txBody>
      </p:sp>
      <p:pic>
        <p:nvPicPr>
          <p:cNvPr id="17412" name="Picture 5" descr="C:\Documents and Settings\GEX\Desktop\51579 image ppt\Chapter 07\07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743325"/>
            <a:ext cx="64008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/>
              <a:t>Periodic Trends in</a:t>
            </a:r>
            <a:br>
              <a:rPr lang="en-US" altLang="en-US"/>
            </a:br>
            <a:r>
              <a:rPr lang="en-US" altLang="en-US"/>
              <a:t>First Ionization Energy (</a:t>
            </a:r>
            <a:r>
              <a:rPr lang="en-US" altLang="en-US" i="1"/>
              <a:t>I</a:t>
            </a:r>
            <a:r>
              <a:rPr lang="en-US" altLang="en-US" baseline="-25000"/>
              <a:t>1</a:t>
            </a:r>
            <a:r>
              <a:rPr lang="en-US" altLang="en-US"/>
              <a:t>)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8862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 </a:t>
            </a:r>
            <a:r>
              <a:rPr lang="en-US" altLang="en-US" i="1"/>
              <a:t>I</a:t>
            </a:r>
            <a:r>
              <a:rPr lang="en-US" altLang="en-US" baseline="-25000"/>
              <a:t>1</a:t>
            </a:r>
            <a:r>
              <a:rPr lang="en-US" altLang="en-US"/>
              <a:t> generally increases across a period.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 </a:t>
            </a:r>
            <a:r>
              <a:rPr lang="en-US" altLang="en-US" i="1"/>
              <a:t>I</a:t>
            </a:r>
            <a:r>
              <a:rPr lang="en-US" altLang="en-US" baseline="-25000"/>
              <a:t>1</a:t>
            </a:r>
            <a:r>
              <a:rPr lang="en-US" altLang="en-US"/>
              <a:t> generally decreases down a group.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The </a:t>
            </a:r>
            <a:r>
              <a:rPr lang="en-US" altLang="en-US" i="1"/>
              <a:t>s</a:t>
            </a:r>
            <a:r>
              <a:rPr lang="en-US" altLang="en-US"/>
              <a:t>- and </a:t>
            </a:r>
            <a:r>
              <a:rPr lang="en-US" altLang="en-US" i="1"/>
              <a:t>p</a:t>
            </a:r>
            <a:r>
              <a:rPr lang="en-US" altLang="en-US"/>
              <a:t>-block elements show a larger range of values for </a:t>
            </a:r>
            <a:r>
              <a:rPr lang="en-US" altLang="en-US" i="1"/>
              <a:t>I</a:t>
            </a:r>
            <a:r>
              <a:rPr lang="en-US" altLang="en-US" baseline="-25000"/>
              <a:t>1</a:t>
            </a:r>
            <a:r>
              <a:rPr lang="en-US" altLang="en-US"/>
              <a:t>. (The </a:t>
            </a:r>
            <a:r>
              <a:rPr lang="en-US" altLang="en-US" i="1"/>
              <a:t>d</a:t>
            </a:r>
            <a:r>
              <a:rPr lang="en-US" altLang="en-US"/>
              <a:t>-block generally increases slowly across the period; the </a:t>
            </a:r>
            <a:r>
              <a:rPr lang="en-US" altLang="en-US" i="1"/>
              <a:t>f</a:t>
            </a:r>
            <a:r>
              <a:rPr lang="en-US" altLang="en-US"/>
              <a:t>-block elements show only small variations.)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/>
              <a:t>Factors that Influence Ionization Energy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2209800"/>
          </a:xfrm>
        </p:spPr>
        <p:txBody>
          <a:bodyPr/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/>
              <a:t>Smaller atoms have higher </a:t>
            </a:r>
            <a:r>
              <a:rPr lang="en-US" altLang="en-US" i="1"/>
              <a:t>I</a:t>
            </a:r>
            <a:r>
              <a:rPr lang="en-US" altLang="en-US"/>
              <a:t> values.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i="1"/>
              <a:t>I</a:t>
            </a:r>
            <a:r>
              <a:rPr lang="en-US" altLang="en-US"/>
              <a:t> values depend on effective nuclear charge and average distance of the electron from the nucleus.</a:t>
            </a:r>
          </a:p>
        </p:txBody>
      </p:sp>
      <p:pic>
        <p:nvPicPr>
          <p:cNvPr id="19460" name="Picture 5" descr="C:\Documents and Settings\GEX\Desktop\51579 image ppt\Chapter 07\07_1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91006"/>
            <a:ext cx="4876800" cy="28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Irregularities in the General Trend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743200"/>
          </a:xfrm>
        </p:spPr>
        <p:txBody>
          <a:bodyPr/>
          <a:lstStyle/>
          <a:p>
            <a:pPr eaLnBrk="1" hangingPunct="1"/>
            <a:r>
              <a:rPr lang="en-US" altLang="en-US"/>
              <a:t>The trend is </a:t>
            </a:r>
            <a:r>
              <a:rPr lang="en-US" altLang="en-US" b="1"/>
              <a:t>not</a:t>
            </a:r>
            <a:r>
              <a:rPr lang="en-US" altLang="en-US"/>
              <a:t> followed when the added valence electron in the next element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/>
              <a:t>enters a new sublevel (higher energy sublevel);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/>
              <a:t>is the first electron to pair in one orbital of the sublevel (electron repulsions lower energy).</a:t>
            </a:r>
          </a:p>
        </p:txBody>
      </p:sp>
      <p:pic>
        <p:nvPicPr>
          <p:cNvPr id="20484" name="Picture 5" descr="C:\Documents and Settings\GEX\Desktop\51579 image ppt\Chapter 07\07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828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 of 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/>
              <a:t>Cations: The electrons are lost from the </a:t>
            </a:r>
            <a:r>
              <a:rPr lang="en-US" altLang="en-US" i="1"/>
              <a:t>highest</a:t>
            </a:r>
            <a:r>
              <a:rPr lang="en-US" altLang="en-US"/>
              <a:t> energy level (</a:t>
            </a:r>
            <a:r>
              <a:rPr lang="en-US" altLang="en-US" i="1"/>
              <a:t>n</a:t>
            </a:r>
            <a:r>
              <a:rPr lang="en-US" altLang="en-US"/>
              <a:t> value).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en-US"/>
              <a:t>Li</a:t>
            </a:r>
            <a:r>
              <a:rPr lang="en-US" altLang="en-US" baseline="30000"/>
              <a:t>+</a:t>
            </a:r>
            <a:r>
              <a:rPr lang="en-US" altLang="en-US"/>
              <a:t> is 1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  <a:r>
              <a:rPr lang="en-US" altLang="en-US"/>
              <a:t> (losing a 2</a:t>
            </a:r>
            <a:r>
              <a:rPr lang="en-US" altLang="en-US" i="1"/>
              <a:t>s</a:t>
            </a:r>
            <a:r>
              <a:rPr lang="en-US" altLang="en-US"/>
              <a:t> electron).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en-US"/>
              <a:t>Fe</a:t>
            </a:r>
            <a:r>
              <a:rPr lang="en-US" altLang="en-US" baseline="30000"/>
              <a:t>2+</a:t>
            </a:r>
            <a:r>
              <a:rPr lang="en-US" altLang="en-US"/>
              <a:t> is 1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  <a:r>
              <a:rPr lang="en-US" altLang="en-US"/>
              <a:t>2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  <a:r>
              <a:rPr lang="en-US" altLang="en-US"/>
              <a:t>2</a:t>
            </a:r>
            <a:r>
              <a:rPr lang="en-US" altLang="en-US" i="1"/>
              <a:t>p</a:t>
            </a:r>
            <a:r>
              <a:rPr lang="en-US" altLang="en-US" baseline="30000"/>
              <a:t>6</a:t>
            </a:r>
            <a:r>
              <a:rPr lang="en-US" altLang="en-US"/>
              <a:t>3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  <a:r>
              <a:rPr lang="en-US" altLang="en-US"/>
              <a:t>3</a:t>
            </a:r>
            <a:r>
              <a:rPr lang="en-US" altLang="en-US" i="1"/>
              <a:t>p</a:t>
            </a:r>
            <a:r>
              <a:rPr lang="en-US" altLang="en-US" baseline="30000"/>
              <a:t>6</a:t>
            </a:r>
            <a:r>
              <a:rPr lang="en-US" altLang="en-US"/>
              <a:t>3</a:t>
            </a:r>
            <a:r>
              <a:rPr lang="en-US" altLang="en-US" i="1"/>
              <a:t>d</a:t>
            </a:r>
            <a:r>
              <a:rPr lang="en-US" altLang="en-US" baseline="30000"/>
              <a:t>6</a:t>
            </a:r>
            <a:r>
              <a:rPr lang="en-US" altLang="en-US"/>
              <a:t> (losing two 4</a:t>
            </a:r>
            <a:r>
              <a:rPr lang="en-US" altLang="en-US" i="1"/>
              <a:t>s</a:t>
            </a:r>
            <a:r>
              <a:rPr lang="en-US" altLang="en-US"/>
              <a:t> electrons).</a:t>
            </a:r>
          </a:p>
          <a:p>
            <a:pPr eaLnBrk="1" hangingPunct="1"/>
            <a:r>
              <a:rPr lang="en-US" altLang="en-US"/>
              <a:t>Anions: The electron configurations are filled to </a:t>
            </a:r>
            <a:r>
              <a:rPr lang="en-US" altLang="en-US" i="1"/>
              <a:t>ns</a:t>
            </a:r>
            <a:r>
              <a:rPr lang="en-US" altLang="en-US" baseline="30000"/>
              <a:t>2</a:t>
            </a:r>
            <a:r>
              <a:rPr lang="en-US" altLang="en-US" i="1"/>
              <a:t>np</a:t>
            </a:r>
            <a:r>
              <a:rPr lang="en-US" altLang="en-US" baseline="30000"/>
              <a:t>6</a:t>
            </a:r>
            <a:r>
              <a:rPr lang="en-US" altLang="en-US"/>
              <a:t>; e.g., F</a:t>
            </a:r>
            <a:r>
              <a:rPr lang="en-US" altLang="en-US" baseline="30000"/>
              <a:t>–</a:t>
            </a:r>
            <a:r>
              <a:rPr lang="en-US" altLang="en-US"/>
              <a:t> is 1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  <a:r>
              <a:rPr lang="en-US" altLang="en-US"/>
              <a:t>2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  <a:r>
              <a:rPr lang="en-US" altLang="en-US"/>
              <a:t>2</a:t>
            </a:r>
            <a:r>
              <a:rPr lang="en-US" altLang="en-US" i="1"/>
              <a:t>p</a:t>
            </a:r>
            <a:r>
              <a:rPr lang="en-US" altLang="en-US" baseline="30000"/>
              <a:t>6</a:t>
            </a:r>
            <a:r>
              <a:rPr lang="en-US" altLang="en-US"/>
              <a:t> (gaining one electron in 2</a:t>
            </a:r>
            <a:r>
              <a:rPr lang="en-US" altLang="en-US" i="1"/>
              <a:t>p</a:t>
            </a:r>
            <a:r>
              <a:rPr lang="en-US" altLang="en-US"/>
              <a:t>).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Development of the Periodic Table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600200"/>
            <a:ext cx="3276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Dmitri Mendeleev and Lothar Meyer independently came to the same conclusion about how elements should be grouped.</a:t>
            </a:r>
          </a:p>
        </p:txBody>
      </p:sp>
      <p:pic>
        <p:nvPicPr>
          <p:cNvPr id="4100" name="Picture 5" descr="C:\Documents and Settings\GEX\Desktop\51579 image ppt\Chapter 07\07_0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976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Electron Affinity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814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/>
              <a:t>Electron affinity</a:t>
            </a:r>
            <a:r>
              <a:rPr lang="en-US" altLang="en-US" sz="2800" dirty="0"/>
              <a:t> is the energy change accompanying the addition of an electron to a gaseous atom:	</a:t>
            </a:r>
          </a:p>
          <a:p>
            <a:pPr marL="0" indent="0" eaLnBrk="1" hangingPunct="1">
              <a:buClr>
                <a:srgbClr val="00B050"/>
              </a:buClr>
              <a:buFontTx/>
              <a:buNone/>
              <a:defRPr/>
            </a:pPr>
            <a:r>
              <a:rPr lang="en-US" altLang="en-US" sz="2800" dirty="0"/>
              <a:t>		</a:t>
            </a:r>
            <a:r>
              <a:rPr lang="en-US" altLang="en-US" sz="2800" dirty="0" err="1"/>
              <a:t>Cl</a:t>
            </a:r>
            <a:r>
              <a:rPr lang="en-US" altLang="en-US" sz="2800" dirty="0"/>
              <a:t> + </a:t>
            </a:r>
            <a:r>
              <a:rPr lang="en-US" altLang="en-US" sz="2800" i="1" dirty="0"/>
              <a:t>e</a:t>
            </a:r>
            <a:r>
              <a:rPr lang="en-US" altLang="en-US" sz="2800" baseline="30000" dirty="0">
                <a:cs typeface="Arial" charset="0"/>
              </a:rPr>
              <a:t>−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 </a:t>
            </a:r>
            <a:r>
              <a:rPr lang="en-US" altLang="en-US" sz="2800" dirty="0" err="1">
                <a:sym typeface="Symbol" pitchFamily="18" charset="2"/>
              </a:rPr>
              <a:t>Cl</a:t>
            </a:r>
            <a:r>
              <a:rPr lang="en-US" altLang="en-US" sz="2800" baseline="30000" dirty="0">
                <a:cs typeface="Arial" charset="0"/>
                <a:sym typeface="Symbol" pitchFamily="18" charset="2"/>
              </a:rPr>
              <a:t>−</a:t>
            </a:r>
            <a:endParaRPr lang="en-US" altLang="en-US" sz="2800" dirty="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cs typeface="Arial" charset="0"/>
                <a:sym typeface="Symbol" pitchFamily="18" charset="2"/>
              </a:rPr>
              <a:t>It is typically </a:t>
            </a:r>
            <a:r>
              <a:rPr lang="en-US" altLang="en-US" sz="2800" i="1" dirty="0">
                <a:cs typeface="Arial" charset="0"/>
                <a:sym typeface="Symbol" pitchFamily="18" charset="2"/>
              </a:rPr>
              <a:t>exothermic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, so, for most elements, it is negative!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1143000"/>
          </a:xfrm>
        </p:spPr>
        <p:txBody>
          <a:bodyPr/>
          <a:lstStyle/>
          <a:p>
            <a:r>
              <a:rPr lang="en-US" altLang="en-US"/>
              <a:t>General Trend in Electron Affinity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4102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cs typeface="Arial" charset="0"/>
                <a:sym typeface="Symbol" pitchFamily="18" charset="2"/>
              </a:rPr>
              <a:t>Not much change in a group.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cs typeface="Arial" charset="0"/>
                <a:sym typeface="Symbol" pitchFamily="18" charset="2"/>
              </a:rPr>
              <a:t>Across a period, it generally increases. </a:t>
            </a:r>
            <a:r>
              <a:rPr lang="en-US" altLang="en-US" sz="2800" i="1" dirty="0">
                <a:cs typeface="Arial" charset="0"/>
                <a:sym typeface="Symbol" pitchFamily="18" charset="2"/>
              </a:rPr>
              <a:t>Three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notable exceptions include the following: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>
                <a:cs typeface="Arial" charset="0"/>
                <a:sym typeface="Symbol" pitchFamily="18" charset="2"/>
              </a:rPr>
              <a:t>Group 2A: </a:t>
            </a:r>
            <a:r>
              <a:rPr lang="en-US" altLang="en-US" sz="2800" i="1" dirty="0">
                <a:cs typeface="Arial" charset="0"/>
                <a:sym typeface="Symbol" pitchFamily="18" charset="2"/>
              </a:rPr>
              <a:t>s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sublevel is full!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>
                <a:cs typeface="Arial" charset="0"/>
                <a:sym typeface="Symbol" pitchFamily="18" charset="2"/>
              </a:rPr>
              <a:t>Group 5A: </a:t>
            </a:r>
            <a:r>
              <a:rPr lang="en-US" altLang="en-US" sz="2800" i="1" dirty="0">
                <a:cs typeface="Arial" charset="0"/>
                <a:sym typeface="Symbol" pitchFamily="18" charset="2"/>
              </a:rPr>
              <a:t>p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sublevel is half-full!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>
                <a:cs typeface="Arial" charset="0"/>
                <a:sym typeface="Symbol" pitchFamily="18" charset="2"/>
              </a:rPr>
              <a:t>Group 8A: </a:t>
            </a:r>
            <a:r>
              <a:rPr lang="en-US" altLang="en-US" sz="2800" i="1" dirty="0">
                <a:cs typeface="Arial" charset="0"/>
                <a:sym typeface="Symbol" pitchFamily="18" charset="2"/>
              </a:rPr>
              <a:t>p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sublevel is </a:t>
            </a:r>
            <a:r>
              <a:rPr lang="en-US" altLang="en-US" sz="2800" err="1">
                <a:cs typeface="Arial" charset="0"/>
                <a:sym typeface="Symbol" pitchFamily="18" charset="2"/>
              </a:rPr>
              <a:t>full</a:t>
            </a:r>
            <a:r>
              <a:rPr lang="en-US" altLang="en-US" sz="2800">
                <a:cs typeface="Arial" charset="0"/>
                <a:sym typeface="Symbol" pitchFamily="18" charset="2"/>
              </a:rPr>
              <a:t>!</a:t>
            </a:r>
          </a:p>
          <a:p>
            <a:pPr marL="514350" indent="-514350" eaLnBrk="1" hangingPunct="1">
              <a:buNone/>
              <a:defRPr/>
            </a:pPr>
            <a:r>
              <a:rPr lang="en-US" altLang="en-US" sz="2800">
                <a:cs typeface="Arial" charset="0"/>
                <a:sym typeface="Symbol" pitchFamily="18" charset="2"/>
              </a:rPr>
              <a:t>	Note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: the electron affinity for many of these elements is </a:t>
            </a:r>
            <a:r>
              <a:rPr lang="en-US" altLang="en-US" sz="2800" i="1" dirty="0">
                <a:cs typeface="Arial" charset="0"/>
                <a:sym typeface="Symbol" pitchFamily="18" charset="2"/>
              </a:rPr>
              <a:t>positive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(X</a:t>
            </a:r>
            <a:r>
              <a:rPr lang="en-US" altLang="en-US" sz="2800" baseline="30000" dirty="0">
                <a:cs typeface="Arial" charset="0"/>
                <a:sym typeface="Symbol" pitchFamily="18" charset="2"/>
              </a:rPr>
              <a:t>–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is unstable).</a:t>
            </a:r>
            <a:endParaRPr lang="en-US" dirty="0"/>
          </a:p>
        </p:txBody>
      </p:sp>
      <p:pic>
        <p:nvPicPr>
          <p:cNvPr id="1026" name="Picture 2" descr="C:\Documents and Settings\GEX\Desktop\51579 IRDVD Brown\51579 Lecture PPT\Chapter 07\07_12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1062"/>
            <a:ext cx="3520313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Metal, Nonmetals, and Metalloids</a:t>
            </a:r>
          </a:p>
        </p:txBody>
      </p:sp>
      <p:pic>
        <p:nvPicPr>
          <p:cNvPr id="24579" name="Picture 4" descr="C:\Documents and Settings\GEX\Desktop\51579 image ppt\Chapter 07\07_1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4838"/>
            <a:ext cx="6375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Metals Differ from Nonmetals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Metals tend to form cations.</a:t>
            </a:r>
          </a:p>
          <a:p>
            <a:pPr eaLnBrk="1" hangingPunct="1"/>
            <a:r>
              <a:rPr lang="en-US" altLang="en-US" sz="2800"/>
              <a:t>Nonmetals tend to form anions.</a:t>
            </a:r>
          </a:p>
        </p:txBody>
      </p:sp>
      <p:pic>
        <p:nvPicPr>
          <p:cNvPr id="25604" name="Picture 5" descr="C:\Documents and Settings\GEX\Desktop\51579 image ppt\Chapter 07\07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543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Metals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3733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2800"/>
              <a:t>Most of the elements in nature are metals.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2800"/>
              <a:t>Properties of metals: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/>
              <a:t>Shiny luster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/>
              <a:t>Conduct heat and electricity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/>
              <a:t>Malleable and ductile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/>
              <a:t>Solids at room temperature (except mercury)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/>
              <a:t>Low ionization energies/form cations easily</a:t>
            </a:r>
          </a:p>
        </p:txBody>
      </p:sp>
      <p:pic>
        <p:nvPicPr>
          <p:cNvPr id="26628" name="Picture 5" descr="C:\Documents and Settings\GEX\Desktop\51579 image ppt\Chapter 07\07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20399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Metal Chemistry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/>
              <a:t>Compounds formed between metals and nonmetals tend to be ionic.</a:t>
            </a:r>
          </a:p>
          <a:p>
            <a:pPr eaLnBrk="1" hangingPunct="1"/>
            <a:r>
              <a:rPr lang="en-US" altLang="en-US" sz="2800"/>
              <a:t>Metal oxides tend to be basic.</a:t>
            </a:r>
          </a:p>
        </p:txBody>
      </p:sp>
      <p:pic>
        <p:nvPicPr>
          <p:cNvPr id="27652" name="Picture 5" descr="C:\Documents and Settings\GEX\Desktop\51579 image ppt\Chapter 07\07_1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24033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Nonmetals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3352800"/>
          </a:xfrm>
        </p:spPr>
        <p:txBody>
          <a:bodyPr/>
          <a:lstStyle/>
          <a:p>
            <a:pPr eaLnBrk="1" hangingPunct="1"/>
            <a:r>
              <a:rPr lang="en-US" altLang="en-US" sz="2800"/>
              <a:t>Nonmetals are found on the right hand side of the periodic table.</a:t>
            </a:r>
          </a:p>
          <a:p>
            <a:pPr eaLnBrk="1" hangingPunct="1"/>
            <a:r>
              <a:rPr lang="en-US" altLang="en-US" sz="2800"/>
              <a:t>Properties of nonmetals include the following:</a:t>
            </a:r>
          </a:p>
          <a:p>
            <a:pPr eaLnBrk="1" hangingPunct="1"/>
            <a:r>
              <a:rPr lang="en-US" altLang="en-US" sz="2800"/>
              <a:t>Solid, liquid, or gas (depends on element)</a:t>
            </a:r>
          </a:p>
          <a:p>
            <a:pPr eaLnBrk="1" hangingPunct="1"/>
            <a:r>
              <a:rPr lang="en-US" altLang="en-US" sz="2800"/>
              <a:t>Solids are dull, brittle, poor conductors</a:t>
            </a:r>
          </a:p>
          <a:p>
            <a:pPr eaLnBrk="1" hangingPunct="1"/>
            <a:r>
              <a:rPr lang="en-US" altLang="en-US" sz="2800"/>
              <a:t>Large negative electronegativity/form anions readily</a:t>
            </a:r>
          </a:p>
        </p:txBody>
      </p:sp>
      <p:pic>
        <p:nvPicPr>
          <p:cNvPr id="28676" name="Picture 5" descr="C:\Documents and Settings\GEX\Desktop\51579 image ppt\Chapter 07\07_1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9575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Nonmetal Chemistry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6482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sz="2800"/>
              <a:t>Substances containing only nonmetals are molecular compounds.</a:t>
            </a:r>
          </a:p>
          <a:p>
            <a:pPr eaLnBrk="1" hangingPunct="1"/>
            <a:r>
              <a:rPr lang="en-US" altLang="en-US" sz="2800"/>
              <a:t>Most nonmetal oxides are acidic.</a:t>
            </a:r>
          </a:p>
        </p:txBody>
      </p:sp>
      <p:pic>
        <p:nvPicPr>
          <p:cNvPr id="29700" name="Picture 5" descr="C:\Documents and Settings\GEX\Desktop\51579 image ppt\Chapter 07\07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606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Recap of a Comparison of the Properties of Metals and Nonmetals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648200"/>
            <a:ext cx="7772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794125" y="24098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0725" name="Picture 6" descr="C:\Documents and Settings\GEX\Desktop\51579 image ppt\Chapter 07\07_03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1"/>
            <a:ext cx="883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Metalloids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2438400"/>
          </a:xfrm>
        </p:spPr>
        <p:txBody>
          <a:bodyPr/>
          <a:lstStyle/>
          <a:p>
            <a:pPr eaLnBrk="1" hangingPunct="1"/>
            <a:r>
              <a:rPr lang="en-US" altLang="en-US" sz="2800"/>
              <a:t>Metalloids have some characteristics of metals and some of nonmetals.</a:t>
            </a:r>
          </a:p>
          <a:p>
            <a:pPr eaLnBrk="1" hangingPunct="1"/>
            <a:r>
              <a:rPr lang="en-US" altLang="en-US" sz="2800"/>
              <a:t>Several metalloids are electrical semiconductors (computer chips).</a:t>
            </a:r>
          </a:p>
        </p:txBody>
      </p:sp>
      <p:pic>
        <p:nvPicPr>
          <p:cNvPr id="31748" name="Picture 5" descr="C:\Documents and Settings\GEX\Desktop\51579 image ppt\Chapter 07\07_19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327818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Mendeleev and the Periodic Table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95800"/>
            <a:ext cx="8077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Chemists mostly credit Mendeleev because he also used chemical properties to organize the table and predicted some missing elements and their expected properties, including germanium.</a:t>
            </a:r>
          </a:p>
        </p:txBody>
      </p:sp>
      <p:pic>
        <p:nvPicPr>
          <p:cNvPr id="5124" name="Picture 5" descr="C:\Documents and Settings\GEX\Desktop\51579 image ppt\Chapter 07\07_01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219200"/>
            <a:ext cx="6169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Group Trends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Elements in a group have similar properties.</a:t>
            </a:r>
          </a:p>
          <a:p>
            <a:r>
              <a:rPr lang="en-US" altLang="en-US" sz="2800"/>
              <a:t>Trends also exist within groups.</a:t>
            </a:r>
          </a:p>
          <a:p>
            <a:r>
              <a:rPr lang="en-US" altLang="en-US" sz="2800"/>
              <a:t>Groups Compared: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/>
              <a:t>Group 1A: The Alkali Metals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/>
              <a:t>Group 2A: The Alkaline Earth Metals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/>
              <a:t>Group 6A: The Oxygen Group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/>
              <a:t>Group 7A: The Halogens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/>
              <a:t>Group 8A: The Noble Gases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Alkali Metals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343400" cy="48006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Alkali metals</a:t>
            </a:r>
            <a:r>
              <a:rPr lang="en-US" altLang="en-US" sz="2800"/>
              <a:t> are soft, metallic solids.</a:t>
            </a:r>
          </a:p>
          <a:p>
            <a:pPr eaLnBrk="1" hangingPunct="1"/>
            <a:r>
              <a:rPr lang="en-US" altLang="en-US" sz="2800"/>
              <a:t>They are found only in compounds in nature, not in their elemental forms.</a:t>
            </a:r>
          </a:p>
          <a:p>
            <a:pPr eaLnBrk="1" hangingPunct="1"/>
            <a:r>
              <a:rPr lang="en-US" altLang="en-US" sz="2800"/>
              <a:t>Typical metallic properties (luster, conductivity) are seen in them.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33796" name="Picture 5" descr="C:\Documents and Settings\GEX\Desktop\51579 image ppt\Chapter 07\07_2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752600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Alkali Metal Properties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1371600"/>
          </a:xfrm>
        </p:spPr>
        <p:txBody>
          <a:bodyPr/>
          <a:lstStyle/>
          <a:p>
            <a:pPr eaLnBrk="1" hangingPunct="1"/>
            <a:r>
              <a:rPr lang="en-US" altLang="en-US"/>
              <a:t>They have low densities and melting points.</a:t>
            </a:r>
          </a:p>
          <a:p>
            <a:pPr eaLnBrk="1" hangingPunct="1"/>
            <a:r>
              <a:rPr lang="en-US" altLang="en-US"/>
              <a:t>They also have low ionization energies.</a:t>
            </a:r>
          </a:p>
          <a:p>
            <a:endParaRPr lang="en-US" altLang="en-US"/>
          </a:p>
        </p:txBody>
      </p:sp>
      <p:pic>
        <p:nvPicPr>
          <p:cNvPr id="34820" name="Picture 5" descr="C:\Documents and Settings\GEX\Desktop\51579 image ppt\Chapter 07\07_04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3976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Alkali Metal Chemistry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181600"/>
            <a:ext cx="8839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Their reactions with water are famously exothermic.</a:t>
            </a:r>
          </a:p>
        </p:txBody>
      </p:sp>
      <p:pic>
        <p:nvPicPr>
          <p:cNvPr id="35844" name="Picture 5" descr="C:\Documents and Settings\GEX\Desktop\51579 image ppt\Chapter 07\07_2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2071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248400" cy="1219200"/>
          </a:xfrm>
        </p:spPr>
        <p:txBody>
          <a:bodyPr/>
          <a:lstStyle/>
          <a:p>
            <a:pPr eaLnBrk="1" hangingPunct="1"/>
            <a:r>
              <a:rPr lang="en-US" altLang="en-US"/>
              <a:t>Differences in Alkali Metal Chemistry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763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Lithium reacts with oxygen to make an oxide: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		4 Li + </a:t>
            </a:r>
            <a:r>
              <a:rPr lang="en-US" altLang="en-US" sz="2800" dirty="0" err="1"/>
              <a:t>O</a:t>
            </a:r>
            <a:r>
              <a:rPr lang="en-US" altLang="en-US" sz="2800" baseline="-25000" dirty="0" err="1"/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 2 </a:t>
            </a:r>
            <a:r>
              <a:rPr lang="en-US" altLang="en-US" sz="2800" dirty="0" err="1">
                <a:sym typeface="Symbol" pitchFamily="18" charset="2"/>
              </a:rPr>
              <a:t>Li</a:t>
            </a:r>
            <a:r>
              <a:rPr lang="en-US" altLang="en-US" sz="2800" baseline="-25000" dirty="0" err="1">
                <a:sym typeface="Symbol" pitchFamily="18" charset="2"/>
              </a:rPr>
              <a:t>2</a:t>
            </a:r>
            <a:r>
              <a:rPr lang="en-US" altLang="en-US" sz="2800" dirty="0" err="1">
                <a:sym typeface="Symbol" pitchFamily="18" charset="2"/>
              </a:rPr>
              <a:t>O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Sodium reacts with oxygen to form a peroxide: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		2 Na + </a:t>
            </a:r>
            <a:r>
              <a:rPr lang="en-US" altLang="en-US" sz="2800" dirty="0" err="1"/>
              <a:t>O</a:t>
            </a:r>
            <a:r>
              <a:rPr lang="en-US" altLang="en-US" sz="2800" baseline="-25000" dirty="0" err="1"/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 </a:t>
            </a:r>
            <a:r>
              <a:rPr lang="en-US" altLang="en-US" sz="2800" dirty="0" err="1">
                <a:sym typeface="Symbol" pitchFamily="18" charset="2"/>
              </a:rPr>
              <a:t>Na</a:t>
            </a:r>
            <a:r>
              <a:rPr lang="en-US" altLang="en-US" sz="2800" baseline="-25000" dirty="0" err="1">
                <a:sym typeface="Symbol" pitchFamily="18" charset="2"/>
              </a:rPr>
              <a:t>2</a:t>
            </a:r>
            <a:r>
              <a:rPr lang="en-US" altLang="en-US" sz="2800" dirty="0" err="1">
                <a:sym typeface="Symbol" pitchFamily="18" charset="2"/>
              </a:rPr>
              <a:t>O</a:t>
            </a:r>
            <a:r>
              <a:rPr lang="en-US" altLang="en-US" sz="2800" baseline="-25000" dirty="0" err="1">
                <a:sym typeface="Symbol" pitchFamily="18" charset="2"/>
              </a:rPr>
              <a:t>2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K, </a:t>
            </a:r>
            <a:r>
              <a:rPr lang="en-US" altLang="en-US" sz="2800" dirty="0" err="1"/>
              <a:t>Rb</a:t>
            </a:r>
            <a:r>
              <a:rPr lang="en-US" altLang="en-US" sz="2800" dirty="0"/>
              <a:t>, and Cs also form </a:t>
            </a:r>
            <a:r>
              <a:rPr lang="en-US" altLang="en-US" sz="2800" dirty="0" err="1"/>
              <a:t>superoxides</a:t>
            </a:r>
            <a:r>
              <a:rPr lang="en-US" altLang="en-US" sz="2800" dirty="0"/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800" dirty="0"/>
              <a:t>M + </a:t>
            </a:r>
            <a:r>
              <a:rPr lang="en-US" altLang="en-US" sz="2800" dirty="0" err="1"/>
              <a:t>O</a:t>
            </a:r>
            <a:r>
              <a:rPr lang="en-US" altLang="en-US" sz="2800" baseline="-25000" dirty="0" err="1"/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 </a:t>
            </a:r>
            <a:r>
              <a:rPr lang="en-US" altLang="en-US" sz="2800" dirty="0" err="1">
                <a:sym typeface="Symbol" pitchFamily="18" charset="2"/>
              </a:rPr>
              <a:t>MO</a:t>
            </a:r>
            <a:r>
              <a:rPr lang="en-US" altLang="en-US" sz="2800" baseline="-25000" dirty="0" err="1">
                <a:sym typeface="Symbol" pitchFamily="18" charset="2"/>
              </a:rPr>
              <a:t>2</a:t>
            </a:r>
            <a:endParaRPr lang="en-US" altLang="en-US" sz="2800" dirty="0">
              <a:sym typeface="Symbol" pitchFamily="18" charset="2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Flame Tests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r>
              <a:rPr lang="en-US" altLang="en-US"/>
              <a:t>Qualitative tests for alkali metals include their characteristic colors in flames.</a:t>
            </a:r>
          </a:p>
        </p:txBody>
      </p:sp>
      <p:pic>
        <p:nvPicPr>
          <p:cNvPr id="37892" name="Picture 5" descr="C:\Documents and Settings\GEX\Desktop\51579 image ppt\Chapter 07\07_22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017838"/>
            <a:ext cx="60039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/>
              <a:t>Alkaline Earth Metals—Compare to Alkali Metals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/>
              <a:t>Alkaline earth metals have higher densities and melting points than alkali metals.</a:t>
            </a:r>
          </a:p>
          <a:p>
            <a:pPr eaLnBrk="1" hangingPunct="1"/>
            <a:r>
              <a:rPr lang="en-US" altLang="en-US" sz="2800"/>
              <a:t>Their ionization energies are low, but not as low as those of alkali metals.</a:t>
            </a:r>
          </a:p>
        </p:txBody>
      </p:sp>
      <p:pic>
        <p:nvPicPr>
          <p:cNvPr id="38916" name="Picture 5" descr="C:\Documents and Settings\GEX\Desktop\51579 image ppt\Chapter 07\07_05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6096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Alkaline Earth Metals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2672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Beryllium</a:t>
            </a:r>
            <a:r>
              <a:rPr lang="en-US" altLang="en-US" sz="2800">
                <a:solidFill>
                  <a:srgbClr val="001996"/>
                </a:solidFill>
              </a:rPr>
              <a:t> </a:t>
            </a:r>
            <a:r>
              <a:rPr lang="en-US" altLang="en-US" sz="2800"/>
              <a:t>does not react with water, and  magnesium reacts only with steam, but the other alkaline earth metals react readily with water.</a:t>
            </a:r>
          </a:p>
          <a:p>
            <a:pPr eaLnBrk="1" hangingPunct="1"/>
            <a:r>
              <a:rPr lang="en-US" altLang="en-US" sz="2800"/>
              <a:t>Reactivity tends to increase as you go down the group.</a:t>
            </a:r>
          </a:p>
        </p:txBody>
      </p:sp>
      <p:pic>
        <p:nvPicPr>
          <p:cNvPr id="39940" name="Picture 5" descr="C:\Documents and Settings\GEX\Desktop\51579 image ppt\Chapter 07\07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4625"/>
            <a:ext cx="23622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/>
              <a:t>Group 6A—Increasing in Metallic Character down the Group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6482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2800"/>
              <a:t>Oxygen, sulfur, and selenium are nonmetals.</a:t>
            </a:r>
          </a:p>
          <a:p>
            <a:pPr eaLnBrk="1" hangingPunct="1"/>
            <a:r>
              <a:rPr lang="en-US" altLang="en-US" sz="2800"/>
              <a:t>Tellurium is a metalloid.</a:t>
            </a:r>
          </a:p>
          <a:p>
            <a:pPr eaLnBrk="1" hangingPunct="1"/>
            <a:r>
              <a:rPr lang="en-US" altLang="en-US" sz="2800"/>
              <a:t>The radioactive polonium is a metal.</a:t>
            </a:r>
          </a:p>
        </p:txBody>
      </p:sp>
      <p:pic>
        <p:nvPicPr>
          <p:cNvPr id="40964" name="Picture 5" descr="C:\Documents and Settings\GEX\Desktop\51579 image ppt\Chapter 07\07_06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0"/>
            <a:ext cx="58848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7A—Halogens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 sz="2800"/>
              <a:t>The </a:t>
            </a:r>
            <a:r>
              <a:rPr lang="en-US" altLang="en-US" sz="2800" b="1"/>
              <a:t>halogens</a:t>
            </a:r>
            <a:r>
              <a:rPr lang="en-US" altLang="en-US" sz="2800"/>
              <a:t> are typical nonmetals.</a:t>
            </a:r>
          </a:p>
          <a:p>
            <a:pPr eaLnBrk="1" hangingPunct="1"/>
            <a:r>
              <a:rPr lang="en-US" altLang="en-US" sz="2800"/>
              <a:t>They have highly negative electron affinities, so they exist as anions in nature.</a:t>
            </a:r>
          </a:p>
          <a:p>
            <a:pPr eaLnBrk="1" hangingPunct="1"/>
            <a:r>
              <a:rPr lang="en-US" altLang="en-US" sz="2800"/>
              <a:t>They react directly with metals to form metal halides.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41988" name="Picture 5" descr="C:\Documents and Settings\GEX\Desktop\51579 image ppt\Chapter 07\07_07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00200"/>
            <a:ext cx="66484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Atomic Number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/>
              <a:t>Mendeleev’s table was based on atomic masses. It was the most fundamental property of elements known at the time.</a:t>
            </a:r>
          </a:p>
          <a:p>
            <a:pPr eaLnBrk="1" hangingPunct="1"/>
            <a:r>
              <a:rPr lang="en-US" altLang="en-US"/>
              <a:t>About 35 years later, the nuclear atom was discovered by Ernest Rutherford.</a:t>
            </a:r>
          </a:p>
          <a:p>
            <a:pPr eaLnBrk="1" hangingPunct="1"/>
            <a:r>
              <a:rPr lang="en-US" altLang="en-US"/>
              <a:t>Henry Moseley developed the concept of atomic number experimentally. The  number of protons was considered the basis for the periodic property of elements.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 8A—Noble Gases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114800"/>
            <a:ext cx="8991600" cy="2590800"/>
          </a:xfrm>
        </p:spPr>
        <p:txBody>
          <a:bodyPr/>
          <a:lstStyle/>
          <a:p>
            <a:pPr eaLnBrk="1" hangingPunct="1"/>
            <a:r>
              <a:rPr lang="en-US" altLang="en-US" sz="2800"/>
              <a:t>The noble gases have very large ionization energies.</a:t>
            </a:r>
          </a:p>
          <a:p>
            <a:pPr eaLnBrk="1" hangingPunct="1"/>
            <a:r>
              <a:rPr lang="en-US" altLang="en-US" sz="2800"/>
              <a:t>Their electron affinities are positive (can’t form stable anions).</a:t>
            </a:r>
          </a:p>
          <a:p>
            <a:pPr eaLnBrk="1" hangingPunct="1"/>
            <a:r>
              <a:rPr lang="en-US" altLang="en-US" sz="2800"/>
              <a:t>Therefore, they are relatively unreactive.</a:t>
            </a:r>
          </a:p>
          <a:p>
            <a:pPr eaLnBrk="1" hangingPunct="1"/>
            <a:r>
              <a:rPr lang="en-US" altLang="en-US" sz="2800"/>
              <a:t>They are found as monatomic gases.</a:t>
            </a:r>
          </a:p>
        </p:txBody>
      </p:sp>
      <p:pic>
        <p:nvPicPr>
          <p:cNvPr id="43012" name="Picture 5" descr="C:\Documents and Settings\GEX\Desktop\51579 image ppt\Chapter 07\07_08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447800"/>
            <a:ext cx="4722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Periodicity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 sz="3000"/>
              <a:t>Periodicity is the repetitive pattern of a property for elements based on atomic number.</a:t>
            </a:r>
          </a:p>
          <a:p>
            <a:pPr eaLnBrk="1" hangingPunct="1"/>
            <a:r>
              <a:rPr lang="en-US" altLang="en-US" sz="3000"/>
              <a:t>The following properties are discussed in this chapter:</a:t>
            </a:r>
          </a:p>
          <a:p>
            <a:pPr lvl="1" eaLnBrk="1" hangingPunct="1"/>
            <a:r>
              <a:rPr lang="en-US" altLang="en-US"/>
              <a:t>Sizes of atoms and ions</a:t>
            </a:r>
          </a:p>
          <a:p>
            <a:pPr lvl="1" eaLnBrk="1" hangingPunct="1"/>
            <a:r>
              <a:rPr lang="en-US" altLang="en-US"/>
              <a:t>Ionization energy</a:t>
            </a:r>
          </a:p>
          <a:p>
            <a:pPr lvl="1" eaLnBrk="1" hangingPunct="1"/>
            <a:r>
              <a:rPr lang="en-US" altLang="en-US"/>
              <a:t>Electron affinity</a:t>
            </a:r>
          </a:p>
          <a:p>
            <a:pPr lvl="1" eaLnBrk="1" hangingPunct="1"/>
            <a:r>
              <a:rPr lang="en-US" altLang="en-US"/>
              <a:t>Some group chemical property trends</a:t>
            </a:r>
          </a:p>
          <a:p>
            <a:pPr eaLnBrk="1" hangingPunct="1"/>
            <a:r>
              <a:rPr lang="en-US" altLang="en-US" sz="3000"/>
              <a:t>First, we will discuss a fundamental property that leads to may of the trends, effective </a:t>
            </a:r>
            <a:br>
              <a:rPr lang="en-US" altLang="en-US" sz="3000"/>
            </a:br>
            <a:r>
              <a:rPr lang="en-US" altLang="en-US" sz="3000"/>
              <a:t>nuclear charge.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/>
              <a:t>Effective Nuclear Charge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191000" cy="495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Many properties depend on attractions between valence electrons and the nucleus.</a:t>
            </a:r>
          </a:p>
          <a:p>
            <a:pPr eaLnBrk="1" hangingPunct="1"/>
            <a:r>
              <a:rPr lang="en-US" altLang="en-US" sz="2800" dirty="0"/>
              <a:t>Electrons are both attracted to the nucleus and repelled by other electrons.</a:t>
            </a:r>
          </a:p>
          <a:p>
            <a:pPr eaLnBrk="1" hangingPunct="1"/>
            <a:r>
              <a:rPr lang="en-US" altLang="en-US" sz="2800" dirty="0"/>
              <a:t>The forces an electron experiences depend on both factors.</a:t>
            </a:r>
          </a:p>
        </p:txBody>
      </p:sp>
      <p:pic>
        <p:nvPicPr>
          <p:cNvPr id="8196" name="Picture 5" descr="C:\Documents and Settings\GEX\Desktop\51579 image ppt\Chapter 07\07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86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/>
              <a:t>Effective Nuclear Charge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90600"/>
            <a:ext cx="8534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The effective nuclear charge, </a:t>
            </a:r>
            <a:r>
              <a:rPr lang="en-US" altLang="en-US" sz="2800" i="1" dirty="0" err="1"/>
              <a:t>Z</a:t>
            </a:r>
            <a:r>
              <a:rPr lang="en-US" altLang="en-US" sz="2800" baseline="-25000" dirty="0" err="1"/>
              <a:t>eff</a:t>
            </a:r>
            <a:r>
              <a:rPr lang="en-US" altLang="en-US" sz="2800" dirty="0"/>
              <a:t>, is found this way: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i="1" dirty="0" err="1"/>
              <a:t>Z</a:t>
            </a:r>
            <a:r>
              <a:rPr lang="en-US" altLang="en-US" sz="2800" baseline="-25000" dirty="0" err="1"/>
              <a:t>eff</a:t>
            </a:r>
            <a:r>
              <a:rPr lang="en-US" altLang="en-US" sz="2800" dirty="0"/>
              <a:t> = </a:t>
            </a:r>
            <a:r>
              <a:rPr lang="en-US" altLang="en-US" sz="2800" i="1" dirty="0"/>
              <a:t>Z</a:t>
            </a:r>
            <a:r>
              <a:rPr lang="en-US" altLang="en-US" sz="2800" dirty="0"/>
              <a:t> </a:t>
            </a:r>
            <a:r>
              <a:rPr lang="en-US" altLang="en-US" sz="2800" dirty="0">
                <a:cs typeface="Arial" charset="0"/>
              </a:rPr>
              <a:t>−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endParaRPr lang="en-US" altLang="en-US" sz="2800" dirty="0"/>
          </a:p>
          <a:p>
            <a:pPr marL="400050" lvl="1" indent="0" eaLnBrk="1" hangingPunct="1">
              <a:buFontTx/>
              <a:buNone/>
              <a:defRPr/>
            </a:pPr>
            <a:r>
              <a:rPr lang="en-US" altLang="en-US" dirty="0"/>
              <a:t>where </a:t>
            </a:r>
            <a:r>
              <a:rPr lang="en-US" altLang="en-US" i="1" dirty="0"/>
              <a:t>Z</a:t>
            </a:r>
            <a:r>
              <a:rPr lang="en-US" altLang="en-US" dirty="0"/>
              <a:t> is the atomic number and </a:t>
            </a:r>
            <a:r>
              <a:rPr lang="en-US" altLang="en-US" i="1" dirty="0"/>
              <a:t>S</a:t>
            </a:r>
            <a:r>
              <a:rPr lang="en-US" altLang="en-US" dirty="0"/>
              <a:t> is a screening constant, usually close to the number of inner electrons.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Effective nuclear charge is a periodic property: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It increases across a period.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It decreases down a group.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295400"/>
          </a:xfrm>
        </p:spPr>
        <p:txBody>
          <a:bodyPr/>
          <a:lstStyle/>
          <a:p>
            <a:pPr eaLnBrk="1" hangingPunct="1"/>
            <a:r>
              <a:rPr lang="en-US" altLang="en-US"/>
              <a:t>Effective Nuclear Charge Increases across a Period</a:t>
            </a:r>
          </a:p>
        </p:txBody>
      </p:sp>
      <p:pic>
        <p:nvPicPr>
          <p:cNvPr id="10243" name="Picture 4" descr="C:\Documents and Settings\GEX\Desktop\51579 image ppt\Chapter 07\07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10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Size of an Atom?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The </a:t>
            </a:r>
            <a:r>
              <a:rPr lang="en-US" altLang="en-US" sz="2800" b="1"/>
              <a:t>nonbonding atomic radius</a:t>
            </a:r>
            <a:r>
              <a:rPr lang="en-US" altLang="en-US" sz="2800"/>
              <a:t> or </a:t>
            </a:r>
            <a:r>
              <a:rPr lang="en-US" altLang="en-US" sz="2800" b="1"/>
              <a:t>van der Waals radius</a:t>
            </a:r>
            <a:r>
              <a:rPr lang="en-US" altLang="en-US" sz="2800"/>
              <a:t> is half of the shortest distance separating two nuclei during a collision of atoms.</a:t>
            </a:r>
          </a:p>
        </p:txBody>
      </p:sp>
      <p:pic>
        <p:nvPicPr>
          <p:cNvPr id="11268" name="Picture 5" descr="C:\Documents and Settings\GEX\Desktop\51579 image ppt\Chapter 07\07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6511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9&quot;/&gt;&lt;/object&gt;&lt;object type=&quot;3&quot; unique_id=&quot;10004&quot;&gt;&lt;property id=&quot;20148&quot; value=&quot;5&quot;/&gt;&lt;property id=&quot;20300&quot; value=&quot;Slide 2 - &amp;quot;Development of the Periodic Table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Mendeleev and the Periodic Table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Atomic Number&amp;quot;&quot;/&gt;&lt;property id=&quot;20307&quot; value=&quot;310&quot;/&gt;&lt;/object&gt;&lt;object type=&quot;3&quot; unique_id=&quot;10007&quot;&gt;&lt;property id=&quot;20148&quot; value=&quot;5&quot;/&gt;&lt;property id=&quot;20300&quot; value=&quot;Slide 5 - &amp;quot;Periodicity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Effective Nuclear Charge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Effective Nuclear Charge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Effective Nuclear Charge Increases across a Period&amp;quot;&quot;/&gt;&lt;property id=&quot;20307&quot; value=&quot;311&quot;/&gt;&lt;/object&gt;&lt;object type=&quot;3&quot; unique_id=&quot;10011&quot;&gt;&lt;property id=&quot;20148&quot; value=&quot;5&quot;/&gt;&lt;property id=&quot;20300&quot; value=&quot;Slide 9 - &amp;quot;What Is the Size of an Atom?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Sizes of Atoms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Sizes of Ions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Sizes of Ions&amp;quot;&quot;/&gt;&lt;property id=&quot;20307&quot; value=&quot;307&quot;/&gt;&lt;/object&gt;&lt;object type=&quot;3&quot; unique_id=&quot;10015&quot;&gt;&lt;property id=&quot;20148&quot; value=&quot;5&quot;/&gt;&lt;property id=&quot;20300&quot; value=&quot;Slide 13 - &amp;quot;Size of Ions— Isoelectronic Series&amp;quot;&quot;/&gt;&lt;property id=&quot;20307&quot; value=&quot;269&quot;/&gt;&lt;/object&gt;&lt;object type=&quot;3&quot; unique_id=&quot;10016&quot;&gt;&lt;property id=&quot;20148&quot; value=&quot;5&quot;/&gt;&lt;property id=&quot;20300&quot; value=&quot;Slide 14 - &amp;quot;Ionization Energy (I)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Ionization Energy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Periodic Trends in First Ionization Energy (I1)&amp;quot;&quot;/&gt;&lt;property id=&quot;20307&quot; value=&quot;312&quot;/&gt;&lt;/object&gt;&lt;object type=&quot;3&quot; unique_id=&quot;10019&quot;&gt;&lt;property id=&quot;20148&quot; value=&quot;5&quot;/&gt;&lt;property id=&quot;20300&quot; value=&quot;Slide 17 - &amp;quot;Factors that Influence Ionization Energy&amp;quot;&quot;/&gt;&lt;property id=&quot;20307&quot; value=&quot;313&quot;/&gt;&lt;/object&gt;&lt;object type=&quot;3&quot; unique_id=&quot;10020&quot;&gt;&lt;property id=&quot;20148&quot; value=&quot;5&quot;/&gt;&lt;property id=&quot;20300&quot; value=&quot;Slide 18 - &amp;quot;Irregularities in the General Trend&amp;quot;&quot;/&gt;&lt;property id=&quot;20307&quot; value=&quot;314&quot;/&gt;&lt;/object&gt;&lt;object type=&quot;3&quot; unique_id=&quot;10021&quot;&gt;&lt;property id=&quot;20148&quot; value=&quot;5&quot;/&gt;&lt;property id=&quot;20300&quot; value=&quot;Slide 19 - &amp;quot;Electron Configurations of Ions&amp;quot;&quot;/&gt;&lt;property id=&quot;20307&quot; value=&quot;315&quot;/&gt;&lt;/object&gt;&lt;object type=&quot;3&quot; unique_id=&quot;10022&quot;&gt;&lt;property id=&quot;20148&quot; value=&quot;5&quot;/&gt;&lt;property id=&quot;20300&quot; value=&quot;Slide 20 - &amp;quot;Electron Affinity&amp;quot;&quot;/&gt;&lt;property id=&quot;20307&quot; value=&quot;278&quot;/&gt;&lt;/object&gt;&lt;object type=&quot;3&quot; unique_id=&quot;10023&quot;&gt;&lt;property id=&quot;20148&quot; value=&quot;5&quot;/&gt;&lt;property id=&quot;20300&quot; value=&quot;Slide 21 - &amp;quot;General Trend in Electron Affinity&amp;quot;&quot;/&gt;&lt;property id=&quot;20307&quot; value=&quot;316&quot;/&gt;&lt;/object&gt;&lt;object type=&quot;3&quot; unique_id=&quot;10024&quot;&gt;&lt;property id=&quot;20148&quot; value=&quot;5&quot;/&gt;&lt;property id=&quot;20300&quot; value=&quot;Slide 22 - &amp;quot;Metal, Nonmetals, and Metalloids&amp;quot;&quot;/&gt;&lt;property id=&quot;20307&quot; value=&quot;283&quot;/&gt;&lt;/object&gt;&lt;object type=&quot;3&quot; unique_id=&quot;10025&quot;&gt;&lt;property id=&quot;20148&quot; value=&quot;5&quot;/&gt;&lt;property id=&quot;20300&quot; value=&quot;Slide 23 - &amp;quot;Metals Differ from Nonmetals&amp;quot;&quot;/&gt;&lt;property id=&quot;20307&quot; value=&quot;285&quot;/&gt;&lt;/object&gt;&lt;object type=&quot;3&quot; unique_id=&quot;10026&quot;&gt;&lt;property id=&quot;20148&quot; value=&quot;5&quot;/&gt;&lt;property id=&quot;20300&quot; value=&quot;Slide 24 - &amp;quot;Metals&amp;quot;&quot;/&gt;&lt;property id=&quot;20307&quot; value=&quot;286&quot;/&gt;&lt;/object&gt;&lt;object type=&quot;3&quot; unique_id=&quot;10027&quot;&gt;&lt;property id=&quot;20148&quot; value=&quot;5&quot;/&gt;&lt;property id=&quot;20300&quot; value=&quot;Slide 25 - &amp;quot;Metal Chemistry&amp;quot;&quot;/&gt;&lt;property id=&quot;20307&quot; value=&quot;287&quot;/&gt;&lt;/object&gt;&lt;object type=&quot;3&quot; unique_id=&quot;10028&quot;&gt;&lt;property id=&quot;20148&quot; value=&quot;5&quot;/&gt;&lt;property id=&quot;20300&quot; value=&quot;Slide 26 - &amp;quot;Nonmetals&amp;quot;&quot;/&gt;&lt;property id=&quot;20307&quot; value=&quot;288&quot;/&gt;&lt;/object&gt;&lt;object type=&quot;3&quot; unique_id=&quot;10029&quot;&gt;&lt;property id=&quot;20148&quot; value=&quot;5&quot;/&gt;&lt;property id=&quot;20300&quot; value=&quot;Slide 27 - &amp;quot;Nonmetal Chemistry&amp;quot;&quot;/&gt;&lt;property id=&quot;20307&quot; value=&quot;289&quot;/&gt;&lt;/object&gt;&lt;object type=&quot;3&quot; unique_id=&quot;10030&quot;&gt;&lt;property id=&quot;20148&quot; value=&quot;5&quot;/&gt;&lt;property id=&quot;20300&quot; value=&quot;Slide 28 - &amp;quot;Recap of a Comparison of the Properties of Metals and Nonmetals&amp;quot;&quot;/&gt;&lt;property id=&quot;20307&quot; value=&quot;284&quot;/&gt;&lt;/object&gt;&lt;object type=&quot;3&quot; unique_id=&quot;10031&quot;&gt;&lt;property id=&quot;20148&quot; value=&quot;5&quot;/&gt;&lt;property id=&quot;20300&quot; value=&quot;Slide 29 - &amp;quot;Metalloids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Group Trends&amp;quot;&quot;/&gt;&lt;property id=&quot;20307&quot; value=&quot;317&quot;/&gt;&lt;/object&gt;&lt;object type=&quot;3&quot; unique_id=&quot;10033&quot;&gt;&lt;property id=&quot;20148&quot; value=&quot;5&quot;/&gt;&lt;property id=&quot;20300&quot; value=&quot;Slide 31 - &amp;quot;Alkali Metals&amp;quot;&quot;/&gt;&lt;property id=&quot;20307&quot; value=&quot;292&quot;/&gt;&lt;/object&gt;&lt;object type=&quot;3&quot; unique_id=&quot;10034&quot;&gt;&lt;property id=&quot;20148&quot; value=&quot;5&quot;/&gt;&lt;property id=&quot;20300&quot; value=&quot;Slide 32 - &amp;quot;Alkali Metal Properties&amp;quot;&quot;/&gt;&lt;property id=&quot;20307&quot; value=&quot;293&quot;/&gt;&lt;/object&gt;&lt;object type=&quot;3&quot; unique_id=&quot;10035&quot;&gt;&lt;property id=&quot;20148&quot; value=&quot;5&quot;/&gt;&lt;property id=&quot;20300&quot; value=&quot;Slide 33 - &amp;quot;Alkali Metal Chemistry&amp;quot;&quot;/&gt;&lt;property id=&quot;20307&quot; value=&quot;294&quot;/&gt;&lt;/object&gt;&lt;object type=&quot;3&quot; unique_id=&quot;10036&quot;&gt;&lt;property id=&quot;20148&quot; value=&quot;5&quot;/&gt;&lt;property id=&quot;20300&quot; value=&quot;Slide 34 - &amp;quot;Differences in Alkali Metal Chemistry&amp;quot;&quot;/&gt;&lt;property id=&quot;20307&quot; value=&quot;295&quot;/&gt;&lt;/object&gt;&lt;object type=&quot;3&quot; unique_id=&quot;10037&quot;&gt;&lt;property id=&quot;20148&quot; value=&quot;5&quot;/&gt;&lt;property id=&quot;20300&quot; value=&quot;Slide 35 - &amp;quot;Flame Tests&amp;quot;&quot;/&gt;&lt;property id=&quot;20307&quot; value=&quot;318&quot;/&gt;&lt;/object&gt;&lt;object type=&quot;3&quot; unique_id=&quot;10038&quot;&gt;&lt;property id=&quot;20148&quot; value=&quot;5&quot;/&gt;&lt;property id=&quot;20300&quot; value=&quot;Slide 36 - &amp;quot;Alkaline Earth Metals—Compare to Alkali Metals&amp;quot;&quot;/&gt;&lt;property id=&quot;20307&quot; value=&quot;296&quot;/&gt;&lt;/object&gt;&lt;object type=&quot;3&quot; unique_id=&quot;10039&quot;&gt;&lt;property id=&quot;20148&quot; value=&quot;5&quot;/&gt;&lt;property id=&quot;20300&quot; value=&quot;Slide 37 - &amp;quot;Alkaline Earth Metals&amp;quot;&quot;/&gt;&lt;property id=&quot;20307&quot; value=&quot;297&quot;/&gt;&lt;/object&gt;&lt;object type=&quot;3&quot; unique_id=&quot;10040&quot;&gt;&lt;property id=&quot;20148&quot; value=&quot;5&quot;/&gt;&lt;property id=&quot;20300&quot; value=&quot;Slide 38 - &amp;quot;Group 6A—Increasing in Metallic Character down the Group&amp;quot;&quot;/&gt;&lt;property id=&quot;20307&quot; value=&quot;298&quot;/&gt;&lt;/object&gt;&lt;object type=&quot;3&quot; unique_id=&quot;10041&quot;&gt;&lt;property id=&quot;20148&quot; value=&quot;5&quot;/&gt;&lt;property id=&quot;20300&quot; value=&quot;Slide 39 - &amp;quot;Group 7A—Halogens&amp;quot;&quot;/&gt;&lt;property id=&quot;20307&quot; value=&quot;301&quot;/&gt;&lt;/object&gt;&lt;object type=&quot;3&quot; unique_id=&quot;10042&quot;&gt;&lt;property id=&quot;20148&quot; value=&quot;5&quot;/&gt;&lt;property id=&quot;20300&quot; value=&quot;Slide 40 - &amp;quot;Group 8A—Noble Gases&amp;quot;&quot;/&gt;&lt;property id=&quot;20307&quot; value=&quot;303&quot;/&gt;&lt;/object&gt;&lt;/object&gt;&lt;object type=&quot;8&quot; unique_id=&quot;1008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 Title">
  <a:themeElements>
    <a:clrScheme name="Custom Design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1318</Words>
  <Application>Microsoft Office PowerPoint</Application>
  <PresentationFormat>On-screen Show (4:3)</PresentationFormat>
  <Paragraphs>207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Blank Presentation</vt:lpstr>
      <vt:lpstr>Custom Design Title</vt:lpstr>
      <vt:lpstr>PowerPoint Presentation</vt:lpstr>
      <vt:lpstr>Development of the Periodic Table</vt:lpstr>
      <vt:lpstr>Mendeleev and the Periodic Table</vt:lpstr>
      <vt:lpstr>Atomic Number</vt:lpstr>
      <vt:lpstr>Periodicity</vt:lpstr>
      <vt:lpstr>Effective Nuclear Charge</vt:lpstr>
      <vt:lpstr>Effective Nuclear Charge</vt:lpstr>
      <vt:lpstr>Effective Nuclear Charge Increases across a Period</vt:lpstr>
      <vt:lpstr>What Is the Size of an Atom?</vt:lpstr>
      <vt:lpstr>Sizes of Atoms</vt:lpstr>
      <vt:lpstr>Sizes of Ions</vt:lpstr>
      <vt:lpstr>Sizes of Ions</vt:lpstr>
      <vt:lpstr>Size of Ions— Isoelectronic Series</vt:lpstr>
      <vt:lpstr>Ionization Energy (I)</vt:lpstr>
      <vt:lpstr>Ionization Energy</vt:lpstr>
      <vt:lpstr>Periodic Trends in First Ionization Energy (I1)</vt:lpstr>
      <vt:lpstr>Factors that Influence Ionization Energy</vt:lpstr>
      <vt:lpstr>Irregularities in the General Trend</vt:lpstr>
      <vt:lpstr>Electron Configurations of Ions</vt:lpstr>
      <vt:lpstr>Electron Affinity</vt:lpstr>
      <vt:lpstr>General Trend in Electron Affinity</vt:lpstr>
      <vt:lpstr>Metal, Nonmetals, and Metalloids</vt:lpstr>
      <vt:lpstr>Metals Differ from Nonmetals</vt:lpstr>
      <vt:lpstr>Metals</vt:lpstr>
      <vt:lpstr>Metal Chemistry</vt:lpstr>
      <vt:lpstr>Nonmetals</vt:lpstr>
      <vt:lpstr>Nonmetal Chemistry</vt:lpstr>
      <vt:lpstr>Recap of a Comparison of the Properties of Metals and Nonmetals</vt:lpstr>
      <vt:lpstr>Metalloids</vt:lpstr>
      <vt:lpstr>Group Trends</vt:lpstr>
      <vt:lpstr>Alkali Metals</vt:lpstr>
      <vt:lpstr>Alkali Metal Properties</vt:lpstr>
      <vt:lpstr>Alkali Metal Chemistry</vt:lpstr>
      <vt:lpstr>Differences in Alkali Metal Chemistry</vt:lpstr>
      <vt:lpstr>Flame Tests</vt:lpstr>
      <vt:lpstr>Alkaline Earth Metals—Compare to Alkali Metals</vt:lpstr>
      <vt:lpstr>Alkaline Earth Metals</vt:lpstr>
      <vt:lpstr>Group 6A—Increasing in Metallic Character down the Group</vt:lpstr>
      <vt:lpstr>Group 7A—Halogens</vt:lpstr>
      <vt:lpstr>Group 8A—Noble Gases</vt:lpstr>
    </vt:vector>
  </TitlesOfParts>
  <Company>John Bookstaver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Periodic Properties of the Elements</dc:title>
  <dc:creator>John Bookstaver</dc:creator>
  <cp:lastModifiedBy>Emad Akeer</cp:lastModifiedBy>
  <cp:revision>205</cp:revision>
  <dcterms:created xsi:type="dcterms:W3CDTF">2005-02-20T03:58:17Z</dcterms:created>
  <dcterms:modified xsi:type="dcterms:W3CDTF">2016-10-31T01:20:50Z</dcterms:modified>
</cp:coreProperties>
</file>