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87" r:id="rId2"/>
    <p:sldId id="257" r:id="rId3"/>
    <p:sldId id="294" r:id="rId4"/>
    <p:sldId id="259" r:id="rId5"/>
    <p:sldId id="295" r:id="rId6"/>
    <p:sldId id="288" r:id="rId7"/>
    <p:sldId id="296" r:id="rId8"/>
    <p:sldId id="261" r:id="rId9"/>
    <p:sldId id="297" r:id="rId10"/>
    <p:sldId id="263" r:id="rId11"/>
    <p:sldId id="298" r:id="rId12"/>
    <p:sldId id="289" r:id="rId13"/>
    <p:sldId id="299" r:id="rId14"/>
    <p:sldId id="265" r:id="rId15"/>
    <p:sldId id="300" r:id="rId16"/>
    <p:sldId id="290" r:id="rId17"/>
    <p:sldId id="301" r:id="rId18"/>
    <p:sldId id="267" r:id="rId19"/>
    <p:sldId id="302" r:id="rId20"/>
    <p:sldId id="269" r:id="rId21"/>
    <p:sldId id="303" r:id="rId22"/>
    <p:sldId id="293" r:id="rId23"/>
    <p:sldId id="304" r:id="rId24"/>
    <p:sldId id="271" r:id="rId25"/>
    <p:sldId id="305" r:id="rId26"/>
    <p:sldId id="291" r:id="rId27"/>
    <p:sldId id="306" r:id="rId28"/>
    <p:sldId id="273" r:id="rId29"/>
    <p:sldId id="307" r:id="rId30"/>
    <p:sldId id="292" r:id="rId31"/>
    <p:sldId id="308" r:id="rId32"/>
    <p:sldId id="275" r:id="rId33"/>
    <p:sldId id="309" r:id="rId34"/>
    <p:sldId id="277" r:id="rId35"/>
    <p:sldId id="310" r:id="rId36"/>
    <p:sldId id="279" r:id="rId37"/>
    <p:sldId id="311" r:id="rId38"/>
    <p:sldId id="281" r:id="rId39"/>
    <p:sldId id="312" r:id="rId40"/>
    <p:sldId id="283" r:id="rId41"/>
    <p:sldId id="313" r:id="rId42"/>
    <p:sldId id="285" r:id="rId43"/>
    <p:sldId id="314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F32C6D4-8AF3-4849-A9F6-E2C809FB8690}" type="datetime1">
              <a:rPr lang="en-US"/>
              <a:pPr>
                <a:defRPr/>
              </a:pPr>
              <a:t>2/26/14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A7FB9D8-599C-794B-A6AB-3722BF164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74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84" charset="-128"/>
        <a:cs typeface="ヒラギノ角ゴ Pro W3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  <a:endParaRPr lang="en-US" baseline="-25000">
              <a:solidFill>
                <a:srgbClr val="FF0000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  <a:endParaRPr lang="en-US" baseline="-25000">
              <a:solidFill>
                <a:srgbClr val="FF0000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B8A95-537A-8C42-8A35-B47D8BFA0B8E}" type="datetime1">
              <a:rPr lang="en-US"/>
              <a:pPr>
                <a:defRPr/>
              </a:pPr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850C-72AC-6B45-8F20-6D3A507E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704D8-5998-684F-A860-1896641AF820}" type="datetime1">
              <a:rPr lang="en-US"/>
              <a:pPr>
                <a:defRPr/>
              </a:pPr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6D67F-61EF-164A-88BB-FD9F22136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B7A24-6B1C-9345-9489-0A3AE6DDDB70}" type="datetime1">
              <a:rPr lang="en-US"/>
              <a:pPr>
                <a:defRPr/>
              </a:pPr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D8A0A-D11F-5C4C-815F-45B6B8B2C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A27CD-4FE5-4C43-ACE5-5DE6FC0DF434}" type="datetime1">
              <a:rPr lang="en-US"/>
              <a:pPr>
                <a:defRPr/>
              </a:pPr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0BF15-D274-D64D-8F0D-8D4BA02B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5D18A-4D19-7F43-90E8-8D8B31744498}" type="datetime1">
              <a:rPr lang="en-US"/>
              <a:pPr>
                <a:defRPr/>
              </a:pPr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D2C7E-3156-B245-8E0E-9A9F36095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294A6-CD63-B64A-8D7A-C6720C8ED621}" type="datetime1">
              <a:rPr lang="en-US"/>
              <a:pPr>
                <a:defRPr/>
              </a:pPr>
              <a:t>2/26/14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2D70-E53F-B149-8F0A-4377F6850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08CC-3C8E-784A-86FF-A2A312AA5D6A}" type="datetime1">
              <a:rPr lang="en-US"/>
              <a:pPr>
                <a:defRPr/>
              </a:pPr>
              <a:t>2/26/14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0857B-368A-6C45-9DEC-71FF08D51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8F513-10AC-8946-85BA-B6D3EEC8D483}" type="datetime1">
              <a:rPr lang="en-US"/>
              <a:pPr>
                <a:defRPr/>
              </a:pPr>
              <a:t>2/26/14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390FF-987E-FD44-A6D9-39E7BF424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74BD8-482C-1947-987D-5780041BCFB4}" type="datetime1">
              <a:rPr lang="en-US"/>
              <a:pPr>
                <a:defRPr/>
              </a:pPr>
              <a:t>2/26/14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05240-1DC1-C942-B0E4-555CA722F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B9DD5-F894-6F4F-BEB4-079403A6D158}" type="datetime1">
              <a:rPr lang="en-US"/>
              <a:pPr>
                <a:defRPr/>
              </a:pPr>
              <a:t>2/26/14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94ECA-059E-9040-AA47-E7907328D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A49D5-B34E-B740-9103-FFE8AF616B69}" type="datetime1">
              <a:rPr lang="en-US"/>
              <a:pPr>
                <a:defRPr/>
              </a:pPr>
              <a:t>2/26/14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C7861-9866-B84E-A09F-5D7866C40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82FC8A2-427D-BA4C-A800-3099523AE10B}" type="datetime1">
              <a:rPr lang="en-US"/>
              <a:pPr>
                <a:defRPr/>
              </a:pPr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C1F361D-1ED6-9B41-B6FA-8FD0BDB9B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365125" y="6580188"/>
            <a:ext cx="822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9pPr>
          </a:lstStyle>
          <a:p>
            <a:pPr eaLnBrk="1" hangingPunct="1">
              <a:defRPr/>
            </a:pPr>
            <a:r>
              <a:rPr lang="en-US" sz="1000" dirty="0">
                <a:solidFill>
                  <a:srgbClr val="73738C"/>
                </a:solidFill>
              </a:rPr>
              <a:t>© 20</a:t>
            </a:r>
            <a:r>
              <a:rPr lang="en-US" altLang="zh-TW" sz="1000" dirty="0">
                <a:solidFill>
                  <a:srgbClr val="73738C"/>
                </a:solidFill>
                <a:ea typeface="新細明體" pitchFamily="18" charset="-128"/>
              </a:rPr>
              <a:t>15</a:t>
            </a:r>
            <a:r>
              <a:rPr lang="en-US" sz="1000" dirty="0">
                <a:solidFill>
                  <a:srgbClr val="73738C"/>
                </a:solidFill>
                <a:ea typeface="新細明體" pitchFamily="18" charset="-128"/>
              </a:rPr>
              <a:t> Pearson Education, Inc.</a:t>
            </a:r>
            <a:endParaRPr lang="en-US" b="1" dirty="0">
              <a:solidFill>
                <a:srgbClr val="73738C"/>
              </a:solidFill>
              <a:ea typeface="新細明體" pitchFamily="18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-84" charset="-128"/>
          <a:cs typeface="ヒラギノ角ゴ Pro W3" pitchFamily="-8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84" charset="-128"/>
          <a:cs typeface="ヒラギノ角ゴ Pro W3" pitchFamily="-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84" charset="-128"/>
          <a:cs typeface="ヒラギノ角ゴ Pro W3" pitchFamily="-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84" charset="-128"/>
          <a:cs typeface="ヒラギノ角ゴ Pro W3" pitchFamily="-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84" charset="-128"/>
          <a:cs typeface="ヒラギノ角ゴ Pro W3" pitchFamily="-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-84" charset="-128"/>
          <a:cs typeface="ヒラギノ角ゴ Pro W3" pitchFamily="-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-8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-8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-8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»"/>
        <a:defRPr sz="2000" kern="1200">
          <a:solidFill>
            <a:schemeClr val="tx1"/>
          </a:solidFill>
          <a:latin typeface="+mn-lt"/>
          <a:ea typeface="ヒラギノ角ゴ Pro W3" pitchFamily="-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 txBox="1">
            <a:spLocks/>
          </p:cNvSpPr>
          <p:nvPr/>
        </p:nvSpPr>
        <p:spPr bwMode="auto">
          <a:xfrm>
            <a:off x="5181600" y="1447800"/>
            <a:ext cx="38862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3400" dirty="0">
                <a:ea typeface="Arial" pitchFamily="-84" charset="0"/>
                <a:cs typeface="Arial" pitchFamily="-84" charset="0"/>
              </a:rPr>
              <a:t>Clicker Questions</a:t>
            </a:r>
            <a:br>
              <a:rPr lang="en-US" sz="3400" dirty="0">
                <a:ea typeface="Arial" pitchFamily="-84" charset="0"/>
                <a:cs typeface="Arial" pitchFamily="-84" charset="0"/>
              </a:rPr>
            </a:br>
            <a:r>
              <a:rPr lang="en-US" sz="3400" dirty="0">
                <a:ea typeface="Arial" pitchFamily="-84" charset="0"/>
                <a:cs typeface="Arial" pitchFamily="-84" charset="0"/>
              </a:rPr>
              <a:t/>
            </a:r>
            <a:br>
              <a:rPr lang="en-US" sz="3400" dirty="0">
                <a:ea typeface="Arial" pitchFamily="-84" charset="0"/>
                <a:cs typeface="Arial" pitchFamily="-84" charset="0"/>
              </a:rPr>
            </a:br>
            <a:r>
              <a:rPr lang="en-US" sz="3400" dirty="0">
                <a:ea typeface="Arial" pitchFamily="-84" charset="0"/>
                <a:cs typeface="Arial" pitchFamily="-84" charset="0"/>
              </a:rPr>
              <a:t>Chapter 8</a:t>
            </a:r>
            <a:endParaRPr lang="en-US" sz="4400" dirty="0">
              <a:ea typeface="Arial" pitchFamily="-84" charset="0"/>
              <a:cs typeface="Arial" pitchFamily="-84" charset="0"/>
            </a:endParaRPr>
          </a:p>
        </p:txBody>
      </p:sp>
      <p:sp>
        <p:nvSpPr>
          <p:cNvPr id="14339" name="Subtitle 2"/>
          <p:cNvSpPr txBox="1">
            <a:spLocks/>
          </p:cNvSpPr>
          <p:nvPr/>
        </p:nvSpPr>
        <p:spPr bwMode="auto">
          <a:xfrm>
            <a:off x="-2895600" y="-26670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Font typeface="Arial" pitchFamily="-84" charset="0"/>
              <a:buNone/>
            </a:pPr>
            <a:r>
              <a:rPr lang="en-US" sz="2000" dirty="0">
                <a:solidFill>
                  <a:srgbClr val="0D0D0D"/>
                </a:solidFill>
                <a:ea typeface="ヒラギノ角ゴ Pro W3" pitchFamily="-84" charset="-128"/>
                <a:cs typeface="ヒラギノ角ゴ Pro W3" pitchFamily="-84" charset="-128"/>
              </a:rPr>
              <a:t>Dana and Michelle </a:t>
            </a:r>
            <a:r>
              <a:rPr lang="en-US" sz="2000" dirty="0" err="1">
                <a:solidFill>
                  <a:srgbClr val="0D0D0D"/>
                </a:solidFill>
                <a:ea typeface="ヒラギノ角ゴ Pro W3" pitchFamily="-84" charset="-128"/>
                <a:cs typeface="ヒラギノ角ゴ Pro W3" pitchFamily="-84" charset="-128"/>
              </a:rPr>
              <a:t>Chatellier</a:t>
            </a:r>
            <a:endParaRPr lang="en-US" sz="2000" dirty="0">
              <a:solidFill>
                <a:srgbClr val="0D0D0D"/>
              </a:solidFill>
              <a:ea typeface="ヒラギノ角ゴ Pro W3" pitchFamily="-84" charset="-128"/>
              <a:cs typeface="ヒラギノ角ゴ Pro W3" pitchFamily="-84" charset="-128"/>
            </a:endParaRPr>
          </a:p>
        </p:txBody>
      </p:sp>
      <p:pic>
        <p:nvPicPr>
          <p:cNvPr id="14340" name="Picture 1" descr="BROW0417_13_eca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4941888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 bwMode="auto">
          <a:xfrm>
            <a:off x="5181600" y="54102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Font typeface="Arial" pitchFamily="-84" charset="0"/>
              <a:buNone/>
            </a:pPr>
            <a:r>
              <a:rPr lang="en-US" sz="2000" dirty="0">
                <a:solidFill>
                  <a:srgbClr val="0D0D0D"/>
                </a:solidFill>
                <a:ea typeface="ヒラギノ角ゴ Pro W3" pitchFamily="-84" charset="-128"/>
                <a:cs typeface="ヒラギノ角ゴ Pro W3" pitchFamily="-84" charset="-128"/>
              </a:rPr>
              <a:t>Barbara Mowery</a:t>
            </a:r>
          </a:p>
          <a:p>
            <a:pPr algn="ctr">
              <a:spcBef>
                <a:spcPct val="20000"/>
              </a:spcBef>
              <a:buFont typeface="Arial" pitchFamily="-84" charset="0"/>
              <a:buNone/>
            </a:pPr>
            <a:r>
              <a:rPr lang="en-US" sz="2000" dirty="0">
                <a:solidFill>
                  <a:srgbClr val="0D0D0D"/>
                </a:solidFill>
                <a:ea typeface="ヒラギノ角ゴ Pro W3" pitchFamily="-84" charset="-128"/>
                <a:cs typeface="ヒラギノ角ゴ Pro W3" pitchFamily="-84" charset="-128"/>
              </a:rPr>
              <a:t>York College</a:t>
            </a:r>
            <a:endParaRPr lang="en-US" sz="2000" dirty="0">
              <a:solidFill>
                <a:srgbClr val="0D0D0D"/>
              </a:solidFill>
              <a:ea typeface="ヒラギノ角ゴ Pro W3" pitchFamily="-84" charset="-128"/>
              <a:cs typeface="ヒラギノ角ゴ Pro W3" pitchFamily="-8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most favorable characteristics for formation of ionic compounds from pure elements are </a:t>
            </a:r>
          </a:p>
        </p:txBody>
      </p:sp>
      <p:sp>
        <p:nvSpPr>
          <p:cNvPr id="3174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high IE, high EA.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low IE, low EA.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high IE, low EA.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low IE, high EA.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most favorable characteristics for formation of ionic compounds from pure elements are </a:t>
            </a:r>
          </a:p>
        </p:txBody>
      </p:sp>
      <p:sp>
        <p:nvSpPr>
          <p:cNvPr id="3379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high IE, high EA.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low IE, low EA.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high IE, low EA.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b="1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low IE, high EA.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Which compound below has the largest lattice energy?</a:t>
            </a:r>
          </a:p>
        </p:txBody>
      </p:sp>
      <p:sp>
        <p:nvSpPr>
          <p:cNvPr id="3584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NaCl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KBr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CaO</a:t>
            </a:r>
            <a:endParaRPr lang="en-US" smtClean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CsI</a:t>
            </a: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Which compound below has the largest lattice energy?</a:t>
            </a:r>
          </a:p>
        </p:txBody>
      </p:sp>
      <p:sp>
        <p:nvSpPr>
          <p:cNvPr id="3789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NaCl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KBr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CaO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CsI</a:t>
            </a: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When a transition metal atom forms a +1 ion, it loses an electron from what type of orbital?</a:t>
            </a:r>
          </a:p>
        </p:txBody>
      </p:sp>
      <p:sp>
        <p:nvSpPr>
          <p:cNvPr id="3993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endParaRPr lang="en-US" i="1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</a:t>
            </a:r>
            <a:endParaRPr lang="en-US" i="1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When a transition metal atom forms a +1 ion, it loses an electron from what type of orbital?</a:t>
            </a:r>
          </a:p>
        </p:txBody>
      </p:sp>
      <p:sp>
        <p:nvSpPr>
          <p:cNvPr id="4198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b="1" i="1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</a:t>
            </a:r>
            <a:endParaRPr lang="en-US" i="1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[</a:t>
            </a: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>Kr]4</a:t>
            </a:r>
            <a:r>
              <a:rPr lang="en-US" i="1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  <a:r>
              <a:rPr lang="en-US" baseline="30000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>10</a:t>
            </a: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is the electron configuration of</a:t>
            </a:r>
          </a:p>
        </p:txBody>
      </p:sp>
      <p:sp>
        <p:nvSpPr>
          <p:cNvPr id="4403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Ag</a:t>
            </a:r>
            <a:r>
              <a:rPr lang="en-US" baseline="30000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+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I</a:t>
            </a:r>
            <a:r>
              <a:rPr lang="en-US" baseline="30000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−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Pd.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Rb</a:t>
            </a:r>
            <a:r>
              <a:rPr lang="en-US" baseline="30000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+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[</a:t>
            </a: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>Kr]4</a:t>
            </a:r>
            <a:r>
              <a:rPr lang="en-US" i="1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  <a:r>
              <a:rPr lang="en-US" baseline="30000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>10</a:t>
            </a: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is the electron configuration of</a:t>
            </a:r>
          </a:p>
        </p:txBody>
      </p:sp>
      <p:sp>
        <p:nvSpPr>
          <p:cNvPr id="4608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b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Ag</a:t>
            </a:r>
            <a:r>
              <a:rPr lang="en-US" b="1" baseline="30000" dirty="0" smtClean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+</a:t>
            </a:r>
            <a:r>
              <a:rPr lang="en-US" b="1" dirty="0" smtClean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  <a:endParaRPr lang="en-US" b="1" dirty="0">
              <a:solidFill>
                <a:srgbClr val="000000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I</a:t>
            </a:r>
            <a:r>
              <a:rPr lang="en-US" baseline="30000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−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Pd.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Rb</a:t>
            </a:r>
            <a:r>
              <a:rPr lang="en-US" baseline="30000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+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Which choice below correctly lists the elements in order of increasing electronegativity (least 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  <a:sym typeface="Wingdings" pitchFamily="-84" charset="2"/>
              </a:rPr>
              <a:t> most</a:t>
            </a: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  <a:sym typeface="Wingdings" pitchFamily="-84" charset="2"/>
              </a:rPr>
              <a:t>)?</a:t>
            </a:r>
            <a:endParaRPr lang="en-US" dirty="0"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  <p:sp>
        <p:nvSpPr>
          <p:cNvPr id="4813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C &lt; N &lt; O &lt; F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 &lt; C &lt; O &lt; F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 &lt; C &lt; F &lt; O</a:t>
            </a:r>
            <a:endParaRPr lang="en-US" dirty="0" smtClean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C 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&lt; N &lt; F &lt; 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Which choice below correctly lists the elements in order of increasing electronegativity (least 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  <a:sym typeface="Wingdings" pitchFamily="-84" charset="2"/>
              </a:rPr>
              <a:t> most</a:t>
            </a: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  <a:sym typeface="Wingdings" pitchFamily="-84" charset="2"/>
              </a:rPr>
              <a:t>)?</a:t>
            </a:r>
            <a:endParaRPr lang="en-US" dirty="0"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  <p:sp>
        <p:nvSpPr>
          <p:cNvPr id="5017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C &lt; N &lt; O &lt; F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 &lt; C &lt; O &lt; F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 &lt; C &lt; F &lt; O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C &lt; N &lt; F &lt; O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two types of chemical bonds commonly found in compounds are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metallic and covalent.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ionic and electrolytic.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ionic and covalent.</a:t>
            </a:r>
            <a:endParaRPr lang="en-US" smtClean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electrolytic </a:t>
            </a: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and compound.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Which choice below correctly lists the elements in order of increasing electronegativity (least 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  <a:sym typeface="Wingdings" pitchFamily="-84" charset="2"/>
              </a:rPr>
              <a:t> most</a:t>
            </a: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  <a:sym typeface="Wingdings" pitchFamily="-84" charset="2"/>
              </a:rPr>
              <a:t>)?</a:t>
            </a:r>
            <a:endParaRPr lang="en-US" dirty="0"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  <p:sp>
        <p:nvSpPr>
          <p:cNvPr id="5222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 &lt; Cl &lt; Br &lt; I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 &lt; Cl &lt; I &lt; Br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I &lt; Cl &lt; Br &lt; F</a:t>
            </a:r>
            <a:endParaRPr lang="en-US" dirty="0" smtClean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I 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&lt; Br &lt; Cl &lt; 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Which choice below correctly lists the elements in order of increasing electronegativity (least 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  <a:sym typeface="Wingdings" pitchFamily="-84" charset="2"/>
              </a:rPr>
              <a:t> most</a:t>
            </a: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  <a:sym typeface="Wingdings" pitchFamily="-84" charset="2"/>
              </a:rPr>
              <a:t>)?</a:t>
            </a:r>
            <a:endParaRPr lang="en-US" dirty="0"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  <p:sp>
        <p:nvSpPr>
          <p:cNvPr id="5427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 &lt; Cl &lt; Br &lt; I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 &lt; Cl &lt; I &lt; Br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I &lt; Cl &lt; Br &lt; F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I &lt; Br &lt; Cl &lt; F</a:t>
            </a:r>
            <a:endParaRPr lang="en-US" b="1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True or False: If a molecule has polar bonds, the molecule is polar.</a:t>
            </a:r>
          </a:p>
        </p:txBody>
      </p:sp>
      <p:sp>
        <p:nvSpPr>
          <p:cNvPr id="5632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True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False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True or False: If a molecule has polar bonds, the molecule is polar.</a:t>
            </a:r>
          </a:p>
        </p:txBody>
      </p:sp>
      <p:sp>
        <p:nvSpPr>
          <p:cNvPr id="5837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True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b="1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False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Select the </a:t>
            </a:r>
            <a:r>
              <a:rPr lang="en-US" b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incorrect </a:t>
            </a: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statement about pairs of dots in Lewis structures of molecules.</a:t>
            </a:r>
          </a:p>
        </p:txBody>
      </p:sp>
      <p:sp>
        <p:nvSpPr>
          <p:cNvPr id="60419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7543800" cy="35052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They denote lone (nonbonding) pairs when shown on one atom.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They denote covalent bonds when shown between two atoms.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They are not counted in the octet rule.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All the statements are correct.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Select the </a:t>
            </a:r>
            <a:r>
              <a:rPr lang="en-US" b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incorrect </a:t>
            </a: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statement about pairs of dots in Lewis structures of molecules.</a:t>
            </a:r>
          </a:p>
        </p:txBody>
      </p:sp>
      <p:sp>
        <p:nvSpPr>
          <p:cNvPr id="62467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8077200" cy="35052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They denote lone (nonbonding) pairs when shown on one atom.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They denote covalent bonds when shown between two atoms.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b="1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They are not counted in the octet rule.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All the statements are correct.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The carbon disulfide (CS</a:t>
            </a:r>
            <a:r>
              <a:rPr lang="en-US" baseline="-2500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) molecule has</a:t>
            </a:r>
          </a:p>
        </p:txBody>
      </p:sp>
      <p:sp>
        <p:nvSpPr>
          <p:cNvPr id="6451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27432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two single bonds.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two double bonds.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 single bond and a double bond.</a:t>
            </a:r>
            <a:endParaRPr lang="en-US" smtClean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 </a:t>
            </a: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single bond and a triple bond.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The carbon disulfide (CS</a:t>
            </a:r>
            <a:r>
              <a:rPr lang="en-US" baseline="-2500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) molecule has</a:t>
            </a:r>
          </a:p>
        </p:txBody>
      </p:sp>
      <p:sp>
        <p:nvSpPr>
          <p:cNvPr id="6656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27432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two single bonds.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two double bonds.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 single bond and a double bond.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 single bond and a triple bond.</a:t>
            </a: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hydrogen cyanide (HCN) molecule has</a:t>
            </a:r>
          </a:p>
        </p:txBody>
      </p:sp>
      <p:sp>
        <p:nvSpPr>
          <p:cNvPr id="6861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2800" cy="26670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two single bonds.</a:t>
            </a:r>
          </a:p>
          <a:p>
            <a:pPr marL="514350" indent="-514350" algn="l" eaLnBrk="1" hangingPunct="1">
              <a:buFont typeface="Arial" pitchFamily="-84" charset="0"/>
              <a:buAutoNum type="alphaLcPeriod" startAt="2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two double bonds.</a:t>
            </a:r>
          </a:p>
          <a:p>
            <a:pPr marL="514350" indent="-514350" algn="l" eaLnBrk="1" hangingPunct="1">
              <a:buFont typeface="Arial" pitchFamily="-84" charset="0"/>
              <a:buAutoNum type="alphaLcPeriod" startAt="3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 single bond and a double bond.</a:t>
            </a:r>
            <a:endParaRPr lang="en-US" dirty="0" smtClean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+mj-lt"/>
              <a:buAutoNum type="alphaLcPeriod" startAt="4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 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single bond and a triple bond.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hydrogen cyanide (HCN) molecule has</a:t>
            </a:r>
          </a:p>
        </p:txBody>
      </p:sp>
      <p:sp>
        <p:nvSpPr>
          <p:cNvPr id="7065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2800" cy="26670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two single bonds.</a:t>
            </a:r>
          </a:p>
          <a:p>
            <a:pPr marL="514350" indent="-514350" algn="l" eaLnBrk="1" hangingPunct="1">
              <a:buFont typeface="Arial" pitchFamily="-84" charset="0"/>
              <a:buAutoNum type="alphaLcPeriod" startAt="2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two double bonds.</a:t>
            </a:r>
          </a:p>
          <a:p>
            <a:pPr marL="514350" indent="-514350" algn="l" eaLnBrk="1" hangingPunct="1">
              <a:buFont typeface="Arial" pitchFamily="-84" charset="0"/>
              <a:buAutoNum type="alphaLcPeriod" startAt="3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 single bond and a double bond.</a:t>
            </a:r>
          </a:p>
          <a:p>
            <a:pPr marL="514350" indent="-514350" algn="l" eaLnBrk="1" hangingPunct="1">
              <a:buFont typeface="+mj-lt"/>
              <a:buAutoNum type="alphaLcPeriod" startAt="4"/>
            </a:pPr>
            <a:r>
              <a:rPr lang="en-US" b="1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 single bond and a triple bond.</a:t>
            </a:r>
            <a:endParaRPr lang="en-US" b="1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two types of chemical bonds commonly found in compounds are</a:t>
            </a: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metallic and covalent.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ionic and electrolytic.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ionic and covalent.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electrolytic and compound.</a:t>
            </a: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82880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Which statement </a:t>
            </a:r>
            <a:r>
              <a:rPr lang="en-US" b="1">
                <a:latin typeface="Arial" pitchFamily="-84" charset="0"/>
                <a:ea typeface="Arial" pitchFamily="-84" charset="0"/>
                <a:cs typeface="Arial" pitchFamily="-84" charset="0"/>
              </a:rPr>
              <a:t>correctly</a:t>
            </a:r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 describes triple bonds?</a:t>
            </a:r>
          </a:p>
        </p:txBody>
      </p:sp>
      <p:sp>
        <p:nvSpPr>
          <p:cNvPr id="72707" name="Subtitle 2"/>
          <p:cNvSpPr>
            <a:spLocks noGrp="1"/>
          </p:cNvSpPr>
          <p:nvPr>
            <p:ph type="subTitle" idx="1"/>
          </p:nvPr>
        </p:nvSpPr>
        <p:spPr>
          <a:xfrm>
            <a:off x="1066800" y="2895600"/>
            <a:ext cx="7162800" cy="26670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Three electrons are shared.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The octet rule is violated.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Three pairs of electrons are shared.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They are often formed by 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oxygen.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82880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Which statement </a:t>
            </a:r>
            <a:r>
              <a:rPr lang="en-US" b="1">
                <a:latin typeface="Arial" pitchFamily="-84" charset="0"/>
                <a:ea typeface="Arial" pitchFamily="-84" charset="0"/>
                <a:cs typeface="Arial" pitchFamily="-84" charset="0"/>
              </a:rPr>
              <a:t>correctly</a:t>
            </a:r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 describes triple bonds?</a:t>
            </a:r>
          </a:p>
        </p:txBody>
      </p:sp>
      <p:sp>
        <p:nvSpPr>
          <p:cNvPr id="74755" name="Subtitle 2"/>
          <p:cNvSpPr>
            <a:spLocks noGrp="1"/>
          </p:cNvSpPr>
          <p:nvPr>
            <p:ph type="subTitle" idx="1"/>
          </p:nvPr>
        </p:nvSpPr>
        <p:spPr>
          <a:xfrm>
            <a:off x="1066800" y="2895600"/>
            <a:ext cx="7696200" cy="26670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Three electrons are shared.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The octet rule is violated.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b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Three pairs of electrons are shared.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They are often formed by 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oxygen.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formal charge on the nitrogen atom in the nitrate ion (NO</a:t>
            </a:r>
            <a:r>
              <a:rPr lang="en-US" baseline="-25000"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r>
              <a:rPr lang="en-US" baseline="30000">
                <a:latin typeface="Arial" pitchFamily="-84" charset="0"/>
                <a:ea typeface="Arial" pitchFamily="-84" charset="0"/>
                <a:cs typeface="Arial" pitchFamily="-84" charset="0"/>
              </a:rPr>
              <a:t>1–</a:t>
            </a:r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) is</a:t>
            </a:r>
          </a:p>
        </p:txBody>
      </p:sp>
      <p:sp>
        <p:nvSpPr>
          <p:cNvPr id="7680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+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2.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+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1.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–1.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formal charge on the nitrogen atom in the nitrate ion (NO</a:t>
            </a:r>
            <a:r>
              <a:rPr lang="en-US" baseline="-25000"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r>
              <a:rPr lang="en-US" baseline="30000">
                <a:latin typeface="Arial" pitchFamily="-84" charset="0"/>
                <a:ea typeface="Arial" pitchFamily="-84" charset="0"/>
                <a:cs typeface="Arial" pitchFamily="-84" charset="0"/>
              </a:rPr>
              <a:t>1–</a:t>
            </a:r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) is</a:t>
            </a:r>
          </a:p>
        </p:txBody>
      </p:sp>
      <p:sp>
        <p:nvSpPr>
          <p:cNvPr id="7885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+2.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+1.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–1.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The </a:t>
            </a:r>
            <a:r>
              <a:rPr lang="en-US" dirty="0" err="1">
                <a:latin typeface="Arial" pitchFamily="-84" charset="0"/>
                <a:ea typeface="Arial" pitchFamily="-84" charset="0"/>
                <a:cs typeface="Arial" pitchFamily="-84" charset="0"/>
              </a:rPr>
              <a:t>formate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ion (HCO</a:t>
            </a:r>
            <a:r>
              <a:rPr lang="en-US" baseline="-25000" dirty="0"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baseline="30000" dirty="0">
                <a:latin typeface="Arial" pitchFamily="-84" charset="0"/>
                <a:ea typeface="Arial" pitchFamily="-84" charset="0"/>
                <a:cs typeface="Arial" pitchFamily="-84" charset="0"/>
              </a:rPr>
              <a:t>1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–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) is stabilized by resonance, which suggests that the oxygen atoms’ formal charges </a:t>
            </a: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>are</a:t>
            </a:r>
            <a:endParaRPr lang="en-US" dirty="0"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  <p:sp>
        <p:nvSpPr>
          <p:cNvPr id="8089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–1 and –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1.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 and 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0.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–1 and 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–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1/2 and –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1/2.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The </a:t>
            </a:r>
            <a:r>
              <a:rPr lang="en-US" dirty="0" err="1">
                <a:latin typeface="Arial" pitchFamily="-84" charset="0"/>
                <a:ea typeface="Arial" pitchFamily="-84" charset="0"/>
                <a:cs typeface="Arial" pitchFamily="-84" charset="0"/>
              </a:rPr>
              <a:t>formate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ion (HCO</a:t>
            </a:r>
            <a:r>
              <a:rPr lang="en-US" baseline="-25000" dirty="0"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baseline="30000" dirty="0">
                <a:latin typeface="Arial" pitchFamily="-84" charset="0"/>
                <a:ea typeface="Arial" pitchFamily="-84" charset="0"/>
                <a:cs typeface="Arial" pitchFamily="-84" charset="0"/>
              </a:rPr>
              <a:t>1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–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) is stabilized by resonance, which suggests that the oxygen atoms’ formal charges </a:t>
            </a: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>are</a:t>
            </a:r>
            <a:endParaRPr lang="en-US" dirty="0"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  <p:sp>
        <p:nvSpPr>
          <p:cNvPr id="8294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–1 and –1.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 and 0.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–1 and 0.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–1/2 and –1/2.</a:t>
            </a:r>
            <a:endParaRPr lang="en-US" b="1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7622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Which molecule below violates the octet rule?</a:t>
            </a:r>
          </a:p>
        </p:txBody>
      </p:sp>
      <p:sp>
        <p:nvSpPr>
          <p:cNvPr id="8499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PF</a:t>
            </a:r>
            <a:r>
              <a:rPr lang="en-US" baseline="-2500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5</a:t>
            </a: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CH</a:t>
            </a:r>
            <a:r>
              <a:rPr lang="en-US" baseline="-2500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</a:t>
            </a: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NBr</a:t>
            </a:r>
            <a:r>
              <a:rPr lang="en-US" baseline="-2500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endParaRPr lang="en-US" smtClean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OF</a:t>
            </a:r>
            <a:r>
              <a:rPr lang="en-US" baseline="-2500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7622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Which molecule below violates the octet rule?</a:t>
            </a:r>
          </a:p>
        </p:txBody>
      </p:sp>
      <p:sp>
        <p:nvSpPr>
          <p:cNvPr id="8704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PF</a:t>
            </a:r>
            <a:r>
              <a:rPr lang="en-US" b="1" baseline="-2500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5</a:t>
            </a:r>
            <a:endParaRPr lang="en-US" b="1" smtClean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CH</a:t>
            </a:r>
            <a:r>
              <a:rPr lang="en-US" baseline="-2500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</a:t>
            </a:r>
            <a:endParaRPr lang="en-US" smtClean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NBr</a:t>
            </a:r>
            <a:r>
              <a:rPr lang="en-US" baseline="-2500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endParaRPr lang="en-US" smtClean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OF</a:t>
            </a:r>
            <a:r>
              <a:rPr lang="en-US" baseline="-2500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Which molecule below has an unpaired electron?</a:t>
            </a:r>
          </a:p>
        </p:txBody>
      </p:sp>
      <p:sp>
        <p:nvSpPr>
          <p:cNvPr id="8909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NO</a:t>
            </a:r>
            <a:r>
              <a:rPr lang="en-US" baseline="-2500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NH</a:t>
            </a:r>
            <a:r>
              <a:rPr lang="en-US" baseline="-2500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BF</a:t>
            </a:r>
            <a:r>
              <a:rPr lang="en-US" baseline="-2500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endParaRPr lang="en-US" smtClean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PF</a:t>
            </a:r>
            <a:r>
              <a:rPr lang="en-US" baseline="-2500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5</a:t>
            </a: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Which molecule below has an unpaired electron?</a:t>
            </a:r>
          </a:p>
        </p:txBody>
      </p:sp>
      <p:sp>
        <p:nvSpPr>
          <p:cNvPr id="9113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NO</a:t>
            </a:r>
            <a:r>
              <a:rPr lang="en-US" b="1" baseline="-2500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endParaRPr lang="en-US" b="1" smtClean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NH</a:t>
            </a:r>
            <a:r>
              <a:rPr lang="en-US" baseline="-2500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endParaRPr lang="en-US" smtClean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BF</a:t>
            </a:r>
            <a:r>
              <a:rPr lang="en-US" baseline="-2500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endParaRPr lang="en-US" smtClean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PF</a:t>
            </a:r>
            <a:r>
              <a:rPr lang="en-US" baseline="-2500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5</a:t>
            </a:r>
            <a:endParaRPr lang="en-US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The Lewis symbol for a </a:t>
            </a: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/>
            </a:r>
            <a:b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</a:rPr>
            </a:b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>sulfur 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atom includes how many dots?</a:t>
            </a: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five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six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seven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eight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For atoms X and Y, the bond enthalpy of an </a:t>
            </a: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>X—Y 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bond is _______ the bond enthalpy of an X=Y bond.</a:t>
            </a:r>
          </a:p>
        </p:txBody>
      </p:sp>
      <p:sp>
        <p:nvSpPr>
          <p:cNvPr id="9318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greater than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less than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equal to</a:t>
            </a:r>
            <a:endParaRPr lang="en-US" dirty="0" smtClean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vari</a:t>
            </a:r>
            <a:r>
              <a:rPr lang="en-US" dirty="0" smtClean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able to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(depending 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on X and 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Y)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For atoms X and Y, the bond enthalpy of an </a:t>
            </a: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>X—Y 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bond is _______ the bond enthalpy of an X=Y bond.</a:t>
            </a:r>
          </a:p>
        </p:txBody>
      </p:sp>
      <p:sp>
        <p:nvSpPr>
          <p:cNvPr id="9523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greater than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less than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equal to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vari</a:t>
            </a:r>
            <a:r>
              <a:rPr lang="en-US" dirty="0" smtClean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able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to (depending on X and Y)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For atoms X and Y, the bond length of an </a:t>
            </a: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>X—Y 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bond is _______ the bond length of an X=Y bond.</a:t>
            </a:r>
          </a:p>
        </p:txBody>
      </p:sp>
      <p:sp>
        <p:nvSpPr>
          <p:cNvPr id="9728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greater than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less than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equal to</a:t>
            </a:r>
            <a:endParaRPr lang="en-US" dirty="0" smtClean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vari</a:t>
            </a:r>
            <a:r>
              <a:rPr lang="en-US" dirty="0" smtClean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able 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to (depending 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on X and 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Y)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For atoms X and Y, the bond length of an </a:t>
            </a: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>X—Y 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bond is _______ the bond length of an X=Y bond.</a:t>
            </a:r>
          </a:p>
        </p:txBody>
      </p:sp>
      <p:sp>
        <p:nvSpPr>
          <p:cNvPr id="9933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greater than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less than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equal to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vari</a:t>
            </a:r>
            <a:r>
              <a:rPr lang="en-US" smtClean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able</a:t>
            </a:r>
            <a:r>
              <a:rPr lang="en-US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to (depending on X and Y)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The Lewis symbol for a </a:t>
            </a: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/>
            </a:r>
            <a:b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</a:rPr>
            </a:br>
            <a:r>
              <a:rPr lang="en-US" dirty="0" smtClean="0">
                <a:latin typeface="Arial" pitchFamily="-84" charset="0"/>
                <a:ea typeface="Arial" pitchFamily="-84" charset="0"/>
                <a:cs typeface="Arial" pitchFamily="-84" charset="0"/>
              </a:rPr>
              <a:t>sulfur 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atom includes how many dots?</a:t>
            </a:r>
          </a:p>
        </p:txBody>
      </p:sp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five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six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seven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eight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Which element </a:t>
            </a:r>
            <a:r>
              <a:rPr lang="en-US" b="1">
                <a:latin typeface="Arial" pitchFamily="-84" charset="0"/>
                <a:ea typeface="Arial" pitchFamily="-84" charset="0"/>
                <a:cs typeface="Arial" pitchFamily="-84" charset="0"/>
              </a:rPr>
              <a:t>never</a:t>
            </a:r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 follows the octet rule?</a:t>
            </a:r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C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Which element </a:t>
            </a:r>
            <a:r>
              <a:rPr lang="en-US" b="1">
                <a:latin typeface="Arial" pitchFamily="-84" charset="0"/>
                <a:ea typeface="Arial" pitchFamily="-84" charset="0"/>
                <a:cs typeface="Arial" pitchFamily="-84" charset="0"/>
              </a:rPr>
              <a:t>never</a:t>
            </a:r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 follows the octet rule?</a:t>
            </a:r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C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b="1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octet rule states that atoms tend to gain, lose, or share electrons until they have _______ valence electrons.</a:t>
            </a:r>
          </a:p>
        </p:txBody>
      </p:sp>
      <p:sp>
        <p:nvSpPr>
          <p:cNvPr id="2765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five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six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seven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eight</a:t>
            </a:r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octet rule states that atoms tend to gain, lose, or share electrons until they have _______ valence electrons.</a:t>
            </a:r>
          </a:p>
        </p:txBody>
      </p:sp>
      <p:sp>
        <p:nvSpPr>
          <p:cNvPr id="2969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five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six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seven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smtClean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eight</a:t>
            </a:r>
            <a:endParaRPr lang="en-US" b="1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1362</Words>
  <Application>Microsoft Macintosh PowerPoint</Application>
  <PresentationFormat>On-screen Show (4:3)</PresentationFormat>
  <Paragraphs>254</Paragraphs>
  <Slides>43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PowerPoint Presentation</vt:lpstr>
      <vt:lpstr>The two types of chemical bonds commonly found in compounds are</vt:lpstr>
      <vt:lpstr>The two types of chemical bonds commonly found in compounds are</vt:lpstr>
      <vt:lpstr>The Lewis symbol for a  sulfur atom includes how many dots?</vt:lpstr>
      <vt:lpstr>The Lewis symbol for a  sulfur atom includes how many dots?</vt:lpstr>
      <vt:lpstr>Which element never follows the octet rule?</vt:lpstr>
      <vt:lpstr>Which element never follows the octet rule?</vt:lpstr>
      <vt:lpstr>The octet rule states that atoms tend to gain, lose, or share electrons until they have _______ valence electrons.</vt:lpstr>
      <vt:lpstr>The octet rule states that atoms tend to gain, lose, or share electrons until they have _______ valence electrons.</vt:lpstr>
      <vt:lpstr>The most favorable characteristics for formation of ionic compounds from pure elements are </vt:lpstr>
      <vt:lpstr>The most favorable characteristics for formation of ionic compounds from pure elements are </vt:lpstr>
      <vt:lpstr>Which compound below has the largest lattice energy?</vt:lpstr>
      <vt:lpstr>Which compound below has the largest lattice energy?</vt:lpstr>
      <vt:lpstr>When a transition metal atom forms a +1 ion, it loses an electron from what type of orbital?</vt:lpstr>
      <vt:lpstr>When a transition metal atom forms a +1 ion, it loses an electron from what type of orbital?</vt:lpstr>
      <vt:lpstr>[Kr]4d10 is the electron configuration of</vt:lpstr>
      <vt:lpstr>[Kr]4d10 is the electron configuration of</vt:lpstr>
      <vt:lpstr>Which choice below correctly lists the elements in order of increasing electronegativity (least  most)?</vt:lpstr>
      <vt:lpstr>Which choice below correctly lists the elements in order of increasing electronegativity (least  most)?</vt:lpstr>
      <vt:lpstr>Which choice below correctly lists the elements in order of increasing electronegativity (least  most)?</vt:lpstr>
      <vt:lpstr>Which choice below correctly lists the elements in order of increasing electronegativity (least  most)?</vt:lpstr>
      <vt:lpstr>True or False: If a molecule has polar bonds, the molecule is polar.</vt:lpstr>
      <vt:lpstr>True or False: If a molecule has polar bonds, the molecule is polar.</vt:lpstr>
      <vt:lpstr>Select the incorrect statement about pairs of dots in Lewis structures of molecules.</vt:lpstr>
      <vt:lpstr>Select the incorrect statement about pairs of dots in Lewis structures of molecules.</vt:lpstr>
      <vt:lpstr>The carbon disulfide (CS2) molecule has</vt:lpstr>
      <vt:lpstr>The carbon disulfide (CS2) molecule has</vt:lpstr>
      <vt:lpstr>The hydrogen cyanide (HCN) molecule has</vt:lpstr>
      <vt:lpstr>The hydrogen cyanide (HCN) molecule has</vt:lpstr>
      <vt:lpstr>Which statement correctly describes triple bonds?</vt:lpstr>
      <vt:lpstr>Which statement correctly describes triple bonds?</vt:lpstr>
      <vt:lpstr>The formal charge on the nitrogen atom in the nitrate ion (NO31–) is</vt:lpstr>
      <vt:lpstr>The formal charge on the nitrogen atom in the nitrate ion (NO31–) is</vt:lpstr>
      <vt:lpstr>The formate ion (HCO21–) is stabilized by resonance, which suggests that the oxygen atoms’ formal charges are</vt:lpstr>
      <vt:lpstr>The formate ion (HCO21–) is stabilized by resonance, which suggests that the oxygen atoms’ formal charges are</vt:lpstr>
      <vt:lpstr>Which molecule below violates the octet rule?</vt:lpstr>
      <vt:lpstr>Which molecule below violates the octet rule?</vt:lpstr>
      <vt:lpstr>Which molecule below has an unpaired electron?</vt:lpstr>
      <vt:lpstr>Which molecule below has an unpaired electron?</vt:lpstr>
      <vt:lpstr>For atoms X and Y, the bond enthalpy of an X—Y bond is _______ the bond enthalpy of an X=Y bond.</vt:lpstr>
      <vt:lpstr>For atoms X and Y, the bond enthalpy of an X—Y bond is _______ the bond enthalpy of an X=Y bond.</vt:lpstr>
      <vt:lpstr>For atoms X and Y, the bond length of an X—Y bond is _______ the bond length of an X=Y bond.</vt:lpstr>
      <vt:lpstr>For atoms X and Y, the bond length of an X—Y bond is _______ the bond length of an X=Y bond.</vt:lpstr>
    </vt:vector>
  </TitlesOfParts>
  <Company>Unv of Del Chemistry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Dana</dc:creator>
  <cp:lastModifiedBy>Jacki Russell</cp:lastModifiedBy>
  <cp:revision>57</cp:revision>
  <dcterms:created xsi:type="dcterms:W3CDTF">2014-01-22T14:06:42Z</dcterms:created>
  <dcterms:modified xsi:type="dcterms:W3CDTF">2014-02-26T21:20:03Z</dcterms:modified>
</cp:coreProperties>
</file>