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91" r:id="rId4"/>
    <p:sldId id="286" r:id="rId5"/>
    <p:sldId id="292" r:id="rId6"/>
    <p:sldId id="259" r:id="rId7"/>
    <p:sldId id="293" r:id="rId8"/>
    <p:sldId id="261" r:id="rId9"/>
    <p:sldId id="294" r:id="rId10"/>
    <p:sldId id="287" r:id="rId11"/>
    <p:sldId id="295" r:id="rId12"/>
    <p:sldId id="288" r:id="rId13"/>
    <p:sldId id="296" r:id="rId14"/>
    <p:sldId id="263" r:id="rId15"/>
    <p:sldId id="297" r:id="rId16"/>
    <p:sldId id="265" r:id="rId17"/>
    <p:sldId id="298" r:id="rId18"/>
    <p:sldId id="267" r:id="rId19"/>
    <p:sldId id="299" r:id="rId20"/>
    <p:sldId id="269" r:id="rId21"/>
    <p:sldId id="300" r:id="rId22"/>
    <p:sldId id="271" r:id="rId23"/>
    <p:sldId id="301" r:id="rId24"/>
    <p:sldId id="273" r:id="rId25"/>
    <p:sldId id="302" r:id="rId26"/>
    <p:sldId id="275" r:id="rId27"/>
    <p:sldId id="303" r:id="rId28"/>
    <p:sldId id="277" r:id="rId29"/>
    <p:sldId id="304" r:id="rId30"/>
    <p:sldId id="279" r:id="rId31"/>
    <p:sldId id="305" r:id="rId32"/>
    <p:sldId id="281" r:id="rId33"/>
    <p:sldId id="306" r:id="rId34"/>
    <p:sldId id="289" r:id="rId35"/>
    <p:sldId id="307" r:id="rId36"/>
    <p:sldId id="283" r:id="rId37"/>
    <p:sldId id="308" r:id="rId38"/>
    <p:sldId id="290" r:id="rId39"/>
    <p:sldId id="309" r:id="rId40"/>
    <p:sldId id="285" r:id="rId41"/>
    <p:sldId id="310" r:id="rId42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29" autoAdjust="0"/>
    <p:restoredTop sz="93154" autoAdjust="0"/>
  </p:normalViewPr>
  <p:slideViewPr>
    <p:cSldViewPr>
      <p:cViewPr varScale="1">
        <p:scale>
          <a:sx n="98" d="100"/>
          <a:sy n="98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F8630F0-0BF3-A44A-9257-AAEF6C7ACEAE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1749E35-BC24-3347-91A5-80C6CBA200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86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a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c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c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a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a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d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d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c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c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a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c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c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c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c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d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d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c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Answer: </a:t>
            </a:r>
            <a:r>
              <a:rPr lang="en-US" dirty="0" smtClean="0">
                <a:latin typeface="Calibri" charset="0"/>
              </a:rPr>
              <a:t>a</a:t>
            </a:r>
            <a:endParaRPr lang="en-US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c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c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c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d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d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a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a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a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Answer: </a:t>
            </a:r>
            <a:r>
              <a:rPr lang="en-US" dirty="0" smtClean="0">
                <a:latin typeface="Calibri" charset="0"/>
              </a:rPr>
              <a:t>a</a:t>
            </a:r>
            <a:endParaRPr lang="en-US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a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d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d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a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a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Answer: 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6E23FF-3683-2340-9ADD-089DC7C60179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3490A-B516-2346-BBA6-92135E8A7C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1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AF6A6E-7486-B045-B22B-38D415961FF7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BA5B4-8869-0246-A885-7A8BCC3537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7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EB669D-FE9D-5742-B822-A61DC7A628F8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C5340-D65B-894A-9F62-A5999F8BCF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4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2C1AE8-F850-5541-BB70-43A47436FC7E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93FAA-EED4-8449-8496-298CD8C0BF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6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0C9099-BB29-024C-9D14-C0C5F1494F40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25956-180C-2D4B-9A36-3C831A8D4E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2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F0378-9C88-A042-BBEB-AD41C646D0C2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12752-578F-DE42-89D2-085FEEE9EC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0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1C3191-5B6D-7746-A1A8-0641C4C04A8C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BA02C-8E11-6746-A6F9-A98907EDE7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0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31CAC7-866A-B442-B6CD-D437109E0E9C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53732-9595-574E-9206-C051EF2C74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3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5169B9-E773-9A46-826B-FD45C5B7AA96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0EDD0-F581-424F-8DBA-DDAFE49433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1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472B85-AFC9-6B41-A8C4-70450ABE6635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EA73C-F995-944C-B454-FEA5B3C2C0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4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27F4B4-CEB7-9647-8115-D98EF6041B2E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58151-60D1-9040-B01B-3DE83D6CDD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8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882EA30-BFC8-2243-99A3-DEC7F8F6468F}" type="datetimeFigureOut">
              <a:rPr lang="en-US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38A6B896-2F2A-C84E-90BF-1E29A0267A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65125" y="6580188"/>
            <a:ext cx="822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73738C"/>
                </a:solidFill>
              </a:rPr>
              <a:t>© </a:t>
            </a:r>
            <a:r>
              <a:rPr lang="en-US" sz="1000" dirty="0" smtClean="0">
                <a:solidFill>
                  <a:srgbClr val="73738C"/>
                </a:solidFill>
              </a:rPr>
              <a:t>20</a:t>
            </a:r>
            <a:r>
              <a:rPr lang="en-US" altLang="zh-TW" sz="1000" dirty="0" smtClean="0">
                <a:solidFill>
                  <a:srgbClr val="73738C"/>
                </a:solidFill>
                <a:ea typeface="新細明體" charset="0"/>
                <a:cs typeface="新細明體" charset="0"/>
              </a:rPr>
              <a:t>15</a:t>
            </a:r>
            <a:r>
              <a:rPr lang="en-US" sz="1000" dirty="0" smtClean="0">
                <a:solidFill>
                  <a:srgbClr val="73738C"/>
                </a:solidFill>
              </a:rPr>
              <a:t> </a:t>
            </a:r>
            <a:r>
              <a:rPr lang="en-US" sz="1000" dirty="0">
                <a:solidFill>
                  <a:srgbClr val="73738C"/>
                </a:solidFill>
              </a:rPr>
              <a:t>Pearson Education, Inc.</a:t>
            </a:r>
            <a:endParaRPr lang="en-US" sz="2400" b="1" dirty="0">
              <a:solidFill>
                <a:srgbClr val="73738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/>
          </p:cNvSpPr>
          <p:nvPr/>
        </p:nvSpPr>
        <p:spPr bwMode="auto">
          <a:xfrm>
            <a:off x="5181600" y="1447800"/>
            <a:ext cx="388620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sz="3400" dirty="0">
                <a:latin typeface="Arial"/>
                <a:cs typeface="Arial"/>
              </a:rPr>
              <a:t>Clicker Questions</a:t>
            </a:r>
            <a:br>
              <a:rPr lang="en-US" sz="3400" dirty="0">
                <a:latin typeface="Arial"/>
                <a:cs typeface="Arial"/>
              </a:rPr>
            </a:br>
            <a:r>
              <a:rPr lang="en-US" sz="3400" dirty="0">
                <a:latin typeface="Arial"/>
                <a:cs typeface="Arial"/>
              </a:rPr>
              <a:t/>
            </a:r>
            <a:br>
              <a:rPr lang="en-US" sz="3400" dirty="0">
                <a:latin typeface="Arial"/>
                <a:cs typeface="Arial"/>
              </a:rPr>
            </a:br>
            <a:r>
              <a:rPr lang="en-US" sz="3400" dirty="0">
                <a:latin typeface="Arial"/>
                <a:cs typeface="Arial"/>
              </a:rPr>
              <a:t>Chapter 11</a:t>
            </a:r>
            <a:endParaRPr lang="en-US" sz="4400" dirty="0">
              <a:latin typeface="Arial"/>
              <a:cs typeface="Arial"/>
            </a:endParaRPr>
          </a:p>
        </p:txBody>
      </p:sp>
      <p:pic>
        <p:nvPicPr>
          <p:cNvPr id="6" name="Picture 1" descr="BROW0417_13_eca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941888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 bwMode="auto">
          <a:xfrm>
            <a:off x="5181600" y="5410200"/>
            <a:ext cx="3886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>
                <a:solidFill>
                  <a:srgbClr val="0D0D0D"/>
                </a:solidFill>
              </a:rPr>
              <a:t>Barbara Mowery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>
                <a:solidFill>
                  <a:srgbClr val="0D0D0D"/>
                </a:solidFill>
              </a:rPr>
              <a:t>York College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Which property is </a:t>
            </a:r>
            <a:r>
              <a:rPr lang="en-US" b="1">
                <a:latin typeface="Arial" charset="0"/>
                <a:cs typeface="Arial" charset="0"/>
              </a:rPr>
              <a:t>not</a:t>
            </a:r>
            <a:r>
              <a:rPr lang="en-US">
                <a:latin typeface="Arial" charset="0"/>
                <a:cs typeface="Arial" charset="0"/>
              </a:rPr>
              <a:t> affected by intermolecular forces?</a:t>
            </a: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boiling point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color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melting point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viscosity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Which property is </a:t>
            </a:r>
            <a:r>
              <a:rPr lang="en-US" b="1">
                <a:latin typeface="Arial" charset="0"/>
                <a:cs typeface="Arial" charset="0"/>
              </a:rPr>
              <a:t>not</a:t>
            </a:r>
            <a:r>
              <a:rPr lang="en-US">
                <a:latin typeface="Arial" charset="0"/>
                <a:cs typeface="Arial" charset="0"/>
              </a:rPr>
              <a:t> affected by intermolecular forces?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boiling point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color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melting point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viscosity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The ease of changing the charge distribution in a molecule is called its ___.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conductivity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solubility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polarizability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viscosity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The ease of changing the charge distribution in a molecule is called its ___.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conductivity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solubility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polarizability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viscosity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7622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Which compound below has the highest boiling point?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S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Se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d.	H</a:t>
            </a:r>
            <a:r>
              <a:rPr lang="en-US" baseline="-2500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7622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Which compound below has the highest boiling point?</a:t>
            </a:r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H</a:t>
            </a:r>
            <a:r>
              <a:rPr lang="en-US" b="1" baseline="-2500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O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S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Se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d.	H</a:t>
            </a:r>
            <a:r>
              <a:rPr lang="en-US" baseline="-2500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Which element below has the highest boiling point?</a:t>
            </a: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Kr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F</a:t>
            </a:r>
            <a:r>
              <a:rPr lang="en-US" baseline="-2500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endParaRPr lang="en-US">
              <a:solidFill>
                <a:srgbClr val="0D0D0D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Cl</a:t>
            </a:r>
            <a:r>
              <a:rPr lang="en-US" baseline="-2500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endParaRPr lang="en-US">
              <a:solidFill>
                <a:srgbClr val="0D0D0D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d.	Br</a:t>
            </a:r>
            <a:r>
              <a:rPr lang="en-US" baseline="-2500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endParaRPr lang="en-US">
              <a:solidFill>
                <a:srgbClr val="0D0D0D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Which element below has the highest boiling point?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Kr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F</a:t>
            </a:r>
            <a:r>
              <a:rPr lang="en-US" baseline="-2500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endParaRPr lang="en-US">
              <a:solidFill>
                <a:srgbClr val="0D0D0D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Cl</a:t>
            </a:r>
            <a:r>
              <a:rPr lang="en-US" baseline="-2500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endParaRPr lang="en-US">
              <a:solidFill>
                <a:srgbClr val="0D0D0D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/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d.	Br</a:t>
            </a:r>
            <a:r>
              <a:rPr lang="en-US" b="1" baseline="-2500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endParaRPr lang="en-US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Which substance below has a greater density in its liquid state than in its solid state?</a:t>
            </a: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iron</a:t>
            </a:r>
            <a:endParaRPr lang="en-US" dirty="0">
              <a:solidFill>
                <a:srgbClr val="0D0D0D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glass</a:t>
            </a:r>
            <a:endParaRPr lang="en-US" dirty="0">
              <a:solidFill>
                <a:srgbClr val="0D0D0D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water</a:t>
            </a:r>
            <a:endParaRPr lang="en-US" dirty="0">
              <a:solidFill>
                <a:srgbClr val="0D0D0D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/>
            <a:r>
              <a:rPr lang="en-US" dirty="0">
                <a:solidFill>
                  <a:srgbClr val="0D0D0D"/>
                </a:solidFill>
                <a:latin typeface="Arial" charset="0"/>
                <a:cs typeface="Arial" charset="0"/>
              </a:rPr>
              <a:t>d.	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carbon </a:t>
            </a:r>
            <a:r>
              <a:rPr lang="en-US" dirty="0">
                <a:solidFill>
                  <a:srgbClr val="0D0D0D"/>
                </a:solidFill>
                <a:latin typeface="Arial" charset="0"/>
                <a:cs typeface="Arial" charset="0"/>
              </a:rPr>
              <a:t>dioxide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Which substance below has a greater density in its liquid state than in its solid state?</a:t>
            </a: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charset="0"/>
                <a:cs typeface="Arial" charset="0"/>
              </a:rPr>
              <a:t>i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ron</a:t>
            </a:r>
            <a:endParaRPr lang="en-US" dirty="0">
              <a:solidFill>
                <a:srgbClr val="0D0D0D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glass</a:t>
            </a:r>
            <a:endParaRPr lang="en-US" dirty="0">
              <a:solidFill>
                <a:srgbClr val="0D0D0D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w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ater</a:t>
            </a:r>
            <a:endParaRPr lang="en-US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/>
            <a:r>
              <a:rPr lang="en-US" dirty="0">
                <a:solidFill>
                  <a:srgbClr val="0D0D0D"/>
                </a:solidFill>
                <a:latin typeface="Arial" charset="0"/>
                <a:cs typeface="Arial" charset="0"/>
              </a:rPr>
              <a:t>d.	</a:t>
            </a:r>
            <a:r>
              <a:rPr lang="en-US" dirty="0" smtClean="0">
                <a:solidFill>
                  <a:srgbClr val="0D0D0D"/>
                </a:solidFill>
                <a:latin typeface="Arial" charset="0"/>
                <a:cs typeface="Arial" charset="0"/>
              </a:rPr>
              <a:t>carbon </a:t>
            </a:r>
            <a:r>
              <a:rPr lang="en-US" dirty="0">
                <a:solidFill>
                  <a:srgbClr val="0D0D0D"/>
                </a:solidFill>
                <a:latin typeface="Arial" charset="0"/>
                <a:cs typeface="Arial" charset="0"/>
              </a:rPr>
              <a:t>dioxide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Which combination of kinetic energy (KE) and intermolecular forces (IF) results in formation of a solid?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>
            <a:normAutofit fontScale="92500" lnSpcReduction="20000"/>
          </a:bodyPr>
          <a:lstStyle/>
          <a:p>
            <a:pPr marL="514350" indent="-514350" algn="l" eaLnBrk="1" hangingPunct="1">
              <a:buFont typeface="Arial" charset="0"/>
              <a:buAutoNum type="alphaLcPeriod"/>
              <a:defRPr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ea typeface="+mn-ea"/>
                <a:cs typeface="Arial" charset="0"/>
              </a:rPr>
              <a:t>KE much less than IF</a:t>
            </a:r>
          </a:p>
          <a:p>
            <a:pPr marL="514350" indent="-514350" algn="l" eaLnBrk="1" hangingPunct="1">
              <a:buFont typeface="Arial" charset="0"/>
              <a:buAutoNum type="alphaLcPeriod" startAt="2"/>
              <a:defRPr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ea typeface="+mn-ea"/>
                <a:cs typeface="Arial" charset="0"/>
              </a:rPr>
              <a:t>KE much greater than IF</a:t>
            </a:r>
          </a:p>
          <a:p>
            <a:pPr marL="514350" indent="-514350" algn="l" eaLnBrk="1" hangingPunct="1">
              <a:buFont typeface="Arial" charset="0"/>
              <a:buAutoNum type="alphaLcPeriod" startAt="2"/>
              <a:defRPr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ea typeface="+mn-ea"/>
                <a:cs typeface="Arial" charset="0"/>
              </a:rPr>
              <a:t>KE and IF comparable, and very large</a:t>
            </a:r>
          </a:p>
          <a:p>
            <a:pPr marL="514350" indent="-514350" algn="l" eaLnBrk="1" hangingPunct="1">
              <a:buFont typeface="Arial" charset="0"/>
              <a:buAutoNum type="alphaLcPeriod" startAt="2"/>
              <a:defRPr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ea typeface="+mn-ea"/>
                <a:cs typeface="Arial" charset="0"/>
              </a:rPr>
              <a:t>KE and IF comparable, and very small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The resistance of a liquid to flow is called the _______ of the liquid.</a:t>
            </a:r>
          </a:p>
        </p:txBody>
      </p:sp>
      <p:sp>
        <p:nvSpPr>
          <p:cNvPr id="2150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density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viscosity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potential energy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d.	flow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The resistance of a liquid to flow is called the _______ of the liquid.</a:t>
            </a:r>
          </a:p>
        </p:txBody>
      </p:sp>
      <p:sp>
        <p:nvSpPr>
          <p:cNvPr id="2253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density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viscosity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potential energy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d.	flow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The energy required to convert a liquid to a vapor is called the _______ of the liquid.</a:t>
            </a:r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boiling point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freezing point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heat of vaporization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d.	heat of fusion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The energy required to convert a liquid to a vapor is called the _______ of the liquid.</a:t>
            </a:r>
          </a:p>
        </p:txBody>
      </p:sp>
      <p:sp>
        <p:nvSpPr>
          <p:cNvPr id="2457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boiling point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freezing point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heat of vaporization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d.	heat of fusion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Isopropyl alcohol feels cool on the skin because it has an (X) heat of (Y).</a:t>
            </a:r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2800" cy="2667000"/>
          </a:xfrm>
        </p:spPr>
        <p:txBody>
          <a:bodyPr/>
          <a:lstStyle/>
          <a:p>
            <a:pPr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a.  X = exothermic,   Y = vaporization</a:t>
            </a:r>
          </a:p>
          <a:p>
            <a:pPr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  X = endothermic,   Y = vaporization</a:t>
            </a:r>
          </a:p>
          <a:p>
            <a:pPr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  X = exothermic,   Y = fusion</a:t>
            </a:r>
          </a:p>
          <a:p>
            <a:pPr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  X = endothermic,   Y = fusion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Isopropyl alcohol feels cool on the skin because it has an (X) heat of (Y).</a:t>
            </a:r>
          </a:p>
        </p:txBody>
      </p:sp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620000" cy="2667000"/>
          </a:xfrm>
        </p:spPr>
        <p:txBody>
          <a:bodyPr/>
          <a:lstStyle/>
          <a:p>
            <a:pPr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a.  X = exothermic,   Y = vaporization</a:t>
            </a:r>
          </a:p>
          <a:p>
            <a:pPr algn="l" eaLnBrk="1" hangingPunct="1">
              <a:buFont typeface="Arial" charset="0"/>
              <a:buAutoNum type="alphaLcPeriod" startAt="2"/>
            </a:pP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  X = endothermic,   Y = vaporization</a:t>
            </a:r>
          </a:p>
          <a:p>
            <a:pPr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  X = exothermic,   Y = fusion</a:t>
            </a:r>
          </a:p>
          <a:p>
            <a:pPr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  X = endothermic,   Y = fusion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When heat is added to ice at zero degrees Celsius, what will happen?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91400" cy="2743200"/>
          </a:xfrm>
        </p:spPr>
        <p:txBody>
          <a:bodyPr rtlCol="0">
            <a:normAutofit/>
          </a:bodyPr>
          <a:lstStyle/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The temperature will increase.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lphaLcPeriod" startAt="2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The temperature will decrease.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lphaLcPeriod" startAt="3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The temperature will not change.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lphaLcPeriod" startAt="3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A supercritical fluid will form.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When heat is added to ice at zero degrees Celsius, what will happen?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91400" cy="2743200"/>
          </a:xfrm>
        </p:spPr>
        <p:txBody>
          <a:bodyPr rtlCol="0">
            <a:normAutofit/>
          </a:bodyPr>
          <a:lstStyle/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The temperature will increase.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lphaLcPeriod" startAt="2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The temperature will decrease.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lphaLcPeriod" startAt="3"/>
              <a:defRPr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The temperature will not change.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lphaLcPeriod" startAt="3"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A supercritical fluid will form.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The highest temperature at which a substance can exist in its liquid state is called its _______ point.</a:t>
            </a:r>
          </a:p>
        </p:txBody>
      </p:sp>
      <p:sp>
        <p:nvSpPr>
          <p:cNvPr id="2969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boiling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freezing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triple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d.	critical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The highest temperature at which a substance can exist in its liquid state is called its _______ point.</a:t>
            </a:r>
          </a:p>
        </p:txBody>
      </p:sp>
      <p:sp>
        <p:nvSpPr>
          <p:cNvPr id="3072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boiling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freezing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triple</a:t>
            </a:r>
          </a:p>
          <a:p>
            <a:pPr marL="514350" indent="-514350" algn="l" eaLnBrk="1" hangingPunct="1"/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d.	critical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Which combination of kinetic energy (KE) and intermolecular forces (IF) results in formation of a solid?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>
            <a:normAutofit fontScale="92500" lnSpcReduction="20000"/>
          </a:bodyPr>
          <a:lstStyle/>
          <a:p>
            <a:pPr marL="514350" indent="-514350" algn="l" eaLnBrk="1" hangingPunct="1">
              <a:buFont typeface="Arial" charset="0"/>
              <a:buAutoNum type="alphaLcPeriod"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KE much less than IF</a:t>
            </a:r>
          </a:p>
          <a:p>
            <a:pPr marL="514350" indent="-514350" algn="l" eaLnBrk="1" hangingPunct="1">
              <a:buFont typeface="Arial" charset="0"/>
              <a:buAutoNum type="alphaLcPeriod" startAt="2"/>
              <a:defRPr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ea typeface="+mn-ea"/>
                <a:cs typeface="Arial" charset="0"/>
              </a:rPr>
              <a:t>KE much greater than IF</a:t>
            </a:r>
          </a:p>
          <a:p>
            <a:pPr marL="514350" indent="-514350" algn="l" eaLnBrk="1" hangingPunct="1">
              <a:buFont typeface="Arial" charset="0"/>
              <a:buAutoNum type="alphaLcPeriod" startAt="2"/>
              <a:defRPr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ea typeface="+mn-ea"/>
                <a:cs typeface="Arial" charset="0"/>
              </a:rPr>
              <a:t>KE and IF comparable, and very large</a:t>
            </a:r>
          </a:p>
          <a:p>
            <a:pPr marL="514350" indent="-514350" algn="l" eaLnBrk="1" hangingPunct="1">
              <a:buFont typeface="Arial" charset="0"/>
              <a:buAutoNum type="alphaLcPeriod" startAt="2"/>
              <a:defRPr/>
            </a:pPr>
            <a:r>
              <a:rPr lang="en-US" dirty="0" smtClean="0">
                <a:solidFill>
                  <a:srgbClr val="0D0D0D"/>
                </a:solidFill>
                <a:latin typeface="Arial" charset="0"/>
                <a:ea typeface="+mn-ea"/>
                <a:cs typeface="Arial" charset="0"/>
              </a:rPr>
              <a:t>KE and IF comparable, and very small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The temperature and pressure at which all three phases exist simultaneously is called the _______ point of a substance.</a:t>
            </a:r>
          </a:p>
        </p:txBody>
      </p:sp>
      <p:sp>
        <p:nvSpPr>
          <p:cNvPr id="3174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432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boiling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freezing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triple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d.	critical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The temperature and pressure at which all three phases exist simultaneously is called the _______ point of a substance.</a:t>
            </a:r>
          </a:p>
        </p:txBody>
      </p:sp>
      <p:sp>
        <p:nvSpPr>
          <p:cNvPr id="3277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432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boiling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freezing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triple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d.	critical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At high altitudes, the boiling point of water is</a:t>
            </a:r>
          </a:p>
        </p:txBody>
      </p:sp>
      <p:sp>
        <p:nvSpPr>
          <p:cNvPr id="3379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9000" cy="28194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100 degrees Celsius.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b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.	greater </a:t>
            </a: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than 100 degrees Celsius.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less than 100 degrees Celsius.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equal to its freezing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At high altitudes, the boiling point of water is</a:t>
            </a:r>
          </a:p>
        </p:txBody>
      </p:sp>
      <p:sp>
        <p:nvSpPr>
          <p:cNvPr id="3481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9000" cy="28194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100 degrees Celsius.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b</a:t>
            </a:r>
            <a:r>
              <a:rPr lang="en-US" smtClean="0">
                <a:solidFill>
                  <a:srgbClr val="0D0D0D"/>
                </a:solidFill>
                <a:latin typeface="Arial" charset="0"/>
                <a:cs typeface="Arial" charset="0"/>
              </a:rPr>
              <a:t>.	greater </a:t>
            </a: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than 100 degrees Celsius.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less than 100 degrees Celsius.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equal to its freezing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Which quantity is </a:t>
            </a:r>
            <a:r>
              <a:rPr lang="en-US" b="1">
                <a:latin typeface="Arial" charset="0"/>
                <a:cs typeface="Arial" charset="0"/>
              </a:rPr>
              <a:t>not</a:t>
            </a:r>
            <a:r>
              <a:rPr lang="en-US">
                <a:latin typeface="Arial" charset="0"/>
                <a:cs typeface="Arial" charset="0"/>
              </a:rPr>
              <a:t> used in calculating the total energy involved in converting 50 g of ice at 0°C to water at 95°C?</a:t>
            </a:r>
          </a:p>
        </p:txBody>
      </p:sp>
      <p:sp>
        <p:nvSpPr>
          <p:cNvPr id="3584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9000" cy="28194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the mass of the sample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the heat of fusion of ice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the heat capacity of liquid water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the heat of vaporization of water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endParaRPr lang="en-US">
              <a:solidFill>
                <a:srgbClr val="0D0D0D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Which quantity is </a:t>
            </a:r>
            <a:r>
              <a:rPr lang="en-US" b="1">
                <a:latin typeface="Arial" charset="0"/>
                <a:cs typeface="Arial" charset="0"/>
              </a:rPr>
              <a:t>not</a:t>
            </a:r>
            <a:r>
              <a:rPr lang="en-US">
                <a:latin typeface="Arial" charset="0"/>
                <a:cs typeface="Arial" charset="0"/>
              </a:rPr>
              <a:t> used in calculating the total energy involved in converting 50 g of ice at 0°C to water at 95°C?</a:t>
            </a:r>
          </a:p>
        </p:txBody>
      </p:sp>
      <p:sp>
        <p:nvSpPr>
          <p:cNvPr id="3686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9000" cy="28194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the mass of the sample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the heat of fusion of ice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the heat capacity of liquid water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the heat of vaporization of water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endParaRPr lang="en-US">
              <a:solidFill>
                <a:srgbClr val="0D0D0D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819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charset="0"/>
                <a:cs typeface="Arial" charset="0"/>
              </a:rPr>
              <a:t>The substance </a:t>
            </a:r>
            <a:r>
              <a:rPr lang="en-US" dirty="0" smtClean="0">
                <a:latin typeface="Arial" charset="0"/>
                <a:cs typeface="Arial" charset="0"/>
              </a:rPr>
              <a:t>that </a:t>
            </a:r>
            <a:r>
              <a:rPr lang="en-US" dirty="0">
                <a:latin typeface="Arial" charset="0"/>
                <a:cs typeface="Arial" charset="0"/>
              </a:rPr>
              <a:t>would evaporate most easily is one with ___ intermolecular forces and a ___molar mass.</a:t>
            </a:r>
          </a:p>
        </p:txBody>
      </p:sp>
      <p:sp>
        <p:nvSpPr>
          <p:cNvPr id="37891" name="Subtitle 2"/>
          <p:cNvSpPr>
            <a:spLocks noGrp="1"/>
          </p:cNvSpPr>
          <p:nvPr>
            <p:ph type="subTitle" idx="1"/>
          </p:nvPr>
        </p:nvSpPr>
        <p:spPr>
          <a:xfrm>
            <a:off x="1295400" y="3657600"/>
            <a:ext cx="6400800" cy="24384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weak; large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weak; small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strong; large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strong; small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819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charset="0"/>
                <a:cs typeface="Arial" charset="0"/>
              </a:rPr>
              <a:t>The substance </a:t>
            </a:r>
            <a:r>
              <a:rPr lang="en-US" dirty="0" smtClean="0">
                <a:latin typeface="Arial" charset="0"/>
                <a:cs typeface="Arial" charset="0"/>
              </a:rPr>
              <a:t>that </a:t>
            </a:r>
            <a:r>
              <a:rPr lang="en-US" dirty="0">
                <a:latin typeface="Arial" charset="0"/>
                <a:cs typeface="Arial" charset="0"/>
              </a:rPr>
              <a:t>would evaporate most easily is one with ___ intermolecular forces and a ___molar mass.</a:t>
            </a:r>
          </a:p>
        </p:txBody>
      </p:sp>
      <p:sp>
        <p:nvSpPr>
          <p:cNvPr id="38915" name="Subtitle 2"/>
          <p:cNvSpPr>
            <a:spLocks noGrp="1"/>
          </p:cNvSpPr>
          <p:nvPr>
            <p:ph type="subTitle" idx="1"/>
          </p:nvPr>
        </p:nvSpPr>
        <p:spPr>
          <a:xfrm>
            <a:off x="1295400" y="3657600"/>
            <a:ext cx="6400800" cy="24384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weak; large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weak; small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strong; large</a:t>
            </a:r>
          </a:p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strong; small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Substance X has a boiling point of 150 degrees F and a freezing point of 15 degrees F.  The condensation point of X</a:t>
            </a:r>
          </a:p>
        </p:txBody>
      </p:sp>
      <p:sp>
        <p:nvSpPr>
          <p:cNvPr id="3993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is 150 degrees F.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is 15 degrees F.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is 165 degrees F.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d.	is 135 degrees 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Substance X has a boiling point of 150 degrees F and a freezing point of 15 degrees F.  The condensation point of X</a:t>
            </a:r>
          </a:p>
        </p:txBody>
      </p:sp>
      <p:sp>
        <p:nvSpPr>
          <p:cNvPr id="4096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is 150 degrees F.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is 15 degrees F.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is 165 degrees F.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d.	is 135 degrees 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Which force below is the strongest intermolecular attractive force?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Hydrogen bonding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Ion-dipole forces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Dipole-dipole forces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d.	London dispersion forces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7622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Which of the terms below does </a:t>
            </a:r>
            <a:r>
              <a:rPr lang="en-US" b="1" smtClean="0">
                <a:latin typeface="Arial" charset="0"/>
                <a:cs typeface="Arial" charset="0"/>
              </a:rPr>
              <a:t>not</a:t>
            </a:r>
            <a:r>
              <a:rPr lang="en-US" smtClean="0">
                <a:latin typeface="Arial" charset="0"/>
                <a:cs typeface="Arial" charset="0"/>
              </a:rPr>
              <a:t> describe </a:t>
            </a:r>
            <a:r>
              <a:rPr lang="en-US">
                <a:latin typeface="Arial" charset="0"/>
                <a:cs typeface="Arial" charset="0"/>
              </a:rPr>
              <a:t>a type of liquid crystal?</a:t>
            </a:r>
          </a:p>
        </p:txBody>
      </p:sp>
      <p:sp>
        <p:nvSpPr>
          <p:cNvPr id="4198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Eutectic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Nematic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Smectic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d. 	Cholesteric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7622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Which of the terms below does </a:t>
            </a:r>
            <a:r>
              <a:rPr lang="en-US" b="1" smtClean="0">
                <a:latin typeface="Arial" charset="0"/>
                <a:cs typeface="Arial" charset="0"/>
              </a:rPr>
              <a:t>not</a:t>
            </a:r>
            <a:r>
              <a:rPr lang="en-US" smtClean="0">
                <a:latin typeface="Arial" charset="0"/>
                <a:cs typeface="Arial" charset="0"/>
              </a:rPr>
              <a:t> describe </a:t>
            </a:r>
            <a:r>
              <a:rPr lang="en-US">
                <a:latin typeface="Arial" charset="0"/>
                <a:cs typeface="Arial" charset="0"/>
              </a:rPr>
              <a:t>a type of liquid crystal?</a:t>
            </a:r>
          </a:p>
        </p:txBody>
      </p:sp>
      <p:sp>
        <p:nvSpPr>
          <p:cNvPr id="4301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Eutectic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Nematic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Smectic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d. 	Cholesteric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Which force below is the strongest intermolecular attractive force?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Hydrogen bonding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Ion-dipole forces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Dipole-dipole forces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d.	London dispersion forces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Which force below increases in strength as the molecular weight of the compound increases?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432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Hydrogen bonding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Ion-dipole forces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Dipole-dipole forces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d.	London dispersion forces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charset="0"/>
                <a:cs typeface="Arial" charset="0"/>
              </a:rPr>
              <a:t>Which force below increases in strength as the molecular weight of the compound increases?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432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Hydrogen bonding</a:t>
            </a: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Ion-dipole forces</a:t>
            </a: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Dipole-dipole forces</a:t>
            </a:r>
          </a:p>
          <a:p>
            <a:pPr marL="514350" indent="-514350" algn="l" eaLnBrk="1" hangingPunct="1"/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d.	London dispersion forces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charset="0"/>
                <a:cs typeface="Arial" charset="0"/>
              </a:rPr>
              <a:t>Which compound below is </a:t>
            </a:r>
            <a:r>
              <a:rPr lang="en-US" b="1" dirty="0">
                <a:latin typeface="Arial" charset="0"/>
                <a:cs typeface="Arial" charset="0"/>
              </a:rPr>
              <a:t>not</a:t>
            </a:r>
            <a:r>
              <a:rPr lang="en-US" dirty="0">
                <a:latin typeface="Arial" charset="0"/>
                <a:cs typeface="Arial" charset="0"/>
              </a:rPr>
              <a:t> capable of forming hydrogen bonds?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CH</a:t>
            </a:r>
            <a:r>
              <a:rPr lang="en-US" baseline="-25000">
                <a:solidFill>
                  <a:srgbClr val="0D0D0D"/>
                </a:solidFill>
                <a:latin typeface="Arial" charset="0"/>
                <a:cs typeface="Arial" charset="0"/>
              </a:rPr>
              <a:t>4</a:t>
            </a:r>
            <a:endParaRPr lang="en-US">
              <a:solidFill>
                <a:srgbClr val="0D0D0D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NH</a:t>
            </a:r>
            <a:r>
              <a:rPr lang="en-US" baseline="-25000">
                <a:solidFill>
                  <a:srgbClr val="0D0D0D"/>
                </a:solidFill>
                <a:latin typeface="Arial" charset="0"/>
                <a:cs typeface="Arial" charset="0"/>
              </a:rPr>
              <a:t>3</a:t>
            </a:r>
            <a:endParaRPr lang="en-US">
              <a:solidFill>
                <a:srgbClr val="0D0D0D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d.	HF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charset="0"/>
                <a:cs typeface="Arial" charset="0"/>
              </a:rPr>
              <a:t>Which compound below is </a:t>
            </a:r>
            <a:r>
              <a:rPr lang="en-US" b="1" dirty="0">
                <a:latin typeface="Arial" charset="0"/>
                <a:cs typeface="Arial" charset="0"/>
              </a:rPr>
              <a:t>not</a:t>
            </a:r>
            <a:r>
              <a:rPr lang="en-US" dirty="0">
                <a:latin typeface="Arial" charset="0"/>
                <a:cs typeface="Arial" charset="0"/>
              </a:rPr>
              <a:t> capable of forming hydrogen bonds?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lphaLcPeriod"/>
            </a:pP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CH</a:t>
            </a:r>
            <a:r>
              <a:rPr lang="en-US" b="1" baseline="-25000">
                <a:solidFill>
                  <a:schemeClr val="tx1"/>
                </a:solidFill>
                <a:latin typeface="Arial" charset="0"/>
                <a:cs typeface="Arial" charset="0"/>
              </a:rPr>
              <a:t>4</a:t>
            </a:r>
            <a:endParaRPr lang="en-US" b="1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>
              <a:buFont typeface="Arial" charset="0"/>
              <a:buAutoNum type="alphaLcPeriod" startAt="2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NH</a:t>
            </a:r>
            <a:r>
              <a:rPr lang="en-US" baseline="-25000">
                <a:solidFill>
                  <a:srgbClr val="0D0D0D"/>
                </a:solidFill>
                <a:latin typeface="Arial" charset="0"/>
                <a:cs typeface="Arial" charset="0"/>
              </a:rPr>
              <a:t>3</a:t>
            </a:r>
            <a:endParaRPr lang="en-US">
              <a:solidFill>
                <a:srgbClr val="0D0D0D"/>
              </a:solidFill>
              <a:latin typeface="Arial" charset="0"/>
              <a:cs typeface="Arial" charset="0"/>
            </a:endParaRPr>
          </a:p>
          <a:p>
            <a:pPr marL="514350" indent="-514350" algn="l" eaLnBrk="1" hangingPunct="1">
              <a:buFont typeface="Arial" charset="0"/>
              <a:buAutoNum type="alphaLcPeriod" startAt="3"/>
            </a:pP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H</a:t>
            </a:r>
            <a:r>
              <a:rPr lang="en-US" baseline="-25000">
                <a:solidFill>
                  <a:srgbClr val="0D0D0D"/>
                </a:solidFill>
                <a:latin typeface="Arial" charset="0"/>
                <a:cs typeface="Arial" charset="0"/>
              </a:rPr>
              <a:t>2</a:t>
            </a:r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O</a:t>
            </a:r>
          </a:p>
          <a:p>
            <a:pPr marL="514350" indent="-514350" algn="l" eaLnBrk="1" hangingPunct="1"/>
            <a:r>
              <a:rPr lang="en-US">
                <a:solidFill>
                  <a:srgbClr val="0D0D0D"/>
                </a:solidFill>
                <a:latin typeface="Arial" charset="0"/>
                <a:cs typeface="Arial" charset="0"/>
              </a:rPr>
              <a:t>d.	HF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 - &amp;quot;Which combination of kinetic energy (KE) and intermolecular forces (IF) results in formation of a solid?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Which combination of kinetic energy (KE) and intermolecular forces (IF) results in formation of a solid?&amp;quot;&quot;/&gt;&lt;property id=&quot;20307&quot; value=&quot;291&quot;/&gt;&lt;/object&gt;&lt;object type=&quot;3&quot; unique_id=&quot;10006&quot;&gt;&lt;property id=&quot;20148&quot; value=&quot;5&quot;/&gt;&lt;property id=&quot;20300&quot; value=&quot;Slide 4 - &amp;quot;Which force below is the strongest intermolecular attractive force?&amp;quot;&quot;/&gt;&lt;property id=&quot;20307&quot; value=&quot;286&quot;/&gt;&lt;/object&gt;&lt;object type=&quot;3&quot; unique_id=&quot;10007&quot;&gt;&lt;property id=&quot;20148&quot; value=&quot;5&quot;/&gt;&lt;property id=&quot;20300&quot; value=&quot;Slide 5 - &amp;quot;Which force below is the strongest intermolecular attractive force?&amp;quot;&quot;/&gt;&lt;property id=&quot;20307&quot; value=&quot;292&quot;/&gt;&lt;/object&gt;&lt;object type=&quot;3&quot; unique_id=&quot;10008&quot;&gt;&lt;property id=&quot;20148&quot; value=&quot;5&quot;/&gt;&lt;property id=&quot;20300&quot; value=&quot;Slide 6 - &amp;quot;Which force below increases in strength as the molecular weight of the compound increases?&amp;quot;&quot;/&gt;&lt;property id=&quot;20307&quot; value=&quot;259&quot;/&gt;&lt;/object&gt;&lt;object type=&quot;3&quot; unique_id=&quot;10009&quot;&gt;&lt;property id=&quot;20148&quot; value=&quot;5&quot;/&gt;&lt;property id=&quot;20300&quot; value=&quot;Slide 7 - &amp;quot;Which force below increases in strength as the molecular weight of the compound increases?&amp;quot;&quot;/&gt;&lt;property id=&quot;20307&quot; value=&quot;293&quot;/&gt;&lt;/object&gt;&lt;object type=&quot;3&quot; unique_id=&quot;10010&quot;&gt;&lt;property id=&quot;20148&quot; value=&quot;5&quot;/&gt;&lt;property id=&quot;20300&quot; value=&quot;Slide 8 - &amp;quot;Which compound below is not capable of forming hydrogen bonds?&amp;quot;&quot;/&gt;&lt;property id=&quot;20307&quot; value=&quot;261&quot;/&gt;&lt;/object&gt;&lt;object type=&quot;3&quot; unique_id=&quot;10011&quot;&gt;&lt;property id=&quot;20148&quot; value=&quot;5&quot;/&gt;&lt;property id=&quot;20300&quot; value=&quot;Slide 9 - &amp;quot;Which compound below is not capable of forming hydrogen bonds?&amp;quot;&quot;/&gt;&lt;property id=&quot;20307&quot; value=&quot;294&quot;/&gt;&lt;/object&gt;&lt;object type=&quot;3&quot; unique_id=&quot;10012&quot;&gt;&lt;property id=&quot;20148&quot; value=&quot;5&quot;/&gt;&lt;property id=&quot;20300&quot; value=&quot;Slide 10 - &amp;quot;Which property is not affected by intermolecular forces?&amp;quot;&quot;/&gt;&lt;property id=&quot;20307&quot; value=&quot;287&quot;/&gt;&lt;/object&gt;&lt;object type=&quot;3&quot; unique_id=&quot;10013&quot;&gt;&lt;property id=&quot;20148&quot; value=&quot;5&quot;/&gt;&lt;property id=&quot;20300&quot; value=&quot;Slide 11 - &amp;quot;Which property is not affected by intermolecular forces?&amp;quot;&quot;/&gt;&lt;property id=&quot;20307&quot; value=&quot;295&quot;/&gt;&lt;/object&gt;&lt;object type=&quot;3&quot; unique_id=&quot;10014&quot;&gt;&lt;property id=&quot;20148&quot; value=&quot;5&quot;/&gt;&lt;property id=&quot;20300&quot; value=&quot;Slide 12 - &amp;quot;The ease of changing the charge distribution in a molecule is called its ___.&amp;quot;&quot;/&gt;&lt;property id=&quot;20307&quot; value=&quot;288&quot;/&gt;&lt;/object&gt;&lt;object type=&quot;3&quot; unique_id=&quot;10015&quot;&gt;&lt;property id=&quot;20148&quot; value=&quot;5&quot;/&gt;&lt;property id=&quot;20300&quot; value=&quot;Slide 13 - &amp;quot;The ease of changing the charge distribution in a molecule is called its ___.&amp;quot;&quot;/&gt;&lt;property id=&quot;20307&quot; value=&quot;296&quot;/&gt;&lt;/object&gt;&lt;object type=&quot;3&quot; unique_id=&quot;10016&quot;&gt;&lt;property id=&quot;20148&quot; value=&quot;5&quot;/&gt;&lt;property id=&quot;20300&quot; value=&quot;Slide 14 - &amp;quot;Which compound below has the highest boiling point?&amp;quot;&quot;/&gt;&lt;property id=&quot;20307&quot; value=&quot;263&quot;/&gt;&lt;/object&gt;&lt;object type=&quot;3&quot; unique_id=&quot;10017&quot;&gt;&lt;property id=&quot;20148&quot; value=&quot;5&quot;/&gt;&lt;property id=&quot;20300&quot; value=&quot;Slide 15 - &amp;quot;Which compound below has the highest boiling point?&amp;quot;&quot;/&gt;&lt;property id=&quot;20307&quot; value=&quot;297&quot;/&gt;&lt;/object&gt;&lt;object type=&quot;3&quot; unique_id=&quot;10018&quot;&gt;&lt;property id=&quot;20148&quot; value=&quot;5&quot;/&gt;&lt;property id=&quot;20300&quot; value=&quot;Slide 16 - &amp;quot;Which element below has the highest boiling point?&amp;quot;&quot;/&gt;&lt;property id=&quot;20307&quot; value=&quot;265&quot;/&gt;&lt;/object&gt;&lt;object type=&quot;3&quot; unique_id=&quot;10019&quot;&gt;&lt;property id=&quot;20148&quot; value=&quot;5&quot;/&gt;&lt;property id=&quot;20300&quot; value=&quot;Slide 17 - &amp;quot;Which element below has the highest boiling point?&amp;quot;&quot;/&gt;&lt;property id=&quot;20307&quot; value=&quot;298&quot;/&gt;&lt;/object&gt;&lt;object type=&quot;3&quot; unique_id=&quot;10020&quot;&gt;&lt;property id=&quot;20148&quot; value=&quot;5&quot;/&gt;&lt;property id=&quot;20300&quot; value=&quot;Slide 18 - &amp;quot;Which substance below has a greater density in its liquid state than in its solid state?&amp;quot;&quot;/&gt;&lt;property id=&quot;20307&quot; value=&quot;267&quot;/&gt;&lt;/object&gt;&lt;object type=&quot;3&quot; unique_id=&quot;10021&quot;&gt;&lt;property id=&quot;20148&quot; value=&quot;5&quot;/&gt;&lt;property id=&quot;20300&quot; value=&quot;Slide 19 - &amp;quot;Which substance below has a greater density in its liquid state than in its solid state?&amp;quot;&quot;/&gt;&lt;property id=&quot;20307&quot; value=&quot;299&quot;/&gt;&lt;/object&gt;&lt;object type=&quot;3&quot; unique_id=&quot;10022&quot;&gt;&lt;property id=&quot;20148&quot; value=&quot;5&quot;/&gt;&lt;property id=&quot;20300&quot; value=&quot;Slide 20 - &amp;quot;The resistance of a liquid to flow is called the _______ of the liquid.&amp;quot;&quot;/&gt;&lt;property id=&quot;20307&quot; value=&quot;269&quot;/&gt;&lt;/object&gt;&lt;object type=&quot;3&quot; unique_id=&quot;10023&quot;&gt;&lt;property id=&quot;20148&quot; value=&quot;5&quot;/&gt;&lt;property id=&quot;20300&quot; value=&quot;Slide 21 - &amp;quot;The resistance of a liquid to flow is called the _______ of the liquid.&amp;quot;&quot;/&gt;&lt;property id=&quot;20307&quot; value=&quot;300&quot;/&gt;&lt;/object&gt;&lt;object type=&quot;3&quot; unique_id=&quot;10024&quot;&gt;&lt;property id=&quot;20148&quot; value=&quot;5&quot;/&gt;&lt;property id=&quot;20300&quot; value=&quot;Slide 22 - &amp;quot;The energy required to convert a liquid to a vapor is called the _______ of the liquid.&amp;quot;&quot;/&gt;&lt;property id=&quot;20307&quot; value=&quot;271&quot;/&gt;&lt;/object&gt;&lt;object type=&quot;3&quot; unique_id=&quot;10025&quot;&gt;&lt;property id=&quot;20148&quot; value=&quot;5&quot;/&gt;&lt;property id=&quot;20300&quot; value=&quot;Slide 23 - &amp;quot;The energy required to convert a liquid to a vapor is called the _______ of the liquid.&amp;quot;&quot;/&gt;&lt;property id=&quot;20307&quot; value=&quot;301&quot;/&gt;&lt;/object&gt;&lt;object type=&quot;3&quot; unique_id=&quot;10026&quot;&gt;&lt;property id=&quot;20148&quot; value=&quot;5&quot;/&gt;&lt;property id=&quot;20300&quot; value=&quot;Slide 24 - &amp;quot;Isopropyl alcohol feels cool on the skin because it has an (X) heat of (Y).&amp;quot;&quot;/&gt;&lt;property id=&quot;20307&quot; value=&quot;273&quot;/&gt;&lt;/object&gt;&lt;object type=&quot;3&quot; unique_id=&quot;10027&quot;&gt;&lt;property id=&quot;20148&quot; value=&quot;5&quot;/&gt;&lt;property id=&quot;20300&quot; value=&quot;Slide 25 - &amp;quot;Isopropyl alcohol feels cool on the skin because it has an (X) heat of (Y).&amp;quot;&quot;/&gt;&lt;property id=&quot;20307&quot; value=&quot;302&quot;/&gt;&lt;/object&gt;&lt;object type=&quot;3&quot; unique_id=&quot;10028&quot;&gt;&lt;property id=&quot;20148&quot; value=&quot;5&quot;/&gt;&lt;property id=&quot;20300&quot; value=&quot;Slide 26 - &amp;quot;When heat is added to ice at zero degrees Celsius, what will happen?&amp;quot;&quot;/&gt;&lt;property id=&quot;20307&quot; value=&quot;275&quot;/&gt;&lt;/object&gt;&lt;object type=&quot;3&quot; unique_id=&quot;10029&quot;&gt;&lt;property id=&quot;20148&quot; value=&quot;5&quot;/&gt;&lt;property id=&quot;20300&quot; value=&quot;Slide 27 - &amp;quot;When heat is added to ice at zero degrees Celsius, what will happen?&amp;quot;&quot;/&gt;&lt;property id=&quot;20307&quot; value=&quot;303&quot;/&gt;&lt;/object&gt;&lt;object type=&quot;3&quot; unique_id=&quot;10030&quot;&gt;&lt;property id=&quot;20148&quot; value=&quot;5&quot;/&gt;&lt;property id=&quot;20300&quot; value=&quot;Slide 28 - &amp;quot;The highest temperature at which a substance can exist in its liquid state is called its _______ point.&amp;quot;&quot;/&gt;&lt;property id=&quot;20307&quot; value=&quot;277&quot;/&gt;&lt;/object&gt;&lt;object type=&quot;3&quot; unique_id=&quot;10031&quot;&gt;&lt;property id=&quot;20148&quot; value=&quot;5&quot;/&gt;&lt;property id=&quot;20300&quot; value=&quot;Slide 29 - &amp;quot;The highest temperature at which a substance can exist in its liquid state is called its _______ point.&amp;quot;&quot;/&gt;&lt;property id=&quot;20307&quot; value=&quot;304&quot;/&gt;&lt;/object&gt;&lt;object type=&quot;3&quot; unique_id=&quot;10032&quot;&gt;&lt;property id=&quot;20148&quot; value=&quot;5&quot;/&gt;&lt;property id=&quot;20300&quot; value=&quot;Slide 30 - &amp;quot;The temperature and pressure at which all three phases exist simultaneously is called the _______ point of a subst&quot;/&gt;&lt;property id=&quot;20307&quot; value=&quot;279&quot;/&gt;&lt;/object&gt;&lt;object type=&quot;3&quot; unique_id=&quot;10033&quot;&gt;&lt;property id=&quot;20148&quot; value=&quot;5&quot;/&gt;&lt;property id=&quot;20300&quot; value=&quot;Slide 31 - &amp;quot;The temperature and pressure at which all three phases exist simultaneously is called the _______ point of a subst&quot;/&gt;&lt;property id=&quot;20307&quot; value=&quot;305&quot;/&gt;&lt;/object&gt;&lt;object type=&quot;3&quot; unique_id=&quot;10034&quot;&gt;&lt;property id=&quot;20148&quot; value=&quot;5&quot;/&gt;&lt;property id=&quot;20300&quot; value=&quot;Slide 32 - &amp;quot;At high altitudes, the boiling point of water is&amp;quot;&quot;/&gt;&lt;property id=&quot;20307&quot; value=&quot;281&quot;/&gt;&lt;/object&gt;&lt;object type=&quot;3&quot; unique_id=&quot;10035&quot;&gt;&lt;property id=&quot;20148&quot; value=&quot;5&quot;/&gt;&lt;property id=&quot;20300&quot; value=&quot;Slide 33 - &amp;quot;At high altitudes, the boiling point of water is&amp;quot;&quot;/&gt;&lt;property id=&quot;20307&quot; value=&quot;306&quot;/&gt;&lt;/object&gt;&lt;object type=&quot;3&quot; unique_id=&quot;10036&quot;&gt;&lt;property id=&quot;20148&quot; value=&quot;5&quot;/&gt;&lt;property id=&quot;20300&quot; value=&quot;Slide 34 - &amp;quot;Which quantity is not used in calculating the total energy involved in converting 50 g of ice at 0°C to water at 9&quot;/&gt;&lt;property id=&quot;20307&quot; value=&quot;289&quot;/&gt;&lt;/object&gt;&lt;object type=&quot;3&quot; unique_id=&quot;10037&quot;&gt;&lt;property id=&quot;20148&quot; value=&quot;5&quot;/&gt;&lt;property id=&quot;20300&quot; value=&quot;Slide 35 - &amp;quot;Which quantity is not used in calculating the total energy involved in converting 50 g of ice at 0°C to water at 9&quot;/&gt;&lt;property id=&quot;20307&quot; value=&quot;307&quot;/&gt;&lt;/object&gt;&lt;object type=&quot;3&quot; unique_id=&quot;10038&quot;&gt;&lt;property id=&quot;20148&quot; value=&quot;5&quot;/&gt;&lt;property id=&quot;20300&quot; value=&quot;Slide 36 - &amp;quot;The substance that would evaporate most easily is one with ___ intermolecular forces and a ___molar mass.&amp;quot;&quot;/&gt;&lt;property id=&quot;20307&quot; value=&quot;283&quot;/&gt;&lt;/object&gt;&lt;object type=&quot;3&quot; unique_id=&quot;10039&quot;&gt;&lt;property id=&quot;20148&quot; value=&quot;5&quot;/&gt;&lt;property id=&quot;20300&quot; value=&quot;Slide 37 - &amp;quot;The substance that would evaporate most easily is one with ___ intermolecular forces and a ___molar mass.&amp;quot;&quot;/&gt;&lt;property id=&quot;20307&quot; value=&quot;308&quot;/&gt;&lt;/object&gt;&lt;object type=&quot;3&quot; unique_id=&quot;10040&quot;&gt;&lt;property id=&quot;20148&quot; value=&quot;5&quot;/&gt;&lt;property id=&quot;20300&quot; value=&quot;Slide 38 - &amp;quot;Substance X has a boiling point of 150 degrees F and a freezing point of 15 degrees F.  The condensation point of &quot;/&gt;&lt;property id=&quot;20307&quot; value=&quot;290&quot;/&gt;&lt;/object&gt;&lt;object type=&quot;3&quot; unique_id=&quot;10041&quot;&gt;&lt;property id=&quot;20148&quot; value=&quot;5&quot;/&gt;&lt;property id=&quot;20300&quot; value=&quot;Slide 39 - &amp;quot;Substance X has a boiling point of 150 degrees F and a freezing point of 15 degrees F.  The condensation point of &quot;/&gt;&lt;property id=&quot;20307&quot; value=&quot;309&quot;/&gt;&lt;/object&gt;&lt;object type=&quot;3&quot; unique_id=&quot;10042&quot;&gt;&lt;property id=&quot;20148&quot; value=&quot;5&quot;/&gt;&lt;property id=&quot;20300&quot; value=&quot;Slide 40 - &amp;quot;Which of the terms below does not describe a type of liquid crystal?&amp;quot;&quot;/&gt;&lt;property id=&quot;20307&quot; value=&quot;285&quot;/&gt;&lt;/object&gt;&lt;object type=&quot;3&quot; unique_id=&quot;10043&quot;&gt;&lt;property id=&quot;20148&quot; value=&quot;5&quot;/&gt;&lt;property id=&quot;20300&quot; value=&quot;Slide 41 - &amp;quot;Which of the terms below does not describe a type of liquid crystal?&amp;quot;&quot;/&gt;&lt;property id=&quot;20307&quot; value=&quot;310&quot;/&gt;&lt;/object&gt;&lt;/object&gt;&lt;object type=&quot;8&quot; unique_id=&quot;1008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1180</Words>
  <Application>Microsoft Office PowerPoint</Application>
  <PresentationFormat>On-screen Show (4:3)</PresentationFormat>
  <Paragraphs>243</Paragraphs>
  <Slides>41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PowerPoint Presentation</vt:lpstr>
      <vt:lpstr>Which combination of kinetic energy (KE) and intermolecular forces (IF) results in formation of a solid?</vt:lpstr>
      <vt:lpstr>Which combination of kinetic energy (KE) and intermolecular forces (IF) results in formation of a solid?</vt:lpstr>
      <vt:lpstr>Which force below is the strongest intermolecular attractive force?</vt:lpstr>
      <vt:lpstr>Which force below is the strongest intermolecular attractive force?</vt:lpstr>
      <vt:lpstr>Which force below increases in strength as the molecular weight of the compound increases?</vt:lpstr>
      <vt:lpstr>Which force below increases in strength as the molecular weight of the compound increases?</vt:lpstr>
      <vt:lpstr>Which compound below is not capable of forming hydrogen bonds?</vt:lpstr>
      <vt:lpstr>Which compound below is not capable of forming hydrogen bonds?</vt:lpstr>
      <vt:lpstr>Which property is not affected by intermolecular forces?</vt:lpstr>
      <vt:lpstr>Which property is not affected by intermolecular forces?</vt:lpstr>
      <vt:lpstr>The ease of changing the charge distribution in a molecule is called its ___.</vt:lpstr>
      <vt:lpstr>The ease of changing the charge distribution in a molecule is called its ___.</vt:lpstr>
      <vt:lpstr>Which compound below has the highest boiling point?</vt:lpstr>
      <vt:lpstr>Which compound below has the highest boiling point?</vt:lpstr>
      <vt:lpstr>Which element below has the highest boiling point?</vt:lpstr>
      <vt:lpstr>Which element below has the highest boiling point?</vt:lpstr>
      <vt:lpstr>Which substance below has a greater density in its liquid state than in its solid state?</vt:lpstr>
      <vt:lpstr>Which substance below has a greater density in its liquid state than in its solid state?</vt:lpstr>
      <vt:lpstr>The resistance of a liquid to flow is called the _______ of the liquid.</vt:lpstr>
      <vt:lpstr>The resistance of a liquid to flow is called the _______ of the liquid.</vt:lpstr>
      <vt:lpstr>The energy required to convert a liquid to a vapor is called the _______ of the liquid.</vt:lpstr>
      <vt:lpstr>The energy required to convert a liquid to a vapor is called the _______ of the liquid.</vt:lpstr>
      <vt:lpstr>Isopropyl alcohol feels cool on the skin because it has an (X) heat of (Y).</vt:lpstr>
      <vt:lpstr>Isopropyl alcohol feels cool on the skin because it has an (X) heat of (Y).</vt:lpstr>
      <vt:lpstr>When heat is added to ice at zero degrees Celsius, what will happen?</vt:lpstr>
      <vt:lpstr>When heat is added to ice at zero degrees Celsius, what will happen?</vt:lpstr>
      <vt:lpstr>The highest temperature at which a substance can exist in its liquid state is called its _______ point.</vt:lpstr>
      <vt:lpstr>The highest temperature at which a substance can exist in its liquid state is called its _______ point.</vt:lpstr>
      <vt:lpstr>The temperature and pressure at which all three phases exist simultaneously is called the _______ point of a substance.</vt:lpstr>
      <vt:lpstr>The temperature and pressure at which all three phases exist simultaneously is called the _______ point of a substance.</vt:lpstr>
      <vt:lpstr>At high altitudes, the boiling point of water is</vt:lpstr>
      <vt:lpstr>At high altitudes, the boiling point of water is</vt:lpstr>
      <vt:lpstr>Which quantity is not used in calculating the total energy involved in converting 50 g of ice at 0°C to water at 95°C?</vt:lpstr>
      <vt:lpstr>Which quantity is not used in calculating the total energy involved in converting 50 g of ice at 0°C to water at 95°C?</vt:lpstr>
      <vt:lpstr>The substance that would evaporate most easily is one with ___ intermolecular forces and a ___molar mass.</vt:lpstr>
      <vt:lpstr>The substance that would evaporate most easily is one with ___ intermolecular forces and a ___molar mass.</vt:lpstr>
      <vt:lpstr>Substance X has a boiling point of 150 degrees F and a freezing point of 15 degrees F.  The condensation point of X</vt:lpstr>
      <vt:lpstr>Substance X has a boiling point of 150 degrees F and a freezing point of 15 degrees F.  The condensation point of X</vt:lpstr>
      <vt:lpstr>Which of the terms below does not describe a type of liquid crystal?</vt:lpstr>
      <vt:lpstr>Which of the terms below does not describe a type of liquid crystal?</vt:lpstr>
    </vt:vector>
  </TitlesOfParts>
  <Company>Unv of Delaware Chemistry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dana</dc:creator>
  <cp:lastModifiedBy>GEX User</cp:lastModifiedBy>
  <cp:revision>36</cp:revision>
  <dcterms:created xsi:type="dcterms:W3CDTF">2010-09-10T13:02:46Z</dcterms:created>
  <dcterms:modified xsi:type="dcterms:W3CDTF">2014-03-06T15:52:56Z</dcterms:modified>
</cp:coreProperties>
</file>