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87" r:id="rId2"/>
    <p:sldId id="257" r:id="rId3"/>
    <p:sldId id="288" r:id="rId4"/>
    <p:sldId id="259" r:id="rId5"/>
    <p:sldId id="289" r:id="rId6"/>
    <p:sldId id="261" r:id="rId7"/>
    <p:sldId id="290" r:id="rId8"/>
    <p:sldId id="263" r:id="rId9"/>
    <p:sldId id="291" r:id="rId10"/>
    <p:sldId id="265" r:id="rId11"/>
    <p:sldId id="292" r:id="rId12"/>
    <p:sldId id="267" r:id="rId13"/>
    <p:sldId id="293" r:id="rId14"/>
    <p:sldId id="269" r:id="rId15"/>
    <p:sldId id="294" r:id="rId16"/>
    <p:sldId id="271" r:id="rId17"/>
    <p:sldId id="315" r:id="rId18"/>
    <p:sldId id="305" r:id="rId19"/>
    <p:sldId id="306" r:id="rId20"/>
    <p:sldId id="273" r:id="rId21"/>
    <p:sldId id="296" r:id="rId22"/>
    <p:sldId id="275" r:id="rId23"/>
    <p:sldId id="308" r:id="rId24"/>
    <p:sldId id="309" r:id="rId25"/>
    <p:sldId id="297" r:id="rId26"/>
    <p:sldId id="277" r:id="rId27"/>
    <p:sldId id="298" r:id="rId28"/>
    <p:sldId id="279" r:id="rId29"/>
    <p:sldId id="299" r:id="rId30"/>
    <p:sldId id="281" r:id="rId31"/>
    <p:sldId id="300" r:id="rId32"/>
    <p:sldId id="283" r:id="rId33"/>
    <p:sldId id="316" r:id="rId34"/>
    <p:sldId id="285" r:id="rId35"/>
    <p:sldId id="312" r:id="rId36"/>
    <p:sldId id="313" r:id="rId37"/>
    <p:sldId id="302" r:id="rId38"/>
    <p:sldId id="311" r:id="rId39"/>
    <p:sldId id="317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37225C1-C21A-1145-B399-1DB222160BFE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E863F00-4EE3-4642-B2C6-DC56B39AE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ヒラギノ角ゴ Pro W3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c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a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b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solidFill>
                  <a:srgbClr val="FF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Answer: d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7AD55-2424-D34F-B0D3-9B85C48E6321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46072-6B4C-7740-B0CA-D7ED38D28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39A1B-F10D-D94E-B749-AFBBE33BA2AE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2556A-B184-904C-995B-6235C88C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EA626-82E6-E949-943A-0E34B182D488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0B1C-366D-AC49-991F-48EDB7CED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B317-AAF0-5349-8814-327E31A274D3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6877-2735-3840-9A6D-778D32869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D800-3DF8-7546-8759-4B5A214BBD8D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B3127-689D-9041-A14B-4DD814609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C2FEC-856E-1C44-9C6B-C4E82D8EBD17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8E0F-72C9-2248-923A-36931541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D5455-D349-5E4A-8E4E-7FBF955232F3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3E074-FCC5-2F40-B171-4DF46E46D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05E0D-52DE-9F43-8F02-8C670DEC034D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3BC0E-2036-7648-AC0E-8200E8B6B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66A5F-CF2B-6647-B4A2-1EA89587D44E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3D9B8-A7C8-1F48-927A-43EC82E75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35144-635D-DE4A-A3D2-57B5D37AE402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F78CA-37A7-6241-B74E-E4FDD228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3A69-AF20-924D-B5C0-0AB8D6C7991F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9062-FF4E-114E-B011-A1A07185C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2E91D39-8783-F846-A4FD-5CE82549CFD4}" type="datetime1">
              <a:rPr lang="en-US"/>
              <a:pPr>
                <a:defRPr/>
              </a:pPr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02B9F01-0D40-AF4C-9288-A78A4A180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pitchFamily="-84" charset="-128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73738C"/>
                </a:solidFill>
              </a:rPr>
              <a:t>© 20</a:t>
            </a:r>
            <a:r>
              <a:rPr lang="en-US" altLang="zh-TW" sz="1000" dirty="0">
                <a:solidFill>
                  <a:srgbClr val="73738C"/>
                </a:solidFill>
                <a:ea typeface="新細明體" pitchFamily="18" charset="-128"/>
              </a:rPr>
              <a:t>15</a:t>
            </a:r>
            <a:r>
              <a:rPr lang="en-US" sz="1000" dirty="0">
                <a:solidFill>
                  <a:srgbClr val="73738C"/>
                </a:solidFill>
                <a:ea typeface="新細明體" pitchFamily="18" charset="-128"/>
              </a:rPr>
              <a:t> Pearson Education, Inc.</a:t>
            </a:r>
            <a:endParaRPr lang="en-US" b="1" dirty="0">
              <a:solidFill>
                <a:srgbClr val="73738C"/>
              </a:solidFill>
              <a:ea typeface="新細明體" pitchFamily="18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84" charset="-128"/>
          <a:cs typeface="ヒラギノ角ゴ Pro W3" pitchFamily="-8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pitchFamily="-84" charset="-128"/>
          <a:cs typeface="ヒラギノ角ゴ Pro W3" pitchFamily="-8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84" charset="-128"/>
          <a:cs typeface="ヒラギノ角ゴ Pro W3" pitchFamily="-8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/>
        </p:nvSpPr>
        <p:spPr bwMode="auto">
          <a:xfrm>
            <a:off x="5105400" y="1562100"/>
            <a:ext cx="38862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400">
                <a:ea typeface="Arial" pitchFamily="-84" charset="0"/>
                <a:cs typeface="Arial" pitchFamily="-84" charset="0"/>
              </a:rPr>
              <a:t>Clicker Questions</a:t>
            </a:r>
            <a:br>
              <a:rPr lang="en-US" sz="3400">
                <a:ea typeface="Arial" pitchFamily="-84" charset="0"/>
                <a:cs typeface="Arial" pitchFamily="-84" charset="0"/>
              </a:rPr>
            </a:br>
            <a:br>
              <a:rPr lang="en-US" sz="3400">
                <a:ea typeface="Arial" pitchFamily="-84" charset="0"/>
                <a:cs typeface="Arial" pitchFamily="-84" charset="0"/>
              </a:rPr>
            </a:br>
            <a:r>
              <a:rPr lang="en-US" sz="3400">
                <a:ea typeface="Arial" pitchFamily="-84" charset="0"/>
                <a:cs typeface="Arial" pitchFamily="-84" charset="0"/>
              </a:rPr>
              <a:t>Chapter 6</a:t>
            </a:r>
            <a:endParaRPr lang="en-US" sz="4400">
              <a:ea typeface="Arial" pitchFamily="-84" charset="0"/>
              <a:cs typeface="Arial" pitchFamily="-84" charset="0"/>
            </a:endParaRPr>
          </a:p>
        </p:txBody>
      </p:sp>
      <p:sp>
        <p:nvSpPr>
          <p:cNvPr id="14339" name="Subtitle 2"/>
          <p:cNvSpPr>
            <a:spLocks noGrp="1"/>
          </p:cNvSpPr>
          <p:nvPr/>
        </p:nvSpPr>
        <p:spPr bwMode="auto">
          <a:xfrm>
            <a:off x="5105400" y="552450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buFont typeface="Arial" pitchFamily="-84" charset="0"/>
              <a:buNone/>
            </a:pPr>
            <a:r>
              <a:rPr lang="en-US" sz="2000" dirty="0">
                <a:solidFill>
                  <a:srgbClr val="0D0D0D"/>
                </a:solidFill>
                <a:ea typeface="ヒラギノ角ゴ Pro W3" pitchFamily="-84" charset="-128"/>
                <a:cs typeface="ヒラギノ角ゴ Pro W3" pitchFamily="-84" charset="-128"/>
              </a:rPr>
              <a:t>Barbara Mowery</a:t>
            </a:r>
          </a:p>
          <a:p>
            <a:pPr algn="ctr">
              <a:spcBef>
                <a:spcPct val="20000"/>
              </a:spcBef>
              <a:buFont typeface="Arial" pitchFamily="-84" charset="0"/>
              <a:buNone/>
            </a:pPr>
            <a:r>
              <a:rPr lang="en-US" sz="2000" dirty="0">
                <a:solidFill>
                  <a:srgbClr val="0D0D0D"/>
                </a:solidFill>
                <a:ea typeface="ヒラギノ角ゴ Pro W3" pitchFamily="-84" charset="-128"/>
                <a:cs typeface="ヒラギノ角ゴ Pro W3" pitchFamily="-84" charset="-128"/>
              </a:rPr>
              <a:t>York College</a:t>
            </a:r>
          </a:p>
        </p:txBody>
      </p:sp>
      <p:pic>
        <p:nvPicPr>
          <p:cNvPr id="14340" name="Picture 5" descr="BROW0417_13_eca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66700"/>
            <a:ext cx="494188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When an electron moves from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3 orbit to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2 orbit of a hydrogen atom, what wavelength of light is emitted?</a:t>
            </a:r>
          </a:p>
        </p:txBody>
      </p:sp>
      <p:sp>
        <p:nvSpPr>
          <p:cNvPr id="317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410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434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486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656 nm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When an electron moves from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3 orbit to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2 orbit of a hydrogen atom, what wavelength of light is emitted?</a:t>
            </a:r>
          </a:p>
        </p:txBody>
      </p:sp>
      <p:sp>
        <p:nvSpPr>
          <p:cNvPr id="337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410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434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486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656 nm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When an electron moves from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4 orbit to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2 orbit of a hydrogen atom, what wavelength of light is emitted?</a:t>
            </a:r>
          </a:p>
        </p:txBody>
      </p:sp>
      <p:sp>
        <p:nvSpPr>
          <p:cNvPr id="3584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410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434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486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656 nm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When an electron moves from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4 orbit to the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2 orbit of a hydrogen atom, what wavelength of light is emitted?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410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434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486 nm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656 nm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“It is impossible to simultaneously know both the position and the momentum of an electron in an atom” is</a:t>
            </a:r>
          </a:p>
        </p:txBody>
      </p:sp>
      <p:sp>
        <p:nvSpPr>
          <p:cNvPr id="39939" name="Subtitle 2"/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80772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Hund’s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rule.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deBroglie’s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hypothesis.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Pauli’s exclusion principle.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Heisenberg’s uncertainty principle.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“It is impossible to simultaneously know both the position and the momentum of an electron in an atom” is</a:t>
            </a:r>
          </a:p>
        </p:txBody>
      </p:sp>
      <p:sp>
        <p:nvSpPr>
          <p:cNvPr id="41987" name="Subtitle 2"/>
          <p:cNvSpPr>
            <a:spLocks noGrp="1"/>
          </p:cNvSpPr>
          <p:nvPr>
            <p:ph type="subTitle" idx="1"/>
          </p:nvPr>
        </p:nvSpPr>
        <p:spPr>
          <a:xfrm>
            <a:off x="838200" y="3600450"/>
            <a:ext cx="74676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Hund’s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rule.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deBroglie’s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hypothesis.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Pauli’s exclusion principle.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Heisenberg’s uncertainty principle.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“No two electrons in an atom may have the same values for all four quantum numbers” is</a:t>
            </a:r>
          </a:p>
        </p:txBody>
      </p:sp>
      <p:sp>
        <p:nvSpPr>
          <p:cNvPr id="4403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676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Hund’s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rule.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deBroglie’s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hypothesis.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Pauli’s exclusion principle.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Heisenberg’s uncertainty principle.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“No two electrons in an atom may have the same values for all four quantum numbers” is</a:t>
            </a:r>
          </a:p>
        </p:txBody>
      </p:sp>
      <p:sp>
        <p:nvSpPr>
          <p:cNvPr id="4608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4676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Hund’s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rule.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deBroglie’s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hypothesis.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Pauli’s exclusion principle.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Heisenberg’s uncertainty principle.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sequence lists types of electromagnetic energy in order of </a:t>
            </a:r>
            <a:r>
              <a:rPr lang="en-US" b="1">
                <a:latin typeface="Arial" pitchFamily="-84" charset="0"/>
                <a:ea typeface="Arial" pitchFamily="-84" charset="0"/>
                <a:cs typeface="Arial" pitchFamily="-84" charset="0"/>
              </a:rPr>
              <a:t>increasing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 energy?</a:t>
            </a:r>
          </a:p>
        </p:txBody>
      </p:sp>
      <p:sp>
        <p:nvSpPr>
          <p:cNvPr id="52227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7467600" cy="3124200"/>
          </a:xfrm>
        </p:spPr>
        <p:txBody>
          <a:bodyPr/>
          <a:lstStyle/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microwave, IR, visible, UV</a:t>
            </a:r>
          </a:p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IR, microwave, UV, visible</a:t>
            </a:r>
          </a:p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UV, visible, IR, microwave</a:t>
            </a:r>
          </a:p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visible, UV, microwave, IR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28600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sequence lists types of electromagnetic energy in order of </a:t>
            </a:r>
            <a:r>
              <a:rPr lang="en-US" b="1">
                <a:latin typeface="Arial" pitchFamily="-84" charset="0"/>
                <a:ea typeface="Arial" pitchFamily="-84" charset="0"/>
                <a:cs typeface="Arial" pitchFamily="-84" charset="0"/>
              </a:rPr>
              <a:t>increasing</a:t>
            </a:r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 energy?</a:t>
            </a:r>
          </a:p>
        </p:txBody>
      </p:sp>
      <p:sp>
        <p:nvSpPr>
          <p:cNvPr id="54275" name="Subtitle 2"/>
          <p:cNvSpPr>
            <a:spLocks noGrp="1"/>
          </p:cNvSpPr>
          <p:nvPr>
            <p:ph type="subTitle" idx="1"/>
          </p:nvPr>
        </p:nvSpPr>
        <p:spPr>
          <a:xfrm>
            <a:off x="838200" y="3124200"/>
            <a:ext cx="8153400" cy="3124200"/>
          </a:xfrm>
        </p:spPr>
        <p:txBody>
          <a:bodyPr/>
          <a:lstStyle/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 b="1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microwave, IR, visible, UV</a:t>
            </a:r>
          </a:p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IR, microwave, UV, visible</a:t>
            </a:r>
          </a:p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UV, visible, IR, microwave</a:t>
            </a:r>
          </a:p>
          <a:p>
            <a:pPr marL="742950" indent="-742950" algn="l" eaLnBrk="1" hangingPunct="1">
              <a:buFont typeface="Arial" pitchFamily="-84" charset="0"/>
              <a:buAutoNum type="alphaLcPeriod"/>
            </a:pPr>
            <a:r>
              <a:rPr lang="en-US" sz="440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visible, UV, microwave, IR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wavelength of a photon multiplied by its frequency equals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c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the speed of light.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Planck’s constant.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Avogadro’s Number.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4.184.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and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are the principal and angular momentum quantum numbers. When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3, the allowed values of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are</a:t>
            </a:r>
          </a:p>
        </p:txBody>
      </p:sp>
      <p:sp>
        <p:nvSpPr>
          <p:cNvPr id="5632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1, 2, and 3.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 and 2.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0, 1, 2, and 3.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0, 1, and 2.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and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are the principal and angular momentum quantum numbers. When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= 3, the allowed values of </a:t>
            </a:r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are</a:t>
            </a:r>
          </a:p>
        </p:txBody>
      </p:sp>
      <p:sp>
        <p:nvSpPr>
          <p:cNvPr id="5837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1, 2, and 3.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 and 2.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0, 1, 2, and 3.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0, 1, and 2.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set of quantum numbers correctly describes an electron in the outermost orbital of a sulfur atom?</a:t>
            </a:r>
          </a:p>
        </p:txBody>
      </p:sp>
      <p:sp>
        <p:nvSpPr>
          <p:cNvPr id="6041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3,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= 2,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–2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2,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1,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–1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2,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0,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0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3,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1,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–1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Which set of quantum numbers correctly describes an electron in the outermost orbital of a sulfur atom?</a:t>
            </a:r>
          </a:p>
        </p:txBody>
      </p:sp>
      <p:sp>
        <p:nvSpPr>
          <p:cNvPr id="6246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3,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2,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–2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2,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1,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–1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2,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0,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i="1" baseline="-25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0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3, 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1, 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</a:t>
            </a:r>
            <a:r>
              <a:rPr lang="en-US" b="1" i="1" baseline="-25000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l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= –1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only allowed values for the spin magnetic quantum number are</a:t>
            </a:r>
          </a:p>
        </p:txBody>
      </p:sp>
      <p:sp>
        <p:nvSpPr>
          <p:cNvPr id="686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 and 1.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 and +1/2.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+1/2 and 1.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+1/2 and –1/2.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only allowed values for the spin magnetic quantum number are</a:t>
            </a:r>
          </a:p>
        </p:txBody>
      </p:sp>
      <p:sp>
        <p:nvSpPr>
          <p:cNvPr id="7065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 and 1.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 and +1/2.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+1/2 and 1.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+1/2 and –1/2.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orbitals are shaped like</a:t>
            </a:r>
          </a:p>
        </p:txBody>
      </p:sp>
      <p:sp>
        <p:nvSpPr>
          <p:cNvPr id="72707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four-leaf clovers.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dumbbells.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spheres.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triangles.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orbitals are shaped like</a:t>
            </a:r>
          </a:p>
        </p:txBody>
      </p:sp>
      <p:sp>
        <p:nvSpPr>
          <p:cNvPr id="74755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four-leaf clovers.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dumbbells.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spheres.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triangles.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orbitals are shaped like</a:t>
            </a:r>
          </a:p>
        </p:txBody>
      </p:sp>
      <p:sp>
        <p:nvSpPr>
          <p:cNvPr id="7680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four-leaf clovers.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dumbbells.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spheres.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triangles.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i="1" dirty="0"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 orbitals are shaped like</a:t>
            </a:r>
          </a:p>
        </p:txBody>
      </p:sp>
      <p:sp>
        <p:nvSpPr>
          <p:cNvPr id="78851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four-leaf clovers.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dumbbells.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spheres.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triangles.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wavelength of a photon multiplied by its frequency equals</a:t>
            </a:r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b="1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the speed of light.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Planck’s constant.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Avogadro’s Number.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4.184.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At a node, the probability of finding an electron is ___ %.</a:t>
            </a:r>
          </a:p>
        </p:txBody>
      </p:sp>
      <p:sp>
        <p:nvSpPr>
          <p:cNvPr id="8089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50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At a node, the probability of finding an electron is ___ %.</a:t>
            </a:r>
          </a:p>
        </p:txBody>
      </p:sp>
      <p:sp>
        <p:nvSpPr>
          <p:cNvPr id="8294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384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50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electron configuration of a carbon atom is</a:t>
            </a:r>
          </a:p>
        </p:txBody>
      </p:sp>
      <p:sp>
        <p:nvSpPr>
          <p:cNvPr id="8499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electron configuration of a carbon atom is</a:t>
            </a:r>
          </a:p>
        </p:txBody>
      </p:sp>
      <p:sp>
        <p:nvSpPr>
          <p:cNvPr id="8704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b="1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="1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="1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="1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[He]2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electron configuration of a germanium atom is</a:t>
            </a:r>
          </a:p>
        </p:txBody>
      </p:sp>
      <p:sp>
        <p:nvSpPr>
          <p:cNvPr id="8909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[Kr]4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/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d.	[Kr]4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/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electron configuration of a germanium atom is</a:t>
            </a:r>
          </a:p>
        </p:txBody>
      </p:sp>
      <p:sp>
        <p:nvSpPr>
          <p:cNvPr id="9113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b="1" dirty="0" err="1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="1" baseline="30000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="1" baseline="30000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="1" baseline="30000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[Kr]4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/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d.	[Kr]4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/>
            <a:endParaRPr lang="en-US" dirty="0">
              <a:solidFill>
                <a:srgbClr val="0D0D0D"/>
              </a:solidFill>
              <a:latin typeface="Arial" pitchFamily="-84" charset="0"/>
              <a:ea typeface="Arial" pitchFamily="-84" charset="0"/>
              <a:cs typeface="Arial" pitchFamily="-8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electron configuration of a copper atom is</a:t>
            </a:r>
          </a:p>
        </p:txBody>
      </p:sp>
      <p:sp>
        <p:nvSpPr>
          <p:cNvPr id="931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9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7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electron configuration of a copper atom is</a:t>
            </a:r>
          </a:p>
        </p:txBody>
      </p:sp>
      <p:sp>
        <p:nvSpPr>
          <p:cNvPr id="9523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9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b="1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b="1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="1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b="1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="1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10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[</a:t>
            </a:r>
            <a:r>
              <a:rPr lang="en-US" dirty="0" err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Ar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]4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3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7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valence electron configuration of elements in column 6A(16) of the Periodic Table is</a:t>
            </a:r>
          </a:p>
        </p:txBody>
      </p:sp>
      <p:sp>
        <p:nvSpPr>
          <p:cNvPr id="9728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2971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/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d.	 impossible to predict because each element is unique.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990850"/>
          </a:xfrm>
        </p:spPr>
        <p:txBody>
          <a:bodyPr/>
          <a:lstStyle/>
          <a:p>
            <a:pPr algn="l" eaLnBrk="1" hangingPunct="1"/>
            <a:r>
              <a:rPr lang="en-US" dirty="0">
                <a:latin typeface="Arial" pitchFamily="-84" charset="0"/>
                <a:ea typeface="Arial" pitchFamily="-84" charset="0"/>
                <a:cs typeface="Arial" pitchFamily="-84" charset="0"/>
              </a:rPr>
              <a:t>The valence electron configuration of elements in column 6A(16) of the Periodic Table is</a:t>
            </a:r>
          </a:p>
        </p:txBody>
      </p:sp>
      <p:sp>
        <p:nvSpPr>
          <p:cNvPr id="99331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705600" cy="2971800"/>
          </a:xfrm>
        </p:spPr>
        <p:txBody>
          <a:bodyPr/>
          <a:lstStyle/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ns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0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np</a:t>
            </a:r>
            <a:r>
              <a:rPr lang="en-US" baseline="30000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6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>
              <a:buFont typeface="Arial" pitchFamily="-84" charset="0"/>
              <a:buAutoNum type="alphaLcPeriod"/>
            </a:pP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ns</a:t>
            </a:r>
            <a:r>
              <a:rPr lang="en-US" b="1" baseline="30000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2</a:t>
            </a:r>
            <a:r>
              <a:rPr lang="en-US" b="1" i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np</a:t>
            </a:r>
            <a:r>
              <a:rPr lang="en-US" b="1" baseline="30000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4</a:t>
            </a:r>
            <a:r>
              <a:rPr lang="en-US" b="1" dirty="0">
                <a:solidFill>
                  <a:srgbClr val="000000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.</a:t>
            </a:r>
          </a:p>
          <a:p>
            <a:pPr marL="514350" indent="-514350" algn="l" eaLnBrk="1" hangingPunct="1"/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d.	 impossible to </a:t>
            </a: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predict because</a:t>
            </a:r>
            <a:b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</a:b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each 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element is unique.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energy of a photon divided by its frequency equals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the speed of light.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Planck’s constant.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Avogadro’s Number.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4.184.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energy of a photon divided by its frequency equals</a:t>
            </a:r>
          </a:p>
        </p:txBody>
      </p:sp>
      <p:sp>
        <p:nvSpPr>
          <p:cNvPr id="21507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c</a:t>
            </a: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the speed of light.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</a:t>
            </a:r>
            <a:r>
              <a:rPr lang="en-US" b="1" i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h</a:t>
            </a: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, Planck’s constant.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Avogadro’s Number.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 4.184.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“rainbow of colors” produced by sunlight striking a prism is called</a:t>
            </a:r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continuous spectrum.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monochromatic light.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line spectrum.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Balmer series.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“rainbow of colors” produced by sunlight striking a prism is called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continuous spectrum.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monochromatic light.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line spectrum.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a Balmer series.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lowest energy state of a hydrogen atom is called its _______ state.</a:t>
            </a:r>
          </a:p>
        </p:txBody>
      </p:sp>
      <p:sp>
        <p:nvSpPr>
          <p:cNvPr id="2765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bottom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ground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fundamental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original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algn="l" eaLnBrk="1" hangingPunct="1"/>
            <a:r>
              <a:rPr lang="en-US">
                <a:latin typeface="Arial" pitchFamily="-84" charset="0"/>
                <a:ea typeface="Arial" pitchFamily="-84" charset="0"/>
                <a:cs typeface="Arial" pitchFamily="-84" charset="0"/>
              </a:rPr>
              <a:t>The lowest energy state of a hydrogen atom is called its _______ state.</a:t>
            </a:r>
          </a:p>
        </p:txBody>
      </p:sp>
      <p:sp>
        <p:nvSpPr>
          <p:cNvPr id="2969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bottom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b="1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ground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fundamental</a:t>
            </a:r>
          </a:p>
          <a:p>
            <a:pPr marL="514350" indent="-514350" algn="l" eaLnBrk="1" hangingPunct="1">
              <a:buFont typeface="Calibri" pitchFamily="34" charset="0"/>
              <a:buAutoNum type="alphaLcPeriod"/>
            </a:pPr>
            <a:r>
              <a:rPr lang="en-US" dirty="0">
                <a:solidFill>
                  <a:srgbClr val="0D0D0D"/>
                </a:solidFill>
                <a:latin typeface="Arial" pitchFamily="-84" charset="0"/>
                <a:ea typeface="Arial" pitchFamily="-84" charset="0"/>
                <a:cs typeface="Arial" pitchFamily="-84" charset="0"/>
              </a:rPr>
              <a:t>original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1308</Words>
  <Application>Microsoft Office PowerPoint</Application>
  <PresentationFormat>On-screen Show (4:3)</PresentationFormat>
  <Paragraphs>231</Paragraphs>
  <Slides>39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新細明體</vt:lpstr>
      <vt:lpstr>Arial</vt:lpstr>
      <vt:lpstr>Calibri</vt:lpstr>
      <vt:lpstr>ヒラギノ角ゴ Pro W3</vt:lpstr>
      <vt:lpstr>Office Theme</vt:lpstr>
      <vt:lpstr>PowerPoint Presentation</vt:lpstr>
      <vt:lpstr>The wavelength of a photon multiplied by its frequency equals</vt:lpstr>
      <vt:lpstr>The wavelength of a photon multiplied by its frequency equals</vt:lpstr>
      <vt:lpstr>The energy of a photon divided by its frequency equals</vt:lpstr>
      <vt:lpstr>The energy of a photon divided by its frequency equals</vt:lpstr>
      <vt:lpstr>The “rainbow of colors” produced by sunlight striking a prism is called</vt:lpstr>
      <vt:lpstr>The “rainbow of colors” produced by sunlight striking a prism is called</vt:lpstr>
      <vt:lpstr>The lowest energy state of a hydrogen atom is called its _______ state.</vt:lpstr>
      <vt:lpstr>The lowest energy state of a hydrogen atom is called its _______ state.</vt:lpstr>
      <vt:lpstr>When an electron moves from the n = 3 orbit to the n = 2 orbit of a hydrogen atom, what wavelength of light is emitted?</vt:lpstr>
      <vt:lpstr>When an electron moves from the n = 3 orbit to the n = 2 orbit of a hydrogen atom, what wavelength of light is emitted?</vt:lpstr>
      <vt:lpstr>When an electron moves from the n = 4 orbit to the n = 2 orbit of a hydrogen atom, what wavelength of light is emitted?</vt:lpstr>
      <vt:lpstr>When an electron moves from the n = 4 orbit to the n = 2 orbit of a hydrogen atom, what wavelength of light is emitted?</vt:lpstr>
      <vt:lpstr>“It is impossible to simultaneously know both the position and the momentum of an electron in an atom” is</vt:lpstr>
      <vt:lpstr>“It is impossible to simultaneously know both the position and the momentum of an electron in an atom” is</vt:lpstr>
      <vt:lpstr>“No two electrons in an atom may have the same values for all four quantum numbers” is</vt:lpstr>
      <vt:lpstr>“No two electrons in an atom may have the same values for all four quantum numbers” is</vt:lpstr>
      <vt:lpstr>Which sequence lists types of electromagnetic energy in order of increasing energy?</vt:lpstr>
      <vt:lpstr>Which sequence lists types of electromagnetic energy in order of increasing energy?</vt:lpstr>
      <vt:lpstr>n and l are the principal and angular momentum quantum numbers. When n = 3, the allowed values of l are</vt:lpstr>
      <vt:lpstr>n and l are the principal and angular momentum quantum numbers. When n = 3, the allowed values of l are</vt:lpstr>
      <vt:lpstr>Which set of quantum numbers correctly describes an electron in the outermost orbital of a sulfur atom?</vt:lpstr>
      <vt:lpstr>Which set of quantum numbers correctly describes an electron in the outermost orbital of a sulfur atom?</vt:lpstr>
      <vt:lpstr>The only allowed values for the spin magnetic quantum number are</vt:lpstr>
      <vt:lpstr>The only allowed values for the spin magnetic quantum number are</vt:lpstr>
      <vt:lpstr>s orbitals are shaped like</vt:lpstr>
      <vt:lpstr>s orbitals are shaped like</vt:lpstr>
      <vt:lpstr>p orbitals are shaped like</vt:lpstr>
      <vt:lpstr>p orbitals are shaped like</vt:lpstr>
      <vt:lpstr>At a node, the probability of finding an electron is ___ %.</vt:lpstr>
      <vt:lpstr>At a node, the probability of finding an electron is ___ %.</vt:lpstr>
      <vt:lpstr>The electron configuration of a carbon atom is</vt:lpstr>
      <vt:lpstr>The electron configuration of a carbon atom is</vt:lpstr>
      <vt:lpstr>The electron configuration of a germanium atom is</vt:lpstr>
      <vt:lpstr>The electron configuration of a germanium atom is</vt:lpstr>
      <vt:lpstr>The electron configuration of a copper atom is</vt:lpstr>
      <vt:lpstr>The electron configuration of a copper atom is</vt:lpstr>
      <vt:lpstr>The valence electron configuration of elements in column 6A(16) of the Periodic Table is</vt:lpstr>
      <vt:lpstr>The valence electron configuration of elements in column 6A(16) of the Periodic Table is</vt:lpstr>
    </vt:vector>
  </TitlesOfParts>
  <Company>Unv of Del Chemistry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Dana</dc:creator>
  <cp:lastModifiedBy>emad.akeer</cp:lastModifiedBy>
  <cp:revision>91</cp:revision>
  <dcterms:created xsi:type="dcterms:W3CDTF">2014-01-22T14:05:49Z</dcterms:created>
  <dcterms:modified xsi:type="dcterms:W3CDTF">2017-11-08T02:21:09Z</dcterms:modified>
</cp:coreProperties>
</file>