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72" r:id="rId2"/>
    <p:sldId id="274" r:id="rId3"/>
    <p:sldId id="275" r:id="rId4"/>
    <p:sldId id="277" r:id="rId5"/>
    <p:sldId id="279" r:id="rId6"/>
    <p:sldId id="281" r:id="rId7"/>
    <p:sldId id="282" r:id="rId8"/>
    <p:sldId id="286" r:id="rId9"/>
    <p:sldId id="287" r:id="rId10"/>
    <p:sldId id="293" r:id="rId11"/>
    <p:sldId id="295" r:id="rId12"/>
  </p:sldIdLst>
  <p:sldSz cx="9144000" cy="6858000" type="screen4x3"/>
  <p:notesSz cx="6858000" cy="9144000"/>
  <p:custDataLst>
    <p:tags r:id="rId14"/>
  </p:custDataLst>
  <p:defaultTextStyle>
    <a:defPPr>
      <a:defRPr lang="en-US"/>
    </a:defPPr>
    <a:lvl1pPr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1pPr>
    <a:lvl2pPr marL="4572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2pPr>
    <a:lvl3pPr marL="9144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3pPr>
    <a:lvl4pPr marL="13716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4pPr>
    <a:lvl5pPr marL="1828800" algn="l" rtl="0" eaLnBrk="0" fontAlgn="base" hangingPunct="0">
      <a:spcBef>
        <a:spcPct val="50000"/>
      </a:spcBef>
      <a:spcAft>
        <a:spcPct val="0"/>
      </a:spcAft>
      <a:defRPr sz="2000" kern="1200">
        <a:solidFill>
          <a:schemeClr val="tx1"/>
        </a:solidFill>
        <a:latin typeface="Times New Roman" pitchFamily="18" charset="0"/>
        <a:ea typeface="ＭＳ Ｐゴシック" pitchFamily="48" charset="-128"/>
        <a:cs typeface="+mn-cs"/>
      </a:defRPr>
    </a:lvl5pPr>
    <a:lvl6pPr marL="2286000" algn="l" defTabSz="914400" rtl="0" eaLnBrk="1" latinLnBrk="0" hangingPunct="1">
      <a:defRPr sz="2000" kern="1200">
        <a:solidFill>
          <a:schemeClr val="tx1"/>
        </a:solidFill>
        <a:latin typeface="Times New Roman" pitchFamily="18" charset="0"/>
        <a:ea typeface="ＭＳ Ｐゴシック" pitchFamily="48" charset="-128"/>
        <a:cs typeface="+mn-cs"/>
      </a:defRPr>
    </a:lvl6pPr>
    <a:lvl7pPr marL="2743200" algn="l" defTabSz="914400" rtl="0" eaLnBrk="1" latinLnBrk="0" hangingPunct="1">
      <a:defRPr sz="2000" kern="1200">
        <a:solidFill>
          <a:schemeClr val="tx1"/>
        </a:solidFill>
        <a:latin typeface="Times New Roman" pitchFamily="18" charset="0"/>
        <a:ea typeface="ＭＳ Ｐゴシック" pitchFamily="48" charset="-128"/>
        <a:cs typeface="+mn-cs"/>
      </a:defRPr>
    </a:lvl7pPr>
    <a:lvl8pPr marL="3200400" algn="l" defTabSz="914400" rtl="0" eaLnBrk="1" latinLnBrk="0" hangingPunct="1">
      <a:defRPr sz="2000" kern="1200">
        <a:solidFill>
          <a:schemeClr val="tx1"/>
        </a:solidFill>
        <a:latin typeface="Times New Roman" pitchFamily="18" charset="0"/>
        <a:ea typeface="ＭＳ Ｐゴシック" pitchFamily="48" charset="-128"/>
        <a:cs typeface="+mn-cs"/>
      </a:defRPr>
    </a:lvl8pPr>
    <a:lvl9pPr marL="3657600" algn="l" defTabSz="914400" rtl="0" eaLnBrk="1" latinLnBrk="0" hangingPunct="1">
      <a:defRPr sz="2000" kern="1200">
        <a:solidFill>
          <a:schemeClr val="tx1"/>
        </a:solidFill>
        <a:latin typeface="Times New Roman" pitchFamily="18" charset="0"/>
        <a:ea typeface="ＭＳ Ｐゴシック" pitchFamily="48" charset="-128"/>
        <a:cs typeface="+mn-cs"/>
      </a:defRPr>
    </a:lvl9pPr>
  </p:defaultTextStyle>
  <p:extLst>
    <p:ext uri="{EFAFB233-063F-42B5-8137-9DF3F51BA10A}">
      <p15:sldGuideLst xmlns:p15="http://schemas.microsoft.com/office/powerpoint/2012/main">
        <p15:guide id="1" orient="horz" pos="439">
          <p15:clr>
            <a:srgbClr val="A4A3A4"/>
          </p15:clr>
        </p15:guide>
        <p15:guide id="2" orient="horz" pos="2736">
          <p15:clr>
            <a:srgbClr val="A4A3A4"/>
          </p15:clr>
        </p15:guide>
        <p15:guide id="3" orient="horz" pos="1253">
          <p15:clr>
            <a:srgbClr val="A4A3A4"/>
          </p15:clr>
        </p15:guide>
        <p15:guide id="4" pos="1798">
          <p15:clr>
            <a:srgbClr val="A4A3A4"/>
          </p15:clr>
        </p15:guide>
        <p15:guide id="5" pos="5542">
          <p15:clr>
            <a:srgbClr val="A4A3A4"/>
          </p15:clr>
        </p15:guide>
        <p15:guide id="6" pos="29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4C4BE5"/>
    <a:srgbClr val="E65106"/>
    <a:srgbClr val="FFB650"/>
    <a:srgbClr val="55B2B9"/>
    <a:srgbClr val="ED1A3B"/>
    <a:srgbClr val="0066B3"/>
    <a:srgbClr val="F582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61" autoAdjust="0"/>
    <p:restoredTop sz="96159" autoAdjust="0"/>
  </p:normalViewPr>
  <p:slideViewPr>
    <p:cSldViewPr snapToGrid="0">
      <p:cViewPr varScale="1">
        <p:scale>
          <a:sx n="106" d="100"/>
          <a:sy n="106" d="100"/>
        </p:scale>
        <p:origin x="1980" y="114"/>
      </p:cViewPr>
      <p:guideLst>
        <p:guide orient="horz" pos="439"/>
        <p:guide orient="horz" pos="2736"/>
        <p:guide orient="horz" pos="1253"/>
        <p:guide pos="1798"/>
        <p:guide pos="5542"/>
        <p:guide pos="291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atin typeface="Arial" charset="0"/>
              </a:defRPr>
            </a:lvl1pPr>
          </a:lstStyle>
          <a:p>
            <a:pPr>
              <a:defRPr/>
            </a:pPr>
            <a:fld id="{6898B4BD-651A-40D1-97FD-D0779907A4DE}" type="slidenum">
              <a:rPr lang="en-US"/>
              <a:pPr>
                <a:defRPr/>
              </a:pPr>
              <a:t>‹#›</a:t>
            </a:fld>
            <a:endParaRPr lang="en-US"/>
          </a:p>
        </p:txBody>
      </p:sp>
    </p:spTree>
    <p:extLst>
      <p:ext uri="{BB962C8B-B14F-4D97-AF65-F5344CB8AC3E}">
        <p14:creationId xmlns:p14="http://schemas.microsoft.com/office/powerpoint/2010/main" val="3581665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5818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138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15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479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011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3092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184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489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812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2926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6943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Line 10"/>
          <p:cNvSpPr>
            <a:spLocks noChangeShapeType="1"/>
          </p:cNvSpPr>
          <p:nvPr/>
        </p:nvSpPr>
        <p:spPr bwMode="auto">
          <a:xfrm>
            <a:off x="0" y="6210300"/>
            <a:ext cx="9140825"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12"/>
          <p:cNvSpPr>
            <a:spLocks noChangeArrowheads="1"/>
          </p:cNvSpPr>
          <p:nvPr/>
        </p:nvSpPr>
        <p:spPr bwMode="auto">
          <a:xfrm>
            <a:off x="6019800" y="6321425"/>
            <a:ext cx="3124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7" dir="2700000" algn="ctr" rotWithShape="0">
                    <a:schemeClr val="bg2">
                      <a:alpha val="75000"/>
                    </a:schemeClr>
                  </a:outerShdw>
                </a:effectLst>
              </a14:hiddenEffects>
            </a:ext>
          </a:extLst>
        </p:spPr>
        <p:txBody>
          <a:bodyPr/>
          <a:lstStyle/>
          <a:p>
            <a:pPr algn="r">
              <a:spcBef>
                <a:spcPct val="0"/>
              </a:spcBef>
            </a:pPr>
            <a:r>
              <a:rPr lang="en-US" sz="1000">
                <a:solidFill>
                  <a:schemeClr val="tx2"/>
                </a:solidFill>
                <a:latin typeface="Arial" charset="0"/>
              </a:rPr>
              <a:t> © 2015 Pearson Education, Inc.</a:t>
            </a:r>
          </a:p>
        </p:txBody>
      </p:sp>
      <p:sp>
        <p:nvSpPr>
          <p:cNvPr id="1030" name="Text Box 13"/>
          <p:cNvSpPr txBox="1">
            <a:spLocks noChangeArrowheads="1"/>
          </p:cNvSpPr>
          <p:nvPr/>
        </p:nvSpPr>
        <p:spPr bwMode="auto">
          <a:xfrm>
            <a:off x="0" y="6324600"/>
            <a:ext cx="52308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pPr>
              <a:spcBef>
                <a:spcPct val="0"/>
              </a:spcBef>
            </a:pPr>
            <a:r>
              <a:rPr lang="en-US" sz="1000" i="1">
                <a:latin typeface="Arial" charset="0"/>
              </a:rPr>
              <a:t>Chemistry: The Central Science</a:t>
            </a:r>
            <a:r>
              <a:rPr lang="en-US" sz="1000">
                <a:latin typeface="Arial" charset="0"/>
              </a:rPr>
              <a:t>, 13th Edition</a:t>
            </a:r>
            <a:endParaRPr lang="en-US" sz="1000">
              <a:solidFill>
                <a:schemeClr val="tx2"/>
              </a:solidFill>
              <a:latin typeface="Arial" charset="0"/>
            </a:endParaRPr>
          </a:p>
          <a:p>
            <a:pPr>
              <a:spcBef>
                <a:spcPct val="0"/>
              </a:spcBef>
            </a:pPr>
            <a:r>
              <a:rPr lang="en-US" sz="1000">
                <a:effectLst/>
                <a:latin typeface="Helvetica"/>
                <a:ea typeface="Times"/>
              </a:rPr>
              <a:t>Brown/LeMay/Bursten/Murphy/Woodward/Stoltzfus</a:t>
            </a:r>
            <a:endParaRPr lang="en-US" sz="10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pitchFamily="48" charset="-128"/>
        </a:defRPr>
      </a:lvl5pPr>
      <a:lvl6pPr marL="457200" algn="ctr" rtl="0" fontAlgn="base">
        <a:spcBef>
          <a:spcPct val="0"/>
        </a:spcBef>
        <a:spcAft>
          <a:spcPct val="0"/>
        </a:spcAft>
        <a:defRPr sz="4400">
          <a:solidFill>
            <a:schemeClr val="tx2"/>
          </a:solidFill>
          <a:latin typeface="Times New Roman" pitchFamily="18" charset="0"/>
          <a:ea typeface="ＭＳ Ｐゴシック" pitchFamily="48" charset="-128"/>
        </a:defRPr>
      </a:lvl6pPr>
      <a:lvl7pPr marL="914400" algn="ctr" rtl="0" fontAlgn="base">
        <a:spcBef>
          <a:spcPct val="0"/>
        </a:spcBef>
        <a:spcAft>
          <a:spcPct val="0"/>
        </a:spcAft>
        <a:defRPr sz="4400">
          <a:solidFill>
            <a:schemeClr val="tx2"/>
          </a:solidFill>
          <a:latin typeface="Times New Roman" pitchFamily="18" charset="0"/>
          <a:ea typeface="ＭＳ Ｐゴシック" pitchFamily="48" charset="-128"/>
        </a:defRPr>
      </a:lvl7pPr>
      <a:lvl8pPr marL="1371600" algn="ctr" rtl="0" fontAlgn="base">
        <a:spcBef>
          <a:spcPct val="0"/>
        </a:spcBef>
        <a:spcAft>
          <a:spcPct val="0"/>
        </a:spcAft>
        <a:defRPr sz="4400">
          <a:solidFill>
            <a:schemeClr val="tx2"/>
          </a:solidFill>
          <a:latin typeface="Times New Roman" pitchFamily="18" charset="0"/>
          <a:ea typeface="ＭＳ Ｐゴシック" pitchFamily="48" charset="-128"/>
        </a:defRPr>
      </a:lvl8pPr>
      <a:lvl9pPr marL="1828800" algn="ctr" rtl="0" fontAlgn="base">
        <a:spcBef>
          <a:spcPct val="0"/>
        </a:spcBef>
        <a:spcAft>
          <a:spcPct val="0"/>
        </a:spcAft>
        <a:defRPr sz="4400">
          <a:solidFill>
            <a:schemeClr val="tx2"/>
          </a:solidFill>
          <a:latin typeface="Times New Roman" pitchFamily="18"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70642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1"/>
          <p:cNvSpPr txBox="1">
            <a:spLocks noChangeArrowheads="1"/>
          </p:cNvSpPr>
          <p:nvPr/>
        </p:nvSpPr>
        <p:spPr bwMode="auto">
          <a:xfrm>
            <a:off x="320040" y="1726143"/>
            <a:ext cx="8633460" cy="3902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spcBef>
                <a:spcPts val="0"/>
              </a:spcBef>
            </a:pPr>
            <a:r>
              <a:rPr lang="en-US" sz="1600" b="1" dirty="0">
                <a:solidFill>
                  <a:srgbClr val="3366FF"/>
                </a:solidFill>
              </a:rPr>
              <a:t>Solution</a:t>
            </a:r>
            <a:endParaRPr lang="en-US" sz="1600" dirty="0">
              <a:solidFill>
                <a:schemeClr val="bg1"/>
              </a:solidFill>
            </a:endParaRPr>
          </a:p>
          <a:p>
            <a:pPr marL="0" indent="0">
              <a:spcBef>
                <a:spcPts val="0"/>
              </a:spcBef>
            </a:pPr>
            <a:endParaRPr lang="en-US" sz="1000" b="1" dirty="0">
              <a:latin typeface="+mn-lt"/>
            </a:endParaRPr>
          </a:p>
          <a:p>
            <a:pPr marL="0" indent="0">
              <a:spcBef>
                <a:spcPts val="0"/>
              </a:spcBef>
            </a:pPr>
            <a:r>
              <a:rPr lang="en-US" sz="1400" b="1">
                <a:latin typeface="+mn-lt"/>
              </a:rPr>
              <a:t>Analyze </a:t>
            </a:r>
            <a:r>
              <a:rPr lang="en-US" sz="1400">
                <a:latin typeface="+mn-lt"/>
              </a:rPr>
              <a:t>We are given the volume (250 mL), pressure (1.3 atm), and temperature (31 °C) of a sample of CO</a:t>
            </a:r>
            <a:r>
              <a:rPr lang="en-US" sz="1400" baseline="-25000">
                <a:latin typeface="+mn-lt"/>
              </a:rPr>
              <a:t>2 </a:t>
            </a:r>
            <a:r>
              <a:rPr lang="en-US" sz="1400">
                <a:latin typeface="+mn-lt"/>
              </a:rPr>
              <a:t>gas and asked to calculate the number of moles of CO</a:t>
            </a:r>
            <a:r>
              <a:rPr lang="en-US" sz="1400" baseline="-25000">
                <a:latin typeface="+mn-lt"/>
              </a:rPr>
              <a:t>2</a:t>
            </a:r>
            <a:r>
              <a:rPr lang="en-US" sz="1400">
                <a:latin typeface="+mn-lt"/>
              </a:rPr>
              <a:t> in the sample.</a:t>
            </a:r>
          </a:p>
          <a:p>
            <a:pPr marL="0" indent="0">
              <a:spcBef>
                <a:spcPts val="900"/>
              </a:spcBef>
            </a:pPr>
            <a:r>
              <a:rPr lang="en-US" sz="1400" b="1">
                <a:latin typeface="+mn-lt"/>
              </a:rPr>
              <a:t>Plan </a:t>
            </a:r>
            <a:r>
              <a:rPr lang="en-US" sz="1400">
                <a:latin typeface="+mn-lt"/>
              </a:rPr>
              <a:t>Because we are given </a:t>
            </a:r>
            <a:r>
              <a:rPr lang="en-US" sz="1400" i="1">
                <a:latin typeface="+mn-lt"/>
              </a:rPr>
              <a:t>V</a:t>
            </a:r>
            <a:r>
              <a:rPr lang="en-US" sz="1400">
                <a:latin typeface="+mn-lt"/>
              </a:rPr>
              <a:t>, </a:t>
            </a:r>
            <a:r>
              <a:rPr lang="en-US" sz="1400" i="1">
                <a:latin typeface="+mn-lt"/>
              </a:rPr>
              <a:t>P</a:t>
            </a:r>
            <a:r>
              <a:rPr lang="en-US" sz="1400">
                <a:latin typeface="+mn-lt"/>
              </a:rPr>
              <a:t>, and </a:t>
            </a:r>
            <a:r>
              <a:rPr lang="en-US" sz="1400" i="1">
                <a:latin typeface="+mn-lt"/>
              </a:rPr>
              <a:t>T</a:t>
            </a:r>
            <a:r>
              <a:rPr lang="en-US" sz="1400">
                <a:latin typeface="+mn-lt"/>
              </a:rPr>
              <a:t>, we can solve the ideal-gas equation for the unknown quantity, </a:t>
            </a:r>
            <a:r>
              <a:rPr lang="en-US" sz="1400" i="1">
                <a:latin typeface="+mn-lt"/>
              </a:rPr>
              <a:t>n</a:t>
            </a:r>
            <a:r>
              <a:rPr lang="en-US" sz="1400">
                <a:latin typeface="+mn-lt"/>
              </a:rPr>
              <a:t>.</a:t>
            </a:r>
          </a:p>
          <a:p>
            <a:pPr marL="0" indent="0">
              <a:spcBef>
                <a:spcPts val="900"/>
              </a:spcBef>
            </a:pPr>
            <a:r>
              <a:rPr lang="en-US" sz="1400" b="1">
                <a:latin typeface="+mn-lt"/>
              </a:rPr>
              <a:t>Solve </a:t>
            </a:r>
            <a:r>
              <a:rPr lang="en-US" sz="1400">
                <a:latin typeface="+mn-lt"/>
              </a:rPr>
              <a:t>In analyzing and solving gas law problems, it is helpful to tabulate the information given in the problems and then to convert the values to units that are consistent with those for </a:t>
            </a:r>
            <a:r>
              <a:rPr lang="en-US" sz="1400" i="1">
                <a:latin typeface="+mn-lt"/>
              </a:rPr>
              <a:t>R</a:t>
            </a:r>
            <a:r>
              <a:rPr lang="en-US" sz="1400">
                <a:latin typeface="+mn-lt"/>
              </a:rPr>
              <a:t>(0.08206 L-atm/mol-K). In this case, the given values are</a:t>
            </a:r>
          </a:p>
          <a:p>
            <a:pPr marL="0" indent="0">
              <a:spcBef>
                <a:spcPts val="200"/>
              </a:spcBef>
            </a:pPr>
            <a:r>
              <a:rPr lang="en-US" sz="1400">
                <a:latin typeface="+mn-lt"/>
              </a:rPr>
              <a:t>	</a:t>
            </a:r>
            <a:r>
              <a:rPr lang="en-US" sz="1400" i="1">
                <a:latin typeface="+mn-lt"/>
              </a:rPr>
              <a:t>V</a:t>
            </a:r>
            <a:r>
              <a:rPr lang="en-US" sz="1400">
                <a:latin typeface="+mn-lt"/>
              </a:rPr>
              <a:t> = 250 mL = 0.250 L</a:t>
            </a:r>
          </a:p>
          <a:p>
            <a:pPr marL="0" indent="0">
              <a:spcBef>
                <a:spcPts val="300"/>
              </a:spcBef>
            </a:pPr>
            <a:r>
              <a:rPr lang="en-US" sz="1400">
                <a:latin typeface="+mn-lt"/>
              </a:rPr>
              <a:t>	</a:t>
            </a:r>
            <a:r>
              <a:rPr lang="en-US" sz="1400" i="1">
                <a:latin typeface="+mn-lt"/>
              </a:rPr>
              <a:t>P</a:t>
            </a:r>
            <a:r>
              <a:rPr lang="en-US" sz="1400">
                <a:latin typeface="+mn-lt"/>
              </a:rPr>
              <a:t> = 1.3 atm</a:t>
            </a:r>
          </a:p>
          <a:p>
            <a:pPr marL="0" indent="0">
              <a:spcBef>
                <a:spcPts val="300"/>
              </a:spcBef>
            </a:pPr>
            <a:r>
              <a:rPr lang="en-US" sz="1400">
                <a:latin typeface="+mn-lt"/>
              </a:rPr>
              <a:t>	</a:t>
            </a:r>
            <a:r>
              <a:rPr lang="en-US" sz="1400" i="1">
                <a:latin typeface="+mn-lt"/>
              </a:rPr>
              <a:t>T</a:t>
            </a:r>
            <a:r>
              <a:rPr lang="en-US" sz="1400">
                <a:latin typeface="+mn-lt"/>
              </a:rPr>
              <a:t> = 31 °C = (31 + 273) K = 304 K</a:t>
            </a:r>
          </a:p>
          <a:p>
            <a:pPr marL="0" indent="0">
              <a:spcBef>
                <a:spcPts val="600"/>
              </a:spcBef>
            </a:pPr>
            <a:r>
              <a:rPr lang="en-US" sz="1400">
                <a:latin typeface="+mn-lt"/>
              </a:rPr>
              <a:t>Remember: </a:t>
            </a:r>
            <a:r>
              <a:rPr lang="en-US" sz="1400" i="1">
                <a:latin typeface="+mn-lt"/>
              </a:rPr>
              <a:t>Absolute temperature must always be used when the ideal-gas equation is solved.</a:t>
            </a:r>
          </a:p>
          <a:p>
            <a:pPr marL="0" indent="0">
              <a:spcBef>
                <a:spcPts val="300"/>
              </a:spcBef>
            </a:pPr>
            <a:r>
              <a:rPr lang="en-US" sz="1400">
                <a:latin typeface="+mn-lt"/>
              </a:rPr>
              <a:t>We now rearrange the ideal-gas equation (Equation 10.5) to solve for </a:t>
            </a:r>
            <a:r>
              <a:rPr lang="en-US" sz="1400" i="1">
                <a:latin typeface="+mn-lt"/>
              </a:rPr>
              <a:t>n</a:t>
            </a:r>
            <a:endParaRPr lang="en-US" sz="1400" i="1" dirty="0">
              <a:latin typeface="+mn-lt"/>
            </a:endParaRPr>
          </a:p>
        </p:txBody>
      </p:sp>
      <p:sp>
        <p:nvSpPr>
          <p:cNvPr id="19" name="Text Box 84"/>
          <p:cNvSpPr txBox="1">
            <a:spLocks noChangeArrowheads="1"/>
          </p:cNvSpPr>
          <p:nvPr/>
        </p:nvSpPr>
        <p:spPr bwMode="auto">
          <a:xfrm>
            <a:off x="320040" y="744728"/>
            <a:ext cx="8265160" cy="1002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a:latin typeface="+mn-lt"/>
              </a:rPr>
              <a:t>Calcium carbonate, CaCO</a:t>
            </a:r>
            <a:r>
              <a:rPr lang="en-US" sz="1400" baseline="-25000">
                <a:latin typeface="+mn-lt"/>
              </a:rPr>
              <a:t>3</a:t>
            </a:r>
            <a:r>
              <a:rPr lang="en-US" sz="1400">
                <a:latin typeface="+mn-lt"/>
              </a:rPr>
              <a:t>(</a:t>
            </a:r>
            <a:r>
              <a:rPr lang="en-US" sz="1400" i="1">
                <a:latin typeface="+mn-lt"/>
              </a:rPr>
              <a:t>s</a:t>
            </a:r>
            <a:r>
              <a:rPr lang="en-US" sz="1400">
                <a:latin typeface="+mn-lt"/>
              </a:rPr>
              <a:t>), the principal compound in limestone, decomposes upon heating to CaO(</a:t>
            </a:r>
            <a:r>
              <a:rPr lang="en-US" sz="1400" i="1">
                <a:latin typeface="+mn-lt"/>
              </a:rPr>
              <a:t>s</a:t>
            </a:r>
            <a:r>
              <a:rPr lang="en-US" sz="1400">
                <a:latin typeface="+mn-lt"/>
              </a:rPr>
              <a:t>) and CO</a:t>
            </a:r>
            <a:r>
              <a:rPr lang="en-US" sz="1400" baseline="-25000">
                <a:latin typeface="+mn-lt"/>
              </a:rPr>
              <a:t>2</a:t>
            </a:r>
            <a:r>
              <a:rPr lang="en-US" sz="1400">
                <a:latin typeface="+mn-lt"/>
              </a:rPr>
              <a:t>(</a:t>
            </a:r>
            <a:r>
              <a:rPr lang="en-US" sz="1400" i="1">
                <a:latin typeface="+mn-lt"/>
              </a:rPr>
              <a:t>g</a:t>
            </a:r>
            <a:r>
              <a:rPr lang="en-US" sz="1400">
                <a:latin typeface="+mn-lt"/>
              </a:rPr>
              <a:t>). A sample of CaCO</a:t>
            </a:r>
            <a:r>
              <a:rPr lang="en-US" sz="1400" baseline="-25000">
                <a:latin typeface="+mn-lt"/>
              </a:rPr>
              <a:t>3</a:t>
            </a:r>
            <a:r>
              <a:rPr lang="en-US" sz="1400">
                <a:latin typeface="+mn-lt"/>
              </a:rPr>
              <a:t> is decomposed, and the carbon dioxide is collected in a 250-mL flask. After decomposition is complete, the gas has a pressure of 1.3 atm at a temperature of 31 °C. How many moles of CO</a:t>
            </a:r>
            <a:r>
              <a:rPr lang="en-US" sz="1400" baseline="-25000">
                <a:latin typeface="+mn-lt"/>
              </a:rPr>
              <a:t>2</a:t>
            </a:r>
            <a:r>
              <a:rPr lang="en-US" sz="1400">
                <a:latin typeface="+mn-lt"/>
              </a:rPr>
              <a:t> gas were generated?</a:t>
            </a:r>
            <a:endParaRPr lang="en-US" sz="1400" dirty="0">
              <a:latin typeface="+mn-lt"/>
            </a:endParaRPr>
          </a:p>
        </p:txBody>
      </p:sp>
      <p:sp>
        <p:nvSpPr>
          <p:cNvPr id="2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dirty="0">
                <a:solidFill>
                  <a:srgbClr val="3366FF"/>
                </a:solidFill>
                <a:latin typeface="Arial" charset="0"/>
              </a:rPr>
              <a:t>Sample </a:t>
            </a:r>
            <a:r>
              <a:rPr lang="en-US" b="1">
                <a:solidFill>
                  <a:srgbClr val="3366FF"/>
                </a:solidFill>
                <a:latin typeface="Arial" charset="0"/>
              </a:rPr>
              <a:t>Exercise 10.4</a:t>
            </a:r>
            <a:r>
              <a:rPr lang="en-US" b="1">
                <a:solidFill>
                  <a:srgbClr val="4C4BE5"/>
                </a:solidFill>
                <a:latin typeface="Arial" charset="0"/>
              </a:rPr>
              <a:t> </a:t>
            </a:r>
            <a:r>
              <a:rPr lang="en-US" b="1">
                <a:latin typeface="Arial"/>
                <a:cs typeface="Arial"/>
              </a:rPr>
              <a:t>Using the Ideal-Gas Equation</a:t>
            </a:r>
            <a:endParaRPr lang="en-US" b="1" dirty="0">
              <a:latin typeface="Arial"/>
              <a:cs typeface="Arial"/>
            </a:endParaRPr>
          </a:p>
        </p:txBody>
      </p:sp>
      <p:sp>
        <p:nvSpPr>
          <p:cNvPr id="21" name="Line 81"/>
          <p:cNvSpPr>
            <a:spLocks noChangeShapeType="1"/>
          </p:cNvSpPr>
          <p:nvPr/>
        </p:nvSpPr>
        <p:spPr bwMode="auto">
          <a:xfrm>
            <a:off x="301752" y="301752"/>
            <a:ext cx="0" cy="578815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89"/>
          <p:cNvSpPr>
            <a:spLocks noChangeShapeType="1"/>
          </p:cNvSpPr>
          <p:nvPr/>
        </p:nvSpPr>
        <p:spPr bwMode="auto">
          <a:xfrm>
            <a:off x="290607" y="608990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4325" y="5022884"/>
            <a:ext cx="4307840" cy="1076960"/>
          </a:xfrm>
          <a:prstGeom prst="rect">
            <a:avLst/>
          </a:prstGeom>
        </p:spPr>
      </p:pic>
    </p:spTree>
    <p:extLst>
      <p:ext uri="{BB962C8B-B14F-4D97-AF65-F5344CB8AC3E}">
        <p14:creationId xmlns:p14="http://schemas.microsoft.com/office/powerpoint/2010/main" val="314238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20604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1"/>
          <p:cNvSpPr txBox="1">
            <a:spLocks noChangeArrowheads="1"/>
          </p:cNvSpPr>
          <p:nvPr/>
        </p:nvSpPr>
        <p:spPr bwMode="auto">
          <a:xfrm>
            <a:off x="320040" y="1225763"/>
            <a:ext cx="8633460" cy="4136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spcBef>
                <a:spcPts val="0"/>
              </a:spcBef>
            </a:pPr>
            <a:r>
              <a:rPr lang="en-US" sz="1600" b="1" dirty="0">
                <a:solidFill>
                  <a:srgbClr val="3366FF"/>
                </a:solidFill>
              </a:rPr>
              <a:t>Solution</a:t>
            </a:r>
            <a:endParaRPr lang="en-US" sz="1600" dirty="0">
              <a:solidFill>
                <a:schemeClr val="bg1"/>
              </a:solidFill>
            </a:endParaRPr>
          </a:p>
          <a:p>
            <a:pPr marL="0" indent="0">
              <a:spcBef>
                <a:spcPts val="0"/>
              </a:spcBef>
            </a:pPr>
            <a:endParaRPr lang="en-US" sz="1000" b="1" dirty="0">
              <a:latin typeface="+mn-lt"/>
            </a:endParaRPr>
          </a:p>
          <a:p>
            <a:pPr marL="0" indent="0">
              <a:spcBef>
                <a:spcPts val="0"/>
              </a:spcBef>
            </a:pPr>
            <a:r>
              <a:rPr lang="en-US" sz="1400" b="1">
                <a:latin typeface="+mn-lt"/>
              </a:rPr>
              <a:t>Analyze </a:t>
            </a:r>
            <a:r>
              <a:rPr lang="en-US" sz="1400">
                <a:latin typeface="+mn-lt"/>
              </a:rPr>
              <a:t>We are given the identity of a gas and the temperature, the two quantities we need to calculate the rms speed.</a:t>
            </a:r>
          </a:p>
          <a:p>
            <a:pPr marL="0" indent="0">
              <a:spcBef>
                <a:spcPts val="900"/>
              </a:spcBef>
            </a:pPr>
            <a:r>
              <a:rPr lang="en-US" sz="1400" b="1">
                <a:latin typeface="+mn-lt"/>
              </a:rPr>
              <a:t>Plan </a:t>
            </a:r>
            <a:r>
              <a:rPr lang="en-US" sz="1400">
                <a:latin typeface="+mn-lt"/>
              </a:rPr>
              <a:t>We calculate the rms speed using Equation 10.20.</a:t>
            </a:r>
          </a:p>
          <a:p>
            <a:pPr marL="0" indent="0">
              <a:spcBef>
                <a:spcPts val="900"/>
              </a:spcBef>
            </a:pPr>
            <a:r>
              <a:rPr lang="en-US" sz="1400" b="1">
                <a:latin typeface="+mn-lt"/>
              </a:rPr>
              <a:t>Solve</a:t>
            </a:r>
            <a:r>
              <a:rPr lang="en-US" sz="1400">
                <a:latin typeface="+mn-lt"/>
              </a:rPr>
              <a:t> We must convert each quantity in our equation to SI units. We will also </a:t>
            </a:r>
            <a:br>
              <a:rPr lang="en-US" sz="1400">
                <a:latin typeface="+mn-lt"/>
              </a:rPr>
            </a:br>
            <a:r>
              <a:rPr lang="en-US" sz="1400">
                <a:latin typeface="+mn-lt"/>
              </a:rPr>
              <a:t>use </a:t>
            </a:r>
            <a:r>
              <a:rPr lang="en-US" sz="1400" i="1">
                <a:latin typeface="+mn-lt"/>
              </a:rPr>
              <a:t>R</a:t>
            </a:r>
            <a:r>
              <a:rPr lang="en-US" sz="1400">
                <a:latin typeface="+mn-lt"/>
              </a:rPr>
              <a:t> in units of J/mol-K (Table 10.2) to make the units cancel correctly.</a:t>
            </a:r>
          </a:p>
          <a:p>
            <a:pPr marL="0" indent="0">
              <a:spcBef>
                <a:spcPts val="900"/>
              </a:spcBef>
            </a:pPr>
            <a:endParaRPr lang="en-US" sz="1400">
              <a:latin typeface="+mn-lt"/>
            </a:endParaRPr>
          </a:p>
          <a:p>
            <a:pPr marL="0" indent="0">
              <a:spcBef>
                <a:spcPts val="900"/>
              </a:spcBef>
            </a:pPr>
            <a:endParaRPr lang="en-US" sz="1400">
              <a:latin typeface="+mn-lt"/>
            </a:endParaRPr>
          </a:p>
          <a:p>
            <a:pPr marL="0" indent="0">
              <a:spcBef>
                <a:spcPts val="900"/>
              </a:spcBef>
            </a:pPr>
            <a:endParaRPr lang="en-US" sz="1400">
              <a:latin typeface="+mn-lt"/>
            </a:endParaRPr>
          </a:p>
          <a:p>
            <a:pPr marL="0" indent="0">
              <a:spcBef>
                <a:spcPts val="900"/>
              </a:spcBef>
            </a:pPr>
            <a:endParaRPr lang="en-US" sz="1400">
              <a:latin typeface="+mn-lt"/>
            </a:endParaRPr>
          </a:p>
          <a:p>
            <a:pPr marL="0" indent="0">
              <a:spcBef>
                <a:spcPts val="900"/>
              </a:spcBef>
            </a:pPr>
            <a:endParaRPr lang="en-US" sz="1400">
              <a:latin typeface="+mn-lt"/>
            </a:endParaRPr>
          </a:p>
          <a:p>
            <a:pPr marL="0" indent="0">
              <a:spcBef>
                <a:spcPts val="900"/>
              </a:spcBef>
            </a:pPr>
            <a:endParaRPr lang="en-US" sz="1400">
              <a:latin typeface="+mn-lt"/>
            </a:endParaRPr>
          </a:p>
          <a:p>
            <a:pPr marL="0" indent="0">
              <a:spcBef>
                <a:spcPts val="900"/>
              </a:spcBef>
            </a:pPr>
            <a:r>
              <a:rPr lang="en-US" sz="1400" b="1">
                <a:latin typeface="+mn-lt"/>
              </a:rPr>
              <a:t>Comment</a:t>
            </a:r>
            <a:r>
              <a:rPr lang="en-US" sz="1400">
                <a:latin typeface="+mn-lt"/>
              </a:rPr>
              <a:t> This corresponds to a speed of 1150 mi/hr. Because the average molecular weight of air molecules is slightly greater than that of N</a:t>
            </a:r>
            <a:r>
              <a:rPr lang="en-US" sz="1400" baseline="-25000">
                <a:latin typeface="+mn-lt"/>
              </a:rPr>
              <a:t>2</a:t>
            </a:r>
            <a:r>
              <a:rPr lang="en-US" sz="1400">
                <a:latin typeface="+mn-lt"/>
              </a:rPr>
              <a:t>, the rms speed of air molecules is a little smaller than that for N</a:t>
            </a:r>
            <a:r>
              <a:rPr lang="en-US" sz="1400" baseline="-25000">
                <a:latin typeface="+mn-lt"/>
              </a:rPr>
              <a:t>2</a:t>
            </a:r>
            <a:r>
              <a:rPr lang="en-US" sz="1400">
                <a:latin typeface="+mn-lt"/>
              </a:rPr>
              <a:t>.</a:t>
            </a:r>
          </a:p>
        </p:txBody>
      </p:sp>
      <p:sp>
        <p:nvSpPr>
          <p:cNvPr id="19" name="Text Box 84"/>
          <p:cNvSpPr txBox="1">
            <a:spLocks noChangeArrowheads="1"/>
          </p:cNvSpPr>
          <p:nvPr/>
        </p:nvSpPr>
        <p:spPr bwMode="auto">
          <a:xfrm>
            <a:off x="320040" y="795527"/>
            <a:ext cx="8265160" cy="549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a:latin typeface="+mn-lt"/>
              </a:rPr>
              <a:t>Calculate the rms speed of the molecules in a sample of  N</a:t>
            </a:r>
            <a:r>
              <a:rPr lang="en-US" sz="1400" baseline="-25000">
                <a:latin typeface="+mn-lt"/>
              </a:rPr>
              <a:t>2</a:t>
            </a:r>
            <a:r>
              <a:rPr lang="en-US" sz="1400">
                <a:latin typeface="+mn-lt"/>
              </a:rPr>
              <a:t> gas at 25 °C.</a:t>
            </a:r>
            <a:endParaRPr lang="en-US" sz="1400" dirty="0">
              <a:latin typeface="+mn-lt"/>
            </a:endParaRPr>
          </a:p>
        </p:txBody>
      </p:sp>
      <p:sp>
        <p:nvSpPr>
          <p:cNvPr id="2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dirty="0">
                <a:solidFill>
                  <a:srgbClr val="3366FF"/>
                </a:solidFill>
                <a:latin typeface="Arial" charset="0"/>
              </a:rPr>
              <a:t>Sample </a:t>
            </a:r>
            <a:r>
              <a:rPr lang="en-US" b="1">
                <a:solidFill>
                  <a:srgbClr val="3366FF"/>
                </a:solidFill>
                <a:latin typeface="Arial" charset="0"/>
              </a:rPr>
              <a:t>Exercise 10.13</a:t>
            </a:r>
            <a:r>
              <a:rPr lang="en-US" b="1">
                <a:solidFill>
                  <a:srgbClr val="4C4BE5"/>
                </a:solidFill>
                <a:latin typeface="Arial" charset="0"/>
              </a:rPr>
              <a:t> </a:t>
            </a:r>
            <a:r>
              <a:rPr lang="en-US" b="1">
                <a:latin typeface="Arial"/>
                <a:cs typeface="Arial"/>
              </a:rPr>
              <a:t>Calculating a Root-Mean-Square Speed</a:t>
            </a:r>
            <a:endParaRPr lang="en-US" b="1" dirty="0">
              <a:latin typeface="Arial"/>
              <a:cs typeface="Arial"/>
            </a:endParaRPr>
          </a:p>
        </p:txBody>
      </p:sp>
      <p:sp>
        <p:nvSpPr>
          <p:cNvPr id="21" name="Line 81"/>
          <p:cNvSpPr>
            <a:spLocks noChangeShapeType="1"/>
          </p:cNvSpPr>
          <p:nvPr/>
        </p:nvSpPr>
        <p:spPr bwMode="auto">
          <a:xfrm>
            <a:off x="301752" y="301752"/>
            <a:ext cx="0" cy="5171935"/>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89"/>
          <p:cNvSpPr>
            <a:spLocks noChangeShapeType="1"/>
          </p:cNvSpPr>
          <p:nvPr/>
        </p:nvSpPr>
        <p:spPr bwMode="auto">
          <a:xfrm>
            <a:off x="290607" y="5473687"/>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2501"/>
          <a:stretch/>
        </p:blipFill>
        <p:spPr>
          <a:xfrm>
            <a:off x="6395966" y="2167166"/>
            <a:ext cx="2590800" cy="231193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424" y="3167589"/>
            <a:ext cx="5755640" cy="1427480"/>
          </a:xfrm>
          <a:prstGeom prst="rect">
            <a:avLst/>
          </a:prstGeom>
        </p:spPr>
      </p:pic>
    </p:spTree>
    <p:extLst>
      <p:ext uri="{BB962C8B-B14F-4D97-AF65-F5344CB8AC3E}">
        <p14:creationId xmlns:p14="http://schemas.microsoft.com/office/powerpoint/2010/main" val="312297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329871"/>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1"/>
          <p:cNvSpPr txBox="1">
            <a:spLocks noChangeArrowheads="1"/>
          </p:cNvSpPr>
          <p:nvPr/>
        </p:nvSpPr>
        <p:spPr bwMode="auto">
          <a:xfrm>
            <a:off x="320040" y="1349588"/>
            <a:ext cx="8633460" cy="4136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spcBef>
                <a:spcPts val="0"/>
              </a:spcBef>
            </a:pPr>
            <a:r>
              <a:rPr lang="en-US" sz="1600" b="1" dirty="0">
                <a:solidFill>
                  <a:srgbClr val="3366FF"/>
                </a:solidFill>
              </a:rPr>
              <a:t>Solution</a:t>
            </a:r>
            <a:endParaRPr lang="en-US" sz="1600" dirty="0">
              <a:solidFill>
                <a:schemeClr val="bg1"/>
              </a:solidFill>
            </a:endParaRPr>
          </a:p>
          <a:p>
            <a:pPr marL="0" indent="0">
              <a:spcBef>
                <a:spcPts val="0"/>
              </a:spcBef>
            </a:pPr>
            <a:endParaRPr lang="en-US" sz="1000" b="1" dirty="0">
              <a:latin typeface="+mn-lt"/>
            </a:endParaRPr>
          </a:p>
          <a:p>
            <a:pPr marL="0" indent="0">
              <a:spcBef>
                <a:spcPts val="0"/>
              </a:spcBef>
            </a:pPr>
            <a:r>
              <a:rPr lang="en-US" sz="1400" b="1">
                <a:latin typeface="+mn-lt"/>
              </a:rPr>
              <a:t>Analyze </a:t>
            </a:r>
            <a:r>
              <a:rPr lang="en-US" sz="1400">
                <a:latin typeface="+mn-lt"/>
              </a:rPr>
              <a:t>We are given the rate of effusion of an unknown gas relative to that of O</a:t>
            </a:r>
            <a:r>
              <a:rPr lang="en-US" sz="1400" baseline="-25000">
                <a:latin typeface="+mn-lt"/>
              </a:rPr>
              <a:t>2</a:t>
            </a:r>
            <a:r>
              <a:rPr lang="en-US" sz="1400">
                <a:latin typeface="+mn-lt"/>
              </a:rPr>
              <a:t> and asked to find the molar mass and identity of the unknown. Thus, we need to connect relative rates of effusion to relative molar masses.</a:t>
            </a:r>
          </a:p>
          <a:p>
            <a:pPr marL="0" indent="0">
              <a:spcBef>
                <a:spcPts val="900"/>
              </a:spcBef>
            </a:pPr>
            <a:r>
              <a:rPr lang="en-US" sz="1400" b="1">
                <a:latin typeface="+mn-lt"/>
              </a:rPr>
              <a:t>Plan </a:t>
            </a:r>
            <a:r>
              <a:rPr lang="en-US" sz="1400">
                <a:latin typeface="+mn-lt"/>
              </a:rPr>
              <a:t>We use Equation 10.22 to determine the molar mass of the unknown gas. If we let </a:t>
            </a:r>
            <a:r>
              <a:rPr lang="en-US" sz="1400" i="1">
                <a:latin typeface="+mn-lt"/>
              </a:rPr>
              <a:t>r</a:t>
            </a:r>
            <a:r>
              <a:rPr lang="en-US" sz="1400" i="1" baseline="-25000">
                <a:latin typeface="+mn-lt"/>
              </a:rPr>
              <a:t>x</a:t>
            </a:r>
            <a:r>
              <a:rPr lang="en-US" sz="1400">
                <a:latin typeface="+mn-lt"/>
              </a:rPr>
              <a:t> and       represent the rate </a:t>
            </a:r>
            <a:br>
              <a:rPr lang="en-US" sz="1400">
                <a:latin typeface="+mn-lt"/>
              </a:rPr>
            </a:br>
            <a:r>
              <a:rPr lang="en-US" sz="1400">
                <a:latin typeface="+mn-lt"/>
              </a:rPr>
              <a:t>of effusion and molar mass of the gas, we can write</a:t>
            </a:r>
          </a:p>
          <a:p>
            <a:pPr marL="0" indent="0">
              <a:spcBef>
                <a:spcPts val="900"/>
              </a:spcBef>
            </a:pPr>
            <a:endParaRPr lang="en-US" sz="1400">
              <a:latin typeface="+mn-lt"/>
            </a:endParaRPr>
          </a:p>
          <a:p>
            <a:pPr marL="0" indent="0">
              <a:spcBef>
                <a:spcPts val="1500"/>
              </a:spcBef>
            </a:pPr>
            <a:r>
              <a:rPr lang="en-US" sz="1400" b="1">
                <a:latin typeface="+mn-lt"/>
              </a:rPr>
              <a:t>Solve</a:t>
            </a:r>
            <a:r>
              <a:rPr lang="en-US" sz="1400">
                <a:latin typeface="+mn-lt"/>
              </a:rPr>
              <a:t> From the information given,</a:t>
            </a:r>
          </a:p>
          <a:p>
            <a:pPr marL="0" indent="0" algn="ctr">
              <a:spcBef>
                <a:spcPts val="900"/>
              </a:spcBef>
              <a:spcAft>
                <a:spcPts val="900"/>
              </a:spcAft>
            </a:pPr>
            <a:r>
              <a:rPr lang="en-US" sz="1400" i="1">
                <a:latin typeface="+mn-lt"/>
              </a:rPr>
              <a:t>r</a:t>
            </a:r>
            <a:r>
              <a:rPr lang="en-US" sz="1400" i="1" baseline="-25000">
                <a:latin typeface="+mn-lt"/>
              </a:rPr>
              <a:t>x</a:t>
            </a:r>
            <a:r>
              <a:rPr lang="en-US" sz="1400">
                <a:latin typeface="+mn-lt"/>
              </a:rPr>
              <a:t> = 0.355 </a:t>
            </a:r>
            <a:r>
              <a:rPr lang="en-US" sz="1400">
                <a:latin typeface="+mn-lt"/>
                <a:sym typeface="Symbol"/>
              </a:rPr>
              <a:t></a:t>
            </a:r>
            <a:r>
              <a:rPr lang="en-US" sz="1400">
                <a:latin typeface="+mn-lt"/>
              </a:rPr>
              <a:t> </a:t>
            </a:r>
            <a:r>
              <a:rPr lang="en-US" sz="1400" i="1">
                <a:latin typeface="+mn-lt"/>
              </a:rPr>
              <a:t>r</a:t>
            </a:r>
            <a:r>
              <a:rPr lang="en-US" sz="1400" baseline="-25000">
                <a:latin typeface="+mn-lt"/>
              </a:rPr>
              <a:t>O</a:t>
            </a:r>
            <a:r>
              <a:rPr lang="en-US" sz="1400" baseline="-50000">
                <a:latin typeface="+mn-lt"/>
              </a:rPr>
              <a:t>2</a:t>
            </a:r>
          </a:p>
          <a:p>
            <a:pPr marL="0" lvl="0" indent="0">
              <a:spcBef>
                <a:spcPts val="0"/>
              </a:spcBef>
              <a:tabLst/>
            </a:pPr>
            <a:r>
              <a:rPr lang="en-US" sz="1400">
                <a:solidFill>
                  <a:srgbClr val="000000"/>
                </a:solidFill>
                <a:latin typeface="Times New Roman"/>
                <a:cs typeface="Arial" pitchFamily="34" charset="0"/>
              </a:rPr>
              <a:t>Thus,</a:t>
            </a:r>
          </a:p>
          <a:p>
            <a:pPr marL="0" indent="0">
              <a:spcBef>
                <a:spcPts val="900"/>
              </a:spcBef>
            </a:pPr>
            <a:endParaRPr lang="en-US" sz="1400" baseline="-50000">
              <a:latin typeface="+mn-lt"/>
            </a:endParaRPr>
          </a:p>
        </p:txBody>
      </p:sp>
      <p:sp>
        <p:nvSpPr>
          <p:cNvPr id="19" name="Text Box 84"/>
          <p:cNvSpPr txBox="1">
            <a:spLocks noChangeArrowheads="1"/>
          </p:cNvSpPr>
          <p:nvPr/>
        </p:nvSpPr>
        <p:spPr bwMode="auto">
          <a:xfrm>
            <a:off x="320040" y="795527"/>
            <a:ext cx="8265160" cy="549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a:latin typeface="+mn-lt"/>
              </a:rPr>
              <a:t>An unknown gas composed of homonuclear diatomic molecules effuses at a rate that is 0.355 times the rate at which O</a:t>
            </a:r>
            <a:r>
              <a:rPr lang="en-US" sz="1400" baseline="-25000">
                <a:latin typeface="+mn-lt"/>
              </a:rPr>
              <a:t>2</a:t>
            </a:r>
            <a:r>
              <a:rPr lang="en-US" sz="1400">
                <a:latin typeface="+mn-lt"/>
              </a:rPr>
              <a:t> gas effuses at the same temperature. Calculate the molar mass of the unknown and identify it.</a:t>
            </a:r>
            <a:endParaRPr lang="en-US" sz="1400" dirty="0">
              <a:latin typeface="+mn-lt"/>
            </a:endParaRPr>
          </a:p>
        </p:txBody>
      </p:sp>
      <p:sp>
        <p:nvSpPr>
          <p:cNvPr id="2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dirty="0">
                <a:solidFill>
                  <a:srgbClr val="3366FF"/>
                </a:solidFill>
                <a:latin typeface="Arial" charset="0"/>
              </a:rPr>
              <a:t>Sample </a:t>
            </a:r>
            <a:r>
              <a:rPr lang="en-US" b="1">
                <a:solidFill>
                  <a:srgbClr val="3366FF"/>
                </a:solidFill>
                <a:latin typeface="Arial" charset="0"/>
              </a:rPr>
              <a:t>Exercise 10.14</a:t>
            </a:r>
            <a:r>
              <a:rPr lang="en-US" b="1">
                <a:solidFill>
                  <a:srgbClr val="4C4BE5"/>
                </a:solidFill>
                <a:latin typeface="Arial" charset="0"/>
              </a:rPr>
              <a:t> </a:t>
            </a:r>
            <a:r>
              <a:rPr lang="en-US" b="1">
                <a:latin typeface="Arial"/>
                <a:cs typeface="Arial"/>
              </a:rPr>
              <a:t>Applying Graham’s Law</a:t>
            </a:r>
            <a:endParaRPr lang="en-US" b="1" dirty="0">
              <a:latin typeface="Arial"/>
              <a:cs typeface="Arial"/>
            </a:endParaRPr>
          </a:p>
        </p:txBody>
      </p:sp>
      <p:sp>
        <p:nvSpPr>
          <p:cNvPr id="21" name="Line 81"/>
          <p:cNvSpPr>
            <a:spLocks noChangeShapeType="1"/>
          </p:cNvSpPr>
          <p:nvPr/>
        </p:nvSpPr>
        <p:spPr bwMode="auto">
          <a:xfrm>
            <a:off x="301752" y="301752"/>
            <a:ext cx="0" cy="578815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89"/>
          <p:cNvSpPr>
            <a:spLocks noChangeShapeType="1"/>
          </p:cNvSpPr>
          <p:nvPr/>
        </p:nvSpPr>
        <p:spPr bwMode="auto">
          <a:xfrm>
            <a:off x="290607" y="608990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6557" y="2773324"/>
            <a:ext cx="1056640" cy="54356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5514" y="2363989"/>
            <a:ext cx="264160" cy="1778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7760" y="4140364"/>
            <a:ext cx="2514600" cy="1920240"/>
          </a:xfrm>
          <a:prstGeom prst="rect">
            <a:avLst/>
          </a:prstGeom>
        </p:spPr>
      </p:pic>
    </p:spTree>
    <p:extLst>
      <p:ext uri="{BB962C8B-B14F-4D97-AF65-F5344CB8AC3E}">
        <p14:creationId xmlns:p14="http://schemas.microsoft.com/office/powerpoint/2010/main" val="322690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304800" y="1677427"/>
            <a:ext cx="8423564" cy="31688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defRPr/>
            </a:pPr>
            <a:r>
              <a:rPr lang="en-US" sz="1600" b="1" dirty="0">
                <a:solidFill>
                  <a:srgbClr val="3366FF"/>
                </a:solidFill>
              </a:rPr>
              <a:t>Solution</a:t>
            </a:r>
            <a:endParaRPr lang="en-US" sz="1600" dirty="0">
              <a:solidFill>
                <a:schemeClr val="bg1"/>
              </a:solidFill>
            </a:endParaRPr>
          </a:p>
          <a:p>
            <a:pPr marL="0" indent="0">
              <a:defRPr/>
            </a:pPr>
            <a:endParaRPr lang="en-US" sz="1000" b="1" dirty="0">
              <a:latin typeface="+mn-lt"/>
            </a:endParaRPr>
          </a:p>
          <a:p>
            <a:pPr marL="0" indent="0">
              <a:defRPr/>
            </a:pPr>
            <a:r>
              <a:rPr lang="en-US" sz="1400" b="1">
                <a:latin typeface="+mn-lt"/>
              </a:rPr>
              <a:t>Analyze</a:t>
            </a:r>
            <a:r>
              <a:rPr lang="en-US" sz="1400">
                <a:latin typeface="+mn-lt"/>
              </a:rPr>
              <a:t> We are given the initial pressure (1.5 atm) and temperature (25 °C) of the gas and asked for the pressure at a higher temperature (450 °C).</a:t>
            </a:r>
          </a:p>
          <a:p>
            <a:pPr marL="0" indent="0">
              <a:spcBef>
                <a:spcPts val="600"/>
              </a:spcBef>
              <a:defRPr/>
            </a:pPr>
            <a:r>
              <a:rPr lang="en-US" sz="1400" b="1">
                <a:solidFill>
                  <a:srgbClr val="000000"/>
                </a:solidFill>
                <a:latin typeface="+mn-lt"/>
              </a:rPr>
              <a:t>Plan</a:t>
            </a:r>
            <a:r>
              <a:rPr lang="en-US" sz="1400">
                <a:latin typeface="+mn-lt"/>
              </a:rPr>
              <a:t> The volume and number of moles of gas do not change, so we must use a relationship connecting pressure and temperature. Converting temperature to the Kelvin scale and tabulating the given information, we have</a:t>
            </a:r>
          </a:p>
          <a:p>
            <a:pPr marL="0" indent="0">
              <a:spcBef>
                <a:spcPts val="600"/>
              </a:spcBef>
              <a:defRPr/>
            </a:pPr>
            <a:endParaRPr lang="en-US" sz="1400">
              <a:latin typeface="+mn-lt"/>
            </a:endParaRPr>
          </a:p>
          <a:p>
            <a:pPr marL="0" indent="0">
              <a:spcBef>
                <a:spcPts val="6000"/>
              </a:spcBef>
              <a:defRPr/>
            </a:pPr>
            <a:r>
              <a:rPr lang="en-US" sz="1400" b="1">
                <a:latin typeface="+mn-lt"/>
              </a:rPr>
              <a:t>Solve </a:t>
            </a:r>
            <a:r>
              <a:rPr lang="en-US" sz="1400">
                <a:latin typeface="+mn-lt"/>
              </a:rPr>
              <a:t>To determine how </a:t>
            </a:r>
            <a:r>
              <a:rPr lang="en-US" sz="1400" i="1">
                <a:latin typeface="+mn-lt"/>
              </a:rPr>
              <a:t>P</a:t>
            </a:r>
            <a:r>
              <a:rPr lang="en-US" sz="1400">
                <a:latin typeface="+mn-lt"/>
              </a:rPr>
              <a:t> and </a:t>
            </a:r>
            <a:r>
              <a:rPr lang="en-US" sz="1400" i="1">
                <a:latin typeface="+mn-lt"/>
              </a:rPr>
              <a:t>T</a:t>
            </a:r>
            <a:r>
              <a:rPr lang="en-US" sz="1400">
                <a:latin typeface="+mn-lt"/>
              </a:rPr>
              <a:t> are related, we start with the ideal-gas equation and isolate the quantities that do not change (</a:t>
            </a:r>
            <a:r>
              <a:rPr lang="en-US" sz="1400" i="1">
                <a:latin typeface="+mn-lt"/>
              </a:rPr>
              <a:t>n</a:t>
            </a:r>
            <a:r>
              <a:rPr lang="en-US" sz="1400">
                <a:latin typeface="+mn-lt"/>
              </a:rPr>
              <a:t>, </a:t>
            </a:r>
            <a:r>
              <a:rPr lang="en-US" sz="1400" i="1">
                <a:latin typeface="+mn-lt"/>
              </a:rPr>
              <a:t>V</a:t>
            </a:r>
            <a:r>
              <a:rPr lang="en-US" sz="1400">
                <a:latin typeface="+mn-lt"/>
              </a:rPr>
              <a:t>, and </a:t>
            </a:r>
            <a:r>
              <a:rPr lang="en-US" sz="1400" i="1">
                <a:latin typeface="+mn-lt"/>
              </a:rPr>
              <a:t>R</a:t>
            </a:r>
            <a:r>
              <a:rPr lang="en-US" sz="1400">
                <a:latin typeface="+mn-lt"/>
              </a:rPr>
              <a:t>) on one side and the variables (</a:t>
            </a:r>
            <a:r>
              <a:rPr lang="en-US" sz="1400" i="1">
                <a:latin typeface="+mn-lt"/>
              </a:rPr>
              <a:t>P</a:t>
            </a:r>
            <a:r>
              <a:rPr lang="en-US" sz="1400">
                <a:latin typeface="+mn-lt"/>
              </a:rPr>
              <a:t> and </a:t>
            </a:r>
            <a:r>
              <a:rPr lang="en-US" sz="1400" i="1">
                <a:latin typeface="+mn-lt"/>
              </a:rPr>
              <a:t>T</a:t>
            </a:r>
            <a:r>
              <a:rPr lang="en-US" sz="1400">
                <a:latin typeface="+mn-lt"/>
              </a:rPr>
              <a:t>) on the other side. </a:t>
            </a:r>
          </a:p>
        </p:txBody>
      </p:sp>
      <p:sp>
        <p:nvSpPr>
          <p:cNvPr id="5" name="Line 66"/>
          <p:cNvSpPr>
            <a:spLocks noChangeShapeType="1"/>
          </p:cNvSpPr>
          <p:nvPr/>
        </p:nvSpPr>
        <p:spPr bwMode="auto">
          <a:xfrm>
            <a:off x="381000" y="1624124"/>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Line 81"/>
          <p:cNvSpPr>
            <a:spLocks noChangeShapeType="1"/>
          </p:cNvSpPr>
          <p:nvPr/>
        </p:nvSpPr>
        <p:spPr bwMode="auto">
          <a:xfrm>
            <a:off x="301752" y="301752"/>
            <a:ext cx="0" cy="4973376"/>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84"/>
          <p:cNvSpPr txBox="1">
            <a:spLocks noChangeArrowheads="1"/>
          </p:cNvSpPr>
          <p:nvPr/>
        </p:nvSpPr>
        <p:spPr bwMode="auto">
          <a:xfrm>
            <a:off x="320040" y="1055624"/>
            <a:ext cx="8233410" cy="641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defRPr/>
            </a:pPr>
            <a:r>
              <a:rPr lang="en-US" sz="1400">
                <a:latin typeface="+mn-lt"/>
              </a:rPr>
              <a:t>The gas pressure in an aerosol can is 1.5 atm at 25 °C. Assuming that the gas obeys the ideal-gas equation, what is the pressure when the can is heated to 450 °C?</a:t>
            </a:r>
            <a:endParaRPr lang="en-US" sz="1400" dirty="0">
              <a:latin typeface="+mn-lt"/>
            </a:endParaRPr>
          </a:p>
        </p:txBody>
      </p:sp>
      <p:sp>
        <p:nvSpPr>
          <p:cNvPr id="9" name="Rectangle 58"/>
          <p:cNvSpPr>
            <a:spLocks noChangeArrowheads="1"/>
          </p:cNvSpPr>
          <p:nvPr/>
        </p:nvSpPr>
        <p:spPr bwMode="auto">
          <a:xfrm>
            <a:off x="319088" y="557784"/>
            <a:ext cx="8443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632075" indent="-2632075"/>
            <a:r>
              <a:rPr lang="en-US" b="1">
                <a:solidFill>
                  <a:srgbClr val="3366FF"/>
                </a:solidFill>
                <a:latin typeface="Arial" charset="0"/>
              </a:rPr>
              <a:t>Sample Exercise 10.5</a:t>
            </a:r>
            <a:r>
              <a:rPr lang="en-US" b="1">
                <a:solidFill>
                  <a:srgbClr val="4C4BE5"/>
                </a:solidFill>
                <a:latin typeface="Arial" charset="0"/>
              </a:rPr>
              <a:t> </a:t>
            </a:r>
            <a:r>
              <a:rPr lang="en-US" b="1">
                <a:latin typeface="Arial" charset="0"/>
              </a:rPr>
              <a:t>Calculating the Effect of Temperature Changes on Pressure</a:t>
            </a:r>
            <a:endParaRPr lang="en-US" b="1" dirty="0">
              <a:latin typeface="Arial" charset="0"/>
            </a:endParaRPr>
          </a:p>
        </p:txBody>
      </p:sp>
      <p:sp>
        <p:nvSpPr>
          <p:cNvPr id="10" name="Line 89"/>
          <p:cNvSpPr>
            <a:spLocks noChangeShapeType="1"/>
          </p:cNvSpPr>
          <p:nvPr/>
        </p:nvSpPr>
        <p:spPr bwMode="auto">
          <a:xfrm>
            <a:off x="290607" y="5275128"/>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7005"/>
          <a:stretch/>
        </p:blipFill>
        <p:spPr>
          <a:xfrm>
            <a:off x="3302000" y="3168269"/>
            <a:ext cx="2487168" cy="80087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8130" y="4710129"/>
            <a:ext cx="1615440" cy="396240"/>
          </a:xfrm>
          <a:prstGeom prst="rect">
            <a:avLst/>
          </a:prstGeom>
        </p:spPr>
      </p:pic>
    </p:spTree>
    <p:extLst>
      <p:ext uri="{BB962C8B-B14F-4D97-AF65-F5344CB8AC3E}">
        <p14:creationId xmlns:p14="http://schemas.microsoft.com/office/powerpoint/2010/main" val="287140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89"/>
          <p:cNvSpPr>
            <a:spLocks noChangeShapeType="1"/>
          </p:cNvSpPr>
          <p:nvPr/>
        </p:nvSpPr>
        <p:spPr bwMode="auto">
          <a:xfrm>
            <a:off x="274633" y="5715796"/>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Line 81"/>
          <p:cNvSpPr>
            <a:spLocks noChangeShapeType="1"/>
          </p:cNvSpPr>
          <p:nvPr/>
        </p:nvSpPr>
        <p:spPr bwMode="auto">
          <a:xfrm flipH="1">
            <a:off x="282999" y="301751"/>
            <a:ext cx="18753" cy="541256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Text Box 84"/>
          <p:cNvSpPr txBox="1">
            <a:spLocks noChangeArrowheads="1"/>
          </p:cNvSpPr>
          <p:nvPr/>
        </p:nvSpPr>
        <p:spPr bwMode="auto">
          <a:xfrm>
            <a:off x="320040" y="1016001"/>
            <a:ext cx="8407400" cy="33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a:defRPr/>
            </a:pPr>
            <a:r>
              <a:rPr lang="en-US" sz="1400" dirty="0">
                <a:latin typeface="+mn-lt"/>
              </a:rPr>
              <a:t>Continued</a:t>
            </a:r>
          </a:p>
          <a:p>
            <a:pPr>
              <a:defRPr/>
            </a:pPr>
            <a:endParaRPr lang="en-US" sz="1400" dirty="0">
              <a:latin typeface="+mn-lt"/>
            </a:endParaRPr>
          </a:p>
        </p:txBody>
      </p:sp>
      <p:sp>
        <p:nvSpPr>
          <p:cNvPr id="8" name="Line 66"/>
          <p:cNvSpPr>
            <a:spLocks noChangeShapeType="1"/>
          </p:cNvSpPr>
          <p:nvPr/>
        </p:nvSpPr>
        <p:spPr bwMode="auto">
          <a:xfrm>
            <a:off x="381000" y="139700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Text Box 4"/>
          <p:cNvSpPr txBox="1">
            <a:spLocks noChangeArrowheads="1"/>
          </p:cNvSpPr>
          <p:nvPr/>
        </p:nvSpPr>
        <p:spPr bwMode="auto">
          <a:xfrm>
            <a:off x="320041" y="1445260"/>
            <a:ext cx="8661400" cy="3118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684213" indent="-684213">
              <a:defRPr sz="2000">
                <a:solidFill>
                  <a:schemeClr val="tx1"/>
                </a:solidFill>
                <a:latin typeface="Times New Roman" pitchFamily="18" charset="0"/>
                <a:ea typeface="ＭＳ Ｐゴシック" pitchFamily="48" charset="-128"/>
              </a:defRPr>
            </a:lvl1pPr>
            <a:lvl2pPr marL="742950" indent="-285750">
              <a:defRPr sz="2000">
                <a:solidFill>
                  <a:schemeClr val="tx1"/>
                </a:solidFill>
                <a:latin typeface="Times New Roman" pitchFamily="18" charset="0"/>
                <a:ea typeface="ＭＳ Ｐゴシック" pitchFamily="48" charset="-128"/>
              </a:defRPr>
            </a:lvl2pPr>
            <a:lvl3pPr marL="1143000" indent="-228600">
              <a:defRPr sz="2000">
                <a:solidFill>
                  <a:schemeClr val="tx1"/>
                </a:solidFill>
                <a:latin typeface="Times New Roman" pitchFamily="18" charset="0"/>
                <a:ea typeface="ＭＳ Ｐゴシック" pitchFamily="48" charset="-128"/>
              </a:defRPr>
            </a:lvl3pPr>
            <a:lvl4pPr marL="1600200" indent="-228600">
              <a:defRPr sz="2000">
                <a:solidFill>
                  <a:schemeClr val="tx1"/>
                </a:solidFill>
                <a:latin typeface="Times New Roman" pitchFamily="18" charset="0"/>
                <a:ea typeface="ＭＳ Ｐゴシック" pitchFamily="48" charset="-128"/>
              </a:defRPr>
            </a:lvl4pPr>
            <a:lvl5pPr marL="2057400" indent="-228600">
              <a:defRPr sz="2000">
                <a:solidFill>
                  <a:schemeClr val="tx1"/>
                </a:solidFill>
                <a:latin typeface="Times New Roman" pitchFamily="18" charset="0"/>
                <a:ea typeface="ＭＳ Ｐゴシック" pitchFamily="48" charset="-128"/>
              </a:defRPr>
            </a:lvl5pPr>
            <a:lvl6pPr marL="25146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6pPr>
            <a:lvl7pPr marL="29718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7pPr>
            <a:lvl8pPr marL="34290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8pPr>
            <a:lvl9pPr marL="3886200" indent="-228600" eaLnBrk="0" fontAlgn="base" hangingPunct="0">
              <a:spcBef>
                <a:spcPct val="50000"/>
              </a:spcBef>
              <a:spcAft>
                <a:spcPct val="0"/>
              </a:spcAft>
              <a:defRPr sz="2000">
                <a:solidFill>
                  <a:schemeClr val="tx1"/>
                </a:solidFill>
                <a:latin typeface="Times New Roman" pitchFamily="18" charset="0"/>
                <a:ea typeface="ＭＳ Ｐゴシック" pitchFamily="48" charset="-128"/>
              </a:defRPr>
            </a:lvl9pPr>
          </a:lstStyle>
          <a:p>
            <a:pPr marL="0" lvl="0" indent="0">
              <a:spcBef>
                <a:spcPts val="0"/>
              </a:spcBef>
            </a:pPr>
            <a:r>
              <a:rPr lang="en-US" sz="1400" dirty="0">
                <a:solidFill>
                  <a:srgbClr val="000000"/>
                </a:solidFill>
              </a:rPr>
              <a:t>Because the quotient </a:t>
            </a:r>
            <a:r>
              <a:rPr lang="en-US" sz="1400" i="1" dirty="0">
                <a:solidFill>
                  <a:srgbClr val="000000"/>
                </a:solidFill>
              </a:rPr>
              <a:t>P</a:t>
            </a:r>
            <a:r>
              <a:rPr lang="en-US" sz="1400" dirty="0">
                <a:solidFill>
                  <a:srgbClr val="000000"/>
                </a:solidFill>
              </a:rPr>
              <a:t>/</a:t>
            </a:r>
            <a:r>
              <a:rPr lang="en-US" sz="1400" i="1" dirty="0">
                <a:solidFill>
                  <a:srgbClr val="000000"/>
                </a:solidFill>
              </a:rPr>
              <a:t>T</a:t>
            </a:r>
            <a:r>
              <a:rPr lang="en-US" sz="1400" dirty="0">
                <a:solidFill>
                  <a:srgbClr val="000000"/>
                </a:solidFill>
              </a:rPr>
              <a:t> is a constant, we can write</a:t>
            </a:r>
          </a:p>
          <a:p>
            <a:pPr marL="0" lvl="0" indent="0">
              <a:spcBef>
                <a:spcPts val="0"/>
              </a:spcBef>
            </a:pPr>
            <a:endParaRPr lang="en-US" sz="1400" dirty="0">
              <a:solidFill>
                <a:srgbClr val="000000"/>
              </a:solidFill>
            </a:endParaRPr>
          </a:p>
          <a:p>
            <a:pPr marL="0" lvl="0" indent="0">
              <a:spcBef>
                <a:spcPts val="0"/>
              </a:spcBef>
            </a:pPr>
            <a:endParaRPr lang="en-US" sz="1400" dirty="0">
              <a:solidFill>
                <a:srgbClr val="000000"/>
              </a:solidFill>
            </a:endParaRPr>
          </a:p>
          <a:p>
            <a:pPr marL="0" lvl="0" indent="0">
              <a:spcBef>
                <a:spcPts val="0"/>
              </a:spcBef>
            </a:pPr>
            <a:endParaRPr lang="en-US" sz="1400" dirty="0">
              <a:solidFill>
                <a:srgbClr val="000000"/>
              </a:solidFill>
            </a:endParaRPr>
          </a:p>
          <a:p>
            <a:pPr marL="0" lvl="0" indent="0">
              <a:spcBef>
                <a:spcPts val="0"/>
              </a:spcBef>
            </a:pPr>
            <a:r>
              <a:rPr lang="en-US" sz="1400" dirty="0">
                <a:solidFill>
                  <a:srgbClr val="000000"/>
                </a:solidFill>
              </a:rPr>
              <a:t>(where the subscripts 1 and 2 represent the initial and final states, respectively). Rearranging to solve for </a:t>
            </a:r>
            <a:r>
              <a:rPr lang="en-US" sz="1400" i="1" dirty="0">
                <a:solidFill>
                  <a:srgbClr val="000000"/>
                </a:solidFill>
              </a:rPr>
              <a:t>P</a:t>
            </a:r>
            <a:r>
              <a:rPr lang="en-US" sz="1400" baseline="-25000" dirty="0">
                <a:solidFill>
                  <a:srgbClr val="000000"/>
                </a:solidFill>
              </a:rPr>
              <a:t>2</a:t>
            </a:r>
            <a:r>
              <a:rPr lang="en-US" sz="1400" dirty="0">
                <a:solidFill>
                  <a:srgbClr val="000000"/>
                </a:solidFill>
              </a:rPr>
              <a:t> and substituting the given data give</a:t>
            </a:r>
          </a:p>
          <a:p>
            <a:pPr marL="0" lvl="0" indent="0">
              <a:spcBef>
                <a:spcPts val="0"/>
              </a:spcBef>
            </a:pPr>
            <a:endParaRPr lang="en-US" sz="1400" dirty="0">
              <a:solidFill>
                <a:srgbClr val="000000"/>
              </a:solidFill>
            </a:endParaRPr>
          </a:p>
          <a:p>
            <a:pPr marL="0" lvl="0" indent="0">
              <a:spcBef>
                <a:spcPts val="0"/>
              </a:spcBef>
            </a:pPr>
            <a:endParaRPr lang="en-US" sz="1400" dirty="0">
              <a:solidFill>
                <a:srgbClr val="000000"/>
              </a:solidFill>
            </a:endParaRPr>
          </a:p>
          <a:p>
            <a:pPr marL="0" lvl="0" indent="0">
              <a:spcBef>
                <a:spcPts val="0"/>
              </a:spcBef>
            </a:pPr>
            <a:endParaRPr lang="en-US" sz="1400" dirty="0">
              <a:solidFill>
                <a:srgbClr val="000000"/>
              </a:solidFill>
            </a:endParaRPr>
          </a:p>
          <a:p>
            <a:pPr marL="0" lvl="0" indent="0">
              <a:spcBef>
                <a:spcPts val="600"/>
              </a:spcBef>
            </a:pPr>
            <a:r>
              <a:rPr lang="en-US" sz="1400" b="1" dirty="0">
                <a:solidFill>
                  <a:srgbClr val="000000"/>
                </a:solidFill>
              </a:rPr>
              <a:t>Check</a:t>
            </a:r>
            <a:r>
              <a:rPr lang="en-US" sz="1400" dirty="0">
                <a:solidFill>
                  <a:srgbClr val="000000"/>
                </a:solidFill>
              </a:rPr>
              <a:t> This answer is intuitively reasonable—increasing the temperature of a gas increases its pressure.</a:t>
            </a:r>
          </a:p>
          <a:p>
            <a:pPr marL="0" lvl="0" indent="0">
              <a:spcBef>
                <a:spcPts val="600"/>
              </a:spcBef>
            </a:pPr>
            <a:r>
              <a:rPr lang="en-US" sz="1400" b="1" dirty="0">
                <a:solidFill>
                  <a:srgbClr val="000000"/>
                </a:solidFill>
              </a:rPr>
              <a:t>Comment</a:t>
            </a:r>
            <a:r>
              <a:rPr lang="en-US" sz="1400" dirty="0">
                <a:solidFill>
                  <a:srgbClr val="000000"/>
                </a:solidFill>
              </a:rPr>
              <a:t>  It is evident from this example why aerosol cans carry a warning not to incinerate.</a:t>
            </a:r>
          </a:p>
          <a:p>
            <a:pPr marL="0" lvl="0" indent="0">
              <a:spcBef>
                <a:spcPts val="0"/>
              </a:spcBef>
            </a:pPr>
            <a:endParaRPr lang="en-US" sz="1400" dirty="0">
              <a:solidFill>
                <a:srgbClr val="000000"/>
              </a:solidFill>
            </a:endParaRPr>
          </a:p>
        </p:txBody>
      </p:sp>
      <p:sp>
        <p:nvSpPr>
          <p:cNvPr id="10" name="Rectangle 58"/>
          <p:cNvSpPr>
            <a:spLocks noChangeArrowheads="1"/>
          </p:cNvSpPr>
          <p:nvPr/>
        </p:nvSpPr>
        <p:spPr bwMode="auto">
          <a:xfrm>
            <a:off x="319088" y="557784"/>
            <a:ext cx="8443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632075" indent="-2632075"/>
            <a:r>
              <a:rPr lang="en-US" b="1">
                <a:solidFill>
                  <a:srgbClr val="3366FF"/>
                </a:solidFill>
                <a:latin typeface="Arial" charset="0"/>
              </a:rPr>
              <a:t>Sample Exercise 10.5</a:t>
            </a:r>
            <a:r>
              <a:rPr lang="en-US" b="1">
                <a:solidFill>
                  <a:srgbClr val="4C4BE5"/>
                </a:solidFill>
                <a:latin typeface="Arial" charset="0"/>
              </a:rPr>
              <a:t> </a:t>
            </a:r>
            <a:r>
              <a:rPr lang="en-US" b="1">
                <a:latin typeface="Arial" charset="0"/>
              </a:rPr>
              <a:t>Calculating the Effect of Temperature Changes on Pressure</a:t>
            </a:r>
            <a:endParaRPr lang="en-US" b="1" dirty="0">
              <a:latin typeface="Arial"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3715" y="1741526"/>
            <a:ext cx="655320" cy="44704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0240" y="2901351"/>
            <a:ext cx="2773680" cy="462280"/>
          </a:xfrm>
          <a:prstGeom prst="rect">
            <a:avLst/>
          </a:prstGeom>
        </p:spPr>
      </p:pic>
    </p:spTree>
    <p:extLst>
      <p:ext uri="{BB962C8B-B14F-4D97-AF65-F5344CB8AC3E}">
        <p14:creationId xmlns:p14="http://schemas.microsoft.com/office/powerpoint/2010/main" val="297051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51338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1"/>
          <p:cNvSpPr txBox="1">
            <a:spLocks noChangeArrowheads="1"/>
          </p:cNvSpPr>
          <p:nvPr/>
        </p:nvSpPr>
        <p:spPr bwMode="auto">
          <a:xfrm>
            <a:off x="320040" y="1533103"/>
            <a:ext cx="8633460" cy="3902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spcBef>
                <a:spcPts val="0"/>
              </a:spcBef>
            </a:pPr>
            <a:r>
              <a:rPr lang="en-US" sz="1600" b="1" dirty="0">
                <a:solidFill>
                  <a:srgbClr val="3366FF"/>
                </a:solidFill>
              </a:rPr>
              <a:t>Solution</a:t>
            </a:r>
            <a:endParaRPr lang="en-US" sz="1600" dirty="0">
              <a:solidFill>
                <a:schemeClr val="bg1"/>
              </a:solidFill>
            </a:endParaRPr>
          </a:p>
          <a:p>
            <a:pPr marL="0" indent="0">
              <a:spcBef>
                <a:spcPts val="0"/>
              </a:spcBef>
            </a:pPr>
            <a:endParaRPr lang="en-US" sz="1000" b="1" dirty="0">
              <a:latin typeface="+mn-lt"/>
            </a:endParaRPr>
          </a:p>
          <a:p>
            <a:pPr marL="0" indent="0">
              <a:spcBef>
                <a:spcPts val="0"/>
              </a:spcBef>
            </a:pPr>
            <a:r>
              <a:rPr lang="en-US" sz="1400" b="1">
                <a:latin typeface="+mn-lt"/>
              </a:rPr>
              <a:t>Analyze </a:t>
            </a:r>
            <a:r>
              <a:rPr lang="en-US" sz="1400">
                <a:latin typeface="+mn-lt"/>
              </a:rPr>
              <a:t>We need to determine a new volume for a gas sample when both pressure and temperature change.</a:t>
            </a:r>
          </a:p>
          <a:p>
            <a:pPr marL="0" indent="0">
              <a:spcBef>
                <a:spcPts val="900"/>
              </a:spcBef>
            </a:pPr>
            <a:r>
              <a:rPr lang="en-US" sz="1400" b="1">
                <a:latin typeface="+mn-lt"/>
              </a:rPr>
              <a:t>Plan </a:t>
            </a:r>
            <a:r>
              <a:rPr lang="en-US" sz="1400">
                <a:latin typeface="+mn-lt"/>
              </a:rPr>
              <a:t>Let’s again proceed by converting temperatures to kelvins and tabulating our information.</a:t>
            </a:r>
          </a:p>
          <a:p>
            <a:pPr marL="0" indent="0">
              <a:spcBef>
                <a:spcPts val="900"/>
              </a:spcBef>
            </a:pPr>
            <a:endParaRPr lang="en-US" sz="1400">
              <a:latin typeface="+mn-lt"/>
            </a:endParaRPr>
          </a:p>
          <a:p>
            <a:pPr marL="0" indent="0">
              <a:spcBef>
                <a:spcPts val="900"/>
              </a:spcBef>
            </a:pPr>
            <a:endParaRPr lang="en-US" sz="1400">
              <a:latin typeface="+mn-lt"/>
            </a:endParaRPr>
          </a:p>
          <a:p>
            <a:pPr marL="0" indent="0">
              <a:spcBef>
                <a:spcPts val="900"/>
              </a:spcBef>
            </a:pPr>
            <a:endParaRPr lang="en-US" sz="1400">
              <a:latin typeface="+mn-lt"/>
            </a:endParaRPr>
          </a:p>
          <a:p>
            <a:pPr marL="0" indent="0">
              <a:spcBef>
                <a:spcPts val="900"/>
              </a:spcBef>
            </a:pPr>
            <a:r>
              <a:rPr lang="en-US" sz="1400">
                <a:latin typeface="+mn-lt"/>
              </a:rPr>
              <a:t>Because </a:t>
            </a:r>
            <a:r>
              <a:rPr lang="en-US" sz="1400" i="1">
                <a:latin typeface="+mn-lt"/>
              </a:rPr>
              <a:t>n</a:t>
            </a:r>
            <a:r>
              <a:rPr lang="en-US" sz="1400">
                <a:latin typeface="+mn-lt"/>
              </a:rPr>
              <a:t> is constant, we can use Equation 10.8.</a:t>
            </a:r>
          </a:p>
          <a:p>
            <a:pPr marL="0" indent="0">
              <a:spcBef>
                <a:spcPts val="900"/>
              </a:spcBef>
            </a:pPr>
            <a:r>
              <a:rPr lang="en-US" sz="1400" b="1">
                <a:latin typeface="+mn-lt"/>
              </a:rPr>
              <a:t>Solve</a:t>
            </a:r>
            <a:r>
              <a:rPr lang="en-US" sz="1400">
                <a:latin typeface="+mn-lt"/>
              </a:rPr>
              <a:t> Rearranging Equation 10.8 to solve for </a:t>
            </a:r>
            <a:r>
              <a:rPr lang="en-US" sz="1400" i="1">
                <a:latin typeface="+mn-lt"/>
              </a:rPr>
              <a:t>V</a:t>
            </a:r>
            <a:r>
              <a:rPr lang="en-US" sz="1400" baseline="-25000">
                <a:latin typeface="+mn-lt"/>
              </a:rPr>
              <a:t>2</a:t>
            </a:r>
            <a:r>
              <a:rPr lang="en-US" sz="1400">
                <a:latin typeface="+mn-lt"/>
              </a:rPr>
              <a:t> gives</a:t>
            </a:r>
            <a:endParaRPr lang="en-US" sz="1400" i="1" dirty="0">
              <a:latin typeface="+mn-lt"/>
            </a:endParaRPr>
          </a:p>
        </p:txBody>
      </p:sp>
      <p:sp>
        <p:nvSpPr>
          <p:cNvPr id="19" name="Text Box 84"/>
          <p:cNvSpPr txBox="1">
            <a:spLocks noChangeArrowheads="1"/>
          </p:cNvSpPr>
          <p:nvPr/>
        </p:nvSpPr>
        <p:spPr bwMode="auto">
          <a:xfrm>
            <a:off x="320040" y="765048"/>
            <a:ext cx="8265160" cy="840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a:latin typeface="+mn-lt"/>
              </a:rPr>
              <a:t>An inflated balloon has a volume of 6.0 L at sea level (1.0 atm) and is allowed to ascend until the pressure is </a:t>
            </a:r>
            <a:br>
              <a:rPr lang="en-US" sz="1400">
                <a:latin typeface="+mn-lt"/>
              </a:rPr>
            </a:br>
            <a:r>
              <a:rPr lang="en-US" sz="1400">
                <a:latin typeface="+mn-lt"/>
              </a:rPr>
              <a:t>0.45 atm. During ascent, the temperature of the gas falls from 22 °C to –21 °C. Calculate the volume of the balloon at its final altitude.</a:t>
            </a:r>
            <a:endParaRPr lang="en-US" sz="1400" dirty="0">
              <a:latin typeface="+mn-lt"/>
            </a:endParaRPr>
          </a:p>
        </p:txBody>
      </p:sp>
      <p:sp>
        <p:nvSpPr>
          <p:cNvPr id="2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dirty="0">
                <a:solidFill>
                  <a:srgbClr val="3366FF"/>
                </a:solidFill>
                <a:latin typeface="Arial" charset="0"/>
              </a:rPr>
              <a:t>Sample </a:t>
            </a:r>
            <a:r>
              <a:rPr lang="en-US" b="1">
                <a:solidFill>
                  <a:srgbClr val="3366FF"/>
                </a:solidFill>
                <a:latin typeface="Arial" charset="0"/>
              </a:rPr>
              <a:t>Exercise 10.6</a:t>
            </a:r>
            <a:r>
              <a:rPr lang="en-US" b="1">
                <a:solidFill>
                  <a:srgbClr val="4C4BE5"/>
                </a:solidFill>
                <a:latin typeface="Arial" charset="0"/>
              </a:rPr>
              <a:t> </a:t>
            </a:r>
            <a:r>
              <a:rPr lang="en-US" b="1">
                <a:latin typeface="Arial"/>
                <a:cs typeface="Arial"/>
              </a:rPr>
              <a:t>Using the Combined Gas Law</a:t>
            </a:r>
            <a:endParaRPr lang="en-US" b="1" dirty="0">
              <a:latin typeface="Arial"/>
              <a:cs typeface="Arial"/>
            </a:endParaRPr>
          </a:p>
        </p:txBody>
      </p:sp>
      <p:sp>
        <p:nvSpPr>
          <p:cNvPr id="21" name="Line 81"/>
          <p:cNvSpPr>
            <a:spLocks noChangeShapeType="1"/>
          </p:cNvSpPr>
          <p:nvPr/>
        </p:nvSpPr>
        <p:spPr bwMode="auto">
          <a:xfrm>
            <a:off x="301752" y="301752"/>
            <a:ext cx="0" cy="459943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89"/>
          <p:cNvSpPr>
            <a:spLocks noChangeShapeType="1"/>
          </p:cNvSpPr>
          <p:nvPr/>
        </p:nvSpPr>
        <p:spPr bwMode="auto">
          <a:xfrm>
            <a:off x="293782" y="4883697"/>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7110"/>
          <a:stretch/>
        </p:blipFill>
        <p:spPr>
          <a:xfrm>
            <a:off x="3001010" y="2662429"/>
            <a:ext cx="3108960" cy="74879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6890" y="4323040"/>
            <a:ext cx="4658360" cy="472440"/>
          </a:xfrm>
          <a:prstGeom prst="rect">
            <a:avLst/>
          </a:prstGeom>
        </p:spPr>
      </p:pic>
    </p:spTree>
    <p:extLst>
      <p:ext uri="{BB962C8B-B14F-4D97-AF65-F5344CB8AC3E}">
        <p14:creationId xmlns:p14="http://schemas.microsoft.com/office/powerpoint/2010/main" val="83268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12730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1"/>
          <p:cNvSpPr txBox="1">
            <a:spLocks noChangeArrowheads="1"/>
          </p:cNvSpPr>
          <p:nvPr/>
        </p:nvSpPr>
        <p:spPr bwMode="auto">
          <a:xfrm>
            <a:off x="320040" y="1147023"/>
            <a:ext cx="8633460" cy="3902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spcBef>
                <a:spcPts val="0"/>
              </a:spcBef>
            </a:pPr>
            <a:r>
              <a:rPr lang="en-US" sz="1600" b="1" dirty="0">
                <a:solidFill>
                  <a:srgbClr val="3366FF"/>
                </a:solidFill>
              </a:rPr>
              <a:t>Solution</a:t>
            </a:r>
            <a:endParaRPr lang="en-US" sz="1600" dirty="0">
              <a:solidFill>
                <a:schemeClr val="bg1"/>
              </a:solidFill>
            </a:endParaRPr>
          </a:p>
          <a:p>
            <a:pPr marL="0" indent="0">
              <a:spcBef>
                <a:spcPts val="0"/>
              </a:spcBef>
            </a:pPr>
            <a:endParaRPr lang="en-US" sz="1000" b="1" dirty="0">
              <a:latin typeface="+mn-lt"/>
            </a:endParaRPr>
          </a:p>
          <a:p>
            <a:pPr marL="0" indent="0">
              <a:spcBef>
                <a:spcPts val="0"/>
              </a:spcBef>
            </a:pPr>
            <a:r>
              <a:rPr lang="en-US" sz="1400" b="1">
                <a:latin typeface="+mn-lt"/>
              </a:rPr>
              <a:t>Analyze </a:t>
            </a:r>
            <a:r>
              <a:rPr lang="en-US" sz="1400">
                <a:latin typeface="+mn-lt"/>
              </a:rPr>
              <a:t>We are asked to calculate the density of a gas given its name, its pressure, and its temperature. From the name, we can write the chemical formula of the substance and determine its molar mass.</a:t>
            </a:r>
          </a:p>
          <a:p>
            <a:pPr marL="0" indent="0">
              <a:spcBef>
                <a:spcPts val="900"/>
              </a:spcBef>
            </a:pPr>
            <a:r>
              <a:rPr lang="en-US" sz="1400" b="1">
                <a:latin typeface="+mn-lt"/>
              </a:rPr>
              <a:t>Plan </a:t>
            </a:r>
            <a:r>
              <a:rPr lang="en-US" sz="1400">
                <a:latin typeface="+mn-lt"/>
              </a:rPr>
              <a:t>We can use Equation 10.10 to calculate the density. Before we can do that, however, we must convert the given quantities to the appropriate units, degrees Celsius to kelvins and pressure to atmospheres. We must also calculate the molar mass of CCl</a:t>
            </a:r>
            <a:r>
              <a:rPr lang="en-US" sz="1400" baseline="-25000">
                <a:latin typeface="+mn-lt"/>
              </a:rPr>
              <a:t>4</a:t>
            </a:r>
            <a:r>
              <a:rPr lang="en-US" sz="1400">
                <a:latin typeface="+mn-lt"/>
              </a:rPr>
              <a:t>.</a:t>
            </a:r>
          </a:p>
          <a:p>
            <a:pPr marL="0" indent="0">
              <a:spcBef>
                <a:spcPts val="900"/>
              </a:spcBef>
            </a:pPr>
            <a:r>
              <a:rPr lang="en-US" sz="1400" b="1">
                <a:latin typeface="+mn-lt"/>
              </a:rPr>
              <a:t>Solve</a:t>
            </a:r>
            <a:r>
              <a:rPr lang="en-US" sz="1400">
                <a:latin typeface="+mn-lt"/>
              </a:rPr>
              <a:t> The absolute temperature is 125 + 273 = 398 K. The pressure is (714 torr) (1 atm/760 torr)  = 0.939 atm. The molar mass of CCl</a:t>
            </a:r>
            <a:r>
              <a:rPr lang="en-US" sz="1400" baseline="-25000">
                <a:latin typeface="+mn-lt"/>
              </a:rPr>
              <a:t>4</a:t>
            </a:r>
            <a:r>
              <a:rPr lang="en-US" sz="1400">
                <a:latin typeface="+mn-lt"/>
              </a:rPr>
              <a:t> is 12.01 + (4) (35.45) = 153.8 g/mol. Therefore,</a:t>
            </a:r>
          </a:p>
          <a:p>
            <a:pPr marL="0" indent="0">
              <a:spcBef>
                <a:spcPts val="900"/>
              </a:spcBef>
            </a:pPr>
            <a:endParaRPr lang="en-US" sz="1400" i="1">
              <a:latin typeface="+mn-lt"/>
            </a:endParaRPr>
          </a:p>
          <a:p>
            <a:pPr marL="0" indent="0">
              <a:spcBef>
                <a:spcPts val="900"/>
              </a:spcBef>
            </a:pPr>
            <a:endParaRPr lang="en-US" sz="1400" i="1">
              <a:latin typeface="+mn-lt"/>
            </a:endParaRPr>
          </a:p>
          <a:p>
            <a:pPr marL="0" indent="0">
              <a:spcBef>
                <a:spcPts val="900"/>
              </a:spcBef>
            </a:pPr>
            <a:r>
              <a:rPr lang="en-US" sz="1400" b="1">
                <a:latin typeface="+mn-lt"/>
              </a:rPr>
              <a:t>Check </a:t>
            </a:r>
            <a:r>
              <a:rPr lang="en-US" sz="1400">
                <a:latin typeface="+mn-lt"/>
              </a:rPr>
              <a:t>If we divide molar mass (g/mol) by density (g/L), we end up with L/mol. The numerical value is roughly 154/4.4 = 35, which is in the right ballpark for the molar volume of a gas heated to 125 °C at near atmospheric pressure. We may thus conclude our answer is reasonable.</a:t>
            </a:r>
            <a:endParaRPr lang="en-US" sz="1400" dirty="0">
              <a:latin typeface="+mn-lt"/>
            </a:endParaRPr>
          </a:p>
        </p:txBody>
      </p:sp>
      <p:sp>
        <p:nvSpPr>
          <p:cNvPr id="19" name="Text Box 84"/>
          <p:cNvSpPr txBox="1">
            <a:spLocks noChangeArrowheads="1"/>
          </p:cNvSpPr>
          <p:nvPr/>
        </p:nvSpPr>
        <p:spPr bwMode="auto">
          <a:xfrm>
            <a:off x="320040" y="795528"/>
            <a:ext cx="8265160" cy="420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a:latin typeface="+mn-lt"/>
              </a:rPr>
              <a:t>What is the density of carbon tetrachloride vapor at 714 torr and 125 °C?</a:t>
            </a:r>
            <a:endParaRPr lang="en-US" sz="1400" dirty="0">
              <a:latin typeface="+mn-lt"/>
            </a:endParaRPr>
          </a:p>
        </p:txBody>
      </p:sp>
      <p:sp>
        <p:nvSpPr>
          <p:cNvPr id="2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dirty="0">
                <a:solidFill>
                  <a:srgbClr val="3366FF"/>
                </a:solidFill>
                <a:latin typeface="Arial" charset="0"/>
              </a:rPr>
              <a:t>Sample </a:t>
            </a:r>
            <a:r>
              <a:rPr lang="en-US" b="1">
                <a:solidFill>
                  <a:srgbClr val="3366FF"/>
                </a:solidFill>
                <a:latin typeface="Arial" charset="0"/>
              </a:rPr>
              <a:t>Exercise 10.7</a:t>
            </a:r>
            <a:r>
              <a:rPr lang="en-US" b="1">
                <a:solidFill>
                  <a:srgbClr val="4C4BE5"/>
                </a:solidFill>
                <a:latin typeface="Arial" charset="0"/>
              </a:rPr>
              <a:t> </a:t>
            </a:r>
            <a:r>
              <a:rPr lang="en-US" b="1">
                <a:latin typeface="Arial"/>
                <a:cs typeface="Arial"/>
              </a:rPr>
              <a:t>Calculating Gas Density</a:t>
            </a:r>
            <a:endParaRPr lang="en-US" b="1" dirty="0">
              <a:latin typeface="Arial"/>
              <a:cs typeface="Arial"/>
            </a:endParaRPr>
          </a:p>
        </p:txBody>
      </p:sp>
      <p:sp>
        <p:nvSpPr>
          <p:cNvPr id="21" name="Line 81"/>
          <p:cNvSpPr>
            <a:spLocks noChangeShapeType="1"/>
          </p:cNvSpPr>
          <p:nvPr/>
        </p:nvSpPr>
        <p:spPr bwMode="auto">
          <a:xfrm>
            <a:off x="301752" y="301752"/>
            <a:ext cx="0" cy="4684924"/>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89"/>
          <p:cNvSpPr>
            <a:spLocks noChangeShapeType="1"/>
          </p:cNvSpPr>
          <p:nvPr/>
        </p:nvSpPr>
        <p:spPr bwMode="auto">
          <a:xfrm>
            <a:off x="290607" y="4986676"/>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4982" y="3465547"/>
            <a:ext cx="3840480" cy="482600"/>
          </a:xfrm>
          <a:prstGeom prst="rect">
            <a:avLst/>
          </a:prstGeom>
        </p:spPr>
      </p:pic>
    </p:spTree>
    <p:extLst>
      <p:ext uri="{BB962C8B-B14F-4D97-AF65-F5344CB8AC3E}">
        <p14:creationId xmlns:p14="http://schemas.microsoft.com/office/powerpoint/2010/main" val="206937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77754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1"/>
          <p:cNvSpPr txBox="1">
            <a:spLocks noChangeArrowheads="1"/>
          </p:cNvSpPr>
          <p:nvPr/>
        </p:nvSpPr>
        <p:spPr bwMode="auto">
          <a:xfrm>
            <a:off x="320040" y="1797263"/>
            <a:ext cx="8633460" cy="3902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spcBef>
                <a:spcPts val="0"/>
              </a:spcBef>
            </a:pPr>
            <a:r>
              <a:rPr lang="en-US" sz="1600" b="1" dirty="0">
                <a:solidFill>
                  <a:srgbClr val="3366FF"/>
                </a:solidFill>
              </a:rPr>
              <a:t>Solution</a:t>
            </a:r>
            <a:endParaRPr lang="en-US" sz="1600" dirty="0">
              <a:solidFill>
                <a:schemeClr val="bg1"/>
              </a:solidFill>
            </a:endParaRPr>
          </a:p>
          <a:p>
            <a:pPr marL="0" indent="0">
              <a:spcBef>
                <a:spcPts val="0"/>
              </a:spcBef>
            </a:pPr>
            <a:endParaRPr lang="en-US" sz="1000" b="1" dirty="0">
              <a:latin typeface="+mn-lt"/>
            </a:endParaRPr>
          </a:p>
          <a:p>
            <a:pPr marL="0" indent="0">
              <a:spcBef>
                <a:spcPts val="0"/>
              </a:spcBef>
            </a:pPr>
            <a:r>
              <a:rPr lang="en-US" sz="1400" b="1">
                <a:latin typeface="+mn-lt"/>
              </a:rPr>
              <a:t>Analyze </a:t>
            </a:r>
            <a:r>
              <a:rPr lang="en-US" sz="1400">
                <a:latin typeface="+mn-lt"/>
              </a:rPr>
              <a:t>We are given the temperature (31 °C) and pressure (735 torr) for a gas, together with information to determine its volume and mass, and we are asked to calculate its molar mass.</a:t>
            </a:r>
          </a:p>
          <a:p>
            <a:pPr marL="0" indent="0">
              <a:spcBef>
                <a:spcPts val="900"/>
              </a:spcBef>
            </a:pPr>
            <a:r>
              <a:rPr lang="en-US" sz="1400" b="1">
                <a:latin typeface="+mn-lt"/>
              </a:rPr>
              <a:t>Plan </a:t>
            </a:r>
            <a:r>
              <a:rPr lang="en-US" sz="1400">
                <a:latin typeface="+mn-lt"/>
              </a:rPr>
              <a:t>The data obtained when the flask is filled with water can be used to calculate the volume of the container. The mass of the empty flask and of the flask when filled with gas can be used to calculate the mass of the gas. From these quantities we calculate the gas density and then apply Equation 10.11 to calculate the molar mass of the gas.</a:t>
            </a:r>
          </a:p>
          <a:p>
            <a:pPr marL="0" indent="0">
              <a:spcBef>
                <a:spcPts val="900"/>
              </a:spcBef>
            </a:pPr>
            <a:r>
              <a:rPr lang="en-US" sz="1400" b="1">
                <a:latin typeface="+mn-lt"/>
              </a:rPr>
              <a:t>Solve</a:t>
            </a:r>
            <a:r>
              <a:rPr lang="en-US" sz="1400">
                <a:latin typeface="+mn-lt"/>
              </a:rPr>
              <a:t> The gas volume equals the volume of water the flask can hold, calculated from the mass and density of the water. The mass of the water is the difference between the masses of the full and evacuated flask:</a:t>
            </a:r>
          </a:p>
          <a:p>
            <a:pPr marL="0" indent="0" algn="ctr">
              <a:spcBef>
                <a:spcPts val="600"/>
              </a:spcBef>
            </a:pPr>
            <a:r>
              <a:rPr lang="en-US" sz="1400">
                <a:latin typeface="+mn-lt"/>
              </a:rPr>
              <a:t>1067.9 g – 134.567 g = 933.3 g</a:t>
            </a:r>
          </a:p>
          <a:p>
            <a:pPr marL="0" indent="0">
              <a:spcBef>
                <a:spcPts val="600"/>
              </a:spcBef>
            </a:pPr>
            <a:r>
              <a:rPr lang="en-US" sz="1400">
                <a:latin typeface="+mn-lt"/>
              </a:rPr>
              <a:t>Rearranging the equation for density (</a:t>
            </a:r>
            <a:r>
              <a:rPr lang="en-US" sz="1400" i="1">
                <a:latin typeface="+mn-lt"/>
              </a:rPr>
              <a:t>d</a:t>
            </a:r>
            <a:r>
              <a:rPr lang="en-US" sz="1400">
                <a:latin typeface="+mn-lt"/>
              </a:rPr>
              <a:t> = </a:t>
            </a:r>
            <a:r>
              <a:rPr lang="en-US" sz="1400" i="1">
                <a:latin typeface="+mn-lt"/>
              </a:rPr>
              <a:t>m</a:t>
            </a:r>
            <a:r>
              <a:rPr lang="en-US" sz="1400">
                <a:latin typeface="+mn-lt"/>
              </a:rPr>
              <a:t>/</a:t>
            </a:r>
            <a:r>
              <a:rPr lang="en-US" sz="1400" i="1">
                <a:latin typeface="+mn-lt"/>
              </a:rPr>
              <a:t>V</a:t>
            </a:r>
            <a:r>
              <a:rPr lang="en-US" sz="1400">
                <a:latin typeface="+mn-lt"/>
              </a:rPr>
              <a:t>), we have</a:t>
            </a:r>
          </a:p>
          <a:p>
            <a:pPr marL="0" indent="0">
              <a:spcBef>
                <a:spcPts val="600"/>
              </a:spcBef>
            </a:pPr>
            <a:endParaRPr lang="en-US" sz="1400">
              <a:latin typeface="+mn-lt"/>
            </a:endParaRPr>
          </a:p>
          <a:p>
            <a:pPr marL="0" indent="0">
              <a:spcBef>
                <a:spcPts val="600"/>
              </a:spcBef>
            </a:pPr>
            <a:endParaRPr lang="en-US" sz="1400">
              <a:latin typeface="+mn-lt"/>
            </a:endParaRPr>
          </a:p>
          <a:p>
            <a:pPr marL="0" indent="0">
              <a:spcBef>
                <a:spcPts val="600"/>
              </a:spcBef>
            </a:pPr>
            <a:r>
              <a:rPr lang="en-US" sz="1400">
                <a:latin typeface="+mn-lt"/>
              </a:rPr>
              <a:t>The gas mass is the difference between the mass of the flask filled with gas and the mass of the evacuated flask:</a:t>
            </a:r>
          </a:p>
          <a:p>
            <a:pPr marL="0" indent="0" algn="ctr">
              <a:spcBef>
                <a:spcPts val="600"/>
              </a:spcBef>
            </a:pPr>
            <a:r>
              <a:rPr lang="en-US" sz="1400">
                <a:latin typeface="+mn-lt"/>
              </a:rPr>
              <a:t>137.456 g – 134.567 g = 2.889 g</a:t>
            </a:r>
          </a:p>
        </p:txBody>
      </p:sp>
      <p:sp>
        <p:nvSpPr>
          <p:cNvPr id="19" name="Text Box 84"/>
          <p:cNvSpPr txBox="1">
            <a:spLocks noChangeArrowheads="1"/>
          </p:cNvSpPr>
          <p:nvPr/>
        </p:nvSpPr>
        <p:spPr bwMode="auto">
          <a:xfrm>
            <a:off x="320040" y="795528"/>
            <a:ext cx="8265160" cy="1073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a:latin typeface="+mn-lt"/>
              </a:rPr>
              <a:t>A large evacuated flask initially has a mass of 134.567 g. When the flask is filled with a gas of unknown molar mass to a pressure of 735 torr at 31 °C, its mass is 137.456 g. When the flask is evacuated again and then filled with water at 31 °C, its mass is 1067.9 g. (The density of water at this temperature is 0.997 g/mL.) Assuming the ideal-gas equation applies, calculate the molar mass of the gas.</a:t>
            </a:r>
            <a:endParaRPr lang="en-US" sz="1400" dirty="0">
              <a:latin typeface="+mn-lt"/>
            </a:endParaRPr>
          </a:p>
        </p:txBody>
      </p:sp>
      <p:sp>
        <p:nvSpPr>
          <p:cNvPr id="2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dirty="0">
                <a:solidFill>
                  <a:srgbClr val="3366FF"/>
                </a:solidFill>
                <a:latin typeface="Arial" charset="0"/>
              </a:rPr>
              <a:t>Sample </a:t>
            </a:r>
            <a:r>
              <a:rPr lang="en-US" b="1">
                <a:solidFill>
                  <a:srgbClr val="3366FF"/>
                </a:solidFill>
                <a:latin typeface="Arial" charset="0"/>
              </a:rPr>
              <a:t>Exercise 10.8</a:t>
            </a:r>
            <a:r>
              <a:rPr lang="en-US" b="1">
                <a:solidFill>
                  <a:srgbClr val="4C4BE5"/>
                </a:solidFill>
                <a:latin typeface="Arial" charset="0"/>
              </a:rPr>
              <a:t> </a:t>
            </a:r>
            <a:r>
              <a:rPr lang="en-US" b="1">
                <a:latin typeface="Arial"/>
                <a:cs typeface="Arial"/>
              </a:rPr>
              <a:t>Calculating the Molar Mass of a Gas</a:t>
            </a:r>
            <a:endParaRPr lang="en-US" b="1" dirty="0">
              <a:latin typeface="Arial"/>
              <a:cs typeface="Arial"/>
            </a:endParaRPr>
          </a:p>
        </p:txBody>
      </p:sp>
      <p:sp>
        <p:nvSpPr>
          <p:cNvPr id="21" name="Line 81"/>
          <p:cNvSpPr>
            <a:spLocks noChangeShapeType="1"/>
          </p:cNvSpPr>
          <p:nvPr/>
        </p:nvSpPr>
        <p:spPr bwMode="auto">
          <a:xfrm>
            <a:off x="301752" y="301752"/>
            <a:ext cx="0" cy="5609251"/>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89"/>
          <p:cNvSpPr>
            <a:spLocks noChangeShapeType="1"/>
          </p:cNvSpPr>
          <p:nvPr/>
        </p:nvSpPr>
        <p:spPr bwMode="auto">
          <a:xfrm>
            <a:off x="290607" y="5911003"/>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5681" y="4655957"/>
            <a:ext cx="3688080" cy="487680"/>
          </a:xfrm>
          <a:prstGeom prst="rect">
            <a:avLst/>
          </a:prstGeom>
        </p:spPr>
      </p:pic>
    </p:spTree>
    <p:extLst>
      <p:ext uri="{BB962C8B-B14F-4D97-AF65-F5344CB8AC3E}">
        <p14:creationId xmlns:p14="http://schemas.microsoft.com/office/powerpoint/2010/main" val="225860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02671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Text Box 11"/>
          <p:cNvSpPr txBox="1">
            <a:spLocks noChangeArrowheads="1"/>
          </p:cNvSpPr>
          <p:nvPr/>
        </p:nvSpPr>
        <p:spPr bwMode="auto">
          <a:xfrm>
            <a:off x="320040" y="1044107"/>
            <a:ext cx="8512520" cy="4432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lvl="0" indent="0">
              <a:spcBef>
                <a:spcPts val="0"/>
              </a:spcBef>
              <a:tabLst/>
            </a:pPr>
            <a:r>
              <a:rPr lang="en-US" sz="1400" dirty="0">
                <a:solidFill>
                  <a:srgbClr val="000000"/>
                </a:solidFill>
                <a:latin typeface="Times New Roman" pitchFamily="18" charset="0"/>
              </a:rPr>
              <a:t>Knowing the mass of the gas (2.889 g) and its volume (0.936 L), we can calculate the density of the gas:</a:t>
            </a:r>
          </a:p>
          <a:p>
            <a:pPr marL="0" lvl="0" indent="0" algn="ctr">
              <a:spcBef>
                <a:spcPts val="600"/>
              </a:spcBef>
              <a:spcAft>
                <a:spcPts val="600"/>
              </a:spcAft>
              <a:tabLst/>
            </a:pPr>
            <a:r>
              <a:rPr lang="en-US" sz="1400" i="1" dirty="0">
                <a:solidFill>
                  <a:srgbClr val="000000"/>
                </a:solidFill>
                <a:latin typeface="Times New Roman" pitchFamily="18" charset="0"/>
              </a:rPr>
              <a:t>d</a:t>
            </a:r>
            <a:r>
              <a:rPr lang="en-US" sz="1400" dirty="0">
                <a:solidFill>
                  <a:srgbClr val="000000"/>
                </a:solidFill>
                <a:latin typeface="Times New Roman" pitchFamily="18" charset="0"/>
              </a:rPr>
              <a:t> = 2.889 g/0.936 L = 3.09 g/L</a:t>
            </a:r>
          </a:p>
          <a:p>
            <a:pPr marL="0" lvl="0" indent="0">
              <a:spcBef>
                <a:spcPts val="0"/>
              </a:spcBef>
              <a:tabLst/>
            </a:pPr>
            <a:r>
              <a:rPr lang="en-US" sz="1400" dirty="0">
                <a:solidFill>
                  <a:srgbClr val="000000"/>
                </a:solidFill>
                <a:latin typeface="Times New Roman" pitchFamily="18" charset="0"/>
              </a:rPr>
              <a:t>After converting pressure to atmospheres and temperature to kelvins, we can use Equation 10.11 to calculate the molar mass:</a:t>
            </a:r>
          </a:p>
          <a:p>
            <a:pPr marL="0" lvl="0" indent="0">
              <a:spcBef>
                <a:spcPts val="0"/>
              </a:spcBef>
              <a:tabLst/>
            </a:pPr>
            <a:endParaRPr lang="en-US" sz="1400" dirty="0">
              <a:solidFill>
                <a:srgbClr val="000000"/>
              </a:solidFill>
              <a:latin typeface="Times New Roman" pitchFamily="18" charset="0"/>
            </a:endParaRPr>
          </a:p>
          <a:p>
            <a:pPr marL="0" lvl="0" indent="0">
              <a:spcBef>
                <a:spcPts val="0"/>
              </a:spcBef>
              <a:tabLst/>
            </a:pPr>
            <a:endParaRPr lang="en-US" sz="1400" dirty="0">
              <a:solidFill>
                <a:srgbClr val="000000"/>
              </a:solidFill>
              <a:latin typeface="Times New Roman" pitchFamily="18" charset="0"/>
            </a:endParaRPr>
          </a:p>
          <a:p>
            <a:pPr marL="0" lvl="0" indent="0">
              <a:spcBef>
                <a:spcPts val="0"/>
              </a:spcBef>
              <a:tabLst/>
            </a:pPr>
            <a:endParaRPr lang="en-US" sz="1400" dirty="0">
              <a:solidFill>
                <a:srgbClr val="000000"/>
              </a:solidFill>
              <a:latin typeface="Times New Roman" pitchFamily="18" charset="0"/>
            </a:endParaRPr>
          </a:p>
          <a:p>
            <a:pPr marL="0" lvl="0" indent="0">
              <a:spcBef>
                <a:spcPts val="0"/>
              </a:spcBef>
              <a:tabLst/>
            </a:pPr>
            <a:endParaRPr lang="en-US" sz="1400" dirty="0">
              <a:solidFill>
                <a:srgbClr val="000000"/>
              </a:solidFill>
              <a:latin typeface="Times New Roman" pitchFamily="18" charset="0"/>
            </a:endParaRPr>
          </a:p>
          <a:p>
            <a:pPr marL="0" lvl="0" indent="0">
              <a:spcBef>
                <a:spcPts val="0"/>
              </a:spcBef>
              <a:tabLst/>
            </a:pPr>
            <a:endParaRPr lang="en-US" sz="1400" dirty="0">
              <a:solidFill>
                <a:srgbClr val="000000"/>
              </a:solidFill>
              <a:latin typeface="Times New Roman" pitchFamily="18" charset="0"/>
            </a:endParaRPr>
          </a:p>
          <a:p>
            <a:pPr marL="0" lvl="0" indent="0">
              <a:spcBef>
                <a:spcPts val="0"/>
              </a:spcBef>
              <a:tabLst/>
            </a:pPr>
            <a:endParaRPr lang="en-US" sz="1400" dirty="0">
              <a:solidFill>
                <a:srgbClr val="000000"/>
              </a:solidFill>
              <a:latin typeface="Times New Roman" pitchFamily="18" charset="0"/>
            </a:endParaRPr>
          </a:p>
          <a:p>
            <a:pPr marL="0" lvl="0" indent="0">
              <a:spcBef>
                <a:spcPts val="0"/>
              </a:spcBef>
              <a:tabLst/>
            </a:pPr>
            <a:endParaRPr lang="en-US" sz="1400" dirty="0">
              <a:solidFill>
                <a:srgbClr val="000000"/>
              </a:solidFill>
              <a:latin typeface="Times New Roman" pitchFamily="18" charset="0"/>
            </a:endParaRPr>
          </a:p>
          <a:p>
            <a:pPr marL="0" lvl="0" indent="0">
              <a:spcBef>
                <a:spcPts val="0"/>
              </a:spcBef>
              <a:tabLst/>
            </a:pPr>
            <a:endParaRPr lang="en-US" sz="1400" dirty="0">
              <a:solidFill>
                <a:srgbClr val="000000"/>
              </a:solidFill>
              <a:latin typeface="Times New Roman" pitchFamily="18" charset="0"/>
            </a:endParaRPr>
          </a:p>
        </p:txBody>
      </p:sp>
      <p:sp>
        <p:nvSpPr>
          <p:cNvPr id="17" name="Text Box 84"/>
          <p:cNvSpPr txBox="1">
            <a:spLocks noChangeArrowheads="1"/>
          </p:cNvSpPr>
          <p:nvPr/>
        </p:nvSpPr>
        <p:spPr bwMode="auto">
          <a:xfrm>
            <a:off x="320040" y="704088"/>
            <a:ext cx="8407400" cy="33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dirty="0">
                <a:latin typeface="+mn-lt"/>
              </a:rPr>
              <a:t>Continued</a:t>
            </a:r>
          </a:p>
        </p:txBody>
      </p:sp>
      <p:sp>
        <p:nvSpPr>
          <p:cNvPr id="18"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a:solidFill>
                  <a:srgbClr val="3366FF"/>
                </a:solidFill>
                <a:latin typeface="Arial" charset="0"/>
              </a:rPr>
              <a:t>Sample Exercise 10.8</a:t>
            </a:r>
            <a:r>
              <a:rPr lang="en-US" b="1">
                <a:solidFill>
                  <a:srgbClr val="4C4BE5"/>
                </a:solidFill>
                <a:latin typeface="Arial" charset="0"/>
              </a:rPr>
              <a:t> </a:t>
            </a:r>
            <a:r>
              <a:rPr lang="en-US" b="1">
                <a:latin typeface="Arial"/>
                <a:cs typeface="Arial"/>
              </a:rPr>
              <a:t>Calculating the Molar Mass of a Gas</a:t>
            </a:r>
            <a:endParaRPr lang="en-US" b="1" dirty="0">
              <a:latin typeface="Arial"/>
              <a:cs typeface="Arial"/>
            </a:endParaRPr>
          </a:p>
        </p:txBody>
      </p:sp>
      <p:sp>
        <p:nvSpPr>
          <p:cNvPr id="19" name="Line 81"/>
          <p:cNvSpPr>
            <a:spLocks noChangeShapeType="1"/>
          </p:cNvSpPr>
          <p:nvPr/>
        </p:nvSpPr>
        <p:spPr bwMode="auto">
          <a:xfrm>
            <a:off x="301752" y="301752"/>
            <a:ext cx="0" cy="577799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89"/>
          <p:cNvSpPr>
            <a:spLocks noChangeShapeType="1"/>
          </p:cNvSpPr>
          <p:nvPr/>
        </p:nvSpPr>
        <p:spPr bwMode="auto">
          <a:xfrm>
            <a:off x="290607" y="607974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3897" y="2123690"/>
            <a:ext cx="3789680" cy="1376680"/>
          </a:xfrm>
          <a:prstGeom prst="rect">
            <a:avLst/>
          </a:prstGeom>
        </p:spPr>
      </p:pic>
    </p:spTree>
    <p:extLst>
      <p:ext uri="{BB962C8B-B14F-4D97-AF65-F5344CB8AC3E}">
        <p14:creationId xmlns:p14="http://schemas.microsoft.com/office/powerpoint/2010/main" val="287555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32034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Text Box 11"/>
          <p:cNvSpPr txBox="1">
            <a:spLocks noChangeArrowheads="1"/>
          </p:cNvSpPr>
          <p:nvPr/>
        </p:nvSpPr>
        <p:spPr bwMode="auto">
          <a:xfrm>
            <a:off x="320040" y="1340063"/>
            <a:ext cx="8633460" cy="3902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indent="0">
              <a:spcBef>
                <a:spcPts val="0"/>
              </a:spcBef>
            </a:pPr>
            <a:r>
              <a:rPr lang="en-US" sz="1600" b="1" dirty="0">
                <a:solidFill>
                  <a:srgbClr val="3366FF"/>
                </a:solidFill>
              </a:rPr>
              <a:t>Solution</a:t>
            </a:r>
            <a:endParaRPr lang="en-US" sz="1600" dirty="0">
              <a:solidFill>
                <a:schemeClr val="bg1"/>
              </a:solidFill>
            </a:endParaRPr>
          </a:p>
          <a:p>
            <a:pPr marL="0" indent="0">
              <a:spcBef>
                <a:spcPts val="0"/>
              </a:spcBef>
            </a:pPr>
            <a:endParaRPr lang="en-US" sz="1000" b="1" dirty="0">
              <a:latin typeface="+mn-lt"/>
            </a:endParaRPr>
          </a:p>
          <a:p>
            <a:pPr marL="0" indent="0">
              <a:spcBef>
                <a:spcPts val="0"/>
              </a:spcBef>
            </a:pPr>
            <a:r>
              <a:rPr lang="en-US" sz="1400" b="1">
                <a:latin typeface="+mn-lt"/>
              </a:rPr>
              <a:t>Analyze </a:t>
            </a:r>
            <a:r>
              <a:rPr lang="en-US" sz="1400">
                <a:latin typeface="+mn-lt"/>
              </a:rPr>
              <a:t>We need to calculate the pressure for two gases in the same volume and at the same temperature.</a:t>
            </a:r>
          </a:p>
          <a:p>
            <a:pPr marL="0" indent="0">
              <a:spcBef>
                <a:spcPts val="900"/>
              </a:spcBef>
            </a:pPr>
            <a:r>
              <a:rPr lang="en-US" sz="1400" b="1">
                <a:latin typeface="+mn-lt"/>
              </a:rPr>
              <a:t>Plan </a:t>
            </a:r>
            <a:r>
              <a:rPr lang="en-US" sz="1400">
                <a:latin typeface="+mn-lt"/>
              </a:rPr>
              <a:t>Because each gas behaves independently, we can use the ideal-gas equation to calculate the pressure each would exert if the other were not present. Per Dalton’s law, the total pressure is the sum of these two partial pressures.</a:t>
            </a:r>
          </a:p>
          <a:p>
            <a:pPr marL="0" indent="0">
              <a:spcBef>
                <a:spcPts val="900"/>
              </a:spcBef>
            </a:pPr>
            <a:r>
              <a:rPr lang="en-US" sz="1400" b="1">
                <a:latin typeface="+mn-lt"/>
              </a:rPr>
              <a:t>Solve</a:t>
            </a:r>
            <a:r>
              <a:rPr lang="en-US" sz="1400">
                <a:latin typeface="+mn-lt"/>
              </a:rPr>
              <a:t> We first convert the mass of each gas to moles:</a:t>
            </a:r>
          </a:p>
          <a:p>
            <a:pPr marL="0" indent="0">
              <a:spcBef>
                <a:spcPts val="0"/>
              </a:spcBef>
            </a:pPr>
            <a:endParaRPr lang="en-US" sz="1400">
              <a:latin typeface="+mn-lt"/>
            </a:endParaRPr>
          </a:p>
          <a:p>
            <a:pPr marL="0" indent="0">
              <a:spcBef>
                <a:spcPts val="0"/>
              </a:spcBef>
            </a:pPr>
            <a:endParaRPr lang="en-US" sz="1400">
              <a:latin typeface="+mn-lt"/>
            </a:endParaRPr>
          </a:p>
          <a:p>
            <a:pPr marL="0" indent="0">
              <a:spcBef>
                <a:spcPts val="0"/>
              </a:spcBef>
            </a:pPr>
            <a:endParaRPr lang="en-US" sz="1400">
              <a:latin typeface="+mn-lt"/>
            </a:endParaRPr>
          </a:p>
          <a:p>
            <a:pPr marL="0" indent="0">
              <a:spcBef>
                <a:spcPts val="0"/>
              </a:spcBef>
            </a:pPr>
            <a:endParaRPr lang="en-US" sz="1400">
              <a:latin typeface="+mn-lt"/>
            </a:endParaRPr>
          </a:p>
          <a:p>
            <a:pPr marL="0" indent="0">
              <a:spcBef>
                <a:spcPts val="0"/>
              </a:spcBef>
            </a:pPr>
            <a:endParaRPr lang="en-US" sz="1400">
              <a:latin typeface="+mn-lt"/>
            </a:endParaRPr>
          </a:p>
          <a:p>
            <a:pPr marL="0" indent="0">
              <a:spcBef>
                <a:spcPts val="0"/>
              </a:spcBef>
            </a:pPr>
            <a:endParaRPr lang="en-US" sz="1400">
              <a:latin typeface="+mn-lt"/>
            </a:endParaRPr>
          </a:p>
          <a:p>
            <a:pPr marL="0" indent="0">
              <a:spcBef>
                <a:spcPts val="1200"/>
              </a:spcBef>
            </a:pPr>
            <a:r>
              <a:rPr lang="en-US" sz="1400">
                <a:latin typeface="+mn-lt"/>
              </a:rPr>
              <a:t>We use the ideal-gas equation to calculate the partial pressure of each gas:</a:t>
            </a:r>
          </a:p>
        </p:txBody>
      </p:sp>
      <p:sp>
        <p:nvSpPr>
          <p:cNvPr id="19" name="Text Box 84"/>
          <p:cNvSpPr txBox="1">
            <a:spLocks noChangeArrowheads="1"/>
          </p:cNvSpPr>
          <p:nvPr/>
        </p:nvSpPr>
        <p:spPr bwMode="auto">
          <a:xfrm>
            <a:off x="320040" y="795528"/>
            <a:ext cx="8265160" cy="5369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a:latin typeface="+mn-lt"/>
              </a:rPr>
              <a:t>A mixture of 6.00 g of O</a:t>
            </a:r>
            <a:r>
              <a:rPr lang="en-US" sz="1400" baseline="-25000">
                <a:latin typeface="+mn-lt"/>
              </a:rPr>
              <a:t>2</a:t>
            </a:r>
            <a:r>
              <a:rPr lang="en-US" sz="1400">
                <a:latin typeface="+mn-lt"/>
              </a:rPr>
              <a:t>(</a:t>
            </a:r>
            <a:r>
              <a:rPr lang="en-US" sz="1400" i="1">
                <a:latin typeface="+mn-lt"/>
              </a:rPr>
              <a:t>g</a:t>
            </a:r>
            <a:r>
              <a:rPr lang="en-US" sz="1400">
                <a:latin typeface="+mn-lt"/>
              </a:rPr>
              <a:t>) and 9.00 g of CH</a:t>
            </a:r>
            <a:r>
              <a:rPr lang="en-US" sz="1400" baseline="-25000">
                <a:latin typeface="+mn-lt"/>
              </a:rPr>
              <a:t>4</a:t>
            </a:r>
            <a:r>
              <a:rPr lang="en-US" sz="1400">
                <a:latin typeface="+mn-lt"/>
              </a:rPr>
              <a:t>(</a:t>
            </a:r>
            <a:r>
              <a:rPr lang="en-US" sz="1400" i="1">
                <a:latin typeface="+mn-lt"/>
              </a:rPr>
              <a:t>g</a:t>
            </a:r>
            <a:r>
              <a:rPr lang="en-US" sz="1400">
                <a:latin typeface="+mn-lt"/>
              </a:rPr>
              <a:t>) is placed in a 15.0-L vessel at 0 °C. What is the partial pressure of each gas, and what is the total pressure in the vessel?</a:t>
            </a:r>
            <a:endParaRPr lang="en-US" sz="1400" dirty="0">
              <a:latin typeface="+mn-lt"/>
            </a:endParaRPr>
          </a:p>
        </p:txBody>
      </p:sp>
      <p:sp>
        <p:nvSpPr>
          <p:cNvPr id="20"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dirty="0">
                <a:solidFill>
                  <a:srgbClr val="3366FF"/>
                </a:solidFill>
                <a:latin typeface="Arial" charset="0"/>
              </a:rPr>
              <a:t>Sample </a:t>
            </a:r>
            <a:r>
              <a:rPr lang="en-US" b="1">
                <a:solidFill>
                  <a:srgbClr val="3366FF"/>
                </a:solidFill>
                <a:latin typeface="Arial" charset="0"/>
              </a:rPr>
              <a:t>Exercise 10.10</a:t>
            </a:r>
            <a:r>
              <a:rPr lang="en-US" b="1">
                <a:solidFill>
                  <a:srgbClr val="4C4BE5"/>
                </a:solidFill>
                <a:latin typeface="Arial" charset="0"/>
              </a:rPr>
              <a:t> </a:t>
            </a:r>
            <a:r>
              <a:rPr lang="en-US" b="1">
                <a:latin typeface="Arial"/>
                <a:cs typeface="Arial"/>
              </a:rPr>
              <a:t>Applying Dalton’s Law of Partial Pressures</a:t>
            </a:r>
            <a:endParaRPr lang="en-US" b="1" dirty="0">
              <a:latin typeface="Arial"/>
              <a:cs typeface="Arial"/>
            </a:endParaRPr>
          </a:p>
        </p:txBody>
      </p:sp>
      <p:sp>
        <p:nvSpPr>
          <p:cNvPr id="21" name="Line 81"/>
          <p:cNvSpPr>
            <a:spLocks noChangeShapeType="1"/>
          </p:cNvSpPr>
          <p:nvPr/>
        </p:nvSpPr>
        <p:spPr bwMode="auto">
          <a:xfrm>
            <a:off x="301752" y="301752"/>
            <a:ext cx="0" cy="5539678"/>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89"/>
          <p:cNvSpPr>
            <a:spLocks noChangeShapeType="1"/>
          </p:cNvSpPr>
          <p:nvPr/>
        </p:nvSpPr>
        <p:spPr bwMode="auto">
          <a:xfrm>
            <a:off x="290607" y="584143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2226" y="2988490"/>
            <a:ext cx="4124960" cy="119888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9584" y="4638296"/>
            <a:ext cx="5963920" cy="1076960"/>
          </a:xfrm>
          <a:prstGeom prst="rect">
            <a:avLst/>
          </a:prstGeom>
        </p:spPr>
      </p:pic>
    </p:spTree>
    <p:extLst>
      <p:ext uri="{BB962C8B-B14F-4D97-AF65-F5344CB8AC3E}">
        <p14:creationId xmlns:p14="http://schemas.microsoft.com/office/powerpoint/2010/main" val="27639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66"/>
          <p:cNvSpPr>
            <a:spLocks noChangeShapeType="1"/>
          </p:cNvSpPr>
          <p:nvPr/>
        </p:nvSpPr>
        <p:spPr bwMode="auto">
          <a:xfrm>
            <a:off x="381000" y="1026716"/>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Text Box 11"/>
          <p:cNvSpPr txBox="1">
            <a:spLocks noChangeArrowheads="1"/>
          </p:cNvSpPr>
          <p:nvPr/>
        </p:nvSpPr>
        <p:spPr bwMode="auto">
          <a:xfrm>
            <a:off x="320040" y="1044107"/>
            <a:ext cx="8512520" cy="4432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tabLst>
                <a:tab pos="2290763" algn="l"/>
              </a:tabLst>
              <a:defRPr sz="2400">
                <a:solidFill>
                  <a:schemeClr val="tx1"/>
                </a:solidFill>
                <a:latin typeface="Arial" charset="0"/>
                <a:ea typeface="ＭＳ Ｐゴシック" pitchFamily="48" charset="-128"/>
              </a:defRPr>
            </a:lvl1pPr>
            <a:lvl2pPr marL="977900" indent="-457200">
              <a:spcBef>
                <a:spcPct val="0"/>
              </a:spcBef>
              <a:tabLst>
                <a:tab pos="2290763" algn="l"/>
              </a:tabLst>
              <a:defRPr sz="2400">
                <a:solidFill>
                  <a:schemeClr val="tx1"/>
                </a:solidFill>
                <a:latin typeface="Arial" charset="0"/>
                <a:ea typeface="ＭＳ Ｐゴシック" pitchFamily="48" charset="-128"/>
              </a:defRPr>
            </a:lvl2pPr>
            <a:lvl3pPr marL="1549400" indent="-457200">
              <a:spcBef>
                <a:spcPct val="0"/>
              </a:spcBef>
              <a:tabLst>
                <a:tab pos="2290763" algn="l"/>
              </a:tabLst>
              <a:defRPr sz="2400">
                <a:solidFill>
                  <a:schemeClr val="tx1"/>
                </a:solidFill>
                <a:latin typeface="Arial" charset="0"/>
                <a:ea typeface="ＭＳ Ｐゴシック" pitchFamily="48" charset="-128"/>
              </a:defRPr>
            </a:lvl3pPr>
            <a:lvl4pPr marL="2120900" indent="-457200">
              <a:spcBef>
                <a:spcPct val="0"/>
              </a:spcBef>
              <a:tabLst>
                <a:tab pos="2290763" algn="l"/>
              </a:tabLst>
              <a:defRPr sz="2400">
                <a:solidFill>
                  <a:schemeClr val="tx1"/>
                </a:solidFill>
                <a:latin typeface="Arial" charset="0"/>
                <a:ea typeface="ＭＳ Ｐゴシック" pitchFamily="48" charset="-128"/>
              </a:defRPr>
            </a:lvl4pPr>
            <a:lvl5pPr marL="2692400" indent="-457200">
              <a:spcBef>
                <a:spcPct val="0"/>
              </a:spcBef>
              <a:tabLst>
                <a:tab pos="2290763" algn="l"/>
              </a:tabLst>
              <a:defRPr sz="2400">
                <a:solidFill>
                  <a:schemeClr val="tx1"/>
                </a:solidFill>
                <a:latin typeface="Arial" charset="0"/>
                <a:ea typeface="ＭＳ Ｐゴシック" pitchFamily="48" charset="-128"/>
              </a:defRPr>
            </a:lvl5pPr>
            <a:lvl6pPr marL="31496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6pPr>
            <a:lvl7pPr marL="36068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7pPr>
            <a:lvl8pPr marL="40640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8pPr>
            <a:lvl9pPr marL="4521200" indent="-457200" eaLnBrk="0" fontAlgn="base" hangingPunct="0">
              <a:spcBef>
                <a:spcPct val="0"/>
              </a:spcBef>
              <a:spcAft>
                <a:spcPct val="0"/>
              </a:spcAft>
              <a:tabLst>
                <a:tab pos="2290763" algn="l"/>
              </a:tabLst>
              <a:defRPr sz="2400">
                <a:solidFill>
                  <a:schemeClr val="tx1"/>
                </a:solidFill>
                <a:latin typeface="Arial" charset="0"/>
                <a:ea typeface="ＭＳ Ｐゴシック" pitchFamily="48" charset="-128"/>
              </a:defRPr>
            </a:lvl9pPr>
          </a:lstStyle>
          <a:p>
            <a:pPr marL="0" lvl="0" indent="0">
              <a:spcBef>
                <a:spcPts val="0"/>
              </a:spcBef>
              <a:tabLst/>
            </a:pPr>
            <a:r>
              <a:rPr lang="en-US" sz="1400" dirty="0">
                <a:solidFill>
                  <a:srgbClr val="000000"/>
                </a:solidFill>
                <a:latin typeface="Times New Roman" pitchFamily="18" charset="0"/>
              </a:rPr>
              <a:t>According to Dalton’s law of partial pressures (Equation 10.12), the total pressure in the vessel is the sum of the partial pressures:</a:t>
            </a:r>
          </a:p>
          <a:p>
            <a:pPr marL="0" lvl="0" indent="0">
              <a:spcBef>
                <a:spcPts val="0"/>
              </a:spcBef>
              <a:tabLst/>
            </a:pPr>
            <a:endParaRPr lang="en-US" sz="1400" dirty="0">
              <a:solidFill>
                <a:srgbClr val="000000"/>
              </a:solidFill>
              <a:latin typeface="Times New Roman" pitchFamily="18" charset="0"/>
            </a:endParaRPr>
          </a:p>
          <a:p>
            <a:pPr marL="0" lvl="0" indent="0" algn="ctr">
              <a:spcBef>
                <a:spcPts val="0"/>
              </a:spcBef>
              <a:tabLst/>
            </a:pPr>
            <a:r>
              <a:rPr lang="pl-PL" sz="1400" i="1" dirty="0">
                <a:solidFill>
                  <a:srgbClr val="000000"/>
                </a:solidFill>
                <a:latin typeface="Times New Roman" pitchFamily="18" charset="0"/>
              </a:rPr>
              <a:t>P</a:t>
            </a:r>
            <a:r>
              <a:rPr lang="pl-PL" sz="1400" i="1" baseline="-25000" dirty="0">
                <a:solidFill>
                  <a:srgbClr val="000000"/>
                </a:solidFill>
                <a:latin typeface="Times New Roman" pitchFamily="18" charset="0"/>
              </a:rPr>
              <a:t>t</a:t>
            </a:r>
            <a:r>
              <a:rPr lang="pl-PL" sz="1400" dirty="0">
                <a:solidFill>
                  <a:srgbClr val="000000"/>
                </a:solidFill>
                <a:latin typeface="Times New Roman" pitchFamily="18" charset="0"/>
              </a:rPr>
              <a:t> = </a:t>
            </a:r>
            <a:r>
              <a:rPr lang="pl-PL" sz="1400" i="1" dirty="0">
                <a:solidFill>
                  <a:srgbClr val="000000"/>
                </a:solidFill>
                <a:latin typeface="Times New Roman" pitchFamily="18" charset="0"/>
              </a:rPr>
              <a:t>P</a:t>
            </a:r>
            <a:r>
              <a:rPr lang="pl-PL" sz="1400" baseline="-25000" dirty="0">
                <a:solidFill>
                  <a:srgbClr val="000000"/>
                </a:solidFill>
                <a:latin typeface="Times New Roman" pitchFamily="18" charset="0"/>
              </a:rPr>
              <a:t>O</a:t>
            </a:r>
            <a:r>
              <a:rPr lang="pl-PL" sz="1400" baseline="-50000" dirty="0">
                <a:solidFill>
                  <a:srgbClr val="000000"/>
                </a:solidFill>
                <a:latin typeface="Times New Roman" pitchFamily="18" charset="0"/>
              </a:rPr>
              <a:t>2</a:t>
            </a:r>
            <a:r>
              <a:rPr lang="pl-PL" sz="1400" dirty="0">
                <a:solidFill>
                  <a:srgbClr val="000000"/>
                </a:solidFill>
                <a:latin typeface="Times New Roman" pitchFamily="18" charset="0"/>
              </a:rPr>
              <a:t> + </a:t>
            </a:r>
            <a:r>
              <a:rPr lang="pl-PL" sz="1400" i="1" dirty="0">
                <a:solidFill>
                  <a:srgbClr val="000000"/>
                </a:solidFill>
                <a:latin typeface="Times New Roman" pitchFamily="18" charset="0"/>
              </a:rPr>
              <a:t>P</a:t>
            </a:r>
            <a:r>
              <a:rPr lang="pl-PL" sz="1400" baseline="-25000" dirty="0">
                <a:solidFill>
                  <a:srgbClr val="000000"/>
                </a:solidFill>
                <a:latin typeface="Times New Roman" pitchFamily="18" charset="0"/>
              </a:rPr>
              <a:t>CH</a:t>
            </a:r>
            <a:r>
              <a:rPr lang="pl-PL" sz="1400" baseline="-50000" dirty="0">
                <a:solidFill>
                  <a:srgbClr val="000000"/>
                </a:solidFill>
                <a:latin typeface="Times New Roman" pitchFamily="18" charset="0"/>
              </a:rPr>
              <a:t>4</a:t>
            </a:r>
            <a:r>
              <a:rPr lang="pl-PL" sz="1400" dirty="0">
                <a:solidFill>
                  <a:srgbClr val="000000"/>
                </a:solidFill>
                <a:latin typeface="Times New Roman" pitchFamily="18" charset="0"/>
              </a:rPr>
              <a:t> = 0.281 atm + 0.841 atm = 1.122 atm</a:t>
            </a:r>
            <a:endParaRPr lang="en-US" sz="1400" dirty="0">
              <a:solidFill>
                <a:srgbClr val="000000"/>
              </a:solidFill>
              <a:latin typeface="Times New Roman" pitchFamily="18" charset="0"/>
            </a:endParaRPr>
          </a:p>
          <a:p>
            <a:pPr marL="0" lvl="0" indent="0">
              <a:spcBef>
                <a:spcPts val="0"/>
              </a:spcBef>
              <a:tabLst/>
            </a:pPr>
            <a:endParaRPr lang="en-US" sz="1400" b="1" dirty="0">
              <a:solidFill>
                <a:srgbClr val="000000"/>
              </a:solidFill>
              <a:latin typeface="Times New Roman" pitchFamily="18" charset="0"/>
            </a:endParaRPr>
          </a:p>
        </p:txBody>
      </p:sp>
      <p:sp>
        <p:nvSpPr>
          <p:cNvPr id="17" name="Text Box 84"/>
          <p:cNvSpPr txBox="1">
            <a:spLocks noChangeArrowheads="1"/>
          </p:cNvSpPr>
          <p:nvPr/>
        </p:nvSpPr>
        <p:spPr bwMode="auto">
          <a:xfrm>
            <a:off x="320040" y="704088"/>
            <a:ext cx="8407400" cy="33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230188" indent="-230188">
              <a:spcBef>
                <a:spcPct val="0"/>
              </a:spcBef>
              <a:defRPr sz="2400">
                <a:solidFill>
                  <a:schemeClr val="tx1"/>
                </a:solidFill>
                <a:latin typeface="Arial" charset="0"/>
                <a:ea typeface="ＭＳ Ｐゴシック" pitchFamily="48" charset="-128"/>
              </a:defRPr>
            </a:lvl1pPr>
            <a:lvl2pPr marL="976313" indent="-457200">
              <a:spcBef>
                <a:spcPct val="0"/>
              </a:spcBef>
              <a:defRPr sz="2400">
                <a:solidFill>
                  <a:schemeClr val="tx1"/>
                </a:solidFill>
                <a:latin typeface="Arial" charset="0"/>
                <a:ea typeface="ＭＳ Ｐゴシック" pitchFamily="48" charset="-128"/>
              </a:defRPr>
            </a:lvl2pPr>
            <a:lvl3pPr marL="1547813" indent="-457200">
              <a:spcBef>
                <a:spcPct val="0"/>
              </a:spcBef>
              <a:defRPr sz="2400">
                <a:solidFill>
                  <a:schemeClr val="tx1"/>
                </a:solidFill>
                <a:latin typeface="Arial" charset="0"/>
                <a:ea typeface="ＭＳ Ｐゴシック" pitchFamily="48" charset="-128"/>
              </a:defRPr>
            </a:lvl3pPr>
            <a:lvl4pPr marL="2119313" indent="-457200">
              <a:spcBef>
                <a:spcPct val="0"/>
              </a:spcBef>
              <a:defRPr sz="2400">
                <a:solidFill>
                  <a:schemeClr val="tx1"/>
                </a:solidFill>
                <a:latin typeface="Arial" charset="0"/>
                <a:ea typeface="ＭＳ Ｐゴシック" pitchFamily="48" charset="-128"/>
              </a:defRPr>
            </a:lvl4pPr>
            <a:lvl5pPr marL="2690813" indent="-457200">
              <a:spcBef>
                <a:spcPct val="0"/>
              </a:spcBef>
              <a:defRPr sz="2400">
                <a:solidFill>
                  <a:schemeClr val="tx1"/>
                </a:solidFill>
                <a:latin typeface="Arial" charset="0"/>
                <a:ea typeface="ＭＳ Ｐゴシック" pitchFamily="48" charset="-128"/>
              </a:defRPr>
            </a:lvl5pPr>
            <a:lvl6pPr marL="3148013" indent="-457200" eaLnBrk="0" fontAlgn="base" hangingPunct="0">
              <a:spcBef>
                <a:spcPct val="0"/>
              </a:spcBef>
              <a:spcAft>
                <a:spcPct val="0"/>
              </a:spcAft>
              <a:defRPr sz="2400">
                <a:solidFill>
                  <a:schemeClr val="tx1"/>
                </a:solidFill>
                <a:latin typeface="Arial" charset="0"/>
                <a:ea typeface="ＭＳ Ｐゴシック" pitchFamily="48" charset="-128"/>
              </a:defRPr>
            </a:lvl6pPr>
            <a:lvl7pPr marL="3605213" indent="-457200" eaLnBrk="0" fontAlgn="base" hangingPunct="0">
              <a:spcBef>
                <a:spcPct val="0"/>
              </a:spcBef>
              <a:spcAft>
                <a:spcPct val="0"/>
              </a:spcAft>
              <a:defRPr sz="2400">
                <a:solidFill>
                  <a:schemeClr val="tx1"/>
                </a:solidFill>
                <a:latin typeface="Arial" charset="0"/>
                <a:ea typeface="ＭＳ Ｐゴシック" pitchFamily="48" charset="-128"/>
              </a:defRPr>
            </a:lvl7pPr>
            <a:lvl8pPr marL="4062413" indent="-457200" eaLnBrk="0" fontAlgn="base" hangingPunct="0">
              <a:spcBef>
                <a:spcPct val="0"/>
              </a:spcBef>
              <a:spcAft>
                <a:spcPct val="0"/>
              </a:spcAft>
              <a:defRPr sz="2400">
                <a:solidFill>
                  <a:schemeClr val="tx1"/>
                </a:solidFill>
                <a:latin typeface="Arial" charset="0"/>
                <a:ea typeface="ＭＳ Ｐゴシック" pitchFamily="48" charset="-128"/>
              </a:defRPr>
            </a:lvl8pPr>
            <a:lvl9pPr marL="4519613" indent="-457200" eaLnBrk="0" fontAlgn="base" hangingPunct="0">
              <a:spcBef>
                <a:spcPct val="0"/>
              </a:spcBef>
              <a:spcAft>
                <a:spcPct val="0"/>
              </a:spcAft>
              <a:defRPr sz="2400">
                <a:solidFill>
                  <a:schemeClr val="tx1"/>
                </a:solidFill>
                <a:latin typeface="Arial" charset="0"/>
                <a:ea typeface="ＭＳ Ｐゴシック" pitchFamily="48" charset="-128"/>
              </a:defRPr>
            </a:lvl9pPr>
          </a:lstStyle>
          <a:p>
            <a:pPr marL="0" indent="0"/>
            <a:r>
              <a:rPr lang="en-US" sz="1400" dirty="0">
                <a:latin typeface="+mn-lt"/>
              </a:rPr>
              <a:t>Continued</a:t>
            </a:r>
          </a:p>
        </p:txBody>
      </p:sp>
      <p:sp>
        <p:nvSpPr>
          <p:cNvPr id="18" name="Rectangle 58"/>
          <p:cNvSpPr>
            <a:spLocks noChangeArrowheads="1"/>
          </p:cNvSpPr>
          <p:nvPr/>
        </p:nvSpPr>
        <p:spPr bwMode="auto">
          <a:xfrm>
            <a:off x="319088" y="402336"/>
            <a:ext cx="88249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282825" indent="-2282825"/>
            <a:r>
              <a:rPr lang="en-US" b="1">
                <a:solidFill>
                  <a:srgbClr val="3366FF"/>
                </a:solidFill>
                <a:latin typeface="Arial" charset="0"/>
              </a:rPr>
              <a:t>Sample Exercise 10.10</a:t>
            </a:r>
            <a:r>
              <a:rPr lang="en-US" b="1">
                <a:solidFill>
                  <a:srgbClr val="4C4BE5"/>
                </a:solidFill>
                <a:latin typeface="Arial" charset="0"/>
              </a:rPr>
              <a:t> </a:t>
            </a:r>
            <a:r>
              <a:rPr lang="en-US" b="1">
                <a:latin typeface="Arial"/>
                <a:cs typeface="Arial"/>
              </a:rPr>
              <a:t>Applying Dalton’s Law of Partial Pressures</a:t>
            </a:r>
            <a:endParaRPr lang="en-US" b="1" dirty="0">
              <a:latin typeface="Arial"/>
              <a:cs typeface="Arial"/>
            </a:endParaRPr>
          </a:p>
        </p:txBody>
      </p:sp>
      <p:sp>
        <p:nvSpPr>
          <p:cNvPr id="19" name="Line 81"/>
          <p:cNvSpPr>
            <a:spLocks noChangeShapeType="1"/>
          </p:cNvSpPr>
          <p:nvPr/>
        </p:nvSpPr>
        <p:spPr bwMode="auto">
          <a:xfrm>
            <a:off x="301752" y="301752"/>
            <a:ext cx="0" cy="4386533"/>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89"/>
          <p:cNvSpPr>
            <a:spLocks noChangeShapeType="1"/>
          </p:cNvSpPr>
          <p:nvPr/>
        </p:nvSpPr>
        <p:spPr bwMode="auto">
          <a:xfrm>
            <a:off x="292693"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89"/>
          <p:cNvSpPr>
            <a:spLocks noChangeShapeType="1"/>
          </p:cNvSpPr>
          <p:nvPr/>
        </p:nvSpPr>
        <p:spPr bwMode="auto">
          <a:xfrm>
            <a:off x="290607" y="4688285"/>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7961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STMERGEFILE" val="\\.host\Shared Folders\gexinc On My Mac\Desktop\TRANSFER\47191\04 Sample Chapter.xls"/>
  <p:tag name="MMPROD_NEXTUNIQUEID" val="10009"/>
  <p:tag name="MMPROD_UIDATA" val="&lt;database version=&quot;8.0&quot;&gt;&lt;object type=&quot;1&quot; unique_id=&quot;10001&quot;&gt;&lt;object type=&quot;2&quot; unique_id=&quot;10039&quot;&gt;&lt;object type=&quot;3&quot; unique_id=&quot;10040&quot;&gt;&lt;property id=&quot;20148&quot; value=&quot;5&quot;/&gt;&lt;property id=&quot;20300&quot; value=&quot;Slide 1&quot;/&gt;&lt;property id=&quot;20307&quot; value=&quot;256&quot;/&gt;&lt;/object&gt;&lt;object type=&quot;3&quot; unique_id=&quot;10041&quot;&gt;&lt;property id=&quot;20148&quot; value=&quot;5&quot;/&gt;&lt;property id=&quot;20300&quot; value=&quot;Slide 15&quot;/&gt;&lt;property id=&quot;20307&quot; value=&quot;270&quot;/&gt;&lt;/object&gt;&lt;object type=&quot;3&quot; unique_id=&quot;10042&quot;&gt;&lt;property id=&quot;20148&quot; value=&quot;5&quot;/&gt;&lt;property id=&quot;20300&quot; value=&quot;Slide 14&quot;/&gt;&lt;property id=&quot;20307&quot; value=&quot;269&quot;/&gt;&lt;/object&gt;&lt;object type=&quot;3&quot; unique_id=&quot;10043&quot;&gt;&lt;property id=&quot;20148&quot; value=&quot;5&quot;/&gt;&lt;property id=&quot;20300&quot; value=&quot;Slide 13&quot;/&gt;&lt;property id=&quot;20307&quot; value=&quot;268&quot;/&gt;&lt;/object&gt;&lt;object type=&quot;3&quot; unique_id=&quot;10044&quot;&gt;&lt;property id=&quot;20148&quot; value=&quot;5&quot;/&gt;&lt;property id=&quot;20300&quot; value=&quot;Slide 12&quot;/&gt;&lt;property id=&quot;20307&quot; value=&quot;267&quot;/&gt;&lt;/object&gt;&lt;object type=&quot;3&quot; unique_id=&quot;10045&quot;&gt;&lt;property id=&quot;20148&quot; value=&quot;5&quot;/&gt;&lt;property id=&quot;20300&quot; value=&quot;Slide 17&quot;/&gt;&lt;property id=&quot;20307&quot; value=&quot;272&quot;/&gt;&lt;/object&gt;&lt;object type=&quot;3&quot; unique_id=&quot;10046&quot;&gt;&lt;property id=&quot;20148&quot; value=&quot;5&quot;/&gt;&lt;property id=&quot;20300&quot; value=&quot;Slide 11&quot;/&gt;&lt;property id=&quot;20307&quot; value=&quot;266&quot;/&gt;&lt;/object&gt;&lt;object type=&quot;3&quot; unique_id=&quot;10047&quot;&gt;&lt;property id=&quot;20148&quot; value=&quot;5&quot;/&gt;&lt;property id=&quot;20300&quot; value=&quot;Slide 10&quot;/&gt;&lt;property id=&quot;20307&quot; value=&quot;265&quot;/&gt;&lt;/object&gt;&lt;object type=&quot;3&quot; unique_id=&quot;10048&quot;&gt;&lt;property id=&quot;20148&quot; value=&quot;5&quot;/&gt;&lt;property id=&quot;20300&quot; value=&quot;Slide 9&quot;/&gt;&lt;property id=&quot;20307&quot; value=&quot;264&quot;/&gt;&lt;/object&gt;&lt;object type=&quot;3&quot; unique_id=&quot;10049&quot;&gt;&lt;property id=&quot;20148&quot; value=&quot;5&quot;/&gt;&lt;property id=&quot;20300&quot; value=&quot;Slide 16&quot;/&gt;&lt;property id=&quot;20307&quot; value=&quot;271&quot;/&gt;&lt;/object&gt;&lt;object type=&quot;3&quot; unique_id=&quot;10050&quot;&gt;&lt;property id=&quot;20148&quot; value=&quot;5&quot;/&gt;&lt;property id=&quot;20300&quot; value=&quot;Slide 8&quot;/&gt;&lt;property id=&quot;20307&quot; value=&quot;263&quot;/&gt;&lt;/object&gt;&lt;object type=&quot;3&quot; unique_id=&quot;10051&quot;&gt;&lt;property id=&quot;20148&quot; value=&quot;5&quot;/&gt;&lt;property id=&quot;20300&quot; value=&quot;Slide 7&quot;/&gt;&lt;property id=&quot;20307&quot; value=&quot;262&quot;/&gt;&lt;/object&gt;&lt;object type=&quot;3&quot; unique_id=&quot;10052&quot;&gt;&lt;property id=&quot;20148&quot; value=&quot;5&quot;/&gt;&lt;property id=&quot;20300&quot; value=&quot;Slide 6&quot;/&gt;&lt;property id=&quot;20307&quot; value=&quot;261&quot;/&gt;&lt;/object&gt;&lt;object type=&quot;3&quot; unique_id=&quot;11956&quot;&gt;&lt;property id=&quot;20148&quot; value=&quot;5&quot;/&gt;&lt;property id=&quot;20300&quot; value=&quot;Slide 18&quot;/&gt;&lt;property id=&quot;20307&quot; value=&quot;273&quot;/&gt;&lt;/object&gt;&lt;object type=&quot;3&quot; unique_id=&quot;11957&quot;&gt;&lt;property id=&quot;20148&quot; value=&quot;5&quot;/&gt;&lt;property id=&quot;20300&quot; value=&quot;Slide 19&quot;/&gt;&lt;property id=&quot;20307&quot; value=&quot;274&quot;/&gt;&lt;/object&gt;&lt;object type=&quot;3&quot; unique_id=&quot;12302&quot;&gt;&lt;property id=&quot;20148&quot; value=&quot;5&quot;/&gt;&lt;property id=&quot;20300&quot; value=&quot;Slide 20&quot;/&gt;&lt;property id=&quot;20307&quot; value=&quot;275&quot;/&gt;&lt;/object&gt;&lt;object type=&quot;3&quot; unique_id=&quot;12303&quot;&gt;&lt;property id=&quot;20148&quot; value=&quot;5&quot;/&gt;&lt;property id=&quot;20300&quot; value=&quot;Slide 21&quot;/&gt;&lt;property id=&quot;20307&quot; value=&quot;276&quot;/&gt;&lt;/object&gt;&lt;object type=&quot;3&quot; unique_id=&quot;12476&quot;&gt;&lt;property id=&quot;20148&quot; value=&quot;5&quot;/&gt;&lt;property id=&quot;20300&quot; value=&quot;Slide 22&quot;/&gt;&lt;property id=&quot;20307&quot; value=&quot;277&quot;/&gt;&lt;/object&gt;&lt;object type=&quot;3&quot; unique_id=&quot;12477&quot;&gt;&lt;property id=&quot;20148&quot; value=&quot;5&quot;/&gt;&lt;property id=&quot;20300&quot; value=&quot;Slide 23&quot;/&gt;&lt;property id=&quot;20307&quot; value=&quot;278&quot;/&gt;&lt;/object&gt;&lt;object type=&quot;3&quot; unique_id=&quot;12562&quot;&gt;&lt;property id=&quot;20148&quot; value=&quot;5&quot;/&gt;&lt;property id=&quot;20300&quot; value=&quot;Slide 24&quot;/&gt;&lt;property id=&quot;20307&quot; value=&quot;279&quot;/&gt;&lt;/object&gt;&lt;object type=&quot;3&quot; unique_id=&quot;12563&quot;&gt;&lt;property id=&quot;20148&quot; value=&quot;5&quot;/&gt;&lt;property id=&quot;20300&quot; value=&quot;Slide 25&quot;/&gt;&lt;property id=&quot;20307&quot; value=&quot;280&quot;/&gt;&lt;/object&gt;&lt;object type=&quot;3&quot; unique_id=&quot;12702&quot;&gt;&lt;property id=&quot;20148&quot; value=&quot;5&quot;/&gt;&lt;property id=&quot;20300&quot; value=&quot;Slide 26&quot;/&gt;&lt;property id=&quot;20307&quot; value=&quot;281&quot;/&gt;&lt;/object&gt;&lt;object type=&quot;3&quot; unique_id=&quot;12703&quot;&gt;&lt;property id=&quot;20148&quot; value=&quot;5&quot;/&gt;&lt;property id=&quot;20300&quot; value=&quot;Slide 27&quot;/&gt;&lt;property id=&quot;20307&quot; value=&quot;282&quot;/&gt;&lt;/object&gt;&lt;object type=&quot;3&quot; unique_id=&quot;12854&quot;&gt;&lt;property id=&quot;20148&quot; value=&quot;5&quot;/&gt;&lt;property id=&quot;20300&quot; value=&quot;Slide 28&quot;/&gt;&lt;property id=&quot;20307&quot; value=&quot;283&quot;/&gt;&lt;/object&gt;&lt;object type=&quot;3&quot; unique_id=&quot;12855&quot;&gt;&lt;property id=&quot;20148&quot; value=&quot;5&quot;/&gt;&lt;property id=&quot;20300&quot; value=&quot;Slide 29&quot;/&gt;&lt;property id=&quot;20307&quot; value=&quot;284&quot;/&gt;&lt;/object&gt;&lt;object type=&quot;3&quot; unique_id=&quot;13018&quot;&gt;&lt;property id=&quot;20148&quot; value=&quot;5&quot;/&gt;&lt;property id=&quot;20300&quot; value=&quot;Slide 30&quot;/&gt;&lt;property id=&quot;20307&quot; value=&quot;285&quot;/&gt;&lt;/object&gt;&lt;object type=&quot;3&quot; unique_id=&quot;13019&quot;&gt;&lt;property id=&quot;20148&quot; value=&quot;5&quot;/&gt;&lt;property id=&quot;20300&quot; value=&quot;Slide 32&quot;/&gt;&lt;property id=&quot;20307&quot; value=&quot;286&quot;/&gt;&lt;/object&gt;&lt;object type=&quot;3&quot; unique_id=&quot;13107&quot;&gt;&lt;property id=&quot;20148&quot; value=&quot;5&quot;/&gt;&lt;property id=&quot;20300&quot; value=&quot;Slide 33&quot;/&gt;&lt;property id=&quot;20307&quot; value=&quot;287&quot;/&gt;&lt;/object&gt;&lt;object type=&quot;3&quot; unique_id=&quot;13408&quot;&gt;&lt;property id=&quot;20148&quot; value=&quot;5&quot;/&gt;&lt;property id=&quot;20300&quot; value=&quot;Slide 34&quot;/&gt;&lt;property id=&quot;20307&quot; value=&quot;288&quot;/&gt;&lt;/object&gt;&lt;object type=&quot;3&quot; unique_id=&quot;13409&quot;&gt;&lt;property id=&quot;20148&quot; value=&quot;5&quot;/&gt;&lt;property id=&quot;20300&quot; value=&quot;Slide 35&quot;/&gt;&lt;property id=&quot;20307&quot; value=&quot;289&quot;/&gt;&lt;/object&gt;&lt;object type=&quot;3&quot; unique_id=&quot;13698&quot;&gt;&lt;property id=&quot;20148&quot; value=&quot;5&quot;/&gt;&lt;property id=&quot;20300&quot; value=&quot;Slide 36&quot;/&gt;&lt;property id=&quot;20307&quot; value=&quot;290&quot;/&gt;&lt;/object&gt;&lt;object type=&quot;3&quot; unique_id=&quot;13699&quot;&gt;&lt;property id=&quot;20148&quot; value=&quot;5&quot;/&gt;&lt;property id=&quot;20300&quot; value=&quot;Slide 37&quot;/&gt;&lt;property id=&quot;20307&quot; value=&quot;291&quot;/&gt;&lt;/object&gt;&lt;object type=&quot;3&quot; unique_id=&quot;13700&quot;&gt;&lt;property id=&quot;20148&quot; value=&quot;5&quot;/&gt;&lt;property id=&quot;20300&quot; value=&quot;Slide 38&quot;/&gt;&lt;property id=&quot;20307&quot; value=&quot;292&quot;/&gt;&lt;/object&gt;&lt;object type=&quot;3&quot; unique_id=&quot;14122&quot;&gt;&lt;property id=&quot;20148&quot; value=&quot;5&quot;/&gt;&lt;property id=&quot;20300&quot; value=&quot;Slide 40&quot;/&gt;&lt;property id=&quot;20307&quot; value=&quot;293&quot;/&gt;&lt;/object&gt;&lt;object type=&quot;3&quot; unique_id=&quot;14123&quot;&gt;&lt;property id=&quot;20148&quot; value=&quot;5&quot;/&gt;&lt;property id=&quot;20300&quot; value=&quot;Slide 39&quot;/&gt;&lt;property id=&quot;20307&quot; value=&quot;294&quot;/&gt;&lt;/object&gt;&lt;object type=&quot;3&quot; unique_id=&quot;14124&quot;&gt;&lt;property id=&quot;20148&quot; value=&quot;5&quot;/&gt;&lt;property id=&quot;20300&quot; value=&quot;Slide 42&quot;/&gt;&lt;property id=&quot;20307&quot; value=&quot;295&quot;/&gt;&lt;/object&gt;&lt;object type=&quot;3&quot; unique_id=&quot;14434&quot;&gt;&lt;property id=&quot;20148&quot; value=&quot;5&quot;/&gt;&lt;property id=&quot;20300&quot; value=&quot;Slide 2&quot;/&gt;&lt;property id=&quot;20307&quot; value=&quot;257&quot;/&gt;&lt;/object&gt;&lt;object type=&quot;3&quot; unique_id=&quot;14435&quot;&gt;&lt;property id=&quot;20148&quot; value=&quot;5&quot;/&gt;&lt;property id=&quot;20300&quot; value=&quot;Slide 3&quot;/&gt;&lt;property id=&quot;20307&quot; value=&quot;258&quot;/&gt;&lt;/object&gt;&lt;object type=&quot;3&quot; unique_id=&quot;14436&quot;&gt;&lt;property id=&quot;20148&quot; value=&quot;5&quot;/&gt;&lt;property id=&quot;20300&quot; value=&quot;Slide 4&quot;/&gt;&lt;property id=&quot;20307&quot; value=&quot;259&quot;/&gt;&lt;/object&gt;&lt;object type=&quot;3&quot; unique_id=&quot;14437&quot;&gt;&lt;property id=&quot;20148&quot; value=&quot;5&quot;/&gt;&lt;property id=&quot;20300&quot; value=&quot;Slide 5&quot;/&gt;&lt;property id=&quot;20307&quot; value=&quot;260&quot;/&gt;&lt;/object&gt;&lt;object type=&quot;3&quot; unique_id=&quot;15748&quot;&gt;&lt;property id=&quot;20148&quot; value=&quot;5&quot;/&gt;&lt;property id=&quot;20300&quot; value=&quot;Slide 31&quot;/&gt;&lt;property id=&quot;20307&quot; value=&quot;296&quot;/&gt;&lt;/object&gt;&lt;object type=&quot;3&quot; unique_id=&quot;16355&quot;&gt;&lt;property id=&quot;20148&quot; value=&quot;5&quot;/&gt;&lt;property id=&quot;20300&quot; value=&quot;Slide 41&quot;/&gt;&lt;property id=&quot;20307&quot; value=&quot;297&quot;/&gt;&lt;/object&gt;&lt;/object&gt;&lt;object type=&quot;8&quot; unique_id=&quot;10075&quot;&gt;&lt;/object&gt;&lt;/object&gt;&lt;/database&gt;"/>
  <p:tag name="SECTOMILLISECCONVERTED" val="1"/>
</p:tagLst>
</file>

<file path=ppt/theme/theme1.xml><?xml version="1.0" encoding="utf-8"?>
<a:theme xmlns:a="http://schemas.openxmlformats.org/drawingml/2006/main" name="Worked_Examples">
  <a:themeElements>
    <a:clrScheme name="Worked_Examp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orked_Example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defRPr/>
        </a:defPPr>
      </a:lstStyle>
    </a:spDef>
    <a:lnDef>
      <a:spPr bwMode="auto">
        <a:xfrm>
          <a:off x="0" y="0"/>
          <a:ext cx="1" cy="1"/>
        </a:xfrm>
        <a:custGeom>
          <a:avLst/>
          <a:gdLst/>
          <a:ahLst/>
          <a:cxnLst/>
          <a:rect l="0" t="0" r="0" b="0"/>
          <a:pathLst/>
        </a:custGeom>
        <a:solidFill>
          <a:srgbClr val="00800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2282825" marR="0" indent="-2282825" algn="l"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ea typeface="ＭＳ Ｐゴシック" pitchFamily="48" charset="-128"/>
          </a:defRPr>
        </a:defPPr>
      </a:lstStyle>
    </a:lnDef>
  </a:objectDefaults>
  <a:extraClrSchemeLst>
    <a:extraClrScheme>
      <a:clrScheme name="Worked_Examp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ked_Exampl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ked_Exampl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ked_Exampl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ked_Exampl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ked_Exampl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ked_Example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ked_Exampl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ked_Exampl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ked_Exampl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ked_Exampl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ked_Exampl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Worked_Examples</Template>
  <TotalTime>4601</TotalTime>
  <Words>1537</Words>
  <Application>Microsoft Office PowerPoint</Application>
  <PresentationFormat>On-screen Show (4:3)</PresentationFormat>
  <Paragraphs>120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Helvetica</vt:lpstr>
      <vt:lpstr>Symbol</vt:lpstr>
      <vt:lpstr>Times</vt:lpstr>
      <vt:lpstr>Times New Roman</vt:lpstr>
      <vt:lpstr>Worked_Examples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GEX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gexinc</dc:creator>
  <cp:lastModifiedBy>Emad Akeer</cp:lastModifiedBy>
  <cp:revision>1751</cp:revision>
  <cp:lastPrinted>2014-01-22T16:24:21Z</cp:lastPrinted>
  <dcterms:created xsi:type="dcterms:W3CDTF">2013-09-13T12:48:59Z</dcterms:created>
  <dcterms:modified xsi:type="dcterms:W3CDTF">2018-05-10T01:28:39Z</dcterms:modified>
</cp:coreProperties>
</file>