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handoutMasterIdLst>
    <p:handoutMasterId r:id="rId51"/>
  </p:handoutMasterIdLst>
  <p:sldIdLst>
    <p:sldId id="256" r:id="rId2"/>
    <p:sldId id="270" r:id="rId3"/>
    <p:sldId id="269" r:id="rId4"/>
    <p:sldId id="268" r:id="rId5"/>
    <p:sldId id="267" r:id="rId6"/>
    <p:sldId id="272" r:id="rId7"/>
    <p:sldId id="266" r:id="rId8"/>
    <p:sldId id="265" r:id="rId9"/>
    <p:sldId id="264" r:id="rId10"/>
    <p:sldId id="271" r:id="rId11"/>
    <p:sldId id="263" r:id="rId12"/>
    <p:sldId id="261" r:id="rId13"/>
    <p:sldId id="26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7" r:id="rId45"/>
    <p:sldId id="303" r:id="rId46"/>
    <p:sldId id="304" r:id="rId47"/>
    <p:sldId id="305" r:id="rId48"/>
    <p:sldId id="306" r:id="rId49"/>
  </p:sldIdLst>
  <p:sldSz cx="9144000" cy="6858000" type="screen4x3"/>
  <p:notesSz cx="6858000" cy="9144000"/>
  <p:custDataLst>
    <p:tags r:id="rId52"/>
  </p:custDataLst>
  <p:defaultTextStyle>
    <a:defPPr>
      <a:defRPr lang="en-US"/>
    </a:defPPr>
    <a:lvl1pPr algn="l" rtl="0" eaLnBrk="0" fontAlgn="base" hangingPunct="0">
      <a:spcBef>
        <a:spcPct val="50000"/>
      </a:spcBef>
      <a:spcAft>
        <a:spcPct val="0"/>
      </a:spcAft>
      <a:defRPr sz="2000" kern="1200">
        <a:solidFill>
          <a:schemeClr val="tx1"/>
        </a:solidFill>
        <a:latin typeface="Times New Roman" pitchFamily="18" charset="0"/>
        <a:ea typeface="ＭＳ Ｐゴシック" pitchFamily="48" charset="-128"/>
        <a:cs typeface="+mn-cs"/>
      </a:defRPr>
    </a:lvl1pPr>
    <a:lvl2pPr marL="457200" algn="l" rtl="0" eaLnBrk="0" fontAlgn="base" hangingPunct="0">
      <a:spcBef>
        <a:spcPct val="50000"/>
      </a:spcBef>
      <a:spcAft>
        <a:spcPct val="0"/>
      </a:spcAft>
      <a:defRPr sz="2000" kern="1200">
        <a:solidFill>
          <a:schemeClr val="tx1"/>
        </a:solidFill>
        <a:latin typeface="Times New Roman" pitchFamily="18" charset="0"/>
        <a:ea typeface="ＭＳ Ｐゴシック" pitchFamily="48" charset="-128"/>
        <a:cs typeface="+mn-cs"/>
      </a:defRPr>
    </a:lvl2pPr>
    <a:lvl3pPr marL="914400" algn="l" rtl="0" eaLnBrk="0" fontAlgn="base" hangingPunct="0">
      <a:spcBef>
        <a:spcPct val="50000"/>
      </a:spcBef>
      <a:spcAft>
        <a:spcPct val="0"/>
      </a:spcAft>
      <a:defRPr sz="2000" kern="1200">
        <a:solidFill>
          <a:schemeClr val="tx1"/>
        </a:solidFill>
        <a:latin typeface="Times New Roman" pitchFamily="18" charset="0"/>
        <a:ea typeface="ＭＳ Ｐゴシック" pitchFamily="48" charset="-128"/>
        <a:cs typeface="+mn-cs"/>
      </a:defRPr>
    </a:lvl3pPr>
    <a:lvl4pPr marL="1371600" algn="l" rtl="0" eaLnBrk="0" fontAlgn="base" hangingPunct="0">
      <a:spcBef>
        <a:spcPct val="50000"/>
      </a:spcBef>
      <a:spcAft>
        <a:spcPct val="0"/>
      </a:spcAft>
      <a:defRPr sz="2000" kern="1200">
        <a:solidFill>
          <a:schemeClr val="tx1"/>
        </a:solidFill>
        <a:latin typeface="Times New Roman" pitchFamily="18" charset="0"/>
        <a:ea typeface="ＭＳ Ｐゴシック" pitchFamily="48" charset="-128"/>
        <a:cs typeface="+mn-cs"/>
      </a:defRPr>
    </a:lvl4pPr>
    <a:lvl5pPr marL="1828800" algn="l" rtl="0" eaLnBrk="0" fontAlgn="base" hangingPunct="0">
      <a:spcBef>
        <a:spcPct val="50000"/>
      </a:spcBef>
      <a:spcAft>
        <a:spcPct val="0"/>
      </a:spcAft>
      <a:defRPr sz="2000" kern="1200">
        <a:solidFill>
          <a:schemeClr val="tx1"/>
        </a:solidFill>
        <a:latin typeface="Times New Roman" pitchFamily="18" charset="0"/>
        <a:ea typeface="ＭＳ Ｐゴシック" pitchFamily="48" charset="-128"/>
        <a:cs typeface="+mn-cs"/>
      </a:defRPr>
    </a:lvl5pPr>
    <a:lvl6pPr marL="2286000" algn="l" defTabSz="914400" rtl="0" eaLnBrk="1" latinLnBrk="0" hangingPunct="1">
      <a:defRPr sz="2000" kern="1200">
        <a:solidFill>
          <a:schemeClr val="tx1"/>
        </a:solidFill>
        <a:latin typeface="Times New Roman" pitchFamily="18" charset="0"/>
        <a:ea typeface="ＭＳ Ｐゴシック" pitchFamily="48" charset="-128"/>
        <a:cs typeface="+mn-cs"/>
      </a:defRPr>
    </a:lvl6pPr>
    <a:lvl7pPr marL="2743200" algn="l" defTabSz="914400" rtl="0" eaLnBrk="1" latinLnBrk="0" hangingPunct="1">
      <a:defRPr sz="2000" kern="1200">
        <a:solidFill>
          <a:schemeClr val="tx1"/>
        </a:solidFill>
        <a:latin typeface="Times New Roman" pitchFamily="18" charset="0"/>
        <a:ea typeface="ＭＳ Ｐゴシック" pitchFamily="48" charset="-128"/>
        <a:cs typeface="+mn-cs"/>
      </a:defRPr>
    </a:lvl7pPr>
    <a:lvl8pPr marL="3200400" algn="l" defTabSz="914400" rtl="0" eaLnBrk="1" latinLnBrk="0" hangingPunct="1">
      <a:defRPr sz="2000" kern="1200">
        <a:solidFill>
          <a:schemeClr val="tx1"/>
        </a:solidFill>
        <a:latin typeface="Times New Roman" pitchFamily="18" charset="0"/>
        <a:ea typeface="ＭＳ Ｐゴシック" pitchFamily="48" charset="-128"/>
        <a:cs typeface="+mn-cs"/>
      </a:defRPr>
    </a:lvl8pPr>
    <a:lvl9pPr marL="3657600" algn="l" defTabSz="914400" rtl="0" eaLnBrk="1" latinLnBrk="0" hangingPunct="1">
      <a:defRPr sz="2000" kern="1200">
        <a:solidFill>
          <a:schemeClr val="tx1"/>
        </a:solidFill>
        <a:latin typeface="Times New Roman" pitchFamily="18" charset="0"/>
        <a:ea typeface="ＭＳ Ｐゴシック" pitchFamily="4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4C4BE5"/>
    <a:srgbClr val="E65106"/>
    <a:srgbClr val="FFB650"/>
    <a:srgbClr val="55B2B9"/>
    <a:srgbClr val="ED1A3B"/>
    <a:srgbClr val="0066B3"/>
    <a:srgbClr val="F582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5" autoAdjust="0"/>
    <p:restoredTop sz="94500" autoAdjust="0"/>
  </p:normalViewPr>
  <p:slideViewPr>
    <p:cSldViewPr snapToGrid="0">
      <p:cViewPr varScale="1">
        <p:scale>
          <a:sx n="99" d="100"/>
          <a:sy n="99" d="100"/>
        </p:scale>
        <p:origin x="-150" y="-84"/>
      </p:cViewPr>
      <p:guideLst>
        <p:guide orient="horz" pos="816"/>
        <p:guide pos="402"/>
      </p:guideLst>
    </p:cSldViewPr>
  </p:slideViewPr>
  <p:notesTextViewPr>
    <p:cViewPr>
      <p:scale>
        <a:sx n="100" d="100"/>
        <a:sy n="100" d="100"/>
      </p:scale>
      <p:origin x="0" y="0"/>
    </p:cViewPr>
  </p:notesTextViewPr>
  <p:notesViewPr>
    <p:cSldViewPr snapToGrid="0" showGuides="1">
      <p:cViewPr varScale="1">
        <p:scale>
          <a:sx n="76" d="100"/>
          <a:sy n="76" d="100"/>
        </p:scale>
        <p:origin x="-180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303506-1CCA-4FF0-8AED-E2A8B9936DC7}" type="datetimeFigureOut">
              <a:rPr lang="en-US" smtClean="0"/>
              <a:t>2/5/2014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84DDC0-A980-4CB2-98E6-C32ACA6B663A}" type="slidenum">
              <a:rPr lang="en-US" smtClean="0"/>
              <a:t>‹#›</a:t>
            </a:fld>
            <a:endParaRPr lang="en-US"/>
          </a:p>
        </p:txBody>
      </p:sp>
    </p:spTree>
    <p:extLst>
      <p:ext uri="{BB962C8B-B14F-4D97-AF65-F5344CB8AC3E}">
        <p14:creationId xmlns:p14="http://schemas.microsoft.com/office/powerpoint/2010/main" val="3783982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atin typeface="Arial"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atin typeface="Arial" charset="0"/>
              </a:defRPr>
            </a:lvl1pPr>
          </a:lstStyle>
          <a:p>
            <a:pPr>
              <a:defRPr/>
            </a:pPr>
            <a:fld id="{6898B4BD-651A-40D1-97FD-D0779907A4DE}" type="slidenum">
              <a:rPr lang="en-US"/>
              <a:pPr>
                <a:defRPr/>
              </a:pPr>
              <a:t>‹#›</a:t>
            </a:fld>
            <a:endParaRPr lang="en-US"/>
          </a:p>
        </p:txBody>
      </p:sp>
    </p:spTree>
    <p:extLst>
      <p:ext uri="{BB962C8B-B14F-4D97-AF65-F5344CB8AC3E}">
        <p14:creationId xmlns:p14="http://schemas.microsoft.com/office/powerpoint/2010/main" val="3581665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AB88F7B-D2FE-4ABF-9322-D17D90DF36E1}" type="slidenum">
              <a:rPr lang="en-US" sz="1200">
                <a:latin typeface="Arial" charset="0"/>
              </a:rPr>
              <a:pPr/>
              <a:t>1</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0863FBE4-D865-4300-A145-5511512D261C}" type="slidenum">
              <a:rPr lang="en-US" sz="1200">
                <a:latin typeface="Arial" charset="0"/>
              </a:rPr>
              <a:pPr/>
              <a:t>10</a:t>
            </a:fld>
            <a:endParaRPr lang="en-US" sz="120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F9503D14-8F3A-45E0-993D-99763380AEF5}" type="slidenum">
              <a:rPr lang="en-US" sz="1200">
                <a:latin typeface="Arial" charset="0"/>
              </a:rPr>
              <a:pPr/>
              <a:t>11</a:t>
            </a:fld>
            <a:endParaRPr lang="en-US" sz="120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502C723A-491F-4F2E-BA9D-564C3DE42E82}" type="slidenum">
              <a:rPr lang="en-US" sz="1200">
                <a:latin typeface="Arial" charset="0"/>
              </a:rPr>
              <a:pPr/>
              <a:t>12</a:t>
            </a:fld>
            <a:endParaRPr lang="en-US" sz="120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F670DBF5-32DE-49B1-B2CF-A072BEC0C519}" type="slidenum">
              <a:rPr lang="en-US" sz="1200">
                <a:latin typeface="Arial" charset="0"/>
              </a:rPr>
              <a:pPr/>
              <a:t>13</a:t>
            </a:fld>
            <a:endParaRPr lang="en-US" sz="12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502C723A-491F-4F2E-BA9D-564C3DE42E82}" type="slidenum">
              <a:rPr lang="en-US" sz="1200">
                <a:latin typeface="Arial" charset="0"/>
              </a:rPr>
              <a:pPr/>
              <a:t>14</a:t>
            </a:fld>
            <a:endParaRPr lang="en-US" sz="120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F670DBF5-32DE-49B1-B2CF-A072BEC0C519}" type="slidenum">
              <a:rPr lang="en-US" sz="1200">
                <a:latin typeface="Arial" charset="0"/>
              </a:rPr>
              <a:pPr/>
              <a:t>15</a:t>
            </a:fld>
            <a:endParaRPr lang="en-US" sz="12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502C723A-491F-4F2E-BA9D-564C3DE42E82}" type="slidenum">
              <a:rPr lang="en-US" sz="1200">
                <a:latin typeface="Arial" charset="0"/>
              </a:rPr>
              <a:pPr/>
              <a:t>16</a:t>
            </a:fld>
            <a:endParaRPr lang="en-US" sz="120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F670DBF5-32DE-49B1-B2CF-A072BEC0C519}" type="slidenum">
              <a:rPr lang="en-US" sz="1200">
                <a:latin typeface="Arial" charset="0"/>
              </a:rPr>
              <a:pPr/>
              <a:t>17</a:t>
            </a:fld>
            <a:endParaRPr lang="en-US" sz="12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502C723A-491F-4F2E-BA9D-564C3DE42E82}" type="slidenum">
              <a:rPr lang="en-US" sz="1200">
                <a:latin typeface="Arial" charset="0"/>
              </a:rPr>
              <a:pPr/>
              <a:t>18</a:t>
            </a:fld>
            <a:endParaRPr lang="en-US" sz="120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F670DBF5-32DE-49B1-B2CF-A072BEC0C519}" type="slidenum">
              <a:rPr lang="en-US" sz="1200">
                <a:latin typeface="Arial" charset="0"/>
              </a:rPr>
              <a:pPr/>
              <a:t>19</a:t>
            </a:fld>
            <a:endParaRPr lang="en-US" sz="12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7B76B947-B46A-4840-94D3-6AD62E9FF6EA}" type="slidenum">
              <a:rPr lang="en-US" sz="1200">
                <a:latin typeface="Arial" charset="0"/>
              </a:rPr>
              <a:pPr/>
              <a:t>2</a:t>
            </a:fld>
            <a:endParaRPr lang="en-US" sz="120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502C723A-491F-4F2E-BA9D-564C3DE42E82}" type="slidenum">
              <a:rPr lang="en-US" sz="1200">
                <a:latin typeface="Arial" charset="0"/>
              </a:rPr>
              <a:pPr/>
              <a:t>20</a:t>
            </a:fld>
            <a:endParaRPr lang="en-US" sz="120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F670DBF5-32DE-49B1-B2CF-A072BEC0C519}" type="slidenum">
              <a:rPr lang="en-US" sz="1200">
                <a:latin typeface="Arial" charset="0"/>
              </a:rPr>
              <a:pPr/>
              <a:t>21</a:t>
            </a:fld>
            <a:endParaRPr lang="en-US" sz="12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502C723A-491F-4F2E-BA9D-564C3DE42E82}" type="slidenum">
              <a:rPr lang="en-US" sz="1200">
                <a:latin typeface="Arial" charset="0"/>
              </a:rPr>
              <a:pPr/>
              <a:t>22</a:t>
            </a:fld>
            <a:endParaRPr lang="en-US" sz="120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F670DBF5-32DE-49B1-B2CF-A072BEC0C519}" type="slidenum">
              <a:rPr lang="en-US" sz="1200">
                <a:latin typeface="Arial" charset="0"/>
              </a:rPr>
              <a:pPr/>
              <a:t>23</a:t>
            </a:fld>
            <a:endParaRPr lang="en-US" sz="12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502C723A-491F-4F2E-BA9D-564C3DE42E82}" type="slidenum">
              <a:rPr lang="en-US" sz="1200">
                <a:latin typeface="Arial" charset="0"/>
              </a:rPr>
              <a:pPr/>
              <a:t>24</a:t>
            </a:fld>
            <a:endParaRPr lang="en-US" sz="120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F670DBF5-32DE-49B1-B2CF-A072BEC0C519}" type="slidenum">
              <a:rPr lang="en-US" sz="1200">
                <a:latin typeface="Arial" charset="0"/>
              </a:rPr>
              <a:pPr/>
              <a:t>25</a:t>
            </a:fld>
            <a:endParaRPr lang="en-US" sz="12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502C723A-491F-4F2E-BA9D-564C3DE42E82}" type="slidenum">
              <a:rPr lang="en-US" sz="1200">
                <a:latin typeface="Arial" charset="0"/>
              </a:rPr>
              <a:pPr/>
              <a:t>26</a:t>
            </a:fld>
            <a:endParaRPr lang="en-US" sz="120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F670DBF5-32DE-49B1-B2CF-A072BEC0C519}" type="slidenum">
              <a:rPr lang="en-US" sz="1200">
                <a:latin typeface="Arial" charset="0"/>
              </a:rPr>
              <a:pPr/>
              <a:t>27</a:t>
            </a:fld>
            <a:endParaRPr lang="en-US" sz="12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F670DBF5-32DE-49B1-B2CF-A072BEC0C519}" type="slidenum">
              <a:rPr lang="en-US" sz="1200">
                <a:latin typeface="Arial" charset="0"/>
              </a:rPr>
              <a:pPr/>
              <a:t>28</a:t>
            </a:fld>
            <a:endParaRPr lang="en-US" sz="12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502C723A-491F-4F2E-BA9D-564C3DE42E82}" type="slidenum">
              <a:rPr lang="en-US" sz="1200">
                <a:latin typeface="Arial" charset="0"/>
              </a:rPr>
              <a:pPr/>
              <a:t>29</a:t>
            </a:fld>
            <a:endParaRPr lang="en-US" sz="120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77803612-4BDB-4394-B90A-A042B2B285B0}" type="slidenum">
              <a:rPr lang="en-US" sz="1200">
                <a:latin typeface="Arial" charset="0"/>
              </a:rPr>
              <a:pPr/>
              <a:t>3</a:t>
            </a:fld>
            <a:endParaRPr lang="en-US" sz="1200">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F670DBF5-32DE-49B1-B2CF-A072BEC0C519}" type="slidenum">
              <a:rPr lang="en-US" sz="1200">
                <a:latin typeface="Arial" charset="0"/>
              </a:rPr>
              <a:pPr/>
              <a:t>30</a:t>
            </a:fld>
            <a:endParaRPr lang="en-US" sz="12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502C723A-491F-4F2E-BA9D-564C3DE42E82}" type="slidenum">
              <a:rPr lang="en-US" sz="1200">
                <a:latin typeface="Arial" charset="0"/>
              </a:rPr>
              <a:pPr/>
              <a:t>31</a:t>
            </a:fld>
            <a:endParaRPr lang="en-US" sz="120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F670DBF5-32DE-49B1-B2CF-A072BEC0C519}" type="slidenum">
              <a:rPr lang="en-US" sz="1200">
                <a:latin typeface="Arial" charset="0"/>
              </a:rPr>
              <a:pPr/>
              <a:t>32</a:t>
            </a:fld>
            <a:endParaRPr lang="en-US" sz="12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F670DBF5-32DE-49B1-B2CF-A072BEC0C519}" type="slidenum">
              <a:rPr lang="en-US" sz="1200">
                <a:latin typeface="Arial" charset="0"/>
              </a:rPr>
              <a:pPr/>
              <a:t>33</a:t>
            </a:fld>
            <a:endParaRPr lang="en-US" sz="12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502C723A-491F-4F2E-BA9D-564C3DE42E82}" type="slidenum">
              <a:rPr lang="en-US" sz="1200">
                <a:latin typeface="Arial" charset="0"/>
              </a:rPr>
              <a:pPr/>
              <a:t>34</a:t>
            </a:fld>
            <a:endParaRPr lang="en-US" sz="120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F670DBF5-32DE-49B1-B2CF-A072BEC0C519}" type="slidenum">
              <a:rPr lang="en-US" sz="1200">
                <a:latin typeface="Arial" charset="0"/>
              </a:rPr>
              <a:pPr/>
              <a:t>35</a:t>
            </a:fld>
            <a:endParaRPr lang="en-US" sz="12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F670DBF5-32DE-49B1-B2CF-A072BEC0C519}" type="slidenum">
              <a:rPr lang="en-US" sz="1200">
                <a:latin typeface="Arial" charset="0"/>
              </a:rPr>
              <a:pPr/>
              <a:t>36</a:t>
            </a:fld>
            <a:endParaRPr lang="en-US" sz="12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502C723A-491F-4F2E-BA9D-564C3DE42E82}" type="slidenum">
              <a:rPr lang="en-US" sz="1200">
                <a:latin typeface="Arial" charset="0"/>
              </a:rPr>
              <a:pPr/>
              <a:t>37</a:t>
            </a:fld>
            <a:endParaRPr lang="en-US" sz="120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F670DBF5-32DE-49B1-B2CF-A072BEC0C519}" type="slidenum">
              <a:rPr lang="en-US" sz="1200">
                <a:latin typeface="Arial" charset="0"/>
              </a:rPr>
              <a:pPr/>
              <a:t>38</a:t>
            </a:fld>
            <a:endParaRPr lang="en-US" sz="12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502C723A-491F-4F2E-BA9D-564C3DE42E82}" type="slidenum">
              <a:rPr lang="en-US" sz="1200">
                <a:latin typeface="Arial" charset="0"/>
              </a:rPr>
              <a:pPr/>
              <a:t>39</a:t>
            </a:fld>
            <a:endParaRPr lang="en-US" sz="120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6FA7FBBC-E82D-4E5E-B261-FA663137376F}" type="slidenum">
              <a:rPr lang="en-US" sz="1200">
                <a:latin typeface="Arial" charset="0"/>
              </a:rPr>
              <a:pPr/>
              <a:t>4</a:t>
            </a:fld>
            <a:endParaRPr lang="en-US" sz="120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F670DBF5-32DE-49B1-B2CF-A072BEC0C519}" type="slidenum">
              <a:rPr lang="en-US" sz="1200">
                <a:latin typeface="Arial" charset="0"/>
              </a:rPr>
              <a:pPr/>
              <a:t>40</a:t>
            </a:fld>
            <a:endParaRPr lang="en-US" sz="12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F670DBF5-32DE-49B1-B2CF-A072BEC0C519}" type="slidenum">
              <a:rPr lang="en-US" sz="1200">
                <a:latin typeface="Arial" charset="0"/>
              </a:rPr>
              <a:pPr/>
              <a:t>41</a:t>
            </a:fld>
            <a:endParaRPr lang="en-US" sz="12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502C723A-491F-4F2E-BA9D-564C3DE42E82}" type="slidenum">
              <a:rPr lang="en-US" sz="1200">
                <a:latin typeface="Arial" charset="0"/>
              </a:rPr>
              <a:pPr/>
              <a:t>42</a:t>
            </a:fld>
            <a:endParaRPr lang="en-US" sz="120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F670DBF5-32DE-49B1-B2CF-A072BEC0C519}" type="slidenum">
              <a:rPr lang="en-US" sz="1200">
                <a:latin typeface="Arial" charset="0"/>
              </a:rPr>
              <a:pPr/>
              <a:t>43</a:t>
            </a:fld>
            <a:endParaRPr lang="en-US" sz="12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F670DBF5-32DE-49B1-B2CF-A072BEC0C519}" type="slidenum">
              <a:rPr lang="en-US" sz="1200">
                <a:latin typeface="Arial" charset="0"/>
              </a:rPr>
              <a:pPr/>
              <a:t>44</a:t>
            </a:fld>
            <a:endParaRPr lang="en-US" sz="12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F670DBF5-32DE-49B1-B2CF-A072BEC0C519}" type="slidenum">
              <a:rPr lang="en-US" sz="1200">
                <a:latin typeface="Arial" charset="0"/>
              </a:rPr>
              <a:pPr/>
              <a:t>45</a:t>
            </a:fld>
            <a:endParaRPr lang="en-US" sz="12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502C723A-491F-4F2E-BA9D-564C3DE42E82}" type="slidenum">
              <a:rPr lang="en-US" sz="1200">
                <a:latin typeface="Arial" charset="0"/>
              </a:rPr>
              <a:pPr/>
              <a:t>46</a:t>
            </a:fld>
            <a:endParaRPr lang="en-US" sz="120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F670DBF5-32DE-49B1-B2CF-A072BEC0C519}" type="slidenum">
              <a:rPr lang="en-US" sz="1200">
                <a:latin typeface="Arial" charset="0"/>
              </a:rPr>
              <a:pPr/>
              <a:t>47</a:t>
            </a:fld>
            <a:endParaRPr lang="en-US" sz="12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F670DBF5-32DE-49B1-B2CF-A072BEC0C519}" type="slidenum">
              <a:rPr lang="en-US" sz="1200">
                <a:latin typeface="Arial" charset="0"/>
              </a:rPr>
              <a:pPr/>
              <a:t>48</a:t>
            </a:fld>
            <a:endParaRPr lang="en-US" sz="12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37536150-D593-48B1-B939-3BB0E3B480B5}" type="slidenum">
              <a:rPr lang="en-US" sz="1200">
                <a:latin typeface="Arial" charset="0"/>
              </a:rPr>
              <a:pPr/>
              <a:t>5</a:t>
            </a:fld>
            <a:endParaRPr lang="en-US" sz="1200">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CBFC9F40-9C7D-49D7-8FF1-27A664A8558B}" type="slidenum">
              <a:rPr lang="en-US" sz="1200">
                <a:latin typeface="Arial" charset="0"/>
              </a:rPr>
              <a:pPr/>
              <a:t>6</a:t>
            </a:fld>
            <a:endParaRPr lang="en-US" sz="1200">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91CB9EDF-50F7-485B-BE28-BA4AEA84277B}" type="slidenum">
              <a:rPr lang="en-US" sz="1200">
                <a:latin typeface="Arial" charset="0"/>
              </a:rPr>
              <a:pPr/>
              <a:t>7</a:t>
            </a:fld>
            <a:endParaRPr lang="en-US" sz="1200">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D9EFB4C5-1A39-4C32-A74F-C133A56AC8C7}" type="slidenum">
              <a:rPr lang="en-US" sz="1200">
                <a:latin typeface="Arial" charset="0"/>
              </a:rPr>
              <a:pPr/>
              <a:t>8</a:t>
            </a:fld>
            <a:endParaRPr lang="en-US" sz="120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fld id="{355C62EE-106A-4AAB-8671-1A900103E493}" type="slidenum">
              <a:rPr lang="en-US" sz="1200">
                <a:latin typeface="Arial" charset="0"/>
              </a:rPr>
              <a:pPr/>
              <a:t>9</a:t>
            </a:fld>
            <a:endParaRPr lang="en-US" sz="1200">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58183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138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15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479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011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3092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184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4895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812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9269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943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Line 10"/>
          <p:cNvSpPr>
            <a:spLocks noChangeShapeType="1"/>
          </p:cNvSpPr>
          <p:nvPr/>
        </p:nvSpPr>
        <p:spPr bwMode="auto">
          <a:xfrm>
            <a:off x="0" y="6210300"/>
            <a:ext cx="9140825"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Rectangle 12"/>
          <p:cNvSpPr>
            <a:spLocks noChangeArrowheads="1"/>
          </p:cNvSpPr>
          <p:nvPr/>
        </p:nvSpPr>
        <p:spPr bwMode="auto">
          <a:xfrm>
            <a:off x="6019800" y="6321425"/>
            <a:ext cx="312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5000"/>
                    </a:schemeClr>
                  </a:outerShdw>
                </a:effectLst>
              </a14:hiddenEffects>
            </a:ext>
          </a:extLst>
        </p:spPr>
        <p:txBody>
          <a:bodyPr/>
          <a:lstStyle/>
          <a:p>
            <a:pPr algn="r">
              <a:spcBef>
                <a:spcPct val="0"/>
              </a:spcBef>
            </a:pPr>
            <a:r>
              <a:rPr lang="en-US" sz="1000">
                <a:solidFill>
                  <a:schemeClr val="tx2"/>
                </a:solidFill>
                <a:latin typeface="Arial" charset="0"/>
              </a:rPr>
              <a:t> © </a:t>
            </a:r>
            <a:r>
              <a:rPr lang="en-US" sz="1000" smtClean="0">
                <a:solidFill>
                  <a:schemeClr val="tx2"/>
                </a:solidFill>
                <a:latin typeface="Arial" charset="0"/>
              </a:rPr>
              <a:t>2015 </a:t>
            </a:r>
            <a:r>
              <a:rPr lang="en-US" sz="1000">
                <a:solidFill>
                  <a:schemeClr val="tx2"/>
                </a:solidFill>
                <a:latin typeface="Arial" charset="0"/>
              </a:rPr>
              <a:t>Pearson Education, Inc.</a:t>
            </a:r>
          </a:p>
        </p:txBody>
      </p:sp>
      <p:sp>
        <p:nvSpPr>
          <p:cNvPr id="1030" name="Text Box 13"/>
          <p:cNvSpPr txBox="1">
            <a:spLocks noChangeArrowheads="1"/>
          </p:cNvSpPr>
          <p:nvPr/>
        </p:nvSpPr>
        <p:spPr bwMode="auto">
          <a:xfrm>
            <a:off x="0" y="6324600"/>
            <a:ext cx="5230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000" i="1" smtClean="0">
                <a:latin typeface="Arial" charset="0"/>
              </a:rPr>
              <a:t>Chemistry: The Central Science</a:t>
            </a:r>
            <a:r>
              <a:rPr lang="en-US" sz="1000" smtClean="0">
                <a:latin typeface="Arial" charset="0"/>
              </a:rPr>
              <a:t>, 13th </a:t>
            </a:r>
            <a:r>
              <a:rPr lang="en-US" sz="1000">
                <a:latin typeface="Arial" charset="0"/>
              </a:rPr>
              <a:t>Edition</a:t>
            </a:r>
            <a:endParaRPr lang="en-US" sz="1000">
              <a:solidFill>
                <a:schemeClr val="tx2"/>
              </a:solidFill>
              <a:latin typeface="Arial" charset="0"/>
            </a:endParaRPr>
          </a:p>
          <a:p>
            <a:pPr>
              <a:spcBef>
                <a:spcPct val="0"/>
              </a:spcBef>
            </a:pPr>
            <a:r>
              <a:rPr lang="en-US" sz="1000" smtClean="0">
                <a:effectLst/>
                <a:latin typeface="Helvetica"/>
                <a:ea typeface="Times"/>
              </a:rPr>
              <a:t>Brown/LeMay/Bursten/Murphy/Woodward/Stoltzfus</a:t>
            </a:r>
            <a:endParaRPr lang="en-US" sz="10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48"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48"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48"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48" charset="-128"/>
        </a:defRPr>
      </a:lvl5pPr>
      <a:lvl6pPr marL="457200" algn="ctr" rtl="0" fontAlgn="base">
        <a:spcBef>
          <a:spcPct val="0"/>
        </a:spcBef>
        <a:spcAft>
          <a:spcPct val="0"/>
        </a:spcAft>
        <a:defRPr sz="4400">
          <a:solidFill>
            <a:schemeClr val="tx2"/>
          </a:solidFill>
          <a:latin typeface="Times New Roman" pitchFamily="18" charset="0"/>
          <a:ea typeface="ＭＳ Ｐゴシック" pitchFamily="48" charset="-128"/>
        </a:defRPr>
      </a:lvl6pPr>
      <a:lvl7pPr marL="914400" algn="ctr" rtl="0" fontAlgn="base">
        <a:spcBef>
          <a:spcPct val="0"/>
        </a:spcBef>
        <a:spcAft>
          <a:spcPct val="0"/>
        </a:spcAft>
        <a:defRPr sz="4400">
          <a:solidFill>
            <a:schemeClr val="tx2"/>
          </a:solidFill>
          <a:latin typeface="Times New Roman" pitchFamily="18" charset="0"/>
          <a:ea typeface="ＭＳ Ｐゴシック" pitchFamily="48" charset="-128"/>
        </a:defRPr>
      </a:lvl7pPr>
      <a:lvl8pPr marL="1371600" algn="ctr" rtl="0" fontAlgn="base">
        <a:spcBef>
          <a:spcPct val="0"/>
        </a:spcBef>
        <a:spcAft>
          <a:spcPct val="0"/>
        </a:spcAft>
        <a:defRPr sz="4400">
          <a:solidFill>
            <a:schemeClr val="tx2"/>
          </a:solidFill>
          <a:latin typeface="Times New Roman" pitchFamily="18" charset="0"/>
          <a:ea typeface="ＭＳ Ｐゴシック" pitchFamily="48" charset="-128"/>
        </a:defRPr>
      </a:lvl8pPr>
      <a:lvl9pPr marL="1828800" algn="ctr" rtl="0" fontAlgn="base">
        <a:spcBef>
          <a:spcPct val="0"/>
        </a:spcBef>
        <a:spcAft>
          <a:spcPct val="0"/>
        </a:spcAft>
        <a:defRPr sz="4400">
          <a:solidFill>
            <a:schemeClr val="tx2"/>
          </a:solidFill>
          <a:latin typeface="Times New Roman" pitchFamily="1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250190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p:cNvSpPr txBox="1">
            <a:spLocks noChangeArrowheads="1"/>
          </p:cNvSpPr>
          <p:nvPr/>
        </p:nvSpPr>
        <p:spPr bwMode="auto">
          <a:xfrm>
            <a:off x="320040" y="2897188"/>
            <a:ext cx="8512520" cy="323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5750" indent="-285750">
              <a:defRPr/>
            </a:pPr>
            <a:r>
              <a:rPr lang="en-US" sz="1400" b="1" dirty="0" smtClean="0">
                <a:latin typeface="Times New Roman" pitchFamily="18" charset="0"/>
              </a:rPr>
              <a:t>(a)</a:t>
            </a:r>
            <a:r>
              <a:rPr lang="en-US" sz="1400" dirty="0" smtClean="0">
                <a:latin typeface="Times New Roman" pitchFamily="18" charset="0"/>
              </a:rPr>
              <a:t> </a:t>
            </a:r>
            <a:r>
              <a:rPr lang="en-US" sz="1400" dirty="0" smtClean="0">
                <a:latin typeface="+mn-lt"/>
              </a:rPr>
              <a:t>The left box, which represents reactants, contains two kinds of molecules, those composed of two oxygen</a:t>
            </a:r>
            <a:br>
              <a:rPr lang="en-US" sz="1400" dirty="0" smtClean="0">
                <a:latin typeface="+mn-lt"/>
              </a:rPr>
            </a:br>
            <a:r>
              <a:rPr lang="en-US" sz="1400" dirty="0" smtClean="0">
                <a:latin typeface="+mn-lt"/>
              </a:rPr>
              <a:t>atoms (</a:t>
            </a:r>
            <a:r>
              <a:rPr lang="de-DE" sz="1400" dirty="0" smtClean="0">
                <a:latin typeface="Times New Roman" pitchFamily="18" charset="0"/>
              </a:rPr>
              <a:t>O</a:t>
            </a:r>
            <a:r>
              <a:rPr lang="de-DE" sz="1400" baseline="-25000" dirty="0" smtClean="0">
                <a:latin typeface="Times New Roman" pitchFamily="18" charset="0"/>
              </a:rPr>
              <a:t>2</a:t>
            </a:r>
            <a:r>
              <a:rPr lang="en-US" sz="1400" dirty="0" smtClean="0">
                <a:latin typeface="+mn-lt"/>
              </a:rPr>
              <a:t>) and those composed of one nitrogen atom and one oxygen atom (NO). The right box, which</a:t>
            </a:r>
            <a:br>
              <a:rPr lang="en-US" sz="1400" dirty="0" smtClean="0">
                <a:latin typeface="+mn-lt"/>
              </a:rPr>
            </a:br>
            <a:r>
              <a:rPr lang="en-US" sz="1400" dirty="0" smtClean="0">
                <a:latin typeface="+mn-lt"/>
              </a:rPr>
              <a:t>represents products, contains only one kind of molecule, which is composed of one nitrogen atom and two </a:t>
            </a:r>
            <a:br>
              <a:rPr lang="en-US" sz="1400" dirty="0" smtClean="0">
                <a:latin typeface="+mn-lt"/>
              </a:rPr>
            </a:br>
            <a:r>
              <a:rPr lang="en-US" sz="1400" dirty="0" smtClean="0">
                <a:latin typeface="+mn-lt"/>
              </a:rPr>
              <a:t>oxygen atoms (NO</a:t>
            </a:r>
            <a:r>
              <a:rPr lang="de-DE" sz="1400" baseline="-25000" dirty="0" smtClean="0">
                <a:latin typeface="Times New Roman" pitchFamily="18" charset="0"/>
              </a:rPr>
              <a:t>2</a:t>
            </a:r>
            <a:r>
              <a:rPr lang="en-US" sz="1400" dirty="0" smtClean="0">
                <a:latin typeface="+mn-lt"/>
              </a:rPr>
              <a:t>).                              </a:t>
            </a:r>
          </a:p>
          <a:p>
            <a:pPr>
              <a:defRPr/>
            </a:pPr>
            <a:endParaRPr lang="en-US" sz="1400" b="1" dirty="0" smtClean="0">
              <a:latin typeface="Times New Roman" pitchFamily="18" charset="0"/>
            </a:endParaRPr>
          </a:p>
          <a:p>
            <a:pPr>
              <a:defRPr/>
            </a:pPr>
            <a:r>
              <a:rPr lang="en-US" sz="1400" b="1" dirty="0" smtClean="0">
                <a:latin typeface="Times New Roman" pitchFamily="18" charset="0"/>
              </a:rPr>
              <a:t>(b) </a:t>
            </a:r>
            <a:r>
              <a:rPr lang="en-US" sz="1400" dirty="0" smtClean="0">
                <a:latin typeface="+mn-lt"/>
              </a:rPr>
              <a:t>The unbalanced chemical equation is     </a:t>
            </a:r>
            <a:r>
              <a:rPr lang="de-DE" sz="1400" i="1" dirty="0" smtClean="0">
                <a:latin typeface="Times New Roman" pitchFamily="18" charset="0"/>
              </a:rPr>
              <a:t> </a:t>
            </a:r>
            <a:r>
              <a:rPr lang="de-DE" sz="1400" dirty="0" smtClean="0">
                <a:latin typeface="Times New Roman" pitchFamily="18" charset="0"/>
              </a:rPr>
              <a:t>O</a:t>
            </a:r>
            <a:r>
              <a:rPr lang="de-DE" sz="1400" baseline="-25000" dirty="0" smtClean="0">
                <a:latin typeface="Times New Roman" pitchFamily="18" charset="0"/>
              </a:rPr>
              <a:t>2</a:t>
            </a:r>
            <a:r>
              <a:rPr lang="de-DE" sz="1400" dirty="0" smtClean="0">
                <a:latin typeface="Times New Roman" pitchFamily="18" charset="0"/>
              </a:rPr>
              <a:t> + NO </a:t>
            </a:r>
            <a:r>
              <a:rPr lang="en-US" sz="1400" dirty="0" smtClean="0"/>
              <a:t>→ </a:t>
            </a:r>
            <a:r>
              <a:rPr lang="de-DE" sz="1400" dirty="0" smtClean="0">
                <a:latin typeface="Times New Roman" pitchFamily="18" charset="0"/>
              </a:rPr>
              <a:t>NO</a:t>
            </a:r>
            <a:r>
              <a:rPr lang="de-DE" sz="1400" baseline="-25000" dirty="0" smtClean="0">
                <a:latin typeface="Times New Roman" pitchFamily="18" charset="0"/>
              </a:rPr>
              <a:t>2</a:t>
            </a:r>
            <a:r>
              <a:rPr lang="de-DE" sz="1400" dirty="0" smtClean="0">
                <a:latin typeface="Times New Roman" pitchFamily="18" charset="0"/>
              </a:rPr>
              <a:t> (</a:t>
            </a:r>
            <a:r>
              <a:rPr lang="de-DE" sz="1400" dirty="0" err="1" smtClean="0">
                <a:latin typeface="Times New Roman" pitchFamily="18" charset="0"/>
              </a:rPr>
              <a:t>unbalanced</a:t>
            </a:r>
            <a:r>
              <a:rPr lang="de-DE" sz="1400" dirty="0" smtClean="0">
                <a:latin typeface="Times New Roman" pitchFamily="18" charset="0"/>
              </a:rPr>
              <a:t>)</a:t>
            </a:r>
            <a:endParaRPr lang="en-US" sz="1400" dirty="0" smtClean="0">
              <a:latin typeface="+mn-lt"/>
            </a:endParaRPr>
          </a:p>
          <a:p>
            <a:pPr>
              <a:defRPr/>
            </a:pPr>
            <a:endParaRPr lang="en-US" sz="1400" dirty="0" smtClean="0">
              <a:latin typeface="+mn-lt"/>
            </a:endParaRPr>
          </a:p>
          <a:p>
            <a:pPr indent="-115888">
              <a:defRPr/>
            </a:pPr>
            <a:r>
              <a:rPr lang="en-US" sz="1400" dirty="0" smtClean="0">
                <a:latin typeface="+mn-lt"/>
              </a:rPr>
              <a:t>   An inventory of atoms on each side of the equation shows that there are one N and three O on the left side of the arrow and one N and two O on the right. To balance O we must increase the number of O atoms on the right while keeping the coefficients for NO and NO</a:t>
            </a:r>
            <a:r>
              <a:rPr lang="de-DE" sz="1400" baseline="-25000" dirty="0" smtClean="0">
                <a:latin typeface="Times New Roman" pitchFamily="18" charset="0"/>
              </a:rPr>
              <a:t>2</a:t>
            </a:r>
            <a:r>
              <a:rPr lang="en-US" sz="1400" dirty="0" smtClean="0">
                <a:latin typeface="+mn-lt"/>
              </a:rPr>
              <a:t> equal. Sometimes a trial-and-error approach is required; we need to go back and forth several times from one side of an equation to the other, changing coefficients first on one side of the equation and then the other until it is balanced. In our present case, let’s start by increasing the number of O atoms on the right side of the equation by placing the coefficient 2 in front of NO</a:t>
            </a:r>
            <a:r>
              <a:rPr lang="de-DE" sz="1400" baseline="-25000" dirty="0" smtClean="0">
                <a:latin typeface="Times New Roman" pitchFamily="18" charset="0"/>
              </a:rPr>
              <a:t>2</a:t>
            </a:r>
            <a:r>
              <a:rPr lang="en-US" sz="1400" dirty="0" smtClean="0">
                <a:latin typeface="+mn-lt"/>
              </a:rPr>
              <a:t>:</a:t>
            </a:r>
          </a:p>
          <a:p>
            <a:pPr indent="-169863" algn="ctr">
              <a:defRPr/>
            </a:pPr>
            <a:endParaRPr lang="en-US" sz="1000" dirty="0" smtClean="0">
              <a:latin typeface="+mn-lt"/>
            </a:endParaRPr>
          </a:p>
          <a:p>
            <a:pPr indent="-169863" algn="ctr">
              <a:defRPr/>
            </a:pPr>
            <a:r>
              <a:rPr lang="en-US" sz="1400" dirty="0" smtClean="0">
                <a:latin typeface="+mn-lt"/>
              </a:rPr>
              <a:t>O</a:t>
            </a:r>
            <a:r>
              <a:rPr lang="de-DE" sz="1400" baseline="-25000" dirty="0">
                <a:latin typeface="Times New Roman" pitchFamily="18" charset="0"/>
              </a:rPr>
              <a:t>2</a:t>
            </a:r>
            <a:r>
              <a:rPr lang="en-US" sz="1400" dirty="0" smtClean="0">
                <a:latin typeface="+mn-lt"/>
              </a:rPr>
              <a:t> + NO → 2 NO</a:t>
            </a:r>
            <a:r>
              <a:rPr lang="de-DE" sz="1400" baseline="-25000" dirty="0">
                <a:latin typeface="Times New Roman" pitchFamily="18" charset="0"/>
              </a:rPr>
              <a:t>2</a:t>
            </a:r>
            <a:r>
              <a:rPr lang="en-US" sz="1400" dirty="0" smtClean="0">
                <a:latin typeface="+mn-lt"/>
              </a:rPr>
              <a:t> (unbalanced)</a:t>
            </a:r>
          </a:p>
          <a:p>
            <a:pPr>
              <a:defRPr/>
            </a:pPr>
            <a:endParaRPr lang="de-DE" sz="1400" dirty="0" smtClean="0">
              <a:latin typeface="+mn-lt"/>
            </a:endParaRPr>
          </a:p>
          <a:p>
            <a:pPr marL="0" indent="0">
              <a:defRPr/>
            </a:pPr>
            <a:r>
              <a:rPr lang="de-DE" sz="1400" dirty="0" smtClean="0">
                <a:latin typeface="Times New Roman" pitchFamily="18" charset="0"/>
              </a:rPr>
              <a:t>                                              </a:t>
            </a:r>
            <a:endParaRPr lang="en-US" sz="1400" dirty="0" smtClean="0">
              <a:latin typeface="+mn-lt"/>
            </a:endParaRPr>
          </a:p>
        </p:txBody>
      </p:sp>
      <p:sp>
        <p:nvSpPr>
          <p:cNvPr id="2122" name="Rectangle 74"/>
          <p:cNvSpPr>
            <a:spLocks noChangeArrowheads="1"/>
          </p:cNvSpPr>
          <p:nvPr/>
        </p:nvSpPr>
        <p:spPr bwMode="auto">
          <a:xfrm>
            <a:off x="320040" y="2514600"/>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dirty="0">
                <a:solidFill>
                  <a:srgbClr val="3366FF"/>
                </a:solidFill>
                <a:latin typeface="Arial" charset="0"/>
              </a:rPr>
              <a:t>Solution</a:t>
            </a:r>
            <a:endParaRPr lang="en-US" sz="1600" dirty="0">
              <a:solidFill>
                <a:schemeClr val="bg1"/>
              </a:solidFill>
              <a:latin typeface="Arial" charset="0"/>
            </a:endParaRPr>
          </a:p>
        </p:txBody>
      </p:sp>
      <p:sp>
        <p:nvSpPr>
          <p:cNvPr id="2054" name="Line 81"/>
          <p:cNvSpPr>
            <a:spLocks noChangeShapeType="1"/>
          </p:cNvSpPr>
          <p:nvPr/>
        </p:nvSpPr>
        <p:spPr bwMode="auto">
          <a:xfrm>
            <a:off x="304800" y="304800"/>
            <a:ext cx="14288" cy="582295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040" y="762001"/>
            <a:ext cx="84582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a:defRPr/>
            </a:pPr>
            <a:r>
              <a:rPr lang="en-US" sz="1400" dirty="0" smtClean="0">
                <a:latin typeface="+mn-lt"/>
              </a:rPr>
              <a:t>The following diagram represents a chemical reaction in which the red spheres are oxygen atoms and the blue </a:t>
            </a:r>
          </a:p>
          <a:p>
            <a:pPr>
              <a:defRPr/>
            </a:pPr>
            <a:r>
              <a:rPr lang="en-US" sz="1400" dirty="0" smtClean="0">
                <a:latin typeface="+mn-lt"/>
              </a:rPr>
              <a:t>spheres are nitrogen atoms. </a:t>
            </a:r>
            <a:r>
              <a:rPr lang="en-US" sz="1400" b="1" dirty="0" smtClean="0">
                <a:latin typeface="+mn-lt"/>
              </a:rPr>
              <a:t>(a)</a:t>
            </a:r>
            <a:r>
              <a:rPr lang="en-US" sz="1400" dirty="0" smtClean="0">
                <a:latin typeface="+mn-lt"/>
              </a:rPr>
              <a:t> Write the chemical formulas for the reactants and products. </a:t>
            </a:r>
            <a:r>
              <a:rPr lang="en-US" sz="1400" b="1" dirty="0" smtClean="0">
                <a:latin typeface="+mn-lt"/>
              </a:rPr>
              <a:t>(b) </a:t>
            </a:r>
            <a:r>
              <a:rPr lang="en-US" sz="1400" dirty="0" smtClean="0">
                <a:latin typeface="+mn-lt"/>
              </a:rPr>
              <a:t>Write a balanced </a:t>
            </a:r>
          </a:p>
          <a:p>
            <a:pPr>
              <a:defRPr/>
            </a:pPr>
            <a:r>
              <a:rPr lang="en-US" sz="1400" dirty="0" smtClean="0">
                <a:latin typeface="+mn-lt"/>
              </a:rPr>
              <a:t>equation for the reaction. </a:t>
            </a:r>
            <a:r>
              <a:rPr lang="en-US" sz="1400" b="1" dirty="0" smtClean="0">
                <a:latin typeface="+mn-lt"/>
              </a:rPr>
              <a:t>(c) </a:t>
            </a:r>
            <a:r>
              <a:rPr lang="en-US" sz="1400" dirty="0" smtClean="0">
                <a:latin typeface="+mn-lt"/>
              </a:rPr>
              <a:t>Is the diagram consistent with the law of conservation of </a:t>
            </a:r>
            <a:r>
              <a:rPr lang="en-US" sz="1400" smtClean="0">
                <a:latin typeface="+mn-lt"/>
              </a:rPr>
              <a:t>mass? </a:t>
            </a:r>
            <a:endParaRPr lang="en-US" sz="1400" dirty="0" smtClean="0">
              <a:latin typeface="+mn-lt"/>
            </a:endParaRPr>
          </a:p>
          <a:p>
            <a:pPr>
              <a:defRPr/>
            </a:pPr>
            <a:endParaRPr lang="en-US" sz="1400" dirty="0" smtClean="0">
              <a:latin typeface="+mn-lt"/>
            </a:endParaRPr>
          </a:p>
          <a:p>
            <a:pPr>
              <a:defRPr/>
            </a:pPr>
            <a:endParaRPr lang="en-US" sz="1400" dirty="0" smtClean="0">
              <a:latin typeface="+mn-lt"/>
            </a:endParaRPr>
          </a:p>
          <a:p>
            <a:pPr>
              <a:defRPr/>
            </a:pPr>
            <a:endParaRPr lang="en-US" sz="1400" dirty="0" smtClean="0">
              <a:latin typeface="+mn-lt"/>
            </a:endParaRPr>
          </a:p>
          <a:p>
            <a:pPr>
              <a:defRPr/>
            </a:pPr>
            <a:endParaRPr lang="en-US" sz="1400" dirty="0" smtClean="0">
              <a:latin typeface="+mn-lt"/>
            </a:endParaRPr>
          </a:p>
          <a:p>
            <a:pPr>
              <a:defRPr/>
            </a:pPr>
            <a:endParaRPr lang="en-US" sz="1400" dirty="0" smtClean="0">
              <a:latin typeface="+mn-lt"/>
            </a:endParaRPr>
          </a:p>
          <a:p>
            <a:pPr>
              <a:defRPr/>
            </a:pPr>
            <a:endParaRPr lang="en-US" sz="1400" dirty="0" smtClean="0">
              <a:latin typeface="+mn-lt"/>
            </a:endParaRPr>
          </a:p>
        </p:txBody>
      </p:sp>
      <p:pic>
        <p:nvPicPr>
          <p:cNvPr id="2057" name="Picture 103" descr="C:\Documents and Settings\GEX\Desktop\chapter 03\JPEGS\03_Pg84_UnFigure.jpg"/>
          <p:cNvPicPr>
            <a:picLocks noChangeAspect="1" noChangeArrowheads="1"/>
          </p:cNvPicPr>
          <p:nvPr/>
        </p:nvPicPr>
        <p:blipFill>
          <a:blip r:embed="rId3">
            <a:extLst>
              <a:ext uri="{28A0092B-C50C-407E-A947-70E740481C1C}">
                <a14:useLocalDpi xmlns:a14="http://schemas.microsoft.com/office/drawing/2010/main" val="0"/>
              </a:ext>
            </a:extLst>
          </a:blip>
          <a:srcRect b="5853"/>
          <a:stretch>
            <a:fillRect/>
          </a:stretch>
        </p:blipFill>
        <p:spPr bwMode="auto">
          <a:xfrm>
            <a:off x="2897188" y="1561002"/>
            <a:ext cx="27686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a:t>
            </a:r>
            <a:r>
              <a:rPr lang="en-US" b="1" dirty="0" smtClean="0">
                <a:solidFill>
                  <a:srgbClr val="3366FF"/>
                </a:solidFill>
                <a:latin typeface="Arial" charset="0"/>
              </a:rPr>
              <a:t>Exercise </a:t>
            </a:r>
            <a:r>
              <a:rPr lang="en-US" b="1" dirty="0">
                <a:solidFill>
                  <a:srgbClr val="3366FF"/>
                </a:solidFill>
                <a:latin typeface="Arial" charset="0"/>
              </a:rPr>
              <a:t>3.1</a:t>
            </a:r>
            <a:r>
              <a:rPr lang="en-US" b="1" dirty="0">
                <a:solidFill>
                  <a:srgbClr val="4C4BE5"/>
                </a:solidFill>
                <a:latin typeface="Arial" charset="0"/>
              </a:rPr>
              <a:t> </a:t>
            </a:r>
            <a:r>
              <a:rPr lang="en-US" b="1" dirty="0">
                <a:latin typeface="Arial" charset="0"/>
              </a:rPr>
              <a:t>Interpreting and Balancing Chemical Equations</a:t>
            </a:r>
          </a:p>
        </p:txBody>
      </p:sp>
      <p:sp>
        <p:nvSpPr>
          <p:cNvPr id="11" name="Line 89"/>
          <p:cNvSpPr>
            <a:spLocks noChangeShapeType="1"/>
          </p:cNvSpPr>
          <p:nvPr/>
        </p:nvSpPr>
        <p:spPr bwMode="auto">
          <a:xfrm>
            <a:off x="310651" y="6142761"/>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6"/>
          <p:cNvSpPr>
            <a:spLocks noChangeShapeType="1"/>
          </p:cNvSpPr>
          <p:nvPr/>
        </p:nvSpPr>
        <p:spPr bwMode="auto">
          <a:xfrm flipH="1">
            <a:off x="286791" y="304801"/>
            <a:ext cx="18007" cy="506406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8" name="Line 9"/>
          <p:cNvSpPr>
            <a:spLocks noChangeShapeType="1"/>
          </p:cNvSpPr>
          <p:nvPr/>
        </p:nvSpPr>
        <p:spPr bwMode="auto">
          <a:xfrm>
            <a:off x="277020" y="5368868"/>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269" name="Group 10"/>
          <p:cNvGrpSpPr>
            <a:grpSpLocks/>
          </p:cNvGrpSpPr>
          <p:nvPr/>
        </p:nvGrpSpPr>
        <p:grpSpPr bwMode="auto">
          <a:xfrm>
            <a:off x="320675" y="2317750"/>
            <a:ext cx="7924800" cy="695325"/>
            <a:chOff x="192" y="1536"/>
            <a:chExt cx="4992" cy="438"/>
          </a:xfrm>
        </p:grpSpPr>
        <p:sp>
          <p:nvSpPr>
            <p:cNvPr id="11279" name="Text Box 11"/>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1280" name="Rectangle 12"/>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11271" name="Rectangle 15"/>
          <p:cNvSpPr>
            <a:spLocks noChangeArrowheads="1"/>
          </p:cNvSpPr>
          <p:nvPr/>
        </p:nvSpPr>
        <p:spPr bwMode="auto">
          <a:xfrm>
            <a:off x="304800" y="3733800"/>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sp>
        <p:nvSpPr>
          <p:cNvPr id="275479" name="Text Box 23"/>
          <p:cNvSpPr txBox="1">
            <a:spLocks noChangeArrowheads="1"/>
          </p:cNvSpPr>
          <p:nvPr/>
        </p:nvSpPr>
        <p:spPr bwMode="auto">
          <a:xfrm>
            <a:off x="320675" y="1198563"/>
            <a:ext cx="7924800" cy="163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600" b="1" dirty="0" smtClean="0">
                <a:solidFill>
                  <a:srgbClr val="3366FF"/>
                </a:solidFill>
                <a:latin typeface="Arial" charset="0"/>
              </a:rPr>
              <a:t>Solution</a:t>
            </a:r>
          </a:p>
          <a:p>
            <a:pPr>
              <a:spcBef>
                <a:spcPts val="1000"/>
              </a:spcBef>
            </a:pPr>
            <a:r>
              <a:rPr lang="en-US" sz="1400" b="1" dirty="0" smtClean="0"/>
              <a:t>(a</a:t>
            </a:r>
            <a:r>
              <a:rPr lang="en-US" sz="1400" b="1" dirty="0"/>
              <a:t>) </a:t>
            </a:r>
            <a:r>
              <a:rPr lang="en-US" sz="1400" dirty="0" smtClean="0"/>
              <a:t>By </a:t>
            </a:r>
            <a:r>
              <a:rPr lang="en-US" sz="1400" dirty="0"/>
              <a:t>adding the atomic weights of the </a:t>
            </a:r>
            <a:r>
              <a:rPr lang="en-US" sz="1400" dirty="0" smtClean="0"/>
              <a:t>atoms in </a:t>
            </a:r>
            <a:r>
              <a:rPr lang="en-US" sz="1400" dirty="0"/>
              <a:t>sucrose, we find the formula weight to </a:t>
            </a:r>
            <a:r>
              <a:rPr lang="en-US" sz="1400" smtClean="0"/>
              <a:t>be </a:t>
            </a:r>
            <a:r>
              <a:rPr lang="en-US" sz="1400" smtClean="0"/>
              <a:t>342.0 </a:t>
            </a:r>
            <a:r>
              <a:rPr lang="en-US" sz="1400" dirty="0" err="1" smtClean="0"/>
              <a:t>amu</a:t>
            </a:r>
            <a:r>
              <a:rPr lang="en-US" sz="1400" dirty="0" smtClean="0"/>
              <a:t>:</a:t>
            </a:r>
          </a:p>
          <a:p>
            <a:pPr marL="342900" indent="-342900">
              <a:buAutoNum type="alphaLcPeriod"/>
            </a:pPr>
            <a:endParaRPr lang="en-US" sz="1400" dirty="0"/>
          </a:p>
          <a:p>
            <a:pPr marL="342900" indent="-342900">
              <a:buAutoNum type="alphaLcPeriod"/>
            </a:pPr>
            <a:endParaRPr lang="en-US" sz="1400" dirty="0" smtClean="0"/>
          </a:p>
          <a:p>
            <a:endParaRPr lang="en-US" sz="1400" dirty="0" smtClean="0"/>
          </a:p>
          <a:p>
            <a:pPr marL="228600" indent="-228600"/>
            <a:r>
              <a:rPr lang="en-US" sz="1400" b="1" dirty="0" smtClean="0"/>
              <a:t>(b) </a:t>
            </a:r>
            <a:r>
              <a:rPr lang="en-US" sz="1400" dirty="0" smtClean="0"/>
              <a:t>If </a:t>
            </a:r>
            <a:r>
              <a:rPr lang="en-US" sz="1400" dirty="0"/>
              <a:t>a chemical formula has </a:t>
            </a:r>
            <a:r>
              <a:rPr lang="en-US" sz="1400" dirty="0" smtClean="0"/>
              <a:t>parentheses, the </a:t>
            </a:r>
            <a:r>
              <a:rPr lang="en-US" sz="1400" dirty="0"/>
              <a:t>subscript outside the parentheses is </a:t>
            </a:r>
            <a:r>
              <a:rPr lang="en-US" sz="1400" dirty="0" smtClean="0"/>
              <a:t>a multiplier </a:t>
            </a:r>
            <a:r>
              <a:rPr lang="en-US" sz="1400" dirty="0"/>
              <a:t>for all atoms </a:t>
            </a:r>
            <a:r>
              <a:rPr lang="en-US" sz="1400" dirty="0" smtClean="0"/>
              <a:t>    </a:t>
            </a:r>
            <a:br>
              <a:rPr lang="en-US" sz="1400" dirty="0" smtClean="0"/>
            </a:br>
            <a:r>
              <a:rPr lang="en-US" sz="1400" dirty="0" smtClean="0"/>
              <a:t> inside</a:t>
            </a:r>
            <a:r>
              <a:rPr lang="en-US" sz="1400" dirty="0"/>
              <a:t>. Thus, </a:t>
            </a:r>
            <a:r>
              <a:rPr lang="en-US" sz="1400" dirty="0" smtClean="0"/>
              <a:t>for </a:t>
            </a:r>
            <a:r>
              <a:rPr lang="en-US" sz="1400" dirty="0" err="1" smtClean="0"/>
              <a:t>Ca</a:t>
            </a:r>
            <a:r>
              <a:rPr lang="en-US" sz="1400" dirty="0" smtClean="0"/>
              <a:t>(NO</a:t>
            </a:r>
            <a:r>
              <a:rPr lang="en-US" sz="1400" baseline="-25000" dirty="0" smtClean="0"/>
              <a:t>3</a:t>
            </a:r>
            <a:r>
              <a:rPr lang="en-US" sz="1400" dirty="0" smtClean="0"/>
              <a:t>)</a:t>
            </a:r>
            <a:r>
              <a:rPr lang="en-US" sz="1400" baseline="-25000" dirty="0" smtClean="0"/>
              <a:t>2</a:t>
            </a:r>
            <a:r>
              <a:rPr lang="en-US" sz="1400" dirty="0" smtClean="0"/>
              <a:t> </a:t>
            </a:r>
            <a:r>
              <a:rPr lang="en-US" sz="1400" dirty="0"/>
              <a:t>we </a:t>
            </a:r>
            <a:r>
              <a:rPr lang="en-US" sz="1400" dirty="0" smtClean="0"/>
              <a:t>have</a:t>
            </a:r>
            <a:endParaRPr lang="en-US" sz="1600" b="1" dirty="0" smtClean="0">
              <a:solidFill>
                <a:srgbClr val="3366FF"/>
              </a:solidFill>
              <a:latin typeface="Arial" charset="0"/>
            </a:endParaRPr>
          </a:p>
          <a:p>
            <a:pPr>
              <a:spcBef>
                <a:spcPct val="0"/>
              </a:spcBef>
            </a:pPr>
            <a:endParaRPr lang="en-US" sz="1600" dirty="0" smtClean="0">
              <a:solidFill>
                <a:schemeClr val="bg1"/>
              </a:solidFill>
              <a:latin typeface="Arial" charset="0"/>
            </a:endParaRPr>
          </a:p>
          <a:p>
            <a:pPr>
              <a:spcBef>
                <a:spcPct val="0"/>
              </a:spcBef>
            </a:pPr>
            <a:endParaRPr lang="en-US" sz="1600" b="1" dirty="0" smtClean="0">
              <a:solidFill>
                <a:srgbClr val="3366FF"/>
              </a:solidFill>
              <a:latin typeface="Arial" charset="0"/>
            </a:endParaRPr>
          </a:p>
          <a:p>
            <a:pPr>
              <a:spcBef>
                <a:spcPct val="0"/>
              </a:spcBef>
            </a:pPr>
            <a:endParaRPr lang="en-US" sz="1600" b="1" dirty="0">
              <a:solidFill>
                <a:srgbClr val="3366FF"/>
              </a:solidFill>
              <a:latin typeface="Arial" charset="0"/>
            </a:endParaRPr>
          </a:p>
          <a:p>
            <a:pPr>
              <a:spcBef>
                <a:spcPct val="0"/>
              </a:spcBef>
            </a:pPr>
            <a:endParaRPr lang="en-US" sz="1600" b="1" dirty="0" smtClean="0">
              <a:solidFill>
                <a:srgbClr val="3366FF"/>
              </a:solidFill>
              <a:latin typeface="Arial" charset="0"/>
            </a:endParaRPr>
          </a:p>
          <a:p>
            <a:pPr>
              <a:spcBef>
                <a:spcPct val="0"/>
              </a:spcBef>
            </a:pPr>
            <a:r>
              <a:rPr lang="en-US" sz="1600" b="1" dirty="0" smtClean="0">
                <a:solidFill>
                  <a:srgbClr val="3366FF"/>
                </a:solidFill>
                <a:latin typeface="Arial" charset="0"/>
              </a:rPr>
              <a:t>Practice Exercise 1</a:t>
            </a:r>
          </a:p>
          <a:p>
            <a:pPr>
              <a:spcBef>
                <a:spcPct val="0"/>
              </a:spcBef>
            </a:pPr>
            <a:endParaRPr lang="en-US" sz="1000" b="1" dirty="0" smtClean="0">
              <a:solidFill>
                <a:srgbClr val="3366FF"/>
              </a:solidFill>
              <a:latin typeface="Arial" charset="0"/>
            </a:endParaRPr>
          </a:p>
          <a:p>
            <a:pPr>
              <a:spcBef>
                <a:spcPct val="0"/>
              </a:spcBef>
            </a:pPr>
            <a:r>
              <a:rPr lang="en-US" sz="1400" dirty="0" smtClean="0"/>
              <a:t>Which of the following is the correct formula weight for calcium phosphate? </a:t>
            </a:r>
            <a:r>
              <a:rPr lang="en-US" sz="1400" b="1" dirty="0" smtClean="0"/>
              <a:t>(a) </a:t>
            </a:r>
            <a:r>
              <a:rPr lang="en-US" sz="1400" dirty="0" smtClean="0"/>
              <a:t>310.2 </a:t>
            </a:r>
            <a:r>
              <a:rPr lang="en-US" sz="1400" dirty="0" err="1" smtClean="0"/>
              <a:t>amu</a:t>
            </a:r>
            <a:r>
              <a:rPr lang="en-US" sz="1400" dirty="0" smtClean="0"/>
              <a:t>, </a:t>
            </a:r>
            <a:r>
              <a:rPr lang="en-US" sz="1400" b="1" dirty="0" smtClean="0"/>
              <a:t>(b) </a:t>
            </a:r>
            <a:r>
              <a:rPr lang="en-US" sz="1400" dirty="0" smtClean="0"/>
              <a:t>135.1 </a:t>
            </a:r>
            <a:r>
              <a:rPr lang="en-US" sz="1400" dirty="0" err="1" smtClean="0"/>
              <a:t>amu</a:t>
            </a:r>
            <a:r>
              <a:rPr lang="en-US" sz="1400" dirty="0" smtClean="0"/>
              <a:t>, </a:t>
            </a:r>
            <a:r>
              <a:rPr lang="en-US" sz="1400" b="1" dirty="0" smtClean="0"/>
              <a:t>(c) </a:t>
            </a:r>
            <a:r>
              <a:rPr lang="en-US" sz="1400" dirty="0" smtClean="0"/>
              <a:t>182.2 </a:t>
            </a:r>
            <a:r>
              <a:rPr lang="en-US" sz="1400" dirty="0" err="1" smtClean="0"/>
              <a:t>amu</a:t>
            </a:r>
            <a:r>
              <a:rPr lang="en-US" sz="1400" dirty="0" smtClean="0"/>
              <a:t>, </a:t>
            </a:r>
            <a:r>
              <a:rPr lang="en-US" sz="1400" b="1" dirty="0" smtClean="0"/>
              <a:t>(d) </a:t>
            </a:r>
            <a:r>
              <a:rPr lang="en-US" sz="1400" dirty="0" smtClean="0"/>
              <a:t>278.2 </a:t>
            </a:r>
            <a:r>
              <a:rPr lang="en-US" sz="1400" dirty="0" err="1" smtClean="0"/>
              <a:t>amu</a:t>
            </a:r>
            <a:r>
              <a:rPr lang="en-US" sz="1400" dirty="0" smtClean="0"/>
              <a:t>, </a:t>
            </a:r>
            <a:r>
              <a:rPr lang="en-US" sz="1400" b="1" dirty="0" smtClean="0"/>
              <a:t>(e)</a:t>
            </a:r>
            <a:r>
              <a:rPr lang="en-US" sz="1400" dirty="0" smtClean="0"/>
              <a:t> 175.1 </a:t>
            </a:r>
            <a:r>
              <a:rPr lang="en-US" sz="1400" dirty="0" err="1" smtClean="0"/>
              <a:t>amu</a:t>
            </a:r>
            <a:r>
              <a:rPr lang="en-US" sz="1400" dirty="0" smtClean="0"/>
              <a:t>.</a:t>
            </a:r>
            <a:endParaRPr lang="en-US" sz="1400" dirty="0"/>
          </a:p>
        </p:txBody>
      </p:sp>
      <p:pic>
        <p:nvPicPr>
          <p:cNvPr id="11281" name="Picture 17" descr="C:\Documents and Settings\GEX\Desktop\chapter 03\sample 3.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2563" y="1965150"/>
            <a:ext cx="2591862" cy="781924"/>
          </a:xfrm>
          <a:prstGeom prst="rect">
            <a:avLst/>
          </a:prstGeom>
          <a:noFill/>
          <a:extLst>
            <a:ext uri="{909E8E84-426E-40DD-AFC4-6F175D3DCCD1}">
              <a14:hiddenFill xmlns:a14="http://schemas.microsoft.com/office/drawing/2010/main">
                <a:solidFill>
                  <a:srgbClr val="FFFFFF"/>
                </a:solidFill>
              </a14:hiddenFill>
            </a:ext>
          </a:extLst>
        </p:spPr>
      </p:pic>
      <p:pic>
        <p:nvPicPr>
          <p:cNvPr id="11282" name="Picture 18" descr="C:\Documents and Settings\GEX\Desktop\chapter 03\sample 3.5-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804" y="3485848"/>
            <a:ext cx="2452941" cy="78589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3.5</a:t>
            </a:r>
            <a:r>
              <a:rPr lang="en-US" b="1" dirty="0" smtClean="0">
                <a:solidFill>
                  <a:srgbClr val="4C4BE5"/>
                </a:solidFill>
                <a:latin typeface="Arial" charset="0"/>
              </a:rPr>
              <a:t> </a:t>
            </a:r>
            <a:r>
              <a:rPr lang="en-US" b="1" dirty="0" smtClean="0">
                <a:latin typeface="Arial" charset="0"/>
              </a:rPr>
              <a:t>Calculating Formula Weights</a:t>
            </a:r>
            <a:endParaRPr lang="en-US" b="1" dirty="0">
              <a:latin typeface="Arial" charset="0"/>
            </a:endParaRPr>
          </a:p>
        </p:txBody>
      </p:sp>
      <p:sp>
        <p:nvSpPr>
          <p:cNvPr id="23" name="Rectangle 20"/>
          <p:cNvSpPr>
            <a:spLocks noChangeArrowheads="1"/>
          </p:cNvSpPr>
          <p:nvPr/>
        </p:nvSpPr>
        <p:spPr bwMode="auto">
          <a:xfrm>
            <a:off x="320675" y="825500"/>
            <a:ext cx="7627794"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Calculate the formula weight of (</a:t>
            </a:r>
            <a:r>
              <a:rPr lang="en-US" sz="1400" b="1" dirty="0"/>
              <a:t>a</a:t>
            </a:r>
            <a:r>
              <a:rPr lang="en-US" sz="1400" dirty="0"/>
              <a:t>) sucrose, C</a:t>
            </a:r>
            <a:r>
              <a:rPr lang="en-US" sz="1400" baseline="-25000" dirty="0"/>
              <a:t>12</a:t>
            </a:r>
            <a:r>
              <a:rPr lang="en-US" sz="1400" dirty="0"/>
              <a:t>H</a:t>
            </a:r>
            <a:r>
              <a:rPr lang="en-US" sz="1400" baseline="-25000" dirty="0"/>
              <a:t>22</a:t>
            </a:r>
            <a:r>
              <a:rPr lang="en-US" sz="1400" dirty="0"/>
              <a:t>O</a:t>
            </a:r>
            <a:r>
              <a:rPr lang="en-US" sz="1400" baseline="-25000" dirty="0"/>
              <a:t>11</a:t>
            </a:r>
            <a:r>
              <a:rPr lang="en-US" sz="1400" dirty="0"/>
              <a:t> (table sugar); and (</a:t>
            </a:r>
            <a:r>
              <a:rPr lang="en-US" sz="1400" b="1" dirty="0"/>
              <a:t>b</a:t>
            </a:r>
            <a:r>
              <a:rPr lang="en-US" sz="1400" dirty="0"/>
              <a:t>) calcium nitrate, </a:t>
            </a:r>
            <a:r>
              <a:rPr lang="en-US" sz="1400" dirty="0" err="1"/>
              <a:t>Ca</a:t>
            </a:r>
            <a:r>
              <a:rPr lang="en-US" sz="1400" dirty="0"/>
              <a:t>(NO</a:t>
            </a:r>
            <a:r>
              <a:rPr lang="en-US" sz="1400" baseline="-25000" dirty="0"/>
              <a:t>3</a:t>
            </a:r>
            <a:r>
              <a:rPr lang="en-US" sz="1400" dirty="0"/>
              <a:t>)</a:t>
            </a:r>
            <a:r>
              <a:rPr lang="en-US" sz="1400" baseline="-25000" dirty="0"/>
              <a:t>2</a:t>
            </a:r>
          </a:p>
        </p:txBody>
      </p:sp>
      <p:sp>
        <p:nvSpPr>
          <p:cNvPr id="24"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54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547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547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547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547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547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7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9" name="Text Box 5"/>
          <p:cNvSpPr txBox="1">
            <a:spLocks noChangeArrowheads="1"/>
          </p:cNvSpPr>
          <p:nvPr/>
        </p:nvSpPr>
        <p:spPr bwMode="auto">
          <a:xfrm>
            <a:off x="322263" y="1200850"/>
            <a:ext cx="7924800" cy="770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600" b="1" dirty="0" smtClean="0">
                <a:solidFill>
                  <a:srgbClr val="3366FF"/>
                </a:solidFill>
                <a:latin typeface="Arial" charset="0"/>
              </a:rPr>
              <a:t>Practice Exercise 2</a:t>
            </a:r>
          </a:p>
          <a:p>
            <a:pPr>
              <a:spcBef>
                <a:spcPct val="0"/>
              </a:spcBef>
            </a:pPr>
            <a:endParaRPr lang="en-US" sz="1000" b="1" dirty="0" smtClean="0">
              <a:solidFill>
                <a:srgbClr val="3366FF"/>
              </a:solidFill>
              <a:latin typeface="Arial" charset="0"/>
            </a:endParaRPr>
          </a:p>
          <a:p>
            <a:pPr>
              <a:spcBef>
                <a:spcPct val="0"/>
              </a:spcBef>
            </a:pPr>
            <a:r>
              <a:rPr lang="en-US" sz="1400" dirty="0"/>
              <a:t>Calculate the formula weight of </a:t>
            </a:r>
            <a:r>
              <a:rPr lang="en-US" sz="1400" b="1" dirty="0"/>
              <a:t>(a) </a:t>
            </a:r>
            <a:r>
              <a:rPr lang="en-US" sz="1400" dirty="0" smtClean="0"/>
              <a:t>Al(OH)</a:t>
            </a:r>
            <a:r>
              <a:rPr lang="en-US" sz="1400" baseline="-25000" dirty="0" smtClean="0"/>
              <a:t>3</a:t>
            </a:r>
            <a:r>
              <a:rPr lang="en-US" sz="1400" dirty="0" smtClean="0"/>
              <a:t>, </a:t>
            </a:r>
            <a:r>
              <a:rPr lang="en-US" sz="1400" b="1" dirty="0"/>
              <a:t>(b) </a:t>
            </a:r>
            <a:r>
              <a:rPr lang="en-US" sz="1400" dirty="0" smtClean="0"/>
              <a:t>CH</a:t>
            </a:r>
            <a:r>
              <a:rPr lang="en-US" sz="1400" baseline="-25000" dirty="0"/>
              <a:t>3</a:t>
            </a:r>
            <a:r>
              <a:rPr lang="en-US" sz="1400" dirty="0" smtClean="0"/>
              <a:t>OH</a:t>
            </a:r>
            <a:r>
              <a:rPr lang="en-US" sz="1400" dirty="0"/>
              <a:t>, and </a:t>
            </a:r>
            <a:r>
              <a:rPr lang="en-US" sz="1400" b="1" dirty="0"/>
              <a:t>(c)</a:t>
            </a:r>
            <a:r>
              <a:rPr lang="en-US" sz="1400" dirty="0"/>
              <a:t> </a:t>
            </a:r>
            <a:r>
              <a:rPr lang="en-US" sz="1400" dirty="0" err="1"/>
              <a:t>TaON</a:t>
            </a:r>
            <a:r>
              <a:rPr lang="en-US" sz="1400" dirty="0"/>
              <a:t>.</a:t>
            </a:r>
            <a:endParaRPr lang="de-DE" sz="1400" dirty="0"/>
          </a:p>
        </p:txBody>
      </p:sp>
      <p:sp>
        <p:nvSpPr>
          <p:cNvPr id="12294" name="Line 7"/>
          <p:cNvSpPr>
            <a:spLocks noChangeShapeType="1"/>
          </p:cNvSpPr>
          <p:nvPr/>
        </p:nvSpPr>
        <p:spPr bwMode="auto">
          <a:xfrm flipH="1">
            <a:off x="295365" y="304800"/>
            <a:ext cx="9433" cy="1844309"/>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7" name="Line 10"/>
          <p:cNvSpPr>
            <a:spLocks noChangeShapeType="1"/>
          </p:cNvSpPr>
          <p:nvPr/>
        </p:nvSpPr>
        <p:spPr bwMode="auto">
          <a:xfrm>
            <a:off x="284957" y="2149109"/>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Rectangle 20"/>
          <p:cNvSpPr>
            <a:spLocks noChangeArrowheads="1"/>
          </p:cNvSpPr>
          <p:nvPr/>
        </p:nvSpPr>
        <p:spPr bwMode="auto">
          <a:xfrm>
            <a:off x="320675" y="825500"/>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sp>
        <p:nvSpPr>
          <p:cNvPr id="14"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3.5</a:t>
            </a:r>
            <a:r>
              <a:rPr lang="en-US" b="1" dirty="0" smtClean="0">
                <a:solidFill>
                  <a:srgbClr val="4C4BE5"/>
                </a:solidFill>
                <a:latin typeface="Arial" charset="0"/>
              </a:rPr>
              <a:t> </a:t>
            </a:r>
            <a:r>
              <a:rPr lang="en-US" b="1" dirty="0" smtClean="0">
                <a:latin typeface="Arial" charset="0"/>
              </a:rPr>
              <a:t>Calculating Formula Weights</a:t>
            </a:r>
            <a:endParaRPr lang="en-US" b="1" dirty="0">
              <a:latin typeface="Arial" charset="0"/>
            </a:endParaRPr>
          </a:p>
        </p:txBody>
      </p:sp>
      <p:sp>
        <p:nvSpPr>
          <p:cNvPr id="9"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0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702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70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4" name="Rectangle 6"/>
          <p:cNvSpPr>
            <a:spLocks noChangeArrowheads="1"/>
          </p:cNvSpPr>
          <p:nvPr/>
        </p:nvSpPr>
        <p:spPr bwMode="auto">
          <a:xfrm>
            <a:off x="323850" y="1199134"/>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dirty="0">
                <a:solidFill>
                  <a:srgbClr val="3366FF"/>
                </a:solidFill>
                <a:latin typeface="Arial" charset="0"/>
              </a:rPr>
              <a:t>Solution</a:t>
            </a:r>
            <a:endParaRPr lang="en-US" sz="1600" dirty="0">
              <a:solidFill>
                <a:schemeClr val="bg1"/>
              </a:solidFill>
              <a:latin typeface="Arial" charset="0"/>
            </a:endParaRPr>
          </a:p>
        </p:txBody>
      </p:sp>
      <p:sp>
        <p:nvSpPr>
          <p:cNvPr id="14341" name="Line 7"/>
          <p:cNvSpPr>
            <a:spLocks noChangeShapeType="1"/>
          </p:cNvSpPr>
          <p:nvPr/>
        </p:nvSpPr>
        <p:spPr bwMode="auto">
          <a:xfrm>
            <a:off x="304800" y="304801"/>
            <a:ext cx="0" cy="565238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Line 10"/>
          <p:cNvSpPr>
            <a:spLocks noChangeShapeType="1"/>
          </p:cNvSpPr>
          <p:nvPr/>
        </p:nvSpPr>
        <p:spPr bwMode="auto">
          <a:xfrm>
            <a:off x="295275" y="5957188"/>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45" name="Group 14"/>
          <p:cNvGrpSpPr>
            <a:grpSpLocks/>
          </p:cNvGrpSpPr>
          <p:nvPr/>
        </p:nvGrpSpPr>
        <p:grpSpPr bwMode="auto">
          <a:xfrm>
            <a:off x="304800" y="3733800"/>
            <a:ext cx="7924800" cy="695325"/>
            <a:chOff x="192" y="1536"/>
            <a:chExt cx="4992" cy="438"/>
          </a:xfrm>
        </p:grpSpPr>
        <p:sp>
          <p:nvSpPr>
            <p:cNvPr id="14349"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4350"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2945" name="Text Box 17"/>
          <p:cNvSpPr txBox="1">
            <a:spLocks noChangeArrowheads="1"/>
          </p:cNvSpPr>
          <p:nvPr/>
        </p:nvSpPr>
        <p:spPr bwMode="auto">
          <a:xfrm>
            <a:off x="320040" y="1574799"/>
            <a:ext cx="8364538"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ts val="0"/>
              </a:spcBef>
            </a:pPr>
            <a:r>
              <a:rPr lang="en-US" sz="1400" dirty="0"/>
              <a:t>Let’s examine this question using the problem-solving steps in the accompanying “Strategies </a:t>
            </a:r>
            <a:r>
              <a:rPr lang="en-US" sz="1400" dirty="0" smtClean="0"/>
              <a:t>in Chemistry:</a:t>
            </a:r>
          </a:p>
          <a:p>
            <a:pPr>
              <a:spcBef>
                <a:spcPts val="0"/>
              </a:spcBef>
            </a:pPr>
            <a:r>
              <a:rPr lang="en-US" sz="1400" dirty="0" smtClean="0"/>
              <a:t>Problem </a:t>
            </a:r>
            <a:r>
              <a:rPr lang="en-US" sz="1400" dirty="0"/>
              <a:t>Solving” essay</a:t>
            </a:r>
            <a:r>
              <a:rPr lang="en-US" sz="1400" dirty="0" smtClean="0"/>
              <a:t>.</a:t>
            </a:r>
          </a:p>
          <a:p>
            <a:pPr>
              <a:spcBef>
                <a:spcPts val="0"/>
              </a:spcBef>
            </a:pPr>
            <a:endParaRPr lang="en-US" sz="1400" dirty="0"/>
          </a:p>
          <a:p>
            <a:pPr>
              <a:spcBef>
                <a:spcPts val="0"/>
              </a:spcBef>
            </a:pPr>
            <a:r>
              <a:rPr lang="en-US" sz="1400" b="1" dirty="0"/>
              <a:t>Analyze </a:t>
            </a:r>
            <a:r>
              <a:rPr lang="en-US" sz="1400" dirty="0"/>
              <a:t>We are given a chemical formula and asked to calculate the percentage by mass of </a:t>
            </a:r>
            <a:r>
              <a:rPr lang="en-US" sz="1400" dirty="0" smtClean="0"/>
              <a:t>each element.</a:t>
            </a:r>
          </a:p>
          <a:p>
            <a:pPr>
              <a:spcBef>
                <a:spcPts val="0"/>
              </a:spcBef>
            </a:pPr>
            <a:endParaRPr lang="en-US" sz="1400" dirty="0"/>
          </a:p>
          <a:p>
            <a:pPr>
              <a:spcBef>
                <a:spcPts val="0"/>
              </a:spcBef>
            </a:pPr>
            <a:r>
              <a:rPr lang="en-US" sz="1400" b="1" dirty="0"/>
              <a:t>Plan </a:t>
            </a:r>
            <a:r>
              <a:rPr lang="en-US" sz="1400" dirty="0"/>
              <a:t>We use Equation 3.10, obtaining our atomic weights from a periodic table. We know </a:t>
            </a:r>
            <a:r>
              <a:rPr lang="en-US" sz="1400" dirty="0" smtClean="0"/>
              <a:t>the denominator </a:t>
            </a:r>
            <a:r>
              <a:rPr lang="en-US" sz="1400" dirty="0"/>
              <a:t>in </a:t>
            </a:r>
            <a:endParaRPr lang="en-US" sz="1400" dirty="0" smtClean="0"/>
          </a:p>
          <a:p>
            <a:pPr>
              <a:spcBef>
                <a:spcPts val="0"/>
              </a:spcBef>
            </a:pPr>
            <a:r>
              <a:rPr lang="en-US" sz="1400" dirty="0" smtClean="0"/>
              <a:t>Equation </a:t>
            </a:r>
            <a:r>
              <a:rPr lang="en-US" sz="1400" dirty="0"/>
              <a:t>3.10, the formula weight of </a:t>
            </a:r>
            <a:r>
              <a:rPr lang="en-US" sz="1400" dirty="0" smtClean="0"/>
              <a:t>C</a:t>
            </a:r>
            <a:r>
              <a:rPr lang="en-US" sz="1400" baseline="-25000" dirty="0" smtClean="0"/>
              <a:t>12</a:t>
            </a:r>
            <a:r>
              <a:rPr lang="en-US" sz="1400" dirty="0" smtClean="0"/>
              <a:t>H</a:t>
            </a:r>
            <a:r>
              <a:rPr lang="en-US" sz="1400" baseline="-25000" dirty="0" smtClean="0"/>
              <a:t>22</a:t>
            </a:r>
            <a:r>
              <a:rPr lang="en-US" sz="1400" dirty="0" smtClean="0"/>
              <a:t>O</a:t>
            </a:r>
            <a:r>
              <a:rPr lang="en-US" sz="1400" baseline="-25000" dirty="0" smtClean="0"/>
              <a:t>11</a:t>
            </a:r>
            <a:r>
              <a:rPr lang="en-US" sz="1400" dirty="0" smtClean="0"/>
              <a:t>, </a:t>
            </a:r>
            <a:r>
              <a:rPr lang="en-US" sz="1400" dirty="0"/>
              <a:t>from Sample Exercise 3.5. </a:t>
            </a:r>
            <a:r>
              <a:rPr lang="en-US" sz="1400" dirty="0" smtClean="0"/>
              <a:t>We must </a:t>
            </a:r>
            <a:r>
              <a:rPr lang="en-US" sz="1400" dirty="0"/>
              <a:t>use that value in </a:t>
            </a:r>
            <a:r>
              <a:rPr lang="en-US" sz="1400" dirty="0" smtClean="0"/>
              <a:t>three</a:t>
            </a:r>
          </a:p>
          <a:p>
            <a:pPr>
              <a:spcBef>
                <a:spcPts val="0"/>
              </a:spcBef>
            </a:pPr>
            <a:r>
              <a:rPr lang="en-US" sz="1400" dirty="0" smtClean="0"/>
              <a:t>calculations</a:t>
            </a:r>
            <a:r>
              <a:rPr lang="en-US" sz="1400" dirty="0"/>
              <a:t>, one for each element</a:t>
            </a:r>
            <a:r>
              <a:rPr lang="en-US" sz="1400" dirty="0" smtClean="0"/>
              <a:t>.</a:t>
            </a:r>
          </a:p>
          <a:p>
            <a:r>
              <a:rPr lang="en-US" sz="1400" b="1" dirty="0" smtClean="0"/>
              <a:t>Solve</a:t>
            </a:r>
          </a:p>
          <a:p>
            <a:endParaRPr lang="en-US" sz="1400" b="1" dirty="0"/>
          </a:p>
          <a:p>
            <a:endParaRPr lang="en-US" sz="1400" b="1" dirty="0" smtClean="0"/>
          </a:p>
          <a:p>
            <a:endParaRPr lang="en-US" sz="1400" b="1" dirty="0"/>
          </a:p>
          <a:p>
            <a:endParaRPr lang="en-US" sz="1400" b="1" dirty="0" smtClean="0"/>
          </a:p>
          <a:p>
            <a:pPr>
              <a:spcBef>
                <a:spcPts val="0"/>
              </a:spcBef>
            </a:pPr>
            <a:endParaRPr lang="en-US" sz="1400" b="1" dirty="0" smtClean="0"/>
          </a:p>
          <a:p>
            <a:pPr>
              <a:spcBef>
                <a:spcPts val="0"/>
              </a:spcBef>
            </a:pPr>
            <a:r>
              <a:rPr lang="en-US" sz="1400" b="1" dirty="0" smtClean="0"/>
              <a:t>Check </a:t>
            </a:r>
            <a:r>
              <a:rPr lang="en-US" sz="1400" dirty="0"/>
              <a:t>Our calculated percentages must add up to 100%, which they do. We could have </a:t>
            </a:r>
            <a:r>
              <a:rPr lang="en-US" sz="1400" dirty="0" smtClean="0"/>
              <a:t>used more </a:t>
            </a:r>
            <a:r>
              <a:rPr lang="en-US" sz="1400" dirty="0"/>
              <a:t>significant </a:t>
            </a:r>
            <a:endParaRPr lang="en-US" sz="1400" dirty="0" smtClean="0"/>
          </a:p>
          <a:p>
            <a:pPr>
              <a:spcBef>
                <a:spcPts val="0"/>
              </a:spcBef>
            </a:pPr>
            <a:r>
              <a:rPr lang="en-US" sz="1400" dirty="0" smtClean="0"/>
              <a:t>figures </a:t>
            </a:r>
            <a:r>
              <a:rPr lang="en-US" sz="1400" dirty="0"/>
              <a:t>for our atomic weights, giving more significant figures for our </a:t>
            </a:r>
            <a:r>
              <a:rPr lang="en-US" sz="1400" dirty="0" smtClean="0"/>
              <a:t>percentage composition</a:t>
            </a:r>
            <a:r>
              <a:rPr lang="en-US" sz="1400" dirty="0"/>
              <a:t>, but we have </a:t>
            </a:r>
            <a:endParaRPr lang="en-US" sz="1400" dirty="0" smtClean="0"/>
          </a:p>
          <a:p>
            <a:pPr>
              <a:spcBef>
                <a:spcPts val="0"/>
              </a:spcBef>
            </a:pPr>
            <a:r>
              <a:rPr lang="en-US" sz="1400" dirty="0" smtClean="0"/>
              <a:t>adhered </a:t>
            </a:r>
            <a:r>
              <a:rPr lang="en-US" sz="1400" dirty="0"/>
              <a:t>to our suggested guideline of rounding atomic </a:t>
            </a:r>
            <a:r>
              <a:rPr lang="en-US" sz="1400" dirty="0" smtClean="0"/>
              <a:t>weights to </a:t>
            </a:r>
            <a:r>
              <a:rPr lang="en-US" sz="1400" dirty="0"/>
              <a:t>one digit beyond the decimal point.</a:t>
            </a:r>
          </a:p>
        </p:txBody>
      </p:sp>
      <p:sp>
        <p:nvSpPr>
          <p:cNvPr id="16"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3.6</a:t>
            </a:r>
            <a:r>
              <a:rPr lang="en-US" b="1" dirty="0" smtClean="0">
                <a:solidFill>
                  <a:srgbClr val="4C4BE5"/>
                </a:solidFill>
                <a:latin typeface="Arial" charset="0"/>
              </a:rPr>
              <a:t> </a:t>
            </a:r>
            <a:r>
              <a:rPr lang="en-US" b="1" dirty="0" smtClean="0">
                <a:latin typeface="Arial" charset="0"/>
              </a:rPr>
              <a:t>Calculating Percentage Composition</a:t>
            </a:r>
            <a:endParaRPr lang="en-US" b="1" dirty="0">
              <a:latin typeface="Arial" charset="0"/>
            </a:endParaRPr>
          </a:p>
        </p:txBody>
      </p:sp>
      <p:pic>
        <p:nvPicPr>
          <p:cNvPr id="14351" name="Picture 15" descr="C:\Documents and Settings\GEX\Desktop\chapter 03\sample 3.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0211" y="3699572"/>
            <a:ext cx="2494666" cy="126860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0"/>
          <p:cNvSpPr>
            <a:spLocks noChangeArrowheads="1"/>
          </p:cNvSpPr>
          <p:nvPr/>
        </p:nvSpPr>
        <p:spPr bwMode="auto">
          <a:xfrm>
            <a:off x="320675" y="825500"/>
            <a:ext cx="6125780"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a:spcBef>
                <a:spcPct val="0"/>
              </a:spcBef>
            </a:pPr>
            <a:r>
              <a:rPr lang="en-US" sz="1400" dirty="0" smtClean="0"/>
              <a:t>Calculate the percentage of carbon, hydrogen, and oxygen (by mass) in C</a:t>
            </a:r>
            <a:r>
              <a:rPr lang="en-US" sz="1400" baseline="-25000" dirty="0" smtClean="0"/>
              <a:t>12</a:t>
            </a:r>
            <a:r>
              <a:rPr lang="en-US" sz="1400" dirty="0" smtClean="0"/>
              <a:t>H</a:t>
            </a:r>
            <a:r>
              <a:rPr lang="en-US" sz="1400" baseline="-25000" dirty="0" smtClean="0"/>
              <a:t>22</a:t>
            </a:r>
            <a:r>
              <a:rPr lang="en-US" sz="1400" dirty="0" smtClean="0"/>
              <a:t>O</a:t>
            </a:r>
            <a:r>
              <a:rPr lang="en-US" sz="1400" baseline="-25000" dirty="0" smtClean="0"/>
              <a:t>11</a:t>
            </a:r>
            <a:r>
              <a:rPr lang="en-US" sz="1400" dirty="0" smtClean="0"/>
              <a:t>.</a:t>
            </a:r>
            <a:endParaRPr lang="en-US" sz="1400" dirty="0"/>
          </a:p>
        </p:txBody>
      </p:sp>
      <p:sp>
        <p:nvSpPr>
          <p:cNvPr id="19"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9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29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294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294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294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294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294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294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294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2945">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2945">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294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4" grpId="0"/>
      <p:bldP spid="2529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7"/>
          <p:cNvSpPr>
            <a:spLocks noChangeShapeType="1"/>
          </p:cNvSpPr>
          <p:nvPr/>
        </p:nvSpPr>
        <p:spPr bwMode="auto">
          <a:xfrm flipH="1">
            <a:off x="291138" y="304800"/>
            <a:ext cx="13661" cy="2887935"/>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10"/>
          <p:cNvSpPr>
            <a:spLocks noChangeShapeType="1"/>
          </p:cNvSpPr>
          <p:nvPr/>
        </p:nvSpPr>
        <p:spPr bwMode="auto">
          <a:xfrm>
            <a:off x="281296" y="319273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19" name="Group 11"/>
          <p:cNvGrpSpPr>
            <a:grpSpLocks/>
          </p:cNvGrpSpPr>
          <p:nvPr/>
        </p:nvGrpSpPr>
        <p:grpSpPr bwMode="auto">
          <a:xfrm>
            <a:off x="320675" y="2317750"/>
            <a:ext cx="7924800" cy="695325"/>
            <a:chOff x="192" y="1536"/>
            <a:chExt cx="4992" cy="438"/>
          </a:xfrm>
        </p:grpSpPr>
        <p:sp>
          <p:nvSpPr>
            <p:cNvPr id="13324"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3325"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4994" name="Text Box 18"/>
          <p:cNvSpPr txBox="1">
            <a:spLocks noChangeArrowheads="1"/>
          </p:cNvSpPr>
          <p:nvPr/>
        </p:nvSpPr>
        <p:spPr bwMode="auto">
          <a:xfrm>
            <a:off x="320040" y="1201739"/>
            <a:ext cx="8521700" cy="149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600" b="1" dirty="0" smtClean="0">
                <a:solidFill>
                  <a:srgbClr val="3366FF"/>
                </a:solidFill>
                <a:latin typeface="Arial" charset="0"/>
              </a:rPr>
              <a:t>Practice Exercise 1</a:t>
            </a:r>
          </a:p>
          <a:p>
            <a:pPr>
              <a:spcBef>
                <a:spcPct val="0"/>
              </a:spcBef>
            </a:pPr>
            <a:endParaRPr lang="en-US" sz="1000" b="1" dirty="0">
              <a:solidFill>
                <a:srgbClr val="3366FF"/>
              </a:solidFill>
              <a:latin typeface="Arial" charset="0"/>
            </a:endParaRPr>
          </a:p>
          <a:p>
            <a:pPr>
              <a:spcBef>
                <a:spcPct val="0"/>
              </a:spcBef>
            </a:pPr>
            <a:r>
              <a:rPr lang="en-US" sz="1400" dirty="0" smtClean="0"/>
              <a:t>What </a:t>
            </a:r>
            <a:r>
              <a:rPr lang="en-US" sz="1400" dirty="0"/>
              <a:t>is the percentage of nitrogen, by mass, in calcium nitrate? </a:t>
            </a:r>
            <a:r>
              <a:rPr lang="en-US" sz="1400" b="1" dirty="0"/>
              <a:t>(a) </a:t>
            </a:r>
            <a:r>
              <a:rPr lang="en-US" sz="1400" dirty="0"/>
              <a:t>8.54%, </a:t>
            </a:r>
            <a:r>
              <a:rPr lang="en-US" sz="1400" b="1" dirty="0"/>
              <a:t>(b) </a:t>
            </a:r>
            <a:r>
              <a:rPr lang="en-US" sz="1400" dirty="0"/>
              <a:t>17.1</a:t>
            </a:r>
            <a:r>
              <a:rPr lang="en-US" sz="1400" dirty="0" smtClean="0"/>
              <a:t>%, </a:t>
            </a:r>
            <a:r>
              <a:rPr lang="en-US" sz="1400" b="1" dirty="0" smtClean="0"/>
              <a:t>(</a:t>
            </a:r>
            <a:r>
              <a:rPr lang="en-US" sz="1400" b="1" dirty="0"/>
              <a:t>c) </a:t>
            </a:r>
            <a:r>
              <a:rPr lang="en-US" sz="1400" dirty="0"/>
              <a:t>13.7%, </a:t>
            </a:r>
            <a:r>
              <a:rPr lang="en-US" sz="1400" b="1" dirty="0"/>
              <a:t>(d)</a:t>
            </a:r>
            <a:r>
              <a:rPr lang="en-US" sz="1400" dirty="0"/>
              <a:t> 24.4</a:t>
            </a:r>
            <a:r>
              <a:rPr lang="en-US" sz="1400"/>
              <a:t>%, </a:t>
            </a:r>
            <a:r>
              <a:rPr lang="en-US" sz="1400" smtClean="0"/>
              <a:t/>
            </a:r>
            <a:br>
              <a:rPr lang="en-US" sz="1400" smtClean="0"/>
            </a:br>
            <a:r>
              <a:rPr lang="en-US" sz="1400" b="1" smtClean="0"/>
              <a:t>(e</a:t>
            </a:r>
            <a:r>
              <a:rPr lang="en-US" sz="1400" b="1" dirty="0"/>
              <a:t>)</a:t>
            </a:r>
            <a:r>
              <a:rPr lang="en-US" sz="1400" dirty="0"/>
              <a:t> 82.9</a:t>
            </a:r>
            <a:r>
              <a:rPr lang="en-US" sz="1400" dirty="0" smtClean="0"/>
              <a:t>%.</a:t>
            </a:r>
          </a:p>
          <a:p>
            <a:endParaRPr lang="en-US" sz="1400" dirty="0" smtClean="0"/>
          </a:p>
          <a:p>
            <a:pPr>
              <a:spcBef>
                <a:spcPct val="0"/>
              </a:spcBef>
            </a:pPr>
            <a:r>
              <a:rPr lang="en-US" sz="1600" b="1" dirty="0" smtClean="0">
                <a:solidFill>
                  <a:srgbClr val="3366FF"/>
                </a:solidFill>
                <a:latin typeface="Arial" charset="0"/>
              </a:rPr>
              <a:t>Practice Exercise 2</a:t>
            </a:r>
          </a:p>
          <a:p>
            <a:pPr>
              <a:spcBef>
                <a:spcPct val="0"/>
              </a:spcBef>
            </a:pPr>
            <a:endParaRPr lang="en-US" sz="1000" b="1" dirty="0">
              <a:solidFill>
                <a:srgbClr val="3366FF"/>
              </a:solidFill>
              <a:latin typeface="Arial" charset="0"/>
            </a:endParaRPr>
          </a:p>
          <a:p>
            <a:pPr>
              <a:spcBef>
                <a:spcPct val="0"/>
              </a:spcBef>
            </a:pPr>
            <a:r>
              <a:rPr lang="en-US" sz="1400" dirty="0" smtClean="0"/>
              <a:t>Calculate </a:t>
            </a:r>
            <a:r>
              <a:rPr lang="en-US" sz="1400" dirty="0"/>
              <a:t>the percentage of potassium, by mass, in K</a:t>
            </a:r>
            <a:r>
              <a:rPr lang="en-US" sz="1400" baseline="-25000" dirty="0"/>
              <a:t>2</a:t>
            </a:r>
            <a:r>
              <a:rPr lang="en-US" sz="1400" dirty="0"/>
              <a:t>PtCl</a:t>
            </a:r>
            <a:r>
              <a:rPr lang="en-US" sz="1400" baseline="-25000" dirty="0"/>
              <a:t>6</a:t>
            </a:r>
            <a:r>
              <a:rPr lang="en-US" sz="1400" dirty="0"/>
              <a:t>.</a:t>
            </a:r>
          </a:p>
        </p:txBody>
      </p:sp>
      <p:sp>
        <p:nvSpPr>
          <p:cNvPr id="15" name="Rectangle 58"/>
          <p:cNvSpPr>
            <a:spLocks noChangeArrowheads="1"/>
          </p:cNvSpPr>
          <p:nvPr/>
        </p:nvSpPr>
        <p:spPr bwMode="auto">
          <a:xfrm>
            <a:off x="319088" y="396875"/>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3.6</a:t>
            </a:r>
            <a:r>
              <a:rPr lang="en-US" b="1" dirty="0" smtClean="0">
                <a:solidFill>
                  <a:srgbClr val="4C4BE5"/>
                </a:solidFill>
                <a:latin typeface="Arial" charset="0"/>
              </a:rPr>
              <a:t> </a:t>
            </a:r>
            <a:r>
              <a:rPr lang="en-US" b="1" dirty="0" smtClean="0">
                <a:latin typeface="Arial" charset="0"/>
              </a:rPr>
              <a:t>Calculating Percentage Composition</a:t>
            </a:r>
            <a:endParaRPr lang="en-US" b="1" dirty="0">
              <a:latin typeface="Arial" charset="0"/>
            </a:endParaRPr>
          </a:p>
        </p:txBody>
      </p:sp>
      <p:sp>
        <p:nvSpPr>
          <p:cNvPr id="16"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Rectangle 20"/>
          <p:cNvSpPr>
            <a:spLocks noChangeArrowheads="1"/>
          </p:cNvSpPr>
          <p:nvPr/>
        </p:nvSpPr>
        <p:spPr bwMode="auto">
          <a:xfrm>
            <a:off x="320675" y="825500"/>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sp>
        <p:nvSpPr>
          <p:cNvPr id="12"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499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499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99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7"/>
          <p:cNvSpPr>
            <a:spLocks noChangeShapeType="1"/>
          </p:cNvSpPr>
          <p:nvPr/>
        </p:nvSpPr>
        <p:spPr bwMode="auto">
          <a:xfrm>
            <a:off x="304800" y="304801"/>
            <a:ext cx="0" cy="5385466"/>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Line 10"/>
          <p:cNvSpPr>
            <a:spLocks noChangeShapeType="1"/>
          </p:cNvSpPr>
          <p:nvPr/>
        </p:nvSpPr>
        <p:spPr bwMode="auto">
          <a:xfrm>
            <a:off x="295275" y="5690266"/>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45" name="Group 14"/>
          <p:cNvGrpSpPr>
            <a:grpSpLocks/>
          </p:cNvGrpSpPr>
          <p:nvPr/>
        </p:nvGrpSpPr>
        <p:grpSpPr bwMode="auto">
          <a:xfrm>
            <a:off x="304800" y="3733800"/>
            <a:ext cx="7924800" cy="695325"/>
            <a:chOff x="192" y="1536"/>
            <a:chExt cx="4992" cy="438"/>
          </a:xfrm>
        </p:grpSpPr>
        <p:sp>
          <p:nvSpPr>
            <p:cNvPr id="14349"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4350"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2945" name="Text Box 17"/>
          <p:cNvSpPr txBox="1">
            <a:spLocks noChangeArrowheads="1"/>
          </p:cNvSpPr>
          <p:nvPr/>
        </p:nvSpPr>
        <p:spPr bwMode="auto">
          <a:xfrm>
            <a:off x="320040" y="1795145"/>
            <a:ext cx="8364538" cy="3709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ts val="0"/>
              </a:spcBef>
            </a:pPr>
            <a:r>
              <a:rPr lang="en-US" sz="1400" b="1" dirty="0" smtClean="0"/>
              <a:t>Analyze</a:t>
            </a:r>
            <a:r>
              <a:rPr lang="en-US" sz="1400" dirty="0" smtClean="0"/>
              <a:t> We are given amounts of three substances expressed in grams, moles, and number of molecules and </a:t>
            </a:r>
          </a:p>
          <a:p>
            <a:pPr>
              <a:spcBef>
                <a:spcPts val="0"/>
              </a:spcBef>
            </a:pPr>
            <a:r>
              <a:rPr lang="en-US" sz="1400" dirty="0" smtClean="0"/>
              <a:t>asked to arrange the samples in order of increasing numbers of C atoms.</a:t>
            </a:r>
          </a:p>
          <a:p>
            <a:pPr>
              <a:spcBef>
                <a:spcPts val="0"/>
              </a:spcBef>
            </a:pPr>
            <a:endParaRPr lang="en-US" sz="1400" dirty="0" smtClean="0"/>
          </a:p>
          <a:p>
            <a:pPr>
              <a:spcBef>
                <a:spcPts val="0"/>
              </a:spcBef>
            </a:pPr>
            <a:r>
              <a:rPr lang="en-US" sz="1400" b="1" dirty="0" smtClean="0"/>
              <a:t>Plan</a:t>
            </a:r>
            <a:r>
              <a:rPr lang="en-US" sz="1400" dirty="0" smtClean="0"/>
              <a:t> To determine the number of C atoms in each sample, we must convert 12 g </a:t>
            </a:r>
            <a:r>
              <a:rPr lang="en-US" sz="1400" baseline="30000" dirty="0" smtClean="0"/>
              <a:t>12</a:t>
            </a:r>
            <a:r>
              <a:rPr lang="en-US" sz="1400" dirty="0" smtClean="0"/>
              <a:t>C, 1 </a:t>
            </a:r>
            <a:r>
              <a:rPr lang="en-US" sz="1400" dirty="0" err="1" smtClean="0"/>
              <a:t>mol</a:t>
            </a:r>
            <a:r>
              <a:rPr lang="en-US" sz="1400" dirty="0" smtClean="0"/>
              <a:t> C</a:t>
            </a:r>
            <a:r>
              <a:rPr lang="en-US" sz="1400" baseline="-25000" dirty="0" smtClean="0"/>
              <a:t>2</a:t>
            </a:r>
            <a:r>
              <a:rPr lang="en-US" sz="1400" dirty="0" smtClean="0"/>
              <a:t>H</a:t>
            </a:r>
            <a:r>
              <a:rPr lang="en-US" sz="1400" baseline="-25000" dirty="0" smtClean="0"/>
              <a:t>2</a:t>
            </a:r>
            <a:r>
              <a:rPr lang="en-US" sz="1400" dirty="0" smtClean="0"/>
              <a:t>, and 9 × 10</a:t>
            </a:r>
            <a:r>
              <a:rPr lang="en-US" sz="1400" baseline="30000" dirty="0" smtClean="0"/>
              <a:t>23</a:t>
            </a:r>
            <a:r>
              <a:rPr lang="en-US" sz="1400" dirty="0" smtClean="0"/>
              <a:t> </a:t>
            </a:r>
          </a:p>
          <a:p>
            <a:pPr>
              <a:spcBef>
                <a:spcPts val="0"/>
              </a:spcBef>
            </a:pPr>
            <a:r>
              <a:rPr lang="en-US" sz="1400" dirty="0" smtClean="0"/>
              <a:t>molecules CO</a:t>
            </a:r>
            <a:r>
              <a:rPr lang="en-US" sz="1400" baseline="-25000" dirty="0" smtClean="0"/>
              <a:t>2</a:t>
            </a:r>
            <a:r>
              <a:rPr lang="en-US" sz="1400" dirty="0" smtClean="0"/>
              <a:t> to numbers of C atoms. To make these conversions, we use the definition of mole and Avogadro’s</a:t>
            </a:r>
          </a:p>
          <a:p>
            <a:pPr>
              <a:spcBef>
                <a:spcPts val="0"/>
              </a:spcBef>
            </a:pPr>
            <a:r>
              <a:rPr lang="en-US" sz="1400" dirty="0" smtClean="0"/>
              <a:t>number.</a:t>
            </a:r>
          </a:p>
          <a:p>
            <a:pPr>
              <a:spcBef>
                <a:spcPts val="0"/>
              </a:spcBef>
            </a:pPr>
            <a:endParaRPr lang="en-US" sz="1400" dirty="0" smtClean="0"/>
          </a:p>
          <a:p>
            <a:pPr>
              <a:spcBef>
                <a:spcPts val="0"/>
              </a:spcBef>
            </a:pPr>
            <a:r>
              <a:rPr lang="en-US" sz="1400" b="1" dirty="0" smtClean="0"/>
              <a:t>Solve</a:t>
            </a:r>
            <a:r>
              <a:rPr lang="en-US" sz="1400" dirty="0" smtClean="0"/>
              <a:t> One mole is defined as the amount of matter that contains as many units of the matter as there are C atoms </a:t>
            </a:r>
          </a:p>
          <a:p>
            <a:pPr>
              <a:spcBef>
                <a:spcPts val="0"/>
              </a:spcBef>
            </a:pPr>
            <a:r>
              <a:rPr lang="en-US" sz="1400" dirty="0" smtClean="0"/>
              <a:t>in exactly 12 g of </a:t>
            </a:r>
            <a:r>
              <a:rPr lang="en-US" sz="1400" baseline="30000" dirty="0" smtClean="0"/>
              <a:t>12</a:t>
            </a:r>
            <a:r>
              <a:rPr lang="en-US" sz="1400" dirty="0" smtClean="0"/>
              <a:t>C. Thus, 12 g of </a:t>
            </a:r>
            <a:r>
              <a:rPr lang="en-US" sz="1400" baseline="30000" dirty="0" smtClean="0"/>
              <a:t>12</a:t>
            </a:r>
            <a:r>
              <a:rPr lang="en-US" sz="1400" dirty="0" smtClean="0"/>
              <a:t>C contains 1 </a:t>
            </a:r>
            <a:r>
              <a:rPr lang="en-US" sz="1400" dirty="0" err="1" smtClean="0"/>
              <a:t>mol</a:t>
            </a:r>
            <a:r>
              <a:rPr lang="en-US" sz="1400" dirty="0" smtClean="0"/>
              <a:t> of C atoms = 6.02 × 10</a:t>
            </a:r>
            <a:r>
              <a:rPr lang="en-US" sz="1400" baseline="30000" dirty="0" smtClean="0"/>
              <a:t>23</a:t>
            </a:r>
            <a:r>
              <a:rPr lang="en-US" sz="1400" dirty="0" smtClean="0"/>
              <a:t> C atoms. One </a:t>
            </a:r>
            <a:r>
              <a:rPr lang="en-US" sz="1400" dirty="0" err="1" smtClean="0"/>
              <a:t>mol</a:t>
            </a:r>
            <a:r>
              <a:rPr lang="en-US" sz="1400" dirty="0" smtClean="0"/>
              <a:t> of C</a:t>
            </a:r>
            <a:r>
              <a:rPr lang="en-US" sz="1400" baseline="-25000" dirty="0" smtClean="0"/>
              <a:t>2</a:t>
            </a:r>
            <a:r>
              <a:rPr lang="en-US" sz="1400" dirty="0" smtClean="0"/>
              <a:t>H</a:t>
            </a:r>
            <a:r>
              <a:rPr lang="en-US" sz="1400" baseline="-25000" dirty="0" smtClean="0"/>
              <a:t>2</a:t>
            </a:r>
            <a:r>
              <a:rPr lang="en-US" sz="1400" dirty="0" smtClean="0"/>
              <a:t> </a:t>
            </a:r>
          </a:p>
          <a:p>
            <a:pPr>
              <a:spcBef>
                <a:spcPts val="0"/>
              </a:spcBef>
            </a:pPr>
            <a:r>
              <a:rPr lang="en-US" sz="1400" dirty="0" smtClean="0"/>
              <a:t>contains 6.02 × 10</a:t>
            </a:r>
            <a:r>
              <a:rPr lang="en-US" sz="1400" baseline="30000" dirty="0" smtClean="0"/>
              <a:t>23</a:t>
            </a:r>
            <a:r>
              <a:rPr lang="en-US" sz="1400" dirty="0" smtClean="0"/>
              <a:t> C</a:t>
            </a:r>
            <a:r>
              <a:rPr lang="en-US" sz="1400" baseline="-25000" dirty="0" smtClean="0"/>
              <a:t>2</a:t>
            </a:r>
            <a:r>
              <a:rPr lang="en-US" sz="1400" dirty="0" smtClean="0"/>
              <a:t>H</a:t>
            </a:r>
            <a:r>
              <a:rPr lang="en-US" sz="1400" baseline="-25000" dirty="0" smtClean="0"/>
              <a:t>2</a:t>
            </a:r>
            <a:r>
              <a:rPr lang="en-US" sz="1400" dirty="0" smtClean="0"/>
              <a:t> molecules. Because there are two C atoms in each molecule, this sample contains </a:t>
            </a:r>
          </a:p>
          <a:p>
            <a:pPr>
              <a:spcBef>
                <a:spcPts val="0"/>
              </a:spcBef>
            </a:pPr>
            <a:r>
              <a:rPr lang="en-US" sz="1400" dirty="0" smtClean="0"/>
              <a:t>12.04 × 10</a:t>
            </a:r>
            <a:r>
              <a:rPr lang="en-US" sz="1400" baseline="30000" dirty="0" smtClean="0"/>
              <a:t>23</a:t>
            </a:r>
            <a:r>
              <a:rPr lang="en-US" sz="1400" dirty="0" smtClean="0"/>
              <a:t> C atoms. Because each CO</a:t>
            </a:r>
            <a:r>
              <a:rPr lang="en-US" sz="1400" baseline="-25000" dirty="0" smtClean="0"/>
              <a:t>2</a:t>
            </a:r>
            <a:r>
              <a:rPr lang="en-US" sz="1400" dirty="0" smtClean="0"/>
              <a:t> molecule contains one C atom, the CO</a:t>
            </a:r>
            <a:r>
              <a:rPr lang="en-US" sz="1400" baseline="-25000" dirty="0" smtClean="0"/>
              <a:t>2</a:t>
            </a:r>
            <a:r>
              <a:rPr lang="en-US" sz="1400" dirty="0" smtClean="0"/>
              <a:t> sample contains 9 × 10</a:t>
            </a:r>
            <a:r>
              <a:rPr lang="en-US" sz="1400" baseline="30000" dirty="0" smtClean="0"/>
              <a:t>23</a:t>
            </a:r>
            <a:r>
              <a:rPr lang="en-US" sz="1400" dirty="0" smtClean="0"/>
              <a:t> C </a:t>
            </a:r>
          </a:p>
          <a:p>
            <a:pPr>
              <a:spcBef>
                <a:spcPts val="0"/>
              </a:spcBef>
            </a:pPr>
            <a:r>
              <a:rPr lang="en-US" sz="1400" dirty="0" smtClean="0"/>
              <a:t>atoms. Hence, the order is 12 g </a:t>
            </a:r>
            <a:r>
              <a:rPr lang="en-US" sz="1400" baseline="30000" dirty="0" smtClean="0"/>
              <a:t>12</a:t>
            </a:r>
            <a:r>
              <a:rPr lang="en-US" sz="1400" dirty="0" smtClean="0"/>
              <a:t>C (6 × 10</a:t>
            </a:r>
            <a:r>
              <a:rPr lang="en-US" sz="1400" baseline="30000" dirty="0" smtClean="0"/>
              <a:t>23</a:t>
            </a:r>
            <a:r>
              <a:rPr lang="en-US" sz="1400" dirty="0" smtClean="0"/>
              <a:t> C atoms) </a:t>
            </a:r>
            <a:r>
              <a:rPr lang="en-US" sz="1400" dirty="0"/>
              <a:t>&lt;</a:t>
            </a:r>
            <a:r>
              <a:rPr lang="en-US" sz="1400" dirty="0" smtClean="0"/>
              <a:t> 9 × 10</a:t>
            </a:r>
            <a:r>
              <a:rPr lang="en-US" sz="1400" baseline="30000" dirty="0" smtClean="0"/>
              <a:t>23</a:t>
            </a:r>
            <a:r>
              <a:rPr lang="en-US" sz="1400" dirty="0" smtClean="0"/>
              <a:t> CO</a:t>
            </a:r>
            <a:r>
              <a:rPr lang="en-US" sz="1400" baseline="-25000" dirty="0" smtClean="0"/>
              <a:t>2</a:t>
            </a:r>
            <a:r>
              <a:rPr lang="en-US" sz="1400" dirty="0" smtClean="0"/>
              <a:t> molecules (9 × 10</a:t>
            </a:r>
            <a:r>
              <a:rPr lang="en-US" sz="1400" baseline="30000" dirty="0" smtClean="0"/>
              <a:t>23</a:t>
            </a:r>
            <a:r>
              <a:rPr lang="en-US" sz="1400" dirty="0" smtClean="0"/>
              <a:t> C atoms) &lt; 1 </a:t>
            </a:r>
            <a:r>
              <a:rPr lang="en-US" sz="1400" dirty="0" err="1" smtClean="0"/>
              <a:t>mol</a:t>
            </a:r>
            <a:r>
              <a:rPr lang="en-US" sz="1400" dirty="0" smtClean="0"/>
              <a:t> </a:t>
            </a:r>
          </a:p>
          <a:p>
            <a:pPr>
              <a:spcBef>
                <a:spcPts val="0"/>
              </a:spcBef>
            </a:pPr>
            <a:r>
              <a:rPr lang="en-US" sz="1400" dirty="0" smtClean="0"/>
              <a:t>C</a:t>
            </a:r>
            <a:r>
              <a:rPr lang="en-US" sz="1400" baseline="-25000" dirty="0" smtClean="0"/>
              <a:t>2</a:t>
            </a:r>
            <a:r>
              <a:rPr lang="en-US" sz="1400" dirty="0" smtClean="0"/>
              <a:t>H</a:t>
            </a:r>
            <a:r>
              <a:rPr lang="en-US" sz="1400" baseline="-25000" dirty="0" smtClean="0"/>
              <a:t>2</a:t>
            </a:r>
            <a:r>
              <a:rPr lang="en-US" sz="1400" dirty="0" smtClean="0"/>
              <a:t> (12 × 10</a:t>
            </a:r>
            <a:r>
              <a:rPr lang="en-US" sz="1400" baseline="30000" dirty="0" smtClean="0"/>
              <a:t>23</a:t>
            </a:r>
            <a:r>
              <a:rPr lang="en-US" sz="1400" dirty="0" smtClean="0"/>
              <a:t> C atoms).</a:t>
            </a:r>
          </a:p>
          <a:p>
            <a:pPr>
              <a:spcBef>
                <a:spcPts val="0"/>
              </a:spcBef>
            </a:pPr>
            <a:endParaRPr lang="en-US" sz="1400" dirty="0" smtClean="0"/>
          </a:p>
          <a:p>
            <a:pPr>
              <a:spcBef>
                <a:spcPts val="0"/>
              </a:spcBef>
            </a:pPr>
            <a:r>
              <a:rPr lang="en-US" sz="1400" b="1" dirty="0" smtClean="0"/>
              <a:t>Check</a:t>
            </a:r>
            <a:r>
              <a:rPr lang="en-US" sz="1400" dirty="0" smtClean="0"/>
              <a:t> We can check our results by comparing numbers of moles of C atoms in the samples because the number </a:t>
            </a:r>
          </a:p>
          <a:p>
            <a:pPr>
              <a:spcBef>
                <a:spcPts val="0"/>
              </a:spcBef>
            </a:pPr>
            <a:r>
              <a:rPr lang="en-US" sz="1400" dirty="0" smtClean="0"/>
              <a:t>of moles is proportional to the number of atoms. Thus, 12 g of </a:t>
            </a:r>
            <a:r>
              <a:rPr lang="en-US" sz="1400" baseline="30000" dirty="0" smtClean="0"/>
              <a:t>12</a:t>
            </a:r>
            <a:r>
              <a:rPr lang="en-US" sz="1400" dirty="0" smtClean="0"/>
              <a:t>C is 1 </a:t>
            </a:r>
            <a:r>
              <a:rPr lang="en-US" sz="1400" dirty="0" err="1" smtClean="0"/>
              <a:t>mol</a:t>
            </a:r>
            <a:r>
              <a:rPr lang="en-US" sz="1400" dirty="0" smtClean="0"/>
              <a:t> C, 1 </a:t>
            </a:r>
            <a:r>
              <a:rPr lang="en-US" sz="1400" dirty="0" err="1" smtClean="0"/>
              <a:t>mol</a:t>
            </a:r>
            <a:r>
              <a:rPr lang="en-US" sz="1400" dirty="0" smtClean="0"/>
              <a:t> of C</a:t>
            </a:r>
            <a:r>
              <a:rPr lang="en-US" sz="1400" baseline="-25000" dirty="0" smtClean="0"/>
              <a:t>2</a:t>
            </a:r>
            <a:r>
              <a:rPr lang="en-US" sz="1400" dirty="0" smtClean="0"/>
              <a:t>H</a:t>
            </a:r>
            <a:r>
              <a:rPr lang="en-US" sz="1400" baseline="-25000" dirty="0" smtClean="0"/>
              <a:t>2</a:t>
            </a:r>
            <a:r>
              <a:rPr lang="en-US" sz="1400" dirty="0" smtClean="0"/>
              <a:t> contains 2 </a:t>
            </a:r>
            <a:r>
              <a:rPr lang="en-US" sz="1400" dirty="0" err="1" smtClean="0"/>
              <a:t>mol</a:t>
            </a:r>
            <a:r>
              <a:rPr lang="en-US" sz="1400" dirty="0" smtClean="0"/>
              <a:t> C, </a:t>
            </a:r>
          </a:p>
          <a:p>
            <a:pPr>
              <a:spcBef>
                <a:spcPts val="0"/>
              </a:spcBef>
            </a:pPr>
            <a:r>
              <a:rPr lang="en-US" sz="1400" dirty="0" smtClean="0"/>
              <a:t>and 9 × 10</a:t>
            </a:r>
            <a:r>
              <a:rPr lang="en-US" sz="1400" baseline="30000" dirty="0" smtClean="0"/>
              <a:t>23</a:t>
            </a:r>
            <a:r>
              <a:rPr lang="en-US" sz="1400" dirty="0" smtClean="0"/>
              <a:t> molecules of CO</a:t>
            </a:r>
            <a:r>
              <a:rPr lang="en-US" sz="1400" baseline="-25000" dirty="0" smtClean="0"/>
              <a:t>2</a:t>
            </a:r>
            <a:r>
              <a:rPr lang="en-US" sz="1400" dirty="0" smtClean="0"/>
              <a:t> contain 1.5 </a:t>
            </a:r>
            <a:r>
              <a:rPr lang="en-US" sz="1400" dirty="0" err="1" smtClean="0"/>
              <a:t>mol</a:t>
            </a:r>
            <a:r>
              <a:rPr lang="en-US" sz="1400" dirty="0" smtClean="0"/>
              <a:t> C, giving the same order as stated previously.</a:t>
            </a:r>
            <a:endParaRPr lang="en-US" sz="1400" dirty="0"/>
          </a:p>
        </p:txBody>
      </p:sp>
      <p:sp>
        <p:nvSpPr>
          <p:cNvPr id="16" name="Rectangle 58"/>
          <p:cNvSpPr>
            <a:spLocks noChangeArrowheads="1"/>
          </p:cNvSpPr>
          <p:nvPr/>
        </p:nvSpPr>
        <p:spPr bwMode="auto">
          <a:xfrm>
            <a:off x="319088" y="396875"/>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3.7</a:t>
            </a:r>
            <a:r>
              <a:rPr lang="en-US" b="1" dirty="0" smtClean="0">
                <a:solidFill>
                  <a:srgbClr val="4C4BE5"/>
                </a:solidFill>
                <a:latin typeface="Arial" charset="0"/>
              </a:rPr>
              <a:t> </a:t>
            </a:r>
            <a:r>
              <a:rPr lang="en-US" b="1" dirty="0" smtClean="0">
                <a:latin typeface="Arial" charset="0"/>
              </a:rPr>
              <a:t>Estimating Numbers of Atoms</a:t>
            </a:r>
            <a:endParaRPr lang="en-US" b="1" dirty="0">
              <a:latin typeface="Arial" charset="0"/>
            </a:endParaRPr>
          </a:p>
        </p:txBody>
      </p:sp>
      <p:sp>
        <p:nvSpPr>
          <p:cNvPr id="14" name="Rectangle 6"/>
          <p:cNvSpPr>
            <a:spLocks noChangeArrowheads="1"/>
          </p:cNvSpPr>
          <p:nvPr/>
        </p:nvSpPr>
        <p:spPr bwMode="auto">
          <a:xfrm>
            <a:off x="323850" y="1420495"/>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dirty="0">
                <a:solidFill>
                  <a:srgbClr val="3366FF"/>
                </a:solidFill>
                <a:latin typeface="Arial" charset="0"/>
              </a:rPr>
              <a:t>Solution</a:t>
            </a:r>
            <a:endParaRPr lang="en-US" sz="1600" dirty="0">
              <a:solidFill>
                <a:schemeClr val="bg1"/>
              </a:solidFill>
              <a:latin typeface="Arial" charset="0"/>
            </a:endParaRPr>
          </a:p>
        </p:txBody>
      </p:sp>
      <p:sp>
        <p:nvSpPr>
          <p:cNvPr id="15" name="Rectangle 20"/>
          <p:cNvSpPr>
            <a:spLocks noChangeArrowheads="1"/>
          </p:cNvSpPr>
          <p:nvPr/>
        </p:nvSpPr>
        <p:spPr bwMode="auto">
          <a:xfrm>
            <a:off x="320676" y="825500"/>
            <a:ext cx="8339138" cy="52322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square">
            <a:spAutoFit/>
          </a:bodyPr>
          <a:lstStyle/>
          <a:p>
            <a:r>
              <a:rPr lang="en-US" sz="1400" dirty="0" smtClean="0"/>
              <a:t>Without using a calculator, arrange these samples in order of increasing numbers of carbon atoms: 12 g </a:t>
            </a:r>
            <a:r>
              <a:rPr lang="en-US" sz="1400" baseline="30000" dirty="0" smtClean="0"/>
              <a:t>12</a:t>
            </a:r>
            <a:r>
              <a:rPr lang="en-US" sz="1400" dirty="0" smtClean="0"/>
              <a:t>C, 1 </a:t>
            </a:r>
            <a:r>
              <a:rPr lang="en-US" sz="1400" dirty="0" err="1" smtClean="0"/>
              <a:t>mol</a:t>
            </a:r>
            <a:r>
              <a:rPr lang="en-US" sz="1400" dirty="0" smtClean="0"/>
              <a:t> C</a:t>
            </a:r>
            <a:r>
              <a:rPr lang="en-US" sz="1400" baseline="-25000" dirty="0" smtClean="0"/>
              <a:t>2</a:t>
            </a:r>
            <a:r>
              <a:rPr lang="en-US" sz="1400" dirty="0" smtClean="0"/>
              <a:t>H</a:t>
            </a:r>
            <a:r>
              <a:rPr lang="en-US" sz="1400" baseline="-25000" dirty="0" smtClean="0"/>
              <a:t>2</a:t>
            </a:r>
            <a:r>
              <a:rPr lang="en-US" sz="1400" dirty="0" smtClean="0"/>
              <a:t>, 9 × 10</a:t>
            </a:r>
            <a:r>
              <a:rPr lang="en-US" sz="1400" baseline="30000" dirty="0" smtClean="0"/>
              <a:t>23</a:t>
            </a:r>
            <a:r>
              <a:rPr lang="en-US" sz="1400" dirty="0" smtClean="0"/>
              <a:t> molecules of CO</a:t>
            </a:r>
            <a:r>
              <a:rPr lang="en-US" sz="1400" baseline="-25000" dirty="0" smtClean="0"/>
              <a:t>2</a:t>
            </a:r>
            <a:r>
              <a:rPr lang="en-US" sz="1400" dirty="0" smtClean="0"/>
              <a:t>.</a:t>
            </a:r>
            <a:endParaRPr lang="en-US" sz="1400" dirty="0"/>
          </a:p>
        </p:txBody>
      </p:sp>
      <p:sp>
        <p:nvSpPr>
          <p:cNvPr id="17" name="Line 19"/>
          <p:cNvSpPr>
            <a:spLocks noChangeShapeType="1"/>
          </p:cNvSpPr>
          <p:nvPr/>
        </p:nvSpPr>
        <p:spPr bwMode="auto">
          <a:xfrm>
            <a:off x="396875" y="140546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10861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94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294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294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294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294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294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294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294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294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294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294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2945">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2945">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294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7"/>
          <p:cNvSpPr>
            <a:spLocks noChangeShapeType="1"/>
          </p:cNvSpPr>
          <p:nvPr/>
        </p:nvSpPr>
        <p:spPr bwMode="auto">
          <a:xfrm>
            <a:off x="304800" y="304801"/>
            <a:ext cx="0" cy="3150437"/>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10"/>
          <p:cNvSpPr>
            <a:spLocks noChangeShapeType="1"/>
          </p:cNvSpPr>
          <p:nvPr/>
        </p:nvSpPr>
        <p:spPr bwMode="auto">
          <a:xfrm>
            <a:off x="295277" y="3455238"/>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19" name="Group 11"/>
          <p:cNvGrpSpPr>
            <a:grpSpLocks/>
          </p:cNvGrpSpPr>
          <p:nvPr/>
        </p:nvGrpSpPr>
        <p:grpSpPr bwMode="auto">
          <a:xfrm>
            <a:off x="320675" y="2317750"/>
            <a:ext cx="7924800" cy="695325"/>
            <a:chOff x="192" y="1536"/>
            <a:chExt cx="4992" cy="438"/>
          </a:xfrm>
        </p:grpSpPr>
        <p:sp>
          <p:nvSpPr>
            <p:cNvPr id="13324"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3325"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4994" name="Text Box 18"/>
          <p:cNvSpPr txBox="1">
            <a:spLocks noChangeArrowheads="1"/>
          </p:cNvSpPr>
          <p:nvPr/>
        </p:nvSpPr>
        <p:spPr bwMode="auto">
          <a:xfrm>
            <a:off x="320040" y="1201739"/>
            <a:ext cx="8521700" cy="188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600" b="1" dirty="0" smtClean="0">
                <a:solidFill>
                  <a:srgbClr val="3366FF"/>
                </a:solidFill>
                <a:latin typeface="Arial" charset="0"/>
              </a:rPr>
              <a:t>Practice Exercise 1</a:t>
            </a:r>
          </a:p>
          <a:p>
            <a:pPr>
              <a:spcBef>
                <a:spcPct val="0"/>
              </a:spcBef>
            </a:pPr>
            <a:endParaRPr lang="en-US" sz="1000" b="1" dirty="0">
              <a:solidFill>
                <a:srgbClr val="3366FF"/>
              </a:solidFill>
              <a:latin typeface="Arial" charset="0"/>
            </a:endParaRPr>
          </a:p>
          <a:p>
            <a:pPr>
              <a:spcBef>
                <a:spcPct val="0"/>
              </a:spcBef>
            </a:pPr>
            <a:r>
              <a:rPr lang="en-US" sz="1400" dirty="0" smtClean="0"/>
              <a:t>Determine </a:t>
            </a:r>
            <a:r>
              <a:rPr lang="en-US" sz="1400" dirty="0"/>
              <a:t>which of the following samples contains the </a:t>
            </a:r>
            <a:r>
              <a:rPr lang="en-US" sz="1400" dirty="0" smtClean="0"/>
              <a:t>fewest sodium </a:t>
            </a:r>
            <a:r>
              <a:rPr lang="en-US" sz="1400" dirty="0"/>
              <a:t>atoms? (</a:t>
            </a:r>
            <a:r>
              <a:rPr lang="en-US" sz="1400" b="1" dirty="0"/>
              <a:t>a</a:t>
            </a:r>
            <a:r>
              <a:rPr lang="en-US" sz="1400" dirty="0"/>
              <a:t>) 1 </a:t>
            </a:r>
            <a:r>
              <a:rPr lang="en-US" sz="1400" dirty="0" err="1"/>
              <a:t>mol</a:t>
            </a:r>
            <a:r>
              <a:rPr lang="en-US" sz="1400" dirty="0"/>
              <a:t> sodium oxide, (</a:t>
            </a:r>
            <a:r>
              <a:rPr lang="en-US" sz="1400" b="1" dirty="0"/>
              <a:t>b</a:t>
            </a:r>
            <a:r>
              <a:rPr lang="en-US" sz="1400" dirty="0"/>
              <a:t>) 45 g sodium fluoride</a:t>
            </a:r>
            <a:r>
              <a:rPr lang="en-US" sz="1400" dirty="0" smtClean="0"/>
              <a:t>, (</a:t>
            </a:r>
            <a:r>
              <a:rPr lang="en-US" sz="1400" b="1" dirty="0"/>
              <a:t>c</a:t>
            </a:r>
            <a:r>
              <a:rPr lang="en-US" sz="1400" dirty="0"/>
              <a:t>) 50 g sodium chloride, (</a:t>
            </a:r>
            <a:r>
              <a:rPr lang="en-US" sz="1400" b="1" dirty="0"/>
              <a:t>d</a:t>
            </a:r>
            <a:r>
              <a:rPr lang="en-US" sz="1400" dirty="0"/>
              <a:t>) 1 </a:t>
            </a:r>
            <a:r>
              <a:rPr lang="en-US" sz="1400" dirty="0" err="1"/>
              <a:t>mol</a:t>
            </a:r>
            <a:r>
              <a:rPr lang="en-US" sz="1400" dirty="0"/>
              <a:t> sodium nitrate</a:t>
            </a:r>
            <a:r>
              <a:rPr lang="en-US" sz="1400" dirty="0" smtClean="0"/>
              <a:t>?</a:t>
            </a:r>
          </a:p>
          <a:p>
            <a:endParaRPr lang="en-US" sz="1400" dirty="0" smtClean="0"/>
          </a:p>
          <a:p>
            <a:pPr>
              <a:spcBef>
                <a:spcPct val="0"/>
              </a:spcBef>
            </a:pPr>
            <a:r>
              <a:rPr lang="en-US" sz="1600" b="1" dirty="0" smtClean="0">
                <a:solidFill>
                  <a:srgbClr val="3366FF"/>
                </a:solidFill>
                <a:latin typeface="Arial" charset="0"/>
              </a:rPr>
              <a:t>Practice Exercise 2</a:t>
            </a:r>
          </a:p>
          <a:p>
            <a:pPr>
              <a:spcBef>
                <a:spcPct val="0"/>
              </a:spcBef>
            </a:pPr>
            <a:endParaRPr lang="en-US" sz="1000" b="1" dirty="0">
              <a:solidFill>
                <a:srgbClr val="3366FF"/>
              </a:solidFill>
              <a:latin typeface="Arial" charset="0"/>
            </a:endParaRPr>
          </a:p>
          <a:p>
            <a:pPr>
              <a:spcBef>
                <a:spcPct val="0"/>
              </a:spcBef>
            </a:pPr>
            <a:r>
              <a:rPr lang="en-US" sz="1400" dirty="0" smtClean="0"/>
              <a:t>Without </a:t>
            </a:r>
            <a:r>
              <a:rPr lang="en-US" sz="1400" dirty="0"/>
              <a:t>using a calculator, arrange these samples in </a:t>
            </a:r>
            <a:r>
              <a:rPr lang="en-US" sz="1400" dirty="0" smtClean="0"/>
              <a:t>order of </a:t>
            </a:r>
            <a:r>
              <a:rPr lang="en-US" sz="1400" dirty="0"/>
              <a:t>increasing numbers of O atoms: 1 mol </a:t>
            </a:r>
            <a:r>
              <a:rPr lang="en-US" sz="1400" dirty="0" smtClean="0"/>
              <a:t>H</a:t>
            </a:r>
            <a:r>
              <a:rPr lang="en-US" sz="1400" baseline="-25000" dirty="0" smtClean="0"/>
              <a:t>2</a:t>
            </a:r>
            <a:r>
              <a:rPr lang="en-US" sz="1400" dirty="0" smtClean="0"/>
              <a:t>O</a:t>
            </a:r>
            <a:r>
              <a:rPr lang="en-US" sz="1400" dirty="0"/>
              <a:t>, 1 mol </a:t>
            </a:r>
            <a:r>
              <a:rPr lang="en-US" sz="1400" dirty="0" smtClean="0"/>
              <a:t>CO</a:t>
            </a:r>
            <a:r>
              <a:rPr lang="en-US" sz="1400" baseline="-25000" dirty="0" smtClean="0"/>
              <a:t>2</a:t>
            </a:r>
            <a:r>
              <a:rPr lang="en-US" sz="1400" dirty="0" smtClean="0"/>
              <a:t>, 3 × 10</a:t>
            </a:r>
            <a:r>
              <a:rPr lang="en-US" sz="1400" baseline="30000" dirty="0" smtClean="0"/>
              <a:t>23</a:t>
            </a:r>
            <a:r>
              <a:rPr lang="en-US" sz="1400" dirty="0" smtClean="0"/>
              <a:t> </a:t>
            </a:r>
            <a:r>
              <a:rPr lang="en-US" sz="1400" dirty="0"/>
              <a:t>molecules of </a:t>
            </a:r>
            <a:r>
              <a:rPr lang="en-US" sz="1400" dirty="0" smtClean="0"/>
              <a:t>O</a:t>
            </a:r>
            <a:r>
              <a:rPr lang="en-US" sz="1400" baseline="-25000" dirty="0"/>
              <a:t>3</a:t>
            </a:r>
            <a:r>
              <a:rPr lang="en-US" sz="1400" dirty="0" smtClean="0"/>
              <a:t>.</a:t>
            </a:r>
            <a:endParaRPr lang="en-US" sz="1400" dirty="0"/>
          </a:p>
        </p:txBody>
      </p:sp>
      <p:sp>
        <p:nvSpPr>
          <p:cNvPr id="15" name="Rectangle 58"/>
          <p:cNvSpPr>
            <a:spLocks noChangeArrowheads="1"/>
          </p:cNvSpPr>
          <p:nvPr/>
        </p:nvSpPr>
        <p:spPr bwMode="auto">
          <a:xfrm>
            <a:off x="320040"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3.7</a:t>
            </a:r>
            <a:r>
              <a:rPr lang="en-US" b="1" dirty="0" smtClean="0">
                <a:solidFill>
                  <a:srgbClr val="4C4BE5"/>
                </a:solidFill>
                <a:latin typeface="Arial" charset="0"/>
              </a:rPr>
              <a:t> </a:t>
            </a:r>
            <a:r>
              <a:rPr lang="en-US" b="1" dirty="0" smtClean="0">
                <a:latin typeface="Arial" charset="0"/>
              </a:rPr>
              <a:t>Estimating Numbers of Atoms</a:t>
            </a:r>
            <a:endParaRPr lang="en-US" b="1" dirty="0">
              <a:latin typeface="Arial" charset="0"/>
            </a:endParaRPr>
          </a:p>
        </p:txBody>
      </p:sp>
      <p:sp>
        <p:nvSpPr>
          <p:cNvPr id="12"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20"/>
          <p:cNvSpPr>
            <a:spLocks noChangeArrowheads="1"/>
          </p:cNvSpPr>
          <p:nvPr/>
        </p:nvSpPr>
        <p:spPr bwMode="auto">
          <a:xfrm>
            <a:off x="320675" y="825500"/>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sp>
        <p:nvSpPr>
          <p:cNvPr id="14"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6693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499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499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99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7"/>
          <p:cNvSpPr>
            <a:spLocks noChangeShapeType="1"/>
          </p:cNvSpPr>
          <p:nvPr/>
        </p:nvSpPr>
        <p:spPr bwMode="auto">
          <a:xfrm>
            <a:off x="304800" y="304801"/>
            <a:ext cx="0" cy="5159324"/>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Line 10"/>
          <p:cNvSpPr>
            <a:spLocks noChangeShapeType="1"/>
          </p:cNvSpPr>
          <p:nvPr/>
        </p:nvSpPr>
        <p:spPr bwMode="auto">
          <a:xfrm>
            <a:off x="295275" y="5464124"/>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45" name="Group 14"/>
          <p:cNvGrpSpPr>
            <a:grpSpLocks/>
          </p:cNvGrpSpPr>
          <p:nvPr/>
        </p:nvGrpSpPr>
        <p:grpSpPr bwMode="auto">
          <a:xfrm>
            <a:off x="304800" y="3733800"/>
            <a:ext cx="7924800" cy="695325"/>
            <a:chOff x="192" y="1536"/>
            <a:chExt cx="4992" cy="438"/>
          </a:xfrm>
        </p:grpSpPr>
        <p:sp>
          <p:nvSpPr>
            <p:cNvPr id="14349"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4350"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2945" name="Text Box 17"/>
          <p:cNvSpPr txBox="1">
            <a:spLocks noChangeArrowheads="1"/>
          </p:cNvSpPr>
          <p:nvPr/>
        </p:nvSpPr>
        <p:spPr bwMode="auto">
          <a:xfrm>
            <a:off x="320040" y="1788540"/>
            <a:ext cx="8364538"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ts val="0"/>
              </a:spcBef>
            </a:pPr>
            <a:r>
              <a:rPr lang="en-US" sz="1400" b="1" dirty="0"/>
              <a:t>Analyze </a:t>
            </a:r>
            <a:r>
              <a:rPr lang="en-US" sz="1400" dirty="0"/>
              <a:t>We are given the amount of a substance (0.350 </a:t>
            </a:r>
            <a:r>
              <a:rPr lang="en-US" sz="1400" dirty="0" err="1"/>
              <a:t>mol</a:t>
            </a:r>
            <a:r>
              <a:rPr lang="en-US" sz="1400" dirty="0"/>
              <a:t>) and its chemical formula </a:t>
            </a:r>
            <a:r>
              <a:rPr lang="en-US" sz="1400" dirty="0" smtClean="0"/>
              <a:t>C</a:t>
            </a:r>
            <a:r>
              <a:rPr lang="en-US" sz="1400" baseline="-25000" dirty="0" smtClean="0"/>
              <a:t>6</a:t>
            </a:r>
            <a:r>
              <a:rPr lang="en-US" sz="1400" dirty="0" smtClean="0"/>
              <a:t>H</a:t>
            </a:r>
            <a:r>
              <a:rPr lang="en-US" sz="1400" baseline="-25000" dirty="0" smtClean="0"/>
              <a:t>12</a:t>
            </a:r>
            <a:r>
              <a:rPr lang="en-US" sz="1400" dirty="0" smtClean="0"/>
              <a:t>O</a:t>
            </a:r>
            <a:r>
              <a:rPr lang="en-US" sz="1400" baseline="-25000" dirty="0" smtClean="0"/>
              <a:t>6</a:t>
            </a:r>
            <a:r>
              <a:rPr lang="en-US" sz="1400" dirty="0" smtClean="0"/>
              <a:t>. The </a:t>
            </a:r>
            <a:r>
              <a:rPr lang="en-US" sz="1400" dirty="0"/>
              <a:t>unknown </a:t>
            </a:r>
            <a:endParaRPr lang="en-US" sz="1400" dirty="0" smtClean="0"/>
          </a:p>
          <a:p>
            <a:pPr>
              <a:spcBef>
                <a:spcPts val="0"/>
              </a:spcBef>
            </a:pPr>
            <a:r>
              <a:rPr lang="en-US" sz="1400" dirty="0" smtClean="0"/>
              <a:t>is </a:t>
            </a:r>
            <a:r>
              <a:rPr lang="en-US" sz="1400" dirty="0"/>
              <a:t>the number of H atoms in the sample</a:t>
            </a:r>
            <a:r>
              <a:rPr lang="en-US" sz="1400" dirty="0" smtClean="0"/>
              <a:t>.</a:t>
            </a:r>
          </a:p>
          <a:p>
            <a:pPr>
              <a:spcBef>
                <a:spcPts val="0"/>
              </a:spcBef>
            </a:pPr>
            <a:endParaRPr lang="en-US" sz="1400" dirty="0"/>
          </a:p>
          <a:p>
            <a:pPr>
              <a:spcBef>
                <a:spcPts val="0"/>
              </a:spcBef>
            </a:pPr>
            <a:r>
              <a:rPr lang="en-US" sz="1400" b="1" dirty="0"/>
              <a:t>Plan </a:t>
            </a:r>
            <a:r>
              <a:rPr lang="en-US" sz="1400" dirty="0"/>
              <a:t>Avogadro’s number provides the conversion factor between number of moles of </a:t>
            </a:r>
            <a:r>
              <a:rPr lang="en-US" sz="1400" dirty="0" smtClean="0"/>
              <a:t>C</a:t>
            </a:r>
            <a:r>
              <a:rPr lang="en-US" sz="1400" baseline="-25000" dirty="0" smtClean="0"/>
              <a:t>6</a:t>
            </a:r>
            <a:r>
              <a:rPr lang="en-US" sz="1400" dirty="0" smtClean="0"/>
              <a:t>H</a:t>
            </a:r>
            <a:r>
              <a:rPr lang="en-US" sz="1400" baseline="-25000" dirty="0" smtClean="0"/>
              <a:t>12</a:t>
            </a:r>
            <a:r>
              <a:rPr lang="en-US" sz="1400" dirty="0" smtClean="0"/>
              <a:t>O</a:t>
            </a:r>
            <a:r>
              <a:rPr lang="en-US" sz="1400" baseline="-25000" dirty="0" smtClean="0"/>
              <a:t>6</a:t>
            </a:r>
            <a:r>
              <a:rPr lang="en-US" sz="1400" dirty="0" smtClean="0"/>
              <a:t> and </a:t>
            </a:r>
            <a:r>
              <a:rPr lang="en-US" sz="1400" dirty="0"/>
              <a:t>number of </a:t>
            </a:r>
            <a:endParaRPr lang="en-US" sz="1400" dirty="0" smtClean="0"/>
          </a:p>
          <a:p>
            <a:pPr>
              <a:spcBef>
                <a:spcPts val="0"/>
              </a:spcBef>
            </a:pPr>
            <a:r>
              <a:rPr lang="en-US" sz="1400" dirty="0" smtClean="0"/>
              <a:t>molecules </a:t>
            </a:r>
            <a:r>
              <a:rPr lang="en-US" sz="1400" dirty="0"/>
              <a:t>of </a:t>
            </a:r>
            <a:r>
              <a:rPr lang="en-US" sz="1400" dirty="0" smtClean="0"/>
              <a:t>C</a:t>
            </a:r>
            <a:r>
              <a:rPr lang="en-US" sz="1400" baseline="-25000" dirty="0" smtClean="0"/>
              <a:t>6</a:t>
            </a:r>
            <a:r>
              <a:rPr lang="en-US" sz="1400" dirty="0" smtClean="0"/>
              <a:t>H</a:t>
            </a:r>
            <a:r>
              <a:rPr lang="en-US" sz="1400" baseline="-25000" dirty="0" smtClean="0"/>
              <a:t>12</a:t>
            </a:r>
            <a:r>
              <a:rPr lang="en-US" sz="1400" dirty="0" smtClean="0"/>
              <a:t>O</a:t>
            </a:r>
            <a:r>
              <a:rPr lang="en-US" sz="1400" baseline="-25000" dirty="0" smtClean="0"/>
              <a:t>6</a:t>
            </a:r>
            <a:r>
              <a:rPr lang="en-US" sz="1400" dirty="0" smtClean="0"/>
              <a:t>: </a:t>
            </a:r>
            <a:r>
              <a:rPr lang="en-US" sz="1400" dirty="0"/>
              <a:t>1 </a:t>
            </a:r>
            <a:r>
              <a:rPr lang="en-US" sz="1400" dirty="0" err="1"/>
              <a:t>mol</a:t>
            </a:r>
            <a:r>
              <a:rPr lang="en-US" sz="1400" dirty="0"/>
              <a:t> </a:t>
            </a:r>
            <a:r>
              <a:rPr lang="en-US" sz="1400" dirty="0" smtClean="0"/>
              <a:t>C</a:t>
            </a:r>
            <a:r>
              <a:rPr lang="en-US" sz="1400" baseline="-25000" dirty="0" smtClean="0"/>
              <a:t>6</a:t>
            </a:r>
            <a:r>
              <a:rPr lang="en-US" sz="1400" dirty="0" smtClean="0"/>
              <a:t>H</a:t>
            </a:r>
            <a:r>
              <a:rPr lang="en-US" sz="1400" baseline="-25000" dirty="0" smtClean="0"/>
              <a:t>12</a:t>
            </a:r>
            <a:r>
              <a:rPr lang="en-US" sz="1400" dirty="0" smtClean="0"/>
              <a:t>O</a:t>
            </a:r>
            <a:r>
              <a:rPr lang="en-US" sz="1400" baseline="-25000" dirty="0" smtClean="0"/>
              <a:t>6</a:t>
            </a:r>
            <a:r>
              <a:rPr lang="en-US" sz="1400" dirty="0" smtClean="0"/>
              <a:t> </a:t>
            </a:r>
            <a:r>
              <a:rPr lang="en-US" sz="1400" dirty="0"/>
              <a:t>= 6.02 </a:t>
            </a:r>
            <a:r>
              <a:rPr lang="en-US" sz="1400" dirty="0" smtClean="0"/>
              <a:t>× 10</a:t>
            </a:r>
            <a:r>
              <a:rPr lang="en-US" sz="1400" baseline="30000" dirty="0" smtClean="0"/>
              <a:t>23</a:t>
            </a:r>
            <a:r>
              <a:rPr lang="en-US" sz="1400" dirty="0" smtClean="0"/>
              <a:t> </a:t>
            </a:r>
            <a:r>
              <a:rPr lang="en-US" sz="1400" dirty="0"/>
              <a:t>molecules of </a:t>
            </a:r>
            <a:r>
              <a:rPr lang="en-US" sz="1400" dirty="0" smtClean="0"/>
              <a:t>C</a:t>
            </a:r>
            <a:r>
              <a:rPr lang="en-US" sz="1400" baseline="-25000" dirty="0" smtClean="0"/>
              <a:t>6</a:t>
            </a:r>
            <a:r>
              <a:rPr lang="en-US" sz="1400" dirty="0" smtClean="0"/>
              <a:t>H</a:t>
            </a:r>
            <a:r>
              <a:rPr lang="en-US" sz="1400" baseline="-25000" dirty="0" smtClean="0"/>
              <a:t>12</a:t>
            </a:r>
            <a:r>
              <a:rPr lang="en-US" sz="1400" dirty="0" smtClean="0"/>
              <a:t>O</a:t>
            </a:r>
            <a:r>
              <a:rPr lang="en-US" sz="1400" baseline="-25000" dirty="0" smtClean="0"/>
              <a:t>6</a:t>
            </a:r>
            <a:r>
              <a:rPr lang="en-US" sz="1400" dirty="0" smtClean="0"/>
              <a:t>. Once </a:t>
            </a:r>
            <a:r>
              <a:rPr lang="en-US" sz="1400" dirty="0"/>
              <a:t>we know the number of </a:t>
            </a:r>
            <a:endParaRPr lang="en-US" sz="1400" dirty="0" smtClean="0"/>
          </a:p>
          <a:p>
            <a:pPr>
              <a:spcBef>
                <a:spcPts val="0"/>
              </a:spcBef>
            </a:pPr>
            <a:r>
              <a:rPr lang="en-US" sz="1400" dirty="0" smtClean="0"/>
              <a:t>molecules </a:t>
            </a:r>
            <a:r>
              <a:rPr lang="en-US" sz="1400" dirty="0"/>
              <a:t>of </a:t>
            </a:r>
            <a:r>
              <a:rPr lang="en-US" sz="1400" dirty="0" smtClean="0"/>
              <a:t>C</a:t>
            </a:r>
            <a:r>
              <a:rPr lang="en-US" sz="1400" baseline="-25000" dirty="0" smtClean="0"/>
              <a:t>6</a:t>
            </a:r>
            <a:r>
              <a:rPr lang="en-US" sz="1400" dirty="0" smtClean="0"/>
              <a:t>H</a:t>
            </a:r>
            <a:r>
              <a:rPr lang="en-US" sz="1400" baseline="-25000" dirty="0" smtClean="0"/>
              <a:t>12</a:t>
            </a:r>
            <a:r>
              <a:rPr lang="en-US" sz="1400" dirty="0" smtClean="0"/>
              <a:t>O</a:t>
            </a:r>
            <a:r>
              <a:rPr lang="en-US" sz="1400" baseline="-25000" dirty="0" smtClean="0"/>
              <a:t>6</a:t>
            </a:r>
            <a:r>
              <a:rPr lang="en-US" sz="1400" dirty="0" smtClean="0"/>
              <a:t>, </a:t>
            </a:r>
            <a:r>
              <a:rPr lang="en-US" sz="1400" dirty="0"/>
              <a:t>we can use the chemical formula, </a:t>
            </a:r>
            <a:r>
              <a:rPr lang="en-US" sz="1400" dirty="0" smtClean="0"/>
              <a:t>which tells </a:t>
            </a:r>
            <a:r>
              <a:rPr lang="en-US" sz="1400" dirty="0"/>
              <a:t>us that each molecule of </a:t>
            </a:r>
            <a:r>
              <a:rPr lang="en-US" sz="1400" dirty="0" smtClean="0"/>
              <a:t>C</a:t>
            </a:r>
            <a:r>
              <a:rPr lang="en-US" sz="1400" baseline="-25000" dirty="0" smtClean="0"/>
              <a:t>6</a:t>
            </a:r>
            <a:r>
              <a:rPr lang="en-US" sz="1400" dirty="0" smtClean="0"/>
              <a:t>H</a:t>
            </a:r>
            <a:r>
              <a:rPr lang="en-US" sz="1400" baseline="-25000" dirty="0" smtClean="0"/>
              <a:t>12</a:t>
            </a:r>
            <a:r>
              <a:rPr lang="en-US" sz="1400" dirty="0" smtClean="0"/>
              <a:t>O</a:t>
            </a:r>
            <a:r>
              <a:rPr lang="en-US" sz="1400" baseline="-25000" dirty="0" smtClean="0"/>
              <a:t>6</a:t>
            </a:r>
            <a:r>
              <a:rPr lang="en-US" sz="1400" dirty="0" smtClean="0"/>
              <a:t> </a:t>
            </a:r>
            <a:r>
              <a:rPr lang="en-US" sz="1400" dirty="0"/>
              <a:t>contains </a:t>
            </a:r>
          </a:p>
          <a:p>
            <a:pPr>
              <a:spcBef>
                <a:spcPts val="0"/>
              </a:spcBef>
            </a:pPr>
            <a:r>
              <a:rPr lang="en-US" sz="1400" dirty="0" smtClean="0"/>
              <a:t>12 </a:t>
            </a:r>
            <a:r>
              <a:rPr lang="en-US" sz="1400" dirty="0"/>
              <a:t>H atoms. Thus, we convert moles of </a:t>
            </a:r>
            <a:r>
              <a:rPr lang="en-US" sz="1400" dirty="0" smtClean="0"/>
              <a:t>C</a:t>
            </a:r>
            <a:r>
              <a:rPr lang="en-US" sz="1400" baseline="-25000" dirty="0" smtClean="0"/>
              <a:t>6</a:t>
            </a:r>
            <a:r>
              <a:rPr lang="en-US" sz="1400" dirty="0" smtClean="0"/>
              <a:t>H</a:t>
            </a:r>
            <a:r>
              <a:rPr lang="en-US" sz="1400" baseline="-25000" dirty="0" smtClean="0"/>
              <a:t>12</a:t>
            </a:r>
            <a:r>
              <a:rPr lang="en-US" sz="1400" dirty="0" smtClean="0"/>
              <a:t>O</a:t>
            </a:r>
            <a:r>
              <a:rPr lang="en-US" sz="1400" baseline="-25000" dirty="0" smtClean="0"/>
              <a:t>6</a:t>
            </a:r>
            <a:r>
              <a:rPr lang="en-US" sz="1400" dirty="0" smtClean="0"/>
              <a:t> to </a:t>
            </a:r>
            <a:r>
              <a:rPr lang="en-US" sz="1400" dirty="0"/>
              <a:t>molecules of </a:t>
            </a:r>
            <a:r>
              <a:rPr lang="en-US" sz="1400" dirty="0" smtClean="0"/>
              <a:t>C</a:t>
            </a:r>
            <a:r>
              <a:rPr lang="en-US" sz="1400" baseline="-25000" dirty="0" smtClean="0"/>
              <a:t>6</a:t>
            </a:r>
            <a:r>
              <a:rPr lang="en-US" sz="1400" dirty="0" smtClean="0"/>
              <a:t>H</a:t>
            </a:r>
            <a:r>
              <a:rPr lang="en-US" sz="1400" baseline="-25000" dirty="0" smtClean="0"/>
              <a:t>12</a:t>
            </a:r>
            <a:r>
              <a:rPr lang="en-US" sz="1400" dirty="0" smtClean="0"/>
              <a:t>O</a:t>
            </a:r>
            <a:r>
              <a:rPr lang="en-US" sz="1400" baseline="-25000" dirty="0" smtClean="0"/>
              <a:t>6</a:t>
            </a:r>
            <a:r>
              <a:rPr lang="en-US" sz="1400" dirty="0" smtClean="0"/>
              <a:t> </a:t>
            </a:r>
            <a:r>
              <a:rPr lang="en-US" sz="1400" dirty="0"/>
              <a:t>and then determine the number of </a:t>
            </a:r>
            <a:endParaRPr lang="en-US" sz="1400" dirty="0" smtClean="0"/>
          </a:p>
          <a:p>
            <a:pPr>
              <a:spcBef>
                <a:spcPts val="0"/>
              </a:spcBef>
            </a:pPr>
            <a:r>
              <a:rPr lang="en-US" sz="1400" dirty="0" smtClean="0"/>
              <a:t>atoms </a:t>
            </a:r>
            <a:r>
              <a:rPr lang="en-US" sz="1400" dirty="0"/>
              <a:t>of H from the number </a:t>
            </a:r>
            <a:r>
              <a:rPr lang="en-US" sz="1400" dirty="0" smtClean="0"/>
              <a:t>of molecules </a:t>
            </a:r>
            <a:r>
              <a:rPr lang="en-US" sz="1400" dirty="0"/>
              <a:t>of </a:t>
            </a:r>
            <a:r>
              <a:rPr lang="en-US" sz="1400" dirty="0" smtClean="0"/>
              <a:t>C</a:t>
            </a:r>
            <a:r>
              <a:rPr lang="en-US" sz="1400" baseline="-25000" dirty="0" smtClean="0"/>
              <a:t>6</a:t>
            </a:r>
            <a:r>
              <a:rPr lang="en-US" sz="1400" dirty="0" smtClean="0"/>
              <a:t>H</a:t>
            </a:r>
            <a:r>
              <a:rPr lang="en-US" sz="1400" baseline="-25000" dirty="0" smtClean="0"/>
              <a:t>12</a:t>
            </a:r>
            <a:r>
              <a:rPr lang="en-US" sz="1400" dirty="0" smtClean="0"/>
              <a:t>O</a:t>
            </a:r>
            <a:r>
              <a:rPr lang="en-US" sz="1400" baseline="-25000" dirty="0" smtClean="0"/>
              <a:t>6</a:t>
            </a:r>
            <a:r>
              <a:rPr lang="en-US" sz="1400" dirty="0" smtClean="0"/>
              <a:t>:</a:t>
            </a:r>
          </a:p>
          <a:p>
            <a:pPr>
              <a:spcBef>
                <a:spcPts val="0"/>
              </a:spcBef>
            </a:pPr>
            <a:endParaRPr lang="en-US" sz="1400" dirty="0"/>
          </a:p>
          <a:p>
            <a:pPr>
              <a:spcBef>
                <a:spcPts val="0"/>
              </a:spcBef>
            </a:pPr>
            <a:r>
              <a:rPr lang="en-US" sz="1400" dirty="0" smtClean="0"/>
              <a:t>                                                  Moles C</a:t>
            </a:r>
            <a:r>
              <a:rPr lang="en-US" sz="1400" baseline="-25000" dirty="0" smtClean="0"/>
              <a:t>6</a:t>
            </a:r>
            <a:r>
              <a:rPr lang="en-US" sz="1400" dirty="0" smtClean="0"/>
              <a:t>H</a:t>
            </a:r>
            <a:r>
              <a:rPr lang="en-US" sz="1400" baseline="-25000" dirty="0" smtClean="0"/>
              <a:t>12</a:t>
            </a:r>
            <a:r>
              <a:rPr lang="en-US" sz="1400" dirty="0" smtClean="0"/>
              <a:t>O</a:t>
            </a:r>
            <a:r>
              <a:rPr lang="en-US" sz="1400" baseline="-25000" dirty="0" smtClean="0"/>
              <a:t>6</a:t>
            </a:r>
            <a:r>
              <a:rPr lang="en-US" sz="1400" dirty="0" smtClean="0"/>
              <a:t> → molecules C</a:t>
            </a:r>
            <a:r>
              <a:rPr lang="en-US" sz="1400" baseline="-25000" dirty="0" smtClean="0"/>
              <a:t>6</a:t>
            </a:r>
            <a:r>
              <a:rPr lang="en-US" sz="1400" dirty="0" smtClean="0"/>
              <a:t>H</a:t>
            </a:r>
            <a:r>
              <a:rPr lang="en-US" sz="1400" baseline="-25000" dirty="0" smtClean="0"/>
              <a:t>12</a:t>
            </a:r>
            <a:r>
              <a:rPr lang="en-US" sz="1400" dirty="0" smtClean="0"/>
              <a:t>O</a:t>
            </a:r>
            <a:r>
              <a:rPr lang="en-US" sz="1400" baseline="-25000" dirty="0" smtClean="0"/>
              <a:t>6</a:t>
            </a:r>
            <a:r>
              <a:rPr lang="en-US" sz="1400" dirty="0" smtClean="0"/>
              <a:t> → atoms H</a:t>
            </a:r>
          </a:p>
          <a:p>
            <a:pPr>
              <a:spcBef>
                <a:spcPts val="0"/>
              </a:spcBef>
            </a:pPr>
            <a:endParaRPr lang="en-US" sz="1400" dirty="0"/>
          </a:p>
          <a:p>
            <a:pPr>
              <a:spcBef>
                <a:spcPts val="0"/>
              </a:spcBef>
            </a:pPr>
            <a:r>
              <a:rPr lang="en-US" sz="1400" b="1" dirty="0" smtClean="0"/>
              <a:t>Solve</a:t>
            </a:r>
            <a:endParaRPr lang="en-US" sz="1400" dirty="0"/>
          </a:p>
        </p:txBody>
      </p:sp>
      <p:sp>
        <p:nvSpPr>
          <p:cNvPr id="16"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3.8</a:t>
            </a:r>
            <a:r>
              <a:rPr lang="en-US" b="1" dirty="0" smtClean="0">
                <a:solidFill>
                  <a:srgbClr val="4C4BE5"/>
                </a:solidFill>
                <a:latin typeface="Arial" charset="0"/>
              </a:rPr>
              <a:t> </a:t>
            </a:r>
            <a:r>
              <a:rPr lang="en-US" b="1" dirty="0" smtClean="0">
                <a:latin typeface="Arial" charset="0"/>
              </a:rPr>
              <a:t>Converting Moles to Number of Atoms</a:t>
            </a:r>
            <a:endParaRPr lang="en-US" b="1" dirty="0">
              <a:latin typeface="Arial" charset="0"/>
            </a:endParaRPr>
          </a:p>
        </p:txBody>
      </p:sp>
      <p:sp>
        <p:nvSpPr>
          <p:cNvPr id="14" name="Rectangle 6"/>
          <p:cNvSpPr>
            <a:spLocks noChangeArrowheads="1"/>
          </p:cNvSpPr>
          <p:nvPr/>
        </p:nvSpPr>
        <p:spPr bwMode="auto">
          <a:xfrm>
            <a:off x="323850" y="1420495"/>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dirty="0">
                <a:solidFill>
                  <a:srgbClr val="3366FF"/>
                </a:solidFill>
                <a:latin typeface="Arial" charset="0"/>
              </a:rPr>
              <a:t>Solution</a:t>
            </a:r>
            <a:endParaRPr lang="en-US" sz="1600" dirty="0">
              <a:solidFill>
                <a:schemeClr val="bg1"/>
              </a:solidFill>
              <a:latin typeface="Arial" charset="0"/>
            </a:endParaRPr>
          </a:p>
        </p:txBody>
      </p:sp>
      <p:sp>
        <p:nvSpPr>
          <p:cNvPr id="15" name="Rectangle 20"/>
          <p:cNvSpPr>
            <a:spLocks noChangeArrowheads="1"/>
          </p:cNvSpPr>
          <p:nvPr/>
        </p:nvSpPr>
        <p:spPr bwMode="auto">
          <a:xfrm>
            <a:off x="320676" y="825500"/>
            <a:ext cx="8339138"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square">
            <a:spAutoFit/>
          </a:bodyPr>
          <a:lstStyle/>
          <a:p>
            <a:r>
              <a:rPr lang="en-US" sz="1400" dirty="0"/>
              <a:t>Calculate the number of H atoms in 0.350 </a:t>
            </a:r>
            <a:r>
              <a:rPr lang="en-US" sz="1400" dirty="0" err="1"/>
              <a:t>mol</a:t>
            </a:r>
            <a:r>
              <a:rPr lang="en-US" sz="1400" dirty="0"/>
              <a:t> of </a:t>
            </a:r>
            <a:r>
              <a:rPr lang="en-US" sz="1400" dirty="0" smtClean="0"/>
              <a:t>C</a:t>
            </a:r>
            <a:r>
              <a:rPr lang="en-US" sz="1400" baseline="-25000" dirty="0" smtClean="0"/>
              <a:t>6</a:t>
            </a:r>
            <a:r>
              <a:rPr lang="en-US" sz="1400" dirty="0" smtClean="0"/>
              <a:t>H</a:t>
            </a:r>
            <a:r>
              <a:rPr lang="en-US" sz="1400" baseline="-25000" dirty="0" smtClean="0"/>
              <a:t>12</a:t>
            </a:r>
            <a:r>
              <a:rPr lang="en-US" sz="1400" dirty="0" smtClean="0"/>
              <a:t>O</a:t>
            </a:r>
            <a:r>
              <a:rPr lang="en-US" sz="1400" baseline="-25000" dirty="0" smtClean="0"/>
              <a:t>6</a:t>
            </a:r>
            <a:r>
              <a:rPr lang="en-US" sz="1400" dirty="0" smtClean="0"/>
              <a:t>.</a:t>
            </a:r>
            <a:endParaRPr lang="en-US" sz="1400" dirty="0"/>
          </a:p>
        </p:txBody>
      </p:sp>
      <p:sp>
        <p:nvSpPr>
          <p:cNvPr id="17" name="Line 19"/>
          <p:cNvSpPr>
            <a:spLocks noChangeShapeType="1"/>
          </p:cNvSpPr>
          <p:nvPr/>
        </p:nvSpPr>
        <p:spPr bwMode="auto">
          <a:xfrm>
            <a:off x="396875" y="140546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7890" name="Picture 2" descr="C:\Documents and Settings\GEX\Desktop\chapter 03\sample 3.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724" y="4544069"/>
            <a:ext cx="5525041" cy="643926"/>
          </a:xfrm>
          <a:prstGeom prst="rect">
            <a:avLst/>
          </a:prstGeom>
          <a:noFill/>
          <a:extLst>
            <a:ext uri="{909E8E84-426E-40DD-AFC4-6F175D3DCCD1}">
              <a14:hiddenFill xmlns:a14="http://schemas.microsoft.com/office/drawing/2010/main">
                <a:solidFill>
                  <a:srgbClr val="FFFFFF"/>
                </a:solidFill>
              </a14:hiddenFill>
            </a:ext>
          </a:extLst>
        </p:spPr>
      </p:pic>
      <p:sp>
        <p:nvSpPr>
          <p:cNvPr id="18"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668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94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294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294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294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294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294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294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294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2945">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7"/>
          <p:cNvSpPr>
            <a:spLocks noChangeShapeType="1"/>
          </p:cNvSpPr>
          <p:nvPr/>
        </p:nvSpPr>
        <p:spPr bwMode="auto">
          <a:xfrm>
            <a:off x="304800" y="304800"/>
            <a:ext cx="0" cy="383427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10"/>
          <p:cNvSpPr>
            <a:spLocks noChangeShapeType="1"/>
          </p:cNvSpPr>
          <p:nvPr/>
        </p:nvSpPr>
        <p:spPr bwMode="auto">
          <a:xfrm>
            <a:off x="295276" y="413907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19" name="Group 11"/>
          <p:cNvGrpSpPr>
            <a:grpSpLocks/>
          </p:cNvGrpSpPr>
          <p:nvPr/>
        </p:nvGrpSpPr>
        <p:grpSpPr bwMode="auto">
          <a:xfrm>
            <a:off x="320675" y="2317750"/>
            <a:ext cx="7924800" cy="695325"/>
            <a:chOff x="192" y="1536"/>
            <a:chExt cx="4992" cy="438"/>
          </a:xfrm>
        </p:grpSpPr>
        <p:sp>
          <p:nvSpPr>
            <p:cNvPr id="13324"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3325"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4994" name="Text Box 18"/>
          <p:cNvSpPr txBox="1">
            <a:spLocks noChangeArrowheads="1"/>
          </p:cNvSpPr>
          <p:nvPr/>
        </p:nvSpPr>
        <p:spPr bwMode="auto">
          <a:xfrm>
            <a:off x="320040" y="1196205"/>
            <a:ext cx="8521700" cy="2729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r>
              <a:rPr lang="en-US" sz="1400" b="1" dirty="0">
                <a:latin typeface="+mn-lt"/>
              </a:rPr>
              <a:t>Check </a:t>
            </a:r>
            <a:r>
              <a:rPr lang="en-US" sz="1400" dirty="0">
                <a:latin typeface="+mn-lt"/>
              </a:rPr>
              <a:t>We can do a ballpark calculation, figuring that </a:t>
            </a:r>
            <a:r>
              <a:rPr lang="en-US" sz="1400" dirty="0" smtClean="0">
                <a:latin typeface="+mn-lt"/>
              </a:rPr>
              <a:t>0.35(6 </a:t>
            </a:r>
            <a:r>
              <a:rPr lang="en-US" sz="1400" dirty="0" smtClean="0"/>
              <a:t>×</a:t>
            </a:r>
            <a:r>
              <a:rPr lang="en-US" sz="1400" dirty="0" smtClean="0">
                <a:latin typeface="+mn-lt"/>
              </a:rPr>
              <a:t> 10</a:t>
            </a:r>
            <a:r>
              <a:rPr lang="en-US" sz="1400" baseline="30000" dirty="0" smtClean="0"/>
              <a:t>23</a:t>
            </a:r>
            <a:r>
              <a:rPr lang="en-US" sz="1400" dirty="0" smtClean="0">
                <a:latin typeface="+mn-lt"/>
              </a:rPr>
              <a:t>) </a:t>
            </a:r>
            <a:r>
              <a:rPr lang="en-US" sz="1400" dirty="0">
                <a:latin typeface="+mn-lt"/>
              </a:rPr>
              <a:t>is about 2 </a:t>
            </a:r>
            <a:r>
              <a:rPr lang="en-US" sz="1400" dirty="0" smtClean="0"/>
              <a:t>×</a:t>
            </a:r>
            <a:r>
              <a:rPr lang="en-US" sz="1400" dirty="0" smtClean="0">
                <a:latin typeface="+mn-lt"/>
              </a:rPr>
              <a:t> 10</a:t>
            </a:r>
            <a:r>
              <a:rPr lang="en-US" sz="1400" baseline="30000" dirty="0" smtClean="0"/>
              <a:t>23</a:t>
            </a:r>
            <a:r>
              <a:rPr lang="en-US" sz="1400" dirty="0" smtClean="0">
                <a:latin typeface="+mn-lt"/>
              </a:rPr>
              <a:t> molecules of </a:t>
            </a:r>
            <a:r>
              <a:rPr lang="en-US" sz="1400" dirty="0" smtClean="0"/>
              <a:t>C</a:t>
            </a:r>
            <a:r>
              <a:rPr lang="en-US" sz="1400" baseline="-25000" dirty="0" smtClean="0"/>
              <a:t>6</a:t>
            </a:r>
            <a:r>
              <a:rPr lang="en-US" sz="1400" dirty="0" smtClean="0"/>
              <a:t>H</a:t>
            </a:r>
            <a:r>
              <a:rPr lang="en-US" sz="1400" baseline="-25000" dirty="0" smtClean="0"/>
              <a:t>12</a:t>
            </a:r>
            <a:r>
              <a:rPr lang="en-US" sz="1400" dirty="0" smtClean="0"/>
              <a:t>O</a:t>
            </a:r>
            <a:r>
              <a:rPr lang="en-US" sz="1400" baseline="-25000" dirty="0" smtClean="0"/>
              <a:t>6</a:t>
            </a:r>
            <a:r>
              <a:rPr lang="en-US" sz="1400" dirty="0" smtClean="0">
                <a:latin typeface="+mn-lt"/>
              </a:rPr>
              <a:t>. </a:t>
            </a:r>
            <a:r>
              <a:rPr lang="en-US" sz="1400" dirty="0">
                <a:latin typeface="+mn-lt"/>
              </a:rPr>
              <a:t>We know that each one of these molecules contains 12 H atoms. </a:t>
            </a:r>
            <a:r>
              <a:rPr lang="en-US" sz="1400" dirty="0" smtClean="0">
                <a:latin typeface="+mn-lt"/>
              </a:rPr>
              <a:t>12(2 </a:t>
            </a:r>
            <a:r>
              <a:rPr lang="en-US" sz="1400" dirty="0" smtClean="0"/>
              <a:t>×</a:t>
            </a:r>
            <a:r>
              <a:rPr lang="en-US" sz="1400" dirty="0" smtClean="0">
                <a:latin typeface="+mn-lt"/>
              </a:rPr>
              <a:t> 10</a:t>
            </a:r>
            <a:r>
              <a:rPr lang="en-US" sz="1400" baseline="30000" dirty="0" smtClean="0"/>
              <a:t>23</a:t>
            </a:r>
            <a:r>
              <a:rPr lang="en-US" sz="1400" dirty="0" smtClean="0">
                <a:latin typeface="+mn-lt"/>
              </a:rPr>
              <a:t>) gives </a:t>
            </a:r>
            <a:r>
              <a:rPr lang="en-US" sz="1400" dirty="0">
                <a:latin typeface="+mn-lt"/>
              </a:rPr>
              <a:t>24 </a:t>
            </a:r>
            <a:r>
              <a:rPr lang="en-US" sz="1400" dirty="0" smtClean="0"/>
              <a:t>×</a:t>
            </a:r>
            <a:r>
              <a:rPr lang="en-US" sz="1400" dirty="0" smtClean="0">
                <a:latin typeface="+mn-lt"/>
              </a:rPr>
              <a:t> 10</a:t>
            </a:r>
            <a:r>
              <a:rPr lang="en-US" sz="1400" baseline="30000" dirty="0" smtClean="0"/>
              <a:t>23</a:t>
            </a:r>
            <a:r>
              <a:rPr lang="en-US" sz="1400" dirty="0" smtClean="0">
                <a:latin typeface="+mn-lt"/>
              </a:rPr>
              <a:t> </a:t>
            </a:r>
            <a:r>
              <a:rPr lang="en-US" sz="1400" dirty="0">
                <a:latin typeface="+mn-lt"/>
              </a:rPr>
              <a:t>= 2.4 </a:t>
            </a:r>
            <a:r>
              <a:rPr lang="en-US" sz="1400" dirty="0" smtClean="0"/>
              <a:t>×</a:t>
            </a:r>
            <a:r>
              <a:rPr lang="en-US" sz="1400" dirty="0" smtClean="0">
                <a:latin typeface="+mn-lt"/>
              </a:rPr>
              <a:t> 10</a:t>
            </a:r>
            <a:r>
              <a:rPr lang="en-US" sz="1400" baseline="30000" dirty="0" smtClean="0"/>
              <a:t>24</a:t>
            </a:r>
            <a:r>
              <a:rPr lang="en-US" sz="1400" dirty="0" smtClean="0">
                <a:latin typeface="+mn-lt"/>
              </a:rPr>
              <a:t> </a:t>
            </a:r>
            <a:r>
              <a:rPr lang="en-US" sz="1400" dirty="0">
                <a:latin typeface="+mn-lt"/>
              </a:rPr>
              <a:t>H atoms, which is close to our result. Because we were asked </a:t>
            </a:r>
            <a:r>
              <a:rPr lang="en-US" sz="1400" dirty="0" smtClean="0">
                <a:latin typeface="+mn-lt"/>
              </a:rPr>
              <a:t>for the number </a:t>
            </a:r>
            <a:r>
              <a:rPr lang="en-US" sz="1400" dirty="0">
                <a:latin typeface="+mn-lt"/>
              </a:rPr>
              <a:t>of H atoms, the units of our answer are correct. We check, too, for significant </a:t>
            </a:r>
            <a:r>
              <a:rPr lang="en-US" sz="1400" dirty="0" smtClean="0">
                <a:latin typeface="+mn-lt"/>
              </a:rPr>
              <a:t>figures. The </a:t>
            </a:r>
            <a:r>
              <a:rPr lang="en-US" sz="1400" dirty="0">
                <a:latin typeface="+mn-lt"/>
              </a:rPr>
              <a:t>given data had three significant figures, as does our answer.</a:t>
            </a:r>
            <a:endParaRPr lang="en-US" sz="1400" b="1" dirty="0" smtClean="0">
              <a:solidFill>
                <a:srgbClr val="3366FF"/>
              </a:solidFill>
              <a:latin typeface="+mn-lt"/>
            </a:endParaRPr>
          </a:p>
          <a:p>
            <a:pPr>
              <a:spcBef>
                <a:spcPct val="0"/>
              </a:spcBef>
            </a:pPr>
            <a:endParaRPr lang="en-US" sz="1600" b="1" dirty="0" smtClean="0">
              <a:solidFill>
                <a:srgbClr val="3366FF"/>
              </a:solidFill>
              <a:latin typeface="Arial" charset="0"/>
            </a:endParaRPr>
          </a:p>
          <a:p>
            <a:pPr>
              <a:spcBef>
                <a:spcPct val="0"/>
              </a:spcBef>
            </a:pPr>
            <a:r>
              <a:rPr lang="en-US" sz="1600" b="1" dirty="0" smtClean="0">
                <a:solidFill>
                  <a:srgbClr val="3366FF"/>
                </a:solidFill>
                <a:latin typeface="Arial" charset="0"/>
              </a:rPr>
              <a:t>Practice Exercise 1</a:t>
            </a:r>
          </a:p>
          <a:p>
            <a:pPr>
              <a:spcBef>
                <a:spcPct val="0"/>
              </a:spcBef>
            </a:pPr>
            <a:endParaRPr lang="en-US" sz="1000" b="1" dirty="0">
              <a:solidFill>
                <a:srgbClr val="3366FF"/>
              </a:solidFill>
              <a:latin typeface="Arial" charset="0"/>
            </a:endParaRPr>
          </a:p>
          <a:p>
            <a:pPr>
              <a:spcBef>
                <a:spcPct val="0"/>
              </a:spcBef>
            </a:pPr>
            <a:r>
              <a:rPr lang="en-US" sz="1400" dirty="0" smtClean="0"/>
              <a:t>How </a:t>
            </a:r>
            <a:r>
              <a:rPr lang="en-US" sz="1400" dirty="0"/>
              <a:t>many sulfur atoms are in </a:t>
            </a:r>
            <a:r>
              <a:rPr lang="en-US" sz="1400" b="1" dirty="0"/>
              <a:t>(a) </a:t>
            </a:r>
            <a:r>
              <a:rPr lang="en-US" sz="1400" dirty="0"/>
              <a:t>0.45 mol </a:t>
            </a:r>
            <a:r>
              <a:rPr lang="en-US" sz="1400" dirty="0" smtClean="0"/>
              <a:t>BaSO</a:t>
            </a:r>
            <a:r>
              <a:rPr lang="en-US" sz="1400" baseline="-25000" dirty="0" smtClean="0"/>
              <a:t>4</a:t>
            </a:r>
            <a:r>
              <a:rPr lang="en-US" sz="1400" dirty="0" smtClean="0"/>
              <a:t> </a:t>
            </a:r>
            <a:r>
              <a:rPr lang="en-US" sz="1400" dirty="0"/>
              <a:t>and </a:t>
            </a:r>
            <a:r>
              <a:rPr lang="en-US" sz="1400" b="1" dirty="0"/>
              <a:t>(b) </a:t>
            </a:r>
            <a:r>
              <a:rPr lang="en-US" sz="1400" dirty="0"/>
              <a:t>1.10 mol of aluminum sulfide</a:t>
            </a:r>
            <a:r>
              <a:rPr lang="en-US" sz="1400" dirty="0" smtClean="0"/>
              <a:t>?</a:t>
            </a:r>
          </a:p>
          <a:p>
            <a:endParaRPr lang="en-US" sz="1400" dirty="0" smtClean="0"/>
          </a:p>
          <a:p>
            <a:pPr>
              <a:spcBef>
                <a:spcPct val="0"/>
              </a:spcBef>
            </a:pPr>
            <a:r>
              <a:rPr lang="en-US" sz="1600" b="1" dirty="0" smtClean="0">
                <a:solidFill>
                  <a:srgbClr val="3366FF"/>
                </a:solidFill>
                <a:latin typeface="Arial" charset="0"/>
              </a:rPr>
              <a:t>Practice Exercise 2</a:t>
            </a:r>
          </a:p>
          <a:p>
            <a:pPr>
              <a:spcBef>
                <a:spcPct val="0"/>
              </a:spcBef>
            </a:pPr>
            <a:endParaRPr lang="en-US" sz="1000" b="1" dirty="0">
              <a:solidFill>
                <a:srgbClr val="3366FF"/>
              </a:solidFill>
              <a:latin typeface="Arial" charset="0"/>
            </a:endParaRPr>
          </a:p>
          <a:p>
            <a:pPr>
              <a:spcBef>
                <a:spcPct val="0"/>
              </a:spcBef>
            </a:pPr>
            <a:r>
              <a:rPr lang="en-US" sz="1400" dirty="0" smtClean="0"/>
              <a:t>How </a:t>
            </a:r>
            <a:r>
              <a:rPr lang="en-US" sz="1400" dirty="0"/>
              <a:t>many oxygen atoms are in </a:t>
            </a:r>
            <a:r>
              <a:rPr lang="en-US" sz="1400" b="1" dirty="0"/>
              <a:t>(a) </a:t>
            </a:r>
            <a:r>
              <a:rPr lang="en-US" sz="1400" dirty="0"/>
              <a:t>0.25 mol </a:t>
            </a:r>
            <a:r>
              <a:rPr lang="en-US" sz="1400" dirty="0" smtClean="0"/>
              <a:t>Ca(NO</a:t>
            </a:r>
            <a:r>
              <a:rPr lang="en-US" sz="1400" baseline="-25000" dirty="0" smtClean="0"/>
              <a:t>3</a:t>
            </a:r>
            <a:r>
              <a:rPr lang="en-US" sz="1400" dirty="0" smtClean="0"/>
              <a:t>)</a:t>
            </a:r>
            <a:r>
              <a:rPr lang="en-US" sz="1400" baseline="-25000" dirty="0" smtClean="0"/>
              <a:t>2</a:t>
            </a:r>
            <a:r>
              <a:rPr lang="en-US" sz="1400" dirty="0" smtClean="0"/>
              <a:t> </a:t>
            </a:r>
            <a:r>
              <a:rPr lang="en-US" sz="1400" dirty="0"/>
              <a:t>and</a:t>
            </a:r>
            <a:r>
              <a:rPr lang="en-US" sz="1400" b="1" dirty="0"/>
              <a:t> (b) </a:t>
            </a:r>
            <a:r>
              <a:rPr lang="en-US" sz="1400" dirty="0"/>
              <a:t>1.50 mol of </a:t>
            </a:r>
            <a:r>
              <a:rPr lang="en-US" sz="1400" dirty="0" smtClean="0"/>
              <a:t>sodium carbonate</a:t>
            </a:r>
            <a:r>
              <a:rPr lang="en-US" sz="1400" dirty="0"/>
              <a:t>?</a:t>
            </a:r>
          </a:p>
        </p:txBody>
      </p:sp>
      <p:sp>
        <p:nvSpPr>
          <p:cNvPr id="15" name="Rectangle 58"/>
          <p:cNvSpPr>
            <a:spLocks noChangeArrowheads="1"/>
          </p:cNvSpPr>
          <p:nvPr/>
        </p:nvSpPr>
        <p:spPr bwMode="auto">
          <a:xfrm>
            <a:off x="319088" y="396875"/>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3.8</a:t>
            </a:r>
            <a:r>
              <a:rPr lang="en-US" b="1" dirty="0" smtClean="0">
                <a:solidFill>
                  <a:srgbClr val="4C4BE5"/>
                </a:solidFill>
                <a:latin typeface="Arial" charset="0"/>
              </a:rPr>
              <a:t> </a:t>
            </a:r>
            <a:r>
              <a:rPr lang="en-US" b="1" dirty="0" smtClean="0">
                <a:latin typeface="Arial" charset="0"/>
              </a:rPr>
              <a:t>Converting Moles to Number of Atoms</a:t>
            </a:r>
          </a:p>
        </p:txBody>
      </p:sp>
      <p:sp>
        <p:nvSpPr>
          <p:cNvPr id="12"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20"/>
          <p:cNvSpPr>
            <a:spLocks noChangeArrowheads="1"/>
          </p:cNvSpPr>
          <p:nvPr/>
        </p:nvSpPr>
        <p:spPr bwMode="auto">
          <a:xfrm>
            <a:off x="320675" y="825500"/>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sp>
        <p:nvSpPr>
          <p:cNvPr id="14"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64085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499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99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499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499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7"/>
          <p:cNvSpPr>
            <a:spLocks noChangeShapeType="1"/>
          </p:cNvSpPr>
          <p:nvPr/>
        </p:nvSpPr>
        <p:spPr bwMode="auto">
          <a:xfrm>
            <a:off x="304800" y="304800"/>
            <a:ext cx="0" cy="5540924"/>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Line 10"/>
          <p:cNvSpPr>
            <a:spLocks noChangeShapeType="1"/>
          </p:cNvSpPr>
          <p:nvPr/>
        </p:nvSpPr>
        <p:spPr bwMode="auto">
          <a:xfrm>
            <a:off x="295275" y="5845724"/>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45" name="Group 14"/>
          <p:cNvGrpSpPr>
            <a:grpSpLocks/>
          </p:cNvGrpSpPr>
          <p:nvPr/>
        </p:nvGrpSpPr>
        <p:grpSpPr bwMode="auto">
          <a:xfrm>
            <a:off x="304800" y="3733800"/>
            <a:ext cx="7924800" cy="695325"/>
            <a:chOff x="192" y="1536"/>
            <a:chExt cx="4992" cy="438"/>
          </a:xfrm>
        </p:grpSpPr>
        <p:sp>
          <p:nvSpPr>
            <p:cNvPr id="14349"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4350"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2945" name="Text Box 17"/>
          <p:cNvSpPr txBox="1">
            <a:spLocks noChangeArrowheads="1"/>
          </p:cNvSpPr>
          <p:nvPr/>
        </p:nvSpPr>
        <p:spPr bwMode="auto">
          <a:xfrm>
            <a:off x="320040" y="1615353"/>
            <a:ext cx="8364538"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ts val="0"/>
              </a:spcBef>
            </a:pPr>
            <a:r>
              <a:rPr lang="en-US" sz="1400" b="1" dirty="0"/>
              <a:t>Analyze </a:t>
            </a:r>
            <a:r>
              <a:rPr lang="en-US" sz="1400" dirty="0"/>
              <a:t>We are given a chemical formula and asked to determine its molar mass</a:t>
            </a:r>
            <a:r>
              <a:rPr lang="en-US" sz="1400" dirty="0" smtClean="0"/>
              <a:t>.</a:t>
            </a:r>
          </a:p>
          <a:p>
            <a:pPr>
              <a:spcBef>
                <a:spcPts val="0"/>
              </a:spcBef>
            </a:pPr>
            <a:endParaRPr lang="en-US" sz="1400" dirty="0"/>
          </a:p>
          <a:p>
            <a:pPr>
              <a:spcBef>
                <a:spcPts val="0"/>
              </a:spcBef>
            </a:pPr>
            <a:r>
              <a:rPr lang="en-US" sz="1400" b="1" dirty="0" smtClean="0"/>
              <a:t>Plan </a:t>
            </a:r>
            <a:r>
              <a:rPr lang="en-US" sz="1400" dirty="0"/>
              <a:t>Because the molar mass of any substance is numerically equal to its formula weight, we </a:t>
            </a:r>
            <a:r>
              <a:rPr lang="en-US" sz="1400" dirty="0" smtClean="0"/>
              <a:t>first determine </a:t>
            </a:r>
            <a:r>
              <a:rPr lang="en-US" sz="1400" dirty="0"/>
              <a:t>the </a:t>
            </a:r>
            <a:endParaRPr lang="en-US" sz="1400" dirty="0" smtClean="0"/>
          </a:p>
          <a:p>
            <a:pPr>
              <a:spcBef>
                <a:spcPts val="0"/>
              </a:spcBef>
            </a:pPr>
            <a:r>
              <a:rPr lang="en-US" sz="1400" dirty="0" smtClean="0"/>
              <a:t>formula </a:t>
            </a:r>
            <a:r>
              <a:rPr lang="en-US" sz="1400" dirty="0"/>
              <a:t>weight of glucose by adding the atomic weights of its component atoms. </a:t>
            </a:r>
            <a:r>
              <a:rPr lang="en-US" sz="1400" dirty="0" smtClean="0"/>
              <a:t>The formula </a:t>
            </a:r>
            <a:r>
              <a:rPr lang="en-US" sz="1400" dirty="0"/>
              <a:t>weight will have </a:t>
            </a:r>
            <a:endParaRPr lang="en-US" sz="1400" dirty="0" smtClean="0"/>
          </a:p>
          <a:p>
            <a:pPr>
              <a:spcBef>
                <a:spcPts val="0"/>
              </a:spcBef>
            </a:pPr>
            <a:r>
              <a:rPr lang="en-US" sz="1400" dirty="0" smtClean="0"/>
              <a:t>units </a:t>
            </a:r>
            <a:r>
              <a:rPr lang="en-US" sz="1400" dirty="0"/>
              <a:t>of </a:t>
            </a:r>
            <a:r>
              <a:rPr lang="en-US" sz="1400" dirty="0" err="1"/>
              <a:t>amu</a:t>
            </a:r>
            <a:r>
              <a:rPr lang="en-US" sz="1400" dirty="0"/>
              <a:t>, whereas the molar mass has units of grams per mole (g/</a:t>
            </a:r>
            <a:r>
              <a:rPr lang="en-US" sz="1400" dirty="0" err="1"/>
              <a:t>mol</a:t>
            </a:r>
            <a:r>
              <a:rPr lang="en-US" sz="1400" dirty="0"/>
              <a:t>).</a:t>
            </a:r>
          </a:p>
          <a:p>
            <a:pPr>
              <a:spcBef>
                <a:spcPts val="0"/>
              </a:spcBef>
            </a:pPr>
            <a:r>
              <a:rPr lang="en-US" sz="1400" dirty="0" smtClean="0"/>
              <a:t>                                                  </a:t>
            </a:r>
            <a:endParaRPr lang="en-US" sz="1400" dirty="0"/>
          </a:p>
          <a:p>
            <a:pPr>
              <a:spcBef>
                <a:spcPts val="0"/>
              </a:spcBef>
            </a:pPr>
            <a:r>
              <a:rPr lang="en-US" sz="1400" b="1" dirty="0" smtClean="0"/>
              <a:t>Solve </a:t>
            </a:r>
            <a:r>
              <a:rPr lang="en-US" sz="1400" dirty="0"/>
              <a:t>Our first step is to determine the formula weight of glucose</a:t>
            </a:r>
            <a:r>
              <a:rPr lang="en-US" sz="1400" dirty="0" smtClean="0"/>
              <a:t>:</a:t>
            </a:r>
          </a:p>
          <a:p>
            <a:pPr>
              <a:spcBef>
                <a:spcPts val="0"/>
              </a:spcBef>
            </a:pPr>
            <a:endParaRPr lang="en-US" sz="1400" dirty="0"/>
          </a:p>
          <a:p>
            <a:pPr>
              <a:spcBef>
                <a:spcPts val="0"/>
              </a:spcBef>
            </a:pPr>
            <a:endParaRPr lang="en-US" sz="1400" dirty="0" smtClean="0"/>
          </a:p>
          <a:p>
            <a:pPr>
              <a:spcBef>
                <a:spcPts val="0"/>
              </a:spcBef>
            </a:pPr>
            <a:endParaRPr lang="en-US" sz="1400" dirty="0"/>
          </a:p>
          <a:p>
            <a:pPr>
              <a:spcBef>
                <a:spcPts val="0"/>
              </a:spcBef>
            </a:pPr>
            <a:endParaRPr lang="en-US" sz="1400" dirty="0" smtClean="0"/>
          </a:p>
          <a:p>
            <a:pPr>
              <a:spcBef>
                <a:spcPts val="0"/>
              </a:spcBef>
            </a:pPr>
            <a:endParaRPr lang="en-US" sz="1400" dirty="0"/>
          </a:p>
          <a:p>
            <a:pPr>
              <a:spcBef>
                <a:spcPts val="0"/>
              </a:spcBef>
            </a:pPr>
            <a:endParaRPr lang="en-US" sz="1400" dirty="0" smtClean="0"/>
          </a:p>
          <a:p>
            <a:pPr>
              <a:spcBef>
                <a:spcPts val="0"/>
              </a:spcBef>
            </a:pPr>
            <a:r>
              <a:rPr lang="en-US" sz="1400" dirty="0"/>
              <a:t>Because glucose has a formula weight of 180.0 </a:t>
            </a:r>
            <a:r>
              <a:rPr lang="en-US" sz="1400" dirty="0" err="1"/>
              <a:t>amu</a:t>
            </a:r>
            <a:r>
              <a:rPr lang="en-US" sz="1400" dirty="0"/>
              <a:t>, 1 </a:t>
            </a:r>
            <a:r>
              <a:rPr lang="en-US" sz="1400" dirty="0" err="1"/>
              <a:t>mol</a:t>
            </a:r>
            <a:r>
              <a:rPr lang="en-US" sz="1400" dirty="0"/>
              <a:t> of this substance </a:t>
            </a:r>
            <a:r>
              <a:rPr lang="en-US" sz="1400" dirty="0" smtClean="0"/>
              <a:t>(6.02 × </a:t>
            </a:r>
            <a:r>
              <a:rPr lang="en-US" sz="1400" dirty="0"/>
              <a:t>10</a:t>
            </a:r>
            <a:r>
              <a:rPr lang="en-US" sz="1400" baseline="30000" dirty="0"/>
              <a:t>23</a:t>
            </a:r>
            <a:r>
              <a:rPr lang="en-US" sz="1400" dirty="0"/>
              <a:t> </a:t>
            </a:r>
            <a:r>
              <a:rPr lang="en-US" sz="1400" dirty="0" smtClean="0"/>
              <a:t>molecules)</a:t>
            </a:r>
            <a:endParaRPr lang="en-US" sz="1400" dirty="0"/>
          </a:p>
          <a:p>
            <a:pPr>
              <a:spcBef>
                <a:spcPts val="0"/>
              </a:spcBef>
            </a:pPr>
            <a:r>
              <a:rPr lang="en-US" sz="1400" dirty="0"/>
              <a:t>has a mass of 180.0 g. In other words, C</a:t>
            </a:r>
            <a:r>
              <a:rPr lang="en-US" sz="1400" baseline="-25000" dirty="0"/>
              <a:t>6</a:t>
            </a:r>
            <a:r>
              <a:rPr lang="en-US" sz="1400" dirty="0"/>
              <a:t>H</a:t>
            </a:r>
            <a:r>
              <a:rPr lang="en-US" sz="1400" baseline="-25000" dirty="0"/>
              <a:t>12</a:t>
            </a:r>
            <a:r>
              <a:rPr lang="en-US" sz="1400" dirty="0"/>
              <a:t>O</a:t>
            </a:r>
            <a:r>
              <a:rPr lang="en-US" sz="1400" baseline="-25000" dirty="0"/>
              <a:t>6</a:t>
            </a:r>
            <a:r>
              <a:rPr lang="en-US" sz="1400" dirty="0"/>
              <a:t> has a molar mass of 180.0 </a:t>
            </a:r>
            <a:r>
              <a:rPr lang="en-US" sz="1400" dirty="0" smtClean="0"/>
              <a:t>g/mol</a:t>
            </a:r>
            <a:r>
              <a:rPr lang="en-US" sz="1400" dirty="0"/>
              <a:t>. </a:t>
            </a:r>
            <a:endParaRPr lang="en-US" sz="1400" dirty="0" smtClean="0"/>
          </a:p>
          <a:p>
            <a:pPr>
              <a:spcBef>
                <a:spcPts val="0"/>
              </a:spcBef>
            </a:pPr>
            <a:endParaRPr lang="en-US" sz="1400" dirty="0"/>
          </a:p>
          <a:p>
            <a:pPr>
              <a:spcBef>
                <a:spcPts val="0"/>
              </a:spcBef>
            </a:pPr>
            <a:r>
              <a:rPr lang="en-US" sz="1400" b="1" dirty="0" smtClean="0"/>
              <a:t>Check</a:t>
            </a:r>
            <a:r>
              <a:rPr lang="en-US" sz="1400" dirty="0" smtClean="0"/>
              <a:t> </a:t>
            </a:r>
            <a:r>
              <a:rPr lang="en-US" sz="1400" dirty="0"/>
              <a:t>A molar mass below 250 seems reasonable based on the earlier examples we have encountered,</a:t>
            </a:r>
          </a:p>
          <a:p>
            <a:pPr>
              <a:spcBef>
                <a:spcPts val="0"/>
              </a:spcBef>
            </a:pPr>
            <a:r>
              <a:rPr lang="en-US" sz="1400" dirty="0"/>
              <a:t>and grams per mole is the appropriate unit for the molar mass.</a:t>
            </a:r>
          </a:p>
        </p:txBody>
      </p:sp>
      <p:sp>
        <p:nvSpPr>
          <p:cNvPr id="16"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3.9</a:t>
            </a:r>
            <a:r>
              <a:rPr lang="en-US" b="1" dirty="0" smtClean="0">
                <a:solidFill>
                  <a:srgbClr val="4C4BE5"/>
                </a:solidFill>
                <a:latin typeface="Arial" charset="0"/>
              </a:rPr>
              <a:t> </a:t>
            </a:r>
            <a:r>
              <a:rPr lang="en-US" b="1" dirty="0">
                <a:latin typeface="Arial" charset="0"/>
              </a:rPr>
              <a:t>Calculating Molar Mass</a:t>
            </a:r>
          </a:p>
        </p:txBody>
      </p:sp>
      <p:sp>
        <p:nvSpPr>
          <p:cNvPr id="14" name="Rectangle 6"/>
          <p:cNvSpPr>
            <a:spLocks noChangeArrowheads="1"/>
          </p:cNvSpPr>
          <p:nvPr/>
        </p:nvSpPr>
        <p:spPr bwMode="auto">
          <a:xfrm>
            <a:off x="323850" y="1229995"/>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dirty="0">
                <a:solidFill>
                  <a:srgbClr val="3366FF"/>
                </a:solidFill>
                <a:latin typeface="Arial" charset="0"/>
              </a:rPr>
              <a:t>Solution</a:t>
            </a:r>
            <a:endParaRPr lang="en-US" sz="1600" dirty="0">
              <a:solidFill>
                <a:schemeClr val="bg1"/>
              </a:solidFill>
              <a:latin typeface="Arial" charset="0"/>
            </a:endParaRPr>
          </a:p>
        </p:txBody>
      </p:sp>
      <p:sp>
        <p:nvSpPr>
          <p:cNvPr id="15" name="Rectangle 20"/>
          <p:cNvSpPr>
            <a:spLocks noChangeArrowheads="1"/>
          </p:cNvSpPr>
          <p:nvPr/>
        </p:nvSpPr>
        <p:spPr bwMode="auto">
          <a:xfrm>
            <a:off x="320676" y="825500"/>
            <a:ext cx="8339138"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square">
            <a:spAutoFit/>
          </a:bodyPr>
          <a:lstStyle/>
          <a:p>
            <a:r>
              <a:rPr lang="en-US" sz="1400" dirty="0"/>
              <a:t>What is the molar mass of glucose, C</a:t>
            </a:r>
            <a:r>
              <a:rPr lang="en-US" sz="1400" baseline="-25000" dirty="0"/>
              <a:t>6</a:t>
            </a:r>
            <a:r>
              <a:rPr lang="en-US" sz="1400" dirty="0"/>
              <a:t>H</a:t>
            </a:r>
            <a:r>
              <a:rPr lang="en-US" sz="1400" baseline="-25000" dirty="0"/>
              <a:t>12</a:t>
            </a:r>
            <a:r>
              <a:rPr lang="en-US" sz="1400" dirty="0"/>
              <a:t>O</a:t>
            </a:r>
            <a:r>
              <a:rPr lang="en-US" sz="1400" baseline="-25000" dirty="0"/>
              <a:t>6</a:t>
            </a:r>
            <a:r>
              <a:rPr lang="en-US" sz="1400" dirty="0"/>
              <a:t>?</a:t>
            </a:r>
          </a:p>
        </p:txBody>
      </p:sp>
      <p:sp>
        <p:nvSpPr>
          <p:cNvPr id="17" name="Line 19"/>
          <p:cNvSpPr>
            <a:spLocks noChangeShapeType="1"/>
          </p:cNvSpPr>
          <p:nvPr/>
        </p:nvSpPr>
        <p:spPr bwMode="auto">
          <a:xfrm>
            <a:off x="396875" y="122766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26" name="Picture 2" descr="C:\Documents and Settings\GEX\Desktop\chapter 03\sample 3.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279" y="3361773"/>
            <a:ext cx="2851529" cy="924942"/>
          </a:xfrm>
          <a:prstGeom prst="rect">
            <a:avLst/>
          </a:prstGeom>
          <a:noFill/>
          <a:extLst>
            <a:ext uri="{909E8E84-426E-40DD-AFC4-6F175D3DCCD1}">
              <a14:hiddenFill xmlns:a14="http://schemas.microsoft.com/office/drawing/2010/main">
                <a:solidFill>
                  <a:srgbClr val="FFFFFF"/>
                </a:solidFill>
              </a14:hiddenFill>
            </a:ext>
          </a:extLst>
        </p:spPr>
      </p:pic>
      <p:sp>
        <p:nvSpPr>
          <p:cNvPr id="18"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60203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29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294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294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294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294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294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294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2945">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2945">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2945">
                                            <p:txEl>
                                              <p:pRg st="16" end="1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294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45"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7"/>
          <p:cNvSpPr>
            <a:spLocks noChangeShapeType="1"/>
          </p:cNvSpPr>
          <p:nvPr/>
        </p:nvSpPr>
        <p:spPr bwMode="auto">
          <a:xfrm>
            <a:off x="304795" y="304800"/>
            <a:ext cx="4" cy="2925711"/>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10"/>
          <p:cNvSpPr>
            <a:spLocks noChangeShapeType="1"/>
          </p:cNvSpPr>
          <p:nvPr/>
        </p:nvSpPr>
        <p:spPr bwMode="auto">
          <a:xfrm>
            <a:off x="295276" y="3230511"/>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19" name="Group 11"/>
          <p:cNvGrpSpPr>
            <a:grpSpLocks/>
          </p:cNvGrpSpPr>
          <p:nvPr/>
        </p:nvGrpSpPr>
        <p:grpSpPr bwMode="auto">
          <a:xfrm>
            <a:off x="320675" y="2317750"/>
            <a:ext cx="7924800" cy="695325"/>
            <a:chOff x="192" y="1536"/>
            <a:chExt cx="4992" cy="438"/>
          </a:xfrm>
        </p:grpSpPr>
        <p:sp>
          <p:nvSpPr>
            <p:cNvPr id="13324"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3325"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4994" name="Text Box 18"/>
          <p:cNvSpPr txBox="1">
            <a:spLocks noChangeArrowheads="1"/>
          </p:cNvSpPr>
          <p:nvPr/>
        </p:nvSpPr>
        <p:spPr bwMode="auto">
          <a:xfrm>
            <a:off x="320040" y="1201738"/>
            <a:ext cx="8521700" cy="181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600" b="1" dirty="0" smtClean="0">
                <a:solidFill>
                  <a:srgbClr val="3366FF"/>
                </a:solidFill>
                <a:latin typeface="Arial" charset="0"/>
              </a:rPr>
              <a:t>Practice Exercise 1</a:t>
            </a:r>
          </a:p>
          <a:p>
            <a:pPr>
              <a:spcBef>
                <a:spcPct val="0"/>
              </a:spcBef>
            </a:pPr>
            <a:endParaRPr lang="en-US" sz="1000" b="1" dirty="0">
              <a:solidFill>
                <a:srgbClr val="3366FF"/>
              </a:solidFill>
              <a:latin typeface="Arial" charset="0"/>
            </a:endParaRPr>
          </a:p>
          <a:p>
            <a:pPr>
              <a:spcBef>
                <a:spcPct val="0"/>
              </a:spcBef>
            </a:pPr>
            <a:r>
              <a:rPr lang="en-US" sz="1400" dirty="0" smtClean="0"/>
              <a:t>A </a:t>
            </a:r>
            <a:r>
              <a:rPr lang="en-US" sz="1400" dirty="0"/>
              <a:t>sample of an ionic compound containing iron and chlorine is analyzed and found to have </a:t>
            </a:r>
            <a:r>
              <a:rPr lang="en-US" sz="1400" dirty="0" smtClean="0"/>
              <a:t>a molar </a:t>
            </a:r>
            <a:r>
              <a:rPr lang="en-US" sz="1400" dirty="0"/>
              <a:t>mass of </a:t>
            </a:r>
            <a:br>
              <a:rPr lang="en-US" sz="1400" dirty="0"/>
            </a:br>
            <a:r>
              <a:rPr lang="en-US" sz="1400" dirty="0" smtClean="0"/>
              <a:t>126.8 g/mol</a:t>
            </a:r>
            <a:r>
              <a:rPr lang="en-US" sz="1400" dirty="0"/>
              <a:t>. What is the charge of the iron in this compound? (</a:t>
            </a:r>
            <a:r>
              <a:rPr lang="en-US" sz="1400" b="1" dirty="0"/>
              <a:t>a</a:t>
            </a:r>
            <a:r>
              <a:rPr lang="en-US" sz="1400" dirty="0"/>
              <a:t>) 1+, (</a:t>
            </a:r>
            <a:r>
              <a:rPr lang="en-US" sz="1400" b="1" dirty="0"/>
              <a:t>b</a:t>
            </a:r>
            <a:r>
              <a:rPr lang="en-US" sz="1400" dirty="0"/>
              <a:t>) 2</a:t>
            </a:r>
            <a:r>
              <a:rPr lang="en-US" sz="1400" dirty="0" smtClean="0"/>
              <a:t>+, (</a:t>
            </a:r>
            <a:r>
              <a:rPr lang="en-US" sz="1400" b="1" dirty="0"/>
              <a:t>c</a:t>
            </a:r>
            <a:r>
              <a:rPr lang="en-US" sz="1400" dirty="0"/>
              <a:t>) 3+, (</a:t>
            </a:r>
            <a:r>
              <a:rPr lang="en-US" sz="1400" b="1" dirty="0"/>
              <a:t>d</a:t>
            </a:r>
            <a:r>
              <a:rPr lang="en-US" sz="1400" dirty="0"/>
              <a:t>) 4</a:t>
            </a:r>
            <a:r>
              <a:rPr lang="en-US" sz="1400" dirty="0" smtClean="0"/>
              <a:t>+.</a:t>
            </a:r>
          </a:p>
          <a:p>
            <a:endParaRPr lang="en-US" sz="1400" dirty="0" smtClean="0"/>
          </a:p>
          <a:p>
            <a:pPr>
              <a:spcBef>
                <a:spcPct val="0"/>
              </a:spcBef>
            </a:pPr>
            <a:r>
              <a:rPr lang="en-US" sz="1600" b="1" dirty="0" smtClean="0">
                <a:solidFill>
                  <a:srgbClr val="3366FF"/>
                </a:solidFill>
                <a:latin typeface="Arial" charset="0"/>
              </a:rPr>
              <a:t>Practice Exercise 2</a:t>
            </a:r>
          </a:p>
          <a:p>
            <a:pPr>
              <a:spcBef>
                <a:spcPct val="0"/>
              </a:spcBef>
            </a:pPr>
            <a:endParaRPr lang="en-US" sz="1000" b="1" dirty="0">
              <a:solidFill>
                <a:srgbClr val="3366FF"/>
              </a:solidFill>
              <a:latin typeface="Arial" charset="0"/>
            </a:endParaRPr>
          </a:p>
          <a:p>
            <a:pPr>
              <a:spcBef>
                <a:spcPct val="0"/>
              </a:spcBef>
            </a:pPr>
            <a:r>
              <a:rPr lang="en-US" sz="1400" dirty="0" smtClean="0"/>
              <a:t>Calculate </a:t>
            </a:r>
            <a:r>
              <a:rPr lang="en-US" sz="1400" dirty="0"/>
              <a:t>the molar mass of </a:t>
            </a:r>
            <a:r>
              <a:rPr lang="en-US" sz="1400" dirty="0" smtClean="0"/>
              <a:t>Ca(NO</a:t>
            </a:r>
            <a:r>
              <a:rPr lang="en-US" sz="1400" baseline="-25000" dirty="0"/>
              <a:t>3</a:t>
            </a:r>
            <a:r>
              <a:rPr lang="en-US" sz="1400" dirty="0" smtClean="0"/>
              <a:t>)</a:t>
            </a:r>
            <a:r>
              <a:rPr lang="en-US" sz="1400" baseline="-25000" dirty="0" smtClean="0"/>
              <a:t>2</a:t>
            </a:r>
            <a:r>
              <a:rPr lang="en-US" sz="1400" dirty="0" smtClean="0"/>
              <a:t>.</a:t>
            </a:r>
            <a:endParaRPr lang="en-US" sz="1400" dirty="0"/>
          </a:p>
        </p:txBody>
      </p:sp>
      <p:sp>
        <p:nvSpPr>
          <p:cNvPr id="15" name="Rectangle 58"/>
          <p:cNvSpPr>
            <a:spLocks noChangeArrowheads="1"/>
          </p:cNvSpPr>
          <p:nvPr/>
        </p:nvSpPr>
        <p:spPr bwMode="auto">
          <a:xfrm>
            <a:off x="319088" y="396875"/>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3.9</a:t>
            </a:r>
            <a:r>
              <a:rPr lang="en-US" b="1" dirty="0" smtClean="0">
                <a:solidFill>
                  <a:srgbClr val="4C4BE5"/>
                </a:solidFill>
                <a:latin typeface="Arial" charset="0"/>
              </a:rPr>
              <a:t> </a:t>
            </a:r>
            <a:r>
              <a:rPr lang="en-US" b="1" dirty="0">
                <a:latin typeface="Arial" charset="0"/>
              </a:rPr>
              <a:t>Calculating Molar Mass</a:t>
            </a:r>
            <a:endParaRPr lang="en-US" b="1" dirty="0" smtClean="0">
              <a:latin typeface="Arial" charset="0"/>
            </a:endParaRPr>
          </a:p>
        </p:txBody>
      </p:sp>
      <p:sp>
        <p:nvSpPr>
          <p:cNvPr id="12"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20"/>
          <p:cNvSpPr>
            <a:spLocks noChangeArrowheads="1"/>
          </p:cNvSpPr>
          <p:nvPr/>
        </p:nvSpPr>
        <p:spPr bwMode="auto">
          <a:xfrm>
            <a:off x="320675" y="825500"/>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sp>
        <p:nvSpPr>
          <p:cNvPr id="14"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23821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499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499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99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8"/>
          <p:cNvSpPr txBox="1">
            <a:spLocks noChangeArrowheads="1"/>
          </p:cNvSpPr>
          <p:nvPr/>
        </p:nvSpPr>
        <p:spPr bwMode="auto">
          <a:xfrm>
            <a:off x="320040" y="1198804"/>
            <a:ext cx="8743950" cy="162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marL="171450">
              <a:spcBef>
                <a:spcPct val="0"/>
              </a:spcBef>
            </a:pPr>
            <a:r>
              <a:rPr lang="en-US" sz="1400" dirty="0" smtClean="0"/>
              <a:t>Now </a:t>
            </a:r>
            <a:r>
              <a:rPr lang="en-US" sz="1400" dirty="0"/>
              <a:t>the equation gives two N atoms and four O atoms on the right, so we go back to the left side. Placing the      </a:t>
            </a:r>
            <a:r>
              <a:rPr lang="en-US" sz="1400" dirty="0" smtClean="0"/>
              <a:t> </a:t>
            </a:r>
          </a:p>
          <a:p>
            <a:pPr marL="171450">
              <a:spcBef>
                <a:spcPct val="0"/>
              </a:spcBef>
            </a:pPr>
            <a:r>
              <a:rPr lang="en-US" sz="1400" dirty="0" smtClean="0"/>
              <a:t>coefficient </a:t>
            </a:r>
            <a:r>
              <a:rPr lang="en-US" sz="1400" dirty="0"/>
              <a:t>2 in front of NO balances both N and O</a:t>
            </a:r>
            <a:r>
              <a:rPr lang="en-US" sz="1400" dirty="0" smtClean="0"/>
              <a:t>:</a:t>
            </a:r>
          </a:p>
          <a:p>
            <a:pPr>
              <a:spcBef>
                <a:spcPct val="0"/>
              </a:spcBef>
            </a:pPr>
            <a:endParaRPr lang="en-US" sz="1400" dirty="0"/>
          </a:p>
          <a:p>
            <a:pPr>
              <a:spcBef>
                <a:spcPct val="0"/>
              </a:spcBef>
            </a:pPr>
            <a:endParaRPr lang="en-US" sz="1400" dirty="0"/>
          </a:p>
          <a:p>
            <a:pPr>
              <a:spcBef>
                <a:spcPct val="0"/>
              </a:spcBef>
            </a:pPr>
            <a:endParaRPr lang="en-US" sz="1600" b="1" dirty="0"/>
          </a:p>
          <a:p>
            <a:pPr>
              <a:spcBef>
                <a:spcPct val="0"/>
              </a:spcBef>
            </a:pPr>
            <a:r>
              <a:rPr lang="en-US" sz="1400" b="1" dirty="0" smtClean="0"/>
              <a:t>(c) </a:t>
            </a:r>
            <a:r>
              <a:rPr lang="en-US" sz="1400" dirty="0" smtClean="0"/>
              <a:t>The </a:t>
            </a:r>
            <a:r>
              <a:rPr lang="en-US" sz="1400" dirty="0"/>
              <a:t>reactants box contains four O</a:t>
            </a:r>
            <a:r>
              <a:rPr lang="en-US" sz="1400" baseline="-25000" dirty="0"/>
              <a:t>2</a:t>
            </a:r>
            <a:r>
              <a:rPr lang="en-US" sz="1400" dirty="0"/>
              <a:t> and eight NO. Thus, the molecular ratio is one </a:t>
            </a:r>
            <a:r>
              <a:rPr lang="en-US" sz="1400" dirty="0" smtClean="0"/>
              <a:t>O</a:t>
            </a:r>
            <a:r>
              <a:rPr lang="en-US" sz="1400" baseline="-25000" dirty="0" smtClean="0"/>
              <a:t>2</a:t>
            </a:r>
            <a:r>
              <a:rPr lang="en-US" sz="1400" dirty="0" smtClean="0"/>
              <a:t> </a:t>
            </a:r>
            <a:r>
              <a:rPr lang="en-US" sz="1400" dirty="0"/>
              <a:t>for each two NO, as</a:t>
            </a:r>
          </a:p>
          <a:p>
            <a:pPr indent="63500">
              <a:spcBef>
                <a:spcPct val="0"/>
              </a:spcBef>
            </a:pPr>
            <a:r>
              <a:rPr lang="en-US" sz="1400" dirty="0"/>
              <a:t>    required by the balanced equation. The products box contains eight NO</a:t>
            </a:r>
            <a:r>
              <a:rPr lang="en-US" sz="1400" baseline="-25000" dirty="0"/>
              <a:t>2</a:t>
            </a:r>
            <a:r>
              <a:rPr lang="en-US" sz="1400" dirty="0"/>
              <a:t>, which means the number of NO</a:t>
            </a:r>
            <a:r>
              <a:rPr lang="en-US" sz="1400" baseline="-25000" dirty="0"/>
              <a:t>2</a:t>
            </a:r>
          </a:p>
          <a:p>
            <a:pPr indent="63500">
              <a:spcBef>
                <a:spcPct val="0"/>
              </a:spcBef>
            </a:pPr>
            <a:r>
              <a:rPr lang="en-US" sz="1400" dirty="0"/>
              <a:t>    product molecules equals the number of NO reactant molecules, as the balanced equation requires. </a:t>
            </a:r>
            <a:endParaRPr lang="en-US" sz="1400" dirty="0" smtClean="0"/>
          </a:p>
          <a:p>
            <a:pPr indent="63500">
              <a:spcBef>
                <a:spcPct val="0"/>
              </a:spcBef>
            </a:pPr>
            <a:r>
              <a:rPr lang="en-US" sz="1400" dirty="0"/>
              <a:t> </a:t>
            </a:r>
            <a:r>
              <a:rPr lang="en-US" sz="1400" dirty="0" smtClean="0"/>
              <a:t>         There are eight </a:t>
            </a:r>
            <a:r>
              <a:rPr lang="en-US" sz="1400" dirty="0"/>
              <a:t>N atoms in the eight NO molecules in the reactants box. There are also 4 </a:t>
            </a:r>
            <a:r>
              <a:rPr lang="en-US" sz="1400" dirty="0" smtClean="0"/>
              <a:t>× </a:t>
            </a:r>
            <a:r>
              <a:rPr lang="en-US" sz="1400" dirty="0"/>
              <a:t>2 = 8 O atoms in </a:t>
            </a:r>
            <a:r>
              <a:rPr lang="en-US" sz="1400" dirty="0" smtClean="0"/>
              <a:t>  </a:t>
            </a:r>
          </a:p>
          <a:p>
            <a:pPr indent="63500">
              <a:spcBef>
                <a:spcPct val="0"/>
              </a:spcBef>
            </a:pPr>
            <a:r>
              <a:rPr lang="en-US" sz="1400" dirty="0"/>
              <a:t> </a:t>
            </a:r>
            <a:r>
              <a:rPr lang="en-US" sz="1400" dirty="0" smtClean="0"/>
              <a:t>   the </a:t>
            </a:r>
            <a:r>
              <a:rPr lang="en-US" sz="1400" dirty="0"/>
              <a:t>O</a:t>
            </a:r>
            <a:r>
              <a:rPr lang="en-US" sz="1400" baseline="-25000" dirty="0"/>
              <a:t>2</a:t>
            </a:r>
            <a:r>
              <a:rPr lang="en-US" sz="1400" dirty="0"/>
              <a:t> </a:t>
            </a:r>
            <a:r>
              <a:rPr lang="en-US" sz="1400" dirty="0" smtClean="0"/>
              <a:t>molecules </a:t>
            </a:r>
            <a:r>
              <a:rPr lang="en-US" sz="1400" dirty="0"/>
              <a:t>and 8 O atoms in the NO molecules, giving a total of 16 O atoms. In the products box, we find </a:t>
            </a:r>
            <a:endParaRPr lang="en-US" sz="1400" dirty="0" smtClean="0"/>
          </a:p>
          <a:p>
            <a:pPr indent="63500">
              <a:spcBef>
                <a:spcPct val="0"/>
              </a:spcBef>
            </a:pPr>
            <a:r>
              <a:rPr lang="en-US" sz="1400" dirty="0"/>
              <a:t> </a:t>
            </a:r>
            <a:r>
              <a:rPr lang="en-US" sz="1400" dirty="0" smtClean="0"/>
              <a:t>   eight NO</a:t>
            </a:r>
            <a:r>
              <a:rPr lang="en-US" sz="1400" baseline="-25000" dirty="0" smtClean="0"/>
              <a:t>2</a:t>
            </a:r>
            <a:r>
              <a:rPr lang="en-US" sz="1400" dirty="0" smtClean="0"/>
              <a:t> </a:t>
            </a:r>
            <a:r>
              <a:rPr lang="en-US" sz="1400" dirty="0"/>
              <a:t>molecules, which contain eight N atoms and 8 </a:t>
            </a:r>
            <a:r>
              <a:rPr lang="en-US" sz="1400" dirty="0" smtClean="0"/>
              <a:t>× </a:t>
            </a:r>
            <a:r>
              <a:rPr lang="en-US" sz="1400" dirty="0"/>
              <a:t>2 = 16 O atoms. Because there are equal numbers of </a:t>
            </a:r>
            <a:endParaRPr lang="en-US" sz="1400" dirty="0" smtClean="0"/>
          </a:p>
          <a:p>
            <a:pPr indent="63500">
              <a:spcBef>
                <a:spcPct val="0"/>
              </a:spcBef>
            </a:pPr>
            <a:r>
              <a:rPr lang="en-US" sz="1400" dirty="0"/>
              <a:t> </a:t>
            </a:r>
            <a:r>
              <a:rPr lang="en-US" sz="1400" dirty="0" smtClean="0"/>
              <a:t>   N and O </a:t>
            </a:r>
            <a:r>
              <a:rPr lang="en-US" sz="1400" dirty="0"/>
              <a:t>atoms in the two boxes, the drawing is consistent with the law of conservation of mass.</a:t>
            </a:r>
          </a:p>
        </p:txBody>
      </p:sp>
      <p:sp>
        <p:nvSpPr>
          <p:cNvPr id="14" name="Text Box 4"/>
          <p:cNvSpPr txBox="1">
            <a:spLocks noChangeArrowheads="1"/>
          </p:cNvSpPr>
          <p:nvPr/>
        </p:nvSpPr>
        <p:spPr bwMode="auto">
          <a:xfrm>
            <a:off x="320040" y="4168356"/>
            <a:ext cx="8804275" cy="55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4213" indent="-684213">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600" b="1" dirty="0" smtClean="0">
                <a:solidFill>
                  <a:srgbClr val="3366FF"/>
                </a:solidFill>
                <a:latin typeface="Arial" charset="0"/>
              </a:rPr>
              <a:t>Practice Exercise 1</a:t>
            </a:r>
          </a:p>
          <a:p>
            <a:pPr>
              <a:spcBef>
                <a:spcPct val="0"/>
              </a:spcBef>
            </a:pPr>
            <a:endParaRPr lang="en-US" sz="1000" b="1" dirty="0" smtClean="0">
              <a:solidFill>
                <a:srgbClr val="3366FF"/>
              </a:solidFill>
              <a:latin typeface="Arial" charset="0"/>
            </a:endParaRPr>
          </a:p>
          <a:p>
            <a:pPr marL="0" indent="0">
              <a:spcBef>
                <a:spcPct val="0"/>
              </a:spcBef>
            </a:pPr>
            <a:r>
              <a:rPr lang="en-US" sz="1400" dirty="0" smtClean="0"/>
              <a:t>In </a:t>
            </a:r>
            <a:r>
              <a:rPr lang="en-US" sz="1400" dirty="0"/>
              <a:t>the following diagram, the white spheres represent hydrogen atoms and the blue spheres represent </a:t>
            </a:r>
            <a:r>
              <a:rPr lang="en-US" sz="1400" dirty="0" smtClean="0"/>
              <a:t>nitrogen </a:t>
            </a:r>
            <a:r>
              <a:rPr lang="en-US" sz="1400" smtClean="0"/>
              <a:t>atoms</a:t>
            </a:r>
            <a:r>
              <a:rPr lang="en-US" sz="1400" smtClean="0"/>
              <a:t>.</a:t>
            </a:r>
            <a:endParaRPr lang="en-US" sz="1400" dirty="0"/>
          </a:p>
        </p:txBody>
      </p:sp>
      <p:pic>
        <p:nvPicPr>
          <p:cNvPr id="3079" name="Picture 20" descr="C:\Documents and Settings\GEX\Desktop\chapter 03\JPEGS\03_Pg85_UnFigure_1.jpg"/>
          <p:cNvPicPr>
            <a:picLocks noChangeAspect="1" noChangeArrowheads="1"/>
          </p:cNvPicPr>
          <p:nvPr/>
        </p:nvPicPr>
        <p:blipFill>
          <a:blip r:embed="rId3">
            <a:extLst>
              <a:ext uri="{28A0092B-C50C-407E-A947-70E740481C1C}">
                <a14:useLocalDpi xmlns:a14="http://schemas.microsoft.com/office/drawing/2010/main" val="0"/>
              </a:ext>
            </a:extLst>
          </a:blip>
          <a:srcRect b="6285"/>
          <a:stretch>
            <a:fillRect/>
          </a:stretch>
        </p:blipFill>
        <p:spPr bwMode="auto">
          <a:xfrm>
            <a:off x="3162300" y="5028997"/>
            <a:ext cx="27574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descr="C:\Documents and Settings\GEX\Desktop\chapter 03\sample 3.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4704" y="1845165"/>
            <a:ext cx="2637917" cy="387667"/>
          </a:xfrm>
          <a:prstGeom prst="rect">
            <a:avLst/>
          </a:prstGeom>
          <a:noFill/>
          <a:extLst>
            <a:ext uri="{909E8E84-426E-40DD-AFC4-6F175D3DCCD1}">
              <a14:hiddenFill xmlns:a14="http://schemas.microsoft.com/office/drawing/2010/main">
                <a:solidFill>
                  <a:srgbClr val="FFFFFF"/>
                </a:solidFill>
              </a14:hiddenFill>
            </a:ext>
          </a:extLst>
        </p:spPr>
      </p:pic>
      <p:sp>
        <p:nvSpPr>
          <p:cNvPr id="11"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Rectangle 20"/>
          <p:cNvSpPr>
            <a:spLocks noChangeArrowheads="1"/>
          </p:cNvSpPr>
          <p:nvPr/>
        </p:nvSpPr>
        <p:spPr bwMode="auto">
          <a:xfrm>
            <a:off x="320675" y="825500"/>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sp>
        <p:nvSpPr>
          <p:cNvPr id="13" name="Rectangle 58"/>
          <p:cNvSpPr>
            <a:spLocks noChangeArrowheads="1"/>
          </p:cNvSpPr>
          <p:nvPr/>
        </p:nvSpPr>
        <p:spPr bwMode="auto">
          <a:xfrm>
            <a:off x="319088" y="396875"/>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Exercise 3.1</a:t>
            </a:r>
            <a:r>
              <a:rPr lang="en-US" b="1" dirty="0">
                <a:solidFill>
                  <a:srgbClr val="4C4BE5"/>
                </a:solidFill>
                <a:latin typeface="Arial" charset="0"/>
              </a:rPr>
              <a:t> </a:t>
            </a:r>
            <a:r>
              <a:rPr lang="en-US" b="1" dirty="0">
                <a:latin typeface="Arial" charset="0"/>
              </a:rPr>
              <a:t>Interpreting and Balancing Chemical Equations</a:t>
            </a:r>
          </a:p>
        </p:txBody>
      </p:sp>
      <p:sp>
        <p:nvSpPr>
          <p:cNvPr id="16" name="Line 81"/>
          <p:cNvSpPr>
            <a:spLocks noChangeShapeType="1"/>
          </p:cNvSpPr>
          <p:nvPr/>
        </p:nvSpPr>
        <p:spPr bwMode="auto">
          <a:xfrm>
            <a:off x="304800" y="304800"/>
            <a:ext cx="14288" cy="582295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89"/>
          <p:cNvSpPr>
            <a:spLocks noChangeShapeType="1"/>
          </p:cNvSpPr>
          <p:nvPr/>
        </p:nvSpPr>
        <p:spPr bwMode="auto">
          <a:xfrm>
            <a:off x="310651" y="6142761"/>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7"/>
          <p:cNvSpPr>
            <a:spLocks noChangeShapeType="1"/>
          </p:cNvSpPr>
          <p:nvPr/>
        </p:nvSpPr>
        <p:spPr bwMode="auto">
          <a:xfrm>
            <a:off x="304800" y="304801"/>
            <a:ext cx="0" cy="5296976"/>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Line 10"/>
          <p:cNvSpPr>
            <a:spLocks noChangeShapeType="1"/>
          </p:cNvSpPr>
          <p:nvPr/>
        </p:nvSpPr>
        <p:spPr bwMode="auto">
          <a:xfrm>
            <a:off x="295275" y="5601776"/>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45" name="Group 14"/>
          <p:cNvGrpSpPr>
            <a:grpSpLocks/>
          </p:cNvGrpSpPr>
          <p:nvPr/>
        </p:nvGrpSpPr>
        <p:grpSpPr bwMode="auto">
          <a:xfrm>
            <a:off x="304800" y="3733800"/>
            <a:ext cx="7924800" cy="695325"/>
            <a:chOff x="192" y="1536"/>
            <a:chExt cx="4992" cy="438"/>
          </a:xfrm>
        </p:grpSpPr>
        <p:sp>
          <p:nvSpPr>
            <p:cNvPr id="14349"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4350"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2945" name="Text Box 17"/>
          <p:cNvSpPr txBox="1">
            <a:spLocks noChangeArrowheads="1"/>
          </p:cNvSpPr>
          <p:nvPr/>
        </p:nvSpPr>
        <p:spPr bwMode="auto">
          <a:xfrm>
            <a:off x="320040" y="1539459"/>
            <a:ext cx="8364538" cy="3611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ts val="0"/>
              </a:spcBef>
            </a:pPr>
            <a:r>
              <a:rPr lang="en-US" sz="1400" b="1" dirty="0" smtClean="0"/>
              <a:t>Analyze </a:t>
            </a:r>
            <a:r>
              <a:rPr lang="en-US" sz="1400" dirty="0"/>
              <a:t>We are given the number of grams of a substance and its chemical formula and asked </a:t>
            </a:r>
            <a:r>
              <a:rPr lang="en-US" sz="1400" dirty="0" smtClean="0"/>
              <a:t>to calculate </a:t>
            </a:r>
            <a:r>
              <a:rPr lang="en-US" sz="1400" dirty="0"/>
              <a:t>the </a:t>
            </a:r>
            <a:endParaRPr lang="en-US" sz="1400" dirty="0" smtClean="0"/>
          </a:p>
          <a:p>
            <a:pPr>
              <a:spcBef>
                <a:spcPts val="0"/>
              </a:spcBef>
            </a:pPr>
            <a:r>
              <a:rPr lang="en-US" sz="1400" dirty="0" smtClean="0"/>
              <a:t>number </a:t>
            </a:r>
            <a:r>
              <a:rPr lang="en-US" sz="1400" dirty="0"/>
              <a:t>of moles</a:t>
            </a:r>
            <a:r>
              <a:rPr lang="en-US" sz="1400" dirty="0" smtClean="0"/>
              <a:t>.</a:t>
            </a:r>
          </a:p>
          <a:p>
            <a:pPr>
              <a:spcBef>
                <a:spcPts val="0"/>
              </a:spcBef>
            </a:pPr>
            <a:endParaRPr lang="en-US" sz="1400" dirty="0" smtClean="0"/>
          </a:p>
          <a:p>
            <a:pPr>
              <a:spcBef>
                <a:spcPts val="0"/>
              </a:spcBef>
            </a:pPr>
            <a:r>
              <a:rPr lang="en-US" sz="1400" b="1" dirty="0" smtClean="0"/>
              <a:t>Plan </a:t>
            </a:r>
            <a:r>
              <a:rPr lang="en-US" sz="1400" dirty="0"/>
              <a:t>The molar mass of a substance provides the factor for converting grams to moles. </a:t>
            </a:r>
            <a:r>
              <a:rPr lang="en-US" sz="1400" dirty="0" smtClean="0"/>
              <a:t>The molar mass </a:t>
            </a:r>
            <a:r>
              <a:rPr lang="en-US" sz="1400" dirty="0"/>
              <a:t>of </a:t>
            </a:r>
            <a:endParaRPr lang="en-US" sz="1400" dirty="0" smtClean="0"/>
          </a:p>
          <a:p>
            <a:pPr>
              <a:spcBef>
                <a:spcPts val="0"/>
              </a:spcBef>
            </a:pPr>
            <a:r>
              <a:rPr lang="en-US" sz="1400" dirty="0"/>
              <a:t>C</a:t>
            </a:r>
            <a:r>
              <a:rPr lang="en-US" sz="1400" baseline="-25000" dirty="0"/>
              <a:t>6</a:t>
            </a:r>
            <a:r>
              <a:rPr lang="en-US" sz="1400" dirty="0"/>
              <a:t>H</a:t>
            </a:r>
            <a:r>
              <a:rPr lang="en-US" sz="1400" baseline="-25000" dirty="0"/>
              <a:t>12</a:t>
            </a:r>
            <a:r>
              <a:rPr lang="en-US" sz="1400" dirty="0"/>
              <a:t>O</a:t>
            </a:r>
            <a:r>
              <a:rPr lang="en-US" sz="1400" baseline="-25000" dirty="0"/>
              <a:t>6</a:t>
            </a:r>
            <a:r>
              <a:rPr lang="en-US" sz="1400" dirty="0" smtClean="0"/>
              <a:t> </a:t>
            </a:r>
            <a:r>
              <a:rPr lang="en-US" sz="1400" dirty="0"/>
              <a:t>is 180.0 </a:t>
            </a:r>
            <a:r>
              <a:rPr lang="en-US" sz="1400" dirty="0" smtClean="0"/>
              <a:t>g/</a:t>
            </a:r>
            <a:r>
              <a:rPr lang="en-US" sz="1400" dirty="0" err="1" smtClean="0"/>
              <a:t>mol</a:t>
            </a:r>
            <a:r>
              <a:rPr lang="en-US" sz="1400" dirty="0" smtClean="0"/>
              <a:t> </a:t>
            </a:r>
            <a:r>
              <a:rPr lang="en-US" sz="1400" dirty="0"/>
              <a:t>(Sample Exercise 3.9).</a:t>
            </a:r>
            <a:r>
              <a:rPr lang="en-US" sz="1400" dirty="0" smtClean="0"/>
              <a:t>  </a:t>
            </a:r>
          </a:p>
          <a:p>
            <a:pPr>
              <a:spcBef>
                <a:spcPts val="0"/>
              </a:spcBef>
            </a:pPr>
            <a:r>
              <a:rPr lang="en-US" sz="1400" dirty="0" smtClean="0"/>
              <a:t>                                                </a:t>
            </a:r>
          </a:p>
          <a:p>
            <a:pPr>
              <a:spcBef>
                <a:spcPts val="0"/>
              </a:spcBef>
            </a:pPr>
            <a:r>
              <a:rPr lang="en-US" sz="1400" b="1" dirty="0" smtClean="0"/>
              <a:t>Solve </a:t>
            </a:r>
            <a:r>
              <a:rPr lang="en-US" sz="1400" dirty="0"/>
              <a:t>Using 1 </a:t>
            </a:r>
            <a:r>
              <a:rPr lang="en-US" sz="1400" dirty="0" err="1"/>
              <a:t>mol</a:t>
            </a:r>
            <a:r>
              <a:rPr lang="en-US" sz="1400" dirty="0"/>
              <a:t> C</a:t>
            </a:r>
            <a:r>
              <a:rPr lang="en-US" sz="1400" baseline="-25000" dirty="0"/>
              <a:t>6</a:t>
            </a:r>
            <a:r>
              <a:rPr lang="en-US" sz="1400" dirty="0"/>
              <a:t>H</a:t>
            </a:r>
            <a:r>
              <a:rPr lang="en-US" sz="1400" baseline="-25000" dirty="0"/>
              <a:t>12</a:t>
            </a:r>
            <a:r>
              <a:rPr lang="en-US" sz="1400" dirty="0"/>
              <a:t>O</a:t>
            </a:r>
            <a:r>
              <a:rPr lang="en-US" sz="1400" baseline="-25000" dirty="0"/>
              <a:t>6</a:t>
            </a:r>
            <a:r>
              <a:rPr lang="en-US" sz="1400" dirty="0" smtClean="0"/>
              <a:t> </a:t>
            </a:r>
            <a:r>
              <a:rPr lang="en-US" sz="1400" dirty="0"/>
              <a:t>= 180.0 g C</a:t>
            </a:r>
            <a:r>
              <a:rPr lang="en-US" sz="1400" baseline="-25000" dirty="0"/>
              <a:t>6</a:t>
            </a:r>
            <a:r>
              <a:rPr lang="en-US" sz="1400" dirty="0"/>
              <a:t>H</a:t>
            </a:r>
            <a:r>
              <a:rPr lang="en-US" sz="1400" baseline="-25000" dirty="0"/>
              <a:t>12</a:t>
            </a:r>
            <a:r>
              <a:rPr lang="en-US" sz="1400" dirty="0"/>
              <a:t>O</a:t>
            </a:r>
            <a:r>
              <a:rPr lang="en-US" sz="1400" baseline="-25000" dirty="0"/>
              <a:t>6</a:t>
            </a:r>
            <a:r>
              <a:rPr lang="en-US" sz="1400" dirty="0" smtClean="0"/>
              <a:t> </a:t>
            </a:r>
            <a:r>
              <a:rPr lang="en-US" sz="1400" dirty="0"/>
              <a:t>to write the appropriate conversion factor, we have</a:t>
            </a:r>
            <a:endParaRPr lang="en-US" sz="1400" dirty="0" smtClean="0"/>
          </a:p>
          <a:p>
            <a:pPr>
              <a:spcBef>
                <a:spcPts val="0"/>
              </a:spcBef>
            </a:pPr>
            <a:endParaRPr lang="en-US" sz="1400" dirty="0" smtClean="0"/>
          </a:p>
          <a:p>
            <a:pPr>
              <a:spcBef>
                <a:spcPts val="0"/>
              </a:spcBef>
            </a:pPr>
            <a:endParaRPr lang="en-US" sz="1400" dirty="0"/>
          </a:p>
          <a:p>
            <a:pPr>
              <a:spcBef>
                <a:spcPts val="0"/>
              </a:spcBef>
            </a:pPr>
            <a:endParaRPr lang="en-US" sz="1400" dirty="0" smtClean="0"/>
          </a:p>
          <a:p>
            <a:pPr>
              <a:spcBef>
                <a:spcPts val="0"/>
              </a:spcBef>
            </a:pPr>
            <a:endParaRPr lang="en-US" sz="1400" dirty="0" smtClean="0"/>
          </a:p>
          <a:p>
            <a:pPr>
              <a:spcBef>
                <a:spcPts val="0"/>
              </a:spcBef>
            </a:pPr>
            <a:r>
              <a:rPr lang="en-US" sz="1400" b="1" dirty="0" smtClean="0"/>
              <a:t>Check</a:t>
            </a:r>
            <a:r>
              <a:rPr lang="en-US" sz="1400" dirty="0"/>
              <a:t> Because 5.380 g is less than the molar mass, an answer less than 1 </a:t>
            </a:r>
            <a:r>
              <a:rPr lang="en-US" sz="1400" dirty="0" err="1"/>
              <a:t>mol</a:t>
            </a:r>
            <a:r>
              <a:rPr lang="en-US" sz="1400" dirty="0"/>
              <a:t> is reasonable. </a:t>
            </a:r>
            <a:r>
              <a:rPr lang="en-US" sz="1400" dirty="0" smtClean="0"/>
              <a:t>The unit </a:t>
            </a:r>
            <a:r>
              <a:rPr lang="en-US" sz="1400" dirty="0" err="1"/>
              <a:t>mol</a:t>
            </a:r>
            <a:r>
              <a:rPr lang="en-US" sz="1400" dirty="0"/>
              <a:t> is </a:t>
            </a:r>
            <a:endParaRPr lang="en-US" sz="1400" dirty="0" smtClean="0"/>
          </a:p>
          <a:p>
            <a:pPr>
              <a:spcBef>
                <a:spcPts val="0"/>
              </a:spcBef>
            </a:pPr>
            <a:r>
              <a:rPr lang="en-US" sz="1400" dirty="0" smtClean="0"/>
              <a:t>appropriate</a:t>
            </a:r>
            <a:r>
              <a:rPr lang="en-US" sz="1400" dirty="0"/>
              <a:t>. The original data had four significant figures, so our answer has </a:t>
            </a:r>
            <a:r>
              <a:rPr lang="en-US" sz="1400" dirty="0" smtClean="0"/>
              <a:t>four significant </a:t>
            </a:r>
            <a:r>
              <a:rPr lang="en-US" sz="1400" dirty="0"/>
              <a:t>figures</a:t>
            </a:r>
            <a:r>
              <a:rPr lang="en-US" sz="1400" dirty="0" smtClean="0"/>
              <a:t>.</a:t>
            </a:r>
          </a:p>
          <a:p>
            <a:pPr>
              <a:spcBef>
                <a:spcPts val="0"/>
              </a:spcBef>
            </a:pPr>
            <a:endParaRPr lang="en-US" sz="1400" dirty="0" smtClean="0"/>
          </a:p>
          <a:p>
            <a:pPr>
              <a:spcBef>
                <a:spcPct val="0"/>
              </a:spcBef>
            </a:pPr>
            <a:r>
              <a:rPr lang="en-US" sz="1600" b="1" dirty="0" smtClean="0">
                <a:solidFill>
                  <a:srgbClr val="3366FF"/>
                </a:solidFill>
                <a:latin typeface="Arial" charset="0"/>
              </a:rPr>
              <a:t>Practice Exercise 1</a:t>
            </a:r>
          </a:p>
          <a:p>
            <a:pPr>
              <a:spcBef>
                <a:spcPct val="0"/>
              </a:spcBef>
            </a:pPr>
            <a:endParaRPr lang="en-US" sz="1000" b="1" dirty="0">
              <a:solidFill>
                <a:srgbClr val="3366FF"/>
              </a:solidFill>
              <a:latin typeface="Arial" charset="0"/>
            </a:endParaRPr>
          </a:p>
          <a:p>
            <a:pPr>
              <a:spcBef>
                <a:spcPct val="0"/>
              </a:spcBef>
            </a:pPr>
            <a:r>
              <a:rPr lang="en-US" sz="1400" dirty="0" smtClean="0"/>
              <a:t>How </a:t>
            </a:r>
            <a:r>
              <a:rPr lang="en-US" sz="1400" dirty="0"/>
              <a:t>many moles of sodium bicarbonate </a:t>
            </a:r>
            <a:r>
              <a:rPr lang="en-US" sz="1400" dirty="0" smtClean="0"/>
              <a:t>(NaHCO</a:t>
            </a:r>
            <a:r>
              <a:rPr lang="en-US" sz="1400" baseline="-25000" dirty="0" smtClean="0"/>
              <a:t>3</a:t>
            </a:r>
            <a:r>
              <a:rPr lang="en-US" sz="1400" dirty="0" smtClean="0"/>
              <a:t>) </a:t>
            </a:r>
            <a:r>
              <a:rPr lang="en-US" sz="1400" dirty="0"/>
              <a:t>are in 508 g of NaHCO</a:t>
            </a:r>
            <a:r>
              <a:rPr lang="en-US" sz="1400" baseline="-25000" dirty="0"/>
              <a:t>3</a:t>
            </a:r>
            <a:r>
              <a:rPr lang="en-US" sz="1400" dirty="0"/>
              <a:t>?</a:t>
            </a:r>
          </a:p>
        </p:txBody>
      </p:sp>
      <p:sp>
        <p:nvSpPr>
          <p:cNvPr id="16"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3.10</a:t>
            </a:r>
            <a:r>
              <a:rPr lang="en-US" b="1" dirty="0" smtClean="0">
                <a:solidFill>
                  <a:srgbClr val="4C4BE5"/>
                </a:solidFill>
                <a:latin typeface="Arial" charset="0"/>
              </a:rPr>
              <a:t> </a:t>
            </a:r>
            <a:r>
              <a:rPr lang="en-US" b="1" dirty="0">
                <a:latin typeface="Arial" charset="0"/>
              </a:rPr>
              <a:t>Converting Grams to Moles</a:t>
            </a:r>
          </a:p>
        </p:txBody>
      </p:sp>
      <p:sp>
        <p:nvSpPr>
          <p:cNvPr id="14" name="Rectangle 6"/>
          <p:cNvSpPr>
            <a:spLocks noChangeArrowheads="1"/>
          </p:cNvSpPr>
          <p:nvPr/>
        </p:nvSpPr>
        <p:spPr bwMode="auto">
          <a:xfrm>
            <a:off x="323850" y="1166495"/>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dirty="0">
                <a:solidFill>
                  <a:srgbClr val="3366FF"/>
                </a:solidFill>
                <a:latin typeface="Arial" charset="0"/>
              </a:rPr>
              <a:t>Solution</a:t>
            </a:r>
            <a:endParaRPr lang="en-US" sz="1600" dirty="0">
              <a:solidFill>
                <a:schemeClr val="bg1"/>
              </a:solidFill>
              <a:latin typeface="Arial" charset="0"/>
            </a:endParaRPr>
          </a:p>
        </p:txBody>
      </p:sp>
      <p:sp>
        <p:nvSpPr>
          <p:cNvPr id="15" name="Rectangle 20"/>
          <p:cNvSpPr>
            <a:spLocks noChangeArrowheads="1"/>
          </p:cNvSpPr>
          <p:nvPr/>
        </p:nvSpPr>
        <p:spPr bwMode="auto">
          <a:xfrm>
            <a:off x="320676" y="825500"/>
            <a:ext cx="8339138"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square">
            <a:spAutoFit/>
          </a:bodyPr>
          <a:lstStyle/>
          <a:p>
            <a:r>
              <a:rPr lang="en-US" sz="1400" dirty="0"/>
              <a:t>Calculate the number of moles of glucose </a:t>
            </a:r>
            <a:r>
              <a:rPr lang="en-US" sz="1400" dirty="0" smtClean="0"/>
              <a:t>(C</a:t>
            </a:r>
            <a:r>
              <a:rPr lang="en-US" sz="1400" baseline="-25000" dirty="0" smtClean="0"/>
              <a:t>6</a:t>
            </a:r>
            <a:r>
              <a:rPr lang="en-US" sz="1400" dirty="0" smtClean="0"/>
              <a:t>H</a:t>
            </a:r>
            <a:r>
              <a:rPr lang="en-US" sz="1400" baseline="-25000" dirty="0" smtClean="0"/>
              <a:t>12</a:t>
            </a:r>
            <a:r>
              <a:rPr lang="en-US" sz="1400" dirty="0" smtClean="0"/>
              <a:t>O</a:t>
            </a:r>
            <a:r>
              <a:rPr lang="en-US" sz="1400" baseline="-25000" dirty="0" smtClean="0"/>
              <a:t>6</a:t>
            </a:r>
            <a:r>
              <a:rPr lang="en-US" sz="1400" dirty="0" smtClean="0"/>
              <a:t>) </a:t>
            </a:r>
            <a:r>
              <a:rPr lang="en-US" sz="1400" dirty="0"/>
              <a:t>in 5.380 g of C</a:t>
            </a:r>
            <a:r>
              <a:rPr lang="en-US" sz="1400" baseline="-25000" dirty="0"/>
              <a:t>6</a:t>
            </a:r>
            <a:r>
              <a:rPr lang="en-US" sz="1400" dirty="0"/>
              <a:t>H</a:t>
            </a:r>
            <a:r>
              <a:rPr lang="en-US" sz="1400" baseline="-25000" dirty="0"/>
              <a:t>12</a:t>
            </a:r>
            <a:r>
              <a:rPr lang="en-US" sz="1400" dirty="0"/>
              <a:t>O</a:t>
            </a:r>
            <a:r>
              <a:rPr lang="en-US" sz="1400" baseline="-25000" dirty="0"/>
              <a:t>6</a:t>
            </a:r>
            <a:r>
              <a:rPr lang="en-US" sz="1400" dirty="0"/>
              <a:t>.</a:t>
            </a:r>
          </a:p>
        </p:txBody>
      </p:sp>
      <p:sp>
        <p:nvSpPr>
          <p:cNvPr id="17" name="Line 19"/>
          <p:cNvSpPr>
            <a:spLocks noChangeShapeType="1"/>
          </p:cNvSpPr>
          <p:nvPr/>
        </p:nvSpPr>
        <p:spPr bwMode="auto">
          <a:xfrm>
            <a:off x="396875" y="115146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050" name="Picture 2" descr="C:\Documents and Settings\GEX\Desktop\chapter 03\sample 3.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656" y="3312270"/>
            <a:ext cx="5710238" cy="435022"/>
          </a:xfrm>
          <a:prstGeom prst="rect">
            <a:avLst/>
          </a:prstGeom>
          <a:noFill/>
          <a:extLst>
            <a:ext uri="{909E8E84-426E-40DD-AFC4-6F175D3DCCD1}">
              <a14:hiddenFill xmlns:a14="http://schemas.microsoft.com/office/drawing/2010/main">
                <a:solidFill>
                  <a:srgbClr val="FFFFFF"/>
                </a:solidFill>
              </a14:hiddenFill>
            </a:ext>
          </a:extLst>
        </p:spPr>
      </p:pic>
      <p:sp>
        <p:nvSpPr>
          <p:cNvPr id="18"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71184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29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294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294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294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294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294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294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2945">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2945">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2945">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294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45"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7"/>
          <p:cNvSpPr>
            <a:spLocks noChangeShapeType="1"/>
          </p:cNvSpPr>
          <p:nvPr/>
        </p:nvSpPr>
        <p:spPr bwMode="auto">
          <a:xfrm>
            <a:off x="304800" y="304801"/>
            <a:ext cx="0" cy="1809152"/>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10"/>
          <p:cNvSpPr>
            <a:spLocks noChangeShapeType="1"/>
          </p:cNvSpPr>
          <p:nvPr/>
        </p:nvSpPr>
        <p:spPr bwMode="auto">
          <a:xfrm>
            <a:off x="294483" y="211395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4994" name="Text Box 18"/>
          <p:cNvSpPr txBox="1">
            <a:spLocks noChangeArrowheads="1"/>
          </p:cNvSpPr>
          <p:nvPr/>
        </p:nvSpPr>
        <p:spPr bwMode="auto">
          <a:xfrm>
            <a:off x="320040" y="1204502"/>
            <a:ext cx="8521700" cy="725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600" b="1" dirty="0" smtClean="0">
                <a:solidFill>
                  <a:srgbClr val="3366FF"/>
                </a:solidFill>
                <a:latin typeface="Arial" charset="0"/>
              </a:rPr>
              <a:t>Practice Exercise 2</a:t>
            </a:r>
          </a:p>
          <a:p>
            <a:pPr>
              <a:spcBef>
                <a:spcPct val="0"/>
              </a:spcBef>
            </a:pPr>
            <a:endParaRPr lang="en-US" sz="1000" b="1" dirty="0">
              <a:solidFill>
                <a:srgbClr val="3366FF"/>
              </a:solidFill>
              <a:latin typeface="Arial" charset="0"/>
            </a:endParaRPr>
          </a:p>
          <a:p>
            <a:pPr>
              <a:spcBef>
                <a:spcPct val="0"/>
              </a:spcBef>
            </a:pPr>
            <a:r>
              <a:rPr lang="en-US" sz="1400" dirty="0" smtClean="0"/>
              <a:t>How </a:t>
            </a:r>
            <a:r>
              <a:rPr lang="en-US" sz="1400" dirty="0"/>
              <a:t>many moles of water are in 1.00 L of water, whose density is 1.00 g/mL?</a:t>
            </a:r>
            <a:endParaRPr lang="en-US" sz="1400" dirty="0" smtClean="0"/>
          </a:p>
        </p:txBody>
      </p:sp>
      <p:sp>
        <p:nvSpPr>
          <p:cNvPr id="15" name="Rectangle 58"/>
          <p:cNvSpPr>
            <a:spLocks noChangeArrowheads="1"/>
          </p:cNvSpPr>
          <p:nvPr/>
        </p:nvSpPr>
        <p:spPr bwMode="auto">
          <a:xfrm>
            <a:off x="319088" y="396875"/>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3.10</a:t>
            </a:r>
            <a:r>
              <a:rPr lang="en-US" b="1" dirty="0" smtClean="0">
                <a:solidFill>
                  <a:srgbClr val="4C4BE5"/>
                </a:solidFill>
                <a:latin typeface="Arial" charset="0"/>
              </a:rPr>
              <a:t> </a:t>
            </a:r>
            <a:r>
              <a:rPr lang="en-US" b="1" dirty="0">
                <a:latin typeface="Arial" charset="0"/>
              </a:rPr>
              <a:t>Converting Grams to Moles</a:t>
            </a:r>
            <a:endParaRPr lang="en-US" b="1" dirty="0" smtClean="0">
              <a:latin typeface="Arial" charset="0"/>
            </a:endParaRPr>
          </a:p>
        </p:txBody>
      </p:sp>
      <p:sp>
        <p:nvSpPr>
          <p:cNvPr id="12"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20"/>
          <p:cNvSpPr>
            <a:spLocks noChangeArrowheads="1"/>
          </p:cNvSpPr>
          <p:nvPr/>
        </p:nvSpPr>
        <p:spPr bwMode="auto">
          <a:xfrm>
            <a:off x="320675" y="825500"/>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sp>
        <p:nvSpPr>
          <p:cNvPr id="9"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5199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49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7"/>
          <p:cNvSpPr>
            <a:spLocks noChangeShapeType="1"/>
          </p:cNvSpPr>
          <p:nvPr/>
        </p:nvSpPr>
        <p:spPr bwMode="auto">
          <a:xfrm>
            <a:off x="304800" y="304800"/>
            <a:ext cx="0" cy="532855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Line 10"/>
          <p:cNvSpPr>
            <a:spLocks noChangeShapeType="1"/>
          </p:cNvSpPr>
          <p:nvPr/>
        </p:nvSpPr>
        <p:spPr bwMode="auto">
          <a:xfrm>
            <a:off x="295275" y="563335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45" name="Group 14"/>
          <p:cNvGrpSpPr>
            <a:grpSpLocks/>
          </p:cNvGrpSpPr>
          <p:nvPr/>
        </p:nvGrpSpPr>
        <p:grpSpPr bwMode="auto">
          <a:xfrm>
            <a:off x="304800" y="3733800"/>
            <a:ext cx="7924800" cy="695325"/>
            <a:chOff x="192" y="1536"/>
            <a:chExt cx="4992" cy="438"/>
          </a:xfrm>
        </p:grpSpPr>
        <p:sp>
          <p:nvSpPr>
            <p:cNvPr id="14349"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4350"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2945" name="Text Box 17"/>
          <p:cNvSpPr txBox="1">
            <a:spLocks noChangeArrowheads="1"/>
          </p:cNvSpPr>
          <p:nvPr/>
        </p:nvSpPr>
        <p:spPr bwMode="auto">
          <a:xfrm>
            <a:off x="320040" y="1572640"/>
            <a:ext cx="8364538"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ts val="0"/>
              </a:spcBef>
            </a:pPr>
            <a:r>
              <a:rPr lang="en-US" sz="1400" b="1" dirty="0" smtClean="0"/>
              <a:t>Analyze </a:t>
            </a:r>
            <a:r>
              <a:rPr lang="en-US" sz="1400" dirty="0"/>
              <a:t>We are given the number of moles and the name of a substance and asked to </a:t>
            </a:r>
            <a:r>
              <a:rPr lang="en-US" sz="1400" dirty="0" smtClean="0"/>
              <a:t>calculate the </a:t>
            </a:r>
            <a:r>
              <a:rPr lang="en-US" sz="1400" dirty="0"/>
              <a:t>number of </a:t>
            </a:r>
            <a:endParaRPr lang="en-US" sz="1400" dirty="0" smtClean="0"/>
          </a:p>
          <a:p>
            <a:pPr>
              <a:spcBef>
                <a:spcPts val="0"/>
              </a:spcBef>
            </a:pPr>
            <a:r>
              <a:rPr lang="en-US" sz="1400" dirty="0" smtClean="0"/>
              <a:t>grams </a:t>
            </a:r>
            <a:r>
              <a:rPr lang="en-US" sz="1400" dirty="0"/>
              <a:t>in the substance</a:t>
            </a:r>
            <a:r>
              <a:rPr lang="en-US" sz="1400" dirty="0" smtClean="0"/>
              <a:t>.</a:t>
            </a:r>
          </a:p>
          <a:p>
            <a:pPr>
              <a:spcBef>
                <a:spcPts val="0"/>
              </a:spcBef>
            </a:pPr>
            <a:endParaRPr lang="en-US" sz="1400" dirty="0" smtClean="0"/>
          </a:p>
          <a:p>
            <a:pPr>
              <a:spcBef>
                <a:spcPts val="0"/>
              </a:spcBef>
            </a:pPr>
            <a:r>
              <a:rPr lang="en-US" sz="1400" b="1" dirty="0" smtClean="0"/>
              <a:t>Plan </a:t>
            </a:r>
            <a:r>
              <a:rPr lang="en-US" sz="1400" dirty="0"/>
              <a:t>To convert moles to grams, we need the molar mass, which we can calculate using </a:t>
            </a:r>
            <a:r>
              <a:rPr lang="en-US" sz="1400" dirty="0" smtClean="0"/>
              <a:t>the chemical </a:t>
            </a:r>
            <a:r>
              <a:rPr lang="en-US" sz="1400" dirty="0"/>
              <a:t>formula and </a:t>
            </a:r>
            <a:endParaRPr lang="en-US" sz="1400" dirty="0" smtClean="0"/>
          </a:p>
          <a:p>
            <a:pPr>
              <a:spcBef>
                <a:spcPts val="0"/>
              </a:spcBef>
            </a:pPr>
            <a:r>
              <a:rPr lang="en-US" sz="1400" dirty="0" smtClean="0"/>
              <a:t>atomic </a:t>
            </a:r>
            <a:r>
              <a:rPr lang="en-US" sz="1400" dirty="0"/>
              <a:t>weights</a:t>
            </a:r>
            <a:r>
              <a:rPr lang="en-US" sz="1400" dirty="0" smtClean="0"/>
              <a:t>.</a:t>
            </a:r>
          </a:p>
          <a:p>
            <a:pPr>
              <a:spcBef>
                <a:spcPts val="0"/>
              </a:spcBef>
            </a:pPr>
            <a:r>
              <a:rPr lang="en-US" sz="1400" dirty="0" smtClean="0"/>
              <a:t>                                                </a:t>
            </a:r>
          </a:p>
          <a:p>
            <a:pPr>
              <a:spcBef>
                <a:spcPts val="0"/>
              </a:spcBef>
            </a:pPr>
            <a:r>
              <a:rPr lang="en-US" sz="1400" b="1" dirty="0" smtClean="0"/>
              <a:t>Solve </a:t>
            </a:r>
            <a:r>
              <a:rPr lang="en-US" sz="1400" dirty="0"/>
              <a:t>Because the calcium ion is </a:t>
            </a:r>
            <a:r>
              <a:rPr lang="en-US" sz="1400" dirty="0" smtClean="0"/>
              <a:t>Ca</a:t>
            </a:r>
            <a:r>
              <a:rPr lang="en-US" sz="1400" baseline="30000" dirty="0" smtClean="0"/>
              <a:t>2</a:t>
            </a:r>
            <a:r>
              <a:rPr lang="en-US" sz="1400" baseline="30000" dirty="0"/>
              <a:t>+</a:t>
            </a:r>
            <a:r>
              <a:rPr lang="en-US" sz="1400" dirty="0" smtClean="0"/>
              <a:t> </a:t>
            </a:r>
            <a:r>
              <a:rPr lang="en-US" sz="1400" dirty="0"/>
              <a:t>and the nitrate ion is </a:t>
            </a:r>
            <a:r>
              <a:rPr lang="en-US" sz="1400" dirty="0" smtClean="0"/>
              <a:t>NO3</a:t>
            </a:r>
            <a:r>
              <a:rPr lang="en-US" sz="1400" baseline="30000" dirty="0" smtClean="0"/>
              <a:t>−</a:t>
            </a:r>
            <a:r>
              <a:rPr lang="en-US" sz="1400" dirty="0" smtClean="0"/>
              <a:t>, </a:t>
            </a:r>
            <a:r>
              <a:rPr lang="en-US" sz="1400" dirty="0"/>
              <a:t>the chemical formula </a:t>
            </a:r>
            <a:r>
              <a:rPr lang="en-US" sz="1400" dirty="0" smtClean="0"/>
              <a:t>for calcium </a:t>
            </a:r>
            <a:r>
              <a:rPr lang="en-US" sz="1400" dirty="0"/>
              <a:t>nitrate is </a:t>
            </a:r>
            <a:endParaRPr lang="en-US" sz="1400" dirty="0" smtClean="0"/>
          </a:p>
          <a:p>
            <a:pPr>
              <a:spcBef>
                <a:spcPts val="0"/>
              </a:spcBef>
            </a:pPr>
            <a:r>
              <a:rPr lang="en-US" sz="1400" dirty="0" err="1"/>
              <a:t>Ca</a:t>
            </a:r>
            <a:r>
              <a:rPr lang="en-US" sz="1400" dirty="0"/>
              <a:t>(NO</a:t>
            </a:r>
            <a:r>
              <a:rPr lang="en-US" sz="1400" baseline="-25000" dirty="0"/>
              <a:t>3</a:t>
            </a:r>
            <a:r>
              <a:rPr lang="en-US" sz="1400" dirty="0"/>
              <a:t>)</a:t>
            </a:r>
            <a:r>
              <a:rPr lang="en-US" sz="1400" baseline="-25000" dirty="0"/>
              <a:t>2</a:t>
            </a:r>
            <a:r>
              <a:rPr lang="en-US" sz="1400" dirty="0" smtClean="0"/>
              <a:t>. </a:t>
            </a:r>
            <a:r>
              <a:rPr lang="en-US" sz="1400" dirty="0"/>
              <a:t>Adding the atomic weights of the elements in the compound </a:t>
            </a:r>
            <a:r>
              <a:rPr lang="en-US" sz="1400" dirty="0" smtClean="0"/>
              <a:t>gives a </a:t>
            </a:r>
            <a:r>
              <a:rPr lang="en-US" sz="1400" dirty="0"/>
              <a:t>formula weight of 164.1 </a:t>
            </a:r>
            <a:r>
              <a:rPr lang="en-US" sz="1400" dirty="0" err="1"/>
              <a:t>amu</a:t>
            </a:r>
            <a:r>
              <a:rPr lang="en-US" sz="1400" dirty="0"/>
              <a:t>. </a:t>
            </a:r>
            <a:endParaRPr lang="en-US" sz="1400" dirty="0" smtClean="0"/>
          </a:p>
          <a:p>
            <a:pPr>
              <a:spcBef>
                <a:spcPts val="0"/>
              </a:spcBef>
            </a:pPr>
            <a:r>
              <a:rPr lang="en-US" sz="1400" dirty="0" smtClean="0"/>
              <a:t>Using </a:t>
            </a:r>
            <a:r>
              <a:rPr lang="en-US" sz="1400" dirty="0"/>
              <a:t>1 </a:t>
            </a:r>
            <a:r>
              <a:rPr lang="en-US" sz="1400" dirty="0" err="1"/>
              <a:t>mol</a:t>
            </a:r>
            <a:r>
              <a:rPr lang="en-US" sz="1400" dirty="0"/>
              <a:t> </a:t>
            </a:r>
            <a:r>
              <a:rPr lang="en-US" sz="1400" dirty="0" err="1"/>
              <a:t>Ca</a:t>
            </a:r>
            <a:r>
              <a:rPr lang="en-US" sz="1400" dirty="0"/>
              <a:t>(NO</a:t>
            </a:r>
            <a:r>
              <a:rPr lang="en-US" sz="1400" baseline="-25000" dirty="0"/>
              <a:t>3</a:t>
            </a:r>
            <a:r>
              <a:rPr lang="en-US" sz="1400" dirty="0"/>
              <a:t>)</a:t>
            </a:r>
            <a:r>
              <a:rPr lang="en-US" sz="1400" baseline="-25000" dirty="0"/>
              <a:t>2</a:t>
            </a:r>
            <a:r>
              <a:rPr lang="en-US" sz="1400" dirty="0" smtClean="0"/>
              <a:t> </a:t>
            </a:r>
            <a:r>
              <a:rPr lang="en-US" sz="1400" dirty="0"/>
              <a:t>= 164.1 g </a:t>
            </a:r>
            <a:r>
              <a:rPr lang="en-US" sz="1400" dirty="0" err="1" smtClean="0"/>
              <a:t>Ca</a:t>
            </a:r>
            <a:r>
              <a:rPr lang="en-US" sz="1400" dirty="0" smtClean="0"/>
              <a:t>(NO</a:t>
            </a:r>
            <a:r>
              <a:rPr lang="en-US" sz="1400" baseline="-25000" dirty="0" smtClean="0"/>
              <a:t>3</a:t>
            </a:r>
            <a:r>
              <a:rPr lang="en-US" sz="1400" dirty="0" smtClean="0"/>
              <a:t>)</a:t>
            </a:r>
            <a:r>
              <a:rPr lang="en-US" sz="1400" baseline="-25000" dirty="0" smtClean="0"/>
              <a:t>2</a:t>
            </a:r>
            <a:r>
              <a:rPr lang="en-US" sz="1400" dirty="0" smtClean="0"/>
              <a:t> </a:t>
            </a:r>
            <a:r>
              <a:rPr lang="en-US" sz="1400" dirty="0"/>
              <a:t>to write the </a:t>
            </a:r>
            <a:r>
              <a:rPr lang="en-US" sz="1400" dirty="0" smtClean="0"/>
              <a:t>appropriate conversion </a:t>
            </a:r>
            <a:r>
              <a:rPr lang="en-US" sz="1400" dirty="0"/>
              <a:t>factor, we have</a:t>
            </a:r>
          </a:p>
          <a:p>
            <a:pPr>
              <a:spcBef>
                <a:spcPts val="0"/>
              </a:spcBef>
            </a:pPr>
            <a:endParaRPr lang="en-US" sz="1400" dirty="0"/>
          </a:p>
          <a:p>
            <a:pPr>
              <a:spcBef>
                <a:spcPts val="0"/>
              </a:spcBef>
            </a:pPr>
            <a:endParaRPr lang="en-US" sz="1400" dirty="0" smtClean="0"/>
          </a:p>
          <a:p>
            <a:pPr>
              <a:spcBef>
                <a:spcPts val="0"/>
              </a:spcBef>
            </a:pPr>
            <a:endParaRPr lang="en-US" sz="1400" dirty="0" smtClean="0"/>
          </a:p>
          <a:p>
            <a:pPr>
              <a:spcBef>
                <a:spcPts val="0"/>
              </a:spcBef>
            </a:pPr>
            <a:endParaRPr lang="en-US" sz="1400" dirty="0"/>
          </a:p>
          <a:p>
            <a:pPr>
              <a:spcBef>
                <a:spcPts val="0"/>
              </a:spcBef>
            </a:pPr>
            <a:endParaRPr lang="en-US" sz="1400" dirty="0" smtClean="0"/>
          </a:p>
          <a:p>
            <a:pPr>
              <a:spcBef>
                <a:spcPts val="0"/>
              </a:spcBef>
            </a:pPr>
            <a:r>
              <a:rPr lang="en-US" sz="1400" b="1" dirty="0" smtClean="0"/>
              <a:t>Check</a:t>
            </a:r>
            <a:r>
              <a:rPr lang="en-US" sz="1400" dirty="0"/>
              <a:t> The number of moles is less than 1, so the number of grams must be less than the </a:t>
            </a:r>
            <a:r>
              <a:rPr lang="en-US" sz="1400" dirty="0" smtClean="0"/>
              <a:t>molar mass</a:t>
            </a:r>
            <a:r>
              <a:rPr lang="en-US" sz="1400" dirty="0"/>
              <a:t>, 164.1 g. </a:t>
            </a:r>
            <a:endParaRPr lang="en-US" sz="1400" dirty="0" smtClean="0"/>
          </a:p>
          <a:p>
            <a:pPr>
              <a:spcBef>
                <a:spcPts val="0"/>
              </a:spcBef>
            </a:pPr>
            <a:r>
              <a:rPr lang="en-US" sz="1400" dirty="0" smtClean="0"/>
              <a:t>Using </a:t>
            </a:r>
            <a:r>
              <a:rPr lang="en-US" sz="1400" dirty="0"/>
              <a:t>rounded numbers to estimate, we have 0.5 </a:t>
            </a:r>
            <a:r>
              <a:rPr lang="en-US" sz="1400" dirty="0" smtClean="0"/>
              <a:t>× </a:t>
            </a:r>
            <a:r>
              <a:rPr lang="en-US" sz="1400" dirty="0"/>
              <a:t>150 = 75 g, which means </a:t>
            </a:r>
            <a:r>
              <a:rPr lang="en-US" sz="1400" dirty="0" smtClean="0"/>
              <a:t>the magnitude </a:t>
            </a:r>
            <a:r>
              <a:rPr lang="en-US" sz="1400" dirty="0"/>
              <a:t>of our answer is </a:t>
            </a:r>
            <a:endParaRPr lang="en-US" sz="1400" dirty="0" smtClean="0"/>
          </a:p>
          <a:p>
            <a:pPr>
              <a:spcBef>
                <a:spcPts val="0"/>
              </a:spcBef>
            </a:pPr>
            <a:r>
              <a:rPr lang="en-US" sz="1400" dirty="0" smtClean="0"/>
              <a:t>reasonable</a:t>
            </a:r>
            <a:r>
              <a:rPr lang="en-US" sz="1400" dirty="0"/>
              <a:t>. Both the units (g) and the number of significant </a:t>
            </a:r>
            <a:r>
              <a:rPr lang="en-US" sz="1400" dirty="0" smtClean="0"/>
              <a:t>figures (3</a:t>
            </a:r>
            <a:r>
              <a:rPr lang="en-US" sz="1400" dirty="0"/>
              <a:t>) are correct.</a:t>
            </a:r>
          </a:p>
        </p:txBody>
      </p:sp>
      <p:sp>
        <p:nvSpPr>
          <p:cNvPr id="16"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3.11</a:t>
            </a:r>
            <a:r>
              <a:rPr lang="en-US" b="1" dirty="0" smtClean="0">
                <a:solidFill>
                  <a:srgbClr val="4C4BE5"/>
                </a:solidFill>
                <a:latin typeface="Arial" charset="0"/>
              </a:rPr>
              <a:t> </a:t>
            </a:r>
            <a:r>
              <a:rPr lang="en-US" b="1" dirty="0">
                <a:latin typeface="Arial" charset="0"/>
              </a:rPr>
              <a:t>Converting </a:t>
            </a:r>
            <a:r>
              <a:rPr lang="en-US" b="1" dirty="0" smtClean="0">
                <a:latin typeface="Arial" charset="0"/>
              </a:rPr>
              <a:t>Moles </a:t>
            </a:r>
            <a:r>
              <a:rPr lang="en-US" b="1" dirty="0">
                <a:latin typeface="Arial" charset="0"/>
              </a:rPr>
              <a:t>to </a:t>
            </a:r>
            <a:r>
              <a:rPr lang="en-US" b="1" dirty="0" smtClean="0">
                <a:latin typeface="Arial" charset="0"/>
              </a:rPr>
              <a:t>Grams</a:t>
            </a:r>
            <a:endParaRPr lang="en-US" b="1" dirty="0">
              <a:latin typeface="Arial" charset="0"/>
            </a:endParaRPr>
          </a:p>
        </p:txBody>
      </p:sp>
      <p:sp>
        <p:nvSpPr>
          <p:cNvPr id="14" name="Rectangle 6"/>
          <p:cNvSpPr>
            <a:spLocks noChangeArrowheads="1"/>
          </p:cNvSpPr>
          <p:nvPr/>
        </p:nvSpPr>
        <p:spPr bwMode="auto">
          <a:xfrm>
            <a:off x="323850" y="1204595"/>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dirty="0">
                <a:solidFill>
                  <a:srgbClr val="3366FF"/>
                </a:solidFill>
                <a:latin typeface="Arial" charset="0"/>
              </a:rPr>
              <a:t>Solution</a:t>
            </a:r>
            <a:endParaRPr lang="en-US" sz="1600" dirty="0">
              <a:solidFill>
                <a:schemeClr val="bg1"/>
              </a:solidFill>
              <a:latin typeface="Arial" charset="0"/>
            </a:endParaRPr>
          </a:p>
        </p:txBody>
      </p:sp>
      <p:sp>
        <p:nvSpPr>
          <p:cNvPr id="15" name="Rectangle 20"/>
          <p:cNvSpPr>
            <a:spLocks noChangeArrowheads="1"/>
          </p:cNvSpPr>
          <p:nvPr/>
        </p:nvSpPr>
        <p:spPr bwMode="auto">
          <a:xfrm>
            <a:off x="320676" y="825500"/>
            <a:ext cx="8339138"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square">
            <a:spAutoFit/>
          </a:bodyPr>
          <a:lstStyle/>
          <a:p>
            <a:r>
              <a:rPr lang="en-US" sz="1400" dirty="0"/>
              <a:t>Calculate the mass, in grams, of 0.433 </a:t>
            </a:r>
            <a:r>
              <a:rPr lang="en-US" sz="1400" dirty="0" err="1"/>
              <a:t>mol</a:t>
            </a:r>
            <a:r>
              <a:rPr lang="en-US" sz="1400" dirty="0"/>
              <a:t> of calcium nitrate.</a:t>
            </a:r>
          </a:p>
        </p:txBody>
      </p:sp>
      <p:sp>
        <p:nvSpPr>
          <p:cNvPr id="17" name="Line 19"/>
          <p:cNvSpPr>
            <a:spLocks noChangeShapeType="1"/>
          </p:cNvSpPr>
          <p:nvPr/>
        </p:nvSpPr>
        <p:spPr bwMode="auto">
          <a:xfrm>
            <a:off x="396875" y="118956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074" name="Picture 2" descr="C:\Documents and Settings\GEX\Desktop\chapter 03\sample 3.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215" y="3864179"/>
            <a:ext cx="6048059" cy="449044"/>
          </a:xfrm>
          <a:prstGeom prst="rect">
            <a:avLst/>
          </a:prstGeom>
          <a:noFill/>
          <a:extLst>
            <a:ext uri="{909E8E84-426E-40DD-AFC4-6F175D3DCCD1}">
              <a14:hiddenFill xmlns:a14="http://schemas.microsoft.com/office/drawing/2010/main">
                <a:solidFill>
                  <a:srgbClr val="FFFFFF"/>
                </a:solidFill>
              </a14:hiddenFill>
            </a:ext>
          </a:extLst>
        </p:spPr>
      </p:pic>
      <p:sp>
        <p:nvSpPr>
          <p:cNvPr id="18"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62373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29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294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294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294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294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294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294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294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294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2945">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2945">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294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45"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7"/>
          <p:cNvSpPr>
            <a:spLocks noChangeShapeType="1"/>
          </p:cNvSpPr>
          <p:nvPr/>
        </p:nvSpPr>
        <p:spPr bwMode="auto">
          <a:xfrm>
            <a:off x="304800" y="304801"/>
            <a:ext cx="0" cy="267414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10"/>
          <p:cNvSpPr>
            <a:spLocks noChangeShapeType="1"/>
          </p:cNvSpPr>
          <p:nvPr/>
        </p:nvSpPr>
        <p:spPr bwMode="auto">
          <a:xfrm>
            <a:off x="299424" y="2961944"/>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19" name="Group 11"/>
          <p:cNvGrpSpPr>
            <a:grpSpLocks/>
          </p:cNvGrpSpPr>
          <p:nvPr/>
        </p:nvGrpSpPr>
        <p:grpSpPr bwMode="auto">
          <a:xfrm>
            <a:off x="320675" y="2317750"/>
            <a:ext cx="7924800" cy="695325"/>
            <a:chOff x="192" y="1536"/>
            <a:chExt cx="4992" cy="438"/>
          </a:xfrm>
        </p:grpSpPr>
        <p:sp>
          <p:nvSpPr>
            <p:cNvPr id="13324"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3325"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4994" name="Text Box 18"/>
          <p:cNvSpPr txBox="1">
            <a:spLocks noChangeArrowheads="1"/>
          </p:cNvSpPr>
          <p:nvPr/>
        </p:nvSpPr>
        <p:spPr bwMode="auto">
          <a:xfrm>
            <a:off x="320040" y="1202659"/>
            <a:ext cx="8521700" cy="1653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600" b="1" dirty="0" smtClean="0">
                <a:solidFill>
                  <a:srgbClr val="3366FF"/>
                </a:solidFill>
                <a:latin typeface="Arial" charset="0"/>
              </a:rPr>
              <a:t>Practice Exercise 1</a:t>
            </a:r>
          </a:p>
          <a:p>
            <a:pPr>
              <a:spcBef>
                <a:spcPct val="0"/>
              </a:spcBef>
            </a:pPr>
            <a:endParaRPr lang="en-US" sz="1000" b="1" dirty="0">
              <a:solidFill>
                <a:srgbClr val="3366FF"/>
              </a:solidFill>
              <a:latin typeface="Arial" charset="0"/>
            </a:endParaRPr>
          </a:p>
          <a:p>
            <a:pPr>
              <a:spcBef>
                <a:spcPct val="0"/>
              </a:spcBef>
            </a:pPr>
            <a:r>
              <a:rPr lang="en-US" sz="1400" dirty="0" smtClean="0"/>
              <a:t>What </a:t>
            </a:r>
            <a:r>
              <a:rPr lang="en-US" sz="1400" dirty="0"/>
              <a:t>is the mass, in grams, of </a:t>
            </a:r>
            <a:r>
              <a:rPr lang="en-US" sz="1400" b="1" dirty="0"/>
              <a:t>(a) </a:t>
            </a:r>
            <a:r>
              <a:rPr lang="en-US" sz="1400" dirty="0"/>
              <a:t>6.33 mol of NaHCO</a:t>
            </a:r>
            <a:r>
              <a:rPr lang="en-US" sz="1400" baseline="-25000" dirty="0"/>
              <a:t>3</a:t>
            </a:r>
            <a:r>
              <a:rPr lang="en-US" sz="1400" dirty="0"/>
              <a:t> and </a:t>
            </a:r>
            <a:r>
              <a:rPr lang="en-US" sz="1400" b="1" dirty="0"/>
              <a:t>(b) </a:t>
            </a:r>
            <a:r>
              <a:rPr lang="en-US" sz="1400" dirty="0"/>
              <a:t>3.0 ×</a:t>
            </a:r>
            <a:r>
              <a:rPr lang="en-US" sz="1400" dirty="0" smtClean="0"/>
              <a:t> 10</a:t>
            </a:r>
            <a:r>
              <a:rPr lang="en-US" sz="1400" baseline="30000" dirty="0"/>
              <a:t> </a:t>
            </a:r>
            <a:r>
              <a:rPr lang="en-US" sz="1400" baseline="30000" dirty="0" smtClean="0"/>
              <a:t>−5</a:t>
            </a:r>
            <a:r>
              <a:rPr lang="en-US" sz="1400" dirty="0" smtClean="0"/>
              <a:t> </a:t>
            </a:r>
            <a:r>
              <a:rPr lang="en-US" sz="1400" dirty="0"/>
              <a:t>mol of sulfuric acid</a:t>
            </a:r>
            <a:r>
              <a:rPr lang="en-US" sz="1400" dirty="0" smtClean="0"/>
              <a:t>?</a:t>
            </a:r>
          </a:p>
          <a:p>
            <a:endParaRPr lang="en-US" sz="1400" dirty="0" smtClean="0"/>
          </a:p>
          <a:p>
            <a:pPr>
              <a:spcBef>
                <a:spcPct val="0"/>
              </a:spcBef>
            </a:pPr>
            <a:r>
              <a:rPr lang="en-US" sz="1600" b="1" dirty="0" smtClean="0">
                <a:solidFill>
                  <a:srgbClr val="3366FF"/>
                </a:solidFill>
                <a:latin typeface="Arial" charset="0"/>
              </a:rPr>
              <a:t>Practice Exercise 2</a:t>
            </a:r>
            <a:br>
              <a:rPr lang="en-US" sz="1600" b="1" dirty="0" smtClean="0">
                <a:solidFill>
                  <a:srgbClr val="3366FF"/>
                </a:solidFill>
                <a:latin typeface="Arial" charset="0"/>
              </a:rPr>
            </a:br>
            <a:endParaRPr lang="en-US" sz="1000" b="1" dirty="0" smtClean="0">
              <a:solidFill>
                <a:srgbClr val="3366FF"/>
              </a:solidFill>
              <a:latin typeface="Arial" charset="0"/>
            </a:endParaRPr>
          </a:p>
          <a:p>
            <a:pPr>
              <a:spcBef>
                <a:spcPct val="0"/>
              </a:spcBef>
            </a:pPr>
            <a:r>
              <a:rPr lang="en-US" sz="1400" dirty="0" smtClean="0"/>
              <a:t>What </a:t>
            </a:r>
            <a:r>
              <a:rPr lang="en-US" sz="1400" dirty="0"/>
              <a:t>is the mass, in grams, of </a:t>
            </a:r>
            <a:r>
              <a:rPr lang="en-US" sz="1400" b="1" dirty="0"/>
              <a:t>(a) </a:t>
            </a:r>
            <a:r>
              <a:rPr lang="en-US" sz="1400" dirty="0"/>
              <a:t>0.50 mol of diamond (C) and </a:t>
            </a:r>
            <a:r>
              <a:rPr lang="en-US" sz="1400" b="1" dirty="0"/>
              <a:t>(b) </a:t>
            </a:r>
            <a:r>
              <a:rPr lang="en-US" sz="1400" dirty="0"/>
              <a:t>0.155 mol of </a:t>
            </a:r>
            <a:r>
              <a:rPr lang="en-US" sz="1400" dirty="0" smtClean="0"/>
              <a:t>ammonium chloride</a:t>
            </a:r>
            <a:r>
              <a:rPr lang="en-US" sz="1400" dirty="0"/>
              <a:t>?</a:t>
            </a:r>
          </a:p>
        </p:txBody>
      </p:sp>
      <p:sp>
        <p:nvSpPr>
          <p:cNvPr id="12"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20"/>
          <p:cNvSpPr>
            <a:spLocks noChangeArrowheads="1"/>
          </p:cNvSpPr>
          <p:nvPr/>
        </p:nvSpPr>
        <p:spPr bwMode="auto">
          <a:xfrm>
            <a:off x="320675" y="825500"/>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sp>
        <p:nvSpPr>
          <p:cNvPr id="14" name="Rectangle 58"/>
          <p:cNvSpPr>
            <a:spLocks noChangeArrowheads="1"/>
          </p:cNvSpPr>
          <p:nvPr/>
        </p:nvSpPr>
        <p:spPr bwMode="auto">
          <a:xfrm>
            <a:off x="319088" y="396875"/>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3.11</a:t>
            </a:r>
            <a:r>
              <a:rPr lang="en-US" b="1" dirty="0" smtClean="0">
                <a:solidFill>
                  <a:srgbClr val="4C4BE5"/>
                </a:solidFill>
                <a:latin typeface="Arial" charset="0"/>
              </a:rPr>
              <a:t> </a:t>
            </a:r>
            <a:r>
              <a:rPr lang="en-US" b="1" dirty="0">
                <a:latin typeface="Arial" charset="0"/>
              </a:rPr>
              <a:t>Converting </a:t>
            </a:r>
            <a:r>
              <a:rPr lang="en-US" b="1" dirty="0" smtClean="0">
                <a:latin typeface="Arial" charset="0"/>
              </a:rPr>
              <a:t>Moles </a:t>
            </a:r>
            <a:r>
              <a:rPr lang="en-US" b="1" dirty="0">
                <a:latin typeface="Arial" charset="0"/>
              </a:rPr>
              <a:t>to </a:t>
            </a:r>
            <a:r>
              <a:rPr lang="en-US" b="1" dirty="0" smtClean="0">
                <a:latin typeface="Arial" charset="0"/>
              </a:rPr>
              <a:t>Grams</a:t>
            </a:r>
            <a:endParaRPr lang="en-US" b="1" dirty="0">
              <a:latin typeface="Arial" charset="0"/>
            </a:endParaRPr>
          </a:p>
        </p:txBody>
      </p:sp>
      <p:sp>
        <p:nvSpPr>
          <p:cNvPr id="15"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347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499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499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9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7"/>
          <p:cNvSpPr>
            <a:spLocks noChangeShapeType="1"/>
          </p:cNvSpPr>
          <p:nvPr/>
        </p:nvSpPr>
        <p:spPr bwMode="auto">
          <a:xfrm>
            <a:off x="304800" y="304800"/>
            <a:ext cx="0" cy="5730831"/>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Line 10"/>
          <p:cNvSpPr>
            <a:spLocks noChangeShapeType="1"/>
          </p:cNvSpPr>
          <p:nvPr/>
        </p:nvSpPr>
        <p:spPr bwMode="auto">
          <a:xfrm>
            <a:off x="295275" y="6035631"/>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45" name="Group 14"/>
          <p:cNvGrpSpPr>
            <a:grpSpLocks/>
          </p:cNvGrpSpPr>
          <p:nvPr/>
        </p:nvGrpSpPr>
        <p:grpSpPr bwMode="auto">
          <a:xfrm>
            <a:off x="304800" y="3733800"/>
            <a:ext cx="7924800" cy="695325"/>
            <a:chOff x="192" y="1536"/>
            <a:chExt cx="4992" cy="438"/>
          </a:xfrm>
        </p:grpSpPr>
        <p:sp>
          <p:nvSpPr>
            <p:cNvPr id="14349"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4350"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2945" name="Text Box 17"/>
          <p:cNvSpPr txBox="1">
            <a:spLocks noChangeArrowheads="1"/>
          </p:cNvSpPr>
          <p:nvPr/>
        </p:nvSpPr>
        <p:spPr bwMode="auto">
          <a:xfrm>
            <a:off x="295274" y="2055240"/>
            <a:ext cx="8734426"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ts val="0"/>
              </a:spcBef>
            </a:pPr>
            <a:r>
              <a:rPr lang="en-US" sz="1400" b="1" dirty="0" smtClean="0"/>
              <a:t>Analyze </a:t>
            </a:r>
            <a:r>
              <a:rPr lang="en-US" sz="1400" dirty="0"/>
              <a:t>We are given the number of grams and the chemical formula of a substance and </a:t>
            </a:r>
            <a:r>
              <a:rPr lang="en-US" sz="1400" dirty="0" smtClean="0"/>
              <a:t>asked to </a:t>
            </a:r>
            <a:r>
              <a:rPr lang="en-US" sz="1400" dirty="0"/>
              <a:t>calculate </a:t>
            </a:r>
            <a:r>
              <a:rPr lang="en-US" sz="1400" b="1" dirty="0"/>
              <a:t>(a) </a:t>
            </a:r>
            <a:r>
              <a:rPr lang="en-US" sz="1400" dirty="0"/>
              <a:t>the </a:t>
            </a:r>
            <a:endParaRPr lang="en-US" sz="1400" dirty="0" smtClean="0"/>
          </a:p>
          <a:p>
            <a:pPr>
              <a:spcBef>
                <a:spcPts val="0"/>
              </a:spcBef>
            </a:pPr>
            <a:r>
              <a:rPr lang="en-US" sz="1400" dirty="0" smtClean="0"/>
              <a:t>number </a:t>
            </a:r>
            <a:r>
              <a:rPr lang="en-US" sz="1400" dirty="0"/>
              <a:t>of molecules and</a:t>
            </a:r>
            <a:r>
              <a:rPr lang="en-US" sz="1400" b="1" dirty="0"/>
              <a:t> (b) </a:t>
            </a:r>
            <a:r>
              <a:rPr lang="en-US" sz="1400" dirty="0"/>
              <a:t>the number of O atoms in the substance</a:t>
            </a:r>
            <a:r>
              <a:rPr lang="en-US" sz="1400" dirty="0" smtClean="0"/>
              <a:t>.</a:t>
            </a:r>
          </a:p>
          <a:p>
            <a:pPr>
              <a:spcBef>
                <a:spcPts val="0"/>
              </a:spcBef>
            </a:pPr>
            <a:endParaRPr lang="en-US" sz="1400" dirty="0" smtClean="0"/>
          </a:p>
          <a:p>
            <a:pPr>
              <a:spcBef>
                <a:spcPts val="0"/>
              </a:spcBef>
            </a:pPr>
            <a:r>
              <a:rPr lang="en-US" sz="1400" b="1" dirty="0" smtClean="0"/>
              <a:t>Plan </a:t>
            </a:r>
            <a:r>
              <a:rPr lang="en-US" sz="1400" b="1" dirty="0"/>
              <a:t>(a)</a:t>
            </a:r>
            <a:r>
              <a:rPr lang="en-US" sz="1400" dirty="0"/>
              <a:t> The strategy for determining the number of molecules in a given quantity of a </a:t>
            </a:r>
            <a:r>
              <a:rPr lang="en-US" sz="1400" dirty="0" smtClean="0"/>
              <a:t>substance is </a:t>
            </a:r>
            <a:r>
              <a:rPr lang="en-US" sz="1400" dirty="0"/>
              <a:t>summarized in </a:t>
            </a:r>
            <a:endParaRPr lang="en-US" sz="1400" dirty="0" smtClean="0"/>
          </a:p>
          <a:p>
            <a:pPr>
              <a:spcBef>
                <a:spcPts val="0"/>
              </a:spcBef>
            </a:pPr>
            <a:r>
              <a:rPr lang="en-US" sz="1400" dirty="0" smtClean="0"/>
              <a:t>Figure </a:t>
            </a:r>
            <a:r>
              <a:rPr lang="en-US" sz="1400" dirty="0"/>
              <a:t>3.12. We must convert 5.23 g to moles of C</a:t>
            </a:r>
            <a:r>
              <a:rPr lang="en-US" sz="1400" baseline="-25000" dirty="0"/>
              <a:t>6</a:t>
            </a:r>
            <a:r>
              <a:rPr lang="en-US" sz="1400" dirty="0"/>
              <a:t>H</a:t>
            </a:r>
            <a:r>
              <a:rPr lang="en-US" sz="1400" baseline="-25000" dirty="0"/>
              <a:t>12</a:t>
            </a:r>
            <a:r>
              <a:rPr lang="en-US" sz="1400" dirty="0"/>
              <a:t>O</a:t>
            </a:r>
            <a:r>
              <a:rPr lang="en-US" sz="1400" baseline="-25000" dirty="0"/>
              <a:t>6</a:t>
            </a:r>
            <a:r>
              <a:rPr lang="en-US" sz="1400" dirty="0"/>
              <a:t> and then </a:t>
            </a:r>
            <a:r>
              <a:rPr lang="en-US" sz="1400" dirty="0" smtClean="0"/>
              <a:t>convert moles </a:t>
            </a:r>
            <a:r>
              <a:rPr lang="en-US" sz="1400" dirty="0"/>
              <a:t>to molecules of C</a:t>
            </a:r>
            <a:r>
              <a:rPr lang="en-US" sz="1400" baseline="-25000" dirty="0"/>
              <a:t>6</a:t>
            </a:r>
            <a:r>
              <a:rPr lang="en-US" sz="1400" dirty="0"/>
              <a:t>H</a:t>
            </a:r>
            <a:r>
              <a:rPr lang="en-US" sz="1400" baseline="-25000" dirty="0"/>
              <a:t>12</a:t>
            </a:r>
            <a:r>
              <a:rPr lang="en-US" sz="1400" dirty="0"/>
              <a:t>O</a:t>
            </a:r>
            <a:r>
              <a:rPr lang="en-US" sz="1400" baseline="-25000" dirty="0"/>
              <a:t>6</a:t>
            </a:r>
            <a:r>
              <a:rPr lang="en-US" sz="1400" dirty="0"/>
              <a:t>.  </a:t>
            </a:r>
            <a:r>
              <a:rPr lang="en-US" sz="1400" dirty="0" smtClean="0"/>
              <a:t>The </a:t>
            </a:r>
          </a:p>
          <a:p>
            <a:pPr>
              <a:spcBef>
                <a:spcPts val="0"/>
              </a:spcBef>
            </a:pPr>
            <a:r>
              <a:rPr lang="en-US" sz="1400" dirty="0" smtClean="0"/>
              <a:t>first </a:t>
            </a:r>
            <a:r>
              <a:rPr lang="en-US" sz="1400" dirty="0"/>
              <a:t>conversion uses the molar mass of C</a:t>
            </a:r>
            <a:r>
              <a:rPr lang="en-US" sz="1400" baseline="-25000" dirty="0"/>
              <a:t>6</a:t>
            </a:r>
            <a:r>
              <a:rPr lang="en-US" sz="1400" dirty="0"/>
              <a:t>H</a:t>
            </a:r>
            <a:r>
              <a:rPr lang="en-US" sz="1400" baseline="-25000" dirty="0"/>
              <a:t>12</a:t>
            </a:r>
            <a:r>
              <a:rPr lang="en-US" sz="1400" dirty="0"/>
              <a:t>O</a:t>
            </a:r>
            <a:r>
              <a:rPr lang="en-US" sz="1400" baseline="-25000" dirty="0"/>
              <a:t>6</a:t>
            </a:r>
            <a:r>
              <a:rPr lang="en-US" sz="1400" dirty="0"/>
              <a:t>, 180.0 </a:t>
            </a:r>
            <a:r>
              <a:rPr lang="en-US" sz="1400" dirty="0" smtClean="0"/>
              <a:t>g, and </a:t>
            </a:r>
            <a:r>
              <a:rPr lang="en-US" sz="1400" dirty="0"/>
              <a:t>the second conversion uses Avogadro’s </a:t>
            </a:r>
            <a:r>
              <a:rPr lang="en-US" sz="1400" dirty="0" smtClean="0"/>
              <a:t>number</a:t>
            </a:r>
            <a:r>
              <a:rPr lang="en-US" sz="1400" dirty="0"/>
              <a:t>.</a:t>
            </a:r>
            <a:r>
              <a:rPr lang="en-US" sz="1400" dirty="0" smtClean="0"/>
              <a:t>     </a:t>
            </a:r>
          </a:p>
          <a:p>
            <a:pPr>
              <a:spcBef>
                <a:spcPts val="0"/>
              </a:spcBef>
            </a:pPr>
            <a:r>
              <a:rPr lang="en-US" sz="1400" dirty="0" smtClean="0"/>
              <a:t>                                           </a:t>
            </a:r>
          </a:p>
          <a:p>
            <a:pPr>
              <a:spcBef>
                <a:spcPts val="0"/>
              </a:spcBef>
            </a:pPr>
            <a:r>
              <a:rPr lang="en-US" sz="1400" b="1" dirty="0" smtClean="0"/>
              <a:t>Solve </a:t>
            </a:r>
            <a:r>
              <a:rPr lang="en-US" sz="1400" dirty="0"/>
              <a:t>Molecules C</a:t>
            </a:r>
            <a:r>
              <a:rPr lang="en-US" sz="1400" baseline="-25000" dirty="0"/>
              <a:t>6</a:t>
            </a:r>
            <a:r>
              <a:rPr lang="en-US" sz="1400" dirty="0"/>
              <a:t>H1</a:t>
            </a:r>
            <a:r>
              <a:rPr lang="en-US" sz="1400" baseline="-25000" dirty="0"/>
              <a:t>2</a:t>
            </a:r>
            <a:r>
              <a:rPr lang="en-US" sz="1400" dirty="0"/>
              <a:t>O</a:t>
            </a:r>
            <a:r>
              <a:rPr lang="en-US" sz="1400" baseline="-25000" dirty="0"/>
              <a:t>6</a:t>
            </a:r>
            <a:endParaRPr lang="en-US" sz="1400" baseline="-25000" dirty="0" smtClean="0"/>
          </a:p>
          <a:p>
            <a:pPr>
              <a:spcBef>
                <a:spcPts val="0"/>
              </a:spcBef>
            </a:pPr>
            <a:endParaRPr lang="en-US" sz="1400" dirty="0" smtClean="0"/>
          </a:p>
          <a:p>
            <a:pPr>
              <a:spcBef>
                <a:spcPts val="0"/>
              </a:spcBef>
            </a:pPr>
            <a:endParaRPr lang="en-US" sz="1400" dirty="0" smtClean="0"/>
          </a:p>
          <a:p>
            <a:pPr>
              <a:spcBef>
                <a:spcPts val="0"/>
              </a:spcBef>
            </a:pPr>
            <a:endParaRPr lang="en-US" sz="1400" dirty="0"/>
          </a:p>
          <a:p>
            <a:pPr>
              <a:spcBef>
                <a:spcPts val="0"/>
              </a:spcBef>
            </a:pPr>
            <a:endParaRPr lang="en-US" sz="1400" dirty="0" smtClean="0"/>
          </a:p>
          <a:p>
            <a:pPr>
              <a:spcBef>
                <a:spcPts val="0"/>
              </a:spcBef>
            </a:pPr>
            <a:endParaRPr lang="en-US" sz="1400" b="1" dirty="0" smtClean="0"/>
          </a:p>
          <a:p>
            <a:pPr>
              <a:spcBef>
                <a:spcPts val="0"/>
              </a:spcBef>
            </a:pPr>
            <a:r>
              <a:rPr lang="en-US" sz="1400" b="1" dirty="0" smtClean="0"/>
              <a:t>Check</a:t>
            </a:r>
            <a:r>
              <a:rPr lang="en-US" sz="1400" dirty="0"/>
              <a:t> Because the mass we began with is less than a mole, there should be fewer </a:t>
            </a:r>
            <a:r>
              <a:rPr lang="en-US" sz="1400" dirty="0" smtClean="0"/>
              <a:t>than 6.02 </a:t>
            </a:r>
            <a:r>
              <a:rPr lang="en-US" sz="1400" dirty="0"/>
              <a:t>×</a:t>
            </a:r>
            <a:r>
              <a:rPr lang="en-US" sz="1400" dirty="0" smtClean="0"/>
              <a:t> </a:t>
            </a:r>
            <a:r>
              <a:rPr lang="en-US" sz="1400" dirty="0"/>
              <a:t>10</a:t>
            </a:r>
            <a:r>
              <a:rPr lang="en-US" sz="1400" baseline="30000" dirty="0"/>
              <a:t>23</a:t>
            </a:r>
            <a:r>
              <a:rPr lang="en-US" sz="1400" dirty="0"/>
              <a:t> molecules in </a:t>
            </a:r>
          </a:p>
          <a:p>
            <a:pPr>
              <a:spcBef>
                <a:spcPts val="0"/>
              </a:spcBef>
            </a:pPr>
            <a:r>
              <a:rPr lang="en-US" sz="1400" dirty="0" smtClean="0"/>
              <a:t>the </a:t>
            </a:r>
            <a:r>
              <a:rPr lang="en-US" sz="1400" dirty="0"/>
              <a:t>sample, which means the magnitude of our answer is </a:t>
            </a:r>
            <a:r>
              <a:rPr lang="en-US" sz="1400" dirty="0" smtClean="0"/>
              <a:t>reasonable. A </a:t>
            </a:r>
            <a:r>
              <a:rPr lang="en-US" sz="1400" dirty="0"/>
              <a:t>ballpark estimate of the answer comes </a:t>
            </a:r>
            <a:endParaRPr lang="en-US" sz="1400" dirty="0" smtClean="0"/>
          </a:p>
          <a:p>
            <a:pPr>
              <a:spcBef>
                <a:spcPts val="0"/>
              </a:spcBef>
            </a:pPr>
            <a:r>
              <a:rPr lang="en-US" sz="1400" dirty="0" smtClean="0"/>
              <a:t>reasonably </a:t>
            </a:r>
            <a:r>
              <a:rPr lang="en-US" sz="1400" dirty="0"/>
              <a:t>close to the answer we derived in this </a:t>
            </a:r>
            <a:r>
              <a:rPr lang="en-US" sz="1400" dirty="0" smtClean="0"/>
              <a:t>exercise: 5/200 </a:t>
            </a:r>
            <a:r>
              <a:rPr lang="en-US" sz="1400" dirty="0"/>
              <a:t>= 2.5 ×</a:t>
            </a:r>
            <a:r>
              <a:rPr lang="en-US" sz="1400" dirty="0" smtClean="0"/>
              <a:t> 10</a:t>
            </a:r>
            <a:r>
              <a:rPr lang="en-US" sz="1400" baseline="30000" dirty="0" smtClean="0"/>
              <a:t>−2</a:t>
            </a:r>
            <a:r>
              <a:rPr lang="en-US" sz="1400" dirty="0" smtClean="0"/>
              <a:t> </a:t>
            </a:r>
            <a:r>
              <a:rPr lang="en-US" sz="1400" dirty="0" err="1"/>
              <a:t>mol</a:t>
            </a:r>
            <a:r>
              <a:rPr lang="en-US" sz="1400" dirty="0"/>
              <a:t>; (2.5 ×</a:t>
            </a:r>
            <a:r>
              <a:rPr lang="en-US" sz="1400" dirty="0" smtClean="0"/>
              <a:t> 10</a:t>
            </a:r>
            <a:r>
              <a:rPr lang="en-US" sz="1400" baseline="30000" dirty="0" smtClean="0"/>
              <a:t>−2</a:t>
            </a:r>
            <a:r>
              <a:rPr lang="en-US" sz="1400" dirty="0" smtClean="0"/>
              <a:t>)(</a:t>
            </a:r>
            <a:r>
              <a:rPr lang="en-US" sz="1400" dirty="0"/>
              <a:t>6 ×</a:t>
            </a:r>
            <a:r>
              <a:rPr lang="en-US" sz="1400" dirty="0" smtClean="0"/>
              <a:t> </a:t>
            </a:r>
            <a:r>
              <a:rPr lang="en-US" sz="1400" dirty="0"/>
              <a:t>10</a:t>
            </a:r>
            <a:r>
              <a:rPr lang="en-US" sz="1400" baseline="30000" dirty="0"/>
              <a:t>23</a:t>
            </a:r>
            <a:r>
              <a:rPr lang="en-US" sz="1400" dirty="0"/>
              <a:t>) = 15 </a:t>
            </a:r>
            <a:r>
              <a:rPr lang="en-US" sz="1400" dirty="0" smtClean="0"/>
              <a:t>× </a:t>
            </a:r>
          </a:p>
          <a:p>
            <a:pPr>
              <a:spcBef>
                <a:spcPts val="0"/>
              </a:spcBef>
            </a:pPr>
            <a:r>
              <a:rPr lang="en-US" sz="1400" dirty="0" smtClean="0"/>
              <a:t>10</a:t>
            </a:r>
            <a:r>
              <a:rPr lang="en-US" sz="1400" baseline="30000" dirty="0" smtClean="0"/>
              <a:t>21</a:t>
            </a:r>
            <a:r>
              <a:rPr lang="en-US" sz="1400" dirty="0" smtClean="0"/>
              <a:t> </a:t>
            </a:r>
            <a:r>
              <a:rPr lang="en-US" sz="1400" dirty="0"/>
              <a:t>= 1.5 ×</a:t>
            </a:r>
            <a:r>
              <a:rPr lang="en-US" sz="1400" dirty="0" smtClean="0"/>
              <a:t> </a:t>
            </a:r>
            <a:r>
              <a:rPr lang="en-US" sz="1400" dirty="0"/>
              <a:t>10</a:t>
            </a:r>
            <a:r>
              <a:rPr lang="en-US" sz="1400" baseline="30000" dirty="0"/>
              <a:t>22</a:t>
            </a:r>
            <a:r>
              <a:rPr lang="en-US" sz="1400" dirty="0"/>
              <a:t> </a:t>
            </a:r>
            <a:r>
              <a:rPr lang="en-US" sz="1400" dirty="0" smtClean="0"/>
              <a:t>molecules. The </a:t>
            </a:r>
            <a:r>
              <a:rPr lang="en-US" sz="1400" dirty="0"/>
              <a:t>units (molecules) and the number of significant figures (three) are appropriate.</a:t>
            </a:r>
          </a:p>
        </p:txBody>
      </p:sp>
      <p:sp>
        <p:nvSpPr>
          <p:cNvPr id="16" name="Rectangle 58"/>
          <p:cNvSpPr>
            <a:spLocks noChangeArrowheads="1"/>
          </p:cNvSpPr>
          <p:nvPr/>
        </p:nvSpPr>
        <p:spPr bwMode="auto">
          <a:xfrm>
            <a:off x="319088" y="557784"/>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76525" indent="-5181600"/>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3.12</a:t>
            </a:r>
            <a:r>
              <a:rPr lang="en-US" b="1" dirty="0" smtClean="0">
                <a:solidFill>
                  <a:srgbClr val="4C4BE5"/>
                </a:solidFill>
                <a:latin typeface="Arial" charset="0"/>
              </a:rPr>
              <a:t> </a:t>
            </a:r>
            <a:r>
              <a:rPr lang="en-US" b="1" dirty="0">
                <a:latin typeface="Arial" charset="0"/>
              </a:rPr>
              <a:t>Calculating Numbers of </a:t>
            </a:r>
            <a:r>
              <a:rPr lang="en-US" b="1" dirty="0" smtClean="0">
                <a:latin typeface="Arial" charset="0"/>
              </a:rPr>
              <a:t>Molecules and Atoms from </a:t>
            </a:r>
            <a:r>
              <a:rPr lang="en-US" b="1" dirty="0">
                <a:latin typeface="Arial" charset="0"/>
              </a:rPr>
              <a:t>Mass</a:t>
            </a:r>
          </a:p>
        </p:txBody>
      </p:sp>
      <p:sp>
        <p:nvSpPr>
          <p:cNvPr id="14" name="Rectangle 6"/>
          <p:cNvSpPr>
            <a:spLocks noChangeArrowheads="1"/>
          </p:cNvSpPr>
          <p:nvPr/>
        </p:nvSpPr>
        <p:spPr bwMode="auto">
          <a:xfrm>
            <a:off x="323850" y="1679205"/>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dirty="0">
                <a:solidFill>
                  <a:srgbClr val="3366FF"/>
                </a:solidFill>
                <a:latin typeface="Arial" charset="0"/>
              </a:rPr>
              <a:t>Solution</a:t>
            </a:r>
            <a:endParaRPr lang="en-US" sz="1600" dirty="0">
              <a:solidFill>
                <a:schemeClr val="bg1"/>
              </a:solidFill>
              <a:latin typeface="Arial" charset="0"/>
            </a:endParaRPr>
          </a:p>
        </p:txBody>
      </p:sp>
      <p:sp>
        <p:nvSpPr>
          <p:cNvPr id="15" name="Rectangle 20"/>
          <p:cNvSpPr>
            <a:spLocks noChangeArrowheads="1"/>
          </p:cNvSpPr>
          <p:nvPr/>
        </p:nvSpPr>
        <p:spPr bwMode="auto">
          <a:xfrm>
            <a:off x="320676" y="1084824"/>
            <a:ext cx="8339138" cy="52322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square">
            <a:spAutoFit/>
          </a:bodyPr>
          <a:lstStyle/>
          <a:p>
            <a:pPr>
              <a:spcBef>
                <a:spcPts val="0"/>
              </a:spcBef>
            </a:pPr>
            <a:r>
              <a:rPr lang="en-US" sz="1400" b="1" dirty="0" smtClean="0"/>
              <a:t>(a)   </a:t>
            </a:r>
            <a:r>
              <a:rPr lang="en-US" sz="1400" dirty="0" smtClean="0"/>
              <a:t>How </a:t>
            </a:r>
            <a:r>
              <a:rPr lang="en-US" sz="1400" dirty="0"/>
              <a:t>many glucose molecules are in 5.23 g of C</a:t>
            </a:r>
            <a:r>
              <a:rPr lang="en-US" sz="1400" baseline="-25000" dirty="0"/>
              <a:t>6</a:t>
            </a:r>
            <a:r>
              <a:rPr lang="en-US" sz="1400" dirty="0"/>
              <a:t>H</a:t>
            </a:r>
            <a:r>
              <a:rPr lang="en-US" sz="1400" baseline="-25000" dirty="0"/>
              <a:t>12</a:t>
            </a:r>
            <a:r>
              <a:rPr lang="en-US" sz="1400" dirty="0"/>
              <a:t>O</a:t>
            </a:r>
            <a:r>
              <a:rPr lang="en-US" sz="1400" baseline="-25000" dirty="0"/>
              <a:t>6</a:t>
            </a:r>
            <a:r>
              <a:rPr lang="en-US" sz="1400" dirty="0" smtClean="0"/>
              <a:t>?</a:t>
            </a:r>
          </a:p>
          <a:p>
            <a:pPr>
              <a:spcBef>
                <a:spcPts val="0"/>
              </a:spcBef>
            </a:pPr>
            <a:r>
              <a:rPr lang="en-US" sz="1400" b="1" dirty="0" smtClean="0"/>
              <a:t>(b)   </a:t>
            </a:r>
            <a:r>
              <a:rPr lang="en-US" sz="1400" dirty="0" smtClean="0"/>
              <a:t>How </a:t>
            </a:r>
            <a:r>
              <a:rPr lang="en-US" sz="1400" dirty="0"/>
              <a:t>many oxygen atoms are in this sample?</a:t>
            </a:r>
          </a:p>
        </p:txBody>
      </p:sp>
      <p:sp>
        <p:nvSpPr>
          <p:cNvPr id="17" name="Line 19"/>
          <p:cNvSpPr>
            <a:spLocks noChangeShapeType="1"/>
          </p:cNvSpPr>
          <p:nvPr/>
        </p:nvSpPr>
        <p:spPr bwMode="auto">
          <a:xfrm>
            <a:off x="396875" y="1664789"/>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098" name="Picture 2" descr="C:\Documents and Settings\GEX\Desktop\chapter 03\sample 3.1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6556" y="3936619"/>
            <a:ext cx="4621975" cy="690640"/>
          </a:xfrm>
          <a:prstGeom prst="rect">
            <a:avLst/>
          </a:prstGeom>
          <a:noFill/>
          <a:extLst>
            <a:ext uri="{909E8E84-426E-40DD-AFC4-6F175D3DCCD1}">
              <a14:hiddenFill xmlns:a14="http://schemas.microsoft.com/office/drawing/2010/main">
                <a:solidFill>
                  <a:srgbClr val="FFFFFF"/>
                </a:solidFill>
              </a14:hiddenFill>
            </a:ext>
          </a:extLst>
        </p:spPr>
      </p:pic>
      <p:sp>
        <p:nvSpPr>
          <p:cNvPr id="18"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74642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94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294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294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294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294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294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294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2945">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2945">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2945">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2945">
                                            <p:txEl>
                                              <p:pRg st="16" end="1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7"/>
          <p:cNvSpPr>
            <a:spLocks noChangeShapeType="1"/>
          </p:cNvSpPr>
          <p:nvPr/>
        </p:nvSpPr>
        <p:spPr bwMode="auto">
          <a:xfrm flipH="1">
            <a:off x="281560" y="304800"/>
            <a:ext cx="23239" cy="567288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10"/>
          <p:cNvSpPr>
            <a:spLocks noChangeShapeType="1"/>
          </p:cNvSpPr>
          <p:nvPr/>
        </p:nvSpPr>
        <p:spPr bwMode="auto">
          <a:xfrm>
            <a:off x="270751" y="597768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19" name="Group 11"/>
          <p:cNvGrpSpPr>
            <a:grpSpLocks/>
          </p:cNvGrpSpPr>
          <p:nvPr/>
        </p:nvGrpSpPr>
        <p:grpSpPr bwMode="auto">
          <a:xfrm>
            <a:off x="320675" y="2317750"/>
            <a:ext cx="7924800" cy="695325"/>
            <a:chOff x="192" y="1536"/>
            <a:chExt cx="4992" cy="438"/>
          </a:xfrm>
        </p:grpSpPr>
        <p:sp>
          <p:nvSpPr>
            <p:cNvPr id="13324"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3325"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4994" name="Text Box 18"/>
          <p:cNvSpPr txBox="1">
            <a:spLocks noChangeArrowheads="1"/>
          </p:cNvSpPr>
          <p:nvPr/>
        </p:nvSpPr>
        <p:spPr bwMode="auto">
          <a:xfrm>
            <a:off x="320040" y="1354138"/>
            <a:ext cx="8521700" cy="3360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ts val="0"/>
              </a:spcBef>
            </a:pPr>
            <a:r>
              <a:rPr lang="en-US" sz="1400" b="1" dirty="0" smtClean="0"/>
              <a:t>Plan (b) </a:t>
            </a:r>
            <a:r>
              <a:rPr lang="en-US" sz="1400" dirty="0" smtClean="0"/>
              <a:t>To determine the number of O atoms, we use the fact that there are six O atoms in each C</a:t>
            </a:r>
            <a:r>
              <a:rPr lang="en-US" sz="1400" baseline="-25000" dirty="0" smtClean="0"/>
              <a:t>6</a:t>
            </a:r>
            <a:r>
              <a:rPr lang="en-US" sz="1400" dirty="0" smtClean="0"/>
              <a:t>H</a:t>
            </a:r>
            <a:r>
              <a:rPr lang="en-US" sz="1400" baseline="-25000" dirty="0" smtClean="0"/>
              <a:t>12</a:t>
            </a:r>
            <a:r>
              <a:rPr lang="en-US" sz="1400" dirty="0" smtClean="0"/>
              <a:t>O</a:t>
            </a:r>
            <a:r>
              <a:rPr lang="en-US" sz="1400" baseline="-25000" dirty="0" smtClean="0"/>
              <a:t>6</a:t>
            </a:r>
            <a:r>
              <a:rPr lang="en-US" sz="1400" dirty="0" smtClean="0"/>
              <a:t> molecule. Thus, multiplying the number of molecules we calculated in </a:t>
            </a:r>
            <a:r>
              <a:rPr lang="en-US" sz="1400" b="1" dirty="0" smtClean="0"/>
              <a:t>(a)</a:t>
            </a:r>
            <a:r>
              <a:rPr lang="en-US" sz="1400" dirty="0" smtClean="0"/>
              <a:t> by the factor (6 atoms O/1 molecule C</a:t>
            </a:r>
            <a:r>
              <a:rPr lang="en-US" sz="1400" baseline="-25000" dirty="0" smtClean="0"/>
              <a:t>6</a:t>
            </a:r>
            <a:r>
              <a:rPr lang="en-US" sz="1400" dirty="0" smtClean="0"/>
              <a:t>H</a:t>
            </a:r>
            <a:r>
              <a:rPr lang="en-US" sz="1400" baseline="-25000" dirty="0" smtClean="0"/>
              <a:t>12</a:t>
            </a:r>
            <a:r>
              <a:rPr lang="en-US" sz="1400" dirty="0" smtClean="0"/>
              <a:t>O</a:t>
            </a:r>
            <a:r>
              <a:rPr lang="en-US" sz="1400" baseline="-25000" dirty="0" smtClean="0"/>
              <a:t>6</a:t>
            </a:r>
            <a:r>
              <a:rPr lang="en-US" sz="1400" dirty="0"/>
              <a:t>) gives the number of O atoms. </a:t>
            </a:r>
            <a:endParaRPr lang="en-US" sz="1400" dirty="0" smtClean="0"/>
          </a:p>
          <a:p>
            <a:pPr>
              <a:spcBef>
                <a:spcPts val="0"/>
              </a:spcBef>
            </a:pPr>
            <a:endParaRPr lang="en-US" sz="1400" dirty="0"/>
          </a:p>
          <a:p>
            <a:pPr>
              <a:spcBef>
                <a:spcPts val="0"/>
              </a:spcBef>
            </a:pPr>
            <a:r>
              <a:rPr lang="en-US" sz="1400" b="1" dirty="0" smtClean="0"/>
              <a:t>Solve</a:t>
            </a:r>
          </a:p>
          <a:p>
            <a:pPr>
              <a:spcBef>
                <a:spcPts val="0"/>
              </a:spcBef>
            </a:pPr>
            <a:endParaRPr lang="en-US" sz="1600" b="1" dirty="0" smtClean="0">
              <a:solidFill>
                <a:srgbClr val="3366FF"/>
              </a:solidFill>
              <a:latin typeface="Arial" charset="0"/>
            </a:endParaRPr>
          </a:p>
          <a:p>
            <a:pPr>
              <a:spcBef>
                <a:spcPct val="0"/>
              </a:spcBef>
            </a:pPr>
            <a:endParaRPr lang="en-US" sz="1600" b="1" dirty="0" smtClean="0">
              <a:solidFill>
                <a:srgbClr val="3366FF"/>
              </a:solidFill>
              <a:latin typeface="Arial" charset="0"/>
            </a:endParaRPr>
          </a:p>
          <a:p>
            <a:pPr>
              <a:spcBef>
                <a:spcPct val="0"/>
              </a:spcBef>
            </a:pPr>
            <a:endParaRPr lang="en-US" sz="1600" b="1" dirty="0">
              <a:solidFill>
                <a:srgbClr val="3366FF"/>
              </a:solidFill>
              <a:latin typeface="Arial" charset="0"/>
            </a:endParaRPr>
          </a:p>
          <a:p>
            <a:pPr>
              <a:spcBef>
                <a:spcPct val="0"/>
              </a:spcBef>
            </a:pPr>
            <a:r>
              <a:rPr lang="en-US" sz="1400" b="1" dirty="0" smtClean="0"/>
              <a:t>Check </a:t>
            </a:r>
            <a:r>
              <a:rPr lang="en-US" sz="1400" dirty="0"/>
              <a:t>The answer is six times as large as the answer to part </a:t>
            </a:r>
            <a:r>
              <a:rPr lang="en-US" sz="1400" b="1" dirty="0"/>
              <a:t>(a)</a:t>
            </a:r>
            <a:r>
              <a:rPr lang="en-US" sz="1400" dirty="0"/>
              <a:t>, exactly what it should be. </a:t>
            </a:r>
            <a:r>
              <a:rPr lang="en-US" sz="1400" dirty="0" smtClean="0"/>
              <a:t>The number </a:t>
            </a:r>
            <a:r>
              <a:rPr lang="en-US" sz="1400" dirty="0"/>
              <a:t>of significant figures (three) and the units (atoms O) are correct</a:t>
            </a:r>
            <a:r>
              <a:rPr lang="en-US" sz="1400" dirty="0" smtClean="0"/>
              <a:t>.</a:t>
            </a:r>
          </a:p>
          <a:p>
            <a:pPr>
              <a:spcBef>
                <a:spcPct val="0"/>
              </a:spcBef>
            </a:pPr>
            <a:endParaRPr lang="en-US" sz="1600" b="1" dirty="0" smtClean="0">
              <a:solidFill>
                <a:srgbClr val="3366FF"/>
              </a:solidFill>
              <a:latin typeface="Arial" charset="0"/>
            </a:endParaRPr>
          </a:p>
          <a:p>
            <a:pPr>
              <a:spcBef>
                <a:spcPct val="0"/>
              </a:spcBef>
            </a:pPr>
            <a:r>
              <a:rPr lang="en-US" sz="1600" b="1" dirty="0" smtClean="0">
                <a:solidFill>
                  <a:srgbClr val="3366FF"/>
                </a:solidFill>
                <a:latin typeface="Arial" charset="0"/>
              </a:rPr>
              <a:t>Practice Exercise 1</a:t>
            </a:r>
          </a:p>
          <a:p>
            <a:pPr>
              <a:spcBef>
                <a:spcPct val="0"/>
              </a:spcBef>
            </a:pPr>
            <a:endParaRPr lang="en-US" sz="1000" b="1" dirty="0">
              <a:solidFill>
                <a:srgbClr val="3366FF"/>
              </a:solidFill>
              <a:latin typeface="Arial" charset="0"/>
            </a:endParaRPr>
          </a:p>
          <a:p>
            <a:pPr>
              <a:spcBef>
                <a:spcPct val="0"/>
              </a:spcBef>
            </a:pPr>
            <a:r>
              <a:rPr lang="en-US" sz="1400" dirty="0" smtClean="0"/>
              <a:t>How </a:t>
            </a:r>
            <a:r>
              <a:rPr lang="en-US" sz="1400" dirty="0"/>
              <a:t>many chlorine atoms are in 12.2 g of CCl</a:t>
            </a:r>
            <a:r>
              <a:rPr lang="en-US" sz="1400" baseline="-25000" dirty="0"/>
              <a:t>4</a:t>
            </a:r>
            <a:r>
              <a:rPr lang="en-US" sz="1400" dirty="0"/>
              <a:t>? </a:t>
            </a:r>
            <a:r>
              <a:rPr lang="en-US" sz="1400" b="1" dirty="0"/>
              <a:t>(a)</a:t>
            </a:r>
            <a:r>
              <a:rPr lang="en-US" sz="1400" dirty="0"/>
              <a:t> 4.77 </a:t>
            </a:r>
            <a:r>
              <a:rPr lang="en-US" sz="1400" dirty="0" smtClean="0"/>
              <a:t>× </a:t>
            </a:r>
            <a:r>
              <a:rPr lang="en-US" sz="1400" dirty="0"/>
              <a:t>10</a:t>
            </a:r>
            <a:r>
              <a:rPr lang="en-US" sz="1400" baseline="30000" dirty="0"/>
              <a:t>22</a:t>
            </a:r>
            <a:r>
              <a:rPr lang="en-US" sz="1400" dirty="0"/>
              <a:t>,</a:t>
            </a:r>
            <a:r>
              <a:rPr lang="en-US" sz="1400" b="1" dirty="0"/>
              <a:t> (b) </a:t>
            </a:r>
            <a:r>
              <a:rPr lang="en-US" sz="1400" dirty="0"/>
              <a:t>7.34 ×</a:t>
            </a:r>
            <a:r>
              <a:rPr lang="en-US" sz="1400" dirty="0" smtClean="0"/>
              <a:t> </a:t>
            </a:r>
            <a:r>
              <a:rPr lang="en-US" sz="1400" dirty="0"/>
              <a:t>10</a:t>
            </a:r>
            <a:r>
              <a:rPr lang="en-US" sz="1400" baseline="30000" dirty="0"/>
              <a:t>24</a:t>
            </a:r>
            <a:r>
              <a:rPr lang="en-US" sz="1400" dirty="0" smtClean="0"/>
              <a:t>, </a:t>
            </a:r>
            <a:r>
              <a:rPr lang="en-US" sz="1400" b="1" dirty="0" smtClean="0"/>
              <a:t>(</a:t>
            </a:r>
            <a:r>
              <a:rPr lang="en-US" sz="1400" b="1" dirty="0"/>
              <a:t>c)</a:t>
            </a:r>
            <a:r>
              <a:rPr lang="en-US" sz="1400" dirty="0"/>
              <a:t> 1.91 ×</a:t>
            </a:r>
            <a:r>
              <a:rPr lang="en-US" sz="1400" dirty="0" smtClean="0"/>
              <a:t> </a:t>
            </a:r>
            <a:r>
              <a:rPr lang="en-US" sz="1400" dirty="0"/>
              <a:t>10</a:t>
            </a:r>
            <a:r>
              <a:rPr lang="en-US" sz="1400" baseline="30000" dirty="0"/>
              <a:t>23</a:t>
            </a:r>
            <a:r>
              <a:rPr lang="en-US" sz="1400" dirty="0"/>
              <a:t>,</a:t>
            </a:r>
            <a:r>
              <a:rPr lang="en-US" sz="1400" b="1" dirty="0"/>
              <a:t> (d)</a:t>
            </a:r>
            <a:r>
              <a:rPr lang="en-US" sz="1400" dirty="0"/>
              <a:t> 2.07 ×</a:t>
            </a:r>
            <a:r>
              <a:rPr lang="en-US" sz="1400" dirty="0" smtClean="0"/>
              <a:t> </a:t>
            </a:r>
            <a:r>
              <a:rPr lang="en-US" sz="1400" dirty="0"/>
              <a:t>10</a:t>
            </a:r>
            <a:r>
              <a:rPr lang="en-US" sz="1400" baseline="30000" dirty="0"/>
              <a:t>23</a:t>
            </a:r>
            <a:r>
              <a:rPr lang="en-US" sz="1400" dirty="0" smtClean="0"/>
              <a:t>.</a:t>
            </a:r>
          </a:p>
          <a:p>
            <a:endParaRPr lang="en-US" sz="1400" dirty="0" smtClean="0"/>
          </a:p>
          <a:p>
            <a:pPr>
              <a:spcBef>
                <a:spcPct val="0"/>
              </a:spcBef>
            </a:pPr>
            <a:r>
              <a:rPr lang="en-US" sz="1600" b="1" dirty="0" smtClean="0">
                <a:solidFill>
                  <a:srgbClr val="3366FF"/>
                </a:solidFill>
                <a:latin typeface="Arial" charset="0"/>
              </a:rPr>
              <a:t>Practice Exercise 2</a:t>
            </a:r>
          </a:p>
          <a:p>
            <a:pPr>
              <a:spcBef>
                <a:spcPct val="0"/>
              </a:spcBef>
            </a:pPr>
            <a:endParaRPr lang="en-US" sz="1000" b="1" dirty="0">
              <a:solidFill>
                <a:srgbClr val="3366FF"/>
              </a:solidFill>
              <a:latin typeface="Arial" charset="0"/>
            </a:endParaRPr>
          </a:p>
          <a:p>
            <a:pPr>
              <a:spcBef>
                <a:spcPct val="0"/>
              </a:spcBef>
            </a:pPr>
            <a:r>
              <a:rPr lang="en-US" sz="1400" b="1" dirty="0" smtClean="0"/>
              <a:t>(a</a:t>
            </a:r>
            <a:r>
              <a:rPr lang="en-US" sz="1400" b="1" dirty="0"/>
              <a:t>) </a:t>
            </a:r>
            <a:r>
              <a:rPr lang="en-US" sz="1400" dirty="0"/>
              <a:t>How many nitric acid molecules are in 4.20 g of HNO</a:t>
            </a:r>
            <a:r>
              <a:rPr lang="en-US" sz="1400" baseline="-25000" dirty="0"/>
              <a:t>3</a:t>
            </a:r>
            <a:r>
              <a:rPr lang="en-US" sz="1400" dirty="0"/>
              <a:t>?</a:t>
            </a:r>
          </a:p>
          <a:p>
            <a:r>
              <a:rPr lang="en-US" sz="1400" b="1" dirty="0"/>
              <a:t>(b) </a:t>
            </a:r>
            <a:r>
              <a:rPr lang="en-US" sz="1400" dirty="0"/>
              <a:t>How many O atoms are in this sample?</a:t>
            </a:r>
          </a:p>
        </p:txBody>
      </p:sp>
      <p:sp>
        <p:nvSpPr>
          <p:cNvPr id="12" name="Line 19"/>
          <p:cNvSpPr>
            <a:spLocks noChangeShapeType="1"/>
          </p:cNvSpPr>
          <p:nvPr/>
        </p:nvSpPr>
        <p:spPr bwMode="auto">
          <a:xfrm>
            <a:off x="396875" y="13430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20"/>
          <p:cNvSpPr>
            <a:spLocks noChangeArrowheads="1"/>
          </p:cNvSpPr>
          <p:nvPr/>
        </p:nvSpPr>
        <p:spPr bwMode="auto">
          <a:xfrm>
            <a:off x="320675" y="977900"/>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pic>
        <p:nvPicPr>
          <p:cNvPr id="5122" name="Picture 2" descr="C:\Documents and Settings\GEX\Desktop\chapter 03\sample 3.1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4197" y="2488814"/>
            <a:ext cx="4153693" cy="63995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58"/>
          <p:cNvSpPr>
            <a:spLocks noChangeArrowheads="1"/>
          </p:cNvSpPr>
          <p:nvPr/>
        </p:nvSpPr>
        <p:spPr bwMode="auto">
          <a:xfrm>
            <a:off x="319088" y="557784"/>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71763" indent="-5176838"/>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3.12</a:t>
            </a:r>
            <a:r>
              <a:rPr lang="en-US" b="1" dirty="0" smtClean="0">
                <a:solidFill>
                  <a:srgbClr val="4C4BE5"/>
                </a:solidFill>
                <a:latin typeface="Arial" charset="0"/>
              </a:rPr>
              <a:t> </a:t>
            </a:r>
            <a:r>
              <a:rPr lang="en-US" b="1" dirty="0">
                <a:latin typeface="Arial" charset="0"/>
              </a:rPr>
              <a:t>Calculating Numbers of </a:t>
            </a:r>
            <a:r>
              <a:rPr lang="en-US" b="1" dirty="0" smtClean="0">
                <a:latin typeface="Arial" charset="0"/>
              </a:rPr>
              <a:t>Molecules and Atoms from </a:t>
            </a:r>
            <a:r>
              <a:rPr lang="en-US" b="1" dirty="0">
                <a:latin typeface="Arial" charset="0"/>
              </a:rPr>
              <a:t>Mass</a:t>
            </a:r>
          </a:p>
        </p:txBody>
      </p:sp>
      <p:sp>
        <p:nvSpPr>
          <p:cNvPr id="14"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6783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499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499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499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4994">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4994">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4994">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499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7"/>
          <p:cNvSpPr>
            <a:spLocks noChangeShapeType="1"/>
          </p:cNvSpPr>
          <p:nvPr/>
        </p:nvSpPr>
        <p:spPr bwMode="auto">
          <a:xfrm>
            <a:off x="304800" y="304800"/>
            <a:ext cx="0" cy="572611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Line 10"/>
          <p:cNvSpPr>
            <a:spLocks noChangeShapeType="1"/>
          </p:cNvSpPr>
          <p:nvPr/>
        </p:nvSpPr>
        <p:spPr bwMode="auto">
          <a:xfrm>
            <a:off x="295275" y="6024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45" name="Group 14"/>
          <p:cNvGrpSpPr>
            <a:grpSpLocks/>
          </p:cNvGrpSpPr>
          <p:nvPr/>
        </p:nvGrpSpPr>
        <p:grpSpPr bwMode="auto">
          <a:xfrm>
            <a:off x="304800" y="3733800"/>
            <a:ext cx="7924800" cy="695325"/>
            <a:chOff x="192" y="1536"/>
            <a:chExt cx="4992" cy="438"/>
          </a:xfrm>
        </p:grpSpPr>
        <p:sp>
          <p:nvSpPr>
            <p:cNvPr id="14349"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4350"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2945" name="Text Box 17"/>
          <p:cNvSpPr txBox="1">
            <a:spLocks noChangeArrowheads="1"/>
          </p:cNvSpPr>
          <p:nvPr/>
        </p:nvSpPr>
        <p:spPr bwMode="auto">
          <a:xfrm>
            <a:off x="320040" y="1798065"/>
            <a:ext cx="8364538"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ts val="0"/>
              </a:spcBef>
            </a:pPr>
            <a:r>
              <a:rPr lang="en-US" sz="1400" b="1" dirty="0" smtClean="0"/>
              <a:t>Analyze </a:t>
            </a:r>
            <a:r>
              <a:rPr lang="en-US" sz="1400" dirty="0"/>
              <a:t>We are to determine the empirical formula of a compound from the mass percentages </a:t>
            </a:r>
            <a:r>
              <a:rPr lang="en-US" sz="1400" dirty="0" smtClean="0"/>
              <a:t>of its </a:t>
            </a:r>
            <a:r>
              <a:rPr lang="en-US" sz="1400" dirty="0"/>
              <a:t>elements</a:t>
            </a:r>
            <a:r>
              <a:rPr lang="en-US" sz="1400" dirty="0" smtClean="0"/>
              <a:t>.</a:t>
            </a:r>
          </a:p>
          <a:p>
            <a:pPr>
              <a:spcBef>
                <a:spcPts val="0"/>
              </a:spcBef>
            </a:pPr>
            <a:endParaRPr lang="en-US" sz="1400" dirty="0" smtClean="0"/>
          </a:p>
          <a:p>
            <a:r>
              <a:rPr lang="en-US" sz="1400" b="1" dirty="0" smtClean="0"/>
              <a:t>Plan </a:t>
            </a:r>
            <a:r>
              <a:rPr lang="en-US" sz="1400" dirty="0"/>
              <a:t>The strategy for determining the empirical formula involves the three steps given </a:t>
            </a:r>
            <a:r>
              <a:rPr lang="en-US" sz="1400" dirty="0" smtClean="0"/>
              <a:t>in Figure 3.13.</a:t>
            </a:r>
          </a:p>
          <a:p>
            <a:r>
              <a:rPr lang="en-US" sz="1400" dirty="0" smtClean="0"/>
              <a:t>                                                </a:t>
            </a:r>
          </a:p>
          <a:p>
            <a:pPr>
              <a:spcBef>
                <a:spcPts val="0"/>
              </a:spcBef>
            </a:pPr>
            <a:r>
              <a:rPr lang="en-US" sz="1400" b="1" dirty="0" smtClean="0"/>
              <a:t>Solve</a:t>
            </a:r>
          </a:p>
          <a:p>
            <a:pPr>
              <a:spcBef>
                <a:spcPts val="0"/>
              </a:spcBef>
            </a:pPr>
            <a:r>
              <a:rPr lang="en-US" sz="1400" b="1" dirty="0"/>
              <a:t>(1) </a:t>
            </a:r>
            <a:r>
              <a:rPr lang="en-US" sz="1400" dirty="0"/>
              <a:t>For simplicity we assume we have exactly 100 g of material, although any other mass </a:t>
            </a:r>
            <a:r>
              <a:rPr lang="en-US" sz="1400" dirty="0" smtClean="0"/>
              <a:t>could also </a:t>
            </a:r>
            <a:r>
              <a:rPr lang="en-US" sz="1400" dirty="0"/>
              <a:t>be used.</a:t>
            </a:r>
          </a:p>
          <a:p>
            <a:pPr>
              <a:spcBef>
                <a:spcPts val="0"/>
              </a:spcBef>
            </a:pPr>
            <a:endParaRPr lang="en-US" sz="1400" dirty="0" smtClean="0"/>
          </a:p>
          <a:p>
            <a:pPr>
              <a:spcBef>
                <a:spcPts val="0"/>
              </a:spcBef>
            </a:pPr>
            <a:endParaRPr lang="en-US" sz="1400" dirty="0" smtClean="0"/>
          </a:p>
          <a:p>
            <a:pPr>
              <a:spcBef>
                <a:spcPts val="0"/>
              </a:spcBef>
            </a:pPr>
            <a:endParaRPr lang="en-US" sz="1400" dirty="0"/>
          </a:p>
          <a:p>
            <a:pPr>
              <a:spcBef>
                <a:spcPts val="0"/>
              </a:spcBef>
            </a:pPr>
            <a:endParaRPr lang="en-US" sz="1400" dirty="0" smtClean="0"/>
          </a:p>
          <a:p>
            <a:pPr>
              <a:spcBef>
                <a:spcPts val="0"/>
              </a:spcBef>
            </a:pPr>
            <a:r>
              <a:rPr lang="en-US" sz="1400" dirty="0" smtClean="0"/>
              <a:t>      In </a:t>
            </a:r>
            <a:r>
              <a:rPr lang="en-US" sz="1400" dirty="0"/>
              <a:t>100.00 g of ascorbic acid we have 40.92 g C, 4.58 g H, and 54.50 g O</a:t>
            </a:r>
            <a:r>
              <a:rPr lang="en-US" sz="1400" dirty="0" smtClean="0"/>
              <a:t>. </a:t>
            </a:r>
          </a:p>
          <a:p>
            <a:pPr>
              <a:spcBef>
                <a:spcPts val="0"/>
              </a:spcBef>
            </a:pPr>
            <a:r>
              <a:rPr lang="en-US" sz="1400" b="1" dirty="0" smtClean="0"/>
              <a:t>(</a:t>
            </a:r>
            <a:r>
              <a:rPr lang="en-US" sz="1400" b="1" dirty="0"/>
              <a:t>2) </a:t>
            </a:r>
            <a:r>
              <a:rPr lang="en-US" sz="1400" dirty="0"/>
              <a:t>Next we calculate the number </a:t>
            </a:r>
            <a:r>
              <a:rPr lang="en-US" sz="1400" dirty="0" smtClean="0"/>
              <a:t>of moles </a:t>
            </a:r>
            <a:r>
              <a:rPr lang="en-US" sz="1400" dirty="0"/>
              <a:t>of each element. We use atomic masses with </a:t>
            </a:r>
            <a:r>
              <a:rPr lang="en-US" sz="1400" dirty="0" smtClean="0"/>
              <a:t>four significant </a:t>
            </a:r>
            <a:r>
              <a:rPr lang="en-US" sz="1400" dirty="0"/>
              <a:t>figures to </a:t>
            </a:r>
            <a:endParaRPr lang="en-US" sz="1400" dirty="0" smtClean="0"/>
          </a:p>
          <a:p>
            <a:pPr>
              <a:spcBef>
                <a:spcPts val="0"/>
              </a:spcBef>
            </a:pPr>
            <a:r>
              <a:rPr lang="en-US" sz="1400" dirty="0" smtClean="0"/>
              <a:t>      match </a:t>
            </a:r>
            <a:r>
              <a:rPr lang="en-US" sz="1400" dirty="0"/>
              <a:t>the precision of our </a:t>
            </a:r>
            <a:r>
              <a:rPr lang="en-US" sz="1400" dirty="0" smtClean="0"/>
              <a:t>experimental </a:t>
            </a:r>
            <a:r>
              <a:rPr lang="en-US" sz="1400" dirty="0"/>
              <a:t>masses.</a:t>
            </a:r>
            <a:endParaRPr lang="en-US" sz="1400" b="1" dirty="0" smtClean="0"/>
          </a:p>
          <a:p>
            <a:pPr>
              <a:spcBef>
                <a:spcPts val="0"/>
              </a:spcBef>
            </a:pPr>
            <a:endParaRPr lang="en-US" sz="1400" b="1" dirty="0" smtClean="0"/>
          </a:p>
        </p:txBody>
      </p:sp>
      <p:sp>
        <p:nvSpPr>
          <p:cNvPr id="16" name="Rectangle 58"/>
          <p:cNvSpPr>
            <a:spLocks noChangeArrowheads="1"/>
          </p:cNvSpPr>
          <p:nvPr/>
        </p:nvSpPr>
        <p:spPr bwMode="auto">
          <a:xfrm>
            <a:off x="319088" y="396875"/>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3.13</a:t>
            </a:r>
            <a:r>
              <a:rPr lang="en-US" b="1" dirty="0" smtClean="0">
                <a:solidFill>
                  <a:srgbClr val="4C4BE5"/>
                </a:solidFill>
                <a:latin typeface="Arial" charset="0"/>
              </a:rPr>
              <a:t> </a:t>
            </a:r>
            <a:r>
              <a:rPr lang="en-US" b="1" dirty="0">
                <a:latin typeface="Arial" charset="0"/>
              </a:rPr>
              <a:t>Calculating an Empirical Formula</a:t>
            </a:r>
          </a:p>
        </p:txBody>
      </p:sp>
      <p:sp>
        <p:nvSpPr>
          <p:cNvPr id="15" name="Rectangle 20"/>
          <p:cNvSpPr>
            <a:spLocks noChangeArrowheads="1"/>
          </p:cNvSpPr>
          <p:nvPr/>
        </p:nvSpPr>
        <p:spPr bwMode="auto">
          <a:xfrm>
            <a:off x="320676" y="825500"/>
            <a:ext cx="8339138" cy="52322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square">
            <a:spAutoFit/>
          </a:bodyPr>
          <a:lstStyle/>
          <a:p>
            <a:r>
              <a:rPr lang="en-US" sz="1400" dirty="0"/>
              <a:t>Ascorbic acid (vitamin C) contains 40.92% C, 4.58% H, and 54.50% O by mass. What is </a:t>
            </a:r>
            <a:r>
              <a:rPr lang="en-US" sz="1400" dirty="0" smtClean="0"/>
              <a:t>the empirical formula </a:t>
            </a:r>
            <a:r>
              <a:rPr lang="en-US" sz="1400" dirty="0"/>
              <a:t>of ascorbic acid?</a:t>
            </a:r>
          </a:p>
        </p:txBody>
      </p:sp>
      <p:sp>
        <p:nvSpPr>
          <p:cNvPr id="17" name="Line 19"/>
          <p:cNvSpPr>
            <a:spLocks noChangeShapeType="1"/>
          </p:cNvSpPr>
          <p:nvPr/>
        </p:nvSpPr>
        <p:spPr bwMode="auto">
          <a:xfrm>
            <a:off x="396875" y="140546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147" name="Picture 3" descr="C:\Documents and Settings\GEX\Desktop\chapter 03\JPEGS\03_Pg99_UnFigure_1.jpg"/>
          <p:cNvPicPr>
            <a:picLocks noChangeAspect="1" noChangeArrowheads="1"/>
          </p:cNvPicPr>
          <p:nvPr/>
        </p:nvPicPr>
        <p:blipFill rotWithShape="1">
          <a:blip r:embed="rId3">
            <a:extLst>
              <a:ext uri="{28A0092B-C50C-407E-A947-70E740481C1C}">
                <a14:useLocalDpi xmlns:a14="http://schemas.microsoft.com/office/drawing/2010/main" val="0"/>
              </a:ext>
            </a:extLst>
          </a:blip>
          <a:srcRect b="18972"/>
          <a:stretch/>
        </p:blipFill>
        <p:spPr bwMode="auto">
          <a:xfrm>
            <a:off x="1463675" y="3496667"/>
            <a:ext cx="6172200" cy="52468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Documents and Settings\GEX\Desktop\chapter 03\JPEGS\03_Pg99_UnFigure_2.jpg"/>
          <p:cNvPicPr>
            <a:picLocks noChangeAspect="1" noChangeArrowheads="1"/>
          </p:cNvPicPr>
          <p:nvPr/>
        </p:nvPicPr>
        <p:blipFill rotWithShape="1">
          <a:blip r:embed="rId4">
            <a:extLst>
              <a:ext uri="{28A0092B-C50C-407E-A947-70E740481C1C}">
                <a14:useLocalDpi xmlns:a14="http://schemas.microsoft.com/office/drawing/2010/main" val="0"/>
              </a:ext>
            </a:extLst>
          </a:blip>
          <a:srcRect b="19935"/>
          <a:stretch/>
        </p:blipFill>
        <p:spPr bwMode="auto">
          <a:xfrm>
            <a:off x="1470025" y="4961597"/>
            <a:ext cx="6142038" cy="50584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6"/>
          <p:cNvSpPr>
            <a:spLocks noChangeArrowheads="1"/>
          </p:cNvSpPr>
          <p:nvPr/>
        </p:nvSpPr>
        <p:spPr bwMode="auto">
          <a:xfrm>
            <a:off x="323850" y="1422030"/>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dirty="0">
                <a:solidFill>
                  <a:srgbClr val="3366FF"/>
                </a:solidFill>
                <a:latin typeface="Arial" charset="0"/>
              </a:rPr>
              <a:t>Solution</a:t>
            </a:r>
            <a:endParaRPr lang="en-US" sz="1600" dirty="0">
              <a:solidFill>
                <a:schemeClr val="bg1"/>
              </a:solidFill>
              <a:latin typeface="Arial" charset="0"/>
            </a:endParaRPr>
          </a:p>
        </p:txBody>
      </p:sp>
      <p:sp>
        <p:nvSpPr>
          <p:cNvPr id="19"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00277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29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45"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7"/>
          <p:cNvSpPr>
            <a:spLocks noChangeShapeType="1"/>
          </p:cNvSpPr>
          <p:nvPr/>
        </p:nvSpPr>
        <p:spPr bwMode="auto">
          <a:xfrm>
            <a:off x="304800" y="304801"/>
            <a:ext cx="0" cy="554035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10"/>
          <p:cNvSpPr>
            <a:spLocks noChangeShapeType="1"/>
          </p:cNvSpPr>
          <p:nvPr/>
        </p:nvSpPr>
        <p:spPr bwMode="auto">
          <a:xfrm>
            <a:off x="294483" y="584515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19" name="Group 11"/>
          <p:cNvGrpSpPr>
            <a:grpSpLocks/>
          </p:cNvGrpSpPr>
          <p:nvPr/>
        </p:nvGrpSpPr>
        <p:grpSpPr bwMode="auto">
          <a:xfrm>
            <a:off x="320675" y="2317750"/>
            <a:ext cx="7924800" cy="695325"/>
            <a:chOff x="192" y="1536"/>
            <a:chExt cx="4992" cy="438"/>
          </a:xfrm>
        </p:grpSpPr>
        <p:sp>
          <p:nvSpPr>
            <p:cNvPr id="13324"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3325"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4994" name="Text Box 18"/>
          <p:cNvSpPr txBox="1">
            <a:spLocks noChangeArrowheads="1"/>
          </p:cNvSpPr>
          <p:nvPr/>
        </p:nvSpPr>
        <p:spPr bwMode="auto">
          <a:xfrm>
            <a:off x="320040" y="1163638"/>
            <a:ext cx="8521700" cy="3360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ts val="0"/>
              </a:spcBef>
            </a:pPr>
            <a:endParaRPr lang="en-US" sz="1400" b="1" dirty="0" smtClean="0"/>
          </a:p>
          <a:p>
            <a:pPr>
              <a:spcBef>
                <a:spcPts val="0"/>
              </a:spcBef>
            </a:pPr>
            <a:endParaRPr lang="en-US" sz="1400" b="1" dirty="0"/>
          </a:p>
          <a:p>
            <a:pPr>
              <a:spcBef>
                <a:spcPts val="0"/>
              </a:spcBef>
            </a:pPr>
            <a:endParaRPr lang="en-US" sz="1400" b="1" dirty="0" smtClean="0"/>
          </a:p>
          <a:p>
            <a:pPr>
              <a:spcBef>
                <a:spcPts val="0"/>
              </a:spcBef>
            </a:pPr>
            <a:endParaRPr lang="en-US" sz="1400" b="1" dirty="0"/>
          </a:p>
          <a:p>
            <a:pPr>
              <a:spcBef>
                <a:spcPts val="0"/>
              </a:spcBef>
            </a:pPr>
            <a:endParaRPr lang="en-US" sz="1400" b="1" dirty="0" smtClean="0"/>
          </a:p>
          <a:p>
            <a:pPr>
              <a:spcBef>
                <a:spcPts val="0"/>
              </a:spcBef>
            </a:pPr>
            <a:endParaRPr lang="en-US" sz="1400" b="1" dirty="0"/>
          </a:p>
          <a:p>
            <a:pPr>
              <a:spcBef>
                <a:spcPts val="0"/>
              </a:spcBef>
            </a:pPr>
            <a:endParaRPr lang="en-US" sz="1400" b="1" dirty="0" smtClean="0"/>
          </a:p>
          <a:p>
            <a:pPr>
              <a:spcBef>
                <a:spcPts val="0"/>
              </a:spcBef>
            </a:pPr>
            <a:r>
              <a:rPr lang="en-US" sz="1400" b="1" dirty="0"/>
              <a:t>(3) </a:t>
            </a:r>
            <a:r>
              <a:rPr lang="en-US" sz="1400" dirty="0"/>
              <a:t>We determine the simplest whole-number ratio of moles by dividing each number of </a:t>
            </a:r>
            <a:r>
              <a:rPr lang="en-US" sz="1400" dirty="0" smtClean="0"/>
              <a:t>moles by </a:t>
            </a:r>
            <a:r>
              <a:rPr lang="en-US" sz="1400" dirty="0"/>
              <a:t>the smallest </a:t>
            </a:r>
            <a:r>
              <a:rPr lang="en-US" sz="1400" dirty="0" smtClean="0"/>
              <a:t>   </a:t>
            </a:r>
          </a:p>
          <a:p>
            <a:pPr>
              <a:spcBef>
                <a:spcPts val="0"/>
              </a:spcBef>
            </a:pPr>
            <a:r>
              <a:rPr lang="en-US" sz="1400" dirty="0"/>
              <a:t> </a:t>
            </a:r>
            <a:r>
              <a:rPr lang="en-US" sz="1400" dirty="0" smtClean="0"/>
              <a:t>     number </a:t>
            </a:r>
            <a:r>
              <a:rPr lang="en-US" sz="1400" dirty="0"/>
              <a:t>of moles</a:t>
            </a:r>
            <a:r>
              <a:rPr lang="en-US" sz="1400" dirty="0" smtClean="0"/>
              <a:t>.</a:t>
            </a:r>
          </a:p>
          <a:p>
            <a:pPr>
              <a:spcBef>
                <a:spcPts val="0"/>
              </a:spcBef>
            </a:pPr>
            <a:endParaRPr lang="en-US" sz="1400" dirty="0"/>
          </a:p>
          <a:p>
            <a:pPr>
              <a:spcBef>
                <a:spcPts val="0"/>
              </a:spcBef>
            </a:pPr>
            <a:endParaRPr lang="en-US" sz="1400" dirty="0" smtClean="0"/>
          </a:p>
          <a:p>
            <a:pPr>
              <a:spcBef>
                <a:spcPts val="0"/>
              </a:spcBef>
            </a:pPr>
            <a:endParaRPr lang="en-US" sz="1400" dirty="0"/>
          </a:p>
          <a:p>
            <a:pPr>
              <a:spcBef>
                <a:spcPts val="0"/>
              </a:spcBef>
            </a:pPr>
            <a:endParaRPr lang="en-US" sz="1400" dirty="0" smtClean="0"/>
          </a:p>
          <a:p>
            <a:pPr>
              <a:spcBef>
                <a:spcPts val="0"/>
              </a:spcBef>
            </a:pPr>
            <a:endParaRPr lang="en-US" sz="1400" dirty="0"/>
          </a:p>
          <a:p>
            <a:pPr>
              <a:spcBef>
                <a:spcPts val="0"/>
              </a:spcBef>
            </a:pPr>
            <a:endParaRPr lang="en-US" sz="1400" dirty="0" smtClean="0"/>
          </a:p>
          <a:p>
            <a:pPr>
              <a:spcBef>
                <a:spcPts val="0"/>
              </a:spcBef>
            </a:pPr>
            <a:r>
              <a:rPr lang="en-US" sz="1400" dirty="0" smtClean="0"/>
              <a:t>     The </a:t>
            </a:r>
            <a:r>
              <a:rPr lang="en-US" sz="1400" dirty="0"/>
              <a:t>ratio for H is too far from 1 to attribute the difference to experimental error; in fact, it </a:t>
            </a:r>
            <a:r>
              <a:rPr lang="en-US" sz="1400" dirty="0" smtClean="0"/>
              <a:t>is quite </a:t>
            </a:r>
            <a:r>
              <a:rPr lang="en-US" sz="1400" dirty="0"/>
              <a:t>close to </a:t>
            </a:r>
            <a:r>
              <a:rPr lang="en-US" sz="1400" dirty="0" smtClean="0"/>
              <a:t>1  .     </a:t>
            </a:r>
          </a:p>
          <a:p>
            <a:pPr>
              <a:spcBef>
                <a:spcPts val="0"/>
              </a:spcBef>
            </a:pPr>
            <a:r>
              <a:rPr lang="en-US" sz="1400" dirty="0"/>
              <a:t> </a:t>
            </a:r>
            <a:r>
              <a:rPr lang="en-US" sz="1400" dirty="0" smtClean="0"/>
              <a:t>    This </a:t>
            </a:r>
            <a:r>
              <a:rPr lang="en-US" sz="1400" dirty="0"/>
              <a:t>suggests we should multiply the ratios by 3 to obtain whole numbers</a:t>
            </a:r>
            <a:r>
              <a:rPr lang="en-US" sz="1400" dirty="0" smtClean="0"/>
              <a:t>:</a:t>
            </a:r>
          </a:p>
          <a:p>
            <a:pPr>
              <a:spcBef>
                <a:spcPts val="0"/>
              </a:spcBef>
            </a:pPr>
            <a:endParaRPr lang="en-US" sz="1400" dirty="0"/>
          </a:p>
          <a:p>
            <a:pPr>
              <a:spcBef>
                <a:spcPts val="0"/>
              </a:spcBef>
            </a:pPr>
            <a:r>
              <a:rPr lang="en-US" sz="1400" dirty="0" smtClean="0"/>
              <a:t>                                                            </a:t>
            </a:r>
            <a:r>
              <a:rPr lang="en-US" sz="1400" i="1" dirty="0" smtClean="0"/>
              <a:t>C </a:t>
            </a:r>
            <a:r>
              <a:rPr lang="en-US" sz="1400" dirty="0" smtClean="0"/>
              <a:t>: </a:t>
            </a:r>
            <a:r>
              <a:rPr lang="en-US" sz="1400" i="1" dirty="0" smtClean="0"/>
              <a:t>H </a:t>
            </a:r>
            <a:r>
              <a:rPr lang="en-US" sz="1400" dirty="0" smtClean="0"/>
              <a:t>: </a:t>
            </a:r>
            <a:r>
              <a:rPr lang="en-US" sz="1400" i="1" dirty="0" smtClean="0"/>
              <a:t>O</a:t>
            </a:r>
            <a:r>
              <a:rPr lang="en-US" sz="1400" dirty="0" smtClean="0"/>
              <a:t> = (3 × 1 : 3 × 1.33:3 × 1) = (3 : 4 : 3)</a:t>
            </a:r>
          </a:p>
          <a:p>
            <a:pPr>
              <a:spcBef>
                <a:spcPts val="0"/>
              </a:spcBef>
            </a:pPr>
            <a:endParaRPr lang="en-US" sz="1400" dirty="0"/>
          </a:p>
          <a:p>
            <a:pPr>
              <a:spcBef>
                <a:spcPts val="0"/>
              </a:spcBef>
            </a:pPr>
            <a:r>
              <a:rPr lang="en-US" sz="1400" dirty="0"/>
              <a:t> </a:t>
            </a:r>
            <a:r>
              <a:rPr lang="en-US" sz="1400" dirty="0" smtClean="0"/>
              <a:t>    Thus</a:t>
            </a:r>
            <a:r>
              <a:rPr lang="en-US" sz="1400" dirty="0"/>
              <a:t>, the empirical formula is C</a:t>
            </a:r>
            <a:r>
              <a:rPr lang="en-US" sz="1400" baseline="-25000" dirty="0"/>
              <a:t>3</a:t>
            </a:r>
            <a:r>
              <a:rPr lang="en-US" sz="1400" dirty="0"/>
              <a:t>H</a:t>
            </a:r>
            <a:r>
              <a:rPr lang="en-US" sz="1400" baseline="-25000" dirty="0"/>
              <a:t>4</a:t>
            </a:r>
            <a:r>
              <a:rPr lang="en-US" sz="1400" dirty="0"/>
              <a:t>O</a:t>
            </a:r>
            <a:r>
              <a:rPr lang="en-US" sz="1400" baseline="-25000" dirty="0"/>
              <a:t>3</a:t>
            </a:r>
            <a:r>
              <a:rPr lang="en-US" sz="1400" dirty="0"/>
              <a:t>.</a:t>
            </a:r>
          </a:p>
        </p:txBody>
      </p:sp>
      <p:sp>
        <p:nvSpPr>
          <p:cNvPr id="12"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20"/>
          <p:cNvSpPr>
            <a:spLocks noChangeArrowheads="1"/>
          </p:cNvSpPr>
          <p:nvPr/>
        </p:nvSpPr>
        <p:spPr bwMode="auto">
          <a:xfrm>
            <a:off x="320675" y="825500"/>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sp>
        <p:nvSpPr>
          <p:cNvPr id="15" name="Rectangle 58"/>
          <p:cNvSpPr>
            <a:spLocks noChangeArrowheads="1"/>
          </p:cNvSpPr>
          <p:nvPr/>
        </p:nvSpPr>
        <p:spPr bwMode="auto">
          <a:xfrm>
            <a:off x="319088" y="396875"/>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3.13</a:t>
            </a:r>
            <a:r>
              <a:rPr lang="en-US" b="1" dirty="0" smtClean="0">
                <a:solidFill>
                  <a:srgbClr val="4C4BE5"/>
                </a:solidFill>
                <a:latin typeface="Arial" charset="0"/>
              </a:rPr>
              <a:t> </a:t>
            </a:r>
            <a:r>
              <a:rPr lang="en-US" b="1" dirty="0">
                <a:latin typeface="Arial" charset="0"/>
              </a:rPr>
              <a:t>Calculating an Empirical Formula</a:t>
            </a:r>
          </a:p>
        </p:txBody>
      </p:sp>
      <p:pic>
        <p:nvPicPr>
          <p:cNvPr id="7170" name="Picture 2" descr="C:\Documents and Settings\GEX\Desktop\chapter 03\sample 3.1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1138" y="1246739"/>
            <a:ext cx="3059811" cy="13195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Documents and Settings\GEX\Desktop\chapter 03\JPEGS\03_Pg99_UnFigure_3.jpg"/>
          <p:cNvPicPr>
            <a:picLocks noChangeAspect="1" noChangeArrowheads="1"/>
          </p:cNvPicPr>
          <p:nvPr/>
        </p:nvPicPr>
        <p:blipFill rotWithShape="1">
          <a:blip r:embed="rId4">
            <a:extLst>
              <a:ext uri="{28A0092B-C50C-407E-A947-70E740481C1C}">
                <a14:useLocalDpi xmlns:a14="http://schemas.microsoft.com/office/drawing/2010/main" val="0"/>
              </a:ext>
            </a:extLst>
          </a:blip>
          <a:srcRect b="19956"/>
          <a:stretch/>
        </p:blipFill>
        <p:spPr bwMode="auto">
          <a:xfrm>
            <a:off x="1458913" y="3234531"/>
            <a:ext cx="6165850" cy="50767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Documents and Settings\GEX\Desktop\chapter 03\sample 3.13-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9407" y="3951155"/>
            <a:ext cx="3340735" cy="301567"/>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Documents and Settings\GEX\Desktop\chapter 03\sample 3.13-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5514" y="4389882"/>
            <a:ext cx="110116" cy="255270"/>
          </a:xfrm>
          <a:prstGeom prst="rect">
            <a:avLst/>
          </a:prstGeom>
          <a:noFill/>
          <a:extLst>
            <a:ext uri="{909E8E84-426E-40DD-AFC4-6F175D3DCCD1}">
              <a14:hiddenFill xmlns:a14="http://schemas.microsoft.com/office/drawing/2010/main">
                <a:solidFill>
                  <a:srgbClr val="FFFFFF"/>
                </a:solidFill>
              </a14:hiddenFill>
            </a:ext>
          </a:extLst>
        </p:spPr>
      </p:pic>
      <p:sp>
        <p:nvSpPr>
          <p:cNvPr id="17"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76601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49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499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499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4994">
                                            <p:txEl>
                                              <p:pRg st="15" end="1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4994">
                                            <p:txEl>
                                              <p:pRg st="16" end="1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4994">
                                            <p:txEl>
                                              <p:pRg st="18" end="1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4994">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9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7"/>
          <p:cNvSpPr>
            <a:spLocks noChangeShapeType="1"/>
          </p:cNvSpPr>
          <p:nvPr/>
        </p:nvSpPr>
        <p:spPr bwMode="auto">
          <a:xfrm>
            <a:off x="304800" y="304800"/>
            <a:ext cx="0" cy="4037064"/>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10"/>
          <p:cNvSpPr>
            <a:spLocks noChangeShapeType="1"/>
          </p:cNvSpPr>
          <p:nvPr/>
        </p:nvSpPr>
        <p:spPr bwMode="auto">
          <a:xfrm>
            <a:off x="294483" y="4341864"/>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19" name="Group 11"/>
          <p:cNvGrpSpPr>
            <a:grpSpLocks/>
          </p:cNvGrpSpPr>
          <p:nvPr/>
        </p:nvGrpSpPr>
        <p:grpSpPr bwMode="auto">
          <a:xfrm>
            <a:off x="320675" y="2317750"/>
            <a:ext cx="7924800" cy="695325"/>
            <a:chOff x="192" y="1536"/>
            <a:chExt cx="4992" cy="438"/>
          </a:xfrm>
        </p:grpSpPr>
        <p:sp>
          <p:nvSpPr>
            <p:cNvPr id="13324"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3325"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4994" name="Text Box 18"/>
          <p:cNvSpPr txBox="1">
            <a:spLocks noChangeArrowheads="1"/>
          </p:cNvSpPr>
          <p:nvPr/>
        </p:nvSpPr>
        <p:spPr bwMode="auto">
          <a:xfrm>
            <a:off x="320040" y="1201739"/>
            <a:ext cx="8521700" cy="296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ts val="0"/>
              </a:spcBef>
            </a:pPr>
            <a:r>
              <a:rPr lang="en-US" sz="1400" b="1" dirty="0" smtClean="0"/>
              <a:t>Check </a:t>
            </a:r>
            <a:r>
              <a:rPr lang="en-US" sz="1400" dirty="0" smtClean="0"/>
              <a:t>It </a:t>
            </a:r>
            <a:r>
              <a:rPr lang="en-US" sz="1400" dirty="0"/>
              <a:t>is reassuring that the subscripts are moderate-size whole numbers. </a:t>
            </a:r>
            <a:r>
              <a:rPr lang="en-US" sz="1400" dirty="0" smtClean="0"/>
              <a:t>Also, calculating the </a:t>
            </a:r>
            <a:r>
              <a:rPr lang="en-US" sz="1400" dirty="0"/>
              <a:t>percentage composition of C</a:t>
            </a:r>
            <a:r>
              <a:rPr lang="en-US" sz="1400" baseline="-25000" dirty="0"/>
              <a:t>3</a:t>
            </a:r>
            <a:r>
              <a:rPr lang="en-US" sz="1400" dirty="0"/>
              <a:t>H</a:t>
            </a:r>
            <a:r>
              <a:rPr lang="en-US" sz="1400" baseline="-25000" dirty="0"/>
              <a:t>4</a:t>
            </a:r>
            <a:r>
              <a:rPr lang="en-US" sz="1400" dirty="0"/>
              <a:t>O</a:t>
            </a:r>
            <a:r>
              <a:rPr lang="en-US" sz="1400" baseline="-25000" dirty="0"/>
              <a:t>3</a:t>
            </a:r>
            <a:r>
              <a:rPr lang="en-US" sz="1400" dirty="0"/>
              <a:t> gives values very close to </a:t>
            </a:r>
            <a:r>
              <a:rPr lang="en-US" sz="1400" dirty="0" smtClean="0"/>
              <a:t>the original </a:t>
            </a:r>
            <a:r>
              <a:rPr lang="en-US" sz="1400" dirty="0"/>
              <a:t>percentages</a:t>
            </a:r>
            <a:r>
              <a:rPr lang="en-US" sz="1400" dirty="0" smtClean="0"/>
              <a:t>.</a:t>
            </a:r>
          </a:p>
          <a:p>
            <a:pPr>
              <a:spcBef>
                <a:spcPct val="0"/>
              </a:spcBef>
            </a:pPr>
            <a:endParaRPr lang="en-US" sz="1600" b="1" dirty="0" smtClean="0">
              <a:solidFill>
                <a:srgbClr val="3366FF"/>
              </a:solidFill>
              <a:latin typeface="Arial" charset="0"/>
            </a:endParaRPr>
          </a:p>
          <a:p>
            <a:pPr>
              <a:spcBef>
                <a:spcPct val="0"/>
              </a:spcBef>
            </a:pPr>
            <a:r>
              <a:rPr lang="en-US" sz="1600" b="1" dirty="0" smtClean="0">
                <a:solidFill>
                  <a:srgbClr val="3366FF"/>
                </a:solidFill>
                <a:latin typeface="Arial" charset="0"/>
              </a:rPr>
              <a:t>Practice Exercise 1</a:t>
            </a:r>
          </a:p>
          <a:p>
            <a:pPr>
              <a:spcBef>
                <a:spcPct val="0"/>
              </a:spcBef>
            </a:pPr>
            <a:endParaRPr lang="en-US" sz="1000" b="1" dirty="0">
              <a:solidFill>
                <a:srgbClr val="3366FF"/>
              </a:solidFill>
              <a:latin typeface="Arial" charset="0"/>
            </a:endParaRPr>
          </a:p>
          <a:p>
            <a:pPr>
              <a:spcBef>
                <a:spcPct val="0"/>
              </a:spcBef>
            </a:pPr>
            <a:r>
              <a:rPr lang="en-US" sz="1400" dirty="0" smtClean="0"/>
              <a:t>A </a:t>
            </a:r>
            <a:r>
              <a:rPr lang="en-US" sz="1400" dirty="0"/>
              <a:t>2.144-g sample of phosgene, a compound used as a chemical warfare agent during </a:t>
            </a:r>
            <a:r>
              <a:rPr lang="en-US" sz="1400" dirty="0" smtClean="0"/>
              <a:t>World War </a:t>
            </a:r>
            <a:r>
              <a:rPr lang="en-US" sz="1400" dirty="0"/>
              <a:t>I, contains 0.260 g of carbon, 0.347 g of oxygen, and 1.537 g of chlorine. What is </a:t>
            </a:r>
            <a:r>
              <a:rPr lang="en-US" sz="1400" dirty="0" smtClean="0"/>
              <a:t>the empirical formula </a:t>
            </a:r>
            <a:r>
              <a:rPr lang="en-US" sz="1400" dirty="0"/>
              <a:t>of this substance? </a:t>
            </a:r>
            <a:r>
              <a:rPr lang="en-US" sz="1400" b="1" dirty="0"/>
              <a:t>(a) </a:t>
            </a:r>
            <a:r>
              <a:rPr lang="en-US" sz="1400" dirty="0"/>
              <a:t>CO</a:t>
            </a:r>
            <a:r>
              <a:rPr lang="en-US" sz="1400" baseline="-25000" dirty="0"/>
              <a:t>2</a:t>
            </a:r>
            <a:r>
              <a:rPr lang="en-US" sz="1400" dirty="0"/>
              <a:t>Cl</a:t>
            </a:r>
            <a:r>
              <a:rPr lang="en-US" sz="1400" baseline="-25000" dirty="0"/>
              <a:t>6</a:t>
            </a:r>
            <a:r>
              <a:rPr lang="en-US" sz="1400" dirty="0"/>
              <a:t>, </a:t>
            </a:r>
            <a:r>
              <a:rPr lang="en-US" sz="1400" b="1" dirty="0"/>
              <a:t>(b) </a:t>
            </a:r>
            <a:r>
              <a:rPr lang="en-US" sz="1400" dirty="0"/>
              <a:t>COCl</a:t>
            </a:r>
            <a:r>
              <a:rPr lang="en-US" sz="1400" baseline="-25000" dirty="0"/>
              <a:t>2</a:t>
            </a:r>
            <a:r>
              <a:rPr lang="en-US" sz="1400" dirty="0"/>
              <a:t>, </a:t>
            </a:r>
            <a:r>
              <a:rPr lang="en-US" sz="1400" b="1" dirty="0"/>
              <a:t>(c) </a:t>
            </a:r>
            <a:r>
              <a:rPr lang="en-US" sz="1400" dirty="0"/>
              <a:t>C</a:t>
            </a:r>
            <a:r>
              <a:rPr lang="en-US" sz="1400" baseline="-25000" dirty="0"/>
              <a:t>0.022</a:t>
            </a:r>
            <a:r>
              <a:rPr lang="en-US" sz="1400" dirty="0"/>
              <a:t>O</a:t>
            </a:r>
            <a:r>
              <a:rPr lang="en-US" sz="1400" baseline="-25000" dirty="0"/>
              <a:t>0.022</a:t>
            </a:r>
            <a:r>
              <a:rPr lang="en-US" sz="1400" dirty="0"/>
              <a:t>Cl</a:t>
            </a:r>
            <a:r>
              <a:rPr lang="en-US" sz="1400" baseline="-25000" dirty="0"/>
              <a:t>0.044</a:t>
            </a:r>
            <a:r>
              <a:rPr lang="en-US" sz="1400" dirty="0"/>
              <a:t>, </a:t>
            </a:r>
            <a:r>
              <a:rPr lang="en-US" sz="1400" b="1" dirty="0"/>
              <a:t>(d) </a:t>
            </a:r>
            <a:r>
              <a:rPr lang="en-US" sz="1400" dirty="0" smtClean="0"/>
              <a:t>C</a:t>
            </a:r>
            <a:r>
              <a:rPr lang="en-US" sz="1400" baseline="-25000" dirty="0" smtClean="0"/>
              <a:t>2</a:t>
            </a:r>
            <a:r>
              <a:rPr lang="en-US" sz="1400" dirty="0" smtClean="0"/>
              <a:t>OCl</a:t>
            </a:r>
            <a:r>
              <a:rPr lang="en-US" sz="1400" baseline="-25000" dirty="0" smtClean="0"/>
              <a:t>2</a:t>
            </a:r>
          </a:p>
          <a:p>
            <a:endParaRPr lang="en-US" sz="1400" dirty="0" smtClean="0"/>
          </a:p>
          <a:p>
            <a:pPr>
              <a:spcBef>
                <a:spcPct val="0"/>
              </a:spcBef>
            </a:pPr>
            <a:r>
              <a:rPr lang="en-US" sz="1600" b="1" dirty="0" smtClean="0">
                <a:solidFill>
                  <a:srgbClr val="3366FF"/>
                </a:solidFill>
                <a:latin typeface="Arial" charset="0"/>
              </a:rPr>
              <a:t>Practice Exercise 2</a:t>
            </a:r>
          </a:p>
          <a:p>
            <a:pPr>
              <a:spcBef>
                <a:spcPct val="0"/>
              </a:spcBef>
            </a:pPr>
            <a:endParaRPr lang="en-US" sz="1000" b="1" dirty="0">
              <a:solidFill>
                <a:srgbClr val="3366FF"/>
              </a:solidFill>
              <a:latin typeface="Arial" charset="0"/>
            </a:endParaRPr>
          </a:p>
          <a:p>
            <a:pPr>
              <a:spcBef>
                <a:spcPct val="0"/>
              </a:spcBef>
            </a:pPr>
            <a:r>
              <a:rPr lang="en-US" sz="1400" dirty="0" smtClean="0"/>
              <a:t>A </a:t>
            </a:r>
            <a:r>
              <a:rPr lang="en-US" sz="1400" dirty="0"/>
              <a:t>5.325-g sample of methyl benzoate, a compound used in the manufacture of </a:t>
            </a:r>
            <a:r>
              <a:rPr lang="en-US" sz="1400" dirty="0" smtClean="0"/>
              <a:t>perfumes, contains </a:t>
            </a:r>
            <a:r>
              <a:rPr lang="en-US" sz="1400" dirty="0"/>
              <a:t>3.758 g of carbon, 0.316 g of hydrogen, and 1.251 g of oxygen. What is the </a:t>
            </a:r>
            <a:r>
              <a:rPr lang="en-US" sz="1400" dirty="0" smtClean="0"/>
              <a:t>empirical formula </a:t>
            </a:r>
            <a:r>
              <a:rPr lang="en-US" sz="1400" dirty="0"/>
              <a:t>of this substance?</a:t>
            </a:r>
          </a:p>
        </p:txBody>
      </p:sp>
      <p:sp>
        <p:nvSpPr>
          <p:cNvPr id="12"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20"/>
          <p:cNvSpPr>
            <a:spLocks noChangeArrowheads="1"/>
          </p:cNvSpPr>
          <p:nvPr/>
        </p:nvSpPr>
        <p:spPr bwMode="auto">
          <a:xfrm>
            <a:off x="320675" y="825500"/>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sp>
        <p:nvSpPr>
          <p:cNvPr id="15"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3.13</a:t>
            </a:r>
            <a:r>
              <a:rPr lang="en-US" b="1" dirty="0" smtClean="0">
                <a:solidFill>
                  <a:srgbClr val="4C4BE5"/>
                </a:solidFill>
                <a:latin typeface="Arial" charset="0"/>
              </a:rPr>
              <a:t> </a:t>
            </a:r>
            <a:r>
              <a:rPr lang="en-US" b="1" dirty="0">
                <a:latin typeface="Arial" charset="0"/>
              </a:rPr>
              <a:t>Calculating an Empirical Formula</a:t>
            </a:r>
          </a:p>
        </p:txBody>
      </p:sp>
      <p:sp>
        <p:nvSpPr>
          <p:cNvPr id="14"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71711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499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99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499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499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7"/>
          <p:cNvSpPr>
            <a:spLocks noChangeShapeType="1"/>
          </p:cNvSpPr>
          <p:nvPr/>
        </p:nvSpPr>
        <p:spPr bwMode="auto">
          <a:xfrm>
            <a:off x="304800" y="304800"/>
            <a:ext cx="0" cy="572611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Line 10"/>
          <p:cNvSpPr>
            <a:spLocks noChangeShapeType="1"/>
          </p:cNvSpPr>
          <p:nvPr/>
        </p:nvSpPr>
        <p:spPr bwMode="auto">
          <a:xfrm>
            <a:off x="295275" y="6024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45" name="Group 14"/>
          <p:cNvGrpSpPr>
            <a:grpSpLocks/>
          </p:cNvGrpSpPr>
          <p:nvPr/>
        </p:nvGrpSpPr>
        <p:grpSpPr bwMode="auto">
          <a:xfrm>
            <a:off x="304800" y="3733800"/>
            <a:ext cx="7924800" cy="695325"/>
            <a:chOff x="192" y="1536"/>
            <a:chExt cx="4992" cy="438"/>
          </a:xfrm>
        </p:grpSpPr>
        <p:sp>
          <p:nvSpPr>
            <p:cNvPr id="14349"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4350"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2945" name="Text Box 17"/>
          <p:cNvSpPr txBox="1">
            <a:spLocks noChangeArrowheads="1"/>
          </p:cNvSpPr>
          <p:nvPr/>
        </p:nvSpPr>
        <p:spPr bwMode="auto">
          <a:xfrm>
            <a:off x="320040" y="1788540"/>
            <a:ext cx="8364538"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ts val="0"/>
              </a:spcBef>
            </a:pPr>
            <a:r>
              <a:rPr lang="en-US" sz="1400" b="1" dirty="0" smtClean="0"/>
              <a:t>Analyze </a:t>
            </a:r>
            <a:r>
              <a:rPr lang="en-US" sz="1400" dirty="0"/>
              <a:t>We are given an empirical formula and a molecular weight of a compound and asked </a:t>
            </a:r>
            <a:r>
              <a:rPr lang="en-US" sz="1400" dirty="0" smtClean="0"/>
              <a:t>to determine </a:t>
            </a:r>
            <a:r>
              <a:rPr lang="en-US" sz="1400" dirty="0"/>
              <a:t>its </a:t>
            </a:r>
            <a:endParaRPr lang="en-US" sz="1400" dirty="0" smtClean="0"/>
          </a:p>
          <a:p>
            <a:pPr>
              <a:spcBef>
                <a:spcPts val="0"/>
              </a:spcBef>
            </a:pPr>
            <a:r>
              <a:rPr lang="en-US" sz="1400" dirty="0" smtClean="0"/>
              <a:t>molecular </a:t>
            </a:r>
            <a:r>
              <a:rPr lang="en-US" sz="1400" dirty="0"/>
              <a:t>formula</a:t>
            </a:r>
            <a:r>
              <a:rPr lang="en-US" sz="1400" dirty="0" smtClean="0"/>
              <a:t>.</a:t>
            </a:r>
          </a:p>
          <a:p>
            <a:pPr>
              <a:spcBef>
                <a:spcPts val="0"/>
              </a:spcBef>
            </a:pPr>
            <a:endParaRPr lang="en-US" sz="1400" dirty="0" smtClean="0"/>
          </a:p>
          <a:p>
            <a:pPr>
              <a:spcBef>
                <a:spcPts val="0"/>
              </a:spcBef>
            </a:pPr>
            <a:r>
              <a:rPr lang="en-US" sz="1400" b="1" dirty="0" smtClean="0"/>
              <a:t>Plan </a:t>
            </a:r>
            <a:r>
              <a:rPr lang="en-US" sz="1400" dirty="0"/>
              <a:t>The subscripts in a compound’s molecular formula are whole-number multiples of the </a:t>
            </a:r>
            <a:r>
              <a:rPr lang="en-US" sz="1400" dirty="0" smtClean="0"/>
              <a:t>subscripts in </a:t>
            </a:r>
            <a:r>
              <a:rPr lang="en-US" sz="1400" dirty="0"/>
              <a:t>its </a:t>
            </a:r>
            <a:endParaRPr lang="en-US" sz="1400" dirty="0" smtClean="0"/>
          </a:p>
          <a:p>
            <a:pPr>
              <a:spcBef>
                <a:spcPts val="0"/>
              </a:spcBef>
            </a:pPr>
            <a:r>
              <a:rPr lang="en-US" sz="1400" dirty="0" smtClean="0"/>
              <a:t>empirical </a:t>
            </a:r>
            <a:r>
              <a:rPr lang="en-US" sz="1400" dirty="0"/>
              <a:t>formula. We find the appropriate multiple by using Equation 3.11.</a:t>
            </a:r>
            <a:r>
              <a:rPr lang="en-US" sz="1400" dirty="0" smtClean="0"/>
              <a:t>                                                </a:t>
            </a:r>
          </a:p>
          <a:p>
            <a:pPr>
              <a:spcBef>
                <a:spcPts val="0"/>
              </a:spcBef>
            </a:pPr>
            <a:endParaRPr lang="en-US" sz="1400" b="1" dirty="0" smtClean="0"/>
          </a:p>
          <a:p>
            <a:pPr>
              <a:spcBef>
                <a:spcPts val="0"/>
              </a:spcBef>
            </a:pPr>
            <a:r>
              <a:rPr lang="en-US" sz="1400" b="1" dirty="0" smtClean="0"/>
              <a:t>Solve </a:t>
            </a:r>
            <a:r>
              <a:rPr lang="en-US" sz="1400" dirty="0"/>
              <a:t>The formula weight of the empirical formula C</a:t>
            </a:r>
            <a:r>
              <a:rPr lang="en-US" sz="1400" baseline="-25000" dirty="0"/>
              <a:t>3</a:t>
            </a:r>
            <a:r>
              <a:rPr lang="en-US" sz="1400" dirty="0"/>
              <a:t>H</a:t>
            </a:r>
            <a:r>
              <a:rPr lang="en-US" sz="1400" baseline="-25000" dirty="0"/>
              <a:t>4</a:t>
            </a:r>
            <a:r>
              <a:rPr lang="en-US" sz="1400" dirty="0"/>
              <a:t> </a:t>
            </a:r>
            <a:r>
              <a:rPr lang="en-US" sz="1400" dirty="0" smtClean="0"/>
              <a:t>is</a:t>
            </a:r>
          </a:p>
          <a:p>
            <a:pPr>
              <a:spcBef>
                <a:spcPts val="600"/>
              </a:spcBef>
              <a:spcAft>
                <a:spcPts val="600"/>
              </a:spcAft>
            </a:pPr>
            <a:r>
              <a:rPr lang="en-US" sz="1400" dirty="0" smtClean="0"/>
              <a:t>                                                            3(12.0 </a:t>
            </a:r>
            <a:r>
              <a:rPr lang="en-US" sz="1400" dirty="0" err="1" smtClean="0"/>
              <a:t>amu</a:t>
            </a:r>
            <a:r>
              <a:rPr lang="en-US" sz="1400" dirty="0" smtClean="0"/>
              <a:t>) + 4(1.0 </a:t>
            </a:r>
            <a:r>
              <a:rPr lang="en-US" sz="1400" dirty="0" err="1" smtClean="0"/>
              <a:t>amu</a:t>
            </a:r>
            <a:r>
              <a:rPr lang="en-US" sz="1400" dirty="0" smtClean="0"/>
              <a:t>) </a:t>
            </a:r>
            <a:r>
              <a:rPr lang="en-US" sz="1400" dirty="0"/>
              <a:t>= 40.0 </a:t>
            </a:r>
            <a:r>
              <a:rPr lang="en-US" sz="1400" dirty="0" err="1" smtClean="0"/>
              <a:t>amu</a:t>
            </a:r>
            <a:endParaRPr lang="en-US" sz="1400" dirty="0" smtClean="0"/>
          </a:p>
          <a:p>
            <a:pPr>
              <a:spcBef>
                <a:spcPts val="0"/>
              </a:spcBef>
            </a:pPr>
            <a:r>
              <a:rPr lang="en-US" sz="1400" dirty="0"/>
              <a:t>Next, we use this value in Equation 3.11:</a:t>
            </a:r>
            <a:endParaRPr lang="en-US" sz="1400" dirty="0" smtClean="0"/>
          </a:p>
          <a:p>
            <a:pPr>
              <a:spcBef>
                <a:spcPts val="0"/>
              </a:spcBef>
            </a:pPr>
            <a:endParaRPr lang="en-US" sz="1400" dirty="0" smtClean="0"/>
          </a:p>
          <a:p>
            <a:pPr>
              <a:spcBef>
                <a:spcPts val="0"/>
              </a:spcBef>
            </a:pPr>
            <a:endParaRPr lang="en-US" sz="1400" dirty="0" smtClean="0"/>
          </a:p>
          <a:p>
            <a:pPr>
              <a:spcBef>
                <a:spcPts val="0"/>
              </a:spcBef>
            </a:pPr>
            <a:endParaRPr lang="en-US" sz="1400" dirty="0" smtClean="0"/>
          </a:p>
          <a:p>
            <a:pPr>
              <a:spcBef>
                <a:spcPts val="0"/>
              </a:spcBef>
            </a:pPr>
            <a:r>
              <a:rPr lang="en-US" sz="1400" dirty="0"/>
              <a:t>Only whole-number ratios make physical sense because molecules contain whole atoms. </a:t>
            </a:r>
            <a:r>
              <a:rPr lang="en-US" sz="1400" dirty="0" smtClean="0"/>
              <a:t>The 3.03 </a:t>
            </a:r>
            <a:r>
              <a:rPr lang="en-US" sz="1400" dirty="0"/>
              <a:t>in this case </a:t>
            </a:r>
            <a:endParaRPr lang="en-US" sz="1400" dirty="0" smtClean="0"/>
          </a:p>
          <a:p>
            <a:pPr>
              <a:spcBef>
                <a:spcPts val="0"/>
              </a:spcBef>
            </a:pPr>
            <a:r>
              <a:rPr lang="en-US" sz="1400" dirty="0" smtClean="0"/>
              <a:t>could </a:t>
            </a:r>
            <a:r>
              <a:rPr lang="en-US" sz="1400" dirty="0"/>
              <a:t>result from a small </a:t>
            </a:r>
            <a:r>
              <a:rPr lang="en-US" sz="1400" dirty="0" smtClean="0"/>
              <a:t>experimental error </a:t>
            </a:r>
            <a:r>
              <a:rPr lang="en-US" sz="1400" dirty="0"/>
              <a:t>in the molecular weight. We </a:t>
            </a:r>
            <a:r>
              <a:rPr lang="en-US" sz="1400" dirty="0" smtClean="0"/>
              <a:t>therefore multiply </a:t>
            </a:r>
            <a:r>
              <a:rPr lang="en-US" sz="1400" dirty="0"/>
              <a:t>each subscript in the </a:t>
            </a:r>
            <a:endParaRPr lang="en-US" sz="1400" dirty="0" smtClean="0"/>
          </a:p>
          <a:p>
            <a:pPr>
              <a:spcBef>
                <a:spcPts val="0"/>
              </a:spcBef>
            </a:pPr>
            <a:r>
              <a:rPr lang="en-US" sz="1400" dirty="0" smtClean="0"/>
              <a:t>empirical </a:t>
            </a:r>
            <a:r>
              <a:rPr lang="en-US" sz="1400" dirty="0"/>
              <a:t>formula by 3 to give the molecular formula: C</a:t>
            </a:r>
            <a:r>
              <a:rPr lang="en-US" sz="1400" baseline="-25000" dirty="0"/>
              <a:t>9</a:t>
            </a:r>
            <a:r>
              <a:rPr lang="en-US" sz="1400" dirty="0"/>
              <a:t>H</a:t>
            </a:r>
            <a:r>
              <a:rPr lang="en-US" sz="1400" baseline="-25000" dirty="0"/>
              <a:t>12</a:t>
            </a:r>
            <a:r>
              <a:rPr lang="en-US" sz="1400" dirty="0"/>
              <a:t>.</a:t>
            </a:r>
          </a:p>
          <a:p>
            <a:pPr>
              <a:spcBef>
                <a:spcPts val="0"/>
              </a:spcBef>
            </a:pPr>
            <a:endParaRPr lang="en-US" sz="1400" b="1" dirty="0" smtClean="0"/>
          </a:p>
          <a:p>
            <a:pPr>
              <a:spcBef>
                <a:spcPts val="0"/>
              </a:spcBef>
            </a:pPr>
            <a:r>
              <a:rPr lang="en-US" sz="1400" b="1" dirty="0" smtClean="0"/>
              <a:t>Check </a:t>
            </a:r>
            <a:r>
              <a:rPr lang="en-US" sz="1400" dirty="0"/>
              <a:t>We can have confidence in the result because dividing molecular weight by empirical formula</a:t>
            </a:r>
          </a:p>
          <a:p>
            <a:pPr>
              <a:spcBef>
                <a:spcPts val="0"/>
              </a:spcBef>
            </a:pPr>
            <a:r>
              <a:rPr lang="en-US" sz="1400" dirty="0"/>
              <a:t>weight yields nearly a whole number.</a:t>
            </a:r>
          </a:p>
        </p:txBody>
      </p:sp>
      <p:sp>
        <p:nvSpPr>
          <p:cNvPr id="16"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3.14</a:t>
            </a:r>
            <a:r>
              <a:rPr lang="en-US" b="1" dirty="0" smtClean="0">
                <a:solidFill>
                  <a:srgbClr val="4C4BE5"/>
                </a:solidFill>
                <a:latin typeface="Arial" charset="0"/>
              </a:rPr>
              <a:t> </a:t>
            </a:r>
            <a:r>
              <a:rPr lang="en-US" b="1" dirty="0" smtClean="0">
                <a:latin typeface="Arial" charset="0"/>
              </a:rPr>
              <a:t>Determining a Molecular Formula</a:t>
            </a:r>
            <a:endParaRPr lang="en-US" b="1" dirty="0">
              <a:latin typeface="Arial" charset="0"/>
            </a:endParaRPr>
          </a:p>
        </p:txBody>
      </p:sp>
      <p:sp>
        <p:nvSpPr>
          <p:cNvPr id="14" name="Rectangle 6"/>
          <p:cNvSpPr>
            <a:spLocks noChangeArrowheads="1"/>
          </p:cNvSpPr>
          <p:nvPr/>
        </p:nvSpPr>
        <p:spPr bwMode="auto">
          <a:xfrm>
            <a:off x="323850" y="1420495"/>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dirty="0">
                <a:solidFill>
                  <a:srgbClr val="3366FF"/>
                </a:solidFill>
                <a:latin typeface="Arial" charset="0"/>
              </a:rPr>
              <a:t>Solution</a:t>
            </a:r>
            <a:endParaRPr lang="en-US" sz="1600" dirty="0">
              <a:solidFill>
                <a:schemeClr val="bg1"/>
              </a:solidFill>
              <a:latin typeface="Arial" charset="0"/>
            </a:endParaRPr>
          </a:p>
        </p:txBody>
      </p:sp>
      <p:sp>
        <p:nvSpPr>
          <p:cNvPr id="15" name="Rectangle 20"/>
          <p:cNvSpPr>
            <a:spLocks noChangeArrowheads="1"/>
          </p:cNvSpPr>
          <p:nvPr/>
        </p:nvSpPr>
        <p:spPr bwMode="auto">
          <a:xfrm>
            <a:off x="320676" y="825500"/>
            <a:ext cx="8339138" cy="52322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square">
            <a:spAutoFit/>
          </a:bodyPr>
          <a:lstStyle/>
          <a:p>
            <a:r>
              <a:rPr lang="en-US" sz="1400" dirty="0" err="1"/>
              <a:t>Mesitylene</a:t>
            </a:r>
            <a:r>
              <a:rPr lang="en-US" sz="1400" dirty="0"/>
              <a:t>, a hydrocarbon found in crude oil, has an empirical formula of C</a:t>
            </a:r>
            <a:r>
              <a:rPr lang="en-US" sz="1400" baseline="-25000" dirty="0"/>
              <a:t>3</a:t>
            </a:r>
            <a:r>
              <a:rPr lang="en-US" sz="1400" dirty="0"/>
              <a:t>H</a:t>
            </a:r>
            <a:r>
              <a:rPr lang="en-US" sz="1400" baseline="-25000" dirty="0"/>
              <a:t>4</a:t>
            </a:r>
            <a:r>
              <a:rPr lang="en-US" sz="1400" dirty="0"/>
              <a:t> and an </a:t>
            </a:r>
            <a:r>
              <a:rPr lang="en-US" sz="1400" dirty="0" smtClean="0"/>
              <a:t>experimentally determined </a:t>
            </a:r>
            <a:r>
              <a:rPr lang="en-US" sz="1400" dirty="0"/>
              <a:t>molecular weight of 121 </a:t>
            </a:r>
            <a:r>
              <a:rPr lang="en-US" sz="1400" dirty="0" err="1"/>
              <a:t>amu</a:t>
            </a:r>
            <a:r>
              <a:rPr lang="en-US" sz="1400" dirty="0"/>
              <a:t>. What is its molecular formula?</a:t>
            </a:r>
          </a:p>
        </p:txBody>
      </p:sp>
      <p:sp>
        <p:nvSpPr>
          <p:cNvPr id="17" name="Line 19"/>
          <p:cNvSpPr>
            <a:spLocks noChangeShapeType="1"/>
          </p:cNvSpPr>
          <p:nvPr/>
        </p:nvSpPr>
        <p:spPr bwMode="auto">
          <a:xfrm>
            <a:off x="396875" y="140546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194" name="Picture 2" descr="C:\Documents and Settings\GEX\Desktop\chapter 03\sample 3.1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591" y="3910201"/>
            <a:ext cx="3694906" cy="333375"/>
          </a:xfrm>
          <a:prstGeom prst="rect">
            <a:avLst/>
          </a:prstGeom>
          <a:noFill/>
          <a:extLst>
            <a:ext uri="{909E8E84-426E-40DD-AFC4-6F175D3DCCD1}">
              <a14:hiddenFill xmlns:a14="http://schemas.microsoft.com/office/drawing/2010/main">
                <a:solidFill>
                  <a:srgbClr val="FFFFFF"/>
                </a:solidFill>
              </a14:hiddenFill>
            </a:ext>
          </a:extLst>
        </p:spPr>
      </p:pic>
      <p:sp>
        <p:nvSpPr>
          <p:cNvPr id="18"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6443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94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294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294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294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294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294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294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2945">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2945">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2945">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2945">
                                            <p:txEl>
                                              <p:pRg st="16" end="1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2945">
                                            <p:txEl>
                                              <p:pRg st="17" end="1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Line 10"/>
          <p:cNvSpPr>
            <a:spLocks noChangeShapeType="1"/>
          </p:cNvSpPr>
          <p:nvPr/>
        </p:nvSpPr>
        <p:spPr bwMode="auto">
          <a:xfrm>
            <a:off x="284832" y="549566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4"/>
          <p:cNvSpPr txBox="1">
            <a:spLocks noChangeArrowheads="1"/>
          </p:cNvSpPr>
          <p:nvPr/>
        </p:nvSpPr>
        <p:spPr bwMode="auto">
          <a:xfrm>
            <a:off x="320040" y="1204544"/>
            <a:ext cx="8423275" cy="795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4213" indent="-684213">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dirty="0" smtClean="0">
                <a:latin typeface="+mn-lt"/>
              </a:rPr>
              <a:t>The two reactants combine to form a single product, ammonia, NH</a:t>
            </a:r>
            <a:r>
              <a:rPr lang="en-US" sz="1400" baseline="-25000" dirty="0" smtClean="0">
                <a:latin typeface="+mn-lt"/>
              </a:rPr>
              <a:t>3</a:t>
            </a:r>
            <a:r>
              <a:rPr lang="en-US" sz="1400" dirty="0" smtClean="0">
                <a:latin typeface="+mn-lt"/>
              </a:rPr>
              <a:t>, which is not shown. Write a balanced </a:t>
            </a:r>
          </a:p>
          <a:p>
            <a:pPr>
              <a:spcBef>
                <a:spcPct val="0"/>
              </a:spcBef>
            </a:pPr>
            <a:r>
              <a:rPr lang="en-US" sz="1400" dirty="0" smtClean="0">
                <a:latin typeface="+mn-lt"/>
              </a:rPr>
              <a:t>chemical equation for the reaction. Based on the equation and the contents of the left (reactants) box, find how </a:t>
            </a:r>
          </a:p>
          <a:p>
            <a:pPr>
              <a:spcBef>
                <a:spcPct val="0"/>
              </a:spcBef>
            </a:pPr>
            <a:r>
              <a:rPr lang="en-US" sz="1400" dirty="0" smtClean="0">
                <a:latin typeface="+mn-lt"/>
              </a:rPr>
              <a:t>many NH</a:t>
            </a:r>
            <a:r>
              <a:rPr lang="en-US" sz="1400" baseline="-25000" dirty="0" smtClean="0">
                <a:latin typeface="+mn-lt"/>
              </a:rPr>
              <a:t>3</a:t>
            </a:r>
            <a:r>
              <a:rPr lang="en-US" sz="1400" dirty="0" smtClean="0">
                <a:latin typeface="+mn-lt"/>
              </a:rPr>
              <a:t> molecules should be shown in the right (products) box. </a:t>
            </a:r>
            <a:r>
              <a:rPr lang="en-US" sz="1400" b="1" dirty="0" smtClean="0">
                <a:latin typeface="+mn-lt"/>
              </a:rPr>
              <a:t>(a)</a:t>
            </a:r>
            <a:r>
              <a:rPr lang="en-US" sz="1400" dirty="0" smtClean="0">
                <a:latin typeface="+mn-lt"/>
              </a:rPr>
              <a:t> 2, </a:t>
            </a:r>
            <a:r>
              <a:rPr lang="en-US" sz="1400" b="1" dirty="0" smtClean="0">
                <a:latin typeface="+mn-lt"/>
              </a:rPr>
              <a:t>(b) </a:t>
            </a:r>
            <a:r>
              <a:rPr lang="en-US" sz="1400" dirty="0" smtClean="0">
                <a:latin typeface="+mn-lt"/>
              </a:rPr>
              <a:t>3, </a:t>
            </a:r>
            <a:r>
              <a:rPr lang="en-US" sz="1400" b="1" dirty="0" smtClean="0">
                <a:latin typeface="+mn-lt"/>
              </a:rPr>
              <a:t>(c) </a:t>
            </a:r>
            <a:r>
              <a:rPr lang="en-US" sz="1400" dirty="0" smtClean="0">
                <a:latin typeface="+mn-lt"/>
              </a:rPr>
              <a:t>4, </a:t>
            </a:r>
            <a:r>
              <a:rPr lang="en-US" sz="1400" b="1" dirty="0" smtClean="0">
                <a:latin typeface="+mn-lt"/>
              </a:rPr>
              <a:t>(d) </a:t>
            </a:r>
            <a:r>
              <a:rPr lang="en-US" sz="1400" dirty="0" smtClean="0">
                <a:latin typeface="+mn-lt"/>
              </a:rPr>
              <a:t>6, </a:t>
            </a:r>
            <a:r>
              <a:rPr lang="en-US" sz="1400" b="1" dirty="0" smtClean="0">
                <a:latin typeface="+mn-lt"/>
              </a:rPr>
              <a:t>(e)</a:t>
            </a:r>
            <a:r>
              <a:rPr lang="en-US" sz="1400" dirty="0" smtClean="0">
                <a:latin typeface="+mn-lt"/>
              </a:rPr>
              <a:t> 9.</a:t>
            </a:r>
          </a:p>
          <a:p>
            <a:pPr>
              <a:spcBef>
                <a:spcPct val="0"/>
              </a:spcBef>
            </a:pPr>
            <a:endParaRPr lang="en-US" sz="1600" b="1" dirty="0" smtClean="0">
              <a:solidFill>
                <a:srgbClr val="3366FF"/>
              </a:solidFill>
              <a:latin typeface="Arial" charset="0"/>
            </a:endParaRPr>
          </a:p>
        </p:txBody>
      </p:sp>
      <p:pic>
        <p:nvPicPr>
          <p:cNvPr id="4104" name="Picture 21" descr="C:\Documents and Settings\GEX\Desktop\chapter 03\JPEGS\03_Pg85_UnFigure_2.jpg"/>
          <p:cNvPicPr>
            <a:picLocks noChangeAspect="1" noChangeArrowheads="1"/>
          </p:cNvPicPr>
          <p:nvPr/>
        </p:nvPicPr>
        <p:blipFill>
          <a:blip r:embed="rId3">
            <a:extLst>
              <a:ext uri="{28A0092B-C50C-407E-A947-70E740481C1C}">
                <a14:useLocalDpi xmlns:a14="http://schemas.microsoft.com/office/drawing/2010/main" val="0"/>
              </a:ext>
            </a:extLst>
          </a:blip>
          <a:srcRect b="4285"/>
          <a:stretch>
            <a:fillRect/>
          </a:stretch>
        </p:blipFill>
        <p:spPr bwMode="auto">
          <a:xfrm>
            <a:off x="3052807" y="3022782"/>
            <a:ext cx="2886211" cy="13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Rectangle 20"/>
          <p:cNvSpPr>
            <a:spLocks noChangeArrowheads="1"/>
          </p:cNvSpPr>
          <p:nvPr/>
        </p:nvSpPr>
        <p:spPr bwMode="auto">
          <a:xfrm>
            <a:off x="320675" y="825500"/>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sp>
        <p:nvSpPr>
          <p:cNvPr id="13" name="Rectangle 58"/>
          <p:cNvSpPr>
            <a:spLocks noChangeArrowheads="1"/>
          </p:cNvSpPr>
          <p:nvPr/>
        </p:nvSpPr>
        <p:spPr bwMode="auto">
          <a:xfrm>
            <a:off x="319088" y="396875"/>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b="1" dirty="0">
                <a:solidFill>
                  <a:srgbClr val="3366FF"/>
                </a:solidFill>
                <a:latin typeface="Arial" charset="0"/>
              </a:rPr>
              <a:t>Sample Exercise 3.1</a:t>
            </a:r>
            <a:r>
              <a:rPr lang="en-US" b="1" dirty="0">
                <a:solidFill>
                  <a:srgbClr val="4C4BE5"/>
                </a:solidFill>
                <a:latin typeface="Arial" charset="0"/>
              </a:rPr>
              <a:t> </a:t>
            </a:r>
            <a:r>
              <a:rPr lang="en-US" b="1" dirty="0">
                <a:latin typeface="Arial" charset="0"/>
              </a:rPr>
              <a:t>Interpreting and Balancing Chemical Equations</a:t>
            </a:r>
          </a:p>
        </p:txBody>
      </p:sp>
      <p:sp>
        <p:nvSpPr>
          <p:cNvPr id="14" name="Line 7"/>
          <p:cNvSpPr>
            <a:spLocks noChangeShapeType="1"/>
          </p:cNvSpPr>
          <p:nvPr/>
        </p:nvSpPr>
        <p:spPr bwMode="auto">
          <a:xfrm flipH="1">
            <a:off x="294884" y="304800"/>
            <a:ext cx="9915" cy="5190865"/>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4"/>
          <p:cNvSpPr txBox="1">
            <a:spLocks noChangeArrowheads="1"/>
          </p:cNvSpPr>
          <p:nvPr/>
        </p:nvSpPr>
        <p:spPr bwMode="auto">
          <a:xfrm>
            <a:off x="339725" y="2085476"/>
            <a:ext cx="8423275" cy="795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4213" indent="-684213">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600" b="1" dirty="0" smtClean="0">
                <a:solidFill>
                  <a:srgbClr val="3366FF"/>
                </a:solidFill>
                <a:latin typeface="Arial" charset="0"/>
              </a:rPr>
              <a:t>Practice Exercise 2</a:t>
            </a:r>
          </a:p>
          <a:p>
            <a:pPr>
              <a:spcBef>
                <a:spcPct val="0"/>
              </a:spcBef>
            </a:pPr>
            <a:endParaRPr lang="en-US" sz="1000" b="1" dirty="0" smtClean="0">
              <a:solidFill>
                <a:srgbClr val="3366FF"/>
              </a:solidFill>
              <a:latin typeface="Arial" charset="0"/>
            </a:endParaRPr>
          </a:p>
          <a:p>
            <a:pPr>
              <a:spcBef>
                <a:spcPct val="0"/>
              </a:spcBef>
            </a:pPr>
            <a:r>
              <a:rPr lang="en-US" sz="1400" dirty="0" smtClean="0"/>
              <a:t>In </a:t>
            </a:r>
            <a:r>
              <a:rPr lang="en-US" sz="1400" dirty="0"/>
              <a:t>the following diagram, the white spheres represent hydrogen atoms, the black spheres carbon atoms, and the red </a:t>
            </a:r>
          </a:p>
          <a:p>
            <a:pPr>
              <a:spcBef>
                <a:spcPct val="0"/>
              </a:spcBef>
            </a:pPr>
            <a:r>
              <a:rPr lang="en-US" sz="1400" dirty="0"/>
              <a:t>spheres oxygen atoms.</a:t>
            </a:r>
          </a:p>
          <a:p>
            <a:pPr>
              <a:spcBef>
                <a:spcPct val="0"/>
              </a:spcBef>
            </a:pPr>
            <a:endParaRPr lang="en-US" sz="1400" dirty="0"/>
          </a:p>
          <a:p>
            <a:pPr>
              <a:spcBef>
                <a:spcPct val="0"/>
              </a:spcBef>
            </a:pPr>
            <a:endParaRPr lang="en-US" sz="1400" dirty="0"/>
          </a:p>
          <a:p>
            <a:pPr>
              <a:spcBef>
                <a:spcPct val="0"/>
              </a:spcBef>
            </a:pPr>
            <a:endParaRPr lang="en-US" sz="1400" dirty="0"/>
          </a:p>
          <a:p>
            <a:pPr>
              <a:spcBef>
                <a:spcPct val="0"/>
              </a:spcBef>
            </a:pPr>
            <a:endParaRPr lang="en-US" sz="1400" dirty="0"/>
          </a:p>
          <a:p>
            <a:pPr>
              <a:spcBef>
                <a:spcPct val="0"/>
              </a:spcBef>
            </a:pPr>
            <a:endParaRPr lang="en-US" sz="1400" dirty="0"/>
          </a:p>
          <a:p>
            <a:pPr>
              <a:spcBef>
                <a:spcPct val="0"/>
              </a:spcBef>
            </a:pPr>
            <a:endParaRPr lang="en-US" sz="1400" dirty="0" smtClean="0"/>
          </a:p>
          <a:p>
            <a:pPr>
              <a:spcBef>
                <a:spcPct val="0"/>
              </a:spcBef>
            </a:pPr>
            <a:endParaRPr lang="en-US" sz="1400" dirty="0" smtClean="0"/>
          </a:p>
          <a:p>
            <a:pPr>
              <a:spcBef>
                <a:spcPct val="0"/>
              </a:spcBef>
            </a:pPr>
            <a:endParaRPr lang="en-US" sz="1400" dirty="0" smtClean="0"/>
          </a:p>
          <a:p>
            <a:pPr marL="0" indent="0">
              <a:spcBef>
                <a:spcPct val="0"/>
              </a:spcBef>
            </a:pPr>
            <a:r>
              <a:rPr lang="en-US" sz="1400" dirty="0" smtClean="0"/>
              <a:t>In </a:t>
            </a:r>
            <a:r>
              <a:rPr lang="en-US" sz="1400" dirty="0"/>
              <a:t>this reaction, there are two reactants, ethylene, </a:t>
            </a:r>
            <a:r>
              <a:rPr lang="en-US" sz="1400" dirty="0" smtClean="0"/>
              <a:t>C</a:t>
            </a:r>
            <a:r>
              <a:rPr lang="de-DE" sz="1400" baseline="-25000" dirty="0" smtClean="0"/>
              <a:t>2</a:t>
            </a:r>
            <a:r>
              <a:rPr lang="en-US" sz="1400" dirty="0" smtClean="0"/>
              <a:t>H</a:t>
            </a:r>
            <a:r>
              <a:rPr lang="de-DE" sz="1400" baseline="-25000" dirty="0" smtClean="0"/>
              <a:t>2</a:t>
            </a:r>
            <a:r>
              <a:rPr lang="en-US" sz="1400" dirty="0" smtClean="0"/>
              <a:t>, </a:t>
            </a:r>
            <a:r>
              <a:rPr lang="en-US" sz="1400" dirty="0"/>
              <a:t>which is shown, and oxygen, </a:t>
            </a:r>
            <a:r>
              <a:rPr lang="en-US" sz="1400" dirty="0" smtClean="0"/>
              <a:t>O</a:t>
            </a:r>
            <a:r>
              <a:rPr lang="de-DE" sz="1400" baseline="-25000" dirty="0" smtClean="0"/>
              <a:t>2</a:t>
            </a:r>
            <a:r>
              <a:rPr lang="en-US" sz="1400" dirty="0" smtClean="0"/>
              <a:t>, </a:t>
            </a:r>
            <a:r>
              <a:rPr lang="en-US" sz="1400" dirty="0"/>
              <a:t>which is not shown</a:t>
            </a:r>
            <a:r>
              <a:rPr lang="en-US" sz="1400"/>
              <a:t>, </a:t>
            </a:r>
            <a:r>
              <a:rPr lang="en-US" sz="1400" smtClean="0"/>
              <a:t/>
            </a:r>
            <a:br>
              <a:rPr lang="en-US" sz="1400" smtClean="0"/>
            </a:br>
            <a:r>
              <a:rPr lang="en-US" sz="1400" smtClean="0"/>
              <a:t>and two </a:t>
            </a:r>
            <a:r>
              <a:rPr lang="en-US" sz="1400" dirty="0"/>
              <a:t>products, </a:t>
            </a:r>
            <a:r>
              <a:rPr lang="en-US" sz="1400" dirty="0" smtClean="0"/>
              <a:t>CO</a:t>
            </a:r>
            <a:r>
              <a:rPr lang="de-DE" sz="1400" baseline="-25000" dirty="0" smtClean="0"/>
              <a:t>2</a:t>
            </a:r>
            <a:r>
              <a:rPr lang="en-US" sz="1400" dirty="0" smtClean="0"/>
              <a:t> </a:t>
            </a:r>
            <a:r>
              <a:rPr lang="en-US" sz="1400" dirty="0"/>
              <a:t>and </a:t>
            </a:r>
            <a:r>
              <a:rPr lang="en-US" sz="1400" dirty="0" smtClean="0"/>
              <a:t>H</a:t>
            </a:r>
            <a:r>
              <a:rPr lang="de-DE" sz="1400" baseline="-25000" dirty="0" smtClean="0"/>
              <a:t>2</a:t>
            </a:r>
            <a:r>
              <a:rPr lang="en-US" sz="1400" dirty="0" smtClean="0"/>
              <a:t>O</a:t>
            </a:r>
            <a:r>
              <a:rPr lang="en-US" sz="1400" dirty="0"/>
              <a:t>, both of which are shown. </a:t>
            </a:r>
            <a:r>
              <a:rPr lang="en-US" sz="1400" b="1" dirty="0"/>
              <a:t>(a)</a:t>
            </a:r>
            <a:r>
              <a:rPr lang="en-US" sz="1400" dirty="0"/>
              <a:t> Write a balanced chemical equation for the reaction</a:t>
            </a:r>
            <a:r>
              <a:rPr lang="en-US" sz="1400"/>
              <a:t>. </a:t>
            </a:r>
            <a:r>
              <a:rPr lang="en-US" sz="1400" smtClean="0"/>
              <a:t/>
            </a:r>
            <a:br>
              <a:rPr lang="en-US" sz="1400" smtClean="0"/>
            </a:br>
            <a:r>
              <a:rPr lang="en-US" sz="1400" b="1" smtClean="0"/>
              <a:t>(</a:t>
            </a:r>
            <a:r>
              <a:rPr lang="en-US" sz="1400" b="1" dirty="0"/>
              <a:t>b</a:t>
            </a:r>
            <a:r>
              <a:rPr lang="en-US" sz="1400" b="1"/>
              <a:t>) </a:t>
            </a:r>
            <a:r>
              <a:rPr lang="en-US" sz="1400" smtClean="0"/>
              <a:t>Determine </a:t>
            </a:r>
            <a:r>
              <a:rPr lang="en-US" sz="1400" dirty="0"/>
              <a:t>the number of </a:t>
            </a:r>
            <a:r>
              <a:rPr lang="en-US" sz="1400" dirty="0" smtClean="0"/>
              <a:t>O</a:t>
            </a:r>
            <a:r>
              <a:rPr lang="de-DE" sz="1400" baseline="-25000" dirty="0" smtClean="0"/>
              <a:t>2</a:t>
            </a:r>
            <a:r>
              <a:rPr lang="en-US" sz="1400" dirty="0" smtClean="0"/>
              <a:t> </a:t>
            </a:r>
            <a:r>
              <a:rPr lang="en-US" sz="1400" dirty="0"/>
              <a:t>molecules that should be shown in the left (reactants) box</a:t>
            </a:r>
            <a:r>
              <a:rPr lang="en-US" sz="1400" dirty="0" smtClean="0"/>
              <a:t>.</a:t>
            </a:r>
            <a:endParaRPr lang="en-US" sz="1400" dirty="0"/>
          </a:p>
        </p:txBody>
      </p:sp>
      <p:sp>
        <p:nvSpPr>
          <p:cNvPr id="15"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7"/>
          <p:cNvSpPr>
            <a:spLocks noChangeShapeType="1"/>
          </p:cNvSpPr>
          <p:nvPr/>
        </p:nvSpPr>
        <p:spPr bwMode="auto">
          <a:xfrm flipH="1">
            <a:off x="290820" y="304801"/>
            <a:ext cx="13980" cy="3124814"/>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10"/>
          <p:cNvSpPr>
            <a:spLocks noChangeShapeType="1"/>
          </p:cNvSpPr>
          <p:nvPr/>
        </p:nvSpPr>
        <p:spPr bwMode="auto">
          <a:xfrm>
            <a:off x="281296" y="3429614"/>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19" name="Group 11"/>
          <p:cNvGrpSpPr>
            <a:grpSpLocks/>
          </p:cNvGrpSpPr>
          <p:nvPr/>
        </p:nvGrpSpPr>
        <p:grpSpPr bwMode="auto">
          <a:xfrm>
            <a:off x="320675" y="2317750"/>
            <a:ext cx="7924800" cy="695325"/>
            <a:chOff x="192" y="1536"/>
            <a:chExt cx="4992" cy="438"/>
          </a:xfrm>
        </p:grpSpPr>
        <p:sp>
          <p:nvSpPr>
            <p:cNvPr id="13324"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3325"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4994" name="Text Box 18"/>
          <p:cNvSpPr txBox="1">
            <a:spLocks noChangeArrowheads="1"/>
          </p:cNvSpPr>
          <p:nvPr/>
        </p:nvSpPr>
        <p:spPr bwMode="auto">
          <a:xfrm>
            <a:off x="320040" y="1203273"/>
            <a:ext cx="8521700" cy="2098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600" b="1" dirty="0" smtClean="0">
                <a:solidFill>
                  <a:srgbClr val="3366FF"/>
                </a:solidFill>
                <a:latin typeface="Arial" charset="0"/>
              </a:rPr>
              <a:t>Practice Exercise 1</a:t>
            </a:r>
          </a:p>
          <a:p>
            <a:pPr>
              <a:spcBef>
                <a:spcPct val="0"/>
              </a:spcBef>
            </a:pPr>
            <a:endParaRPr lang="en-US" sz="1000" b="1" dirty="0">
              <a:solidFill>
                <a:srgbClr val="3366FF"/>
              </a:solidFill>
              <a:latin typeface="Arial" charset="0"/>
            </a:endParaRPr>
          </a:p>
          <a:p>
            <a:pPr>
              <a:spcBef>
                <a:spcPct val="0"/>
              </a:spcBef>
            </a:pPr>
            <a:r>
              <a:rPr lang="en-US" sz="1400" dirty="0" smtClean="0"/>
              <a:t>Cyclohexane</a:t>
            </a:r>
            <a:r>
              <a:rPr lang="en-US" sz="1400" dirty="0"/>
              <a:t>, a commonly used organic solvent, is 85.6% C and 14.4% H by mass with a molar </a:t>
            </a:r>
            <a:r>
              <a:rPr lang="en-US" sz="1400" dirty="0" smtClean="0"/>
              <a:t>mass of </a:t>
            </a:r>
            <a:r>
              <a:rPr lang="en-US" sz="1400" dirty="0"/>
              <a:t>84.2 </a:t>
            </a:r>
            <a:r>
              <a:rPr lang="en-US" sz="1400" dirty="0" smtClean="0"/>
              <a:t>g/mol</a:t>
            </a:r>
            <a:r>
              <a:rPr lang="en-US" sz="1400" dirty="0"/>
              <a:t>. What is its </a:t>
            </a:r>
            <a:r>
              <a:rPr lang="en-US" sz="1400" dirty="0" smtClean="0"/>
              <a:t>molecular formula</a:t>
            </a:r>
            <a:r>
              <a:rPr lang="en-US" sz="1400" dirty="0"/>
              <a:t>? </a:t>
            </a:r>
            <a:r>
              <a:rPr lang="en-US" sz="1400" b="1" dirty="0"/>
              <a:t>(a)</a:t>
            </a:r>
            <a:r>
              <a:rPr lang="en-US" sz="1400" dirty="0"/>
              <a:t> C</a:t>
            </a:r>
            <a:r>
              <a:rPr lang="en-US" sz="1400" baseline="-25000" dirty="0"/>
              <a:t>6</a:t>
            </a:r>
            <a:r>
              <a:rPr lang="en-US" sz="1400" dirty="0"/>
              <a:t>H, </a:t>
            </a:r>
            <a:r>
              <a:rPr lang="en-US" sz="1400" b="1" dirty="0"/>
              <a:t>(b) </a:t>
            </a:r>
            <a:r>
              <a:rPr lang="en-US" sz="1400" dirty="0"/>
              <a:t>CH</a:t>
            </a:r>
            <a:r>
              <a:rPr lang="en-US" sz="1400" baseline="-25000" dirty="0"/>
              <a:t>2</a:t>
            </a:r>
            <a:r>
              <a:rPr lang="en-US" sz="1400" dirty="0"/>
              <a:t>, </a:t>
            </a:r>
            <a:r>
              <a:rPr lang="en-US" sz="1400" b="1" dirty="0"/>
              <a:t>(c)</a:t>
            </a:r>
            <a:r>
              <a:rPr lang="en-US" sz="1400" dirty="0"/>
              <a:t> C</a:t>
            </a:r>
            <a:r>
              <a:rPr lang="en-US" sz="1400" baseline="-25000" dirty="0"/>
              <a:t>5</a:t>
            </a:r>
            <a:r>
              <a:rPr lang="en-US" sz="1400" dirty="0"/>
              <a:t>H</a:t>
            </a:r>
            <a:r>
              <a:rPr lang="en-US" sz="1400" baseline="-25000" dirty="0"/>
              <a:t>24</a:t>
            </a:r>
            <a:r>
              <a:rPr lang="en-US" sz="1400" dirty="0"/>
              <a:t>, </a:t>
            </a:r>
            <a:r>
              <a:rPr lang="en-US" sz="1400" b="1" dirty="0"/>
              <a:t>(d) </a:t>
            </a:r>
            <a:r>
              <a:rPr lang="en-US" sz="1400" dirty="0"/>
              <a:t>C</a:t>
            </a:r>
            <a:r>
              <a:rPr lang="en-US" sz="1400" baseline="-25000" dirty="0"/>
              <a:t>6</a:t>
            </a:r>
            <a:r>
              <a:rPr lang="en-US" sz="1400" dirty="0"/>
              <a:t>H</a:t>
            </a:r>
            <a:r>
              <a:rPr lang="en-US" sz="1400" baseline="-25000" dirty="0"/>
              <a:t>12</a:t>
            </a:r>
            <a:r>
              <a:rPr lang="en-US" sz="1400" dirty="0"/>
              <a:t>, </a:t>
            </a:r>
            <a:r>
              <a:rPr lang="en-US" sz="1400" b="1" dirty="0"/>
              <a:t>(e) </a:t>
            </a:r>
            <a:r>
              <a:rPr lang="en-US" sz="1400" dirty="0"/>
              <a:t>C</a:t>
            </a:r>
            <a:r>
              <a:rPr lang="en-US" sz="1400" baseline="-25000" dirty="0"/>
              <a:t>4</a:t>
            </a:r>
            <a:r>
              <a:rPr lang="en-US" sz="1400" dirty="0"/>
              <a:t>H</a:t>
            </a:r>
            <a:r>
              <a:rPr lang="en-US" sz="1400" baseline="-25000" dirty="0"/>
              <a:t>8</a:t>
            </a:r>
            <a:r>
              <a:rPr lang="en-US" sz="1400" dirty="0" smtClean="0"/>
              <a:t>.</a:t>
            </a:r>
          </a:p>
          <a:p>
            <a:endParaRPr lang="en-US" sz="1400" dirty="0" smtClean="0"/>
          </a:p>
          <a:p>
            <a:pPr>
              <a:spcBef>
                <a:spcPct val="0"/>
              </a:spcBef>
            </a:pPr>
            <a:r>
              <a:rPr lang="en-US" sz="1600" b="1" dirty="0" smtClean="0">
                <a:solidFill>
                  <a:srgbClr val="3366FF"/>
                </a:solidFill>
                <a:latin typeface="Arial" charset="0"/>
              </a:rPr>
              <a:t>Practice Exercise 2</a:t>
            </a:r>
          </a:p>
          <a:p>
            <a:pPr>
              <a:spcBef>
                <a:spcPct val="0"/>
              </a:spcBef>
            </a:pPr>
            <a:endParaRPr lang="en-US" sz="1000" b="1" dirty="0">
              <a:solidFill>
                <a:srgbClr val="3366FF"/>
              </a:solidFill>
              <a:latin typeface="Arial" charset="0"/>
            </a:endParaRPr>
          </a:p>
          <a:p>
            <a:pPr>
              <a:spcBef>
                <a:spcPct val="0"/>
              </a:spcBef>
            </a:pPr>
            <a:r>
              <a:rPr lang="en-US" sz="1400" dirty="0" smtClean="0"/>
              <a:t>Ethylene </a:t>
            </a:r>
            <a:r>
              <a:rPr lang="en-US" sz="1400" dirty="0"/>
              <a:t>glycol, used in automobile antifreeze, is 38.7% C, 9.7% H, and 51.6% O by mass. </a:t>
            </a:r>
            <a:r>
              <a:rPr lang="en-US" sz="1400" dirty="0" smtClean="0"/>
              <a:t>Its molar </a:t>
            </a:r>
            <a:r>
              <a:rPr lang="en-US" sz="1400" dirty="0"/>
              <a:t>mass is </a:t>
            </a:r>
            <a:r>
              <a:rPr lang="en-US" sz="1400" dirty="0" smtClean="0"/>
              <a:t/>
            </a:r>
            <a:br>
              <a:rPr lang="en-US" sz="1400" dirty="0" smtClean="0"/>
            </a:br>
            <a:r>
              <a:rPr lang="en-US" sz="1400" dirty="0" smtClean="0"/>
              <a:t>62.1 </a:t>
            </a:r>
            <a:r>
              <a:rPr lang="en-US" sz="1400" dirty="0"/>
              <a:t>g/mol. </a:t>
            </a:r>
            <a:r>
              <a:rPr lang="en-US" sz="1400" b="1" dirty="0"/>
              <a:t>(a) </a:t>
            </a:r>
            <a:r>
              <a:rPr lang="en-US" sz="1400" dirty="0"/>
              <a:t>What is the empirical formula of ethylene glycol? </a:t>
            </a:r>
            <a:r>
              <a:rPr lang="en-US" sz="1400" b="1" dirty="0"/>
              <a:t>(b) </a:t>
            </a:r>
            <a:r>
              <a:rPr lang="en-US" sz="1400" dirty="0"/>
              <a:t>What is </a:t>
            </a:r>
            <a:r>
              <a:rPr lang="en-US" sz="1400" dirty="0" smtClean="0"/>
              <a:t>its molecular </a:t>
            </a:r>
            <a:r>
              <a:rPr lang="en-US" sz="1400" dirty="0"/>
              <a:t>formula?</a:t>
            </a:r>
          </a:p>
        </p:txBody>
      </p:sp>
      <p:sp>
        <p:nvSpPr>
          <p:cNvPr id="12"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20"/>
          <p:cNvSpPr>
            <a:spLocks noChangeArrowheads="1"/>
          </p:cNvSpPr>
          <p:nvPr/>
        </p:nvSpPr>
        <p:spPr bwMode="auto">
          <a:xfrm>
            <a:off x="320675" y="825500"/>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sp>
        <p:nvSpPr>
          <p:cNvPr id="15" name="Rectangle 58"/>
          <p:cNvSpPr>
            <a:spLocks noChangeArrowheads="1"/>
          </p:cNvSpPr>
          <p:nvPr/>
        </p:nvSpPr>
        <p:spPr bwMode="auto">
          <a:xfrm>
            <a:off x="319088" y="396875"/>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3.14</a:t>
            </a:r>
            <a:r>
              <a:rPr lang="en-US" b="1" dirty="0" smtClean="0">
                <a:solidFill>
                  <a:srgbClr val="4C4BE5"/>
                </a:solidFill>
                <a:latin typeface="Arial" charset="0"/>
              </a:rPr>
              <a:t> </a:t>
            </a:r>
            <a:r>
              <a:rPr lang="en-US" b="1" dirty="0" smtClean="0">
                <a:latin typeface="Arial" charset="0"/>
              </a:rPr>
              <a:t>Determining a Molecular Formula</a:t>
            </a:r>
            <a:endParaRPr lang="en-US" b="1" dirty="0">
              <a:latin typeface="Arial" charset="0"/>
            </a:endParaRPr>
          </a:p>
        </p:txBody>
      </p:sp>
      <p:sp>
        <p:nvSpPr>
          <p:cNvPr id="14"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4329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499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499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99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7"/>
          <p:cNvSpPr>
            <a:spLocks noChangeShapeType="1"/>
          </p:cNvSpPr>
          <p:nvPr/>
        </p:nvSpPr>
        <p:spPr bwMode="auto">
          <a:xfrm>
            <a:off x="304800" y="304800"/>
            <a:ext cx="0" cy="5804885"/>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Line 10"/>
          <p:cNvSpPr>
            <a:spLocks noChangeShapeType="1"/>
          </p:cNvSpPr>
          <p:nvPr/>
        </p:nvSpPr>
        <p:spPr bwMode="auto">
          <a:xfrm>
            <a:off x="295275" y="61007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45" name="Group 14"/>
          <p:cNvGrpSpPr>
            <a:grpSpLocks/>
          </p:cNvGrpSpPr>
          <p:nvPr/>
        </p:nvGrpSpPr>
        <p:grpSpPr bwMode="auto">
          <a:xfrm>
            <a:off x="304800" y="3733800"/>
            <a:ext cx="7924800" cy="695325"/>
            <a:chOff x="192" y="1536"/>
            <a:chExt cx="4992" cy="438"/>
          </a:xfrm>
        </p:grpSpPr>
        <p:sp>
          <p:nvSpPr>
            <p:cNvPr id="14349"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4350"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2945" name="Text Box 17"/>
          <p:cNvSpPr txBox="1">
            <a:spLocks noChangeArrowheads="1"/>
          </p:cNvSpPr>
          <p:nvPr/>
        </p:nvSpPr>
        <p:spPr bwMode="auto">
          <a:xfrm>
            <a:off x="320040" y="1975865"/>
            <a:ext cx="8364538"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ts val="0"/>
              </a:spcBef>
            </a:pPr>
            <a:r>
              <a:rPr lang="en-US" sz="1400" b="1" dirty="0" smtClean="0"/>
              <a:t>Analyze </a:t>
            </a:r>
            <a:r>
              <a:rPr lang="en-US" sz="1400" dirty="0"/>
              <a:t>We are told that isopropyl alcohol contains C, H, and O atoms and are given the </a:t>
            </a:r>
            <a:r>
              <a:rPr lang="en-US" sz="1400" dirty="0" smtClean="0"/>
              <a:t>quantities of CO</a:t>
            </a:r>
            <a:r>
              <a:rPr lang="en-US" sz="1400" baseline="-25000" dirty="0"/>
              <a:t>2</a:t>
            </a:r>
            <a:r>
              <a:rPr lang="en-US" sz="1400" dirty="0" smtClean="0"/>
              <a:t> </a:t>
            </a:r>
            <a:r>
              <a:rPr lang="en-US" sz="1400" dirty="0"/>
              <a:t>and </a:t>
            </a:r>
            <a:endParaRPr lang="en-US" sz="1400" dirty="0" smtClean="0"/>
          </a:p>
          <a:p>
            <a:pPr>
              <a:spcBef>
                <a:spcPts val="0"/>
              </a:spcBef>
            </a:pPr>
            <a:r>
              <a:rPr lang="en-US" sz="1400" dirty="0" smtClean="0"/>
              <a:t>H</a:t>
            </a:r>
            <a:r>
              <a:rPr lang="en-US" sz="1400" baseline="-25000" dirty="0"/>
              <a:t>2</a:t>
            </a:r>
            <a:r>
              <a:rPr lang="en-US" sz="1400" dirty="0" smtClean="0"/>
              <a:t>O </a:t>
            </a:r>
            <a:r>
              <a:rPr lang="en-US" sz="1400" dirty="0"/>
              <a:t>produced when a given quantity of the alcohol is combusted. We </a:t>
            </a:r>
            <a:r>
              <a:rPr lang="en-US" sz="1400" dirty="0" smtClean="0"/>
              <a:t>must determine </a:t>
            </a:r>
            <a:r>
              <a:rPr lang="en-US" sz="1400" dirty="0"/>
              <a:t>the empirical formula for </a:t>
            </a:r>
            <a:endParaRPr lang="en-US" sz="1400" dirty="0" smtClean="0"/>
          </a:p>
          <a:p>
            <a:pPr>
              <a:spcBef>
                <a:spcPts val="0"/>
              </a:spcBef>
            </a:pPr>
            <a:r>
              <a:rPr lang="en-US" sz="1400" dirty="0" smtClean="0"/>
              <a:t>isopropyl </a:t>
            </a:r>
            <a:r>
              <a:rPr lang="en-US" sz="1400" dirty="0"/>
              <a:t>alcohol, a task that requires us to calculate </a:t>
            </a:r>
            <a:r>
              <a:rPr lang="en-US" sz="1400" dirty="0" smtClean="0"/>
              <a:t>the number </a:t>
            </a:r>
            <a:r>
              <a:rPr lang="en-US" sz="1400" dirty="0"/>
              <a:t>of moles of C, H, and O in the sample</a:t>
            </a:r>
            <a:r>
              <a:rPr lang="en-US" sz="1400" dirty="0" smtClean="0"/>
              <a:t>.</a:t>
            </a:r>
          </a:p>
          <a:p>
            <a:pPr>
              <a:spcBef>
                <a:spcPts val="0"/>
              </a:spcBef>
            </a:pPr>
            <a:endParaRPr lang="en-US" sz="1400" dirty="0" smtClean="0"/>
          </a:p>
          <a:p>
            <a:pPr>
              <a:spcBef>
                <a:spcPts val="0"/>
              </a:spcBef>
            </a:pPr>
            <a:r>
              <a:rPr lang="en-US" sz="1400" b="1" dirty="0" smtClean="0"/>
              <a:t>Plan </a:t>
            </a:r>
            <a:r>
              <a:rPr lang="en-US" sz="1400" dirty="0"/>
              <a:t>We can use the mole concept to calculate grams of C in the </a:t>
            </a:r>
            <a:r>
              <a:rPr lang="en-US" sz="1400" dirty="0" smtClean="0"/>
              <a:t>CO</a:t>
            </a:r>
            <a:r>
              <a:rPr lang="en-US" sz="1400" baseline="-25000" dirty="0"/>
              <a:t>2</a:t>
            </a:r>
            <a:r>
              <a:rPr lang="en-US" sz="1400" dirty="0" smtClean="0"/>
              <a:t> </a:t>
            </a:r>
            <a:r>
              <a:rPr lang="en-US" sz="1400" dirty="0"/>
              <a:t>and grams of H in the </a:t>
            </a:r>
            <a:r>
              <a:rPr lang="en-US" sz="1400" dirty="0" smtClean="0"/>
              <a:t>H</a:t>
            </a:r>
            <a:r>
              <a:rPr lang="en-US" sz="1400" baseline="-25000" dirty="0" smtClean="0"/>
              <a:t>2</a:t>
            </a:r>
            <a:r>
              <a:rPr lang="en-US" sz="1400" dirty="0" smtClean="0"/>
              <a:t>O—the </a:t>
            </a:r>
            <a:r>
              <a:rPr lang="en-US" sz="1400" dirty="0"/>
              <a:t>masses of </a:t>
            </a:r>
            <a:endParaRPr lang="en-US" sz="1400" dirty="0" smtClean="0"/>
          </a:p>
          <a:p>
            <a:pPr>
              <a:spcBef>
                <a:spcPts val="0"/>
              </a:spcBef>
            </a:pPr>
            <a:r>
              <a:rPr lang="en-US" sz="1400" dirty="0" smtClean="0"/>
              <a:t>C </a:t>
            </a:r>
            <a:r>
              <a:rPr lang="en-US" sz="1400" dirty="0"/>
              <a:t>and H in the alcohol before combustion. The mass of O in the compound </a:t>
            </a:r>
            <a:r>
              <a:rPr lang="en-US" sz="1400" dirty="0" smtClean="0"/>
              <a:t>equals the </a:t>
            </a:r>
            <a:r>
              <a:rPr lang="en-US" sz="1400" dirty="0"/>
              <a:t>mass of the original sample </a:t>
            </a:r>
            <a:endParaRPr lang="en-US" sz="1400" dirty="0" smtClean="0"/>
          </a:p>
          <a:p>
            <a:pPr>
              <a:spcBef>
                <a:spcPts val="0"/>
              </a:spcBef>
            </a:pPr>
            <a:r>
              <a:rPr lang="en-US" sz="1400" dirty="0" smtClean="0"/>
              <a:t>minus </a:t>
            </a:r>
            <a:r>
              <a:rPr lang="en-US" sz="1400" dirty="0"/>
              <a:t>the sum of the C and H masses. Once we have the C, H, </a:t>
            </a:r>
            <a:r>
              <a:rPr lang="en-US" sz="1400" dirty="0" smtClean="0"/>
              <a:t>and O </a:t>
            </a:r>
            <a:r>
              <a:rPr lang="en-US" sz="1400" dirty="0"/>
              <a:t>masses, we can proceed as in Sample </a:t>
            </a:r>
          </a:p>
          <a:p>
            <a:pPr>
              <a:spcBef>
                <a:spcPts val="0"/>
              </a:spcBef>
            </a:pPr>
            <a:r>
              <a:rPr lang="en-US" sz="1400" dirty="0" smtClean="0"/>
              <a:t>Exercise </a:t>
            </a:r>
            <a:r>
              <a:rPr lang="en-US" sz="1400" dirty="0"/>
              <a:t>3.13.</a:t>
            </a:r>
            <a:r>
              <a:rPr lang="en-US" sz="1400" dirty="0" smtClean="0"/>
              <a:t>     </a:t>
            </a:r>
          </a:p>
          <a:p>
            <a:pPr>
              <a:spcBef>
                <a:spcPts val="0"/>
              </a:spcBef>
            </a:pPr>
            <a:r>
              <a:rPr lang="en-US" sz="1400" dirty="0" smtClean="0"/>
              <a:t>  </a:t>
            </a:r>
          </a:p>
          <a:p>
            <a:pPr>
              <a:spcBef>
                <a:spcPts val="0"/>
              </a:spcBef>
            </a:pPr>
            <a:r>
              <a:rPr lang="en-US" sz="1400" b="1" dirty="0" smtClean="0"/>
              <a:t>Solve </a:t>
            </a:r>
            <a:r>
              <a:rPr lang="en-US" sz="1400" dirty="0" smtClean="0"/>
              <a:t>Because </a:t>
            </a:r>
            <a:r>
              <a:rPr lang="en-US" sz="1400" dirty="0"/>
              <a:t>all of the carbon in the sample is converted to </a:t>
            </a:r>
            <a:r>
              <a:rPr lang="en-US" sz="1400" dirty="0" smtClean="0"/>
              <a:t>CO</a:t>
            </a:r>
            <a:r>
              <a:rPr lang="en-US" sz="1400" baseline="-25000" dirty="0"/>
              <a:t>2</a:t>
            </a:r>
            <a:r>
              <a:rPr lang="en-US" sz="1400" dirty="0" smtClean="0"/>
              <a:t>, </a:t>
            </a:r>
            <a:r>
              <a:rPr lang="en-US" sz="1400" dirty="0"/>
              <a:t>we can use </a:t>
            </a:r>
            <a:r>
              <a:rPr lang="en-US" sz="1400" dirty="0" smtClean="0"/>
              <a:t>dimensional analysis and the</a:t>
            </a:r>
          </a:p>
          <a:p>
            <a:pPr>
              <a:spcBef>
                <a:spcPts val="0"/>
              </a:spcBef>
            </a:pPr>
            <a:r>
              <a:rPr lang="en-US" sz="1400" dirty="0" smtClean="0"/>
              <a:t>following steps </a:t>
            </a:r>
            <a:r>
              <a:rPr lang="en-US" sz="1400" dirty="0"/>
              <a:t>to calculate the mass C in the sample</a:t>
            </a:r>
            <a:r>
              <a:rPr lang="en-US" sz="1400" dirty="0" smtClean="0"/>
              <a:t>.</a:t>
            </a:r>
          </a:p>
          <a:p>
            <a:pPr>
              <a:spcBef>
                <a:spcPts val="0"/>
              </a:spcBef>
            </a:pPr>
            <a:endParaRPr lang="en-US" sz="1400" dirty="0"/>
          </a:p>
          <a:p>
            <a:pPr>
              <a:spcBef>
                <a:spcPts val="0"/>
              </a:spcBef>
            </a:pPr>
            <a:endParaRPr lang="en-US" sz="1400" dirty="0" smtClean="0"/>
          </a:p>
          <a:p>
            <a:pPr>
              <a:spcBef>
                <a:spcPts val="0"/>
              </a:spcBef>
            </a:pPr>
            <a:endParaRPr lang="en-US" sz="1400" dirty="0"/>
          </a:p>
          <a:p>
            <a:pPr>
              <a:spcBef>
                <a:spcPts val="0"/>
              </a:spcBef>
            </a:pPr>
            <a:endParaRPr lang="en-US" sz="1400" dirty="0" smtClean="0"/>
          </a:p>
          <a:p>
            <a:pPr>
              <a:spcBef>
                <a:spcPts val="0"/>
              </a:spcBef>
            </a:pPr>
            <a:r>
              <a:rPr lang="en-US" sz="1400" dirty="0"/>
              <a:t>Using the values given in this example, the mass of </a:t>
            </a:r>
            <a:r>
              <a:rPr lang="en-US" sz="1400"/>
              <a:t>C </a:t>
            </a:r>
            <a:r>
              <a:rPr lang="en-US" sz="1400" smtClean="0"/>
              <a:t>is</a:t>
            </a:r>
            <a:endParaRPr lang="en-US" sz="1400" b="1" dirty="0" smtClean="0"/>
          </a:p>
        </p:txBody>
      </p:sp>
      <p:sp>
        <p:nvSpPr>
          <p:cNvPr id="16" name="Rectangle 58"/>
          <p:cNvSpPr>
            <a:spLocks noChangeArrowheads="1"/>
          </p:cNvSpPr>
          <p:nvPr/>
        </p:nvSpPr>
        <p:spPr bwMode="auto">
          <a:xfrm>
            <a:off x="319088" y="557784"/>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25725" indent="-2625725"/>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3.15</a:t>
            </a:r>
            <a:r>
              <a:rPr lang="en-US" b="1" dirty="0" smtClean="0">
                <a:solidFill>
                  <a:srgbClr val="4C4BE5"/>
                </a:solidFill>
                <a:latin typeface="Arial" charset="0"/>
              </a:rPr>
              <a:t> </a:t>
            </a:r>
            <a:r>
              <a:rPr lang="en-US" b="1" dirty="0">
                <a:latin typeface="Arial" charset="0"/>
              </a:rPr>
              <a:t>Determining an Empirical </a:t>
            </a:r>
            <a:r>
              <a:rPr lang="en-US" b="1" dirty="0" smtClean="0">
                <a:latin typeface="Arial" charset="0"/>
              </a:rPr>
              <a:t>Formula by </a:t>
            </a:r>
            <a:r>
              <a:rPr lang="en-US" b="1" dirty="0">
                <a:latin typeface="Arial" charset="0"/>
              </a:rPr>
              <a:t>Combustion Analysis</a:t>
            </a:r>
          </a:p>
        </p:txBody>
      </p:sp>
      <p:sp>
        <p:nvSpPr>
          <p:cNvPr id="14" name="Rectangle 6"/>
          <p:cNvSpPr>
            <a:spLocks noChangeArrowheads="1"/>
          </p:cNvSpPr>
          <p:nvPr/>
        </p:nvSpPr>
        <p:spPr bwMode="auto">
          <a:xfrm>
            <a:off x="323850" y="1599523"/>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dirty="0">
                <a:solidFill>
                  <a:srgbClr val="3366FF"/>
                </a:solidFill>
                <a:latin typeface="Arial" charset="0"/>
              </a:rPr>
              <a:t>Solution</a:t>
            </a:r>
            <a:endParaRPr lang="en-US" sz="1600" dirty="0">
              <a:solidFill>
                <a:schemeClr val="bg1"/>
              </a:solidFill>
              <a:latin typeface="Arial" charset="0"/>
            </a:endParaRPr>
          </a:p>
        </p:txBody>
      </p:sp>
      <p:sp>
        <p:nvSpPr>
          <p:cNvPr id="15" name="Rectangle 20"/>
          <p:cNvSpPr>
            <a:spLocks noChangeArrowheads="1"/>
          </p:cNvSpPr>
          <p:nvPr/>
        </p:nvSpPr>
        <p:spPr bwMode="auto">
          <a:xfrm>
            <a:off x="320676" y="1004528"/>
            <a:ext cx="8339138" cy="52322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square">
            <a:spAutoFit/>
          </a:bodyPr>
          <a:lstStyle/>
          <a:p>
            <a:r>
              <a:rPr lang="en-US" sz="1400" dirty="0"/>
              <a:t>Isopropyl alcohol, sold as rubbing alcohol, is composed of C, H, and O. Combustion of 0.255 g </a:t>
            </a:r>
            <a:r>
              <a:rPr lang="en-US" sz="1400" dirty="0" smtClean="0"/>
              <a:t>of isopropyl </a:t>
            </a:r>
            <a:r>
              <a:rPr lang="en-US" sz="1400" dirty="0"/>
              <a:t>alcohol produces 0.561 g of </a:t>
            </a:r>
            <a:r>
              <a:rPr lang="en-US" sz="1400" dirty="0" smtClean="0"/>
              <a:t>CO</a:t>
            </a:r>
            <a:r>
              <a:rPr lang="en-US" sz="1400" baseline="-25000" dirty="0"/>
              <a:t>2</a:t>
            </a:r>
            <a:r>
              <a:rPr lang="en-US" sz="1400" dirty="0" smtClean="0"/>
              <a:t> </a:t>
            </a:r>
            <a:r>
              <a:rPr lang="en-US" sz="1400" dirty="0"/>
              <a:t>and 0.306 g of H</a:t>
            </a:r>
            <a:r>
              <a:rPr lang="en-US" sz="1400" baseline="-25000" dirty="0"/>
              <a:t>2</a:t>
            </a:r>
            <a:r>
              <a:rPr lang="en-US" sz="1400" dirty="0"/>
              <a:t>O. Determine the empirical </a:t>
            </a:r>
            <a:r>
              <a:rPr lang="en-US" sz="1400" dirty="0" smtClean="0"/>
              <a:t>formula of </a:t>
            </a:r>
            <a:r>
              <a:rPr lang="en-US" sz="1400" dirty="0"/>
              <a:t>isopropyl alcohol.</a:t>
            </a:r>
          </a:p>
        </p:txBody>
      </p:sp>
      <p:sp>
        <p:nvSpPr>
          <p:cNvPr id="17" name="Line 19"/>
          <p:cNvSpPr>
            <a:spLocks noChangeShapeType="1"/>
          </p:cNvSpPr>
          <p:nvPr/>
        </p:nvSpPr>
        <p:spPr bwMode="auto">
          <a:xfrm>
            <a:off x="396875" y="158449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8" name="Picture 3" descr="C:\Documents and Settings\GEX\Desktop\chapter 03\JPEGS\03_Pg101_UnFigure.jpg"/>
          <p:cNvPicPr>
            <a:picLocks noChangeAspect="1" noChangeArrowheads="1"/>
          </p:cNvPicPr>
          <p:nvPr/>
        </p:nvPicPr>
        <p:blipFill rotWithShape="1">
          <a:blip r:embed="rId3">
            <a:extLst>
              <a:ext uri="{28A0092B-C50C-407E-A947-70E740481C1C}">
                <a14:useLocalDpi xmlns:a14="http://schemas.microsoft.com/office/drawing/2010/main" val="0"/>
              </a:ext>
            </a:extLst>
          </a:blip>
          <a:srcRect b="17021"/>
          <a:stretch/>
        </p:blipFill>
        <p:spPr bwMode="auto">
          <a:xfrm>
            <a:off x="1478756" y="4551572"/>
            <a:ext cx="6142038" cy="53468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Documents and Settings\GEX\Desktop\chapter 03\sample 3.1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426" y="5504666"/>
            <a:ext cx="3913235" cy="605019"/>
          </a:xfrm>
          <a:prstGeom prst="rect">
            <a:avLst/>
          </a:prstGeom>
          <a:noFill/>
          <a:extLst>
            <a:ext uri="{909E8E84-426E-40DD-AFC4-6F175D3DCCD1}">
              <a14:hiddenFill xmlns:a14="http://schemas.microsoft.com/office/drawing/2010/main">
                <a:solidFill>
                  <a:srgbClr val="FFFFFF"/>
                </a:solidFill>
              </a14:hiddenFill>
            </a:ext>
          </a:extLst>
        </p:spPr>
      </p:pic>
      <p:sp>
        <p:nvSpPr>
          <p:cNvPr id="19"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1968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29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294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294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294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294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294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294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294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294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2945">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2945">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294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45"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7"/>
          <p:cNvSpPr>
            <a:spLocks noChangeShapeType="1"/>
          </p:cNvSpPr>
          <p:nvPr/>
        </p:nvSpPr>
        <p:spPr bwMode="auto">
          <a:xfrm>
            <a:off x="304800" y="304800"/>
            <a:ext cx="0" cy="585946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10"/>
          <p:cNvSpPr>
            <a:spLocks noChangeShapeType="1"/>
          </p:cNvSpPr>
          <p:nvPr/>
        </p:nvSpPr>
        <p:spPr bwMode="auto">
          <a:xfrm>
            <a:off x="294483" y="615315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19" name="Group 11"/>
          <p:cNvGrpSpPr>
            <a:grpSpLocks/>
          </p:cNvGrpSpPr>
          <p:nvPr/>
        </p:nvGrpSpPr>
        <p:grpSpPr bwMode="auto">
          <a:xfrm>
            <a:off x="320675" y="2317750"/>
            <a:ext cx="7924800" cy="695325"/>
            <a:chOff x="192" y="1536"/>
            <a:chExt cx="4992" cy="438"/>
          </a:xfrm>
        </p:grpSpPr>
        <p:sp>
          <p:nvSpPr>
            <p:cNvPr id="13324"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3325"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4994" name="Text Box 18"/>
          <p:cNvSpPr txBox="1">
            <a:spLocks noChangeArrowheads="1"/>
          </p:cNvSpPr>
          <p:nvPr/>
        </p:nvSpPr>
        <p:spPr bwMode="auto">
          <a:xfrm>
            <a:off x="280988" y="1201738"/>
            <a:ext cx="8521700" cy="3360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ts val="0"/>
              </a:spcBef>
            </a:pPr>
            <a:r>
              <a:rPr lang="en-US" sz="1400" dirty="0"/>
              <a:t>Because all of the hydrogen in the sample is converted to H</a:t>
            </a:r>
            <a:r>
              <a:rPr lang="en-US" sz="1400" baseline="-25000" dirty="0"/>
              <a:t>2</a:t>
            </a:r>
            <a:r>
              <a:rPr lang="en-US" sz="1400" dirty="0"/>
              <a:t>O, we can use dimensional </a:t>
            </a:r>
            <a:r>
              <a:rPr lang="en-US" sz="1400" dirty="0" smtClean="0"/>
              <a:t>analysis and </a:t>
            </a:r>
            <a:r>
              <a:rPr lang="en-US" sz="1400" dirty="0"/>
              <a:t>the following steps to calculate the mass H in the sample. We use three significant figures </a:t>
            </a:r>
            <a:r>
              <a:rPr lang="en-US" sz="1400" dirty="0" smtClean="0"/>
              <a:t>for the </a:t>
            </a:r>
            <a:r>
              <a:rPr lang="en-US" sz="1400" dirty="0"/>
              <a:t>atomic mass of H to match the significant figures in the mass of H</a:t>
            </a:r>
            <a:r>
              <a:rPr lang="en-US" sz="1400" baseline="-25000" dirty="0"/>
              <a:t>2</a:t>
            </a:r>
            <a:r>
              <a:rPr lang="en-US" sz="1400" dirty="0"/>
              <a:t>O produced.</a:t>
            </a:r>
          </a:p>
          <a:p>
            <a:pPr>
              <a:spcBef>
                <a:spcPts val="0"/>
              </a:spcBef>
            </a:pPr>
            <a:endParaRPr lang="en-US" sz="1400" dirty="0" smtClean="0"/>
          </a:p>
          <a:p>
            <a:pPr>
              <a:spcBef>
                <a:spcPts val="0"/>
              </a:spcBef>
            </a:pPr>
            <a:endParaRPr lang="en-US" sz="1400" dirty="0"/>
          </a:p>
          <a:p>
            <a:pPr>
              <a:spcBef>
                <a:spcPts val="0"/>
              </a:spcBef>
            </a:pPr>
            <a:endParaRPr lang="en-US" sz="1400" dirty="0" smtClean="0"/>
          </a:p>
          <a:p>
            <a:pPr>
              <a:spcBef>
                <a:spcPts val="0"/>
              </a:spcBef>
            </a:pPr>
            <a:endParaRPr lang="en-US" sz="1400" dirty="0"/>
          </a:p>
          <a:p>
            <a:pPr>
              <a:spcBef>
                <a:spcPts val="0"/>
              </a:spcBef>
            </a:pPr>
            <a:r>
              <a:rPr lang="en-US" sz="1400" dirty="0" smtClean="0"/>
              <a:t>Using </a:t>
            </a:r>
            <a:r>
              <a:rPr lang="en-US" sz="1400" dirty="0"/>
              <a:t>the values given in this example, the mass of H </a:t>
            </a:r>
            <a:r>
              <a:rPr lang="en-US" sz="1400" dirty="0" smtClean="0"/>
              <a:t>is</a:t>
            </a:r>
          </a:p>
          <a:p>
            <a:pPr>
              <a:spcBef>
                <a:spcPts val="0"/>
              </a:spcBef>
            </a:pPr>
            <a:endParaRPr lang="en-US" sz="1400" dirty="0"/>
          </a:p>
          <a:p>
            <a:pPr>
              <a:spcBef>
                <a:spcPts val="0"/>
              </a:spcBef>
            </a:pPr>
            <a:r>
              <a:rPr lang="en-US" sz="1400" dirty="0" smtClean="0"/>
              <a:t>                                                            </a:t>
            </a:r>
          </a:p>
          <a:p>
            <a:pPr>
              <a:spcBef>
                <a:spcPts val="0"/>
              </a:spcBef>
            </a:pPr>
            <a:endParaRPr lang="en-US" sz="1400" dirty="0"/>
          </a:p>
          <a:p>
            <a:pPr>
              <a:spcBef>
                <a:spcPts val="0"/>
              </a:spcBef>
            </a:pPr>
            <a:endParaRPr lang="en-US" sz="1400" dirty="0"/>
          </a:p>
          <a:p>
            <a:pPr>
              <a:spcBef>
                <a:spcPts val="0"/>
              </a:spcBef>
            </a:pPr>
            <a:r>
              <a:rPr lang="en-US" sz="1400" dirty="0"/>
              <a:t>The mass of the sample, 0.255 g, is the sum of the masses of C, H, and O. Thus, the O mass </a:t>
            </a:r>
            <a:r>
              <a:rPr lang="en-US" sz="1400" dirty="0" smtClean="0"/>
              <a:t>is</a:t>
            </a:r>
          </a:p>
          <a:p>
            <a:r>
              <a:rPr lang="en-US" sz="1400" dirty="0" smtClean="0"/>
              <a:t>                                                  Mass </a:t>
            </a:r>
            <a:r>
              <a:rPr lang="en-US" sz="1400" dirty="0"/>
              <a:t>of O = mass of sample </a:t>
            </a:r>
            <a:r>
              <a:rPr lang="en-US" sz="1400" dirty="0" smtClean="0"/>
              <a:t>– (mass </a:t>
            </a:r>
            <a:r>
              <a:rPr lang="en-US" sz="1400" dirty="0"/>
              <a:t>of C + mass of </a:t>
            </a:r>
            <a:r>
              <a:rPr lang="en-US" sz="1400" dirty="0" smtClean="0"/>
              <a:t>H)</a:t>
            </a:r>
            <a:endParaRPr lang="en-US" sz="1400" dirty="0"/>
          </a:p>
          <a:p>
            <a:r>
              <a:rPr lang="pt-BR" sz="1400" dirty="0" smtClean="0"/>
              <a:t>                                                                   = </a:t>
            </a:r>
            <a:r>
              <a:rPr lang="pt-BR" sz="1400" dirty="0"/>
              <a:t>0.255 g </a:t>
            </a:r>
            <a:r>
              <a:rPr lang="pt-BR" sz="1400" dirty="0" smtClean="0"/>
              <a:t>– (0.153 </a:t>
            </a:r>
            <a:r>
              <a:rPr lang="pt-BR" sz="1400" dirty="0"/>
              <a:t>g + 0.0343 </a:t>
            </a:r>
            <a:r>
              <a:rPr lang="pt-BR" sz="1400" dirty="0" smtClean="0"/>
              <a:t>g) </a:t>
            </a:r>
            <a:r>
              <a:rPr lang="pt-BR" sz="1400" dirty="0"/>
              <a:t>= 0.068 g </a:t>
            </a:r>
            <a:r>
              <a:rPr lang="pt-BR" sz="1400" dirty="0" smtClean="0"/>
              <a:t>O</a:t>
            </a:r>
          </a:p>
          <a:p>
            <a:r>
              <a:rPr lang="en-US" sz="1400" dirty="0"/>
              <a:t>The number of moles of C, H, and O</a:t>
            </a:r>
            <a:r>
              <a:rPr lang="en-US" sz="1400" dirty="0" smtClean="0"/>
              <a:t> </a:t>
            </a:r>
            <a:br>
              <a:rPr lang="en-US" sz="1400" dirty="0" smtClean="0"/>
            </a:br>
            <a:r>
              <a:rPr lang="en-US" sz="1400" dirty="0" smtClean="0"/>
              <a:t>in </a:t>
            </a:r>
            <a:r>
              <a:rPr lang="en-US" sz="1400" dirty="0"/>
              <a:t>the sample is therefore</a:t>
            </a:r>
          </a:p>
        </p:txBody>
      </p:sp>
      <p:sp>
        <p:nvSpPr>
          <p:cNvPr id="12"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20"/>
          <p:cNvSpPr>
            <a:spLocks noChangeArrowheads="1"/>
          </p:cNvSpPr>
          <p:nvPr/>
        </p:nvSpPr>
        <p:spPr bwMode="auto">
          <a:xfrm>
            <a:off x="320675" y="825500"/>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pic>
        <p:nvPicPr>
          <p:cNvPr id="18" name="Picture 2" descr="C:\Documents and Settings\GEX\Desktop\chapter 03\JPEGS\03_Pg102_UnFigure.jpg"/>
          <p:cNvPicPr>
            <a:picLocks noChangeAspect="1" noChangeArrowheads="1"/>
          </p:cNvPicPr>
          <p:nvPr/>
        </p:nvPicPr>
        <p:blipFill rotWithShape="1">
          <a:blip r:embed="rId3">
            <a:extLst>
              <a:ext uri="{28A0092B-C50C-407E-A947-70E740481C1C}">
                <a14:useLocalDpi xmlns:a14="http://schemas.microsoft.com/office/drawing/2010/main" val="0"/>
              </a:ext>
            </a:extLst>
          </a:blip>
          <a:srcRect b="18972"/>
          <a:stretch/>
        </p:blipFill>
        <p:spPr bwMode="auto">
          <a:xfrm>
            <a:off x="1552030" y="2058157"/>
            <a:ext cx="6142038" cy="522119"/>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Documents and Settings\GEX\Desktop\chapter 03\sample 3.15-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0912" y="3027982"/>
            <a:ext cx="3936209" cy="64899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Documents and Settings\GEX\Desktop\chapter 03\sample 3.15-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6499" y="4851807"/>
            <a:ext cx="3022953" cy="1270303"/>
          </a:xfrm>
          <a:prstGeom prst="rect">
            <a:avLst/>
          </a:prstGeom>
          <a:noFill/>
          <a:extLst>
            <a:ext uri="{909E8E84-426E-40DD-AFC4-6F175D3DCCD1}">
              <a14:hiddenFill xmlns:a14="http://schemas.microsoft.com/office/drawing/2010/main">
                <a:solidFill>
                  <a:srgbClr val="FFFFFF"/>
                </a:solidFill>
              </a14:hiddenFill>
            </a:ext>
          </a:extLst>
        </p:spPr>
      </p:pic>
      <p:sp>
        <p:nvSpPr>
          <p:cNvPr id="16"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58"/>
          <p:cNvSpPr>
            <a:spLocks noChangeArrowheads="1"/>
          </p:cNvSpPr>
          <p:nvPr/>
        </p:nvSpPr>
        <p:spPr bwMode="auto">
          <a:xfrm>
            <a:off x="319088" y="557784"/>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25725" indent="-2625725"/>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3.15</a:t>
            </a:r>
            <a:r>
              <a:rPr lang="en-US" b="1" dirty="0" smtClean="0">
                <a:solidFill>
                  <a:srgbClr val="4C4BE5"/>
                </a:solidFill>
                <a:latin typeface="Arial" charset="0"/>
              </a:rPr>
              <a:t> </a:t>
            </a:r>
            <a:r>
              <a:rPr lang="en-US" b="1" dirty="0">
                <a:latin typeface="Arial" charset="0"/>
              </a:rPr>
              <a:t>Determining an Empirical </a:t>
            </a:r>
            <a:r>
              <a:rPr lang="en-US" b="1" dirty="0" smtClean="0">
                <a:latin typeface="Arial" charset="0"/>
              </a:rPr>
              <a:t>Formula by </a:t>
            </a:r>
            <a:r>
              <a:rPr lang="en-US" b="1" dirty="0">
                <a:latin typeface="Arial" charset="0"/>
              </a:rPr>
              <a:t>Combustion Analysis</a:t>
            </a:r>
          </a:p>
        </p:txBody>
      </p:sp>
    </p:spTree>
    <p:extLst>
      <p:ext uri="{BB962C8B-B14F-4D97-AF65-F5344CB8AC3E}">
        <p14:creationId xmlns:p14="http://schemas.microsoft.com/office/powerpoint/2010/main" val="150074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49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99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499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499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499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4994">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4994">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499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9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7"/>
          <p:cNvSpPr>
            <a:spLocks noChangeShapeType="1"/>
          </p:cNvSpPr>
          <p:nvPr/>
        </p:nvSpPr>
        <p:spPr bwMode="auto">
          <a:xfrm>
            <a:off x="304800" y="304800"/>
            <a:ext cx="0" cy="543356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10"/>
          <p:cNvSpPr>
            <a:spLocks noChangeShapeType="1"/>
          </p:cNvSpPr>
          <p:nvPr/>
        </p:nvSpPr>
        <p:spPr bwMode="auto">
          <a:xfrm>
            <a:off x="294483" y="5738364"/>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19" name="Group 11"/>
          <p:cNvGrpSpPr>
            <a:grpSpLocks/>
          </p:cNvGrpSpPr>
          <p:nvPr/>
        </p:nvGrpSpPr>
        <p:grpSpPr bwMode="auto">
          <a:xfrm>
            <a:off x="320675" y="2317750"/>
            <a:ext cx="7924800" cy="695325"/>
            <a:chOff x="192" y="1536"/>
            <a:chExt cx="4992" cy="438"/>
          </a:xfrm>
        </p:grpSpPr>
        <p:sp>
          <p:nvSpPr>
            <p:cNvPr id="13324"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3325"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4994" name="Text Box 18"/>
          <p:cNvSpPr txBox="1">
            <a:spLocks noChangeArrowheads="1"/>
          </p:cNvSpPr>
          <p:nvPr/>
        </p:nvSpPr>
        <p:spPr bwMode="auto">
          <a:xfrm>
            <a:off x="320040" y="1311389"/>
            <a:ext cx="8521700" cy="3360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ts val="0"/>
              </a:spcBef>
            </a:pPr>
            <a:r>
              <a:rPr lang="en-US" sz="1400" dirty="0"/>
              <a:t>To find the empirical formula, we must compare the relative number of moles of each element </a:t>
            </a:r>
            <a:r>
              <a:rPr lang="en-US" sz="1400" dirty="0" smtClean="0"/>
              <a:t>in the </a:t>
            </a:r>
            <a:r>
              <a:rPr lang="en-US" sz="1400" dirty="0"/>
              <a:t>sample, as illustrated in Sample Exercise 3.13</a:t>
            </a:r>
            <a:r>
              <a:rPr lang="en-US" sz="1400" dirty="0" smtClean="0"/>
              <a:t>.</a:t>
            </a:r>
          </a:p>
          <a:p>
            <a:pPr>
              <a:spcBef>
                <a:spcPts val="0"/>
              </a:spcBef>
            </a:pPr>
            <a:endParaRPr lang="en-US" sz="1400" dirty="0"/>
          </a:p>
          <a:p>
            <a:pPr>
              <a:spcBef>
                <a:spcPts val="0"/>
              </a:spcBef>
            </a:pPr>
            <a:endParaRPr lang="en-US" sz="1400" dirty="0" smtClean="0"/>
          </a:p>
          <a:p>
            <a:pPr>
              <a:spcBef>
                <a:spcPts val="0"/>
              </a:spcBef>
            </a:pPr>
            <a:endParaRPr lang="en-US" sz="1400" dirty="0"/>
          </a:p>
          <a:p>
            <a:pPr>
              <a:spcBef>
                <a:spcPts val="0"/>
              </a:spcBef>
            </a:pPr>
            <a:r>
              <a:rPr lang="en-US" sz="1400" dirty="0" smtClean="0"/>
              <a:t>The </a:t>
            </a:r>
            <a:r>
              <a:rPr lang="en-US" sz="1400" dirty="0"/>
              <a:t>first two numbers are very close to the whole numbers 3 and 8, giving the </a:t>
            </a:r>
            <a:r>
              <a:rPr lang="en-US" sz="1400" dirty="0" smtClean="0"/>
              <a:t>empirical formula C</a:t>
            </a:r>
            <a:r>
              <a:rPr lang="en-US" sz="1400" baseline="-25000" dirty="0" smtClean="0"/>
              <a:t>3</a:t>
            </a:r>
            <a:r>
              <a:rPr lang="en-US" sz="1400" dirty="0" smtClean="0"/>
              <a:t>H</a:t>
            </a:r>
            <a:r>
              <a:rPr lang="en-US" sz="1400" baseline="-25000" dirty="0" smtClean="0"/>
              <a:t>8</a:t>
            </a:r>
            <a:r>
              <a:rPr lang="en-US" sz="1400" dirty="0" smtClean="0"/>
              <a:t>O</a:t>
            </a:r>
            <a:r>
              <a:rPr lang="en-US" sz="1400" dirty="0"/>
              <a:t>.</a:t>
            </a:r>
          </a:p>
          <a:p>
            <a:pPr>
              <a:spcBef>
                <a:spcPts val="0"/>
              </a:spcBef>
            </a:pPr>
            <a:endParaRPr lang="en-US" sz="1600" dirty="0" smtClean="0">
              <a:solidFill>
                <a:srgbClr val="3366FF"/>
              </a:solidFill>
              <a:latin typeface="Arial" charset="0"/>
            </a:endParaRPr>
          </a:p>
          <a:p>
            <a:pPr>
              <a:spcBef>
                <a:spcPct val="0"/>
              </a:spcBef>
            </a:pPr>
            <a:r>
              <a:rPr lang="en-US" sz="1600" b="1" dirty="0" smtClean="0">
                <a:solidFill>
                  <a:srgbClr val="3366FF"/>
                </a:solidFill>
                <a:latin typeface="Arial" charset="0"/>
              </a:rPr>
              <a:t>Practice Exercise 1</a:t>
            </a:r>
          </a:p>
          <a:p>
            <a:pPr>
              <a:spcBef>
                <a:spcPct val="0"/>
              </a:spcBef>
            </a:pPr>
            <a:endParaRPr lang="en-US" sz="1000" b="1" dirty="0">
              <a:solidFill>
                <a:srgbClr val="3366FF"/>
              </a:solidFill>
              <a:latin typeface="Arial" charset="0"/>
            </a:endParaRPr>
          </a:p>
          <a:p>
            <a:pPr>
              <a:spcBef>
                <a:spcPct val="0"/>
              </a:spcBef>
            </a:pPr>
            <a:r>
              <a:rPr lang="en-US" sz="1400" dirty="0" smtClean="0"/>
              <a:t>The </a:t>
            </a:r>
            <a:r>
              <a:rPr lang="en-US" sz="1400" dirty="0"/>
              <a:t>compound </a:t>
            </a:r>
            <a:r>
              <a:rPr lang="en-US" sz="1400" dirty="0" err="1"/>
              <a:t>dioxane</a:t>
            </a:r>
            <a:r>
              <a:rPr lang="en-US" sz="1400" dirty="0"/>
              <a:t>, which is used as a solvent in various industrial processes, is </a:t>
            </a:r>
            <a:r>
              <a:rPr lang="en-US" sz="1400" dirty="0" smtClean="0"/>
              <a:t>composed of </a:t>
            </a:r>
            <a:r>
              <a:rPr lang="en-US" sz="1400" dirty="0"/>
              <a:t>C, H, and </a:t>
            </a:r>
            <a:r>
              <a:rPr lang="en-US" sz="1400" dirty="0" smtClean="0"/>
              <a:t/>
            </a:r>
            <a:br>
              <a:rPr lang="en-US" sz="1400" dirty="0" smtClean="0"/>
            </a:br>
            <a:r>
              <a:rPr lang="en-US" sz="1400" dirty="0" smtClean="0"/>
              <a:t>O </a:t>
            </a:r>
            <a:r>
              <a:rPr lang="en-US" sz="1400" dirty="0"/>
              <a:t>atoms. Combustion of a 2.203-g sample of this compound </a:t>
            </a:r>
            <a:r>
              <a:rPr lang="en-US" sz="1400" dirty="0" smtClean="0"/>
              <a:t>produces 4.401 </a:t>
            </a:r>
            <a:r>
              <a:rPr lang="en-US" sz="1400" dirty="0"/>
              <a:t>g CO</a:t>
            </a:r>
            <a:r>
              <a:rPr lang="en-US" sz="1400" baseline="-25000" dirty="0"/>
              <a:t>2</a:t>
            </a:r>
            <a:r>
              <a:rPr lang="en-US" sz="1400" dirty="0"/>
              <a:t> and 1.802 g H</a:t>
            </a:r>
            <a:r>
              <a:rPr lang="en-US" sz="1400" baseline="-25000" dirty="0"/>
              <a:t>2</a:t>
            </a:r>
            <a:r>
              <a:rPr lang="en-US" sz="1400" dirty="0"/>
              <a:t>O. A separate experiment shows that it has a molar mass </a:t>
            </a:r>
            <a:r>
              <a:rPr lang="en-US" sz="1400" dirty="0" smtClean="0"/>
              <a:t>of 88.1 g/mol</a:t>
            </a:r>
            <a:r>
              <a:rPr lang="en-US" sz="1400" dirty="0"/>
              <a:t>. Which of the following is the correct molecular formula for </a:t>
            </a:r>
            <a:r>
              <a:rPr lang="en-US" sz="1400" dirty="0" err="1"/>
              <a:t>dioxane</a:t>
            </a:r>
            <a:r>
              <a:rPr lang="en-US" sz="1400" dirty="0"/>
              <a:t>? </a:t>
            </a:r>
            <a:r>
              <a:rPr lang="en-US" sz="1400" b="1" dirty="0"/>
              <a:t>(a) </a:t>
            </a:r>
            <a:r>
              <a:rPr lang="en-US" sz="1400" dirty="0"/>
              <a:t>C</a:t>
            </a:r>
            <a:r>
              <a:rPr lang="en-US" sz="1400" baseline="-25000" dirty="0"/>
              <a:t>2</a:t>
            </a:r>
            <a:r>
              <a:rPr lang="en-US" sz="1400" dirty="0"/>
              <a:t>H</a:t>
            </a:r>
            <a:r>
              <a:rPr lang="en-US" sz="1400" baseline="-25000" dirty="0"/>
              <a:t>4</a:t>
            </a:r>
            <a:r>
              <a:rPr lang="en-US" sz="1400" dirty="0"/>
              <a:t>O</a:t>
            </a:r>
            <a:r>
              <a:rPr lang="en-US" sz="1400" dirty="0" smtClean="0"/>
              <a:t>, </a:t>
            </a:r>
            <a:r>
              <a:rPr lang="en-US" sz="1400" b="1" dirty="0" smtClean="0"/>
              <a:t>(</a:t>
            </a:r>
            <a:r>
              <a:rPr lang="en-US" sz="1400" b="1" dirty="0"/>
              <a:t>b)</a:t>
            </a:r>
            <a:r>
              <a:rPr lang="en-US" sz="1400" dirty="0"/>
              <a:t> C</a:t>
            </a:r>
            <a:r>
              <a:rPr lang="en-US" sz="1400" baseline="-25000" dirty="0"/>
              <a:t>4</a:t>
            </a:r>
            <a:r>
              <a:rPr lang="en-US" sz="1400" dirty="0"/>
              <a:t>H</a:t>
            </a:r>
            <a:r>
              <a:rPr lang="en-US" sz="1400" baseline="-25000" dirty="0"/>
              <a:t>4</a:t>
            </a:r>
            <a:r>
              <a:rPr lang="en-US" sz="1400" dirty="0"/>
              <a:t>O</a:t>
            </a:r>
            <a:r>
              <a:rPr lang="en-US" sz="1400" baseline="-25000" dirty="0"/>
              <a:t>2</a:t>
            </a:r>
            <a:r>
              <a:rPr lang="en-US" sz="1400" dirty="0"/>
              <a:t>, </a:t>
            </a:r>
            <a:r>
              <a:rPr lang="en-US" sz="1400" b="1" dirty="0"/>
              <a:t>(c) </a:t>
            </a:r>
            <a:r>
              <a:rPr lang="en-US" sz="1400" dirty="0"/>
              <a:t>CH</a:t>
            </a:r>
            <a:r>
              <a:rPr lang="en-US" sz="1400" baseline="-25000" dirty="0"/>
              <a:t>2</a:t>
            </a:r>
            <a:r>
              <a:rPr lang="en-US" sz="1400" dirty="0"/>
              <a:t>, </a:t>
            </a:r>
            <a:r>
              <a:rPr lang="en-US" sz="1400" b="1" dirty="0"/>
              <a:t>(d)</a:t>
            </a:r>
            <a:r>
              <a:rPr lang="en-US" sz="1400" dirty="0"/>
              <a:t> C</a:t>
            </a:r>
            <a:r>
              <a:rPr lang="en-US" sz="1400" baseline="-25000" dirty="0"/>
              <a:t>4</a:t>
            </a:r>
            <a:r>
              <a:rPr lang="en-US" sz="1400" dirty="0"/>
              <a:t>H</a:t>
            </a:r>
            <a:r>
              <a:rPr lang="en-US" sz="1400" baseline="-25000" dirty="0"/>
              <a:t>8</a:t>
            </a:r>
            <a:r>
              <a:rPr lang="en-US" sz="1400" dirty="0"/>
              <a:t>O</a:t>
            </a:r>
            <a:r>
              <a:rPr lang="en-US" sz="1400" baseline="-25000" dirty="0"/>
              <a:t>2</a:t>
            </a:r>
            <a:r>
              <a:rPr lang="en-US" sz="1400" dirty="0" smtClean="0"/>
              <a:t>.</a:t>
            </a:r>
          </a:p>
          <a:p>
            <a:endParaRPr lang="en-US" sz="1400" dirty="0" smtClean="0"/>
          </a:p>
          <a:p>
            <a:pPr>
              <a:spcBef>
                <a:spcPct val="0"/>
              </a:spcBef>
            </a:pPr>
            <a:r>
              <a:rPr lang="en-US" sz="1600" b="1" dirty="0" smtClean="0">
                <a:solidFill>
                  <a:srgbClr val="3366FF"/>
                </a:solidFill>
                <a:latin typeface="Arial" charset="0"/>
              </a:rPr>
              <a:t>Practice Exercise 2</a:t>
            </a:r>
          </a:p>
          <a:p>
            <a:pPr>
              <a:spcBef>
                <a:spcPct val="0"/>
              </a:spcBef>
            </a:pPr>
            <a:endParaRPr lang="en-US" sz="1000" b="1" dirty="0">
              <a:solidFill>
                <a:srgbClr val="3366FF"/>
              </a:solidFill>
              <a:latin typeface="Arial" charset="0"/>
            </a:endParaRPr>
          </a:p>
          <a:p>
            <a:pPr>
              <a:spcBef>
                <a:spcPct val="0"/>
              </a:spcBef>
            </a:pPr>
            <a:r>
              <a:rPr lang="en-US" sz="1400" b="1" dirty="0" smtClean="0"/>
              <a:t>(a</a:t>
            </a:r>
            <a:r>
              <a:rPr lang="en-US" sz="1400" b="1" dirty="0"/>
              <a:t>)</a:t>
            </a:r>
            <a:r>
              <a:rPr lang="en-US" sz="1400" dirty="0"/>
              <a:t> </a:t>
            </a:r>
            <a:r>
              <a:rPr lang="en-US" sz="1400" dirty="0" err="1"/>
              <a:t>Caproic</a:t>
            </a:r>
            <a:r>
              <a:rPr lang="en-US" sz="1400" dirty="0"/>
              <a:t> acid, responsible for the odor of dirty socks, is composed of C, H, and O </a:t>
            </a:r>
            <a:r>
              <a:rPr lang="en-US" sz="1400" dirty="0" smtClean="0"/>
              <a:t>atoms. Combustion </a:t>
            </a:r>
            <a:r>
              <a:rPr lang="en-US" sz="1400" dirty="0"/>
              <a:t>of a </a:t>
            </a:r>
            <a:r>
              <a:rPr lang="en-US" sz="1400" dirty="0" smtClean="0"/>
              <a:t/>
            </a:r>
            <a:br>
              <a:rPr lang="en-US" sz="1400" dirty="0" smtClean="0"/>
            </a:br>
            <a:r>
              <a:rPr lang="en-US" sz="1400" dirty="0" smtClean="0"/>
              <a:t>0.225-g </a:t>
            </a:r>
            <a:r>
              <a:rPr lang="en-US" sz="1400" dirty="0"/>
              <a:t>sample of this compound produces 0.512 g CO</a:t>
            </a:r>
            <a:r>
              <a:rPr lang="en-US" sz="1400" baseline="-25000" dirty="0"/>
              <a:t>2</a:t>
            </a:r>
            <a:r>
              <a:rPr lang="en-US" sz="1400" dirty="0"/>
              <a:t> and 0.209 g </a:t>
            </a:r>
            <a:r>
              <a:rPr lang="en-US" sz="1400" dirty="0" smtClean="0"/>
              <a:t>H</a:t>
            </a:r>
            <a:r>
              <a:rPr lang="en-US" sz="1400" baseline="-25000" dirty="0" smtClean="0"/>
              <a:t>2</a:t>
            </a:r>
            <a:r>
              <a:rPr lang="en-US" sz="1400" dirty="0" smtClean="0"/>
              <a:t>O. What </a:t>
            </a:r>
            <a:r>
              <a:rPr lang="en-US" sz="1400" dirty="0"/>
              <a:t>is the empirical formula of </a:t>
            </a:r>
            <a:r>
              <a:rPr lang="en-US" sz="1400" dirty="0" smtClean="0"/>
              <a:t/>
            </a:r>
            <a:br>
              <a:rPr lang="en-US" sz="1400" dirty="0" smtClean="0"/>
            </a:br>
            <a:r>
              <a:rPr lang="en-US" sz="1400" dirty="0" err="1" smtClean="0"/>
              <a:t>caproic</a:t>
            </a:r>
            <a:r>
              <a:rPr lang="en-US" sz="1400" dirty="0" smtClean="0"/>
              <a:t> </a:t>
            </a:r>
            <a:r>
              <a:rPr lang="en-US" sz="1400" dirty="0"/>
              <a:t>acid? </a:t>
            </a:r>
            <a:r>
              <a:rPr lang="en-US" sz="1400" b="1" dirty="0"/>
              <a:t>(b)</a:t>
            </a:r>
            <a:r>
              <a:rPr lang="en-US" sz="1400" dirty="0"/>
              <a:t> </a:t>
            </a:r>
            <a:r>
              <a:rPr lang="en-US" sz="1400" dirty="0" err="1"/>
              <a:t>Caproic</a:t>
            </a:r>
            <a:r>
              <a:rPr lang="en-US" sz="1400" dirty="0"/>
              <a:t> acid has a molar mass of 116 </a:t>
            </a:r>
            <a:r>
              <a:rPr lang="en-US" sz="1400" dirty="0" smtClean="0"/>
              <a:t>g/mol. What </a:t>
            </a:r>
            <a:r>
              <a:rPr lang="en-US" sz="1400" dirty="0"/>
              <a:t>is its molecular formula?</a:t>
            </a:r>
          </a:p>
        </p:txBody>
      </p:sp>
      <p:sp>
        <p:nvSpPr>
          <p:cNvPr id="12" name="Line 19"/>
          <p:cNvSpPr>
            <a:spLocks noChangeShapeType="1"/>
          </p:cNvSpPr>
          <p:nvPr/>
        </p:nvSpPr>
        <p:spPr bwMode="auto">
          <a:xfrm>
            <a:off x="396875" y="1300524"/>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20"/>
          <p:cNvSpPr>
            <a:spLocks noChangeArrowheads="1"/>
          </p:cNvSpPr>
          <p:nvPr/>
        </p:nvSpPr>
        <p:spPr bwMode="auto">
          <a:xfrm>
            <a:off x="320675" y="935399"/>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pic>
        <p:nvPicPr>
          <p:cNvPr id="11266" name="Picture 2" descr="C:\Documents and Settings\GEX\Desktop\chapter 03\sample 3.1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4273" y="1977686"/>
            <a:ext cx="3177604" cy="304862"/>
          </a:xfrm>
          <a:prstGeom prst="rect">
            <a:avLst/>
          </a:prstGeom>
          <a:noFill/>
          <a:extLst>
            <a:ext uri="{909E8E84-426E-40DD-AFC4-6F175D3DCCD1}">
              <a14:hiddenFill xmlns:a14="http://schemas.microsoft.com/office/drawing/2010/main">
                <a:solidFill>
                  <a:srgbClr val="FFFFFF"/>
                </a:solidFill>
              </a14:hiddenFill>
            </a:ext>
          </a:extLst>
        </p:spPr>
      </p:pic>
      <p:sp>
        <p:nvSpPr>
          <p:cNvPr id="14"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58"/>
          <p:cNvSpPr>
            <a:spLocks noChangeArrowheads="1"/>
          </p:cNvSpPr>
          <p:nvPr/>
        </p:nvSpPr>
        <p:spPr bwMode="auto">
          <a:xfrm>
            <a:off x="319088" y="557784"/>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25725" indent="-2625725"/>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3.15</a:t>
            </a:r>
            <a:r>
              <a:rPr lang="en-US" b="1" dirty="0" smtClean="0">
                <a:solidFill>
                  <a:srgbClr val="4C4BE5"/>
                </a:solidFill>
                <a:latin typeface="Arial" charset="0"/>
              </a:rPr>
              <a:t> </a:t>
            </a:r>
            <a:r>
              <a:rPr lang="en-US" b="1" dirty="0">
                <a:latin typeface="Arial" charset="0"/>
              </a:rPr>
              <a:t>Determining an Empirical </a:t>
            </a:r>
            <a:r>
              <a:rPr lang="en-US" b="1" dirty="0" smtClean="0">
                <a:latin typeface="Arial" charset="0"/>
              </a:rPr>
              <a:t>Formula by </a:t>
            </a:r>
            <a:r>
              <a:rPr lang="en-US" b="1" dirty="0">
                <a:latin typeface="Arial" charset="0"/>
              </a:rPr>
              <a:t>Combustion Analysis</a:t>
            </a:r>
          </a:p>
        </p:txBody>
      </p:sp>
    </p:spTree>
    <p:extLst>
      <p:ext uri="{BB962C8B-B14F-4D97-AF65-F5344CB8AC3E}">
        <p14:creationId xmlns:p14="http://schemas.microsoft.com/office/powerpoint/2010/main" val="33780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499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499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499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499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499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7"/>
          <p:cNvSpPr>
            <a:spLocks noChangeShapeType="1"/>
          </p:cNvSpPr>
          <p:nvPr/>
        </p:nvSpPr>
        <p:spPr bwMode="auto">
          <a:xfrm>
            <a:off x="304800" y="304800"/>
            <a:ext cx="0" cy="560426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Line 10"/>
          <p:cNvSpPr>
            <a:spLocks noChangeShapeType="1"/>
          </p:cNvSpPr>
          <p:nvPr/>
        </p:nvSpPr>
        <p:spPr bwMode="auto">
          <a:xfrm>
            <a:off x="295275" y="59090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45" name="Group 14"/>
          <p:cNvGrpSpPr>
            <a:grpSpLocks/>
          </p:cNvGrpSpPr>
          <p:nvPr/>
        </p:nvGrpSpPr>
        <p:grpSpPr bwMode="auto">
          <a:xfrm>
            <a:off x="304800" y="3733800"/>
            <a:ext cx="7924800" cy="695325"/>
            <a:chOff x="192" y="1536"/>
            <a:chExt cx="4992" cy="438"/>
          </a:xfrm>
        </p:grpSpPr>
        <p:sp>
          <p:nvSpPr>
            <p:cNvPr id="14349"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4350"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2945" name="Text Box 17"/>
          <p:cNvSpPr txBox="1">
            <a:spLocks noChangeArrowheads="1"/>
          </p:cNvSpPr>
          <p:nvPr/>
        </p:nvSpPr>
        <p:spPr bwMode="auto">
          <a:xfrm>
            <a:off x="320040" y="1871331"/>
            <a:ext cx="8364538"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ts val="0"/>
              </a:spcBef>
            </a:pPr>
            <a:r>
              <a:rPr lang="en-US" sz="1400" b="1" dirty="0" smtClean="0"/>
              <a:t>Analyze </a:t>
            </a:r>
            <a:r>
              <a:rPr lang="en-US" sz="1400" dirty="0"/>
              <a:t>We are given the mass of a reactant and must determine the mass of a product in </a:t>
            </a:r>
            <a:r>
              <a:rPr lang="en-US" sz="1400" dirty="0" smtClean="0"/>
              <a:t>the given </a:t>
            </a:r>
            <a:r>
              <a:rPr lang="en-US" sz="1400" dirty="0"/>
              <a:t>reaction.</a:t>
            </a:r>
          </a:p>
          <a:p>
            <a:pPr>
              <a:spcBef>
                <a:spcPts val="0"/>
              </a:spcBef>
            </a:pPr>
            <a:endParaRPr lang="en-US" sz="1400" b="1" dirty="0" smtClean="0"/>
          </a:p>
          <a:p>
            <a:pPr>
              <a:spcBef>
                <a:spcPts val="0"/>
              </a:spcBef>
            </a:pPr>
            <a:r>
              <a:rPr lang="en-US" sz="1400" b="1" dirty="0" smtClean="0"/>
              <a:t>Plan </a:t>
            </a:r>
            <a:r>
              <a:rPr lang="en-US" sz="1400" dirty="0"/>
              <a:t>We follow the general strategy outlined in Figure 3.16:</a:t>
            </a:r>
          </a:p>
          <a:p>
            <a:pPr>
              <a:spcBef>
                <a:spcPts val="0"/>
              </a:spcBef>
            </a:pPr>
            <a:r>
              <a:rPr lang="en-US" sz="1400" b="1" dirty="0"/>
              <a:t>(1) </a:t>
            </a:r>
            <a:r>
              <a:rPr lang="en-US" sz="1400" dirty="0"/>
              <a:t>Convert grams of C</a:t>
            </a:r>
            <a:r>
              <a:rPr lang="en-US" sz="1400" baseline="-25000" dirty="0"/>
              <a:t>6</a:t>
            </a:r>
            <a:r>
              <a:rPr lang="en-US" sz="1400" dirty="0"/>
              <a:t>H</a:t>
            </a:r>
            <a:r>
              <a:rPr lang="en-US" sz="1400" baseline="-25000" dirty="0"/>
              <a:t>12</a:t>
            </a:r>
            <a:r>
              <a:rPr lang="en-US" sz="1400" dirty="0"/>
              <a:t>O</a:t>
            </a:r>
            <a:r>
              <a:rPr lang="en-US" sz="1400" baseline="-25000" dirty="0"/>
              <a:t>6</a:t>
            </a:r>
            <a:r>
              <a:rPr lang="en-US" sz="1400" dirty="0" smtClean="0"/>
              <a:t> </a:t>
            </a:r>
            <a:r>
              <a:rPr lang="en-US" sz="1400" dirty="0"/>
              <a:t>to moles using the molar mass of C</a:t>
            </a:r>
            <a:r>
              <a:rPr lang="en-US" sz="1400" baseline="-25000" dirty="0"/>
              <a:t>6</a:t>
            </a:r>
            <a:r>
              <a:rPr lang="en-US" sz="1400" dirty="0"/>
              <a:t>H</a:t>
            </a:r>
            <a:r>
              <a:rPr lang="en-US" sz="1400" baseline="-25000" dirty="0"/>
              <a:t>12</a:t>
            </a:r>
            <a:r>
              <a:rPr lang="en-US" sz="1400" dirty="0"/>
              <a:t>O</a:t>
            </a:r>
            <a:r>
              <a:rPr lang="en-US" sz="1400" baseline="-25000" dirty="0"/>
              <a:t>6</a:t>
            </a:r>
            <a:r>
              <a:rPr lang="en-US" sz="1400" dirty="0" smtClean="0"/>
              <a:t>.</a:t>
            </a:r>
            <a:endParaRPr lang="en-US" sz="1400" dirty="0"/>
          </a:p>
          <a:p>
            <a:pPr>
              <a:spcBef>
                <a:spcPts val="0"/>
              </a:spcBef>
            </a:pPr>
            <a:r>
              <a:rPr lang="en-US" sz="1400" b="1" dirty="0"/>
              <a:t>(2) </a:t>
            </a:r>
            <a:r>
              <a:rPr lang="en-US" sz="1400" dirty="0"/>
              <a:t>Convert moles of C</a:t>
            </a:r>
            <a:r>
              <a:rPr lang="en-US" sz="1400" baseline="-25000" dirty="0"/>
              <a:t>6</a:t>
            </a:r>
            <a:r>
              <a:rPr lang="en-US" sz="1400" dirty="0"/>
              <a:t>H</a:t>
            </a:r>
            <a:r>
              <a:rPr lang="en-US" sz="1400" baseline="-25000" dirty="0"/>
              <a:t>12</a:t>
            </a:r>
            <a:r>
              <a:rPr lang="en-US" sz="1400" dirty="0"/>
              <a:t>O</a:t>
            </a:r>
            <a:r>
              <a:rPr lang="en-US" sz="1400" baseline="-25000" dirty="0"/>
              <a:t>6</a:t>
            </a:r>
            <a:r>
              <a:rPr lang="en-US" sz="1400" dirty="0" smtClean="0"/>
              <a:t> </a:t>
            </a:r>
            <a:r>
              <a:rPr lang="en-US" sz="1400" dirty="0"/>
              <a:t>to moles of </a:t>
            </a:r>
            <a:r>
              <a:rPr lang="en-US" sz="1400" dirty="0" smtClean="0"/>
              <a:t>H</a:t>
            </a:r>
            <a:r>
              <a:rPr lang="en-US" sz="1400" baseline="-25000" dirty="0"/>
              <a:t>2</a:t>
            </a:r>
            <a:r>
              <a:rPr lang="en-US" sz="1400" dirty="0" smtClean="0"/>
              <a:t>O </a:t>
            </a:r>
            <a:r>
              <a:rPr lang="en-US" sz="1400" dirty="0"/>
              <a:t>using the stoichiometric </a:t>
            </a:r>
            <a:r>
              <a:rPr lang="en-US" sz="1400" dirty="0" smtClean="0"/>
              <a:t>relationship 1 </a:t>
            </a:r>
            <a:r>
              <a:rPr lang="en-US" sz="1400" dirty="0"/>
              <a:t>mol </a:t>
            </a:r>
            <a:r>
              <a:rPr lang="en-US" sz="1400" dirty="0" smtClean="0"/>
              <a:t>C</a:t>
            </a:r>
            <a:r>
              <a:rPr lang="en-US" sz="1400" baseline="-25000" dirty="0" smtClean="0"/>
              <a:t>6</a:t>
            </a:r>
            <a:r>
              <a:rPr lang="en-US" sz="1400" dirty="0" smtClean="0"/>
              <a:t>H</a:t>
            </a:r>
            <a:r>
              <a:rPr lang="en-US" sz="1400" baseline="-25000" dirty="0" smtClean="0"/>
              <a:t>12</a:t>
            </a:r>
            <a:r>
              <a:rPr lang="en-US" sz="1400" dirty="0" smtClean="0"/>
              <a:t>O</a:t>
            </a:r>
            <a:r>
              <a:rPr lang="en-US" sz="1400" baseline="-25000" dirty="0" smtClean="0"/>
              <a:t>6</a:t>
            </a:r>
            <a:r>
              <a:rPr lang="en-US" sz="1400" dirty="0" smtClean="0"/>
              <a:t>      6 mol H</a:t>
            </a:r>
            <a:r>
              <a:rPr lang="en-US" sz="1400" baseline="-25000" dirty="0"/>
              <a:t>2</a:t>
            </a:r>
            <a:r>
              <a:rPr lang="en-US" sz="1400" dirty="0" smtClean="0"/>
              <a:t>O</a:t>
            </a:r>
            <a:r>
              <a:rPr lang="en-US" sz="1400" dirty="0"/>
              <a:t>.</a:t>
            </a:r>
          </a:p>
          <a:p>
            <a:pPr>
              <a:spcBef>
                <a:spcPts val="0"/>
              </a:spcBef>
            </a:pPr>
            <a:r>
              <a:rPr lang="en-US" sz="1400" b="1" dirty="0"/>
              <a:t>(3) </a:t>
            </a:r>
            <a:r>
              <a:rPr lang="en-US" sz="1400" dirty="0"/>
              <a:t>Convert moles of H</a:t>
            </a:r>
            <a:r>
              <a:rPr lang="en-US" sz="1400" baseline="-25000" dirty="0"/>
              <a:t>2</a:t>
            </a:r>
            <a:r>
              <a:rPr lang="en-US" sz="1400" dirty="0"/>
              <a:t>O to grams using the molar mass of H</a:t>
            </a:r>
            <a:r>
              <a:rPr lang="en-US" sz="1400" baseline="-25000" dirty="0"/>
              <a:t>2</a:t>
            </a:r>
            <a:r>
              <a:rPr lang="en-US" sz="1400" dirty="0"/>
              <a:t>O</a:t>
            </a:r>
            <a:r>
              <a:rPr lang="en-US" sz="1400" dirty="0" smtClean="0"/>
              <a:t>.</a:t>
            </a:r>
          </a:p>
          <a:p>
            <a:pPr>
              <a:spcBef>
                <a:spcPts val="0"/>
              </a:spcBef>
            </a:pPr>
            <a:r>
              <a:rPr lang="en-US" sz="1400" dirty="0" smtClean="0"/>
              <a:t>  </a:t>
            </a:r>
            <a:endParaRPr lang="en-US" sz="1400" dirty="0"/>
          </a:p>
          <a:p>
            <a:pPr>
              <a:spcBef>
                <a:spcPts val="0"/>
              </a:spcBef>
            </a:pPr>
            <a:r>
              <a:rPr lang="en-US" sz="1400" b="1" dirty="0" smtClean="0"/>
              <a:t>Solve </a:t>
            </a:r>
            <a:endParaRPr lang="en-US" sz="1400" dirty="0" smtClean="0"/>
          </a:p>
          <a:p>
            <a:pPr marL="0" indent="0">
              <a:spcBef>
                <a:spcPts val="0"/>
              </a:spcBef>
            </a:pPr>
            <a:r>
              <a:rPr lang="en-US" sz="1400" b="1" dirty="0" smtClean="0"/>
              <a:t>(1)</a:t>
            </a:r>
            <a:r>
              <a:rPr lang="en-US" sz="1400" dirty="0" smtClean="0"/>
              <a:t> First </a:t>
            </a:r>
            <a:r>
              <a:rPr lang="en-US" sz="1400" dirty="0"/>
              <a:t>we convert grams of C</a:t>
            </a:r>
            <a:r>
              <a:rPr lang="en-US" sz="1400" baseline="-25000" dirty="0"/>
              <a:t>6</a:t>
            </a:r>
            <a:r>
              <a:rPr lang="en-US" sz="1400" dirty="0"/>
              <a:t>H</a:t>
            </a:r>
            <a:r>
              <a:rPr lang="en-US" sz="1400" baseline="-25000" dirty="0"/>
              <a:t>12</a:t>
            </a:r>
            <a:r>
              <a:rPr lang="en-US" sz="1400" dirty="0"/>
              <a:t>O</a:t>
            </a:r>
            <a:r>
              <a:rPr lang="en-US" sz="1400" baseline="-25000" dirty="0"/>
              <a:t>6</a:t>
            </a:r>
            <a:r>
              <a:rPr lang="en-US" sz="1400" dirty="0" smtClean="0"/>
              <a:t> </a:t>
            </a:r>
            <a:r>
              <a:rPr lang="en-US" sz="1400" dirty="0"/>
              <a:t>to moles using the molar mass of C</a:t>
            </a:r>
            <a:r>
              <a:rPr lang="en-US" sz="1400" baseline="-25000" dirty="0"/>
              <a:t>6</a:t>
            </a:r>
            <a:r>
              <a:rPr lang="en-US" sz="1400" dirty="0"/>
              <a:t>H</a:t>
            </a:r>
            <a:r>
              <a:rPr lang="en-US" sz="1400" baseline="-25000" dirty="0"/>
              <a:t>12</a:t>
            </a:r>
            <a:r>
              <a:rPr lang="en-US" sz="1400" dirty="0"/>
              <a:t>O</a:t>
            </a:r>
            <a:r>
              <a:rPr lang="en-US" sz="1400" baseline="-25000" dirty="0"/>
              <a:t>6</a:t>
            </a:r>
            <a:r>
              <a:rPr lang="en-US" sz="1400" dirty="0" smtClean="0"/>
              <a:t>.</a:t>
            </a:r>
          </a:p>
          <a:p>
            <a:pPr>
              <a:spcBef>
                <a:spcPts val="0"/>
              </a:spcBef>
              <a:buAutoNum type="arabicParenBoth"/>
            </a:pPr>
            <a:endParaRPr lang="en-US" sz="1400" dirty="0"/>
          </a:p>
          <a:p>
            <a:pPr>
              <a:spcBef>
                <a:spcPts val="0"/>
              </a:spcBef>
              <a:buAutoNum type="arabicParenBoth"/>
            </a:pPr>
            <a:endParaRPr lang="en-US" sz="1400" dirty="0" smtClean="0"/>
          </a:p>
          <a:p>
            <a:pPr>
              <a:spcBef>
                <a:spcPts val="0"/>
              </a:spcBef>
              <a:buAutoNum type="arabicParenBoth"/>
            </a:pPr>
            <a:endParaRPr lang="en-US" sz="1400" dirty="0"/>
          </a:p>
          <a:p>
            <a:pPr>
              <a:spcBef>
                <a:spcPts val="0"/>
              </a:spcBef>
              <a:buAutoNum type="arabicParenBoth"/>
            </a:pPr>
            <a:endParaRPr lang="en-US" sz="1400" dirty="0" smtClean="0"/>
          </a:p>
          <a:p>
            <a:pPr>
              <a:spcBef>
                <a:spcPts val="0"/>
              </a:spcBef>
              <a:buAutoNum type="arabicParenBoth"/>
            </a:pPr>
            <a:endParaRPr lang="en-US" sz="1400" dirty="0" smtClean="0"/>
          </a:p>
          <a:p>
            <a:pPr marL="0" indent="0">
              <a:spcBef>
                <a:spcPts val="0"/>
              </a:spcBef>
            </a:pPr>
            <a:endParaRPr lang="en-US" sz="1400" dirty="0" smtClean="0"/>
          </a:p>
          <a:p>
            <a:pPr marL="0" indent="0">
              <a:spcBef>
                <a:spcPts val="0"/>
              </a:spcBef>
            </a:pPr>
            <a:endParaRPr lang="en-US" sz="1200" dirty="0" smtClean="0"/>
          </a:p>
          <a:p>
            <a:pPr marL="0" indent="0">
              <a:spcBef>
                <a:spcPts val="0"/>
              </a:spcBef>
            </a:pPr>
            <a:r>
              <a:rPr lang="en-US" sz="1400" b="1" dirty="0" smtClean="0"/>
              <a:t>(2</a:t>
            </a:r>
            <a:r>
              <a:rPr lang="en-US" sz="1400" b="1" dirty="0"/>
              <a:t>) </a:t>
            </a:r>
            <a:r>
              <a:rPr lang="en-US" sz="1400" dirty="0"/>
              <a:t>Next we convert moles of C</a:t>
            </a:r>
            <a:r>
              <a:rPr lang="en-US" sz="1400" baseline="-25000" dirty="0"/>
              <a:t>6</a:t>
            </a:r>
            <a:r>
              <a:rPr lang="en-US" sz="1400" dirty="0"/>
              <a:t>H</a:t>
            </a:r>
            <a:r>
              <a:rPr lang="en-US" sz="1400" baseline="-25000" dirty="0"/>
              <a:t>12</a:t>
            </a:r>
            <a:r>
              <a:rPr lang="en-US" sz="1400" dirty="0"/>
              <a:t>O</a:t>
            </a:r>
            <a:r>
              <a:rPr lang="en-US" sz="1400" baseline="-25000" dirty="0"/>
              <a:t>6</a:t>
            </a:r>
            <a:r>
              <a:rPr lang="en-US" sz="1400" dirty="0" smtClean="0"/>
              <a:t> </a:t>
            </a:r>
            <a:r>
              <a:rPr lang="en-US" sz="1400" dirty="0"/>
              <a:t>to moles of </a:t>
            </a:r>
            <a:r>
              <a:rPr lang="en-US" sz="1400" dirty="0" smtClean="0"/>
              <a:t>H</a:t>
            </a:r>
            <a:r>
              <a:rPr lang="en-US" sz="1400" baseline="-25000" dirty="0"/>
              <a:t>2</a:t>
            </a:r>
            <a:r>
              <a:rPr lang="en-US" sz="1400" dirty="0" smtClean="0"/>
              <a:t>O </a:t>
            </a:r>
            <a:r>
              <a:rPr lang="en-US" sz="1400" dirty="0"/>
              <a:t>using the stoichiometric </a:t>
            </a:r>
            <a:r>
              <a:rPr lang="en-US" sz="1400" dirty="0" smtClean="0"/>
              <a:t>relationship </a:t>
            </a:r>
            <a:br>
              <a:rPr lang="en-US" sz="1400" dirty="0" smtClean="0"/>
            </a:br>
            <a:r>
              <a:rPr lang="en-US" sz="1400" dirty="0" smtClean="0"/>
              <a:t>     1 </a:t>
            </a:r>
            <a:r>
              <a:rPr lang="en-US" sz="1400" dirty="0"/>
              <a:t>mol </a:t>
            </a:r>
            <a:r>
              <a:rPr lang="en-US" sz="1400" dirty="0" smtClean="0"/>
              <a:t>C</a:t>
            </a:r>
            <a:r>
              <a:rPr lang="en-US" sz="1400" baseline="-25000" dirty="0" smtClean="0"/>
              <a:t>6</a:t>
            </a:r>
            <a:r>
              <a:rPr lang="en-US" sz="1400" dirty="0" smtClean="0"/>
              <a:t>H</a:t>
            </a:r>
            <a:r>
              <a:rPr lang="en-US" sz="1400" baseline="-25000" dirty="0" smtClean="0"/>
              <a:t>12</a:t>
            </a:r>
            <a:r>
              <a:rPr lang="en-US" sz="1400" dirty="0" smtClean="0"/>
              <a:t>O</a:t>
            </a:r>
            <a:r>
              <a:rPr lang="en-US" sz="1400" baseline="-25000" dirty="0" smtClean="0"/>
              <a:t>6</a:t>
            </a:r>
            <a:r>
              <a:rPr lang="en-US" sz="1400" dirty="0" smtClean="0"/>
              <a:t>       6 </a:t>
            </a:r>
            <a:r>
              <a:rPr lang="en-US" sz="1400" dirty="0" err="1" smtClean="0"/>
              <a:t>mol</a:t>
            </a:r>
            <a:r>
              <a:rPr lang="en-US" sz="1400" dirty="0" smtClean="0"/>
              <a:t> H</a:t>
            </a:r>
            <a:r>
              <a:rPr lang="en-US" sz="1400" baseline="-25000" dirty="0"/>
              <a:t>2</a:t>
            </a:r>
            <a:r>
              <a:rPr lang="en-US" sz="1400" dirty="0" smtClean="0"/>
              <a:t>O.</a:t>
            </a:r>
          </a:p>
        </p:txBody>
      </p:sp>
      <p:sp>
        <p:nvSpPr>
          <p:cNvPr id="16" name="Rectangle 58"/>
          <p:cNvSpPr>
            <a:spLocks noChangeArrowheads="1"/>
          </p:cNvSpPr>
          <p:nvPr/>
        </p:nvSpPr>
        <p:spPr bwMode="auto">
          <a:xfrm>
            <a:off x="319088" y="396875"/>
            <a:ext cx="8824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indent="-2505075"/>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3.16</a:t>
            </a:r>
            <a:r>
              <a:rPr lang="en-US" b="1" dirty="0" smtClean="0">
                <a:solidFill>
                  <a:srgbClr val="4C4BE5"/>
                </a:solidFill>
                <a:latin typeface="Arial" charset="0"/>
              </a:rPr>
              <a:t> </a:t>
            </a:r>
            <a:r>
              <a:rPr lang="en-US" b="1" dirty="0" smtClean="0">
                <a:latin typeface="Arial" charset="0"/>
              </a:rPr>
              <a:t>Calculating Amounts of Reactants and Products</a:t>
            </a:r>
            <a:endParaRPr lang="en-US" b="1" dirty="0">
              <a:latin typeface="Arial" charset="0"/>
            </a:endParaRPr>
          </a:p>
        </p:txBody>
      </p:sp>
      <p:sp>
        <p:nvSpPr>
          <p:cNvPr id="14" name="Rectangle 6"/>
          <p:cNvSpPr>
            <a:spLocks noChangeArrowheads="1"/>
          </p:cNvSpPr>
          <p:nvPr/>
        </p:nvSpPr>
        <p:spPr bwMode="auto">
          <a:xfrm>
            <a:off x="323850" y="1489608"/>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dirty="0">
                <a:solidFill>
                  <a:srgbClr val="3366FF"/>
                </a:solidFill>
                <a:latin typeface="Arial" charset="0"/>
              </a:rPr>
              <a:t>Solution</a:t>
            </a:r>
            <a:endParaRPr lang="en-US" sz="1600" dirty="0">
              <a:solidFill>
                <a:schemeClr val="bg1"/>
              </a:solidFill>
              <a:latin typeface="Arial" charset="0"/>
            </a:endParaRPr>
          </a:p>
        </p:txBody>
      </p:sp>
      <p:sp>
        <p:nvSpPr>
          <p:cNvPr id="15" name="Rectangle 20"/>
          <p:cNvSpPr>
            <a:spLocks noChangeArrowheads="1"/>
          </p:cNvSpPr>
          <p:nvPr/>
        </p:nvSpPr>
        <p:spPr bwMode="auto">
          <a:xfrm>
            <a:off x="320676" y="825500"/>
            <a:ext cx="8339138" cy="630942"/>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square">
            <a:spAutoFit/>
          </a:bodyPr>
          <a:lstStyle/>
          <a:p>
            <a:r>
              <a:rPr lang="en-US" sz="1400" dirty="0"/>
              <a:t>Determine how many grams of water are produced in the oxidation of 1.00 g of glucose, </a:t>
            </a:r>
            <a:r>
              <a:rPr lang="en-US" sz="1400" dirty="0" smtClean="0"/>
              <a:t>C</a:t>
            </a:r>
            <a:r>
              <a:rPr lang="en-US" sz="1400" baseline="-25000" dirty="0" smtClean="0"/>
              <a:t>6</a:t>
            </a:r>
            <a:r>
              <a:rPr lang="en-US" sz="1400" dirty="0" smtClean="0"/>
              <a:t>H</a:t>
            </a:r>
            <a:r>
              <a:rPr lang="en-US" sz="1400" baseline="-25000" dirty="0" smtClean="0"/>
              <a:t>12</a:t>
            </a:r>
            <a:r>
              <a:rPr lang="en-US" sz="1400" dirty="0" smtClean="0"/>
              <a:t>O</a:t>
            </a:r>
            <a:r>
              <a:rPr lang="en-US" sz="1400" baseline="-25000" dirty="0" smtClean="0"/>
              <a:t>6</a:t>
            </a:r>
            <a:r>
              <a:rPr lang="en-US" sz="1400" dirty="0" smtClean="0"/>
              <a:t>:</a:t>
            </a:r>
            <a:endParaRPr lang="en-US" sz="1400" dirty="0"/>
          </a:p>
          <a:p>
            <a:r>
              <a:rPr lang="en-US" sz="1400" dirty="0" smtClean="0"/>
              <a:t>                                                   C</a:t>
            </a:r>
            <a:r>
              <a:rPr lang="en-US" sz="1400" baseline="-25000" dirty="0" smtClean="0"/>
              <a:t>6</a:t>
            </a:r>
            <a:r>
              <a:rPr lang="en-US" sz="1400" dirty="0" smtClean="0"/>
              <a:t>H</a:t>
            </a:r>
            <a:r>
              <a:rPr lang="en-US" sz="1400" baseline="-25000" dirty="0" smtClean="0"/>
              <a:t>12</a:t>
            </a:r>
            <a:r>
              <a:rPr lang="en-US" sz="1400" dirty="0" smtClean="0"/>
              <a:t>O</a:t>
            </a:r>
            <a:r>
              <a:rPr lang="en-US" sz="1400" baseline="-25000" dirty="0" smtClean="0"/>
              <a:t>6</a:t>
            </a:r>
            <a:r>
              <a:rPr lang="en-US" sz="1400" dirty="0" smtClean="0"/>
              <a:t>(</a:t>
            </a:r>
            <a:r>
              <a:rPr lang="en-US" sz="1400" i="1" dirty="0" smtClean="0"/>
              <a:t>s</a:t>
            </a:r>
            <a:r>
              <a:rPr lang="en-US" sz="1400" dirty="0" smtClean="0"/>
              <a:t>) </a:t>
            </a:r>
            <a:r>
              <a:rPr lang="en-US" sz="1400" dirty="0"/>
              <a:t>+ 6 </a:t>
            </a:r>
            <a:r>
              <a:rPr lang="en-US" sz="1400" dirty="0" smtClean="0"/>
              <a:t>O</a:t>
            </a:r>
            <a:r>
              <a:rPr lang="en-US" sz="1400" baseline="-25000" dirty="0" smtClean="0"/>
              <a:t>2</a:t>
            </a:r>
            <a:r>
              <a:rPr lang="en-US" sz="1400" dirty="0" smtClean="0"/>
              <a:t>(</a:t>
            </a:r>
            <a:r>
              <a:rPr lang="en-US" sz="1400" i="1" dirty="0" smtClean="0"/>
              <a:t>g</a:t>
            </a:r>
            <a:r>
              <a:rPr lang="en-US" sz="1400" dirty="0" smtClean="0"/>
              <a:t>)→6 CO</a:t>
            </a:r>
            <a:r>
              <a:rPr lang="en-US" sz="1400" baseline="-25000" dirty="0" smtClean="0"/>
              <a:t>2</a:t>
            </a:r>
            <a:r>
              <a:rPr lang="en-US" sz="1400" dirty="0" smtClean="0"/>
              <a:t>(</a:t>
            </a:r>
            <a:r>
              <a:rPr lang="en-US" sz="1400" i="1" dirty="0" smtClean="0"/>
              <a:t>g</a:t>
            </a:r>
            <a:r>
              <a:rPr lang="en-US" sz="1400" dirty="0" smtClean="0"/>
              <a:t>) </a:t>
            </a:r>
            <a:r>
              <a:rPr lang="en-US" sz="1400" dirty="0"/>
              <a:t>+ 6 </a:t>
            </a:r>
            <a:r>
              <a:rPr lang="en-US" sz="1400" dirty="0" smtClean="0"/>
              <a:t>H</a:t>
            </a:r>
            <a:r>
              <a:rPr lang="en-US" sz="1400" baseline="-25000" dirty="0" smtClean="0"/>
              <a:t>2</a:t>
            </a:r>
            <a:r>
              <a:rPr lang="en-US" sz="1400" dirty="0" smtClean="0"/>
              <a:t>O(</a:t>
            </a:r>
            <a:r>
              <a:rPr lang="en-US" sz="1400" i="1" dirty="0" smtClean="0"/>
              <a:t>l</a:t>
            </a:r>
            <a:r>
              <a:rPr lang="en-US" sz="1400" dirty="0" smtClean="0"/>
              <a:t>)</a:t>
            </a:r>
            <a:endParaRPr lang="en-US" sz="1400" dirty="0"/>
          </a:p>
        </p:txBody>
      </p:sp>
      <p:sp>
        <p:nvSpPr>
          <p:cNvPr id="17" name="Line 19"/>
          <p:cNvSpPr>
            <a:spLocks noChangeShapeType="1"/>
          </p:cNvSpPr>
          <p:nvPr/>
        </p:nvSpPr>
        <p:spPr bwMode="auto">
          <a:xfrm>
            <a:off x="396875" y="1478731"/>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27" name="Picture 3" descr="X:\51579 BLB Chemistry The Central Science, 13e IRDVD\Working Files 51579\Worked Examples\In Progress\chapter 03\JPEGS\03_Pg105_UnFigure_1.jpg"/>
          <p:cNvPicPr>
            <a:picLocks noChangeAspect="1" noChangeArrowheads="1"/>
          </p:cNvPicPr>
          <p:nvPr/>
        </p:nvPicPr>
        <p:blipFill rotWithShape="1">
          <a:blip r:embed="rId3">
            <a:extLst>
              <a:ext uri="{28A0092B-C50C-407E-A947-70E740481C1C}">
                <a14:useLocalDpi xmlns:a14="http://schemas.microsoft.com/office/drawing/2010/main" val="0"/>
              </a:ext>
            </a:extLst>
          </a:blip>
          <a:srcRect b="18685"/>
          <a:stretch/>
        </p:blipFill>
        <p:spPr bwMode="auto">
          <a:xfrm>
            <a:off x="1451865" y="4062626"/>
            <a:ext cx="6076760" cy="5156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X:\51579 BLB Chemistry The Central Science, 13e IRDVD\Working Files 51579\Worked Examples\In Progress\chapter 03\sample 3.1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8990" y="4755315"/>
            <a:ext cx="3046349" cy="34248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03_Pg108_UnFigure_3.jpg"/>
          <p:cNvPicPr>
            <a:picLocks noChangeAspect="1"/>
          </p:cNvPicPr>
          <p:nvPr/>
        </p:nvPicPr>
        <p:blipFill rotWithShape="1">
          <a:blip r:embed="rId5"/>
          <a:srcRect l="28112" t="2" r="63975" b="-2"/>
          <a:stretch/>
        </p:blipFill>
        <p:spPr>
          <a:xfrm>
            <a:off x="1755058" y="5581921"/>
            <a:ext cx="206478" cy="172633"/>
          </a:xfrm>
          <a:prstGeom prst="rect">
            <a:avLst/>
          </a:prstGeom>
        </p:spPr>
      </p:pic>
      <p:pic>
        <p:nvPicPr>
          <p:cNvPr id="19" name="Picture 18" descr="03_Pg108_UnFigure_3.jpg"/>
          <p:cNvPicPr>
            <a:picLocks noChangeAspect="1"/>
          </p:cNvPicPr>
          <p:nvPr/>
        </p:nvPicPr>
        <p:blipFill rotWithShape="1">
          <a:blip r:embed="rId5"/>
          <a:srcRect l="28112" t="2" r="63975" b="-2"/>
          <a:stretch/>
        </p:blipFill>
        <p:spPr>
          <a:xfrm>
            <a:off x="7547675" y="2824327"/>
            <a:ext cx="206478" cy="172633"/>
          </a:xfrm>
          <a:prstGeom prst="rect">
            <a:avLst/>
          </a:prstGeom>
        </p:spPr>
      </p:pic>
      <p:sp>
        <p:nvSpPr>
          <p:cNvPr id="20"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90346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9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294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294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294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294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294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294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294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294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2945">
                                            <p:txEl>
                                              <p:pRg st="16" end="1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45"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7"/>
          <p:cNvSpPr>
            <a:spLocks noChangeShapeType="1"/>
          </p:cNvSpPr>
          <p:nvPr/>
        </p:nvSpPr>
        <p:spPr bwMode="auto">
          <a:xfrm>
            <a:off x="304800" y="304801"/>
            <a:ext cx="0" cy="5563222"/>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10"/>
          <p:cNvSpPr>
            <a:spLocks noChangeShapeType="1"/>
          </p:cNvSpPr>
          <p:nvPr/>
        </p:nvSpPr>
        <p:spPr bwMode="auto">
          <a:xfrm>
            <a:off x="294483" y="586802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19" name="Group 11"/>
          <p:cNvGrpSpPr>
            <a:grpSpLocks/>
          </p:cNvGrpSpPr>
          <p:nvPr/>
        </p:nvGrpSpPr>
        <p:grpSpPr bwMode="auto">
          <a:xfrm>
            <a:off x="320675" y="2317750"/>
            <a:ext cx="7924800" cy="695325"/>
            <a:chOff x="192" y="1536"/>
            <a:chExt cx="4992" cy="438"/>
          </a:xfrm>
        </p:grpSpPr>
        <p:sp>
          <p:nvSpPr>
            <p:cNvPr id="13324"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3325"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4994" name="Text Box 18"/>
          <p:cNvSpPr txBox="1">
            <a:spLocks noChangeArrowheads="1"/>
          </p:cNvSpPr>
          <p:nvPr/>
        </p:nvSpPr>
        <p:spPr bwMode="auto">
          <a:xfrm>
            <a:off x="320040" y="1163638"/>
            <a:ext cx="8521700" cy="3360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ts val="0"/>
              </a:spcBef>
            </a:pPr>
            <a:endParaRPr lang="en-US" sz="1400" dirty="0" smtClean="0"/>
          </a:p>
          <a:p>
            <a:pPr>
              <a:spcBef>
                <a:spcPts val="0"/>
              </a:spcBef>
            </a:pPr>
            <a:endParaRPr lang="en-US" sz="1400" dirty="0"/>
          </a:p>
          <a:p>
            <a:pPr>
              <a:spcBef>
                <a:spcPts val="0"/>
              </a:spcBef>
            </a:pPr>
            <a:endParaRPr lang="en-US" sz="1400" dirty="0" smtClean="0"/>
          </a:p>
          <a:p>
            <a:pPr>
              <a:spcBef>
                <a:spcPts val="0"/>
              </a:spcBef>
            </a:pPr>
            <a:endParaRPr lang="en-US" sz="1400" dirty="0"/>
          </a:p>
          <a:p>
            <a:pPr>
              <a:spcBef>
                <a:spcPts val="0"/>
              </a:spcBef>
            </a:pPr>
            <a:endParaRPr lang="en-US" sz="1400" dirty="0" smtClean="0"/>
          </a:p>
          <a:p>
            <a:pPr>
              <a:spcBef>
                <a:spcPts val="0"/>
              </a:spcBef>
            </a:pPr>
            <a:endParaRPr lang="en-US" sz="1400" dirty="0" smtClean="0"/>
          </a:p>
          <a:p>
            <a:pPr>
              <a:spcBef>
                <a:spcPts val="0"/>
              </a:spcBef>
            </a:pPr>
            <a:endParaRPr lang="en-US" sz="1200" dirty="0" smtClean="0"/>
          </a:p>
          <a:p>
            <a:pPr>
              <a:spcBef>
                <a:spcPts val="0"/>
              </a:spcBef>
            </a:pPr>
            <a:r>
              <a:rPr lang="en-US" sz="1400" b="1" dirty="0" smtClean="0"/>
              <a:t>(3</a:t>
            </a:r>
            <a:r>
              <a:rPr lang="en-US" sz="1400" b="1" dirty="0"/>
              <a:t>) </a:t>
            </a:r>
            <a:r>
              <a:rPr lang="en-US" sz="1400" dirty="0"/>
              <a:t>Finally, we convert moles of H</a:t>
            </a:r>
            <a:r>
              <a:rPr lang="en-US" sz="1400" baseline="-25000" dirty="0"/>
              <a:t>2</a:t>
            </a:r>
            <a:r>
              <a:rPr lang="en-US" sz="1400" dirty="0"/>
              <a:t>O to grams using the molar mass of H</a:t>
            </a:r>
            <a:r>
              <a:rPr lang="en-US" sz="1400" baseline="-25000" dirty="0"/>
              <a:t>2</a:t>
            </a:r>
            <a:r>
              <a:rPr lang="en-US" sz="1400" dirty="0"/>
              <a:t>O</a:t>
            </a:r>
            <a:r>
              <a:rPr lang="en-US" sz="1400" dirty="0" smtClean="0"/>
              <a:t>.</a:t>
            </a:r>
          </a:p>
          <a:p>
            <a:pPr>
              <a:spcBef>
                <a:spcPts val="0"/>
              </a:spcBef>
            </a:pPr>
            <a:endParaRPr lang="en-US" sz="1400" dirty="0" smtClean="0"/>
          </a:p>
          <a:p>
            <a:pPr>
              <a:spcBef>
                <a:spcPts val="0"/>
              </a:spcBef>
            </a:pPr>
            <a:endParaRPr lang="en-US" sz="1400" dirty="0" smtClean="0"/>
          </a:p>
          <a:p>
            <a:pPr>
              <a:spcBef>
                <a:spcPts val="0"/>
              </a:spcBef>
            </a:pPr>
            <a:endParaRPr lang="en-US" sz="1400" dirty="0"/>
          </a:p>
          <a:p>
            <a:pPr>
              <a:spcBef>
                <a:spcPts val="0"/>
              </a:spcBef>
            </a:pPr>
            <a:endParaRPr lang="en-US" sz="1400" dirty="0" smtClean="0"/>
          </a:p>
          <a:p>
            <a:pPr>
              <a:spcBef>
                <a:spcPts val="0"/>
              </a:spcBef>
            </a:pPr>
            <a:endParaRPr lang="en-US" sz="1400" dirty="0"/>
          </a:p>
          <a:p>
            <a:pPr>
              <a:spcBef>
                <a:spcPts val="0"/>
              </a:spcBef>
            </a:pPr>
            <a:endParaRPr lang="en-US" sz="1400" dirty="0" smtClean="0"/>
          </a:p>
          <a:p>
            <a:pPr>
              <a:spcBef>
                <a:spcPts val="0"/>
              </a:spcBef>
            </a:pPr>
            <a:endParaRPr lang="en-US" sz="1400" dirty="0" smtClean="0"/>
          </a:p>
          <a:p>
            <a:pPr>
              <a:spcBef>
                <a:spcPts val="0"/>
              </a:spcBef>
            </a:pPr>
            <a:endParaRPr lang="en-US" sz="1400" b="1" dirty="0" smtClean="0"/>
          </a:p>
          <a:p>
            <a:pPr>
              <a:spcBef>
                <a:spcPts val="0"/>
              </a:spcBef>
            </a:pPr>
            <a:r>
              <a:rPr lang="en-US" sz="1400" b="1" dirty="0" smtClean="0"/>
              <a:t>Check</a:t>
            </a:r>
            <a:r>
              <a:rPr lang="en-US" sz="1400" dirty="0" smtClean="0"/>
              <a:t> </a:t>
            </a:r>
            <a:r>
              <a:rPr lang="en-US" sz="1400" dirty="0"/>
              <a:t>We can check how reasonable our result is by doing a ballpark estimate of the mass </a:t>
            </a:r>
            <a:r>
              <a:rPr lang="en-US" sz="1400" dirty="0" smtClean="0"/>
              <a:t>of H</a:t>
            </a:r>
            <a:r>
              <a:rPr lang="en-US" sz="1400" baseline="-25000" dirty="0"/>
              <a:t>2</a:t>
            </a:r>
            <a:r>
              <a:rPr lang="en-US" sz="1400" dirty="0" smtClean="0"/>
              <a:t>O</a:t>
            </a:r>
            <a:r>
              <a:rPr lang="en-US" sz="1400" dirty="0"/>
              <a:t>. Because the molar mass of glucose is 180 </a:t>
            </a:r>
            <a:r>
              <a:rPr lang="en-US" sz="1400" dirty="0" smtClean="0"/>
              <a:t>g/</a:t>
            </a:r>
            <a:r>
              <a:rPr lang="en-US" sz="1400" dirty="0" err="1" smtClean="0"/>
              <a:t>mol</a:t>
            </a:r>
            <a:r>
              <a:rPr lang="en-US" sz="1400" dirty="0"/>
              <a:t>, 1 g of glucose equals </a:t>
            </a:r>
            <a:r>
              <a:rPr lang="en-US" sz="1400" dirty="0" smtClean="0"/>
              <a:t>1/180 </a:t>
            </a:r>
            <a:r>
              <a:rPr lang="en-US" sz="1400" dirty="0"/>
              <a:t>mol. </a:t>
            </a:r>
            <a:r>
              <a:rPr lang="en-US" sz="1400" dirty="0" smtClean="0"/>
              <a:t>Because 1 </a:t>
            </a:r>
            <a:r>
              <a:rPr lang="en-US" sz="1400" dirty="0" err="1"/>
              <a:t>mol</a:t>
            </a:r>
            <a:r>
              <a:rPr lang="en-US" sz="1400" dirty="0"/>
              <a:t> of glucose yields 6 </a:t>
            </a:r>
            <a:r>
              <a:rPr lang="en-US" sz="1400" dirty="0" err="1"/>
              <a:t>mol</a:t>
            </a:r>
            <a:r>
              <a:rPr lang="en-US" sz="1400" dirty="0"/>
              <a:t> </a:t>
            </a:r>
            <a:r>
              <a:rPr lang="en-US" sz="1400" dirty="0" smtClean="0"/>
              <a:t>H</a:t>
            </a:r>
            <a:r>
              <a:rPr lang="en-US" sz="1400" baseline="-25000" dirty="0"/>
              <a:t>2</a:t>
            </a:r>
            <a:r>
              <a:rPr lang="en-US" sz="1400" dirty="0" smtClean="0"/>
              <a:t>O</a:t>
            </a:r>
            <a:r>
              <a:rPr lang="en-US" sz="1400" dirty="0"/>
              <a:t>, we would have </a:t>
            </a:r>
            <a:r>
              <a:rPr lang="en-US" sz="1400" dirty="0" smtClean="0"/>
              <a:t>6/180 </a:t>
            </a:r>
            <a:r>
              <a:rPr lang="en-US" sz="1400" dirty="0"/>
              <a:t>= </a:t>
            </a:r>
            <a:r>
              <a:rPr lang="en-US" sz="1400" dirty="0" smtClean="0"/>
              <a:t>1/30 </a:t>
            </a:r>
            <a:r>
              <a:rPr lang="en-US" sz="1400" dirty="0" err="1"/>
              <a:t>mol</a:t>
            </a:r>
            <a:r>
              <a:rPr lang="en-US" sz="1400" dirty="0"/>
              <a:t> </a:t>
            </a:r>
            <a:r>
              <a:rPr lang="en-US" sz="1400" dirty="0" smtClean="0"/>
              <a:t>H</a:t>
            </a:r>
            <a:r>
              <a:rPr lang="en-US" sz="1400" baseline="-25000" dirty="0"/>
              <a:t>2</a:t>
            </a:r>
            <a:r>
              <a:rPr lang="en-US" sz="1400" dirty="0" smtClean="0"/>
              <a:t>O</a:t>
            </a:r>
            <a:r>
              <a:rPr lang="en-US" sz="1400" dirty="0"/>
              <a:t>. The molar mass </a:t>
            </a:r>
            <a:r>
              <a:rPr lang="en-US" sz="1400" dirty="0" smtClean="0"/>
              <a:t>of water </a:t>
            </a:r>
            <a:r>
              <a:rPr lang="en-US" sz="1400" dirty="0"/>
              <a:t>is 18 </a:t>
            </a:r>
            <a:r>
              <a:rPr lang="en-US" sz="1400" dirty="0" smtClean="0"/>
              <a:t>g/</a:t>
            </a:r>
            <a:r>
              <a:rPr lang="en-US" sz="1400" dirty="0" err="1" smtClean="0"/>
              <a:t>mol</a:t>
            </a:r>
            <a:r>
              <a:rPr lang="en-US" sz="1400" dirty="0"/>
              <a:t>, so we have </a:t>
            </a:r>
            <a:r>
              <a:rPr lang="en-US" sz="1400" dirty="0" smtClean="0"/>
              <a:t>1/30 × </a:t>
            </a:r>
            <a:r>
              <a:rPr lang="en-US" sz="1400" dirty="0"/>
              <a:t>18 = </a:t>
            </a:r>
            <a:r>
              <a:rPr lang="en-US" sz="1400" dirty="0" smtClean="0"/>
              <a:t>6/10 </a:t>
            </a:r>
            <a:r>
              <a:rPr lang="en-US" sz="1400" dirty="0"/>
              <a:t>= 0.6 g of H</a:t>
            </a:r>
            <a:r>
              <a:rPr lang="en-US" sz="1400" baseline="-25000" dirty="0"/>
              <a:t>2</a:t>
            </a:r>
            <a:r>
              <a:rPr lang="en-US" sz="1400" dirty="0"/>
              <a:t>O, which agrees with the </a:t>
            </a:r>
            <a:r>
              <a:rPr lang="en-US" sz="1400" dirty="0" smtClean="0"/>
              <a:t>full calculation</a:t>
            </a:r>
            <a:r>
              <a:rPr lang="en-US" sz="1400" dirty="0"/>
              <a:t>. The units, grams H</a:t>
            </a:r>
            <a:r>
              <a:rPr lang="en-US" sz="1400" baseline="-25000" dirty="0"/>
              <a:t>2</a:t>
            </a:r>
            <a:r>
              <a:rPr lang="en-US" sz="1400" dirty="0"/>
              <a:t>O, are correct. The initial data had three significant figures, </a:t>
            </a:r>
            <a:r>
              <a:rPr lang="en-US" sz="1400" dirty="0" smtClean="0"/>
              <a:t>so three </a:t>
            </a:r>
            <a:r>
              <a:rPr lang="en-US" sz="1400" dirty="0"/>
              <a:t>significant figures for the answer is correct.</a:t>
            </a:r>
            <a:endParaRPr lang="en-US" sz="1400" dirty="0" smtClean="0"/>
          </a:p>
        </p:txBody>
      </p:sp>
      <p:sp>
        <p:nvSpPr>
          <p:cNvPr id="12"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20"/>
          <p:cNvSpPr>
            <a:spLocks noChangeArrowheads="1"/>
          </p:cNvSpPr>
          <p:nvPr/>
        </p:nvSpPr>
        <p:spPr bwMode="auto">
          <a:xfrm>
            <a:off x="320675" y="825500"/>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sp>
        <p:nvSpPr>
          <p:cNvPr id="15" name="Rectangle 58"/>
          <p:cNvSpPr>
            <a:spLocks noChangeArrowheads="1"/>
          </p:cNvSpPr>
          <p:nvPr/>
        </p:nvSpPr>
        <p:spPr bwMode="auto">
          <a:xfrm>
            <a:off x="319088" y="396875"/>
            <a:ext cx="8824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indent="-2505075"/>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3.16</a:t>
            </a:r>
            <a:r>
              <a:rPr lang="en-US" b="1" dirty="0" smtClean="0">
                <a:solidFill>
                  <a:srgbClr val="4C4BE5"/>
                </a:solidFill>
                <a:latin typeface="Arial" charset="0"/>
              </a:rPr>
              <a:t> </a:t>
            </a:r>
            <a:r>
              <a:rPr lang="en-US" b="1" dirty="0" smtClean="0">
                <a:latin typeface="Arial" charset="0"/>
              </a:rPr>
              <a:t>Calculating Amounts of Reactants and Products</a:t>
            </a:r>
            <a:endParaRPr lang="en-US" b="1" dirty="0">
              <a:latin typeface="Arial" charset="0"/>
            </a:endParaRPr>
          </a:p>
        </p:txBody>
      </p:sp>
      <p:pic>
        <p:nvPicPr>
          <p:cNvPr id="16" name="Picture 4" descr="X:\51579 BLB Chemistry The Central Science, 13e IRDVD\Working Files 51579\Worked Examples\In Progress\chapter 03\JPEGS\03_Pg105_UnFigure_2.jpg"/>
          <p:cNvPicPr>
            <a:picLocks noChangeAspect="1" noChangeArrowheads="1"/>
          </p:cNvPicPr>
          <p:nvPr/>
        </p:nvPicPr>
        <p:blipFill rotWithShape="1">
          <a:blip r:embed="rId3">
            <a:extLst>
              <a:ext uri="{28A0092B-C50C-407E-A947-70E740481C1C}">
                <a14:useLocalDpi xmlns:a14="http://schemas.microsoft.com/office/drawing/2010/main" val="0"/>
              </a:ext>
            </a:extLst>
          </a:blip>
          <a:srcRect b="18776"/>
          <a:stretch/>
        </p:blipFill>
        <p:spPr bwMode="auto">
          <a:xfrm>
            <a:off x="1502664" y="1391371"/>
            <a:ext cx="6076760" cy="5251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X:\51579 BLB Chemistry The Central Science, 13e IRDVD\Working Files 51579\Worked Examples\In Progress\chapter 03\JPEGS\03_Pg105_UnFigure_3.jpg"/>
          <p:cNvPicPr>
            <a:picLocks noChangeAspect="1" noChangeArrowheads="1"/>
          </p:cNvPicPr>
          <p:nvPr/>
        </p:nvPicPr>
        <p:blipFill rotWithShape="1">
          <a:blip r:embed="rId4">
            <a:extLst>
              <a:ext uri="{28A0092B-C50C-407E-A947-70E740481C1C}">
                <a14:useLocalDpi xmlns:a14="http://schemas.microsoft.com/office/drawing/2010/main" val="0"/>
              </a:ext>
            </a:extLst>
          </a:blip>
          <a:srcRect b="19002"/>
          <a:stretch/>
        </p:blipFill>
        <p:spPr bwMode="auto">
          <a:xfrm>
            <a:off x="1502664" y="3056496"/>
            <a:ext cx="6076760" cy="5346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X:\51579 BLB Chemistry The Central Science, 13e IRDVD\Working Files 51579\Worked Examples\In Progress\chapter 03\sample 3.16-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3886" y="2103284"/>
            <a:ext cx="4031778" cy="36099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X:\51579 BLB Chemistry The Central Science, 13e IRDVD\Working Files 51579\Worked Examples\In Progress\chapter 03\sample 3.16-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99347" y="3825828"/>
            <a:ext cx="5083393" cy="665448"/>
          </a:xfrm>
          <a:prstGeom prst="rect">
            <a:avLst/>
          </a:prstGeom>
          <a:noFill/>
          <a:extLst>
            <a:ext uri="{909E8E84-426E-40DD-AFC4-6F175D3DCCD1}">
              <a14:hiddenFill xmlns:a14="http://schemas.microsoft.com/office/drawing/2010/main">
                <a:solidFill>
                  <a:srgbClr val="FFFFFF"/>
                </a:solidFill>
              </a14:hiddenFill>
            </a:ext>
          </a:extLst>
        </p:spPr>
      </p:pic>
      <p:sp>
        <p:nvSpPr>
          <p:cNvPr id="17"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62324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499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499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9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7"/>
          <p:cNvSpPr>
            <a:spLocks noChangeShapeType="1"/>
          </p:cNvSpPr>
          <p:nvPr/>
        </p:nvSpPr>
        <p:spPr bwMode="auto">
          <a:xfrm>
            <a:off x="304800" y="304801"/>
            <a:ext cx="0" cy="358836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10"/>
          <p:cNvSpPr>
            <a:spLocks noChangeShapeType="1"/>
          </p:cNvSpPr>
          <p:nvPr/>
        </p:nvSpPr>
        <p:spPr bwMode="auto">
          <a:xfrm>
            <a:off x="294175" y="3893168"/>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19" name="Group 11"/>
          <p:cNvGrpSpPr>
            <a:grpSpLocks/>
          </p:cNvGrpSpPr>
          <p:nvPr/>
        </p:nvGrpSpPr>
        <p:grpSpPr bwMode="auto">
          <a:xfrm>
            <a:off x="320675" y="2317750"/>
            <a:ext cx="7924800" cy="695325"/>
            <a:chOff x="192" y="1536"/>
            <a:chExt cx="4992" cy="438"/>
          </a:xfrm>
        </p:grpSpPr>
        <p:sp>
          <p:nvSpPr>
            <p:cNvPr id="13324"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3325"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4994" name="Text Box 18"/>
          <p:cNvSpPr txBox="1">
            <a:spLocks noChangeArrowheads="1"/>
          </p:cNvSpPr>
          <p:nvPr/>
        </p:nvSpPr>
        <p:spPr bwMode="auto">
          <a:xfrm>
            <a:off x="320040" y="1197586"/>
            <a:ext cx="8521700" cy="2626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600" b="1" dirty="0" smtClean="0">
                <a:solidFill>
                  <a:srgbClr val="3366FF"/>
                </a:solidFill>
                <a:latin typeface="Arial" charset="0"/>
              </a:rPr>
              <a:t>Practice Exercise 1</a:t>
            </a:r>
          </a:p>
          <a:p>
            <a:pPr>
              <a:spcBef>
                <a:spcPct val="0"/>
              </a:spcBef>
            </a:pPr>
            <a:endParaRPr lang="en-US" sz="1000" b="1" dirty="0">
              <a:solidFill>
                <a:srgbClr val="3366FF"/>
              </a:solidFill>
              <a:latin typeface="Arial" charset="0"/>
            </a:endParaRPr>
          </a:p>
          <a:p>
            <a:pPr>
              <a:spcBef>
                <a:spcPct val="0"/>
              </a:spcBef>
            </a:pPr>
            <a:r>
              <a:rPr lang="en-US" sz="1400" dirty="0" smtClean="0"/>
              <a:t>Sodium </a:t>
            </a:r>
            <a:r>
              <a:rPr lang="en-US" sz="1400" dirty="0"/>
              <a:t>hydroxide reacts with carbon dioxide to form sodium carbonate and water:</a:t>
            </a:r>
          </a:p>
          <a:p>
            <a:r>
              <a:rPr lang="en-US" sz="1400" dirty="0" smtClean="0"/>
              <a:t>                                                            2 </a:t>
            </a:r>
            <a:r>
              <a:rPr lang="en-US" sz="1400" dirty="0" err="1" smtClean="0"/>
              <a:t>NaOH</a:t>
            </a:r>
            <a:r>
              <a:rPr lang="en-US" sz="1400" dirty="0" smtClean="0"/>
              <a:t>(</a:t>
            </a:r>
            <a:r>
              <a:rPr lang="en-US" sz="1400" i="1" dirty="0" smtClean="0"/>
              <a:t>s</a:t>
            </a:r>
            <a:r>
              <a:rPr lang="en-US" sz="1400" dirty="0" smtClean="0"/>
              <a:t>) </a:t>
            </a:r>
            <a:r>
              <a:rPr lang="en-US" sz="1400" dirty="0"/>
              <a:t>+ </a:t>
            </a:r>
            <a:r>
              <a:rPr lang="en-US" sz="1400" dirty="0" smtClean="0"/>
              <a:t>CO</a:t>
            </a:r>
            <a:r>
              <a:rPr lang="en-US" sz="1400" baseline="-25000" dirty="0" smtClean="0"/>
              <a:t>2</a:t>
            </a:r>
            <a:r>
              <a:rPr lang="en-US" sz="1400" dirty="0"/>
              <a:t>(</a:t>
            </a:r>
            <a:r>
              <a:rPr lang="en-US" sz="1400" i="1" dirty="0" smtClean="0"/>
              <a:t>g</a:t>
            </a:r>
            <a:r>
              <a:rPr lang="en-US" sz="1400" dirty="0" smtClean="0"/>
              <a:t>) → Na</a:t>
            </a:r>
            <a:r>
              <a:rPr lang="en-US" sz="1400" baseline="-25000" dirty="0" smtClean="0"/>
              <a:t>2</a:t>
            </a:r>
            <a:r>
              <a:rPr lang="en-US" sz="1400" dirty="0" smtClean="0"/>
              <a:t>CO</a:t>
            </a:r>
            <a:r>
              <a:rPr lang="en-US" sz="1400" baseline="-25000" dirty="0" smtClean="0"/>
              <a:t>3</a:t>
            </a:r>
            <a:r>
              <a:rPr lang="en-US" sz="1400" dirty="0"/>
              <a:t>(</a:t>
            </a:r>
            <a:r>
              <a:rPr lang="en-US" sz="1400" i="1" dirty="0" smtClean="0"/>
              <a:t>s</a:t>
            </a:r>
            <a:r>
              <a:rPr lang="en-US" sz="1400" dirty="0" smtClean="0"/>
              <a:t>) </a:t>
            </a:r>
            <a:r>
              <a:rPr lang="en-US" sz="1400" dirty="0"/>
              <a:t>+ </a:t>
            </a:r>
            <a:r>
              <a:rPr lang="en-US" sz="1400" dirty="0" smtClean="0"/>
              <a:t>H</a:t>
            </a:r>
            <a:r>
              <a:rPr lang="en-US" sz="1400" baseline="-25000" dirty="0" smtClean="0"/>
              <a:t>2</a:t>
            </a:r>
            <a:r>
              <a:rPr lang="en-US" sz="1400" dirty="0" smtClean="0"/>
              <a:t>O(</a:t>
            </a:r>
            <a:r>
              <a:rPr lang="en-US" sz="1400" i="1" dirty="0" smtClean="0"/>
              <a:t>l</a:t>
            </a:r>
            <a:r>
              <a:rPr lang="en-US" sz="1400" dirty="0" smtClean="0"/>
              <a:t>)</a:t>
            </a:r>
            <a:endParaRPr lang="en-US" sz="1400" dirty="0"/>
          </a:p>
          <a:p>
            <a:r>
              <a:rPr lang="en-US" sz="1400" dirty="0"/>
              <a:t>How many grams of Na</a:t>
            </a:r>
            <a:r>
              <a:rPr lang="en-US" sz="1400" baseline="-25000" dirty="0"/>
              <a:t>2</a:t>
            </a:r>
            <a:r>
              <a:rPr lang="en-US" sz="1400" dirty="0"/>
              <a:t>CO</a:t>
            </a:r>
            <a:r>
              <a:rPr lang="en-US" sz="1400" baseline="-25000" dirty="0"/>
              <a:t>3</a:t>
            </a:r>
            <a:r>
              <a:rPr lang="en-US" sz="1400" dirty="0"/>
              <a:t> can be prepared from 2.40 g of </a:t>
            </a:r>
            <a:r>
              <a:rPr lang="en-US" sz="1400" dirty="0" err="1"/>
              <a:t>NaOH</a:t>
            </a:r>
            <a:r>
              <a:rPr lang="en-US" sz="1400" dirty="0"/>
              <a:t>? (</a:t>
            </a:r>
            <a:r>
              <a:rPr lang="en-US" sz="1400" b="1" dirty="0"/>
              <a:t>a</a:t>
            </a:r>
            <a:r>
              <a:rPr lang="en-US" sz="1400" dirty="0"/>
              <a:t>) 3.18 g, (</a:t>
            </a:r>
            <a:r>
              <a:rPr lang="en-US" sz="1400" b="1" dirty="0"/>
              <a:t>b</a:t>
            </a:r>
            <a:r>
              <a:rPr lang="en-US" sz="1400" dirty="0"/>
              <a:t>) 6.36 g</a:t>
            </a:r>
            <a:r>
              <a:rPr lang="en-US" sz="1400" dirty="0" smtClean="0"/>
              <a:t>, (</a:t>
            </a:r>
            <a:r>
              <a:rPr lang="en-US" sz="1400" b="1" dirty="0"/>
              <a:t>c</a:t>
            </a:r>
            <a:r>
              <a:rPr lang="en-US" sz="1400" dirty="0"/>
              <a:t>) 1.20 g, (</a:t>
            </a:r>
            <a:r>
              <a:rPr lang="en-US" sz="1400" b="1" dirty="0"/>
              <a:t>d</a:t>
            </a:r>
            <a:r>
              <a:rPr lang="en-US" sz="1400" dirty="0"/>
              <a:t>) 0.0300 g</a:t>
            </a:r>
            <a:r>
              <a:rPr lang="en-US" sz="1400" dirty="0" smtClean="0"/>
              <a:t>.</a:t>
            </a:r>
          </a:p>
          <a:p>
            <a:endParaRPr lang="en-US" sz="1400" dirty="0" smtClean="0"/>
          </a:p>
          <a:p>
            <a:pPr>
              <a:spcBef>
                <a:spcPct val="0"/>
              </a:spcBef>
            </a:pPr>
            <a:r>
              <a:rPr lang="en-US" sz="1600" b="1" dirty="0" smtClean="0">
                <a:solidFill>
                  <a:srgbClr val="3366FF"/>
                </a:solidFill>
                <a:latin typeface="Arial" charset="0"/>
              </a:rPr>
              <a:t>Practice Exercise 2</a:t>
            </a:r>
          </a:p>
          <a:p>
            <a:pPr>
              <a:spcBef>
                <a:spcPct val="0"/>
              </a:spcBef>
            </a:pPr>
            <a:endParaRPr lang="en-US" sz="1000" b="1" dirty="0">
              <a:solidFill>
                <a:srgbClr val="3366FF"/>
              </a:solidFill>
              <a:latin typeface="Arial" charset="0"/>
            </a:endParaRPr>
          </a:p>
          <a:p>
            <a:pPr>
              <a:spcBef>
                <a:spcPct val="0"/>
              </a:spcBef>
            </a:pPr>
            <a:r>
              <a:rPr lang="en-US" sz="1400" dirty="0" smtClean="0"/>
              <a:t>Decomposition of KClO</a:t>
            </a:r>
            <a:r>
              <a:rPr lang="en-US" sz="1400" baseline="-25000" dirty="0" smtClean="0"/>
              <a:t>3</a:t>
            </a:r>
            <a:r>
              <a:rPr lang="en-US" sz="1400" dirty="0" smtClean="0"/>
              <a:t> is sometimes used to prepare small amounts of O</a:t>
            </a:r>
            <a:r>
              <a:rPr lang="en-US" sz="1400" baseline="-25000" dirty="0" smtClean="0"/>
              <a:t>2</a:t>
            </a:r>
            <a:r>
              <a:rPr lang="en-US" sz="1400" dirty="0" smtClean="0"/>
              <a:t> in the laboratory: </a:t>
            </a:r>
            <a:br>
              <a:rPr lang="en-US" sz="1400" dirty="0" smtClean="0"/>
            </a:br>
            <a:r>
              <a:rPr lang="en-US" sz="1400" dirty="0" smtClean="0"/>
              <a:t>2 KClO</a:t>
            </a:r>
            <a:r>
              <a:rPr lang="en-US" sz="1400" baseline="-25000" dirty="0" smtClean="0"/>
              <a:t>3</a:t>
            </a:r>
            <a:r>
              <a:rPr lang="en-US" sz="1400" dirty="0" smtClean="0"/>
              <a:t>(</a:t>
            </a:r>
            <a:r>
              <a:rPr lang="en-US" sz="1400" i="1" dirty="0" smtClean="0"/>
              <a:t>s</a:t>
            </a:r>
            <a:r>
              <a:rPr lang="en-US" sz="1400" dirty="0" smtClean="0"/>
              <a:t>) → 2 </a:t>
            </a:r>
            <a:r>
              <a:rPr lang="en-US" sz="1400" dirty="0" err="1" smtClean="0"/>
              <a:t>KCl</a:t>
            </a:r>
            <a:r>
              <a:rPr lang="en-US" sz="1400" dirty="0" smtClean="0"/>
              <a:t>(</a:t>
            </a:r>
            <a:r>
              <a:rPr lang="en-US" sz="1400" i="1" dirty="0" smtClean="0"/>
              <a:t>s</a:t>
            </a:r>
            <a:r>
              <a:rPr lang="en-US" sz="1400" dirty="0" smtClean="0"/>
              <a:t>) + 3 O</a:t>
            </a:r>
            <a:r>
              <a:rPr lang="en-US" sz="1400" baseline="-25000" dirty="0" smtClean="0"/>
              <a:t>2</a:t>
            </a:r>
            <a:r>
              <a:rPr lang="en-US" sz="1400" dirty="0" smtClean="0"/>
              <a:t>(</a:t>
            </a:r>
            <a:r>
              <a:rPr lang="en-US" sz="1400" i="1" dirty="0" smtClean="0"/>
              <a:t>g</a:t>
            </a:r>
            <a:r>
              <a:rPr lang="en-US" sz="1400" dirty="0" smtClean="0"/>
              <a:t>). How many grams of O</a:t>
            </a:r>
            <a:r>
              <a:rPr lang="en-US" sz="1400" baseline="-25000" dirty="0" smtClean="0"/>
              <a:t>2</a:t>
            </a:r>
            <a:r>
              <a:rPr lang="en-US" sz="1400" dirty="0" smtClean="0"/>
              <a:t> can be prepared from 4.50 </a:t>
            </a:r>
            <a:r>
              <a:rPr lang="en-US" sz="1400" dirty="0" err="1" smtClean="0"/>
              <a:t>g</a:t>
            </a:r>
            <a:r>
              <a:rPr lang="en-US" sz="1400" dirty="0" smtClean="0"/>
              <a:t> of KClO</a:t>
            </a:r>
            <a:r>
              <a:rPr lang="en-US" sz="1400" baseline="-25000" dirty="0" smtClean="0"/>
              <a:t>3</a:t>
            </a:r>
            <a:r>
              <a:rPr lang="en-US" sz="1400" dirty="0" smtClean="0"/>
              <a:t>?</a:t>
            </a:r>
            <a:endParaRPr lang="en-US" sz="1400" dirty="0"/>
          </a:p>
        </p:txBody>
      </p:sp>
      <p:sp>
        <p:nvSpPr>
          <p:cNvPr id="12"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20"/>
          <p:cNvSpPr>
            <a:spLocks noChangeArrowheads="1"/>
          </p:cNvSpPr>
          <p:nvPr/>
        </p:nvSpPr>
        <p:spPr bwMode="auto">
          <a:xfrm>
            <a:off x="320675" y="825500"/>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sp>
        <p:nvSpPr>
          <p:cNvPr id="15" name="Rectangle 58"/>
          <p:cNvSpPr>
            <a:spLocks noChangeArrowheads="1"/>
          </p:cNvSpPr>
          <p:nvPr/>
        </p:nvSpPr>
        <p:spPr bwMode="auto">
          <a:xfrm>
            <a:off x="319088" y="396875"/>
            <a:ext cx="8824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indent="-2505075"/>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3.16</a:t>
            </a:r>
            <a:r>
              <a:rPr lang="en-US" b="1" dirty="0" smtClean="0">
                <a:solidFill>
                  <a:srgbClr val="4C4BE5"/>
                </a:solidFill>
                <a:latin typeface="Arial" charset="0"/>
              </a:rPr>
              <a:t> </a:t>
            </a:r>
            <a:r>
              <a:rPr lang="en-US" b="1" dirty="0" smtClean="0">
                <a:latin typeface="Arial" charset="0"/>
              </a:rPr>
              <a:t>Calculating Amounts of Reactants and Products</a:t>
            </a:r>
            <a:endParaRPr lang="en-US" b="1" dirty="0">
              <a:latin typeface="Arial" charset="0"/>
            </a:endParaRPr>
          </a:p>
        </p:txBody>
      </p:sp>
      <p:sp>
        <p:nvSpPr>
          <p:cNvPr id="14"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129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499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499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99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499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499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7"/>
          <p:cNvSpPr>
            <a:spLocks noChangeShapeType="1"/>
          </p:cNvSpPr>
          <p:nvPr/>
        </p:nvSpPr>
        <p:spPr bwMode="auto">
          <a:xfrm>
            <a:off x="304800" y="304800"/>
            <a:ext cx="0" cy="5560219"/>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Line 10"/>
          <p:cNvSpPr>
            <a:spLocks noChangeShapeType="1"/>
          </p:cNvSpPr>
          <p:nvPr/>
        </p:nvSpPr>
        <p:spPr bwMode="auto">
          <a:xfrm>
            <a:off x="295275" y="5848831"/>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 name="Group 14"/>
          <p:cNvGrpSpPr>
            <a:grpSpLocks/>
          </p:cNvGrpSpPr>
          <p:nvPr/>
        </p:nvGrpSpPr>
        <p:grpSpPr bwMode="auto">
          <a:xfrm>
            <a:off x="304800" y="3733800"/>
            <a:ext cx="7924800" cy="695325"/>
            <a:chOff x="192" y="1536"/>
            <a:chExt cx="4992" cy="438"/>
          </a:xfrm>
        </p:grpSpPr>
        <p:sp>
          <p:nvSpPr>
            <p:cNvPr id="14349"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4350"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2945" name="Text Box 17"/>
          <p:cNvSpPr txBox="1">
            <a:spLocks noChangeArrowheads="1"/>
          </p:cNvSpPr>
          <p:nvPr/>
        </p:nvSpPr>
        <p:spPr bwMode="auto">
          <a:xfrm>
            <a:off x="320040" y="2028607"/>
            <a:ext cx="8364538"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marL="0" indent="0">
              <a:spcBef>
                <a:spcPts val="0"/>
              </a:spcBef>
            </a:pPr>
            <a:r>
              <a:rPr lang="en-US" sz="1400" b="1" dirty="0" smtClean="0"/>
              <a:t>Analyze </a:t>
            </a:r>
            <a:r>
              <a:rPr lang="en-US" sz="1400" dirty="0" smtClean="0"/>
              <a:t>We are given a verbal description of a reaction and asked to calculate the number of grams of one reactant that reacts with 1.00 </a:t>
            </a:r>
            <a:r>
              <a:rPr lang="en-US" sz="1400" dirty="0" err="1" smtClean="0"/>
              <a:t>g</a:t>
            </a:r>
            <a:r>
              <a:rPr lang="en-US" sz="1400" dirty="0" smtClean="0"/>
              <a:t> of another.</a:t>
            </a:r>
          </a:p>
          <a:p>
            <a:pPr marL="0" indent="0">
              <a:spcBef>
                <a:spcPts val="0"/>
              </a:spcBef>
            </a:pPr>
            <a:endParaRPr lang="en-US" sz="1400" dirty="0" smtClean="0"/>
          </a:p>
          <a:p>
            <a:pPr>
              <a:spcBef>
                <a:spcPts val="0"/>
              </a:spcBef>
            </a:pPr>
            <a:r>
              <a:rPr lang="en-US" sz="1400" b="1" dirty="0" smtClean="0"/>
              <a:t>Plan </a:t>
            </a:r>
            <a:r>
              <a:rPr lang="en-US" sz="1400" dirty="0" smtClean="0"/>
              <a:t>The verbal description of the reaction can be used to write a balanced equation:</a:t>
            </a:r>
            <a:br>
              <a:rPr lang="en-US" sz="1400" dirty="0" smtClean="0"/>
            </a:br>
            <a:endParaRPr lang="en-US" sz="1400" dirty="0" smtClean="0"/>
          </a:p>
          <a:p>
            <a:pPr algn="ctr">
              <a:spcBef>
                <a:spcPts val="0"/>
              </a:spcBef>
            </a:pPr>
            <a:r>
              <a:rPr lang="en-US" sz="1400" dirty="0" smtClean="0"/>
              <a:t>2 </a:t>
            </a:r>
            <a:r>
              <a:rPr lang="en-US" sz="1400" dirty="0" err="1" smtClean="0"/>
              <a:t>LiOH(</a:t>
            </a:r>
            <a:r>
              <a:rPr lang="en-US" sz="1400" i="1" dirty="0" err="1" smtClean="0"/>
              <a:t>s</a:t>
            </a:r>
            <a:r>
              <a:rPr lang="en-US" sz="1400" dirty="0" smtClean="0"/>
              <a:t>) + CO</a:t>
            </a:r>
            <a:r>
              <a:rPr lang="en-US" sz="1400" baseline="-25000" dirty="0" smtClean="0"/>
              <a:t>2</a:t>
            </a:r>
            <a:r>
              <a:rPr lang="en-US" sz="1400" dirty="0" smtClean="0"/>
              <a:t>(</a:t>
            </a:r>
            <a:r>
              <a:rPr lang="en-US" sz="1400" i="1" dirty="0" smtClean="0"/>
              <a:t>g</a:t>
            </a:r>
            <a:r>
              <a:rPr lang="en-US" sz="1400" dirty="0" smtClean="0"/>
              <a:t>) → Li</a:t>
            </a:r>
            <a:r>
              <a:rPr lang="en-US" sz="1400" baseline="-25000" dirty="0" smtClean="0"/>
              <a:t>2</a:t>
            </a:r>
            <a:r>
              <a:rPr lang="en-US" sz="1400" dirty="0" smtClean="0"/>
              <a:t>CO</a:t>
            </a:r>
            <a:r>
              <a:rPr lang="en-US" sz="1400" baseline="-25000" dirty="0" smtClean="0"/>
              <a:t>3</a:t>
            </a:r>
            <a:r>
              <a:rPr lang="en-US" sz="1400" dirty="0" smtClean="0"/>
              <a:t>(</a:t>
            </a:r>
            <a:r>
              <a:rPr lang="en-US" sz="1400" i="1" dirty="0" smtClean="0"/>
              <a:t>s</a:t>
            </a:r>
            <a:r>
              <a:rPr lang="en-US" sz="1400" dirty="0" smtClean="0"/>
              <a:t>) + H</a:t>
            </a:r>
            <a:r>
              <a:rPr lang="en-US" sz="1400" baseline="-25000" dirty="0" smtClean="0"/>
              <a:t>2</a:t>
            </a:r>
            <a:r>
              <a:rPr lang="en-US" sz="1400" dirty="0" smtClean="0"/>
              <a:t>O(</a:t>
            </a:r>
            <a:r>
              <a:rPr lang="en-US" sz="1400" i="1" dirty="0" smtClean="0"/>
              <a:t>l</a:t>
            </a:r>
            <a:r>
              <a:rPr lang="en-US" sz="1400" dirty="0" smtClean="0"/>
              <a:t>)</a:t>
            </a:r>
          </a:p>
          <a:p>
            <a:pPr marL="0" indent="0"/>
            <a:r>
              <a:rPr lang="en-US" sz="1400" dirty="0" smtClean="0"/>
              <a:t>We are given the mass in grams of </a:t>
            </a:r>
            <a:r>
              <a:rPr lang="en-US" sz="1400" dirty="0" err="1" smtClean="0"/>
              <a:t>LiOH</a:t>
            </a:r>
            <a:r>
              <a:rPr lang="en-US" sz="1400" dirty="0" smtClean="0"/>
              <a:t> and asked to calculate the mass in grams of CO</a:t>
            </a:r>
            <a:r>
              <a:rPr lang="en-US" sz="1400" baseline="-25000" dirty="0" smtClean="0"/>
              <a:t>2</a:t>
            </a:r>
            <a:r>
              <a:rPr lang="en-US" sz="1400" dirty="0" smtClean="0"/>
              <a:t>. We can accomplish </a:t>
            </a:r>
            <a:br>
              <a:rPr lang="en-US" sz="1400" dirty="0" smtClean="0"/>
            </a:br>
            <a:r>
              <a:rPr lang="en-US" sz="1400" dirty="0" smtClean="0"/>
              <a:t>this with the three conversion steps in Figure 3.16. The conversion of Step 1 requires the molar mass of </a:t>
            </a:r>
            <a:br>
              <a:rPr lang="en-US" sz="1400" dirty="0" smtClean="0"/>
            </a:br>
            <a:r>
              <a:rPr lang="en-US" sz="1400" dirty="0" err="1" smtClean="0"/>
              <a:t>LiOH</a:t>
            </a:r>
            <a:r>
              <a:rPr lang="en-US" sz="1400" dirty="0" smtClean="0"/>
              <a:t> (6.94 + 16.00 + 1.01 = 23.95 g/mol). The conversion of Step 2 is based on a stoichiometric relationship from the balanced chemical equation: 2 mol </a:t>
            </a:r>
            <a:r>
              <a:rPr lang="en-US" sz="1400" dirty="0" err="1" smtClean="0"/>
              <a:t>LiOH</a:t>
            </a:r>
            <a:r>
              <a:rPr lang="en-US" sz="1400" dirty="0" smtClean="0"/>
              <a:t>      mol CO</a:t>
            </a:r>
            <a:r>
              <a:rPr lang="en-US" sz="1400" baseline="-25000" dirty="0" smtClean="0"/>
              <a:t>2</a:t>
            </a:r>
            <a:r>
              <a:rPr lang="en-US" sz="1400" dirty="0" smtClean="0"/>
              <a:t>. For the Step 3 conversion, we use the molar mass of CO</a:t>
            </a:r>
            <a:r>
              <a:rPr lang="en-US" sz="1400" baseline="-25000" dirty="0" smtClean="0"/>
              <a:t>2</a:t>
            </a:r>
            <a:r>
              <a:rPr lang="en-US" sz="1400" dirty="0" smtClean="0"/>
              <a:t> 12.01 + 2(16.00) = 44.01 </a:t>
            </a:r>
            <a:r>
              <a:rPr lang="en-US" sz="1400" dirty="0" err="1" smtClean="0"/>
              <a:t>g</a:t>
            </a:r>
            <a:r>
              <a:rPr lang="en-US" sz="1400" dirty="0" smtClean="0"/>
              <a:t>/mol.</a:t>
            </a:r>
          </a:p>
          <a:p>
            <a:pPr algn="ctr">
              <a:spcBef>
                <a:spcPts val="0"/>
              </a:spcBef>
            </a:pPr>
            <a:endParaRPr lang="en-US" sz="1400" dirty="0" smtClean="0"/>
          </a:p>
          <a:p>
            <a:pPr>
              <a:spcBef>
                <a:spcPts val="0"/>
              </a:spcBef>
            </a:pPr>
            <a:r>
              <a:rPr lang="en-US" sz="1400" b="1" dirty="0" smtClean="0"/>
              <a:t>Solve</a:t>
            </a:r>
            <a:endParaRPr lang="en-US" sz="1400" dirty="0" smtClean="0"/>
          </a:p>
        </p:txBody>
      </p:sp>
      <p:sp>
        <p:nvSpPr>
          <p:cNvPr id="16" name="Rectangle 58"/>
          <p:cNvSpPr>
            <a:spLocks noChangeArrowheads="1"/>
          </p:cNvSpPr>
          <p:nvPr/>
        </p:nvSpPr>
        <p:spPr bwMode="auto">
          <a:xfrm>
            <a:off x="319088" y="396875"/>
            <a:ext cx="8824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3.17</a:t>
            </a:r>
            <a:r>
              <a:rPr lang="en-US" b="1" dirty="0" smtClean="0">
                <a:solidFill>
                  <a:srgbClr val="4C4BE5"/>
                </a:solidFill>
                <a:latin typeface="Arial" charset="0"/>
              </a:rPr>
              <a:t> </a:t>
            </a:r>
            <a:r>
              <a:rPr lang="en-US" b="1" dirty="0" smtClean="0">
                <a:latin typeface="Arial" charset="0"/>
              </a:rPr>
              <a:t>Calculating Amounts of Reactants and Products</a:t>
            </a:r>
            <a:endParaRPr lang="en-US" b="1" dirty="0">
              <a:latin typeface="Arial" charset="0"/>
            </a:endParaRPr>
          </a:p>
        </p:txBody>
      </p:sp>
      <p:sp>
        <p:nvSpPr>
          <p:cNvPr id="14" name="Rectangle 6"/>
          <p:cNvSpPr>
            <a:spLocks noChangeArrowheads="1"/>
          </p:cNvSpPr>
          <p:nvPr/>
        </p:nvSpPr>
        <p:spPr bwMode="auto">
          <a:xfrm>
            <a:off x="323850" y="1653723"/>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dirty="0">
                <a:solidFill>
                  <a:srgbClr val="3366FF"/>
                </a:solidFill>
                <a:latin typeface="Arial" charset="0"/>
              </a:rPr>
              <a:t>Solution</a:t>
            </a:r>
            <a:endParaRPr lang="en-US" sz="1600" dirty="0">
              <a:solidFill>
                <a:schemeClr val="bg1"/>
              </a:solidFill>
              <a:latin typeface="Arial" charset="0"/>
            </a:endParaRPr>
          </a:p>
        </p:txBody>
      </p:sp>
      <p:sp>
        <p:nvSpPr>
          <p:cNvPr id="15" name="Rectangle 20"/>
          <p:cNvSpPr>
            <a:spLocks noChangeArrowheads="1"/>
          </p:cNvSpPr>
          <p:nvPr/>
        </p:nvSpPr>
        <p:spPr bwMode="auto">
          <a:xfrm>
            <a:off x="320676" y="825500"/>
            <a:ext cx="8339138" cy="738664"/>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square">
            <a:spAutoFit/>
          </a:bodyPr>
          <a:lstStyle/>
          <a:p>
            <a:r>
              <a:rPr lang="en-US" sz="1400" dirty="0" smtClean="0"/>
              <a:t>Solid lithium hydroxide is used in space vehicles to remove the carbon dioxide gas exhaled by astronauts. The hydroxide reacts with the carbon dioxide to form solid lithium carbonate and liquid water. How many grams of carbon dioxide can be absorbed by 1.00 </a:t>
            </a:r>
            <a:r>
              <a:rPr lang="en-US" sz="1400" dirty="0" err="1" smtClean="0"/>
              <a:t>g</a:t>
            </a:r>
            <a:r>
              <a:rPr lang="en-US" sz="1400" dirty="0" smtClean="0"/>
              <a:t> of lithium hydroxide?</a:t>
            </a:r>
            <a:endParaRPr lang="en-US" sz="1400" dirty="0"/>
          </a:p>
        </p:txBody>
      </p:sp>
      <p:sp>
        <p:nvSpPr>
          <p:cNvPr id="17" name="Line 19"/>
          <p:cNvSpPr>
            <a:spLocks noChangeShapeType="1"/>
          </p:cNvSpPr>
          <p:nvPr/>
        </p:nvSpPr>
        <p:spPr bwMode="auto">
          <a:xfrm>
            <a:off x="396875" y="164968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8" name="Picture 17" descr="03_Pg106_UnFigure_1.jpg"/>
          <p:cNvPicPr>
            <a:picLocks noChangeAspect="1"/>
          </p:cNvPicPr>
          <p:nvPr/>
        </p:nvPicPr>
        <p:blipFill>
          <a:blip r:embed="rId3"/>
          <a:stretch>
            <a:fillRect/>
          </a:stretch>
        </p:blipFill>
        <p:spPr>
          <a:xfrm>
            <a:off x="1735574" y="5031895"/>
            <a:ext cx="5591839" cy="450572"/>
          </a:xfrm>
          <a:prstGeom prst="rect">
            <a:avLst/>
          </a:prstGeom>
        </p:spPr>
      </p:pic>
      <p:pic>
        <p:nvPicPr>
          <p:cNvPr id="19" name="Picture 18" descr="03_Pg108_UnFigure_3.jpg"/>
          <p:cNvPicPr>
            <a:picLocks noChangeAspect="1"/>
          </p:cNvPicPr>
          <p:nvPr/>
        </p:nvPicPr>
        <p:blipFill rotWithShape="1">
          <a:blip r:embed="rId4"/>
          <a:srcRect l="28112" t="2" r="63975" b="-2"/>
          <a:stretch/>
        </p:blipFill>
        <p:spPr>
          <a:xfrm>
            <a:off x="4018198" y="4165548"/>
            <a:ext cx="206478" cy="172633"/>
          </a:xfrm>
          <a:prstGeom prst="rect">
            <a:avLst/>
          </a:prstGeom>
        </p:spPr>
      </p:pic>
      <p:sp>
        <p:nvSpPr>
          <p:cNvPr id="20"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6443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9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294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294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294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294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294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45"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7"/>
          <p:cNvSpPr>
            <a:spLocks noChangeShapeType="1"/>
          </p:cNvSpPr>
          <p:nvPr/>
        </p:nvSpPr>
        <p:spPr bwMode="auto">
          <a:xfrm flipH="1">
            <a:off x="293930" y="304801"/>
            <a:ext cx="10869" cy="398055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10"/>
          <p:cNvSpPr>
            <a:spLocks noChangeShapeType="1"/>
          </p:cNvSpPr>
          <p:nvPr/>
        </p:nvSpPr>
        <p:spPr bwMode="auto">
          <a:xfrm>
            <a:off x="282270" y="4285351"/>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 name="Group 11"/>
          <p:cNvGrpSpPr>
            <a:grpSpLocks/>
          </p:cNvGrpSpPr>
          <p:nvPr/>
        </p:nvGrpSpPr>
        <p:grpSpPr bwMode="auto">
          <a:xfrm>
            <a:off x="320675" y="2317750"/>
            <a:ext cx="7924800" cy="695325"/>
            <a:chOff x="192" y="1536"/>
            <a:chExt cx="4992" cy="438"/>
          </a:xfrm>
        </p:grpSpPr>
        <p:sp>
          <p:nvSpPr>
            <p:cNvPr id="13324"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3325"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4994" name="Text Box 18"/>
          <p:cNvSpPr txBox="1">
            <a:spLocks noChangeArrowheads="1"/>
          </p:cNvSpPr>
          <p:nvPr/>
        </p:nvSpPr>
        <p:spPr bwMode="auto">
          <a:xfrm>
            <a:off x="320040" y="1200272"/>
            <a:ext cx="8521700" cy="2939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ts val="0"/>
              </a:spcBef>
            </a:pPr>
            <a:r>
              <a:rPr lang="en-US" sz="1400" b="1" dirty="0" smtClean="0">
                <a:solidFill>
                  <a:srgbClr val="000000"/>
                </a:solidFill>
              </a:rPr>
              <a:t>Check </a:t>
            </a:r>
            <a:r>
              <a:rPr lang="en-US" sz="1400" dirty="0" smtClean="0">
                <a:solidFill>
                  <a:srgbClr val="000000"/>
                </a:solidFill>
              </a:rPr>
              <a:t>Notice that 23.95 g </a:t>
            </a:r>
            <a:r>
              <a:rPr lang="en-US" sz="1400" dirty="0" err="1" smtClean="0">
                <a:solidFill>
                  <a:srgbClr val="000000"/>
                </a:solidFill>
              </a:rPr>
              <a:t>LiOH</a:t>
            </a:r>
            <a:r>
              <a:rPr lang="en-US" sz="1400" dirty="0" smtClean="0">
                <a:solidFill>
                  <a:srgbClr val="000000"/>
                </a:solidFill>
              </a:rPr>
              <a:t>/</a:t>
            </a:r>
            <a:r>
              <a:rPr lang="en-US" sz="1400" dirty="0" err="1" smtClean="0">
                <a:solidFill>
                  <a:srgbClr val="000000"/>
                </a:solidFill>
              </a:rPr>
              <a:t>mol</a:t>
            </a:r>
            <a:r>
              <a:rPr lang="en-US" sz="1400" dirty="0">
                <a:solidFill>
                  <a:srgbClr val="000000"/>
                </a:solidFill>
              </a:rPr>
              <a:t> </a:t>
            </a:r>
            <a:r>
              <a:rPr lang="en-US" sz="1400" dirty="0" smtClean="0">
                <a:latin typeface="+mn-lt"/>
              </a:rPr>
              <a:t>≈</a:t>
            </a:r>
            <a:r>
              <a:rPr lang="en-US" sz="1400" dirty="0" smtClean="0">
                <a:solidFill>
                  <a:srgbClr val="3366FF"/>
                </a:solidFill>
                <a:latin typeface="Arial" charset="0"/>
              </a:rPr>
              <a:t> </a:t>
            </a:r>
            <a:r>
              <a:rPr lang="en-US" sz="1400" dirty="0" smtClean="0">
                <a:solidFill>
                  <a:srgbClr val="000000"/>
                </a:solidFill>
              </a:rPr>
              <a:t>24 g </a:t>
            </a:r>
            <a:r>
              <a:rPr lang="en-US" sz="1400" dirty="0" err="1" smtClean="0">
                <a:solidFill>
                  <a:srgbClr val="000000"/>
                </a:solidFill>
              </a:rPr>
              <a:t>LiOH</a:t>
            </a:r>
            <a:r>
              <a:rPr lang="en-US" sz="1400" dirty="0" smtClean="0">
                <a:solidFill>
                  <a:srgbClr val="000000"/>
                </a:solidFill>
              </a:rPr>
              <a:t>/mol, 24 g </a:t>
            </a:r>
            <a:r>
              <a:rPr lang="en-US" sz="1400" dirty="0" err="1" smtClean="0">
                <a:solidFill>
                  <a:srgbClr val="000000"/>
                </a:solidFill>
              </a:rPr>
              <a:t>LiOH</a:t>
            </a:r>
            <a:r>
              <a:rPr lang="en-US" sz="1400" dirty="0" smtClean="0">
                <a:solidFill>
                  <a:srgbClr val="000000"/>
                </a:solidFill>
              </a:rPr>
              <a:t>/</a:t>
            </a:r>
            <a:r>
              <a:rPr lang="en-US" sz="1400" dirty="0" err="1" smtClean="0">
                <a:solidFill>
                  <a:srgbClr val="000000"/>
                </a:solidFill>
              </a:rPr>
              <a:t>mol</a:t>
            </a:r>
            <a:r>
              <a:rPr lang="en-US" sz="1400" dirty="0" smtClean="0">
                <a:solidFill>
                  <a:srgbClr val="000000"/>
                </a:solidFill>
              </a:rPr>
              <a:t> </a:t>
            </a:r>
            <a:r>
              <a:rPr lang="en-US" sz="1400" dirty="0"/>
              <a:t>×</a:t>
            </a:r>
            <a:r>
              <a:rPr lang="en-US" sz="1400" dirty="0" smtClean="0">
                <a:solidFill>
                  <a:srgbClr val="000000"/>
                </a:solidFill>
              </a:rPr>
              <a:t> 2 mol </a:t>
            </a:r>
            <a:r>
              <a:rPr lang="en-US" sz="1400" dirty="0" err="1" smtClean="0">
                <a:solidFill>
                  <a:srgbClr val="000000"/>
                </a:solidFill>
              </a:rPr>
              <a:t>LiOH</a:t>
            </a:r>
            <a:r>
              <a:rPr lang="en-US" sz="1400" dirty="0" smtClean="0">
                <a:solidFill>
                  <a:srgbClr val="000000"/>
                </a:solidFill>
              </a:rPr>
              <a:t> = 48 g </a:t>
            </a:r>
            <a:r>
              <a:rPr lang="en-US" sz="1400" dirty="0" err="1" smtClean="0">
                <a:solidFill>
                  <a:srgbClr val="000000"/>
                </a:solidFill>
              </a:rPr>
              <a:t>LiOH</a:t>
            </a:r>
            <a:r>
              <a:rPr lang="en-US" sz="1400" dirty="0" smtClean="0">
                <a:solidFill>
                  <a:srgbClr val="000000"/>
                </a:solidFill>
              </a:rPr>
              <a:t>, and </a:t>
            </a:r>
            <a:br>
              <a:rPr lang="en-US" sz="1400" dirty="0" smtClean="0">
                <a:solidFill>
                  <a:srgbClr val="000000"/>
                </a:solidFill>
              </a:rPr>
            </a:br>
            <a:r>
              <a:rPr lang="en-US" sz="1400" dirty="0" smtClean="0">
                <a:solidFill>
                  <a:srgbClr val="000000"/>
                </a:solidFill>
              </a:rPr>
              <a:t>(44 g CO</a:t>
            </a:r>
            <a:r>
              <a:rPr lang="en-US" sz="1400" baseline="-25000" dirty="0" smtClean="0">
                <a:solidFill>
                  <a:srgbClr val="000000"/>
                </a:solidFill>
              </a:rPr>
              <a:t>2</a:t>
            </a:r>
            <a:r>
              <a:rPr lang="en-US" sz="1400" dirty="0" smtClean="0">
                <a:solidFill>
                  <a:srgbClr val="000000"/>
                </a:solidFill>
              </a:rPr>
              <a:t>/mol)/(48 g </a:t>
            </a:r>
            <a:r>
              <a:rPr lang="en-US" sz="1400" dirty="0" err="1" smtClean="0">
                <a:solidFill>
                  <a:srgbClr val="000000"/>
                </a:solidFill>
              </a:rPr>
              <a:t>LiOH</a:t>
            </a:r>
            <a:r>
              <a:rPr lang="en-US" sz="1400" dirty="0" smtClean="0">
                <a:solidFill>
                  <a:srgbClr val="000000"/>
                </a:solidFill>
              </a:rPr>
              <a:t>) is slightly less than 1. Thus, the magnitude of our answer, 0.919 </a:t>
            </a:r>
            <a:r>
              <a:rPr lang="en-US" sz="1400" dirty="0" err="1" smtClean="0">
                <a:solidFill>
                  <a:srgbClr val="000000"/>
                </a:solidFill>
              </a:rPr>
              <a:t>g</a:t>
            </a:r>
            <a:r>
              <a:rPr lang="en-US" sz="1400" dirty="0" smtClean="0">
                <a:solidFill>
                  <a:srgbClr val="000000"/>
                </a:solidFill>
              </a:rPr>
              <a:t> CO</a:t>
            </a:r>
            <a:r>
              <a:rPr lang="en-US" sz="1400" baseline="-25000" dirty="0" smtClean="0">
                <a:solidFill>
                  <a:srgbClr val="000000"/>
                </a:solidFill>
              </a:rPr>
              <a:t>2</a:t>
            </a:r>
            <a:r>
              <a:rPr lang="en-US" sz="1400" dirty="0" smtClean="0">
                <a:solidFill>
                  <a:srgbClr val="000000"/>
                </a:solidFill>
              </a:rPr>
              <a:t>, is reasonable based on the amount of starting </a:t>
            </a:r>
            <a:r>
              <a:rPr lang="en-US" sz="1400" dirty="0" err="1" smtClean="0">
                <a:solidFill>
                  <a:srgbClr val="000000"/>
                </a:solidFill>
              </a:rPr>
              <a:t>LiOH</a:t>
            </a:r>
            <a:r>
              <a:rPr lang="en-US" sz="1400" dirty="0" smtClean="0">
                <a:solidFill>
                  <a:srgbClr val="000000"/>
                </a:solidFill>
              </a:rPr>
              <a:t>. The number of significant figures and units are also appropriate.</a:t>
            </a:r>
            <a:endParaRPr lang="en-US" sz="1600" b="1" dirty="0" smtClean="0">
              <a:solidFill>
                <a:srgbClr val="3366FF"/>
              </a:solidFill>
              <a:latin typeface="Arial" charset="0"/>
            </a:endParaRPr>
          </a:p>
          <a:p>
            <a:pPr>
              <a:spcBef>
                <a:spcPct val="0"/>
              </a:spcBef>
            </a:pPr>
            <a:endParaRPr lang="en-US" sz="1600" b="1" dirty="0" smtClean="0">
              <a:solidFill>
                <a:srgbClr val="3366FF"/>
              </a:solidFill>
              <a:latin typeface="Arial" charset="0"/>
            </a:endParaRPr>
          </a:p>
          <a:p>
            <a:pPr>
              <a:spcBef>
                <a:spcPct val="0"/>
              </a:spcBef>
            </a:pPr>
            <a:r>
              <a:rPr lang="en-US" sz="1600" b="1" dirty="0" smtClean="0">
                <a:solidFill>
                  <a:srgbClr val="3366FF"/>
                </a:solidFill>
                <a:latin typeface="Arial" charset="0"/>
              </a:rPr>
              <a:t>Practice Exercise 1</a:t>
            </a:r>
          </a:p>
          <a:p>
            <a:pPr>
              <a:spcBef>
                <a:spcPct val="0"/>
              </a:spcBef>
            </a:pPr>
            <a:endParaRPr lang="en-US" sz="1000" b="1" dirty="0">
              <a:solidFill>
                <a:srgbClr val="3366FF"/>
              </a:solidFill>
              <a:latin typeface="Arial" charset="0"/>
            </a:endParaRPr>
          </a:p>
          <a:p>
            <a:pPr>
              <a:spcBef>
                <a:spcPct val="0"/>
              </a:spcBef>
            </a:pPr>
            <a:r>
              <a:rPr lang="en-US" sz="1400" dirty="0" smtClean="0"/>
              <a:t>Propane, C</a:t>
            </a:r>
            <a:r>
              <a:rPr lang="en-US" sz="1400" baseline="-25000" dirty="0" smtClean="0"/>
              <a:t>3</a:t>
            </a:r>
            <a:r>
              <a:rPr lang="en-US" sz="1400" dirty="0" smtClean="0"/>
              <a:t>H</a:t>
            </a:r>
            <a:r>
              <a:rPr lang="en-US" sz="1400" baseline="-25000" dirty="0" smtClean="0"/>
              <a:t>8</a:t>
            </a:r>
            <a:r>
              <a:rPr lang="en-US" sz="1400" dirty="0" smtClean="0"/>
              <a:t> (Figure 3.8), is a common fuel used for cooking and home heating. What mass of O</a:t>
            </a:r>
            <a:r>
              <a:rPr lang="en-US" sz="1400" baseline="-25000" dirty="0" smtClean="0"/>
              <a:t>2</a:t>
            </a:r>
            <a:r>
              <a:rPr lang="en-US" sz="1400" dirty="0" smtClean="0"/>
              <a:t/>
            </a:r>
            <a:br>
              <a:rPr lang="en-US" sz="1400" dirty="0" smtClean="0"/>
            </a:br>
            <a:r>
              <a:rPr lang="en-US" sz="1400" dirty="0" smtClean="0"/>
              <a:t>is consumed in the combustion of 1.00 g of propane? </a:t>
            </a:r>
            <a:r>
              <a:rPr lang="en-US" sz="1400" b="1" dirty="0" smtClean="0"/>
              <a:t>(a) </a:t>
            </a:r>
            <a:r>
              <a:rPr lang="en-US" sz="1400" dirty="0" smtClean="0"/>
              <a:t>5.00 </a:t>
            </a:r>
            <a:r>
              <a:rPr lang="en-US" sz="1400" dirty="0" err="1" smtClean="0"/>
              <a:t>g</a:t>
            </a:r>
            <a:r>
              <a:rPr lang="en-US" sz="1400" dirty="0" smtClean="0"/>
              <a:t>, </a:t>
            </a:r>
            <a:r>
              <a:rPr lang="en-US" sz="1400" b="1" dirty="0" smtClean="0"/>
              <a:t>(</a:t>
            </a:r>
            <a:r>
              <a:rPr lang="en-US" sz="1400" b="1" dirty="0" err="1" smtClean="0"/>
              <a:t>b</a:t>
            </a:r>
            <a:r>
              <a:rPr lang="en-US" sz="1400" b="1" dirty="0" smtClean="0"/>
              <a:t>)</a:t>
            </a:r>
            <a:r>
              <a:rPr lang="en-US" sz="1400" dirty="0" smtClean="0"/>
              <a:t> 0.726 </a:t>
            </a:r>
            <a:r>
              <a:rPr lang="en-US" sz="1400" dirty="0" err="1" smtClean="0"/>
              <a:t>g</a:t>
            </a:r>
            <a:r>
              <a:rPr lang="en-US" sz="1400" dirty="0" smtClean="0"/>
              <a:t>, </a:t>
            </a:r>
            <a:r>
              <a:rPr lang="en-US" sz="1400" b="1" dirty="0" smtClean="0"/>
              <a:t>(</a:t>
            </a:r>
            <a:r>
              <a:rPr lang="en-US" sz="1400" b="1" dirty="0" err="1" smtClean="0"/>
              <a:t>c</a:t>
            </a:r>
            <a:r>
              <a:rPr lang="en-US" sz="1400" b="1" dirty="0" smtClean="0"/>
              <a:t>) </a:t>
            </a:r>
            <a:r>
              <a:rPr lang="en-US" sz="1400" dirty="0" smtClean="0"/>
              <a:t>2.18 </a:t>
            </a:r>
            <a:r>
              <a:rPr lang="en-US" sz="1400" dirty="0" err="1" smtClean="0"/>
              <a:t>g</a:t>
            </a:r>
            <a:r>
              <a:rPr lang="en-US" sz="1400" dirty="0" smtClean="0"/>
              <a:t>, </a:t>
            </a:r>
            <a:r>
              <a:rPr lang="en-US" sz="1400" b="1" dirty="0" smtClean="0"/>
              <a:t>(</a:t>
            </a:r>
            <a:r>
              <a:rPr lang="en-US" sz="1400" b="1" dirty="0" err="1" smtClean="0"/>
              <a:t>d</a:t>
            </a:r>
            <a:r>
              <a:rPr lang="en-US" sz="1400" b="1" dirty="0" smtClean="0"/>
              <a:t>)</a:t>
            </a:r>
            <a:r>
              <a:rPr lang="en-US" sz="1400" dirty="0" smtClean="0"/>
              <a:t> 3.63 </a:t>
            </a:r>
            <a:r>
              <a:rPr lang="en-US" sz="1400" dirty="0" err="1" smtClean="0"/>
              <a:t>g</a:t>
            </a:r>
            <a:r>
              <a:rPr lang="en-US" sz="1400" dirty="0" smtClean="0"/>
              <a:t>.</a:t>
            </a:r>
          </a:p>
          <a:p>
            <a:pPr>
              <a:spcBef>
                <a:spcPct val="0"/>
              </a:spcBef>
            </a:pPr>
            <a:endParaRPr lang="en-US" sz="1600" dirty="0" smtClean="0"/>
          </a:p>
          <a:p>
            <a:pPr>
              <a:spcBef>
                <a:spcPct val="0"/>
              </a:spcBef>
            </a:pPr>
            <a:r>
              <a:rPr lang="en-US" sz="1600" b="1" dirty="0" smtClean="0">
                <a:solidFill>
                  <a:srgbClr val="3366FF"/>
                </a:solidFill>
                <a:latin typeface="Arial" charset="0"/>
              </a:rPr>
              <a:t>Practice Exercise 2</a:t>
            </a:r>
          </a:p>
          <a:p>
            <a:pPr>
              <a:spcBef>
                <a:spcPct val="0"/>
              </a:spcBef>
            </a:pPr>
            <a:endParaRPr lang="en-US" sz="1000" b="1" dirty="0">
              <a:solidFill>
                <a:srgbClr val="3366FF"/>
              </a:solidFill>
              <a:latin typeface="Arial" charset="0"/>
            </a:endParaRPr>
          </a:p>
          <a:p>
            <a:pPr>
              <a:spcBef>
                <a:spcPct val="0"/>
              </a:spcBef>
            </a:pPr>
            <a:r>
              <a:rPr lang="en-US" sz="1400" dirty="0" smtClean="0"/>
              <a:t>Methanol, CH</a:t>
            </a:r>
            <a:r>
              <a:rPr lang="en-US" sz="1400" baseline="-25000" dirty="0" smtClean="0"/>
              <a:t>3</a:t>
            </a:r>
            <a:r>
              <a:rPr lang="en-US" sz="1400" dirty="0" smtClean="0"/>
              <a:t>OH, reacts with oxygen from air in a combustion reaction to form water and carbon dioxide. </a:t>
            </a:r>
            <a:br>
              <a:rPr lang="en-US" sz="1400" dirty="0" smtClean="0"/>
            </a:br>
            <a:r>
              <a:rPr lang="en-US" sz="1400" dirty="0" smtClean="0"/>
              <a:t>What mass of water is produced in the combustion of 23.6 </a:t>
            </a:r>
            <a:r>
              <a:rPr lang="en-US" sz="1400" dirty="0" err="1" smtClean="0"/>
              <a:t>g</a:t>
            </a:r>
            <a:r>
              <a:rPr lang="en-US" sz="1400" dirty="0" smtClean="0"/>
              <a:t> of methanol?</a:t>
            </a:r>
            <a:endParaRPr lang="en-US" sz="1400" dirty="0"/>
          </a:p>
        </p:txBody>
      </p:sp>
      <p:sp>
        <p:nvSpPr>
          <p:cNvPr id="12"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20"/>
          <p:cNvSpPr>
            <a:spLocks noChangeArrowheads="1"/>
          </p:cNvSpPr>
          <p:nvPr/>
        </p:nvSpPr>
        <p:spPr bwMode="auto">
          <a:xfrm>
            <a:off x="320675" y="825500"/>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sp>
        <p:nvSpPr>
          <p:cNvPr id="15" name="Rectangle 58"/>
          <p:cNvSpPr>
            <a:spLocks noChangeArrowheads="1"/>
          </p:cNvSpPr>
          <p:nvPr/>
        </p:nvSpPr>
        <p:spPr bwMode="auto">
          <a:xfrm>
            <a:off x="319088" y="396875"/>
            <a:ext cx="8824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05075" indent="-2505075"/>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3.17</a:t>
            </a:r>
            <a:r>
              <a:rPr lang="en-US" b="1" dirty="0" smtClean="0">
                <a:solidFill>
                  <a:srgbClr val="4C4BE5"/>
                </a:solidFill>
                <a:latin typeface="Arial" charset="0"/>
              </a:rPr>
              <a:t> </a:t>
            </a:r>
            <a:r>
              <a:rPr lang="en-US" b="1" dirty="0" smtClean="0">
                <a:latin typeface="Arial" charset="0"/>
              </a:rPr>
              <a:t>Calculating Amounts of Reactants and Products</a:t>
            </a:r>
            <a:endParaRPr lang="en-US" b="1" dirty="0">
              <a:latin typeface="Arial" charset="0"/>
            </a:endParaRPr>
          </a:p>
        </p:txBody>
      </p:sp>
      <p:sp>
        <p:nvSpPr>
          <p:cNvPr id="14"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4329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499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99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499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499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9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7"/>
          <p:cNvSpPr>
            <a:spLocks noChangeShapeType="1"/>
          </p:cNvSpPr>
          <p:nvPr/>
        </p:nvSpPr>
        <p:spPr bwMode="auto">
          <a:xfrm>
            <a:off x="304800" y="304801"/>
            <a:ext cx="0" cy="4926144"/>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Line 10"/>
          <p:cNvSpPr>
            <a:spLocks noChangeShapeType="1"/>
          </p:cNvSpPr>
          <p:nvPr/>
        </p:nvSpPr>
        <p:spPr bwMode="auto">
          <a:xfrm>
            <a:off x="295275" y="523094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 name="Group 14"/>
          <p:cNvGrpSpPr>
            <a:grpSpLocks/>
          </p:cNvGrpSpPr>
          <p:nvPr/>
        </p:nvGrpSpPr>
        <p:grpSpPr bwMode="auto">
          <a:xfrm>
            <a:off x="304800" y="3733800"/>
            <a:ext cx="7924800" cy="695325"/>
            <a:chOff x="192" y="1536"/>
            <a:chExt cx="4992" cy="438"/>
          </a:xfrm>
        </p:grpSpPr>
        <p:sp>
          <p:nvSpPr>
            <p:cNvPr id="14349"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4350"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2945" name="Text Box 17"/>
          <p:cNvSpPr txBox="1">
            <a:spLocks noChangeArrowheads="1"/>
          </p:cNvSpPr>
          <p:nvPr/>
        </p:nvSpPr>
        <p:spPr bwMode="auto">
          <a:xfrm>
            <a:off x="320040" y="2615954"/>
            <a:ext cx="8364538"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marL="0" indent="0">
              <a:spcBef>
                <a:spcPts val="0"/>
              </a:spcBef>
            </a:pPr>
            <a:r>
              <a:rPr lang="en-US" sz="1400" b="1" dirty="0" smtClean="0"/>
              <a:t>Analyze </a:t>
            </a:r>
            <a:r>
              <a:rPr lang="en-US" sz="1400" dirty="0" smtClean="0"/>
              <a:t>We are asked to calculate the number of moles of product, NH</a:t>
            </a:r>
            <a:r>
              <a:rPr lang="en-US" sz="1400" baseline="-25000" dirty="0" smtClean="0"/>
              <a:t>3</a:t>
            </a:r>
            <a:r>
              <a:rPr lang="en-US" sz="1400" dirty="0" smtClean="0"/>
              <a:t>, given the quantities of each reactant, </a:t>
            </a:r>
            <a:br>
              <a:rPr lang="en-US" sz="1400" dirty="0" smtClean="0"/>
            </a:br>
            <a:r>
              <a:rPr lang="en-US" sz="1400" dirty="0" smtClean="0"/>
              <a:t>N</a:t>
            </a:r>
            <a:r>
              <a:rPr lang="en-US" sz="1400" baseline="-25000" dirty="0" smtClean="0"/>
              <a:t>2</a:t>
            </a:r>
            <a:r>
              <a:rPr lang="en-US" sz="1400" dirty="0" smtClean="0"/>
              <a:t> and H</a:t>
            </a:r>
            <a:r>
              <a:rPr lang="en-US" sz="1400" baseline="-25000" dirty="0" smtClean="0"/>
              <a:t>2</a:t>
            </a:r>
            <a:r>
              <a:rPr lang="en-US" sz="1400" dirty="0" smtClean="0"/>
              <a:t>, available in a reaction. This is a limiting reactant problem.</a:t>
            </a:r>
          </a:p>
          <a:p>
            <a:pPr marL="0" indent="0">
              <a:spcBef>
                <a:spcPts val="0"/>
              </a:spcBef>
            </a:pPr>
            <a:endParaRPr lang="en-US" sz="1400" dirty="0" smtClean="0"/>
          </a:p>
          <a:p>
            <a:pPr marL="0" indent="0">
              <a:spcBef>
                <a:spcPts val="0"/>
              </a:spcBef>
            </a:pPr>
            <a:r>
              <a:rPr lang="en-US" sz="1400" b="1" dirty="0" smtClean="0"/>
              <a:t>Plan </a:t>
            </a:r>
            <a:r>
              <a:rPr lang="en-US" sz="1400" dirty="0" smtClean="0"/>
              <a:t>If we assume one reactant is completely consumed, we can calculate how much of the second reactant is</a:t>
            </a:r>
            <a:br>
              <a:rPr lang="en-US" sz="1400" dirty="0" smtClean="0"/>
            </a:br>
            <a:r>
              <a:rPr lang="en-US" sz="1400" dirty="0" smtClean="0"/>
              <a:t>needed. By comparing the calculated quantity of the second reactant with the amount available, we can determine </a:t>
            </a:r>
            <a:br>
              <a:rPr lang="en-US" sz="1400" dirty="0" smtClean="0"/>
            </a:br>
            <a:r>
              <a:rPr lang="en-US" sz="1400" dirty="0" smtClean="0"/>
              <a:t>which reactant is limiting. We then proceed with the calculation, using the quantity of the limiting reactant.</a:t>
            </a:r>
          </a:p>
          <a:p>
            <a:pPr marL="0" indent="0">
              <a:spcBef>
                <a:spcPts val="0"/>
              </a:spcBef>
            </a:pPr>
            <a:endParaRPr lang="en-US" sz="1400" b="1" dirty="0" smtClean="0"/>
          </a:p>
          <a:p>
            <a:pPr marL="0" indent="0">
              <a:spcBef>
                <a:spcPts val="0"/>
              </a:spcBef>
            </a:pPr>
            <a:r>
              <a:rPr lang="en-US" sz="1400" b="1" dirty="0" smtClean="0"/>
              <a:t>Solve </a:t>
            </a:r>
            <a:r>
              <a:rPr lang="en-US" sz="1400" dirty="0" smtClean="0"/>
              <a:t>The number of moles of H</a:t>
            </a:r>
            <a:r>
              <a:rPr lang="en-US" sz="1400" baseline="-25000" dirty="0"/>
              <a:t>2</a:t>
            </a:r>
            <a:r>
              <a:rPr lang="en-US" sz="1400" dirty="0" smtClean="0"/>
              <a:t> needed for complete consumption of 3.0 mol of N</a:t>
            </a:r>
            <a:r>
              <a:rPr lang="en-US" sz="1400" baseline="-25000" dirty="0" smtClean="0"/>
              <a:t>2</a:t>
            </a:r>
            <a:r>
              <a:rPr lang="en-US" sz="1400" dirty="0" smtClean="0"/>
              <a:t> is</a:t>
            </a:r>
          </a:p>
        </p:txBody>
      </p:sp>
      <p:sp>
        <p:nvSpPr>
          <p:cNvPr id="14" name="Rectangle 6"/>
          <p:cNvSpPr>
            <a:spLocks noChangeArrowheads="1"/>
          </p:cNvSpPr>
          <p:nvPr/>
        </p:nvSpPr>
        <p:spPr bwMode="auto">
          <a:xfrm>
            <a:off x="323850" y="2247909"/>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dirty="0">
                <a:solidFill>
                  <a:srgbClr val="3366FF"/>
                </a:solidFill>
                <a:latin typeface="Arial" charset="0"/>
              </a:rPr>
              <a:t>Solution</a:t>
            </a:r>
            <a:endParaRPr lang="en-US" sz="1600" dirty="0">
              <a:solidFill>
                <a:schemeClr val="bg1"/>
              </a:solidFill>
              <a:latin typeface="Arial" charset="0"/>
            </a:endParaRPr>
          </a:p>
        </p:txBody>
      </p:sp>
      <p:sp>
        <p:nvSpPr>
          <p:cNvPr id="15" name="Rectangle 20"/>
          <p:cNvSpPr>
            <a:spLocks noChangeArrowheads="1"/>
          </p:cNvSpPr>
          <p:nvPr/>
        </p:nvSpPr>
        <p:spPr bwMode="auto">
          <a:xfrm>
            <a:off x="320676" y="996454"/>
            <a:ext cx="8339138" cy="1169551"/>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square">
            <a:spAutoFit/>
          </a:bodyPr>
          <a:lstStyle/>
          <a:p>
            <a:r>
              <a:rPr lang="en-US" sz="1400" dirty="0" smtClean="0"/>
              <a:t>The most important commercial process for converting N</a:t>
            </a:r>
            <a:r>
              <a:rPr lang="en-US" sz="1400" baseline="-25000" dirty="0" smtClean="0"/>
              <a:t>2</a:t>
            </a:r>
            <a:r>
              <a:rPr lang="en-US" sz="1400" dirty="0" smtClean="0"/>
              <a:t> from the air into nitrogen-containing</a:t>
            </a:r>
            <a:br>
              <a:rPr lang="en-US" sz="1400" dirty="0" smtClean="0"/>
            </a:br>
            <a:r>
              <a:rPr lang="en-US" sz="1400" dirty="0" smtClean="0"/>
              <a:t>compounds is based on the reaction of N</a:t>
            </a:r>
            <a:r>
              <a:rPr lang="en-US" sz="1400" baseline="-25000" dirty="0" smtClean="0"/>
              <a:t>2</a:t>
            </a:r>
            <a:r>
              <a:rPr lang="en-US" sz="1400" dirty="0" smtClean="0"/>
              <a:t> and H</a:t>
            </a:r>
            <a:r>
              <a:rPr lang="en-US" sz="1400" baseline="-25000" dirty="0" smtClean="0"/>
              <a:t>2</a:t>
            </a:r>
            <a:r>
              <a:rPr lang="en-US" sz="1400" dirty="0" smtClean="0"/>
              <a:t> to form ammonia (NH</a:t>
            </a:r>
            <a:r>
              <a:rPr lang="en-US" sz="1400" baseline="-25000" dirty="0" smtClean="0"/>
              <a:t>3</a:t>
            </a:r>
            <a:r>
              <a:rPr lang="en-US" sz="1400" dirty="0" smtClean="0"/>
              <a:t>):</a:t>
            </a:r>
          </a:p>
          <a:p>
            <a:pPr algn="ctr"/>
            <a:r>
              <a:rPr lang="en-US" sz="1400" dirty="0" smtClean="0"/>
              <a:t>N</a:t>
            </a:r>
            <a:r>
              <a:rPr lang="en-US" sz="1400" baseline="-25000" dirty="0" smtClean="0"/>
              <a:t>2</a:t>
            </a:r>
            <a:r>
              <a:rPr lang="en-US" sz="1400" dirty="0" smtClean="0"/>
              <a:t>(</a:t>
            </a:r>
            <a:r>
              <a:rPr lang="en-US" sz="1400" i="1" dirty="0" smtClean="0"/>
              <a:t>g</a:t>
            </a:r>
            <a:r>
              <a:rPr lang="en-US" sz="1400" dirty="0" smtClean="0"/>
              <a:t>) + 3 H</a:t>
            </a:r>
            <a:r>
              <a:rPr lang="en-US" sz="1400" baseline="-25000" dirty="0" smtClean="0"/>
              <a:t>2</a:t>
            </a:r>
            <a:r>
              <a:rPr lang="en-US" sz="1400" dirty="0" smtClean="0"/>
              <a:t>(</a:t>
            </a:r>
            <a:r>
              <a:rPr lang="en-US" sz="1400" i="1" dirty="0" smtClean="0"/>
              <a:t>g</a:t>
            </a:r>
            <a:r>
              <a:rPr lang="en-US" sz="1400" dirty="0" smtClean="0"/>
              <a:t>) → 2 NH</a:t>
            </a:r>
            <a:r>
              <a:rPr lang="en-US" sz="1400" baseline="-25000" dirty="0" smtClean="0"/>
              <a:t>3</a:t>
            </a:r>
            <a:r>
              <a:rPr lang="en-US" sz="1400" dirty="0" smtClean="0"/>
              <a:t>(</a:t>
            </a:r>
            <a:r>
              <a:rPr lang="en-US" sz="1400" i="1" dirty="0" smtClean="0"/>
              <a:t>g</a:t>
            </a:r>
            <a:r>
              <a:rPr lang="en-US" sz="1400" dirty="0" smtClean="0"/>
              <a:t>)</a:t>
            </a:r>
          </a:p>
          <a:p>
            <a:r>
              <a:rPr lang="en-US" sz="1400" dirty="0" smtClean="0"/>
              <a:t>How many moles of NH</a:t>
            </a:r>
            <a:r>
              <a:rPr lang="en-US" sz="1400" baseline="-25000" dirty="0" smtClean="0"/>
              <a:t>3</a:t>
            </a:r>
            <a:r>
              <a:rPr lang="en-US" sz="1400" dirty="0" smtClean="0"/>
              <a:t> can be formed from 3.0 mol of N</a:t>
            </a:r>
            <a:r>
              <a:rPr lang="en-US" sz="1400" baseline="-25000" dirty="0" smtClean="0"/>
              <a:t>2</a:t>
            </a:r>
            <a:r>
              <a:rPr lang="en-US" sz="1400" dirty="0" smtClean="0"/>
              <a:t> and 6.0 mol of H</a:t>
            </a:r>
            <a:r>
              <a:rPr lang="en-US" sz="1400" baseline="-25000" dirty="0" smtClean="0"/>
              <a:t>2</a:t>
            </a:r>
            <a:r>
              <a:rPr lang="en-US" sz="1400" dirty="0" smtClean="0"/>
              <a:t>?</a:t>
            </a:r>
            <a:endParaRPr lang="en-US" sz="1400" dirty="0"/>
          </a:p>
        </p:txBody>
      </p:sp>
      <p:sp>
        <p:nvSpPr>
          <p:cNvPr id="17" name="Line 19"/>
          <p:cNvSpPr>
            <a:spLocks noChangeShapeType="1"/>
          </p:cNvSpPr>
          <p:nvPr/>
        </p:nvSpPr>
        <p:spPr bwMode="auto">
          <a:xfrm>
            <a:off x="396875" y="223581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9" name="Picture 18" descr="03_Pg108_UnFigure_1.jpg"/>
          <p:cNvPicPr>
            <a:picLocks noChangeAspect="1"/>
          </p:cNvPicPr>
          <p:nvPr/>
        </p:nvPicPr>
        <p:blipFill>
          <a:blip r:embed="rId3"/>
          <a:stretch>
            <a:fillRect/>
          </a:stretch>
        </p:blipFill>
        <p:spPr>
          <a:xfrm>
            <a:off x="2808306" y="4553819"/>
            <a:ext cx="3392617" cy="392605"/>
          </a:xfrm>
          <a:prstGeom prst="rect">
            <a:avLst/>
          </a:prstGeom>
        </p:spPr>
      </p:pic>
      <p:sp>
        <p:nvSpPr>
          <p:cNvPr id="18" name="Rectangle 58"/>
          <p:cNvSpPr>
            <a:spLocks noChangeArrowheads="1"/>
          </p:cNvSpPr>
          <p:nvPr/>
        </p:nvSpPr>
        <p:spPr bwMode="auto">
          <a:xfrm>
            <a:off x="319088" y="557784"/>
            <a:ext cx="8583718"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86050" indent="-2686050">
              <a:tabLst>
                <a:tab pos="2282825" algn="l"/>
              </a:tabLst>
            </a:pPr>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3.18</a:t>
            </a:r>
            <a:r>
              <a:rPr lang="en-US" b="1" dirty="0" smtClean="0">
                <a:solidFill>
                  <a:srgbClr val="4C4BE5"/>
                </a:solidFill>
                <a:latin typeface="Arial" charset="0"/>
              </a:rPr>
              <a:t> </a:t>
            </a:r>
            <a:r>
              <a:rPr lang="en-US" b="1" dirty="0" smtClean="0">
                <a:latin typeface="Arial" charset="0"/>
              </a:rPr>
              <a:t>Calculating the Amount of Product Formed  from a Limiting Reactant</a:t>
            </a:r>
            <a:endParaRPr lang="en-US" b="1" dirty="0">
              <a:latin typeface="Arial" charset="0"/>
            </a:endParaRPr>
          </a:p>
        </p:txBody>
      </p:sp>
      <p:sp>
        <p:nvSpPr>
          <p:cNvPr id="16"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6443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9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294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294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294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45"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9" name="Text Box 5"/>
          <p:cNvSpPr txBox="1">
            <a:spLocks noChangeArrowheads="1"/>
          </p:cNvSpPr>
          <p:nvPr/>
        </p:nvSpPr>
        <p:spPr bwMode="auto">
          <a:xfrm>
            <a:off x="320040" y="1753647"/>
            <a:ext cx="8662988" cy="3974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4213" indent="-684213">
              <a:spcBef>
                <a:spcPct val="0"/>
              </a:spcBef>
              <a:defRPr sz="2400">
                <a:solidFill>
                  <a:schemeClr val="tx1"/>
                </a:solidFill>
                <a:latin typeface="Arial" charset="0"/>
                <a:ea typeface="ＭＳ Ｐゴシック" pitchFamily="48" charset="-128"/>
              </a:defRPr>
            </a:lvl1pPr>
            <a:lvl2pPr marL="1255713" indent="-457200">
              <a:spcBef>
                <a:spcPct val="0"/>
              </a:spcBef>
              <a:defRPr sz="2400">
                <a:solidFill>
                  <a:schemeClr val="tx1"/>
                </a:solidFill>
                <a:latin typeface="Arial" charset="0"/>
                <a:ea typeface="ＭＳ Ｐゴシック" pitchFamily="48" charset="-128"/>
              </a:defRPr>
            </a:lvl2pPr>
            <a:lvl3pPr marL="1827213" indent="-457200">
              <a:spcBef>
                <a:spcPct val="0"/>
              </a:spcBef>
              <a:defRPr sz="2400">
                <a:solidFill>
                  <a:schemeClr val="tx1"/>
                </a:solidFill>
                <a:latin typeface="Arial" charset="0"/>
                <a:ea typeface="ＭＳ Ｐゴシック" pitchFamily="48" charset="-128"/>
              </a:defRPr>
            </a:lvl3pPr>
            <a:lvl4pPr marL="2398713" indent="-457200">
              <a:spcBef>
                <a:spcPct val="0"/>
              </a:spcBef>
              <a:defRPr sz="2400">
                <a:solidFill>
                  <a:schemeClr val="tx1"/>
                </a:solidFill>
                <a:latin typeface="Arial" charset="0"/>
                <a:ea typeface="ＭＳ Ｐゴシック" pitchFamily="48" charset="-128"/>
              </a:defRPr>
            </a:lvl4pPr>
            <a:lvl5pPr marL="2970213" indent="-457200">
              <a:spcBef>
                <a:spcPct val="0"/>
              </a:spcBef>
              <a:defRPr sz="2400">
                <a:solidFill>
                  <a:schemeClr val="tx1"/>
                </a:solidFill>
                <a:latin typeface="Arial" charset="0"/>
                <a:ea typeface="ＭＳ Ｐゴシック" pitchFamily="48" charset="-128"/>
              </a:defRPr>
            </a:lvl5pPr>
            <a:lvl6pPr marL="34274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8846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3418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7990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a:defRPr/>
            </a:pPr>
            <a:r>
              <a:rPr lang="en-US" sz="1400" dirty="0" smtClean="0">
                <a:latin typeface="Times New Roman" pitchFamily="18" charset="0"/>
              </a:rPr>
              <a:t>Begin by counting each kind of atom on the two sides of the arrow. There are one Na, one O, and two H on the left </a:t>
            </a:r>
          </a:p>
          <a:p>
            <a:pPr>
              <a:defRPr/>
            </a:pPr>
            <a:r>
              <a:rPr lang="en-US" sz="1400" dirty="0" smtClean="0">
                <a:latin typeface="Times New Roman" pitchFamily="18" charset="0"/>
              </a:rPr>
              <a:t>side, and one Na, one O, and three H on the right. The Na and O atoms are balanced, but the number of H atoms is not. </a:t>
            </a:r>
          </a:p>
          <a:p>
            <a:pPr>
              <a:defRPr/>
            </a:pPr>
            <a:r>
              <a:rPr lang="en-US" sz="1400" dirty="0" smtClean="0">
                <a:latin typeface="Times New Roman" pitchFamily="18" charset="0"/>
              </a:rPr>
              <a:t>To increase the number of H atoms on the left, let’s try placing the coefficient 2 in front of H</a:t>
            </a:r>
            <a:r>
              <a:rPr lang="de-DE" sz="1400" baseline="-25000" dirty="0">
                <a:latin typeface="Times New Roman" pitchFamily="18" charset="0"/>
              </a:rPr>
              <a:t>2</a:t>
            </a:r>
            <a:r>
              <a:rPr lang="en-US" sz="1400" dirty="0" smtClean="0">
                <a:latin typeface="Times New Roman" pitchFamily="18" charset="0"/>
              </a:rPr>
              <a:t>O:</a:t>
            </a:r>
          </a:p>
          <a:p>
            <a:pPr>
              <a:defRPr/>
            </a:pPr>
            <a:r>
              <a:rPr lang="de-DE" sz="1400" dirty="0" smtClean="0">
                <a:latin typeface="Times New Roman" pitchFamily="18" charset="0"/>
              </a:rPr>
              <a:t>                                                        </a:t>
            </a:r>
          </a:p>
          <a:p>
            <a:pPr>
              <a:defRPr/>
            </a:pPr>
            <a:r>
              <a:rPr lang="de-DE" sz="1400" dirty="0" smtClean="0">
                <a:latin typeface="Times New Roman" pitchFamily="18" charset="0"/>
              </a:rPr>
              <a:t>                                                           Na(</a:t>
            </a:r>
            <a:r>
              <a:rPr lang="en-US" sz="1400" i="1" dirty="0" smtClean="0">
                <a:latin typeface="+mn-lt"/>
              </a:rPr>
              <a:t>s</a:t>
            </a:r>
            <a:r>
              <a:rPr lang="de-DE" sz="1400" dirty="0" smtClean="0">
                <a:latin typeface="Times New Roman" pitchFamily="18" charset="0"/>
              </a:rPr>
              <a:t>) + 2H</a:t>
            </a:r>
            <a:r>
              <a:rPr lang="de-DE" sz="1400" baseline="-25000" dirty="0" smtClean="0">
                <a:latin typeface="Times New Roman" pitchFamily="18" charset="0"/>
              </a:rPr>
              <a:t>2</a:t>
            </a:r>
            <a:r>
              <a:rPr lang="de-DE" sz="1400" dirty="0">
                <a:latin typeface="Times New Roman" pitchFamily="18" charset="0"/>
              </a:rPr>
              <a:t>O (</a:t>
            </a:r>
            <a:r>
              <a:rPr lang="de-DE" sz="1400" i="1" dirty="0" smtClean="0">
                <a:latin typeface="Times New Roman" pitchFamily="18" charset="0"/>
              </a:rPr>
              <a:t>l</a:t>
            </a:r>
            <a:r>
              <a:rPr lang="de-DE" sz="1400" dirty="0" smtClean="0">
                <a:latin typeface="Times New Roman" pitchFamily="18" charset="0"/>
              </a:rPr>
              <a:t>) </a:t>
            </a:r>
            <a:r>
              <a:rPr lang="en-US" sz="1400" dirty="0" smtClean="0"/>
              <a:t>→ </a:t>
            </a:r>
            <a:r>
              <a:rPr lang="de-DE" sz="1400" dirty="0" smtClean="0">
                <a:latin typeface="Times New Roman" pitchFamily="18" charset="0"/>
              </a:rPr>
              <a:t>NaOH(</a:t>
            </a:r>
            <a:r>
              <a:rPr lang="de-DE" sz="1400" i="1" dirty="0" smtClean="0">
                <a:latin typeface="Times New Roman" pitchFamily="18" charset="0"/>
              </a:rPr>
              <a:t>aq</a:t>
            </a:r>
            <a:r>
              <a:rPr lang="de-DE" sz="1400" dirty="0" smtClean="0">
                <a:latin typeface="Times New Roman" pitchFamily="18" charset="0"/>
              </a:rPr>
              <a:t>) + H</a:t>
            </a:r>
            <a:r>
              <a:rPr lang="de-DE" sz="1400" baseline="-25000" dirty="0" smtClean="0">
                <a:latin typeface="Times New Roman" pitchFamily="18" charset="0"/>
              </a:rPr>
              <a:t>2</a:t>
            </a:r>
            <a:r>
              <a:rPr lang="de-DE" sz="1400" dirty="0" smtClean="0">
                <a:latin typeface="Times New Roman" pitchFamily="18" charset="0"/>
              </a:rPr>
              <a:t>(</a:t>
            </a:r>
            <a:r>
              <a:rPr lang="de-DE" sz="1400" i="1" dirty="0" smtClean="0">
                <a:latin typeface="Times New Roman" pitchFamily="18" charset="0"/>
              </a:rPr>
              <a:t>g</a:t>
            </a:r>
            <a:r>
              <a:rPr lang="de-DE" sz="1400" dirty="0" smtClean="0">
                <a:latin typeface="Times New Roman" pitchFamily="18" charset="0"/>
              </a:rPr>
              <a:t>)</a:t>
            </a:r>
          </a:p>
          <a:p>
            <a:pPr>
              <a:defRPr/>
            </a:pPr>
            <a:endParaRPr lang="de-DE" sz="1400" dirty="0" smtClean="0">
              <a:latin typeface="Times New Roman" pitchFamily="18" charset="0"/>
            </a:endParaRPr>
          </a:p>
          <a:p>
            <a:pPr>
              <a:defRPr/>
            </a:pPr>
            <a:r>
              <a:rPr lang="en-US" sz="1400" dirty="0" smtClean="0">
                <a:latin typeface="Times New Roman" pitchFamily="18" charset="0"/>
              </a:rPr>
              <a:t>Although beginning this way does not balance H, it does increase the number of reactant H atoms, which we need to </a:t>
            </a:r>
          </a:p>
          <a:p>
            <a:pPr>
              <a:defRPr/>
            </a:pPr>
            <a:r>
              <a:rPr lang="en-US" sz="1400" dirty="0" smtClean="0">
                <a:latin typeface="Times New Roman" pitchFamily="18" charset="0"/>
              </a:rPr>
              <a:t>do. (Also, adding the coefficient 2 on H</a:t>
            </a:r>
            <a:r>
              <a:rPr lang="de-DE" sz="1400" baseline="-25000" dirty="0">
                <a:latin typeface="Times New Roman" pitchFamily="18" charset="0"/>
              </a:rPr>
              <a:t>2</a:t>
            </a:r>
            <a:r>
              <a:rPr lang="en-US" sz="1400" dirty="0" smtClean="0">
                <a:latin typeface="Times New Roman" pitchFamily="18" charset="0"/>
              </a:rPr>
              <a:t>O unbalances O, but we will take care of that after we balance H.) Now that </a:t>
            </a:r>
          </a:p>
          <a:p>
            <a:pPr>
              <a:defRPr/>
            </a:pPr>
            <a:r>
              <a:rPr lang="en-US" sz="1400" dirty="0" smtClean="0">
                <a:latin typeface="Times New Roman" pitchFamily="18" charset="0"/>
              </a:rPr>
              <a:t>we have 2 H</a:t>
            </a:r>
            <a:r>
              <a:rPr lang="de-DE" sz="1400" baseline="-25000" dirty="0">
                <a:latin typeface="Times New Roman" pitchFamily="18" charset="0"/>
              </a:rPr>
              <a:t>2</a:t>
            </a:r>
            <a:r>
              <a:rPr lang="en-US" sz="1400" dirty="0" smtClean="0">
                <a:latin typeface="Times New Roman" pitchFamily="18" charset="0"/>
              </a:rPr>
              <a:t>O on the left, we balance H by putting the coefficient 2 in front of </a:t>
            </a:r>
            <a:r>
              <a:rPr lang="en-US" sz="1400" dirty="0" err="1" smtClean="0">
                <a:latin typeface="Times New Roman" pitchFamily="18" charset="0"/>
              </a:rPr>
              <a:t>NaOH</a:t>
            </a:r>
            <a:r>
              <a:rPr lang="en-US" sz="1400" dirty="0" smtClean="0">
                <a:latin typeface="Times New Roman" pitchFamily="18" charset="0"/>
              </a:rPr>
              <a:t>:</a:t>
            </a:r>
          </a:p>
          <a:p>
            <a:pPr>
              <a:defRPr/>
            </a:pPr>
            <a:endParaRPr lang="en-US" sz="1400" i="1" dirty="0" smtClean="0">
              <a:latin typeface="Times New Roman" pitchFamily="18" charset="0"/>
            </a:endParaRPr>
          </a:p>
          <a:p>
            <a:pPr>
              <a:defRPr/>
            </a:pPr>
            <a:r>
              <a:rPr lang="de-DE" sz="1400" dirty="0" smtClean="0">
                <a:latin typeface="Times New Roman" pitchFamily="18" charset="0"/>
              </a:rPr>
              <a:t>                                                           Na(</a:t>
            </a:r>
            <a:r>
              <a:rPr lang="en-US" sz="1400" i="1" dirty="0" smtClean="0">
                <a:latin typeface="+mn-lt"/>
              </a:rPr>
              <a:t>s</a:t>
            </a:r>
            <a:r>
              <a:rPr lang="de-DE" sz="1400" dirty="0" smtClean="0">
                <a:latin typeface="Times New Roman" pitchFamily="18" charset="0"/>
              </a:rPr>
              <a:t>) + 2H</a:t>
            </a:r>
            <a:r>
              <a:rPr lang="de-DE" sz="1400" baseline="-25000" dirty="0" smtClean="0">
                <a:latin typeface="Times New Roman" pitchFamily="18" charset="0"/>
              </a:rPr>
              <a:t>2</a:t>
            </a:r>
            <a:r>
              <a:rPr lang="de-DE" sz="1400" dirty="0">
                <a:latin typeface="Times New Roman" pitchFamily="18" charset="0"/>
              </a:rPr>
              <a:t>O (</a:t>
            </a:r>
            <a:r>
              <a:rPr lang="de-DE" sz="1400" i="1" dirty="0" smtClean="0">
                <a:latin typeface="Times New Roman" pitchFamily="18" charset="0"/>
              </a:rPr>
              <a:t>l</a:t>
            </a:r>
            <a:r>
              <a:rPr lang="de-DE" sz="1400" dirty="0" smtClean="0">
                <a:latin typeface="Times New Roman" pitchFamily="18" charset="0"/>
              </a:rPr>
              <a:t>) </a:t>
            </a:r>
            <a:r>
              <a:rPr lang="en-US" sz="1400" dirty="0" smtClean="0"/>
              <a:t>→ </a:t>
            </a:r>
            <a:r>
              <a:rPr lang="en-US" sz="1400" dirty="0" smtClean="0">
                <a:latin typeface="+mn-lt"/>
              </a:rPr>
              <a:t>2 </a:t>
            </a:r>
            <a:r>
              <a:rPr lang="de-DE" sz="1400" dirty="0" smtClean="0">
                <a:latin typeface="Times New Roman" pitchFamily="18" charset="0"/>
              </a:rPr>
              <a:t>NaOH(</a:t>
            </a:r>
            <a:r>
              <a:rPr lang="de-DE" sz="1400" i="1" dirty="0" smtClean="0">
                <a:latin typeface="Times New Roman" pitchFamily="18" charset="0"/>
              </a:rPr>
              <a:t>aq</a:t>
            </a:r>
            <a:r>
              <a:rPr lang="de-DE" sz="1400" dirty="0" smtClean="0">
                <a:latin typeface="Times New Roman" pitchFamily="18" charset="0"/>
              </a:rPr>
              <a:t>) + H</a:t>
            </a:r>
            <a:r>
              <a:rPr lang="de-DE" sz="1400" baseline="-25000" dirty="0" smtClean="0">
                <a:latin typeface="Times New Roman" pitchFamily="18" charset="0"/>
              </a:rPr>
              <a:t>2</a:t>
            </a:r>
            <a:r>
              <a:rPr lang="de-DE" sz="1400" dirty="0" smtClean="0">
                <a:latin typeface="Times New Roman" pitchFamily="18" charset="0"/>
              </a:rPr>
              <a:t>(</a:t>
            </a:r>
            <a:r>
              <a:rPr lang="de-DE" sz="1400" i="1" dirty="0" smtClean="0">
                <a:latin typeface="Times New Roman" pitchFamily="18" charset="0"/>
              </a:rPr>
              <a:t>g</a:t>
            </a:r>
            <a:r>
              <a:rPr lang="de-DE" sz="1400" dirty="0" smtClean="0">
                <a:latin typeface="Times New Roman" pitchFamily="18" charset="0"/>
              </a:rPr>
              <a:t>)</a:t>
            </a:r>
          </a:p>
          <a:p>
            <a:pPr>
              <a:defRPr/>
            </a:pPr>
            <a:endParaRPr lang="de-DE" sz="1400" dirty="0" smtClean="0">
              <a:latin typeface="Times New Roman" pitchFamily="18" charset="0"/>
            </a:endParaRPr>
          </a:p>
          <a:p>
            <a:pPr>
              <a:defRPr/>
            </a:pPr>
            <a:r>
              <a:rPr lang="en-US" sz="1400" dirty="0" smtClean="0">
                <a:latin typeface="Times New Roman" pitchFamily="18" charset="0"/>
              </a:rPr>
              <a:t>Balancing H in this way brings O into balance, but now Na is unbalanced, with one Na on the left and two on the right. </a:t>
            </a:r>
          </a:p>
          <a:p>
            <a:pPr>
              <a:defRPr/>
            </a:pPr>
            <a:r>
              <a:rPr lang="en-US" sz="1400" dirty="0" smtClean="0">
                <a:latin typeface="Times New Roman" pitchFamily="18" charset="0"/>
              </a:rPr>
              <a:t>To rebalance Na, we put the coefficient 2 in front of the reactant:</a:t>
            </a:r>
            <a:endParaRPr lang="de-DE" sz="1400" dirty="0" smtClean="0">
              <a:latin typeface="Times New Roman" pitchFamily="18" charset="0"/>
            </a:endParaRPr>
          </a:p>
          <a:p>
            <a:pPr>
              <a:defRPr/>
            </a:pPr>
            <a:endParaRPr lang="en-US" sz="1400" i="1" dirty="0" smtClean="0">
              <a:latin typeface="Times New Roman" pitchFamily="18" charset="0"/>
            </a:endParaRPr>
          </a:p>
          <a:p>
            <a:pPr>
              <a:defRPr/>
            </a:pPr>
            <a:r>
              <a:rPr lang="de-DE" sz="1400" dirty="0" smtClean="0">
                <a:latin typeface="Times New Roman" pitchFamily="18" charset="0"/>
              </a:rPr>
              <a:t>                                                           2 </a:t>
            </a:r>
            <a:r>
              <a:rPr lang="pt-BR" sz="1400" dirty="0" smtClean="0">
                <a:latin typeface="Times New Roman" pitchFamily="18" charset="0"/>
              </a:rPr>
              <a:t>Na(</a:t>
            </a:r>
            <a:r>
              <a:rPr lang="pt-BR" sz="1400" i="1" dirty="0" smtClean="0">
                <a:latin typeface="Times New Roman" pitchFamily="18" charset="0"/>
              </a:rPr>
              <a:t>s</a:t>
            </a:r>
            <a:r>
              <a:rPr lang="pt-BR" sz="1400" dirty="0" smtClean="0">
                <a:latin typeface="Times New Roman" pitchFamily="18" charset="0"/>
              </a:rPr>
              <a:t>) + 2H</a:t>
            </a:r>
            <a:r>
              <a:rPr lang="pt-BR" sz="1400" baseline="-25000" dirty="0" smtClean="0">
                <a:latin typeface="Times New Roman" pitchFamily="18" charset="0"/>
              </a:rPr>
              <a:t>2</a:t>
            </a:r>
            <a:r>
              <a:rPr lang="de-DE" sz="1400" dirty="0">
                <a:latin typeface="Times New Roman" pitchFamily="18" charset="0"/>
              </a:rPr>
              <a:t>O </a:t>
            </a:r>
            <a:r>
              <a:rPr lang="pt-BR" sz="1400" dirty="0" smtClean="0">
                <a:latin typeface="Times New Roman" pitchFamily="18" charset="0"/>
              </a:rPr>
              <a:t>(</a:t>
            </a:r>
            <a:r>
              <a:rPr lang="pt-BR" sz="1400" i="1" dirty="0" smtClean="0">
                <a:latin typeface="Times New Roman" pitchFamily="18" charset="0"/>
              </a:rPr>
              <a:t>l</a:t>
            </a:r>
            <a:r>
              <a:rPr lang="pt-BR" sz="1400" dirty="0" smtClean="0">
                <a:latin typeface="Times New Roman" pitchFamily="18" charset="0"/>
              </a:rPr>
              <a:t>) → 2 NaOH(</a:t>
            </a:r>
            <a:r>
              <a:rPr lang="pt-BR" sz="1400" i="1" dirty="0" smtClean="0">
                <a:latin typeface="Times New Roman" pitchFamily="18" charset="0"/>
              </a:rPr>
              <a:t>aq</a:t>
            </a:r>
            <a:r>
              <a:rPr lang="pt-BR" sz="1400" dirty="0" smtClean="0">
                <a:latin typeface="Times New Roman" pitchFamily="18" charset="0"/>
              </a:rPr>
              <a:t>) + H</a:t>
            </a:r>
            <a:r>
              <a:rPr lang="pt-BR" sz="1400" baseline="-25000" dirty="0" smtClean="0">
                <a:latin typeface="Times New Roman" pitchFamily="18" charset="0"/>
              </a:rPr>
              <a:t>2</a:t>
            </a:r>
            <a:r>
              <a:rPr lang="pt-BR" sz="1400" dirty="0" smtClean="0">
                <a:latin typeface="Times New Roman" pitchFamily="18" charset="0"/>
              </a:rPr>
              <a:t>(</a:t>
            </a:r>
            <a:r>
              <a:rPr lang="pt-BR" sz="1400" i="1" dirty="0" smtClean="0">
                <a:latin typeface="Times New Roman" pitchFamily="18" charset="0"/>
              </a:rPr>
              <a:t>g</a:t>
            </a:r>
            <a:r>
              <a:rPr lang="pt-BR" sz="1400" dirty="0" smtClean="0">
                <a:latin typeface="Times New Roman" pitchFamily="18" charset="0"/>
              </a:rPr>
              <a:t>)</a:t>
            </a:r>
          </a:p>
          <a:p>
            <a:pPr>
              <a:defRPr/>
            </a:pPr>
            <a:endParaRPr lang="pt-BR" sz="1400" dirty="0" smtClean="0">
              <a:latin typeface="Times New Roman" pitchFamily="18" charset="0"/>
            </a:endParaRPr>
          </a:p>
          <a:p>
            <a:pPr>
              <a:defRPr/>
            </a:pPr>
            <a:r>
              <a:rPr lang="en-US" sz="1400" dirty="0" smtClean="0">
                <a:latin typeface="Times New Roman" pitchFamily="18" charset="0"/>
              </a:rPr>
              <a:t>We now have two Na atoms, four H atoms, and two O atoms on each side. The equation is balanced.</a:t>
            </a:r>
          </a:p>
        </p:txBody>
      </p:sp>
      <p:sp>
        <p:nvSpPr>
          <p:cNvPr id="267270" name="Rectangle 6"/>
          <p:cNvSpPr>
            <a:spLocks noChangeArrowheads="1"/>
          </p:cNvSpPr>
          <p:nvPr/>
        </p:nvSpPr>
        <p:spPr bwMode="auto">
          <a:xfrm>
            <a:off x="320040" y="1375600"/>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dirty="0">
                <a:solidFill>
                  <a:srgbClr val="3366FF"/>
                </a:solidFill>
                <a:latin typeface="Arial" charset="0"/>
              </a:rPr>
              <a:t>Solution</a:t>
            </a:r>
            <a:endParaRPr lang="en-US" sz="1600" dirty="0">
              <a:solidFill>
                <a:schemeClr val="bg1"/>
              </a:solidFill>
              <a:latin typeface="Arial" charset="0"/>
            </a:endParaRPr>
          </a:p>
        </p:txBody>
      </p:sp>
      <p:sp>
        <p:nvSpPr>
          <p:cNvPr id="5126" name="Line 7"/>
          <p:cNvSpPr>
            <a:spLocks noChangeShapeType="1"/>
          </p:cNvSpPr>
          <p:nvPr/>
        </p:nvSpPr>
        <p:spPr bwMode="auto">
          <a:xfrm flipH="1">
            <a:off x="294100" y="304800"/>
            <a:ext cx="10699" cy="5601376"/>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Line 10"/>
          <p:cNvSpPr>
            <a:spLocks noChangeShapeType="1"/>
          </p:cNvSpPr>
          <p:nvPr/>
        </p:nvSpPr>
        <p:spPr bwMode="auto">
          <a:xfrm>
            <a:off x="286545" y="5906176"/>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8"/>
          <p:cNvSpPr txBox="1">
            <a:spLocks noChangeArrowheads="1"/>
          </p:cNvSpPr>
          <p:nvPr/>
        </p:nvSpPr>
        <p:spPr bwMode="auto">
          <a:xfrm>
            <a:off x="320040" y="762000"/>
            <a:ext cx="8288338"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a:defRPr/>
            </a:pPr>
            <a:r>
              <a:rPr lang="en-US" sz="1400" dirty="0" smtClean="0">
                <a:latin typeface="Times New Roman" pitchFamily="18" charset="0"/>
              </a:rPr>
              <a:t>Balance the equation</a:t>
            </a:r>
          </a:p>
          <a:p>
            <a:pPr>
              <a:defRPr/>
            </a:pPr>
            <a:r>
              <a:rPr lang="en-US" sz="1400" dirty="0">
                <a:latin typeface="Times New Roman" pitchFamily="18" charset="0"/>
              </a:rPr>
              <a:t> </a:t>
            </a:r>
            <a:r>
              <a:rPr lang="en-US" sz="1400" dirty="0" smtClean="0">
                <a:latin typeface="Times New Roman" pitchFamily="18" charset="0"/>
              </a:rPr>
              <a:t>                                                          </a:t>
            </a:r>
            <a:r>
              <a:rPr lang="de-DE" sz="1400" dirty="0" smtClean="0">
                <a:latin typeface="Times New Roman" pitchFamily="18" charset="0"/>
              </a:rPr>
              <a:t>Na(</a:t>
            </a:r>
            <a:r>
              <a:rPr lang="en-US" sz="1400" i="1" dirty="0" smtClean="0">
                <a:latin typeface="+mn-lt"/>
              </a:rPr>
              <a:t>s</a:t>
            </a:r>
            <a:r>
              <a:rPr lang="de-DE" sz="1400" dirty="0" smtClean="0">
                <a:latin typeface="Times New Roman" pitchFamily="18" charset="0"/>
              </a:rPr>
              <a:t>) + H</a:t>
            </a:r>
            <a:r>
              <a:rPr lang="de-DE" sz="1400" baseline="-25000" dirty="0">
                <a:latin typeface="Times New Roman" pitchFamily="18" charset="0"/>
              </a:rPr>
              <a:t>2</a:t>
            </a:r>
            <a:r>
              <a:rPr lang="de-DE" sz="1400" dirty="0">
                <a:latin typeface="Times New Roman" pitchFamily="18" charset="0"/>
              </a:rPr>
              <a:t>O</a:t>
            </a:r>
            <a:r>
              <a:rPr lang="de-DE" sz="1400" baseline="-25000" dirty="0">
                <a:latin typeface="Times New Roman" pitchFamily="18" charset="0"/>
              </a:rPr>
              <a:t> </a:t>
            </a:r>
            <a:r>
              <a:rPr lang="de-DE" sz="1400" dirty="0" smtClean="0">
                <a:latin typeface="Times New Roman" pitchFamily="18" charset="0"/>
              </a:rPr>
              <a:t>(</a:t>
            </a:r>
            <a:r>
              <a:rPr lang="de-DE" sz="1400" i="1" dirty="0" smtClean="0">
                <a:latin typeface="Times New Roman" pitchFamily="18" charset="0"/>
              </a:rPr>
              <a:t>l</a:t>
            </a:r>
            <a:r>
              <a:rPr lang="de-DE" sz="1400" dirty="0" smtClean="0">
                <a:latin typeface="Times New Roman" pitchFamily="18" charset="0"/>
              </a:rPr>
              <a:t>) </a:t>
            </a:r>
            <a:r>
              <a:rPr lang="en-US" sz="1400" dirty="0" smtClean="0"/>
              <a:t>→ </a:t>
            </a:r>
            <a:r>
              <a:rPr lang="de-DE" sz="1400" dirty="0" smtClean="0">
                <a:latin typeface="Times New Roman" pitchFamily="18" charset="0"/>
              </a:rPr>
              <a:t>NaOH(</a:t>
            </a:r>
            <a:r>
              <a:rPr lang="de-DE" sz="1400" i="1" dirty="0" smtClean="0">
                <a:latin typeface="Times New Roman" pitchFamily="18" charset="0"/>
              </a:rPr>
              <a:t>aq</a:t>
            </a:r>
            <a:r>
              <a:rPr lang="de-DE" sz="1400" dirty="0" smtClean="0">
                <a:latin typeface="Times New Roman" pitchFamily="18" charset="0"/>
              </a:rPr>
              <a:t>) + H</a:t>
            </a:r>
            <a:r>
              <a:rPr lang="de-DE" sz="1400" baseline="-25000" dirty="0" smtClean="0">
                <a:latin typeface="Times New Roman" pitchFamily="18" charset="0"/>
              </a:rPr>
              <a:t>2</a:t>
            </a:r>
            <a:r>
              <a:rPr lang="de-DE" sz="1400" dirty="0" smtClean="0">
                <a:latin typeface="Times New Roman" pitchFamily="18" charset="0"/>
              </a:rPr>
              <a:t>(</a:t>
            </a:r>
            <a:r>
              <a:rPr lang="de-DE" sz="1400" i="1" dirty="0" smtClean="0">
                <a:latin typeface="Times New Roman" pitchFamily="18" charset="0"/>
              </a:rPr>
              <a:t>g</a:t>
            </a:r>
            <a:r>
              <a:rPr lang="de-DE" sz="1400" dirty="0" smtClean="0">
                <a:latin typeface="Times New Roman" pitchFamily="18" charset="0"/>
              </a:rPr>
              <a:t>)</a:t>
            </a:r>
            <a:endParaRPr lang="en-US" sz="1400" dirty="0" smtClean="0">
              <a:latin typeface="Times New Roman" pitchFamily="18" charset="0"/>
            </a:endParaRPr>
          </a:p>
        </p:txBody>
      </p:sp>
      <p:sp>
        <p:nvSpPr>
          <p:cNvPr id="13" name="Rectangle 58"/>
          <p:cNvSpPr>
            <a:spLocks noChangeArrowheads="1"/>
          </p:cNvSpPr>
          <p:nvPr/>
        </p:nvSpPr>
        <p:spPr bwMode="auto">
          <a:xfrm>
            <a:off x="319088" y="402336"/>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476500" indent="-2476500"/>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3.2</a:t>
            </a:r>
            <a:r>
              <a:rPr lang="en-US" b="1" dirty="0" smtClean="0">
                <a:solidFill>
                  <a:srgbClr val="4C4BE5"/>
                </a:solidFill>
                <a:latin typeface="Arial" charset="0"/>
              </a:rPr>
              <a:t> </a:t>
            </a:r>
            <a:r>
              <a:rPr lang="en-US" b="1" dirty="0" smtClean="0">
                <a:latin typeface="Arial" charset="0"/>
              </a:rPr>
              <a:t>Balancing Chemical Equations</a:t>
            </a:r>
            <a:endParaRPr lang="en-US" b="1" dirty="0">
              <a:latin typeface="Arial" charset="0"/>
            </a:endParaRPr>
          </a:p>
        </p:txBody>
      </p:sp>
      <p:sp>
        <p:nvSpPr>
          <p:cNvPr id="11" name="Line 19"/>
          <p:cNvSpPr>
            <a:spLocks noChangeShapeType="1"/>
          </p:cNvSpPr>
          <p:nvPr/>
        </p:nvSpPr>
        <p:spPr bwMode="auto">
          <a:xfrm>
            <a:off x="396875" y="1361579"/>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72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7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9" grpId="0"/>
      <p:bldP spid="26727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7"/>
          <p:cNvSpPr>
            <a:spLocks noChangeShapeType="1"/>
          </p:cNvSpPr>
          <p:nvPr/>
        </p:nvSpPr>
        <p:spPr bwMode="auto">
          <a:xfrm>
            <a:off x="304800" y="304801"/>
            <a:ext cx="0" cy="552284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10"/>
          <p:cNvSpPr>
            <a:spLocks noChangeShapeType="1"/>
          </p:cNvSpPr>
          <p:nvPr/>
        </p:nvSpPr>
        <p:spPr bwMode="auto">
          <a:xfrm>
            <a:off x="295275" y="5827649"/>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 name="Group 11"/>
          <p:cNvGrpSpPr>
            <a:grpSpLocks/>
          </p:cNvGrpSpPr>
          <p:nvPr/>
        </p:nvGrpSpPr>
        <p:grpSpPr bwMode="auto">
          <a:xfrm>
            <a:off x="320675" y="2317750"/>
            <a:ext cx="7924800" cy="695325"/>
            <a:chOff x="192" y="1536"/>
            <a:chExt cx="4992" cy="438"/>
          </a:xfrm>
        </p:grpSpPr>
        <p:sp>
          <p:nvSpPr>
            <p:cNvPr id="13324"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3325"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4994" name="Text Box 18"/>
          <p:cNvSpPr txBox="1">
            <a:spLocks noChangeArrowheads="1"/>
          </p:cNvSpPr>
          <p:nvPr/>
        </p:nvSpPr>
        <p:spPr bwMode="auto">
          <a:xfrm>
            <a:off x="320040" y="1293805"/>
            <a:ext cx="8521700" cy="4360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r>
              <a:rPr lang="en-US" sz="1400" dirty="0" smtClean="0"/>
              <a:t>Because only 6.0 mol H</a:t>
            </a:r>
            <a:r>
              <a:rPr lang="en-US" sz="1400" baseline="-25000" dirty="0" smtClean="0"/>
              <a:t>2</a:t>
            </a:r>
            <a:r>
              <a:rPr lang="en-US" sz="1400" dirty="0" smtClean="0"/>
              <a:t> is available, we will run out of H</a:t>
            </a:r>
            <a:r>
              <a:rPr lang="en-US" sz="1400" baseline="-25000" dirty="0" smtClean="0"/>
              <a:t>2</a:t>
            </a:r>
            <a:r>
              <a:rPr lang="en-US" sz="1400" dirty="0" smtClean="0"/>
              <a:t> before the N</a:t>
            </a:r>
            <a:r>
              <a:rPr lang="en-US" sz="1400" baseline="-25000" dirty="0" smtClean="0"/>
              <a:t>2</a:t>
            </a:r>
            <a:r>
              <a:rPr lang="en-US" sz="1400" dirty="0" smtClean="0"/>
              <a:t> is gone, which tells us that H</a:t>
            </a:r>
            <a:r>
              <a:rPr lang="en-US" sz="1400" baseline="-25000" dirty="0" smtClean="0"/>
              <a:t>2</a:t>
            </a:r>
            <a:r>
              <a:rPr lang="en-US" sz="1400" dirty="0" smtClean="0"/>
              <a:t> is the</a:t>
            </a:r>
            <a:br>
              <a:rPr lang="en-US" sz="1400" dirty="0" smtClean="0"/>
            </a:br>
            <a:r>
              <a:rPr lang="en-US" sz="1400" dirty="0" smtClean="0"/>
              <a:t>limiting reactant. Therefore, we use the quantity of  H</a:t>
            </a:r>
            <a:r>
              <a:rPr lang="en-US" sz="1400" baseline="-25000" dirty="0" smtClean="0"/>
              <a:t>2</a:t>
            </a:r>
            <a:r>
              <a:rPr lang="en-US" sz="1400" dirty="0" smtClean="0"/>
              <a:t> to calculate the quantity of  NH</a:t>
            </a:r>
            <a:r>
              <a:rPr lang="en-US" sz="1400" baseline="-25000" dirty="0" smtClean="0"/>
              <a:t>3</a:t>
            </a:r>
            <a:r>
              <a:rPr lang="en-US" sz="1400" dirty="0" smtClean="0"/>
              <a:t> produced:</a:t>
            </a:r>
            <a:endParaRPr lang="en-US" sz="1400" b="1" dirty="0" smtClean="0">
              <a:solidFill>
                <a:srgbClr val="000000"/>
              </a:solidFill>
            </a:endParaRPr>
          </a:p>
          <a:p>
            <a:pPr lvl="0">
              <a:spcBef>
                <a:spcPts val="0"/>
              </a:spcBef>
            </a:pPr>
            <a:endParaRPr lang="en-US" sz="1400" b="1" dirty="0" smtClean="0">
              <a:solidFill>
                <a:srgbClr val="000000"/>
              </a:solidFill>
            </a:endParaRPr>
          </a:p>
          <a:p>
            <a:pPr lvl="0">
              <a:spcBef>
                <a:spcPts val="0"/>
              </a:spcBef>
            </a:pPr>
            <a:endParaRPr lang="en-US" sz="1400" b="1" dirty="0" smtClean="0">
              <a:solidFill>
                <a:srgbClr val="000000"/>
              </a:solidFill>
            </a:endParaRPr>
          </a:p>
          <a:p>
            <a:pPr lvl="0">
              <a:spcBef>
                <a:spcPts val="0"/>
              </a:spcBef>
            </a:pPr>
            <a:endParaRPr lang="en-US" sz="1400" b="1" dirty="0" smtClean="0">
              <a:solidFill>
                <a:srgbClr val="000000"/>
              </a:solidFill>
            </a:endParaRPr>
          </a:p>
          <a:p>
            <a:pPr lvl="0">
              <a:spcBef>
                <a:spcPts val="0"/>
              </a:spcBef>
            </a:pPr>
            <a:endParaRPr lang="en-US" sz="1400" b="1" dirty="0" smtClean="0">
              <a:solidFill>
                <a:srgbClr val="000000"/>
              </a:solidFill>
            </a:endParaRPr>
          </a:p>
          <a:p>
            <a:pPr lvl="0">
              <a:spcBef>
                <a:spcPts val="0"/>
              </a:spcBef>
            </a:pPr>
            <a:r>
              <a:rPr lang="en-US" sz="1400" b="1" dirty="0" smtClean="0"/>
              <a:t>Comment</a:t>
            </a:r>
            <a:r>
              <a:rPr lang="en-US" sz="1400" b="1" dirty="0" smtClean="0">
                <a:solidFill>
                  <a:srgbClr val="000000"/>
                </a:solidFill>
              </a:rPr>
              <a:t> </a:t>
            </a:r>
            <a:r>
              <a:rPr lang="en-US" sz="1400" dirty="0" smtClean="0"/>
              <a:t>It is useful to summarize the reaction data in a table:</a:t>
            </a:r>
          </a:p>
          <a:p>
            <a:pPr lvl="0">
              <a:spcBef>
                <a:spcPts val="0"/>
              </a:spcBef>
            </a:pPr>
            <a:endParaRPr lang="en-US" sz="1400" b="1" dirty="0" smtClean="0">
              <a:solidFill>
                <a:srgbClr val="3366FF"/>
              </a:solidFill>
              <a:latin typeface="Arial" charset="0"/>
            </a:endParaRPr>
          </a:p>
          <a:p>
            <a:pPr lvl="0">
              <a:spcBef>
                <a:spcPts val="0"/>
              </a:spcBef>
            </a:pPr>
            <a:endParaRPr lang="en-US" sz="1400" b="1" dirty="0" smtClean="0">
              <a:solidFill>
                <a:srgbClr val="3366FF"/>
              </a:solidFill>
              <a:latin typeface="Arial" charset="0"/>
            </a:endParaRPr>
          </a:p>
          <a:p>
            <a:pPr lvl="0">
              <a:spcBef>
                <a:spcPts val="0"/>
              </a:spcBef>
            </a:pPr>
            <a:endParaRPr lang="en-US" sz="1400" b="1" dirty="0" smtClean="0">
              <a:solidFill>
                <a:srgbClr val="3366FF"/>
              </a:solidFill>
              <a:latin typeface="Arial" charset="0"/>
            </a:endParaRPr>
          </a:p>
          <a:p>
            <a:pPr lvl="0">
              <a:spcBef>
                <a:spcPts val="0"/>
              </a:spcBef>
            </a:pPr>
            <a:endParaRPr lang="en-US" sz="1400" b="1" dirty="0" smtClean="0">
              <a:solidFill>
                <a:srgbClr val="3366FF"/>
              </a:solidFill>
              <a:latin typeface="Arial" charset="0"/>
            </a:endParaRPr>
          </a:p>
          <a:p>
            <a:pPr lvl="0">
              <a:spcBef>
                <a:spcPts val="0"/>
              </a:spcBef>
            </a:pPr>
            <a:endParaRPr lang="en-US" sz="1400" b="1" dirty="0" smtClean="0">
              <a:solidFill>
                <a:srgbClr val="3366FF"/>
              </a:solidFill>
              <a:latin typeface="Arial" charset="0"/>
            </a:endParaRPr>
          </a:p>
          <a:p>
            <a:pPr lvl="0">
              <a:spcBef>
                <a:spcPts val="0"/>
              </a:spcBef>
            </a:pPr>
            <a:endParaRPr lang="en-US" sz="1400" b="1" dirty="0" smtClean="0">
              <a:solidFill>
                <a:srgbClr val="3366FF"/>
              </a:solidFill>
              <a:latin typeface="Arial" charset="0"/>
            </a:endParaRPr>
          </a:p>
          <a:p>
            <a:pPr lvl="0">
              <a:spcBef>
                <a:spcPts val="0"/>
              </a:spcBef>
            </a:pPr>
            <a:endParaRPr lang="en-US" sz="1400" b="1" dirty="0" smtClean="0">
              <a:solidFill>
                <a:srgbClr val="3366FF"/>
              </a:solidFill>
              <a:latin typeface="Arial" charset="0"/>
            </a:endParaRPr>
          </a:p>
          <a:p>
            <a:endParaRPr lang="en-US" sz="1400" dirty="0" smtClean="0"/>
          </a:p>
          <a:p>
            <a:r>
              <a:rPr lang="en-US" sz="1400" dirty="0" smtClean="0"/>
              <a:t>Notice that we can calculate not only the number of moles of NH</a:t>
            </a:r>
            <a:r>
              <a:rPr lang="en-US" sz="1400" baseline="-25000" dirty="0" smtClean="0"/>
              <a:t>3</a:t>
            </a:r>
            <a:r>
              <a:rPr lang="en-US" sz="1400" dirty="0" smtClean="0"/>
              <a:t> formed but also the number of moles of </a:t>
            </a:r>
            <a:br>
              <a:rPr lang="en-US" sz="1400" dirty="0" smtClean="0"/>
            </a:br>
            <a:r>
              <a:rPr lang="en-US" sz="1400" dirty="0" smtClean="0"/>
              <a:t>each reactant remaining after the reaction. Notice also that although the initial (before) number of moles of </a:t>
            </a:r>
            <a:br>
              <a:rPr lang="en-US" sz="1400" dirty="0" smtClean="0"/>
            </a:br>
            <a:r>
              <a:rPr lang="en-US" sz="1400" dirty="0" smtClean="0"/>
              <a:t>H</a:t>
            </a:r>
            <a:r>
              <a:rPr lang="en-US" sz="1400" baseline="-25000" dirty="0" smtClean="0"/>
              <a:t>2</a:t>
            </a:r>
            <a:r>
              <a:rPr lang="en-US" sz="1400" dirty="0" smtClean="0"/>
              <a:t> is greater than the final (after) number of moles of N</a:t>
            </a:r>
            <a:r>
              <a:rPr lang="en-US" sz="1400" baseline="-25000" dirty="0" smtClean="0"/>
              <a:t>2</a:t>
            </a:r>
            <a:r>
              <a:rPr lang="en-US" sz="1400" dirty="0" smtClean="0"/>
              <a:t>, H</a:t>
            </a:r>
            <a:r>
              <a:rPr lang="en-US" sz="1400" baseline="-25000" dirty="0" smtClean="0"/>
              <a:t>2</a:t>
            </a:r>
            <a:r>
              <a:rPr lang="en-US" sz="1400" dirty="0" smtClean="0"/>
              <a:t> is nevertheless the limiting reactant because of </a:t>
            </a:r>
            <a:br>
              <a:rPr lang="en-US" sz="1400" dirty="0" smtClean="0"/>
            </a:br>
            <a:r>
              <a:rPr lang="en-US" sz="1400" dirty="0" smtClean="0"/>
              <a:t>its</a:t>
            </a:r>
            <a:r>
              <a:rPr lang="en-US" sz="1400" dirty="0"/>
              <a:t> </a:t>
            </a:r>
            <a:r>
              <a:rPr lang="en-US" sz="1400" dirty="0" smtClean="0"/>
              <a:t>larger coefficient </a:t>
            </a:r>
            <a:r>
              <a:rPr lang="en-US" sz="1400" dirty="0" smtClean="0">
                <a:latin typeface="+mn-lt"/>
              </a:rPr>
              <a:t>in the balanced equation.</a:t>
            </a:r>
            <a:endParaRPr lang="en-US" sz="1600" b="1" dirty="0" smtClean="0">
              <a:solidFill>
                <a:srgbClr val="3366FF"/>
              </a:solidFill>
              <a:latin typeface="Arial" charset="0"/>
            </a:endParaRPr>
          </a:p>
        </p:txBody>
      </p:sp>
      <p:sp>
        <p:nvSpPr>
          <p:cNvPr id="12" name="Line 19"/>
          <p:cNvSpPr>
            <a:spLocks noChangeShapeType="1"/>
          </p:cNvSpPr>
          <p:nvPr/>
        </p:nvSpPr>
        <p:spPr bwMode="auto">
          <a:xfrm>
            <a:off x="396875" y="1288312"/>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20"/>
          <p:cNvSpPr>
            <a:spLocks noChangeArrowheads="1"/>
          </p:cNvSpPr>
          <p:nvPr/>
        </p:nvSpPr>
        <p:spPr bwMode="auto">
          <a:xfrm>
            <a:off x="320675" y="923187"/>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pic>
        <p:nvPicPr>
          <p:cNvPr id="16" name="Picture 15" descr="03_Pg108_UnFigure_2.jpg"/>
          <p:cNvPicPr>
            <a:picLocks noChangeAspect="1"/>
          </p:cNvPicPr>
          <p:nvPr/>
        </p:nvPicPr>
        <p:blipFill>
          <a:blip r:embed="rId3"/>
          <a:stretch>
            <a:fillRect/>
          </a:stretch>
        </p:blipFill>
        <p:spPr>
          <a:xfrm>
            <a:off x="2451528" y="2033230"/>
            <a:ext cx="4082081" cy="426763"/>
          </a:xfrm>
          <a:prstGeom prst="rect">
            <a:avLst/>
          </a:prstGeom>
        </p:spPr>
      </p:pic>
      <p:pic>
        <p:nvPicPr>
          <p:cNvPr id="17" name="Picture 16" descr="03_Pg108_UnTable.jpg"/>
          <p:cNvPicPr>
            <a:picLocks noChangeAspect="1"/>
          </p:cNvPicPr>
          <p:nvPr/>
        </p:nvPicPr>
        <p:blipFill>
          <a:blip r:embed="rId4"/>
          <a:srcRect b="6884"/>
          <a:stretch>
            <a:fillRect/>
          </a:stretch>
        </p:blipFill>
        <p:spPr>
          <a:xfrm>
            <a:off x="2270989" y="3100192"/>
            <a:ext cx="4628991" cy="1290021"/>
          </a:xfrm>
          <a:prstGeom prst="rect">
            <a:avLst/>
          </a:prstGeom>
        </p:spPr>
      </p:pic>
      <p:sp>
        <p:nvSpPr>
          <p:cNvPr id="14" name="Rectangle 58"/>
          <p:cNvSpPr>
            <a:spLocks noChangeArrowheads="1"/>
          </p:cNvSpPr>
          <p:nvPr/>
        </p:nvSpPr>
        <p:spPr bwMode="auto">
          <a:xfrm>
            <a:off x="319088" y="557784"/>
            <a:ext cx="8583718"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86050" indent="-2686050">
              <a:tabLst>
                <a:tab pos="2282825" algn="l"/>
              </a:tabLst>
            </a:pPr>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3.18</a:t>
            </a:r>
            <a:r>
              <a:rPr lang="en-US" b="1" dirty="0" smtClean="0">
                <a:solidFill>
                  <a:srgbClr val="4C4BE5"/>
                </a:solidFill>
                <a:latin typeface="Arial" charset="0"/>
              </a:rPr>
              <a:t> </a:t>
            </a:r>
            <a:r>
              <a:rPr lang="en-US" b="1" dirty="0" smtClean="0">
                <a:latin typeface="Arial" charset="0"/>
              </a:rPr>
              <a:t>Calculating the Amount of Product Formed  from a Limiting Reactant</a:t>
            </a:r>
            <a:endParaRPr lang="en-US" b="1" dirty="0">
              <a:latin typeface="Arial" charset="0"/>
            </a:endParaRPr>
          </a:p>
        </p:txBody>
      </p:sp>
      <p:sp>
        <p:nvSpPr>
          <p:cNvPr id="15"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4329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499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499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994">
                                            <p:txEl>
                                              <p:pRg st="14" end="1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9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7"/>
          <p:cNvSpPr>
            <a:spLocks noChangeShapeType="1"/>
          </p:cNvSpPr>
          <p:nvPr/>
        </p:nvSpPr>
        <p:spPr bwMode="auto">
          <a:xfrm>
            <a:off x="304800" y="304801"/>
            <a:ext cx="0" cy="4750332"/>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10"/>
          <p:cNvSpPr>
            <a:spLocks noChangeShapeType="1"/>
          </p:cNvSpPr>
          <p:nvPr/>
        </p:nvSpPr>
        <p:spPr bwMode="auto">
          <a:xfrm>
            <a:off x="294483" y="505513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 name="Group 11"/>
          <p:cNvGrpSpPr>
            <a:grpSpLocks/>
          </p:cNvGrpSpPr>
          <p:nvPr/>
        </p:nvGrpSpPr>
        <p:grpSpPr bwMode="auto">
          <a:xfrm>
            <a:off x="320675" y="2317750"/>
            <a:ext cx="7924800" cy="695325"/>
            <a:chOff x="192" y="1536"/>
            <a:chExt cx="4992" cy="438"/>
          </a:xfrm>
        </p:grpSpPr>
        <p:sp>
          <p:nvSpPr>
            <p:cNvPr id="13324"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3325"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4994" name="Text Box 18"/>
          <p:cNvSpPr txBox="1">
            <a:spLocks noChangeArrowheads="1"/>
          </p:cNvSpPr>
          <p:nvPr/>
        </p:nvSpPr>
        <p:spPr bwMode="auto">
          <a:xfrm>
            <a:off x="320040" y="1296491"/>
            <a:ext cx="8521700" cy="3360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r>
              <a:rPr lang="en-US" sz="1400" b="1" dirty="0" smtClean="0">
                <a:solidFill>
                  <a:srgbClr val="000000"/>
                </a:solidFill>
              </a:rPr>
              <a:t>Check </a:t>
            </a:r>
            <a:r>
              <a:rPr lang="en-US" sz="1400" dirty="0" smtClean="0"/>
              <a:t>Examine the Change row of the summary table to see that the mole ratio of reactants consumed and product formed, 2:6:4, is a multiple of the coefficients in the balanced equation, 1:3:2. We confirm that H</a:t>
            </a:r>
            <a:r>
              <a:rPr lang="en-US" sz="1400" baseline="-25000" dirty="0" smtClean="0"/>
              <a:t>2</a:t>
            </a:r>
            <a:r>
              <a:rPr lang="en-US" sz="1400" dirty="0" smtClean="0"/>
              <a:t> is the limiting reactant because it is completely consumed in the reaction, leaving 0 mol at the end. Because 6.0 mol H</a:t>
            </a:r>
            <a:r>
              <a:rPr lang="en-US" sz="1400" baseline="-25000" dirty="0" smtClean="0"/>
              <a:t>2</a:t>
            </a:r>
            <a:r>
              <a:rPr lang="en-US" sz="1400" dirty="0" smtClean="0"/>
              <a:t> has two significant figures, our answer has two significant figures.</a:t>
            </a:r>
            <a:endParaRPr lang="en-US" sz="1600" b="1" dirty="0" smtClean="0">
              <a:solidFill>
                <a:srgbClr val="3366FF"/>
              </a:solidFill>
              <a:latin typeface="Arial" charset="0"/>
            </a:endParaRPr>
          </a:p>
          <a:p>
            <a:pPr>
              <a:spcBef>
                <a:spcPct val="0"/>
              </a:spcBef>
            </a:pPr>
            <a:endParaRPr lang="en-US" sz="1600" b="1" dirty="0" smtClean="0">
              <a:solidFill>
                <a:srgbClr val="3366FF"/>
              </a:solidFill>
              <a:latin typeface="Arial" charset="0"/>
            </a:endParaRPr>
          </a:p>
          <a:p>
            <a:pPr>
              <a:spcBef>
                <a:spcPct val="0"/>
              </a:spcBef>
            </a:pPr>
            <a:r>
              <a:rPr lang="en-US" sz="1600" b="1" dirty="0" smtClean="0">
                <a:solidFill>
                  <a:srgbClr val="3366FF"/>
                </a:solidFill>
                <a:latin typeface="Arial" charset="0"/>
              </a:rPr>
              <a:t>Practice Exercise 1</a:t>
            </a:r>
          </a:p>
          <a:p>
            <a:pPr>
              <a:spcBef>
                <a:spcPct val="0"/>
              </a:spcBef>
            </a:pPr>
            <a:endParaRPr lang="en-US" sz="1000" b="1" dirty="0">
              <a:solidFill>
                <a:srgbClr val="3366FF"/>
              </a:solidFill>
              <a:latin typeface="Arial" charset="0"/>
            </a:endParaRPr>
          </a:p>
          <a:p>
            <a:pPr>
              <a:spcBef>
                <a:spcPct val="0"/>
              </a:spcBef>
            </a:pPr>
            <a:r>
              <a:rPr lang="en-US" sz="1400" dirty="0" smtClean="0"/>
              <a:t>When 24 mol of methanol and 15 mol of oxygen combine in the combustion reaction 2 CH</a:t>
            </a:r>
            <a:r>
              <a:rPr lang="en-US" sz="1400" baseline="-25000" dirty="0" smtClean="0"/>
              <a:t>3</a:t>
            </a:r>
            <a:r>
              <a:rPr lang="en-US" sz="1400" dirty="0" smtClean="0"/>
              <a:t>OH(</a:t>
            </a:r>
            <a:r>
              <a:rPr lang="en-US" sz="1400" i="1" dirty="0" smtClean="0"/>
              <a:t>l</a:t>
            </a:r>
            <a:r>
              <a:rPr lang="en-US" sz="1400" dirty="0" smtClean="0"/>
              <a:t>) + 3 O</a:t>
            </a:r>
            <a:r>
              <a:rPr lang="en-US" sz="1400" baseline="-25000" dirty="0" smtClean="0"/>
              <a:t>2</a:t>
            </a:r>
            <a:r>
              <a:rPr lang="en-US" sz="1400" dirty="0" smtClean="0"/>
              <a:t>(</a:t>
            </a:r>
            <a:r>
              <a:rPr lang="en-US" sz="1400" i="1" dirty="0" smtClean="0"/>
              <a:t>g</a:t>
            </a:r>
            <a:r>
              <a:rPr lang="en-US" sz="1400" dirty="0" smtClean="0"/>
              <a:t>) →</a:t>
            </a:r>
          </a:p>
          <a:p>
            <a:pPr>
              <a:spcBef>
                <a:spcPct val="0"/>
              </a:spcBef>
            </a:pPr>
            <a:r>
              <a:rPr lang="en-US" sz="1400" dirty="0" smtClean="0"/>
              <a:t>2 CO</a:t>
            </a:r>
            <a:r>
              <a:rPr lang="en-US" sz="1400" baseline="-25000" dirty="0" smtClean="0"/>
              <a:t>2</a:t>
            </a:r>
            <a:r>
              <a:rPr lang="en-US" sz="1400" dirty="0" smtClean="0"/>
              <a:t>(</a:t>
            </a:r>
            <a:r>
              <a:rPr lang="en-US" sz="1400" i="1" dirty="0" smtClean="0"/>
              <a:t>g</a:t>
            </a:r>
            <a:r>
              <a:rPr lang="en-US" sz="1400" dirty="0" smtClean="0"/>
              <a:t>) + 4 H</a:t>
            </a:r>
            <a:r>
              <a:rPr lang="en-US" sz="1400" baseline="-25000" dirty="0" smtClean="0"/>
              <a:t>2</a:t>
            </a:r>
            <a:r>
              <a:rPr lang="en-US" sz="1400" dirty="0" smtClean="0"/>
              <a:t>O(</a:t>
            </a:r>
            <a:r>
              <a:rPr lang="en-US" sz="1400" i="1" dirty="0" smtClean="0"/>
              <a:t>g</a:t>
            </a:r>
            <a:r>
              <a:rPr lang="en-US" sz="1400" dirty="0" smtClean="0"/>
              <a:t>), what is the excess reactant and how many moles of it remains at the end of the reaction?</a:t>
            </a:r>
          </a:p>
          <a:p>
            <a:pPr>
              <a:spcBef>
                <a:spcPct val="0"/>
              </a:spcBef>
            </a:pPr>
            <a:r>
              <a:rPr lang="en-US" sz="1400" b="1" dirty="0" smtClean="0"/>
              <a:t>(a) </a:t>
            </a:r>
            <a:r>
              <a:rPr lang="en-US" sz="1400" dirty="0" smtClean="0"/>
              <a:t>9 mol CH</a:t>
            </a:r>
            <a:r>
              <a:rPr lang="en-US" sz="1400" baseline="-25000" dirty="0" smtClean="0"/>
              <a:t>3</a:t>
            </a:r>
            <a:r>
              <a:rPr lang="en-US" sz="1400" dirty="0" smtClean="0"/>
              <a:t>OH(</a:t>
            </a:r>
            <a:r>
              <a:rPr lang="en-US" sz="1400" i="1" dirty="0" smtClean="0"/>
              <a:t>l</a:t>
            </a:r>
            <a:r>
              <a:rPr lang="en-US" sz="1400" dirty="0" smtClean="0"/>
              <a:t>), </a:t>
            </a:r>
            <a:r>
              <a:rPr lang="en-US" sz="1400" b="1" dirty="0" smtClean="0"/>
              <a:t>(</a:t>
            </a:r>
            <a:r>
              <a:rPr lang="en-US" sz="1400" b="1" dirty="0" err="1" smtClean="0"/>
              <a:t>b</a:t>
            </a:r>
            <a:r>
              <a:rPr lang="en-US" sz="1400" b="1" dirty="0" smtClean="0"/>
              <a:t>)</a:t>
            </a:r>
            <a:r>
              <a:rPr lang="en-US" sz="1400" dirty="0" smtClean="0"/>
              <a:t> 10 mol CO</a:t>
            </a:r>
            <a:r>
              <a:rPr lang="en-US" sz="1400" baseline="-25000" dirty="0" smtClean="0"/>
              <a:t>2</a:t>
            </a:r>
            <a:r>
              <a:rPr lang="en-US" sz="1400" dirty="0" smtClean="0"/>
              <a:t>(</a:t>
            </a:r>
            <a:r>
              <a:rPr lang="en-US" sz="1400" i="1" dirty="0" smtClean="0"/>
              <a:t>g</a:t>
            </a:r>
            <a:r>
              <a:rPr lang="en-US" sz="1400" dirty="0" smtClean="0"/>
              <a:t>), </a:t>
            </a:r>
            <a:r>
              <a:rPr lang="en-US" sz="1400" b="1" dirty="0" smtClean="0"/>
              <a:t>(</a:t>
            </a:r>
            <a:r>
              <a:rPr lang="en-US" sz="1400" b="1" dirty="0" err="1" smtClean="0"/>
              <a:t>c</a:t>
            </a:r>
            <a:r>
              <a:rPr lang="en-US" sz="1400" b="1" dirty="0" smtClean="0"/>
              <a:t>)</a:t>
            </a:r>
            <a:r>
              <a:rPr lang="en-US" sz="1400" dirty="0" smtClean="0"/>
              <a:t> 10 mol CH</a:t>
            </a:r>
            <a:r>
              <a:rPr lang="en-US" sz="1400" baseline="-25000" dirty="0" smtClean="0"/>
              <a:t>3</a:t>
            </a:r>
            <a:r>
              <a:rPr lang="en-US" sz="1400" dirty="0" smtClean="0"/>
              <a:t>OH(</a:t>
            </a:r>
            <a:r>
              <a:rPr lang="en-US" sz="1400" i="1" dirty="0" smtClean="0"/>
              <a:t>l</a:t>
            </a:r>
            <a:r>
              <a:rPr lang="en-US" sz="1400" dirty="0" smtClean="0"/>
              <a:t>), </a:t>
            </a:r>
            <a:r>
              <a:rPr lang="en-US" sz="1400" b="1" dirty="0" smtClean="0"/>
              <a:t>(</a:t>
            </a:r>
            <a:r>
              <a:rPr lang="en-US" sz="1400" b="1" dirty="0" err="1" smtClean="0"/>
              <a:t>d</a:t>
            </a:r>
            <a:r>
              <a:rPr lang="en-US" sz="1400" b="1" dirty="0" smtClean="0"/>
              <a:t>)</a:t>
            </a:r>
            <a:r>
              <a:rPr lang="en-US" sz="1400" dirty="0" smtClean="0"/>
              <a:t> 14 mol CH</a:t>
            </a:r>
            <a:r>
              <a:rPr lang="en-US" sz="1400" baseline="-25000" dirty="0" smtClean="0"/>
              <a:t>3</a:t>
            </a:r>
            <a:r>
              <a:rPr lang="en-US" sz="1400" dirty="0" smtClean="0"/>
              <a:t>OH(</a:t>
            </a:r>
            <a:r>
              <a:rPr lang="en-US" sz="1400" i="1" dirty="0" smtClean="0"/>
              <a:t>l</a:t>
            </a:r>
            <a:r>
              <a:rPr lang="en-US" sz="1400" dirty="0" smtClean="0"/>
              <a:t>), </a:t>
            </a:r>
            <a:r>
              <a:rPr lang="en-US" sz="1400" b="1" dirty="0" smtClean="0"/>
              <a:t>(</a:t>
            </a:r>
            <a:r>
              <a:rPr lang="en-US" sz="1400" b="1" dirty="0" err="1" smtClean="0"/>
              <a:t>e</a:t>
            </a:r>
            <a:r>
              <a:rPr lang="en-US" sz="1400" b="1" dirty="0" smtClean="0"/>
              <a:t>)</a:t>
            </a:r>
            <a:r>
              <a:rPr lang="en-US" sz="1400" dirty="0" smtClean="0"/>
              <a:t> 1 mol O</a:t>
            </a:r>
            <a:r>
              <a:rPr lang="en-US" sz="1400" baseline="-25000" dirty="0" smtClean="0"/>
              <a:t>2</a:t>
            </a:r>
            <a:r>
              <a:rPr lang="en-US" sz="1400" dirty="0" smtClean="0"/>
              <a:t>(</a:t>
            </a:r>
            <a:r>
              <a:rPr lang="en-US" sz="1400" i="1" dirty="0" smtClean="0"/>
              <a:t>g</a:t>
            </a:r>
            <a:r>
              <a:rPr lang="en-US" sz="1400" dirty="0" smtClean="0"/>
              <a:t>).</a:t>
            </a:r>
          </a:p>
          <a:p>
            <a:pPr>
              <a:spcBef>
                <a:spcPct val="0"/>
              </a:spcBef>
            </a:pPr>
            <a:endParaRPr lang="en-US" sz="1600" dirty="0" smtClean="0"/>
          </a:p>
          <a:p>
            <a:pPr>
              <a:spcBef>
                <a:spcPct val="0"/>
              </a:spcBef>
            </a:pPr>
            <a:r>
              <a:rPr lang="en-US" sz="1600" b="1" dirty="0" smtClean="0">
                <a:solidFill>
                  <a:srgbClr val="3366FF"/>
                </a:solidFill>
                <a:latin typeface="Arial" charset="0"/>
              </a:rPr>
              <a:t>Practice Exercise 2</a:t>
            </a:r>
          </a:p>
          <a:p>
            <a:pPr>
              <a:spcBef>
                <a:spcPct val="0"/>
              </a:spcBef>
            </a:pPr>
            <a:endParaRPr lang="en-US" sz="1000" b="1" dirty="0">
              <a:solidFill>
                <a:srgbClr val="3366FF"/>
              </a:solidFill>
              <a:latin typeface="Arial" charset="0"/>
            </a:endParaRPr>
          </a:p>
          <a:p>
            <a:pPr>
              <a:spcBef>
                <a:spcPct val="0"/>
              </a:spcBef>
            </a:pPr>
            <a:r>
              <a:rPr lang="en-US" sz="1400" b="1" dirty="0" smtClean="0"/>
              <a:t>(a) </a:t>
            </a:r>
            <a:r>
              <a:rPr lang="en-US" sz="1400" dirty="0" smtClean="0"/>
              <a:t>When 1.50 mol of Al and 3.00 mol of Cl</a:t>
            </a:r>
            <a:r>
              <a:rPr lang="en-US" sz="1400" baseline="-25000" dirty="0" smtClean="0"/>
              <a:t>2</a:t>
            </a:r>
            <a:r>
              <a:rPr lang="en-US" sz="1400" dirty="0" smtClean="0"/>
              <a:t> combine in the reaction 2 Al(</a:t>
            </a:r>
            <a:r>
              <a:rPr lang="en-US" sz="1400" i="1" dirty="0" smtClean="0"/>
              <a:t>s</a:t>
            </a:r>
            <a:r>
              <a:rPr lang="en-US" sz="1400" dirty="0" smtClean="0"/>
              <a:t>) + 3 Cl</a:t>
            </a:r>
            <a:r>
              <a:rPr lang="en-US" sz="1400" baseline="-25000" dirty="0" smtClean="0"/>
              <a:t>2</a:t>
            </a:r>
            <a:r>
              <a:rPr lang="en-US" sz="1400" dirty="0" smtClean="0"/>
              <a:t>(</a:t>
            </a:r>
            <a:r>
              <a:rPr lang="en-US" sz="1400" i="1" dirty="0" smtClean="0"/>
              <a:t>g</a:t>
            </a:r>
            <a:r>
              <a:rPr lang="en-US" sz="1400" dirty="0" smtClean="0"/>
              <a:t>) → 2 AlCl</a:t>
            </a:r>
            <a:r>
              <a:rPr lang="en-US" sz="1400" baseline="-25000" dirty="0" smtClean="0"/>
              <a:t>3</a:t>
            </a:r>
            <a:r>
              <a:rPr lang="en-US" sz="1400" dirty="0" smtClean="0"/>
              <a:t>(</a:t>
            </a:r>
            <a:r>
              <a:rPr lang="en-US" sz="1400" i="1" dirty="0" smtClean="0"/>
              <a:t>s</a:t>
            </a:r>
            <a:r>
              <a:rPr lang="en-US" sz="1400" dirty="0" smtClean="0"/>
              <a:t>), which </a:t>
            </a:r>
            <a:br>
              <a:rPr lang="en-US" sz="1400" dirty="0" smtClean="0"/>
            </a:br>
            <a:r>
              <a:rPr lang="en-US" sz="1400" dirty="0" smtClean="0"/>
              <a:t>is the limiting reactant? </a:t>
            </a:r>
            <a:r>
              <a:rPr lang="en-US" sz="1400" b="1" dirty="0" smtClean="0"/>
              <a:t>(b) </a:t>
            </a:r>
            <a:r>
              <a:rPr lang="en-US" sz="1400" dirty="0" smtClean="0"/>
              <a:t>How many moles of AlCl</a:t>
            </a:r>
            <a:r>
              <a:rPr lang="en-US" sz="1400" baseline="-25000" dirty="0"/>
              <a:t>3</a:t>
            </a:r>
            <a:r>
              <a:rPr lang="en-US" sz="1400" dirty="0" smtClean="0"/>
              <a:t> are formed? </a:t>
            </a:r>
            <a:r>
              <a:rPr lang="en-US" sz="1400" b="1" dirty="0" smtClean="0"/>
              <a:t>(</a:t>
            </a:r>
            <a:r>
              <a:rPr lang="en-US" sz="1400" b="1" dirty="0" err="1" smtClean="0"/>
              <a:t>c</a:t>
            </a:r>
            <a:r>
              <a:rPr lang="en-US" sz="1400" b="1" dirty="0" smtClean="0"/>
              <a:t>)</a:t>
            </a:r>
            <a:r>
              <a:rPr lang="en-US" sz="1400" dirty="0" smtClean="0"/>
              <a:t> How many moles of the excess reactant </a:t>
            </a:r>
            <a:br>
              <a:rPr lang="en-US" sz="1400" dirty="0" smtClean="0"/>
            </a:br>
            <a:r>
              <a:rPr lang="en-US" sz="1400" dirty="0" smtClean="0"/>
              <a:t>remain at the end of the reaction?</a:t>
            </a:r>
            <a:endParaRPr lang="en-US" sz="1400" dirty="0"/>
          </a:p>
        </p:txBody>
      </p:sp>
      <p:sp>
        <p:nvSpPr>
          <p:cNvPr id="12" name="Line 19"/>
          <p:cNvSpPr>
            <a:spLocks noChangeShapeType="1"/>
          </p:cNvSpPr>
          <p:nvPr/>
        </p:nvSpPr>
        <p:spPr bwMode="auto">
          <a:xfrm>
            <a:off x="396875" y="1288312"/>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20"/>
          <p:cNvSpPr>
            <a:spLocks noChangeArrowheads="1"/>
          </p:cNvSpPr>
          <p:nvPr/>
        </p:nvSpPr>
        <p:spPr bwMode="auto">
          <a:xfrm>
            <a:off x="320675" y="923187"/>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sp>
        <p:nvSpPr>
          <p:cNvPr id="14" name="Rectangle 58"/>
          <p:cNvSpPr>
            <a:spLocks noChangeArrowheads="1"/>
          </p:cNvSpPr>
          <p:nvPr/>
        </p:nvSpPr>
        <p:spPr bwMode="auto">
          <a:xfrm>
            <a:off x="319088" y="557784"/>
            <a:ext cx="8583718"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86050" indent="-2686050">
              <a:tabLst>
                <a:tab pos="2282825" algn="l"/>
              </a:tabLst>
            </a:pPr>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3.18</a:t>
            </a:r>
            <a:r>
              <a:rPr lang="en-US" b="1" dirty="0" smtClean="0">
                <a:solidFill>
                  <a:srgbClr val="4C4BE5"/>
                </a:solidFill>
                <a:latin typeface="Arial" charset="0"/>
              </a:rPr>
              <a:t> </a:t>
            </a:r>
            <a:r>
              <a:rPr lang="en-US" b="1" dirty="0" smtClean="0">
                <a:latin typeface="Arial" charset="0"/>
              </a:rPr>
              <a:t>Calculating the Amount of Product Formed  from a Limiting Reactant</a:t>
            </a:r>
            <a:endParaRPr lang="en-US" b="1" dirty="0">
              <a:latin typeface="Arial" charset="0"/>
            </a:endParaRPr>
          </a:p>
        </p:txBody>
      </p:sp>
      <p:sp>
        <p:nvSpPr>
          <p:cNvPr id="15"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4329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499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99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99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499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499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499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7"/>
          <p:cNvSpPr>
            <a:spLocks noChangeShapeType="1"/>
          </p:cNvSpPr>
          <p:nvPr/>
        </p:nvSpPr>
        <p:spPr bwMode="auto">
          <a:xfrm>
            <a:off x="304800" y="304801"/>
            <a:ext cx="0" cy="494013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Line 10"/>
          <p:cNvSpPr>
            <a:spLocks noChangeShapeType="1"/>
          </p:cNvSpPr>
          <p:nvPr/>
        </p:nvSpPr>
        <p:spPr bwMode="auto">
          <a:xfrm>
            <a:off x="295275" y="5244938"/>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 name="Group 14"/>
          <p:cNvGrpSpPr>
            <a:grpSpLocks/>
          </p:cNvGrpSpPr>
          <p:nvPr/>
        </p:nvGrpSpPr>
        <p:grpSpPr bwMode="auto">
          <a:xfrm>
            <a:off x="304800" y="3733800"/>
            <a:ext cx="7924800" cy="695325"/>
            <a:chOff x="192" y="1536"/>
            <a:chExt cx="4992" cy="438"/>
          </a:xfrm>
        </p:grpSpPr>
        <p:sp>
          <p:nvSpPr>
            <p:cNvPr id="14349"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4350"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2945" name="Text Box 17"/>
          <p:cNvSpPr txBox="1">
            <a:spLocks noChangeArrowheads="1"/>
          </p:cNvSpPr>
          <p:nvPr/>
        </p:nvSpPr>
        <p:spPr bwMode="auto">
          <a:xfrm>
            <a:off x="320040" y="2666754"/>
            <a:ext cx="8364538"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marL="0" indent="0"/>
            <a:r>
              <a:rPr lang="en-US" sz="1400" b="1" dirty="0" smtClean="0"/>
              <a:t>Analyze </a:t>
            </a:r>
            <a:r>
              <a:rPr lang="en-US" sz="1400" dirty="0" smtClean="0"/>
              <a:t>We are asked to calculate the amount of a product, given the amounts of two reactants, so this is a</a:t>
            </a:r>
            <a:br>
              <a:rPr lang="en-US" sz="1400" dirty="0" smtClean="0"/>
            </a:br>
            <a:r>
              <a:rPr lang="en-US" sz="1400" dirty="0" smtClean="0"/>
              <a:t>limiting reactant problem.</a:t>
            </a:r>
          </a:p>
          <a:p>
            <a:pPr marL="0" indent="0"/>
            <a:endParaRPr lang="en-US" sz="1200" dirty="0" smtClean="0"/>
          </a:p>
          <a:p>
            <a:pPr marL="0" indent="0"/>
            <a:r>
              <a:rPr lang="en-US" sz="1400" b="1" dirty="0" smtClean="0"/>
              <a:t>Plan </a:t>
            </a:r>
            <a:r>
              <a:rPr lang="en-US" sz="1400" dirty="0" smtClean="0"/>
              <a:t>To identify the limiting reactant, we can calculate the number of moles of each reactant and compare their ratio with the ratio of coefficients in the balanced equation. We then use the quantity of the limiting reactant to calculate the mass of water that forms.</a:t>
            </a:r>
          </a:p>
          <a:p>
            <a:pPr marL="0" indent="0"/>
            <a:endParaRPr lang="en-US" sz="1200" b="1" dirty="0" smtClean="0"/>
          </a:p>
          <a:p>
            <a:pPr marL="0" indent="0">
              <a:spcBef>
                <a:spcPts val="0"/>
              </a:spcBef>
            </a:pPr>
            <a:r>
              <a:rPr lang="en-US" sz="1400" b="1" dirty="0" smtClean="0"/>
              <a:t>Solve  </a:t>
            </a:r>
            <a:r>
              <a:rPr lang="en-US" sz="1400" dirty="0" smtClean="0"/>
              <a:t>From the balanced equation, we have the stoichiometric relations</a:t>
            </a:r>
          </a:p>
          <a:p>
            <a:pPr marL="0" indent="0">
              <a:spcBef>
                <a:spcPts val="0"/>
              </a:spcBef>
            </a:pPr>
            <a:endParaRPr lang="en-US" sz="1400" dirty="0"/>
          </a:p>
          <a:p>
            <a:pPr marL="0" indent="0">
              <a:spcBef>
                <a:spcPts val="0"/>
              </a:spcBef>
            </a:pPr>
            <a:endParaRPr lang="en-US" sz="1400" dirty="0" smtClean="0"/>
          </a:p>
          <a:p>
            <a:pPr marL="0" indent="0">
              <a:spcBef>
                <a:spcPts val="0"/>
              </a:spcBef>
            </a:pPr>
            <a:endParaRPr lang="en-US" sz="1400" dirty="0"/>
          </a:p>
        </p:txBody>
      </p:sp>
      <p:sp>
        <p:nvSpPr>
          <p:cNvPr id="16" name="Rectangle 58"/>
          <p:cNvSpPr>
            <a:spLocks noChangeArrowheads="1"/>
          </p:cNvSpPr>
          <p:nvPr/>
        </p:nvSpPr>
        <p:spPr bwMode="auto">
          <a:xfrm>
            <a:off x="319088" y="557784"/>
            <a:ext cx="8583718"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86050" indent="-2686050">
              <a:tabLst>
                <a:tab pos="2282825" algn="l"/>
              </a:tabLst>
            </a:pPr>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3.19</a:t>
            </a:r>
            <a:r>
              <a:rPr lang="en-US" b="1" dirty="0" smtClean="0">
                <a:solidFill>
                  <a:srgbClr val="4C4BE5"/>
                </a:solidFill>
                <a:latin typeface="Arial" charset="0"/>
              </a:rPr>
              <a:t> </a:t>
            </a:r>
            <a:r>
              <a:rPr lang="en-US" b="1" dirty="0" smtClean="0">
                <a:latin typeface="Arial" charset="0"/>
              </a:rPr>
              <a:t>Calculating the Amount of Product Formed  from a Limiting Reactant</a:t>
            </a:r>
            <a:endParaRPr lang="en-US" b="1" dirty="0">
              <a:latin typeface="Arial" charset="0"/>
            </a:endParaRPr>
          </a:p>
        </p:txBody>
      </p:sp>
      <p:sp>
        <p:nvSpPr>
          <p:cNvPr id="14" name="Rectangle 6"/>
          <p:cNvSpPr>
            <a:spLocks noChangeArrowheads="1"/>
          </p:cNvSpPr>
          <p:nvPr/>
        </p:nvSpPr>
        <p:spPr bwMode="auto">
          <a:xfrm>
            <a:off x="323850" y="2298709"/>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dirty="0">
                <a:solidFill>
                  <a:srgbClr val="3366FF"/>
                </a:solidFill>
                <a:latin typeface="Arial" charset="0"/>
              </a:rPr>
              <a:t>Solution</a:t>
            </a:r>
            <a:endParaRPr lang="en-US" sz="1600" dirty="0">
              <a:solidFill>
                <a:schemeClr val="bg1"/>
              </a:solidFill>
              <a:latin typeface="Arial" charset="0"/>
            </a:endParaRPr>
          </a:p>
        </p:txBody>
      </p:sp>
      <p:sp>
        <p:nvSpPr>
          <p:cNvPr id="15" name="Rectangle 20"/>
          <p:cNvSpPr>
            <a:spLocks noChangeArrowheads="1"/>
          </p:cNvSpPr>
          <p:nvPr/>
        </p:nvSpPr>
        <p:spPr bwMode="auto">
          <a:xfrm>
            <a:off x="320676" y="1047254"/>
            <a:ext cx="8339138" cy="1169551"/>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square">
            <a:spAutoFit/>
          </a:bodyPr>
          <a:lstStyle/>
          <a:p>
            <a:r>
              <a:rPr lang="en-US" sz="1400" dirty="0" smtClean="0"/>
              <a:t>The reaction</a:t>
            </a:r>
          </a:p>
          <a:p>
            <a:pPr algn="ctr"/>
            <a:r>
              <a:rPr lang="en-US" sz="1400" dirty="0" smtClean="0"/>
              <a:t>2 H</a:t>
            </a:r>
            <a:r>
              <a:rPr lang="en-US" sz="1400" baseline="-25000" dirty="0" smtClean="0"/>
              <a:t>2</a:t>
            </a:r>
            <a:r>
              <a:rPr lang="en-US" sz="1400" dirty="0" smtClean="0"/>
              <a:t>(</a:t>
            </a:r>
            <a:r>
              <a:rPr lang="en-US" sz="1400" i="1" dirty="0" smtClean="0"/>
              <a:t>g</a:t>
            </a:r>
            <a:r>
              <a:rPr lang="en-US" sz="1400" dirty="0" smtClean="0"/>
              <a:t>) + O</a:t>
            </a:r>
            <a:r>
              <a:rPr lang="en-US" sz="1400" baseline="-25000" dirty="0" smtClean="0"/>
              <a:t>2</a:t>
            </a:r>
            <a:r>
              <a:rPr lang="en-US" sz="1400" dirty="0" smtClean="0"/>
              <a:t>(</a:t>
            </a:r>
            <a:r>
              <a:rPr lang="en-US" sz="1400" i="1" dirty="0" smtClean="0"/>
              <a:t>g</a:t>
            </a:r>
            <a:r>
              <a:rPr lang="en-US" sz="1400" dirty="0" smtClean="0"/>
              <a:t>) → 2 H</a:t>
            </a:r>
            <a:r>
              <a:rPr lang="en-US" sz="1400" baseline="-25000" dirty="0" smtClean="0"/>
              <a:t>2</a:t>
            </a:r>
            <a:r>
              <a:rPr lang="en-US" sz="1400" dirty="0" smtClean="0"/>
              <a:t>O(</a:t>
            </a:r>
            <a:r>
              <a:rPr lang="en-US" sz="1400" i="1" dirty="0" smtClean="0"/>
              <a:t>g</a:t>
            </a:r>
            <a:r>
              <a:rPr lang="en-US" sz="1400" dirty="0" smtClean="0"/>
              <a:t>)</a:t>
            </a:r>
          </a:p>
          <a:p>
            <a:r>
              <a:rPr lang="en-US" sz="1400" dirty="0" smtClean="0"/>
              <a:t>is used to produce electricity in a hydrogen fuel cell. Suppose a fuel cell contains 150 </a:t>
            </a:r>
            <a:r>
              <a:rPr lang="en-US" sz="1400" dirty="0" err="1" smtClean="0"/>
              <a:t>g</a:t>
            </a:r>
            <a:r>
              <a:rPr lang="en-US" sz="1400" dirty="0" smtClean="0"/>
              <a:t> of H</a:t>
            </a:r>
            <a:r>
              <a:rPr lang="en-US" sz="1400" baseline="-25000" dirty="0" smtClean="0"/>
              <a:t>2</a:t>
            </a:r>
            <a:r>
              <a:rPr lang="en-US" sz="1400" dirty="0" smtClean="0"/>
              <a:t>(</a:t>
            </a:r>
            <a:r>
              <a:rPr lang="en-US" sz="1400" i="1" dirty="0" smtClean="0"/>
              <a:t>g</a:t>
            </a:r>
            <a:r>
              <a:rPr lang="en-US" sz="1400" dirty="0" smtClean="0"/>
              <a:t>) and 1500 </a:t>
            </a:r>
            <a:r>
              <a:rPr lang="en-US" sz="1400" dirty="0" err="1" smtClean="0"/>
              <a:t>g</a:t>
            </a:r>
            <a:r>
              <a:rPr lang="en-US" sz="1400" dirty="0" smtClean="0"/>
              <a:t> </a:t>
            </a:r>
            <a:br>
              <a:rPr lang="en-US" sz="1400" dirty="0" smtClean="0"/>
            </a:br>
            <a:r>
              <a:rPr lang="en-US" sz="1400" dirty="0" smtClean="0"/>
              <a:t>of O</a:t>
            </a:r>
            <a:r>
              <a:rPr lang="en-US" sz="1400" baseline="-25000" dirty="0" smtClean="0"/>
              <a:t>2</a:t>
            </a:r>
            <a:r>
              <a:rPr lang="en-US" sz="1400" dirty="0" smtClean="0"/>
              <a:t>(</a:t>
            </a:r>
            <a:r>
              <a:rPr lang="en-US" sz="1400" i="1" dirty="0" smtClean="0"/>
              <a:t>g</a:t>
            </a:r>
            <a:r>
              <a:rPr lang="en-US" sz="1400" dirty="0" smtClean="0"/>
              <a:t>) (each measured to two significant figures). How many grams of water can form?</a:t>
            </a:r>
            <a:endParaRPr lang="en-US" sz="1400" dirty="0"/>
          </a:p>
        </p:txBody>
      </p:sp>
      <p:sp>
        <p:nvSpPr>
          <p:cNvPr id="17" name="Line 19"/>
          <p:cNvSpPr>
            <a:spLocks noChangeShapeType="1"/>
          </p:cNvSpPr>
          <p:nvPr/>
        </p:nvSpPr>
        <p:spPr bwMode="auto">
          <a:xfrm>
            <a:off x="396875" y="228661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8" name="Picture 17" descr="03_Pg108_UnFigure_3.jpg"/>
          <p:cNvPicPr>
            <a:picLocks noChangeAspect="1"/>
          </p:cNvPicPr>
          <p:nvPr/>
        </p:nvPicPr>
        <p:blipFill>
          <a:blip r:embed="rId3"/>
          <a:stretch>
            <a:fillRect/>
          </a:stretch>
        </p:blipFill>
        <p:spPr>
          <a:xfrm>
            <a:off x="3185632" y="4850074"/>
            <a:ext cx="2609225" cy="172633"/>
          </a:xfrm>
          <a:prstGeom prst="rect">
            <a:avLst/>
          </a:prstGeom>
        </p:spPr>
      </p:pic>
      <p:sp>
        <p:nvSpPr>
          <p:cNvPr id="19"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6443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94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294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294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7"/>
          <p:cNvSpPr>
            <a:spLocks noChangeShapeType="1"/>
          </p:cNvSpPr>
          <p:nvPr/>
        </p:nvSpPr>
        <p:spPr bwMode="auto">
          <a:xfrm>
            <a:off x="304800" y="304800"/>
            <a:ext cx="0" cy="5511475"/>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10"/>
          <p:cNvSpPr>
            <a:spLocks noChangeShapeType="1"/>
          </p:cNvSpPr>
          <p:nvPr/>
        </p:nvSpPr>
        <p:spPr bwMode="auto">
          <a:xfrm>
            <a:off x="294483" y="581627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 name="Group 11"/>
          <p:cNvGrpSpPr>
            <a:grpSpLocks/>
          </p:cNvGrpSpPr>
          <p:nvPr/>
        </p:nvGrpSpPr>
        <p:grpSpPr bwMode="auto">
          <a:xfrm>
            <a:off x="320675" y="2317750"/>
            <a:ext cx="7924800" cy="695325"/>
            <a:chOff x="192" y="1536"/>
            <a:chExt cx="4992" cy="438"/>
          </a:xfrm>
        </p:grpSpPr>
        <p:sp>
          <p:nvSpPr>
            <p:cNvPr id="13324"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3325"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4994" name="Text Box 18"/>
          <p:cNvSpPr txBox="1">
            <a:spLocks noChangeArrowheads="1"/>
          </p:cNvSpPr>
          <p:nvPr/>
        </p:nvSpPr>
        <p:spPr bwMode="auto">
          <a:xfrm>
            <a:off x="320040" y="1293805"/>
            <a:ext cx="8521700" cy="3360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r>
              <a:rPr lang="en-US" sz="1400"/>
              <a:t>Using the molar mass of each substance, we calculate the number of moles of each reactant:</a:t>
            </a:r>
          </a:p>
          <a:p>
            <a:endParaRPr lang="en-US" sz="1400" dirty="0" smtClean="0"/>
          </a:p>
          <a:p>
            <a:endParaRPr lang="en-US" sz="1400" dirty="0"/>
          </a:p>
          <a:p>
            <a:endParaRPr lang="en-US" sz="1400" dirty="0" smtClean="0"/>
          </a:p>
          <a:p>
            <a:endParaRPr lang="en-US" sz="1400" dirty="0" smtClean="0"/>
          </a:p>
          <a:p>
            <a:r>
              <a:rPr lang="en-US" sz="1400" dirty="0" smtClean="0"/>
              <a:t>The coefficients in the balanced equation indicate that the reaction requires 2 mol of H</a:t>
            </a:r>
            <a:r>
              <a:rPr lang="en-US" sz="1400" baseline="-25000" dirty="0"/>
              <a:t>2</a:t>
            </a:r>
            <a:r>
              <a:rPr lang="en-US" sz="1400" dirty="0" smtClean="0"/>
              <a:t> for every 1 mol of O</a:t>
            </a:r>
            <a:r>
              <a:rPr lang="en-US" sz="1400" baseline="-25000" dirty="0" smtClean="0"/>
              <a:t>2</a:t>
            </a:r>
            <a:r>
              <a:rPr lang="en-US" sz="1400" dirty="0" smtClean="0"/>
              <a:t>. </a:t>
            </a:r>
            <a:br>
              <a:rPr lang="en-US" sz="1400" dirty="0" smtClean="0"/>
            </a:br>
            <a:r>
              <a:rPr lang="en-US" sz="1400" dirty="0" smtClean="0"/>
              <a:t>Therefore, for all the O</a:t>
            </a:r>
            <a:r>
              <a:rPr lang="en-US" sz="1400" baseline="-25000" dirty="0" smtClean="0"/>
              <a:t>2</a:t>
            </a:r>
            <a:r>
              <a:rPr lang="en-US" sz="1400" dirty="0" smtClean="0"/>
              <a:t> to completely react, we would need 2 </a:t>
            </a:r>
            <a:r>
              <a:rPr lang="en-US" sz="1400" dirty="0"/>
              <a:t>× </a:t>
            </a:r>
            <a:r>
              <a:rPr lang="en-US" sz="1400" dirty="0" smtClean="0"/>
              <a:t>47 = 94 mol of H</a:t>
            </a:r>
            <a:r>
              <a:rPr lang="en-US" sz="1400" baseline="-25000" dirty="0" smtClean="0"/>
              <a:t>2</a:t>
            </a:r>
            <a:r>
              <a:rPr lang="en-US" sz="1400" dirty="0" smtClean="0"/>
              <a:t>. Since there are only 74 mol of</a:t>
            </a:r>
            <a:br>
              <a:rPr lang="en-US" sz="1400" dirty="0" smtClean="0"/>
            </a:br>
            <a:r>
              <a:rPr lang="en-US" sz="1400" dirty="0" smtClean="0"/>
              <a:t>H</a:t>
            </a:r>
            <a:r>
              <a:rPr lang="en-US" sz="1400" baseline="-25000" dirty="0" smtClean="0"/>
              <a:t>2</a:t>
            </a:r>
            <a:r>
              <a:rPr lang="en-US" sz="1400" dirty="0" smtClean="0"/>
              <a:t>, all of the O</a:t>
            </a:r>
            <a:r>
              <a:rPr lang="en-US" sz="1400" baseline="-25000" dirty="0" smtClean="0"/>
              <a:t>2</a:t>
            </a:r>
            <a:r>
              <a:rPr lang="en-US" sz="1400" dirty="0" smtClean="0"/>
              <a:t> cannot react, so it is the excess reactant, and H</a:t>
            </a:r>
            <a:r>
              <a:rPr lang="en-US" sz="1400" baseline="-25000" dirty="0" smtClean="0"/>
              <a:t>2</a:t>
            </a:r>
            <a:r>
              <a:rPr lang="en-US" sz="1400" dirty="0" smtClean="0"/>
              <a:t> must be the limiting reactant. (Notice that the</a:t>
            </a:r>
            <a:br>
              <a:rPr lang="en-US" sz="1400" dirty="0" smtClean="0"/>
            </a:br>
            <a:r>
              <a:rPr lang="en-US" sz="1400" dirty="0" smtClean="0"/>
              <a:t>limiting reactant is not necessarily the one present in the lowest amount.)</a:t>
            </a:r>
            <a:endParaRPr lang="en-US" sz="1400" b="1" dirty="0" smtClean="0">
              <a:solidFill>
                <a:srgbClr val="000000"/>
              </a:solidFill>
            </a:endParaRPr>
          </a:p>
          <a:p>
            <a:r>
              <a:rPr lang="en-US" sz="1400" dirty="0" smtClean="0"/>
              <a:t>We use the given quantity of  H</a:t>
            </a:r>
            <a:r>
              <a:rPr lang="en-US" sz="1400" baseline="-25000" dirty="0" smtClean="0"/>
              <a:t>2</a:t>
            </a:r>
            <a:r>
              <a:rPr lang="en-US" sz="1400" dirty="0" smtClean="0"/>
              <a:t> (the limiting reactant) to calculate the quantity of water formed. We could begin this calculation with the given H</a:t>
            </a:r>
            <a:r>
              <a:rPr lang="en-US" sz="1400" baseline="-25000" dirty="0" smtClean="0"/>
              <a:t>2</a:t>
            </a:r>
            <a:r>
              <a:rPr lang="en-US" sz="1400" dirty="0" smtClean="0"/>
              <a:t> mass, 150 g, but we can save a step by starting with the moles of H</a:t>
            </a:r>
            <a:r>
              <a:rPr lang="en-US" sz="1400" baseline="-25000" dirty="0" smtClean="0"/>
              <a:t>2</a:t>
            </a:r>
            <a:r>
              <a:rPr lang="en-US" sz="1400" dirty="0" smtClean="0"/>
              <a:t>, 74 mol, we just calculated:</a:t>
            </a:r>
            <a:endParaRPr lang="en-US" sz="1400" b="1" dirty="0" smtClean="0">
              <a:solidFill>
                <a:srgbClr val="000000"/>
              </a:solidFill>
            </a:endParaRPr>
          </a:p>
          <a:p>
            <a:pPr lvl="0">
              <a:spcBef>
                <a:spcPts val="0"/>
              </a:spcBef>
            </a:pPr>
            <a:endParaRPr lang="en-US" sz="1400" b="1" dirty="0" smtClean="0">
              <a:solidFill>
                <a:srgbClr val="000000"/>
              </a:solidFill>
            </a:endParaRPr>
          </a:p>
          <a:p>
            <a:endParaRPr lang="en-US" sz="1400" b="1" dirty="0" smtClean="0">
              <a:solidFill>
                <a:srgbClr val="000000"/>
              </a:solidFill>
            </a:endParaRPr>
          </a:p>
          <a:p>
            <a:endParaRPr lang="en-US" sz="1400" b="1" dirty="0" smtClean="0">
              <a:solidFill>
                <a:srgbClr val="000000"/>
              </a:solidFill>
            </a:endParaRPr>
          </a:p>
          <a:p>
            <a:pPr lvl="0">
              <a:spcBef>
                <a:spcPts val="0"/>
              </a:spcBef>
            </a:pPr>
            <a:endParaRPr lang="en-US" sz="1400" b="1" dirty="0" smtClean="0">
              <a:solidFill>
                <a:srgbClr val="3366FF"/>
              </a:solidFill>
              <a:latin typeface="Arial" charset="0"/>
            </a:endParaRPr>
          </a:p>
          <a:p>
            <a:pPr>
              <a:spcBef>
                <a:spcPct val="0"/>
              </a:spcBef>
            </a:pPr>
            <a:endParaRPr lang="en-US" sz="1600" b="1" dirty="0" smtClean="0">
              <a:solidFill>
                <a:srgbClr val="3366FF"/>
              </a:solidFill>
              <a:latin typeface="Arial" charset="0"/>
            </a:endParaRPr>
          </a:p>
        </p:txBody>
      </p:sp>
      <p:sp>
        <p:nvSpPr>
          <p:cNvPr id="12" name="Line 19"/>
          <p:cNvSpPr>
            <a:spLocks noChangeShapeType="1"/>
          </p:cNvSpPr>
          <p:nvPr/>
        </p:nvSpPr>
        <p:spPr bwMode="auto">
          <a:xfrm>
            <a:off x="396875" y="1288312"/>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20"/>
          <p:cNvSpPr>
            <a:spLocks noChangeArrowheads="1"/>
          </p:cNvSpPr>
          <p:nvPr/>
        </p:nvSpPr>
        <p:spPr bwMode="auto">
          <a:xfrm>
            <a:off x="320675" y="923187"/>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pic>
        <p:nvPicPr>
          <p:cNvPr id="14" name="Picture 13" descr="03_Pg109_UnFigure_1.jpg"/>
          <p:cNvPicPr>
            <a:picLocks noChangeAspect="1"/>
          </p:cNvPicPr>
          <p:nvPr/>
        </p:nvPicPr>
        <p:blipFill>
          <a:blip r:embed="rId3"/>
          <a:stretch>
            <a:fillRect/>
          </a:stretch>
        </p:blipFill>
        <p:spPr>
          <a:xfrm>
            <a:off x="2559147" y="4707883"/>
            <a:ext cx="4103600" cy="728136"/>
          </a:xfrm>
          <a:prstGeom prst="rect">
            <a:avLst/>
          </a:prstGeom>
        </p:spPr>
      </p:pic>
      <p:sp>
        <p:nvSpPr>
          <p:cNvPr id="16" name="Rectangle 58"/>
          <p:cNvSpPr>
            <a:spLocks noChangeArrowheads="1"/>
          </p:cNvSpPr>
          <p:nvPr/>
        </p:nvSpPr>
        <p:spPr bwMode="auto">
          <a:xfrm>
            <a:off x="319088" y="482352"/>
            <a:ext cx="8583718"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86050" indent="-2686050">
              <a:tabLst>
                <a:tab pos="2282825" algn="l"/>
              </a:tabLst>
            </a:pPr>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3.19</a:t>
            </a:r>
            <a:r>
              <a:rPr lang="en-US" b="1" dirty="0" smtClean="0">
                <a:solidFill>
                  <a:srgbClr val="4C4BE5"/>
                </a:solidFill>
                <a:latin typeface="Arial" charset="0"/>
              </a:rPr>
              <a:t> </a:t>
            </a:r>
            <a:r>
              <a:rPr lang="en-US" b="1" dirty="0" smtClean="0">
                <a:latin typeface="Arial" charset="0"/>
              </a:rPr>
              <a:t>Calculating the Amount of Product Formed  from a Limiting Reactant</a:t>
            </a:r>
            <a:endParaRPr lang="en-US" b="1" dirty="0">
              <a:latin typeface="Arial" charset="0"/>
            </a:endParaRPr>
          </a:p>
        </p:txBody>
      </p:sp>
      <p:pic>
        <p:nvPicPr>
          <p:cNvPr id="15" name="Picture 14" descr="03_Pg108_UnFigure_4.jpg"/>
          <p:cNvPicPr>
            <a:picLocks noChangeAspect="1"/>
          </p:cNvPicPr>
          <p:nvPr/>
        </p:nvPicPr>
        <p:blipFill>
          <a:blip r:embed="rId4"/>
          <a:stretch>
            <a:fillRect/>
          </a:stretch>
        </p:blipFill>
        <p:spPr>
          <a:xfrm>
            <a:off x="2847478" y="1742920"/>
            <a:ext cx="3526938" cy="997335"/>
          </a:xfrm>
          <a:prstGeom prst="rect">
            <a:avLst/>
          </a:prstGeom>
        </p:spPr>
      </p:pic>
      <p:sp>
        <p:nvSpPr>
          <p:cNvPr id="17"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4329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499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99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7"/>
          <p:cNvSpPr>
            <a:spLocks noChangeShapeType="1"/>
          </p:cNvSpPr>
          <p:nvPr/>
        </p:nvSpPr>
        <p:spPr bwMode="auto">
          <a:xfrm>
            <a:off x="304800" y="304801"/>
            <a:ext cx="0" cy="555960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10"/>
          <p:cNvSpPr>
            <a:spLocks noChangeShapeType="1"/>
          </p:cNvSpPr>
          <p:nvPr/>
        </p:nvSpPr>
        <p:spPr bwMode="auto">
          <a:xfrm>
            <a:off x="294483" y="58644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 name="Group 11"/>
          <p:cNvGrpSpPr>
            <a:grpSpLocks/>
          </p:cNvGrpSpPr>
          <p:nvPr/>
        </p:nvGrpSpPr>
        <p:grpSpPr bwMode="auto">
          <a:xfrm>
            <a:off x="320675" y="2317750"/>
            <a:ext cx="7924800" cy="695325"/>
            <a:chOff x="192" y="1536"/>
            <a:chExt cx="4992" cy="438"/>
          </a:xfrm>
        </p:grpSpPr>
        <p:sp>
          <p:nvSpPr>
            <p:cNvPr id="13324"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3325"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4994" name="Text Box 18"/>
          <p:cNvSpPr txBox="1">
            <a:spLocks noChangeArrowheads="1"/>
          </p:cNvSpPr>
          <p:nvPr/>
        </p:nvSpPr>
        <p:spPr bwMode="auto">
          <a:xfrm>
            <a:off x="280988" y="1296492"/>
            <a:ext cx="8521700" cy="2884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r>
              <a:rPr lang="en-US" sz="1400" b="1" dirty="0">
                <a:solidFill>
                  <a:srgbClr val="000000"/>
                </a:solidFill>
                <a:latin typeface="+mn-lt"/>
              </a:rPr>
              <a:t>Check </a:t>
            </a:r>
            <a:r>
              <a:rPr lang="en-US" sz="1400" dirty="0">
                <a:latin typeface="+mn-lt"/>
              </a:rPr>
              <a:t>The magnitude of the answer seems reasonable based on the amounts of the reactants. The units are correct, and the number of significant figures (two) corresponds to those in the values given in the problem statement.</a:t>
            </a:r>
            <a:endParaRPr lang="en-US" sz="1400" b="1" dirty="0">
              <a:solidFill>
                <a:srgbClr val="3366FF"/>
              </a:solidFill>
              <a:latin typeface="+mn-lt"/>
            </a:endParaRPr>
          </a:p>
          <a:p>
            <a:pPr lvl="0">
              <a:spcBef>
                <a:spcPts val="0"/>
              </a:spcBef>
            </a:pPr>
            <a:endParaRPr lang="en-US" sz="1400" b="1" dirty="0">
              <a:latin typeface="+mn-lt"/>
            </a:endParaRPr>
          </a:p>
          <a:p>
            <a:r>
              <a:rPr lang="en-US" sz="1400" b="1" dirty="0">
                <a:latin typeface="+mn-lt"/>
              </a:rPr>
              <a:t>Comment</a:t>
            </a:r>
            <a:r>
              <a:rPr lang="en-US" sz="1400" b="1" dirty="0">
                <a:solidFill>
                  <a:srgbClr val="000000"/>
                </a:solidFill>
                <a:latin typeface="+mn-lt"/>
              </a:rPr>
              <a:t> </a:t>
            </a:r>
            <a:r>
              <a:rPr lang="en-US" sz="1400" dirty="0">
                <a:latin typeface="+mn-lt"/>
              </a:rPr>
              <a:t>The quantity of the limiting reactant, H</a:t>
            </a:r>
            <a:r>
              <a:rPr lang="en-US" sz="1400" baseline="-25000" dirty="0">
                <a:latin typeface="+mn-lt"/>
              </a:rPr>
              <a:t>2</a:t>
            </a:r>
            <a:r>
              <a:rPr lang="en-US" sz="1400" dirty="0">
                <a:latin typeface="+mn-lt"/>
              </a:rPr>
              <a:t>, can also be used to determine the quantity of O</a:t>
            </a:r>
            <a:r>
              <a:rPr lang="en-US" sz="1400" baseline="-25000" dirty="0">
                <a:latin typeface="+mn-lt"/>
              </a:rPr>
              <a:t>2</a:t>
            </a:r>
            <a:r>
              <a:rPr lang="en-US" sz="1400" dirty="0">
                <a:latin typeface="+mn-lt"/>
              </a:rPr>
              <a:t> used:</a:t>
            </a:r>
          </a:p>
          <a:p>
            <a:pPr>
              <a:spcBef>
                <a:spcPct val="0"/>
              </a:spcBef>
            </a:pPr>
            <a:endParaRPr lang="en-US" sz="1600" b="1" dirty="0" smtClean="0">
              <a:solidFill>
                <a:srgbClr val="3366FF"/>
              </a:solidFill>
              <a:latin typeface="Arial" charset="0"/>
            </a:endParaRPr>
          </a:p>
          <a:p>
            <a:pPr>
              <a:spcBef>
                <a:spcPct val="0"/>
              </a:spcBef>
            </a:pPr>
            <a:endParaRPr lang="en-US" sz="1600" b="1" dirty="0">
              <a:solidFill>
                <a:srgbClr val="3366FF"/>
              </a:solidFill>
              <a:latin typeface="Arial" charset="0"/>
            </a:endParaRPr>
          </a:p>
          <a:p>
            <a:pPr>
              <a:spcBef>
                <a:spcPct val="0"/>
              </a:spcBef>
            </a:pPr>
            <a:endParaRPr lang="en-US" sz="1600" b="1" dirty="0" smtClean="0">
              <a:solidFill>
                <a:srgbClr val="3366FF"/>
              </a:solidFill>
              <a:latin typeface="Arial" charset="0"/>
            </a:endParaRPr>
          </a:p>
          <a:p>
            <a:pPr>
              <a:spcBef>
                <a:spcPct val="0"/>
              </a:spcBef>
            </a:pPr>
            <a:endParaRPr lang="en-US" sz="1600" b="1" dirty="0" smtClean="0">
              <a:solidFill>
                <a:srgbClr val="3366FF"/>
              </a:solidFill>
              <a:latin typeface="Arial" charset="0"/>
            </a:endParaRPr>
          </a:p>
          <a:p>
            <a:r>
              <a:rPr lang="en-US" sz="1400" dirty="0">
                <a:latin typeface="+mn-lt"/>
              </a:rPr>
              <a:t>The mass of O</a:t>
            </a:r>
            <a:r>
              <a:rPr lang="en-US" sz="1400" baseline="-25000" dirty="0">
                <a:latin typeface="+mn-lt"/>
              </a:rPr>
              <a:t>2</a:t>
            </a:r>
            <a:r>
              <a:rPr lang="en-US" sz="1400" dirty="0">
                <a:latin typeface="+mn-lt"/>
              </a:rPr>
              <a:t> remaining at the end of the reaction equals the </a:t>
            </a:r>
            <a:r>
              <a:rPr lang="en-US" sz="1400" dirty="0" smtClean="0">
                <a:latin typeface="+mn-lt"/>
              </a:rPr>
              <a:t>starting amount </a:t>
            </a:r>
            <a:r>
              <a:rPr lang="en-US" sz="1400" dirty="0">
                <a:latin typeface="+mn-lt"/>
              </a:rPr>
              <a:t>minus the amount consumed:</a:t>
            </a:r>
            <a:endParaRPr lang="en-US" sz="1400" b="1" dirty="0">
              <a:solidFill>
                <a:srgbClr val="3366FF"/>
              </a:solidFill>
              <a:latin typeface="+mn-lt"/>
            </a:endParaRPr>
          </a:p>
          <a:p>
            <a:pPr>
              <a:spcBef>
                <a:spcPct val="0"/>
              </a:spcBef>
            </a:pPr>
            <a:endParaRPr lang="en-US" sz="1600" b="1" dirty="0" smtClean="0">
              <a:solidFill>
                <a:srgbClr val="3366FF"/>
              </a:solidFill>
              <a:latin typeface="Arial" charset="0"/>
            </a:endParaRPr>
          </a:p>
          <a:p>
            <a:pPr>
              <a:spcBef>
                <a:spcPct val="0"/>
              </a:spcBef>
            </a:pPr>
            <a:r>
              <a:rPr lang="nn-NO" sz="1600" dirty="0" smtClean="0"/>
              <a:t>                                                              </a:t>
            </a:r>
            <a:r>
              <a:rPr lang="nn-NO" sz="1400" dirty="0" smtClean="0"/>
              <a:t>1500 </a:t>
            </a:r>
            <a:r>
              <a:rPr lang="nn-NO" sz="1400" dirty="0"/>
              <a:t>g </a:t>
            </a:r>
            <a:r>
              <a:rPr lang="nn-NO" sz="1400" dirty="0" smtClean="0"/>
              <a:t>− </a:t>
            </a:r>
            <a:r>
              <a:rPr lang="nn-NO" sz="1400" dirty="0"/>
              <a:t>1200 g = 300 g.</a:t>
            </a:r>
            <a:endParaRPr lang="en-US" sz="1400" b="1" dirty="0" smtClean="0">
              <a:solidFill>
                <a:srgbClr val="3366FF"/>
              </a:solidFill>
              <a:latin typeface="Arial" charset="0"/>
            </a:endParaRPr>
          </a:p>
          <a:p>
            <a:pPr>
              <a:spcBef>
                <a:spcPct val="0"/>
              </a:spcBef>
            </a:pPr>
            <a:endParaRPr lang="en-US" sz="1600" b="1" dirty="0">
              <a:solidFill>
                <a:srgbClr val="3366FF"/>
              </a:solidFill>
              <a:latin typeface="Arial" charset="0"/>
            </a:endParaRPr>
          </a:p>
          <a:p>
            <a:pPr>
              <a:spcBef>
                <a:spcPct val="0"/>
              </a:spcBef>
            </a:pPr>
            <a:endParaRPr lang="en-US" sz="1400" dirty="0" smtClean="0"/>
          </a:p>
        </p:txBody>
      </p:sp>
      <p:sp>
        <p:nvSpPr>
          <p:cNvPr id="12" name="Line 19"/>
          <p:cNvSpPr>
            <a:spLocks noChangeShapeType="1"/>
          </p:cNvSpPr>
          <p:nvPr/>
        </p:nvSpPr>
        <p:spPr bwMode="auto">
          <a:xfrm>
            <a:off x="396875" y="1288312"/>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20"/>
          <p:cNvSpPr>
            <a:spLocks noChangeArrowheads="1"/>
          </p:cNvSpPr>
          <p:nvPr/>
        </p:nvSpPr>
        <p:spPr bwMode="auto">
          <a:xfrm>
            <a:off x="320675" y="923187"/>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sp>
        <p:nvSpPr>
          <p:cNvPr id="14" name="Rectangle 58"/>
          <p:cNvSpPr>
            <a:spLocks noChangeArrowheads="1"/>
          </p:cNvSpPr>
          <p:nvPr/>
        </p:nvSpPr>
        <p:spPr bwMode="auto">
          <a:xfrm>
            <a:off x="319088" y="482352"/>
            <a:ext cx="8583718"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86050" indent="-2686050">
              <a:tabLst>
                <a:tab pos="2282825" algn="l"/>
              </a:tabLst>
            </a:pPr>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3.19</a:t>
            </a:r>
            <a:r>
              <a:rPr lang="en-US" b="1" dirty="0" smtClean="0">
                <a:solidFill>
                  <a:srgbClr val="4C4BE5"/>
                </a:solidFill>
                <a:latin typeface="Arial" charset="0"/>
              </a:rPr>
              <a:t> </a:t>
            </a:r>
            <a:r>
              <a:rPr lang="en-US" b="1" dirty="0" smtClean="0">
                <a:latin typeface="Arial" charset="0"/>
              </a:rPr>
              <a:t>Calculating the Amount of Product Formed  from a Limiting Reactant</a:t>
            </a:r>
            <a:endParaRPr lang="en-US" b="1" dirty="0">
              <a:latin typeface="Arial" charset="0"/>
            </a:endParaRPr>
          </a:p>
        </p:txBody>
      </p:sp>
      <p:pic>
        <p:nvPicPr>
          <p:cNvPr id="15" name="Picture 14" descr="03_Pg109_UnFigure_2.jpg"/>
          <p:cNvPicPr>
            <a:picLocks noChangeAspect="1"/>
          </p:cNvPicPr>
          <p:nvPr/>
        </p:nvPicPr>
        <p:blipFill>
          <a:blip r:embed="rId3"/>
          <a:stretch>
            <a:fillRect/>
          </a:stretch>
        </p:blipFill>
        <p:spPr>
          <a:xfrm>
            <a:off x="2769601" y="2543125"/>
            <a:ext cx="3682692" cy="727918"/>
          </a:xfrm>
          <a:prstGeom prst="rect">
            <a:avLst/>
          </a:prstGeom>
        </p:spPr>
      </p:pic>
      <p:sp>
        <p:nvSpPr>
          <p:cNvPr id="17" name="Text Box 18"/>
          <p:cNvSpPr txBox="1">
            <a:spLocks noChangeArrowheads="1"/>
          </p:cNvSpPr>
          <p:nvPr/>
        </p:nvSpPr>
        <p:spPr bwMode="auto">
          <a:xfrm>
            <a:off x="283422" y="4282282"/>
            <a:ext cx="8521700" cy="136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600" b="1" dirty="0" smtClean="0">
                <a:solidFill>
                  <a:srgbClr val="3366FF"/>
                </a:solidFill>
                <a:latin typeface="Arial" charset="0"/>
              </a:rPr>
              <a:t>Practice Exercise 1</a:t>
            </a:r>
          </a:p>
          <a:p>
            <a:pPr>
              <a:spcBef>
                <a:spcPct val="0"/>
              </a:spcBef>
            </a:pPr>
            <a:endParaRPr lang="en-US" sz="1000" b="1" dirty="0">
              <a:solidFill>
                <a:srgbClr val="3366FF"/>
              </a:solidFill>
              <a:latin typeface="Arial" charset="0"/>
            </a:endParaRPr>
          </a:p>
          <a:p>
            <a:pPr>
              <a:spcBef>
                <a:spcPct val="0"/>
              </a:spcBef>
            </a:pPr>
            <a:r>
              <a:rPr lang="en-US" sz="1400" dirty="0" smtClean="0"/>
              <a:t>Molten gallium reacts with arsenic to form the semiconductor, gallium arsenide, </a:t>
            </a:r>
            <a:r>
              <a:rPr lang="en-US" sz="1400" dirty="0" err="1" smtClean="0"/>
              <a:t>GaAs</a:t>
            </a:r>
            <a:r>
              <a:rPr lang="en-US" sz="1400" dirty="0" smtClean="0"/>
              <a:t>, used in light–emitting </a:t>
            </a:r>
            <a:br>
              <a:rPr lang="en-US" sz="1400" dirty="0" smtClean="0"/>
            </a:br>
            <a:r>
              <a:rPr lang="en-US" sz="1400" dirty="0" smtClean="0"/>
              <a:t>diodes and </a:t>
            </a:r>
            <a:r>
              <a:rPr lang="en-US" sz="1400" smtClean="0"/>
              <a:t>solar </a:t>
            </a:r>
            <a:r>
              <a:rPr lang="en-US" sz="1400" smtClean="0"/>
              <a:t>cells:</a:t>
            </a:r>
            <a:endParaRPr lang="en-US" sz="1400" dirty="0" smtClean="0"/>
          </a:p>
          <a:p>
            <a:pPr>
              <a:spcBef>
                <a:spcPct val="0"/>
              </a:spcBef>
            </a:pPr>
            <a:endParaRPr lang="en-US" sz="1400" dirty="0" smtClean="0"/>
          </a:p>
          <a:p>
            <a:pPr algn="ctr">
              <a:spcBef>
                <a:spcPct val="0"/>
              </a:spcBef>
            </a:pPr>
            <a:r>
              <a:rPr lang="en-US" sz="1400" dirty="0" err="1" smtClean="0"/>
              <a:t>Ga(</a:t>
            </a:r>
            <a:r>
              <a:rPr lang="en-US" sz="1400" i="1" dirty="0" err="1" smtClean="0"/>
              <a:t>l</a:t>
            </a:r>
            <a:r>
              <a:rPr lang="en-US" sz="1400" dirty="0" smtClean="0"/>
              <a:t>) + </a:t>
            </a:r>
            <a:r>
              <a:rPr lang="en-US" sz="1400" dirty="0" err="1" smtClean="0"/>
              <a:t>As(</a:t>
            </a:r>
            <a:r>
              <a:rPr lang="en-US" sz="1400" i="1" dirty="0" err="1" smtClean="0"/>
              <a:t>s</a:t>
            </a:r>
            <a:r>
              <a:rPr lang="en-US" sz="1400" dirty="0" smtClean="0"/>
              <a:t>) → </a:t>
            </a:r>
            <a:r>
              <a:rPr lang="en-US" sz="1400" dirty="0" err="1" smtClean="0"/>
              <a:t>GaAs(</a:t>
            </a:r>
            <a:r>
              <a:rPr lang="en-US" sz="1400" i="1" dirty="0" err="1" smtClean="0"/>
              <a:t>s</a:t>
            </a:r>
            <a:r>
              <a:rPr lang="en-US" sz="1400" dirty="0" smtClean="0"/>
              <a:t>) </a:t>
            </a:r>
          </a:p>
          <a:p>
            <a:pPr>
              <a:spcBef>
                <a:spcPct val="0"/>
              </a:spcBef>
            </a:pPr>
            <a:endParaRPr lang="en-US" sz="1400" dirty="0" smtClean="0"/>
          </a:p>
        </p:txBody>
      </p:sp>
      <p:sp>
        <p:nvSpPr>
          <p:cNvPr id="16"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3642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94"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7"/>
          <p:cNvSpPr>
            <a:spLocks noChangeShapeType="1"/>
          </p:cNvSpPr>
          <p:nvPr/>
        </p:nvSpPr>
        <p:spPr bwMode="auto">
          <a:xfrm>
            <a:off x="304800" y="304801"/>
            <a:ext cx="0" cy="4058099"/>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10"/>
          <p:cNvSpPr>
            <a:spLocks noChangeShapeType="1"/>
          </p:cNvSpPr>
          <p:nvPr/>
        </p:nvSpPr>
        <p:spPr bwMode="auto">
          <a:xfrm>
            <a:off x="294483" y="43629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 name="Group 11"/>
          <p:cNvGrpSpPr>
            <a:grpSpLocks/>
          </p:cNvGrpSpPr>
          <p:nvPr/>
        </p:nvGrpSpPr>
        <p:grpSpPr bwMode="auto">
          <a:xfrm>
            <a:off x="320675" y="2317750"/>
            <a:ext cx="7924800" cy="695325"/>
            <a:chOff x="192" y="1536"/>
            <a:chExt cx="4992" cy="438"/>
          </a:xfrm>
        </p:grpSpPr>
        <p:sp>
          <p:nvSpPr>
            <p:cNvPr id="13324"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3325"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4994" name="Text Box 18"/>
          <p:cNvSpPr txBox="1">
            <a:spLocks noChangeArrowheads="1"/>
          </p:cNvSpPr>
          <p:nvPr/>
        </p:nvSpPr>
        <p:spPr bwMode="auto">
          <a:xfrm>
            <a:off x="320040" y="1296492"/>
            <a:ext cx="8521700" cy="789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dirty="0"/>
              <a:t>If 4.00 g of gallium is reacted with 5.50 g of arsenic, how many grams of the excess reactant are left at the </a:t>
            </a:r>
            <a:r>
              <a:rPr lang="en-US" sz="1400" dirty="0" smtClean="0"/>
              <a:t>end </a:t>
            </a:r>
            <a:r>
              <a:rPr lang="en-US" sz="1400" dirty="0"/>
              <a:t>of the reaction? </a:t>
            </a:r>
            <a:br>
              <a:rPr lang="en-US" sz="1400" dirty="0"/>
            </a:br>
            <a:r>
              <a:rPr lang="en-US" sz="1400" b="1" dirty="0"/>
              <a:t>(a) </a:t>
            </a:r>
            <a:r>
              <a:rPr lang="en-US" sz="1400" dirty="0"/>
              <a:t>4.94 g As, </a:t>
            </a:r>
            <a:r>
              <a:rPr lang="en-US" sz="1400" b="1" dirty="0"/>
              <a:t>(b) </a:t>
            </a:r>
            <a:r>
              <a:rPr lang="en-US" sz="1400" dirty="0"/>
              <a:t>0.56 g As, </a:t>
            </a:r>
            <a:r>
              <a:rPr lang="en-US" sz="1400" b="1" dirty="0"/>
              <a:t>(c) </a:t>
            </a:r>
            <a:r>
              <a:rPr lang="en-US" sz="1400" dirty="0"/>
              <a:t>8.94 g </a:t>
            </a:r>
            <a:r>
              <a:rPr lang="en-US" sz="1400" dirty="0" err="1"/>
              <a:t>Ga</a:t>
            </a:r>
            <a:r>
              <a:rPr lang="en-US" sz="1400" dirty="0"/>
              <a:t>, or </a:t>
            </a:r>
            <a:r>
              <a:rPr lang="en-US" sz="1400" b="1" dirty="0"/>
              <a:t>(d)</a:t>
            </a:r>
            <a:r>
              <a:rPr lang="en-US" sz="1400" dirty="0"/>
              <a:t> 1.50 g As.</a:t>
            </a:r>
          </a:p>
          <a:p>
            <a:pPr>
              <a:spcBef>
                <a:spcPct val="0"/>
              </a:spcBef>
            </a:pPr>
            <a:endParaRPr lang="en-US" sz="1600" b="1" dirty="0" smtClean="0">
              <a:solidFill>
                <a:srgbClr val="3366FF"/>
              </a:solidFill>
              <a:latin typeface="Arial" charset="0"/>
            </a:endParaRPr>
          </a:p>
        </p:txBody>
      </p:sp>
      <p:sp>
        <p:nvSpPr>
          <p:cNvPr id="12" name="Line 19"/>
          <p:cNvSpPr>
            <a:spLocks noChangeShapeType="1"/>
          </p:cNvSpPr>
          <p:nvPr/>
        </p:nvSpPr>
        <p:spPr bwMode="auto">
          <a:xfrm>
            <a:off x="396875" y="1288312"/>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20"/>
          <p:cNvSpPr>
            <a:spLocks noChangeArrowheads="1"/>
          </p:cNvSpPr>
          <p:nvPr/>
        </p:nvSpPr>
        <p:spPr bwMode="auto">
          <a:xfrm>
            <a:off x="320675" y="923187"/>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sp>
        <p:nvSpPr>
          <p:cNvPr id="14" name="Rectangle 58"/>
          <p:cNvSpPr>
            <a:spLocks noChangeArrowheads="1"/>
          </p:cNvSpPr>
          <p:nvPr/>
        </p:nvSpPr>
        <p:spPr bwMode="auto">
          <a:xfrm>
            <a:off x="319088" y="557784"/>
            <a:ext cx="8583718"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86050" indent="-2686050">
              <a:tabLst>
                <a:tab pos="2282825" algn="l"/>
              </a:tabLst>
            </a:pPr>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3.19</a:t>
            </a:r>
            <a:r>
              <a:rPr lang="en-US" b="1" dirty="0" smtClean="0">
                <a:solidFill>
                  <a:srgbClr val="4C4BE5"/>
                </a:solidFill>
                <a:latin typeface="Arial" charset="0"/>
              </a:rPr>
              <a:t> </a:t>
            </a:r>
            <a:r>
              <a:rPr lang="en-US" b="1" dirty="0" smtClean="0">
                <a:latin typeface="Arial" charset="0"/>
              </a:rPr>
              <a:t>Calculating the Amount of Product Formed  from a Limiting Reactant</a:t>
            </a:r>
            <a:endParaRPr lang="en-US" b="1" dirty="0">
              <a:latin typeface="Arial" charset="0"/>
            </a:endParaRPr>
          </a:p>
        </p:txBody>
      </p:sp>
      <p:sp>
        <p:nvSpPr>
          <p:cNvPr id="16" name="Text Box 18"/>
          <p:cNvSpPr txBox="1">
            <a:spLocks noChangeArrowheads="1"/>
          </p:cNvSpPr>
          <p:nvPr/>
        </p:nvSpPr>
        <p:spPr bwMode="auto">
          <a:xfrm>
            <a:off x="320040" y="2182316"/>
            <a:ext cx="8521700" cy="201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600" b="1" dirty="0" smtClean="0">
                <a:solidFill>
                  <a:srgbClr val="3366FF"/>
                </a:solidFill>
                <a:latin typeface="Arial" charset="0"/>
              </a:rPr>
              <a:t>Practice Exercise 2</a:t>
            </a:r>
          </a:p>
          <a:p>
            <a:pPr>
              <a:spcBef>
                <a:spcPct val="0"/>
              </a:spcBef>
            </a:pPr>
            <a:endParaRPr lang="en-US" sz="1000" b="1" dirty="0">
              <a:solidFill>
                <a:srgbClr val="3366FF"/>
              </a:solidFill>
              <a:latin typeface="Arial" charset="0"/>
            </a:endParaRPr>
          </a:p>
          <a:p>
            <a:pPr>
              <a:spcBef>
                <a:spcPct val="0"/>
              </a:spcBef>
            </a:pPr>
            <a:r>
              <a:rPr lang="en-US" sz="1400" dirty="0" smtClean="0"/>
              <a:t>When a 2.00-g strip of zinc metal is placed in an aqueous solution containing 2.50 g of silver nitrate, the reaction is</a:t>
            </a:r>
          </a:p>
          <a:p>
            <a:endParaRPr lang="en-US" sz="800" dirty="0" smtClean="0"/>
          </a:p>
          <a:p>
            <a:pPr algn="ctr"/>
            <a:r>
              <a:rPr lang="en-US" sz="1400" dirty="0" err="1" smtClean="0"/>
              <a:t>Zn(</a:t>
            </a:r>
            <a:r>
              <a:rPr lang="en-US" sz="1400" i="1" dirty="0" err="1" smtClean="0"/>
              <a:t>s</a:t>
            </a:r>
            <a:r>
              <a:rPr lang="en-US" sz="1400" dirty="0" smtClean="0"/>
              <a:t>) + 2 AgNO</a:t>
            </a:r>
            <a:r>
              <a:rPr lang="en-US" sz="1400" baseline="-25000" dirty="0" smtClean="0"/>
              <a:t>3</a:t>
            </a:r>
            <a:r>
              <a:rPr lang="en-US" sz="1400" dirty="0" smtClean="0"/>
              <a:t>(</a:t>
            </a:r>
            <a:r>
              <a:rPr lang="en-US" sz="1400" i="1" dirty="0" smtClean="0"/>
              <a:t>aq</a:t>
            </a:r>
            <a:r>
              <a:rPr lang="en-US" sz="1400" dirty="0" smtClean="0"/>
              <a:t>) → 2 </a:t>
            </a:r>
            <a:r>
              <a:rPr lang="en-US" sz="1400" dirty="0" err="1" smtClean="0"/>
              <a:t>Ag(</a:t>
            </a:r>
            <a:r>
              <a:rPr lang="en-US" sz="1400" i="1" dirty="0" err="1" smtClean="0"/>
              <a:t>s</a:t>
            </a:r>
            <a:r>
              <a:rPr lang="en-US" sz="1400" dirty="0" smtClean="0"/>
              <a:t>) + Zn(NO</a:t>
            </a:r>
            <a:r>
              <a:rPr lang="en-US" sz="1400" baseline="-25000" dirty="0" smtClean="0"/>
              <a:t>3</a:t>
            </a:r>
            <a:r>
              <a:rPr lang="en-US" sz="1400" dirty="0" smtClean="0"/>
              <a:t>)</a:t>
            </a:r>
            <a:r>
              <a:rPr lang="en-US" sz="1400" baseline="-25000" dirty="0" smtClean="0"/>
              <a:t>2</a:t>
            </a:r>
            <a:r>
              <a:rPr lang="en-US" sz="1400" dirty="0" smtClean="0"/>
              <a:t>(</a:t>
            </a:r>
            <a:r>
              <a:rPr lang="en-US" sz="1400" i="1" dirty="0" smtClean="0"/>
              <a:t>aq</a:t>
            </a:r>
            <a:r>
              <a:rPr lang="en-US" sz="1400" dirty="0" smtClean="0"/>
              <a:t>)</a:t>
            </a:r>
          </a:p>
          <a:p>
            <a:endParaRPr lang="en-US" sz="1000" dirty="0" smtClean="0"/>
          </a:p>
          <a:p>
            <a:r>
              <a:rPr lang="en-US" sz="1400" b="1" dirty="0" smtClean="0"/>
              <a:t>(a) </a:t>
            </a:r>
            <a:r>
              <a:rPr lang="en-US" sz="1400" dirty="0" smtClean="0"/>
              <a:t>Which reactant is limiting? </a:t>
            </a:r>
            <a:r>
              <a:rPr lang="en-US" sz="1400" b="1" dirty="0" smtClean="0"/>
              <a:t>(</a:t>
            </a:r>
            <a:r>
              <a:rPr lang="en-US" sz="1400" b="1" dirty="0" err="1" smtClean="0"/>
              <a:t>b</a:t>
            </a:r>
            <a:r>
              <a:rPr lang="en-US" sz="1400" b="1" dirty="0" smtClean="0"/>
              <a:t>)</a:t>
            </a:r>
            <a:r>
              <a:rPr lang="en-US" sz="1400" dirty="0" smtClean="0"/>
              <a:t> How many grams of Ag form? </a:t>
            </a:r>
            <a:r>
              <a:rPr lang="en-US" sz="1400" b="1" dirty="0" smtClean="0"/>
              <a:t>(</a:t>
            </a:r>
            <a:r>
              <a:rPr lang="en-US" sz="1400" b="1" dirty="0" err="1" smtClean="0"/>
              <a:t>c</a:t>
            </a:r>
            <a:r>
              <a:rPr lang="en-US" sz="1400" b="1" dirty="0" smtClean="0"/>
              <a:t>) </a:t>
            </a:r>
            <a:r>
              <a:rPr lang="en-US" sz="1400" dirty="0" smtClean="0"/>
              <a:t>How many grams of Zn(NO</a:t>
            </a:r>
            <a:r>
              <a:rPr lang="en-US" sz="1400" baseline="-25000" dirty="0" smtClean="0"/>
              <a:t>3</a:t>
            </a:r>
            <a:r>
              <a:rPr lang="en-US" sz="1400" dirty="0" smtClean="0"/>
              <a:t>)</a:t>
            </a:r>
            <a:r>
              <a:rPr lang="en-US" sz="1400" baseline="-25000" dirty="0" smtClean="0"/>
              <a:t>2</a:t>
            </a:r>
            <a:r>
              <a:rPr lang="en-US" sz="1400" dirty="0" smtClean="0"/>
              <a:t> form? </a:t>
            </a:r>
            <a:br>
              <a:rPr lang="en-US" sz="1400" dirty="0" smtClean="0"/>
            </a:br>
            <a:r>
              <a:rPr lang="en-US" sz="1400" b="1" dirty="0" smtClean="0"/>
              <a:t>(</a:t>
            </a:r>
            <a:r>
              <a:rPr lang="en-US" sz="1400" b="1" dirty="0" err="1" smtClean="0"/>
              <a:t>d</a:t>
            </a:r>
            <a:r>
              <a:rPr lang="en-US" sz="1400" b="1" dirty="0" smtClean="0"/>
              <a:t>) </a:t>
            </a:r>
            <a:r>
              <a:rPr lang="en-US" sz="1400" dirty="0" smtClean="0"/>
              <a:t>How many grams of the excess reactant are left at the end of the reaction?</a:t>
            </a:r>
            <a:endParaRPr lang="en-US" sz="1400" dirty="0"/>
          </a:p>
        </p:txBody>
      </p:sp>
      <p:sp>
        <p:nvSpPr>
          <p:cNvPr id="15"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4329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94"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Line 7"/>
          <p:cNvSpPr>
            <a:spLocks noChangeShapeType="1"/>
          </p:cNvSpPr>
          <p:nvPr/>
        </p:nvSpPr>
        <p:spPr bwMode="auto">
          <a:xfrm>
            <a:off x="304799" y="304800"/>
            <a:ext cx="509" cy="581290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Line 10"/>
          <p:cNvSpPr>
            <a:spLocks noChangeShapeType="1"/>
          </p:cNvSpPr>
          <p:nvPr/>
        </p:nvSpPr>
        <p:spPr bwMode="auto">
          <a:xfrm>
            <a:off x="295275" y="6122251"/>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 name="Group 14"/>
          <p:cNvGrpSpPr>
            <a:grpSpLocks/>
          </p:cNvGrpSpPr>
          <p:nvPr/>
        </p:nvGrpSpPr>
        <p:grpSpPr bwMode="auto">
          <a:xfrm>
            <a:off x="304800" y="3733800"/>
            <a:ext cx="7924800" cy="695325"/>
            <a:chOff x="192" y="1536"/>
            <a:chExt cx="4992" cy="438"/>
          </a:xfrm>
        </p:grpSpPr>
        <p:sp>
          <p:nvSpPr>
            <p:cNvPr id="14349"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4350"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2945" name="Text Box 17"/>
          <p:cNvSpPr txBox="1">
            <a:spLocks noChangeArrowheads="1"/>
          </p:cNvSpPr>
          <p:nvPr/>
        </p:nvSpPr>
        <p:spPr bwMode="auto">
          <a:xfrm>
            <a:off x="320040" y="2897055"/>
            <a:ext cx="8473195"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marL="0" indent="0"/>
            <a:r>
              <a:rPr lang="en-US" sz="1400" b="1" dirty="0" smtClean="0"/>
              <a:t>Analyze </a:t>
            </a:r>
            <a:r>
              <a:rPr lang="en-US" sz="1400" dirty="0" smtClean="0"/>
              <a:t>We are given a chemical equation and the quantity of the limiting reactant (25.0 </a:t>
            </a:r>
            <a:r>
              <a:rPr lang="en-US" sz="1400" dirty="0" err="1" smtClean="0"/>
              <a:t>g</a:t>
            </a:r>
            <a:r>
              <a:rPr lang="en-US" sz="1400" dirty="0" smtClean="0"/>
              <a:t> of C</a:t>
            </a:r>
            <a:r>
              <a:rPr lang="en-US" sz="1400" baseline="-25000" dirty="0" smtClean="0"/>
              <a:t>6</a:t>
            </a:r>
            <a:r>
              <a:rPr lang="en-US" sz="1400" dirty="0" smtClean="0"/>
              <a:t>H</a:t>
            </a:r>
            <a:r>
              <a:rPr lang="en-US" sz="1400" baseline="-25000" dirty="0" smtClean="0"/>
              <a:t>12</a:t>
            </a:r>
            <a:r>
              <a:rPr lang="en-US" sz="1400" dirty="0" smtClean="0"/>
              <a:t>). We are asked to calculate the theoretical yield of a product H</a:t>
            </a:r>
            <a:r>
              <a:rPr lang="en-US" sz="1400" baseline="-25000" dirty="0" smtClean="0"/>
              <a:t>2</a:t>
            </a:r>
            <a:r>
              <a:rPr lang="en-US" sz="1400" dirty="0" smtClean="0"/>
              <a:t>C</a:t>
            </a:r>
            <a:r>
              <a:rPr lang="en-US" sz="1400" baseline="-25000" dirty="0" smtClean="0"/>
              <a:t>6</a:t>
            </a:r>
            <a:r>
              <a:rPr lang="en-US" sz="1400" dirty="0" smtClean="0"/>
              <a:t>H</a:t>
            </a:r>
            <a:r>
              <a:rPr lang="en-US" sz="1400" baseline="-25000" dirty="0" smtClean="0"/>
              <a:t>3</a:t>
            </a:r>
            <a:r>
              <a:rPr lang="en-US" sz="1400" dirty="0" smtClean="0"/>
              <a:t>O</a:t>
            </a:r>
            <a:r>
              <a:rPr lang="en-US" sz="1400" baseline="-25000" dirty="0" smtClean="0"/>
              <a:t>4</a:t>
            </a:r>
            <a:r>
              <a:rPr lang="en-US" sz="1400" dirty="0" smtClean="0"/>
              <a:t> and the percent yield if only 33.5 </a:t>
            </a:r>
            <a:r>
              <a:rPr lang="en-US" sz="1400" dirty="0" err="1" smtClean="0"/>
              <a:t>g</a:t>
            </a:r>
            <a:r>
              <a:rPr lang="en-US" sz="1400" dirty="0" smtClean="0"/>
              <a:t> of product is obtained.</a:t>
            </a:r>
          </a:p>
          <a:p>
            <a:pPr marL="0" indent="0"/>
            <a:endParaRPr lang="en-US" sz="1000" dirty="0" smtClean="0"/>
          </a:p>
          <a:p>
            <a:pPr marL="0" indent="0">
              <a:spcBef>
                <a:spcPts val="0"/>
              </a:spcBef>
            </a:pPr>
            <a:r>
              <a:rPr lang="en-US" sz="1400" b="1" dirty="0" smtClean="0"/>
              <a:t>Plan </a:t>
            </a:r>
            <a:endParaRPr lang="en-US" sz="1400" dirty="0" smtClean="0"/>
          </a:p>
          <a:p>
            <a:pPr marL="231775" indent="-231775"/>
            <a:r>
              <a:rPr lang="en-US" sz="1400" b="1" dirty="0" smtClean="0"/>
              <a:t>(a) </a:t>
            </a:r>
            <a:r>
              <a:rPr lang="en-US" sz="1400" dirty="0" smtClean="0"/>
              <a:t>The theoretical yield, which is the calculated quantity of </a:t>
            </a:r>
            <a:r>
              <a:rPr lang="en-US" sz="1400" dirty="0" err="1" smtClean="0"/>
              <a:t>adipic</a:t>
            </a:r>
            <a:r>
              <a:rPr lang="en-US" sz="1400" dirty="0" smtClean="0"/>
              <a:t> acid formed, can be calculated using the</a:t>
            </a:r>
            <a:br>
              <a:rPr lang="en-US" sz="1400" dirty="0" smtClean="0"/>
            </a:br>
            <a:r>
              <a:rPr lang="en-US" sz="1400" dirty="0" smtClean="0"/>
              <a:t>sequence of conversions shown in Figure 3.16.</a:t>
            </a:r>
          </a:p>
          <a:p>
            <a:pPr marL="231775" indent="-231775"/>
            <a:endParaRPr lang="en-US" sz="1400" dirty="0" smtClean="0"/>
          </a:p>
          <a:p>
            <a:pPr marL="231775" indent="-231775"/>
            <a:endParaRPr lang="en-US" sz="1400" dirty="0" smtClean="0"/>
          </a:p>
          <a:p>
            <a:pPr marL="231775" indent="-231775"/>
            <a:endParaRPr lang="en-US" sz="1200" dirty="0" smtClean="0"/>
          </a:p>
          <a:p>
            <a:pPr marL="231775" indent="-231775"/>
            <a:endParaRPr lang="en-US" sz="900" dirty="0" smtClean="0"/>
          </a:p>
          <a:p>
            <a:pPr marL="285750" indent="-285750"/>
            <a:r>
              <a:rPr lang="en-US" sz="1400" b="1" dirty="0" smtClean="0"/>
              <a:t>(b) </a:t>
            </a:r>
            <a:r>
              <a:rPr lang="en-US" sz="1400" dirty="0" smtClean="0"/>
              <a:t>The percent yield is calculated by using Equation 3.14 to compare the given actual yield (33.5 g) with the                   theoretical yield.</a:t>
            </a:r>
            <a:endParaRPr lang="en-US" sz="1400" b="1" dirty="0" smtClean="0"/>
          </a:p>
        </p:txBody>
      </p:sp>
      <p:sp>
        <p:nvSpPr>
          <p:cNvPr id="14" name="Rectangle 6"/>
          <p:cNvSpPr>
            <a:spLocks noChangeArrowheads="1"/>
          </p:cNvSpPr>
          <p:nvPr/>
        </p:nvSpPr>
        <p:spPr bwMode="auto">
          <a:xfrm>
            <a:off x="323850" y="2516551"/>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dirty="0">
                <a:solidFill>
                  <a:srgbClr val="3366FF"/>
                </a:solidFill>
                <a:latin typeface="Arial" charset="0"/>
              </a:rPr>
              <a:t>Solution</a:t>
            </a:r>
            <a:endParaRPr lang="en-US" sz="1600" dirty="0">
              <a:solidFill>
                <a:schemeClr val="bg1"/>
              </a:solidFill>
              <a:latin typeface="Arial" charset="0"/>
            </a:endParaRPr>
          </a:p>
        </p:txBody>
      </p:sp>
      <p:sp>
        <p:nvSpPr>
          <p:cNvPr id="15" name="Rectangle 20"/>
          <p:cNvSpPr>
            <a:spLocks noChangeArrowheads="1"/>
          </p:cNvSpPr>
          <p:nvPr/>
        </p:nvSpPr>
        <p:spPr bwMode="auto">
          <a:xfrm>
            <a:off x="320676" y="910977"/>
            <a:ext cx="8339138" cy="160043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square">
            <a:spAutoFit/>
          </a:bodyPr>
          <a:lstStyle/>
          <a:p>
            <a:r>
              <a:rPr lang="en-US" sz="1400" dirty="0" err="1" smtClean="0"/>
              <a:t>Adipic</a:t>
            </a:r>
            <a:r>
              <a:rPr lang="en-US" sz="1400" dirty="0" smtClean="0"/>
              <a:t> acid, H</a:t>
            </a:r>
            <a:r>
              <a:rPr lang="en-US" sz="1400" baseline="-25000" dirty="0" smtClean="0"/>
              <a:t>2</a:t>
            </a:r>
            <a:r>
              <a:rPr lang="en-US" sz="1400" dirty="0" smtClean="0"/>
              <a:t>C</a:t>
            </a:r>
            <a:r>
              <a:rPr lang="en-US" sz="1400" baseline="-25000" dirty="0" smtClean="0"/>
              <a:t>6</a:t>
            </a:r>
            <a:r>
              <a:rPr lang="en-US" sz="1400" dirty="0" smtClean="0"/>
              <a:t>H</a:t>
            </a:r>
            <a:r>
              <a:rPr lang="en-US" sz="1400" baseline="-25000" dirty="0" smtClean="0"/>
              <a:t>8</a:t>
            </a:r>
            <a:r>
              <a:rPr lang="en-US" sz="1400" dirty="0" smtClean="0"/>
              <a:t>O</a:t>
            </a:r>
            <a:r>
              <a:rPr lang="en-US" sz="1400" baseline="-25000" dirty="0" smtClean="0"/>
              <a:t>4</a:t>
            </a:r>
            <a:r>
              <a:rPr lang="en-US" sz="1400" dirty="0" smtClean="0"/>
              <a:t>, used to produce nylon, is made commercially by a reaction between cyclohexane (C</a:t>
            </a:r>
            <a:r>
              <a:rPr lang="en-US" sz="1400" baseline="-25000" dirty="0" smtClean="0"/>
              <a:t>6</a:t>
            </a:r>
            <a:r>
              <a:rPr lang="en-US" sz="1400" dirty="0" smtClean="0"/>
              <a:t>H</a:t>
            </a:r>
            <a:r>
              <a:rPr lang="en-US" sz="1400" baseline="-25000" dirty="0" smtClean="0"/>
              <a:t>12</a:t>
            </a:r>
            <a:r>
              <a:rPr lang="en-US" sz="1400" dirty="0" smtClean="0"/>
              <a:t>) and O</a:t>
            </a:r>
            <a:r>
              <a:rPr lang="en-US" sz="1400" baseline="-25000" dirty="0" smtClean="0"/>
              <a:t>2</a:t>
            </a:r>
            <a:r>
              <a:rPr lang="en-US" sz="1400" dirty="0" smtClean="0"/>
              <a:t>:</a:t>
            </a:r>
            <a:endParaRPr lang="en-US" sz="1200" dirty="0" smtClean="0"/>
          </a:p>
          <a:p>
            <a:pPr algn="ctr"/>
            <a:r>
              <a:rPr lang="en-US" sz="1400" dirty="0" smtClean="0"/>
              <a:t>2 C</a:t>
            </a:r>
            <a:r>
              <a:rPr lang="en-US" sz="1400" baseline="-25000" dirty="0" smtClean="0"/>
              <a:t>6</a:t>
            </a:r>
            <a:r>
              <a:rPr lang="en-US" sz="1400" dirty="0" smtClean="0"/>
              <a:t>H</a:t>
            </a:r>
            <a:r>
              <a:rPr lang="en-US" sz="1400" baseline="-25000" dirty="0" smtClean="0"/>
              <a:t>12 </a:t>
            </a:r>
            <a:r>
              <a:rPr lang="en-US" sz="1400" dirty="0" smtClean="0"/>
              <a:t>(</a:t>
            </a:r>
            <a:r>
              <a:rPr lang="en-US" sz="1400" i="1" dirty="0" err="1" smtClean="0"/>
              <a:t>l</a:t>
            </a:r>
            <a:r>
              <a:rPr lang="en-US" sz="1400" dirty="0" smtClean="0"/>
              <a:t>) + 5 O</a:t>
            </a:r>
            <a:r>
              <a:rPr lang="en-US" sz="1400" baseline="-25000" dirty="0" smtClean="0"/>
              <a:t>2</a:t>
            </a:r>
            <a:r>
              <a:rPr lang="en-US" sz="1400" dirty="0" smtClean="0"/>
              <a:t>(</a:t>
            </a:r>
            <a:r>
              <a:rPr lang="en-US" sz="1400" i="1" dirty="0" smtClean="0"/>
              <a:t>g</a:t>
            </a:r>
            <a:r>
              <a:rPr lang="en-US" sz="1400" dirty="0" smtClean="0"/>
              <a:t>) → 2 H</a:t>
            </a:r>
            <a:r>
              <a:rPr lang="en-US" sz="1400" baseline="-25000" dirty="0" smtClean="0"/>
              <a:t>2</a:t>
            </a:r>
            <a:r>
              <a:rPr lang="en-US" sz="1400" dirty="0" smtClean="0"/>
              <a:t>C</a:t>
            </a:r>
            <a:r>
              <a:rPr lang="en-US" sz="1400" baseline="-25000" dirty="0" smtClean="0"/>
              <a:t>6</a:t>
            </a:r>
            <a:r>
              <a:rPr lang="en-US" sz="1400" dirty="0" smtClean="0"/>
              <a:t>H</a:t>
            </a:r>
            <a:r>
              <a:rPr lang="en-US" sz="1400" baseline="-25000" dirty="0" smtClean="0"/>
              <a:t>3</a:t>
            </a:r>
            <a:r>
              <a:rPr lang="en-US" sz="1400" dirty="0" smtClean="0"/>
              <a:t>O</a:t>
            </a:r>
            <a:r>
              <a:rPr lang="en-US" sz="1400" baseline="-25000" dirty="0" smtClean="0"/>
              <a:t>4</a:t>
            </a:r>
            <a:r>
              <a:rPr lang="en-US" sz="1400" dirty="0" smtClean="0"/>
              <a:t>(</a:t>
            </a:r>
            <a:r>
              <a:rPr lang="en-US" sz="1400" i="1" dirty="0" smtClean="0"/>
              <a:t>l</a:t>
            </a:r>
            <a:r>
              <a:rPr lang="en-US" sz="1400" dirty="0" smtClean="0"/>
              <a:t>) + 2 H</a:t>
            </a:r>
            <a:r>
              <a:rPr lang="en-US" sz="1400" baseline="-25000" dirty="0" smtClean="0"/>
              <a:t>2</a:t>
            </a:r>
            <a:r>
              <a:rPr lang="en-US" sz="1400" dirty="0" smtClean="0"/>
              <a:t>O(</a:t>
            </a:r>
            <a:r>
              <a:rPr lang="en-US" sz="1400" i="1" dirty="0" smtClean="0"/>
              <a:t>g</a:t>
            </a:r>
            <a:r>
              <a:rPr lang="en-US" sz="1400" dirty="0" smtClean="0"/>
              <a:t>)</a:t>
            </a:r>
          </a:p>
          <a:p>
            <a:r>
              <a:rPr lang="en-US" sz="1400" b="1" dirty="0" smtClean="0"/>
              <a:t>(a) </a:t>
            </a:r>
            <a:r>
              <a:rPr lang="en-US" sz="1400" dirty="0" smtClean="0"/>
              <a:t>Assume that you carry out this reaction with 25.0 g of cyclohexane and that cyclohexane is the limiting   reactant. What is the theoretical yield of </a:t>
            </a:r>
            <a:r>
              <a:rPr lang="en-US" sz="1400" dirty="0" err="1" smtClean="0"/>
              <a:t>adipic</a:t>
            </a:r>
            <a:r>
              <a:rPr lang="en-US" sz="1400" dirty="0" smtClean="0"/>
              <a:t> acid? </a:t>
            </a:r>
            <a:r>
              <a:rPr lang="en-US" sz="1400" b="1" dirty="0" smtClean="0"/>
              <a:t>(</a:t>
            </a:r>
            <a:r>
              <a:rPr lang="en-US" sz="1400" b="1" dirty="0" err="1" smtClean="0"/>
              <a:t>b</a:t>
            </a:r>
            <a:r>
              <a:rPr lang="en-US" sz="1400" b="1" dirty="0" smtClean="0"/>
              <a:t>)</a:t>
            </a:r>
            <a:r>
              <a:rPr lang="en-US" sz="1400" dirty="0" smtClean="0"/>
              <a:t> If you obtain 33.5 </a:t>
            </a:r>
            <a:r>
              <a:rPr lang="en-US" sz="1400" dirty="0" err="1" smtClean="0"/>
              <a:t>g</a:t>
            </a:r>
            <a:r>
              <a:rPr lang="en-US" sz="1400" dirty="0" smtClean="0"/>
              <a:t> of </a:t>
            </a:r>
            <a:r>
              <a:rPr lang="en-US" sz="1400" dirty="0" err="1" smtClean="0"/>
              <a:t>adipic</a:t>
            </a:r>
            <a:r>
              <a:rPr lang="en-US" sz="1400" dirty="0" smtClean="0"/>
              <a:t> acid, what is the percent yield for the reaction?</a:t>
            </a:r>
            <a:endParaRPr lang="en-US" sz="1400" dirty="0"/>
          </a:p>
        </p:txBody>
      </p:sp>
      <p:sp>
        <p:nvSpPr>
          <p:cNvPr id="17" name="Line 19"/>
          <p:cNvSpPr>
            <a:spLocks noChangeShapeType="1"/>
          </p:cNvSpPr>
          <p:nvPr/>
        </p:nvSpPr>
        <p:spPr bwMode="auto">
          <a:xfrm>
            <a:off x="396875" y="250445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8" name="Picture 17" descr="03_16_Figure.jpg"/>
          <p:cNvPicPr>
            <a:picLocks noChangeAspect="1"/>
          </p:cNvPicPr>
          <p:nvPr/>
        </p:nvPicPr>
        <p:blipFill>
          <a:blip r:embed="rId3"/>
          <a:srcRect b="11235"/>
          <a:stretch>
            <a:fillRect/>
          </a:stretch>
        </p:blipFill>
        <p:spPr>
          <a:xfrm>
            <a:off x="1806920" y="4502916"/>
            <a:ext cx="5862439" cy="925533"/>
          </a:xfrm>
          <a:prstGeom prst="rect">
            <a:avLst/>
          </a:prstGeom>
        </p:spPr>
      </p:pic>
      <p:sp>
        <p:nvSpPr>
          <p:cNvPr id="20" name="Rectangle 58"/>
          <p:cNvSpPr>
            <a:spLocks noChangeArrowheads="1"/>
          </p:cNvSpPr>
          <p:nvPr/>
        </p:nvSpPr>
        <p:spPr bwMode="auto">
          <a:xfrm>
            <a:off x="319088" y="396875"/>
            <a:ext cx="8824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25725" indent="-2625725"/>
            <a:r>
              <a:rPr lang="en-US" b="1" dirty="0">
                <a:solidFill>
                  <a:srgbClr val="3366FF"/>
                </a:solidFill>
                <a:latin typeface="Arial" charset="0"/>
              </a:rPr>
              <a:t>Sample Exercise 3.20</a:t>
            </a:r>
            <a:r>
              <a:rPr lang="en-US" b="1" dirty="0">
                <a:solidFill>
                  <a:srgbClr val="4C4BE5"/>
                </a:solidFill>
                <a:latin typeface="Arial" charset="0"/>
              </a:rPr>
              <a:t> </a:t>
            </a:r>
            <a:r>
              <a:rPr lang="en-US" b="1" dirty="0">
                <a:latin typeface="Arial" charset="0"/>
              </a:rPr>
              <a:t>Calculating Theoretical Yield and Percent Yield</a:t>
            </a:r>
          </a:p>
        </p:txBody>
      </p:sp>
      <p:sp>
        <p:nvSpPr>
          <p:cNvPr id="16"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6443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94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294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294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294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7"/>
          <p:cNvSpPr>
            <a:spLocks noChangeShapeType="1"/>
          </p:cNvSpPr>
          <p:nvPr/>
        </p:nvSpPr>
        <p:spPr bwMode="auto">
          <a:xfrm>
            <a:off x="304800" y="304801"/>
            <a:ext cx="0" cy="4754104"/>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10"/>
          <p:cNvSpPr>
            <a:spLocks noChangeShapeType="1"/>
          </p:cNvSpPr>
          <p:nvPr/>
        </p:nvSpPr>
        <p:spPr bwMode="auto">
          <a:xfrm>
            <a:off x="294483" y="5058904"/>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 name="Group 11"/>
          <p:cNvGrpSpPr>
            <a:grpSpLocks/>
          </p:cNvGrpSpPr>
          <p:nvPr/>
        </p:nvGrpSpPr>
        <p:grpSpPr bwMode="auto">
          <a:xfrm>
            <a:off x="320675" y="2317750"/>
            <a:ext cx="7924800" cy="695325"/>
            <a:chOff x="192" y="1536"/>
            <a:chExt cx="4992" cy="438"/>
          </a:xfrm>
        </p:grpSpPr>
        <p:sp>
          <p:nvSpPr>
            <p:cNvPr id="13324"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3325"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4994" name="Text Box 18"/>
          <p:cNvSpPr txBox="1">
            <a:spLocks noChangeArrowheads="1"/>
          </p:cNvSpPr>
          <p:nvPr/>
        </p:nvSpPr>
        <p:spPr bwMode="auto">
          <a:xfrm>
            <a:off x="320040" y="1293805"/>
            <a:ext cx="8521700" cy="3360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marL="0" indent="0">
              <a:spcBef>
                <a:spcPts val="0"/>
              </a:spcBef>
            </a:pPr>
            <a:r>
              <a:rPr lang="en-US" sz="1400" b="1" dirty="0" smtClean="0"/>
              <a:t>Solve </a:t>
            </a:r>
            <a:endParaRPr lang="en-US" sz="1400" dirty="0" smtClean="0"/>
          </a:p>
          <a:p>
            <a:pPr marL="231775" indent="-231775"/>
            <a:r>
              <a:rPr lang="en-US" sz="1400" b="1" dirty="0" smtClean="0"/>
              <a:t>(a)</a:t>
            </a:r>
            <a:r>
              <a:rPr lang="en-US" sz="1400" dirty="0" smtClean="0"/>
              <a:t> The theoretical yield is</a:t>
            </a:r>
          </a:p>
          <a:p>
            <a:pPr lvl="0">
              <a:spcBef>
                <a:spcPts val="0"/>
              </a:spcBef>
            </a:pPr>
            <a:endParaRPr lang="en-US" sz="1400" b="1" dirty="0" smtClean="0">
              <a:solidFill>
                <a:srgbClr val="000000"/>
              </a:solidFill>
            </a:endParaRPr>
          </a:p>
          <a:p>
            <a:endParaRPr lang="en-US" sz="1400" b="1" dirty="0" smtClean="0">
              <a:solidFill>
                <a:srgbClr val="000000"/>
              </a:solidFill>
            </a:endParaRPr>
          </a:p>
          <a:p>
            <a:endParaRPr lang="en-US" sz="1400" b="1" dirty="0" smtClean="0">
              <a:solidFill>
                <a:srgbClr val="000000"/>
              </a:solidFill>
            </a:endParaRPr>
          </a:p>
          <a:p>
            <a:endParaRPr lang="en-US" sz="1400" b="1" dirty="0" smtClean="0">
              <a:solidFill>
                <a:srgbClr val="000000"/>
              </a:solidFill>
            </a:endParaRPr>
          </a:p>
          <a:p>
            <a:r>
              <a:rPr lang="en-US" sz="1400" b="1" dirty="0" smtClean="0"/>
              <a:t>(</a:t>
            </a:r>
            <a:r>
              <a:rPr lang="en-US" sz="1400" b="1" dirty="0" err="1" smtClean="0"/>
              <a:t>b</a:t>
            </a:r>
            <a:r>
              <a:rPr lang="en-US" sz="1400" b="1" dirty="0" smtClean="0"/>
              <a:t>)</a:t>
            </a:r>
          </a:p>
          <a:p>
            <a:endParaRPr lang="en-US" sz="1400" b="1" dirty="0" smtClean="0">
              <a:solidFill>
                <a:srgbClr val="000000"/>
              </a:solidFill>
            </a:endParaRPr>
          </a:p>
          <a:p>
            <a:r>
              <a:rPr lang="en-US" sz="1400" b="1" dirty="0" smtClean="0">
                <a:solidFill>
                  <a:srgbClr val="000000"/>
                </a:solidFill>
              </a:rPr>
              <a:t>Check </a:t>
            </a:r>
            <a:r>
              <a:rPr lang="en-US" sz="1400" dirty="0" smtClean="0"/>
              <a:t>We can check our answer in </a:t>
            </a:r>
            <a:r>
              <a:rPr lang="en-US" sz="1400" b="1" dirty="0" smtClean="0"/>
              <a:t>(a)</a:t>
            </a:r>
            <a:r>
              <a:rPr lang="en-US" sz="1400" dirty="0" smtClean="0"/>
              <a:t> by doing a ballpark calculation. From the balanced equation we know that each mole of </a:t>
            </a:r>
            <a:r>
              <a:rPr lang="en-US" sz="1400" dirty="0" err="1" smtClean="0"/>
              <a:t>cyclohexane</a:t>
            </a:r>
            <a:r>
              <a:rPr lang="en-US" sz="1400" dirty="0" smtClean="0"/>
              <a:t> gives 1 mol </a:t>
            </a:r>
            <a:r>
              <a:rPr lang="en-US" sz="1400" dirty="0" err="1" smtClean="0"/>
              <a:t>adipic</a:t>
            </a:r>
            <a:r>
              <a:rPr lang="en-US" sz="1400" dirty="0" smtClean="0"/>
              <a:t> acid. We have 25/84 ≈ 25/75 = 0.3 mol hexane, so we expect 0.3 mol </a:t>
            </a:r>
            <a:r>
              <a:rPr lang="en-US" sz="1400" dirty="0" err="1" smtClean="0"/>
              <a:t>adipic</a:t>
            </a:r>
            <a:r>
              <a:rPr lang="en-US" sz="1400" dirty="0" smtClean="0"/>
              <a:t> acid, which equals about 0.3 × 150 = 45 g, about the same magnitude as the 43.5 g obtained in the more detailed calculation given previously. In addition, our answer has the appropriate units and number of significant figures. In </a:t>
            </a:r>
            <a:r>
              <a:rPr lang="en-US" sz="1400" b="1" dirty="0" smtClean="0"/>
              <a:t>(b)</a:t>
            </a:r>
            <a:r>
              <a:rPr lang="en-US" sz="1400" dirty="0" smtClean="0"/>
              <a:t> the answer is less than 100%, as it must be from the definition of percent yield.</a:t>
            </a:r>
            <a:endParaRPr lang="en-US" sz="1400" b="1" dirty="0" smtClean="0"/>
          </a:p>
        </p:txBody>
      </p:sp>
      <p:sp>
        <p:nvSpPr>
          <p:cNvPr id="12" name="Line 19"/>
          <p:cNvSpPr>
            <a:spLocks noChangeShapeType="1"/>
          </p:cNvSpPr>
          <p:nvPr/>
        </p:nvSpPr>
        <p:spPr bwMode="auto">
          <a:xfrm>
            <a:off x="396875" y="1288312"/>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20"/>
          <p:cNvSpPr>
            <a:spLocks noChangeArrowheads="1"/>
          </p:cNvSpPr>
          <p:nvPr/>
        </p:nvSpPr>
        <p:spPr bwMode="auto">
          <a:xfrm>
            <a:off x="320675" y="923187"/>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pic>
        <p:nvPicPr>
          <p:cNvPr id="16" name="Picture 15" descr="03_Pg110_UnFigure_1.jpg"/>
          <p:cNvPicPr>
            <a:picLocks noChangeAspect="1"/>
          </p:cNvPicPr>
          <p:nvPr/>
        </p:nvPicPr>
        <p:blipFill>
          <a:blip r:embed="rId3"/>
          <a:stretch>
            <a:fillRect/>
          </a:stretch>
        </p:blipFill>
        <p:spPr>
          <a:xfrm>
            <a:off x="387320" y="2058013"/>
            <a:ext cx="6089227" cy="721941"/>
          </a:xfrm>
          <a:prstGeom prst="rect">
            <a:avLst/>
          </a:prstGeom>
        </p:spPr>
      </p:pic>
      <p:pic>
        <p:nvPicPr>
          <p:cNvPr id="17" name="Picture 16" descr="03_Pg110_UnFigure_2.jpg"/>
          <p:cNvPicPr>
            <a:picLocks noChangeAspect="1"/>
          </p:cNvPicPr>
          <p:nvPr/>
        </p:nvPicPr>
        <p:blipFill>
          <a:blip r:embed="rId4"/>
          <a:stretch>
            <a:fillRect/>
          </a:stretch>
        </p:blipFill>
        <p:spPr>
          <a:xfrm>
            <a:off x="624203" y="3049810"/>
            <a:ext cx="5317600" cy="470803"/>
          </a:xfrm>
          <a:prstGeom prst="rect">
            <a:avLst/>
          </a:prstGeom>
        </p:spPr>
      </p:pic>
      <p:sp>
        <p:nvSpPr>
          <p:cNvPr id="18" name="Rectangle 58"/>
          <p:cNvSpPr>
            <a:spLocks noChangeArrowheads="1"/>
          </p:cNvSpPr>
          <p:nvPr/>
        </p:nvSpPr>
        <p:spPr bwMode="auto">
          <a:xfrm>
            <a:off x="319088" y="396875"/>
            <a:ext cx="8824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25725" indent="-2625725"/>
            <a:r>
              <a:rPr lang="en-US" b="1" dirty="0">
                <a:solidFill>
                  <a:srgbClr val="3366FF"/>
                </a:solidFill>
                <a:latin typeface="Arial" charset="0"/>
              </a:rPr>
              <a:t>Sample Exercise 3.20</a:t>
            </a:r>
            <a:r>
              <a:rPr lang="en-US" b="1" dirty="0">
                <a:solidFill>
                  <a:srgbClr val="4C4BE5"/>
                </a:solidFill>
                <a:latin typeface="Arial" charset="0"/>
              </a:rPr>
              <a:t> </a:t>
            </a:r>
            <a:r>
              <a:rPr lang="en-US" b="1" dirty="0">
                <a:latin typeface="Arial" charset="0"/>
              </a:rPr>
              <a:t>Calculating Theoretical Yield and Percent Yield</a:t>
            </a:r>
          </a:p>
        </p:txBody>
      </p:sp>
      <p:sp>
        <p:nvSpPr>
          <p:cNvPr id="14"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4329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9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7"/>
          <p:cNvSpPr>
            <a:spLocks noChangeShapeType="1"/>
          </p:cNvSpPr>
          <p:nvPr/>
        </p:nvSpPr>
        <p:spPr bwMode="auto">
          <a:xfrm>
            <a:off x="304800" y="304801"/>
            <a:ext cx="0" cy="4246746"/>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10"/>
          <p:cNvSpPr>
            <a:spLocks noChangeShapeType="1"/>
          </p:cNvSpPr>
          <p:nvPr/>
        </p:nvSpPr>
        <p:spPr bwMode="auto">
          <a:xfrm>
            <a:off x="295275" y="4551547"/>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 name="Group 11"/>
          <p:cNvGrpSpPr>
            <a:grpSpLocks/>
          </p:cNvGrpSpPr>
          <p:nvPr/>
        </p:nvGrpSpPr>
        <p:grpSpPr bwMode="auto">
          <a:xfrm>
            <a:off x="320675" y="2317750"/>
            <a:ext cx="7924800" cy="695325"/>
            <a:chOff x="192" y="1536"/>
            <a:chExt cx="4992" cy="438"/>
          </a:xfrm>
        </p:grpSpPr>
        <p:sp>
          <p:nvSpPr>
            <p:cNvPr id="13324"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13325"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254994" name="Text Box 18"/>
          <p:cNvSpPr txBox="1">
            <a:spLocks noChangeArrowheads="1"/>
          </p:cNvSpPr>
          <p:nvPr/>
        </p:nvSpPr>
        <p:spPr bwMode="auto">
          <a:xfrm>
            <a:off x="320040" y="1296492"/>
            <a:ext cx="8521700" cy="3054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600" b="1" dirty="0" smtClean="0">
                <a:solidFill>
                  <a:srgbClr val="3366FF"/>
                </a:solidFill>
                <a:latin typeface="Arial" charset="0"/>
              </a:rPr>
              <a:t>Practice Exercise 1</a:t>
            </a:r>
          </a:p>
          <a:p>
            <a:pPr>
              <a:spcBef>
                <a:spcPct val="0"/>
              </a:spcBef>
            </a:pPr>
            <a:endParaRPr lang="en-US" sz="1000" b="1" dirty="0">
              <a:solidFill>
                <a:srgbClr val="3366FF"/>
              </a:solidFill>
              <a:latin typeface="Arial" charset="0"/>
            </a:endParaRPr>
          </a:p>
          <a:p>
            <a:pPr>
              <a:spcBef>
                <a:spcPct val="0"/>
              </a:spcBef>
            </a:pPr>
            <a:r>
              <a:rPr lang="en-US" sz="1400" dirty="0" smtClean="0"/>
              <a:t>If 3.00 g of titanium metal is reacted with 6.00 g of chlorine gas, Cl</a:t>
            </a:r>
            <a:r>
              <a:rPr lang="en-US" sz="1400" baseline="-25000" dirty="0"/>
              <a:t>2</a:t>
            </a:r>
            <a:r>
              <a:rPr lang="en-US" sz="1400" dirty="0" smtClean="0"/>
              <a:t>, to form 7.7 g of titanium (IV) chloride in a</a:t>
            </a:r>
            <a:br>
              <a:rPr lang="en-US" sz="1400" dirty="0" smtClean="0"/>
            </a:br>
            <a:r>
              <a:rPr lang="en-US" sz="1400" dirty="0" smtClean="0"/>
              <a:t>combination reaction, what is the percent yield of the product? </a:t>
            </a:r>
            <a:r>
              <a:rPr lang="en-US" sz="1400" b="1" dirty="0" smtClean="0"/>
              <a:t>(a)</a:t>
            </a:r>
            <a:r>
              <a:rPr lang="en-US" sz="1400" dirty="0" smtClean="0"/>
              <a:t> 65%,</a:t>
            </a:r>
            <a:r>
              <a:rPr lang="en-US" sz="1400" b="1" dirty="0" smtClean="0"/>
              <a:t> (</a:t>
            </a:r>
            <a:r>
              <a:rPr lang="en-US" sz="1400" b="1" dirty="0" err="1" smtClean="0"/>
              <a:t>b</a:t>
            </a:r>
            <a:r>
              <a:rPr lang="en-US" sz="1400" b="1" dirty="0" smtClean="0"/>
              <a:t>) </a:t>
            </a:r>
            <a:r>
              <a:rPr lang="en-US" sz="1400" dirty="0" smtClean="0"/>
              <a:t>96%,</a:t>
            </a:r>
            <a:r>
              <a:rPr lang="en-US" sz="1400" b="1" dirty="0" smtClean="0"/>
              <a:t> (</a:t>
            </a:r>
            <a:r>
              <a:rPr lang="en-US" sz="1400" b="1" dirty="0" err="1" smtClean="0"/>
              <a:t>c</a:t>
            </a:r>
            <a:r>
              <a:rPr lang="en-US" sz="1400" b="1" dirty="0" smtClean="0"/>
              <a:t>) </a:t>
            </a:r>
            <a:r>
              <a:rPr lang="en-US" sz="1400" dirty="0" smtClean="0"/>
              <a:t>48%, or </a:t>
            </a:r>
            <a:r>
              <a:rPr lang="en-US" sz="1400" b="1" dirty="0" smtClean="0"/>
              <a:t>(</a:t>
            </a:r>
            <a:r>
              <a:rPr lang="en-US" sz="1400" b="1" dirty="0" err="1" smtClean="0"/>
              <a:t>d</a:t>
            </a:r>
            <a:r>
              <a:rPr lang="en-US" sz="1400" b="1" dirty="0" smtClean="0"/>
              <a:t>) </a:t>
            </a:r>
            <a:r>
              <a:rPr lang="en-US" sz="1400" dirty="0" smtClean="0"/>
              <a:t>86%.</a:t>
            </a:r>
          </a:p>
          <a:p>
            <a:pPr>
              <a:spcBef>
                <a:spcPct val="0"/>
              </a:spcBef>
            </a:pPr>
            <a:endParaRPr lang="en-US" sz="1600" dirty="0" smtClean="0"/>
          </a:p>
          <a:p>
            <a:pPr>
              <a:spcBef>
                <a:spcPct val="0"/>
              </a:spcBef>
            </a:pPr>
            <a:r>
              <a:rPr lang="en-US" sz="1600" b="1" dirty="0" smtClean="0">
                <a:solidFill>
                  <a:srgbClr val="3366FF"/>
                </a:solidFill>
                <a:latin typeface="Arial" charset="0"/>
              </a:rPr>
              <a:t>Practice Exercise 2</a:t>
            </a:r>
          </a:p>
          <a:p>
            <a:pPr>
              <a:spcBef>
                <a:spcPct val="0"/>
              </a:spcBef>
            </a:pPr>
            <a:endParaRPr lang="en-US" sz="1000" b="1" dirty="0">
              <a:solidFill>
                <a:srgbClr val="3366FF"/>
              </a:solidFill>
              <a:latin typeface="Arial" charset="0"/>
            </a:endParaRPr>
          </a:p>
          <a:p>
            <a:pPr>
              <a:spcBef>
                <a:spcPct val="0"/>
              </a:spcBef>
            </a:pPr>
            <a:r>
              <a:rPr lang="en-US" sz="1400" dirty="0" smtClean="0"/>
              <a:t>Imagine you are working on ways to improve the process by which iron ore containing Fe</a:t>
            </a:r>
            <a:r>
              <a:rPr lang="en-US" sz="1400" baseline="-25000" dirty="0" smtClean="0"/>
              <a:t>2</a:t>
            </a:r>
            <a:r>
              <a:rPr lang="en-US" sz="1400" dirty="0" smtClean="0"/>
              <a:t>O</a:t>
            </a:r>
            <a:r>
              <a:rPr lang="en-US" sz="1400" baseline="-25000" dirty="0" smtClean="0"/>
              <a:t>3</a:t>
            </a:r>
            <a:r>
              <a:rPr lang="en-US" sz="1400" dirty="0" smtClean="0"/>
              <a:t> is </a:t>
            </a:r>
            <a:br>
              <a:rPr lang="en-US" sz="1400" dirty="0" smtClean="0"/>
            </a:br>
            <a:r>
              <a:rPr lang="en-US" sz="1400" dirty="0" smtClean="0"/>
              <a:t>converted into iron:</a:t>
            </a:r>
            <a:endParaRPr lang="en-US" sz="800" dirty="0" smtClean="0"/>
          </a:p>
          <a:p>
            <a:pPr algn="ctr"/>
            <a:r>
              <a:rPr lang="en-US" sz="1400" dirty="0" smtClean="0"/>
              <a:t>Fe</a:t>
            </a:r>
            <a:r>
              <a:rPr lang="en-US" sz="1400" baseline="-25000" dirty="0" smtClean="0"/>
              <a:t>2</a:t>
            </a:r>
            <a:r>
              <a:rPr lang="en-US" sz="1400" dirty="0" smtClean="0"/>
              <a:t>O</a:t>
            </a:r>
            <a:r>
              <a:rPr lang="en-US" sz="1400" baseline="-25000" dirty="0" smtClean="0"/>
              <a:t>3</a:t>
            </a:r>
            <a:r>
              <a:rPr lang="en-US" sz="1400" dirty="0" smtClean="0"/>
              <a:t>(</a:t>
            </a:r>
            <a:r>
              <a:rPr lang="en-US" sz="1400" i="1" dirty="0" smtClean="0"/>
              <a:t>s</a:t>
            </a:r>
            <a:r>
              <a:rPr lang="en-US" sz="1400" dirty="0" smtClean="0"/>
              <a:t>) + 3 </a:t>
            </a:r>
            <a:r>
              <a:rPr lang="en-US" sz="1400" dirty="0" err="1" smtClean="0"/>
              <a:t>CO(</a:t>
            </a:r>
            <a:r>
              <a:rPr lang="en-US" sz="1400" i="1" dirty="0" err="1" smtClean="0"/>
              <a:t>g</a:t>
            </a:r>
            <a:r>
              <a:rPr lang="en-US" sz="1400" dirty="0" smtClean="0"/>
              <a:t>) → 2 </a:t>
            </a:r>
            <a:r>
              <a:rPr lang="en-US" sz="1400" dirty="0" err="1" smtClean="0"/>
              <a:t>Fe(</a:t>
            </a:r>
            <a:r>
              <a:rPr lang="en-US" sz="1400" i="1" dirty="0" err="1" smtClean="0"/>
              <a:t>s</a:t>
            </a:r>
            <a:r>
              <a:rPr lang="en-US" sz="1400" dirty="0" smtClean="0"/>
              <a:t>) + 3 CO</a:t>
            </a:r>
            <a:r>
              <a:rPr lang="en-US" sz="1400" baseline="-25000" dirty="0" smtClean="0"/>
              <a:t>2</a:t>
            </a:r>
            <a:r>
              <a:rPr lang="en-US" sz="1400" dirty="0" smtClean="0"/>
              <a:t>(</a:t>
            </a:r>
            <a:r>
              <a:rPr lang="en-US" sz="1400" i="1" dirty="0" smtClean="0"/>
              <a:t>g</a:t>
            </a:r>
            <a:r>
              <a:rPr lang="en-US" sz="1400" dirty="0" smtClean="0"/>
              <a:t>)</a:t>
            </a:r>
          </a:p>
          <a:p>
            <a:endParaRPr lang="en-US" sz="1000" dirty="0" smtClean="0"/>
          </a:p>
          <a:p>
            <a:r>
              <a:rPr lang="en-US" sz="1400" b="1" dirty="0" smtClean="0"/>
              <a:t>(a) </a:t>
            </a:r>
            <a:r>
              <a:rPr lang="en-US" sz="1400" dirty="0" smtClean="0"/>
              <a:t>If you start with 150 </a:t>
            </a:r>
            <a:r>
              <a:rPr lang="en-US" sz="1400" dirty="0" err="1" smtClean="0"/>
              <a:t>g</a:t>
            </a:r>
            <a:r>
              <a:rPr lang="en-US" sz="1400" dirty="0" smtClean="0"/>
              <a:t> of Fe</a:t>
            </a:r>
            <a:r>
              <a:rPr lang="en-US" sz="1400" baseline="-25000" dirty="0" smtClean="0"/>
              <a:t>2</a:t>
            </a:r>
            <a:r>
              <a:rPr lang="en-US" sz="1400" dirty="0" smtClean="0"/>
              <a:t>O</a:t>
            </a:r>
            <a:r>
              <a:rPr lang="en-US" sz="1400" baseline="-25000" dirty="0" smtClean="0"/>
              <a:t>3</a:t>
            </a:r>
            <a:r>
              <a:rPr lang="en-US" sz="1400" dirty="0" smtClean="0"/>
              <a:t> as the limiting reactant, what is the theoretical yield of Fe?</a:t>
            </a:r>
            <a:br>
              <a:rPr lang="en-US" sz="1400" dirty="0" smtClean="0"/>
            </a:br>
            <a:r>
              <a:rPr lang="en-US" sz="1400" b="1" dirty="0" smtClean="0"/>
              <a:t>(</a:t>
            </a:r>
            <a:r>
              <a:rPr lang="en-US" sz="1400" b="1" dirty="0" err="1" smtClean="0"/>
              <a:t>b</a:t>
            </a:r>
            <a:r>
              <a:rPr lang="en-US" sz="1400" b="1" dirty="0" smtClean="0"/>
              <a:t>) </a:t>
            </a:r>
            <a:r>
              <a:rPr lang="en-US" sz="1400" dirty="0" smtClean="0"/>
              <a:t>If your actual yield is 87.9 </a:t>
            </a:r>
            <a:r>
              <a:rPr lang="en-US" sz="1400" dirty="0" err="1" smtClean="0"/>
              <a:t>g</a:t>
            </a:r>
            <a:r>
              <a:rPr lang="en-US" sz="1400" dirty="0" smtClean="0"/>
              <a:t>, what is the percent yield?</a:t>
            </a:r>
            <a:endParaRPr lang="en-US" sz="1400" dirty="0"/>
          </a:p>
        </p:txBody>
      </p:sp>
      <p:sp>
        <p:nvSpPr>
          <p:cNvPr id="12" name="Line 19"/>
          <p:cNvSpPr>
            <a:spLocks noChangeShapeType="1"/>
          </p:cNvSpPr>
          <p:nvPr/>
        </p:nvSpPr>
        <p:spPr bwMode="auto">
          <a:xfrm>
            <a:off x="396875" y="1288312"/>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20"/>
          <p:cNvSpPr>
            <a:spLocks noChangeArrowheads="1"/>
          </p:cNvSpPr>
          <p:nvPr/>
        </p:nvSpPr>
        <p:spPr bwMode="auto">
          <a:xfrm>
            <a:off x="320675" y="923187"/>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sp>
        <p:nvSpPr>
          <p:cNvPr id="16" name="Rectangle 58"/>
          <p:cNvSpPr>
            <a:spLocks noChangeArrowheads="1"/>
          </p:cNvSpPr>
          <p:nvPr/>
        </p:nvSpPr>
        <p:spPr bwMode="auto">
          <a:xfrm>
            <a:off x="319088" y="402336"/>
            <a:ext cx="8824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625725" indent="-2625725"/>
            <a:r>
              <a:rPr lang="en-US" b="1" dirty="0">
                <a:solidFill>
                  <a:srgbClr val="3366FF"/>
                </a:solidFill>
                <a:latin typeface="Arial" charset="0"/>
              </a:rPr>
              <a:t>Sample Exercise 3.20</a:t>
            </a:r>
            <a:r>
              <a:rPr lang="en-US" b="1" dirty="0">
                <a:solidFill>
                  <a:srgbClr val="4C4BE5"/>
                </a:solidFill>
                <a:latin typeface="Arial" charset="0"/>
              </a:rPr>
              <a:t> </a:t>
            </a:r>
            <a:r>
              <a:rPr lang="en-US" b="1" dirty="0">
                <a:latin typeface="Arial" charset="0"/>
              </a:rPr>
              <a:t>Calculating Theoretical Yield and Percent Yield</a:t>
            </a:r>
          </a:p>
        </p:txBody>
      </p:sp>
      <p:sp>
        <p:nvSpPr>
          <p:cNvPr id="14"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4329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9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499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499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99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499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499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1" name="Text Box 5"/>
          <p:cNvSpPr txBox="1">
            <a:spLocks noChangeArrowheads="1"/>
          </p:cNvSpPr>
          <p:nvPr/>
        </p:nvSpPr>
        <p:spPr bwMode="auto">
          <a:xfrm>
            <a:off x="320040" y="1195908"/>
            <a:ext cx="8502019" cy="142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4213" indent="-684213">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marL="0" indent="0">
              <a:spcBef>
                <a:spcPct val="0"/>
              </a:spcBef>
            </a:pPr>
            <a:r>
              <a:rPr lang="en-US" sz="1400" b="1" dirty="0" smtClean="0"/>
              <a:t>Comment </a:t>
            </a:r>
            <a:r>
              <a:rPr lang="en-US" sz="1400" dirty="0" smtClean="0"/>
              <a:t>Notice that we moved back and forth, placing a coefficient in front of H</a:t>
            </a:r>
            <a:r>
              <a:rPr lang="de-DE" sz="1400" baseline="-25000" dirty="0"/>
              <a:t>2</a:t>
            </a:r>
            <a:r>
              <a:rPr lang="en-US" sz="1400" dirty="0" smtClean="0"/>
              <a:t>O, then </a:t>
            </a:r>
            <a:r>
              <a:rPr lang="en-US" sz="1400" dirty="0" err="1" smtClean="0"/>
              <a:t>NaOH</a:t>
            </a:r>
            <a:r>
              <a:rPr lang="en-US" sz="1400" dirty="0" smtClean="0"/>
              <a:t>, and finally Na. In balancing equations, we often find ourselves following this pattern of moving back and forth from one side of the arrow to the other, placing coefficients first in front of a formula on one side and then in front of a formula on the other side until the equation is balanced. You can always tell if you have balanced your equation correctly by checking that the number of atoms of each element is the same on the two sides of the arrow, and that you’ve chosen</a:t>
            </a:r>
            <a:r>
              <a:rPr lang="en-US" sz="1400" dirty="0"/>
              <a:t> </a:t>
            </a:r>
            <a:r>
              <a:rPr lang="en-US" sz="1400" dirty="0" smtClean="0"/>
              <a:t>the smallest set of coefficients that balances the equation.</a:t>
            </a:r>
          </a:p>
          <a:p>
            <a:pPr>
              <a:spcBef>
                <a:spcPct val="0"/>
              </a:spcBef>
            </a:pPr>
            <a:endParaRPr lang="en-US" sz="1400" b="1" dirty="0">
              <a:solidFill>
                <a:srgbClr val="3366FF"/>
              </a:solidFill>
              <a:latin typeface="Arial" charset="0"/>
            </a:endParaRPr>
          </a:p>
        </p:txBody>
      </p:sp>
      <p:grpSp>
        <p:nvGrpSpPr>
          <p:cNvPr id="6154" name="Group 14"/>
          <p:cNvGrpSpPr>
            <a:grpSpLocks/>
          </p:cNvGrpSpPr>
          <p:nvPr/>
        </p:nvGrpSpPr>
        <p:grpSpPr bwMode="auto">
          <a:xfrm>
            <a:off x="304800" y="3733800"/>
            <a:ext cx="7924800" cy="695325"/>
            <a:chOff x="192" y="1536"/>
            <a:chExt cx="4992" cy="438"/>
          </a:xfrm>
        </p:grpSpPr>
        <p:sp>
          <p:nvSpPr>
            <p:cNvPr id="6158" name="Text Box 15"/>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6159" name="Rectangle 16"/>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19" name="Text Box 4"/>
          <p:cNvSpPr txBox="1">
            <a:spLocks noChangeArrowheads="1"/>
          </p:cNvSpPr>
          <p:nvPr/>
        </p:nvSpPr>
        <p:spPr bwMode="auto">
          <a:xfrm>
            <a:off x="339725" y="2689109"/>
            <a:ext cx="8423275" cy="3308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4213" indent="-684213">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600" b="1" dirty="0" smtClean="0">
                <a:solidFill>
                  <a:srgbClr val="3366FF"/>
                </a:solidFill>
                <a:latin typeface="Arial" charset="0"/>
              </a:rPr>
              <a:t>Practice Exercise 1</a:t>
            </a:r>
          </a:p>
          <a:p>
            <a:pPr>
              <a:spcBef>
                <a:spcPct val="0"/>
              </a:spcBef>
            </a:pPr>
            <a:endParaRPr lang="en-US" sz="1200" b="1" dirty="0" smtClean="0">
              <a:solidFill>
                <a:srgbClr val="3366FF"/>
              </a:solidFill>
              <a:latin typeface="Arial" charset="0"/>
            </a:endParaRPr>
          </a:p>
          <a:p>
            <a:pPr>
              <a:spcBef>
                <a:spcPct val="0"/>
              </a:spcBef>
            </a:pPr>
            <a:r>
              <a:rPr lang="en-US" sz="1400" dirty="0" smtClean="0"/>
              <a:t>The unbalanced equation for the reaction between methane and bromine is</a:t>
            </a:r>
          </a:p>
          <a:p>
            <a:pPr>
              <a:spcBef>
                <a:spcPct val="0"/>
              </a:spcBef>
            </a:pPr>
            <a:endParaRPr lang="en-US" sz="1200" dirty="0" smtClean="0"/>
          </a:p>
          <a:p>
            <a:pPr>
              <a:spcBef>
                <a:spcPct val="0"/>
              </a:spcBef>
            </a:pPr>
            <a:r>
              <a:rPr lang="de-DE" sz="1400" dirty="0" smtClean="0"/>
              <a:t> </a:t>
            </a:r>
            <a:r>
              <a:rPr lang="de-DE" sz="1400" dirty="0"/>
              <a:t>                                            </a:t>
            </a:r>
            <a:r>
              <a:rPr lang="de-DE" sz="1400" dirty="0" smtClean="0"/>
              <a:t>__</a:t>
            </a:r>
            <a:r>
              <a:rPr lang="de-DE" sz="1400" dirty="0"/>
              <a:t>CH</a:t>
            </a:r>
            <a:r>
              <a:rPr lang="de-DE" sz="1400" baseline="-25000" dirty="0" smtClean="0"/>
              <a:t>4</a:t>
            </a:r>
            <a:r>
              <a:rPr lang="de-DE" sz="1400" dirty="0" smtClean="0"/>
              <a:t>(</a:t>
            </a:r>
            <a:r>
              <a:rPr lang="en-US" sz="1400" i="1" dirty="0" smtClean="0"/>
              <a:t>g</a:t>
            </a:r>
            <a:r>
              <a:rPr lang="de-DE" sz="1400" dirty="0" smtClean="0"/>
              <a:t>) </a:t>
            </a:r>
            <a:r>
              <a:rPr lang="de-DE" sz="1400" dirty="0"/>
              <a:t>+ __ Br</a:t>
            </a:r>
            <a:r>
              <a:rPr lang="de-DE" sz="1400" baseline="-25000" dirty="0" smtClean="0"/>
              <a:t>2</a:t>
            </a:r>
            <a:r>
              <a:rPr lang="de-DE" sz="1400" dirty="0" smtClean="0"/>
              <a:t>(</a:t>
            </a:r>
            <a:r>
              <a:rPr lang="de-DE" sz="1400" i="1" dirty="0" smtClean="0"/>
              <a:t>l</a:t>
            </a:r>
            <a:r>
              <a:rPr lang="de-DE" sz="1400" dirty="0"/>
              <a:t>) </a:t>
            </a:r>
            <a:r>
              <a:rPr lang="en-US" sz="1400" dirty="0" smtClean="0"/>
              <a:t>→ </a:t>
            </a:r>
            <a:r>
              <a:rPr lang="de-DE" sz="1400" dirty="0"/>
              <a:t>__ </a:t>
            </a:r>
            <a:r>
              <a:rPr lang="de-DE" sz="1400" dirty="0" smtClean="0"/>
              <a:t>CBr</a:t>
            </a:r>
            <a:r>
              <a:rPr lang="de-DE" sz="1400" baseline="-25000" dirty="0" smtClean="0"/>
              <a:t>4 </a:t>
            </a:r>
            <a:r>
              <a:rPr lang="de-DE" sz="1400" dirty="0" smtClean="0"/>
              <a:t>(</a:t>
            </a:r>
            <a:r>
              <a:rPr lang="de-DE" sz="1400" i="1" dirty="0" smtClean="0"/>
              <a:t>s</a:t>
            </a:r>
            <a:r>
              <a:rPr lang="de-DE" sz="1400" dirty="0" smtClean="0"/>
              <a:t>) </a:t>
            </a:r>
            <a:r>
              <a:rPr lang="de-DE" sz="1400" dirty="0"/>
              <a:t>+ __ </a:t>
            </a:r>
            <a:r>
              <a:rPr lang="de-DE" sz="1400" dirty="0" smtClean="0"/>
              <a:t>HBr(</a:t>
            </a:r>
            <a:r>
              <a:rPr lang="de-DE" sz="1400" i="1" dirty="0" smtClean="0"/>
              <a:t>g</a:t>
            </a:r>
            <a:r>
              <a:rPr lang="de-DE" sz="1400" dirty="0" smtClean="0"/>
              <a:t>)</a:t>
            </a:r>
            <a:endParaRPr lang="en-US" sz="1400" dirty="0"/>
          </a:p>
          <a:p>
            <a:pPr>
              <a:spcBef>
                <a:spcPct val="0"/>
              </a:spcBef>
            </a:pPr>
            <a:endParaRPr lang="en-US" sz="1200" dirty="0" smtClean="0"/>
          </a:p>
          <a:p>
            <a:pPr>
              <a:spcBef>
                <a:spcPct val="0"/>
              </a:spcBef>
            </a:pPr>
            <a:r>
              <a:rPr lang="en-US" sz="1400" dirty="0" smtClean="0"/>
              <a:t>Once this equation is balanced what is the value of the coefficient in front of bromine Br</a:t>
            </a:r>
            <a:r>
              <a:rPr lang="de-DE" sz="1400" baseline="-25000" dirty="0" smtClean="0"/>
              <a:t>2</a:t>
            </a:r>
            <a:r>
              <a:rPr lang="en-US" sz="1400" dirty="0" smtClean="0"/>
              <a:t>?</a:t>
            </a:r>
          </a:p>
          <a:p>
            <a:pPr marL="0" indent="0">
              <a:spcBef>
                <a:spcPct val="0"/>
              </a:spcBef>
            </a:pPr>
            <a:r>
              <a:rPr lang="en-US" sz="1400" dirty="0" smtClean="0"/>
              <a:t>(</a:t>
            </a:r>
            <a:r>
              <a:rPr lang="en-US" sz="1400" b="1" dirty="0" smtClean="0"/>
              <a:t>a</a:t>
            </a:r>
            <a:r>
              <a:rPr lang="en-US" sz="1400" dirty="0" smtClean="0"/>
              <a:t>) 1, (</a:t>
            </a:r>
            <a:r>
              <a:rPr lang="en-US" sz="1400" b="1" dirty="0" smtClean="0"/>
              <a:t>b</a:t>
            </a:r>
            <a:r>
              <a:rPr lang="en-US" sz="1400" dirty="0" smtClean="0"/>
              <a:t>) 2, (</a:t>
            </a:r>
            <a:r>
              <a:rPr lang="en-US" sz="1400" b="1" dirty="0" smtClean="0"/>
              <a:t>c</a:t>
            </a:r>
            <a:r>
              <a:rPr lang="en-US" sz="1400" dirty="0" smtClean="0"/>
              <a:t>) 3, (</a:t>
            </a:r>
            <a:r>
              <a:rPr lang="en-US" sz="1400" b="1" dirty="0" smtClean="0"/>
              <a:t>d</a:t>
            </a:r>
            <a:r>
              <a:rPr lang="en-US" sz="1400" dirty="0" smtClean="0"/>
              <a:t>) 4, (</a:t>
            </a:r>
            <a:r>
              <a:rPr lang="en-US" sz="1400" b="1" dirty="0" smtClean="0"/>
              <a:t>e</a:t>
            </a:r>
            <a:r>
              <a:rPr lang="en-US" sz="1400" dirty="0" smtClean="0"/>
              <a:t>) 6.</a:t>
            </a:r>
          </a:p>
          <a:p>
            <a:pPr marL="0" indent="0">
              <a:spcBef>
                <a:spcPct val="0"/>
              </a:spcBef>
            </a:pPr>
            <a:endParaRPr lang="en-US" sz="1400" dirty="0" smtClean="0"/>
          </a:p>
          <a:p>
            <a:pPr>
              <a:spcBef>
                <a:spcPct val="0"/>
              </a:spcBef>
            </a:pPr>
            <a:r>
              <a:rPr lang="en-US" sz="1600" b="1" dirty="0" smtClean="0">
                <a:solidFill>
                  <a:srgbClr val="3366FF"/>
                </a:solidFill>
                <a:latin typeface="Arial" charset="0"/>
              </a:rPr>
              <a:t>Practice Exercise 2</a:t>
            </a:r>
          </a:p>
          <a:p>
            <a:pPr marL="0" indent="0">
              <a:spcBef>
                <a:spcPct val="0"/>
              </a:spcBef>
            </a:pPr>
            <a:endParaRPr lang="en-US" sz="1200" b="1" dirty="0" smtClean="0">
              <a:solidFill>
                <a:srgbClr val="3366FF"/>
              </a:solidFill>
              <a:latin typeface="Arial" charset="0"/>
            </a:endParaRPr>
          </a:p>
          <a:p>
            <a:pPr marL="0" indent="0">
              <a:spcBef>
                <a:spcPct val="0"/>
              </a:spcBef>
            </a:pPr>
            <a:r>
              <a:rPr lang="en-US" sz="1400" dirty="0"/>
              <a:t>Balance these equations by providing the missing coefficients</a:t>
            </a:r>
            <a:r>
              <a:rPr lang="en-US" sz="1400" dirty="0" smtClean="0"/>
              <a:t>:</a:t>
            </a:r>
          </a:p>
          <a:p>
            <a:pPr marL="0" indent="0">
              <a:spcBef>
                <a:spcPct val="0"/>
              </a:spcBef>
            </a:pPr>
            <a:r>
              <a:rPr lang="de-DE" sz="1400" dirty="0" smtClean="0"/>
              <a:t>(</a:t>
            </a:r>
            <a:r>
              <a:rPr lang="de-DE" sz="1400" b="1" dirty="0" smtClean="0"/>
              <a:t>a</a:t>
            </a:r>
            <a:r>
              <a:rPr lang="de-DE" sz="1400" dirty="0" smtClean="0"/>
              <a:t>) </a:t>
            </a:r>
            <a:r>
              <a:rPr lang="de-DE" sz="1400" dirty="0"/>
              <a:t>__ Fe(</a:t>
            </a:r>
            <a:r>
              <a:rPr lang="en-US" sz="1400" i="1" dirty="0"/>
              <a:t>s</a:t>
            </a:r>
            <a:r>
              <a:rPr lang="de-DE" sz="1400" dirty="0" smtClean="0"/>
              <a:t>) + </a:t>
            </a:r>
            <a:r>
              <a:rPr lang="de-DE" sz="1400" dirty="0"/>
              <a:t>__ O</a:t>
            </a:r>
            <a:r>
              <a:rPr lang="de-DE" sz="1400" baseline="-25000" dirty="0" smtClean="0"/>
              <a:t>2</a:t>
            </a:r>
            <a:r>
              <a:rPr lang="de-DE" sz="1400" dirty="0" smtClean="0"/>
              <a:t>(</a:t>
            </a:r>
            <a:r>
              <a:rPr lang="de-DE" sz="1400" i="1" dirty="0" smtClean="0"/>
              <a:t>g</a:t>
            </a:r>
            <a:r>
              <a:rPr lang="de-DE" sz="1400" dirty="0" smtClean="0"/>
              <a:t>) </a:t>
            </a:r>
            <a:r>
              <a:rPr lang="en-US" sz="1400" dirty="0" smtClean="0"/>
              <a:t>→ </a:t>
            </a:r>
            <a:r>
              <a:rPr lang="de-DE" sz="1400" dirty="0" smtClean="0"/>
              <a:t>__Fe</a:t>
            </a:r>
            <a:r>
              <a:rPr lang="de-DE" sz="1400" baseline="-25000" dirty="0" smtClean="0"/>
              <a:t>2</a:t>
            </a:r>
            <a:r>
              <a:rPr lang="de-DE" sz="1400" dirty="0" smtClean="0"/>
              <a:t>O</a:t>
            </a:r>
            <a:r>
              <a:rPr lang="de-DE" sz="1400" baseline="-25000" dirty="0" smtClean="0"/>
              <a:t>3</a:t>
            </a:r>
            <a:r>
              <a:rPr lang="de-DE" sz="1400" dirty="0" smtClean="0"/>
              <a:t>(</a:t>
            </a:r>
            <a:r>
              <a:rPr lang="de-DE" sz="1400" i="1" dirty="0" smtClean="0"/>
              <a:t>s</a:t>
            </a:r>
            <a:r>
              <a:rPr lang="de-DE" sz="1400" dirty="0" smtClean="0"/>
              <a:t>)</a:t>
            </a:r>
          </a:p>
          <a:p>
            <a:pPr marL="0" indent="0">
              <a:spcBef>
                <a:spcPct val="0"/>
              </a:spcBef>
            </a:pPr>
            <a:r>
              <a:rPr lang="en-US" sz="1400" dirty="0" smtClean="0"/>
              <a:t>(</a:t>
            </a:r>
            <a:r>
              <a:rPr lang="en-US" sz="1400" b="1" dirty="0" smtClean="0"/>
              <a:t>b</a:t>
            </a:r>
            <a:r>
              <a:rPr lang="en-US" sz="1400" dirty="0" smtClean="0"/>
              <a:t>) </a:t>
            </a:r>
            <a:r>
              <a:rPr lang="de-DE" sz="1400" dirty="0"/>
              <a:t>__ </a:t>
            </a:r>
            <a:r>
              <a:rPr lang="en-US" sz="1400" dirty="0" smtClean="0"/>
              <a:t>Al(</a:t>
            </a:r>
            <a:r>
              <a:rPr lang="en-US" sz="1400" i="1" dirty="0" smtClean="0"/>
              <a:t>s</a:t>
            </a:r>
            <a:r>
              <a:rPr lang="en-US" sz="1400" dirty="0"/>
              <a:t>)</a:t>
            </a:r>
            <a:r>
              <a:rPr lang="en-US" sz="1400" dirty="0" smtClean="0"/>
              <a:t> </a:t>
            </a:r>
            <a:r>
              <a:rPr lang="en-US" sz="1400" dirty="0"/>
              <a:t>+ </a:t>
            </a:r>
            <a:r>
              <a:rPr lang="de-DE" sz="1400" dirty="0"/>
              <a:t>__ </a:t>
            </a:r>
            <a:r>
              <a:rPr lang="en-US" sz="1400" dirty="0" err="1" smtClean="0"/>
              <a:t>HCl</a:t>
            </a:r>
            <a:r>
              <a:rPr lang="en-US" sz="1400" dirty="0" smtClean="0"/>
              <a:t>(</a:t>
            </a:r>
            <a:r>
              <a:rPr lang="en-US" sz="1400" i="1" dirty="0" err="1" smtClean="0"/>
              <a:t>aq</a:t>
            </a:r>
            <a:r>
              <a:rPr lang="en-US" sz="1400" dirty="0" smtClean="0"/>
              <a:t>) → </a:t>
            </a:r>
            <a:r>
              <a:rPr lang="de-DE" sz="1400" dirty="0"/>
              <a:t>__ </a:t>
            </a:r>
            <a:r>
              <a:rPr lang="en-US" sz="1400" dirty="0" smtClean="0"/>
              <a:t>AlCl</a:t>
            </a:r>
            <a:r>
              <a:rPr lang="en-US" sz="1400" baseline="-25000" dirty="0" smtClean="0"/>
              <a:t>3</a:t>
            </a:r>
            <a:r>
              <a:rPr lang="en-US" sz="1400" dirty="0" smtClean="0"/>
              <a:t>(</a:t>
            </a:r>
            <a:r>
              <a:rPr lang="en-US" sz="1400" i="1" dirty="0" err="1" smtClean="0"/>
              <a:t>aq</a:t>
            </a:r>
            <a:r>
              <a:rPr lang="en-US" sz="1400" dirty="0" smtClean="0"/>
              <a:t>) </a:t>
            </a:r>
            <a:r>
              <a:rPr lang="en-US" sz="1400" dirty="0"/>
              <a:t>+ </a:t>
            </a:r>
            <a:r>
              <a:rPr lang="de-DE" sz="1400" dirty="0"/>
              <a:t>__ </a:t>
            </a:r>
            <a:r>
              <a:rPr lang="en-US" sz="1400" dirty="0" smtClean="0"/>
              <a:t>H</a:t>
            </a:r>
            <a:r>
              <a:rPr lang="en-US" sz="1400" baseline="-25000" dirty="0" smtClean="0"/>
              <a:t>2</a:t>
            </a:r>
            <a:r>
              <a:rPr lang="en-US" sz="1400" dirty="0" smtClean="0"/>
              <a:t>(</a:t>
            </a:r>
            <a:r>
              <a:rPr lang="en-US" sz="1400" i="1" dirty="0" smtClean="0"/>
              <a:t>g</a:t>
            </a:r>
            <a:r>
              <a:rPr lang="en-US" sz="1400" dirty="0" smtClean="0"/>
              <a:t>)</a:t>
            </a:r>
          </a:p>
          <a:p>
            <a:pPr marL="0" indent="0">
              <a:spcBef>
                <a:spcPct val="0"/>
              </a:spcBef>
            </a:pPr>
            <a:r>
              <a:rPr lang="de-DE" sz="1400" dirty="0" smtClean="0"/>
              <a:t>(</a:t>
            </a:r>
            <a:r>
              <a:rPr lang="de-DE" sz="1400" b="1" dirty="0" smtClean="0"/>
              <a:t>c</a:t>
            </a:r>
            <a:r>
              <a:rPr lang="de-DE" sz="1400" dirty="0" smtClean="0"/>
              <a:t>) </a:t>
            </a:r>
            <a:r>
              <a:rPr lang="de-DE" sz="1400" dirty="0"/>
              <a:t>__ </a:t>
            </a:r>
            <a:r>
              <a:rPr lang="pt-BR" sz="1400" dirty="0" smtClean="0"/>
              <a:t>CaCO</a:t>
            </a:r>
            <a:r>
              <a:rPr lang="pt-BR" sz="1400" baseline="-25000" dirty="0" smtClean="0"/>
              <a:t>3</a:t>
            </a:r>
            <a:r>
              <a:rPr lang="pt-BR" sz="1400" dirty="0" smtClean="0"/>
              <a:t>(</a:t>
            </a:r>
            <a:r>
              <a:rPr lang="pt-BR" sz="1400" i="1" dirty="0" smtClean="0"/>
              <a:t>s</a:t>
            </a:r>
            <a:r>
              <a:rPr lang="pt-BR" sz="1400" dirty="0"/>
              <a:t>)</a:t>
            </a:r>
            <a:r>
              <a:rPr lang="pt-BR" sz="1400" dirty="0" smtClean="0"/>
              <a:t> </a:t>
            </a:r>
            <a:r>
              <a:rPr lang="pt-BR" sz="1400" dirty="0"/>
              <a:t>+ </a:t>
            </a:r>
            <a:r>
              <a:rPr lang="de-DE" sz="1400" dirty="0"/>
              <a:t>__ </a:t>
            </a:r>
            <a:r>
              <a:rPr lang="pt-BR" sz="1400" dirty="0" smtClean="0"/>
              <a:t>HCl(</a:t>
            </a:r>
            <a:r>
              <a:rPr lang="pt-BR" sz="1400" i="1" dirty="0" smtClean="0"/>
              <a:t>aq</a:t>
            </a:r>
            <a:r>
              <a:rPr lang="pt-BR" sz="1400" dirty="0" smtClean="0"/>
              <a:t>) </a:t>
            </a:r>
            <a:r>
              <a:rPr lang="en-US" sz="1400" dirty="0" smtClean="0"/>
              <a:t>→ </a:t>
            </a:r>
            <a:r>
              <a:rPr lang="de-DE" sz="1400" dirty="0"/>
              <a:t>__ </a:t>
            </a:r>
            <a:r>
              <a:rPr lang="pt-BR" sz="1400" dirty="0" smtClean="0"/>
              <a:t>CaCl</a:t>
            </a:r>
            <a:r>
              <a:rPr lang="pt-BR" sz="1400" baseline="-25000" dirty="0" smtClean="0"/>
              <a:t>2</a:t>
            </a:r>
            <a:r>
              <a:rPr lang="pt-BR" sz="1400" dirty="0" smtClean="0"/>
              <a:t>(</a:t>
            </a:r>
            <a:r>
              <a:rPr lang="pt-BR" sz="1400" i="1" dirty="0" smtClean="0"/>
              <a:t>aq</a:t>
            </a:r>
            <a:r>
              <a:rPr lang="pt-BR" sz="1400" dirty="0"/>
              <a:t>)</a:t>
            </a:r>
            <a:r>
              <a:rPr lang="pt-BR" sz="1400" dirty="0" smtClean="0"/>
              <a:t> </a:t>
            </a:r>
            <a:r>
              <a:rPr lang="pt-BR" sz="1400" dirty="0"/>
              <a:t>+ </a:t>
            </a:r>
            <a:r>
              <a:rPr lang="de-DE" sz="1400" dirty="0"/>
              <a:t>__ </a:t>
            </a:r>
            <a:r>
              <a:rPr lang="pt-BR" sz="1400" dirty="0" smtClean="0"/>
              <a:t>CO</a:t>
            </a:r>
            <a:r>
              <a:rPr lang="pt-BR" sz="1400" baseline="-25000" dirty="0" smtClean="0"/>
              <a:t>2</a:t>
            </a:r>
            <a:r>
              <a:rPr lang="pt-BR" sz="1400" dirty="0" smtClean="0"/>
              <a:t>(</a:t>
            </a:r>
            <a:r>
              <a:rPr lang="pt-BR" sz="1400" i="1" dirty="0" smtClean="0"/>
              <a:t>g</a:t>
            </a:r>
            <a:r>
              <a:rPr lang="pt-BR" sz="1400" dirty="0"/>
              <a:t>)</a:t>
            </a:r>
            <a:r>
              <a:rPr lang="pt-BR" sz="1400" dirty="0" smtClean="0"/>
              <a:t> </a:t>
            </a:r>
            <a:r>
              <a:rPr lang="pt-BR" sz="1400" dirty="0"/>
              <a:t>+ </a:t>
            </a:r>
            <a:r>
              <a:rPr lang="de-DE" sz="1400" dirty="0"/>
              <a:t>__ </a:t>
            </a:r>
            <a:r>
              <a:rPr lang="pt-BR" sz="1400" dirty="0" smtClean="0"/>
              <a:t>H</a:t>
            </a:r>
            <a:r>
              <a:rPr lang="pt-BR" sz="1400" baseline="-25000" dirty="0" smtClean="0"/>
              <a:t>2</a:t>
            </a:r>
            <a:r>
              <a:rPr lang="pt-BR" sz="1400" dirty="0" smtClean="0"/>
              <a:t>O(</a:t>
            </a:r>
            <a:r>
              <a:rPr lang="pt-BR" sz="1400" i="1" dirty="0" smtClean="0"/>
              <a:t>l</a:t>
            </a:r>
            <a:r>
              <a:rPr lang="pt-BR" sz="1400" dirty="0" smtClean="0"/>
              <a:t>)</a:t>
            </a:r>
            <a:endParaRPr lang="en-US" sz="1400" dirty="0"/>
          </a:p>
        </p:txBody>
      </p:sp>
      <p:sp>
        <p:nvSpPr>
          <p:cNvPr id="24" name="Rectangle 58"/>
          <p:cNvSpPr>
            <a:spLocks noChangeArrowheads="1"/>
          </p:cNvSpPr>
          <p:nvPr/>
        </p:nvSpPr>
        <p:spPr bwMode="auto">
          <a:xfrm>
            <a:off x="319088" y="396875"/>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476500" indent="-2476500"/>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3.2</a:t>
            </a:r>
            <a:r>
              <a:rPr lang="en-US" b="1" dirty="0" smtClean="0">
                <a:solidFill>
                  <a:srgbClr val="4C4BE5"/>
                </a:solidFill>
                <a:latin typeface="Arial" charset="0"/>
              </a:rPr>
              <a:t> </a:t>
            </a:r>
            <a:r>
              <a:rPr lang="en-US" b="1" dirty="0" smtClean="0">
                <a:latin typeface="Arial" charset="0"/>
              </a:rPr>
              <a:t>Balancing Chemical Equations</a:t>
            </a:r>
            <a:endParaRPr lang="en-US" b="1" dirty="0">
              <a:latin typeface="Arial" charset="0"/>
            </a:endParaRPr>
          </a:p>
        </p:txBody>
      </p:sp>
      <p:sp>
        <p:nvSpPr>
          <p:cNvPr id="25" name="Line 19"/>
          <p:cNvSpPr>
            <a:spLocks noChangeShapeType="1"/>
          </p:cNvSpPr>
          <p:nvPr/>
        </p:nvSpPr>
        <p:spPr bwMode="auto">
          <a:xfrm>
            <a:off x="396875" y="11906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Rectangle 20"/>
          <p:cNvSpPr>
            <a:spLocks noChangeArrowheads="1"/>
          </p:cNvSpPr>
          <p:nvPr/>
        </p:nvSpPr>
        <p:spPr bwMode="auto">
          <a:xfrm>
            <a:off x="320675" y="825500"/>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sp>
        <p:nvSpPr>
          <p:cNvPr id="13" name="Line 7"/>
          <p:cNvSpPr>
            <a:spLocks noChangeShapeType="1"/>
          </p:cNvSpPr>
          <p:nvPr/>
        </p:nvSpPr>
        <p:spPr bwMode="auto">
          <a:xfrm flipH="1">
            <a:off x="293688" y="304800"/>
            <a:ext cx="11112" cy="581768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0"/>
          <p:cNvSpPr>
            <a:spLocks noChangeShapeType="1"/>
          </p:cNvSpPr>
          <p:nvPr/>
        </p:nvSpPr>
        <p:spPr bwMode="auto">
          <a:xfrm>
            <a:off x="284164" y="612248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5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1"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2"/>
          <p:cNvSpPr>
            <a:spLocks noChangeShapeType="1"/>
          </p:cNvSpPr>
          <p:nvPr/>
        </p:nvSpPr>
        <p:spPr bwMode="auto">
          <a:xfrm>
            <a:off x="381000" y="1543812"/>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Line 5"/>
          <p:cNvSpPr>
            <a:spLocks noChangeShapeType="1"/>
          </p:cNvSpPr>
          <p:nvPr/>
        </p:nvSpPr>
        <p:spPr bwMode="auto">
          <a:xfrm flipH="1">
            <a:off x="304800" y="304800"/>
            <a:ext cx="0" cy="578360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Line 8"/>
          <p:cNvSpPr>
            <a:spLocks noChangeShapeType="1"/>
          </p:cNvSpPr>
          <p:nvPr/>
        </p:nvSpPr>
        <p:spPr bwMode="auto">
          <a:xfrm>
            <a:off x="294324" y="608840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6"/>
          <p:cNvSpPr>
            <a:spLocks noChangeArrowheads="1"/>
          </p:cNvSpPr>
          <p:nvPr/>
        </p:nvSpPr>
        <p:spPr bwMode="auto">
          <a:xfrm>
            <a:off x="320040" y="1549146"/>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dirty="0">
                <a:solidFill>
                  <a:srgbClr val="3366FF"/>
                </a:solidFill>
                <a:latin typeface="Arial" charset="0"/>
              </a:rPr>
              <a:t>Solution</a:t>
            </a:r>
            <a:endParaRPr lang="en-US" sz="1600" dirty="0">
              <a:solidFill>
                <a:schemeClr val="bg1"/>
              </a:solidFill>
              <a:latin typeface="Arial" charset="0"/>
            </a:endParaRPr>
          </a:p>
        </p:txBody>
      </p:sp>
      <p:sp>
        <p:nvSpPr>
          <p:cNvPr id="14" name="Text Box 84"/>
          <p:cNvSpPr txBox="1">
            <a:spLocks noChangeArrowheads="1"/>
          </p:cNvSpPr>
          <p:nvPr/>
        </p:nvSpPr>
        <p:spPr bwMode="auto">
          <a:xfrm>
            <a:off x="320040" y="996849"/>
            <a:ext cx="8458200" cy="563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a:defRPr/>
            </a:pPr>
            <a:r>
              <a:rPr lang="en-US" sz="1400" dirty="0">
                <a:latin typeface="+mn-lt"/>
              </a:rPr>
              <a:t>Write a balanced equation for </a:t>
            </a:r>
            <a:r>
              <a:rPr lang="en-US" sz="1400" b="1" dirty="0">
                <a:latin typeface="+mn-lt"/>
              </a:rPr>
              <a:t>(a) </a:t>
            </a:r>
            <a:r>
              <a:rPr lang="en-US" sz="1400" dirty="0">
                <a:latin typeface="+mn-lt"/>
              </a:rPr>
              <a:t>the combination reaction between lithium metal and </a:t>
            </a:r>
            <a:r>
              <a:rPr lang="en-US" sz="1400" dirty="0" smtClean="0">
                <a:latin typeface="+mn-lt"/>
              </a:rPr>
              <a:t>fluorine gas </a:t>
            </a:r>
            <a:r>
              <a:rPr lang="en-US" sz="1400" dirty="0">
                <a:latin typeface="+mn-lt"/>
              </a:rPr>
              <a:t>and </a:t>
            </a:r>
            <a:r>
              <a:rPr lang="en-US" sz="1400" b="1" dirty="0">
                <a:latin typeface="+mn-lt"/>
              </a:rPr>
              <a:t>(b) </a:t>
            </a:r>
            <a:r>
              <a:rPr lang="en-US" sz="1400" dirty="0">
                <a:latin typeface="+mn-lt"/>
              </a:rPr>
              <a:t>the </a:t>
            </a:r>
            <a:endParaRPr lang="en-US" sz="1400" dirty="0" smtClean="0">
              <a:latin typeface="+mn-lt"/>
            </a:endParaRPr>
          </a:p>
          <a:p>
            <a:pPr>
              <a:defRPr/>
            </a:pPr>
            <a:r>
              <a:rPr lang="en-US" sz="1400" dirty="0" smtClean="0">
                <a:latin typeface="+mn-lt"/>
              </a:rPr>
              <a:t>decomposition </a:t>
            </a:r>
            <a:r>
              <a:rPr lang="en-US" sz="1400" dirty="0">
                <a:latin typeface="+mn-lt"/>
              </a:rPr>
              <a:t>reaction that occurs when solid barium carbonate is heated (</a:t>
            </a:r>
            <a:r>
              <a:rPr lang="en-US" sz="1400" dirty="0" smtClean="0">
                <a:latin typeface="+mn-lt"/>
              </a:rPr>
              <a:t>two products </a:t>
            </a:r>
            <a:r>
              <a:rPr lang="en-US" sz="1400" dirty="0">
                <a:latin typeface="+mn-lt"/>
              </a:rPr>
              <a:t>form, a solid and a gas</a:t>
            </a:r>
            <a:r>
              <a:rPr lang="en-US" sz="1400" dirty="0" smtClean="0">
                <a:latin typeface="+mn-lt"/>
              </a:rPr>
              <a:t>).</a:t>
            </a:r>
            <a:endParaRPr lang="en-US" sz="1400" dirty="0">
              <a:latin typeface="+mn-lt"/>
            </a:endParaRPr>
          </a:p>
        </p:txBody>
      </p:sp>
      <p:sp>
        <p:nvSpPr>
          <p:cNvPr id="15" name="Text Box 11"/>
          <p:cNvSpPr txBox="1">
            <a:spLocks noChangeArrowheads="1"/>
          </p:cNvSpPr>
          <p:nvPr/>
        </p:nvSpPr>
        <p:spPr bwMode="auto">
          <a:xfrm>
            <a:off x="319088" y="1923796"/>
            <a:ext cx="8839200" cy="137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171450" indent="-171450">
              <a:defRPr/>
            </a:pPr>
            <a:r>
              <a:rPr lang="en-US" sz="1400" b="1" dirty="0" smtClean="0">
                <a:latin typeface="Times New Roman" pitchFamily="18" charset="0"/>
              </a:rPr>
              <a:t>(a</a:t>
            </a:r>
            <a:r>
              <a:rPr lang="en-US" sz="1400" b="1" dirty="0">
                <a:latin typeface="Times New Roman" pitchFamily="18" charset="0"/>
              </a:rPr>
              <a:t>)</a:t>
            </a:r>
            <a:r>
              <a:rPr lang="en-US" sz="1400" dirty="0">
                <a:latin typeface="Times New Roman" pitchFamily="18" charset="0"/>
              </a:rPr>
              <a:t> </a:t>
            </a:r>
            <a:r>
              <a:rPr lang="en-US" sz="1400" dirty="0" smtClean="0">
                <a:latin typeface="+mn-lt"/>
              </a:rPr>
              <a:t>With </a:t>
            </a:r>
            <a:r>
              <a:rPr lang="en-US" sz="1400" dirty="0">
                <a:latin typeface="+mn-lt"/>
              </a:rPr>
              <a:t>the exception of mercury, all metals are solids at room temperature. Fluorine occurs </a:t>
            </a:r>
            <a:r>
              <a:rPr lang="en-US" sz="1400" dirty="0" smtClean="0">
                <a:latin typeface="+mn-lt"/>
              </a:rPr>
              <a:t>as a </a:t>
            </a:r>
            <a:r>
              <a:rPr lang="en-US" sz="1400" dirty="0">
                <a:latin typeface="+mn-lt"/>
              </a:rPr>
              <a:t>diatomic </a:t>
            </a:r>
            <a:r>
              <a:rPr lang="en-US" sz="1400" dirty="0" smtClean="0">
                <a:latin typeface="+mn-lt"/>
              </a:rPr>
              <a:t>molecule. </a:t>
            </a:r>
            <a:br>
              <a:rPr lang="en-US" sz="1400" dirty="0" smtClean="0">
                <a:latin typeface="+mn-lt"/>
              </a:rPr>
            </a:br>
            <a:r>
              <a:rPr lang="en-US" sz="1400" dirty="0" smtClean="0">
                <a:latin typeface="+mn-lt"/>
              </a:rPr>
              <a:t>  Thus</a:t>
            </a:r>
            <a:r>
              <a:rPr lang="en-US" sz="1400" dirty="0">
                <a:latin typeface="+mn-lt"/>
              </a:rPr>
              <a:t>, the reactants are </a:t>
            </a:r>
            <a:r>
              <a:rPr lang="en-US" sz="1400" dirty="0" smtClean="0">
                <a:latin typeface="+mn-lt"/>
              </a:rPr>
              <a:t>Li</a:t>
            </a:r>
            <a:r>
              <a:rPr lang="en-US" sz="1400" dirty="0">
                <a:latin typeface="Times New Roman" pitchFamily="18" charset="0"/>
              </a:rPr>
              <a:t>(</a:t>
            </a:r>
            <a:r>
              <a:rPr lang="en-US" sz="1400" i="1" dirty="0">
                <a:latin typeface="Times New Roman" pitchFamily="18" charset="0"/>
              </a:rPr>
              <a:t>s</a:t>
            </a:r>
            <a:r>
              <a:rPr lang="en-US" sz="1400" dirty="0" smtClean="0">
                <a:latin typeface="Times New Roman" pitchFamily="18" charset="0"/>
              </a:rPr>
              <a:t>)</a:t>
            </a:r>
            <a:r>
              <a:rPr lang="en-US" sz="1400" dirty="0" smtClean="0">
                <a:latin typeface="+mn-lt"/>
              </a:rPr>
              <a:t> </a:t>
            </a:r>
            <a:r>
              <a:rPr lang="en-US" sz="1400" dirty="0">
                <a:latin typeface="+mn-lt"/>
              </a:rPr>
              <a:t>and </a:t>
            </a:r>
            <a:r>
              <a:rPr lang="en-US" sz="1400" dirty="0" smtClean="0">
                <a:latin typeface="+mn-lt"/>
              </a:rPr>
              <a:t>F</a:t>
            </a:r>
            <a:r>
              <a:rPr lang="en-US" sz="1400" baseline="-25000" dirty="0" smtClean="0">
                <a:latin typeface="Times New Roman" pitchFamily="18" charset="0"/>
              </a:rPr>
              <a:t>2</a:t>
            </a:r>
            <a:r>
              <a:rPr lang="en-US" sz="1400" dirty="0" smtClean="0">
                <a:latin typeface="Times New Roman" pitchFamily="18" charset="0"/>
              </a:rPr>
              <a:t>(</a:t>
            </a:r>
            <a:r>
              <a:rPr lang="en-US" sz="1400" i="1" dirty="0" smtClean="0">
                <a:latin typeface="Times New Roman" pitchFamily="18" charset="0"/>
              </a:rPr>
              <a:t>g</a:t>
            </a:r>
            <a:r>
              <a:rPr lang="en-US" sz="1400" dirty="0" smtClean="0">
                <a:latin typeface="Times New Roman" pitchFamily="18" charset="0"/>
              </a:rPr>
              <a:t>)</a:t>
            </a:r>
            <a:r>
              <a:rPr lang="en-US" sz="1400" dirty="0" smtClean="0">
                <a:latin typeface="+mn-lt"/>
              </a:rPr>
              <a:t>. </a:t>
            </a:r>
            <a:r>
              <a:rPr lang="en-US" sz="1400" dirty="0">
                <a:latin typeface="+mn-lt"/>
              </a:rPr>
              <a:t>The product will be </a:t>
            </a:r>
            <a:r>
              <a:rPr lang="en-US" sz="1400" dirty="0" smtClean="0">
                <a:latin typeface="+mn-lt"/>
              </a:rPr>
              <a:t>composed of </a:t>
            </a:r>
            <a:r>
              <a:rPr lang="en-US" sz="1400" dirty="0">
                <a:latin typeface="+mn-lt"/>
              </a:rPr>
              <a:t>a metal and a nonmetal, so we expect it to be </a:t>
            </a:r>
            <a:r>
              <a:rPr lang="en-US" sz="1400" dirty="0" smtClean="0">
                <a:latin typeface="+mn-lt"/>
              </a:rPr>
              <a:t/>
            </a:r>
            <a:br>
              <a:rPr lang="en-US" sz="1400" dirty="0" smtClean="0">
                <a:latin typeface="+mn-lt"/>
              </a:rPr>
            </a:br>
            <a:r>
              <a:rPr lang="en-US" sz="1400" dirty="0" smtClean="0">
                <a:latin typeface="+mn-lt"/>
              </a:rPr>
              <a:t>  an </a:t>
            </a:r>
            <a:r>
              <a:rPr lang="en-US" sz="1400" dirty="0">
                <a:latin typeface="+mn-lt"/>
              </a:rPr>
              <a:t>ionic solid. Lithium ions have a </a:t>
            </a:r>
            <a:r>
              <a:rPr lang="en-US" sz="1400" dirty="0" smtClean="0">
                <a:latin typeface="+mn-lt"/>
              </a:rPr>
              <a:t>1+ charge</a:t>
            </a:r>
            <a:r>
              <a:rPr lang="en-US" sz="1400" dirty="0">
                <a:latin typeface="+mn-lt"/>
              </a:rPr>
              <a:t>, Li</a:t>
            </a:r>
            <a:r>
              <a:rPr lang="en-US" sz="1400" baseline="30000" dirty="0">
                <a:latin typeface="+mn-lt"/>
              </a:rPr>
              <a:t>+</a:t>
            </a:r>
            <a:r>
              <a:rPr lang="en-US" sz="1400" dirty="0">
                <a:latin typeface="+mn-lt"/>
              </a:rPr>
              <a:t>, whereas fluoride ions have a </a:t>
            </a:r>
            <a:r>
              <a:rPr lang="en-US" sz="1400" dirty="0" smtClean="0">
                <a:latin typeface="+mn-lt"/>
              </a:rPr>
              <a:t>1− </a:t>
            </a:r>
            <a:r>
              <a:rPr lang="en-US" sz="1400" dirty="0">
                <a:latin typeface="+mn-lt"/>
              </a:rPr>
              <a:t>charge, F</a:t>
            </a:r>
            <a:r>
              <a:rPr lang="en-US" sz="1400" baseline="30000" dirty="0" smtClean="0">
                <a:latin typeface="+mn-lt"/>
              </a:rPr>
              <a:t>−</a:t>
            </a:r>
            <a:r>
              <a:rPr lang="en-US" sz="1400" dirty="0" smtClean="0">
                <a:latin typeface="+mn-lt"/>
              </a:rPr>
              <a:t>. </a:t>
            </a:r>
            <a:r>
              <a:rPr lang="en-US" sz="1400" dirty="0">
                <a:latin typeface="+mn-lt"/>
              </a:rPr>
              <a:t>Thus, the chemical </a:t>
            </a:r>
            <a:r>
              <a:rPr lang="en-US" sz="1400" dirty="0" smtClean="0">
                <a:latin typeface="+mn-lt"/>
              </a:rPr>
              <a:t/>
            </a:r>
            <a:br>
              <a:rPr lang="en-US" sz="1400" dirty="0" smtClean="0">
                <a:latin typeface="+mn-lt"/>
              </a:rPr>
            </a:br>
            <a:r>
              <a:rPr lang="en-US" sz="1400" dirty="0" smtClean="0">
                <a:latin typeface="+mn-lt"/>
              </a:rPr>
              <a:t>  formula </a:t>
            </a:r>
            <a:r>
              <a:rPr lang="en-US" sz="1400" dirty="0">
                <a:latin typeface="+mn-lt"/>
              </a:rPr>
              <a:t>for </a:t>
            </a:r>
            <a:r>
              <a:rPr lang="en-US" sz="1400" dirty="0" smtClean="0">
                <a:latin typeface="+mn-lt"/>
              </a:rPr>
              <a:t>the product </a:t>
            </a:r>
            <a:r>
              <a:rPr lang="en-US" sz="1400" dirty="0">
                <a:latin typeface="+mn-lt"/>
              </a:rPr>
              <a:t>is </a:t>
            </a:r>
            <a:r>
              <a:rPr lang="en-US" sz="1400" dirty="0" err="1">
                <a:latin typeface="+mn-lt"/>
              </a:rPr>
              <a:t>LiF</a:t>
            </a:r>
            <a:r>
              <a:rPr lang="en-US" sz="1400" dirty="0">
                <a:latin typeface="+mn-lt"/>
              </a:rPr>
              <a:t>. The balanced chemical equation is</a:t>
            </a:r>
          </a:p>
          <a:p>
            <a:pPr marL="0" indent="0">
              <a:defRPr/>
            </a:pPr>
            <a:endParaRPr lang="en-US" sz="1200" b="1" dirty="0" smtClean="0">
              <a:latin typeface="Times New Roman" pitchFamily="18" charset="0"/>
            </a:endParaRPr>
          </a:p>
          <a:p>
            <a:pPr marL="0" indent="0">
              <a:defRPr/>
            </a:pPr>
            <a:r>
              <a:rPr lang="en-US" sz="1400" dirty="0" smtClean="0">
                <a:latin typeface="Times New Roman" pitchFamily="18" charset="0"/>
              </a:rPr>
              <a:t>                                                          2 Li(</a:t>
            </a:r>
            <a:r>
              <a:rPr lang="en-US" sz="1400" i="1" dirty="0" smtClean="0">
                <a:latin typeface="Times New Roman" pitchFamily="18" charset="0"/>
              </a:rPr>
              <a:t>s</a:t>
            </a:r>
            <a:r>
              <a:rPr lang="en-US" sz="1400" dirty="0" smtClean="0">
                <a:latin typeface="Times New Roman" pitchFamily="18" charset="0"/>
              </a:rPr>
              <a:t>) </a:t>
            </a:r>
            <a:r>
              <a:rPr lang="en-US" sz="1400" dirty="0">
                <a:latin typeface="Times New Roman" pitchFamily="18" charset="0"/>
              </a:rPr>
              <a:t>+ </a:t>
            </a:r>
            <a:r>
              <a:rPr lang="en-US" sz="1400" dirty="0" smtClean="0">
                <a:latin typeface="Times New Roman" pitchFamily="18" charset="0"/>
              </a:rPr>
              <a:t>F</a:t>
            </a:r>
            <a:r>
              <a:rPr lang="en-US" sz="1400" baseline="-25000" dirty="0" smtClean="0">
                <a:latin typeface="Times New Roman" pitchFamily="18" charset="0"/>
              </a:rPr>
              <a:t>2</a:t>
            </a:r>
            <a:r>
              <a:rPr lang="en-US" sz="1400" dirty="0" smtClean="0">
                <a:latin typeface="Times New Roman" pitchFamily="18" charset="0"/>
              </a:rPr>
              <a:t>(</a:t>
            </a:r>
            <a:r>
              <a:rPr lang="en-US" sz="1400" i="1" dirty="0" smtClean="0">
                <a:latin typeface="Times New Roman" pitchFamily="18" charset="0"/>
              </a:rPr>
              <a:t>g</a:t>
            </a:r>
            <a:r>
              <a:rPr lang="en-US" sz="1400" dirty="0" smtClean="0">
                <a:latin typeface="Times New Roman" pitchFamily="18" charset="0"/>
              </a:rPr>
              <a:t>) → 2 </a:t>
            </a:r>
            <a:r>
              <a:rPr lang="en-US" sz="1400" dirty="0" err="1" smtClean="0">
                <a:latin typeface="Times New Roman" pitchFamily="18" charset="0"/>
              </a:rPr>
              <a:t>LiF</a:t>
            </a:r>
            <a:r>
              <a:rPr lang="en-US" sz="1400" dirty="0" smtClean="0">
                <a:latin typeface="Times New Roman" pitchFamily="18" charset="0"/>
              </a:rPr>
              <a:t>(</a:t>
            </a:r>
            <a:r>
              <a:rPr lang="en-US" sz="1400" i="1" dirty="0" smtClean="0">
                <a:latin typeface="Times New Roman" pitchFamily="18" charset="0"/>
              </a:rPr>
              <a:t>s</a:t>
            </a:r>
            <a:r>
              <a:rPr lang="en-US" sz="1400" dirty="0" smtClean="0">
                <a:latin typeface="Times New Roman" pitchFamily="18" charset="0"/>
              </a:rPr>
              <a:t>)</a:t>
            </a:r>
          </a:p>
          <a:p>
            <a:pPr marL="0" indent="0">
              <a:defRPr/>
            </a:pPr>
            <a:endParaRPr lang="en-US" sz="1200" b="1" dirty="0" smtClean="0">
              <a:latin typeface="Times New Roman" pitchFamily="18" charset="0"/>
            </a:endParaRPr>
          </a:p>
          <a:p>
            <a:pPr marL="0" indent="0">
              <a:defRPr/>
            </a:pPr>
            <a:r>
              <a:rPr lang="en-US" sz="1400" b="1" dirty="0" smtClean="0">
                <a:latin typeface="Times New Roman" pitchFamily="18" charset="0"/>
              </a:rPr>
              <a:t>(b)</a:t>
            </a:r>
            <a:r>
              <a:rPr lang="en-US" sz="1400" dirty="0" smtClean="0">
                <a:latin typeface="Times New Roman" pitchFamily="18" charset="0"/>
              </a:rPr>
              <a:t> </a:t>
            </a:r>
            <a:r>
              <a:rPr lang="en-US" sz="1400" dirty="0" smtClean="0">
                <a:latin typeface="+mn-lt"/>
              </a:rPr>
              <a:t>The </a:t>
            </a:r>
            <a:r>
              <a:rPr lang="en-US" sz="1400" dirty="0">
                <a:latin typeface="+mn-lt"/>
              </a:rPr>
              <a:t>chemical formula for barium carbonate is </a:t>
            </a:r>
            <a:r>
              <a:rPr lang="en-US" sz="1400" dirty="0" smtClean="0">
                <a:latin typeface="+mn-lt"/>
              </a:rPr>
              <a:t>BaCO</a:t>
            </a:r>
            <a:r>
              <a:rPr lang="en-US" sz="1400" baseline="-25000" dirty="0">
                <a:latin typeface="Times New Roman" pitchFamily="18" charset="0"/>
              </a:rPr>
              <a:t>3</a:t>
            </a:r>
            <a:r>
              <a:rPr lang="en-US" sz="1400" dirty="0" smtClean="0">
                <a:latin typeface="+mn-lt"/>
              </a:rPr>
              <a:t>. </a:t>
            </a:r>
            <a:r>
              <a:rPr lang="en-US" sz="1400" dirty="0">
                <a:latin typeface="+mn-lt"/>
              </a:rPr>
              <a:t>As mentioned, many metal </a:t>
            </a:r>
            <a:r>
              <a:rPr lang="en-US" sz="1400" dirty="0" smtClean="0">
                <a:latin typeface="+mn-lt"/>
              </a:rPr>
              <a:t>carbonates decompose </a:t>
            </a:r>
            <a:r>
              <a:rPr lang="en-US" sz="1400" dirty="0">
                <a:latin typeface="+mn-lt"/>
              </a:rPr>
              <a:t>to </a:t>
            </a:r>
            <a:r>
              <a:rPr lang="en-US" sz="1400" dirty="0" smtClean="0">
                <a:latin typeface="+mn-lt"/>
              </a:rPr>
              <a:t>metal   </a:t>
            </a:r>
          </a:p>
          <a:p>
            <a:pPr marL="0" indent="0">
              <a:defRPr/>
            </a:pPr>
            <a:r>
              <a:rPr lang="en-US" sz="1400" dirty="0">
                <a:latin typeface="+mn-lt"/>
              </a:rPr>
              <a:t> </a:t>
            </a:r>
            <a:r>
              <a:rPr lang="en-US" sz="1400" dirty="0" smtClean="0">
                <a:latin typeface="+mn-lt"/>
              </a:rPr>
              <a:t>     oxides </a:t>
            </a:r>
            <a:r>
              <a:rPr lang="en-US" sz="1400" dirty="0">
                <a:latin typeface="+mn-lt"/>
              </a:rPr>
              <a:t>and carbon dioxide when heated. In Equation 3.7, for </a:t>
            </a:r>
            <a:r>
              <a:rPr lang="en-US" sz="1400" dirty="0" smtClean="0">
                <a:latin typeface="+mn-lt"/>
              </a:rPr>
              <a:t>example, CaCO</a:t>
            </a:r>
            <a:r>
              <a:rPr lang="en-US" sz="1400" baseline="-25000" dirty="0">
                <a:latin typeface="Times New Roman" pitchFamily="18" charset="0"/>
              </a:rPr>
              <a:t>3</a:t>
            </a:r>
            <a:r>
              <a:rPr lang="en-US" sz="1400" dirty="0" smtClean="0">
                <a:latin typeface="+mn-lt"/>
              </a:rPr>
              <a:t> </a:t>
            </a:r>
            <a:r>
              <a:rPr lang="en-US" sz="1400" dirty="0">
                <a:latin typeface="+mn-lt"/>
              </a:rPr>
              <a:t>decomposes to form </a:t>
            </a:r>
            <a:r>
              <a:rPr lang="en-US" sz="1400" dirty="0" err="1">
                <a:latin typeface="+mn-lt"/>
              </a:rPr>
              <a:t>CaO</a:t>
            </a:r>
            <a:r>
              <a:rPr lang="en-US" sz="1400" dirty="0">
                <a:latin typeface="+mn-lt"/>
              </a:rPr>
              <a:t> and </a:t>
            </a:r>
            <a:r>
              <a:rPr lang="en-US" sz="1400" dirty="0" smtClean="0">
                <a:latin typeface="+mn-lt"/>
              </a:rPr>
              <a:t>CO</a:t>
            </a:r>
            <a:r>
              <a:rPr lang="en-US" sz="1400" baseline="-25000" dirty="0">
                <a:latin typeface="Times New Roman" pitchFamily="18" charset="0"/>
              </a:rPr>
              <a:t>2</a:t>
            </a:r>
            <a:r>
              <a:rPr lang="en-US" sz="1400" dirty="0" smtClean="0">
                <a:latin typeface="+mn-lt"/>
              </a:rPr>
              <a:t>.   </a:t>
            </a:r>
          </a:p>
          <a:p>
            <a:pPr marL="0" indent="0">
              <a:defRPr/>
            </a:pPr>
            <a:r>
              <a:rPr lang="en-US" sz="1400" dirty="0">
                <a:latin typeface="+mn-lt"/>
              </a:rPr>
              <a:t> </a:t>
            </a:r>
            <a:r>
              <a:rPr lang="en-US" sz="1400" dirty="0" smtClean="0">
                <a:latin typeface="+mn-lt"/>
              </a:rPr>
              <a:t>     Thus</a:t>
            </a:r>
            <a:r>
              <a:rPr lang="en-US" sz="1400" dirty="0">
                <a:latin typeface="+mn-lt"/>
              </a:rPr>
              <a:t>, we expect </a:t>
            </a:r>
            <a:r>
              <a:rPr lang="en-US" sz="1400" dirty="0" smtClean="0">
                <a:latin typeface="+mn-lt"/>
              </a:rPr>
              <a:t>BaCO</a:t>
            </a:r>
            <a:r>
              <a:rPr lang="en-US" sz="1400" baseline="-25000" dirty="0">
                <a:latin typeface="Times New Roman" pitchFamily="18" charset="0"/>
              </a:rPr>
              <a:t>3</a:t>
            </a:r>
            <a:r>
              <a:rPr lang="en-US" sz="1400" dirty="0" smtClean="0">
                <a:latin typeface="+mn-lt"/>
              </a:rPr>
              <a:t> </a:t>
            </a:r>
            <a:r>
              <a:rPr lang="en-US" sz="1400" dirty="0">
                <a:latin typeface="+mn-lt"/>
              </a:rPr>
              <a:t>to decompose </a:t>
            </a:r>
            <a:r>
              <a:rPr lang="en-US" sz="1400" dirty="0" smtClean="0">
                <a:latin typeface="+mn-lt"/>
              </a:rPr>
              <a:t>to </a:t>
            </a:r>
            <a:r>
              <a:rPr lang="en-US" sz="1400" dirty="0" err="1" smtClean="0">
                <a:latin typeface="+mn-lt"/>
              </a:rPr>
              <a:t>BaO</a:t>
            </a:r>
            <a:r>
              <a:rPr lang="en-US" sz="1400" dirty="0" smtClean="0">
                <a:latin typeface="+mn-lt"/>
              </a:rPr>
              <a:t> </a:t>
            </a:r>
            <a:r>
              <a:rPr lang="en-US" sz="1400" dirty="0">
                <a:latin typeface="+mn-lt"/>
              </a:rPr>
              <a:t>and </a:t>
            </a:r>
            <a:r>
              <a:rPr lang="en-US" sz="1400" dirty="0" smtClean="0">
                <a:latin typeface="+mn-lt"/>
              </a:rPr>
              <a:t>CO</a:t>
            </a:r>
            <a:r>
              <a:rPr lang="en-US" sz="1400" baseline="-25000" dirty="0">
                <a:latin typeface="Times New Roman" pitchFamily="18" charset="0"/>
              </a:rPr>
              <a:t>2</a:t>
            </a:r>
            <a:r>
              <a:rPr lang="en-US" sz="1400" dirty="0" smtClean="0">
                <a:latin typeface="+mn-lt"/>
              </a:rPr>
              <a:t>. </a:t>
            </a:r>
            <a:r>
              <a:rPr lang="en-US" sz="1400" dirty="0">
                <a:latin typeface="+mn-lt"/>
              </a:rPr>
              <a:t>Barium and calcium are both in group 2A in the periodic </a:t>
            </a:r>
            <a:r>
              <a:rPr lang="en-US" sz="1400" dirty="0" smtClean="0">
                <a:latin typeface="+mn-lt"/>
              </a:rPr>
              <a:t> </a:t>
            </a:r>
          </a:p>
          <a:p>
            <a:pPr marL="0" indent="0">
              <a:defRPr/>
            </a:pPr>
            <a:r>
              <a:rPr lang="en-US" sz="1400" dirty="0">
                <a:latin typeface="+mn-lt"/>
              </a:rPr>
              <a:t> </a:t>
            </a:r>
            <a:r>
              <a:rPr lang="en-US" sz="1400" dirty="0" smtClean="0">
                <a:latin typeface="+mn-lt"/>
              </a:rPr>
              <a:t>     table</a:t>
            </a:r>
            <a:r>
              <a:rPr lang="en-US" sz="1400" dirty="0">
                <a:latin typeface="+mn-lt"/>
              </a:rPr>
              <a:t>, which </a:t>
            </a:r>
            <a:r>
              <a:rPr lang="en-US" sz="1400" dirty="0" smtClean="0">
                <a:latin typeface="+mn-lt"/>
              </a:rPr>
              <a:t>further suggests </a:t>
            </a:r>
            <a:r>
              <a:rPr lang="en-US" sz="1400" dirty="0">
                <a:latin typeface="+mn-lt"/>
              </a:rPr>
              <a:t>they react in the same way</a:t>
            </a:r>
            <a:r>
              <a:rPr lang="en-US" sz="1400" dirty="0" smtClean="0">
                <a:latin typeface="+mn-lt"/>
              </a:rPr>
              <a:t>:</a:t>
            </a:r>
          </a:p>
          <a:p>
            <a:pPr marL="0" indent="0">
              <a:defRPr/>
            </a:pPr>
            <a:endParaRPr lang="en-US" sz="1400" dirty="0">
              <a:latin typeface="+mn-lt"/>
            </a:endParaRPr>
          </a:p>
          <a:p>
            <a:pPr marL="0" indent="0">
              <a:defRPr/>
            </a:pPr>
            <a:r>
              <a:rPr lang="en-US" sz="1400" dirty="0" smtClean="0">
                <a:latin typeface="Times New Roman" pitchFamily="18" charset="0"/>
              </a:rPr>
              <a:t>                                                         BaCO</a:t>
            </a:r>
            <a:r>
              <a:rPr lang="en-US" sz="1400" baseline="-25000" dirty="0" smtClean="0">
                <a:latin typeface="Times New Roman" pitchFamily="18" charset="0"/>
              </a:rPr>
              <a:t>3</a:t>
            </a:r>
            <a:r>
              <a:rPr lang="en-US" sz="1400" dirty="0" smtClean="0">
                <a:latin typeface="Times New Roman" pitchFamily="18" charset="0"/>
              </a:rPr>
              <a:t>(</a:t>
            </a:r>
            <a:r>
              <a:rPr lang="en-US" sz="1400" i="1" dirty="0">
                <a:latin typeface="Times New Roman" pitchFamily="18" charset="0"/>
              </a:rPr>
              <a:t>s</a:t>
            </a:r>
            <a:r>
              <a:rPr lang="en-US" sz="1400" dirty="0">
                <a:latin typeface="Times New Roman" pitchFamily="18" charset="0"/>
              </a:rPr>
              <a:t>) →</a:t>
            </a:r>
            <a:r>
              <a:rPr lang="en-US" sz="1400" dirty="0" smtClean="0">
                <a:latin typeface="Times New Roman" pitchFamily="18" charset="0"/>
              </a:rPr>
              <a:t> </a:t>
            </a:r>
            <a:r>
              <a:rPr lang="en-US" sz="1400" dirty="0" err="1" smtClean="0">
                <a:latin typeface="Times New Roman" pitchFamily="18" charset="0"/>
              </a:rPr>
              <a:t>BaO(</a:t>
            </a:r>
            <a:r>
              <a:rPr lang="en-US" sz="1400" i="1" dirty="0" err="1">
                <a:latin typeface="Times New Roman" pitchFamily="18" charset="0"/>
              </a:rPr>
              <a:t>s</a:t>
            </a:r>
            <a:r>
              <a:rPr lang="en-US" sz="1400" dirty="0" smtClean="0">
                <a:latin typeface="Times New Roman" pitchFamily="18" charset="0"/>
              </a:rPr>
              <a:t>) </a:t>
            </a:r>
            <a:r>
              <a:rPr lang="en-US" sz="1400" dirty="0">
                <a:latin typeface="Times New Roman" pitchFamily="18" charset="0"/>
              </a:rPr>
              <a:t>+</a:t>
            </a:r>
            <a:r>
              <a:rPr lang="en-US" sz="1400" dirty="0" smtClean="0">
                <a:latin typeface="Times New Roman" pitchFamily="18" charset="0"/>
              </a:rPr>
              <a:t> CO</a:t>
            </a:r>
            <a:r>
              <a:rPr lang="en-US" sz="1400" baseline="-25000" dirty="0">
                <a:latin typeface="Times New Roman" pitchFamily="18" charset="0"/>
              </a:rPr>
              <a:t>2 </a:t>
            </a:r>
            <a:r>
              <a:rPr lang="en-US" sz="1400" dirty="0" smtClean="0">
                <a:latin typeface="Times New Roman" pitchFamily="18" charset="0"/>
              </a:rPr>
              <a:t>(</a:t>
            </a:r>
            <a:r>
              <a:rPr lang="en-US" sz="1400" i="1" dirty="0" smtClean="0">
                <a:latin typeface="Times New Roman" pitchFamily="18" charset="0"/>
              </a:rPr>
              <a:t>g</a:t>
            </a:r>
            <a:r>
              <a:rPr lang="en-US" sz="1400" dirty="0" smtClean="0">
                <a:latin typeface="Times New Roman" pitchFamily="18" charset="0"/>
              </a:rPr>
              <a:t>)</a:t>
            </a:r>
            <a:r>
              <a:rPr lang="de-DE" sz="1400" dirty="0" smtClean="0">
                <a:latin typeface="Times New Roman" pitchFamily="18" charset="0"/>
              </a:rPr>
              <a:t>   </a:t>
            </a:r>
          </a:p>
          <a:p>
            <a:pPr marL="0" indent="0">
              <a:defRPr/>
            </a:pPr>
            <a:endParaRPr lang="de-DE" sz="1400" dirty="0" smtClean="0">
              <a:latin typeface="Times New Roman" pitchFamily="18" charset="0"/>
            </a:endParaRPr>
          </a:p>
          <a:p>
            <a:r>
              <a:rPr lang="en-US" sz="1600" b="1" dirty="0" smtClean="0">
                <a:solidFill>
                  <a:srgbClr val="3366FF"/>
                </a:solidFill>
              </a:rPr>
              <a:t>Practice Exercise 1</a:t>
            </a:r>
          </a:p>
          <a:p>
            <a:pPr marL="0" indent="0"/>
            <a:endParaRPr lang="en-US" sz="1000" b="1" dirty="0" smtClean="0">
              <a:solidFill>
                <a:srgbClr val="3366FF"/>
              </a:solidFill>
            </a:endParaRPr>
          </a:p>
          <a:p>
            <a:pPr marL="0" indent="0"/>
            <a:r>
              <a:rPr lang="en-US" sz="1400" dirty="0" smtClean="0">
                <a:latin typeface="+mn-lt"/>
              </a:rPr>
              <a:t>Which of the following reactions is the balanced equation that represents the decomposition reaction that occurs when silver (I) oxide is heated?</a:t>
            </a:r>
            <a:r>
              <a:rPr lang="en-US" sz="1400" b="1" dirty="0" smtClean="0">
                <a:latin typeface="+mn-lt"/>
              </a:rPr>
              <a:t> (a) </a:t>
            </a:r>
            <a:r>
              <a:rPr lang="en-US" sz="1400" dirty="0" err="1" smtClean="0">
                <a:latin typeface="+mn-lt"/>
              </a:rPr>
              <a:t>AgO</a:t>
            </a:r>
            <a:r>
              <a:rPr lang="en-US" sz="1400" dirty="0" smtClean="0">
                <a:latin typeface="Times New Roman" pitchFamily="18" charset="0"/>
              </a:rPr>
              <a:t>(</a:t>
            </a:r>
            <a:r>
              <a:rPr lang="en-US" sz="1400" i="1" dirty="0" smtClean="0">
                <a:latin typeface="Times New Roman" pitchFamily="18" charset="0"/>
              </a:rPr>
              <a:t>s</a:t>
            </a:r>
            <a:r>
              <a:rPr lang="en-US" sz="1400" dirty="0" smtClean="0">
                <a:latin typeface="Times New Roman" pitchFamily="18" charset="0"/>
              </a:rPr>
              <a:t>) → </a:t>
            </a:r>
            <a:r>
              <a:rPr lang="en-US" sz="1400" dirty="0" smtClean="0">
                <a:latin typeface="+mn-lt"/>
              </a:rPr>
              <a:t>Ag</a:t>
            </a:r>
            <a:r>
              <a:rPr lang="en-US" sz="1400" dirty="0" smtClean="0">
                <a:latin typeface="Times New Roman" pitchFamily="18" charset="0"/>
              </a:rPr>
              <a:t>(</a:t>
            </a:r>
            <a:r>
              <a:rPr lang="en-US" sz="1400" i="1" dirty="0" smtClean="0">
                <a:latin typeface="Times New Roman" pitchFamily="18" charset="0"/>
              </a:rPr>
              <a:t>s</a:t>
            </a:r>
            <a:r>
              <a:rPr lang="en-US" sz="1400" dirty="0" smtClean="0">
                <a:latin typeface="Times New Roman" pitchFamily="18" charset="0"/>
              </a:rPr>
              <a:t>)</a:t>
            </a:r>
            <a:r>
              <a:rPr lang="en-US" sz="1400" dirty="0" smtClean="0">
                <a:latin typeface="+mn-lt"/>
              </a:rPr>
              <a:t> + O</a:t>
            </a:r>
            <a:r>
              <a:rPr lang="en-US" sz="1400" dirty="0" smtClean="0">
                <a:latin typeface="Times New Roman" pitchFamily="18" charset="0"/>
              </a:rPr>
              <a:t>(</a:t>
            </a:r>
            <a:r>
              <a:rPr lang="en-US" sz="1400" i="1" dirty="0" smtClean="0">
                <a:latin typeface="Times New Roman" pitchFamily="18" charset="0"/>
              </a:rPr>
              <a:t>g</a:t>
            </a:r>
            <a:r>
              <a:rPr lang="en-US" sz="1400" dirty="0" smtClean="0">
                <a:latin typeface="Times New Roman" pitchFamily="18" charset="0"/>
              </a:rPr>
              <a:t>);</a:t>
            </a:r>
            <a:r>
              <a:rPr lang="en-US" sz="1400" b="1" dirty="0" smtClean="0">
                <a:latin typeface="Times New Roman" pitchFamily="18" charset="0"/>
              </a:rPr>
              <a:t> </a:t>
            </a:r>
            <a:r>
              <a:rPr lang="pt-BR" sz="1400" b="1" dirty="0">
                <a:latin typeface="+mn-lt"/>
                <a:cs typeface="Times New Roman" pitchFamily="18" charset="0"/>
              </a:rPr>
              <a:t>(b)</a:t>
            </a:r>
            <a:r>
              <a:rPr lang="pt-BR" sz="1400" dirty="0">
                <a:latin typeface="+mn-lt"/>
                <a:cs typeface="Times New Roman" pitchFamily="18" charset="0"/>
              </a:rPr>
              <a:t> 2 </a:t>
            </a:r>
            <a:r>
              <a:rPr lang="pt-BR" sz="1400" dirty="0" smtClean="0">
                <a:latin typeface="+mn-lt"/>
                <a:cs typeface="Times New Roman" pitchFamily="18" charset="0"/>
              </a:rPr>
              <a:t>AgO</a:t>
            </a:r>
            <a:r>
              <a:rPr lang="en-US" sz="1400" dirty="0">
                <a:latin typeface="Times New Roman" pitchFamily="18" charset="0"/>
              </a:rPr>
              <a:t>(</a:t>
            </a:r>
            <a:r>
              <a:rPr lang="en-US" sz="1400" i="1" dirty="0">
                <a:latin typeface="Times New Roman" pitchFamily="18" charset="0"/>
              </a:rPr>
              <a:t>s</a:t>
            </a:r>
            <a:r>
              <a:rPr lang="en-US" sz="1400" dirty="0">
                <a:latin typeface="Times New Roman" pitchFamily="18" charset="0"/>
              </a:rPr>
              <a:t>) </a:t>
            </a:r>
            <a:r>
              <a:rPr lang="en-US" sz="1400" dirty="0" smtClean="0">
                <a:latin typeface="Times New Roman" pitchFamily="18" charset="0"/>
              </a:rPr>
              <a:t>→ 2</a:t>
            </a:r>
            <a:r>
              <a:rPr lang="pt-BR" sz="1400" dirty="0" smtClean="0">
                <a:latin typeface="+mn-lt"/>
                <a:cs typeface="Times New Roman" pitchFamily="18" charset="0"/>
              </a:rPr>
              <a:t> Ag</a:t>
            </a:r>
            <a:r>
              <a:rPr lang="en-US" sz="1400" dirty="0" smtClean="0">
                <a:latin typeface="Times New Roman" pitchFamily="18" charset="0"/>
              </a:rPr>
              <a:t>(</a:t>
            </a:r>
            <a:r>
              <a:rPr lang="en-US" sz="1400" i="1" dirty="0" smtClean="0">
                <a:latin typeface="Times New Roman" pitchFamily="18" charset="0"/>
              </a:rPr>
              <a:t>s</a:t>
            </a:r>
            <a:r>
              <a:rPr lang="en-US" sz="1400" dirty="0">
                <a:latin typeface="Times New Roman" pitchFamily="18" charset="0"/>
              </a:rPr>
              <a:t>)</a:t>
            </a:r>
            <a:r>
              <a:rPr lang="pt-BR" sz="1400" dirty="0" smtClean="0">
                <a:latin typeface="+mn-lt"/>
                <a:cs typeface="Times New Roman" pitchFamily="18" charset="0"/>
              </a:rPr>
              <a:t> </a:t>
            </a:r>
            <a:r>
              <a:rPr lang="pt-BR" sz="1400" dirty="0">
                <a:latin typeface="+mn-lt"/>
                <a:cs typeface="Times New Roman" pitchFamily="18" charset="0"/>
              </a:rPr>
              <a:t>+ </a:t>
            </a:r>
            <a:r>
              <a:rPr lang="pt-BR" sz="1400" dirty="0" smtClean="0">
                <a:latin typeface="+mn-lt"/>
                <a:cs typeface="Times New Roman" pitchFamily="18" charset="0"/>
              </a:rPr>
              <a:t>O</a:t>
            </a:r>
            <a:r>
              <a:rPr lang="en-US" sz="1400" baseline="-25000" dirty="0" smtClean="0">
                <a:latin typeface="Times New Roman" pitchFamily="18" charset="0"/>
              </a:rPr>
              <a:t>2</a:t>
            </a:r>
            <a:r>
              <a:rPr lang="pt-BR" sz="1400" dirty="0" smtClean="0">
                <a:latin typeface="+mn-lt"/>
                <a:cs typeface="Times New Roman" pitchFamily="18" charset="0"/>
              </a:rPr>
              <a:t>(</a:t>
            </a:r>
            <a:r>
              <a:rPr lang="en-US" sz="1400" i="1" dirty="0">
                <a:latin typeface="Times New Roman" pitchFamily="18" charset="0"/>
              </a:rPr>
              <a:t>g</a:t>
            </a:r>
            <a:r>
              <a:rPr lang="pt-BR" sz="1400" dirty="0" smtClean="0">
                <a:latin typeface="+mn-lt"/>
                <a:cs typeface="Times New Roman" pitchFamily="18" charset="0"/>
              </a:rPr>
              <a:t>); </a:t>
            </a:r>
            <a:r>
              <a:rPr lang="pt-BR" sz="1400" b="1" dirty="0">
                <a:latin typeface="+mn-lt"/>
                <a:cs typeface="Times New Roman" pitchFamily="18" charset="0"/>
              </a:rPr>
              <a:t>(c) </a:t>
            </a:r>
            <a:r>
              <a:rPr lang="pt-BR" sz="1400" dirty="0" smtClean="0">
                <a:latin typeface="+mn-lt"/>
                <a:cs typeface="Times New Roman" pitchFamily="18" charset="0"/>
              </a:rPr>
              <a:t>Ag</a:t>
            </a:r>
            <a:r>
              <a:rPr lang="en-US" sz="1400" baseline="-25000" dirty="0">
                <a:latin typeface="Times New Roman" pitchFamily="18" charset="0"/>
              </a:rPr>
              <a:t>2</a:t>
            </a:r>
            <a:r>
              <a:rPr lang="pt-BR" sz="1400" dirty="0" smtClean="0">
                <a:latin typeface="+mn-lt"/>
                <a:cs typeface="Times New Roman" pitchFamily="18" charset="0"/>
              </a:rPr>
              <a:t>O(s</a:t>
            </a:r>
            <a:r>
              <a:rPr lang="pt-BR" sz="1400" dirty="0">
                <a:latin typeface="+mn-lt"/>
                <a:cs typeface="Times New Roman" pitchFamily="18" charset="0"/>
              </a:rPr>
              <a:t>) → 2 Ag(s) + O2(g); </a:t>
            </a:r>
            <a:r>
              <a:rPr lang="pt-BR" sz="1400" b="1" dirty="0">
                <a:latin typeface="+mn-lt"/>
                <a:cs typeface="Times New Roman" pitchFamily="18" charset="0"/>
              </a:rPr>
              <a:t>(</a:t>
            </a:r>
            <a:r>
              <a:rPr lang="pt-BR" sz="1400" b="1" dirty="0" smtClean="0">
                <a:latin typeface="+mn-lt"/>
                <a:cs typeface="Times New Roman" pitchFamily="18" charset="0"/>
              </a:rPr>
              <a:t>d</a:t>
            </a:r>
            <a:r>
              <a:rPr lang="pt-BR" sz="1400" b="1" dirty="0">
                <a:latin typeface="+mn-lt"/>
                <a:cs typeface="Times New Roman" pitchFamily="18" charset="0"/>
              </a:rPr>
              <a:t>) </a:t>
            </a:r>
            <a:r>
              <a:rPr lang="pt-BR" sz="1400" dirty="0" smtClean="0">
                <a:latin typeface="+mn-lt"/>
                <a:cs typeface="Times New Roman" pitchFamily="18" charset="0"/>
              </a:rPr>
              <a:t>Ag</a:t>
            </a:r>
            <a:r>
              <a:rPr lang="en-US" sz="1400" baseline="-25000" dirty="0">
                <a:latin typeface="Times New Roman" pitchFamily="18" charset="0"/>
              </a:rPr>
              <a:t>2</a:t>
            </a:r>
            <a:r>
              <a:rPr lang="pt-BR" sz="1400" dirty="0" smtClean="0">
                <a:latin typeface="+mn-lt"/>
                <a:cs typeface="Times New Roman" pitchFamily="18" charset="0"/>
              </a:rPr>
              <a:t>O(</a:t>
            </a:r>
            <a:r>
              <a:rPr lang="pt-BR" sz="1400" i="1" dirty="0" smtClean="0">
                <a:latin typeface="+mn-lt"/>
                <a:cs typeface="Times New Roman" pitchFamily="18" charset="0"/>
              </a:rPr>
              <a:t>s</a:t>
            </a:r>
            <a:r>
              <a:rPr lang="pt-BR" sz="1400" dirty="0">
                <a:latin typeface="+mn-lt"/>
                <a:cs typeface="Times New Roman" pitchFamily="18" charset="0"/>
              </a:rPr>
              <a:t>) → </a:t>
            </a:r>
            <a:r>
              <a:rPr lang="pt-BR" sz="1400" dirty="0" smtClean="0">
                <a:latin typeface="+mn-lt"/>
                <a:cs typeface="Times New Roman" pitchFamily="18" charset="0"/>
              </a:rPr>
              <a:t>4 </a:t>
            </a:r>
            <a:r>
              <a:rPr lang="pt-BR" sz="1400" dirty="0">
                <a:latin typeface="+mn-lt"/>
                <a:cs typeface="Times New Roman" pitchFamily="18" charset="0"/>
              </a:rPr>
              <a:t>Ag(</a:t>
            </a:r>
            <a:r>
              <a:rPr lang="pt-BR" sz="1400" i="1" dirty="0">
                <a:latin typeface="+mn-lt"/>
                <a:cs typeface="Times New Roman" pitchFamily="18" charset="0"/>
              </a:rPr>
              <a:t>s</a:t>
            </a:r>
            <a:r>
              <a:rPr lang="pt-BR" sz="1400" dirty="0">
                <a:latin typeface="+mn-lt"/>
                <a:cs typeface="Times New Roman" pitchFamily="18" charset="0"/>
              </a:rPr>
              <a:t>) + </a:t>
            </a:r>
            <a:r>
              <a:rPr lang="pt-BR" sz="1400" dirty="0" smtClean="0">
                <a:latin typeface="+mn-lt"/>
                <a:cs typeface="Times New Roman" pitchFamily="18" charset="0"/>
              </a:rPr>
              <a:t>O</a:t>
            </a:r>
            <a:r>
              <a:rPr lang="en-US" sz="1400" baseline="-25000" dirty="0">
                <a:latin typeface="Times New Roman" pitchFamily="18" charset="0"/>
              </a:rPr>
              <a:t>2 </a:t>
            </a:r>
            <a:r>
              <a:rPr lang="pt-BR" sz="1400" dirty="0" smtClean="0">
                <a:latin typeface="+mn-lt"/>
                <a:cs typeface="Times New Roman" pitchFamily="18" charset="0"/>
              </a:rPr>
              <a:t>(</a:t>
            </a:r>
            <a:r>
              <a:rPr lang="pt-BR" sz="1400" i="1" dirty="0">
                <a:latin typeface="+mn-lt"/>
                <a:cs typeface="Times New Roman" pitchFamily="18" charset="0"/>
              </a:rPr>
              <a:t>g</a:t>
            </a:r>
            <a:r>
              <a:rPr lang="pt-BR" sz="1400" dirty="0">
                <a:latin typeface="+mn-lt"/>
                <a:cs typeface="Times New Roman" pitchFamily="18" charset="0"/>
              </a:rPr>
              <a:t>); </a:t>
            </a:r>
            <a:r>
              <a:rPr lang="pt-BR" sz="1400" b="1" dirty="0">
                <a:latin typeface="+mn-lt"/>
                <a:cs typeface="Times New Roman" pitchFamily="18" charset="0"/>
              </a:rPr>
              <a:t>(</a:t>
            </a:r>
            <a:r>
              <a:rPr lang="pt-BR" sz="1400" b="1" dirty="0" smtClean="0">
                <a:latin typeface="+mn-lt"/>
                <a:cs typeface="Times New Roman" pitchFamily="18" charset="0"/>
              </a:rPr>
              <a:t>e</a:t>
            </a:r>
            <a:r>
              <a:rPr lang="pt-BR" sz="1400" b="1" dirty="0">
                <a:latin typeface="+mn-lt"/>
                <a:cs typeface="Times New Roman" pitchFamily="18" charset="0"/>
              </a:rPr>
              <a:t>) </a:t>
            </a:r>
            <a:r>
              <a:rPr lang="pt-BR" sz="1400" dirty="0" smtClean="0">
                <a:latin typeface="+mn-lt"/>
                <a:cs typeface="Times New Roman" pitchFamily="18" charset="0"/>
              </a:rPr>
              <a:t>Ag</a:t>
            </a:r>
            <a:r>
              <a:rPr lang="en-US" sz="1400" baseline="-25000" dirty="0" smtClean="0">
                <a:latin typeface="Times New Roman" pitchFamily="18" charset="0"/>
              </a:rPr>
              <a:t>2</a:t>
            </a:r>
            <a:r>
              <a:rPr lang="pt-BR" sz="1400" dirty="0" smtClean="0">
                <a:latin typeface="+mn-lt"/>
                <a:cs typeface="Times New Roman" pitchFamily="18" charset="0"/>
              </a:rPr>
              <a:t>O(</a:t>
            </a:r>
            <a:r>
              <a:rPr lang="pt-BR" sz="1400" i="1" dirty="0" smtClean="0">
                <a:latin typeface="+mn-lt"/>
                <a:cs typeface="Times New Roman" pitchFamily="18" charset="0"/>
              </a:rPr>
              <a:t>s</a:t>
            </a:r>
            <a:r>
              <a:rPr lang="pt-BR" sz="1400" dirty="0">
                <a:latin typeface="+mn-lt"/>
                <a:cs typeface="Times New Roman" pitchFamily="18" charset="0"/>
              </a:rPr>
              <a:t>) → 4 Ag(</a:t>
            </a:r>
            <a:r>
              <a:rPr lang="pt-BR" sz="1400" i="1" dirty="0">
                <a:latin typeface="+mn-lt"/>
                <a:cs typeface="Times New Roman" pitchFamily="18" charset="0"/>
              </a:rPr>
              <a:t>s</a:t>
            </a:r>
            <a:r>
              <a:rPr lang="pt-BR" sz="1400" dirty="0">
                <a:latin typeface="+mn-lt"/>
                <a:cs typeface="Times New Roman" pitchFamily="18" charset="0"/>
              </a:rPr>
              <a:t>) + </a:t>
            </a:r>
            <a:r>
              <a:rPr lang="pt-BR" sz="1400" dirty="0" smtClean="0">
                <a:latin typeface="+mn-lt"/>
                <a:cs typeface="Times New Roman" pitchFamily="18" charset="0"/>
              </a:rPr>
              <a:t>O</a:t>
            </a:r>
            <a:r>
              <a:rPr lang="en-US" sz="1400" baseline="-25000" dirty="0">
                <a:latin typeface="Times New Roman" pitchFamily="18" charset="0"/>
              </a:rPr>
              <a:t> </a:t>
            </a:r>
            <a:r>
              <a:rPr lang="en-US" sz="1400" baseline="-25000" dirty="0" smtClean="0">
                <a:latin typeface="Times New Roman" pitchFamily="18" charset="0"/>
              </a:rPr>
              <a:t>2</a:t>
            </a:r>
            <a:r>
              <a:rPr lang="pt-BR" sz="1400" dirty="0" smtClean="0">
                <a:latin typeface="+mn-lt"/>
                <a:cs typeface="Times New Roman" pitchFamily="18" charset="0"/>
              </a:rPr>
              <a:t>(</a:t>
            </a:r>
            <a:r>
              <a:rPr lang="pt-BR" sz="1400" i="1" dirty="0" smtClean="0">
                <a:latin typeface="+mn-lt"/>
                <a:cs typeface="Times New Roman" pitchFamily="18" charset="0"/>
              </a:rPr>
              <a:t>g</a:t>
            </a:r>
            <a:r>
              <a:rPr lang="pt-BR" sz="1400" dirty="0">
                <a:latin typeface="+mn-lt"/>
                <a:cs typeface="Times New Roman" pitchFamily="18" charset="0"/>
              </a:rPr>
              <a:t>); </a:t>
            </a:r>
            <a:endParaRPr lang="en-US" sz="1400" dirty="0" smtClean="0">
              <a:latin typeface="+mn-lt"/>
              <a:cs typeface="Times New Roman" pitchFamily="18" charset="0"/>
            </a:endParaRPr>
          </a:p>
        </p:txBody>
      </p:sp>
      <p:sp>
        <p:nvSpPr>
          <p:cNvPr id="16" name="Rectangle 58"/>
          <p:cNvSpPr>
            <a:spLocks noChangeArrowheads="1"/>
          </p:cNvSpPr>
          <p:nvPr/>
        </p:nvSpPr>
        <p:spPr bwMode="auto">
          <a:xfrm>
            <a:off x="319088" y="557784"/>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14600" indent="-2514600"/>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3.3</a:t>
            </a:r>
            <a:r>
              <a:rPr lang="en-US" b="1" dirty="0" smtClean="0">
                <a:solidFill>
                  <a:srgbClr val="4C4BE5"/>
                </a:solidFill>
                <a:latin typeface="Arial" charset="0"/>
              </a:rPr>
              <a:t> </a:t>
            </a:r>
            <a:r>
              <a:rPr lang="en-US" b="1" dirty="0" smtClean="0">
                <a:latin typeface="Arial"/>
                <a:cs typeface="Arial"/>
              </a:rPr>
              <a:t>Writing Balanced Equations for Combination                   and Decomposition Reactions</a:t>
            </a:r>
            <a:endParaRPr lang="en-US" b="1" dirty="0">
              <a:latin typeface="Arial"/>
              <a:cs typeface="Arial"/>
            </a:endParaRPr>
          </a:p>
        </p:txBody>
      </p:sp>
      <p:sp>
        <p:nvSpPr>
          <p:cNvPr id="10"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263" name="Text Box 95"/>
          <p:cNvSpPr txBox="1">
            <a:spLocks noChangeArrowheads="1"/>
          </p:cNvSpPr>
          <p:nvPr/>
        </p:nvSpPr>
        <p:spPr bwMode="auto">
          <a:xfrm>
            <a:off x="320040" y="1324546"/>
            <a:ext cx="8610600" cy="961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600" b="1" dirty="0" smtClean="0">
                <a:solidFill>
                  <a:srgbClr val="3366FF"/>
                </a:solidFill>
                <a:latin typeface="Arial" charset="0"/>
              </a:rPr>
              <a:t>Practice Exercise 2</a:t>
            </a:r>
          </a:p>
          <a:p>
            <a:pPr>
              <a:spcBef>
                <a:spcPct val="0"/>
              </a:spcBef>
            </a:pPr>
            <a:endParaRPr lang="en-US" sz="1000" b="1" dirty="0">
              <a:solidFill>
                <a:srgbClr val="3366FF"/>
              </a:solidFill>
              <a:latin typeface="Arial" charset="0"/>
            </a:endParaRPr>
          </a:p>
          <a:p>
            <a:pPr>
              <a:spcBef>
                <a:spcPct val="0"/>
              </a:spcBef>
            </a:pPr>
            <a:r>
              <a:rPr lang="en-US" sz="1400" dirty="0" smtClean="0"/>
              <a:t>Write </a:t>
            </a:r>
            <a:r>
              <a:rPr lang="en-US" sz="1400" dirty="0"/>
              <a:t>a balanced equation for </a:t>
            </a:r>
            <a:r>
              <a:rPr lang="en-US" sz="1400" b="1" dirty="0"/>
              <a:t>(a)</a:t>
            </a:r>
            <a:r>
              <a:rPr lang="en-US" sz="1400" dirty="0"/>
              <a:t> solid mercury (II) sulfide decomposing into its </a:t>
            </a:r>
            <a:r>
              <a:rPr lang="en-US" sz="1400" dirty="0" smtClean="0"/>
              <a:t>component elements </a:t>
            </a:r>
            <a:r>
              <a:rPr lang="en-US" sz="1400" dirty="0"/>
              <a:t>when </a:t>
            </a:r>
            <a:r>
              <a:rPr lang="en-US" sz="1400" dirty="0" smtClean="0"/>
              <a:t>heated </a:t>
            </a:r>
          </a:p>
          <a:p>
            <a:pPr>
              <a:spcBef>
                <a:spcPct val="0"/>
              </a:spcBef>
            </a:pPr>
            <a:r>
              <a:rPr lang="en-US" sz="1400" dirty="0" smtClean="0"/>
              <a:t>and </a:t>
            </a:r>
            <a:r>
              <a:rPr lang="en-US" sz="1400" b="1" dirty="0"/>
              <a:t>(b)</a:t>
            </a:r>
            <a:r>
              <a:rPr lang="en-US" sz="1400" dirty="0"/>
              <a:t> aluminum metal combining with oxygen in the air.</a:t>
            </a:r>
            <a:endParaRPr lang="en-US" sz="1400" baseline="30000" dirty="0"/>
          </a:p>
        </p:txBody>
      </p:sp>
      <p:sp>
        <p:nvSpPr>
          <p:cNvPr id="16" name="Rectangle 58"/>
          <p:cNvSpPr>
            <a:spLocks noChangeArrowheads="1"/>
          </p:cNvSpPr>
          <p:nvPr/>
        </p:nvSpPr>
        <p:spPr bwMode="auto">
          <a:xfrm>
            <a:off x="319088" y="557784"/>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14600" indent="-2514600"/>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3.3</a:t>
            </a:r>
            <a:r>
              <a:rPr lang="en-US" b="1" dirty="0" smtClean="0">
                <a:solidFill>
                  <a:srgbClr val="4C4BE5"/>
                </a:solidFill>
                <a:latin typeface="Arial" charset="0"/>
              </a:rPr>
              <a:t> </a:t>
            </a:r>
            <a:r>
              <a:rPr lang="en-US" b="1" dirty="0" smtClean="0">
                <a:latin typeface="Arial"/>
                <a:cs typeface="Arial"/>
              </a:rPr>
              <a:t>Writing Balanced Equations for Combination and Decomposition Reactions</a:t>
            </a:r>
            <a:endParaRPr lang="en-US" b="1" dirty="0">
              <a:latin typeface="Arial"/>
              <a:cs typeface="Arial"/>
            </a:endParaRPr>
          </a:p>
        </p:txBody>
      </p:sp>
      <p:sp>
        <p:nvSpPr>
          <p:cNvPr id="17" name="Line 19"/>
          <p:cNvSpPr>
            <a:spLocks noChangeShapeType="1"/>
          </p:cNvSpPr>
          <p:nvPr/>
        </p:nvSpPr>
        <p:spPr bwMode="auto">
          <a:xfrm>
            <a:off x="396875" y="131273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Rectangle 20"/>
          <p:cNvSpPr>
            <a:spLocks noChangeArrowheads="1"/>
          </p:cNvSpPr>
          <p:nvPr/>
        </p:nvSpPr>
        <p:spPr bwMode="auto">
          <a:xfrm>
            <a:off x="320675" y="947610"/>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sp>
        <p:nvSpPr>
          <p:cNvPr id="9" name="Line 7"/>
          <p:cNvSpPr>
            <a:spLocks noChangeShapeType="1"/>
          </p:cNvSpPr>
          <p:nvPr/>
        </p:nvSpPr>
        <p:spPr bwMode="auto">
          <a:xfrm flipH="1">
            <a:off x="304798" y="304801"/>
            <a:ext cx="0" cy="2080007"/>
          </a:xfrm>
          <a:prstGeom prst="line">
            <a:avLst/>
          </a:prstGeom>
          <a:noFill/>
          <a:ln w="19050">
            <a:solidFill>
              <a:srgbClr val="008000"/>
            </a:solidFill>
            <a:round/>
            <a:headEnd/>
            <a:tailEnd/>
          </a:ln>
          <a:effectLst/>
        </p:spPr>
        <p:txBody>
          <a:bodyPr wrap="none" anchor="ctr">
            <a:prstTxWarp prst="textNoShape">
              <a:avLst/>
            </a:prstTxWarp>
          </a:bodyPr>
          <a:lstStyle/>
          <a:p>
            <a:endParaRPr lang="en-US"/>
          </a:p>
        </p:txBody>
      </p:sp>
      <p:sp>
        <p:nvSpPr>
          <p:cNvPr id="11" name="Line 10"/>
          <p:cNvSpPr>
            <a:spLocks noChangeShapeType="1"/>
          </p:cNvSpPr>
          <p:nvPr/>
        </p:nvSpPr>
        <p:spPr bwMode="auto">
          <a:xfrm>
            <a:off x="295275" y="2387189"/>
            <a:ext cx="457200" cy="0"/>
          </a:xfrm>
          <a:prstGeom prst="line">
            <a:avLst/>
          </a:prstGeom>
          <a:noFill/>
          <a:ln w="38100">
            <a:solidFill>
              <a:srgbClr val="008000"/>
            </a:solidFill>
            <a:round/>
            <a:headEnd/>
            <a:tailEnd/>
          </a:ln>
          <a:effectLst/>
        </p:spPr>
        <p:txBody>
          <a:bodyPr wrap="none" anchor="ctr">
            <a:prstTxWarp prst="textNoShape">
              <a:avLst/>
            </a:prstTxWarp>
          </a:bodyPr>
          <a:lstStyle/>
          <a:p>
            <a:endParaRPr lang="en-US"/>
          </a:p>
        </p:txBody>
      </p:sp>
      <p:sp>
        <p:nvSpPr>
          <p:cNvPr id="12"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32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326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326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32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2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Line 7"/>
          <p:cNvSpPr>
            <a:spLocks noChangeShapeType="1"/>
          </p:cNvSpPr>
          <p:nvPr/>
        </p:nvSpPr>
        <p:spPr bwMode="auto">
          <a:xfrm flipH="1">
            <a:off x="295242" y="304800"/>
            <a:ext cx="9558" cy="4959046"/>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 name="Line 10"/>
          <p:cNvSpPr>
            <a:spLocks noChangeShapeType="1"/>
          </p:cNvSpPr>
          <p:nvPr/>
        </p:nvSpPr>
        <p:spPr bwMode="auto">
          <a:xfrm>
            <a:off x="286545" y="5263846"/>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225" name="Group 11"/>
          <p:cNvGrpSpPr>
            <a:grpSpLocks/>
          </p:cNvGrpSpPr>
          <p:nvPr/>
        </p:nvGrpSpPr>
        <p:grpSpPr bwMode="auto">
          <a:xfrm>
            <a:off x="320675" y="2317750"/>
            <a:ext cx="7924800" cy="695325"/>
            <a:chOff x="192" y="1536"/>
            <a:chExt cx="4992" cy="438"/>
          </a:xfrm>
        </p:grpSpPr>
        <p:sp>
          <p:nvSpPr>
            <p:cNvPr id="9227" name="Text Box 12"/>
            <p:cNvSpPr txBox="1">
              <a:spLocks noChangeArrowheads="1"/>
            </p:cNvSpPr>
            <p:nvPr/>
          </p:nvSpPr>
          <p:spPr bwMode="auto">
            <a:xfrm>
              <a:off x="192" y="1776"/>
              <a:ext cx="4992" cy="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8925" indent="-288925">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a:spcBef>
                  <a:spcPct val="0"/>
                </a:spcBef>
              </a:pPr>
              <a:r>
                <a:rPr lang="en-US" sz="1400"/>
                <a:t> </a:t>
              </a:r>
            </a:p>
          </p:txBody>
        </p:sp>
        <p:sp>
          <p:nvSpPr>
            <p:cNvPr id="9228" name="Rectangle 13"/>
            <p:cNvSpPr>
              <a:spLocks noChangeArrowheads="1"/>
            </p:cNvSpPr>
            <p:nvPr/>
          </p:nvSpPr>
          <p:spPr bwMode="auto">
            <a:xfrm>
              <a:off x="192" y="1536"/>
              <a:ext cx="1383" cy="230"/>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a:solidFill>
                    <a:srgbClr val="3366FF"/>
                  </a:solidFill>
                  <a:latin typeface="Arial" charset="0"/>
                </a:rPr>
                <a:t> </a:t>
              </a:r>
            </a:p>
          </p:txBody>
        </p:sp>
      </p:grpSp>
      <p:sp>
        <p:nvSpPr>
          <p:cNvPr id="13" name="Line 2"/>
          <p:cNvSpPr>
            <a:spLocks noChangeShapeType="1"/>
          </p:cNvSpPr>
          <p:nvPr/>
        </p:nvSpPr>
        <p:spPr bwMode="auto">
          <a:xfrm>
            <a:off x="381000" y="137518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Text Box 84"/>
          <p:cNvSpPr txBox="1">
            <a:spLocks noChangeArrowheads="1"/>
          </p:cNvSpPr>
          <p:nvPr/>
        </p:nvSpPr>
        <p:spPr bwMode="auto">
          <a:xfrm>
            <a:off x="320040" y="1014001"/>
            <a:ext cx="8458200" cy="281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a:defRPr/>
            </a:pPr>
            <a:r>
              <a:rPr lang="en-US" sz="1400" dirty="0">
                <a:latin typeface="+mn-lt"/>
              </a:rPr>
              <a:t>Write the balanced equation for the reaction that occurs when methanol, </a:t>
            </a:r>
            <a:r>
              <a:rPr lang="en-US" sz="1400" dirty="0" smtClean="0">
                <a:latin typeface="+mn-lt"/>
              </a:rPr>
              <a:t>CH</a:t>
            </a:r>
            <a:r>
              <a:rPr lang="en-US" sz="1400" baseline="-25000" dirty="0" smtClean="0">
                <a:latin typeface="Times New Roman" pitchFamily="18" charset="0"/>
              </a:rPr>
              <a:t>3</a:t>
            </a:r>
            <a:r>
              <a:rPr lang="en-US" sz="1400" dirty="0" smtClean="0">
                <a:latin typeface="+mn-lt"/>
              </a:rPr>
              <a:t>OH</a:t>
            </a:r>
            <a:r>
              <a:rPr lang="en-US" sz="1400" dirty="0" smtClean="0">
                <a:latin typeface="Times New Roman" pitchFamily="18" charset="0"/>
              </a:rPr>
              <a:t>(</a:t>
            </a:r>
            <a:r>
              <a:rPr lang="en-US" sz="1400" i="1" dirty="0" smtClean="0">
                <a:latin typeface="Times New Roman" pitchFamily="18" charset="0"/>
              </a:rPr>
              <a:t>l</a:t>
            </a:r>
            <a:r>
              <a:rPr lang="en-US" sz="1400" dirty="0" smtClean="0">
                <a:latin typeface="Times New Roman" pitchFamily="18" charset="0"/>
              </a:rPr>
              <a:t>)</a:t>
            </a:r>
            <a:r>
              <a:rPr lang="en-US" sz="1400" dirty="0" smtClean="0">
                <a:latin typeface="+mn-lt"/>
              </a:rPr>
              <a:t>, </a:t>
            </a:r>
            <a:r>
              <a:rPr lang="en-US" sz="1400" dirty="0">
                <a:latin typeface="+mn-lt"/>
              </a:rPr>
              <a:t>is burned in air.</a:t>
            </a:r>
          </a:p>
        </p:txBody>
      </p:sp>
      <p:sp>
        <p:nvSpPr>
          <p:cNvPr id="16" name="Text Box 11"/>
          <p:cNvSpPr txBox="1">
            <a:spLocks noChangeArrowheads="1"/>
          </p:cNvSpPr>
          <p:nvPr/>
        </p:nvSpPr>
        <p:spPr bwMode="auto">
          <a:xfrm>
            <a:off x="320675" y="1755394"/>
            <a:ext cx="8839200" cy="137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a:defRPr/>
            </a:pPr>
            <a:r>
              <a:rPr lang="en-US" sz="1400" dirty="0">
                <a:latin typeface="+mn-lt"/>
              </a:rPr>
              <a:t>When any compound containing C, H, and O is combusted, it </a:t>
            </a:r>
            <a:r>
              <a:rPr lang="en-US" sz="1400" dirty="0" smtClean="0">
                <a:latin typeface="+mn-lt"/>
              </a:rPr>
              <a:t>reacts with </a:t>
            </a:r>
            <a:r>
              <a:rPr lang="en-US" sz="1400" dirty="0">
                <a:latin typeface="+mn-lt"/>
              </a:rPr>
              <a:t>the </a:t>
            </a:r>
            <a:r>
              <a:rPr lang="en-US" sz="1400" dirty="0" smtClean="0">
                <a:latin typeface="+mn-lt"/>
              </a:rPr>
              <a:t>O</a:t>
            </a:r>
            <a:r>
              <a:rPr lang="en-US" sz="1400" baseline="-25000" dirty="0" smtClean="0">
                <a:latin typeface="Times New Roman" pitchFamily="18" charset="0"/>
              </a:rPr>
              <a:t>2</a:t>
            </a:r>
            <a:r>
              <a:rPr lang="en-US" sz="1400" dirty="0" smtClean="0">
                <a:latin typeface="Times New Roman" pitchFamily="18" charset="0"/>
              </a:rPr>
              <a:t>(</a:t>
            </a:r>
            <a:r>
              <a:rPr lang="en-US" sz="1400" i="1" dirty="0" smtClean="0">
                <a:latin typeface="Times New Roman" pitchFamily="18" charset="0"/>
              </a:rPr>
              <a:t>g</a:t>
            </a:r>
            <a:r>
              <a:rPr lang="en-US" sz="1400" dirty="0">
                <a:latin typeface="Times New Roman" pitchFamily="18" charset="0"/>
              </a:rPr>
              <a:t>)</a:t>
            </a:r>
            <a:r>
              <a:rPr lang="de-DE" sz="1400" dirty="0">
                <a:latin typeface="Times New Roman" pitchFamily="18" charset="0"/>
              </a:rPr>
              <a:t> </a:t>
            </a:r>
            <a:r>
              <a:rPr lang="en-US" sz="1400" dirty="0" smtClean="0">
                <a:latin typeface="+mn-lt"/>
              </a:rPr>
              <a:t> </a:t>
            </a:r>
            <a:r>
              <a:rPr lang="en-US" sz="1400" dirty="0">
                <a:latin typeface="+mn-lt"/>
              </a:rPr>
              <a:t>in air to produce </a:t>
            </a:r>
            <a:r>
              <a:rPr lang="en-US" sz="1400" dirty="0" smtClean="0">
                <a:latin typeface="+mn-lt"/>
              </a:rPr>
              <a:t>CO</a:t>
            </a:r>
            <a:r>
              <a:rPr lang="en-US" sz="1400" baseline="-25000" dirty="0" smtClean="0">
                <a:latin typeface="Times New Roman" pitchFamily="18" charset="0"/>
              </a:rPr>
              <a:t>2</a:t>
            </a:r>
            <a:r>
              <a:rPr lang="en-US" sz="1400" dirty="0" smtClean="0">
                <a:latin typeface="Times New Roman" pitchFamily="18" charset="0"/>
              </a:rPr>
              <a:t>(</a:t>
            </a:r>
            <a:r>
              <a:rPr lang="en-US" sz="1400" i="1" dirty="0" smtClean="0">
                <a:latin typeface="Times New Roman" pitchFamily="18" charset="0"/>
              </a:rPr>
              <a:t>g</a:t>
            </a:r>
            <a:r>
              <a:rPr lang="en-US" sz="1400" dirty="0">
                <a:latin typeface="Times New Roman" pitchFamily="18" charset="0"/>
              </a:rPr>
              <a:t>)</a:t>
            </a:r>
            <a:r>
              <a:rPr lang="de-DE" sz="1400" dirty="0">
                <a:latin typeface="Times New Roman" pitchFamily="18" charset="0"/>
              </a:rPr>
              <a:t> </a:t>
            </a:r>
            <a:r>
              <a:rPr lang="en-US" sz="1400" dirty="0" smtClean="0">
                <a:latin typeface="+mn-lt"/>
              </a:rPr>
              <a:t> and</a:t>
            </a:r>
            <a:br>
              <a:rPr lang="en-US" sz="1400" dirty="0" smtClean="0">
                <a:latin typeface="+mn-lt"/>
              </a:rPr>
            </a:br>
            <a:r>
              <a:rPr lang="en-US" sz="1400" dirty="0" smtClean="0">
                <a:latin typeface="+mn-lt"/>
              </a:rPr>
              <a:t>H</a:t>
            </a:r>
            <a:r>
              <a:rPr lang="en-US" sz="1400" baseline="-25000" dirty="0">
                <a:latin typeface="Times New Roman" pitchFamily="18" charset="0"/>
              </a:rPr>
              <a:t>2</a:t>
            </a:r>
            <a:r>
              <a:rPr lang="en-US" sz="1400" dirty="0" smtClean="0">
                <a:latin typeface="+mn-lt"/>
              </a:rPr>
              <a:t>O</a:t>
            </a:r>
            <a:r>
              <a:rPr lang="en-US" sz="1400" dirty="0" smtClean="0">
                <a:latin typeface="Times New Roman" pitchFamily="18" charset="0"/>
              </a:rPr>
              <a:t>(</a:t>
            </a:r>
            <a:r>
              <a:rPr lang="en-US" sz="1400" i="1" dirty="0" smtClean="0">
                <a:latin typeface="Times New Roman" pitchFamily="18" charset="0"/>
              </a:rPr>
              <a:t>g</a:t>
            </a:r>
            <a:r>
              <a:rPr lang="en-US" sz="1400" dirty="0" smtClean="0">
                <a:latin typeface="Times New Roman" pitchFamily="18" charset="0"/>
              </a:rPr>
              <a:t>)</a:t>
            </a:r>
            <a:r>
              <a:rPr lang="en-US" sz="1400" dirty="0" smtClean="0">
                <a:latin typeface="+mn-lt"/>
              </a:rPr>
              <a:t>. </a:t>
            </a:r>
            <a:r>
              <a:rPr lang="en-US" sz="1400" dirty="0">
                <a:latin typeface="+mn-lt"/>
              </a:rPr>
              <a:t>Thus, the </a:t>
            </a:r>
            <a:r>
              <a:rPr lang="en-US" sz="1400" dirty="0" smtClean="0">
                <a:latin typeface="+mn-lt"/>
              </a:rPr>
              <a:t>unbalanced equation is</a:t>
            </a:r>
          </a:p>
          <a:p>
            <a:pPr marL="0" indent="0">
              <a:defRPr/>
            </a:pPr>
            <a:endParaRPr lang="en-US" sz="1400" b="1" dirty="0" smtClean="0">
              <a:latin typeface="Times New Roman" pitchFamily="18" charset="0"/>
            </a:endParaRPr>
          </a:p>
          <a:p>
            <a:pPr marL="0" indent="0">
              <a:defRPr/>
            </a:pPr>
            <a:r>
              <a:rPr lang="en-US" sz="1400" dirty="0" smtClean="0">
                <a:latin typeface="Times New Roman" pitchFamily="18" charset="0"/>
              </a:rPr>
              <a:t>                                                 2 </a:t>
            </a:r>
            <a:r>
              <a:rPr lang="en-US" sz="1400" dirty="0">
                <a:latin typeface="Times New Roman" pitchFamily="18" charset="0"/>
              </a:rPr>
              <a:t>CH</a:t>
            </a:r>
            <a:r>
              <a:rPr lang="en-US" sz="1400" baseline="-25000" dirty="0">
                <a:latin typeface="Times New Roman" pitchFamily="18" charset="0"/>
              </a:rPr>
              <a:t>3</a:t>
            </a:r>
            <a:r>
              <a:rPr lang="en-US" sz="1400" dirty="0">
                <a:latin typeface="Times New Roman" pitchFamily="18" charset="0"/>
              </a:rPr>
              <a:t>OH(</a:t>
            </a:r>
            <a:r>
              <a:rPr lang="en-US" sz="1400" i="1" dirty="0">
                <a:latin typeface="Times New Roman" pitchFamily="18" charset="0"/>
              </a:rPr>
              <a:t>l</a:t>
            </a:r>
            <a:r>
              <a:rPr lang="en-US" sz="1400" dirty="0">
                <a:latin typeface="Times New Roman" pitchFamily="18" charset="0"/>
              </a:rPr>
              <a:t>) + </a:t>
            </a:r>
            <a:r>
              <a:rPr lang="en-US" sz="1400" dirty="0" smtClean="0">
                <a:latin typeface="Times New Roman" pitchFamily="18" charset="0"/>
              </a:rPr>
              <a:t>O</a:t>
            </a:r>
            <a:r>
              <a:rPr lang="en-US" sz="1400" baseline="-25000" dirty="0" smtClean="0">
                <a:latin typeface="Times New Roman" pitchFamily="18" charset="0"/>
              </a:rPr>
              <a:t>2</a:t>
            </a:r>
            <a:r>
              <a:rPr lang="en-US" sz="1400" dirty="0" smtClean="0">
                <a:latin typeface="Times New Roman" pitchFamily="18" charset="0"/>
              </a:rPr>
              <a:t>(</a:t>
            </a:r>
            <a:r>
              <a:rPr lang="en-US" sz="1400" i="1" dirty="0" smtClean="0">
                <a:latin typeface="Times New Roman" pitchFamily="18" charset="0"/>
              </a:rPr>
              <a:t>g</a:t>
            </a:r>
            <a:r>
              <a:rPr lang="en-US" sz="1400" dirty="0">
                <a:latin typeface="Times New Roman" pitchFamily="18" charset="0"/>
              </a:rPr>
              <a:t>) → </a:t>
            </a:r>
            <a:r>
              <a:rPr lang="en-US" sz="1400" dirty="0" smtClean="0">
                <a:latin typeface="Times New Roman" pitchFamily="18" charset="0"/>
              </a:rPr>
              <a:t>CO</a:t>
            </a:r>
            <a:r>
              <a:rPr lang="en-US" sz="1400" baseline="-25000" dirty="0" smtClean="0">
                <a:latin typeface="Times New Roman" pitchFamily="18" charset="0"/>
              </a:rPr>
              <a:t>2</a:t>
            </a:r>
            <a:r>
              <a:rPr lang="en-US" sz="1400" dirty="0" smtClean="0">
                <a:latin typeface="Times New Roman" pitchFamily="18" charset="0"/>
              </a:rPr>
              <a:t>(</a:t>
            </a:r>
            <a:r>
              <a:rPr lang="en-US" sz="1400" i="1" dirty="0" smtClean="0">
                <a:latin typeface="Times New Roman" pitchFamily="18" charset="0"/>
              </a:rPr>
              <a:t>g</a:t>
            </a:r>
            <a:r>
              <a:rPr lang="en-US" sz="1400" dirty="0">
                <a:latin typeface="Times New Roman" pitchFamily="18" charset="0"/>
              </a:rPr>
              <a:t>) + </a:t>
            </a:r>
            <a:r>
              <a:rPr lang="en-US" sz="1400" dirty="0" smtClean="0">
                <a:latin typeface="Times New Roman" pitchFamily="18" charset="0"/>
              </a:rPr>
              <a:t>H</a:t>
            </a:r>
            <a:r>
              <a:rPr lang="en-US" sz="1400" baseline="-25000" dirty="0" smtClean="0">
                <a:latin typeface="Times New Roman" pitchFamily="18" charset="0"/>
              </a:rPr>
              <a:t>2</a:t>
            </a:r>
            <a:r>
              <a:rPr lang="en-US" sz="1400" dirty="0" smtClean="0">
                <a:latin typeface="Times New Roman" pitchFamily="18" charset="0"/>
              </a:rPr>
              <a:t>O(</a:t>
            </a:r>
            <a:r>
              <a:rPr lang="en-US" sz="1400" i="1" dirty="0" smtClean="0">
                <a:latin typeface="Times New Roman" pitchFamily="18" charset="0"/>
              </a:rPr>
              <a:t>g</a:t>
            </a:r>
            <a:r>
              <a:rPr lang="en-US" sz="1400" dirty="0">
                <a:latin typeface="Times New Roman" pitchFamily="18" charset="0"/>
              </a:rPr>
              <a:t>) </a:t>
            </a:r>
            <a:endParaRPr lang="en-US" sz="1400" dirty="0" smtClean="0">
              <a:latin typeface="Times New Roman" pitchFamily="18" charset="0"/>
            </a:endParaRPr>
          </a:p>
          <a:p>
            <a:pPr marL="0" indent="0">
              <a:defRPr/>
            </a:pPr>
            <a:endParaRPr lang="en-US" sz="1400" b="1" dirty="0" smtClean="0">
              <a:latin typeface="Times New Roman" pitchFamily="18" charset="0"/>
            </a:endParaRPr>
          </a:p>
          <a:p>
            <a:pPr marL="0" indent="0">
              <a:defRPr/>
            </a:pPr>
            <a:r>
              <a:rPr lang="en-US" sz="1400" dirty="0">
                <a:latin typeface="+mn-lt"/>
              </a:rPr>
              <a:t>The C atoms are balanced, one on each side of the arrow. </a:t>
            </a:r>
            <a:r>
              <a:rPr lang="en-US" sz="1400" dirty="0" smtClean="0">
                <a:latin typeface="+mn-lt"/>
              </a:rPr>
              <a:t>Because CH</a:t>
            </a:r>
            <a:r>
              <a:rPr lang="en-US" sz="1400" baseline="-25000" dirty="0" smtClean="0">
                <a:latin typeface="+mn-lt"/>
              </a:rPr>
              <a:t>3</a:t>
            </a:r>
            <a:r>
              <a:rPr lang="en-US" sz="1400" dirty="0" smtClean="0">
                <a:latin typeface="+mn-lt"/>
              </a:rPr>
              <a:t>OH </a:t>
            </a:r>
            <a:r>
              <a:rPr lang="en-US" sz="1400" dirty="0">
                <a:latin typeface="+mn-lt"/>
              </a:rPr>
              <a:t>has four H atoms, we place the coefficient 2 in front of </a:t>
            </a:r>
            <a:r>
              <a:rPr lang="en-US" sz="1400" dirty="0" smtClean="0">
                <a:latin typeface="+mn-lt"/>
              </a:rPr>
              <a:t>H</a:t>
            </a:r>
            <a:r>
              <a:rPr lang="en-US" sz="1400" baseline="-25000" dirty="0">
                <a:latin typeface="Times New Roman" pitchFamily="18" charset="0"/>
              </a:rPr>
              <a:t>2</a:t>
            </a:r>
            <a:r>
              <a:rPr lang="en-US" sz="1400" dirty="0" smtClean="0">
                <a:latin typeface="+mn-lt"/>
              </a:rPr>
              <a:t>O to </a:t>
            </a:r>
            <a:r>
              <a:rPr lang="en-US" sz="1400" dirty="0">
                <a:latin typeface="+mn-lt"/>
              </a:rPr>
              <a:t>balance the H atoms</a:t>
            </a:r>
            <a:r>
              <a:rPr lang="en-US" sz="1400" dirty="0" smtClean="0">
                <a:latin typeface="+mn-lt"/>
              </a:rPr>
              <a:t>:</a:t>
            </a:r>
          </a:p>
          <a:p>
            <a:pPr marL="0" indent="0">
              <a:defRPr/>
            </a:pPr>
            <a:endParaRPr lang="en-US" sz="1400" dirty="0" smtClean="0">
              <a:latin typeface="+mn-lt"/>
            </a:endParaRPr>
          </a:p>
          <a:p>
            <a:pPr marL="0" indent="0">
              <a:defRPr/>
            </a:pPr>
            <a:r>
              <a:rPr lang="en-US" sz="1400" dirty="0" smtClean="0">
                <a:latin typeface="Times New Roman" pitchFamily="18" charset="0"/>
              </a:rPr>
              <a:t>                                                 CH</a:t>
            </a:r>
            <a:r>
              <a:rPr lang="en-US" sz="1400" baseline="-25000" dirty="0" smtClean="0">
                <a:latin typeface="Times New Roman" pitchFamily="18" charset="0"/>
              </a:rPr>
              <a:t>3</a:t>
            </a:r>
            <a:r>
              <a:rPr lang="en-US" sz="1400" dirty="0" smtClean="0">
                <a:latin typeface="Times New Roman" pitchFamily="18" charset="0"/>
              </a:rPr>
              <a:t>OH(</a:t>
            </a:r>
            <a:r>
              <a:rPr lang="en-US" sz="1400" i="1" dirty="0" smtClean="0">
                <a:latin typeface="Times New Roman" pitchFamily="18" charset="0"/>
              </a:rPr>
              <a:t>l</a:t>
            </a:r>
            <a:r>
              <a:rPr lang="en-US" sz="1400" dirty="0">
                <a:latin typeface="Times New Roman" pitchFamily="18" charset="0"/>
              </a:rPr>
              <a:t>) </a:t>
            </a:r>
            <a:r>
              <a:rPr lang="en-US" sz="1400" dirty="0" smtClean="0">
                <a:latin typeface="Times New Roman" pitchFamily="18" charset="0"/>
              </a:rPr>
              <a:t>+ O</a:t>
            </a:r>
            <a:r>
              <a:rPr lang="en-US" sz="1400" baseline="-25000" dirty="0" smtClean="0">
                <a:latin typeface="Times New Roman" pitchFamily="18" charset="0"/>
              </a:rPr>
              <a:t>2</a:t>
            </a:r>
            <a:r>
              <a:rPr lang="en-US" sz="1400" dirty="0" smtClean="0">
                <a:latin typeface="Times New Roman" pitchFamily="18" charset="0"/>
              </a:rPr>
              <a:t>(</a:t>
            </a:r>
            <a:r>
              <a:rPr lang="en-US" sz="1400" i="1" dirty="0" smtClean="0">
                <a:latin typeface="Times New Roman" pitchFamily="18" charset="0"/>
              </a:rPr>
              <a:t>g</a:t>
            </a:r>
            <a:r>
              <a:rPr lang="en-US" sz="1400" dirty="0">
                <a:latin typeface="Times New Roman" pitchFamily="18" charset="0"/>
              </a:rPr>
              <a:t>) → </a:t>
            </a:r>
            <a:r>
              <a:rPr lang="en-US" sz="1400" dirty="0" smtClean="0">
                <a:latin typeface="Times New Roman" pitchFamily="18" charset="0"/>
              </a:rPr>
              <a:t>CO</a:t>
            </a:r>
            <a:r>
              <a:rPr lang="en-US" sz="1400" baseline="-25000" dirty="0" smtClean="0">
                <a:latin typeface="Times New Roman" pitchFamily="18" charset="0"/>
              </a:rPr>
              <a:t>2</a:t>
            </a:r>
            <a:r>
              <a:rPr lang="en-US" sz="1400" dirty="0" smtClean="0">
                <a:latin typeface="Times New Roman" pitchFamily="18" charset="0"/>
              </a:rPr>
              <a:t>(</a:t>
            </a:r>
            <a:r>
              <a:rPr lang="en-US" sz="1400" i="1" dirty="0" smtClean="0">
                <a:latin typeface="Times New Roman" pitchFamily="18" charset="0"/>
              </a:rPr>
              <a:t>g</a:t>
            </a:r>
            <a:r>
              <a:rPr lang="en-US" sz="1400" dirty="0">
                <a:latin typeface="Times New Roman" pitchFamily="18" charset="0"/>
              </a:rPr>
              <a:t>) + </a:t>
            </a:r>
            <a:r>
              <a:rPr lang="en-US" sz="1400" dirty="0" smtClean="0">
                <a:latin typeface="Times New Roman" pitchFamily="18" charset="0"/>
              </a:rPr>
              <a:t>2 </a:t>
            </a:r>
            <a:r>
              <a:rPr lang="en-US" sz="1400" dirty="0">
                <a:latin typeface="Times New Roman" pitchFamily="18" charset="0"/>
              </a:rPr>
              <a:t>H</a:t>
            </a:r>
            <a:r>
              <a:rPr lang="en-US" sz="1400" baseline="-25000" dirty="0">
                <a:latin typeface="Times New Roman" pitchFamily="18" charset="0"/>
              </a:rPr>
              <a:t>2</a:t>
            </a:r>
            <a:r>
              <a:rPr lang="en-US" sz="1400" dirty="0">
                <a:latin typeface="Times New Roman" pitchFamily="18" charset="0"/>
              </a:rPr>
              <a:t>O(</a:t>
            </a:r>
            <a:r>
              <a:rPr lang="en-US" sz="1400" i="1" dirty="0">
                <a:latin typeface="Times New Roman" pitchFamily="18" charset="0"/>
              </a:rPr>
              <a:t>g</a:t>
            </a:r>
            <a:r>
              <a:rPr lang="en-US" sz="1400" dirty="0">
                <a:latin typeface="Times New Roman" pitchFamily="18" charset="0"/>
              </a:rPr>
              <a:t>) </a:t>
            </a:r>
          </a:p>
          <a:p>
            <a:pPr marL="0" indent="0">
              <a:defRPr/>
            </a:pPr>
            <a:endParaRPr lang="de-DE" sz="1400" dirty="0">
              <a:latin typeface="Times New Roman" pitchFamily="18" charset="0"/>
            </a:endParaRPr>
          </a:p>
          <a:p>
            <a:pPr marL="0" indent="0">
              <a:defRPr/>
            </a:pPr>
            <a:r>
              <a:rPr lang="en-US" sz="1400" dirty="0">
                <a:latin typeface="Times New Roman" pitchFamily="18" charset="0"/>
              </a:rPr>
              <a:t>Adding this coefficient balances H but gives four O atoms in </a:t>
            </a:r>
            <a:r>
              <a:rPr lang="en-US" sz="1400" dirty="0" smtClean="0">
                <a:latin typeface="Times New Roman" pitchFamily="18" charset="0"/>
              </a:rPr>
              <a:t>the products</a:t>
            </a:r>
            <a:r>
              <a:rPr lang="en-US" sz="1400" dirty="0">
                <a:latin typeface="Times New Roman" pitchFamily="18" charset="0"/>
              </a:rPr>
              <a:t>. Because there are only three O atoms in the reactants, </a:t>
            </a:r>
            <a:r>
              <a:rPr lang="en-US" sz="1400" dirty="0" smtClean="0">
                <a:latin typeface="Times New Roman" pitchFamily="18" charset="0"/>
              </a:rPr>
              <a:t>we are </a:t>
            </a:r>
            <a:r>
              <a:rPr lang="en-US" sz="1400" dirty="0">
                <a:latin typeface="Times New Roman" pitchFamily="18" charset="0"/>
              </a:rPr>
              <a:t>not finished. We can place the </a:t>
            </a:r>
            <a:r>
              <a:rPr lang="en-US" sz="1400" dirty="0" smtClean="0">
                <a:latin typeface="Times New Roman" pitchFamily="18" charset="0"/>
              </a:rPr>
              <a:t>coefficient    in </a:t>
            </a:r>
            <a:r>
              <a:rPr lang="en-US" sz="1400" dirty="0">
                <a:latin typeface="Times New Roman" pitchFamily="18" charset="0"/>
              </a:rPr>
              <a:t>front of </a:t>
            </a:r>
            <a:r>
              <a:rPr lang="en-US" sz="1400" dirty="0" smtClean="0">
                <a:latin typeface="Times New Roman" pitchFamily="18" charset="0"/>
              </a:rPr>
              <a:t>O</a:t>
            </a:r>
            <a:r>
              <a:rPr lang="en-US" sz="1400" baseline="-25000" dirty="0">
                <a:latin typeface="Times New Roman" pitchFamily="18" charset="0"/>
              </a:rPr>
              <a:t>2</a:t>
            </a:r>
            <a:r>
              <a:rPr lang="en-US" sz="1400" dirty="0" smtClean="0">
                <a:latin typeface="Times New Roman" pitchFamily="18" charset="0"/>
              </a:rPr>
              <a:t> </a:t>
            </a:r>
            <a:r>
              <a:rPr lang="en-US" sz="1400" dirty="0">
                <a:latin typeface="Times New Roman" pitchFamily="18" charset="0"/>
              </a:rPr>
              <a:t>to </a:t>
            </a:r>
            <a:r>
              <a:rPr lang="en-US" sz="1400" dirty="0" smtClean="0">
                <a:latin typeface="Times New Roman" pitchFamily="18" charset="0"/>
              </a:rPr>
              <a:t>give four </a:t>
            </a:r>
            <a:r>
              <a:rPr lang="en-US" sz="1400" dirty="0">
                <a:latin typeface="Times New Roman" pitchFamily="18" charset="0"/>
              </a:rPr>
              <a:t>O atoms in the </a:t>
            </a:r>
            <a:r>
              <a:rPr lang="en-US" sz="1400" dirty="0" smtClean="0">
                <a:latin typeface="Times New Roman" pitchFamily="18" charset="0"/>
              </a:rPr>
              <a:t>reactants</a:t>
            </a:r>
          </a:p>
          <a:p>
            <a:pPr marL="0" indent="0">
              <a:defRPr/>
            </a:pPr>
            <a:endParaRPr lang="en-US" sz="1400" dirty="0">
              <a:latin typeface="Times New Roman" pitchFamily="18" charset="0"/>
            </a:endParaRPr>
          </a:p>
          <a:p>
            <a:pPr marL="0" indent="0">
              <a:defRPr/>
            </a:pPr>
            <a:endParaRPr lang="en-US" sz="1400" dirty="0" smtClean="0">
              <a:latin typeface="Times New Roman" pitchFamily="18" charset="0"/>
            </a:endParaRPr>
          </a:p>
          <a:p>
            <a:pPr marL="0" indent="0">
              <a:defRPr/>
            </a:pPr>
            <a:endParaRPr lang="en-US" sz="1400" dirty="0">
              <a:latin typeface="Times New Roman" pitchFamily="18" charset="0"/>
            </a:endParaRPr>
          </a:p>
          <a:p>
            <a:pPr marL="0" indent="0">
              <a:defRPr/>
            </a:pPr>
            <a:endParaRPr lang="en-US" sz="1400" dirty="0" smtClean="0">
              <a:latin typeface="Times New Roman" pitchFamily="18" charset="0"/>
            </a:endParaRPr>
          </a:p>
          <a:p>
            <a:pPr marL="0" indent="0">
              <a:defRPr/>
            </a:pPr>
            <a:endParaRPr lang="de-DE" sz="1400" dirty="0" smtClean="0">
              <a:latin typeface="Times New Roman" pitchFamily="18" charset="0"/>
            </a:endParaRPr>
          </a:p>
        </p:txBody>
      </p:sp>
      <p:sp>
        <p:nvSpPr>
          <p:cNvPr id="17" name="Rectangle 6"/>
          <p:cNvSpPr>
            <a:spLocks noChangeArrowheads="1"/>
          </p:cNvSpPr>
          <p:nvPr/>
        </p:nvSpPr>
        <p:spPr bwMode="auto">
          <a:xfrm>
            <a:off x="304800" y="1379601"/>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a:r>
              <a:rPr lang="en-US" sz="1600" b="1" dirty="0">
                <a:solidFill>
                  <a:srgbClr val="3366FF"/>
                </a:solidFill>
                <a:latin typeface="Arial" charset="0"/>
              </a:rPr>
              <a:t>Solution</a:t>
            </a:r>
            <a:endParaRPr lang="en-US" sz="1600" dirty="0">
              <a:solidFill>
                <a:schemeClr val="bg1"/>
              </a:solidFill>
              <a:latin typeface="Arial" charset="0"/>
            </a:endParaRPr>
          </a:p>
        </p:txBody>
      </p:sp>
      <p:pic>
        <p:nvPicPr>
          <p:cNvPr id="9229" name="Picture 13" descr="C:\Documents and Settings\GEX\Desktop\chapter 03\sample 3.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116" y="4449016"/>
            <a:ext cx="2100072" cy="209057"/>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C:\Documents and Settings\GEX\Desktop\chapter 03\sample 3.4-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313" y="4840224"/>
            <a:ext cx="3252216" cy="19207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descr="C:\Documents and Settings\GEX\Desktop\chapter 03\sample 3.4-1.jpg"/>
          <p:cNvPicPr>
            <a:picLocks noChangeAspect="1" noChangeArrowheads="1"/>
          </p:cNvPicPr>
          <p:nvPr/>
        </p:nvPicPr>
        <p:blipFill rotWithShape="1">
          <a:blip r:embed="rId3">
            <a:extLst>
              <a:ext uri="{28A0092B-C50C-407E-A947-70E740481C1C}">
                <a14:useLocalDpi xmlns:a14="http://schemas.microsoft.com/office/drawing/2010/main" val="0"/>
              </a:ext>
            </a:extLst>
          </a:blip>
          <a:srcRect l="2533" r="91807" b="-8399"/>
          <a:stretch/>
        </p:blipFill>
        <p:spPr bwMode="auto">
          <a:xfrm>
            <a:off x="4630928" y="4089050"/>
            <a:ext cx="118872" cy="22661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58"/>
          <p:cNvSpPr>
            <a:spLocks noChangeArrowheads="1"/>
          </p:cNvSpPr>
          <p:nvPr/>
        </p:nvSpPr>
        <p:spPr bwMode="auto">
          <a:xfrm>
            <a:off x="319088" y="557784"/>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14600" indent="-2514600"/>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3.4</a:t>
            </a:r>
            <a:r>
              <a:rPr lang="en-US" b="1" dirty="0" smtClean="0">
                <a:solidFill>
                  <a:srgbClr val="4C4BE5"/>
                </a:solidFill>
                <a:latin typeface="Arial" charset="0"/>
              </a:rPr>
              <a:t> </a:t>
            </a:r>
            <a:r>
              <a:rPr lang="en-US" b="1" dirty="0" smtClean="0">
                <a:latin typeface="Arial"/>
                <a:cs typeface="Arial"/>
              </a:rPr>
              <a:t>Writing Balanced Equations for Combustion Reactions</a:t>
            </a:r>
            <a:endParaRPr lang="en-US" b="1" dirty="0">
              <a:latin typeface="Arial"/>
              <a:cs typeface="Arial"/>
            </a:endParaRPr>
          </a:p>
        </p:txBody>
      </p:sp>
      <p:sp>
        <p:nvSpPr>
          <p:cNvPr id="19"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Line 7"/>
          <p:cNvSpPr>
            <a:spLocks noChangeShapeType="1"/>
          </p:cNvSpPr>
          <p:nvPr/>
        </p:nvSpPr>
        <p:spPr bwMode="auto">
          <a:xfrm flipH="1">
            <a:off x="295360" y="304800"/>
            <a:ext cx="9438" cy="483393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9" name="Line 10"/>
          <p:cNvSpPr>
            <a:spLocks noChangeShapeType="1"/>
          </p:cNvSpPr>
          <p:nvPr/>
        </p:nvSpPr>
        <p:spPr bwMode="auto">
          <a:xfrm>
            <a:off x="285751" y="512265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95"/>
          <p:cNvSpPr txBox="1">
            <a:spLocks noChangeArrowheads="1"/>
          </p:cNvSpPr>
          <p:nvPr/>
        </p:nvSpPr>
        <p:spPr bwMode="auto">
          <a:xfrm>
            <a:off x="320040" y="1265174"/>
            <a:ext cx="8610600" cy="3532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85800" indent="-685800">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marL="0" lvl="0" indent="0">
              <a:defRPr/>
            </a:pPr>
            <a:r>
              <a:rPr lang="en-US" sz="1400" dirty="0" smtClean="0">
                <a:solidFill>
                  <a:srgbClr val="000000"/>
                </a:solidFill>
              </a:rPr>
              <a:t>Although this equation is balanced, it is not in its most conventional form because it contains a fractional coefficient. However, multiplying through by 2 removes the fraction and keeps the equation balanced:</a:t>
            </a:r>
          </a:p>
          <a:p>
            <a:pPr marL="0" lvl="0" indent="0">
              <a:defRPr/>
            </a:pPr>
            <a:r>
              <a:rPr lang="en-US" sz="1400" dirty="0" smtClean="0">
                <a:solidFill>
                  <a:srgbClr val="000000"/>
                </a:solidFill>
              </a:rPr>
              <a:t>                                                2 CH</a:t>
            </a:r>
            <a:r>
              <a:rPr lang="en-US" sz="1400" baseline="-25000" dirty="0" smtClean="0">
                <a:solidFill>
                  <a:srgbClr val="000000"/>
                </a:solidFill>
              </a:rPr>
              <a:t>3</a:t>
            </a:r>
            <a:r>
              <a:rPr lang="en-US" sz="1400" dirty="0" smtClean="0">
                <a:solidFill>
                  <a:srgbClr val="000000"/>
                </a:solidFill>
              </a:rPr>
              <a:t>OH(</a:t>
            </a:r>
            <a:r>
              <a:rPr lang="en-US" sz="1400" i="1" dirty="0" smtClean="0">
                <a:solidFill>
                  <a:srgbClr val="000000"/>
                </a:solidFill>
              </a:rPr>
              <a:t>l</a:t>
            </a:r>
            <a:r>
              <a:rPr lang="en-US" sz="1400" dirty="0" smtClean="0">
                <a:solidFill>
                  <a:srgbClr val="000000"/>
                </a:solidFill>
              </a:rPr>
              <a:t>) + 3O</a:t>
            </a:r>
            <a:r>
              <a:rPr lang="en-US" sz="1400" baseline="-25000" dirty="0" smtClean="0">
                <a:solidFill>
                  <a:srgbClr val="000000"/>
                </a:solidFill>
              </a:rPr>
              <a:t>2</a:t>
            </a:r>
            <a:r>
              <a:rPr lang="en-US" sz="1400" dirty="0" smtClean="0">
                <a:solidFill>
                  <a:srgbClr val="000000"/>
                </a:solidFill>
              </a:rPr>
              <a:t>(</a:t>
            </a:r>
            <a:r>
              <a:rPr lang="en-US" sz="1400" i="1" dirty="0" smtClean="0">
                <a:solidFill>
                  <a:srgbClr val="000000"/>
                </a:solidFill>
              </a:rPr>
              <a:t>g</a:t>
            </a:r>
            <a:r>
              <a:rPr lang="en-US" sz="1400" dirty="0" smtClean="0">
                <a:solidFill>
                  <a:srgbClr val="000000"/>
                </a:solidFill>
              </a:rPr>
              <a:t>) → 2 CO</a:t>
            </a:r>
            <a:r>
              <a:rPr lang="en-US" sz="1400" baseline="-25000" dirty="0" smtClean="0">
                <a:solidFill>
                  <a:srgbClr val="000000"/>
                </a:solidFill>
              </a:rPr>
              <a:t>2</a:t>
            </a:r>
            <a:r>
              <a:rPr lang="en-US" sz="1400" dirty="0" smtClean="0">
                <a:solidFill>
                  <a:srgbClr val="000000"/>
                </a:solidFill>
              </a:rPr>
              <a:t>(</a:t>
            </a:r>
            <a:r>
              <a:rPr lang="en-US" sz="1400" i="1" dirty="0" smtClean="0">
                <a:solidFill>
                  <a:srgbClr val="000000"/>
                </a:solidFill>
              </a:rPr>
              <a:t>g</a:t>
            </a:r>
            <a:r>
              <a:rPr lang="en-US" sz="1400" dirty="0" smtClean="0">
                <a:solidFill>
                  <a:srgbClr val="000000"/>
                </a:solidFill>
              </a:rPr>
              <a:t>) + 4 H</a:t>
            </a:r>
            <a:r>
              <a:rPr lang="en-US" sz="1400" baseline="-25000" dirty="0" smtClean="0">
                <a:solidFill>
                  <a:srgbClr val="000000"/>
                </a:solidFill>
              </a:rPr>
              <a:t>2</a:t>
            </a:r>
            <a:r>
              <a:rPr lang="en-US" sz="1400" dirty="0" smtClean="0">
                <a:solidFill>
                  <a:srgbClr val="000000"/>
                </a:solidFill>
              </a:rPr>
              <a:t>O(</a:t>
            </a:r>
            <a:r>
              <a:rPr lang="en-US" sz="1400" i="1" dirty="0" smtClean="0">
                <a:solidFill>
                  <a:srgbClr val="000000"/>
                </a:solidFill>
              </a:rPr>
              <a:t>g</a:t>
            </a:r>
            <a:r>
              <a:rPr lang="en-US" sz="1400" dirty="0" smtClean="0">
                <a:solidFill>
                  <a:srgbClr val="000000"/>
                </a:solidFill>
              </a:rPr>
              <a:t>) </a:t>
            </a:r>
          </a:p>
          <a:p>
            <a:pPr>
              <a:spcBef>
                <a:spcPct val="0"/>
              </a:spcBef>
            </a:pPr>
            <a:endParaRPr lang="en-US" sz="1600" b="1" dirty="0" smtClean="0">
              <a:solidFill>
                <a:srgbClr val="3366FF"/>
              </a:solidFill>
              <a:latin typeface="Arial" charset="0"/>
            </a:endParaRPr>
          </a:p>
          <a:p>
            <a:pPr>
              <a:spcBef>
                <a:spcPct val="0"/>
              </a:spcBef>
            </a:pPr>
            <a:r>
              <a:rPr lang="en-US" sz="1600" b="1" dirty="0" smtClean="0">
                <a:solidFill>
                  <a:srgbClr val="3366FF"/>
                </a:solidFill>
                <a:latin typeface="Arial" charset="0"/>
              </a:rPr>
              <a:t>Practice Exercise 1</a:t>
            </a:r>
          </a:p>
          <a:p>
            <a:pPr>
              <a:spcBef>
                <a:spcPct val="0"/>
              </a:spcBef>
            </a:pPr>
            <a:endParaRPr lang="en-US" sz="1000" b="1" dirty="0">
              <a:solidFill>
                <a:srgbClr val="3366FF"/>
              </a:solidFill>
              <a:latin typeface="Arial" charset="0"/>
            </a:endParaRPr>
          </a:p>
          <a:p>
            <a:pPr>
              <a:spcBef>
                <a:spcPct val="0"/>
              </a:spcBef>
            </a:pPr>
            <a:r>
              <a:rPr lang="en-US" sz="1400" dirty="0" smtClean="0"/>
              <a:t>Write </a:t>
            </a:r>
            <a:r>
              <a:rPr lang="en-US" sz="1400" dirty="0"/>
              <a:t>the balanced equation for the reaction </a:t>
            </a:r>
            <a:r>
              <a:rPr lang="en-US" sz="1400" dirty="0" smtClean="0"/>
              <a:t>that occurs </a:t>
            </a:r>
            <a:r>
              <a:rPr lang="en-US" sz="1400" dirty="0"/>
              <a:t>when ethylene glycol, </a:t>
            </a:r>
            <a:r>
              <a:rPr lang="en-US" sz="1400" dirty="0" smtClean="0"/>
              <a:t>C</a:t>
            </a:r>
            <a:r>
              <a:rPr lang="en-US" sz="1400" baseline="-25000" dirty="0" smtClean="0"/>
              <a:t>2</a:t>
            </a:r>
            <a:r>
              <a:rPr lang="en-US" sz="1400" dirty="0" smtClean="0"/>
              <a:t>H</a:t>
            </a:r>
            <a:r>
              <a:rPr lang="en-US" sz="1400" baseline="-25000" dirty="0" smtClean="0"/>
              <a:t>4</a:t>
            </a:r>
            <a:r>
              <a:rPr lang="en-US" sz="1400" dirty="0" smtClean="0"/>
              <a:t>(OH)</a:t>
            </a:r>
            <a:r>
              <a:rPr lang="en-US" sz="1400" baseline="-25000" dirty="0" smtClean="0"/>
              <a:t> 2</a:t>
            </a:r>
            <a:r>
              <a:rPr lang="en-US" sz="1400" dirty="0" smtClean="0"/>
              <a:t>, </a:t>
            </a:r>
            <a:r>
              <a:rPr lang="en-US" sz="1400" dirty="0"/>
              <a:t>burns in </a:t>
            </a:r>
            <a:r>
              <a:rPr lang="en-US" sz="1400" dirty="0" smtClean="0"/>
              <a:t>air.</a:t>
            </a:r>
          </a:p>
          <a:p>
            <a:r>
              <a:rPr lang="en-US" sz="1400" dirty="0" smtClean="0"/>
              <a:t>(</a:t>
            </a:r>
            <a:r>
              <a:rPr lang="en-US" sz="1400" b="1" dirty="0" smtClean="0"/>
              <a:t>a</a:t>
            </a:r>
            <a:r>
              <a:rPr lang="en-US" sz="1400" dirty="0" smtClean="0"/>
              <a:t>)   C</a:t>
            </a:r>
            <a:r>
              <a:rPr lang="en-US" sz="1400" baseline="-25000" dirty="0" smtClean="0"/>
              <a:t>2</a:t>
            </a:r>
            <a:r>
              <a:rPr lang="en-US" sz="1400" dirty="0" smtClean="0"/>
              <a:t>H</a:t>
            </a:r>
            <a:r>
              <a:rPr lang="en-US" sz="1400" baseline="-25000" dirty="0" smtClean="0"/>
              <a:t>4</a:t>
            </a:r>
            <a:r>
              <a:rPr lang="en-US" sz="1400" dirty="0" smtClean="0"/>
              <a:t>(OH)</a:t>
            </a:r>
            <a:r>
              <a:rPr lang="en-US" sz="1400" baseline="-25000" dirty="0" smtClean="0"/>
              <a:t>2</a:t>
            </a:r>
            <a:r>
              <a:rPr lang="en-US" sz="1400" dirty="0" smtClean="0"/>
              <a:t>(</a:t>
            </a:r>
            <a:r>
              <a:rPr lang="en-US" sz="1400" i="1" dirty="0" smtClean="0"/>
              <a:t>l</a:t>
            </a:r>
            <a:r>
              <a:rPr lang="en-US" sz="1400" dirty="0" smtClean="0"/>
              <a:t>) + 5/2 O</a:t>
            </a:r>
            <a:r>
              <a:rPr lang="en-US" sz="1400" baseline="-25000" dirty="0" smtClean="0"/>
              <a:t>2</a:t>
            </a:r>
            <a:r>
              <a:rPr lang="en-US" sz="1400" dirty="0" smtClean="0"/>
              <a:t>(</a:t>
            </a:r>
            <a:r>
              <a:rPr lang="en-US" sz="1400" i="1" dirty="0" smtClean="0"/>
              <a:t>g</a:t>
            </a:r>
            <a:r>
              <a:rPr lang="en-US" sz="1400" dirty="0" smtClean="0"/>
              <a:t>) → 2 CO</a:t>
            </a:r>
            <a:r>
              <a:rPr lang="en-US" sz="1400" baseline="-25000" dirty="0" smtClean="0"/>
              <a:t>2</a:t>
            </a:r>
            <a:r>
              <a:rPr lang="en-US" sz="1400" dirty="0" smtClean="0"/>
              <a:t>(</a:t>
            </a:r>
            <a:r>
              <a:rPr lang="en-US" sz="1400" i="1" dirty="0" smtClean="0"/>
              <a:t>g</a:t>
            </a:r>
            <a:r>
              <a:rPr lang="en-US" sz="1400" dirty="0" smtClean="0"/>
              <a:t>) + 3 H</a:t>
            </a:r>
            <a:r>
              <a:rPr lang="en-US" sz="1400" baseline="-25000" dirty="0" smtClean="0"/>
              <a:t>2</a:t>
            </a:r>
            <a:r>
              <a:rPr lang="en-US" sz="1400" dirty="0" smtClean="0"/>
              <a:t>O(</a:t>
            </a:r>
            <a:r>
              <a:rPr lang="en-US" sz="1400" i="1" dirty="0" smtClean="0"/>
              <a:t>g</a:t>
            </a:r>
            <a:r>
              <a:rPr lang="en-US" sz="1400" dirty="0" smtClean="0"/>
              <a:t>)</a:t>
            </a:r>
            <a:endParaRPr lang="en-US" sz="1400" baseline="30000" dirty="0" smtClean="0"/>
          </a:p>
          <a:p>
            <a:pPr marL="0" indent="0">
              <a:spcBef>
                <a:spcPct val="0"/>
              </a:spcBef>
            </a:pPr>
            <a:r>
              <a:rPr lang="en-US" sz="1400" dirty="0" smtClean="0"/>
              <a:t>(</a:t>
            </a:r>
            <a:r>
              <a:rPr lang="en-US" sz="1400" b="1" dirty="0" smtClean="0"/>
              <a:t>b</a:t>
            </a:r>
            <a:r>
              <a:rPr lang="en-US" sz="1400" dirty="0" smtClean="0"/>
              <a:t>)   2 C</a:t>
            </a:r>
            <a:r>
              <a:rPr lang="en-US" sz="1400" baseline="-25000" dirty="0" smtClean="0"/>
              <a:t>2</a:t>
            </a:r>
            <a:r>
              <a:rPr lang="en-US" sz="1400" dirty="0" smtClean="0"/>
              <a:t>H</a:t>
            </a:r>
            <a:r>
              <a:rPr lang="en-US" sz="1400" baseline="-25000" dirty="0" smtClean="0"/>
              <a:t>4</a:t>
            </a:r>
            <a:r>
              <a:rPr lang="en-US" sz="1400" dirty="0" smtClean="0"/>
              <a:t>(OH)</a:t>
            </a:r>
            <a:r>
              <a:rPr lang="en-US" sz="1400" baseline="-25000" dirty="0" smtClean="0"/>
              <a:t>2</a:t>
            </a:r>
            <a:r>
              <a:rPr lang="en-US" sz="1400" dirty="0" smtClean="0"/>
              <a:t>(</a:t>
            </a:r>
            <a:r>
              <a:rPr lang="en-US" sz="1400" i="1" dirty="0" smtClean="0"/>
              <a:t>l</a:t>
            </a:r>
            <a:r>
              <a:rPr lang="en-US" sz="1400" dirty="0" smtClean="0"/>
              <a:t>) + 5 O</a:t>
            </a:r>
            <a:r>
              <a:rPr lang="en-US" sz="1400" baseline="-25000" dirty="0" smtClean="0"/>
              <a:t>2</a:t>
            </a:r>
            <a:r>
              <a:rPr lang="en-US" sz="1400" dirty="0" smtClean="0"/>
              <a:t>(</a:t>
            </a:r>
            <a:r>
              <a:rPr lang="en-US" sz="1400" i="1" dirty="0" smtClean="0"/>
              <a:t>g</a:t>
            </a:r>
            <a:r>
              <a:rPr lang="en-US" sz="1400" dirty="0" smtClean="0"/>
              <a:t>) → 4 CO</a:t>
            </a:r>
            <a:r>
              <a:rPr lang="en-US" sz="1400" baseline="-25000" dirty="0" smtClean="0"/>
              <a:t>2</a:t>
            </a:r>
            <a:r>
              <a:rPr lang="en-US" sz="1400" dirty="0" smtClean="0"/>
              <a:t>(</a:t>
            </a:r>
            <a:r>
              <a:rPr lang="en-US" sz="1400" i="1" dirty="0" smtClean="0"/>
              <a:t>g</a:t>
            </a:r>
            <a:r>
              <a:rPr lang="en-US" sz="1400" dirty="0" smtClean="0"/>
              <a:t>) + 6 H</a:t>
            </a:r>
            <a:r>
              <a:rPr lang="en-US" sz="1400" baseline="-25000" dirty="0" smtClean="0"/>
              <a:t>2</a:t>
            </a:r>
            <a:r>
              <a:rPr lang="en-US" sz="1400" dirty="0" smtClean="0"/>
              <a:t>O(</a:t>
            </a:r>
            <a:r>
              <a:rPr lang="en-US" sz="1400" i="1" dirty="0" smtClean="0"/>
              <a:t>g</a:t>
            </a:r>
            <a:r>
              <a:rPr lang="en-US" sz="1400" dirty="0" smtClean="0"/>
              <a:t>)</a:t>
            </a:r>
          </a:p>
          <a:p>
            <a:pPr marL="0" indent="0">
              <a:spcBef>
                <a:spcPct val="0"/>
              </a:spcBef>
            </a:pPr>
            <a:r>
              <a:rPr lang="en-US" sz="1400" dirty="0" smtClean="0"/>
              <a:t>(</a:t>
            </a:r>
            <a:r>
              <a:rPr lang="en-US" sz="1400" b="1" dirty="0" smtClean="0"/>
              <a:t>c</a:t>
            </a:r>
            <a:r>
              <a:rPr lang="en-US" sz="1400" dirty="0" smtClean="0"/>
              <a:t>)   C</a:t>
            </a:r>
            <a:r>
              <a:rPr lang="en-US" sz="1400" baseline="-25000" dirty="0" smtClean="0"/>
              <a:t>2</a:t>
            </a:r>
            <a:r>
              <a:rPr lang="en-US" sz="1400" dirty="0" smtClean="0"/>
              <a:t>H</a:t>
            </a:r>
            <a:r>
              <a:rPr lang="en-US" sz="1400" baseline="-25000" dirty="0" smtClean="0"/>
              <a:t>4</a:t>
            </a:r>
            <a:r>
              <a:rPr lang="en-US" sz="1400" dirty="0" smtClean="0"/>
              <a:t>(OH)</a:t>
            </a:r>
            <a:r>
              <a:rPr lang="en-US" sz="1400" baseline="-25000" dirty="0" smtClean="0"/>
              <a:t>2</a:t>
            </a:r>
            <a:r>
              <a:rPr lang="en-US" sz="1400" dirty="0" smtClean="0"/>
              <a:t>(</a:t>
            </a:r>
            <a:r>
              <a:rPr lang="en-US" sz="1400" i="1" dirty="0" smtClean="0"/>
              <a:t>l</a:t>
            </a:r>
            <a:r>
              <a:rPr lang="en-US" sz="1400" dirty="0" smtClean="0"/>
              <a:t>) + 3 O</a:t>
            </a:r>
            <a:r>
              <a:rPr lang="en-US" sz="1400" baseline="-25000" dirty="0" smtClean="0"/>
              <a:t>2</a:t>
            </a:r>
            <a:r>
              <a:rPr lang="en-US" sz="1400" dirty="0" smtClean="0"/>
              <a:t>(</a:t>
            </a:r>
            <a:r>
              <a:rPr lang="en-US" sz="1400" i="1" dirty="0" smtClean="0"/>
              <a:t>g</a:t>
            </a:r>
            <a:r>
              <a:rPr lang="en-US" sz="1400" dirty="0" smtClean="0"/>
              <a:t>) → 2 CO</a:t>
            </a:r>
            <a:r>
              <a:rPr lang="en-US" sz="1400" baseline="-25000" dirty="0" smtClean="0"/>
              <a:t>2</a:t>
            </a:r>
            <a:r>
              <a:rPr lang="en-US" sz="1400" dirty="0" smtClean="0"/>
              <a:t>(</a:t>
            </a:r>
            <a:r>
              <a:rPr lang="en-US" sz="1400" i="1" dirty="0" smtClean="0"/>
              <a:t>g</a:t>
            </a:r>
            <a:r>
              <a:rPr lang="en-US" sz="1400" dirty="0" smtClean="0"/>
              <a:t>) + 3 H</a:t>
            </a:r>
            <a:r>
              <a:rPr lang="en-US" sz="1400" baseline="-25000" dirty="0" smtClean="0"/>
              <a:t>2</a:t>
            </a:r>
            <a:r>
              <a:rPr lang="en-US" sz="1400" dirty="0" smtClean="0"/>
              <a:t>O(</a:t>
            </a:r>
            <a:r>
              <a:rPr lang="en-US" sz="1400" i="1" dirty="0" smtClean="0"/>
              <a:t>g</a:t>
            </a:r>
            <a:r>
              <a:rPr lang="en-US" sz="1400" dirty="0" smtClean="0"/>
              <a:t>)</a:t>
            </a:r>
          </a:p>
          <a:p>
            <a:pPr marL="0" indent="0">
              <a:spcBef>
                <a:spcPct val="0"/>
              </a:spcBef>
            </a:pPr>
            <a:r>
              <a:rPr lang="en-US" sz="1400" dirty="0" smtClean="0"/>
              <a:t>(</a:t>
            </a:r>
            <a:r>
              <a:rPr lang="en-US" sz="1400" b="1" dirty="0" smtClean="0"/>
              <a:t>d</a:t>
            </a:r>
            <a:r>
              <a:rPr lang="en-US" sz="1400" dirty="0" smtClean="0"/>
              <a:t>)   C</a:t>
            </a:r>
            <a:r>
              <a:rPr lang="en-US" sz="1400" baseline="-25000" dirty="0" smtClean="0"/>
              <a:t>2</a:t>
            </a:r>
            <a:r>
              <a:rPr lang="en-US" sz="1400" dirty="0" smtClean="0"/>
              <a:t>H</a:t>
            </a:r>
            <a:r>
              <a:rPr lang="en-US" sz="1400" baseline="-25000" dirty="0" smtClean="0"/>
              <a:t>4</a:t>
            </a:r>
            <a:r>
              <a:rPr lang="en-US" sz="1400" dirty="0" smtClean="0"/>
              <a:t>(OH)</a:t>
            </a:r>
            <a:r>
              <a:rPr lang="en-US" sz="1400" baseline="-25000" dirty="0" smtClean="0"/>
              <a:t>2</a:t>
            </a:r>
            <a:r>
              <a:rPr lang="en-US" sz="1400" dirty="0" smtClean="0"/>
              <a:t>(</a:t>
            </a:r>
            <a:r>
              <a:rPr lang="en-US" sz="1400" i="1" dirty="0" smtClean="0"/>
              <a:t>l</a:t>
            </a:r>
            <a:r>
              <a:rPr lang="en-US" sz="1400" dirty="0" smtClean="0"/>
              <a:t>) + 5 O</a:t>
            </a:r>
            <a:r>
              <a:rPr lang="en-US" sz="1400" baseline="-25000" dirty="0" smtClean="0"/>
              <a:t>2</a:t>
            </a:r>
            <a:r>
              <a:rPr lang="en-US" sz="1400" dirty="0" smtClean="0"/>
              <a:t>(</a:t>
            </a:r>
            <a:r>
              <a:rPr lang="en-US" sz="1400" i="1" dirty="0" smtClean="0"/>
              <a:t>g</a:t>
            </a:r>
            <a:r>
              <a:rPr lang="en-US" sz="1400" dirty="0" smtClean="0"/>
              <a:t>) → 2 CO</a:t>
            </a:r>
            <a:r>
              <a:rPr lang="en-US" sz="1400" baseline="-25000" dirty="0" smtClean="0"/>
              <a:t>2</a:t>
            </a:r>
            <a:r>
              <a:rPr lang="en-US" sz="1400" dirty="0" smtClean="0"/>
              <a:t>(</a:t>
            </a:r>
            <a:r>
              <a:rPr lang="en-US" sz="1400" i="1" dirty="0" smtClean="0"/>
              <a:t>g</a:t>
            </a:r>
            <a:r>
              <a:rPr lang="en-US" sz="1400" dirty="0" smtClean="0"/>
              <a:t>) + 3 H</a:t>
            </a:r>
            <a:r>
              <a:rPr lang="en-US" sz="1400" baseline="-25000" dirty="0" smtClean="0"/>
              <a:t>2</a:t>
            </a:r>
            <a:r>
              <a:rPr lang="en-US" sz="1400" dirty="0" smtClean="0"/>
              <a:t>O(</a:t>
            </a:r>
            <a:r>
              <a:rPr lang="en-US" sz="1400" i="1" dirty="0" smtClean="0"/>
              <a:t>g</a:t>
            </a:r>
            <a:r>
              <a:rPr lang="en-US" sz="1400" dirty="0" smtClean="0"/>
              <a:t>)</a:t>
            </a:r>
            <a:endParaRPr lang="en-US" sz="1400" baseline="30000" dirty="0" smtClean="0"/>
          </a:p>
          <a:p>
            <a:pPr marL="0" indent="0">
              <a:spcBef>
                <a:spcPct val="0"/>
              </a:spcBef>
            </a:pPr>
            <a:r>
              <a:rPr lang="en-US" sz="1400" dirty="0" smtClean="0"/>
              <a:t>(</a:t>
            </a:r>
            <a:r>
              <a:rPr lang="en-US" sz="1400" b="1" dirty="0" smtClean="0"/>
              <a:t>e</a:t>
            </a:r>
            <a:r>
              <a:rPr lang="en-US" sz="1400" dirty="0" smtClean="0"/>
              <a:t>)    4 C</a:t>
            </a:r>
            <a:r>
              <a:rPr lang="en-US" sz="1400" baseline="-25000" dirty="0" smtClean="0"/>
              <a:t>2</a:t>
            </a:r>
            <a:r>
              <a:rPr lang="en-US" sz="1400" dirty="0" smtClean="0"/>
              <a:t>H</a:t>
            </a:r>
            <a:r>
              <a:rPr lang="en-US" sz="1400" baseline="-25000" dirty="0" smtClean="0"/>
              <a:t>4</a:t>
            </a:r>
            <a:r>
              <a:rPr lang="en-US" sz="1400" dirty="0" smtClean="0"/>
              <a:t>(OH)</a:t>
            </a:r>
            <a:r>
              <a:rPr lang="en-US" sz="1400" baseline="-25000" dirty="0" smtClean="0"/>
              <a:t>2</a:t>
            </a:r>
            <a:r>
              <a:rPr lang="en-US" sz="1400" dirty="0" smtClean="0"/>
              <a:t>(</a:t>
            </a:r>
            <a:r>
              <a:rPr lang="en-US" sz="1400" i="1" dirty="0" smtClean="0"/>
              <a:t>l</a:t>
            </a:r>
            <a:r>
              <a:rPr lang="en-US" sz="1400" dirty="0" smtClean="0"/>
              <a:t>) + 10 O</a:t>
            </a:r>
            <a:r>
              <a:rPr lang="en-US" sz="1400" baseline="-25000" dirty="0" smtClean="0"/>
              <a:t>2</a:t>
            </a:r>
            <a:r>
              <a:rPr lang="en-US" sz="1400" dirty="0" smtClean="0"/>
              <a:t>(</a:t>
            </a:r>
            <a:r>
              <a:rPr lang="en-US" sz="1400" i="1" dirty="0" smtClean="0"/>
              <a:t>g</a:t>
            </a:r>
            <a:r>
              <a:rPr lang="en-US" sz="1400" dirty="0" smtClean="0"/>
              <a:t>) → 8 CO</a:t>
            </a:r>
            <a:r>
              <a:rPr lang="en-US" sz="1400" baseline="-25000" dirty="0" smtClean="0"/>
              <a:t>2</a:t>
            </a:r>
            <a:r>
              <a:rPr lang="en-US" sz="1400" dirty="0" smtClean="0"/>
              <a:t>(</a:t>
            </a:r>
            <a:r>
              <a:rPr lang="en-US" sz="1400" i="1" dirty="0" smtClean="0"/>
              <a:t>g</a:t>
            </a:r>
            <a:r>
              <a:rPr lang="en-US" sz="1400" dirty="0" smtClean="0"/>
              <a:t>) + 12 H</a:t>
            </a:r>
            <a:r>
              <a:rPr lang="en-US" sz="1400" baseline="-25000" dirty="0" smtClean="0"/>
              <a:t>2</a:t>
            </a:r>
            <a:r>
              <a:rPr lang="en-US" sz="1400" dirty="0" smtClean="0"/>
              <a:t>O(</a:t>
            </a:r>
            <a:r>
              <a:rPr lang="en-US" sz="1400" i="1" dirty="0" smtClean="0"/>
              <a:t>g</a:t>
            </a:r>
            <a:r>
              <a:rPr lang="en-US" sz="1400" dirty="0" smtClean="0"/>
              <a:t>)</a:t>
            </a:r>
          </a:p>
          <a:p>
            <a:pPr marL="342900" indent="-342900">
              <a:spcBef>
                <a:spcPct val="0"/>
              </a:spcBef>
              <a:buAutoNum type="alphaLcParenBoth" startAt="5"/>
            </a:pPr>
            <a:endParaRPr lang="en-US" sz="1400" baseline="30000" dirty="0"/>
          </a:p>
          <a:p>
            <a:pPr marL="342900" indent="-342900">
              <a:spcBef>
                <a:spcPct val="0"/>
              </a:spcBef>
            </a:pPr>
            <a:endParaRPr lang="en-US" sz="1400" baseline="30000" dirty="0" smtClean="0"/>
          </a:p>
          <a:p>
            <a:pPr>
              <a:spcBef>
                <a:spcPct val="0"/>
              </a:spcBef>
            </a:pPr>
            <a:r>
              <a:rPr lang="en-US" sz="1600" b="1" dirty="0" smtClean="0">
                <a:solidFill>
                  <a:srgbClr val="3366FF"/>
                </a:solidFill>
                <a:latin typeface="Arial" charset="0"/>
              </a:rPr>
              <a:t>Practice Exercise 2</a:t>
            </a:r>
          </a:p>
          <a:p>
            <a:pPr>
              <a:spcBef>
                <a:spcPct val="0"/>
              </a:spcBef>
            </a:pPr>
            <a:endParaRPr lang="en-US" sz="1000" b="1" dirty="0">
              <a:solidFill>
                <a:srgbClr val="3366FF"/>
              </a:solidFill>
              <a:latin typeface="Arial" charset="0"/>
            </a:endParaRPr>
          </a:p>
          <a:p>
            <a:pPr>
              <a:spcBef>
                <a:spcPct val="0"/>
              </a:spcBef>
            </a:pPr>
            <a:r>
              <a:rPr lang="en-US" sz="1400" dirty="0" smtClean="0"/>
              <a:t>Write </a:t>
            </a:r>
            <a:r>
              <a:rPr lang="en-US" sz="1400" dirty="0"/>
              <a:t>the balanced equation for the reaction that occurs </a:t>
            </a:r>
            <a:r>
              <a:rPr lang="en-US" sz="1400" dirty="0" smtClean="0"/>
              <a:t>when ethanol</a:t>
            </a:r>
            <a:r>
              <a:rPr lang="en-US" sz="1400" dirty="0"/>
              <a:t>, </a:t>
            </a:r>
            <a:r>
              <a:rPr lang="en-US" sz="1400" dirty="0" smtClean="0"/>
              <a:t>C</a:t>
            </a:r>
            <a:r>
              <a:rPr lang="en-US" sz="1400" baseline="-25000" dirty="0" smtClean="0"/>
              <a:t>2</a:t>
            </a:r>
            <a:r>
              <a:rPr lang="en-US" sz="1400" dirty="0" smtClean="0"/>
              <a:t>H</a:t>
            </a:r>
            <a:r>
              <a:rPr lang="en-US" sz="1400" baseline="-25000" dirty="0" smtClean="0"/>
              <a:t>5</a:t>
            </a:r>
            <a:r>
              <a:rPr lang="en-US" sz="1400" dirty="0" smtClean="0"/>
              <a:t>OH(</a:t>
            </a:r>
            <a:r>
              <a:rPr lang="en-US" sz="1400" i="1" dirty="0" smtClean="0"/>
              <a:t>l</a:t>
            </a:r>
            <a:r>
              <a:rPr lang="en-US" sz="1400" dirty="0" smtClean="0"/>
              <a:t>), </a:t>
            </a:r>
            <a:r>
              <a:rPr lang="en-US" sz="1400" dirty="0"/>
              <a:t>burns in air.</a:t>
            </a:r>
            <a:endParaRPr lang="en-US" sz="1400" baseline="30000" dirty="0" smtClean="0"/>
          </a:p>
          <a:p>
            <a:endParaRPr lang="en-US" sz="1400" baseline="30000" dirty="0"/>
          </a:p>
        </p:txBody>
      </p:sp>
      <p:sp>
        <p:nvSpPr>
          <p:cNvPr id="18" name="Line 19"/>
          <p:cNvSpPr>
            <a:spLocks noChangeShapeType="1"/>
          </p:cNvSpPr>
          <p:nvPr/>
        </p:nvSpPr>
        <p:spPr bwMode="auto">
          <a:xfrm>
            <a:off x="396875" y="12541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Rectangle 20"/>
          <p:cNvSpPr>
            <a:spLocks noChangeArrowheads="1"/>
          </p:cNvSpPr>
          <p:nvPr/>
        </p:nvSpPr>
        <p:spPr bwMode="auto">
          <a:xfrm>
            <a:off x="320675" y="889000"/>
            <a:ext cx="933269" cy="3077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p>
            <a:pPr marL="2282825" indent="-2282825"/>
            <a:r>
              <a:rPr lang="en-US" sz="1400" dirty="0"/>
              <a:t>Continued</a:t>
            </a:r>
          </a:p>
        </p:txBody>
      </p:sp>
      <p:sp>
        <p:nvSpPr>
          <p:cNvPr id="9" name="Rectangle 58"/>
          <p:cNvSpPr>
            <a:spLocks noChangeArrowheads="1"/>
          </p:cNvSpPr>
          <p:nvPr/>
        </p:nvSpPr>
        <p:spPr bwMode="auto">
          <a:xfrm>
            <a:off x="319088" y="557784"/>
            <a:ext cx="8443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14600" indent="-2514600"/>
            <a:r>
              <a:rPr lang="en-US" b="1" dirty="0" smtClean="0">
                <a:solidFill>
                  <a:srgbClr val="3366FF"/>
                </a:solidFill>
                <a:latin typeface="Arial" charset="0"/>
              </a:rPr>
              <a:t>Sample </a:t>
            </a:r>
            <a:r>
              <a:rPr lang="en-US" b="1" dirty="0">
                <a:solidFill>
                  <a:srgbClr val="3366FF"/>
                </a:solidFill>
                <a:latin typeface="Arial" charset="0"/>
              </a:rPr>
              <a:t>Exercise </a:t>
            </a:r>
            <a:r>
              <a:rPr lang="en-US" b="1" dirty="0" smtClean="0">
                <a:solidFill>
                  <a:srgbClr val="3366FF"/>
                </a:solidFill>
                <a:latin typeface="Arial" charset="0"/>
              </a:rPr>
              <a:t>3.4</a:t>
            </a:r>
            <a:r>
              <a:rPr lang="en-US" b="1" dirty="0" smtClean="0">
                <a:solidFill>
                  <a:srgbClr val="4C4BE5"/>
                </a:solidFill>
                <a:latin typeface="Arial" charset="0"/>
              </a:rPr>
              <a:t> </a:t>
            </a:r>
            <a:r>
              <a:rPr lang="en-US" b="1" dirty="0" smtClean="0">
                <a:latin typeface="Arial"/>
                <a:cs typeface="Arial"/>
              </a:rPr>
              <a:t>Writing Balanced Equations for Combustion Reactions</a:t>
            </a:r>
            <a:endParaRPr lang="en-US" b="1" dirty="0">
              <a:latin typeface="Arial"/>
              <a:cs typeface="Arial"/>
            </a:endParaRPr>
          </a:p>
        </p:txBody>
      </p:sp>
      <p:sp>
        <p:nvSpPr>
          <p:cNvPr id="10" name="Line 89"/>
          <p:cNvSpPr>
            <a:spLocks noChangeShapeType="1"/>
          </p:cNvSpPr>
          <p:nvPr/>
        </p:nvSpPr>
        <p:spPr bwMode="auto">
          <a:xfrm>
            <a:off x="295276" y="30956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LASTMERGEFILE" val="\\.host\Shared Folders\gexinc On My Mac\Desktop\TRANSFER\47191\04 Sample Chapter.xls"/>
  <p:tag name="MMPROD_NEXTUNIQUEID" val="10009"/>
  <p:tag name="MMPROD_UIDATA" val="&lt;database version=&quot;8.0&quot;&gt;&lt;object type=&quot;1&quot; unique_id=&quot;10001&quot;&gt;&lt;object type=&quot;2&quot; unique_id=&quot;10039&quot;&gt;&lt;object type=&quot;3&quot; unique_id=&quot;10040&quot;&gt;&lt;property id=&quot;20148&quot; value=&quot;5&quot;/&gt;&lt;property id=&quot;20300&quot; value=&quot;Slide 1&quot;/&gt;&lt;property id=&quot;20307&quot; value=&quot;256&quot;/&gt;&lt;/object&gt;&lt;object type=&quot;3&quot; unique_id=&quot;10041&quot;&gt;&lt;property id=&quot;20148&quot; value=&quot;5&quot;/&gt;&lt;property id=&quot;20300&quot; value=&quot;Slide 2&quot;/&gt;&lt;property id=&quot;20307&quot; value=&quot;270&quot;/&gt;&lt;/object&gt;&lt;object type=&quot;3&quot; unique_id=&quot;10042&quot;&gt;&lt;property id=&quot;20148&quot; value=&quot;5&quot;/&gt;&lt;property id=&quot;20300&quot; value=&quot;Slide 3&quot;/&gt;&lt;property id=&quot;20307&quot; value=&quot;269&quot;/&gt;&lt;/object&gt;&lt;object type=&quot;3&quot; unique_id=&quot;10043&quot;&gt;&lt;property id=&quot;20148&quot; value=&quot;5&quot;/&gt;&lt;property id=&quot;20300&quot; value=&quot;Slide 4&quot;/&gt;&lt;property id=&quot;20307&quot; value=&quot;268&quot;/&gt;&lt;/object&gt;&lt;object type=&quot;3&quot; unique_id=&quot;10044&quot;&gt;&lt;property id=&quot;20148&quot; value=&quot;5&quot;/&gt;&lt;property id=&quot;20300&quot; value=&quot;Slide 5&quot;/&gt;&lt;property id=&quot;20307&quot; value=&quot;267&quot;/&gt;&lt;/object&gt;&lt;object type=&quot;3&quot; unique_id=&quot;10045&quot;&gt;&lt;property id=&quot;20148&quot; value=&quot;5&quot;/&gt;&lt;property id=&quot;20300&quot; value=&quot;Slide 6&quot;/&gt;&lt;property id=&quot;20307&quot; value=&quot;272&quot;/&gt;&lt;/object&gt;&lt;object type=&quot;3&quot; unique_id=&quot;10046&quot;&gt;&lt;property id=&quot;20148&quot; value=&quot;5&quot;/&gt;&lt;property id=&quot;20300&quot; value=&quot;Slide 7&quot;/&gt;&lt;property id=&quot;20307&quot; value=&quot;266&quot;/&gt;&lt;/object&gt;&lt;object type=&quot;3&quot; unique_id=&quot;10047&quot;&gt;&lt;property id=&quot;20148&quot; value=&quot;5&quot;/&gt;&lt;property id=&quot;20300&quot; value=&quot;Slide 8&quot;/&gt;&lt;property id=&quot;20307&quot; value=&quot;265&quot;/&gt;&lt;/object&gt;&lt;object type=&quot;3&quot; unique_id=&quot;10048&quot;&gt;&lt;property id=&quot;20148&quot; value=&quot;5&quot;/&gt;&lt;property id=&quot;20300&quot; value=&quot;Slide 9&quot;/&gt;&lt;property id=&quot;20307&quot; value=&quot;264&quot;/&gt;&lt;/object&gt;&lt;object type=&quot;3&quot; unique_id=&quot;10049&quot;&gt;&lt;property id=&quot;20148&quot; value=&quot;5&quot;/&gt;&lt;property id=&quot;20300&quot; value=&quot;Slide 10&quot;/&gt;&lt;property id=&quot;20307&quot; value=&quot;271&quot;/&gt;&lt;/object&gt;&lt;object type=&quot;3&quot; unique_id=&quot;10050&quot;&gt;&lt;property id=&quot;20148&quot; value=&quot;5&quot;/&gt;&lt;property id=&quot;20300&quot; value=&quot;Slide 11&quot;/&gt;&lt;property id=&quot;20307&quot; value=&quot;263&quot;/&gt;&lt;/object&gt;&lt;object type=&quot;3&quot; unique_id=&quot;10051&quot;&gt;&lt;property id=&quot;20148&quot; value=&quot;5&quot;/&gt;&lt;property id=&quot;20300&quot; value=&quot;Slide 13&quot;/&gt;&lt;property id=&quot;20307&quot; value=&quot;262&quot;/&gt;&lt;/object&gt;&lt;object type=&quot;3&quot; unique_id=&quot;10052&quot;&gt;&lt;property id=&quot;20148&quot; value=&quot;5&quot;/&gt;&lt;property id=&quot;20300&quot; value=&quot;Slide 12&quot;/&gt;&lt;property id=&quot;20307&quot; value=&quot;261&quot;/&gt;&lt;/object&gt;&lt;object type=&quot;3&quot; unique_id=&quot;11956&quot;&gt;&lt;property id=&quot;20148&quot; value=&quot;5&quot;/&gt;&lt;property id=&quot;20300&quot; value=&quot;Slide 14&quot;/&gt;&lt;property id=&quot;20307&quot; value=&quot;273&quot;/&gt;&lt;/object&gt;&lt;object type=&quot;3&quot; unique_id=&quot;11957&quot;&gt;&lt;property id=&quot;20148&quot; value=&quot;5&quot;/&gt;&lt;property id=&quot;20300&quot; value=&quot;Slide 15&quot;/&gt;&lt;property id=&quot;20307&quot; value=&quot;274&quot;/&gt;&lt;/object&gt;&lt;object type=&quot;3&quot; unique_id=&quot;12302&quot;&gt;&lt;property id=&quot;20148&quot; value=&quot;5&quot;/&gt;&lt;property id=&quot;20300&quot; value=&quot;Slide 16&quot;/&gt;&lt;property id=&quot;20307&quot; value=&quot;275&quot;/&gt;&lt;/object&gt;&lt;object type=&quot;3&quot; unique_id=&quot;12303&quot;&gt;&lt;property id=&quot;20148&quot; value=&quot;5&quot;/&gt;&lt;property id=&quot;20300&quot; value=&quot;Slide 17&quot;/&gt;&lt;property id=&quot;20307&quot; value=&quot;276&quot;/&gt;&lt;/object&gt;&lt;object type=&quot;3&quot; unique_id=&quot;12476&quot;&gt;&lt;property id=&quot;20148&quot; value=&quot;5&quot;/&gt;&lt;property id=&quot;20300&quot; value=&quot;Slide 18&quot;/&gt;&lt;property id=&quot;20307&quot; value=&quot;277&quot;/&gt;&lt;/object&gt;&lt;object type=&quot;3&quot; unique_id=&quot;12477&quot;&gt;&lt;property id=&quot;20148&quot; value=&quot;5&quot;/&gt;&lt;property id=&quot;20300&quot; value=&quot;Slide 19&quot;/&gt;&lt;property id=&quot;20307&quot; value=&quot;278&quot;/&gt;&lt;/object&gt;&lt;object type=&quot;3&quot; unique_id=&quot;12562&quot;&gt;&lt;property id=&quot;20148&quot; value=&quot;5&quot;/&gt;&lt;property id=&quot;20300&quot; value=&quot;Slide 20&quot;/&gt;&lt;property id=&quot;20307&quot; value=&quot;279&quot;/&gt;&lt;/object&gt;&lt;object type=&quot;3&quot; unique_id=&quot;12563&quot;&gt;&lt;property id=&quot;20148&quot; value=&quot;5&quot;/&gt;&lt;property id=&quot;20300&quot; value=&quot;Slide 21&quot;/&gt;&lt;property id=&quot;20307&quot; value=&quot;280&quot;/&gt;&lt;/object&gt;&lt;object type=&quot;3&quot; unique_id=&quot;12702&quot;&gt;&lt;property id=&quot;20148&quot; value=&quot;5&quot;/&gt;&lt;property id=&quot;20300&quot; value=&quot;Slide 22&quot;/&gt;&lt;property id=&quot;20307&quot; value=&quot;281&quot;/&gt;&lt;/object&gt;&lt;object type=&quot;3&quot; unique_id=&quot;12703&quot;&gt;&lt;property id=&quot;20148&quot; value=&quot;5&quot;/&gt;&lt;property id=&quot;20300&quot; value=&quot;Slide 23&quot;/&gt;&lt;property id=&quot;20307&quot; value=&quot;282&quot;/&gt;&lt;/object&gt;&lt;object type=&quot;3&quot; unique_id=&quot;12854&quot;&gt;&lt;property id=&quot;20148&quot; value=&quot;5&quot;/&gt;&lt;property id=&quot;20300&quot; value=&quot;Slide 24&quot;/&gt;&lt;property id=&quot;20307&quot; value=&quot;283&quot;/&gt;&lt;/object&gt;&lt;object type=&quot;3&quot; unique_id=&quot;12855&quot;&gt;&lt;property id=&quot;20148&quot; value=&quot;5&quot;/&gt;&lt;property id=&quot;20300&quot; value=&quot;Slide 25&quot;/&gt;&lt;property id=&quot;20307&quot; value=&quot;284&quot;/&gt;&lt;/object&gt;&lt;object type=&quot;3&quot; unique_id=&quot;13018&quot;&gt;&lt;property id=&quot;20148&quot; value=&quot;5&quot;/&gt;&lt;property id=&quot;20300&quot; value=&quot;Slide 26&quot;/&gt;&lt;property id=&quot;20307&quot; value=&quot;285&quot;/&gt;&lt;/object&gt;&lt;object type=&quot;3&quot; unique_id=&quot;13019&quot;&gt;&lt;property id=&quot;20148&quot; value=&quot;5&quot;/&gt;&lt;property id=&quot;20300&quot; value=&quot;Slide 27&quot;/&gt;&lt;property id=&quot;20307&quot; value=&quot;286&quot;/&gt;&lt;/object&gt;&lt;object type=&quot;3&quot; unique_id=&quot;13107&quot;&gt;&lt;property id=&quot;20148&quot; value=&quot;5&quot;/&gt;&lt;property id=&quot;20300&quot; value=&quot;Slide 28&quot;/&gt;&lt;property id=&quot;20307&quot; value=&quot;287&quot;/&gt;&lt;/object&gt;&lt;object type=&quot;3&quot; unique_id=&quot;13408&quot;&gt;&lt;property id=&quot;20148&quot; value=&quot;5&quot;/&gt;&lt;property id=&quot;20300&quot; value=&quot;Slide 29&quot;/&gt;&lt;property id=&quot;20307&quot; value=&quot;288&quot;/&gt;&lt;/object&gt;&lt;object type=&quot;3&quot; unique_id=&quot;13409&quot;&gt;&lt;property id=&quot;20148&quot; value=&quot;5&quot;/&gt;&lt;property id=&quot;20300&quot; value=&quot;Slide 30&quot;/&gt;&lt;property id=&quot;20307&quot; value=&quot;289&quot;/&gt;&lt;/object&gt;&lt;object type=&quot;3&quot; unique_id=&quot;13698&quot;&gt;&lt;property id=&quot;20148&quot; value=&quot;5&quot;/&gt;&lt;property id=&quot;20300&quot; value=&quot;Slide 31&quot;/&gt;&lt;property id=&quot;20307&quot; value=&quot;290&quot;/&gt;&lt;/object&gt;&lt;object type=&quot;3&quot; unique_id=&quot;13699&quot;&gt;&lt;property id=&quot;20148&quot; value=&quot;5&quot;/&gt;&lt;property id=&quot;20300&quot; value=&quot;Slide 32&quot;/&gt;&lt;property id=&quot;20307&quot; value=&quot;291&quot;/&gt;&lt;/object&gt;&lt;object type=&quot;3&quot; unique_id=&quot;13700&quot;&gt;&lt;property id=&quot;20148&quot; value=&quot;5&quot;/&gt;&lt;property id=&quot;20300&quot; value=&quot;Slide 33&quot;/&gt;&lt;property id=&quot;20307&quot; value=&quot;292&quot;/&gt;&lt;/object&gt;&lt;object type=&quot;3&quot; unique_id=&quot;14122&quot;&gt;&lt;property id=&quot;20148&quot; value=&quot;5&quot;/&gt;&lt;property id=&quot;20300&quot; value=&quot;Slide 34&quot;/&gt;&lt;property id=&quot;20307&quot; value=&quot;293&quot;/&gt;&lt;/object&gt;&lt;object type=&quot;3&quot; unique_id=&quot;14123&quot;&gt;&lt;property id=&quot;20148&quot; value=&quot;5&quot;/&gt;&lt;property id=&quot;20300&quot; value=&quot;Slide 35&quot;/&gt;&lt;property id=&quot;20307&quot; value=&quot;294&quot;/&gt;&lt;/object&gt;&lt;object type=&quot;3&quot; unique_id=&quot;14124&quot;&gt;&lt;property id=&quot;20148&quot; value=&quot;5&quot;/&gt;&lt;property id=&quot;20300&quot; value=&quot;Slide 36&quot;/&gt;&lt;property id=&quot;20307&quot; value=&quot;295&quot;/&gt;&lt;/object&gt;&lt;object type=&quot;3&quot; unique_id=&quot;14126&quot;&gt;&lt;property id=&quot;20148&quot; value=&quot;5&quot;/&gt;&lt;property id=&quot;20300&quot; value=&quot;Slide 37&quot;/&gt;&lt;property id=&quot;20307&quot; value=&quot;296&quot;/&gt;&lt;/object&gt;&lt;object type=&quot;3&quot; unique_id=&quot;14127&quot;&gt;&lt;property id=&quot;20148&quot; value=&quot;5&quot;/&gt;&lt;property id=&quot;20300&quot; value=&quot;Slide 38&quot;/&gt;&lt;property id=&quot;20307&quot; value=&quot;297&quot;/&gt;&lt;/object&gt;&lt;object type=&quot;3&quot; unique_id=&quot;14128&quot;&gt;&lt;property id=&quot;20148&quot; value=&quot;5&quot;/&gt;&lt;property id=&quot;20300&quot; value=&quot;Slide 39&quot;/&gt;&lt;property id=&quot;20307&quot; value=&quot;298&quot;/&gt;&lt;/object&gt;&lt;object type=&quot;3&quot; unique_id=&quot;14129&quot;&gt;&lt;property id=&quot;20148&quot; value=&quot;5&quot;/&gt;&lt;property id=&quot;20300&quot; value=&quot;Slide 40&quot;/&gt;&lt;property id=&quot;20307&quot; value=&quot;299&quot;/&gt;&lt;/object&gt;&lt;object type=&quot;3&quot; unique_id=&quot;14130&quot;&gt;&lt;property id=&quot;20148&quot; value=&quot;5&quot;/&gt;&lt;property id=&quot;20300&quot; value=&quot;Slide 41&quot;/&gt;&lt;property id=&quot;20307&quot; value=&quot;300&quot;/&gt;&lt;/object&gt;&lt;object type=&quot;3&quot; unique_id=&quot;14131&quot;&gt;&lt;property id=&quot;20148&quot; value=&quot;5&quot;/&gt;&lt;property id=&quot;20300&quot; value=&quot;Slide 42&quot;/&gt;&lt;property id=&quot;20307&quot; value=&quot;301&quot;/&gt;&lt;/object&gt;&lt;object type=&quot;3&quot; unique_id=&quot;14132&quot;&gt;&lt;property id=&quot;20148&quot; value=&quot;5&quot;/&gt;&lt;property id=&quot;20300&quot; value=&quot;Slide 43&quot;/&gt;&lt;property id=&quot;20307&quot; value=&quot;302&quot;/&gt;&lt;/object&gt;&lt;object type=&quot;3&quot; unique_id=&quot;14133&quot;&gt;&lt;property id=&quot;20148&quot; value=&quot;5&quot;/&gt;&lt;property id=&quot;20300&quot; value=&quot;Slide 45&quot;/&gt;&lt;property id=&quot;20307&quot; value=&quot;303&quot;/&gt;&lt;/object&gt;&lt;object type=&quot;3&quot; unique_id=&quot;14134&quot;&gt;&lt;property id=&quot;20148&quot; value=&quot;5&quot;/&gt;&lt;property id=&quot;20300&quot; value=&quot;Slide 46&quot;/&gt;&lt;property id=&quot;20307&quot; value=&quot;304&quot;/&gt;&lt;/object&gt;&lt;object type=&quot;3&quot; unique_id=&quot;14135&quot;&gt;&lt;property id=&quot;20148&quot; value=&quot;5&quot;/&gt;&lt;property id=&quot;20300&quot; value=&quot;Slide 47&quot;/&gt;&lt;property id=&quot;20307&quot; value=&quot;305&quot;/&gt;&lt;/object&gt;&lt;object type=&quot;3&quot; unique_id=&quot;14136&quot;&gt;&lt;property id=&quot;20148&quot; value=&quot;5&quot;/&gt;&lt;property id=&quot;20300&quot; value=&quot;Slide 48&quot;/&gt;&lt;property id=&quot;20307&quot; value=&quot;306&quot;/&gt;&lt;/object&gt;&lt;object type=&quot;3&quot; unique_id=&quot;14432&quot;&gt;&lt;property id=&quot;20148&quot; value=&quot;5&quot;/&gt;&lt;property id=&quot;20300&quot; value=&quot;Slide 44&quot;/&gt;&lt;property id=&quot;20307&quot; value=&quot;307&quot;/&gt;&lt;/object&gt;&lt;/object&gt;&lt;object type=&quot;8&quot; unique_id=&quot;10075&quot;&gt;&lt;/object&gt;&lt;/object&gt;&lt;/database&gt;"/>
  <p:tag name="SECTOMILLISECCONVERTED" val="1"/>
</p:tagLst>
</file>

<file path=ppt/theme/theme1.xml><?xml version="1.0" encoding="utf-8"?>
<a:theme xmlns:a="http://schemas.openxmlformats.org/drawingml/2006/main" name="Worked_Examples">
  <a:themeElements>
    <a:clrScheme name="Worked_Examp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orked_Examples">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a:spPr>
      <a:bodyPr wrap="none">
        <a:spAutoFit/>
      </a:bodyPr>
      <a:lstStyle>
        <a:defPPr marL="2282825" indent="-2282825">
          <a:defRPr sz="1400" dirty="0"/>
        </a:defPPr>
      </a:lstStyle>
    </a:spDef>
    <a:lnDef>
      <a:spPr bwMode="auto">
        <a:xfrm>
          <a:off x="0" y="0"/>
          <a:ext cx="1" cy="1"/>
        </a:xfrm>
        <a:custGeom>
          <a:avLst/>
          <a:gdLst/>
          <a:ahLst/>
          <a:cxnLst/>
          <a:rect l="0" t="0" r="0" b="0"/>
          <a:pathLst/>
        </a:custGeom>
        <a:solidFill>
          <a:srgbClr val="008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square" lIns="91440" tIns="45720" rIns="91440" bIns="45720" numCol="1" anchor="ctr" anchorCtr="0" compatLnSpc="1">
        <a:prstTxWarp prst="textNoShape">
          <a:avLst/>
        </a:prstTxWarp>
      </a:bodyPr>
      <a:lstStyle>
        <a:defPPr marL="2282825" marR="0" indent="-2282825"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ea typeface="ＭＳ Ｐゴシック" pitchFamily="48" charset="-128"/>
          </a:defRPr>
        </a:defPPr>
      </a:lstStyle>
    </a:lnDef>
  </a:objectDefaults>
  <a:extraClrSchemeLst>
    <a:extraClrScheme>
      <a:clrScheme name="Worked_Examp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rked_Exampl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rked_Exampl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orked_Exampl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orked_Exampl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orked_Exampl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orked_Example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orked_Exampl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orked_Exampl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orked_Exampl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orked_Exampl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orked_Exampl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Worked_Examples</Template>
  <TotalTime>1666</TotalTime>
  <Words>6428</Words>
  <Application>Microsoft Office PowerPoint</Application>
  <PresentationFormat>On-screen Show (4:3)</PresentationFormat>
  <Paragraphs>832</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Worked_Examples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GEX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gexinc</dc:creator>
  <cp:lastModifiedBy>GEX User</cp:lastModifiedBy>
  <cp:revision>424</cp:revision>
  <dcterms:created xsi:type="dcterms:W3CDTF">2013-09-13T12:48:59Z</dcterms:created>
  <dcterms:modified xsi:type="dcterms:W3CDTF">2014-02-05T16:57:36Z</dcterms:modified>
</cp:coreProperties>
</file>