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7" r:id="rId4"/>
    <p:sldId id="26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ＭＳ Ｐゴシック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2">
          <p15:clr>
            <a:srgbClr val="A4A3A4"/>
          </p15:clr>
        </p15:guide>
        <p15:guide id="2" pos="2934">
          <p15:clr>
            <a:srgbClr val="A4A3A4"/>
          </p15:clr>
        </p15:guide>
        <p15:guide id="3" pos="21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16CCFF"/>
    <a:srgbClr val="12ACFF"/>
    <a:srgbClr val="4C4BE5"/>
    <a:srgbClr val="E65106"/>
    <a:srgbClr val="FFB650"/>
    <a:srgbClr val="55B2B9"/>
    <a:srgbClr val="ED1A3B"/>
    <a:srgbClr val="0066B3"/>
    <a:srgbClr val="F58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3" autoAdjust="0"/>
    <p:restoredTop sz="94500" autoAdjust="0"/>
  </p:normalViewPr>
  <p:slideViewPr>
    <p:cSldViewPr snapToGrid="0">
      <p:cViewPr varScale="1">
        <p:scale>
          <a:sx n="104" d="100"/>
          <a:sy n="104" d="100"/>
        </p:scale>
        <p:origin x="1932" y="114"/>
      </p:cViewPr>
      <p:guideLst>
        <p:guide orient="horz" pos="2342"/>
        <p:guide pos="2934"/>
        <p:guide pos="21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898B4BD-651A-40D1-97FD-D0779907A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5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9pPr>
          </a:lstStyle>
          <a:p>
            <a:fld id="{6AB88F7B-D2FE-4ABF-9322-D17D90DF36E1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9pPr>
          </a:lstStyle>
          <a:p>
            <a:fld id="{6AB88F7B-D2FE-4ABF-9322-D17D90DF36E1}" type="slidenum">
              <a:rPr lang="en-US" sz="1200">
                <a:latin typeface="Arial" charset="0"/>
              </a:rPr>
              <a:pPr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9pPr>
          </a:lstStyle>
          <a:p>
            <a:fld id="{6AB88F7B-D2FE-4ABF-9322-D17D90DF36E1}" type="slidenum">
              <a:rPr lang="en-US" sz="1200">
                <a:latin typeface="Arial" charset="0"/>
              </a:rPr>
              <a:pPr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9pPr>
          </a:lstStyle>
          <a:p>
            <a:fld id="{6AB88F7B-D2FE-4ABF-9322-D17D90DF36E1}" type="slidenum">
              <a:rPr lang="en-US" sz="1200">
                <a:latin typeface="Arial" charset="0"/>
              </a:rPr>
              <a:pPr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818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38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15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479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11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309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18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489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81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26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943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0" y="6210300"/>
            <a:ext cx="91408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9800" y="6321425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7" dir="2700000" algn="ctr" rotWithShape="0">
                    <a:schemeClr val="bg2">
                      <a:alpha val="75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US" sz="1000">
                <a:solidFill>
                  <a:schemeClr val="tx2"/>
                </a:solidFill>
                <a:latin typeface="Arial" charset="0"/>
              </a:rPr>
              <a:t> © 2015 Pearson Education, Inc.</a:t>
            </a:r>
          </a:p>
        </p:txBody>
      </p:sp>
      <p:sp>
        <p:nvSpPr>
          <p:cNvPr id="1030" name="Text Box 13"/>
          <p:cNvSpPr txBox="1">
            <a:spLocks noChangeArrowheads="1"/>
          </p:cNvSpPr>
          <p:nvPr/>
        </p:nvSpPr>
        <p:spPr bwMode="auto">
          <a:xfrm>
            <a:off x="0" y="6324600"/>
            <a:ext cx="5230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48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000" i="1">
                <a:latin typeface="Arial" charset="0"/>
              </a:rPr>
              <a:t>Chemistry: The Central Science</a:t>
            </a:r>
            <a:r>
              <a:rPr lang="en-US" sz="1000">
                <a:latin typeface="Arial" charset="0"/>
              </a:rPr>
              <a:t>, 13th Edition</a:t>
            </a:r>
            <a:endParaRPr lang="en-US" sz="100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000">
                <a:effectLst/>
                <a:latin typeface="Helvetica"/>
                <a:ea typeface="Times"/>
              </a:rPr>
              <a:t>Brown/LeMay/Bursten/Murphy/Woodward/Stoltzfus</a:t>
            </a:r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04799" y="1348510"/>
            <a:ext cx="8527473" cy="380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9779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5494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21209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6924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0" indent="0">
              <a:defRPr/>
            </a:pPr>
            <a:r>
              <a:rPr lang="en-US" sz="1600" b="1" dirty="0">
                <a:solidFill>
                  <a:srgbClr val="3366FF"/>
                </a:solidFill>
              </a:rPr>
              <a:t>Solution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defRPr/>
            </a:pPr>
            <a:endParaRPr lang="en-US" sz="1000" b="1" dirty="0">
              <a:latin typeface="+mn-lt"/>
            </a:endParaRPr>
          </a:p>
          <a:p>
            <a:pPr marL="0" indent="0"/>
            <a:r>
              <a:rPr lang="en-US" sz="1400" b="1" dirty="0">
                <a:latin typeface="+mn-lt"/>
              </a:rPr>
              <a:t>Analyze </a:t>
            </a:r>
            <a:r>
              <a:rPr lang="en-US" sz="1400" dirty="0">
                <a:latin typeface="+mn-lt"/>
              </a:rPr>
              <a:t>We are given the wavelength, </a:t>
            </a:r>
            <a:r>
              <a:rPr lang="el-GR" sz="1400" i="1" dirty="0">
                <a:latin typeface="Times New Roman"/>
                <a:cs typeface="Times New Roman"/>
              </a:rPr>
              <a:t>λ</a:t>
            </a:r>
            <a:r>
              <a:rPr lang="en-US" sz="1400" dirty="0">
                <a:latin typeface="+mn-lt"/>
              </a:rPr>
              <a:t>, of the radiation and asked to calculate its frequency, </a:t>
            </a:r>
            <a:r>
              <a:rPr lang="el-GR" sz="1400" i="1" dirty="0">
                <a:latin typeface="Times New Roman"/>
                <a:cs typeface="Times New Roman"/>
              </a:rPr>
              <a:t>ν</a:t>
            </a:r>
            <a:r>
              <a:rPr lang="en-US" sz="1400" dirty="0">
                <a:latin typeface="+mn-lt"/>
              </a:rPr>
              <a:t>.</a:t>
            </a:r>
          </a:p>
          <a:p>
            <a:pPr marL="0" indent="0"/>
            <a:endParaRPr lang="en-US" sz="1400" dirty="0">
              <a:latin typeface="+mn-lt"/>
            </a:endParaRPr>
          </a:p>
          <a:p>
            <a:pPr marL="0" indent="0"/>
            <a:r>
              <a:rPr lang="en-US" sz="1400" b="1" dirty="0">
                <a:latin typeface="+mn-lt"/>
              </a:rPr>
              <a:t>Plan </a:t>
            </a:r>
            <a:r>
              <a:rPr lang="en-US" sz="1400" dirty="0">
                <a:latin typeface="+mn-lt"/>
              </a:rPr>
              <a:t>The relationship between the wavelength and the frequency is given by Equation 6.1. We can solve for </a:t>
            </a:r>
            <a:r>
              <a:rPr lang="el-GR" sz="1400" i="1" dirty="0">
                <a:latin typeface="Times New Roman"/>
                <a:cs typeface="Times New Roman"/>
              </a:rPr>
              <a:t>ν</a:t>
            </a:r>
            <a:r>
              <a:rPr lang="en-US" sz="1400" dirty="0">
                <a:latin typeface="+mn-lt"/>
              </a:rPr>
              <a:t> and use the values of </a:t>
            </a:r>
            <a:r>
              <a:rPr lang="el-GR" sz="1400" i="1" dirty="0">
                <a:latin typeface="Times New Roman"/>
                <a:cs typeface="Times New Roman"/>
              </a:rPr>
              <a:t>λ</a:t>
            </a:r>
            <a:r>
              <a:rPr lang="en-US" sz="1400" dirty="0">
                <a:latin typeface="+mn-lt"/>
                <a:cs typeface="PearsonMATH01"/>
              </a:rPr>
              <a:t> </a:t>
            </a:r>
            <a:r>
              <a:rPr lang="en-US" sz="1400" dirty="0">
                <a:latin typeface="+mn-lt"/>
              </a:rPr>
              <a:t>and </a:t>
            </a:r>
            <a:r>
              <a:rPr lang="en-US" sz="1400" i="1" dirty="0">
                <a:latin typeface="+mn-lt"/>
              </a:rPr>
              <a:t>c </a:t>
            </a:r>
            <a:r>
              <a:rPr lang="en-US" sz="1400" dirty="0">
                <a:latin typeface="+mn-lt"/>
              </a:rPr>
              <a:t>to obtain a numerical answer. (The speed of light, </a:t>
            </a:r>
            <a:r>
              <a:rPr lang="en-US" sz="1400" i="1" dirty="0">
                <a:latin typeface="+mn-lt"/>
              </a:rPr>
              <a:t>c</a:t>
            </a:r>
            <a:r>
              <a:rPr lang="en-US" sz="1400" dirty="0">
                <a:latin typeface="+mn-lt"/>
              </a:rPr>
              <a:t>, is 3.00 × 10</a:t>
            </a:r>
            <a:r>
              <a:rPr lang="en-US" sz="1400" baseline="30000" dirty="0">
                <a:latin typeface="+mn-lt"/>
              </a:rPr>
              <a:t>8</a:t>
            </a:r>
            <a:r>
              <a:rPr lang="en-US" sz="1400" dirty="0">
                <a:latin typeface="+mn-lt"/>
              </a:rPr>
              <a:t> m ⁄ s to three significant figures.)</a:t>
            </a:r>
          </a:p>
          <a:p>
            <a:pPr marL="0" indent="0"/>
            <a:endParaRPr lang="en-US" sz="1400" dirty="0">
              <a:latin typeface="+mn-lt"/>
            </a:endParaRPr>
          </a:p>
          <a:p>
            <a:pPr marL="0" indent="0"/>
            <a:r>
              <a:rPr lang="en-US" sz="1400" b="1" dirty="0">
                <a:latin typeface="+mn-lt"/>
              </a:rPr>
              <a:t>Solve </a:t>
            </a:r>
            <a:r>
              <a:rPr lang="en-US" sz="1400" dirty="0">
                <a:latin typeface="+mn-lt"/>
              </a:rPr>
              <a:t>Solving Equation 6.1 for frequency gives (</a:t>
            </a:r>
            <a:r>
              <a:rPr lang="el-GR" sz="1400" i="1" dirty="0">
                <a:latin typeface="Times New Roman"/>
                <a:cs typeface="Times New Roman"/>
              </a:rPr>
              <a:t>ν</a:t>
            </a:r>
            <a:r>
              <a:rPr lang="en-US" sz="1400" dirty="0"/>
              <a:t> </a:t>
            </a:r>
            <a:r>
              <a:rPr lang="en-US" sz="1400" dirty="0">
                <a:latin typeface="+mn-lt"/>
              </a:rPr>
              <a:t>=</a:t>
            </a:r>
            <a:r>
              <a:rPr lang="en-US" sz="1400" dirty="0"/>
              <a:t> </a:t>
            </a:r>
            <a:r>
              <a:rPr lang="en-US" sz="1400" i="1" dirty="0">
                <a:latin typeface="+mn-lt"/>
              </a:rPr>
              <a:t>c</a:t>
            </a:r>
            <a:r>
              <a:rPr lang="en-US" sz="1400" dirty="0">
                <a:latin typeface="+mn-lt"/>
              </a:rPr>
              <a:t> ⁄ </a:t>
            </a:r>
            <a:r>
              <a:rPr lang="el-GR" sz="1400" i="1" dirty="0">
                <a:latin typeface="Times New Roman"/>
                <a:cs typeface="Times New Roman"/>
              </a:rPr>
              <a:t>λ</a:t>
            </a:r>
            <a:r>
              <a:rPr lang="en-US" sz="1400" dirty="0">
                <a:latin typeface="+mn-lt"/>
              </a:rPr>
              <a:t>). When we insert the values for </a:t>
            </a:r>
            <a:r>
              <a:rPr lang="en-US" sz="1400" i="1" dirty="0">
                <a:latin typeface="+mn-lt"/>
              </a:rPr>
              <a:t>c </a:t>
            </a:r>
            <a:r>
              <a:rPr lang="en-US" sz="1400" dirty="0">
                <a:latin typeface="+mn-lt"/>
              </a:rPr>
              <a:t>and </a:t>
            </a:r>
            <a:r>
              <a:rPr lang="el-GR" sz="1400" i="1" dirty="0">
                <a:latin typeface="Times New Roman"/>
                <a:cs typeface="Times New Roman"/>
              </a:rPr>
              <a:t>λ</a:t>
            </a:r>
            <a:r>
              <a:rPr lang="en-US" sz="1400" dirty="0">
                <a:latin typeface="+mn-lt"/>
              </a:rPr>
              <a:t>, we note that the units of length in these two quantities are different. We can convert the Wavelength from nanometers to meters, so the units cancel:</a:t>
            </a:r>
          </a:p>
          <a:p>
            <a:pPr marL="0" indent="0"/>
            <a:endParaRPr lang="en-US" sz="1400" dirty="0">
              <a:latin typeface="+mn-lt"/>
            </a:endParaRPr>
          </a:p>
          <a:p>
            <a:pPr marL="0" indent="0"/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pPr marL="0" indent="0"/>
            <a:r>
              <a:rPr lang="en-US" sz="1400" b="1" dirty="0">
                <a:latin typeface="+mn-lt"/>
              </a:rPr>
              <a:t>Check </a:t>
            </a:r>
            <a:r>
              <a:rPr lang="en-US" sz="1400" dirty="0">
                <a:latin typeface="+mn-lt"/>
              </a:rPr>
              <a:t>The high frequency is reasonable because of the short wavelength. The units are proper because frequency has units of “per second,” or s</a:t>
            </a:r>
            <a:r>
              <a:rPr lang="en-US" sz="1400" baseline="30000" dirty="0">
                <a:latin typeface="+mn-lt"/>
              </a:rPr>
              <a:t>–1</a:t>
            </a:r>
            <a:r>
              <a:rPr lang="en-US" sz="1400" dirty="0">
                <a:latin typeface="+mn-lt"/>
              </a:rPr>
              <a:t>.</a:t>
            </a:r>
          </a:p>
          <a:p>
            <a:endParaRPr lang="en-US" sz="1400" dirty="0">
              <a:latin typeface="+mn-lt"/>
            </a:endParaRPr>
          </a:p>
        </p:txBody>
      </p:sp>
      <p:sp>
        <p:nvSpPr>
          <p:cNvPr id="2050" name="Line 66"/>
          <p:cNvSpPr>
            <a:spLocks noChangeShapeType="1"/>
          </p:cNvSpPr>
          <p:nvPr/>
        </p:nvSpPr>
        <p:spPr bwMode="auto">
          <a:xfrm>
            <a:off x="381000" y="1337233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4"/>
          <p:cNvSpPr txBox="1">
            <a:spLocks noChangeArrowheads="1"/>
          </p:cNvSpPr>
          <p:nvPr/>
        </p:nvSpPr>
        <p:spPr bwMode="auto">
          <a:xfrm>
            <a:off x="320040" y="767461"/>
            <a:ext cx="8373688" cy="606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9763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5478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21193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6908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0" indent="0"/>
            <a:r>
              <a:rPr lang="en-US" sz="1400" dirty="0">
                <a:latin typeface="+mn-lt"/>
              </a:rPr>
              <a:t>The yellow light given off by a sodium vapor lamp used for public lighting has a wavelength of 589 nm. What is the frequency of this radiation?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319088" y="402336"/>
            <a:ext cx="8443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282825" indent="-2282825"/>
            <a:r>
              <a:rPr lang="en-US" b="1" dirty="0">
                <a:solidFill>
                  <a:srgbClr val="3366FF"/>
                </a:solidFill>
                <a:latin typeface="Arial" charset="0"/>
              </a:rPr>
              <a:t>Sample Exercise 6.2</a:t>
            </a:r>
            <a:r>
              <a:rPr lang="en-US" b="1" dirty="0">
                <a:solidFill>
                  <a:srgbClr val="4C4BE5"/>
                </a:solidFill>
                <a:latin typeface="Arial" charset="0"/>
              </a:rPr>
              <a:t> </a:t>
            </a:r>
            <a:r>
              <a:rPr lang="en-US" b="1" dirty="0">
                <a:latin typeface="Arial"/>
                <a:cs typeface="Arial"/>
              </a:rPr>
              <a:t>Calculating Frequency from Wavelength</a:t>
            </a:r>
          </a:p>
        </p:txBody>
      </p:sp>
      <p:pic>
        <p:nvPicPr>
          <p:cNvPr id="3" name="Picture 2" descr="pg5 eq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0" y="3906033"/>
            <a:ext cx="4279900" cy="444361"/>
          </a:xfrm>
          <a:prstGeom prst="rect">
            <a:avLst/>
          </a:prstGeom>
        </p:spPr>
      </p:pic>
      <p:sp>
        <p:nvSpPr>
          <p:cNvPr id="13" name="Line 81"/>
          <p:cNvSpPr>
            <a:spLocks noChangeShapeType="1"/>
          </p:cNvSpPr>
          <p:nvPr/>
        </p:nvSpPr>
        <p:spPr bwMode="auto">
          <a:xfrm>
            <a:off x="299371" y="301752"/>
            <a:ext cx="0" cy="4853653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89"/>
          <p:cNvSpPr>
            <a:spLocks noChangeShapeType="1"/>
          </p:cNvSpPr>
          <p:nvPr/>
        </p:nvSpPr>
        <p:spPr bwMode="auto">
          <a:xfrm>
            <a:off x="290312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89"/>
          <p:cNvSpPr>
            <a:spLocks noChangeShapeType="1"/>
          </p:cNvSpPr>
          <p:nvPr/>
        </p:nvSpPr>
        <p:spPr bwMode="auto">
          <a:xfrm>
            <a:off x="291401" y="5155405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4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04799" y="1142999"/>
            <a:ext cx="8527473" cy="494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9779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5494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21209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6924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0" indent="0">
              <a:defRPr/>
            </a:pPr>
            <a:r>
              <a:rPr lang="en-US" sz="1600" b="1" dirty="0">
                <a:solidFill>
                  <a:srgbClr val="3366FF"/>
                </a:solidFill>
              </a:rPr>
              <a:t>Solution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defRPr/>
            </a:pPr>
            <a:endParaRPr lang="en-US" sz="10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Analyze </a:t>
            </a:r>
            <a:r>
              <a:rPr lang="en-US" sz="1400" dirty="0">
                <a:latin typeface="+mn-lt"/>
              </a:rPr>
              <a:t>Our task is to calculate the energy, </a:t>
            </a:r>
            <a:r>
              <a:rPr lang="en-US" sz="1400" i="1" dirty="0">
                <a:latin typeface="+mn-lt"/>
              </a:rPr>
              <a:t>E</a:t>
            </a:r>
            <a:r>
              <a:rPr lang="en-US" sz="1400" dirty="0">
                <a:latin typeface="+mn-lt"/>
              </a:rPr>
              <a:t>, of a photon, given </a:t>
            </a:r>
            <a:r>
              <a:rPr lang="el-GR" sz="1400" i="1" dirty="0">
                <a:latin typeface="Times New Roman"/>
                <a:cs typeface="Times New Roman"/>
              </a:rPr>
              <a:t>λ</a:t>
            </a:r>
            <a:r>
              <a:rPr lang="en-US" sz="1400" dirty="0">
                <a:latin typeface="+mn-lt"/>
              </a:rPr>
              <a:t> = 589 nm.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Plan </a:t>
            </a:r>
            <a:r>
              <a:rPr lang="en-US" sz="1400" dirty="0">
                <a:latin typeface="+mn-lt"/>
              </a:rPr>
              <a:t>We can use Equation 6.1 to convert the wavelength to frequency:</a:t>
            </a:r>
          </a:p>
          <a:p>
            <a:pPr algn="ctr">
              <a:spcBef>
                <a:spcPts val="600"/>
              </a:spcBef>
            </a:pPr>
            <a:r>
              <a:rPr lang="el-GR" sz="1400" i="1" dirty="0">
                <a:latin typeface="Times New Roman"/>
                <a:cs typeface="Times New Roman"/>
              </a:rPr>
              <a:t>ν</a:t>
            </a:r>
            <a:r>
              <a:rPr lang="en-US" sz="1400" dirty="0">
                <a:latin typeface="+mn-lt"/>
              </a:rPr>
              <a:t> = </a:t>
            </a:r>
            <a:r>
              <a:rPr lang="en-US" sz="1400" i="1" dirty="0">
                <a:latin typeface="+mn-lt"/>
              </a:rPr>
              <a:t>c</a:t>
            </a:r>
            <a:r>
              <a:rPr lang="en-US" sz="1400" dirty="0">
                <a:latin typeface="+mn-lt"/>
              </a:rPr>
              <a:t> ⁄ </a:t>
            </a:r>
            <a:r>
              <a:rPr lang="el-GR" sz="1400" i="1" dirty="0">
                <a:latin typeface="Times New Roman"/>
                <a:cs typeface="Times New Roman"/>
              </a:rPr>
              <a:t>λ</a:t>
            </a:r>
            <a:endParaRPr lang="en-US" sz="1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latin typeface="+mn-lt"/>
              </a:rPr>
              <a:t>We can then use Equation 6.3 to calculate energy: </a:t>
            </a:r>
          </a:p>
          <a:p>
            <a:pPr marL="0" indent="0" algn="ctr"/>
            <a:r>
              <a:rPr lang="en-US" sz="1400" i="1" dirty="0">
                <a:latin typeface="+mn-lt"/>
              </a:rPr>
              <a:t>E </a:t>
            </a:r>
            <a:r>
              <a:rPr lang="en-US" sz="1400" dirty="0">
                <a:latin typeface="+mn-lt"/>
              </a:rPr>
              <a:t>= </a:t>
            </a:r>
            <a:r>
              <a:rPr lang="en-US" sz="1400" i="1" dirty="0">
                <a:latin typeface="+mn-lt"/>
              </a:rPr>
              <a:t>h</a:t>
            </a:r>
            <a:r>
              <a:rPr lang="el-GR" sz="1400" i="1" dirty="0">
                <a:latin typeface="Times New Roman"/>
                <a:cs typeface="Times New Roman"/>
              </a:rPr>
              <a:t>ν</a:t>
            </a:r>
            <a:endParaRPr lang="en-US" sz="1400" b="1" i="1" dirty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+mn-lt"/>
              </a:rPr>
              <a:t>Solve </a:t>
            </a:r>
            <a:r>
              <a:rPr lang="en-US" sz="1400" dirty="0">
                <a:latin typeface="+mn-lt"/>
              </a:rPr>
              <a:t>The frequency, </a:t>
            </a:r>
            <a:r>
              <a:rPr lang="el-GR" sz="1400" i="1" dirty="0">
                <a:latin typeface="Times New Roman"/>
                <a:cs typeface="Times New Roman"/>
              </a:rPr>
              <a:t>ν</a:t>
            </a:r>
            <a:r>
              <a:rPr lang="en-US" sz="1400" dirty="0">
                <a:latin typeface="+mn-lt"/>
              </a:rPr>
              <a:t>, is calculated from the given wavelength, as shown in Sample Exercise 6.2: </a:t>
            </a:r>
          </a:p>
          <a:p>
            <a:pPr marL="0" indent="0" algn="ctr">
              <a:spcBef>
                <a:spcPts val="600"/>
              </a:spcBef>
            </a:pPr>
            <a:r>
              <a:rPr lang="el-GR" sz="1400" i="1" dirty="0">
                <a:latin typeface="Times New Roman"/>
                <a:cs typeface="Times New Roman"/>
              </a:rPr>
              <a:t>ν</a:t>
            </a:r>
            <a:r>
              <a:rPr lang="en-US" sz="1400" dirty="0"/>
              <a:t> </a:t>
            </a:r>
            <a:r>
              <a:rPr lang="en-US" sz="1400" dirty="0">
                <a:latin typeface="+mn-lt"/>
              </a:rPr>
              <a:t>=</a:t>
            </a:r>
            <a:r>
              <a:rPr lang="en-US" sz="1400" dirty="0"/>
              <a:t> </a:t>
            </a:r>
            <a:r>
              <a:rPr lang="en-US" sz="1400" i="1" dirty="0">
                <a:latin typeface="+mn-lt"/>
              </a:rPr>
              <a:t>c</a:t>
            </a:r>
            <a:r>
              <a:rPr lang="en-US" sz="1400" dirty="0">
                <a:latin typeface="+mn-lt"/>
              </a:rPr>
              <a:t> ⁄ </a:t>
            </a:r>
            <a:r>
              <a:rPr lang="el-GR" sz="1400" i="1" dirty="0">
                <a:latin typeface="Times New Roman"/>
                <a:cs typeface="Times New Roman"/>
              </a:rPr>
              <a:t>λ</a:t>
            </a:r>
            <a:r>
              <a:rPr lang="en-US" sz="1400" dirty="0">
                <a:latin typeface="+mn-lt"/>
              </a:rPr>
              <a:t> = 5.09 × 10</a:t>
            </a:r>
            <a:r>
              <a:rPr lang="en-US" sz="1400" baseline="30000" dirty="0">
                <a:latin typeface="+mn-lt"/>
              </a:rPr>
              <a:t>14</a:t>
            </a:r>
            <a:r>
              <a:rPr lang="en-US" sz="1400" dirty="0">
                <a:latin typeface="+mn-lt"/>
              </a:rPr>
              <a:t> s</a:t>
            </a:r>
            <a:r>
              <a:rPr lang="en-US" sz="1400" baseline="30000" dirty="0">
                <a:latin typeface="+mn-lt"/>
              </a:rPr>
              <a:t>–1</a:t>
            </a:r>
          </a:p>
          <a:p>
            <a:endParaRPr lang="en-US" sz="1400" dirty="0">
              <a:latin typeface="+mn-lt"/>
            </a:endParaRPr>
          </a:p>
          <a:p>
            <a:pPr marL="0" indent="0"/>
            <a:r>
              <a:rPr lang="en-US" sz="1400" dirty="0">
                <a:latin typeface="+mn-lt"/>
              </a:rPr>
              <a:t>The value of Planck constant, </a:t>
            </a:r>
            <a:r>
              <a:rPr lang="en-US" sz="1400" i="1" dirty="0">
                <a:latin typeface="+mn-lt"/>
              </a:rPr>
              <a:t>h</a:t>
            </a:r>
            <a:r>
              <a:rPr lang="en-US" sz="1400" dirty="0">
                <a:latin typeface="+mn-lt"/>
              </a:rPr>
              <a:t>, is given both in the text and in the table of physical constants on the inside back cover of the text, and so we can easily calculate </a:t>
            </a:r>
            <a:r>
              <a:rPr lang="en-US" sz="1400" i="1" dirty="0">
                <a:latin typeface="+mn-lt"/>
              </a:rPr>
              <a:t>E</a:t>
            </a:r>
            <a:r>
              <a:rPr lang="en-US" sz="1400" dirty="0">
                <a:latin typeface="+mn-lt"/>
              </a:rPr>
              <a:t>: 	</a:t>
            </a:r>
          </a:p>
          <a:p>
            <a:pPr marL="0" indent="0"/>
            <a:r>
              <a:rPr lang="en-US" sz="1400" dirty="0">
                <a:latin typeface="+mn-lt"/>
              </a:rPr>
              <a:t>		</a:t>
            </a:r>
          </a:p>
          <a:p>
            <a:pPr algn="ctr"/>
            <a:r>
              <a:rPr lang="en-US" sz="1400" i="1" dirty="0">
                <a:latin typeface="+mn-lt"/>
              </a:rPr>
              <a:t>E </a:t>
            </a:r>
            <a:r>
              <a:rPr lang="en-US" sz="1400" dirty="0">
                <a:latin typeface="+mn-lt"/>
              </a:rPr>
              <a:t>= (6.626 × 10</a:t>
            </a:r>
            <a:r>
              <a:rPr lang="en-US" sz="1400" baseline="30000" dirty="0">
                <a:latin typeface="+mn-lt"/>
              </a:rPr>
              <a:t>–34 </a:t>
            </a:r>
            <a:r>
              <a:rPr lang="en-US" sz="1400" dirty="0">
                <a:latin typeface="+mn-lt"/>
              </a:rPr>
              <a:t>J-s)(5.09 × 10</a:t>
            </a:r>
            <a:r>
              <a:rPr lang="en-US" sz="1400" baseline="30000" dirty="0">
                <a:latin typeface="+mn-lt"/>
              </a:rPr>
              <a:t>14</a:t>
            </a:r>
            <a:r>
              <a:rPr lang="en-US" sz="1400" dirty="0">
                <a:latin typeface="+mn-lt"/>
              </a:rPr>
              <a:t> s</a:t>
            </a:r>
            <a:r>
              <a:rPr lang="en-US" sz="1400" baseline="30000" dirty="0">
                <a:latin typeface="+mn-lt"/>
              </a:rPr>
              <a:t>–1</a:t>
            </a:r>
            <a:r>
              <a:rPr lang="en-US" sz="1400" dirty="0">
                <a:latin typeface="+mn-lt"/>
              </a:rPr>
              <a:t>) = 3.37 × 10</a:t>
            </a:r>
            <a:r>
              <a:rPr lang="en-US" sz="1400" baseline="30000" dirty="0">
                <a:latin typeface="+mn-lt"/>
              </a:rPr>
              <a:t>–19 </a:t>
            </a:r>
            <a:r>
              <a:rPr lang="en-US" sz="1400" dirty="0">
                <a:latin typeface="+mn-lt"/>
              </a:rPr>
              <a:t>J</a:t>
            </a:r>
          </a:p>
          <a:p>
            <a:endParaRPr lang="en-US" sz="1400" b="1" dirty="0">
              <a:latin typeface="+mn-lt"/>
            </a:endParaRPr>
          </a:p>
          <a:p>
            <a:pPr marL="0" indent="0"/>
            <a:r>
              <a:rPr lang="en-US" sz="1400" b="1" dirty="0">
                <a:latin typeface="+mn-lt"/>
              </a:rPr>
              <a:t>Comment </a:t>
            </a:r>
            <a:r>
              <a:rPr lang="en-US" sz="1400" dirty="0">
                <a:latin typeface="+mn-lt"/>
              </a:rPr>
              <a:t>If one photon of radiant energy supplies 3.37 × 10</a:t>
            </a:r>
            <a:r>
              <a:rPr lang="en-US" sz="1400" baseline="30000" dirty="0">
                <a:latin typeface="+mn-lt"/>
              </a:rPr>
              <a:t>–19</a:t>
            </a:r>
            <a:r>
              <a:rPr lang="en-US" sz="1400" dirty="0">
                <a:latin typeface="+mn-lt"/>
              </a:rPr>
              <a:t> J, we calculate that one mole of these photons will supply: </a:t>
            </a:r>
          </a:p>
          <a:p>
            <a:pPr marL="0" indent="0" algn="ctr">
              <a:spcBef>
                <a:spcPts val="600"/>
              </a:spcBef>
            </a:pPr>
            <a:r>
              <a:rPr lang="en-US" sz="1400" dirty="0">
                <a:latin typeface="+mn-lt"/>
              </a:rPr>
              <a:t>(6.02 × 10</a:t>
            </a:r>
            <a:r>
              <a:rPr lang="en-US" sz="1400" baseline="30000" dirty="0">
                <a:latin typeface="+mn-lt"/>
              </a:rPr>
              <a:t>23</a:t>
            </a:r>
            <a:r>
              <a:rPr lang="en-US" sz="1400" dirty="0">
                <a:latin typeface="+mn-lt"/>
              </a:rPr>
              <a:t> photons ⁄ </a:t>
            </a:r>
            <a:r>
              <a:rPr lang="en-US" sz="1400" dirty="0" err="1">
                <a:latin typeface="+mn-lt"/>
              </a:rPr>
              <a:t>mol</a:t>
            </a:r>
            <a:r>
              <a:rPr lang="en-US" sz="1400" dirty="0">
                <a:latin typeface="+mn-lt"/>
              </a:rPr>
              <a:t>)(3.37 × 10</a:t>
            </a:r>
            <a:r>
              <a:rPr lang="en-US" sz="1400" baseline="30000" dirty="0">
                <a:latin typeface="+mn-lt"/>
              </a:rPr>
              <a:t>–19 </a:t>
            </a:r>
            <a:r>
              <a:rPr lang="en-US" sz="1400" dirty="0">
                <a:latin typeface="+mn-lt"/>
              </a:rPr>
              <a:t>J ⁄ photon) = 2.03 × 10</a:t>
            </a:r>
            <a:r>
              <a:rPr lang="en-US" sz="1400" baseline="30000" dirty="0">
                <a:latin typeface="+mn-lt"/>
              </a:rPr>
              <a:t>5</a:t>
            </a:r>
            <a:r>
              <a:rPr lang="en-US" sz="1400" dirty="0">
                <a:latin typeface="+mn-lt"/>
              </a:rPr>
              <a:t> J ⁄ </a:t>
            </a:r>
            <a:r>
              <a:rPr lang="en-US" sz="1400" dirty="0" err="1">
                <a:latin typeface="+mn-lt"/>
              </a:rPr>
              <a:t>mol</a:t>
            </a:r>
            <a:endParaRPr lang="en-US" sz="1400" dirty="0">
              <a:latin typeface="+mn-lt"/>
            </a:endParaRPr>
          </a:p>
        </p:txBody>
      </p:sp>
      <p:sp>
        <p:nvSpPr>
          <p:cNvPr id="2050" name="Line 66"/>
          <p:cNvSpPr>
            <a:spLocks noChangeShapeType="1"/>
          </p:cNvSpPr>
          <p:nvPr/>
        </p:nvSpPr>
        <p:spPr bwMode="auto">
          <a:xfrm>
            <a:off x="381000" y="1129140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4"/>
          <p:cNvSpPr txBox="1">
            <a:spLocks noChangeArrowheads="1"/>
          </p:cNvSpPr>
          <p:nvPr/>
        </p:nvSpPr>
        <p:spPr bwMode="auto">
          <a:xfrm>
            <a:off x="320040" y="767461"/>
            <a:ext cx="8373688" cy="34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9763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5478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21193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6908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0" indent="0"/>
            <a:r>
              <a:rPr lang="en-US" sz="1400" dirty="0">
                <a:latin typeface="+mn-lt"/>
              </a:rPr>
              <a:t>Calculate the energy of one photon of yellow light that has a wavelength of 589 nm.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319088" y="402336"/>
            <a:ext cx="8443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282825" indent="-2282825"/>
            <a:r>
              <a:rPr lang="en-US" b="1" dirty="0">
                <a:solidFill>
                  <a:srgbClr val="3366FF"/>
                </a:solidFill>
                <a:latin typeface="Arial" charset="0"/>
              </a:rPr>
              <a:t>Sample Exercise 6.3</a:t>
            </a:r>
            <a:r>
              <a:rPr lang="en-US" b="1" dirty="0">
                <a:solidFill>
                  <a:srgbClr val="4C4BE5"/>
                </a:solidFill>
                <a:latin typeface="Arial" charset="0"/>
              </a:rPr>
              <a:t> </a:t>
            </a:r>
            <a:r>
              <a:rPr lang="en-US" b="1" dirty="0">
                <a:latin typeface="Arial"/>
                <a:cs typeface="Arial"/>
              </a:rPr>
              <a:t>Energy of a Photon</a:t>
            </a:r>
          </a:p>
        </p:txBody>
      </p:sp>
      <p:sp>
        <p:nvSpPr>
          <p:cNvPr id="9" name="Line 81"/>
          <p:cNvSpPr>
            <a:spLocks noChangeShapeType="1"/>
          </p:cNvSpPr>
          <p:nvPr/>
        </p:nvSpPr>
        <p:spPr bwMode="auto">
          <a:xfrm>
            <a:off x="299371" y="301752"/>
            <a:ext cx="0" cy="5498973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9"/>
          <p:cNvSpPr>
            <a:spLocks noChangeShapeType="1"/>
          </p:cNvSpPr>
          <p:nvPr/>
        </p:nvSpPr>
        <p:spPr bwMode="auto">
          <a:xfrm>
            <a:off x="290312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89"/>
          <p:cNvSpPr>
            <a:spLocks noChangeShapeType="1"/>
          </p:cNvSpPr>
          <p:nvPr/>
        </p:nvSpPr>
        <p:spPr bwMode="auto">
          <a:xfrm>
            <a:off x="291401" y="5800725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8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04798" y="1384300"/>
            <a:ext cx="8677566" cy="465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9779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5494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21209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6924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0" indent="0">
              <a:defRPr/>
            </a:pPr>
            <a:r>
              <a:rPr lang="en-US" sz="1600" b="1" dirty="0">
                <a:solidFill>
                  <a:srgbClr val="3366FF"/>
                </a:solidFill>
              </a:rPr>
              <a:t>Solution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000" dirty="0">
              <a:latin typeface="+mn-lt"/>
            </a:endParaRPr>
          </a:p>
          <a:p>
            <a:pPr marL="0" indent="0"/>
            <a:r>
              <a:rPr lang="en-US" sz="1400" b="1" dirty="0">
                <a:latin typeface="+mn-lt"/>
              </a:rPr>
              <a:t>Analyze and Plan </a:t>
            </a:r>
            <a:r>
              <a:rPr lang="en-US" sz="1400" dirty="0">
                <a:latin typeface="+mn-lt"/>
              </a:rPr>
              <a:t>Because oxygen has an atomic number of 8,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each oxygen atom has eight electrons. Figure 6.25 shows the ordering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of orbitals. The electrons (represented as half arrows) are placed in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the orbitals (represented as boxes) beginning with the lowest-energy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orbital, the 1</a:t>
            </a:r>
            <a:r>
              <a:rPr lang="en-US" sz="1400" i="1" dirty="0">
                <a:latin typeface="+mn-lt"/>
              </a:rPr>
              <a:t>s</a:t>
            </a:r>
            <a:r>
              <a:rPr lang="en-US" sz="1400" dirty="0">
                <a:latin typeface="+mn-lt"/>
              </a:rPr>
              <a:t>. Each orbital can hold a maximum of two electrons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(the Pauli exclusion principle). Because the 2</a:t>
            </a:r>
            <a:r>
              <a:rPr lang="en-US" sz="1400" i="1" dirty="0">
                <a:latin typeface="+mn-lt"/>
              </a:rPr>
              <a:t>p </a:t>
            </a:r>
            <a:r>
              <a:rPr lang="en-US" sz="1400" dirty="0">
                <a:latin typeface="+mn-lt"/>
              </a:rPr>
              <a:t>orbitals are degenerate,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we place one electron in each of these orbitals (spin-up) before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pairing any electrons (</a:t>
            </a:r>
            <a:r>
              <a:rPr lang="en-US" sz="1400" dirty="0" err="1">
                <a:latin typeface="+mn-lt"/>
              </a:rPr>
              <a:t>Hund’s</a:t>
            </a:r>
            <a:r>
              <a:rPr lang="en-US" sz="1400" dirty="0">
                <a:latin typeface="+mn-lt"/>
              </a:rPr>
              <a:t> rule).</a:t>
            </a:r>
          </a:p>
          <a:p>
            <a:pPr marL="0" indent="0"/>
            <a:endParaRPr lang="en-US" sz="1400" b="1" dirty="0">
              <a:latin typeface="+mn-lt"/>
            </a:endParaRPr>
          </a:p>
          <a:p>
            <a:pPr marL="0" indent="0"/>
            <a:r>
              <a:rPr lang="en-US" sz="1400" b="1" dirty="0">
                <a:latin typeface="+mn-lt"/>
              </a:rPr>
              <a:t>Solve </a:t>
            </a:r>
            <a:r>
              <a:rPr lang="en-US" sz="1400" dirty="0">
                <a:latin typeface="+mn-lt"/>
              </a:rPr>
              <a:t>Two electrons each go into the 1</a:t>
            </a:r>
            <a:r>
              <a:rPr lang="en-US" sz="1400" i="1" dirty="0">
                <a:latin typeface="+mn-lt"/>
              </a:rPr>
              <a:t>s </a:t>
            </a:r>
            <a:r>
              <a:rPr lang="en-US" sz="1400" dirty="0">
                <a:latin typeface="+mn-lt"/>
              </a:rPr>
              <a:t>and 2</a:t>
            </a:r>
            <a:r>
              <a:rPr lang="en-US" sz="1400" i="1" dirty="0">
                <a:latin typeface="+mn-lt"/>
              </a:rPr>
              <a:t>s </a:t>
            </a:r>
            <a:r>
              <a:rPr lang="en-US" sz="1400" dirty="0">
                <a:latin typeface="+mn-lt"/>
              </a:rPr>
              <a:t>orbitals with their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spins paired. This leaves four electrons for the three degenerate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2</a:t>
            </a:r>
            <a:r>
              <a:rPr lang="en-US" sz="1400" i="1" dirty="0">
                <a:latin typeface="+mn-lt"/>
              </a:rPr>
              <a:t>p </a:t>
            </a:r>
            <a:r>
              <a:rPr lang="en-US" sz="1400" dirty="0">
                <a:latin typeface="+mn-lt"/>
              </a:rPr>
              <a:t>orbitals. Following </a:t>
            </a:r>
            <a:r>
              <a:rPr lang="en-US" sz="1400" dirty="0" err="1">
                <a:latin typeface="+mn-lt"/>
              </a:rPr>
              <a:t>Hund’s</a:t>
            </a:r>
            <a:r>
              <a:rPr lang="en-US" sz="1400" dirty="0">
                <a:latin typeface="+mn-lt"/>
              </a:rPr>
              <a:t> rule, we put one electron into each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2</a:t>
            </a:r>
            <a:r>
              <a:rPr lang="en-US" sz="1400" i="1" dirty="0">
                <a:latin typeface="+mn-lt"/>
              </a:rPr>
              <a:t>p </a:t>
            </a:r>
            <a:r>
              <a:rPr lang="en-US" sz="1400" dirty="0">
                <a:latin typeface="+mn-lt"/>
              </a:rPr>
              <a:t>orbital until all three orbitals have one electron each. The fourth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electron is then paired up with one of the three electrons already in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a 2</a:t>
            </a:r>
            <a:r>
              <a:rPr lang="en-US" sz="1400" i="1" dirty="0">
                <a:latin typeface="+mn-lt"/>
              </a:rPr>
              <a:t>p </a:t>
            </a:r>
            <a:r>
              <a:rPr lang="en-US" sz="1400" dirty="0">
                <a:latin typeface="+mn-lt"/>
              </a:rPr>
              <a:t>orbital, so that the orbital diagram is </a:t>
            </a:r>
          </a:p>
          <a:p>
            <a:pPr marL="0" indent="0"/>
            <a:endParaRPr lang="en-US" sz="1400" dirty="0">
              <a:latin typeface="+mn-lt"/>
            </a:endParaRPr>
          </a:p>
          <a:p>
            <a:pPr marL="0" indent="0" algn="ctr"/>
            <a:endParaRPr lang="en-US" sz="1400" dirty="0">
              <a:solidFill>
                <a:srgbClr val="3366FF"/>
              </a:solidFill>
              <a:latin typeface="+mn-lt"/>
            </a:endParaRPr>
          </a:p>
          <a:p>
            <a:pPr marL="0" indent="0"/>
            <a:endParaRPr lang="en-US" sz="1400" dirty="0">
              <a:latin typeface="+mn-lt"/>
            </a:endParaRPr>
          </a:p>
          <a:p>
            <a:pPr marL="0" indent="0">
              <a:spcBef>
                <a:spcPts val="900"/>
              </a:spcBef>
            </a:pPr>
            <a:r>
              <a:rPr lang="en-US" sz="1400" dirty="0">
                <a:latin typeface="+mn-lt"/>
              </a:rPr>
              <a:t>The corresponding electron configuration is written 1</a:t>
            </a:r>
            <a:r>
              <a:rPr lang="en-US" sz="1400" i="1" dirty="0">
                <a:latin typeface="+mn-lt"/>
              </a:rPr>
              <a:t>s</a:t>
            </a:r>
            <a:r>
              <a:rPr lang="en-US" sz="1400" baseline="30000" dirty="0">
                <a:latin typeface="+mn-lt"/>
              </a:rPr>
              <a:t>2</a:t>
            </a:r>
            <a:r>
              <a:rPr lang="en-US" sz="1400" dirty="0">
                <a:latin typeface="+mn-lt"/>
              </a:rPr>
              <a:t>2</a:t>
            </a:r>
            <a:r>
              <a:rPr lang="en-US" sz="1400" i="1" dirty="0">
                <a:latin typeface="+mn-lt"/>
              </a:rPr>
              <a:t>s</a:t>
            </a:r>
            <a:r>
              <a:rPr lang="en-US" sz="1400" baseline="30000" dirty="0">
                <a:latin typeface="+mn-lt"/>
              </a:rPr>
              <a:t>2</a:t>
            </a:r>
            <a:r>
              <a:rPr lang="en-US" sz="1400" dirty="0">
                <a:latin typeface="+mn-lt"/>
              </a:rPr>
              <a:t>2</a:t>
            </a:r>
            <a:r>
              <a:rPr lang="en-US" sz="1400" i="1" dirty="0">
                <a:latin typeface="+mn-lt"/>
              </a:rPr>
              <a:t>p</a:t>
            </a:r>
            <a:r>
              <a:rPr lang="en-US" sz="1400" baseline="30000" dirty="0">
                <a:latin typeface="+mn-lt"/>
              </a:rPr>
              <a:t>4</a:t>
            </a:r>
            <a:r>
              <a:rPr lang="en-US" sz="1400" dirty="0">
                <a:latin typeface="+mn-lt"/>
              </a:rPr>
              <a:t>. The atom has two unpaired electrons.</a:t>
            </a:r>
            <a:endParaRPr lang="en-US" sz="1400" b="1" dirty="0">
              <a:latin typeface="+mn-lt"/>
            </a:endParaRPr>
          </a:p>
        </p:txBody>
      </p:sp>
      <p:sp>
        <p:nvSpPr>
          <p:cNvPr id="2050" name="Line 66"/>
          <p:cNvSpPr>
            <a:spLocks noChangeShapeType="1"/>
          </p:cNvSpPr>
          <p:nvPr/>
        </p:nvSpPr>
        <p:spPr bwMode="auto">
          <a:xfrm>
            <a:off x="381000" y="1371600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84"/>
          <p:cNvSpPr txBox="1">
            <a:spLocks noChangeArrowheads="1"/>
          </p:cNvSpPr>
          <p:nvPr/>
        </p:nvSpPr>
        <p:spPr bwMode="auto">
          <a:xfrm>
            <a:off x="320040" y="767461"/>
            <a:ext cx="8417560" cy="50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9763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5478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21193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6908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0" indent="0"/>
            <a:r>
              <a:rPr lang="en-US" sz="1400" dirty="0">
                <a:latin typeface="+mn-lt"/>
              </a:rPr>
              <a:t>Draw the orbital diagram for the electron configuration of oxygen, atomic number 8. How many unpaired electrons does an oxygen atom possess?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319088" y="402336"/>
            <a:ext cx="8443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282825" indent="-2282825"/>
            <a:r>
              <a:rPr lang="en-US" b="1" dirty="0">
                <a:solidFill>
                  <a:srgbClr val="3366FF"/>
                </a:solidFill>
                <a:latin typeface="Arial" charset="0"/>
              </a:rPr>
              <a:t>Sample Exercise 6.7</a:t>
            </a:r>
            <a:r>
              <a:rPr lang="en-US" b="1" dirty="0">
                <a:solidFill>
                  <a:srgbClr val="4C4BE5"/>
                </a:solidFill>
                <a:latin typeface="Arial" charset="0"/>
              </a:rPr>
              <a:t> </a:t>
            </a:r>
            <a:r>
              <a:rPr lang="en-US" b="1" dirty="0">
                <a:latin typeface="Arial"/>
                <a:cs typeface="Arial"/>
              </a:rPr>
              <a:t>Orbital Diagrams and Electron Configurations</a:t>
            </a:r>
          </a:p>
        </p:txBody>
      </p:sp>
      <p:pic>
        <p:nvPicPr>
          <p:cNvPr id="2" name="Picture 1" descr="06_25_Figure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4"/>
          <a:stretch/>
        </p:blipFill>
        <p:spPr>
          <a:xfrm>
            <a:off x="5477812" y="1598539"/>
            <a:ext cx="3571798" cy="3161406"/>
          </a:xfrm>
          <a:prstGeom prst="rect">
            <a:avLst/>
          </a:prstGeom>
        </p:spPr>
      </p:pic>
      <p:pic>
        <p:nvPicPr>
          <p:cNvPr id="3" name="Picture 2" descr="06_Pg239_UnFigure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6"/>
          <a:stretch/>
        </p:blipFill>
        <p:spPr>
          <a:xfrm>
            <a:off x="3642843" y="5086351"/>
            <a:ext cx="1771953" cy="585182"/>
          </a:xfrm>
          <a:prstGeom prst="rect">
            <a:avLst/>
          </a:prstGeom>
        </p:spPr>
      </p:pic>
      <p:sp>
        <p:nvSpPr>
          <p:cNvPr id="13" name="Line 81"/>
          <p:cNvSpPr>
            <a:spLocks noChangeShapeType="1"/>
          </p:cNvSpPr>
          <p:nvPr/>
        </p:nvSpPr>
        <p:spPr bwMode="auto">
          <a:xfrm>
            <a:off x="299371" y="301752"/>
            <a:ext cx="0" cy="5832348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89"/>
          <p:cNvSpPr>
            <a:spLocks noChangeShapeType="1"/>
          </p:cNvSpPr>
          <p:nvPr/>
        </p:nvSpPr>
        <p:spPr bwMode="auto">
          <a:xfrm>
            <a:off x="290312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89"/>
          <p:cNvSpPr>
            <a:spLocks noChangeShapeType="1"/>
          </p:cNvSpPr>
          <p:nvPr/>
        </p:nvSpPr>
        <p:spPr bwMode="auto">
          <a:xfrm>
            <a:off x="291401" y="61341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5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04798" y="1154870"/>
            <a:ext cx="8677566" cy="465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9779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5494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21209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692400" indent="-457200">
              <a:spcBef>
                <a:spcPct val="0"/>
              </a:spcBef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907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0" indent="0">
              <a:defRPr/>
            </a:pPr>
            <a:r>
              <a:rPr lang="en-US" sz="1600" b="1" dirty="0">
                <a:solidFill>
                  <a:srgbClr val="3366FF"/>
                </a:solidFill>
              </a:rPr>
              <a:t>Solution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000" dirty="0">
              <a:latin typeface="+mn-lt"/>
            </a:endParaRPr>
          </a:p>
          <a:p>
            <a:pPr marL="0" indent="0"/>
            <a:r>
              <a:rPr lang="en-US" sz="1400" b="1" dirty="0">
                <a:latin typeface="+mn-lt"/>
              </a:rPr>
              <a:t>Analyze and Plan </a:t>
            </a:r>
            <a:r>
              <a:rPr lang="en-US" sz="1400" dirty="0">
                <a:latin typeface="+mn-lt"/>
              </a:rPr>
              <a:t>We first locate the halogens in the periodic table, write the electron configurations for the first two elements, and then determine the general similarity between the configurations.</a:t>
            </a:r>
          </a:p>
          <a:p>
            <a:pPr marL="0" indent="0"/>
            <a:endParaRPr lang="en-US" sz="1400" b="1" dirty="0">
              <a:latin typeface="+mn-lt"/>
            </a:endParaRPr>
          </a:p>
          <a:p>
            <a:pPr marL="0" indent="0"/>
            <a:r>
              <a:rPr lang="en-US" sz="1400" b="1" dirty="0">
                <a:latin typeface="+mn-lt"/>
              </a:rPr>
              <a:t>Solve </a:t>
            </a:r>
            <a:r>
              <a:rPr lang="en-US" sz="1400" dirty="0">
                <a:latin typeface="+mn-lt"/>
              </a:rPr>
              <a:t>The first member of the halogen group is fluorine (F, element 9). Moving backward from F, we find that the noble-gas core is [He]. Moving from He to the element of next higher atomic number brings us to Li, element 3. Because Li is in the second period of the </a:t>
            </a:r>
            <a:r>
              <a:rPr lang="en-US" sz="1400" i="1" dirty="0">
                <a:latin typeface="+mn-lt"/>
              </a:rPr>
              <a:t>s </a:t>
            </a:r>
            <a:r>
              <a:rPr lang="en-US" sz="1400" dirty="0">
                <a:latin typeface="+mn-lt"/>
              </a:rPr>
              <a:t>block, we add electrons to the 2</a:t>
            </a:r>
            <a:r>
              <a:rPr lang="en-US" sz="1400" i="1" dirty="0">
                <a:latin typeface="+mn-lt"/>
              </a:rPr>
              <a:t>s </a:t>
            </a:r>
            <a:r>
              <a:rPr lang="en-US" sz="1400" dirty="0">
                <a:latin typeface="+mn-lt"/>
              </a:rPr>
              <a:t>subshell. Moving across this block gives 2</a:t>
            </a:r>
            <a:r>
              <a:rPr lang="en-US" sz="1400" i="1" dirty="0">
                <a:latin typeface="+mn-lt"/>
              </a:rPr>
              <a:t>s</a:t>
            </a:r>
            <a:r>
              <a:rPr lang="en-US" sz="1400" baseline="30000" dirty="0">
                <a:latin typeface="+mn-lt"/>
              </a:rPr>
              <a:t>2</a:t>
            </a:r>
            <a:r>
              <a:rPr lang="en-US" sz="1400" dirty="0">
                <a:latin typeface="+mn-lt"/>
              </a:rPr>
              <a:t>. Continuing to move to the right, we enter the </a:t>
            </a:r>
            <a:r>
              <a:rPr lang="en-US" sz="1400" i="1" dirty="0">
                <a:latin typeface="+mn-lt"/>
              </a:rPr>
              <a:t>p </a:t>
            </a:r>
            <a:r>
              <a:rPr lang="en-US" sz="1400" dirty="0">
                <a:latin typeface="+mn-lt"/>
              </a:rPr>
              <a:t>block. Counting the squares to F gives 2</a:t>
            </a:r>
            <a:r>
              <a:rPr lang="en-US" sz="1400" i="1" dirty="0">
                <a:latin typeface="+mn-lt"/>
              </a:rPr>
              <a:t>p</a:t>
            </a:r>
            <a:r>
              <a:rPr lang="en-US" sz="1400" baseline="30000" dirty="0">
                <a:latin typeface="+mn-lt"/>
              </a:rPr>
              <a:t>5</a:t>
            </a:r>
            <a:r>
              <a:rPr lang="en-US" sz="1400" dirty="0">
                <a:latin typeface="+mn-lt"/>
              </a:rPr>
              <a:t>. Thus, the condensed electron configuration for fluorine is</a:t>
            </a:r>
          </a:p>
          <a:p>
            <a:pPr marL="0" indent="0"/>
            <a:endParaRPr lang="en-US" sz="1400" dirty="0">
              <a:latin typeface="+mn-lt"/>
            </a:endParaRPr>
          </a:p>
          <a:p>
            <a:pPr marL="0" indent="0" algn="ctr"/>
            <a:r>
              <a:rPr lang="en-US" sz="1400" dirty="0">
                <a:latin typeface="+mn-lt"/>
              </a:rPr>
              <a:t>F:     </a:t>
            </a:r>
            <a:r>
              <a:rPr lang="en-US" sz="1400">
                <a:latin typeface="+mn-lt"/>
              </a:rPr>
              <a:t>[He]</a:t>
            </a:r>
            <a:r>
              <a:rPr lang="en-US" sz="1400">
                <a:solidFill>
                  <a:srgbClr val="FF0000"/>
                </a:solidFill>
                <a:latin typeface="+mn-lt"/>
              </a:rPr>
              <a:t>2</a:t>
            </a:r>
            <a:r>
              <a:rPr lang="en-US" sz="1400" i="1">
                <a:solidFill>
                  <a:srgbClr val="FF0000"/>
                </a:solidFill>
                <a:latin typeface="+mn-lt"/>
              </a:rPr>
              <a:t>s</a:t>
            </a:r>
            <a:r>
              <a:rPr lang="en-US" sz="1400" baseline="30000">
                <a:solidFill>
                  <a:srgbClr val="FF0000"/>
                </a:solidFill>
                <a:latin typeface="+mn-lt"/>
              </a:rPr>
              <a:t>2</a:t>
            </a:r>
            <a:r>
              <a:rPr lang="en-US" sz="1400">
                <a:solidFill>
                  <a:srgbClr val="FF0000"/>
                </a:solidFill>
                <a:latin typeface="+mn-lt"/>
              </a:rPr>
              <a:t>2</a:t>
            </a:r>
            <a:r>
              <a:rPr lang="en-US" sz="1400" i="1">
                <a:solidFill>
                  <a:srgbClr val="FF0000"/>
                </a:solidFill>
                <a:latin typeface="+mn-lt"/>
              </a:rPr>
              <a:t>p</a:t>
            </a:r>
            <a:r>
              <a:rPr lang="en-US" sz="1400" baseline="30000">
                <a:solidFill>
                  <a:srgbClr val="FF0000"/>
                </a:solidFill>
                <a:latin typeface="+mn-lt"/>
              </a:rPr>
              <a:t>5</a:t>
            </a:r>
            <a:endParaRPr lang="en-US" sz="1400" baseline="30000" dirty="0">
              <a:solidFill>
                <a:srgbClr val="FF0000"/>
              </a:solidFill>
              <a:latin typeface="+mn-lt"/>
            </a:endParaRPr>
          </a:p>
          <a:p>
            <a:pPr marL="0" indent="0"/>
            <a:endParaRPr lang="en-US" sz="1400" dirty="0">
              <a:latin typeface="+mn-lt"/>
            </a:endParaRPr>
          </a:p>
          <a:p>
            <a:pPr marL="0" indent="0"/>
            <a:r>
              <a:rPr lang="en-US" sz="1400" dirty="0">
                <a:latin typeface="+mn-lt"/>
              </a:rPr>
              <a:t>The electron configuration for chlorine, the second halogen, is</a:t>
            </a:r>
          </a:p>
          <a:p>
            <a:pPr marL="0" indent="0" algn="ctr"/>
            <a:endParaRPr lang="en-US" sz="1400" dirty="0">
              <a:latin typeface="+mn-lt"/>
            </a:endParaRPr>
          </a:p>
          <a:p>
            <a:pPr marL="0" indent="0" algn="ctr"/>
            <a:r>
              <a:rPr lang="en-US" sz="1400" dirty="0" err="1">
                <a:latin typeface="+mn-lt"/>
              </a:rPr>
              <a:t>Cl</a:t>
            </a:r>
            <a:r>
              <a:rPr lang="en-US" sz="1400" dirty="0">
                <a:latin typeface="+mn-lt"/>
              </a:rPr>
              <a:t>:    </a:t>
            </a:r>
            <a:r>
              <a:rPr lang="en-US" sz="1400">
                <a:latin typeface="+mn-lt"/>
              </a:rPr>
              <a:t>[Ne]</a:t>
            </a:r>
            <a:r>
              <a:rPr lang="en-US" sz="1400">
                <a:solidFill>
                  <a:srgbClr val="FF0000"/>
                </a:solidFill>
                <a:latin typeface="+mn-lt"/>
              </a:rPr>
              <a:t>3</a:t>
            </a:r>
            <a:r>
              <a:rPr lang="en-US" sz="1400" i="1">
                <a:solidFill>
                  <a:srgbClr val="FF0000"/>
                </a:solidFill>
                <a:latin typeface="+mn-lt"/>
              </a:rPr>
              <a:t>s</a:t>
            </a:r>
            <a:r>
              <a:rPr lang="en-US" sz="1400" baseline="30000">
                <a:solidFill>
                  <a:srgbClr val="FF0000"/>
                </a:solidFill>
                <a:latin typeface="+mn-lt"/>
              </a:rPr>
              <a:t>2</a:t>
            </a:r>
            <a:r>
              <a:rPr lang="en-US" sz="1400">
                <a:solidFill>
                  <a:srgbClr val="FF0000"/>
                </a:solidFill>
                <a:latin typeface="+mn-lt"/>
              </a:rPr>
              <a:t>3</a:t>
            </a:r>
            <a:r>
              <a:rPr lang="en-US" sz="1400" i="1">
                <a:solidFill>
                  <a:srgbClr val="FF0000"/>
                </a:solidFill>
                <a:latin typeface="+mn-lt"/>
              </a:rPr>
              <a:t>p</a:t>
            </a:r>
            <a:r>
              <a:rPr lang="en-US" sz="1400" baseline="30000">
                <a:solidFill>
                  <a:srgbClr val="FF0000"/>
                </a:solidFill>
                <a:latin typeface="+mn-lt"/>
              </a:rPr>
              <a:t>5</a:t>
            </a:r>
            <a:endParaRPr lang="en-US" sz="1400" baseline="30000" dirty="0">
              <a:solidFill>
                <a:srgbClr val="FF0000"/>
              </a:solidFill>
              <a:latin typeface="+mn-lt"/>
            </a:endParaRPr>
          </a:p>
          <a:p>
            <a:pPr marL="0" indent="0"/>
            <a:endParaRPr lang="en-US" sz="1400" dirty="0">
              <a:latin typeface="+mn-lt"/>
            </a:endParaRPr>
          </a:p>
          <a:p>
            <a:pPr marL="0" indent="0"/>
            <a:r>
              <a:rPr lang="en-US" sz="1400" dirty="0">
                <a:latin typeface="+mn-lt"/>
              </a:rPr>
              <a:t>From these two examples, we see that the characteristic valence electron configuration of a halogen is </a:t>
            </a:r>
            <a:r>
              <a:rPr lang="en-US" sz="1400" i="1" dirty="0">
                <a:latin typeface="+mn-lt"/>
              </a:rPr>
              <a:t>ns</a:t>
            </a:r>
            <a:r>
              <a:rPr lang="en-US" sz="1400" baseline="30000" dirty="0">
                <a:latin typeface="+mn-lt"/>
              </a:rPr>
              <a:t>2</a:t>
            </a:r>
            <a:r>
              <a:rPr lang="en-US" sz="1400" i="1" dirty="0">
                <a:latin typeface="+mn-lt"/>
              </a:rPr>
              <a:t>np</a:t>
            </a:r>
            <a:r>
              <a:rPr lang="en-US" sz="1400" baseline="30000" dirty="0">
                <a:latin typeface="+mn-lt"/>
              </a:rPr>
              <a:t>5</a:t>
            </a:r>
            <a:r>
              <a:rPr lang="en-US" sz="1400" dirty="0">
                <a:latin typeface="+mn-lt"/>
              </a:rPr>
              <a:t>, where </a:t>
            </a:r>
            <a:r>
              <a:rPr lang="en-US" sz="1400" i="1" dirty="0">
                <a:latin typeface="+mn-lt"/>
              </a:rPr>
              <a:t>n </a:t>
            </a:r>
            <a:r>
              <a:rPr lang="en-US" sz="1400" dirty="0">
                <a:latin typeface="+mn-lt"/>
              </a:rPr>
              <a:t>ranges from 2 in the case of fluorine to 6 in the case of astatine.</a:t>
            </a:r>
            <a:endParaRPr lang="en-US" sz="1400" b="1" dirty="0">
              <a:latin typeface="+mn-lt"/>
            </a:endParaRPr>
          </a:p>
        </p:txBody>
      </p:sp>
      <p:sp>
        <p:nvSpPr>
          <p:cNvPr id="2050" name="Line 66"/>
          <p:cNvSpPr>
            <a:spLocks noChangeShapeType="1"/>
          </p:cNvSpPr>
          <p:nvPr/>
        </p:nvSpPr>
        <p:spPr bwMode="auto">
          <a:xfrm>
            <a:off x="381000" y="1144910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Text Box 84"/>
          <p:cNvSpPr txBox="1">
            <a:spLocks noChangeArrowheads="1"/>
          </p:cNvSpPr>
          <p:nvPr/>
        </p:nvSpPr>
        <p:spPr bwMode="auto">
          <a:xfrm>
            <a:off x="320040" y="767462"/>
            <a:ext cx="8417560" cy="34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9763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5478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21193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690813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0" indent="0"/>
            <a:r>
              <a:rPr lang="en-US" sz="1400" dirty="0">
                <a:latin typeface="+mn-lt"/>
              </a:rPr>
              <a:t>What is the characteristic valence electron configuration of the group 7A elements, the halogens?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319088" y="402336"/>
            <a:ext cx="8443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282825" indent="-2282825"/>
            <a:r>
              <a:rPr lang="en-US" b="1" dirty="0">
                <a:solidFill>
                  <a:srgbClr val="3366FF"/>
                </a:solidFill>
                <a:latin typeface="Arial" charset="0"/>
              </a:rPr>
              <a:t>Sample Exercise 6.8</a:t>
            </a:r>
            <a:r>
              <a:rPr lang="en-US" b="1" dirty="0">
                <a:solidFill>
                  <a:srgbClr val="4C4BE5"/>
                </a:solidFill>
                <a:latin typeface="Arial" charset="0"/>
              </a:rPr>
              <a:t> </a:t>
            </a:r>
            <a:r>
              <a:rPr lang="en-US" b="1" dirty="0">
                <a:latin typeface="Arial"/>
                <a:cs typeface="Arial"/>
              </a:rPr>
              <a:t>Electron Configurations for a Group</a:t>
            </a:r>
          </a:p>
        </p:txBody>
      </p:sp>
      <p:sp>
        <p:nvSpPr>
          <p:cNvPr id="9" name="Line 81"/>
          <p:cNvSpPr>
            <a:spLocks noChangeShapeType="1"/>
          </p:cNvSpPr>
          <p:nvPr/>
        </p:nvSpPr>
        <p:spPr bwMode="auto">
          <a:xfrm>
            <a:off x="299371" y="301752"/>
            <a:ext cx="0" cy="5089398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9"/>
          <p:cNvSpPr>
            <a:spLocks noChangeShapeType="1"/>
          </p:cNvSpPr>
          <p:nvPr/>
        </p:nvSpPr>
        <p:spPr bwMode="auto">
          <a:xfrm>
            <a:off x="290312" y="3048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89"/>
          <p:cNvSpPr>
            <a:spLocks noChangeShapeType="1"/>
          </p:cNvSpPr>
          <p:nvPr/>
        </p:nvSpPr>
        <p:spPr bwMode="auto">
          <a:xfrm>
            <a:off x="291401" y="539115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MERGEFILE" val="\\.host\Shared Folders\gexinc On My Mac\Desktop\TRANSFER\47191\04 Sample Chapter.xls"/>
  <p:tag name="MMPROD_NEXTUNIQUEID" val="10009"/>
  <p:tag name="MMPROD_UIDATA" val="&lt;database version=&quot;8.0&quot;&gt;&lt;object type=&quot;1&quot; unique_id=&quot;10001&quot;&gt;&lt;object type=&quot;2&quot; unique_id=&quot;10039&quot;&gt;&lt;object type=&quot;3&quot; unique_id=&quot;10040&quot;&gt;&lt;property id=&quot;20148&quot; value=&quot;5&quot;/&gt;&lt;property id=&quot;20300&quot; value=&quot;Slide 1&quot;/&gt;&lt;property id=&quot;20307&quot; value=&quot;256&quot;/&gt;&lt;/object&gt;&lt;object type=&quot;3&quot; unique_id=&quot;10041&quot;&gt;&lt;property id=&quot;20148&quot; value=&quot;5&quot;/&gt;&lt;property id=&quot;20300&quot; value=&quot;Slide 15&quot;/&gt;&lt;property id=&quot;20307&quot; value=&quot;270&quot;/&gt;&lt;/object&gt;&lt;object type=&quot;3&quot; unique_id=&quot;10042&quot;&gt;&lt;property id=&quot;20148&quot; value=&quot;5&quot;/&gt;&lt;property id=&quot;20300&quot; value=&quot;Slide 14&quot;/&gt;&lt;property id=&quot;20307&quot; value=&quot;269&quot;/&gt;&lt;/object&gt;&lt;object type=&quot;3&quot; unique_id=&quot;10043&quot;&gt;&lt;property id=&quot;20148&quot; value=&quot;5&quot;/&gt;&lt;property id=&quot;20300&quot; value=&quot;Slide 13&quot;/&gt;&lt;property id=&quot;20307&quot; value=&quot;268&quot;/&gt;&lt;/object&gt;&lt;object type=&quot;3&quot; unique_id=&quot;10044&quot;&gt;&lt;property id=&quot;20148&quot; value=&quot;5&quot;/&gt;&lt;property id=&quot;20300&quot; value=&quot;Slide 12&quot;/&gt;&lt;property id=&quot;20307&quot; value=&quot;267&quot;/&gt;&lt;/object&gt;&lt;object type=&quot;3&quot; unique_id=&quot;10045&quot;&gt;&lt;property id=&quot;20148&quot; value=&quot;5&quot;/&gt;&lt;property id=&quot;20300&quot; value=&quot;Slide 17&quot;/&gt;&lt;property id=&quot;20307&quot; value=&quot;272&quot;/&gt;&lt;/object&gt;&lt;object type=&quot;3&quot; unique_id=&quot;10046&quot;&gt;&lt;property id=&quot;20148&quot; value=&quot;5&quot;/&gt;&lt;property id=&quot;20300&quot; value=&quot;Slide 11&quot;/&gt;&lt;property id=&quot;20307&quot; value=&quot;266&quot;/&gt;&lt;/object&gt;&lt;object type=&quot;3&quot; unique_id=&quot;10047&quot;&gt;&lt;property id=&quot;20148&quot; value=&quot;5&quot;/&gt;&lt;property id=&quot;20300&quot; value=&quot;Slide 10&quot;/&gt;&lt;property id=&quot;20307&quot; value=&quot;265&quot;/&gt;&lt;/object&gt;&lt;object type=&quot;3&quot; unique_id=&quot;10048&quot;&gt;&lt;property id=&quot;20148&quot; value=&quot;5&quot;/&gt;&lt;property id=&quot;20300&quot; value=&quot;Slide 9&quot;/&gt;&lt;property id=&quot;20307&quot; value=&quot;264&quot;/&gt;&lt;/object&gt;&lt;object type=&quot;3&quot; unique_id=&quot;10049&quot;&gt;&lt;property id=&quot;20148&quot; value=&quot;5&quot;/&gt;&lt;property id=&quot;20300&quot; value=&quot;Slide 16&quot;/&gt;&lt;property id=&quot;20307&quot; value=&quot;271&quot;/&gt;&lt;/object&gt;&lt;object type=&quot;3&quot; unique_id=&quot;10050&quot;&gt;&lt;property id=&quot;20148&quot; value=&quot;5&quot;/&gt;&lt;property id=&quot;20300&quot; value=&quot;Slide 8&quot;/&gt;&lt;property id=&quot;20307&quot; value=&quot;263&quot;/&gt;&lt;/object&gt;&lt;object type=&quot;3&quot; unique_id=&quot;10051&quot;&gt;&lt;property id=&quot;20148&quot; value=&quot;5&quot;/&gt;&lt;property id=&quot;20300&quot; value=&quot;Slide 7&quot;/&gt;&lt;property id=&quot;20307&quot; value=&quot;262&quot;/&gt;&lt;/object&gt;&lt;object type=&quot;3&quot; unique_id=&quot;10052&quot;&gt;&lt;property id=&quot;20148&quot; value=&quot;5&quot;/&gt;&lt;property id=&quot;20300&quot; value=&quot;Slide 6&quot;/&gt;&lt;property id=&quot;20307&quot; value=&quot;261&quot;/&gt;&lt;/object&gt;&lt;object type=&quot;3&quot; unique_id=&quot;11956&quot;&gt;&lt;property id=&quot;20148&quot; value=&quot;5&quot;/&gt;&lt;property id=&quot;20300&quot; value=&quot;Slide 18&quot;/&gt;&lt;property id=&quot;20307&quot; value=&quot;273&quot;/&gt;&lt;/object&gt;&lt;object type=&quot;3&quot; unique_id=&quot;11957&quot;&gt;&lt;property id=&quot;20148&quot; value=&quot;5&quot;/&gt;&lt;property id=&quot;20300&quot; value=&quot;Slide 19&quot;/&gt;&lt;property id=&quot;20307&quot; value=&quot;274&quot;/&gt;&lt;/object&gt;&lt;object type=&quot;3&quot; unique_id=&quot;12302&quot;&gt;&lt;property id=&quot;20148&quot; value=&quot;5&quot;/&gt;&lt;property id=&quot;20300&quot; value=&quot;Slide 20&quot;/&gt;&lt;property id=&quot;20307&quot; value=&quot;275&quot;/&gt;&lt;/object&gt;&lt;object type=&quot;3&quot; unique_id=&quot;12303&quot;&gt;&lt;property id=&quot;20148&quot; value=&quot;5&quot;/&gt;&lt;property id=&quot;20300&quot; value=&quot;Slide 21&quot;/&gt;&lt;property id=&quot;20307&quot; value=&quot;276&quot;/&gt;&lt;/object&gt;&lt;object type=&quot;3&quot; unique_id=&quot;12476&quot;&gt;&lt;property id=&quot;20148&quot; value=&quot;5&quot;/&gt;&lt;property id=&quot;20300&quot; value=&quot;Slide 22&quot;/&gt;&lt;property id=&quot;20307&quot; value=&quot;277&quot;/&gt;&lt;/object&gt;&lt;object type=&quot;3&quot; unique_id=&quot;12477&quot;&gt;&lt;property id=&quot;20148&quot; value=&quot;5&quot;/&gt;&lt;property id=&quot;20300&quot; value=&quot;Slide 23&quot;/&gt;&lt;property id=&quot;20307&quot; value=&quot;278&quot;/&gt;&lt;/object&gt;&lt;object type=&quot;3&quot; unique_id=&quot;12562&quot;&gt;&lt;property id=&quot;20148&quot; value=&quot;5&quot;/&gt;&lt;property id=&quot;20300&quot; value=&quot;Slide 24&quot;/&gt;&lt;property id=&quot;20307&quot; value=&quot;279&quot;/&gt;&lt;/object&gt;&lt;object type=&quot;3&quot; unique_id=&quot;12563&quot;&gt;&lt;property id=&quot;20148&quot; value=&quot;5&quot;/&gt;&lt;property id=&quot;20300&quot; value=&quot;Slide 25&quot;/&gt;&lt;property id=&quot;20307&quot; value=&quot;280&quot;/&gt;&lt;/object&gt;&lt;object type=&quot;3&quot; unique_id=&quot;12702&quot;&gt;&lt;property id=&quot;20148&quot; value=&quot;5&quot;/&gt;&lt;property id=&quot;20300&quot; value=&quot;Slide 26&quot;/&gt;&lt;property id=&quot;20307&quot; value=&quot;281&quot;/&gt;&lt;/object&gt;&lt;object type=&quot;3&quot; unique_id=&quot;12703&quot;&gt;&lt;property id=&quot;20148&quot; value=&quot;5&quot;/&gt;&lt;property id=&quot;20300&quot; value=&quot;Slide 27&quot;/&gt;&lt;property id=&quot;20307&quot; value=&quot;282&quot;/&gt;&lt;/object&gt;&lt;object type=&quot;3&quot; unique_id=&quot;12854&quot;&gt;&lt;property id=&quot;20148&quot; value=&quot;5&quot;/&gt;&lt;property id=&quot;20300&quot; value=&quot;Slide 28&quot;/&gt;&lt;property id=&quot;20307&quot; value=&quot;283&quot;/&gt;&lt;/object&gt;&lt;object type=&quot;3&quot; unique_id=&quot;12855&quot;&gt;&lt;property id=&quot;20148&quot; value=&quot;5&quot;/&gt;&lt;property id=&quot;20300&quot; value=&quot;Slide 29&quot;/&gt;&lt;property id=&quot;20307&quot; value=&quot;284&quot;/&gt;&lt;/object&gt;&lt;object type=&quot;3&quot; unique_id=&quot;13018&quot;&gt;&lt;property id=&quot;20148&quot; value=&quot;5&quot;/&gt;&lt;property id=&quot;20300&quot; value=&quot;Slide 30&quot;/&gt;&lt;property id=&quot;20307&quot; value=&quot;285&quot;/&gt;&lt;/object&gt;&lt;object type=&quot;3&quot; unique_id=&quot;13019&quot;&gt;&lt;property id=&quot;20148&quot; value=&quot;5&quot;/&gt;&lt;property id=&quot;20300&quot; value=&quot;Slide 32&quot;/&gt;&lt;property id=&quot;20307&quot; value=&quot;286&quot;/&gt;&lt;/object&gt;&lt;object type=&quot;3&quot; unique_id=&quot;13107&quot;&gt;&lt;property id=&quot;20148&quot; value=&quot;5&quot;/&gt;&lt;property id=&quot;20300&quot; value=&quot;Slide 33&quot;/&gt;&lt;property id=&quot;20307&quot; value=&quot;287&quot;/&gt;&lt;/object&gt;&lt;object type=&quot;3&quot; unique_id=&quot;13408&quot;&gt;&lt;property id=&quot;20148&quot; value=&quot;5&quot;/&gt;&lt;property id=&quot;20300&quot; value=&quot;Slide 34&quot;/&gt;&lt;property id=&quot;20307&quot; value=&quot;288&quot;/&gt;&lt;/object&gt;&lt;object type=&quot;3&quot; unique_id=&quot;13409&quot;&gt;&lt;property id=&quot;20148&quot; value=&quot;5&quot;/&gt;&lt;property id=&quot;20300&quot; value=&quot;Slide 35&quot;/&gt;&lt;property id=&quot;20307&quot; value=&quot;289&quot;/&gt;&lt;/object&gt;&lt;object type=&quot;3&quot; unique_id=&quot;13698&quot;&gt;&lt;property id=&quot;20148&quot; value=&quot;5&quot;/&gt;&lt;property id=&quot;20300&quot; value=&quot;Slide 36&quot;/&gt;&lt;property id=&quot;20307&quot; value=&quot;290&quot;/&gt;&lt;/object&gt;&lt;object type=&quot;3&quot; unique_id=&quot;13699&quot;&gt;&lt;property id=&quot;20148&quot; value=&quot;5&quot;/&gt;&lt;property id=&quot;20300&quot; value=&quot;Slide 37&quot;/&gt;&lt;property id=&quot;20307&quot; value=&quot;291&quot;/&gt;&lt;/object&gt;&lt;object type=&quot;3&quot; unique_id=&quot;13700&quot;&gt;&lt;property id=&quot;20148&quot; value=&quot;5&quot;/&gt;&lt;property id=&quot;20300&quot; value=&quot;Slide 38&quot;/&gt;&lt;property id=&quot;20307&quot; value=&quot;292&quot;/&gt;&lt;/object&gt;&lt;object type=&quot;3&quot; unique_id=&quot;14122&quot;&gt;&lt;property id=&quot;20148&quot; value=&quot;5&quot;/&gt;&lt;property id=&quot;20300&quot; value=&quot;Slide 40&quot;/&gt;&lt;property id=&quot;20307&quot; value=&quot;293&quot;/&gt;&lt;/object&gt;&lt;object type=&quot;3&quot; unique_id=&quot;14123&quot;&gt;&lt;property id=&quot;20148&quot; value=&quot;5&quot;/&gt;&lt;property id=&quot;20300&quot; value=&quot;Slide 39&quot;/&gt;&lt;property id=&quot;20307&quot; value=&quot;294&quot;/&gt;&lt;/object&gt;&lt;object type=&quot;3&quot; unique_id=&quot;14124&quot;&gt;&lt;property id=&quot;20148&quot; value=&quot;5&quot;/&gt;&lt;property id=&quot;20300&quot; value=&quot;Slide 42&quot;/&gt;&lt;property id=&quot;20307&quot; value=&quot;295&quot;/&gt;&lt;/object&gt;&lt;object type=&quot;3&quot; unique_id=&quot;14434&quot;&gt;&lt;property id=&quot;20148&quot; value=&quot;5&quot;/&gt;&lt;property id=&quot;20300&quot; value=&quot;Slide 2&quot;/&gt;&lt;property id=&quot;20307&quot; value=&quot;257&quot;/&gt;&lt;/object&gt;&lt;object type=&quot;3&quot; unique_id=&quot;14435&quot;&gt;&lt;property id=&quot;20148&quot; value=&quot;5&quot;/&gt;&lt;property id=&quot;20300&quot; value=&quot;Slide 3&quot;/&gt;&lt;property id=&quot;20307&quot; value=&quot;258&quot;/&gt;&lt;/object&gt;&lt;object type=&quot;3&quot; unique_id=&quot;14436&quot;&gt;&lt;property id=&quot;20148&quot; value=&quot;5&quot;/&gt;&lt;property id=&quot;20300&quot; value=&quot;Slide 4&quot;/&gt;&lt;property id=&quot;20307&quot; value=&quot;259&quot;/&gt;&lt;/object&gt;&lt;object type=&quot;3&quot; unique_id=&quot;14437&quot;&gt;&lt;property id=&quot;20148&quot; value=&quot;5&quot;/&gt;&lt;property id=&quot;20300&quot; value=&quot;Slide 5&quot;/&gt;&lt;property id=&quot;20307&quot; value=&quot;260&quot;/&gt;&lt;/object&gt;&lt;object type=&quot;3&quot; unique_id=&quot;15748&quot;&gt;&lt;property id=&quot;20148&quot; value=&quot;5&quot;/&gt;&lt;property id=&quot;20300&quot; value=&quot;Slide 31&quot;/&gt;&lt;property id=&quot;20307&quot; value=&quot;296&quot;/&gt;&lt;/object&gt;&lt;object type=&quot;3&quot; unique_id=&quot;16355&quot;&gt;&lt;property id=&quot;20148&quot; value=&quot;5&quot;/&gt;&lt;property id=&quot;20300&quot; value=&quot;Slide 41&quot;/&gt;&lt;property id=&quot;20307&quot; value=&quot;297&quot;/&gt;&lt;/object&gt;&lt;/object&gt;&lt;object type=&quot;8&quot; unique_id=&quot;1007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Worked_Examples">
  <a:themeElements>
    <a:clrScheme name="Worked_Exampl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orked_Examples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8000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2282825" marR="0" indent="-2282825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48" charset="-128"/>
          </a:defRPr>
        </a:defPPr>
      </a:lstStyle>
    </a:lnDef>
  </a:objectDefaults>
  <a:extraClrSchemeLst>
    <a:extraClrScheme>
      <a:clrScheme name="Worked_Examp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ked_Exampl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ked_Exampl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Worked_Examples</Template>
  <TotalTime>3602</TotalTime>
  <Words>618</Words>
  <Application>Microsoft Office PowerPoint</Application>
  <PresentationFormat>On-screen Show (4:3)</PresentationFormat>
  <Paragraphs>63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Helvetica</vt:lpstr>
      <vt:lpstr>PearsonMATH01</vt:lpstr>
      <vt:lpstr>Times</vt:lpstr>
      <vt:lpstr>Times New Roman</vt:lpstr>
      <vt:lpstr>Worked_Examples</vt:lpstr>
      <vt:lpstr>PowerPoint Presentation</vt:lpstr>
      <vt:lpstr>PowerPoint Presentation</vt:lpstr>
      <vt:lpstr>PowerPoint Presentation</vt:lpstr>
      <vt:lpstr>PowerPoint Presentation</vt:lpstr>
    </vt:vector>
  </TitlesOfParts>
  <Company>GEX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gexinc</dc:creator>
  <cp:lastModifiedBy>Emad Akeer</cp:lastModifiedBy>
  <cp:revision>951</cp:revision>
  <cp:lastPrinted>2014-01-22T16:24:21Z</cp:lastPrinted>
  <dcterms:created xsi:type="dcterms:W3CDTF">2013-09-13T12:48:59Z</dcterms:created>
  <dcterms:modified xsi:type="dcterms:W3CDTF">2018-04-22T16:50:17Z</dcterms:modified>
</cp:coreProperties>
</file>