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sldIdLst>
    <p:sldId id="256" r:id="rId2"/>
    <p:sldId id="257" r:id="rId3"/>
    <p:sldId id="258" r:id="rId4"/>
    <p:sldId id="259" r:id="rId5"/>
    <p:sldId id="261" r:id="rId6"/>
    <p:sldId id="262" r:id="rId7"/>
    <p:sldId id="263" r:id="rId8"/>
    <p:sldId id="264" r:id="rId9"/>
    <p:sldId id="266" r:id="rId10"/>
    <p:sldId id="267" r:id="rId11"/>
    <p:sldId id="268" r:id="rId12"/>
    <p:sldId id="269" r:id="rId13"/>
    <p:sldId id="270" r:id="rId14"/>
    <p:sldId id="272" r:id="rId15"/>
    <p:sldId id="273" r:id="rId16"/>
    <p:sldId id="274" r:id="rId17"/>
    <p:sldId id="275" r:id="rId18"/>
    <p:sldId id="276" r:id="rId19"/>
    <p:sldId id="277" r:id="rId20"/>
    <p:sldId id="279" r:id="rId21"/>
    <p:sldId id="280" r:id="rId22"/>
    <p:sldId id="281" r:id="rId23"/>
    <p:sldId id="282" r:id="rId24"/>
    <p:sldId id="283" r:id="rId25"/>
    <p:sldId id="285" r:id="rId26"/>
    <p:sldId id="286" r:id="rId27"/>
    <p:sldId id="288" r:id="rId28"/>
    <p:sldId id="289" r:id="rId29"/>
    <p:sldId id="290" r:id="rId30"/>
  </p:sldIdLst>
  <p:sldSz cx="9144000" cy="6858000" type="screen4x3"/>
  <p:notesSz cx="6858000" cy="9144000"/>
  <p:custDataLst>
    <p:tags r:id="rId32"/>
  </p:custDataLst>
  <p:defaultTextStyle>
    <a:defPPr>
      <a:defRPr lang="en-US"/>
    </a:defPPr>
    <a:lvl1pPr algn="l" rtl="0" eaLnBrk="0" fontAlgn="base" hangingPunct="0">
      <a:spcBef>
        <a:spcPct val="50000"/>
      </a:spcBef>
      <a:spcAft>
        <a:spcPct val="0"/>
      </a:spcAft>
      <a:defRPr sz="2000" kern="1200">
        <a:solidFill>
          <a:schemeClr val="tx1"/>
        </a:solidFill>
        <a:latin typeface="Times New Roman" pitchFamily="18" charset="0"/>
        <a:ea typeface="ＭＳ Ｐゴシック" pitchFamily="48" charset="-128"/>
        <a:cs typeface="+mn-cs"/>
      </a:defRPr>
    </a:lvl1pPr>
    <a:lvl2pPr marL="457200" algn="l" rtl="0" eaLnBrk="0" fontAlgn="base" hangingPunct="0">
      <a:spcBef>
        <a:spcPct val="50000"/>
      </a:spcBef>
      <a:spcAft>
        <a:spcPct val="0"/>
      </a:spcAft>
      <a:defRPr sz="2000" kern="1200">
        <a:solidFill>
          <a:schemeClr val="tx1"/>
        </a:solidFill>
        <a:latin typeface="Times New Roman" pitchFamily="18" charset="0"/>
        <a:ea typeface="ＭＳ Ｐゴシック" pitchFamily="48" charset="-128"/>
        <a:cs typeface="+mn-cs"/>
      </a:defRPr>
    </a:lvl2pPr>
    <a:lvl3pPr marL="914400" algn="l" rtl="0" eaLnBrk="0" fontAlgn="base" hangingPunct="0">
      <a:spcBef>
        <a:spcPct val="50000"/>
      </a:spcBef>
      <a:spcAft>
        <a:spcPct val="0"/>
      </a:spcAft>
      <a:defRPr sz="2000" kern="1200">
        <a:solidFill>
          <a:schemeClr val="tx1"/>
        </a:solidFill>
        <a:latin typeface="Times New Roman" pitchFamily="18" charset="0"/>
        <a:ea typeface="ＭＳ Ｐゴシック" pitchFamily="48" charset="-128"/>
        <a:cs typeface="+mn-cs"/>
      </a:defRPr>
    </a:lvl3pPr>
    <a:lvl4pPr marL="1371600" algn="l" rtl="0" eaLnBrk="0" fontAlgn="base" hangingPunct="0">
      <a:spcBef>
        <a:spcPct val="50000"/>
      </a:spcBef>
      <a:spcAft>
        <a:spcPct val="0"/>
      </a:spcAft>
      <a:defRPr sz="2000" kern="1200">
        <a:solidFill>
          <a:schemeClr val="tx1"/>
        </a:solidFill>
        <a:latin typeface="Times New Roman" pitchFamily="18" charset="0"/>
        <a:ea typeface="ＭＳ Ｐゴシック" pitchFamily="48" charset="-128"/>
        <a:cs typeface="+mn-cs"/>
      </a:defRPr>
    </a:lvl4pPr>
    <a:lvl5pPr marL="1828800" algn="l" rtl="0" eaLnBrk="0" fontAlgn="base" hangingPunct="0">
      <a:spcBef>
        <a:spcPct val="50000"/>
      </a:spcBef>
      <a:spcAft>
        <a:spcPct val="0"/>
      </a:spcAft>
      <a:defRPr sz="2000" kern="1200">
        <a:solidFill>
          <a:schemeClr val="tx1"/>
        </a:solidFill>
        <a:latin typeface="Times New Roman" pitchFamily="18" charset="0"/>
        <a:ea typeface="ＭＳ Ｐゴシック" pitchFamily="48" charset="-128"/>
        <a:cs typeface="+mn-cs"/>
      </a:defRPr>
    </a:lvl5pPr>
    <a:lvl6pPr marL="2286000" algn="l" defTabSz="914400" rtl="0" eaLnBrk="1" latinLnBrk="0" hangingPunct="1">
      <a:defRPr sz="2000" kern="1200">
        <a:solidFill>
          <a:schemeClr val="tx1"/>
        </a:solidFill>
        <a:latin typeface="Times New Roman" pitchFamily="18" charset="0"/>
        <a:ea typeface="ＭＳ Ｐゴシック" pitchFamily="48" charset="-128"/>
        <a:cs typeface="+mn-cs"/>
      </a:defRPr>
    </a:lvl6pPr>
    <a:lvl7pPr marL="2743200" algn="l" defTabSz="914400" rtl="0" eaLnBrk="1" latinLnBrk="0" hangingPunct="1">
      <a:defRPr sz="2000" kern="1200">
        <a:solidFill>
          <a:schemeClr val="tx1"/>
        </a:solidFill>
        <a:latin typeface="Times New Roman" pitchFamily="18" charset="0"/>
        <a:ea typeface="ＭＳ Ｐゴシック" pitchFamily="48" charset="-128"/>
        <a:cs typeface="+mn-cs"/>
      </a:defRPr>
    </a:lvl7pPr>
    <a:lvl8pPr marL="3200400" algn="l" defTabSz="914400" rtl="0" eaLnBrk="1" latinLnBrk="0" hangingPunct="1">
      <a:defRPr sz="2000" kern="1200">
        <a:solidFill>
          <a:schemeClr val="tx1"/>
        </a:solidFill>
        <a:latin typeface="Times New Roman" pitchFamily="18" charset="0"/>
        <a:ea typeface="ＭＳ Ｐゴシック" pitchFamily="48" charset="-128"/>
        <a:cs typeface="+mn-cs"/>
      </a:defRPr>
    </a:lvl8pPr>
    <a:lvl9pPr marL="3657600" algn="l" defTabSz="914400" rtl="0" eaLnBrk="1" latinLnBrk="0" hangingPunct="1">
      <a:defRPr sz="2000" kern="1200">
        <a:solidFill>
          <a:schemeClr val="tx1"/>
        </a:solidFill>
        <a:latin typeface="Times New Roman" pitchFamily="18" charset="0"/>
        <a:ea typeface="ＭＳ Ｐゴシック" pitchFamily="48" charset="-128"/>
        <a:cs typeface="+mn-cs"/>
      </a:defRPr>
    </a:lvl9pPr>
  </p:defaultTextStyle>
  <p:extLst>
    <p:ext uri="{EFAFB233-063F-42B5-8137-9DF3F51BA10A}">
      <p15:sldGuideLst xmlns:p15="http://schemas.microsoft.com/office/powerpoint/2012/main">
        <p15:guide id="1" orient="horz" pos="439">
          <p15:clr>
            <a:srgbClr val="A4A3A4"/>
          </p15:clr>
        </p15:guide>
        <p15:guide id="2" pos="2927">
          <p15:clr>
            <a:srgbClr val="A4A3A4"/>
          </p15:clr>
        </p15:guide>
        <p15:guide id="3" pos="21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12ACFF"/>
    <a:srgbClr val="16CCFF"/>
    <a:srgbClr val="4C4BE5"/>
    <a:srgbClr val="E65106"/>
    <a:srgbClr val="FFB650"/>
    <a:srgbClr val="55B2B9"/>
    <a:srgbClr val="ED1A3B"/>
    <a:srgbClr val="0066B3"/>
    <a:srgbClr val="F58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4500" autoAdjust="0"/>
  </p:normalViewPr>
  <p:slideViewPr>
    <p:cSldViewPr snapToGrid="0">
      <p:cViewPr varScale="1">
        <p:scale>
          <a:sx n="111" d="100"/>
          <a:sy n="111" d="100"/>
        </p:scale>
        <p:origin x="1482" y="102"/>
      </p:cViewPr>
      <p:guideLst>
        <p:guide orient="horz" pos="439"/>
        <p:guide pos="2927"/>
        <p:guide pos="218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atin typeface="Arial" charset="0"/>
              </a:defRPr>
            </a:lvl1pPr>
          </a:lstStyle>
          <a:p>
            <a:pPr>
              <a:defRPr/>
            </a:pPr>
            <a:fld id="{6898B4BD-651A-40D1-97FD-D0779907A4DE}" type="slidenum">
              <a:rPr lang="en-US"/>
              <a:pPr>
                <a:defRPr/>
              </a:pPr>
              <a:t>‹#›</a:t>
            </a:fld>
            <a:endParaRPr lang="en-US"/>
          </a:p>
        </p:txBody>
      </p:sp>
    </p:spTree>
    <p:extLst>
      <p:ext uri="{BB962C8B-B14F-4D97-AF65-F5344CB8AC3E}">
        <p14:creationId xmlns:p14="http://schemas.microsoft.com/office/powerpoint/2010/main" val="3581665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1</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10</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11</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12</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13</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14</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15</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16</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17</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18</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19</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2</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20</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21</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22</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23</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24</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25</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26</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27</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28</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29</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3</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4</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5</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6</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7</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8</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9</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5818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38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15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479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011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309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184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489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81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2926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6943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10"/>
          <p:cNvSpPr>
            <a:spLocks noChangeShapeType="1"/>
          </p:cNvSpPr>
          <p:nvPr/>
        </p:nvSpPr>
        <p:spPr bwMode="auto">
          <a:xfrm>
            <a:off x="0" y="6210300"/>
            <a:ext cx="914082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12"/>
          <p:cNvSpPr>
            <a:spLocks noChangeArrowheads="1"/>
          </p:cNvSpPr>
          <p:nvPr/>
        </p:nvSpPr>
        <p:spPr bwMode="auto">
          <a:xfrm>
            <a:off x="6019800" y="6321425"/>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5000"/>
                    </a:schemeClr>
                  </a:outerShdw>
                </a:effectLst>
              </a14:hiddenEffects>
            </a:ext>
          </a:extLst>
        </p:spPr>
        <p:txBody>
          <a:bodyPr/>
          <a:lstStyle/>
          <a:p>
            <a:pPr algn="r">
              <a:spcBef>
                <a:spcPct val="0"/>
              </a:spcBef>
            </a:pPr>
            <a:r>
              <a:rPr lang="en-US" sz="1000">
                <a:solidFill>
                  <a:schemeClr val="tx2"/>
                </a:solidFill>
                <a:latin typeface="Arial" charset="0"/>
              </a:rPr>
              <a:t> © 2015 Pearson Education, Inc.</a:t>
            </a:r>
          </a:p>
        </p:txBody>
      </p:sp>
      <p:sp>
        <p:nvSpPr>
          <p:cNvPr id="1030" name="Text Box 13"/>
          <p:cNvSpPr txBox="1">
            <a:spLocks noChangeArrowheads="1"/>
          </p:cNvSpPr>
          <p:nvPr/>
        </p:nvSpPr>
        <p:spPr bwMode="auto">
          <a:xfrm>
            <a:off x="0" y="6324600"/>
            <a:ext cx="523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000" i="1">
                <a:latin typeface="Arial" charset="0"/>
              </a:rPr>
              <a:t>Chemistry: The Central Science</a:t>
            </a:r>
            <a:r>
              <a:rPr lang="en-US" sz="1000">
                <a:latin typeface="Arial" charset="0"/>
              </a:rPr>
              <a:t>, 13th Edition</a:t>
            </a:r>
            <a:endParaRPr lang="en-US" sz="1000">
              <a:solidFill>
                <a:schemeClr val="tx2"/>
              </a:solidFill>
              <a:latin typeface="Arial" charset="0"/>
            </a:endParaRPr>
          </a:p>
          <a:p>
            <a:pPr>
              <a:spcBef>
                <a:spcPct val="0"/>
              </a:spcBef>
            </a:pPr>
            <a:r>
              <a:rPr lang="en-US" sz="1000">
                <a:effectLst/>
                <a:latin typeface="Helvetica"/>
                <a:ea typeface="Times"/>
              </a:rPr>
              <a:t>Brown/LeMay/Bursten/Murphy/Woodward/Stoltzfus</a:t>
            </a:r>
            <a:endParaRPr lang="en-US" sz="10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5pPr>
      <a:lvl6pPr marL="457200" algn="ctr" rtl="0" fontAlgn="base">
        <a:spcBef>
          <a:spcPct val="0"/>
        </a:spcBef>
        <a:spcAft>
          <a:spcPct val="0"/>
        </a:spcAft>
        <a:defRPr sz="4400">
          <a:solidFill>
            <a:schemeClr val="tx2"/>
          </a:solidFill>
          <a:latin typeface="Times New Roman" pitchFamily="18" charset="0"/>
          <a:ea typeface="ＭＳ Ｐゴシック" pitchFamily="48" charset="-128"/>
        </a:defRPr>
      </a:lvl6pPr>
      <a:lvl7pPr marL="914400" algn="ctr" rtl="0" fontAlgn="base">
        <a:spcBef>
          <a:spcPct val="0"/>
        </a:spcBef>
        <a:spcAft>
          <a:spcPct val="0"/>
        </a:spcAft>
        <a:defRPr sz="4400">
          <a:solidFill>
            <a:schemeClr val="tx2"/>
          </a:solidFill>
          <a:latin typeface="Times New Roman" pitchFamily="18" charset="0"/>
          <a:ea typeface="ＭＳ Ｐゴシック" pitchFamily="48" charset="-128"/>
        </a:defRPr>
      </a:lvl7pPr>
      <a:lvl8pPr marL="1371600" algn="ctr" rtl="0" fontAlgn="base">
        <a:spcBef>
          <a:spcPct val="0"/>
        </a:spcBef>
        <a:spcAft>
          <a:spcPct val="0"/>
        </a:spcAft>
        <a:defRPr sz="4400">
          <a:solidFill>
            <a:schemeClr val="tx2"/>
          </a:solidFill>
          <a:latin typeface="Times New Roman" pitchFamily="18" charset="0"/>
          <a:ea typeface="ＭＳ Ｐゴシック" pitchFamily="48" charset="-128"/>
        </a:defRPr>
      </a:lvl8pPr>
      <a:lvl9pPr marL="1828800" algn="ctr" rtl="0" fontAlgn="base">
        <a:spcBef>
          <a:spcPct val="0"/>
        </a:spcBef>
        <a:spcAft>
          <a:spcPct val="0"/>
        </a:spcAft>
        <a:defRPr sz="4400">
          <a:solidFill>
            <a:schemeClr val="tx2"/>
          </a:solidFill>
          <a:latin typeface="Times New Roman" pitchFamily="1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800" y="1122055"/>
            <a:ext cx="8423564" cy="4693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defRPr/>
            </a:pPr>
            <a:r>
              <a:rPr lang="en-US" sz="1600" b="1" dirty="0">
                <a:solidFill>
                  <a:srgbClr val="3366FF"/>
                </a:solidFill>
              </a:rPr>
              <a:t>Solution</a:t>
            </a:r>
            <a:endParaRPr lang="en-US" sz="1600" dirty="0">
              <a:solidFill>
                <a:schemeClr val="bg1"/>
              </a:solidFill>
            </a:endParaRPr>
          </a:p>
          <a:p>
            <a:pPr marL="0" indent="0">
              <a:defRPr/>
            </a:pPr>
            <a:endParaRPr lang="en-US" sz="1000" b="1" dirty="0">
              <a:latin typeface="+mn-lt"/>
            </a:endParaRPr>
          </a:p>
          <a:p>
            <a:pPr marL="0" indent="0"/>
            <a:r>
              <a:rPr lang="en-US" sz="1400" b="1" dirty="0">
                <a:latin typeface="+mn-lt"/>
              </a:rPr>
              <a:t>Analyze </a:t>
            </a:r>
            <a:r>
              <a:rPr lang="en-US" sz="1400" dirty="0">
                <a:latin typeface="+mn-lt"/>
              </a:rPr>
              <a:t>We are given the molecular formulas of a molecule and a polyatomic ion, both conforming to the general formula </a:t>
            </a:r>
            <a:r>
              <a:rPr lang="en-US" sz="1400" dirty="0" err="1">
                <a:latin typeface="+mn-lt"/>
              </a:rPr>
              <a:t>AB</a:t>
            </a:r>
            <a:r>
              <a:rPr lang="en-US" sz="1400" i="1" baseline="-25000" dirty="0" err="1">
                <a:latin typeface="+mn-lt"/>
              </a:rPr>
              <a:t>n</a:t>
            </a:r>
            <a:r>
              <a:rPr lang="en-US" sz="1400" i="1" dirty="0">
                <a:latin typeface="+mn-lt"/>
              </a:rPr>
              <a:t> </a:t>
            </a:r>
            <a:r>
              <a:rPr lang="en-US" sz="1400" dirty="0">
                <a:latin typeface="+mn-lt"/>
              </a:rPr>
              <a:t>and both having a central atom from the </a:t>
            </a:r>
            <a:r>
              <a:rPr lang="en-US" sz="1400" i="1" dirty="0">
                <a:latin typeface="+mn-lt"/>
              </a:rPr>
              <a:t>p </a:t>
            </a:r>
            <a:r>
              <a:rPr lang="en-US" sz="1400" dirty="0">
                <a:latin typeface="+mn-lt"/>
              </a:rPr>
              <a:t>block of the periodic table. (Notice that for O</a:t>
            </a:r>
            <a:r>
              <a:rPr lang="en-US" sz="1400" baseline="-25000" dirty="0">
                <a:latin typeface="+mn-lt"/>
              </a:rPr>
              <a:t>3</a:t>
            </a:r>
            <a:r>
              <a:rPr lang="en-US" sz="1400" dirty="0">
                <a:latin typeface="+mn-lt"/>
              </a:rPr>
              <a:t>, the A and B atoms are all oxygen atoms.)</a:t>
            </a:r>
          </a:p>
          <a:p>
            <a:pPr marL="0" indent="0"/>
            <a:endParaRPr lang="en-US" sz="1400" b="1" dirty="0">
              <a:latin typeface="+mn-lt"/>
            </a:endParaRPr>
          </a:p>
          <a:p>
            <a:pPr marL="0" indent="0"/>
            <a:r>
              <a:rPr lang="en-US" sz="1400" b="1" dirty="0">
                <a:latin typeface="+mn-lt"/>
              </a:rPr>
              <a:t>Plan </a:t>
            </a:r>
            <a:r>
              <a:rPr lang="en-US" sz="1400" dirty="0">
                <a:latin typeface="+mn-lt"/>
              </a:rPr>
              <a:t>To predict the molecular geometries, we draw their Lewis structures and count electron domains around the central atom to get the electron-domain geometry. We then obtain the molecular geometry from the arrangement of the domains that are due to bonds.</a:t>
            </a:r>
          </a:p>
          <a:p>
            <a:pPr marL="0" indent="0"/>
            <a:endParaRPr lang="en-US" sz="1400" dirty="0">
              <a:latin typeface="+mn-lt"/>
            </a:endParaRPr>
          </a:p>
          <a:p>
            <a:pPr marL="0" indent="0"/>
            <a:r>
              <a:rPr lang="en-US" sz="1400" b="1" dirty="0">
                <a:latin typeface="+mn-lt"/>
              </a:rPr>
              <a:t>Solve</a:t>
            </a:r>
            <a:r>
              <a:rPr lang="en-US" sz="1400" dirty="0">
                <a:latin typeface="+mn-lt"/>
              </a:rPr>
              <a:t> </a:t>
            </a:r>
          </a:p>
          <a:p>
            <a:pPr marL="0" indent="0"/>
            <a:r>
              <a:rPr lang="en-US" sz="1400" b="1" dirty="0">
                <a:latin typeface="+mn-lt"/>
              </a:rPr>
              <a:t>(a) </a:t>
            </a:r>
            <a:r>
              <a:rPr lang="en-US" sz="1400" dirty="0">
                <a:latin typeface="+mn-lt"/>
              </a:rPr>
              <a:t>We can draw two resonance structures for O</a:t>
            </a:r>
            <a:r>
              <a:rPr lang="en-US" sz="1400" baseline="-25000" dirty="0">
                <a:latin typeface="+mn-lt"/>
              </a:rPr>
              <a:t>3</a:t>
            </a:r>
            <a:r>
              <a:rPr lang="en-US" sz="1400" dirty="0">
                <a:latin typeface="+mn-lt"/>
              </a:rPr>
              <a:t>:</a:t>
            </a:r>
          </a:p>
          <a:p>
            <a:endParaRPr lang="en-US" sz="1400" dirty="0">
              <a:latin typeface="+mn-lt"/>
            </a:endParaRPr>
          </a:p>
        </p:txBody>
      </p:sp>
      <p:sp>
        <p:nvSpPr>
          <p:cNvPr id="2050" name="Line 66"/>
          <p:cNvSpPr>
            <a:spLocks noChangeShapeType="1"/>
          </p:cNvSpPr>
          <p:nvPr/>
        </p:nvSpPr>
        <p:spPr bwMode="auto">
          <a:xfrm>
            <a:off x="381000" y="111178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577519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0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Use the VSEPR model to predict the molecular geometry of </a:t>
            </a:r>
            <a:r>
              <a:rPr lang="en-US" sz="1400" b="1" dirty="0">
                <a:latin typeface="+mn-lt"/>
              </a:rPr>
              <a:t>(a) </a:t>
            </a:r>
            <a:r>
              <a:rPr lang="en-US" sz="1400" dirty="0">
                <a:latin typeface="+mn-lt"/>
              </a:rPr>
              <a:t>O</a:t>
            </a:r>
            <a:r>
              <a:rPr lang="en-US" sz="1400" baseline="-25000" dirty="0">
                <a:latin typeface="+mn-lt"/>
              </a:rPr>
              <a:t>3</a:t>
            </a:r>
            <a:r>
              <a:rPr lang="en-US" sz="1400" dirty="0">
                <a:latin typeface="+mn-lt"/>
              </a:rPr>
              <a:t>, </a:t>
            </a:r>
            <a:r>
              <a:rPr lang="en-US" sz="1400" b="1" dirty="0">
                <a:latin typeface="+mn-lt"/>
              </a:rPr>
              <a:t>(b) </a:t>
            </a:r>
            <a:r>
              <a:rPr lang="en-US" sz="1400" dirty="0">
                <a:latin typeface="+mn-lt"/>
              </a:rPr>
              <a:t>SnCl</a:t>
            </a:r>
            <a:r>
              <a:rPr lang="en-US" sz="1400" baseline="-25000" dirty="0">
                <a:latin typeface="+mn-lt"/>
              </a:rPr>
              <a:t>3</a:t>
            </a:r>
            <a:r>
              <a:rPr lang="en-US" sz="1400" baseline="30000" dirty="0">
                <a:latin typeface="+mn-lt"/>
              </a:rPr>
              <a:t>–</a:t>
            </a:r>
            <a:r>
              <a:rPr lang="en-US" sz="1400" dirty="0">
                <a:latin typeface="+mn-lt"/>
              </a:rPr>
              <a:t>.</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9.1</a:t>
            </a:r>
            <a:r>
              <a:rPr lang="en-US" b="1" dirty="0">
                <a:solidFill>
                  <a:srgbClr val="4C4BE5"/>
                </a:solidFill>
                <a:latin typeface="Arial" charset="0"/>
              </a:rPr>
              <a:t> </a:t>
            </a:r>
            <a:r>
              <a:rPr lang="en-US" b="1" dirty="0">
                <a:latin typeface="Arial" pitchFamily="34" charset="0"/>
                <a:cs typeface="Arial" pitchFamily="34" charset="0"/>
              </a:rPr>
              <a:t>Using the VSEPR Model</a:t>
            </a:r>
          </a:p>
        </p:txBody>
      </p:sp>
      <p:sp>
        <p:nvSpPr>
          <p:cNvPr id="11" name="Line 89"/>
          <p:cNvSpPr>
            <a:spLocks noChangeShapeType="1"/>
          </p:cNvSpPr>
          <p:nvPr/>
        </p:nvSpPr>
        <p:spPr bwMode="auto">
          <a:xfrm>
            <a:off x="286639" y="60769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 b="16062"/>
          <a:stretch/>
        </p:blipFill>
        <p:spPr>
          <a:xfrm>
            <a:off x="2754135" y="3797456"/>
            <a:ext cx="4012593" cy="41379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6943"/>
          <a:stretch/>
        </p:blipFill>
        <p:spPr>
          <a:xfrm>
            <a:off x="2029075" y="4260404"/>
            <a:ext cx="5767512" cy="1721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02868"/>
            <a:ext cx="8696325" cy="498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r>
              <a:rPr lang="en-US" sz="1600" b="1" dirty="0">
                <a:solidFill>
                  <a:srgbClr val="3366FF"/>
                </a:solidFill>
              </a:rPr>
              <a:t>Practice Exercise 1</a:t>
            </a:r>
          </a:p>
          <a:p>
            <a:endParaRPr lang="en-US" sz="1000" b="1" dirty="0">
              <a:solidFill>
                <a:srgbClr val="3366FF"/>
              </a:solidFill>
            </a:endParaRPr>
          </a:p>
          <a:p>
            <a:pPr marL="0" indent="0"/>
            <a:r>
              <a:rPr lang="en-US" sz="1400" dirty="0">
                <a:latin typeface="+mn-lt"/>
              </a:rPr>
              <a:t>The atoms of the compound </a:t>
            </a:r>
            <a:r>
              <a:rPr lang="en-US" sz="1400" dirty="0" err="1">
                <a:latin typeface="+mn-lt"/>
              </a:rPr>
              <a:t>methylhydrazine</a:t>
            </a:r>
            <a:r>
              <a:rPr lang="en-US" sz="1400" dirty="0">
                <a:latin typeface="+mn-lt"/>
              </a:rPr>
              <a:t>, CH</a:t>
            </a:r>
            <a:r>
              <a:rPr lang="en-US" sz="1400" baseline="-25000" dirty="0">
                <a:latin typeface="+mn-lt"/>
              </a:rPr>
              <a:t>6</a:t>
            </a:r>
            <a:r>
              <a:rPr lang="en-US" sz="1400" dirty="0">
                <a:latin typeface="+mn-lt"/>
              </a:rPr>
              <a:t>N</a:t>
            </a:r>
            <a:r>
              <a:rPr lang="en-US" sz="1400" baseline="-25000" dirty="0">
                <a:latin typeface="+mn-lt"/>
              </a:rPr>
              <a:t>2</a:t>
            </a:r>
            <a:r>
              <a:rPr lang="en-US" sz="1400" dirty="0">
                <a:latin typeface="+mn-lt"/>
              </a:rPr>
              <a:t>, which is used as a rocket propellant, are connected as follows (note that lone pairs are not shown):</a:t>
            </a: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r>
              <a:rPr lang="en-US" sz="1400" dirty="0">
                <a:latin typeface="+mn-lt"/>
              </a:rPr>
              <a:t>What do you predict for the ideal values of the C—N—N and H—N—H angles, respectively?</a:t>
            </a:r>
          </a:p>
          <a:p>
            <a:r>
              <a:rPr lang="en-US" sz="1400" b="1" dirty="0">
                <a:latin typeface="+mn-lt"/>
              </a:rPr>
              <a:t>(a) </a:t>
            </a:r>
            <a:r>
              <a:rPr lang="en-US" sz="1400" dirty="0">
                <a:latin typeface="+mn-lt"/>
              </a:rPr>
              <a:t>109.5° and 109.5°  </a:t>
            </a:r>
            <a:r>
              <a:rPr lang="en-US" sz="1400" b="1" dirty="0">
                <a:latin typeface="+mn-lt"/>
              </a:rPr>
              <a:t>(b) </a:t>
            </a:r>
            <a:r>
              <a:rPr lang="en-US" sz="1400" dirty="0">
                <a:latin typeface="+mn-lt"/>
              </a:rPr>
              <a:t>109.5° and 120°  </a:t>
            </a:r>
            <a:r>
              <a:rPr lang="en-US" sz="1400" b="1" dirty="0">
                <a:latin typeface="+mn-lt"/>
              </a:rPr>
              <a:t>(c) </a:t>
            </a:r>
            <a:r>
              <a:rPr lang="en-US" sz="1400" dirty="0">
                <a:latin typeface="+mn-lt"/>
              </a:rPr>
              <a:t>120° and 109.5°  </a:t>
            </a:r>
            <a:r>
              <a:rPr lang="en-US" sz="1400" b="1" dirty="0">
                <a:latin typeface="+mn-lt"/>
              </a:rPr>
              <a:t>(d) </a:t>
            </a:r>
            <a:r>
              <a:rPr lang="en-US" sz="1400" dirty="0">
                <a:latin typeface="+mn-lt"/>
              </a:rPr>
              <a:t>120° and 120°  </a:t>
            </a:r>
            <a:r>
              <a:rPr lang="en-US" sz="1400" b="1" dirty="0">
                <a:latin typeface="+mn-lt"/>
              </a:rPr>
              <a:t>(e) </a:t>
            </a:r>
            <a:r>
              <a:rPr lang="en-US" sz="1400" dirty="0">
                <a:latin typeface="+mn-lt"/>
              </a:rPr>
              <a:t>None of the above</a:t>
            </a:r>
          </a:p>
          <a:p>
            <a:endParaRPr lang="en-US" sz="1400" dirty="0">
              <a:latin typeface="+mn-lt"/>
            </a:endParaRPr>
          </a:p>
          <a:p>
            <a:r>
              <a:rPr lang="en-US" sz="1600" b="1" dirty="0">
                <a:solidFill>
                  <a:srgbClr val="3366FF"/>
                </a:solidFill>
                <a:latin typeface="Arial" pitchFamily="34" charset="0"/>
                <a:cs typeface="Arial" pitchFamily="34" charset="0"/>
              </a:rPr>
              <a:t>Practice Exercise 2</a:t>
            </a:r>
          </a:p>
          <a:p>
            <a:endParaRPr lang="en-US" sz="1000" dirty="0">
              <a:latin typeface="+mn-lt"/>
            </a:endParaRPr>
          </a:p>
          <a:p>
            <a:r>
              <a:rPr lang="en-US" sz="1400" dirty="0">
                <a:latin typeface="+mn-lt"/>
              </a:rPr>
              <a:t>Predict the H—C—H and C—C—C bond angles in </a:t>
            </a:r>
            <a:r>
              <a:rPr lang="en-US" sz="1400" i="1" dirty="0" err="1">
                <a:latin typeface="+mn-lt"/>
              </a:rPr>
              <a:t>propyne</a:t>
            </a:r>
            <a:r>
              <a:rPr lang="en-US" sz="1400" dirty="0">
                <a:latin typeface="+mn-lt"/>
              </a:rPr>
              <a:t>:</a:t>
            </a:r>
          </a:p>
        </p:txBody>
      </p:sp>
      <p:sp>
        <p:nvSpPr>
          <p:cNvPr id="2050" name="Line 66"/>
          <p:cNvSpPr>
            <a:spLocks noChangeShapeType="1"/>
          </p:cNvSpPr>
          <p:nvPr/>
        </p:nvSpPr>
        <p:spPr bwMode="auto">
          <a:xfrm>
            <a:off x="381000" y="109334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577519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0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r>
              <a:rPr lang="en-US" sz="1400" dirty="0">
                <a:latin typeface="+mn-lt"/>
              </a:rPr>
              <a:t>Continued</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9.3</a:t>
            </a:r>
            <a:r>
              <a:rPr lang="en-US" b="1" dirty="0">
                <a:solidFill>
                  <a:srgbClr val="4C4BE5"/>
                </a:solidFill>
                <a:latin typeface="Arial" charset="0"/>
              </a:rPr>
              <a:t> </a:t>
            </a:r>
            <a:r>
              <a:rPr lang="en-US" b="1" dirty="0">
                <a:latin typeface="Arial" pitchFamily="34" charset="0"/>
                <a:cs typeface="Arial" pitchFamily="34" charset="0"/>
              </a:rPr>
              <a:t>Predicting Bond Angles</a:t>
            </a:r>
          </a:p>
        </p:txBody>
      </p:sp>
      <p:sp>
        <p:nvSpPr>
          <p:cNvPr id="11" name="Line 89"/>
          <p:cNvSpPr>
            <a:spLocks noChangeShapeType="1"/>
          </p:cNvSpPr>
          <p:nvPr/>
        </p:nvSpPr>
        <p:spPr bwMode="auto">
          <a:xfrm>
            <a:off x="286639" y="606742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 b="2737"/>
          <a:stretch/>
        </p:blipFill>
        <p:spPr>
          <a:xfrm>
            <a:off x="3877338" y="1867021"/>
            <a:ext cx="1428087" cy="144382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3508"/>
          <a:stretch/>
        </p:blipFill>
        <p:spPr>
          <a:xfrm>
            <a:off x="3590924" y="4817862"/>
            <a:ext cx="2131997" cy="1182888"/>
          </a:xfrm>
          <a:prstGeom prst="rect">
            <a:avLst/>
          </a:prstGeom>
        </p:spPr>
      </p:pic>
    </p:spTree>
    <p:extLst>
      <p:ext uri="{BB962C8B-B14F-4D97-AF65-F5344CB8AC3E}">
        <p14:creationId xmlns:p14="http://schemas.microsoft.com/office/powerpoint/2010/main" val="73148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9">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9">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02868"/>
            <a:ext cx="8696325" cy="498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r>
              <a:rPr lang="en-US" sz="1600" b="1" dirty="0">
                <a:solidFill>
                  <a:srgbClr val="3366FF"/>
                </a:solidFill>
              </a:rPr>
              <a:t>Solution</a:t>
            </a:r>
          </a:p>
          <a:p>
            <a:endParaRPr lang="en-US" sz="1000" b="1" dirty="0">
              <a:solidFill>
                <a:srgbClr val="3366FF"/>
              </a:solidFill>
            </a:endParaRPr>
          </a:p>
          <a:p>
            <a:pPr marL="0" indent="0"/>
            <a:r>
              <a:rPr lang="en-US" sz="1400" b="1" dirty="0">
                <a:latin typeface="+mn-lt"/>
              </a:rPr>
              <a:t>Analyze </a:t>
            </a:r>
            <a:r>
              <a:rPr lang="en-US" sz="1400" dirty="0">
                <a:latin typeface="+mn-lt"/>
              </a:rPr>
              <a:t>We are given three molecular formulas and asked to predict whether the molecules are polar.</a:t>
            </a:r>
          </a:p>
          <a:p>
            <a:pPr marL="0" indent="0"/>
            <a:endParaRPr lang="en-US" sz="1400" b="1" dirty="0">
              <a:latin typeface="+mn-lt"/>
            </a:endParaRPr>
          </a:p>
          <a:p>
            <a:pPr marL="0" indent="0"/>
            <a:r>
              <a:rPr lang="en-US" sz="1400" b="1" dirty="0">
                <a:latin typeface="+mn-lt"/>
              </a:rPr>
              <a:t>Plan </a:t>
            </a:r>
            <a:r>
              <a:rPr lang="en-US" sz="1400" dirty="0">
                <a:latin typeface="+mn-lt"/>
              </a:rPr>
              <a:t>A molecule containing only two atoms is polar if the atoms differ in electronegativity. The polarity of a molecule containing three or more atoms depends on both the molecular geometry and the individual bond polarities. Thus, we must draw a Lewis structure for each molecule containing three or more atoms and determine its molecular geometry. We then use electronegativity values to determine the direction of the bond dipoles. Finally, we see whether the bond dipoles cancel to give a nonpolar molecule or reinforce each other to give a polar one.</a:t>
            </a:r>
          </a:p>
          <a:p>
            <a:endParaRPr lang="en-US" sz="1400" b="1" dirty="0">
              <a:latin typeface="+mn-lt"/>
            </a:endParaRPr>
          </a:p>
          <a:p>
            <a:r>
              <a:rPr lang="en-US" sz="1400" b="1" dirty="0">
                <a:latin typeface="+mn-lt"/>
              </a:rPr>
              <a:t>Solve</a:t>
            </a:r>
          </a:p>
          <a:p>
            <a:pPr marL="246888" indent="-246888"/>
            <a:r>
              <a:rPr lang="en-US" sz="1400" b="1" dirty="0">
                <a:latin typeface="+mn-lt"/>
              </a:rPr>
              <a:t>(a) </a:t>
            </a:r>
            <a:r>
              <a:rPr lang="en-US" sz="1400" dirty="0">
                <a:latin typeface="+mn-lt"/>
              </a:rPr>
              <a:t>Chlorine is more electronegative than bromine. All diatomic molecules with polar bonds are polar molecules. Consequently, </a:t>
            </a:r>
            <a:r>
              <a:rPr lang="en-US" sz="1400" dirty="0" err="1">
                <a:latin typeface="+mn-lt"/>
              </a:rPr>
              <a:t>BrCl</a:t>
            </a:r>
            <a:r>
              <a:rPr lang="en-US" sz="1400" dirty="0">
                <a:latin typeface="+mn-lt"/>
              </a:rPr>
              <a:t> is polar, with chlorine carrying the partial negative charge:</a:t>
            </a:r>
          </a:p>
          <a:p>
            <a:pPr marL="228600" indent="-228600"/>
            <a:endParaRPr lang="en-US" sz="1400" dirty="0">
              <a:latin typeface="+mn-lt"/>
            </a:endParaRPr>
          </a:p>
          <a:p>
            <a:pPr marL="228600" indent="-228600"/>
            <a:endParaRPr lang="en-US" sz="1400" dirty="0">
              <a:latin typeface="+mn-lt"/>
            </a:endParaRPr>
          </a:p>
          <a:p>
            <a:pPr marL="228600" indent="-228600"/>
            <a:endParaRPr lang="en-US" sz="1400" dirty="0">
              <a:latin typeface="+mn-lt"/>
            </a:endParaRPr>
          </a:p>
          <a:p>
            <a:pPr marL="228600" indent="-228600"/>
            <a:endParaRPr lang="en-US" sz="1400" dirty="0">
              <a:latin typeface="+mn-lt"/>
            </a:endParaRPr>
          </a:p>
          <a:p>
            <a:pPr marL="228600" indent="-228600"/>
            <a:r>
              <a:rPr lang="en-US" sz="1400" dirty="0">
                <a:latin typeface="+mn-lt"/>
              </a:rPr>
              <a:t>	The measured dipole moment of </a:t>
            </a:r>
            <a:r>
              <a:rPr lang="en-US" sz="1400" dirty="0" err="1">
                <a:latin typeface="+mn-lt"/>
              </a:rPr>
              <a:t>BrCl</a:t>
            </a:r>
            <a:r>
              <a:rPr lang="en-US" sz="1400" dirty="0">
                <a:latin typeface="+mn-lt"/>
              </a:rPr>
              <a:t> is </a:t>
            </a:r>
            <a:r>
              <a:rPr lang="el-GR" sz="1400" i="1" dirty="0">
                <a:latin typeface="+mn-lt"/>
              </a:rPr>
              <a:t>μ</a:t>
            </a:r>
            <a:r>
              <a:rPr lang="en-US" sz="1400" dirty="0">
                <a:latin typeface="+mn-lt"/>
              </a:rPr>
              <a:t> = 0.57 D.</a:t>
            </a:r>
          </a:p>
          <a:p>
            <a:pPr marL="228600" indent="-228600"/>
            <a:endParaRPr lang="en-US" sz="1400" dirty="0">
              <a:latin typeface="+mn-lt"/>
            </a:endParaRPr>
          </a:p>
        </p:txBody>
      </p:sp>
      <p:sp>
        <p:nvSpPr>
          <p:cNvPr id="2050" name="Line 66"/>
          <p:cNvSpPr>
            <a:spLocks noChangeShapeType="1"/>
          </p:cNvSpPr>
          <p:nvPr/>
        </p:nvSpPr>
        <p:spPr bwMode="auto">
          <a:xfrm>
            <a:off x="381000" y="109334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487032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0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r>
              <a:rPr lang="en-US" sz="1400" dirty="0">
                <a:latin typeface="+mn-lt"/>
              </a:rPr>
              <a:t>Predict whether these molecules are polar or nonpolar: (</a:t>
            </a:r>
            <a:r>
              <a:rPr lang="en-US" sz="1400" b="1" dirty="0">
                <a:latin typeface="+mn-lt"/>
              </a:rPr>
              <a:t>a</a:t>
            </a:r>
            <a:r>
              <a:rPr lang="en-US" sz="1400" dirty="0">
                <a:latin typeface="+mn-lt"/>
              </a:rPr>
              <a:t>) </a:t>
            </a:r>
            <a:r>
              <a:rPr lang="en-US" sz="1400" dirty="0" err="1">
                <a:latin typeface="+mn-lt"/>
              </a:rPr>
              <a:t>BrCl</a:t>
            </a:r>
            <a:r>
              <a:rPr lang="en-US" sz="1400" dirty="0">
                <a:latin typeface="+mn-lt"/>
              </a:rPr>
              <a:t>, (</a:t>
            </a:r>
            <a:r>
              <a:rPr lang="en-US" sz="1400" b="1" dirty="0">
                <a:latin typeface="+mn-lt"/>
              </a:rPr>
              <a:t>b</a:t>
            </a:r>
            <a:r>
              <a:rPr lang="en-US" sz="1400" dirty="0">
                <a:latin typeface="+mn-lt"/>
              </a:rPr>
              <a:t>) SO</a:t>
            </a:r>
            <a:r>
              <a:rPr lang="en-US" sz="1400" baseline="-25000" dirty="0">
                <a:latin typeface="+mn-lt"/>
              </a:rPr>
              <a:t>2</a:t>
            </a:r>
            <a:r>
              <a:rPr lang="en-US" sz="1400" dirty="0">
                <a:latin typeface="+mn-lt"/>
              </a:rPr>
              <a:t>, (</a:t>
            </a:r>
            <a:r>
              <a:rPr lang="en-US" sz="1400" b="1" dirty="0">
                <a:latin typeface="+mn-lt"/>
              </a:rPr>
              <a:t>c</a:t>
            </a:r>
            <a:r>
              <a:rPr lang="en-US" sz="1400" dirty="0">
                <a:latin typeface="+mn-lt"/>
              </a:rPr>
              <a:t>) SF</a:t>
            </a:r>
            <a:r>
              <a:rPr lang="en-US" sz="1400" baseline="-25000" dirty="0">
                <a:latin typeface="+mn-lt"/>
              </a:rPr>
              <a:t>6</a:t>
            </a:r>
            <a:r>
              <a:rPr lang="en-US" sz="1400" dirty="0">
                <a:latin typeface="+mn-lt"/>
              </a:rPr>
              <a:t>.</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9.4</a:t>
            </a:r>
            <a:r>
              <a:rPr lang="en-US" b="1" dirty="0">
                <a:solidFill>
                  <a:srgbClr val="4C4BE5"/>
                </a:solidFill>
                <a:latin typeface="Arial" charset="0"/>
              </a:rPr>
              <a:t> </a:t>
            </a:r>
            <a:r>
              <a:rPr lang="en-US" b="1" dirty="0">
                <a:latin typeface="Arial" pitchFamily="34" charset="0"/>
                <a:cs typeface="Arial" pitchFamily="34" charset="0"/>
              </a:rPr>
              <a:t>Polarity of Molecules</a:t>
            </a:r>
          </a:p>
        </p:txBody>
      </p:sp>
      <p:sp>
        <p:nvSpPr>
          <p:cNvPr id="11" name="Line 89"/>
          <p:cNvSpPr>
            <a:spLocks noChangeShapeType="1"/>
          </p:cNvSpPr>
          <p:nvPr/>
        </p:nvSpPr>
        <p:spPr bwMode="auto">
          <a:xfrm>
            <a:off x="286639" y="51720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988" y="4087748"/>
            <a:ext cx="790575" cy="430299"/>
          </a:xfrm>
          <a:prstGeom prst="rect">
            <a:avLst/>
          </a:prstGeom>
        </p:spPr>
      </p:pic>
    </p:spTree>
    <p:extLst>
      <p:ext uri="{BB962C8B-B14F-4D97-AF65-F5344CB8AC3E}">
        <p14:creationId xmlns:p14="http://schemas.microsoft.com/office/powerpoint/2010/main" val="319475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02868"/>
            <a:ext cx="8696325" cy="498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r>
              <a:rPr lang="en-US" sz="1400" b="1" dirty="0">
                <a:latin typeface="+mn-lt"/>
              </a:rPr>
              <a:t>(b) </a:t>
            </a:r>
            <a:r>
              <a:rPr lang="en-US" sz="1400" dirty="0">
                <a:latin typeface="+mn-lt"/>
              </a:rPr>
              <a:t>Because oxygen is more electronegative than sulfur, SO</a:t>
            </a:r>
            <a:r>
              <a:rPr lang="en-US" sz="1400" baseline="-25000" dirty="0">
                <a:latin typeface="+mn-lt"/>
              </a:rPr>
              <a:t>2</a:t>
            </a:r>
            <a:r>
              <a:rPr lang="en-US" sz="1400" dirty="0">
                <a:latin typeface="+mn-lt"/>
              </a:rPr>
              <a:t> has polar bonds. Three resonance forms can be written:</a:t>
            </a:r>
          </a:p>
          <a:p>
            <a:endParaRPr lang="en-US" sz="1400" b="1" dirty="0">
              <a:latin typeface="+mn-lt"/>
            </a:endParaRPr>
          </a:p>
          <a:p>
            <a:endParaRPr lang="en-US" sz="1400" b="1" dirty="0">
              <a:latin typeface="+mn-lt"/>
            </a:endParaRPr>
          </a:p>
          <a:p>
            <a:endParaRPr lang="en-US" sz="1400" b="1" dirty="0">
              <a:latin typeface="+mn-lt"/>
            </a:endParaRPr>
          </a:p>
          <a:p>
            <a:endParaRPr lang="en-US" sz="1400" b="1" dirty="0">
              <a:latin typeface="+mn-lt"/>
            </a:endParaRPr>
          </a:p>
          <a:p>
            <a:r>
              <a:rPr lang="en-US" sz="1400" dirty="0">
                <a:latin typeface="+mn-lt"/>
              </a:rPr>
              <a:t>	</a:t>
            </a:r>
          </a:p>
          <a:p>
            <a:r>
              <a:rPr lang="en-US" sz="1400" dirty="0">
                <a:latin typeface="+mn-lt"/>
              </a:rPr>
              <a:t>	For each of these, the VSEPR model predicts a bent molecular geometry. Because the molecule is bent, the bond dipoles do not cancel, and the molecule is polar:</a:t>
            </a:r>
            <a:endParaRPr lang="en-US" sz="1400" b="1" dirty="0">
              <a:latin typeface="+mn-lt"/>
            </a:endParaRPr>
          </a:p>
        </p:txBody>
      </p:sp>
      <p:sp>
        <p:nvSpPr>
          <p:cNvPr id="2050" name="Line 66"/>
          <p:cNvSpPr>
            <a:spLocks noChangeShapeType="1"/>
          </p:cNvSpPr>
          <p:nvPr/>
        </p:nvSpPr>
        <p:spPr bwMode="auto">
          <a:xfrm>
            <a:off x="381000" y="109334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487032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0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r>
              <a:rPr lang="en-US" sz="1400" dirty="0">
                <a:latin typeface="+mn-lt"/>
              </a:rPr>
              <a:t>Continued</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9.4</a:t>
            </a:r>
            <a:r>
              <a:rPr lang="en-US" b="1" dirty="0">
                <a:solidFill>
                  <a:srgbClr val="4C4BE5"/>
                </a:solidFill>
                <a:latin typeface="Arial" charset="0"/>
              </a:rPr>
              <a:t> </a:t>
            </a:r>
            <a:r>
              <a:rPr lang="en-US" b="1" dirty="0">
                <a:latin typeface="Arial" pitchFamily="34" charset="0"/>
                <a:cs typeface="Arial" pitchFamily="34" charset="0"/>
              </a:rPr>
              <a:t>Polarity of Molecules</a:t>
            </a:r>
          </a:p>
        </p:txBody>
      </p:sp>
      <p:sp>
        <p:nvSpPr>
          <p:cNvPr id="11" name="Line 89"/>
          <p:cNvSpPr>
            <a:spLocks noChangeShapeType="1"/>
          </p:cNvSpPr>
          <p:nvPr/>
        </p:nvSpPr>
        <p:spPr bwMode="auto">
          <a:xfrm>
            <a:off x="286639" y="51720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2520"/>
          <a:stretch/>
        </p:blipFill>
        <p:spPr>
          <a:xfrm>
            <a:off x="588169" y="1590292"/>
            <a:ext cx="7905749" cy="53378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4194"/>
          <a:stretch/>
        </p:blipFill>
        <p:spPr>
          <a:xfrm>
            <a:off x="2617919" y="3046476"/>
            <a:ext cx="3804714" cy="1801749"/>
          </a:xfrm>
          <a:prstGeom prst="rect">
            <a:avLst/>
          </a:prstGeom>
        </p:spPr>
      </p:pic>
    </p:spTree>
    <p:extLst>
      <p:ext uri="{BB962C8B-B14F-4D97-AF65-F5344CB8AC3E}">
        <p14:creationId xmlns:p14="http://schemas.microsoft.com/office/powerpoint/2010/main" val="3052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02868"/>
            <a:ext cx="8696325" cy="498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r>
              <a:rPr lang="en-US" sz="1400" b="1" dirty="0">
                <a:latin typeface="+mn-lt"/>
              </a:rPr>
              <a:t>(c) </a:t>
            </a:r>
            <a:r>
              <a:rPr lang="en-US" sz="1400" dirty="0">
                <a:latin typeface="+mn-lt"/>
              </a:rPr>
              <a:t>Fluorine is more electronegative than sulfur, so the bond dipoles point toward fluorine. For clarity, only one S—F dipole is shown. The six S—F bonds are arranged </a:t>
            </a:r>
            <a:r>
              <a:rPr lang="en-US" sz="1400" dirty="0" err="1">
                <a:latin typeface="+mn-lt"/>
              </a:rPr>
              <a:t>octahedrally</a:t>
            </a:r>
            <a:r>
              <a:rPr lang="en-US" sz="1400" dirty="0">
                <a:latin typeface="+mn-lt"/>
              </a:rPr>
              <a:t> around the central sulfur:</a:t>
            </a:r>
          </a:p>
          <a:p>
            <a:endParaRPr lang="en-US" sz="1400" b="1" dirty="0">
              <a:latin typeface="+mn-lt"/>
            </a:endParaRPr>
          </a:p>
          <a:p>
            <a:endParaRPr lang="en-US" sz="1400" b="1" dirty="0">
              <a:latin typeface="+mn-lt"/>
            </a:endParaRPr>
          </a:p>
          <a:p>
            <a:r>
              <a:rPr lang="en-US" sz="1400" dirty="0">
                <a:latin typeface="+mn-lt"/>
              </a:rPr>
              <a:t>	</a:t>
            </a: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r>
              <a:rPr lang="en-US" sz="1400" dirty="0">
                <a:latin typeface="+mn-lt"/>
              </a:rPr>
              <a:t>	Because the octahedral molecular geometry is symmetrical, the bond dipoles cancel, and the molecule is nonpolar, meaning that </a:t>
            </a:r>
            <a:r>
              <a:rPr lang="el-GR" sz="1400" i="1" dirty="0">
                <a:latin typeface="+mn-lt"/>
              </a:rPr>
              <a:t>μ</a:t>
            </a:r>
            <a:r>
              <a:rPr lang="en-US" sz="1400" dirty="0">
                <a:latin typeface="+mn-lt"/>
              </a:rPr>
              <a:t> = 0.</a:t>
            </a:r>
            <a:endParaRPr lang="en-US" sz="1400" b="1" dirty="0">
              <a:latin typeface="+mn-lt"/>
            </a:endParaRPr>
          </a:p>
        </p:txBody>
      </p:sp>
      <p:sp>
        <p:nvSpPr>
          <p:cNvPr id="2050" name="Line 66"/>
          <p:cNvSpPr>
            <a:spLocks noChangeShapeType="1"/>
          </p:cNvSpPr>
          <p:nvPr/>
        </p:nvSpPr>
        <p:spPr bwMode="auto">
          <a:xfrm>
            <a:off x="381000" y="109334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509892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0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r>
              <a:rPr lang="en-US" sz="1400" dirty="0">
                <a:latin typeface="+mn-lt"/>
              </a:rPr>
              <a:t>Continued</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9.4</a:t>
            </a:r>
            <a:r>
              <a:rPr lang="en-US" b="1" dirty="0">
                <a:solidFill>
                  <a:srgbClr val="4C4BE5"/>
                </a:solidFill>
                <a:latin typeface="Arial" charset="0"/>
              </a:rPr>
              <a:t> </a:t>
            </a:r>
            <a:r>
              <a:rPr lang="en-US" b="1" dirty="0">
                <a:latin typeface="Arial" pitchFamily="34" charset="0"/>
                <a:cs typeface="Arial" pitchFamily="34" charset="0"/>
              </a:rPr>
              <a:t>Polarity of Molecules</a:t>
            </a:r>
          </a:p>
        </p:txBody>
      </p:sp>
      <p:sp>
        <p:nvSpPr>
          <p:cNvPr id="11" name="Line 89"/>
          <p:cNvSpPr>
            <a:spLocks noChangeShapeType="1"/>
          </p:cNvSpPr>
          <p:nvPr/>
        </p:nvSpPr>
        <p:spPr bwMode="auto">
          <a:xfrm>
            <a:off x="286639" y="54006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080"/>
          <a:stretch/>
        </p:blipFill>
        <p:spPr>
          <a:xfrm>
            <a:off x="3383755" y="1737360"/>
            <a:ext cx="2538411" cy="2863215"/>
          </a:xfrm>
          <a:prstGeom prst="rect">
            <a:avLst/>
          </a:prstGeom>
        </p:spPr>
      </p:pic>
    </p:spTree>
    <p:extLst>
      <p:ext uri="{BB962C8B-B14F-4D97-AF65-F5344CB8AC3E}">
        <p14:creationId xmlns:p14="http://schemas.microsoft.com/office/powerpoint/2010/main" val="264246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16" end="1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02869"/>
            <a:ext cx="8696325" cy="259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r>
              <a:rPr lang="en-US" sz="1600" b="1" dirty="0">
                <a:solidFill>
                  <a:srgbClr val="3366FF"/>
                </a:solidFill>
              </a:rPr>
              <a:t>Solution</a:t>
            </a:r>
          </a:p>
          <a:p>
            <a:endParaRPr lang="en-US" sz="1050" b="1" dirty="0"/>
          </a:p>
          <a:p>
            <a:pPr marL="0" indent="0"/>
            <a:r>
              <a:rPr lang="en-US" sz="1400" b="1" dirty="0">
                <a:latin typeface="+mn-lt"/>
              </a:rPr>
              <a:t>Analyze </a:t>
            </a:r>
            <a:r>
              <a:rPr lang="en-US" sz="1400" dirty="0">
                <a:latin typeface="+mn-lt"/>
              </a:rPr>
              <a:t>We are given the chemical formula for a polyatomic anion and asked to describe the type of hybrid orbitals surrounding the central atom.</a:t>
            </a:r>
          </a:p>
          <a:p>
            <a:pPr marL="0" indent="0"/>
            <a:endParaRPr lang="en-US" sz="1400" b="1" dirty="0">
              <a:latin typeface="+mn-lt"/>
            </a:endParaRPr>
          </a:p>
          <a:p>
            <a:pPr marL="0" indent="0"/>
            <a:r>
              <a:rPr lang="en-US" sz="1400" b="1" dirty="0">
                <a:latin typeface="+mn-lt"/>
              </a:rPr>
              <a:t>Plan </a:t>
            </a:r>
            <a:r>
              <a:rPr lang="en-US" sz="1400" dirty="0">
                <a:latin typeface="+mn-lt"/>
              </a:rPr>
              <a:t>To determine the central atom hybrid orbitals, we must know the electron-domain geometry around the atom. Thus, we draw the Lewis structure to determine the number of electron domains around the central atom. The hybridization conforms to the number and geometry of electron domains around the central atom as predicted by the VSEPR model.</a:t>
            </a:r>
          </a:p>
          <a:p>
            <a:pPr marL="0" indent="0"/>
            <a:endParaRPr lang="en-US" sz="1400" b="1" dirty="0">
              <a:latin typeface="+mn-lt"/>
            </a:endParaRPr>
          </a:p>
          <a:p>
            <a:pPr marL="0" indent="0"/>
            <a:r>
              <a:rPr lang="en-US" sz="1400" b="1" dirty="0">
                <a:latin typeface="+mn-lt"/>
              </a:rPr>
              <a:t>Solve </a:t>
            </a:r>
            <a:r>
              <a:rPr lang="en-US" sz="1400" dirty="0">
                <a:latin typeface="+mn-lt"/>
              </a:rPr>
              <a:t>The Lewis structure is</a:t>
            </a:r>
          </a:p>
          <a:p>
            <a:pPr marL="0" indent="0"/>
            <a:endParaRPr lang="en-US" sz="1400" dirty="0">
              <a:latin typeface="+mn-lt"/>
            </a:endParaRPr>
          </a:p>
        </p:txBody>
      </p:sp>
      <p:sp>
        <p:nvSpPr>
          <p:cNvPr id="2050" name="Line 66"/>
          <p:cNvSpPr>
            <a:spLocks noChangeShapeType="1"/>
          </p:cNvSpPr>
          <p:nvPr/>
        </p:nvSpPr>
        <p:spPr bwMode="auto">
          <a:xfrm>
            <a:off x="381000" y="109334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3"/>
            <a:ext cx="0" cy="4593796"/>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0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Describe the orbital hybridization around the central atom in NH</a:t>
            </a:r>
            <a:r>
              <a:rPr lang="en-US" sz="1400" baseline="-25000" dirty="0">
                <a:latin typeface="+mn-lt"/>
              </a:rPr>
              <a:t>2</a:t>
            </a:r>
            <a:r>
              <a:rPr lang="en-US" sz="1400" baseline="30000" dirty="0">
                <a:latin typeface="+mn-lt"/>
              </a:rPr>
              <a:t>–</a:t>
            </a:r>
            <a:r>
              <a:rPr lang="en-US" sz="1400" dirty="0">
                <a:latin typeface="+mn-lt"/>
              </a:rPr>
              <a:t>.</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9.5</a:t>
            </a:r>
            <a:r>
              <a:rPr lang="en-US" b="1" dirty="0">
                <a:solidFill>
                  <a:srgbClr val="4C4BE5"/>
                </a:solidFill>
                <a:latin typeface="Arial" charset="0"/>
              </a:rPr>
              <a:t> </a:t>
            </a:r>
            <a:r>
              <a:rPr lang="en-US" b="1" dirty="0">
                <a:latin typeface="Arial" pitchFamily="34" charset="0"/>
                <a:cs typeface="Arial" pitchFamily="34" charset="0"/>
              </a:rPr>
              <a:t>Describing the Hybridization of a Central Atom</a:t>
            </a:r>
          </a:p>
        </p:txBody>
      </p:sp>
      <p:sp>
        <p:nvSpPr>
          <p:cNvPr id="11" name="Line 89"/>
          <p:cNvSpPr>
            <a:spLocks noChangeShapeType="1"/>
          </p:cNvSpPr>
          <p:nvPr/>
        </p:nvSpPr>
        <p:spPr bwMode="auto">
          <a:xfrm>
            <a:off x="286115" y="4895549"/>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679"/>
          <a:stretch/>
        </p:blipFill>
        <p:spPr>
          <a:xfrm>
            <a:off x="2756995" y="3719543"/>
            <a:ext cx="2691245" cy="875648"/>
          </a:xfrm>
          <a:prstGeom prst="rect">
            <a:avLst/>
          </a:prstGeom>
        </p:spPr>
      </p:pic>
    </p:spTree>
    <p:extLst>
      <p:ext uri="{BB962C8B-B14F-4D97-AF65-F5344CB8AC3E}">
        <p14:creationId xmlns:p14="http://schemas.microsoft.com/office/powerpoint/2010/main" val="159872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02868"/>
            <a:ext cx="8696325" cy="498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r>
              <a:rPr lang="en-US" sz="1400" dirty="0">
                <a:latin typeface="+mn-lt"/>
              </a:rPr>
              <a:t>Because there are four electron domains around N, the electron-domain geometry is tetrahedral. The hybridization that gives a tetrahedral electron-domain geometry is </a:t>
            </a:r>
            <a:r>
              <a:rPr lang="en-US" sz="1400" i="1" dirty="0">
                <a:latin typeface="+mn-lt"/>
              </a:rPr>
              <a:t>sp</a:t>
            </a:r>
            <a:r>
              <a:rPr lang="en-US" sz="1400" baseline="30000" dirty="0">
                <a:latin typeface="+mn-lt"/>
              </a:rPr>
              <a:t>3</a:t>
            </a:r>
            <a:r>
              <a:rPr lang="en-US" sz="1400" dirty="0">
                <a:latin typeface="+mn-lt"/>
              </a:rPr>
              <a:t> (Table 9.4). Two of the </a:t>
            </a:r>
            <a:r>
              <a:rPr lang="en-US" sz="1400" i="1" dirty="0">
                <a:latin typeface="+mn-lt"/>
              </a:rPr>
              <a:t>sp</a:t>
            </a:r>
            <a:r>
              <a:rPr lang="en-US" sz="1400" baseline="30000" dirty="0">
                <a:latin typeface="+mn-lt"/>
              </a:rPr>
              <a:t>3</a:t>
            </a:r>
            <a:r>
              <a:rPr lang="en-US" sz="1400" dirty="0">
                <a:latin typeface="+mn-lt"/>
              </a:rPr>
              <a:t> hybrid orbitals contain nonbonding pairs of electrons, and the other two are used to make bonds with the hydrogen atoms.</a:t>
            </a:r>
          </a:p>
        </p:txBody>
      </p:sp>
      <p:sp>
        <p:nvSpPr>
          <p:cNvPr id="2050" name="Line 66"/>
          <p:cNvSpPr>
            <a:spLocks noChangeShapeType="1"/>
          </p:cNvSpPr>
          <p:nvPr/>
        </p:nvSpPr>
        <p:spPr bwMode="auto">
          <a:xfrm>
            <a:off x="381000" y="109334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579424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0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Continued</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9.5</a:t>
            </a:r>
            <a:r>
              <a:rPr lang="en-US" b="1" dirty="0">
                <a:solidFill>
                  <a:srgbClr val="4C4BE5"/>
                </a:solidFill>
                <a:latin typeface="Arial" charset="0"/>
              </a:rPr>
              <a:t> </a:t>
            </a:r>
            <a:r>
              <a:rPr lang="en-US" b="1" dirty="0">
                <a:latin typeface="Arial" pitchFamily="34" charset="0"/>
                <a:cs typeface="Arial" pitchFamily="34" charset="0"/>
              </a:rPr>
              <a:t>Describing the Hybridization of a Central Atom</a:t>
            </a:r>
          </a:p>
        </p:txBody>
      </p:sp>
      <p:sp>
        <p:nvSpPr>
          <p:cNvPr id="11" name="Line 89"/>
          <p:cNvSpPr>
            <a:spLocks noChangeShapeType="1"/>
          </p:cNvSpPr>
          <p:nvPr/>
        </p:nvSpPr>
        <p:spPr bwMode="auto">
          <a:xfrm>
            <a:off x="286639" y="60960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576"/>
          <a:stretch/>
        </p:blipFill>
        <p:spPr>
          <a:xfrm>
            <a:off x="2207987" y="1866820"/>
            <a:ext cx="4624578" cy="4191079"/>
          </a:xfrm>
          <a:prstGeom prst="rect">
            <a:avLst/>
          </a:prstGeom>
        </p:spPr>
      </p:pic>
    </p:spTree>
    <p:extLst>
      <p:ext uri="{BB962C8B-B14F-4D97-AF65-F5344CB8AC3E}">
        <p14:creationId xmlns:p14="http://schemas.microsoft.com/office/powerpoint/2010/main" val="24276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02868"/>
            <a:ext cx="8696325" cy="498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r>
              <a:rPr lang="en-US" sz="1600" b="1" dirty="0">
                <a:solidFill>
                  <a:srgbClr val="3366FF"/>
                </a:solidFill>
              </a:rPr>
              <a:t>Practice Exercise 1</a:t>
            </a:r>
          </a:p>
          <a:p>
            <a:endParaRPr lang="en-US" sz="1000" dirty="0"/>
          </a:p>
          <a:p>
            <a:pPr marL="0" indent="0"/>
            <a:r>
              <a:rPr lang="en-US" sz="1400" dirty="0">
                <a:latin typeface="+mn-lt"/>
              </a:rPr>
              <a:t>For which of the following molecules or ions does the following description apply? “The bonding can be explained using a set of </a:t>
            </a:r>
            <a:r>
              <a:rPr lang="en-US" sz="1400" i="1" dirty="0">
                <a:latin typeface="+mn-lt"/>
              </a:rPr>
              <a:t>sp</a:t>
            </a:r>
            <a:r>
              <a:rPr lang="en-US" sz="1400" baseline="30000" dirty="0">
                <a:latin typeface="+mn-lt"/>
              </a:rPr>
              <a:t>2</a:t>
            </a:r>
            <a:r>
              <a:rPr lang="en-US" sz="1400" dirty="0">
                <a:latin typeface="+mn-lt"/>
              </a:rPr>
              <a:t> hybrid orbitals on the central atom, with one of the hybrid orbitals holding a nonbonding pair of electrons.”</a:t>
            </a:r>
          </a:p>
          <a:p>
            <a:endParaRPr lang="en-US" sz="1400" b="1" dirty="0">
              <a:latin typeface="+mn-lt"/>
            </a:endParaRPr>
          </a:p>
          <a:p>
            <a:r>
              <a:rPr lang="en-US" sz="1400" b="1" dirty="0">
                <a:latin typeface="+mn-lt"/>
              </a:rPr>
              <a:t>(a) </a:t>
            </a:r>
            <a:r>
              <a:rPr lang="en-US" sz="1400" dirty="0">
                <a:latin typeface="+mn-lt"/>
              </a:rPr>
              <a:t>CO</a:t>
            </a:r>
            <a:r>
              <a:rPr lang="en-US" sz="1400" baseline="-25000" dirty="0">
                <a:latin typeface="+mn-lt"/>
              </a:rPr>
              <a:t>2</a:t>
            </a:r>
            <a:r>
              <a:rPr lang="en-US" sz="1400" dirty="0">
                <a:latin typeface="+mn-lt"/>
              </a:rPr>
              <a:t>      </a:t>
            </a:r>
            <a:r>
              <a:rPr lang="en-US" sz="1400" b="1" dirty="0">
                <a:latin typeface="+mn-lt"/>
              </a:rPr>
              <a:t>(b) </a:t>
            </a:r>
            <a:r>
              <a:rPr lang="en-US" sz="1400" dirty="0">
                <a:latin typeface="+mn-lt"/>
              </a:rPr>
              <a:t>H</a:t>
            </a:r>
            <a:r>
              <a:rPr lang="en-US" sz="1400" baseline="-25000" dirty="0">
                <a:latin typeface="+mn-lt"/>
              </a:rPr>
              <a:t>2</a:t>
            </a:r>
            <a:r>
              <a:rPr lang="en-US" sz="1400" dirty="0">
                <a:latin typeface="+mn-lt"/>
              </a:rPr>
              <a:t>S      </a:t>
            </a:r>
            <a:r>
              <a:rPr lang="en-US" sz="1400" b="1" dirty="0">
                <a:latin typeface="+mn-lt"/>
              </a:rPr>
              <a:t>(c) </a:t>
            </a:r>
            <a:r>
              <a:rPr lang="en-US" sz="1400" dirty="0">
                <a:latin typeface="+mn-lt"/>
              </a:rPr>
              <a:t>O</a:t>
            </a:r>
            <a:r>
              <a:rPr lang="en-US" sz="1400" baseline="-25000" dirty="0">
                <a:latin typeface="+mn-lt"/>
              </a:rPr>
              <a:t>3</a:t>
            </a:r>
            <a:r>
              <a:rPr lang="en-US" sz="1400" dirty="0">
                <a:latin typeface="+mn-lt"/>
              </a:rPr>
              <a:t>      </a:t>
            </a:r>
            <a:r>
              <a:rPr lang="en-US" sz="1400" b="1" dirty="0">
                <a:latin typeface="+mn-lt"/>
              </a:rPr>
              <a:t>(d) </a:t>
            </a:r>
            <a:r>
              <a:rPr lang="en-US" sz="1400" dirty="0">
                <a:latin typeface="+mn-lt"/>
              </a:rPr>
              <a:t>CO</a:t>
            </a:r>
            <a:r>
              <a:rPr lang="en-US" sz="1400" baseline="-25000" dirty="0">
                <a:latin typeface="+mn-lt"/>
              </a:rPr>
              <a:t>3</a:t>
            </a:r>
            <a:r>
              <a:rPr lang="en-US" sz="1400" baseline="30000" dirty="0">
                <a:latin typeface="+mn-lt"/>
              </a:rPr>
              <a:t>2–</a:t>
            </a:r>
            <a:r>
              <a:rPr lang="en-US" sz="1400" dirty="0">
                <a:latin typeface="+mn-lt"/>
              </a:rPr>
              <a:t>      </a:t>
            </a:r>
            <a:r>
              <a:rPr lang="en-US" sz="1400" b="1" dirty="0">
                <a:latin typeface="+mn-lt"/>
              </a:rPr>
              <a:t>(e) </a:t>
            </a:r>
            <a:r>
              <a:rPr lang="en-US" sz="1400" dirty="0">
                <a:latin typeface="+mn-lt"/>
              </a:rPr>
              <a:t>More than one of the above</a:t>
            </a:r>
          </a:p>
          <a:p>
            <a:endParaRPr lang="en-US" sz="1400" b="1" dirty="0"/>
          </a:p>
          <a:p>
            <a:r>
              <a:rPr lang="en-US" sz="1600" b="1" dirty="0">
                <a:solidFill>
                  <a:srgbClr val="3366FF"/>
                </a:solidFill>
              </a:rPr>
              <a:t>Practice Exercise 2</a:t>
            </a:r>
          </a:p>
          <a:p>
            <a:endParaRPr lang="en-US" sz="1000" dirty="0"/>
          </a:p>
          <a:p>
            <a:r>
              <a:rPr lang="en-US" sz="1400" dirty="0">
                <a:latin typeface="+mn-lt"/>
              </a:rPr>
              <a:t>Predict the electron-domain geometry and hybridization of the central atom in SO</a:t>
            </a:r>
            <a:r>
              <a:rPr lang="en-US" sz="1400" baseline="-25000" dirty="0">
                <a:latin typeface="+mn-lt"/>
              </a:rPr>
              <a:t>3</a:t>
            </a:r>
            <a:r>
              <a:rPr lang="en-US" sz="1400" baseline="30000" dirty="0">
                <a:latin typeface="+mn-lt"/>
              </a:rPr>
              <a:t>2–</a:t>
            </a:r>
            <a:r>
              <a:rPr lang="en-US" sz="1400" dirty="0">
                <a:latin typeface="+mn-lt"/>
              </a:rPr>
              <a:t>.</a:t>
            </a:r>
          </a:p>
        </p:txBody>
      </p:sp>
      <p:sp>
        <p:nvSpPr>
          <p:cNvPr id="2050" name="Line 66"/>
          <p:cNvSpPr>
            <a:spLocks noChangeShapeType="1"/>
          </p:cNvSpPr>
          <p:nvPr/>
        </p:nvSpPr>
        <p:spPr bwMode="auto">
          <a:xfrm>
            <a:off x="381000" y="109334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329291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0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Continued</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9.5</a:t>
            </a:r>
            <a:r>
              <a:rPr lang="en-US" b="1" dirty="0">
                <a:solidFill>
                  <a:srgbClr val="4C4BE5"/>
                </a:solidFill>
                <a:latin typeface="Arial" charset="0"/>
              </a:rPr>
              <a:t> </a:t>
            </a:r>
            <a:r>
              <a:rPr lang="en-US" b="1" dirty="0">
                <a:latin typeface="Arial" pitchFamily="34" charset="0"/>
                <a:cs typeface="Arial" pitchFamily="34" charset="0"/>
              </a:rPr>
              <a:t>Describing the Hybridization of a Central Atom</a:t>
            </a:r>
          </a:p>
        </p:txBody>
      </p:sp>
      <p:sp>
        <p:nvSpPr>
          <p:cNvPr id="11" name="Line 89"/>
          <p:cNvSpPr>
            <a:spLocks noChangeShapeType="1"/>
          </p:cNvSpPr>
          <p:nvPr/>
        </p:nvSpPr>
        <p:spPr bwMode="auto">
          <a:xfrm>
            <a:off x="286639" y="3594671"/>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8521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9" name="Text Box 11"/>
              <p:cNvSpPr txBox="1">
                <a:spLocks noChangeArrowheads="1"/>
              </p:cNvSpPr>
              <p:nvPr/>
            </p:nvSpPr>
            <p:spPr bwMode="auto">
              <a:xfrm>
                <a:off x="304799" y="3024887"/>
                <a:ext cx="8696325" cy="1680463"/>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r>
                  <a:rPr lang="en-US" sz="1600" b="1" dirty="0">
                    <a:solidFill>
                      <a:srgbClr val="3366FF"/>
                    </a:solidFill>
                  </a:rPr>
                  <a:t>Solution</a:t>
                </a:r>
              </a:p>
              <a:p>
                <a:endParaRPr lang="en-US" sz="1000" dirty="0"/>
              </a:p>
              <a:p>
                <a:pPr marL="0" indent="0"/>
                <a:r>
                  <a:rPr lang="en-US" sz="1400" b="1" dirty="0">
                    <a:latin typeface="+mn-lt"/>
                  </a:rPr>
                  <a:t>Analyze </a:t>
                </a:r>
                <a:r>
                  <a:rPr lang="en-US" sz="1400" dirty="0">
                    <a:latin typeface="+mn-lt"/>
                  </a:rPr>
                  <a:t>We are asked to describe the bonding in formaldehyde in terms of hybrid orbitals.</a:t>
                </a:r>
              </a:p>
              <a:p>
                <a:pPr marL="0" indent="0"/>
                <a:endParaRPr lang="en-US" sz="1400" b="1" dirty="0">
                  <a:latin typeface="+mn-lt"/>
                </a:endParaRPr>
              </a:p>
              <a:p>
                <a:pPr marL="0" indent="0"/>
                <a:r>
                  <a:rPr lang="en-US" sz="1400" b="1" dirty="0">
                    <a:latin typeface="+mn-lt"/>
                  </a:rPr>
                  <a:t>Plan </a:t>
                </a:r>
                <a:r>
                  <a:rPr lang="en-US" sz="1400" dirty="0">
                    <a:latin typeface="+mn-lt"/>
                  </a:rPr>
                  <a:t>Single bonds are </a:t>
                </a:r>
                <a14:m>
                  <m:oMath xmlns:m="http://schemas.openxmlformats.org/officeDocument/2006/math">
                    <m:r>
                      <a:rPr lang="el-GR" sz="1400" i="1" dirty="0" smtClean="0">
                        <a:latin typeface="Cambria Math"/>
                      </a:rPr>
                      <m:t>𝜎</m:t>
                    </m:r>
                  </m:oMath>
                </a14:m>
                <a:r>
                  <a:rPr lang="en-US" sz="1400" dirty="0">
                    <a:latin typeface="+mn-lt"/>
                  </a:rPr>
                  <a:t> bonds, and double bonds consist of one </a:t>
                </a:r>
                <a:r>
                  <a:rPr lang="el-GR" sz="1400" i="1" dirty="0">
                    <a:latin typeface="+mn-lt"/>
                  </a:rPr>
                  <a:t>σ</a:t>
                </a:r>
                <a:r>
                  <a:rPr lang="en-US" sz="1400" dirty="0">
                    <a:latin typeface="+mn-lt"/>
                  </a:rPr>
                  <a:t> bond and one </a:t>
                </a:r>
                <a:r>
                  <a:rPr lang="el-GR" sz="1400" i="1" dirty="0">
                    <a:latin typeface="+mn-lt"/>
                  </a:rPr>
                  <a:t>π</a:t>
                </a:r>
                <a:r>
                  <a:rPr lang="en-US" sz="1400" dirty="0">
                    <a:latin typeface="+mn-lt"/>
                  </a:rPr>
                  <a:t> bond. The ways in which these bonds form can be deduced from the molecular geometry, which we predict using the VSEPR model.</a:t>
                </a:r>
              </a:p>
            </p:txBody>
          </p:sp>
        </mc:Choice>
        <mc:Fallback xmlns="">
          <p:sp>
            <p:nvSpPr>
              <p:cNvPr id="2059" name="Text Box 11"/>
              <p:cNvSpPr txBox="1">
                <a:spLocks noRot="1" noChangeAspect="1" noMove="1" noResize="1" noEditPoints="1" noAdjustHandles="1" noChangeArrowheads="1" noChangeShapeType="1" noTextEdit="1"/>
              </p:cNvSpPr>
              <p:nvPr/>
            </p:nvSpPr>
            <p:spPr bwMode="auto">
              <a:xfrm>
                <a:off x="304799" y="3024887"/>
                <a:ext cx="8696325" cy="1680463"/>
              </a:xfrm>
              <a:prstGeom prst="rect">
                <a:avLst/>
              </a:prstGeom>
              <a:blipFill rotWithShape="1">
                <a:blip r:embed="rId3"/>
                <a:stretch>
                  <a:fillRect l="-350" t="-1087"/>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
        <p:nvSpPr>
          <p:cNvPr id="2050" name="Line 66"/>
          <p:cNvSpPr>
            <a:spLocks noChangeShapeType="1"/>
          </p:cNvSpPr>
          <p:nvPr/>
        </p:nvSpPr>
        <p:spPr bwMode="auto">
          <a:xfrm>
            <a:off x="381000" y="301536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3"/>
            <a:ext cx="0" cy="428352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165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Formaldehyde has the Lewis structure</a:t>
            </a: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pPr marL="0" indent="0"/>
            <a:r>
              <a:rPr lang="en-US" sz="1400" dirty="0">
                <a:latin typeface="+mn-lt"/>
              </a:rPr>
              <a:t>Describe how the bonds in formaldehyde are formed in terms of overlaps of hybrid and </a:t>
            </a:r>
            <a:r>
              <a:rPr lang="en-US" sz="1400" dirty="0" err="1">
                <a:latin typeface="+mn-lt"/>
              </a:rPr>
              <a:t>unhybridized</a:t>
            </a:r>
            <a:r>
              <a:rPr lang="en-US" sz="1400" dirty="0">
                <a:latin typeface="+mn-lt"/>
              </a:rPr>
              <a:t> orbitals.</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9.6</a:t>
            </a:r>
            <a:r>
              <a:rPr lang="en-US" b="1" dirty="0">
                <a:solidFill>
                  <a:srgbClr val="4C4BE5"/>
                </a:solidFill>
                <a:latin typeface="Arial" charset="0"/>
              </a:rPr>
              <a:t> </a:t>
            </a:r>
            <a:r>
              <a:rPr lang="en-US" b="1" dirty="0">
                <a:latin typeface="Arial" pitchFamily="34" charset="0"/>
                <a:cs typeface="Arial" pitchFamily="34" charset="0"/>
              </a:rPr>
              <a:t>Describing </a:t>
            </a:r>
            <a:r>
              <a:rPr lang="el-GR" b="1" i="1" dirty="0">
                <a:latin typeface="Arial" pitchFamily="34" charset="0"/>
                <a:cs typeface="Arial" pitchFamily="34" charset="0"/>
              </a:rPr>
              <a:t>σ</a:t>
            </a:r>
            <a:r>
              <a:rPr lang="en-US" dirty="0">
                <a:latin typeface="Arial" pitchFamily="34" charset="0"/>
                <a:cs typeface="Arial" pitchFamily="34" charset="0"/>
              </a:rPr>
              <a:t> </a:t>
            </a:r>
            <a:r>
              <a:rPr lang="en-US" b="1" dirty="0">
                <a:latin typeface="Arial" pitchFamily="34" charset="0"/>
                <a:cs typeface="Arial" pitchFamily="34" charset="0"/>
              </a:rPr>
              <a:t>and </a:t>
            </a:r>
            <a:r>
              <a:rPr lang="el-GR" b="1" i="1" dirty="0">
                <a:latin typeface="Arial" pitchFamily="34" charset="0"/>
                <a:cs typeface="Arial" pitchFamily="34" charset="0"/>
              </a:rPr>
              <a:t>Π</a:t>
            </a:r>
            <a:r>
              <a:rPr lang="en-US" dirty="0">
                <a:latin typeface="Arial" pitchFamily="34" charset="0"/>
                <a:cs typeface="Arial" pitchFamily="34" charset="0"/>
              </a:rPr>
              <a:t> </a:t>
            </a:r>
            <a:r>
              <a:rPr lang="en-US" b="1" dirty="0">
                <a:latin typeface="Arial" pitchFamily="34" charset="0"/>
                <a:cs typeface="Arial" pitchFamily="34" charset="0"/>
              </a:rPr>
              <a:t>Bonds in a Molecule</a:t>
            </a:r>
          </a:p>
        </p:txBody>
      </p:sp>
      <p:sp>
        <p:nvSpPr>
          <p:cNvPr id="11" name="Line 89"/>
          <p:cNvSpPr>
            <a:spLocks noChangeShapeType="1"/>
          </p:cNvSpPr>
          <p:nvPr/>
        </p:nvSpPr>
        <p:spPr bwMode="auto">
          <a:xfrm>
            <a:off x="286639" y="458527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3023"/>
          <a:stretch/>
        </p:blipFill>
        <p:spPr>
          <a:xfrm>
            <a:off x="3804735" y="1056670"/>
            <a:ext cx="1431081" cy="1534130"/>
          </a:xfrm>
          <a:prstGeom prst="rect">
            <a:avLst/>
          </a:prstGeom>
        </p:spPr>
      </p:pic>
    </p:spTree>
    <p:extLst>
      <p:ext uri="{BB962C8B-B14F-4D97-AF65-F5344CB8AC3E}">
        <p14:creationId xmlns:p14="http://schemas.microsoft.com/office/powerpoint/2010/main" val="273079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03568"/>
            <a:ext cx="8696325" cy="495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r>
              <a:rPr lang="en-US" sz="1400" b="1" dirty="0">
                <a:latin typeface="+mn-lt"/>
              </a:rPr>
              <a:t>Solve</a:t>
            </a:r>
            <a:r>
              <a:rPr lang="en-US" sz="1400" dirty="0">
                <a:latin typeface="+mn-lt"/>
              </a:rPr>
              <a:t> The C atom has three electron domains around it, which suggests a </a:t>
            </a:r>
            <a:r>
              <a:rPr lang="en-US" sz="1400" dirty="0" err="1">
                <a:latin typeface="+mn-lt"/>
              </a:rPr>
              <a:t>trigonal</a:t>
            </a:r>
            <a:r>
              <a:rPr lang="en-US" sz="1400" dirty="0">
                <a:latin typeface="+mn-lt"/>
              </a:rPr>
              <a:t>-planar geometry with bond angles of about 120</a:t>
            </a:r>
            <a:r>
              <a:rPr lang="en-US" sz="1400" dirty="0">
                <a:latin typeface="Times New Roman"/>
                <a:cs typeface="Times New Roman"/>
              </a:rPr>
              <a:t>°. </a:t>
            </a:r>
            <a:r>
              <a:rPr lang="en-US" sz="1400" dirty="0">
                <a:latin typeface="+mn-lt"/>
              </a:rPr>
              <a:t>This geometry implies </a:t>
            </a:r>
            <a:r>
              <a:rPr lang="en-US" sz="1400" i="1" dirty="0">
                <a:latin typeface="+mn-lt"/>
              </a:rPr>
              <a:t>sp</a:t>
            </a:r>
            <a:r>
              <a:rPr lang="en-US" sz="1400" baseline="30000" dirty="0">
                <a:latin typeface="+mn-lt"/>
              </a:rPr>
              <a:t>2</a:t>
            </a:r>
            <a:r>
              <a:rPr lang="en-US" sz="1400" dirty="0">
                <a:latin typeface="+mn-lt"/>
              </a:rPr>
              <a:t> hybrid orbitals on C (Table 9.4). These hybrids are used to make the two C—H and one C—O </a:t>
            </a:r>
            <a:r>
              <a:rPr lang="el-GR" sz="1400" i="1" dirty="0">
                <a:latin typeface="+mn-lt"/>
              </a:rPr>
              <a:t>σ</a:t>
            </a:r>
            <a:r>
              <a:rPr lang="en-US" sz="1400" dirty="0">
                <a:latin typeface="+mn-lt"/>
              </a:rPr>
              <a:t> bonds to C. There remains an </a:t>
            </a:r>
            <a:r>
              <a:rPr lang="en-US" sz="1400" dirty="0" err="1">
                <a:latin typeface="+mn-lt"/>
              </a:rPr>
              <a:t>unhybridized</a:t>
            </a:r>
            <a:r>
              <a:rPr lang="en-US" sz="1400" dirty="0">
                <a:latin typeface="+mn-lt"/>
              </a:rPr>
              <a:t> 2</a:t>
            </a:r>
            <a:r>
              <a:rPr lang="en-US" sz="1400" i="1" dirty="0">
                <a:latin typeface="+mn-lt"/>
              </a:rPr>
              <a:t>p</a:t>
            </a:r>
            <a:r>
              <a:rPr lang="en-US" sz="1400" dirty="0">
                <a:latin typeface="+mn-lt"/>
              </a:rPr>
              <a:t> orbital (a </a:t>
            </a:r>
            <a:r>
              <a:rPr lang="en-US" sz="1400" i="1" dirty="0">
                <a:latin typeface="+mn-lt"/>
              </a:rPr>
              <a:t>p</a:t>
            </a:r>
            <a:r>
              <a:rPr lang="el-GR" sz="1400" i="1" baseline="-25000" dirty="0">
                <a:latin typeface="+mn-lt"/>
              </a:rPr>
              <a:t>π</a:t>
            </a:r>
            <a:r>
              <a:rPr lang="en-US" sz="1400" dirty="0">
                <a:latin typeface="+mn-lt"/>
              </a:rPr>
              <a:t> orbital) on carbon, perpendicular to the plane of the three </a:t>
            </a:r>
            <a:r>
              <a:rPr lang="en-US" sz="1400" i="1" dirty="0">
                <a:latin typeface="+mn-lt"/>
              </a:rPr>
              <a:t>sp</a:t>
            </a:r>
            <a:r>
              <a:rPr lang="en-US" sz="1400" baseline="30000" dirty="0">
                <a:latin typeface="+mn-lt"/>
              </a:rPr>
              <a:t>2</a:t>
            </a:r>
            <a:r>
              <a:rPr lang="en-US" sz="1400" dirty="0">
                <a:latin typeface="+mn-lt"/>
              </a:rPr>
              <a:t> hybrids.</a:t>
            </a:r>
          </a:p>
        </p:txBody>
      </p:sp>
      <p:sp>
        <p:nvSpPr>
          <p:cNvPr id="2050" name="Line 66"/>
          <p:cNvSpPr>
            <a:spLocks noChangeShapeType="1"/>
          </p:cNvSpPr>
          <p:nvPr/>
        </p:nvSpPr>
        <p:spPr bwMode="auto">
          <a:xfrm>
            <a:off x="381000" y="109404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575614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1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Continued</a:t>
            </a:r>
          </a:p>
          <a:p>
            <a:endParaRPr lang="en-US" sz="1400" dirty="0">
              <a:latin typeface="+mn-lt"/>
            </a:endParaRP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9.6</a:t>
            </a:r>
            <a:r>
              <a:rPr lang="en-US" b="1" dirty="0">
                <a:solidFill>
                  <a:srgbClr val="4C4BE5"/>
                </a:solidFill>
                <a:latin typeface="Arial" charset="0"/>
              </a:rPr>
              <a:t> </a:t>
            </a:r>
            <a:r>
              <a:rPr lang="en-US" b="1" dirty="0">
                <a:latin typeface="Arial" pitchFamily="34" charset="0"/>
                <a:cs typeface="Arial" pitchFamily="34" charset="0"/>
              </a:rPr>
              <a:t>Describing </a:t>
            </a:r>
            <a:r>
              <a:rPr lang="el-GR" b="1" i="1" dirty="0">
                <a:latin typeface="Arial" pitchFamily="34" charset="0"/>
                <a:cs typeface="Arial" pitchFamily="34" charset="0"/>
              </a:rPr>
              <a:t>σ</a:t>
            </a:r>
            <a:r>
              <a:rPr lang="en-US" dirty="0">
                <a:latin typeface="Arial" pitchFamily="34" charset="0"/>
                <a:cs typeface="Arial" pitchFamily="34" charset="0"/>
              </a:rPr>
              <a:t> </a:t>
            </a:r>
            <a:r>
              <a:rPr lang="en-US" b="1" dirty="0">
                <a:latin typeface="Arial" pitchFamily="34" charset="0"/>
                <a:cs typeface="Arial" pitchFamily="34" charset="0"/>
              </a:rPr>
              <a:t>and </a:t>
            </a:r>
            <a:r>
              <a:rPr lang="el-GR" b="1" i="1" dirty="0">
                <a:latin typeface="Arial" pitchFamily="34" charset="0"/>
                <a:cs typeface="Arial" pitchFamily="34" charset="0"/>
              </a:rPr>
              <a:t>Π</a:t>
            </a:r>
            <a:r>
              <a:rPr lang="en-US" dirty="0">
                <a:latin typeface="Arial" pitchFamily="34" charset="0"/>
                <a:cs typeface="Arial" pitchFamily="34" charset="0"/>
              </a:rPr>
              <a:t> </a:t>
            </a:r>
            <a:r>
              <a:rPr lang="en-US" b="1" dirty="0">
                <a:latin typeface="Arial" pitchFamily="34" charset="0"/>
                <a:cs typeface="Arial" pitchFamily="34" charset="0"/>
              </a:rPr>
              <a:t>Bonds in a Molecule</a:t>
            </a:r>
          </a:p>
        </p:txBody>
      </p:sp>
      <p:sp>
        <p:nvSpPr>
          <p:cNvPr id="11" name="Line 89"/>
          <p:cNvSpPr>
            <a:spLocks noChangeShapeType="1"/>
          </p:cNvSpPr>
          <p:nvPr/>
        </p:nvSpPr>
        <p:spPr bwMode="auto">
          <a:xfrm>
            <a:off x="286639" y="60579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412"/>
          <a:stretch/>
        </p:blipFill>
        <p:spPr>
          <a:xfrm>
            <a:off x="2503262" y="2108702"/>
            <a:ext cx="4245388" cy="3853948"/>
          </a:xfrm>
          <a:prstGeom prst="rect">
            <a:avLst/>
          </a:prstGeom>
        </p:spPr>
      </p:pic>
    </p:spTree>
    <p:extLst>
      <p:ext uri="{BB962C8B-B14F-4D97-AF65-F5344CB8AC3E}">
        <p14:creationId xmlns:p14="http://schemas.microsoft.com/office/powerpoint/2010/main" val="29673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03568"/>
            <a:ext cx="8696325" cy="495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r>
              <a:rPr lang="en-US" sz="1400" dirty="0">
                <a:latin typeface="+mn-lt"/>
              </a:rPr>
              <a:t>The O atom also has three electron domains around it, and so we assume it has </a:t>
            </a:r>
            <a:r>
              <a:rPr lang="en-US" sz="1400" i="1" dirty="0">
                <a:latin typeface="+mn-lt"/>
              </a:rPr>
              <a:t>sp</a:t>
            </a:r>
            <a:r>
              <a:rPr lang="en-US" sz="1400" baseline="30000" dirty="0">
                <a:latin typeface="+mn-lt"/>
              </a:rPr>
              <a:t>2</a:t>
            </a:r>
            <a:r>
              <a:rPr lang="en-US" sz="1400" dirty="0">
                <a:latin typeface="+mn-lt"/>
              </a:rPr>
              <a:t> hybridization as well. One of these hybrid orbitals participates in the C—O </a:t>
            </a:r>
            <a:r>
              <a:rPr lang="el-GR" sz="1400" i="1" dirty="0">
                <a:latin typeface="+mn-lt"/>
              </a:rPr>
              <a:t>σ</a:t>
            </a:r>
            <a:r>
              <a:rPr lang="en-US" sz="1400" dirty="0">
                <a:latin typeface="+mn-lt"/>
              </a:rPr>
              <a:t> bond, while the other two hold the two nonbonding electron pairs of the O atom. Like the C atom, therefore, the O atom has a </a:t>
            </a:r>
            <a:r>
              <a:rPr lang="en-US" sz="1400" i="1" dirty="0">
                <a:latin typeface="+mn-lt"/>
              </a:rPr>
              <a:t>p</a:t>
            </a:r>
            <a:r>
              <a:rPr lang="el-GR" sz="1400" i="1" baseline="-25000" dirty="0">
                <a:latin typeface="+mn-lt"/>
              </a:rPr>
              <a:t>π</a:t>
            </a:r>
            <a:r>
              <a:rPr lang="en-US" sz="1400" dirty="0">
                <a:latin typeface="+mn-lt"/>
              </a:rPr>
              <a:t> orbital that is perpendicular to the plane of the molecule. The two </a:t>
            </a:r>
            <a:r>
              <a:rPr lang="en-US" sz="1400" i="1" dirty="0">
                <a:latin typeface="+mn-lt"/>
              </a:rPr>
              <a:t>p</a:t>
            </a:r>
            <a:r>
              <a:rPr lang="el-GR" sz="1400" i="1" baseline="-25000" dirty="0">
                <a:latin typeface="+mn-lt"/>
              </a:rPr>
              <a:t>π</a:t>
            </a:r>
            <a:r>
              <a:rPr lang="en-US" sz="1400" dirty="0">
                <a:latin typeface="+mn-lt"/>
              </a:rPr>
              <a:t> orbitals overlap to form a C—O </a:t>
            </a:r>
            <a:r>
              <a:rPr lang="el-GR" sz="1400" i="1" dirty="0">
                <a:latin typeface="+mn-lt"/>
              </a:rPr>
              <a:t>π</a:t>
            </a:r>
            <a:r>
              <a:rPr lang="en-US" sz="1400" dirty="0">
                <a:latin typeface="+mn-lt"/>
              </a:rPr>
              <a:t> bond (Figure 9.25).</a:t>
            </a:r>
          </a:p>
        </p:txBody>
      </p:sp>
      <p:sp>
        <p:nvSpPr>
          <p:cNvPr id="2050" name="Line 66"/>
          <p:cNvSpPr>
            <a:spLocks noChangeShapeType="1"/>
          </p:cNvSpPr>
          <p:nvPr/>
        </p:nvSpPr>
        <p:spPr bwMode="auto">
          <a:xfrm>
            <a:off x="381000" y="109404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3"/>
            <a:ext cx="0" cy="508939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1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Continued</a:t>
            </a:r>
          </a:p>
          <a:p>
            <a:endParaRPr lang="en-US" sz="1400" dirty="0">
              <a:latin typeface="+mn-lt"/>
            </a:endParaRP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9.6</a:t>
            </a:r>
            <a:r>
              <a:rPr lang="en-US" b="1" dirty="0">
                <a:solidFill>
                  <a:srgbClr val="4C4BE5"/>
                </a:solidFill>
                <a:latin typeface="Arial" charset="0"/>
              </a:rPr>
              <a:t> </a:t>
            </a:r>
            <a:r>
              <a:rPr lang="en-US" b="1" dirty="0">
                <a:latin typeface="Arial" pitchFamily="34" charset="0"/>
                <a:cs typeface="Arial" pitchFamily="34" charset="0"/>
              </a:rPr>
              <a:t>Describing </a:t>
            </a:r>
            <a:r>
              <a:rPr lang="el-GR" b="1" i="1" dirty="0">
                <a:latin typeface="Arial" pitchFamily="34" charset="0"/>
                <a:cs typeface="Arial" pitchFamily="34" charset="0"/>
              </a:rPr>
              <a:t>σ</a:t>
            </a:r>
            <a:r>
              <a:rPr lang="en-US" dirty="0">
                <a:latin typeface="Arial" pitchFamily="34" charset="0"/>
                <a:cs typeface="Arial" pitchFamily="34" charset="0"/>
              </a:rPr>
              <a:t> </a:t>
            </a:r>
            <a:r>
              <a:rPr lang="en-US" b="1" dirty="0">
                <a:latin typeface="Arial" pitchFamily="34" charset="0"/>
                <a:cs typeface="Arial" pitchFamily="34" charset="0"/>
              </a:rPr>
              <a:t>and </a:t>
            </a:r>
            <a:r>
              <a:rPr lang="el-GR" b="1" i="1" dirty="0">
                <a:latin typeface="Arial" pitchFamily="34" charset="0"/>
                <a:cs typeface="Arial" pitchFamily="34" charset="0"/>
              </a:rPr>
              <a:t>Π</a:t>
            </a:r>
            <a:r>
              <a:rPr lang="en-US" dirty="0">
                <a:latin typeface="Arial" pitchFamily="34" charset="0"/>
                <a:cs typeface="Arial" pitchFamily="34" charset="0"/>
              </a:rPr>
              <a:t> </a:t>
            </a:r>
            <a:r>
              <a:rPr lang="en-US" b="1" dirty="0">
                <a:latin typeface="Arial" pitchFamily="34" charset="0"/>
                <a:cs typeface="Arial" pitchFamily="34" charset="0"/>
              </a:rPr>
              <a:t>Bonds in a Molecule</a:t>
            </a:r>
          </a:p>
        </p:txBody>
      </p:sp>
      <p:sp>
        <p:nvSpPr>
          <p:cNvPr id="11" name="Line 89"/>
          <p:cNvSpPr>
            <a:spLocks noChangeShapeType="1"/>
          </p:cNvSpPr>
          <p:nvPr/>
        </p:nvSpPr>
        <p:spPr bwMode="auto">
          <a:xfrm>
            <a:off x="286639" y="53911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624"/>
          <a:stretch/>
        </p:blipFill>
        <p:spPr>
          <a:xfrm>
            <a:off x="1036454" y="2263522"/>
            <a:ext cx="7233011" cy="2946654"/>
          </a:xfrm>
          <a:prstGeom prst="rect">
            <a:avLst/>
          </a:prstGeom>
        </p:spPr>
      </p:pic>
    </p:spTree>
    <p:extLst>
      <p:ext uri="{BB962C8B-B14F-4D97-AF65-F5344CB8AC3E}">
        <p14:creationId xmlns:p14="http://schemas.microsoft.com/office/powerpoint/2010/main" val="415409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22056"/>
            <a:ext cx="8696325" cy="134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defRPr/>
            </a:pPr>
            <a:r>
              <a:rPr lang="en-US" sz="1400" dirty="0">
                <a:latin typeface="+mn-lt"/>
              </a:rPr>
              <a:t>Because of resonance, the bonds between the central O atom and the outer O atoms are of equal length. In both resonance structures the central O atom is bonded to the two outer O atoms and has one nonbonding pair. Thus, there are three electron domains about the central O atoms. (Remember that a double bond counts as a single electron domain.) The arrangement of three electron domains is </a:t>
            </a:r>
            <a:r>
              <a:rPr lang="en-US" sz="1400" dirty="0" err="1">
                <a:latin typeface="+mn-lt"/>
              </a:rPr>
              <a:t>trigonal</a:t>
            </a:r>
            <a:r>
              <a:rPr lang="en-US" sz="1400" dirty="0">
                <a:latin typeface="+mn-lt"/>
              </a:rPr>
              <a:t> planar (Table 9.1). Two of the domains are from bonds, and one is due to a nonbonding pair. So, the molecular geometry is bent with an ideal bond angle of 120° (Table 9.2).</a:t>
            </a:r>
          </a:p>
        </p:txBody>
      </p:sp>
      <p:sp>
        <p:nvSpPr>
          <p:cNvPr id="2050" name="Line 66"/>
          <p:cNvSpPr>
            <a:spLocks noChangeShapeType="1"/>
          </p:cNvSpPr>
          <p:nvPr/>
        </p:nvSpPr>
        <p:spPr bwMode="auto">
          <a:xfrm>
            <a:off x="381000" y="111178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577519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0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Continued</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9.1</a:t>
            </a:r>
            <a:r>
              <a:rPr lang="en-US" b="1" dirty="0">
                <a:solidFill>
                  <a:srgbClr val="4C4BE5"/>
                </a:solidFill>
                <a:latin typeface="Arial" charset="0"/>
              </a:rPr>
              <a:t> </a:t>
            </a:r>
            <a:r>
              <a:rPr lang="en-US" b="1" dirty="0">
                <a:latin typeface="Arial" pitchFamily="34" charset="0"/>
                <a:cs typeface="Arial" pitchFamily="34" charset="0"/>
              </a:rPr>
              <a:t>Using the VSEPR Model</a:t>
            </a:r>
          </a:p>
        </p:txBody>
      </p:sp>
      <p:sp>
        <p:nvSpPr>
          <p:cNvPr id="11" name="Line 89"/>
          <p:cNvSpPr>
            <a:spLocks noChangeShapeType="1"/>
          </p:cNvSpPr>
          <p:nvPr/>
        </p:nvSpPr>
        <p:spPr bwMode="auto">
          <a:xfrm>
            <a:off x="286639" y="60769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300"/>
          <a:stretch/>
        </p:blipFill>
        <p:spPr>
          <a:xfrm>
            <a:off x="1357503" y="2274779"/>
            <a:ext cx="2596766" cy="383757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2731"/>
          <a:stretch/>
        </p:blipFill>
        <p:spPr>
          <a:xfrm>
            <a:off x="4652960" y="2274778"/>
            <a:ext cx="3481389" cy="3837573"/>
          </a:xfrm>
          <a:prstGeom prst="rect">
            <a:avLst/>
          </a:prstGeom>
        </p:spPr>
      </p:pic>
    </p:spTree>
    <p:extLst>
      <p:ext uri="{BB962C8B-B14F-4D97-AF65-F5344CB8AC3E}">
        <p14:creationId xmlns:p14="http://schemas.microsoft.com/office/powerpoint/2010/main" val="273814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03568"/>
            <a:ext cx="8696325" cy="415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r>
              <a:rPr lang="en-US" sz="1600" b="1" dirty="0">
                <a:solidFill>
                  <a:srgbClr val="3366FF"/>
                </a:solidFill>
                <a:latin typeface="Arial" pitchFamily="34" charset="0"/>
                <a:cs typeface="Arial" pitchFamily="34" charset="0"/>
              </a:rPr>
              <a:t>Solution</a:t>
            </a:r>
          </a:p>
          <a:p>
            <a:pPr marL="0" indent="0"/>
            <a:endParaRPr lang="en-US" sz="1000" b="1" dirty="0">
              <a:solidFill>
                <a:srgbClr val="3366FF"/>
              </a:solidFill>
              <a:latin typeface="Arial" pitchFamily="34" charset="0"/>
              <a:cs typeface="Arial" pitchFamily="34" charset="0"/>
            </a:endParaRPr>
          </a:p>
          <a:p>
            <a:pPr marL="0" indent="0"/>
            <a:r>
              <a:rPr lang="en-US" sz="1400" b="1" dirty="0">
                <a:latin typeface="+mn-lt"/>
              </a:rPr>
              <a:t>Analyze </a:t>
            </a:r>
            <a:r>
              <a:rPr lang="en-US" sz="1400" dirty="0">
                <a:latin typeface="+mn-lt"/>
              </a:rPr>
              <a:t>Given the chemical formula for a polyatomic anion, we are asked to describe the bonding and determine whether the ion has delocalized </a:t>
            </a:r>
            <a:r>
              <a:rPr lang="el-GR" sz="1400" i="1" dirty="0">
                <a:latin typeface="+mn-lt"/>
              </a:rPr>
              <a:t>π</a:t>
            </a:r>
            <a:r>
              <a:rPr lang="en-US" sz="1400" dirty="0">
                <a:latin typeface="+mn-lt"/>
              </a:rPr>
              <a:t> bonds.</a:t>
            </a:r>
          </a:p>
          <a:p>
            <a:pPr marL="0" indent="0"/>
            <a:endParaRPr lang="en-US" sz="1400" b="1" dirty="0">
              <a:latin typeface="+mn-lt"/>
            </a:endParaRPr>
          </a:p>
          <a:p>
            <a:pPr marL="0" indent="0"/>
            <a:r>
              <a:rPr lang="en-US" sz="1400" b="1" dirty="0">
                <a:latin typeface="+mn-lt"/>
              </a:rPr>
              <a:t>Plan </a:t>
            </a:r>
            <a:r>
              <a:rPr lang="en-US" sz="1400" dirty="0">
                <a:latin typeface="+mn-lt"/>
              </a:rPr>
              <a:t>Our first step is to draw Lewis structures. Multiple resonance structures involving the placement of the double bonds in different locations would suggest that the </a:t>
            </a:r>
            <a:r>
              <a:rPr lang="el-GR" sz="1400" i="1" dirty="0">
                <a:latin typeface="+mn-lt"/>
              </a:rPr>
              <a:t>π</a:t>
            </a:r>
            <a:r>
              <a:rPr lang="en-US" sz="1400" dirty="0">
                <a:latin typeface="+mn-lt"/>
              </a:rPr>
              <a:t> component of the double bonds is delocalized.</a:t>
            </a:r>
          </a:p>
          <a:p>
            <a:pPr marL="0" indent="0"/>
            <a:endParaRPr lang="en-US" sz="1400" b="1" dirty="0">
              <a:latin typeface="+mn-lt"/>
            </a:endParaRPr>
          </a:p>
          <a:p>
            <a:pPr marL="0" indent="0"/>
            <a:r>
              <a:rPr lang="en-US" sz="1400" b="1" dirty="0">
                <a:latin typeface="+mn-lt"/>
              </a:rPr>
              <a:t>Solve </a:t>
            </a:r>
            <a:r>
              <a:rPr lang="en-US" sz="1400" dirty="0">
                <a:latin typeface="+mn-lt"/>
              </a:rPr>
              <a:t>In Section 8.6 we saw that NO</a:t>
            </a:r>
            <a:r>
              <a:rPr lang="en-US" sz="1400" baseline="-25000" dirty="0">
                <a:latin typeface="+mn-lt"/>
              </a:rPr>
              <a:t>3</a:t>
            </a:r>
            <a:r>
              <a:rPr lang="en-US" sz="1400" baseline="30000" dirty="0">
                <a:latin typeface="+mn-lt"/>
              </a:rPr>
              <a:t>–</a:t>
            </a:r>
            <a:r>
              <a:rPr lang="en-US" sz="1400" dirty="0">
                <a:latin typeface="+mn-lt"/>
              </a:rPr>
              <a:t> has three resonance structures:</a:t>
            </a:r>
          </a:p>
        </p:txBody>
      </p:sp>
      <p:sp>
        <p:nvSpPr>
          <p:cNvPr id="2050" name="Line 66"/>
          <p:cNvSpPr>
            <a:spLocks noChangeShapeType="1"/>
          </p:cNvSpPr>
          <p:nvPr/>
        </p:nvSpPr>
        <p:spPr bwMode="auto">
          <a:xfrm>
            <a:off x="381000" y="109404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3"/>
            <a:ext cx="0" cy="499414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1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Describe the bonding in the nitrate ion, NO</a:t>
            </a:r>
            <a:r>
              <a:rPr lang="en-US" sz="1400" baseline="-25000" dirty="0">
                <a:latin typeface="+mn-lt"/>
              </a:rPr>
              <a:t>3</a:t>
            </a:r>
            <a:r>
              <a:rPr lang="en-US" sz="1400" baseline="30000" dirty="0">
                <a:latin typeface="+mn-lt"/>
              </a:rPr>
              <a:t>–</a:t>
            </a:r>
            <a:r>
              <a:rPr lang="en-US" sz="1400" dirty="0">
                <a:latin typeface="+mn-lt"/>
              </a:rPr>
              <a:t>. Does this ion have delocalized </a:t>
            </a:r>
            <a:r>
              <a:rPr lang="el-GR" sz="1400" i="1" dirty="0">
                <a:latin typeface="+mn-lt"/>
              </a:rPr>
              <a:t>π</a:t>
            </a:r>
            <a:r>
              <a:rPr lang="en-US" sz="1400" dirty="0">
                <a:latin typeface="+mn-lt"/>
              </a:rPr>
              <a:t> bonds?</a:t>
            </a:r>
          </a:p>
          <a:p>
            <a:endParaRPr lang="en-US" sz="1400" dirty="0">
              <a:latin typeface="+mn-lt"/>
            </a:endParaRP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9.7</a:t>
            </a:r>
            <a:r>
              <a:rPr lang="en-US" b="1" dirty="0">
                <a:solidFill>
                  <a:srgbClr val="4C4BE5"/>
                </a:solidFill>
                <a:latin typeface="Arial" charset="0"/>
              </a:rPr>
              <a:t> </a:t>
            </a:r>
            <a:r>
              <a:rPr lang="en-US" b="1" dirty="0">
                <a:latin typeface="Arial" pitchFamily="34" charset="0"/>
                <a:cs typeface="Arial" pitchFamily="34" charset="0"/>
              </a:rPr>
              <a:t>Delocalized Bonding</a:t>
            </a:r>
          </a:p>
        </p:txBody>
      </p:sp>
      <p:sp>
        <p:nvSpPr>
          <p:cNvPr id="11" name="Line 89"/>
          <p:cNvSpPr>
            <a:spLocks noChangeShapeType="1"/>
          </p:cNvSpPr>
          <p:nvPr/>
        </p:nvSpPr>
        <p:spPr bwMode="auto">
          <a:xfrm>
            <a:off x="286115" y="52959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968"/>
          <a:stretch/>
        </p:blipFill>
        <p:spPr>
          <a:xfrm>
            <a:off x="419100" y="3304509"/>
            <a:ext cx="8534400" cy="1800891"/>
          </a:xfrm>
          <a:prstGeom prst="rect">
            <a:avLst/>
          </a:prstGeom>
        </p:spPr>
      </p:pic>
    </p:spTree>
    <p:extLst>
      <p:ext uri="{BB962C8B-B14F-4D97-AF65-F5344CB8AC3E}">
        <p14:creationId xmlns:p14="http://schemas.microsoft.com/office/powerpoint/2010/main" val="18118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03568"/>
            <a:ext cx="8696325" cy="495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r>
              <a:rPr lang="en-US" sz="1400" dirty="0">
                <a:latin typeface="+mn-lt"/>
                <a:cs typeface="Arial" pitchFamily="34" charset="0"/>
              </a:rPr>
              <a:t>In each structure, the electron-domain geometry at nitrogen is </a:t>
            </a:r>
            <a:r>
              <a:rPr lang="en-US" sz="1400" dirty="0" err="1">
                <a:latin typeface="+mn-lt"/>
                <a:cs typeface="Arial" pitchFamily="34" charset="0"/>
              </a:rPr>
              <a:t>trigonal</a:t>
            </a:r>
            <a:r>
              <a:rPr lang="en-US" sz="1400" dirty="0">
                <a:latin typeface="+mn-lt"/>
                <a:cs typeface="Arial" pitchFamily="34" charset="0"/>
              </a:rPr>
              <a:t> planar, which implies </a:t>
            </a:r>
            <a:r>
              <a:rPr lang="en-US" sz="1400" i="1" dirty="0">
                <a:latin typeface="+mn-lt"/>
                <a:cs typeface="Arial" pitchFamily="34" charset="0"/>
              </a:rPr>
              <a:t>sp</a:t>
            </a:r>
            <a:r>
              <a:rPr lang="en-US" sz="1400" baseline="30000" dirty="0">
                <a:latin typeface="+mn-lt"/>
                <a:cs typeface="Arial" pitchFamily="34" charset="0"/>
              </a:rPr>
              <a:t>2</a:t>
            </a:r>
            <a:r>
              <a:rPr lang="en-US" sz="1400" dirty="0">
                <a:latin typeface="+mn-lt"/>
                <a:cs typeface="Arial" pitchFamily="34" charset="0"/>
              </a:rPr>
              <a:t> hybridization of the N atom. It is helpful when considering delocalized </a:t>
            </a:r>
            <a:r>
              <a:rPr lang="el-GR" sz="1400" i="1" dirty="0">
                <a:latin typeface="+mn-lt"/>
                <a:cs typeface="Arial" pitchFamily="34" charset="0"/>
              </a:rPr>
              <a:t>π</a:t>
            </a:r>
            <a:r>
              <a:rPr lang="en-US" sz="1400" dirty="0">
                <a:latin typeface="+mn-lt"/>
                <a:cs typeface="Arial" pitchFamily="34" charset="0"/>
              </a:rPr>
              <a:t> bonding to consider atoms with lone pairs that are bonded to the central atom to be </a:t>
            </a:r>
            <a:r>
              <a:rPr lang="en-US" sz="1400" i="1" dirty="0">
                <a:latin typeface="+mn-lt"/>
                <a:cs typeface="Arial" pitchFamily="34" charset="0"/>
              </a:rPr>
              <a:t>sp</a:t>
            </a:r>
            <a:r>
              <a:rPr lang="en-US" sz="1400" baseline="30000" dirty="0">
                <a:latin typeface="+mn-lt"/>
                <a:cs typeface="Arial" pitchFamily="34" charset="0"/>
              </a:rPr>
              <a:t>2</a:t>
            </a:r>
            <a:r>
              <a:rPr lang="en-US" sz="1400" dirty="0">
                <a:latin typeface="+mn-lt"/>
                <a:cs typeface="Arial" pitchFamily="34" charset="0"/>
              </a:rPr>
              <a:t> hybridized as well. Thus, we can envision that each of the O atoms in the anion has three </a:t>
            </a:r>
            <a:r>
              <a:rPr lang="en-US" sz="1400" i="1" dirty="0">
                <a:latin typeface="+mn-lt"/>
                <a:cs typeface="Arial" pitchFamily="34" charset="0"/>
              </a:rPr>
              <a:t>sp</a:t>
            </a:r>
            <a:r>
              <a:rPr lang="en-US" sz="1400" baseline="30000" dirty="0">
                <a:latin typeface="+mn-lt"/>
                <a:cs typeface="Arial" pitchFamily="34" charset="0"/>
              </a:rPr>
              <a:t>2</a:t>
            </a:r>
            <a:r>
              <a:rPr lang="en-US" sz="1400" dirty="0">
                <a:latin typeface="+mn-lt"/>
                <a:cs typeface="Arial" pitchFamily="34" charset="0"/>
              </a:rPr>
              <a:t> hybrid orbitals in the plane of the ion. Each of the four atoms has an </a:t>
            </a:r>
            <a:r>
              <a:rPr lang="en-US" sz="1400" dirty="0" err="1">
                <a:latin typeface="+mn-lt"/>
                <a:cs typeface="Arial" pitchFamily="34" charset="0"/>
              </a:rPr>
              <a:t>unhybridized</a:t>
            </a:r>
            <a:r>
              <a:rPr lang="en-US" sz="1400" dirty="0">
                <a:latin typeface="+mn-lt"/>
                <a:cs typeface="Arial" pitchFamily="34" charset="0"/>
              </a:rPr>
              <a:t> </a:t>
            </a:r>
            <a:r>
              <a:rPr lang="en-US" sz="1400" i="1" dirty="0">
                <a:latin typeface="+mn-lt"/>
                <a:cs typeface="Arial" pitchFamily="34" charset="0"/>
              </a:rPr>
              <a:t>p</a:t>
            </a:r>
            <a:r>
              <a:rPr lang="el-GR" sz="1400" i="1" baseline="-25000" dirty="0">
                <a:latin typeface="+mn-lt"/>
                <a:cs typeface="Arial" pitchFamily="34" charset="0"/>
              </a:rPr>
              <a:t>π</a:t>
            </a:r>
            <a:r>
              <a:rPr lang="en-US" sz="1400" dirty="0">
                <a:latin typeface="+mn-lt"/>
                <a:cs typeface="Arial" pitchFamily="34" charset="0"/>
              </a:rPr>
              <a:t> orbital oriented perpendicular to the plane of the ion.</a:t>
            </a:r>
          </a:p>
          <a:p>
            <a:pPr marL="0" indent="0"/>
            <a:endParaRPr lang="en-US" sz="1400" dirty="0">
              <a:latin typeface="+mn-lt"/>
              <a:cs typeface="Arial" pitchFamily="34" charset="0"/>
            </a:endParaRPr>
          </a:p>
          <a:p>
            <a:pPr marL="0" indent="0"/>
            <a:r>
              <a:rPr lang="en-US" sz="1400" dirty="0">
                <a:latin typeface="+mn-lt"/>
                <a:cs typeface="Arial" pitchFamily="34" charset="0"/>
              </a:rPr>
              <a:t>The NO</a:t>
            </a:r>
            <a:r>
              <a:rPr lang="en-US" sz="1400" baseline="-25000" dirty="0">
                <a:latin typeface="+mn-lt"/>
                <a:cs typeface="Arial" pitchFamily="34" charset="0"/>
              </a:rPr>
              <a:t>3</a:t>
            </a:r>
            <a:r>
              <a:rPr lang="en-US" sz="1400" baseline="30000" dirty="0">
                <a:latin typeface="+mn-lt"/>
                <a:cs typeface="Arial" pitchFamily="34" charset="0"/>
              </a:rPr>
              <a:t>–</a:t>
            </a:r>
            <a:r>
              <a:rPr lang="en-US" sz="1400" dirty="0">
                <a:latin typeface="+mn-lt"/>
                <a:cs typeface="Arial" pitchFamily="34" charset="0"/>
              </a:rPr>
              <a:t> ion has 24 valence electrons. We can first use the </a:t>
            </a:r>
            <a:r>
              <a:rPr lang="en-US" sz="1400" i="1" dirty="0">
                <a:latin typeface="+mn-lt"/>
                <a:cs typeface="Arial" pitchFamily="34" charset="0"/>
              </a:rPr>
              <a:t>sp</a:t>
            </a:r>
            <a:r>
              <a:rPr lang="en-US" sz="1400" baseline="30000" dirty="0">
                <a:latin typeface="+mn-lt"/>
                <a:cs typeface="Arial" pitchFamily="34" charset="0"/>
              </a:rPr>
              <a:t>2</a:t>
            </a:r>
            <a:r>
              <a:rPr lang="en-US" sz="1400" dirty="0">
                <a:latin typeface="+mn-lt"/>
                <a:cs typeface="Arial" pitchFamily="34" charset="0"/>
              </a:rPr>
              <a:t> hybrid orbitals on the four atoms to construct the three N—O </a:t>
            </a:r>
            <a:r>
              <a:rPr lang="el-GR" sz="1400" i="1" dirty="0">
                <a:latin typeface="+mn-lt"/>
                <a:cs typeface="Arial" pitchFamily="34" charset="0"/>
              </a:rPr>
              <a:t>σ</a:t>
            </a:r>
            <a:r>
              <a:rPr lang="en-US" sz="1400" dirty="0">
                <a:latin typeface="+mn-lt"/>
                <a:cs typeface="Arial" pitchFamily="34" charset="0"/>
              </a:rPr>
              <a:t> bonds. That uses all of the </a:t>
            </a:r>
            <a:r>
              <a:rPr lang="en-US" sz="1400" i="1" dirty="0">
                <a:latin typeface="+mn-lt"/>
                <a:cs typeface="Arial" pitchFamily="34" charset="0"/>
              </a:rPr>
              <a:t>sp</a:t>
            </a:r>
            <a:r>
              <a:rPr lang="en-US" sz="1400" baseline="30000" dirty="0">
                <a:latin typeface="+mn-lt"/>
                <a:cs typeface="Arial" pitchFamily="34" charset="0"/>
              </a:rPr>
              <a:t>2</a:t>
            </a:r>
            <a:r>
              <a:rPr lang="en-US" sz="1400" dirty="0">
                <a:latin typeface="+mn-lt"/>
                <a:cs typeface="Arial" pitchFamily="34" charset="0"/>
              </a:rPr>
              <a:t> hybrids on the N atom and one </a:t>
            </a:r>
            <a:r>
              <a:rPr lang="en-US" sz="1400" i="1" dirty="0">
                <a:latin typeface="+mn-lt"/>
                <a:cs typeface="Arial" pitchFamily="34" charset="0"/>
              </a:rPr>
              <a:t>sp</a:t>
            </a:r>
            <a:r>
              <a:rPr lang="en-US" sz="1400" baseline="30000" dirty="0">
                <a:latin typeface="+mn-lt"/>
                <a:cs typeface="Arial" pitchFamily="34" charset="0"/>
              </a:rPr>
              <a:t>2</a:t>
            </a:r>
            <a:r>
              <a:rPr lang="en-US" sz="1400" dirty="0">
                <a:latin typeface="+mn-lt"/>
                <a:cs typeface="Arial" pitchFamily="34" charset="0"/>
              </a:rPr>
              <a:t> hybrid on each O atom. Each of the two </a:t>
            </a:r>
            <a:br>
              <a:rPr lang="en-US" sz="1400" dirty="0">
                <a:latin typeface="+mn-lt"/>
                <a:cs typeface="Arial" pitchFamily="34" charset="0"/>
              </a:rPr>
            </a:br>
            <a:r>
              <a:rPr lang="en-US" sz="1400" dirty="0">
                <a:latin typeface="+mn-lt"/>
                <a:cs typeface="Arial" pitchFamily="34" charset="0"/>
              </a:rPr>
              <a:t>remaining </a:t>
            </a:r>
            <a:r>
              <a:rPr lang="en-US" sz="1400" i="1" dirty="0">
                <a:latin typeface="+mn-lt"/>
                <a:cs typeface="Arial" pitchFamily="34" charset="0"/>
              </a:rPr>
              <a:t>sp</a:t>
            </a:r>
            <a:r>
              <a:rPr lang="en-US" sz="1400" baseline="30000" dirty="0">
                <a:latin typeface="+mn-lt"/>
                <a:cs typeface="Arial" pitchFamily="34" charset="0"/>
              </a:rPr>
              <a:t>2</a:t>
            </a:r>
            <a:r>
              <a:rPr lang="en-US" sz="1400" dirty="0">
                <a:latin typeface="+mn-lt"/>
                <a:cs typeface="Arial" pitchFamily="34" charset="0"/>
              </a:rPr>
              <a:t> hybrids on each O atom is used to hold a nonbonding pair of electrons. Thus, for any of the resonance structures, we have the following arrangement in the plane of the ion:</a:t>
            </a:r>
          </a:p>
          <a:p>
            <a:pPr marL="0" indent="0"/>
            <a:endParaRPr lang="en-US" sz="1400" dirty="0">
              <a:latin typeface="+mn-lt"/>
              <a:cs typeface="Arial" pitchFamily="34" charset="0"/>
            </a:endParaRPr>
          </a:p>
          <a:p>
            <a:pPr marL="0" indent="0"/>
            <a:endParaRPr lang="en-US" sz="1400" dirty="0">
              <a:latin typeface="+mn-lt"/>
              <a:cs typeface="Arial" pitchFamily="34" charset="0"/>
            </a:endParaRPr>
          </a:p>
          <a:p>
            <a:pPr marL="0" indent="0"/>
            <a:endParaRPr lang="en-US" sz="1400" dirty="0">
              <a:latin typeface="+mn-lt"/>
              <a:cs typeface="Arial" pitchFamily="34" charset="0"/>
            </a:endParaRPr>
          </a:p>
          <a:p>
            <a:pPr marL="0" indent="0"/>
            <a:endParaRPr lang="en-US" sz="1400" dirty="0">
              <a:latin typeface="+mn-lt"/>
              <a:cs typeface="Arial" pitchFamily="34" charset="0"/>
            </a:endParaRPr>
          </a:p>
          <a:p>
            <a:pPr marL="0" indent="0"/>
            <a:endParaRPr lang="en-US" sz="1400" dirty="0">
              <a:latin typeface="+mn-lt"/>
              <a:cs typeface="Arial" pitchFamily="34" charset="0"/>
            </a:endParaRPr>
          </a:p>
          <a:p>
            <a:pPr marL="0" indent="0"/>
            <a:endParaRPr lang="en-US" sz="1400" dirty="0">
              <a:latin typeface="+mn-lt"/>
              <a:cs typeface="Arial" pitchFamily="34" charset="0"/>
            </a:endParaRPr>
          </a:p>
          <a:p>
            <a:pPr marL="0" indent="0"/>
            <a:endParaRPr lang="en-US" sz="1400" dirty="0">
              <a:latin typeface="+mn-lt"/>
              <a:cs typeface="Arial" pitchFamily="34" charset="0"/>
            </a:endParaRPr>
          </a:p>
          <a:p>
            <a:pPr marL="0" indent="0"/>
            <a:endParaRPr lang="en-US" sz="1400" dirty="0">
              <a:latin typeface="+mn-lt"/>
              <a:cs typeface="Arial" pitchFamily="34" charset="0"/>
            </a:endParaRPr>
          </a:p>
          <a:p>
            <a:pPr marL="0" indent="0"/>
            <a:endParaRPr lang="en-US" sz="1400" dirty="0">
              <a:latin typeface="+mn-lt"/>
              <a:cs typeface="Arial" pitchFamily="34" charset="0"/>
            </a:endParaRPr>
          </a:p>
          <a:p>
            <a:pPr marL="0" indent="0"/>
            <a:endParaRPr lang="en-US" sz="1400" dirty="0">
              <a:latin typeface="+mn-lt"/>
              <a:cs typeface="Arial" pitchFamily="34" charset="0"/>
            </a:endParaRPr>
          </a:p>
          <a:p>
            <a:pPr marL="0" indent="0"/>
            <a:r>
              <a:rPr lang="en-US" sz="1400" dirty="0">
                <a:latin typeface="+mn-lt"/>
              </a:rPr>
              <a:t>Notice that we have accounted for a total of 18 electrons—six in the three N—O </a:t>
            </a:r>
            <a:r>
              <a:rPr lang="el-GR" sz="1400" i="1" dirty="0">
                <a:latin typeface="+mn-lt"/>
              </a:rPr>
              <a:t>σ</a:t>
            </a:r>
            <a:r>
              <a:rPr lang="en-US" sz="1400" dirty="0">
                <a:latin typeface="+mn-lt"/>
              </a:rPr>
              <a:t> bonds, and 12 as nonbonding pairs on the O atoms. The remaining six electrons will reside in the </a:t>
            </a:r>
            <a:r>
              <a:rPr lang="el-GR" sz="1400" i="1" dirty="0">
                <a:latin typeface="+mn-lt"/>
              </a:rPr>
              <a:t>π</a:t>
            </a:r>
            <a:r>
              <a:rPr lang="en-US" sz="1400" dirty="0">
                <a:latin typeface="+mn-lt"/>
              </a:rPr>
              <a:t> system of the ion.</a:t>
            </a:r>
          </a:p>
        </p:txBody>
      </p:sp>
      <p:sp>
        <p:nvSpPr>
          <p:cNvPr id="2050" name="Line 66"/>
          <p:cNvSpPr>
            <a:spLocks noChangeShapeType="1"/>
          </p:cNvSpPr>
          <p:nvPr/>
        </p:nvSpPr>
        <p:spPr bwMode="auto">
          <a:xfrm>
            <a:off x="381000" y="109404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3"/>
            <a:ext cx="0" cy="575614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1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Continued</a:t>
            </a:r>
          </a:p>
          <a:p>
            <a:endParaRPr lang="en-US" sz="1400" dirty="0">
              <a:latin typeface="+mn-lt"/>
            </a:endParaRP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9.7</a:t>
            </a:r>
            <a:r>
              <a:rPr lang="en-US" b="1" dirty="0">
                <a:solidFill>
                  <a:srgbClr val="4C4BE5"/>
                </a:solidFill>
                <a:latin typeface="Arial" charset="0"/>
              </a:rPr>
              <a:t> </a:t>
            </a:r>
            <a:r>
              <a:rPr lang="en-US" b="1" dirty="0">
                <a:latin typeface="Arial" pitchFamily="34" charset="0"/>
                <a:cs typeface="Arial" pitchFamily="34" charset="0"/>
              </a:rPr>
              <a:t>Delocalized Bonding</a:t>
            </a:r>
          </a:p>
        </p:txBody>
      </p:sp>
      <p:sp>
        <p:nvSpPr>
          <p:cNvPr id="11" name="Line 89"/>
          <p:cNvSpPr>
            <a:spLocks noChangeShapeType="1"/>
          </p:cNvSpPr>
          <p:nvPr/>
        </p:nvSpPr>
        <p:spPr bwMode="auto">
          <a:xfrm>
            <a:off x="286639" y="606742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557"/>
          <a:stretch/>
        </p:blipFill>
        <p:spPr>
          <a:xfrm>
            <a:off x="3747768" y="3350619"/>
            <a:ext cx="1810386" cy="1992905"/>
          </a:xfrm>
          <a:prstGeom prst="rect">
            <a:avLst/>
          </a:prstGeom>
        </p:spPr>
      </p:pic>
    </p:spTree>
    <p:extLst>
      <p:ext uri="{BB962C8B-B14F-4D97-AF65-F5344CB8AC3E}">
        <p14:creationId xmlns:p14="http://schemas.microsoft.com/office/powerpoint/2010/main" val="127988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03568"/>
            <a:ext cx="5257801" cy="495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r>
              <a:rPr lang="en-US" sz="1400" dirty="0">
                <a:latin typeface="+mn-lt"/>
              </a:rPr>
              <a:t>The four </a:t>
            </a:r>
            <a:r>
              <a:rPr lang="en-US" sz="1400" i="1" dirty="0">
                <a:latin typeface="+mn-lt"/>
              </a:rPr>
              <a:t>p</a:t>
            </a:r>
            <a:r>
              <a:rPr lang="el-GR" sz="1400" i="1" baseline="-25000" dirty="0">
                <a:latin typeface="+mn-lt"/>
              </a:rPr>
              <a:t>π</a:t>
            </a:r>
            <a:r>
              <a:rPr lang="en-US" sz="1400" dirty="0">
                <a:latin typeface="+mn-lt"/>
              </a:rPr>
              <a:t> orbitals—one on each of the four atoms — are used to build the p system. For any one of the three resonance structures shown, we might imagine a single localized N—O </a:t>
            </a:r>
            <a:r>
              <a:rPr lang="el-GR" sz="1400" i="1" dirty="0">
                <a:latin typeface="+mn-lt"/>
              </a:rPr>
              <a:t>π</a:t>
            </a:r>
            <a:r>
              <a:rPr lang="en-US" sz="1400" dirty="0">
                <a:latin typeface="+mn-lt"/>
              </a:rPr>
              <a:t> bond formed by the overlap of the </a:t>
            </a:r>
            <a:r>
              <a:rPr lang="en-US" sz="1400" i="1" dirty="0">
                <a:latin typeface="+mn-lt"/>
              </a:rPr>
              <a:t>p</a:t>
            </a:r>
            <a:r>
              <a:rPr lang="el-GR" sz="1400" i="1" baseline="-25000" dirty="0">
                <a:latin typeface="+mn-lt"/>
              </a:rPr>
              <a:t>π</a:t>
            </a:r>
            <a:r>
              <a:rPr lang="en-US" sz="1400" dirty="0">
                <a:latin typeface="+mn-lt"/>
              </a:rPr>
              <a:t> orbital on N and a </a:t>
            </a:r>
            <a:r>
              <a:rPr lang="en-US" sz="1400" i="1" dirty="0">
                <a:latin typeface="+mn-lt"/>
              </a:rPr>
              <a:t>p</a:t>
            </a:r>
            <a:r>
              <a:rPr lang="el-GR" sz="1400" i="1" baseline="-25000" dirty="0">
                <a:latin typeface="+mn-lt"/>
              </a:rPr>
              <a:t>π</a:t>
            </a:r>
            <a:r>
              <a:rPr lang="en-US" sz="1400" dirty="0">
                <a:latin typeface="+mn-lt"/>
              </a:rPr>
              <a:t> orbital on one of the O atoms. The remaining two O atoms have nonbonding pairs in their </a:t>
            </a:r>
            <a:r>
              <a:rPr lang="en-US" sz="1400" i="1" dirty="0">
                <a:latin typeface="+mn-lt"/>
              </a:rPr>
              <a:t>p</a:t>
            </a:r>
            <a:r>
              <a:rPr lang="el-GR" sz="1400" i="1" baseline="-25000" dirty="0">
                <a:latin typeface="+mn-lt"/>
              </a:rPr>
              <a:t>π</a:t>
            </a:r>
            <a:r>
              <a:rPr lang="en-US" sz="1400" dirty="0">
                <a:latin typeface="+mn-lt"/>
              </a:rPr>
              <a:t> orbitals. Thus, for each of the resonance structures, we have the situation shown in Figure 9.28. Because each resonance structure contributes equally to the observed structure of NO</a:t>
            </a:r>
            <a:r>
              <a:rPr lang="en-US" sz="1400" baseline="-25000" dirty="0">
                <a:latin typeface="+mn-lt"/>
              </a:rPr>
              <a:t>3</a:t>
            </a:r>
            <a:r>
              <a:rPr lang="en-US" sz="1400" baseline="30000" dirty="0">
                <a:latin typeface="+mn-lt"/>
              </a:rPr>
              <a:t>–</a:t>
            </a:r>
            <a:r>
              <a:rPr lang="en-US" sz="1400" dirty="0">
                <a:latin typeface="+mn-lt"/>
              </a:rPr>
              <a:t>, however, we represent the </a:t>
            </a:r>
            <a:r>
              <a:rPr lang="el-GR" sz="1400" i="1" dirty="0">
                <a:latin typeface="+mn-lt"/>
              </a:rPr>
              <a:t>π</a:t>
            </a:r>
            <a:r>
              <a:rPr lang="en-US" sz="1400" dirty="0">
                <a:latin typeface="+mn-lt"/>
              </a:rPr>
              <a:t> bonding as delocalized over the three N—O bonds, as shown in the figure. We see that the NO</a:t>
            </a:r>
            <a:r>
              <a:rPr lang="en-US" sz="1400" baseline="-25000" dirty="0">
                <a:latin typeface="+mn-lt"/>
              </a:rPr>
              <a:t>3</a:t>
            </a:r>
            <a:r>
              <a:rPr lang="en-US" sz="1400" baseline="30000" dirty="0">
                <a:latin typeface="+mn-lt"/>
              </a:rPr>
              <a:t>–</a:t>
            </a:r>
            <a:r>
              <a:rPr lang="en-US" sz="1400" dirty="0">
                <a:latin typeface="+mn-lt"/>
              </a:rPr>
              <a:t> ion has a six-electron </a:t>
            </a:r>
            <a:r>
              <a:rPr lang="el-GR" sz="1400" i="1" dirty="0">
                <a:latin typeface="+mn-lt"/>
              </a:rPr>
              <a:t>π</a:t>
            </a:r>
            <a:r>
              <a:rPr lang="en-US" sz="1400" dirty="0">
                <a:latin typeface="+mn-lt"/>
              </a:rPr>
              <a:t> system delocalized among the four atoms in the ion.</a:t>
            </a:r>
          </a:p>
          <a:p>
            <a:pPr marL="0" indent="0"/>
            <a:endParaRPr lang="en-US" sz="1400" dirty="0">
              <a:latin typeface="+mn-lt"/>
            </a:endParaRPr>
          </a:p>
          <a:p>
            <a:r>
              <a:rPr lang="en-US" sz="1600" b="1" dirty="0">
                <a:solidFill>
                  <a:srgbClr val="3366FF"/>
                </a:solidFill>
              </a:rPr>
              <a:t>Practice Exercise 1</a:t>
            </a:r>
          </a:p>
          <a:p>
            <a:endParaRPr lang="en-US" sz="1000" dirty="0">
              <a:latin typeface="+mn-lt"/>
            </a:endParaRPr>
          </a:p>
          <a:p>
            <a:r>
              <a:rPr lang="en-US" sz="1400" dirty="0">
                <a:latin typeface="+mn-lt"/>
              </a:rPr>
              <a:t>How many electrons are in the </a:t>
            </a:r>
            <a:r>
              <a:rPr lang="el-GR" sz="1400" i="1" dirty="0">
                <a:latin typeface="+mn-lt"/>
              </a:rPr>
              <a:t>π</a:t>
            </a:r>
            <a:r>
              <a:rPr lang="en-US" sz="1400" dirty="0">
                <a:latin typeface="+mn-lt"/>
              </a:rPr>
              <a:t> system of the ozone molecule, O</a:t>
            </a:r>
            <a:r>
              <a:rPr lang="en-US" sz="1400" baseline="-25000" dirty="0">
                <a:latin typeface="+mn-lt"/>
              </a:rPr>
              <a:t>3</a:t>
            </a:r>
            <a:r>
              <a:rPr lang="en-US" sz="1400" dirty="0">
                <a:latin typeface="+mn-lt"/>
              </a:rPr>
              <a:t>?</a:t>
            </a:r>
          </a:p>
          <a:p>
            <a:r>
              <a:rPr lang="pt-BR" sz="1400" b="1" dirty="0">
                <a:latin typeface="+mn-lt"/>
              </a:rPr>
              <a:t>(a) </a:t>
            </a:r>
            <a:r>
              <a:rPr lang="pt-BR" sz="1400" dirty="0">
                <a:latin typeface="+mn-lt"/>
              </a:rPr>
              <a:t>2   </a:t>
            </a:r>
            <a:r>
              <a:rPr lang="pt-BR" sz="1400" b="1" dirty="0">
                <a:latin typeface="+mn-lt"/>
              </a:rPr>
              <a:t>(b) </a:t>
            </a:r>
            <a:r>
              <a:rPr lang="pt-BR" sz="1400" dirty="0">
                <a:latin typeface="+mn-lt"/>
              </a:rPr>
              <a:t>4   </a:t>
            </a:r>
            <a:r>
              <a:rPr lang="pt-BR" sz="1400" b="1" dirty="0">
                <a:latin typeface="+mn-lt"/>
              </a:rPr>
              <a:t>(c) </a:t>
            </a:r>
            <a:r>
              <a:rPr lang="pt-BR" sz="1400" dirty="0">
                <a:latin typeface="+mn-lt"/>
              </a:rPr>
              <a:t>6   </a:t>
            </a:r>
            <a:r>
              <a:rPr lang="pt-BR" sz="1400" b="1" dirty="0">
                <a:latin typeface="+mn-lt"/>
              </a:rPr>
              <a:t>(d) </a:t>
            </a:r>
            <a:r>
              <a:rPr lang="pt-BR" sz="1400" dirty="0">
                <a:latin typeface="+mn-lt"/>
              </a:rPr>
              <a:t>14   </a:t>
            </a:r>
            <a:r>
              <a:rPr lang="pt-BR" sz="1400" b="1" dirty="0">
                <a:latin typeface="+mn-lt"/>
              </a:rPr>
              <a:t>(e) </a:t>
            </a:r>
            <a:r>
              <a:rPr lang="pt-BR" sz="1400" dirty="0">
                <a:latin typeface="+mn-lt"/>
              </a:rPr>
              <a:t>18</a:t>
            </a:r>
          </a:p>
          <a:p>
            <a:endParaRPr lang="en-US" sz="1400" b="1" dirty="0"/>
          </a:p>
          <a:p>
            <a:r>
              <a:rPr lang="en-US" sz="1600" b="1" dirty="0">
                <a:solidFill>
                  <a:srgbClr val="3366FF"/>
                </a:solidFill>
              </a:rPr>
              <a:t>Practice Exercise 2</a:t>
            </a:r>
          </a:p>
          <a:p>
            <a:endParaRPr lang="en-US" sz="1000" dirty="0">
              <a:latin typeface="+mn-lt"/>
            </a:endParaRPr>
          </a:p>
          <a:p>
            <a:pPr marL="0" indent="0"/>
            <a:r>
              <a:rPr lang="en-US" sz="1400" dirty="0">
                <a:latin typeface="+mn-lt"/>
              </a:rPr>
              <a:t>Which of these species have delocalized bonding: SO</a:t>
            </a:r>
            <a:r>
              <a:rPr lang="en-US" sz="1400" baseline="-25000" dirty="0">
                <a:latin typeface="+mn-lt"/>
              </a:rPr>
              <a:t>2</a:t>
            </a:r>
            <a:r>
              <a:rPr lang="en-US" sz="1400" dirty="0">
                <a:latin typeface="+mn-lt"/>
              </a:rPr>
              <a:t>, SO</a:t>
            </a:r>
            <a:r>
              <a:rPr lang="en-US" sz="1400" baseline="-25000" dirty="0">
                <a:latin typeface="+mn-lt"/>
              </a:rPr>
              <a:t>3</a:t>
            </a:r>
            <a:r>
              <a:rPr lang="en-US" sz="1400" dirty="0">
                <a:latin typeface="+mn-lt"/>
              </a:rPr>
              <a:t>, SO</a:t>
            </a:r>
            <a:r>
              <a:rPr lang="en-US" sz="1400" baseline="-25000" dirty="0">
                <a:latin typeface="+mn-lt"/>
              </a:rPr>
              <a:t>3</a:t>
            </a:r>
            <a:r>
              <a:rPr lang="en-US" sz="1400" baseline="30000" dirty="0">
                <a:latin typeface="+mn-lt"/>
              </a:rPr>
              <a:t>2–</a:t>
            </a:r>
            <a:r>
              <a:rPr lang="en-US" sz="1400" dirty="0">
                <a:latin typeface="+mn-lt"/>
              </a:rPr>
              <a:t>, H</a:t>
            </a:r>
            <a:r>
              <a:rPr lang="en-US" sz="1400" baseline="-25000" dirty="0">
                <a:latin typeface="+mn-lt"/>
              </a:rPr>
              <a:t>2</a:t>
            </a:r>
            <a:r>
              <a:rPr lang="en-US" sz="1400" dirty="0">
                <a:latin typeface="+mn-lt"/>
              </a:rPr>
              <a:t>CO, NH</a:t>
            </a:r>
            <a:r>
              <a:rPr lang="en-US" sz="1400" baseline="-25000" dirty="0">
                <a:latin typeface="+mn-lt"/>
              </a:rPr>
              <a:t>4</a:t>
            </a:r>
            <a:r>
              <a:rPr lang="en-US" sz="1400" baseline="30000" dirty="0">
                <a:latin typeface="+mn-lt"/>
              </a:rPr>
              <a:t>+</a:t>
            </a:r>
            <a:r>
              <a:rPr lang="en-US" sz="1400" dirty="0">
                <a:latin typeface="+mn-lt"/>
              </a:rPr>
              <a:t>?</a:t>
            </a:r>
          </a:p>
        </p:txBody>
      </p:sp>
      <p:sp>
        <p:nvSpPr>
          <p:cNvPr id="2050" name="Line 66"/>
          <p:cNvSpPr>
            <a:spLocks noChangeShapeType="1"/>
          </p:cNvSpPr>
          <p:nvPr/>
        </p:nvSpPr>
        <p:spPr bwMode="auto">
          <a:xfrm>
            <a:off x="381000" y="109404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3"/>
            <a:ext cx="0" cy="562279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1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Continued</a:t>
            </a:r>
          </a:p>
          <a:p>
            <a:endParaRPr lang="en-US" sz="1400" dirty="0">
              <a:latin typeface="+mn-lt"/>
            </a:endParaRP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9.7</a:t>
            </a:r>
            <a:r>
              <a:rPr lang="en-US" b="1" dirty="0">
                <a:solidFill>
                  <a:srgbClr val="4C4BE5"/>
                </a:solidFill>
                <a:latin typeface="Arial" charset="0"/>
              </a:rPr>
              <a:t> </a:t>
            </a:r>
            <a:r>
              <a:rPr lang="en-US" b="1" dirty="0">
                <a:latin typeface="Arial" pitchFamily="34" charset="0"/>
                <a:cs typeface="Arial" pitchFamily="34" charset="0"/>
              </a:rPr>
              <a:t>Delocalized Bonding</a:t>
            </a:r>
          </a:p>
        </p:txBody>
      </p:sp>
      <p:sp>
        <p:nvSpPr>
          <p:cNvPr id="11" name="Line 89"/>
          <p:cNvSpPr>
            <a:spLocks noChangeShapeType="1"/>
          </p:cNvSpPr>
          <p:nvPr/>
        </p:nvSpPr>
        <p:spPr bwMode="auto">
          <a:xfrm>
            <a:off x="286639" y="59245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616"/>
          <a:stretch/>
        </p:blipFill>
        <p:spPr>
          <a:xfrm>
            <a:off x="5669280" y="1288401"/>
            <a:ext cx="3141345" cy="4464699"/>
          </a:xfrm>
          <a:prstGeom prst="rect">
            <a:avLst/>
          </a:prstGeom>
        </p:spPr>
      </p:pic>
    </p:spTree>
    <p:extLst>
      <p:ext uri="{BB962C8B-B14F-4D97-AF65-F5344CB8AC3E}">
        <p14:creationId xmlns:p14="http://schemas.microsoft.com/office/powerpoint/2010/main" val="39162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323975"/>
            <a:ext cx="8620126"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r>
              <a:rPr lang="en-US" sz="1600" b="1" dirty="0">
                <a:solidFill>
                  <a:srgbClr val="3366FF"/>
                </a:solidFill>
              </a:rPr>
              <a:t>Solution</a:t>
            </a:r>
          </a:p>
          <a:p>
            <a:endParaRPr lang="en-US" sz="1000" b="1" dirty="0">
              <a:latin typeface="+mn-lt"/>
            </a:endParaRPr>
          </a:p>
          <a:p>
            <a:pPr marL="0" indent="0"/>
            <a:r>
              <a:rPr lang="en-US" sz="1400" b="1" dirty="0">
                <a:latin typeface="+mn-lt"/>
              </a:rPr>
              <a:t>Analyze </a:t>
            </a:r>
            <a:r>
              <a:rPr lang="en-US" sz="1400" dirty="0">
                <a:latin typeface="+mn-lt"/>
              </a:rPr>
              <a:t>We will determine the bond order for the He</a:t>
            </a:r>
            <a:r>
              <a:rPr lang="en-US" sz="1400" baseline="-25000" dirty="0">
                <a:latin typeface="+mn-lt"/>
              </a:rPr>
              <a:t>2</a:t>
            </a:r>
            <a:r>
              <a:rPr lang="en-US" sz="1400" baseline="30000" dirty="0">
                <a:latin typeface="+mn-lt"/>
              </a:rPr>
              <a:t>+</a:t>
            </a:r>
            <a:r>
              <a:rPr lang="en-US" sz="1400" dirty="0">
                <a:latin typeface="+mn-lt"/>
              </a:rPr>
              <a:t> ion and use it to predict whether the ion is stable.</a:t>
            </a:r>
          </a:p>
          <a:p>
            <a:pPr marL="0" indent="0"/>
            <a:endParaRPr lang="en-US" sz="1400" b="1" dirty="0">
              <a:latin typeface="+mn-lt"/>
            </a:endParaRPr>
          </a:p>
          <a:p>
            <a:pPr marL="0" indent="0"/>
            <a:r>
              <a:rPr lang="en-US" sz="1400" b="1" dirty="0">
                <a:latin typeface="+mn-lt"/>
              </a:rPr>
              <a:t>Plan </a:t>
            </a:r>
            <a:r>
              <a:rPr lang="en-US" sz="1400" dirty="0">
                <a:latin typeface="+mn-lt"/>
              </a:rPr>
              <a:t>To determine the bond order, we must determine the number of electrons in the molecule and how these electrons populate the available </a:t>
            </a:r>
            <a:r>
              <a:rPr lang="en-US" sz="1400" dirty="0" err="1">
                <a:latin typeface="+mn-lt"/>
              </a:rPr>
              <a:t>MOs.</a:t>
            </a:r>
            <a:r>
              <a:rPr lang="en-US" sz="1400" dirty="0">
                <a:latin typeface="+mn-lt"/>
              </a:rPr>
              <a:t> The valence electrons of He are in the 1</a:t>
            </a:r>
            <a:r>
              <a:rPr lang="en-US" sz="1400" i="1" dirty="0">
                <a:latin typeface="+mn-lt"/>
              </a:rPr>
              <a:t>s </a:t>
            </a:r>
            <a:r>
              <a:rPr lang="en-US" sz="1400" dirty="0">
                <a:latin typeface="+mn-lt"/>
              </a:rPr>
              <a:t>orbital, and the 1</a:t>
            </a:r>
            <a:r>
              <a:rPr lang="en-US" sz="1400" i="1" dirty="0">
                <a:latin typeface="+mn-lt"/>
              </a:rPr>
              <a:t>s </a:t>
            </a:r>
            <a:r>
              <a:rPr lang="en-US" sz="1400" dirty="0">
                <a:latin typeface="+mn-lt"/>
              </a:rPr>
              <a:t>orbitals combine to give an MO diagram like that for H</a:t>
            </a:r>
            <a:r>
              <a:rPr lang="en-US" sz="1400" baseline="-25000" dirty="0">
                <a:latin typeface="+mn-lt"/>
              </a:rPr>
              <a:t>2</a:t>
            </a:r>
            <a:r>
              <a:rPr lang="en-US" sz="1400" dirty="0">
                <a:latin typeface="+mn-lt"/>
              </a:rPr>
              <a:t> or He</a:t>
            </a:r>
            <a:r>
              <a:rPr lang="en-US" sz="1400" baseline="-25000" dirty="0">
                <a:latin typeface="+mn-lt"/>
              </a:rPr>
              <a:t>2</a:t>
            </a:r>
            <a:r>
              <a:rPr lang="en-US" sz="1400" dirty="0">
                <a:latin typeface="+mn-lt"/>
              </a:rPr>
              <a:t> (Figure 9.33). If the bond order is greater than 0, we expect a bond to exist, and the ion is stable.</a:t>
            </a:r>
          </a:p>
        </p:txBody>
      </p:sp>
      <p:sp>
        <p:nvSpPr>
          <p:cNvPr id="2050" name="Line 66"/>
          <p:cNvSpPr>
            <a:spLocks noChangeShapeType="1"/>
          </p:cNvSpPr>
          <p:nvPr/>
        </p:nvSpPr>
        <p:spPr bwMode="auto">
          <a:xfrm>
            <a:off x="381000" y="131444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3"/>
            <a:ext cx="0" cy="562279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76986"/>
            <a:ext cx="8442960" cy="497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r>
              <a:rPr lang="en-US" sz="1400" dirty="0">
                <a:latin typeface="+mn-lt"/>
              </a:rPr>
              <a:t>What is the bond order of the He</a:t>
            </a:r>
            <a:r>
              <a:rPr lang="en-US" sz="1400" baseline="-25000" dirty="0">
                <a:latin typeface="+mn-lt"/>
              </a:rPr>
              <a:t>2</a:t>
            </a:r>
            <a:r>
              <a:rPr lang="en-US" sz="1400" baseline="30000" dirty="0">
                <a:latin typeface="+mn-lt"/>
              </a:rPr>
              <a:t>+</a:t>
            </a:r>
            <a:r>
              <a:rPr lang="en-US" sz="1400" dirty="0">
                <a:latin typeface="+mn-lt"/>
              </a:rPr>
              <a:t> ion? Would you expect this ion to be stable relative to the separated He atom and He</a:t>
            </a:r>
            <a:r>
              <a:rPr lang="en-US" sz="1400" baseline="30000" dirty="0">
                <a:latin typeface="+mn-lt"/>
              </a:rPr>
              <a:t>+</a:t>
            </a:r>
            <a:r>
              <a:rPr lang="en-US" sz="1400" dirty="0">
                <a:latin typeface="+mn-lt"/>
              </a:rPr>
              <a:t> ion?</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9.8</a:t>
            </a:r>
            <a:r>
              <a:rPr lang="en-US" b="1" dirty="0">
                <a:solidFill>
                  <a:srgbClr val="4C4BE5"/>
                </a:solidFill>
                <a:latin typeface="Arial" charset="0"/>
              </a:rPr>
              <a:t> </a:t>
            </a:r>
            <a:r>
              <a:rPr lang="en-US" b="1" dirty="0">
                <a:latin typeface="Arial" pitchFamily="34" charset="0"/>
                <a:cs typeface="Arial" pitchFamily="34" charset="0"/>
              </a:rPr>
              <a:t>Bond Order</a:t>
            </a:r>
          </a:p>
        </p:txBody>
      </p:sp>
      <p:sp>
        <p:nvSpPr>
          <p:cNvPr id="11" name="Line 89"/>
          <p:cNvSpPr>
            <a:spLocks noChangeShapeType="1"/>
          </p:cNvSpPr>
          <p:nvPr/>
        </p:nvSpPr>
        <p:spPr bwMode="auto">
          <a:xfrm>
            <a:off x="286639" y="59245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331"/>
          <a:stretch/>
        </p:blipFill>
        <p:spPr>
          <a:xfrm>
            <a:off x="1252537" y="3160776"/>
            <a:ext cx="6724649" cy="2706624"/>
          </a:xfrm>
          <a:prstGeom prst="rect">
            <a:avLst/>
          </a:prstGeom>
        </p:spPr>
      </p:pic>
    </p:spTree>
    <p:extLst>
      <p:ext uri="{BB962C8B-B14F-4D97-AF65-F5344CB8AC3E}">
        <p14:creationId xmlns:p14="http://schemas.microsoft.com/office/powerpoint/2010/main" val="209307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11377"/>
            <a:ext cx="8620126" cy="496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r>
              <a:rPr lang="en-US" sz="1400" b="1" dirty="0">
                <a:latin typeface="+mn-lt"/>
              </a:rPr>
              <a:t>Solve </a:t>
            </a:r>
            <a:r>
              <a:rPr lang="en-US" sz="1400" dirty="0">
                <a:latin typeface="+mn-lt"/>
              </a:rPr>
              <a:t>The energy-level diagram for the He</a:t>
            </a:r>
            <a:r>
              <a:rPr lang="en-US" sz="1400" baseline="-25000" dirty="0">
                <a:latin typeface="+mn-lt"/>
              </a:rPr>
              <a:t>2</a:t>
            </a:r>
            <a:r>
              <a:rPr lang="en-US" sz="1400" baseline="30000" dirty="0">
                <a:latin typeface="+mn-lt"/>
              </a:rPr>
              <a:t>+</a:t>
            </a:r>
            <a:r>
              <a:rPr lang="en-US" sz="1400" dirty="0">
                <a:latin typeface="+mn-lt"/>
              </a:rPr>
              <a:t> ion is shown in Figure 9.34. This ion has three electrons. Two are placed in the bonding orbital and the third in the </a:t>
            </a:r>
            <a:r>
              <a:rPr lang="en-US" sz="1400" dirty="0" err="1">
                <a:latin typeface="+mn-lt"/>
              </a:rPr>
              <a:t>antibonding</a:t>
            </a:r>
            <a:r>
              <a:rPr lang="en-US" sz="1400" dirty="0">
                <a:latin typeface="+mn-lt"/>
              </a:rPr>
              <a:t> orbital. Thus, the bond order is</a:t>
            </a:r>
          </a:p>
          <a:p>
            <a:pPr marL="0" indent="0"/>
            <a:endParaRPr lang="en-US" sz="1400" dirty="0">
              <a:latin typeface="+mn-lt"/>
            </a:endParaRPr>
          </a:p>
          <a:p>
            <a:pPr marL="0" indent="0"/>
            <a:endParaRPr lang="en-US" sz="1400" dirty="0">
              <a:latin typeface="+mn-lt"/>
            </a:endParaRPr>
          </a:p>
          <a:p>
            <a:pPr marL="0" indent="0"/>
            <a:endParaRPr lang="en-US" sz="1400" dirty="0">
              <a:latin typeface="+mn-lt"/>
            </a:endParaRPr>
          </a:p>
          <a:p>
            <a:pPr marL="0" indent="0"/>
            <a:r>
              <a:rPr lang="en-US" sz="1400" dirty="0">
                <a:latin typeface="+mn-lt"/>
              </a:rPr>
              <a:t>Because the bond order is greater than 0, we predict the He</a:t>
            </a:r>
            <a:r>
              <a:rPr lang="en-US" sz="1400" baseline="-25000" dirty="0">
                <a:latin typeface="+mn-lt"/>
              </a:rPr>
              <a:t>2</a:t>
            </a:r>
            <a:r>
              <a:rPr lang="en-US" sz="1400" baseline="30000" dirty="0">
                <a:latin typeface="+mn-lt"/>
              </a:rPr>
              <a:t>+</a:t>
            </a:r>
            <a:r>
              <a:rPr lang="en-US" sz="1400" dirty="0">
                <a:latin typeface="+mn-lt"/>
              </a:rPr>
              <a:t> ion to be stable relative to the separated He and He</a:t>
            </a:r>
            <a:r>
              <a:rPr lang="en-US" sz="1400" baseline="30000" dirty="0">
                <a:latin typeface="+mn-lt"/>
              </a:rPr>
              <a:t>+</a:t>
            </a:r>
            <a:r>
              <a:rPr lang="en-US" sz="1400" dirty="0">
                <a:latin typeface="+mn-lt"/>
              </a:rPr>
              <a:t>. Formation of He</a:t>
            </a:r>
            <a:r>
              <a:rPr lang="en-US" sz="1400" baseline="-25000" dirty="0">
                <a:latin typeface="+mn-lt"/>
              </a:rPr>
              <a:t>2</a:t>
            </a:r>
            <a:r>
              <a:rPr lang="en-US" sz="1400" baseline="30000" dirty="0">
                <a:latin typeface="+mn-lt"/>
              </a:rPr>
              <a:t>+</a:t>
            </a:r>
            <a:r>
              <a:rPr lang="en-US" sz="1400" dirty="0">
                <a:latin typeface="+mn-lt"/>
              </a:rPr>
              <a:t> in the gas phase has been demonstrated in laboratory experiments</a:t>
            </a:r>
            <a:r>
              <a:rPr lang="en-US" sz="1400" dirty="0"/>
              <a:t>.</a:t>
            </a:r>
            <a:endParaRPr lang="en-US" sz="1400" dirty="0">
              <a:latin typeface="+mn-lt"/>
            </a:endParaRPr>
          </a:p>
        </p:txBody>
      </p:sp>
      <p:sp>
        <p:nvSpPr>
          <p:cNvPr id="2050" name="Line 66"/>
          <p:cNvSpPr>
            <a:spLocks noChangeShapeType="1"/>
          </p:cNvSpPr>
          <p:nvPr/>
        </p:nvSpPr>
        <p:spPr bwMode="auto">
          <a:xfrm>
            <a:off x="381000" y="110185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3"/>
            <a:ext cx="0" cy="562279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76986"/>
            <a:ext cx="8442960" cy="24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r>
              <a:rPr lang="en-US" sz="1400" dirty="0">
                <a:latin typeface="+mn-lt"/>
              </a:rPr>
              <a:t>Continued</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9.8</a:t>
            </a:r>
            <a:r>
              <a:rPr lang="en-US" b="1" dirty="0">
                <a:solidFill>
                  <a:srgbClr val="4C4BE5"/>
                </a:solidFill>
                <a:latin typeface="Arial" charset="0"/>
              </a:rPr>
              <a:t> </a:t>
            </a:r>
            <a:r>
              <a:rPr lang="en-US" b="1" dirty="0">
                <a:latin typeface="Arial" pitchFamily="34" charset="0"/>
                <a:cs typeface="Arial" pitchFamily="34" charset="0"/>
              </a:rPr>
              <a:t>Bond Order</a:t>
            </a:r>
          </a:p>
        </p:txBody>
      </p:sp>
      <p:sp>
        <p:nvSpPr>
          <p:cNvPr id="11" name="Line 89"/>
          <p:cNvSpPr>
            <a:spLocks noChangeShapeType="1"/>
          </p:cNvSpPr>
          <p:nvPr/>
        </p:nvSpPr>
        <p:spPr bwMode="auto">
          <a:xfrm>
            <a:off x="286639" y="59245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25"/>
          <a:stretch/>
        </p:blipFill>
        <p:spPr>
          <a:xfrm>
            <a:off x="2476500" y="2987221"/>
            <a:ext cx="4114800" cy="278472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6737" y="1828179"/>
            <a:ext cx="2194326" cy="216480"/>
          </a:xfrm>
          <a:prstGeom prst="rect">
            <a:avLst/>
          </a:prstGeom>
        </p:spPr>
      </p:pic>
    </p:spTree>
    <p:extLst>
      <p:ext uri="{BB962C8B-B14F-4D97-AF65-F5344CB8AC3E}">
        <p14:creationId xmlns:p14="http://schemas.microsoft.com/office/powerpoint/2010/main" val="82083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18869"/>
            <a:ext cx="8620126" cy="215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r>
              <a:rPr lang="en-US" sz="1600" b="1" dirty="0">
                <a:solidFill>
                  <a:srgbClr val="3366FF"/>
                </a:solidFill>
              </a:rPr>
              <a:t>Solution</a:t>
            </a:r>
          </a:p>
          <a:p>
            <a:pPr marL="0" indent="0"/>
            <a:endParaRPr lang="en-US" sz="1000" b="1" dirty="0">
              <a:latin typeface="+mn-lt"/>
            </a:endParaRPr>
          </a:p>
          <a:p>
            <a:pPr marL="0" indent="0"/>
            <a:r>
              <a:rPr lang="en-US" sz="1400" b="1" dirty="0">
                <a:latin typeface="+mn-lt"/>
              </a:rPr>
              <a:t>Analyze </a:t>
            </a:r>
            <a:r>
              <a:rPr lang="en-US" sz="1400" dirty="0">
                <a:latin typeface="+mn-lt"/>
              </a:rPr>
              <a:t>Our task is to predict several properties of the </a:t>
            </a:r>
            <a:r>
              <a:rPr lang="en-US" sz="1400" dirty="0" err="1">
                <a:latin typeface="+mn-lt"/>
              </a:rPr>
              <a:t>cation</a:t>
            </a:r>
            <a:r>
              <a:rPr lang="en-US" sz="1400" dirty="0">
                <a:latin typeface="+mn-lt"/>
              </a:rPr>
              <a:t> O</a:t>
            </a:r>
            <a:r>
              <a:rPr lang="en-US" sz="1400" baseline="-25000" dirty="0">
                <a:latin typeface="+mn-lt"/>
              </a:rPr>
              <a:t>2</a:t>
            </a:r>
            <a:r>
              <a:rPr lang="en-US" sz="1400" baseline="30000" dirty="0">
                <a:latin typeface="+mn-lt"/>
              </a:rPr>
              <a:t>+</a:t>
            </a:r>
            <a:r>
              <a:rPr lang="en-US" sz="1400" dirty="0">
                <a:latin typeface="+mn-lt"/>
              </a:rPr>
              <a:t>.</a:t>
            </a:r>
          </a:p>
          <a:p>
            <a:pPr marL="0" indent="0"/>
            <a:endParaRPr lang="en-US" sz="1400" b="1" dirty="0">
              <a:latin typeface="+mn-lt"/>
            </a:endParaRPr>
          </a:p>
          <a:p>
            <a:pPr marL="0" indent="0"/>
            <a:r>
              <a:rPr lang="en-US" sz="1400" b="1" dirty="0">
                <a:latin typeface="+mn-lt"/>
              </a:rPr>
              <a:t>Plan </a:t>
            </a:r>
            <a:r>
              <a:rPr lang="en-US" sz="1400" dirty="0">
                <a:latin typeface="+mn-lt"/>
              </a:rPr>
              <a:t>We will use the MO description of O</a:t>
            </a:r>
            <a:r>
              <a:rPr lang="en-US" sz="1400" baseline="-25000" dirty="0">
                <a:latin typeface="+mn-lt"/>
              </a:rPr>
              <a:t>2</a:t>
            </a:r>
            <a:r>
              <a:rPr lang="en-US" sz="1400" baseline="30000" dirty="0">
                <a:latin typeface="+mn-lt"/>
              </a:rPr>
              <a:t>+</a:t>
            </a:r>
            <a:r>
              <a:rPr lang="en-US" sz="1400" dirty="0">
                <a:latin typeface="+mn-lt"/>
              </a:rPr>
              <a:t> to determine the desired properties. We must first determine the number of electrons in O</a:t>
            </a:r>
            <a:r>
              <a:rPr lang="en-US" sz="1400" baseline="-25000" dirty="0">
                <a:latin typeface="+mn-lt"/>
              </a:rPr>
              <a:t>2</a:t>
            </a:r>
            <a:r>
              <a:rPr lang="en-US" sz="1400" baseline="30000" dirty="0">
                <a:latin typeface="+mn-lt"/>
              </a:rPr>
              <a:t>+</a:t>
            </a:r>
            <a:r>
              <a:rPr lang="en-US" sz="1400" dirty="0">
                <a:latin typeface="+mn-lt"/>
              </a:rPr>
              <a:t> and then draw its MO energy diagram. The unpaired electrons are those without a partner of opposite spin. The bond order is one-half the difference between the number of bonding and </a:t>
            </a:r>
            <a:r>
              <a:rPr lang="en-US" sz="1400" dirty="0" err="1">
                <a:latin typeface="+mn-lt"/>
              </a:rPr>
              <a:t>antibonding</a:t>
            </a:r>
            <a:r>
              <a:rPr lang="en-US" sz="1400" dirty="0">
                <a:latin typeface="+mn-lt"/>
              </a:rPr>
              <a:t> electrons. After calculating the bond order, we can use Figure 9.43 to estimate the bond enthalpy and bond length.</a:t>
            </a:r>
          </a:p>
        </p:txBody>
      </p:sp>
      <p:sp>
        <p:nvSpPr>
          <p:cNvPr id="2050" name="Line 66"/>
          <p:cNvSpPr>
            <a:spLocks noChangeShapeType="1"/>
          </p:cNvSpPr>
          <p:nvPr/>
        </p:nvSpPr>
        <p:spPr bwMode="auto">
          <a:xfrm>
            <a:off x="381000" y="1109344"/>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3"/>
            <a:ext cx="0" cy="580701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76985"/>
            <a:ext cx="8442960" cy="40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r>
              <a:rPr lang="en-US" sz="1400" dirty="0">
                <a:latin typeface="+mn-lt"/>
              </a:rPr>
              <a:t>For the O</a:t>
            </a:r>
            <a:r>
              <a:rPr lang="en-US" sz="1400" baseline="-25000" dirty="0">
                <a:latin typeface="+mn-lt"/>
              </a:rPr>
              <a:t>2</a:t>
            </a:r>
            <a:r>
              <a:rPr lang="en-US" sz="1400" baseline="30000" dirty="0">
                <a:latin typeface="+mn-lt"/>
              </a:rPr>
              <a:t>+</a:t>
            </a:r>
            <a:r>
              <a:rPr lang="en-US" sz="1400" dirty="0">
                <a:latin typeface="+mn-lt"/>
              </a:rPr>
              <a:t> ion predict (</a:t>
            </a:r>
            <a:r>
              <a:rPr lang="en-US" sz="1400" b="1" dirty="0">
                <a:latin typeface="+mn-lt"/>
              </a:rPr>
              <a:t>a</a:t>
            </a:r>
            <a:r>
              <a:rPr lang="en-US" sz="1400" dirty="0">
                <a:latin typeface="+mn-lt"/>
              </a:rPr>
              <a:t>) number of unpaired electrons, (</a:t>
            </a:r>
            <a:r>
              <a:rPr lang="en-US" sz="1400" b="1" dirty="0">
                <a:latin typeface="+mn-lt"/>
              </a:rPr>
              <a:t>b</a:t>
            </a:r>
            <a:r>
              <a:rPr lang="en-US" sz="1400" dirty="0">
                <a:latin typeface="+mn-lt"/>
              </a:rPr>
              <a:t>) bond order, (</a:t>
            </a:r>
            <a:r>
              <a:rPr lang="en-US" sz="1400" b="1" dirty="0">
                <a:latin typeface="+mn-lt"/>
              </a:rPr>
              <a:t>c</a:t>
            </a:r>
            <a:r>
              <a:rPr lang="en-US" sz="1400" dirty="0">
                <a:latin typeface="+mn-lt"/>
              </a:rPr>
              <a:t>) bond enthalpy and bond length.</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9.9</a:t>
            </a:r>
            <a:r>
              <a:rPr lang="en-US" b="1" dirty="0">
                <a:solidFill>
                  <a:srgbClr val="4C4BE5"/>
                </a:solidFill>
                <a:latin typeface="Arial" charset="0"/>
              </a:rPr>
              <a:t> </a:t>
            </a:r>
            <a:r>
              <a:rPr lang="en-US" b="1" dirty="0">
                <a:latin typeface="Arial" pitchFamily="34" charset="0"/>
                <a:cs typeface="Arial" pitchFamily="34" charset="0"/>
              </a:rPr>
              <a:t>Molecular Orbitals of a Period 2 Diatomic Ion</a:t>
            </a:r>
          </a:p>
        </p:txBody>
      </p:sp>
      <p:sp>
        <p:nvSpPr>
          <p:cNvPr id="11" name="Line 89"/>
          <p:cNvSpPr>
            <a:spLocks noChangeShapeType="1"/>
          </p:cNvSpPr>
          <p:nvPr/>
        </p:nvSpPr>
        <p:spPr bwMode="auto">
          <a:xfrm>
            <a:off x="286639" y="6108764"/>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123"/>
          <a:stretch/>
        </p:blipFill>
        <p:spPr>
          <a:xfrm>
            <a:off x="1391693" y="2981326"/>
            <a:ext cx="6284413" cy="3038474"/>
          </a:xfrm>
          <a:prstGeom prst="rect">
            <a:avLst/>
          </a:prstGeom>
        </p:spPr>
      </p:pic>
    </p:spTree>
    <p:extLst>
      <p:ext uri="{BB962C8B-B14F-4D97-AF65-F5344CB8AC3E}">
        <p14:creationId xmlns:p14="http://schemas.microsoft.com/office/powerpoint/2010/main" val="419247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18869"/>
            <a:ext cx="8620126" cy="448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r>
              <a:rPr lang="en-US" sz="1400" b="1" dirty="0">
                <a:latin typeface="+mn-lt"/>
              </a:rPr>
              <a:t>Solve</a:t>
            </a:r>
          </a:p>
          <a:p>
            <a:pPr marL="265176" indent="-265176"/>
            <a:r>
              <a:rPr lang="en-US" sz="1400" b="1" dirty="0">
                <a:latin typeface="+mn-lt"/>
              </a:rPr>
              <a:t>(a) </a:t>
            </a:r>
            <a:r>
              <a:rPr lang="en-US" sz="1400" dirty="0">
                <a:latin typeface="+mn-lt"/>
              </a:rPr>
              <a:t>The O</a:t>
            </a:r>
            <a:r>
              <a:rPr lang="en-US" sz="1400" baseline="-25000" dirty="0">
                <a:latin typeface="+mn-lt"/>
              </a:rPr>
              <a:t>2</a:t>
            </a:r>
            <a:r>
              <a:rPr lang="en-US" sz="1400" baseline="30000" dirty="0">
                <a:latin typeface="+mn-lt"/>
              </a:rPr>
              <a:t>+</a:t>
            </a:r>
            <a:r>
              <a:rPr lang="en-US" sz="1400" dirty="0">
                <a:latin typeface="+mn-lt"/>
              </a:rPr>
              <a:t> ion has 11 valence electrons, one fewer than O</a:t>
            </a:r>
            <a:r>
              <a:rPr lang="en-US" sz="1400" baseline="-25000" dirty="0">
                <a:latin typeface="+mn-lt"/>
              </a:rPr>
              <a:t>2</a:t>
            </a:r>
            <a:r>
              <a:rPr lang="en-US" sz="1400" dirty="0">
                <a:latin typeface="+mn-lt"/>
              </a:rPr>
              <a:t>. The electron removed from O</a:t>
            </a:r>
            <a:r>
              <a:rPr lang="en-US" sz="1400" baseline="-25000" dirty="0">
                <a:latin typeface="+mn-lt"/>
              </a:rPr>
              <a:t>2</a:t>
            </a:r>
            <a:r>
              <a:rPr lang="en-US" sz="1400" dirty="0">
                <a:latin typeface="+mn-lt"/>
              </a:rPr>
              <a:t> to form O</a:t>
            </a:r>
            <a:r>
              <a:rPr lang="en-US" sz="1400" baseline="-25000" dirty="0">
                <a:latin typeface="+mn-lt"/>
              </a:rPr>
              <a:t>2</a:t>
            </a:r>
            <a:r>
              <a:rPr lang="en-US" sz="1400" baseline="30000" dirty="0">
                <a:latin typeface="+mn-lt"/>
              </a:rPr>
              <a:t>+</a:t>
            </a:r>
            <a:r>
              <a:rPr lang="en-US" sz="1400" dirty="0">
                <a:latin typeface="+mn-lt"/>
              </a:rPr>
              <a:t> is one of the two unpaired </a:t>
            </a:r>
            <a:r>
              <a:rPr lang="el-GR" sz="1400" i="1" dirty="0">
                <a:latin typeface="+mn-lt"/>
              </a:rPr>
              <a:t>π</a:t>
            </a:r>
            <a:r>
              <a:rPr lang="en-US" sz="1400" baseline="30000" dirty="0">
                <a:latin typeface="+mn-lt"/>
              </a:rPr>
              <a:t>*</a:t>
            </a:r>
            <a:r>
              <a:rPr lang="en-US" sz="1400" baseline="-25000" dirty="0">
                <a:latin typeface="+mn-lt"/>
              </a:rPr>
              <a:t>2</a:t>
            </a:r>
            <a:r>
              <a:rPr lang="en-US" sz="1400" i="1" baseline="-25000" dirty="0">
                <a:latin typeface="+mn-lt"/>
              </a:rPr>
              <a:t>p</a:t>
            </a:r>
            <a:r>
              <a:rPr lang="en-US" sz="1400" i="1" dirty="0">
                <a:latin typeface="+mn-lt"/>
              </a:rPr>
              <a:t> </a:t>
            </a:r>
            <a:r>
              <a:rPr lang="en-US" sz="1400" dirty="0">
                <a:latin typeface="+mn-lt"/>
              </a:rPr>
              <a:t>electrons (see Figure 9.43). Therefore, O</a:t>
            </a:r>
            <a:r>
              <a:rPr lang="en-US" sz="1400" baseline="-25000" dirty="0">
                <a:latin typeface="+mn-lt"/>
              </a:rPr>
              <a:t>2</a:t>
            </a:r>
            <a:r>
              <a:rPr lang="en-US" sz="1400" baseline="30000" dirty="0">
                <a:latin typeface="+mn-lt"/>
              </a:rPr>
              <a:t>+</a:t>
            </a:r>
            <a:r>
              <a:rPr lang="en-US" sz="1400" dirty="0">
                <a:latin typeface="+mn-lt"/>
              </a:rPr>
              <a:t> has one unpaired electron.</a:t>
            </a:r>
          </a:p>
          <a:p>
            <a:pPr marL="265176" indent="-265176"/>
            <a:r>
              <a:rPr lang="en-US" sz="1400" b="1" dirty="0">
                <a:latin typeface="+mn-lt"/>
              </a:rPr>
              <a:t>(b) </a:t>
            </a:r>
            <a:r>
              <a:rPr lang="en-US" sz="1400" dirty="0">
                <a:latin typeface="+mn-lt"/>
              </a:rPr>
              <a:t>The molecule has eight bonding electrons (the same as O</a:t>
            </a:r>
            <a:r>
              <a:rPr lang="en-US" sz="1400" baseline="-25000" dirty="0">
                <a:latin typeface="+mn-lt"/>
              </a:rPr>
              <a:t>2</a:t>
            </a:r>
            <a:r>
              <a:rPr lang="en-US" sz="1400" dirty="0">
                <a:latin typeface="+mn-lt"/>
              </a:rPr>
              <a:t>) and three </a:t>
            </a:r>
            <a:r>
              <a:rPr lang="en-US" sz="1400" dirty="0" err="1">
                <a:latin typeface="+mn-lt"/>
              </a:rPr>
              <a:t>antibonding</a:t>
            </a:r>
            <a:r>
              <a:rPr lang="en-US" sz="1400" dirty="0">
                <a:latin typeface="+mn-lt"/>
              </a:rPr>
              <a:t> electrons (one fewer than O</a:t>
            </a:r>
            <a:r>
              <a:rPr lang="en-US" sz="1400" baseline="-25000" dirty="0">
                <a:latin typeface="+mn-lt"/>
              </a:rPr>
              <a:t>2</a:t>
            </a:r>
            <a:r>
              <a:rPr lang="en-US" sz="1400" dirty="0">
                <a:latin typeface="+mn-lt"/>
              </a:rPr>
              <a:t>). Thus, its bond order is</a:t>
            </a:r>
          </a:p>
          <a:p>
            <a:endParaRPr lang="en-US" sz="1400" dirty="0">
              <a:latin typeface="+mn-lt"/>
            </a:endParaRPr>
          </a:p>
          <a:p>
            <a:endParaRPr lang="en-US" sz="1400" dirty="0">
              <a:latin typeface="+mn-lt"/>
            </a:endParaRPr>
          </a:p>
          <a:p>
            <a:pPr>
              <a:spcBef>
                <a:spcPts val="600"/>
              </a:spcBef>
            </a:pPr>
            <a:r>
              <a:rPr lang="en-US" sz="1400" b="1" dirty="0">
                <a:latin typeface="+mn-lt"/>
              </a:rPr>
              <a:t>(c) </a:t>
            </a:r>
            <a:r>
              <a:rPr lang="en-US" sz="1400" dirty="0">
                <a:latin typeface="+mn-lt"/>
              </a:rPr>
              <a:t>The bond order of O</a:t>
            </a:r>
            <a:r>
              <a:rPr lang="en-US" sz="1400" baseline="-25000" dirty="0">
                <a:latin typeface="+mn-lt"/>
              </a:rPr>
              <a:t>2</a:t>
            </a:r>
            <a:r>
              <a:rPr lang="en-US" sz="1400" baseline="30000" dirty="0">
                <a:latin typeface="+mn-lt"/>
              </a:rPr>
              <a:t>+</a:t>
            </a:r>
            <a:r>
              <a:rPr lang="en-US" sz="1400" dirty="0">
                <a:latin typeface="+mn-lt"/>
              </a:rPr>
              <a:t> is between that for O</a:t>
            </a:r>
            <a:r>
              <a:rPr lang="en-US" sz="1400" baseline="-25000" dirty="0">
                <a:latin typeface="+mn-lt"/>
              </a:rPr>
              <a:t>2</a:t>
            </a:r>
            <a:r>
              <a:rPr lang="en-US" sz="1400" dirty="0">
                <a:latin typeface="+mn-lt"/>
              </a:rPr>
              <a:t> (bond order 2) and N</a:t>
            </a:r>
            <a:r>
              <a:rPr lang="en-US" sz="1400" baseline="-25000" dirty="0">
                <a:latin typeface="+mn-lt"/>
              </a:rPr>
              <a:t>2</a:t>
            </a:r>
            <a:r>
              <a:rPr lang="en-US" sz="1400" dirty="0">
                <a:latin typeface="+mn-lt"/>
              </a:rPr>
              <a:t> (bond order 3). Thus, the bond enthalpy and bond length should be about midway between those for O</a:t>
            </a:r>
            <a:r>
              <a:rPr lang="en-US" sz="1400" baseline="-25000" dirty="0">
                <a:latin typeface="+mn-lt"/>
              </a:rPr>
              <a:t>2</a:t>
            </a:r>
            <a:r>
              <a:rPr lang="en-US" sz="1400" dirty="0">
                <a:latin typeface="+mn-lt"/>
              </a:rPr>
              <a:t> and N</a:t>
            </a:r>
            <a:r>
              <a:rPr lang="en-US" sz="1400" baseline="-25000" dirty="0">
                <a:latin typeface="+mn-lt"/>
              </a:rPr>
              <a:t>2</a:t>
            </a:r>
            <a:r>
              <a:rPr lang="en-US" sz="1400" dirty="0">
                <a:latin typeface="+mn-lt"/>
              </a:rPr>
              <a:t>, approximately 700 kJ</a:t>
            </a:r>
            <a:r>
              <a:rPr lang="en-US" sz="1400" dirty="0"/>
              <a:t> ⁄ </a:t>
            </a:r>
            <a:r>
              <a:rPr lang="en-US" sz="1400" dirty="0" err="1">
                <a:latin typeface="+mn-lt"/>
              </a:rPr>
              <a:t>mol</a:t>
            </a:r>
            <a:r>
              <a:rPr lang="en-US" sz="1400" dirty="0">
                <a:latin typeface="+mn-lt"/>
              </a:rPr>
              <a:t> and 1.15 Å. (The experimentally measured values are 625 kJ</a:t>
            </a:r>
            <a:r>
              <a:rPr lang="en-US" sz="1400" dirty="0"/>
              <a:t> ⁄ </a:t>
            </a:r>
            <a:r>
              <a:rPr lang="en-US" sz="1400" dirty="0" err="1">
                <a:latin typeface="+mn-lt"/>
              </a:rPr>
              <a:t>mol</a:t>
            </a:r>
            <a:r>
              <a:rPr lang="en-US" sz="1400" dirty="0">
                <a:latin typeface="+mn-lt"/>
              </a:rPr>
              <a:t> and 1.123 Å.)</a:t>
            </a:r>
          </a:p>
        </p:txBody>
      </p:sp>
      <p:sp>
        <p:nvSpPr>
          <p:cNvPr id="2050" name="Line 66"/>
          <p:cNvSpPr>
            <a:spLocks noChangeShapeType="1"/>
          </p:cNvSpPr>
          <p:nvPr/>
        </p:nvSpPr>
        <p:spPr bwMode="auto">
          <a:xfrm>
            <a:off x="381000" y="1109344"/>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3"/>
            <a:ext cx="0" cy="580701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76985"/>
            <a:ext cx="8442960" cy="40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r>
              <a:rPr lang="en-US" sz="1400" dirty="0">
                <a:latin typeface="+mn-lt"/>
              </a:rPr>
              <a:t>Continued</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9.9</a:t>
            </a:r>
            <a:r>
              <a:rPr lang="en-US" b="1" dirty="0">
                <a:solidFill>
                  <a:srgbClr val="4C4BE5"/>
                </a:solidFill>
                <a:latin typeface="Arial" charset="0"/>
              </a:rPr>
              <a:t> </a:t>
            </a:r>
            <a:r>
              <a:rPr lang="en-US" b="1" dirty="0">
                <a:latin typeface="Arial" pitchFamily="34" charset="0"/>
                <a:cs typeface="Arial" pitchFamily="34" charset="0"/>
              </a:rPr>
              <a:t>Molecular Orbitals of a Period 2 Diatomic Ion</a:t>
            </a:r>
          </a:p>
        </p:txBody>
      </p:sp>
      <p:sp>
        <p:nvSpPr>
          <p:cNvPr id="11" name="Line 89"/>
          <p:cNvSpPr>
            <a:spLocks noChangeShapeType="1"/>
          </p:cNvSpPr>
          <p:nvPr/>
        </p:nvSpPr>
        <p:spPr bwMode="auto">
          <a:xfrm>
            <a:off x="286639" y="6108764"/>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4123"/>
          <a:stretch/>
        </p:blipFill>
        <p:spPr>
          <a:xfrm>
            <a:off x="1920775" y="3465095"/>
            <a:ext cx="5241489" cy="253422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8928" y="2259663"/>
            <a:ext cx="1209943" cy="227195"/>
          </a:xfrm>
          <a:prstGeom prst="rect">
            <a:avLst/>
          </a:prstGeom>
        </p:spPr>
      </p:pic>
    </p:spTree>
    <p:extLst>
      <p:ext uri="{BB962C8B-B14F-4D97-AF65-F5344CB8AC3E}">
        <p14:creationId xmlns:p14="http://schemas.microsoft.com/office/powerpoint/2010/main" val="77931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6108764"/>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3"/>
            <a:ext cx="0" cy="580701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76985"/>
            <a:ext cx="8442960" cy="211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r>
              <a:rPr lang="en-US" sz="1400" dirty="0">
                <a:latin typeface="+mn-lt"/>
              </a:rPr>
              <a:t>Elemental sulfur is a yellow solid that consists of S</a:t>
            </a:r>
            <a:r>
              <a:rPr lang="en-US" sz="1400" baseline="-25000" dirty="0">
                <a:latin typeface="+mn-lt"/>
              </a:rPr>
              <a:t>8</a:t>
            </a:r>
            <a:r>
              <a:rPr lang="en-US" sz="1400" dirty="0">
                <a:latin typeface="+mn-lt"/>
              </a:rPr>
              <a:t> molecules. The structure of the S</a:t>
            </a:r>
            <a:r>
              <a:rPr lang="en-US" sz="1400" baseline="-25000" dirty="0">
                <a:latin typeface="+mn-lt"/>
              </a:rPr>
              <a:t>8</a:t>
            </a:r>
            <a:r>
              <a:rPr lang="en-US" sz="1400" dirty="0">
                <a:latin typeface="+mn-lt"/>
              </a:rPr>
              <a:t> molecule is a puckered, eight-membered ring (see Figure 7.27). Heating elemental sulfur to high temperatures produces gaseous S</a:t>
            </a:r>
            <a:r>
              <a:rPr lang="en-US" sz="1400" baseline="-25000" dirty="0">
                <a:latin typeface="+mn-lt"/>
              </a:rPr>
              <a:t>2</a:t>
            </a:r>
            <a:r>
              <a:rPr lang="en-US" sz="1400" dirty="0">
                <a:latin typeface="+mn-lt"/>
              </a:rPr>
              <a:t> molecules:</a:t>
            </a:r>
          </a:p>
          <a:p>
            <a:pPr marL="0" indent="0" algn="ctr"/>
            <a:r>
              <a:rPr lang="en-US" sz="1400" dirty="0">
                <a:latin typeface="+mn-lt"/>
              </a:rPr>
              <a:t>S</a:t>
            </a:r>
            <a:r>
              <a:rPr lang="en-US" sz="1400" baseline="-25000" dirty="0">
                <a:latin typeface="+mn-lt"/>
              </a:rPr>
              <a:t>8</a:t>
            </a:r>
            <a:r>
              <a:rPr lang="en-US" sz="1400" dirty="0">
                <a:latin typeface="+mn-lt"/>
              </a:rPr>
              <a:t>(</a:t>
            </a:r>
            <a:r>
              <a:rPr lang="en-US" sz="1400" i="1" dirty="0">
                <a:latin typeface="+mn-lt"/>
              </a:rPr>
              <a:t>s</a:t>
            </a:r>
            <a:r>
              <a:rPr lang="en-US" sz="1400" dirty="0">
                <a:latin typeface="+mn-lt"/>
              </a:rPr>
              <a:t>)</a:t>
            </a:r>
            <a:r>
              <a:rPr lang="en-US" sz="1400" dirty="0"/>
              <a:t> → </a:t>
            </a:r>
            <a:r>
              <a:rPr lang="en-US" sz="1400" dirty="0">
                <a:latin typeface="+mn-lt"/>
              </a:rPr>
              <a:t>4 S</a:t>
            </a:r>
            <a:r>
              <a:rPr lang="en-US" sz="1400" baseline="-25000" dirty="0">
                <a:latin typeface="+mn-lt"/>
              </a:rPr>
              <a:t>2</a:t>
            </a:r>
            <a:r>
              <a:rPr lang="en-US" sz="1400" dirty="0">
                <a:latin typeface="+mn-lt"/>
              </a:rPr>
              <a:t>(</a:t>
            </a:r>
            <a:r>
              <a:rPr lang="en-US" sz="1400" i="1" dirty="0">
                <a:latin typeface="+mn-lt"/>
              </a:rPr>
              <a:t>g</a:t>
            </a:r>
            <a:r>
              <a:rPr lang="en-US" sz="1400" dirty="0">
                <a:latin typeface="+mn-lt"/>
              </a:rPr>
              <a:t>)</a:t>
            </a:r>
          </a:p>
          <a:p>
            <a:pPr marL="0" indent="0"/>
            <a:endParaRPr lang="en-US" sz="1400" dirty="0">
              <a:latin typeface="+mn-lt"/>
            </a:endParaRPr>
          </a:p>
          <a:p>
            <a:pPr marL="0" indent="0"/>
            <a:r>
              <a:rPr lang="en-US" sz="1400" b="1" dirty="0">
                <a:latin typeface="+mn-lt"/>
              </a:rPr>
              <a:t>(a) </a:t>
            </a:r>
            <a:r>
              <a:rPr lang="en-US" sz="1400" dirty="0">
                <a:latin typeface="+mn-lt"/>
              </a:rPr>
              <a:t>The electron configuration of which period 2 element is </a:t>
            </a:r>
            <a:br>
              <a:rPr lang="en-US" sz="1400" dirty="0">
                <a:latin typeface="+mn-lt"/>
              </a:rPr>
            </a:br>
            <a:r>
              <a:rPr lang="en-US" sz="1400" dirty="0">
                <a:latin typeface="+mn-lt"/>
              </a:rPr>
              <a:t>most similar to that of sulfur? </a:t>
            </a:r>
            <a:r>
              <a:rPr lang="en-US" sz="1400" b="1" dirty="0">
                <a:latin typeface="+mn-lt"/>
              </a:rPr>
              <a:t>(b) </a:t>
            </a:r>
            <a:r>
              <a:rPr lang="en-US" sz="1400" dirty="0">
                <a:latin typeface="+mn-lt"/>
              </a:rPr>
              <a:t>Use the VSEPR model to </a:t>
            </a:r>
            <a:br>
              <a:rPr lang="en-US" sz="1400" dirty="0">
                <a:latin typeface="+mn-lt"/>
              </a:rPr>
            </a:br>
            <a:r>
              <a:rPr lang="en-US" sz="1400" dirty="0">
                <a:latin typeface="+mn-lt"/>
              </a:rPr>
              <a:t>predict the S—S—S bond angles in S</a:t>
            </a:r>
            <a:r>
              <a:rPr lang="en-US" sz="1400" baseline="-25000" dirty="0">
                <a:latin typeface="+mn-lt"/>
              </a:rPr>
              <a:t>8</a:t>
            </a:r>
            <a:r>
              <a:rPr lang="en-US" sz="1400" dirty="0">
                <a:latin typeface="+mn-lt"/>
              </a:rPr>
              <a:t> and the hybridization </a:t>
            </a:r>
            <a:br>
              <a:rPr lang="en-US" sz="1400" dirty="0">
                <a:latin typeface="+mn-lt"/>
              </a:rPr>
            </a:br>
            <a:r>
              <a:rPr lang="en-US" sz="1400" dirty="0">
                <a:latin typeface="+mn-lt"/>
              </a:rPr>
              <a:t>at S in S</a:t>
            </a:r>
            <a:r>
              <a:rPr lang="en-US" sz="1400" baseline="-25000" dirty="0">
                <a:latin typeface="+mn-lt"/>
              </a:rPr>
              <a:t>8</a:t>
            </a:r>
            <a:r>
              <a:rPr lang="en-US" sz="1400" dirty="0">
                <a:latin typeface="+mn-lt"/>
              </a:rPr>
              <a:t>. </a:t>
            </a:r>
            <a:r>
              <a:rPr lang="en-US" sz="1400" b="1" dirty="0">
                <a:latin typeface="+mn-lt"/>
              </a:rPr>
              <a:t>(c) </a:t>
            </a:r>
            <a:r>
              <a:rPr lang="en-US" sz="1400" dirty="0">
                <a:latin typeface="+mn-lt"/>
              </a:rPr>
              <a:t>Use MO theory to predict the sulfur–sulfur </a:t>
            </a:r>
            <a:br>
              <a:rPr lang="en-US" sz="1400" dirty="0">
                <a:latin typeface="+mn-lt"/>
              </a:rPr>
            </a:br>
            <a:r>
              <a:rPr lang="en-US" sz="1400" dirty="0">
                <a:latin typeface="+mn-lt"/>
              </a:rPr>
              <a:t>bond order in S</a:t>
            </a:r>
            <a:r>
              <a:rPr lang="en-US" sz="1400" baseline="-25000" dirty="0">
                <a:latin typeface="+mn-lt"/>
              </a:rPr>
              <a:t>2</a:t>
            </a:r>
            <a:r>
              <a:rPr lang="en-US" sz="1400" dirty="0">
                <a:latin typeface="+mn-lt"/>
              </a:rPr>
              <a:t>. Do you expect this molecule to be </a:t>
            </a:r>
            <a:br>
              <a:rPr lang="en-US" sz="1400" dirty="0">
                <a:latin typeface="+mn-lt"/>
              </a:rPr>
            </a:br>
            <a:r>
              <a:rPr lang="en-US" sz="1400" dirty="0">
                <a:latin typeface="+mn-lt"/>
              </a:rPr>
              <a:t>diamagnetic or paramagnetic? </a:t>
            </a:r>
            <a:r>
              <a:rPr lang="en-US" sz="1400" b="1" dirty="0">
                <a:latin typeface="+mn-lt"/>
              </a:rPr>
              <a:t>(d) </a:t>
            </a:r>
            <a:r>
              <a:rPr lang="en-US" sz="1400" dirty="0">
                <a:latin typeface="+mn-lt"/>
              </a:rPr>
              <a:t>Use average bond </a:t>
            </a:r>
            <a:br>
              <a:rPr lang="en-US" sz="1400" dirty="0">
                <a:latin typeface="+mn-lt"/>
              </a:rPr>
            </a:br>
            <a:r>
              <a:rPr lang="en-US" sz="1400" dirty="0">
                <a:latin typeface="+mn-lt"/>
              </a:rPr>
              <a:t>enthalpies (Table 8.4) to estimate the enthalpy change for </a:t>
            </a:r>
            <a:br>
              <a:rPr lang="en-US" sz="1400" dirty="0">
                <a:latin typeface="+mn-lt"/>
              </a:rPr>
            </a:br>
            <a:r>
              <a:rPr lang="en-US" sz="1400" dirty="0">
                <a:latin typeface="+mn-lt"/>
              </a:rPr>
              <a:t>this reaction. Is the reaction exothermic or endothermic?</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Integrative Exercise</a:t>
            </a:r>
            <a:r>
              <a:rPr lang="en-US" b="1" dirty="0">
                <a:solidFill>
                  <a:srgbClr val="4C4BE5"/>
                </a:solidFill>
                <a:latin typeface="Arial" charset="0"/>
              </a:rPr>
              <a:t> </a:t>
            </a:r>
            <a:r>
              <a:rPr lang="en-US" b="1" dirty="0">
                <a:latin typeface="Arial" pitchFamily="34" charset="0"/>
                <a:cs typeface="Arial" pitchFamily="34" charset="0"/>
              </a:rPr>
              <a:t>Putting Concepts Together</a:t>
            </a:r>
          </a:p>
        </p:txBody>
      </p:sp>
      <p:sp>
        <p:nvSpPr>
          <p:cNvPr id="11" name="Line 89"/>
          <p:cNvSpPr>
            <a:spLocks noChangeShapeType="1"/>
          </p:cNvSpPr>
          <p:nvPr/>
        </p:nvSpPr>
        <p:spPr bwMode="auto">
          <a:xfrm>
            <a:off x="286639" y="6108764"/>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348"/>
          <a:stretch/>
        </p:blipFill>
        <p:spPr>
          <a:xfrm>
            <a:off x="4932710" y="1868425"/>
            <a:ext cx="4039978" cy="41609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2225"/>
          <a:stretch/>
        </p:blipFill>
        <p:spPr>
          <a:xfrm>
            <a:off x="1315212" y="3910775"/>
            <a:ext cx="2159825" cy="1780413"/>
          </a:xfrm>
          <a:prstGeom prst="rect">
            <a:avLst/>
          </a:prstGeom>
        </p:spPr>
      </p:pic>
    </p:spTree>
    <p:extLst>
      <p:ext uri="{BB962C8B-B14F-4D97-AF65-F5344CB8AC3E}">
        <p14:creationId xmlns:p14="http://schemas.microsoft.com/office/powerpoint/2010/main" val="117151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18869"/>
            <a:ext cx="8620126" cy="482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r>
              <a:rPr lang="en-US" sz="1600" b="1" dirty="0">
                <a:solidFill>
                  <a:srgbClr val="3366FF"/>
                </a:solidFill>
              </a:rPr>
              <a:t>Solution</a:t>
            </a:r>
          </a:p>
          <a:p>
            <a:endParaRPr lang="en-US" sz="1000" b="1" dirty="0"/>
          </a:p>
          <a:p>
            <a:pPr marL="265176" indent="-265176"/>
            <a:r>
              <a:rPr lang="en-US" sz="1400" b="1" dirty="0">
                <a:latin typeface="+mn-lt"/>
              </a:rPr>
              <a:t>(a) </a:t>
            </a:r>
            <a:r>
              <a:rPr lang="en-US" sz="1400" dirty="0">
                <a:latin typeface="+mn-lt"/>
              </a:rPr>
              <a:t>Sulfur is a group 6A element with an [Ne]3</a:t>
            </a:r>
            <a:r>
              <a:rPr lang="en-US" sz="1400" i="1" dirty="0">
                <a:latin typeface="+mn-lt"/>
              </a:rPr>
              <a:t>s</a:t>
            </a:r>
            <a:r>
              <a:rPr lang="en-US" sz="1400" baseline="30000" dirty="0">
                <a:latin typeface="+mn-lt"/>
              </a:rPr>
              <a:t>2</a:t>
            </a:r>
            <a:r>
              <a:rPr lang="en-US" sz="1400" dirty="0">
                <a:latin typeface="+mn-lt"/>
              </a:rPr>
              <a:t>3</a:t>
            </a:r>
            <a:r>
              <a:rPr lang="en-US" sz="1400" i="1" dirty="0">
                <a:latin typeface="+mn-lt"/>
              </a:rPr>
              <a:t>p</a:t>
            </a:r>
            <a:r>
              <a:rPr lang="en-US" sz="1400" baseline="30000" dirty="0">
                <a:latin typeface="+mn-lt"/>
              </a:rPr>
              <a:t>4</a:t>
            </a:r>
            <a:r>
              <a:rPr lang="en-US" sz="1400" dirty="0">
                <a:latin typeface="+mn-lt"/>
              </a:rPr>
              <a:t> electron configuration. It is expected to be most similar electronically to oxygen (electron configuration, [He]2</a:t>
            </a:r>
            <a:r>
              <a:rPr lang="en-US" sz="1400" i="1" dirty="0">
                <a:latin typeface="+mn-lt"/>
              </a:rPr>
              <a:t>s</a:t>
            </a:r>
            <a:r>
              <a:rPr lang="en-US" sz="1400" baseline="30000" dirty="0">
                <a:latin typeface="+mn-lt"/>
              </a:rPr>
              <a:t>2</a:t>
            </a:r>
            <a:r>
              <a:rPr lang="en-US" sz="1400" dirty="0">
                <a:latin typeface="+mn-lt"/>
              </a:rPr>
              <a:t>2</a:t>
            </a:r>
            <a:r>
              <a:rPr lang="en-US" sz="1400" i="1" dirty="0">
                <a:latin typeface="+mn-lt"/>
              </a:rPr>
              <a:t>p</a:t>
            </a:r>
            <a:r>
              <a:rPr lang="en-US" sz="1400" baseline="30000" dirty="0">
                <a:latin typeface="+mn-lt"/>
              </a:rPr>
              <a:t>4</a:t>
            </a:r>
            <a:r>
              <a:rPr lang="en-US" sz="1400" dirty="0">
                <a:latin typeface="+mn-lt"/>
              </a:rPr>
              <a:t>), which is immediately above it in the periodic table.</a:t>
            </a:r>
          </a:p>
          <a:p>
            <a:pPr marL="265176" indent="-265176"/>
            <a:r>
              <a:rPr lang="en-US" sz="1400" b="1" dirty="0">
                <a:latin typeface="+mn-lt"/>
              </a:rPr>
              <a:t>(b) </a:t>
            </a:r>
            <a:r>
              <a:rPr lang="en-US" sz="1400" dirty="0">
                <a:latin typeface="+mn-lt"/>
              </a:rPr>
              <a:t>The Lewis structure of S</a:t>
            </a:r>
            <a:r>
              <a:rPr lang="en-US" sz="1400" baseline="-25000" dirty="0">
                <a:latin typeface="+mn-lt"/>
              </a:rPr>
              <a:t>8</a:t>
            </a:r>
            <a:r>
              <a:rPr lang="en-US" sz="1400" dirty="0">
                <a:latin typeface="+mn-lt"/>
              </a:rPr>
              <a:t> is</a:t>
            </a:r>
            <a:endParaRPr lang="en-US" sz="1400" baseline="-250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r>
              <a:rPr lang="en-US" sz="1400" dirty="0">
                <a:latin typeface="+mn-lt"/>
              </a:rPr>
              <a:t>	</a:t>
            </a:r>
          </a:p>
          <a:p>
            <a:endParaRPr lang="en-US" sz="1400" dirty="0">
              <a:latin typeface="+mn-lt"/>
            </a:endParaRPr>
          </a:p>
          <a:p>
            <a:endParaRPr lang="en-US" sz="1400" dirty="0">
              <a:latin typeface="+mn-lt"/>
            </a:endParaRPr>
          </a:p>
          <a:p>
            <a:endParaRPr lang="en-US" sz="1400" dirty="0">
              <a:latin typeface="+mn-lt"/>
            </a:endParaRPr>
          </a:p>
          <a:p>
            <a:endParaRPr lang="en-US" sz="1400" dirty="0">
              <a:latin typeface="+mn-lt"/>
            </a:endParaRPr>
          </a:p>
          <a:p>
            <a:r>
              <a:rPr lang="en-US" sz="1400" dirty="0">
                <a:latin typeface="+mn-lt"/>
              </a:rPr>
              <a:t>	</a:t>
            </a:r>
          </a:p>
          <a:p>
            <a:pPr marL="265176" indent="-265176"/>
            <a:r>
              <a:rPr lang="en-US" sz="1400" dirty="0">
                <a:latin typeface="+mn-lt"/>
              </a:rPr>
              <a:t>	There is a single bond between each pair of S atoms and two nonbonding electron pairs on each S atom. Thus, we see four electron domains around each S atom and expect a tetrahedral electron-domain geometry corresponding to </a:t>
            </a:r>
            <a:r>
              <a:rPr lang="en-US" sz="1400" i="1" dirty="0">
                <a:latin typeface="+mn-lt"/>
              </a:rPr>
              <a:t>sp</a:t>
            </a:r>
            <a:r>
              <a:rPr lang="en-US" sz="1400" baseline="30000" dirty="0">
                <a:latin typeface="+mn-lt"/>
              </a:rPr>
              <a:t>3</a:t>
            </a:r>
            <a:r>
              <a:rPr lang="en-US" sz="1400" dirty="0">
                <a:latin typeface="+mn-lt"/>
              </a:rPr>
              <a:t> hybridization. Because of the nonbonding pairs, we expect the S—S—S angles to be somewhat less than 109.5</a:t>
            </a:r>
            <a:r>
              <a:rPr lang="en-US" sz="1400" dirty="0">
                <a:latin typeface="Times New Roman"/>
                <a:cs typeface="Times New Roman"/>
              </a:rPr>
              <a:t>°, </a:t>
            </a:r>
            <a:r>
              <a:rPr lang="en-US" sz="1400" dirty="0">
                <a:latin typeface="+mn-lt"/>
              </a:rPr>
              <a:t>the tetrahedral angle. Experimentally, the S—S—S angle in S</a:t>
            </a:r>
            <a:r>
              <a:rPr lang="en-US" sz="1400" baseline="-25000" dirty="0">
                <a:latin typeface="+mn-lt"/>
              </a:rPr>
              <a:t>8</a:t>
            </a:r>
            <a:r>
              <a:rPr lang="en-US" sz="1400" dirty="0">
                <a:latin typeface="+mn-lt"/>
              </a:rPr>
              <a:t> is 108</a:t>
            </a:r>
            <a:r>
              <a:rPr lang="en-US" sz="1400" dirty="0">
                <a:latin typeface="Times New Roman"/>
                <a:cs typeface="Times New Roman"/>
              </a:rPr>
              <a:t>°, </a:t>
            </a:r>
            <a:r>
              <a:rPr lang="en-US" sz="1400" dirty="0">
                <a:latin typeface="+mn-lt"/>
              </a:rPr>
              <a:t>in good agreement with this prediction. Interestingly, if S</a:t>
            </a:r>
            <a:r>
              <a:rPr lang="en-US" sz="1400" baseline="-25000" dirty="0">
                <a:latin typeface="+mn-lt"/>
              </a:rPr>
              <a:t>8</a:t>
            </a:r>
            <a:r>
              <a:rPr lang="en-US" sz="1400" dirty="0">
                <a:latin typeface="+mn-lt"/>
              </a:rPr>
              <a:t> were a planar ring, it would have S—S—S angles of 135</a:t>
            </a:r>
            <a:r>
              <a:rPr lang="en-US" sz="1400" dirty="0">
                <a:latin typeface="Times New Roman"/>
                <a:cs typeface="Times New Roman"/>
              </a:rPr>
              <a:t>°. </a:t>
            </a:r>
            <a:r>
              <a:rPr lang="en-US" sz="1400" dirty="0">
                <a:latin typeface="+mn-lt"/>
              </a:rPr>
              <a:t>Instead, the S</a:t>
            </a:r>
            <a:r>
              <a:rPr lang="en-US" sz="1400" baseline="-25000" dirty="0">
                <a:latin typeface="+mn-lt"/>
              </a:rPr>
              <a:t>8</a:t>
            </a:r>
            <a:r>
              <a:rPr lang="en-US" sz="1400" dirty="0">
                <a:latin typeface="+mn-lt"/>
              </a:rPr>
              <a:t> ring puckers to accommodate the smaller angles dictated by </a:t>
            </a:r>
            <a:r>
              <a:rPr lang="en-US" sz="1400" i="1" dirty="0">
                <a:latin typeface="+mn-lt"/>
              </a:rPr>
              <a:t>sp</a:t>
            </a:r>
            <a:r>
              <a:rPr lang="en-US" sz="1400" baseline="30000" dirty="0">
                <a:latin typeface="+mn-lt"/>
              </a:rPr>
              <a:t>3</a:t>
            </a:r>
            <a:r>
              <a:rPr lang="en-US" sz="1400" dirty="0">
                <a:latin typeface="+mn-lt"/>
              </a:rPr>
              <a:t> hybridization.</a:t>
            </a:r>
          </a:p>
        </p:txBody>
      </p:sp>
      <p:sp>
        <p:nvSpPr>
          <p:cNvPr id="2050" name="Line 66"/>
          <p:cNvSpPr>
            <a:spLocks noChangeShapeType="1"/>
          </p:cNvSpPr>
          <p:nvPr/>
        </p:nvSpPr>
        <p:spPr bwMode="auto">
          <a:xfrm>
            <a:off x="381000" y="1109344"/>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3"/>
            <a:ext cx="0" cy="565461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76985"/>
            <a:ext cx="8442960" cy="40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r>
              <a:rPr lang="en-US" sz="1400" dirty="0">
                <a:latin typeface="+mn-lt"/>
              </a:rPr>
              <a:t>Continued</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Integrative Exercise</a:t>
            </a:r>
            <a:r>
              <a:rPr lang="en-US" b="1" dirty="0">
                <a:solidFill>
                  <a:srgbClr val="4C4BE5"/>
                </a:solidFill>
                <a:latin typeface="Arial" charset="0"/>
              </a:rPr>
              <a:t> </a:t>
            </a:r>
            <a:r>
              <a:rPr lang="en-US" b="1" dirty="0">
                <a:latin typeface="Arial" pitchFamily="34" charset="0"/>
                <a:cs typeface="Arial" pitchFamily="34" charset="0"/>
              </a:rPr>
              <a:t>Putting Concepts Together</a:t>
            </a:r>
          </a:p>
        </p:txBody>
      </p:sp>
      <p:sp>
        <p:nvSpPr>
          <p:cNvPr id="11" name="Line 89"/>
          <p:cNvSpPr>
            <a:spLocks noChangeShapeType="1"/>
          </p:cNvSpPr>
          <p:nvPr/>
        </p:nvSpPr>
        <p:spPr bwMode="auto">
          <a:xfrm>
            <a:off x="286639" y="5956364"/>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386"/>
          <a:stretch/>
        </p:blipFill>
        <p:spPr>
          <a:xfrm>
            <a:off x="3414195" y="2183224"/>
            <a:ext cx="1976955" cy="2207801"/>
          </a:xfrm>
          <a:prstGeom prst="rect">
            <a:avLst/>
          </a:prstGeom>
        </p:spPr>
      </p:pic>
    </p:spTree>
    <p:extLst>
      <p:ext uri="{BB962C8B-B14F-4D97-AF65-F5344CB8AC3E}">
        <p14:creationId xmlns:p14="http://schemas.microsoft.com/office/powerpoint/2010/main" val="135260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8" y="1118869"/>
            <a:ext cx="8839202" cy="482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65176" indent="-265176"/>
            <a:r>
              <a:rPr lang="en-US" sz="1400" b="1" dirty="0">
                <a:latin typeface="+mn-lt"/>
              </a:rPr>
              <a:t>(c) </a:t>
            </a:r>
            <a:r>
              <a:rPr lang="en-US" sz="1400" dirty="0">
                <a:latin typeface="+mn-lt"/>
              </a:rPr>
              <a:t>The MOs of S</a:t>
            </a:r>
            <a:r>
              <a:rPr lang="en-US" sz="1400" baseline="-25000" dirty="0">
                <a:latin typeface="+mn-lt"/>
              </a:rPr>
              <a:t>2</a:t>
            </a:r>
            <a:r>
              <a:rPr lang="en-US" sz="1400" dirty="0">
                <a:latin typeface="+mn-lt"/>
              </a:rPr>
              <a:t> are analogous to those of O</a:t>
            </a:r>
            <a:r>
              <a:rPr lang="en-US" sz="1400" baseline="-25000" dirty="0">
                <a:latin typeface="+mn-lt"/>
              </a:rPr>
              <a:t>2</a:t>
            </a:r>
            <a:r>
              <a:rPr lang="en-US" sz="1400" dirty="0">
                <a:latin typeface="+mn-lt"/>
              </a:rPr>
              <a:t>, although the MOs for S</a:t>
            </a:r>
            <a:r>
              <a:rPr lang="en-US" sz="1400" baseline="-25000" dirty="0">
                <a:latin typeface="+mn-lt"/>
              </a:rPr>
              <a:t>2</a:t>
            </a:r>
            <a:r>
              <a:rPr lang="en-US" sz="1400" dirty="0">
                <a:latin typeface="+mn-lt"/>
              </a:rPr>
              <a:t> are constructed from the 3</a:t>
            </a:r>
            <a:r>
              <a:rPr lang="en-US" sz="1400" i="1" dirty="0">
                <a:latin typeface="+mn-lt"/>
              </a:rPr>
              <a:t>s</a:t>
            </a:r>
            <a:r>
              <a:rPr lang="en-US" sz="1400" dirty="0">
                <a:latin typeface="+mn-lt"/>
              </a:rPr>
              <a:t> and 3</a:t>
            </a:r>
            <a:r>
              <a:rPr lang="en-US" sz="1400" i="1" dirty="0">
                <a:latin typeface="+mn-lt"/>
              </a:rPr>
              <a:t>p</a:t>
            </a:r>
            <a:r>
              <a:rPr lang="en-US" sz="1400" dirty="0">
                <a:latin typeface="+mn-lt"/>
              </a:rPr>
              <a:t> atomic orbitals of sulfur. Further, S</a:t>
            </a:r>
            <a:r>
              <a:rPr lang="en-US" sz="1400" baseline="-25000" dirty="0">
                <a:latin typeface="+mn-lt"/>
              </a:rPr>
              <a:t>2</a:t>
            </a:r>
            <a:r>
              <a:rPr lang="en-US" sz="1400" dirty="0">
                <a:latin typeface="+mn-lt"/>
              </a:rPr>
              <a:t> has the same number of valence electrons as O</a:t>
            </a:r>
            <a:r>
              <a:rPr lang="en-US" sz="1400" baseline="-25000" dirty="0">
                <a:latin typeface="+mn-lt"/>
              </a:rPr>
              <a:t>2</a:t>
            </a:r>
            <a:r>
              <a:rPr lang="en-US" sz="1400" dirty="0">
                <a:latin typeface="+mn-lt"/>
              </a:rPr>
              <a:t>. Thus, by analogy with O</a:t>
            </a:r>
            <a:r>
              <a:rPr lang="en-US" sz="1400" baseline="-25000" dirty="0">
                <a:latin typeface="+mn-lt"/>
              </a:rPr>
              <a:t>2</a:t>
            </a:r>
            <a:r>
              <a:rPr lang="en-US" sz="1400" dirty="0">
                <a:latin typeface="+mn-lt"/>
              </a:rPr>
              <a:t>, we expect S</a:t>
            </a:r>
            <a:r>
              <a:rPr lang="en-US" sz="1400" baseline="-25000" dirty="0">
                <a:latin typeface="+mn-lt"/>
              </a:rPr>
              <a:t>2</a:t>
            </a:r>
            <a:r>
              <a:rPr lang="en-US" sz="1400" dirty="0">
                <a:latin typeface="+mn-lt"/>
              </a:rPr>
              <a:t> to have a bond order of 2 (a double bond) and to be paramagnetic with two unpaired electrons in the </a:t>
            </a:r>
            <a:r>
              <a:rPr lang="el-GR" sz="1400" i="1" dirty="0">
                <a:latin typeface="+mn-lt"/>
              </a:rPr>
              <a:t>π</a:t>
            </a:r>
            <a:r>
              <a:rPr lang="en-US" sz="1400" baseline="30000" dirty="0">
                <a:latin typeface="+mn-lt"/>
              </a:rPr>
              <a:t>*</a:t>
            </a:r>
            <a:r>
              <a:rPr lang="en-US" sz="1400" baseline="-25000" dirty="0">
                <a:latin typeface="+mn-lt"/>
              </a:rPr>
              <a:t>3</a:t>
            </a:r>
            <a:r>
              <a:rPr lang="en-US" sz="1400" i="1" baseline="-25000" dirty="0">
                <a:latin typeface="+mn-lt"/>
              </a:rPr>
              <a:t>p</a:t>
            </a:r>
            <a:r>
              <a:rPr lang="en-US" sz="1400" dirty="0">
                <a:latin typeface="+mn-lt"/>
              </a:rPr>
              <a:t> molecular orbitals of S</a:t>
            </a:r>
            <a:r>
              <a:rPr lang="en-US" sz="1400" baseline="-25000" dirty="0">
                <a:latin typeface="+mn-lt"/>
              </a:rPr>
              <a:t>2</a:t>
            </a:r>
            <a:r>
              <a:rPr lang="en-US" sz="1400" dirty="0">
                <a:latin typeface="+mn-lt"/>
              </a:rPr>
              <a:t>.</a:t>
            </a:r>
          </a:p>
          <a:p>
            <a:pPr marL="265176" indent="-265176"/>
            <a:r>
              <a:rPr lang="en-US" sz="1400" b="1" dirty="0">
                <a:latin typeface="+mn-lt"/>
              </a:rPr>
              <a:t>(d) </a:t>
            </a:r>
            <a:r>
              <a:rPr lang="en-US" sz="1400" dirty="0">
                <a:latin typeface="+mn-lt"/>
              </a:rPr>
              <a:t>We are considering the reaction in which an S</a:t>
            </a:r>
            <a:r>
              <a:rPr lang="en-US" sz="1400" baseline="-25000" dirty="0">
                <a:latin typeface="+mn-lt"/>
              </a:rPr>
              <a:t>8</a:t>
            </a:r>
            <a:r>
              <a:rPr lang="en-US" sz="1400" dirty="0">
                <a:latin typeface="+mn-lt"/>
              </a:rPr>
              <a:t> molecule falls apart into four S</a:t>
            </a:r>
            <a:r>
              <a:rPr lang="en-US" sz="1400" baseline="-25000" dirty="0">
                <a:latin typeface="+mn-lt"/>
              </a:rPr>
              <a:t>2</a:t>
            </a:r>
            <a:r>
              <a:rPr lang="en-US" sz="1400" dirty="0">
                <a:latin typeface="+mn-lt"/>
              </a:rPr>
              <a:t> molecules. From parts (b) and (c), we see that S</a:t>
            </a:r>
            <a:r>
              <a:rPr lang="en-US" sz="1400" baseline="-25000" dirty="0">
                <a:latin typeface="+mn-lt"/>
              </a:rPr>
              <a:t>8</a:t>
            </a:r>
            <a:r>
              <a:rPr lang="en-US" sz="1400" dirty="0">
                <a:latin typeface="+mn-lt"/>
              </a:rPr>
              <a:t> has S—S single bonds and S</a:t>
            </a:r>
            <a:r>
              <a:rPr lang="en-US" sz="1400" baseline="-25000" dirty="0">
                <a:latin typeface="+mn-lt"/>
              </a:rPr>
              <a:t>2</a:t>
            </a:r>
            <a:r>
              <a:rPr lang="en-US" sz="1400" dirty="0">
                <a:latin typeface="+mn-lt"/>
              </a:rPr>
              <a:t> has S     </a:t>
            </a:r>
            <a:r>
              <a:rPr lang="en-US" sz="1400" dirty="0" err="1">
                <a:latin typeface="+mn-lt"/>
              </a:rPr>
              <a:t>S</a:t>
            </a:r>
            <a:r>
              <a:rPr lang="en-US" sz="1400" dirty="0">
                <a:latin typeface="+mn-lt"/>
              </a:rPr>
              <a:t> double bonds. During the reaction, therefore, we are breaking eight S—S single bonds and forming four S     </a:t>
            </a:r>
            <a:r>
              <a:rPr lang="en-US" sz="1400" dirty="0" err="1">
                <a:latin typeface="+mn-lt"/>
              </a:rPr>
              <a:t>S</a:t>
            </a:r>
            <a:r>
              <a:rPr lang="en-US" sz="1400" dirty="0">
                <a:latin typeface="+mn-lt"/>
              </a:rPr>
              <a:t> double bonds. We can estimate the enthalpy of the reaction by using Equation 8.12 and the average bond enthalpies in Table 8.4: </a:t>
            </a:r>
          </a:p>
          <a:p>
            <a:pPr marL="265176" indent="-265176"/>
            <a:endParaRPr lang="en-US" sz="1400" dirty="0">
              <a:latin typeface="+mn-lt"/>
            </a:endParaRPr>
          </a:p>
          <a:p>
            <a:pPr marL="265176" indent="-265176"/>
            <a:r>
              <a:rPr lang="en-US" sz="1400" dirty="0">
                <a:latin typeface="+mn-lt"/>
              </a:rPr>
              <a:t>	</a:t>
            </a:r>
            <a:r>
              <a:rPr lang="el-GR" sz="1400" dirty="0">
                <a:latin typeface="+mn-lt"/>
              </a:rPr>
              <a:t>Δ</a:t>
            </a:r>
            <a:r>
              <a:rPr lang="en-US" sz="1400" i="1" dirty="0" err="1">
                <a:latin typeface="+mn-lt"/>
              </a:rPr>
              <a:t>H</a:t>
            </a:r>
            <a:r>
              <a:rPr lang="en-US" sz="1400" baseline="-25000" dirty="0" err="1">
                <a:latin typeface="+mn-lt"/>
              </a:rPr>
              <a:t>rxn</a:t>
            </a:r>
            <a:r>
              <a:rPr lang="en-US" sz="1400" dirty="0">
                <a:latin typeface="+mn-lt"/>
              </a:rPr>
              <a:t> = 8 </a:t>
            </a:r>
            <a:r>
              <a:rPr lang="en-US" sz="1400" i="1" dirty="0">
                <a:latin typeface="+mn-lt"/>
              </a:rPr>
              <a:t>D</a:t>
            </a:r>
            <a:r>
              <a:rPr lang="en-US" sz="1400" dirty="0">
                <a:latin typeface="+mn-lt"/>
              </a:rPr>
              <a:t>(S—S) – 4 </a:t>
            </a:r>
            <a:r>
              <a:rPr lang="en-US" sz="1400" i="1" dirty="0">
                <a:latin typeface="+mn-lt"/>
              </a:rPr>
              <a:t>D</a:t>
            </a:r>
            <a:r>
              <a:rPr lang="en-US" sz="1400" dirty="0">
                <a:latin typeface="+mn-lt"/>
              </a:rPr>
              <a:t>(S     S) = 8(266 kJ) – 4(418 kJ) = +456 kJ </a:t>
            </a:r>
          </a:p>
          <a:p>
            <a:pPr marL="265176" indent="-265176"/>
            <a:endParaRPr lang="en-US" sz="1400" dirty="0">
              <a:latin typeface="+mn-lt"/>
            </a:endParaRPr>
          </a:p>
          <a:p>
            <a:pPr marL="265176" indent="-265176"/>
            <a:r>
              <a:rPr lang="en-US" sz="1400" dirty="0">
                <a:latin typeface="+mn-lt"/>
              </a:rPr>
              <a:t>	Recall that </a:t>
            </a:r>
            <a:r>
              <a:rPr lang="en-US" sz="1400" i="1" dirty="0">
                <a:latin typeface="+mn-lt"/>
              </a:rPr>
              <a:t>D</a:t>
            </a:r>
            <a:r>
              <a:rPr lang="en-US" sz="1400" dirty="0">
                <a:latin typeface="+mn-lt"/>
              </a:rPr>
              <a:t>(X—Y) represents the X—Y bond enthalpy. Because </a:t>
            </a:r>
            <a:br>
              <a:rPr lang="en-US" sz="1400" dirty="0">
                <a:latin typeface="+mn-lt"/>
              </a:rPr>
            </a:br>
            <a:r>
              <a:rPr lang="el-GR" sz="1400" dirty="0">
                <a:latin typeface="+mn-lt"/>
              </a:rPr>
              <a:t>Δ</a:t>
            </a:r>
            <a:r>
              <a:rPr lang="en-US" sz="1400" i="1" dirty="0" err="1">
                <a:latin typeface="+mn-lt"/>
              </a:rPr>
              <a:t>H</a:t>
            </a:r>
            <a:r>
              <a:rPr lang="en-US" sz="1400" baseline="-25000" dirty="0" err="1">
                <a:latin typeface="+mn-lt"/>
              </a:rPr>
              <a:t>rxn</a:t>
            </a:r>
            <a:r>
              <a:rPr lang="en-US" sz="1400" dirty="0">
                <a:latin typeface="+mn-lt"/>
              </a:rPr>
              <a:t> &gt; 0, the reaction is endothermic. (Section 5.4) The very </a:t>
            </a:r>
            <a:br>
              <a:rPr lang="en-US" sz="1400" dirty="0">
                <a:latin typeface="+mn-lt"/>
              </a:rPr>
            </a:br>
            <a:r>
              <a:rPr lang="en-US" sz="1400" dirty="0">
                <a:latin typeface="+mn-lt"/>
              </a:rPr>
              <a:t>positive value of </a:t>
            </a:r>
            <a:r>
              <a:rPr lang="el-GR" sz="1400" dirty="0">
                <a:latin typeface="+mn-lt"/>
              </a:rPr>
              <a:t>Δ</a:t>
            </a:r>
            <a:r>
              <a:rPr lang="en-US" sz="1400" i="1" dirty="0" err="1">
                <a:latin typeface="+mn-lt"/>
              </a:rPr>
              <a:t>H</a:t>
            </a:r>
            <a:r>
              <a:rPr lang="en-US" sz="1400" baseline="-25000" dirty="0" err="1">
                <a:latin typeface="+mn-lt"/>
              </a:rPr>
              <a:t>rxn</a:t>
            </a:r>
            <a:r>
              <a:rPr lang="en-US" sz="1400" dirty="0">
                <a:latin typeface="+mn-lt"/>
              </a:rPr>
              <a:t> suggests that high temperatures are </a:t>
            </a:r>
            <a:br>
              <a:rPr lang="en-US" sz="1400" dirty="0">
                <a:latin typeface="+mn-lt"/>
              </a:rPr>
            </a:br>
            <a:r>
              <a:rPr lang="en-US" sz="1400" dirty="0">
                <a:latin typeface="+mn-lt"/>
              </a:rPr>
              <a:t>required to cause the reaction to occur.</a:t>
            </a:r>
          </a:p>
        </p:txBody>
      </p:sp>
      <p:sp>
        <p:nvSpPr>
          <p:cNvPr id="2050" name="Line 66"/>
          <p:cNvSpPr>
            <a:spLocks noChangeShapeType="1"/>
          </p:cNvSpPr>
          <p:nvPr/>
        </p:nvSpPr>
        <p:spPr bwMode="auto">
          <a:xfrm>
            <a:off x="381000" y="1109344"/>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3"/>
            <a:ext cx="0" cy="581333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76985"/>
            <a:ext cx="8442960" cy="40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r>
              <a:rPr lang="en-US" sz="1400" dirty="0">
                <a:latin typeface="+mn-lt"/>
              </a:rPr>
              <a:t>Continued</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Integrative Exercise</a:t>
            </a:r>
            <a:r>
              <a:rPr lang="en-US" b="1" dirty="0">
                <a:solidFill>
                  <a:srgbClr val="4C4BE5"/>
                </a:solidFill>
                <a:latin typeface="Arial" charset="0"/>
              </a:rPr>
              <a:t> </a:t>
            </a:r>
            <a:r>
              <a:rPr lang="en-US" b="1" dirty="0">
                <a:latin typeface="Arial" pitchFamily="34" charset="0"/>
                <a:cs typeface="Arial" pitchFamily="34" charset="0"/>
              </a:rPr>
              <a:t>Putting Concepts Together</a:t>
            </a:r>
          </a:p>
        </p:txBody>
      </p:sp>
      <p:sp>
        <p:nvSpPr>
          <p:cNvPr id="11" name="Line 89"/>
          <p:cNvSpPr>
            <a:spLocks noChangeShapeType="1"/>
          </p:cNvSpPr>
          <p:nvPr/>
        </p:nvSpPr>
        <p:spPr bwMode="auto">
          <a:xfrm>
            <a:off x="286639" y="6108804"/>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2348"/>
          <a:stretch/>
        </p:blipFill>
        <p:spPr>
          <a:xfrm>
            <a:off x="5669801" y="2752725"/>
            <a:ext cx="3264650" cy="336236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7224" y="2541587"/>
            <a:ext cx="173732" cy="4571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7302" y="2327274"/>
            <a:ext cx="173732" cy="45719"/>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5727" y="3179762"/>
            <a:ext cx="173732" cy="45719"/>
          </a:xfrm>
          <a:prstGeom prst="rect">
            <a:avLst/>
          </a:prstGeom>
        </p:spPr>
      </p:pic>
    </p:spTree>
    <p:extLst>
      <p:ext uri="{BB962C8B-B14F-4D97-AF65-F5344CB8AC3E}">
        <p14:creationId xmlns:p14="http://schemas.microsoft.com/office/powerpoint/2010/main" val="232449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22056"/>
            <a:ext cx="8696325" cy="4954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r>
              <a:rPr lang="en-US" sz="1400" b="1" dirty="0">
                <a:latin typeface="+mn-lt"/>
              </a:rPr>
              <a:t>Comment </a:t>
            </a:r>
            <a:r>
              <a:rPr lang="en-US" sz="1400" dirty="0">
                <a:latin typeface="+mn-lt"/>
              </a:rPr>
              <a:t>As this example illustrates, when a molecule exhibits resonance, any one of the resonance structures can be used to predict the molecular geometry.</a:t>
            </a:r>
          </a:p>
          <a:p>
            <a:pPr marL="0" indent="0"/>
            <a:endParaRPr lang="en-US" sz="1400" dirty="0">
              <a:latin typeface="+mn-lt"/>
            </a:endParaRPr>
          </a:p>
          <a:p>
            <a:r>
              <a:rPr lang="en-US" sz="1400" b="1" dirty="0">
                <a:latin typeface="+mn-lt"/>
              </a:rPr>
              <a:t>(b) </a:t>
            </a:r>
            <a:r>
              <a:rPr lang="en-US" sz="1400" dirty="0">
                <a:latin typeface="+mn-lt"/>
              </a:rPr>
              <a:t>The Lewis structure for SnCl</a:t>
            </a:r>
            <a:r>
              <a:rPr lang="en-US" sz="1400" baseline="-25000" dirty="0">
                <a:latin typeface="+mn-lt"/>
              </a:rPr>
              <a:t>3</a:t>
            </a:r>
            <a:r>
              <a:rPr lang="en-US" sz="1400" baseline="30000" dirty="0">
                <a:latin typeface="+mn-lt"/>
              </a:rPr>
              <a:t>–</a:t>
            </a:r>
            <a:r>
              <a:rPr lang="en-US" sz="1400" dirty="0">
                <a:latin typeface="+mn-lt"/>
              </a:rPr>
              <a:t> is</a:t>
            </a:r>
          </a:p>
        </p:txBody>
      </p:sp>
      <p:sp>
        <p:nvSpPr>
          <p:cNvPr id="2050" name="Line 66"/>
          <p:cNvSpPr>
            <a:spLocks noChangeShapeType="1"/>
          </p:cNvSpPr>
          <p:nvPr/>
        </p:nvSpPr>
        <p:spPr bwMode="auto">
          <a:xfrm>
            <a:off x="381000" y="111178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577519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0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Continued</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9.1</a:t>
            </a:r>
            <a:r>
              <a:rPr lang="en-US" b="1" dirty="0">
                <a:solidFill>
                  <a:srgbClr val="4C4BE5"/>
                </a:solidFill>
                <a:latin typeface="Arial" charset="0"/>
              </a:rPr>
              <a:t> </a:t>
            </a:r>
            <a:r>
              <a:rPr lang="en-US" b="1" dirty="0">
                <a:latin typeface="Arial" pitchFamily="34" charset="0"/>
                <a:cs typeface="Arial" pitchFamily="34" charset="0"/>
              </a:rPr>
              <a:t>Using the VSEPR Model</a:t>
            </a:r>
          </a:p>
        </p:txBody>
      </p:sp>
      <p:sp>
        <p:nvSpPr>
          <p:cNvPr id="11" name="Line 89"/>
          <p:cNvSpPr>
            <a:spLocks noChangeShapeType="1"/>
          </p:cNvSpPr>
          <p:nvPr/>
        </p:nvSpPr>
        <p:spPr bwMode="auto">
          <a:xfrm>
            <a:off x="286639" y="60769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4357"/>
          <a:stretch/>
        </p:blipFill>
        <p:spPr>
          <a:xfrm>
            <a:off x="3223710" y="2193512"/>
            <a:ext cx="2634667" cy="1254538"/>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280"/>
          <a:stretch/>
        </p:blipFill>
        <p:spPr>
          <a:xfrm>
            <a:off x="1715877" y="3739895"/>
            <a:ext cx="5874168" cy="1879855"/>
          </a:xfrm>
          <a:prstGeom prst="rect">
            <a:avLst/>
          </a:prstGeom>
        </p:spPr>
      </p:pic>
    </p:spTree>
    <p:extLst>
      <p:ext uri="{BB962C8B-B14F-4D97-AF65-F5344CB8AC3E}">
        <p14:creationId xmlns:p14="http://schemas.microsoft.com/office/powerpoint/2010/main" val="234391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122056"/>
            <a:ext cx="8696325" cy="992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r>
              <a:rPr lang="en-US" sz="1400" dirty="0">
                <a:latin typeface="+mn-lt"/>
              </a:rPr>
              <a:t>The central </a:t>
            </a:r>
            <a:r>
              <a:rPr lang="en-US" sz="1400" dirty="0" err="1">
                <a:latin typeface="+mn-lt"/>
              </a:rPr>
              <a:t>Sn</a:t>
            </a:r>
            <a:r>
              <a:rPr lang="en-US" sz="1400" dirty="0">
                <a:latin typeface="+mn-lt"/>
              </a:rPr>
              <a:t> atom is bonded to the three </a:t>
            </a:r>
            <a:r>
              <a:rPr lang="en-US" sz="1400" dirty="0" err="1">
                <a:latin typeface="+mn-lt"/>
              </a:rPr>
              <a:t>Cl</a:t>
            </a:r>
            <a:r>
              <a:rPr lang="en-US" sz="1400" dirty="0">
                <a:latin typeface="+mn-lt"/>
              </a:rPr>
              <a:t> atoms and has one nonbonding pair; thus, we have four electron domains, meaning a tetrahedral electron-domain geometry (Table 9.1) with one vertex occupied by a nonbonding pair of electrons. A tetrahedral </a:t>
            </a:r>
            <a:r>
              <a:rPr lang="en-US" sz="1400" dirty="0" err="1">
                <a:latin typeface="+mn-lt"/>
              </a:rPr>
              <a:t>electrondomain</a:t>
            </a:r>
            <a:r>
              <a:rPr lang="en-US" sz="1400" dirty="0">
                <a:latin typeface="+mn-lt"/>
              </a:rPr>
              <a:t> geometry with three bonding and one nonbonding domains leads to a </a:t>
            </a:r>
            <a:r>
              <a:rPr lang="en-US" sz="1400" dirty="0" err="1">
                <a:latin typeface="+mn-lt"/>
              </a:rPr>
              <a:t>trigonal</a:t>
            </a:r>
            <a:r>
              <a:rPr lang="en-US" sz="1400" dirty="0">
                <a:latin typeface="+mn-lt"/>
              </a:rPr>
              <a:t>-pyramidal molecular geometry (Table 9.2).</a:t>
            </a:r>
          </a:p>
        </p:txBody>
      </p:sp>
      <p:sp>
        <p:nvSpPr>
          <p:cNvPr id="2050" name="Line 66"/>
          <p:cNvSpPr>
            <a:spLocks noChangeShapeType="1"/>
          </p:cNvSpPr>
          <p:nvPr/>
        </p:nvSpPr>
        <p:spPr bwMode="auto">
          <a:xfrm>
            <a:off x="381000" y="111178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577519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30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Continued</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9.1</a:t>
            </a:r>
            <a:r>
              <a:rPr lang="en-US" b="1" dirty="0">
                <a:solidFill>
                  <a:srgbClr val="4C4BE5"/>
                </a:solidFill>
                <a:latin typeface="Arial" charset="0"/>
              </a:rPr>
              <a:t> </a:t>
            </a:r>
            <a:r>
              <a:rPr lang="en-US" b="1" dirty="0">
                <a:latin typeface="Arial" pitchFamily="34" charset="0"/>
                <a:cs typeface="Arial" pitchFamily="34" charset="0"/>
              </a:rPr>
              <a:t>Using the VSEPR Model</a:t>
            </a:r>
          </a:p>
        </p:txBody>
      </p:sp>
      <p:sp>
        <p:nvSpPr>
          <p:cNvPr id="11" name="Line 89"/>
          <p:cNvSpPr>
            <a:spLocks noChangeShapeType="1"/>
          </p:cNvSpPr>
          <p:nvPr/>
        </p:nvSpPr>
        <p:spPr bwMode="auto">
          <a:xfrm>
            <a:off x="286639" y="60769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300"/>
          <a:stretch/>
        </p:blipFill>
        <p:spPr>
          <a:xfrm>
            <a:off x="1200150" y="2042238"/>
            <a:ext cx="2754119" cy="407011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2731"/>
          <a:stretch/>
        </p:blipFill>
        <p:spPr>
          <a:xfrm>
            <a:off x="4652960" y="2042238"/>
            <a:ext cx="3692346" cy="4070113"/>
          </a:xfrm>
          <a:prstGeom prst="rect">
            <a:avLst/>
          </a:prstGeom>
        </p:spPr>
      </p:pic>
    </p:spTree>
    <p:extLst>
      <p:ext uri="{BB962C8B-B14F-4D97-AF65-F5344CB8AC3E}">
        <p14:creationId xmlns:p14="http://schemas.microsoft.com/office/powerpoint/2010/main" val="134310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405161"/>
            <a:ext cx="8696325" cy="479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r>
              <a:rPr lang="en-US" sz="1600" b="1" dirty="0">
                <a:solidFill>
                  <a:srgbClr val="3366FF"/>
                </a:solidFill>
              </a:rPr>
              <a:t>Solution</a:t>
            </a:r>
          </a:p>
          <a:p>
            <a:endParaRPr lang="en-US" sz="1000" dirty="0"/>
          </a:p>
          <a:p>
            <a:r>
              <a:rPr lang="en-US" sz="1400" b="1" dirty="0">
                <a:latin typeface="+mn-lt"/>
              </a:rPr>
              <a:t>Analyze </a:t>
            </a:r>
            <a:r>
              <a:rPr lang="en-US" sz="1400" dirty="0">
                <a:latin typeface="+mn-lt"/>
              </a:rPr>
              <a:t>The molecules are of the </a:t>
            </a:r>
            <a:r>
              <a:rPr lang="en-US" sz="1400" dirty="0" err="1">
                <a:latin typeface="+mn-lt"/>
              </a:rPr>
              <a:t>AB</a:t>
            </a:r>
            <a:r>
              <a:rPr lang="en-US" sz="1400" i="1" baseline="-25000" dirty="0" err="1">
                <a:latin typeface="+mn-lt"/>
              </a:rPr>
              <a:t>n</a:t>
            </a:r>
            <a:r>
              <a:rPr lang="en-US" sz="1400" i="1" dirty="0">
                <a:latin typeface="+mn-lt"/>
              </a:rPr>
              <a:t> </a:t>
            </a:r>
            <a:r>
              <a:rPr lang="en-US" sz="1400" dirty="0">
                <a:latin typeface="+mn-lt"/>
              </a:rPr>
              <a:t>type with a central </a:t>
            </a:r>
            <a:r>
              <a:rPr lang="en-US" sz="1400" i="1" dirty="0">
                <a:latin typeface="+mn-lt"/>
              </a:rPr>
              <a:t>p</a:t>
            </a:r>
            <a:r>
              <a:rPr lang="en-US" sz="1400" dirty="0">
                <a:latin typeface="+mn-lt"/>
              </a:rPr>
              <a:t>-block atom.</a:t>
            </a:r>
          </a:p>
          <a:p>
            <a:endParaRPr lang="en-US" sz="1400" b="1" dirty="0">
              <a:latin typeface="+mn-lt"/>
            </a:endParaRPr>
          </a:p>
          <a:p>
            <a:pPr marL="0" indent="0"/>
            <a:r>
              <a:rPr lang="en-US" sz="1400" b="1" dirty="0">
                <a:latin typeface="+mn-lt"/>
              </a:rPr>
              <a:t>Plan </a:t>
            </a:r>
            <a:r>
              <a:rPr lang="en-US" sz="1400" dirty="0">
                <a:latin typeface="+mn-lt"/>
              </a:rPr>
              <a:t>We first draw Lewis structures and then use the VSEPR model to determine the electron-domain geometry and molecular geometry.</a:t>
            </a:r>
          </a:p>
          <a:p>
            <a:endParaRPr lang="en-US" sz="1400" b="1" dirty="0">
              <a:latin typeface="+mn-lt"/>
            </a:endParaRPr>
          </a:p>
          <a:p>
            <a:r>
              <a:rPr lang="en-US" sz="1400" b="1" dirty="0">
                <a:latin typeface="+mn-lt"/>
              </a:rPr>
              <a:t>Solve</a:t>
            </a:r>
          </a:p>
          <a:p>
            <a:r>
              <a:rPr lang="en-US" sz="1400" b="1" dirty="0">
                <a:latin typeface="+mn-lt"/>
              </a:rPr>
              <a:t>(a) </a:t>
            </a:r>
            <a:r>
              <a:rPr lang="en-US" sz="1400" dirty="0">
                <a:latin typeface="+mn-lt"/>
              </a:rPr>
              <a:t>The Lewis structure for SF</a:t>
            </a:r>
            <a:r>
              <a:rPr lang="en-US" sz="1400" baseline="-25000" dirty="0">
                <a:latin typeface="+mn-lt"/>
              </a:rPr>
              <a:t>4</a:t>
            </a:r>
            <a:r>
              <a:rPr lang="en-US" sz="1400" dirty="0">
                <a:latin typeface="+mn-lt"/>
              </a:rPr>
              <a:t> is</a:t>
            </a:r>
          </a:p>
        </p:txBody>
      </p:sp>
      <p:sp>
        <p:nvSpPr>
          <p:cNvPr id="2050" name="Line 66"/>
          <p:cNvSpPr>
            <a:spLocks noChangeShapeType="1"/>
          </p:cNvSpPr>
          <p:nvPr/>
        </p:nvSpPr>
        <p:spPr bwMode="auto">
          <a:xfrm>
            <a:off x="381000" y="139753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577519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1053211"/>
            <a:ext cx="8400472" cy="30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Use the VSEPR model to predict the molecular geometry of (</a:t>
            </a:r>
            <a:r>
              <a:rPr lang="en-US" sz="1400" b="1" dirty="0">
                <a:latin typeface="+mn-lt"/>
              </a:rPr>
              <a:t>a</a:t>
            </a:r>
            <a:r>
              <a:rPr lang="en-US" sz="1400" dirty="0">
                <a:latin typeface="+mn-lt"/>
              </a:rPr>
              <a:t>) SF</a:t>
            </a:r>
            <a:r>
              <a:rPr lang="en-US" sz="1400" baseline="-25000" dirty="0">
                <a:latin typeface="+mn-lt"/>
              </a:rPr>
              <a:t>4</a:t>
            </a:r>
            <a:r>
              <a:rPr lang="en-US" sz="1400" dirty="0">
                <a:latin typeface="+mn-lt"/>
              </a:rPr>
              <a:t>, (</a:t>
            </a:r>
            <a:r>
              <a:rPr lang="en-US" sz="1400" b="1" dirty="0">
                <a:latin typeface="+mn-lt"/>
              </a:rPr>
              <a:t>b</a:t>
            </a:r>
            <a:r>
              <a:rPr lang="en-US" sz="1400" dirty="0">
                <a:latin typeface="+mn-lt"/>
              </a:rPr>
              <a:t>) IF</a:t>
            </a:r>
            <a:r>
              <a:rPr lang="en-US" sz="1400" baseline="-25000" dirty="0">
                <a:latin typeface="+mn-lt"/>
              </a:rPr>
              <a:t>5</a:t>
            </a:r>
            <a:r>
              <a:rPr lang="en-US" sz="1400" dirty="0">
                <a:latin typeface="+mn-lt"/>
              </a:rPr>
              <a:t>.</a:t>
            </a:r>
          </a:p>
        </p:txBody>
      </p:sp>
      <p:sp>
        <p:nvSpPr>
          <p:cNvPr id="11" name="Line 89"/>
          <p:cNvSpPr>
            <a:spLocks noChangeShapeType="1"/>
          </p:cNvSpPr>
          <p:nvPr/>
        </p:nvSpPr>
        <p:spPr bwMode="auto">
          <a:xfrm>
            <a:off x="286639" y="60769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58"/>
          <p:cNvSpPr>
            <a:spLocks noChangeArrowheads="1"/>
          </p:cNvSpPr>
          <p:nvPr/>
        </p:nvSpPr>
        <p:spPr bwMode="auto">
          <a:xfrm>
            <a:off x="319088" y="364150"/>
            <a:ext cx="8443912" cy="73977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a:r>
              <a:rPr lang="en-US" b="1" dirty="0">
                <a:solidFill>
                  <a:srgbClr val="3366FF"/>
                </a:solidFill>
                <a:latin typeface="Arial" charset="0"/>
              </a:rPr>
              <a:t>Sample Exercise 9.2</a:t>
            </a:r>
            <a:r>
              <a:rPr lang="en-US" b="1" dirty="0">
                <a:solidFill>
                  <a:srgbClr val="4C4BE5"/>
                </a:solidFill>
                <a:latin typeface="Arial" charset="0"/>
              </a:rPr>
              <a:t> </a:t>
            </a:r>
            <a:r>
              <a:rPr lang="en-US" b="1" dirty="0">
                <a:latin typeface="Arial" pitchFamily="34" charset="0"/>
                <a:cs typeface="Arial" pitchFamily="34" charset="0"/>
              </a:rPr>
              <a:t>Molecular Geometries of Molecules with Expanded Valence Shells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580"/>
          <a:stretch/>
        </p:blipFill>
        <p:spPr>
          <a:xfrm>
            <a:off x="3226593" y="3179825"/>
            <a:ext cx="2852736" cy="2763775"/>
          </a:xfrm>
          <a:prstGeom prst="rect">
            <a:avLst/>
          </a:prstGeom>
        </p:spPr>
      </p:pic>
    </p:spTree>
    <p:extLst>
      <p:ext uri="{BB962C8B-B14F-4D97-AF65-F5344CB8AC3E}">
        <p14:creationId xmlns:p14="http://schemas.microsoft.com/office/powerpoint/2010/main" val="422950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405161"/>
            <a:ext cx="8696325" cy="479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r>
              <a:rPr lang="en-US" sz="1400" dirty="0">
                <a:latin typeface="+mn-lt"/>
              </a:rPr>
              <a:t>The sulfur has five electron domains around it: four from the S—F bonds and one from the nonbonding pair. Each domain points toward a vertex of a </a:t>
            </a:r>
            <a:r>
              <a:rPr lang="en-US" sz="1400" dirty="0" err="1">
                <a:latin typeface="+mn-lt"/>
              </a:rPr>
              <a:t>trigonal</a:t>
            </a:r>
            <a:r>
              <a:rPr lang="en-US" sz="1400" dirty="0">
                <a:latin typeface="+mn-lt"/>
              </a:rPr>
              <a:t> </a:t>
            </a:r>
            <a:r>
              <a:rPr lang="en-US" sz="1400" dirty="0" err="1">
                <a:latin typeface="+mn-lt"/>
              </a:rPr>
              <a:t>bipyramid</a:t>
            </a:r>
            <a:r>
              <a:rPr lang="en-US" sz="1400" dirty="0">
                <a:latin typeface="+mn-lt"/>
              </a:rPr>
              <a:t>. The domain from the nonbonding pair will point toward an equatorial position. The four bonds point toward the remaining four positions, resulting in a molecular geometry that is described as seesaw-shaped:</a:t>
            </a:r>
          </a:p>
        </p:txBody>
      </p:sp>
      <p:sp>
        <p:nvSpPr>
          <p:cNvPr id="2050" name="Line 66"/>
          <p:cNvSpPr>
            <a:spLocks noChangeShapeType="1"/>
          </p:cNvSpPr>
          <p:nvPr/>
        </p:nvSpPr>
        <p:spPr bwMode="auto">
          <a:xfrm>
            <a:off x="381000" y="139753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577519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1053211"/>
            <a:ext cx="8400472" cy="30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Continued</a:t>
            </a:r>
          </a:p>
        </p:txBody>
      </p:sp>
      <p:sp>
        <p:nvSpPr>
          <p:cNvPr id="11" name="Line 89"/>
          <p:cNvSpPr>
            <a:spLocks noChangeShapeType="1"/>
          </p:cNvSpPr>
          <p:nvPr/>
        </p:nvSpPr>
        <p:spPr bwMode="auto">
          <a:xfrm>
            <a:off x="286639" y="60769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58"/>
          <p:cNvSpPr>
            <a:spLocks noChangeArrowheads="1"/>
          </p:cNvSpPr>
          <p:nvPr/>
        </p:nvSpPr>
        <p:spPr bwMode="auto">
          <a:xfrm>
            <a:off x="319088" y="364150"/>
            <a:ext cx="8443912" cy="73977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a:r>
              <a:rPr lang="en-US" b="1" dirty="0">
                <a:solidFill>
                  <a:srgbClr val="3366FF"/>
                </a:solidFill>
                <a:latin typeface="Arial" charset="0"/>
              </a:rPr>
              <a:t>Sample Exercise 9.2</a:t>
            </a:r>
            <a:r>
              <a:rPr lang="en-US" b="1" dirty="0">
                <a:solidFill>
                  <a:srgbClr val="4C4BE5"/>
                </a:solidFill>
                <a:latin typeface="Arial" charset="0"/>
              </a:rPr>
              <a:t> </a:t>
            </a:r>
            <a:r>
              <a:rPr lang="en-US" b="1" dirty="0">
                <a:latin typeface="Arial" pitchFamily="34" charset="0"/>
                <a:cs typeface="Arial" pitchFamily="34" charset="0"/>
              </a:rPr>
              <a:t>Molecular Geometries of Molecules with Expanded Valence Shells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242"/>
          <a:stretch/>
        </p:blipFill>
        <p:spPr>
          <a:xfrm>
            <a:off x="510476" y="2595372"/>
            <a:ext cx="8410574" cy="2624328"/>
          </a:xfrm>
          <a:prstGeom prst="rect">
            <a:avLst/>
          </a:prstGeom>
        </p:spPr>
      </p:pic>
    </p:spTree>
    <p:extLst>
      <p:ext uri="{BB962C8B-B14F-4D97-AF65-F5344CB8AC3E}">
        <p14:creationId xmlns:p14="http://schemas.microsoft.com/office/powerpoint/2010/main" val="258783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1405161"/>
            <a:ext cx="6781801" cy="479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r>
              <a:rPr lang="en-US" sz="1400" b="1" dirty="0">
                <a:latin typeface="+mn-lt"/>
              </a:rPr>
              <a:t>Comment</a:t>
            </a:r>
            <a:r>
              <a:rPr lang="en-US" sz="1400" dirty="0">
                <a:latin typeface="+mn-lt"/>
              </a:rPr>
              <a:t> The experimentally observed structure is shown on the right. We can infer that the nonbonding electron domain occupies an equatorial position, as predicted. The axial and equatorial S—F bonds are slightly bent away from the nonbonding domain, suggesting that the bonding domains are “pushed” by the nonbonding domain, which exerts a greater repulsion (Figure 9.7).</a:t>
            </a:r>
          </a:p>
          <a:p>
            <a:pPr marL="0" indent="0"/>
            <a:endParaRPr lang="en-US" sz="1400" dirty="0">
              <a:latin typeface="+mn-lt"/>
            </a:endParaRPr>
          </a:p>
          <a:p>
            <a:pPr marL="0" indent="0"/>
            <a:r>
              <a:rPr lang="en-US" sz="1400" b="1" dirty="0">
                <a:latin typeface="+mn-lt"/>
              </a:rPr>
              <a:t>(b) </a:t>
            </a:r>
            <a:r>
              <a:rPr lang="en-US" sz="1400" dirty="0">
                <a:latin typeface="+mn-lt"/>
              </a:rPr>
              <a:t>The Lewis structure of IF</a:t>
            </a:r>
            <a:r>
              <a:rPr lang="en-US" sz="1400" baseline="-25000" dirty="0">
                <a:latin typeface="+mn-lt"/>
              </a:rPr>
              <a:t>5</a:t>
            </a:r>
            <a:r>
              <a:rPr lang="en-US" sz="1400" dirty="0">
                <a:latin typeface="+mn-lt"/>
              </a:rPr>
              <a:t> is</a:t>
            </a:r>
          </a:p>
        </p:txBody>
      </p:sp>
      <p:sp>
        <p:nvSpPr>
          <p:cNvPr id="2050" name="Line 66"/>
          <p:cNvSpPr>
            <a:spLocks noChangeShapeType="1"/>
          </p:cNvSpPr>
          <p:nvPr/>
        </p:nvSpPr>
        <p:spPr bwMode="auto">
          <a:xfrm>
            <a:off x="381000" y="139753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577519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1053211"/>
            <a:ext cx="8400472" cy="30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Continued</a:t>
            </a:r>
          </a:p>
        </p:txBody>
      </p:sp>
      <p:sp>
        <p:nvSpPr>
          <p:cNvPr id="11" name="Line 89"/>
          <p:cNvSpPr>
            <a:spLocks noChangeShapeType="1"/>
          </p:cNvSpPr>
          <p:nvPr/>
        </p:nvSpPr>
        <p:spPr bwMode="auto">
          <a:xfrm>
            <a:off x="286639" y="60769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58"/>
          <p:cNvSpPr>
            <a:spLocks noChangeArrowheads="1"/>
          </p:cNvSpPr>
          <p:nvPr/>
        </p:nvSpPr>
        <p:spPr bwMode="auto">
          <a:xfrm>
            <a:off x="319088" y="364150"/>
            <a:ext cx="8443912" cy="73977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a:r>
              <a:rPr lang="en-US" b="1" dirty="0">
                <a:solidFill>
                  <a:srgbClr val="3366FF"/>
                </a:solidFill>
                <a:latin typeface="Arial" charset="0"/>
              </a:rPr>
              <a:t>Sample Exercise 9.2</a:t>
            </a:r>
            <a:r>
              <a:rPr lang="en-US" b="1" dirty="0">
                <a:solidFill>
                  <a:srgbClr val="4C4BE5"/>
                </a:solidFill>
                <a:latin typeface="Arial" charset="0"/>
              </a:rPr>
              <a:t> </a:t>
            </a:r>
            <a:r>
              <a:rPr lang="en-US" b="1" dirty="0">
                <a:latin typeface="Arial" pitchFamily="34" charset="0"/>
                <a:cs typeface="Arial" pitchFamily="34" charset="0"/>
              </a:rPr>
              <a:t>Molecular Geometries of Molecules with Expanded Valence Shells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454"/>
          <a:stretch/>
        </p:blipFill>
        <p:spPr>
          <a:xfrm>
            <a:off x="7145273" y="1537335"/>
            <a:ext cx="1760601" cy="424434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664"/>
          <a:stretch/>
        </p:blipFill>
        <p:spPr>
          <a:xfrm>
            <a:off x="2733674" y="2812328"/>
            <a:ext cx="3143251" cy="293601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50000" b="82752"/>
          <a:stretch/>
        </p:blipFill>
        <p:spPr>
          <a:xfrm>
            <a:off x="2733674" y="5722143"/>
            <a:ext cx="551688" cy="180773"/>
          </a:xfrm>
          <a:prstGeom prst="rect">
            <a:avLst/>
          </a:prstGeom>
        </p:spPr>
      </p:pic>
    </p:spTree>
    <p:extLst>
      <p:ext uri="{BB962C8B-B14F-4D97-AF65-F5344CB8AC3E}">
        <p14:creationId xmlns:p14="http://schemas.microsoft.com/office/powerpoint/2010/main" val="28471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800" y="1405161"/>
            <a:ext cx="5019676" cy="479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r>
              <a:rPr lang="en-US" sz="1400" dirty="0">
                <a:latin typeface="+mn-lt"/>
              </a:rPr>
              <a:t>The iodine has six electron domains around it, one of which is nonbonding. The electron-domain geometry is therefore octahedral, with one position occupied by the nonbonding pair, and the molecular geometry is </a:t>
            </a:r>
            <a:r>
              <a:rPr lang="en-US" sz="1400" i="1" dirty="0">
                <a:latin typeface="+mn-lt"/>
              </a:rPr>
              <a:t>square pyramidal </a:t>
            </a:r>
            <a:r>
              <a:rPr lang="en-US" sz="1400" dirty="0">
                <a:latin typeface="+mn-lt"/>
              </a:rPr>
              <a:t>(Table 9.3):</a:t>
            </a:r>
          </a:p>
        </p:txBody>
      </p:sp>
      <p:sp>
        <p:nvSpPr>
          <p:cNvPr id="2050" name="Line 66"/>
          <p:cNvSpPr>
            <a:spLocks noChangeShapeType="1"/>
          </p:cNvSpPr>
          <p:nvPr/>
        </p:nvSpPr>
        <p:spPr bwMode="auto">
          <a:xfrm>
            <a:off x="381000" y="139753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577519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1053211"/>
            <a:ext cx="8400472" cy="30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400" dirty="0">
                <a:latin typeface="+mn-lt"/>
              </a:rPr>
              <a:t>Continued</a:t>
            </a:r>
          </a:p>
        </p:txBody>
      </p:sp>
      <p:sp>
        <p:nvSpPr>
          <p:cNvPr id="11" name="Line 89"/>
          <p:cNvSpPr>
            <a:spLocks noChangeShapeType="1"/>
          </p:cNvSpPr>
          <p:nvPr/>
        </p:nvSpPr>
        <p:spPr bwMode="auto">
          <a:xfrm>
            <a:off x="286639" y="60769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58"/>
          <p:cNvSpPr>
            <a:spLocks noChangeArrowheads="1"/>
          </p:cNvSpPr>
          <p:nvPr/>
        </p:nvSpPr>
        <p:spPr bwMode="auto">
          <a:xfrm>
            <a:off x="319088" y="364150"/>
            <a:ext cx="8443912" cy="73977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a:r>
              <a:rPr lang="en-US" b="1" dirty="0">
                <a:solidFill>
                  <a:srgbClr val="3366FF"/>
                </a:solidFill>
                <a:latin typeface="Arial" charset="0"/>
              </a:rPr>
              <a:t>Sample Exercise 9.2</a:t>
            </a:r>
            <a:r>
              <a:rPr lang="en-US" b="1" dirty="0">
                <a:solidFill>
                  <a:srgbClr val="4C4BE5"/>
                </a:solidFill>
                <a:latin typeface="Arial" charset="0"/>
              </a:rPr>
              <a:t> </a:t>
            </a:r>
            <a:r>
              <a:rPr lang="en-US" b="1" dirty="0">
                <a:latin typeface="Arial" pitchFamily="34" charset="0"/>
                <a:cs typeface="Arial" pitchFamily="34" charset="0"/>
              </a:rPr>
              <a:t>Molecular Geometries of Molecules with Expanded Valence Shells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500"/>
          <a:stretch/>
        </p:blipFill>
        <p:spPr>
          <a:xfrm>
            <a:off x="5457825" y="1447800"/>
            <a:ext cx="3371850" cy="468411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4361"/>
          <a:stretch/>
        </p:blipFill>
        <p:spPr>
          <a:xfrm>
            <a:off x="485575" y="2891790"/>
            <a:ext cx="4664990" cy="1880235"/>
          </a:xfrm>
          <a:prstGeom prst="rect">
            <a:avLst/>
          </a:prstGeom>
        </p:spPr>
      </p:pic>
    </p:spTree>
    <p:extLst>
      <p:ext uri="{BB962C8B-B14F-4D97-AF65-F5344CB8AC3E}">
        <p14:creationId xmlns:p14="http://schemas.microsoft.com/office/powerpoint/2010/main" val="404255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04799" y="2245256"/>
            <a:ext cx="8696325" cy="3831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r>
              <a:rPr lang="en-US" sz="1600" b="1" dirty="0">
                <a:solidFill>
                  <a:srgbClr val="3366FF"/>
                </a:solidFill>
              </a:rPr>
              <a:t>Solution</a:t>
            </a:r>
          </a:p>
          <a:p>
            <a:endParaRPr lang="en-US" sz="1000" b="1" dirty="0">
              <a:solidFill>
                <a:srgbClr val="3366FF"/>
              </a:solidFill>
            </a:endParaRPr>
          </a:p>
          <a:p>
            <a:r>
              <a:rPr lang="en-US" sz="1400" b="1" dirty="0">
                <a:latin typeface="+mn-lt"/>
              </a:rPr>
              <a:t>Analyze</a:t>
            </a:r>
            <a:r>
              <a:rPr lang="en-US" sz="1400" dirty="0">
                <a:latin typeface="+mn-lt"/>
              </a:rPr>
              <a:t> We are given a Lewis structure and asked to determine two bond angles.</a:t>
            </a:r>
          </a:p>
          <a:p>
            <a:endParaRPr lang="en-US" sz="1400" dirty="0">
              <a:latin typeface="+mn-lt"/>
            </a:endParaRPr>
          </a:p>
          <a:p>
            <a:pPr marL="0" indent="0"/>
            <a:r>
              <a:rPr lang="en-US" sz="1400" b="1" dirty="0">
                <a:latin typeface="+mn-lt"/>
              </a:rPr>
              <a:t>Plan</a:t>
            </a:r>
            <a:r>
              <a:rPr lang="en-US" sz="1400" dirty="0">
                <a:latin typeface="+mn-lt"/>
              </a:rPr>
              <a:t> To predict a bond angle, we determine the number of electron domains surrounding the middle atom in the bond. The ideal angle corresponds to the electron-domain geometry around the atom. The angle will be compressed somewhat by nonbonding electrons or multiple bonds.</a:t>
            </a:r>
          </a:p>
          <a:p>
            <a:pPr marL="0" indent="0"/>
            <a:endParaRPr lang="en-US" sz="1400" dirty="0">
              <a:latin typeface="+mn-lt"/>
            </a:endParaRPr>
          </a:p>
          <a:p>
            <a:pPr marL="0" indent="0"/>
            <a:r>
              <a:rPr lang="en-US" sz="1400" b="1" dirty="0">
                <a:latin typeface="+mn-lt"/>
              </a:rPr>
              <a:t>Solve</a:t>
            </a:r>
            <a:r>
              <a:rPr lang="en-US" sz="1400" dirty="0">
                <a:latin typeface="+mn-lt"/>
              </a:rPr>
              <a:t> In H—O—C, the O atom has four electron domains (two bonding, two nonbonding). The electron-domain geometry around O is therefore tetrahedral, which gives an ideal angle of 109.5</a:t>
            </a:r>
            <a:r>
              <a:rPr lang="en-US" sz="1400" dirty="0">
                <a:latin typeface="+mn-lt"/>
                <a:cs typeface="Times New Roman"/>
              </a:rPr>
              <a:t>°.</a:t>
            </a:r>
            <a:r>
              <a:rPr lang="en-US" sz="1400" dirty="0">
                <a:latin typeface="+mn-lt"/>
              </a:rPr>
              <a:t> The H—O—C angle is compressed somewhat by the nonbonding pairs, so we expect this angle to be slightly less than 109.5</a:t>
            </a:r>
            <a:r>
              <a:rPr lang="en-US" sz="1400" dirty="0">
                <a:latin typeface="Times New Roman"/>
                <a:cs typeface="Times New Roman"/>
              </a:rPr>
              <a:t>°</a:t>
            </a:r>
            <a:r>
              <a:rPr lang="en-US" sz="1400" dirty="0">
                <a:latin typeface="+mn-lt"/>
              </a:rPr>
              <a:t>.</a:t>
            </a:r>
          </a:p>
          <a:p>
            <a:pPr marL="0" indent="230188"/>
            <a:r>
              <a:rPr lang="en-US" sz="1400" dirty="0">
                <a:latin typeface="+mn-lt"/>
              </a:rPr>
              <a:t>To predict the O—C—C bond angle, we examine the middle atom in the angle. In the molecule, there are three atoms bonded to this C atom and no nonbonding pairs, and so it has three electron domains about it. The predicted electron-domain geometry is </a:t>
            </a:r>
            <a:r>
              <a:rPr lang="en-US" sz="1400" dirty="0" err="1">
                <a:latin typeface="+mn-lt"/>
              </a:rPr>
              <a:t>trigonal</a:t>
            </a:r>
            <a:r>
              <a:rPr lang="en-US" sz="1400" dirty="0">
                <a:latin typeface="+mn-lt"/>
              </a:rPr>
              <a:t> planar, resulting in an ideal bond angle of 120</a:t>
            </a:r>
            <a:r>
              <a:rPr lang="en-US" sz="1400" dirty="0">
                <a:latin typeface="+mn-lt"/>
                <a:cs typeface="Times New Roman"/>
              </a:rPr>
              <a:t>°.</a:t>
            </a:r>
            <a:r>
              <a:rPr lang="en-US" sz="1400" dirty="0">
                <a:latin typeface="+mn-lt"/>
              </a:rPr>
              <a:t> Because of the larger size of the C     </a:t>
            </a:r>
            <a:r>
              <a:rPr lang="en-US" sz="1400" dirty="0" err="1">
                <a:latin typeface="+mn-lt"/>
              </a:rPr>
              <a:t>C</a:t>
            </a:r>
            <a:r>
              <a:rPr lang="en-US" sz="1400" dirty="0">
                <a:latin typeface="+mn-lt"/>
              </a:rPr>
              <a:t> domain, the bond angle should be slightly greater than 120</a:t>
            </a:r>
            <a:r>
              <a:rPr lang="en-US" sz="1400" dirty="0">
                <a:latin typeface="+mn-lt"/>
                <a:cs typeface="Times New Roman"/>
              </a:rPr>
              <a:t>°.</a:t>
            </a:r>
            <a:endParaRPr lang="en-US" sz="1400" dirty="0">
              <a:latin typeface="+mn-lt"/>
            </a:endParaRPr>
          </a:p>
        </p:txBody>
      </p:sp>
      <p:sp>
        <p:nvSpPr>
          <p:cNvPr id="2050" name="Line 66"/>
          <p:cNvSpPr>
            <a:spLocks noChangeShapeType="1"/>
          </p:cNvSpPr>
          <p:nvPr/>
        </p:nvSpPr>
        <p:spPr bwMode="auto">
          <a:xfrm>
            <a:off x="381000" y="223573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1"/>
          <p:cNvSpPr>
            <a:spLocks noChangeShapeType="1"/>
          </p:cNvSpPr>
          <p:nvPr/>
        </p:nvSpPr>
        <p:spPr bwMode="auto">
          <a:xfrm>
            <a:off x="294609" y="301752"/>
            <a:ext cx="0" cy="534657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8555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7461"/>
            <a:ext cx="8400472" cy="155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r>
              <a:rPr lang="en-US" sz="1400" dirty="0" err="1">
                <a:latin typeface="+mn-lt"/>
              </a:rPr>
              <a:t>Eyedrops</a:t>
            </a:r>
            <a:r>
              <a:rPr lang="en-US" sz="1400" dirty="0">
                <a:latin typeface="+mn-lt"/>
              </a:rPr>
              <a:t> for dry eyes usually contain a water-soluble polymer called poly(vinyl alcohol), which is based on the unstable organic molecule </a:t>
            </a:r>
            <a:r>
              <a:rPr lang="en-US" sz="1400" i="1" dirty="0">
                <a:latin typeface="+mn-lt"/>
              </a:rPr>
              <a:t>vinyl alcohol</a:t>
            </a:r>
            <a:r>
              <a:rPr lang="en-US" sz="1400" dirty="0">
                <a:latin typeface="+mn-lt"/>
              </a:rPr>
              <a:t>:</a:t>
            </a:r>
          </a:p>
          <a:p>
            <a:endParaRPr lang="en-US" sz="1400" dirty="0">
              <a:latin typeface="+mn-lt"/>
            </a:endParaRPr>
          </a:p>
          <a:p>
            <a:endParaRPr lang="en-US" sz="1400" dirty="0">
              <a:latin typeface="+mn-lt"/>
            </a:endParaRPr>
          </a:p>
          <a:p>
            <a:endParaRPr lang="en-US" sz="1400" dirty="0">
              <a:latin typeface="+mn-lt"/>
            </a:endParaRPr>
          </a:p>
          <a:p>
            <a:pPr>
              <a:spcBef>
                <a:spcPts val="600"/>
              </a:spcBef>
            </a:pPr>
            <a:r>
              <a:rPr lang="en-US" sz="1400" dirty="0">
                <a:latin typeface="+mn-lt"/>
              </a:rPr>
              <a:t>Predict the approximate values for the H—O—C and O—C—C bond angles in vinyl alcohol.</a:t>
            </a:r>
          </a:p>
        </p:txBody>
      </p:sp>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9.3</a:t>
            </a:r>
            <a:r>
              <a:rPr lang="en-US" b="1" dirty="0">
                <a:solidFill>
                  <a:srgbClr val="4C4BE5"/>
                </a:solidFill>
                <a:latin typeface="Arial" charset="0"/>
              </a:rPr>
              <a:t> </a:t>
            </a:r>
            <a:r>
              <a:rPr lang="en-US" b="1" dirty="0">
                <a:latin typeface="Arial" pitchFamily="34" charset="0"/>
                <a:cs typeface="Arial" pitchFamily="34" charset="0"/>
              </a:rPr>
              <a:t>Predicting Bond Angles</a:t>
            </a:r>
          </a:p>
        </p:txBody>
      </p:sp>
      <p:sp>
        <p:nvSpPr>
          <p:cNvPr id="11" name="Line 89"/>
          <p:cNvSpPr>
            <a:spLocks noChangeShapeType="1"/>
          </p:cNvSpPr>
          <p:nvPr/>
        </p:nvSpPr>
        <p:spPr bwMode="auto">
          <a:xfrm>
            <a:off x="286639" y="562863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337"/>
          <a:stretch/>
        </p:blipFill>
        <p:spPr>
          <a:xfrm>
            <a:off x="3373979" y="1186686"/>
            <a:ext cx="1731421" cy="60877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528" y="5344794"/>
            <a:ext cx="173732" cy="45719"/>
          </a:xfrm>
          <a:prstGeom prst="rect">
            <a:avLst/>
          </a:prstGeom>
        </p:spPr>
      </p:pic>
    </p:spTree>
    <p:extLst>
      <p:ext uri="{BB962C8B-B14F-4D97-AF65-F5344CB8AC3E}">
        <p14:creationId xmlns:p14="http://schemas.microsoft.com/office/powerpoint/2010/main" val="404386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ASTMERGEFILE" val="\\.host\Shared Folders\gexinc On My Mac\Desktop\TRANSFER\47191\04 Sample Chapter.xls"/>
  <p:tag name="MMPROD_NEXTUNIQUEID" val="10009"/>
  <p:tag name="MMPROD_UIDATA" val="&lt;database version=&quot;8.0&quot;&gt;&lt;object type=&quot;1&quot; unique_id=&quot;10001&quot;&gt;&lt;object type=&quot;2&quot; unique_id=&quot;10039&quot;&gt;&lt;object type=&quot;3&quot; unique_id=&quot;10040&quot;&gt;&lt;property id=&quot;20148&quot; value=&quot;5&quot;/&gt;&lt;property id=&quot;20300&quot; value=&quot;Slide 1&quot;/&gt;&lt;property id=&quot;20307&quot; value=&quot;256&quot;/&gt;&lt;/object&gt;&lt;object type=&quot;3&quot; unique_id=&quot;10041&quot;&gt;&lt;property id=&quot;20148&quot; value=&quot;5&quot;/&gt;&lt;property id=&quot;20300&quot; value=&quot;Slide 15&quot;/&gt;&lt;property id=&quot;20307&quot; value=&quot;270&quot;/&gt;&lt;/object&gt;&lt;object type=&quot;3&quot; unique_id=&quot;10042&quot;&gt;&lt;property id=&quot;20148&quot; value=&quot;5&quot;/&gt;&lt;property id=&quot;20300&quot; value=&quot;Slide 14&quot;/&gt;&lt;property id=&quot;20307&quot; value=&quot;269&quot;/&gt;&lt;/object&gt;&lt;object type=&quot;3&quot; unique_id=&quot;10043&quot;&gt;&lt;property id=&quot;20148&quot; value=&quot;5&quot;/&gt;&lt;property id=&quot;20300&quot; value=&quot;Slide 13&quot;/&gt;&lt;property id=&quot;20307&quot; value=&quot;268&quot;/&gt;&lt;/object&gt;&lt;object type=&quot;3&quot; unique_id=&quot;10044&quot;&gt;&lt;property id=&quot;20148&quot; value=&quot;5&quot;/&gt;&lt;property id=&quot;20300&quot; value=&quot;Slide 12&quot;/&gt;&lt;property id=&quot;20307&quot; value=&quot;267&quot;/&gt;&lt;/object&gt;&lt;object type=&quot;3&quot; unique_id=&quot;10045&quot;&gt;&lt;property id=&quot;20148&quot; value=&quot;5&quot;/&gt;&lt;property id=&quot;20300&quot; value=&quot;Slide 17&quot;/&gt;&lt;property id=&quot;20307&quot; value=&quot;272&quot;/&gt;&lt;/object&gt;&lt;object type=&quot;3&quot; unique_id=&quot;10046&quot;&gt;&lt;property id=&quot;20148&quot; value=&quot;5&quot;/&gt;&lt;property id=&quot;20300&quot; value=&quot;Slide 11&quot;/&gt;&lt;property id=&quot;20307&quot; value=&quot;266&quot;/&gt;&lt;/object&gt;&lt;object type=&quot;3&quot; unique_id=&quot;10047&quot;&gt;&lt;property id=&quot;20148&quot; value=&quot;5&quot;/&gt;&lt;property id=&quot;20300&quot; value=&quot;Slide 10&quot;/&gt;&lt;property id=&quot;20307&quot; value=&quot;265&quot;/&gt;&lt;/object&gt;&lt;object type=&quot;3&quot; unique_id=&quot;10048&quot;&gt;&lt;property id=&quot;20148&quot; value=&quot;5&quot;/&gt;&lt;property id=&quot;20300&quot; value=&quot;Slide 9&quot;/&gt;&lt;property id=&quot;20307&quot; value=&quot;264&quot;/&gt;&lt;/object&gt;&lt;object type=&quot;3&quot; unique_id=&quot;10049&quot;&gt;&lt;property id=&quot;20148&quot; value=&quot;5&quot;/&gt;&lt;property id=&quot;20300&quot; value=&quot;Slide 16&quot;/&gt;&lt;property id=&quot;20307&quot; value=&quot;271&quot;/&gt;&lt;/object&gt;&lt;object type=&quot;3&quot; unique_id=&quot;10050&quot;&gt;&lt;property id=&quot;20148&quot; value=&quot;5&quot;/&gt;&lt;property id=&quot;20300&quot; value=&quot;Slide 8&quot;/&gt;&lt;property id=&quot;20307&quot; value=&quot;263&quot;/&gt;&lt;/object&gt;&lt;object type=&quot;3&quot; unique_id=&quot;10051&quot;&gt;&lt;property id=&quot;20148&quot; value=&quot;5&quot;/&gt;&lt;property id=&quot;20300&quot; value=&quot;Slide 7&quot;/&gt;&lt;property id=&quot;20307&quot; value=&quot;262&quot;/&gt;&lt;/object&gt;&lt;object type=&quot;3&quot; unique_id=&quot;10052&quot;&gt;&lt;property id=&quot;20148&quot; value=&quot;5&quot;/&gt;&lt;property id=&quot;20300&quot; value=&quot;Slide 6&quot;/&gt;&lt;property id=&quot;20307&quot; value=&quot;261&quot;/&gt;&lt;/object&gt;&lt;object type=&quot;3&quot; unique_id=&quot;11956&quot;&gt;&lt;property id=&quot;20148&quot; value=&quot;5&quot;/&gt;&lt;property id=&quot;20300&quot; value=&quot;Slide 18&quot;/&gt;&lt;property id=&quot;20307&quot; value=&quot;273&quot;/&gt;&lt;/object&gt;&lt;object type=&quot;3&quot; unique_id=&quot;11957&quot;&gt;&lt;property id=&quot;20148&quot; value=&quot;5&quot;/&gt;&lt;property id=&quot;20300&quot; value=&quot;Slide 19&quot;/&gt;&lt;property id=&quot;20307&quot; value=&quot;274&quot;/&gt;&lt;/object&gt;&lt;object type=&quot;3&quot; unique_id=&quot;12302&quot;&gt;&lt;property id=&quot;20148&quot; value=&quot;5&quot;/&gt;&lt;property id=&quot;20300&quot; value=&quot;Slide 20&quot;/&gt;&lt;property id=&quot;20307&quot; value=&quot;275&quot;/&gt;&lt;/object&gt;&lt;object type=&quot;3&quot; unique_id=&quot;12303&quot;&gt;&lt;property id=&quot;20148&quot; value=&quot;5&quot;/&gt;&lt;property id=&quot;20300&quot; value=&quot;Slide 21&quot;/&gt;&lt;property id=&quot;20307&quot; value=&quot;276&quot;/&gt;&lt;/object&gt;&lt;object type=&quot;3&quot; unique_id=&quot;12476&quot;&gt;&lt;property id=&quot;20148&quot; value=&quot;5&quot;/&gt;&lt;property id=&quot;20300&quot; value=&quot;Slide 22&quot;/&gt;&lt;property id=&quot;20307&quot; value=&quot;277&quot;/&gt;&lt;/object&gt;&lt;object type=&quot;3&quot; unique_id=&quot;12477&quot;&gt;&lt;property id=&quot;20148&quot; value=&quot;5&quot;/&gt;&lt;property id=&quot;20300&quot; value=&quot;Slide 23&quot;/&gt;&lt;property id=&quot;20307&quot; value=&quot;278&quot;/&gt;&lt;/object&gt;&lt;object type=&quot;3&quot; unique_id=&quot;12562&quot;&gt;&lt;property id=&quot;20148&quot; value=&quot;5&quot;/&gt;&lt;property id=&quot;20300&quot; value=&quot;Slide 24&quot;/&gt;&lt;property id=&quot;20307&quot; value=&quot;279&quot;/&gt;&lt;/object&gt;&lt;object type=&quot;3&quot; unique_id=&quot;12563&quot;&gt;&lt;property id=&quot;20148&quot; value=&quot;5&quot;/&gt;&lt;property id=&quot;20300&quot; value=&quot;Slide 25&quot;/&gt;&lt;property id=&quot;20307&quot; value=&quot;280&quot;/&gt;&lt;/object&gt;&lt;object type=&quot;3&quot; unique_id=&quot;12702&quot;&gt;&lt;property id=&quot;20148&quot; value=&quot;5&quot;/&gt;&lt;property id=&quot;20300&quot; value=&quot;Slide 26&quot;/&gt;&lt;property id=&quot;20307&quot; value=&quot;281&quot;/&gt;&lt;/object&gt;&lt;object type=&quot;3&quot; unique_id=&quot;12703&quot;&gt;&lt;property id=&quot;20148&quot; value=&quot;5&quot;/&gt;&lt;property id=&quot;20300&quot; value=&quot;Slide 27&quot;/&gt;&lt;property id=&quot;20307&quot; value=&quot;282&quot;/&gt;&lt;/object&gt;&lt;object type=&quot;3&quot; unique_id=&quot;12854&quot;&gt;&lt;property id=&quot;20148&quot; value=&quot;5&quot;/&gt;&lt;property id=&quot;20300&quot; value=&quot;Slide 28&quot;/&gt;&lt;property id=&quot;20307&quot; value=&quot;283&quot;/&gt;&lt;/object&gt;&lt;object type=&quot;3&quot; unique_id=&quot;12855&quot;&gt;&lt;property id=&quot;20148&quot; value=&quot;5&quot;/&gt;&lt;property id=&quot;20300&quot; value=&quot;Slide 29&quot;/&gt;&lt;property id=&quot;20307&quot; value=&quot;284&quot;/&gt;&lt;/object&gt;&lt;object type=&quot;3&quot; unique_id=&quot;13018&quot;&gt;&lt;property id=&quot;20148&quot; value=&quot;5&quot;/&gt;&lt;property id=&quot;20300&quot; value=&quot;Slide 30&quot;/&gt;&lt;property id=&quot;20307&quot; value=&quot;285&quot;/&gt;&lt;/object&gt;&lt;object type=&quot;3&quot; unique_id=&quot;13019&quot;&gt;&lt;property id=&quot;20148&quot; value=&quot;5&quot;/&gt;&lt;property id=&quot;20300&quot; value=&quot;Slide 31&quot;/&gt;&lt;property id=&quot;20307&quot; value=&quot;286&quot;/&gt;&lt;/object&gt;&lt;object type=&quot;3&quot; unique_id=&quot;13107&quot;&gt;&lt;property id=&quot;20148&quot; value=&quot;5&quot;/&gt;&lt;property id=&quot;20300&quot; value=&quot;Slide 32&quot;/&gt;&lt;property id=&quot;20307&quot; value=&quot;287&quot;/&gt;&lt;/object&gt;&lt;object type=&quot;3&quot; unique_id=&quot;13408&quot;&gt;&lt;property id=&quot;20148&quot; value=&quot;5&quot;/&gt;&lt;property id=&quot;20300&quot; value=&quot;Slide 33&quot;/&gt;&lt;property id=&quot;20307&quot; value=&quot;288&quot;/&gt;&lt;/object&gt;&lt;object type=&quot;3&quot; unique_id=&quot;13409&quot;&gt;&lt;property id=&quot;20148&quot; value=&quot;5&quot;/&gt;&lt;property id=&quot;20300&quot; value=&quot;Slide 34&quot;/&gt;&lt;property id=&quot;20307&quot; value=&quot;289&quot;/&gt;&lt;/object&gt;&lt;object type=&quot;3&quot; unique_id=&quot;13698&quot;&gt;&lt;property id=&quot;20148&quot; value=&quot;5&quot;/&gt;&lt;property id=&quot;20300&quot; value=&quot;Slide 35&quot;/&gt;&lt;property id=&quot;20307&quot; value=&quot;290&quot;/&gt;&lt;/object&gt;&lt;object type=&quot;3&quot; unique_id=&quot;14434&quot;&gt;&lt;property id=&quot;20148&quot; value=&quot;5&quot;/&gt;&lt;property id=&quot;20300&quot; value=&quot;Slide 2&quot;/&gt;&lt;property id=&quot;20307&quot; value=&quot;257&quot;/&gt;&lt;/object&gt;&lt;object type=&quot;3&quot; unique_id=&quot;14435&quot;&gt;&lt;property id=&quot;20148&quot; value=&quot;5&quot;/&gt;&lt;property id=&quot;20300&quot; value=&quot;Slide 3&quot;/&gt;&lt;property id=&quot;20307&quot; value=&quot;258&quot;/&gt;&lt;/object&gt;&lt;object type=&quot;3&quot; unique_id=&quot;14436&quot;&gt;&lt;property id=&quot;20148&quot; value=&quot;5&quot;/&gt;&lt;property id=&quot;20300&quot; value=&quot;Slide 4&quot;/&gt;&lt;property id=&quot;20307&quot; value=&quot;259&quot;/&gt;&lt;/object&gt;&lt;object type=&quot;3&quot; unique_id=&quot;14437&quot;&gt;&lt;property id=&quot;20148&quot; value=&quot;5&quot;/&gt;&lt;property id=&quot;20300&quot; value=&quot;Slide 5&quot;/&gt;&lt;property id=&quot;20307&quot; value=&quot;260&quot;/&gt;&lt;/object&gt;&lt;/object&gt;&lt;object type=&quot;8&quot; unique_id=&quot;10075&quot;&gt;&lt;/object&gt;&lt;/object&gt;&lt;/database&gt;"/>
  <p:tag name="SECTOMILLISECCONVERTED" val="1"/>
</p:tagLst>
</file>

<file path=ppt/theme/theme1.xml><?xml version="1.0" encoding="utf-8"?>
<a:theme xmlns:a="http://schemas.openxmlformats.org/drawingml/2006/main" name="Worked_Examples">
  <a:themeElements>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orked_Example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none" anchor="ctr"/>
      <a:lstStyle>
        <a:defPPr>
          <a:defRPr/>
        </a:defPPr>
      </a:lstStyle>
    </a:spDef>
    <a:ln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ea typeface="ＭＳ Ｐゴシック" pitchFamily="48" charset="-128"/>
          </a:defRPr>
        </a:defPPr>
      </a:lstStyle>
    </a:lnDef>
  </a:objectDefaults>
  <a:extraClrSchemeLst>
    <a:extraClrScheme>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ked_Examp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ked_Examp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ked_Exampl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ked_Exampl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ked_Exampl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ked_Exampl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ked_Exampl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ked_Exampl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ked_Exampl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ked_Exampl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ked_Exampl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Worked_Examples</Template>
  <TotalTime>3815</TotalTime>
  <Words>3258</Words>
  <Application>Microsoft Office PowerPoint</Application>
  <PresentationFormat>On-screen Show (4:3)</PresentationFormat>
  <Paragraphs>288</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Cambria Math</vt:lpstr>
      <vt:lpstr>Helvetica</vt:lpstr>
      <vt:lpstr>Times</vt:lpstr>
      <vt:lpstr>Times New Roman</vt:lpstr>
      <vt:lpstr>Worked_Examples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GEX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gexinc</dc:creator>
  <cp:lastModifiedBy>Emad Akeer</cp:lastModifiedBy>
  <cp:revision>1093</cp:revision>
  <cp:lastPrinted>2014-01-22T16:24:21Z</cp:lastPrinted>
  <dcterms:created xsi:type="dcterms:W3CDTF">2013-09-13T12:48:59Z</dcterms:created>
  <dcterms:modified xsi:type="dcterms:W3CDTF">2018-04-22T17:02:30Z</dcterms:modified>
</cp:coreProperties>
</file>