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518" r:id="rId2"/>
    <p:sldId id="519" r:id="rId3"/>
    <p:sldId id="520" r:id="rId4"/>
    <p:sldId id="521" r:id="rId5"/>
    <p:sldId id="522" r:id="rId6"/>
    <p:sldId id="523" r:id="rId7"/>
    <p:sldId id="524" r:id="rId8"/>
    <p:sldId id="525" r:id="rId9"/>
    <p:sldId id="526" r:id="rId10"/>
    <p:sldId id="527" r:id="rId11"/>
    <p:sldId id="528" r:id="rId12"/>
    <p:sldId id="529" r:id="rId13"/>
    <p:sldId id="530" r:id="rId14"/>
    <p:sldId id="531" r:id="rId15"/>
    <p:sldId id="532" r:id="rId16"/>
    <p:sldId id="533" r:id="rId17"/>
    <p:sldId id="534" r:id="rId18"/>
    <p:sldId id="535" r:id="rId19"/>
    <p:sldId id="536" r:id="rId20"/>
    <p:sldId id="537" r:id="rId21"/>
    <p:sldId id="538" r:id="rId22"/>
    <p:sldId id="576" r:id="rId23"/>
    <p:sldId id="539" r:id="rId24"/>
    <p:sldId id="540" r:id="rId25"/>
    <p:sldId id="541" r:id="rId26"/>
    <p:sldId id="542" r:id="rId27"/>
    <p:sldId id="543" r:id="rId28"/>
    <p:sldId id="544" r:id="rId29"/>
    <p:sldId id="545" r:id="rId30"/>
    <p:sldId id="546" r:id="rId31"/>
    <p:sldId id="547" r:id="rId32"/>
    <p:sldId id="548" r:id="rId33"/>
    <p:sldId id="549" r:id="rId34"/>
    <p:sldId id="550" r:id="rId35"/>
    <p:sldId id="551" r:id="rId36"/>
    <p:sldId id="552" r:id="rId37"/>
    <p:sldId id="553" r:id="rId38"/>
    <p:sldId id="577" r:id="rId39"/>
    <p:sldId id="554" r:id="rId40"/>
    <p:sldId id="555" r:id="rId41"/>
    <p:sldId id="556" r:id="rId42"/>
    <p:sldId id="557" r:id="rId43"/>
    <p:sldId id="558" r:id="rId44"/>
    <p:sldId id="575" r:id="rId45"/>
    <p:sldId id="560" r:id="rId46"/>
    <p:sldId id="561" r:id="rId47"/>
    <p:sldId id="562" r:id="rId48"/>
    <p:sldId id="563" r:id="rId49"/>
    <p:sldId id="564" r:id="rId50"/>
    <p:sldId id="565" r:id="rId51"/>
    <p:sldId id="566" r:id="rId52"/>
    <p:sldId id="567" r:id="rId53"/>
    <p:sldId id="568" r:id="rId54"/>
    <p:sldId id="569" r:id="rId55"/>
    <p:sldId id="570" r:id="rId56"/>
    <p:sldId id="571" r:id="rId57"/>
    <p:sldId id="574"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576" userDrawn="1">
          <p15:clr>
            <a:srgbClr val="A4A3A4"/>
          </p15:clr>
        </p15:guide>
        <p15:guide id="3" orient="horz" pos="1008">
          <p15:clr>
            <a:srgbClr val="A4A3A4"/>
          </p15:clr>
        </p15:guide>
        <p15:guide id="4" orient="horz" pos="3600">
          <p15:clr>
            <a:srgbClr val="A4A3A4"/>
          </p15:clr>
        </p15:guide>
        <p15:guide id="5" orient="horz" pos="3984">
          <p15:clr>
            <a:srgbClr val="A4A3A4"/>
          </p15:clr>
        </p15:guide>
        <p15:guide id="6" orient="horz" pos="2160">
          <p15:clr>
            <a:srgbClr val="A4A3A4"/>
          </p15:clr>
        </p15:guide>
        <p15:guide id="7" pos="5472">
          <p15:clr>
            <a:srgbClr val="A4A3A4"/>
          </p15:clr>
        </p15:guide>
        <p15:guide id="8" pos="288">
          <p15:clr>
            <a:srgbClr val="A4A3A4"/>
          </p15:clr>
        </p15:guide>
        <p15:guide id="9" orient="horz" pos="18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20064"/>
    <a:srgbClr val="FF0066"/>
    <a:srgbClr val="99008C"/>
    <a:srgbClr val="001581"/>
    <a:srgbClr val="82007C"/>
    <a:srgbClr val="96008F"/>
    <a:srgbClr val="595375"/>
    <a:srgbClr val="6B638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86" autoAdjust="0"/>
    <p:restoredTop sz="85114" autoAdjust="0"/>
  </p:normalViewPr>
  <p:slideViewPr>
    <p:cSldViewPr>
      <p:cViewPr varScale="1">
        <p:scale>
          <a:sx n="91" d="100"/>
          <a:sy n="91" d="100"/>
        </p:scale>
        <p:origin x="492" y="90"/>
      </p:cViewPr>
      <p:guideLst>
        <p:guide orient="horz" pos="2112"/>
        <p:guide pos="576"/>
        <p:guide orient="horz" pos="1008"/>
        <p:guide orient="horz" pos="3600"/>
        <p:guide orient="horz" pos="3984"/>
        <p:guide orient="horz" pos="2160"/>
        <p:guide pos="5472"/>
        <p:guide pos="288"/>
        <p:guide orient="horz" pos="187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82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4" Type="http://schemas.openxmlformats.org/officeDocument/2006/relationships/image" Target="../media/image58.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 Id="rId9" Type="http://schemas.openxmlformats.org/officeDocument/2006/relationships/image" Target="../media/image67.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image" Target="../media/image80.wmf"/><Relationship Id="rId7" Type="http://schemas.openxmlformats.org/officeDocument/2006/relationships/image" Target="../media/image84.wmf"/><Relationship Id="rId2" Type="http://schemas.openxmlformats.org/officeDocument/2006/relationships/image" Target="../media/image79.wmf"/><Relationship Id="rId1" Type="http://schemas.openxmlformats.org/officeDocument/2006/relationships/image" Target="../media/image78.wmf"/><Relationship Id="rId6" Type="http://schemas.openxmlformats.org/officeDocument/2006/relationships/image" Target="../media/image83.wmf"/><Relationship Id="rId5" Type="http://schemas.openxmlformats.org/officeDocument/2006/relationships/image" Target="../media/image82.wmf"/><Relationship Id="rId10" Type="http://schemas.openxmlformats.org/officeDocument/2006/relationships/image" Target="../media/image87.wmf"/><Relationship Id="rId4" Type="http://schemas.openxmlformats.org/officeDocument/2006/relationships/image" Target="../media/image81.wmf"/><Relationship Id="rId9" Type="http://schemas.openxmlformats.org/officeDocument/2006/relationships/image" Target="../media/image86.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98.wmf"/><Relationship Id="rId13" Type="http://schemas.openxmlformats.org/officeDocument/2006/relationships/image" Target="../media/image87.wmf"/><Relationship Id="rId3" Type="http://schemas.openxmlformats.org/officeDocument/2006/relationships/image" Target="../media/image93.wmf"/><Relationship Id="rId7" Type="http://schemas.openxmlformats.org/officeDocument/2006/relationships/image" Target="../media/image97.wmf"/><Relationship Id="rId12" Type="http://schemas.openxmlformats.org/officeDocument/2006/relationships/image" Target="../media/image102.wmf"/><Relationship Id="rId2" Type="http://schemas.openxmlformats.org/officeDocument/2006/relationships/image" Target="../media/image92.wmf"/><Relationship Id="rId1" Type="http://schemas.openxmlformats.org/officeDocument/2006/relationships/image" Target="../media/image91.wmf"/><Relationship Id="rId6" Type="http://schemas.openxmlformats.org/officeDocument/2006/relationships/image" Target="../media/image96.wmf"/><Relationship Id="rId11" Type="http://schemas.openxmlformats.org/officeDocument/2006/relationships/image" Target="../media/image101.wmf"/><Relationship Id="rId5" Type="http://schemas.openxmlformats.org/officeDocument/2006/relationships/image" Target="../media/image95.wmf"/><Relationship Id="rId10" Type="http://schemas.openxmlformats.org/officeDocument/2006/relationships/image" Target="../media/image100.wmf"/><Relationship Id="rId4" Type="http://schemas.openxmlformats.org/officeDocument/2006/relationships/image" Target="../media/image94.wmf"/><Relationship Id="rId9" Type="http://schemas.openxmlformats.org/officeDocument/2006/relationships/image" Target="../media/image99.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109.wmf"/><Relationship Id="rId7" Type="http://schemas.openxmlformats.org/officeDocument/2006/relationships/image" Target="../media/image65.wmf"/><Relationship Id="rId2" Type="http://schemas.openxmlformats.org/officeDocument/2006/relationships/image" Target="../media/image108.wmf"/><Relationship Id="rId1" Type="http://schemas.openxmlformats.org/officeDocument/2006/relationships/image" Target="../media/image107.wmf"/><Relationship Id="rId6" Type="http://schemas.openxmlformats.org/officeDocument/2006/relationships/image" Target="../media/image112.wmf"/><Relationship Id="rId5" Type="http://schemas.openxmlformats.org/officeDocument/2006/relationships/image" Target="../media/image111.wmf"/><Relationship Id="rId4" Type="http://schemas.openxmlformats.org/officeDocument/2006/relationships/image" Target="../media/image110.wmf"/><Relationship Id="rId9" Type="http://schemas.openxmlformats.org/officeDocument/2006/relationships/image" Target="../media/image67.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114.wmf"/><Relationship Id="rId1" Type="http://schemas.openxmlformats.org/officeDocument/2006/relationships/image" Target="../media/image113.wmf"/><Relationship Id="rId4" Type="http://schemas.openxmlformats.org/officeDocument/2006/relationships/image" Target="../media/image116.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19.wmf"/><Relationship Id="rId1" Type="http://schemas.openxmlformats.org/officeDocument/2006/relationships/image" Target="../media/image118.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20.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23.wmf"/><Relationship Id="rId2" Type="http://schemas.openxmlformats.org/officeDocument/2006/relationships/image" Target="../media/image122.wmf"/><Relationship Id="rId1" Type="http://schemas.openxmlformats.org/officeDocument/2006/relationships/image" Target="../media/image121.wmf"/><Relationship Id="rId5" Type="http://schemas.openxmlformats.org/officeDocument/2006/relationships/image" Target="../media/image125.wmf"/><Relationship Id="rId4" Type="http://schemas.openxmlformats.org/officeDocument/2006/relationships/image" Target="../media/image1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26.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3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5" Type="http://schemas.openxmlformats.org/officeDocument/2006/relationships/image" Target="../media/image15.wmf"/><Relationship Id="rId4"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9/28/2017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9/28/2017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MathType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2920472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57</a:t>
            </a:fld>
            <a:endParaRPr lang="en-US"/>
          </a:p>
        </p:txBody>
      </p:sp>
    </p:spTree>
    <p:extLst>
      <p:ext uri="{BB962C8B-B14F-4D97-AF65-F5344CB8AC3E}">
        <p14:creationId xmlns:p14="http://schemas.microsoft.com/office/powerpoint/2010/main" val="912435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9/28/2017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1" name="TextBox 10"/>
          <p:cNvSpPr txBox="1"/>
          <p:nvPr userDrawn="1"/>
        </p:nvSpPr>
        <p:spPr>
          <a:xfrm>
            <a:off x="1676400" y="6403200"/>
            <a:ext cx="60198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a:latin typeface="Verdana" panose="020B0604030504040204" pitchFamily="34" charset="0"/>
                <a:ea typeface="Verdana" panose="020B0604030504040204" pitchFamily="34" charset="0"/>
                <a:cs typeface="Verdana" panose="020B0604030504040204" pitchFamily="34" charset="0"/>
              </a:rPr>
              <a:t>2018, 2015</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i="0" cap="none" baseline="0">
                <a:solidFill>
                  <a:srgbClr val="007FA3"/>
                </a:solidFill>
                <a:latin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9/28/2017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9/28/2017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9/28/2017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1" name="TextBox 10"/>
          <p:cNvSpPr txBox="1"/>
          <p:nvPr userDrawn="1"/>
        </p:nvSpPr>
        <p:spPr>
          <a:xfrm>
            <a:off x="1676400" y="6403200"/>
            <a:ext cx="60198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a:latin typeface="Verdana" panose="020B0604030504040204" pitchFamily="34" charset="0"/>
                <a:ea typeface="Verdana" panose="020B0604030504040204" pitchFamily="34" charset="0"/>
                <a:cs typeface="Verdana" panose="020B0604030504040204" pitchFamily="34" charset="0"/>
              </a:rPr>
              <a:t>2015, 2011, 2008</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9/28/2017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12192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1570314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b="0"/>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9/28/2017</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5011607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9/28/2017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9/28/2017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b="0"/>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9/28/2017</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1" i="0" baseline="0">
                <a:latin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1"/>
            <a:ext cx="8229600" cy="1295400"/>
          </a:xfrm>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9/28/2017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3"/>
          </p:nvPr>
        </p:nvSpPr>
        <p:spPr>
          <a:xfrm>
            <a:off x="457200" y="3124200"/>
            <a:ext cx="8229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b="1" i="0" baseline="0">
                <a:solidFill>
                  <a:srgbClr val="007FA3"/>
                </a:solidFill>
                <a:latin typeface="Times New Roman" panose="02020603050405020304" pitchFamily="18" charset="0"/>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9/28/2017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76400" y="6403200"/>
            <a:ext cx="60198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a:latin typeface="Verdana" panose="020B0604030504040204" pitchFamily="34" charset="0"/>
                <a:ea typeface="Verdana" panose="020B0604030504040204" pitchFamily="34" charset="0"/>
                <a:cs typeface="Verdana" panose="020B0604030504040204" pitchFamily="34" charset="0"/>
              </a:rPr>
              <a:t>2015, 2011, 2008</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
        <p:nvSpPr>
          <p:cNvPr id="15" name="TextBox 14"/>
          <p:cNvSpPr txBox="1"/>
          <p:nvPr userDrawn="1"/>
        </p:nvSpPr>
        <p:spPr>
          <a:xfrm>
            <a:off x="7848600" y="6428601"/>
            <a:ext cx="740520" cy="246221"/>
          </a:xfrm>
          <a:prstGeom prst="rect">
            <a:avLst/>
          </a:prstGeom>
          <a:noFill/>
        </p:spPr>
        <p:txBody>
          <a:bodyPr wrap="none" rtlCol="0">
            <a:spAutoFit/>
          </a:bodyPr>
          <a:lstStyle/>
          <a:p>
            <a:r>
              <a:rPr lang="en-US" sz="1000" dirty="0"/>
              <a:t>Slide - </a:t>
            </a:r>
            <a:fld id="{41D1A099-64B4-E24A-BD44-17411C0B0428}" type="slidenum">
              <a:rPr lang="en-US" sz="1000" smtClean="0"/>
              <a:pPr/>
              <a:t>‹#›</a:t>
            </a:fld>
            <a:endParaRPr lang="en-US" sz="1000" dirty="0"/>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568932"/>
            <a:ext cx="8229600" cy="834224"/>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743200"/>
            <a:ext cx="8229600" cy="9858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9/28/2017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0" name="Content Placeholder 9"/>
          <p:cNvSpPr>
            <a:spLocks noGrp="1"/>
          </p:cNvSpPr>
          <p:nvPr>
            <p:ph sz="quarter" idx="14"/>
          </p:nvPr>
        </p:nvSpPr>
        <p:spPr>
          <a:xfrm>
            <a:off x="471052" y="4114800"/>
            <a:ext cx="8229600" cy="109279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1" baseline="0">
                <a:latin typeface="Times New Roman" panose="02020603050405020304" pitchFamily="18" charset="0"/>
              </a:defRPr>
            </a:lvl1pPr>
          </a:lstStyle>
          <a:p>
            <a:r>
              <a:rPr lang="en-US" dirty="0"/>
              <a:t>Click to edit Master title style</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9/28/2017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8"/>
          <p:cNvSpPr>
            <a:spLocks noGrp="1"/>
          </p:cNvSpPr>
          <p:nvPr>
            <p:ph sz="quarter" idx="13"/>
          </p:nvPr>
        </p:nvSpPr>
        <p:spPr>
          <a:xfrm>
            <a:off x="457200" y="1600200"/>
            <a:ext cx="8229600" cy="457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903272BF-3D6F-4CC4-8BEE-F84298C4E3DD}"/>
              </a:ext>
            </a:extLst>
          </p:cNvPr>
          <p:cNvSpPr>
            <a:spLocks noGrp="1"/>
          </p:cNvSpPr>
          <p:nvPr>
            <p:ph sz="quarter" idx="14"/>
          </p:nvPr>
        </p:nvSpPr>
        <p:spPr>
          <a:xfrm>
            <a:off x="457200" y="2133600"/>
            <a:ext cx="82296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B50C8E54-0B94-49F0-8745-9672990C9F60}"/>
              </a:ext>
            </a:extLst>
          </p:cNvPr>
          <p:cNvSpPr>
            <a:spLocks noGrp="1"/>
          </p:cNvSpPr>
          <p:nvPr>
            <p:ph sz="quarter" idx="15"/>
          </p:nvPr>
        </p:nvSpPr>
        <p:spPr>
          <a:xfrm>
            <a:off x="457200" y="2667000"/>
            <a:ext cx="8229600" cy="38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ED5D0B0D-4D5D-4361-A2ED-2F4D06091237}"/>
              </a:ext>
            </a:extLst>
          </p:cNvPr>
          <p:cNvSpPr>
            <a:spLocks noGrp="1"/>
          </p:cNvSpPr>
          <p:nvPr>
            <p:ph sz="quarter" idx="16"/>
          </p:nvPr>
        </p:nvSpPr>
        <p:spPr>
          <a:xfrm>
            <a:off x="457200" y="3124200"/>
            <a:ext cx="82296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5EC6A6FF-A0CB-400C-8AF0-02C60864450E}"/>
              </a:ext>
            </a:extLst>
          </p:cNvPr>
          <p:cNvSpPr>
            <a:spLocks noGrp="1"/>
          </p:cNvSpPr>
          <p:nvPr>
            <p:ph sz="quarter" idx="17"/>
          </p:nvPr>
        </p:nvSpPr>
        <p:spPr>
          <a:xfrm>
            <a:off x="457200" y="3733800"/>
            <a:ext cx="82296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151C6F8A-B1D9-43ED-BB77-0E8F9C31ECAD}"/>
              </a:ext>
            </a:extLst>
          </p:cNvPr>
          <p:cNvSpPr>
            <a:spLocks noGrp="1"/>
          </p:cNvSpPr>
          <p:nvPr>
            <p:ph sz="quarter" idx="18"/>
          </p:nvPr>
        </p:nvSpPr>
        <p:spPr>
          <a:xfrm>
            <a:off x="457200" y="4343400"/>
            <a:ext cx="8229600" cy="30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a:ext uri="{FF2B5EF4-FFF2-40B4-BE49-F238E27FC236}">
                <a16:creationId xmlns:a16="http://schemas.microsoft.com/office/drawing/2014/main" id="{7208F103-9E45-4692-B8E8-2E9001F799CF}"/>
              </a:ext>
            </a:extLst>
          </p:cNvPr>
          <p:cNvSpPr>
            <a:spLocks noGrp="1"/>
          </p:cNvSpPr>
          <p:nvPr>
            <p:ph sz="quarter" idx="19"/>
          </p:nvPr>
        </p:nvSpPr>
        <p:spPr>
          <a:xfrm>
            <a:off x="457200" y="4800600"/>
            <a:ext cx="8229600" cy="38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2">
            <a:extLst>
              <a:ext uri="{FF2B5EF4-FFF2-40B4-BE49-F238E27FC236}">
                <a16:creationId xmlns:a16="http://schemas.microsoft.com/office/drawing/2014/main" id="{C6BD2D73-BB2C-4859-AAB1-30B6731262DC}"/>
              </a:ext>
            </a:extLst>
          </p:cNvPr>
          <p:cNvSpPr>
            <a:spLocks noGrp="1"/>
          </p:cNvSpPr>
          <p:nvPr>
            <p:ph sz="quarter" idx="20"/>
          </p:nvPr>
        </p:nvSpPr>
        <p:spPr>
          <a:xfrm>
            <a:off x="457200" y="5334000"/>
            <a:ext cx="8229600" cy="38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a:extLst>
              <a:ext uri="{FF2B5EF4-FFF2-40B4-BE49-F238E27FC236}">
                <a16:creationId xmlns:a16="http://schemas.microsoft.com/office/drawing/2014/main" id="{2676077A-2E9B-4C68-96CB-568C38726B23}"/>
              </a:ext>
            </a:extLst>
          </p:cNvPr>
          <p:cNvSpPr>
            <a:spLocks noGrp="1"/>
          </p:cNvSpPr>
          <p:nvPr>
            <p:ph sz="quarter" idx="21"/>
          </p:nvPr>
        </p:nvSpPr>
        <p:spPr>
          <a:xfrm>
            <a:off x="457200" y="5715000"/>
            <a:ext cx="8229600" cy="30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301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5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9/28/2017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0" name="Content Placeholder 9">
            <a:extLst>
              <a:ext uri="{FF2B5EF4-FFF2-40B4-BE49-F238E27FC236}">
                <a16:creationId xmlns:a16="http://schemas.microsoft.com/office/drawing/2014/main" id="{B56E2FE9-ED17-4D91-B710-0E7759D94C0C}"/>
              </a:ext>
            </a:extLst>
          </p:cNvPr>
          <p:cNvSpPr>
            <a:spLocks noGrp="1"/>
          </p:cNvSpPr>
          <p:nvPr>
            <p:ph sz="quarter" idx="13"/>
          </p:nvPr>
        </p:nvSpPr>
        <p:spPr>
          <a:xfrm>
            <a:off x="457200" y="2286000"/>
            <a:ext cx="8229600" cy="685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01DEB61D-F2F4-4DC1-BB37-28CD03F13863}"/>
              </a:ext>
            </a:extLst>
          </p:cNvPr>
          <p:cNvSpPr>
            <a:spLocks noGrp="1"/>
          </p:cNvSpPr>
          <p:nvPr>
            <p:ph sz="quarter" idx="14"/>
          </p:nvPr>
        </p:nvSpPr>
        <p:spPr>
          <a:xfrm>
            <a:off x="457200" y="3048000"/>
            <a:ext cx="8229600" cy="76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1F8DD200-E0AB-4B02-8F6A-8E02D86758DA}"/>
              </a:ext>
            </a:extLst>
          </p:cNvPr>
          <p:cNvSpPr>
            <a:spLocks noGrp="1"/>
          </p:cNvSpPr>
          <p:nvPr>
            <p:ph sz="quarter" idx="15"/>
          </p:nvPr>
        </p:nvSpPr>
        <p:spPr>
          <a:xfrm>
            <a:off x="457200" y="3886200"/>
            <a:ext cx="8229600" cy="60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59CF5EE8-B170-4546-93AA-E122FD2ED726}"/>
              </a:ext>
            </a:extLst>
          </p:cNvPr>
          <p:cNvSpPr>
            <a:spLocks noGrp="1"/>
          </p:cNvSpPr>
          <p:nvPr>
            <p:ph sz="quarter" idx="16"/>
          </p:nvPr>
        </p:nvSpPr>
        <p:spPr>
          <a:xfrm>
            <a:off x="457200" y="4572000"/>
            <a:ext cx="8229600" cy="68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a:extLst>
              <a:ext uri="{FF2B5EF4-FFF2-40B4-BE49-F238E27FC236}">
                <a16:creationId xmlns:a16="http://schemas.microsoft.com/office/drawing/2014/main" id="{53E79B17-C3A3-4CE0-9823-BFFECD949319}"/>
              </a:ext>
            </a:extLst>
          </p:cNvPr>
          <p:cNvSpPr>
            <a:spLocks noGrp="1"/>
          </p:cNvSpPr>
          <p:nvPr>
            <p:ph sz="quarter" idx="17"/>
          </p:nvPr>
        </p:nvSpPr>
        <p:spPr>
          <a:xfrm>
            <a:off x="457200" y="5334000"/>
            <a:ext cx="8229600" cy="68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9140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9/28/2017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10" name="Picture 9" descr="Pearson Logo"/>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5" name="TextBox 14">
            <a:extLst>
              <a:ext uri="{FF2B5EF4-FFF2-40B4-BE49-F238E27FC236}">
                <a16:creationId xmlns:a16="http://schemas.microsoft.com/office/drawing/2014/main" id="{6A718697-59C5-4053-8F96-04F1E4F9DFA7}"/>
              </a:ext>
            </a:extLst>
          </p:cNvPr>
          <p:cNvSpPr txBox="1"/>
          <p:nvPr userDrawn="1"/>
        </p:nvSpPr>
        <p:spPr>
          <a:xfrm>
            <a:off x="1600200" y="6420719"/>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1" r:id="rId8"/>
    <p:sldLayoutId id="2147483662" r:id="rId9"/>
    <p:sldLayoutId id="2147483651" r:id="rId10"/>
    <p:sldLayoutId id="2147483654" r:id="rId11"/>
    <p:sldLayoutId id="2147483655" r:id="rId12"/>
    <p:sldLayoutId id="2147483663" r:id="rId13"/>
    <p:sldLayoutId id="2147483664" r:id="rId14"/>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9.xml"/><Relationship Id="rId1" Type="http://schemas.openxmlformats.org/officeDocument/2006/relationships/vmlDrawing" Target="../drawings/vmlDrawing5.vml"/><Relationship Id="rId6" Type="http://schemas.openxmlformats.org/officeDocument/2006/relationships/image" Target="../media/image18.wmf"/><Relationship Id="rId5" Type="http://schemas.openxmlformats.org/officeDocument/2006/relationships/oleObject" Target="../embeddings/oleObject11.bin"/><Relationship Id="rId4" Type="http://schemas.openxmlformats.org/officeDocument/2006/relationships/image" Target="../media/image17.wmf"/></Relationships>
</file>

<file path=ppt/slides/_rels/slide12.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1.wmf"/><Relationship Id="rId5" Type="http://schemas.openxmlformats.org/officeDocument/2006/relationships/oleObject" Target="../embeddings/oleObject14.bin"/><Relationship Id="rId4" Type="http://schemas.openxmlformats.org/officeDocument/2006/relationships/image" Target="../media/image20.wmf"/><Relationship Id="rId9"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5.jpeg"/><Relationship Id="rId4" Type="http://schemas.openxmlformats.org/officeDocument/2006/relationships/image" Target="../media/image24.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7.wmf"/><Relationship Id="rId5" Type="http://schemas.openxmlformats.org/officeDocument/2006/relationships/oleObject" Target="../embeddings/oleObject18.bin"/><Relationship Id="rId4" Type="http://schemas.openxmlformats.org/officeDocument/2006/relationships/image" Target="../media/image26.wmf"/></Relationships>
</file>

<file path=ppt/slides/_rels/slide15.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9.wmf"/><Relationship Id="rId5" Type="http://schemas.openxmlformats.org/officeDocument/2006/relationships/oleObject" Target="../embeddings/oleObject20.bin"/><Relationship Id="rId4" Type="http://schemas.openxmlformats.org/officeDocument/2006/relationships/image" Target="../media/image28.wmf"/></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35.wmf"/><Relationship Id="rId5" Type="http://schemas.openxmlformats.org/officeDocument/2006/relationships/oleObject" Target="../embeddings/oleObject23.bin"/><Relationship Id="rId4" Type="http://schemas.openxmlformats.org/officeDocument/2006/relationships/image" Target="../media/image34.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38.wmf"/><Relationship Id="rId5" Type="http://schemas.openxmlformats.org/officeDocument/2006/relationships/oleObject" Target="../embeddings/oleObject26.bin"/><Relationship Id="rId4" Type="http://schemas.openxmlformats.org/officeDocument/2006/relationships/image" Target="../media/image3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9.xml"/><Relationship Id="rId1" Type="http://schemas.openxmlformats.org/officeDocument/2006/relationships/vmlDrawing" Target="../drawings/vmlDrawing12.vml"/><Relationship Id="rId6" Type="http://schemas.openxmlformats.org/officeDocument/2006/relationships/image" Target="../media/image40.wmf"/><Relationship Id="rId5" Type="http://schemas.openxmlformats.org/officeDocument/2006/relationships/oleObject" Target="../embeddings/oleObject28.bin"/><Relationship Id="rId4" Type="http://schemas.openxmlformats.org/officeDocument/2006/relationships/image" Target="../media/image39.wmf"/></Relationships>
</file>

<file path=ppt/slides/_rels/slide2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8.xml"/><Relationship Id="rId1" Type="http://schemas.openxmlformats.org/officeDocument/2006/relationships/vmlDrawing" Target="../drawings/vmlDrawing13.vml"/><Relationship Id="rId6" Type="http://schemas.openxmlformats.org/officeDocument/2006/relationships/image" Target="../media/image46.wmf"/><Relationship Id="rId5" Type="http://schemas.openxmlformats.org/officeDocument/2006/relationships/oleObject" Target="../embeddings/oleObject31.bin"/><Relationship Id="rId4" Type="http://schemas.openxmlformats.org/officeDocument/2006/relationships/image" Target="../media/image45.wmf"/></Relationships>
</file>

<file path=ppt/slides/_rels/slide25.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8.xml"/><Relationship Id="rId1" Type="http://schemas.openxmlformats.org/officeDocument/2006/relationships/vmlDrawing" Target="../drawings/vmlDrawing14.vml"/><Relationship Id="rId6" Type="http://schemas.openxmlformats.org/officeDocument/2006/relationships/image" Target="../media/image49.wmf"/><Relationship Id="rId5" Type="http://schemas.openxmlformats.org/officeDocument/2006/relationships/oleObject" Target="../embeddings/oleObject34.bin"/><Relationship Id="rId4" Type="http://schemas.openxmlformats.org/officeDocument/2006/relationships/image" Target="../media/image48.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8.xml"/><Relationship Id="rId1" Type="http://schemas.openxmlformats.org/officeDocument/2006/relationships/vmlDrawing" Target="../drawings/vmlDrawing15.vml"/><Relationship Id="rId5" Type="http://schemas.openxmlformats.org/officeDocument/2006/relationships/image" Target="../media/image52.jpg"/><Relationship Id="rId4" Type="http://schemas.openxmlformats.org/officeDocument/2006/relationships/image" Target="../media/image51.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54.wmf"/><Relationship Id="rId5" Type="http://schemas.openxmlformats.org/officeDocument/2006/relationships/oleObject" Target="../embeddings/oleObject38.bin"/><Relationship Id="rId4" Type="http://schemas.openxmlformats.org/officeDocument/2006/relationships/image" Target="../media/image53.wmf"/></Relationships>
</file>

<file path=ppt/slides/_rels/slide28.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56.wmf"/><Relationship Id="rId5" Type="http://schemas.openxmlformats.org/officeDocument/2006/relationships/oleObject" Target="../embeddings/oleObject40.bin"/><Relationship Id="rId10" Type="http://schemas.openxmlformats.org/officeDocument/2006/relationships/image" Target="../media/image58.wmf"/><Relationship Id="rId4" Type="http://schemas.openxmlformats.org/officeDocument/2006/relationships/image" Target="../media/image55.wmf"/><Relationship Id="rId9" Type="http://schemas.openxmlformats.org/officeDocument/2006/relationships/oleObject" Target="../embeddings/oleObject42.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61.wmf"/><Relationship Id="rId13" Type="http://schemas.openxmlformats.org/officeDocument/2006/relationships/oleObject" Target="../embeddings/oleObject48.bin"/><Relationship Id="rId18" Type="http://schemas.openxmlformats.org/officeDocument/2006/relationships/image" Target="../media/image66.wmf"/><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image" Target="../media/image63.wmf"/><Relationship Id="rId17" Type="http://schemas.openxmlformats.org/officeDocument/2006/relationships/oleObject" Target="../embeddings/oleObject50.bin"/><Relationship Id="rId2" Type="http://schemas.openxmlformats.org/officeDocument/2006/relationships/slideLayout" Target="../slideLayouts/slideLayout8.xml"/><Relationship Id="rId16" Type="http://schemas.openxmlformats.org/officeDocument/2006/relationships/image" Target="../media/image65.wmf"/><Relationship Id="rId20" Type="http://schemas.openxmlformats.org/officeDocument/2006/relationships/image" Target="../media/image67.wmf"/><Relationship Id="rId1" Type="http://schemas.openxmlformats.org/officeDocument/2006/relationships/vmlDrawing" Target="../drawings/vmlDrawing18.vml"/><Relationship Id="rId6" Type="http://schemas.openxmlformats.org/officeDocument/2006/relationships/image" Target="../media/image60.wmf"/><Relationship Id="rId11" Type="http://schemas.openxmlformats.org/officeDocument/2006/relationships/oleObject" Target="../embeddings/oleObject47.bin"/><Relationship Id="rId5" Type="http://schemas.openxmlformats.org/officeDocument/2006/relationships/oleObject" Target="../embeddings/oleObject44.bin"/><Relationship Id="rId15" Type="http://schemas.openxmlformats.org/officeDocument/2006/relationships/oleObject" Target="../embeddings/oleObject49.bin"/><Relationship Id="rId10" Type="http://schemas.openxmlformats.org/officeDocument/2006/relationships/image" Target="../media/image62.wmf"/><Relationship Id="rId19" Type="http://schemas.openxmlformats.org/officeDocument/2006/relationships/oleObject" Target="../embeddings/oleObject51.bin"/><Relationship Id="rId4" Type="http://schemas.openxmlformats.org/officeDocument/2006/relationships/image" Target="../media/image59.wmf"/><Relationship Id="rId9" Type="http://schemas.openxmlformats.org/officeDocument/2006/relationships/oleObject" Target="../embeddings/oleObject46.bin"/><Relationship Id="rId14" Type="http://schemas.openxmlformats.org/officeDocument/2006/relationships/image" Target="../media/image64.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69.wmf"/><Relationship Id="rId5" Type="http://schemas.openxmlformats.org/officeDocument/2006/relationships/oleObject" Target="../embeddings/oleObject53.bin"/><Relationship Id="rId4" Type="http://schemas.openxmlformats.org/officeDocument/2006/relationships/image" Target="../media/image68.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4.bin"/><Relationship Id="rId7" Type="http://schemas.openxmlformats.org/officeDocument/2006/relationships/image" Target="../media/image72.jpeg"/><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71.wmf"/><Relationship Id="rId5" Type="http://schemas.openxmlformats.org/officeDocument/2006/relationships/oleObject" Target="../embeddings/oleObject55.bin"/><Relationship Id="rId4" Type="http://schemas.openxmlformats.org/officeDocument/2006/relationships/image" Target="../media/image70.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9.xml"/><Relationship Id="rId1" Type="http://schemas.openxmlformats.org/officeDocument/2006/relationships/vmlDrawing" Target="../drawings/vmlDrawing21.vml"/><Relationship Id="rId4" Type="http://schemas.openxmlformats.org/officeDocument/2006/relationships/image" Target="../media/image73.wmf"/></Relationships>
</file>

<file path=ppt/slides/_rels/slide34.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76.wmf"/><Relationship Id="rId5" Type="http://schemas.openxmlformats.org/officeDocument/2006/relationships/oleObject" Target="../embeddings/oleObject58.bin"/><Relationship Id="rId4" Type="http://schemas.openxmlformats.org/officeDocument/2006/relationships/image" Target="../media/image75.wmf"/></Relationships>
</file>

<file path=ppt/slides/_rels/slide36.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81.wmf"/><Relationship Id="rId18" Type="http://schemas.openxmlformats.org/officeDocument/2006/relationships/oleObject" Target="../embeddings/oleObject65.bin"/><Relationship Id="rId3" Type="http://schemas.openxmlformats.org/officeDocument/2006/relationships/oleObject" Target="../embeddings/oleObject59.bin"/><Relationship Id="rId21" Type="http://schemas.openxmlformats.org/officeDocument/2006/relationships/image" Target="../media/image85.wmf"/><Relationship Id="rId7" Type="http://schemas.openxmlformats.org/officeDocument/2006/relationships/image" Target="../media/image88.png"/><Relationship Id="rId12" Type="http://schemas.openxmlformats.org/officeDocument/2006/relationships/oleObject" Target="../embeddings/oleObject62.bin"/><Relationship Id="rId17" Type="http://schemas.openxmlformats.org/officeDocument/2006/relationships/image" Target="../media/image83.wmf"/><Relationship Id="rId25" Type="http://schemas.openxmlformats.org/officeDocument/2006/relationships/image" Target="../media/image87.wmf"/><Relationship Id="rId2" Type="http://schemas.openxmlformats.org/officeDocument/2006/relationships/slideLayout" Target="../slideLayouts/slideLayout7.xml"/><Relationship Id="rId16" Type="http://schemas.openxmlformats.org/officeDocument/2006/relationships/oleObject" Target="../embeddings/oleObject64.bin"/><Relationship Id="rId20" Type="http://schemas.openxmlformats.org/officeDocument/2006/relationships/oleObject" Target="../embeddings/oleObject66.bin"/><Relationship Id="rId1" Type="http://schemas.openxmlformats.org/officeDocument/2006/relationships/vmlDrawing" Target="../drawings/vmlDrawing23.vml"/><Relationship Id="rId6" Type="http://schemas.openxmlformats.org/officeDocument/2006/relationships/image" Target="../media/image79.wmf"/><Relationship Id="rId11" Type="http://schemas.openxmlformats.org/officeDocument/2006/relationships/image" Target="../media/image80.wmf"/><Relationship Id="rId24" Type="http://schemas.openxmlformats.org/officeDocument/2006/relationships/oleObject" Target="../embeddings/oleObject68.bin"/><Relationship Id="rId5" Type="http://schemas.openxmlformats.org/officeDocument/2006/relationships/oleObject" Target="../embeddings/oleObject60.bin"/><Relationship Id="rId15" Type="http://schemas.openxmlformats.org/officeDocument/2006/relationships/image" Target="../media/image82.wmf"/><Relationship Id="rId23" Type="http://schemas.openxmlformats.org/officeDocument/2006/relationships/image" Target="../media/image86.wmf"/><Relationship Id="rId10" Type="http://schemas.openxmlformats.org/officeDocument/2006/relationships/oleObject" Target="../embeddings/oleObject61.bin"/><Relationship Id="rId19" Type="http://schemas.openxmlformats.org/officeDocument/2006/relationships/image" Target="../media/image84.wmf"/><Relationship Id="rId4" Type="http://schemas.openxmlformats.org/officeDocument/2006/relationships/image" Target="../media/image78.wmf"/><Relationship Id="rId9" Type="http://schemas.openxmlformats.org/officeDocument/2006/relationships/image" Target="../media/image90.png"/><Relationship Id="rId14" Type="http://schemas.openxmlformats.org/officeDocument/2006/relationships/oleObject" Target="../embeddings/oleObject63.bin"/><Relationship Id="rId22" Type="http://schemas.openxmlformats.org/officeDocument/2006/relationships/oleObject" Target="../embeddings/oleObject67.bin"/></Relationships>
</file>

<file path=ppt/slides/_rels/slide38.xml.rels><?xml version="1.0" encoding="UTF-8" standalone="yes"?>
<Relationships xmlns="http://schemas.openxmlformats.org/package/2006/relationships"><Relationship Id="rId8" Type="http://schemas.openxmlformats.org/officeDocument/2006/relationships/image" Target="../media/image93.wmf"/><Relationship Id="rId13" Type="http://schemas.openxmlformats.org/officeDocument/2006/relationships/oleObject" Target="../embeddings/oleObject74.bin"/><Relationship Id="rId18" Type="http://schemas.openxmlformats.org/officeDocument/2006/relationships/image" Target="../media/image104.png"/><Relationship Id="rId26" Type="http://schemas.openxmlformats.org/officeDocument/2006/relationships/image" Target="../media/image100.wmf"/><Relationship Id="rId3" Type="http://schemas.openxmlformats.org/officeDocument/2006/relationships/oleObject" Target="../embeddings/oleObject69.bin"/><Relationship Id="rId21" Type="http://schemas.openxmlformats.org/officeDocument/2006/relationships/oleObject" Target="../embeddings/oleObject76.bin"/><Relationship Id="rId7" Type="http://schemas.openxmlformats.org/officeDocument/2006/relationships/oleObject" Target="../embeddings/oleObject71.bin"/><Relationship Id="rId12" Type="http://schemas.openxmlformats.org/officeDocument/2006/relationships/image" Target="../media/image95.wmf"/><Relationship Id="rId17" Type="http://schemas.openxmlformats.org/officeDocument/2006/relationships/image" Target="../media/image103.png"/><Relationship Id="rId25" Type="http://schemas.openxmlformats.org/officeDocument/2006/relationships/oleObject" Target="../embeddings/oleObject78.bin"/><Relationship Id="rId2" Type="http://schemas.openxmlformats.org/officeDocument/2006/relationships/slideLayout" Target="../slideLayouts/slideLayout4.xml"/><Relationship Id="rId16" Type="http://schemas.openxmlformats.org/officeDocument/2006/relationships/image" Target="../media/image97.wmf"/><Relationship Id="rId20" Type="http://schemas.openxmlformats.org/officeDocument/2006/relationships/image" Target="../media/image106.png"/><Relationship Id="rId29" Type="http://schemas.openxmlformats.org/officeDocument/2006/relationships/oleObject" Target="../embeddings/oleObject80.bin"/><Relationship Id="rId1" Type="http://schemas.openxmlformats.org/officeDocument/2006/relationships/vmlDrawing" Target="../drawings/vmlDrawing24.vml"/><Relationship Id="rId6" Type="http://schemas.openxmlformats.org/officeDocument/2006/relationships/image" Target="../media/image92.wmf"/><Relationship Id="rId11" Type="http://schemas.openxmlformats.org/officeDocument/2006/relationships/oleObject" Target="../embeddings/oleObject73.bin"/><Relationship Id="rId24" Type="http://schemas.openxmlformats.org/officeDocument/2006/relationships/image" Target="../media/image99.wmf"/><Relationship Id="rId32" Type="http://schemas.openxmlformats.org/officeDocument/2006/relationships/image" Target="../media/image87.wmf"/><Relationship Id="rId5" Type="http://schemas.openxmlformats.org/officeDocument/2006/relationships/oleObject" Target="../embeddings/oleObject70.bin"/><Relationship Id="rId15" Type="http://schemas.openxmlformats.org/officeDocument/2006/relationships/oleObject" Target="../embeddings/oleObject75.bin"/><Relationship Id="rId23" Type="http://schemas.openxmlformats.org/officeDocument/2006/relationships/oleObject" Target="../embeddings/oleObject77.bin"/><Relationship Id="rId28" Type="http://schemas.openxmlformats.org/officeDocument/2006/relationships/image" Target="../media/image101.wmf"/><Relationship Id="rId10" Type="http://schemas.openxmlformats.org/officeDocument/2006/relationships/image" Target="../media/image94.wmf"/><Relationship Id="rId19" Type="http://schemas.openxmlformats.org/officeDocument/2006/relationships/image" Target="../media/image105.png"/><Relationship Id="rId31" Type="http://schemas.openxmlformats.org/officeDocument/2006/relationships/oleObject" Target="../embeddings/oleObject81.bin"/><Relationship Id="rId4" Type="http://schemas.openxmlformats.org/officeDocument/2006/relationships/image" Target="../media/image91.wmf"/><Relationship Id="rId9" Type="http://schemas.openxmlformats.org/officeDocument/2006/relationships/oleObject" Target="../embeddings/oleObject72.bin"/><Relationship Id="rId14" Type="http://schemas.openxmlformats.org/officeDocument/2006/relationships/image" Target="../media/image96.wmf"/><Relationship Id="rId22" Type="http://schemas.openxmlformats.org/officeDocument/2006/relationships/image" Target="../media/image98.wmf"/><Relationship Id="rId27" Type="http://schemas.openxmlformats.org/officeDocument/2006/relationships/oleObject" Target="../embeddings/oleObject79.bin"/><Relationship Id="rId30" Type="http://schemas.openxmlformats.org/officeDocument/2006/relationships/image" Target="../media/image102.wmf"/></Relationships>
</file>

<file path=ppt/slides/_rels/slide39.xml.rels><?xml version="1.0" encoding="UTF-8" standalone="yes"?>
<Relationships xmlns="http://schemas.openxmlformats.org/package/2006/relationships"><Relationship Id="rId8" Type="http://schemas.openxmlformats.org/officeDocument/2006/relationships/image" Target="../media/image109.wmf"/><Relationship Id="rId13" Type="http://schemas.openxmlformats.org/officeDocument/2006/relationships/oleObject" Target="../embeddings/oleObject87.bin"/><Relationship Id="rId18" Type="http://schemas.openxmlformats.org/officeDocument/2006/relationships/image" Target="../media/image66.wmf"/><Relationship Id="rId3" Type="http://schemas.openxmlformats.org/officeDocument/2006/relationships/oleObject" Target="../embeddings/oleObject82.bin"/><Relationship Id="rId7" Type="http://schemas.openxmlformats.org/officeDocument/2006/relationships/oleObject" Target="../embeddings/oleObject84.bin"/><Relationship Id="rId12" Type="http://schemas.openxmlformats.org/officeDocument/2006/relationships/image" Target="../media/image111.wmf"/><Relationship Id="rId17" Type="http://schemas.openxmlformats.org/officeDocument/2006/relationships/oleObject" Target="../embeddings/oleObject89.bin"/><Relationship Id="rId2" Type="http://schemas.openxmlformats.org/officeDocument/2006/relationships/slideLayout" Target="../slideLayouts/slideLayout8.xml"/><Relationship Id="rId16" Type="http://schemas.openxmlformats.org/officeDocument/2006/relationships/image" Target="../media/image65.wmf"/><Relationship Id="rId20" Type="http://schemas.openxmlformats.org/officeDocument/2006/relationships/image" Target="../media/image67.wmf"/><Relationship Id="rId1" Type="http://schemas.openxmlformats.org/officeDocument/2006/relationships/vmlDrawing" Target="../drawings/vmlDrawing25.vml"/><Relationship Id="rId6" Type="http://schemas.openxmlformats.org/officeDocument/2006/relationships/image" Target="../media/image108.wmf"/><Relationship Id="rId11" Type="http://schemas.openxmlformats.org/officeDocument/2006/relationships/oleObject" Target="../embeddings/oleObject86.bin"/><Relationship Id="rId5" Type="http://schemas.openxmlformats.org/officeDocument/2006/relationships/oleObject" Target="../embeddings/oleObject83.bin"/><Relationship Id="rId15" Type="http://schemas.openxmlformats.org/officeDocument/2006/relationships/oleObject" Target="../embeddings/oleObject88.bin"/><Relationship Id="rId10" Type="http://schemas.openxmlformats.org/officeDocument/2006/relationships/image" Target="../media/image110.wmf"/><Relationship Id="rId19" Type="http://schemas.openxmlformats.org/officeDocument/2006/relationships/oleObject" Target="../embeddings/oleObject90.bin"/><Relationship Id="rId4" Type="http://schemas.openxmlformats.org/officeDocument/2006/relationships/image" Target="../media/image107.wmf"/><Relationship Id="rId9" Type="http://schemas.openxmlformats.org/officeDocument/2006/relationships/oleObject" Target="../embeddings/oleObject85.bin"/><Relationship Id="rId14" Type="http://schemas.openxmlformats.org/officeDocument/2006/relationships/image" Target="../media/image112.wmf"/></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115.wmf"/><Relationship Id="rId3" Type="http://schemas.openxmlformats.org/officeDocument/2006/relationships/oleObject" Target="../embeddings/oleObject91.bin"/><Relationship Id="rId7" Type="http://schemas.openxmlformats.org/officeDocument/2006/relationships/oleObject" Target="../embeddings/oleObject93.bin"/><Relationship Id="rId2" Type="http://schemas.openxmlformats.org/officeDocument/2006/relationships/slideLayout" Target="../slideLayouts/slideLayout9.xml"/><Relationship Id="rId1" Type="http://schemas.openxmlformats.org/officeDocument/2006/relationships/vmlDrawing" Target="../drawings/vmlDrawing26.vml"/><Relationship Id="rId6" Type="http://schemas.openxmlformats.org/officeDocument/2006/relationships/image" Target="../media/image114.wmf"/><Relationship Id="rId5" Type="http://schemas.openxmlformats.org/officeDocument/2006/relationships/oleObject" Target="../embeddings/oleObject92.bin"/><Relationship Id="rId10" Type="http://schemas.openxmlformats.org/officeDocument/2006/relationships/image" Target="../media/image116.wmf"/><Relationship Id="rId4" Type="http://schemas.openxmlformats.org/officeDocument/2006/relationships/image" Target="../media/image113.wmf"/><Relationship Id="rId9" Type="http://schemas.openxmlformats.org/officeDocument/2006/relationships/oleObject" Target="../embeddings/oleObject94.bin"/></Relationships>
</file>

<file path=ppt/slides/_rels/slide41.xml.rels><?xml version="1.0" encoding="UTF-8" standalone="yes"?>
<Relationships xmlns="http://schemas.openxmlformats.org/package/2006/relationships"><Relationship Id="rId2" Type="http://schemas.openxmlformats.org/officeDocument/2006/relationships/image" Target="../media/image117.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9.xml"/><Relationship Id="rId1" Type="http://schemas.openxmlformats.org/officeDocument/2006/relationships/vmlDrawing" Target="../drawings/vmlDrawing27.vml"/><Relationship Id="rId6" Type="http://schemas.openxmlformats.org/officeDocument/2006/relationships/image" Target="../media/image119.wmf"/><Relationship Id="rId5" Type="http://schemas.openxmlformats.org/officeDocument/2006/relationships/oleObject" Target="../embeddings/oleObject96.bin"/><Relationship Id="rId4" Type="http://schemas.openxmlformats.org/officeDocument/2006/relationships/image" Target="../media/image118.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9.xml"/><Relationship Id="rId1" Type="http://schemas.openxmlformats.org/officeDocument/2006/relationships/vmlDrawing" Target="../drawings/vmlDrawing28.vml"/><Relationship Id="rId4" Type="http://schemas.openxmlformats.org/officeDocument/2006/relationships/image" Target="../media/image120.wmf"/></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101.bin"/><Relationship Id="rId13" Type="http://schemas.openxmlformats.org/officeDocument/2006/relationships/image" Target="../media/image125.wmf"/><Relationship Id="rId3" Type="http://schemas.openxmlformats.org/officeDocument/2006/relationships/oleObject" Target="../embeddings/oleObject98.bin"/><Relationship Id="rId7" Type="http://schemas.openxmlformats.org/officeDocument/2006/relationships/oleObject" Target="../embeddings/oleObject100.bin"/><Relationship Id="rId12" Type="http://schemas.openxmlformats.org/officeDocument/2006/relationships/oleObject" Target="../embeddings/oleObject103.bin"/><Relationship Id="rId2" Type="http://schemas.openxmlformats.org/officeDocument/2006/relationships/slideLayout" Target="../slideLayouts/slideLayout8.xml"/><Relationship Id="rId1" Type="http://schemas.openxmlformats.org/officeDocument/2006/relationships/vmlDrawing" Target="../drawings/vmlDrawing29.vml"/><Relationship Id="rId6" Type="http://schemas.openxmlformats.org/officeDocument/2006/relationships/image" Target="../media/image122.wmf"/><Relationship Id="rId11" Type="http://schemas.openxmlformats.org/officeDocument/2006/relationships/image" Target="../media/image124.wmf"/><Relationship Id="rId5" Type="http://schemas.openxmlformats.org/officeDocument/2006/relationships/oleObject" Target="../embeddings/oleObject99.bin"/><Relationship Id="rId10" Type="http://schemas.openxmlformats.org/officeDocument/2006/relationships/oleObject" Target="../embeddings/oleObject102.bin"/><Relationship Id="rId4" Type="http://schemas.openxmlformats.org/officeDocument/2006/relationships/image" Target="../media/image121.wmf"/><Relationship Id="rId9" Type="http://schemas.openxmlformats.org/officeDocument/2006/relationships/image" Target="../media/image123.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Layout" Target="../slideLayouts/slideLayout9.xml"/><Relationship Id="rId1" Type="http://schemas.openxmlformats.org/officeDocument/2006/relationships/vmlDrawing" Target="../drawings/vmlDrawing30.vml"/><Relationship Id="rId5" Type="http://schemas.openxmlformats.org/officeDocument/2006/relationships/image" Target="../media/image127.jpeg"/><Relationship Id="rId4" Type="http://schemas.openxmlformats.org/officeDocument/2006/relationships/image" Target="../media/image126.wmf"/></Relationships>
</file>

<file path=ppt/slides/_rels/slide46.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29.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Layout" Target="../slideLayouts/slideLayout9.xml"/><Relationship Id="rId1" Type="http://schemas.openxmlformats.org/officeDocument/2006/relationships/vmlDrawing" Target="../drawings/vmlDrawing31.vml"/><Relationship Id="rId4" Type="http://schemas.openxmlformats.org/officeDocument/2006/relationships/image" Target="../media/image130.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50.xml.rels><?xml version="1.0" encoding="UTF-8" standalone="yes"?>
<Relationships xmlns="http://schemas.openxmlformats.org/package/2006/relationships"><Relationship Id="rId2" Type="http://schemas.openxmlformats.org/officeDocument/2006/relationships/image" Target="../media/image131.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32.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33.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34.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image" Target="../media/image135.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37.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9.xml"/><Relationship Id="rId1" Type="http://schemas.openxmlformats.org/officeDocument/2006/relationships/vmlDrawing" Target="../drawings/vmlDrawing3.vml"/><Relationship Id="rId5" Type="http://schemas.openxmlformats.org/officeDocument/2006/relationships/image" Target="../media/image10.jpeg"/><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5.wmf"/><Relationship Id="rId2" Type="http://schemas.openxmlformats.org/officeDocument/2006/relationships/slideLayout" Target="../slideLayouts/slideLayout8.xml"/><Relationship Id="rId1" Type="http://schemas.openxmlformats.org/officeDocument/2006/relationships/vmlDrawing" Target="../drawings/vmlDrawing4.vml"/><Relationship Id="rId6" Type="http://schemas.openxmlformats.org/officeDocument/2006/relationships/image" Target="../media/image12.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534400" cy="806267"/>
          </a:xfrm>
        </p:spPr>
        <p:txBody>
          <a:bodyPr anchor="b"/>
          <a:lstStyle/>
          <a:p>
            <a:pPr>
              <a:defRPr/>
            </a:pPr>
            <a:r>
              <a:rPr lang="en-US" dirty="0" smtClean="0">
                <a:solidFill>
                  <a:schemeClr val="bg2"/>
                </a:solidFill>
                <a:ea typeface="ＭＳ Ｐゴシック" charset="0"/>
              </a:rPr>
              <a:t>Chemistry: </a:t>
            </a:r>
            <a:r>
              <a:rPr lang="en-US" dirty="0">
                <a:solidFill>
                  <a:schemeClr val="bg2"/>
                </a:solidFill>
                <a:ea typeface="ＭＳ Ｐゴシック" charset="0"/>
              </a:rPr>
              <a:t>The Central Science</a:t>
            </a:r>
          </a:p>
        </p:txBody>
      </p:sp>
      <p:sp>
        <p:nvSpPr>
          <p:cNvPr id="3" name="Text Placeholder 2"/>
          <p:cNvSpPr>
            <a:spLocks noGrp="1"/>
          </p:cNvSpPr>
          <p:nvPr>
            <p:ph type="body" sz="quarter" idx="13"/>
          </p:nvPr>
        </p:nvSpPr>
        <p:spPr>
          <a:xfrm>
            <a:off x="457200" y="1174932"/>
            <a:ext cx="8229600" cy="349068"/>
          </a:xfrm>
        </p:spPr>
        <p:txBody>
          <a:bodyPr/>
          <a:lstStyle/>
          <a:p>
            <a:r>
              <a:rPr lang="en-US" altLang="en-US" dirty="0" smtClean="0"/>
              <a:t>Fourteenth </a:t>
            </a:r>
            <a:r>
              <a:rPr lang="en-US" altLang="en-US" dirty="0"/>
              <a:t>Edition</a:t>
            </a:r>
            <a:endParaRPr lang="en-IN" dirty="0">
              <a:latin typeface="+mj-lt"/>
            </a:endParaRPr>
          </a:p>
        </p:txBody>
      </p:sp>
      <p:sp>
        <p:nvSpPr>
          <p:cNvPr id="4" name="Text Placeholder 3"/>
          <p:cNvSpPr>
            <a:spLocks noGrp="1"/>
          </p:cNvSpPr>
          <p:nvPr>
            <p:ph type="body" sz="quarter" idx="14"/>
          </p:nvPr>
        </p:nvSpPr>
        <p:spPr/>
        <p:txBody>
          <a:bodyPr/>
          <a:lstStyle/>
          <a:p>
            <a:pPr algn="ctr"/>
            <a:r>
              <a:rPr lang="en-IN" b="1" dirty="0">
                <a:latin typeface="+mj-lt"/>
              </a:rPr>
              <a:t>Chapter 16</a:t>
            </a:r>
          </a:p>
        </p:txBody>
      </p:sp>
      <p:sp>
        <p:nvSpPr>
          <p:cNvPr id="5" name="Text Placeholder 4"/>
          <p:cNvSpPr>
            <a:spLocks noGrp="1"/>
          </p:cNvSpPr>
          <p:nvPr>
            <p:ph type="body" sz="quarter" idx="15"/>
          </p:nvPr>
        </p:nvSpPr>
        <p:spPr>
          <a:xfrm>
            <a:off x="5029200" y="3322637"/>
            <a:ext cx="3657600" cy="1782763"/>
          </a:xfrm>
        </p:spPr>
        <p:txBody>
          <a:bodyPr/>
          <a:lstStyle/>
          <a:p>
            <a:pPr algn="ctr">
              <a:spcBef>
                <a:spcPct val="50000"/>
              </a:spcBef>
              <a:buClrTx/>
            </a:pPr>
            <a:r>
              <a:rPr lang="en-US" dirty="0">
                <a:solidFill>
                  <a:srgbClr val="000000"/>
                </a:solidFill>
                <a:latin typeface="Arial" charset="0"/>
              </a:rPr>
              <a:t>Acid–Base </a:t>
            </a:r>
            <a:r>
              <a:rPr lang="en-US" dirty="0" smtClean="0">
                <a:solidFill>
                  <a:srgbClr val="000000"/>
                </a:solidFill>
                <a:latin typeface="Arial" charset="0"/>
              </a:rPr>
              <a:t>Equilibria</a:t>
            </a:r>
            <a:endParaRPr lang="en-US" altLang="en-US" dirty="0">
              <a:latin typeface="Arial" panose="020B0604020202020204" pitchFamily="34" charset="0"/>
            </a:endParaRPr>
          </a:p>
        </p:txBody>
      </p:sp>
      <p:sp>
        <p:nvSpPr>
          <p:cNvPr id="11" name="Text Placeholder 3"/>
          <p:cNvSpPr>
            <a:spLocks noGrp="1"/>
          </p:cNvSpPr>
          <p:nvPr>
            <p:ph type="body" sz="quarter" idx="14"/>
          </p:nvPr>
        </p:nvSpPr>
        <p:spPr>
          <a:xfrm>
            <a:off x="2819400" y="6468520"/>
            <a:ext cx="5857352" cy="180976"/>
          </a:xfrm>
        </p:spPr>
        <p:txBody>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pic>
        <p:nvPicPr>
          <p:cNvPr id="9" name="Picture 1" descr="Front Cover: Chemistry: The Central Science Fourteenth Edition by Brown, Lemay, Bursten, Murphy, Woodward, and Stoltzfus.">
            <a:extLst>
              <a:ext uri="{FF2B5EF4-FFF2-40B4-BE49-F238E27FC236}">
                <a16:creationId xmlns:a16="http://schemas.microsoft.com/office/drawing/2014/main" id="{4C9FC084-0030-4902-AB99-14C18DABC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659149"/>
            <a:ext cx="3505200" cy="45670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950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8AFF5-7194-4D50-8117-DD1482CDA3AA}"/>
              </a:ext>
            </a:extLst>
          </p:cNvPr>
          <p:cNvSpPr>
            <a:spLocks noGrp="1"/>
          </p:cNvSpPr>
          <p:nvPr>
            <p:ph type="title"/>
          </p:nvPr>
        </p:nvSpPr>
        <p:spPr/>
        <p:txBody>
          <a:bodyPr/>
          <a:lstStyle/>
          <a:p>
            <a:r>
              <a:rPr lang="en-US" dirty="0"/>
              <a:t>Autoionization of Water</a:t>
            </a:r>
          </a:p>
        </p:txBody>
      </p:sp>
      <p:sp>
        <p:nvSpPr>
          <p:cNvPr id="3" name="Content Placeholder 2">
            <a:extLst>
              <a:ext uri="{FF2B5EF4-FFF2-40B4-BE49-F238E27FC236}">
                <a16:creationId xmlns:a16="http://schemas.microsoft.com/office/drawing/2014/main" id="{95514611-3597-4F1F-8C0D-E9E6AB2260A9}"/>
              </a:ext>
            </a:extLst>
          </p:cNvPr>
          <p:cNvSpPr>
            <a:spLocks noGrp="1"/>
          </p:cNvSpPr>
          <p:nvPr>
            <p:ph idx="1"/>
          </p:nvPr>
        </p:nvSpPr>
        <p:spPr>
          <a:xfrm>
            <a:off x="457200" y="1600201"/>
            <a:ext cx="8229600" cy="1981199"/>
          </a:xfrm>
        </p:spPr>
        <p:txBody>
          <a:bodyPr/>
          <a:lstStyle/>
          <a:p>
            <a:r>
              <a:rPr lang="en-US" sz="2600" dirty="0"/>
              <a:t>Water is amphoteric.</a:t>
            </a:r>
          </a:p>
          <a:p>
            <a:r>
              <a:rPr lang="en-US" sz="2600" dirty="0"/>
              <a:t>In pure water, a few molecules act as bases and a few act as acids.</a:t>
            </a:r>
          </a:p>
          <a:p>
            <a:r>
              <a:rPr lang="en-US" sz="2600" dirty="0"/>
              <a:t>This is referred to as </a:t>
            </a:r>
            <a:r>
              <a:rPr lang="en-US" sz="2600" b="1" dirty="0"/>
              <a:t>autoionization</a:t>
            </a:r>
            <a:r>
              <a:rPr lang="en-US" sz="2600" dirty="0"/>
              <a:t>.</a:t>
            </a:r>
          </a:p>
        </p:txBody>
      </p:sp>
      <p:pic>
        <p:nvPicPr>
          <p:cNvPr id="4" name="Picture 3" descr="Space-filling models and structural formulas show H 2 O, aqueous, acid, O has two pairs of dots, plus H 2 O, liquid, base, O has two pairs, leads, via a double headed arrow, to O H, minus, aqueous, O has three pairs, and H 3 O plus, aqueous, O has one pair.">
            <a:extLst>
              <a:ext uri="{FF2B5EF4-FFF2-40B4-BE49-F238E27FC236}">
                <a16:creationId xmlns:a16="http://schemas.microsoft.com/office/drawing/2014/main" id="{4F9855CA-7A90-4469-9572-88EA5E1C1A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754"/>
          <a:stretch/>
        </p:blipFill>
        <p:spPr>
          <a:xfrm>
            <a:off x="1828800" y="3868949"/>
            <a:ext cx="4808889" cy="2426592"/>
          </a:xfrm>
          <a:prstGeom prst="rect">
            <a:avLst/>
          </a:prstGeom>
        </p:spPr>
      </p:pic>
    </p:spTree>
    <p:extLst>
      <p:ext uri="{BB962C8B-B14F-4D97-AF65-F5344CB8AC3E}">
        <p14:creationId xmlns:p14="http://schemas.microsoft.com/office/powerpoint/2010/main" val="27715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9ADE4-0CE4-47E3-A449-D9C0BCB2A855}"/>
              </a:ext>
            </a:extLst>
          </p:cNvPr>
          <p:cNvSpPr>
            <a:spLocks noGrp="1"/>
          </p:cNvSpPr>
          <p:nvPr>
            <p:ph type="title"/>
          </p:nvPr>
        </p:nvSpPr>
        <p:spPr/>
        <p:txBody>
          <a:bodyPr/>
          <a:lstStyle/>
          <a:p>
            <a:r>
              <a:rPr lang="en-US" dirty="0"/>
              <a:t>Ion Product Constant</a:t>
            </a:r>
          </a:p>
        </p:txBody>
      </p:sp>
      <p:sp>
        <p:nvSpPr>
          <p:cNvPr id="3" name="Content Placeholder 2">
            <a:extLst>
              <a:ext uri="{FF2B5EF4-FFF2-40B4-BE49-F238E27FC236}">
                <a16:creationId xmlns:a16="http://schemas.microsoft.com/office/drawing/2014/main" id="{141E73AD-D1F1-491F-97D8-2745C83DAE76}"/>
              </a:ext>
            </a:extLst>
          </p:cNvPr>
          <p:cNvSpPr>
            <a:spLocks noGrp="1"/>
          </p:cNvSpPr>
          <p:nvPr>
            <p:ph idx="1"/>
          </p:nvPr>
        </p:nvSpPr>
        <p:spPr>
          <a:xfrm>
            <a:off x="457200" y="1600201"/>
            <a:ext cx="8229600" cy="457199"/>
          </a:xfrm>
        </p:spPr>
        <p:txBody>
          <a:bodyPr/>
          <a:lstStyle/>
          <a:p>
            <a:r>
              <a:rPr lang="en-US" sz="2600" dirty="0"/>
              <a:t>The equilibrium expression for this process is</a:t>
            </a:r>
          </a:p>
        </p:txBody>
      </p:sp>
      <p:graphicFrame>
        <p:nvGraphicFramePr>
          <p:cNvPr id="9" name="Object 8" descr="K sub c = the concentration of H 3 O, plus, times the concentration of O H, minus">
            <a:extLst>
              <a:ext uri="{FF2B5EF4-FFF2-40B4-BE49-F238E27FC236}">
                <a16:creationId xmlns:a16="http://schemas.microsoft.com/office/drawing/2014/main" id="{55E97D4F-3F25-4524-8E0A-64C196CC77EA}"/>
              </a:ext>
            </a:extLst>
          </p:cNvPr>
          <p:cNvGraphicFramePr>
            <a:graphicFrameLocks noChangeAspect="1"/>
          </p:cNvGraphicFramePr>
          <p:nvPr>
            <p:extLst>
              <p:ext uri="{D42A27DB-BD31-4B8C-83A1-F6EECF244321}">
                <p14:modId xmlns:p14="http://schemas.microsoft.com/office/powerpoint/2010/main" val="2439052215"/>
              </p:ext>
            </p:extLst>
          </p:nvPr>
        </p:nvGraphicFramePr>
        <p:xfrm>
          <a:off x="2895600" y="2209800"/>
          <a:ext cx="2717800" cy="495300"/>
        </p:xfrm>
        <a:graphic>
          <a:graphicData uri="http://schemas.openxmlformats.org/presentationml/2006/ole">
            <mc:AlternateContent xmlns:mc="http://schemas.openxmlformats.org/markup-compatibility/2006">
              <mc:Choice xmlns:v="urn:schemas-microsoft-com:vml" Requires="v">
                <p:oleObj spid="_x0000_s39295" name="Equation" r:id="rId3" imgW="2717640" imgH="495000" progId="Equation.DSMT4">
                  <p:embed/>
                </p:oleObj>
              </mc:Choice>
              <mc:Fallback>
                <p:oleObj name="Equation" r:id="rId3" imgW="2717640" imgH="495000" progId="Equation.DSMT4">
                  <p:embed/>
                  <p:pic>
                    <p:nvPicPr>
                      <p:cNvPr id="0" name=""/>
                      <p:cNvPicPr/>
                      <p:nvPr/>
                    </p:nvPicPr>
                    <p:blipFill>
                      <a:blip r:embed="rId4"/>
                      <a:stretch>
                        <a:fillRect/>
                      </a:stretch>
                    </p:blipFill>
                    <p:spPr>
                      <a:xfrm>
                        <a:off x="2895600" y="2209800"/>
                        <a:ext cx="2717800" cy="4953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A1034F5-465D-49DB-A900-EC471455D06B}"/>
              </a:ext>
            </a:extLst>
          </p:cNvPr>
          <p:cNvSpPr>
            <a:spLocks noGrp="1"/>
          </p:cNvSpPr>
          <p:nvPr>
            <p:ph sz="quarter" idx="13"/>
          </p:nvPr>
        </p:nvSpPr>
        <p:spPr>
          <a:xfrm>
            <a:off x="457200" y="2895600"/>
            <a:ext cx="8229600" cy="457200"/>
          </a:xfrm>
        </p:spPr>
        <p:txBody>
          <a:bodyPr/>
          <a:lstStyle/>
          <a:p>
            <a:r>
              <a:rPr lang="en-US" sz="2600" dirty="0"/>
              <a:t>This special equilibrium constant is referred to as the</a:t>
            </a:r>
          </a:p>
        </p:txBody>
      </p:sp>
      <p:sp>
        <p:nvSpPr>
          <p:cNvPr id="5" name="Content Placeholder 4">
            <a:extLst>
              <a:ext uri="{FF2B5EF4-FFF2-40B4-BE49-F238E27FC236}">
                <a16:creationId xmlns:a16="http://schemas.microsoft.com/office/drawing/2014/main" id="{19EDBD78-3978-4D1A-A0B3-AD4725A090A3}"/>
              </a:ext>
            </a:extLst>
          </p:cNvPr>
          <p:cNvSpPr>
            <a:spLocks noGrp="1"/>
          </p:cNvSpPr>
          <p:nvPr>
            <p:ph sz="quarter" idx="14"/>
          </p:nvPr>
        </p:nvSpPr>
        <p:spPr>
          <a:xfrm>
            <a:off x="685800" y="3352800"/>
            <a:ext cx="4800600" cy="419100"/>
          </a:xfrm>
        </p:spPr>
        <p:txBody>
          <a:bodyPr/>
          <a:lstStyle/>
          <a:p>
            <a:pPr marL="0" indent="0">
              <a:buNone/>
            </a:pPr>
            <a:r>
              <a:rPr lang="en-US" sz="2600" b="1" dirty="0"/>
              <a:t>ion product constant </a:t>
            </a:r>
            <a:r>
              <a:rPr lang="en-US" sz="2600" dirty="0"/>
              <a:t>for water,</a:t>
            </a:r>
          </a:p>
        </p:txBody>
      </p:sp>
      <p:graphicFrame>
        <p:nvGraphicFramePr>
          <p:cNvPr id="10" name="Object 9" descr="K sub w.">
            <a:extLst>
              <a:ext uri="{FF2B5EF4-FFF2-40B4-BE49-F238E27FC236}">
                <a16:creationId xmlns:a16="http://schemas.microsoft.com/office/drawing/2014/main" id="{01CDB261-625E-4953-9DB0-D3D671F02260}"/>
              </a:ext>
            </a:extLst>
          </p:cNvPr>
          <p:cNvGraphicFramePr>
            <a:graphicFrameLocks noChangeAspect="1"/>
          </p:cNvGraphicFramePr>
          <p:nvPr>
            <p:extLst>
              <p:ext uri="{D42A27DB-BD31-4B8C-83A1-F6EECF244321}">
                <p14:modId xmlns:p14="http://schemas.microsoft.com/office/powerpoint/2010/main" val="4083161420"/>
              </p:ext>
            </p:extLst>
          </p:nvPr>
        </p:nvGraphicFramePr>
        <p:xfrm>
          <a:off x="5562600" y="3388032"/>
          <a:ext cx="520700" cy="431800"/>
        </p:xfrm>
        <a:graphic>
          <a:graphicData uri="http://schemas.openxmlformats.org/presentationml/2006/ole">
            <mc:AlternateContent xmlns:mc="http://schemas.openxmlformats.org/markup-compatibility/2006">
              <mc:Choice xmlns:v="urn:schemas-microsoft-com:vml" Requires="v">
                <p:oleObj spid="_x0000_s39296" name="Equation" r:id="rId5" imgW="520560" imgH="431640" progId="Equation.DSMT4">
                  <p:embed/>
                </p:oleObj>
              </mc:Choice>
              <mc:Fallback>
                <p:oleObj name="Equation" r:id="rId5" imgW="520560" imgH="431640" progId="Equation.DSMT4">
                  <p:embed/>
                  <p:pic>
                    <p:nvPicPr>
                      <p:cNvPr id="0" name=""/>
                      <p:cNvPicPr/>
                      <p:nvPr/>
                    </p:nvPicPr>
                    <p:blipFill>
                      <a:blip r:embed="rId6"/>
                      <a:stretch>
                        <a:fillRect/>
                      </a:stretch>
                    </p:blipFill>
                    <p:spPr>
                      <a:xfrm>
                        <a:off x="5562600" y="3388032"/>
                        <a:ext cx="520700" cy="4318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2FD20ED1-3AAE-4B43-8A0E-36A0B16E4754}"/>
              </a:ext>
            </a:extLst>
          </p:cNvPr>
          <p:cNvSpPr>
            <a:spLocks noGrp="1"/>
          </p:cNvSpPr>
          <p:nvPr>
            <p:ph sz="quarter" idx="15"/>
          </p:nvPr>
        </p:nvSpPr>
        <p:spPr>
          <a:xfrm>
            <a:off x="457200" y="3962400"/>
            <a:ext cx="228600" cy="609600"/>
          </a:xfrm>
        </p:spPr>
        <p:txBody>
          <a:bodyPr/>
          <a:lstStyle/>
          <a:p>
            <a:r>
              <a:rPr lang="en-US" sz="2600" dirty="0"/>
              <a:t> </a:t>
            </a:r>
          </a:p>
        </p:txBody>
      </p:sp>
      <p:graphicFrame>
        <p:nvGraphicFramePr>
          <p:cNvPr id="11" name="Object 10" descr="At 25 degrees Celsius, K sub w = 1.0 times 10 to the negative fourteenth">
            <a:extLst>
              <a:ext uri="{FF2B5EF4-FFF2-40B4-BE49-F238E27FC236}">
                <a16:creationId xmlns:a16="http://schemas.microsoft.com/office/drawing/2014/main" id="{23A39F8B-CE1F-4CB8-9A7D-70680697B5E7}"/>
              </a:ext>
            </a:extLst>
          </p:cNvPr>
          <p:cNvGraphicFramePr>
            <a:graphicFrameLocks noChangeAspect="1"/>
          </p:cNvGraphicFramePr>
          <p:nvPr>
            <p:extLst>
              <p:ext uri="{D42A27DB-BD31-4B8C-83A1-F6EECF244321}">
                <p14:modId xmlns:p14="http://schemas.microsoft.com/office/powerpoint/2010/main" val="570007641"/>
              </p:ext>
            </p:extLst>
          </p:nvPr>
        </p:nvGraphicFramePr>
        <p:xfrm>
          <a:off x="663268" y="3987800"/>
          <a:ext cx="3670300" cy="431800"/>
        </p:xfrm>
        <a:graphic>
          <a:graphicData uri="http://schemas.openxmlformats.org/presentationml/2006/ole">
            <mc:AlternateContent xmlns:mc="http://schemas.openxmlformats.org/markup-compatibility/2006">
              <mc:Choice xmlns:v="urn:schemas-microsoft-com:vml" Requires="v">
                <p:oleObj spid="_x0000_s39297" name="Equation" r:id="rId7" imgW="3670200" imgH="431640" progId="Equation.DSMT4">
                  <p:embed/>
                </p:oleObj>
              </mc:Choice>
              <mc:Fallback>
                <p:oleObj name="Equation" r:id="rId7" imgW="3670200" imgH="431640" progId="Equation.DSMT4">
                  <p:embed/>
                  <p:pic>
                    <p:nvPicPr>
                      <p:cNvPr id="0" name=""/>
                      <p:cNvPicPr/>
                      <p:nvPr/>
                    </p:nvPicPr>
                    <p:blipFill>
                      <a:blip r:embed="rId8"/>
                      <a:stretch>
                        <a:fillRect/>
                      </a:stretch>
                    </p:blipFill>
                    <p:spPr>
                      <a:xfrm>
                        <a:off x="663268" y="3987800"/>
                        <a:ext cx="3670300" cy="431800"/>
                      </a:xfrm>
                      <a:prstGeom prst="rect">
                        <a:avLst/>
                      </a:prstGeom>
                    </p:spPr>
                  </p:pic>
                </p:oleObj>
              </mc:Fallback>
            </mc:AlternateContent>
          </a:graphicData>
        </a:graphic>
      </p:graphicFrame>
    </p:spTree>
    <p:extLst>
      <p:ext uri="{BB962C8B-B14F-4D97-AF65-F5344CB8AC3E}">
        <p14:creationId xmlns:p14="http://schemas.microsoft.com/office/powerpoint/2010/main" val="1211209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80B54-4831-4763-9625-ECBDBAEF53D8}"/>
              </a:ext>
            </a:extLst>
          </p:cNvPr>
          <p:cNvSpPr>
            <a:spLocks noGrp="1"/>
          </p:cNvSpPr>
          <p:nvPr>
            <p:ph type="title"/>
          </p:nvPr>
        </p:nvSpPr>
        <p:spPr/>
        <p:txBody>
          <a:bodyPr/>
          <a:lstStyle/>
          <a:p>
            <a:r>
              <a:rPr lang="en-US" dirty="0"/>
              <a:t>Aqueous Solutions Can Be Acidic, Basic, or Neutral</a:t>
            </a:r>
          </a:p>
        </p:txBody>
      </p:sp>
      <p:sp>
        <p:nvSpPr>
          <p:cNvPr id="3" name="Content Placeholder 2">
            <a:extLst>
              <a:ext uri="{FF2B5EF4-FFF2-40B4-BE49-F238E27FC236}">
                <a16:creationId xmlns:a16="http://schemas.microsoft.com/office/drawing/2014/main" id="{101BB14E-28EE-485D-8FE0-F08683E9402C}"/>
              </a:ext>
            </a:extLst>
          </p:cNvPr>
          <p:cNvSpPr>
            <a:spLocks noGrp="1"/>
          </p:cNvSpPr>
          <p:nvPr>
            <p:ph idx="1"/>
          </p:nvPr>
        </p:nvSpPr>
        <p:spPr>
          <a:xfrm>
            <a:off x="457200" y="1568932"/>
            <a:ext cx="3567548" cy="488468"/>
          </a:xfrm>
        </p:spPr>
        <p:txBody>
          <a:bodyPr/>
          <a:lstStyle/>
          <a:p>
            <a:r>
              <a:rPr lang="en-US" sz="2600" dirty="0"/>
              <a:t>If a solution is neutral,</a:t>
            </a:r>
          </a:p>
        </p:txBody>
      </p:sp>
      <p:graphicFrame>
        <p:nvGraphicFramePr>
          <p:cNvPr id="6" name="Object 5" descr="The concentration of H, plus, = the concentration of O H, minus">
            <a:extLst>
              <a:ext uri="{FF2B5EF4-FFF2-40B4-BE49-F238E27FC236}">
                <a16:creationId xmlns:a16="http://schemas.microsoft.com/office/drawing/2014/main" id="{7F4D5F6C-A1B6-4D46-BC71-3DB6229CBB00}"/>
              </a:ext>
            </a:extLst>
          </p:cNvPr>
          <p:cNvGraphicFramePr>
            <a:graphicFrameLocks noChangeAspect="1"/>
          </p:cNvGraphicFramePr>
          <p:nvPr>
            <p:extLst>
              <p:ext uri="{D42A27DB-BD31-4B8C-83A1-F6EECF244321}">
                <p14:modId xmlns:p14="http://schemas.microsoft.com/office/powerpoint/2010/main" val="3007501869"/>
              </p:ext>
            </p:extLst>
          </p:nvPr>
        </p:nvGraphicFramePr>
        <p:xfrm>
          <a:off x="4035732" y="1573160"/>
          <a:ext cx="1917700" cy="469900"/>
        </p:xfrm>
        <a:graphic>
          <a:graphicData uri="http://schemas.openxmlformats.org/presentationml/2006/ole">
            <mc:AlternateContent xmlns:mc="http://schemas.openxmlformats.org/markup-compatibility/2006">
              <mc:Choice xmlns:v="urn:schemas-microsoft-com:vml" Requires="v">
                <p:oleObj spid="_x0000_s40313" name="Equation" r:id="rId3" imgW="1917360" imgH="469800" progId="Equation.DSMT4">
                  <p:embed/>
                </p:oleObj>
              </mc:Choice>
              <mc:Fallback>
                <p:oleObj name="Equation" r:id="rId3" imgW="1917360" imgH="469800" progId="Equation.DSMT4">
                  <p:embed/>
                  <p:pic>
                    <p:nvPicPr>
                      <p:cNvPr id="0" name=""/>
                      <p:cNvPicPr/>
                      <p:nvPr/>
                    </p:nvPicPr>
                    <p:blipFill>
                      <a:blip r:embed="rId4"/>
                      <a:stretch>
                        <a:fillRect/>
                      </a:stretch>
                    </p:blipFill>
                    <p:spPr>
                      <a:xfrm>
                        <a:off x="4035732" y="1573160"/>
                        <a:ext cx="1917700" cy="4699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0A20AE49-F0A8-48A7-A484-8F1EA2FE976F}"/>
              </a:ext>
            </a:extLst>
          </p:cNvPr>
          <p:cNvSpPr>
            <a:spLocks noGrp="1"/>
          </p:cNvSpPr>
          <p:nvPr>
            <p:ph idx="13"/>
          </p:nvPr>
        </p:nvSpPr>
        <p:spPr>
          <a:xfrm>
            <a:off x="457200" y="2209800"/>
            <a:ext cx="3352800" cy="457200"/>
          </a:xfrm>
        </p:spPr>
        <p:txBody>
          <a:bodyPr/>
          <a:lstStyle/>
          <a:p>
            <a:r>
              <a:rPr lang="en-US" sz="2600" dirty="0"/>
              <a:t>If a solution is acidic,</a:t>
            </a:r>
          </a:p>
        </p:txBody>
      </p:sp>
      <p:graphicFrame>
        <p:nvGraphicFramePr>
          <p:cNvPr id="7" name="Object 6" descr="The concentration of H, plus, is greater than the concentration of O H, minus ">
            <a:extLst>
              <a:ext uri="{FF2B5EF4-FFF2-40B4-BE49-F238E27FC236}">
                <a16:creationId xmlns:a16="http://schemas.microsoft.com/office/drawing/2014/main" id="{C11A6BB5-C66C-4F41-A1E1-8A4D7A37D34B}"/>
              </a:ext>
            </a:extLst>
          </p:cNvPr>
          <p:cNvGraphicFramePr>
            <a:graphicFrameLocks noChangeAspect="1"/>
          </p:cNvGraphicFramePr>
          <p:nvPr>
            <p:extLst>
              <p:ext uri="{D42A27DB-BD31-4B8C-83A1-F6EECF244321}">
                <p14:modId xmlns:p14="http://schemas.microsoft.com/office/powerpoint/2010/main" val="1290656299"/>
              </p:ext>
            </p:extLst>
          </p:nvPr>
        </p:nvGraphicFramePr>
        <p:xfrm>
          <a:off x="3873500" y="2226596"/>
          <a:ext cx="1917700" cy="469900"/>
        </p:xfrm>
        <a:graphic>
          <a:graphicData uri="http://schemas.openxmlformats.org/presentationml/2006/ole">
            <mc:AlternateContent xmlns:mc="http://schemas.openxmlformats.org/markup-compatibility/2006">
              <mc:Choice xmlns:v="urn:schemas-microsoft-com:vml" Requires="v">
                <p:oleObj spid="_x0000_s40314" name="Equation" r:id="rId5" imgW="1917360" imgH="469800" progId="Equation.DSMT4">
                  <p:embed/>
                </p:oleObj>
              </mc:Choice>
              <mc:Fallback>
                <p:oleObj name="Equation" r:id="rId5" imgW="1917360" imgH="469800" progId="Equation.DSMT4">
                  <p:embed/>
                  <p:pic>
                    <p:nvPicPr>
                      <p:cNvPr id="6" name="Object 5">
                        <a:extLst>
                          <a:ext uri="{FF2B5EF4-FFF2-40B4-BE49-F238E27FC236}">
                            <a16:creationId xmlns:a16="http://schemas.microsoft.com/office/drawing/2014/main" id="{7F4D5F6C-A1B6-4D46-BC71-3DB6229CBB00}"/>
                          </a:ext>
                        </a:extLst>
                      </p:cNvPr>
                      <p:cNvPicPr/>
                      <p:nvPr/>
                    </p:nvPicPr>
                    <p:blipFill>
                      <a:blip r:embed="rId6"/>
                      <a:stretch>
                        <a:fillRect/>
                      </a:stretch>
                    </p:blipFill>
                    <p:spPr>
                      <a:xfrm>
                        <a:off x="3873500" y="2226596"/>
                        <a:ext cx="1917700" cy="4699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2A0439D3-478D-4973-93D6-083AC5062D1F}"/>
              </a:ext>
            </a:extLst>
          </p:cNvPr>
          <p:cNvSpPr>
            <a:spLocks noGrp="1"/>
          </p:cNvSpPr>
          <p:nvPr>
            <p:ph sz="quarter" idx="14"/>
          </p:nvPr>
        </p:nvSpPr>
        <p:spPr>
          <a:xfrm>
            <a:off x="471052" y="2905432"/>
            <a:ext cx="3262748" cy="457200"/>
          </a:xfrm>
        </p:spPr>
        <p:txBody>
          <a:bodyPr/>
          <a:lstStyle/>
          <a:p>
            <a:r>
              <a:rPr lang="en-US" sz="2600" dirty="0"/>
              <a:t>If a solution is basic,</a:t>
            </a:r>
          </a:p>
        </p:txBody>
      </p:sp>
      <p:graphicFrame>
        <p:nvGraphicFramePr>
          <p:cNvPr id="8" name="Object 7" descr="The concentration of H, plus, is less than the concentration of O H, minus">
            <a:extLst>
              <a:ext uri="{FF2B5EF4-FFF2-40B4-BE49-F238E27FC236}">
                <a16:creationId xmlns:a16="http://schemas.microsoft.com/office/drawing/2014/main" id="{F2E284B3-CC77-4AA4-86F1-159ECD8B854C}"/>
              </a:ext>
            </a:extLst>
          </p:cNvPr>
          <p:cNvGraphicFramePr>
            <a:graphicFrameLocks noChangeAspect="1"/>
          </p:cNvGraphicFramePr>
          <p:nvPr>
            <p:extLst>
              <p:ext uri="{D42A27DB-BD31-4B8C-83A1-F6EECF244321}">
                <p14:modId xmlns:p14="http://schemas.microsoft.com/office/powerpoint/2010/main" val="3252924027"/>
              </p:ext>
            </p:extLst>
          </p:nvPr>
        </p:nvGraphicFramePr>
        <p:xfrm>
          <a:off x="3816964" y="2934928"/>
          <a:ext cx="1917700" cy="469900"/>
        </p:xfrm>
        <a:graphic>
          <a:graphicData uri="http://schemas.openxmlformats.org/presentationml/2006/ole">
            <mc:AlternateContent xmlns:mc="http://schemas.openxmlformats.org/markup-compatibility/2006">
              <mc:Choice xmlns:v="urn:schemas-microsoft-com:vml" Requires="v">
                <p:oleObj spid="_x0000_s40315" name="Equation" r:id="rId7" imgW="1917360" imgH="469800" progId="Equation.DSMT4">
                  <p:embed/>
                </p:oleObj>
              </mc:Choice>
              <mc:Fallback>
                <p:oleObj name="Equation" r:id="rId7" imgW="1917360" imgH="469800" progId="Equation.DSMT4">
                  <p:embed/>
                  <p:pic>
                    <p:nvPicPr>
                      <p:cNvPr id="7" name="Object 6">
                        <a:extLst>
                          <a:ext uri="{FF2B5EF4-FFF2-40B4-BE49-F238E27FC236}">
                            <a16:creationId xmlns:a16="http://schemas.microsoft.com/office/drawing/2014/main" id="{C11A6BB5-C66C-4F41-A1E1-8A4D7A37D34B}"/>
                          </a:ext>
                        </a:extLst>
                      </p:cNvPr>
                      <p:cNvPicPr/>
                      <p:nvPr/>
                    </p:nvPicPr>
                    <p:blipFill>
                      <a:blip r:embed="rId8"/>
                      <a:stretch>
                        <a:fillRect/>
                      </a:stretch>
                    </p:blipFill>
                    <p:spPr>
                      <a:xfrm>
                        <a:off x="3816964" y="2934928"/>
                        <a:ext cx="1917700" cy="469900"/>
                      </a:xfrm>
                      <a:prstGeom prst="rect">
                        <a:avLst/>
                      </a:prstGeom>
                    </p:spPr>
                  </p:pic>
                </p:oleObj>
              </mc:Fallback>
            </mc:AlternateContent>
          </a:graphicData>
        </a:graphic>
      </p:graphicFrame>
      <p:pic>
        <p:nvPicPr>
          <p:cNvPr id="9" name="Picture 8" descr="A diagram showing that the product of H plus concentration and O H minus concentration is 1.0 times ten to the negative fourteenth. In the acidic solution of H C l, aqueous, hydrochloric acid, the concentration of H plus is greater than that of O H minus. For the neutral solution of H 2 O, water, H plus and O H minus concentrations are equal. In the basic solution of N ay O H, aqueous, sodium hydroxide, the concentration of H plus is less than that of O H minus.">
            <a:extLst>
              <a:ext uri="{FF2B5EF4-FFF2-40B4-BE49-F238E27FC236}">
                <a16:creationId xmlns:a16="http://schemas.microsoft.com/office/drawing/2014/main" id="{91A175D7-B38A-454D-8D7E-3C6E563F93B5}"/>
              </a:ext>
            </a:extLst>
          </p:cNvPr>
          <p:cNvPicPr>
            <a:picLocks noChangeAspect="1"/>
          </p:cNvPicPr>
          <p:nvPr/>
        </p:nvPicPr>
        <p:blipFill rotWithShape="1">
          <a:blip r:embed="rId9">
            <a:extLst>
              <a:ext uri="{28A0092B-C50C-407E-A947-70E740481C1C}">
                <a14:useLocalDpi xmlns:a14="http://schemas.microsoft.com/office/drawing/2010/main" val="0"/>
              </a:ext>
            </a:extLst>
          </a:blip>
          <a:srcRect b="4633"/>
          <a:stretch/>
        </p:blipFill>
        <p:spPr>
          <a:xfrm>
            <a:off x="1260823" y="3810000"/>
            <a:ext cx="6622353" cy="2503655"/>
          </a:xfrm>
          <a:prstGeom prst="rect">
            <a:avLst/>
          </a:prstGeom>
        </p:spPr>
      </p:pic>
    </p:spTree>
    <p:extLst>
      <p:ext uri="{BB962C8B-B14F-4D97-AF65-F5344CB8AC3E}">
        <p14:creationId xmlns:p14="http://schemas.microsoft.com/office/powerpoint/2010/main" val="2776654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9A549-3B08-43DE-8472-D96945FFACCC}"/>
              </a:ext>
            </a:extLst>
          </p:cNvPr>
          <p:cNvSpPr>
            <a:spLocks noGrp="1"/>
          </p:cNvSpPr>
          <p:nvPr>
            <p:ph type="title"/>
          </p:nvPr>
        </p:nvSpPr>
        <p:spPr/>
        <p:txBody>
          <a:bodyPr/>
          <a:lstStyle/>
          <a:p>
            <a:r>
              <a:rPr lang="en-US" dirty="0" smtClean="0"/>
              <a:t>p</a:t>
            </a:r>
            <a:r>
              <a:rPr lang="en-US" sz="100" dirty="0" smtClean="0"/>
              <a:t> </a:t>
            </a:r>
            <a:r>
              <a:rPr lang="en-US" dirty="0" smtClean="0"/>
              <a:t>H</a:t>
            </a:r>
            <a:endParaRPr lang="en-US" dirty="0"/>
          </a:p>
        </p:txBody>
      </p:sp>
      <p:sp>
        <p:nvSpPr>
          <p:cNvPr id="3" name="Content Placeholder 2">
            <a:extLst>
              <a:ext uri="{FF2B5EF4-FFF2-40B4-BE49-F238E27FC236}">
                <a16:creationId xmlns:a16="http://schemas.microsoft.com/office/drawing/2014/main" id="{214B8045-9EF4-4327-A911-7C9E5F8CE93A}"/>
              </a:ext>
            </a:extLst>
          </p:cNvPr>
          <p:cNvSpPr>
            <a:spLocks noGrp="1"/>
          </p:cNvSpPr>
          <p:nvPr>
            <p:ph idx="1"/>
          </p:nvPr>
        </p:nvSpPr>
        <p:spPr>
          <a:xfrm>
            <a:off x="457200" y="1568932"/>
            <a:ext cx="4419600" cy="834224"/>
          </a:xfrm>
        </p:spPr>
        <p:txBody>
          <a:bodyPr/>
          <a:lstStyle/>
          <a:p>
            <a:r>
              <a:rPr lang="en-US" sz="2600" dirty="0" smtClean="0"/>
              <a:t>p</a:t>
            </a:r>
            <a:r>
              <a:rPr lang="en-US" sz="100" dirty="0" smtClean="0"/>
              <a:t> </a:t>
            </a:r>
            <a:r>
              <a:rPr lang="en-US" sz="2600" dirty="0" smtClean="0"/>
              <a:t>H </a:t>
            </a:r>
            <a:r>
              <a:rPr lang="en-US" sz="2600" dirty="0"/>
              <a:t>is a method of reporting hydrogen ion concentration.</a:t>
            </a:r>
          </a:p>
          <a:p>
            <a:r>
              <a:rPr lang="en-US" sz="2600" dirty="0" smtClean="0"/>
              <a:t> </a:t>
            </a:r>
            <a:endParaRPr lang="en-US" sz="2600" dirty="0"/>
          </a:p>
        </p:txBody>
      </p:sp>
      <p:graphicFrame>
        <p:nvGraphicFramePr>
          <p:cNvPr id="7" name="Object 6" descr="P H = negative log of the concentration of H, plus"/>
          <p:cNvGraphicFramePr>
            <a:graphicFrameLocks noChangeAspect="1"/>
          </p:cNvGraphicFramePr>
          <p:nvPr>
            <p:extLst>
              <p:ext uri="{D42A27DB-BD31-4B8C-83A1-F6EECF244321}">
                <p14:modId xmlns:p14="http://schemas.microsoft.com/office/powerpoint/2010/main" val="1351326732"/>
              </p:ext>
            </p:extLst>
          </p:nvPr>
        </p:nvGraphicFramePr>
        <p:xfrm>
          <a:off x="685800" y="2451710"/>
          <a:ext cx="2177888" cy="598918"/>
        </p:xfrm>
        <a:graphic>
          <a:graphicData uri="http://schemas.openxmlformats.org/presentationml/2006/ole">
            <mc:AlternateContent xmlns:mc="http://schemas.openxmlformats.org/markup-compatibility/2006">
              <mc:Choice xmlns:v="urn:schemas-microsoft-com:vml" Requires="v">
                <p:oleObj spid="_x0000_s72784" name="Equation" r:id="rId3" imgW="1015920" imgH="279360" progId="Equation.DSMT4">
                  <p:embed/>
                </p:oleObj>
              </mc:Choice>
              <mc:Fallback>
                <p:oleObj name="Equation" r:id="rId3" imgW="1015920" imgH="279360" progId="Equation.DSMT4">
                  <p:embed/>
                  <p:pic>
                    <p:nvPicPr>
                      <p:cNvPr id="0" name=""/>
                      <p:cNvPicPr/>
                      <p:nvPr/>
                    </p:nvPicPr>
                    <p:blipFill>
                      <a:blip r:embed="rId4"/>
                      <a:stretch>
                        <a:fillRect/>
                      </a:stretch>
                    </p:blipFill>
                    <p:spPr>
                      <a:xfrm>
                        <a:off x="685800" y="2451710"/>
                        <a:ext cx="2177888" cy="598918"/>
                      </a:xfrm>
                      <a:prstGeom prst="rect">
                        <a:avLst/>
                      </a:prstGeom>
                    </p:spPr>
                  </p:pic>
                </p:oleObj>
              </mc:Fallback>
            </mc:AlternateContent>
          </a:graphicData>
        </a:graphic>
      </p:graphicFrame>
      <p:sp>
        <p:nvSpPr>
          <p:cNvPr id="6" name="Content Placeholder 5"/>
          <p:cNvSpPr>
            <a:spLocks noGrp="1"/>
          </p:cNvSpPr>
          <p:nvPr>
            <p:ph sz="quarter" idx="14"/>
          </p:nvPr>
        </p:nvSpPr>
        <p:spPr>
          <a:xfrm>
            <a:off x="471052" y="3200400"/>
            <a:ext cx="4405748" cy="2971800"/>
          </a:xfrm>
        </p:spPr>
        <p:txBody>
          <a:bodyPr/>
          <a:lstStyle/>
          <a:p>
            <a:r>
              <a:rPr lang="en-US" sz="2600" dirty="0"/>
              <a:t>Neutral </a:t>
            </a:r>
            <a:r>
              <a:rPr lang="en-US" sz="2600" dirty="0" smtClean="0"/>
              <a:t>p</a:t>
            </a:r>
            <a:r>
              <a:rPr lang="en-US" sz="100" dirty="0" smtClean="0"/>
              <a:t> </a:t>
            </a:r>
            <a:r>
              <a:rPr lang="en-US" sz="2600" dirty="0" smtClean="0"/>
              <a:t>H </a:t>
            </a:r>
            <a:r>
              <a:rPr lang="en-US" sz="2600" dirty="0"/>
              <a:t>is 7.00.</a:t>
            </a:r>
          </a:p>
          <a:p>
            <a:r>
              <a:rPr lang="en-US" sz="2600" dirty="0"/>
              <a:t>Acidic </a:t>
            </a:r>
            <a:r>
              <a:rPr lang="en-US" sz="2600" dirty="0" smtClean="0"/>
              <a:t>p</a:t>
            </a:r>
            <a:r>
              <a:rPr lang="en-US" sz="100" dirty="0" smtClean="0"/>
              <a:t> </a:t>
            </a:r>
            <a:r>
              <a:rPr lang="en-US" sz="2600" dirty="0" smtClean="0"/>
              <a:t>H </a:t>
            </a:r>
            <a:r>
              <a:rPr lang="en-US" sz="2600" dirty="0"/>
              <a:t>is below 7.00.</a:t>
            </a:r>
          </a:p>
          <a:p>
            <a:r>
              <a:rPr lang="en-US" sz="2600" dirty="0"/>
              <a:t>Basic </a:t>
            </a:r>
            <a:r>
              <a:rPr lang="en-US" sz="2600" dirty="0" smtClean="0"/>
              <a:t>p</a:t>
            </a:r>
            <a:r>
              <a:rPr lang="en-US" sz="100" dirty="0" smtClean="0"/>
              <a:t> </a:t>
            </a:r>
            <a:r>
              <a:rPr lang="en-US" sz="2600" dirty="0" smtClean="0"/>
              <a:t>H </a:t>
            </a:r>
            <a:r>
              <a:rPr lang="en-US" sz="2600" dirty="0"/>
              <a:t>is above 7.00.</a:t>
            </a:r>
          </a:p>
          <a:p>
            <a:r>
              <a:rPr lang="en-US" sz="2600" dirty="0"/>
              <a:t>Only the digits </a:t>
            </a:r>
            <a:r>
              <a:rPr lang="en-US" sz="2600" b="1" dirty="0"/>
              <a:t>After</a:t>
            </a:r>
            <a:r>
              <a:rPr lang="en-US" sz="2600" dirty="0"/>
              <a:t> the decimal point are significant figures in logarithms</a:t>
            </a:r>
            <a:r>
              <a:rPr lang="en-US" sz="2600" dirty="0" smtClean="0"/>
              <a:t>.</a:t>
            </a:r>
            <a:endParaRPr lang="en-US" sz="2600" dirty="0"/>
          </a:p>
        </p:txBody>
      </p:sp>
      <p:pic>
        <p:nvPicPr>
          <p:cNvPr id="4" name="Picture 3" descr="A diagram shows p H and p O H with corresponding H plus and O H minus concentration and examples. P H plus p O H equals 14, and H plus concentration times O H minus concentration equals 1 times 10 to the negative fourteenth. Acid strength increases moving up the diagram while base strength increases moving down the diagram. The items are listed by H plus concentration in molars, p H, p O H, O H minus concentration in molars, and example for the data. Item 1. H plus, 1 times 1 times 10 to the 0. p H, 0. p O H, 14. O H minus, 1 times 10 to the negative fourteenth. Item 2. H plus, 1 times 10 to the negative first. p H, 1. p O H, 13. O H minus, 1 times 10 to the negative thirteenth. Example, Stomach acid. Item 3. H plus, 1 times 10 negative squared. p H, 2. p O H, 12. O H minus, 1 times 10 to the twelfth. Example, Lemon juice. Item 4. H plus, 1 times 10 negative cubed. p H, 3. p O H, 11. O H minus, 1 times 10 to the negative eleventh. Example, Cola, vinegar. Item 5. H plus, 1 times 10 to the negative fourth. p H, 4. p O H, 10. O H minus, 1 times 10 to the negative tenth. Example, Wine, tomatoes. Item 6. H plus, 1 times 10 to the negative fifth. p H, 5. p O H, 9. O H minus, 1 times 10 to the negative ninth. Example, Black coffee. Item 7. H plus, 1 times 10 to the negative sixth. p H, 6. p O H, 8. O H minus, 1 times 10 to the negative eighth. Example, Rain, saliva, milk. Item 8. H plus, 1 times 10 to the negative seventh. p H, 7. p O H, 7. O H minus, 1 times 10 to the negative seventh. Example, Human blood. Item 9. H plus, 1 times 10 to the negative eighth. p H, 8. p O H, 6. O H minus, 1 times 10 to the negative sixth. Example, Seawater. Item 10. H plus, 1 times 10 to the negative ninth. p H, 9. p O H, 5. O H minus, 1 times 10 to the negative fifth. Example, Borax. Item 11. H plus, 1 times 10 to the negative tenth. p H, 10. p O H, 4. O H minus, 1 times 10 to the negative fourth. Example, Lime water. Item 12. H plus, 1 times 10 to the negative eleventh. p H, 11. p O H, 3. O H minus, 1 times 10 negative cubed. Item 13. H plus, 1 times 10 to the negative twelfth. p H, 12. p O H, 2. O H minus, 1 times 10 negative squared. Example, Household ammonia, household bleach. Item 14. H plus, 1 times 10 to the negative thirteenth. p H, 13. p O H, 1. O H minus, 1 times 10 negative first. Item 15. H plus, 1 times 10 to the negative fourteenth. p H, 14. p O H, 0. O H minus, 1 times 1 times 10 to the 0. ">
            <a:extLst>
              <a:ext uri="{FF2B5EF4-FFF2-40B4-BE49-F238E27FC236}">
                <a16:creationId xmlns:a16="http://schemas.microsoft.com/office/drawing/2014/main" id="{F3F66DB8-EEDF-4DE7-A49E-AAA2868FC19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336"/>
          <a:stretch/>
        </p:blipFill>
        <p:spPr>
          <a:xfrm>
            <a:off x="5066254" y="1905000"/>
            <a:ext cx="3620546" cy="2908496"/>
          </a:xfrm>
          <a:prstGeom prst="rect">
            <a:avLst/>
          </a:prstGeom>
        </p:spPr>
      </p:pic>
    </p:spTree>
    <p:extLst>
      <p:ext uri="{BB962C8B-B14F-4D97-AF65-F5344CB8AC3E}">
        <p14:creationId xmlns:p14="http://schemas.microsoft.com/office/powerpoint/2010/main" val="2513864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93BF2-BE4D-4C3A-BDE7-C5908A224B6A}"/>
              </a:ext>
            </a:extLst>
          </p:cNvPr>
          <p:cNvSpPr>
            <a:spLocks noGrp="1"/>
          </p:cNvSpPr>
          <p:nvPr>
            <p:ph type="title"/>
          </p:nvPr>
        </p:nvSpPr>
        <p:spPr/>
        <p:txBody>
          <a:bodyPr/>
          <a:lstStyle/>
          <a:p>
            <a:r>
              <a:rPr lang="en-US" dirty="0"/>
              <a:t>Other “p” Scales</a:t>
            </a:r>
          </a:p>
        </p:txBody>
      </p:sp>
      <p:sp>
        <p:nvSpPr>
          <p:cNvPr id="3" name="Content Placeholder 2">
            <a:extLst>
              <a:ext uri="{FF2B5EF4-FFF2-40B4-BE49-F238E27FC236}">
                <a16:creationId xmlns:a16="http://schemas.microsoft.com/office/drawing/2014/main" id="{03A9A3D0-1F26-4B06-839F-4A455505DE46}"/>
              </a:ext>
            </a:extLst>
          </p:cNvPr>
          <p:cNvSpPr>
            <a:spLocks noGrp="1"/>
          </p:cNvSpPr>
          <p:nvPr>
            <p:ph idx="1"/>
          </p:nvPr>
        </p:nvSpPr>
        <p:spPr>
          <a:xfrm>
            <a:off x="457200" y="1568931"/>
            <a:ext cx="8229600" cy="1479069"/>
          </a:xfrm>
        </p:spPr>
        <p:txBody>
          <a:bodyPr/>
          <a:lstStyle/>
          <a:p>
            <a:r>
              <a:rPr lang="en-US" sz="2600" dirty="0"/>
              <a:t>The “p” in </a:t>
            </a:r>
            <a:r>
              <a:rPr lang="en-US" sz="2600" dirty="0" smtClean="0"/>
              <a:t>p</a:t>
            </a:r>
            <a:r>
              <a:rPr lang="en-US" sz="100" dirty="0" smtClean="0"/>
              <a:t> </a:t>
            </a:r>
            <a:r>
              <a:rPr lang="en-US" sz="2600" dirty="0" smtClean="0"/>
              <a:t>H </a:t>
            </a:r>
            <a:r>
              <a:rPr lang="en-US" sz="2600" dirty="0"/>
              <a:t>tells us to take the </a:t>
            </a:r>
            <a:r>
              <a:rPr lang="en-US" sz="2600" dirty="0" smtClean="0"/>
              <a:t>−log </a:t>
            </a:r>
            <a:r>
              <a:rPr lang="en-US" sz="2600" dirty="0"/>
              <a:t>of a quantity (in this case, hydrogen ions).</a:t>
            </a:r>
          </a:p>
          <a:p>
            <a:r>
              <a:rPr lang="en-US" sz="2600" dirty="0"/>
              <a:t>Some other “p” systems are</a:t>
            </a:r>
          </a:p>
        </p:txBody>
      </p:sp>
      <p:sp>
        <p:nvSpPr>
          <p:cNvPr id="4" name="Content Placeholder 3">
            <a:extLst>
              <a:ext uri="{FF2B5EF4-FFF2-40B4-BE49-F238E27FC236}">
                <a16:creationId xmlns:a16="http://schemas.microsoft.com/office/drawing/2014/main" id="{0DB8B48A-EAE7-413F-92A0-BFDB7A132576}"/>
              </a:ext>
            </a:extLst>
          </p:cNvPr>
          <p:cNvSpPr>
            <a:spLocks noGrp="1"/>
          </p:cNvSpPr>
          <p:nvPr>
            <p:ph idx="13"/>
          </p:nvPr>
        </p:nvSpPr>
        <p:spPr>
          <a:xfrm>
            <a:off x="933400" y="3214223"/>
            <a:ext cx="424348" cy="367177"/>
          </a:xfrm>
        </p:spPr>
        <p:txBody>
          <a:bodyPr/>
          <a:lstStyle/>
          <a:p>
            <a:pPr>
              <a:buFont typeface="Arial" panose="020B0604020202020204" pitchFamily="34" charset="0"/>
              <a:buChar char="–"/>
            </a:pPr>
            <a:r>
              <a:rPr lang="en-US" sz="2400" dirty="0"/>
              <a:t> </a:t>
            </a:r>
          </a:p>
        </p:txBody>
      </p:sp>
      <p:graphicFrame>
        <p:nvGraphicFramePr>
          <p:cNvPr id="6" name="Object 5" descr="P O H. negative log of the concentration of O H, minus">
            <a:extLst>
              <a:ext uri="{FF2B5EF4-FFF2-40B4-BE49-F238E27FC236}">
                <a16:creationId xmlns:a16="http://schemas.microsoft.com/office/drawing/2014/main" id="{DC526E87-FFCF-497E-86D5-948DE3DCE395}"/>
              </a:ext>
            </a:extLst>
          </p:cNvPr>
          <p:cNvGraphicFramePr>
            <a:graphicFrameLocks noChangeAspect="1"/>
          </p:cNvGraphicFramePr>
          <p:nvPr>
            <p:extLst>
              <p:ext uri="{D42A27DB-BD31-4B8C-83A1-F6EECF244321}">
                <p14:modId xmlns:p14="http://schemas.microsoft.com/office/powerpoint/2010/main" val="173780792"/>
              </p:ext>
            </p:extLst>
          </p:nvPr>
        </p:nvGraphicFramePr>
        <p:xfrm>
          <a:off x="1265904" y="3200400"/>
          <a:ext cx="2260600" cy="431800"/>
        </p:xfrm>
        <a:graphic>
          <a:graphicData uri="http://schemas.openxmlformats.org/presentationml/2006/ole">
            <mc:AlternateContent xmlns:mc="http://schemas.openxmlformats.org/markup-compatibility/2006">
              <mc:Choice xmlns:v="urn:schemas-microsoft-com:vml" Requires="v">
                <p:oleObj spid="_x0000_s41214" name="Equation" r:id="rId3" imgW="2260440" imgH="431640" progId="Equation.DSMT4">
                  <p:embed/>
                </p:oleObj>
              </mc:Choice>
              <mc:Fallback>
                <p:oleObj name="Equation" r:id="rId3" imgW="2260440" imgH="431640" progId="Equation.DSMT4">
                  <p:embed/>
                  <p:pic>
                    <p:nvPicPr>
                      <p:cNvPr id="0" name=""/>
                      <p:cNvPicPr/>
                      <p:nvPr/>
                    </p:nvPicPr>
                    <p:blipFill>
                      <a:blip r:embed="rId4"/>
                      <a:stretch>
                        <a:fillRect/>
                      </a:stretch>
                    </p:blipFill>
                    <p:spPr>
                      <a:xfrm>
                        <a:off x="1265904" y="3200400"/>
                        <a:ext cx="2260600" cy="4318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EAABAE36-A202-4D68-8E52-C33A2539E677}"/>
              </a:ext>
            </a:extLst>
          </p:cNvPr>
          <p:cNvSpPr>
            <a:spLocks noGrp="1"/>
          </p:cNvSpPr>
          <p:nvPr>
            <p:ph sz="quarter" idx="14"/>
          </p:nvPr>
        </p:nvSpPr>
        <p:spPr>
          <a:xfrm>
            <a:off x="947252" y="3733800"/>
            <a:ext cx="424348" cy="406999"/>
          </a:xfrm>
        </p:spPr>
        <p:txBody>
          <a:bodyPr/>
          <a:lstStyle/>
          <a:p>
            <a:pPr>
              <a:buFont typeface="Arial" panose="020B0604020202020204" pitchFamily="34" charset="0"/>
              <a:buChar char="–"/>
            </a:pPr>
            <a:r>
              <a:rPr lang="en-US" sz="2400" dirty="0"/>
              <a:t> </a:t>
            </a:r>
          </a:p>
        </p:txBody>
      </p:sp>
      <p:graphicFrame>
        <p:nvGraphicFramePr>
          <p:cNvPr id="7" name="Object 6" descr="negative P K sub w. negative log of K sub w">
            <a:extLst>
              <a:ext uri="{FF2B5EF4-FFF2-40B4-BE49-F238E27FC236}">
                <a16:creationId xmlns:a16="http://schemas.microsoft.com/office/drawing/2014/main" id="{87D0DFCF-EAE9-42A3-90C3-F8E116E625CD}"/>
              </a:ext>
            </a:extLst>
          </p:cNvPr>
          <p:cNvGraphicFramePr>
            <a:graphicFrameLocks noChangeAspect="1"/>
          </p:cNvGraphicFramePr>
          <p:nvPr>
            <p:extLst>
              <p:ext uri="{D42A27DB-BD31-4B8C-83A1-F6EECF244321}">
                <p14:modId xmlns:p14="http://schemas.microsoft.com/office/powerpoint/2010/main" val="1996859660"/>
              </p:ext>
            </p:extLst>
          </p:nvPr>
        </p:nvGraphicFramePr>
        <p:xfrm>
          <a:off x="1282700" y="3738563"/>
          <a:ext cx="1968500" cy="393700"/>
        </p:xfrm>
        <a:graphic>
          <a:graphicData uri="http://schemas.openxmlformats.org/presentationml/2006/ole">
            <mc:AlternateContent xmlns:mc="http://schemas.openxmlformats.org/markup-compatibility/2006">
              <mc:Choice xmlns:v="urn:schemas-microsoft-com:vml" Requires="v">
                <p:oleObj spid="_x0000_s41215" name="Equation" r:id="rId5" imgW="1968480" imgH="393480" progId="Equation.DSMT4">
                  <p:embed/>
                </p:oleObj>
              </mc:Choice>
              <mc:Fallback>
                <p:oleObj name="Equation" r:id="rId5" imgW="1968480" imgH="393480" progId="Equation.DSMT4">
                  <p:embed/>
                  <p:pic>
                    <p:nvPicPr>
                      <p:cNvPr id="6" name="Object 5">
                        <a:extLst>
                          <a:ext uri="{FF2B5EF4-FFF2-40B4-BE49-F238E27FC236}">
                            <a16:creationId xmlns:a16="http://schemas.microsoft.com/office/drawing/2014/main" id="{DC526E87-FFCF-497E-86D5-948DE3DCE395}"/>
                          </a:ext>
                        </a:extLst>
                      </p:cNvPr>
                      <p:cNvPicPr/>
                      <p:nvPr/>
                    </p:nvPicPr>
                    <p:blipFill>
                      <a:blip r:embed="rId6"/>
                      <a:stretch>
                        <a:fillRect/>
                      </a:stretch>
                    </p:blipFill>
                    <p:spPr>
                      <a:xfrm>
                        <a:off x="1282700" y="3738563"/>
                        <a:ext cx="1968500" cy="393700"/>
                      </a:xfrm>
                      <a:prstGeom prst="rect">
                        <a:avLst/>
                      </a:prstGeom>
                    </p:spPr>
                  </p:pic>
                </p:oleObj>
              </mc:Fallback>
            </mc:AlternateContent>
          </a:graphicData>
        </a:graphic>
      </p:graphicFrame>
    </p:spTree>
    <p:extLst>
      <p:ext uri="{BB962C8B-B14F-4D97-AF65-F5344CB8AC3E}">
        <p14:creationId xmlns:p14="http://schemas.microsoft.com/office/powerpoint/2010/main" val="2183816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4B2B0-8102-4D67-ACA6-288458035347}"/>
              </a:ext>
            </a:extLst>
          </p:cNvPr>
          <p:cNvSpPr>
            <a:spLocks noGrp="1"/>
          </p:cNvSpPr>
          <p:nvPr>
            <p:ph type="title"/>
          </p:nvPr>
        </p:nvSpPr>
        <p:spPr/>
        <p:txBody>
          <a:bodyPr/>
          <a:lstStyle/>
          <a:p>
            <a:r>
              <a:rPr lang="en-US" dirty="0"/>
              <a:t>Relating </a:t>
            </a:r>
            <a:r>
              <a:rPr lang="en-US" dirty="0" smtClean="0"/>
              <a:t>p</a:t>
            </a:r>
            <a:r>
              <a:rPr lang="en-US" sz="100" dirty="0" smtClean="0"/>
              <a:t> </a:t>
            </a:r>
            <a:r>
              <a:rPr lang="en-US" dirty="0" smtClean="0"/>
              <a:t>H </a:t>
            </a:r>
            <a:r>
              <a:rPr lang="en-US" dirty="0"/>
              <a:t>and </a:t>
            </a:r>
            <a:r>
              <a:rPr lang="en-US" dirty="0" smtClean="0"/>
              <a:t>p</a:t>
            </a:r>
            <a:r>
              <a:rPr lang="en-US" sz="100" dirty="0" smtClean="0"/>
              <a:t> </a:t>
            </a:r>
            <a:r>
              <a:rPr lang="en-US" dirty="0" smtClean="0"/>
              <a:t>O</a:t>
            </a:r>
            <a:r>
              <a:rPr lang="en-US" sz="100" dirty="0" smtClean="0"/>
              <a:t> </a:t>
            </a:r>
            <a:r>
              <a:rPr lang="en-US" dirty="0" smtClean="0"/>
              <a:t>H</a:t>
            </a:r>
            <a:endParaRPr lang="en-US" dirty="0"/>
          </a:p>
        </p:txBody>
      </p:sp>
      <p:sp>
        <p:nvSpPr>
          <p:cNvPr id="3" name="Content Placeholder 2">
            <a:extLst>
              <a:ext uri="{FF2B5EF4-FFF2-40B4-BE49-F238E27FC236}">
                <a16:creationId xmlns:a16="http://schemas.microsoft.com/office/drawing/2014/main" id="{89AB1D94-F4C0-4A27-9F0A-5CB5F467AE00}"/>
              </a:ext>
            </a:extLst>
          </p:cNvPr>
          <p:cNvSpPr>
            <a:spLocks noGrp="1"/>
          </p:cNvSpPr>
          <p:nvPr>
            <p:ph idx="1"/>
          </p:nvPr>
        </p:nvSpPr>
        <p:spPr>
          <a:xfrm>
            <a:off x="457200" y="1568932"/>
            <a:ext cx="8229600" cy="412268"/>
          </a:xfrm>
        </p:spPr>
        <p:txBody>
          <a:bodyPr/>
          <a:lstStyle/>
          <a:p>
            <a:pPr marL="0" indent="0">
              <a:buNone/>
            </a:pPr>
            <a:r>
              <a:rPr lang="en-US" sz="2600" dirty="0"/>
              <a:t>Because</a:t>
            </a:r>
          </a:p>
        </p:txBody>
      </p:sp>
      <p:graphicFrame>
        <p:nvGraphicFramePr>
          <p:cNvPr id="6" name="Object 5" descr="The concentration of H 3 O, plus, times the concentration of O H, minus, = K sub w = 1.0 times 10 to the negative fourteenth">
            <a:extLst>
              <a:ext uri="{FF2B5EF4-FFF2-40B4-BE49-F238E27FC236}">
                <a16:creationId xmlns:a16="http://schemas.microsoft.com/office/drawing/2014/main" id="{A0001D5B-1E37-47F1-8623-F1EB586D8380}"/>
              </a:ext>
            </a:extLst>
          </p:cNvPr>
          <p:cNvGraphicFramePr>
            <a:graphicFrameLocks noChangeAspect="1"/>
          </p:cNvGraphicFramePr>
          <p:nvPr>
            <p:extLst>
              <p:ext uri="{D42A27DB-BD31-4B8C-83A1-F6EECF244321}">
                <p14:modId xmlns:p14="http://schemas.microsoft.com/office/powerpoint/2010/main" val="2527840802"/>
              </p:ext>
            </p:extLst>
          </p:nvPr>
        </p:nvGraphicFramePr>
        <p:xfrm>
          <a:off x="1981200" y="2190750"/>
          <a:ext cx="4521200" cy="495300"/>
        </p:xfrm>
        <a:graphic>
          <a:graphicData uri="http://schemas.openxmlformats.org/presentationml/2006/ole">
            <mc:AlternateContent xmlns:mc="http://schemas.openxmlformats.org/markup-compatibility/2006">
              <mc:Choice xmlns:v="urn:schemas-microsoft-com:vml" Requires="v">
                <p:oleObj spid="_x0000_s42367" name="Equation" r:id="rId3" imgW="4520880" imgH="495000" progId="Equation.DSMT4">
                  <p:embed/>
                </p:oleObj>
              </mc:Choice>
              <mc:Fallback>
                <p:oleObj name="Equation" r:id="rId3" imgW="4520880" imgH="495000" progId="Equation.DSMT4">
                  <p:embed/>
                  <p:pic>
                    <p:nvPicPr>
                      <p:cNvPr id="0" name=""/>
                      <p:cNvPicPr/>
                      <p:nvPr/>
                    </p:nvPicPr>
                    <p:blipFill>
                      <a:blip r:embed="rId4"/>
                      <a:stretch>
                        <a:fillRect/>
                      </a:stretch>
                    </p:blipFill>
                    <p:spPr>
                      <a:xfrm>
                        <a:off x="1981200" y="2190750"/>
                        <a:ext cx="4521200" cy="4953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E9F2F3A-18DF-4E04-BDEB-B414E6E8D3F4}"/>
              </a:ext>
            </a:extLst>
          </p:cNvPr>
          <p:cNvSpPr>
            <a:spLocks noGrp="1"/>
          </p:cNvSpPr>
          <p:nvPr>
            <p:ph idx="13"/>
          </p:nvPr>
        </p:nvSpPr>
        <p:spPr>
          <a:xfrm>
            <a:off x="457200" y="2895600"/>
            <a:ext cx="8229600" cy="457200"/>
          </a:xfrm>
        </p:spPr>
        <p:txBody>
          <a:bodyPr/>
          <a:lstStyle/>
          <a:p>
            <a:pPr marL="0" indent="0">
              <a:buNone/>
            </a:pPr>
            <a:r>
              <a:rPr lang="en-US" sz="2600" dirty="0"/>
              <a:t>we can take the −log of the equation</a:t>
            </a:r>
          </a:p>
        </p:txBody>
      </p:sp>
      <p:graphicFrame>
        <p:nvGraphicFramePr>
          <p:cNvPr id="7" name="Object 6" descr="Negative log of the concentration of H 3 O, plus, plus negative log of the concentration of O H, minus, = negative log of K sub w = 14.00">
            <a:extLst>
              <a:ext uri="{FF2B5EF4-FFF2-40B4-BE49-F238E27FC236}">
                <a16:creationId xmlns:a16="http://schemas.microsoft.com/office/drawing/2014/main" id="{90303566-0FD4-40F9-88E8-D973EA7D8747}"/>
              </a:ext>
            </a:extLst>
          </p:cNvPr>
          <p:cNvGraphicFramePr>
            <a:graphicFrameLocks noChangeAspect="1"/>
          </p:cNvGraphicFramePr>
          <p:nvPr>
            <p:extLst>
              <p:ext uri="{D42A27DB-BD31-4B8C-83A1-F6EECF244321}">
                <p14:modId xmlns:p14="http://schemas.microsoft.com/office/powerpoint/2010/main" val="1151640619"/>
              </p:ext>
            </p:extLst>
          </p:nvPr>
        </p:nvGraphicFramePr>
        <p:xfrm>
          <a:off x="1371600" y="3505200"/>
          <a:ext cx="6286500" cy="495300"/>
        </p:xfrm>
        <a:graphic>
          <a:graphicData uri="http://schemas.openxmlformats.org/presentationml/2006/ole">
            <mc:AlternateContent xmlns:mc="http://schemas.openxmlformats.org/markup-compatibility/2006">
              <mc:Choice xmlns:v="urn:schemas-microsoft-com:vml" Requires="v">
                <p:oleObj spid="_x0000_s42368" name="Equation" r:id="rId5" imgW="6286320" imgH="495000" progId="Equation.DSMT4">
                  <p:embed/>
                </p:oleObj>
              </mc:Choice>
              <mc:Fallback>
                <p:oleObj name="Equation" r:id="rId5" imgW="6286320" imgH="495000" progId="Equation.DSMT4">
                  <p:embed/>
                  <p:pic>
                    <p:nvPicPr>
                      <p:cNvPr id="0" name=""/>
                      <p:cNvPicPr/>
                      <p:nvPr/>
                    </p:nvPicPr>
                    <p:blipFill>
                      <a:blip r:embed="rId6"/>
                      <a:stretch>
                        <a:fillRect/>
                      </a:stretch>
                    </p:blipFill>
                    <p:spPr>
                      <a:xfrm>
                        <a:off x="1371600" y="3505200"/>
                        <a:ext cx="6286500" cy="4953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5CC20F33-B47C-41E8-858F-5D9EC6696CE8}"/>
              </a:ext>
            </a:extLst>
          </p:cNvPr>
          <p:cNvSpPr>
            <a:spLocks noGrp="1"/>
          </p:cNvSpPr>
          <p:nvPr>
            <p:ph sz="quarter" idx="14"/>
          </p:nvPr>
        </p:nvSpPr>
        <p:spPr>
          <a:xfrm>
            <a:off x="471052" y="4114801"/>
            <a:ext cx="8229600" cy="381000"/>
          </a:xfrm>
        </p:spPr>
        <p:txBody>
          <a:bodyPr/>
          <a:lstStyle/>
          <a:p>
            <a:pPr marL="0" indent="0">
              <a:buNone/>
            </a:pPr>
            <a:r>
              <a:rPr lang="en-US" sz="2600" dirty="0"/>
              <a:t>which results in</a:t>
            </a:r>
          </a:p>
        </p:txBody>
      </p:sp>
      <p:graphicFrame>
        <p:nvGraphicFramePr>
          <p:cNvPr id="8" name="Object 7" descr="P H + p O H = p K sub w = 14.00">
            <a:extLst>
              <a:ext uri="{FF2B5EF4-FFF2-40B4-BE49-F238E27FC236}">
                <a16:creationId xmlns:a16="http://schemas.microsoft.com/office/drawing/2014/main" id="{D45DB9D9-BAE0-4886-9498-E16720BEBC3B}"/>
              </a:ext>
            </a:extLst>
          </p:cNvPr>
          <p:cNvGraphicFramePr>
            <a:graphicFrameLocks noChangeAspect="1"/>
          </p:cNvGraphicFramePr>
          <p:nvPr>
            <p:extLst>
              <p:ext uri="{D42A27DB-BD31-4B8C-83A1-F6EECF244321}">
                <p14:modId xmlns:p14="http://schemas.microsoft.com/office/powerpoint/2010/main" val="367855035"/>
              </p:ext>
            </p:extLst>
          </p:nvPr>
        </p:nvGraphicFramePr>
        <p:xfrm>
          <a:off x="2819400" y="4749800"/>
          <a:ext cx="3530600" cy="431800"/>
        </p:xfrm>
        <a:graphic>
          <a:graphicData uri="http://schemas.openxmlformats.org/presentationml/2006/ole">
            <mc:AlternateContent xmlns:mc="http://schemas.openxmlformats.org/markup-compatibility/2006">
              <mc:Choice xmlns:v="urn:schemas-microsoft-com:vml" Requires="v">
                <p:oleObj spid="_x0000_s42369" name="Equation" r:id="rId7" imgW="3530520" imgH="431640" progId="Equation.DSMT4">
                  <p:embed/>
                </p:oleObj>
              </mc:Choice>
              <mc:Fallback>
                <p:oleObj name="Equation" r:id="rId7" imgW="3530520" imgH="431640" progId="Equation.DSMT4">
                  <p:embed/>
                  <p:pic>
                    <p:nvPicPr>
                      <p:cNvPr id="0" name=""/>
                      <p:cNvPicPr/>
                      <p:nvPr/>
                    </p:nvPicPr>
                    <p:blipFill>
                      <a:blip r:embed="rId8"/>
                      <a:stretch>
                        <a:fillRect/>
                      </a:stretch>
                    </p:blipFill>
                    <p:spPr>
                      <a:xfrm>
                        <a:off x="2819400" y="4749800"/>
                        <a:ext cx="3530600" cy="431800"/>
                      </a:xfrm>
                      <a:prstGeom prst="rect">
                        <a:avLst/>
                      </a:prstGeom>
                    </p:spPr>
                  </p:pic>
                </p:oleObj>
              </mc:Fallback>
            </mc:AlternateContent>
          </a:graphicData>
        </a:graphic>
      </p:graphicFrame>
    </p:spTree>
    <p:extLst>
      <p:ext uri="{BB962C8B-B14F-4D97-AF65-F5344CB8AC3E}">
        <p14:creationId xmlns:p14="http://schemas.microsoft.com/office/powerpoint/2010/main" val="227073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80D1F-6E55-4AA6-9726-F521761B7A59}"/>
              </a:ext>
            </a:extLst>
          </p:cNvPr>
          <p:cNvSpPr>
            <a:spLocks noGrp="1"/>
          </p:cNvSpPr>
          <p:nvPr>
            <p:ph type="title"/>
          </p:nvPr>
        </p:nvSpPr>
        <p:spPr/>
        <p:txBody>
          <a:bodyPr/>
          <a:lstStyle/>
          <a:p>
            <a:r>
              <a:rPr lang="en-US" dirty="0"/>
              <a:t>How Do We Measure </a:t>
            </a:r>
            <a:r>
              <a:rPr lang="en-US" dirty="0" smtClean="0"/>
              <a:t>p</a:t>
            </a:r>
            <a:r>
              <a:rPr lang="en-US" sz="100" dirty="0" smtClean="0"/>
              <a:t> </a:t>
            </a:r>
            <a:r>
              <a:rPr lang="en-US" dirty="0" smtClean="0"/>
              <a:t>H</a:t>
            </a:r>
            <a:r>
              <a:rPr lang="en-US" dirty="0"/>
              <a:t>? </a:t>
            </a:r>
            <a:r>
              <a:rPr lang="en-US" sz="2000" b="0" baseline="0" dirty="0"/>
              <a:t>(1 of 2)</a:t>
            </a:r>
          </a:p>
        </p:txBody>
      </p:sp>
      <p:sp>
        <p:nvSpPr>
          <p:cNvPr id="3" name="Content Placeholder 2">
            <a:extLst>
              <a:ext uri="{FF2B5EF4-FFF2-40B4-BE49-F238E27FC236}">
                <a16:creationId xmlns:a16="http://schemas.microsoft.com/office/drawing/2014/main" id="{4E1F4C10-0B91-4D36-927C-8131B889C1D3}"/>
              </a:ext>
            </a:extLst>
          </p:cNvPr>
          <p:cNvSpPr>
            <a:spLocks noGrp="1"/>
          </p:cNvSpPr>
          <p:nvPr>
            <p:ph idx="1"/>
          </p:nvPr>
        </p:nvSpPr>
        <p:spPr>
          <a:xfrm>
            <a:off x="457200" y="1600200"/>
            <a:ext cx="4267200" cy="4525963"/>
          </a:xfrm>
        </p:spPr>
        <p:txBody>
          <a:bodyPr/>
          <a:lstStyle/>
          <a:p>
            <a:r>
              <a:rPr lang="en-US" sz="2600" dirty="0"/>
              <a:t>One way to measure </a:t>
            </a:r>
            <a:r>
              <a:rPr lang="en-US" sz="2600" dirty="0" smtClean="0"/>
              <a:t>p</a:t>
            </a:r>
            <a:r>
              <a:rPr lang="en-US" sz="100" dirty="0" smtClean="0"/>
              <a:t> </a:t>
            </a:r>
            <a:r>
              <a:rPr lang="en-US" sz="2600" dirty="0" smtClean="0"/>
              <a:t>H </a:t>
            </a:r>
            <a:r>
              <a:rPr lang="en-US" sz="2600" dirty="0"/>
              <a:t>is with a </a:t>
            </a:r>
            <a:r>
              <a:rPr lang="en-US" sz="2600" dirty="0" smtClean="0"/>
              <a:t>p</a:t>
            </a:r>
            <a:r>
              <a:rPr lang="en-US" sz="100" dirty="0" smtClean="0"/>
              <a:t> </a:t>
            </a:r>
            <a:r>
              <a:rPr lang="en-US" sz="2600" dirty="0" smtClean="0"/>
              <a:t>H </a:t>
            </a:r>
            <a:r>
              <a:rPr lang="en-US" sz="2600" dirty="0"/>
              <a:t>meter.</a:t>
            </a:r>
          </a:p>
          <a:p>
            <a:r>
              <a:rPr lang="en-US" sz="2600" dirty="0" smtClean="0"/>
              <a:t>p</a:t>
            </a:r>
            <a:r>
              <a:rPr lang="en-US" sz="100" dirty="0" smtClean="0"/>
              <a:t> </a:t>
            </a:r>
            <a:r>
              <a:rPr lang="en-US" sz="2600" dirty="0" smtClean="0"/>
              <a:t>H </a:t>
            </a:r>
            <a:r>
              <a:rPr lang="en-US" sz="2600" dirty="0"/>
              <a:t>meters are used for accurate measurement of </a:t>
            </a:r>
            <a:br>
              <a:rPr lang="en-US" sz="2600" dirty="0"/>
            </a:br>
            <a:r>
              <a:rPr lang="en-US" sz="2600" dirty="0" smtClean="0"/>
              <a:t>p</a:t>
            </a:r>
            <a:r>
              <a:rPr lang="en-US" sz="100" dirty="0" smtClean="0"/>
              <a:t> </a:t>
            </a:r>
            <a:r>
              <a:rPr lang="en-US" sz="2600" dirty="0" smtClean="0"/>
              <a:t>H</a:t>
            </a:r>
            <a:r>
              <a:rPr lang="en-US" sz="2600" dirty="0"/>
              <a:t>; electrodes indicate small changes in voltage to detect </a:t>
            </a:r>
            <a:r>
              <a:rPr lang="en-US" sz="2600" dirty="0" smtClean="0"/>
              <a:t>p</a:t>
            </a:r>
            <a:r>
              <a:rPr lang="en-US" sz="100" dirty="0" smtClean="0"/>
              <a:t> </a:t>
            </a:r>
            <a:r>
              <a:rPr lang="en-US" sz="2600" dirty="0" smtClean="0"/>
              <a:t>H</a:t>
            </a:r>
            <a:r>
              <a:rPr lang="en-US" sz="2600" dirty="0"/>
              <a:t>.</a:t>
            </a:r>
          </a:p>
        </p:txBody>
      </p:sp>
      <p:pic>
        <p:nvPicPr>
          <p:cNvPr id="4" name="Picture 3" descr="A photograph shows a rod sitting in a beaker of vinegar. A digital readout connected to the rod indicates a p H of 2.45.">
            <a:extLst>
              <a:ext uri="{FF2B5EF4-FFF2-40B4-BE49-F238E27FC236}">
                <a16:creationId xmlns:a16="http://schemas.microsoft.com/office/drawing/2014/main" id="{132A0411-AD50-4D37-996D-42E499CC42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4034" y="1826490"/>
            <a:ext cx="3475166" cy="3494581"/>
          </a:xfrm>
          <a:prstGeom prst="rect">
            <a:avLst/>
          </a:prstGeom>
        </p:spPr>
      </p:pic>
    </p:spTree>
    <p:extLst>
      <p:ext uri="{BB962C8B-B14F-4D97-AF65-F5344CB8AC3E}">
        <p14:creationId xmlns:p14="http://schemas.microsoft.com/office/powerpoint/2010/main" val="961436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59A14-CC98-4832-8D71-5FEAD76F7B02}"/>
              </a:ext>
            </a:extLst>
          </p:cNvPr>
          <p:cNvSpPr>
            <a:spLocks noGrp="1"/>
          </p:cNvSpPr>
          <p:nvPr>
            <p:ph type="title"/>
          </p:nvPr>
        </p:nvSpPr>
        <p:spPr/>
        <p:txBody>
          <a:bodyPr/>
          <a:lstStyle/>
          <a:p>
            <a:r>
              <a:rPr lang="en-US" dirty="0"/>
              <a:t>How Do We Measure </a:t>
            </a:r>
            <a:r>
              <a:rPr lang="en-US" dirty="0" smtClean="0"/>
              <a:t>p</a:t>
            </a:r>
            <a:r>
              <a:rPr lang="en-US" sz="100" dirty="0" smtClean="0"/>
              <a:t> </a:t>
            </a:r>
            <a:r>
              <a:rPr lang="en-US" dirty="0" smtClean="0"/>
              <a:t>H</a:t>
            </a:r>
            <a:r>
              <a:rPr lang="en-US" dirty="0"/>
              <a:t>? </a:t>
            </a:r>
            <a:r>
              <a:rPr lang="en-US" sz="2000" b="0" baseline="0" dirty="0"/>
              <a:t>(2 of 2)</a:t>
            </a:r>
          </a:p>
        </p:txBody>
      </p:sp>
      <p:sp>
        <p:nvSpPr>
          <p:cNvPr id="3" name="Content Placeholder 2">
            <a:extLst>
              <a:ext uri="{FF2B5EF4-FFF2-40B4-BE49-F238E27FC236}">
                <a16:creationId xmlns:a16="http://schemas.microsoft.com/office/drawing/2014/main" id="{AED69C4B-CBF4-42C4-9F75-5737BCBBE656}"/>
              </a:ext>
            </a:extLst>
          </p:cNvPr>
          <p:cNvSpPr>
            <a:spLocks noGrp="1"/>
          </p:cNvSpPr>
          <p:nvPr>
            <p:ph idx="1"/>
          </p:nvPr>
        </p:nvSpPr>
        <p:spPr>
          <a:xfrm>
            <a:off x="457200" y="1600202"/>
            <a:ext cx="6781800" cy="2328668"/>
          </a:xfrm>
        </p:spPr>
        <p:txBody>
          <a:bodyPr/>
          <a:lstStyle/>
          <a:p>
            <a:r>
              <a:rPr lang="en-US" sz="2400" dirty="0"/>
              <a:t>Another method is with indicators.</a:t>
            </a:r>
          </a:p>
          <a:p>
            <a:r>
              <a:rPr lang="en-US" sz="2400" dirty="0"/>
              <a:t>They give less accurate, but quick measurements.</a:t>
            </a:r>
          </a:p>
          <a:p>
            <a:r>
              <a:rPr lang="en-US" sz="2400" dirty="0"/>
              <a:t>An indicator is a compound that has one color in its acid form and another color in its basic form.</a:t>
            </a:r>
          </a:p>
        </p:txBody>
      </p:sp>
      <p:pic>
        <p:nvPicPr>
          <p:cNvPr id="5" name="Picture 4" descr="A graph shows different indicators and the p H ranges and colors at which they operate. The graph is described in the following list by indicator, p H range for color change, color range. Item 1. Indicator, Methyl violet. p H range, 0 to 1.4. color range, Yellow-violet. Item 2. Indicator, Thymol blue. p H range, 1 to 2.8; 8 to 9.5. color range, Red-yellow; yellow-blue. Item 3. Indicator, Methyl orange. p H range, 3 to 4.3. color range, Red-yellow. Item 4. Indicator, Methyl red. p H range, 4.5 to 6. color range, Red-yellow. Item 5. Indicator, Bromthymol blue. p H range, 6 to 7.5. color range, Yellow-blue. Item 6. Indicator, Phenolphthalein. p H range, 8 to 10. color range, Colorless-pink. Item 7. Indicator, Alizarin yellow R. p H range, 10 to 12. color range, Yellow-red. ">
            <a:extLst>
              <a:ext uri="{FF2B5EF4-FFF2-40B4-BE49-F238E27FC236}">
                <a16:creationId xmlns:a16="http://schemas.microsoft.com/office/drawing/2014/main" id="{185556CA-B31A-4E19-AE8C-8B7E2015F2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121"/>
          <a:stretch/>
        </p:blipFill>
        <p:spPr>
          <a:xfrm>
            <a:off x="1600200" y="4101452"/>
            <a:ext cx="3675550" cy="2243331"/>
          </a:xfrm>
          <a:prstGeom prst="rect">
            <a:avLst/>
          </a:prstGeom>
        </p:spPr>
      </p:pic>
      <p:pic>
        <p:nvPicPr>
          <p:cNvPr id="4" name="Picture 3" descr="A series of photographs shows three different p H indicators at a number of different p H atoms. The photographs are described in the following list. The following list provides the p H, Methyl red color, Bromthymol blue color, Phenolphthalein color for the photos. Item 1. p H, 2. Methyl, Dark red. Bromthymol, Yellow. Phenolphthalein, Colorless. Item 2. p H, 4. Methyl, Dark red. Bromthymol, Yellow. Phenolphthalein, Colorless. Item 3. p H, 5. Methyl, Light red. Bromthymol, Yellow. Phenolphthalein, Colorless. Item 4. p H, 7. Methyl, Orange. Bromthymol, Green. Phenolphthalein, Colorless. Item 5. p H, 9. Methyl, Dark yellow. Bromthymol, Blue. Phenolphthalein, Light pink. Item 6. p H, 10. Methyl, Yellow. Bromthymol, Blue. Phenolphthalein, Pink. ">
            <a:extLst>
              <a:ext uri="{FF2B5EF4-FFF2-40B4-BE49-F238E27FC236}">
                <a16:creationId xmlns:a16="http://schemas.microsoft.com/office/drawing/2014/main" id="{58390AA8-21D0-4097-B460-4FD02C0A7A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763"/>
          <a:stretch/>
        </p:blipFill>
        <p:spPr>
          <a:xfrm>
            <a:off x="7391400" y="2004428"/>
            <a:ext cx="1269981" cy="4167772"/>
          </a:xfrm>
          <a:prstGeom prst="rect">
            <a:avLst/>
          </a:prstGeom>
        </p:spPr>
      </p:pic>
    </p:spTree>
    <p:extLst>
      <p:ext uri="{BB962C8B-B14F-4D97-AF65-F5344CB8AC3E}">
        <p14:creationId xmlns:p14="http://schemas.microsoft.com/office/powerpoint/2010/main" val="4093137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935C-3430-438D-9AFE-AC25F99696CF}"/>
              </a:ext>
            </a:extLst>
          </p:cNvPr>
          <p:cNvSpPr>
            <a:spLocks noGrp="1"/>
          </p:cNvSpPr>
          <p:nvPr>
            <p:ph type="title"/>
          </p:nvPr>
        </p:nvSpPr>
        <p:spPr/>
        <p:txBody>
          <a:bodyPr/>
          <a:lstStyle/>
          <a:p>
            <a:r>
              <a:rPr lang="en-US" dirty="0"/>
              <a:t>Strong Acids</a:t>
            </a:r>
          </a:p>
        </p:txBody>
      </p:sp>
      <p:sp>
        <p:nvSpPr>
          <p:cNvPr id="3" name="Content Placeholder 2">
            <a:extLst>
              <a:ext uri="{FF2B5EF4-FFF2-40B4-BE49-F238E27FC236}">
                <a16:creationId xmlns:a16="http://schemas.microsoft.com/office/drawing/2014/main" id="{C805EB8D-55E9-4979-A2D2-C2A1AC09219C}"/>
              </a:ext>
            </a:extLst>
          </p:cNvPr>
          <p:cNvSpPr>
            <a:spLocks noGrp="1"/>
          </p:cNvSpPr>
          <p:nvPr>
            <p:ph idx="1"/>
          </p:nvPr>
        </p:nvSpPr>
        <p:spPr>
          <a:xfrm>
            <a:off x="457200" y="1568932"/>
            <a:ext cx="8229600" cy="336068"/>
          </a:xfrm>
        </p:spPr>
        <p:txBody>
          <a:bodyPr/>
          <a:lstStyle/>
          <a:p>
            <a:r>
              <a:rPr lang="en-US" sz="2600" dirty="0"/>
              <a:t>You will recall that the seven strong acids are</a:t>
            </a:r>
          </a:p>
        </p:txBody>
      </p:sp>
      <p:graphicFrame>
        <p:nvGraphicFramePr>
          <p:cNvPr id="6" name="Object 5" descr="H C l, H B r, H I, H N O 3, H 2 S O 4, H C l O 3, and H C l O 4">
            <a:extLst>
              <a:ext uri="{FF2B5EF4-FFF2-40B4-BE49-F238E27FC236}">
                <a16:creationId xmlns:a16="http://schemas.microsoft.com/office/drawing/2014/main" id="{3BDF9D7C-F825-46DB-88F8-3658CA2BAD4A}"/>
              </a:ext>
            </a:extLst>
          </p:cNvPr>
          <p:cNvGraphicFramePr>
            <a:graphicFrameLocks noChangeAspect="1"/>
          </p:cNvGraphicFramePr>
          <p:nvPr>
            <p:extLst>
              <p:ext uri="{D42A27DB-BD31-4B8C-83A1-F6EECF244321}">
                <p14:modId xmlns:p14="http://schemas.microsoft.com/office/powerpoint/2010/main" val="1787875957"/>
              </p:ext>
            </p:extLst>
          </p:nvPr>
        </p:nvGraphicFramePr>
        <p:xfrm>
          <a:off x="723900" y="2057400"/>
          <a:ext cx="7048500" cy="431800"/>
        </p:xfrm>
        <a:graphic>
          <a:graphicData uri="http://schemas.openxmlformats.org/presentationml/2006/ole">
            <mc:AlternateContent xmlns:mc="http://schemas.openxmlformats.org/markup-compatibility/2006">
              <mc:Choice xmlns:v="urn:schemas-microsoft-com:vml" Requires="v">
                <p:oleObj spid="_x0000_s43385" name="Equation" r:id="rId3" imgW="7048440" imgH="431640" progId="Equation.DSMT4">
                  <p:embed/>
                </p:oleObj>
              </mc:Choice>
              <mc:Fallback>
                <p:oleObj name="Equation" r:id="rId3" imgW="7048440" imgH="431640" progId="Equation.DSMT4">
                  <p:embed/>
                  <p:pic>
                    <p:nvPicPr>
                      <p:cNvPr id="0" name=""/>
                      <p:cNvPicPr/>
                      <p:nvPr/>
                    </p:nvPicPr>
                    <p:blipFill>
                      <a:blip r:embed="rId4"/>
                      <a:stretch>
                        <a:fillRect/>
                      </a:stretch>
                    </p:blipFill>
                    <p:spPr>
                      <a:xfrm>
                        <a:off x="723900" y="2057400"/>
                        <a:ext cx="7048500" cy="4318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959046D-D022-49DD-B060-ECA1381DF757}"/>
              </a:ext>
            </a:extLst>
          </p:cNvPr>
          <p:cNvSpPr>
            <a:spLocks noGrp="1"/>
          </p:cNvSpPr>
          <p:nvPr>
            <p:ph idx="13"/>
          </p:nvPr>
        </p:nvSpPr>
        <p:spPr>
          <a:xfrm>
            <a:off x="457200" y="2743201"/>
            <a:ext cx="8229600" cy="914400"/>
          </a:xfrm>
        </p:spPr>
        <p:txBody>
          <a:bodyPr/>
          <a:lstStyle/>
          <a:p>
            <a:r>
              <a:rPr lang="en-US" sz="2600" dirty="0"/>
              <a:t>These are, by definition, strong electrolytes and exist totally as ions in aqueous solution; for example,</a:t>
            </a:r>
          </a:p>
        </p:txBody>
      </p:sp>
      <p:graphicFrame>
        <p:nvGraphicFramePr>
          <p:cNvPr id="7" name="Object 6" descr="H Ay plus H 2 O yields H 3 O, plus, plus Ay, minus">
            <a:extLst>
              <a:ext uri="{FF2B5EF4-FFF2-40B4-BE49-F238E27FC236}">
                <a16:creationId xmlns:a16="http://schemas.microsoft.com/office/drawing/2014/main" id="{180C185C-2B2D-4622-B82B-F85110148CC9}"/>
              </a:ext>
            </a:extLst>
          </p:cNvPr>
          <p:cNvGraphicFramePr>
            <a:graphicFrameLocks noChangeAspect="1"/>
          </p:cNvGraphicFramePr>
          <p:nvPr>
            <p:extLst>
              <p:ext uri="{D42A27DB-BD31-4B8C-83A1-F6EECF244321}">
                <p14:modId xmlns:p14="http://schemas.microsoft.com/office/powerpoint/2010/main" val="1735512804"/>
              </p:ext>
            </p:extLst>
          </p:nvPr>
        </p:nvGraphicFramePr>
        <p:xfrm>
          <a:off x="2895600" y="3911600"/>
          <a:ext cx="3352800" cy="431800"/>
        </p:xfrm>
        <a:graphic>
          <a:graphicData uri="http://schemas.openxmlformats.org/presentationml/2006/ole">
            <mc:AlternateContent xmlns:mc="http://schemas.openxmlformats.org/markup-compatibility/2006">
              <mc:Choice xmlns:v="urn:schemas-microsoft-com:vml" Requires="v">
                <p:oleObj spid="_x0000_s43386" name="Equation" r:id="rId5" imgW="3352680" imgH="431640" progId="Equation.DSMT4">
                  <p:embed/>
                </p:oleObj>
              </mc:Choice>
              <mc:Fallback>
                <p:oleObj name="Equation" r:id="rId5" imgW="3352680" imgH="431640" progId="Equation.DSMT4">
                  <p:embed/>
                  <p:pic>
                    <p:nvPicPr>
                      <p:cNvPr id="0" name=""/>
                      <p:cNvPicPr/>
                      <p:nvPr/>
                    </p:nvPicPr>
                    <p:blipFill>
                      <a:blip r:embed="rId6"/>
                      <a:stretch>
                        <a:fillRect/>
                      </a:stretch>
                    </p:blipFill>
                    <p:spPr>
                      <a:xfrm>
                        <a:off x="2895600" y="3911600"/>
                        <a:ext cx="3352800" cy="4318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8EB45D13-940D-4249-A840-4248E31776A2}"/>
              </a:ext>
            </a:extLst>
          </p:cNvPr>
          <p:cNvSpPr>
            <a:spLocks noGrp="1"/>
          </p:cNvSpPr>
          <p:nvPr>
            <p:ph sz="quarter" idx="14"/>
          </p:nvPr>
        </p:nvSpPr>
        <p:spPr>
          <a:xfrm>
            <a:off x="471052" y="4495800"/>
            <a:ext cx="8229600" cy="457200"/>
          </a:xfrm>
        </p:spPr>
        <p:txBody>
          <a:bodyPr/>
          <a:lstStyle/>
          <a:p>
            <a:r>
              <a:rPr lang="en-US" sz="2600" dirty="0"/>
              <a:t>So, for the monoprotic strong acids,</a:t>
            </a:r>
          </a:p>
        </p:txBody>
      </p:sp>
      <p:graphicFrame>
        <p:nvGraphicFramePr>
          <p:cNvPr id="8" name="Object 7" descr="The concentration of H 3 O, plus, = the concentration of acid">
            <a:extLst>
              <a:ext uri="{FF2B5EF4-FFF2-40B4-BE49-F238E27FC236}">
                <a16:creationId xmlns:a16="http://schemas.microsoft.com/office/drawing/2014/main" id="{924A33FA-81BE-4362-BB30-1D495E5DFEE8}"/>
              </a:ext>
            </a:extLst>
          </p:cNvPr>
          <p:cNvGraphicFramePr>
            <a:graphicFrameLocks noChangeAspect="1"/>
          </p:cNvGraphicFramePr>
          <p:nvPr>
            <p:extLst>
              <p:ext uri="{D42A27DB-BD31-4B8C-83A1-F6EECF244321}">
                <p14:modId xmlns:p14="http://schemas.microsoft.com/office/powerpoint/2010/main" val="866866527"/>
              </p:ext>
            </p:extLst>
          </p:nvPr>
        </p:nvGraphicFramePr>
        <p:xfrm>
          <a:off x="3200400" y="5143500"/>
          <a:ext cx="2247900" cy="495300"/>
        </p:xfrm>
        <a:graphic>
          <a:graphicData uri="http://schemas.openxmlformats.org/presentationml/2006/ole">
            <mc:AlternateContent xmlns:mc="http://schemas.openxmlformats.org/markup-compatibility/2006">
              <mc:Choice xmlns:v="urn:schemas-microsoft-com:vml" Requires="v">
                <p:oleObj spid="_x0000_s43387" name="Equation" r:id="rId7" imgW="2247840" imgH="495000" progId="Equation.DSMT4">
                  <p:embed/>
                </p:oleObj>
              </mc:Choice>
              <mc:Fallback>
                <p:oleObj name="Equation" r:id="rId7" imgW="2247840" imgH="495000" progId="Equation.DSMT4">
                  <p:embed/>
                  <p:pic>
                    <p:nvPicPr>
                      <p:cNvPr id="0" name=""/>
                      <p:cNvPicPr/>
                      <p:nvPr/>
                    </p:nvPicPr>
                    <p:blipFill>
                      <a:blip r:embed="rId8"/>
                      <a:stretch>
                        <a:fillRect/>
                      </a:stretch>
                    </p:blipFill>
                    <p:spPr>
                      <a:xfrm>
                        <a:off x="3200400" y="5143500"/>
                        <a:ext cx="2247900" cy="495300"/>
                      </a:xfrm>
                      <a:prstGeom prst="rect">
                        <a:avLst/>
                      </a:prstGeom>
                    </p:spPr>
                  </p:pic>
                </p:oleObj>
              </mc:Fallback>
            </mc:AlternateContent>
          </a:graphicData>
        </a:graphic>
      </p:graphicFrame>
    </p:spTree>
    <p:extLst>
      <p:ext uri="{BB962C8B-B14F-4D97-AF65-F5344CB8AC3E}">
        <p14:creationId xmlns:p14="http://schemas.microsoft.com/office/powerpoint/2010/main" val="274557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7AA06-C01A-4D42-ACA5-91F4C604B47A}"/>
              </a:ext>
            </a:extLst>
          </p:cNvPr>
          <p:cNvSpPr>
            <a:spLocks noGrp="1"/>
          </p:cNvSpPr>
          <p:nvPr>
            <p:ph type="title"/>
          </p:nvPr>
        </p:nvSpPr>
        <p:spPr/>
        <p:txBody>
          <a:bodyPr/>
          <a:lstStyle/>
          <a:p>
            <a:r>
              <a:rPr lang="en-US" dirty="0"/>
              <a:t>Strong Bases</a:t>
            </a:r>
          </a:p>
        </p:txBody>
      </p:sp>
      <p:sp>
        <p:nvSpPr>
          <p:cNvPr id="3" name="Content Placeholder 2">
            <a:extLst>
              <a:ext uri="{FF2B5EF4-FFF2-40B4-BE49-F238E27FC236}">
                <a16:creationId xmlns:a16="http://schemas.microsoft.com/office/drawing/2014/main" id="{4F25F040-170C-4CA3-8F67-E3FB25677414}"/>
              </a:ext>
            </a:extLst>
          </p:cNvPr>
          <p:cNvSpPr>
            <a:spLocks noGrp="1"/>
          </p:cNvSpPr>
          <p:nvPr>
            <p:ph idx="1"/>
          </p:nvPr>
        </p:nvSpPr>
        <p:spPr/>
        <p:txBody>
          <a:bodyPr/>
          <a:lstStyle/>
          <a:p>
            <a:r>
              <a:rPr lang="en-US" sz="2400" dirty="0"/>
              <a:t>Strong bases are the soluble hydroxides, which are the alkali metal and heavier alkaline earth metal hydroxides</a:t>
            </a:r>
          </a:p>
        </p:txBody>
      </p:sp>
      <p:graphicFrame>
        <p:nvGraphicFramePr>
          <p:cNvPr id="6" name="Object 5" descr="C ay, 2 plus, S r, 2 plus, and B ay, 2 plus">
            <a:extLst>
              <a:ext uri="{FF2B5EF4-FFF2-40B4-BE49-F238E27FC236}">
                <a16:creationId xmlns:a16="http://schemas.microsoft.com/office/drawing/2014/main" id="{D1116D79-5E06-4CED-B8E0-6BDDABCF1209}"/>
              </a:ext>
            </a:extLst>
          </p:cNvPr>
          <p:cNvGraphicFramePr>
            <a:graphicFrameLocks noChangeAspect="1"/>
          </p:cNvGraphicFramePr>
          <p:nvPr>
            <p:extLst>
              <p:ext uri="{D42A27DB-BD31-4B8C-83A1-F6EECF244321}">
                <p14:modId xmlns:p14="http://schemas.microsoft.com/office/powerpoint/2010/main" val="385703553"/>
              </p:ext>
            </p:extLst>
          </p:nvPr>
        </p:nvGraphicFramePr>
        <p:xfrm>
          <a:off x="691536" y="2374900"/>
          <a:ext cx="2946400" cy="368300"/>
        </p:xfrm>
        <a:graphic>
          <a:graphicData uri="http://schemas.openxmlformats.org/presentationml/2006/ole">
            <mc:AlternateContent xmlns:mc="http://schemas.openxmlformats.org/markup-compatibility/2006">
              <mc:Choice xmlns:v="urn:schemas-microsoft-com:vml" Requires="v">
                <p:oleObj spid="_x0000_s44285" name="Equation" r:id="rId3" imgW="2946240" imgH="368280" progId="Equation.DSMT4">
                  <p:embed/>
                </p:oleObj>
              </mc:Choice>
              <mc:Fallback>
                <p:oleObj name="Equation" r:id="rId3" imgW="2946240" imgH="368280" progId="Equation.DSMT4">
                  <p:embed/>
                  <p:pic>
                    <p:nvPicPr>
                      <p:cNvPr id="0" name=""/>
                      <p:cNvPicPr/>
                      <p:nvPr/>
                    </p:nvPicPr>
                    <p:blipFill>
                      <a:blip r:embed="rId4"/>
                      <a:stretch>
                        <a:fillRect/>
                      </a:stretch>
                    </p:blipFill>
                    <p:spPr>
                      <a:xfrm>
                        <a:off x="691536" y="2374900"/>
                        <a:ext cx="2946400" cy="3683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FA897E53-838A-4D3A-87B5-E517D35618AA}"/>
              </a:ext>
            </a:extLst>
          </p:cNvPr>
          <p:cNvSpPr>
            <a:spLocks noGrp="1"/>
          </p:cNvSpPr>
          <p:nvPr>
            <p:ph idx="13"/>
          </p:nvPr>
        </p:nvSpPr>
        <p:spPr>
          <a:xfrm>
            <a:off x="3733800" y="2362201"/>
            <a:ext cx="4953000" cy="457200"/>
          </a:xfrm>
        </p:spPr>
        <p:txBody>
          <a:bodyPr/>
          <a:lstStyle/>
          <a:p>
            <a:pPr marL="0" indent="0">
              <a:buNone/>
            </a:pPr>
            <a:r>
              <a:rPr lang="en-US" sz="2400" dirty="0"/>
              <a:t>but their solubilities are low).</a:t>
            </a:r>
          </a:p>
        </p:txBody>
      </p:sp>
      <p:sp>
        <p:nvSpPr>
          <p:cNvPr id="5" name="Content Placeholder 4">
            <a:extLst>
              <a:ext uri="{FF2B5EF4-FFF2-40B4-BE49-F238E27FC236}">
                <a16:creationId xmlns:a16="http://schemas.microsoft.com/office/drawing/2014/main" id="{159CDC36-90CB-4AF8-9E4A-DAC1F12E7E48}"/>
              </a:ext>
            </a:extLst>
          </p:cNvPr>
          <p:cNvSpPr>
            <a:spLocks noGrp="1"/>
          </p:cNvSpPr>
          <p:nvPr>
            <p:ph sz="quarter" idx="14"/>
          </p:nvPr>
        </p:nvSpPr>
        <p:spPr>
          <a:xfrm>
            <a:off x="471052" y="2971801"/>
            <a:ext cx="8229600" cy="914400"/>
          </a:xfrm>
        </p:spPr>
        <p:txBody>
          <a:bodyPr/>
          <a:lstStyle/>
          <a:p>
            <a:r>
              <a:rPr lang="en-US" sz="2400" dirty="0"/>
              <a:t>Again, these substances dissociate completely in aqueous solution; for example,</a:t>
            </a:r>
          </a:p>
        </p:txBody>
      </p:sp>
      <p:graphicFrame>
        <p:nvGraphicFramePr>
          <p:cNvPr id="7" name="Object 6" descr="M O H, aqueous, yields M, plus, aqueous, plus O H, minus, aqueous or M, O H, sub 2, aqueous, yields M, 2 plus, aqueous, plus 2 O H, minus, aqueous">
            <a:extLst>
              <a:ext uri="{FF2B5EF4-FFF2-40B4-BE49-F238E27FC236}">
                <a16:creationId xmlns:a16="http://schemas.microsoft.com/office/drawing/2014/main" id="{30030CB4-5B41-42D7-9662-EF9A8ACA5ED1}"/>
              </a:ext>
            </a:extLst>
          </p:cNvPr>
          <p:cNvGraphicFramePr>
            <a:graphicFrameLocks noChangeAspect="1"/>
          </p:cNvGraphicFramePr>
          <p:nvPr>
            <p:extLst>
              <p:ext uri="{D42A27DB-BD31-4B8C-83A1-F6EECF244321}">
                <p14:modId xmlns:p14="http://schemas.microsoft.com/office/powerpoint/2010/main" val="1604505840"/>
              </p:ext>
            </p:extLst>
          </p:nvPr>
        </p:nvGraphicFramePr>
        <p:xfrm>
          <a:off x="2286000" y="3987800"/>
          <a:ext cx="5054600" cy="965200"/>
        </p:xfrm>
        <a:graphic>
          <a:graphicData uri="http://schemas.openxmlformats.org/presentationml/2006/ole">
            <mc:AlternateContent xmlns:mc="http://schemas.openxmlformats.org/markup-compatibility/2006">
              <mc:Choice xmlns:v="urn:schemas-microsoft-com:vml" Requires="v">
                <p:oleObj spid="_x0000_s44286" name="Equation" r:id="rId5" imgW="5054400" imgH="965160" progId="Equation.DSMT4">
                  <p:embed/>
                </p:oleObj>
              </mc:Choice>
              <mc:Fallback>
                <p:oleObj name="Equation" r:id="rId5" imgW="5054400" imgH="965160" progId="Equation.DSMT4">
                  <p:embed/>
                  <p:pic>
                    <p:nvPicPr>
                      <p:cNvPr id="0" name=""/>
                      <p:cNvPicPr/>
                      <p:nvPr/>
                    </p:nvPicPr>
                    <p:blipFill>
                      <a:blip r:embed="rId6"/>
                      <a:stretch>
                        <a:fillRect/>
                      </a:stretch>
                    </p:blipFill>
                    <p:spPr>
                      <a:xfrm>
                        <a:off x="2286000" y="3987800"/>
                        <a:ext cx="5054600" cy="965200"/>
                      </a:xfrm>
                      <a:prstGeom prst="rect">
                        <a:avLst/>
                      </a:prstGeom>
                    </p:spPr>
                  </p:pic>
                </p:oleObj>
              </mc:Fallback>
            </mc:AlternateContent>
          </a:graphicData>
        </a:graphic>
      </p:graphicFrame>
    </p:spTree>
    <p:extLst>
      <p:ext uri="{BB962C8B-B14F-4D97-AF65-F5344CB8AC3E}">
        <p14:creationId xmlns:p14="http://schemas.microsoft.com/office/powerpoint/2010/main" val="3959247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7EFC5-727E-429A-91E7-7D9E5D6F9BBE}"/>
              </a:ext>
            </a:extLst>
          </p:cNvPr>
          <p:cNvSpPr>
            <a:spLocks noGrp="1"/>
          </p:cNvSpPr>
          <p:nvPr>
            <p:ph type="title"/>
          </p:nvPr>
        </p:nvSpPr>
        <p:spPr/>
        <p:txBody>
          <a:bodyPr/>
          <a:lstStyle/>
          <a:p>
            <a:r>
              <a:rPr lang="en-US" dirty="0"/>
              <a:t>Some Definitions</a:t>
            </a:r>
          </a:p>
        </p:txBody>
      </p:sp>
      <p:sp>
        <p:nvSpPr>
          <p:cNvPr id="3" name="Content Placeholder 2">
            <a:extLst>
              <a:ext uri="{FF2B5EF4-FFF2-40B4-BE49-F238E27FC236}">
                <a16:creationId xmlns:a16="http://schemas.microsoft.com/office/drawing/2014/main" id="{7BEDFFC5-459E-4C42-A0AD-93448A9B820D}"/>
              </a:ext>
            </a:extLst>
          </p:cNvPr>
          <p:cNvSpPr>
            <a:spLocks noGrp="1"/>
          </p:cNvSpPr>
          <p:nvPr>
            <p:ph idx="1"/>
          </p:nvPr>
        </p:nvSpPr>
        <p:spPr/>
        <p:txBody>
          <a:bodyPr/>
          <a:lstStyle/>
          <a:p>
            <a:pPr>
              <a:tabLst>
                <a:tab pos="1712913" algn="l"/>
              </a:tabLst>
            </a:pPr>
            <a:r>
              <a:rPr lang="en-US" sz="2600" dirty="0"/>
              <a:t>Arrhenius</a:t>
            </a:r>
          </a:p>
          <a:p>
            <a:pPr lvl="1">
              <a:buClr>
                <a:schemeClr val="bg2"/>
              </a:buClr>
              <a:tabLst>
                <a:tab pos="1712913" algn="l"/>
              </a:tabLst>
            </a:pPr>
            <a:r>
              <a:rPr lang="en-US" sz="2600" dirty="0"/>
              <a:t>An acid is a substance that, when dissolved in water, increases the concentration of hydrogen ions.</a:t>
            </a:r>
          </a:p>
          <a:p>
            <a:pPr lvl="1">
              <a:buClr>
                <a:schemeClr val="bg2"/>
              </a:buClr>
              <a:tabLst>
                <a:tab pos="1712913" algn="l"/>
              </a:tabLst>
            </a:pPr>
            <a:r>
              <a:rPr lang="en-US" sz="2600" dirty="0"/>
              <a:t>A base is a substance that, when dissolved in water, increases the concentration of hydroxide ions.</a:t>
            </a:r>
          </a:p>
          <a:p>
            <a:pPr>
              <a:tabLst>
                <a:tab pos="1712913" algn="l"/>
              </a:tabLst>
            </a:pPr>
            <a:r>
              <a:rPr lang="en-US" sz="2600" dirty="0"/>
              <a:t>Brønsted–Lowry</a:t>
            </a:r>
          </a:p>
          <a:p>
            <a:pPr lvl="1">
              <a:buClr>
                <a:schemeClr val="bg2"/>
              </a:buClr>
              <a:tabLst>
                <a:tab pos="1712913" algn="l"/>
              </a:tabLst>
            </a:pPr>
            <a:r>
              <a:rPr lang="en-US" sz="2600" dirty="0"/>
              <a:t>An acid is a proton donor.</a:t>
            </a:r>
          </a:p>
          <a:p>
            <a:pPr lvl="1">
              <a:buClr>
                <a:schemeClr val="bg2"/>
              </a:buClr>
              <a:tabLst>
                <a:tab pos="1712913" algn="l"/>
              </a:tabLst>
            </a:pPr>
            <a:r>
              <a:rPr lang="en-US" sz="2600" dirty="0"/>
              <a:t>A base is a proton acceptor.</a:t>
            </a:r>
          </a:p>
        </p:txBody>
      </p:sp>
    </p:spTree>
    <p:extLst>
      <p:ext uri="{BB962C8B-B14F-4D97-AF65-F5344CB8AC3E}">
        <p14:creationId xmlns:p14="http://schemas.microsoft.com/office/powerpoint/2010/main" val="1014643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8EA30-B3AD-4C3A-9BFB-97DEFC715FC5}"/>
              </a:ext>
            </a:extLst>
          </p:cNvPr>
          <p:cNvSpPr>
            <a:spLocks noGrp="1"/>
          </p:cNvSpPr>
          <p:nvPr>
            <p:ph type="title"/>
          </p:nvPr>
        </p:nvSpPr>
        <p:spPr/>
        <p:txBody>
          <a:bodyPr/>
          <a:lstStyle/>
          <a:p>
            <a:r>
              <a:rPr lang="en-US" dirty="0"/>
              <a:t>Weak Acids </a:t>
            </a:r>
            <a:r>
              <a:rPr lang="en-US" sz="2000" b="0" baseline="0" dirty="0"/>
              <a:t>(1 of 3)</a:t>
            </a:r>
          </a:p>
        </p:txBody>
      </p:sp>
      <p:sp>
        <p:nvSpPr>
          <p:cNvPr id="3" name="Content Placeholder 2">
            <a:extLst>
              <a:ext uri="{FF2B5EF4-FFF2-40B4-BE49-F238E27FC236}">
                <a16:creationId xmlns:a16="http://schemas.microsoft.com/office/drawing/2014/main" id="{27D2B61C-1906-4D94-8F83-A60795CDFE41}"/>
              </a:ext>
            </a:extLst>
          </p:cNvPr>
          <p:cNvSpPr>
            <a:spLocks noGrp="1"/>
          </p:cNvSpPr>
          <p:nvPr>
            <p:ph idx="1"/>
          </p:nvPr>
        </p:nvSpPr>
        <p:spPr>
          <a:xfrm>
            <a:off x="457200" y="1600201"/>
            <a:ext cx="8229600" cy="380999"/>
          </a:xfrm>
        </p:spPr>
        <p:txBody>
          <a:bodyPr/>
          <a:lstStyle/>
          <a:p>
            <a:r>
              <a:rPr lang="en-US" sz="2600" dirty="0"/>
              <a:t>For a weak acid, the equation for its dissociation is</a:t>
            </a:r>
          </a:p>
        </p:txBody>
      </p:sp>
      <p:graphicFrame>
        <p:nvGraphicFramePr>
          <p:cNvPr id="9" name="Object 8" descr="H Ay, aqueous, plus H 2 O, liquid, yields H 3 O, plus, aqueous, plus Ay, minus, aqueous, in a reversible reaction">
            <a:extLst>
              <a:ext uri="{FF2B5EF4-FFF2-40B4-BE49-F238E27FC236}">
                <a16:creationId xmlns:a16="http://schemas.microsoft.com/office/drawing/2014/main" id="{B0A9C1D0-0B22-4521-B48B-2C086A8AC2DF}"/>
              </a:ext>
            </a:extLst>
          </p:cNvPr>
          <p:cNvGraphicFramePr>
            <a:graphicFrameLocks noChangeAspect="1"/>
          </p:cNvGraphicFramePr>
          <p:nvPr>
            <p:extLst>
              <p:ext uri="{D42A27DB-BD31-4B8C-83A1-F6EECF244321}">
                <p14:modId xmlns:p14="http://schemas.microsoft.com/office/powerpoint/2010/main" val="759976722"/>
              </p:ext>
            </p:extLst>
          </p:nvPr>
        </p:nvGraphicFramePr>
        <p:xfrm>
          <a:off x="1600200" y="2209800"/>
          <a:ext cx="5880100" cy="469900"/>
        </p:xfrm>
        <a:graphic>
          <a:graphicData uri="http://schemas.openxmlformats.org/presentationml/2006/ole">
            <mc:AlternateContent xmlns:mc="http://schemas.openxmlformats.org/markup-compatibility/2006">
              <mc:Choice xmlns:v="urn:schemas-microsoft-com:vml" Requires="v">
                <p:oleObj spid="_x0000_s45433" name="Equation" r:id="rId3" imgW="5879880" imgH="469800" progId="Equation.DSMT4">
                  <p:embed/>
                </p:oleObj>
              </mc:Choice>
              <mc:Fallback>
                <p:oleObj name="Equation" r:id="rId3" imgW="5879880" imgH="469800" progId="Equation.DSMT4">
                  <p:embed/>
                  <p:pic>
                    <p:nvPicPr>
                      <p:cNvPr id="0" name=""/>
                      <p:cNvPicPr/>
                      <p:nvPr/>
                    </p:nvPicPr>
                    <p:blipFill>
                      <a:blip r:embed="rId4"/>
                      <a:stretch>
                        <a:fillRect/>
                      </a:stretch>
                    </p:blipFill>
                    <p:spPr>
                      <a:xfrm>
                        <a:off x="1600200" y="2209800"/>
                        <a:ext cx="5880100" cy="4699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71BDEC99-9BAB-44B3-860A-B8EA2D3FF7FB}"/>
              </a:ext>
            </a:extLst>
          </p:cNvPr>
          <p:cNvSpPr>
            <a:spLocks noGrp="1"/>
          </p:cNvSpPr>
          <p:nvPr>
            <p:ph sz="quarter" idx="13"/>
          </p:nvPr>
        </p:nvSpPr>
        <p:spPr>
          <a:xfrm>
            <a:off x="457200" y="2875936"/>
            <a:ext cx="8229600" cy="811160"/>
          </a:xfrm>
        </p:spPr>
        <p:txBody>
          <a:bodyPr/>
          <a:lstStyle/>
          <a:p>
            <a:r>
              <a:rPr lang="en-US" sz="2600" dirty="0"/>
              <a:t>Since it is an equilibrium, there is an equilibrium constant related to it, called the </a:t>
            </a:r>
            <a:r>
              <a:rPr lang="en-US" sz="2600" b="1" dirty="0"/>
              <a:t>acid-dissociation</a:t>
            </a:r>
            <a:endParaRPr lang="en-US" sz="2600" dirty="0"/>
          </a:p>
        </p:txBody>
      </p:sp>
      <p:sp>
        <p:nvSpPr>
          <p:cNvPr id="5" name="Content Placeholder 4">
            <a:extLst>
              <a:ext uri="{FF2B5EF4-FFF2-40B4-BE49-F238E27FC236}">
                <a16:creationId xmlns:a16="http://schemas.microsoft.com/office/drawing/2014/main" id="{A6920161-2CFD-4912-A10E-56F65E0C5D40}"/>
              </a:ext>
            </a:extLst>
          </p:cNvPr>
          <p:cNvSpPr>
            <a:spLocks noGrp="1"/>
          </p:cNvSpPr>
          <p:nvPr>
            <p:ph sz="quarter" idx="14"/>
          </p:nvPr>
        </p:nvSpPr>
        <p:spPr>
          <a:xfrm>
            <a:off x="703007" y="4124632"/>
            <a:ext cx="1582993" cy="381000"/>
          </a:xfrm>
        </p:spPr>
        <p:txBody>
          <a:bodyPr/>
          <a:lstStyle/>
          <a:p>
            <a:pPr marL="0" indent="0">
              <a:buNone/>
            </a:pPr>
            <a:r>
              <a:rPr lang="en-US" sz="2600" b="1" dirty="0"/>
              <a:t>constant</a:t>
            </a:r>
            <a:r>
              <a:rPr lang="en-US" sz="2600" dirty="0"/>
              <a:t>,</a:t>
            </a:r>
          </a:p>
        </p:txBody>
      </p:sp>
      <p:graphicFrame>
        <p:nvGraphicFramePr>
          <p:cNvPr id="10" name="Object 9" descr="K sub ay = the concentration of H 3 O, plus, times the concentration of Ay, minus, over the concentration of H Ay">
            <a:extLst>
              <a:ext uri="{FF2B5EF4-FFF2-40B4-BE49-F238E27FC236}">
                <a16:creationId xmlns:a16="http://schemas.microsoft.com/office/drawing/2014/main" id="{B1386A98-65AB-486F-8233-D15CCACF3C09}"/>
              </a:ext>
            </a:extLst>
          </p:cNvPr>
          <p:cNvGraphicFramePr>
            <a:graphicFrameLocks noChangeAspect="1"/>
          </p:cNvGraphicFramePr>
          <p:nvPr>
            <p:extLst>
              <p:ext uri="{D42A27DB-BD31-4B8C-83A1-F6EECF244321}">
                <p14:modId xmlns:p14="http://schemas.microsoft.com/office/powerpoint/2010/main" val="323874072"/>
              </p:ext>
            </p:extLst>
          </p:nvPr>
        </p:nvGraphicFramePr>
        <p:xfrm>
          <a:off x="2235200" y="3886200"/>
          <a:ext cx="3251200" cy="990600"/>
        </p:xfrm>
        <a:graphic>
          <a:graphicData uri="http://schemas.openxmlformats.org/presentationml/2006/ole">
            <mc:AlternateContent xmlns:mc="http://schemas.openxmlformats.org/markup-compatibility/2006">
              <mc:Choice xmlns:v="urn:schemas-microsoft-com:vml" Requires="v">
                <p:oleObj spid="_x0000_s45434" name="Equation" r:id="rId5" imgW="3251160" imgH="990360" progId="Equation.DSMT4">
                  <p:embed/>
                </p:oleObj>
              </mc:Choice>
              <mc:Fallback>
                <p:oleObj name="Equation" r:id="rId5" imgW="3251160" imgH="990360" progId="Equation.DSMT4">
                  <p:embed/>
                  <p:pic>
                    <p:nvPicPr>
                      <p:cNvPr id="0" name=""/>
                      <p:cNvPicPr/>
                      <p:nvPr/>
                    </p:nvPicPr>
                    <p:blipFill>
                      <a:blip r:embed="rId6"/>
                      <a:stretch>
                        <a:fillRect/>
                      </a:stretch>
                    </p:blipFill>
                    <p:spPr>
                      <a:xfrm>
                        <a:off x="2235200" y="3886200"/>
                        <a:ext cx="3251200" cy="9906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39FC7BB9-88F6-404C-B4CB-9FA3AD8F5B5D}"/>
              </a:ext>
            </a:extLst>
          </p:cNvPr>
          <p:cNvSpPr>
            <a:spLocks noGrp="1"/>
          </p:cNvSpPr>
          <p:nvPr>
            <p:ph sz="quarter" idx="15"/>
          </p:nvPr>
        </p:nvSpPr>
        <p:spPr>
          <a:xfrm>
            <a:off x="457200" y="5095568"/>
            <a:ext cx="3733800" cy="457200"/>
          </a:xfrm>
        </p:spPr>
        <p:txBody>
          <a:bodyPr/>
          <a:lstStyle/>
          <a:p>
            <a:r>
              <a:rPr lang="en-US" sz="2600" dirty="0"/>
              <a:t>The larger the value of</a:t>
            </a:r>
          </a:p>
        </p:txBody>
      </p:sp>
      <p:graphicFrame>
        <p:nvGraphicFramePr>
          <p:cNvPr id="11" name="Object 10" descr="K sub ay">
            <a:extLst>
              <a:ext uri="{FF2B5EF4-FFF2-40B4-BE49-F238E27FC236}">
                <a16:creationId xmlns:a16="http://schemas.microsoft.com/office/drawing/2014/main" id="{AF5F0BCB-8C0D-48C9-B7EE-765641A4D2A6}"/>
              </a:ext>
            </a:extLst>
          </p:cNvPr>
          <p:cNvGraphicFramePr>
            <a:graphicFrameLocks noChangeAspect="1"/>
          </p:cNvGraphicFramePr>
          <p:nvPr>
            <p:extLst>
              <p:ext uri="{D42A27DB-BD31-4B8C-83A1-F6EECF244321}">
                <p14:modId xmlns:p14="http://schemas.microsoft.com/office/powerpoint/2010/main" val="2972193951"/>
              </p:ext>
            </p:extLst>
          </p:nvPr>
        </p:nvGraphicFramePr>
        <p:xfrm>
          <a:off x="4131596" y="5130800"/>
          <a:ext cx="469900" cy="431800"/>
        </p:xfrm>
        <a:graphic>
          <a:graphicData uri="http://schemas.openxmlformats.org/presentationml/2006/ole">
            <mc:AlternateContent xmlns:mc="http://schemas.openxmlformats.org/markup-compatibility/2006">
              <mc:Choice xmlns:v="urn:schemas-microsoft-com:vml" Requires="v">
                <p:oleObj spid="_x0000_s45435" name="Equation" r:id="rId7" imgW="469800" imgH="431640" progId="Equation.DSMT4">
                  <p:embed/>
                </p:oleObj>
              </mc:Choice>
              <mc:Fallback>
                <p:oleObj name="Equation" r:id="rId7" imgW="469800" imgH="431640" progId="Equation.DSMT4">
                  <p:embed/>
                  <p:pic>
                    <p:nvPicPr>
                      <p:cNvPr id="0" name=""/>
                      <p:cNvPicPr/>
                      <p:nvPr/>
                    </p:nvPicPr>
                    <p:blipFill>
                      <a:blip r:embed="rId8"/>
                      <a:stretch>
                        <a:fillRect/>
                      </a:stretch>
                    </p:blipFill>
                    <p:spPr>
                      <a:xfrm>
                        <a:off x="4131596" y="5130800"/>
                        <a:ext cx="469900" cy="4318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D1D1A035-9315-4101-B625-80A8DA8F5A1D}"/>
              </a:ext>
            </a:extLst>
          </p:cNvPr>
          <p:cNvSpPr>
            <a:spLocks noGrp="1"/>
          </p:cNvSpPr>
          <p:nvPr>
            <p:ph sz="quarter" idx="16"/>
          </p:nvPr>
        </p:nvSpPr>
        <p:spPr>
          <a:xfrm>
            <a:off x="4724400" y="5095568"/>
            <a:ext cx="3962400" cy="457200"/>
          </a:xfrm>
        </p:spPr>
        <p:txBody>
          <a:bodyPr/>
          <a:lstStyle/>
          <a:p>
            <a:pPr marL="0" indent="0">
              <a:buNone/>
            </a:pPr>
            <a:r>
              <a:rPr lang="en-US" sz="2600" dirty="0"/>
              <a:t>the stronger the acid.</a:t>
            </a:r>
          </a:p>
        </p:txBody>
      </p:sp>
    </p:spTree>
    <p:extLst>
      <p:ext uri="{BB962C8B-B14F-4D97-AF65-F5344CB8AC3E}">
        <p14:creationId xmlns:p14="http://schemas.microsoft.com/office/powerpoint/2010/main" val="2182556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042D0-A891-4978-AD5C-5F05E8E2C507}"/>
              </a:ext>
            </a:extLst>
          </p:cNvPr>
          <p:cNvSpPr>
            <a:spLocks noGrp="1"/>
          </p:cNvSpPr>
          <p:nvPr>
            <p:ph type="title"/>
          </p:nvPr>
        </p:nvSpPr>
        <p:spPr/>
        <p:txBody>
          <a:bodyPr/>
          <a:lstStyle/>
          <a:p>
            <a:r>
              <a:rPr lang="en-US" dirty="0"/>
              <a:t>Weak Acids </a:t>
            </a:r>
            <a:r>
              <a:rPr lang="en-US" sz="2000" b="0" dirty="0"/>
              <a:t>(2 of 3)</a:t>
            </a:r>
            <a:endParaRPr lang="en-US" dirty="0"/>
          </a:p>
        </p:txBody>
      </p:sp>
      <p:sp>
        <p:nvSpPr>
          <p:cNvPr id="3" name="Content Placeholder 2">
            <a:extLst>
              <a:ext uri="{FF2B5EF4-FFF2-40B4-BE49-F238E27FC236}">
                <a16:creationId xmlns:a16="http://schemas.microsoft.com/office/drawing/2014/main" id="{CED013BD-EAF2-456F-9AA2-D5FEB09D6674}"/>
              </a:ext>
            </a:extLst>
          </p:cNvPr>
          <p:cNvSpPr>
            <a:spLocks noGrp="1"/>
          </p:cNvSpPr>
          <p:nvPr>
            <p:ph idx="1"/>
          </p:nvPr>
        </p:nvSpPr>
        <p:spPr>
          <a:xfrm>
            <a:off x="457200" y="1568932"/>
            <a:ext cx="8229600" cy="336068"/>
          </a:xfrm>
        </p:spPr>
        <p:txBody>
          <a:bodyPr/>
          <a:lstStyle/>
          <a:p>
            <a:pPr marL="0" indent="0">
              <a:buNone/>
            </a:pPr>
            <a:r>
              <a:rPr lang="en-US" sz="2400" b="1" dirty="0"/>
              <a:t>Table 16.2</a:t>
            </a:r>
            <a:r>
              <a:rPr lang="en-US" sz="2400" dirty="0"/>
              <a:t> Some Weak Acids in Water at 25 degree Celsius</a:t>
            </a:r>
          </a:p>
        </p:txBody>
      </p:sp>
      <p:pic>
        <p:nvPicPr>
          <p:cNvPr id="5" name="Picture 4" descr="A table. The table has 8 rows and 4 columns. The columns have the following headings from left to right. Acid, structural formula, conjugate base, and K sub ay. In the structural formula column, the proton that ionizes is shown in red, and the ionizing proton is the first H atom for each row. The rows have the following entries. Row 1. Acid, chlorous, H C l O 2. Structural formula, H, single bond, O, single bond, C l, single bond, O. Conjugate base, C l O 2, minus. K sub ay, 1.0 times 10 to the negative second. Row 2. Acid, hydrofluoric, H F. Structural formula, H, single bond, F. Conjugate base, F, minus. K sub ay, 6.8 times 10 to the negative fourth. Row 3. Acid, nitrous, H N O 2. Structural formula, H, single bond, O, single bond, N, double bond, O. Conjugate base, N O 2, minus. K sub ay, 4.5 times 10 to the negative fourth. Row 4. Acid, benzoic, C 6 H 5 C O O H. Structural formula, H, single bond, O, single bond, C, single bond, hexagonal ring with double bonds. Above C is a double bond to O. Conjugate base, C 6 H 5 C O O, minus. K sub ay, 6.3 times 10 to the negative fift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184903"/>
            <a:ext cx="8034491" cy="2996697"/>
          </a:xfrm>
          <a:prstGeom prst="rect">
            <a:avLst/>
          </a:prstGeom>
        </p:spPr>
      </p:pic>
      <p:sp>
        <p:nvSpPr>
          <p:cNvPr id="4" name="Content Placeholder 3">
            <a:extLst>
              <a:ext uri="{FF2B5EF4-FFF2-40B4-BE49-F238E27FC236}">
                <a16:creationId xmlns:a16="http://schemas.microsoft.com/office/drawing/2014/main" id="{AC0337B6-8D9F-4CE7-810B-00D14201F6A2}"/>
              </a:ext>
            </a:extLst>
          </p:cNvPr>
          <p:cNvSpPr>
            <a:spLocks noGrp="1"/>
          </p:cNvSpPr>
          <p:nvPr>
            <p:ph idx="13"/>
          </p:nvPr>
        </p:nvSpPr>
        <p:spPr>
          <a:xfrm>
            <a:off x="457200" y="5486400"/>
            <a:ext cx="8229600" cy="300077"/>
          </a:xfrm>
        </p:spPr>
        <p:txBody>
          <a:bodyPr/>
          <a:lstStyle/>
          <a:p>
            <a:pPr marL="0" indent="0">
              <a:buNone/>
            </a:pPr>
            <a:r>
              <a:rPr lang="en-US" dirty="0"/>
              <a:t>*The proton that ionizes is shown in red.</a:t>
            </a:r>
          </a:p>
        </p:txBody>
      </p:sp>
    </p:spTree>
    <p:extLst>
      <p:ext uri="{BB962C8B-B14F-4D97-AF65-F5344CB8AC3E}">
        <p14:creationId xmlns:p14="http://schemas.microsoft.com/office/powerpoint/2010/main" val="3263126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042D0-A891-4978-AD5C-5F05E8E2C507}"/>
              </a:ext>
            </a:extLst>
          </p:cNvPr>
          <p:cNvSpPr>
            <a:spLocks noGrp="1"/>
          </p:cNvSpPr>
          <p:nvPr>
            <p:ph type="title"/>
          </p:nvPr>
        </p:nvSpPr>
        <p:spPr/>
        <p:txBody>
          <a:bodyPr/>
          <a:lstStyle/>
          <a:p>
            <a:r>
              <a:rPr lang="en-US" dirty="0"/>
              <a:t>Weak Acids </a:t>
            </a:r>
            <a:r>
              <a:rPr lang="en-US" sz="2000" b="0" dirty="0"/>
              <a:t>(3 of 3)</a:t>
            </a:r>
            <a:endParaRPr lang="en-US" dirty="0"/>
          </a:p>
        </p:txBody>
      </p:sp>
      <p:sp>
        <p:nvSpPr>
          <p:cNvPr id="3" name="Content Placeholder 2"/>
          <p:cNvSpPr>
            <a:spLocks noGrp="1"/>
          </p:cNvSpPr>
          <p:nvPr>
            <p:ph idx="1"/>
          </p:nvPr>
        </p:nvSpPr>
        <p:spPr/>
        <p:txBody>
          <a:bodyPr/>
          <a:lstStyle/>
          <a:p>
            <a:pPr marL="0" indent="0">
              <a:buNone/>
            </a:pPr>
            <a:r>
              <a:rPr lang="en-US" sz="2400" b="1" dirty="0" smtClean="0"/>
              <a:t>[Table </a:t>
            </a:r>
            <a:r>
              <a:rPr lang="en-US" sz="2400" b="1" dirty="0"/>
              <a:t>16.2 </a:t>
            </a:r>
            <a:r>
              <a:rPr lang="en-US" sz="2400" b="1" dirty="0" smtClean="0"/>
              <a:t>continued]</a:t>
            </a:r>
            <a:endParaRPr lang="en-US" sz="2400" b="1" dirty="0"/>
          </a:p>
          <a:p>
            <a:pPr marL="0" indent="0">
              <a:buNone/>
            </a:pPr>
            <a:endParaRPr lang="en-US" dirty="0"/>
          </a:p>
        </p:txBody>
      </p:sp>
      <p:pic>
        <p:nvPicPr>
          <p:cNvPr id="9" name="Picture 8" descr="Row 5. Acid, acetic, C H 3 C O O H. Structural formula, H, single bond, O, single bond, C, single bond, C, single bond H. Above the first C is a double bond to O. Above and below the second C are single bonds to H. Conjugate base, C H 3 C O O, minus. K sub ay, 1.8 times 10 to the negative fifth. Row 6. Acid, hypochlorous, H O C l. Structural formula, H, single bond, O, single bond, C l. Conjugate base, O C l, minus. K sub ay, 3.0 times 10 to the negative eighth. Row 7. Acid, hydrocyanic, H C N. Structural formula, H, single bond, C, triple bond, N. Conjugate base, C N, minus. K sub ay, 4.9 times 10 to the negative tenth. Row 8. Acid, phenol, H O C 6 H 5. Structural formula, H, single bond, O, single bond, hexagonal ring with double bonds. Conjugate base, C 6 H 5 O, minus. K sub ay, 1.3 times 10 to the negative tent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998" y="2144993"/>
            <a:ext cx="7644543" cy="3628067"/>
          </a:xfrm>
          <a:prstGeom prst="rect">
            <a:avLst/>
          </a:prstGeom>
        </p:spPr>
      </p:pic>
      <p:sp>
        <p:nvSpPr>
          <p:cNvPr id="5" name="Content Placeholder 4"/>
          <p:cNvSpPr>
            <a:spLocks noGrp="1"/>
          </p:cNvSpPr>
          <p:nvPr>
            <p:ph sz="quarter" idx="13"/>
          </p:nvPr>
        </p:nvSpPr>
        <p:spPr>
          <a:xfrm>
            <a:off x="476250" y="5867400"/>
            <a:ext cx="3810000" cy="304800"/>
          </a:xfrm>
        </p:spPr>
        <p:txBody>
          <a:bodyPr/>
          <a:lstStyle/>
          <a:p>
            <a:pPr marL="0" indent="0">
              <a:buNone/>
            </a:pPr>
            <a:r>
              <a:rPr lang="en-US" dirty="0"/>
              <a:t>*The proton that ionizes is shown in red</a:t>
            </a:r>
            <a:r>
              <a:rPr lang="en-US" dirty="0" smtClean="0"/>
              <a:t>.</a:t>
            </a:r>
            <a:endParaRPr lang="en-US" dirty="0"/>
          </a:p>
        </p:txBody>
      </p:sp>
    </p:spTree>
    <p:extLst>
      <p:ext uri="{BB962C8B-B14F-4D97-AF65-F5344CB8AC3E}">
        <p14:creationId xmlns:p14="http://schemas.microsoft.com/office/powerpoint/2010/main" val="303669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71E4C-E050-4B54-B7D0-746220FD424A}"/>
              </a:ext>
            </a:extLst>
          </p:cNvPr>
          <p:cNvSpPr>
            <a:spLocks noGrp="1"/>
          </p:cNvSpPr>
          <p:nvPr>
            <p:ph type="title"/>
          </p:nvPr>
        </p:nvSpPr>
        <p:spPr/>
        <p:txBody>
          <a:bodyPr/>
          <a:lstStyle/>
          <a:p>
            <a:r>
              <a:rPr lang="en-US" dirty="0"/>
              <a:t>Comparing Strong and Weak Acids</a:t>
            </a:r>
          </a:p>
        </p:txBody>
      </p:sp>
      <p:sp>
        <p:nvSpPr>
          <p:cNvPr id="3" name="Content Placeholder 2">
            <a:extLst>
              <a:ext uri="{FF2B5EF4-FFF2-40B4-BE49-F238E27FC236}">
                <a16:creationId xmlns:a16="http://schemas.microsoft.com/office/drawing/2014/main" id="{6BBBF31C-0C66-4315-ABD8-3D1464E8B330}"/>
              </a:ext>
            </a:extLst>
          </p:cNvPr>
          <p:cNvSpPr>
            <a:spLocks noGrp="1"/>
          </p:cNvSpPr>
          <p:nvPr>
            <p:ph idx="1"/>
          </p:nvPr>
        </p:nvSpPr>
        <p:spPr>
          <a:xfrm>
            <a:off x="457200" y="1600201"/>
            <a:ext cx="8229600" cy="2057399"/>
          </a:xfrm>
        </p:spPr>
        <p:txBody>
          <a:bodyPr/>
          <a:lstStyle/>
          <a:p>
            <a:r>
              <a:rPr lang="en-US" sz="2600" dirty="0"/>
              <a:t>What is present in solution for a strong acid versus a weak acid?</a:t>
            </a:r>
          </a:p>
          <a:p>
            <a:r>
              <a:rPr lang="en-US" sz="2600" dirty="0"/>
              <a:t>Strong acids </a:t>
            </a:r>
            <a:r>
              <a:rPr lang="en-US" sz="2600" b="1" dirty="0"/>
              <a:t>completely</a:t>
            </a:r>
            <a:r>
              <a:rPr lang="en-US" sz="2600" i="1" dirty="0"/>
              <a:t> </a:t>
            </a:r>
            <a:r>
              <a:rPr lang="en-US" sz="2600" dirty="0"/>
              <a:t>dissociate to ions.</a:t>
            </a:r>
          </a:p>
          <a:p>
            <a:r>
              <a:rPr lang="en-US" sz="2600" dirty="0"/>
              <a:t>Weak acids only </a:t>
            </a:r>
            <a:r>
              <a:rPr lang="en-US" sz="2600" b="1" dirty="0"/>
              <a:t>partially</a:t>
            </a:r>
            <a:r>
              <a:rPr lang="en-US" sz="2600" i="1" dirty="0"/>
              <a:t> </a:t>
            </a:r>
            <a:r>
              <a:rPr lang="en-US" sz="2600" dirty="0"/>
              <a:t>dissociate to ions.</a:t>
            </a:r>
          </a:p>
        </p:txBody>
      </p:sp>
      <p:pic>
        <p:nvPicPr>
          <p:cNvPr id="4" name="Picture 3" descr="A diagram shows that strong acids completely dissociate while weak acids only partially dissociate. The diagram shows two flasks. The flask on the left is a strong acid, in which H Ay molecules completely dissociate. An exploded view shows the reaction H Ay, aqueous, plus H 2 O, liquid, going, via a one-directional arrow, to Ay minus, aqueous, plus H 3 O plus, aqueous. All H Ay molecules are gone and only Ay minus and H 3 O plus remain. The flask on the right is a weak acid, in which H Ay molecules partially dissociate. An exploded view shows the reaction H Ay, aqueous, plus H 2 O, liquid, going, via a two-headed arrow, to A minus, aqueous, plus H 3 O plus, aqueous. H Ay molecules remain, as do Ay minus and H 3 O plus.">
            <a:extLst>
              <a:ext uri="{FF2B5EF4-FFF2-40B4-BE49-F238E27FC236}">
                <a16:creationId xmlns:a16="http://schemas.microsoft.com/office/drawing/2014/main" id="{F5D3B791-5914-46C4-835E-134D55EB43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875"/>
          <a:stretch/>
        </p:blipFill>
        <p:spPr>
          <a:xfrm>
            <a:off x="2542238" y="3849585"/>
            <a:ext cx="3600760" cy="2315676"/>
          </a:xfrm>
          <a:prstGeom prst="rect">
            <a:avLst/>
          </a:prstGeom>
        </p:spPr>
      </p:pic>
    </p:spTree>
    <p:extLst>
      <p:ext uri="{BB962C8B-B14F-4D97-AF65-F5344CB8AC3E}">
        <p14:creationId xmlns:p14="http://schemas.microsoft.com/office/powerpoint/2010/main" val="3456521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DDB26-CC3D-453A-8B1B-336C00739EC4}"/>
              </a:ext>
            </a:extLst>
          </p:cNvPr>
          <p:cNvSpPr>
            <a:spLocks noGrp="1"/>
          </p:cNvSpPr>
          <p:nvPr>
            <p:ph type="title"/>
          </p:nvPr>
        </p:nvSpPr>
        <p:spPr/>
        <p:txBody>
          <a:bodyPr/>
          <a:lstStyle/>
          <a:p>
            <a:r>
              <a:rPr lang="en-US" dirty="0"/>
              <a:t>Calculating </a:t>
            </a:r>
            <a:r>
              <a:rPr lang="en-US" i="1" dirty="0"/>
              <a:t>K</a:t>
            </a:r>
            <a:r>
              <a:rPr lang="en-US" i="1" baseline="-25000" dirty="0"/>
              <a:t>a</a:t>
            </a:r>
            <a:r>
              <a:rPr lang="en-US" dirty="0"/>
              <a:t> from the pH </a:t>
            </a:r>
            <a:r>
              <a:rPr lang="en-US" sz="2000" b="0" baseline="0" dirty="0"/>
              <a:t>(1 of 2)</a:t>
            </a:r>
          </a:p>
        </p:txBody>
      </p:sp>
      <p:sp>
        <p:nvSpPr>
          <p:cNvPr id="3" name="Content Placeholder 2">
            <a:extLst>
              <a:ext uri="{FF2B5EF4-FFF2-40B4-BE49-F238E27FC236}">
                <a16:creationId xmlns:a16="http://schemas.microsoft.com/office/drawing/2014/main" id="{B8C8F7E0-FEAD-4294-BE60-0EFD840B85EB}"/>
              </a:ext>
            </a:extLst>
          </p:cNvPr>
          <p:cNvSpPr>
            <a:spLocks noGrp="1"/>
          </p:cNvSpPr>
          <p:nvPr>
            <p:ph sz="quarter" idx="13"/>
          </p:nvPr>
        </p:nvSpPr>
        <p:spPr/>
        <p:txBody>
          <a:bodyPr/>
          <a:lstStyle/>
          <a:p>
            <a:r>
              <a:rPr lang="en-US" sz="2600" dirty="0"/>
              <a:t>The pH of a 0.10 </a:t>
            </a:r>
            <a:r>
              <a:rPr lang="en-US" sz="2600" i="1" dirty="0"/>
              <a:t>M</a:t>
            </a:r>
            <a:r>
              <a:rPr lang="en-US" sz="2600" dirty="0"/>
              <a:t> solution of formic acid, </a:t>
            </a:r>
            <a:r>
              <a:rPr lang="en-US" sz="2600" dirty="0" smtClean="0"/>
              <a:t>H</a:t>
            </a:r>
            <a:r>
              <a:rPr lang="en-US" sz="100" dirty="0" smtClean="0"/>
              <a:t> </a:t>
            </a:r>
            <a:r>
              <a:rPr lang="en-US" sz="2600" dirty="0" smtClean="0"/>
              <a:t>C</a:t>
            </a:r>
            <a:r>
              <a:rPr lang="en-US" sz="100" dirty="0" smtClean="0"/>
              <a:t> </a:t>
            </a:r>
            <a:r>
              <a:rPr lang="en-US" sz="2600" dirty="0" smtClean="0"/>
              <a:t>O</a:t>
            </a:r>
            <a:r>
              <a:rPr lang="en-US" sz="100" dirty="0" smtClean="0"/>
              <a:t> </a:t>
            </a:r>
            <a:r>
              <a:rPr lang="en-US" sz="2600" dirty="0" smtClean="0"/>
              <a:t>O</a:t>
            </a:r>
            <a:r>
              <a:rPr lang="en-US" sz="100" dirty="0" smtClean="0"/>
              <a:t> </a:t>
            </a:r>
            <a:r>
              <a:rPr lang="en-US" sz="2600" dirty="0" smtClean="0"/>
              <a:t>H</a:t>
            </a:r>
            <a:r>
              <a:rPr lang="en-US" sz="2600" dirty="0"/>
              <a:t>,</a:t>
            </a:r>
          </a:p>
        </p:txBody>
      </p:sp>
      <p:sp>
        <p:nvSpPr>
          <p:cNvPr id="4" name="Content Placeholder 3">
            <a:extLst>
              <a:ext uri="{FF2B5EF4-FFF2-40B4-BE49-F238E27FC236}">
                <a16:creationId xmlns:a16="http://schemas.microsoft.com/office/drawing/2014/main" id="{96665EAC-7C8A-4A72-9B32-EB130A398003}"/>
              </a:ext>
            </a:extLst>
          </p:cNvPr>
          <p:cNvSpPr>
            <a:spLocks noGrp="1"/>
          </p:cNvSpPr>
          <p:nvPr>
            <p:ph sz="quarter" idx="14"/>
          </p:nvPr>
        </p:nvSpPr>
        <p:spPr>
          <a:xfrm>
            <a:off x="715296" y="2057400"/>
            <a:ext cx="5837904" cy="381000"/>
          </a:xfrm>
        </p:spPr>
        <p:txBody>
          <a:bodyPr/>
          <a:lstStyle/>
          <a:p>
            <a:pPr marL="0" indent="0">
              <a:buNone/>
            </a:pPr>
            <a:r>
              <a:rPr lang="en-US" sz="2600" dirty="0"/>
              <a:t>at 25 </a:t>
            </a:r>
            <a:r>
              <a:rPr lang="en-US" sz="2600" dirty="0">
                <a:ea typeface="Calibri"/>
              </a:rPr>
              <a:t>degree Celsius</a:t>
            </a:r>
            <a:r>
              <a:rPr lang="en-US" sz="2600" dirty="0" smtClean="0">
                <a:sym typeface="Symbol" charset="2"/>
              </a:rPr>
              <a:t> </a:t>
            </a:r>
            <a:r>
              <a:rPr lang="en-US" sz="2600" dirty="0">
                <a:sym typeface="Symbol" charset="2"/>
              </a:rPr>
              <a:t>is 2.38. Calculate</a:t>
            </a:r>
            <a:endParaRPr lang="en-US" sz="2600" dirty="0"/>
          </a:p>
        </p:txBody>
      </p:sp>
      <p:graphicFrame>
        <p:nvGraphicFramePr>
          <p:cNvPr id="12" name="Object 11" descr="K sub ay">
            <a:extLst>
              <a:ext uri="{FF2B5EF4-FFF2-40B4-BE49-F238E27FC236}">
                <a16:creationId xmlns:a16="http://schemas.microsoft.com/office/drawing/2014/main" id="{064A818A-4378-43C3-8D8E-3D671B64A40A}"/>
              </a:ext>
            </a:extLst>
          </p:cNvPr>
          <p:cNvGraphicFramePr>
            <a:graphicFrameLocks noChangeAspect="1"/>
          </p:cNvGraphicFramePr>
          <p:nvPr>
            <p:extLst>
              <p:ext uri="{D42A27DB-BD31-4B8C-83A1-F6EECF244321}">
                <p14:modId xmlns:p14="http://schemas.microsoft.com/office/powerpoint/2010/main" val="1808787232"/>
              </p:ext>
            </p:extLst>
          </p:nvPr>
        </p:nvGraphicFramePr>
        <p:xfrm>
          <a:off x="6477000" y="2077064"/>
          <a:ext cx="393700" cy="431800"/>
        </p:xfrm>
        <a:graphic>
          <a:graphicData uri="http://schemas.openxmlformats.org/presentationml/2006/ole">
            <mc:AlternateContent xmlns:mc="http://schemas.openxmlformats.org/markup-compatibility/2006">
              <mc:Choice xmlns:v="urn:schemas-microsoft-com:vml" Requires="v">
                <p:oleObj spid="_x0000_s46466" name="Equation" r:id="rId3" imgW="393480" imgH="431640" progId="Equation.DSMT4">
                  <p:embed/>
                </p:oleObj>
              </mc:Choice>
              <mc:Fallback>
                <p:oleObj name="Equation" r:id="rId3" imgW="393480" imgH="431640" progId="Equation.DSMT4">
                  <p:embed/>
                  <p:pic>
                    <p:nvPicPr>
                      <p:cNvPr id="0" name=""/>
                      <p:cNvPicPr/>
                      <p:nvPr/>
                    </p:nvPicPr>
                    <p:blipFill>
                      <a:blip r:embed="rId4"/>
                      <a:stretch>
                        <a:fillRect/>
                      </a:stretch>
                    </p:blipFill>
                    <p:spPr>
                      <a:xfrm>
                        <a:off x="6477000" y="2077064"/>
                        <a:ext cx="393700" cy="4318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6F87D114-588E-4EAF-B776-AAEFB69131CB}"/>
              </a:ext>
            </a:extLst>
          </p:cNvPr>
          <p:cNvSpPr>
            <a:spLocks noGrp="1"/>
          </p:cNvSpPr>
          <p:nvPr>
            <p:ph sz="quarter" idx="15"/>
          </p:nvPr>
        </p:nvSpPr>
        <p:spPr>
          <a:xfrm>
            <a:off x="6973940" y="2057400"/>
            <a:ext cx="1560460" cy="381000"/>
          </a:xfrm>
        </p:spPr>
        <p:txBody>
          <a:bodyPr/>
          <a:lstStyle/>
          <a:p>
            <a:pPr marL="0" indent="0">
              <a:buNone/>
            </a:pPr>
            <a:r>
              <a:rPr lang="en-US" sz="2600" dirty="0">
                <a:sym typeface="Symbol" charset="2"/>
              </a:rPr>
              <a:t>for </a:t>
            </a:r>
            <a:r>
              <a:rPr lang="en-US" sz="2600" dirty="0" smtClean="0">
                <a:sym typeface="Symbol" charset="2"/>
              </a:rPr>
              <a:t>formic</a:t>
            </a:r>
            <a:endParaRPr lang="en-US" sz="2600" dirty="0"/>
          </a:p>
        </p:txBody>
      </p:sp>
      <p:sp>
        <p:nvSpPr>
          <p:cNvPr id="6" name="Content Placeholder 5">
            <a:extLst>
              <a:ext uri="{FF2B5EF4-FFF2-40B4-BE49-F238E27FC236}">
                <a16:creationId xmlns:a16="http://schemas.microsoft.com/office/drawing/2014/main" id="{91723EAE-488A-4A4A-9F74-7E51B2864141}"/>
              </a:ext>
            </a:extLst>
          </p:cNvPr>
          <p:cNvSpPr>
            <a:spLocks noGrp="1"/>
          </p:cNvSpPr>
          <p:nvPr>
            <p:ph sz="quarter" idx="16"/>
          </p:nvPr>
        </p:nvSpPr>
        <p:spPr>
          <a:xfrm>
            <a:off x="715296" y="2494936"/>
            <a:ext cx="3551904" cy="474452"/>
          </a:xfrm>
        </p:spPr>
        <p:txBody>
          <a:bodyPr/>
          <a:lstStyle/>
          <a:p>
            <a:pPr marL="0" indent="0">
              <a:buNone/>
            </a:pPr>
            <a:r>
              <a:rPr lang="en-US" sz="2600" dirty="0">
                <a:sym typeface="Symbol" charset="2"/>
              </a:rPr>
              <a:t>acid at this temperature.</a:t>
            </a:r>
            <a:endParaRPr lang="en-US" sz="2600" dirty="0"/>
          </a:p>
        </p:txBody>
      </p:sp>
      <p:sp>
        <p:nvSpPr>
          <p:cNvPr id="7" name="Content Placeholder 6">
            <a:extLst>
              <a:ext uri="{FF2B5EF4-FFF2-40B4-BE49-F238E27FC236}">
                <a16:creationId xmlns:a16="http://schemas.microsoft.com/office/drawing/2014/main" id="{4F9B9EFD-787F-4121-9905-245D8A14A0A5}"/>
              </a:ext>
            </a:extLst>
          </p:cNvPr>
          <p:cNvSpPr>
            <a:spLocks noGrp="1"/>
          </p:cNvSpPr>
          <p:nvPr>
            <p:ph sz="quarter" idx="17"/>
          </p:nvPr>
        </p:nvSpPr>
        <p:spPr>
          <a:xfrm>
            <a:off x="914400" y="3048000"/>
            <a:ext cx="2391696" cy="457200"/>
          </a:xfrm>
        </p:spPr>
        <p:txBody>
          <a:bodyPr/>
          <a:lstStyle/>
          <a:p>
            <a:pPr>
              <a:buFont typeface="Arial" panose="020B0604020202020204" pitchFamily="34" charset="0"/>
              <a:buChar char="–"/>
            </a:pPr>
            <a:r>
              <a:rPr lang="en-US" sz="2600" dirty="0"/>
              <a:t>We know that</a:t>
            </a:r>
          </a:p>
        </p:txBody>
      </p:sp>
      <p:graphicFrame>
        <p:nvGraphicFramePr>
          <p:cNvPr id="13" name="Object 12" descr="K sub ay = the concentration of H 3 O, plus, times the concentration of H C O O, minus, over the concentration of H C O O H">
            <a:extLst>
              <a:ext uri="{FF2B5EF4-FFF2-40B4-BE49-F238E27FC236}">
                <a16:creationId xmlns:a16="http://schemas.microsoft.com/office/drawing/2014/main" id="{8566710B-80CD-401E-B8F5-6672061FBE4A}"/>
              </a:ext>
            </a:extLst>
          </p:cNvPr>
          <p:cNvGraphicFramePr>
            <a:graphicFrameLocks noChangeAspect="1"/>
          </p:cNvGraphicFramePr>
          <p:nvPr>
            <p:extLst>
              <p:ext uri="{D42A27DB-BD31-4B8C-83A1-F6EECF244321}">
                <p14:modId xmlns:p14="http://schemas.microsoft.com/office/powerpoint/2010/main" val="2321779860"/>
              </p:ext>
            </p:extLst>
          </p:nvPr>
        </p:nvGraphicFramePr>
        <p:xfrm>
          <a:off x="3048000" y="3644900"/>
          <a:ext cx="3022600" cy="927100"/>
        </p:xfrm>
        <a:graphic>
          <a:graphicData uri="http://schemas.openxmlformats.org/presentationml/2006/ole">
            <mc:AlternateContent xmlns:mc="http://schemas.openxmlformats.org/markup-compatibility/2006">
              <mc:Choice xmlns:v="urn:schemas-microsoft-com:vml" Requires="v">
                <p:oleObj spid="_x0000_s46467" name="Equation" r:id="rId5" imgW="3022560" imgH="927000" progId="Equation.DSMT4">
                  <p:embed/>
                </p:oleObj>
              </mc:Choice>
              <mc:Fallback>
                <p:oleObj name="Equation" r:id="rId5" imgW="3022560" imgH="927000" progId="Equation.DSMT4">
                  <p:embed/>
                  <p:pic>
                    <p:nvPicPr>
                      <p:cNvPr id="0" name=""/>
                      <p:cNvPicPr/>
                      <p:nvPr/>
                    </p:nvPicPr>
                    <p:blipFill>
                      <a:blip r:embed="rId6"/>
                      <a:stretch>
                        <a:fillRect/>
                      </a:stretch>
                    </p:blipFill>
                    <p:spPr>
                      <a:xfrm>
                        <a:off x="3048000" y="3644900"/>
                        <a:ext cx="3022600" cy="9271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F29F8C37-1C85-4732-A2C1-446600B96B5F}"/>
              </a:ext>
            </a:extLst>
          </p:cNvPr>
          <p:cNvSpPr>
            <a:spLocks noGrp="1"/>
          </p:cNvSpPr>
          <p:nvPr>
            <p:ph sz="quarter" idx="18"/>
          </p:nvPr>
        </p:nvSpPr>
        <p:spPr>
          <a:xfrm>
            <a:off x="914400" y="4800600"/>
            <a:ext cx="2057400" cy="450236"/>
          </a:xfrm>
        </p:spPr>
        <p:txBody>
          <a:bodyPr/>
          <a:lstStyle/>
          <a:p>
            <a:pPr>
              <a:buFont typeface="Arial" panose="020B0604020202020204" pitchFamily="34" charset="0"/>
              <a:buChar char="–"/>
            </a:pPr>
            <a:r>
              <a:rPr lang="en-US" sz="2600" dirty="0"/>
              <a:t>To calculate</a:t>
            </a:r>
          </a:p>
        </p:txBody>
      </p:sp>
      <p:graphicFrame>
        <p:nvGraphicFramePr>
          <p:cNvPr id="14" name="Object 13" descr="K sub ay">
            <a:extLst>
              <a:ext uri="{FF2B5EF4-FFF2-40B4-BE49-F238E27FC236}">
                <a16:creationId xmlns:a16="http://schemas.microsoft.com/office/drawing/2014/main" id="{273ADD80-4D30-4D80-A955-79EFA88A3863}"/>
              </a:ext>
            </a:extLst>
          </p:cNvPr>
          <p:cNvGraphicFramePr>
            <a:graphicFrameLocks noChangeAspect="1"/>
          </p:cNvGraphicFramePr>
          <p:nvPr>
            <p:extLst>
              <p:ext uri="{D42A27DB-BD31-4B8C-83A1-F6EECF244321}">
                <p14:modId xmlns:p14="http://schemas.microsoft.com/office/powerpoint/2010/main" val="4050923312"/>
              </p:ext>
            </p:extLst>
          </p:nvPr>
        </p:nvGraphicFramePr>
        <p:xfrm>
          <a:off x="2984500" y="4827228"/>
          <a:ext cx="444500" cy="393700"/>
        </p:xfrm>
        <a:graphic>
          <a:graphicData uri="http://schemas.openxmlformats.org/presentationml/2006/ole">
            <mc:AlternateContent xmlns:mc="http://schemas.openxmlformats.org/markup-compatibility/2006">
              <mc:Choice xmlns:v="urn:schemas-microsoft-com:vml" Requires="v">
                <p:oleObj spid="_x0000_s46468" name="Equation" r:id="rId7" imgW="444240" imgH="393480" progId="Equation.DSMT4">
                  <p:embed/>
                </p:oleObj>
              </mc:Choice>
              <mc:Fallback>
                <p:oleObj name="Equation" r:id="rId7" imgW="444240" imgH="393480" progId="Equation.DSMT4">
                  <p:embed/>
                  <p:pic>
                    <p:nvPicPr>
                      <p:cNvPr id="0" name=""/>
                      <p:cNvPicPr/>
                      <p:nvPr/>
                    </p:nvPicPr>
                    <p:blipFill>
                      <a:blip r:embed="rId8"/>
                      <a:stretch>
                        <a:fillRect/>
                      </a:stretch>
                    </p:blipFill>
                    <p:spPr>
                      <a:xfrm>
                        <a:off x="2984500" y="4827228"/>
                        <a:ext cx="444500" cy="39370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71820912-0C7D-44B7-9890-682AD1F7EC5C}"/>
              </a:ext>
            </a:extLst>
          </p:cNvPr>
          <p:cNvSpPr>
            <a:spLocks noGrp="1"/>
          </p:cNvSpPr>
          <p:nvPr>
            <p:ph sz="quarter" idx="19"/>
          </p:nvPr>
        </p:nvSpPr>
        <p:spPr>
          <a:xfrm>
            <a:off x="3571639" y="4813144"/>
            <a:ext cx="3738308" cy="381000"/>
          </a:xfrm>
        </p:spPr>
        <p:txBody>
          <a:bodyPr/>
          <a:lstStyle/>
          <a:p>
            <a:pPr marL="0" indent="0">
              <a:buNone/>
            </a:pPr>
            <a:r>
              <a:rPr lang="en-US" sz="2600" dirty="0"/>
              <a:t>we need the </a:t>
            </a:r>
            <a:r>
              <a:rPr lang="en-US" sz="2600" dirty="0" smtClean="0"/>
              <a:t>equilibrium</a:t>
            </a:r>
            <a:endParaRPr lang="en-US" sz="2600" dirty="0"/>
          </a:p>
        </p:txBody>
      </p:sp>
      <p:sp>
        <p:nvSpPr>
          <p:cNvPr id="10" name="Content Placeholder 9">
            <a:extLst>
              <a:ext uri="{FF2B5EF4-FFF2-40B4-BE49-F238E27FC236}">
                <a16:creationId xmlns:a16="http://schemas.microsoft.com/office/drawing/2014/main" id="{003B8964-3D5B-4CC8-AFE2-34391580C8F8}"/>
              </a:ext>
            </a:extLst>
          </p:cNvPr>
          <p:cNvSpPr>
            <a:spLocks noGrp="1"/>
          </p:cNvSpPr>
          <p:nvPr>
            <p:ph sz="quarter" idx="20"/>
          </p:nvPr>
        </p:nvSpPr>
        <p:spPr>
          <a:xfrm>
            <a:off x="1199536" y="5257800"/>
            <a:ext cx="7543800" cy="381000"/>
          </a:xfrm>
        </p:spPr>
        <p:txBody>
          <a:bodyPr/>
          <a:lstStyle/>
          <a:p>
            <a:pPr marL="0" indent="0">
              <a:buNone/>
            </a:pPr>
            <a:r>
              <a:rPr lang="en-US" sz="2600" dirty="0"/>
              <a:t>c</a:t>
            </a:r>
            <a:r>
              <a:rPr lang="en-US" sz="2600" dirty="0" smtClean="0"/>
              <a:t>oncentrations of </a:t>
            </a:r>
            <a:r>
              <a:rPr lang="en-US" sz="2600" dirty="0"/>
              <a:t>all three things.</a:t>
            </a:r>
          </a:p>
        </p:txBody>
      </p:sp>
    </p:spTree>
    <p:extLst>
      <p:ext uri="{BB962C8B-B14F-4D97-AF65-F5344CB8AC3E}">
        <p14:creationId xmlns:p14="http://schemas.microsoft.com/office/powerpoint/2010/main" val="1396721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39F92-7246-4A84-9E6B-1D6D911E22BB}"/>
              </a:ext>
            </a:extLst>
          </p:cNvPr>
          <p:cNvSpPr>
            <a:spLocks noGrp="1"/>
          </p:cNvSpPr>
          <p:nvPr>
            <p:ph type="title"/>
          </p:nvPr>
        </p:nvSpPr>
        <p:spPr/>
        <p:txBody>
          <a:bodyPr/>
          <a:lstStyle/>
          <a:p>
            <a:r>
              <a:rPr lang="en-US" dirty="0"/>
              <a:t>Calculating </a:t>
            </a:r>
            <a:r>
              <a:rPr lang="en-US" i="1" dirty="0"/>
              <a:t>K</a:t>
            </a:r>
            <a:r>
              <a:rPr lang="en-US" i="1" baseline="-25000" dirty="0"/>
              <a:t>a</a:t>
            </a:r>
            <a:r>
              <a:rPr lang="en-US" dirty="0"/>
              <a:t> from the pH </a:t>
            </a:r>
            <a:r>
              <a:rPr lang="en-US" sz="2000" b="0" baseline="0" dirty="0"/>
              <a:t>(2 of 2)</a:t>
            </a:r>
          </a:p>
        </p:txBody>
      </p:sp>
      <p:sp>
        <p:nvSpPr>
          <p:cNvPr id="3" name="Content Placeholder 2">
            <a:extLst>
              <a:ext uri="{FF2B5EF4-FFF2-40B4-BE49-F238E27FC236}">
                <a16:creationId xmlns:a16="http://schemas.microsoft.com/office/drawing/2014/main" id="{D88D9C14-B252-4878-94CD-13FF656BB61E}"/>
              </a:ext>
            </a:extLst>
          </p:cNvPr>
          <p:cNvSpPr>
            <a:spLocks noGrp="1"/>
          </p:cNvSpPr>
          <p:nvPr>
            <p:ph sz="quarter" idx="13"/>
          </p:nvPr>
        </p:nvSpPr>
        <p:spPr>
          <a:xfrm>
            <a:off x="914400" y="1600200"/>
            <a:ext cx="1905000" cy="381000"/>
          </a:xfrm>
        </p:spPr>
        <p:txBody>
          <a:bodyPr/>
          <a:lstStyle/>
          <a:p>
            <a:pPr>
              <a:buFont typeface="Arial" panose="020B0604020202020204" pitchFamily="34" charset="0"/>
              <a:buChar char="–"/>
            </a:pPr>
            <a:r>
              <a:rPr lang="en-US" sz="2400" dirty="0"/>
              <a:t>We can find</a:t>
            </a:r>
          </a:p>
        </p:txBody>
      </p:sp>
      <p:graphicFrame>
        <p:nvGraphicFramePr>
          <p:cNvPr id="12" name="Object 11" descr="The concentration of H 3 O, plus">
            <a:extLst>
              <a:ext uri="{FF2B5EF4-FFF2-40B4-BE49-F238E27FC236}">
                <a16:creationId xmlns:a16="http://schemas.microsoft.com/office/drawing/2014/main" id="{0952C65F-9CBC-49B9-A015-9737027FC687}"/>
              </a:ext>
            </a:extLst>
          </p:cNvPr>
          <p:cNvGraphicFramePr>
            <a:graphicFrameLocks noChangeAspect="1"/>
          </p:cNvGraphicFramePr>
          <p:nvPr>
            <p:extLst>
              <p:ext uri="{D42A27DB-BD31-4B8C-83A1-F6EECF244321}">
                <p14:modId xmlns:p14="http://schemas.microsoft.com/office/powerpoint/2010/main" val="3815672503"/>
              </p:ext>
            </p:extLst>
          </p:nvPr>
        </p:nvGraphicFramePr>
        <p:xfrm>
          <a:off x="2875936" y="1590368"/>
          <a:ext cx="1104900" cy="457200"/>
        </p:xfrm>
        <a:graphic>
          <a:graphicData uri="http://schemas.openxmlformats.org/presentationml/2006/ole">
            <mc:AlternateContent xmlns:mc="http://schemas.openxmlformats.org/markup-compatibility/2006">
              <mc:Choice xmlns:v="urn:schemas-microsoft-com:vml" Requires="v">
                <p:oleObj spid="_x0000_s47484" name="Equation" r:id="rId3" imgW="1104840" imgH="457200" progId="Equation.DSMT4">
                  <p:embed/>
                </p:oleObj>
              </mc:Choice>
              <mc:Fallback>
                <p:oleObj name="Equation" r:id="rId3" imgW="1104840" imgH="457200" progId="Equation.DSMT4">
                  <p:embed/>
                  <p:pic>
                    <p:nvPicPr>
                      <p:cNvPr id="0" name=""/>
                      <p:cNvPicPr/>
                      <p:nvPr/>
                    </p:nvPicPr>
                    <p:blipFill>
                      <a:blip r:embed="rId4"/>
                      <a:stretch>
                        <a:fillRect/>
                      </a:stretch>
                    </p:blipFill>
                    <p:spPr>
                      <a:xfrm>
                        <a:off x="2875936" y="1590368"/>
                        <a:ext cx="1104900" cy="4572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31D6AFDC-ED0B-4AAD-A753-FA3DD1684927}"/>
              </a:ext>
            </a:extLst>
          </p:cNvPr>
          <p:cNvSpPr>
            <a:spLocks noGrp="1"/>
          </p:cNvSpPr>
          <p:nvPr>
            <p:ph sz="quarter" idx="14"/>
          </p:nvPr>
        </p:nvSpPr>
        <p:spPr>
          <a:xfrm>
            <a:off x="4114800" y="1600200"/>
            <a:ext cx="2895600" cy="457200"/>
          </a:xfrm>
        </p:spPr>
        <p:txBody>
          <a:bodyPr/>
          <a:lstStyle/>
          <a:p>
            <a:pPr marL="0" indent="0">
              <a:buNone/>
            </a:pPr>
            <a:r>
              <a:rPr lang="en-US" sz="2400" dirty="0"/>
              <a:t>which is the same as</a:t>
            </a:r>
          </a:p>
        </p:txBody>
      </p:sp>
      <p:graphicFrame>
        <p:nvGraphicFramePr>
          <p:cNvPr id="13" name="Object 12" descr="The concentration of H C O O, minus">
            <a:extLst>
              <a:ext uri="{FF2B5EF4-FFF2-40B4-BE49-F238E27FC236}">
                <a16:creationId xmlns:a16="http://schemas.microsoft.com/office/drawing/2014/main" id="{D99C7687-5345-43CC-B095-27AFD1674234}"/>
              </a:ext>
            </a:extLst>
          </p:cNvPr>
          <p:cNvGraphicFramePr>
            <a:graphicFrameLocks noChangeAspect="1"/>
          </p:cNvGraphicFramePr>
          <p:nvPr>
            <p:extLst>
              <p:ext uri="{D42A27DB-BD31-4B8C-83A1-F6EECF244321}">
                <p14:modId xmlns:p14="http://schemas.microsoft.com/office/powerpoint/2010/main" val="542787035"/>
              </p:ext>
            </p:extLst>
          </p:nvPr>
        </p:nvGraphicFramePr>
        <p:xfrm>
          <a:off x="7039896" y="1600200"/>
          <a:ext cx="1371600" cy="431800"/>
        </p:xfrm>
        <a:graphic>
          <a:graphicData uri="http://schemas.openxmlformats.org/presentationml/2006/ole">
            <mc:AlternateContent xmlns:mc="http://schemas.openxmlformats.org/markup-compatibility/2006">
              <mc:Choice xmlns:v="urn:schemas-microsoft-com:vml" Requires="v">
                <p:oleObj spid="_x0000_s47485" name="Equation" r:id="rId5" imgW="1371600" imgH="431640" progId="Equation.DSMT4">
                  <p:embed/>
                </p:oleObj>
              </mc:Choice>
              <mc:Fallback>
                <p:oleObj name="Equation" r:id="rId5" imgW="1371600" imgH="431640" progId="Equation.DSMT4">
                  <p:embed/>
                  <p:pic>
                    <p:nvPicPr>
                      <p:cNvPr id="0" name=""/>
                      <p:cNvPicPr/>
                      <p:nvPr/>
                    </p:nvPicPr>
                    <p:blipFill>
                      <a:blip r:embed="rId6"/>
                      <a:stretch>
                        <a:fillRect/>
                      </a:stretch>
                    </p:blipFill>
                    <p:spPr>
                      <a:xfrm>
                        <a:off x="7039896" y="1600200"/>
                        <a:ext cx="1371600" cy="4318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B8B212D6-F3E5-4ADC-9164-C93A71C0AAD5}"/>
              </a:ext>
            </a:extLst>
          </p:cNvPr>
          <p:cNvSpPr>
            <a:spLocks noGrp="1"/>
          </p:cNvSpPr>
          <p:nvPr>
            <p:ph sz="quarter" idx="15"/>
          </p:nvPr>
        </p:nvSpPr>
        <p:spPr>
          <a:xfrm>
            <a:off x="1162664" y="2113936"/>
            <a:ext cx="7467600" cy="381000"/>
          </a:xfrm>
        </p:spPr>
        <p:txBody>
          <a:bodyPr/>
          <a:lstStyle/>
          <a:p>
            <a:pPr marL="0" indent="0">
              <a:buNone/>
            </a:pPr>
            <a:r>
              <a:rPr lang="en-US" sz="2400" dirty="0"/>
              <a:t>from the </a:t>
            </a:r>
            <a:r>
              <a:rPr lang="en-US" sz="2400" dirty="0" smtClean="0"/>
              <a:t>p</a:t>
            </a:r>
            <a:r>
              <a:rPr lang="en-US" sz="100" dirty="0" smtClean="0"/>
              <a:t> </a:t>
            </a:r>
            <a:r>
              <a:rPr lang="en-US" sz="2400" dirty="0" smtClean="0"/>
              <a:t>H</a:t>
            </a:r>
            <a:r>
              <a:rPr lang="en-US" sz="2400" dirty="0"/>
              <a:t>.</a:t>
            </a:r>
          </a:p>
        </p:txBody>
      </p:sp>
      <p:sp>
        <p:nvSpPr>
          <p:cNvPr id="6" name="Content Placeholder 5">
            <a:extLst>
              <a:ext uri="{FF2B5EF4-FFF2-40B4-BE49-F238E27FC236}">
                <a16:creationId xmlns:a16="http://schemas.microsoft.com/office/drawing/2014/main" id="{96779907-63AB-47F0-8A90-DE28F5BDDF65}"/>
              </a:ext>
            </a:extLst>
          </p:cNvPr>
          <p:cNvSpPr>
            <a:spLocks noGrp="1"/>
          </p:cNvSpPr>
          <p:nvPr>
            <p:ph sz="quarter" idx="16"/>
          </p:nvPr>
        </p:nvSpPr>
        <p:spPr>
          <a:xfrm>
            <a:off x="914400" y="2743200"/>
            <a:ext cx="248264" cy="457200"/>
          </a:xfrm>
        </p:spPr>
        <p:txBody>
          <a:bodyPr/>
          <a:lstStyle/>
          <a:p>
            <a:pPr>
              <a:buFont typeface="Arial" panose="020B0604020202020204" pitchFamily="34" charset="0"/>
              <a:buChar char="–"/>
            </a:pPr>
            <a:r>
              <a:rPr lang="en-US" sz="2400" dirty="0"/>
              <a:t> </a:t>
            </a:r>
          </a:p>
        </p:txBody>
      </p:sp>
      <p:graphicFrame>
        <p:nvGraphicFramePr>
          <p:cNvPr id="14" name="Object 13" descr="The concentration of H 3 O, plus, = the concentration of H C O O, minus, = 10 to the negative two point thirty-eighth = 4.2 times 10 to the negative third">
            <a:extLst>
              <a:ext uri="{FF2B5EF4-FFF2-40B4-BE49-F238E27FC236}">
                <a16:creationId xmlns:a16="http://schemas.microsoft.com/office/drawing/2014/main" id="{D9124896-D5EC-4501-BF43-7A8035AD6896}"/>
              </a:ext>
            </a:extLst>
          </p:cNvPr>
          <p:cNvGraphicFramePr>
            <a:graphicFrameLocks noChangeAspect="1"/>
          </p:cNvGraphicFramePr>
          <p:nvPr>
            <p:extLst>
              <p:ext uri="{D42A27DB-BD31-4B8C-83A1-F6EECF244321}">
                <p14:modId xmlns:p14="http://schemas.microsoft.com/office/powerpoint/2010/main" val="980595242"/>
              </p:ext>
            </p:extLst>
          </p:nvPr>
        </p:nvGraphicFramePr>
        <p:xfrm>
          <a:off x="1246240" y="2760408"/>
          <a:ext cx="5257800" cy="457200"/>
        </p:xfrm>
        <a:graphic>
          <a:graphicData uri="http://schemas.openxmlformats.org/presentationml/2006/ole">
            <mc:AlternateContent xmlns:mc="http://schemas.openxmlformats.org/markup-compatibility/2006">
              <mc:Choice xmlns:v="urn:schemas-microsoft-com:vml" Requires="v">
                <p:oleObj spid="_x0000_s47486" name="Equation" r:id="rId7" imgW="5257800" imgH="457200" progId="Equation.DSMT4">
                  <p:embed/>
                </p:oleObj>
              </mc:Choice>
              <mc:Fallback>
                <p:oleObj name="Equation" r:id="rId7" imgW="5257800" imgH="457200" progId="Equation.DSMT4">
                  <p:embed/>
                  <p:pic>
                    <p:nvPicPr>
                      <p:cNvPr id="0" name=""/>
                      <p:cNvPicPr/>
                      <p:nvPr/>
                    </p:nvPicPr>
                    <p:blipFill>
                      <a:blip r:embed="rId8"/>
                      <a:stretch>
                        <a:fillRect/>
                      </a:stretch>
                    </p:blipFill>
                    <p:spPr>
                      <a:xfrm>
                        <a:off x="1246240" y="2760408"/>
                        <a:ext cx="5257800" cy="457200"/>
                      </a:xfrm>
                      <a:prstGeom prst="rect">
                        <a:avLst/>
                      </a:prstGeom>
                    </p:spPr>
                  </p:pic>
                </p:oleObj>
              </mc:Fallback>
            </mc:AlternateContent>
          </a:graphicData>
        </a:graphic>
      </p:graphicFrame>
    </p:spTree>
    <p:extLst>
      <p:ext uri="{BB962C8B-B14F-4D97-AF65-F5344CB8AC3E}">
        <p14:creationId xmlns:p14="http://schemas.microsoft.com/office/powerpoint/2010/main" val="3510030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1319B-8E6E-4C61-A50D-3EF7F901B195}"/>
              </a:ext>
            </a:extLst>
          </p:cNvPr>
          <p:cNvSpPr>
            <a:spLocks noGrp="1"/>
          </p:cNvSpPr>
          <p:nvPr>
            <p:ph type="title"/>
          </p:nvPr>
        </p:nvSpPr>
        <p:spPr>
          <a:xfrm>
            <a:off x="457200" y="215372"/>
            <a:ext cx="8229600" cy="1097280"/>
          </a:xfrm>
        </p:spPr>
        <p:txBody>
          <a:bodyPr/>
          <a:lstStyle/>
          <a:p>
            <a:r>
              <a:rPr lang="en-US" dirty="0"/>
              <a:t>Calculating </a:t>
            </a:r>
            <a:r>
              <a:rPr lang="en-US" i="1" dirty="0"/>
              <a:t>K</a:t>
            </a:r>
            <a:r>
              <a:rPr lang="en-US" i="1" baseline="-25000" dirty="0"/>
              <a:t>a</a:t>
            </a:r>
            <a:r>
              <a:rPr lang="en-US" dirty="0"/>
              <a:t> from pH </a:t>
            </a:r>
            <a:r>
              <a:rPr lang="en-US" sz="2000" b="0" baseline="0" dirty="0"/>
              <a:t>(1 of 2)</a:t>
            </a:r>
          </a:p>
        </p:txBody>
      </p:sp>
      <p:sp>
        <p:nvSpPr>
          <p:cNvPr id="3" name="Content Placeholder 2">
            <a:extLst>
              <a:ext uri="{FF2B5EF4-FFF2-40B4-BE49-F238E27FC236}">
                <a16:creationId xmlns:a16="http://schemas.microsoft.com/office/drawing/2014/main" id="{22554889-9395-4CCC-A9C0-4CCD3F8818FB}"/>
              </a:ext>
            </a:extLst>
          </p:cNvPr>
          <p:cNvSpPr>
            <a:spLocks noGrp="1"/>
          </p:cNvSpPr>
          <p:nvPr>
            <p:ph sz="quarter" idx="13"/>
          </p:nvPr>
        </p:nvSpPr>
        <p:spPr>
          <a:xfrm>
            <a:off x="457200" y="1600200"/>
            <a:ext cx="8229600" cy="1219200"/>
          </a:xfrm>
        </p:spPr>
        <p:txBody>
          <a:bodyPr/>
          <a:lstStyle/>
          <a:p>
            <a:pPr marL="0" indent="0">
              <a:buNone/>
            </a:pPr>
            <a:r>
              <a:rPr lang="en-US" sz="2600" dirty="0"/>
              <a:t>Now we can set up a table for equilibrium concentrations. We know initial </a:t>
            </a:r>
            <a:r>
              <a:rPr lang="en-US" sz="2600" dirty="0" smtClean="0"/>
              <a:t>H</a:t>
            </a:r>
            <a:r>
              <a:rPr lang="en-US" sz="100" dirty="0" smtClean="0"/>
              <a:t> </a:t>
            </a:r>
            <a:r>
              <a:rPr lang="en-US" sz="2600" dirty="0" smtClean="0"/>
              <a:t>C</a:t>
            </a:r>
            <a:r>
              <a:rPr lang="en-US" sz="100" dirty="0" smtClean="0"/>
              <a:t> </a:t>
            </a:r>
            <a:r>
              <a:rPr lang="en-US" sz="2600" dirty="0" smtClean="0"/>
              <a:t>O</a:t>
            </a:r>
            <a:r>
              <a:rPr lang="en-US" sz="100" dirty="0" smtClean="0"/>
              <a:t> </a:t>
            </a:r>
            <a:r>
              <a:rPr lang="en-US" sz="2600" dirty="0" smtClean="0"/>
              <a:t>O</a:t>
            </a:r>
            <a:r>
              <a:rPr lang="en-US" sz="100" dirty="0" smtClean="0"/>
              <a:t> </a:t>
            </a:r>
            <a:r>
              <a:rPr lang="en-US" sz="2600" dirty="0" smtClean="0"/>
              <a:t>H </a:t>
            </a:r>
            <a:r>
              <a:rPr lang="en-US" sz="2600" dirty="0"/>
              <a:t>(</a:t>
            </a:r>
            <a:r>
              <a:rPr lang="en-US" sz="2600" b="1" dirty="0"/>
              <a:t>0.10 </a:t>
            </a:r>
            <a:r>
              <a:rPr lang="en-US" sz="2600" b="1" i="1" dirty="0"/>
              <a:t>M</a:t>
            </a:r>
            <a:r>
              <a:rPr lang="en-US" sz="2600" dirty="0"/>
              <a:t>) and ion concentrations (</a:t>
            </a:r>
            <a:r>
              <a:rPr lang="en-US" sz="2600" b="1" dirty="0"/>
              <a:t>0 </a:t>
            </a:r>
            <a:r>
              <a:rPr lang="en-US" sz="2600" b="1" i="1" dirty="0"/>
              <a:t>M</a:t>
            </a:r>
            <a:r>
              <a:rPr lang="en-US" sz="2600" dirty="0"/>
              <a:t>); we found equilibrium ion</a:t>
            </a:r>
          </a:p>
        </p:txBody>
      </p:sp>
      <p:sp>
        <p:nvSpPr>
          <p:cNvPr id="4" name="Content Placeholder 3">
            <a:extLst>
              <a:ext uri="{FF2B5EF4-FFF2-40B4-BE49-F238E27FC236}">
                <a16:creationId xmlns:a16="http://schemas.microsoft.com/office/drawing/2014/main" id="{02FAE526-6466-443B-809D-01C451376FB0}"/>
              </a:ext>
            </a:extLst>
          </p:cNvPr>
          <p:cNvSpPr>
            <a:spLocks noGrp="1"/>
          </p:cNvSpPr>
          <p:nvPr>
            <p:ph sz="quarter" idx="14"/>
          </p:nvPr>
        </p:nvSpPr>
        <p:spPr>
          <a:xfrm>
            <a:off x="457200" y="2829232"/>
            <a:ext cx="2286000" cy="457200"/>
          </a:xfrm>
        </p:spPr>
        <p:txBody>
          <a:bodyPr/>
          <a:lstStyle/>
          <a:p>
            <a:pPr marL="0" indent="0">
              <a:buNone/>
            </a:pPr>
            <a:r>
              <a:rPr lang="en-US" sz="2600" dirty="0"/>
              <a:t>Concentrations</a:t>
            </a:r>
          </a:p>
        </p:txBody>
      </p:sp>
      <p:graphicFrame>
        <p:nvGraphicFramePr>
          <p:cNvPr id="12" name="Object 11" descr="4.2 times 10 to the negative third molals">
            <a:extLst>
              <a:ext uri="{FF2B5EF4-FFF2-40B4-BE49-F238E27FC236}">
                <a16:creationId xmlns:a16="http://schemas.microsoft.com/office/drawing/2014/main" id="{CE7736A6-DD16-4D1C-8A90-9ED030CB380F}"/>
              </a:ext>
            </a:extLst>
          </p:cNvPr>
          <p:cNvGraphicFramePr>
            <a:graphicFrameLocks noChangeAspect="1"/>
          </p:cNvGraphicFramePr>
          <p:nvPr>
            <p:extLst>
              <p:ext uri="{D42A27DB-BD31-4B8C-83A1-F6EECF244321}">
                <p14:modId xmlns:p14="http://schemas.microsoft.com/office/powerpoint/2010/main" val="2892438069"/>
              </p:ext>
            </p:extLst>
          </p:nvPr>
        </p:nvGraphicFramePr>
        <p:xfrm>
          <a:off x="2743200" y="2839064"/>
          <a:ext cx="2171700" cy="469900"/>
        </p:xfrm>
        <a:graphic>
          <a:graphicData uri="http://schemas.openxmlformats.org/presentationml/2006/ole">
            <mc:AlternateContent xmlns:mc="http://schemas.openxmlformats.org/markup-compatibility/2006">
              <mc:Choice xmlns:v="urn:schemas-microsoft-com:vml" Requires="v">
                <p:oleObj spid="_x0000_s81021" name="Equation" r:id="rId3" imgW="2171520" imgH="469800" progId="Equation.DSMT4">
                  <p:embed/>
                </p:oleObj>
              </mc:Choice>
              <mc:Fallback>
                <p:oleObj name="Equation" r:id="rId3" imgW="2171520" imgH="469800" progId="Equation.DSMT4">
                  <p:embed/>
                  <p:pic>
                    <p:nvPicPr>
                      <p:cNvPr id="0" name=""/>
                      <p:cNvPicPr/>
                      <p:nvPr/>
                    </p:nvPicPr>
                    <p:blipFill>
                      <a:blip r:embed="rId4"/>
                      <a:stretch>
                        <a:fillRect/>
                      </a:stretch>
                    </p:blipFill>
                    <p:spPr>
                      <a:xfrm>
                        <a:off x="2743200" y="2839064"/>
                        <a:ext cx="2171700" cy="4699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86FB6224-02F9-46AB-B877-C64437EEA434}"/>
              </a:ext>
            </a:extLst>
          </p:cNvPr>
          <p:cNvSpPr>
            <a:spLocks noGrp="1"/>
          </p:cNvSpPr>
          <p:nvPr>
            <p:ph sz="quarter" idx="15"/>
          </p:nvPr>
        </p:nvSpPr>
        <p:spPr>
          <a:xfrm>
            <a:off x="4991100" y="2829232"/>
            <a:ext cx="3695700" cy="381000"/>
          </a:xfrm>
        </p:spPr>
        <p:txBody>
          <a:bodyPr/>
          <a:lstStyle/>
          <a:p>
            <a:pPr marL="0" indent="0">
              <a:buNone/>
            </a:pPr>
            <a:r>
              <a:rPr lang="en-US" sz="2600" dirty="0"/>
              <a:t>so we calculate the </a:t>
            </a:r>
          </a:p>
        </p:txBody>
      </p:sp>
      <p:sp>
        <p:nvSpPr>
          <p:cNvPr id="6" name="Content Placeholder 5">
            <a:extLst>
              <a:ext uri="{FF2B5EF4-FFF2-40B4-BE49-F238E27FC236}">
                <a16:creationId xmlns:a16="http://schemas.microsoft.com/office/drawing/2014/main" id="{4A7F3077-A0B9-4F92-BFDB-E4B3758D4C6F}"/>
              </a:ext>
            </a:extLst>
          </p:cNvPr>
          <p:cNvSpPr>
            <a:spLocks noGrp="1"/>
          </p:cNvSpPr>
          <p:nvPr>
            <p:ph sz="quarter" idx="16"/>
          </p:nvPr>
        </p:nvSpPr>
        <p:spPr>
          <a:xfrm>
            <a:off x="457200" y="3276600"/>
            <a:ext cx="8229600" cy="457200"/>
          </a:xfrm>
        </p:spPr>
        <p:txBody>
          <a:bodyPr/>
          <a:lstStyle/>
          <a:p>
            <a:pPr marL="0" indent="0">
              <a:buNone/>
            </a:pPr>
            <a:r>
              <a:rPr lang="en-US" sz="2600" dirty="0"/>
              <a:t>change, then the equilibrium </a:t>
            </a:r>
            <a:r>
              <a:rPr lang="en-US" sz="2600" dirty="0" smtClean="0"/>
              <a:t>H</a:t>
            </a:r>
            <a:r>
              <a:rPr lang="en-US" sz="100" dirty="0" smtClean="0"/>
              <a:t> </a:t>
            </a:r>
            <a:r>
              <a:rPr lang="en-US" sz="2600" dirty="0" smtClean="0"/>
              <a:t>C</a:t>
            </a:r>
            <a:r>
              <a:rPr lang="en-US" sz="100" dirty="0" smtClean="0"/>
              <a:t> </a:t>
            </a:r>
            <a:r>
              <a:rPr lang="en-US" sz="2600" dirty="0" smtClean="0"/>
              <a:t>O</a:t>
            </a:r>
            <a:r>
              <a:rPr lang="en-US" sz="100" dirty="0" smtClean="0"/>
              <a:t> </a:t>
            </a:r>
            <a:r>
              <a:rPr lang="en-US" sz="2600" dirty="0" smtClean="0"/>
              <a:t>O</a:t>
            </a:r>
            <a:r>
              <a:rPr lang="en-US" sz="100" dirty="0" smtClean="0"/>
              <a:t> </a:t>
            </a:r>
            <a:r>
              <a:rPr lang="en-US" sz="2600" dirty="0" smtClean="0"/>
              <a:t>H </a:t>
            </a:r>
            <a:r>
              <a:rPr lang="en-US" sz="2600" dirty="0"/>
              <a:t>concentration.</a:t>
            </a:r>
          </a:p>
        </p:txBody>
      </p:sp>
      <p:pic>
        <p:nvPicPr>
          <p:cNvPr id="7" name="Picture 6" descr="A table. The table has 3 rows and 4 columns. The columns have the following headings from left to right. Blank, the concentration of H C O O H in molals, the concentration of H 3 O, plus, in molals, and the concentration of H C O O, minus, in molals. The row entries are as follows. Row 1. Initially. H C O O H, 0.10. H 3 O, plus, 0. H C O O, minus, 0. Row 2. Change. H C O O H, negative 4.2 times 10 to the negative third. H 3 O, plus, plus 4.2 times 10 to the negative third. H C O O, minus, plus 4.2 times 10 to the negative third. Row 3. At equilibrium. H C O O H, 0.10 minus 4.2 times 10 to the negative third = 0.0958 = 0.10. H 3 O, plus, 4.2 times 10 to the negative third. H C O O, minus, 4.2 times 10 to the negative thir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3816698"/>
            <a:ext cx="7876180" cy="2126902"/>
          </a:xfrm>
          <a:prstGeom prst="rect">
            <a:avLst/>
          </a:prstGeom>
        </p:spPr>
      </p:pic>
    </p:spTree>
    <p:extLst>
      <p:ext uri="{BB962C8B-B14F-4D97-AF65-F5344CB8AC3E}">
        <p14:creationId xmlns:p14="http://schemas.microsoft.com/office/powerpoint/2010/main" val="712790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EE5C9-9E64-4B66-9A67-503167F5320E}"/>
              </a:ext>
            </a:extLst>
          </p:cNvPr>
          <p:cNvSpPr>
            <a:spLocks noGrp="1"/>
          </p:cNvSpPr>
          <p:nvPr>
            <p:ph type="title"/>
          </p:nvPr>
        </p:nvSpPr>
        <p:spPr/>
        <p:txBody>
          <a:bodyPr/>
          <a:lstStyle/>
          <a:p>
            <a:r>
              <a:rPr lang="en-US" dirty="0"/>
              <a:t>Calculating </a:t>
            </a:r>
            <a:r>
              <a:rPr lang="en-US" i="1" dirty="0"/>
              <a:t>K</a:t>
            </a:r>
            <a:r>
              <a:rPr lang="en-US" i="1" baseline="-25000" dirty="0"/>
              <a:t>a</a:t>
            </a:r>
            <a:r>
              <a:rPr lang="en-US" dirty="0"/>
              <a:t> from pH </a:t>
            </a:r>
            <a:r>
              <a:rPr lang="en-US" sz="2000" b="0" baseline="0" dirty="0"/>
              <a:t>(2 of 2)</a:t>
            </a:r>
          </a:p>
        </p:txBody>
      </p:sp>
      <p:sp>
        <p:nvSpPr>
          <p:cNvPr id="3" name="Content Placeholder 2">
            <a:extLst>
              <a:ext uri="{FF2B5EF4-FFF2-40B4-BE49-F238E27FC236}">
                <a16:creationId xmlns:a16="http://schemas.microsoft.com/office/drawing/2014/main" id="{733159A9-531D-4C75-B328-0DB5782BE97D}"/>
              </a:ext>
            </a:extLst>
          </p:cNvPr>
          <p:cNvSpPr>
            <a:spLocks noGrp="1"/>
          </p:cNvSpPr>
          <p:nvPr>
            <p:ph idx="1"/>
          </p:nvPr>
        </p:nvSpPr>
        <p:spPr>
          <a:xfrm>
            <a:off x="457200" y="1568932"/>
            <a:ext cx="4217628" cy="463068"/>
          </a:xfrm>
        </p:spPr>
        <p:txBody>
          <a:bodyPr/>
          <a:lstStyle/>
          <a:p>
            <a:r>
              <a:rPr lang="en-US" sz="2600" dirty="0"/>
              <a:t>This allows us to calculate</a:t>
            </a:r>
          </a:p>
        </p:txBody>
      </p:sp>
      <p:graphicFrame>
        <p:nvGraphicFramePr>
          <p:cNvPr id="6" name="Object 5" descr="K sub ay">
            <a:extLst>
              <a:ext uri="{FF2B5EF4-FFF2-40B4-BE49-F238E27FC236}">
                <a16:creationId xmlns:a16="http://schemas.microsoft.com/office/drawing/2014/main" id="{1A41BEF3-0CF6-46FF-BAE3-CD44CB1F2A24}"/>
              </a:ext>
            </a:extLst>
          </p:cNvPr>
          <p:cNvGraphicFramePr>
            <a:graphicFrameLocks noChangeAspect="1"/>
          </p:cNvGraphicFramePr>
          <p:nvPr>
            <p:extLst>
              <p:ext uri="{D42A27DB-BD31-4B8C-83A1-F6EECF244321}">
                <p14:modId xmlns:p14="http://schemas.microsoft.com/office/powerpoint/2010/main" val="66437955"/>
              </p:ext>
            </p:extLst>
          </p:nvPr>
        </p:nvGraphicFramePr>
        <p:xfrm>
          <a:off x="4674828" y="1600200"/>
          <a:ext cx="393700" cy="431800"/>
        </p:xfrm>
        <a:graphic>
          <a:graphicData uri="http://schemas.openxmlformats.org/presentationml/2006/ole">
            <mc:AlternateContent xmlns:mc="http://schemas.openxmlformats.org/markup-compatibility/2006">
              <mc:Choice xmlns:v="urn:schemas-microsoft-com:vml" Requires="v">
                <p:oleObj spid="_x0000_s49400" name="Equation" r:id="rId3" imgW="393480" imgH="431640" progId="Equation.DSMT4">
                  <p:embed/>
                </p:oleObj>
              </mc:Choice>
              <mc:Fallback>
                <p:oleObj name="Equation" r:id="rId3" imgW="393480" imgH="431640" progId="Equation.DSMT4">
                  <p:embed/>
                  <p:pic>
                    <p:nvPicPr>
                      <p:cNvPr id="0" name=""/>
                      <p:cNvPicPr/>
                      <p:nvPr/>
                    </p:nvPicPr>
                    <p:blipFill>
                      <a:blip r:embed="rId4"/>
                      <a:stretch>
                        <a:fillRect/>
                      </a:stretch>
                    </p:blipFill>
                    <p:spPr>
                      <a:xfrm>
                        <a:off x="4674828" y="1600200"/>
                        <a:ext cx="393700" cy="4318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E63BB4C9-9CBB-4DD9-A852-62D5411E19E7}"/>
              </a:ext>
            </a:extLst>
          </p:cNvPr>
          <p:cNvSpPr>
            <a:spLocks noGrp="1"/>
          </p:cNvSpPr>
          <p:nvPr>
            <p:ph idx="13"/>
          </p:nvPr>
        </p:nvSpPr>
        <p:spPr>
          <a:xfrm>
            <a:off x="5181600" y="1563329"/>
            <a:ext cx="3505200" cy="494072"/>
          </a:xfrm>
        </p:spPr>
        <p:txBody>
          <a:bodyPr/>
          <a:lstStyle/>
          <a:p>
            <a:pPr marL="0" indent="0">
              <a:buNone/>
            </a:pPr>
            <a:r>
              <a:rPr lang="en-US" sz="2600" dirty="0"/>
              <a:t>by putting in the</a:t>
            </a:r>
          </a:p>
        </p:txBody>
      </p:sp>
      <p:sp>
        <p:nvSpPr>
          <p:cNvPr id="5" name="Content Placeholder 4">
            <a:extLst>
              <a:ext uri="{FF2B5EF4-FFF2-40B4-BE49-F238E27FC236}">
                <a16:creationId xmlns:a16="http://schemas.microsoft.com/office/drawing/2014/main" id="{ADBB17E6-E193-46FD-9370-86845A94EAD1}"/>
              </a:ext>
            </a:extLst>
          </p:cNvPr>
          <p:cNvSpPr>
            <a:spLocks noGrp="1"/>
          </p:cNvSpPr>
          <p:nvPr>
            <p:ph sz="quarter" idx="14"/>
          </p:nvPr>
        </p:nvSpPr>
        <p:spPr>
          <a:xfrm>
            <a:off x="748148" y="2031401"/>
            <a:ext cx="8014852" cy="483199"/>
          </a:xfrm>
        </p:spPr>
        <p:txBody>
          <a:bodyPr/>
          <a:lstStyle/>
          <a:p>
            <a:pPr marL="0" indent="0">
              <a:buNone/>
            </a:pPr>
            <a:r>
              <a:rPr lang="en-US" sz="2600" dirty="0"/>
              <a:t>equilibrium concentrations.</a:t>
            </a:r>
          </a:p>
        </p:txBody>
      </p:sp>
      <p:graphicFrame>
        <p:nvGraphicFramePr>
          <p:cNvPr id="7" name="Object 6" descr="K sub ay = the concentration of 4.2 times 10 to the negative third, times the concentration of 4.2 times 10 to the negative third, over the concentration of 0.10, = 1.8 times 10 to the negative fourth">
            <a:extLst>
              <a:ext uri="{FF2B5EF4-FFF2-40B4-BE49-F238E27FC236}">
                <a16:creationId xmlns:a16="http://schemas.microsoft.com/office/drawing/2014/main" id="{01A9022A-BBEC-42DA-BCBD-989B16325E31}"/>
              </a:ext>
            </a:extLst>
          </p:cNvPr>
          <p:cNvGraphicFramePr>
            <a:graphicFrameLocks noChangeAspect="1"/>
          </p:cNvGraphicFramePr>
          <p:nvPr>
            <p:extLst>
              <p:ext uri="{D42A27DB-BD31-4B8C-83A1-F6EECF244321}">
                <p14:modId xmlns:p14="http://schemas.microsoft.com/office/powerpoint/2010/main" val="2822090260"/>
              </p:ext>
            </p:extLst>
          </p:nvPr>
        </p:nvGraphicFramePr>
        <p:xfrm>
          <a:off x="2590800" y="2882900"/>
          <a:ext cx="4114800" cy="1460500"/>
        </p:xfrm>
        <a:graphic>
          <a:graphicData uri="http://schemas.openxmlformats.org/presentationml/2006/ole">
            <mc:AlternateContent xmlns:mc="http://schemas.openxmlformats.org/markup-compatibility/2006">
              <mc:Choice xmlns:v="urn:schemas-microsoft-com:vml" Requires="v">
                <p:oleObj spid="_x0000_s49401" name="Equation" r:id="rId5" imgW="4114800" imgH="1460160" progId="Equation.DSMT4">
                  <p:embed/>
                </p:oleObj>
              </mc:Choice>
              <mc:Fallback>
                <p:oleObj name="Equation" r:id="rId5" imgW="4114800" imgH="1460160" progId="Equation.DSMT4">
                  <p:embed/>
                  <p:pic>
                    <p:nvPicPr>
                      <p:cNvPr id="0" name=""/>
                      <p:cNvPicPr/>
                      <p:nvPr/>
                    </p:nvPicPr>
                    <p:blipFill>
                      <a:blip r:embed="rId6"/>
                      <a:stretch>
                        <a:fillRect/>
                      </a:stretch>
                    </p:blipFill>
                    <p:spPr>
                      <a:xfrm>
                        <a:off x="2590800" y="2882900"/>
                        <a:ext cx="4114800" cy="1460500"/>
                      </a:xfrm>
                      <a:prstGeom prst="rect">
                        <a:avLst/>
                      </a:prstGeom>
                    </p:spPr>
                  </p:pic>
                </p:oleObj>
              </mc:Fallback>
            </mc:AlternateContent>
          </a:graphicData>
        </a:graphic>
      </p:graphicFrame>
    </p:spTree>
    <p:extLst>
      <p:ext uri="{BB962C8B-B14F-4D97-AF65-F5344CB8AC3E}">
        <p14:creationId xmlns:p14="http://schemas.microsoft.com/office/powerpoint/2010/main" val="2445538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478F7-0AE9-47C5-9BE7-F8D9BE3813D1}"/>
              </a:ext>
            </a:extLst>
          </p:cNvPr>
          <p:cNvSpPr>
            <a:spLocks noGrp="1"/>
          </p:cNvSpPr>
          <p:nvPr>
            <p:ph type="title"/>
          </p:nvPr>
        </p:nvSpPr>
        <p:spPr/>
        <p:txBody>
          <a:bodyPr/>
          <a:lstStyle/>
          <a:p>
            <a:r>
              <a:rPr lang="en-US" dirty="0"/>
              <a:t>Calculating Percent Ionization</a:t>
            </a:r>
          </a:p>
        </p:txBody>
      </p:sp>
      <p:sp>
        <p:nvSpPr>
          <p:cNvPr id="3" name="Content Placeholder 2">
            <a:extLst>
              <a:ext uri="{FF2B5EF4-FFF2-40B4-BE49-F238E27FC236}">
                <a16:creationId xmlns:a16="http://schemas.microsoft.com/office/drawing/2014/main" id="{FE2529A4-A864-44BF-9DC3-80C36CDCB2EB}"/>
              </a:ext>
            </a:extLst>
          </p:cNvPr>
          <p:cNvSpPr>
            <a:spLocks noGrp="1"/>
          </p:cNvSpPr>
          <p:nvPr>
            <p:ph idx="1"/>
          </p:nvPr>
        </p:nvSpPr>
        <p:spPr>
          <a:xfrm>
            <a:off x="457200" y="1905000"/>
            <a:ext cx="304800" cy="564668"/>
          </a:xfrm>
        </p:spPr>
        <p:txBody>
          <a:bodyPr/>
          <a:lstStyle/>
          <a:p>
            <a:r>
              <a:rPr lang="en-US" sz="2600" dirty="0"/>
              <a:t> </a:t>
            </a:r>
          </a:p>
        </p:txBody>
      </p:sp>
      <p:graphicFrame>
        <p:nvGraphicFramePr>
          <p:cNvPr id="6" name="Object 5" descr="Percent ionization = the concentration of H 3 O, plus, sub equilibrium, over the concentration of H Ay, sub initial, times 100">
            <a:extLst>
              <a:ext uri="{FF2B5EF4-FFF2-40B4-BE49-F238E27FC236}">
                <a16:creationId xmlns:a16="http://schemas.microsoft.com/office/drawing/2014/main" id="{2A1FFC42-EE57-4853-9A3C-DD78FE21E9B0}"/>
              </a:ext>
            </a:extLst>
          </p:cNvPr>
          <p:cNvGraphicFramePr>
            <a:graphicFrameLocks noChangeAspect="1"/>
          </p:cNvGraphicFramePr>
          <p:nvPr>
            <p:extLst>
              <p:ext uri="{D42A27DB-BD31-4B8C-83A1-F6EECF244321}">
                <p14:modId xmlns:p14="http://schemas.microsoft.com/office/powerpoint/2010/main" val="1018135479"/>
              </p:ext>
            </p:extLst>
          </p:nvPr>
        </p:nvGraphicFramePr>
        <p:xfrm>
          <a:off x="722672" y="1600200"/>
          <a:ext cx="5181600" cy="1066800"/>
        </p:xfrm>
        <a:graphic>
          <a:graphicData uri="http://schemas.openxmlformats.org/presentationml/2006/ole">
            <mc:AlternateContent xmlns:mc="http://schemas.openxmlformats.org/markup-compatibility/2006">
              <mc:Choice xmlns:v="urn:schemas-microsoft-com:vml" Requires="v">
                <p:oleObj spid="_x0000_s50673" name="Equation" r:id="rId3" imgW="5181480" imgH="1066680" progId="Equation.DSMT4">
                  <p:embed/>
                </p:oleObj>
              </mc:Choice>
              <mc:Fallback>
                <p:oleObj name="Equation" r:id="rId3" imgW="5181480" imgH="1066680" progId="Equation.DSMT4">
                  <p:embed/>
                  <p:pic>
                    <p:nvPicPr>
                      <p:cNvPr id="0" name=""/>
                      <p:cNvPicPr/>
                      <p:nvPr/>
                    </p:nvPicPr>
                    <p:blipFill>
                      <a:blip r:embed="rId4"/>
                      <a:stretch>
                        <a:fillRect/>
                      </a:stretch>
                    </p:blipFill>
                    <p:spPr>
                      <a:xfrm>
                        <a:off x="722672" y="1600200"/>
                        <a:ext cx="5181600" cy="10668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297D320F-3374-443B-B5F4-1BAA268129AC}"/>
              </a:ext>
            </a:extLst>
          </p:cNvPr>
          <p:cNvSpPr>
            <a:spLocks noGrp="1"/>
          </p:cNvSpPr>
          <p:nvPr>
            <p:ph idx="13"/>
          </p:nvPr>
        </p:nvSpPr>
        <p:spPr>
          <a:xfrm>
            <a:off x="457200" y="2743201"/>
            <a:ext cx="2590800" cy="516148"/>
          </a:xfrm>
        </p:spPr>
        <p:txBody>
          <a:bodyPr/>
          <a:lstStyle/>
          <a:p>
            <a:r>
              <a:rPr lang="en-US" sz="2600" dirty="0">
                <a:sym typeface="Symbol" charset="2"/>
              </a:rPr>
              <a:t>In this example,</a:t>
            </a:r>
            <a:endParaRPr lang="en-US" sz="2600" dirty="0"/>
          </a:p>
        </p:txBody>
      </p:sp>
      <p:graphicFrame>
        <p:nvGraphicFramePr>
          <p:cNvPr id="7" name="Object 6" descr="The concentration of H 3 O, plus, sub equilibrium = 4.2 times 10 to the negative third molals">
            <a:extLst>
              <a:ext uri="{FF2B5EF4-FFF2-40B4-BE49-F238E27FC236}">
                <a16:creationId xmlns:a16="http://schemas.microsoft.com/office/drawing/2014/main" id="{A92F66CB-4348-4FD8-B4E7-E3ACCC2BCD76}"/>
              </a:ext>
            </a:extLst>
          </p:cNvPr>
          <p:cNvGraphicFramePr>
            <a:graphicFrameLocks noChangeAspect="1"/>
          </p:cNvGraphicFramePr>
          <p:nvPr>
            <p:extLst>
              <p:ext uri="{D42A27DB-BD31-4B8C-83A1-F6EECF244321}">
                <p14:modId xmlns:p14="http://schemas.microsoft.com/office/powerpoint/2010/main" val="2139798214"/>
              </p:ext>
            </p:extLst>
          </p:nvPr>
        </p:nvGraphicFramePr>
        <p:xfrm>
          <a:off x="2438400" y="3263900"/>
          <a:ext cx="3365500" cy="546100"/>
        </p:xfrm>
        <a:graphic>
          <a:graphicData uri="http://schemas.openxmlformats.org/presentationml/2006/ole">
            <mc:AlternateContent xmlns:mc="http://schemas.openxmlformats.org/markup-compatibility/2006">
              <mc:Choice xmlns:v="urn:schemas-microsoft-com:vml" Requires="v">
                <p:oleObj spid="_x0000_s50674" name="Equation" r:id="rId5" imgW="3365280" imgH="545760" progId="Equation.DSMT4">
                  <p:embed/>
                </p:oleObj>
              </mc:Choice>
              <mc:Fallback>
                <p:oleObj name="Equation" r:id="rId5" imgW="3365280" imgH="545760" progId="Equation.DSMT4">
                  <p:embed/>
                  <p:pic>
                    <p:nvPicPr>
                      <p:cNvPr id="0" name=""/>
                      <p:cNvPicPr/>
                      <p:nvPr/>
                    </p:nvPicPr>
                    <p:blipFill>
                      <a:blip r:embed="rId6"/>
                      <a:stretch>
                        <a:fillRect/>
                      </a:stretch>
                    </p:blipFill>
                    <p:spPr>
                      <a:xfrm>
                        <a:off x="2438400" y="3263900"/>
                        <a:ext cx="3365500" cy="546100"/>
                      </a:xfrm>
                      <a:prstGeom prst="rect">
                        <a:avLst/>
                      </a:prstGeom>
                    </p:spPr>
                  </p:pic>
                </p:oleObj>
              </mc:Fallback>
            </mc:AlternateContent>
          </a:graphicData>
        </a:graphic>
      </p:graphicFrame>
      <p:graphicFrame>
        <p:nvGraphicFramePr>
          <p:cNvPr id="8" name="Object 7" descr="The concentration of H C O O H, sub initial, = 0.10 molals">
            <a:extLst>
              <a:ext uri="{FF2B5EF4-FFF2-40B4-BE49-F238E27FC236}">
                <a16:creationId xmlns:a16="http://schemas.microsoft.com/office/drawing/2014/main" id="{470E2E09-025C-460A-AF08-0CE58E649959}"/>
              </a:ext>
            </a:extLst>
          </p:cNvPr>
          <p:cNvGraphicFramePr>
            <a:graphicFrameLocks noChangeAspect="1"/>
          </p:cNvGraphicFramePr>
          <p:nvPr>
            <p:extLst>
              <p:ext uri="{D42A27DB-BD31-4B8C-83A1-F6EECF244321}">
                <p14:modId xmlns:p14="http://schemas.microsoft.com/office/powerpoint/2010/main" val="1079020963"/>
              </p:ext>
            </p:extLst>
          </p:nvPr>
        </p:nvGraphicFramePr>
        <p:xfrm>
          <a:off x="2444136" y="4089400"/>
          <a:ext cx="3327400" cy="482600"/>
        </p:xfrm>
        <a:graphic>
          <a:graphicData uri="http://schemas.openxmlformats.org/presentationml/2006/ole">
            <mc:AlternateContent xmlns:mc="http://schemas.openxmlformats.org/markup-compatibility/2006">
              <mc:Choice xmlns:v="urn:schemas-microsoft-com:vml" Requires="v">
                <p:oleObj spid="_x0000_s50675" name="Equation" r:id="rId7" imgW="3327120" imgH="482400" progId="Equation.DSMT4">
                  <p:embed/>
                </p:oleObj>
              </mc:Choice>
              <mc:Fallback>
                <p:oleObj name="Equation" r:id="rId7" imgW="3327120" imgH="482400" progId="Equation.DSMT4">
                  <p:embed/>
                  <p:pic>
                    <p:nvPicPr>
                      <p:cNvPr id="0" name=""/>
                      <p:cNvPicPr/>
                      <p:nvPr/>
                    </p:nvPicPr>
                    <p:blipFill>
                      <a:blip r:embed="rId8"/>
                      <a:stretch>
                        <a:fillRect/>
                      </a:stretch>
                    </p:blipFill>
                    <p:spPr>
                      <a:xfrm>
                        <a:off x="2444136" y="4089400"/>
                        <a:ext cx="3327400" cy="482600"/>
                      </a:xfrm>
                      <a:prstGeom prst="rect">
                        <a:avLst/>
                      </a:prstGeom>
                    </p:spPr>
                  </p:pic>
                </p:oleObj>
              </mc:Fallback>
            </mc:AlternateContent>
          </a:graphicData>
        </a:graphic>
      </p:graphicFrame>
      <p:graphicFrame>
        <p:nvGraphicFramePr>
          <p:cNvPr id="9" name="Object 8" descr="Percent ionization = 4.2 times 10 to the negative third over 0.10, times 100 = 4.2%">
            <a:extLst>
              <a:ext uri="{FF2B5EF4-FFF2-40B4-BE49-F238E27FC236}">
                <a16:creationId xmlns:a16="http://schemas.microsoft.com/office/drawing/2014/main" id="{EE2C44C2-633B-4FD3-9ABD-2FA7DB83EA36}"/>
              </a:ext>
            </a:extLst>
          </p:cNvPr>
          <p:cNvGraphicFramePr>
            <a:graphicFrameLocks noChangeAspect="1"/>
          </p:cNvGraphicFramePr>
          <p:nvPr>
            <p:extLst>
              <p:ext uri="{D42A27DB-BD31-4B8C-83A1-F6EECF244321}">
                <p14:modId xmlns:p14="http://schemas.microsoft.com/office/powerpoint/2010/main" val="3153575545"/>
              </p:ext>
            </p:extLst>
          </p:nvPr>
        </p:nvGraphicFramePr>
        <p:xfrm>
          <a:off x="1828800" y="4737100"/>
          <a:ext cx="5334000" cy="1282700"/>
        </p:xfrm>
        <a:graphic>
          <a:graphicData uri="http://schemas.openxmlformats.org/presentationml/2006/ole">
            <mc:AlternateContent xmlns:mc="http://schemas.openxmlformats.org/markup-compatibility/2006">
              <mc:Choice xmlns:v="urn:schemas-microsoft-com:vml" Requires="v">
                <p:oleObj spid="_x0000_s50676" name="Equation" r:id="rId9" imgW="5333760" imgH="1282680" progId="Equation.DSMT4">
                  <p:embed/>
                </p:oleObj>
              </mc:Choice>
              <mc:Fallback>
                <p:oleObj name="Equation" r:id="rId9" imgW="5333760" imgH="1282680" progId="Equation.DSMT4">
                  <p:embed/>
                  <p:pic>
                    <p:nvPicPr>
                      <p:cNvPr id="0" name=""/>
                      <p:cNvPicPr/>
                      <p:nvPr/>
                    </p:nvPicPr>
                    <p:blipFill>
                      <a:blip r:embed="rId10"/>
                      <a:stretch>
                        <a:fillRect/>
                      </a:stretch>
                    </p:blipFill>
                    <p:spPr>
                      <a:xfrm>
                        <a:off x="1828800" y="4737100"/>
                        <a:ext cx="5334000" cy="1282700"/>
                      </a:xfrm>
                      <a:prstGeom prst="rect">
                        <a:avLst/>
                      </a:prstGeom>
                    </p:spPr>
                  </p:pic>
                </p:oleObj>
              </mc:Fallback>
            </mc:AlternateContent>
          </a:graphicData>
        </a:graphic>
      </p:graphicFrame>
    </p:spTree>
    <p:extLst>
      <p:ext uri="{BB962C8B-B14F-4D97-AF65-F5344CB8AC3E}">
        <p14:creationId xmlns:p14="http://schemas.microsoft.com/office/powerpoint/2010/main" val="2243676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F06F5-CBB7-449E-92AC-F42AC1498482}"/>
              </a:ext>
            </a:extLst>
          </p:cNvPr>
          <p:cNvSpPr>
            <a:spLocks noGrp="1"/>
          </p:cNvSpPr>
          <p:nvPr>
            <p:ph type="title"/>
          </p:nvPr>
        </p:nvSpPr>
        <p:spPr/>
        <p:txBody>
          <a:bodyPr/>
          <a:lstStyle/>
          <a:p>
            <a:r>
              <a:rPr lang="en-US" dirty="0"/>
              <a:t>Method to Follow to Calculate </a:t>
            </a:r>
            <a:r>
              <a:rPr lang="en-US" dirty="0" smtClean="0"/>
              <a:t>p</a:t>
            </a:r>
            <a:r>
              <a:rPr lang="en-US" sz="100" dirty="0" smtClean="0"/>
              <a:t> </a:t>
            </a:r>
            <a:r>
              <a:rPr lang="en-US" dirty="0" smtClean="0"/>
              <a:t>H </a:t>
            </a:r>
            <a:r>
              <a:rPr lang="en-US" dirty="0"/>
              <a:t>Using </a:t>
            </a:r>
            <a:r>
              <a:rPr lang="en-US" i="1" dirty="0"/>
              <a:t>K</a:t>
            </a:r>
            <a:r>
              <a:rPr lang="en-US" i="1" baseline="-25000" dirty="0"/>
              <a:t>a</a:t>
            </a:r>
            <a:endParaRPr lang="en-US" dirty="0"/>
          </a:p>
        </p:txBody>
      </p:sp>
      <p:sp>
        <p:nvSpPr>
          <p:cNvPr id="3" name="Content Placeholder 2">
            <a:extLst>
              <a:ext uri="{FF2B5EF4-FFF2-40B4-BE49-F238E27FC236}">
                <a16:creationId xmlns:a16="http://schemas.microsoft.com/office/drawing/2014/main" id="{5312D6EA-90D7-4DDE-8FD5-2B860D5E8E32}"/>
              </a:ext>
            </a:extLst>
          </p:cNvPr>
          <p:cNvSpPr>
            <a:spLocks noGrp="1"/>
          </p:cNvSpPr>
          <p:nvPr>
            <p:ph idx="1"/>
          </p:nvPr>
        </p:nvSpPr>
        <p:spPr/>
        <p:txBody>
          <a:bodyPr/>
          <a:lstStyle/>
          <a:p>
            <a:pPr marL="429768" indent="-429768">
              <a:buFontTx/>
              <a:buAutoNum type="arabicParenR"/>
            </a:pPr>
            <a:r>
              <a:rPr lang="en-US" sz="2600" dirty="0"/>
              <a:t>Write the chemical equation for the ionization equilibrium.</a:t>
            </a:r>
          </a:p>
          <a:p>
            <a:pPr marL="429768" indent="-429768">
              <a:buFontTx/>
              <a:buAutoNum type="arabicParenR"/>
            </a:pPr>
            <a:r>
              <a:rPr lang="en-US" sz="2600" dirty="0"/>
              <a:t>Write the equilibrium constant expression.</a:t>
            </a:r>
          </a:p>
          <a:p>
            <a:pPr marL="429768" indent="-429768">
              <a:buFontTx/>
              <a:buAutoNum type="arabicParenR"/>
            </a:pPr>
            <a:r>
              <a:rPr lang="en-US" sz="2600" dirty="0"/>
              <a:t>Set up a table for Initial/Change in/Equilibrium Concentration to determine equilibrium concentrations as a function of change (</a:t>
            </a:r>
            <a:r>
              <a:rPr lang="en-US" sz="2600" i="1" dirty="0"/>
              <a:t>x</a:t>
            </a:r>
            <a:r>
              <a:rPr lang="en-US" sz="2600" dirty="0"/>
              <a:t>).</a:t>
            </a:r>
          </a:p>
          <a:p>
            <a:pPr marL="429768" indent="-429768">
              <a:buFontTx/>
              <a:buAutoNum type="arabicParenR"/>
            </a:pPr>
            <a:r>
              <a:rPr lang="en-US" sz="2600" dirty="0"/>
              <a:t>Substitute equilibrium concentrations into the equilibrium constant expression and solve for </a:t>
            </a:r>
            <a:r>
              <a:rPr lang="en-US" sz="2600" i="1" dirty="0"/>
              <a:t>x</a:t>
            </a:r>
            <a:r>
              <a:rPr lang="en-US" sz="2600" dirty="0"/>
              <a:t>. (Make assumptions if you can!)</a:t>
            </a:r>
          </a:p>
        </p:txBody>
      </p:sp>
    </p:spTree>
    <p:extLst>
      <p:ext uri="{BB962C8B-B14F-4D97-AF65-F5344CB8AC3E}">
        <p14:creationId xmlns:p14="http://schemas.microsoft.com/office/powerpoint/2010/main" val="282929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18FB7-9ED7-4B98-9267-1EFD19FDB533}"/>
              </a:ext>
            </a:extLst>
          </p:cNvPr>
          <p:cNvSpPr>
            <a:spLocks noGrp="1"/>
          </p:cNvSpPr>
          <p:nvPr>
            <p:ph type="title"/>
          </p:nvPr>
        </p:nvSpPr>
        <p:spPr/>
        <p:txBody>
          <a:bodyPr/>
          <a:lstStyle/>
          <a:p>
            <a:r>
              <a:rPr lang="en-US" dirty="0"/>
              <a:t>Water as a Proton Acceptor</a:t>
            </a:r>
          </a:p>
        </p:txBody>
      </p:sp>
      <p:sp>
        <p:nvSpPr>
          <p:cNvPr id="3" name="Content Placeholder 2">
            <a:extLst>
              <a:ext uri="{FF2B5EF4-FFF2-40B4-BE49-F238E27FC236}">
                <a16:creationId xmlns:a16="http://schemas.microsoft.com/office/drawing/2014/main" id="{CC3B6E1B-443A-42C9-9A78-B7CF942CFC54}"/>
              </a:ext>
            </a:extLst>
          </p:cNvPr>
          <p:cNvSpPr>
            <a:spLocks noGrp="1"/>
          </p:cNvSpPr>
          <p:nvPr>
            <p:ph idx="1"/>
          </p:nvPr>
        </p:nvSpPr>
        <p:spPr>
          <a:xfrm>
            <a:off x="457200" y="1600201"/>
            <a:ext cx="4648200" cy="1981200"/>
          </a:xfrm>
        </p:spPr>
        <p:txBody>
          <a:bodyPr/>
          <a:lstStyle/>
          <a:p>
            <a:r>
              <a:rPr lang="en-US" dirty="0"/>
              <a:t>When a hydrogen ion is formed in water, it does not exist alone for long!</a:t>
            </a:r>
          </a:p>
          <a:p>
            <a:r>
              <a:rPr lang="en-US" dirty="0"/>
              <a:t>H-bonds form with water.</a:t>
            </a:r>
          </a:p>
        </p:txBody>
      </p:sp>
      <p:pic>
        <p:nvPicPr>
          <p:cNvPr id="5" name="Picture 4" descr="Space-filling models and chemical structures show an H plus ion plus H 2 O, O has two pairs of dots, leading to H 3 O plus, O has one pair of dots.">
            <a:extLst>
              <a:ext uri="{FF2B5EF4-FFF2-40B4-BE49-F238E27FC236}">
                <a16:creationId xmlns:a16="http://schemas.microsoft.com/office/drawing/2014/main" id="{FB3D0B08-97FE-4172-9C02-FE842D0B4E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060"/>
          <a:stretch/>
        </p:blipFill>
        <p:spPr>
          <a:xfrm>
            <a:off x="1295400" y="3905736"/>
            <a:ext cx="3611907" cy="1702941"/>
          </a:xfrm>
          <a:prstGeom prst="rect">
            <a:avLst/>
          </a:prstGeom>
        </p:spPr>
      </p:pic>
      <p:pic>
        <p:nvPicPr>
          <p:cNvPr id="4" name="Picture 3" descr="Ball and stick models show oxygens connected via dashed lines to H 3 O plus. In the top figure, Ball and stick models show the O in H 2 O connected via a dashed line to an H in H 3 O plus, leading to H 5, O 2 plus. In the bottom figure, Ball and stick models show each H in H 3 O plus connected via dashed lines to O in H 2 O, leading to H 9, O 4 plus.">
            <a:extLst>
              <a:ext uri="{FF2B5EF4-FFF2-40B4-BE49-F238E27FC236}">
                <a16:creationId xmlns:a16="http://schemas.microsoft.com/office/drawing/2014/main" id="{F564E053-B833-47A4-A3F8-8E96D4560F88}"/>
              </a:ext>
            </a:extLst>
          </p:cNvPr>
          <p:cNvPicPr>
            <a:picLocks noChangeAspect="1"/>
          </p:cNvPicPr>
          <p:nvPr/>
        </p:nvPicPr>
        <p:blipFill rotWithShape="1">
          <a:blip r:embed="rId3">
            <a:extLst>
              <a:ext uri="{28A0092B-C50C-407E-A947-70E740481C1C}">
                <a14:useLocalDpi xmlns:a14="http://schemas.microsoft.com/office/drawing/2010/main" val="0"/>
              </a:ext>
            </a:extLst>
          </a:blip>
          <a:srcRect b="2336"/>
          <a:stretch/>
        </p:blipFill>
        <p:spPr>
          <a:xfrm>
            <a:off x="6301436" y="1684920"/>
            <a:ext cx="1575236" cy="4602539"/>
          </a:xfrm>
          <a:prstGeom prst="rect">
            <a:avLst/>
          </a:prstGeom>
        </p:spPr>
      </p:pic>
    </p:spTree>
    <p:extLst>
      <p:ext uri="{BB962C8B-B14F-4D97-AF65-F5344CB8AC3E}">
        <p14:creationId xmlns:p14="http://schemas.microsoft.com/office/powerpoint/2010/main" val="1096166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BD40-2555-41F7-ABF7-E76177E23E98}"/>
              </a:ext>
            </a:extLst>
          </p:cNvPr>
          <p:cNvSpPr>
            <a:spLocks noGrp="1"/>
          </p:cNvSpPr>
          <p:nvPr>
            <p:ph type="title"/>
          </p:nvPr>
        </p:nvSpPr>
        <p:spPr/>
        <p:txBody>
          <a:bodyPr/>
          <a:lstStyle/>
          <a:p>
            <a:r>
              <a:rPr lang="en-US" dirty="0"/>
              <a:t>Example 1</a:t>
            </a:r>
          </a:p>
        </p:txBody>
      </p:sp>
      <p:sp>
        <p:nvSpPr>
          <p:cNvPr id="3" name="Content Placeholder 2">
            <a:extLst>
              <a:ext uri="{FF2B5EF4-FFF2-40B4-BE49-F238E27FC236}">
                <a16:creationId xmlns:a16="http://schemas.microsoft.com/office/drawing/2014/main" id="{4FC24F81-36D8-4B14-A751-61D48206C051}"/>
              </a:ext>
            </a:extLst>
          </p:cNvPr>
          <p:cNvSpPr>
            <a:spLocks noGrp="1"/>
          </p:cNvSpPr>
          <p:nvPr>
            <p:ph sz="quarter" idx="13"/>
          </p:nvPr>
        </p:nvSpPr>
        <p:spPr>
          <a:xfrm>
            <a:off x="457200" y="1447800"/>
            <a:ext cx="8229600" cy="457200"/>
          </a:xfrm>
        </p:spPr>
        <p:txBody>
          <a:bodyPr/>
          <a:lstStyle/>
          <a:p>
            <a:r>
              <a:rPr lang="en-US" sz="2600" dirty="0"/>
              <a:t>Calculate the pH of a 0.30 </a:t>
            </a:r>
            <a:r>
              <a:rPr lang="en-US" sz="2600" i="1" dirty="0"/>
              <a:t>M</a:t>
            </a:r>
            <a:r>
              <a:rPr lang="en-US" sz="2600" dirty="0"/>
              <a:t> solution of acetic acid,</a:t>
            </a:r>
          </a:p>
        </p:txBody>
      </p:sp>
      <p:graphicFrame>
        <p:nvGraphicFramePr>
          <p:cNvPr id="7" name="Object 6" descr="H C 2 H 3 O 2 at 25 degree celsius">
            <a:extLst>
              <a:ext uri="{FF2B5EF4-FFF2-40B4-BE49-F238E27FC236}">
                <a16:creationId xmlns:a16="http://schemas.microsoft.com/office/drawing/2014/main" id="{BE497519-F263-4FC5-8AF3-16DAA5BA854E}"/>
              </a:ext>
            </a:extLst>
          </p:cNvPr>
          <p:cNvGraphicFramePr>
            <a:graphicFrameLocks noChangeAspect="1"/>
          </p:cNvGraphicFramePr>
          <p:nvPr>
            <p:extLst>
              <p:ext uri="{D42A27DB-BD31-4B8C-83A1-F6EECF244321}">
                <p14:modId xmlns:p14="http://schemas.microsoft.com/office/powerpoint/2010/main" val="2912081265"/>
              </p:ext>
            </p:extLst>
          </p:nvPr>
        </p:nvGraphicFramePr>
        <p:xfrm>
          <a:off x="715296" y="1905000"/>
          <a:ext cx="2355557" cy="383201"/>
        </p:xfrm>
        <a:graphic>
          <a:graphicData uri="http://schemas.openxmlformats.org/presentationml/2006/ole">
            <mc:AlternateContent xmlns:mc="http://schemas.openxmlformats.org/markup-compatibility/2006">
              <mc:Choice xmlns:v="urn:schemas-microsoft-com:vml" Requires="v">
                <p:oleObj spid="_x0000_s84046" name="Equation" r:id="rId3" imgW="2654280" imgH="431640" progId="Equation.DSMT4">
                  <p:embed/>
                </p:oleObj>
              </mc:Choice>
              <mc:Fallback>
                <p:oleObj name="Equation" r:id="rId3" imgW="2654280" imgH="431640" progId="Equation.DSMT4">
                  <p:embed/>
                  <p:pic>
                    <p:nvPicPr>
                      <p:cNvPr id="0" name=""/>
                      <p:cNvPicPr/>
                      <p:nvPr/>
                    </p:nvPicPr>
                    <p:blipFill>
                      <a:blip r:embed="rId4"/>
                      <a:stretch>
                        <a:fillRect/>
                      </a:stretch>
                    </p:blipFill>
                    <p:spPr>
                      <a:xfrm>
                        <a:off x="715296" y="1905000"/>
                        <a:ext cx="2355557" cy="383201"/>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307AB2DC-43E6-4F52-A7BE-ED7AC65C312A}"/>
              </a:ext>
            </a:extLst>
          </p:cNvPr>
          <p:cNvSpPr>
            <a:spLocks noGrp="1"/>
          </p:cNvSpPr>
          <p:nvPr>
            <p:ph sz="quarter" idx="14"/>
          </p:nvPr>
        </p:nvSpPr>
        <p:spPr>
          <a:xfrm>
            <a:off x="457200" y="2438400"/>
            <a:ext cx="457200" cy="457200"/>
          </a:xfrm>
        </p:spPr>
        <p:txBody>
          <a:bodyPr/>
          <a:lstStyle/>
          <a:p>
            <a:pPr marL="342900" indent="-342900">
              <a:buFont typeface="+mj-lt"/>
              <a:buAutoNum type="arabicParenR"/>
            </a:pPr>
            <a:r>
              <a:rPr lang="en-US" sz="2400" dirty="0"/>
              <a:t> </a:t>
            </a:r>
          </a:p>
        </p:txBody>
      </p:sp>
      <p:graphicFrame>
        <p:nvGraphicFramePr>
          <p:cNvPr id="12" name="Object 11" descr="1. H C 2 H 3 O 2 plus H 2 O yields H 3 O, plus, plus C 2 H 3 O 2, minus, in a reversible reaction">
            <a:extLst>
              <a:ext uri="{FF2B5EF4-FFF2-40B4-BE49-F238E27FC236}">
                <a16:creationId xmlns:a16="http://schemas.microsoft.com/office/drawing/2014/main" id="{1DE310A5-2D0D-448C-9B85-579FD6AC3722}"/>
              </a:ext>
            </a:extLst>
          </p:cNvPr>
          <p:cNvGraphicFramePr>
            <a:graphicFrameLocks noChangeAspect="1"/>
          </p:cNvGraphicFramePr>
          <p:nvPr>
            <p:extLst>
              <p:ext uri="{D42A27DB-BD31-4B8C-83A1-F6EECF244321}">
                <p14:modId xmlns:p14="http://schemas.microsoft.com/office/powerpoint/2010/main" val="348328922"/>
              </p:ext>
            </p:extLst>
          </p:nvPr>
        </p:nvGraphicFramePr>
        <p:xfrm>
          <a:off x="920136" y="2438400"/>
          <a:ext cx="5156200" cy="431800"/>
        </p:xfrm>
        <a:graphic>
          <a:graphicData uri="http://schemas.openxmlformats.org/presentationml/2006/ole">
            <mc:AlternateContent xmlns:mc="http://schemas.openxmlformats.org/markup-compatibility/2006">
              <mc:Choice xmlns:v="urn:schemas-microsoft-com:vml" Requires="v">
                <p:oleObj spid="_x0000_s84047" name="Equation" r:id="rId5" imgW="5155920" imgH="431640" progId="Equation.DSMT4">
                  <p:embed/>
                </p:oleObj>
              </mc:Choice>
              <mc:Fallback>
                <p:oleObj name="Equation" r:id="rId5" imgW="5155920" imgH="431640" progId="Equation.DSMT4">
                  <p:embed/>
                  <p:pic>
                    <p:nvPicPr>
                      <p:cNvPr id="0" name=""/>
                      <p:cNvPicPr/>
                      <p:nvPr/>
                    </p:nvPicPr>
                    <p:blipFill>
                      <a:blip r:embed="rId6"/>
                      <a:stretch>
                        <a:fillRect/>
                      </a:stretch>
                    </p:blipFill>
                    <p:spPr>
                      <a:xfrm>
                        <a:off x="920136" y="2438400"/>
                        <a:ext cx="5156200" cy="4318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A7E27B93-2869-4BD1-BC27-B4DB840304A0}"/>
              </a:ext>
            </a:extLst>
          </p:cNvPr>
          <p:cNvSpPr>
            <a:spLocks noGrp="1"/>
          </p:cNvSpPr>
          <p:nvPr>
            <p:ph sz="quarter" idx="15"/>
          </p:nvPr>
        </p:nvSpPr>
        <p:spPr>
          <a:xfrm>
            <a:off x="457200" y="3210636"/>
            <a:ext cx="457200" cy="381000"/>
          </a:xfrm>
        </p:spPr>
        <p:txBody>
          <a:bodyPr/>
          <a:lstStyle/>
          <a:p>
            <a:pPr marL="457200" indent="-457200">
              <a:buFont typeface="+mj-lt"/>
              <a:buAutoNum type="arabicParenR" startAt="2"/>
            </a:pPr>
            <a:r>
              <a:rPr lang="en-US" sz="2400" dirty="0"/>
              <a:t> </a:t>
            </a:r>
          </a:p>
        </p:txBody>
      </p:sp>
      <p:graphicFrame>
        <p:nvGraphicFramePr>
          <p:cNvPr id="13" name="Object 12" descr="2. K sub ay = the concentration of H 3 O, plus, times the concentration of C 2 H 3 O 2, minus, over the concentration of H C 2 H 3 O 2">
            <a:extLst>
              <a:ext uri="{FF2B5EF4-FFF2-40B4-BE49-F238E27FC236}">
                <a16:creationId xmlns:a16="http://schemas.microsoft.com/office/drawing/2014/main" id="{50240A5A-60D4-400E-A008-C207D74960B5}"/>
              </a:ext>
            </a:extLst>
          </p:cNvPr>
          <p:cNvGraphicFramePr>
            <a:graphicFrameLocks noChangeAspect="1"/>
          </p:cNvGraphicFramePr>
          <p:nvPr>
            <p:extLst>
              <p:ext uri="{D42A27DB-BD31-4B8C-83A1-F6EECF244321}">
                <p14:modId xmlns:p14="http://schemas.microsoft.com/office/powerpoint/2010/main" val="486189561"/>
              </p:ext>
            </p:extLst>
          </p:nvPr>
        </p:nvGraphicFramePr>
        <p:xfrm>
          <a:off x="914400" y="3064807"/>
          <a:ext cx="3365133" cy="973793"/>
        </p:xfrm>
        <a:graphic>
          <a:graphicData uri="http://schemas.openxmlformats.org/presentationml/2006/ole">
            <mc:AlternateContent xmlns:mc="http://schemas.openxmlformats.org/markup-compatibility/2006">
              <mc:Choice xmlns:v="urn:schemas-microsoft-com:vml" Requires="v">
                <p:oleObj spid="_x0000_s84048" name="Equation" r:id="rId7" imgW="3466800" imgH="1002960" progId="Equation.DSMT4">
                  <p:embed/>
                </p:oleObj>
              </mc:Choice>
              <mc:Fallback>
                <p:oleObj name="Equation" r:id="rId7" imgW="3466800" imgH="1002960" progId="Equation.DSMT4">
                  <p:embed/>
                  <p:pic>
                    <p:nvPicPr>
                      <p:cNvPr id="0" name=""/>
                      <p:cNvPicPr/>
                      <p:nvPr/>
                    </p:nvPicPr>
                    <p:blipFill>
                      <a:blip r:embed="rId8"/>
                      <a:stretch>
                        <a:fillRect/>
                      </a:stretch>
                    </p:blipFill>
                    <p:spPr>
                      <a:xfrm>
                        <a:off x="914400" y="3064807"/>
                        <a:ext cx="3365133" cy="973793"/>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1ECE58BC-A574-499F-B5D6-2CB257F66410}"/>
              </a:ext>
            </a:extLst>
          </p:cNvPr>
          <p:cNvSpPr>
            <a:spLocks noGrp="1"/>
          </p:cNvSpPr>
          <p:nvPr>
            <p:ph sz="quarter" idx="16"/>
          </p:nvPr>
        </p:nvSpPr>
        <p:spPr>
          <a:xfrm>
            <a:off x="419100" y="4119167"/>
            <a:ext cx="457200" cy="457200"/>
          </a:xfrm>
        </p:spPr>
        <p:txBody>
          <a:bodyPr/>
          <a:lstStyle/>
          <a:p>
            <a:pPr marL="457200" indent="-457200">
              <a:buFont typeface="+mj-lt"/>
              <a:buAutoNum type="arabicParenR" startAt="3"/>
            </a:pPr>
            <a:r>
              <a:rPr lang="en-US" sz="2400" dirty="0"/>
              <a:t> </a:t>
            </a:r>
          </a:p>
        </p:txBody>
      </p:sp>
      <p:graphicFrame>
        <p:nvGraphicFramePr>
          <p:cNvPr id="14" name="Table 13">
            <a:extLst>
              <a:ext uri="{FF2B5EF4-FFF2-40B4-BE49-F238E27FC236}">
                <a16:creationId xmlns:a16="http://schemas.microsoft.com/office/drawing/2014/main" id="{9E6B65F1-7654-4AAA-8117-69838627A165}"/>
              </a:ext>
            </a:extLst>
          </p:cNvPr>
          <p:cNvGraphicFramePr>
            <a:graphicFrameLocks noGrp="1"/>
          </p:cNvGraphicFramePr>
          <p:nvPr>
            <p:extLst>
              <p:ext uri="{D42A27DB-BD31-4B8C-83A1-F6EECF244321}">
                <p14:modId xmlns:p14="http://schemas.microsoft.com/office/powerpoint/2010/main" val="243805971"/>
              </p:ext>
            </p:extLst>
          </p:nvPr>
        </p:nvGraphicFramePr>
        <p:xfrm>
          <a:off x="990600" y="4307841"/>
          <a:ext cx="7620000" cy="1976567"/>
        </p:xfrm>
        <a:graphic>
          <a:graphicData uri="http://schemas.openxmlformats.org/drawingml/2006/table">
            <a:tbl>
              <a:tblPr firstRow="1" bandRow="1">
                <a:tableStyleId>{2D5ABB26-0587-4C30-8999-92F81FD0307C}</a:tableStyleId>
              </a:tblPr>
              <a:tblGrid>
                <a:gridCol w="2017058">
                  <a:extLst>
                    <a:ext uri="{9D8B030D-6E8A-4147-A177-3AD203B41FA5}">
                      <a16:colId xmlns:a16="http://schemas.microsoft.com/office/drawing/2014/main" val="1810546419"/>
                    </a:ext>
                  </a:extLst>
                </a:gridCol>
                <a:gridCol w="1942352">
                  <a:extLst>
                    <a:ext uri="{9D8B030D-6E8A-4147-A177-3AD203B41FA5}">
                      <a16:colId xmlns:a16="http://schemas.microsoft.com/office/drawing/2014/main" val="2628622147"/>
                    </a:ext>
                  </a:extLst>
                </a:gridCol>
                <a:gridCol w="1792942">
                  <a:extLst>
                    <a:ext uri="{9D8B030D-6E8A-4147-A177-3AD203B41FA5}">
                      <a16:colId xmlns:a16="http://schemas.microsoft.com/office/drawing/2014/main" val="2505389701"/>
                    </a:ext>
                  </a:extLst>
                </a:gridCol>
                <a:gridCol w="1867648">
                  <a:extLst>
                    <a:ext uri="{9D8B030D-6E8A-4147-A177-3AD203B41FA5}">
                      <a16:colId xmlns:a16="http://schemas.microsoft.com/office/drawing/2014/main" val="1134414705"/>
                    </a:ext>
                  </a:extLst>
                </a:gridCol>
              </a:tblGrid>
              <a:tr h="416559">
                <a:tc>
                  <a:txBody>
                    <a:bodyPr/>
                    <a:lstStyle/>
                    <a:p>
                      <a:r>
                        <a:rPr lang="en-US" sz="1400" b="0" baseline="0"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kern="1200" dirty="0" smtClean="0">
                          <a:solidFill>
                            <a:schemeClr val="bg1"/>
                          </a:solidFill>
                          <a:effectLst/>
                          <a:latin typeface="+mn-lt"/>
                          <a:ea typeface="+mn-ea"/>
                          <a:cs typeface="+mn-cs"/>
                        </a:rPr>
                        <a:t>C H 3 C O </a:t>
                      </a:r>
                      <a:r>
                        <a:rPr lang="en-US" sz="1000" kern="1200" dirty="0" err="1" smtClean="0">
                          <a:solidFill>
                            <a:schemeClr val="bg1"/>
                          </a:solidFill>
                          <a:effectLst/>
                          <a:latin typeface="+mn-lt"/>
                          <a:ea typeface="+mn-ea"/>
                          <a:cs typeface="+mn-cs"/>
                        </a:rPr>
                        <a:t>O</a:t>
                      </a:r>
                      <a:r>
                        <a:rPr lang="en-US" sz="1000" kern="1200" dirty="0" smtClean="0">
                          <a:solidFill>
                            <a:schemeClr val="bg1"/>
                          </a:solidFill>
                          <a:effectLst/>
                          <a:latin typeface="+mn-lt"/>
                          <a:ea typeface="+mn-ea"/>
                          <a:cs typeface="+mn-cs"/>
                        </a:rPr>
                        <a:t> H in molals</a:t>
                      </a:r>
                      <a:endParaRPr lang="en-US" sz="1000" baseline="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kern="1200" dirty="0" smtClean="0">
                          <a:solidFill>
                            <a:schemeClr val="bg1"/>
                          </a:solidFill>
                          <a:effectLst/>
                          <a:latin typeface="+mn-lt"/>
                          <a:ea typeface="+mn-ea"/>
                          <a:cs typeface="+mn-cs"/>
                        </a:rPr>
                        <a:t>H 3 O, plus, in molals</a:t>
                      </a:r>
                      <a:endParaRPr lang="en-US" sz="1000" baseline="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kern="1200" dirty="0" smtClean="0">
                          <a:solidFill>
                            <a:schemeClr val="bg1"/>
                          </a:solidFill>
                          <a:effectLst/>
                          <a:latin typeface="+mn-lt"/>
                          <a:ea typeface="+mn-ea"/>
                          <a:cs typeface="+mn-cs"/>
                        </a:rPr>
                        <a:t>C H 3 C O </a:t>
                      </a:r>
                      <a:r>
                        <a:rPr lang="en-US" sz="1000" kern="1200" dirty="0" err="1" smtClean="0">
                          <a:solidFill>
                            <a:schemeClr val="bg1"/>
                          </a:solidFill>
                          <a:effectLst/>
                          <a:latin typeface="+mn-lt"/>
                          <a:ea typeface="+mn-ea"/>
                          <a:cs typeface="+mn-cs"/>
                        </a:rPr>
                        <a:t>O</a:t>
                      </a:r>
                      <a:r>
                        <a:rPr lang="en-US" sz="1000" kern="1200" dirty="0" smtClean="0">
                          <a:solidFill>
                            <a:schemeClr val="bg1"/>
                          </a:solidFill>
                          <a:effectLst/>
                          <a:latin typeface="+mn-lt"/>
                          <a:ea typeface="+mn-ea"/>
                          <a:cs typeface="+mn-cs"/>
                        </a:rPr>
                        <a:t>, minus, in molals</a:t>
                      </a:r>
                      <a:endParaRPr lang="en-US" sz="1000" baseline="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7001728"/>
                  </a:ext>
                </a:extLst>
              </a:tr>
              <a:tr h="381000">
                <a:tc>
                  <a:txBody>
                    <a:bodyPr/>
                    <a:lstStyle/>
                    <a:p>
                      <a:r>
                        <a:rPr lang="en-US" sz="1400" b="1" baseline="0" dirty="0" smtClean="0"/>
                        <a:t>Initial Concentration </a:t>
                      </a:r>
                      <a:r>
                        <a:rPr lang="en-US" sz="1400" b="1" baseline="0" dirty="0"/>
                        <a:t>(</a:t>
                      </a:r>
                      <a:r>
                        <a:rPr lang="en-US" sz="1400" b="1" i="1" baseline="0" dirty="0"/>
                        <a:t>M</a:t>
                      </a:r>
                      <a:r>
                        <a:rPr lang="en-US" sz="1400" b="1" baseline="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baseline="0" dirty="0"/>
                        <a:t>0.30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baseline="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baseline="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5487502"/>
                  </a:ext>
                </a:extLst>
              </a:tr>
              <a:tr h="520924">
                <a:tc>
                  <a:txBody>
                    <a:bodyPr/>
                    <a:lstStyle/>
                    <a:p>
                      <a:r>
                        <a:rPr lang="en-US" sz="1400" b="1" baseline="0" dirty="0"/>
                        <a:t>Change </a:t>
                      </a:r>
                      <a:r>
                        <a:rPr lang="en-US" sz="1400" b="1" baseline="0" dirty="0" smtClean="0"/>
                        <a:t>in Concentration </a:t>
                      </a:r>
                      <a:r>
                        <a:rPr lang="en-US" sz="1400" b="1" baseline="0" dirty="0"/>
                        <a:t>(</a:t>
                      </a:r>
                      <a:r>
                        <a:rPr lang="en-US" sz="1400" b="1" i="1" baseline="0" dirty="0"/>
                        <a:t>M</a:t>
                      </a:r>
                      <a:r>
                        <a:rPr lang="en-US" sz="1400" b="1" baseline="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kern="1200" dirty="0" smtClean="0">
                          <a:solidFill>
                            <a:schemeClr val="bg1"/>
                          </a:solidFill>
                          <a:effectLst/>
                          <a:latin typeface="+mn-lt"/>
                          <a:ea typeface="+mn-ea"/>
                          <a:cs typeface="+mn-cs"/>
                        </a:rPr>
                        <a:t>negative x</a:t>
                      </a:r>
                      <a:endParaRPr lang="en-US" sz="1000" baseline="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kern="1200" dirty="0" smtClean="0">
                          <a:solidFill>
                            <a:schemeClr val="bg1"/>
                          </a:solidFill>
                          <a:effectLst/>
                          <a:latin typeface="+mn-lt"/>
                          <a:ea typeface="+mn-ea"/>
                          <a:cs typeface="+mn-cs"/>
                        </a:rPr>
                        <a:t>plus x</a:t>
                      </a:r>
                      <a:endParaRPr lang="en-US" sz="1000" baseline="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kern="1200" dirty="0" smtClean="0">
                          <a:solidFill>
                            <a:schemeClr val="bg1"/>
                          </a:solidFill>
                          <a:effectLst/>
                          <a:latin typeface="+mn-lt"/>
                          <a:ea typeface="+mn-ea"/>
                          <a:cs typeface="+mn-cs"/>
                        </a:rPr>
                        <a:t>plus x</a:t>
                      </a:r>
                      <a:endParaRPr lang="en-US" sz="1000" baseline="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1347440"/>
                  </a:ext>
                </a:extLst>
              </a:tr>
              <a:tr h="520924">
                <a:tc>
                  <a:txBody>
                    <a:bodyPr/>
                    <a:lstStyle/>
                    <a:p>
                      <a:r>
                        <a:rPr lang="en-US" sz="1400" b="1" baseline="0" dirty="0"/>
                        <a:t>Equilibrium</a:t>
                      </a:r>
                    </a:p>
                    <a:p>
                      <a:r>
                        <a:rPr lang="en-US" sz="1400" b="1" baseline="0" dirty="0"/>
                        <a:t>Concentration (</a:t>
                      </a:r>
                      <a:r>
                        <a:rPr lang="en-US" sz="1400" b="1" i="1" baseline="0" dirty="0"/>
                        <a:t>M</a:t>
                      </a:r>
                      <a:r>
                        <a:rPr lang="en-US" sz="1400" b="1" baseline="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aseline="0" dirty="0"/>
                        <a:t>0.30−</a:t>
                      </a:r>
                      <a:r>
                        <a:rPr lang="en-US" sz="1600" i="1" baseline="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i="1" baseline="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i="1" baseline="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853713"/>
                  </a:ext>
                </a:extLst>
              </a:tr>
            </a:tbl>
          </a:graphicData>
        </a:graphic>
      </p:graphicFrame>
      <p:graphicFrame>
        <p:nvGraphicFramePr>
          <p:cNvPr id="15" name="Object 14">
            <a:extLst>
              <a:ext uri="{FF2B5EF4-FFF2-40B4-BE49-F238E27FC236}">
                <a16:creationId xmlns:a16="http://schemas.microsoft.com/office/drawing/2014/main" id="{26FA5567-9362-4964-9EE3-EF9B685F606E}"/>
              </a:ext>
            </a:extLst>
          </p:cNvPr>
          <p:cNvGraphicFramePr>
            <a:graphicFrameLocks noChangeAspect="1"/>
          </p:cNvGraphicFramePr>
          <p:nvPr>
            <p:extLst>
              <p:ext uri="{D42A27DB-BD31-4B8C-83A1-F6EECF244321}">
                <p14:modId xmlns:p14="http://schemas.microsoft.com/office/powerpoint/2010/main" val="2693655913"/>
              </p:ext>
            </p:extLst>
          </p:nvPr>
        </p:nvGraphicFramePr>
        <p:xfrm>
          <a:off x="3314700" y="4395959"/>
          <a:ext cx="1371600" cy="304800"/>
        </p:xfrm>
        <a:graphic>
          <a:graphicData uri="http://schemas.openxmlformats.org/presentationml/2006/ole">
            <mc:AlternateContent xmlns:mc="http://schemas.openxmlformats.org/markup-compatibility/2006">
              <mc:Choice xmlns:v="urn:schemas-microsoft-com:vml" Requires="v">
                <p:oleObj spid="_x0000_s84049" name="Equation" r:id="rId9" imgW="1371600" imgH="304560" progId="Equation.DSMT4">
                  <p:embed/>
                </p:oleObj>
              </mc:Choice>
              <mc:Fallback>
                <p:oleObj name="Equation" r:id="rId9" imgW="1371600" imgH="304560" progId="Equation.DSMT4">
                  <p:embed/>
                  <p:pic>
                    <p:nvPicPr>
                      <p:cNvPr id="0" name=""/>
                      <p:cNvPicPr/>
                      <p:nvPr/>
                    </p:nvPicPr>
                    <p:blipFill>
                      <a:blip r:embed="rId10"/>
                      <a:stretch>
                        <a:fillRect/>
                      </a:stretch>
                    </p:blipFill>
                    <p:spPr>
                      <a:xfrm>
                        <a:off x="3314700" y="4395959"/>
                        <a:ext cx="1371600" cy="3048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0C6CB8CB-3005-459B-8656-D6F56D79EB77}"/>
              </a:ext>
            </a:extLst>
          </p:cNvPr>
          <p:cNvGraphicFramePr>
            <a:graphicFrameLocks noChangeAspect="1"/>
          </p:cNvGraphicFramePr>
          <p:nvPr>
            <p:extLst>
              <p:ext uri="{D42A27DB-BD31-4B8C-83A1-F6EECF244321}">
                <p14:modId xmlns:p14="http://schemas.microsoft.com/office/powerpoint/2010/main" val="2775660002"/>
              </p:ext>
            </p:extLst>
          </p:nvPr>
        </p:nvGraphicFramePr>
        <p:xfrm>
          <a:off x="5334000" y="4380049"/>
          <a:ext cx="876300" cy="304800"/>
        </p:xfrm>
        <a:graphic>
          <a:graphicData uri="http://schemas.openxmlformats.org/presentationml/2006/ole">
            <mc:AlternateContent xmlns:mc="http://schemas.openxmlformats.org/markup-compatibility/2006">
              <mc:Choice xmlns:v="urn:schemas-microsoft-com:vml" Requires="v">
                <p:oleObj spid="_x0000_s84050" name="Equation" r:id="rId11" imgW="876240" imgH="304560" progId="Equation.DSMT4">
                  <p:embed/>
                </p:oleObj>
              </mc:Choice>
              <mc:Fallback>
                <p:oleObj name="Equation" r:id="rId11" imgW="876240" imgH="304560" progId="Equation.DSMT4">
                  <p:embed/>
                  <p:pic>
                    <p:nvPicPr>
                      <p:cNvPr id="0" name=""/>
                      <p:cNvPicPr/>
                      <p:nvPr/>
                    </p:nvPicPr>
                    <p:blipFill>
                      <a:blip r:embed="rId12"/>
                      <a:stretch>
                        <a:fillRect/>
                      </a:stretch>
                    </p:blipFill>
                    <p:spPr>
                      <a:xfrm>
                        <a:off x="5334000" y="4380049"/>
                        <a:ext cx="876300" cy="3048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9F5E18A2-910B-45C4-9896-514BB7DF1F03}"/>
              </a:ext>
            </a:extLst>
          </p:cNvPr>
          <p:cNvGraphicFramePr>
            <a:graphicFrameLocks noChangeAspect="1"/>
          </p:cNvGraphicFramePr>
          <p:nvPr>
            <p:extLst>
              <p:ext uri="{D42A27DB-BD31-4B8C-83A1-F6EECF244321}">
                <p14:modId xmlns:p14="http://schemas.microsoft.com/office/powerpoint/2010/main" val="1225152121"/>
              </p:ext>
            </p:extLst>
          </p:nvPr>
        </p:nvGraphicFramePr>
        <p:xfrm>
          <a:off x="6987232" y="4379379"/>
          <a:ext cx="1333500" cy="304800"/>
        </p:xfrm>
        <a:graphic>
          <a:graphicData uri="http://schemas.openxmlformats.org/presentationml/2006/ole">
            <mc:AlternateContent xmlns:mc="http://schemas.openxmlformats.org/markup-compatibility/2006">
              <mc:Choice xmlns:v="urn:schemas-microsoft-com:vml" Requires="v">
                <p:oleObj spid="_x0000_s84051" name="Equation" r:id="rId13" imgW="1333440" imgH="304560" progId="Equation.DSMT4">
                  <p:embed/>
                </p:oleObj>
              </mc:Choice>
              <mc:Fallback>
                <p:oleObj name="Equation" r:id="rId13" imgW="1333440" imgH="304560" progId="Equation.DSMT4">
                  <p:embed/>
                  <p:pic>
                    <p:nvPicPr>
                      <p:cNvPr id="15" name="Object 14">
                        <a:extLst>
                          <a:ext uri="{FF2B5EF4-FFF2-40B4-BE49-F238E27FC236}">
                            <a16:creationId xmlns:a16="http://schemas.microsoft.com/office/drawing/2014/main" id="{26FA5567-9362-4964-9EE3-EF9B685F606E}"/>
                          </a:ext>
                        </a:extLst>
                      </p:cNvPr>
                      <p:cNvPicPr/>
                      <p:nvPr/>
                    </p:nvPicPr>
                    <p:blipFill>
                      <a:blip r:embed="rId14"/>
                      <a:stretch>
                        <a:fillRect/>
                      </a:stretch>
                    </p:blipFill>
                    <p:spPr>
                      <a:xfrm>
                        <a:off x="6987232" y="4379379"/>
                        <a:ext cx="1333500" cy="3048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DC8F792F-D3C4-4315-AA30-A5893B5F8D94}"/>
              </a:ext>
            </a:extLst>
          </p:cNvPr>
          <p:cNvGraphicFramePr>
            <a:graphicFrameLocks noChangeAspect="1"/>
          </p:cNvGraphicFramePr>
          <p:nvPr>
            <p:extLst>
              <p:ext uri="{D42A27DB-BD31-4B8C-83A1-F6EECF244321}">
                <p14:modId xmlns:p14="http://schemas.microsoft.com/office/powerpoint/2010/main" val="3864843535"/>
              </p:ext>
            </p:extLst>
          </p:nvPr>
        </p:nvGraphicFramePr>
        <p:xfrm>
          <a:off x="3745523" y="5273041"/>
          <a:ext cx="234950" cy="165100"/>
        </p:xfrm>
        <a:graphic>
          <a:graphicData uri="http://schemas.openxmlformats.org/presentationml/2006/ole">
            <mc:AlternateContent xmlns:mc="http://schemas.openxmlformats.org/markup-compatibility/2006">
              <mc:Choice xmlns:v="urn:schemas-microsoft-com:vml" Requires="v">
                <p:oleObj spid="_x0000_s84052" name="Equation" r:id="rId15" imgW="279360" imgH="164880" progId="Equation.DSMT4">
                  <p:embed/>
                </p:oleObj>
              </mc:Choice>
              <mc:Fallback>
                <p:oleObj name="Equation" r:id="rId15" imgW="279360" imgH="164880" progId="Equation.DSMT4">
                  <p:embed/>
                  <p:pic>
                    <p:nvPicPr>
                      <p:cNvPr id="0" name=""/>
                      <p:cNvPicPr/>
                      <p:nvPr/>
                    </p:nvPicPr>
                    <p:blipFill>
                      <a:blip r:embed="rId16"/>
                      <a:stretch>
                        <a:fillRect/>
                      </a:stretch>
                    </p:blipFill>
                    <p:spPr>
                      <a:xfrm>
                        <a:off x="3745523" y="5273041"/>
                        <a:ext cx="234950" cy="1651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6D36B25D-CE48-4699-9500-3FFC3354A57B}"/>
              </a:ext>
            </a:extLst>
          </p:cNvPr>
          <p:cNvGraphicFramePr>
            <a:graphicFrameLocks noChangeAspect="1"/>
          </p:cNvGraphicFramePr>
          <p:nvPr>
            <p:extLst>
              <p:ext uri="{D42A27DB-BD31-4B8C-83A1-F6EECF244321}">
                <p14:modId xmlns:p14="http://schemas.microsoft.com/office/powerpoint/2010/main" val="529672118"/>
              </p:ext>
            </p:extLst>
          </p:nvPr>
        </p:nvGraphicFramePr>
        <p:xfrm>
          <a:off x="5635136" y="5302250"/>
          <a:ext cx="279400" cy="165100"/>
        </p:xfrm>
        <a:graphic>
          <a:graphicData uri="http://schemas.openxmlformats.org/presentationml/2006/ole">
            <mc:AlternateContent xmlns:mc="http://schemas.openxmlformats.org/markup-compatibility/2006">
              <mc:Choice xmlns:v="urn:schemas-microsoft-com:vml" Requires="v">
                <p:oleObj spid="_x0000_s84053" name="Equation" r:id="rId17" imgW="279360" imgH="164880" progId="Equation.DSMT4">
                  <p:embed/>
                </p:oleObj>
              </mc:Choice>
              <mc:Fallback>
                <p:oleObj name="Equation" r:id="rId17" imgW="279360" imgH="164880" progId="Equation.DSMT4">
                  <p:embed/>
                  <p:pic>
                    <p:nvPicPr>
                      <p:cNvPr id="18" name="Object 17">
                        <a:extLst>
                          <a:ext uri="{FF2B5EF4-FFF2-40B4-BE49-F238E27FC236}">
                            <a16:creationId xmlns:a16="http://schemas.microsoft.com/office/drawing/2014/main" id="{DC8F792F-D3C4-4315-AA30-A5893B5F8D94}"/>
                          </a:ext>
                        </a:extLst>
                      </p:cNvPr>
                      <p:cNvPicPr/>
                      <p:nvPr/>
                    </p:nvPicPr>
                    <p:blipFill>
                      <a:blip r:embed="rId18"/>
                      <a:stretch>
                        <a:fillRect/>
                      </a:stretch>
                    </p:blipFill>
                    <p:spPr>
                      <a:xfrm>
                        <a:off x="5635136" y="5302250"/>
                        <a:ext cx="279400" cy="16510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0D2B6A51-B80A-4010-B752-921B826DF75B}"/>
              </a:ext>
            </a:extLst>
          </p:cNvPr>
          <p:cNvGraphicFramePr>
            <a:graphicFrameLocks noChangeAspect="1"/>
          </p:cNvGraphicFramePr>
          <p:nvPr>
            <p:extLst>
              <p:ext uri="{D42A27DB-BD31-4B8C-83A1-F6EECF244321}">
                <p14:modId xmlns:p14="http://schemas.microsoft.com/office/powerpoint/2010/main" val="1635592835"/>
              </p:ext>
            </p:extLst>
          </p:nvPr>
        </p:nvGraphicFramePr>
        <p:xfrm>
          <a:off x="7569199" y="5315174"/>
          <a:ext cx="279400" cy="165100"/>
        </p:xfrm>
        <a:graphic>
          <a:graphicData uri="http://schemas.openxmlformats.org/presentationml/2006/ole">
            <mc:AlternateContent xmlns:mc="http://schemas.openxmlformats.org/markup-compatibility/2006">
              <mc:Choice xmlns:v="urn:schemas-microsoft-com:vml" Requires="v">
                <p:oleObj spid="_x0000_s84054" name="Equation" r:id="rId19" imgW="279360" imgH="164880" progId="Equation.DSMT4">
                  <p:embed/>
                </p:oleObj>
              </mc:Choice>
              <mc:Fallback>
                <p:oleObj name="Equation" r:id="rId19" imgW="279360" imgH="164880" progId="Equation.DSMT4">
                  <p:embed/>
                  <p:pic>
                    <p:nvPicPr>
                      <p:cNvPr id="19" name="Object 18">
                        <a:extLst>
                          <a:ext uri="{FF2B5EF4-FFF2-40B4-BE49-F238E27FC236}">
                            <a16:creationId xmlns:a16="http://schemas.microsoft.com/office/drawing/2014/main" id="{6D36B25D-CE48-4699-9500-3FFC3354A57B}"/>
                          </a:ext>
                        </a:extLst>
                      </p:cNvPr>
                      <p:cNvPicPr/>
                      <p:nvPr/>
                    </p:nvPicPr>
                    <p:blipFill>
                      <a:blip r:embed="rId20"/>
                      <a:stretch>
                        <a:fillRect/>
                      </a:stretch>
                    </p:blipFill>
                    <p:spPr>
                      <a:xfrm>
                        <a:off x="7569199" y="5315174"/>
                        <a:ext cx="279400" cy="165100"/>
                      </a:xfrm>
                      <a:prstGeom prst="rect">
                        <a:avLst/>
                      </a:prstGeom>
                    </p:spPr>
                  </p:pic>
                </p:oleObj>
              </mc:Fallback>
            </mc:AlternateContent>
          </a:graphicData>
        </a:graphic>
      </p:graphicFrame>
    </p:spTree>
    <p:extLst>
      <p:ext uri="{BB962C8B-B14F-4D97-AF65-F5344CB8AC3E}">
        <p14:creationId xmlns:p14="http://schemas.microsoft.com/office/powerpoint/2010/main" val="2126722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741D1-C2A0-4DB5-BF82-1FE2ACD8192D}"/>
              </a:ext>
            </a:extLst>
          </p:cNvPr>
          <p:cNvSpPr>
            <a:spLocks noGrp="1"/>
          </p:cNvSpPr>
          <p:nvPr>
            <p:ph type="title"/>
          </p:nvPr>
        </p:nvSpPr>
        <p:spPr/>
        <p:txBody>
          <a:bodyPr/>
          <a:lstStyle/>
          <a:p>
            <a:r>
              <a:rPr lang="en-US" dirty="0"/>
              <a:t>Example (concluded)</a:t>
            </a:r>
          </a:p>
        </p:txBody>
      </p:sp>
      <p:sp>
        <p:nvSpPr>
          <p:cNvPr id="3" name="Content Placeholder 2">
            <a:extLst>
              <a:ext uri="{FF2B5EF4-FFF2-40B4-BE49-F238E27FC236}">
                <a16:creationId xmlns:a16="http://schemas.microsoft.com/office/drawing/2014/main" id="{2BBA8FC6-20CB-48CD-ABE2-128BCFC6B4AB}"/>
              </a:ext>
            </a:extLst>
          </p:cNvPr>
          <p:cNvSpPr>
            <a:spLocks noGrp="1"/>
          </p:cNvSpPr>
          <p:nvPr>
            <p:ph idx="1"/>
          </p:nvPr>
        </p:nvSpPr>
        <p:spPr>
          <a:xfrm>
            <a:off x="457200" y="1822932"/>
            <a:ext cx="457200" cy="412268"/>
          </a:xfrm>
        </p:spPr>
        <p:txBody>
          <a:bodyPr/>
          <a:lstStyle/>
          <a:p>
            <a:pPr marL="342900" indent="-342900">
              <a:buFont typeface="+mj-lt"/>
              <a:buAutoNum type="arabicParenR" startAt="4"/>
            </a:pPr>
            <a:r>
              <a:rPr lang="en-US" sz="2400" dirty="0"/>
              <a:t> </a:t>
            </a:r>
          </a:p>
        </p:txBody>
      </p:sp>
      <p:graphicFrame>
        <p:nvGraphicFramePr>
          <p:cNvPr id="6" name="Object 5" descr="K sub ay = the concentration of H 3 O, plus, times the concentration of C 2 H 3 O 2, minus, over the concentration of H C 2 H 3 O 2 = x, times, x, over 0.30 minus x">
            <a:extLst>
              <a:ext uri="{FF2B5EF4-FFF2-40B4-BE49-F238E27FC236}">
                <a16:creationId xmlns:a16="http://schemas.microsoft.com/office/drawing/2014/main" id="{7A5EE84C-5C20-4599-9606-201DC18A6123}"/>
              </a:ext>
            </a:extLst>
          </p:cNvPr>
          <p:cNvGraphicFramePr>
            <a:graphicFrameLocks noChangeAspect="1"/>
          </p:cNvGraphicFramePr>
          <p:nvPr>
            <p:extLst>
              <p:ext uri="{D42A27DB-BD31-4B8C-83A1-F6EECF244321}">
                <p14:modId xmlns:p14="http://schemas.microsoft.com/office/powerpoint/2010/main" val="3284903814"/>
              </p:ext>
            </p:extLst>
          </p:nvPr>
        </p:nvGraphicFramePr>
        <p:xfrm>
          <a:off x="914400" y="1600200"/>
          <a:ext cx="3327400" cy="1930400"/>
        </p:xfrm>
        <a:graphic>
          <a:graphicData uri="http://schemas.openxmlformats.org/presentationml/2006/ole">
            <mc:AlternateContent xmlns:mc="http://schemas.openxmlformats.org/markup-compatibility/2006">
              <mc:Choice xmlns:v="urn:schemas-microsoft-com:vml" Requires="v">
                <p:oleObj spid="_x0000_s52472" name="Equation" r:id="rId3" imgW="3327120" imgH="1930320" progId="Equation.DSMT4">
                  <p:embed/>
                </p:oleObj>
              </mc:Choice>
              <mc:Fallback>
                <p:oleObj name="Equation" r:id="rId3" imgW="3327120" imgH="1930320" progId="Equation.DSMT4">
                  <p:embed/>
                  <p:pic>
                    <p:nvPicPr>
                      <p:cNvPr id="0" name=""/>
                      <p:cNvPicPr/>
                      <p:nvPr/>
                    </p:nvPicPr>
                    <p:blipFill>
                      <a:blip r:embed="rId4"/>
                      <a:stretch>
                        <a:fillRect/>
                      </a:stretch>
                    </p:blipFill>
                    <p:spPr>
                      <a:xfrm>
                        <a:off x="914400" y="1600200"/>
                        <a:ext cx="3327400" cy="19304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55C5C16A-1D0E-43A4-A872-7995BE5D88C6}"/>
              </a:ext>
            </a:extLst>
          </p:cNvPr>
          <p:cNvSpPr>
            <a:spLocks noGrp="1"/>
          </p:cNvSpPr>
          <p:nvPr>
            <p:ph idx="13"/>
          </p:nvPr>
        </p:nvSpPr>
        <p:spPr>
          <a:xfrm>
            <a:off x="457200" y="3662323"/>
            <a:ext cx="8229600" cy="1214477"/>
          </a:xfrm>
        </p:spPr>
        <p:txBody>
          <a:bodyPr/>
          <a:lstStyle/>
          <a:p>
            <a:pPr marL="429768" indent="0">
              <a:buNone/>
            </a:pPr>
            <a:r>
              <a:rPr lang="en-US" sz="2400" dirty="0"/>
              <a:t>If we assume that </a:t>
            </a:r>
            <a:r>
              <a:rPr lang="en-US" sz="2400" i="1" dirty="0"/>
              <a:t>x</a:t>
            </a:r>
            <a:r>
              <a:rPr lang="en-US" sz="2400" dirty="0"/>
              <a:t> &lt;&lt; 0.30, then 0.30 − </a:t>
            </a:r>
            <a:r>
              <a:rPr lang="en-US" sz="2400" i="1" dirty="0"/>
              <a:t>x</a:t>
            </a:r>
            <a:r>
              <a:rPr lang="en-US" sz="2400" dirty="0"/>
              <a:t> becomes 0.30. The problem becomes easier, since we don’t have to use the quadratic formula to solve it.</a:t>
            </a:r>
          </a:p>
        </p:txBody>
      </p:sp>
      <p:graphicFrame>
        <p:nvGraphicFramePr>
          <p:cNvPr id="7" name="Object 6" descr="K sub ay = 1.8 times 10 to the negative fifth = x squared over 0.30, so x = 2.3 times 10 to the negative third, X = the concentration of H 3 O, plus, so p H = negative log of, 2.3 times 10 to the negative third, = 2.64">
            <a:extLst>
              <a:ext uri="{FF2B5EF4-FFF2-40B4-BE49-F238E27FC236}">
                <a16:creationId xmlns:a16="http://schemas.microsoft.com/office/drawing/2014/main" id="{CC8EB25A-4D3A-4EB7-BADD-3C9108181B4C}"/>
              </a:ext>
            </a:extLst>
          </p:cNvPr>
          <p:cNvGraphicFramePr>
            <a:graphicFrameLocks noChangeAspect="1"/>
          </p:cNvGraphicFramePr>
          <p:nvPr>
            <p:extLst>
              <p:ext uri="{D42A27DB-BD31-4B8C-83A1-F6EECF244321}">
                <p14:modId xmlns:p14="http://schemas.microsoft.com/office/powerpoint/2010/main" val="4223464858"/>
              </p:ext>
            </p:extLst>
          </p:nvPr>
        </p:nvGraphicFramePr>
        <p:xfrm>
          <a:off x="1524000" y="4876800"/>
          <a:ext cx="5880100" cy="1295400"/>
        </p:xfrm>
        <a:graphic>
          <a:graphicData uri="http://schemas.openxmlformats.org/presentationml/2006/ole">
            <mc:AlternateContent xmlns:mc="http://schemas.openxmlformats.org/markup-compatibility/2006">
              <mc:Choice xmlns:v="urn:schemas-microsoft-com:vml" Requires="v">
                <p:oleObj spid="_x0000_s52473" name="Equation" r:id="rId5" imgW="5879880" imgH="1295280" progId="Equation.DSMT4">
                  <p:embed/>
                </p:oleObj>
              </mc:Choice>
              <mc:Fallback>
                <p:oleObj name="Equation" r:id="rId5" imgW="5879880" imgH="1295280" progId="Equation.DSMT4">
                  <p:embed/>
                  <p:pic>
                    <p:nvPicPr>
                      <p:cNvPr id="0" name=""/>
                      <p:cNvPicPr/>
                      <p:nvPr/>
                    </p:nvPicPr>
                    <p:blipFill>
                      <a:blip r:embed="rId6"/>
                      <a:stretch>
                        <a:fillRect/>
                      </a:stretch>
                    </p:blipFill>
                    <p:spPr>
                      <a:xfrm>
                        <a:off x="1524000" y="4876800"/>
                        <a:ext cx="5880100" cy="1295400"/>
                      </a:xfrm>
                      <a:prstGeom prst="rect">
                        <a:avLst/>
                      </a:prstGeom>
                    </p:spPr>
                  </p:pic>
                </p:oleObj>
              </mc:Fallback>
            </mc:AlternateContent>
          </a:graphicData>
        </a:graphic>
      </p:graphicFrame>
    </p:spTree>
    <p:extLst>
      <p:ext uri="{BB962C8B-B14F-4D97-AF65-F5344CB8AC3E}">
        <p14:creationId xmlns:p14="http://schemas.microsoft.com/office/powerpoint/2010/main" val="1074437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32C43-A996-4E6A-AE49-3D3BDAC183CA}"/>
              </a:ext>
            </a:extLst>
          </p:cNvPr>
          <p:cNvSpPr>
            <a:spLocks noGrp="1"/>
          </p:cNvSpPr>
          <p:nvPr>
            <p:ph type="title"/>
          </p:nvPr>
        </p:nvSpPr>
        <p:spPr/>
        <p:txBody>
          <a:bodyPr/>
          <a:lstStyle/>
          <a:p>
            <a:r>
              <a:rPr lang="en-US" dirty="0"/>
              <a:t>Strong vs. Weak Acids—Another Comparison</a:t>
            </a:r>
          </a:p>
        </p:txBody>
      </p:sp>
      <p:sp>
        <p:nvSpPr>
          <p:cNvPr id="3" name="Content Placeholder 2">
            <a:extLst>
              <a:ext uri="{FF2B5EF4-FFF2-40B4-BE49-F238E27FC236}">
                <a16:creationId xmlns:a16="http://schemas.microsoft.com/office/drawing/2014/main" id="{9248B0E5-BBA4-4D7B-BF68-7AABD4CD7F71}"/>
              </a:ext>
            </a:extLst>
          </p:cNvPr>
          <p:cNvSpPr>
            <a:spLocks noGrp="1"/>
          </p:cNvSpPr>
          <p:nvPr>
            <p:ph idx="1"/>
          </p:nvPr>
        </p:nvSpPr>
        <p:spPr>
          <a:xfrm>
            <a:off x="457200" y="1568932"/>
            <a:ext cx="2057400" cy="386870"/>
          </a:xfrm>
        </p:spPr>
        <p:txBody>
          <a:bodyPr/>
          <a:lstStyle/>
          <a:p>
            <a:r>
              <a:rPr lang="en-US" sz="2600" dirty="0"/>
              <a:t>Strong acid:</a:t>
            </a:r>
          </a:p>
        </p:txBody>
      </p:sp>
      <p:graphicFrame>
        <p:nvGraphicFramePr>
          <p:cNvPr id="6" name="Object 5" descr="The concentration of H, plus, sub equilibrium = the concentration of H Ay sub initial">
            <a:extLst>
              <a:ext uri="{FF2B5EF4-FFF2-40B4-BE49-F238E27FC236}">
                <a16:creationId xmlns:a16="http://schemas.microsoft.com/office/drawing/2014/main" id="{2BF2563A-42B4-4144-92B3-D29EEC1684C8}"/>
              </a:ext>
            </a:extLst>
          </p:cNvPr>
          <p:cNvGraphicFramePr>
            <a:graphicFrameLocks noChangeAspect="1"/>
          </p:cNvGraphicFramePr>
          <p:nvPr>
            <p:extLst>
              <p:ext uri="{D42A27DB-BD31-4B8C-83A1-F6EECF244321}">
                <p14:modId xmlns:p14="http://schemas.microsoft.com/office/powerpoint/2010/main" val="2931899047"/>
              </p:ext>
            </p:extLst>
          </p:nvPr>
        </p:nvGraphicFramePr>
        <p:xfrm>
          <a:off x="2572364" y="1590368"/>
          <a:ext cx="2171700" cy="520700"/>
        </p:xfrm>
        <a:graphic>
          <a:graphicData uri="http://schemas.openxmlformats.org/presentationml/2006/ole">
            <mc:AlternateContent xmlns:mc="http://schemas.openxmlformats.org/markup-compatibility/2006">
              <mc:Choice xmlns:v="urn:schemas-microsoft-com:vml" Requires="v">
                <p:oleObj spid="_x0000_s53497" name="Equation" r:id="rId3" imgW="2171520" imgH="520560" progId="Equation.DSMT4">
                  <p:embed/>
                </p:oleObj>
              </mc:Choice>
              <mc:Fallback>
                <p:oleObj name="Equation" r:id="rId3" imgW="2171520" imgH="520560" progId="Equation.DSMT4">
                  <p:embed/>
                  <p:pic>
                    <p:nvPicPr>
                      <p:cNvPr id="0" name=""/>
                      <p:cNvPicPr/>
                      <p:nvPr/>
                    </p:nvPicPr>
                    <p:blipFill>
                      <a:blip r:embed="rId4"/>
                      <a:stretch>
                        <a:fillRect/>
                      </a:stretch>
                    </p:blipFill>
                    <p:spPr>
                      <a:xfrm>
                        <a:off x="2572364" y="1590368"/>
                        <a:ext cx="2171700" cy="5207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BB7D525A-E4C1-4EDA-A188-A38B8426FBD6}"/>
              </a:ext>
            </a:extLst>
          </p:cNvPr>
          <p:cNvSpPr>
            <a:spLocks noGrp="1"/>
          </p:cNvSpPr>
          <p:nvPr>
            <p:ph idx="13"/>
          </p:nvPr>
        </p:nvSpPr>
        <p:spPr>
          <a:xfrm>
            <a:off x="457200" y="2315496"/>
            <a:ext cx="2057400" cy="457199"/>
          </a:xfrm>
        </p:spPr>
        <p:txBody>
          <a:bodyPr/>
          <a:lstStyle/>
          <a:p>
            <a:r>
              <a:rPr lang="en-US" sz="2600" dirty="0"/>
              <a:t>Weak acid:</a:t>
            </a:r>
          </a:p>
        </p:txBody>
      </p:sp>
      <p:graphicFrame>
        <p:nvGraphicFramePr>
          <p:cNvPr id="7" name="Object 6" descr="The concentration of H, plus, sub equilibrium is less than the concentration of H Ay sub initial">
            <a:extLst>
              <a:ext uri="{FF2B5EF4-FFF2-40B4-BE49-F238E27FC236}">
                <a16:creationId xmlns:a16="http://schemas.microsoft.com/office/drawing/2014/main" id="{9930E535-CF69-40E0-8275-0AE129FAA24C}"/>
              </a:ext>
            </a:extLst>
          </p:cNvPr>
          <p:cNvGraphicFramePr>
            <a:graphicFrameLocks noChangeAspect="1"/>
          </p:cNvGraphicFramePr>
          <p:nvPr>
            <p:extLst>
              <p:ext uri="{D42A27DB-BD31-4B8C-83A1-F6EECF244321}">
                <p14:modId xmlns:p14="http://schemas.microsoft.com/office/powerpoint/2010/main" val="410546848"/>
              </p:ext>
            </p:extLst>
          </p:nvPr>
        </p:nvGraphicFramePr>
        <p:xfrm>
          <a:off x="2439157" y="2305667"/>
          <a:ext cx="2159000" cy="520700"/>
        </p:xfrm>
        <a:graphic>
          <a:graphicData uri="http://schemas.openxmlformats.org/presentationml/2006/ole">
            <mc:AlternateContent xmlns:mc="http://schemas.openxmlformats.org/markup-compatibility/2006">
              <mc:Choice xmlns:v="urn:schemas-microsoft-com:vml" Requires="v">
                <p:oleObj spid="_x0000_s53498" name="Equation" r:id="rId5" imgW="2158920" imgH="520560" progId="Equation.DSMT4">
                  <p:embed/>
                </p:oleObj>
              </mc:Choice>
              <mc:Fallback>
                <p:oleObj name="Equation" r:id="rId5" imgW="2158920" imgH="520560" progId="Equation.DSMT4">
                  <p:embed/>
                  <p:pic>
                    <p:nvPicPr>
                      <p:cNvPr id="6" name="Object 5">
                        <a:extLst>
                          <a:ext uri="{FF2B5EF4-FFF2-40B4-BE49-F238E27FC236}">
                            <a16:creationId xmlns:a16="http://schemas.microsoft.com/office/drawing/2014/main" id="{2BF2563A-42B4-4144-92B3-D29EEC1684C8}"/>
                          </a:ext>
                        </a:extLst>
                      </p:cNvPr>
                      <p:cNvPicPr/>
                      <p:nvPr/>
                    </p:nvPicPr>
                    <p:blipFill>
                      <a:blip r:embed="rId6"/>
                      <a:stretch>
                        <a:fillRect/>
                      </a:stretch>
                    </p:blipFill>
                    <p:spPr>
                      <a:xfrm>
                        <a:off x="2439157" y="2305667"/>
                        <a:ext cx="2159000" cy="5207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D135E9E8-877E-4440-88FA-DEF010D8B2D9}"/>
              </a:ext>
            </a:extLst>
          </p:cNvPr>
          <p:cNvSpPr>
            <a:spLocks noGrp="1"/>
          </p:cNvSpPr>
          <p:nvPr>
            <p:ph sz="quarter" idx="14"/>
          </p:nvPr>
        </p:nvSpPr>
        <p:spPr>
          <a:xfrm>
            <a:off x="471052" y="2981633"/>
            <a:ext cx="8229600" cy="828368"/>
          </a:xfrm>
        </p:spPr>
        <p:txBody>
          <a:bodyPr/>
          <a:lstStyle/>
          <a:p>
            <a:r>
              <a:rPr lang="en-US" sz="2600" dirty="0"/>
              <a:t>This creates a difference in conductivity and in rates of chemical reactions.</a:t>
            </a:r>
          </a:p>
        </p:txBody>
      </p:sp>
      <p:pic>
        <p:nvPicPr>
          <p:cNvPr id="8" name="Picture 7" descr="Photographs show how a strong and weak acid react differently over time. The photographs show two test tubes. The test tube on the left contains 1 molar H C l, aqueous, concentration of H plus equals 1 molar; the test tube on the right contains 1 molar C H 3, C O O H, aqueous, concentration of H plus equals 0.004 molar. A metal ribbon is added to both test tubes. The reaction proceeds more rapidly in the strong acid, leading to the formation of larger H 2 bubbles and the rapid disappearance of the metal. After some time has progressed, the reaction is complete in the strong acid, no more bubbles are visible in the left test tube, but H 2 bubbles show the reaction is still in progress in the weak acid, many bubbles remain in right test tube. The reaction eventually goes to completion in both acids, no bubbles in either test tube, and no metal ribbon remains in either.">
            <a:extLst>
              <a:ext uri="{FF2B5EF4-FFF2-40B4-BE49-F238E27FC236}">
                <a16:creationId xmlns:a16="http://schemas.microsoft.com/office/drawing/2014/main" id="{B1498F7A-3AF8-4979-A2A6-9139D1C9619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4963"/>
          <a:stretch/>
        </p:blipFill>
        <p:spPr>
          <a:xfrm>
            <a:off x="1702557" y="3965267"/>
            <a:ext cx="5738886" cy="2329653"/>
          </a:xfrm>
          <a:prstGeom prst="rect">
            <a:avLst/>
          </a:prstGeom>
        </p:spPr>
      </p:pic>
    </p:spTree>
    <p:extLst>
      <p:ext uri="{BB962C8B-B14F-4D97-AF65-F5344CB8AC3E}">
        <p14:creationId xmlns:p14="http://schemas.microsoft.com/office/powerpoint/2010/main" val="1422883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A1015-241E-4CE7-8A74-51B5CD61BB70}"/>
              </a:ext>
            </a:extLst>
          </p:cNvPr>
          <p:cNvSpPr>
            <a:spLocks noGrp="1"/>
          </p:cNvSpPr>
          <p:nvPr>
            <p:ph type="title"/>
          </p:nvPr>
        </p:nvSpPr>
        <p:spPr/>
        <p:txBody>
          <a:bodyPr/>
          <a:lstStyle/>
          <a:p>
            <a:r>
              <a:rPr lang="en-US" dirty="0"/>
              <a:t>Polyprotic Acids </a:t>
            </a:r>
            <a:r>
              <a:rPr lang="en-US" sz="2000" b="0" baseline="0" dirty="0"/>
              <a:t>(1 of 2)</a:t>
            </a:r>
          </a:p>
        </p:txBody>
      </p:sp>
      <p:sp>
        <p:nvSpPr>
          <p:cNvPr id="3" name="Content Placeholder 2">
            <a:extLst>
              <a:ext uri="{FF2B5EF4-FFF2-40B4-BE49-F238E27FC236}">
                <a16:creationId xmlns:a16="http://schemas.microsoft.com/office/drawing/2014/main" id="{36A8A89F-C9E2-42D7-B66F-C0D86F16543C}"/>
              </a:ext>
            </a:extLst>
          </p:cNvPr>
          <p:cNvSpPr>
            <a:spLocks noGrp="1"/>
          </p:cNvSpPr>
          <p:nvPr>
            <p:ph idx="1"/>
          </p:nvPr>
        </p:nvSpPr>
        <p:spPr/>
        <p:txBody>
          <a:bodyPr/>
          <a:lstStyle/>
          <a:p>
            <a:r>
              <a:rPr lang="en-US" sz="2600" dirty="0"/>
              <a:t>Polyprotic acids have more than one acidic proton.</a:t>
            </a:r>
          </a:p>
          <a:p>
            <a:r>
              <a:rPr lang="en-US" sz="2600" dirty="0"/>
              <a:t>It is always easier to remove the first proton than any successive proton.</a:t>
            </a:r>
          </a:p>
        </p:txBody>
      </p:sp>
      <p:sp>
        <p:nvSpPr>
          <p:cNvPr id="4" name="Content Placeholder 3">
            <a:extLst>
              <a:ext uri="{FF2B5EF4-FFF2-40B4-BE49-F238E27FC236}">
                <a16:creationId xmlns:a16="http://schemas.microsoft.com/office/drawing/2014/main" id="{EBD4530F-B547-45BB-B750-2F8101126EAE}"/>
              </a:ext>
            </a:extLst>
          </p:cNvPr>
          <p:cNvSpPr>
            <a:spLocks noGrp="1"/>
          </p:cNvSpPr>
          <p:nvPr>
            <p:ph sz="quarter" idx="13"/>
          </p:nvPr>
        </p:nvSpPr>
        <p:spPr>
          <a:xfrm>
            <a:off x="457200" y="3124200"/>
            <a:ext cx="2819400" cy="457200"/>
          </a:xfrm>
        </p:spPr>
        <p:txBody>
          <a:bodyPr/>
          <a:lstStyle/>
          <a:p>
            <a:r>
              <a:rPr lang="en-US" sz="2600" dirty="0"/>
              <a:t>If the factor in the</a:t>
            </a:r>
          </a:p>
        </p:txBody>
      </p:sp>
      <p:graphicFrame>
        <p:nvGraphicFramePr>
          <p:cNvPr id="9" name="Object 8" descr="K sub ay">
            <a:extLst>
              <a:ext uri="{FF2B5EF4-FFF2-40B4-BE49-F238E27FC236}">
                <a16:creationId xmlns:a16="http://schemas.microsoft.com/office/drawing/2014/main" id="{01605413-925F-44A8-AA98-610DF6ACC85D}"/>
              </a:ext>
            </a:extLst>
          </p:cNvPr>
          <p:cNvGraphicFramePr>
            <a:graphicFrameLocks noChangeAspect="1"/>
          </p:cNvGraphicFramePr>
          <p:nvPr>
            <p:extLst>
              <p:ext uri="{D42A27DB-BD31-4B8C-83A1-F6EECF244321}">
                <p14:modId xmlns:p14="http://schemas.microsoft.com/office/powerpoint/2010/main" val="1614053108"/>
              </p:ext>
            </p:extLst>
          </p:nvPr>
        </p:nvGraphicFramePr>
        <p:xfrm>
          <a:off x="3367140" y="3153696"/>
          <a:ext cx="393700" cy="431800"/>
        </p:xfrm>
        <a:graphic>
          <a:graphicData uri="http://schemas.openxmlformats.org/presentationml/2006/ole">
            <mc:AlternateContent xmlns:mc="http://schemas.openxmlformats.org/markup-compatibility/2006">
              <mc:Choice xmlns:v="urn:schemas-microsoft-com:vml" Requires="v">
                <p:oleObj spid="_x0000_s54398" name="Equation" r:id="rId3" imgW="393480" imgH="431640" progId="Equation.DSMT4">
                  <p:embed/>
                </p:oleObj>
              </mc:Choice>
              <mc:Fallback>
                <p:oleObj name="Equation" r:id="rId3" imgW="393480" imgH="431640" progId="Equation.DSMT4">
                  <p:embed/>
                  <p:pic>
                    <p:nvPicPr>
                      <p:cNvPr id="0" name=""/>
                      <p:cNvPicPr/>
                      <p:nvPr/>
                    </p:nvPicPr>
                    <p:blipFill>
                      <a:blip r:embed="rId4"/>
                      <a:stretch>
                        <a:fillRect/>
                      </a:stretch>
                    </p:blipFill>
                    <p:spPr>
                      <a:xfrm>
                        <a:off x="3367140" y="3153696"/>
                        <a:ext cx="393700" cy="4318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81028FE-0B01-4324-938D-1B2E50E424D7}"/>
              </a:ext>
            </a:extLst>
          </p:cNvPr>
          <p:cNvSpPr>
            <a:spLocks noGrp="1"/>
          </p:cNvSpPr>
          <p:nvPr>
            <p:ph sz="quarter" idx="14"/>
          </p:nvPr>
        </p:nvSpPr>
        <p:spPr>
          <a:xfrm>
            <a:off x="3851380" y="3124200"/>
            <a:ext cx="4835420" cy="381000"/>
          </a:xfrm>
        </p:spPr>
        <p:txBody>
          <a:bodyPr/>
          <a:lstStyle/>
          <a:p>
            <a:pPr marL="0" indent="0">
              <a:buNone/>
            </a:pPr>
            <a:r>
              <a:rPr lang="en-US" sz="2600" dirty="0"/>
              <a:t>values for the first and second</a:t>
            </a:r>
          </a:p>
        </p:txBody>
      </p:sp>
      <p:sp>
        <p:nvSpPr>
          <p:cNvPr id="6" name="Content Placeholder 5">
            <a:extLst>
              <a:ext uri="{FF2B5EF4-FFF2-40B4-BE49-F238E27FC236}">
                <a16:creationId xmlns:a16="http://schemas.microsoft.com/office/drawing/2014/main" id="{269BB54D-CC27-46B8-A76E-2809BB4C199C}"/>
              </a:ext>
            </a:extLst>
          </p:cNvPr>
          <p:cNvSpPr>
            <a:spLocks noGrp="1"/>
          </p:cNvSpPr>
          <p:nvPr>
            <p:ph sz="quarter" idx="15"/>
          </p:nvPr>
        </p:nvSpPr>
        <p:spPr>
          <a:xfrm>
            <a:off x="685800" y="3581400"/>
            <a:ext cx="7924800" cy="943896"/>
          </a:xfrm>
        </p:spPr>
        <p:txBody>
          <a:bodyPr/>
          <a:lstStyle/>
          <a:p>
            <a:pPr marL="0" indent="0">
              <a:buNone/>
            </a:pPr>
            <a:r>
              <a:rPr lang="en-US" sz="2600" dirty="0"/>
              <a:t>dissociation has a difference of 3 or greater, the pH generally depends </a:t>
            </a:r>
            <a:r>
              <a:rPr lang="en-US" sz="2600" b="1" dirty="0"/>
              <a:t>only</a:t>
            </a:r>
            <a:r>
              <a:rPr lang="en-US" sz="2600" dirty="0"/>
              <a:t> on the first dissociation.</a:t>
            </a:r>
          </a:p>
        </p:txBody>
      </p:sp>
    </p:spTree>
    <p:extLst>
      <p:ext uri="{BB962C8B-B14F-4D97-AF65-F5344CB8AC3E}">
        <p14:creationId xmlns:p14="http://schemas.microsoft.com/office/powerpoint/2010/main" val="1546645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0F343-BBC5-4ACC-B47F-67C3EBDF473E}"/>
              </a:ext>
            </a:extLst>
          </p:cNvPr>
          <p:cNvSpPr>
            <a:spLocks noGrp="1"/>
          </p:cNvSpPr>
          <p:nvPr>
            <p:ph type="title"/>
          </p:nvPr>
        </p:nvSpPr>
        <p:spPr/>
        <p:txBody>
          <a:bodyPr/>
          <a:lstStyle/>
          <a:p>
            <a:r>
              <a:rPr lang="en-US" dirty="0"/>
              <a:t>Polyprotic Acids </a:t>
            </a:r>
            <a:r>
              <a:rPr lang="en-US" sz="2000" b="0" baseline="0" dirty="0"/>
              <a:t>(2 of 2)</a:t>
            </a:r>
          </a:p>
        </p:txBody>
      </p:sp>
      <p:sp>
        <p:nvSpPr>
          <p:cNvPr id="3" name="Content Placeholder 2">
            <a:extLst>
              <a:ext uri="{FF2B5EF4-FFF2-40B4-BE49-F238E27FC236}">
                <a16:creationId xmlns:a16="http://schemas.microsoft.com/office/drawing/2014/main" id="{D60C6096-6968-4794-A5A7-878E16D1E3EE}"/>
              </a:ext>
            </a:extLst>
          </p:cNvPr>
          <p:cNvSpPr>
            <a:spLocks noGrp="1"/>
          </p:cNvSpPr>
          <p:nvPr>
            <p:ph idx="1"/>
          </p:nvPr>
        </p:nvSpPr>
        <p:spPr>
          <a:xfrm>
            <a:off x="457200" y="1600201"/>
            <a:ext cx="8229600" cy="838200"/>
          </a:xfrm>
        </p:spPr>
        <p:txBody>
          <a:bodyPr/>
          <a:lstStyle/>
          <a:p>
            <a:pPr marL="0" indent="0">
              <a:buNone/>
            </a:pPr>
            <a:r>
              <a:rPr lang="en-US" sz="2600" b="1" dirty="0"/>
              <a:t>Table 16.3 </a:t>
            </a:r>
            <a:r>
              <a:rPr lang="en-US" sz="2600" dirty="0"/>
              <a:t>Acid-Dissociation Constants of Some Common Polyprotic Acids</a:t>
            </a:r>
          </a:p>
        </p:txBody>
      </p:sp>
      <p:pic>
        <p:nvPicPr>
          <p:cNvPr id="4" name="Picture 3" descr="A table. The table has 8 rows and 5 columns. The columns have the following headings from left to right. Name, formula, K sub ay 1, K sub ay 2, and K sub ay 3. Row 1. Name, ascorbic. Formula, H 2 C 6 H 6 O 6. K sub ay 1, 8.0 times 10 to the negative fifth. K sub ay 2, 1.6 times 10 to the negative twelfth. Row 2. Name, carbonic. Formula, H 2 C O 3. K sub ay 1, 4.3 times 10 to the negative seventh. K sub ay 2, 5.6 times 10 to the negative eleventh. Row 3. Name, citric. Formula, H 2 C 6 H 5 O 7. K sub ay 1, 7.4 times 10 to the negative fourth. K sub ay 2, 1.7 times 10 to the negative fifth. K sub ay 3, 4.0 times 10 to the negative seventh. Row 4. Name, oxalic. Formula, H O O C, single bond, C O O H. K sub ay 1, 5.9 times 10 to the negative second. K sub ay 2, 6.4 times 10 to the negative fifth. Row 5. Name, phosphoric. Formula, H 3 P O 4. K sub ay 1, 7.5 times 10 to the negative third. K sub ay 2, 6.2 times 10 to the negative eighth. K sub ay 3, 4.2 times 10 to the negative thirteenth. Row 6. Name, sulfurous. Formula, H 2 S O 3. K sub ay 1, 1.7 times 10 to the negative second. K sub ay 2, 6.4 times 10 to the negative eighth. Row 7. Name, sulfuric. Formula, H 2 S O 4. K sub ay 1, large. K sub ay 2, 1.2 times 10 to the negative second. Row 8. Name, tartaric. Formula, C 2 H 2 O 2, C O O H, sub 2. K sub ay 1, 1.0 times 10 to the negative third. K sub ay 2, 4.6 times 10 to the negative fift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514600"/>
            <a:ext cx="8114836" cy="3603303"/>
          </a:xfrm>
          <a:prstGeom prst="rect">
            <a:avLst/>
          </a:prstGeom>
        </p:spPr>
      </p:pic>
    </p:spTree>
    <p:extLst>
      <p:ext uri="{BB962C8B-B14F-4D97-AF65-F5344CB8AC3E}">
        <p14:creationId xmlns:p14="http://schemas.microsoft.com/office/powerpoint/2010/main" val="3816898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A2791-6831-4484-B6A4-13EFB4FEF0B8}"/>
              </a:ext>
            </a:extLst>
          </p:cNvPr>
          <p:cNvSpPr>
            <a:spLocks noGrp="1"/>
          </p:cNvSpPr>
          <p:nvPr>
            <p:ph type="title"/>
          </p:nvPr>
        </p:nvSpPr>
        <p:spPr/>
        <p:txBody>
          <a:bodyPr/>
          <a:lstStyle/>
          <a:p>
            <a:r>
              <a:rPr lang="en-US" dirty="0"/>
              <a:t>Weak Bases</a:t>
            </a:r>
          </a:p>
        </p:txBody>
      </p:sp>
      <p:sp>
        <p:nvSpPr>
          <p:cNvPr id="3" name="Content Placeholder 2">
            <a:extLst>
              <a:ext uri="{FF2B5EF4-FFF2-40B4-BE49-F238E27FC236}">
                <a16:creationId xmlns:a16="http://schemas.microsoft.com/office/drawing/2014/main" id="{7650313C-4191-4576-B3DA-125AEC342C43}"/>
              </a:ext>
            </a:extLst>
          </p:cNvPr>
          <p:cNvSpPr>
            <a:spLocks noGrp="1"/>
          </p:cNvSpPr>
          <p:nvPr>
            <p:ph idx="1"/>
          </p:nvPr>
        </p:nvSpPr>
        <p:spPr>
          <a:xfrm>
            <a:off x="457200" y="1568932"/>
            <a:ext cx="1828800" cy="412268"/>
          </a:xfrm>
        </p:spPr>
        <p:txBody>
          <a:bodyPr/>
          <a:lstStyle/>
          <a:p>
            <a:r>
              <a:rPr lang="en-US" sz="2600" dirty="0"/>
              <a:t>Ammonia,</a:t>
            </a:r>
          </a:p>
        </p:txBody>
      </p:sp>
      <p:graphicFrame>
        <p:nvGraphicFramePr>
          <p:cNvPr id="6" name="Object 5" descr="N H 3,">
            <a:extLst>
              <a:ext uri="{FF2B5EF4-FFF2-40B4-BE49-F238E27FC236}">
                <a16:creationId xmlns:a16="http://schemas.microsoft.com/office/drawing/2014/main" id="{491B1443-0BA2-442A-8DEA-21581154D771}"/>
              </a:ext>
            </a:extLst>
          </p:cNvPr>
          <p:cNvGraphicFramePr>
            <a:graphicFrameLocks noChangeAspect="1"/>
          </p:cNvGraphicFramePr>
          <p:nvPr>
            <p:extLst>
              <p:ext uri="{D42A27DB-BD31-4B8C-83A1-F6EECF244321}">
                <p14:modId xmlns:p14="http://schemas.microsoft.com/office/powerpoint/2010/main" val="1555992462"/>
              </p:ext>
            </p:extLst>
          </p:nvPr>
        </p:nvGraphicFramePr>
        <p:xfrm>
          <a:off x="2283132" y="1605936"/>
          <a:ext cx="698500" cy="431800"/>
        </p:xfrm>
        <a:graphic>
          <a:graphicData uri="http://schemas.openxmlformats.org/presentationml/2006/ole">
            <mc:AlternateContent xmlns:mc="http://schemas.openxmlformats.org/markup-compatibility/2006">
              <mc:Choice xmlns:v="urn:schemas-microsoft-com:vml" Requires="v">
                <p:oleObj spid="_x0000_s55546" name="Equation" r:id="rId3" imgW="698400" imgH="431640" progId="Equation.DSMT4">
                  <p:embed/>
                </p:oleObj>
              </mc:Choice>
              <mc:Fallback>
                <p:oleObj name="Equation" r:id="rId3" imgW="698400" imgH="431640" progId="Equation.DSMT4">
                  <p:embed/>
                  <p:pic>
                    <p:nvPicPr>
                      <p:cNvPr id="0" name=""/>
                      <p:cNvPicPr/>
                      <p:nvPr/>
                    </p:nvPicPr>
                    <p:blipFill>
                      <a:blip r:embed="rId4"/>
                      <a:stretch>
                        <a:fillRect/>
                      </a:stretch>
                    </p:blipFill>
                    <p:spPr>
                      <a:xfrm>
                        <a:off x="2283132" y="1605936"/>
                        <a:ext cx="698500" cy="4318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ED29697E-7E0B-4D0E-BD09-DDBFD23E98D6}"/>
              </a:ext>
            </a:extLst>
          </p:cNvPr>
          <p:cNvSpPr>
            <a:spLocks noGrp="1"/>
          </p:cNvSpPr>
          <p:nvPr>
            <p:ph idx="13"/>
          </p:nvPr>
        </p:nvSpPr>
        <p:spPr>
          <a:xfrm>
            <a:off x="3048000" y="1575427"/>
            <a:ext cx="5029200" cy="405773"/>
          </a:xfrm>
        </p:spPr>
        <p:txBody>
          <a:bodyPr/>
          <a:lstStyle/>
          <a:p>
            <a:pPr marL="0" indent="0">
              <a:buNone/>
            </a:pPr>
            <a:r>
              <a:rPr lang="en-US" sz="2600" dirty="0"/>
              <a:t>is a weak base.</a:t>
            </a:r>
          </a:p>
        </p:txBody>
      </p:sp>
      <p:sp>
        <p:nvSpPr>
          <p:cNvPr id="5" name="Content Placeholder 4">
            <a:extLst>
              <a:ext uri="{FF2B5EF4-FFF2-40B4-BE49-F238E27FC236}">
                <a16:creationId xmlns:a16="http://schemas.microsoft.com/office/drawing/2014/main" id="{34319741-7239-463D-95E5-55CBA8AFC9E2}"/>
              </a:ext>
            </a:extLst>
          </p:cNvPr>
          <p:cNvSpPr>
            <a:spLocks noGrp="1"/>
          </p:cNvSpPr>
          <p:nvPr>
            <p:ph sz="quarter" idx="14"/>
          </p:nvPr>
        </p:nvSpPr>
        <p:spPr>
          <a:xfrm>
            <a:off x="471052" y="2104236"/>
            <a:ext cx="8229600" cy="3132859"/>
          </a:xfrm>
        </p:spPr>
        <p:txBody>
          <a:bodyPr/>
          <a:lstStyle/>
          <a:p>
            <a:r>
              <a:rPr lang="en-US" sz="2600" dirty="0"/>
              <a:t>Like weak acids, weak bases have an equilibrium constant called the </a:t>
            </a:r>
            <a:r>
              <a:rPr lang="en-US" sz="2600" b="1" dirty="0"/>
              <a:t>base-dissociation constant</a:t>
            </a:r>
            <a:r>
              <a:rPr lang="en-US" sz="2600" dirty="0"/>
              <a:t>.</a:t>
            </a:r>
          </a:p>
          <a:p>
            <a:r>
              <a:rPr lang="en-US" sz="2600" dirty="0"/>
              <a:t>Equilibrium calculations work the </a:t>
            </a:r>
            <a:r>
              <a:rPr lang="en-US" sz="2600" b="1" dirty="0"/>
              <a:t>same</a:t>
            </a:r>
            <a:r>
              <a:rPr lang="en-US" sz="2600" i="1" dirty="0"/>
              <a:t> </a:t>
            </a:r>
            <a:r>
              <a:rPr lang="en-US" sz="2600" dirty="0"/>
              <a:t>as for acids, using the base-dissociation constant instead.</a:t>
            </a:r>
          </a:p>
          <a:p>
            <a:r>
              <a:rPr lang="en-US" sz="2600" dirty="0"/>
              <a:t>Many bases contain N as an element due to the lone pair; organic derivatives of ammonia are called </a:t>
            </a:r>
            <a:r>
              <a:rPr lang="en-US" sz="2600" b="1" dirty="0"/>
              <a:t>amines</a:t>
            </a:r>
            <a:r>
              <a:rPr lang="en-US" sz="2600" dirty="0"/>
              <a:t>.</a:t>
            </a:r>
          </a:p>
        </p:txBody>
      </p:sp>
      <p:graphicFrame>
        <p:nvGraphicFramePr>
          <p:cNvPr id="7" name="Object 6" descr="N H 3, aqueous, plus H 2 O, liquid, yields N H 4, plus, aqueous, plus O H, minus, aqueous, in a reversible reaction. K sub b = the concentration of N H 4, plus, times the concentration of O H, minus, over the concentration of N H 3">
            <a:extLst>
              <a:ext uri="{FF2B5EF4-FFF2-40B4-BE49-F238E27FC236}">
                <a16:creationId xmlns:a16="http://schemas.microsoft.com/office/drawing/2014/main" id="{376BE631-6399-42CD-B2A0-2B9370CE43F2}"/>
              </a:ext>
            </a:extLst>
          </p:cNvPr>
          <p:cNvGraphicFramePr>
            <a:graphicFrameLocks noChangeAspect="1"/>
          </p:cNvGraphicFramePr>
          <p:nvPr>
            <p:extLst>
              <p:ext uri="{D42A27DB-BD31-4B8C-83A1-F6EECF244321}">
                <p14:modId xmlns:p14="http://schemas.microsoft.com/office/powerpoint/2010/main" val="837212294"/>
              </p:ext>
            </p:extLst>
          </p:nvPr>
        </p:nvGraphicFramePr>
        <p:xfrm>
          <a:off x="1143000" y="5378655"/>
          <a:ext cx="7088294" cy="793545"/>
        </p:xfrm>
        <a:graphic>
          <a:graphicData uri="http://schemas.openxmlformats.org/presentationml/2006/ole">
            <mc:AlternateContent xmlns:mc="http://schemas.openxmlformats.org/markup-compatibility/2006">
              <mc:Choice xmlns:v="urn:schemas-microsoft-com:vml" Requires="v">
                <p:oleObj spid="_x0000_s55547" name="Equation" r:id="rId5" imgW="8394480" imgH="939600" progId="Equation.DSMT4">
                  <p:embed/>
                </p:oleObj>
              </mc:Choice>
              <mc:Fallback>
                <p:oleObj name="Equation" r:id="rId5" imgW="8394480" imgH="939600" progId="Equation.DSMT4">
                  <p:embed/>
                  <p:pic>
                    <p:nvPicPr>
                      <p:cNvPr id="0" name=""/>
                      <p:cNvPicPr/>
                      <p:nvPr/>
                    </p:nvPicPr>
                    <p:blipFill>
                      <a:blip r:embed="rId6"/>
                      <a:stretch>
                        <a:fillRect/>
                      </a:stretch>
                    </p:blipFill>
                    <p:spPr>
                      <a:xfrm>
                        <a:off x="1143000" y="5378655"/>
                        <a:ext cx="7088294" cy="793545"/>
                      </a:xfrm>
                      <a:prstGeom prst="rect">
                        <a:avLst/>
                      </a:prstGeom>
                    </p:spPr>
                  </p:pic>
                </p:oleObj>
              </mc:Fallback>
            </mc:AlternateContent>
          </a:graphicData>
        </a:graphic>
      </p:graphicFrame>
    </p:spTree>
    <p:extLst>
      <p:ext uri="{BB962C8B-B14F-4D97-AF65-F5344CB8AC3E}">
        <p14:creationId xmlns:p14="http://schemas.microsoft.com/office/powerpoint/2010/main" val="4071854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B7044-E2D4-43BE-B204-4F9C5F8F4B44}"/>
              </a:ext>
            </a:extLst>
          </p:cNvPr>
          <p:cNvSpPr>
            <a:spLocks noGrp="1"/>
          </p:cNvSpPr>
          <p:nvPr>
            <p:ph type="title"/>
          </p:nvPr>
        </p:nvSpPr>
        <p:spPr/>
        <p:txBody>
          <a:bodyPr/>
          <a:lstStyle/>
          <a:p>
            <a:r>
              <a:rPr lang="en-US" dirty="0"/>
              <a:t>Types of Weak Bases</a:t>
            </a:r>
          </a:p>
        </p:txBody>
      </p:sp>
      <p:sp>
        <p:nvSpPr>
          <p:cNvPr id="3" name="Content Placeholder 2">
            <a:extLst>
              <a:ext uri="{FF2B5EF4-FFF2-40B4-BE49-F238E27FC236}">
                <a16:creationId xmlns:a16="http://schemas.microsoft.com/office/drawing/2014/main" id="{6A747E1D-A509-4964-A99A-1C29FE5BD9DD}"/>
              </a:ext>
            </a:extLst>
          </p:cNvPr>
          <p:cNvSpPr>
            <a:spLocks noGrp="1"/>
          </p:cNvSpPr>
          <p:nvPr>
            <p:ph idx="1"/>
          </p:nvPr>
        </p:nvSpPr>
        <p:spPr>
          <a:xfrm>
            <a:off x="457200" y="1600200"/>
            <a:ext cx="5105400" cy="4525963"/>
          </a:xfrm>
        </p:spPr>
        <p:txBody>
          <a:bodyPr/>
          <a:lstStyle/>
          <a:p>
            <a:r>
              <a:rPr lang="en-US" sz="2600" dirty="0"/>
              <a:t>Two main categories</a:t>
            </a:r>
          </a:p>
          <a:p>
            <a:pPr marL="460375" indent="-400050">
              <a:buFontTx/>
              <a:buAutoNum type="arabicParenR"/>
            </a:pPr>
            <a:r>
              <a:rPr lang="en-US" sz="2600" dirty="0"/>
              <a:t>Neutral substances with an atom that has a nonbonding pair of electrons that can accept H</a:t>
            </a:r>
            <a:r>
              <a:rPr lang="en-US" sz="2600" baseline="30000" dirty="0"/>
              <a:t>+</a:t>
            </a:r>
            <a:r>
              <a:rPr lang="en-US" sz="2600" dirty="0"/>
              <a:t> (like ammonia and the </a:t>
            </a:r>
            <a:r>
              <a:rPr lang="en-US" sz="2600" b="1" dirty="0"/>
              <a:t>amines</a:t>
            </a:r>
            <a:r>
              <a:rPr lang="en-US" sz="2600" dirty="0"/>
              <a:t>)</a:t>
            </a:r>
          </a:p>
          <a:p>
            <a:pPr marL="460375" indent="-400050">
              <a:buFontTx/>
              <a:buAutoNum type="arabicParenR"/>
            </a:pPr>
            <a:r>
              <a:rPr lang="en-US" sz="2600" dirty="0"/>
              <a:t>Anions of weak acids, which are their conjugate bases</a:t>
            </a:r>
          </a:p>
        </p:txBody>
      </p:sp>
      <p:pic>
        <p:nvPicPr>
          <p:cNvPr id="4" name="Picture 3" descr="Ball and stick models show the structure of ammonia, methylamine, and hydroxylamine. The structure of ammonia, N H 3, is an N single bonded to three Hs. The structure of methylamine, C H 3, N H 2 is a C single bonded to three H atoms and N, which is single bonded to two Hs. The structure of hydroxylamine, N H 2, O H, is an N single bonded to two H atoms and O, which is single bonded to H.">
            <a:extLst>
              <a:ext uri="{FF2B5EF4-FFF2-40B4-BE49-F238E27FC236}">
                <a16:creationId xmlns:a16="http://schemas.microsoft.com/office/drawing/2014/main" id="{DF627EFC-6F84-4AF4-98E4-0298E7E16A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697"/>
          <a:stretch/>
        </p:blipFill>
        <p:spPr>
          <a:xfrm>
            <a:off x="6108986" y="1899174"/>
            <a:ext cx="1663414" cy="4284413"/>
          </a:xfrm>
          <a:prstGeom prst="rect">
            <a:avLst/>
          </a:prstGeom>
        </p:spPr>
      </p:pic>
    </p:spTree>
    <p:extLst>
      <p:ext uri="{BB962C8B-B14F-4D97-AF65-F5344CB8AC3E}">
        <p14:creationId xmlns:p14="http://schemas.microsoft.com/office/powerpoint/2010/main" val="35050539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08AFD-E7C0-4D52-ACEA-E23B740821C8}"/>
              </a:ext>
            </a:extLst>
          </p:cNvPr>
          <p:cNvSpPr>
            <a:spLocks noGrp="1"/>
          </p:cNvSpPr>
          <p:nvPr>
            <p:ph type="title"/>
          </p:nvPr>
        </p:nvSpPr>
        <p:spPr/>
        <p:txBody>
          <a:bodyPr/>
          <a:lstStyle/>
          <a:p>
            <a:r>
              <a:rPr lang="en-US" dirty="0"/>
              <a:t>Base-Dissociation Constants </a:t>
            </a:r>
            <a:r>
              <a:rPr lang="en-US" sz="2000" b="0" baseline="0" dirty="0"/>
              <a:t>(1 of 2)</a:t>
            </a:r>
          </a:p>
        </p:txBody>
      </p:sp>
      <p:sp>
        <p:nvSpPr>
          <p:cNvPr id="3" name="Content Placeholder 2">
            <a:extLst>
              <a:ext uri="{FF2B5EF4-FFF2-40B4-BE49-F238E27FC236}">
                <a16:creationId xmlns:a16="http://schemas.microsoft.com/office/drawing/2014/main" id="{D89A61A7-B707-49AC-837D-A494238855F8}"/>
              </a:ext>
            </a:extLst>
          </p:cNvPr>
          <p:cNvSpPr>
            <a:spLocks noGrp="1"/>
          </p:cNvSpPr>
          <p:nvPr>
            <p:ph idx="1"/>
          </p:nvPr>
        </p:nvSpPr>
        <p:spPr>
          <a:xfrm>
            <a:off x="457200" y="1604176"/>
            <a:ext cx="8229600" cy="453224"/>
          </a:xfrm>
        </p:spPr>
        <p:txBody>
          <a:bodyPr/>
          <a:lstStyle/>
          <a:p>
            <a:pPr marL="0" indent="0">
              <a:buNone/>
            </a:pPr>
            <a:r>
              <a:rPr lang="en-US" sz="2400" b="1" dirty="0"/>
              <a:t>Table 16.4</a:t>
            </a:r>
            <a:r>
              <a:rPr lang="en-US" sz="2400" dirty="0"/>
              <a:t> Some Weak Bases in Water at 25 degree Celsius</a:t>
            </a:r>
          </a:p>
        </p:txBody>
      </p:sp>
      <p:graphicFrame>
        <p:nvGraphicFramePr>
          <p:cNvPr id="24" name="Table 23">
            <a:extLst>
              <a:ext uri="{FF2B5EF4-FFF2-40B4-BE49-F238E27FC236}">
                <a16:creationId xmlns:a16="http://schemas.microsoft.com/office/drawing/2014/main" id="{4538E9FF-DE9B-469A-ADED-8D6B11B151CA}"/>
              </a:ext>
            </a:extLst>
          </p:cNvPr>
          <p:cNvGraphicFramePr>
            <a:graphicFrameLocks noGrp="1"/>
          </p:cNvGraphicFramePr>
          <p:nvPr>
            <p:extLst>
              <p:ext uri="{D42A27DB-BD31-4B8C-83A1-F6EECF244321}">
                <p14:modId xmlns:p14="http://schemas.microsoft.com/office/powerpoint/2010/main" val="278803093"/>
              </p:ext>
            </p:extLst>
          </p:nvPr>
        </p:nvGraphicFramePr>
        <p:xfrm>
          <a:off x="457200" y="2286000"/>
          <a:ext cx="8229600" cy="3407435"/>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val="885792556"/>
                    </a:ext>
                  </a:extLst>
                </a:gridCol>
                <a:gridCol w="1981200">
                  <a:extLst>
                    <a:ext uri="{9D8B030D-6E8A-4147-A177-3AD203B41FA5}">
                      <a16:colId xmlns:a16="http://schemas.microsoft.com/office/drawing/2014/main" val="2376272547"/>
                    </a:ext>
                  </a:extLst>
                </a:gridCol>
                <a:gridCol w="1981200">
                  <a:extLst>
                    <a:ext uri="{9D8B030D-6E8A-4147-A177-3AD203B41FA5}">
                      <a16:colId xmlns:a16="http://schemas.microsoft.com/office/drawing/2014/main" val="3260818642"/>
                    </a:ext>
                  </a:extLst>
                </a:gridCol>
                <a:gridCol w="1600200">
                  <a:extLst>
                    <a:ext uri="{9D8B030D-6E8A-4147-A177-3AD203B41FA5}">
                      <a16:colId xmlns:a16="http://schemas.microsoft.com/office/drawing/2014/main" val="1343842662"/>
                    </a:ext>
                  </a:extLst>
                </a:gridCol>
              </a:tblGrid>
              <a:tr h="690113">
                <a:tc>
                  <a:txBody>
                    <a:bodyPr/>
                    <a:lstStyle/>
                    <a:p>
                      <a:r>
                        <a:rPr lang="en-US" b="1" dirty="0"/>
                        <a:t>Base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Structural Formula*</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Conjugate</a:t>
                      </a:r>
                      <a:br>
                        <a:rPr lang="en-US" sz="1800" b="1" i="0" u="none" strike="noStrike" kern="1200" baseline="0" dirty="0">
                          <a:solidFill>
                            <a:schemeClr val="tx1"/>
                          </a:solidFill>
                          <a:latin typeface="+mn-lt"/>
                          <a:ea typeface="+mn-ea"/>
                          <a:cs typeface="+mn-cs"/>
                        </a:rPr>
                      </a:br>
                      <a:r>
                        <a:rPr lang="en-US" sz="1800" b="1" i="0" u="none" strike="noStrike" kern="1200" baseline="0" dirty="0">
                          <a:solidFill>
                            <a:schemeClr val="tx1"/>
                          </a:solidFill>
                          <a:latin typeface="+mn-lt"/>
                          <a:ea typeface="+mn-ea"/>
                          <a:cs typeface="+mn-cs"/>
                        </a:rPr>
                        <a:t>Acid</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i="1" kern="1200" dirty="0" smtClean="0">
                          <a:solidFill>
                            <a:schemeClr val="bg1"/>
                          </a:solidFill>
                          <a:effectLst/>
                          <a:latin typeface="+mn-lt"/>
                          <a:ea typeface="+mn-ea"/>
                          <a:cs typeface="+mn-cs"/>
                        </a:rPr>
                        <a:t>K</a:t>
                      </a:r>
                      <a:r>
                        <a:rPr lang="en-US" sz="1800" kern="1200" dirty="0" smtClean="0">
                          <a:solidFill>
                            <a:schemeClr val="bg1"/>
                          </a:solidFill>
                          <a:effectLst/>
                          <a:latin typeface="+mn-lt"/>
                          <a:ea typeface="+mn-ea"/>
                          <a:cs typeface="+mn-cs"/>
                        </a:rPr>
                        <a:t> sub b</a:t>
                      </a:r>
                      <a:endParaRPr lang="en-US"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873720"/>
                  </a:ext>
                </a:extLst>
              </a:tr>
              <a:tr h="833887">
                <a:tc>
                  <a:txBody>
                    <a:bodyPr/>
                    <a:lstStyle/>
                    <a:p>
                      <a:r>
                        <a:rPr lang="en-US" dirty="0" smtClean="0"/>
                        <a:t>Ammonia</a:t>
                      </a:r>
                      <a:r>
                        <a:rPr lang="en-US" dirty="0" smtClean="0">
                          <a:solidFill>
                            <a:schemeClr val="bg1"/>
                          </a:solidFill>
                        </a:rPr>
                        <a:t> </a:t>
                      </a:r>
                      <a:r>
                        <a:rPr lang="en-US" sz="1800" kern="1200" dirty="0" smtClean="0">
                          <a:solidFill>
                            <a:schemeClr val="bg1"/>
                          </a:solidFill>
                          <a:effectLst/>
                          <a:latin typeface="+mn-lt"/>
                          <a:ea typeface="+mn-ea"/>
                          <a:cs typeface="+mn-cs"/>
                        </a:rPr>
                        <a:t>N H 3</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bg1"/>
                          </a:solidFill>
                          <a:effectLst/>
                          <a:latin typeface="Times New Roman" panose="02020603050405020304" pitchFamily="18" charset="0"/>
                          <a:ea typeface="Times New Roman" panose="02020603050405020304" pitchFamily="18" charset="0"/>
                        </a:rPr>
                        <a:t>Structural formula, N with a lone pair single bonded leftward, rightward, and downward to H atoms. N is the atom that accepts the proton, shown in blue.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bg1"/>
                          </a:solidFill>
                          <a:effectLst/>
                          <a:latin typeface="Times New Roman" panose="02020603050405020304" pitchFamily="18" charset="0"/>
                          <a:ea typeface="Times New Roman" panose="02020603050405020304" pitchFamily="18" charset="0"/>
                        </a:rPr>
                        <a:t>N H 4, plus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bg1"/>
                          </a:solidFill>
                          <a:effectLst/>
                          <a:latin typeface="Times New Roman" panose="02020603050405020304" pitchFamily="18" charset="0"/>
                          <a:ea typeface="Times New Roman" panose="02020603050405020304" pitchFamily="18" charset="0"/>
                        </a:rPr>
                        <a:t>1.8 times 10 to the negative fifth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0834378"/>
                  </a:ext>
                </a:extLst>
              </a:tr>
              <a:tr h="829574">
                <a:tc>
                  <a:txBody>
                    <a:bodyPr/>
                    <a:lstStyle/>
                    <a:p>
                      <a:r>
                        <a:rPr lang="en-US" dirty="0" smtClean="0"/>
                        <a:t>Pyridine</a:t>
                      </a:r>
                      <a:r>
                        <a:rPr lang="en-US" dirty="0" smtClean="0">
                          <a:solidFill>
                            <a:schemeClr val="bg1"/>
                          </a:solidFill>
                        </a:rPr>
                        <a:t>  </a:t>
                      </a:r>
                      <a:r>
                        <a:rPr lang="en-US" sz="1800" kern="1200" dirty="0" smtClean="0">
                          <a:solidFill>
                            <a:schemeClr val="bg1"/>
                          </a:solidFill>
                          <a:effectLst/>
                          <a:latin typeface="+mn-lt"/>
                          <a:ea typeface="+mn-ea"/>
                          <a:cs typeface="+mn-cs"/>
                        </a:rPr>
                        <a:t>C 5 H 5 N</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bg1"/>
                          </a:solidFill>
                          <a:effectLst/>
                          <a:latin typeface="Times New Roman" panose="02020603050405020304" pitchFamily="18" charset="0"/>
                          <a:ea typeface="Times New Roman" panose="02020603050405020304" pitchFamily="18" charset="0"/>
                        </a:rPr>
                        <a:t>Structural formula, N with a lone pair is shown on the right side of a hexagonal ring. N is the atom that accepts the proton, shown in blue.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bg1"/>
                          </a:solidFill>
                          <a:effectLst/>
                          <a:latin typeface="Times New Roman" panose="02020603050405020304" pitchFamily="18" charset="0"/>
                          <a:ea typeface="Times New Roman" panose="02020603050405020304" pitchFamily="18" charset="0"/>
                        </a:rPr>
                        <a:t>C 5 H 5 N H, plus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bg1"/>
                          </a:solidFill>
                          <a:effectLst/>
                          <a:latin typeface="Times New Roman" panose="02020603050405020304" pitchFamily="18" charset="0"/>
                          <a:ea typeface="Times New Roman" panose="02020603050405020304" pitchFamily="18" charset="0"/>
                        </a:rPr>
                        <a:t>1.7 times 10 to the negative ninth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125596"/>
                  </a:ext>
                </a:extLst>
              </a:tr>
              <a:tr h="1053861">
                <a:tc>
                  <a:txBody>
                    <a:bodyPr/>
                    <a:lstStyle/>
                    <a:p>
                      <a:r>
                        <a:rPr lang="en-US" dirty="0" smtClean="0"/>
                        <a:t>Hydroxylamine</a:t>
                      </a:r>
                      <a:r>
                        <a:rPr lang="en-US" sz="800" dirty="0" smtClean="0">
                          <a:solidFill>
                            <a:schemeClr val="bg1"/>
                          </a:solidFill>
                        </a:rPr>
                        <a:t> </a:t>
                      </a:r>
                      <a:r>
                        <a:rPr lang="en-US" sz="800" kern="1200" dirty="0" smtClean="0">
                          <a:solidFill>
                            <a:schemeClr val="bg1"/>
                          </a:solidFill>
                          <a:effectLst/>
                          <a:latin typeface="+mn-lt"/>
                          <a:ea typeface="+mn-ea"/>
                          <a:cs typeface="+mn-cs"/>
                        </a:rPr>
                        <a:t>H O N H 2</a:t>
                      </a:r>
                      <a:endParaRPr lang="en-US" sz="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bg1"/>
                          </a:solidFill>
                          <a:effectLst/>
                          <a:latin typeface="Times New Roman" panose="02020603050405020304" pitchFamily="18" charset="0"/>
                          <a:ea typeface="Times New Roman" panose="02020603050405020304" pitchFamily="18" charset="0"/>
                        </a:rPr>
                        <a:t>Structural formula, N with a lone pair single bonded leftward and downward to H atoms, and rightward to O H. The O has 2 lone pairs. N is the atom that accepts the proton, shown in blue.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bg1"/>
                          </a:solidFill>
                          <a:effectLst/>
                          <a:latin typeface="Times New Roman" panose="02020603050405020304" pitchFamily="18" charset="0"/>
                          <a:ea typeface="Times New Roman" panose="02020603050405020304" pitchFamily="18" charset="0"/>
                        </a:rPr>
                        <a:t>H O N H 3, plus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bg1"/>
                          </a:solidFill>
                          <a:effectLst/>
                          <a:latin typeface="Times New Roman" panose="02020603050405020304" pitchFamily="18" charset="0"/>
                          <a:ea typeface="Times New Roman" panose="02020603050405020304" pitchFamily="18" charset="0"/>
                        </a:rPr>
                        <a:t>1.1 times 10 to the negative eighth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017611"/>
                  </a:ext>
                </a:extLst>
              </a:tr>
            </a:tbl>
          </a:graphicData>
        </a:graphic>
      </p:graphicFrame>
      <p:graphicFrame>
        <p:nvGraphicFramePr>
          <p:cNvPr id="25" name="Object 24">
            <a:extLst>
              <a:ext uri="{FF2B5EF4-FFF2-40B4-BE49-F238E27FC236}">
                <a16:creationId xmlns:a16="http://schemas.microsoft.com/office/drawing/2014/main" id="{5A7430E4-A5E9-4295-A9E4-91B4C5AEFF9F}"/>
              </a:ext>
            </a:extLst>
          </p:cNvPr>
          <p:cNvGraphicFramePr>
            <a:graphicFrameLocks noChangeAspect="1"/>
          </p:cNvGraphicFramePr>
          <p:nvPr>
            <p:extLst>
              <p:ext uri="{D42A27DB-BD31-4B8C-83A1-F6EECF244321}">
                <p14:modId xmlns:p14="http://schemas.microsoft.com/office/powerpoint/2010/main" val="3347072105"/>
              </p:ext>
            </p:extLst>
          </p:nvPr>
        </p:nvGraphicFramePr>
        <p:xfrm>
          <a:off x="1564968" y="3261953"/>
          <a:ext cx="635000" cy="368300"/>
        </p:xfrm>
        <a:graphic>
          <a:graphicData uri="http://schemas.openxmlformats.org/presentationml/2006/ole">
            <mc:AlternateContent xmlns:mc="http://schemas.openxmlformats.org/markup-compatibility/2006">
              <mc:Choice xmlns:v="urn:schemas-microsoft-com:vml" Requires="v">
                <p:oleObj spid="_x0000_s82124" name="Equation" r:id="rId3" imgW="634680" imgH="368280" progId="Equation.DSMT4">
                  <p:embed/>
                </p:oleObj>
              </mc:Choice>
              <mc:Fallback>
                <p:oleObj name="Equation" r:id="rId3" imgW="634680" imgH="368280" progId="Equation.DSMT4">
                  <p:embed/>
                  <p:pic>
                    <p:nvPicPr>
                      <p:cNvPr id="8" name="Object 7">
                        <a:extLst>
                          <a:ext uri="{FF2B5EF4-FFF2-40B4-BE49-F238E27FC236}">
                            <a16:creationId xmlns:a16="http://schemas.microsoft.com/office/drawing/2014/main" id="{5A7430E4-A5E9-4295-A9E4-91B4C5AEFF9F}"/>
                          </a:ext>
                        </a:extLst>
                      </p:cNvPr>
                      <p:cNvPicPr/>
                      <p:nvPr/>
                    </p:nvPicPr>
                    <p:blipFill>
                      <a:blip r:embed="rId4"/>
                      <a:stretch>
                        <a:fillRect/>
                      </a:stretch>
                    </p:blipFill>
                    <p:spPr>
                      <a:xfrm>
                        <a:off x="1564968" y="3261953"/>
                        <a:ext cx="635000" cy="36830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C90749AF-19CC-4375-A035-0FD5D570810D}"/>
              </a:ext>
            </a:extLst>
          </p:cNvPr>
          <p:cNvGraphicFramePr>
            <a:graphicFrameLocks noChangeAspect="1"/>
          </p:cNvGraphicFramePr>
          <p:nvPr>
            <p:extLst>
              <p:ext uri="{D42A27DB-BD31-4B8C-83A1-F6EECF244321}">
                <p14:modId xmlns:p14="http://schemas.microsoft.com/office/powerpoint/2010/main" val="2173237086"/>
              </p:ext>
            </p:extLst>
          </p:nvPr>
        </p:nvGraphicFramePr>
        <p:xfrm>
          <a:off x="1435100" y="4080796"/>
          <a:ext cx="850900" cy="368300"/>
        </p:xfrm>
        <a:graphic>
          <a:graphicData uri="http://schemas.openxmlformats.org/presentationml/2006/ole">
            <mc:AlternateContent xmlns:mc="http://schemas.openxmlformats.org/markup-compatibility/2006">
              <mc:Choice xmlns:v="urn:schemas-microsoft-com:vml" Requires="v">
                <p:oleObj spid="_x0000_s82125" name="Equation" r:id="rId5" imgW="850680" imgH="368280" progId="Equation.DSMT4">
                  <p:embed/>
                </p:oleObj>
              </mc:Choice>
              <mc:Fallback>
                <p:oleObj name="Equation" r:id="rId5" imgW="850680" imgH="368280" progId="Equation.DSMT4">
                  <p:embed/>
                  <p:pic>
                    <p:nvPicPr>
                      <p:cNvPr id="9" name="Object 8">
                        <a:extLst>
                          <a:ext uri="{FF2B5EF4-FFF2-40B4-BE49-F238E27FC236}">
                            <a16:creationId xmlns:a16="http://schemas.microsoft.com/office/drawing/2014/main" id="{C90749AF-19CC-4375-A035-0FD5D570810D}"/>
                          </a:ext>
                        </a:extLst>
                      </p:cNvPr>
                      <p:cNvPicPr/>
                      <p:nvPr/>
                    </p:nvPicPr>
                    <p:blipFill>
                      <a:blip r:embed="rId6"/>
                      <a:stretch>
                        <a:fillRect/>
                      </a:stretch>
                    </p:blipFill>
                    <p:spPr>
                      <a:xfrm>
                        <a:off x="1435100" y="4080796"/>
                        <a:ext cx="850900" cy="368300"/>
                      </a:xfrm>
                      <a:prstGeom prst="rect">
                        <a:avLst/>
                      </a:prstGeom>
                    </p:spPr>
                  </p:pic>
                </p:oleObj>
              </mc:Fallback>
            </mc:AlternateContent>
          </a:graphicData>
        </a:graphic>
      </p:graphicFrame>
      <p:pic>
        <p:nvPicPr>
          <p:cNvPr id="27" name="Picture 26">
            <a:extLst>
              <a:ext uri="{FF2B5EF4-FFF2-40B4-BE49-F238E27FC236}">
                <a16:creationId xmlns:a16="http://schemas.microsoft.com/office/drawing/2014/main" id="{4B8D2D56-7AAC-4050-9730-7CBA52923C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7187" y="3081933"/>
            <a:ext cx="1022618" cy="661699"/>
          </a:xfrm>
          <a:prstGeom prst="rect">
            <a:avLst/>
          </a:prstGeom>
        </p:spPr>
      </p:pic>
      <p:pic>
        <p:nvPicPr>
          <p:cNvPr id="28" name="Picture 27">
            <a:extLst>
              <a:ext uri="{FF2B5EF4-FFF2-40B4-BE49-F238E27FC236}">
                <a16:creationId xmlns:a16="http://schemas.microsoft.com/office/drawing/2014/main" id="{6F4E47B0-9EC4-4162-8B45-33B37397A0E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06209" y="3918735"/>
            <a:ext cx="822108" cy="606561"/>
          </a:xfrm>
          <a:prstGeom prst="rect">
            <a:avLst/>
          </a:prstGeom>
        </p:spPr>
      </p:pic>
      <p:pic>
        <p:nvPicPr>
          <p:cNvPr id="29" name="Picture 28">
            <a:extLst>
              <a:ext uri="{FF2B5EF4-FFF2-40B4-BE49-F238E27FC236}">
                <a16:creationId xmlns:a16="http://schemas.microsoft.com/office/drawing/2014/main" id="{9C9EC20F-6176-484E-8839-58E5490B70B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30660" y="4844754"/>
            <a:ext cx="1157969" cy="641646"/>
          </a:xfrm>
          <a:prstGeom prst="rect">
            <a:avLst/>
          </a:prstGeom>
        </p:spPr>
      </p:pic>
      <p:graphicFrame>
        <p:nvGraphicFramePr>
          <p:cNvPr id="30" name="Object 29">
            <a:extLst>
              <a:ext uri="{FF2B5EF4-FFF2-40B4-BE49-F238E27FC236}">
                <a16:creationId xmlns:a16="http://schemas.microsoft.com/office/drawing/2014/main" id="{D90EDCA5-62B6-4CCF-A501-C804D64C6CD6}"/>
              </a:ext>
            </a:extLst>
          </p:cNvPr>
          <p:cNvGraphicFramePr>
            <a:graphicFrameLocks noChangeAspect="1"/>
          </p:cNvGraphicFramePr>
          <p:nvPr>
            <p:extLst>
              <p:ext uri="{D42A27DB-BD31-4B8C-83A1-F6EECF244321}">
                <p14:modId xmlns:p14="http://schemas.microsoft.com/office/powerpoint/2010/main" val="2325491563"/>
              </p:ext>
            </p:extLst>
          </p:nvPr>
        </p:nvGraphicFramePr>
        <p:xfrm>
          <a:off x="2057400" y="5029200"/>
          <a:ext cx="977900" cy="368300"/>
        </p:xfrm>
        <a:graphic>
          <a:graphicData uri="http://schemas.openxmlformats.org/presentationml/2006/ole">
            <mc:AlternateContent xmlns:mc="http://schemas.openxmlformats.org/markup-compatibility/2006">
              <mc:Choice xmlns:v="urn:schemas-microsoft-com:vml" Requires="v">
                <p:oleObj spid="_x0000_s82126" name="Equation" r:id="rId10" imgW="977760" imgH="368280" progId="Equation.DSMT4">
                  <p:embed/>
                </p:oleObj>
              </mc:Choice>
              <mc:Fallback>
                <p:oleObj name="Equation" r:id="rId10" imgW="977760" imgH="368280" progId="Equation.DSMT4">
                  <p:embed/>
                  <p:pic>
                    <p:nvPicPr>
                      <p:cNvPr id="17" name="Object 16">
                        <a:extLst>
                          <a:ext uri="{FF2B5EF4-FFF2-40B4-BE49-F238E27FC236}">
                            <a16:creationId xmlns:a16="http://schemas.microsoft.com/office/drawing/2014/main" id="{D90EDCA5-62B6-4CCF-A501-C804D64C6CD6}"/>
                          </a:ext>
                        </a:extLst>
                      </p:cNvPr>
                      <p:cNvPicPr/>
                      <p:nvPr/>
                    </p:nvPicPr>
                    <p:blipFill>
                      <a:blip r:embed="rId11"/>
                      <a:stretch>
                        <a:fillRect/>
                      </a:stretch>
                    </p:blipFill>
                    <p:spPr>
                      <a:xfrm>
                        <a:off x="2057400" y="5029200"/>
                        <a:ext cx="977900" cy="368300"/>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BF587E31-74F6-45A0-A5DF-51C34B700832}"/>
              </a:ext>
            </a:extLst>
          </p:cNvPr>
          <p:cNvGraphicFramePr>
            <a:graphicFrameLocks noChangeAspect="1"/>
          </p:cNvGraphicFramePr>
          <p:nvPr>
            <p:extLst>
              <p:ext uri="{D42A27DB-BD31-4B8C-83A1-F6EECF244321}">
                <p14:modId xmlns:p14="http://schemas.microsoft.com/office/powerpoint/2010/main" val="189431240"/>
              </p:ext>
            </p:extLst>
          </p:nvPr>
        </p:nvGraphicFramePr>
        <p:xfrm>
          <a:off x="5257800" y="3273732"/>
          <a:ext cx="533400" cy="317500"/>
        </p:xfrm>
        <a:graphic>
          <a:graphicData uri="http://schemas.openxmlformats.org/presentationml/2006/ole">
            <mc:AlternateContent xmlns:mc="http://schemas.openxmlformats.org/markup-compatibility/2006">
              <mc:Choice xmlns:v="urn:schemas-microsoft-com:vml" Requires="v">
                <p:oleObj spid="_x0000_s82127" name="Equation" r:id="rId12" imgW="533160" imgH="317160" progId="Equation.DSMT4">
                  <p:embed/>
                </p:oleObj>
              </mc:Choice>
              <mc:Fallback>
                <p:oleObj name="Equation" r:id="rId12" imgW="533160" imgH="317160" progId="Equation.DSMT4">
                  <p:embed/>
                  <p:pic>
                    <p:nvPicPr>
                      <p:cNvPr id="18" name="Object 17">
                        <a:extLst>
                          <a:ext uri="{FF2B5EF4-FFF2-40B4-BE49-F238E27FC236}">
                            <a16:creationId xmlns:a16="http://schemas.microsoft.com/office/drawing/2014/main" id="{BF587E31-74F6-45A0-A5DF-51C34B700832}"/>
                          </a:ext>
                        </a:extLst>
                      </p:cNvPr>
                      <p:cNvPicPr/>
                      <p:nvPr/>
                    </p:nvPicPr>
                    <p:blipFill>
                      <a:blip r:embed="rId13"/>
                      <a:stretch>
                        <a:fillRect/>
                      </a:stretch>
                    </p:blipFill>
                    <p:spPr>
                      <a:xfrm>
                        <a:off x="5257800" y="3273732"/>
                        <a:ext cx="533400" cy="317500"/>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F35B8A4E-50F8-4B82-8FFB-961976F2E450}"/>
              </a:ext>
            </a:extLst>
          </p:cNvPr>
          <p:cNvGraphicFramePr>
            <a:graphicFrameLocks noChangeAspect="1"/>
          </p:cNvGraphicFramePr>
          <p:nvPr>
            <p:extLst>
              <p:ext uri="{D42A27DB-BD31-4B8C-83A1-F6EECF244321}">
                <p14:modId xmlns:p14="http://schemas.microsoft.com/office/powerpoint/2010/main" val="1325310888"/>
              </p:ext>
            </p:extLst>
          </p:nvPr>
        </p:nvGraphicFramePr>
        <p:xfrm>
          <a:off x="5208588" y="4102100"/>
          <a:ext cx="939800" cy="317500"/>
        </p:xfrm>
        <a:graphic>
          <a:graphicData uri="http://schemas.openxmlformats.org/presentationml/2006/ole">
            <mc:AlternateContent xmlns:mc="http://schemas.openxmlformats.org/markup-compatibility/2006">
              <mc:Choice xmlns:v="urn:schemas-microsoft-com:vml" Requires="v">
                <p:oleObj spid="_x0000_s82128" name="Equation" r:id="rId14" imgW="939600" imgH="317160" progId="Equation.DSMT4">
                  <p:embed/>
                </p:oleObj>
              </mc:Choice>
              <mc:Fallback>
                <p:oleObj name="Equation" r:id="rId14" imgW="939600" imgH="317160" progId="Equation.DSMT4">
                  <p:embed/>
                  <p:pic>
                    <p:nvPicPr>
                      <p:cNvPr id="19" name="Object 18">
                        <a:extLst>
                          <a:ext uri="{FF2B5EF4-FFF2-40B4-BE49-F238E27FC236}">
                            <a16:creationId xmlns:a16="http://schemas.microsoft.com/office/drawing/2014/main" id="{F35B8A4E-50F8-4B82-8FFB-961976F2E450}"/>
                          </a:ext>
                        </a:extLst>
                      </p:cNvPr>
                      <p:cNvPicPr/>
                      <p:nvPr/>
                    </p:nvPicPr>
                    <p:blipFill>
                      <a:blip r:embed="rId15"/>
                      <a:stretch>
                        <a:fillRect/>
                      </a:stretch>
                    </p:blipFill>
                    <p:spPr>
                      <a:xfrm>
                        <a:off x="5208588" y="4102100"/>
                        <a:ext cx="939800" cy="317500"/>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D9C39C91-61C6-4584-B496-CB0A5A0165B1}"/>
              </a:ext>
            </a:extLst>
          </p:cNvPr>
          <p:cNvGraphicFramePr>
            <a:graphicFrameLocks noChangeAspect="1"/>
          </p:cNvGraphicFramePr>
          <p:nvPr>
            <p:extLst>
              <p:ext uri="{D42A27DB-BD31-4B8C-83A1-F6EECF244321}">
                <p14:modId xmlns:p14="http://schemas.microsoft.com/office/powerpoint/2010/main" val="2527083118"/>
              </p:ext>
            </p:extLst>
          </p:nvPr>
        </p:nvGraphicFramePr>
        <p:xfrm>
          <a:off x="5257800" y="4953000"/>
          <a:ext cx="876300" cy="317500"/>
        </p:xfrm>
        <a:graphic>
          <a:graphicData uri="http://schemas.openxmlformats.org/presentationml/2006/ole">
            <mc:AlternateContent xmlns:mc="http://schemas.openxmlformats.org/markup-compatibility/2006">
              <mc:Choice xmlns:v="urn:schemas-microsoft-com:vml" Requires="v">
                <p:oleObj spid="_x0000_s82129" name="Equation" r:id="rId16" imgW="876240" imgH="317160" progId="Equation.DSMT4">
                  <p:embed/>
                </p:oleObj>
              </mc:Choice>
              <mc:Fallback>
                <p:oleObj name="Equation" r:id="rId16" imgW="876240" imgH="317160" progId="Equation.DSMT4">
                  <p:embed/>
                  <p:pic>
                    <p:nvPicPr>
                      <p:cNvPr id="20" name="Object 19">
                        <a:extLst>
                          <a:ext uri="{FF2B5EF4-FFF2-40B4-BE49-F238E27FC236}">
                            <a16:creationId xmlns:a16="http://schemas.microsoft.com/office/drawing/2014/main" id="{D9C39C91-61C6-4584-B496-CB0A5A0165B1}"/>
                          </a:ext>
                        </a:extLst>
                      </p:cNvPr>
                      <p:cNvPicPr/>
                      <p:nvPr/>
                    </p:nvPicPr>
                    <p:blipFill>
                      <a:blip r:embed="rId17"/>
                      <a:stretch>
                        <a:fillRect/>
                      </a:stretch>
                    </p:blipFill>
                    <p:spPr>
                      <a:xfrm>
                        <a:off x="5257800" y="4953000"/>
                        <a:ext cx="876300" cy="317500"/>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EFB85D18-766C-43A6-B5F8-174915FD7E26}"/>
              </a:ext>
            </a:extLst>
          </p:cNvPr>
          <p:cNvGraphicFramePr>
            <a:graphicFrameLocks noChangeAspect="1"/>
          </p:cNvGraphicFramePr>
          <p:nvPr>
            <p:extLst>
              <p:ext uri="{D42A27DB-BD31-4B8C-83A1-F6EECF244321}">
                <p14:modId xmlns:p14="http://schemas.microsoft.com/office/powerpoint/2010/main" val="2113884643"/>
              </p:ext>
            </p:extLst>
          </p:nvPr>
        </p:nvGraphicFramePr>
        <p:xfrm>
          <a:off x="7213600" y="3276600"/>
          <a:ext cx="939800" cy="254000"/>
        </p:xfrm>
        <a:graphic>
          <a:graphicData uri="http://schemas.openxmlformats.org/presentationml/2006/ole">
            <mc:AlternateContent xmlns:mc="http://schemas.openxmlformats.org/markup-compatibility/2006">
              <mc:Choice xmlns:v="urn:schemas-microsoft-com:vml" Requires="v">
                <p:oleObj spid="_x0000_s82130" name="Equation" r:id="rId18" imgW="939600" imgH="253800" progId="Equation.DSMT4">
                  <p:embed/>
                </p:oleObj>
              </mc:Choice>
              <mc:Fallback>
                <p:oleObj name="Equation" r:id="rId18" imgW="939600" imgH="253800" progId="Equation.DSMT4">
                  <p:embed/>
                  <p:pic>
                    <p:nvPicPr>
                      <p:cNvPr id="21" name="Object 20">
                        <a:extLst>
                          <a:ext uri="{FF2B5EF4-FFF2-40B4-BE49-F238E27FC236}">
                            <a16:creationId xmlns:a16="http://schemas.microsoft.com/office/drawing/2014/main" id="{EFB85D18-766C-43A6-B5F8-174915FD7E26}"/>
                          </a:ext>
                        </a:extLst>
                      </p:cNvPr>
                      <p:cNvPicPr/>
                      <p:nvPr/>
                    </p:nvPicPr>
                    <p:blipFill>
                      <a:blip r:embed="rId19"/>
                      <a:stretch>
                        <a:fillRect/>
                      </a:stretch>
                    </p:blipFill>
                    <p:spPr>
                      <a:xfrm>
                        <a:off x="7213600" y="3276600"/>
                        <a:ext cx="939800" cy="254000"/>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C735ECA5-B066-45BD-904F-39329407ECCE}"/>
              </a:ext>
            </a:extLst>
          </p:cNvPr>
          <p:cNvGraphicFramePr>
            <a:graphicFrameLocks noChangeAspect="1"/>
          </p:cNvGraphicFramePr>
          <p:nvPr>
            <p:extLst>
              <p:ext uri="{D42A27DB-BD31-4B8C-83A1-F6EECF244321}">
                <p14:modId xmlns:p14="http://schemas.microsoft.com/office/powerpoint/2010/main" val="1161302911"/>
              </p:ext>
            </p:extLst>
          </p:nvPr>
        </p:nvGraphicFramePr>
        <p:xfrm>
          <a:off x="7219336" y="4114800"/>
          <a:ext cx="939800" cy="254000"/>
        </p:xfrm>
        <a:graphic>
          <a:graphicData uri="http://schemas.openxmlformats.org/presentationml/2006/ole">
            <mc:AlternateContent xmlns:mc="http://schemas.openxmlformats.org/markup-compatibility/2006">
              <mc:Choice xmlns:v="urn:schemas-microsoft-com:vml" Requires="v">
                <p:oleObj spid="_x0000_s82131" name="Equation" r:id="rId20" imgW="939600" imgH="253800" progId="Equation.DSMT4">
                  <p:embed/>
                </p:oleObj>
              </mc:Choice>
              <mc:Fallback>
                <p:oleObj name="Equation" r:id="rId20" imgW="939600" imgH="253800" progId="Equation.DSMT4">
                  <p:embed/>
                  <p:pic>
                    <p:nvPicPr>
                      <p:cNvPr id="22" name="Object 21">
                        <a:extLst>
                          <a:ext uri="{FF2B5EF4-FFF2-40B4-BE49-F238E27FC236}">
                            <a16:creationId xmlns:a16="http://schemas.microsoft.com/office/drawing/2014/main" id="{C735ECA5-B066-45BD-904F-39329407ECCE}"/>
                          </a:ext>
                        </a:extLst>
                      </p:cNvPr>
                      <p:cNvPicPr/>
                      <p:nvPr/>
                    </p:nvPicPr>
                    <p:blipFill>
                      <a:blip r:embed="rId21"/>
                      <a:stretch>
                        <a:fillRect/>
                      </a:stretch>
                    </p:blipFill>
                    <p:spPr>
                      <a:xfrm>
                        <a:off x="7219336" y="4114800"/>
                        <a:ext cx="939800" cy="254000"/>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592CAAD7-6F47-437A-87CA-2350013A7E24}"/>
              </a:ext>
            </a:extLst>
          </p:cNvPr>
          <p:cNvGraphicFramePr>
            <a:graphicFrameLocks noChangeAspect="1"/>
          </p:cNvGraphicFramePr>
          <p:nvPr>
            <p:extLst>
              <p:ext uri="{D42A27DB-BD31-4B8C-83A1-F6EECF244321}">
                <p14:modId xmlns:p14="http://schemas.microsoft.com/office/powerpoint/2010/main" val="2991262333"/>
              </p:ext>
            </p:extLst>
          </p:nvPr>
        </p:nvGraphicFramePr>
        <p:xfrm>
          <a:off x="7248525" y="4993968"/>
          <a:ext cx="901700" cy="254000"/>
        </p:xfrm>
        <a:graphic>
          <a:graphicData uri="http://schemas.openxmlformats.org/presentationml/2006/ole">
            <mc:AlternateContent xmlns:mc="http://schemas.openxmlformats.org/markup-compatibility/2006">
              <mc:Choice xmlns:v="urn:schemas-microsoft-com:vml" Requires="v">
                <p:oleObj spid="_x0000_s82132" name="Equation" r:id="rId22" imgW="901440" imgH="253800" progId="Equation.DSMT4">
                  <p:embed/>
                </p:oleObj>
              </mc:Choice>
              <mc:Fallback>
                <p:oleObj name="Equation" r:id="rId22" imgW="901440" imgH="253800" progId="Equation.DSMT4">
                  <p:embed/>
                  <p:pic>
                    <p:nvPicPr>
                      <p:cNvPr id="23" name="Object 22">
                        <a:extLst>
                          <a:ext uri="{FF2B5EF4-FFF2-40B4-BE49-F238E27FC236}">
                            <a16:creationId xmlns:a16="http://schemas.microsoft.com/office/drawing/2014/main" id="{592CAAD7-6F47-437A-87CA-2350013A7E24}"/>
                          </a:ext>
                        </a:extLst>
                      </p:cNvPr>
                      <p:cNvPicPr/>
                      <p:nvPr/>
                    </p:nvPicPr>
                    <p:blipFill>
                      <a:blip r:embed="rId23"/>
                      <a:stretch>
                        <a:fillRect/>
                      </a:stretch>
                    </p:blipFill>
                    <p:spPr>
                      <a:xfrm>
                        <a:off x="7248525" y="4993968"/>
                        <a:ext cx="901700" cy="254000"/>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D9E1DB39-EFFE-4446-BCC8-D269F68A71BD}"/>
              </a:ext>
            </a:extLst>
          </p:cNvPr>
          <p:cNvGraphicFramePr>
            <a:graphicFrameLocks noChangeAspect="1"/>
          </p:cNvGraphicFramePr>
          <p:nvPr>
            <p:extLst>
              <p:ext uri="{D42A27DB-BD31-4B8C-83A1-F6EECF244321}">
                <p14:modId xmlns:p14="http://schemas.microsoft.com/office/powerpoint/2010/main" val="968485775"/>
              </p:ext>
            </p:extLst>
          </p:nvPr>
        </p:nvGraphicFramePr>
        <p:xfrm>
          <a:off x="7683500" y="2438400"/>
          <a:ext cx="304800" cy="317500"/>
        </p:xfrm>
        <a:graphic>
          <a:graphicData uri="http://schemas.openxmlformats.org/presentationml/2006/ole">
            <mc:AlternateContent xmlns:mc="http://schemas.openxmlformats.org/markup-compatibility/2006">
              <mc:Choice xmlns:v="urn:schemas-microsoft-com:vml" Requires="v">
                <p:oleObj spid="_x0000_s82133" name="Equation" r:id="rId24" imgW="304560" imgH="317160" progId="Equation.DSMT4">
                  <p:embed/>
                </p:oleObj>
              </mc:Choice>
              <mc:Fallback>
                <p:oleObj name="Equation" r:id="rId24" imgW="304560" imgH="317160" progId="Equation.DSMT4">
                  <p:embed/>
                  <p:pic>
                    <p:nvPicPr>
                      <p:cNvPr id="10" name="Object 9">
                        <a:extLst>
                          <a:ext uri="{FF2B5EF4-FFF2-40B4-BE49-F238E27FC236}">
                            <a16:creationId xmlns:a16="http://schemas.microsoft.com/office/drawing/2014/main" id="{D9E1DB39-EFFE-4446-BCC8-D269F68A71BD}"/>
                          </a:ext>
                        </a:extLst>
                      </p:cNvPr>
                      <p:cNvPicPr/>
                      <p:nvPr/>
                    </p:nvPicPr>
                    <p:blipFill>
                      <a:blip r:embed="rId25"/>
                      <a:stretch>
                        <a:fillRect/>
                      </a:stretch>
                    </p:blipFill>
                    <p:spPr>
                      <a:xfrm>
                        <a:off x="7683500" y="2438400"/>
                        <a:ext cx="304800" cy="3175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0E7EC376-5BFD-476C-A182-71722A8DC077}"/>
              </a:ext>
            </a:extLst>
          </p:cNvPr>
          <p:cNvSpPr>
            <a:spLocks noGrp="1"/>
          </p:cNvSpPr>
          <p:nvPr>
            <p:ph idx="13"/>
          </p:nvPr>
        </p:nvSpPr>
        <p:spPr>
          <a:xfrm>
            <a:off x="457200" y="5943600"/>
            <a:ext cx="8229600" cy="381000"/>
          </a:xfrm>
        </p:spPr>
        <p:txBody>
          <a:bodyPr/>
          <a:lstStyle/>
          <a:p>
            <a:pPr marL="0" indent="0">
              <a:buNone/>
            </a:pPr>
            <a:r>
              <a:rPr lang="en-US" dirty="0"/>
              <a:t>*The atom that accepts the proton is shown in blue.</a:t>
            </a:r>
          </a:p>
        </p:txBody>
      </p:sp>
    </p:spTree>
    <p:extLst>
      <p:ext uri="{BB962C8B-B14F-4D97-AF65-F5344CB8AC3E}">
        <p14:creationId xmlns:p14="http://schemas.microsoft.com/office/powerpoint/2010/main" val="3655957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08AFD-E7C0-4D52-ACEA-E23B740821C8}"/>
              </a:ext>
            </a:extLst>
          </p:cNvPr>
          <p:cNvSpPr>
            <a:spLocks noGrp="1"/>
          </p:cNvSpPr>
          <p:nvPr>
            <p:ph type="title"/>
          </p:nvPr>
        </p:nvSpPr>
        <p:spPr/>
        <p:txBody>
          <a:bodyPr/>
          <a:lstStyle/>
          <a:p>
            <a:r>
              <a:rPr lang="en-US" dirty="0"/>
              <a:t>Base-Dissociation Constants </a:t>
            </a:r>
            <a:r>
              <a:rPr lang="en-US" sz="2000" b="0" baseline="0" dirty="0"/>
              <a:t>(2 of 2)</a:t>
            </a:r>
          </a:p>
        </p:txBody>
      </p:sp>
      <p:sp>
        <p:nvSpPr>
          <p:cNvPr id="6" name="Content Placeholder 5"/>
          <p:cNvSpPr>
            <a:spLocks noGrp="1"/>
          </p:cNvSpPr>
          <p:nvPr>
            <p:ph idx="1"/>
          </p:nvPr>
        </p:nvSpPr>
        <p:spPr>
          <a:xfrm>
            <a:off x="457200" y="1600200"/>
            <a:ext cx="8229600" cy="422229"/>
          </a:xfrm>
        </p:spPr>
        <p:txBody>
          <a:bodyPr/>
          <a:lstStyle/>
          <a:p>
            <a:pPr marL="0" indent="0">
              <a:buNone/>
            </a:pPr>
            <a:r>
              <a:rPr lang="en-US" sz="2400" b="1" dirty="0" smtClean="0"/>
              <a:t>[Table 16.4 continued]</a:t>
            </a:r>
            <a:endParaRPr lang="en-US" sz="2400" b="1" dirty="0"/>
          </a:p>
        </p:txBody>
      </p:sp>
      <p:graphicFrame>
        <p:nvGraphicFramePr>
          <p:cNvPr id="7" name="Table 6">
            <a:extLst>
              <a:ext uri="{FF2B5EF4-FFF2-40B4-BE49-F238E27FC236}">
                <a16:creationId xmlns:a16="http://schemas.microsoft.com/office/drawing/2014/main" id="{4538E9FF-DE9B-469A-ADED-8D6B11B151CA}"/>
              </a:ext>
            </a:extLst>
          </p:cNvPr>
          <p:cNvGraphicFramePr>
            <a:graphicFrameLocks noGrp="1"/>
          </p:cNvGraphicFramePr>
          <p:nvPr>
            <p:extLst>
              <p:ext uri="{D42A27DB-BD31-4B8C-83A1-F6EECF244321}">
                <p14:modId xmlns:p14="http://schemas.microsoft.com/office/powerpoint/2010/main" val="617861052"/>
              </p:ext>
            </p:extLst>
          </p:nvPr>
        </p:nvGraphicFramePr>
        <p:xfrm>
          <a:off x="457200" y="2133600"/>
          <a:ext cx="8229600" cy="3962400"/>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val="885792556"/>
                    </a:ext>
                  </a:extLst>
                </a:gridCol>
                <a:gridCol w="1981200">
                  <a:extLst>
                    <a:ext uri="{9D8B030D-6E8A-4147-A177-3AD203B41FA5}">
                      <a16:colId xmlns:a16="http://schemas.microsoft.com/office/drawing/2014/main" val="2376272547"/>
                    </a:ext>
                  </a:extLst>
                </a:gridCol>
                <a:gridCol w="1981200">
                  <a:extLst>
                    <a:ext uri="{9D8B030D-6E8A-4147-A177-3AD203B41FA5}">
                      <a16:colId xmlns:a16="http://schemas.microsoft.com/office/drawing/2014/main" val="3260818642"/>
                    </a:ext>
                  </a:extLst>
                </a:gridCol>
                <a:gridCol w="1600200">
                  <a:extLst>
                    <a:ext uri="{9D8B030D-6E8A-4147-A177-3AD203B41FA5}">
                      <a16:colId xmlns:a16="http://schemas.microsoft.com/office/drawing/2014/main" val="1343842662"/>
                    </a:ext>
                  </a:extLst>
                </a:gridCol>
              </a:tblGrid>
              <a:tr h="736412">
                <a:tc>
                  <a:txBody>
                    <a:bodyPr/>
                    <a:lstStyle/>
                    <a:p>
                      <a:r>
                        <a:rPr lang="en-US" b="1" dirty="0"/>
                        <a:t>Base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Structural Formula*</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Conjugate</a:t>
                      </a:r>
                      <a:br>
                        <a:rPr lang="en-US" sz="1800" b="1" i="0" u="none" strike="noStrike" kern="1200" baseline="0" dirty="0">
                          <a:solidFill>
                            <a:schemeClr val="tx1"/>
                          </a:solidFill>
                          <a:latin typeface="+mn-lt"/>
                          <a:ea typeface="+mn-ea"/>
                          <a:cs typeface="+mn-cs"/>
                        </a:rPr>
                      </a:br>
                      <a:r>
                        <a:rPr lang="en-US" sz="1800" b="1" i="0" u="none" strike="noStrike" kern="1200" baseline="0" dirty="0">
                          <a:solidFill>
                            <a:schemeClr val="tx1"/>
                          </a:solidFill>
                          <a:latin typeface="+mn-lt"/>
                          <a:ea typeface="+mn-ea"/>
                          <a:cs typeface="+mn-cs"/>
                        </a:rPr>
                        <a:t>Acid</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kern="1200" dirty="0" smtClean="0">
                          <a:solidFill>
                            <a:schemeClr val="bg1"/>
                          </a:solidFill>
                          <a:effectLst/>
                          <a:latin typeface="+mn-lt"/>
                          <a:ea typeface="+mn-ea"/>
                          <a:cs typeface="+mn-cs"/>
                        </a:rPr>
                        <a:t>K</a:t>
                      </a:r>
                      <a:r>
                        <a:rPr lang="en-US" sz="1800" kern="1200" dirty="0" smtClean="0">
                          <a:solidFill>
                            <a:schemeClr val="bg1"/>
                          </a:solidFill>
                          <a:effectLst/>
                          <a:latin typeface="+mn-lt"/>
                          <a:ea typeface="+mn-ea"/>
                          <a:cs typeface="+mn-cs"/>
                        </a:rPr>
                        <a:t> sub b</a:t>
                      </a:r>
                      <a:endParaRPr lang="en-US" b="1" dirty="0" smtClean="0">
                        <a:solidFill>
                          <a:schemeClr val="bg1"/>
                        </a:solidFill>
                      </a:endParaRPr>
                    </a:p>
                    <a:p>
                      <a:endParaRPr lang="en-US"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7581405"/>
                  </a:ext>
                </a:extLst>
              </a:tr>
              <a:tr h="736412">
                <a:tc>
                  <a:txBody>
                    <a:bodyPr/>
                    <a:lstStyle/>
                    <a:p>
                      <a:r>
                        <a:rPr lang="en-US" b="0" dirty="0" smtClean="0"/>
                        <a:t>Methylamine </a:t>
                      </a:r>
                      <a:r>
                        <a:rPr lang="en-US" sz="800" kern="1200" dirty="0" smtClean="0">
                          <a:solidFill>
                            <a:schemeClr val="bg1"/>
                          </a:solidFill>
                          <a:effectLst/>
                          <a:latin typeface="+mn-lt"/>
                          <a:ea typeface="+mn-ea"/>
                          <a:cs typeface="+mn-cs"/>
                        </a:rPr>
                        <a:t>C H 3, N H 2</a:t>
                      </a:r>
                      <a:endParaRPr lang="en-US" sz="8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800" dirty="0">
                          <a:solidFill>
                            <a:schemeClr val="bg1"/>
                          </a:solidFill>
                          <a:effectLst/>
                          <a:latin typeface="Times New Roman" panose="02020603050405020304" pitchFamily="18" charset="0"/>
                          <a:ea typeface="Times New Roman" panose="02020603050405020304" pitchFamily="18" charset="0"/>
                        </a:rPr>
                        <a:t>Structural formula, N with one lone pair single bonded leftward and downward to H atoms, and rightward to C H 3. N is the atom that accepts the proton, shown in blue.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bg1"/>
                          </a:solidFill>
                          <a:effectLst/>
                          <a:latin typeface="Times New Roman" panose="02020603050405020304" pitchFamily="18" charset="0"/>
                          <a:ea typeface="Times New Roman" panose="02020603050405020304" pitchFamily="18" charset="0"/>
                        </a:rPr>
                        <a:t>C H 3, N H 3, plus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bg1"/>
                          </a:solidFill>
                          <a:effectLst/>
                          <a:latin typeface="Times New Roman" panose="02020603050405020304" pitchFamily="18" charset="0"/>
                          <a:ea typeface="Times New Roman" panose="02020603050405020304" pitchFamily="18" charset="0"/>
                        </a:rPr>
                        <a:t>4.4 times 10 to the negative fourth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873720"/>
                  </a:ext>
                </a:extLst>
              </a:tr>
              <a:tr h="889831">
                <a:tc>
                  <a:txBody>
                    <a:bodyPr/>
                    <a:lstStyle/>
                    <a:p>
                      <a:r>
                        <a:rPr lang="en-US" dirty="0"/>
                        <a:t>Hydrosulfide </a:t>
                      </a:r>
                      <a:r>
                        <a:rPr lang="en-US" dirty="0" smtClean="0"/>
                        <a:t>ion</a:t>
                      </a:r>
                      <a:r>
                        <a:rPr lang="en-US" dirty="0" smtClean="0">
                          <a:solidFill>
                            <a:schemeClr val="bg1"/>
                          </a:solidFill>
                        </a:rPr>
                        <a:t> </a:t>
                      </a:r>
                      <a:r>
                        <a:rPr lang="en-US" sz="1800" kern="1200" dirty="0" smtClean="0">
                          <a:solidFill>
                            <a:schemeClr val="bg1"/>
                          </a:solidFill>
                          <a:effectLst/>
                          <a:latin typeface="+mn-lt"/>
                          <a:ea typeface="+mn-ea"/>
                          <a:cs typeface="+mn-cs"/>
                        </a:rPr>
                        <a:t>H S, minus</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bg1"/>
                          </a:solidFill>
                          <a:effectLst/>
                          <a:latin typeface="Times New Roman" panose="02020603050405020304" pitchFamily="18" charset="0"/>
                          <a:ea typeface="Times New Roman" panose="02020603050405020304" pitchFamily="18" charset="0"/>
                        </a:rPr>
                        <a:t>Structural formula, H single bonded to S, with 3 lone pairs. The structure has a negative charge. S is the atom that accepts the proton, shown in blue.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bg1"/>
                          </a:solidFill>
                          <a:effectLst/>
                          <a:latin typeface="Times New Roman" panose="02020603050405020304" pitchFamily="18" charset="0"/>
                          <a:ea typeface="Times New Roman" panose="02020603050405020304" pitchFamily="18" charset="0"/>
                        </a:rPr>
                        <a:t>H 2 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bg1"/>
                          </a:solidFill>
                          <a:effectLst/>
                          <a:latin typeface="Times New Roman" panose="02020603050405020304" pitchFamily="18" charset="0"/>
                          <a:ea typeface="Times New Roman" panose="02020603050405020304" pitchFamily="18" charset="0"/>
                        </a:rPr>
                        <a:t>1.8 times 10 to the negative seventh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0834378"/>
                  </a:ext>
                </a:extLst>
              </a:tr>
              <a:tr h="990145">
                <a:tc>
                  <a:txBody>
                    <a:bodyPr/>
                    <a:lstStyle/>
                    <a:p>
                      <a:r>
                        <a:rPr lang="en-US" dirty="0"/>
                        <a:t>Carbonate </a:t>
                      </a:r>
                      <a:r>
                        <a:rPr lang="en-US" dirty="0" smtClean="0"/>
                        <a:t>ion </a:t>
                      </a:r>
                      <a:r>
                        <a:rPr lang="en-US" sz="1800" kern="1200" dirty="0" smtClean="0">
                          <a:solidFill>
                            <a:schemeClr val="bg1"/>
                          </a:solidFill>
                          <a:effectLst/>
                          <a:latin typeface="+mn-lt"/>
                          <a:ea typeface="+mn-ea"/>
                          <a:cs typeface="+mn-cs"/>
                        </a:rPr>
                        <a:t>C O 3, 2 minus</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600" dirty="0">
                          <a:solidFill>
                            <a:schemeClr val="bg1"/>
                          </a:solidFill>
                          <a:effectLst/>
                          <a:latin typeface="Times New Roman" panose="02020603050405020304" pitchFamily="18" charset="0"/>
                          <a:ea typeface="Times New Roman" panose="02020603050405020304" pitchFamily="18" charset="0"/>
                        </a:rPr>
                        <a:t>Structural formula, a central C single bonded upward to O with 3 lone pairs, downward and leftward to O with 3 lone pairs, and double bonded downward and rightward to O with 2 lone pairs. The structure has a charge of 2 minus. The O with 3 lone pairs on the lower left is the atom that accepts the proton, shown in blue.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bg1"/>
                          </a:solidFill>
                          <a:effectLst/>
                          <a:latin typeface="Times New Roman" panose="02020603050405020304" pitchFamily="18" charset="0"/>
                          <a:ea typeface="Times New Roman" panose="02020603050405020304" pitchFamily="18" charset="0"/>
                        </a:rPr>
                        <a:t>H C O 3, minus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bg1"/>
                          </a:solidFill>
                          <a:effectLst/>
                          <a:latin typeface="Times New Roman" panose="02020603050405020304" pitchFamily="18" charset="0"/>
                          <a:ea typeface="Times New Roman" panose="02020603050405020304" pitchFamily="18" charset="0"/>
                        </a:rPr>
                        <a:t>1.8 times 10 to the negative fourth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125596"/>
                  </a:ext>
                </a:extLst>
              </a:tr>
              <a:tr h="609600">
                <a:tc>
                  <a:txBody>
                    <a:bodyPr/>
                    <a:lstStyle/>
                    <a:p>
                      <a:r>
                        <a:rPr lang="en-US" dirty="0"/>
                        <a:t>Hypochlorite </a:t>
                      </a:r>
                      <a:r>
                        <a:rPr lang="en-US" dirty="0" smtClean="0"/>
                        <a:t>ion</a:t>
                      </a:r>
                      <a:r>
                        <a:rPr lang="en-US" sz="800" dirty="0" smtClean="0">
                          <a:solidFill>
                            <a:schemeClr val="bg1"/>
                          </a:solidFill>
                        </a:rPr>
                        <a:t> </a:t>
                      </a:r>
                      <a:r>
                        <a:rPr lang="en-US" sz="800" kern="1200" dirty="0" smtClean="0">
                          <a:solidFill>
                            <a:schemeClr val="bg1"/>
                          </a:solidFill>
                          <a:effectLst/>
                          <a:latin typeface="+mn-lt"/>
                          <a:ea typeface="+mn-ea"/>
                          <a:cs typeface="+mn-cs"/>
                        </a:rPr>
                        <a:t>C l O, minus</a:t>
                      </a:r>
                      <a:endParaRPr lang="en-US" sz="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600" dirty="0">
                          <a:solidFill>
                            <a:schemeClr val="bg1"/>
                          </a:solidFill>
                          <a:effectLst/>
                          <a:latin typeface="Times New Roman" panose="02020603050405020304" pitchFamily="18" charset="0"/>
                          <a:ea typeface="Times New Roman" panose="02020603050405020304" pitchFamily="18" charset="0"/>
                        </a:rPr>
                        <a:t>Structural formula, C l with 3 lone pairs single bonded to O with 3 lone pairs. The structure has a negative charge. O is the atom that accepts the proton, shown in blue.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bg1"/>
                          </a:solidFill>
                          <a:effectLst/>
                          <a:latin typeface="Times New Roman" panose="02020603050405020304" pitchFamily="18" charset="0"/>
                          <a:ea typeface="Times New Roman" panose="02020603050405020304" pitchFamily="18" charset="0"/>
                        </a:rPr>
                        <a:t>H C l 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bg1"/>
                          </a:solidFill>
                          <a:effectLst/>
                          <a:latin typeface="Times New Roman" panose="02020603050405020304" pitchFamily="18" charset="0"/>
                          <a:ea typeface="Times New Roman" panose="02020603050405020304" pitchFamily="18" charset="0"/>
                        </a:rPr>
                        <a:t>3.3 times 10 to the negative seventh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017611"/>
                  </a:ext>
                </a:extLst>
              </a:tr>
            </a:tbl>
          </a:graphicData>
        </a:graphic>
      </p:graphicFrame>
      <p:graphicFrame>
        <p:nvGraphicFramePr>
          <p:cNvPr id="21" name="Object 20">
            <a:extLst>
              <a:ext uri="{FF2B5EF4-FFF2-40B4-BE49-F238E27FC236}">
                <a16:creationId xmlns:a16="http://schemas.microsoft.com/office/drawing/2014/main" id="{EFB85D18-766C-43A6-B5F8-174915FD7E26}"/>
              </a:ext>
            </a:extLst>
          </p:cNvPr>
          <p:cNvGraphicFramePr>
            <a:graphicFrameLocks noChangeAspect="1"/>
          </p:cNvGraphicFramePr>
          <p:nvPr>
            <p:extLst>
              <p:ext uri="{D42A27DB-BD31-4B8C-83A1-F6EECF244321}">
                <p14:modId xmlns:p14="http://schemas.microsoft.com/office/powerpoint/2010/main" val="2263433448"/>
              </p:ext>
            </p:extLst>
          </p:nvPr>
        </p:nvGraphicFramePr>
        <p:xfrm>
          <a:off x="7213600" y="3897558"/>
          <a:ext cx="939800" cy="254000"/>
        </p:xfrm>
        <a:graphic>
          <a:graphicData uri="http://schemas.openxmlformats.org/presentationml/2006/ole">
            <mc:AlternateContent xmlns:mc="http://schemas.openxmlformats.org/markup-compatibility/2006">
              <mc:Choice xmlns:v="urn:schemas-microsoft-com:vml" Requires="v">
                <p:oleObj spid="_x0000_s76558" name="Equation" r:id="rId3" imgW="939600" imgH="253800" progId="Equation.DSMT4">
                  <p:embed/>
                </p:oleObj>
              </mc:Choice>
              <mc:Fallback>
                <p:oleObj name="Equation" r:id="rId3" imgW="939600" imgH="253800" progId="Equation.DSMT4">
                  <p:embed/>
                  <p:pic>
                    <p:nvPicPr>
                      <p:cNvPr id="21" name="Object 20">
                        <a:extLst>
                          <a:ext uri="{FF2B5EF4-FFF2-40B4-BE49-F238E27FC236}">
                            <a16:creationId xmlns:a16="http://schemas.microsoft.com/office/drawing/2014/main" id="{EFB85D18-766C-43A6-B5F8-174915FD7E26}"/>
                          </a:ext>
                        </a:extLst>
                      </p:cNvPr>
                      <p:cNvPicPr/>
                      <p:nvPr/>
                    </p:nvPicPr>
                    <p:blipFill>
                      <a:blip r:embed="rId4"/>
                      <a:stretch>
                        <a:fillRect/>
                      </a:stretch>
                    </p:blipFill>
                    <p:spPr>
                      <a:xfrm>
                        <a:off x="7213600" y="3897558"/>
                        <a:ext cx="939800" cy="254000"/>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C735ECA5-B066-45BD-904F-39329407ECCE}"/>
              </a:ext>
            </a:extLst>
          </p:cNvPr>
          <p:cNvGraphicFramePr>
            <a:graphicFrameLocks noChangeAspect="1"/>
          </p:cNvGraphicFramePr>
          <p:nvPr>
            <p:extLst>
              <p:ext uri="{D42A27DB-BD31-4B8C-83A1-F6EECF244321}">
                <p14:modId xmlns:p14="http://schemas.microsoft.com/office/powerpoint/2010/main" val="55751200"/>
              </p:ext>
            </p:extLst>
          </p:nvPr>
        </p:nvGraphicFramePr>
        <p:xfrm>
          <a:off x="7172628" y="4880134"/>
          <a:ext cx="977960" cy="264313"/>
        </p:xfrm>
        <a:graphic>
          <a:graphicData uri="http://schemas.openxmlformats.org/presentationml/2006/ole">
            <mc:AlternateContent xmlns:mc="http://schemas.openxmlformats.org/markup-compatibility/2006">
              <mc:Choice xmlns:v="urn:schemas-microsoft-com:vml" Requires="v">
                <p:oleObj spid="_x0000_s76559" name="Equation" r:id="rId5" imgW="939600" imgH="253800" progId="Equation.DSMT4">
                  <p:embed/>
                </p:oleObj>
              </mc:Choice>
              <mc:Fallback>
                <p:oleObj name="Equation" r:id="rId5" imgW="939600" imgH="253800" progId="Equation.DSMT4">
                  <p:embed/>
                  <p:pic>
                    <p:nvPicPr>
                      <p:cNvPr id="22" name="Object 21">
                        <a:extLst>
                          <a:ext uri="{FF2B5EF4-FFF2-40B4-BE49-F238E27FC236}">
                            <a16:creationId xmlns:a16="http://schemas.microsoft.com/office/drawing/2014/main" id="{C735ECA5-B066-45BD-904F-39329407ECCE}"/>
                          </a:ext>
                        </a:extLst>
                      </p:cNvPr>
                      <p:cNvPicPr/>
                      <p:nvPr/>
                    </p:nvPicPr>
                    <p:blipFill>
                      <a:blip r:embed="rId6"/>
                      <a:stretch>
                        <a:fillRect/>
                      </a:stretch>
                    </p:blipFill>
                    <p:spPr>
                      <a:xfrm>
                        <a:off x="7172628" y="4880134"/>
                        <a:ext cx="977960" cy="264313"/>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592CAAD7-6F47-437A-87CA-2350013A7E24}"/>
              </a:ext>
            </a:extLst>
          </p:cNvPr>
          <p:cNvGraphicFramePr>
            <a:graphicFrameLocks noChangeAspect="1"/>
          </p:cNvGraphicFramePr>
          <p:nvPr>
            <p:extLst>
              <p:ext uri="{D42A27DB-BD31-4B8C-83A1-F6EECF244321}">
                <p14:modId xmlns:p14="http://schemas.microsoft.com/office/powerpoint/2010/main" val="1961205716"/>
              </p:ext>
            </p:extLst>
          </p:nvPr>
        </p:nvGraphicFramePr>
        <p:xfrm>
          <a:off x="7239000" y="5737606"/>
          <a:ext cx="952500" cy="254000"/>
        </p:xfrm>
        <a:graphic>
          <a:graphicData uri="http://schemas.openxmlformats.org/presentationml/2006/ole">
            <mc:AlternateContent xmlns:mc="http://schemas.openxmlformats.org/markup-compatibility/2006">
              <mc:Choice xmlns:v="urn:schemas-microsoft-com:vml" Requires="v">
                <p:oleObj spid="_x0000_s76560" name="Equation" r:id="rId7" imgW="952200" imgH="253800" progId="Equation.DSMT4">
                  <p:embed/>
                </p:oleObj>
              </mc:Choice>
              <mc:Fallback>
                <p:oleObj name="Equation" r:id="rId7" imgW="952200" imgH="253800" progId="Equation.DSMT4">
                  <p:embed/>
                  <p:pic>
                    <p:nvPicPr>
                      <p:cNvPr id="23" name="Object 22">
                        <a:extLst>
                          <a:ext uri="{FF2B5EF4-FFF2-40B4-BE49-F238E27FC236}">
                            <a16:creationId xmlns:a16="http://schemas.microsoft.com/office/drawing/2014/main" id="{592CAAD7-6F47-437A-87CA-2350013A7E24}"/>
                          </a:ext>
                        </a:extLst>
                      </p:cNvPr>
                      <p:cNvPicPr/>
                      <p:nvPr/>
                    </p:nvPicPr>
                    <p:blipFill>
                      <a:blip r:embed="rId8"/>
                      <a:stretch>
                        <a:fillRect/>
                      </a:stretch>
                    </p:blipFill>
                    <p:spPr>
                      <a:xfrm>
                        <a:off x="7239000" y="5737606"/>
                        <a:ext cx="952500" cy="2540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11273508-4FB7-4749-9B17-5395640F7B27}"/>
              </a:ext>
            </a:extLst>
          </p:cNvPr>
          <p:cNvGraphicFramePr>
            <a:graphicFrameLocks noChangeAspect="1"/>
          </p:cNvGraphicFramePr>
          <p:nvPr>
            <p:extLst>
              <p:ext uri="{D42A27DB-BD31-4B8C-83A1-F6EECF244321}">
                <p14:modId xmlns:p14="http://schemas.microsoft.com/office/powerpoint/2010/main" val="1699397060"/>
              </p:ext>
            </p:extLst>
          </p:nvPr>
        </p:nvGraphicFramePr>
        <p:xfrm>
          <a:off x="1900904" y="3049526"/>
          <a:ext cx="1041400" cy="368300"/>
        </p:xfrm>
        <a:graphic>
          <a:graphicData uri="http://schemas.openxmlformats.org/presentationml/2006/ole">
            <mc:AlternateContent xmlns:mc="http://schemas.openxmlformats.org/markup-compatibility/2006">
              <mc:Choice xmlns:v="urn:schemas-microsoft-com:vml" Requires="v">
                <p:oleObj spid="_x0000_s76561" name="Equation" r:id="rId9" imgW="1041120" imgH="368280" progId="Equation.DSMT4">
                  <p:embed/>
                </p:oleObj>
              </mc:Choice>
              <mc:Fallback>
                <p:oleObj name="Equation" r:id="rId9" imgW="1041120" imgH="368280" progId="Equation.DSMT4">
                  <p:embed/>
                  <p:pic>
                    <p:nvPicPr>
                      <p:cNvPr id="15" name="Object 14">
                        <a:extLst>
                          <a:ext uri="{FF2B5EF4-FFF2-40B4-BE49-F238E27FC236}">
                            <a16:creationId xmlns:a16="http://schemas.microsoft.com/office/drawing/2014/main" id="{11273508-4FB7-4749-9B17-5395640F7B27}"/>
                          </a:ext>
                        </a:extLst>
                      </p:cNvPr>
                      <p:cNvPicPr/>
                      <p:nvPr/>
                    </p:nvPicPr>
                    <p:blipFill>
                      <a:blip r:embed="rId10"/>
                      <a:stretch>
                        <a:fillRect/>
                      </a:stretch>
                    </p:blipFill>
                    <p:spPr>
                      <a:xfrm>
                        <a:off x="1900904" y="3049526"/>
                        <a:ext cx="1041400" cy="36830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1BDA9962-996B-4790-8B25-0B5D27B6D931}"/>
              </a:ext>
            </a:extLst>
          </p:cNvPr>
          <p:cNvGraphicFramePr>
            <a:graphicFrameLocks noChangeAspect="1"/>
          </p:cNvGraphicFramePr>
          <p:nvPr>
            <p:extLst>
              <p:ext uri="{D42A27DB-BD31-4B8C-83A1-F6EECF244321}">
                <p14:modId xmlns:p14="http://schemas.microsoft.com/office/powerpoint/2010/main" val="1822759797"/>
              </p:ext>
            </p:extLst>
          </p:nvPr>
        </p:nvGraphicFramePr>
        <p:xfrm>
          <a:off x="2239296" y="3761505"/>
          <a:ext cx="635000" cy="342900"/>
        </p:xfrm>
        <a:graphic>
          <a:graphicData uri="http://schemas.openxmlformats.org/presentationml/2006/ole">
            <mc:AlternateContent xmlns:mc="http://schemas.openxmlformats.org/markup-compatibility/2006">
              <mc:Choice xmlns:v="urn:schemas-microsoft-com:vml" Requires="v">
                <p:oleObj spid="_x0000_s76562" name="Equation" r:id="rId11" imgW="634680" imgH="342720" progId="Equation.DSMT4">
                  <p:embed/>
                </p:oleObj>
              </mc:Choice>
              <mc:Fallback>
                <p:oleObj name="Equation" r:id="rId11" imgW="634680" imgH="342720" progId="Equation.DSMT4">
                  <p:embed/>
                  <p:pic>
                    <p:nvPicPr>
                      <p:cNvPr id="24" name="Object 23">
                        <a:extLst>
                          <a:ext uri="{FF2B5EF4-FFF2-40B4-BE49-F238E27FC236}">
                            <a16:creationId xmlns:a16="http://schemas.microsoft.com/office/drawing/2014/main" id="{1BDA9962-996B-4790-8B25-0B5D27B6D931}"/>
                          </a:ext>
                        </a:extLst>
                      </p:cNvPr>
                      <p:cNvPicPr/>
                      <p:nvPr/>
                    </p:nvPicPr>
                    <p:blipFill>
                      <a:blip r:embed="rId12"/>
                      <a:stretch>
                        <a:fillRect/>
                      </a:stretch>
                    </p:blipFill>
                    <p:spPr>
                      <a:xfrm>
                        <a:off x="2239296" y="3761505"/>
                        <a:ext cx="635000" cy="342900"/>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A65E869F-9BC9-4CBE-BB25-D5CB83563E12}"/>
              </a:ext>
            </a:extLst>
          </p:cNvPr>
          <p:cNvGraphicFramePr>
            <a:graphicFrameLocks noChangeAspect="1"/>
          </p:cNvGraphicFramePr>
          <p:nvPr>
            <p:extLst>
              <p:ext uri="{D42A27DB-BD31-4B8C-83A1-F6EECF244321}">
                <p14:modId xmlns:p14="http://schemas.microsoft.com/office/powerpoint/2010/main" val="2030891011"/>
              </p:ext>
            </p:extLst>
          </p:nvPr>
        </p:nvGraphicFramePr>
        <p:xfrm>
          <a:off x="2065658" y="4724400"/>
          <a:ext cx="821684" cy="361043"/>
        </p:xfrm>
        <a:graphic>
          <a:graphicData uri="http://schemas.openxmlformats.org/presentationml/2006/ole">
            <mc:AlternateContent xmlns:mc="http://schemas.openxmlformats.org/markup-compatibility/2006">
              <mc:Choice xmlns:v="urn:schemas-microsoft-com:vml" Requires="v">
                <p:oleObj spid="_x0000_s76563" name="Equation" r:id="rId13" imgW="838080" imgH="368280" progId="Equation.DSMT4">
                  <p:embed/>
                </p:oleObj>
              </mc:Choice>
              <mc:Fallback>
                <p:oleObj name="Equation" r:id="rId13" imgW="838080" imgH="368280" progId="Equation.DSMT4">
                  <p:embed/>
                  <p:pic>
                    <p:nvPicPr>
                      <p:cNvPr id="25" name="Object 24">
                        <a:extLst>
                          <a:ext uri="{FF2B5EF4-FFF2-40B4-BE49-F238E27FC236}">
                            <a16:creationId xmlns:a16="http://schemas.microsoft.com/office/drawing/2014/main" id="{A65E869F-9BC9-4CBE-BB25-D5CB83563E12}"/>
                          </a:ext>
                        </a:extLst>
                      </p:cNvPr>
                      <p:cNvPicPr/>
                      <p:nvPr/>
                    </p:nvPicPr>
                    <p:blipFill>
                      <a:blip r:embed="rId14"/>
                      <a:stretch>
                        <a:fillRect/>
                      </a:stretch>
                    </p:blipFill>
                    <p:spPr>
                      <a:xfrm>
                        <a:off x="2065658" y="4724400"/>
                        <a:ext cx="821684" cy="361043"/>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DF451903-F00B-422C-AFA1-4FCCFA09D153}"/>
              </a:ext>
            </a:extLst>
          </p:cNvPr>
          <p:cNvGraphicFramePr>
            <a:graphicFrameLocks noChangeAspect="1"/>
          </p:cNvGraphicFramePr>
          <p:nvPr>
            <p:extLst>
              <p:ext uri="{D42A27DB-BD31-4B8C-83A1-F6EECF244321}">
                <p14:modId xmlns:p14="http://schemas.microsoft.com/office/powerpoint/2010/main" val="2176598542"/>
              </p:ext>
            </p:extLst>
          </p:nvPr>
        </p:nvGraphicFramePr>
        <p:xfrm>
          <a:off x="2260600" y="5667847"/>
          <a:ext cx="711200" cy="342900"/>
        </p:xfrm>
        <a:graphic>
          <a:graphicData uri="http://schemas.openxmlformats.org/presentationml/2006/ole">
            <mc:AlternateContent xmlns:mc="http://schemas.openxmlformats.org/markup-compatibility/2006">
              <mc:Choice xmlns:v="urn:schemas-microsoft-com:vml" Requires="v">
                <p:oleObj spid="_x0000_s76564" name="Equation" r:id="rId15" imgW="711000" imgH="342720" progId="Equation.DSMT4">
                  <p:embed/>
                </p:oleObj>
              </mc:Choice>
              <mc:Fallback>
                <p:oleObj name="Equation" r:id="rId15" imgW="711000" imgH="342720" progId="Equation.DSMT4">
                  <p:embed/>
                  <p:pic>
                    <p:nvPicPr>
                      <p:cNvPr id="26" name="Object 25">
                        <a:extLst>
                          <a:ext uri="{FF2B5EF4-FFF2-40B4-BE49-F238E27FC236}">
                            <a16:creationId xmlns:a16="http://schemas.microsoft.com/office/drawing/2014/main" id="{DF451903-F00B-422C-AFA1-4FCCFA09D153}"/>
                          </a:ext>
                        </a:extLst>
                      </p:cNvPr>
                      <p:cNvPicPr/>
                      <p:nvPr/>
                    </p:nvPicPr>
                    <p:blipFill>
                      <a:blip r:embed="rId16"/>
                      <a:stretch>
                        <a:fillRect/>
                      </a:stretch>
                    </p:blipFill>
                    <p:spPr>
                      <a:xfrm>
                        <a:off x="2260600" y="5667847"/>
                        <a:ext cx="711200" cy="342900"/>
                      </a:xfrm>
                      <a:prstGeom prst="rect">
                        <a:avLst/>
                      </a:prstGeom>
                    </p:spPr>
                  </p:pic>
                </p:oleObj>
              </mc:Fallback>
            </mc:AlternateContent>
          </a:graphicData>
        </a:graphic>
      </p:graphicFrame>
      <p:pic>
        <p:nvPicPr>
          <p:cNvPr id="28" name="Picture 27">
            <a:extLst>
              <a:ext uri="{FF2B5EF4-FFF2-40B4-BE49-F238E27FC236}">
                <a16:creationId xmlns:a16="http://schemas.microsoft.com/office/drawing/2014/main" id="{FC20DD26-52B8-4F73-987A-70760F53C97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567909" y="2961844"/>
            <a:ext cx="1072806" cy="562572"/>
          </a:xfrm>
          <a:prstGeom prst="rect">
            <a:avLst/>
          </a:prstGeom>
        </p:spPr>
      </p:pic>
      <p:pic>
        <p:nvPicPr>
          <p:cNvPr id="30" name="Picture 29">
            <a:extLst>
              <a:ext uri="{FF2B5EF4-FFF2-40B4-BE49-F238E27FC236}">
                <a16:creationId xmlns:a16="http://schemas.microsoft.com/office/drawing/2014/main" id="{1EF12D8B-5E0A-4963-99C6-FFAB95BFBAE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586589" y="3920002"/>
            <a:ext cx="788198" cy="272464"/>
          </a:xfrm>
          <a:prstGeom prst="rect">
            <a:avLst/>
          </a:prstGeom>
        </p:spPr>
      </p:pic>
      <p:pic>
        <p:nvPicPr>
          <p:cNvPr id="32" name="Picture 31">
            <a:extLst>
              <a:ext uri="{FF2B5EF4-FFF2-40B4-BE49-F238E27FC236}">
                <a16:creationId xmlns:a16="http://schemas.microsoft.com/office/drawing/2014/main" id="{2E674653-013D-4FD0-B204-45777E7146A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541633" y="4603414"/>
            <a:ext cx="1033556" cy="806786"/>
          </a:xfrm>
          <a:prstGeom prst="rect">
            <a:avLst/>
          </a:prstGeom>
        </p:spPr>
      </p:pic>
      <p:pic>
        <p:nvPicPr>
          <p:cNvPr id="34" name="Picture 33">
            <a:extLst>
              <a:ext uri="{FF2B5EF4-FFF2-40B4-BE49-F238E27FC236}">
                <a16:creationId xmlns:a16="http://schemas.microsoft.com/office/drawing/2014/main" id="{C7E11D63-23B1-4C4B-BAE1-50E9DC03089C}"/>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569587" y="5638800"/>
            <a:ext cx="864875" cy="289927"/>
          </a:xfrm>
          <a:prstGeom prst="rect">
            <a:avLst/>
          </a:prstGeom>
        </p:spPr>
      </p:pic>
      <p:graphicFrame>
        <p:nvGraphicFramePr>
          <p:cNvPr id="35" name="Object 34">
            <a:extLst>
              <a:ext uri="{FF2B5EF4-FFF2-40B4-BE49-F238E27FC236}">
                <a16:creationId xmlns:a16="http://schemas.microsoft.com/office/drawing/2014/main" id="{3AB1871E-3A33-4FC4-A01B-99B67B28F486}"/>
              </a:ext>
            </a:extLst>
          </p:cNvPr>
          <p:cNvGraphicFramePr>
            <a:graphicFrameLocks noChangeAspect="1"/>
          </p:cNvGraphicFramePr>
          <p:nvPr>
            <p:extLst>
              <p:ext uri="{D42A27DB-BD31-4B8C-83A1-F6EECF244321}">
                <p14:modId xmlns:p14="http://schemas.microsoft.com/office/powerpoint/2010/main" val="2397915812"/>
              </p:ext>
            </p:extLst>
          </p:nvPr>
        </p:nvGraphicFramePr>
        <p:xfrm>
          <a:off x="5228304" y="3063454"/>
          <a:ext cx="939800" cy="317500"/>
        </p:xfrm>
        <a:graphic>
          <a:graphicData uri="http://schemas.openxmlformats.org/presentationml/2006/ole">
            <mc:AlternateContent xmlns:mc="http://schemas.openxmlformats.org/markup-compatibility/2006">
              <mc:Choice xmlns:v="urn:schemas-microsoft-com:vml" Requires="v">
                <p:oleObj spid="_x0000_s76565" name="Equation" r:id="rId21" imgW="939600" imgH="317160" progId="Equation.DSMT4">
                  <p:embed/>
                </p:oleObj>
              </mc:Choice>
              <mc:Fallback>
                <p:oleObj name="Equation" r:id="rId21" imgW="939600" imgH="317160" progId="Equation.DSMT4">
                  <p:embed/>
                  <p:pic>
                    <p:nvPicPr>
                      <p:cNvPr id="35" name="Object 34">
                        <a:extLst>
                          <a:ext uri="{FF2B5EF4-FFF2-40B4-BE49-F238E27FC236}">
                            <a16:creationId xmlns:a16="http://schemas.microsoft.com/office/drawing/2014/main" id="{3AB1871E-3A33-4FC4-A01B-99B67B28F486}"/>
                          </a:ext>
                        </a:extLst>
                      </p:cNvPr>
                      <p:cNvPicPr/>
                      <p:nvPr/>
                    </p:nvPicPr>
                    <p:blipFill>
                      <a:blip r:embed="rId22"/>
                      <a:stretch>
                        <a:fillRect/>
                      </a:stretch>
                    </p:blipFill>
                    <p:spPr>
                      <a:xfrm>
                        <a:off x="5228304" y="3063454"/>
                        <a:ext cx="939800" cy="317500"/>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112A790C-D336-4261-A133-A570876F210B}"/>
              </a:ext>
            </a:extLst>
          </p:cNvPr>
          <p:cNvGraphicFramePr>
            <a:graphicFrameLocks noChangeAspect="1"/>
          </p:cNvGraphicFramePr>
          <p:nvPr>
            <p:extLst>
              <p:ext uri="{D42A27DB-BD31-4B8C-83A1-F6EECF244321}">
                <p14:modId xmlns:p14="http://schemas.microsoft.com/office/powerpoint/2010/main" val="2942705349"/>
              </p:ext>
            </p:extLst>
          </p:nvPr>
        </p:nvGraphicFramePr>
        <p:xfrm>
          <a:off x="5238136" y="3924186"/>
          <a:ext cx="431800" cy="317500"/>
        </p:xfrm>
        <a:graphic>
          <a:graphicData uri="http://schemas.openxmlformats.org/presentationml/2006/ole">
            <mc:AlternateContent xmlns:mc="http://schemas.openxmlformats.org/markup-compatibility/2006">
              <mc:Choice xmlns:v="urn:schemas-microsoft-com:vml" Requires="v">
                <p:oleObj spid="_x0000_s76566" name="Equation" r:id="rId23" imgW="431640" imgH="317160" progId="Equation.DSMT4">
                  <p:embed/>
                </p:oleObj>
              </mc:Choice>
              <mc:Fallback>
                <p:oleObj name="Equation" r:id="rId23" imgW="431640" imgH="317160" progId="Equation.DSMT4">
                  <p:embed/>
                  <p:pic>
                    <p:nvPicPr>
                      <p:cNvPr id="36" name="Object 35">
                        <a:extLst>
                          <a:ext uri="{FF2B5EF4-FFF2-40B4-BE49-F238E27FC236}">
                            <a16:creationId xmlns:a16="http://schemas.microsoft.com/office/drawing/2014/main" id="{112A790C-D336-4261-A133-A570876F210B}"/>
                          </a:ext>
                        </a:extLst>
                      </p:cNvPr>
                      <p:cNvPicPr/>
                      <p:nvPr/>
                    </p:nvPicPr>
                    <p:blipFill>
                      <a:blip r:embed="rId24"/>
                      <a:stretch>
                        <a:fillRect/>
                      </a:stretch>
                    </p:blipFill>
                    <p:spPr>
                      <a:xfrm>
                        <a:off x="5238136" y="3924186"/>
                        <a:ext cx="431800" cy="317500"/>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545484EA-C118-443B-A434-F5157DD469BE}"/>
              </a:ext>
            </a:extLst>
          </p:cNvPr>
          <p:cNvGraphicFramePr>
            <a:graphicFrameLocks noChangeAspect="1"/>
          </p:cNvGraphicFramePr>
          <p:nvPr>
            <p:extLst>
              <p:ext uri="{D42A27DB-BD31-4B8C-83A1-F6EECF244321}">
                <p14:modId xmlns:p14="http://schemas.microsoft.com/office/powerpoint/2010/main" val="3438595395"/>
              </p:ext>
            </p:extLst>
          </p:nvPr>
        </p:nvGraphicFramePr>
        <p:xfrm>
          <a:off x="5229532" y="4796390"/>
          <a:ext cx="723900" cy="317500"/>
        </p:xfrm>
        <a:graphic>
          <a:graphicData uri="http://schemas.openxmlformats.org/presentationml/2006/ole">
            <mc:AlternateContent xmlns:mc="http://schemas.openxmlformats.org/markup-compatibility/2006">
              <mc:Choice xmlns:v="urn:schemas-microsoft-com:vml" Requires="v">
                <p:oleObj spid="_x0000_s76567" name="Equation" r:id="rId25" imgW="723600" imgH="317160" progId="Equation.DSMT4">
                  <p:embed/>
                </p:oleObj>
              </mc:Choice>
              <mc:Fallback>
                <p:oleObj name="Equation" r:id="rId25" imgW="723600" imgH="317160" progId="Equation.DSMT4">
                  <p:embed/>
                  <p:pic>
                    <p:nvPicPr>
                      <p:cNvPr id="37" name="Object 36">
                        <a:extLst>
                          <a:ext uri="{FF2B5EF4-FFF2-40B4-BE49-F238E27FC236}">
                            <a16:creationId xmlns:a16="http://schemas.microsoft.com/office/drawing/2014/main" id="{545484EA-C118-443B-A434-F5157DD469BE}"/>
                          </a:ext>
                        </a:extLst>
                      </p:cNvPr>
                      <p:cNvPicPr/>
                      <p:nvPr/>
                    </p:nvPicPr>
                    <p:blipFill>
                      <a:blip r:embed="rId26"/>
                      <a:stretch>
                        <a:fillRect/>
                      </a:stretch>
                    </p:blipFill>
                    <p:spPr>
                      <a:xfrm>
                        <a:off x="5229532" y="4796390"/>
                        <a:ext cx="723900" cy="317500"/>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8893D963-C6D2-45C1-B07C-1B78382F14E1}"/>
              </a:ext>
            </a:extLst>
          </p:cNvPr>
          <p:cNvGraphicFramePr>
            <a:graphicFrameLocks noChangeAspect="1"/>
          </p:cNvGraphicFramePr>
          <p:nvPr>
            <p:extLst>
              <p:ext uri="{D42A27DB-BD31-4B8C-83A1-F6EECF244321}">
                <p14:modId xmlns:p14="http://schemas.microsoft.com/office/powerpoint/2010/main" val="2525843415"/>
              </p:ext>
            </p:extLst>
          </p:nvPr>
        </p:nvGraphicFramePr>
        <p:xfrm>
          <a:off x="5257800" y="5667847"/>
          <a:ext cx="584200" cy="241300"/>
        </p:xfrm>
        <a:graphic>
          <a:graphicData uri="http://schemas.openxmlformats.org/presentationml/2006/ole">
            <mc:AlternateContent xmlns:mc="http://schemas.openxmlformats.org/markup-compatibility/2006">
              <mc:Choice xmlns:v="urn:schemas-microsoft-com:vml" Requires="v">
                <p:oleObj spid="_x0000_s76568" name="Equation" r:id="rId27" imgW="583920" imgH="241200" progId="Equation.DSMT4">
                  <p:embed/>
                </p:oleObj>
              </mc:Choice>
              <mc:Fallback>
                <p:oleObj name="Equation" r:id="rId27" imgW="583920" imgH="241200" progId="Equation.DSMT4">
                  <p:embed/>
                  <p:pic>
                    <p:nvPicPr>
                      <p:cNvPr id="38" name="Object 37">
                        <a:extLst>
                          <a:ext uri="{FF2B5EF4-FFF2-40B4-BE49-F238E27FC236}">
                            <a16:creationId xmlns:a16="http://schemas.microsoft.com/office/drawing/2014/main" id="{8893D963-C6D2-45C1-B07C-1B78382F14E1}"/>
                          </a:ext>
                        </a:extLst>
                      </p:cNvPr>
                      <p:cNvPicPr/>
                      <p:nvPr/>
                    </p:nvPicPr>
                    <p:blipFill>
                      <a:blip r:embed="rId28"/>
                      <a:stretch>
                        <a:fillRect/>
                      </a:stretch>
                    </p:blipFill>
                    <p:spPr>
                      <a:xfrm>
                        <a:off x="5257800" y="5667847"/>
                        <a:ext cx="584200" cy="241300"/>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9D1BCD5E-F250-4875-AD25-C8070937F638}"/>
              </a:ext>
            </a:extLst>
          </p:cNvPr>
          <p:cNvGraphicFramePr>
            <a:graphicFrameLocks noChangeAspect="1"/>
          </p:cNvGraphicFramePr>
          <p:nvPr>
            <p:extLst>
              <p:ext uri="{D42A27DB-BD31-4B8C-83A1-F6EECF244321}">
                <p14:modId xmlns:p14="http://schemas.microsoft.com/office/powerpoint/2010/main" val="2224467898"/>
              </p:ext>
            </p:extLst>
          </p:nvPr>
        </p:nvGraphicFramePr>
        <p:xfrm>
          <a:off x="7223125" y="3056490"/>
          <a:ext cx="952500" cy="254000"/>
        </p:xfrm>
        <a:graphic>
          <a:graphicData uri="http://schemas.openxmlformats.org/presentationml/2006/ole">
            <mc:AlternateContent xmlns:mc="http://schemas.openxmlformats.org/markup-compatibility/2006">
              <mc:Choice xmlns:v="urn:schemas-microsoft-com:vml" Requires="v">
                <p:oleObj spid="_x0000_s76569" name="Equation" r:id="rId29" imgW="952200" imgH="253800" progId="Equation.DSMT4">
                  <p:embed/>
                </p:oleObj>
              </mc:Choice>
              <mc:Fallback>
                <p:oleObj name="Equation" r:id="rId29" imgW="952200" imgH="253800" progId="Equation.DSMT4">
                  <p:embed/>
                  <p:pic>
                    <p:nvPicPr>
                      <p:cNvPr id="39" name="Object 38">
                        <a:extLst>
                          <a:ext uri="{FF2B5EF4-FFF2-40B4-BE49-F238E27FC236}">
                            <a16:creationId xmlns:a16="http://schemas.microsoft.com/office/drawing/2014/main" id="{9D1BCD5E-F250-4875-AD25-C8070937F638}"/>
                          </a:ext>
                        </a:extLst>
                      </p:cNvPr>
                      <p:cNvPicPr/>
                      <p:nvPr/>
                    </p:nvPicPr>
                    <p:blipFill>
                      <a:blip r:embed="rId30"/>
                      <a:stretch>
                        <a:fillRect/>
                      </a:stretch>
                    </p:blipFill>
                    <p:spPr>
                      <a:xfrm>
                        <a:off x="7223125" y="3056490"/>
                        <a:ext cx="952500" cy="254000"/>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D9E1DB39-EFFE-4446-BCC8-D269F68A71BD}"/>
              </a:ext>
            </a:extLst>
          </p:cNvPr>
          <p:cNvGraphicFramePr>
            <a:graphicFrameLocks noChangeAspect="1"/>
          </p:cNvGraphicFramePr>
          <p:nvPr>
            <p:extLst>
              <p:ext uri="{D42A27DB-BD31-4B8C-83A1-F6EECF244321}">
                <p14:modId xmlns:p14="http://schemas.microsoft.com/office/powerpoint/2010/main" val="397754998"/>
              </p:ext>
            </p:extLst>
          </p:nvPr>
        </p:nvGraphicFramePr>
        <p:xfrm>
          <a:off x="7655197" y="2483997"/>
          <a:ext cx="304800" cy="317500"/>
        </p:xfrm>
        <a:graphic>
          <a:graphicData uri="http://schemas.openxmlformats.org/presentationml/2006/ole">
            <mc:AlternateContent xmlns:mc="http://schemas.openxmlformats.org/markup-compatibility/2006">
              <mc:Choice xmlns:v="urn:schemas-microsoft-com:vml" Requires="v">
                <p:oleObj spid="_x0000_s76570" name="Equation" r:id="rId31" imgW="304560" imgH="317160" progId="Equation.DSMT4">
                  <p:embed/>
                </p:oleObj>
              </mc:Choice>
              <mc:Fallback>
                <p:oleObj name="Equation" r:id="rId31" imgW="304560" imgH="317160" progId="Equation.DSMT4">
                  <p:embed/>
                  <p:pic>
                    <p:nvPicPr>
                      <p:cNvPr id="10" name="Object 9">
                        <a:extLst>
                          <a:ext uri="{FF2B5EF4-FFF2-40B4-BE49-F238E27FC236}">
                            <a16:creationId xmlns:a16="http://schemas.microsoft.com/office/drawing/2014/main" id="{D9E1DB39-EFFE-4446-BCC8-D269F68A71BD}"/>
                          </a:ext>
                        </a:extLst>
                      </p:cNvPr>
                      <p:cNvPicPr/>
                      <p:nvPr/>
                    </p:nvPicPr>
                    <p:blipFill>
                      <a:blip r:embed="rId32"/>
                      <a:stretch>
                        <a:fillRect/>
                      </a:stretch>
                    </p:blipFill>
                    <p:spPr>
                      <a:xfrm>
                        <a:off x="7655197" y="2483997"/>
                        <a:ext cx="304800" cy="317500"/>
                      </a:xfrm>
                      <a:prstGeom prst="rect">
                        <a:avLst/>
                      </a:prstGeom>
                    </p:spPr>
                  </p:pic>
                </p:oleObj>
              </mc:Fallback>
            </mc:AlternateContent>
          </a:graphicData>
        </a:graphic>
      </p:graphicFrame>
    </p:spTree>
    <p:extLst>
      <p:ext uri="{BB962C8B-B14F-4D97-AF65-F5344CB8AC3E}">
        <p14:creationId xmlns:p14="http://schemas.microsoft.com/office/powerpoint/2010/main" val="33068160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BD40-2555-41F7-ABF7-E76177E23E98}"/>
              </a:ext>
            </a:extLst>
          </p:cNvPr>
          <p:cNvSpPr>
            <a:spLocks noGrp="1"/>
          </p:cNvSpPr>
          <p:nvPr>
            <p:ph type="title"/>
          </p:nvPr>
        </p:nvSpPr>
        <p:spPr/>
        <p:txBody>
          <a:bodyPr/>
          <a:lstStyle/>
          <a:p>
            <a:r>
              <a:rPr lang="en-US" dirty="0"/>
              <a:t>Example </a:t>
            </a:r>
            <a:r>
              <a:rPr lang="en-US" dirty="0" smtClean="0"/>
              <a:t>2 </a:t>
            </a:r>
            <a:r>
              <a:rPr lang="en-US" sz="2000" b="0" dirty="0" smtClean="0"/>
              <a:t>(1 of 2)</a:t>
            </a:r>
            <a:endParaRPr lang="en-US" sz="2000" b="0" dirty="0"/>
          </a:p>
        </p:txBody>
      </p:sp>
      <p:sp>
        <p:nvSpPr>
          <p:cNvPr id="3" name="Content Placeholder 2">
            <a:extLst>
              <a:ext uri="{FF2B5EF4-FFF2-40B4-BE49-F238E27FC236}">
                <a16:creationId xmlns:a16="http://schemas.microsoft.com/office/drawing/2014/main" id="{4FC24F81-36D8-4B14-A751-61D48206C051}"/>
              </a:ext>
            </a:extLst>
          </p:cNvPr>
          <p:cNvSpPr>
            <a:spLocks noGrp="1"/>
          </p:cNvSpPr>
          <p:nvPr>
            <p:ph sz="quarter" idx="13"/>
          </p:nvPr>
        </p:nvSpPr>
        <p:spPr>
          <a:xfrm>
            <a:off x="457200" y="1600200"/>
            <a:ext cx="2895600" cy="457200"/>
          </a:xfrm>
        </p:spPr>
        <p:txBody>
          <a:bodyPr/>
          <a:lstStyle/>
          <a:p>
            <a:r>
              <a:rPr lang="en-US" sz="2600" dirty="0"/>
              <a:t>What is the pH of</a:t>
            </a:r>
          </a:p>
        </p:txBody>
      </p:sp>
      <p:graphicFrame>
        <p:nvGraphicFramePr>
          <p:cNvPr id="7" name="Object 6" descr="0.15 M N H sub 3 ?">
            <a:extLst>
              <a:ext uri="{FF2B5EF4-FFF2-40B4-BE49-F238E27FC236}">
                <a16:creationId xmlns:a16="http://schemas.microsoft.com/office/drawing/2014/main" id="{EE876286-25A7-43C1-A70D-2D58E8FBB512}"/>
              </a:ext>
            </a:extLst>
          </p:cNvPr>
          <p:cNvGraphicFramePr>
            <a:graphicFrameLocks noChangeAspect="1"/>
          </p:cNvGraphicFramePr>
          <p:nvPr>
            <p:extLst>
              <p:ext uri="{D42A27DB-BD31-4B8C-83A1-F6EECF244321}">
                <p14:modId xmlns:p14="http://schemas.microsoft.com/office/powerpoint/2010/main" val="2736403670"/>
              </p:ext>
            </p:extLst>
          </p:nvPr>
        </p:nvGraphicFramePr>
        <p:xfrm>
          <a:off x="3405240" y="1646904"/>
          <a:ext cx="2032000" cy="431800"/>
        </p:xfrm>
        <a:graphic>
          <a:graphicData uri="http://schemas.openxmlformats.org/presentationml/2006/ole">
            <mc:AlternateContent xmlns:mc="http://schemas.openxmlformats.org/markup-compatibility/2006">
              <mc:Choice xmlns:v="urn:schemas-microsoft-com:vml" Requires="v">
                <p:oleObj spid="_x0000_s83038" name="Equation" r:id="rId3" imgW="2031840" imgH="431640" progId="Equation.DSMT4">
                  <p:embed/>
                </p:oleObj>
              </mc:Choice>
              <mc:Fallback>
                <p:oleObj name="Equation" r:id="rId3" imgW="2031840" imgH="431640" progId="Equation.DSMT4">
                  <p:embed/>
                  <p:pic>
                    <p:nvPicPr>
                      <p:cNvPr id="0" name=""/>
                      <p:cNvPicPr/>
                      <p:nvPr/>
                    </p:nvPicPr>
                    <p:blipFill>
                      <a:blip r:embed="rId4"/>
                      <a:stretch>
                        <a:fillRect/>
                      </a:stretch>
                    </p:blipFill>
                    <p:spPr>
                      <a:xfrm>
                        <a:off x="3405240" y="1646904"/>
                        <a:ext cx="2032000" cy="4318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307AB2DC-43E6-4F52-A7BE-ED7AC65C312A}"/>
              </a:ext>
            </a:extLst>
          </p:cNvPr>
          <p:cNvSpPr>
            <a:spLocks noGrp="1"/>
          </p:cNvSpPr>
          <p:nvPr>
            <p:ph sz="quarter" idx="14"/>
          </p:nvPr>
        </p:nvSpPr>
        <p:spPr>
          <a:xfrm>
            <a:off x="457200" y="2286000"/>
            <a:ext cx="457200" cy="457200"/>
          </a:xfrm>
        </p:spPr>
        <p:txBody>
          <a:bodyPr/>
          <a:lstStyle/>
          <a:p>
            <a:pPr marL="342900" indent="-342900">
              <a:buFont typeface="+mj-lt"/>
              <a:buAutoNum type="arabicParenR"/>
            </a:pPr>
            <a:r>
              <a:rPr lang="en-US" sz="2400" dirty="0"/>
              <a:t> </a:t>
            </a:r>
          </a:p>
        </p:txBody>
      </p:sp>
      <p:graphicFrame>
        <p:nvGraphicFramePr>
          <p:cNvPr id="12" name="Object 11" descr="1. N H 3 plus H 2 O yields N H 4, plus, plus O H, minus, in a reversible reaction">
            <a:extLst>
              <a:ext uri="{FF2B5EF4-FFF2-40B4-BE49-F238E27FC236}">
                <a16:creationId xmlns:a16="http://schemas.microsoft.com/office/drawing/2014/main" id="{1DE310A5-2D0D-448C-9B85-579FD6AC3722}"/>
              </a:ext>
            </a:extLst>
          </p:cNvPr>
          <p:cNvGraphicFramePr>
            <a:graphicFrameLocks noChangeAspect="1"/>
          </p:cNvGraphicFramePr>
          <p:nvPr>
            <p:extLst>
              <p:ext uri="{D42A27DB-BD31-4B8C-83A1-F6EECF244321}">
                <p14:modId xmlns:p14="http://schemas.microsoft.com/office/powerpoint/2010/main" val="3669741827"/>
              </p:ext>
            </p:extLst>
          </p:nvPr>
        </p:nvGraphicFramePr>
        <p:xfrm>
          <a:off x="914400" y="2293938"/>
          <a:ext cx="3797300" cy="431800"/>
        </p:xfrm>
        <a:graphic>
          <a:graphicData uri="http://schemas.openxmlformats.org/presentationml/2006/ole">
            <mc:AlternateContent xmlns:mc="http://schemas.openxmlformats.org/markup-compatibility/2006">
              <mc:Choice xmlns:v="urn:schemas-microsoft-com:vml" Requires="v">
                <p:oleObj spid="_x0000_s83039" name="Equation" r:id="rId5" imgW="3797280" imgH="431640" progId="Equation.DSMT4">
                  <p:embed/>
                </p:oleObj>
              </mc:Choice>
              <mc:Fallback>
                <p:oleObj name="Equation" r:id="rId5" imgW="3797280" imgH="431640" progId="Equation.DSMT4">
                  <p:embed/>
                  <p:pic>
                    <p:nvPicPr>
                      <p:cNvPr id="12" name="Object 11">
                        <a:extLst>
                          <a:ext uri="{FF2B5EF4-FFF2-40B4-BE49-F238E27FC236}">
                            <a16:creationId xmlns:a16="http://schemas.microsoft.com/office/drawing/2014/main" id="{1DE310A5-2D0D-448C-9B85-579FD6AC3722}"/>
                          </a:ext>
                        </a:extLst>
                      </p:cNvPr>
                      <p:cNvPicPr/>
                      <p:nvPr/>
                    </p:nvPicPr>
                    <p:blipFill>
                      <a:blip r:embed="rId6"/>
                      <a:stretch>
                        <a:fillRect/>
                      </a:stretch>
                    </p:blipFill>
                    <p:spPr>
                      <a:xfrm>
                        <a:off x="914400" y="2293938"/>
                        <a:ext cx="3797300" cy="4318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A7E27B93-2869-4BD1-BC27-B4DB840304A0}"/>
              </a:ext>
            </a:extLst>
          </p:cNvPr>
          <p:cNvSpPr>
            <a:spLocks noGrp="1"/>
          </p:cNvSpPr>
          <p:nvPr>
            <p:ph sz="quarter" idx="15"/>
          </p:nvPr>
        </p:nvSpPr>
        <p:spPr>
          <a:xfrm>
            <a:off x="457200" y="3122146"/>
            <a:ext cx="457200" cy="381000"/>
          </a:xfrm>
        </p:spPr>
        <p:txBody>
          <a:bodyPr/>
          <a:lstStyle/>
          <a:p>
            <a:pPr marL="457200" indent="-457200">
              <a:buFont typeface="+mj-lt"/>
              <a:buAutoNum type="arabicParenR" startAt="2"/>
            </a:pPr>
            <a:r>
              <a:rPr lang="en-US" sz="2400" dirty="0"/>
              <a:t> </a:t>
            </a:r>
          </a:p>
        </p:txBody>
      </p:sp>
      <p:graphicFrame>
        <p:nvGraphicFramePr>
          <p:cNvPr id="13" name="Object 12" descr="2. K sub b = the concentration of N H 4, plus, times the concentration of O H, minus, over the concentration of N H 3 = 1.8 times 10 to the negative fifth">
            <a:extLst>
              <a:ext uri="{FF2B5EF4-FFF2-40B4-BE49-F238E27FC236}">
                <a16:creationId xmlns:a16="http://schemas.microsoft.com/office/drawing/2014/main" id="{50240A5A-60D4-400E-A008-C207D74960B5}"/>
              </a:ext>
            </a:extLst>
          </p:cNvPr>
          <p:cNvGraphicFramePr>
            <a:graphicFrameLocks noChangeAspect="1"/>
          </p:cNvGraphicFramePr>
          <p:nvPr>
            <p:extLst>
              <p:ext uri="{D42A27DB-BD31-4B8C-83A1-F6EECF244321}">
                <p14:modId xmlns:p14="http://schemas.microsoft.com/office/powerpoint/2010/main" val="3247445251"/>
              </p:ext>
            </p:extLst>
          </p:nvPr>
        </p:nvGraphicFramePr>
        <p:xfrm>
          <a:off x="892175" y="2884181"/>
          <a:ext cx="4289425" cy="974725"/>
        </p:xfrm>
        <a:graphic>
          <a:graphicData uri="http://schemas.openxmlformats.org/presentationml/2006/ole">
            <mc:AlternateContent xmlns:mc="http://schemas.openxmlformats.org/markup-compatibility/2006">
              <mc:Choice xmlns:v="urn:schemas-microsoft-com:vml" Requires="v">
                <p:oleObj spid="_x0000_s83040" name="Equation" r:id="rId7" imgW="4419360" imgH="1002960" progId="Equation.DSMT4">
                  <p:embed/>
                </p:oleObj>
              </mc:Choice>
              <mc:Fallback>
                <p:oleObj name="Equation" r:id="rId7" imgW="4419360" imgH="1002960" progId="Equation.DSMT4">
                  <p:embed/>
                  <p:pic>
                    <p:nvPicPr>
                      <p:cNvPr id="13" name="Object 12">
                        <a:extLst>
                          <a:ext uri="{FF2B5EF4-FFF2-40B4-BE49-F238E27FC236}">
                            <a16:creationId xmlns:a16="http://schemas.microsoft.com/office/drawing/2014/main" id="{50240A5A-60D4-400E-A008-C207D74960B5}"/>
                          </a:ext>
                        </a:extLst>
                      </p:cNvPr>
                      <p:cNvPicPr/>
                      <p:nvPr/>
                    </p:nvPicPr>
                    <p:blipFill>
                      <a:blip r:embed="rId8"/>
                      <a:stretch>
                        <a:fillRect/>
                      </a:stretch>
                    </p:blipFill>
                    <p:spPr>
                      <a:xfrm>
                        <a:off x="892175" y="2884181"/>
                        <a:ext cx="4289425" cy="974725"/>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1ECE58BC-A574-499F-B5D6-2CB257F66410}"/>
              </a:ext>
            </a:extLst>
          </p:cNvPr>
          <p:cNvSpPr>
            <a:spLocks noGrp="1"/>
          </p:cNvSpPr>
          <p:nvPr>
            <p:ph sz="quarter" idx="16"/>
          </p:nvPr>
        </p:nvSpPr>
        <p:spPr>
          <a:xfrm>
            <a:off x="457200" y="3886200"/>
            <a:ext cx="457200" cy="457200"/>
          </a:xfrm>
        </p:spPr>
        <p:txBody>
          <a:bodyPr/>
          <a:lstStyle/>
          <a:p>
            <a:pPr marL="457200" indent="-457200">
              <a:buFont typeface="+mj-lt"/>
              <a:buAutoNum type="arabicParenR" startAt="3"/>
            </a:pPr>
            <a:r>
              <a:rPr lang="en-US" sz="2400" dirty="0"/>
              <a:t> </a:t>
            </a:r>
          </a:p>
        </p:txBody>
      </p:sp>
      <p:graphicFrame>
        <p:nvGraphicFramePr>
          <p:cNvPr id="14" name="Table 13">
            <a:extLst>
              <a:ext uri="{FF2B5EF4-FFF2-40B4-BE49-F238E27FC236}">
                <a16:creationId xmlns:a16="http://schemas.microsoft.com/office/drawing/2014/main" id="{9E6B65F1-7654-4AAA-8117-69838627A165}"/>
              </a:ext>
            </a:extLst>
          </p:cNvPr>
          <p:cNvGraphicFramePr>
            <a:graphicFrameLocks noGrp="1"/>
          </p:cNvGraphicFramePr>
          <p:nvPr>
            <p:extLst>
              <p:ext uri="{D42A27DB-BD31-4B8C-83A1-F6EECF244321}">
                <p14:modId xmlns:p14="http://schemas.microsoft.com/office/powerpoint/2010/main" val="1860071545"/>
              </p:ext>
            </p:extLst>
          </p:nvPr>
        </p:nvGraphicFramePr>
        <p:xfrm>
          <a:off x="533400" y="4307841"/>
          <a:ext cx="8077200" cy="2072640"/>
        </p:xfrm>
        <a:graphic>
          <a:graphicData uri="http://schemas.openxmlformats.org/drawingml/2006/table">
            <a:tbl>
              <a:tblPr firstRow="1" bandRow="1">
                <a:tableStyleId>{2D5ABB26-0587-4C30-8999-92F81FD0307C}</a:tableStyleId>
              </a:tblPr>
              <a:tblGrid>
                <a:gridCol w="2209800">
                  <a:extLst>
                    <a:ext uri="{9D8B030D-6E8A-4147-A177-3AD203B41FA5}">
                      <a16:colId xmlns:a16="http://schemas.microsoft.com/office/drawing/2014/main" val="1810546419"/>
                    </a:ext>
                  </a:extLst>
                </a:gridCol>
                <a:gridCol w="1828800">
                  <a:extLst>
                    <a:ext uri="{9D8B030D-6E8A-4147-A177-3AD203B41FA5}">
                      <a16:colId xmlns:a16="http://schemas.microsoft.com/office/drawing/2014/main" val="2628622147"/>
                    </a:ext>
                  </a:extLst>
                </a:gridCol>
                <a:gridCol w="2019300">
                  <a:extLst>
                    <a:ext uri="{9D8B030D-6E8A-4147-A177-3AD203B41FA5}">
                      <a16:colId xmlns:a16="http://schemas.microsoft.com/office/drawing/2014/main" val="2505389701"/>
                    </a:ext>
                  </a:extLst>
                </a:gridCol>
                <a:gridCol w="2019300">
                  <a:extLst>
                    <a:ext uri="{9D8B030D-6E8A-4147-A177-3AD203B41FA5}">
                      <a16:colId xmlns:a16="http://schemas.microsoft.com/office/drawing/2014/main" val="1134414705"/>
                    </a:ext>
                  </a:extLst>
                </a:gridCol>
              </a:tblGrid>
              <a:tr h="301587">
                <a:tc>
                  <a:txBody>
                    <a:bodyPr/>
                    <a:lstStyle/>
                    <a:p>
                      <a:r>
                        <a:rPr lang="en-US" sz="1600" b="0" baseline="0"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kern="1200" dirty="0" smtClean="0">
                          <a:solidFill>
                            <a:schemeClr val="bg1"/>
                          </a:solidFill>
                          <a:effectLst/>
                          <a:latin typeface="+mn-lt"/>
                          <a:ea typeface="+mn-ea"/>
                          <a:cs typeface="+mn-cs"/>
                        </a:rPr>
                        <a:t>N H 3 in molals</a:t>
                      </a:r>
                      <a:endParaRPr lang="en-US" sz="1000" baseline="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kern="1200" dirty="0" smtClean="0">
                          <a:solidFill>
                            <a:schemeClr val="bg1"/>
                          </a:solidFill>
                          <a:effectLst/>
                          <a:latin typeface="+mn-lt"/>
                          <a:ea typeface="+mn-ea"/>
                          <a:cs typeface="+mn-cs"/>
                        </a:rPr>
                        <a:t>N H 4, plus, in molals</a:t>
                      </a:r>
                      <a:endParaRPr lang="en-US" sz="1000" baseline="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kern="1200" dirty="0" smtClean="0">
                          <a:solidFill>
                            <a:schemeClr val="bg1"/>
                          </a:solidFill>
                          <a:effectLst/>
                          <a:latin typeface="+mn-lt"/>
                          <a:ea typeface="+mn-ea"/>
                          <a:cs typeface="+mn-cs"/>
                        </a:rPr>
                        <a:t>O H, minus, in molals</a:t>
                      </a:r>
                      <a:endParaRPr lang="en-US" sz="1000" baseline="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7001728"/>
                  </a:ext>
                </a:extLst>
              </a:tr>
              <a:tr h="520924">
                <a:tc>
                  <a:txBody>
                    <a:bodyPr/>
                    <a:lstStyle/>
                    <a:p>
                      <a:r>
                        <a:rPr lang="en-US" sz="1600" b="1" baseline="0" dirty="0"/>
                        <a:t>Initial</a:t>
                      </a:r>
                    </a:p>
                    <a:p>
                      <a:r>
                        <a:rPr lang="en-US" sz="1600" b="1" baseline="0" dirty="0"/>
                        <a:t>Concentration (</a:t>
                      </a:r>
                      <a:r>
                        <a:rPr lang="en-US" sz="1600" b="1" i="1" baseline="0" dirty="0"/>
                        <a:t>M</a:t>
                      </a:r>
                      <a:r>
                        <a:rPr lang="en-US" sz="1600" b="1" baseline="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baseline="0" dirty="0"/>
                        <a:t>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baseline="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baseline="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5487502"/>
                  </a:ext>
                </a:extLst>
              </a:tr>
              <a:tr h="520924">
                <a:tc>
                  <a:txBody>
                    <a:bodyPr/>
                    <a:lstStyle/>
                    <a:p>
                      <a:r>
                        <a:rPr lang="en-US" sz="1600" b="1" baseline="0" dirty="0"/>
                        <a:t>Change in</a:t>
                      </a:r>
                    </a:p>
                    <a:p>
                      <a:r>
                        <a:rPr lang="en-US" sz="1600" b="1" baseline="0" dirty="0"/>
                        <a:t>Concentration (</a:t>
                      </a:r>
                      <a:r>
                        <a:rPr lang="en-US" sz="1600" b="1" i="1" baseline="0" dirty="0"/>
                        <a:t>M</a:t>
                      </a:r>
                      <a:r>
                        <a:rPr lang="en-US" sz="1600" b="1" baseline="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kern="1200" dirty="0" smtClean="0">
                          <a:solidFill>
                            <a:schemeClr val="bg1"/>
                          </a:solidFill>
                          <a:effectLst/>
                          <a:latin typeface="+mn-lt"/>
                          <a:ea typeface="+mn-ea"/>
                          <a:cs typeface="+mn-cs"/>
                        </a:rPr>
                        <a:t>minus x</a:t>
                      </a:r>
                      <a:endParaRPr lang="en-US" sz="1000" baseline="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kern="1200" dirty="0" smtClean="0">
                          <a:solidFill>
                            <a:schemeClr val="bg1"/>
                          </a:solidFill>
                          <a:effectLst/>
                          <a:latin typeface="+mn-lt"/>
                          <a:ea typeface="+mn-ea"/>
                          <a:cs typeface="+mn-cs"/>
                        </a:rPr>
                        <a:t>plus x</a:t>
                      </a:r>
                      <a:endParaRPr lang="en-US" sz="1000" baseline="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kern="1200" dirty="0" smtClean="0">
                          <a:solidFill>
                            <a:schemeClr val="bg1"/>
                          </a:solidFill>
                          <a:effectLst/>
                          <a:latin typeface="+mn-lt"/>
                          <a:ea typeface="+mn-ea"/>
                          <a:cs typeface="+mn-cs"/>
                        </a:rPr>
                        <a:t>plus x</a:t>
                      </a:r>
                      <a:endParaRPr lang="en-US" sz="1000" baseline="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1347440"/>
                  </a:ext>
                </a:extLst>
              </a:tr>
              <a:tr h="520924">
                <a:tc>
                  <a:txBody>
                    <a:bodyPr/>
                    <a:lstStyle/>
                    <a:p>
                      <a:r>
                        <a:rPr lang="en-US" sz="1600" b="1" baseline="0" dirty="0"/>
                        <a:t>Equilibrium</a:t>
                      </a:r>
                    </a:p>
                    <a:p>
                      <a:r>
                        <a:rPr lang="en-US" sz="1600" b="1" baseline="0" dirty="0"/>
                        <a:t>Concentration (</a:t>
                      </a:r>
                      <a:r>
                        <a:rPr lang="en-US" sz="1600" b="1" i="1" baseline="0" dirty="0"/>
                        <a:t>M</a:t>
                      </a:r>
                      <a:r>
                        <a:rPr lang="en-US" sz="1600" b="1" baseline="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aseline="0" dirty="0"/>
                        <a:t>0.15−</a:t>
                      </a:r>
                      <a:r>
                        <a:rPr lang="en-US" sz="1600" i="1" baseline="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i="1" baseline="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i="1" baseline="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853713"/>
                  </a:ext>
                </a:extLst>
              </a:tr>
            </a:tbl>
          </a:graphicData>
        </a:graphic>
      </p:graphicFrame>
      <p:graphicFrame>
        <p:nvGraphicFramePr>
          <p:cNvPr id="15" name="Object 14">
            <a:extLst>
              <a:ext uri="{FF2B5EF4-FFF2-40B4-BE49-F238E27FC236}">
                <a16:creationId xmlns:a16="http://schemas.microsoft.com/office/drawing/2014/main" id="{26FA5567-9362-4964-9EE3-EF9B685F606E}"/>
              </a:ext>
            </a:extLst>
          </p:cNvPr>
          <p:cNvGraphicFramePr>
            <a:graphicFrameLocks noChangeAspect="1"/>
          </p:cNvGraphicFramePr>
          <p:nvPr>
            <p:extLst>
              <p:ext uri="{D42A27DB-BD31-4B8C-83A1-F6EECF244321}">
                <p14:modId xmlns:p14="http://schemas.microsoft.com/office/powerpoint/2010/main" val="1940067558"/>
              </p:ext>
            </p:extLst>
          </p:nvPr>
        </p:nvGraphicFramePr>
        <p:xfrm>
          <a:off x="3251200" y="4343400"/>
          <a:ext cx="774700" cy="304800"/>
        </p:xfrm>
        <a:graphic>
          <a:graphicData uri="http://schemas.openxmlformats.org/presentationml/2006/ole">
            <mc:AlternateContent xmlns:mc="http://schemas.openxmlformats.org/markup-compatibility/2006">
              <mc:Choice xmlns:v="urn:schemas-microsoft-com:vml" Requires="v">
                <p:oleObj spid="_x0000_s83041" name="Equation" r:id="rId9" imgW="774360" imgH="304560" progId="Equation.DSMT4">
                  <p:embed/>
                </p:oleObj>
              </mc:Choice>
              <mc:Fallback>
                <p:oleObj name="Equation" r:id="rId9" imgW="774360" imgH="304560" progId="Equation.DSMT4">
                  <p:embed/>
                  <p:pic>
                    <p:nvPicPr>
                      <p:cNvPr id="15" name="Object 14">
                        <a:extLst>
                          <a:ext uri="{FF2B5EF4-FFF2-40B4-BE49-F238E27FC236}">
                            <a16:creationId xmlns:a16="http://schemas.microsoft.com/office/drawing/2014/main" id="{26FA5567-9362-4964-9EE3-EF9B685F606E}"/>
                          </a:ext>
                        </a:extLst>
                      </p:cNvPr>
                      <p:cNvPicPr/>
                      <p:nvPr/>
                    </p:nvPicPr>
                    <p:blipFill>
                      <a:blip r:embed="rId10"/>
                      <a:stretch>
                        <a:fillRect/>
                      </a:stretch>
                    </p:blipFill>
                    <p:spPr>
                      <a:xfrm>
                        <a:off x="3251200" y="4343400"/>
                        <a:ext cx="774700" cy="3048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0C6CB8CB-3005-459B-8656-D6F56D79EB77}"/>
              </a:ext>
            </a:extLst>
          </p:cNvPr>
          <p:cNvGraphicFramePr>
            <a:graphicFrameLocks noChangeAspect="1"/>
          </p:cNvGraphicFramePr>
          <p:nvPr>
            <p:extLst>
              <p:ext uri="{D42A27DB-BD31-4B8C-83A1-F6EECF244321}">
                <p14:modId xmlns:p14="http://schemas.microsoft.com/office/powerpoint/2010/main" val="3389252866"/>
              </p:ext>
            </p:extLst>
          </p:nvPr>
        </p:nvGraphicFramePr>
        <p:xfrm>
          <a:off x="5143500" y="4343400"/>
          <a:ext cx="876300" cy="304800"/>
        </p:xfrm>
        <a:graphic>
          <a:graphicData uri="http://schemas.openxmlformats.org/presentationml/2006/ole">
            <mc:AlternateContent xmlns:mc="http://schemas.openxmlformats.org/markup-compatibility/2006">
              <mc:Choice xmlns:v="urn:schemas-microsoft-com:vml" Requires="v">
                <p:oleObj spid="_x0000_s83042" name="Equation" r:id="rId11" imgW="876240" imgH="304560" progId="Equation.DSMT4">
                  <p:embed/>
                </p:oleObj>
              </mc:Choice>
              <mc:Fallback>
                <p:oleObj name="Equation" r:id="rId11" imgW="876240" imgH="304560" progId="Equation.DSMT4">
                  <p:embed/>
                  <p:pic>
                    <p:nvPicPr>
                      <p:cNvPr id="16" name="Object 15">
                        <a:extLst>
                          <a:ext uri="{FF2B5EF4-FFF2-40B4-BE49-F238E27FC236}">
                            <a16:creationId xmlns:a16="http://schemas.microsoft.com/office/drawing/2014/main" id="{0C6CB8CB-3005-459B-8656-D6F56D79EB77}"/>
                          </a:ext>
                        </a:extLst>
                      </p:cNvPr>
                      <p:cNvPicPr/>
                      <p:nvPr/>
                    </p:nvPicPr>
                    <p:blipFill>
                      <a:blip r:embed="rId12"/>
                      <a:stretch>
                        <a:fillRect/>
                      </a:stretch>
                    </p:blipFill>
                    <p:spPr>
                      <a:xfrm>
                        <a:off x="5143500" y="4343400"/>
                        <a:ext cx="876300" cy="3048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9F5E18A2-910B-45C4-9896-514BB7DF1F03}"/>
              </a:ext>
            </a:extLst>
          </p:cNvPr>
          <p:cNvGraphicFramePr>
            <a:graphicFrameLocks noChangeAspect="1"/>
          </p:cNvGraphicFramePr>
          <p:nvPr>
            <p:extLst>
              <p:ext uri="{D42A27DB-BD31-4B8C-83A1-F6EECF244321}">
                <p14:modId xmlns:p14="http://schemas.microsoft.com/office/powerpoint/2010/main" val="2460849668"/>
              </p:ext>
            </p:extLst>
          </p:nvPr>
        </p:nvGraphicFramePr>
        <p:xfrm>
          <a:off x="7200900" y="4343400"/>
          <a:ext cx="800100" cy="304800"/>
        </p:xfrm>
        <a:graphic>
          <a:graphicData uri="http://schemas.openxmlformats.org/presentationml/2006/ole">
            <mc:AlternateContent xmlns:mc="http://schemas.openxmlformats.org/markup-compatibility/2006">
              <mc:Choice xmlns:v="urn:schemas-microsoft-com:vml" Requires="v">
                <p:oleObj spid="_x0000_s83043" name="Equation" r:id="rId13" imgW="799920" imgH="304560" progId="Equation.DSMT4">
                  <p:embed/>
                </p:oleObj>
              </mc:Choice>
              <mc:Fallback>
                <p:oleObj name="Equation" r:id="rId13" imgW="799920" imgH="304560" progId="Equation.DSMT4">
                  <p:embed/>
                  <p:pic>
                    <p:nvPicPr>
                      <p:cNvPr id="17" name="Object 16">
                        <a:extLst>
                          <a:ext uri="{FF2B5EF4-FFF2-40B4-BE49-F238E27FC236}">
                            <a16:creationId xmlns:a16="http://schemas.microsoft.com/office/drawing/2014/main" id="{9F5E18A2-910B-45C4-9896-514BB7DF1F03}"/>
                          </a:ext>
                        </a:extLst>
                      </p:cNvPr>
                      <p:cNvPicPr/>
                      <p:nvPr/>
                    </p:nvPicPr>
                    <p:blipFill>
                      <a:blip r:embed="rId14"/>
                      <a:stretch>
                        <a:fillRect/>
                      </a:stretch>
                    </p:blipFill>
                    <p:spPr>
                      <a:xfrm>
                        <a:off x="7200900" y="4343400"/>
                        <a:ext cx="800100" cy="3048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DC8F792F-D3C4-4315-AA30-A5893B5F8D94}"/>
              </a:ext>
            </a:extLst>
          </p:cNvPr>
          <p:cNvGraphicFramePr>
            <a:graphicFrameLocks noChangeAspect="1"/>
          </p:cNvGraphicFramePr>
          <p:nvPr/>
        </p:nvGraphicFramePr>
        <p:xfrm>
          <a:off x="3498850" y="5302250"/>
          <a:ext cx="279400" cy="165100"/>
        </p:xfrm>
        <a:graphic>
          <a:graphicData uri="http://schemas.openxmlformats.org/presentationml/2006/ole">
            <mc:AlternateContent xmlns:mc="http://schemas.openxmlformats.org/markup-compatibility/2006">
              <mc:Choice xmlns:v="urn:schemas-microsoft-com:vml" Requires="v">
                <p:oleObj spid="_x0000_s83044" name="Equation" r:id="rId15" imgW="279360" imgH="164880" progId="Equation.DSMT4">
                  <p:embed/>
                </p:oleObj>
              </mc:Choice>
              <mc:Fallback>
                <p:oleObj name="Equation" r:id="rId15" imgW="279360" imgH="164880" progId="Equation.DSMT4">
                  <p:embed/>
                  <p:pic>
                    <p:nvPicPr>
                      <p:cNvPr id="18" name="Object 17">
                        <a:extLst>
                          <a:ext uri="{FF2B5EF4-FFF2-40B4-BE49-F238E27FC236}">
                            <a16:creationId xmlns:a16="http://schemas.microsoft.com/office/drawing/2014/main" id="{DC8F792F-D3C4-4315-AA30-A5893B5F8D94}"/>
                          </a:ext>
                        </a:extLst>
                      </p:cNvPr>
                      <p:cNvPicPr/>
                      <p:nvPr/>
                    </p:nvPicPr>
                    <p:blipFill>
                      <a:blip r:embed="rId16"/>
                      <a:stretch>
                        <a:fillRect/>
                      </a:stretch>
                    </p:blipFill>
                    <p:spPr>
                      <a:xfrm>
                        <a:off x="3498850" y="5302250"/>
                        <a:ext cx="279400" cy="1651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6D36B25D-CE48-4699-9500-3FFC3354A57B}"/>
              </a:ext>
            </a:extLst>
          </p:cNvPr>
          <p:cNvGraphicFramePr>
            <a:graphicFrameLocks noChangeAspect="1"/>
          </p:cNvGraphicFramePr>
          <p:nvPr/>
        </p:nvGraphicFramePr>
        <p:xfrm>
          <a:off x="5365750" y="5302250"/>
          <a:ext cx="279400" cy="165100"/>
        </p:xfrm>
        <a:graphic>
          <a:graphicData uri="http://schemas.openxmlformats.org/presentationml/2006/ole">
            <mc:AlternateContent xmlns:mc="http://schemas.openxmlformats.org/markup-compatibility/2006">
              <mc:Choice xmlns:v="urn:schemas-microsoft-com:vml" Requires="v">
                <p:oleObj spid="_x0000_s83045" name="Equation" r:id="rId17" imgW="279360" imgH="164880" progId="Equation.DSMT4">
                  <p:embed/>
                </p:oleObj>
              </mc:Choice>
              <mc:Fallback>
                <p:oleObj name="Equation" r:id="rId17" imgW="279360" imgH="164880" progId="Equation.DSMT4">
                  <p:embed/>
                  <p:pic>
                    <p:nvPicPr>
                      <p:cNvPr id="19" name="Object 18">
                        <a:extLst>
                          <a:ext uri="{FF2B5EF4-FFF2-40B4-BE49-F238E27FC236}">
                            <a16:creationId xmlns:a16="http://schemas.microsoft.com/office/drawing/2014/main" id="{6D36B25D-CE48-4699-9500-3FFC3354A57B}"/>
                          </a:ext>
                        </a:extLst>
                      </p:cNvPr>
                      <p:cNvPicPr/>
                      <p:nvPr/>
                    </p:nvPicPr>
                    <p:blipFill>
                      <a:blip r:embed="rId18"/>
                      <a:stretch>
                        <a:fillRect/>
                      </a:stretch>
                    </p:blipFill>
                    <p:spPr>
                      <a:xfrm>
                        <a:off x="5365750" y="5302250"/>
                        <a:ext cx="279400" cy="16510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0D2B6A51-B80A-4010-B752-921B826DF75B}"/>
              </a:ext>
            </a:extLst>
          </p:cNvPr>
          <p:cNvGraphicFramePr>
            <a:graphicFrameLocks noChangeAspect="1"/>
          </p:cNvGraphicFramePr>
          <p:nvPr/>
        </p:nvGraphicFramePr>
        <p:xfrm>
          <a:off x="7423150" y="5323195"/>
          <a:ext cx="279400" cy="165100"/>
        </p:xfrm>
        <a:graphic>
          <a:graphicData uri="http://schemas.openxmlformats.org/presentationml/2006/ole">
            <mc:AlternateContent xmlns:mc="http://schemas.openxmlformats.org/markup-compatibility/2006">
              <mc:Choice xmlns:v="urn:schemas-microsoft-com:vml" Requires="v">
                <p:oleObj spid="_x0000_s83046" name="Equation" r:id="rId19" imgW="279360" imgH="164880" progId="Equation.DSMT4">
                  <p:embed/>
                </p:oleObj>
              </mc:Choice>
              <mc:Fallback>
                <p:oleObj name="Equation" r:id="rId19" imgW="279360" imgH="164880" progId="Equation.DSMT4">
                  <p:embed/>
                  <p:pic>
                    <p:nvPicPr>
                      <p:cNvPr id="20" name="Object 19">
                        <a:extLst>
                          <a:ext uri="{FF2B5EF4-FFF2-40B4-BE49-F238E27FC236}">
                            <a16:creationId xmlns:a16="http://schemas.microsoft.com/office/drawing/2014/main" id="{0D2B6A51-B80A-4010-B752-921B826DF75B}"/>
                          </a:ext>
                        </a:extLst>
                      </p:cNvPr>
                      <p:cNvPicPr/>
                      <p:nvPr/>
                    </p:nvPicPr>
                    <p:blipFill>
                      <a:blip r:embed="rId20"/>
                      <a:stretch>
                        <a:fillRect/>
                      </a:stretch>
                    </p:blipFill>
                    <p:spPr>
                      <a:xfrm>
                        <a:off x="7423150" y="5323195"/>
                        <a:ext cx="279400" cy="165100"/>
                      </a:xfrm>
                      <a:prstGeom prst="rect">
                        <a:avLst/>
                      </a:prstGeom>
                    </p:spPr>
                  </p:pic>
                </p:oleObj>
              </mc:Fallback>
            </mc:AlternateContent>
          </a:graphicData>
        </a:graphic>
      </p:graphicFrame>
    </p:spTree>
    <p:extLst>
      <p:ext uri="{BB962C8B-B14F-4D97-AF65-F5344CB8AC3E}">
        <p14:creationId xmlns:p14="http://schemas.microsoft.com/office/powerpoint/2010/main" val="1282613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AC6F-950F-4081-BD50-4E6833283C5E}"/>
              </a:ext>
            </a:extLst>
          </p:cNvPr>
          <p:cNvSpPr>
            <a:spLocks noGrp="1"/>
          </p:cNvSpPr>
          <p:nvPr>
            <p:ph type="title"/>
          </p:nvPr>
        </p:nvSpPr>
        <p:spPr/>
        <p:txBody>
          <a:bodyPr/>
          <a:lstStyle/>
          <a:p>
            <a:r>
              <a:rPr lang="en-US" dirty="0"/>
              <a:t>Brønsted–Lowry Acid and Base</a:t>
            </a:r>
          </a:p>
        </p:txBody>
      </p:sp>
      <p:sp>
        <p:nvSpPr>
          <p:cNvPr id="3" name="Content Placeholder 2">
            <a:extLst>
              <a:ext uri="{FF2B5EF4-FFF2-40B4-BE49-F238E27FC236}">
                <a16:creationId xmlns:a16="http://schemas.microsoft.com/office/drawing/2014/main" id="{44D4E7BD-CCA4-4B3A-9317-910982E40B92}"/>
              </a:ext>
            </a:extLst>
          </p:cNvPr>
          <p:cNvSpPr>
            <a:spLocks noGrp="1"/>
          </p:cNvSpPr>
          <p:nvPr>
            <p:ph idx="1"/>
          </p:nvPr>
        </p:nvSpPr>
        <p:spPr>
          <a:xfrm>
            <a:off x="457200" y="1600200"/>
            <a:ext cx="8229600" cy="1828799"/>
          </a:xfrm>
        </p:spPr>
        <p:txBody>
          <a:bodyPr/>
          <a:lstStyle/>
          <a:p>
            <a:r>
              <a:rPr lang="en-US" sz="2600" dirty="0"/>
              <a:t>A Brønsted–Lowry </a:t>
            </a:r>
            <a:r>
              <a:rPr lang="en-US" sz="2600" b="1" dirty="0"/>
              <a:t>acid</a:t>
            </a:r>
            <a:r>
              <a:rPr lang="en-US" sz="2600" dirty="0"/>
              <a:t> must have at least one removable (acidic) proton (H</a:t>
            </a:r>
            <a:r>
              <a:rPr lang="en-US" sz="2600" baseline="30000" dirty="0"/>
              <a:t>+</a:t>
            </a:r>
            <a:r>
              <a:rPr lang="en-US" sz="2600" dirty="0"/>
              <a:t>) to donate.</a:t>
            </a:r>
          </a:p>
          <a:p>
            <a:r>
              <a:rPr lang="en-US" sz="2600" dirty="0"/>
              <a:t>A Brønsted–Lowry base must have at least one nonbonding pair of electrons to accept a proton (H</a:t>
            </a:r>
            <a:r>
              <a:rPr lang="en-US" sz="2600" baseline="30000" dirty="0"/>
              <a:t>+</a:t>
            </a:r>
            <a:r>
              <a:rPr lang="en-US" sz="2600" dirty="0"/>
              <a:t>).</a:t>
            </a:r>
          </a:p>
        </p:txBody>
      </p:sp>
      <p:pic>
        <p:nvPicPr>
          <p:cNvPr id="4" name="Picture 3" descr="Space-filling models and structures show H C l, gas, acid, C l has three pairs of dots, plus H 2 O, liquid, base, O has two pairs of dots, leads to C l minus, aqueous, four pairs, and H 3 O plus, aqueous, O has one pair.">
            <a:extLst>
              <a:ext uri="{FF2B5EF4-FFF2-40B4-BE49-F238E27FC236}">
                <a16:creationId xmlns:a16="http://schemas.microsoft.com/office/drawing/2014/main" id="{EE9FE02A-6BA8-46E1-9886-EC6A33601D8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603"/>
          <a:stretch/>
        </p:blipFill>
        <p:spPr>
          <a:xfrm>
            <a:off x="2259122" y="3696292"/>
            <a:ext cx="4867859" cy="2550705"/>
          </a:xfrm>
          <a:prstGeom prst="rect">
            <a:avLst/>
          </a:prstGeom>
        </p:spPr>
      </p:pic>
    </p:spTree>
    <p:extLst>
      <p:ext uri="{BB962C8B-B14F-4D97-AF65-F5344CB8AC3E}">
        <p14:creationId xmlns:p14="http://schemas.microsoft.com/office/powerpoint/2010/main" val="22450129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F9F37-0711-44D8-A4B6-9DE3F30E7ED6}"/>
              </a:ext>
            </a:extLst>
          </p:cNvPr>
          <p:cNvSpPr>
            <a:spLocks noGrp="1"/>
          </p:cNvSpPr>
          <p:nvPr>
            <p:ph type="title"/>
          </p:nvPr>
        </p:nvSpPr>
        <p:spPr/>
        <p:txBody>
          <a:bodyPr/>
          <a:lstStyle/>
          <a:p>
            <a:r>
              <a:rPr lang="en-US" dirty="0"/>
              <a:t>Example </a:t>
            </a:r>
            <a:r>
              <a:rPr lang="en-US" dirty="0" smtClean="0"/>
              <a:t>2 </a:t>
            </a:r>
            <a:r>
              <a:rPr lang="en-US" sz="2000" b="0" dirty="0" smtClean="0"/>
              <a:t>(2 of 2)</a:t>
            </a:r>
            <a:endParaRPr lang="en-US" sz="2000" b="0" dirty="0"/>
          </a:p>
        </p:txBody>
      </p:sp>
      <p:sp>
        <p:nvSpPr>
          <p:cNvPr id="3" name="Content Placeholder 2">
            <a:extLst>
              <a:ext uri="{FF2B5EF4-FFF2-40B4-BE49-F238E27FC236}">
                <a16:creationId xmlns:a16="http://schemas.microsoft.com/office/drawing/2014/main" id="{01019C9B-501A-4EA6-871B-097AD84AE8DD}"/>
              </a:ext>
            </a:extLst>
          </p:cNvPr>
          <p:cNvSpPr>
            <a:spLocks noGrp="1"/>
          </p:cNvSpPr>
          <p:nvPr>
            <p:ph idx="1"/>
          </p:nvPr>
        </p:nvSpPr>
        <p:spPr>
          <a:xfrm>
            <a:off x="457200" y="1752601"/>
            <a:ext cx="457200" cy="533399"/>
          </a:xfrm>
        </p:spPr>
        <p:txBody>
          <a:bodyPr/>
          <a:lstStyle/>
          <a:p>
            <a:pPr marL="342900" indent="-342900">
              <a:buFont typeface="+mj-lt"/>
              <a:buAutoNum type="arabicParenR" startAt="4"/>
            </a:pPr>
            <a:r>
              <a:rPr lang="en-US" sz="2400" dirty="0"/>
              <a:t> </a:t>
            </a:r>
          </a:p>
        </p:txBody>
      </p:sp>
      <p:graphicFrame>
        <p:nvGraphicFramePr>
          <p:cNvPr id="9" name="Object 8" descr="4. 1.8 times 10 minus 5 = x squared over, 0.15 minus x">
            <a:extLst>
              <a:ext uri="{FF2B5EF4-FFF2-40B4-BE49-F238E27FC236}">
                <a16:creationId xmlns:a16="http://schemas.microsoft.com/office/drawing/2014/main" id="{7D8F0A8E-1FAA-4A57-91FC-35DDBF2981D0}"/>
              </a:ext>
            </a:extLst>
          </p:cNvPr>
          <p:cNvGraphicFramePr>
            <a:graphicFrameLocks noChangeAspect="1"/>
          </p:cNvGraphicFramePr>
          <p:nvPr>
            <p:extLst>
              <p:ext uri="{D42A27DB-BD31-4B8C-83A1-F6EECF244321}">
                <p14:modId xmlns:p14="http://schemas.microsoft.com/office/powerpoint/2010/main" val="3000709751"/>
              </p:ext>
            </p:extLst>
          </p:nvPr>
        </p:nvGraphicFramePr>
        <p:xfrm>
          <a:off x="914400" y="1600200"/>
          <a:ext cx="3124200" cy="838200"/>
        </p:xfrm>
        <a:graphic>
          <a:graphicData uri="http://schemas.openxmlformats.org/presentationml/2006/ole">
            <mc:AlternateContent xmlns:mc="http://schemas.openxmlformats.org/markup-compatibility/2006">
              <mc:Choice xmlns:v="urn:schemas-microsoft-com:vml" Requires="v">
                <p:oleObj spid="_x0000_s57838" name="Equation" r:id="rId3" imgW="3124080" imgH="838080" progId="Equation.DSMT4">
                  <p:embed/>
                </p:oleObj>
              </mc:Choice>
              <mc:Fallback>
                <p:oleObj name="Equation" r:id="rId3" imgW="3124080" imgH="838080" progId="Equation.DSMT4">
                  <p:embed/>
                  <p:pic>
                    <p:nvPicPr>
                      <p:cNvPr id="0" name=""/>
                      <p:cNvPicPr/>
                      <p:nvPr/>
                    </p:nvPicPr>
                    <p:blipFill>
                      <a:blip r:embed="rId4"/>
                      <a:stretch>
                        <a:fillRect/>
                      </a:stretch>
                    </p:blipFill>
                    <p:spPr>
                      <a:xfrm>
                        <a:off x="914400" y="1600200"/>
                        <a:ext cx="3124200" cy="8382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2E38947A-74E2-479D-A6CF-6F2CC42A8FB9}"/>
              </a:ext>
            </a:extLst>
          </p:cNvPr>
          <p:cNvSpPr>
            <a:spLocks noGrp="1"/>
          </p:cNvSpPr>
          <p:nvPr>
            <p:ph sz="quarter" idx="13"/>
          </p:nvPr>
        </p:nvSpPr>
        <p:spPr>
          <a:xfrm>
            <a:off x="457200" y="2667000"/>
            <a:ext cx="2514600" cy="439949"/>
          </a:xfrm>
        </p:spPr>
        <p:txBody>
          <a:bodyPr/>
          <a:lstStyle/>
          <a:p>
            <a:pPr marL="0" indent="0">
              <a:buNone/>
            </a:pPr>
            <a:r>
              <a:rPr lang="en-US" sz="2400" dirty="0"/>
              <a:t>If we assume that</a:t>
            </a:r>
          </a:p>
        </p:txBody>
      </p:sp>
      <p:graphicFrame>
        <p:nvGraphicFramePr>
          <p:cNvPr id="10" name="Object 9" descr="X is much less than 0.15, 0.15 minus x = 0.15">
            <a:extLst>
              <a:ext uri="{FF2B5EF4-FFF2-40B4-BE49-F238E27FC236}">
                <a16:creationId xmlns:a16="http://schemas.microsoft.com/office/drawing/2014/main" id="{63EA0A94-AAB8-479C-9DA4-A7E1385B0694}"/>
              </a:ext>
            </a:extLst>
          </p:cNvPr>
          <p:cNvGraphicFramePr>
            <a:graphicFrameLocks noChangeAspect="1"/>
          </p:cNvGraphicFramePr>
          <p:nvPr>
            <p:extLst>
              <p:ext uri="{D42A27DB-BD31-4B8C-83A1-F6EECF244321}">
                <p14:modId xmlns:p14="http://schemas.microsoft.com/office/powerpoint/2010/main" val="1599805083"/>
              </p:ext>
            </p:extLst>
          </p:nvPr>
        </p:nvGraphicFramePr>
        <p:xfrm>
          <a:off x="2914036" y="2696496"/>
          <a:ext cx="3390900" cy="355600"/>
        </p:xfrm>
        <a:graphic>
          <a:graphicData uri="http://schemas.openxmlformats.org/presentationml/2006/ole">
            <mc:AlternateContent xmlns:mc="http://schemas.openxmlformats.org/markup-compatibility/2006">
              <mc:Choice xmlns:v="urn:schemas-microsoft-com:vml" Requires="v">
                <p:oleObj spid="_x0000_s57839" name="Equation" r:id="rId5" imgW="3390840" imgH="355320" progId="Equation.DSMT4">
                  <p:embed/>
                </p:oleObj>
              </mc:Choice>
              <mc:Fallback>
                <p:oleObj name="Equation" r:id="rId5" imgW="3390840" imgH="355320" progId="Equation.DSMT4">
                  <p:embed/>
                  <p:pic>
                    <p:nvPicPr>
                      <p:cNvPr id="0" name=""/>
                      <p:cNvPicPr/>
                      <p:nvPr/>
                    </p:nvPicPr>
                    <p:blipFill>
                      <a:blip r:embed="rId6"/>
                      <a:stretch>
                        <a:fillRect/>
                      </a:stretch>
                    </p:blipFill>
                    <p:spPr>
                      <a:xfrm>
                        <a:off x="2914036" y="2696496"/>
                        <a:ext cx="3390900" cy="3556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97464F2E-091D-4347-93B8-FEEEAB0ED041}"/>
              </a:ext>
            </a:extLst>
          </p:cNvPr>
          <p:cNvSpPr>
            <a:spLocks noGrp="1"/>
          </p:cNvSpPr>
          <p:nvPr>
            <p:ph sz="quarter" idx="14"/>
          </p:nvPr>
        </p:nvSpPr>
        <p:spPr>
          <a:xfrm>
            <a:off x="457200" y="3302000"/>
            <a:ext cx="990600" cy="363749"/>
          </a:xfrm>
        </p:spPr>
        <p:txBody>
          <a:bodyPr/>
          <a:lstStyle/>
          <a:p>
            <a:pPr marL="0" indent="0">
              <a:buNone/>
            </a:pPr>
            <a:r>
              <a:rPr lang="en-US" sz="2400" dirty="0"/>
              <a:t>Then:</a:t>
            </a:r>
          </a:p>
        </p:txBody>
      </p:sp>
      <p:graphicFrame>
        <p:nvGraphicFramePr>
          <p:cNvPr id="11" name="Object 10" descr="1.8 times 10 to the negative fifth = x squared over 0.15">
            <a:extLst>
              <a:ext uri="{FF2B5EF4-FFF2-40B4-BE49-F238E27FC236}">
                <a16:creationId xmlns:a16="http://schemas.microsoft.com/office/drawing/2014/main" id="{B217D3DB-29F1-4A84-9FDD-0C1A94536283}"/>
              </a:ext>
            </a:extLst>
          </p:cNvPr>
          <p:cNvGraphicFramePr>
            <a:graphicFrameLocks noChangeAspect="1"/>
          </p:cNvGraphicFramePr>
          <p:nvPr>
            <p:extLst>
              <p:ext uri="{D42A27DB-BD31-4B8C-83A1-F6EECF244321}">
                <p14:modId xmlns:p14="http://schemas.microsoft.com/office/powerpoint/2010/main" val="982932142"/>
              </p:ext>
            </p:extLst>
          </p:nvPr>
        </p:nvGraphicFramePr>
        <p:xfrm>
          <a:off x="1371600" y="3149600"/>
          <a:ext cx="2222500" cy="736600"/>
        </p:xfrm>
        <a:graphic>
          <a:graphicData uri="http://schemas.openxmlformats.org/presentationml/2006/ole">
            <mc:AlternateContent xmlns:mc="http://schemas.openxmlformats.org/markup-compatibility/2006">
              <mc:Choice xmlns:v="urn:schemas-microsoft-com:vml" Requires="v">
                <p:oleObj spid="_x0000_s57840" name="Equation" r:id="rId7" imgW="2222280" imgH="736560" progId="Equation.DSMT4">
                  <p:embed/>
                </p:oleObj>
              </mc:Choice>
              <mc:Fallback>
                <p:oleObj name="Equation" r:id="rId7" imgW="2222280" imgH="736560" progId="Equation.DSMT4">
                  <p:embed/>
                  <p:pic>
                    <p:nvPicPr>
                      <p:cNvPr id="0" name=""/>
                      <p:cNvPicPr/>
                      <p:nvPr/>
                    </p:nvPicPr>
                    <p:blipFill>
                      <a:blip r:embed="rId8"/>
                      <a:stretch>
                        <a:fillRect/>
                      </a:stretch>
                    </p:blipFill>
                    <p:spPr>
                      <a:xfrm>
                        <a:off x="1371600" y="3149600"/>
                        <a:ext cx="2222500" cy="7366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00E9752B-B255-4DE3-B5BC-75A3090B86C6}"/>
              </a:ext>
            </a:extLst>
          </p:cNvPr>
          <p:cNvSpPr>
            <a:spLocks noGrp="1"/>
          </p:cNvSpPr>
          <p:nvPr>
            <p:ph sz="quarter" idx="15"/>
          </p:nvPr>
        </p:nvSpPr>
        <p:spPr>
          <a:xfrm>
            <a:off x="457200" y="4038600"/>
            <a:ext cx="698500" cy="381000"/>
          </a:xfrm>
        </p:spPr>
        <p:txBody>
          <a:bodyPr/>
          <a:lstStyle/>
          <a:p>
            <a:pPr marL="0" indent="0">
              <a:buNone/>
            </a:pPr>
            <a:r>
              <a:rPr lang="en-US" sz="2400" dirty="0"/>
              <a:t>and:</a:t>
            </a:r>
          </a:p>
        </p:txBody>
      </p:sp>
      <p:graphicFrame>
        <p:nvGraphicFramePr>
          <p:cNvPr id="12" name="Object 11" descr="X = 1.6 times 10 to the negative third">
            <a:extLst>
              <a:ext uri="{FF2B5EF4-FFF2-40B4-BE49-F238E27FC236}">
                <a16:creationId xmlns:a16="http://schemas.microsoft.com/office/drawing/2014/main" id="{34552665-23BE-47F5-B467-5A7FB89DC71E}"/>
              </a:ext>
            </a:extLst>
          </p:cNvPr>
          <p:cNvGraphicFramePr>
            <a:graphicFrameLocks noChangeAspect="1"/>
          </p:cNvGraphicFramePr>
          <p:nvPr>
            <p:extLst>
              <p:ext uri="{D42A27DB-BD31-4B8C-83A1-F6EECF244321}">
                <p14:modId xmlns:p14="http://schemas.microsoft.com/office/powerpoint/2010/main" val="2940957502"/>
              </p:ext>
            </p:extLst>
          </p:nvPr>
        </p:nvGraphicFramePr>
        <p:xfrm>
          <a:off x="1155700" y="4068096"/>
          <a:ext cx="1739900" cy="304800"/>
        </p:xfrm>
        <a:graphic>
          <a:graphicData uri="http://schemas.openxmlformats.org/presentationml/2006/ole">
            <mc:AlternateContent xmlns:mc="http://schemas.openxmlformats.org/markup-compatibility/2006">
              <mc:Choice xmlns:v="urn:schemas-microsoft-com:vml" Requires="v">
                <p:oleObj spid="_x0000_s57841" name="Equation" r:id="rId9" imgW="1739880" imgH="304560" progId="Equation.DSMT4">
                  <p:embed/>
                </p:oleObj>
              </mc:Choice>
              <mc:Fallback>
                <p:oleObj name="Equation" r:id="rId9" imgW="1739880" imgH="304560" progId="Equation.DSMT4">
                  <p:embed/>
                  <p:pic>
                    <p:nvPicPr>
                      <p:cNvPr id="0" name=""/>
                      <p:cNvPicPr/>
                      <p:nvPr/>
                    </p:nvPicPr>
                    <p:blipFill>
                      <a:blip r:embed="rId10"/>
                      <a:stretch>
                        <a:fillRect/>
                      </a:stretch>
                    </p:blipFill>
                    <p:spPr>
                      <a:xfrm>
                        <a:off x="1155700" y="4068096"/>
                        <a:ext cx="1739900" cy="3048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BF04DB41-8ABE-465D-8709-E5EBF78BCB6D}"/>
              </a:ext>
            </a:extLst>
          </p:cNvPr>
          <p:cNvSpPr>
            <a:spLocks noGrp="1"/>
          </p:cNvSpPr>
          <p:nvPr>
            <p:ph sz="quarter" idx="16"/>
          </p:nvPr>
        </p:nvSpPr>
        <p:spPr>
          <a:xfrm>
            <a:off x="457200" y="4572000"/>
            <a:ext cx="8229600" cy="838200"/>
          </a:xfrm>
        </p:spPr>
        <p:txBody>
          <a:bodyPr/>
          <a:lstStyle/>
          <a:p>
            <a:pPr marL="0" indent="0">
              <a:buNone/>
            </a:pPr>
            <a:r>
              <a:rPr lang="en-US" sz="2400" dirty="0"/>
              <a:t>Note: </a:t>
            </a:r>
            <a:r>
              <a:rPr lang="en-US" sz="2400" i="1" dirty="0"/>
              <a:t>x</a:t>
            </a:r>
            <a:r>
              <a:rPr lang="en-US" sz="2400" dirty="0"/>
              <a:t> is the molarity of </a:t>
            </a:r>
            <a:r>
              <a:rPr lang="en-US" sz="2400" dirty="0" smtClean="0"/>
              <a:t>O</a:t>
            </a:r>
            <a:r>
              <a:rPr lang="en-US" sz="100" dirty="0" smtClean="0"/>
              <a:t> </a:t>
            </a:r>
            <a:r>
              <a:rPr lang="en-US" sz="2400" dirty="0" smtClean="0"/>
              <a:t>H</a:t>
            </a:r>
            <a:r>
              <a:rPr lang="en-US" sz="2400" baseline="40000" dirty="0"/>
              <a:t>–</a:t>
            </a:r>
            <a:r>
              <a:rPr lang="en-US" sz="2400" dirty="0"/>
              <a:t>, so –log(</a:t>
            </a:r>
            <a:r>
              <a:rPr lang="en-US" sz="2400" i="1" dirty="0"/>
              <a:t>x</a:t>
            </a:r>
            <a:r>
              <a:rPr lang="en-US" sz="2400" dirty="0"/>
              <a:t>) will be the pOH  (pOH = 2.80) and [14.00 – pOH] is pH (pH = 11.20).</a:t>
            </a:r>
          </a:p>
        </p:txBody>
      </p:sp>
    </p:spTree>
    <p:extLst>
      <p:ext uri="{BB962C8B-B14F-4D97-AF65-F5344CB8AC3E}">
        <p14:creationId xmlns:p14="http://schemas.microsoft.com/office/powerpoint/2010/main" val="23306809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8A565-070E-4C35-8CDD-AD4A507D125F}"/>
              </a:ext>
            </a:extLst>
          </p:cNvPr>
          <p:cNvSpPr>
            <a:spLocks noGrp="1"/>
          </p:cNvSpPr>
          <p:nvPr>
            <p:ph type="title"/>
          </p:nvPr>
        </p:nvSpPr>
        <p:spPr/>
        <p:txBody>
          <a:bodyPr/>
          <a:lstStyle/>
          <a:p>
            <a:r>
              <a:rPr lang="en-US" dirty="0"/>
              <a:t>Relationship between </a:t>
            </a:r>
            <a:r>
              <a:rPr lang="en-US" i="1" dirty="0"/>
              <a:t>K</a:t>
            </a:r>
            <a:r>
              <a:rPr lang="en-US" i="1" baseline="-25000" dirty="0"/>
              <a:t>a</a:t>
            </a:r>
            <a:r>
              <a:rPr lang="en-US" dirty="0"/>
              <a:t> and </a:t>
            </a:r>
            <a:r>
              <a:rPr lang="en-US" i="1" dirty="0"/>
              <a:t>K</a:t>
            </a:r>
            <a:r>
              <a:rPr lang="en-US" i="1" baseline="-25000" dirty="0"/>
              <a:t>b </a:t>
            </a:r>
            <a:r>
              <a:rPr lang="en-US" sz="2000" b="0" i="0" kern="1200" baseline="0" dirty="0">
                <a:solidFill>
                  <a:srgbClr val="007FA3"/>
                </a:solidFill>
                <a:effectLst/>
                <a:latin typeface="Times New Roman" panose="02020603050405020304" pitchFamily="18" charset="0"/>
                <a:ea typeface="+mj-ea"/>
                <a:cs typeface="Times New Roman" panose="02020603050405020304" pitchFamily="18" charset="0"/>
              </a:rPr>
              <a:t>(1 of 2)</a:t>
            </a:r>
            <a:endParaRPr lang="en-US" sz="2000" b="0" i="0" baseline="0" dirty="0"/>
          </a:p>
        </p:txBody>
      </p:sp>
      <p:sp>
        <p:nvSpPr>
          <p:cNvPr id="3" name="Content Placeholder 2">
            <a:extLst>
              <a:ext uri="{FF2B5EF4-FFF2-40B4-BE49-F238E27FC236}">
                <a16:creationId xmlns:a16="http://schemas.microsoft.com/office/drawing/2014/main" id="{BE09290F-9C88-4E31-BFAD-D835FE67AE6E}"/>
              </a:ext>
            </a:extLst>
          </p:cNvPr>
          <p:cNvSpPr>
            <a:spLocks noGrp="1"/>
          </p:cNvSpPr>
          <p:nvPr>
            <p:ph idx="1"/>
          </p:nvPr>
        </p:nvSpPr>
        <p:spPr>
          <a:xfrm>
            <a:off x="457200" y="1600201"/>
            <a:ext cx="8229600" cy="381000"/>
          </a:xfrm>
        </p:spPr>
        <p:txBody>
          <a:bodyPr/>
          <a:lstStyle/>
          <a:p>
            <a:pPr marL="0" indent="0">
              <a:buNone/>
            </a:pPr>
            <a:r>
              <a:rPr lang="en-US" sz="2600" b="1" dirty="0"/>
              <a:t>Table 16.5</a:t>
            </a:r>
            <a:r>
              <a:rPr lang="en-US" sz="2600" dirty="0"/>
              <a:t> Some Conjugate Acid-Base Pairs</a:t>
            </a:r>
          </a:p>
        </p:txBody>
      </p:sp>
      <p:pic>
        <p:nvPicPr>
          <p:cNvPr id="4" name="Picture 3" descr="A table. The table has 7 rows and 4 columns. The columns have the following headings from left to right. Acid, K sub ay, base, and K sub b. The row entries are as follows. Row 1. Acid, H N O 3. K sub ay, strong acid. Base, N O 3, minus. K sub b, negligible basicity. Row 2. Acid, H F. K sub ay, 6.8 times 10 to the negative fourth. Base, F, minus. K sub b, 1.5 times 10 to the negative eleventh. Row 3. Acid, C H 3 C O O H. K sub ay, 1.8 times 10 to the negative fifth. Base, C H 3 C O O, minus. K sub b, 5.6 times 10 to the negative tenth. Row 4. Acid, H 2 C O 3. K sub ay, 4.3 times 10 to the negative seventh. Base, H C O 3, minus. K sub b, 2.3 times 10 to the negative eighth. Row 5. Acid, N H 4, plus. K sub ay, 5.6 times 10 to the negative tenth. Base, N H 3. K sub b, 1.8 times 10 to the negative fifth. Row 6. Acid, H C O 3, minus. K sub ay, 5.6 times 10 to the negative eleventh. Base, C O 3, 2 minus. K sub b, 1.8 times 10 to the negative fourth. Row 7. Acid, O H, minus. K sub ay, negligible acidity. Base, O, 2 minus. K sub b, strong bas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582" y="2279289"/>
            <a:ext cx="8114836" cy="3499150"/>
          </a:xfrm>
          <a:prstGeom prst="rect">
            <a:avLst/>
          </a:prstGeom>
        </p:spPr>
      </p:pic>
    </p:spTree>
    <p:extLst>
      <p:ext uri="{BB962C8B-B14F-4D97-AF65-F5344CB8AC3E}">
        <p14:creationId xmlns:p14="http://schemas.microsoft.com/office/powerpoint/2010/main" val="11299028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7B78E-EDA7-40B1-B8D8-D8736967166C}"/>
              </a:ext>
            </a:extLst>
          </p:cNvPr>
          <p:cNvSpPr>
            <a:spLocks noGrp="1"/>
          </p:cNvSpPr>
          <p:nvPr>
            <p:ph type="title"/>
          </p:nvPr>
        </p:nvSpPr>
        <p:spPr/>
        <p:txBody>
          <a:bodyPr/>
          <a:lstStyle/>
          <a:p>
            <a:r>
              <a:rPr lang="en-US" dirty="0"/>
              <a:t>Relationship between </a:t>
            </a:r>
            <a:r>
              <a:rPr lang="en-US" i="1" dirty="0"/>
              <a:t>K</a:t>
            </a:r>
            <a:r>
              <a:rPr lang="en-US" i="1" baseline="-25000" dirty="0"/>
              <a:t>a</a:t>
            </a:r>
            <a:r>
              <a:rPr lang="en-US" dirty="0"/>
              <a:t> and </a:t>
            </a:r>
            <a:r>
              <a:rPr lang="en-US" i="1" dirty="0"/>
              <a:t>K</a:t>
            </a:r>
            <a:r>
              <a:rPr lang="en-US" i="1" baseline="-25000" dirty="0"/>
              <a:t>b </a:t>
            </a:r>
            <a:r>
              <a:rPr lang="en-US" sz="2000" b="0" dirty="0"/>
              <a:t>(2 of 2)</a:t>
            </a:r>
            <a:endParaRPr lang="en-US" dirty="0"/>
          </a:p>
        </p:txBody>
      </p:sp>
      <p:sp>
        <p:nvSpPr>
          <p:cNvPr id="3" name="Content Placeholder 2">
            <a:extLst>
              <a:ext uri="{FF2B5EF4-FFF2-40B4-BE49-F238E27FC236}">
                <a16:creationId xmlns:a16="http://schemas.microsoft.com/office/drawing/2014/main" id="{E76A2E1A-E948-4F7C-8430-8C7F5CFB81C3}"/>
              </a:ext>
            </a:extLst>
          </p:cNvPr>
          <p:cNvSpPr>
            <a:spLocks noGrp="1"/>
          </p:cNvSpPr>
          <p:nvPr>
            <p:ph idx="1"/>
          </p:nvPr>
        </p:nvSpPr>
        <p:spPr>
          <a:xfrm>
            <a:off x="457200" y="1600201"/>
            <a:ext cx="4724400" cy="457199"/>
          </a:xfrm>
        </p:spPr>
        <p:txBody>
          <a:bodyPr/>
          <a:lstStyle/>
          <a:p>
            <a:pPr marL="0" indent="0">
              <a:buNone/>
            </a:pPr>
            <a:r>
              <a:rPr lang="en-US" sz="2600" dirty="0"/>
              <a:t>For a conjugate acid–base pair,</a:t>
            </a:r>
          </a:p>
        </p:txBody>
      </p:sp>
      <p:graphicFrame>
        <p:nvGraphicFramePr>
          <p:cNvPr id="9" name="Object 8" descr="K sub ay and K sub b">
            <a:extLst>
              <a:ext uri="{FF2B5EF4-FFF2-40B4-BE49-F238E27FC236}">
                <a16:creationId xmlns:a16="http://schemas.microsoft.com/office/drawing/2014/main" id="{F82CDC1C-03EA-4988-AC97-33881A1EB9C6}"/>
              </a:ext>
            </a:extLst>
          </p:cNvPr>
          <p:cNvGraphicFramePr>
            <a:graphicFrameLocks noChangeAspect="1"/>
          </p:cNvGraphicFramePr>
          <p:nvPr>
            <p:extLst>
              <p:ext uri="{D42A27DB-BD31-4B8C-83A1-F6EECF244321}">
                <p14:modId xmlns:p14="http://schemas.microsoft.com/office/powerpoint/2010/main" val="3344315626"/>
              </p:ext>
            </p:extLst>
          </p:nvPr>
        </p:nvGraphicFramePr>
        <p:xfrm>
          <a:off x="5178732" y="1635432"/>
          <a:ext cx="1536700" cy="431800"/>
        </p:xfrm>
        <a:graphic>
          <a:graphicData uri="http://schemas.openxmlformats.org/presentationml/2006/ole">
            <mc:AlternateContent xmlns:mc="http://schemas.openxmlformats.org/markup-compatibility/2006">
              <mc:Choice xmlns:v="urn:schemas-microsoft-com:vml" Requires="v">
                <p:oleObj spid="_x0000_s58616" name="Equation" r:id="rId3" imgW="1536480" imgH="431640" progId="Equation.DSMT4">
                  <p:embed/>
                </p:oleObj>
              </mc:Choice>
              <mc:Fallback>
                <p:oleObj name="Equation" r:id="rId3" imgW="1536480" imgH="431640" progId="Equation.DSMT4">
                  <p:embed/>
                  <p:pic>
                    <p:nvPicPr>
                      <p:cNvPr id="0" name=""/>
                      <p:cNvPicPr/>
                      <p:nvPr/>
                    </p:nvPicPr>
                    <p:blipFill>
                      <a:blip r:embed="rId4"/>
                      <a:stretch>
                        <a:fillRect/>
                      </a:stretch>
                    </p:blipFill>
                    <p:spPr>
                      <a:xfrm>
                        <a:off x="5178732" y="1635432"/>
                        <a:ext cx="1536700" cy="4318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CECDF2FD-7F98-4726-A070-4FD7B889B580}"/>
              </a:ext>
            </a:extLst>
          </p:cNvPr>
          <p:cNvSpPr>
            <a:spLocks noGrp="1"/>
          </p:cNvSpPr>
          <p:nvPr>
            <p:ph sz="quarter" idx="13"/>
          </p:nvPr>
        </p:nvSpPr>
        <p:spPr>
          <a:xfrm>
            <a:off x="6781800" y="1600200"/>
            <a:ext cx="1905000" cy="457200"/>
          </a:xfrm>
        </p:spPr>
        <p:txBody>
          <a:bodyPr/>
          <a:lstStyle/>
          <a:p>
            <a:pPr marL="0" indent="0">
              <a:buNone/>
            </a:pPr>
            <a:r>
              <a:rPr lang="en-US" sz="2600" dirty="0"/>
              <a:t>are related</a:t>
            </a:r>
          </a:p>
        </p:txBody>
      </p:sp>
      <p:sp>
        <p:nvSpPr>
          <p:cNvPr id="5" name="Content Placeholder 4">
            <a:extLst>
              <a:ext uri="{FF2B5EF4-FFF2-40B4-BE49-F238E27FC236}">
                <a16:creationId xmlns:a16="http://schemas.microsoft.com/office/drawing/2014/main" id="{35E27FFE-B695-4349-9F1B-1EE2EF26E07D}"/>
              </a:ext>
            </a:extLst>
          </p:cNvPr>
          <p:cNvSpPr>
            <a:spLocks noGrp="1"/>
          </p:cNvSpPr>
          <p:nvPr>
            <p:ph sz="quarter" idx="14"/>
          </p:nvPr>
        </p:nvSpPr>
        <p:spPr>
          <a:xfrm>
            <a:off x="457200" y="2092631"/>
            <a:ext cx="8229600" cy="421969"/>
          </a:xfrm>
        </p:spPr>
        <p:txBody>
          <a:bodyPr/>
          <a:lstStyle/>
          <a:p>
            <a:pPr marL="0" indent="0">
              <a:buNone/>
            </a:pPr>
            <a:r>
              <a:rPr lang="en-US" sz="2600" dirty="0"/>
              <a:t>in this way:</a:t>
            </a:r>
          </a:p>
        </p:txBody>
      </p:sp>
      <p:graphicFrame>
        <p:nvGraphicFramePr>
          <p:cNvPr id="10" name="Object 9" descr="K sub ay times K sub b = K sub w">
            <a:extLst>
              <a:ext uri="{FF2B5EF4-FFF2-40B4-BE49-F238E27FC236}">
                <a16:creationId xmlns:a16="http://schemas.microsoft.com/office/drawing/2014/main" id="{A4512856-2DA9-48C4-84A7-A62C82330E1B}"/>
              </a:ext>
            </a:extLst>
          </p:cNvPr>
          <p:cNvGraphicFramePr>
            <a:graphicFrameLocks noChangeAspect="1"/>
          </p:cNvGraphicFramePr>
          <p:nvPr>
            <p:extLst>
              <p:ext uri="{D42A27DB-BD31-4B8C-83A1-F6EECF244321}">
                <p14:modId xmlns:p14="http://schemas.microsoft.com/office/powerpoint/2010/main" val="3276660895"/>
              </p:ext>
            </p:extLst>
          </p:nvPr>
        </p:nvGraphicFramePr>
        <p:xfrm>
          <a:off x="3276600" y="2971800"/>
          <a:ext cx="1892300" cy="431800"/>
        </p:xfrm>
        <a:graphic>
          <a:graphicData uri="http://schemas.openxmlformats.org/presentationml/2006/ole">
            <mc:AlternateContent xmlns:mc="http://schemas.openxmlformats.org/markup-compatibility/2006">
              <mc:Choice xmlns:v="urn:schemas-microsoft-com:vml" Requires="v">
                <p:oleObj spid="_x0000_s58617" name="Equation" r:id="rId5" imgW="1892160" imgH="431640" progId="Equation.DSMT4">
                  <p:embed/>
                </p:oleObj>
              </mc:Choice>
              <mc:Fallback>
                <p:oleObj name="Equation" r:id="rId5" imgW="1892160" imgH="431640" progId="Equation.DSMT4">
                  <p:embed/>
                  <p:pic>
                    <p:nvPicPr>
                      <p:cNvPr id="0" name=""/>
                      <p:cNvPicPr/>
                      <p:nvPr/>
                    </p:nvPicPr>
                    <p:blipFill>
                      <a:blip r:embed="rId6"/>
                      <a:stretch>
                        <a:fillRect/>
                      </a:stretch>
                    </p:blipFill>
                    <p:spPr>
                      <a:xfrm>
                        <a:off x="3276600" y="2971800"/>
                        <a:ext cx="1892300" cy="4318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894B488A-C91F-4995-8103-672B40E25AD0}"/>
              </a:ext>
            </a:extLst>
          </p:cNvPr>
          <p:cNvSpPr>
            <a:spLocks noGrp="1"/>
          </p:cNvSpPr>
          <p:nvPr>
            <p:ph sz="quarter" idx="15"/>
          </p:nvPr>
        </p:nvSpPr>
        <p:spPr>
          <a:xfrm>
            <a:off x="457200" y="3733800"/>
            <a:ext cx="8229600" cy="990600"/>
          </a:xfrm>
        </p:spPr>
        <p:txBody>
          <a:bodyPr/>
          <a:lstStyle/>
          <a:p>
            <a:pPr marL="0" indent="0">
              <a:buNone/>
            </a:pPr>
            <a:r>
              <a:rPr lang="en-US" sz="2600" dirty="0"/>
              <a:t>Therefore, if you know one of them, you can calculate the other.</a:t>
            </a:r>
          </a:p>
        </p:txBody>
      </p:sp>
    </p:spTree>
    <p:extLst>
      <p:ext uri="{BB962C8B-B14F-4D97-AF65-F5344CB8AC3E}">
        <p14:creationId xmlns:p14="http://schemas.microsoft.com/office/powerpoint/2010/main" val="14971290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9D5D8-7A88-4A48-B1CA-3BDEED5C1529}"/>
              </a:ext>
            </a:extLst>
          </p:cNvPr>
          <p:cNvSpPr>
            <a:spLocks noGrp="1"/>
          </p:cNvSpPr>
          <p:nvPr>
            <p:ph type="title"/>
          </p:nvPr>
        </p:nvSpPr>
        <p:spPr/>
        <p:txBody>
          <a:bodyPr/>
          <a:lstStyle/>
          <a:p>
            <a:r>
              <a:rPr lang="en-US" dirty="0"/>
              <a:t>Acid–Base Properties of Salts</a:t>
            </a:r>
          </a:p>
        </p:txBody>
      </p:sp>
      <p:sp>
        <p:nvSpPr>
          <p:cNvPr id="3" name="Content Placeholder 2">
            <a:extLst>
              <a:ext uri="{FF2B5EF4-FFF2-40B4-BE49-F238E27FC236}">
                <a16:creationId xmlns:a16="http://schemas.microsoft.com/office/drawing/2014/main" id="{F03645F5-409A-4B23-9533-6986DA4B95F1}"/>
              </a:ext>
            </a:extLst>
          </p:cNvPr>
          <p:cNvSpPr>
            <a:spLocks noGrp="1"/>
          </p:cNvSpPr>
          <p:nvPr>
            <p:ph idx="1"/>
          </p:nvPr>
        </p:nvSpPr>
        <p:spPr>
          <a:xfrm>
            <a:off x="457200" y="1600201"/>
            <a:ext cx="5562600" cy="367071"/>
          </a:xfrm>
        </p:spPr>
        <p:txBody>
          <a:bodyPr/>
          <a:lstStyle/>
          <a:p>
            <a:r>
              <a:rPr lang="en-US" sz="2600" dirty="0"/>
              <a:t>Many ions react with water to create</a:t>
            </a:r>
          </a:p>
        </p:txBody>
      </p:sp>
      <p:graphicFrame>
        <p:nvGraphicFramePr>
          <p:cNvPr id="9" name="Object 8" descr="H plus or O H minus">
            <a:extLst>
              <a:ext uri="{FF2B5EF4-FFF2-40B4-BE49-F238E27FC236}">
                <a16:creationId xmlns:a16="http://schemas.microsoft.com/office/drawing/2014/main" id="{AF75F74A-B698-4996-9006-285AAE0EC518}"/>
              </a:ext>
            </a:extLst>
          </p:cNvPr>
          <p:cNvGraphicFramePr>
            <a:graphicFrameLocks noChangeAspect="1"/>
          </p:cNvGraphicFramePr>
          <p:nvPr>
            <p:extLst>
              <p:ext uri="{D42A27DB-BD31-4B8C-83A1-F6EECF244321}">
                <p14:modId xmlns:p14="http://schemas.microsoft.com/office/powerpoint/2010/main" val="2964904534"/>
              </p:ext>
            </p:extLst>
          </p:nvPr>
        </p:nvGraphicFramePr>
        <p:xfrm>
          <a:off x="6115664" y="1637072"/>
          <a:ext cx="1600200" cy="330200"/>
        </p:xfrm>
        <a:graphic>
          <a:graphicData uri="http://schemas.openxmlformats.org/presentationml/2006/ole">
            <mc:AlternateContent xmlns:mc="http://schemas.openxmlformats.org/markup-compatibility/2006">
              <mc:Choice xmlns:v="urn:schemas-microsoft-com:vml" Requires="v">
                <p:oleObj spid="_x0000_s59518" name="Equation" r:id="rId3" imgW="1600200" imgH="330120" progId="Equation.DSMT4">
                  <p:embed/>
                </p:oleObj>
              </mc:Choice>
              <mc:Fallback>
                <p:oleObj name="Equation" r:id="rId3" imgW="1600200" imgH="330120" progId="Equation.DSMT4">
                  <p:embed/>
                  <p:pic>
                    <p:nvPicPr>
                      <p:cNvPr id="0" name=""/>
                      <p:cNvPicPr/>
                      <p:nvPr/>
                    </p:nvPicPr>
                    <p:blipFill>
                      <a:blip r:embed="rId4"/>
                      <a:stretch>
                        <a:fillRect/>
                      </a:stretch>
                    </p:blipFill>
                    <p:spPr>
                      <a:xfrm>
                        <a:off x="6115664" y="1637072"/>
                        <a:ext cx="1600200" cy="3302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6ACFF609-62B5-4E8E-93F1-1603AED09E06}"/>
              </a:ext>
            </a:extLst>
          </p:cNvPr>
          <p:cNvSpPr>
            <a:spLocks noGrp="1"/>
          </p:cNvSpPr>
          <p:nvPr>
            <p:ph sz="quarter" idx="13"/>
          </p:nvPr>
        </p:nvSpPr>
        <p:spPr>
          <a:xfrm>
            <a:off x="457200" y="2057400"/>
            <a:ext cx="8229600" cy="2743200"/>
          </a:xfrm>
        </p:spPr>
        <p:txBody>
          <a:bodyPr/>
          <a:lstStyle/>
          <a:p>
            <a:pPr indent="0">
              <a:buNone/>
            </a:pPr>
            <a:r>
              <a:rPr lang="en-US" sz="2600" dirty="0"/>
              <a:t>The reaction with water is often called </a:t>
            </a:r>
            <a:r>
              <a:rPr lang="en-US" sz="2600" b="1" dirty="0"/>
              <a:t>hydrolysis</a:t>
            </a:r>
            <a:r>
              <a:rPr lang="en-US" sz="2600" dirty="0"/>
              <a:t>.</a:t>
            </a:r>
          </a:p>
          <a:p>
            <a:r>
              <a:rPr lang="en-US" sz="2600" dirty="0"/>
              <a:t>To determine whether a salt is an acid or a base, you need to look at the cation and anion separately.</a:t>
            </a:r>
          </a:p>
          <a:p>
            <a:r>
              <a:rPr lang="en-US" sz="2600" dirty="0"/>
              <a:t>The cation can be acidic or neutral.</a:t>
            </a:r>
          </a:p>
          <a:p>
            <a:r>
              <a:rPr lang="en-US" sz="2600" dirty="0"/>
              <a:t>The anion can be acidic, basic, or neutral.</a:t>
            </a:r>
          </a:p>
        </p:txBody>
      </p:sp>
    </p:spTree>
    <p:extLst>
      <p:ext uri="{BB962C8B-B14F-4D97-AF65-F5344CB8AC3E}">
        <p14:creationId xmlns:p14="http://schemas.microsoft.com/office/powerpoint/2010/main" val="28472822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Anions</a:t>
            </a:r>
          </a:p>
        </p:txBody>
      </p:sp>
      <p:sp>
        <p:nvSpPr>
          <p:cNvPr id="3" name="Content Placeholder 2"/>
          <p:cNvSpPr>
            <a:spLocks noGrp="1"/>
          </p:cNvSpPr>
          <p:nvPr>
            <p:ph sz="quarter" idx="13"/>
          </p:nvPr>
        </p:nvSpPr>
        <p:spPr>
          <a:xfrm>
            <a:off x="457200" y="1600200"/>
            <a:ext cx="7315200" cy="381000"/>
          </a:xfrm>
        </p:spPr>
        <p:txBody>
          <a:bodyPr/>
          <a:lstStyle/>
          <a:p>
            <a:r>
              <a:rPr lang="en-US" sz="2600" dirty="0"/>
              <a:t>Anions of strong acids are neutral. For example,</a:t>
            </a:r>
          </a:p>
        </p:txBody>
      </p:sp>
      <p:graphicFrame>
        <p:nvGraphicFramePr>
          <p:cNvPr id="12" name="Object 11" descr="C l minus"/>
          <p:cNvGraphicFramePr>
            <a:graphicFrameLocks noChangeAspect="1"/>
          </p:cNvGraphicFramePr>
          <p:nvPr>
            <p:extLst>
              <p:ext uri="{D42A27DB-BD31-4B8C-83A1-F6EECF244321}">
                <p14:modId xmlns:p14="http://schemas.microsoft.com/office/powerpoint/2010/main" val="3003564716"/>
              </p:ext>
            </p:extLst>
          </p:nvPr>
        </p:nvGraphicFramePr>
        <p:xfrm>
          <a:off x="7772400" y="1600200"/>
          <a:ext cx="517249" cy="435578"/>
        </p:xfrm>
        <a:graphic>
          <a:graphicData uri="http://schemas.openxmlformats.org/presentationml/2006/ole">
            <mc:AlternateContent xmlns:mc="http://schemas.openxmlformats.org/markup-compatibility/2006">
              <mc:Choice xmlns:v="urn:schemas-microsoft-com:vml" Requires="v">
                <p:oleObj spid="_x0000_s74162" name="Equation" r:id="rId3" imgW="241200" imgH="203040" progId="Equation.DSMT4">
                  <p:embed/>
                </p:oleObj>
              </mc:Choice>
              <mc:Fallback>
                <p:oleObj name="Equation" r:id="rId3" imgW="241200" imgH="203040" progId="Equation.DSMT4">
                  <p:embed/>
                  <p:pic>
                    <p:nvPicPr>
                      <p:cNvPr id="12" name="Object 11"/>
                      <p:cNvPicPr/>
                      <p:nvPr/>
                    </p:nvPicPr>
                    <p:blipFill>
                      <a:blip r:embed="rId4"/>
                      <a:stretch>
                        <a:fillRect/>
                      </a:stretch>
                    </p:blipFill>
                    <p:spPr>
                      <a:xfrm>
                        <a:off x="7772400" y="1600200"/>
                        <a:ext cx="517249" cy="435578"/>
                      </a:xfrm>
                      <a:prstGeom prst="rect">
                        <a:avLst/>
                      </a:prstGeom>
                    </p:spPr>
                  </p:pic>
                </p:oleObj>
              </mc:Fallback>
            </mc:AlternateContent>
          </a:graphicData>
        </a:graphic>
      </p:graphicFrame>
      <p:sp>
        <p:nvSpPr>
          <p:cNvPr id="4" name="Content Placeholder 3"/>
          <p:cNvSpPr>
            <a:spLocks noGrp="1"/>
          </p:cNvSpPr>
          <p:nvPr>
            <p:ph sz="quarter" idx="14"/>
          </p:nvPr>
        </p:nvSpPr>
        <p:spPr>
          <a:xfrm>
            <a:off x="457200" y="1981200"/>
            <a:ext cx="8229600" cy="381000"/>
          </a:xfrm>
        </p:spPr>
        <p:txBody>
          <a:bodyPr/>
          <a:lstStyle/>
          <a:p>
            <a:pPr marL="284163" indent="0">
              <a:buNone/>
            </a:pPr>
            <a:r>
              <a:rPr lang="en-US" sz="2600" dirty="0"/>
              <a:t>will </a:t>
            </a:r>
            <a:r>
              <a:rPr lang="en-US" sz="2600" b="1" dirty="0"/>
              <a:t>not</a:t>
            </a:r>
            <a:r>
              <a:rPr lang="en-US" sz="2600" i="1" dirty="0"/>
              <a:t> </a:t>
            </a:r>
            <a:r>
              <a:rPr lang="en-US" sz="2600" dirty="0"/>
              <a:t>react with water, so</a:t>
            </a:r>
          </a:p>
        </p:txBody>
      </p:sp>
      <p:graphicFrame>
        <p:nvGraphicFramePr>
          <p:cNvPr id="13" name="Object 12" descr="O H, minus"/>
          <p:cNvGraphicFramePr>
            <a:graphicFrameLocks noChangeAspect="1"/>
          </p:cNvGraphicFramePr>
          <p:nvPr>
            <p:extLst>
              <p:ext uri="{D42A27DB-BD31-4B8C-83A1-F6EECF244321}">
                <p14:modId xmlns:p14="http://schemas.microsoft.com/office/powerpoint/2010/main" val="530272458"/>
              </p:ext>
            </p:extLst>
          </p:nvPr>
        </p:nvGraphicFramePr>
        <p:xfrm>
          <a:off x="4766440" y="2001044"/>
          <a:ext cx="619125" cy="396875"/>
        </p:xfrm>
        <a:graphic>
          <a:graphicData uri="http://schemas.openxmlformats.org/presentationml/2006/ole">
            <mc:AlternateContent xmlns:mc="http://schemas.openxmlformats.org/markup-compatibility/2006">
              <mc:Choice xmlns:v="urn:schemas-microsoft-com:vml" Requires="v">
                <p:oleObj spid="_x0000_s74163" name="Equation" r:id="rId5" imgW="317160" imgH="203040" progId="Equation.DSMT4">
                  <p:embed/>
                </p:oleObj>
              </mc:Choice>
              <mc:Fallback>
                <p:oleObj name="Equation" r:id="rId5" imgW="317160" imgH="203040" progId="Equation.DSMT4">
                  <p:embed/>
                  <p:pic>
                    <p:nvPicPr>
                      <p:cNvPr id="13" name="Object 12"/>
                      <p:cNvPicPr/>
                      <p:nvPr/>
                    </p:nvPicPr>
                    <p:blipFill>
                      <a:blip r:embed="rId6"/>
                      <a:stretch>
                        <a:fillRect/>
                      </a:stretch>
                    </p:blipFill>
                    <p:spPr>
                      <a:xfrm>
                        <a:off x="4766440" y="2001044"/>
                        <a:ext cx="619125" cy="396875"/>
                      </a:xfrm>
                      <a:prstGeom prst="rect">
                        <a:avLst/>
                      </a:prstGeom>
                    </p:spPr>
                  </p:pic>
                </p:oleObj>
              </mc:Fallback>
            </mc:AlternateContent>
          </a:graphicData>
        </a:graphic>
      </p:graphicFrame>
      <p:sp>
        <p:nvSpPr>
          <p:cNvPr id="5" name="Content Placeholder 4"/>
          <p:cNvSpPr>
            <a:spLocks noGrp="1"/>
          </p:cNvSpPr>
          <p:nvPr>
            <p:ph sz="quarter" idx="15"/>
          </p:nvPr>
        </p:nvSpPr>
        <p:spPr>
          <a:xfrm>
            <a:off x="457200" y="1981200"/>
            <a:ext cx="8001000" cy="1066800"/>
          </a:xfrm>
        </p:spPr>
        <p:txBody>
          <a:bodyPr/>
          <a:lstStyle/>
          <a:p>
            <a:pPr marL="0" indent="0">
              <a:buNone/>
            </a:pPr>
            <a:r>
              <a:rPr lang="en-US" sz="2600" dirty="0" smtClean="0"/>
              <a:t>                                                      can’t </a:t>
            </a:r>
            <a:r>
              <a:rPr lang="en-US" sz="2600" dirty="0"/>
              <a:t>be formed.</a:t>
            </a:r>
          </a:p>
          <a:p>
            <a:r>
              <a:rPr lang="en-US" sz="2600" dirty="0"/>
              <a:t>Anions of weak acids are conjugate bases, so they create</a:t>
            </a:r>
          </a:p>
        </p:txBody>
      </p:sp>
      <p:graphicFrame>
        <p:nvGraphicFramePr>
          <p:cNvPr id="14" name="Object 13" descr="O H, minus"/>
          <p:cNvGraphicFramePr>
            <a:graphicFrameLocks noChangeAspect="1"/>
          </p:cNvGraphicFramePr>
          <p:nvPr>
            <p:extLst>
              <p:ext uri="{D42A27DB-BD31-4B8C-83A1-F6EECF244321}">
                <p14:modId xmlns:p14="http://schemas.microsoft.com/office/powerpoint/2010/main" val="1851081132"/>
              </p:ext>
            </p:extLst>
          </p:nvPr>
        </p:nvGraphicFramePr>
        <p:xfrm>
          <a:off x="1676400" y="2986088"/>
          <a:ext cx="619125" cy="396875"/>
        </p:xfrm>
        <a:graphic>
          <a:graphicData uri="http://schemas.openxmlformats.org/presentationml/2006/ole">
            <mc:AlternateContent xmlns:mc="http://schemas.openxmlformats.org/markup-compatibility/2006">
              <mc:Choice xmlns:v="urn:schemas-microsoft-com:vml" Requires="v">
                <p:oleObj spid="_x0000_s74164" name="Equation" r:id="rId7" imgW="317160" imgH="203040" progId="Equation.DSMT4">
                  <p:embed/>
                </p:oleObj>
              </mc:Choice>
              <mc:Fallback>
                <p:oleObj name="Equation" r:id="rId7" imgW="317160" imgH="203040" progId="Equation.DSMT4">
                  <p:embed/>
                  <p:pic>
                    <p:nvPicPr>
                      <p:cNvPr id="13" name="Object 12"/>
                      <p:cNvPicPr/>
                      <p:nvPr/>
                    </p:nvPicPr>
                    <p:blipFill>
                      <a:blip r:embed="rId6"/>
                      <a:stretch>
                        <a:fillRect/>
                      </a:stretch>
                    </p:blipFill>
                    <p:spPr>
                      <a:xfrm>
                        <a:off x="1676400" y="2986088"/>
                        <a:ext cx="619125" cy="396875"/>
                      </a:xfrm>
                      <a:prstGeom prst="rect">
                        <a:avLst/>
                      </a:prstGeom>
                    </p:spPr>
                  </p:pic>
                </p:oleObj>
              </mc:Fallback>
            </mc:AlternateContent>
          </a:graphicData>
        </a:graphic>
      </p:graphicFrame>
      <p:sp>
        <p:nvSpPr>
          <p:cNvPr id="6" name="Content Placeholder 5"/>
          <p:cNvSpPr>
            <a:spLocks noGrp="1"/>
          </p:cNvSpPr>
          <p:nvPr>
            <p:ph sz="quarter" idx="16"/>
          </p:nvPr>
        </p:nvSpPr>
        <p:spPr>
          <a:xfrm>
            <a:off x="2396360" y="2974430"/>
            <a:ext cx="3242440" cy="457200"/>
          </a:xfrm>
        </p:spPr>
        <p:txBody>
          <a:bodyPr/>
          <a:lstStyle/>
          <a:p>
            <a:pPr marL="0" indent="0">
              <a:buNone/>
            </a:pPr>
            <a:r>
              <a:rPr lang="en-US" sz="2600" dirty="0"/>
              <a:t>in water; for example</a:t>
            </a:r>
            <a:r>
              <a:rPr lang="en-US" sz="2600" dirty="0" smtClean="0"/>
              <a:t>, </a:t>
            </a:r>
            <a:endParaRPr lang="en-US" sz="2600" dirty="0"/>
          </a:p>
        </p:txBody>
      </p:sp>
      <p:graphicFrame>
        <p:nvGraphicFramePr>
          <p:cNvPr id="15" name="Object 14" descr="C 2 H 3 O 2, minus, plus H 2 O yields H C 2 H 3 O 2 plus O H, minus, in a reversible reaction">
            <a:extLst>
              <a:ext uri="{FF2B5EF4-FFF2-40B4-BE49-F238E27FC236}">
                <a16:creationId xmlns:a16="http://schemas.microsoft.com/office/drawing/2014/main" id="{5D46AB86-7CED-4D7A-9EB0-BFD967B67A35}"/>
              </a:ext>
            </a:extLst>
          </p:cNvPr>
          <p:cNvGraphicFramePr>
            <a:graphicFrameLocks noChangeAspect="1"/>
          </p:cNvGraphicFramePr>
          <p:nvPr>
            <p:extLst>
              <p:ext uri="{D42A27DB-BD31-4B8C-83A1-F6EECF244321}">
                <p14:modId xmlns:p14="http://schemas.microsoft.com/office/powerpoint/2010/main" val="907831765"/>
              </p:ext>
            </p:extLst>
          </p:nvPr>
        </p:nvGraphicFramePr>
        <p:xfrm>
          <a:off x="1905000" y="3606800"/>
          <a:ext cx="5029200" cy="431800"/>
        </p:xfrm>
        <a:graphic>
          <a:graphicData uri="http://schemas.openxmlformats.org/presentationml/2006/ole">
            <mc:AlternateContent xmlns:mc="http://schemas.openxmlformats.org/markup-compatibility/2006">
              <mc:Choice xmlns:v="urn:schemas-microsoft-com:vml" Requires="v">
                <p:oleObj spid="_x0000_s74165" name="Equation" r:id="rId8" imgW="5029200" imgH="431640" progId="Equation.DSMT4">
                  <p:embed/>
                </p:oleObj>
              </mc:Choice>
              <mc:Fallback>
                <p:oleObj name="Equation" r:id="rId8" imgW="5029200" imgH="431640" progId="Equation.DSMT4">
                  <p:embed/>
                  <p:pic>
                    <p:nvPicPr>
                      <p:cNvPr id="11" name="Object 10">
                        <a:extLst>
                          <a:ext uri="{FF2B5EF4-FFF2-40B4-BE49-F238E27FC236}">
                            <a16:creationId xmlns:a16="http://schemas.microsoft.com/office/drawing/2014/main" id="{5D46AB86-7CED-4D7A-9EB0-BFD967B67A35}"/>
                          </a:ext>
                        </a:extLst>
                      </p:cNvPr>
                      <p:cNvPicPr/>
                      <p:nvPr/>
                    </p:nvPicPr>
                    <p:blipFill>
                      <a:blip r:embed="rId9"/>
                      <a:stretch>
                        <a:fillRect/>
                      </a:stretch>
                    </p:blipFill>
                    <p:spPr>
                      <a:xfrm>
                        <a:off x="1905000" y="3606800"/>
                        <a:ext cx="5029200" cy="431800"/>
                      </a:xfrm>
                      <a:prstGeom prst="rect">
                        <a:avLst/>
                      </a:prstGeom>
                    </p:spPr>
                  </p:pic>
                </p:oleObj>
              </mc:Fallback>
            </mc:AlternateContent>
          </a:graphicData>
        </a:graphic>
      </p:graphicFrame>
      <p:sp>
        <p:nvSpPr>
          <p:cNvPr id="7" name="Content Placeholder 6"/>
          <p:cNvSpPr>
            <a:spLocks noGrp="1"/>
          </p:cNvSpPr>
          <p:nvPr>
            <p:ph sz="quarter" idx="17"/>
          </p:nvPr>
        </p:nvSpPr>
        <p:spPr>
          <a:xfrm>
            <a:off x="457200" y="4267200"/>
            <a:ext cx="8229600" cy="457200"/>
          </a:xfrm>
        </p:spPr>
        <p:txBody>
          <a:bodyPr/>
          <a:lstStyle/>
          <a:p>
            <a:r>
              <a:rPr lang="en-US" sz="2600" dirty="0"/>
              <a:t>Protonated anions from polyprotic acids can be </a:t>
            </a:r>
            <a:r>
              <a:rPr lang="en-US" sz="2600" dirty="0" smtClean="0"/>
              <a:t>acids</a:t>
            </a:r>
            <a:endParaRPr lang="en-US" sz="2600" dirty="0"/>
          </a:p>
        </p:txBody>
      </p:sp>
      <p:sp>
        <p:nvSpPr>
          <p:cNvPr id="8" name="Content Placeholder 7"/>
          <p:cNvSpPr>
            <a:spLocks noGrp="1"/>
          </p:cNvSpPr>
          <p:nvPr>
            <p:ph sz="quarter" idx="18"/>
          </p:nvPr>
        </p:nvSpPr>
        <p:spPr>
          <a:xfrm>
            <a:off x="457200" y="4694237"/>
            <a:ext cx="1939160" cy="411163"/>
          </a:xfrm>
        </p:spPr>
        <p:txBody>
          <a:bodyPr/>
          <a:lstStyle/>
          <a:p>
            <a:pPr marL="231775" indent="0">
              <a:buNone/>
            </a:pPr>
            <a:r>
              <a:rPr lang="en-US" sz="2600" dirty="0"/>
              <a:t>or bases: If</a:t>
            </a:r>
          </a:p>
        </p:txBody>
      </p:sp>
      <p:graphicFrame>
        <p:nvGraphicFramePr>
          <p:cNvPr id="16" name="Object 15" descr="K sub ay greater than K sub b">
            <a:extLst>
              <a:ext uri="{FF2B5EF4-FFF2-40B4-BE49-F238E27FC236}">
                <a16:creationId xmlns:a16="http://schemas.microsoft.com/office/drawing/2014/main" id="{E4C9EF1F-D8AF-474E-95DB-6D810ACBE82D}"/>
              </a:ext>
            </a:extLst>
          </p:cNvPr>
          <p:cNvGraphicFramePr>
            <a:graphicFrameLocks noChangeAspect="1"/>
          </p:cNvGraphicFramePr>
          <p:nvPr>
            <p:extLst>
              <p:ext uri="{D42A27DB-BD31-4B8C-83A1-F6EECF244321}">
                <p14:modId xmlns:p14="http://schemas.microsoft.com/office/powerpoint/2010/main" val="790192243"/>
              </p:ext>
            </p:extLst>
          </p:nvPr>
        </p:nvGraphicFramePr>
        <p:xfrm>
          <a:off x="2406870" y="4719637"/>
          <a:ext cx="1130300" cy="431800"/>
        </p:xfrm>
        <a:graphic>
          <a:graphicData uri="http://schemas.openxmlformats.org/presentationml/2006/ole">
            <mc:AlternateContent xmlns:mc="http://schemas.openxmlformats.org/markup-compatibility/2006">
              <mc:Choice xmlns:v="urn:schemas-microsoft-com:vml" Requires="v">
                <p:oleObj spid="_x0000_s74166" name="Equation" r:id="rId10" imgW="1130040" imgH="431640" progId="Equation.DSMT4">
                  <p:embed/>
                </p:oleObj>
              </mc:Choice>
              <mc:Fallback>
                <p:oleObj name="Equation" r:id="rId10" imgW="1130040" imgH="431640" progId="Equation.DSMT4">
                  <p:embed/>
                  <p:pic>
                    <p:nvPicPr>
                      <p:cNvPr id="9" name="Object 8">
                        <a:extLst>
                          <a:ext uri="{FF2B5EF4-FFF2-40B4-BE49-F238E27FC236}">
                            <a16:creationId xmlns:a16="http://schemas.microsoft.com/office/drawing/2014/main" id="{E4C9EF1F-D8AF-474E-95DB-6D810ACBE82D}"/>
                          </a:ext>
                        </a:extLst>
                      </p:cNvPr>
                      <p:cNvPicPr/>
                      <p:nvPr/>
                    </p:nvPicPr>
                    <p:blipFill>
                      <a:blip r:embed="rId11"/>
                      <a:stretch>
                        <a:fillRect/>
                      </a:stretch>
                    </p:blipFill>
                    <p:spPr>
                      <a:xfrm>
                        <a:off x="2406870" y="4719637"/>
                        <a:ext cx="1130300" cy="431800"/>
                      </a:xfrm>
                      <a:prstGeom prst="rect">
                        <a:avLst/>
                      </a:prstGeom>
                    </p:spPr>
                  </p:pic>
                </p:oleObj>
              </mc:Fallback>
            </mc:AlternateContent>
          </a:graphicData>
        </a:graphic>
      </p:graphicFrame>
      <p:sp>
        <p:nvSpPr>
          <p:cNvPr id="9" name="Content Placeholder 8"/>
          <p:cNvSpPr>
            <a:spLocks noGrp="1"/>
          </p:cNvSpPr>
          <p:nvPr>
            <p:ph sz="quarter" idx="19"/>
          </p:nvPr>
        </p:nvSpPr>
        <p:spPr>
          <a:xfrm>
            <a:off x="3657600" y="4758560"/>
            <a:ext cx="4114800" cy="381000"/>
          </a:xfrm>
        </p:spPr>
        <p:txBody>
          <a:bodyPr/>
          <a:lstStyle/>
          <a:p>
            <a:pPr marL="0" indent="0">
              <a:buNone/>
            </a:pPr>
            <a:r>
              <a:rPr lang="en-US" sz="2600" dirty="0"/>
              <a:t>for the ion, the anion will be</a:t>
            </a:r>
          </a:p>
        </p:txBody>
      </p:sp>
      <p:sp>
        <p:nvSpPr>
          <p:cNvPr id="10" name="Content Placeholder 9"/>
          <p:cNvSpPr>
            <a:spLocks noGrp="1"/>
          </p:cNvSpPr>
          <p:nvPr>
            <p:ph sz="quarter" idx="20"/>
          </p:nvPr>
        </p:nvSpPr>
        <p:spPr>
          <a:xfrm>
            <a:off x="457200" y="5181600"/>
            <a:ext cx="1447800" cy="381000"/>
          </a:xfrm>
        </p:spPr>
        <p:txBody>
          <a:bodyPr/>
          <a:lstStyle/>
          <a:p>
            <a:pPr marL="231775" indent="0">
              <a:buNone/>
            </a:pPr>
            <a:r>
              <a:rPr lang="en-US" sz="2600" dirty="0"/>
              <a:t>acidic; if</a:t>
            </a:r>
          </a:p>
        </p:txBody>
      </p:sp>
      <p:graphicFrame>
        <p:nvGraphicFramePr>
          <p:cNvPr id="17" name="Object 16" descr="K sub b greater than K sub ay,">
            <a:extLst>
              <a:ext uri="{FF2B5EF4-FFF2-40B4-BE49-F238E27FC236}">
                <a16:creationId xmlns:a16="http://schemas.microsoft.com/office/drawing/2014/main" id="{7D893AFF-3876-4EFD-B275-128EC4400702}"/>
              </a:ext>
            </a:extLst>
          </p:cNvPr>
          <p:cNvGraphicFramePr>
            <a:graphicFrameLocks noChangeAspect="1"/>
          </p:cNvGraphicFramePr>
          <p:nvPr>
            <p:extLst>
              <p:ext uri="{D42A27DB-BD31-4B8C-83A1-F6EECF244321}">
                <p14:modId xmlns:p14="http://schemas.microsoft.com/office/powerpoint/2010/main" val="1955690910"/>
              </p:ext>
            </p:extLst>
          </p:nvPr>
        </p:nvGraphicFramePr>
        <p:xfrm>
          <a:off x="2003952" y="5207000"/>
          <a:ext cx="1219200" cy="431800"/>
        </p:xfrm>
        <a:graphic>
          <a:graphicData uri="http://schemas.openxmlformats.org/presentationml/2006/ole">
            <mc:AlternateContent xmlns:mc="http://schemas.openxmlformats.org/markup-compatibility/2006">
              <mc:Choice xmlns:v="urn:schemas-microsoft-com:vml" Requires="v">
                <p:oleObj spid="_x0000_s74167" name="Equation" r:id="rId12" imgW="1218960" imgH="431640" progId="Equation.DSMT4">
                  <p:embed/>
                </p:oleObj>
              </mc:Choice>
              <mc:Fallback>
                <p:oleObj name="Equation" r:id="rId12" imgW="1218960" imgH="431640" progId="Equation.DSMT4">
                  <p:embed/>
                  <p:pic>
                    <p:nvPicPr>
                      <p:cNvPr id="10" name="Object 9">
                        <a:extLst>
                          <a:ext uri="{FF2B5EF4-FFF2-40B4-BE49-F238E27FC236}">
                            <a16:creationId xmlns:a16="http://schemas.microsoft.com/office/drawing/2014/main" id="{7D893AFF-3876-4EFD-B275-128EC4400702}"/>
                          </a:ext>
                        </a:extLst>
                      </p:cNvPr>
                      <p:cNvPicPr/>
                      <p:nvPr/>
                    </p:nvPicPr>
                    <p:blipFill>
                      <a:blip r:embed="rId13"/>
                      <a:stretch>
                        <a:fillRect/>
                      </a:stretch>
                    </p:blipFill>
                    <p:spPr>
                      <a:xfrm>
                        <a:off x="2003952" y="5207000"/>
                        <a:ext cx="1219200" cy="431800"/>
                      </a:xfrm>
                      <a:prstGeom prst="rect">
                        <a:avLst/>
                      </a:prstGeom>
                    </p:spPr>
                  </p:pic>
                </p:oleObj>
              </mc:Fallback>
            </mc:AlternateContent>
          </a:graphicData>
        </a:graphic>
      </p:graphicFrame>
      <p:sp>
        <p:nvSpPr>
          <p:cNvPr id="11" name="Content Placeholder 10"/>
          <p:cNvSpPr>
            <a:spLocks noGrp="1"/>
          </p:cNvSpPr>
          <p:nvPr>
            <p:ph sz="quarter" idx="21"/>
          </p:nvPr>
        </p:nvSpPr>
        <p:spPr>
          <a:xfrm>
            <a:off x="3352800" y="5181600"/>
            <a:ext cx="5334000" cy="381000"/>
          </a:xfrm>
        </p:spPr>
        <p:txBody>
          <a:bodyPr/>
          <a:lstStyle/>
          <a:p>
            <a:pPr marL="0" indent="0">
              <a:buNone/>
            </a:pPr>
            <a:r>
              <a:rPr lang="en-US" sz="2600" dirty="0"/>
              <a:t>the anion will be basic</a:t>
            </a:r>
            <a:r>
              <a:rPr lang="en-US" sz="2600" dirty="0" smtClean="0"/>
              <a:t>.</a:t>
            </a:r>
            <a:endParaRPr lang="en-US" sz="2600" dirty="0"/>
          </a:p>
        </p:txBody>
      </p:sp>
    </p:spTree>
    <p:extLst>
      <p:ext uri="{BB962C8B-B14F-4D97-AF65-F5344CB8AC3E}">
        <p14:creationId xmlns:p14="http://schemas.microsoft.com/office/powerpoint/2010/main" val="38471838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E0D7D-D843-4667-ABF0-520EAFEE1B7D}"/>
              </a:ext>
            </a:extLst>
          </p:cNvPr>
          <p:cNvSpPr>
            <a:spLocks noGrp="1"/>
          </p:cNvSpPr>
          <p:nvPr>
            <p:ph type="title"/>
          </p:nvPr>
        </p:nvSpPr>
        <p:spPr/>
        <p:txBody>
          <a:bodyPr/>
          <a:lstStyle/>
          <a:p>
            <a:r>
              <a:rPr lang="en-US" dirty="0"/>
              <a:t>Cations</a:t>
            </a:r>
          </a:p>
        </p:txBody>
      </p:sp>
      <p:sp>
        <p:nvSpPr>
          <p:cNvPr id="3" name="Content Placeholder 2">
            <a:extLst>
              <a:ext uri="{FF2B5EF4-FFF2-40B4-BE49-F238E27FC236}">
                <a16:creationId xmlns:a16="http://schemas.microsoft.com/office/drawing/2014/main" id="{479DBB2A-BA44-422E-9EE3-B446AF75705D}"/>
              </a:ext>
            </a:extLst>
          </p:cNvPr>
          <p:cNvSpPr>
            <a:spLocks noGrp="1"/>
          </p:cNvSpPr>
          <p:nvPr>
            <p:ph idx="1"/>
          </p:nvPr>
        </p:nvSpPr>
        <p:spPr>
          <a:xfrm>
            <a:off x="457200" y="1600201"/>
            <a:ext cx="8229600" cy="993055"/>
          </a:xfrm>
        </p:spPr>
        <p:txBody>
          <a:bodyPr/>
          <a:lstStyle/>
          <a:p>
            <a:r>
              <a:rPr lang="en-US" sz="2600" dirty="0"/>
              <a:t>Group I or group II metal cations are neutral.</a:t>
            </a:r>
          </a:p>
          <a:p>
            <a:r>
              <a:rPr lang="en-US" sz="2600" dirty="0"/>
              <a:t>Polyatomic cations are typically the conjugate </a:t>
            </a:r>
            <a:r>
              <a:rPr lang="en-US" sz="2400" dirty="0"/>
              <a:t>acids of</a:t>
            </a:r>
            <a:endParaRPr lang="en-US" sz="2600" dirty="0"/>
          </a:p>
        </p:txBody>
      </p:sp>
      <p:sp>
        <p:nvSpPr>
          <p:cNvPr id="4" name="Content Placeholder 3">
            <a:extLst>
              <a:ext uri="{FF2B5EF4-FFF2-40B4-BE49-F238E27FC236}">
                <a16:creationId xmlns:a16="http://schemas.microsoft.com/office/drawing/2014/main" id="{CBF1AAB4-F439-494C-88FD-5A484CAC30D5}"/>
              </a:ext>
            </a:extLst>
          </p:cNvPr>
          <p:cNvSpPr>
            <a:spLocks noGrp="1"/>
          </p:cNvSpPr>
          <p:nvPr>
            <p:ph sz="quarter" idx="13"/>
          </p:nvPr>
        </p:nvSpPr>
        <p:spPr>
          <a:xfrm>
            <a:off x="685800" y="2639960"/>
            <a:ext cx="3886200" cy="457200"/>
          </a:xfrm>
        </p:spPr>
        <p:txBody>
          <a:bodyPr/>
          <a:lstStyle/>
          <a:p>
            <a:pPr marL="0" indent="0">
              <a:buNone/>
            </a:pPr>
            <a:r>
              <a:rPr lang="en-US" sz="2600" dirty="0"/>
              <a:t>a weak base; for example,</a:t>
            </a:r>
          </a:p>
        </p:txBody>
      </p:sp>
      <p:graphicFrame>
        <p:nvGraphicFramePr>
          <p:cNvPr id="9" name="Object 8" descr="N H 4, plus">
            <a:extLst>
              <a:ext uri="{FF2B5EF4-FFF2-40B4-BE49-F238E27FC236}">
                <a16:creationId xmlns:a16="http://schemas.microsoft.com/office/drawing/2014/main" id="{55B76EB0-11F9-4A42-B76A-265FFD1595BE}"/>
              </a:ext>
            </a:extLst>
          </p:cNvPr>
          <p:cNvGraphicFramePr>
            <a:graphicFrameLocks noChangeAspect="1"/>
          </p:cNvGraphicFramePr>
          <p:nvPr>
            <p:extLst>
              <p:ext uri="{D42A27DB-BD31-4B8C-83A1-F6EECF244321}">
                <p14:modId xmlns:p14="http://schemas.microsoft.com/office/powerpoint/2010/main" val="3885235861"/>
              </p:ext>
            </p:extLst>
          </p:nvPr>
        </p:nvGraphicFramePr>
        <p:xfrm>
          <a:off x="4638368" y="2686664"/>
          <a:ext cx="838200" cy="431800"/>
        </p:xfrm>
        <a:graphic>
          <a:graphicData uri="http://schemas.openxmlformats.org/presentationml/2006/ole">
            <mc:AlternateContent xmlns:mc="http://schemas.openxmlformats.org/markup-compatibility/2006">
              <mc:Choice xmlns:v="urn:schemas-microsoft-com:vml" Requires="v">
                <p:oleObj spid="_x0000_s61564" name="Equation" r:id="rId3" imgW="838080" imgH="431640" progId="Equation.DSMT4">
                  <p:embed/>
                </p:oleObj>
              </mc:Choice>
              <mc:Fallback>
                <p:oleObj name="Equation" r:id="rId3" imgW="838080" imgH="431640" progId="Equation.DSMT4">
                  <p:embed/>
                  <p:pic>
                    <p:nvPicPr>
                      <p:cNvPr id="0" name=""/>
                      <p:cNvPicPr/>
                      <p:nvPr/>
                    </p:nvPicPr>
                    <p:blipFill>
                      <a:blip r:embed="rId4"/>
                      <a:stretch>
                        <a:fillRect/>
                      </a:stretch>
                    </p:blipFill>
                    <p:spPr>
                      <a:xfrm>
                        <a:off x="4638368" y="2686664"/>
                        <a:ext cx="838200" cy="4318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1FCC413B-3491-4490-8155-F116854C2E86}"/>
              </a:ext>
            </a:extLst>
          </p:cNvPr>
          <p:cNvSpPr>
            <a:spLocks noGrp="1"/>
          </p:cNvSpPr>
          <p:nvPr>
            <p:ph sz="quarter" idx="14"/>
          </p:nvPr>
        </p:nvSpPr>
        <p:spPr>
          <a:xfrm>
            <a:off x="457200" y="3165168"/>
            <a:ext cx="8229600" cy="832475"/>
          </a:xfrm>
        </p:spPr>
        <p:txBody>
          <a:bodyPr/>
          <a:lstStyle/>
          <a:p>
            <a:r>
              <a:rPr lang="en-US" sz="2600" dirty="0"/>
              <a:t>Transition and post-transition metal cations are acidic. Why? (There are no H atoms in these cations!)</a:t>
            </a:r>
          </a:p>
        </p:txBody>
      </p:sp>
      <p:pic>
        <p:nvPicPr>
          <p:cNvPr id="10" name="Picture 9" descr="A photograph shows beakers of different colors at different p H atoms. The beakers are described in the following list. The following list provides the Molecule, Indicator, p H, Color of solution for the photos. Item 1. Molecule, N ay N O 3. Indicator, Bromthymol blue. p H, 7. Color of solution, Dark green. Item 2. Molecule, C ay, N O 3, sub 2. Indicator, Bromthymol blue. p H, 6.9. Color of solution, Light green. Item 3. Molecule, Z n, N O 3 sub 2. Indicator, Methyl red. p H, 5.5. Color of solution, Yellow. Item 4. Molecule, Ay l, N O 3, sub 3. Indicator, Methyl orange. p H, 3.5. Color of solution, Red. ">
            <a:extLst>
              <a:ext uri="{FF2B5EF4-FFF2-40B4-BE49-F238E27FC236}">
                <a16:creationId xmlns:a16="http://schemas.microsoft.com/office/drawing/2014/main" id="{00F4E47A-7D13-463B-A0DC-E6D81FF9A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565"/>
          <a:stretch/>
        </p:blipFill>
        <p:spPr>
          <a:xfrm>
            <a:off x="2949187" y="4031975"/>
            <a:ext cx="3378361" cy="2261887"/>
          </a:xfrm>
          <a:prstGeom prst="rect">
            <a:avLst/>
          </a:prstGeom>
        </p:spPr>
      </p:pic>
    </p:spTree>
    <p:extLst>
      <p:ext uri="{BB962C8B-B14F-4D97-AF65-F5344CB8AC3E}">
        <p14:creationId xmlns:p14="http://schemas.microsoft.com/office/powerpoint/2010/main" val="37400418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36FFD-B3BB-4C2E-8F13-E8873E6F985D}"/>
              </a:ext>
            </a:extLst>
          </p:cNvPr>
          <p:cNvSpPr>
            <a:spLocks noGrp="1"/>
          </p:cNvSpPr>
          <p:nvPr>
            <p:ph type="title"/>
          </p:nvPr>
        </p:nvSpPr>
        <p:spPr/>
        <p:txBody>
          <a:bodyPr/>
          <a:lstStyle/>
          <a:p>
            <a:r>
              <a:rPr lang="en-US" dirty="0"/>
              <a:t>Hydrated Cations </a:t>
            </a:r>
            <a:r>
              <a:rPr lang="en-US" sz="2000" b="0" baseline="0" dirty="0"/>
              <a:t>(1 of 2)</a:t>
            </a:r>
          </a:p>
        </p:txBody>
      </p:sp>
      <p:sp>
        <p:nvSpPr>
          <p:cNvPr id="3" name="Content Placeholder 2">
            <a:extLst>
              <a:ext uri="{FF2B5EF4-FFF2-40B4-BE49-F238E27FC236}">
                <a16:creationId xmlns:a16="http://schemas.microsoft.com/office/drawing/2014/main" id="{D72DA2E5-4226-4AFE-A46F-55CBC9F22908}"/>
              </a:ext>
            </a:extLst>
          </p:cNvPr>
          <p:cNvSpPr>
            <a:spLocks noGrp="1"/>
          </p:cNvSpPr>
          <p:nvPr>
            <p:ph idx="1"/>
          </p:nvPr>
        </p:nvSpPr>
        <p:spPr>
          <a:xfrm>
            <a:off x="457200" y="1600201"/>
            <a:ext cx="8229600" cy="1828799"/>
          </a:xfrm>
        </p:spPr>
        <p:txBody>
          <a:bodyPr/>
          <a:lstStyle/>
          <a:p>
            <a:r>
              <a:rPr lang="en-US" sz="2600" dirty="0"/>
              <a:t>Transition and post-transition metals form hydrated cations.</a:t>
            </a:r>
          </a:p>
          <a:p>
            <a:r>
              <a:rPr lang="en-US" sz="2600" dirty="0"/>
              <a:t>The water attached to the metal is more acidic than free water molecules, making the hydrated ions acidic.</a:t>
            </a:r>
          </a:p>
        </p:txBody>
      </p:sp>
      <p:pic>
        <p:nvPicPr>
          <p:cNvPr id="4" name="Picture 3" descr="Ball and stick models show the reaction of hydrated iron with water. The overall reaction is F e, H 2 O, sub 6, 3 plus, aqueous, plus H 2 O, liquid, goes, via a two-headed arrow, to F e, H 2 O, sub 5, O H, 2 plus, aqueous, plus H 3 O plus, aqueous. The structure of the first reactant is a central F e single bonded to four H 2 O in a plane, forming a square, as well as above and below to H 2 O. The interaction between F e 3 plus and the oxygen of a bound H 2 O molecule weakens O single bond H bonds. A nearby H 2 O molecule takes an H from one of the H 2 O atoms attached to F e. The structure of F e, H 2 O, sub 5, O H, 2 plus is the same as, F e, H2 O, sub 6, 3 plus except an H on one of the H 2 O is gone, and with H plus lost, the charge of the complex ion changes from 3 plus to 2 plus. H 3 O plus is created and the solution becomes acidic.">
            <a:extLst>
              <a:ext uri="{FF2B5EF4-FFF2-40B4-BE49-F238E27FC236}">
                <a16:creationId xmlns:a16="http://schemas.microsoft.com/office/drawing/2014/main" id="{65832E44-2C21-4B1A-B29C-A283CB49D60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805"/>
          <a:stretch/>
        </p:blipFill>
        <p:spPr>
          <a:xfrm>
            <a:off x="1747356" y="3616323"/>
            <a:ext cx="5422069" cy="2533357"/>
          </a:xfrm>
          <a:prstGeom prst="rect">
            <a:avLst/>
          </a:prstGeom>
        </p:spPr>
      </p:pic>
    </p:spTree>
    <p:extLst>
      <p:ext uri="{BB962C8B-B14F-4D97-AF65-F5344CB8AC3E}">
        <p14:creationId xmlns:p14="http://schemas.microsoft.com/office/powerpoint/2010/main" val="511567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1E772-6769-47D7-8DC1-7D6C4B9E68B8}"/>
              </a:ext>
            </a:extLst>
          </p:cNvPr>
          <p:cNvSpPr>
            <a:spLocks noGrp="1"/>
          </p:cNvSpPr>
          <p:nvPr>
            <p:ph type="title"/>
          </p:nvPr>
        </p:nvSpPr>
        <p:spPr/>
        <p:txBody>
          <a:bodyPr/>
          <a:lstStyle/>
          <a:p>
            <a:r>
              <a:rPr lang="en-US" dirty="0"/>
              <a:t>Hydrated Cations </a:t>
            </a:r>
            <a:r>
              <a:rPr lang="en-US" sz="2000" b="0" baseline="0" dirty="0"/>
              <a:t>(2 of 2)</a:t>
            </a:r>
          </a:p>
        </p:txBody>
      </p:sp>
      <p:sp>
        <p:nvSpPr>
          <p:cNvPr id="3" name="Content Placeholder 2">
            <a:extLst>
              <a:ext uri="{FF2B5EF4-FFF2-40B4-BE49-F238E27FC236}">
                <a16:creationId xmlns:a16="http://schemas.microsoft.com/office/drawing/2014/main" id="{3A039A6A-F866-4667-9FA0-15C56FEC88F8}"/>
              </a:ext>
            </a:extLst>
          </p:cNvPr>
          <p:cNvSpPr>
            <a:spLocks noGrp="1"/>
          </p:cNvSpPr>
          <p:nvPr>
            <p:ph idx="1"/>
          </p:nvPr>
        </p:nvSpPr>
        <p:spPr>
          <a:xfrm>
            <a:off x="457200" y="1600201"/>
            <a:ext cx="8229600" cy="620485"/>
          </a:xfrm>
        </p:spPr>
        <p:txBody>
          <a:bodyPr/>
          <a:lstStyle/>
          <a:p>
            <a:pPr marL="0" indent="0">
              <a:buNone/>
            </a:pPr>
            <a:r>
              <a:rPr lang="en-US" sz="2000" b="1" dirty="0"/>
              <a:t>Table 16.6</a:t>
            </a:r>
            <a:r>
              <a:rPr lang="en-US" sz="2000" dirty="0"/>
              <a:t> Acid-Dissociation Constants for Metal Cations in Aqueous Solution at 25 degree Celsius</a:t>
            </a:r>
          </a:p>
        </p:txBody>
      </p:sp>
      <p:pic>
        <p:nvPicPr>
          <p:cNvPr id="4" name="Picture 3" descr="A table. The table has 6 rows and 2 columns. The columns have the following headings from left to right. Cation, and K sub ay. The row entries are as follows. Row 1. Cation, F e, 3 plus. K sub ay, 6.3 times 10 to the negative third. Row 2. Cation, C r, 3 plus. K sub ay, 1.6 times 10 to the negative fourth. Row 3. Cation, Ay l, 3 plus. K sub ay, 1.4 times 10 to the negative fifth. Row 4. Cation, F e, 2 plus. K sub ay, 3.2 times 10 to the negative tenth. Row 5. Cation, Z n, 2 plus. K sub ay, 2.5 times 10 to the negative tenth. Row 6. Cation, N I, 2 plus. K sub ay, 2.5 times 10 to the negative elevent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790284"/>
            <a:ext cx="6306490" cy="2696116"/>
          </a:xfrm>
          <a:prstGeom prst="rect">
            <a:avLst/>
          </a:prstGeom>
        </p:spPr>
      </p:pic>
    </p:spTree>
    <p:extLst>
      <p:ext uri="{BB962C8B-B14F-4D97-AF65-F5344CB8AC3E}">
        <p14:creationId xmlns:p14="http://schemas.microsoft.com/office/powerpoint/2010/main" val="12618387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0B828-65C6-4BDA-BD55-3DE07477D914}"/>
              </a:ext>
            </a:extLst>
          </p:cNvPr>
          <p:cNvSpPr>
            <a:spLocks noGrp="1"/>
          </p:cNvSpPr>
          <p:nvPr>
            <p:ph type="title"/>
          </p:nvPr>
        </p:nvSpPr>
        <p:spPr/>
        <p:txBody>
          <a:bodyPr/>
          <a:lstStyle/>
          <a:p>
            <a:r>
              <a:rPr lang="en-US" dirty="0"/>
              <a:t>Salt Solutions—Acidic, Basic, or Neutral?</a:t>
            </a:r>
          </a:p>
        </p:txBody>
      </p:sp>
      <p:sp>
        <p:nvSpPr>
          <p:cNvPr id="3" name="Content Placeholder 2">
            <a:extLst>
              <a:ext uri="{FF2B5EF4-FFF2-40B4-BE49-F238E27FC236}">
                <a16:creationId xmlns:a16="http://schemas.microsoft.com/office/drawing/2014/main" id="{7DB08E92-647F-4EFA-B99B-4E2E89C77301}"/>
              </a:ext>
            </a:extLst>
          </p:cNvPr>
          <p:cNvSpPr>
            <a:spLocks noGrp="1"/>
          </p:cNvSpPr>
          <p:nvPr>
            <p:ph idx="1"/>
          </p:nvPr>
        </p:nvSpPr>
        <p:spPr>
          <a:xfrm>
            <a:off x="457200" y="1600201"/>
            <a:ext cx="8229600" cy="3753463"/>
          </a:xfrm>
        </p:spPr>
        <p:txBody>
          <a:bodyPr/>
          <a:lstStyle/>
          <a:p>
            <a:pPr marL="429768" indent="-429768">
              <a:buFontTx/>
              <a:buAutoNum type="arabicParenR"/>
            </a:pPr>
            <a:r>
              <a:rPr lang="en-US" sz="2600" dirty="0"/>
              <a:t>Group I/II metal cation with anion of a strong acid: neutral</a:t>
            </a:r>
          </a:p>
          <a:p>
            <a:pPr marL="429768" indent="-429768">
              <a:buFontTx/>
              <a:buAutoNum type="arabicParenR"/>
            </a:pPr>
            <a:r>
              <a:rPr lang="en-US" sz="2600" dirty="0"/>
              <a:t>Group I/II metal cation with anion of a weak acid: basic (like the anion)</a:t>
            </a:r>
          </a:p>
          <a:p>
            <a:pPr marL="429768" indent="-429768">
              <a:buFontTx/>
              <a:buAutoNum type="arabicParenR"/>
            </a:pPr>
            <a:r>
              <a:rPr lang="en-US" sz="2600" dirty="0"/>
              <a:t>Transition/post-transition metal cation or polyatomic cation with anion of a strong acid: acidic (like the cation)</a:t>
            </a:r>
          </a:p>
          <a:p>
            <a:pPr marL="429768" indent="-429768">
              <a:buFontTx/>
              <a:buAutoNum type="arabicParenR"/>
            </a:pPr>
            <a:r>
              <a:rPr lang="en-US" sz="2600" dirty="0"/>
              <a:t>Transition/post-transition metal cation or polyatomic</a:t>
            </a:r>
          </a:p>
        </p:txBody>
      </p:sp>
      <p:sp>
        <p:nvSpPr>
          <p:cNvPr id="4" name="Content Placeholder 3">
            <a:extLst>
              <a:ext uri="{FF2B5EF4-FFF2-40B4-BE49-F238E27FC236}">
                <a16:creationId xmlns:a16="http://schemas.microsoft.com/office/drawing/2014/main" id="{EE72654A-0678-477B-BF10-0536744042BE}"/>
              </a:ext>
            </a:extLst>
          </p:cNvPr>
          <p:cNvSpPr>
            <a:spLocks noGrp="1"/>
          </p:cNvSpPr>
          <p:nvPr>
            <p:ph sz="quarter" idx="13"/>
          </p:nvPr>
        </p:nvSpPr>
        <p:spPr>
          <a:xfrm>
            <a:off x="914400" y="5353664"/>
            <a:ext cx="6172200" cy="381000"/>
          </a:xfrm>
        </p:spPr>
        <p:txBody>
          <a:bodyPr/>
          <a:lstStyle/>
          <a:p>
            <a:pPr marL="0" indent="0">
              <a:buNone/>
            </a:pPr>
            <a:r>
              <a:rPr lang="en-US" sz="2600" dirty="0"/>
              <a:t>cation with anion of a weak acid: compare</a:t>
            </a:r>
          </a:p>
        </p:txBody>
      </p:sp>
      <p:graphicFrame>
        <p:nvGraphicFramePr>
          <p:cNvPr id="9" name="Object 8" descr="K sub ay and K sub b;">
            <a:extLst>
              <a:ext uri="{FF2B5EF4-FFF2-40B4-BE49-F238E27FC236}">
                <a16:creationId xmlns:a16="http://schemas.microsoft.com/office/drawing/2014/main" id="{E7C4DBB4-22C5-498E-A3C0-0737E0F41C60}"/>
              </a:ext>
            </a:extLst>
          </p:cNvPr>
          <p:cNvGraphicFramePr>
            <a:graphicFrameLocks noChangeAspect="1"/>
          </p:cNvGraphicFramePr>
          <p:nvPr>
            <p:extLst>
              <p:ext uri="{D42A27DB-BD31-4B8C-83A1-F6EECF244321}">
                <p14:modId xmlns:p14="http://schemas.microsoft.com/office/powerpoint/2010/main" val="3511804517"/>
              </p:ext>
            </p:extLst>
          </p:nvPr>
        </p:nvGraphicFramePr>
        <p:xfrm>
          <a:off x="7162800" y="5408785"/>
          <a:ext cx="1531388" cy="406775"/>
        </p:xfrm>
        <a:graphic>
          <a:graphicData uri="http://schemas.openxmlformats.org/presentationml/2006/ole">
            <mc:AlternateContent xmlns:mc="http://schemas.openxmlformats.org/markup-compatibility/2006">
              <mc:Choice xmlns:v="urn:schemas-microsoft-com:vml" Requires="v">
                <p:oleObj spid="_x0000_s62589" name="Equation" r:id="rId3" imgW="1625400" imgH="431640" progId="Equation.DSMT4">
                  <p:embed/>
                </p:oleObj>
              </mc:Choice>
              <mc:Fallback>
                <p:oleObj name="Equation" r:id="rId3" imgW="1625400" imgH="431640" progId="Equation.DSMT4">
                  <p:embed/>
                  <p:pic>
                    <p:nvPicPr>
                      <p:cNvPr id="0" name=""/>
                      <p:cNvPicPr/>
                      <p:nvPr/>
                    </p:nvPicPr>
                    <p:blipFill>
                      <a:blip r:embed="rId4"/>
                      <a:stretch>
                        <a:fillRect/>
                      </a:stretch>
                    </p:blipFill>
                    <p:spPr>
                      <a:xfrm>
                        <a:off x="7162800" y="5408785"/>
                        <a:ext cx="1531388" cy="406775"/>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98C49825-FBBC-42D4-A23F-3005AF90788A}"/>
              </a:ext>
            </a:extLst>
          </p:cNvPr>
          <p:cNvSpPr>
            <a:spLocks noGrp="1"/>
          </p:cNvSpPr>
          <p:nvPr>
            <p:ph sz="quarter" idx="14"/>
          </p:nvPr>
        </p:nvSpPr>
        <p:spPr>
          <a:xfrm>
            <a:off x="914400" y="5801032"/>
            <a:ext cx="7772400" cy="490373"/>
          </a:xfrm>
        </p:spPr>
        <p:txBody>
          <a:bodyPr/>
          <a:lstStyle/>
          <a:p>
            <a:pPr marL="0" indent="0">
              <a:buNone/>
            </a:pPr>
            <a:r>
              <a:rPr lang="en-US" sz="2600" dirty="0"/>
              <a:t>whichever is greater dictates what the salt is.</a:t>
            </a:r>
          </a:p>
        </p:txBody>
      </p:sp>
    </p:spTree>
    <p:extLst>
      <p:ext uri="{BB962C8B-B14F-4D97-AF65-F5344CB8AC3E}">
        <p14:creationId xmlns:p14="http://schemas.microsoft.com/office/powerpoint/2010/main" val="3361973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57FC-E34D-4046-8AF3-D7303F4B8CD8}"/>
              </a:ext>
            </a:extLst>
          </p:cNvPr>
          <p:cNvSpPr>
            <a:spLocks noGrp="1"/>
          </p:cNvSpPr>
          <p:nvPr>
            <p:ph type="title"/>
          </p:nvPr>
        </p:nvSpPr>
        <p:spPr/>
        <p:txBody>
          <a:bodyPr/>
          <a:lstStyle/>
          <a:p>
            <a:r>
              <a:rPr lang="en-US" dirty="0"/>
              <a:t>Factors That Affect Acid Strength</a:t>
            </a:r>
          </a:p>
        </p:txBody>
      </p:sp>
      <p:sp>
        <p:nvSpPr>
          <p:cNvPr id="3" name="Content Placeholder 2">
            <a:extLst>
              <a:ext uri="{FF2B5EF4-FFF2-40B4-BE49-F238E27FC236}">
                <a16:creationId xmlns:a16="http://schemas.microsoft.com/office/drawing/2014/main" id="{90CC2F42-D146-46D9-A4AD-FAABBDF4261B}"/>
              </a:ext>
            </a:extLst>
          </p:cNvPr>
          <p:cNvSpPr>
            <a:spLocks noGrp="1"/>
          </p:cNvSpPr>
          <p:nvPr>
            <p:ph idx="1"/>
          </p:nvPr>
        </p:nvSpPr>
        <p:spPr>
          <a:xfrm>
            <a:off x="457200" y="1600200"/>
            <a:ext cx="8229600" cy="4525963"/>
          </a:xfrm>
        </p:spPr>
        <p:txBody>
          <a:bodyPr/>
          <a:lstStyle/>
          <a:p>
            <a:pPr marL="429768" indent="-429768">
              <a:buFontTx/>
              <a:buAutoNum type="arabicParenR"/>
            </a:pPr>
            <a:r>
              <a:rPr lang="en-US" sz="2600" dirty="0"/>
              <a:t>H—A bond must be polarized with </a:t>
            </a:r>
            <a:r>
              <a:rPr lang="el-GR" sz="2600" i="1" dirty="0">
                <a:latin typeface="Times New Roman" charset="0"/>
                <a:ea typeface="Times New Roman" charset="0"/>
                <a:cs typeface="Times New Roman" charset="0"/>
              </a:rPr>
              <a:t>δ</a:t>
            </a:r>
            <a:r>
              <a:rPr lang="en-US" sz="2600" dirty="0">
                <a:ea typeface="Times New Roman" charset="0"/>
                <a:cs typeface="Times New Roman" charset="0"/>
              </a:rPr>
              <a:t>+ on the H atom and</a:t>
            </a:r>
            <a:r>
              <a:rPr lang="en-US" sz="2600" dirty="0">
                <a:latin typeface="Times New Roman" charset="0"/>
                <a:ea typeface="Times New Roman" charset="0"/>
                <a:cs typeface="Times New Roman" charset="0"/>
              </a:rPr>
              <a:t> </a:t>
            </a:r>
            <a:r>
              <a:rPr lang="el-GR" sz="2600" i="1" dirty="0">
                <a:latin typeface="Times New Roman" charset="0"/>
                <a:ea typeface="Times New Roman" charset="0"/>
                <a:cs typeface="Times New Roman" charset="0"/>
              </a:rPr>
              <a:t>δ</a:t>
            </a:r>
            <a:r>
              <a:rPr lang="en-US" sz="2600" dirty="0">
                <a:ea typeface="Times New Roman" charset="0"/>
                <a:cs typeface="Times New Roman" charset="0"/>
              </a:rPr>
              <a:t>– on the A atom.</a:t>
            </a:r>
          </a:p>
          <a:p>
            <a:pPr marL="429768" indent="-429768">
              <a:buFontTx/>
              <a:buAutoNum type="arabicParenR"/>
            </a:pPr>
            <a:r>
              <a:rPr lang="en-US" sz="2600" dirty="0">
                <a:ea typeface="Times New Roman" charset="0"/>
                <a:cs typeface="Times New Roman" charset="0"/>
              </a:rPr>
              <a:t>Bond strength: Weaker bonds can be broken more easily, making the acid stronger.</a:t>
            </a:r>
          </a:p>
          <a:p>
            <a:pPr marL="429768" indent="-429768">
              <a:buFontTx/>
              <a:buAutoNum type="arabicParenR"/>
            </a:pPr>
            <a:r>
              <a:rPr lang="en-US" sz="2600" dirty="0"/>
              <a:t>Stability of A</a:t>
            </a:r>
            <a:r>
              <a:rPr lang="en-US" sz="2600" baseline="40000" dirty="0"/>
              <a:t>–</a:t>
            </a:r>
            <a:r>
              <a:rPr lang="en-US" sz="2600" dirty="0"/>
              <a:t>: More stable anion means stronger acid.</a:t>
            </a:r>
          </a:p>
        </p:txBody>
      </p:sp>
    </p:spTree>
    <p:extLst>
      <p:ext uri="{BB962C8B-B14F-4D97-AF65-F5344CB8AC3E}">
        <p14:creationId xmlns:p14="http://schemas.microsoft.com/office/powerpoint/2010/main" val="1858908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22DB8-4B17-498D-945A-2798BE9A322F}"/>
              </a:ext>
            </a:extLst>
          </p:cNvPr>
          <p:cNvSpPr>
            <a:spLocks noGrp="1"/>
          </p:cNvSpPr>
          <p:nvPr>
            <p:ph type="title"/>
          </p:nvPr>
        </p:nvSpPr>
        <p:spPr/>
        <p:txBody>
          <a:bodyPr/>
          <a:lstStyle/>
          <a:p>
            <a:r>
              <a:rPr lang="en-US" dirty="0"/>
              <a:t>What Is Different about Water?</a:t>
            </a:r>
          </a:p>
        </p:txBody>
      </p:sp>
      <p:sp>
        <p:nvSpPr>
          <p:cNvPr id="3" name="Content Placeholder 2">
            <a:extLst>
              <a:ext uri="{FF2B5EF4-FFF2-40B4-BE49-F238E27FC236}">
                <a16:creationId xmlns:a16="http://schemas.microsoft.com/office/drawing/2014/main" id="{C05C5D4E-3E5F-4D08-AFB5-C2E8B2554476}"/>
              </a:ext>
            </a:extLst>
          </p:cNvPr>
          <p:cNvSpPr>
            <a:spLocks noGrp="1"/>
          </p:cNvSpPr>
          <p:nvPr>
            <p:ph idx="1"/>
          </p:nvPr>
        </p:nvSpPr>
        <p:spPr>
          <a:xfrm>
            <a:off x="457200" y="1600201"/>
            <a:ext cx="8229600" cy="2438400"/>
          </a:xfrm>
        </p:spPr>
        <p:txBody>
          <a:bodyPr/>
          <a:lstStyle/>
          <a:p>
            <a:r>
              <a:rPr lang="en-US" sz="2600" dirty="0"/>
              <a:t>Water can act as a Brønsted–Lowry base and accept a proton (H</a:t>
            </a:r>
            <a:r>
              <a:rPr lang="en-US" sz="2600" baseline="30000" dirty="0"/>
              <a:t>+</a:t>
            </a:r>
            <a:r>
              <a:rPr lang="en-US" sz="2600" dirty="0"/>
              <a:t>) from an acid, as on the previous slide.</a:t>
            </a:r>
          </a:p>
          <a:p>
            <a:r>
              <a:rPr lang="en-US" sz="2600" dirty="0"/>
              <a:t>It can also donate a proton and act as an acid, as is seen below.</a:t>
            </a:r>
          </a:p>
          <a:p>
            <a:r>
              <a:rPr lang="en-US" sz="2600" dirty="0"/>
              <a:t>This makes water </a:t>
            </a:r>
            <a:r>
              <a:rPr lang="en-US" sz="2600" b="1" dirty="0"/>
              <a:t>amphiprotic</a:t>
            </a:r>
            <a:r>
              <a:rPr lang="en-US" sz="2600" dirty="0"/>
              <a:t>.</a:t>
            </a:r>
          </a:p>
        </p:txBody>
      </p:sp>
      <p:graphicFrame>
        <p:nvGraphicFramePr>
          <p:cNvPr id="4" name="Object 3" descr="N H 3, aqueous base, plus H 2 O, liquid acid, yields N H 4, plus, aqueous, plus O H, minus, aqueous, in a reversible reaction">
            <a:extLst>
              <a:ext uri="{FF2B5EF4-FFF2-40B4-BE49-F238E27FC236}">
                <a16:creationId xmlns:a16="http://schemas.microsoft.com/office/drawing/2014/main" id="{4C8D3785-FBAC-44E5-BF6D-2F8DCC669F38}"/>
              </a:ext>
            </a:extLst>
          </p:cNvPr>
          <p:cNvGraphicFramePr>
            <a:graphicFrameLocks noChangeAspect="1"/>
          </p:cNvGraphicFramePr>
          <p:nvPr>
            <p:extLst>
              <p:ext uri="{D42A27DB-BD31-4B8C-83A1-F6EECF244321}">
                <p14:modId xmlns:p14="http://schemas.microsoft.com/office/powerpoint/2010/main" val="2951447066"/>
              </p:ext>
            </p:extLst>
          </p:nvPr>
        </p:nvGraphicFramePr>
        <p:xfrm>
          <a:off x="1219200" y="4419600"/>
          <a:ext cx="6184900" cy="660400"/>
        </p:xfrm>
        <a:graphic>
          <a:graphicData uri="http://schemas.openxmlformats.org/presentationml/2006/ole">
            <mc:AlternateContent xmlns:mc="http://schemas.openxmlformats.org/markup-compatibility/2006">
              <mc:Choice xmlns:v="urn:schemas-microsoft-com:vml" Requires="v">
                <p:oleObj spid="_x0000_s34943" name="Equation" r:id="rId3" imgW="6184800" imgH="660240" progId="Equation.DSMT4">
                  <p:embed/>
                </p:oleObj>
              </mc:Choice>
              <mc:Fallback>
                <p:oleObj name="Equation" r:id="rId3" imgW="6184800" imgH="660240" progId="Equation.DSMT4">
                  <p:embed/>
                  <p:pic>
                    <p:nvPicPr>
                      <p:cNvPr id="0" name=""/>
                      <p:cNvPicPr/>
                      <p:nvPr/>
                    </p:nvPicPr>
                    <p:blipFill>
                      <a:blip r:embed="rId4"/>
                      <a:stretch>
                        <a:fillRect/>
                      </a:stretch>
                    </p:blipFill>
                    <p:spPr>
                      <a:xfrm>
                        <a:off x="1219200" y="4419600"/>
                        <a:ext cx="6184900" cy="660400"/>
                      </a:xfrm>
                      <a:prstGeom prst="rect">
                        <a:avLst/>
                      </a:prstGeom>
                    </p:spPr>
                  </p:pic>
                </p:oleObj>
              </mc:Fallback>
            </mc:AlternateContent>
          </a:graphicData>
        </a:graphic>
      </p:graphicFrame>
    </p:spTree>
    <p:extLst>
      <p:ext uri="{BB962C8B-B14F-4D97-AF65-F5344CB8AC3E}">
        <p14:creationId xmlns:p14="http://schemas.microsoft.com/office/powerpoint/2010/main" val="40874539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876DE-0ABA-418F-A390-2EB9FDB5EB50}"/>
              </a:ext>
            </a:extLst>
          </p:cNvPr>
          <p:cNvSpPr>
            <a:spLocks noGrp="1"/>
          </p:cNvSpPr>
          <p:nvPr>
            <p:ph type="title"/>
          </p:nvPr>
        </p:nvSpPr>
        <p:spPr/>
        <p:txBody>
          <a:bodyPr/>
          <a:lstStyle/>
          <a:p>
            <a:r>
              <a:rPr lang="en-US" dirty="0"/>
              <a:t>Binary Acids</a:t>
            </a:r>
          </a:p>
        </p:txBody>
      </p:sp>
      <p:sp>
        <p:nvSpPr>
          <p:cNvPr id="3" name="Content Placeholder 2">
            <a:extLst>
              <a:ext uri="{FF2B5EF4-FFF2-40B4-BE49-F238E27FC236}">
                <a16:creationId xmlns:a16="http://schemas.microsoft.com/office/drawing/2014/main" id="{D3C80FEE-6E53-419A-B78C-32E24C06589F}"/>
              </a:ext>
            </a:extLst>
          </p:cNvPr>
          <p:cNvSpPr>
            <a:spLocks noGrp="1"/>
          </p:cNvSpPr>
          <p:nvPr>
            <p:ph idx="1"/>
          </p:nvPr>
        </p:nvSpPr>
        <p:spPr>
          <a:xfrm>
            <a:off x="457200" y="1600200"/>
            <a:ext cx="4343400" cy="4525963"/>
          </a:xfrm>
        </p:spPr>
        <p:txBody>
          <a:bodyPr/>
          <a:lstStyle/>
          <a:p>
            <a:r>
              <a:rPr lang="en-US" sz="2600" dirty="0"/>
              <a:t>Binary acids consist of H and one other element.</a:t>
            </a:r>
          </a:p>
          <a:p>
            <a:r>
              <a:rPr lang="en-US" sz="2600" dirty="0"/>
              <a:t>Within a group, H—A bond strength is generally the most important factor.</a:t>
            </a:r>
          </a:p>
          <a:p>
            <a:r>
              <a:rPr lang="en-US" sz="2600" dirty="0"/>
              <a:t>Within a period, bond polarity is the most important factor to determine acid strength.</a:t>
            </a:r>
          </a:p>
        </p:txBody>
      </p:sp>
      <p:pic>
        <p:nvPicPr>
          <p:cNvPr id="4" name="Picture 3" descr="A partial periodic table shows that acid strength increases moving right across the rows and down the columns. The columns provide Period, Group 4 Ay, Group 5 Ay, Group 6 Ay, Group 7 Ay. Item 1. Period, 2. 4 Ay, C H 4, neither acid nor base. 5 Ay, N H 3, weak base, K b equals 1.8 times 10 to the negative fifth. 6 Ay, H 2 O. Item 2. Period, 3. 4 Ay, S i H 4, neither acid nor base. 5 Ay, P H 3, very weak base, K b equals 4 times 10 to the negative twenty-eighth. 6 Ay, H 2 S, weak acid, K sub ay equals 9.5 times 10 to the negative eighth. Item 3. Period, 4. 6 Ay, H 2 S e, weak acid, K sub ay equals 1.3 times 10 to the negative fourth.">
            <a:extLst>
              <a:ext uri="{FF2B5EF4-FFF2-40B4-BE49-F238E27FC236}">
                <a16:creationId xmlns:a16="http://schemas.microsoft.com/office/drawing/2014/main" id="{855D49EA-0240-4682-8BE5-3A126FEC52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517"/>
          <a:stretch/>
        </p:blipFill>
        <p:spPr>
          <a:xfrm>
            <a:off x="5040173" y="2267060"/>
            <a:ext cx="3623713" cy="2914540"/>
          </a:xfrm>
          <a:prstGeom prst="rect">
            <a:avLst/>
          </a:prstGeom>
        </p:spPr>
      </p:pic>
    </p:spTree>
    <p:extLst>
      <p:ext uri="{BB962C8B-B14F-4D97-AF65-F5344CB8AC3E}">
        <p14:creationId xmlns:p14="http://schemas.microsoft.com/office/powerpoint/2010/main" val="14019449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ADF8B-5330-4FAF-9013-08FD229571EB}"/>
              </a:ext>
            </a:extLst>
          </p:cNvPr>
          <p:cNvSpPr>
            <a:spLocks noGrp="1"/>
          </p:cNvSpPr>
          <p:nvPr>
            <p:ph type="title"/>
          </p:nvPr>
        </p:nvSpPr>
        <p:spPr/>
        <p:txBody>
          <a:bodyPr/>
          <a:lstStyle/>
          <a:p>
            <a:r>
              <a:rPr lang="en-US" dirty="0"/>
              <a:t>Oxyacids</a:t>
            </a:r>
          </a:p>
        </p:txBody>
      </p:sp>
      <p:sp>
        <p:nvSpPr>
          <p:cNvPr id="3" name="Content Placeholder 2">
            <a:extLst>
              <a:ext uri="{FF2B5EF4-FFF2-40B4-BE49-F238E27FC236}">
                <a16:creationId xmlns:a16="http://schemas.microsoft.com/office/drawing/2014/main" id="{55324F27-2054-4E2B-8323-84E01BB467EC}"/>
              </a:ext>
            </a:extLst>
          </p:cNvPr>
          <p:cNvSpPr>
            <a:spLocks noGrp="1"/>
          </p:cNvSpPr>
          <p:nvPr>
            <p:ph idx="1"/>
          </p:nvPr>
        </p:nvSpPr>
        <p:spPr>
          <a:xfrm>
            <a:off x="457200" y="1600201"/>
            <a:ext cx="8229600" cy="2133600"/>
          </a:xfrm>
        </p:spPr>
        <p:txBody>
          <a:bodyPr/>
          <a:lstStyle/>
          <a:p>
            <a:r>
              <a:rPr lang="en-US" sz="2600" b="1" dirty="0"/>
              <a:t>Oxyacids</a:t>
            </a:r>
            <a:r>
              <a:rPr lang="en-US" sz="2600" dirty="0"/>
              <a:t> consist of H, O, and one other element, which is a nonmetal.</a:t>
            </a:r>
          </a:p>
          <a:p>
            <a:r>
              <a:rPr lang="en-US" sz="2600" dirty="0"/>
              <a:t>Generally, as the electronegativity of the nonmetal increases, the acidity increases for acids with the same structure.</a:t>
            </a:r>
          </a:p>
        </p:txBody>
      </p:sp>
      <p:pic>
        <p:nvPicPr>
          <p:cNvPr id="4" name="Picture 3" descr="Space-filling models show the reaction of halogen single bond O H acids with water. A diagram lists dissociation constants. The overall reaction is Y single bond O H plus H 2 O goes, via a two-headed arrow, to Y O minus plus H 3 O plus. The reaction proceeds in the following steps: Step 1. Y O H: As the electronegativity of Y increases, electron density shifts toward Y. Step 2. Y O H: The O single bond H becomes more polar. Step 3. H 3 O plus: Protons are more readily transferred to H 2 O, leading to increased acid strength. A table shows dissociation constants for different acids. A table has 4 rows and 4 columns. The columns have the following headings from left to right. Substance, Y single bond O H, Electronegativity of Y, Dissociation constant. The row entries are as follows. Row 1. Substance, Hypochlorous acid. Y single bond O H, C l single bond O H. Electronegativity of Y, 3. Dissociation constant, K sub ay = 3.0 times 10 to the negative eighth. Row 2. Substance, Hypobromous acid. Y single bond O H, B r single bond O H. Electronegativity of Y, 2.8. Dissociation constant, K sub ay = 2.5 times 10 to the negative ninth. Row 3. Substance, Hypoiodous acid. Y single bond O H, I single bond O H. Electronegativity of Y, 2.5. Dissociation constant, K sub ay = 2.3 times 10 to the negative eleventh. Row 4. Substance, Water. Y single bond O H, H single bond O H. Electronegativity of Y, 2.1. Dissociation constant, K sub w = 1.0 times 10 to the negative fourteenth. ">
            <a:extLst>
              <a:ext uri="{FF2B5EF4-FFF2-40B4-BE49-F238E27FC236}">
                <a16:creationId xmlns:a16="http://schemas.microsoft.com/office/drawing/2014/main" id="{FD39D50B-B46E-49C1-A3A9-648441FF722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785"/>
          <a:stretch/>
        </p:blipFill>
        <p:spPr>
          <a:xfrm>
            <a:off x="3048000" y="3886200"/>
            <a:ext cx="3550184" cy="2423317"/>
          </a:xfrm>
          <a:prstGeom prst="rect">
            <a:avLst/>
          </a:prstGeom>
        </p:spPr>
      </p:pic>
    </p:spTree>
    <p:extLst>
      <p:ext uri="{BB962C8B-B14F-4D97-AF65-F5344CB8AC3E}">
        <p14:creationId xmlns:p14="http://schemas.microsoft.com/office/powerpoint/2010/main" val="6661182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00510-E394-42DD-8195-4422C3405FBA}"/>
              </a:ext>
            </a:extLst>
          </p:cNvPr>
          <p:cNvSpPr>
            <a:spLocks noGrp="1"/>
          </p:cNvSpPr>
          <p:nvPr>
            <p:ph type="title"/>
          </p:nvPr>
        </p:nvSpPr>
        <p:spPr/>
        <p:txBody>
          <a:bodyPr/>
          <a:lstStyle/>
          <a:p>
            <a:r>
              <a:rPr lang="en-US" dirty="0"/>
              <a:t>Oxyacids with Same “Other” Element</a:t>
            </a:r>
          </a:p>
        </p:txBody>
      </p:sp>
      <p:sp>
        <p:nvSpPr>
          <p:cNvPr id="3" name="Content Placeholder 2">
            <a:extLst>
              <a:ext uri="{FF2B5EF4-FFF2-40B4-BE49-F238E27FC236}">
                <a16:creationId xmlns:a16="http://schemas.microsoft.com/office/drawing/2014/main" id="{99F684DB-9A2D-445D-A5B4-F5A9D6C15DE0}"/>
              </a:ext>
            </a:extLst>
          </p:cNvPr>
          <p:cNvSpPr>
            <a:spLocks noGrp="1"/>
          </p:cNvSpPr>
          <p:nvPr>
            <p:ph idx="1"/>
          </p:nvPr>
        </p:nvSpPr>
        <p:spPr>
          <a:xfrm>
            <a:off x="457200" y="1600201"/>
            <a:ext cx="8229600" cy="2209800"/>
          </a:xfrm>
        </p:spPr>
        <p:txBody>
          <a:bodyPr/>
          <a:lstStyle/>
          <a:p>
            <a:r>
              <a:rPr lang="en-US" sz="2600" dirty="0"/>
              <a:t>If an element can form more than one oxyacid, the oxyacid with more O atoms is more acidic; for example, sulfuric acid versus sulfurous acid.</a:t>
            </a:r>
          </a:p>
          <a:p>
            <a:r>
              <a:rPr lang="en-US" sz="2600" dirty="0"/>
              <a:t>Another way of saying it: If the oxidation number increases, the acidity increases.</a:t>
            </a:r>
          </a:p>
        </p:txBody>
      </p:sp>
      <p:pic>
        <p:nvPicPr>
          <p:cNvPr id="4" name="Picture 3" descr="A diagram shows acids increasing in strength, from hypochlorous, chlorous, and chloric, to perchloric. Acid strength increases moving down the diagram. The diagram is described in the following list. The following list provides the Acid, Structure, K sub ay for the data. Item 1. Acid, Hypochlorous. Structure, H O C l. K sub ay, 3.0 times 10 to the negative eighth. Item 2. Acid, Chlorous. Structure, H O C l O. K sub ay, 1.1 times 10 negative squared. Item 3. Acid, Chloric. Structure, H O C l O 2. K sub ay, Strong acid. Item 4. Acid, Perchloric. Structure, H O C l O 3. K sub ay, Strong acid.">
            <a:extLst>
              <a:ext uri="{FF2B5EF4-FFF2-40B4-BE49-F238E27FC236}">
                <a16:creationId xmlns:a16="http://schemas.microsoft.com/office/drawing/2014/main" id="{676E3033-C0D3-4768-8F21-531264D233DB}"/>
              </a:ext>
            </a:extLst>
          </p:cNvPr>
          <p:cNvPicPr>
            <a:picLocks noChangeAspect="1"/>
          </p:cNvPicPr>
          <p:nvPr/>
        </p:nvPicPr>
        <p:blipFill rotWithShape="1">
          <a:blip r:embed="rId2">
            <a:extLst>
              <a:ext uri="{28A0092B-C50C-407E-A947-70E740481C1C}">
                <a14:useLocalDpi xmlns:a14="http://schemas.microsoft.com/office/drawing/2010/main" val="0"/>
              </a:ext>
            </a:extLst>
          </a:blip>
          <a:srcRect b="5067"/>
          <a:stretch/>
        </p:blipFill>
        <p:spPr>
          <a:xfrm>
            <a:off x="1211316" y="3937256"/>
            <a:ext cx="6797569" cy="2383058"/>
          </a:xfrm>
          <a:prstGeom prst="rect">
            <a:avLst/>
          </a:prstGeom>
        </p:spPr>
      </p:pic>
    </p:spTree>
    <p:extLst>
      <p:ext uri="{BB962C8B-B14F-4D97-AF65-F5344CB8AC3E}">
        <p14:creationId xmlns:p14="http://schemas.microsoft.com/office/powerpoint/2010/main" val="2907402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3F2B6-75A8-4E6D-9F48-C32D46524E28}"/>
              </a:ext>
            </a:extLst>
          </p:cNvPr>
          <p:cNvSpPr>
            <a:spLocks noGrp="1"/>
          </p:cNvSpPr>
          <p:nvPr>
            <p:ph type="title"/>
          </p:nvPr>
        </p:nvSpPr>
        <p:spPr/>
        <p:txBody>
          <a:bodyPr/>
          <a:lstStyle/>
          <a:p>
            <a:r>
              <a:rPr lang="en-US" dirty="0"/>
              <a:t>Carboxylic Acids</a:t>
            </a:r>
          </a:p>
        </p:txBody>
      </p:sp>
      <p:sp>
        <p:nvSpPr>
          <p:cNvPr id="3" name="Content Placeholder 2">
            <a:extLst>
              <a:ext uri="{FF2B5EF4-FFF2-40B4-BE49-F238E27FC236}">
                <a16:creationId xmlns:a16="http://schemas.microsoft.com/office/drawing/2014/main" id="{B7D624C3-CDA2-4D18-AF35-BDFE8669B4EF}"/>
              </a:ext>
            </a:extLst>
          </p:cNvPr>
          <p:cNvSpPr>
            <a:spLocks noGrp="1"/>
          </p:cNvSpPr>
          <p:nvPr>
            <p:ph idx="1"/>
          </p:nvPr>
        </p:nvSpPr>
        <p:spPr>
          <a:xfrm>
            <a:off x="457200" y="1600201"/>
            <a:ext cx="7924800" cy="3352799"/>
          </a:xfrm>
        </p:spPr>
        <p:txBody>
          <a:bodyPr/>
          <a:lstStyle/>
          <a:p>
            <a:r>
              <a:rPr lang="en-US" sz="2600" b="1" dirty="0"/>
              <a:t>Carboxylic acids</a:t>
            </a:r>
            <a:r>
              <a:rPr lang="en-US" sz="2600" dirty="0"/>
              <a:t> are organic acids containing the —</a:t>
            </a:r>
            <a:r>
              <a:rPr lang="en-US" sz="2600" dirty="0" smtClean="0"/>
              <a:t>C</a:t>
            </a:r>
            <a:r>
              <a:rPr lang="en-US" sz="100" dirty="0" smtClean="0"/>
              <a:t> </a:t>
            </a:r>
            <a:r>
              <a:rPr lang="en-US" sz="2600" dirty="0" smtClean="0"/>
              <a:t>O</a:t>
            </a:r>
            <a:r>
              <a:rPr lang="en-US" sz="100" dirty="0" smtClean="0"/>
              <a:t> </a:t>
            </a:r>
            <a:r>
              <a:rPr lang="en-US" sz="2600" dirty="0" smtClean="0"/>
              <a:t>O</a:t>
            </a:r>
            <a:r>
              <a:rPr lang="en-US" sz="100" dirty="0" smtClean="0"/>
              <a:t> </a:t>
            </a:r>
            <a:r>
              <a:rPr lang="en-US" sz="2600" dirty="0" smtClean="0"/>
              <a:t>H </a:t>
            </a:r>
            <a:r>
              <a:rPr lang="en-US" sz="2600" dirty="0"/>
              <a:t>group.</a:t>
            </a:r>
          </a:p>
          <a:p>
            <a:r>
              <a:rPr lang="en-US" sz="2600" dirty="0"/>
              <a:t>Factors contributing to their acidic behavior:</a:t>
            </a:r>
          </a:p>
          <a:p>
            <a:pPr marL="740664" indent="-283464">
              <a:buFont typeface="Arial" pitchFamily="34" charset="0"/>
              <a:buChar char="–"/>
            </a:pPr>
            <a:r>
              <a:rPr lang="en-US" sz="2600" dirty="0"/>
              <a:t>Other O attached to C draws electron density from O—H bond, increasing polarity.</a:t>
            </a:r>
          </a:p>
          <a:p>
            <a:pPr marL="740664" indent="-283464">
              <a:buFont typeface="Arial" pitchFamily="34" charset="0"/>
              <a:buChar char="–"/>
            </a:pPr>
            <a:r>
              <a:rPr lang="en-US" sz="2600" dirty="0"/>
              <a:t>Its conjugate base (carboxylate anion) has resonance forms to stabilize the anion.</a:t>
            </a:r>
          </a:p>
        </p:txBody>
      </p:sp>
      <p:pic>
        <p:nvPicPr>
          <p:cNvPr id="4" name="Picture 3" descr="Two resonance structures are shown, with the difference being location of a double bond. The first structure is a C single bonded above, left, and below to H and single bonded right to C. That C is double bonded above to O, two pairs of dots, and single bonded right to O minus, three pairs of dots; the C O O minus is red. The second structure is the same except the C O O C is single bonded above to O and double bonded right to O.">
            <a:extLst>
              <a:ext uri="{FF2B5EF4-FFF2-40B4-BE49-F238E27FC236}">
                <a16:creationId xmlns:a16="http://schemas.microsoft.com/office/drawing/2014/main" id="{29410F93-01CC-4DF8-90F3-B54BDA0D055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697"/>
          <a:stretch/>
        </p:blipFill>
        <p:spPr>
          <a:xfrm>
            <a:off x="2249214" y="5084482"/>
            <a:ext cx="4645572" cy="1256998"/>
          </a:xfrm>
          <a:prstGeom prst="rect">
            <a:avLst/>
          </a:prstGeom>
        </p:spPr>
      </p:pic>
    </p:spTree>
    <p:extLst>
      <p:ext uri="{BB962C8B-B14F-4D97-AF65-F5344CB8AC3E}">
        <p14:creationId xmlns:p14="http://schemas.microsoft.com/office/powerpoint/2010/main" val="35563246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FED19-F502-4D38-A54F-207CD19817F4}"/>
              </a:ext>
            </a:extLst>
          </p:cNvPr>
          <p:cNvSpPr>
            <a:spLocks noGrp="1"/>
          </p:cNvSpPr>
          <p:nvPr>
            <p:ph type="title"/>
          </p:nvPr>
        </p:nvSpPr>
        <p:spPr/>
        <p:txBody>
          <a:bodyPr/>
          <a:lstStyle/>
          <a:p>
            <a:r>
              <a:rPr lang="en-US" dirty="0"/>
              <a:t>Lewis Acid/Base Chemistry</a:t>
            </a:r>
          </a:p>
        </p:txBody>
      </p:sp>
      <p:sp>
        <p:nvSpPr>
          <p:cNvPr id="3" name="Content Placeholder 2">
            <a:extLst>
              <a:ext uri="{FF2B5EF4-FFF2-40B4-BE49-F238E27FC236}">
                <a16:creationId xmlns:a16="http://schemas.microsoft.com/office/drawing/2014/main" id="{674DD14B-6A9A-4F9E-A1C1-37DE3B0489D2}"/>
              </a:ext>
            </a:extLst>
          </p:cNvPr>
          <p:cNvSpPr>
            <a:spLocks noGrp="1"/>
          </p:cNvSpPr>
          <p:nvPr>
            <p:ph idx="1"/>
          </p:nvPr>
        </p:nvSpPr>
        <p:spPr>
          <a:xfrm>
            <a:off x="457200" y="1600200"/>
            <a:ext cx="8077200" cy="4525963"/>
          </a:xfrm>
        </p:spPr>
        <p:txBody>
          <a:bodyPr/>
          <a:lstStyle/>
          <a:p>
            <a:r>
              <a:rPr lang="en-US" sz="2600" dirty="0"/>
              <a:t>Lewis acids are electron pair acceptors.</a:t>
            </a:r>
          </a:p>
          <a:p>
            <a:r>
              <a:rPr lang="en-US" sz="2600" dirty="0"/>
              <a:t>Lewis bases are electron pair donors.</a:t>
            </a:r>
          </a:p>
          <a:p>
            <a:r>
              <a:rPr lang="en-US" sz="2600" dirty="0"/>
              <a:t>All Brønsted–Lowry acids and bases are also called Lewis acids and bases.</a:t>
            </a:r>
          </a:p>
          <a:p>
            <a:r>
              <a:rPr lang="en-US" sz="2600" dirty="0"/>
              <a:t>There are compounds that do </a:t>
            </a:r>
            <a:r>
              <a:rPr lang="en-US" sz="2600" b="1" dirty="0"/>
              <a:t>not</a:t>
            </a:r>
            <a:r>
              <a:rPr lang="en-US" sz="2600" i="1" dirty="0"/>
              <a:t> </a:t>
            </a:r>
            <a:r>
              <a:rPr lang="en-US" sz="2600" dirty="0"/>
              <a:t>meet the Brønsted–Lowry definition that meet the Lewis definition.</a:t>
            </a:r>
          </a:p>
        </p:txBody>
      </p:sp>
    </p:spTree>
    <p:extLst>
      <p:ext uri="{BB962C8B-B14F-4D97-AF65-F5344CB8AC3E}">
        <p14:creationId xmlns:p14="http://schemas.microsoft.com/office/powerpoint/2010/main" val="5484468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535AF-4C9F-4421-A6F3-60CFB656D40E}"/>
              </a:ext>
            </a:extLst>
          </p:cNvPr>
          <p:cNvSpPr>
            <a:spLocks noGrp="1"/>
          </p:cNvSpPr>
          <p:nvPr>
            <p:ph type="title"/>
          </p:nvPr>
        </p:nvSpPr>
        <p:spPr/>
        <p:txBody>
          <a:bodyPr/>
          <a:lstStyle/>
          <a:p>
            <a:r>
              <a:rPr lang="en-US" dirty="0"/>
              <a:t>Comparing Ammonia’s Reaction with H</a:t>
            </a:r>
            <a:r>
              <a:rPr lang="en-US" baseline="30000" dirty="0"/>
              <a:t>+</a:t>
            </a:r>
            <a:r>
              <a:rPr lang="en-US" dirty="0"/>
              <a:t> and </a:t>
            </a:r>
            <a:r>
              <a:rPr lang="en-US" dirty="0" smtClean="0"/>
              <a:t>B</a:t>
            </a:r>
            <a:r>
              <a:rPr lang="en-US" sz="100" dirty="0" smtClean="0"/>
              <a:t> </a:t>
            </a:r>
            <a:r>
              <a:rPr lang="en-US" dirty="0" smtClean="0"/>
              <a:t>F</a:t>
            </a:r>
            <a:r>
              <a:rPr lang="en-US" baseline="-25000" dirty="0" smtClean="0"/>
              <a:t>3</a:t>
            </a:r>
            <a:endParaRPr lang="en-US" dirty="0"/>
          </a:p>
        </p:txBody>
      </p:sp>
      <p:pic>
        <p:nvPicPr>
          <p:cNvPr id="4" name="Picture 3" descr="N H 3, N has two dots, plus H plus yields N H 4 plus.">
            <a:extLst>
              <a:ext uri="{FF2B5EF4-FFF2-40B4-BE49-F238E27FC236}">
                <a16:creationId xmlns:a16="http://schemas.microsoft.com/office/drawing/2014/main" id="{0F70B893-1D2E-42AE-9825-4FC403DAA5B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791"/>
          <a:stretch/>
        </p:blipFill>
        <p:spPr>
          <a:xfrm>
            <a:off x="2286000" y="1881192"/>
            <a:ext cx="4252350" cy="1411224"/>
          </a:xfrm>
          <a:prstGeom prst="rect">
            <a:avLst/>
          </a:prstGeom>
        </p:spPr>
      </p:pic>
      <p:pic>
        <p:nvPicPr>
          <p:cNvPr id="5" name="Picture 4" descr="The unbounded pair of dots from the Lewis base N H 3 goes to the B in B F 3, leading to N H 3, B F 3.">
            <a:extLst>
              <a:ext uri="{FF2B5EF4-FFF2-40B4-BE49-F238E27FC236}">
                <a16:creationId xmlns:a16="http://schemas.microsoft.com/office/drawing/2014/main" id="{B3378320-AD18-4A3B-BED9-A50CDEDCBD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771"/>
          <a:stretch/>
        </p:blipFill>
        <p:spPr>
          <a:xfrm>
            <a:off x="2306782" y="3962400"/>
            <a:ext cx="4542312" cy="2029398"/>
          </a:xfrm>
          <a:prstGeom prst="rect">
            <a:avLst/>
          </a:prstGeom>
        </p:spPr>
      </p:pic>
    </p:spTree>
    <p:extLst>
      <p:ext uri="{BB962C8B-B14F-4D97-AF65-F5344CB8AC3E}">
        <p14:creationId xmlns:p14="http://schemas.microsoft.com/office/powerpoint/2010/main" val="41243989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F4656-471F-4F73-AE5E-2F0FFC6F2780}"/>
              </a:ext>
            </a:extLst>
          </p:cNvPr>
          <p:cNvSpPr>
            <a:spLocks noGrp="1"/>
          </p:cNvSpPr>
          <p:nvPr>
            <p:ph type="title"/>
          </p:nvPr>
        </p:nvSpPr>
        <p:spPr/>
        <p:txBody>
          <a:bodyPr/>
          <a:lstStyle/>
          <a:p>
            <a:r>
              <a:rPr lang="en-US" dirty="0"/>
              <a:t>Lewis Acid–Base Chemistry and Hydrated Metal Cations</a:t>
            </a:r>
          </a:p>
        </p:txBody>
      </p:sp>
      <p:sp>
        <p:nvSpPr>
          <p:cNvPr id="3" name="Content Placeholder 2">
            <a:extLst>
              <a:ext uri="{FF2B5EF4-FFF2-40B4-BE49-F238E27FC236}">
                <a16:creationId xmlns:a16="http://schemas.microsoft.com/office/drawing/2014/main" id="{06AE03B8-3666-467B-9DF1-E040D4E4D4EE}"/>
              </a:ext>
            </a:extLst>
          </p:cNvPr>
          <p:cNvSpPr>
            <a:spLocks noGrp="1"/>
          </p:cNvSpPr>
          <p:nvPr>
            <p:ph idx="1"/>
          </p:nvPr>
        </p:nvSpPr>
        <p:spPr>
          <a:xfrm>
            <a:off x="457200" y="1600200"/>
            <a:ext cx="3581400" cy="4525963"/>
          </a:xfrm>
        </p:spPr>
        <p:txBody>
          <a:bodyPr/>
          <a:lstStyle/>
          <a:p>
            <a:r>
              <a:rPr lang="en-US" sz="2600" dirty="0"/>
              <a:t>The hydrated metal cations are primary examples of electron pair donor/acceptor chemistry.</a:t>
            </a:r>
          </a:p>
          <a:p>
            <a:r>
              <a:rPr lang="en-US" sz="2600" dirty="0"/>
              <a:t>Higher charges result in stronger water to metal bonds, making them stronger acids.</a:t>
            </a:r>
          </a:p>
        </p:txBody>
      </p:sp>
      <p:pic>
        <p:nvPicPr>
          <p:cNvPr id="4" name="Picture 3" descr="A diagram shows how acidity of a hydrated cation depends on the charge. The diagram shows H 2 O next to a cation; bond dipoles in H 2 O are plus signs near H pointing toward O. With a cation charge of 1 plus, there is a weak electrostatic interaction between the cation and O, meaning a small electron density shift to the cation. Thus the cation has little effect on the H single bond O strength and the solution remains neutral. With a cation charge of 3 plus, there is a strong electrostatic interaction between the cation and O, meaning a significant electron density shift to the cation. Thus the cation weakens the H single bond O strength, solvating H 2 O, which can readily donate H plus. Thus, the solution becomes acidic.">
            <a:extLst>
              <a:ext uri="{FF2B5EF4-FFF2-40B4-BE49-F238E27FC236}">
                <a16:creationId xmlns:a16="http://schemas.microsoft.com/office/drawing/2014/main" id="{93415A01-7786-420F-9311-159EA1ACDA8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336"/>
          <a:stretch/>
        </p:blipFill>
        <p:spPr>
          <a:xfrm>
            <a:off x="4410106" y="1905000"/>
            <a:ext cx="4263556" cy="3232986"/>
          </a:xfrm>
          <a:prstGeom prst="rect">
            <a:avLst/>
          </a:prstGeom>
        </p:spPr>
      </p:pic>
    </p:spTree>
    <p:extLst>
      <p:ext uri="{BB962C8B-B14F-4D97-AF65-F5344CB8AC3E}">
        <p14:creationId xmlns:p14="http://schemas.microsoft.com/office/powerpoint/2010/main" val="27035975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Title 1"/>
          <p:cNvSpPr txBox="1">
            <a:spLocks noGrp="1"/>
          </p:cNvSpPr>
          <p:nvPr>
            <p:ph type="title"/>
          </p:nvPr>
        </p:nvSpPr>
        <p:spPr>
          <a:xfrm>
            <a:off x="457200" y="215371"/>
            <a:ext cx="8229600" cy="1097400"/>
          </a:xfrm>
          <a:prstGeom prst="rect">
            <a:avLst/>
          </a:prstGeom>
        </p:spPr>
        <p:txBody>
          <a:bodyPr lIns="91425" tIns="91425" rIns="91425" bIns="91425" anchor="b" anchorCtr="0">
            <a:noAutofit/>
          </a:bodyPr>
          <a:lstStyle/>
          <a:p>
            <a:pPr lvl="0">
              <a:spcBef>
                <a:spcPts val="0"/>
              </a:spcBef>
              <a:buClr>
                <a:schemeClr val="lt2"/>
              </a:buClr>
              <a:buSzPct val="25000"/>
              <a:buFont typeface="Times New Roman"/>
              <a:buNone/>
            </a:pPr>
            <a:r>
              <a:rPr lang="en-US" dirty="0"/>
              <a:t>Copyright</a:t>
            </a:r>
          </a:p>
        </p:txBody>
      </p:sp>
      <p:pic>
        <p:nvPicPr>
          <p:cNvPr id="4"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3"/>
          <a:srcRect/>
          <a:stretch>
            <a:fillRect/>
          </a:stretch>
        </p:blipFill>
        <p:spPr bwMode="auto">
          <a:xfrm>
            <a:off x="767157" y="2310096"/>
            <a:ext cx="7423150" cy="2438400"/>
          </a:xfrm>
          <a:prstGeom prst="rect">
            <a:avLst/>
          </a:prstGeom>
          <a:noFill/>
          <a:ln w="9525">
            <a:noFill/>
            <a:miter lim="800000"/>
            <a:headEnd/>
            <a:tailEnd/>
          </a:ln>
        </p:spPr>
      </p:pic>
    </p:spTree>
    <p:extLst>
      <p:ext uri="{BB962C8B-B14F-4D97-AF65-F5344CB8AC3E}">
        <p14:creationId xmlns:p14="http://schemas.microsoft.com/office/powerpoint/2010/main" val="1453252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DFD2-5058-4B46-A148-ADE9F1EEC3F7}"/>
              </a:ext>
            </a:extLst>
          </p:cNvPr>
          <p:cNvSpPr>
            <a:spLocks noGrp="1"/>
          </p:cNvSpPr>
          <p:nvPr>
            <p:ph type="title"/>
          </p:nvPr>
        </p:nvSpPr>
        <p:spPr/>
        <p:txBody>
          <a:bodyPr/>
          <a:lstStyle/>
          <a:p>
            <a:r>
              <a:rPr lang="en-US" dirty="0"/>
              <a:t>Conjugate Acids and Bases</a:t>
            </a:r>
          </a:p>
        </p:txBody>
      </p:sp>
      <p:sp>
        <p:nvSpPr>
          <p:cNvPr id="3" name="Content Placeholder 2">
            <a:extLst>
              <a:ext uri="{FF2B5EF4-FFF2-40B4-BE49-F238E27FC236}">
                <a16:creationId xmlns:a16="http://schemas.microsoft.com/office/drawing/2014/main" id="{A6586647-98D6-48F8-BA6B-AC91E77FD238}"/>
              </a:ext>
            </a:extLst>
          </p:cNvPr>
          <p:cNvSpPr>
            <a:spLocks noGrp="1"/>
          </p:cNvSpPr>
          <p:nvPr>
            <p:ph idx="1"/>
          </p:nvPr>
        </p:nvSpPr>
        <p:spPr>
          <a:xfrm>
            <a:off x="457200" y="1600201"/>
            <a:ext cx="8229600" cy="1828800"/>
          </a:xfrm>
        </p:spPr>
        <p:txBody>
          <a:bodyPr/>
          <a:lstStyle/>
          <a:p>
            <a:r>
              <a:rPr lang="en-US" sz="2600" dirty="0"/>
              <a:t>Two formulas that differ by H</a:t>
            </a:r>
            <a:r>
              <a:rPr lang="en-US" sz="2600" baseline="40000" dirty="0"/>
              <a:t>+</a:t>
            </a:r>
            <a:r>
              <a:rPr lang="en-US" sz="2600" dirty="0"/>
              <a:t> are called a </a:t>
            </a:r>
            <a:r>
              <a:rPr lang="en-US" sz="2600" b="1" dirty="0"/>
              <a:t>conjugate acid–base pair.</a:t>
            </a:r>
          </a:p>
          <a:p>
            <a:r>
              <a:rPr lang="en-US" sz="2600" dirty="0"/>
              <a:t>Reactions between acids and bases always yield their conjugate bases and acids.</a:t>
            </a:r>
          </a:p>
        </p:txBody>
      </p:sp>
      <p:pic>
        <p:nvPicPr>
          <p:cNvPr id="4" name="Picture 3" descr="An acid-base reaction shows that the acid leads to the conjugate base and the base leads to the conjugate acid. The overall reaction is H N O 2, aqueous, plus H 2 O, liquid, goes, via a double headed arrow, to N O 2 minus, aqueous, plus H 3 O plus, aqueous. H N O 2 is an acid, from which an H plus is removed, leading to N O 2 minus, the conjugate base. H 2 O is a base, to which an H plus is added, leading to H 3 O plus, the conjugate acid.">
            <a:extLst>
              <a:ext uri="{FF2B5EF4-FFF2-40B4-BE49-F238E27FC236}">
                <a16:creationId xmlns:a16="http://schemas.microsoft.com/office/drawing/2014/main" id="{26217877-6001-418E-9452-3877D56A4D4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755"/>
          <a:stretch/>
        </p:blipFill>
        <p:spPr>
          <a:xfrm>
            <a:off x="1913232" y="3733800"/>
            <a:ext cx="5478168" cy="2362854"/>
          </a:xfrm>
          <a:prstGeom prst="rect">
            <a:avLst/>
          </a:prstGeom>
        </p:spPr>
      </p:pic>
    </p:spTree>
    <p:extLst>
      <p:ext uri="{BB962C8B-B14F-4D97-AF65-F5344CB8AC3E}">
        <p14:creationId xmlns:p14="http://schemas.microsoft.com/office/powerpoint/2010/main" val="1260141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DA473-F4C2-4132-9C2E-AB5F8029DCD9}"/>
              </a:ext>
            </a:extLst>
          </p:cNvPr>
          <p:cNvSpPr>
            <a:spLocks noGrp="1"/>
          </p:cNvSpPr>
          <p:nvPr>
            <p:ph type="title"/>
          </p:nvPr>
        </p:nvSpPr>
        <p:spPr/>
        <p:txBody>
          <a:bodyPr/>
          <a:lstStyle/>
          <a:p>
            <a:r>
              <a:rPr lang="en-US" dirty="0"/>
              <a:t>Relative Strengths of Acids and Bases </a:t>
            </a:r>
            <a:r>
              <a:rPr lang="en-US" sz="2000" b="0" baseline="0" dirty="0"/>
              <a:t>(1 of 2)</a:t>
            </a:r>
          </a:p>
        </p:txBody>
      </p:sp>
      <p:sp>
        <p:nvSpPr>
          <p:cNvPr id="3" name="Content Placeholder 2">
            <a:extLst>
              <a:ext uri="{FF2B5EF4-FFF2-40B4-BE49-F238E27FC236}">
                <a16:creationId xmlns:a16="http://schemas.microsoft.com/office/drawing/2014/main" id="{2E77BDC9-CDBE-4504-B84A-0C6FA0B16392}"/>
              </a:ext>
            </a:extLst>
          </p:cNvPr>
          <p:cNvSpPr>
            <a:spLocks noGrp="1"/>
          </p:cNvSpPr>
          <p:nvPr>
            <p:ph idx="1"/>
          </p:nvPr>
        </p:nvSpPr>
        <p:spPr>
          <a:xfrm>
            <a:off x="457200" y="1600201"/>
            <a:ext cx="4006236" cy="457199"/>
          </a:xfrm>
        </p:spPr>
        <p:txBody>
          <a:bodyPr/>
          <a:lstStyle/>
          <a:p>
            <a:r>
              <a:rPr lang="en-US" sz="2600" dirty="0"/>
              <a:t>Acids above the line with</a:t>
            </a:r>
          </a:p>
        </p:txBody>
      </p:sp>
      <p:graphicFrame>
        <p:nvGraphicFramePr>
          <p:cNvPr id="9" name="Object 8" descr="H 2 O">
            <a:extLst>
              <a:ext uri="{FF2B5EF4-FFF2-40B4-BE49-F238E27FC236}">
                <a16:creationId xmlns:a16="http://schemas.microsoft.com/office/drawing/2014/main" id="{D36542B3-C7FB-4B6A-869E-E2B5640F96D1}"/>
              </a:ext>
            </a:extLst>
          </p:cNvPr>
          <p:cNvGraphicFramePr>
            <a:graphicFrameLocks noChangeAspect="1"/>
          </p:cNvGraphicFramePr>
          <p:nvPr>
            <p:extLst>
              <p:ext uri="{D42A27DB-BD31-4B8C-83A1-F6EECF244321}">
                <p14:modId xmlns:p14="http://schemas.microsoft.com/office/powerpoint/2010/main" val="372522969"/>
              </p:ext>
            </p:extLst>
          </p:nvPr>
        </p:nvGraphicFramePr>
        <p:xfrm>
          <a:off x="4463436" y="1635432"/>
          <a:ext cx="622300" cy="431800"/>
        </p:xfrm>
        <a:graphic>
          <a:graphicData uri="http://schemas.openxmlformats.org/presentationml/2006/ole">
            <mc:AlternateContent xmlns:mc="http://schemas.openxmlformats.org/markup-compatibility/2006">
              <mc:Choice xmlns:v="urn:schemas-microsoft-com:vml" Requires="v">
                <p:oleObj spid="_x0000_s36094" name="Equation" r:id="rId3" imgW="622080" imgH="431640" progId="Equation.DSMT4">
                  <p:embed/>
                </p:oleObj>
              </mc:Choice>
              <mc:Fallback>
                <p:oleObj name="Equation" r:id="rId3" imgW="622080" imgH="431640" progId="Equation.DSMT4">
                  <p:embed/>
                  <p:pic>
                    <p:nvPicPr>
                      <p:cNvPr id="0" name=""/>
                      <p:cNvPicPr/>
                      <p:nvPr/>
                    </p:nvPicPr>
                    <p:blipFill>
                      <a:blip r:embed="rId4"/>
                      <a:stretch>
                        <a:fillRect/>
                      </a:stretch>
                    </p:blipFill>
                    <p:spPr>
                      <a:xfrm>
                        <a:off x="4463436" y="1635432"/>
                        <a:ext cx="622300" cy="4318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DE6AB80F-A9C8-49F6-B18C-7BF2954377C5}"/>
              </a:ext>
            </a:extLst>
          </p:cNvPr>
          <p:cNvSpPr>
            <a:spLocks noGrp="1"/>
          </p:cNvSpPr>
          <p:nvPr>
            <p:ph sz="quarter" idx="13"/>
          </p:nvPr>
        </p:nvSpPr>
        <p:spPr>
          <a:xfrm>
            <a:off x="5201264" y="1590368"/>
            <a:ext cx="3429000" cy="467032"/>
          </a:xfrm>
        </p:spPr>
        <p:txBody>
          <a:bodyPr/>
          <a:lstStyle/>
          <a:p>
            <a:pPr marL="0" indent="0">
              <a:buNone/>
            </a:pPr>
            <a:r>
              <a:rPr lang="en-US" sz="2600" dirty="0"/>
              <a:t>as a base are </a:t>
            </a:r>
            <a:r>
              <a:rPr lang="en-US" sz="2600" b="1" dirty="0"/>
              <a:t>strong</a:t>
            </a:r>
          </a:p>
        </p:txBody>
      </p:sp>
      <p:sp>
        <p:nvSpPr>
          <p:cNvPr id="5" name="Content Placeholder 4">
            <a:extLst>
              <a:ext uri="{FF2B5EF4-FFF2-40B4-BE49-F238E27FC236}">
                <a16:creationId xmlns:a16="http://schemas.microsoft.com/office/drawing/2014/main" id="{90DC854C-7FFE-4626-8B8F-2069194DF197}"/>
              </a:ext>
            </a:extLst>
          </p:cNvPr>
          <p:cNvSpPr>
            <a:spLocks noGrp="1"/>
          </p:cNvSpPr>
          <p:nvPr>
            <p:ph sz="quarter" idx="14"/>
          </p:nvPr>
        </p:nvSpPr>
        <p:spPr>
          <a:xfrm>
            <a:off x="685800" y="2057400"/>
            <a:ext cx="8001000" cy="762000"/>
          </a:xfrm>
        </p:spPr>
        <p:txBody>
          <a:bodyPr/>
          <a:lstStyle/>
          <a:p>
            <a:pPr marL="0" indent="0">
              <a:buNone/>
            </a:pPr>
            <a:r>
              <a:rPr lang="en-US" sz="2600" b="1" dirty="0"/>
              <a:t>acids</a:t>
            </a:r>
            <a:r>
              <a:rPr lang="en-US" sz="2600" dirty="0"/>
              <a:t>; their conjugate bases do </a:t>
            </a:r>
            <a:r>
              <a:rPr lang="en-US" sz="2600" b="1" dirty="0"/>
              <a:t>not</a:t>
            </a:r>
            <a:r>
              <a:rPr lang="en-US" sz="2600" i="1" dirty="0"/>
              <a:t> </a:t>
            </a:r>
            <a:r>
              <a:rPr lang="en-US" sz="2600" dirty="0"/>
              <a:t>act as acids in water.</a:t>
            </a:r>
          </a:p>
        </p:txBody>
      </p:sp>
      <p:sp>
        <p:nvSpPr>
          <p:cNvPr id="6" name="Content Placeholder 5">
            <a:extLst>
              <a:ext uri="{FF2B5EF4-FFF2-40B4-BE49-F238E27FC236}">
                <a16:creationId xmlns:a16="http://schemas.microsoft.com/office/drawing/2014/main" id="{54989AAE-BA8A-403B-B144-B5F1956EC8FB}"/>
              </a:ext>
            </a:extLst>
          </p:cNvPr>
          <p:cNvSpPr>
            <a:spLocks noGrp="1"/>
          </p:cNvSpPr>
          <p:nvPr>
            <p:ph sz="quarter" idx="15"/>
          </p:nvPr>
        </p:nvSpPr>
        <p:spPr>
          <a:xfrm>
            <a:off x="457200" y="3048000"/>
            <a:ext cx="4006236" cy="381000"/>
          </a:xfrm>
        </p:spPr>
        <p:txBody>
          <a:bodyPr/>
          <a:lstStyle/>
          <a:p>
            <a:r>
              <a:rPr lang="en-US" sz="2600" dirty="0"/>
              <a:t>Bases below the line with</a:t>
            </a:r>
          </a:p>
        </p:txBody>
      </p:sp>
      <p:graphicFrame>
        <p:nvGraphicFramePr>
          <p:cNvPr id="10" name="Object 9" descr="H 2 O">
            <a:extLst>
              <a:ext uri="{FF2B5EF4-FFF2-40B4-BE49-F238E27FC236}">
                <a16:creationId xmlns:a16="http://schemas.microsoft.com/office/drawing/2014/main" id="{59F31A48-7416-47D2-AEAD-AEC33F985996}"/>
              </a:ext>
            </a:extLst>
          </p:cNvPr>
          <p:cNvGraphicFramePr>
            <a:graphicFrameLocks noChangeAspect="1"/>
          </p:cNvGraphicFramePr>
          <p:nvPr>
            <p:extLst>
              <p:ext uri="{D42A27DB-BD31-4B8C-83A1-F6EECF244321}">
                <p14:modId xmlns:p14="http://schemas.microsoft.com/office/powerpoint/2010/main" val="765118171"/>
              </p:ext>
            </p:extLst>
          </p:nvPr>
        </p:nvGraphicFramePr>
        <p:xfrm>
          <a:off x="4502764" y="3073400"/>
          <a:ext cx="622300" cy="431800"/>
        </p:xfrm>
        <a:graphic>
          <a:graphicData uri="http://schemas.openxmlformats.org/presentationml/2006/ole">
            <mc:AlternateContent xmlns:mc="http://schemas.openxmlformats.org/markup-compatibility/2006">
              <mc:Choice xmlns:v="urn:schemas-microsoft-com:vml" Requires="v">
                <p:oleObj spid="_x0000_s36095" name="Equation" r:id="rId5" imgW="622080" imgH="431640" progId="Equation.DSMT4">
                  <p:embed/>
                </p:oleObj>
              </mc:Choice>
              <mc:Fallback>
                <p:oleObj name="Equation" r:id="rId5" imgW="622080" imgH="431640" progId="Equation.DSMT4">
                  <p:embed/>
                  <p:pic>
                    <p:nvPicPr>
                      <p:cNvPr id="9" name="Object 8">
                        <a:extLst>
                          <a:ext uri="{FF2B5EF4-FFF2-40B4-BE49-F238E27FC236}">
                            <a16:creationId xmlns:a16="http://schemas.microsoft.com/office/drawing/2014/main" id="{D36542B3-C7FB-4B6A-869E-E2B5640F96D1}"/>
                          </a:ext>
                        </a:extLst>
                      </p:cNvPr>
                      <p:cNvPicPr/>
                      <p:nvPr/>
                    </p:nvPicPr>
                    <p:blipFill>
                      <a:blip r:embed="rId4"/>
                      <a:stretch>
                        <a:fillRect/>
                      </a:stretch>
                    </p:blipFill>
                    <p:spPr>
                      <a:xfrm>
                        <a:off x="4502764" y="3073400"/>
                        <a:ext cx="622300" cy="4318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C841B846-A4D5-42EA-99B0-88731D0C6990}"/>
              </a:ext>
            </a:extLst>
          </p:cNvPr>
          <p:cNvSpPr>
            <a:spLocks noGrp="1"/>
          </p:cNvSpPr>
          <p:nvPr>
            <p:ph sz="quarter" idx="16"/>
          </p:nvPr>
        </p:nvSpPr>
        <p:spPr>
          <a:xfrm>
            <a:off x="5201264" y="3048000"/>
            <a:ext cx="3485536" cy="381000"/>
          </a:xfrm>
        </p:spPr>
        <p:txBody>
          <a:bodyPr/>
          <a:lstStyle/>
          <a:p>
            <a:pPr marL="0" indent="0">
              <a:buNone/>
            </a:pPr>
            <a:r>
              <a:rPr lang="en-US" sz="2600" dirty="0"/>
              <a:t>as an acid are </a:t>
            </a:r>
            <a:r>
              <a:rPr lang="en-US" sz="2600" b="1" dirty="0"/>
              <a:t>strong</a:t>
            </a:r>
          </a:p>
        </p:txBody>
      </p:sp>
      <p:sp>
        <p:nvSpPr>
          <p:cNvPr id="8" name="Content Placeholder 7">
            <a:extLst>
              <a:ext uri="{FF2B5EF4-FFF2-40B4-BE49-F238E27FC236}">
                <a16:creationId xmlns:a16="http://schemas.microsoft.com/office/drawing/2014/main" id="{4B7AF2E2-70EC-4320-85B7-DE570B06904C}"/>
              </a:ext>
            </a:extLst>
          </p:cNvPr>
          <p:cNvSpPr>
            <a:spLocks noGrp="1"/>
          </p:cNvSpPr>
          <p:nvPr>
            <p:ph sz="quarter" idx="17"/>
          </p:nvPr>
        </p:nvSpPr>
        <p:spPr>
          <a:xfrm>
            <a:off x="685800" y="3581400"/>
            <a:ext cx="8001000" cy="838200"/>
          </a:xfrm>
        </p:spPr>
        <p:txBody>
          <a:bodyPr/>
          <a:lstStyle/>
          <a:p>
            <a:pPr marL="0" indent="0">
              <a:buNone/>
            </a:pPr>
            <a:r>
              <a:rPr lang="en-US" sz="2600" b="1" dirty="0"/>
              <a:t>bases</a:t>
            </a:r>
            <a:r>
              <a:rPr lang="en-US" sz="2600" dirty="0"/>
              <a:t>; their conjugate acids do </a:t>
            </a:r>
            <a:r>
              <a:rPr lang="en-US" sz="2600" b="1" dirty="0"/>
              <a:t>not</a:t>
            </a:r>
            <a:r>
              <a:rPr lang="en-US" sz="2600" i="1" dirty="0"/>
              <a:t> </a:t>
            </a:r>
            <a:r>
              <a:rPr lang="en-US" sz="2600" dirty="0"/>
              <a:t>act as acids in water.</a:t>
            </a:r>
          </a:p>
        </p:txBody>
      </p:sp>
    </p:spTree>
    <p:extLst>
      <p:ext uri="{BB962C8B-B14F-4D97-AF65-F5344CB8AC3E}">
        <p14:creationId xmlns:p14="http://schemas.microsoft.com/office/powerpoint/2010/main" val="2350767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067EA-C1DD-4663-A43C-C8B54BABCAB7}"/>
              </a:ext>
            </a:extLst>
          </p:cNvPr>
          <p:cNvSpPr>
            <a:spLocks noGrp="1"/>
          </p:cNvSpPr>
          <p:nvPr>
            <p:ph type="title"/>
          </p:nvPr>
        </p:nvSpPr>
        <p:spPr/>
        <p:txBody>
          <a:bodyPr/>
          <a:lstStyle/>
          <a:p>
            <a:r>
              <a:rPr lang="en-US" dirty="0"/>
              <a:t>Relative Strengths of Acids and Bases </a:t>
            </a:r>
            <a:r>
              <a:rPr lang="en-US" sz="2000" b="0" baseline="0" dirty="0"/>
              <a:t>(2 of 2)</a:t>
            </a:r>
          </a:p>
        </p:txBody>
      </p:sp>
      <p:sp>
        <p:nvSpPr>
          <p:cNvPr id="3" name="Content Placeholder 2">
            <a:extLst>
              <a:ext uri="{FF2B5EF4-FFF2-40B4-BE49-F238E27FC236}">
                <a16:creationId xmlns:a16="http://schemas.microsoft.com/office/drawing/2014/main" id="{A7B70D60-65B5-47D8-B965-E2439551AA78}"/>
              </a:ext>
            </a:extLst>
          </p:cNvPr>
          <p:cNvSpPr>
            <a:spLocks noGrp="1"/>
          </p:cNvSpPr>
          <p:nvPr>
            <p:ph idx="1"/>
          </p:nvPr>
        </p:nvSpPr>
        <p:spPr>
          <a:xfrm>
            <a:off x="457200" y="1600201"/>
            <a:ext cx="6034140" cy="420327"/>
          </a:xfrm>
        </p:spPr>
        <p:txBody>
          <a:bodyPr/>
          <a:lstStyle/>
          <a:p>
            <a:r>
              <a:rPr lang="en-US" sz="2600" dirty="0"/>
              <a:t>The substances between the lines with</a:t>
            </a:r>
          </a:p>
        </p:txBody>
      </p:sp>
      <p:graphicFrame>
        <p:nvGraphicFramePr>
          <p:cNvPr id="9" name="Object 8" descr="H 2 O">
            <a:extLst>
              <a:ext uri="{FF2B5EF4-FFF2-40B4-BE49-F238E27FC236}">
                <a16:creationId xmlns:a16="http://schemas.microsoft.com/office/drawing/2014/main" id="{E75BFA92-4259-48BC-AD07-53916F868535}"/>
              </a:ext>
            </a:extLst>
          </p:cNvPr>
          <p:cNvGraphicFramePr>
            <a:graphicFrameLocks noChangeAspect="1"/>
          </p:cNvGraphicFramePr>
          <p:nvPr>
            <p:extLst>
              <p:ext uri="{D42A27DB-BD31-4B8C-83A1-F6EECF244321}">
                <p14:modId xmlns:p14="http://schemas.microsoft.com/office/powerpoint/2010/main" val="1678138379"/>
              </p:ext>
            </p:extLst>
          </p:nvPr>
        </p:nvGraphicFramePr>
        <p:xfrm>
          <a:off x="6491340" y="1637072"/>
          <a:ext cx="622300" cy="431800"/>
        </p:xfrm>
        <a:graphic>
          <a:graphicData uri="http://schemas.openxmlformats.org/presentationml/2006/ole">
            <mc:AlternateContent xmlns:mc="http://schemas.openxmlformats.org/markup-compatibility/2006">
              <mc:Choice xmlns:v="urn:schemas-microsoft-com:vml" Requires="v">
                <p:oleObj spid="_x0000_s36991" name="Equation" r:id="rId3" imgW="622080" imgH="431640" progId="Equation.DSMT4">
                  <p:embed/>
                </p:oleObj>
              </mc:Choice>
              <mc:Fallback>
                <p:oleObj name="Equation" r:id="rId3" imgW="622080" imgH="431640" progId="Equation.DSMT4">
                  <p:embed/>
                  <p:pic>
                    <p:nvPicPr>
                      <p:cNvPr id="0" name=""/>
                      <p:cNvPicPr/>
                      <p:nvPr/>
                    </p:nvPicPr>
                    <p:blipFill>
                      <a:blip r:embed="rId4"/>
                      <a:stretch>
                        <a:fillRect/>
                      </a:stretch>
                    </p:blipFill>
                    <p:spPr>
                      <a:xfrm>
                        <a:off x="6491340" y="1637072"/>
                        <a:ext cx="622300" cy="4318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DC71A225-7EC3-4A9C-BF22-0A374DFC71E4}"/>
              </a:ext>
            </a:extLst>
          </p:cNvPr>
          <p:cNvSpPr>
            <a:spLocks noGrp="1"/>
          </p:cNvSpPr>
          <p:nvPr>
            <p:ph sz="quarter" idx="13"/>
          </p:nvPr>
        </p:nvSpPr>
        <p:spPr>
          <a:xfrm>
            <a:off x="7239000" y="1600200"/>
            <a:ext cx="1447800" cy="381000"/>
          </a:xfrm>
        </p:spPr>
        <p:txBody>
          <a:bodyPr/>
          <a:lstStyle/>
          <a:p>
            <a:pPr marL="0" indent="0">
              <a:buNone/>
            </a:pPr>
            <a:r>
              <a:rPr lang="en-US" sz="2600" dirty="0"/>
              <a:t>are</a:t>
            </a:r>
          </a:p>
        </p:txBody>
      </p:sp>
      <p:sp>
        <p:nvSpPr>
          <p:cNvPr id="5" name="Content Placeholder 4">
            <a:extLst>
              <a:ext uri="{FF2B5EF4-FFF2-40B4-BE49-F238E27FC236}">
                <a16:creationId xmlns:a16="http://schemas.microsoft.com/office/drawing/2014/main" id="{B6C46719-243F-4288-8A7B-C278C50E7B8E}"/>
              </a:ext>
            </a:extLst>
          </p:cNvPr>
          <p:cNvSpPr>
            <a:spLocks noGrp="1"/>
          </p:cNvSpPr>
          <p:nvPr>
            <p:ph sz="quarter" idx="14"/>
          </p:nvPr>
        </p:nvSpPr>
        <p:spPr>
          <a:xfrm>
            <a:off x="685800" y="2020528"/>
            <a:ext cx="5257800" cy="476821"/>
          </a:xfrm>
        </p:spPr>
        <p:txBody>
          <a:bodyPr/>
          <a:lstStyle/>
          <a:p>
            <a:pPr marL="0" indent="0">
              <a:buNone/>
            </a:pPr>
            <a:r>
              <a:rPr lang="en-US" sz="2600" dirty="0"/>
              <a:t>conjugate acid–base pairs in water.</a:t>
            </a:r>
          </a:p>
        </p:txBody>
      </p:sp>
      <p:pic>
        <p:nvPicPr>
          <p:cNvPr id="10" name="Picture 9" descr="A diagram shows strong, weak, and negligible acids and opposing bases. Acid strength increases moving down the diagram, while base strength increases moving up the diagram. Acids are categorized into three groups. Group 1. Strong acids. Elements include: H C l, H 2, S O 4, H N O 3, H 3 O plus, aqueous. Group 2. Weak acids. Elements include: H S O 4 minus, H 3, P O 4, H F, C H 3, C O O H, H 2, C O 3, H 2 S, H 2, P O 4 minus, N H 4 plus, H C O 3 minus, H P O 4, 2 minus, H 2 O. Group 3. Negligible acidity. Elements include: O H minus, H 2, C H 4. Bases are categorized in three groups. Group 1. Negligible basicity. Elements include: C l minus, H S O 4 minus, N O 3 minus, H 2 O. Group 2. Weak bases. Elements include: S O 4, 2 minus, H 2, P O 4 minus, F minus, C H, 3 C O O minus, H C O 3 minus, H S minus, H P O 4, 2 minus, N H 3, C O 3, 2 minus, P O 4, 3 minus, O H minus. Group 3. Strong bases. Elements include: O 2 minus, H minus, C H 3 minus.">
            <a:extLst>
              <a:ext uri="{FF2B5EF4-FFF2-40B4-BE49-F238E27FC236}">
                <a16:creationId xmlns:a16="http://schemas.microsoft.com/office/drawing/2014/main" id="{A4A74E9B-7208-4AB5-9143-5BF32D80E5B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830"/>
          <a:stretch/>
        </p:blipFill>
        <p:spPr>
          <a:xfrm>
            <a:off x="2080139" y="2819400"/>
            <a:ext cx="4983722" cy="3189236"/>
          </a:xfrm>
          <a:prstGeom prst="rect">
            <a:avLst/>
          </a:prstGeom>
        </p:spPr>
      </p:pic>
    </p:spTree>
    <p:extLst>
      <p:ext uri="{BB962C8B-B14F-4D97-AF65-F5344CB8AC3E}">
        <p14:creationId xmlns:p14="http://schemas.microsoft.com/office/powerpoint/2010/main" val="3048489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8F018-3575-45C5-999C-163B3F032A63}"/>
              </a:ext>
            </a:extLst>
          </p:cNvPr>
          <p:cNvSpPr>
            <a:spLocks noGrp="1"/>
          </p:cNvSpPr>
          <p:nvPr>
            <p:ph type="title"/>
          </p:nvPr>
        </p:nvSpPr>
        <p:spPr/>
        <p:txBody>
          <a:bodyPr/>
          <a:lstStyle/>
          <a:p>
            <a:r>
              <a:rPr lang="en-US" dirty="0"/>
              <a:t>Acid and Base Strength</a:t>
            </a:r>
          </a:p>
        </p:txBody>
      </p:sp>
      <p:sp>
        <p:nvSpPr>
          <p:cNvPr id="3" name="Content Placeholder 2">
            <a:extLst>
              <a:ext uri="{FF2B5EF4-FFF2-40B4-BE49-F238E27FC236}">
                <a16:creationId xmlns:a16="http://schemas.microsoft.com/office/drawing/2014/main" id="{AE14D24D-ACFB-4B64-948F-3E9B0FB6F666}"/>
              </a:ext>
            </a:extLst>
          </p:cNvPr>
          <p:cNvSpPr>
            <a:spLocks noGrp="1"/>
          </p:cNvSpPr>
          <p:nvPr>
            <p:ph sz="quarter" idx="13"/>
          </p:nvPr>
        </p:nvSpPr>
        <p:spPr>
          <a:xfrm>
            <a:off x="457200" y="1600199"/>
            <a:ext cx="8229600" cy="1055075"/>
          </a:xfrm>
        </p:spPr>
        <p:txBody>
          <a:bodyPr/>
          <a:lstStyle/>
          <a:p>
            <a:r>
              <a:rPr lang="en-US" sz="2200" b="1" dirty="0"/>
              <a:t>In every acid–base reaction, equilibrium favors transfer of the proton from the stronger acid to the stronger base to form the weaker acid and the weaker base.</a:t>
            </a:r>
          </a:p>
        </p:txBody>
      </p:sp>
      <p:sp>
        <p:nvSpPr>
          <p:cNvPr id="4" name="Content Placeholder 3">
            <a:extLst>
              <a:ext uri="{FF2B5EF4-FFF2-40B4-BE49-F238E27FC236}">
                <a16:creationId xmlns:a16="http://schemas.microsoft.com/office/drawing/2014/main" id="{7ACB5E06-D240-44B6-869B-2A229A297B73}"/>
              </a:ext>
            </a:extLst>
          </p:cNvPr>
          <p:cNvSpPr>
            <a:spLocks noGrp="1"/>
          </p:cNvSpPr>
          <p:nvPr>
            <p:ph sz="quarter" idx="14"/>
          </p:nvPr>
        </p:nvSpPr>
        <p:spPr>
          <a:xfrm>
            <a:off x="914400" y="2895600"/>
            <a:ext cx="381000" cy="457200"/>
          </a:xfrm>
        </p:spPr>
        <p:txBody>
          <a:bodyPr/>
          <a:lstStyle/>
          <a:p>
            <a:pPr>
              <a:buFont typeface="Arial" panose="020B0604020202020204" pitchFamily="34" charset="0"/>
              <a:buChar char="−"/>
            </a:pPr>
            <a:r>
              <a:rPr lang="en-US" sz="2200" dirty="0"/>
              <a:t> </a:t>
            </a:r>
          </a:p>
        </p:txBody>
      </p:sp>
      <p:graphicFrame>
        <p:nvGraphicFramePr>
          <p:cNvPr id="12" name="Object 11" descr="H C l, aqueous, plus H 2 O, liquid, yields H 3 O, plus, aqueous, plus C l, minus, aqueous">
            <a:extLst>
              <a:ext uri="{FF2B5EF4-FFF2-40B4-BE49-F238E27FC236}">
                <a16:creationId xmlns:a16="http://schemas.microsoft.com/office/drawing/2014/main" id="{F1587514-F5DB-410E-8859-8C2137FB7A21}"/>
              </a:ext>
            </a:extLst>
          </p:cNvPr>
          <p:cNvGraphicFramePr>
            <a:graphicFrameLocks noChangeAspect="1"/>
          </p:cNvGraphicFramePr>
          <p:nvPr>
            <p:extLst>
              <p:ext uri="{D42A27DB-BD31-4B8C-83A1-F6EECF244321}">
                <p14:modId xmlns:p14="http://schemas.microsoft.com/office/powerpoint/2010/main" val="1319542215"/>
              </p:ext>
            </p:extLst>
          </p:nvPr>
        </p:nvGraphicFramePr>
        <p:xfrm>
          <a:off x="1219200" y="2903538"/>
          <a:ext cx="5041900" cy="393700"/>
        </p:xfrm>
        <a:graphic>
          <a:graphicData uri="http://schemas.openxmlformats.org/presentationml/2006/ole">
            <mc:AlternateContent xmlns:mc="http://schemas.openxmlformats.org/markup-compatibility/2006">
              <mc:Choice xmlns:v="urn:schemas-microsoft-com:vml" Requires="v">
                <p:oleObj spid="_x0000_s38415" name="Equation" r:id="rId3" imgW="5041800" imgH="393480" progId="Equation.DSMT4">
                  <p:embed/>
                </p:oleObj>
              </mc:Choice>
              <mc:Fallback>
                <p:oleObj name="Equation" r:id="rId3" imgW="5041800" imgH="393480" progId="Equation.DSMT4">
                  <p:embed/>
                  <p:pic>
                    <p:nvPicPr>
                      <p:cNvPr id="0" name=""/>
                      <p:cNvPicPr/>
                      <p:nvPr/>
                    </p:nvPicPr>
                    <p:blipFill>
                      <a:blip r:embed="rId4"/>
                      <a:stretch>
                        <a:fillRect/>
                      </a:stretch>
                    </p:blipFill>
                    <p:spPr>
                      <a:xfrm>
                        <a:off x="1219200" y="2903538"/>
                        <a:ext cx="5041900" cy="3937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2FD95548-C768-4BD2-BC29-F96035339B02}"/>
              </a:ext>
            </a:extLst>
          </p:cNvPr>
          <p:cNvSpPr>
            <a:spLocks noGrp="1"/>
          </p:cNvSpPr>
          <p:nvPr>
            <p:ph sz="quarter" idx="15"/>
          </p:nvPr>
        </p:nvSpPr>
        <p:spPr>
          <a:xfrm>
            <a:off x="914400" y="3429000"/>
            <a:ext cx="381000" cy="381000"/>
          </a:xfrm>
        </p:spPr>
        <p:txBody>
          <a:bodyPr/>
          <a:lstStyle/>
          <a:p>
            <a:pPr>
              <a:buFont typeface="Arial" panose="020B0604020202020204" pitchFamily="34" charset="0"/>
              <a:buChar char="−"/>
            </a:pPr>
            <a:r>
              <a:rPr lang="en-US" sz="2200" dirty="0"/>
              <a:t> </a:t>
            </a:r>
          </a:p>
        </p:txBody>
      </p:sp>
      <p:graphicFrame>
        <p:nvGraphicFramePr>
          <p:cNvPr id="13" name="Object 12" descr="H 2 O">
            <a:extLst>
              <a:ext uri="{FF2B5EF4-FFF2-40B4-BE49-F238E27FC236}">
                <a16:creationId xmlns:a16="http://schemas.microsoft.com/office/drawing/2014/main" id="{894AFC32-7C16-463C-9915-C043B5CC1AD3}"/>
              </a:ext>
            </a:extLst>
          </p:cNvPr>
          <p:cNvGraphicFramePr>
            <a:graphicFrameLocks noChangeAspect="1"/>
          </p:cNvGraphicFramePr>
          <p:nvPr>
            <p:extLst>
              <p:ext uri="{D42A27DB-BD31-4B8C-83A1-F6EECF244321}">
                <p14:modId xmlns:p14="http://schemas.microsoft.com/office/powerpoint/2010/main" val="2787629450"/>
              </p:ext>
            </p:extLst>
          </p:nvPr>
        </p:nvGraphicFramePr>
        <p:xfrm>
          <a:off x="1238250" y="3471863"/>
          <a:ext cx="546100" cy="368300"/>
        </p:xfrm>
        <a:graphic>
          <a:graphicData uri="http://schemas.openxmlformats.org/presentationml/2006/ole">
            <mc:AlternateContent xmlns:mc="http://schemas.openxmlformats.org/markup-compatibility/2006">
              <mc:Choice xmlns:v="urn:schemas-microsoft-com:vml" Requires="v">
                <p:oleObj spid="_x0000_s38416" name="Equation" r:id="rId5" imgW="545760" imgH="368280" progId="Equation.DSMT4">
                  <p:embed/>
                </p:oleObj>
              </mc:Choice>
              <mc:Fallback>
                <p:oleObj name="Equation" r:id="rId5" imgW="545760" imgH="368280" progId="Equation.DSMT4">
                  <p:embed/>
                  <p:pic>
                    <p:nvPicPr>
                      <p:cNvPr id="0" name=""/>
                      <p:cNvPicPr/>
                      <p:nvPr/>
                    </p:nvPicPr>
                    <p:blipFill>
                      <a:blip r:embed="rId6"/>
                      <a:stretch>
                        <a:fillRect/>
                      </a:stretch>
                    </p:blipFill>
                    <p:spPr>
                      <a:xfrm>
                        <a:off x="1238250" y="3471863"/>
                        <a:ext cx="546100" cy="3683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1D6A5B35-AA93-41C4-8CE8-D8E9B7729C75}"/>
              </a:ext>
            </a:extLst>
          </p:cNvPr>
          <p:cNvSpPr>
            <a:spLocks noGrp="1"/>
          </p:cNvSpPr>
          <p:nvPr>
            <p:ph sz="quarter" idx="16"/>
          </p:nvPr>
        </p:nvSpPr>
        <p:spPr>
          <a:xfrm>
            <a:off x="1895168" y="3429000"/>
            <a:ext cx="3667432" cy="457200"/>
          </a:xfrm>
        </p:spPr>
        <p:txBody>
          <a:bodyPr/>
          <a:lstStyle/>
          <a:p>
            <a:pPr marL="0" indent="0">
              <a:buNone/>
            </a:pPr>
            <a:r>
              <a:rPr lang="en-US" sz="2200" dirty="0"/>
              <a:t>is a much stronger base </a:t>
            </a:r>
            <a:r>
              <a:rPr lang="en-US" sz="2200" dirty="0" smtClean="0"/>
              <a:t>than</a:t>
            </a:r>
            <a:endParaRPr lang="en-US" sz="2200" dirty="0"/>
          </a:p>
        </p:txBody>
      </p:sp>
      <p:graphicFrame>
        <p:nvGraphicFramePr>
          <p:cNvPr id="16" name="Object 15" descr="C l, minus"/>
          <p:cNvGraphicFramePr>
            <a:graphicFrameLocks noChangeAspect="1"/>
          </p:cNvGraphicFramePr>
          <p:nvPr>
            <p:extLst>
              <p:ext uri="{D42A27DB-BD31-4B8C-83A1-F6EECF244321}">
                <p14:modId xmlns:p14="http://schemas.microsoft.com/office/powerpoint/2010/main" val="1203001254"/>
              </p:ext>
            </p:extLst>
          </p:nvPr>
        </p:nvGraphicFramePr>
        <p:xfrm>
          <a:off x="5553454" y="3429000"/>
          <a:ext cx="464112" cy="358627"/>
        </p:xfrm>
        <a:graphic>
          <a:graphicData uri="http://schemas.openxmlformats.org/presentationml/2006/ole">
            <mc:AlternateContent xmlns:mc="http://schemas.openxmlformats.org/markup-compatibility/2006">
              <mc:Choice xmlns:v="urn:schemas-microsoft-com:vml" Requires="v">
                <p:oleObj spid="_x0000_s38417" name="Equation" r:id="rId7" imgW="279360" imgH="215640" progId="Equation.DSMT4">
                  <p:embed/>
                </p:oleObj>
              </mc:Choice>
              <mc:Fallback>
                <p:oleObj name="Equation" r:id="rId7" imgW="279360" imgH="215640" progId="Equation.DSMT4">
                  <p:embed/>
                  <p:pic>
                    <p:nvPicPr>
                      <p:cNvPr id="0" name=""/>
                      <p:cNvPicPr/>
                      <p:nvPr/>
                    </p:nvPicPr>
                    <p:blipFill>
                      <a:blip r:embed="rId8"/>
                      <a:stretch>
                        <a:fillRect/>
                      </a:stretch>
                    </p:blipFill>
                    <p:spPr>
                      <a:xfrm>
                        <a:off x="5553454" y="3429000"/>
                        <a:ext cx="464112" cy="358627"/>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33577F06-D526-477D-A838-111BBBC1E09B}"/>
              </a:ext>
            </a:extLst>
          </p:cNvPr>
          <p:cNvSpPr>
            <a:spLocks noGrp="1"/>
          </p:cNvSpPr>
          <p:nvPr>
            <p:ph sz="quarter" idx="17"/>
          </p:nvPr>
        </p:nvSpPr>
        <p:spPr>
          <a:xfrm>
            <a:off x="1219200" y="3886200"/>
            <a:ext cx="5867400" cy="398252"/>
          </a:xfrm>
        </p:spPr>
        <p:txBody>
          <a:bodyPr/>
          <a:lstStyle/>
          <a:p>
            <a:pPr marL="0" indent="0">
              <a:buNone/>
            </a:pPr>
            <a:r>
              <a:rPr lang="en-US" sz="2200" dirty="0"/>
              <a:t>so the equilibrium </a:t>
            </a:r>
            <a:r>
              <a:rPr lang="en-US" sz="2200" dirty="0" smtClean="0"/>
              <a:t> lies </a:t>
            </a:r>
            <a:r>
              <a:rPr lang="en-US" sz="2200" dirty="0"/>
              <a:t>far to the right (</a:t>
            </a:r>
            <a:r>
              <a:rPr lang="en-US" sz="2200" i="1" dirty="0"/>
              <a:t>K </a:t>
            </a:r>
            <a:r>
              <a:rPr lang="en-US" sz="2200" dirty="0"/>
              <a:t>&gt;&gt; 1).</a:t>
            </a:r>
          </a:p>
        </p:txBody>
      </p:sp>
      <p:sp>
        <p:nvSpPr>
          <p:cNvPr id="8" name="Content Placeholder 7">
            <a:extLst>
              <a:ext uri="{FF2B5EF4-FFF2-40B4-BE49-F238E27FC236}">
                <a16:creationId xmlns:a16="http://schemas.microsoft.com/office/drawing/2014/main" id="{D5D2B1C7-71EC-496B-8355-72AB0847D61E}"/>
              </a:ext>
            </a:extLst>
          </p:cNvPr>
          <p:cNvSpPr>
            <a:spLocks noGrp="1"/>
          </p:cNvSpPr>
          <p:nvPr>
            <p:ph sz="quarter" idx="18"/>
          </p:nvPr>
        </p:nvSpPr>
        <p:spPr>
          <a:xfrm>
            <a:off x="1295400" y="4495800"/>
            <a:ext cx="215900" cy="304800"/>
          </a:xfrm>
        </p:spPr>
        <p:txBody>
          <a:bodyPr/>
          <a:lstStyle/>
          <a:p>
            <a:r>
              <a:rPr lang="en-US" sz="2200" dirty="0"/>
              <a:t> </a:t>
            </a:r>
          </a:p>
        </p:txBody>
      </p:sp>
      <p:graphicFrame>
        <p:nvGraphicFramePr>
          <p:cNvPr id="15" name="Object 14" descr="C H 3 C O O H, aqueous, plus H 2 O, liquid, yields H 3 O, plus, aqueous, plus C H 3 C O O, minus, aqueous, in a reversible reaction">
            <a:extLst>
              <a:ext uri="{FF2B5EF4-FFF2-40B4-BE49-F238E27FC236}">
                <a16:creationId xmlns:a16="http://schemas.microsoft.com/office/drawing/2014/main" id="{32816B2B-CAE2-458F-8898-B01505E804E4}"/>
              </a:ext>
            </a:extLst>
          </p:cNvPr>
          <p:cNvGraphicFramePr>
            <a:graphicFrameLocks noChangeAspect="1"/>
          </p:cNvGraphicFramePr>
          <p:nvPr>
            <p:extLst>
              <p:ext uri="{D42A27DB-BD31-4B8C-83A1-F6EECF244321}">
                <p14:modId xmlns:p14="http://schemas.microsoft.com/office/powerpoint/2010/main" val="3055198711"/>
              </p:ext>
            </p:extLst>
          </p:nvPr>
        </p:nvGraphicFramePr>
        <p:xfrm>
          <a:off x="1495390" y="4457700"/>
          <a:ext cx="6887210" cy="419100"/>
        </p:xfrm>
        <a:graphic>
          <a:graphicData uri="http://schemas.openxmlformats.org/presentationml/2006/ole">
            <mc:AlternateContent xmlns:mc="http://schemas.openxmlformats.org/markup-compatibility/2006">
              <mc:Choice xmlns:v="urn:schemas-microsoft-com:vml" Requires="v">
                <p:oleObj spid="_x0000_s38418" name="Equation" r:id="rId9" imgW="6260760" imgH="380880" progId="Equation.DSMT4">
                  <p:embed/>
                </p:oleObj>
              </mc:Choice>
              <mc:Fallback>
                <p:oleObj name="Equation" r:id="rId9" imgW="6260760" imgH="380880" progId="Equation.DSMT4">
                  <p:embed/>
                  <p:pic>
                    <p:nvPicPr>
                      <p:cNvPr id="0" name=""/>
                      <p:cNvPicPr/>
                      <p:nvPr/>
                    </p:nvPicPr>
                    <p:blipFill>
                      <a:blip r:embed="rId10"/>
                      <a:stretch>
                        <a:fillRect/>
                      </a:stretch>
                    </p:blipFill>
                    <p:spPr>
                      <a:xfrm>
                        <a:off x="1495390" y="4457700"/>
                        <a:ext cx="6887210" cy="41910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3383019D-7713-4002-AE51-B5835DA5A9C8}"/>
              </a:ext>
            </a:extLst>
          </p:cNvPr>
          <p:cNvSpPr>
            <a:spLocks noGrp="1"/>
          </p:cNvSpPr>
          <p:nvPr>
            <p:ph sz="quarter" idx="19"/>
          </p:nvPr>
        </p:nvSpPr>
        <p:spPr>
          <a:xfrm>
            <a:off x="1295400" y="4953000"/>
            <a:ext cx="4165600" cy="381000"/>
          </a:xfrm>
        </p:spPr>
        <p:txBody>
          <a:bodyPr/>
          <a:lstStyle/>
          <a:p>
            <a:r>
              <a:rPr lang="en-US" sz="2200" dirty="0"/>
              <a:t>Acetate is a stronger base than</a:t>
            </a:r>
          </a:p>
        </p:txBody>
      </p:sp>
      <p:graphicFrame>
        <p:nvGraphicFramePr>
          <p:cNvPr id="14" name="Object 13" descr="H 2 O">
            <a:extLst>
              <a:ext uri="{FF2B5EF4-FFF2-40B4-BE49-F238E27FC236}">
                <a16:creationId xmlns:a16="http://schemas.microsoft.com/office/drawing/2014/main" id="{9A005254-2BA7-4E27-804E-52CD64E220CF}"/>
              </a:ext>
            </a:extLst>
          </p:cNvPr>
          <p:cNvGraphicFramePr>
            <a:graphicFrameLocks noChangeAspect="1"/>
          </p:cNvGraphicFramePr>
          <p:nvPr>
            <p:extLst>
              <p:ext uri="{D42A27DB-BD31-4B8C-83A1-F6EECF244321}">
                <p14:modId xmlns:p14="http://schemas.microsoft.com/office/powerpoint/2010/main" val="2697641633"/>
              </p:ext>
            </p:extLst>
          </p:nvPr>
        </p:nvGraphicFramePr>
        <p:xfrm>
          <a:off x="5481096" y="4982098"/>
          <a:ext cx="558800" cy="342900"/>
        </p:xfrm>
        <a:graphic>
          <a:graphicData uri="http://schemas.openxmlformats.org/presentationml/2006/ole">
            <mc:AlternateContent xmlns:mc="http://schemas.openxmlformats.org/markup-compatibility/2006">
              <mc:Choice xmlns:v="urn:schemas-microsoft-com:vml" Requires="v">
                <p:oleObj spid="_x0000_s38419" name="Equation" r:id="rId11" imgW="558720" imgH="342720" progId="Equation.DSMT4">
                  <p:embed/>
                </p:oleObj>
              </mc:Choice>
              <mc:Fallback>
                <p:oleObj name="Equation" r:id="rId11" imgW="558720" imgH="342720" progId="Equation.DSMT4">
                  <p:embed/>
                  <p:pic>
                    <p:nvPicPr>
                      <p:cNvPr id="0" name=""/>
                      <p:cNvPicPr/>
                      <p:nvPr/>
                    </p:nvPicPr>
                    <p:blipFill>
                      <a:blip r:embed="rId12"/>
                      <a:stretch>
                        <a:fillRect/>
                      </a:stretch>
                    </p:blipFill>
                    <p:spPr>
                      <a:xfrm>
                        <a:off x="5481096" y="4982098"/>
                        <a:ext cx="558800" cy="342900"/>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80CC735C-D8C0-46A1-8E60-5F145242D90F}"/>
              </a:ext>
            </a:extLst>
          </p:cNvPr>
          <p:cNvSpPr>
            <a:spLocks noGrp="1"/>
          </p:cNvSpPr>
          <p:nvPr>
            <p:ph sz="quarter" idx="20"/>
          </p:nvPr>
        </p:nvSpPr>
        <p:spPr>
          <a:xfrm>
            <a:off x="6096000" y="4953000"/>
            <a:ext cx="2425700" cy="381000"/>
          </a:xfrm>
        </p:spPr>
        <p:txBody>
          <a:bodyPr/>
          <a:lstStyle/>
          <a:p>
            <a:pPr marL="0" indent="0">
              <a:buNone/>
            </a:pPr>
            <a:r>
              <a:rPr lang="en-US" sz="2200" dirty="0"/>
              <a:t>so the equilibrium</a:t>
            </a:r>
          </a:p>
        </p:txBody>
      </p:sp>
      <p:sp>
        <p:nvSpPr>
          <p:cNvPr id="11" name="Content Placeholder 10">
            <a:extLst>
              <a:ext uri="{FF2B5EF4-FFF2-40B4-BE49-F238E27FC236}">
                <a16:creationId xmlns:a16="http://schemas.microsoft.com/office/drawing/2014/main" id="{13613D73-2195-480E-8B5F-D01A8BAE114E}"/>
              </a:ext>
            </a:extLst>
          </p:cNvPr>
          <p:cNvSpPr>
            <a:spLocks noGrp="1"/>
          </p:cNvSpPr>
          <p:nvPr>
            <p:ph sz="quarter" idx="21"/>
          </p:nvPr>
        </p:nvSpPr>
        <p:spPr>
          <a:xfrm>
            <a:off x="1524000" y="5329816"/>
            <a:ext cx="7162800" cy="381000"/>
          </a:xfrm>
        </p:spPr>
        <p:txBody>
          <a:bodyPr/>
          <a:lstStyle/>
          <a:p>
            <a:pPr marL="0" indent="0">
              <a:buNone/>
            </a:pPr>
            <a:r>
              <a:rPr lang="en-US" sz="2200" dirty="0"/>
              <a:t>favors the left </a:t>
            </a:r>
            <a:r>
              <a:rPr lang="en-US" sz="2200" dirty="0" smtClean="0"/>
              <a:t>side </a:t>
            </a:r>
            <a:r>
              <a:rPr lang="en-US" sz="2200" dirty="0"/>
              <a:t>(</a:t>
            </a:r>
            <a:r>
              <a:rPr lang="en-US" sz="2200" i="1" dirty="0"/>
              <a:t>K &lt; </a:t>
            </a:r>
            <a:r>
              <a:rPr lang="en-US" sz="2200" dirty="0"/>
              <a:t>1).</a:t>
            </a:r>
          </a:p>
        </p:txBody>
      </p:sp>
    </p:spTree>
    <p:extLst>
      <p:ext uri="{BB962C8B-B14F-4D97-AF65-F5344CB8AC3E}">
        <p14:creationId xmlns:p14="http://schemas.microsoft.com/office/powerpoint/2010/main" val="2843953381"/>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11961</TotalTime>
  <Words>2758</Words>
  <Application>Microsoft Office PowerPoint</Application>
  <PresentationFormat>On-screen Show (4:3)</PresentationFormat>
  <Paragraphs>331</Paragraphs>
  <Slides>57</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6" baseType="lpstr">
      <vt:lpstr>ＭＳ Ｐゴシック</vt:lpstr>
      <vt:lpstr>Arial</vt:lpstr>
      <vt:lpstr>Calibri</vt:lpstr>
      <vt:lpstr>Symbol</vt:lpstr>
      <vt:lpstr>Times New Roman</vt:lpstr>
      <vt:lpstr>Verdana</vt:lpstr>
      <vt:lpstr>Wingdings</vt:lpstr>
      <vt:lpstr>508 Lecture</vt:lpstr>
      <vt:lpstr>Equation</vt:lpstr>
      <vt:lpstr>Chemistry: The Central Science</vt:lpstr>
      <vt:lpstr>Some Definitions</vt:lpstr>
      <vt:lpstr>Water as a Proton Acceptor</vt:lpstr>
      <vt:lpstr>Brønsted–Lowry Acid and Base</vt:lpstr>
      <vt:lpstr>What Is Different about Water?</vt:lpstr>
      <vt:lpstr>Conjugate Acids and Bases</vt:lpstr>
      <vt:lpstr>Relative Strengths of Acids and Bases (1 of 2)</vt:lpstr>
      <vt:lpstr>Relative Strengths of Acids and Bases (2 of 2)</vt:lpstr>
      <vt:lpstr>Acid and Base Strength</vt:lpstr>
      <vt:lpstr>Autoionization of Water</vt:lpstr>
      <vt:lpstr>Ion Product Constant</vt:lpstr>
      <vt:lpstr>Aqueous Solutions Can Be Acidic, Basic, or Neutral</vt:lpstr>
      <vt:lpstr>p H</vt:lpstr>
      <vt:lpstr>Other “p” Scales</vt:lpstr>
      <vt:lpstr>Relating p H and p O H</vt:lpstr>
      <vt:lpstr>How Do We Measure p H? (1 of 2)</vt:lpstr>
      <vt:lpstr>How Do We Measure p H? (2 of 2)</vt:lpstr>
      <vt:lpstr>Strong Acids</vt:lpstr>
      <vt:lpstr>Strong Bases</vt:lpstr>
      <vt:lpstr>Weak Acids (1 of 3)</vt:lpstr>
      <vt:lpstr>Weak Acids (2 of 3)</vt:lpstr>
      <vt:lpstr>Weak Acids (3 of 3)</vt:lpstr>
      <vt:lpstr>Comparing Strong and Weak Acids</vt:lpstr>
      <vt:lpstr>Calculating Ka from the pH (1 of 2)</vt:lpstr>
      <vt:lpstr>Calculating Ka from the pH (2 of 2)</vt:lpstr>
      <vt:lpstr>Calculating Ka from pH (1 of 2)</vt:lpstr>
      <vt:lpstr>Calculating Ka from pH (2 of 2)</vt:lpstr>
      <vt:lpstr>Calculating Percent Ionization</vt:lpstr>
      <vt:lpstr>Method to Follow to Calculate p H Using Ka</vt:lpstr>
      <vt:lpstr>Example 1</vt:lpstr>
      <vt:lpstr>Example (concluded)</vt:lpstr>
      <vt:lpstr>Strong vs. Weak Acids—Another Comparison</vt:lpstr>
      <vt:lpstr>Polyprotic Acids (1 of 2)</vt:lpstr>
      <vt:lpstr>Polyprotic Acids (2 of 2)</vt:lpstr>
      <vt:lpstr>Weak Bases</vt:lpstr>
      <vt:lpstr>Types of Weak Bases</vt:lpstr>
      <vt:lpstr>Base-Dissociation Constants (1 of 2)</vt:lpstr>
      <vt:lpstr>Base-Dissociation Constants (2 of 2)</vt:lpstr>
      <vt:lpstr>Example 2 (1 of 2)</vt:lpstr>
      <vt:lpstr>Example 2 (2 of 2)</vt:lpstr>
      <vt:lpstr>Relationship between Ka and Kb (1 of 2)</vt:lpstr>
      <vt:lpstr>Relationship between Ka and Kb (2 of 2)</vt:lpstr>
      <vt:lpstr>Acid–Base Properties of Salts</vt:lpstr>
      <vt:lpstr>Anions</vt:lpstr>
      <vt:lpstr>Cations</vt:lpstr>
      <vt:lpstr>Hydrated Cations (1 of 2)</vt:lpstr>
      <vt:lpstr>Hydrated Cations (2 of 2)</vt:lpstr>
      <vt:lpstr>Salt Solutions—Acidic, Basic, or Neutral?</vt:lpstr>
      <vt:lpstr>Factors That Affect Acid Strength</vt:lpstr>
      <vt:lpstr>Binary Acids</vt:lpstr>
      <vt:lpstr>Oxyacids</vt:lpstr>
      <vt:lpstr>Oxyacids with Same “Other” Element</vt:lpstr>
      <vt:lpstr>Carboxylic Acids</vt:lpstr>
      <vt:lpstr>Lewis Acid/Base Chemistry</vt:lpstr>
      <vt:lpstr>Comparing Ammonia’s Reaction with H+ and B F3</vt:lpstr>
      <vt:lpstr>Lewis Acid–Base Chemistry and Hydrated Metal Cations</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The Central Science, 14e</dc:title>
  <dc:subject>Chemistry</dc:subject>
  <dc:creator>Brown/LeMay/Burste/Murphy/Woodward/Stoltzfus</dc:creator>
  <cp:keywords>Chemistry</cp:keywords>
  <cp:lastModifiedBy>R, Nithiyanandhan</cp:lastModifiedBy>
  <cp:revision>3619</cp:revision>
  <dcterms:created xsi:type="dcterms:W3CDTF">2014-07-14T20:04:21Z</dcterms:created>
  <dcterms:modified xsi:type="dcterms:W3CDTF">2017-09-28T04:35:15Z</dcterms:modified>
</cp:coreProperties>
</file>