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9" ContentType="image/jpeg"/>
  <Default Extension="8"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582" r:id="rId2"/>
    <p:sldId id="519" r:id="rId3"/>
    <p:sldId id="520" r:id="rId4"/>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1" r:id="rId24"/>
    <p:sldId id="542" r:id="rId25"/>
    <p:sldId id="543" r:id="rId26"/>
    <p:sldId id="544" r:id="rId27"/>
    <p:sldId id="545" r:id="rId28"/>
    <p:sldId id="546" r:id="rId29"/>
    <p:sldId id="547" r:id="rId30"/>
    <p:sldId id="548" r:id="rId31"/>
    <p:sldId id="549" r:id="rId32"/>
    <p:sldId id="550" r:id="rId33"/>
    <p:sldId id="551" r:id="rId34"/>
    <p:sldId id="552" r:id="rId35"/>
    <p:sldId id="553" r:id="rId36"/>
    <p:sldId id="554" r:id="rId37"/>
    <p:sldId id="555" r:id="rId38"/>
    <p:sldId id="557" r:id="rId39"/>
    <p:sldId id="558" r:id="rId40"/>
    <p:sldId id="559" r:id="rId41"/>
    <p:sldId id="560" r:id="rId42"/>
    <p:sldId id="561" r:id="rId43"/>
    <p:sldId id="562" r:id="rId44"/>
    <p:sldId id="563" r:id="rId45"/>
    <p:sldId id="564" r:id="rId46"/>
    <p:sldId id="565" r:id="rId47"/>
    <p:sldId id="566" r:id="rId48"/>
    <p:sldId id="567" r:id="rId49"/>
    <p:sldId id="568" r:id="rId50"/>
    <p:sldId id="569" r:id="rId51"/>
    <p:sldId id="570" r:id="rId52"/>
    <p:sldId id="571" r:id="rId53"/>
    <p:sldId id="580" r:id="rId54"/>
    <p:sldId id="581" r:id="rId55"/>
    <p:sldId id="573" r:id="rId56"/>
    <p:sldId id="574" r:id="rId57"/>
    <p:sldId id="575" r:id="rId58"/>
    <p:sldId id="576" r:id="rId59"/>
    <p:sldId id="578" r:id="rId60"/>
    <p:sldId id="579" r:id="rId61"/>
    <p:sldId id="583" r:id="rId62"/>
  </p:sldIdLst>
  <p:sldSz cx="9144000" cy="6858000" type="screen4x3"/>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64" userDrawn="1">
          <p15:clr>
            <a:srgbClr val="A4A3A4"/>
          </p15:clr>
        </p15:guide>
        <p15:guide id="3" orient="horz" pos="1008">
          <p15:clr>
            <a:srgbClr val="A4A3A4"/>
          </p15:clr>
        </p15:guide>
        <p15:guide id="5" orient="horz" pos="4032" userDrawn="1">
          <p15:clr>
            <a:srgbClr val="A4A3A4"/>
          </p15:clr>
        </p15:guide>
        <p15:guide id="7" pos="5472">
          <p15:clr>
            <a:srgbClr val="A4A3A4"/>
          </p15:clr>
        </p15:guide>
        <p15:guide id="8" pos="288" userDrawn="1">
          <p15:clr>
            <a:srgbClr val="A4A3A4"/>
          </p15:clr>
        </p15:guide>
        <p15:guide id="10" orient="horz" pos="1632" userDrawn="1">
          <p15:clr>
            <a:srgbClr val="A4A3A4"/>
          </p15:clr>
        </p15:guide>
        <p15:guide id="11" orient="horz" pos="3120" userDrawn="1">
          <p15:clr>
            <a:srgbClr val="A4A3A4"/>
          </p15:clr>
        </p15:guide>
        <p15:guide id="12" orient="horz" pos="2160">
          <p15:clr>
            <a:srgbClr val="A4A3A4"/>
          </p15:clr>
        </p15:guide>
        <p15:guide id="13" pos="576">
          <p15:clr>
            <a:srgbClr val="A4A3A4"/>
          </p15:clr>
        </p15:guide>
        <p15:guide id="14" pos="432">
          <p15:clr>
            <a:srgbClr val="A4A3A4"/>
          </p15:clr>
        </p15:guide>
        <p15:guide id="1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20064"/>
    <a:srgbClr val="FF0066"/>
    <a:srgbClr val="99008C"/>
    <a:srgbClr val="001581"/>
    <a:srgbClr val="82007C"/>
    <a:srgbClr val="96008F"/>
    <a:srgbClr val="595375"/>
    <a:srgbClr val="6B63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48" autoAdjust="0"/>
    <p:restoredTop sz="86417" autoAdjust="0"/>
  </p:normalViewPr>
  <p:slideViewPr>
    <p:cSldViewPr>
      <p:cViewPr varScale="1">
        <p:scale>
          <a:sx n="100" d="100"/>
          <a:sy n="100" d="100"/>
        </p:scale>
        <p:origin x="168" y="78"/>
      </p:cViewPr>
      <p:guideLst>
        <p:guide pos="3264"/>
        <p:guide orient="horz" pos="1008"/>
        <p:guide orient="horz" pos="4032"/>
        <p:guide pos="5472"/>
        <p:guide pos="288"/>
        <p:guide orient="horz" pos="1632"/>
        <p:guide orient="horz" pos="3120"/>
        <p:guide orient="horz" pos="2160"/>
        <p:guide pos="576"/>
        <p:guide pos="43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5439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6753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61</a:t>
            </a:fld>
            <a:endParaRPr lang="en-US"/>
          </a:p>
        </p:txBody>
      </p:sp>
    </p:spTree>
    <p:extLst>
      <p:ext uri="{BB962C8B-B14F-4D97-AF65-F5344CB8AC3E}">
        <p14:creationId xmlns:p14="http://schemas.microsoft.com/office/powerpoint/2010/main" val="2296411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i="0" cap="none" baseline="0">
                <a:solidFill>
                  <a:srgbClr val="007FA3"/>
                </a:solidFill>
                <a:latin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9/19/2017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281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1402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1402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304800"/>
          </a:xfrm>
        </p:spPr>
        <p:txBody>
          <a:bodyPr/>
          <a:lstStyle>
            <a:lvl1pPr marL="0" indent="0">
              <a:buClr>
                <a:srgbClr val="007FA3"/>
              </a:buClr>
              <a:buSzPct val="100000"/>
              <a:buNone/>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9/19/2017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1981200"/>
            <a:ext cx="8229600" cy="228600"/>
          </a:xfrm>
        </p:spPr>
        <p:txBody>
          <a:bodyPr/>
          <a:lstStyle>
            <a:lvl1pPr marL="0" indent="0">
              <a:buNone/>
              <a:defRPr/>
            </a:lvl1pPr>
          </a:lstStyle>
          <a:p>
            <a:pPr lvl="0"/>
            <a:endParaRPr lang="en-US" dirty="0"/>
          </a:p>
        </p:txBody>
      </p:sp>
      <p:sp>
        <p:nvSpPr>
          <p:cNvPr id="7" name="Content Placeholder 6"/>
          <p:cNvSpPr>
            <a:spLocks noGrp="1"/>
          </p:cNvSpPr>
          <p:nvPr>
            <p:ph sz="quarter" idx="14"/>
          </p:nvPr>
        </p:nvSpPr>
        <p:spPr>
          <a:xfrm>
            <a:off x="457200" y="2362200"/>
            <a:ext cx="8229600" cy="228600"/>
          </a:xfrm>
        </p:spPr>
        <p:txBody>
          <a:bodyPr/>
          <a:lstStyle>
            <a:lvl1pPr marL="0" indent="0">
              <a:buNone/>
              <a:defRPr/>
            </a:lvl1pPr>
          </a:lstStyle>
          <a:p>
            <a:pPr lvl="0"/>
            <a:endParaRPr lang="en-US" dirty="0"/>
          </a:p>
        </p:txBody>
      </p:sp>
      <p:sp>
        <p:nvSpPr>
          <p:cNvPr id="12" name="Content Placeholder 11"/>
          <p:cNvSpPr>
            <a:spLocks noGrp="1"/>
          </p:cNvSpPr>
          <p:nvPr>
            <p:ph sz="quarter" idx="15"/>
          </p:nvPr>
        </p:nvSpPr>
        <p:spPr>
          <a:xfrm>
            <a:off x="457200" y="2743200"/>
            <a:ext cx="8229600" cy="304800"/>
          </a:xfrm>
        </p:spPr>
        <p:txBody>
          <a:bodyPr/>
          <a:lstStyle>
            <a:lvl1pPr marL="0" indent="0">
              <a:buNone/>
              <a:defRPr/>
            </a:lvl1pPr>
          </a:lstStyle>
          <a:p>
            <a:pPr lvl="0"/>
            <a:endParaRPr lang="en-US" dirty="0"/>
          </a:p>
        </p:txBody>
      </p:sp>
      <p:sp>
        <p:nvSpPr>
          <p:cNvPr id="14" name="Content Placeholder 13"/>
          <p:cNvSpPr>
            <a:spLocks noGrp="1"/>
          </p:cNvSpPr>
          <p:nvPr>
            <p:ph sz="quarter" idx="16"/>
          </p:nvPr>
        </p:nvSpPr>
        <p:spPr>
          <a:xfrm>
            <a:off x="457200" y="3200400"/>
            <a:ext cx="8229600" cy="304800"/>
          </a:xfrm>
        </p:spPr>
        <p:txBody>
          <a:bodyPr/>
          <a:lstStyle>
            <a:lvl1pPr marL="0" indent="0">
              <a:buNone/>
              <a:defRPr/>
            </a:lvl1pPr>
          </a:lstStyle>
          <a:p>
            <a:pPr lvl="0"/>
            <a:endParaRPr lang="en-US" dirty="0"/>
          </a:p>
        </p:txBody>
      </p:sp>
      <p:sp>
        <p:nvSpPr>
          <p:cNvPr id="16" name="Content Placeholder 15"/>
          <p:cNvSpPr>
            <a:spLocks noGrp="1"/>
          </p:cNvSpPr>
          <p:nvPr>
            <p:ph sz="quarter" idx="17"/>
          </p:nvPr>
        </p:nvSpPr>
        <p:spPr>
          <a:xfrm>
            <a:off x="457200" y="3666448"/>
            <a:ext cx="8229600" cy="295952"/>
          </a:xfrm>
        </p:spPr>
        <p:txBody>
          <a:bodyPr/>
          <a:lstStyle>
            <a:lvl1pPr marL="0" indent="0">
              <a:buNone/>
              <a:defRPr/>
            </a:lvl1pPr>
          </a:lstStyle>
          <a:p>
            <a:pPr lvl="0"/>
            <a:endParaRPr lang="en-US" dirty="0"/>
          </a:p>
        </p:txBody>
      </p:sp>
      <p:sp>
        <p:nvSpPr>
          <p:cNvPr id="18" name="Content Placeholder 17"/>
          <p:cNvSpPr>
            <a:spLocks noGrp="1"/>
          </p:cNvSpPr>
          <p:nvPr>
            <p:ph sz="quarter" idx="18"/>
          </p:nvPr>
        </p:nvSpPr>
        <p:spPr>
          <a:xfrm>
            <a:off x="457200" y="4114800"/>
            <a:ext cx="8229600" cy="304800"/>
          </a:xfrm>
        </p:spPr>
        <p:txBody>
          <a:bodyPr/>
          <a:lstStyle>
            <a:lvl1pPr marL="0" indent="0">
              <a:buNone/>
              <a:defRPr/>
            </a:lvl1pPr>
          </a:lstStyle>
          <a:p>
            <a:pPr lvl="0"/>
            <a:endParaRPr lang="en-US" dirty="0"/>
          </a:p>
        </p:txBody>
      </p:sp>
      <p:sp>
        <p:nvSpPr>
          <p:cNvPr id="20" name="Content Placeholder 19"/>
          <p:cNvSpPr>
            <a:spLocks noGrp="1"/>
          </p:cNvSpPr>
          <p:nvPr>
            <p:ph sz="quarter" idx="19"/>
          </p:nvPr>
        </p:nvSpPr>
        <p:spPr>
          <a:xfrm>
            <a:off x="457200" y="4503738"/>
            <a:ext cx="8229600" cy="449262"/>
          </a:xfrm>
        </p:spPr>
        <p:txBody>
          <a:bodyPr/>
          <a:lstStyle>
            <a:lvl1pPr marL="0" indent="0">
              <a:buNone/>
              <a:defRPr/>
            </a:lvl1pPr>
          </a:lstStyle>
          <a:p>
            <a:pPr lvl="0"/>
            <a:endParaRPr lang="en-US" dirty="0"/>
          </a:p>
        </p:txBody>
      </p:sp>
      <p:sp>
        <p:nvSpPr>
          <p:cNvPr id="22" name="Content Placeholder 21"/>
          <p:cNvSpPr>
            <a:spLocks noGrp="1"/>
          </p:cNvSpPr>
          <p:nvPr>
            <p:ph sz="quarter" idx="20"/>
          </p:nvPr>
        </p:nvSpPr>
        <p:spPr>
          <a:xfrm>
            <a:off x="457200" y="5022010"/>
            <a:ext cx="8229600" cy="388190"/>
          </a:xfrm>
        </p:spPr>
        <p:txBody>
          <a:bodyPr/>
          <a:lstStyle>
            <a:lvl1pPr marL="0" indent="0">
              <a:buNone/>
              <a:defRPr/>
            </a:lvl1pPr>
          </a:lstStyle>
          <a:p>
            <a:pPr lvl="0"/>
            <a:endParaRPr lang="en-US" dirty="0"/>
          </a:p>
        </p:txBody>
      </p:sp>
      <p:sp>
        <p:nvSpPr>
          <p:cNvPr id="24" name="Content Placeholder 23"/>
          <p:cNvSpPr>
            <a:spLocks noGrp="1"/>
          </p:cNvSpPr>
          <p:nvPr>
            <p:ph sz="quarter" idx="21"/>
          </p:nvPr>
        </p:nvSpPr>
        <p:spPr>
          <a:xfrm>
            <a:off x="457200" y="5410200"/>
            <a:ext cx="8229600" cy="372374"/>
          </a:xfrm>
        </p:spPr>
        <p:txBody>
          <a:bodyPr/>
          <a:lstStyle>
            <a:lvl1pPr marL="0" indent="0">
              <a:buNone/>
              <a:defRPr/>
            </a:lvl1pPr>
          </a:lstStyle>
          <a:p>
            <a:pPr lvl="0"/>
            <a:endParaRPr lang="en-US" dirty="0"/>
          </a:p>
        </p:txBody>
      </p:sp>
      <p:sp>
        <p:nvSpPr>
          <p:cNvPr id="26" name="Content Placeholder 25"/>
          <p:cNvSpPr>
            <a:spLocks noGrp="1"/>
          </p:cNvSpPr>
          <p:nvPr>
            <p:ph sz="quarter" idx="22"/>
          </p:nvPr>
        </p:nvSpPr>
        <p:spPr>
          <a:xfrm>
            <a:off x="457200" y="5867400"/>
            <a:ext cx="8229600" cy="2286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97108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9/19/2017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9/19/2017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b="1" i="0" baseline="0">
                <a:solidFill>
                  <a:srgbClr val="007FA3"/>
                </a:solidFill>
                <a:latin typeface="Times New Roman" panose="02020603050405020304" pitchFamily="18" charset="0"/>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9/19/2017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5" name="TextBox 14"/>
          <p:cNvSpPr txBox="1"/>
          <p:nvPr userDrawn="1"/>
        </p:nvSpPr>
        <p:spPr>
          <a:xfrm>
            <a:off x="7848600" y="6428601"/>
            <a:ext cx="740520" cy="246221"/>
          </a:xfrm>
          <a:prstGeom prst="rect">
            <a:avLst/>
          </a:prstGeom>
          <a:noFill/>
        </p:spPr>
        <p:txBody>
          <a:bodyPr wrap="none" rtlCol="0">
            <a:spAutoFit/>
          </a:bodyPr>
          <a:lstStyle/>
          <a:p>
            <a:r>
              <a:rPr lang="en-US" sz="1000" dirty="0"/>
              <a:t>Slide - </a:t>
            </a:r>
            <a:fld id="{41D1A099-64B4-E24A-BD44-17411C0B0428}" type="slidenum">
              <a:rPr lang="en-US" sz="1000" smtClean="0"/>
              <a:pPr/>
              <a:t>‹#›</a:t>
            </a:fld>
            <a:endParaRPr lang="en-US" sz="1000" dirty="0"/>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Times New Roman" panose="02020603050405020304" pitchFamily="18" charset="0"/>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0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F6F0AF89-BEA7-403B-B64A-5D8766CC6665}"/>
              </a:ext>
            </a:extLst>
          </p:cNvPr>
          <p:cNvSpPr>
            <a:spLocks noGrp="1"/>
          </p:cNvSpPr>
          <p:nvPr>
            <p:ph sz="quarter" idx="14"/>
          </p:nvPr>
        </p:nvSpPr>
        <p:spPr>
          <a:xfrm>
            <a:off x="457200" y="23622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BBA14357-24CB-40D1-8AF3-30901C596829}"/>
              </a:ext>
            </a:extLst>
          </p:cNvPr>
          <p:cNvSpPr>
            <a:spLocks noGrp="1"/>
          </p:cNvSpPr>
          <p:nvPr>
            <p:ph sz="quarter" idx="15"/>
          </p:nvPr>
        </p:nvSpPr>
        <p:spPr>
          <a:xfrm>
            <a:off x="457200" y="3048000"/>
            <a:ext cx="8229600" cy="52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DBB060BE-CA3A-4BAF-A23B-8835430D9A03}"/>
              </a:ext>
            </a:extLst>
          </p:cNvPr>
          <p:cNvSpPr>
            <a:spLocks noGrp="1"/>
          </p:cNvSpPr>
          <p:nvPr>
            <p:ph sz="quarter" idx="16"/>
          </p:nvPr>
        </p:nvSpPr>
        <p:spPr>
          <a:xfrm>
            <a:off x="457200" y="3733800"/>
            <a:ext cx="8229600" cy="474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E74D26A3-AA6C-490C-9C7D-B1F8F502D6C2}"/>
              </a:ext>
            </a:extLst>
          </p:cNvPr>
          <p:cNvSpPr>
            <a:spLocks noGrp="1"/>
          </p:cNvSpPr>
          <p:nvPr>
            <p:ph sz="quarter" idx="17"/>
          </p:nvPr>
        </p:nvSpPr>
        <p:spPr>
          <a:xfrm>
            <a:off x="457200" y="43434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24A9A068-15D9-4EC6-8BF2-B5934102B146}"/>
              </a:ext>
            </a:extLst>
          </p:cNvPr>
          <p:cNvSpPr>
            <a:spLocks noGrp="1"/>
          </p:cNvSpPr>
          <p:nvPr>
            <p:ph sz="quarter" idx="18"/>
          </p:nvPr>
        </p:nvSpPr>
        <p:spPr>
          <a:xfrm>
            <a:off x="457200" y="49530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4575CDB7-21EA-4618-B205-2E29DC27E02E}"/>
              </a:ext>
            </a:extLst>
          </p:cNvPr>
          <p:cNvSpPr>
            <a:spLocks noGrp="1"/>
          </p:cNvSpPr>
          <p:nvPr>
            <p:ph sz="quarter" idx="19"/>
          </p:nvPr>
        </p:nvSpPr>
        <p:spPr>
          <a:xfrm>
            <a:off x="457200" y="5535613"/>
            <a:ext cx="8229600" cy="484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0148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a:extLst>
              <a:ext uri="{FF2B5EF4-FFF2-40B4-BE49-F238E27FC236}">
                <a16:creationId xmlns:a16="http://schemas.microsoft.com/office/drawing/2014/main" id="{B56E2FE9-ED17-4D91-B710-0E7759D94C0C}"/>
              </a:ext>
            </a:extLst>
          </p:cNvPr>
          <p:cNvSpPr>
            <a:spLocks noGrp="1"/>
          </p:cNvSpPr>
          <p:nvPr>
            <p:ph sz="quarter" idx="13"/>
          </p:nvPr>
        </p:nvSpPr>
        <p:spPr>
          <a:xfrm>
            <a:off x="457200" y="22860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01DEB61D-F2F4-4DC1-BB37-28CD03F13863}"/>
              </a:ext>
            </a:extLst>
          </p:cNvPr>
          <p:cNvSpPr>
            <a:spLocks noGrp="1"/>
          </p:cNvSpPr>
          <p:nvPr>
            <p:ph sz="quarter" idx="14"/>
          </p:nvPr>
        </p:nvSpPr>
        <p:spPr>
          <a:xfrm>
            <a:off x="457200" y="30480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F8DD200-E0AB-4B02-8F6A-8E02D86758DA}"/>
              </a:ext>
            </a:extLst>
          </p:cNvPr>
          <p:cNvSpPr>
            <a:spLocks noGrp="1"/>
          </p:cNvSpPr>
          <p:nvPr>
            <p:ph sz="quarter" idx="15"/>
          </p:nvPr>
        </p:nvSpPr>
        <p:spPr>
          <a:xfrm>
            <a:off x="457200" y="38862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59CF5EE8-B170-4546-93AA-E122FD2ED726}"/>
              </a:ext>
            </a:extLst>
          </p:cNvPr>
          <p:cNvSpPr>
            <a:spLocks noGrp="1"/>
          </p:cNvSpPr>
          <p:nvPr>
            <p:ph sz="quarter" idx="16"/>
          </p:nvPr>
        </p:nvSpPr>
        <p:spPr>
          <a:xfrm>
            <a:off x="457200" y="4572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53E79B17-C3A3-4CE0-9823-BFFECD949319}"/>
              </a:ext>
            </a:extLst>
          </p:cNvPr>
          <p:cNvSpPr>
            <a:spLocks noGrp="1"/>
          </p:cNvSpPr>
          <p:nvPr>
            <p:ph sz="quarter" idx="17"/>
          </p:nvPr>
        </p:nvSpPr>
        <p:spPr>
          <a:xfrm>
            <a:off x="457200" y="5334000"/>
            <a:ext cx="8229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14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9/19/2017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5" name="TextBox 14">
            <a:extLst>
              <a:ext uri="{FF2B5EF4-FFF2-40B4-BE49-F238E27FC236}">
                <a16:creationId xmlns:a16="http://schemas.microsoft.com/office/drawing/2014/main" id="{6A718697-59C5-4053-8F96-04F1E4F9DFA7}"/>
              </a:ext>
            </a:extLst>
          </p:cNvPr>
          <p:cNvSpPr txBox="1"/>
          <p:nvPr userDrawn="1"/>
        </p:nvSpPr>
        <p:spPr>
          <a:xfrm>
            <a:off x="1600200" y="6420719"/>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62" r:id="rId9"/>
    <p:sldLayoutId id="2147483651" r:id="rId10"/>
    <p:sldLayoutId id="2147483654" r:id="rId11"/>
    <p:sldLayoutId id="2147483655"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5.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26.wmf"/><Relationship Id="rId5" Type="http://schemas.openxmlformats.org/officeDocument/2006/relationships/oleObject" Target="../embeddings/oleObject20.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8.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vmlDrawing" Target="../drawings/vmlDrawing12.v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image" Target="../media/image36.wmf"/><Relationship Id="rId5" Type="http://schemas.openxmlformats.org/officeDocument/2006/relationships/oleObject" Target="../embeddings/oleObject29.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8.xml"/><Relationship Id="rId1" Type="http://schemas.openxmlformats.org/officeDocument/2006/relationships/vmlDrawing" Target="../drawings/vmlDrawing15.vml"/><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8.xml"/><Relationship Id="rId1" Type="http://schemas.openxmlformats.org/officeDocument/2006/relationships/vmlDrawing" Target="../drawings/vmlDrawing16.vml"/><Relationship Id="rId6" Type="http://schemas.openxmlformats.org/officeDocument/2006/relationships/image" Target="../media/image40.wmf"/><Relationship Id="rId5" Type="http://schemas.openxmlformats.org/officeDocument/2006/relationships/oleObject" Target="../embeddings/oleObject33.bin"/><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8.xml"/><Relationship Id="rId1" Type="http://schemas.openxmlformats.org/officeDocument/2006/relationships/vmlDrawing" Target="../drawings/vmlDrawing17.vml"/><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8.xml"/><Relationship Id="rId1" Type="http://schemas.openxmlformats.org/officeDocument/2006/relationships/vmlDrawing" Target="../drawings/vmlDrawing18.vml"/><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8.wmf"/><Relationship Id="rId2" Type="http://schemas.openxmlformats.org/officeDocument/2006/relationships/slideLayout" Target="../slideLayouts/slideLayout8.xml"/><Relationship Id="rId1" Type="http://schemas.openxmlformats.org/officeDocument/2006/relationships/vmlDrawing" Target="../drawings/vmlDrawing19.vml"/><Relationship Id="rId6" Type="http://schemas.openxmlformats.org/officeDocument/2006/relationships/image" Target="../media/image45.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9.bin"/></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53.jpeg"/><Relationship Id="rId4" Type="http://schemas.openxmlformats.org/officeDocument/2006/relationships/image" Target="../media/image5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8.xml"/><Relationship Id="rId1" Type="http://schemas.openxmlformats.org/officeDocument/2006/relationships/vmlDrawing" Target="../drawings/vmlDrawing21.vml"/><Relationship Id="rId5" Type="http://schemas.openxmlformats.org/officeDocument/2006/relationships/image" Target="../media/image60.jpeg"/><Relationship Id="rId4" Type="http://schemas.openxmlformats.org/officeDocument/2006/relationships/image" Target="../media/image5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8.xml"/><Relationship Id="rId1" Type="http://schemas.openxmlformats.org/officeDocument/2006/relationships/vmlDrawing" Target="../drawings/vmlDrawing22.vml"/><Relationship Id="rId4" Type="http://schemas.openxmlformats.org/officeDocument/2006/relationships/image" Target="../media/image6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8.xml"/><Relationship Id="rId1" Type="http://schemas.openxmlformats.org/officeDocument/2006/relationships/vmlDrawing" Target="../drawings/vmlDrawing23.vml"/><Relationship Id="rId6" Type="http://schemas.openxmlformats.org/officeDocument/2006/relationships/image" Target="../media/image63.wmf"/><Relationship Id="rId5" Type="http://schemas.openxmlformats.org/officeDocument/2006/relationships/oleObject" Target="../embeddings/oleObject45.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47.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8.xml"/><Relationship Id="rId1" Type="http://schemas.openxmlformats.org/officeDocument/2006/relationships/vmlDrawing" Target="../drawings/vmlDrawing24.vml"/><Relationship Id="rId4" Type="http://schemas.openxmlformats.org/officeDocument/2006/relationships/image" Target="../media/image66.wmf"/></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8.xml"/><Relationship Id="rId1" Type="http://schemas.openxmlformats.org/officeDocument/2006/relationships/vmlDrawing" Target="../drawings/vmlDrawing25.vml"/><Relationship Id="rId6" Type="http://schemas.openxmlformats.org/officeDocument/2006/relationships/image" Target="../media/image69.wmf"/><Relationship Id="rId5" Type="http://schemas.openxmlformats.org/officeDocument/2006/relationships/oleObject" Target="../embeddings/oleObject50.bin"/><Relationship Id="rId4" Type="http://schemas.openxmlformats.org/officeDocument/2006/relationships/image" Target="../media/image68.wmf"/></Relationships>
</file>

<file path=ppt/slides/_rels/slide44.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8.xml"/><Relationship Id="rId1" Type="http://schemas.openxmlformats.org/officeDocument/2006/relationships/vmlDrawing" Target="../drawings/vmlDrawing26.vml"/><Relationship Id="rId6" Type="http://schemas.openxmlformats.org/officeDocument/2006/relationships/image" Target="../media/image72.wmf"/><Relationship Id="rId5" Type="http://schemas.openxmlformats.org/officeDocument/2006/relationships/oleObject" Target="../embeddings/oleObject53.bin"/><Relationship Id="rId4" Type="http://schemas.openxmlformats.org/officeDocument/2006/relationships/image" Target="../media/image71.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74.wmf"/></Relationships>
</file>

<file path=ppt/slides/_rels/slide4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8.xml"/><Relationship Id="rId1" Type="http://schemas.openxmlformats.org/officeDocument/2006/relationships/vmlDrawing" Target="../drawings/vmlDrawing28.vml"/><Relationship Id="rId6" Type="http://schemas.openxmlformats.org/officeDocument/2006/relationships/image" Target="../media/image77.wmf"/><Relationship Id="rId5" Type="http://schemas.openxmlformats.org/officeDocument/2006/relationships/oleObject" Target="../embeddings/oleObject57.bin"/><Relationship Id="rId10" Type="http://schemas.openxmlformats.org/officeDocument/2006/relationships/image" Target="../media/image70.wmf"/><Relationship Id="rId4" Type="http://schemas.openxmlformats.org/officeDocument/2006/relationships/image" Target="../media/image76.wmf"/><Relationship Id="rId9" Type="http://schemas.openxmlformats.org/officeDocument/2006/relationships/oleObject" Target="../embeddings/oleObject59.bin"/></Relationships>
</file>

<file path=ppt/slides/_rels/slide48.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8.xml"/><Relationship Id="rId1" Type="http://schemas.openxmlformats.org/officeDocument/2006/relationships/vmlDrawing" Target="../drawings/vmlDrawing29.vml"/><Relationship Id="rId6" Type="http://schemas.openxmlformats.org/officeDocument/2006/relationships/image" Target="../media/image72.wmf"/><Relationship Id="rId5" Type="http://schemas.openxmlformats.org/officeDocument/2006/relationships/oleObject" Target="../embeddings/oleObject61.bin"/><Relationship Id="rId4" Type="http://schemas.openxmlformats.org/officeDocument/2006/relationships/image" Target="../media/image71.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79.wmf"/><Relationship Id="rId5" Type="http://schemas.openxmlformats.org/officeDocument/2006/relationships/oleObject" Target="../embeddings/oleObject64.bin"/><Relationship Id="rId4" Type="http://schemas.openxmlformats.org/officeDocument/2006/relationships/image" Target="../media/image7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81.8"/><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82.9"/><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87.jpeg"/><Relationship Id="rId7" Type="http://schemas.openxmlformats.org/officeDocument/2006/relationships/image" Target="../media/image84.wmf"/><Relationship Id="rId2" Type="http://schemas.openxmlformats.org/officeDocument/2006/relationships/slideLayout" Target="../slideLayouts/slideLayout8.xml"/><Relationship Id="rId1" Type="http://schemas.openxmlformats.org/officeDocument/2006/relationships/vmlDrawing" Target="../drawings/vmlDrawing31.vml"/><Relationship Id="rId6" Type="http://schemas.openxmlformats.org/officeDocument/2006/relationships/oleObject" Target="../embeddings/oleObject66.bin"/><Relationship Id="rId11" Type="http://schemas.openxmlformats.org/officeDocument/2006/relationships/image" Target="../media/image86.wmf"/><Relationship Id="rId5" Type="http://schemas.openxmlformats.org/officeDocument/2006/relationships/image" Target="../media/image83.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85.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8.xml"/><Relationship Id="rId1" Type="http://schemas.openxmlformats.org/officeDocument/2006/relationships/vmlDrawing" Target="../drawings/vmlDrawing32.vml"/><Relationship Id="rId4" Type="http://schemas.openxmlformats.org/officeDocument/2006/relationships/image" Target="../media/image88.wmf"/></Relationships>
</file>

<file path=ppt/slides/_rels/slide5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16.xml"/><Relationship Id="rId1" Type="http://schemas.openxmlformats.org/officeDocument/2006/relationships/vmlDrawing" Target="../drawings/vmlDrawing33.vml"/><Relationship Id="rId6" Type="http://schemas.openxmlformats.org/officeDocument/2006/relationships/image" Target="../media/image91.wmf"/><Relationship Id="rId5" Type="http://schemas.openxmlformats.org/officeDocument/2006/relationships/oleObject" Target="../embeddings/oleObject71.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73.bin"/></Relationships>
</file>

<file path=ppt/slides/_rels/slide5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94.wmf"/><Relationship Id="rId4" Type="http://schemas.openxmlformats.org/officeDocument/2006/relationships/oleObject" Target="../embeddings/oleObject74.bin"/></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6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9.jpeg"/><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US" altLang="en-US" dirty="0" smtClean="0">
                <a:latin typeface="Times New Roman" panose="02020603050405020304" pitchFamily="18" charset="0"/>
              </a:rPr>
              <a:t>Chemistry: The Central Science</a:t>
            </a:r>
            <a:endParaRPr lang="en-IN" dirty="0">
              <a:latin typeface="Times New Roman" panose="02020603050405020304" pitchFamily="18" charset="0"/>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dirty="0" smtClean="0"/>
              <a:t>Fourteenth </a:t>
            </a:r>
            <a:r>
              <a:rPr lang="en-US" altLang="en-US" dirty="0"/>
              <a:t>Edition</a:t>
            </a:r>
            <a:endParaRPr lang="en-IN" dirty="0" smtClean="0">
              <a:latin typeface="+mj-lt"/>
            </a:endParaRPr>
          </a:p>
        </p:txBody>
      </p:sp>
      <p:sp>
        <p:nvSpPr>
          <p:cNvPr id="4" name="Text Placeholder 3"/>
          <p:cNvSpPr>
            <a:spLocks noGrp="1"/>
          </p:cNvSpPr>
          <p:nvPr>
            <p:ph type="body" sz="quarter" idx="14"/>
          </p:nvPr>
        </p:nvSpPr>
        <p:spPr>
          <a:xfrm>
            <a:off x="4800600" y="1600201"/>
            <a:ext cx="3657600" cy="1600199"/>
          </a:xfrm>
        </p:spPr>
        <p:txBody>
          <a:bodyPr/>
          <a:lstStyle/>
          <a:p>
            <a:pPr algn="ctr"/>
            <a:r>
              <a:rPr lang="en-IN" b="1" dirty="0">
                <a:latin typeface="+mj-lt"/>
              </a:rPr>
              <a:t>Chapter </a:t>
            </a:r>
            <a:r>
              <a:rPr lang="en-IN" b="1" dirty="0" smtClean="0">
                <a:latin typeface="+mj-lt"/>
              </a:rPr>
              <a:t>17</a:t>
            </a:r>
          </a:p>
        </p:txBody>
      </p:sp>
      <p:sp>
        <p:nvSpPr>
          <p:cNvPr id="5" name="Text Placeholder 4"/>
          <p:cNvSpPr>
            <a:spLocks noGrp="1"/>
          </p:cNvSpPr>
          <p:nvPr>
            <p:ph type="body" sz="quarter" idx="15"/>
          </p:nvPr>
        </p:nvSpPr>
        <p:spPr>
          <a:xfrm>
            <a:off x="4724400" y="3322637"/>
            <a:ext cx="3943350" cy="2392363"/>
          </a:xfrm>
        </p:spPr>
        <p:txBody>
          <a:bodyPr/>
          <a:lstStyle/>
          <a:p>
            <a:pPr algn="ctr">
              <a:spcBef>
                <a:spcPct val="50000"/>
              </a:spcBef>
              <a:buClrTx/>
            </a:pPr>
            <a:r>
              <a:rPr lang="en-US" dirty="0">
                <a:solidFill>
                  <a:srgbClr val="000000"/>
                </a:solidFill>
                <a:latin typeface="Arial" charset="0"/>
              </a:rPr>
              <a:t>Additional Aspects of Aqueous Equilibria</a:t>
            </a:r>
            <a:endParaRPr lang="en-US" altLang="en-US" dirty="0">
              <a:latin typeface="Arial" panose="020B0604020202020204" pitchFamily="34" charset="0"/>
            </a:endParaRPr>
          </a:p>
        </p:txBody>
      </p:sp>
      <p:pic>
        <p:nvPicPr>
          <p:cNvPr id="8" name="Picture 1" descr="Front Cover: Chemistry: The Central Science Fourteenth Edition by Brown, Lemay, Bursten, Murphy, Woodward, and Stoltzfus.">
            <a:extLst>
              <a:ext uri="{FF2B5EF4-FFF2-40B4-BE49-F238E27FC236}">
                <a16:creationId xmlns:a16="http://schemas.microsoft.com/office/drawing/2014/main" id="{4C9FC084-0030-4902-AB99-14C18DABC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659149"/>
            <a:ext cx="3505200" cy="45670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Placeholder 3"/>
          <p:cNvSpPr>
            <a:spLocks noGrp="1"/>
          </p:cNvSpPr>
          <p:nvPr>
            <p:ph type="body" sz="quarter" idx="14"/>
          </p:nvPr>
        </p:nvSpPr>
        <p:spPr>
          <a:xfrm>
            <a:off x="2667000" y="6467034"/>
            <a:ext cx="6000750" cy="180975"/>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30901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Make a Buffer</a:t>
            </a:r>
          </a:p>
        </p:txBody>
      </p:sp>
      <p:sp>
        <p:nvSpPr>
          <p:cNvPr id="3" name="Content Placeholder 2"/>
          <p:cNvSpPr>
            <a:spLocks noGrp="1"/>
          </p:cNvSpPr>
          <p:nvPr>
            <p:ph idx="1"/>
          </p:nvPr>
        </p:nvSpPr>
        <p:spPr>
          <a:xfrm>
            <a:off x="457200" y="1600201"/>
            <a:ext cx="8229600" cy="2286000"/>
          </a:xfrm>
        </p:spPr>
        <p:txBody>
          <a:bodyPr/>
          <a:lstStyle/>
          <a:p>
            <a:pPr marL="429768" indent="-429768">
              <a:buFontTx/>
              <a:buAutoNum type="arabicParenR"/>
            </a:pPr>
            <a:r>
              <a:rPr lang="en-US" sz="2600" dirty="0"/>
              <a:t>Mix a weak acid and a salt of its conjugate base or a weak base and a salt of its conjugate acid.</a:t>
            </a:r>
          </a:p>
          <a:p>
            <a:pPr marL="429768" indent="-429768">
              <a:buFontTx/>
              <a:buAutoNum type="arabicParenR"/>
            </a:pPr>
            <a:r>
              <a:rPr lang="en-US" sz="2600" dirty="0"/>
              <a:t>Add strong acid and partially neutralize a weak base or add strong base and partially neutralize a weak acid.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 Buffer Works</a:t>
            </a:r>
          </a:p>
        </p:txBody>
      </p:sp>
      <p:pic>
        <p:nvPicPr>
          <p:cNvPr id="4" name="Picture 3" descr="A diagram shows how a buffered solution resists large changes in p H. A diagram shows an initial buffered solution with the concentration of H F equal to the concentration of F minus. Adding O H minus leads to the reaction H F, aqueous, plus O H minus, aqueous, yields H 2, liquid, plus F minus, aqueous. After the addition of O H minus, there is more F minus and less H F; the presence of H F counteracts the addition of base and the p H increase is small. Adding H plus leads to the reaction F minus, aqueous, plus H plus, aqueous, yields H F, liquid. After the addition of H plus, there is more H F and less F minus; the presence of F minus counteracts the addition of acid and the p H increase is small."/>
          <p:cNvPicPr>
            <a:picLocks noChangeAspect="1"/>
          </p:cNvPicPr>
          <p:nvPr/>
        </p:nvPicPr>
        <p:blipFill rotWithShape="1">
          <a:blip r:embed="rId2" cstate="print">
            <a:extLst>
              <a:ext uri="{28A0092B-C50C-407E-A947-70E740481C1C}">
                <a14:useLocalDpi xmlns:a14="http://schemas.microsoft.com/office/drawing/2010/main" val="0"/>
              </a:ext>
            </a:extLst>
          </a:blip>
          <a:srcRect b="2854"/>
          <a:stretch/>
        </p:blipFill>
        <p:spPr>
          <a:xfrm>
            <a:off x="1752600" y="1600200"/>
            <a:ext cx="5425440" cy="3301668"/>
          </a:xfrm>
          <a:prstGeom prst="rect">
            <a:avLst/>
          </a:prstGeom>
        </p:spPr>
      </p:pic>
      <p:sp>
        <p:nvSpPr>
          <p:cNvPr id="3" name="Content Placeholder 2"/>
          <p:cNvSpPr>
            <a:spLocks noGrp="1"/>
          </p:cNvSpPr>
          <p:nvPr>
            <p:ph idx="1"/>
          </p:nvPr>
        </p:nvSpPr>
        <p:spPr>
          <a:xfrm>
            <a:off x="457200" y="5029200"/>
            <a:ext cx="8229600" cy="1219200"/>
          </a:xfrm>
        </p:spPr>
        <p:txBody>
          <a:bodyPr/>
          <a:lstStyle/>
          <a:p>
            <a:r>
              <a:rPr lang="en-US" sz="2600" dirty="0"/>
              <a:t>Adding a small amount of acid or base only slightly neutralizes one component of the buffer, so the pH doesn’t change much.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Times New Roman" pitchFamily="18" charset="0"/>
              </a:rPr>
              <a:t>Calculating the pH of a Buffer </a:t>
            </a:r>
            <a:r>
              <a:rPr lang="en-US" sz="2000" b="0" dirty="0">
                <a:latin typeface="Times New Roman" pitchFamily="18" charset="0"/>
              </a:rPr>
              <a:t>(1 of 2)</a:t>
            </a:r>
          </a:p>
        </p:txBody>
      </p:sp>
      <p:sp>
        <p:nvSpPr>
          <p:cNvPr id="3" name="Content Placeholder 2"/>
          <p:cNvSpPr>
            <a:spLocks noGrp="1"/>
          </p:cNvSpPr>
          <p:nvPr>
            <p:ph idx="1"/>
          </p:nvPr>
        </p:nvSpPr>
        <p:spPr>
          <a:xfrm>
            <a:off x="457200" y="1784351"/>
            <a:ext cx="2743200" cy="380999"/>
          </a:xfrm>
        </p:spPr>
        <p:txBody>
          <a:bodyPr/>
          <a:lstStyle/>
          <a:p>
            <a:r>
              <a:rPr lang="en-US" sz="2600" dirty="0"/>
              <a:t>For a weak acid:</a:t>
            </a:r>
          </a:p>
        </p:txBody>
      </p:sp>
      <p:graphicFrame>
        <p:nvGraphicFramePr>
          <p:cNvPr id="130050" name="Object 2" descr="K sub ay = the concentration of H, plus, times the concentration of Ay, minus, over the concentration of H Ay"/>
          <p:cNvGraphicFramePr>
            <a:graphicFrameLocks noChangeAspect="1"/>
          </p:cNvGraphicFramePr>
          <p:nvPr>
            <p:extLst>
              <p:ext uri="{D42A27DB-BD31-4B8C-83A1-F6EECF244321}">
                <p14:modId xmlns:p14="http://schemas.microsoft.com/office/powerpoint/2010/main" val="1047486123"/>
              </p:ext>
            </p:extLst>
          </p:nvPr>
        </p:nvGraphicFramePr>
        <p:xfrm>
          <a:off x="3210560" y="1493522"/>
          <a:ext cx="2324100" cy="1041400"/>
        </p:xfrm>
        <a:graphic>
          <a:graphicData uri="http://schemas.openxmlformats.org/presentationml/2006/ole">
            <mc:AlternateContent xmlns:mc="http://schemas.openxmlformats.org/markup-compatibility/2006">
              <mc:Choice xmlns:v="urn:schemas-microsoft-com:vml" Requires="v">
                <p:oleObj spid="_x0000_s130269" name="Equation" r:id="rId3" imgW="2323800" imgH="1041120" progId="Equation.DSMT4">
                  <p:embed/>
                </p:oleObj>
              </mc:Choice>
              <mc:Fallback>
                <p:oleObj name="Equation" r:id="rId3" imgW="2323800" imgH="10411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560" y="1493522"/>
                        <a:ext cx="232410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457200" y="2667002"/>
            <a:ext cx="3810000" cy="457198"/>
          </a:xfrm>
        </p:spPr>
        <p:txBody>
          <a:bodyPr/>
          <a:lstStyle/>
          <a:p>
            <a:r>
              <a:rPr lang="en-US" sz="2600" dirty="0"/>
              <a:t>Take </a:t>
            </a:r>
            <a:r>
              <a:rPr lang="en-US" sz="2600" dirty="0" smtClean="0"/>
              <a:t>−log </a:t>
            </a:r>
            <a:r>
              <a:rPr lang="en-US" sz="2600" dirty="0"/>
              <a:t>of both sides:</a:t>
            </a:r>
          </a:p>
        </p:txBody>
      </p:sp>
      <p:graphicFrame>
        <p:nvGraphicFramePr>
          <p:cNvPr id="130051" name="Object 3" descr="Negative log of K sub ay = negative log of the concentration of H, plus, plus negative log of, the concentration of Ay, minus, over the concentration of H Ay"/>
          <p:cNvGraphicFramePr>
            <a:graphicFrameLocks noChangeAspect="1"/>
          </p:cNvGraphicFramePr>
          <p:nvPr>
            <p:extLst>
              <p:ext uri="{D42A27DB-BD31-4B8C-83A1-F6EECF244321}">
                <p14:modId xmlns:p14="http://schemas.microsoft.com/office/powerpoint/2010/main" val="2454269144"/>
              </p:ext>
            </p:extLst>
          </p:nvPr>
        </p:nvGraphicFramePr>
        <p:xfrm>
          <a:off x="1035050" y="3340100"/>
          <a:ext cx="5054600" cy="1155700"/>
        </p:xfrm>
        <a:graphic>
          <a:graphicData uri="http://schemas.openxmlformats.org/presentationml/2006/ole">
            <mc:AlternateContent xmlns:mc="http://schemas.openxmlformats.org/markup-compatibility/2006">
              <mc:Choice xmlns:v="urn:schemas-microsoft-com:vml" Requires="v">
                <p:oleObj spid="_x0000_s130270" name="Equation" r:id="rId5" imgW="5054400" imgH="1155600" progId="Equation.DSMT4">
                  <p:embed/>
                </p:oleObj>
              </mc:Choice>
              <mc:Fallback>
                <p:oleObj name="Equation" r:id="rId5" imgW="5054400" imgH="1155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3340100"/>
                        <a:ext cx="50546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4"/>
          </p:nvPr>
        </p:nvSpPr>
        <p:spPr>
          <a:xfrm>
            <a:off x="457200" y="4648200"/>
            <a:ext cx="1981200" cy="457200"/>
          </a:xfrm>
        </p:spPr>
        <p:txBody>
          <a:bodyPr/>
          <a:lstStyle/>
          <a:p>
            <a:r>
              <a:rPr lang="en-US" sz="2600" dirty="0"/>
              <a:t>Rearrange:</a:t>
            </a:r>
          </a:p>
        </p:txBody>
      </p:sp>
      <p:graphicFrame>
        <p:nvGraphicFramePr>
          <p:cNvPr id="130052" name="Object 4" descr="Negative log of the concentration of H, plus, = negative log of K sub ay plus log of, the concentration of Ay, minus, over the concentration of H Ay"/>
          <p:cNvGraphicFramePr>
            <a:graphicFrameLocks noChangeAspect="1"/>
          </p:cNvGraphicFramePr>
          <p:nvPr>
            <p:extLst>
              <p:ext uri="{D42A27DB-BD31-4B8C-83A1-F6EECF244321}">
                <p14:modId xmlns:p14="http://schemas.microsoft.com/office/powerpoint/2010/main" val="2896585765"/>
              </p:ext>
            </p:extLst>
          </p:nvPr>
        </p:nvGraphicFramePr>
        <p:xfrm>
          <a:off x="1200150" y="5168900"/>
          <a:ext cx="4826000" cy="1155700"/>
        </p:xfrm>
        <a:graphic>
          <a:graphicData uri="http://schemas.openxmlformats.org/presentationml/2006/ole">
            <mc:AlternateContent xmlns:mc="http://schemas.openxmlformats.org/markup-compatibility/2006">
              <mc:Choice xmlns:v="urn:schemas-microsoft-com:vml" Requires="v">
                <p:oleObj spid="_x0000_s130271" name="Equation" r:id="rId7" imgW="4825800" imgH="1155600" progId="Equation.DSMT4">
                  <p:embed/>
                </p:oleObj>
              </mc:Choice>
              <mc:Fallback>
                <p:oleObj name="Equation" r:id="rId7" imgW="4825800" imgH="1155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50" y="5168900"/>
                        <a:ext cx="48260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0683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Times New Roman" pitchFamily="18" charset="0"/>
              </a:rPr>
              <a:t>Calculating the pH of a Buffer </a:t>
            </a:r>
            <a:r>
              <a:rPr lang="en-US" sz="2000" b="0" dirty="0">
                <a:latin typeface="Times New Roman" pitchFamily="18" charset="0"/>
              </a:rPr>
              <a:t>(2 of 2)</a:t>
            </a:r>
          </a:p>
        </p:txBody>
      </p:sp>
      <p:sp>
        <p:nvSpPr>
          <p:cNvPr id="3" name="Content Placeholder 2"/>
          <p:cNvSpPr>
            <a:spLocks noGrp="1"/>
          </p:cNvSpPr>
          <p:nvPr>
            <p:ph idx="1"/>
          </p:nvPr>
        </p:nvSpPr>
        <p:spPr>
          <a:xfrm>
            <a:off x="457200" y="1600201"/>
            <a:ext cx="1752600" cy="380999"/>
          </a:xfrm>
        </p:spPr>
        <p:txBody>
          <a:bodyPr/>
          <a:lstStyle/>
          <a:p>
            <a:r>
              <a:rPr lang="en-US" sz="2600" dirty="0"/>
              <a:t>Which is:</a:t>
            </a:r>
          </a:p>
        </p:txBody>
      </p:sp>
      <p:graphicFrame>
        <p:nvGraphicFramePr>
          <p:cNvPr id="130053" name="Object 5" descr="p H = p K sub ay plus log of, the concentration of Ay, minus, over the concentration of H Ay"/>
          <p:cNvGraphicFramePr>
            <a:graphicFrameLocks noChangeAspect="1"/>
          </p:cNvGraphicFramePr>
          <p:nvPr>
            <p:extLst>
              <p:ext uri="{D42A27DB-BD31-4B8C-83A1-F6EECF244321}">
                <p14:modId xmlns:p14="http://schemas.microsoft.com/office/powerpoint/2010/main" val="1836585148"/>
              </p:ext>
            </p:extLst>
          </p:nvPr>
        </p:nvGraphicFramePr>
        <p:xfrm>
          <a:off x="1244600" y="2108200"/>
          <a:ext cx="3314700" cy="1155700"/>
        </p:xfrm>
        <a:graphic>
          <a:graphicData uri="http://schemas.openxmlformats.org/presentationml/2006/ole">
            <mc:AlternateContent xmlns:mc="http://schemas.openxmlformats.org/markup-compatibility/2006">
              <mc:Choice xmlns:v="urn:schemas-microsoft-com:vml" Requires="v">
                <p:oleObj spid="_x0000_s131150" name="Equation" r:id="rId3" imgW="3314520" imgH="1155600" progId="Equation.DSMT4">
                  <p:embed/>
                </p:oleObj>
              </mc:Choice>
              <mc:Fallback>
                <p:oleObj name="Equation" r:id="rId3" imgW="3314520" imgH="1155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2108200"/>
                        <a:ext cx="33147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457200" y="3505200"/>
            <a:ext cx="8229600" cy="990600"/>
          </a:xfrm>
        </p:spPr>
        <p:txBody>
          <a:bodyPr/>
          <a:lstStyle/>
          <a:p>
            <a:r>
              <a:rPr lang="en-US" sz="2400" dirty="0"/>
              <a:t>This equation is known as the </a:t>
            </a:r>
            <a:r>
              <a:rPr lang="en-US" sz="2400" b="1" dirty="0"/>
              <a:t>Henderson–Hasselbalch equation</a:t>
            </a:r>
            <a:r>
              <a:rPr lang="en-US" sz="2400" dirty="0"/>
              <a:t>. This applies </a:t>
            </a:r>
            <a:r>
              <a:rPr lang="en-US" sz="2400" b="1" dirty="0"/>
              <a:t>only</a:t>
            </a:r>
            <a:r>
              <a:rPr lang="en-US" sz="2400" dirty="0"/>
              <a:t> to buffers.</a:t>
            </a:r>
          </a:p>
        </p:txBody>
      </p:sp>
    </p:spTree>
    <p:extLst>
      <p:ext uri="{BB962C8B-B14F-4D97-AF65-F5344CB8AC3E}">
        <p14:creationId xmlns:p14="http://schemas.microsoft.com/office/powerpoint/2010/main" val="1620683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Times New Roman" pitchFamily="18" charset="0"/>
              </a:rPr>
              <a:t>Henderson</a:t>
            </a:r>
            <a:r>
              <a:rPr lang="en-US" sz="3400" dirty="0">
                <a:latin typeface="Times New Roman" pitchFamily="18" charset="0"/>
                <a:ea typeface="Arial" charset="0"/>
                <a:cs typeface="Arial" charset="0"/>
              </a:rPr>
              <a:t>–</a:t>
            </a:r>
            <a:r>
              <a:rPr lang="en-US" sz="3400" dirty="0">
                <a:latin typeface="Times New Roman" pitchFamily="18" charset="0"/>
              </a:rPr>
              <a:t>Hasselbalch Equation</a:t>
            </a:r>
          </a:p>
        </p:txBody>
      </p:sp>
      <p:sp>
        <p:nvSpPr>
          <p:cNvPr id="3" name="Content Placeholder 2"/>
          <p:cNvSpPr>
            <a:spLocks noGrp="1"/>
          </p:cNvSpPr>
          <p:nvPr>
            <p:ph idx="1"/>
          </p:nvPr>
        </p:nvSpPr>
        <p:spPr>
          <a:xfrm>
            <a:off x="457200" y="1600201"/>
            <a:ext cx="8229600" cy="380999"/>
          </a:xfrm>
        </p:spPr>
        <p:txBody>
          <a:bodyPr/>
          <a:lstStyle/>
          <a:p>
            <a:r>
              <a:rPr lang="en-US" sz="2600" dirty="0"/>
              <a:t>What is the pH of a buffer that is 0.12 </a:t>
            </a:r>
            <a:r>
              <a:rPr lang="en-US" sz="2600" i="1" dirty="0"/>
              <a:t>M</a:t>
            </a:r>
            <a:r>
              <a:rPr lang="en-US" sz="2600" dirty="0"/>
              <a:t> in lactic acid,</a:t>
            </a:r>
          </a:p>
        </p:txBody>
      </p:sp>
      <p:graphicFrame>
        <p:nvGraphicFramePr>
          <p:cNvPr id="8" name="Object 7" descr="C H 3 C H ( O H ) C O O H,"/>
          <p:cNvGraphicFramePr>
            <a:graphicFrameLocks noChangeAspect="1"/>
          </p:cNvGraphicFramePr>
          <p:nvPr>
            <p:extLst>
              <p:ext uri="{D42A27DB-BD31-4B8C-83A1-F6EECF244321}">
                <p14:modId xmlns:p14="http://schemas.microsoft.com/office/powerpoint/2010/main" val="3978554787"/>
              </p:ext>
            </p:extLst>
          </p:nvPr>
        </p:nvGraphicFramePr>
        <p:xfrm>
          <a:off x="685800" y="2026920"/>
          <a:ext cx="2946400" cy="469900"/>
        </p:xfrm>
        <a:graphic>
          <a:graphicData uri="http://schemas.openxmlformats.org/presentationml/2006/ole">
            <mc:AlternateContent xmlns:mc="http://schemas.openxmlformats.org/markup-compatibility/2006">
              <mc:Choice xmlns:v="urn:schemas-microsoft-com:vml" Requires="v">
                <p:oleObj spid="_x0000_s132390" name="Equation" r:id="rId3" imgW="2946240" imgH="469800" progId="Equation.DSMT4">
                  <p:embed/>
                </p:oleObj>
              </mc:Choice>
              <mc:Fallback>
                <p:oleObj name="Equation" r:id="rId3" imgW="29462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26920"/>
                        <a:ext cx="2946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3657600" y="2026920"/>
            <a:ext cx="4495800" cy="380998"/>
          </a:xfrm>
        </p:spPr>
        <p:txBody>
          <a:bodyPr/>
          <a:lstStyle/>
          <a:p>
            <a:pPr>
              <a:buNone/>
            </a:pPr>
            <a:r>
              <a:rPr lang="en-US" sz="2600" dirty="0"/>
              <a:t>and 0.10 </a:t>
            </a:r>
            <a:r>
              <a:rPr lang="en-US" sz="2600" i="1" dirty="0"/>
              <a:t>M</a:t>
            </a:r>
            <a:r>
              <a:rPr lang="en-US" sz="2600" dirty="0"/>
              <a:t> in sodium lactate?</a:t>
            </a:r>
          </a:p>
        </p:txBody>
      </p:sp>
      <p:graphicFrame>
        <p:nvGraphicFramePr>
          <p:cNvPr id="9" name="Object 8" descr="K sub a"/>
          <p:cNvGraphicFramePr>
            <a:graphicFrameLocks noChangeAspect="1"/>
          </p:cNvGraphicFramePr>
          <p:nvPr>
            <p:extLst>
              <p:ext uri="{D42A27DB-BD31-4B8C-83A1-F6EECF244321}">
                <p14:modId xmlns:p14="http://schemas.microsoft.com/office/powerpoint/2010/main" val="1093745265"/>
              </p:ext>
            </p:extLst>
          </p:nvPr>
        </p:nvGraphicFramePr>
        <p:xfrm>
          <a:off x="8158480" y="2065020"/>
          <a:ext cx="381000" cy="419100"/>
        </p:xfrm>
        <a:graphic>
          <a:graphicData uri="http://schemas.openxmlformats.org/presentationml/2006/ole">
            <mc:AlternateContent xmlns:mc="http://schemas.openxmlformats.org/markup-compatibility/2006">
              <mc:Choice xmlns:v="urn:schemas-microsoft-com:vml" Requires="v">
                <p:oleObj spid="_x0000_s132391" name="Equation" r:id="rId5" imgW="380880" imgH="419040" progId="Equation.DSMT4">
                  <p:embed/>
                </p:oleObj>
              </mc:Choice>
              <mc:Fallback>
                <p:oleObj name="Equation" r:id="rId5" imgW="38088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480" y="2065020"/>
                        <a:ext cx="381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4"/>
          </p:nvPr>
        </p:nvSpPr>
        <p:spPr>
          <a:xfrm>
            <a:off x="716280" y="2438400"/>
            <a:ext cx="2362200" cy="457200"/>
          </a:xfrm>
        </p:spPr>
        <p:txBody>
          <a:bodyPr/>
          <a:lstStyle/>
          <a:p>
            <a:pPr>
              <a:buNone/>
            </a:pPr>
            <a:r>
              <a:rPr lang="en-US" sz="2600" dirty="0"/>
              <a:t>for lactic acid is</a:t>
            </a:r>
          </a:p>
        </p:txBody>
      </p:sp>
      <p:graphicFrame>
        <p:nvGraphicFramePr>
          <p:cNvPr id="10" name="Object 9" descr="1.4 times 10 to the negative fourth"/>
          <p:cNvGraphicFramePr>
            <a:graphicFrameLocks noChangeAspect="1"/>
          </p:cNvGraphicFramePr>
          <p:nvPr>
            <p:extLst>
              <p:ext uri="{D42A27DB-BD31-4B8C-83A1-F6EECF244321}">
                <p14:modId xmlns:p14="http://schemas.microsoft.com/office/powerpoint/2010/main" val="1409108369"/>
              </p:ext>
            </p:extLst>
          </p:nvPr>
        </p:nvGraphicFramePr>
        <p:xfrm>
          <a:off x="3081020" y="2458720"/>
          <a:ext cx="1384300" cy="368300"/>
        </p:xfrm>
        <a:graphic>
          <a:graphicData uri="http://schemas.openxmlformats.org/presentationml/2006/ole">
            <mc:AlternateContent xmlns:mc="http://schemas.openxmlformats.org/markup-compatibility/2006">
              <mc:Choice xmlns:v="urn:schemas-microsoft-com:vml" Requires="v">
                <p:oleObj spid="_x0000_s132392" name="Equation" r:id="rId7" imgW="1384200" imgH="368280" progId="Equation.DSMT4">
                  <p:embed/>
                </p:oleObj>
              </mc:Choice>
              <mc:Fallback>
                <p:oleObj name="Equation" r:id="rId7" imgW="1384200" imgH="368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1020" y="2458720"/>
                        <a:ext cx="13843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101" name="Object 5" descr="Negative p H = p K sub ay plus log of, the concentration of Ay, minus, over the concentration of H Ay = negative log of, 1.4 times 10 to the negative fourth, plus log of, the concentration of 0.10 molality, over 0.12 molality = 3.85 plus, negative 0.08, = 3.77"/>
          <p:cNvGraphicFramePr>
            <a:graphicFrameLocks noChangeAspect="1"/>
          </p:cNvGraphicFramePr>
          <p:nvPr>
            <p:extLst>
              <p:ext uri="{D42A27DB-BD31-4B8C-83A1-F6EECF244321}">
                <p14:modId xmlns:p14="http://schemas.microsoft.com/office/powerpoint/2010/main" val="595279405"/>
              </p:ext>
            </p:extLst>
          </p:nvPr>
        </p:nvGraphicFramePr>
        <p:xfrm>
          <a:off x="1676400" y="3111500"/>
          <a:ext cx="5765800" cy="2832100"/>
        </p:xfrm>
        <a:graphic>
          <a:graphicData uri="http://schemas.openxmlformats.org/presentationml/2006/ole">
            <mc:AlternateContent xmlns:mc="http://schemas.openxmlformats.org/markup-compatibility/2006">
              <mc:Choice xmlns:v="urn:schemas-microsoft-com:vml" Requires="v">
                <p:oleObj spid="_x0000_s132393" name="Equation" r:id="rId9" imgW="5765760" imgH="2831760" progId="Equation.DSMT4">
                  <p:embed/>
                </p:oleObj>
              </mc:Choice>
              <mc:Fallback>
                <p:oleObj name="Equation" r:id="rId9" imgW="5765760" imgH="28317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3111500"/>
                        <a:ext cx="5765800" cy="283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Capacity</a:t>
            </a:r>
          </a:p>
        </p:txBody>
      </p:sp>
      <p:sp>
        <p:nvSpPr>
          <p:cNvPr id="3" name="Content Placeholder 2"/>
          <p:cNvSpPr>
            <a:spLocks noGrp="1"/>
          </p:cNvSpPr>
          <p:nvPr>
            <p:ph idx="1"/>
          </p:nvPr>
        </p:nvSpPr>
        <p:spPr>
          <a:xfrm>
            <a:off x="457200" y="1600201"/>
            <a:ext cx="8229600" cy="3505199"/>
          </a:xfrm>
        </p:spPr>
        <p:txBody>
          <a:bodyPr/>
          <a:lstStyle/>
          <a:p>
            <a:r>
              <a:rPr lang="en-US" sz="2600" dirty="0"/>
              <a:t>The amount of acid or base the buffer can neutralize before the </a:t>
            </a:r>
            <a:r>
              <a:rPr lang="en-US" sz="2600" dirty="0" smtClean="0"/>
              <a:t>p</a:t>
            </a:r>
            <a:r>
              <a:rPr lang="en-US" sz="100" dirty="0" smtClean="0"/>
              <a:t> </a:t>
            </a:r>
            <a:r>
              <a:rPr lang="en-US" sz="2600" dirty="0" smtClean="0"/>
              <a:t>H </a:t>
            </a:r>
            <a:r>
              <a:rPr lang="en-US" sz="2600" dirty="0"/>
              <a:t>begins to change to an appreciable degree.</a:t>
            </a:r>
          </a:p>
          <a:p>
            <a:r>
              <a:rPr lang="en-US" sz="2600" dirty="0"/>
              <a:t>Using the Henderson–Hasselbalch equation, </a:t>
            </a:r>
            <a:r>
              <a:rPr lang="en-US" sz="2600" dirty="0" smtClean="0"/>
              <a:t>p</a:t>
            </a:r>
            <a:r>
              <a:rPr lang="en-US" sz="100" dirty="0" smtClean="0"/>
              <a:t> </a:t>
            </a:r>
            <a:r>
              <a:rPr lang="en-US" sz="2600" dirty="0" smtClean="0"/>
              <a:t>H </a:t>
            </a:r>
            <a:r>
              <a:rPr lang="en-US" sz="2600" dirty="0"/>
              <a:t>will be the same for a conjugate acid–base pair of 1 </a:t>
            </a:r>
            <a:r>
              <a:rPr lang="en-US" sz="2600" i="1" dirty="0"/>
              <a:t>M</a:t>
            </a:r>
            <a:r>
              <a:rPr lang="en-US" sz="2600" dirty="0"/>
              <a:t> each or 0.1 </a:t>
            </a:r>
            <a:r>
              <a:rPr lang="en-US" sz="2600" i="1" dirty="0"/>
              <a:t>M</a:t>
            </a:r>
            <a:r>
              <a:rPr lang="en-US" sz="2600" dirty="0"/>
              <a:t> each; however, the buffer that is 1 </a:t>
            </a:r>
            <a:r>
              <a:rPr lang="en-US" sz="2600" i="1" dirty="0"/>
              <a:t>M</a:t>
            </a:r>
            <a:r>
              <a:rPr lang="en-US" sz="2600" dirty="0"/>
              <a:t> can neutralize more acid or base before the </a:t>
            </a:r>
            <a:r>
              <a:rPr lang="en-US" sz="2600" dirty="0" smtClean="0"/>
              <a:t>p</a:t>
            </a:r>
            <a:r>
              <a:rPr lang="en-US" sz="100" dirty="0" smtClean="0"/>
              <a:t> </a:t>
            </a:r>
            <a:r>
              <a:rPr lang="en-US" sz="2600" dirty="0" smtClean="0"/>
              <a:t>H </a:t>
            </a:r>
            <a:r>
              <a:rPr lang="en-US" sz="2600" dirty="0"/>
              <a:t>changes.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Range</a:t>
            </a:r>
          </a:p>
        </p:txBody>
      </p:sp>
      <p:sp>
        <p:nvSpPr>
          <p:cNvPr id="3" name="Content Placeholder 2"/>
          <p:cNvSpPr>
            <a:spLocks noGrp="1"/>
          </p:cNvSpPr>
          <p:nvPr>
            <p:ph sz="quarter" idx="13"/>
          </p:nvPr>
        </p:nvSpPr>
        <p:spPr>
          <a:xfrm>
            <a:off x="457200" y="1600200"/>
            <a:ext cx="8229600" cy="838200"/>
          </a:xfrm>
        </p:spPr>
        <p:txBody>
          <a:bodyPr/>
          <a:lstStyle/>
          <a:p>
            <a:r>
              <a:rPr lang="en-US" sz="2600" dirty="0"/>
              <a:t>The range of </a:t>
            </a:r>
            <a:r>
              <a:rPr lang="en-US" sz="2600" dirty="0" smtClean="0"/>
              <a:t>p</a:t>
            </a:r>
            <a:r>
              <a:rPr lang="en-US" sz="100" dirty="0" smtClean="0"/>
              <a:t> </a:t>
            </a:r>
            <a:r>
              <a:rPr lang="en-US" sz="2600" dirty="0" smtClean="0"/>
              <a:t>H </a:t>
            </a:r>
            <a:r>
              <a:rPr lang="en-US" sz="2600" dirty="0"/>
              <a:t>values over which a buffer system works effectively</a:t>
            </a:r>
          </a:p>
        </p:txBody>
      </p:sp>
      <p:sp>
        <p:nvSpPr>
          <p:cNvPr id="4" name="Content Placeholder 3"/>
          <p:cNvSpPr>
            <a:spLocks noGrp="1"/>
          </p:cNvSpPr>
          <p:nvPr>
            <p:ph sz="quarter" idx="14"/>
          </p:nvPr>
        </p:nvSpPr>
        <p:spPr>
          <a:xfrm>
            <a:off x="457200" y="2666999"/>
            <a:ext cx="3124200" cy="381000"/>
          </a:xfrm>
        </p:spPr>
        <p:txBody>
          <a:bodyPr/>
          <a:lstStyle/>
          <a:p>
            <a:r>
              <a:rPr lang="en-US" sz="2600" dirty="0"/>
              <a:t>Optimal </a:t>
            </a:r>
            <a:r>
              <a:rPr lang="en-US" sz="2600" dirty="0" smtClean="0"/>
              <a:t>p</a:t>
            </a:r>
            <a:r>
              <a:rPr lang="en-US" sz="100" dirty="0" smtClean="0"/>
              <a:t> </a:t>
            </a:r>
            <a:r>
              <a:rPr lang="en-US" sz="2600" dirty="0" smtClean="0"/>
              <a:t>H</a:t>
            </a:r>
            <a:r>
              <a:rPr lang="en-US" sz="2600" dirty="0"/>
              <a:t>: where</a:t>
            </a:r>
          </a:p>
        </p:txBody>
      </p:sp>
      <p:graphicFrame>
        <p:nvGraphicFramePr>
          <p:cNvPr id="133122" name="Object 2" descr="P H = p sub K ay times, the concentration of H Ay = the concentration of Ay, minus"/>
          <p:cNvGraphicFramePr>
            <a:graphicFrameLocks noChangeAspect="1"/>
          </p:cNvGraphicFramePr>
          <p:nvPr>
            <p:extLst>
              <p:ext uri="{D42A27DB-BD31-4B8C-83A1-F6EECF244321}">
                <p14:modId xmlns:p14="http://schemas.microsoft.com/office/powerpoint/2010/main" val="3987557484"/>
              </p:ext>
            </p:extLst>
          </p:nvPr>
        </p:nvGraphicFramePr>
        <p:xfrm>
          <a:off x="3566160" y="2618740"/>
          <a:ext cx="3492500" cy="596900"/>
        </p:xfrm>
        <a:graphic>
          <a:graphicData uri="http://schemas.openxmlformats.org/presentationml/2006/ole">
            <mc:AlternateContent xmlns:mc="http://schemas.openxmlformats.org/markup-compatibility/2006">
              <mc:Choice xmlns:v="urn:schemas-microsoft-com:vml" Requires="v">
                <p:oleObj spid="_x0000_s133268" name="Equation" r:id="rId3" imgW="3492360" imgH="596880" progId="Equation.DSMT4">
                  <p:embed/>
                </p:oleObj>
              </mc:Choice>
              <mc:Fallback>
                <p:oleObj name="Equation" r:id="rId3" imgW="3492360" imgH="596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160" y="2618740"/>
                        <a:ext cx="3492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457200" y="3428999"/>
            <a:ext cx="8229600" cy="838200"/>
          </a:xfrm>
        </p:spPr>
        <p:txBody>
          <a:bodyPr/>
          <a:lstStyle/>
          <a:p>
            <a:r>
              <a:rPr lang="en-US" sz="2600" dirty="0"/>
              <a:t>If one concentration is more than 10 times the other, the buffering action is poor; this means that the </a:t>
            </a:r>
            <a:r>
              <a:rPr lang="en-US" sz="2600" dirty="0" smtClean="0"/>
              <a:t>p</a:t>
            </a:r>
            <a:r>
              <a:rPr lang="en-US" sz="100" dirty="0" smtClean="0"/>
              <a:t> </a:t>
            </a:r>
            <a:r>
              <a:rPr lang="en-US" sz="2600" dirty="0" smtClean="0"/>
              <a:t>H</a:t>
            </a:r>
            <a:endParaRPr lang="en-US" sz="2600" dirty="0"/>
          </a:p>
        </p:txBody>
      </p:sp>
      <p:sp>
        <p:nvSpPr>
          <p:cNvPr id="6" name="Content Placeholder 5"/>
          <p:cNvSpPr>
            <a:spLocks noGrp="1"/>
          </p:cNvSpPr>
          <p:nvPr>
            <p:ph sz="quarter" idx="16"/>
          </p:nvPr>
        </p:nvSpPr>
        <p:spPr>
          <a:xfrm>
            <a:off x="716280" y="4267200"/>
            <a:ext cx="6324600" cy="457200"/>
          </a:xfrm>
        </p:spPr>
        <p:txBody>
          <a:bodyPr/>
          <a:lstStyle/>
          <a:p>
            <a:pPr>
              <a:buNone/>
            </a:pPr>
            <a:r>
              <a:rPr lang="en-US" sz="2600" dirty="0"/>
              <a:t>range of a buffer is usually </a:t>
            </a:r>
            <a:r>
              <a:rPr lang="en-US" sz="2600" dirty="0">
                <a:ea typeface="Arial" charset="0"/>
                <a:cs typeface="Arial" charset="0"/>
              </a:rPr>
              <a:t>±1 pH unit from</a:t>
            </a:r>
            <a:endParaRPr lang="en-US" sz="2600" dirty="0"/>
          </a:p>
        </p:txBody>
      </p:sp>
      <p:graphicFrame>
        <p:nvGraphicFramePr>
          <p:cNvPr id="133123" name="Object 3" descr="p K sub a."/>
          <p:cNvGraphicFramePr>
            <a:graphicFrameLocks noChangeAspect="1"/>
          </p:cNvGraphicFramePr>
          <p:nvPr>
            <p:extLst>
              <p:ext uri="{D42A27DB-BD31-4B8C-83A1-F6EECF244321}">
                <p14:modId xmlns:p14="http://schemas.microsoft.com/office/powerpoint/2010/main" val="4022865509"/>
              </p:ext>
            </p:extLst>
          </p:nvPr>
        </p:nvGraphicFramePr>
        <p:xfrm>
          <a:off x="7002780" y="4297680"/>
          <a:ext cx="647700" cy="419100"/>
        </p:xfrm>
        <a:graphic>
          <a:graphicData uri="http://schemas.openxmlformats.org/presentationml/2006/ole">
            <mc:AlternateContent xmlns:mc="http://schemas.openxmlformats.org/markup-compatibility/2006">
              <mc:Choice xmlns:v="urn:schemas-microsoft-com:vml" Requires="v">
                <p:oleObj spid="_x0000_s133269" name="Equation" r:id="rId5" imgW="647640" imgH="419040" progId="Equation.DSMT4">
                  <p:embed/>
                </p:oleObj>
              </mc:Choice>
              <mc:Fallback>
                <p:oleObj name="Equation" r:id="rId5" imgW="64764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2780" y="4297680"/>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of a Strong Acid or a Strong Base to a Buffer </a:t>
            </a:r>
            <a:r>
              <a:rPr lang="en-US" sz="2000" b="0" dirty="0"/>
              <a:t>(1 of 2)</a:t>
            </a:r>
          </a:p>
        </p:txBody>
      </p:sp>
      <p:sp>
        <p:nvSpPr>
          <p:cNvPr id="3" name="Content Placeholder 2"/>
          <p:cNvSpPr>
            <a:spLocks noGrp="1"/>
          </p:cNvSpPr>
          <p:nvPr>
            <p:ph sz="quarter" idx="13"/>
          </p:nvPr>
        </p:nvSpPr>
        <p:spPr>
          <a:xfrm>
            <a:off x="457200" y="1600200"/>
            <a:ext cx="8229600" cy="762000"/>
          </a:xfrm>
        </p:spPr>
        <p:txBody>
          <a:bodyPr/>
          <a:lstStyle/>
          <a:p>
            <a:pPr marL="429768" indent="-429768">
              <a:buFontTx/>
              <a:buAutoNum type="arabicParenR"/>
            </a:pPr>
            <a:r>
              <a:rPr lang="en-US" sz="2600" dirty="0"/>
              <a:t>Addition of the strong acid or base is a neutralization reaction; calculate like stoichiometry problem to find</a:t>
            </a:r>
          </a:p>
        </p:txBody>
      </p:sp>
      <p:graphicFrame>
        <p:nvGraphicFramePr>
          <p:cNvPr id="10" name="Object 9" descr="H Ay and Ay, minus"/>
          <p:cNvGraphicFramePr>
            <a:graphicFrameLocks noChangeAspect="1"/>
          </p:cNvGraphicFramePr>
          <p:nvPr>
            <p:extLst>
              <p:ext uri="{D42A27DB-BD31-4B8C-83A1-F6EECF244321}">
                <p14:modId xmlns:p14="http://schemas.microsoft.com/office/powerpoint/2010/main" val="472498284"/>
              </p:ext>
            </p:extLst>
          </p:nvPr>
        </p:nvGraphicFramePr>
        <p:xfrm>
          <a:off x="852055" y="2371783"/>
          <a:ext cx="2043545" cy="496455"/>
        </p:xfrm>
        <a:graphic>
          <a:graphicData uri="http://schemas.openxmlformats.org/presentationml/2006/ole">
            <mc:AlternateContent xmlns:mc="http://schemas.openxmlformats.org/markup-compatibility/2006">
              <mc:Choice xmlns:v="urn:schemas-microsoft-com:vml" Requires="v">
                <p:oleObj spid="_x0000_s134219" name="Equation" r:id="rId3" imgW="2247840" imgH="545760" progId="Equation.DSMT4">
                  <p:embed/>
                </p:oleObj>
              </mc:Choice>
              <mc:Fallback>
                <p:oleObj name="Equation" r:id="rId3" imgW="2247840" imgH="545760" progId="Equation.DSMT4">
                  <p:embed/>
                  <p:pic>
                    <p:nvPicPr>
                      <p:cNvPr id="0" name="Picture 2"/>
                      <p:cNvPicPr>
                        <a:picLocks noChangeAspect="1" noChangeArrowheads="1"/>
                      </p:cNvPicPr>
                      <p:nvPr/>
                    </p:nvPicPr>
                    <p:blipFill>
                      <a:blip r:embed="rId4"/>
                      <a:srcRect/>
                      <a:stretch>
                        <a:fillRect/>
                      </a:stretch>
                    </p:blipFill>
                    <p:spPr bwMode="auto">
                      <a:xfrm>
                        <a:off x="852055" y="2371783"/>
                        <a:ext cx="2043545" cy="496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3037840" y="2377440"/>
            <a:ext cx="5105400" cy="457200"/>
          </a:xfrm>
        </p:spPr>
        <p:txBody>
          <a:bodyPr/>
          <a:lstStyle/>
          <a:p>
            <a:pPr>
              <a:buNone/>
            </a:pPr>
            <a:r>
              <a:rPr lang="en-US" sz="2600" dirty="0"/>
              <a:t>when </a:t>
            </a:r>
            <a:r>
              <a:rPr lang="en-US" sz="2600" b="1" dirty="0"/>
              <a:t>all </a:t>
            </a:r>
            <a:r>
              <a:rPr lang="en-US" sz="2600" dirty="0"/>
              <a:t>of the added acid or base</a:t>
            </a:r>
          </a:p>
        </p:txBody>
      </p:sp>
      <p:sp>
        <p:nvSpPr>
          <p:cNvPr id="6" name="Content Placeholder 5"/>
          <p:cNvSpPr>
            <a:spLocks noGrp="1"/>
          </p:cNvSpPr>
          <p:nvPr>
            <p:ph sz="quarter" idx="16"/>
          </p:nvPr>
        </p:nvSpPr>
        <p:spPr>
          <a:xfrm>
            <a:off x="899160" y="2804160"/>
            <a:ext cx="1066800" cy="381000"/>
          </a:xfrm>
        </p:spPr>
        <p:txBody>
          <a:bodyPr/>
          <a:lstStyle/>
          <a:p>
            <a:pPr>
              <a:buNone/>
            </a:pPr>
            <a:r>
              <a:rPr lang="en-US" sz="2600" dirty="0"/>
              <a:t>reacts.</a:t>
            </a:r>
          </a:p>
        </p:txBody>
      </p:sp>
      <p:sp>
        <p:nvSpPr>
          <p:cNvPr id="7" name="Content Placeholder 6"/>
          <p:cNvSpPr>
            <a:spLocks noGrp="1"/>
          </p:cNvSpPr>
          <p:nvPr>
            <p:ph sz="quarter" idx="17"/>
          </p:nvPr>
        </p:nvSpPr>
        <p:spPr>
          <a:xfrm>
            <a:off x="457200" y="3368040"/>
            <a:ext cx="8229600" cy="441960"/>
          </a:xfrm>
        </p:spPr>
        <p:txBody>
          <a:bodyPr/>
          <a:lstStyle/>
          <a:p>
            <a:pPr marL="429768" indent="-429768">
              <a:buFont typeface="+mj-lt"/>
              <a:buAutoNum type="arabicParenR" startAt="2"/>
            </a:pPr>
            <a:r>
              <a:rPr lang="en-US" sz="2600" dirty="0"/>
              <a:t>Use the Henderson–Hasselbalch equation to find </a:t>
            </a:r>
            <a:r>
              <a:rPr lang="en-US" sz="2600" dirty="0" smtClean="0"/>
              <a:t>p</a:t>
            </a:r>
            <a:r>
              <a:rPr lang="en-US" sz="100" dirty="0" smtClean="0"/>
              <a:t> </a:t>
            </a:r>
            <a:r>
              <a:rPr lang="en-US" sz="2600" dirty="0" smtClean="0"/>
              <a:t>H</a:t>
            </a:r>
            <a:r>
              <a:rPr lang="en-US" sz="2600" dirty="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of a Strong Acid or a Strong Base to a Buffer </a:t>
            </a:r>
            <a:r>
              <a:rPr lang="en-US" sz="2000" b="0" dirty="0"/>
              <a:t>(2 of 2)</a:t>
            </a:r>
            <a:endParaRPr lang="en-US" dirty="0"/>
          </a:p>
        </p:txBody>
      </p:sp>
      <p:pic>
        <p:nvPicPr>
          <p:cNvPr id="16" name="Picture 15" descr="A diagram shows how p H of a buffer is calculated through the step 1, stoichiometry and step 2, equilibrium.&#10;&#10;Step 1. Stoichiometry calculation. Begin with a buffer containing weak acid H Ay and conjugate base Ay minus. If you add a strong acid, it will react with the conjugate base component of the buffer, in the reaction Ay minus, aqueous, plus H plus, aqueous, yields H Ay, aqueous. Similarly, if you add a strong base, it will react with the weak acid component of the buffer, in the reaction H Ay, aqueous, plus O H minus, aqueous, yields Ay minus, aqueous, plus H 2 O, liquid. Step 2. Equilibrium calculation. After step 1, calculate new values of the concentrations of H Ay and A minus. Use K sub ay, the concentration of H Ay, and the concentration of Ay minus to calculate the concentration of H plus, which gives you p H.&#10;"/>
          <p:cNvPicPr>
            <a:picLocks noChangeAspect="1"/>
          </p:cNvPicPr>
          <p:nvPr/>
        </p:nvPicPr>
        <p:blipFill rotWithShape="1">
          <a:blip r:embed="rId2">
            <a:extLst>
              <a:ext uri="{28A0092B-C50C-407E-A947-70E740481C1C}">
                <a14:useLocalDpi xmlns:a14="http://schemas.microsoft.com/office/drawing/2010/main" val="0"/>
              </a:ext>
            </a:extLst>
          </a:blip>
          <a:srcRect b="3669"/>
          <a:stretch/>
        </p:blipFill>
        <p:spPr>
          <a:xfrm>
            <a:off x="457200" y="1676400"/>
            <a:ext cx="8242734" cy="384537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sz="2000" b="0" baseline="0" dirty="0"/>
              <a:t>(1 of 4)</a:t>
            </a:r>
          </a:p>
        </p:txBody>
      </p:sp>
      <p:sp>
        <p:nvSpPr>
          <p:cNvPr id="3" name="Content Placeholder 2"/>
          <p:cNvSpPr>
            <a:spLocks noGrp="1"/>
          </p:cNvSpPr>
          <p:nvPr>
            <p:ph sz="quarter" idx="13"/>
          </p:nvPr>
        </p:nvSpPr>
        <p:spPr>
          <a:xfrm>
            <a:off x="457200" y="1600200"/>
            <a:ext cx="4343400" cy="381000"/>
          </a:xfrm>
        </p:spPr>
        <p:txBody>
          <a:bodyPr/>
          <a:lstStyle/>
          <a:p>
            <a:r>
              <a:rPr lang="en-US" sz="2600" dirty="0"/>
              <a:t>A buffer is made by adding</a:t>
            </a:r>
          </a:p>
        </p:txBody>
      </p:sp>
      <p:graphicFrame>
        <p:nvGraphicFramePr>
          <p:cNvPr id="136194" name="Object 2" descr="0.300 mol H C 2 H 3 O 2 and"/>
          <p:cNvGraphicFramePr>
            <a:graphicFrameLocks noChangeAspect="1"/>
          </p:cNvGraphicFramePr>
          <p:nvPr>
            <p:extLst>
              <p:ext uri="{D42A27DB-BD31-4B8C-83A1-F6EECF244321}">
                <p14:modId xmlns:p14="http://schemas.microsoft.com/office/powerpoint/2010/main" val="4189390214"/>
              </p:ext>
            </p:extLst>
          </p:nvPr>
        </p:nvGraphicFramePr>
        <p:xfrm>
          <a:off x="4678680" y="1637983"/>
          <a:ext cx="3467100" cy="419100"/>
        </p:xfrm>
        <a:graphic>
          <a:graphicData uri="http://schemas.openxmlformats.org/presentationml/2006/ole">
            <mc:AlternateContent xmlns:mc="http://schemas.openxmlformats.org/markup-compatibility/2006">
              <mc:Choice xmlns:v="urn:schemas-microsoft-com:vml" Requires="v">
                <p:oleObj spid="_x0000_s136342" name="Equation" r:id="rId3" imgW="3466800" imgH="419040" progId="Equation.DSMT4">
                  <p:embed/>
                </p:oleObj>
              </mc:Choice>
              <mc:Fallback>
                <p:oleObj name="Equation" r:id="rId3" imgW="346680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680" y="1637983"/>
                        <a:ext cx="3467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195" name="Object 3" descr="0.300 mol N a C 2 H 3 O 2"/>
          <p:cNvGraphicFramePr>
            <a:graphicFrameLocks noChangeAspect="1"/>
          </p:cNvGraphicFramePr>
          <p:nvPr>
            <p:extLst>
              <p:ext uri="{D42A27DB-BD31-4B8C-83A1-F6EECF244321}">
                <p14:modId xmlns:p14="http://schemas.microsoft.com/office/powerpoint/2010/main" val="266994295"/>
              </p:ext>
            </p:extLst>
          </p:nvPr>
        </p:nvGraphicFramePr>
        <p:xfrm>
          <a:off x="701040" y="2011680"/>
          <a:ext cx="3009900" cy="419100"/>
        </p:xfrm>
        <a:graphic>
          <a:graphicData uri="http://schemas.openxmlformats.org/presentationml/2006/ole">
            <mc:AlternateContent xmlns:mc="http://schemas.openxmlformats.org/markup-compatibility/2006">
              <mc:Choice xmlns:v="urn:schemas-microsoft-com:vml" Requires="v">
                <p:oleObj spid="_x0000_s136343" name="Equation" r:id="rId5" imgW="3009600" imgH="419040" progId="Equation.DSMT4">
                  <p:embed/>
                </p:oleObj>
              </mc:Choice>
              <mc:Fallback>
                <p:oleObj name="Equation" r:id="rId5" imgW="300960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 y="2011680"/>
                        <a:ext cx="300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4"/>
          </p:nvPr>
        </p:nvSpPr>
        <p:spPr>
          <a:xfrm>
            <a:off x="3855720" y="1990048"/>
            <a:ext cx="4724400" cy="372152"/>
          </a:xfrm>
        </p:spPr>
        <p:txBody>
          <a:bodyPr/>
          <a:lstStyle/>
          <a:p>
            <a:pPr>
              <a:buNone/>
            </a:pPr>
            <a:r>
              <a:rPr lang="en-US" sz="2600" dirty="0"/>
              <a:t>to enough water to make 1.00 L</a:t>
            </a:r>
          </a:p>
        </p:txBody>
      </p:sp>
      <p:sp>
        <p:nvSpPr>
          <p:cNvPr id="5" name="Content Placeholder 4"/>
          <p:cNvSpPr>
            <a:spLocks noGrp="1"/>
          </p:cNvSpPr>
          <p:nvPr>
            <p:ph sz="quarter" idx="15"/>
          </p:nvPr>
        </p:nvSpPr>
        <p:spPr>
          <a:xfrm>
            <a:off x="731520" y="2392680"/>
            <a:ext cx="7955280" cy="829352"/>
          </a:xfrm>
        </p:spPr>
        <p:txBody>
          <a:bodyPr/>
          <a:lstStyle/>
          <a:p>
            <a:pPr marL="0" indent="0">
              <a:buNone/>
            </a:pPr>
            <a:r>
              <a:rPr lang="en-US" sz="2600" dirty="0"/>
              <a:t>of solution. Calculate the pH after 0.020 mol of </a:t>
            </a:r>
            <a:r>
              <a:rPr lang="en-US" sz="2600" dirty="0" smtClean="0"/>
              <a:t>N</a:t>
            </a:r>
            <a:r>
              <a:rPr lang="en-US" sz="100" dirty="0" smtClean="0"/>
              <a:t> </a:t>
            </a:r>
            <a:r>
              <a:rPr lang="en-US" sz="2600" dirty="0" smtClean="0"/>
              <a:t>a</a:t>
            </a:r>
            <a:r>
              <a:rPr lang="en-US" sz="100" dirty="0" smtClean="0"/>
              <a:t> </a:t>
            </a:r>
            <a:r>
              <a:rPr lang="en-US" sz="2600" dirty="0" smtClean="0"/>
              <a:t>O</a:t>
            </a:r>
            <a:r>
              <a:rPr lang="en-US" sz="100" dirty="0" smtClean="0"/>
              <a:t> </a:t>
            </a:r>
            <a:r>
              <a:rPr lang="en-US" sz="2600" dirty="0" smtClean="0"/>
              <a:t>H </a:t>
            </a:r>
            <a:r>
              <a:rPr lang="en-US" sz="2600" dirty="0"/>
              <a:t>is added.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Times New Roman" pitchFamily="18" charset="0"/>
              </a:rPr>
              <a:t>Effect of Acetate on the Acetic Acid Equilibrium </a:t>
            </a:r>
            <a:r>
              <a:rPr lang="en-US" sz="2000" b="0" dirty="0">
                <a:latin typeface="Times New Roman" pitchFamily="18" charset="0"/>
              </a:rPr>
              <a:t>(1 of 2)</a:t>
            </a:r>
          </a:p>
        </p:txBody>
      </p:sp>
      <p:sp>
        <p:nvSpPr>
          <p:cNvPr id="3" name="Content Placeholder 2"/>
          <p:cNvSpPr>
            <a:spLocks noGrp="1"/>
          </p:cNvSpPr>
          <p:nvPr>
            <p:ph idx="1"/>
          </p:nvPr>
        </p:nvSpPr>
        <p:spPr>
          <a:xfrm>
            <a:off x="457200" y="1600201"/>
            <a:ext cx="8229600" cy="457199"/>
          </a:xfrm>
        </p:spPr>
        <p:txBody>
          <a:bodyPr/>
          <a:lstStyle/>
          <a:p>
            <a:r>
              <a:rPr lang="en-US" sz="2600" dirty="0"/>
              <a:t>Acetic acid is a weak acid:</a:t>
            </a:r>
          </a:p>
        </p:txBody>
      </p:sp>
      <p:sp>
        <p:nvSpPr>
          <p:cNvPr id="4" name="Content Placeholder 3"/>
          <p:cNvSpPr>
            <a:spLocks noGrp="1"/>
          </p:cNvSpPr>
          <p:nvPr>
            <p:ph idx="13"/>
          </p:nvPr>
        </p:nvSpPr>
        <p:spPr>
          <a:xfrm>
            <a:off x="929640" y="2266952"/>
            <a:ext cx="228600" cy="380998"/>
          </a:xfrm>
        </p:spPr>
        <p:txBody>
          <a:bodyPr/>
          <a:lstStyle/>
          <a:p>
            <a:pPr marL="0" indent="0">
              <a:buFont typeface="Arial" pitchFamily="34" charset="0"/>
              <a:buChar char="–"/>
            </a:pPr>
            <a:r>
              <a:rPr lang="en-US" dirty="0"/>
              <a:t> </a:t>
            </a:r>
          </a:p>
        </p:txBody>
      </p:sp>
      <p:graphicFrame>
        <p:nvGraphicFramePr>
          <p:cNvPr id="8" name="Object 7" descr="C H 3 C O O H, aqueous, yields H, plus, aqueous, plus C H 3 C O O, minus, aqueous, in a reversible reaction"/>
          <p:cNvGraphicFramePr>
            <a:graphicFrameLocks noChangeAspect="1"/>
          </p:cNvGraphicFramePr>
          <p:nvPr>
            <p:extLst>
              <p:ext uri="{D42A27DB-BD31-4B8C-83A1-F6EECF244321}">
                <p14:modId xmlns:p14="http://schemas.microsoft.com/office/powerpoint/2010/main" val="1661302384"/>
              </p:ext>
            </p:extLst>
          </p:nvPr>
        </p:nvGraphicFramePr>
        <p:xfrm>
          <a:off x="1104897" y="2206625"/>
          <a:ext cx="5943600" cy="444500"/>
        </p:xfrm>
        <a:graphic>
          <a:graphicData uri="http://schemas.openxmlformats.org/presentationml/2006/ole">
            <mc:AlternateContent xmlns:mc="http://schemas.openxmlformats.org/markup-compatibility/2006">
              <mc:Choice xmlns:v="urn:schemas-microsoft-com:vml" Requires="v">
                <p:oleObj spid="_x0000_s124052" name="Equation" r:id="rId3" imgW="5943600" imgH="444240" progId="Equation.DSMT4">
                  <p:embed/>
                </p:oleObj>
              </mc:Choice>
              <mc:Fallback>
                <p:oleObj name="Equation" r:id="rId3" imgW="59436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897" y="2206625"/>
                        <a:ext cx="59436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4"/>
          </p:nvPr>
        </p:nvSpPr>
        <p:spPr>
          <a:xfrm>
            <a:off x="457200" y="2956561"/>
            <a:ext cx="8229600" cy="457200"/>
          </a:xfrm>
        </p:spPr>
        <p:txBody>
          <a:bodyPr/>
          <a:lstStyle/>
          <a:p>
            <a:r>
              <a:rPr lang="en-US" sz="2600" dirty="0"/>
              <a:t>Sodium acetate is a strong electrolyte:</a:t>
            </a:r>
          </a:p>
        </p:txBody>
      </p:sp>
      <p:sp>
        <p:nvSpPr>
          <p:cNvPr id="6" name="Content Placeholder 5"/>
          <p:cNvSpPr>
            <a:spLocks noGrp="1"/>
          </p:cNvSpPr>
          <p:nvPr>
            <p:ph sz="quarter" idx="15"/>
          </p:nvPr>
        </p:nvSpPr>
        <p:spPr>
          <a:xfrm>
            <a:off x="960120" y="3718560"/>
            <a:ext cx="320040" cy="381000"/>
          </a:xfrm>
        </p:spPr>
        <p:txBody>
          <a:bodyPr/>
          <a:lstStyle/>
          <a:p>
            <a:pPr marL="0" indent="0">
              <a:buFont typeface="Arial" pitchFamily="34" charset="0"/>
              <a:buChar char="–"/>
            </a:pPr>
            <a:r>
              <a:rPr lang="en-US" dirty="0"/>
              <a:t> </a:t>
            </a:r>
          </a:p>
        </p:txBody>
      </p:sp>
      <p:graphicFrame>
        <p:nvGraphicFramePr>
          <p:cNvPr id="9" name="Object 8" descr="N ay C H 3 C O O, aqueous, yields N ay, plus, aqueous, plus C H 3 C O O, minus, aqueous"/>
          <p:cNvGraphicFramePr>
            <a:graphicFrameLocks noChangeAspect="1"/>
          </p:cNvGraphicFramePr>
          <p:nvPr>
            <p:extLst>
              <p:ext uri="{D42A27DB-BD31-4B8C-83A1-F6EECF244321}">
                <p14:modId xmlns:p14="http://schemas.microsoft.com/office/powerpoint/2010/main" val="1634592618"/>
              </p:ext>
            </p:extLst>
          </p:nvPr>
        </p:nvGraphicFramePr>
        <p:xfrm>
          <a:off x="1188720" y="3653971"/>
          <a:ext cx="6223000" cy="444500"/>
        </p:xfrm>
        <a:graphic>
          <a:graphicData uri="http://schemas.openxmlformats.org/presentationml/2006/ole">
            <mc:AlternateContent xmlns:mc="http://schemas.openxmlformats.org/markup-compatibility/2006">
              <mc:Choice xmlns:v="urn:schemas-microsoft-com:vml" Requires="v">
                <p:oleObj spid="_x0000_s124053" name="Equation" r:id="rId5" imgW="6222960" imgH="444240" progId="Equation.DSMT4">
                  <p:embed/>
                </p:oleObj>
              </mc:Choice>
              <mc:Fallback>
                <p:oleObj name="Equation" r:id="rId5" imgW="622296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720" y="3653971"/>
                        <a:ext cx="6223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20683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sz="2000" b="0" kern="1200" baseline="0" dirty="0">
                <a:solidFill>
                  <a:srgbClr val="007FA3"/>
                </a:solidFill>
                <a:effectLst/>
                <a:latin typeface="Times New Roman" panose="02020603050405020304" pitchFamily="18" charset="0"/>
                <a:ea typeface="+mj-ea"/>
                <a:cs typeface="Times New Roman" panose="02020603050405020304" pitchFamily="18" charset="0"/>
              </a:rPr>
              <a:t>(2 of 4)</a:t>
            </a:r>
            <a:endParaRPr lang="en-US" sz="2000" baseline="0" dirty="0"/>
          </a:p>
        </p:txBody>
      </p:sp>
      <p:sp>
        <p:nvSpPr>
          <p:cNvPr id="3" name="Content Placeholder 2"/>
          <p:cNvSpPr>
            <a:spLocks noGrp="1"/>
          </p:cNvSpPr>
          <p:nvPr>
            <p:ph sz="quarter" idx="13"/>
          </p:nvPr>
        </p:nvSpPr>
        <p:spPr>
          <a:xfrm>
            <a:off x="457200" y="1600200"/>
            <a:ext cx="457200" cy="381000"/>
          </a:xfrm>
        </p:spPr>
        <p:txBody>
          <a:bodyPr/>
          <a:lstStyle/>
          <a:p>
            <a:pPr marL="514350" indent="-514350">
              <a:buFont typeface="+mj-lt"/>
              <a:buAutoNum type="arabicParenR"/>
            </a:pPr>
            <a:r>
              <a:rPr lang="en-US" sz="2600" dirty="0"/>
              <a:t> </a:t>
            </a:r>
          </a:p>
        </p:txBody>
      </p:sp>
      <p:graphicFrame>
        <p:nvGraphicFramePr>
          <p:cNvPr id="5" name="Table 4"/>
          <p:cNvGraphicFramePr>
            <a:graphicFrameLocks noGrp="1"/>
          </p:cNvGraphicFramePr>
          <p:nvPr>
            <p:extLst>
              <p:ext uri="{D42A27DB-BD31-4B8C-83A1-F6EECF244321}">
                <p14:modId xmlns:p14="http://schemas.microsoft.com/office/powerpoint/2010/main" val="1448751489"/>
              </p:ext>
            </p:extLst>
          </p:nvPr>
        </p:nvGraphicFramePr>
        <p:xfrm>
          <a:off x="914400" y="1676400"/>
          <a:ext cx="7086600" cy="3388360"/>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847090">
                <a:tc>
                  <a:txBody>
                    <a:bodyPr/>
                    <a:lstStyle/>
                    <a:p>
                      <a:r>
                        <a:rPr lang="en-US" dirty="0">
                          <a:solidFill>
                            <a:schemeClr val="bg1"/>
                          </a:solidFill>
                        </a:rPr>
                        <a:t>Blank</a:t>
                      </a:r>
                    </a:p>
                  </a:txBody>
                  <a:tcPr/>
                </a:tc>
                <a:tc>
                  <a:txBody>
                    <a:bodyPr/>
                    <a:lstStyle/>
                    <a:p>
                      <a:r>
                        <a:rPr lang="en-US" sz="700" kern="1200" dirty="0" smtClean="0">
                          <a:solidFill>
                            <a:schemeClr val="bg1"/>
                          </a:solidFill>
                          <a:effectLst/>
                          <a:latin typeface="+mn-lt"/>
                          <a:ea typeface="+mn-ea"/>
                          <a:cs typeface="+mn-cs"/>
                        </a:rPr>
                        <a:t>C H 3 C O O H</a:t>
                      </a:r>
                      <a:endParaRPr lang="en-US" sz="700" dirty="0">
                        <a:solidFill>
                          <a:schemeClr val="bg1"/>
                        </a:solidFill>
                      </a:endParaRPr>
                    </a:p>
                  </a:txBody>
                  <a:tcPr/>
                </a:tc>
                <a:tc>
                  <a:txBody>
                    <a:bodyPr/>
                    <a:lstStyle/>
                    <a:p>
                      <a:r>
                        <a:rPr lang="en-US" sz="700" kern="1200" dirty="0" smtClean="0">
                          <a:solidFill>
                            <a:schemeClr val="bg1"/>
                          </a:solidFill>
                          <a:effectLst/>
                          <a:latin typeface="+mn-lt"/>
                          <a:ea typeface="+mn-ea"/>
                          <a:cs typeface="+mn-cs"/>
                        </a:rPr>
                        <a:t>O H, minus</a:t>
                      </a:r>
                      <a:endParaRPr lang="en-US" sz="700" dirty="0">
                        <a:solidFill>
                          <a:schemeClr val="bg1"/>
                        </a:solidFill>
                      </a:endParaRPr>
                    </a:p>
                  </a:txBody>
                  <a:tcPr/>
                </a:tc>
                <a:tc>
                  <a:txBody>
                    <a:bodyPr/>
                    <a:lstStyle/>
                    <a:p>
                      <a:r>
                        <a:rPr lang="en-US" sz="700" kern="1200" dirty="0" smtClean="0">
                          <a:solidFill>
                            <a:schemeClr val="bg1"/>
                          </a:solidFill>
                          <a:effectLst/>
                          <a:latin typeface="+mn-lt"/>
                          <a:ea typeface="+mn-ea"/>
                          <a:cs typeface="+mn-cs"/>
                        </a:rPr>
                        <a:t>C H 3 C O O, minus</a:t>
                      </a:r>
                      <a:endParaRPr lang="en-US" sz="700" dirty="0">
                        <a:solidFill>
                          <a:schemeClr val="bg1"/>
                        </a:solidFill>
                      </a:endParaRPr>
                    </a:p>
                  </a:txBody>
                  <a:tcPr/>
                </a:tc>
                <a:extLst>
                  <a:ext uri="{0D108BD9-81ED-4DB2-BD59-A6C34878D82A}">
                    <a16:rowId xmlns:a16="http://schemas.microsoft.com/office/drawing/2014/main" val="10000"/>
                  </a:ext>
                </a:extLst>
              </a:tr>
              <a:tr h="847090">
                <a:tc>
                  <a:txBody>
                    <a:bodyPr/>
                    <a:lstStyle/>
                    <a:p>
                      <a:pPr algn="ctr"/>
                      <a:r>
                        <a:rPr lang="en-US" b="1" dirty="0"/>
                        <a:t>Before</a:t>
                      </a:r>
                    </a:p>
                    <a:p>
                      <a:pPr algn="ctr"/>
                      <a:r>
                        <a:rPr lang="en-US" b="1" dirty="0"/>
                        <a:t>reaction (mol)</a:t>
                      </a:r>
                    </a:p>
                  </a:txBody>
                  <a:tcPr/>
                </a:tc>
                <a:tc>
                  <a:txBody>
                    <a:bodyPr/>
                    <a:lstStyle/>
                    <a:p>
                      <a:pPr algn="ctr"/>
                      <a:r>
                        <a:rPr lang="en-US" b="0" dirty="0"/>
                        <a:t>0.300</a:t>
                      </a:r>
                    </a:p>
                  </a:txBody>
                  <a:tcPr anchor="ctr"/>
                </a:tc>
                <a:tc>
                  <a:txBody>
                    <a:bodyPr/>
                    <a:lstStyle/>
                    <a:p>
                      <a:pPr algn="ctr"/>
                      <a:r>
                        <a:rPr lang="en-US" b="0" dirty="0"/>
                        <a:t>0.020</a:t>
                      </a:r>
                    </a:p>
                  </a:txBody>
                  <a:tcPr anchor="ctr"/>
                </a:tc>
                <a:tc>
                  <a:txBody>
                    <a:bodyPr/>
                    <a:lstStyle/>
                    <a:p>
                      <a:pPr algn="ctr"/>
                      <a:r>
                        <a:rPr lang="en-US" b="0" dirty="0"/>
                        <a:t>0.300</a:t>
                      </a:r>
                    </a:p>
                  </a:txBody>
                  <a:tcPr anchor="ctr"/>
                </a:tc>
                <a:extLst>
                  <a:ext uri="{0D108BD9-81ED-4DB2-BD59-A6C34878D82A}">
                    <a16:rowId xmlns:a16="http://schemas.microsoft.com/office/drawing/2014/main" val="10001"/>
                  </a:ext>
                </a:extLst>
              </a:tr>
              <a:tr h="847090">
                <a:tc>
                  <a:txBody>
                    <a:bodyPr/>
                    <a:lstStyle/>
                    <a:p>
                      <a:pPr algn="ctr"/>
                      <a:r>
                        <a:rPr lang="en-US" b="1" dirty="0"/>
                        <a:t>Change</a:t>
                      </a:r>
                    </a:p>
                    <a:p>
                      <a:pPr algn="ctr"/>
                      <a:r>
                        <a:rPr lang="en-US" b="1" dirty="0"/>
                        <a:t>(mol)</a:t>
                      </a:r>
                    </a:p>
                  </a:txBody>
                  <a:tcPr/>
                </a:tc>
                <a:tc>
                  <a:txBody>
                    <a:bodyPr/>
                    <a:lstStyle/>
                    <a:p>
                      <a:pPr algn="ctr"/>
                      <a:r>
                        <a:rPr lang="en-US" b="0" dirty="0"/>
                        <a:t>−</a:t>
                      </a:r>
                      <a:r>
                        <a:rPr lang="en-US" b="0" i="0" dirty="0"/>
                        <a:t>0.020</a:t>
                      </a:r>
                    </a:p>
                  </a:txBody>
                  <a:tcPr anchor="ctr"/>
                </a:tc>
                <a:tc>
                  <a:txBody>
                    <a:bodyPr/>
                    <a:lstStyle/>
                    <a:p>
                      <a:pPr algn="ctr"/>
                      <a:r>
                        <a:rPr lang="en-US" b="0" dirty="0"/>
                        <a:t>−0.020 (LR)</a:t>
                      </a:r>
                      <a:endParaRPr lang="en-US" b="0" i="1" dirty="0"/>
                    </a:p>
                  </a:txBody>
                  <a:tcPr anchor="ctr"/>
                </a:tc>
                <a:tc>
                  <a:txBody>
                    <a:bodyPr/>
                    <a:lstStyle/>
                    <a:p>
                      <a:pPr algn="ctr"/>
                      <a:r>
                        <a:rPr lang="en-US" b="0" dirty="0"/>
                        <a:t>+</a:t>
                      </a:r>
                      <a:r>
                        <a:rPr lang="en-US" b="0" i="0" dirty="0"/>
                        <a:t>0.020</a:t>
                      </a:r>
                    </a:p>
                  </a:txBody>
                  <a:tcPr anchor="ctr"/>
                </a:tc>
                <a:extLst>
                  <a:ext uri="{0D108BD9-81ED-4DB2-BD59-A6C34878D82A}">
                    <a16:rowId xmlns:a16="http://schemas.microsoft.com/office/drawing/2014/main" val="10002"/>
                  </a:ext>
                </a:extLst>
              </a:tr>
              <a:tr h="847090">
                <a:tc>
                  <a:txBody>
                    <a:bodyPr/>
                    <a:lstStyle/>
                    <a:p>
                      <a:pPr algn="ctr"/>
                      <a:r>
                        <a:rPr lang="en-US" b="1" dirty="0"/>
                        <a:t>After reaction</a:t>
                      </a:r>
                    </a:p>
                    <a:p>
                      <a:pPr algn="ctr"/>
                      <a:r>
                        <a:rPr lang="en-US" b="1" dirty="0"/>
                        <a:t>(mol)</a:t>
                      </a:r>
                    </a:p>
                  </a:txBody>
                  <a:tcPr/>
                </a:tc>
                <a:tc>
                  <a:txBody>
                    <a:bodyPr/>
                    <a:lstStyle/>
                    <a:p>
                      <a:pPr algn="ctr"/>
                      <a:r>
                        <a:rPr lang="en-US" b="0" dirty="0"/>
                        <a:t>0.280</a:t>
                      </a:r>
                      <a:endParaRPr lang="en-US" b="0" i="1" dirty="0"/>
                    </a:p>
                  </a:txBody>
                  <a:tcPr anchor="ctr"/>
                </a:tc>
                <a:tc>
                  <a:txBody>
                    <a:bodyPr/>
                    <a:lstStyle/>
                    <a:p>
                      <a:pPr algn="ctr"/>
                      <a:r>
                        <a:rPr lang="en-US" b="0" i="0" dirty="0"/>
                        <a:t>0</a:t>
                      </a:r>
                    </a:p>
                  </a:txBody>
                  <a:tcPr anchor="ctr"/>
                </a:tc>
                <a:tc>
                  <a:txBody>
                    <a:bodyPr/>
                    <a:lstStyle/>
                    <a:p>
                      <a:pPr algn="ctr"/>
                      <a:r>
                        <a:rPr lang="en-US" b="0" dirty="0"/>
                        <a:t>0.320</a:t>
                      </a:r>
                      <a:endParaRPr lang="en-US" b="0" i="1" dirty="0"/>
                    </a:p>
                  </a:txBody>
                  <a:tcPr anchor="ctr"/>
                </a:tc>
                <a:extLst>
                  <a:ext uri="{0D108BD9-81ED-4DB2-BD59-A6C34878D82A}">
                    <a16:rowId xmlns:a16="http://schemas.microsoft.com/office/drawing/2014/main" val="10003"/>
                  </a:ext>
                </a:extLst>
              </a:tr>
            </a:tbl>
          </a:graphicData>
        </a:graphic>
      </p:graphicFrame>
      <p:graphicFrame>
        <p:nvGraphicFramePr>
          <p:cNvPr id="6" name="Object 1"/>
          <p:cNvGraphicFramePr>
            <a:graphicFrameLocks noChangeAspect="1"/>
          </p:cNvGraphicFramePr>
          <p:nvPr>
            <p:extLst>
              <p:ext uri="{D42A27DB-BD31-4B8C-83A1-F6EECF244321}">
                <p14:modId xmlns:p14="http://schemas.microsoft.com/office/powerpoint/2010/main" val="77526083"/>
              </p:ext>
            </p:extLst>
          </p:nvPr>
        </p:nvGraphicFramePr>
        <p:xfrm>
          <a:off x="2971800" y="1981200"/>
          <a:ext cx="1257300" cy="342900"/>
        </p:xfrm>
        <a:graphic>
          <a:graphicData uri="http://schemas.openxmlformats.org/presentationml/2006/ole">
            <mc:AlternateContent xmlns:mc="http://schemas.openxmlformats.org/markup-compatibility/2006">
              <mc:Choice xmlns:v="urn:schemas-microsoft-com:vml" Requires="v">
                <p:oleObj spid="_x0000_s166111" name="Equation" r:id="rId3" imgW="1257120" imgH="342720" progId="Equation.DSMT4">
                  <p:embed/>
                </p:oleObj>
              </mc:Choice>
              <mc:Fallback>
                <p:oleObj name="Equation" r:id="rId3" imgW="1257120" imgH="3427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981200"/>
                        <a:ext cx="12573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nvGraphicFramePr>
        <p:xfrm>
          <a:off x="4991100" y="1925638"/>
          <a:ext cx="685800" cy="393700"/>
        </p:xfrm>
        <a:graphic>
          <a:graphicData uri="http://schemas.openxmlformats.org/presentationml/2006/ole">
            <mc:AlternateContent xmlns:mc="http://schemas.openxmlformats.org/markup-compatibility/2006">
              <mc:Choice xmlns:v="urn:schemas-microsoft-com:vml" Requires="v">
                <p:oleObj spid="_x0000_s166112" name="Equation" r:id="rId5" imgW="685800" imgH="393480" progId="Equation.DSMT4">
                  <p:embed/>
                </p:oleObj>
              </mc:Choice>
              <mc:Fallback>
                <p:oleObj name="Equation" r:id="rId5" imgW="685800" imgH="393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1100" y="1925638"/>
                        <a:ext cx="685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3692275827"/>
              </p:ext>
            </p:extLst>
          </p:nvPr>
        </p:nvGraphicFramePr>
        <p:xfrm>
          <a:off x="6350000" y="2044700"/>
          <a:ext cx="1270000" cy="393700"/>
        </p:xfrm>
        <a:graphic>
          <a:graphicData uri="http://schemas.openxmlformats.org/presentationml/2006/ole">
            <mc:AlternateContent xmlns:mc="http://schemas.openxmlformats.org/markup-compatibility/2006">
              <mc:Choice xmlns:v="urn:schemas-microsoft-com:vml" Requires="v">
                <p:oleObj spid="_x0000_s166113" name="Equation" r:id="rId7" imgW="1269720" imgH="393480" progId="Equation.DSMT4">
                  <p:embed/>
                </p:oleObj>
              </mc:Choice>
              <mc:Fallback>
                <p:oleObj name="Equation" r:id="rId7" imgW="1269720" imgH="393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00" y="2044700"/>
                        <a:ext cx="12700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sz="2000" b="0" baseline="0" dirty="0"/>
              <a:t>(3 of 4)</a:t>
            </a:r>
          </a:p>
        </p:txBody>
      </p:sp>
      <p:sp>
        <p:nvSpPr>
          <p:cNvPr id="3" name="Content Placeholder 2"/>
          <p:cNvSpPr>
            <a:spLocks noGrp="1"/>
          </p:cNvSpPr>
          <p:nvPr>
            <p:ph sz="quarter" idx="13"/>
          </p:nvPr>
        </p:nvSpPr>
        <p:spPr/>
        <p:txBody>
          <a:bodyPr/>
          <a:lstStyle/>
          <a:p>
            <a:pPr marL="429768" indent="-429768">
              <a:buFont typeface="+mj-lt"/>
              <a:buAutoNum type="arabicParenR" startAt="2"/>
            </a:pPr>
            <a:r>
              <a:rPr lang="en-US" sz="2600" dirty="0"/>
              <a:t>Use the Henderson–Hasselbalch equation:</a:t>
            </a:r>
          </a:p>
        </p:txBody>
      </p:sp>
      <p:graphicFrame>
        <p:nvGraphicFramePr>
          <p:cNvPr id="138242" name="Object 2" descr="p H = p K sub ay plus log of, the concentration of Ay, minus, over the concentration of H Ay"/>
          <p:cNvGraphicFramePr>
            <a:graphicFrameLocks noChangeAspect="1"/>
          </p:cNvGraphicFramePr>
          <p:nvPr>
            <p:extLst>
              <p:ext uri="{D42A27DB-BD31-4B8C-83A1-F6EECF244321}">
                <p14:modId xmlns:p14="http://schemas.microsoft.com/office/powerpoint/2010/main" val="1175695640"/>
              </p:ext>
            </p:extLst>
          </p:nvPr>
        </p:nvGraphicFramePr>
        <p:xfrm>
          <a:off x="1409700" y="2303780"/>
          <a:ext cx="3314700" cy="1155700"/>
        </p:xfrm>
        <a:graphic>
          <a:graphicData uri="http://schemas.openxmlformats.org/presentationml/2006/ole">
            <mc:AlternateContent xmlns:mc="http://schemas.openxmlformats.org/markup-compatibility/2006">
              <mc:Choice xmlns:v="urn:schemas-microsoft-com:vml" Requires="v">
                <p:oleObj spid="_x0000_s138316" name="Equation" r:id="rId3" imgW="3314520" imgH="1155600" progId="Equation.DSMT4">
                  <p:embed/>
                </p:oleObj>
              </mc:Choice>
              <mc:Fallback>
                <p:oleObj name="Equation" r:id="rId3" imgW="3314520" imgH="1155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2303780"/>
                        <a:ext cx="33147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4"/>
          </p:nvPr>
        </p:nvSpPr>
        <p:spPr>
          <a:xfrm>
            <a:off x="914400" y="3657600"/>
            <a:ext cx="7772400" cy="1219200"/>
          </a:xfrm>
        </p:spPr>
        <p:txBody>
          <a:bodyPr/>
          <a:lstStyle/>
          <a:p>
            <a:pPr marL="0" indent="0">
              <a:buNone/>
            </a:pPr>
            <a:r>
              <a:rPr lang="en-US" sz="2600" dirty="0"/>
              <a:t>Since this is a buffer, the volume for each concentration is the same, so the ratio of molarity can be calculated using a ratio of moles.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r>
              <a:rPr lang="en-US" baseline="0" dirty="0"/>
              <a:t> </a:t>
            </a:r>
            <a:r>
              <a:rPr lang="en-US" sz="2000" b="0" baseline="0" dirty="0"/>
              <a:t>(4 of 4)</a:t>
            </a:r>
          </a:p>
        </p:txBody>
      </p:sp>
      <p:graphicFrame>
        <p:nvGraphicFramePr>
          <p:cNvPr id="138243" name="Object 3" descr="p H = p K sub ay plus log of, n sub H Ay over n sub Ay, minus"/>
          <p:cNvGraphicFramePr>
            <a:graphicFrameLocks noChangeAspect="1"/>
          </p:cNvGraphicFramePr>
          <p:nvPr>
            <p:extLst>
              <p:ext uri="{D42A27DB-BD31-4B8C-83A1-F6EECF244321}">
                <p14:modId xmlns:p14="http://schemas.microsoft.com/office/powerpoint/2010/main" val="2980136687"/>
              </p:ext>
            </p:extLst>
          </p:nvPr>
        </p:nvGraphicFramePr>
        <p:xfrm>
          <a:off x="1066800" y="1841500"/>
          <a:ext cx="3098800" cy="1054100"/>
        </p:xfrm>
        <a:graphic>
          <a:graphicData uri="http://schemas.openxmlformats.org/presentationml/2006/ole">
            <mc:AlternateContent xmlns:mc="http://schemas.openxmlformats.org/markup-compatibility/2006">
              <mc:Choice xmlns:v="urn:schemas-microsoft-com:vml" Requires="v">
                <p:oleObj spid="_x0000_s139415" name="Equation" r:id="rId3" imgW="3098520" imgH="1054080" progId="Equation.DSMT4">
                  <p:embed/>
                </p:oleObj>
              </mc:Choice>
              <mc:Fallback>
                <p:oleObj name="Equation" r:id="rId3" imgW="3098520" imgH="1054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41500"/>
                        <a:ext cx="3098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8244" name="Object 4" descr="p H = 4.74 plus log of, 0.320 over 0.280, = 4.80"/>
          <p:cNvGraphicFramePr>
            <a:graphicFrameLocks noChangeAspect="1"/>
          </p:cNvGraphicFramePr>
          <p:nvPr>
            <p:extLst>
              <p:ext uri="{D42A27DB-BD31-4B8C-83A1-F6EECF244321}">
                <p14:modId xmlns:p14="http://schemas.microsoft.com/office/powerpoint/2010/main" val="4251062768"/>
              </p:ext>
            </p:extLst>
          </p:nvPr>
        </p:nvGraphicFramePr>
        <p:xfrm>
          <a:off x="1076960" y="3200400"/>
          <a:ext cx="4546600" cy="876300"/>
        </p:xfrm>
        <a:graphic>
          <a:graphicData uri="http://schemas.openxmlformats.org/presentationml/2006/ole">
            <mc:AlternateContent xmlns:mc="http://schemas.openxmlformats.org/markup-compatibility/2006">
              <mc:Choice xmlns:v="urn:schemas-microsoft-com:vml" Requires="v">
                <p:oleObj spid="_x0000_s139416" name="Equation" r:id="rId5" imgW="4546440" imgH="876240" progId="Equation.DSMT4">
                  <p:embed/>
                </p:oleObj>
              </mc:Choice>
              <mc:Fallback>
                <p:oleObj name="Equation" r:id="rId5" imgW="454644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960" y="3200400"/>
                        <a:ext cx="45466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Base on a Buffer vs. Water</a:t>
            </a:r>
          </a:p>
        </p:txBody>
      </p:sp>
      <p:pic>
        <p:nvPicPr>
          <p:cNvPr id="10" name="Picture 9" descr="A diagram shows what adding a strong base does to part ay a buffer and part b water. Part ay. A beaker contains 1.000 liter of buffer, 0.300 molar C H 3, C O O H and 0.300 molar C H 3, C O O minus, at a p H of 4.74. After adding 5.0 milliliters of 4.0 molar N ay O H, aqueous, the p H has increased by 0.06 p H units to 4.80. Part b. A beaker contains 1.000 liter H 2 O at a p H of 7.00. After adding 5.0 milliliters of 4.0 molar N ay O H, aqueous, the p H has increased by 5.30 pH units to 12.30."/>
          <p:cNvPicPr>
            <a:picLocks noChangeAspect="1"/>
          </p:cNvPicPr>
          <p:nvPr/>
        </p:nvPicPr>
        <p:blipFill rotWithShape="1">
          <a:blip r:embed="rId3">
            <a:extLst>
              <a:ext uri="{28A0092B-C50C-407E-A947-70E740481C1C}">
                <a14:useLocalDpi xmlns:a14="http://schemas.microsoft.com/office/drawing/2010/main" val="0"/>
              </a:ext>
            </a:extLst>
          </a:blip>
          <a:srcRect b="9343"/>
          <a:stretch/>
        </p:blipFill>
        <p:spPr>
          <a:xfrm>
            <a:off x="456234" y="1839392"/>
            <a:ext cx="8216918" cy="1511136"/>
          </a:xfrm>
          <a:prstGeom prst="rect">
            <a:avLst/>
          </a:prstGeom>
        </p:spPr>
      </p:pic>
      <p:sp>
        <p:nvSpPr>
          <p:cNvPr id="3" name="Content Placeholder 2"/>
          <p:cNvSpPr>
            <a:spLocks noGrp="1"/>
          </p:cNvSpPr>
          <p:nvPr>
            <p:ph sz="quarter" idx="13"/>
          </p:nvPr>
        </p:nvSpPr>
        <p:spPr>
          <a:xfrm>
            <a:off x="457200" y="3962400"/>
            <a:ext cx="8229600" cy="838200"/>
          </a:xfrm>
        </p:spPr>
        <p:txBody>
          <a:bodyPr/>
          <a:lstStyle/>
          <a:p>
            <a:r>
              <a:rPr lang="en-US" sz="2600" dirty="0"/>
              <a:t>What is the </a:t>
            </a:r>
            <a:r>
              <a:rPr lang="en-US" sz="2600" dirty="0" smtClean="0"/>
              <a:t>p</a:t>
            </a:r>
            <a:r>
              <a:rPr lang="en-US" sz="100" dirty="0" smtClean="0"/>
              <a:t> </a:t>
            </a:r>
            <a:r>
              <a:rPr lang="en-US" sz="2600" dirty="0" smtClean="0"/>
              <a:t>H </a:t>
            </a:r>
            <a:r>
              <a:rPr lang="en-US" sz="2600" dirty="0"/>
              <a:t>if 5.00 mL of 4.0 M </a:t>
            </a:r>
            <a:r>
              <a:rPr lang="en-US" sz="2600" dirty="0" smtClean="0"/>
              <a:t>N</a:t>
            </a:r>
            <a:r>
              <a:rPr lang="en-US" sz="100" dirty="0" smtClean="0"/>
              <a:t> </a:t>
            </a:r>
            <a:r>
              <a:rPr lang="en-US" sz="2600" dirty="0" smtClean="0"/>
              <a:t>a</a:t>
            </a:r>
            <a:r>
              <a:rPr lang="en-US" sz="100" dirty="0" smtClean="0"/>
              <a:t> </a:t>
            </a:r>
            <a:r>
              <a:rPr lang="en-US" sz="2600" dirty="0" smtClean="0"/>
              <a:t>O</a:t>
            </a:r>
            <a:r>
              <a:rPr lang="en-US" sz="100" dirty="0" smtClean="0"/>
              <a:t> </a:t>
            </a:r>
            <a:r>
              <a:rPr lang="en-US" sz="2600" dirty="0" smtClean="0"/>
              <a:t>H </a:t>
            </a:r>
            <a:r>
              <a:rPr lang="en-US" sz="2600" dirty="0"/>
              <a:t>is added to:  a) 1.000 L of water; b) 1.000 L of a buffer that is 0.300</a:t>
            </a:r>
          </a:p>
        </p:txBody>
      </p:sp>
      <p:graphicFrame>
        <p:nvGraphicFramePr>
          <p:cNvPr id="140290" name="Object 2" descr="M in C H 3 C O O H and 0.300 M in C H 3 C O O, minus ?"/>
          <p:cNvGraphicFramePr>
            <a:graphicFrameLocks noChangeAspect="1"/>
          </p:cNvGraphicFramePr>
          <p:nvPr>
            <p:extLst>
              <p:ext uri="{D42A27DB-BD31-4B8C-83A1-F6EECF244321}">
                <p14:modId xmlns:p14="http://schemas.microsoft.com/office/powerpoint/2010/main" val="1696550063"/>
              </p:ext>
            </p:extLst>
          </p:nvPr>
        </p:nvGraphicFramePr>
        <p:xfrm>
          <a:off x="723900" y="4800600"/>
          <a:ext cx="6210300" cy="457200"/>
        </p:xfrm>
        <a:graphic>
          <a:graphicData uri="http://schemas.openxmlformats.org/presentationml/2006/ole">
            <mc:AlternateContent xmlns:mc="http://schemas.openxmlformats.org/markup-compatibility/2006">
              <mc:Choice xmlns:v="urn:schemas-microsoft-com:vml" Requires="v">
                <p:oleObj spid="_x0000_s140364" name="Equation" r:id="rId4" imgW="6210000" imgH="457200" progId="Equation.DSMT4">
                  <p:embed/>
                </p:oleObj>
              </mc:Choice>
              <mc:Fallback>
                <p:oleObj name="Equation" r:id="rId4" imgW="6210000" imgH="457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4800600"/>
                        <a:ext cx="62103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Solved </a:t>
            </a:r>
            <a:r>
              <a:rPr lang="en-US" sz="2000" b="0" dirty="0"/>
              <a:t>(1 of 2)</a:t>
            </a:r>
          </a:p>
        </p:txBody>
      </p:sp>
      <p:sp>
        <p:nvSpPr>
          <p:cNvPr id="3" name="Content Placeholder 2"/>
          <p:cNvSpPr>
            <a:spLocks noGrp="1"/>
          </p:cNvSpPr>
          <p:nvPr>
            <p:ph sz="quarter" idx="13"/>
          </p:nvPr>
        </p:nvSpPr>
        <p:spPr>
          <a:xfrm>
            <a:off x="457200" y="1600200"/>
            <a:ext cx="457200" cy="457200"/>
          </a:xfrm>
        </p:spPr>
        <p:txBody>
          <a:bodyPr/>
          <a:lstStyle/>
          <a:p>
            <a:pPr marL="429768" indent="-429768">
              <a:buFont typeface="+mj-lt"/>
              <a:buAutoNum type="alphaLcParenR"/>
            </a:pPr>
            <a:r>
              <a:rPr lang="en-US" sz="2600" dirty="0"/>
              <a:t> </a:t>
            </a:r>
          </a:p>
        </p:txBody>
      </p:sp>
      <p:graphicFrame>
        <p:nvGraphicFramePr>
          <p:cNvPr id="141315" name="Object 3" descr="ay. 4.0 molality, times, 5.00 times 10 to the negative third liters, = 2.0 times 10 to the negative third moles of O H, minus. 2.0 times 10 to the negative third moles over 1.005 liters = 0.00199 molality of O H, minus. p O H = 2.70, so p H = 11.30, from p H = 7.00."/>
          <p:cNvGraphicFramePr>
            <a:graphicFrameLocks noChangeAspect="1"/>
          </p:cNvGraphicFramePr>
          <p:nvPr>
            <p:extLst>
              <p:ext uri="{D42A27DB-BD31-4B8C-83A1-F6EECF244321}">
                <p14:modId xmlns:p14="http://schemas.microsoft.com/office/powerpoint/2010/main" val="1433711038"/>
              </p:ext>
            </p:extLst>
          </p:nvPr>
        </p:nvGraphicFramePr>
        <p:xfrm>
          <a:off x="914400" y="1618342"/>
          <a:ext cx="6324600" cy="2006600"/>
        </p:xfrm>
        <a:graphic>
          <a:graphicData uri="http://schemas.openxmlformats.org/presentationml/2006/ole">
            <mc:AlternateContent xmlns:mc="http://schemas.openxmlformats.org/markup-compatibility/2006">
              <mc:Choice xmlns:v="urn:schemas-microsoft-com:vml" Requires="v">
                <p:oleObj spid="_x0000_s141389" name="Equation" r:id="rId3" imgW="6324480" imgH="2006280" progId="Equation.DSMT4">
                  <p:embed/>
                </p:oleObj>
              </mc:Choice>
              <mc:Fallback>
                <p:oleObj name="Equation" r:id="rId3" imgW="6324480" imgH="20062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18342"/>
                        <a:ext cx="6324600" cy="200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Solved </a:t>
            </a:r>
            <a:r>
              <a:rPr lang="en-US" sz="2000" b="0" dirty="0"/>
              <a:t>(2 of 2)</a:t>
            </a:r>
            <a:endParaRPr lang="en-US" dirty="0"/>
          </a:p>
        </p:txBody>
      </p:sp>
      <p:sp>
        <p:nvSpPr>
          <p:cNvPr id="3" name="Content Placeholder 2"/>
          <p:cNvSpPr>
            <a:spLocks noGrp="1"/>
          </p:cNvSpPr>
          <p:nvPr>
            <p:ph sz="quarter" idx="13"/>
          </p:nvPr>
        </p:nvSpPr>
        <p:spPr>
          <a:xfrm>
            <a:off x="457200" y="1600200"/>
            <a:ext cx="2743200" cy="381000"/>
          </a:xfrm>
        </p:spPr>
        <p:txBody>
          <a:bodyPr/>
          <a:lstStyle/>
          <a:p>
            <a:pPr marL="429768" indent="-429768">
              <a:buFont typeface="+mj-lt"/>
              <a:buAutoNum type="alphaLcParenR" startAt="2"/>
            </a:pPr>
            <a:r>
              <a:rPr lang="en-US" sz="2600" dirty="0"/>
              <a:t>Same moles of</a:t>
            </a:r>
          </a:p>
        </p:txBody>
      </p:sp>
      <p:graphicFrame>
        <p:nvGraphicFramePr>
          <p:cNvPr id="142338" name="Object 2" descr="O H, minus"/>
          <p:cNvGraphicFramePr>
            <a:graphicFrameLocks noChangeAspect="1"/>
          </p:cNvGraphicFramePr>
          <p:nvPr>
            <p:extLst>
              <p:ext uri="{D42A27DB-BD31-4B8C-83A1-F6EECF244321}">
                <p14:modId xmlns:p14="http://schemas.microsoft.com/office/powerpoint/2010/main" val="60657677"/>
              </p:ext>
            </p:extLst>
          </p:nvPr>
        </p:nvGraphicFramePr>
        <p:xfrm>
          <a:off x="3205679" y="1611167"/>
          <a:ext cx="635000" cy="368300"/>
        </p:xfrm>
        <a:graphic>
          <a:graphicData uri="http://schemas.openxmlformats.org/presentationml/2006/ole">
            <mc:AlternateContent xmlns:mc="http://schemas.openxmlformats.org/markup-compatibility/2006">
              <mc:Choice xmlns:v="urn:schemas-microsoft-com:vml" Requires="v">
                <p:oleObj spid="_x0000_s142708" name="Equation" r:id="rId3" imgW="634680" imgH="368280" progId="Equation.DSMT4">
                  <p:embed/>
                </p:oleObj>
              </mc:Choice>
              <mc:Fallback>
                <p:oleObj name="Equation" r:id="rId3" imgW="634680" imgH="368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679" y="1611167"/>
                        <a:ext cx="6350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4"/>
          </p:nvPr>
        </p:nvSpPr>
        <p:spPr>
          <a:xfrm>
            <a:off x="3954031" y="1600200"/>
            <a:ext cx="3276600" cy="457200"/>
          </a:xfrm>
        </p:spPr>
        <p:txBody>
          <a:bodyPr/>
          <a:lstStyle/>
          <a:p>
            <a:pPr>
              <a:buNone/>
            </a:pPr>
            <a:r>
              <a:rPr lang="en-US" sz="2600" dirty="0"/>
              <a:t>added to 0.300 mol of</a:t>
            </a:r>
          </a:p>
        </p:txBody>
      </p:sp>
      <p:graphicFrame>
        <p:nvGraphicFramePr>
          <p:cNvPr id="142339" name="Object 3" descr="C H 3 C O O, minus"/>
          <p:cNvGraphicFramePr>
            <a:graphicFrameLocks noChangeAspect="1"/>
          </p:cNvGraphicFramePr>
          <p:nvPr>
            <p:extLst>
              <p:ext uri="{D42A27DB-BD31-4B8C-83A1-F6EECF244321}">
                <p14:modId xmlns:p14="http://schemas.microsoft.com/office/powerpoint/2010/main" val="307662900"/>
              </p:ext>
            </p:extLst>
          </p:nvPr>
        </p:nvGraphicFramePr>
        <p:xfrm>
          <a:off x="880291" y="2095503"/>
          <a:ext cx="1587500" cy="419100"/>
        </p:xfrm>
        <a:graphic>
          <a:graphicData uri="http://schemas.openxmlformats.org/presentationml/2006/ole">
            <mc:AlternateContent xmlns:mc="http://schemas.openxmlformats.org/markup-compatibility/2006">
              <mc:Choice xmlns:v="urn:schemas-microsoft-com:vml" Requires="v">
                <p:oleObj spid="_x0000_s142709" name="Equation" r:id="rId5" imgW="1587240" imgH="419040" progId="Equation.DSMT4">
                  <p:embed/>
                </p:oleObj>
              </mc:Choice>
              <mc:Fallback>
                <p:oleObj name="Equation" r:id="rId5" imgW="158724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291" y="2095503"/>
                        <a:ext cx="1587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2543991" y="2062845"/>
            <a:ext cx="3521529" cy="375555"/>
          </a:xfrm>
        </p:spPr>
        <p:txBody>
          <a:bodyPr/>
          <a:lstStyle/>
          <a:p>
            <a:pPr>
              <a:buNone/>
            </a:pPr>
            <a:r>
              <a:rPr lang="en-US" sz="2600" dirty="0"/>
              <a:t>will give us 0.298 mol of</a:t>
            </a:r>
          </a:p>
        </p:txBody>
      </p:sp>
      <p:graphicFrame>
        <p:nvGraphicFramePr>
          <p:cNvPr id="142341" name="Object 5" descr="C H 3 C O O, minus ;"/>
          <p:cNvGraphicFramePr>
            <a:graphicFrameLocks noChangeAspect="1"/>
          </p:cNvGraphicFramePr>
          <p:nvPr>
            <p:extLst>
              <p:ext uri="{D42A27DB-BD31-4B8C-83A1-F6EECF244321}">
                <p14:modId xmlns:p14="http://schemas.microsoft.com/office/powerpoint/2010/main" val="3650686322"/>
              </p:ext>
            </p:extLst>
          </p:nvPr>
        </p:nvGraphicFramePr>
        <p:xfrm>
          <a:off x="6109970" y="2100945"/>
          <a:ext cx="1676400" cy="419100"/>
        </p:xfrm>
        <a:graphic>
          <a:graphicData uri="http://schemas.openxmlformats.org/presentationml/2006/ole">
            <mc:AlternateContent xmlns:mc="http://schemas.openxmlformats.org/markup-compatibility/2006">
              <mc:Choice xmlns:v="urn:schemas-microsoft-com:vml" Requires="v">
                <p:oleObj spid="_x0000_s142710" name="Equation" r:id="rId7" imgW="1676160" imgH="419040" progId="Equation.DSMT4">
                  <p:embed/>
                </p:oleObj>
              </mc:Choice>
              <mc:Fallback>
                <p:oleObj name="Equation" r:id="rId7" imgW="1676160" imgH="4190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9970" y="2100945"/>
                        <a:ext cx="1676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sz="quarter" idx="16"/>
          </p:nvPr>
        </p:nvSpPr>
        <p:spPr>
          <a:xfrm>
            <a:off x="910044" y="2590801"/>
            <a:ext cx="4114800" cy="457199"/>
          </a:xfrm>
        </p:spPr>
        <p:txBody>
          <a:bodyPr/>
          <a:lstStyle/>
          <a:p>
            <a:pPr>
              <a:buNone/>
            </a:pPr>
            <a:r>
              <a:rPr lang="en-US" sz="2600" dirty="0"/>
              <a:t>it will increase the moles of</a:t>
            </a:r>
          </a:p>
        </p:txBody>
      </p:sp>
      <p:graphicFrame>
        <p:nvGraphicFramePr>
          <p:cNvPr id="142340" name="Object 4" descr="C H 3 C O O, minus to 0.302 mol."/>
          <p:cNvGraphicFramePr>
            <a:graphicFrameLocks noChangeAspect="1"/>
          </p:cNvGraphicFramePr>
          <p:nvPr>
            <p:extLst>
              <p:ext uri="{D42A27DB-BD31-4B8C-83A1-F6EECF244321}">
                <p14:modId xmlns:p14="http://schemas.microsoft.com/office/powerpoint/2010/main" val="3615222233"/>
              </p:ext>
            </p:extLst>
          </p:nvPr>
        </p:nvGraphicFramePr>
        <p:xfrm>
          <a:off x="4963160" y="2574471"/>
          <a:ext cx="3479800" cy="457200"/>
        </p:xfrm>
        <a:graphic>
          <a:graphicData uri="http://schemas.openxmlformats.org/presentationml/2006/ole">
            <mc:AlternateContent xmlns:mc="http://schemas.openxmlformats.org/markup-compatibility/2006">
              <mc:Choice xmlns:v="urn:schemas-microsoft-com:vml" Requires="v">
                <p:oleObj spid="_x0000_s142711" name="Equation" r:id="rId9" imgW="3479760" imgH="457200" progId="Equation.DSMT4">
                  <p:embed/>
                </p:oleObj>
              </mc:Choice>
              <mc:Fallback>
                <p:oleObj name="Equation" r:id="rId9" imgW="3479760" imgH="4572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3160" y="2574471"/>
                        <a:ext cx="3479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342" name="Object 6" descr="p H = negative log of, 1.8 times 10 to the negative fifth, plus log of, 0.302 over 0.298, = 4.75"/>
          <p:cNvGraphicFramePr>
            <a:graphicFrameLocks noChangeAspect="1"/>
          </p:cNvGraphicFramePr>
          <p:nvPr>
            <p:extLst>
              <p:ext uri="{D42A27DB-BD31-4B8C-83A1-F6EECF244321}">
                <p14:modId xmlns:p14="http://schemas.microsoft.com/office/powerpoint/2010/main" val="3465859279"/>
              </p:ext>
            </p:extLst>
          </p:nvPr>
        </p:nvGraphicFramePr>
        <p:xfrm>
          <a:off x="1346200" y="3276600"/>
          <a:ext cx="6045200" cy="876300"/>
        </p:xfrm>
        <a:graphic>
          <a:graphicData uri="http://schemas.openxmlformats.org/presentationml/2006/ole">
            <mc:AlternateContent xmlns:mc="http://schemas.openxmlformats.org/markup-compatibility/2006">
              <mc:Choice xmlns:v="urn:schemas-microsoft-com:vml" Requires="v">
                <p:oleObj spid="_x0000_s142712" name="Equation" r:id="rId11" imgW="6045120" imgH="876240" progId="Equation.DSMT4">
                  <p:embed/>
                </p:oleObj>
              </mc:Choice>
              <mc:Fallback>
                <p:oleObj name="Equation" r:id="rId11" imgW="6045120" imgH="8762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46200" y="3276600"/>
                        <a:ext cx="60452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sz="quarter" idx="17"/>
          </p:nvPr>
        </p:nvSpPr>
        <p:spPr>
          <a:xfrm>
            <a:off x="1371600" y="4305300"/>
            <a:ext cx="5257800" cy="457200"/>
          </a:xfrm>
        </p:spPr>
        <p:txBody>
          <a:bodyPr/>
          <a:lstStyle/>
          <a:p>
            <a:pPr>
              <a:buNone/>
            </a:pPr>
            <a:r>
              <a:rPr lang="en-US" sz="2600" dirty="0"/>
              <a:t>(from the original buffer pH of 4.74)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Titration </a:t>
            </a:r>
            <a:r>
              <a:rPr lang="en-US" sz="2000" b="0" dirty="0"/>
              <a:t>(1 of 2)</a:t>
            </a:r>
          </a:p>
        </p:txBody>
      </p:sp>
      <p:sp>
        <p:nvSpPr>
          <p:cNvPr id="3" name="Content Placeholder 2"/>
          <p:cNvSpPr>
            <a:spLocks noGrp="1"/>
          </p:cNvSpPr>
          <p:nvPr>
            <p:ph idx="1"/>
          </p:nvPr>
        </p:nvSpPr>
        <p:spPr>
          <a:xfrm>
            <a:off x="457200" y="1600201"/>
            <a:ext cx="4495800" cy="3276600"/>
          </a:xfrm>
        </p:spPr>
        <p:txBody>
          <a:bodyPr/>
          <a:lstStyle/>
          <a:p>
            <a:r>
              <a:rPr lang="en-US" dirty="0"/>
              <a:t>In this technique, an acid (or base) solution of known concentration is slowly added to a base (or acid) solution of unknown concentration.</a:t>
            </a:r>
          </a:p>
        </p:txBody>
      </p:sp>
      <p:pic>
        <p:nvPicPr>
          <p:cNvPr id="4" name="Picture 3" descr="A diagram shows a burette containing N ay O H, aqueous, of known concentration, above a beaker containing H C l, aqueous, of unknown concentration. A p H meter probe is in the beaker."/>
          <p:cNvPicPr>
            <a:picLocks noChangeAspect="1"/>
          </p:cNvPicPr>
          <p:nvPr/>
        </p:nvPicPr>
        <p:blipFill rotWithShape="1">
          <a:blip r:embed="rId2" cstate="print">
            <a:extLst>
              <a:ext uri="{28A0092B-C50C-407E-A947-70E740481C1C}">
                <a14:useLocalDpi xmlns:a14="http://schemas.microsoft.com/office/drawing/2010/main" val="0"/>
              </a:ext>
            </a:extLst>
          </a:blip>
          <a:srcRect b="2336"/>
          <a:stretch/>
        </p:blipFill>
        <p:spPr>
          <a:xfrm>
            <a:off x="5486400" y="1676400"/>
            <a:ext cx="3316402" cy="447893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Titration </a:t>
            </a:r>
            <a:r>
              <a:rPr lang="en-US" sz="2000" b="0" dirty="0"/>
              <a:t>(2 of 2)</a:t>
            </a:r>
            <a:endParaRPr lang="en-US" dirty="0"/>
          </a:p>
        </p:txBody>
      </p:sp>
      <p:sp>
        <p:nvSpPr>
          <p:cNvPr id="3" name="Content Placeholder 2"/>
          <p:cNvSpPr>
            <a:spLocks noGrp="1"/>
          </p:cNvSpPr>
          <p:nvPr>
            <p:ph idx="1"/>
          </p:nvPr>
        </p:nvSpPr>
        <p:spPr>
          <a:xfrm>
            <a:off x="457200" y="1600201"/>
            <a:ext cx="8229600" cy="1447800"/>
          </a:xfrm>
        </p:spPr>
        <p:txBody>
          <a:bodyPr/>
          <a:lstStyle/>
          <a:p>
            <a:r>
              <a:rPr lang="en-US" sz="2600" dirty="0"/>
              <a:t>A </a:t>
            </a:r>
            <a:r>
              <a:rPr lang="en-US" sz="2600" dirty="0" smtClean="0"/>
              <a:t>p</a:t>
            </a:r>
            <a:r>
              <a:rPr lang="en-US" sz="100" dirty="0" smtClean="0"/>
              <a:t> </a:t>
            </a:r>
            <a:r>
              <a:rPr lang="en-US" sz="2600" dirty="0" smtClean="0"/>
              <a:t>H </a:t>
            </a:r>
            <a:r>
              <a:rPr lang="en-US" sz="2600" dirty="0"/>
              <a:t>meter or indicators are used to determine when the solution has reached the </a:t>
            </a:r>
            <a:r>
              <a:rPr lang="en-US" sz="2600" b="1" dirty="0"/>
              <a:t>equivalence point</a:t>
            </a:r>
            <a:r>
              <a:rPr lang="en-US" sz="2600" dirty="0"/>
              <a:t>: The amount of acid equals that of base.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Titration of a Strong Acid with a Strong Base </a:t>
            </a:r>
            <a:r>
              <a:rPr lang="en-US" sz="2000" b="0" dirty="0"/>
              <a:t>(1 of 3)</a:t>
            </a:r>
          </a:p>
        </p:txBody>
      </p:sp>
      <p:sp>
        <p:nvSpPr>
          <p:cNvPr id="3" name="Content Placeholder 2"/>
          <p:cNvSpPr>
            <a:spLocks noGrp="1"/>
          </p:cNvSpPr>
          <p:nvPr>
            <p:ph idx="1"/>
          </p:nvPr>
        </p:nvSpPr>
        <p:spPr>
          <a:xfrm>
            <a:off x="457200" y="1600201"/>
            <a:ext cx="4114800" cy="3429000"/>
          </a:xfrm>
        </p:spPr>
        <p:txBody>
          <a:bodyPr/>
          <a:lstStyle/>
          <a:p>
            <a:r>
              <a:rPr lang="en-US" dirty="0"/>
              <a:t>From the start of the titration to near the equivalence point, the pH goes up slowly.</a:t>
            </a:r>
          </a:p>
          <a:p>
            <a:r>
              <a:rPr lang="en-US" dirty="0"/>
              <a:t>Just before (and after) the equivalence point, the pH rises rapidly.</a:t>
            </a:r>
          </a:p>
        </p:txBody>
      </p:sp>
      <p:pic>
        <p:nvPicPr>
          <p:cNvPr id="4" name="Picture 3" descr="A diagram shows the phases of a titration of a strong acid and with a strong base. A graph has milliliters of N ay O H on the X-axis, ranging from 0 to 80 with intervals of 10, and p H on the Y-axis, ranging from 0 to 14 with intervals of 2. Phase 1. Only H C l, aqueous, is present before the titration, p H equals 1. Phase 2. H plus is consumed as O H minus is added, forming H 2 O, p H less than 7.0. A line beginning at a p H of 1 at 0 milliliters N ay O H increases linearly and slowly to around p H equals 2 by around 45 milliliters N ay O H. Step 3. H plus is completely neutralized by O H minus, p H equals 7.0. The equivalence point, p H equals 7, N ay C l, aqueous, salt solution, occurs when moles of base equals moles of acid. The p H jumps suddenly as the equivalence point approaches at 50 milliliters N ay O H. Step 4. No H plus is left to react with excess O H minus, p H greater than 7.0. After the drastic increase in p H of the equivalence point, the p H line increases linearly and slowly at a p H of around 12. The graph is summarized in the following list; values are approximate. The following list provides the Milliliters N ay O H, p h for the data. Item 1. N ay O H, 0. p H, 1. Item 2. N ay O H, 10. p H, 1.2. Item 3. N ay O H, 20. p H, 1.5. Item 4. N ay O H, 30. p H, 1.8. Item 5. N ay O H, 40. p H, 2. Item 6. N ay O H, 49. p H, 2.7. Item 7. N ay O H, 50, equivalence point. p H, 7. Item 8. N ay O H, 51. p H, 10.5. Item 9. N ay O H, 60. p H, 12. Item 10. N ay O H, 70. p H, 12. Item 11. N ay O H, 80. p H, 12. "/>
          <p:cNvPicPr>
            <a:picLocks noChangeAspect="1"/>
          </p:cNvPicPr>
          <p:nvPr/>
        </p:nvPicPr>
        <p:blipFill rotWithShape="1">
          <a:blip r:embed="rId2" cstate="print">
            <a:extLst>
              <a:ext uri="{28A0092B-C50C-407E-A947-70E740481C1C}">
                <a14:useLocalDpi xmlns:a14="http://schemas.microsoft.com/office/drawing/2010/main" val="0"/>
              </a:ext>
            </a:extLst>
          </a:blip>
          <a:srcRect b="2517"/>
          <a:stretch/>
        </p:blipFill>
        <p:spPr>
          <a:xfrm>
            <a:off x="5029200" y="1810032"/>
            <a:ext cx="3825239" cy="320900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Titration of a Strong Acid with a Strong Base </a:t>
            </a:r>
            <a:r>
              <a:rPr lang="en-US" sz="2000" b="0" dirty="0"/>
              <a:t>(2 of 3)</a:t>
            </a:r>
            <a:endParaRPr lang="en-US" dirty="0"/>
          </a:p>
        </p:txBody>
      </p:sp>
      <p:sp>
        <p:nvSpPr>
          <p:cNvPr id="3" name="Content Placeholder 2"/>
          <p:cNvSpPr>
            <a:spLocks noGrp="1"/>
          </p:cNvSpPr>
          <p:nvPr>
            <p:ph idx="1"/>
          </p:nvPr>
        </p:nvSpPr>
        <p:spPr>
          <a:xfrm>
            <a:off x="457200" y="1600201"/>
            <a:ext cx="8229600" cy="1143000"/>
          </a:xfrm>
        </p:spPr>
        <p:txBody>
          <a:bodyPr/>
          <a:lstStyle/>
          <a:p>
            <a:r>
              <a:rPr lang="en-US" dirty="0"/>
              <a:t>At the equivalence point, </a:t>
            </a:r>
            <a:r>
              <a:rPr lang="en-US" dirty="0" smtClean="0"/>
              <a:t>p</a:t>
            </a:r>
            <a:r>
              <a:rPr lang="en-US" sz="100" dirty="0" smtClean="0"/>
              <a:t> </a:t>
            </a:r>
            <a:r>
              <a:rPr lang="en-US" dirty="0" smtClean="0"/>
              <a:t>H </a:t>
            </a:r>
            <a:r>
              <a:rPr lang="en-US" dirty="0"/>
              <a:t>= 7.</a:t>
            </a:r>
          </a:p>
          <a:p>
            <a:r>
              <a:rPr lang="en-US" dirty="0"/>
              <a:t>As more base is added, the </a:t>
            </a:r>
            <a:r>
              <a:rPr lang="en-US" dirty="0" smtClean="0"/>
              <a:t>p</a:t>
            </a:r>
            <a:r>
              <a:rPr lang="en-US" sz="100" dirty="0" smtClean="0"/>
              <a:t> </a:t>
            </a:r>
            <a:r>
              <a:rPr lang="en-US" dirty="0" smtClean="0"/>
              <a:t>H </a:t>
            </a:r>
            <a:r>
              <a:rPr lang="en-US" dirty="0"/>
              <a:t>again levels off.</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Times New Roman" pitchFamily="18" charset="0"/>
              </a:rPr>
              <a:t>Effect of Acetate on the Acetic Acid Equilibrium </a:t>
            </a:r>
            <a:r>
              <a:rPr lang="en-US" sz="2000" b="0" dirty="0">
                <a:latin typeface="Times New Roman" pitchFamily="18" charset="0"/>
              </a:rPr>
              <a:t>(2 of 2)</a:t>
            </a:r>
          </a:p>
        </p:txBody>
      </p:sp>
      <p:sp>
        <p:nvSpPr>
          <p:cNvPr id="3" name="Content Placeholder 2"/>
          <p:cNvSpPr>
            <a:spLocks noGrp="1"/>
          </p:cNvSpPr>
          <p:nvPr>
            <p:ph idx="1"/>
          </p:nvPr>
        </p:nvSpPr>
        <p:spPr>
          <a:xfrm>
            <a:off x="457200" y="1600201"/>
            <a:ext cx="8229600" cy="1219199"/>
          </a:xfrm>
        </p:spPr>
        <p:txBody>
          <a:bodyPr/>
          <a:lstStyle/>
          <a:p>
            <a:r>
              <a:rPr lang="en-US" sz="2600" dirty="0"/>
              <a:t>The </a:t>
            </a:r>
            <a:r>
              <a:rPr lang="en-US" sz="2600" dirty="0" smtClean="0"/>
              <a:t>presence </a:t>
            </a:r>
            <a:r>
              <a:rPr lang="en-US" sz="2600" dirty="0"/>
              <a:t>of acetate from sodium acetate in an acetic acid solution will shift the equilibrium, according to Le Châtelier’s principle:</a:t>
            </a:r>
          </a:p>
        </p:txBody>
      </p:sp>
      <p:sp>
        <p:nvSpPr>
          <p:cNvPr id="4" name="Content Placeholder 3"/>
          <p:cNvSpPr>
            <a:spLocks noGrp="1"/>
          </p:cNvSpPr>
          <p:nvPr>
            <p:ph idx="13"/>
          </p:nvPr>
        </p:nvSpPr>
        <p:spPr>
          <a:xfrm>
            <a:off x="929640" y="3048002"/>
            <a:ext cx="228600" cy="380998"/>
          </a:xfrm>
        </p:spPr>
        <p:txBody>
          <a:bodyPr/>
          <a:lstStyle/>
          <a:p>
            <a:pPr marL="0" indent="0">
              <a:buFont typeface="Arial" pitchFamily="34" charset="0"/>
              <a:buChar char="–"/>
            </a:pPr>
            <a:r>
              <a:rPr lang="en-US" dirty="0"/>
              <a:t> </a:t>
            </a:r>
          </a:p>
        </p:txBody>
      </p:sp>
      <p:graphicFrame>
        <p:nvGraphicFramePr>
          <p:cNvPr id="8" name="Object 7" descr="C H 3 C O O H, aqueous, yields H, plus, aqueous, plus C H 3 C O O, minus, aqueous, in a reversible reaction"/>
          <p:cNvGraphicFramePr>
            <a:graphicFrameLocks noChangeAspect="1"/>
          </p:cNvGraphicFramePr>
          <p:nvPr>
            <p:extLst>
              <p:ext uri="{D42A27DB-BD31-4B8C-83A1-F6EECF244321}">
                <p14:modId xmlns:p14="http://schemas.microsoft.com/office/powerpoint/2010/main" val="1005484814"/>
              </p:ext>
            </p:extLst>
          </p:nvPr>
        </p:nvGraphicFramePr>
        <p:xfrm>
          <a:off x="1250950" y="2971800"/>
          <a:ext cx="5727700" cy="444500"/>
        </p:xfrm>
        <a:graphic>
          <a:graphicData uri="http://schemas.openxmlformats.org/presentationml/2006/ole">
            <mc:AlternateContent xmlns:mc="http://schemas.openxmlformats.org/markup-compatibility/2006">
              <mc:Choice xmlns:v="urn:schemas-microsoft-com:vml" Requires="v">
                <p:oleObj spid="_x0000_s125003" name="Equation" r:id="rId4" imgW="5727600" imgH="444240" progId="Equation.DSMT4">
                  <p:embed/>
                </p:oleObj>
              </mc:Choice>
              <mc:Fallback>
                <p:oleObj name="Equation" r:id="rId4" imgW="5727600" imgH="444240" progId="Equation.DSMT4">
                  <p:embed/>
                  <p:pic>
                    <p:nvPicPr>
                      <p:cNvPr id="0" name="Picture 2"/>
                      <p:cNvPicPr>
                        <a:picLocks noChangeAspect="1" noChangeArrowheads="1"/>
                      </p:cNvPicPr>
                      <p:nvPr/>
                    </p:nvPicPr>
                    <p:blipFill>
                      <a:blip r:embed="rId5"/>
                      <a:srcRect/>
                      <a:stretch>
                        <a:fillRect/>
                      </a:stretch>
                    </p:blipFill>
                    <p:spPr bwMode="auto">
                      <a:xfrm>
                        <a:off x="1250950" y="2971800"/>
                        <a:ext cx="5727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The addition of C H 3, C O O minus shifts equilibrium concentrations, lowering H plus concentration and moving the reaction left toward the reactants."/>
          <p:cNvPicPr>
            <a:picLocks noChangeAspect="1"/>
          </p:cNvPicPr>
          <p:nvPr/>
        </p:nvPicPr>
        <p:blipFill rotWithShape="1">
          <a:blip r:embed="rId6" cstate="print">
            <a:extLst>
              <a:ext uri="{28A0092B-C50C-407E-A947-70E740481C1C}">
                <a14:useLocalDpi xmlns:a14="http://schemas.microsoft.com/office/drawing/2010/main" val="0"/>
              </a:ext>
            </a:extLst>
          </a:blip>
          <a:srcRect t="20591" b="4749"/>
          <a:stretch/>
        </p:blipFill>
        <p:spPr>
          <a:xfrm>
            <a:off x="1905000" y="4114800"/>
            <a:ext cx="4856473" cy="1608314"/>
          </a:xfrm>
          <a:prstGeom prst="rect">
            <a:avLst/>
          </a:prstGeom>
        </p:spPr>
      </p:pic>
    </p:spTree>
    <p:extLst>
      <p:ext uri="{BB962C8B-B14F-4D97-AF65-F5344CB8AC3E}">
        <p14:creationId xmlns:p14="http://schemas.microsoft.com/office/powerpoint/2010/main" val="162068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Titration of a Strong Acid with a Strong Base </a:t>
            </a:r>
            <a:r>
              <a:rPr lang="en-US" sz="2000" b="0" dirty="0"/>
              <a:t>(3 of 3)</a:t>
            </a:r>
            <a:endParaRPr lang="en-US" dirty="0"/>
          </a:p>
        </p:txBody>
      </p:sp>
      <p:sp>
        <p:nvSpPr>
          <p:cNvPr id="3" name="Content Placeholder 2"/>
          <p:cNvSpPr>
            <a:spLocks noGrp="1"/>
          </p:cNvSpPr>
          <p:nvPr>
            <p:ph idx="1"/>
          </p:nvPr>
        </p:nvSpPr>
        <p:spPr>
          <a:xfrm>
            <a:off x="457200" y="1600200"/>
            <a:ext cx="4495800" cy="4525963"/>
          </a:xfrm>
        </p:spPr>
        <p:txBody>
          <a:bodyPr/>
          <a:lstStyle/>
          <a:p>
            <a:r>
              <a:rPr lang="en-US" dirty="0"/>
              <a:t>It looks like you “flipped over” the strong acid being titrated by a strong base.</a:t>
            </a:r>
          </a:p>
          <a:p>
            <a:r>
              <a:rPr lang="en-US" dirty="0"/>
              <a:t>Start with a high </a:t>
            </a:r>
            <a:r>
              <a:rPr lang="en-US" dirty="0" smtClean="0"/>
              <a:t>p</a:t>
            </a:r>
            <a:r>
              <a:rPr lang="en-US" sz="100" dirty="0" smtClean="0"/>
              <a:t> </a:t>
            </a:r>
            <a:r>
              <a:rPr lang="en-US" dirty="0" smtClean="0"/>
              <a:t>H </a:t>
            </a:r>
            <a:r>
              <a:rPr lang="en-US" dirty="0"/>
              <a:t>(basic solution); the </a:t>
            </a:r>
            <a:r>
              <a:rPr lang="en-US" dirty="0" smtClean="0"/>
              <a:t>p</a:t>
            </a:r>
            <a:r>
              <a:rPr lang="en-US" sz="100" dirty="0" smtClean="0"/>
              <a:t>3</a:t>
            </a:r>
            <a:r>
              <a:rPr lang="en-US" dirty="0" smtClean="0"/>
              <a:t>H </a:t>
            </a:r>
            <a:r>
              <a:rPr lang="en-US" dirty="0"/>
              <a:t>= 7 at the equivalence point; low </a:t>
            </a:r>
            <a:r>
              <a:rPr lang="en-US" dirty="0" smtClean="0"/>
              <a:t>p</a:t>
            </a:r>
            <a:r>
              <a:rPr lang="en-US" sz="100" dirty="0" smtClean="0"/>
              <a:t> </a:t>
            </a:r>
            <a:r>
              <a:rPr lang="en-US" dirty="0" smtClean="0"/>
              <a:t>H </a:t>
            </a:r>
            <a:r>
              <a:rPr lang="en-US" dirty="0"/>
              <a:t>to end.</a:t>
            </a:r>
          </a:p>
        </p:txBody>
      </p:sp>
      <p:pic>
        <p:nvPicPr>
          <p:cNvPr id="4" name="Picture 3" descr="A titration curve is shown for a strong base with a strong acid. A graph has milliliters acid on the X-axis, ranging from 0 to 80 with intervals of 10, and p H on the Y-axis, ranging from 0 to 14 with intervals of 2. Data are summarized in the following list; values are approximate. The curve is shaped like a backwards S, with the equivalence point at a p H of 7. The following list provides the Milliliters acid, p h for the data. Item 1. acid, 0. p H, 12.5. Item 2. acid, 10. p H, 12.4. Item 3. acid, 20. p H, 12.3. Item 4. acid, 30. p H, 12.2. Item 5. acid, 40. p H, 12.1. Item 6. acid, 49. p H, 10.2. Item 7. acid, 50, equivalence point. p H, 7. Item 8. acid, 51. p H, 3.7. Item 9. acid, 60. p H, 2. Item 10. acid, 70. p H, 1.8. Item 11. acid, 80. p H, 1.7. "/>
          <p:cNvPicPr>
            <a:picLocks noChangeAspect="1"/>
          </p:cNvPicPr>
          <p:nvPr/>
        </p:nvPicPr>
        <p:blipFill rotWithShape="1">
          <a:blip r:embed="rId2" cstate="print">
            <a:extLst>
              <a:ext uri="{28A0092B-C50C-407E-A947-70E740481C1C}">
                <a14:useLocalDpi xmlns:a14="http://schemas.microsoft.com/office/drawing/2010/main" val="0"/>
              </a:ext>
            </a:extLst>
          </a:blip>
          <a:srcRect b="2517"/>
          <a:stretch/>
        </p:blipFill>
        <p:spPr>
          <a:xfrm>
            <a:off x="5257800" y="1752600"/>
            <a:ext cx="3636924" cy="340359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dirty="0"/>
              <a:t>Titration of a Weak Acid with a Strong Base </a:t>
            </a:r>
            <a:r>
              <a:rPr lang="en-US" sz="2000" b="0" dirty="0"/>
              <a:t>(1 of 2)</a:t>
            </a:r>
          </a:p>
        </p:txBody>
      </p:sp>
      <p:sp>
        <p:nvSpPr>
          <p:cNvPr id="3" name="Content Placeholder 2"/>
          <p:cNvSpPr>
            <a:spLocks noGrp="1"/>
          </p:cNvSpPr>
          <p:nvPr>
            <p:ph idx="1"/>
          </p:nvPr>
        </p:nvSpPr>
        <p:spPr>
          <a:xfrm>
            <a:off x="457200" y="1568932"/>
            <a:ext cx="914400" cy="336068"/>
          </a:xfrm>
        </p:spPr>
        <p:txBody>
          <a:bodyPr/>
          <a:lstStyle/>
          <a:p>
            <a:r>
              <a:rPr lang="en-US" sz="2600" dirty="0"/>
              <a:t>Use</a:t>
            </a:r>
          </a:p>
        </p:txBody>
      </p:sp>
      <p:graphicFrame>
        <p:nvGraphicFramePr>
          <p:cNvPr id="6" name="Object 5" descr="K sub a"/>
          <p:cNvGraphicFramePr>
            <a:graphicFrameLocks noChangeAspect="1"/>
          </p:cNvGraphicFramePr>
          <p:nvPr>
            <p:extLst>
              <p:ext uri="{D42A27DB-BD31-4B8C-83A1-F6EECF244321}">
                <p14:modId xmlns:p14="http://schemas.microsoft.com/office/powerpoint/2010/main" val="2460709477"/>
              </p:ext>
            </p:extLst>
          </p:nvPr>
        </p:nvGraphicFramePr>
        <p:xfrm>
          <a:off x="1371600" y="1571725"/>
          <a:ext cx="381000" cy="419100"/>
        </p:xfrm>
        <a:graphic>
          <a:graphicData uri="http://schemas.openxmlformats.org/presentationml/2006/ole">
            <mc:AlternateContent xmlns:mc="http://schemas.openxmlformats.org/markup-compatibility/2006">
              <mc:Choice xmlns:v="urn:schemas-microsoft-com:vml" Requires="v">
                <p:oleObj spid="_x0000_s172108" name="Equation" r:id="rId3" imgW="380880" imgH="419040" progId="Equation.DSMT4">
                  <p:embed/>
                </p:oleObj>
              </mc:Choice>
              <mc:Fallback>
                <p:oleObj name="Equation" r:id="rId3" imgW="38088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71725"/>
                        <a:ext cx="381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1828800" y="1533625"/>
            <a:ext cx="2362200" cy="381000"/>
          </a:xfrm>
        </p:spPr>
        <p:txBody>
          <a:bodyPr/>
          <a:lstStyle/>
          <a:p>
            <a:pPr>
              <a:buNone/>
            </a:pPr>
            <a:r>
              <a:rPr lang="en-US" sz="2600" dirty="0"/>
              <a:t>to find initial </a:t>
            </a:r>
            <a:r>
              <a:rPr lang="en-US" sz="2600" dirty="0" smtClean="0"/>
              <a:t>p</a:t>
            </a:r>
            <a:r>
              <a:rPr lang="en-US" sz="100" dirty="0" smtClean="0"/>
              <a:t> </a:t>
            </a:r>
            <a:r>
              <a:rPr lang="en-US" sz="2600" dirty="0" smtClean="0"/>
              <a:t>H</a:t>
            </a:r>
            <a:r>
              <a:rPr lang="en-US" sz="2600" dirty="0"/>
              <a:t>.</a:t>
            </a:r>
          </a:p>
        </p:txBody>
      </p:sp>
      <p:sp>
        <p:nvSpPr>
          <p:cNvPr id="5" name="Content Placeholder 4"/>
          <p:cNvSpPr>
            <a:spLocks noGrp="1"/>
          </p:cNvSpPr>
          <p:nvPr>
            <p:ph sz="quarter" idx="14"/>
          </p:nvPr>
        </p:nvSpPr>
        <p:spPr>
          <a:xfrm>
            <a:off x="471052" y="2057400"/>
            <a:ext cx="4100948" cy="4343400"/>
          </a:xfrm>
        </p:spPr>
        <p:txBody>
          <a:bodyPr/>
          <a:lstStyle/>
          <a:p>
            <a:r>
              <a:rPr lang="en-US" sz="2600" dirty="0"/>
              <a:t>Find the </a:t>
            </a:r>
            <a:r>
              <a:rPr lang="en-US" sz="2600" dirty="0" smtClean="0"/>
              <a:t>p</a:t>
            </a:r>
            <a:r>
              <a:rPr lang="en-US" sz="100" dirty="0" smtClean="0"/>
              <a:t> </a:t>
            </a:r>
            <a:r>
              <a:rPr lang="en-US" sz="2600" dirty="0" smtClean="0"/>
              <a:t>H </a:t>
            </a:r>
            <a:r>
              <a:rPr lang="en-US" sz="2600" dirty="0"/>
              <a:t>in the “buffer region” using stoichiometry followed by the Henderson–Hasselbalch equation.</a:t>
            </a:r>
          </a:p>
          <a:p>
            <a:r>
              <a:rPr lang="en-US" sz="2600" dirty="0"/>
              <a:t>At the equivalence point the </a:t>
            </a:r>
            <a:r>
              <a:rPr lang="en-US" sz="2600" dirty="0" smtClean="0"/>
              <a:t>p</a:t>
            </a:r>
            <a:r>
              <a:rPr lang="en-US" sz="100" dirty="0" smtClean="0"/>
              <a:t> </a:t>
            </a:r>
            <a:r>
              <a:rPr lang="en-US" sz="2600" dirty="0" smtClean="0"/>
              <a:t>H </a:t>
            </a:r>
            <a:r>
              <a:rPr lang="en-US" sz="2600" dirty="0"/>
              <a:t>is &gt;7. Use the conjugate base of the weak acid to determine the </a:t>
            </a:r>
            <a:r>
              <a:rPr lang="en-US" sz="2600" dirty="0" smtClean="0"/>
              <a:t>p</a:t>
            </a:r>
            <a:r>
              <a:rPr lang="en-US" sz="100" dirty="0" smtClean="0"/>
              <a:t> </a:t>
            </a:r>
            <a:r>
              <a:rPr lang="en-US" sz="2600" dirty="0" smtClean="0"/>
              <a:t>H</a:t>
            </a:r>
            <a:r>
              <a:rPr lang="en-US" sz="2600" dirty="0"/>
              <a:t>.</a:t>
            </a:r>
          </a:p>
        </p:txBody>
      </p:sp>
      <p:pic>
        <p:nvPicPr>
          <p:cNvPr id="7" name="Picture 6" descr="A diagram shows the phases of a titration of a weak acid and strong base. A graph has milliliters of N ay O H on the X-axis, ranging from 0 to 80 with intervals of 10, and p H on the Y-axis, ranging from 0 to 14 with intervals of 2. Phase 1. C H 3, C O O H, aqueous, is present in solution before the titration, p H equals 3. Phase 2. Added O H minus converts C H 3, C O O H, aqueous, into C H 3, C O O minus, aqueous, forming a buffer solution. A line beginning at a pH of 3 at 0 milliliters N ay O H increases linearly and slowly to around p H equals 6 by 45 milliliters N ay O H. Phase 3. Acid is completely neutralized by added base. C H 3, C O O N ay, aqueous, salt solution results. The p H jumps suddenly as the equivalence point approaches at 50 milliliters N ay O H, but the pH change near the equivalence point is smaller than in strong acid-base titration. p H is greater than 7.0 at the equivalence point because C H 3, C O O minus is a weak base that reacts with water to make O H minus. Phase 4. No acid is left to react with excess O H minus, p H greater than 7.0. After the drastic increase in p H of the equivalence point, the p H line increases linearly and slowly at a p H of around 12. The curve is shaped like an S, with the equivalence point at a p H of around 8.4. The graph is summarized in the following list; values are approximate. The following list provides Milliliters N ay O H, p h of the data. Item 1. N ay O H, 0. p H, 3. Item 2. N ay O H, 10. p H, 4. Item 3. N ay O H, 20. p H, 4.6. Item 4. N ay O H, 30. p H, 5.1. Item 5. N ay O H, 40. p H, 5.7. Item 6. N ay O H, 49. p H, 7. Item 7. N ay O H, 50, equivalence point. p H, 8.4. Item 8. N ay O H, 51. p H, 10.5. Item 9. N ay O H, 60. p H, 12. Item 10. N ay O H, 70. p H, 12. Item 11. N ay O H, 80. p H, 12. "/>
          <p:cNvPicPr>
            <a:picLocks noChangeAspect="1"/>
          </p:cNvPicPr>
          <p:nvPr/>
        </p:nvPicPr>
        <p:blipFill rotWithShape="1">
          <a:blip r:embed="rId5" cstate="print">
            <a:extLst>
              <a:ext uri="{28A0092B-C50C-407E-A947-70E740481C1C}">
                <a14:useLocalDpi xmlns:a14="http://schemas.microsoft.com/office/drawing/2010/main" val="0"/>
              </a:ext>
            </a:extLst>
          </a:blip>
          <a:srcRect b="2517"/>
          <a:stretch/>
        </p:blipFill>
        <p:spPr>
          <a:xfrm>
            <a:off x="4678680" y="1766035"/>
            <a:ext cx="4136597" cy="377065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dirty="0"/>
              <a:t>Titration of a Weak Acid with a Strong Base </a:t>
            </a:r>
            <a:r>
              <a:rPr lang="en-US" sz="2000" b="0" dirty="0"/>
              <a:t>(2 of 2)</a:t>
            </a:r>
            <a:endParaRPr lang="en-US" dirty="0"/>
          </a:p>
        </p:txBody>
      </p:sp>
      <p:sp>
        <p:nvSpPr>
          <p:cNvPr id="3" name="Content Placeholder 2"/>
          <p:cNvSpPr>
            <a:spLocks noGrp="1"/>
          </p:cNvSpPr>
          <p:nvPr>
            <p:ph idx="1"/>
          </p:nvPr>
        </p:nvSpPr>
        <p:spPr>
          <a:xfrm>
            <a:off x="457200" y="1568932"/>
            <a:ext cx="8229600" cy="1021868"/>
          </a:xfrm>
        </p:spPr>
        <p:txBody>
          <a:bodyPr/>
          <a:lstStyle/>
          <a:p>
            <a:r>
              <a:rPr lang="en-US" sz="2600" dirty="0"/>
              <a:t>As more base is added, the </a:t>
            </a:r>
            <a:r>
              <a:rPr lang="en-US" sz="2600" dirty="0" smtClean="0"/>
              <a:t>p</a:t>
            </a:r>
            <a:r>
              <a:rPr lang="en-US" sz="100" dirty="0" smtClean="0"/>
              <a:t> </a:t>
            </a:r>
            <a:r>
              <a:rPr lang="en-US" sz="2600" dirty="0" smtClean="0"/>
              <a:t>H </a:t>
            </a:r>
            <a:r>
              <a:rPr lang="en-US" sz="2600" dirty="0"/>
              <a:t>levels off. This is exactly the same as for strong acids.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pH When SOME Weak Acid Is Neutralized</a:t>
            </a:r>
          </a:p>
        </p:txBody>
      </p:sp>
      <p:pic>
        <p:nvPicPr>
          <p:cNvPr id="6" name="Picture 5" descr="p H is calculated through step 1, stoichiometry, and step 2, equilibrium. Step 1. Stoichiometry calculation. Begin with a solution containing weak acid, and add a strong base. In the neutralization reaction, the concentration of H Ay decreases and the concentration of Ay minus increases. The overall reaction is H Ay, aqueous, plus O H minus, aqueous, yields Ay minus, aqueous, plus H 2 O, liquid. Step 2. Equilibrium calculation. After step 1, calculate new values of the concentrations of H Ay and Ay minus. Use K sub ay, the concentration of H Ay, and the concentration of Ay minus to calculate the concentration of H plus, which gives you p H."/>
          <p:cNvPicPr>
            <a:picLocks noChangeAspect="1"/>
          </p:cNvPicPr>
          <p:nvPr/>
        </p:nvPicPr>
        <p:blipFill rotWithShape="1">
          <a:blip r:embed="rId2">
            <a:extLst>
              <a:ext uri="{28A0092B-C50C-407E-A947-70E740481C1C}">
                <a14:useLocalDpi xmlns:a14="http://schemas.microsoft.com/office/drawing/2010/main" val="0"/>
              </a:ext>
            </a:extLst>
          </a:blip>
          <a:srcRect b="6530"/>
          <a:stretch/>
        </p:blipFill>
        <p:spPr>
          <a:xfrm>
            <a:off x="553713" y="1551631"/>
            <a:ext cx="8051444" cy="2101816"/>
          </a:xfrm>
          <a:prstGeom prst="rect">
            <a:avLst/>
          </a:prstGeom>
        </p:spPr>
      </p:pic>
      <p:sp>
        <p:nvSpPr>
          <p:cNvPr id="3" name="Content Placeholder 2"/>
          <p:cNvSpPr>
            <a:spLocks noGrp="1"/>
          </p:cNvSpPr>
          <p:nvPr>
            <p:ph idx="1"/>
          </p:nvPr>
        </p:nvSpPr>
        <p:spPr>
          <a:xfrm>
            <a:off x="457200" y="3886200"/>
            <a:ext cx="8229600" cy="2438400"/>
          </a:xfrm>
        </p:spPr>
        <p:txBody>
          <a:bodyPr/>
          <a:lstStyle/>
          <a:p>
            <a:r>
              <a:rPr lang="en-US" sz="2600" dirty="0"/>
              <a:t>Calculate </a:t>
            </a:r>
            <a:r>
              <a:rPr lang="en-US" sz="2600" b="1" dirty="0"/>
              <a:t>Moles</a:t>
            </a:r>
            <a:r>
              <a:rPr lang="en-US" sz="2600" dirty="0"/>
              <a:t> of weak acid.</a:t>
            </a:r>
          </a:p>
          <a:p>
            <a:r>
              <a:rPr lang="en-US" sz="2600" dirty="0"/>
              <a:t>Calculate </a:t>
            </a:r>
            <a:r>
              <a:rPr lang="en-US" sz="2600" b="1" dirty="0"/>
              <a:t>Moles</a:t>
            </a:r>
            <a:r>
              <a:rPr lang="en-US" sz="2600" dirty="0"/>
              <a:t> of base added; this is the moles of anion formed; subtract it from mole acid to see how much acid is left.</a:t>
            </a:r>
          </a:p>
          <a:p>
            <a:r>
              <a:rPr lang="en-US" sz="2600" dirty="0"/>
              <a:t>Use Henderson-Hasselbalch equation to find pH.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That a Weak Acid Titration Differs from a Strong Acid Titration</a:t>
            </a:r>
            <a:endParaRPr lang="en-US" sz="2000" b="0" dirty="0"/>
          </a:p>
        </p:txBody>
      </p:sp>
      <p:sp>
        <p:nvSpPr>
          <p:cNvPr id="3" name="Content Placeholder 2"/>
          <p:cNvSpPr>
            <a:spLocks noGrp="1"/>
          </p:cNvSpPr>
          <p:nvPr>
            <p:ph idx="1"/>
          </p:nvPr>
        </p:nvSpPr>
        <p:spPr>
          <a:xfrm>
            <a:off x="457200" y="1600201"/>
            <a:ext cx="4114800" cy="4572000"/>
          </a:xfrm>
        </p:spPr>
        <p:txBody>
          <a:bodyPr/>
          <a:lstStyle/>
          <a:p>
            <a:pPr marL="429768" indent="-429768">
              <a:buFontTx/>
              <a:buAutoNum type="arabicParenR"/>
            </a:pPr>
            <a:r>
              <a:rPr lang="en-US" sz="2400" dirty="0"/>
              <a:t>A solution of weak acid has a higher initial </a:t>
            </a:r>
            <a:r>
              <a:rPr lang="en-US" sz="2400" dirty="0" smtClean="0"/>
              <a:t>p</a:t>
            </a:r>
            <a:r>
              <a:rPr lang="en-US" sz="100" dirty="0" smtClean="0"/>
              <a:t> </a:t>
            </a:r>
            <a:r>
              <a:rPr lang="en-US" sz="2400" dirty="0" smtClean="0"/>
              <a:t>H </a:t>
            </a:r>
            <a:r>
              <a:rPr lang="en-US" sz="2400" dirty="0"/>
              <a:t>than a strong acid.</a:t>
            </a:r>
          </a:p>
          <a:p>
            <a:pPr marL="429768" indent="-429768">
              <a:buFontTx/>
              <a:buAutoNum type="arabicParenR"/>
            </a:pPr>
            <a:r>
              <a:rPr lang="en-US" sz="2400" dirty="0"/>
              <a:t>The </a:t>
            </a:r>
            <a:r>
              <a:rPr lang="en-US" sz="2400" dirty="0" smtClean="0"/>
              <a:t>p</a:t>
            </a:r>
            <a:r>
              <a:rPr lang="en-US" sz="100" dirty="0" smtClean="0"/>
              <a:t> </a:t>
            </a:r>
            <a:r>
              <a:rPr lang="en-US" sz="2400" dirty="0" smtClean="0"/>
              <a:t>H </a:t>
            </a:r>
            <a:r>
              <a:rPr lang="en-US" sz="2400" dirty="0"/>
              <a:t>change near the equivalence point is smaller for a weak acid. (This is at least partly due to the buffer region.)</a:t>
            </a:r>
          </a:p>
          <a:p>
            <a:pPr marL="429768" indent="-429768">
              <a:buFontTx/>
              <a:buAutoNum type="arabicParenR"/>
            </a:pPr>
            <a:r>
              <a:rPr lang="en-US" sz="2400" dirty="0"/>
              <a:t>The </a:t>
            </a:r>
            <a:r>
              <a:rPr lang="en-US" sz="2400" dirty="0" smtClean="0"/>
              <a:t>p</a:t>
            </a:r>
            <a:r>
              <a:rPr lang="en-US" sz="100" dirty="0" smtClean="0"/>
              <a:t> </a:t>
            </a:r>
            <a:r>
              <a:rPr lang="en-US" sz="2400" dirty="0" smtClean="0"/>
              <a:t>H </a:t>
            </a:r>
            <a:r>
              <a:rPr lang="en-US" sz="2400" dirty="0"/>
              <a:t>at the equivalence point is greater than 7 for a weak acid.</a:t>
            </a:r>
          </a:p>
        </p:txBody>
      </p:sp>
      <p:pic>
        <p:nvPicPr>
          <p:cNvPr id="4" name="Picture 3" descr="A titration curve for acids of different strength. Initial p H increases as K sub ay decreases, but after the equivalence point they are all equal. A graph has milliliters of N ay O H on the X-axis, ranging from 0 to 60 with intervals of 10, and pH on the Y-axis, ranging from 0 to 14 with intervals of 2. Lines are shown for a strong acid and four weak acids. Initial p H increases as K sub ay decreases, but the p H at the equivalence point increases as K sub ay decreases. The graph is summarized in the table below; values are approximate. The following list provides the Milliliters N ay O H, Strong acid p H, K sub ay equals 10 negative squared p H, K sub ay equals 10 to the negative fourth p H, K sub ay equals 10 to the negative sixth p H, K sub ay equals 10 to the negative eighth p H for the data. Item 1. N ay O H, 0. Strong acid, 1. 10 negative squared, 1.7. 10 to the negative fourth, 2.6. 10 to the negative sixth, 3.8. 10 to the negative eighth, 4.5. Item 2. N ay O H, 10. Strong acid, 1.2. 10 negative squared, 1.9. 10 to the negative fourth, 3.5. 10 to the negative sixth, 5.7. 10 to the negative eighth, 7.3. Item 3. N ay O H, 20. Strong acid, 1.4. 10 negative squared, 2. 10 to the negative fourth, 3.9. 10 to the negative sixth, 5.9. 10 to the negative eighth, 7.9. Item 4. N ay O H, 30. Strong acid, 1.6. 10 negative squared, 2.2. 10 to the negative fourth, 4.1. 10 to the negative sixth, 6.1. 10 to the negative eighth, 8.1. Item 5. N ay O H, 40. Strong acid, 2. 10 negative squared, 2.8. 10 to the negative fourth, 4.8. 10 to the negative sixth, 6.8. 10 to the negative eighth, 8.6. Item 6. N ay O H, 49. Strong acid, 3. 10 negative squared, 3.8. 10 to the negative fourth, 6. 10 to the negative sixth, 8. 10 to the negative eighth, 10. Item 7. N ay O H, 50, equivalence point. Strong acid, 7. 10 negative squared, 7.4. 10 to the negative fourth, 8.2. 10 to the negative sixth, 9.4. 10 to the negative eighth, 10.3. Item 8. N ay O H, 51. Strong acid, 11. 10 negative squared, 11. 10 to the negative fourth, 11. 10 to the negative sixth, 11. 10 to the negative eighth, 11. Item 9. N ay O H, 60. Strong acid, 12. 10 negative squared, 12. 10 to the negative fourth, 12. 10 to the negative sixth, 12. 10 to the negative eighth, 12."/>
          <p:cNvPicPr>
            <a:picLocks noChangeAspect="1"/>
          </p:cNvPicPr>
          <p:nvPr/>
        </p:nvPicPr>
        <p:blipFill rotWithShape="1">
          <a:blip r:embed="rId2" cstate="print">
            <a:extLst>
              <a:ext uri="{28A0092B-C50C-407E-A947-70E740481C1C}">
                <a14:useLocalDpi xmlns:a14="http://schemas.microsoft.com/office/drawing/2010/main" val="0"/>
              </a:ext>
            </a:extLst>
          </a:blip>
          <a:srcRect b="2155"/>
          <a:stretch/>
        </p:blipFill>
        <p:spPr>
          <a:xfrm>
            <a:off x="5042902" y="1828800"/>
            <a:ext cx="3643898" cy="334542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Indicators </a:t>
            </a:r>
            <a:r>
              <a:rPr lang="en-US" sz="2000" b="0" dirty="0"/>
              <a:t>(1 of 2)</a:t>
            </a:r>
          </a:p>
        </p:txBody>
      </p:sp>
      <p:sp>
        <p:nvSpPr>
          <p:cNvPr id="3" name="Content Placeholder 2"/>
          <p:cNvSpPr>
            <a:spLocks noGrp="1"/>
          </p:cNvSpPr>
          <p:nvPr>
            <p:ph idx="1"/>
          </p:nvPr>
        </p:nvSpPr>
        <p:spPr/>
        <p:txBody>
          <a:bodyPr/>
          <a:lstStyle/>
          <a:p>
            <a:r>
              <a:rPr lang="en-US" sz="2600" dirty="0"/>
              <a:t>Indicators are weak acids that have a different color than their conjugate base form.</a:t>
            </a:r>
          </a:p>
          <a:p>
            <a:r>
              <a:rPr lang="en-US" sz="2600" dirty="0"/>
              <a:t>Each indicator has its own </a:t>
            </a:r>
            <a:r>
              <a:rPr lang="en-US" sz="2600" dirty="0" smtClean="0"/>
              <a:t>p</a:t>
            </a:r>
            <a:r>
              <a:rPr lang="en-US" sz="100" dirty="0" smtClean="0"/>
              <a:t> </a:t>
            </a:r>
            <a:r>
              <a:rPr lang="en-US" sz="2600" dirty="0" smtClean="0"/>
              <a:t>H </a:t>
            </a:r>
            <a:r>
              <a:rPr lang="en-US" sz="2600" dirty="0"/>
              <a:t>range over which it changes color.</a:t>
            </a:r>
          </a:p>
          <a:p>
            <a:r>
              <a:rPr lang="en-US" sz="2600" dirty="0"/>
              <a:t>An indicator can be used to find the equivalence point in a titration as long as it changes color in the small volume change region where the </a:t>
            </a:r>
            <a:r>
              <a:rPr lang="en-US" sz="2600" dirty="0" smtClean="0"/>
              <a:t>p</a:t>
            </a:r>
            <a:r>
              <a:rPr lang="en-US" sz="100" dirty="0" smtClean="0"/>
              <a:t> </a:t>
            </a:r>
            <a:r>
              <a:rPr lang="en-US" sz="2600" dirty="0" smtClean="0"/>
              <a:t>H </a:t>
            </a:r>
            <a:r>
              <a:rPr lang="en-US" sz="2600" dirty="0"/>
              <a:t>rapidly changes.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Indicators </a:t>
            </a:r>
            <a:r>
              <a:rPr lang="en-US" sz="2000" b="0" dirty="0"/>
              <a:t>(2 of 2)</a:t>
            </a:r>
          </a:p>
        </p:txBody>
      </p:sp>
      <p:pic>
        <p:nvPicPr>
          <p:cNvPr id="5" name="Picture 4" descr="A titration curve is shown for a strong base with a strong acid. Phenolphthalein’s color to change range is between 8 and 10, while methyl red’s range is 4 to 6. The equivalence point is between both ranges. A graph has milliliters H C l on the X-axis, ranging from 0 to 80 with intervals of 10, and p H on the Y-axis, ranging from 0 to 14 with intervals of 1. The phenolphthalein color to change interval is from 8 to 10, while the methyl red color-change interval is from 4 to 6. Data are summarized in the following list; values are approximate. The following list provides Milliliters H C l and p h for the data. Item 1. H C l, 0. p H, 13. Item 2. H C l, 10. p H, 12.8. Item 3. H C l, 20. p H, 12.5. Item 4. H C l, 30. p H, 12.3. Item 5. H C l, 40. p H, 12.1. Item 6. H C l, 49. p H, 10.5. Item 7. H C l, 50, equivalence point. p H, 7. Item 8. H C l, 51. p H, 2.8. Item 9. H C l, 60. p H, 1.8. Item 10. H C l, 70. p H, 1.6. Item 11. H C l, 80. p H, 1.2."/>
          <p:cNvPicPr>
            <a:picLocks noChangeAspect="1"/>
          </p:cNvPicPr>
          <p:nvPr/>
        </p:nvPicPr>
        <p:blipFill rotWithShape="1">
          <a:blip r:embed="rId2" cstate="print">
            <a:extLst>
              <a:ext uri="{28A0092B-C50C-407E-A947-70E740481C1C}">
                <a14:useLocalDpi xmlns:a14="http://schemas.microsoft.com/office/drawing/2010/main" val="0"/>
              </a:ext>
            </a:extLst>
          </a:blip>
          <a:srcRect b="2346"/>
          <a:stretch/>
        </p:blipFill>
        <p:spPr>
          <a:xfrm>
            <a:off x="411255" y="1721803"/>
            <a:ext cx="3477583" cy="2481503"/>
          </a:xfrm>
          <a:prstGeom prst="rect">
            <a:avLst/>
          </a:prstGeom>
        </p:spPr>
      </p:pic>
      <p:pic>
        <p:nvPicPr>
          <p:cNvPr id="6" name="Picture 5" descr="Two titration curves are shown, for either phenolphthalein or methyl red indicators. Titrating against N ay O H, phenolphthalein is the better choice. Both graphs have milliliters of N ay O H on the X-axis, ranging from 0 to 80 with intervals of 10, and p H on the Y-axis, ranging from 0 to 14 with intervals of 2. The graphs are summarized in the lists below; values are approximate. Graph 1: Phenolphthalein indicator, color-change interval: p H between 8.3 and 10.0. The following list provides the Milliliters N ay O H, p h, notes, for the data. Item 1. N ay O H, 0. p H, 3. Notes, Clear solution. Item 2. N ay O H, 10. p H, 4. Item 3. N ay O H, 20. p H, 4.6. Item 4. N ay O H, 30. p H, 5.1. Item 5. N ay O H, 40. p H, 5.6. Item 6. N ay O H, 49. p H, 7. Notes, Clear solution. Item 7. N ay O H, 50, equivalence point. p H, 9. Notes, Good choice. Suitable indicator for titration of a weak acid with a strong base because equivalence point falls within the color-change interval. Item 8. N ay O H, 51. p H, 10.5. Item 9. N ay O H, 60. p H, 12. Item 10. N ay O H, 70. p H, 12. Item 11. N ay O H, 80. p H, 12. Notes, Purple solution. Graph 2: Methyl red indicator, color-change interval: pH between 4.2 and 6.0. The following list provides the Milliliters N ay O H, p h, notes, for the data. Item 1. N ay O H, 0. p H, 3. Notes, Orange solution. Item 2. N ay O H, 10. p H, 4. Item 3. N ay O H, 20. p H, 4.6. Item 4. N ay O H, 30. p H, 5.1. Item 5. N ay O H, 40. p H, 5.6. Item 6. N ay O H, 49. p H, 7. Notes, Yellow solution. Item 7. N ay O H, 50, equivalence point. p H, 9. Notes, Poor choice. Unsatisfactory indicator for titration of a weak acid with a strong base because color changes before reaching equivalence point. Item 8. N ay O H, 51. p H, 10.5. Item 9. N ay O H, 60. p H, 12. Item 10. N ay O H, 70. p H, 12. Item 11. N ay O H, 80. p H, 12. Notes, Yellow solution."/>
          <p:cNvPicPr>
            <a:picLocks noChangeAspect="1"/>
          </p:cNvPicPr>
          <p:nvPr/>
        </p:nvPicPr>
        <p:blipFill rotWithShape="1">
          <a:blip r:embed="rId3" cstate="print">
            <a:extLst>
              <a:ext uri="{28A0092B-C50C-407E-A947-70E740481C1C}">
                <a14:useLocalDpi xmlns:a14="http://schemas.microsoft.com/office/drawing/2010/main" val="0"/>
              </a:ext>
            </a:extLst>
          </a:blip>
          <a:srcRect b="3676"/>
          <a:stretch/>
        </p:blipFill>
        <p:spPr>
          <a:xfrm>
            <a:off x="4006197" y="1718890"/>
            <a:ext cx="4860108" cy="253467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Choice Can Be Critical!</a:t>
            </a:r>
          </a:p>
        </p:txBody>
      </p:sp>
      <p:pic>
        <p:nvPicPr>
          <p:cNvPr id="4" name="Picture 3" descr="Two titration curves are shown, for either phenolphthalein or methyl red indicators. Titrating against H C l, methyl red is the better choice. Both graphs have milliliters of H C l on the X-axis, ranging from 0 to 80 with intervals of 10, and p H on the Y-axis, ranging from 0 to 14 with intervals of 2. The graphs are summarized in the tables below; values are approximate. Graph 1: Phenolphthalein indicator, color-change interval: p H between 8.3 and 10.0. The following list provides the Milliliters H C l, p h, notes for the data. Item 1. H C l, 0. p H, 11. Notes, Purple solution. Item 2. H C l, 10. p H, 10. Item 3. H C l, 20. p H, 9.5. Item 4. H C l, 30. p H, 9. Item 5. H C l, 40. p H, 8.5. Item 6. H C l, 49. p H, 7. Notes, Clear solution. Item 7. H C l, 50, equivalence point. p H, 5.3. Notes, Poor choice. Unsatisfactory indicator for titration of a weak base with a strong acid because color changes before reaching equivalence point. Item 8. H C l, 51. p H, 3.1. Item 9. H C l, 60. p H, 2.1. Item 10. H C l, 70. p H, 2. Item 11. H C l, 80. p H, 2. Notes, Clear solution. Graph 2: Methyl red indicator, color-change interval: p H between 4.2 and 6.0. The following list provides the Milliliters N ay O H, p h, notes for the data. Item 1. N ay O H, 0. p H, 11. Notes, Yellow solution. Item 2. N ay O H, 10. p H, 10. Item 3. N ay O H, 20. p H, 9.5.. Item 4. N ay O H, 30. p H, 9. Item 5. N ay O H, 40. p H, 8.5. Item 6. N ay O H, 49. p H, 7. Notes, Yellow solution. Item 7. N ay O H, 50, equivalence point. p H, 5.3. Notes, Good choice. Suitable indicator for titration of a weak base with a strong acid because equivalence point falls within the color-change interval. Item 8. N ay O H, 51. p H, 3.1. Item 9. N ay O H, 60. p H, 2.1. Item 10. N ay O H, 70. p H, 2. Item 11. N ay O H, 80. p H, 2. Notes, Orange solution."/>
          <p:cNvPicPr>
            <a:picLocks noChangeAspect="1"/>
          </p:cNvPicPr>
          <p:nvPr/>
        </p:nvPicPr>
        <p:blipFill rotWithShape="1">
          <a:blip r:embed="rId2">
            <a:extLst>
              <a:ext uri="{28A0092B-C50C-407E-A947-70E740481C1C}">
                <a14:useLocalDpi xmlns:a14="http://schemas.microsoft.com/office/drawing/2010/main" val="0"/>
              </a:ext>
            </a:extLst>
          </a:blip>
          <a:srcRect b="3529"/>
          <a:stretch/>
        </p:blipFill>
        <p:spPr>
          <a:xfrm>
            <a:off x="430455" y="1604607"/>
            <a:ext cx="8239550" cy="4337727"/>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Titrations of Polyprotic Acids</a:t>
            </a:r>
          </a:p>
        </p:txBody>
      </p:sp>
      <p:sp>
        <p:nvSpPr>
          <p:cNvPr id="3" name="Content Placeholder 2"/>
          <p:cNvSpPr>
            <a:spLocks noGrp="1"/>
          </p:cNvSpPr>
          <p:nvPr>
            <p:ph sz="quarter" idx="13"/>
          </p:nvPr>
        </p:nvSpPr>
        <p:spPr>
          <a:xfrm>
            <a:off x="457200" y="1600200"/>
            <a:ext cx="4114800" cy="3429000"/>
          </a:xfrm>
        </p:spPr>
        <p:txBody>
          <a:bodyPr/>
          <a:lstStyle/>
          <a:p>
            <a:pPr marL="347472" indent="-347472"/>
            <a:r>
              <a:rPr lang="en-US" sz="2600" dirty="0"/>
              <a:t>When a polyprotic acid is titrated with a base, there is an equivalence point for each dissociation.</a:t>
            </a:r>
          </a:p>
          <a:p>
            <a:pPr marL="347472" indent="-347472"/>
            <a:r>
              <a:rPr lang="en-US" sz="2600" dirty="0"/>
              <a:t>Using the Henderson–Hasselbalch equation, we can see that </a:t>
            </a:r>
            <a:r>
              <a:rPr lang="en-US" sz="2600" b="1" dirty="0"/>
              <a:t>half</a:t>
            </a:r>
            <a:r>
              <a:rPr lang="en-US" sz="2600" i="1" dirty="0"/>
              <a:t> </a:t>
            </a:r>
            <a:r>
              <a:rPr lang="en-US" sz="2600" dirty="0"/>
              <a:t>way to each equivalence point</a:t>
            </a:r>
          </a:p>
        </p:txBody>
      </p:sp>
      <p:sp>
        <p:nvSpPr>
          <p:cNvPr id="4" name="Content Placeholder 3"/>
          <p:cNvSpPr>
            <a:spLocks noGrp="1"/>
          </p:cNvSpPr>
          <p:nvPr>
            <p:ph sz="quarter" idx="14"/>
          </p:nvPr>
        </p:nvSpPr>
        <p:spPr>
          <a:xfrm>
            <a:off x="794658" y="4996542"/>
            <a:ext cx="1796142" cy="413658"/>
          </a:xfrm>
        </p:spPr>
        <p:txBody>
          <a:bodyPr/>
          <a:lstStyle/>
          <a:p>
            <a:pPr>
              <a:buNone/>
            </a:pPr>
            <a:r>
              <a:rPr lang="en-US" sz="2600" dirty="0"/>
              <a:t>gives us the</a:t>
            </a:r>
          </a:p>
        </p:txBody>
      </p:sp>
      <p:graphicFrame>
        <p:nvGraphicFramePr>
          <p:cNvPr id="175106" name="Object 2" descr="p K sub a"/>
          <p:cNvGraphicFramePr>
            <a:graphicFrameLocks noChangeAspect="1"/>
          </p:cNvGraphicFramePr>
          <p:nvPr>
            <p:extLst>
              <p:ext uri="{D42A27DB-BD31-4B8C-83A1-F6EECF244321}">
                <p14:modId xmlns:p14="http://schemas.microsoft.com/office/powerpoint/2010/main" val="2422036721"/>
              </p:ext>
            </p:extLst>
          </p:nvPr>
        </p:nvGraphicFramePr>
        <p:xfrm>
          <a:off x="2659742" y="5029200"/>
          <a:ext cx="584200" cy="419100"/>
        </p:xfrm>
        <a:graphic>
          <a:graphicData uri="http://schemas.openxmlformats.org/presentationml/2006/ole">
            <mc:AlternateContent xmlns:mc="http://schemas.openxmlformats.org/markup-compatibility/2006">
              <mc:Choice xmlns:v="urn:schemas-microsoft-com:vml" Requires="v">
                <p:oleObj spid="_x0000_s175181" name="Equation" r:id="rId3" imgW="583920" imgH="419040" progId="Equation.DSMT4">
                  <p:embed/>
                </p:oleObj>
              </mc:Choice>
              <mc:Fallback>
                <p:oleObj name="Equation" r:id="rId3" imgW="58392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742" y="5029200"/>
                        <a:ext cx="584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3352800" y="4995408"/>
            <a:ext cx="1295400" cy="474663"/>
          </a:xfrm>
        </p:spPr>
        <p:txBody>
          <a:bodyPr/>
          <a:lstStyle/>
          <a:p>
            <a:pPr>
              <a:buNone/>
            </a:pPr>
            <a:r>
              <a:rPr lang="en-US" sz="2600" dirty="0"/>
              <a:t>for that</a:t>
            </a:r>
          </a:p>
        </p:txBody>
      </p:sp>
      <p:sp>
        <p:nvSpPr>
          <p:cNvPr id="6" name="Content Placeholder 5"/>
          <p:cNvSpPr>
            <a:spLocks noGrp="1"/>
          </p:cNvSpPr>
          <p:nvPr>
            <p:ph sz="quarter" idx="16"/>
          </p:nvPr>
        </p:nvSpPr>
        <p:spPr>
          <a:xfrm>
            <a:off x="821871" y="5470071"/>
            <a:ext cx="762000" cy="457200"/>
          </a:xfrm>
        </p:spPr>
        <p:txBody>
          <a:bodyPr/>
          <a:lstStyle/>
          <a:p>
            <a:pPr>
              <a:buNone/>
            </a:pPr>
            <a:r>
              <a:rPr lang="en-US" sz="2600" dirty="0"/>
              <a:t>step.</a:t>
            </a:r>
          </a:p>
        </p:txBody>
      </p:sp>
      <p:pic>
        <p:nvPicPr>
          <p:cNvPr id="11" name="Picture 10" descr="A diagram shows a titration curve for a diprotic acid, with two equivalence points. A graph has milliliters of N ay O H on the X-axis, ranging from 0 to 100 with intervals of 10, and p H on the Y-axis, ranging from 0 to 14 with intervals of 2. The graph is summarized in the following list; values are approximate. The following list provides the Milliliters N ay O H, p h, model for the data. Item 1. N ay O H, 0, starting point. p H, 1. Model, A ball and stick model shows a P single bonded to two O H groups, an O, and an H. Item 2. N ay O H, 10. p H, 1.5. Item 3. N ay O H, 20. p H, 1.5. Item 4. N ay O H, 25, p K sub ay 1. p H, 1. 6. Item 5. N ay O H, 30. p H, 1.7. Item 6. N ay O H, 40. p H, 2. Item 7. N ay O H, 49. p H, 3.6. Item 8. N ay O H, 50, first equivalence point. p H, 4.4. Model, A ball and stick model shows a P single bonded to O H, an H, and two O atoms; the molecule has a negative charge. Item 9. N ay O H, 51. p H, 5.1. Item 10. N ay O H, 60. p H, 6.1. Item 11. N ay O H, 70. p H, 6.2. Item 12. N ay O H, 75, p K sub ay 2. p H, 6.3. Item 13. N ay O H, 80. p H, 6.4. Item 14. N ay O H, 90. p H, 6.4. Item 15. N ay O H, 99. p H, 7.2. Item 16. N ay O H, 100, second equivalence point. p H, 10.9. Model, A ball and stick model shows a P single bonded to an H and three O atoms; the molecule has a charge of negative two. Item 17. N ay O H, 101. p H, 12.6. Item 18. N ay O H, 110. p H, 12.9."/>
          <p:cNvPicPr>
            <a:picLocks noChangeAspect="1"/>
          </p:cNvPicPr>
          <p:nvPr/>
        </p:nvPicPr>
        <p:blipFill rotWithShape="1">
          <a:blip r:embed="rId5" cstate="print">
            <a:extLst>
              <a:ext uri="{28A0092B-C50C-407E-A947-70E740481C1C}">
                <a14:useLocalDpi xmlns:a14="http://schemas.microsoft.com/office/drawing/2010/main" val="0"/>
              </a:ext>
            </a:extLst>
          </a:blip>
          <a:srcRect b="2336"/>
          <a:stretch/>
        </p:blipFill>
        <p:spPr>
          <a:xfrm>
            <a:off x="4827196" y="1656032"/>
            <a:ext cx="4015420" cy="435288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Equilibria</a:t>
            </a:r>
          </a:p>
        </p:txBody>
      </p:sp>
      <p:sp>
        <p:nvSpPr>
          <p:cNvPr id="3" name="Content Placeholder 2"/>
          <p:cNvSpPr>
            <a:spLocks noGrp="1"/>
          </p:cNvSpPr>
          <p:nvPr>
            <p:ph sz="quarter" idx="13"/>
          </p:nvPr>
        </p:nvSpPr>
        <p:spPr>
          <a:xfrm>
            <a:off x="457200" y="1600200"/>
            <a:ext cx="8229600" cy="2743200"/>
          </a:xfrm>
        </p:spPr>
        <p:txBody>
          <a:bodyPr/>
          <a:lstStyle/>
          <a:p>
            <a:r>
              <a:rPr lang="en-US" sz="2600" dirty="0"/>
              <a:t>Because ionic compounds are strong electrolytes, they dissociate completely to the extent that they dissolve.</a:t>
            </a:r>
          </a:p>
          <a:p>
            <a:r>
              <a:rPr lang="en-US" sz="2600" dirty="0"/>
              <a:t>When an equilibrium equation is written, the solid is the reactant and the ions in solution are the products.</a:t>
            </a:r>
          </a:p>
          <a:p>
            <a:r>
              <a:rPr lang="en-US" sz="2600" dirty="0"/>
              <a:t>The equilibrium constant expression is called the</a:t>
            </a:r>
          </a:p>
        </p:txBody>
      </p:sp>
      <p:sp>
        <p:nvSpPr>
          <p:cNvPr id="4" name="Content Placeholder 3"/>
          <p:cNvSpPr>
            <a:spLocks noGrp="1"/>
          </p:cNvSpPr>
          <p:nvPr>
            <p:ph sz="quarter" idx="14"/>
          </p:nvPr>
        </p:nvSpPr>
        <p:spPr>
          <a:xfrm>
            <a:off x="718458" y="4354284"/>
            <a:ext cx="7282542" cy="446316"/>
          </a:xfrm>
        </p:spPr>
        <p:txBody>
          <a:bodyPr/>
          <a:lstStyle/>
          <a:p>
            <a:pPr>
              <a:buNone/>
            </a:pPr>
            <a:r>
              <a:rPr lang="en-US" sz="2600" b="1" dirty="0"/>
              <a:t>solubility-product constant</a:t>
            </a:r>
            <a:r>
              <a:rPr lang="en-US" sz="2600" dirty="0"/>
              <a:t>. It is represented as</a:t>
            </a:r>
          </a:p>
        </p:txBody>
      </p:sp>
      <p:graphicFrame>
        <p:nvGraphicFramePr>
          <p:cNvPr id="10" name="Object 9" descr="K sub s p."/>
          <p:cNvGraphicFramePr>
            <a:graphicFrameLocks noChangeAspect="1"/>
          </p:cNvGraphicFramePr>
          <p:nvPr>
            <p:extLst>
              <p:ext uri="{D42A27DB-BD31-4B8C-83A1-F6EECF244321}">
                <p14:modId xmlns:p14="http://schemas.microsoft.com/office/powerpoint/2010/main" val="962737117"/>
              </p:ext>
            </p:extLst>
          </p:nvPr>
        </p:nvGraphicFramePr>
        <p:xfrm>
          <a:off x="8024587" y="4388758"/>
          <a:ext cx="558800" cy="444500"/>
        </p:xfrm>
        <a:graphic>
          <a:graphicData uri="http://schemas.openxmlformats.org/presentationml/2006/ole">
            <mc:AlternateContent xmlns:mc="http://schemas.openxmlformats.org/markup-compatibility/2006">
              <mc:Choice xmlns:v="urn:schemas-microsoft-com:vml" Requires="v">
                <p:oleObj spid="_x0000_s176204" name="Equation" r:id="rId3" imgW="558720" imgH="444240" progId="Equation.DSMT4">
                  <p:embed/>
                </p:oleObj>
              </mc:Choice>
              <mc:Fallback>
                <p:oleObj name="Equation" r:id="rId3" imgW="55872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587" y="4388758"/>
                        <a:ext cx="5588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Common-Ion Effect</a:t>
            </a:r>
          </a:p>
        </p:txBody>
      </p:sp>
      <p:sp>
        <p:nvSpPr>
          <p:cNvPr id="3" name="Content Placeholder 2"/>
          <p:cNvSpPr>
            <a:spLocks noGrp="1"/>
          </p:cNvSpPr>
          <p:nvPr>
            <p:ph idx="1"/>
          </p:nvPr>
        </p:nvSpPr>
        <p:spPr>
          <a:xfrm>
            <a:off x="457200" y="1600201"/>
            <a:ext cx="8229600" cy="3276600"/>
          </a:xfrm>
        </p:spPr>
        <p:txBody>
          <a:bodyPr/>
          <a:lstStyle/>
          <a:p>
            <a:r>
              <a:rPr lang="en-US" sz="2600" dirty="0"/>
              <a:t>“Whenever a weak electrolyte and a strong electrolyte containing a common ion are together in solution, the weak electrolyte ionizes less than it would if it were alone in solution.”</a:t>
            </a:r>
          </a:p>
          <a:p>
            <a:r>
              <a:rPr lang="en-US" sz="2600" dirty="0"/>
              <a:t>This affects acid–base equilibria.</a:t>
            </a:r>
          </a:p>
          <a:p>
            <a:r>
              <a:rPr lang="en-US" sz="2600" dirty="0"/>
              <a:t>We will also see (later in the chapter) how it affects solubility.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Product</a:t>
            </a:r>
          </a:p>
        </p:txBody>
      </p:sp>
      <p:sp>
        <p:nvSpPr>
          <p:cNvPr id="3" name="Content Placeholder 2"/>
          <p:cNvSpPr>
            <a:spLocks noGrp="1"/>
          </p:cNvSpPr>
          <p:nvPr>
            <p:ph sz="quarter" idx="13"/>
          </p:nvPr>
        </p:nvSpPr>
        <p:spPr>
          <a:xfrm>
            <a:off x="457200" y="1600200"/>
            <a:ext cx="8229600" cy="457200"/>
          </a:xfrm>
        </p:spPr>
        <p:txBody>
          <a:bodyPr/>
          <a:lstStyle/>
          <a:p>
            <a:r>
              <a:rPr lang="en-US" sz="2600" dirty="0"/>
              <a:t>For example:</a:t>
            </a:r>
          </a:p>
        </p:txBody>
      </p:sp>
      <p:graphicFrame>
        <p:nvGraphicFramePr>
          <p:cNvPr id="177154" name="Object 2" descr="B ay S O 4, solid, yields B ay, 2 plus, aqueous, plus S O 4, 2 minus, aqueous, in a reversible reaction"/>
          <p:cNvGraphicFramePr>
            <a:graphicFrameLocks noChangeAspect="1"/>
          </p:cNvGraphicFramePr>
          <p:nvPr>
            <p:extLst>
              <p:ext uri="{D42A27DB-BD31-4B8C-83A1-F6EECF244321}">
                <p14:modId xmlns:p14="http://schemas.microsoft.com/office/powerpoint/2010/main" val="1474821703"/>
              </p:ext>
            </p:extLst>
          </p:nvPr>
        </p:nvGraphicFramePr>
        <p:xfrm>
          <a:off x="1600200" y="2133600"/>
          <a:ext cx="5372100" cy="482600"/>
        </p:xfrm>
        <a:graphic>
          <a:graphicData uri="http://schemas.openxmlformats.org/presentationml/2006/ole">
            <mc:AlternateContent xmlns:mc="http://schemas.openxmlformats.org/markup-compatibility/2006">
              <mc:Choice xmlns:v="urn:schemas-microsoft-com:vml" Requires="v">
                <p:oleObj spid="_x0000_s177450" name="Equation" r:id="rId3" imgW="5371920" imgH="482400" progId="Equation.DSMT4">
                  <p:embed/>
                </p:oleObj>
              </mc:Choice>
              <mc:Fallback>
                <p:oleObj name="Equation" r:id="rId3" imgW="53719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33600"/>
                        <a:ext cx="53721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4"/>
          </p:nvPr>
        </p:nvSpPr>
        <p:spPr>
          <a:xfrm>
            <a:off x="457200" y="2743200"/>
            <a:ext cx="8229600" cy="457200"/>
          </a:xfrm>
        </p:spPr>
        <p:txBody>
          <a:bodyPr/>
          <a:lstStyle/>
          <a:p>
            <a:r>
              <a:rPr lang="en-US" sz="2600" dirty="0"/>
              <a:t>The equilibrium constant expression is</a:t>
            </a:r>
          </a:p>
        </p:txBody>
      </p:sp>
      <p:graphicFrame>
        <p:nvGraphicFramePr>
          <p:cNvPr id="177155" name="Object 3" descr="K sub s p = the concentration of B ay, 2 plus, times the concentration of S O 4, 2 minus"/>
          <p:cNvGraphicFramePr>
            <a:graphicFrameLocks noChangeAspect="1"/>
          </p:cNvGraphicFramePr>
          <p:nvPr>
            <p:extLst>
              <p:ext uri="{D42A27DB-BD31-4B8C-83A1-F6EECF244321}">
                <p14:modId xmlns:p14="http://schemas.microsoft.com/office/powerpoint/2010/main" val="1941729380"/>
              </p:ext>
            </p:extLst>
          </p:nvPr>
        </p:nvGraphicFramePr>
        <p:xfrm>
          <a:off x="2286000" y="3263900"/>
          <a:ext cx="3124200" cy="546100"/>
        </p:xfrm>
        <a:graphic>
          <a:graphicData uri="http://schemas.openxmlformats.org/presentationml/2006/ole">
            <mc:AlternateContent xmlns:mc="http://schemas.openxmlformats.org/markup-compatibility/2006">
              <mc:Choice xmlns:v="urn:schemas-microsoft-com:vml" Requires="v">
                <p:oleObj spid="_x0000_s177451" name="Equation" r:id="rId5" imgW="3124080" imgH="545760" progId="Equation.DSMT4">
                  <p:embed/>
                </p:oleObj>
              </mc:Choice>
              <mc:Fallback>
                <p:oleObj name="Equation" r:id="rId5" imgW="312408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263900"/>
                        <a:ext cx="31242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457200" y="3886200"/>
            <a:ext cx="3124200" cy="457200"/>
          </a:xfrm>
        </p:spPr>
        <p:txBody>
          <a:bodyPr/>
          <a:lstStyle/>
          <a:p>
            <a:r>
              <a:rPr lang="en-US" sz="2600" dirty="0"/>
              <a:t>Another example:</a:t>
            </a:r>
          </a:p>
        </p:txBody>
      </p:sp>
      <p:graphicFrame>
        <p:nvGraphicFramePr>
          <p:cNvPr id="177156" name="Object 4" descr="B ay 3, P O 4, sub 2, solid, yields 3 B ay, 2 plus, aqueous, plus 2 P O 4, 3 minus, aqueous, in a reversible reaction"/>
          <p:cNvGraphicFramePr>
            <a:graphicFrameLocks noChangeAspect="1"/>
          </p:cNvGraphicFramePr>
          <p:nvPr>
            <p:extLst>
              <p:ext uri="{D42A27DB-BD31-4B8C-83A1-F6EECF244321}">
                <p14:modId xmlns:p14="http://schemas.microsoft.com/office/powerpoint/2010/main" val="3817008207"/>
              </p:ext>
            </p:extLst>
          </p:nvPr>
        </p:nvGraphicFramePr>
        <p:xfrm>
          <a:off x="1092200" y="4419600"/>
          <a:ext cx="6451600" cy="495300"/>
        </p:xfrm>
        <a:graphic>
          <a:graphicData uri="http://schemas.openxmlformats.org/presentationml/2006/ole">
            <mc:AlternateContent xmlns:mc="http://schemas.openxmlformats.org/markup-compatibility/2006">
              <mc:Choice xmlns:v="urn:schemas-microsoft-com:vml" Requires="v">
                <p:oleObj spid="_x0000_s177452" name="Equation" r:id="rId7" imgW="6451560" imgH="495000" progId="Equation.DSMT4">
                  <p:embed/>
                </p:oleObj>
              </mc:Choice>
              <mc:Fallback>
                <p:oleObj name="Equation" r:id="rId7" imgW="645156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200" y="4419600"/>
                        <a:ext cx="64516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sz="quarter" idx="16"/>
          </p:nvPr>
        </p:nvSpPr>
        <p:spPr>
          <a:xfrm>
            <a:off x="457200" y="4985658"/>
            <a:ext cx="8229600" cy="457200"/>
          </a:xfrm>
        </p:spPr>
        <p:txBody>
          <a:bodyPr/>
          <a:lstStyle/>
          <a:p>
            <a:r>
              <a:rPr lang="en-US" sz="2600" dirty="0"/>
              <a:t>The equilibrium constant expression is</a:t>
            </a:r>
          </a:p>
        </p:txBody>
      </p:sp>
      <p:graphicFrame>
        <p:nvGraphicFramePr>
          <p:cNvPr id="177157" name="Object 5" descr="K sub s p = the concentration of B ay, 2 plus, to the third, times the concentration of P O 4, 3 minus, to the second"/>
          <p:cNvGraphicFramePr>
            <a:graphicFrameLocks noChangeAspect="1"/>
          </p:cNvGraphicFramePr>
          <p:nvPr>
            <p:extLst>
              <p:ext uri="{D42A27DB-BD31-4B8C-83A1-F6EECF244321}">
                <p14:modId xmlns:p14="http://schemas.microsoft.com/office/powerpoint/2010/main" val="2573796737"/>
              </p:ext>
            </p:extLst>
          </p:nvPr>
        </p:nvGraphicFramePr>
        <p:xfrm>
          <a:off x="2362200" y="5519058"/>
          <a:ext cx="3390900" cy="609600"/>
        </p:xfrm>
        <a:graphic>
          <a:graphicData uri="http://schemas.openxmlformats.org/presentationml/2006/ole">
            <mc:AlternateContent xmlns:mc="http://schemas.openxmlformats.org/markup-compatibility/2006">
              <mc:Choice xmlns:v="urn:schemas-microsoft-com:vml" Requires="v">
                <p:oleObj spid="_x0000_s177453" name="Equation" r:id="rId9" imgW="3390840" imgH="609480" progId="Equation.DSMT4">
                  <p:embed/>
                </p:oleObj>
              </mc:Choice>
              <mc:Fallback>
                <p:oleObj name="Equation" r:id="rId9" imgW="3390840" imgH="609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5519058"/>
                        <a:ext cx="33909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vs. Solubility Product </a:t>
            </a:r>
            <a:r>
              <a:rPr lang="en-US" sz="2000" b="0" dirty="0"/>
              <a:t>(1 of 2)</a:t>
            </a:r>
          </a:p>
        </p:txBody>
      </p:sp>
      <p:sp>
        <p:nvSpPr>
          <p:cNvPr id="3" name="Content Placeholder 2"/>
          <p:cNvSpPr>
            <a:spLocks noGrp="1"/>
          </p:cNvSpPr>
          <p:nvPr>
            <p:ph sz="quarter" idx="13"/>
          </p:nvPr>
        </p:nvSpPr>
        <p:spPr>
          <a:xfrm>
            <a:off x="457200" y="1600200"/>
            <a:ext cx="228600" cy="381000"/>
          </a:xfrm>
        </p:spPr>
        <p:txBody>
          <a:bodyPr/>
          <a:lstStyle/>
          <a:p>
            <a:pPr>
              <a:lnSpc>
                <a:spcPct val="90000"/>
              </a:lnSpc>
            </a:pPr>
            <a:r>
              <a:rPr lang="en-US" sz="2600" dirty="0"/>
              <a:t> </a:t>
            </a:r>
          </a:p>
        </p:txBody>
      </p:sp>
      <p:graphicFrame>
        <p:nvGraphicFramePr>
          <p:cNvPr id="10" name="Object 9" descr="K sub s p"/>
          <p:cNvGraphicFramePr>
            <a:graphicFrameLocks noChangeAspect="1"/>
          </p:cNvGraphicFramePr>
          <p:nvPr>
            <p:extLst>
              <p:ext uri="{D42A27DB-BD31-4B8C-83A1-F6EECF244321}">
                <p14:modId xmlns:p14="http://schemas.microsoft.com/office/powerpoint/2010/main" val="2473707078"/>
              </p:ext>
            </p:extLst>
          </p:nvPr>
        </p:nvGraphicFramePr>
        <p:xfrm>
          <a:off x="751116" y="1632858"/>
          <a:ext cx="469900" cy="444500"/>
        </p:xfrm>
        <a:graphic>
          <a:graphicData uri="http://schemas.openxmlformats.org/presentationml/2006/ole">
            <mc:AlternateContent xmlns:mc="http://schemas.openxmlformats.org/markup-compatibility/2006">
              <mc:Choice xmlns:v="urn:schemas-microsoft-com:vml" Requires="v">
                <p:oleObj spid="_x0000_s178252" name="Equation" r:id="rId3" imgW="469800" imgH="444240" progId="Equation.DSMT4">
                  <p:embed/>
                </p:oleObj>
              </mc:Choice>
              <mc:Fallback>
                <p:oleObj name="Equation" r:id="rId3" imgW="4698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116" y="1632858"/>
                        <a:ext cx="4699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4"/>
          </p:nvPr>
        </p:nvSpPr>
        <p:spPr>
          <a:xfrm>
            <a:off x="1310640" y="1600200"/>
            <a:ext cx="4480560" cy="457200"/>
          </a:xfrm>
        </p:spPr>
        <p:txBody>
          <a:bodyPr/>
          <a:lstStyle/>
          <a:p>
            <a:pPr>
              <a:buNone/>
            </a:pPr>
            <a:r>
              <a:rPr lang="en-US" sz="2600" dirty="0"/>
              <a:t>is </a:t>
            </a:r>
            <a:r>
              <a:rPr lang="en-US" sz="2600" b="1" dirty="0"/>
              <a:t>not</a:t>
            </a:r>
            <a:r>
              <a:rPr lang="en-US" sz="2600" dirty="0"/>
              <a:t> the same as solubility.</a:t>
            </a:r>
          </a:p>
        </p:txBody>
      </p:sp>
      <p:sp>
        <p:nvSpPr>
          <p:cNvPr id="5" name="Content Placeholder 4"/>
          <p:cNvSpPr>
            <a:spLocks noGrp="1"/>
          </p:cNvSpPr>
          <p:nvPr>
            <p:ph sz="quarter" idx="15"/>
          </p:nvPr>
        </p:nvSpPr>
        <p:spPr>
          <a:xfrm>
            <a:off x="457200" y="2133600"/>
            <a:ext cx="8229600" cy="2590800"/>
          </a:xfrm>
        </p:spPr>
        <p:txBody>
          <a:bodyPr/>
          <a:lstStyle/>
          <a:p>
            <a:r>
              <a:rPr lang="en-US" sz="2600" dirty="0"/>
              <a:t>Solubility is the quantity of a substance that dissolves to form a  saturated solution.</a:t>
            </a:r>
          </a:p>
          <a:p>
            <a:r>
              <a:rPr lang="en-US" sz="2600" dirty="0"/>
              <a:t>Common units for solubility:</a:t>
            </a:r>
          </a:p>
          <a:p>
            <a:pPr marL="740664" indent="-283464">
              <a:spcBef>
                <a:spcPts val="600"/>
              </a:spcBef>
            </a:pPr>
            <a:r>
              <a:rPr lang="en-US" sz="2600" dirty="0"/>
              <a:t>Grams per liter (g/L)</a:t>
            </a:r>
          </a:p>
          <a:p>
            <a:pPr marL="740664" indent="-283464">
              <a:spcBef>
                <a:spcPts val="600"/>
              </a:spcBef>
            </a:pPr>
            <a:r>
              <a:rPr lang="en-US" sz="2600" dirty="0"/>
              <a:t>Moles per liter (mol/L)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vs. Solubility Product </a:t>
            </a:r>
            <a:r>
              <a:rPr lang="en-US" sz="2000" b="0" dirty="0"/>
              <a:t>(2 of 2)</a:t>
            </a:r>
          </a:p>
        </p:txBody>
      </p:sp>
      <p:pic>
        <p:nvPicPr>
          <p:cNvPr id="11" name="Picture 10" descr="A diagram shows how to convert mass solubility to molar solubility, to molar concentration, to K sub s p. With mass solubility of the compound, grams per liter, use formula weight to covert back and forth with molar solubility of the compound, moles per liter. From there, use the empirical formula to convert back and forth with molar concentration of ions, from which you can convert back and forth with K sub s p using the solubility equilibrium."/>
          <p:cNvPicPr>
            <a:picLocks noChangeAspect="1"/>
          </p:cNvPicPr>
          <p:nvPr/>
        </p:nvPicPr>
        <p:blipFill rotWithShape="1">
          <a:blip r:embed="rId2" cstate="print">
            <a:extLst>
              <a:ext uri="{28A0092B-C50C-407E-A947-70E740481C1C}">
                <a14:useLocalDpi xmlns:a14="http://schemas.microsoft.com/office/drawing/2010/main" val="0"/>
              </a:ext>
            </a:extLst>
          </a:blip>
          <a:srcRect b="4176"/>
          <a:stretch/>
        </p:blipFill>
        <p:spPr>
          <a:xfrm>
            <a:off x="733912" y="1828800"/>
            <a:ext cx="7676176" cy="373562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Solubility from </a:t>
            </a:r>
            <a:r>
              <a:rPr lang="en-US" i="1" dirty="0"/>
              <a:t>K</a:t>
            </a:r>
            <a:r>
              <a:rPr lang="en-US" i="1" baseline="-25000" dirty="0"/>
              <a:t>sp</a:t>
            </a:r>
            <a:r>
              <a:rPr lang="en-US" i="1" dirty="0"/>
              <a:t> </a:t>
            </a:r>
            <a:r>
              <a:rPr lang="en-US" sz="2000" b="0" dirty="0"/>
              <a:t>(1 of 2)</a:t>
            </a:r>
          </a:p>
        </p:txBody>
      </p:sp>
      <p:sp>
        <p:nvSpPr>
          <p:cNvPr id="3" name="Content Placeholder 2"/>
          <p:cNvSpPr>
            <a:spLocks noGrp="1"/>
          </p:cNvSpPr>
          <p:nvPr>
            <p:ph sz="quarter" idx="13"/>
          </p:nvPr>
        </p:nvSpPr>
        <p:spPr>
          <a:xfrm>
            <a:off x="457200" y="1600200"/>
            <a:ext cx="838200" cy="381000"/>
          </a:xfrm>
        </p:spPr>
        <p:txBody>
          <a:bodyPr/>
          <a:lstStyle/>
          <a:p>
            <a:r>
              <a:rPr lang="en-US" sz="2600" dirty="0"/>
              <a:t>The</a:t>
            </a:r>
          </a:p>
        </p:txBody>
      </p:sp>
      <p:graphicFrame>
        <p:nvGraphicFramePr>
          <p:cNvPr id="180226" name="Object 2" descr="K sub s p for C ay F 2 is 3.9 times 10 to the negative eleventh at 25 degree celsius"/>
          <p:cNvGraphicFramePr>
            <a:graphicFrameLocks noChangeAspect="1"/>
          </p:cNvGraphicFramePr>
          <p:nvPr>
            <p:extLst>
              <p:ext uri="{D42A27DB-BD31-4B8C-83A1-F6EECF244321}">
                <p14:modId xmlns:p14="http://schemas.microsoft.com/office/powerpoint/2010/main" val="1483521767"/>
              </p:ext>
            </p:extLst>
          </p:nvPr>
        </p:nvGraphicFramePr>
        <p:xfrm>
          <a:off x="1359808" y="1598159"/>
          <a:ext cx="5041900" cy="482600"/>
        </p:xfrm>
        <a:graphic>
          <a:graphicData uri="http://schemas.openxmlformats.org/presentationml/2006/ole">
            <mc:AlternateContent xmlns:mc="http://schemas.openxmlformats.org/markup-compatibility/2006">
              <mc:Choice xmlns:v="urn:schemas-microsoft-com:vml" Requires="v">
                <p:oleObj spid="_x0000_s180448" name="Equation" r:id="rId3" imgW="5041800" imgH="482400" progId="Equation.DSMT4">
                  <p:embed/>
                </p:oleObj>
              </mc:Choice>
              <mc:Fallback>
                <p:oleObj name="Equation" r:id="rId3" imgW="50418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808" y="1598159"/>
                        <a:ext cx="5041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4"/>
          </p:nvPr>
        </p:nvSpPr>
        <p:spPr>
          <a:xfrm>
            <a:off x="6553200" y="1583871"/>
            <a:ext cx="1600200" cy="381000"/>
          </a:xfrm>
        </p:spPr>
        <p:txBody>
          <a:bodyPr/>
          <a:lstStyle/>
          <a:p>
            <a:pPr>
              <a:buNone/>
            </a:pPr>
            <a:r>
              <a:rPr lang="en-US" sz="2600" dirty="0">
                <a:ea typeface="Arial" charset="0"/>
                <a:cs typeface="Arial" charset="0"/>
              </a:rPr>
              <a:t>What is its</a:t>
            </a:r>
            <a:endParaRPr lang="en-US" sz="2600" dirty="0"/>
          </a:p>
        </p:txBody>
      </p:sp>
      <p:sp>
        <p:nvSpPr>
          <p:cNvPr id="5" name="Content Placeholder 4"/>
          <p:cNvSpPr>
            <a:spLocks noGrp="1"/>
          </p:cNvSpPr>
          <p:nvPr>
            <p:ph sz="quarter" idx="15"/>
          </p:nvPr>
        </p:nvSpPr>
        <p:spPr>
          <a:xfrm>
            <a:off x="685800" y="2057400"/>
            <a:ext cx="2438400" cy="457200"/>
          </a:xfrm>
        </p:spPr>
        <p:txBody>
          <a:bodyPr/>
          <a:lstStyle/>
          <a:p>
            <a:pPr>
              <a:buNone/>
            </a:pPr>
            <a:r>
              <a:rPr lang="en-US" sz="2600" dirty="0">
                <a:ea typeface="Arial" charset="0"/>
                <a:cs typeface="Arial" charset="0"/>
              </a:rPr>
              <a:t>molar solubility?</a:t>
            </a:r>
            <a:endParaRPr lang="en-US" sz="2600" dirty="0"/>
          </a:p>
        </p:txBody>
      </p:sp>
      <p:sp>
        <p:nvSpPr>
          <p:cNvPr id="6" name="Content Placeholder 5"/>
          <p:cNvSpPr>
            <a:spLocks noGrp="1"/>
          </p:cNvSpPr>
          <p:nvPr>
            <p:ph sz="quarter" idx="16"/>
          </p:nvPr>
        </p:nvSpPr>
        <p:spPr>
          <a:xfrm>
            <a:off x="457200" y="2667000"/>
            <a:ext cx="5334000" cy="457200"/>
          </a:xfrm>
        </p:spPr>
        <p:txBody>
          <a:bodyPr/>
          <a:lstStyle/>
          <a:p>
            <a:r>
              <a:rPr lang="en-US" sz="2600" dirty="0"/>
              <a:t>Follow the same format as before:</a:t>
            </a:r>
          </a:p>
        </p:txBody>
      </p:sp>
      <p:sp>
        <p:nvSpPr>
          <p:cNvPr id="7" name="Content Placeholder 6"/>
          <p:cNvSpPr>
            <a:spLocks noGrp="1"/>
          </p:cNvSpPr>
          <p:nvPr>
            <p:ph sz="quarter" idx="17"/>
          </p:nvPr>
        </p:nvSpPr>
        <p:spPr>
          <a:xfrm>
            <a:off x="457200" y="3285671"/>
            <a:ext cx="457200" cy="457200"/>
          </a:xfrm>
        </p:spPr>
        <p:txBody>
          <a:bodyPr/>
          <a:lstStyle/>
          <a:p>
            <a:pPr marL="429768" indent="-429768">
              <a:buFont typeface="+mj-lt"/>
              <a:buAutoNum type="arabicParenR"/>
            </a:pPr>
            <a:r>
              <a:rPr lang="en-US" sz="2600" dirty="0"/>
              <a:t> </a:t>
            </a:r>
          </a:p>
        </p:txBody>
      </p:sp>
      <p:graphicFrame>
        <p:nvGraphicFramePr>
          <p:cNvPr id="180227" name="Object 3" descr="C ay F 2, solid, yields C ay, 2 plus, aqueous, plus 2 F, minus, aqueous, in a reversible reaction"/>
          <p:cNvGraphicFramePr>
            <a:graphicFrameLocks noChangeAspect="1"/>
          </p:cNvGraphicFramePr>
          <p:nvPr>
            <p:extLst>
              <p:ext uri="{D42A27DB-BD31-4B8C-83A1-F6EECF244321}">
                <p14:modId xmlns:p14="http://schemas.microsoft.com/office/powerpoint/2010/main" val="724621141"/>
              </p:ext>
            </p:extLst>
          </p:nvPr>
        </p:nvGraphicFramePr>
        <p:xfrm>
          <a:off x="883920" y="3276600"/>
          <a:ext cx="4838700" cy="482600"/>
        </p:xfrm>
        <a:graphic>
          <a:graphicData uri="http://schemas.openxmlformats.org/presentationml/2006/ole">
            <mc:AlternateContent xmlns:mc="http://schemas.openxmlformats.org/markup-compatibility/2006">
              <mc:Choice xmlns:v="urn:schemas-microsoft-com:vml" Requires="v">
                <p:oleObj spid="_x0000_s180449" name="Equation" r:id="rId5" imgW="4838400" imgH="482400" progId="Equation.DSMT4">
                  <p:embed/>
                </p:oleObj>
              </mc:Choice>
              <mc:Fallback>
                <p:oleObj name="Equation" r:id="rId5" imgW="483840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0" y="3276600"/>
                        <a:ext cx="4838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8"/>
          </p:nvPr>
        </p:nvSpPr>
        <p:spPr>
          <a:xfrm>
            <a:off x="457200" y="3971471"/>
            <a:ext cx="457200" cy="381000"/>
          </a:xfrm>
        </p:spPr>
        <p:txBody>
          <a:bodyPr/>
          <a:lstStyle/>
          <a:p>
            <a:pPr marL="429768" indent="-429768">
              <a:buFont typeface="+mj-lt"/>
              <a:buAutoNum type="arabicParenR" startAt="2"/>
            </a:pPr>
            <a:r>
              <a:rPr lang="en-US" sz="2600" dirty="0"/>
              <a:t> </a:t>
            </a:r>
          </a:p>
        </p:txBody>
      </p:sp>
      <p:graphicFrame>
        <p:nvGraphicFramePr>
          <p:cNvPr id="180228" name="Object 4" descr="K sub s p = the concentration of C ay, 2 plus, times the concentration of F, minus, to the second, = 3.9 times 10 to the negative eleventh"/>
          <p:cNvGraphicFramePr>
            <a:graphicFrameLocks noChangeAspect="1"/>
          </p:cNvGraphicFramePr>
          <p:nvPr>
            <p:extLst>
              <p:ext uri="{D42A27DB-BD31-4B8C-83A1-F6EECF244321}">
                <p14:modId xmlns:p14="http://schemas.microsoft.com/office/powerpoint/2010/main" val="2371491606"/>
              </p:ext>
            </p:extLst>
          </p:nvPr>
        </p:nvGraphicFramePr>
        <p:xfrm>
          <a:off x="895890" y="3884387"/>
          <a:ext cx="4533900" cy="609600"/>
        </p:xfrm>
        <a:graphic>
          <a:graphicData uri="http://schemas.openxmlformats.org/presentationml/2006/ole">
            <mc:AlternateContent xmlns:mc="http://schemas.openxmlformats.org/markup-compatibility/2006">
              <mc:Choice xmlns:v="urn:schemas-microsoft-com:vml" Requires="v">
                <p:oleObj spid="_x0000_s180450" name="Equation" r:id="rId7" imgW="4533840" imgH="609480" progId="Equation.DSMT4">
                  <p:embed/>
                </p:oleObj>
              </mc:Choice>
              <mc:Fallback>
                <p:oleObj name="Equation" r:id="rId7" imgW="4533840" imgH="609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890" y="3884387"/>
                        <a:ext cx="45339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Solubility from </a:t>
            </a:r>
            <a:r>
              <a:rPr lang="en-US" i="1" dirty="0"/>
              <a:t>K</a:t>
            </a:r>
            <a:r>
              <a:rPr lang="en-US" i="1" baseline="-25000" dirty="0"/>
              <a:t>sp</a:t>
            </a:r>
            <a:r>
              <a:rPr lang="en-US" i="1" dirty="0"/>
              <a:t> </a:t>
            </a:r>
            <a:r>
              <a:rPr lang="en-US" sz="2000" b="0" dirty="0"/>
              <a:t>(2 of 2)</a:t>
            </a:r>
          </a:p>
        </p:txBody>
      </p:sp>
      <p:sp>
        <p:nvSpPr>
          <p:cNvPr id="3" name="Content Placeholder 2"/>
          <p:cNvSpPr>
            <a:spLocks noGrp="1"/>
          </p:cNvSpPr>
          <p:nvPr>
            <p:ph sz="quarter" idx="13"/>
          </p:nvPr>
        </p:nvSpPr>
        <p:spPr>
          <a:xfrm>
            <a:off x="457200" y="1600200"/>
            <a:ext cx="457200" cy="381000"/>
          </a:xfrm>
        </p:spPr>
        <p:txBody>
          <a:bodyPr/>
          <a:lstStyle/>
          <a:p>
            <a:pPr marL="514350" indent="-514350">
              <a:buFont typeface="+mj-lt"/>
              <a:buAutoNum type="arabicParenR" startAt="3"/>
            </a:pPr>
            <a:r>
              <a:rPr lang="en-US" sz="2600" dirty="0"/>
              <a:t> </a:t>
            </a:r>
          </a:p>
        </p:txBody>
      </p:sp>
      <p:graphicFrame>
        <p:nvGraphicFramePr>
          <p:cNvPr id="18" name="Table 17"/>
          <p:cNvGraphicFramePr>
            <a:graphicFrameLocks noGrp="1"/>
          </p:cNvGraphicFramePr>
          <p:nvPr>
            <p:extLst>
              <p:ext uri="{D42A27DB-BD31-4B8C-83A1-F6EECF244321}">
                <p14:modId xmlns:p14="http://schemas.microsoft.com/office/powerpoint/2010/main" val="1732446667"/>
              </p:ext>
            </p:extLst>
          </p:nvPr>
        </p:nvGraphicFramePr>
        <p:xfrm>
          <a:off x="914400" y="1793240"/>
          <a:ext cx="7086600" cy="3388360"/>
        </p:xfrm>
        <a:graphic>
          <a:graphicData uri="http://schemas.openxmlformats.org/drawingml/2006/table">
            <a:tbl>
              <a:tblPr firstRow="1" bandRow="1">
                <a:tableStyleId>{5940675A-B579-460E-94D1-54222C63F5DA}</a:tableStyleId>
              </a:tblPr>
              <a:tblGrid>
                <a:gridCol w="2362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847090">
                <a:tc>
                  <a:txBody>
                    <a:bodyPr/>
                    <a:lstStyle/>
                    <a:p>
                      <a:r>
                        <a:rPr lang="en-US" dirty="0">
                          <a:solidFill>
                            <a:schemeClr val="bg1"/>
                          </a:solidFill>
                        </a:rPr>
                        <a:t>Blank</a:t>
                      </a:r>
                    </a:p>
                  </a:txBody>
                  <a:tcPr/>
                </a:tc>
                <a:tc>
                  <a:txBody>
                    <a:bodyPr/>
                    <a:lstStyle/>
                    <a:p>
                      <a:r>
                        <a:rPr lang="en-US" sz="700" kern="1200" dirty="0" smtClean="0">
                          <a:solidFill>
                            <a:schemeClr val="bg1"/>
                          </a:solidFill>
                          <a:effectLst/>
                          <a:latin typeface="+mn-lt"/>
                          <a:ea typeface="+mn-ea"/>
                          <a:cs typeface="+mn-cs"/>
                        </a:rPr>
                        <a:t>C ay F 2, solid, </a:t>
                      </a:r>
                      <a:endParaRPr lang="en-US" sz="700" dirty="0">
                        <a:solidFill>
                          <a:schemeClr val="bg1"/>
                        </a:solidFill>
                      </a:endParaRPr>
                    </a:p>
                  </a:txBody>
                  <a:tcPr/>
                </a:tc>
                <a:tc>
                  <a:txBody>
                    <a:bodyPr/>
                    <a:lstStyle/>
                    <a:p>
                      <a:r>
                        <a:rPr lang="en-US" sz="700" kern="1200" dirty="0" smtClean="0">
                          <a:solidFill>
                            <a:schemeClr val="bg1"/>
                          </a:solidFill>
                          <a:effectLst/>
                          <a:latin typeface="+mn-lt"/>
                          <a:ea typeface="+mn-ea"/>
                          <a:cs typeface="+mn-cs"/>
                        </a:rPr>
                        <a:t>C ay, 2 plus, in molality</a:t>
                      </a:r>
                      <a:endParaRPr lang="en-US" sz="700" dirty="0">
                        <a:solidFill>
                          <a:schemeClr val="bg1"/>
                        </a:solidFill>
                      </a:endParaRPr>
                    </a:p>
                  </a:txBody>
                  <a:tcPr/>
                </a:tc>
                <a:tc>
                  <a:txBody>
                    <a:bodyPr/>
                    <a:lstStyle/>
                    <a:p>
                      <a:r>
                        <a:rPr lang="en-US" sz="700" kern="1200" dirty="0" smtClean="0">
                          <a:solidFill>
                            <a:schemeClr val="bg1"/>
                          </a:solidFill>
                          <a:effectLst/>
                          <a:latin typeface="+mn-lt"/>
                          <a:ea typeface="+mn-ea"/>
                          <a:cs typeface="+mn-cs"/>
                        </a:rPr>
                        <a:t>F, minus, in molality</a:t>
                      </a:r>
                      <a:endParaRPr lang="en-US" sz="700" dirty="0">
                        <a:solidFill>
                          <a:schemeClr val="bg1"/>
                        </a:solidFill>
                      </a:endParaRPr>
                    </a:p>
                  </a:txBody>
                  <a:tcPr/>
                </a:tc>
                <a:extLst>
                  <a:ext uri="{0D108BD9-81ED-4DB2-BD59-A6C34878D82A}">
                    <a16:rowId xmlns:a16="http://schemas.microsoft.com/office/drawing/2014/main" val="10000"/>
                  </a:ext>
                </a:extLst>
              </a:tr>
              <a:tr h="847090">
                <a:tc>
                  <a:txBody>
                    <a:bodyPr/>
                    <a:lstStyle/>
                    <a:p>
                      <a:pPr algn="ctr"/>
                      <a:r>
                        <a:rPr lang="en-US" b="1" dirty="0"/>
                        <a:t>Initial concentration</a:t>
                      </a:r>
                    </a:p>
                    <a:p>
                      <a:pPr algn="ctr"/>
                      <a:r>
                        <a:rPr lang="en-US" b="1" dirty="0"/>
                        <a:t>(</a:t>
                      </a:r>
                      <a:r>
                        <a:rPr lang="en-US" b="1" i="1" dirty="0"/>
                        <a:t>M</a:t>
                      </a:r>
                      <a:r>
                        <a:rPr lang="en-US" b="1" dirty="0"/>
                        <a:t>)</a:t>
                      </a:r>
                    </a:p>
                  </a:txBody>
                  <a:tcPr/>
                </a:tc>
                <a:tc>
                  <a:txBody>
                    <a:bodyPr/>
                    <a:lstStyle/>
                    <a:p>
                      <a:pPr algn="ctr"/>
                      <a:r>
                        <a:rPr lang="en-US" b="0" dirty="0"/>
                        <a:t>---</a:t>
                      </a:r>
                    </a:p>
                  </a:txBody>
                  <a:tcPr anchor="ctr"/>
                </a:tc>
                <a:tc>
                  <a:txBody>
                    <a:bodyPr/>
                    <a:lstStyle/>
                    <a:p>
                      <a:pPr algn="ctr"/>
                      <a:r>
                        <a:rPr lang="en-US" b="0" dirty="0"/>
                        <a:t>0</a:t>
                      </a:r>
                    </a:p>
                  </a:txBody>
                  <a:tcPr anchor="ctr"/>
                </a:tc>
                <a:tc>
                  <a:txBody>
                    <a:bodyPr/>
                    <a:lstStyle/>
                    <a:p>
                      <a:pPr algn="ctr"/>
                      <a:r>
                        <a:rPr lang="en-US" b="0" dirty="0"/>
                        <a:t>0</a:t>
                      </a:r>
                    </a:p>
                  </a:txBody>
                  <a:tcPr anchor="ctr"/>
                </a:tc>
                <a:extLst>
                  <a:ext uri="{0D108BD9-81ED-4DB2-BD59-A6C34878D82A}">
                    <a16:rowId xmlns:a16="http://schemas.microsoft.com/office/drawing/2014/main" val="10001"/>
                  </a:ext>
                </a:extLst>
              </a:tr>
              <a:tr h="847090">
                <a:tc>
                  <a:txBody>
                    <a:bodyPr/>
                    <a:lstStyle/>
                    <a:p>
                      <a:pPr algn="ctr"/>
                      <a:r>
                        <a:rPr lang="en-US" b="1" dirty="0"/>
                        <a:t>Change in</a:t>
                      </a:r>
                    </a:p>
                    <a:p>
                      <a:pPr algn="ctr"/>
                      <a:r>
                        <a:rPr lang="en-US" b="1" dirty="0"/>
                        <a:t>concentration (</a:t>
                      </a:r>
                      <a:r>
                        <a:rPr lang="en-US" b="1" i="1" dirty="0"/>
                        <a:t>M</a:t>
                      </a:r>
                      <a:r>
                        <a:rPr lang="en-US" b="1" dirty="0"/>
                        <a:t>)</a:t>
                      </a:r>
                    </a:p>
                  </a:txBody>
                  <a:tcPr/>
                </a:tc>
                <a:tc>
                  <a:txBody>
                    <a:bodyPr/>
                    <a:lstStyle/>
                    <a:p>
                      <a:pPr algn="ctr"/>
                      <a:r>
                        <a:rPr lang="en-US" b="0" dirty="0"/>
                        <a:t>---</a:t>
                      </a:r>
                      <a:endParaRPr lang="en-US" b="0" i="0" dirty="0"/>
                    </a:p>
                  </a:txBody>
                  <a:tcPr anchor="ctr"/>
                </a:tc>
                <a:tc>
                  <a:txBody>
                    <a:bodyPr/>
                    <a:lstStyle/>
                    <a:p>
                      <a:pPr algn="ctr"/>
                      <a:r>
                        <a:rPr lang="en-US" b="0" dirty="0"/>
                        <a:t>+</a:t>
                      </a:r>
                      <a:r>
                        <a:rPr lang="en-US" b="0" i="1" dirty="0"/>
                        <a:t>x</a:t>
                      </a:r>
                    </a:p>
                  </a:txBody>
                  <a:tcPr anchor="ctr"/>
                </a:tc>
                <a:tc>
                  <a:txBody>
                    <a:bodyPr/>
                    <a:lstStyle/>
                    <a:p>
                      <a:pPr algn="ctr"/>
                      <a:r>
                        <a:rPr lang="en-US" b="0" dirty="0"/>
                        <a:t>+</a:t>
                      </a:r>
                      <a:r>
                        <a:rPr lang="en-US" b="0" i="0" dirty="0"/>
                        <a:t>2</a:t>
                      </a:r>
                      <a:r>
                        <a:rPr lang="en-US" b="0" i="1" dirty="0"/>
                        <a:t>x</a:t>
                      </a:r>
                    </a:p>
                  </a:txBody>
                  <a:tcPr anchor="ctr"/>
                </a:tc>
                <a:extLst>
                  <a:ext uri="{0D108BD9-81ED-4DB2-BD59-A6C34878D82A}">
                    <a16:rowId xmlns:a16="http://schemas.microsoft.com/office/drawing/2014/main" val="10002"/>
                  </a:ext>
                </a:extLst>
              </a:tr>
              <a:tr h="847090">
                <a:tc>
                  <a:txBody>
                    <a:bodyPr/>
                    <a:lstStyle/>
                    <a:p>
                      <a:pPr algn="ctr"/>
                      <a:r>
                        <a:rPr lang="en-US" b="1" dirty="0"/>
                        <a:t>Equilibrium</a:t>
                      </a:r>
                    </a:p>
                    <a:p>
                      <a:pPr algn="ctr"/>
                      <a:r>
                        <a:rPr lang="en-US" b="1" dirty="0"/>
                        <a:t>concentration (</a:t>
                      </a:r>
                      <a:r>
                        <a:rPr lang="en-US" b="1" i="1" dirty="0"/>
                        <a:t>M</a:t>
                      </a:r>
                      <a:r>
                        <a:rPr lang="en-US" b="1" dirty="0"/>
                        <a:t>)</a:t>
                      </a:r>
                    </a:p>
                  </a:txBody>
                  <a:tcPr/>
                </a:tc>
                <a:tc>
                  <a:txBody>
                    <a:bodyPr/>
                    <a:lstStyle/>
                    <a:p>
                      <a:pPr algn="ctr"/>
                      <a:r>
                        <a:rPr lang="en-US" b="0" dirty="0"/>
                        <a:t>---</a:t>
                      </a:r>
                      <a:endParaRPr lang="en-US" b="0" i="1" dirty="0"/>
                    </a:p>
                  </a:txBody>
                  <a:tcPr anchor="ctr"/>
                </a:tc>
                <a:tc>
                  <a:txBody>
                    <a:bodyPr/>
                    <a:lstStyle/>
                    <a:p>
                      <a:pPr algn="ctr"/>
                      <a:r>
                        <a:rPr lang="en-US" b="0" i="1" dirty="0"/>
                        <a:t>x</a:t>
                      </a:r>
                    </a:p>
                  </a:txBody>
                  <a:tcPr anchor="ctr"/>
                </a:tc>
                <a:tc>
                  <a:txBody>
                    <a:bodyPr/>
                    <a:lstStyle/>
                    <a:p>
                      <a:pPr algn="ctr"/>
                      <a:r>
                        <a:rPr lang="en-US" b="0" dirty="0"/>
                        <a:t>2</a:t>
                      </a:r>
                      <a:r>
                        <a:rPr lang="en-US" b="0" i="1" dirty="0"/>
                        <a:t>x</a:t>
                      </a:r>
                    </a:p>
                  </a:txBody>
                  <a:tcPr anchor="ctr"/>
                </a:tc>
                <a:extLst>
                  <a:ext uri="{0D108BD9-81ED-4DB2-BD59-A6C34878D82A}">
                    <a16:rowId xmlns:a16="http://schemas.microsoft.com/office/drawing/2014/main" val="10003"/>
                  </a:ext>
                </a:extLst>
              </a:tr>
            </a:tbl>
          </a:graphicData>
        </a:graphic>
      </p:graphicFrame>
      <p:graphicFrame>
        <p:nvGraphicFramePr>
          <p:cNvPr id="19" name="Object 1"/>
          <p:cNvGraphicFramePr>
            <a:graphicFrameLocks noChangeAspect="1"/>
          </p:cNvGraphicFramePr>
          <p:nvPr/>
        </p:nvGraphicFramePr>
        <p:xfrm>
          <a:off x="3530600" y="2071688"/>
          <a:ext cx="889000" cy="342900"/>
        </p:xfrm>
        <a:graphic>
          <a:graphicData uri="http://schemas.openxmlformats.org/presentationml/2006/ole">
            <mc:AlternateContent xmlns:mc="http://schemas.openxmlformats.org/markup-compatibility/2006">
              <mc:Choice xmlns:v="urn:schemas-microsoft-com:vml" Requires="v">
                <p:oleObj spid="_x0000_s182502" name="Equation" r:id="rId3" imgW="888840" imgH="342720" progId="Equation.DSMT4">
                  <p:embed/>
                </p:oleObj>
              </mc:Choice>
              <mc:Fallback>
                <p:oleObj name="Equation" r:id="rId3" imgW="888840" imgH="34272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2071688"/>
                        <a:ext cx="889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2"/>
          <p:cNvGraphicFramePr>
            <a:graphicFrameLocks noChangeAspect="1"/>
          </p:cNvGraphicFramePr>
          <p:nvPr/>
        </p:nvGraphicFramePr>
        <p:xfrm>
          <a:off x="4762500" y="2043113"/>
          <a:ext cx="1143000" cy="393700"/>
        </p:xfrm>
        <a:graphic>
          <a:graphicData uri="http://schemas.openxmlformats.org/presentationml/2006/ole">
            <mc:AlternateContent xmlns:mc="http://schemas.openxmlformats.org/markup-compatibility/2006">
              <mc:Choice xmlns:v="urn:schemas-microsoft-com:vml" Requires="v">
                <p:oleObj spid="_x0000_s182503" name="Equation" r:id="rId5" imgW="1143000" imgH="393480" progId="Equation.DSMT4">
                  <p:embed/>
                </p:oleObj>
              </mc:Choice>
              <mc:Fallback>
                <p:oleObj name="Equation" r:id="rId5" imgW="1143000" imgH="393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00" y="2043113"/>
                        <a:ext cx="11430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3"/>
          <p:cNvGraphicFramePr>
            <a:graphicFrameLocks noChangeAspect="1"/>
          </p:cNvGraphicFramePr>
          <p:nvPr/>
        </p:nvGraphicFramePr>
        <p:xfrm>
          <a:off x="6534150" y="2038350"/>
          <a:ext cx="901700" cy="393700"/>
        </p:xfrm>
        <a:graphic>
          <a:graphicData uri="http://schemas.openxmlformats.org/presentationml/2006/ole">
            <mc:AlternateContent xmlns:mc="http://schemas.openxmlformats.org/markup-compatibility/2006">
              <mc:Choice xmlns:v="urn:schemas-microsoft-com:vml" Requires="v">
                <p:oleObj spid="_x0000_s182504" name="Equation" r:id="rId7" imgW="901440" imgH="393480" progId="Equation.DSMT4">
                  <p:embed/>
                </p:oleObj>
              </mc:Choice>
              <mc:Fallback>
                <p:oleObj name="Equation" r:id="rId7" imgW="901440" imgH="3934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4150" y="2038350"/>
                        <a:ext cx="901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(completed)</a:t>
            </a:r>
          </a:p>
        </p:txBody>
      </p:sp>
      <p:sp>
        <p:nvSpPr>
          <p:cNvPr id="3" name="Content Placeholder 2"/>
          <p:cNvSpPr>
            <a:spLocks noGrp="1"/>
          </p:cNvSpPr>
          <p:nvPr>
            <p:ph idx="1"/>
          </p:nvPr>
        </p:nvSpPr>
        <p:spPr/>
        <p:txBody>
          <a:bodyPr/>
          <a:lstStyle/>
          <a:p>
            <a:r>
              <a:rPr lang="en-US" sz="2600" dirty="0"/>
              <a:t>Solve: Substitute the equilibrium concentration values from the table into the solubility-product equation:</a:t>
            </a:r>
          </a:p>
        </p:txBody>
      </p:sp>
      <p:graphicFrame>
        <p:nvGraphicFramePr>
          <p:cNvPr id="183298" name="Object 2" descr="3.9 times 10 to the negative eleventh = x, times, 2 x, squared, = 4 x cubed, X = 2.1 times 10 to the negative fourth molality"/>
          <p:cNvGraphicFramePr>
            <a:graphicFrameLocks noChangeAspect="1"/>
          </p:cNvGraphicFramePr>
          <p:nvPr>
            <p:extLst>
              <p:ext uri="{D42A27DB-BD31-4B8C-83A1-F6EECF244321}">
                <p14:modId xmlns:p14="http://schemas.microsoft.com/office/powerpoint/2010/main" val="3430440353"/>
              </p:ext>
            </p:extLst>
          </p:nvPr>
        </p:nvGraphicFramePr>
        <p:xfrm>
          <a:off x="990600" y="2578100"/>
          <a:ext cx="3924300" cy="1079500"/>
        </p:xfrm>
        <a:graphic>
          <a:graphicData uri="http://schemas.openxmlformats.org/presentationml/2006/ole">
            <mc:AlternateContent xmlns:mc="http://schemas.openxmlformats.org/markup-compatibility/2006">
              <mc:Choice xmlns:v="urn:schemas-microsoft-com:vml" Requires="v">
                <p:oleObj spid="_x0000_s183372" name="Equation" r:id="rId3" imgW="3924000" imgH="1079280" progId="Equation.DSMT4">
                  <p:embed/>
                </p:oleObj>
              </mc:Choice>
              <mc:Fallback>
                <p:oleObj name="Equation" r:id="rId3" imgW="3924000" imgH="1079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78100"/>
                        <a:ext cx="39243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685800" y="3810000"/>
            <a:ext cx="8001000" cy="914400"/>
          </a:xfrm>
        </p:spPr>
        <p:txBody>
          <a:bodyPr/>
          <a:lstStyle/>
          <a:p>
            <a:pPr marL="0" indent="0">
              <a:buNone/>
            </a:pPr>
            <a:r>
              <a:rPr lang="en-US" sz="2600" dirty="0"/>
              <a:t>(If you want the answer in g/L, multiply by molar mass; this would give 0.016 g/L.)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Solubility</a:t>
            </a:r>
          </a:p>
        </p:txBody>
      </p:sp>
      <p:sp>
        <p:nvSpPr>
          <p:cNvPr id="3" name="Content Placeholder 2"/>
          <p:cNvSpPr>
            <a:spLocks noGrp="1"/>
          </p:cNvSpPr>
          <p:nvPr>
            <p:ph idx="1"/>
          </p:nvPr>
        </p:nvSpPr>
        <p:spPr>
          <a:xfrm>
            <a:off x="457200" y="1568932"/>
            <a:ext cx="4419600" cy="4222268"/>
          </a:xfrm>
        </p:spPr>
        <p:txBody>
          <a:bodyPr/>
          <a:lstStyle/>
          <a:p>
            <a:r>
              <a:rPr lang="en-US" sz="2600" dirty="0"/>
              <a:t>The common-ion effect</a:t>
            </a:r>
          </a:p>
          <a:p>
            <a:pPr lvl="1">
              <a:buClr>
                <a:schemeClr val="bg2"/>
              </a:buClr>
            </a:pPr>
            <a:r>
              <a:rPr lang="en-US" sz="2600" dirty="0"/>
              <a:t>If one of the ions in a solution equilibrium is already dissolved in the solution, the solubility of the salt will decrease.</a:t>
            </a:r>
          </a:p>
          <a:p>
            <a:pPr lvl="1">
              <a:buClr>
                <a:schemeClr val="bg2"/>
              </a:buClr>
            </a:pPr>
            <a:r>
              <a:rPr lang="en-US" sz="2600" dirty="0"/>
              <a:t>If either calcium ions or fluoride ions are present, then calcium fluoride will be less soluble.</a:t>
            </a:r>
          </a:p>
        </p:txBody>
      </p:sp>
      <p:pic>
        <p:nvPicPr>
          <p:cNvPr id="6" name="Picture 5" descr="A graph shows that as N ay F concentration increases, the molar solubility of C ay F 2 decreases. The graph has concentration of N ay F, moles per liter, on the X-axis, ranging from 0 to 0.20 with intervals of 0.05, and molar solubility of C ay F 2, moles per liter, ranging from 0 to pure water, 10 negative cubed is closer. The solubility of C ay F 2 decreases sharply as a common ion, F minus, is added to the solution. Data are summarized in the following list; values are approximate. The following list provides the Concentration of N ay F, moles per liter, Molar solubility of C ay F 2, moles per liter for the data. Item 1. N ay F, 0.01. C ay F 2, 5 times 10 to the negative fourth. Item 2. N ay F, 0.05. C ay F 2, 4 times 10 to the negative eighth. Item 3. N ay F, 0.1. C ay F 2, 7 times 10 to the negative ninth. Item 4. N ay F, 0.15. C ay F 2, 3 times 10 to the negative ninth. Item 5. N ay F, 0.2. C ay F 2, 1.5 times 10 to the negative ninth. "/>
          <p:cNvPicPr>
            <a:picLocks noChangeAspect="1"/>
          </p:cNvPicPr>
          <p:nvPr/>
        </p:nvPicPr>
        <p:blipFill rotWithShape="1">
          <a:blip r:embed="rId2" cstate="print">
            <a:extLst>
              <a:ext uri="{28A0092B-C50C-407E-A947-70E740481C1C}">
                <a14:useLocalDpi xmlns:a14="http://schemas.microsoft.com/office/drawing/2010/main" val="0"/>
              </a:ext>
            </a:extLst>
          </a:blip>
          <a:srcRect b="2697"/>
          <a:stretch/>
        </p:blipFill>
        <p:spPr>
          <a:xfrm>
            <a:off x="5486400" y="1568932"/>
            <a:ext cx="3003043" cy="455386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dirty="0"/>
              <a:t>Calculating Solubility with a Common Ion</a:t>
            </a:r>
            <a:r>
              <a:rPr lang="en-US" i="1" dirty="0"/>
              <a:t> </a:t>
            </a:r>
            <a:r>
              <a:rPr lang="en-US" sz="2000" b="0" dirty="0"/>
              <a:t>(1 of 2)</a:t>
            </a:r>
          </a:p>
        </p:txBody>
      </p:sp>
      <p:sp>
        <p:nvSpPr>
          <p:cNvPr id="3" name="Content Placeholder 2"/>
          <p:cNvSpPr>
            <a:spLocks noGrp="1"/>
          </p:cNvSpPr>
          <p:nvPr>
            <p:ph sz="quarter" idx="13"/>
          </p:nvPr>
        </p:nvSpPr>
        <p:spPr>
          <a:xfrm>
            <a:off x="457200" y="1600200"/>
            <a:ext cx="3886200" cy="381000"/>
          </a:xfrm>
        </p:spPr>
        <p:txBody>
          <a:bodyPr/>
          <a:lstStyle/>
          <a:p>
            <a:r>
              <a:rPr lang="en-US" sz="2400" dirty="0">
                <a:ea typeface="Arial" charset="0"/>
                <a:cs typeface="Arial" charset="0"/>
              </a:rPr>
              <a:t>What is the molar solubility</a:t>
            </a:r>
            <a:endParaRPr lang="en-US" sz="2600" dirty="0"/>
          </a:p>
        </p:txBody>
      </p:sp>
      <p:graphicFrame>
        <p:nvGraphicFramePr>
          <p:cNvPr id="180226" name="Object 2" descr="C ay F 2"/>
          <p:cNvGraphicFramePr>
            <a:graphicFrameLocks noChangeAspect="1"/>
          </p:cNvGraphicFramePr>
          <p:nvPr>
            <p:extLst>
              <p:ext uri="{D42A27DB-BD31-4B8C-83A1-F6EECF244321}">
                <p14:modId xmlns:p14="http://schemas.microsoft.com/office/powerpoint/2010/main" val="3229294698"/>
              </p:ext>
            </p:extLst>
          </p:nvPr>
        </p:nvGraphicFramePr>
        <p:xfrm>
          <a:off x="4425042" y="1611084"/>
          <a:ext cx="723900" cy="406400"/>
        </p:xfrm>
        <a:graphic>
          <a:graphicData uri="http://schemas.openxmlformats.org/presentationml/2006/ole">
            <mc:AlternateContent xmlns:mc="http://schemas.openxmlformats.org/markup-compatibility/2006">
              <mc:Choice xmlns:v="urn:schemas-microsoft-com:vml" Requires="v">
                <p:oleObj spid="_x0000_s184619" name="Equation" r:id="rId3" imgW="723600" imgH="406080" progId="Equation.DSMT4">
                  <p:embed/>
                </p:oleObj>
              </mc:Choice>
              <mc:Fallback>
                <p:oleObj name="Equation" r:id="rId3" imgW="723600" imgH="406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042" y="1611084"/>
                        <a:ext cx="7239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4"/>
          </p:nvPr>
        </p:nvSpPr>
        <p:spPr>
          <a:xfrm>
            <a:off x="5208813" y="1583870"/>
            <a:ext cx="304800" cy="397330"/>
          </a:xfrm>
        </p:spPr>
        <p:txBody>
          <a:bodyPr/>
          <a:lstStyle/>
          <a:p>
            <a:pPr>
              <a:buNone/>
            </a:pPr>
            <a:r>
              <a:rPr lang="en-US" sz="2600" dirty="0">
                <a:ea typeface="Arial" charset="0"/>
                <a:cs typeface="Arial" charset="0"/>
              </a:rPr>
              <a:t>in</a:t>
            </a:r>
            <a:endParaRPr lang="en-US" sz="2600" dirty="0"/>
          </a:p>
        </p:txBody>
      </p:sp>
      <p:graphicFrame>
        <p:nvGraphicFramePr>
          <p:cNvPr id="184325" name="Object 5" descr="0.010 molality of C ay, N O 3, sub 2"/>
          <p:cNvGraphicFramePr>
            <a:graphicFrameLocks noChangeAspect="1"/>
          </p:cNvGraphicFramePr>
          <p:nvPr>
            <p:extLst>
              <p:ext uri="{D42A27DB-BD31-4B8C-83A1-F6EECF244321}">
                <p14:modId xmlns:p14="http://schemas.microsoft.com/office/powerpoint/2010/main" val="2262000496"/>
              </p:ext>
            </p:extLst>
          </p:nvPr>
        </p:nvGraphicFramePr>
        <p:xfrm>
          <a:off x="5535387" y="1583871"/>
          <a:ext cx="3022600" cy="482600"/>
        </p:xfrm>
        <a:graphic>
          <a:graphicData uri="http://schemas.openxmlformats.org/presentationml/2006/ole">
            <mc:AlternateContent xmlns:mc="http://schemas.openxmlformats.org/markup-compatibility/2006">
              <mc:Choice xmlns:v="urn:schemas-microsoft-com:vml" Requires="v">
                <p:oleObj spid="_x0000_s184620" name="Equation" r:id="rId5" imgW="3022560" imgH="482400" progId="Equation.DSMT4">
                  <p:embed/>
                </p:oleObj>
              </mc:Choice>
              <mc:Fallback>
                <p:oleObj name="Equation" r:id="rId5" imgW="3022560" imgH="4824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5387" y="1583871"/>
                        <a:ext cx="3022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457200" y="2362200"/>
            <a:ext cx="5334000" cy="457200"/>
          </a:xfrm>
        </p:spPr>
        <p:txBody>
          <a:bodyPr/>
          <a:lstStyle/>
          <a:p>
            <a:r>
              <a:rPr lang="en-US" sz="2600" dirty="0"/>
              <a:t>Follow the same format as before: </a:t>
            </a:r>
          </a:p>
        </p:txBody>
      </p:sp>
      <p:sp>
        <p:nvSpPr>
          <p:cNvPr id="6" name="Content Placeholder 5"/>
          <p:cNvSpPr>
            <a:spLocks noGrp="1"/>
          </p:cNvSpPr>
          <p:nvPr>
            <p:ph sz="quarter" idx="16"/>
          </p:nvPr>
        </p:nvSpPr>
        <p:spPr>
          <a:xfrm>
            <a:off x="457200" y="3048000"/>
            <a:ext cx="457200" cy="457200"/>
          </a:xfrm>
        </p:spPr>
        <p:txBody>
          <a:bodyPr/>
          <a:lstStyle/>
          <a:p>
            <a:pPr marL="429768" indent="-429768">
              <a:buFont typeface="+mj-lt"/>
              <a:buAutoNum type="arabicParenR"/>
            </a:pPr>
            <a:r>
              <a:rPr lang="en-US" sz="2600" dirty="0"/>
              <a:t> </a:t>
            </a:r>
          </a:p>
        </p:txBody>
      </p:sp>
      <p:graphicFrame>
        <p:nvGraphicFramePr>
          <p:cNvPr id="180227" name="Object 3" descr="1. C ay F 2, solid, yields C ay, 2 plus, aqueous, plus 2 F, minus, aqueous, in a reversible reaction"/>
          <p:cNvGraphicFramePr>
            <a:graphicFrameLocks noChangeAspect="1"/>
          </p:cNvGraphicFramePr>
          <p:nvPr>
            <p:extLst>
              <p:ext uri="{D42A27DB-BD31-4B8C-83A1-F6EECF244321}">
                <p14:modId xmlns:p14="http://schemas.microsoft.com/office/powerpoint/2010/main" val="3729498494"/>
              </p:ext>
            </p:extLst>
          </p:nvPr>
        </p:nvGraphicFramePr>
        <p:xfrm>
          <a:off x="876300" y="3048000"/>
          <a:ext cx="4838700" cy="482600"/>
        </p:xfrm>
        <a:graphic>
          <a:graphicData uri="http://schemas.openxmlformats.org/presentationml/2006/ole">
            <mc:AlternateContent xmlns:mc="http://schemas.openxmlformats.org/markup-compatibility/2006">
              <mc:Choice xmlns:v="urn:schemas-microsoft-com:vml" Requires="v">
                <p:oleObj spid="_x0000_s184621" name="Equation" r:id="rId7" imgW="4838400" imgH="482400" progId="Equation.DSMT4">
                  <p:embed/>
                </p:oleObj>
              </mc:Choice>
              <mc:Fallback>
                <p:oleObj name="Equation" r:id="rId7" imgW="4838400" imgH="4824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 y="3048000"/>
                        <a:ext cx="4838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sz="quarter" idx="17"/>
          </p:nvPr>
        </p:nvSpPr>
        <p:spPr>
          <a:xfrm>
            <a:off x="457200" y="3793671"/>
            <a:ext cx="457200" cy="457200"/>
          </a:xfrm>
        </p:spPr>
        <p:txBody>
          <a:bodyPr/>
          <a:lstStyle/>
          <a:p>
            <a:pPr marL="429768" indent="-429768">
              <a:buFont typeface="+mj-lt"/>
              <a:buAutoNum type="arabicParenR" startAt="2"/>
            </a:pPr>
            <a:r>
              <a:rPr lang="en-US" sz="2600" dirty="0"/>
              <a:t> </a:t>
            </a:r>
          </a:p>
        </p:txBody>
      </p:sp>
      <p:graphicFrame>
        <p:nvGraphicFramePr>
          <p:cNvPr id="184326" name="Object 6" descr="2. K sub s p = the concentration of C ay, 2 plus, times the concentration of F, minus, to the second, = 3.9 times 10 to the negative eleventh"/>
          <p:cNvGraphicFramePr>
            <a:graphicFrameLocks noChangeAspect="1"/>
          </p:cNvGraphicFramePr>
          <p:nvPr>
            <p:extLst>
              <p:ext uri="{D42A27DB-BD31-4B8C-83A1-F6EECF244321}">
                <p14:modId xmlns:p14="http://schemas.microsoft.com/office/powerpoint/2010/main" val="1286887511"/>
              </p:ext>
            </p:extLst>
          </p:nvPr>
        </p:nvGraphicFramePr>
        <p:xfrm>
          <a:off x="865188" y="3733572"/>
          <a:ext cx="4533900" cy="609600"/>
        </p:xfrm>
        <a:graphic>
          <a:graphicData uri="http://schemas.openxmlformats.org/presentationml/2006/ole">
            <mc:AlternateContent xmlns:mc="http://schemas.openxmlformats.org/markup-compatibility/2006">
              <mc:Choice xmlns:v="urn:schemas-microsoft-com:vml" Requires="v">
                <p:oleObj spid="_x0000_s184622" name="Equation" r:id="rId9" imgW="4533840" imgH="609480" progId="Equation.DSMT4">
                  <p:embed/>
                </p:oleObj>
              </mc:Choice>
              <mc:Fallback>
                <p:oleObj name="Equation" r:id="rId9" imgW="4533840" imgH="609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188" y="3733572"/>
                        <a:ext cx="45339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dirty="0"/>
              <a:t>Calculating Solubility with a Common Ion</a:t>
            </a:r>
            <a:r>
              <a:rPr lang="en-US" i="1" dirty="0"/>
              <a:t> </a:t>
            </a:r>
            <a:r>
              <a:rPr lang="en-US" sz="2000" b="0" dirty="0"/>
              <a:t>(2 of 2)</a:t>
            </a:r>
          </a:p>
        </p:txBody>
      </p:sp>
      <p:sp>
        <p:nvSpPr>
          <p:cNvPr id="3" name="Content Placeholder 2"/>
          <p:cNvSpPr>
            <a:spLocks noGrp="1"/>
          </p:cNvSpPr>
          <p:nvPr>
            <p:ph sz="quarter" idx="13"/>
          </p:nvPr>
        </p:nvSpPr>
        <p:spPr>
          <a:xfrm>
            <a:off x="457200" y="1600200"/>
            <a:ext cx="457200" cy="381000"/>
          </a:xfrm>
        </p:spPr>
        <p:txBody>
          <a:bodyPr/>
          <a:lstStyle/>
          <a:p>
            <a:pPr marL="514350" indent="-514350">
              <a:buFont typeface="+mj-lt"/>
              <a:buAutoNum type="arabicParenR" startAt="3"/>
            </a:pPr>
            <a:r>
              <a:rPr lang="en-US" sz="2600" dirty="0"/>
              <a:t> </a:t>
            </a:r>
          </a:p>
        </p:txBody>
      </p:sp>
      <p:graphicFrame>
        <p:nvGraphicFramePr>
          <p:cNvPr id="6" name="Table 5"/>
          <p:cNvGraphicFramePr>
            <a:graphicFrameLocks noGrp="1"/>
          </p:cNvGraphicFramePr>
          <p:nvPr>
            <p:extLst>
              <p:ext uri="{D42A27DB-BD31-4B8C-83A1-F6EECF244321}">
                <p14:modId xmlns:p14="http://schemas.microsoft.com/office/powerpoint/2010/main" val="1443725849"/>
              </p:ext>
            </p:extLst>
          </p:nvPr>
        </p:nvGraphicFramePr>
        <p:xfrm>
          <a:off x="914400" y="1793240"/>
          <a:ext cx="7086600" cy="345567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847090">
                <a:tc>
                  <a:txBody>
                    <a:bodyPr/>
                    <a:lstStyle/>
                    <a:p>
                      <a:r>
                        <a:rPr lang="en-US" dirty="0">
                          <a:solidFill>
                            <a:schemeClr val="bg1"/>
                          </a:solidFill>
                        </a:rPr>
                        <a:t>Blank</a:t>
                      </a:r>
                    </a:p>
                  </a:txBody>
                  <a:tcPr/>
                </a:tc>
                <a:tc>
                  <a:txBody>
                    <a:bodyPr/>
                    <a:lstStyle/>
                    <a:p>
                      <a:r>
                        <a:rPr lang="en-US" sz="700" kern="1200" dirty="0" smtClean="0">
                          <a:solidFill>
                            <a:schemeClr val="bg1"/>
                          </a:solidFill>
                          <a:effectLst/>
                          <a:latin typeface="+mn-lt"/>
                          <a:ea typeface="+mn-ea"/>
                          <a:cs typeface="+mn-cs"/>
                        </a:rPr>
                        <a:t>C ay F 2, solid</a:t>
                      </a:r>
                      <a:endParaRPr lang="en-US" dirty="0">
                        <a:solidFill>
                          <a:schemeClr val="bg1"/>
                        </a:solidFill>
                      </a:endParaRPr>
                    </a:p>
                  </a:txBody>
                  <a:tcPr/>
                </a:tc>
                <a:tc>
                  <a:txBody>
                    <a:bodyPr/>
                    <a:lstStyle/>
                    <a:p>
                      <a:r>
                        <a:rPr lang="en-US" sz="700" kern="1200" dirty="0" smtClean="0">
                          <a:solidFill>
                            <a:schemeClr val="bg1"/>
                          </a:solidFill>
                          <a:effectLst/>
                          <a:latin typeface="+mn-lt"/>
                          <a:ea typeface="+mn-ea"/>
                          <a:cs typeface="+mn-cs"/>
                        </a:rPr>
                        <a:t>C ay, 2 plus, in molality</a:t>
                      </a:r>
                      <a:endParaRPr lang="en-US" sz="700" dirty="0">
                        <a:solidFill>
                          <a:schemeClr val="bg1"/>
                        </a:solidFill>
                      </a:endParaRPr>
                    </a:p>
                  </a:txBody>
                  <a:tcPr/>
                </a:tc>
                <a:tc>
                  <a:txBody>
                    <a:bodyPr/>
                    <a:lstStyle/>
                    <a:p>
                      <a:r>
                        <a:rPr lang="en-US" sz="700" kern="1200" dirty="0" smtClean="0">
                          <a:solidFill>
                            <a:schemeClr val="bg1"/>
                          </a:solidFill>
                          <a:effectLst/>
                          <a:latin typeface="+mn-lt"/>
                          <a:ea typeface="+mn-ea"/>
                          <a:cs typeface="+mn-cs"/>
                        </a:rPr>
                        <a:t>F, minus, in molality</a:t>
                      </a:r>
                      <a:endParaRPr lang="en-US" sz="700" dirty="0">
                        <a:solidFill>
                          <a:schemeClr val="bg1"/>
                        </a:solidFill>
                      </a:endParaRPr>
                    </a:p>
                  </a:txBody>
                  <a:tcPr/>
                </a:tc>
                <a:extLst>
                  <a:ext uri="{0D108BD9-81ED-4DB2-BD59-A6C34878D82A}">
                    <a16:rowId xmlns:a16="http://schemas.microsoft.com/office/drawing/2014/main" val="10000"/>
                  </a:ext>
                </a:extLst>
              </a:tr>
              <a:tr h="847090">
                <a:tc>
                  <a:txBody>
                    <a:bodyPr/>
                    <a:lstStyle/>
                    <a:p>
                      <a:pPr algn="ctr"/>
                      <a:r>
                        <a:rPr lang="en-US" b="1" dirty="0"/>
                        <a:t>Initial concentration</a:t>
                      </a:r>
                    </a:p>
                    <a:p>
                      <a:pPr algn="ctr"/>
                      <a:r>
                        <a:rPr lang="en-US" b="1" dirty="0"/>
                        <a:t>(</a:t>
                      </a:r>
                      <a:r>
                        <a:rPr lang="en-US" b="1" i="1" dirty="0"/>
                        <a:t>M</a:t>
                      </a:r>
                      <a:r>
                        <a:rPr lang="en-US" b="1" dirty="0"/>
                        <a:t>)</a:t>
                      </a:r>
                    </a:p>
                  </a:txBody>
                  <a:tcPr/>
                </a:tc>
                <a:tc>
                  <a:txBody>
                    <a:bodyPr/>
                    <a:lstStyle/>
                    <a:p>
                      <a:pPr algn="ctr"/>
                      <a:r>
                        <a:rPr lang="en-US" b="0" dirty="0"/>
                        <a:t>---</a:t>
                      </a:r>
                    </a:p>
                  </a:txBody>
                  <a:tcPr anchor="ctr"/>
                </a:tc>
                <a:tc>
                  <a:txBody>
                    <a:bodyPr/>
                    <a:lstStyle/>
                    <a:p>
                      <a:pPr algn="ctr"/>
                      <a:r>
                        <a:rPr lang="en-US" b="0" dirty="0"/>
                        <a:t>0.010</a:t>
                      </a:r>
                    </a:p>
                  </a:txBody>
                  <a:tcPr anchor="ctr"/>
                </a:tc>
                <a:tc>
                  <a:txBody>
                    <a:bodyPr/>
                    <a:lstStyle/>
                    <a:p>
                      <a:pPr algn="ctr"/>
                      <a:r>
                        <a:rPr lang="en-US" b="0" dirty="0"/>
                        <a:t>0</a:t>
                      </a:r>
                    </a:p>
                  </a:txBody>
                  <a:tcPr anchor="ctr"/>
                </a:tc>
                <a:extLst>
                  <a:ext uri="{0D108BD9-81ED-4DB2-BD59-A6C34878D82A}">
                    <a16:rowId xmlns:a16="http://schemas.microsoft.com/office/drawing/2014/main" val="10001"/>
                  </a:ext>
                </a:extLst>
              </a:tr>
              <a:tr h="847090">
                <a:tc>
                  <a:txBody>
                    <a:bodyPr/>
                    <a:lstStyle/>
                    <a:p>
                      <a:pPr algn="ctr"/>
                      <a:r>
                        <a:rPr lang="en-US" b="1" dirty="0"/>
                        <a:t>Change in</a:t>
                      </a:r>
                    </a:p>
                    <a:p>
                      <a:pPr algn="ctr"/>
                      <a:r>
                        <a:rPr lang="en-US" b="1" dirty="0"/>
                        <a:t>concentration (</a:t>
                      </a:r>
                      <a:r>
                        <a:rPr lang="en-US" b="1" i="1" dirty="0"/>
                        <a:t>M</a:t>
                      </a:r>
                      <a:r>
                        <a:rPr lang="en-US" b="1" dirty="0"/>
                        <a:t>)</a:t>
                      </a:r>
                    </a:p>
                  </a:txBody>
                  <a:tcPr/>
                </a:tc>
                <a:tc>
                  <a:txBody>
                    <a:bodyPr/>
                    <a:lstStyle/>
                    <a:p>
                      <a:pPr algn="ctr"/>
                      <a:r>
                        <a:rPr lang="en-US" b="0" dirty="0"/>
                        <a:t>---</a:t>
                      </a:r>
                      <a:endParaRPr lang="en-US" b="0" i="0" dirty="0"/>
                    </a:p>
                  </a:txBody>
                  <a:tcPr anchor="ctr"/>
                </a:tc>
                <a:tc>
                  <a:txBody>
                    <a:bodyPr/>
                    <a:lstStyle/>
                    <a:p>
                      <a:pPr algn="ctr"/>
                      <a:r>
                        <a:rPr lang="en-US" b="0" dirty="0"/>
                        <a:t>+</a:t>
                      </a:r>
                      <a:r>
                        <a:rPr lang="en-US" b="0" i="1" dirty="0"/>
                        <a:t>x</a:t>
                      </a:r>
                    </a:p>
                  </a:txBody>
                  <a:tcPr anchor="ctr"/>
                </a:tc>
                <a:tc>
                  <a:txBody>
                    <a:bodyPr/>
                    <a:lstStyle/>
                    <a:p>
                      <a:pPr algn="ctr"/>
                      <a:r>
                        <a:rPr lang="en-US" b="0" dirty="0"/>
                        <a:t>+</a:t>
                      </a:r>
                      <a:r>
                        <a:rPr lang="en-US" b="0" i="0" dirty="0"/>
                        <a:t>2</a:t>
                      </a:r>
                      <a:r>
                        <a:rPr lang="en-US" b="0" i="1" dirty="0"/>
                        <a:t>x</a:t>
                      </a:r>
                    </a:p>
                  </a:txBody>
                  <a:tcPr anchor="ctr"/>
                </a:tc>
                <a:extLst>
                  <a:ext uri="{0D108BD9-81ED-4DB2-BD59-A6C34878D82A}">
                    <a16:rowId xmlns:a16="http://schemas.microsoft.com/office/drawing/2014/main" val="10002"/>
                  </a:ext>
                </a:extLst>
              </a:tr>
              <a:tr h="847090">
                <a:tc>
                  <a:txBody>
                    <a:bodyPr/>
                    <a:lstStyle/>
                    <a:p>
                      <a:pPr algn="ctr"/>
                      <a:r>
                        <a:rPr lang="en-US" b="1" dirty="0"/>
                        <a:t>Equilibrium</a:t>
                      </a:r>
                    </a:p>
                    <a:p>
                      <a:pPr algn="ctr"/>
                      <a:r>
                        <a:rPr lang="en-US" b="1" dirty="0"/>
                        <a:t>concentration (</a:t>
                      </a:r>
                      <a:r>
                        <a:rPr lang="en-US" b="1" i="1" dirty="0"/>
                        <a:t>M</a:t>
                      </a:r>
                      <a:r>
                        <a:rPr lang="en-US" b="1" dirty="0"/>
                        <a:t>)</a:t>
                      </a:r>
                    </a:p>
                  </a:txBody>
                  <a:tcPr/>
                </a:tc>
                <a:tc>
                  <a:txBody>
                    <a:bodyPr/>
                    <a:lstStyle/>
                    <a:p>
                      <a:pPr algn="ctr"/>
                      <a:r>
                        <a:rPr lang="en-US" b="0" dirty="0"/>
                        <a:t>---</a:t>
                      </a:r>
                      <a:endParaRPr lang="en-US" b="0" i="1" dirty="0"/>
                    </a:p>
                  </a:txBody>
                  <a:tcPr anchor="ctr"/>
                </a:tc>
                <a:tc>
                  <a:txBody>
                    <a:bodyPr/>
                    <a:lstStyle/>
                    <a:p>
                      <a:pPr algn="ctr"/>
                      <a:r>
                        <a:rPr lang="en-US" b="0" i="0" dirty="0"/>
                        <a:t>0.010</a:t>
                      </a:r>
                      <a:r>
                        <a:rPr lang="en-US" b="0" i="1" dirty="0"/>
                        <a:t>+ x</a:t>
                      </a:r>
                    </a:p>
                  </a:txBody>
                  <a:tcPr anchor="ctr"/>
                </a:tc>
                <a:tc>
                  <a:txBody>
                    <a:bodyPr/>
                    <a:lstStyle/>
                    <a:p>
                      <a:pPr algn="ctr"/>
                      <a:r>
                        <a:rPr lang="en-US" b="0" dirty="0"/>
                        <a:t>2</a:t>
                      </a:r>
                      <a:r>
                        <a:rPr lang="en-US" b="0" i="1" dirty="0"/>
                        <a:t>x</a:t>
                      </a:r>
                    </a:p>
                  </a:txBody>
                  <a:tcPr anchor="ctr"/>
                </a:tc>
                <a:extLst>
                  <a:ext uri="{0D108BD9-81ED-4DB2-BD59-A6C34878D82A}">
                    <a16:rowId xmlns:a16="http://schemas.microsoft.com/office/drawing/2014/main" val="10003"/>
                  </a:ext>
                </a:extLst>
              </a:tr>
            </a:tbl>
          </a:graphicData>
        </a:graphic>
      </p:graphicFrame>
      <p:graphicFrame>
        <p:nvGraphicFramePr>
          <p:cNvPr id="7" name="Object 1"/>
          <p:cNvGraphicFramePr>
            <a:graphicFrameLocks noChangeAspect="1"/>
          </p:cNvGraphicFramePr>
          <p:nvPr/>
        </p:nvGraphicFramePr>
        <p:xfrm>
          <a:off x="3530600" y="2071688"/>
          <a:ext cx="889000" cy="342900"/>
        </p:xfrm>
        <a:graphic>
          <a:graphicData uri="http://schemas.openxmlformats.org/presentationml/2006/ole">
            <mc:AlternateContent xmlns:mc="http://schemas.openxmlformats.org/markup-compatibility/2006">
              <mc:Choice xmlns:v="urn:schemas-microsoft-com:vml" Requires="v">
                <p:oleObj spid="_x0000_s192736" name="Equation" r:id="rId3" imgW="888840" imgH="342720" progId="Equation.DSMT4">
                  <p:embed/>
                </p:oleObj>
              </mc:Choice>
              <mc:Fallback>
                <p:oleObj name="Equation" r:id="rId3" imgW="888840" imgH="342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2071688"/>
                        <a:ext cx="889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4762500" y="2043113"/>
          <a:ext cx="1143000" cy="393700"/>
        </p:xfrm>
        <a:graphic>
          <a:graphicData uri="http://schemas.openxmlformats.org/presentationml/2006/ole">
            <mc:AlternateContent xmlns:mc="http://schemas.openxmlformats.org/markup-compatibility/2006">
              <mc:Choice xmlns:v="urn:schemas-microsoft-com:vml" Requires="v">
                <p:oleObj spid="_x0000_s192737" name="Equation" r:id="rId5" imgW="1143000" imgH="393480" progId="Equation.DSMT4">
                  <p:embed/>
                </p:oleObj>
              </mc:Choice>
              <mc:Fallback>
                <p:oleObj name="Equation" r:id="rId5" imgW="114300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00" y="2043113"/>
                        <a:ext cx="11430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nvGraphicFramePr>
        <p:xfrm>
          <a:off x="6534150" y="2038350"/>
          <a:ext cx="901700" cy="393700"/>
        </p:xfrm>
        <a:graphic>
          <a:graphicData uri="http://schemas.openxmlformats.org/presentationml/2006/ole">
            <mc:AlternateContent xmlns:mc="http://schemas.openxmlformats.org/markup-compatibility/2006">
              <mc:Choice xmlns:v="urn:schemas-microsoft-com:vml" Requires="v">
                <p:oleObj spid="_x0000_s192738" name="Equation" r:id="rId7" imgW="901440" imgH="393480" progId="Equation.DSMT4">
                  <p:embed/>
                </p:oleObj>
              </mc:Choice>
              <mc:Fallback>
                <p:oleObj name="Equation" r:id="rId7" imgW="90144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4150" y="2038350"/>
                        <a:ext cx="901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(completed)</a:t>
            </a:r>
          </a:p>
        </p:txBody>
      </p:sp>
      <p:sp>
        <p:nvSpPr>
          <p:cNvPr id="3" name="Content Placeholder 2"/>
          <p:cNvSpPr>
            <a:spLocks noGrp="1"/>
          </p:cNvSpPr>
          <p:nvPr>
            <p:ph idx="1"/>
          </p:nvPr>
        </p:nvSpPr>
        <p:spPr/>
        <p:txBody>
          <a:bodyPr/>
          <a:lstStyle/>
          <a:p>
            <a:pPr marL="457200" indent="-457200">
              <a:buFont typeface="+mj-lt"/>
              <a:buAutoNum type="arabicParenR" startAt="4"/>
            </a:pPr>
            <a:r>
              <a:rPr lang="en-US" sz="2400" dirty="0"/>
              <a:t>Solve: Substitute the equilibrium concentration values from the table into the solubility-product equation:</a:t>
            </a:r>
            <a:endParaRPr lang="en-US" sz="2600" dirty="0"/>
          </a:p>
        </p:txBody>
      </p:sp>
      <p:graphicFrame>
        <p:nvGraphicFramePr>
          <p:cNvPr id="183298" name="Object 2" descr="3.9 times 10 to the negative eleventh = 0.010 plus x, times, 2 x, squared"/>
          <p:cNvGraphicFramePr>
            <a:graphicFrameLocks noChangeAspect="1"/>
          </p:cNvGraphicFramePr>
          <p:nvPr>
            <p:extLst>
              <p:ext uri="{D42A27DB-BD31-4B8C-83A1-F6EECF244321}">
                <p14:modId xmlns:p14="http://schemas.microsoft.com/office/powerpoint/2010/main" val="178621978"/>
              </p:ext>
            </p:extLst>
          </p:nvPr>
        </p:nvGraphicFramePr>
        <p:xfrm>
          <a:off x="881742" y="2432955"/>
          <a:ext cx="4191000" cy="533400"/>
        </p:xfrm>
        <a:graphic>
          <a:graphicData uri="http://schemas.openxmlformats.org/presentationml/2006/ole">
            <mc:AlternateContent xmlns:mc="http://schemas.openxmlformats.org/markup-compatibility/2006">
              <mc:Choice xmlns:v="urn:schemas-microsoft-com:vml" Requires="v">
                <p:oleObj spid="_x0000_s185492" name="Equation" r:id="rId3" imgW="4190760" imgH="533160" progId="Equation.DSMT4">
                  <p:embed/>
                </p:oleObj>
              </mc:Choice>
              <mc:Fallback>
                <p:oleObj name="Equation" r:id="rId3" imgW="419076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42" y="2432955"/>
                        <a:ext cx="4191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898071" y="2971800"/>
            <a:ext cx="7620000" cy="381000"/>
          </a:xfrm>
        </p:spPr>
        <p:txBody>
          <a:bodyPr/>
          <a:lstStyle/>
          <a:p>
            <a:pPr marL="0" indent="0">
              <a:buNone/>
            </a:pPr>
            <a:r>
              <a:rPr lang="en-US" sz="2400" dirty="0"/>
              <a:t>(We assume that </a:t>
            </a:r>
            <a:r>
              <a:rPr lang="en-US" sz="2400" i="1" dirty="0"/>
              <a:t>x</a:t>
            </a:r>
            <a:r>
              <a:rPr lang="en-US" sz="2400" dirty="0"/>
              <a:t> &lt;&lt; 0.010, so that 0.010 + </a:t>
            </a:r>
            <a:r>
              <a:rPr lang="en-US" sz="2400" i="1" dirty="0"/>
              <a:t>x</a:t>
            </a:r>
            <a:r>
              <a:rPr lang="en-US" sz="2400" dirty="0"/>
              <a:t> = 0.010!)</a:t>
            </a:r>
            <a:endParaRPr lang="en-US" sz="2600" dirty="0"/>
          </a:p>
        </p:txBody>
      </p:sp>
      <p:graphicFrame>
        <p:nvGraphicFramePr>
          <p:cNvPr id="6" name="Object 5" descr="3.9 times 10 to the negative eleventh = 0.010, times, 2 x, squared, X = 3.1 times 10 to the negative fifth molality"/>
          <p:cNvGraphicFramePr>
            <a:graphicFrameLocks noChangeAspect="1"/>
          </p:cNvGraphicFramePr>
          <p:nvPr>
            <p:extLst>
              <p:ext uri="{D42A27DB-BD31-4B8C-83A1-F6EECF244321}">
                <p14:modId xmlns:p14="http://schemas.microsoft.com/office/powerpoint/2010/main" val="3827507610"/>
              </p:ext>
            </p:extLst>
          </p:nvPr>
        </p:nvGraphicFramePr>
        <p:xfrm>
          <a:off x="914400" y="3505200"/>
          <a:ext cx="3822700" cy="1003300"/>
        </p:xfrm>
        <a:graphic>
          <a:graphicData uri="http://schemas.openxmlformats.org/presentationml/2006/ole">
            <mc:AlternateContent xmlns:mc="http://schemas.openxmlformats.org/markup-compatibility/2006">
              <mc:Choice xmlns:v="urn:schemas-microsoft-com:vml" Requires="v">
                <p:oleObj spid="_x0000_s185493" name="Equation" r:id="rId5" imgW="3822480" imgH="1002960" progId="Equation.DSMT4">
                  <p:embed/>
                </p:oleObj>
              </mc:Choice>
              <mc:Fallback>
                <p:oleObj name="Equation" r:id="rId5" imgW="3822480" imgH="1002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505200"/>
                        <a:ext cx="38227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Acid–Base Example </a:t>
            </a:r>
            <a:r>
              <a:rPr lang="en-US" sz="2000" b="0" dirty="0"/>
              <a:t>(1 of 2)</a:t>
            </a:r>
          </a:p>
        </p:txBody>
      </p:sp>
      <p:sp>
        <p:nvSpPr>
          <p:cNvPr id="3" name="Content Placeholder 2"/>
          <p:cNvSpPr>
            <a:spLocks noGrp="1"/>
          </p:cNvSpPr>
          <p:nvPr>
            <p:ph idx="1"/>
          </p:nvPr>
        </p:nvSpPr>
        <p:spPr>
          <a:xfrm>
            <a:off x="457200" y="1568932"/>
            <a:ext cx="8229600" cy="1250468"/>
          </a:xfrm>
        </p:spPr>
        <p:txBody>
          <a:bodyPr/>
          <a:lstStyle/>
          <a:p>
            <a:r>
              <a:rPr lang="en-US" sz="2600" dirty="0"/>
              <a:t>What is the pH of a solution made by adding 0.30 mol of acetic acid and 0.30 mol of sodium acetate to enough water to make 1.0 L of solution?</a:t>
            </a:r>
          </a:p>
        </p:txBody>
      </p:sp>
      <p:sp>
        <p:nvSpPr>
          <p:cNvPr id="4" name="Content Placeholder 3"/>
          <p:cNvSpPr>
            <a:spLocks noGrp="1"/>
          </p:cNvSpPr>
          <p:nvPr>
            <p:ph idx="13"/>
          </p:nvPr>
        </p:nvSpPr>
        <p:spPr>
          <a:xfrm>
            <a:off x="457200" y="2971800"/>
            <a:ext cx="457200" cy="457200"/>
          </a:xfrm>
        </p:spPr>
        <p:txBody>
          <a:bodyPr/>
          <a:lstStyle/>
          <a:p>
            <a:pPr marL="429768" indent="-429768">
              <a:buFont typeface="+mj-lt"/>
              <a:buAutoNum type="arabicParenR"/>
            </a:pPr>
            <a:r>
              <a:rPr lang="en-US" sz="2400" dirty="0"/>
              <a:t> </a:t>
            </a:r>
          </a:p>
        </p:txBody>
      </p:sp>
      <p:graphicFrame>
        <p:nvGraphicFramePr>
          <p:cNvPr id="125954" name="Object 2" descr="1. C H 3 C O O H, aqueous, yields H, plus, aqueous, plus C H 3 C O O, minus, aqueous"/>
          <p:cNvGraphicFramePr>
            <a:graphicFrameLocks noChangeAspect="1"/>
          </p:cNvGraphicFramePr>
          <p:nvPr>
            <p:extLst>
              <p:ext uri="{D42A27DB-BD31-4B8C-83A1-F6EECF244321}">
                <p14:modId xmlns:p14="http://schemas.microsoft.com/office/powerpoint/2010/main" val="10821891"/>
              </p:ext>
            </p:extLst>
          </p:nvPr>
        </p:nvGraphicFramePr>
        <p:xfrm>
          <a:off x="879475" y="2971800"/>
          <a:ext cx="6426200" cy="482600"/>
        </p:xfrm>
        <a:graphic>
          <a:graphicData uri="http://schemas.openxmlformats.org/presentationml/2006/ole">
            <mc:AlternateContent xmlns:mc="http://schemas.openxmlformats.org/markup-compatibility/2006">
              <mc:Choice xmlns:v="urn:schemas-microsoft-com:vml" Requires="v">
                <p:oleObj spid="_x0000_s126100" name="Equation" r:id="rId3" imgW="6426000" imgH="482400" progId="Equation.DSMT4">
                  <p:embed/>
                </p:oleObj>
              </mc:Choice>
              <mc:Fallback>
                <p:oleObj name="Equation" r:id="rId3" imgW="64260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2971800"/>
                        <a:ext cx="6426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4"/>
          </p:nvPr>
        </p:nvSpPr>
        <p:spPr>
          <a:xfrm>
            <a:off x="471052" y="3810000"/>
            <a:ext cx="443348" cy="457200"/>
          </a:xfrm>
        </p:spPr>
        <p:txBody>
          <a:bodyPr/>
          <a:lstStyle/>
          <a:p>
            <a:pPr marL="429768" indent="-429768">
              <a:buFont typeface="+mj-lt"/>
              <a:buAutoNum type="arabicParenR" startAt="2"/>
            </a:pPr>
            <a:r>
              <a:rPr lang="en-US" sz="2400" dirty="0"/>
              <a:t> </a:t>
            </a:r>
          </a:p>
        </p:txBody>
      </p:sp>
      <p:graphicFrame>
        <p:nvGraphicFramePr>
          <p:cNvPr id="125955" name="Object 3" descr="2. K sub ay = the concentration of H, plus, times the concentration of C H 3 C O O, minus, over the concentration of C H 3 C O O H = 1.8 times 10 to the negative fifth"/>
          <p:cNvGraphicFramePr>
            <a:graphicFrameLocks noChangeAspect="1"/>
          </p:cNvGraphicFramePr>
          <p:nvPr>
            <p:extLst>
              <p:ext uri="{D42A27DB-BD31-4B8C-83A1-F6EECF244321}">
                <p14:modId xmlns:p14="http://schemas.microsoft.com/office/powerpoint/2010/main" val="2077921882"/>
              </p:ext>
            </p:extLst>
          </p:nvPr>
        </p:nvGraphicFramePr>
        <p:xfrm>
          <a:off x="879475" y="3769360"/>
          <a:ext cx="7239000" cy="546100"/>
        </p:xfrm>
        <a:graphic>
          <a:graphicData uri="http://schemas.openxmlformats.org/presentationml/2006/ole">
            <mc:AlternateContent xmlns:mc="http://schemas.openxmlformats.org/markup-compatibility/2006">
              <mc:Choice xmlns:v="urn:schemas-microsoft-com:vml" Requires="v">
                <p:oleObj spid="_x0000_s126101" name="Equation" r:id="rId5" imgW="7238880" imgH="545760" progId="Equation.DSMT4">
                  <p:embed/>
                </p:oleObj>
              </mc:Choice>
              <mc:Fallback>
                <p:oleObj name="Equation" r:id="rId5" imgW="7238880" imgH="545760" progId="Equation.DSMT4">
                  <p:embed/>
                  <p:pic>
                    <p:nvPicPr>
                      <p:cNvPr id="0" name="Picture 3"/>
                      <p:cNvPicPr>
                        <a:picLocks noChangeAspect="1" noChangeArrowheads="1"/>
                      </p:cNvPicPr>
                      <p:nvPr/>
                    </p:nvPicPr>
                    <p:blipFill>
                      <a:blip r:embed="rId6"/>
                      <a:srcRect/>
                      <a:stretch>
                        <a:fillRect/>
                      </a:stretch>
                    </p:blipFill>
                    <p:spPr bwMode="auto">
                      <a:xfrm>
                        <a:off x="879475" y="3769360"/>
                        <a:ext cx="72390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en-US" sz="100" dirty="0" smtClean="0"/>
              <a:t> </a:t>
            </a:r>
            <a:r>
              <a:rPr lang="en-US" dirty="0" smtClean="0"/>
              <a:t>H </a:t>
            </a:r>
            <a:r>
              <a:rPr lang="en-US" dirty="0"/>
              <a:t>Affects Solubility </a:t>
            </a:r>
            <a:r>
              <a:rPr lang="en-US" sz="2000" b="0" dirty="0"/>
              <a:t>(1 of 2)</a:t>
            </a:r>
          </a:p>
        </p:txBody>
      </p:sp>
      <p:sp>
        <p:nvSpPr>
          <p:cNvPr id="3" name="Content Placeholder 2"/>
          <p:cNvSpPr>
            <a:spLocks noGrp="1"/>
          </p:cNvSpPr>
          <p:nvPr>
            <p:ph idx="1"/>
          </p:nvPr>
        </p:nvSpPr>
        <p:spPr>
          <a:xfrm>
            <a:off x="457200" y="1600201"/>
            <a:ext cx="8229600" cy="2209800"/>
          </a:xfrm>
        </p:spPr>
        <p:txBody>
          <a:bodyPr/>
          <a:lstStyle/>
          <a:p>
            <a:r>
              <a:rPr lang="en-US" sz="2600" dirty="0"/>
              <a:t>If a substance has a basic anion, it will be more soluble in an acidic solution.</a:t>
            </a:r>
          </a:p>
          <a:p>
            <a:r>
              <a:rPr lang="en-US" sz="2600" dirty="0"/>
              <a:t>Remember that buffers control </a:t>
            </a:r>
            <a:r>
              <a:rPr lang="en-US" sz="2600" dirty="0" smtClean="0"/>
              <a:t>p</a:t>
            </a:r>
            <a:r>
              <a:rPr lang="en-US" sz="100" dirty="0" smtClean="0"/>
              <a:t> </a:t>
            </a:r>
            <a:r>
              <a:rPr lang="en-US" sz="2600" dirty="0" smtClean="0"/>
              <a:t>H</a:t>
            </a:r>
            <a:r>
              <a:rPr lang="en-US" sz="2600" dirty="0"/>
              <a:t>. When a buffer is used, there is </a:t>
            </a:r>
            <a:r>
              <a:rPr lang="en-US" sz="2600" b="1" dirty="0"/>
              <a:t>no change</a:t>
            </a:r>
            <a:r>
              <a:rPr lang="en-US" sz="2600" i="1" dirty="0"/>
              <a:t> </a:t>
            </a:r>
            <a:r>
              <a:rPr lang="en-US" sz="2600" dirty="0"/>
              <a:t>in concentration of hydroxide 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en-US" sz="100" dirty="0" smtClean="0"/>
              <a:t> </a:t>
            </a:r>
            <a:r>
              <a:rPr lang="en-US" dirty="0" smtClean="0"/>
              <a:t>H </a:t>
            </a:r>
            <a:r>
              <a:rPr lang="en-US" dirty="0"/>
              <a:t>Affects Solubility </a:t>
            </a:r>
            <a:r>
              <a:rPr lang="en-US" sz="2000" b="0" dirty="0"/>
              <a:t>(2 of 2)</a:t>
            </a:r>
            <a:endParaRPr lang="en-US" dirty="0"/>
          </a:p>
        </p:txBody>
      </p:sp>
      <p:pic>
        <p:nvPicPr>
          <p:cNvPr id="4" name="Picture 3" descr="Diagrams compare how a salt reacts to a strong acid when its anion is a conjugate base of part ay, a weak, or part b, strong acid. Part ay. A salt whose anion is a conjugate base of a weak acid. A diagram shows P b F 2 solid with some P b 2 plus and F minus ions in solution. When H plus is added, the reaction H plus, aqueous, plus F minus, aqueous, goes, via a two-headed arrow, to H F, aqueous, and proceeds to the right, which leads to decreased F minus concentration and increased P b 2 plus concentration. Solubility increases as p H decreases, and more P b F 2 solid is now in solution. Part b. A salt whose anion is a conjugate base of a strong acid. A diagram shows P b I sub 2 solid with some P b 2 plus and I minus ions in solution. When H plus is added, there is no reaction; solubility is unaffected by changes in p H."/>
          <p:cNvPicPr>
            <a:picLocks noChangeAspect="1"/>
          </p:cNvPicPr>
          <p:nvPr/>
        </p:nvPicPr>
        <p:blipFill rotWithShape="1">
          <a:blip r:embed="rId2">
            <a:extLst>
              <a:ext uri="{28A0092B-C50C-407E-A947-70E740481C1C}">
                <a14:useLocalDpi xmlns:a14="http://schemas.microsoft.com/office/drawing/2010/main" val="0"/>
              </a:ext>
            </a:extLst>
          </a:blip>
          <a:srcRect b="5582"/>
          <a:stretch/>
        </p:blipFill>
        <p:spPr>
          <a:xfrm>
            <a:off x="731418" y="1794157"/>
            <a:ext cx="7683775" cy="271020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Ion Formation </a:t>
            </a:r>
            <a:r>
              <a:rPr lang="en-US" sz="2000" b="0" dirty="0"/>
              <a:t>(1 of 3)</a:t>
            </a:r>
            <a:endParaRPr lang="en-US" dirty="0"/>
          </a:p>
        </p:txBody>
      </p:sp>
      <p:sp>
        <p:nvSpPr>
          <p:cNvPr id="3" name="Content Placeholder 2"/>
          <p:cNvSpPr>
            <a:spLocks noGrp="1"/>
          </p:cNvSpPr>
          <p:nvPr>
            <p:ph idx="1"/>
          </p:nvPr>
        </p:nvSpPr>
        <p:spPr/>
        <p:txBody>
          <a:bodyPr/>
          <a:lstStyle/>
          <a:p>
            <a:pPr marL="256032" lvl="1" indent="-256032">
              <a:spcBef>
                <a:spcPts val="1500"/>
              </a:spcBef>
              <a:buFont typeface="Arial" pitchFamily="34" charset="0"/>
              <a:buChar char="•"/>
            </a:pPr>
            <a:r>
              <a:rPr lang="en-US" sz="2600" dirty="0"/>
              <a:t>Metal ions can act as Lewis acids and form </a:t>
            </a:r>
            <a:r>
              <a:rPr lang="en-US" sz="2600" b="1" dirty="0"/>
              <a:t>complex ions </a:t>
            </a:r>
            <a:r>
              <a:rPr lang="en-US" sz="2600" dirty="0"/>
              <a:t>with Lewis bases in the solvent.</a:t>
            </a:r>
          </a:p>
          <a:p>
            <a:r>
              <a:rPr lang="en-US" sz="2600" dirty="0"/>
              <a:t>The formation of these complex ions increases the solubility of these salts.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Ion Formation </a:t>
            </a:r>
            <a:r>
              <a:rPr lang="en-US" sz="2000" b="0" dirty="0"/>
              <a:t>(2 of 3)</a:t>
            </a:r>
          </a:p>
        </p:txBody>
      </p:sp>
      <p:sp>
        <p:nvSpPr>
          <p:cNvPr id="3" name="Content Placeholder 2"/>
          <p:cNvSpPr>
            <a:spLocks noGrp="1"/>
          </p:cNvSpPr>
          <p:nvPr>
            <p:ph idx="1"/>
          </p:nvPr>
        </p:nvSpPr>
        <p:spPr>
          <a:xfrm>
            <a:off x="457200" y="1600201"/>
            <a:ext cx="8229600" cy="762000"/>
          </a:xfrm>
        </p:spPr>
        <p:txBody>
          <a:bodyPr/>
          <a:lstStyle/>
          <a:p>
            <a:pPr marL="0" indent="0">
              <a:buNone/>
            </a:pPr>
            <a:r>
              <a:rPr lang="en-US" sz="2400" b="1" dirty="0"/>
              <a:t>Table 17.1</a:t>
            </a:r>
            <a:r>
              <a:rPr lang="en-US" sz="2400" dirty="0"/>
              <a:t> Formation Constants for Some Metal Complex Ions in Water at 25 </a:t>
            </a:r>
            <a:r>
              <a:rPr lang="en-US" sz="2400" dirty="0">
                <a:sym typeface="Symbol"/>
              </a:rPr>
              <a:t>degree Celsius</a:t>
            </a:r>
            <a:endParaRPr lang="en-US" sz="2400" dirty="0"/>
          </a:p>
        </p:txBody>
      </p:sp>
      <p:pic>
        <p:nvPicPr>
          <p:cNvPr id="27" name="Picture 26" descr="A table. The table has 13 rows and 3 columns. The columns have the following headings from left to right. Complex ion, K sub f, and chemical equation. Row 1. Complex ion, Ay g, N H 3, sub 2, plus. K sub f, 1.7 times 10 to the seventh. Equation, Ay g, plus, aqueous, plus 2 N H 3, aqueous, yields Ay g, N H 3, sub 2, plus, aqueous, in a reversible reaction. Row 2. Complex ion, Ay g, C N, sub 2, minus. K sub f, 1 times 10 to the twenty-first. Equation, Ay g, plus, aqueous, plus 2 C N, minus, aqueous, yields Ay g, C N, sub 2, minus, aqueous, in a reversible reaction. Row 3. Complex ion, Ay g, S 2 O 3, sub 2, 3 minus. K sub f, 2.9 times 10 to the thirteenth. Equation, Ay g, plus, aqueous, plus 2 S 2 O 3, 2 minus, aqueous, yields Ay g, S 2 O 3, sub 2, 3 minus, aqueous, in a reversible reaction. Row 4. Complex ion, Ay l, O H, sub 4, minus. K sub f, 1.1 times 10 to the thirty-third. Equation, Ay l, 3 plus, aqueous, plus 4 O H, minus, aqueous, yields Ay l, O H, sub 4, minus, aqueous, in a reversible reaction. Row 5. Complex ion, C d B r 4, 2 minus. K sub f, 5 times 10 to the third. Equation, C d, 2 plus, aqueous, plus 4 B r, minus, aqueous, yields C d B r 4, 2 minus, aqueous, in a reversible reaction. Row 6. Complex ion, C r, O H, sub 4, minus. K sub f, 8 times 10 to the twenty-ninth. Equation, C r, 3 plus, aqueous, plus 4 O H, minus, aqueous, yields C r, O H, sub 4, minus, aqueous, in a reversible reaction. Row 7. Complex ion, C o, S C N, sub 4, 2 minus. K sub f, 1 times 10 to the third. Equation, C o, 2 plus, aqueous, plus 4 S C N, minus, aqueous, yields C o, S C N, sub 4, 2 minus, aqueous, in a reversible reaction. Row 8. Complex ion, C u, N H 3, sub 4, 2 plus. K sub f, 5 times 10 to the twelfth. Equation, C u, 2 plus, aqueous, plus 4 N H 3, aqueous, yields C u, N H 3, sub 4, 2 plus, aqueous, in a reversible rea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06" y="2544417"/>
            <a:ext cx="7720988" cy="3475383"/>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Ion Formation </a:t>
            </a:r>
            <a:r>
              <a:rPr lang="en-US" sz="2000" b="0" dirty="0"/>
              <a:t>(3 of 3)</a:t>
            </a:r>
          </a:p>
        </p:txBody>
      </p:sp>
      <p:sp>
        <p:nvSpPr>
          <p:cNvPr id="3" name="Content Placeholder 2"/>
          <p:cNvSpPr>
            <a:spLocks noGrp="1"/>
          </p:cNvSpPr>
          <p:nvPr>
            <p:ph idx="1"/>
          </p:nvPr>
        </p:nvSpPr>
        <p:spPr>
          <a:xfrm>
            <a:off x="457200" y="1600201"/>
            <a:ext cx="8229600" cy="476250"/>
          </a:xfrm>
        </p:spPr>
        <p:txBody>
          <a:bodyPr/>
          <a:lstStyle/>
          <a:p>
            <a:pPr marL="0" indent="0">
              <a:buNone/>
            </a:pPr>
            <a:r>
              <a:rPr lang="en-IN" sz="2400" dirty="0" smtClean="0"/>
              <a:t>[</a:t>
            </a:r>
            <a:r>
              <a:rPr lang="en-US" sz="2400" b="1" dirty="0"/>
              <a:t>Table </a:t>
            </a:r>
            <a:r>
              <a:rPr lang="en-US" sz="2400" b="1" dirty="0" smtClean="0"/>
              <a:t>17.1 continued]</a:t>
            </a:r>
            <a:endParaRPr lang="en-IN" sz="2400" dirty="0"/>
          </a:p>
        </p:txBody>
      </p:sp>
      <p:pic>
        <p:nvPicPr>
          <p:cNvPr id="12" name="Picture 11" descr="Row 9. Complex ion, C u, C N, sub 4, 2 minus. K sub f, 1 times 10 to the twenty-fifth. Equation, C u, 2 plus, aqueous, plus 4 C N, minus, aqueous, yields C u, C N, sub 4, 2 plus, aqueous, in a reversible reaction. Row 10. Complex ion, N I, N H 3, sub 6, 2 plus. K sub f, 1.2 times 10 to the ninth. Equation, N I, 2 plus, aqueous, plus 6 N H 3, aqueous, yields N I, N H 3, sub 6, 2 plus, aqueous, in a reversible reaction. Row 11. Complex ion, F e, C N, sub 6, 4 minus. K sub f, 1 times 10 to the thirty-fifth. Equation, F e, 2 plus, aqueous, plus 6 C N, minus, aqueous, yields F e, C N, sub 6, 4 minus, aqueous, in a reversible reaction. Row 12. Complex ion, F e, C N, sub 6, 3 minus. K sub f, 1 times 10 to the forty-second. Equation, F e, 3 plus, aqueous, plus 6 C N, minus, aqueous, yields F e, C N, sub 6, 3 minus, aqueous, in a reversible reaction. Row 13. Complex ion, Z n, O H, sub 4, 2 minus. K sub f, 4.6 times 10 to the seventeenth. Equation, Z n, 2 plus, aqueous, plus 4 O H, minus, aqueous, yields Z n, O H, sub 4, 2 minus, aqueous, in a reversible rea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481858"/>
            <a:ext cx="8034491" cy="316688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Complex Ion Formation Affects Solubility</a:t>
            </a:r>
          </a:p>
        </p:txBody>
      </p:sp>
      <p:pic>
        <p:nvPicPr>
          <p:cNvPr id="14" name="Picture 13" descr="Test tubes show how solid Ay g C l can be converted into solution via addition of N H 3. A test tube holds a clear liquid with a white powder. A diagram shows the white powder is Ay g C l, while C l minus and Ay g plus ions are in solution. N H 3 reacts with Ay g plus, forming Ay g, N H 3, sub 2 plus. The reaction with N H 3 reduces concentration of free Ay g plus and increases the solubility of Ay g C l; less white powder is visible in the test tube. The overall reaction is Ay g C l, solid, plus 2 N H 3, aqueous, leads, via a two headed arrow, to Ay g, N H 3, sub 2 plus, aqueous, plus C l minus, aqueous. The addition of sufficient N H 3 leads to complete dissolution of Ay g C l."/>
          <p:cNvPicPr>
            <a:picLocks noChangeAspect="1"/>
          </p:cNvPicPr>
          <p:nvPr/>
        </p:nvPicPr>
        <p:blipFill rotWithShape="1">
          <a:blip r:embed="rId3" cstate="print">
            <a:extLst>
              <a:ext uri="{28A0092B-C50C-407E-A947-70E740481C1C}">
                <a14:useLocalDpi xmlns:a14="http://schemas.microsoft.com/office/drawing/2010/main" val="0"/>
              </a:ext>
            </a:extLst>
          </a:blip>
          <a:srcRect b="3419"/>
          <a:stretch/>
        </p:blipFill>
        <p:spPr>
          <a:xfrm>
            <a:off x="2038701" y="1714997"/>
            <a:ext cx="5066599" cy="2970988"/>
          </a:xfrm>
          <a:prstGeom prst="rect">
            <a:avLst/>
          </a:prstGeom>
        </p:spPr>
      </p:pic>
      <p:sp>
        <p:nvSpPr>
          <p:cNvPr id="3" name="Content Placeholder 2"/>
          <p:cNvSpPr>
            <a:spLocks noGrp="1"/>
          </p:cNvSpPr>
          <p:nvPr>
            <p:ph sz="quarter" idx="13"/>
          </p:nvPr>
        </p:nvSpPr>
        <p:spPr>
          <a:xfrm>
            <a:off x="457200" y="4898574"/>
            <a:ext cx="5410200" cy="381000"/>
          </a:xfrm>
        </p:spPr>
        <p:txBody>
          <a:bodyPr/>
          <a:lstStyle/>
          <a:p>
            <a:r>
              <a:rPr lang="en-US" sz="2600" dirty="0"/>
              <a:t>Silver chloride is insoluble. It has a</a:t>
            </a:r>
          </a:p>
        </p:txBody>
      </p:sp>
      <p:graphicFrame>
        <p:nvGraphicFramePr>
          <p:cNvPr id="10" name="Object 9" descr="K sub s p of 1.6 times 10 to the negative tenth."/>
          <p:cNvGraphicFramePr>
            <a:graphicFrameLocks noChangeAspect="1"/>
          </p:cNvGraphicFramePr>
          <p:nvPr>
            <p:extLst>
              <p:ext uri="{D42A27DB-BD31-4B8C-83A1-F6EECF244321}">
                <p14:modId xmlns:p14="http://schemas.microsoft.com/office/powerpoint/2010/main" val="2318828809"/>
              </p:ext>
            </p:extLst>
          </p:nvPr>
        </p:nvGraphicFramePr>
        <p:xfrm>
          <a:off x="5851071" y="4889503"/>
          <a:ext cx="2451100" cy="482600"/>
        </p:xfrm>
        <a:graphic>
          <a:graphicData uri="http://schemas.openxmlformats.org/presentationml/2006/ole">
            <mc:AlternateContent xmlns:mc="http://schemas.openxmlformats.org/markup-compatibility/2006">
              <mc:Choice xmlns:v="urn:schemas-microsoft-com:vml" Requires="v">
                <p:oleObj spid="_x0000_s186666" name="Equation" r:id="rId4" imgW="2450880" imgH="482400" progId="Equation.DSMT4">
                  <p:embed/>
                </p:oleObj>
              </mc:Choice>
              <mc:Fallback>
                <p:oleObj name="Equation" r:id="rId4" imgW="2450880" imgH="482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071" y="4889503"/>
                        <a:ext cx="24511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4"/>
          </p:nvPr>
        </p:nvSpPr>
        <p:spPr>
          <a:xfrm>
            <a:off x="413658" y="5491845"/>
            <a:ext cx="2939142" cy="397329"/>
          </a:xfrm>
        </p:spPr>
        <p:txBody>
          <a:bodyPr/>
          <a:lstStyle/>
          <a:p>
            <a:r>
              <a:rPr lang="en-US" sz="2600" dirty="0"/>
              <a:t>In the presence of</a:t>
            </a:r>
          </a:p>
        </p:txBody>
      </p:sp>
      <p:graphicFrame>
        <p:nvGraphicFramePr>
          <p:cNvPr id="11" name="Object 10" descr="N H 3,"/>
          <p:cNvGraphicFramePr>
            <a:graphicFrameLocks noChangeAspect="1"/>
          </p:cNvGraphicFramePr>
          <p:nvPr>
            <p:extLst>
              <p:ext uri="{D42A27DB-BD31-4B8C-83A1-F6EECF244321}">
                <p14:modId xmlns:p14="http://schemas.microsoft.com/office/powerpoint/2010/main" val="2303066122"/>
              </p:ext>
            </p:extLst>
          </p:nvPr>
        </p:nvGraphicFramePr>
        <p:xfrm>
          <a:off x="3445329" y="5519061"/>
          <a:ext cx="685800" cy="419100"/>
        </p:xfrm>
        <a:graphic>
          <a:graphicData uri="http://schemas.openxmlformats.org/presentationml/2006/ole">
            <mc:AlternateContent xmlns:mc="http://schemas.openxmlformats.org/markup-compatibility/2006">
              <mc:Choice xmlns:v="urn:schemas-microsoft-com:vml" Requires="v">
                <p:oleObj spid="_x0000_s186667" name="Equation" r:id="rId6" imgW="685800" imgH="419040" progId="Equation.DSMT4">
                  <p:embed/>
                </p:oleObj>
              </mc:Choice>
              <mc:Fallback>
                <p:oleObj name="Equation" r:id="rId6" imgW="685800" imgH="4190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5329" y="5519061"/>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4223658" y="5491845"/>
            <a:ext cx="4419600" cy="457200"/>
          </a:xfrm>
        </p:spPr>
        <p:txBody>
          <a:bodyPr/>
          <a:lstStyle/>
          <a:p>
            <a:pPr>
              <a:buNone/>
            </a:pPr>
            <a:r>
              <a:rPr lang="en-US" sz="2600" dirty="0"/>
              <a:t>the solubility greatly increases</a:t>
            </a:r>
          </a:p>
        </p:txBody>
      </p:sp>
      <p:sp>
        <p:nvSpPr>
          <p:cNvPr id="6" name="Content Placeholder 5"/>
          <p:cNvSpPr>
            <a:spLocks noGrp="1"/>
          </p:cNvSpPr>
          <p:nvPr>
            <p:ph sz="quarter" idx="16"/>
          </p:nvPr>
        </p:nvSpPr>
        <p:spPr>
          <a:xfrm>
            <a:off x="685800" y="5889174"/>
            <a:ext cx="1371600" cy="381000"/>
          </a:xfrm>
        </p:spPr>
        <p:txBody>
          <a:bodyPr/>
          <a:lstStyle/>
          <a:p>
            <a:pPr>
              <a:buNone/>
            </a:pPr>
            <a:r>
              <a:rPr lang="en-US" sz="2600" dirty="0"/>
              <a:t>because</a:t>
            </a:r>
          </a:p>
        </p:txBody>
      </p:sp>
      <p:graphicFrame>
        <p:nvGraphicFramePr>
          <p:cNvPr id="12" name="Object 11" descr="Ay g plus"/>
          <p:cNvGraphicFramePr>
            <a:graphicFrameLocks noChangeAspect="1"/>
          </p:cNvGraphicFramePr>
          <p:nvPr>
            <p:extLst>
              <p:ext uri="{D42A27DB-BD31-4B8C-83A1-F6EECF244321}">
                <p14:modId xmlns:p14="http://schemas.microsoft.com/office/powerpoint/2010/main" val="858224969"/>
              </p:ext>
            </p:extLst>
          </p:nvPr>
        </p:nvGraphicFramePr>
        <p:xfrm>
          <a:off x="1997529" y="5889174"/>
          <a:ext cx="558800" cy="431800"/>
        </p:xfrm>
        <a:graphic>
          <a:graphicData uri="http://schemas.openxmlformats.org/presentationml/2006/ole">
            <mc:AlternateContent xmlns:mc="http://schemas.openxmlformats.org/markup-compatibility/2006">
              <mc:Choice xmlns:v="urn:schemas-microsoft-com:vml" Requires="v">
                <p:oleObj spid="_x0000_s186668" name="Equation" r:id="rId8" imgW="558720" imgH="431640" progId="Equation.DSMT4">
                  <p:embed/>
                </p:oleObj>
              </mc:Choice>
              <mc:Fallback>
                <p:oleObj name="Equation" r:id="rId8" imgW="558720" imgH="4316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7529" y="5889174"/>
                        <a:ext cx="558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sz="quarter" idx="17"/>
          </p:nvPr>
        </p:nvSpPr>
        <p:spPr>
          <a:xfrm>
            <a:off x="2639787" y="5872845"/>
            <a:ext cx="3962400" cy="457200"/>
          </a:xfrm>
        </p:spPr>
        <p:txBody>
          <a:bodyPr/>
          <a:lstStyle/>
          <a:p>
            <a:pPr>
              <a:buNone/>
            </a:pPr>
            <a:r>
              <a:rPr lang="en-US" sz="2600" dirty="0"/>
              <a:t>will form complex ions with</a:t>
            </a:r>
          </a:p>
        </p:txBody>
      </p:sp>
      <p:graphicFrame>
        <p:nvGraphicFramePr>
          <p:cNvPr id="186373" name="Object 5" descr="N H 3."/>
          <p:cNvGraphicFramePr>
            <a:graphicFrameLocks noChangeAspect="1"/>
          </p:cNvGraphicFramePr>
          <p:nvPr>
            <p:extLst>
              <p:ext uri="{D42A27DB-BD31-4B8C-83A1-F6EECF244321}">
                <p14:modId xmlns:p14="http://schemas.microsoft.com/office/powerpoint/2010/main" val="1545200359"/>
              </p:ext>
            </p:extLst>
          </p:nvPr>
        </p:nvGraphicFramePr>
        <p:xfrm>
          <a:off x="6662058" y="5910945"/>
          <a:ext cx="685800" cy="419100"/>
        </p:xfrm>
        <a:graphic>
          <a:graphicData uri="http://schemas.openxmlformats.org/presentationml/2006/ole">
            <mc:AlternateContent xmlns:mc="http://schemas.openxmlformats.org/markup-compatibility/2006">
              <mc:Choice xmlns:v="urn:schemas-microsoft-com:vml" Requires="v">
                <p:oleObj spid="_x0000_s186669" name="Equation" r:id="rId10" imgW="685800" imgH="419040" progId="Equation.DSMT4">
                  <p:embed/>
                </p:oleObj>
              </mc:Choice>
              <mc:Fallback>
                <p:oleObj name="Equation" r:id="rId10" imgW="685800" imgH="41904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2058" y="5910945"/>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Amphoterism and Solubility </a:t>
            </a:r>
            <a:r>
              <a:rPr lang="en-US" sz="2000" b="0" dirty="0"/>
              <a:t>(1 of 2)</a:t>
            </a:r>
          </a:p>
        </p:txBody>
      </p:sp>
      <p:sp>
        <p:nvSpPr>
          <p:cNvPr id="3" name="Content Placeholder 2"/>
          <p:cNvSpPr>
            <a:spLocks noGrp="1"/>
          </p:cNvSpPr>
          <p:nvPr>
            <p:ph sz="quarter" idx="13"/>
          </p:nvPr>
        </p:nvSpPr>
        <p:spPr>
          <a:xfrm>
            <a:off x="457200" y="1600200"/>
            <a:ext cx="8229600" cy="1828800"/>
          </a:xfrm>
        </p:spPr>
        <p:txBody>
          <a:bodyPr/>
          <a:lstStyle/>
          <a:p>
            <a:pPr marL="256032" lvl="1" indent="-256032">
              <a:spcBef>
                <a:spcPts val="1500"/>
              </a:spcBef>
              <a:buFont typeface="Arial" charset="0"/>
              <a:buChar char="•"/>
            </a:pPr>
            <a:r>
              <a:rPr lang="en-US" sz="2600" b="1" dirty="0"/>
              <a:t>Amphoteric oxides and hydroxides </a:t>
            </a:r>
            <a:r>
              <a:rPr lang="en-US" sz="2600" dirty="0"/>
              <a:t>are soluble in strong acids or base, because they can act either as acids or bases.</a:t>
            </a:r>
          </a:p>
          <a:p>
            <a:pPr marL="256032" lvl="1" indent="-256032">
              <a:spcBef>
                <a:spcPts val="1500"/>
              </a:spcBef>
              <a:buFont typeface="Arial" charset="0"/>
              <a:buChar char="•"/>
            </a:pPr>
            <a:r>
              <a:rPr lang="en-US" sz="2600" dirty="0"/>
              <a:t>Examples are oxides and hydroxides of</a:t>
            </a:r>
          </a:p>
        </p:txBody>
      </p:sp>
      <p:graphicFrame>
        <p:nvGraphicFramePr>
          <p:cNvPr id="10" name="Object 9" descr="Ay l, 3 plus, and C r, 3 plus, and Z n, plus, and S n, 2 plus"/>
          <p:cNvGraphicFramePr>
            <a:graphicFrameLocks noChangeAspect="1"/>
          </p:cNvGraphicFramePr>
          <p:nvPr>
            <p:extLst>
              <p:ext uri="{D42A27DB-BD31-4B8C-83A1-F6EECF244321}">
                <p14:modId xmlns:p14="http://schemas.microsoft.com/office/powerpoint/2010/main" val="1326245875"/>
              </p:ext>
            </p:extLst>
          </p:nvPr>
        </p:nvGraphicFramePr>
        <p:xfrm>
          <a:off x="718458" y="3497942"/>
          <a:ext cx="3606800" cy="431800"/>
        </p:xfrm>
        <a:graphic>
          <a:graphicData uri="http://schemas.openxmlformats.org/presentationml/2006/ole">
            <mc:AlternateContent xmlns:mc="http://schemas.openxmlformats.org/markup-compatibility/2006">
              <mc:Choice xmlns:v="urn:schemas-microsoft-com:vml" Requires="v">
                <p:oleObj spid="_x0000_s187467" name="Equation" r:id="rId3" imgW="3606480" imgH="431640" progId="Equation.DSMT4">
                  <p:embed/>
                </p:oleObj>
              </mc:Choice>
              <mc:Fallback>
                <p:oleObj name="Equation" r:id="rId3" imgW="36064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58" y="3497942"/>
                        <a:ext cx="3606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Amphoterism and Solubility </a:t>
            </a:r>
            <a:r>
              <a:rPr lang="en-US" sz="2000" b="0" dirty="0"/>
              <a:t>(2 of 2)</a:t>
            </a:r>
            <a:endParaRPr lang="en-US" dirty="0"/>
          </a:p>
        </p:txBody>
      </p:sp>
      <p:pic>
        <p:nvPicPr>
          <p:cNvPr id="6" name="Picture 5" descr="A diagram shows how the amphoteric Ay l, O H 3 reacts with H plus or O H minus. A test tube holds Ay l, O H 3, solid. If O H minus is added, the following reaction occurs: Ay l, O H 3, solid, plus O H minus, aqueous, goes, via a two-headed arrow, to Ay l, O H, sub minus 4, aqueous. Ay l, O H 3 dissolves in strongly basic solutions due to complex ion formation. If H plus is added, the following reaction occurs: Ay l, O H 3, solid, plus 3 H plus, aqueous, goes, via a two-headed arrow, to Ay l 3 plus, aqueous, plus 3 H 2 O, liquid. Ay l, O H, sub 3 dissolves in strongly acidic solutions due to an acid-base reaction. "/>
          <p:cNvPicPr>
            <a:picLocks noChangeAspect="1"/>
          </p:cNvPicPr>
          <p:nvPr/>
        </p:nvPicPr>
        <p:blipFill rotWithShape="1">
          <a:blip r:embed="rId2">
            <a:extLst>
              <a:ext uri="{28A0092B-C50C-407E-A947-70E740481C1C}">
                <a14:useLocalDpi xmlns:a14="http://schemas.microsoft.com/office/drawing/2010/main" val="0"/>
              </a:ext>
            </a:extLst>
          </a:blip>
          <a:srcRect b="4194"/>
          <a:stretch/>
        </p:blipFill>
        <p:spPr>
          <a:xfrm>
            <a:off x="494546" y="1757566"/>
            <a:ext cx="8133300" cy="365119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a Precipitate Form?</a:t>
            </a:r>
          </a:p>
        </p:txBody>
      </p:sp>
      <p:sp>
        <p:nvSpPr>
          <p:cNvPr id="3" name="Content Placeholder 2"/>
          <p:cNvSpPr>
            <a:spLocks noGrp="1"/>
          </p:cNvSpPr>
          <p:nvPr>
            <p:ph idx="1"/>
          </p:nvPr>
        </p:nvSpPr>
        <p:spPr>
          <a:xfrm>
            <a:off x="457200" y="1600200"/>
            <a:ext cx="8229600" cy="380999"/>
          </a:xfrm>
        </p:spPr>
        <p:txBody>
          <a:bodyPr/>
          <a:lstStyle/>
          <a:p>
            <a:pPr marL="256032" indent="-256032">
              <a:buFont typeface="Arial" pitchFamily="34" charset="0"/>
              <a:buChar char="•"/>
            </a:pPr>
            <a:r>
              <a:rPr lang="en-US" sz="2600" dirty="0"/>
              <a:t>To decide, we calculate the reaction quotient, </a:t>
            </a:r>
            <a:r>
              <a:rPr lang="en-US" sz="2600" i="1" dirty="0"/>
              <a:t>Q</a:t>
            </a:r>
            <a:r>
              <a:rPr lang="en-US" sz="2600" dirty="0"/>
              <a:t>, and</a:t>
            </a:r>
          </a:p>
        </p:txBody>
      </p:sp>
      <p:sp>
        <p:nvSpPr>
          <p:cNvPr id="4" name="Content Placeholder 3"/>
          <p:cNvSpPr>
            <a:spLocks noGrp="1"/>
          </p:cNvSpPr>
          <p:nvPr>
            <p:ph sz="quarter" idx="13"/>
          </p:nvPr>
        </p:nvSpPr>
        <p:spPr>
          <a:xfrm>
            <a:off x="702129" y="1997529"/>
            <a:ext cx="6477000" cy="457200"/>
          </a:xfrm>
        </p:spPr>
        <p:txBody>
          <a:bodyPr/>
          <a:lstStyle/>
          <a:p>
            <a:r>
              <a:rPr lang="en-US" sz="2600" dirty="0"/>
              <a:t>compare it to the solubility product constant,</a:t>
            </a:r>
          </a:p>
        </p:txBody>
      </p:sp>
      <p:graphicFrame>
        <p:nvGraphicFramePr>
          <p:cNvPr id="14" name="Object 13" descr="K sub s p."/>
          <p:cNvGraphicFramePr>
            <a:graphicFrameLocks noChangeAspect="1"/>
          </p:cNvGraphicFramePr>
          <p:nvPr>
            <p:extLst>
              <p:ext uri="{D42A27DB-BD31-4B8C-83A1-F6EECF244321}">
                <p14:modId xmlns:p14="http://schemas.microsoft.com/office/powerpoint/2010/main" val="2478829955"/>
              </p:ext>
            </p:extLst>
          </p:nvPr>
        </p:nvGraphicFramePr>
        <p:xfrm>
          <a:off x="7213600" y="2030187"/>
          <a:ext cx="558800" cy="444500"/>
        </p:xfrm>
        <a:graphic>
          <a:graphicData uri="http://schemas.openxmlformats.org/presentationml/2006/ole">
            <mc:AlternateContent xmlns:mc="http://schemas.openxmlformats.org/markup-compatibility/2006">
              <mc:Choice xmlns:v="urn:schemas-microsoft-com:vml" Requires="v">
                <p:oleObj spid="_x0000_s189735" name="Equation" r:id="rId3" imgW="558720" imgH="444240" progId="Equation.DSMT4">
                  <p:embed/>
                </p:oleObj>
              </mc:Choice>
              <mc:Fallback>
                <p:oleObj name="Equation" r:id="rId3" imgW="55872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600" y="2030187"/>
                        <a:ext cx="5588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4"/>
          </p:nvPr>
        </p:nvSpPr>
        <p:spPr>
          <a:xfrm>
            <a:off x="914400" y="2574471"/>
            <a:ext cx="609600" cy="457200"/>
          </a:xfrm>
        </p:spPr>
        <p:txBody>
          <a:bodyPr/>
          <a:lstStyle/>
          <a:p>
            <a:pPr marL="256032" indent="-256032">
              <a:buFont typeface="Arial" pitchFamily="34" charset="0"/>
              <a:buChar char="–"/>
            </a:pPr>
            <a:r>
              <a:rPr lang="en-US" sz="2600" dirty="0"/>
              <a:t>If</a:t>
            </a:r>
          </a:p>
        </p:txBody>
      </p:sp>
      <p:graphicFrame>
        <p:nvGraphicFramePr>
          <p:cNvPr id="15" name="Object 14" descr="Q  = K sub s p,"/>
          <p:cNvGraphicFramePr>
            <a:graphicFrameLocks noChangeAspect="1"/>
          </p:cNvGraphicFramePr>
          <p:nvPr>
            <p:extLst>
              <p:ext uri="{D42A27DB-BD31-4B8C-83A1-F6EECF244321}">
                <p14:modId xmlns:p14="http://schemas.microsoft.com/office/powerpoint/2010/main" val="1430474050"/>
              </p:ext>
            </p:extLst>
          </p:nvPr>
        </p:nvGraphicFramePr>
        <p:xfrm>
          <a:off x="1480458" y="2619829"/>
          <a:ext cx="1155700" cy="444500"/>
        </p:xfrm>
        <a:graphic>
          <a:graphicData uri="http://schemas.openxmlformats.org/presentationml/2006/ole">
            <mc:AlternateContent xmlns:mc="http://schemas.openxmlformats.org/markup-compatibility/2006">
              <mc:Choice xmlns:v="urn:schemas-microsoft-com:vml" Requires="v">
                <p:oleObj spid="_x0000_s189736" name="Equation" r:id="rId5" imgW="1155600" imgH="444240" progId="Equation.DSMT4">
                  <p:embed/>
                </p:oleObj>
              </mc:Choice>
              <mc:Fallback>
                <p:oleObj name="Equation" r:id="rId5" imgW="115560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458" y="2619829"/>
                        <a:ext cx="1155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sz="quarter" idx="15"/>
          </p:nvPr>
        </p:nvSpPr>
        <p:spPr>
          <a:xfrm>
            <a:off x="2759529" y="2585355"/>
            <a:ext cx="5257800" cy="386445"/>
          </a:xfrm>
        </p:spPr>
        <p:txBody>
          <a:bodyPr/>
          <a:lstStyle/>
          <a:p>
            <a:r>
              <a:rPr lang="en-US" sz="2600" dirty="0"/>
              <a:t>the system is at equilibrium and the</a:t>
            </a:r>
          </a:p>
        </p:txBody>
      </p:sp>
      <p:sp>
        <p:nvSpPr>
          <p:cNvPr id="7" name="Content Placeholder 6"/>
          <p:cNvSpPr>
            <a:spLocks noGrp="1"/>
          </p:cNvSpPr>
          <p:nvPr>
            <p:ph sz="quarter" idx="16"/>
          </p:nvPr>
        </p:nvSpPr>
        <p:spPr>
          <a:xfrm>
            <a:off x="1186542" y="2971800"/>
            <a:ext cx="3080658" cy="457200"/>
          </a:xfrm>
        </p:spPr>
        <p:txBody>
          <a:bodyPr/>
          <a:lstStyle/>
          <a:p>
            <a:r>
              <a:rPr lang="en-US" sz="2600" dirty="0"/>
              <a:t>solution is saturated.</a:t>
            </a:r>
          </a:p>
        </p:txBody>
      </p:sp>
      <p:sp>
        <p:nvSpPr>
          <p:cNvPr id="8" name="Content Placeholder 7"/>
          <p:cNvSpPr>
            <a:spLocks noGrp="1"/>
          </p:cNvSpPr>
          <p:nvPr>
            <p:ph sz="quarter" idx="17"/>
          </p:nvPr>
        </p:nvSpPr>
        <p:spPr>
          <a:xfrm>
            <a:off x="914400" y="3557590"/>
            <a:ext cx="533400" cy="328610"/>
          </a:xfrm>
        </p:spPr>
        <p:txBody>
          <a:bodyPr/>
          <a:lstStyle/>
          <a:p>
            <a:pPr marL="256032" indent="-256032">
              <a:buFont typeface="Arial" pitchFamily="34" charset="0"/>
              <a:buChar char="–"/>
            </a:pPr>
            <a:r>
              <a:rPr lang="en-US" sz="2600" dirty="0"/>
              <a:t>If</a:t>
            </a:r>
          </a:p>
        </p:txBody>
      </p:sp>
      <p:graphicFrame>
        <p:nvGraphicFramePr>
          <p:cNvPr id="17" name="Object 16" descr="Q Lesser than K sub s p,"/>
          <p:cNvGraphicFramePr>
            <a:graphicFrameLocks noChangeAspect="1"/>
          </p:cNvGraphicFramePr>
          <p:nvPr>
            <p:extLst>
              <p:ext uri="{D42A27DB-BD31-4B8C-83A1-F6EECF244321}">
                <p14:modId xmlns:p14="http://schemas.microsoft.com/office/powerpoint/2010/main" val="2587215421"/>
              </p:ext>
            </p:extLst>
          </p:nvPr>
        </p:nvGraphicFramePr>
        <p:xfrm>
          <a:off x="1480458" y="3594100"/>
          <a:ext cx="1155700" cy="444500"/>
        </p:xfrm>
        <a:graphic>
          <a:graphicData uri="http://schemas.openxmlformats.org/presentationml/2006/ole">
            <mc:AlternateContent xmlns:mc="http://schemas.openxmlformats.org/markup-compatibility/2006">
              <mc:Choice xmlns:v="urn:schemas-microsoft-com:vml" Requires="v">
                <p:oleObj spid="_x0000_s189737" name="Equation" r:id="rId7" imgW="1155600" imgH="444240" progId="Equation.DSMT4">
                  <p:embed/>
                </p:oleObj>
              </mc:Choice>
              <mc:Fallback>
                <p:oleObj name="Equation" r:id="rId7" imgW="115560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0458" y="3594100"/>
                        <a:ext cx="1155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8"/>
          <p:cNvSpPr>
            <a:spLocks noGrp="1"/>
          </p:cNvSpPr>
          <p:nvPr>
            <p:ph sz="quarter" idx="18"/>
          </p:nvPr>
        </p:nvSpPr>
        <p:spPr>
          <a:xfrm>
            <a:off x="2759529" y="3559626"/>
            <a:ext cx="4495800" cy="457200"/>
          </a:xfrm>
        </p:spPr>
        <p:txBody>
          <a:bodyPr/>
          <a:lstStyle/>
          <a:p>
            <a:r>
              <a:rPr lang="en-US" sz="2600" dirty="0"/>
              <a:t>more solid can dissolve, so no</a:t>
            </a:r>
          </a:p>
        </p:txBody>
      </p:sp>
      <p:sp>
        <p:nvSpPr>
          <p:cNvPr id="10" name="Content Placeholder 9"/>
          <p:cNvSpPr>
            <a:spLocks noGrp="1"/>
          </p:cNvSpPr>
          <p:nvPr>
            <p:ph sz="quarter" idx="19"/>
          </p:nvPr>
        </p:nvSpPr>
        <p:spPr>
          <a:xfrm>
            <a:off x="1186542" y="3937680"/>
            <a:ext cx="2590800" cy="449262"/>
          </a:xfrm>
        </p:spPr>
        <p:txBody>
          <a:bodyPr/>
          <a:lstStyle/>
          <a:p>
            <a:r>
              <a:rPr lang="en-US" sz="2600" dirty="0"/>
              <a:t>precipitate forms.</a:t>
            </a:r>
          </a:p>
        </p:txBody>
      </p:sp>
      <p:sp>
        <p:nvSpPr>
          <p:cNvPr id="11" name="Content Placeholder 10"/>
          <p:cNvSpPr>
            <a:spLocks noGrp="1"/>
          </p:cNvSpPr>
          <p:nvPr>
            <p:ph sz="quarter" idx="20"/>
          </p:nvPr>
        </p:nvSpPr>
        <p:spPr>
          <a:xfrm>
            <a:off x="914400" y="4539342"/>
            <a:ext cx="533400" cy="413658"/>
          </a:xfrm>
        </p:spPr>
        <p:txBody>
          <a:bodyPr/>
          <a:lstStyle/>
          <a:p>
            <a:pPr marL="256032" indent="-256032">
              <a:buFont typeface="Arial" pitchFamily="34" charset="0"/>
              <a:buChar char="–"/>
            </a:pPr>
            <a:r>
              <a:rPr lang="en-US" sz="2600" dirty="0"/>
              <a:t>If</a:t>
            </a:r>
          </a:p>
        </p:txBody>
      </p:sp>
      <p:graphicFrame>
        <p:nvGraphicFramePr>
          <p:cNvPr id="18" name="Object 17" descr="Q greater than K sub s p,"/>
          <p:cNvGraphicFramePr>
            <a:graphicFrameLocks noChangeAspect="1"/>
          </p:cNvGraphicFramePr>
          <p:nvPr>
            <p:extLst>
              <p:ext uri="{D42A27DB-BD31-4B8C-83A1-F6EECF244321}">
                <p14:modId xmlns:p14="http://schemas.microsoft.com/office/powerpoint/2010/main" val="3035605115"/>
              </p:ext>
            </p:extLst>
          </p:nvPr>
        </p:nvGraphicFramePr>
        <p:xfrm>
          <a:off x="1467758" y="4568371"/>
          <a:ext cx="1155700" cy="444500"/>
        </p:xfrm>
        <a:graphic>
          <a:graphicData uri="http://schemas.openxmlformats.org/presentationml/2006/ole">
            <mc:AlternateContent xmlns:mc="http://schemas.openxmlformats.org/markup-compatibility/2006">
              <mc:Choice xmlns:v="urn:schemas-microsoft-com:vml" Requires="v">
                <p:oleObj spid="_x0000_s189738" name="Equation" r:id="rId9" imgW="1155600" imgH="444240" progId="Equation.DSMT4">
                  <p:embed/>
                </p:oleObj>
              </mc:Choice>
              <mc:Fallback>
                <p:oleObj name="Equation" r:id="rId9" imgW="1155600" imgH="444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7758" y="4568371"/>
                        <a:ext cx="1155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sz="quarter" idx="21"/>
          </p:nvPr>
        </p:nvSpPr>
        <p:spPr>
          <a:xfrm>
            <a:off x="2759529" y="4547968"/>
            <a:ext cx="3292929" cy="405032"/>
          </a:xfrm>
        </p:spPr>
        <p:txBody>
          <a:bodyPr/>
          <a:lstStyle/>
          <a:p>
            <a:r>
              <a:rPr lang="en-US" sz="2600" dirty="0"/>
              <a:t>a precipitate will form.</a:t>
            </a:r>
          </a:p>
        </p:txBody>
      </p:sp>
    </p:spTree>
    <p:extLst>
      <p:ext uri="{BB962C8B-B14F-4D97-AF65-F5344CB8AC3E}">
        <p14:creationId xmlns:p14="http://schemas.microsoft.com/office/powerpoint/2010/main" val="3541815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Precipitation of Ions</a:t>
            </a:r>
          </a:p>
        </p:txBody>
      </p:sp>
      <p:pic>
        <p:nvPicPr>
          <p:cNvPr id="8" name="Picture 7" descr="A series of photographs with molecular view diagrams show the process of selective precipitation. The test tube containing a blue liquid has a p H of approximately 1 and has a solution containing Z n 2 plus, aqueous, and C u 2 plus, aqueous, in addition to H plus ions. When H 2 S is added to a solution whose p H exceeds 0.6, C u S precipitates; the test tube is now clear with a solid precipitate on the bottom; p H remains around 1. After C u S is removed, the p h is increased, allowing Z n S to precipitate; p H is approximately 8."/>
          <p:cNvPicPr>
            <a:picLocks noChangeAspect="1"/>
          </p:cNvPicPr>
          <p:nvPr/>
        </p:nvPicPr>
        <p:blipFill rotWithShape="1">
          <a:blip r:embed="rId3" cstate="print">
            <a:extLst>
              <a:ext uri="{28A0092B-C50C-407E-A947-70E740481C1C}">
                <a14:useLocalDpi xmlns:a14="http://schemas.microsoft.com/office/drawing/2010/main" val="0"/>
              </a:ext>
            </a:extLst>
          </a:blip>
          <a:srcRect b="2430"/>
          <a:stretch/>
        </p:blipFill>
        <p:spPr>
          <a:xfrm>
            <a:off x="2286000" y="1610876"/>
            <a:ext cx="4551592" cy="3276808"/>
          </a:xfrm>
          <a:prstGeom prst="rect">
            <a:avLst/>
          </a:prstGeom>
        </p:spPr>
      </p:pic>
      <p:sp>
        <p:nvSpPr>
          <p:cNvPr id="3" name="Content Placeholder 2"/>
          <p:cNvSpPr>
            <a:spLocks noGrp="1"/>
          </p:cNvSpPr>
          <p:nvPr>
            <p:ph idx="1"/>
          </p:nvPr>
        </p:nvSpPr>
        <p:spPr>
          <a:xfrm>
            <a:off x="457200" y="4953000"/>
            <a:ext cx="8229600" cy="412268"/>
          </a:xfrm>
        </p:spPr>
        <p:txBody>
          <a:bodyPr/>
          <a:lstStyle/>
          <a:p>
            <a:r>
              <a:rPr lang="en-US" sz="2600" dirty="0"/>
              <a:t>Ions can be separated from solution based on their</a:t>
            </a:r>
          </a:p>
        </p:txBody>
      </p:sp>
      <p:sp>
        <p:nvSpPr>
          <p:cNvPr id="4" name="Content Placeholder 3"/>
          <p:cNvSpPr>
            <a:spLocks noGrp="1"/>
          </p:cNvSpPr>
          <p:nvPr>
            <p:ph idx="13"/>
          </p:nvPr>
        </p:nvSpPr>
        <p:spPr>
          <a:xfrm>
            <a:off x="729342" y="5365268"/>
            <a:ext cx="6248400" cy="457200"/>
          </a:xfrm>
        </p:spPr>
        <p:txBody>
          <a:bodyPr/>
          <a:lstStyle/>
          <a:p>
            <a:pPr>
              <a:buNone/>
            </a:pPr>
            <a:r>
              <a:rPr lang="en-US" sz="2600" dirty="0"/>
              <a:t>solubilities in the presence of different ions</a:t>
            </a:r>
          </a:p>
        </p:txBody>
      </p:sp>
      <p:graphicFrame>
        <p:nvGraphicFramePr>
          <p:cNvPr id="191490" name="Object 2" descr="Example C l, minus, and O H, minus"/>
          <p:cNvGraphicFramePr>
            <a:graphicFrameLocks noChangeAspect="1"/>
          </p:cNvGraphicFramePr>
          <p:nvPr>
            <p:extLst>
              <p:ext uri="{D42A27DB-BD31-4B8C-83A1-F6EECF244321}">
                <p14:modId xmlns:p14="http://schemas.microsoft.com/office/powerpoint/2010/main" val="237920028"/>
              </p:ext>
            </p:extLst>
          </p:nvPr>
        </p:nvGraphicFramePr>
        <p:xfrm>
          <a:off x="729342" y="5777536"/>
          <a:ext cx="2273300" cy="546100"/>
        </p:xfrm>
        <a:graphic>
          <a:graphicData uri="http://schemas.openxmlformats.org/presentationml/2006/ole">
            <mc:AlternateContent xmlns:mc="http://schemas.openxmlformats.org/markup-compatibility/2006">
              <mc:Choice xmlns:v="urn:schemas-microsoft-com:vml" Requires="v">
                <p:oleObj spid="_x0000_s191601" name="Equation" r:id="rId4" imgW="2273040" imgH="545760" progId="Equation.DSMT4">
                  <p:embed/>
                </p:oleObj>
              </mc:Choice>
              <mc:Fallback>
                <p:oleObj name="Equation" r:id="rId4" imgW="2273040" imgH="545760" progId="Equation.DSMT4">
                  <p:embed/>
                  <p:pic>
                    <p:nvPicPr>
                      <p:cNvPr id="0" name="Picture 2"/>
                      <p:cNvPicPr>
                        <a:picLocks noChangeAspect="1" noChangeArrowheads="1"/>
                      </p:cNvPicPr>
                      <p:nvPr/>
                    </p:nvPicPr>
                    <p:blipFill>
                      <a:blip r:embed="rId5"/>
                      <a:srcRect/>
                      <a:stretch>
                        <a:fillRect/>
                      </a:stretch>
                    </p:blipFill>
                    <p:spPr bwMode="auto">
                      <a:xfrm>
                        <a:off x="729342" y="5777536"/>
                        <a:ext cx="22733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Acid–Base Example </a:t>
            </a:r>
            <a:r>
              <a:rPr lang="en-US" sz="2000" b="0" dirty="0"/>
              <a:t>(2 of 2)</a:t>
            </a:r>
          </a:p>
        </p:txBody>
      </p:sp>
      <p:sp>
        <p:nvSpPr>
          <p:cNvPr id="3" name="Content Placeholder 2"/>
          <p:cNvSpPr>
            <a:spLocks noGrp="1"/>
          </p:cNvSpPr>
          <p:nvPr>
            <p:ph idx="1"/>
          </p:nvPr>
        </p:nvSpPr>
        <p:spPr>
          <a:xfrm>
            <a:off x="457200" y="1568932"/>
            <a:ext cx="457200" cy="412268"/>
          </a:xfrm>
        </p:spPr>
        <p:txBody>
          <a:bodyPr/>
          <a:lstStyle/>
          <a:p>
            <a:pPr marL="514350" indent="-514350">
              <a:buFont typeface="+mj-lt"/>
              <a:buAutoNum type="arabicParenR" startAt="3"/>
            </a:pPr>
            <a:r>
              <a:rPr lang="en-US" sz="2600" dirty="0"/>
              <a:t> </a:t>
            </a:r>
          </a:p>
        </p:txBody>
      </p:sp>
      <p:graphicFrame>
        <p:nvGraphicFramePr>
          <p:cNvPr id="8" name="Table 7"/>
          <p:cNvGraphicFramePr>
            <a:graphicFrameLocks noGrp="1"/>
          </p:cNvGraphicFramePr>
          <p:nvPr>
            <p:extLst>
              <p:ext uri="{D42A27DB-BD31-4B8C-83A1-F6EECF244321}">
                <p14:modId xmlns:p14="http://schemas.microsoft.com/office/powerpoint/2010/main" val="1024752234"/>
              </p:ext>
            </p:extLst>
          </p:nvPr>
        </p:nvGraphicFramePr>
        <p:xfrm>
          <a:off x="914400" y="1676400"/>
          <a:ext cx="7086600" cy="3590290"/>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847090">
                <a:tc>
                  <a:txBody>
                    <a:bodyPr/>
                    <a:lstStyle/>
                    <a:p>
                      <a:r>
                        <a:rPr lang="en-US" dirty="0">
                          <a:solidFill>
                            <a:schemeClr val="bg1"/>
                          </a:solidFill>
                        </a:rPr>
                        <a:t>Blank</a:t>
                      </a:r>
                    </a:p>
                  </a:txBody>
                  <a:tcPr/>
                </a:tc>
                <a:tc>
                  <a:txBody>
                    <a:bodyPr/>
                    <a:lstStyle/>
                    <a:p>
                      <a:r>
                        <a:rPr lang="en-US" sz="700" kern="1200" dirty="0" smtClean="0">
                          <a:solidFill>
                            <a:schemeClr val="bg1"/>
                          </a:solidFill>
                          <a:effectLst/>
                          <a:latin typeface="+mn-lt"/>
                          <a:ea typeface="+mn-ea"/>
                          <a:cs typeface="+mn-cs"/>
                        </a:rPr>
                        <a:t>C H 3 C O O H in molality</a:t>
                      </a:r>
                      <a:endParaRPr lang="en-US" sz="700" dirty="0">
                        <a:solidFill>
                          <a:schemeClr val="bg1"/>
                        </a:solidFill>
                      </a:endParaRPr>
                    </a:p>
                  </a:txBody>
                  <a:tcPr/>
                </a:tc>
                <a:tc>
                  <a:txBody>
                    <a:bodyPr/>
                    <a:lstStyle/>
                    <a:p>
                      <a:r>
                        <a:rPr lang="en-US" sz="700" kern="1200" dirty="0" smtClean="0">
                          <a:solidFill>
                            <a:schemeClr val="bg1"/>
                          </a:solidFill>
                          <a:effectLst/>
                          <a:latin typeface="+mn-lt"/>
                          <a:ea typeface="+mn-ea"/>
                          <a:cs typeface="+mn-cs"/>
                        </a:rPr>
                        <a:t>H, plus, in molality</a:t>
                      </a:r>
                      <a:endParaRPr lang="en-US" sz="700" dirty="0">
                        <a:solidFill>
                          <a:schemeClr val="bg1"/>
                        </a:solidFill>
                      </a:endParaRPr>
                    </a:p>
                  </a:txBody>
                  <a:tcPr/>
                </a:tc>
                <a:tc>
                  <a:txBody>
                    <a:bodyPr/>
                    <a:lstStyle/>
                    <a:p>
                      <a:r>
                        <a:rPr lang="en-US" sz="700" kern="1200" dirty="0" smtClean="0">
                          <a:solidFill>
                            <a:schemeClr val="bg1"/>
                          </a:solidFill>
                          <a:effectLst/>
                          <a:latin typeface="+mn-lt"/>
                          <a:ea typeface="+mn-ea"/>
                          <a:cs typeface="+mn-cs"/>
                        </a:rPr>
                        <a:t>C H 3 C O O, minus, in molality.</a:t>
                      </a:r>
                      <a:r>
                        <a:rPr lang="en-US" sz="1800" kern="1200" dirty="0" smtClean="0">
                          <a:solidFill>
                            <a:schemeClr val="tx1"/>
                          </a:solidFill>
                          <a:effectLst/>
                          <a:latin typeface="+mn-lt"/>
                          <a:ea typeface="+mn-ea"/>
                          <a:cs typeface="+mn-cs"/>
                        </a:rPr>
                        <a:t> </a:t>
                      </a:r>
                      <a:endParaRPr lang="en-US" dirty="0"/>
                    </a:p>
                  </a:txBody>
                  <a:tcPr/>
                </a:tc>
                <a:extLst>
                  <a:ext uri="{0D108BD9-81ED-4DB2-BD59-A6C34878D82A}">
                    <a16:rowId xmlns:a16="http://schemas.microsoft.com/office/drawing/2014/main" val="10000"/>
                  </a:ext>
                </a:extLst>
              </a:tr>
              <a:tr h="847090">
                <a:tc>
                  <a:txBody>
                    <a:bodyPr/>
                    <a:lstStyle/>
                    <a:p>
                      <a:pPr algn="ctr"/>
                      <a:r>
                        <a:rPr lang="en-US" b="1" dirty="0"/>
                        <a:t>Initial</a:t>
                      </a:r>
                    </a:p>
                    <a:p>
                      <a:pPr algn="ctr"/>
                      <a:r>
                        <a:rPr lang="en-US" b="1" dirty="0"/>
                        <a:t>Concentration</a:t>
                      </a:r>
                    </a:p>
                    <a:p>
                      <a:pPr algn="ctr"/>
                      <a:r>
                        <a:rPr lang="en-US" b="1" dirty="0"/>
                        <a:t>(</a:t>
                      </a:r>
                      <a:r>
                        <a:rPr lang="en-US" b="1" i="1" dirty="0"/>
                        <a:t>M</a:t>
                      </a:r>
                      <a:r>
                        <a:rPr lang="en-US" b="1" dirty="0"/>
                        <a:t>)</a:t>
                      </a:r>
                    </a:p>
                  </a:txBody>
                  <a:tcPr/>
                </a:tc>
                <a:tc>
                  <a:txBody>
                    <a:bodyPr/>
                    <a:lstStyle/>
                    <a:p>
                      <a:pPr algn="ctr"/>
                      <a:r>
                        <a:rPr lang="en-US" b="0" dirty="0"/>
                        <a:t>0.30</a:t>
                      </a:r>
                    </a:p>
                  </a:txBody>
                  <a:tcPr anchor="ctr"/>
                </a:tc>
                <a:tc>
                  <a:txBody>
                    <a:bodyPr/>
                    <a:lstStyle/>
                    <a:p>
                      <a:pPr algn="ctr"/>
                      <a:r>
                        <a:rPr lang="en-US" b="0" dirty="0"/>
                        <a:t>0</a:t>
                      </a:r>
                    </a:p>
                  </a:txBody>
                  <a:tcPr anchor="ctr"/>
                </a:tc>
                <a:tc>
                  <a:txBody>
                    <a:bodyPr/>
                    <a:lstStyle/>
                    <a:p>
                      <a:pPr algn="ctr"/>
                      <a:r>
                        <a:rPr lang="en-US" b="0" dirty="0"/>
                        <a:t>0.30</a:t>
                      </a:r>
                    </a:p>
                  </a:txBody>
                  <a:tcPr anchor="ctr"/>
                </a:tc>
                <a:extLst>
                  <a:ext uri="{0D108BD9-81ED-4DB2-BD59-A6C34878D82A}">
                    <a16:rowId xmlns:a16="http://schemas.microsoft.com/office/drawing/2014/main" val="10001"/>
                  </a:ext>
                </a:extLst>
              </a:tr>
              <a:tr h="847090">
                <a:tc>
                  <a:txBody>
                    <a:bodyPr/>
                    <a:lstStyle/>
                    <a:p>
                      <a:pPr algn="ctr"/>
                      <a:r>
                        <a:rPr lang="en-US" b="1" dirty="0"/>
                        <a:t>Change In</a:t>
                      </a:r>
                    </a:p>
                    <a:p>
                      <a:pPr algn="ctr"/>
                      <a:r>
                        <a:rPr lang="en-US" b="1" dirty="0"/>
                        <a:t>Concentration</a:t>
                      </a:r>
                    </a:p>
                    <a:p>
                      <a:pPr algn="ctr"/>
                      <a:r>
                        <a:rPr lang="en-US" b="1" dirty="0"/>
                        <a:t>(</a:t>
                      </a:r>
                      <a:r>
                        <a:rPr lang="en-US" b="1" i="1" dirty="0"/>
                        <a:t>M</a:t>
                      </a:r>
                      <a:r>
                        <a:rPr lang="en-US" b="1" dirty="0"/>
                        <a:t>)</a:t>
                      </a:r>
                    </a:p>
                  </a:txBody>
                  <a:tcPr/>
                </a:tc>
                <a:tc>
                  <a:txBody>
                    <a:bodyPr/>
                    <a:lstStyle/>
                    <a:p>
                      <a:pPr algn="ctr"/>
                      <a:r>
                        <a:rPr lang="en-US" b="0" dirty="0"/>
                        <a:t>−</a:t>
                      </a:r>
                      <a:r>
                        <a:rPr lang="en-US" b="0" i="1" dirty="0"/>
                        <a:t>x</a:t>
                      </a:r>
                    </a:p>
                  </a:txBody>
                  <a:tcPr anchor="ctr"/>
                </a:tc>
                <a:tc>
                  <a:txBody>
                    <a:bodyPr/>
                    <a:lstStyle/>
                    <a:p>
                      <a:pPr algn="ctr"/>
                      <a:r>
                        <a:rPr lang="en-US" b="0" dirty="0"/>
                        <a:t>+</a:t>
                      </a:r>
                      <a:r>
                        <a:rPr lang="en-US" b="0" i="1" dirty="0"/>
                        <a:t>x</a:t>
                      </a:r>
                    </a:p>
                  </a:txBody>
                  <a:tcPr anchor="ctr"/>
                </a:tc>
                <a:tc>
                  <a:txBody>
                    <a:bodyPr/>
                    <a:lstStyle/>
                    <a:p>
                      <a:pPr algn="ctr"/>
                      <a:r>
                        <a:rPr lang="en-US" b="0" dirty="0"/>
                        <a:t>+</a:t>
                      </a:r>
                      <a:r>
                        <a:rPr lang="en-US" b="0" i="1" dirty="0"/>
                        <a:t>x</a:t>
                      </a:r>
                    </a:p>
                  </a:txBody>
                  <a:tcPr anchor="ctr"/>
                </a:tc>
                <a:extLst>
                  <a:ext uri="{0D108BD9-81ED-4DB2-BD59-A6C34878D82A}">
                    <a16:rowId xmlns:a16="http://schemas.microsoft.com/office/drawing/2014/main" val="10002"/>
                  </a:ext>
                </a:extLst>
              </a:tr>
              <a:tr h="847090">
                <a:tc>
                  <a:txBody>
                    <a:bodyPr/>
                    <a:lstStyle/>
                    <a:p>
                      <a:pPr algn="ctr"/>
                      <a:r>
                        <a:rPr lang="en-US" b="1" dirty="0"/>
                        <a:t>Equilibrium</a:t>
                      </a:r>
                    </a:p>
                    <a:p>
                      <a:pPr algn="ctr"/>
                      <a:r>
                        <a:rPr lang="en-US" b="1" dirty="0"/>
                        <a:t>Concentration</a:t>
                      </a:r>
                    </a:p>
                    <a:p>
                      <a:pPr algn="ctr"/>
                      <a:r>
                        <a:rPr lang="en-US" b="1" dirty="0"/>
                        <a:t>(</a:t>
                      </a:r>
                      <a:r>
                        <a:rPr lang="en-US" b="1" i="1" dirty="0"/>
                        <a:t>M</a:t>
                      </a:r>
                      <a:r>
                        <a:rPr lang="en-US" b="1" dirty="0"/>
                        <a:t>)</a:t>
                      </a:r>
                    </a:p>
                  </a:txBody>
                  <a:tcPr/>
                </a:tc>
                <a:tc>
                  <a:txBody>
                    <a:bodyPr/>
                    <a:lstStyle/>
                    <a:p>
                      <a:pPr algn="ctr"/>
                      <a:r>
                        <a:rPr lang="en-US" b="0" dirty="0"/>
                        <a:t>0.30−</a:t>
                      </a:r>
                      <a:r>
                        <a:rPr lang="en-US" b="0" i="1" dirty="0"/>
                        <a:t>x</a:t>
                      </a:r>
                    </a:p>
                  </a:txBody>
                  <a:tcPr anchor="ctr"/>
                </a:tc>
                <a:tc>
                  <a:txBody>
                    <a:bodyPr/>
                    <a:lstStyle/>
                    <a:p>
                      <a:pPr algn="ctr"/>
                      <a:r>
                        <a:rPr lang="en-US" b="0" i="1" dirty="0"/>
                        <a:t>x</a:t>
                      </a:r>
                    </a:p>
                  </a:txBody>
                  <a:tcPr anchor="ctr"/>
                </a:tc>
                <a:tc>
                  <a:txBody>
                    <a:bodyPr/>
                    <a:lstStyle/>
                    <a:p>
                      <a:pPr algn="ctr"/>
                      <a:r>
                        <a:rPr lang="en-US" b="0" dirty="0"/>
                        <a:t>0.30+</a:t>
                      </a:r>
                      <a:r>
                        <a:rPr lang="en-US" b="0" i="1" dirty="0"/>
                        <a:t>x</a:t>
                      </a:r>
                    </a:p>
                  </a:txBody>
                  <a:tcPr anchor="ctr"/>
                </a:tc>
                <a:extLst>
                  <a:ext uri="{0D108BD9-81ED-4DB2-BD59-A6C34878D82A}">
                    <a16:rowId xmlns:a16="http://schemas.microsoft.com/office/drawing/2014/main" val="10003"/>
                  </a:ext>
                </a:extLst>
              </a:tr>
            </a:tbl>
          </a:graphicData>
        </a:graphic>
      </p:graphicFrame>
      <p:graphicFrame>
        <p:nvGraphicFramePr>
          <p:cNvPr id="151553" name="Object 1"/>
          <p:cNvGraphicFramePr>
            <a:graphicFrameLocks noChangeAspect="1"/>
          </p:cNvGraphicFramePr>
          <p:nvPr/>
        </p:nvGraphicFramePr>
        <p:xfrm>
          <a:off x="2895600" y="1953984"/>
          <a:ext cx="1676400" cy="342900"/>
        </p:xfrm>
        <a:graphic>
          <a:graphicData uri="http://schemas.openxmlformats.org/presentationml/2006/ole">
            <mc:AlternateContent xmlns:mc="http://schemas.openxmlformats.org/markup-compatibility/2006">
              <mc:Choice xmlns:v="urn:schemas-microsoft-com:vml" Requires="v">
                <p:oleObj spid="_x0000_s151772" name="Equation" r:id="rId3" imgW="1676160" imgH="342720" progId="Equation.DSMT4">
                  <p:embed/>
                </p:oleObj>
              </mc:Choice>
              <mc:Fallback>
                <p:oleObj name="Equation" r:id="rId3" imgW="1676160" imgH="3427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953984"/>
                        <a:ext cx="1676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1554" name="Object 2"/>
          <p:cNvGraphicFramePr>
            <a:graphicFrameLocks noChangeAspect="1"/>
          </p:cNvGraphicFramePr>
          <p:nvPr/>
        </p:nvGraphicFramePr>
        <p:xfrm>
          <a:off x="4876800" y="1924958"/>
          <a:ext cx="914400" cy="393700"/>
        </p:xfrm>
        <a:graphic>
          <a:graphicData uri="http://schemas.openxmlformats.org/presentationml/2006/ole">
            <mc:AlternateContent xmlns:mc="http://schemas.openxmlformats.org/markup-compatibility/2006">
              <mc:Choice xmlns:v="urn:schemas-microsoft-com:vml" Requires="v">
                <p:oleObj spid="_x0000_s151773" name="Equation" r:id="rId5" imgW="914400" imgH="393480" progId="Equation.DSMT4">
                  <p:embed/>
                </p:oleObj>
              </mc:Choice>
              <mc:Fallback>
                <p:oleObj name="Equation" r:id="rId5" imgW="914400" imgH="393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924958"/>
                        <a:ext cx="914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1555" name="Object 3"/>
          <p:cNvGraphicFramePr>
            <a:graphicFrameLocks noChangeAspect="1"/>
          </p:cNvGraphicFramePr>
          <p:nvPr>
            <p:extLst>
              <p:ext uri="{D42A27DB-BD31-4B8C-83A1-F6EECF244321}">
                <p14:modId xmlns:p14="http://schemas.microsoft.com/office/powerpoint/2010/main" val="160757344"/>
              </p:ext>
            </p:extLst>
          </p:nvPr>
        </p:nvGraphicFramePr>
        <p:xfrm>
          <a:off x="6172200" y="2044700"/>
          <a:ext cx="1689100" cy="393700"/>
        </p:xfrm>
        <a:graphic>
          <a:graphicData uri="http://schemas.openxmlformats.org/presentationml/2006/ole">
            <mc:AlternateContent xmlns:mc="http://schemas.openxmlformats.org/markup-compatibility/2006">
              <mc:Choice xmlns:v="urn:schemas-microsoft-com:vml" Requires="v">
                <p:oleObj spid="_x0000_s151774" name="Equation" r:id="rId7" imgW="1688760" imgH="393480" progId="Equation.DSMT4">
                  <p:embed/>
                </p:oleObj>
              </mc:Choice>
              <mc:Fallback>
                <p:oleObj name="Equation" r:id="rId7" imgW="1688760" imgH="393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2044700"/>
                        <a:ext cx="1689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Analysis of Ions</a:t>
            </a:r>
          </a:p>
        </p:txBody>
      </p:sp>
      <p:sp>
        <p:nvSpPr>
          <p:cNvPr id="3" name="Content Placeholder 2"/>
          <p:cNvSpPr>
            <a:spLocks noGrp="1"/>
          </p:cNvSpPr>
          <p:nvPr>
            <p:ph idx="1"/>
          </p:nvPr>
        </p:nvSpPr>
        <p:spPr>
          <a:xfrm>
            <a:off x="457200" y="1600200"/>
            <a:ext cx="4114800" cy="4525963"/>
          </a:xfrm>
        </p:spPr>
        <p:txBody>
          <a:bodyPr/>
          <a:lstStyle/>
          <a:p>
            <a:pPr marL="0" indent="0">
              <a:buNone/>
            </a:pPr>
            <a:r>
              <a:rPr lang="en-US" sz="2600" dirty="0"/>
              <a:t>One can use differences in solubilities of salts to separate ions in a mixture. This has been used for qualitative analysis of the presence of ions in a solution.</a:t>
            </a:r>
          </a:p>
        </p:txBody>
      </p:sp>
      <p:pic>
        <p:nvPicPr>
          <p:cNvPr id="4" name="Picture 3" descr="A flowchart shows how to identify cations through qualitative analysis. The flowchart is presented here in stages that begins with a solution containing unknown metal cations, add 6 molar H C l. This leads to precipitate in group 1, insoluble chlorides, Ay g C l, P b C l 2, H g 2, C l 2. On the other side, this leads to decantate, remaining cations. The next stage, add H 2 S and 0.2 molar H C l, is precipitate in group 2, acid-insoluble sulfides, C u S, C d S, B i 2, S 3, P b S, H g S, Ay s 2, S 3, S b 2, S 3, S n S 2. On the other side, this leads to decantate, remaining cations. The next stage, add, N H 4, sub 2 S at p H equals 8. This leads to precipitate in group 3, base-insoluble sulfides and hydroxides, Ay l, O H, sub 3, F e, O H, sub 3, C r, O H sub 3, Z n S, N i S, M n S, C O S. On the other side, this leads to decantate, remaining cations. The next stage, add, N H 4, sub 2, H P O 4 and N H 3. This leads to precipitate in group 4, insoluble phosphates, C ay 3, P O 4, sub 2, S r 3, P O 4, sub 2, B ay 3, P O 4, sub 2, M g N H 4, P O 4. On the other side, this leads to decantate in group 5, alkali metal ions and N H 4 plus."/>
          <p:cNvPicPr>
            <a:picLocks noChangeAspect="1"/>
          </p:cNvPicPr>
          <p:nvPr/>
        </p:nvPicPr>
        <p:blipFill rotWithShape="1">
          <a:blip r:embed="rId2" cstate="print">
            <a:extLst>
              <a:ext uri="{28A0092B-C50C-407E-A947-70E740481C1C}">
                <a14:useLocalDpi xmlns:a14="http://schemas.microsoft.com/office/drawing/2010/main" val="0"/>
              </a:ext>
            </a:extLst>
          </a:blip>
          <a:srcRect b="2877"/>
          <a:stretch/>
        </p:blipFill>
        <p:spPr>
          <a:xfrm>
            <a:off x="4783876" y="1702817"/>
            <a:ext cx="4055324" cy="4525263"/>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3638038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(completed)</a:t>
            </a:r>
          </a:p>
        </p:txBody>
      </p:sp>
      <p:sp>
        <p:nvSpPr>
          <p:cNvPr id="3" name="Content Placeholder 2"/>
          <p:cNvSpPr>
            <a:spLocks noGrp="1"/>
          </p:cNvSpPr>
          <p:nvPr>
            <p:ph sz="quarter" idx="13"/>
          </p:nvPr>
        </p:nvSpPr>
        <p:spPr>
          <a:xfrm>
            <a:off x="457200" y="1600200"/>
            <a:ext cx="457200" cy="457200"/>
          </a:xfrm>
        </p:spPr>
        <p:txBody>
          <a:bodyPr/>
          <a:lstStyle/>
          <a:p>
            <a:pPr marL="429768" indent="-429768">
              <a:buFont typeface="+mj-lt"/>
              <a:buAutoNum type="arabicParenR" startAt="4"/>
            </a:pPr>
            <a:r>
              <a:rPr lang="en-US" sz="2600" dirty="0"/>
              <a:t> </a:t>
            </a:r>
          </a:p>
        </p:txBody>
      </p:sp>
      <p:graphicFrame>
        <p:nvGraphicFramePr>
          <p:cNvPr id="128003" name="Object 3" descr="4. 1.8 times 10 to the negative fifth = x, times, 0.30 plus x, over, 0.30 minus x"/>
          <p:cNvGraphicFramePr>
            <a:graphicFrameLocks noChangeAspect="1"/>
          </p:cNvGraphicFramePr>
          <p:nvPr>
            <p:extLst>
              <p:ext uri="{D42A27DB-BD31-4B8C-83A1-F6EECF244321}">
                <p14:modId xmlns:p14="http://schemas.microsoft.com/office/powerpoint/2010/main" val="4278535595"/>
              </p:ext>
            </p:extLst>
          </p:nvPr>
        </p:nvGraphicFramePr>
        <p:xfrm>
          <a:off x="909320" y="1651000"/>
          <a:ext cx="5308600" cy="482600"/>
        </p:xfrm>
        <a:graphic>
          <a:graphicData uri="http://schemas.openxmlformats.org/presentationml/2006/ole">
            <mc:AlternateContent xmlns:mc="http://schemas.openxmlformats.org/markup-compatibility/2006">
              <mc:Choice xmlns:v="urn:schemas-microsoft-com:vml" Requires="v">
                <p:oleObj spid="_x0000_s128294" name="Equation" r:id="rId3" imgW="5308560" imgH="482400" progId="Equation.DSMT4">
                  <p:embed/>
                </p:oleObj>
              </mc:Choice>
              <mc:Fallback>
                <p:oleObj name="Equation" r:id="rId3" imgW="5308560" imgH="482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320" y="1651000"/>
                        <a:ext cx="5308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sz="quarter" idx="14"/>
          </p:nvPr>
        </p:nvSpPr>
        <p:spPr>
          <a:xfrm>
            <a:off x="914400" y="2286000"/>
            <a:ext cx="7772400" cy="1143000"/>
          </a:xfrm>
        </p:spPr>
        <p:txBody>
          <a:bodyPr/>
          <a:lstStyle/>
          <a:p>
            <a:pPr marL="0" indent="0">
              <a:buNone/>
            </a:pPr>
            <a:r>
              <a:rPr lang="en-US" sz="2600" dirty="0"/>
              <a:t>Assume that adding or subtracting </a:t>
            </a:r>
            <a:r>
              <a:rPr lang="en-US" sz="2600" i="1" dirty="0"/>
              <a:t>x</a:t>
            </a:r>
            <a:r>
              <a:rPr lang="en-US" sz="2600" dirty="0"/>
              <a:t> from 0.30 will not change 0.30 enough to matter and the equation becomes</a:t>
            </a:r>
          </a:p>
        </p:txBody>
      </p:sp>
      <p:graphicFrame>
        <p:nvGraphicFramePr>
          <p:cNvPr id="10" name="Object 9" descr="1.8 times 10 to the negative fifth = x, times, 0.30, over 0.30"/>
          <p:cNvGraphicFramePr>
            <a:graphicFrameLocks noChangeAspect="1"/>
          </p:cNvGraphicFramePr>
          <p:nvPr>
            <p:extLst>
              <p:ext uri="{D42A27DB-BD31-4B8C-83A1-F6EECF244321}">
                <p14:modId xmlns:p14="http://schemas.microsoft.com/office/powerpoint/2010/main" val="2519070495"/>
              </p:ext>
            </p:extLst>
          </p:nvPr>
        </p:nvGraphicFramePr>
        <p:xfrm>
          <a:off x="2374900" y="3581400"/>
          <a:ext cx="3263900" cy="965200"/>
        </p:xfrm>
        <a:graphic>
          <a:graphicData uri="http://schemas.openxmlformats.org/presentationml/2006/ole">
            <mc:AlternateContent xmlns:mc="http://schemas.openxmlformats.org/markup-compatibility/2006">
              <mc:Choice xmlns:v="urn:schemas-microsoft-com:vml" Requires="v">
                <p:oleObj spid="_x0000_s128295" name="Equation" r:id="rId5" imgW="3263760" imgH="965160" progId="Equation.DSMT4">
                  <p:embed/>
                </p:oleObj>
              </mc:Choice>
              <mc:Fallback>
                <p:oleObj name="Equation" r:id="rId5" imgW="3263760" imgH="965160" progId="Equation.DSMT4">
                  <p:embed/>
                  <p:pic>
                    <p:nvPicPr>
                      <p:cNvPr id="0" name="Picture 2"/>
                      <p:cNvPicPr>
                        <a:picLocks noChangeAspect="1" noChangeArrowheads="1"/>
                      </p:cNvPicPr>
                      <p:nvPr/>
                    </p:nvPicPr>
                    <p:blipFill>
                      <a:blip r:embed="rId6"/>
                      <a:srcRect/>
                      <a:stretch>
                        <a:fillRect/>
                      </a:stretch>
                    </p:blipFill>
                    <p:spPr bwMode="auto">
                      <a:xfrm>
                        <a:off x="2374900" y="3581400"/>
                        <a:ext cx="32639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5"/>
          </p:nvPr>
        </p:nvSpPr>
        <p:spPr>
          <a:xfrm>
            <a:off x="929640" y="4894580"/>
            <a:ext cx="2423160" cy="381000"/>
          </a:xfrm>
        </p:spPr>
        <p:txBody>
          <a:bodyPr/>
          <a:lstStyle/>
          <a:p>
            <a:pPr marL="429768" indent="-429768">
              <a:buNone/>
            </a:pPr>
            <a:r>
              <a:rPr lang="en-US" sz="2600" dirty="0"/>
              <a:t>which results in:</a:t>
            </a:r>
          </a:p>
        </p:txBody>
      </p:sp>
      <p:graphicFrame>
        <p:nvGraphicFramePr>
          <p:cNvPr id="128004" name="Object 4" descr="X = 1.8 times 10 to the negative fifth molality = the concentration of H, plus"/>
          <p:cNvGraphicFramePr>
            <a:graphicFrameLocks noChangeAspect="1"/>
          </p:cNvGraphicFramePr>
          <p:nvPr>
            <p:extLst>
              <p:ext uri="{D42A27DB-BD31-4B8C-83A1-F6EECF244321}">
                <p14:modId xmlns:p14="http://schemas.microsoft.com/office/powerpoint/2010/main" val="2699199972"/>
              </p:ext>
            </p:extLst>
          </p:nvPr>
        </p:nvGraphicFramePr>
        <p:xfrm>
          <a:off x="3357880" y="4861560"/>
          <a:ext cx="3136900" cy="546100"/>
        </p:xfrm>
        <a:graphic>
          <a:graphicData uri="http://schemas.openxmlformats.org/presentationml/2006/ole">
            <mc:AlternateContent xmlns:mc="http://schemas.openxmlformats.org/markup-compatibility/2006">
              <mc:Choice xmlns:v="urn:schemas-microsoft-com:vml" Requires="v">
                <p:oleObj spid="_x0000_s128296" name="Equation" r:id="rId7" imgW="3136680" imgH="545760" progId="Equation.DSMT4">
                  <p:embed/>
                </p:oleObj>
              </mc:Choice>
              <mc:Fallback>
                <p:oleObj name="Equation" r:id="rId7" imgW="3136680" imgH="545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7880" y="4861560"/>
                        <a:ext cx="31369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sz="quarter" idx="16"/>
          </p:nvPr>
        </p:nvSpPr>
        <p:spPr>
          <a:xfrm>
            <a:off x="914400" y="5656580"/>
            <a:ext cx="533400" cy="381000"/>
          </a:xfrm>
        </p:spPr>
        <p:txBody>
          <a:bodyPr/>
          <a:lstStyle/>
          <a:p>
            <a:pPr marL="429768" indent="-429768">
              <a:buNone/>
            </a:pPr>
            <a:r>
              <a:rPr lang="en-US" sz="2600" dirty="0"/>
              <a:t>So:</a:t>
            </a:r>
          </a:p>
        </p:txBody>
      </p:sp>
      <p:graphicFrame>
        <p:nvGraphicFramePr>
          <p:cNvPr id="128005" name="Object 5" descr="p H = negative log of the concentration of H, plus, = 4.74"/>
          <p:cNvGraphicFramePr>
            <a:graphicFrameLocks noChangeAspect="1"/>
          </p:cNvGraphicFramePr>
          <p:nvPr>
            <p:extLst>
              <p:ext uri="{D42A27DB-BD31-4B8C-83A1-F6EECF244321}">
                <p14:modId xmlns:p14="http://schemas.microsoft.com/office/powerpoint/2010/main" val="1116177464"/>
              </p:ext>
            </p:extLst>
          </p:nvPr>
        </p:nvGraphicFramePr>
        <p:xfrm>
          <a:off x="1524000" y="5615940"/>
          <a:ext cx="3378200" cy="546100"/>
        </p:xfrm>
        <a:graphic>
          <a:graphicData uri="http://schemas.openxmlformats.org/presentationml/2006/ole">
            <mc:AlternateContent xmlns:mc="http://schemas.openxmlformats.org/markup-compatibility/2006">
              <mc:Choice xmlns:v="urn:schemas-microsoft-com:vml" Requires="v">
                <p:oleObj spid="_x0000_s128297" name="Equation" r:id="rId9" imgW="3377880" imgH="545760" progId="Equation.DSMT4">
                  <p:embed/>
                </p:oleObj>
              </mc:Choice>
              <mc:Fallback>
                <p:oleObj name="Equation" r:id="rId9" imgW="3377880" imgH="5457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5615940"/>
                        <a:ext cx="33782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Bases Work the Same Way</a:t>
            </a:r>
          </a:p>
        </p:txBody>
      </p:sp>
      <p:sp>
        <p:nvSpPr>
          <p:cNvPr id="3" name="Content Placeholder 2"/>
          <p:cNvSpPr>
            <a:spLocks noGrp="1"/>
          </p:cNvSpPr>
          <p:nvPr>
            <p:ph idx="1"/>
          </p:nvPr>
        </p:nvSpPr>
        <p:spPr>
          <a:xfrm>
            <a:off x="457200" y="1600201"/>
            <a:ext cx="8229600" cy="2209799"/>
          </a:xfrm>
        </p:spPr>
        <p:txBody>
          <a:bodyPr/>
          <a:lstStyle/>
          <a:p>
            <a:r>
              <a:rPr lang="en-US" sz="2600" dirty="0"/>
              <a:t>The common-ion effect applies to weak bases the same way.</a:t>
            </a:r>
          </a:p>
          <a:p>
            <a:r>
              <a:rPr lang="en-US" sz="2600" dirty="0"/>
              <a:t>If a solution contains a weak base and a salt of its conjugate acid, the base won’t dissociate as much as if it is alone in solution.</a:t>
            </a:r>
          </a:p>
        </p:txBody>
      </p:sp>
      <p:graphicFrame>
        <p:nvGraphicFramePr>
          <p:cNvPr id="129026" name="Object 2" descr="N H 3, aqueous, plus H 2 O, liquid, yields N H 4, plus, aqueous, plus O H, minus, aqueous, in a reversible reaction"/>
          <p:cNvGraphicFramePr>
            <a:graphicFrameLocks noChangeAspect="1"/>
          </p:cNvGraphicFramePr>
          <p:nvPr>
            <p:extLst>
              <p:ext uri="{D42A27DB-BD31-4B8C-83A1-F6EECF244321}">
                <p14:modId xmlns:p14="http://schemas.microsoft.com/office/powerpoint/2010/main" val="3113123821"/>
              </p:ext>
            </p:extLst>
          </p:nvPr>
        </p:nvGraphicFramePr>
        <p:xfrm>
          <a:off x="1651000" y="3982720"/>
          <a:ext cx="6273800" cy="482600"/>
        </p:xfrm>
        <a:graphic>
          <a:graphicData uri="http://schemas.openxmlformats.org/presentationml/2006/ole">
            <mc:AlternateContent xmlns:mc="http://schemas.openxmlformats.org/markup-compatibility/2006">
              <mc:Choice xmlns:v="urn:schemas-microsoft-com:vml" Requires="v">
                <p:oleObj spid="_x0000_s129099" name="Equation" r:id="rId3" imgW="6273720" imgH="482400" progId="Equation.DSMT4">
                  <p:embed/>
                </p:oleObj>
              </mc:Choice>
              <mc:Fallback>
                <p:oleObj name="Equation" r:id="rId3" imgW="62737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3982720"/>
                        <a:ext cx="62738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The addition of N H 4 plus shifts equilibrium concentrations, lowering O H minus concentration and moving the reaction left toward the reactants."/>
          <p:cNvPicPr>
            <a:picLocks noChangeAspect="1"/>
          </p:cNvPicPr>
          <p:nvPr/>
        </p:nvPicPr>
        <p:blipFill>
          <a:blip r:embed="rId5"/>
          <a:stretch>
            <a:fillRect/>
          </a:stretch>
        </p:blipFill>
        <p:spPr>
          <a:xfrm>
            <a:off x="2372052" y="4669103"/>
            <a:ext cx="4405555" cy="16437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Buffers</a:t>
            </a:r>
          </a:p>
        </p:txBody>
      </p:sp>
      <p:sp>
        <p:nvSpPr>
          <p:cNvPr id="3" name="Content Placeholder 2"/>
          <p:cNvSpPr>
            <a:spLocks noGrp="1"/>
          </p:cNvSpPr>
          <p:nvPr>
            <p:ph idx="1"/>
          </p:nvPr>
        </p:nvSpPr>
        <p:spPr>
          <a:xfrm>
            <a:off x="457200" y="1568931"/>
            <a:ext cx="4572000" cy="3003069"/>
          </a:xfrm>
        </p:spPr>
        <p:txBody>
          <a:bodyPr/>
          <a:lstStyle/>
          <a:p>
            <a:r>
              <a:rPr lang="en-US" sz="2600" dirty="0"/>
              <a:t>Solutions of a weak conjugate acid–base pair that resist drastic changes in pH are called </a:t>
            </a:r>
            <a:r>
              <a:rPr lang="en-US" sz="2600" b="1" dirty="0"/>
              <a:t>buffers</a:t>
            </a:r>
            <a:r>
              <a:rPr lang="en-US" sz="2600" dirty="0"/>
              <a:t>.</a:t>
            </a:r>
          </a:p>
          <a:p>
            <a:r>
              <a:rPr lang="en-US" sz="2600" dirty="0"/>
              <a:t>These solutions contain relatively high </a:t>
            </a:r>
            <a:r>
              <a:rPr lang="en-US" sz="2600" dirty="0" smtClean="0"/>
              <a:t>concentrations</a:t>
            </a:r>
            <a:endParaRPr lang="en-US" sz="2600" dirty="0"/>
          </a:p>
        </p:txBody>
      </p:sp>
      <p:graphicFrame>
        <p:nvGraphicFramePr>
          <p:cNvPr id="7" name="Object 6" descr="10 power minus 3 M or more"/>
          <p:cNvGraphicFramePr>
            <a:graphicFrameLocks noChangeAspect="1"/>
          </p:cNvGraphicFramePr>
          <p:nvPr>
            <p:extLst>
              <p:ext uri="{D42A27DB-BD31-4B8C-83A1-F6EECF244321}">
                <p14:modId xmlns:p14="http://schemas.microsoft.com/office/powerpoint/2010/main" val="3881340102"/>
              </p:ext>
            </p:extLst>
          </p:nvPr>
        </p:nvGraphicFramePr>
        <p:xfrm>
          <a:off x="624840" y="4129129"/>
          <a:ext cx="2252133" cy="544471"/>
        </p:xfrm>
        <a:graphic>
          <a:graphicData uri="http://schemas.openxmlformats.org/presentationml/2006/ole">
            <mc:AlternateContent xmlns:mc="http://schemas.openxmlformats.org/markup-compatibility/2006">
              <mc:Choice xmlns:v="urn:schemas-microsoft-com:vml" Requires="v">
                <p:oleObj spid="_x0000_s196648" name="Equation" r:id="rId3" imgW="1155600" imgH="279360" progId="Equation.DSMT4">
                  <p:embed/>
                </p:oleObj>
              </mc:Choice>
              <mc:Fallback>
                <p:oleObj name="Equation" r:id="rId3" imgW="1155600" imgH="279360" progId="Equation.DSMT4">
                  <p:embed/>
                  <p:pic>
                    <p:nvPicPr>
                      <p:cNvPr id="0" name=""/>
                      <p:cNvPicPr/>
                      <p:nvPr/>
                    </p:nvPicPr>
                    <p:blipFill>
                      <a:blip r:embed="rId4"/>
                      <a:stretch>
                        <a:fillRect/>
                      </a:stretch>
                    </p:blipFill>
                    <p:spPr>
                      <a:xfrm>
                        <a:off x="624840" y="4129129"/>
                        <a:ext cx="2252133" cy="544471"/>
                      </a:xfrm>
                      <a:prstGeom prst="rect">
                        <a:avLst/>
                      </a:prstGeom>
                    </p:spPr>
                  </p:pic>
                </p:oleObj>
              </mc:Fallback>
            </mc:AlternateContent>
          </a:graphicData>
        </a:graphic>
      </p:graphicFrame>
      <p:sp>
        <p:nvSpPr>
          <p:cNvPr id="6" name="Content Placeholder 5"/>
          <p:cNvSpPr>
            <a:spLocks noGrp="1"/>
          </p:cNvSpPr>
          <p:nvPr>
            <p:ph sz="quarter" idx="14"/>
          </p:nvPr>
        </p:nvSpPr>
        <p:spPr>
          <a:xfrm>
            <a:off x="381000" y="4191000"/>
            <a:ext cx="4329548" cy="1752600"/>
          </a:xfrm>
        </p:spPr>
        <p:txBody>
          <a:bodyPr/>
          <a:lstStyle/>
          <a:p>
            <a:pPr marL="263525" indent="-263525">
              <a:buNone/>
              <a:tabLst>
                <a:tab pos="92075" algn="l"/>
              </a:tabLst>
            </a:pPr>
            <a:r>
              <a:rPr lang="en-US" sz="2600" dirty="0" smtClean="0"/>
              <a:t>                            of </a:t>
            </a:r>
            <a:r>
              <a:rPr lang="en-US" sz="2600" dirty="0"/>
              <a:t>both the acid and base. Their concentrations are approximately equal</a:t>
            </a:r>
            <a:r>
              <a:rPr lang="en-US" sz="2600" dirty="0" smtClean="0"/>
              <a:t>.</a:t>
            </a:r>
            <a:endParaRPr lang="en-US" sz="2600" dirty="0"/>
          </a:p>
        </p:txBody>
      </p:sp>
      <p:pic>
        <p:nvPicPr>
          <p:cNvPr id="4" name="Picture 3" descr="A photograph shows different colored buffers at different p H atoms: p H of 2 is red, 4 is orange, 6 is yellow, 9 is blue, and 12 is purple."/>
          <p:cNvPicPr>
            <a:picLocks noChangeAspect="1"/>
          </p:cNvPicPr>
          <p:nvPr/>
        </p:nvPicPr>
        <p:blipFill rotWithShape="1">
          <a:blip r:embed="rId5" cstate="print">
            <a:extLst>
              <a:ext uri="{28A0092B-C50C-407E-A947-70E740481C1C}">
                <a14:useLocalDpi xmlns:a14="http://schemas.microsoft.com/office/drawing/2010/main" val="0"/>
              </a:ext>
            </a:extLst>
          </a:blip>
          <a:srcRect b="2336"/>
          <a:stretch/>
        </p:blipFill>
        <p:spPr>
          <a:xfrm>
            <a:off x="5395775" y="1764169"/>
            <a:ext cx="3598767" cy="3754582"/>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8bd8ee06a4ccc2a56a247931b4c937be39ac4f"/>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12256</TotalTime>
  <Words>2299</Words>
  <Application>Microsoft Office PowerPoint</Application>
  <PresentationFormat>On-screen Show (4:3)</PresentationFormat>
  <Paragraphs>294</Paragraphs>
  <Slides>61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9" baseType="lpstr">
      <vt:lpstr>Arial</vt:lpstr>
      <vt:lpstr>Symbol</vt:lpstr>
      <vt:lpstr>Times New Roman</vt:lpstr>
      <vt:lpstr>Verdana</vt:lpstr>
      <vt:lpstr>Wingdings</vt:lpstr>
      <vt:lpstr>508 Lecture</vt:lpstr>
      <vt:lpstr>Equation</vt:lpstr>
      <vt:lpstr>MathType 5.0 Equation</vt:lpstr>
      <vt:lpstr>Chemistry: The Central Science</vt:lpstr>
      <vt:lpstr>Effect of Acetate on the Acetic Acid Equilibrium (1 of 2)</vt:lpstr>
      <vt:lpstr>Effect of Acetate on the Acetic Acid Equilibrium (2 of 2)</vt:lpstr>
      <vt:lpstr>The Common-Ion Effect</vt:lpstr>
      <vt:lpstr>An Acid–Base Example (1 of 2)</vt:lpstr>
      <vt:lpstr>An Acid–Base Example (2 of 2)</vt:lpstr>
      <vt:lpstr>Example (completed)</vt:lpstr>
      <vt:lpstr>Weak Bases Work the Same Way</vt:lpstr>
      <vt:lpstr>Buffers</vt:lpstr>
      <vt:lpstr>Ways to Make a Buffer</vt:lpstr>
      <vt:lpstr>How a Buffer Works</vt:lpstr>
      <vt:lpstr>Calculating the pH of a Buffer (1 of 2)</vt:lpstr>
      <vt:lpstr>Calculating the pH of a Buffer (2 of 2)</vt:lpstr>
      <vt:lpstr>Henderson–Hasselbalch Equation</vt:lpstr>
      <vt:lpstr>Buffer Capacity</vt:lpstr>
      <vt:lpstr>pH Range</vt:lpstr>
      <vt:lpstr>Addition of a Strong Acid or a Strong Base to a Buffer (1 of 2)</vt:lpstr>
      <vt:lpstr>Addition of a Strong Acid or a Strong Base to a Buffer (2 of 2)</vt:lpstr>
      <vt:lpstr>Example (1 of 4)</vt:lpstr>
      <vt:lpstr>Example (2 of 4)</vt:lpstr>
      <vt:lpstr>Example (3 of 4)</vt:lpstr>
      <vt:lpstr>Example (4 of 4)</vt:lpstr>
      <vt:lpstr>Effect of Base on a Buffer vs. Water</vt:lpstr>
      <vt:lpstr>Example Solved (1 of 2)</vt:lpstr>
      <vt:lpstr>Example Solved (2 of 2)</vt:lpstr>
      <vt:lpstr>Titration (1 of 2)</vt:lpstr>
      <vt:lpstr>Titration (2 of 2)</vt:lpstr>
      <vt:lpstr>Titration of a Strong Acid with a Strong Base (1 of 3)</vt:lpstr>
      <vt:lpstr>Titration of a Strong Acid with a Strong Base (2 of 3)</vt:lpstr>
      <vt:lpstr>Titration of a Strong Acid with a Strong Base (3 of 3)</vt:lpstr>
      <vt:lpstr>Titration of a Weak Acid with a Strong Base (1 of 2)</vt:lpstr>
      <vt:lpstr>Titration of a Weak Acid with a Strong Base (2 of 2)</vt:lpstr>
      <vt:lpstr>Calculating pH When SOME Weak Acid Is Neutralized</vt:lpstr>
      <vt:lpstr>Ways That a Weak Acid Titration Differs from a Strong Acid Titration</vt:lpstr>
      <vt:lpstr>Use of Indicators (1 of 2)</vt:lpstr>
      <vt:lpstr>Use of Indicators (2 of 2)</vt:lpstr>
      <vt:lpstr>Indicator Choice Can Be Critical!</vt:lpstr>
      <vt:lpstr>Titrations of Polyprotic Acids</vt:lpstr>
      <vt:lpstr>Solubility Equilibria</vt:lpstr>
      <vt:lpstr>Solubility Product</vt:lpstr>
      <vt:lpstr>Solubility vs. Solubility Product (1 of 2)</vt:lpstr>
      <vt:lpstr>Solubility vs. Solubility Product (2 of 2)</vt:lpstr>
      <vt:lpstr>Calculating Solubility from Ksp (1 of 2)</vt:lpstr>
      <vt:lpstr>Calculating Solubility from Ksp (2 of 2)</vt:lpstr>
      <vt:lpstr>Example 1 (completed)</vt:lpstr>
      <vt:lpstr>Factors Affecting Solubility</vt:lpstr>
      <vt:lpstr>Calculating Solubility with a Common Ion (1 of 2)</vt:lpstr>
      <vt:lpstr>Calculating Solubility with a Common Ion (2 of 2)</vt:lpstr>
      <vt:lpstr>Example 2 (completed)</vt:lpstr>
      <vt:lpstr>p H Affects Solubility (1 of 2)</vt:lpstr>
      <vt:lpstr>p H Affects Solubility (2 of 2)</vt:lpstr>
      <vt:lpstr>Complex Ion Formation (1 of 3)</vt:lpstr>
      <vt:lpstr>Complex Ion Formation (2 of 3)</vt:lpstr>
      <vt:lpstr>Complex Ion Formation (3 of 3)</vt:lpstr>
      <vt:lpstr>How Complex Ion Formation Affects Solubility</vt:lpstr>
      <vt:lpstr>Amphoterism and Solubility (1 of 2)</vt:lpstr>
      <vt:lpstr>Amphoterism and Solubility (2 of 2)</vt:lpstr>
      <vt:lpstr>Will a Precipitate Form?</vt:lpstr>
      <vt:lpstr>Selective Precipitation of Ions</vt:lpstr>
      <vt:lpstr>Qualitative Analysis of Ions</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The Central Science, 14e</dc:title>
  <dc:subject>Chemistry</dc:subject>
  <dc:creator>Brown, LeMay, Bursten, Murphy, Woodward, Stoltzfus</dc:creator>
  <cp:lastModifiedBy>R2, Sathish</cp:lastModifiedBy>
  <cp:revision>4170</cp:revision>
  <dcterms:created xsi:type="dcterms:W3CDTF">2014-07-14T20:04:21Z</dcterms:created>
  <dcterms:modified xsi:type="dcterms:W3CDTF">2017-09-19T07:23:15Z</dcterms:modified>
</cp:coreProperties>
</file>