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572" r:id="rId2"/>
    <p:sldId id="521" r:id="rId3"/>
    <p:sldId id="522" r:id="rId4"/>
    <p:sldId id="523" r:id="rId5"/>
    <p:sldId id="524" r:id="rId6"/>
    <p:sldId id="525" r:id="rId7"/>
    <p:sldId id="526" r:id="rId8"/>
    <p:sldId id="527" r:id="rId9"/>
    <p:sldId id="528" r:id="rId10"/>
    <p:sldId id="529" r:id="rId11"/>
    <p:sldId id="530" r:id="rId12"/>
    <p:sldId id="531" r:id="rId13"/>
    <p:sldId id="532" r:id="rId14"/>
    <p:sldId id="533" r:id="rId15"/>
    <p:sldId id="534" r:id="rId16"/>
    <p:sldId id="535" r:id="rId17"/>
    <p:sldId id="536" r:id="rId18"/>
    <p:sldId id="537" r:id="rId19"/>
    <p:sldId id="538" r:id="rId20"/>
    <p:sldId id="539" r:id="rId21"/>
    <p:sldId id="540" r:id="rId22"/>
    <p:sldId id="541" r:id="rId23"/>
    <p:sldId id="542" r:id="rId24"/>
    <p:sldId id="543" r:id="rId25"/>
    <p:sldId id="544" r:id="rId26"/>
    <p:sldId id="545" r:id="rId27"/>
    <p:sldId id="570" r:id="rId28"/>
    <p:sldId id="571" r:id="rId29"/>
    <p:sldId id="546" r:id="rId30"/>
    <p:sldId id="547" r:id="rId31"/>
    <p:sldId id="548" r:id="rId32"/>
    <p:sldId id="549" r:id="rId33"/>
    <p:sldId id="550" r:id="rId34"/>
    <p:sldId id="551" r:id="rId35"/>
    <p:sldId id="552" r:id="rId36"/>
    <p:sldId id="553" r:id="rId37"/>
    <p:sldId id="554" r:id="rId38"/>
    <p:sldId id="556" r:id="rId39"/>
    <p:sldId id="555" r:id="rId40"/>
    <p:sldId id="557" r:id="rId41"/>
    <p:sldId id="558" r:id="rId42"/>
    <p:sldId id="559" r:id="rId43"/>
    <p:sldId id="560" r:id="rId44"/>
    <p:sldId id="561" r:id="rId45"/>
    <p:sldId id="562" r:id="rId46"/>
    <p:sldId id="563" r:id="rId47"/>
    <p:sldId id="564" r:id="rId48"/>
    <p:sldId id="565" r:id="rId49"/>
    <p:sldId id="566" r:id="rId50"/>
    <p:sldId id="567" r:id="rId51"/>
    <p:sldId id="568" r:id="rId52"/>
    <p:sldId id="569" r:id="rId53"/>
    <p:sldId id="573"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576" userDrawn="1">
          <p15:clr>
            <a:srgbClr val="A4A3A4"/>
          </p15:clr>
        </p15:guide>
        <p15:guide id="3" orient="horz" pos="1008">
          <p15:clr>
            <a:srgbClr val="A4A3A4"/>
          </p15:clr>
        </p15:guide>
        <p15:guide id="4" orient="horz" pos="3600">
          <p15:clr>
            <a:srgbClr val="A4A3A4"/>
          </p15:clr>
        </p15:guide>
        <p15:guide id="5" orient="horz" pos="3984">
          <p15:clr>
            <a:srgbClr val="A4A3A4"/>
          </p15:clr>
        </p15:guide>
        <p15:guide id="6" orient="horz" pos="2160">
          <p15:clr>
            <a:srgbClr val="A4A3A4"/>
          </p15:clr>
        </p15:guide>
        <p15:guide id="7" pos="5472">
          <p15:clr>
            <a:srgbClr val="A4A3A4"/>
          </p15:clr>
        </p15:guide>
        <p15:guide id="8" pos="288">
          <p15:clr>
            <a:srgbClr val="A4A3A4"/>
          </p15:clr>
        </p15:guide>
        <p15:guide id="9" orient="horz" pos="1872" userDrawn="1">
          <p15:clr>
            <a:srgbClr val="A4A3A4"/>
          </p15:clr>
        </p15:guide>
        <p15:guide id="10" orient="horz" pos="129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20064"/>
    <a:srgbClr val="FF0066"/>
    <a:srgbClr val="99008C"/>
    <a:srgbClr val="001581"/>
    <a:srgbClr val="82007C"/>
    <a:srgbClr val="96008F"/>
    <a:srgbClr val="595375"/>
    <a:srgbClr val="6B638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3047" autoAdjust="0"/>
    <p:restoredTop sz="86417" autoAdjust="0"/>
  </p:normalViewPr>
  <p:slideViewPr>
    <p:cSldViewPr>
      <p:cViewPr varScale="1">
        <p:scale>
          <a:sx n="93" d="100"/>
          <a:sy n="93" d="100"/>
        </p:scale>
        <p:origin x="810" y="84"/>
      </p:cViewPr>
      <p:guideLst>
        <p:guide orient="horz" pos="2112"/>
        <p:guide pos="576"/>
        <p:guide orient="horz" pos="1008"/>
        <p:guide orient="horz" pos="3600"/>
        <p:guide orient="horz" pos="3984"/>
        <p:guide orient="horz" pos="2160"/>
        <p:guide pos="5472"/>
        <p:guide pos="288"/>
        <p:guide orient="horz" pos="1872"/>
        <p:guide orient="horz" pos="129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82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10/5/2017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10/5/2017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a:t>
            </a:r>
            <a:r>
              <a:rPr lang="en-IN" dirty="0" err="1" smtClean="0"/>
              <a:t>MathType</a:t>
            </a:r>
            <a:r>
              <a:rPr lang="en-IN" dirty="0" smtClean="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 NVDA Reader (free versions available)</a:t>
            </a: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22085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53</a:t>
            </a:fld>
            <a:endParaRPr lang="en-US"/>
          </a:p>
        </p:txBody>
      </p:sp>
    </p:spTree>
    <p:extLst>
      <p:ext uri="{BB962C8B-B14F-4D97-AF65-F5344CB8AC3E}">
        <p14:creationId xmlns:p14="http://schemas.microsoft.com/office/powerpoint/2010/main" val="1345827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10/5/2017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1" name="TextBox 10"/>
          <p:cNvSpPr txBox="1"/>
          <p:nvPr userDrawn="1"/>
        </p:nvSpPr>
        <p:spPr>
          <a:xfrm>
            <a:off x="1676400" y="6403200"/>
            <a:ext cx="60198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a:latin typeface="Verdana" panose="020B0604030504040204" pitchFamily="34" charset="0"/>
                <a:ea typeface="Verdana" panose="020B0604030504040204" pitchFamily="34" charset="0"/>
                <a:cs typeface="Verdana" panose="020B0604030504040204" pitchFamily="34" charset="0"/>
              </a:rPr>
              <a:t>2018, 2015</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i="0" cap="none" baseline="0">
                <a:solidFill>
                  <a:srgbClr val="007FA3"/>
                </a:solidFill>
                <a:latin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10/5/2017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10/5/2017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10/5/2017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1" name="TextBox 10"/>
          <p:cNvSpPr txBox="1"/>
          <p:nvPr userDrawn="1"/>
        </p:nvSpPr>
        <p:spPr>
          <a:xfrm>
            <a:off x="1676400" y="6403200"/>
            <a:ext cx="60198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a:latin typeface="Verdana" panose="020B0604030504040204" pitchFamily="34" charset="0"/>
                <a:ea typeface="Verdana" panose="020B0604030504040204" pitchFamily="34" charset="0"/>
                <a:cs typeface="Verdana" panose="020B0604030504040204" pitchFamily="34" charset="0"/>
              </a:rPr>
              <a:t>2015, 2011, 2008</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10/5/2017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1690481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10/5/2017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10/5/2017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b="0"/>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10/5/2017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1" i="0" baseline="0">
                <a:latin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1"/>
            <a:ext cx="8229600" cy="1295400"/>
          </a:xfrm>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10/5/2017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3"/>
          </p:nvPr>
        </p:nvSpPr>
        <p:spPr>
          <a:xfrm>
            <a:off x="457200" y="3124200"/>
            <a:ext cx="8229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b="1" i="0" baseline="0">
                <a:solidFill>
                  <a:srgbClr val="007FA3"/>
                </a:solidFill>
                <a:latin typeface="Times New Roman" panose="02020603050405020304" pitchFamily="18" charset="0"/>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10/5/2017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76400" y="6403200"/>
            <a:ext cx="60198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a:latin typeface="Verdana" panose="020B0604030504040204" pitchFamily="34" charset="0"/>
                <a:ea typeface="Verdana" panose="020B0604030504040204" pitchFamily="34" charset="0"/>
                <a:cs typeface="Verdana" panose="020B0604030504040204" pitchFamily="34" charset="0"/>
              </a:rPr>
              <a:t>2015, 2011, 2008</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
        <p:nvSpPr>
          <p:cNvPr id="15" name="TextBox 14"/>
          <p:cNvSpPr txBox="1"/>
          <p:nvPr userDrawn="1"/>
        </p:nvSpPr>
        <p:spPr>
          <a:xfrm>
            <a:off x="7848600" y="6428601"/>
            <a:ext cx="740520" cy="246221"/>
          </a:xfrm>
          <a:prstGeom prst="rect">
            <a:avLst/>
          </a:prstGeom>
          <a:noFill/>
        </p:spPr>
        <p:txBody>
          <a:bodyPr wrap="none" rtlCol="0">
            <a:spAutoFit/>
          </a:bodyPr>
          <a:lstStyle/>
          <a:p>
            <a:r>
              <a:rPr lang="en-US" sz="1000" dirty="0"/>
              <a:t>Slide - </a:t>
            </a:r>
            <a:fld id="{41D1A099-64B4-E24A-BD44-17411C0B0428}" type="slidenum">
              <a:rPr lang="en-US" sz="1000" smtClean="0"/>
              <a:pPr/>
              <a:t>‹#›</a:t>
            </a:fld>
            <a:endParaRPr lang="en-US" sz="1000" dirty="0"/>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4176"/>
            <a:ext cx="8229600" cy="834224"/>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743200"/>
            <a:ext cx="8229600" cy="9858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10/5/2017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0" name="Content Placeholder 9"/>
          <p:cNvSpPr>
            <a:spLocks noGrp="1"/>
          </p:cNvSpPr>
          <p:nvPr>
            <p:ph sz="quarter" idx="14"/>
          </p:nvPr>
        </p:nvSpPr>
        <p:spPr>
          <a:xfrm>
            <a:off x="471052" y="4114800"/>
            <a:ext cx="8229600" cy="109279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1" baseline="0">
                <a:latin typeface="Times New Roman" panose="02020603050405020304" pitchFamily="18" charset="0"/>
              </a:defRPr>
            </a:lvl1pPr>
          </a:lstStyle>
          <a:p>
            <a:r>
              <a:rPr lang="en-US" dirty="0"/>
              <a:t>Click to edit Master title style</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10/5/2017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8"/>
          <p:cNvSpPr>
            <a:spLocks noGrp="1"/>
          </p:cNvSpPr>
          <p:nvPr>
            <p:ph sz="quarter" idx="13"/>
          </p:nvPr>
        </p:nvSpPr>
        <p:spPr>
          <a:xfrm>
            <a:off x="457200" y="1600200"/>
            <a:ext cx="8229600" cy="457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903272BF-3D6F-4CC4-8BEE-F84298C4E3DD}"/>
              </a:ext>
            </a:extLst>
          </p:cNvPr>
          <p:cNvSpPr>
            <a:spLocks noGrp="1"/>
          </p:cNvSpPr>
          <p:nvPr>
            <p:ph sz="quarter" idx="14"/>
          </p:nvPr>
        </p:nvSpPr>
        <p:spPr>
          <a:xfrm>
            <a:off x="457200" y="2133600"/>
            <a:ext cx="82296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B50C8E54-0B94-49F0-8745-9672990C9F60}"/>
              </a:ext>
            </a:extLst>
          </p:cNvPr>
          <p:cNvSpPr>
            <a:spLocks noGrp="1"/>
          </p:cNvSpPr>
          <p:nvPr>
            <p:ph sz="quarter" idx="15"/>
          </p:nvPr>
        </p:nvSpPr>
        <p:spPr>
          <a:xfrm>
            <a:off x="457200" y="2667000"/>
            <a:ext cx="8229600" cy="38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ED5D0B0D-4D5D-4361-A2ED-2F4D06091237}"/>
              </a:ext>
            </a:extLst>
          </p:cNvPr>
          <p:cNvSpPr>
            <a:spLocks noGrp="1"/>
          </p:cNvSpPr>
          <p:nvPr>
            <p:ph sz="quarter" idx="16"/>
          </p:nvPr>
        </p:nvSpPr>
        <p:spPr>
          <a:xfrm>
            <a:off x="457200" y="3124200"/>
            <a:ext cx="82296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5EC6A6FF-A0CB-400C-8AF0-02C60864450E}"/>
              </a:ext>
            </a:extLst>
          </p:cNvPr>
          <p:cNvSpPr>
            <a:spLocks noGrp="1"/>
          </p:cNvSpPr>
          <p:nvPr>
            <p:ph sz="quarter" idx="17"/>
          </p:nvPr>
        </p:nvSpPr>
        <p:spPr>
          <a:xfrm>
            <a:off x="457200" y="3733800"/>
            <a:ext cx="82296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151C6F8A-B1D9-43ED-BB77-0E8F9C31ECAD}"/>
              </a:ext>
            </a:extLst>
          </p:cNvPr>
          <p:cNvSpPr>
            <a:spLocks noGrp="1"/>
          </p:cNvSpPr>
          <p:nvPr>
            <p:ph sz="quarter" idx="18"/>
          </p:nvPr>
        </p:nvSpPr>
        <p:spPr>
          <a:xfrm>
            <a:off x="457200" y="4343400"/>
            <a:ext cx="8229600" cy="30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id="{7208F103-9E45-4692-B8E8-2E9001F799CF}"/>
              </a:ext>
            </a:extLst>
          </p:cNvPr>
          <p:cNvSpPr>
            <a:spLocks noGrp="1"/>
          </p:cNvSpPr>
          <p:nvPr>
            <p:ph sz="quarter" idx="19"/>
          </p:nvPr>
        </p:nvSpPr>
        <p:spPr>
          <a:xfrm>
            <a:off x="457200" y="4800600"/>
            <a:ext cx="8229600" cy="38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2">
            <a:extLst>
              <a:ext uri="{FF2B5EF4-FFF2-40B4-BE49-F238E27FC236}">
                <a16:creationId xmlns:a16="http://schemas.microsoft.com/office/drawing/2014/main" id="{C6BD2D73-BB2C-4859-AAB1-30B6731262DC}"/>
              </a:ext>
            </a:extLst>
          </p:cNvPr>
          <p:cNvSpPr>
            <a:spLocks noGrp="1"/>
          </p:cNvSpPr>
          <p:nvPr>
            <p:ph sz="quarter" idx="20"/>
          </p:nvPr>
        </p:nvSpPr>
        <p:spPr>
          <a:xfrm>
            <a:off x="457200" y="5334000"/>
            <a:ext cx="8229600" cy="38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a:extLst>
              <a:ext uri="{FF2B5EF4-FFF2-40B4-BE49-F238E27FC236}">
                <a16:creationId xmlns:a16="http://schemas.microsoft.com/office/drawing/2014/main" id="{2676077A-2E9B-4C68-96CB-568C38726B23}"/>
              </a:ext>
            </a:extLst>
          </p:cNvPr>
          <p:cNvSpPr>
            <a:spLocks noGrp="1"/>
          </p:cNvSpPr>
          <p:nvPr>
            <p:ph sz="quarter" idx="21"/>
          </p:nvPr>
        </p:nvSpPr>
        <p:spPr>
          <a:xfrm>
            <a:off x="457200" y="5715000"/>
            <a:ext cx="8229600" cy="30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301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5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10/5/2017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0" name="Content Placeholder 9">
            <a:extLst>
              <a:ext uri="{FF2B5EF4-FFF2-40B4-BE49-F238E27FC236}">
                <a16:creationId xmlns:a16="http://schemas.microsoft.com/office/drawing/2014/main" id="{B56E2FE9-ED17-4D91-B710-0E7759D94C0C}"/>
              </a:ext>
            </a:extLst>
          </p:cNvPr>
          <p:cNvSpPr>
            <a:spLocks noGrp="1"/>
          </p:cNvSpPr>
          <p:nvPr>
            <p:ph sz="quarter" idx="13"/>
          </p:nvPr>
        </p:nvSpPr>
        <p:spPr>
          <a:xfrm>
            <a:off x="457200" y="2286000"/>
            <a:ext cx="8229600" cy="685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01DEB61D-F2F4-4DC1-BB37-28CD03F13863}"/>
              </a:ext>
            </a:extLst>
          </p:cNvPr>
          <p:cNvSpPr>
            <a:spLocks noGrp="1"/>
          </p:cNvSpPr>
          <p:nvPr>
            <p:ph sz="quarter" idx="14"/>
          </p:nvPr>
        </p:nvSpPr>
        <p:spPr>
          <a:xfrm>
            <a:off x="457200" y="3048000"/>
            <a:ext cx="8229600" cy="76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1F8DD200-E0AB-4B02-8F6A-8E02D86758DA}"/>
              </a:ext>
            </a:extLst>
          </p:cNvPr>
          <p:cNvSpPr>
            <a:spLocks noGrp="1"/>
          </p:cNvSpPr>
          <p:nvPr>
            <p:ph sz="quarter" idx="15"/>
          </p:nvPr>
        </p:nvSpPr>
        <p:spPr>
          <a:xfrm>
            <a:off x="457200" y="3886200"/>
            <a:ext cx="8229600" cy="60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59CF5EE8-B170-4546-93AA-E122FD2ED726}"/>
              </a:ext>
            </a:extLst>
          </p:cNvPr>
          <p:cNvSpPr>
            <a:spLocks noGrp="1"/>
          </p:cNvSpPr>
          <p:nvPr>
            <p:ph sz="quarter" idx="16"/>
          </p:nvPr>
        </p:nvSpPr>
        <p:spPr>
          <a:xfrm>
            <a:off x="457200" y="4572000"/>
            <a:ext cx="82296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a:extLst>
              <a:ext uri="{FF2B5EF4-FFF2-40B4-BE49-F238E27FC236}">
                <a16:creationId xmlns:a16="http://schemas.microsoft.com/office/drawing/2014/main" id="{53E79B17-C3A3-4CE0-9823-BFFECD949319}"/>
              </a:ext>
            </a:extLst>
          </p:cNvPr>
          <p:cNvSpPr>
            <a:spLocks noGrp="1"/>
          </p:cNvSpPr>
          <p:nvPr>
            <p:ph sz="quarter" idx="17"/>
          </p:nvPr>
        </p:nvSpPr>
        <p:spPr>
          <a:xfrm>
            <a:off x="457200" y="5334000"/>
            <a:ext cx="82296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9140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10/5/2017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10" name="Picture 9" descr="Pearson Logo"/>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5" name="TextBox 14">
            <a:extLst>
              <a:ext uri="{FF2B5EF4-FFF2-40B4-BE49-F238E27FC236}">
                <a16:creationId xmlns:a16="http://schemas.microsoft.com/office/drawing/2014/main" id="{6A718697-59C5-4053-8F96-04F1E4F9DFA7}"/>
              </a:ext>
            </a:extLst>
          </p:cNvPr>
          <p:cNvSpPr txBox="1"/>
          <p:nvPr userDrawn="1"/>
        </p:nvSpPr>
        <p:spPr>
          <a:xfrm>
            <a:off x="1600200" y="6420719"/>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1" r:id="rId8"/>
    <p:sldLayoutId id="2147483662" r:id="rId9"/>
    <p:sldLayoutId id="2147483651" r:id="rId10"/>
    <p:sldLayoutId id="2147483654" r:id="rId11"/>
    <p:sldLayoutId id="2147483655" r:id="rId12"/>
    <p:sldLayoutId id="2147483664" r:id="rId13"/>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12.w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16.wmf"/><Relationship Id="rId5" Type="http://schemas.openxmlformats.org/officeDocument/2006/relationships/oleObject" Target="../embeddings/oleObject10.bin"/><Relationship Id="rId4" Type="http://schemas.openxmlformats.org/officeDocument/2006/relationships/image" Target="../media/image15.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17.wmf"/><Relationship Id="rId5" Type="http://schemas.openxmlformats.org/officeDocument/2006/relationships/oleObject" Target="../embeddings/oleObject12.bin"/><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image" Target="../media/image19.wmf"/><Relationship Id="rId5" Type="http://schemas.openxmlformats.org/officeDocument/2006/relationships/oleObject" Target="../embeddings/oleObject14.bin"/><Relationship Id="rId4" Type="http://schemas.openxmlformats.org/officeDocument/2006/relationships/image" Target="../media/image18.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image" Target="../media/image21.wmf"/><Relationship Id="rId5" Type="http://schemas.openxmlformats.org/officeDocument/2006/relationships/oleObject" Target="../embeddings/oleObject16.bin"/><Relationship Id="rId4" Type="http://schemas.openxmlformats.org/officeDocument/2006/relationships/image" Target="../media/image20.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image" Target="../media/image22.wmf"/><Relationship Id="rId5" Type="http://schemas.openxmlformats.org/officeDocument/2006/relationships/oleObject" Target="../embeddings/oleObject18.bin"/><Relationship Id="rId4" Type="http://schemas.openxmlformats.org/officeDocument/2006/relationships/image" Target="../media/image21.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24.wmf"/><Relationship Id="rId5" Type="http://schemas.openxmlformats.org/officeDocument/2006/relationships/oleObject" Target="../embeddings/oleObject20.bin"/><Relationship Id="rId4" Type="http://schemas.openxmlformats.org/officeDocument/2006/relationships/image" Target="../media/image23.wmf"/></Relationships>
</file>

<file path=ppt/slides/_rels/slide17.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image" Target="../media/image26.wmf"/><Relationship Id="rId5" Type="http://schemas.openxmlformats.org/officeDocument/2006/relationships/oleObject" Target="../embeddings/oleObject22.bin"/><Relationship Id="rId4" Type="http://schemas.openxmlformats.org/officeDocument/2006/relationships/image" Target="../media/image25.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29.wmf"/><Relationship Id="rId5" Type="http://schemas.openxmlformats.org/officeDocument/2006/relationships/oleObject" Target="../embeddings/oleObject25.bin"/><Relationship Id="rId4" Type="http://schemas.openxmlformats.org/officeDocument/2006/relationships/image" Target="../media/image28.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31.wmf"/><Relationship Id="rId5" Type="http://schemas.openxmlformats.org/officeDocument/2006/relationships/oleObject" Target="../embeddings/oleObject27.bin"/><Relationship Id="rId4" Type="http://schemas.openxmlformats.org/officeDocument/2006/relationships/image" Target="../media/image3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9.xml"/><Relationship Id="rId1" Type="http://schemas.openxmlformats.org/officeDocument/2006/relationships/vmlDrawing" Target="../drawings/vmlDrawing15.vml"/><Relationship Id="rId4" Type="http://schemas.openxmlformats.org/officeDocument/2006/relationships/image" Target="../media/image36.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4.xml"/><Relationship Id="rId1" Type="http://schemas.openxmlformats.org/officeDocument/2006/relationships/vmlDrawing" Target="../drawings/vmlDrawing16.vml"/><Relationship Id="rId5" Type="http://schemas.openxmlformats.org/officeDocument/2006/relationships/image" Target="../media/image41.jpeg"/><Relationship Id="rId4" Type="http://schemas.openxmlformats.org/officeDocument/2006/relationships/image" Target="../media/image40.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42.wmf"/></Relationships>
</file>

<file path=ppt/slides/_rels/slide31.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44.wmf"/><Relationship Id="rId5" Type="http://schemas.openxmlformats.org/officeDocument/2006/relationships/oleObject" Target="../embeddings/oleObject32.bin"/><Relationship Id="rId4" Type="http://schemas.openxmlformats.org/officeDocument/2006/relationships/image" Target="../media/image43.wmf"/></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9.xml"/><Relationship Id="rId1" Type="http://schemas.openxmlformats.org/officeDocument/2006/relationships/vmlDrawing" Target="../drawings/vmlDrawing19.vml"/><Relationship Id="rId4" Type="http://schemas.openxmlformats.org/officeDocument/2006/relationships/image" Target="../media/image48.wmf"/></Relationships>
</file>

<file path=ppt/slides/_rels/slide3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50.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52.jpeg"/><Relationship Id="rId4" Type="http://schemas.openxmlformats.org/officeDocument/2006/relationships/image" Target="../media/image51.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image" Target="../media/image53.wmf"/></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9.xml"/><Relationship Id="rId1" Type="http://schemas.openxmlformats.org/officeDocument/2006/relationships/vmlDrawing" Target="../drawings/vmlDrawing23.vml"/><Relationship Id="rId4" Type="http://schemas.openxmlformats.org/officeDocument/2006/relationships/image" Target="../media/image56.wmf"/></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4.bin"/><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9.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1.jpeg"/><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534400" cy="806267"/>
          </a:xfrm>
        </p:spPr>
        <p:txBody>
          <a:bodyPr anchor="b"/>
          <a:lstStyle/>
          <a:p>
            <a:r>
              <a:rPr lang="en-US" altLang="en-US" dirty="0" smtClean="0">
                <a:latin typeface="Times New Roman" panose="02020603050405020304" pitchFamily="18" charset="0"/>
              </a:rPr>
              <a:t>Chemistry: The Central Science</a:t>
            </a:r>
            <a:endParaRPr lang="en-IN" dirty="0">
              <a:latin typeface="Times New Roman" panose="02020603050405020304" pitchFamily="18" charset="0"/>
            </a:endParaRPr>
          </a:p>
        </p:txBody>
      </p:sp>
      <p:sp>
        <p:nvSpPr>
          <p:cNvPr id="3" name="Text Placeholder 2"/>
          <p:cNvSpPr>
            <a:spLocks noGrp="1"/>
          </p:cNvSpPr>
          <p:nvPr>
            <p:ph type="body" sz="quarter" idx="13"/>
          </p:nvPr>
        </p:nvSpPr>
        <p:spPr>
          <a:xfrm>
            <a:off x="457200" y="1174932"/>
            <a:ext cx="8229600" cy="349068"/>
          </a:xfrm>
        </p:spPr>
        <p:txBody>
          <a:bodyPr/>
          <a:lstStyle/>
          <a:p>
            <a:r>
              <a:rPr lang="en-US" altLang="en-US" dirty="0" smtClean="0"/>
              <a:t>Fourteenth </a:t>
            </a:r>
            <a:r>
              <a:rPr lang="en-US" altLang="en-US" dirty="0"/>
              <a:t>Edition</a:t>
            </a:r>
            <a:endParaRPr lang="en-IN" dirty="0" smtClean="0">
              <a:latin typeface="+mj-lt"/>
            </a:endParaRPr>
          </a:p>
        </p:txBody>
      </p:sp>
      <p:sp>
        <p:nvSpPr>
          <p:cNvPr id="4" name="Text Placeholder 3"/>
          <p:cNvSpPr>
            <a:spLocks noGrp="1"/>
          </p:cNvSpPr>
          <p:nvPr>
            <p:ph type="body" sz="quarter" idx="14"/>
          </p:nvPr>
        </p:nvSpPr>
        <p:spPr>
          <a:xfrm>
            <a:off x="4800600" y="1600201"/>
            <a:ext cx="3657600" cy="1600199"/>
          </a:xfrm>
        </p:spPr>
        <p:txBody>
          <a:bodyPr/>
          <a:lstStyle/>
          <a:p>
            <a:pPr algn="ctr"/>
            <a:r>
              <a:rPr lang="en-IN" b="1" dirty="0">
                <a:latin typeface="+mj-lt"/>
              </a:rPr>
              <a:t>Chapter </a:t>
            </a:r>
            <a:r>
              <a:rPr lang="en-IN" b="1" dirty="0" smtClean="0">
                <a:latin typeface="+mj-lt"/>
              </a:rPr>
              <a:t>20</a:t>
            </a:r>
          </a:p>
        </p:txBody>
      </p:sp>
      <p:sp>
        <p:nvSpPr>
          <p:cNvPr id="5" name="Text Placeholder 4"/>
          <p:cNvSpPr>
            <a:spLocks noGrp="1"/>
          </p:cNvSpPr>
          <p:nvPr>
            <p:ph type="body" sz="quarter" idx="15"/>
          </p:nvPr>
        </p:nvSpPr>
        <p:spPr>
          <a:xfrm>
            <a:off x="4724400" y="3322637"/>
            <a:ext cx="3943350" cy="2392363"/>
          </a:xfrm>
        </p:spPr>
        <p:txBody>
          <a:bodyPr/>
          <a:lstStyle/>
          <a:p>
            <a:pPr algn="ctr">
              <a:spcBef>
                <a:spcPct val="50000"/>
              </a:spcBef>
              <a:buClrTx/>
            </a:pPr>
            <a:r>
              <a:rPr lang="en-US" dirty="0"/>
              <a:t>Electrochemistry</a:t>
            </a:r>
            <a:endParaRPr lang="en-US" altLang="en-US" dirty="0">
              <a:latin typeface="Arial" panose="020B0604020202020204" pitchFamily="34" charset="0"/>
            </a:endParaRPr>
          </a:p>
        </p:txBody>
      </p:sp>
      <p:pic>
        <p:nvPicPr>
          <p:cNvPr id="8" name="Picture 1" descr="Front Cover: Chemistry: The Central Science Fourteenth Edition by Brown, Lemay, Bursten, Murphy, Woodward, and Stoltzfus.">
            <a:extLst>
              <a:ext uri="{FF2B5EF4-FFF2-40B4-BE49-F238E27FC236}">
                <a16:creationId xmlns:a16="http://schemas.microsoft.com/office/drawing/2014/main" id="{4C9FC084-0030-4902-AB99-14C18DABC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659149"/>
            <a:ext cx="3505200" cy="45670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Text Placeholder 3"/>
          <p:cNvSpPr>
            <a:spLocks noGrp="1"/>
          </p:cNvSpPr>
          <p:nvPr>
            <p:ph type="body" sz="quarter" idx="14"/>
          </p:nvPr>
        </p:nvSpPr>
        <p:spPr>
          <a:xfrm>
            <a:off x="2667000" y="6477194"/>
            <a:ext cx="6000750" cy="180975"/>
          </a:xfrm>
        </p:spPr>
        <p:txBody>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2018, 2015, 2012 </a:t>
            </a:r>
            <a:r>
              <a:rPr lang="en-US" altLang="en-US" sz="120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06616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578D3-656D-4BE7-980F-6600464A958D}"/>
              </a:ext>
            </a:extLst>
          </p:cNvPr>
          <p:cNvSpPr>
            <a:spLocks noGrp="1"/>
          </p:cNvSpPr>
          <p:nvPr>
            <p:ph type="title"/>
          </p:nvPr>
        </p:nvSpPr>
        <p:spPr/>
        <p:txBody>
          <a:bodyPr/>
          <a:lstStyle/>
          <a:p>
            <a:r>
              <a:rPr lang="en-US" dirty="0"/>
              <a:t>The Half-Reaction Method</a:t>
            </a:r>
          </a:p>
        </p:txBody>
      </p:sp>
      <p:pic>
        <p:nvPicPr>
          <p:cNvPr id="6" name="Picture 5" descr="Photographs show a reaction of M n O 4 minus with C 2, O 4, 2 minus. Part ay. A beaker contains a colorless solution of C 2, O 4, 2 minus, aqueous. M n O 4 minus, aqueous, which appears purple, is slowly added to the beaker. The purple color of M n O 4 minus disappears immediately as the reaction with C 2, O 4, 2 minus occurs. Part b. The solution in the beaker appears entirely purple. The purple color of M n O 4 minus remains because C 2, O 4, 2 minus is completely consumed. ">
            <a:extLst>
              <a:ext uri="{FF2B5EF4-FFF2-40B4-BE49-F238E27FC236}">
                <a16:creationId xmlns:a16="http://schemas.microsoft.com/office/drawing/2014/main" id="{D53A5040-0251-4561-8617-B22E60FFEE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037"/>
          <a:stretch/>
        </p:blipFill>
        <p:spPr>
          <a:xfrm>
            <a:off x="2265165" y="1676255"/>
            <a:ext cx="4613670" cy="2362345"/>
          </a:xfrm>
          <a:prstGeom prst="rect">
            <a:avLst/>
          </a:prstGeom>
        </p:spPr>
      </p:pic>
      <p:sp>
        <p:nvSpPr>
          <p:cNvPr id="3" name="Content Placeholder 2">
            <a:extLst>
              <a:ext uri="{FF2B5EF4-FFF2-40B4-BE49-F238E27FC236}">
                <a16:creationId xmlns:a16="http://schemas.microsoft.com/office/drawing/2014/main" id="{69CE8A2C-E95E-48F3-BA1E-2A1FC1063ADB}"/>
              </a:ext>
            </a:extLst>
          </p:cNvPr>
          <p:cNvSpPr>
            <a:spLocks noGrp="1"/>
          </p:cNvSpPr>
          <p:nvPr>
            <p:ph idx="1"/>
          </p:nvPr>
        </p:nvSpPr>
        <p:spPr>
          <a:xfrm>
            <a:off x="457200" y="4267200"/>
            <a:ext cx="4800600" cy="381000"/>
          </a:xfrm>
        </p:spPr>
        <p:txBody>
          <a:bodyPr/>
          <a:lstStyle/>
          <a:p>
            <a:r>
              <a:rPr lang="en-US" sz="2600" dirty="0"/>
              <a:t>Consider the reaction between</a:t>
            </a:r>
          </a:p>
        </p:txBody>
      </p:sp>
      <p:graphicFrame>
        <p:nvGraphicFramePr>
          <p:cNvPr id="7" name="Object 6" descr="M N O 4, minus and C 2 O 4, 2 minus">
            <a:extLst>
              <a:ext uri="{FF2B5EF4-FFF2-40B4-BE49-F238E27FC236}">
                <a16:creationId xmlns:a16="http://schemas.microsoft.com/office/drawing/2014/main" id="{9CCBFF37-7046-441A-BC4A-B6B97B55FD4C}"/>
              </a:ext>
            </a:extLst>
          </p:cNvPr>
          <p:cNvGraphicFramePr>
            <a:graphicFrameLocks noChangeAspect="1"/>
          </p:cNvGraphicFramePr>
          <p:nvPr>
            <p:extLst>
              <p:ext uri="{D42A27DB-BD31-4B8C-83A1-F6EECF244321}">
                <p14:modId xmlns:p14="http://schemas.microsoft.com/office/powerpoint/2010/main" val="2031103047"/>
              </p:ext>
            </p:extLst>
          </p:nvPr>
        </p:nvGraphicFramePr>
        <p:xfrm>
          <a:off x="5293032" y="4302432"/>
          <a:ext cx="2946400" cy="431800"/>
        </p:xfrm>
        <a:graphic>
          <a:graphicData uri="http://schemas.openxmlformats.org/presentationml/2006/ole">
            <mc:AlternateContent xmlns:mc="http://schemas.openxmlformats.org/markup-compatibility/2006">
              <mc:Choice xmlns:v="urn:schemas-microsoft-com:vml" Requires="v">
                <p:oleObj spid="_x0000_s97414" name="Equation" r:id="rId4" imgW="2946240" imgH="431640" progId="Equation.DSMT4">
                  <p:embed/>
                </p:oleObj>
              </mc:Choice>
              <mc:Fallback>
                <p:oleObj name="Equation" r:id="rId4" imgW="2946240" imgH="431640" progId="Equation.DSMT4">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3032" y="4302432"/>
                        <a:ext cx="29464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descr="M n O 4, minus, aqueous, plus C 2 O 4, 2 minus, aqueous, yields M n, 2 plus, aqueous, plus C O 2, aqueous">
            <a:extLst>
              <a:ext uri="{FF2B5EF4-FFF2-40B4-BE49-F238E27FC236}">
                <a16:creationId xmlns:a16="http://schemas.microsoft.com/office/drawing/2014/main" id="{A6B9B996-091D-41C7-BF7E-CC2EC92C4E9E}"/>
              </a:ext>
            </a:extLst>
          </p:cNvPr>
          <p:cNvGraphicFramePr>
            <a:graphicFrameLocks noChangeAspect="1"/>
          </p:cNvGraphicFramePr>
          <p:nvPr>
            <p:extLst>
              <p:ext uri="{D42A27DB-BD31-4B8C-83A1-F6EECF244321}">
                <p14:modId xmlns:p14="http://schemas.microsoft.com/office/powerpoint/2010/main" val="2180731579"/>
              </p:ext>
            </p:extLst>
          </p:nvPr>
        </p:nvGraphicFramePr>
        <p:xfrm>
          <a:off x="1300104" y="4828151"/>
          <a:ext cx="6607293" cy="429649"/>
        </p:xfrm>
        <a:graphic>
          <a:graphicData uri="http://schemas.openxmlformats.org/presentationml/2006/ole">
            <mc:AlternateContent xmlns:mc="http://schemas.openxmlformats.org/markup-compatibility/2006">
              <mc:Choice xmlns:v="urn:schemas-microsoft-com:vml" Requires="v">
                <p:oleObj spid="_x0000_s97415" name="Equation" r:id="rId6" imgW="7226280" imgH="469800" progId="Equation.DSMT4">
                  <p:embed/>
                </p:oleObj>
              </mc:Choice>
              <mc:Fallback>
                <p:oleObj name="Equation" r:id="rId6" imgW="7226280" imgH="469800" progId="Equation.DSMT4">
                  <p:embed/>
                  <p:pic>
                    <p:nvPicPr>
                      <p:cNvPr id="0"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0104" y="4828151"/>
                        <a:ext cx="6607293" cy="4296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a:extLst>
              <a:ext uri="{FF2B5EF4-FFF2-40B4-BE49-F238E27FC236}">
                <a16:creationId xmlns:a16="http://schemas.microsoft.com/office/drawing/2014/main" id="{DC98BE75-B05B-4E0E-ABB7-8CED73C0593F}"/>
              </a:ext>
            </a:extLst>
          </p:cNvPr>
          <p:cNvSpPr>
            <a:spLocks noGrp="1"/>
          </p:cNvSpPr>
          <p:nvPr>
            <p:ph idx="13"/>
          </p:nvPr>
        </p:nvSpPr>
        <p:spPr>
          <a:xfrm>
            <a:off x="457200" y="5417626"/>
            <a:ext cx="8229600" cy="830774"/>
          </a:xfrm>
        </p:spPr>
        <p:txBody>
          <a:bodyPr/>
          <a:lstStyle/>
          <a:p>
            <a:r>
              <a:rPr lang="en-US" sz="2600" dirty="0">
                <a:sym typeface="Symbol" charset="2"/>
              </a:rPr>
              <a:t>Assigning oxidation numbers shows that Mn is reduced (+7 </a:t>
            </a:r>
            <a:r>
              <a:rPr lang="en-US" sz="2600" dirty="0">
                <a:latin typeface="Arial" panose="020B0604020202020204" pitchFamily="34" charset="0"/>
                <a:cs typeface="Arial" panose="020B0604020202020204" pitchFamily="34" charset="0"/>
                <a:sym typeface="Symbol" charset="2"/>
              </a:rPr>
              <a:t>→</a:t>
            </a:r>
            <a:r>
              <a:rPr lang="en-US" sz="2600" dirty="0">
                <a:sym typeface="Symbol" charset="2"/>
              </a:rPr>
              <a:t> +2) and C is oxidized (+3 </a:t>
            </a:r>
            <a:r>
              <a:rPr lang="en-US" sz="2600" dirty="0">
                <a:latin typeface="Arial" panose="020B0604020202020204" pitchFamily="34" charset="0"/>
                <a:cs typeface="Arial" panose="020B0604020202020204" pitchFamily="34" charset="0"/>
                <a:sym typeface="Symbol" charset="2"/>
              </a:rPr>
              <a:t>→</a:t>
            </a:r>
            <a:r>
              <a:rPr lang="en-US" sz="2600" dirty="0">
                <a:sym typeface="Symbol" charset="2"/>
              </a:rPr>
              <a:t> +4).</a:t>
            </a:r>
          </a:p>
        </p:txBody>
      </p:sp>
    </p:spTree>
    <p:extLst>
      <p:ext uri="{BB962C8B-B14F-4D97-AF65-F5344CB8AC3E}">
        <p14:creationId xmlns:p14="http://schemas.microsoft.com/office/powerpoint/2010/main" val="1162030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7EE31-965D-418F-ACB5-5FD8B284945F}"/>
              </a:ext>
            </a:extLst>
          </p:cNvPr>
          <p:cNvSpPr>
            <a:spLocks noGrp="1"/>
          </p:cNvSpPr>
          <p:nvPr>
            <p:ph type="title"/>
          </p:nvPr>
        </p:nvSpPr>
        <p:spPr/>
        <p:txBody>
          <a:bodyPr/>
          <a:lstStyle/>
          <a:p>
            <a:r>
              <a:rPr lang="en-US" dirty="0"/>
              <a:t>Oxidation Half-Reaction </a:t>
            </a:r>
            <a:r>
              <a:rPr lang="en-US" sz="2000" b="0" dirty="0"/>
              <a:t>(1 of 2)</a:t>
            </a:r>
          </a:p>
        </p:txBody>
      </p:sp>
      <p:graphicFrame>
        <p:nvGraphicFramePr>
          <p:cNvPr id="4" name="Object 3" descr="C 2 O 4, 2 minus, yields C O 2">
            <a:extLst>
              <a:ext uri="{FF2B5EF4-FFF2-40B4-BE49-F238E27FC236}">
                <a16:creationId xmlns:a16="http://schemas.microsoft.com/office/drawing/2014/main" id="{E1068132-1C89-42C8-99B2-90BFF94ADEEE}"/>
              </a:ext>
            </a:extLst>
          </p:cNvPr>
          <p:cNvGraphicFramePr>
            <a:graphicFrameLocks noChangeAspect="1"/>
          </p:cNvGraphicFramePr>
          <p:nvPr>
            <p:extLst>
              <p:ext uri="{D42A27DB-BD31-4B8C-83A1-F6EECF244321}">
                <p14:modId xmlns:p14="http://schemas.microsoft.com/office/powerpoint/2010/main" val="1560600230"/>
              </p:ext>
            </p:extLst>
          </p:nvPr>
        </p:nvGraphicFramePr>
        <p:xfrm>
          <a:off x="3505200" y="2362200"/>
          <a:ext cx="2159000" cy="431800"/>
        </p:xfrm>
        <a:graphic>
          <a:graphicData uri="http://schemas.openxmlformats.org/presentationml/2006/ole">
            <mc:AlternateContent xmlns:mc="http://schemas.openxmlformats.org/markup-compatibility/2006">
              <mc:Choice xmlns:v="urn:schemas-microsoft-com:vml" Requires="v">
                <p:oleObj spid="_x0000_s98436" name="Equation" r:id="rId3" imgW="2158920" imgH="431640" progId="Equation.DSMT4">
                  <p:embed/>
                </p:oleObj>
              </mc:Choice>
              <mc:Fallback>
                <p:oleObj name="Equation" r:id="rId3" imgW="2158920" imgH="431640" progId="Equation.DSMT4">
                  <p:embed/>
                  <p:pic>
                    <p:nvPicPr>
                      <p:cNvPr id="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362200"/>
                        <a:ext cx="21590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a:extLst>
              <a:ext uri="{FF2B5EF4-FFF2-40B4-BE49-F238E27FC236}">
                <a16:creationId xmlns:a16="http://schemas.microsoft.com/office/drawing/2014/main" id="{BCFA8863-93D4-4158-A151-1D16A45B97C8}"/>
              </a:ext>
            </a:extLst>
          </p:cNvPr>
          <p:cNvSpPr>
            <a:spLocks noGrp="1"/>
          </p:cNvSpPr>
          <p:nvPr>
            <p:ph idx="1"/>
          </p:nvPr>
        </p:nvSpPr>
        <p:spPr>
          <a:xfrm>
            <a:off x="457200" y="3429001"/>
            <a:ext cx="8229600" cy="533400"/>
          </a:xfrm>
        </p:spPr>
        <p:txBody>
          <a:bodyPr/>
          <a:lstStyle/>
          <a:p>
            <a:pPr marL="0" indent="0">
              <a:buNone/>
            </a:pPr>
            <a:r>
              <a:rPr lang="en-US" sz="2600" dirty="0">
                <a:sym typeface="Symbol" charset="2"/>
              </a:rPr>
              <a:t>To balance the carbon, we add a coefficient of 2:</a:t>
            </a:r>
            <a:endParaRPr lang="en-US" sz="2600" dirty="0"/>
          </a:p>
        </p:txBody>
      </p:sp>
      <p:graphicFrame>
        <p:nvGraphicFramePr>
          <p:cNvPr id="5" name="Object 4" descr="C 2 O 4, 2 minus, yields 2 C O 2">
            <a:extLst>
              <a:ext uri="{FF2B5EF4-FFF2-40B4-BE49-F238E27FC236}">
                <a16:creationId xmlns:a16="http://schemas.microsoft.com/office/drawing/2014/main" id="{7F6DBE25-695C-4B16-ADB8-35A5D80C442D}"/>
              </a:ext>
            </a:extLst>
          </p:cNvPr>
          <p:cNvGraphicFramePr>
            <a:graphicFrameLocks noChangeAspect="1"/>
          </p:cNvGraphicFramePr>
          <p:nvPr>
            <p:extLst>
              <p:ext uri="{D42A27DB-BD31-4B8C-83A1-F6EECF244321}">
                <p14:modId xmlns:p14="http://schemas.microsoft.com/office/powerpoint/2010/main" val="2389895531"/>
              </p:ext>
            </p:extLst>
          </p:nvPr>
        </p:nvGraphicFramePr>
        <p:xfrm>
          <a:off x="3429000" y="4368800"/>
          <a:ext cx="2451100" cy="431800"/>
        </p:xfrm>
        <a:graphic>
          <a:graphicData uri="http://schemas.openxmlformats.org/presentationml/2006/ole">
            <mc:AlternateContent xmlns:mc="http://schemas.openxmlformats.org/markup-compatibility/2006">
              <mc:Choice xmlns:v="urn:schemas-microsoft-com:vml" Requires="v">
                <p:oleObj spid="_x0000_s98437" name="Equation" r:id="rId5" imgW="2450880" imgH="431640" progId="Equation.DSMT4">
                  <p:embed/>
                </p:oleObj>
              </mc:Choice>
              <mc:Fallback>
                <p:oleObj name="Equation" r:id="rId5" imgW="2450880" imgH="431640" progId="Equation.DSMT4">
                  <p:embed/>
                  <p:pic>
                    <p:nvPicPr>
                      <p:cNvPr id="0"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4368800"/>
                        <a:ext cx="24511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88265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7EE31-965D-418F-ACB5-5FD8B284945F}"/>
              </a:ext>
            </a:extLst>
          </p:cNvPr>
          <p:cNvSpPr>
            <a:spLocks noGrp="1"/>
          </p:cNvSpPr>
          <p:nvPr>
            <p:ph type="title"/>
          </p:nvPr>
        </p:nvSpPr>
        <p:spPr/>
        <p:txBody>
          <a:bodyPr/>
          <a:lstStyle/>
          <a:p>
            <a:r>
              <a:rPr lang="en-US" dirty="0"/>
              <a:t>Oxidation Half-Reaction </a:t>
            </a:r>
            <a:r>
              <a:rPr lang="en-US" sz="2000" b="0" dirty="0"/>
              <a:t>(2 of 2)</a:t>
            </a:r>
            <a:endParaRPr lang="en-US" dirty="0"/>
          </a:p>
        </p:txBody>
      </p:sp>
      <p:graphicFrame>
        <p:nvGraphicFramePr>
          <p:cNvPr id="6" name="Object 5" descr="C 2 O 4, 2 minus, yields 2 C O 2">
            <a:extLst>
              <a:ext uri="{FF2B5EF4-FFF2-40B4-BE49-F238E27FC236}">
                <a16:creationId xmlns:a16="http://schemas.microsoft.com/office/drawing/2014/main" id="{B3D60480-A488-4945-ACF6-1AAADAB6D6D0}"/>
              </a:ext>
            </a:extLst>
          </p:cNvPr>
          <p:cNvGraphicFramePr>
            <a:graphicFrameLocks noChangeAspect="1"/>
          </p:cNvGraphicFramePr>
          <p:nvPr>
            <p:extLst>
              <p:ext uri="{D42A27DB-BD31-4B8C-83A1-F6EECF244321}">
                <p14:modId xmlns:p14="http://schemas.microsoft.com/office/powerpoint/2010/main" val="3780852513"/>
              </p:ext>
            </p:extLst>
          </p:nvPr>
        </p:nvGraphicFramePr>
        <p:xfrm>
          <a:off x="3124200" y="2387600"/>
          <a:ext cx="2451100" cy="431800"/>
        </p:xfrm>
        <a:graphic>
          <a:graphicData uri="http://schemas.openxmlformats.org/presentationml/2006/ole">
            <mc:AlternateContent xmlns:mc="http://schemas.openxmlformats.org/markup-compatibility/2006">
              <mc:Choice xmlns:v="urn:schemas-microsoft-com:vml" Requires="v">
                <p:oleObj spid="_x0000_s99460" name="Equation" r:id="rId3" imgW="2450880" imgH="431640" progId="Equation.DSMT4">
                  <p:embed/>
                </p:oleObj>
              </mc:Choice>
              <mc:Fallback>
                <p:oleObj name="Equation" r:id="rId3" imgW="2450880" imgH="431640" progId="Equation.DSMT4">
                  <p:embed/>
                  <p:pic>
                    <p:nvPicPr>
                      <p:cNvPr id="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387600"/>
                        <a:ext cx="24511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a:extLst>
              <a:ext uri="{FF2B5EF4-FFF2-40B4-BE49-F238E27FC236}">
                <a16:creationId xmlns:a16="http://schemas.microsoft.com/office/drawing/2014/main" id="{BCFA8863-93D4-4158-A151-1D16A45B97C8}"/>
              </a:ext>
            </a:extLst>
          </p:cNvPr>
          <p:cNvSpPr>
            <a:spLocks noGrp="1"/>
          </p:cNvSpPr>
          <p:nvPr>
            <p:ph idx="1"/>
          </p:nvPr>
        </p:nvSpPr>
        <p:spPr>
          <a:xfrm>
            <a:off x="457200" y="3429000"/>
            <a:ext cx="8229600" cy="838199"/>
          </a:xfrm>
        </p:spPr>
        <p:txBody>
          <a:bodyPr/>
          <a:lstStyle/>
          <a:p>
            <a:pPr marL="0" indent="0">
              <a:buNone/>
            </a:pPr>
            <a:r>
              <a:rPr lang="en-US" sz="2600" dirty="0">
                <a:sym typeface="Symbol" charset="2"/>
              </a:rPr>
              <a:t>The oxygen is now balanced as well. To balance the charge, we must add two electrons to the right side:</a:t>
            </a:r>
          </a:p>
        </p:txBody>
      </p:sp>
      <p:graphicFrame>
        <p:nvGraphicFramePr>
          <p:cNvPr id="5" name="Object 4" descr="C 2 O 4, 2 minus, yields 2 C O 2 plus 2 e, minus">
            <a:extLst>
              <a:ext uri="{FF2B5EF4-FFF2-40B4-BE49-F238E27FC236}">
                <a16:creationId xmlns:a16="http://schemas.microsoft.com/office/drawing/2014/main" id="{7F6DBE25-695C-4B16-ADB8-35A5D80C442D}"/>
              </a:ext>
            </a:extLst>
          </p:cNvPr>
          <p:cNvGraphicFramePr>
            <a:graphicFrameLocks noChangeAspect="1"/>
          </p:cNvGraphicFramePr>
          <p:nvPr>
            <p:extLst>
              <p:ext uri="{D42A27DB-BD31-4B8C-83A1-F6EECF244321}">
                <p14:modId xmlns:p14="http://schemas.microsoft.com/office/powerpoint/2010/main" val="153247140"/>
              </p:ext>
            </p:extLst>
          </p:nvPr>
        </p:nvGraphicFramePr>
        <p:xfrm>
          <a:off x="2819400" y="4597400"/>
          <a:ext cx="3289300" cy="431800"/>
        </p:xfrm>
        <a:graphic>
          <a:graphicData uri="http://schemas.openxmlformats.org/presentationml/2006/ole">
            <mc:AlternateContent xmlns:mc="http://schemas.openxmlformats.org/markup-compatibility/2006">
              <mc:Choice xmlns:v="urn:schemas-microsoft-com:vml" Requires="v">
                <p:oleObj spid="_x0000_s99461" name="Equation" r:id="rId5" imgW="3288960" imgH="431640" progId="Equation.DSMT4">
                  <p:embed/>
                </p:oleObj>
              </mc:Choice>
              <mc:Fallback>
                <p:oleObj name="Equation" r:id="rId5" imgW="3288960" imgH="431640" progId="Equation.DSMT4">
                  <p:embed/>
                  <p:pic>
                    <p:nvPicPr>
                      <p:cNvPr id="0"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4597400"/>
                        <a:ext cx="32893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84294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7EE31-965D-418F-ACB5-5FD8B284945F}"/>
              </a:ext>
            </a:extLst>
          </p:cNvPr>
          <p:cNvSpPr>
            <a:spLocks noGrp="1"/>
          </p:cNvSpPr>
          <p:nvPr>
            <p:ph type="title"/>
          </p:nvPr>
        </p:nvSpPr>
        <p:spPr/>
        <p:txBody>
          <a:bodyPr/>
          <a:lstStyle/>
          <a:p>
            <a:r>
              <a:rPr lang="en-US" dirty="0"/>
              <a:t>Reduction Half-Reaction </a:t>
            </a:r>
            <a:r>
              <a:rPr lang="en-US" sz="2000" b="0" dirty="0"/>
              <a:t>(1 of 3)</a:t>
            </a:r>
          </a:p>
        </p:txBody>
      </p:sp>
      <p:graphicFrame>
        <p:nvGraphicFramePr>
          <p:cNvPr id="6" name="Object 5" descr="M n O 4, minus, yields M n, 2 plus">
            <a:extLst>
              <a:ext uri="{FF2B5EF4-FFF2-40B4-BE49-F238E27FC236}">
                <a16:creationId xmlns:a16="http://schemas.microsoft.com/office/drawing/2014/main" id="{B3D60480-A488-4945-ACF6-1AAADAB6D6D0}"/>
              </a:ext>
            </a:extLst>
          </p:cNvPr>
          <p:cNvGraphicFramePr>
            <a:graphicFrameLocks noChangeAspect="1"/>
          </p:cNvGraphicFramePr>
          <p:nvPr>
            <p:extLst>
              <p:ext uri="{D42A27DB-BD31-4B8C-83A1-F6EECF244321}">
                <p14:modId xmlns:p14="http://schemas.microsoft.com/office/powerpoint/2010/main" val="698836753"/>
              </p:ext>
            </p:extLst>
          </p:nvPr>
        </p:nvGraphicFramePr>
        <p:xfrm>
          <a:off x="3556000" y="2387600"/>
          <a:ext cx="2197100" cy="431800"/>
        </p:xfrm>
        <a:graphic>
          <a:graphicData uri="http://schemas.openxmlformats.org/presentationml/2006/ole">
            <mc:AlternateContent xmlns:mc="http://schemas.openxmlformats.org/markup-compatibility/2006">
              <mc:Choice xmlns:v="urn:schemas-microsoft-com:vml" Requires="v">
                <p:oleObj spid="_x0000_s100484" name="Equation" r:id="rId3" imgW="2197080" imgH="431640" progId="Equation.DSMT4">
                  <p:embed/>
                </p:oleObj>
              </mc:Choice>
              <mc:Fallback>
                <p:oleObj name="Equation" r:id="rId3" imgW="2197080" imgH="431640" progId="Equation.DSMT4">
                  <p:embed/>
                  <p:pic>
                    <p:nvPicPr>
                      <p:cNvPr id="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0" y="2387600"/>
                        <a:ext cx="21971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a:extLst>
              <a:ext uri="{FF2B5EF4-FFF2-40B4-BE49-F238E27FC236}">
                <a16:creationId xmlns:a16="http://schemas.microsoft.com/office/drawing/2014/main" id="{BCFA8863-93D4-4158-A151-1D16A45B97C8}"/>
              </a:ext>
            </a:extLst>
          </p:cNvPr>
          <p:cNvSpPr>
            <a:spLocks noGrp="1"/>
          </p:cNvSpPr>
          <p:nvPr>
            <p:ph idx="1"/>
          </p:nvPr>
        </p:nvSpPr>
        <p:spPr>
          <a:xfrm>
            <a:off x="457200" y="3429000"/>
            <a:ext cx="8229600" cy="838200"/>
          </a:xfrm>
        </p:spPr>
        <p:txBody>
          <a:bodyPr/>
          <a:lstStyle/>
          <a:p>
            <a:pPr marL="0" indent="0">
              <a:buNone/>
            </a:pPr>
            <a:r>
              <a:rPr lang="en-US" sz="2600" dirty="0">
                <a:sym typeface="Symbol" charset="2"/>
              </a:rPr>
              <a:t>The manganese is balanced; to balance the oxygen, we must add four waters to the right side:</a:t>
            </a:r>
          </a:p>
        </p:txBody>
      </p:sp>
      <p:graphicFrame>
        <p:nvGraphicFramePr>
          <p:cNvPr id="5" name="Object 4" descr="M n O 4, minus, yields M n, 2 plus, plus 4 H 2 O">
            <a:extLst>
              <a:ext uri="{FF2B5EF4-FFF2-40B4-BE49-F238E27FC236}">
                <a16:creationId xmlns:a16="http://schemas.microsoft.com/office/drawing/2014/main" id="{7F6DBE25-695C-4B16-ADB8-35A5D80C442D}"/>
              </a:ext>
            </a:extLst>
          </p:cNvPr>
          <p:cNvGraphicFramePr>
            <a:graphicFrameLocks noChangeAspect="1"/>
          </p:cNvGraphicFramePr>
          <p:nvPr>
            <p:extLst>
              <p:ext uri="{D42A27DB-BD31-4B8C-83A1-F6EECF244321}">
                <p14:modId xmlns:p14="http://schemas.microsoft.com/office/powerpoint/2010/main" val="3288183827"/>
              </p:ext>
            </p:extLst>
          </p:nvPr>
        </p:nvGraphicFramePr>
        <p:xfrm>
          <a:off x="2882900" y="4597400"/>
          <a:ext cx="3441700" cy="431800"/>
        </p:xfrm>
        <a:graphic>
          <a:graphicData uri="http://schemas.openxmlformats.org/presentationml/2006/ole">
            <mc:AlternateContent xmlns:mc="http://schemas.openxmlformats.org/markup-compatibility/2006">
              <mc:Choice xmlns:v="urn:schemas-microsoft-com:vml" Requires="v">
                <p:oleObj spid="_x0000_s100485" name="Equation" r:id="rId5" imgW="3441600" imgH="431640" progId="Equation.DSMT4">
                  <p:embed/>
                </p:oleObj>
              </mc:Choice>
              <mc:Fallback>
                <p:oleObj name="Equation" r:id="rId5" imgW="3441600" imgH="431640" progId="Equation.DSMT4">
                  <p:embed/>
                  <p:pic>
                    <p:nvPicPr>
                      <p:cNvPr id="0"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2900" y="4597400"/>
                        <a:ext cx="34417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69361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7EE31-965D-418F-ACB5-5FD8B284945F}"/>
              </a:ext>
            </a:extLst>
          </p:cNvPr>
          <p:cNvSpPr>
            <a:spLocks noGrp="1"/>
          </p:cNvSpPr>
          <p:nvPr>
            <p:ph type="title"/>
          </p:nvPr>
        </p:nvSpPr>
        <p:spPr/>
        <p:txBody>
          <a:bodyPr/>
          <a:lstStyle/>
          <a:p>
            <a:r>
              <a:rPr lang="en-US" dirty="0"/>
              <a:t>Reduction Half-Reaction </a:t>
            </a:r>
            <a:r>
              <a:rPr lang="en-US" sz="2000" b="0" dirty="0"/>
              <a:t>(2 of 3)</a:t>
            </a:r>
            <a:endParaRPr lang="en-US" dirty="0"/>
          </a:p>
        </p:txBody>
      </p:sp>
      <p:graphicFrame>
        <p:nvGraphicFramePr>
          <p:cNvPr id="6" name="Object 5" descr="M n O 4, minus, yields M n, 2 plus, plus 4 H 2 O">
            <a:extLst>
              <a:ext uri="{FF2B5EF4-FFF2-40B4-BE49-F238E27FC236}">
                <a16:creationId xmlns:a16="http://schemas.microsoft.com/office/drawing/2014/main" id="{B3D60480-A488-4945-ACF6-1AAADAB6D6D0}"/>
              </a:ext>
            </a:extLst>
          </p:cNvPr>
          <p:cNvGraphicFramePr>
            <a:graphicFrameLocks noChangeAspect="1"/>
          </p:cNvGraphicFramePr>
          <p:nvPr>
            <p:extLst>
              <p:ext uri="{D42A27DB-BD31-4B8C-83A1-F6EECF244321}">
                <p14:modId xmlns:p14="http://schemas.microsoft.com/office/powerpoint/2010/main" val="1280160330"/>
              </p:ext>
            </p:extLst>
          </p:nvPr>
        </p:nvGraphicFramePr>
        <p:xfrm>
          <a:off x="3098800" y="2387600"/>
          <a:ext cx="3454400" cy="431800"/>
        </p:xfrm>
        <a:graphic>
          <a:graphicData uri="http://schemas.openxmlformats.org/presentationml/2006/ole">
            <mc:AlternateContent xmlns:mc="http://schemas.openxmlformats.org/markup-compatibility/2006">
              <mc:Choice xmlns:v="urn:schemas-microsoft-com:vml" Requires="v">
                <p:oleObj spid="_x0000_s101510" name="Equation" r:id="rId3" imgW="3454200" imgH="431640" progId="Equation.DSMT4">
                  <p:embed/>
                </p:oleObj>
              </mc:Choice>
              <mc:Fallback>
                <p:oleObj name="Equation" r:id="rId3" imgW="3454200" imgH="431640" progId="Equation.DSMT4">
                  <p:embed/>
                  <p:pic>
                    <p:nvPicPr>
                      <p:cNvPr id="0"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8800" y="2387600"/>
                        <a:ext cx="34544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a:extLst>
              <a:ext uri="{FF2B5EF4-FFF2-40B4-BE49-F238E27FC236}">
                <a16:creationId xmlns:a16="http://schemas.microsoft.com/office/drawing/2014/main" id="{BCFA8863-93D4-4158-A151-1D16A45B97C8}"/>
              </a:ext>
            </a:extLst>
          </p:cNvPr>
          <p:cNvSpPr>
            <a:spLocks noGrp="1"/>
          </p:cNvSpPr>
          <p:nvPr>
            <p:ph idx="1"/>
          </p:nvPr>
        </p:nvSpPr>
        <p:spPr>
          <a:xfrm>
            <a:off x="457200" y="3429001"/>
            <a:ext cx="8229600" cy="533400"/>
          </a:xfrm>
        </p:spPr>
        <p:txBody>
          <a:bodyPr/>
          <a:lstStyle/>
          <a:p>
            <a:pPr marL="0" indent="0">
              <a:buNone/>
            </a:pPr>
            <a:r>
              <a:rPr lang="en-US" sz="2600" dirty="0"/>
              <a:t>To balance the hydrogen, we add 8H</a:t>
            </a:r>
            <a:r>
              <a:rPr lang="en-US" sz="2600" baseline="30000" dirty="0"/>
              <a:t>+</a:t>
            </a:r>
            <a:r>
              <a:rPr lang="en-US" sz="2600" dirty="0"/>
              <a:t> to the left side:</a:t>
            </a:r>
          </a:p>
        </p:txBody>
      </p:sp>
      <p:graphicFrame>
        <p:nvGraphicFramePr>
          <p:cNvPr id="5" name="Object 4" descr="8 H, plus, plus M n O 4, minus, yields M n, 2 plus, plus 4 H 2 O">
            <a:extLst>
              <a:ext uri="{FF2B5EF4-FFF2-40B4-BE49-F238E27FC236}">
                <a16:creationId xmlns:a16="http://schemas.microsoft.com/office/drawing/2014/main" id="{7F6DBE25-695C-4B16-ADB8-35A5D80C442D}"/>
              </a:ext>
            </a:extLst>
          </p:cNvPr>
          <p:cNvGraphicFramePr>
            <a:graphicFrameLocks noChangeAspect="1"/>
          </p:cNvGraphicFramePr>
          <p:nvPr>
            <p:extLst>
              <p:ext uri="{D42A27DB-BD31-4B8C-83A1-F6EECF244321}">
                <p14:modId xmlns:p14="http://schemas.microsoft.com/office/powerpoint/2010/main" val="1256583931"/>
              </p:ext>
            </p:extLst>
          </p:nvPr>
        </p:nvGraphicFramePr>
        <p:xfrm>
          <a:off x="2895600" y="4368800"/>
          <a:ext cx="4432300" cy="431800"/>
        </p:xfrm>
        <a:graphic>
          <a:graphicData uri="http://schemas.openxmlformats.org/presentationml/2006/ole">
            <mc:AlternateContent xmlns:mc="http://schemas.openxmlformats.org/markup-compatibility/2006">
              <mc:Choice xmlns:v="urn:schemas-microsoft-com:vml" Requires="v">
                <p:oleObj spid="_x0000_s101511" name="Equation" r:id="rId5" imgW="4431960" imgH="431640" progId="Equation.DSMT4">
                  <p:embed/>
                </p:oleObj>
              </mc:Choice>
              <mc:Fallback>
                <p:oleObj name="Equation" r:id="rId5" imgW="4431960" imgH="431640" progId="Equation.DSMT4">
                  <p:embed/>
                  <p:pic>
                    <p:nvPicPr>
                      <p:cNvPr id="0"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4368800"/>
                        <a:ext cx="44323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62973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7EE31-965D-418F-ACB5-5FD8B284945F}"/>
              </a:ext>
            </a:extLst>
          </p:cNvPr>
          <p:cNvSpPr>
            <a:spLocks noGrp="1"/>
          </p:cNvSpPr>
          <p:nvPr>
            <p:ph type="title"/>
          </p:nvPr>
        </p:nvSpPr>
        <p:spPr/>
        <p:txBody>
          <a:bodyPr/>
          <a:lstStyle/>
          <a:p>
            <a:r>
              <a:rPr lang="en-US" dirty="0"/>
              <a:t>Reduction Half-Reaction </a:t>
            </a:r>
            <a:r>
              <a:rPr lang="en-US" sz="2000" b="0" dirty="0"/>
              <a:t>(3 of 3)</a:t>
            </a:r>
            <a:endParaRPr lang="en-US" dirty="0"/>
          </a:p>
        </p:txBody>
      </p:sp>
      <p:graphicFrame>
        <p:nvGraphicFramePr>
          <p:cNvPr id="5" name="Object 4" descr="8 H, plus, plus M n O 4, minus, yields M n, 2 plus, plus 4 H 2 O">
            <a:extLst>
              <a:ext uri="{FF2B5EF4-FFF2-40B4-BE49-F238E27FC236}">
                <a16:creationId xmlns:a16="http://schemas.microsoft.com/office/drawing/2014/main" id="{7F6DBE25-695C-4B16-ADB8-35A5D80C442D}"/>
              </a:ext>
            </a:extLst>
          </p:cNvPr>
          <p:cNvGraphicFramePr>
            <a:graphicFrameLocks noChangeAspect="1"/>
          </p:cNvGraphicFramePr>
          <p:nvPr>
            <p:extLst>
              <p:ext uri="{D42A27DB-BD31-4B8C-83A1-F6EECF244321}">
                <p14:modId xmlns:p14="http://schemas.microsoft.com/office/powerpoint/2010/main" val="788382590"/>
              </p:ext>
            </p:extLst>
          </p:nvPr>
        </p:nvGraphicFramePr>
        <p:xfrm>
          <a:off x="2355850" y="1908104"/>
          <a:ext cx="4432300" cy="431800"/>
        </p:xfrm>
        <a:graphic>
          <a:graphicData uri="http://schemas.openxmlformats.org/presentationml/2006/ole">
            <mc:AlternateContent xmlns:mc="http://schemas.openxmlformats.org/markup-compatibility/2006">
              <mc:Choice xmlns:v="urn:schemas-microsoft-com:vml" Requires="v">
                <p:oleObj spid="_x0000_s102532" name="Equation" r:id="rId3" imgW="4431960" imgH="431640" progId="Equation.DSMT4">
                  <p:embed/>
                </p:oleObj>
              </mc:Choice>
              <mc:Fallback>
                <p:oleObj name="Equation" r:id="rId3" imgW="4431960" imgH="431640" progId="Equation.DSMT4">
                  <p:embed/>
                  <p:pic>
                    <p:nvPicPr>
                      <p:cNvPr id="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5850" y="1908104"/>
                        <a:ext cx="44323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a:extLst>
              <a:ext uri="{FF2B5EF4-FFF2-40B4-BE49-F238E27FC236}">
                <a16:creationId xmlns:a16="http://schemas.microsoft.com/office/drawing/2014/main" id="{BCFA8863-93D4-4158-A151-1D16A45B97C8}"/>
              </a:ext>
            </a:extLst>
          </p:cNvPr>
          <p:cNvSpPr>
            <a:spLocks noGrp="1"/>
          </p:cNvSpPr>
          <p:nvPr>
            <p:ph idx="1"/>
          </p:nvPr>
        </p:nvSpPr>
        <p:spPr>
          <a:xfrm>
            <a:off x="457200" y="2895600"/>
            <a:ext cx="8229600" cy="533400"/>
          </a:xfrm>
        </p:spPr>
        <p:txBody>
          <a:bodyPr/>
          <a:lstStyle/>
          <a:p>
            <a:pPr>
              <a:buNone/>
            </a:pPr>
            <a:r>
              <a:rPr lang="en-US" sz="2600" dirty="0"/>
              <a:t>To balance the charge, we add 5e</a:t>
            </a:r>
            <a:r>
              <a:rPr lang="en-US" sz="2600" baseline="30000" dirty="0">
                <a:ea typeface="Arial" charset="0"/>
                <a:cs typeface="Arial" charset="0"/>
                <a:sym typeface="Symbol" charset="2"/>
              </a:rPr>
              <a:t>–</a:t>
            </a:r>
            <a:r>
              <a:rPr lang="en-US" sz="2600" dirty="0"/>
              <a:t> to the left side:</a:t>
            </a:r>
          </a:p>
        </p:txBody>
      </p:sp>
      <p:graphicFrame>
        <p:nvGraphicFramePr>
          <p:cNvPr id="4" name="Object 3" descr="5 e, minus, plus 8 H, plus, plus M n O 4, minus, yields M n, 2 plus, plus 4 H 2 O">
            <a:extLst>
              <a:ext uri="{FF2B5EF4-FFF2-40B4-BE49-F238E27FC236}">
                <a16:creationId xmlns:a16="http://schemas.microsoft.com/office/drawing/2014/main" id="{D06CF687-812E-43B2-BECF-E3D2323503EE}"/>
              </a:ext>
            </a:extLst>
          </p:cNvPr>
          <p:cNvGraphicFramePr>
            <a:graphicFrameLocks noChangeAspect="1"/>
          </p:cNvGraphicFramePr>
          <p:nvPr>
            <p:extLst>
              <p:ext uri="{D42A27DB-BD31-4B8C-83A1-F6EECF244321}">
                <p14:modId xmlns:p14="http://schemas.microsoft.com/office/powerpoint/2010/main" val="132832380"/>
              </p:ext>
            </p:extLst>
          </p:nvPr>
        </p:nvGraphicFramePr>
        <p:xfrm>
          <a:off x="1930400" y="3893035"/>
          <a:ext cx="5283200" cy="431800"/>
        </p:xfrm>
        <a:graphic>
          <a:graphicData uri="http://schemas.openxmlformats.org/presentationml/2006/ole">
            <mc:AlternateContent xmlns:mc="http://schemas.openxmlformats.org/markup-compatibility/2006">
              <mc:Choice xmlns:v="urn:schemas-microsoft-com:vml" Requires="v">
                <p:oleObj spid="_x0000_s102533" name="Equation" r:id="rId5" imgW="5283000" imgH="431640" progId="Equation.DSMT4">
                  <p:embed/>
                </p:oleObj>
              </mc:Choice>
              <mc:Fallback>
                <p:oleObj name="Equation" r:id="rId5" imgW="5283000" imgH="431640" progId="Equation.DSMT4">
                  <p:embed/>
                  <p:pic>
                    <p:nvPicPr>
                      <p:cNvPr id="0"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0400" y="3893035"/>
                        <a:ext cx="52832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93625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D463A-C25F-49B7-B9A3-9A4FAA2F3712}"/>
              </a:ext>
            </a:extLst>
          </p:cNvPr>
          <p:cNvSpPr>
            <a:spLocks noGrp="1"/>
          </p:cNvSpPr>
          <p:nvPr>
            <p:ph type="title"/>
          </p:nvPr>
        </p:nvSpPr>
        <p:spPr/>
        <p:txBody>
          <a:bodyPr/>
          <a:lstStyle/>
          <a:p>
            <a:r>
              <a:rPr lang="en-US" dirty="0"/>
              <a:t>Combining the Half-Reactions </a:t>
            </a:r>
            <a:r>
              <a:rPr lang="en-US" sz="2000" b="0" dirty="0"/>
              <a:t>(1 of 3)</a:t>
            </a:r>
          </a:p>
        </p:txBody>
      </p:sp>
      <p:sp>
        <p:nvSpPr>
          <p:cNvPr id="3" name="Content Placeholder 2">
            <a:extLst>
              <a:ext uri="{FF2B5EF4-FFF2-40B4-BE49-F238E27FC236}">
                <a16:creationId xmlns:a16="http://schemas.microsoft.com/office/drawing/2014/main" id="{2B5F8A66-8420-4F6C-A857-EA6E306F8B2F}"/>
              </a:ext>
            </a:extLst>
          </p:cNvPr>
          <p:cNvSpPr>
            <a:spLocks noGrp="1"/>
          </p:cNvSpPr>
          <p:nvPr>
            <p:ph idx="1"/>
          </p:nvPr>
        </p:nvSpPr>
        <p:spPr>
          <a:xfrm>
            <a:off x="457200" y="1604176"/>
            <a:ext cx="8229600" cy="529424"/>
          </a:xfrm>
        </p:spPr>
        <p:txBody>
          <a:bodyPr/>
          <a:lstStyle/>
          <a:p>
            <a:pPr marL="0" indent="0">
              <a:buNone/>
            </a:pPr>
            <a:r>
              <a:rPr lang="en-US" sz="2600" dirty="0"/>
              <a:t>Now we combine the two half-reactions together:</a:t>
            </a:r>
          </a:p>
        </p:txBody>
      </p:sp>
      <p:graphicFrame>
        <p:nvGraphicFramePr>
          <p:cNvPr id="6" name="Object 5" descr="C 2 O 4, 2 minus, yields 2 C O 2, plus 2 e, minus">
            <a:extLst>
              <a:ext uri="{FF2B5EF4-FFF2-40B4-BE49-F238E27FC236}">
                <a16:creationId xmlns:a16="http://schemas.microsoft.com/office/drawing/2014/main" id="{CF4B5B3B-9135-48F0-9828-9F85B01165E3}"/>
              </a:ext>
            </a:extLst>
          </p:cNvPr>
          <p:cNvGraphicFramePr>
            <a:graphicFrameLocks noChangeAspect="1"/>
          </p:cNvGraphicFramePr>
          <p:nvPr>
            <p:extLst>
              <p:ext uri="{D42A27DB-BD31-4B8C-83A1-F6EECF244321}">
                <p14:modId xmlns:p14="http://schemas.microsoft.com/office/powerpoint/2010/main" val="2819851455"/>
              </p:ext>
            </p:extLst>
          </p:nvPr>
        </p:nvGraphicFramePr>
        <p:xfrm>
          <a:off x="2895600" y="2514600"/>
          <a:ext cx="3289300" cy="431800"/>
        </p:xfrm>
        <a:graphic>
          <a:graphicData uri="http://schemas.openxmlformats.org/presentationml/2006/ole">
            <mc:AlternateContent xmlns:mc="http://schemas.openxmlformats.org/markup-compatibility/2006">
              <mc:Choice xmlns:v="urn:schemas-microsoft-com:vml" Requires="v">
                <p:oleObj spid="_x0000_s103555" name="Equation" r:id="rId3" imgW="3288960" imgH="431640" progId="Equation.DSMT4">
                  <p:embed/>
                </p:oleObj>
              </mc:Choice>
              <mc:Fallback>
                <p:oleObj name="Equation" r:id="rId3" imgW="3288960" imgH="431640" progId="Equation.DSMT4">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514600"/>
                        <a:ext cx="32893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descr="5 e, minus, plus 8 H, plus, plus M n O 4, minus, yields M n, 2 plus, plus 4 H 2 O">
            <a:extLst>
              <a:ext uri="{FF2B5EF4-FFF2-40B4-BE49-F238E27FC236}">
                <a16:creationId xmlns:a16="http://schemas.microsoft.com/office/drawing/2014/main" id="{6BC17AA4-127B-4F18-9778-02000E0BCD73}"/>
              </a:ext>
            </a:extLst>
          </p:cNvPr>
          <p:cNvGraphicFramePr>
            <a:graphicFrameLocks noChangeAspect="1"/>
          </p:cNvGraphicFramePr>
          <p:nvPr>
            <p:extLst>
              <p:ext uri="{D42A27DB-BD31-4B8C-83A1-F6EECF244321}">
                <p14:modId xmlns:p14="http://schemas.microsoft.com/office/powerpoint/2010/main" val="3837454842"/>
              </p:ext>
            </p:extLst>
          </p:nvPr>
        </p:nvGraphicFramePr>
        <p:xfrm>
          <a:off x="1086464" y="3149600"/>
          <a:ext cx="5295900" cy="431800"/>
        </p:xfrm>
        <a:graphic>
          <a:graphicData uri="http://schemas.openxmlformats.org/presentationml/2006/ole">
            <mc:AlternateContent xmlns:mc="http://schemas.openxmlformats.org/markup-compatibility/2006">
              <mc:Choice xmlns:v="urn:schemas-microsoft-com:vml" Requires="v">
                <p:oleObj spid="_x0000_s103556" name="Equation" r:id="rId5" imgW="5295600" imgH="431640" progId="Equation.DSMT4">
                  <p:embed/>
                </p:oleObj>
              </mc:Choice>
              <mc:Fallback>
                <p:oleObj name="Equation" r:id="rId5" imgW="5295600" imgH="431640" progId="Equation.DSMT4">
                  <p:embed/>
                  <p:pic>
                    <p:nvPicPr>
                      <p:cNvPr id="0"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6464" y="3149600"/>
                        <a:ext cx="52959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a:extLst>
              <a:ext uri="{FF2B5EF4-FFF2-40B4-BE49-F238E27FC236}">
                <a16:creationId xmlns:a16="http://schemas.microsoft.com/office/drawing/2014/main" id="{8DC8878C-5DFE-44AA-A088-12F0871FA8FE}"/>
              </a:ext>
            </a:extLst>
          </p:cNvPr>
          <p:cNvSpPr>
            <a:spLocks noGrp="1"/>
          </p:cNvSpPr>
          <p:nvPr>
            <p:ph idx="13"/>
          </p:nvPr>
        </p:nvSpPr>
        <p:spPr>
          <a:xfrm>
            <a:off x="457200" y="4191000"/>
            <a:ext cx="8229600" cy="1295400"/>
          </a:xfrm>
        </p:spPr>
        <p:txBody>
          <a:bodyPr/>
          <a:lstStyle/>
          <a:p>
            <a:pPr marL="0" indent="0">
              <a:buNone/>
            </a:pPr>
            <a:r>
              <a:rPr lang="en-US" sz="2600" dirty="0"/>
              <a:t>To make the number of electrons equal on each side, we will multiply the first reaction by 5 and the second by 2 to give the least common multiple:</a:t>
            </a:r>
          </a:p>
        </p:txBody>
      </p:sp>
    </p:spTree>
    <p:extLst>
      <p:ext uri="{BB962C8B-B14F-4D97-AF65-F5344CB8AC3E}">
        <p14:creationId xmlns:p14="http://schemas.microsoft.com/office/powerpoint/2010/main" val="3629920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DF4BA-09F5-4243-80FD-44A6B10E3593}"/>
              </a:ext>
            </a:extLst>
          </p:cNvPr>
          <p:cNvSpPr>
            <a:spLocks noGrp="1"/>
          </p:cNvSpPr>
          <p:nvPr>
            <p:ph type="title"/>
          </p:nvPr>
        </p:nvSpPr>
        <p:spPr/>
        <p:txBody>
          <a:bodyPr/>
          <a:lstStyle/>
          <a:p>
            <a:r>
              <a:rPr lang="en-US" dirty="0"/>
              <a:t>Combining the Half-Reactions </a:t>
            </a:r>
            <a:r>
              <a:rPr lang="en-US" sz="2000" b="0" dirty="0"/>
              <a:t>(2 of 3)</a:t>
            </a:r>
            <a:endParaRPr lang="en-US" dirty="0"/>
          </a:p>
        </p:txBody>
      </p:sp>
      <p:graphicFrame>
        <p:nvGraphicFramePr>
          <p:cNvPr id="4" name="Object 3" descr="5 C 2 O 4, 2 minus, yields 10 C O 2, plus 10 e, minus">
            <a:extLst>
              <a:ext uri="{FF2B5EF4-FFF2-40B4-BE49-F238E27FC236}">
                <a16:creationId xmlns:a16="http://schemas.microsoft.com/office/drawing/2014/main" id="{5552853F-F75B-41F2-B025-F2DC1929D337}"/>
              </a:ext>
            </a:extLst>
          </p:cNvPr>
          <p:cNvGraphicFramePr>
            <a:graphicFrameLocks noChangeAspect="1"/>
          </p:cNvGraphicFramePr>
          <p:nvPr>
            <p:extLst>
              <p:ext uri="{D42A27DB-BD31-4B8C-83A1-F6EECF244321}">
                <p14:modId xmlns:p14="http://schemas.microsoft.com/office/powerpoint/2010/main" val="3518614149"/>
              </p:ext>
            </p:extLst>
          </p:nvPr>
        </p:nvGraphicFramePr>
        <p:xfrm>
          <a:off x="2743200" y="2057400"/>
          <a:ext cx="3911600" cy="431800"/>
        </p:xfrm>
        <a:graphic>
          <a:graphicData uri="http://schemas.openxmlformats.org/presentationml/2006/ole">
            <mc:AlternateContent xmlns:mc="http://schemas.openxmlformats.org/markup-compatibility/2006">
              <mc:Choice xmlns:v="urn:schemas-microsoft-com:vml" Requires="v">
                <p:oleObj spid="_x0000_s104639" name="Equation" r:id="rId3" imgW="3911400" imgH="431640" progId="Equation.DSMT4">
                  <p:embed/>
                </p:oleObj>
              </mc:Choice>
              <mc:Fallback>
                <p:oleObj name="Equation" r:id="rId3" imgW="3911400" imgH="431640" progId="Equation.DSMT4">
                  <p:embed/>
                  <p:pic>
                    <p:nvPicPr>
                      <p:cNvPr id="0"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057400"/>
                        <a:ext cx="39116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descr="10 e, minus, plus 16 H, plus, plus 2 M n O 4, minus, yields 2 M n, 2 plus, plus 8 H 2 O">
            <a:extLst>
              <a:ext uri="{FF2B5EF4-FFF2-40B4-BE49-F238E27FC236}">
                <a16:creationId xmlns:a16="http://schemas.microsoft.com/office/drawing/2014/main" id="{8263CD5C-0BFB-41E8-B088-A295CCF8507A}"/>
              </a:ext>
            </a:extLst>
          </p:cNvPr>
          <p:cNvGraphicFramePr>
            <a:graphicFrameLocks noChangeAspect="1"/>
          </p:cNvGraphicFramePr>
          <p:nvPr>
            <p:extLst>
              <p:ext uri="{D42A27DB-BD31-4B8C-83A1-F6EECF244321}">
                <p14:modId xmlns:p14="http://schemas.microsoft.com/office/powerpoint/2010/main" val="940555534"/>
              </p:ext>
            </p:extLst>
          </p:nvPr>
        </p:nvGraphicFramePr>
        <p:xfrm>
          <a:off x="1295400" y="2667000"/>
          <a:ext cx="6172200" cy="431800"/>
        </p:xfrm>
        <a:graphic>
          <a:graphicData uri="http://schemas.openxmlformats.org/presentationml/2006/ole">
            <mc:AlternateContent xmlns:mc="http://schemas.openxmlformats.org/markup-compatibility/2006">
              <mc:Choice xmlns:v="urn:schemas-microsoft-com:vml" Requires="v">
                <p:oleObj spid="_x0000_s104640" name="Equation" r:id="rId5" imgW="6172200" imgH="431640" progId="Equation.DSMT4">
                  <p:embed/>
                </p:oleObj>
              </mc:Choice>
              <mc:Fallback>
                <p:oleObj name="Equation" r:id="rId5" imgW="6172200" imgH="431640" progId="Equation.DSMT4">
                  <p:embed/>
                  <p:pic>
                    <p:nvPicPr>
                      <p:cNvPr id="0"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2667000"/>
                        <a:ext cx="61722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a:extLst>
              <a:ext uri="{FF2B5EF4-FFF2-40B4-BE49-F238E27FC236}">
                <a16:creationId xmlns:a16="http://schemas.microsoft.com/office/drawing/2014/main" id="{FC170C43-5DFB-45A7-97BB-E1D123637921}"/>
              </a:ext>
            </a:extLst>
          </p:cNvPr>
          <p:cNvSpPr>
            <a:spLocks noGrp="1"/>
          </p:cNvSpPr>
          <p:nvPr>
            <p:ph idx="1"/>
          </p:nvPr>
        </p:nvSpPr>
        <p:spPr>
          <a:xfrm>
            <a:off x="457200" y="3429000"/>
            <a:ext cx="8229600" cy="533400"/>
          </a:xfrm>
        </p:spPr>
        <p:txBody>
          <a:bodyPr/>
          <a:lstStyle/>
          <a:p>
            <a:pPr marL="0" indent="0">
              <a:buNone/>
            </a:pPr>
            <a:r>
              <a:rPr lang="en-US" dirty="0">
                <a:sym typeface="Symbol" charset="2"/>
              </a:rPr>
              <a:t>When we add these together, we get</a:t>
            </a:r>
            <a:endParaRPr lang="en-US" dirty="0">
              <a:solidFill>
                <a:srgbClr val="00197D"/>
              </a:solidFill>
              <a:sym typeface="Symbol" charset="2"/>
            </a:endParaRPr>
          </a:p>
        </p:txBody>
      </p:sp>
      <p:graphicFrame>
        <p:nvGraphicFramePr>
          <p:cNvPr id="6" name="Object 5" descr="10 e, minus, plus 16 H, plus, plus 2 M n O 4, minus, plus 5 C 2 O 4, 2 minus, yields 2 M n, 2 plus, plus 8 H 2 O, plus 10 C O 2 plus 10 e, minus">
            <a:extLst>
              <a:ext uri="{FF2B5EF4-FFF2-40B4-BE49-F238E27FC236}">
                <a16:creationId xmlns:a16="http://schemas.microsoft.com/office/drawing/2014/main" id="{CAE36C76-BCC0-41A6-81A1-E568919ADD1D}"/>
              </a:ext>
            </a:extLst>
          </p:cNvPr>
          <p:cNvGraphicFramePr>
            <a:graphicFrameLocks noChangeAspect="1"/>
          </p:cNvGraphicFramePr>
          <p:nvPr>
            <p:extLst>
              <p:ext uri="{D42A27DB-BD31-4B8C-83A1-F6EECF244321}">
                <p14:modId xmlns:p14="http://schemas.microsoft.com/office/powerpoint/2010/main" val="2983749403"/>
              </p:ext>
            </p:extLst>
          </p:nvPr>
        </p:nvGraphicFramePr>
        <p:xfrm>
          <a:off x="747581" y="4125914"/>
          <a:ext cx="7902837" cy="333370"/>
        </p:xfrm>
        <a:graphic>
          <a:graphicData uri="http://schemas.openxmlformats.org/presentationml/2006/ole">
            <mc:AlternateContent xmlns:mc="http://schemas.openxmlformats.org/markup-compatibility/2006">
              <mc:Choice xmlns:v="urn:schemas-microsoft-com:vml" Requires="v">
                <p:oleObj spid="_x0000_s104641" name="Equation" r:id="rId7" imgW="10235880" imgH="431640" progId="Equation.DSMT4">
                  <p:embed/>
                </p:oleObj>
              </mc:Choice>
              <mc:Fallback>
                <p:oleObj name="Equation" r:id="rId7" imgW="10235880" imgH="431640" progId="Equation.DSMT4">
                  <p:embed/>
                  <p:pic>
                    <p:nvPicPr>
                      <p:cNvPr id="0" name="Picture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7581" y="4125914"/>
                        <a:ext cx="7902837" cy="3333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11217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29A5D-599A-4802-B353-8C9AF41A861A}"/>
              </a:ext>
            </a:extLst>
          </p:cNvPr>
          <p:cNvSpPr>
            <a:spLocks noGrp="1"/>
          </p:cNvSpPr>
          <p:nvPr>
            <p:ph type="title"/>
          </p:nvPr>
        </p:nvSpPr>
        <p:spPr/>
        <p:txBody>
          <a:bodyPr/>
          <a:lstStyle/>
          <a:p>
            <a:r>
              <a:rPr lang="en-US" dirty="0"/>
              <a:t>Combining the Half-Reactions </a:t>
            </a:r>
            <a:r>
              <a:rPr lang="en-US" sz="2000" b="0" dirty="0"/>
              <a:t>(3 of 3)</a:t>
            </a:r>
            <a:endParaRPr lang="en-US" dirty="0"/>
          </a:p>
        </p:txBody>
      </p:sp>
      <p:graphicFrame>
        <p:nvGraphicFramePr>
          <p:cNvPr id="6" name="Object 5" descr="10 e, minus, plus 16 H, plus, plus 2 M n O 4, minus, plus 5 C 2 O 4, 2 minus, yields 2 M n, 2 plus, plus 8 H 2 O, plus 10 C O 2, plus 10 e, minus">
            <a:extLst>
              <a:ext uri="{FF2B5EF4-FFF2-40B4-BE49-F238E27FC236}">
                <a16:creationId xmlns:a16="http://schemas.microsoft.com/office/drawing/2014/main" id="{21A9E861-24B2-4AD1-AA32-EE7E2C198499}"/>
              </a:ext>
            </a:extLst>
          </p:cNvPr>
          <p:cNvGraphicFramePr>
            <a:graphicFrameLocks noChangeAspect="1"/>
          </p:cNvGraphicFramePr>
          <p:nvPr>
            <p:extLst>
              <p:ext uri="{D42A27DB-BD31-4B8C-83A1-F6EECF244321}">
                <p14:modId xmlns:p14="http://schemas.microsoft.com/office/powerpoint/2010/main" val="1946707196"/>
              </p:ext>
            </p:extLst>
          </p:nvPr>
        </p:nvGraphicFramePr>
        <p:xfrm>
          <a:off x="427383" y="2217037"/>
          <a:ext cx="8312460" cy="352397"/>
        </p:xfrm>
        <a:graphic>
          <a:graphicData uri="http://schemas.openxmlformats.org/presentationml/2006/ole">
            <mc:AlternateContent xmlns:mc="http://schemas.openxmlformats.org/markup-compatibility/2006">
              <mc:Choice xmlns:v="urn:schemas-microsoft-com:vml" Requires="v">
                <p:oleObj spid="_x0000_s105600" name="Equation" r:id="rId3" imgW="10185120" imgH="431640" progId="Equation.DSMT4">
                  <p:embed/>
                </p:oleObj>
              </mc:Choice>
              <mc:Fallback>
                <p:oleObj name="Equation" r:id="rId3" imgW="10185120" imgH="431640" progId="Equation.DSMT4">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383" y="2217037"/>
                        <a:ext cx="8312460" cy="3523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a:extLst>
              <a:ext uri="{FF2B5EF4-FFF2-40B4-BE49-F238E27FC236}">
                <a16:creationId xmlns:a16="http://schemas.microsoft.com/office/drawing/2014/main" id="{B8CF5015-83C8-4CAA-BD89-E86D6BBC1801}"/>
              </a:ext>
            </a:extLst>
          </p:cNvPr>
          <p:cNvSpPr>
            <a:spLocks noGrp="1"/>
          </p:cNvSpPr>
          <p:nvPr>
            <p:ph idx="1"/>
          </p:nvPr>
        </p:nvSpPr>
        <p:spPr>
          <a:xfrm>
            <a:off x="457200" y="2971800"/>
            <a:ext cx="8229600" cy="834224"/>
          </a:xfrm>
        </p:spPr>
        <p:txBody>
          <a:bodyPr/>
          <a:lstStyle/>
          <a:p>
            <a:pPr marL="0" indent="0">
              <a:buNone/>
            </a:pPr>
            <a:r>
              <a:rPr lang="en-US" sz="2600" dirty="0">
                <a:sym typeface="Symbol" charset="2"/>
              </a:rPr>
              <a:t>The only thing that appears on both sides is the electrons. Subtracting them, we are left with</a:t>
            </a:r>
          </a:p>
        </p:txBody>
      </p:sp>
      <p:graphicFrame>
        <p:nvGraphicFramePr>
          <p:cNvPr id="7" name="Object 6" descr="16 H, plus, plus 2 M n O 4, minus, plus 5 C 2 O 4, 2 minus, yields 2 M n, 2 plus, plus 8 H 2 O plus 10 C O 2">
            <a:extLst>
              <a:ext uri="{FF2B5EF4-FFF2-40B4-BE49-F238E27FC236}">
                <a16:creationId xmlns:a16="http://schemas.microsoft.com/office/drawing/2014/main" id="{75AB4752-3F8B-4DBA-ADEE-D39AB3FF539B}"/>
              </a:ext>
            </a:extLst>
          </p:cNvPr>
          <p:cNvGraphicFramePr>
            <a:graphicFrameLocks noChangeAspect="1"/>
          </p:cNvGraphicFramePr>
          <p:nvPr>
            <p:extLst>
              <p:ext uri="{D42A27DB-BD31-4B8C-83A1-F6EECF244321}">
                <p14:modId xmlns:p14="http://schemas.microsoft.com/office/powerpoint/2010/main" val="1115030890"/>
              </p:ext>
            </p:extLst>
          </p:nvPr>
        </p:nvGraphicFramePr>
        <p:xfrm>
          <a:off x="850317" y="4208390"/>
          <a:ext cx="7443365" cy="394812"/>
        </p:xfrm>
        <a:graphic>
          <a:graphicData uri="http://schemas.openxmlformats.org/presentationml/2006/ole">
            <mc:AlternateContent xmlns:mc="http://schemas.openxmlformats.org/markup-compatibility/2006">
              <mc:Choice xmlns:v="urn:schemas-microsoft-com:vml" Requires="v">
                <p:oleObj spid="_x0000_s105601" name="Equation" r:id="rId5" imgW="8140680" imgH="431640" progId="Equation.DSMT4">
                  <p:embed/>
                </p:oleObj>
              </mc:Choice>
              <mc:Fallback>
                <p:oleObj name="Equation" r:id="rId5" imgW="8140680" imgH="431640" progId="Equation.DSMT4">
                  <p:embed/>
                  <p:pic>
                    <p:nvPicPr>
                      <p:cNvPr id="0"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0317" y="4208390"/>
                        <a:ext cx="7443365" cy="39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a:extLst>
              <a:ext uri="{FF2B5EF4-FFF2-40B4-BE49-F238E27FC236}">
                <a16:creationId xmlns:a16="http://schemas.microsoft.com/office/drawing/2014/main" id="{610C72BB-B328-4831-858D-69ADE9702783}"/>
              </a:ext>
            </a:extLst>
          </p:cNvPr>
          <p:cNvSpPr>
            <a:spLocks noGrp="1"/>
          </p:cNvSpPr>
          <p:nvPr>
            <p:ph idx="13"/>
          </p:nvPr>
        </p:nvSpPr>
        <p:spPr>
          <a:xfrm>
            <a:off x="457200" y="5029200"/>
            <a:ext cx="8229600" cy="838200"/>
          </a:xfrm>
        </p:spPr>
        <p:txBody>
          <a:bodyPr/>
          <a:lstStyle/>
          <a:p>
            <a:pPr marL="0" indent="0">
              <a:buNone/>
            </a:pPr>
            <a:r>
              <a:rPr lang="en-US" sz="2600" dirty="0">
                <a:sym typeface="Symbol" charset="2"/>
              </a:rPr>
              <a:t>(Verify that the equation is balanced by counting atoms and charges on each side of the equation.)</a:t>
            </a:r>
          </a:p>
        </p:txBody>
      </p:sp>
    </p:spTree>
    <p:extLst>
      <p:ext uri="{BB962C8B-B14F-4D97-AF65-F5344CB8AC3E}">
        <p14:creationId xmlns:p14="http://schemas.microsoft.com/office/powerpoint/2010/main" val="4071070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1BA1F-C7AC-473C-B51C-8D197A615868}"/>
              </a:ext>
            </a:extLst>
          </p:cNvPr>
          <p:cNvSpPr>
            <a:spLocks noGrp="1"/>
          </p:cNvSpPr>
          <p:nvPr>
            <p:ph type="title"/>
          </p:nvPr>
        </p:nvSpPr>
        <p:spPr/>
        <p:txBody>
          <a:bodyPr/>
          <a:lstStyle/>
          <a:p>
            <a:r>
              <a:rPr lang="en-US" dirty="0"/>
              <a:t>Balancing in Basic Solution</a:t>
            </a:r>
          </a:p>
        </p:txBody>
      </p:sp>
      <p:sp>
        <p:nvSpPr>
          <p:cNvPr id="3" name="Content Placeholder 2">
            <a:extLst>
              <a:ext uri="{FF2B5EF4-FFF2-40B4-BE49-F238E27FC236}">
                <a16:creationId xmlns:a16="http://schemas.microsoft.com/office/drawing/2014/main" id="{8F2B69C9-3BFC-4C27-9F74-1540DEBA1595}"/>
              </a:ext>
            </a:extLst>
          </p:cNvPr>
          <p:cNvSpPr>
            <a:spLocks noGrp="1"/>
          </p:cNvSpPr>
          <p:nvPr>
            <p:ph idx="1"/>
          </p:nvPr>
        </p:nvSpPr>
        <p:spPr/>
        <p:txBody>
          <a:bodyPr/>
          <a:lstStyle/>
          <a:p>
            <a:r>
              <a:rPr lang="en-US" sz="2600" dirty="0"/>
              <a:t>A reaction that occurs in basic solution can be balanced as if it occurred in acid.</a:t>
            </a:r>
          </a:p>
          <a:p>
            <a:r>
              <a:rPr lang="en-US" sz="2600" dirty="0"/>
              <a:t>Once the equation is balanced, </a:t>
            </a:r>
            <a:r>
              <a:rPr lang="en-US" sz="2600" dirty="0" smtClean="0"/>
              <a:t>add</a:t>
            </a:r>
            <a:endParaRPr lang="en-US" sz="2600" dirty="0"/>
          </a:p>
        </p:txBody>
      </p:sp>
      <p:graphicFrame>
        <p:nvGraphicFramePr>
          <p:cNvPr id="4" name="Object 3" descr="O H, minus"/>
          <p:cNvGraphicFramePr>
            <a:graphicFrameLocks noChangeAspect="1"/>
          </p:cNvGraphicFramePr>
          <p:nvPr>
            <p:extLst>
              <p:ext uri="{D42A27DB-BD31-4B8C-83A1-F6EECF244321}">
                <p14:modId xmlns:p14="http://schemas.microsoft.com/office/powerpoint/2010/main" val="1339536515"/>
              </p:ext>
            </p:extLst>
          </p:nvPr>
        </p:nvGraphicFramePr>
        <p:xfrm>
          <a:off x="5973417" y="2564295"/>
          <a:ext cx="680590" cy="435578"/>
        </p:xfrm>
        <a:graphic>
          <a:graphicData uri="http://schemas.openxmlformats.org/presentationml/2006/ole">
            <mc:AlternateContent xmlns:mc="http://schemas.openxmlformats.org/markup-compatibility/2006">
              <mc:Choice xmlns:v="urn:schemas-microsoft-com:vml" Requires="v">
                <p:oleObj spid="_x0000_s152674" name="Equation" r:id="rId3" imgW="317160" imgH="203040" progId="Equation.DSMT4">
                  <p:embed/>
                </p:oleObj>
              </mc:Choice>
              <mc:Fallback>
                <p:oleObj name="Equation" r:id="rId3" imgW="317160" imgH="203040" progId="Equation.DSMT4">
                  <p:embed/>
                  <p:pic>
                    <p:nvPicPr>
                      <p:cNvPr id="0" name=""/>
                      <p:cNvPicPr/>
                      <p:nvPr/>
                    </p:nvPicPr>
                    <p:blipFill>
                      <a:blip r:embed="rId4"/>
                      <a:stretch>
                        <a:fillRect/>
                      </a:stretch>
                    </p:blipFill>
                    <p:spPr>
                      <a:xfrm>
                        <a:off x="5973417" y="2564295"/>
                        <a:ext cx="680590" cy="435578"/>
                      </a:xfrm>
                      <a:prstGeom prst="rect">
                        <a:avLst/>
                      </a:prstGeom>
                    </p:spPr>
                  </p:pic>
                </p:oleObj>
              </mc:Fallback>
            </mc:AlternateContent>
          </a:graphicData>
        </a:graphic>
      </p:graphicFrame>
      <p:sp>
        <p:nvSpPr>
          <p:cNvPr id="6" name="Content Placeholder 5"/>
          <p:cNvSpPr>
            <a:spLocks noGrp="1"/>
          </p:cNvSpPr>
          <p:nvPr>
            <p:ph idx="13"/>
          </p:nvPr>
        </p:nvSpPr>
        <p:spPr>
          <a:xfrm>
            <a:off x="457200" y="2590800"/>
            <a:ext cx="8229600" cy="793711"/>
          </a:xfrm>
        </p:spPr>
        <p:txBody>
          <a:bodyPr/>
          <a:lstStyle/>
          <a:p>
            <a:pPr marL="268288" indent="-268288">
              <a:buNone/>
            </a:pPr>
            <a:r>
              <a:rPr lang="en-US" sz="2600" dirty="0" smtClean="0"/>
              <a:t>                                                                    to </a:t>
            </a:r>
            <a:r>
              <a:rPr lang="en-US" sz="2600" dirty="0"/>
              <a:t>each side to “neutralize” the</a:t>
            </a:r>
            <a:endParaRPr lang="en-IN" sz="2600" dirty="0"/>
          </a:p>
        </p:txBody>
      </p:sp>
      <p:graphicFrame>
        <p:nvGraphicFramePr>
          <p:cNvPr id="5" name="Object 4" descr="H, plus"/>
          <p:cNvGraphicFramePr>
            <a:graphicFrameLocks noChangeAspect="1"/>
          </p:cNvGraphicFramePr>
          <p:nvPr>
            <p:extLst>
              <p:ext uri="{D42A27DB-BD31-4B8C-83A1-F6EECF244321}">
                <p14:modId xmlns:p14="http://schemas.microsoft.com/office/powerpoint/2010/main" val="1762598039"/>
              </p:ext>
            </p:extLst>
          </p:nvPr>
        </p:nvGraphicFramePr>
        <p:xfrm>
          <a:off x="3379755" y="2976523"/>
          <a:ext cx="434975" cy="407988"/>
        </p:xfrm>
        <a:graphic>
          <a:graphicData uri="http://schemas.openxmlformats.org/presentationml/2006/ole">
            <mc:AlternateContent xmlns:mc="http://schemas.openxmlformats.org/markup-compatibility/2006">
              <mc:Choice xmlns:v="urn:schemas-microsoft-com:vml" Requires="v">
                <p:oleObj spid="_x0000_s152675" name="Equation" r:id="rId5" imgW="203040" imgH="190440" progId="Equation.DSMT4">
                  <p:embed/>
                </p:oleObj>
              </mc:Choice>
              <mc:Fallback>
                <p:oleObj name="Equation" r:id="rId5" imgW="203040" imgH="190440" progId="Equation.DSMT4">
                  <p:embed/>
                  <p:pic>
                    <p:nvPicPr>
                      <p:cNvPr id="4" name="Object 3"/>
                      <p:cNvPicPr/>
                      <p:nvPr/>
                    </p:nvPicPr>
                    <p:blipFill>
                      <a:blip r:embed="rId6"/>
                      <a:stretch>
                        <a:fillRect/>
                      </a:stretch>
                    </p:blipFill>
                    <p:spPr>
                      <a:xfrm>
                        <a:off x="3379755" y="2976523"/>
                        <a:ext cx="434975" cy="407988"/>
                      </a:xfrm>
                      <a:prstGeom prst="rect">
                        <a:avLst/>
                      </a:prstGeom>
                    </p:spPr>
                  </p:pic>
                </p:oleObj>
              </mc:Fallback>
            </mc:AlternateContent>
          </a:graphicData>
        </a:graphic>
      </p:graphicFrame>
      <p:sp>
        <p:nvSpPr>
          <p:cNvPr id="7" name="Content Placeholder 6"/>
          <p:cNvSpPr>
            <a:spLocks noGrp="1"/>
          </p:cNvSpPr>
          <p:nvPr>
            <p:ph sz="quarter" idx="14"/>
          </p:nvPr>
        </p:nvSpPr>
        <p:spPr>
          <a:xfrm>
            <a:off x="471052" y="2971800"/>
            <a:ext cx="8229600" cy="2286000"/>
          </a:xfrm>
        </p:spPr>
        <p:txBody>
          <a:bodyPr/>
          <a:lstStyle/>
          <a:p>
            <a:pPr marL="268288" indent="0">
              <a:buNone/>
            </a:pPr>
            <a:r>
              <a:rPr lang="en-US" sz="2600" dirty="0" smtClean="0"/>
              <a:t>                                  in </a:t>
            </a:r>
            <a:r>
              <a:rPr lang="en-US" sz="2600" dirty="0"/>
              <a:t>the equation and create water in its place.</a:t>
            </a:r>
          </a:p>
          <a:p>
            <a:r>
              <a:rPr lang="en-US" sz="2600" dirty="0"/>
              <a:t>If this produces water on both sides, </a:t>
            </a:r>
            <a:br>
              <a:rPr lang="en-US" sz="2600" dirty="0"/>
            </a:br>
            <a:r>
              <a:rPr lang="en-US" sz="2600" dirty="0"/>
              <a:t>subtract water from each side so it appears on only one side of the equation</a:t>
            </a:r>
            <a:r>
              <a:rPr lang="en-US" sz="2600" dirty="0" smtClean="0"/>
              <a:t>.</a:t>
            </a:r>
            <a:endParaRPr lang="en-US" sz="2600" dirty="0"/>
          </a:p>
        </p:txBody>
      </p:sp>
    </p:spTree>
    <p:extLst>
      <p:ext uri="{BB962C8B-B14F-4D97-AF65-F5344CB8AC3E}">
        <p14:creationId xmlns:p14="http://schemas.microsoft.com/office/powerpoint/2010/main" val="3671417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F53D7-C564-4B79-90D9-CB367E509B2B}"/>
              </a:ext>
            </a:extLst>
          </p:cNvPr>
          <p:cNvSpPr>
            <a:spLocks noGrp="1"/>
          </p:cNvSpPr>
          <p:nvPr>
            <p:ph type="title"/>
          </p:nvPr>
        </p:nvSpPr>
        <p:spPr/>
        <p:txBody>
          <a:bodyPr/>
          <a:lstStyle/>
          <a:p>
            <a:r>
              <a:rPr lang="en-US" dirty="0"/>
              <a:t>Electrochemistry</a:t>
            </a:r>
          </a:p>
        </p:txBody>
      </p:sp>
      <p:sp>
        <p:nvSpPr>
          <p:cNvPr id="3" name="Content Placeholder 2">
            <a:extLst>
              <a:ext uri="{FF2B5EF4-FFF2-40B4-BE49-F238E27FC236}">
                <a16:creationId xmlns:a16="http://schemas.microsoft.com/office/drawing/2014/main" id="{C7D9B3B8-2543-49E3-80CE-3BC621353235}"/>
              </a:ext>
            </a:extLst>
          </p:cNvPr>
          <p:cNvSpPr>
            <a:spLocks noGrp="1"/>
          </p:cNvSpPr>
          <p:nvPr>
            <p:ph idx="1"/>
          </p:nvPr>
        </p:nvSpPr>
        <p:spPr/>
        <p:txBody>
          <a:bodyPr/>
          <a:lstStyle/>
          <a:p>
            <a:pPr marL="0" indent="0">
              <a:buNone/>
            </a:pPr>
            <a:r>
              <a:rPr lang="en-US" sz="2600" b="1" dirty="0"/>
              <a:t>Electrochemistry</a:t>
            </a:r>
            <a:r>
              <a:rPr lang="en-US" sz="2600" dirty="0"/>
              <a:t> is the study of the relationships between electricity and chemical reactions. It includes the study of both spontaneous and nonspontaneous processes.</a:t>
            </a:r>
          </a:p>
        </p:txBody>
      </p:sp>
    </p:spTree>
    <p:extLst>
      <p:ext uri="{BB962C8B-B14F-4D97-AF65-F5344CB8AC3E}">
        <p14:creationId xmlns:p14="http://schemas.microsoft.com/office/powerpoint/2010/main" val="3303528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31E23-5616-4A33-8CA4-BBFB3457ED68}"/>
              </a:ext>
            </a:extLst>
          </p:cNvPr>
          <p:cNvSpPr>
            <a:spLocks noGrp="1"/>
          </p:cNvSpPr>
          <p:nvPr>
            <p:ph type="title"/>
          </p:nvPr>
        </p:nvSpPr>
        <p:spPr/>
        <p:txBody>
          <a:bodyPr/>
          <a:lstStyle/>
          <a:p>
            <a:r>
              <a:rPr lang="en-US" dirty="0"/>
              <a:t>Voltaic Cells </a:t>
            </a:r>
            <a:r>
              <a:rPr lang="en-US" sz="2000" b="0" dirty="0"/>
              <a:t>(1 of 3)</a:t>
            </a:r>
          </a:p>
        </p:txBody>
      </p:sp>
      <p:sp>
        <p:nvSpPr>
          <p:cNvPr id="3" name="Content Placeholder 2">
            <a:extLst>
              <a:ext uri="{FF2B5EF4-FFF2-40B4-BE49-F238E27FC236}">
                <a16:creationId xmlns:a16="http://schemas.microsoft.com/office/drawing/2014/main" id="{0384ED66-866E-419D-8D27-E350E27D59B5}"/>
              </a:ext>
            </a:extLst>
          </p:cNvPr>
          <p:cNvSpPr>
            <a:spLocks noGrp="1"/>
          </p:cNvSpPr>
          <p:nvPr>
            <p:ph idx="1"/>
          </p:nvPr>
        </p:nvSpPr>
        <p:spPr>
          <a:xfrm>
            <a:off x="457200" y="1600200"/>
            <a:ext cx="3962400" cy="4525963"/>
          </a:xfrm>
        </p:spPr>
        <p:txBody>
          <a:bodyPr/>
          <a:lstStyle/>
          <a:p>
            <a:r>
              <a:rPr lang="en-US" sz="2600" dirty="0"/>
              <a:t>In spontaneous redox reactions, electrons are transferred and energy is released.</a:t>
            </a:r>
          </a:p>
          <a:p>
            <a:r>
              <a:rPr lang="en-US" sz="2600" dirty="0"/>
              <a:t>That energy can do work if the electrons flow through an external device.</a:t>
            </a:r>
          </a:p>
          <a:p>
            <a:r>
              <a:rPr lang="en-US" sz="2600" dirty="0"/>
              <a:t>This is a </a:t>
            </a:r>
            <a:r>
              <a:rPr lang="en-US" sz="2600" b="1" dirty="0"/>
              <a:t>voltaic cell</a:t>
            </a:r>
            <a:r>
              <a:rPr lang="en-US" sz="2600" dirty="0"/>
              <a:t>.</a:t>
            </a:r>
          </a:p>
        </p:txBody>
      </p:sp>
      <p:pic>
        <p:nvPicPr>
          <p:cNvPr id="4" name="Picture 3" descr="A photograph shows a voltmeter attached to a Z n electrode in a 1 molar Z n S O 4 solution, and a C u electrode in a 1 molar C u S O 4 solution. The two solutions are in contact with each other through a porous glass disc.">
            <a:extLst>
              <a:ext uri="{FF2B5EF4-FFF2-40B4-BE49-F238E27FC236}">
                <a16:creationId xmlns:a16="http://schemas.microsoft.com/office/drawing/2014/main" id="{FBC57AF1-34FE-4817-8B37-81BF2B34B2C4}"/>
              </a:ext>
            </a:extLst>
          </p:cNvPr>
          <p:cNvPicPr>
            <a:picLocks noChangeAspect="1"/>
          </p:cNvPicPr>
          <p:nvPr/>
        </p:nvPicPr>
        <p:blipFill rotWithShape="1">
          <a:blip r:embed="rId2">
            <a:extLst>
              <a:ext uri="{28A0092B-C50C-407E-A947-70E740481C1C}">
                <a14:useLocalDpi xmlns:a14="http://schemas.microsoft.com/office/drawing/2010/main" val="0"/>
              </a:ext>
            </a:extLst>
          </a:blip>
          <a:srcRect b="2517"/>
          <a:stretch/>
        </p:blipFill>
        <p:spPr>
          <a:xfrm>
            <a:off x="4953000" y="1681130"/>
            <a:ext cx="3535000" cy="4414870"/>
          </a:xfrm>
          <a:prstGeom prst="rect">
            <a:avLst/>
          </a:prstGeom>
        </p:spPr>
      </p:pic>
    </p:spTree>
    <p:extLst>
      <p:ext uri="{BB962C8B-B14F-4D97-AF65-F5344CB8AC3E}">
        <p14:creationId xmlns:p14="http://schemas.microsoft.com/office/powerpoint/2010/main" val="1053247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FD759-913C-4489-A791-B31EE9FF657F}"/>
              </a:ext>
            </a:extLst>
          </p:cNvPr>
          <p:cNvSpPr>
            <a:spLocks noGrp="1"/>
          </p:cNvSpPr>
          <p:nvPr>
            <p:ph type="title"/>
          </p:nvPr>
        </p:nvSpPr>
        <p:spPr/>
        <p:txBody>
          <a:bodyPr/>
          <a:lstStyle/>
          <a:p>
            <a:r>
              <a:rPr lang="en-US" dirty="0"/>
              <a:t>Voltaic Cells </a:t>
            </a:r>
            <a:r>
              <a:rPr lang="en-US" sz="2000" b="0" dirty="0"/>
              <a:t>(2 of 3)</a:t>
            </a:r>
            <a:endParaRPr lang="en-US" dirty="0"/>
          </a:p>
        </p:txBody>
      </p:sp>
      <p:sp>
        <p:nvSpPr>
          <p:cNvPr id="3" name="Content Placeholder 2">
            <a:extLst>
              <a:ext uri="{FF2B5EF4-FFF2-40B4-BE49-F238E27FC236}">
                <a16:creationId xmlns:a16="http://schemas.microsoft.com/office/drawing/2014/main" id="{8B91BD24-F91E-4352-BF4F-28F731E759E5}"/>
              </a:ext>
            </a:extLst>
          </p:cNvPr>
          <p:cNvSpPr>
            <a:spLocks noGrp="1"/>
          </p:cNvSpPr>
          <p:nvPr>
            <p:ph idx="1"/>
          </p:nvPr>
        </p:nvSpPr>
        <p:spPr>
          <a:xfrm>
            <a:off x="457200" y="1600201"/>
            <a:ext cx="8229600" cy="2286000"/>
          </a:xfrm>
        </p:spPr>
        <p:txBody>
          <a:bodyPr/>
          <a:lstStyle/>
          <a:p>
            <a:r>
              <a:rPr lang="en-US" sz="2400" dirty="0"/>
              <a:t>The oxidation occurs at the </a:t>
            </a:r>
            <a:r>
              <a:rPr lang="en-US" sz="2400" b="1" dirty="0"/>
              <a:t>anode</a:t>
            </a:r>
            <a:r>
              <a:rPr lang="en-US" sz="2400" dirty="0"/>
              <a:t>.</a:t>
            </a:r>
          </a:p>
          <a:p>
            <a:r>
              <a:rPr lang="en-US" sz="2400" dirty="0"/>
              <a:t>The reduction occurs at the </a:t>
            </a:r>
            <a:r>
              <a:rPr lang="en-US" sz="2400" b="1" dirty="0"/>
              <a:t>cathode</a:t>
            </a:r>
            <a:r>
              <a:rPr lang="en-US" sz="2400" dirty="0"/>
              <a:t>.</a:t>
            </a:r>
          </a:p>
          <a:p>
            <a:r>
              <a:rPr lang="en-US" sz="2400" dirty="0"/>
              <a:t>When electrons flow, charges aren’t balanced. So, a salt bridge, usually a U-shaped tube that contains a salt/agar solution, is used to keep the charges balanced.</a:t>
            </a:r>
          </a:p>
        </p:txBody>
      </p:sp>
      <p:pic>
        <p:nvPicPr>
          <p:cNvPr id="4" name="Picture 3" descr="A diagram shows a voltaic cell using the standard hydrogen electrode along with a zinc anode. Two beakers are filled with liquid, and are connected by a salt bridge. The beaker on the left is the anode half-cell, and contains a Zn anode while the beaker on the right is the cathode half-cell, and contains the standard hydrogen electrode, S H E. The S H E is a glass tube filled with H2 gas that contains a thin wire. The reaction in the left beaker is Z n, solid, yields Z n 2 plus, aqueous, plus 2 electrons. The reaction in the right beaker is H plus, aqueous, plus 2 electrons yields H 2, gas. A voltmeter is connected to both electrodes; electron flow through the voltmeter is from the Zn anode toward the S H E cathode, and registers 0.76 volts. Through the salt bridge, N O 3 minus migrates toward the anode and N ay plus migrates toward the cathode.">
            <a:extLst>
              <a:ext uri="{FF2B5EF4-FFF2-40B4-BE49-F238E27FC236}">
                <a16:creationId xmlns:a16="http://schemas.microsoft.com/office/drawing/2014/main" id="{259CC77B-BFFB-44F3-9EF5-6B2C20EA30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088"/>
          <a:stretch/>
        </p:blipFill>
        <p:spPr>
          <a:xfrm>
            <a:off x="2790150" y="4059816"/>
            <a:ext cx="3520787" cy="2188584"/>
          </a:xfrm>
          <a:prstGeom prst="rect">
            <a:avLst/>
          </a:prstGeom>
        </p:spPr>
      </p:pic>
    </p:spTree>
    <p:extLst>
      <p:ext uri="{BB962C8B-B14F-4D97-AF65-F5344CB8AC3E}">
        <p14:creationId xmlns:p14="http://schemas.microsoft.com/office/powerpoint/2010/main" val="1379391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B8FD7-6B15-4C0E-AE1B-8A2DBE7D8A89}"/>
              </a:ext>
            </a:extLst>
          </p:cNvPr>
          <p:cNvSpPr>
            <a:spLocks noGrp="1"/>
          </p:cNvSpPr>
          <p:nvPr>
            <p:ph type="title"/>
          </p:nvPr>
        </p:nvSpPr>
        <p:spPr/>
        <p:txBody>
          <a:bodyPr/>
          <a:lstStyle/>
          <a:p>
            <a:r>
              <a:rPr lang="en-US" dirty="0"/>
              <a:t>Voltaic Cells </a:t>
            </a:r>
            <a:r>
              <a:rPr lang="en-US" sz="2000" b="0" dirty="0"/>
              <a:t>(3 of 3)</a:t>
            </a:r>
            <a:endParaRPr lang="en-US" dirty="0"/>
          </a:p>
        </p:txBody>
      </p:sp>
      <p:sp>
        <p:nvSpPr>
          <p:cNvPr id="3" name="Content Placeholder 2">
            <a:extLst>
              <a:ext uri="{FF2B5EF4-FFF2-40B4-BE49-F238E27FC236}">
                <a16:creationId xmlns:a16="http://schemas.microsoft.com/office/drawing/2014/main" id="{5DB34EE6-DCB5-4205-BDCA-9D2B2EC2F78B}"/>
              </a:ext>
            </a:extLst>
          </p:cNvPr>
          <p:cNvSpPr>
            <a:spLocks noGrp="1"/>
          </p:cNvSpPr>
          <p:nvPr>
            <p:ph idx="1"/>
          </p:nvPr>
        </p:nvSpPr>
        <p:spPr>
          <a:xfrm>
            <a:off x="457200" y="1600200"/>
            <a:ext cx="5029200" cy="4648200"/>
          </a:xfrm>
        </p:spPr>
        <p:txBody>
          <a:bodyPr/>
          <a:lstStyle/>
          <a:p>
            <a:r>
              <a:rPr lang="en-US" sz="2400" dirty="0"/>
              <a:t>In the cell, electrons leave the anode and flow through the wire to the cathode.</a:t>
            </a:r>
          </a:p>
          <a:p>
            <a:r>
              <a:rPr lang="en-US" sz="2400" dirty="0"/>
              <a:t>Cations are formed in the anode compartment.</a:t>
            </a:r>
          </a:p>
          <a:p>
            <a:r>
              <a:rPr lang="en-US" sz="2400" dirty="0"/>
              <a:t>As the electrons reach the cathode, cations in solution are attracted to the now negative cathode.</a:t>
            </a:r>
          </a:p>
          <a:p>
            <a:r>
              <a:rPr lang="en-US" sz="2400" dirty="0"/>
              <a:t>The cations gain electrons and are deposited as metal on the cathode.</a:t>
            </a:r>
          </a:p>
        </p:txBody>
      </p:sp>
      <p:pic>
        <p:nvPicPr>
          <p:cNvPr id="4" name="Picture 3" descr="A diagram shows a simple voltaic cell, with a negative anode and positive cathode. A large vessel is filled with liquid. A porous barrier or salt bridge runs down the middle, separating the container in two. On the left is the anode half-cell, where oxidation occurs, anode is negative, and on the right is the cathode half-cell, where reduction occurs, cathode is positive. Outside of the vessel, electron flow through the voltmeter is from the anode toward the cathode. Within the vessel, anions cross the porous barrier from cathode half-cell to anode half-cell, while cations travel from anode to cathode.">
            <a:extLst>
              <a:ext uri="{FF2B5EF4-FFF2-40B4-BE49-F238E27FC236}">
                <a16:creationId xmlns:a16="http://schemas.microsoft.com/office/drawing/2014/main" id="{9555D397-62DC-4978-8456-891ECE3630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517"/>
          <a:stretch/>
        </p:blipFill>
        <p:spPr>
          <a:xfrm>
            <a:off x="5791200" y="2286000"/>
            <a:ext cx="3031040" cy="2750996"/>
          </a:xfrm>
          <a:prstGeom prst="rect">
            <a:avLst/>
          </a:prstGeom>
        </p:spPr>
      </p:pic>
    </p:spTree>
    <p:extLst>
      <p:ext uri="{BB962C8B-B14F-4D97-AF65-F5344CB8AC3E}">
        <p14:creationId xmlns:p14="http://schemas.microsoft.com/office/powerpoint/2010/main" val="1579381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1E01D-2453-49A5-AD19-8BD66113701D}"/>
              </a:ext>
            </a:extLst>
          </p:cNvPr>
          <p:cNvSpPr>
            <a:spLocks noGrp="1"/>
          </p:cNvSpPr>
          <p:nvPr>
            <p:ph type="title"/>
          </p:nvPr>
        </p:nvSpPr>
        <p:spPr/>
        <p:txBody>
          <a:bodyPr/>
          <a:lstStyle/>
          <a:p>
            <a:r>
              <a:rPr lang="en-US" dirty="0"/>
              <a:t>Electromotive Force (emf) </a:t>
            </a:r>
            <a:r>
              <a:rPr lang="en-US" sz="2000" b="0" dirty="0"/>
              <a:t>(1 of 2)</a:t>
            </a:r>
          </a:p>
        </p:txBody>
      </p:sp>
      <p:sp>
        <p:nvSpPr>
          <p:cNvPr id="3" name="Content Placeholder 2">
            <a:extLst>
              <a:ext uri="{FF2B5EF4-FFF2-40B4-BE49-F238E27FC236}">
                <a16:creationId xmlns:a16="http://schemas.microsoft.com/office/drawing/2014/main" id="{23B4DD50-C51E-4256-9608-76DBEC7AB4CB}"/>
              </a:ext>
            </a:extLst>
          </p:cNvPr>
          <p:cNvSpPr>
            <a:spLocks noGrp="1"/>
          </p:cNvSpPr>
          <p:nvPr>
            <p:ph idx="1"/>
          </p:nvPr>
        </p:nvSpPr>
        <p:spPr>
          <a:xfrm>
            <a:off x="457200" y="1600200"/>
            <a:ext cx="2971800" cy="4525963"/>
          </a:xfrm>
        </p:spPr>
        <p:txBody>
          <a:bodyPr/>
          <a:lstStyle/>
          <a:p>
            <a:r>
              <a:rPr lang="en-US" sz="2600" dirty="0"/>
              <a:t>Water flows spontaneously one way in a waterfall.</a:t>
            </a:r>
          </a:p>
          <a:p>
            <a:r>
              <a:rPr lang="en-US" sz="2600" dirty="0"/>
              <a:t>Comparably, electrons flow  spontaneously one way in a redox reaction, from high to low potential energy.</a:t>
            </a:r>
          </a:p>
        </p:txBody>
      </p:sp>
      <p:pic>
        <p:nvPicPr>
          <p:cNvPr id="4" name="Picture 3" descr="A photograph shows a waterfall, which is analogous to the flow of electrons from the negative anode at high potential energy to the positive cathode, at low potential energy.">
            <a:extLst>
              <a:ext uri="{FF2B5EF4-FFF2-40B4-BE49-F238E27FC236}">
                <a16:creationId xmlns:a16="http://schemas.microsoft.com/office/drawing/2014/main" id="{E1653485-0981-49BF-8682-CA022A0BD60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155"/>
          <a:stretch/>
        </p:blipFill>
        <p:spPr>
          <a:xfrm>
            <a:off x="4110711" y="1991220"/>
            <a:ext cx="4576089" cy="3571380"/>
          </a:xfrm>
          <a:prstGeom prst="rect">
            <a:avLst/>
          </a:prstGeom>
        </p:spPr>
      </p:pic>
    </p:spTree>
    <p:extLst>
      <p:ext uri="{BB962C8B-B14F-4D97-AF65-F5344CB8AC3E}">
        <p14:creationId xmlns:p14="http://schemas.microsoft.com/office/powerpoint/2010/main" val="4263004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3696-85E8-4C91-B6A6-DF753236426F}"/>
              </a:ext>
            </a:extLst>
          </p:cNvPr>
          <p:cNvSpPr>
            <a:spLocks noGrp="1"/>
          </p:cNvSpPr>
          <p:nvPr>
            <p:ph type="title"/>
          </p:nvPr>
        </p:nvSpPr>
        <p:spPr/>
        <p:txBody>
          <a:bodyPr/>
          <a:lstStyle/>
          <a:p>
            <a:r>
              <a:rPr lang="en-US" dirty="0"/>
              <a:t>Electromotive Force (emf) </a:t>
            </a:r>
            <a:r>
              <a:rPr lang="en-US" sz="2000" b="0" dirty="0"/>
              <a:t>(2 of 2)</a:t>
            </a:r>
            <a:endParaRPr lang="en-US" dirty="0"/>
          </a:p>
        </p:txBody>
      </p:sp>
      <p:sp>
        <p:nvSpPr>
          <p:cNvPr id="3" name="Content Placeholder 2">
            <a:extLst>
              <a:ext uri="{FF2B5EF4-FFF2-40B4-BE49-F238E27FC236}">
                <a16:creationId xmlns:a16="http://schemas.microsoft.com/office/drawing/2014/main" id="{ABF8BBD8-8B52-4F54-9B24-7136DBC85264}"/>
              </a:ext>
            </a:extLst>
          </p:cNvPr>
          <p:cNvSpPr>
            <a:spLocks noGrp="1"/>
          </p:cNvSpPr>
          <p:nvPr>
            <p:ph idx="1"/>
          </p:nvPr>
        </p:nvSpPr>
        <p:spPr>
          <a:xfrm>
            <a:off x="457200" y="1600201"/>
            <a:ext cx="8229600" cy="1752599"/>
          </a:xfrm>
        </p:spPr>
        <p:txBody>
          <a:bodyPr/>
          <a:lstStyle/>
          <a:p>
            <a:pPr>
              <a:spcBef>
                <a:spcPts val="1200"/>
              </a:spcBef>
            </a:pPr>
            <a:r>
              <a:rPr lang="en-US" sz="2600" dirty="0"/>
              <a:t>The potential difference between the anode and cathode in a cell is called the </a:t>
            </a:r>
            <a:r>
              <a:rPr lang="en-US" sz="2600" b="1" dirty="0"/>
              <a:t>electromotive force (emf)</a:t>
            </a:r>
            <a:r>
              <a:rPr lang="en-US" sz="2600" dirty="0"/>
              <a:t>.</a:t>
            </a:r>
          </a:p>
          <a:p>
            <a:pPr>
              <a:spcBef>
                <a:spcPts val="1200"/>
              </a:spcBef>
            </a:pPr>
            <a:r>
              <a:rPr lang="en-US" sz="2600" dirty="0"/>
              <a:t>It is also called the </a:t>
            </a:r>
            <a:r>
              <a:rPr lang="en-US" sz="2600" b="1" dirty="0"/>
              <a:t>cell potential</a:t>
            </a:r>
            <a:r>
              <a:rPr lang="en-US" sz="2600" dirty="0"/>
              <a:t> and is designated</a:t>
            </a:r>
          </a:p>
        </p:txBody>
      </p:sp>
      <p:graphicFrame>
        <p:nvGraphicFramePr>
          <p:cNvPr id="9" name="Object 8" descr="E sub cell">
            <a:extLst>
              <a:ext uri="{FF2B5EF4-FFF2-40B4-BE49-F238E27FC236}">
                <a16:creationId xmlns:a16="http://schemas.microsoft.com/office/drawing/2014/main" id="{BD9E3279-DEC9-40D3-97F8-6E98CE3B3BBD}"/>
              </a:ext>
            </a:extLst>
          </p:cNvPr>
          <p:cNvGraphicFramePr>
            <a:graphicFrameLocks noChangeAspect="1"/>
          </p:cNvGraphicFramePr>
          <p:nvPr>
            <p:extLst>
              <p:ext uri="{D42A27DB-BD31-4B8C-83A1-F6EECF244321}">
                <p14:modId xmlns:p14="http://schemas.microsoft.com/office/powerpoint/2010/main" val="2471329725"/>
              </p:ext>
            </p:extLst>
          </p:nvPr>
        </p:nvGraphicFramePr>
        <p:xfrm>
          <a:off x="685800" y="3358536"/>
          <a:ext cx="635000" cy="431800"/>
        </p:xfrm>
        <a:graphic>
          <a:graphicData uri="http://schemas.openxmlformats.org/presentationml/2006/ole">
            <mc:AlternateContent xmlns:mc="http://schemas.openxmlformats.org/markup-compatibility/2006">
              <mc:Choice xmlns:v="urn:schemas-microsoft-com:vml" Requires="v">
                <p:oleObj spid="_x0000_s106561" name="Equation" r:id="rId3" imgW="634680" imgH="431640" progId="Equation.DSMT4">
                  <p:embed/>
                </p:oleObj>
              </mc:Choice>
              <mc:Fallback>
                <p:oleObj name="Equation" r:id="rId3" imgW="634680" imgH="431640" progId="Equation.DSMT4">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358536"/>
                        <a:ext cx="6350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a:extLst>
              <a:ext uri="{FF2B5EF4-FFF2-40B4-BE49-F238E27FC236}">
                <a16:creationId xmlns:a16="http://schemas.microsoft.com/office/drawing/2014/main" id="{099436DD-417C-4FC5-96BE-596E23D9C96C}"/>
              </a:ext>
            </a:extLst>
          </p:cNvPr>
          <p:cNvSpPr>
            <a:spLocks noGrp="1"/>
          </p:cNvSpPr>
          <p:nvPr>
            <p:ph sz="quarter" idx="13"/>
          </p:nvPr>
        </p:nvSpPr>
        <p:spPr>
          <a:xfrm>
            <a:off x="457200" y="3962400"/>
            <a:ext cx="8229600" cy="990600"/>
          </a:xfrm>
        </p:spPr>
        <p:txBody>
          <a:bodyPr/>
          <a:lstStyle/>
          <a:p>
            <a:r>
              <a:rPr lang="en-US" sz="2600" dirty="0"/>
              <a:t>It is measured in volts (V). One volt is one joule per coulomb (1 V = 1 J/C).</a:t>
            </a:r>
          </a:p>
        </p:txBody>
      </p:sp>
    </p:spTree>
    <p:extLst>
      <p:ext uri="{BB962C8B-B14F-4D97-AF65-F5344CB8AC3E}">
        <p14:creationId xmlns:p14="http://schemas.microsoft.com/office/powerpoint/2010/main" val="3198654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FC933-DF38-4DDC-A57C-84E5CFEDED3B}"/>
              </a:ext>
            </a:extLst>
          </p:cNvPr>
          <p:cNvSpPr>
            <a:spLocks noGrp="1"/>
          </p:cNvSpPr>
          <p:nvPr>
            <p:ph type="title"/>
          </p:nvPr>
        </p:nvSpPr>
        <p:spPr/>
        <p:txBody>
          <a:bodyPr/>
          <a:lstStyle/>
          <a:p>
            <a:r>
              <a:rPr lang="en-US" dirty="0"/>
              <a:t>Standard Reduction Potentials </a:t>
            </a:r>
            <a:r>
              <a:rPr lang="en-US" sz="2000" b="0" dirty="0"/>
              <a:t>(1 of 4)</a:t>
            </a:r>
          </a:p>
        </p:txBody>
      </p:sp>
      <p:sp>
        <p:nvSpPr>
          <p:cNvPr id="3" name="Content Placeholder 2">
            <a:extLst>
              <a:ext uri="{FF2B5EF4-FFF2-40B4-BE49-F238E27FC236}">
                <a16:creationId xmlns:a16="http://schemas.microsoft.com/office/drawing/2014/main" id="{DE6551C4-98F5-4218-AC54-2CCDBE1445A4}"/>
              </a:ext>
            </a:extLst>
          </p:cNvPr>
          <p:cNvSpPr>
            <a:spLocks noGrp="1"/>
          </p:cNvSpPr>
          <p:nvPr>
            <p:ph idx="1"/>
          </p:nvPr>
        </p:nvSpPr>
        <p:spPr>
          <a:xfrm>
            <a:off x="457200" y="1600201"/>
            <a:ext cx="8229600" cy="2514600"/>
          </a:xfrm>
        </p:spPr>
        <p:txBody>
          <a:bodyPr/>
          <a:lstStyle/>
          <a:p>
            <a:r>
              <a:rPr lang="en-US" sz="2600" dirty="0"/>
              <a:t>Reduction potentials for many electrodes have been measured and tabulated.</a:t>
            </a:r>
          </a:p>
          <a:p>
            <a:r>
              <a:rPr lang="en-US" sz="2600" dirty="0"/>
              <a:t>The values are compared to the reduction of hydrogen as a standard.</a:t>
            </a:r>
          </a:p>
          <a:p>
            <a:r>
              <a:rPr lang="en-US" sz="2600" dirty="0"/>
              <a:t>Standard condition are 1 M, 1 atm, 25</a:t>
            </a:r>
            <a:r>
              <a:rPr lang="en-US" sz="2600" dirty="0">
                <a:ea typeface="Calibri"/>
              </a:rPr>
              <a:t> degree </a:t>
            </a:r>
            <a:r>
              <a:rPr lang="en-US" sz="2600" dirty="0">
                <a:cs typeface="Arial" panose="020B0604020202020204" pitchFamily="34" charset="0"/>
              </a:rPr>
              <a:t>Celsius.</a:t>
            </a:r>
            <a:endParaRPr lang="en-US" sz="2600" dirty="0"/>
          </a:p>
        </p:txBody>
      </p:sp>
    </p:spTree>
    <p:extLst>
      <p:ext uri="{BB962C8B-B14F-4D97-AF65-F5344CB8AC3E}">
        <p14:creationId xmlns:p14="http://schemas.microsoft.com/office/powerpoint/2010/main" val="3055284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75F10-4C5B-4D4A-B99E-59A88BAB3E83}"/>
              </a:ext>
            </a:extLst>
          </p:cNvPr>
          <p:cNvSpPr>
            <a:spLocks noGrp="1"/>
          </p:cNvSpPr>
          <p:nvPr>
            <p:ph type="title"/>
          </p:nvPr>
        </p:nvSpPr>
        <p:spPr/>
        <p:txBody>
          <a:bodyPr/>
          <a:lstStyle/>
          <a:p>
            <a:r>
              <a:rPr lang="en-US" dirty="0"/>
              <a:t>Standard Reduction Potentials </a:t>
            </a:r>
            <a:r>
              <a:rPr lang="en-US" sz="2000" b="0" dirty="0"/>
              <a:t>(2 of 4)</a:t>
            </a:r>
            <a:endParaRPr lang="en-US" dirty="0"/>
          </a:p>
        </p:txBody>
      </p:sp>
      <p:sp>
        <p:nvSpPr>
          <p:cNvPr id="3" name="Content Placeholder 2">
            <a:extLst>
              <a:ext uri="{FF2B5EF4-FFF2-40B4-BE49-F238E27FC236}">
                <a16:creationId xmlns:a16="http://schemas.microsoft.com/office/drawing/2014/main" id="{9F1A4533-DC7C-47AD-9F87-9A915F9CC40A}"/>
              </a:ext>
            </a:extLst>
          </p:cNvPr>
          <p:cNvSpPr>
            <a:spLocks noGrp="1"/>
          </p:cNvSpPr>
          <p:nvPr>
            <p:ph idx="1"/>
          </p:nvPr>
        </p:nvSpPr>
        <p:spPr>
          <a:xfrm>
            <a:off x="457200" y="1600201"/>
            <a:ext cx="8229600" cy="304799"/>
          </a:xfrm>
        </p:spPr>
        <p:txBody>
          <a:bodyPr/>
          <a:lstStyle/>
          <a:p>
            <a:pPr marL="0" indent="0">
              <a:buNone/>
            </a:pPr>
            <a:r>
              <a:rPr lang="en-US" sz="2000" b="1" dirty="0"/>
              <a:t>Table 20.1 </a:t>
            </a:r>
            <a:r>
              <a:rPr lang="en-US" sz="2000" dirty="0"/>
              <a:t>Standard Reduction Potentials in Water at 25 degree Celsius</a:t>
            </a:r>
          </a:p>
        </p:txBody>
      </p:sp>
      <p:pic>
        <p:nvPicPr>
          <p:cNvPr id="4" name="Picture 3" descr="A table. The table has 22 rows and 2 columns. The columns have the following headings from left to right. E naught of reduction in volts, and reduction half-reaction. The row entries are as follows. Row 1. E naught, plus 2.87. Reduction, F 2, gas, plus 2 e, minus, yields 2 F, minus, aqueous. Row 2. E naught, plus 1.51. Reduction, M n O 4, minus, aqueous, plus 8 H, plus, aqueous, plus 5 e, minus, yields M n, 2 plus, aqueous, plus 4 H 2 O, liquid. Row 3. E naught, plus 1.36. Reduction, C l 2, gas, plus 2 e, minus, yields 2 C l, minus, aqueous. Row 4. E naught, plus 1.33. Reduction, C r 2 O 7, 2 minus, aqueous, plus 14 H, plus, aqueous, plus 6 e, minus, yields 2 C r, 3 plus, aqueous, plus 7 H 2 O, liquid. Row 5. E naught, plus 1.23. Reduction, O 2, gas, plus 4 H, plus, aqueous, plus 4 e, minus, yields 2 H 2 O, liquid. Row 6. E naught, plus 1.06. Reduction, B r 2, liquid, plus 2 e, minus, yields 2 B r, aqueous. Row 7. E naught, plus 0.96. Reduction, N O 3, minus, aqueous, plus 4 H, plus, aqueous, plus 3 e, minus, yields N O, gas, plus 2 H 2 O, liquid. Row 8. E naught, plus 0.80. Reduction, Ay g, plus, aqueous, plus e, minus, yields Ay g, solid. Row 9. E naught, plus 0.77. Reduction, F e, 3 plus, aqueous, plus e, minus, yields F e, 2 plus, aqueous. Row 10. E naught, plus 0.68. Reduction, O 2, gas, plus 2 H, plus, aqueous, plus 2 e, minus, yields H 2 O 2, aqueou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816" y="2050161"/>
            <a:ext cx="8195984" cy="4068367"/>
          </a:xfrm>
          <a:prstGeom prst="rect">
            <a:avLst/>
          </a:prstGeom>
        </p:spPr>
      </p:pic>
    </p:spTree>
    <p:extLst>
      <p:ext uri="{BB962C8B-B14F-4D97-AF65-F5344CB8AC3E}">
        <p14:creationId xmlns:p14="http://schemas.microsoft.com/office/powerpoint/2010/main" val="1184051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75F10-4C5B-4D4A-B99E-59A88BAB3E83}"/>
              </a:ext>
            </a:extLst>
          </p:cNvPr>
          <p:cNvSpPr>
            <a:spLocks noGrp="1"/>
          </p:cNvSpPr>
          <p:nvPr>
            <p:ph type="title"/>
          </p:nvPr>
        </p:nvSpPr>
        <p:spPr/>
        <p:txBody>
          <a:bodyPr/>
          <a:lstStyle/>
          <a:p>
            <a:r>
              <a:rPr lang="en-US" dirty="0"/>
              <a:t>Standard Reduction Potentials </a:t>
            </a:r>
            <a:r>
              <a:rPr lang="en-US" sz="2000" b="0" dirty="0"/>
              <a:t>(3 of 4)</a:t>
            </a:r>
            <a:endParaRPr lang="en-US" dirty="0"/>
          </a:p>
        </p:txBody>
      </p:sp>
      <p:sp>
        <p:nvSpPr>
          <p:cNvPr id="3" name="Content Placeholder 2"/>
          <p:cNvSpPr>
            <a:spLocks noGrp="1"/>
          </p:cNvSpPr>
          <p:nvPr>
            <p:ph idx="1"/>
          </p:nvPr>
        </p:nvSpPr>
        <p:spPr>
          <a:xfrm>
            <a:off x="457200" y="1600201"/>
            <a:ext cx="8229600" cy="304799"/>
          </a:xfrm>
        </p:spPr>
        <p:txBody>
          <a:bodyPr/>
          <a:lstStyle/>
          <a:p>
            <a:pPr marL="0" indent="0">
              <a:buNone/>
            </a:pPr>
            <a:r>
              <a:rPr lang="en-IN" sz="2000" b="1" dirty="0" smtClean="0"/>
              <a:t>[</a:t>
            </a:r>
            <a:r>
              <a:rPr lang="en-US" sz="2000" b="1" dirty="0"/>
              <a:t>Table 20.1 </a:t>
            </a:r>
            <a:r>
              <a:rPr lang="en-US" sz="2000" b="1" dirty="0" smtClean="0"/>
              <a:t>continued]</a:t>
            </a:r>
            <a:endParaRPr lang="en-IN" sz="2000" b="1" dirty="0"/>
          </a:p>
        </p:txBody>
      </p:sp>
      <p:pic>
        <p:nvPicPr>
          <p:cNvPr id="4" name="Picture 3" descr="Row 11. E naught, plus 0.59. Reduction, M n O 4, minus, aqueous, plus 2 H 2 O, liquid, plus 3 e, minus, yields M n O 2, solid, plus 4 O H, minus, aqueous. Row 12. E naught, plus 0.54. Reduction, I 2, solid, plus 2 e, minus, yields 2 I, minus, aqueous. Row 13. E naught, plus 0.40. Reduction, O 2, gas, plus 2 H 2 O, liquid, plus 4 e, minus, yields 4 O H, minus, aqueous. Row 14. E naught, plus 0.34. Reduction, C u, 2 plus, aqueous, plus 2 e, minus, yields C u, solid. Row 15. E naught, 0, defined. Reduction, 2 H, plus, aqueous, plus 2 e, minus, yields H 2, gas. Row 16. E naught, minus 0.28. Reduction, N i, 2 plus, aqueous, plus 2 e, minus, yields N i, solid. Row 17. E naught, minus 0.44. Reduction, F e, 2 plus, aqueous, plus 2 e, minus, yields F e, solid. Row 18. E naught, minus 0.76. Reduction, Z n, 2 plus, aqueous, plus 2 e, minus, yields Z n, solid. Row 19. E naught, minus 0.83. Reduction, 2 H 2 O, liquid, plus 2 e, minus, yields H 2, gas, plus 2 O H, minus, aqueous. Row 20. E naught, minus 1.66. Reduction, Ay l, 3 plus, aqueous, plus 3 e, minus, yields Ay l, soli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056" y="2090653"/>
            <a:ext cx="8277944" cy="4119026"/>
          </a:xfrm>
          <a:prstGeom prst="rect">
            <a:avLst/>
          </a:prstGeom>
        </p:spPr>
      </p:pic>
    </p:spTree>
    <p:extLst>
      <p:ext uri="{BB962C8B-B14F-4D97-AF65-F5344CB8AC3E}">
        <p14:creationId xmlns:p14="http://schemas.microsoft.com/office/powerpoint/2010/main" val="314900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75F10-4C5B-4D4A-B99E-59A88BAB3E83}"/>
              </a:ext>
            </a:extLst>
          </p:cNvPr>
          <p:cNvSpPr>
            <a:spLocks noGrp="1"/>
          </p:cNvSpPr>
          <p:nvPr>
            <p:ph type="title"/>
          </p:nvPr>
        </p:nvSpPr>
        <p:spPr/>
        <p:txBody>
          <a:bodyPr/>
          <a:lstStyle/>
          <a:p>
            <a:r>
              <a:rPr lang="en-US" dirty="0"/>
              <a:t>Standard Reduction Potentials </a:t>
            </a:r>
            <a:r>
              <a:rPr lang="en-US" sz="2000" b="0" dirty="0"/>
              <a:t>(4 of 4)</a:t>
            </a:r>
            <a:endParaRPr lang="en-US" dirty="0"/>
          </a:p>
        </p:txBody>
      </p:sp>
      <p:sp>
        <p:nvSpPr>
          <p:cNvPr id="3" name="Content Placeholder 2"/>
          <p:cNvSpPr>
            <a:spLocks noGrp="1"/>
          </p:cNvSpPr>
          <p:nvPr>
            <p:ph idx="1"/>
          </p:nvPr>
        </p:nvSpPr>
        <p:spPr>
          <a:xfrm>
            <a:off x="457200" y="1600201"/>
            <a:ext cx="8229600" cy="304800"/>
          </a:xfrm>
        </p:spPr>
        <p:txBody>
          <a:bodyPr/>
          <a:lstStyle/>
          <a:p>
            <a:pPr marL="0" indent="0">
              <a:buNone/>
            </a:pPr>
            <a:r>
              <a:rPr lang="en-IN" sz="2000" b="1" dirty="0" smtClean="0"/>
              <a:t>[Table 20.1 continued]</a:t>
            </a:r>
            <a:endParaRPr lang="en-IN" sz="2000" b="1" dirty="0"/>
          </a:p>
        </p:txBody>
      </p:sp>
      <p:pic>
        <p:nvPicPr>
          <p:cNvPr id="4" name="Picture 3" descr="Row 21. E naught, minus 2.71. Reduction, N ay, plus, aqueous, plus e, minus, yields N ay, solid. Row 22. E naught, minus 3.05. Reduction, L i, plus, aqueous, plus e, minus, yields L i, soli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764" y="2209800"/>
            <a:ext cx="8114836" cy="1114568"/>
          </a:xfrm>
          <a:prstGeom prst="rect">
            <a:avLst/>
          </a:prstGeom>
        </p:spPr>
      </p:pic>
    </p:spTree>
    <p:extLst>
      <p:ext uri="{BB962C8B-B14F-4D97-AF65-F5344CB8AC3E}">
        <p14:creationId xmlns:p14="http://schemas.microsoft.com/office/powerpoint/2010/main" val="314900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F4648-1E68-40D3-B00A-7B67A6068503}"/>
              </a:ext>
            </a:extLst>
          </p:cNvPr>
          <p:cNvSpPr>
            <a:spLocks noGrp="1"/>
          </p:cNvSpPr>
          <p:nvPr>
            <p:ph type="title"/>
          </p:nvPr>
        </p:nvSpPr>
        <p:spPr/>
        <p:txBody>
          <a:bodyPr/>
          <a:lstStyle/>
          <a:p>
            <a:r>
              <a:rPr lang="en-US" dirty="0"/>
              <a:t>Standard Hydrogen Electrode</a:t>
            </a:r>
          </a:p>
        </p:txBody>
      </p:sp>
      <p:sp>
        <p:nvSpPr>
          <p:cNvPr id="3" name="Content Placeholder 2">
            <a:extLst>
              <a:ext uri="{FF2B5EF4-FFF2-40B4-BE49-F238E27FC236}">
                <a16:creationId xmlns:a16="http://schemas.microsoft.com/office/drawing/2014/main" id="{ED79D0BD-DB12-42E0-8636-7EF65FC9D696}"/>
              </a:ext>
            </a:extLst>
          </p:cNvPr>
          <p:cNvSpPr>
            <a:spLocks noGrp="1"/>
          </p:cNvSpPr>
          <p:nvPr>
            <p:ph idx="1"/>
          </p:nvPr>
        </p:nvSpPr>
        <p:spPr>
          <a:xfrm>
            <a:off x="457200" y="1600201"/>
            <a:ext cx="3810000" cy="3048000"/>
          </a:xfrm>
        </p:spPr>
        <p:txBody>
          <a:bodyPr/>
          <a:lstStyle/>
          <a:p>
            <a:r>
              <a:rPr lang="en-US" sz="2600" dirty="0"/>
              <a:t>Their reference is called the standard hydrogen electrode (SHE).</a:t>
            </a:r>
          </a:p>
          <a:p>
            <a:r>
              <a:rPr lang="en-US" sz="2600" dirty="0"/>
              <a:t>By definition as the standard, the reduction potential for hydrogen is 0 V:</a:t>
            </a:r>
          </a:p>
        </p:txBody>
      </p:sp>
      <p:graphicFrame>
        <p:nvGraphicFramePr>
          <p:cNvPr id="5" name="Object 4" descr="2 H, plus, aqueous, 1 molality, plus 2 e, minus, yields H 2, gas, 1 atmosphere.">
            <a:extLst>
              <a:ext uri="{FF2B5EF4-FFF2-40B4-BE49-F238E27FC236}">
                <a16:creationId xmlns:a16="http://schemas.microsoft.com/office/drawing/2014/main" id="{0C92CCFB-C447-4760-B221-556ED07F0D56}"/>
              </a:ext>
            </a:extLst>
          </p:cNvPr>
          <p:cNvGraphicFramePr>
            <a:graphicFrameLocks noChangeAspect="1"/>
          </p:cNvGraphicFramePr>
          <p:nvPr>
            <p:extLst>
              <p:ext uri="{D42A27DB-BD31-4B8C-83A1-F6EECF244321}">
                <p14:modId xmlns:p14="http://schemas.microsoft.com/office/powerpoint/2010/main" val="4052927128"/>
              </p:ext>
            </p:extLst>
          </p:nvPr>
        </p:nvGraphicFramePr>
        <p:xfrm>
          <a:off x="762000" y="5029200"/>
          <a:ext cx="5219700" cy="469900"/>
        </p:xfrm>
        <a:graphic>
          <a:graphicData uri="http://schemas.openxmlformats.org/presentationml/2006/ole">
            <mc:AlternateContent xmlns:mc="http://schemas.openxmlformats.org/markup-compatibility/2006">
              <mc:Choice xmlns:v="urn:schemas-microsoft-com:vml" Requires="v">
                <p:oleObj spid="_x0000_s107585" name="Equation" r:id="rId3" imgW="5219640" imgH="469800" progId="Equation.DSMT4">
                  <p:embed/>
                </p:oleObj>
              </mc:Choice>
              <mc:Fallback>
                <p:oleObj name="Equation" r:id="rId3" imgW="5219640" imgH="469800" progId="Equation.DSMT4">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029200"/>
                        <a:ext cx="52197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3" descr="A diagram shows how the standard hydrogen electrode acts as both the anode and cathode. A diagram shows a standard hydrogen electrode, S H E, appearing as a closed tube filled with H 2, gas, which contains a thin P t wire. When S H E is acting as the cathode, electrons from P t atoms combine with H plus ions to produce an H 2 molecule, H plus is reduced to H 2. When S H E is acting as the anode, electrons from an H 2 molecule go to the P t wire, producing two H plus ions, H 2 is oxidized to H plus.">
            <a:extLst>
              <a:ext uri="{FF2B5EF4-FFF2-40B4-BE49-F238E27FC236}">
                <a16:creationId xmlns:a16="http://schemas.microsoft.com/office/drawing/2014/main" id="{BC9BBF37-0E69-4F98-8975-53760CEAF11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299"/>
          <a:stretch/>
        </p:blipFill>
        <p:spPr>
          <a:xfrm>
            <a:off x="4724400" y="1732905"/>
            <a:ext cx="3873926" cy="2895418"/>
          </a:xfrm>
          <a:prstGeom prst="rect">
            <a:avLst/>
          </a:prstGeom>
        </p:spPr>
      </p:pic>
    </p:spTree>
    <p:extLst>
      <p:ext uri="{BB962C8B-B14F-4D97-AF65-F5344CB8AC3E}">
        <p14:creationId xmlns:p14="http://schemas.microsoft.com/office/powerpoint/2010/main" val="2749924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AB0F2-9987-4F2D-BA6A-D3E765127CEF}"/>
              </a:ext>
            </a:extLst>
          </p:cNvPr>
          <p:cNvSpPr>
            <a:spLocks noGrp="1"/>
          </p:cNvSpPr>
          <p:nvPr>
            <p:ph type="title"/>
          </p:nvPr>
        </p:nvSpPr>
        <p:spPr/>
        <p:txBody>
          <a:bodyPr/>
          <a:lstStyle/>
          <a:p>
            <a:r>
              <a:rPr lang="en-US" dirty="0"/>
              <a:t>Synopsis of Assigning Oxidation Numbers </a:t>
            </a:r>
            <a:r>
              <a:rPr lang="en-US" dirty="0" smtClean="0"/>
              <a:t>(As </a:t>
            </a:r>
            <a:r>
              <a:rPr lang="en-US" dirty="0"/>
              <a:t>a Reminder)</a:t>
            </a:r>
          </a:p>
        </p:txBody>
      </p:sp>
      <p:sp>
        <p:nvSpPr>
          <p:cNvPr id="3" name="Content Placeholder 2">
            <a:extLst>
              <a:ext uri="{FF2B5EF4-FFF2-40B4-BE49-F238E27FC236}">
                <a16:creationId xmlns:a16="http://schemas.microsoft.com/office/drawing/2014/main" id="{C43B2957-1975-452B-998C-E13CE9247E4B}"/>
              </a:ext>
            </a:extLst>
          </p:cNvPr>
          <p:cNvSpPr>
            <a:spLocks noGrp="1"/>
          </p:cNvSpPr>
          <p:nvPr>
            <p:ph idx="1"/>
          </p:nvPr>
        </p:nvSpPr>
        <p:spPr/>
        <p:txBody>
          <a:bodyPr/>
          <a:lstStyle/>
          <a:p>
            <a:r>
              <a:rPr lang="en-US" sz="2600" dirty="0"/>
              <a:t>Elements = 0</a:t>
            </a:r>
          </a:p>
          <a:p>
            <a:r>
              <a:rPr lang="en-US" sz="2600" dirty="0"/>
              <a:t>Monatomic ion = charge</a:t>
            </a:r>
          </a:p>
          <a:p>
            <a:r>
              <a:rPr lang="en-US" sz="2600" dirty="0"/>
              <a:t>F: −1</a:t>
            </a:r>
          </a:p>
          <a:p>
            <a:r>
              <a:rPr lang="en-US" sz="2600" dirty="0"/>
              <a:t>O: −2 (unless peroxide = −1)</a:t>
            </a:r>
          </a:p>
          <a:p>
            <a:r>
              <a:rPr lang="en-US" sz="2600" dirty="0"/>
              <a:t>H: +1 (unless a metal hydride = −1)</a:t>
            </a:r>
          </a:p>
          <a:p>
            <a:r>
              <a:rPr lang="en-US" sz="2600" dirty="0"/>
              <a:t>The sum of the oxidation numbers equals the overall charge (0 in a compound).</a:t>
            </a:r>
          </a:p>
        </p:txBody>
      </p:sp>
    </p:spTree>
    <p:extLst>
      <p:ext uri="{BB962C8B-B14F-4D97-AF65-F5344CB8AC3E}">
        <p14:creationId xmlns:p14="http://schemas.microsoft.com/office/powerpoint/2010/main" val="687111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C7611-BC69-4F59-8AFB-7F2C393582DA}"/>
              </a:ext>
            </a:extLst>
          </p:cNvPr>
          <p:cNvSpPr>
            <a:spLocks noGrp="1"/>
          </p:cNvSpPr>
          <p:nvPr>
            <p:ph type="title"/>
          </p:nvPr>
        </p:nvSpPr>
        <p:spPr/>
        <p:txBody>
          <a:bodyPr/>
          <a:lstStyle/>
          <a:p>
            <a:r>
              <a:rPr lang="en-US" dirty="0"/>
              <a:t>Standard Cell Potentials</a:t>
            </a:r>
          </a:p>
        </p:txBody>
      </p:sp>
      <p:sp>
        <p:nvSpPr>
          <p:cNvPr id="3" name="Content Placeholder 2">
            <a:extLst>
              <a:ext uri="{FF2B5EF4-FFF2-40B4-BE49-F238E27FC236}">
                <a16:creationId xmlns:a16="http://schemas.microsoft.com/office/drawing/2014/main" id="{26F34237-4837-479F-B85C-8D6D52DFE2F4}"/>
              </a:ext>
            </a:extLst>
          </p:cNvPr>
          <p:cNvSpPr>
            <a:spLocks noGrp="1"/>
          </p:cNvSpPr>
          <p:nvPr>
            <p:ph idx="1"/>
          </p:nvPr>
        </p:nvSpPr>
        <p:spPr/>
        <p:txBody>
          <a:bodyPr/>
          <a:lstStyle/>
          <a:p>
            <a:pPr marL="0" indent="0">
              <a:buNone/>
            </a:pPr>
            <a:r>
              <a:rPr lang="en-US" sz="2600" dirty="0"/>
              <a:t>The cell potential at standard conditions can be found through this equation:</a:t>
            </a:r>
          </a:p>
        </p:txBody>
      </p:sp>
      <p:graphicFrame>
        <p:nvGraphicFramePr>
          <p:cNvPr id="6" name="Object 5" descr="E naught of cell = E naught of reduction, which is the cathode, minus E naught of reduction, which is the anode.">
            <a:extLst>
              <a:ext uri="{FF2B5EF4-FFF2-40B4-BE49-F238E27FC236}">
                <a16:creationId xmlns:a16="http://schemas.microsoft.com/office/drawing/2014/main" id="{3A978230-9BE5-407A-8C86-CB18C9349D0E}"/>
              </a:ext>
            </a:extLst>
          </p:cNvPr>
          <p:cNvGraphicFramePr>
            <a:graphicFrameLocks noChangeAspect="1"/>
          </p:cNvGraphicFramePr>
          <p:nvPr>
            <p:extLst>
              <p:ext uri="{D42A27DB-BD31-4B8C-83A1-F6EECF244321}">
                <p14:modId xmlns:p14="http://schemas.microsoft.com/office/powerpoint/2010/main" val="3970443285"/>
              </p:ext>
            </p:extLst>
          </p:nvPr>
        </p:nvGraphicFramePr>
        <p:xfrm>
          <a:off x="1854200" y="3048000"/>
          <a:ext cx="5003800" cy="469900"/>
        </p:xfrm>
        <a:graphic>
          <a:graphicData uri="http://schemas.openxmlformats.org/presentationml/2006/ole">
            <mc:AlternateContent xmlns:mc="http://schemas.openxmlformats.org/markup-compatibility/2006">
              <mc:Choice xmlns:v="urn:schemas-microsoft-com:vml" Requires="v">
                <p:oleObj spid="_x0000_s108609" name="Equation" r:id="rId3" imgW="5003640" imgH="469800" progId="Equation.DSMT4">
                  <p:embed/>
                </p:oleObj>
              </mc:Choice>
              <mc:Fallback>
                <p:oleObj name="Equation" r:id="rId3" imgW="5003640" imgH="469800" progId="Equation.DSMT4">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00" y="3048000"/>
                        <a:ext cx="50038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a:extLst>
              <a:ext uri="{FF2B5EF4-FFF2-40B4-BE49-F238E27FC236}">
                <a16:creationId xmlns:a16="http://schemas.microsoft.com/office/drawing/2014/main" id="{3A6A3166-5B3E-4EF4-B3AF-210CE745D0C4}"/>
              </a:ext>
            </a:extLst>
          </p:cNvPr>
          <p:cNvSpPr>
            <a:spLocks noGrp="1"/>
          </p:cNvSpPr>
          <p:nvPr>
            <p:ph idx="13"/>
          </p:nvPr>
        </p:nvSpPr>
        <p:spPr>
          <a:xfrm>
            <a:off x="457200" y="4043323"/>
            <a:ext cx="8229600" cy="985877"/>
          </a:xfrm>
        </p:spPr>
        <p:txBody>
          <a:bodyPr/>
          <a:lstStyle/>
          <a:p>
            <a:pPr marL="0" indent="0">
              <a:buNone/>
            </a:pPr>
            <a:r>
              <a:rPr lang="en-US" sz="2600" dirty="0"/>
              <a:t>Because cell potential is based on the potential energy per unit of charge, it is an intensive property.</a:t>
            </a:r>
          </a:p>
        </p:txBody>
      </p:sp>
    </p:spTree>
    <p:extLst>
      <p:ext uri="{BB962C8B-B14F-4D97-AF65-F5344CB8AC3E}">
        <p14:creationId xmlns:p14="http://schemas.microsoft.com/office/powerpoint/2010/main" val="514910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B5F11-192D-4B19-A4DC-2C4B4C1C0E4F}"/>
              </a:ext>
            </a:extLst>
          </p:cNvPr>
          <p:cNvSpPr>
            <a:spLocks noGrp="1"/>
          </p:cNvSpPr>
          <p:nvPr>
            <p:ph type="title"/>
          </p:nvPr>
        </p:nvSpPr>
        <p:spPr/>
        <p:txBody>
          <a:bodyPr/>
          <a:lstStyle/>
          <a:p>
            <a:r>
              <a:rPr lang="en-US" dirty="0"/>
              <a:t>Cell Potentials </a:t>
            </a:r>
            <a:r>
              <a:rPr lang="en-US" sz="2000" b="0" dirty="0"/>
              <a:t>(1 of 2)</a:t>
            </a:r>
          </a:p>
        </p:txBody>
      </p:sp>
      <p:sp>
        <p:nvSpPr>
          <p:cNvPr id="3" name="Content Placeholder 2">
            <a:extLst>
              <a:ext uri="{FF2B5EF4-FFF2-40B4-BE49-F238E27FC236}">
                <a16:creationId xmlns:a16="http://schemas.microsoft.com/office/drawing/2014/main" id="{A48297E4-7487-437E-8D64-2DDB79172D03}"/>
              </a:ext>
            </a:extLst>
          </p:cNvPr>
          <p:cNvSpPr>
            <a:spLocks noGrp="1"/>
          </p:cNvSpPr>
          <p:nvPr>
            <p:ph idx="1"/>
          </p:nvPr>
        </p:nvSpPr>
        <p:spPr>
          <a:xfrm>
            <a:off x="457200" y="1604176"/>
            <a:ext cx="4024748" cy="407188"/>
          </a:xfrm>
        </p:spPr>
        <p:txBody>
          <a:bodyPr/>
          <a:lstStyle/>
          <a:p>
            <a:r>
              <a:rPr lang="en-US" sz="2600" dirty="0"/>
              <a:t>For the anode in this cell,</a:t>
            </a:r>
          </a:p>
        </p:txBody>
      </p:sp>
      <p:graphicFrame>
        <p:nvGraphicFramePr>
          <p:cNvPr id="6" name="Object 5" descr="E naught of reduction = negative 0.76 volts">
            <a:extLst>
              <a:ext uri="{FF2B5EF4-FFF2-40B4-BE49-F238E27FC236}">
                <a16:creationId xmlns:a16="http://schemas.microsoft.com/office/drawing/2014/main" id="{F3F7DCA3-53D3-4355-B25E-B5E5C33CE085}"/>
              </a:ext>
            </a:extLst>
          </p:cNvPr>
          <p:cNvGraphicFramePr>
            <a:graphicFrameLocks noChangeAspect="1"/>
          </p:cNvGraphicFramePr>
          <p:nvPr>
            <p:extLst>
              <p:ext uri="{D42A27DB-BD31-4B8C-83A1-F6EECF244321}">
                <p14:modId xmlns:p14="http://schemas.microsoft.com/office/powerpoint/2010/main" val="1563364604"/>
              </p:ext>
            </p:extLst>
          </p:nvPr>
        </p:nvGraphicFramePr>
        <p:xfrm>
          <a:off x="4504404" y="1635432"/>
          <a:ext cx="2095500" cy="431800"/>
        </p:xfrm>
        <a:graphic>
          <a:graphicData uri="http://schemas.openxmlformats.org/presentationml/2006/ole">
            <mc:AlternateContent xmlns:mc="http://schemas.openxmlformats.org/markup-compatibility/2006">
              <mc:Choice xmlns:v="urn:schemas-microsoft-com:vml" Requires="v">
                <p:oleObj spid="_x0000_s109775" name="Equation" r:id="rId3" imgW="2095200" imgH="431640" progId="Equation.DSMT4">
                  <p:embed/>
                </p:oleObj>
              </mc:Choice>
              <mc:Fallback>
                <p:oleObj name="Equation" r:id="rId3" imgW="2095200" imgH="431640" progId="Equation.DSMT4">
                  <p:embed/>
                  <p:pic>
                    <p:nvPicPr>
                      <p:cNvPr id="0" name="Picture 34"/>
                      <p:cNvPicPr>
                        <a:picLocks noChangeAspect="1" noChangeArrowheads="1"/>
                      </p:cNvPicPr>
                      <p:nvPr/>
                    </p:nvPicPr>
                    <p:blipFill>
                      <a:blip r:embed="rId4"/>
                      <a:srcRect/>
                      <a:stretch>
                        <a:fillRect/>
                      </a:stretch>
                    </p:blipFill>
                    <p:spPr bwMode="auto">
                      <a:xfrm>
                        <a:off x="4504404" y="1635432"/>
                        <a:ext cx="20955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a:extLst>
              <a:ext uri="{FF2B5EF4-FFF2-40B4-BE49-F238E27FC236}">
                <a16:creationId xmlns:a16="http://schemas.microsoft.com/office/drawing/2014/main" id="{E74FF622-419B-4E4A-89DA-63DED8D6A22E}"/>
              </a:ext>
            </a:extLst>
          </p:cNvPr>
          <p:cNvSpPr>
            <a:spLocks noGrp="1"/>
          </p:cNvSpPr>
          <p:nvPr>
            <p:ph idx="13"/>
          </p:nvPr>
        </p:nvSpPr>
        <p:spPr>
          <a:xfrm>
            <a:off x="457200" y="2153264"/>
            <a:ext cx="2729348" cy="393006"/>
          </a:xfrm>
        </p:spPr>
        <p:txBody>
          <a:bodyPr/>
          <a:lstStyle/>
          <a:p>
            <a:r>
              <a:rPr lang="en-US" sz="2600" dirty="0"/>
              <a:t>For the cathode,</a:t>
            </a:r>
          </a:p>
        </p:txBody>
      </p:sp>
      <p:graphicFrame>
        <p:nvGraphicFramePr>
          <p:cNvPr id="7" name="Object 6" descr="E naught of reduction = positive 0.34 volts">
            <a:extLst>
              <a:ext uri="{FF2B5EF4-FFF2-40B4-BE49-F238E27FC236}">
                <a16:creationId xmlns:a16="http://schemas.microsoft.com/office/drawing/2014/main" id="{E7595F66-C83E-471F-8D93-90009C36FB97}"/>
              </a:ext>
            </a:extLst>
          </p:cNvPr>
          <p:cNvGraphicFramePr>
            <a:graphicFrameLocks noChangeAspect="1"/>
          </p:cNvGraphicFramePr>
          <p:nvPr>
            <p:extLst>
              <p:ext uri="{D42A27DB-BD31-4B8C-83A1-F6EECF244321}">
                <p14:modId xmlns:p14="http://schemas.microsoft.com/office/powerpoint/2010/main" val="2121065775"/>
              </p:ext>
            </p:extLst>
          </p:nvPr>
        </p:nvGraphicFramePr>
        <p:xfrm>
          <a:off x="3248332" y="2182760"/>
          <a:ext cx="2095500" cy="431800"/>
        </p:xfrm>
        <a:graphic>
          <a:graphicData uri="http://schemas.openxmlformats.org/presentationml/2006/ole">
            <mc:AlternateContent xmlns:mc="http://schemas.openxmlformats.org/markup-compatibility/2006">
              <mc:Choice xmlns:v="urn:schemas-microsoft-com:vml" Requires="v">
                <p:oleObj spid="_x0000_s109776" name="Equation" r:id="rId5" imgW="2095200" imgH="431640" progId="Equation.DSMT4">
                  <p:embed/>
                </p:oleObj>
              </mc:Choice>
              <mc:Fallback>
                <p:oleObj name="Equation" r:id="rId5" imgW="2095200" imgH="431640" progId="Equation.DSMT4">
                  <p:embed/>
                  <p:pic>
                    <p:nvPicPr>
                      <p:cNvPr id="0"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8332" y="2182760"/>
                        <a:ext cx="20955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a:extLst>
              <a:ext uri="{FF2B5EF4-FFF2-40B4-BE49-F238E27FC236}">
                <a16:creationId xmlns:a16="http://schemas.microsoft.com/office/drawing/2014/main" id="{9F911D8B-536C-44E2-8465-054956EF2F1D}"/>
              </a:ext>
            </a:extLst>
          </p:cNvPr>
          <p:cNvSpPr>
            <a:spLocks noGrp="1"/>
          </p:cNvSpPr>
          <p:nvPr>
            <p:ph sz="quarter" idx="14"/>
          </p:nvPr>
        </p:nvSpPr>
        <p:spPr>
          <a:xfrm>
            <a:off x="471052" y="2743200"/>
            <a:ext cx="2500748" cy="457199"/>
          </a:xfrm>
        </p:spPr>
        <p:txBody>
          <a:bodyPr/>
          <a:lstStyle/>
          <a:p>
            <a:r>
              <a:rPr lang="en-US" sz="2600" dirty="0">
                <a:ea typeface="Arial" charset="0"/>
                <a:cs typeface="Arial" charset="0"/>
              </a:rPr>
              <a:t>So, for the cell,</a:t>
            </a:r>
            <a:endParaRPr lang="en-US" sz="2600" dirty="0"/>
          </a:p>
        </p:txBody>
      </p:sp>
      <p:graphicFrame>
        <p:nvGraphicFramePr>
          <p:cNvPr id="8" name="Object 7" descr="E naught of cell = E naught of reduction, anode, minus E naught of reduction, cathode, = positive 0.35 volts minus, negative 0.76 volts, = positive 1.10 volts">
            <a:extLst>
              <a:ext uri="{FF2B5EF4-FFF2-40B4-BE49-F238E27FC236}">
                <a16:creationId xmlns:a16="http://schemas.microsoft.com/office/drawing/2014/main" id="{288C7017-9683-4279-8ECC-0F8772CDEF6A}"/>
              </a:ext>
            </a:extLst>
          </p:cNvPr>
          <p:cNvGraphicFramePr>
            <a:graphicFrameLocks noChangeAspect="1"/>
          </p:cNvGraphicFramePr>
          <p:nvPr>
            <p:extLst>
              <p:ext uri="{D42A27DB-BD31-4B8C-83A1-F6EECF244321}">
                <p14:modId xmlns:p14="http://schemas.microsoft.com/office/powerpoint/2010/main" val="269263140"/>
              </p:ext>
            </p:extLst>
          </p:nvPr>
        </p:nvGraphicFramePr>
        <p:xfrm>
          <a:off x="1833998" y="3446195"/>
          <a:ext cx="5295900" cy="1028700"/>
        </p:xfrm>
        <a:graphic>
          <a:graphicData uri="http://schemas.openxmlformats.org/presentationml/2006/ole">
            <mc:AlternateContent xmlns:mc="http://schemas.openxmlformats.org/markup-compatibility/2006">
              <mc:Choice xmlns:v="urn:schemas-microsoft-com:vml" Requires="v">
                <p:oleObj spid="_x0000_s109777" name="Equation" r:id="rId7" imgW="5295600" imgH="1028520" progId="Equation.DSMT4">
                  <p:embed/>
                </p:oleObj>
              </mc:Choice>
              <mc:Fallback>
                <p:oleObj name="Equation" r:id="rId7" imgW="5295600" imgH="1028520" progId="Equation.DSMT4">
                  <p:embed/>
                  <p:pic>
                    <p:nvPicPr>
                      <p:cNvPr id="0" name="Picture 36"/>
                      <p:cNvPicPr>
                        <a:picLocks noChangeAspect="1" noChangeArrowheads="1"/>
                      </p:cNvPicPr>
                      <p:nvPr/>
                    </p:nvPicPr>
                    <p:blipFill>
                      <a:blip r:embed="rId8"/>
                      <a:srcRect/>
                      <a:stretch>
                        <a:fillRect/>
                      </a:stretch>
                    </p:blipFill>
                    <p:spPr bwMode="auto">
                      <a:xfrm>
                        <a:off x="1833998" y="3446195"/>
                        <a:ext cx="5295900"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6146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100A8-61A7-42EF-BEAC-6F6784875536}"/>
              </a:ext>
            </a:extLst>
          </p:cNvPr>
          <p:cNvSpPr>
            <a:spLocks noGrp="1"/>
          </p:cNvSpPr>
          <p:nvPr>
            <p:ph type="title"/>
          </p:nvPr>
        </p:nvSpPr>
        <p:spPr/>
        <p:txBody>
          <a:bodyPr/>
          <a:lstStyle/>
          <a:p>
            <a:r>
              <a:rPr lang="en-US" dirty="0"/>
              <a:t>Cell Potentials </a:t>
            </a:r>
            <a:r>
              <a:rPr lang="en-US" sz="2000" b="0" dirty="0"/>
              <a:t>(2 of 2)</a:t>
            </a:r>
            <a:endParaRPr lang="en-US" dirty="0"/>
          </a:p>
        </p:txBody>
      </p:sp>
      <p:pic>
        <p:nvPicPr>
          <p:cNvPr id="4" name="Picture 3" descr="A diagram shows a simple voltaic cell, with zinc and copper electrodes. Two beakers are filled with liquid, and are connected by a salt bridge, allows ion migration. The beaker on the left contains a Z n, solid, electrode, anode, negative, while the beaker on the right contains a C u, solid, electrode, cathode, positive. The reaction in the left beaker is Z n, solid, yields Z n 2 plus, aqueous, plus 2 electrons. The reaction in the right beaker is C u 2 plus, aqueous, plus 2 electrons yields C u, solid. A voltmeter is connected to both electrodes; electron flow through the voltmeter is from the Z n anode toward the C u cathode, and registers 1.10 volts. Through the salt bridge, anions, for instance N O 3 minus, migrate toward the anode and cations, for instance N ay plus, migrate toward the cathode.">
            <a:extLst>
              <a:ext uri="{FF2B5EF4-FFF2-40B4-BE49-F238E27FC236}">
                <a16:creationId xmlns:a16="http://schemas.microsoft.com/office/drawing/2014/main" id="{0B24F19A-94C9-448B-AA8E-C0E3C43704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96" b="3418"/>
          <a:stretch/>
        </p:blipFill>
        <p:spPr>
          <a:xfrm>
            <a:off x="685800" y="2302318"/>
            <a:ext cx="5236574" cy="2955482"/>
          </a:xfrm>
          <a:prstGeom prst="rect">
            <a:avLst/>
          </a:prstGeom>
        </p:spPr>
      </p:pic>
      <p:pic>
        <p:nvPicPr>
          <p:cNvPr id="5" name="Picture 4" descr="A diagram shows how the difference in standard half-cell potentials for two reactions is the full potential for the cell. A diagram has Standard electrode potential red as a vertical line ranging from positive 0.34 to negative 0.76; thus negativity increases moving from bottom to top on the diagram. Ranging from positive at the bottom to more negative at the top. High on the line, at negative 0.76 volts, is the anode, with the reaction Z n yields Z n 2 plus, plus 2 electrons. Low on the line, at positive 0.34 volts, is the cathode, with the reaction C u 2 plus, plus 2 electrons yields C u. The difference between the two reactions is the Standard electrode potential cell, which is calculated by the equation positive 0.34 minus negative 0.76, which equals positive 1.10 volts.">
            <a:extLst>
              <a:ext uri="{FF2B5EF4-FFF2-40B4-BE49-F238E27FC236}">
                <a16:creationId xmlns:a16="http://schemas.microsoft.com/office/drawing/2014/main" id="{4206817C-3954-422B-A6ED-DF89D35F9C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697"/>
          <a:stretch/>
        </p:blipFill>
        <p:spPr>
          <a:xfrm>
            <a:off x="5922374" y="1981200"/>
            <a:ext cx="2362200" cy="3824930"/>
          </a:xfrm>
          <a:prstGeom prst="rect">
            <a:avLst/>
          </a:prstGeom>
        </p:spPr>
      </p:pic>
    </p:spTree>
    <p:extLst>
      <p:ext uri="{BB962C8B-B14F-4D97-AF65-F5344CB8AC3E}">
        <p14:creationId xmlns:p14="http://schemas.microsoft.com/office/powerpoint/2010/main" val="3622019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7C376-1C34-4246-8F07-13D32C669A39}"/>
              </a:ext>
            </a:extLst>
          </p:cNvPr>
          <p:cNvSpPr>
            <a:spLocks noGrp="1"/>
          </p:cNvSpPr>
          <p:nvPr>
            <p:ph type="title"/>
          </p:nvPr>
        </p:nvSpPr>
        <p:spPr/>
        <p:txBody>
          <a:bodyPr/>
          <a:lstStyle/>
          <a:p>
            <a:r>
              <a:rPr lang="en-US" dirty="0"/>
              <a:t>Oxidizing and Reducing Agents </a:t>
            </a:r>
            <a:r>
              <a:rPr lang="en-US" sz="2000" b="0" dirty="0"/>
              <a:t>(1 of 2)</a:t>
            </a:r>
          </a:p>
        </p:txBody>
      </p:sp>
      <p:sp>
        <p:nvSpPr>
          <p:cNvPr id="3" name="Content Placeholder 2">
            <a:extLst>
              <a:ext uri="{FF2B5EF4-FFF2-40B4-BE49-F238E27FC236}">
                <a16:creationId xmlns:a16="http://schemas.microsoft.com/office/drawing/2014/main" id="{D6267B85-B1CD-4A07-A42B-6117F99C3717}"/>
              </a:ext>
            </a:extLst>
          </p:cNvPr>
          <p:cNvSpPr>
            <a:spLocks noGrp="1"/>
          </p:cNvSpPr>
          <p:nvPr>
            <p:ph idx="1"/>
          </p:nvPr>
        </p:nvSpPr>
        <p:spPr>
          <a:xfrm>
            <a:off x="457200" y="1600201"/>
            <a:ext cx="4724400" cy="457199"/>
          </a:xfrm>
        </p:spPr>
        <p:txBody>
          <a:bodyPr/>
          <a:lstStyle/>
          <a:p>
            <a:r>
              <a:rPr lang="en-US" sz="2600" dirty="0"/>
              <a:t>The more positive the value of</a:t>
            </a:r>
          </a:p>
        </p:txBody>
      </p:sp>
      <p:graphicFrame>
        <p:nvGraphicFramePr>
          <p:cNvPr id="9" name="Object 8" descr="E naught of reduction">
            <a:extLst>
              <a:ext uri="{FF2B5EF4-FFF2-40B4-BE49-F238E27FC236}">
                <a16:creationId xmlns:a16="http://schemas.microsoft.com/office/drawing/2014/main" id="{FCEAD009-4BE0-40FD-ADE3-CC6F7C24F6F8}"/>
              </a:ext>
            </a:extLst>
          </p:cNvPr>
          <p:cNvGraphicFramePr>
            <a:graphicFrameLocks noChangeAspect="1"/>
          </p:cNvGraphicFramePr>
          <p:nvPr>
            <p:extLst>
              <p:ext uri="{D42A27DB-BD31-4B8C-83A1-F6EECF244321}">
                <p14:modId xmlns:p14="http://schemas.microsoft.com/office/powerpoint/2010/main" val="983615564"/>
              </p:ext>
            </p:extLst>
          </p:nvPr>
        </p:nvGraphicFramePr>
        <p:xfrm>
          <a:off x="5264764" y="1629696"/>
          <a:ext cx="622300" cy="431800"/>
        </p:xfrm>
        <a:graphic>
          <a:graphicData uri="http://schemas.openxmlformats.org/presentationml/2006/ole">
            <mc:AlternateContent xmlns:mc="http://schemas.openxmlformats.org/markup-compatibility/2006">
              <mc:Choice xmlns:v="urn:schemas-microsoft-com:vml" Requires="v">
                <p:oleObj spid="_x0000_s110658" name="Equation" r:id="rId3" imgW="622080" imgH="431640" progId="Equation.DSMT4">
                  <p:embed/>
                </p:oleObj>
              </mc:Choice>
              <mc:Fallback>
                <p:oleObj name="Equation" r:id="rId3" imgW="622080" imgH="431640" progId="Equation.DSMT4">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4764" y="1629696"/>
                        <a:ext cx="6223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a:extLst>
              <a:ext uri="{FF2B5EF4-FFF2-40B4-BE49-F238E27FC236}">
                <a16:creationId xmlns:a16="http://schemas.microsoft.com/office/drawing/2014/main" id="{ADD11046-2FF5-4E5A-8ABB-C0C2CBC11EE2}"/>
              </a:ext>
            </a:extLst>
          </p:cNvPr>
          <p:cNvSpPr>
            <a:spLocks noGrp="1"/>
          </p:cNvSpPr>
          <p:nvPr>
            <p:ph sz="quarter" idx="13"/>
          </p:nvPr>
        </p:nvSpPr>
        <p:spPr>
          <a:xfrm>
            <a:off x="6019800" y="1600200"/>
            <a:ext cx="2286000" cy="461296"/>
          </a:xfrm>
        </p:spPr>
        <p:txBody>
          <a:bodyPr/>
          <a:lstStyle/>
          <a:p>
            <a:pPr marL="0" indent="0">
              <a:buNone/>
            </a:pPr>
            <a:r>
              <a:rPr lang="en-US" sz="2600" dirty="0">
                <a:ea typeface="Arial" charset="0"/>
                <a:cs typeface="Arial" charset="0"/>
              </a:rPr>
              <a:t>the greater the</a:t>
            </a:r>
            <a:endParaRPr lang="en-US" sz="2600" dirty="0"/>
          </a:p>
        </p:txBody>
      </p:sp>
      <p:sp>
        <p:nvSpPr>
          <p:cNvPr id="5" name="Content Placeholder 4">
            <a:extLst>
              <a:ext uri="{FF2B5EF4-FFF2-40B4-BE49-F238E27FC236}">
                <a16:creationId xmlns:a16="http://schemas.microsoft.com/office/drawing/2014/main" id="{DBC53F2F-4DB6-48DD-93CC-45FF3D1855B3}"/>
              </a:ext>
            </a:extLst>
          </p:cNvPr>
          <p:cNvSpPr>
            <a:spLocks noGrp="1"/>
          </p:cNvSpPr>
          <p:nvPr>
            <p:ph sz="quarter" idx="14"/>
          </p:nvPr>
        </p:nvSpPr>
        <p:spPr>
          <a:xfrm>
            <a:off x="457200" y="2061496"/>
            <a:ext cx="8229600" cy="2739104"/>
          </a:xfrm>
        </p:spPr>
        <p:txBody>
          <a:bodyPr/>
          <a:lstStyle/>
          <a:p>
            <a:pPr indent="0">
              <a:buNone/>
            </a:pPr>
            <a:r>
              <a:rPr lang="en-US" sz="2600" dirty="0">
                <a:ea typeface="Arial" charset="0"/>
                <a:cs typeface="Arial" charset="0"/>
              </a:rPr>
              <a:t>tendency for reduction under standard conditions.</a:t>
            </a:r>
            <a:endParaRPr lang="en-US" sz="2600" dirty="0"/>
          </a:p>
          <a:p>
            <a:r>
              <a:rPr lang="en-US" sz="2600" dirty="0"/>
              <a:t>The strongest oxidizers have the most positive reduction potentials.</a:t>
            </a:r>
          </a:p>
          <a:p>
            <a:r>
              <a:rPr lang="en-US" sz="2600" dirty="0"/>
              <a:t>The strongest reducers have the most negative reduction potentials.</a:t>
            </a:r>
          </a:p>
        </p:txBody>
      </p:sp>
    </p:spTree>
    <p:extLst>
      <p:ext uri="{BB962C8B-B14F-4D97-AF65-F5344CB8AC3E}">
        <p14:creationId xmlns:p14="http://schemas.microsoft.com/office/powerpoint/2010/main" val="3797891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4D4CC-DBF5-40BC-B992-68DD8C727C64}"/>
              </a:ext>
            </a:extLst>
          </p:cNvPr>
          <p:cNvSpPr>
            <a:spLocks noGrp="1"/>
          </p:cNvSpPr>
          <p:nvPr>
            <p:ph type="title"/>
          </p:nvPr>
        </p:nvSpPr>
        <p:spPr/>
        <p:txBody>
          <a:bodyPr/>
          <a:lstStyle/>
          <a:p>
            <a:r>
              <a:rPr lang="en-US" dirty="0"/>
              <a:t>Oxidizing and Reducing Agents </a:t>
            </a:r>
            <a:r>
              <a:rPr lang="en-US" sz="2000" b="0" dirty="0"/>
              <a:t>(2 of 2)</a:t>
            </a:r>
            <a:endParaRPr lang="en-US" dirty="0"/>
          </a:p>
        </p:txBody>
      </p:sp>
      <p:pic>
        <p:nvPicPr>
          <p:cNvPr id="4" name="Picture 3" descr="A diagram shows that the stronger the oxidizing agent, the easier it is to reduce that agent, and conversely the stronger the reducing agent, the easier it is to oxidize that agent. Six reactions are described in the following list. Strength of the oxidizing agent increases moving from bottom to top in the table, while strength of the reducing agent increases moving from top to bottom. At the top of the diagram, are the most positive values of standard electrode potential, red, while at the bottom of the table are the most negative values of standard electrode potential, red. The following list provides the Oxidizing agent, reactants, Reducing agent, products for the data. Item 1. reactants, F 2, gas plus 2 electrons, F 2 is the easiest to reduce, strongest oxidizing agent. products, 2 F minus, aqueous, most difficult to oxidize, weakest reducing agent. Item 3. reactants, C l 2, gas, plus 2 electrons. products, 2 C l minus, aqueous. Item 4. reactants, 2 H plus, aqueous, plus 2 electrons. products, H 2, gas. Item 5. reactants, Ay l 3 plus, aqueous, plus 3 electrons. products, Ay l, solid. Item 6. reactants, L i plus, aqueous, plus electrons, most difficult to reduce, weakest oxidizing agent. products, L i, solid, L i is the easiest to oxidize, strongest reducing agent.">
            <a:extLst>
              <a:ext uri="{FF2B5EF4-FFF2-40B4-BE49-F238E27FC236}">
                <a16:creationId xmlns:a16="http://schemas.microsoft.com/office/drawing/2014/main" id="{179FF423-E604-4E75-A2CC-6922FB0F8A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155"/>
          <a:stretch/>
        </p:blipFill>
        <p:spPr>
          <a:xfrm>
            <a:off x="2133600" y="1752600"/>
            <a:ext cx="4435350" cy="4327723"/>
          </a:xfrm>
          <a:prstGeom prst="rect">
            <a:avLst/>
          </a:prstGeom>
        </p:spPr>
      </p:pic>
    </p:spTree>
    <p:extLst>
      <p:ext uri="{BB962C8B-B14F-4D97-AF65-F5344CB8AC3E}">
        <p14:creationId xmlns:p14="http://schemas.microsoft.com/office/powerpoint/2010/main" val="582004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C1EF0-BB81-47F0-A25E-CC102154A25F}"/>
              </a:ext>
            </a:extLst>
          </p:cNvPr>
          <p:cNvSpPr>
            <a:spLocks noGrp="1"/>
          </p:cNvSpPr>
          <p:nvPr>
            <p:ph type="title"/>
          </p:nvPr>
        </p:nvSpPr>
        <p:spPr/>
        <p:txBody>
          <a:bodyPr/>
          <a:lstStyle/>
          <a:p>
            <a:r>
              <a:rPr lang="en-US" dirty="0"/>
              <a:t>Free Energy and Redox</a:t>
            </a:r>
          </a:p>
        </p:txBody>
      </p:sp>
      <p:sp>
        <p:nvSpPr>
          <p:cNvPr id="3" name="Content Placeholder 2">
            <a:extLst>
              <a:ext uri="{FF2B5EF4-FFF2-40B4-BE49-F238E27FC236}">
                <a16:creationId xmlns:a16="http://schemas.microsoft.com/office/drawing/2014/main" id="{95B68134-FD58-494C-807A-E7AA0B3FA8BA}"/>
              </a:ext>
            </a:extLst>
          </p:cNvPr>
          <p:cNvSpPr>
            <a:spLocks noGrp="1"/>
          </p:cNvSpPr>
          <p:nvPr>
            <p:ph idx="1"/>
          </p:nvPr>
        </p:nvSpPr>
        <p:spPr/>
        <p:txBody>
          <a:bodyPr/>
          <a:lstStyle/>
          <a:p>
            <a:r>
              <a:rPr lang="en-US" sz="2600" dirty="0"/>
              <a:t>Spontaneous redox reactions produce a positive cell potential, or emf.</a:t>
            </a:r>
          </a:p>
        </p:txBody>
      </p:sp>
      <p:sp>
        <p:nvSpPr>
          <p:cNvPr id="4" name="Content Placeholder 3">
            <a:extLst>
              <a:ext uri="{FF2B5EF4-FFF2-40B4-BE49-F238E27FC236}">
                <a16:creationId xmlns:a16="http://schemas.microsoft.com/office/drawing/2014/main" id="{82197043-73EF-4AA2-8B86-96C867B80541}"/>
              </a:ext>
            </a:extLst>
          </p:cNvPr>
          <p:cNvSpPr>
            <a:spLocks noGrp="1"/>
          </p:cNvSpPr>
          <p:nvPr>
            <p:ph idx="13"/>
          </p:nvPr>
        </p:nvSpPr>
        <p:spPr>
          <a:xfrm>
            <a:off x="457200" y="2590800"/>
            <a:ext cx="457200" cy="457200"/>
          </a:xfrm>
        </p:spPr>
        <p:txBody>
          <a:bodyPr/>
          <a:lstStyle/>
          <a:p>
            <a:r>
              <a:rPr lang="en-US" sz="2600" dirty="0"/>
              <a:t> </a:t>
            </a:r>
          </a:p>
        </p:txBody>
      </p:sp>
      <p:graphicFrame>
        <p:nvGraphicFramePr>
          <p:cNvPr id="6" name="Object 5" descr="E naught = E naught of reduction, reduction, minus E naught of reduction, oxidation">
            <a:extLst>
              <a:ext uri="{FF2B5EF4-FFF2-40B4-BE49-F238E27FC236}">
                <a16:creationId xmlns:a16="http://schemas.microsoft.com/office/drawing/2014/main" id="{7B1C3C34-CD09-42EE-89F0-2D191D406810}"/>
              </a:ext>
            </a:extLst>
          </p:cNvPr>
          <p:cNvGraphicFramePr>
            <a:graphicFrameLocks noChangeAspect="1"/>
          </p:cNvGraphicFramePr>
          <p:nvPr>
            <p:extLst>
              <p:ext uri="{D42A27DB-BD31-4B8C-83A1-F6EECF244321}">
                <p14:modId xmlns:p14="http://schemas.microsoft.com/office/powerpoint/2010/main" val="1565502898"/>
              </p:ext>
            </p:extLst>
          </p:nvPr>
        </p:nvGraphicFramePr>
        <p:xfrm>
          <a:off x="752168" y="2617428"/>
          <a:ext cx="5384800" cy="469900"/>
        </p:xfrm>
        <a:graphic>
          <a:graphicData uri="http://schemas.openxmlformats.org/presentationml/2006/ole">
            <mc:AlternateContent xmlns:mc="http://schemas.openxmlformats.org/markup-compatibility/2006">
              <mc:Choice xmlns:v="urn:schemas-microsoft-com:vml" Requires="v">
                <p:oleObj spid="_x0000_s111681" name="Equation" r:id="rId3" imgW="5384520" imgH="469800" progId="Equation.DSMT4">
                  <p:embed/>
                </p:oleObj>
              </mc:Choice>
              <mc:Fallback>
                <p:oleObj name="Equation" r:id="rId3" imgW="5384520" imgH="469800" progId="Equation.DSMT4">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168" y="2617428"/>
                        <a:ext cx="53848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a:extLst>
              <a:ext uri="{FF2B5EF4-FFF2-40B4-BE49-F238E27FC236}">
                <a16:creationId xmlns:a16="http://schemas.microsoft.com/office/drawing/2014/main" id="{40F09FE1-F4D6-4C6B-8AD2-DC8D72CC3DEE}"/>
              </a:ext>
            </a:extLst>
          </p:cNvPr>
          <p:cNvSpPr>
            <a:spLocks noGrp="1"/>
          </p:cNvSpPr>
          <p:nvPr>
            <p:ph sz="quarter" idx="14"/>
          </p:nvPr>
        </p:nvSpPr>
        <p:spPr>
          <a:xfrm>
            <a:off x="471052" y="3200400"/>
            <a:ext cx="8229600" cy="3200400"/>
          </a:xfrm>
        </p:spPr>
        <p:txBody>
          <a:bodyPr/>
          <a:lstStyle/>
          <a:p>
            <a:pPr>
              <a:spcBef>
                <a:spcPts val="1200"/>
              </a:spcBef>
            </a:pPr>
            <a:r>
              <a:rPr lang="en-US" sz="2600" dirty="0">
                <a:ea typeface="Arial" charset="0"/>
                <a:cs typeface="Arial" charset="0"/>
              </a:rPr>
              <a:t>Note that this is true for ALL redox reactions, not only for voltaic cells.</a:t>
            </a:r>
          </a:p>
          <a:p>
            <a:pPr>
              <a:spcBef>
                <a:spcPts val="1200"/>
              </a:spcBef>
            </a:pPr>
            <a:r>
              <a:rPr lang="en-US" sz="2600" dirty="0">
                <a:ea typeface="Arial" charset="0"/>
                <a:cs typeface="Arial" charset="0"/>
              </a:rPr>
              <a:t>Since Gibbs free energy is the measure of spontaneity, positive emf corresponds to </a:t>
            </a:r>
            <a:br>
              <a:rPr lang="en-US" sz="2600" dirty="0">
                <a:ea typeface="Arial" charset="0"/>
                <a:cs typeface="Arial" charset="0"/>
              </a:rPr>
            </a:br>
            <a:r>
              <a:rPr lang="en-US" sz="2600" dirty="0">
                <a:ea typeface="Arial" charset="0"/>
                <a:cs typeface="Arial" charset="0"/>
              </a:rPr>
              <a:t>negative </a:t>
            </a:r>
            <a:r>
              <a:rPr lang="el-GR" sz="2600" dirty="0">
                <a:ea typeface="Arial" charset="0"/>
                <a:cs typeface="Arial" charset="0"/>
              </a:rPr>
              <a:t>Δ</a:t>
            </a:r>
            <a:r>
              <a:rPr lang="en-US" sz="2600" i="1" dirty="0">
                <a:ea typeface="Arial" charset="0"/>
                <a:cs typeface="Arial" charset="0"/>
              </a:rPr>
              <a:t>G</a:t>
            </a:r>
            <a:r>
              <a:rPr lang="en-US" sz="2600" dirty="0">
                <a:ea typeface="Arial" charset="0"/>
                <a:cs typeface="Arial" charset="0"/>
              </a:rPr>
              <a:t>.</a:t>
            </a:r>
          </a:p>
          <a:p>
            <a:pPr>
              <a:spcBef>
                <a:spcPts val="1200"/>
              </a:spcBef>
            </a:pPr>
            <a:r>
              <a:rPr lang="en-US" sz="2600" dirty="0">
                <a:ea typeface="Arial" charset="0"/>
                <a:cs typeface="Arial" charset="0"/>
              </a:rPr>
              <a:t>How do they relate? </a:t>
            </a:r>
            <a:r>
              <a:rPr lang="el-GR" sz="2600" dirty="0">
                <a:ea typeface="Arial" charset="0"/>
                <a:cs typeface="Arial" charset="0"/>
              </a:rPr>
              <a:t>Δ</a:t>
            </a:r>
            <a:r>
              <a:rPr lang="en-US" sz="2600" i="1" dirty="0">
                <a:ea typeface="Arial" charset="0"/>
                <a:cs typeface="Arial" charset="0"/>
              </a:rPr>
              <a:t>G</a:t>
            </a:r>
            <a:r>
              <a:rPr lang="el-GR" sz="2600" dirty="0">
                <a:ea typeface="Arial" charset="0"/>
                <a:cs typeface="Arial" charset="0"/>
              </a:rPr>
              <a:t> </a:t>
            </a:r>
            <a:r>
              <a:rPr lang="en-US" sz="2600" dirty="0">
                <a:ea typeface="Arial" charset="0"/>
                <a:cs typeface="Arial" charset="0"/>
              </a:rPr>
              <a:t>= −</a:t>
            </a:r>
            <a:r>
              <a:rPr lang="en-US" sz="2600" i="1" dirty="0">
                <a:ea typeface="Arial" charset="0"/>
                <a:cs typeface="Arial" charset="0"/>
              </a:rPr>
              <a:t>nFE</a:t>
            </a:r>
            <a:r>
              <a:rPr lang="en-US" sz="2600" dirty="0">
                <a:ea typeface="Arial" charset="0"/>
                <a:cs typeface="Arial" charset="0"/>
              </a:rPr>
              <a:t> (</a:t>
            </a:r>
            <a:r>
              <a:rPr lang="en-US" sz="2600" i="1" dirty="0">
                <a:ea typeface="Arial" charset="0"/>
                <a:cs typeface="Arial" charset="0"/>
              </a:rPr>
              <a:t>F</a:t>
            </a:r>
            <a:r>
              <a:rPr lang="en-US" sz="2600" dirty="0">
                <a:ea typeface="Arial" charset="0"/>
                <a:cs typeface="Arial" charset="0"/>
              </a:rPr>
              <a:t> is the Faraday constant, 96,485 </a:t>
            </a:r>
            <a:r>
              <a:rPr lang="en-US" sz="2600" dirty="0" smtClean="0">
                <a:ea typeface="Arial" charset="0"/>
                <a:cs typeface="Arial" charset="0"/>
              </a:rPr>
              <a:t>C/m</a:t>
            </a:r>
            <a:r>
              <a:rPr lang="en-US" sz="100" dirty="0" smtClean="0">
                <a:ea typeface="Arial" charset="0"/>
                <a:cs typeface="Arial" charset="0"/>
              </a:rPr>
              <a:t> </a:t>
            </a:r>
            <a:r>
              <a:rPr lang="en-US" sz="2600" dirty="0" smtClean="0">
                <a:ea typeface="Arial" charset="0"/>
                <a:cs typeface="Arial" charset="0"/>
              </a:rPr>
              <a:t>o</a:t>
            </a:r>
            <a:r>
              <a:rPr lang="en-US" sz="100" dirty="0" smtClean="0">
                <a:ea typeface="Arial" charset="0"/>
                <a:cs typeface="Arial" charset="0"/>
              </a:rPr>
              <a:t> </a:t>
            </a:r>
            <a:r>
              <a:rPr lang="en-US" sz="2600" dirty="0" smtClean="0">
                <a:ea typeface="Arial" charset="0"/>
                <a:cs typeface="Arial" charset="0"/>
              </a:rPr>
              <a:t>l</a:t>
            </a:r>
            <a:r>
              <a:rPr lang="en-US" sz="2600" dirty="0">
                <a:ea typeface="Arial" charset="0"/>
                <a:cs typeface="Arial" charset="0"/>
              </a:rPr>
              <a:t>.)</a:t>
            </a:r>
            <a:endParaRPr lang="en-US" sz="2600" dirty="0"/>
          </a:p>
        </p:txBody>
      </p:sp>
    </p:spTree>
    <p:extLst>
      <p:ext uri="{BB962C8B-B14F-4D97-AF65-F5344CB8AC3E}">
        <p14:creationId xmlns:p14="http://schemas.microsoft.com/office/powerpoint/2010/main" val="17496917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F6F2-2BD8-4580-905B-5DCFEEA32B4F}"/>
              </a:ext>
            </a:extLst>
          </p:cNvPr>
          <p:cNvSpPr>
            <a:spLocks noGrp="1"/>
          </p:cNvSpPr>
          <p:nvPr>
            <p:ph type="title"/>
          </p:nvPr>
        </p:nvSpPr>
        <p:spPr/>
        <p:txBody>
          <a:bodyPr/>
          <a:lstStyle/>
          <a:p>
            <a:r>
              <a:rPr lang="en-US" dirty="0"/>
              <a:t>Free Energy, Redox, and </a:t>
            </a:r>
            <a:r>
              <a:rPr lang="en-US" i="1" dirty="0"/>
              <a:t>K</a:t>
            </a:r>
            <a:endParaRPr lang="en-US" dirty="0"/>
          </a:p>
        </p:txBody>
      </p:sp>
      <p:sp>
        <p:nvSpPr>
          <p:cNvPr id="3" name="Content Placeholder 2">
            <a:extLst>
              <a:ext uri="{FF2B5EF4-FFF2-40B4-BE49-F238E27FC236}">
                <a16:creationId xmlns:a16="http://schemas.microsoft.com/office/drawing/2014/main" id="{B45376FB-5EBC-4B36-859E-170AD1642D24}"/>
              </a:ext>
            </a:extLst>
          </p:cNvPr>
          <p:cNvSpPr>
            <a:spLocks noGrp="1"/>
          </p:cNvSpPr>
          <p:nvPr>
            <p:ph idx="1"/>
          </p:nvPr>
        </p:nvSpPr>
        <p:spPr>
          <a:xfrm>
            <a:off x="457200" y="1604176"/>
            <a:ext cx="8229600" cy="453224"/>
          </a:xfrm>
        </p:spPr>
        <p:txBody>
          <a:bodyPr/>
          <a:lstStyle/>
          <a:p>
            <a:r>
              <a:rPr lang="en-US" sz="2600" dirty="0">
                <a:ea typeface="Arial" charset="0"/>
                <a:cs typeface="Arial" charset="0"/>
              </a:rPr>
              <a:t>How is everything related?</a:t>
            </a:r>
          </a:p>
        </p:txBody>
      </p:sp>
      <p:sp>
        <p:nvSpPr>
          <p:cNvPr id="4" name="Content Placeholder 3">
            <a:extLst>
              <a:ext uri="{FF2B5EF4-FFF2-40B4-BE49-F238E27FC236}">
                <a16:creationId xmlns:a16="http://schemas.microsoft.com/office/drawing/2014/main" id="{76B7BA4F-AC06-40A4-8D4E-ED51DAECDC99}"/>
              </a:ext>
            </a:extLst>
          </p:cNvPr>
          <p:cNvSpPr>
            <a:spLocks noGrp="1"/>
          </p:cNvSpPr>
          <p:nvPr>
            <p:ph idx="13"/>
          </p:nvPr>
        </p:nvSpPr>
        <p:spPr>
          <a:xfrm>
            <a:off x="457200" y="2180304"/>
            <a:ext cx="304800" cy="486696"/>
          </a:xfrm>
        </p:spPr>
        <p:txBody>
          <a:bodyPr/>
          <a:lstStyle/>
          <a:p>
            <a:r>
              <a:rPr lang="en-US" sz="2600" dirty="0"/>
              <a:t> </a:t>
            </a:r>
          </a:p>
        </p:txBody>
      </p:sp>
      <p:graphicFrame>
        <p:nvGraphicFramePr>
          <p:cNvPr id="7" name="Object 6" descr="Delta G naught = negative n F E naught = negative R T natural log of K">
            <a:extLst>
              <a:ext uri="{FF2B5EF4-FFF2-40B4-BE49-F238E27FC236}">
                <a16:creationId xmlns:a16="http://schemas.microsoft.com/office/drawing/2014/main" id="{D972A8E6-B5BE-44A0-839F-7788BD56C71B}"/>
              </a:ext>
            </a:extLst>
          </p:cNvPr>
          <p:cNvGraphicFramePr>
            <a:graphicFrameLocks noChangeAspect="1"/>
          </p:cNvGraphicFramePr>
          <p:nvPr>
            <p:extLst>
              <p:ext uri="{D42A27DB-BD31-4B8C-83A1-F6EECF244321}">
                <p14:modId xmlns:p14="http://schemas.microsoft.com/office/powerpoint/2010/main" val="2740367644"/>
              </p:ext>
            </p:extLst>
          </p:nvPr>
        </p:nvGraphicFramePr>
        <p:xfrm>
          <a:off x="732504" y="2197100"/>
          <a:ext cx="3670300" cy="317500"/>
        </p:xfrm>
        <a:graphic>
          <a:graphicData uri="http://schemas.openxmlformats.org/presentationml/2006/ole">
            <mc:AlternateContent xmlns:mc="http://schemas.openxmlformats.org/markup-compatibility/2006">
              <mc:Choice xmlns:v="urn:schemas-microsoft-com:vml" Requires="v">
                <p:oleObj spid="_x0000_s112705" name="Equation" r:id="rId3" imgW="3670200" imgH="317160" progId="Equation.DSMT4">
                  <p:embed/>
                </p:oleObj>
              </mc:Choice>
              <mc:Fallback>
                <p:oleObj name="Equation" r:id="rId3" imgW="3670200" imgH="317160" progId="Equation.DSMT4">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504" y="2197100"/>
                        <a:ext cx="36703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 descr="A diagram shows the relationships between delta-G naught, K, and E naught. The relationship between E naught and delta-G naught is delta-G naught equals negative n times F times E naught. The relationship between delta-G naught and K is delta-G naught equals negative R times T times the natural log of K. The relationship between K and E naught is E naught equals R times T divided by n times F, times the natural log of K.">
            <a:extLst>
              <a:ext uri="{FF2B5EF4-FFF2-40B4-BE49-F238E27FC236}">
                <a16:creationId xmlns:a16="http://schemas.microsoft.com/office/drawing/2014/main" id="{8486A17F-5537-4EB3-A939-160733B02A0E}"/>
              </a:ext>
            </a:extLst>
          </p:cNvPr>
          <p:cNvPicPr>
            <a:picLocks noChangeAspect="1"/>
          </p:cNvPicPr>
          <p:nvPr/>
        </p:nvPicPr>
        <p:blipFill rotWithShape="1">
          <a:blip r:embed="rId5">
            <a:extLst>
              <a:ext uri="{28A0092B-C50C-407E-A947-70E740481C1C}">
                <a14:useLocalDpi xmlns:a14="http://schemas.microsoft.com/office/drawing/2010/main" val="0"/>
              </a:ext>
            </a:extLst>
          </a:blip>
          <a:srcRect b="3986"/>
          <a:stretch/>
        </p:blipFill>
        <p:spPr>
          <a:xfrm>
            <a:off x="952500" y="3048000"/>
            <a:ext cx="7239000" cy="2968830"/>
          </a:xfrm>
          <a:prstGeom prst="rect">
            <a:avLst/>
          </a:prstGeom>
        </p:spPr>
      </p:pic>
    </p:spTree>
    <p:extLst>
      <p:ext uri="{BB962C8B-B14F-4D97-AF65-F5344CB8AC3E}">
        <p14:creationId xmlns:p14="http://schemas.microsoft.com/office/powerpoint/2010/main" val="1477967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160FD-09FA-4717-B987-34BFC3AFB0D6}"/>
              </a:ext>
            </a:extLst>
          </p:cNvPr>
          <p:cNvSpPr>
            <a:spLocks noGrp="1"/>
          </p:cNvSpPr>
          <p:nvPr>
            <p:ph type="title"/>
          </p:nvPr>
        </p:nvSpPr>
        <p:spPr/>
        <p:txBody>
          <a:bodyPr/>
          <a:lstStyle/>
          <a:p>
            <a:r>
              <a:rPr lang="en-US" dirty="0"/>
              <a:t>Nonstandard Conditions</a:t>
            </a:r>
          </a:p>
        </p:txBody>
      </p:sp>
      <p:sp>
        <p:nvSpPr>
          <p:cNvPr id="3" name="Content Placeholder 2">
            <a:extLst>
              <a:ext uri="{FF2B5EF4-FFF2-40B4-BE49-F238E27FC236}">
                <a16:creationId xmlns:a16="http://schemas.microsoft.com/office/drawing/2014/main" id="{13112164-4E12-4651-A82F-C4A7A513DE90}"/>
              </a:ext>
            </a:extLst>
          </p:cNvPr>
          <p:cNvSpPr>
            <a:spLocks noGrp="1"/>
          </p:cNvSpPr>
          <p:nvPr>
            <p:ph idx="1"/>
          </p:nvPr>
        </p:nvSpPr>
        <p:spPr>
          <a:xfrm>
            <a:off x="457200" y="1604176"/>
            <a:ext cx="8229600" cy="1977224"/>
          </a:xfrm>
        </p:spPr>
        <p:txBody>
          <a:bodyPr/>
          <a:lstStyle/>
          <a:p>
            <a:r>
              <a:rPr lang="en-US" sz="2600" dirty="0"/>
              <a:t>Remember, </a:t>
            </a:r>
            <a:r>
              <a:rPr lang="el-GR" sz="2600" dirty="0">
                <a:ea typeface="Arial" charset="0"/>
                <a:cs typeface="Arial" charset="0"/>
              </a:rPr>
              <a:t>Δ</a:t>
            </a:r>
            <a:r>
              <a:rPr lang="en-US" sz="2600" i="1" dirty="0"/>
              <a:t>G</a:t>
            </a:r>
            <a:r>
              <a:rPr lang="en-US" sz="2600" dirty="0"/>
              <a:t> = </a:t>
            </a:r>
            <a:r>
              <a:rPr lang="el-GR" sz="2600" dirty="0">
                <a:ea typeface="Arial" charset="0"/>
                <a:cs typeface="Arial" charset="0"/>
              </a:rPr>
              <a:t>Δ</a:t>
            </a:r>
            <a:r>
              <a:rPr lang="en-US" sz="2600" i="1" dirty="0"/>
              <a:t>G</a:t>
            </a:r>
            <a:r>
              <a:rPr lang="en-US" sz="2600" dirty="0">
                <a:ea typeface="Calibri"/>
              </a:rPr>
              <a:t>°</a:t>
            </a:r>
            <a:r>
              <a:rPr lang="en-US" sz="2600" dirty="0">
                <a:sym typeface="Symbol" charset="2"/>
              </a:rPr>
              <a:t> + </a:t>
            </a:r>
            <a:r>
              <a:rPr lang="en-US" sz="2600" i="1" dirty="0">
                <a:sym typeface="Symbol" charset="2"/>
              </a:rPr>
              <a:t>RT</a:t>
            </a:r>
            <a:r>
              <a:rPr lang="en-US" sz="2600" dirty="0">
                <a:sym typeface="Symbol" charset="2"/>
              </a:rPr>
              <a:t> ln </a:t>
            </a:r>
            <a:r>
              <a:rPr lang="en-US" sz="2600" i="1" dirty="0">
                <a:sym typeface="Symbol" charset="2"/>
              </a:rPr>
              <a:t>Q</a:t>
            </a:r>
            <a:endParaRPr lang="en-US" sz="2600" dirty="0">
              <a:sym typeface="Symbol" charset="2"/>
            </a:endParaRPr>
          </a:p>
          <a:p>
            <a:r>
              <a:rPr lang="en-US" sz="2600" dirty="0"/>
              <a:t>So, </a:t>
            </a:r>
            <a:r>
              <a:rPr lang="en-US" sz="2600" dirty="0">
                <a:ea typeface="Arial" charset="0"/>
                <a:cs typeface="Arial" charset="0"/>
                <a:sym typeface="Symbol" charset="2"/>
              </a:rPr>
              <a:t>−</a:t>
            </a:r>
            <a:r>
              <a:rPr lang="en-US" sz="2600" i="1" dirty="0"/>
              <a:t>nFE</a:t>
            </a:r>
            <a:r>
              <a:rPr lang="en-US" sz="2600" dirty="0"/>
              <a:t> = </a:t>
            </a:r>
            <a:r>
              <a:rPr lang="en-US" sz="2600" i="1" dirty="0"/>
              <a:t>nFE</a:t>
            </a:r>
            <a:r>
              <a:rPr lang="en-US" sz="2600" dirty="0">
                <a:ea typeface="Calibri"/>
              </a:rPr>
              <a:t>°</a:t>
            </a:r>
            <a:r>
              <a:rPr lang="en-US" sz="2600" dirty="0">
                <a:sym typeface="Symbol" charset="2"/>
              </a:rPr>
              <a:t> + </a:t>
            </a:r>
            <a:r>
              <a:rPr lang="en-US" sz="2600" i="1" dirty="0">
                <a:sym typeface="Symbol" charset="2"/>
              </a:rPr>
              <a:t>RT</a:t>
            </a:r>
            <a:r>
              <a:rPr lang="en-US" sz="2600" dirty="0">
                <a:sym typeface="Symbol" charset="2"/>
              </a:rPr>
              <a:t> ln </a:t>
            </a:r>
            <a:r>
              <a:rPr lang="en-US" sz="2600" i="1" dirty="0">
                <a:sym typeface="Symbol" charset="2"/>
              </a:rPr>
              <a:t>Q</a:t>
            </a:r>
          </a:p>
          <a:p>
            <a:r>
              <a:rPr lang="en-US" sz="2600" dirty="0"/>
              <a:t>Dividing both sides by </a:t>
            </a:r>
            <a:r>
              <a:rPr lang="en-US" sz="2600" dirty="0">
                <a:ea typeface="Arial" charset="0"/>
                <a:cs typeface="Arial" charset="0"/>
                <a:sym typeface="Symbol" charset="2"/>
              </a:rPr>
              <a:t>−</a:t>
            </a:r>
            <a:r>
              <a:rPr lang="en-US" sz="2600" i="1" dirty="0"/>
              <a:t>nF</a:t>
            </a:r>
            <a:r>
              <a:rPr lang="en-US" sz="2600" dirty="0"/>
              <a:t>, we get the </a:t>
            </a:r>
            <a:r>
              <a:rPr lang="en-US" sz="2600" b="1" dirty="0"/>
              <a:t>Nernst equation</a:t>
            </a:r>
            <a:r>
              <a:rPr lang="en-US" sz="2600" dirty="0"/>
              <a:t>:</a:t>
            </a:r>
          </a:p>
        </p:txBody>
      </p:sp>
      <p:graphicFrame>
        <p:nvGraphicFramePr>
          <p:cNvPr id="6" name="Object 5" descr="E = E naught minus, R T over n F, times natural log of Q">
            <a:extLst>
              <a:ext uri="{FF2B5EF4-FFF2-40B4-BE49-F238E27FC236}">
                <a16:creationId xmlns:a16="http://schemas.microsoft.com/office/drawing/2014/main" id="{16064E4C-7360-46C8-A4D1-743961D9CD79}"/>
              </a:ext>
            </a:extLst>
          </p:cNvPr>
          <p:cNvGraphicFramePr>
            <a:graphicFrameLocks noChangeAspect="1"/>
          </p:cNvGraphicFramePr>
          <p:nvPr>
            <p:extLst>
              <p:ext uri="{D42A27DB-BD31-4B8C-83A1-F6EECF244321}">
                <p14:modId xmlns:p14="http://schemas.microsoft.com/office/powerpoint/2010/main" val="1255934047"/>
              </p:ext>
            </p:extLst>
          </p:nvPr>
        </p:nvGraphicFramePr>
        <p:xfrm>
          <a:off x="2971800" y="3721100"/>
          <a:ext cx="3162300" cy="469900"/>
        </p:xfrm>
        <a:graphic>
          <a:graphicData uri="http://schemas.openxmlformats.org/presentationml/2006/ole">
            <mc:AlternateContent xmlns:mc="http://schemas.openxmlformats.org/markup-compatibility/2006">
              <mc:Choice xmlns:v="urn:schemas-microsoft-com:vml" Requires="v">
                <p:oleObj spid="_x0000_s113729" name="Equation" r:id="rId3" imgW="3162240" imgH="469800" progId="Equation.DSMT4">
                  <p:embed/>
                </p:oleObj>
              </mc:Choice>
              <mc:Fallback>
                <p:oleObj name="Equation" r:id="rId3" imgW="3162240" imgH="469800" progId="Equation.DSMT4">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721100"/>
                        <a:ext cx="31623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a:extLst>
              <a:ext uri="{FF2B5EF4-FFF2-40B4-BE49-F238E27FC236}">
                <a16:creationId xmlns:a16="http://schemas.microsoft.com/office/drawing/2014/main" id="{DDB13B90-26C6-44EA-9DAB-6A9F79111AF7}"/>
              </a:ext>
            </a:extLst>
          </p:cNvPr>
          <p:cNvSpPr>
            <a:spLocks noGrp="1"/>
          </p:cNvSpPr>
          <p:nvPr>
            <p:ph idx="13"/>
          </p:nvPr>
        </p:nvSpPr>
        <p:spPr>
          <a:xfrm>
            <a:off x="457200" y="4419600"/>
            <a:ext cx="8229600" cy="1524000"/>
          </a:xfrm>
        </p:spPr>
        <p:txBody>
          <a:bodyPr/>
          <a:lstStyle/>
          <a:p>
            <a:r>
              <a:rPr lang="en-US" sz="2600" dirty="0"/>
              <a:t>OR </a:t>
            </a:r>
            <a:r>
              <a:rPr lang="en-US" sz="2600" i="1" dirty="0"/>
              <a:t>E</a:t>
            </a:r>
            <a:r>
              <a:rPr lang="en-US" sz="2600" dirty="0"/>
              <a:t> = </a:t>
            </a:r>
            <a:r>
              <a:rPr lang="en-US" sz="2600" i="1" dirty="0"/>
              <a:t>E</a:t>
            </a:r>
            <a:r>
              <a:rPr lang="en-US" sz="2600" dirty="0">
                <a:ea typeface="Calibri"/>
              </a:rPr>
              <a:t>°</a:t>
            </a:r>
            <a:r>
              <a:rPr lang="en-US" sz="2600" dirty="0">
                <a:ea typeface="Arial" charset="0"/>
                <a:cs typeface="Arial" charset="0"/>
              </a:rPr>
              <a:t> − (2.303 </a:t>
            </a:r>
            <a:r>
              <a:rPr lang="en-US" sz="2600" i="1" dirty="0">
                <a:ea typeface="Arial" charset="0"/>
                <a:cs typeface="Arial" charset="0"/>
              </a:rPr>
              <a:t>RT</a:t>
            </a:r>
            <a:r>
              <a:rPr lang="en-US" sz="2600" dirty="0">
                <a:ea typeface="Arial" charset="0"/>
                <a:cs typeface="Arial" charset="0"/>
              </a:rPr>
              <a:t>/</a:t>
            </a:r>
            <a:r>
              <a:rPr lang="en-US" sz="2600" i="1" dirty="0">
                <a:ea typeface="Arial" charset="0"/>
                <a:cs typeface="Arial" charset="0"/>
              </a:rPr>
              <a:t>nF</a:t>
            </a:r>
            <a:r>
              <a:rPr lang="en-US" sz="2600" dirty="0">
                <a:ea typeface="Arial" charset="0"/>
                <a:cs typeface="Arial" charset="0"/>
              </a:rPr>
              <a:t>) log </a:t>
            </a:r>
            <a:r>
              <a:rPr lang="en-US" sz="2600" i="1" dirty="0">
                <a:ea typeface="Arial" charset="0"/>
                <a:cs typeface="Arial" charset="0"/>
              </a:rPr>
              <a:t>Q</a:t>
            </a:r>
          </a:p>
          <a:p>
            <a:r>
              <a:rPr lang="en-US" sz="2600" dirty="0">
                <a:ea typeface="Arial" charset="0"/>
                <a:cs typeface="Arial" charset="0"/>
              </a:rPr>
              <a:t>Using standard thermodynamic temperature and the constants </a:t>
            </a:r>
            <a:r>
              <a:rPr lang="en-US" sz="2600" i="1" dirty="0">
                <a:ea typeface="Arial" charset="0"/>
                <a:cs typeface="Arial" charset="0"/>
              </a:rPr>
              <a:t>R</a:t>
            </a:r>
            <a:r>
              <a:rPr lang="en-US" sz="2600" dirty="0">
                <a:ea typeface="Arial" charset="0"/>
                <a:cs typeface="Arial" charset="0"/>
              </a:rPr>
              <a:t> and </a:t>
            </a:r>
            <a:r>
              <a:rPr lang="en-US" sz="2600" i="1" dirty="0">
                <a:ea typeface="Arial" charset="0"/>
                <a:cs typeface="Arial" charset="0"/>
              </a:rPr>
              <a:t>F</a:t>
            </a:r>
            <a:r>
              <a:rPr lang="en-US" sz="2600" dirty="0">
                <a:ea typeface="Arial" charset="0"/>
                <a:cs typeface="Arial" charset="0"/>
              </a:rPr>
              <a:t>, </a:t>
            </a:r>
            <a:r>
              <a:rPr lang="en-US" sz="2600" i="1" dirty="0"/>
              <a:t>E</a:t>
            </a:r>
            <a:r>
              <a:rPr lang="en-US" sz="2600" dirty="0"/>
              <a:t> = </a:t>
            </a:r>
            <a:r>
              <a:rPr lang="en-US" sz="2600" i="1" dirty="0"/>
              <a:t>E</a:t>
            </a:r>
            <a:r>
              <a:rPr lang="en-US" sz="2600" dirty="0">
                <a:ea typeface="Calibri"/>
              </a:rPr>
              <a:t>°</a:t>
            </a:r>
            <a:r>
              <a:rPr lang="en-US" sz="2600" dirty="0">
                <a:ea typeface="Arial" charset="0"/>
                <a:cs typeface="Arial" charset="0"/>
              </a:rPr>
              <a:t> − (0.0592/n) log </a:t>
            </a:r>
            <a:r>
              <a:rPr lang="en-US" sz="2600" i="1" dirty="0">
                <a:ea typeface="Arial" charset="0"/>
                <a:cs typeface="Arial" charset="0"/>
              </a:rPr>
              <a:t>Q</a:t>
            </a:r>
            <a:endParaRPr lang="en-US" sz="2600" dirty="0"/>
          </a:p>
        </p:txBody>
      </p:sp>
    </p:spTree>
    <p:extLst>
      <p:ext uri="{BB962C8B-B14F-4D97-AF65-F5344CB8AC3E}">
        <p14:creationId xmlns:p14="http://schemas.microsoft.com/office/powerpoint/2010/main" val="40731573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15588-BB57-4BA7-862D-D11AA83A936E}"/>
              </a:ext>
            </a:extLst>
          </p:cNvPr>
          <p:cNvSpPr>
            <a:spLocks noGrp="1"/>
          </p:cNvSpPr>
          <p:nvPr>
            <p:ph type="title"/>
          </p:nvPr>
        </p:nvSpPr>
        <p:spPr/>
        <p:txBody>
          <a:bodyPr/>
          <a:lstStyle/>
          <a:p>
            <a:r>
              <a:rPr lang="en-US" dirty="0"/>
              <a:t>Concentration Cells </a:t>
            </a:r>
            <a:r>
              <a:rPr lang="en-US" sz="2000" b="0" dirty="0"/>
              <a:t>(1 of 2)</a:t>
            </a:r>
          </a:p>
        </p:txBody>
      </p:sp>
      <p:pic>
        <p:nvPicPr>
          <p:cNvPr id="4" name="Picture 3" descr="Diagrams show a concentration cell, part ay, producing a small voltage and, part b, with zero voltage after being discharged. Two diagrams show two beakers, connected by a salt bridge and a wire. The beaker on the left contains an N i anode and the beaker on the right contains an N i cathode. Part ay. The left, anode, beaker contains a 1.00 times 10 negative cubed molar N i 2 plus concentration, and the right, cathode, beaker contains a 1.00 molar N i 2 plus concentration. Electrons travel left to right through a wire from the N i anode to the N i cathode, producing 0.09 volts. Part b. After discharge, the N i 2 plus concentration in both beakers is 0.5 molar and no voltage is produced.">
            <a:extLst>
              <a:ext uri="{FF2B5EF4-FFF2-40B4-BE49-F238E27FC236}">
                <a16:creationId xmlns:a16="http://schemas.microsoft.com/office/drawing/2014/main" id="{0C051D86-37FE-439D-A75A-5A3B4749B0AA}"/>
              </a:ext>
            </a:extLst>
          </p:cNvPr>
          <p:cNvPicPr>
            <a:picLocks noChangeAspect="1"/>
          </p:cNvPicPr>
          <p:nvPr/>
        </p:nvPicPr>
        <p:blipFill rotWithShape="1">
          <a:blip r:embed="rId2">
            <a:extLst>
              <a:ext uri="{28A0092B-C50C-407E-A947-70E740481C1C}">
                <a14:useLocalDpi xmlns:a14="http://schemas.microsoft.com/office/drawing/2010/main" val="0"/>
              </a:ext>
            </a:extLst>
          </a:blip>
          <a:srcRect b="4317"/>
          <a:stretch/>
        </p:blipFill>
        <p:spPr>
          <a:xfrm>
            <a:off x="504823" y="2488910"/>
            <a:ext cx="5896834" cy="2341556"/>
          </a:xfrm>
          <a:prstGeom prst="rect">
            <a:avLst/>
          </a:prstGeom>
        </p:spPr>
      </p:pic>
      <p:pic>
        <p:nvPicPr>
          <p:cNvPr id="5" name="Picture 4" descr="A photograph of an electric eel.">
            <a:extLst>
              <a:ext uri="{FF2B5EF4-FFF2-40B4-BE49-F238E27FC236}">
                <a16:creationId xmlns:a16="http://schemas.microsoft.com/office/drawing/2014/main" id="{1077DB86-BA77-469C-9321-7042AE7921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2354649"/>
            <a:ext cx="1933650" cy="2522151"/>
          </a:xfrm>
          <a:prstGeom prst="rect">
            <a:avLst/>
          </a:prstGeom>
        </p:spPr>
      </p:pic>
    </p:spTree>
    <p:extLst>
      <p:ext uri="{BB962C8B-B14F-4D97-AF65-F5344CB8AC3E}">
        <p14:creationId xmlns:p14="http://schemas.microsoft.com/office/powerpoint/2010/main" val="1698560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5E972-0842-4B03-BB44-CAD03B361E34}"/>
              </a:ext>
            </a:extLst>
          </p:cNvPr>
          <p:cNvSpPr>
            <a:spLocks noGrp="1"/>
          </p:cNvSpPr>
          <p:nvPr>
            <p:ph type="title"/>
          </p:nvPr>
        </p:nvSpPr>
        <p:spPr/>
        <p:txBody>
          <a:bodyPr/>
          <a:lstStyle/>
          <a:p>
            <a:r>
              <a:rPr lang="en-US" dirty="0"/>
              <a:t>Concentration Cells </a:t>
            </a:r>
            <a:r>
              <a:rPr lang="en-US" sz="2000" b="0" dirty="0"/>
              <a:t>(2 of 2)</a:t>
            </a:r>
            <a:endParaRPr lang="en-US" dirty="0"/>
          </a:p>
        </p:txBody>
      </p:sp>
      <p:sp>
        <p:nvSpPr>
          <p:cNvPr id="3" name="Content Placeholder 2">
            <a:extLst>
              <a:ext uri="{FF2B5EF4-FFF2-40B4-BE49-F238E27FC236}">
                <a16:creationId xmlns:a16="http://schemas.microsoft.com/office/drawing/2014/main" id="{80AEA7EA-6182-444F-B9C9-813FB51A95A1}"/>
              </a:ext>
            </a:extLst>
          </p:cNvPr>
          <p:cNvSpPr>
            <a:spLocks noGrp="1"/>
          </p:cNvSpPr>
          <p:nvPr>
            <p:ph idx="1"/>
          </p:nvPr>
        </p:nvSpPr>
        <p:spPr>
          <a:xfrm>
            <a:off x="457200" y="1600201"/>
            <a:ext cx="8229600" cy="1219200"/>
          </a:xfrm>
        </p:spPr>
        <p:txBody>
          <a:bodyPr/>
          <a:lstStyle/>
          <a:p>
            <a:r>
              <a:rPr lang="en-US" sz="2600" dirty="0"/>
              <a:t>Notice that the Nernst equation implies that a cell could be created that has the same substance at both electrodes, called a </a:t>
            </a:r>
            <a:r>
              <a:rPr lang="en-US" sz="2600" b="1" dirty="0"/>
              <a:t>concentration cell</a:t>
            </a:r>
            <a:r>
              <a:rPr lang="en-US" sz="2600" dirty="0"/>
              <a:t>.</a:t>
            </a:r>
          </a:p>
        </p:txBody>
      </p:sp>
      <p:sp>
        <p:nvSpPr>
          <p:cNvPr id="4" name="Content Placeholder 3">
            <a:extLst>
              <a:ext uri="{FF2B5EF4-FFF2-40B4-BE49-F238E27FC236}">
                <a16:creationId xmlns:a16="http://schemas.microsoft.com/office/drawing/2014/main" id="{662F10A0-8835-4D56-BA13-070842B3948D}"/>
              </a:ext>
            </a:extLst>
          </p:cNvPr>
          <p:cNvSpPr>
            <a:spLocks noGrp="1"/>
          </p:cNvSpPr>
          <p:nvPr>
            <p:ph sz="quarter" idx="13"/>
          </p:nvPr>
        </p:nvSpPr>
        <p:spPr>
          <a:xfrm>
            <a:off x="457200" y="2960329"/>
            <a:ext cx="2587932" cy="457199"/>
          </a:xfrm>
        </p:spPr>
        <p:txBody>
          <a:bodyPr/>
          <a:lstStyle/>
          <a:p>
            <a:r>
              <a:rPr lang="en-US" sz="2600" dirty="0"/>
              <a:t>For such a cell,</a:t>
            </a:r>
          </a:p>
        </p:txBody>
      </p:sp>
      <p:graphicFrame>
        <p:nvGraphicFramePr>
          <p:cNvPr id="11" name="Object 10" descr="E naught of cell">
            <a:extLst>
              <a:ext uri="{FF2B5EF4-FFF2-40B4-BE49-F238E27FC236}">
                <a16:creationId xmlns:a16="http://schemas.microsoft.com/office/drawing/2014/main" id="{FF380341-A33F-4D7B-AD15-E757F4731B71}"/>
              </a:ext>
            </a:extLst>
          </p:cNvPr>
          <p:cNvGraphicFramePr>
            <a:graphicFrameLocks noChangeAspect="1"/>
          </p:cNvGraphicFramePr>
          <p:nvPr>
            <p:extLst>
              <p:ext uri="{D42A27DB-BD31-4B8C-83A1-F6EECF244321}">
                <p14:modId xmlns:p14="http://schemas.microsoft.com/office/powerpoint/2010/main" val="2726049520"/>
              </p:ext>
            </p:extLst>
          </p:nvPr>
        </p:nvGraphicFramePr>
        <p:xfrm>
          <a:off x="3045132" y="2997200"/>
          <a:ext cx="698500" cy="431800"/>
        </p:xfrm>
        <a:graphic>
          <a:graphicData uri="http://schemas.openxmlformats.org/presentationml/2006/ole">
            <mc:AlternateContent xmlns:mc="http://schemas.openxmlformats.org/markup-compatibility/2006">
              <mc:Choice xmlns:v="urn:schemas-microsoft-com:vml" Requires="v">
                <p:oleObj spid="_x0000_s114753" name="Equation" r:id="rId3" imgW="698400" imgH="431640" progId="Equation.DSMT4">
                  <p:embed/>
                </p:oleObj>
              </mc:Choice>
              <mc:Fallback>
                <p:oleObj name="Equation" r:id="rId3" imgW="698400" imgH="431640" progId="Equation.DSMT4">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5132" y="2997200"/>
                        <a:ext cx="6985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a:extLst>
              <a:ext uri="{FF2B5EF4-FFF2-40B4-BE49-F238E27FC236}">
                <a16:creationId xmlns:a16="http://schemas.microsoft.com/office/drawing/2014/main" id="{47AE9641-2A35-4C80-9C25-3EE939C57DBB}"/>
              </a:ext>
            </a:extLst>
          </p:cNvPr>
          <p:cNvSpPr>
            <a:spLocks noGrp="1"/>
          </p:cNvSpPr>
          <p:nvPr>
            <p:ph sz="quarter" idx="14"/>
          </p:nvPr>
        </p:nvSpPr>
        <p:spPr>
          <a:xfrm>
            <a:off x="3886200" y="2971800"/>
            <a:ext cx="4495800" cy="381000"/>
          </a:xfrm>
        </p:spPr>
        <p:txBody>
          <a:bodyPr/>
          <a:lstStyle/>
          <a:p>
            <a:pPr marL="0" indent="0">
              <a:buNone/>
            </a:pPr>
            <a:r>
              <a:rPr lang="en-US" sz="2600" dirty="0"/>
              <a:t>would be 0, but </a:t>
            </a:r>
            <a:r>
              <a:rPr lang="en-US" sz="2600" i="1" dirty="0"/>
              <a:t>Q</a:t>
            </a:r>
            <a:r>
              <a:rPr lang="en-US" sz="2600" dirty="0"/>
              <a:t> would not.</a:t>
            </a:r>
          </a:p>
        </p:txBody>
      </p:sp>
      <p:sp>
        <p:nvSpPr>
          <p:cNvPr id="6" name="Content Placeholder 5">
            <a:extLst>
              <a:ext uri="{FF2B5EF4-FFF2-40B4-BE49-F238E27FC236}">
                <a16:creationId xmlns:a16="http://schemas.microsoft.com/office/drawing/2014/main" id="{75421DAD-4C9B-4EDA-89DF-6516EBE3D3BC}"/>
              </a:ext>
            </a:extLst>
          </p:cNvPr>
          <p:cNvSpPr>
            <a:spLocks noGrp="1"/>
          </p:cNvSpPr>
          <p:nvPr>
            <p:ph sz="quarter" idx="15"/>
          </p:nvPr>
        </p:nvSpPr>
        <p:spPr>
          <a:xfrm>
            <a:off x="457200" y="3595327"/>
            <a:ext cx="8229600" cy="900473"/>
          </a:xfrm>
        </p:spPr>
        <p:txBody>
          <a:bodyPr/>
          <a:lstStyle/>
          <a:p>
            <a:r>
              <a:rPr lang="en-US" sz="2600" dirty="0"/>
              <a:t>Therefore, as long as the concentrations are different, </a:t>
            </a:r>
            <a:r>
              <a:rPr lang="en-US" sz="2600" i="1" dirty="0"/>
              <a:t>E</a:t>
            </a:r>
            <a:r>
              <a:rPr lang="en-US" sz="2600" dirty="0"/>
              <a:t> will not be 0.</a:t>
            </a:r>
          </a:p>
        </p:txBody>
      </p:sp>
    </p:spTree>
    <p:extLst>
      <p:ext uri="{BB962C8B-B14F-4D97-AF65-F5344CB8AC3E}">
        <p14:creationId xmlns:p14="http://schemas.microsoft.com/office/powerpoint/2010/main" val="4223258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CE1F3-6DF3-4C86-9AA2-EC0DD03D04EC}"/>
              </a:ext>
            </a:extLst>
          </p:cNvPr>
          <p:cNvSpPr>
            <a:spLocks noGrp="1"/>
          </p:cNvSpPr>
          <p:nvPr>
            <p:ph type="title"/>
          </p:nvPr>
        </p:nvSpPr>
        <p:spPr/>
        <p:txBody>
          <a:bodyPr/>
          <a:lstStyle/>
          <a:p>
            <a:r>
              <a:rPr lang="en-US" dirty="0"/>
              <a:t>Oxidation Numbers</a:t>
            </a:r>
          </a:p>
        </p:txBody>
      </p:sp>
      <p:sp>
        <p:nvSpPr>
          <p:cNvPr id="3" name="Content Placeholder 2">
            <a:extLst>
              <a:ext uri="{FF2B5EF4-FFF2-40B4-BE49-F238E27FC236}">
                <a16:creationId xmlns:a16="http://schemas.microsoft.com/office/drawing/2014/main" id="{0088BCA9-F264-4BD5-AF02-4B3E9B136A0C}"/>
              </a:ext>
            </a:extLst>
          </p:cNvPr>
          <p:cNvSpPr>
            <a:spLocks noGrp="1"/>
          </p:cNvSpPr>
          <p:nvPr>
            <p:ph idx="1"/>
          </p:nvPr>
        </p:nvSpPr>
        <p:spPr>
          <a:xfrm>
            <a:off x="457200" y="1600200"/>
            <a:ext cx="4114800" cy="4525963"/>
          </a:xfrm>
        </p:spPr>
        <p:txBody>
          <a:bodyPr/>
          <a:lstStyle/>
          <a:p>
            <a:r>
              <a:rPr lang="en-US" sz="2600" dirty="0"/>
              <a:t>To keep track of what loses electrons and what gains them, we assign </a:t>
            </a:r>
            <a:r>
              <a:rPr lang="en-US" sz="2600" b="1" dirty="0"/>
              <a:t>oxidation numbers</a:t>
            </a:r>
            <a:r>
              <a:rPr lang="en-US" sz="2600" dirty="0"/>
              <a:t>.</a:t>
            </a:r>
          </a:p>
          <a:p>
            <a:r>
              <a:rPr lang="en-US" sz="2600" dirty="0"/>
              <a:t>If the oxidation number increases for an element, that element is oxidized.</a:t>
            </a:r>
          </a:p>
          <a:p>
            <a:r>
              <a:rPr lang="en-US" sz="2600" dirty="0"/>
              <a:t>If the oxidation number decreases for an element, that element is reduced.</a:t>
            </a:r>
          </a:p>
        </p:txBody>
      </p:sp>
      <p:pic>
        <p:nvPicPr>
          <p:cNvPr id="4" name="Picture 3" descr="Photographs shows that when zinc powder is added to hydrochloric acid, hydrogen gas and steaming bubbles are produced. The reaction is Z n, solid, plus 2 H C l, aqueous, yields Z n C l 2, aqueous, plus H 2, gas. In the first photograph, zinc powder is added to a beaker containing a yellow solution; a diagram shows the solution contains two positive and two negative ions. As the reaction is proceeding, the beaker appears colorless but bubbles violently and produces fog; a diagram shows the solution contains two negative ions and one 2 plus ion.">
            <a:extLst>
              <a:ext uri="{FF2B5EF4-FFF2-40B4-BE49-F238E27FC236}">
                <a16:creationId xmlns:a16="http://schemas.microsoft.com/office/drawing/2014/main" id="{6AE14056-E1BC-459F-885F-7D73706D2A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527"/>
          <a:stretch/>
        </p:blipFill>
        <p:spPr>
          <a:xfrm>
            <a:off x="4707820" y="2315537"/>
            <a:ext cx="3941613" cy="2829368"/>
          </a:xfrm>
          <a:prstGeom prst="rect">
            <a:avLst/>
          </a:prstGeom>
        </p:spPr>
      </p:pic>
    </p:spTree>
    <p:extLst>
      <p:ext uri="{BB962C8B-B14F-4D97-AF65-F5344CB8AC3E}">
        <p14:creationId xmlns:p14="http://schemas.microsoft.com/office/powerpoint/2010/main" val="40509200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2CBD8-C4C3-4DD0-8703-87A6B25D7607}"/>
              </a:ext>
            </a:extLst>
          </p:cNvPr>
          <p:cNvSpPr>
            <a:spLocks noGrp="1"/>
          </p:cNvSpPr>
          <p:nvPr>
            <p:ph type="title"/>
          </p:nvPr>
        </p:nvSpPr>
        <p:spPr/>
        <p:txBody>
          <a:bodyPr/>
          <a:lstStyle/>
          <a:p>
            <a:r>
              <a:rPr lang="en-US" dirty="0"/>
              <a:t>Some Applications of Cells</a:t>
            </a:r>
          </a:p>
        </p:txBody>
      </p:sp>
      <p:sp>
        <p:nvSpPr>
          <p:cNvPr id="3" name="Content Placeholder 2">
            <a:extLst>
              <a:ext uri="{FF2B5EF4-FFF2-40B4-BE49-F238E27FC236}">
                <a16:creationId xmlns:a16="http://schemas.microsoft.com/office/drawing/2014/main" id="{022C83B7-054E-4D78-83F5-821A5763F94B}"/>
              </a:ext>
            </a:extLst>
          </p:cNvPr>
          <p:cNvSpPr>
            <a:spLocks noGrp="1"/>
          </p:cNvSpPr>
          <p:nvPr>
            <p:ph idx="1"/>
          </p:nvPr>
        </p:nvSpPr>
        <p:spPr>
          <a:xfrm>
            <a:off x="457200" y="1600200"/>
            <a:ext cx="6248400" cy="4648200"/>
          </a:xfrm>
        </p:spPr>
        <p:txBody>
          <a:bodyPr/>
          <a:lstStyle/>
          <a:p>
            <a:r>
              <a:rPr lang="en-US" sz="2400" dirty="0"/>
              <a:t>Electrochemistry can be applied as follows:</a:t>
            </a:r>
          </a:p>
          <a:p>
            <a:pPr marL="740664" indent="-283464">
              <a:spcBef>
                <a:spcPts val="600"/>
              </a:spcBef>
              <a:buFont typeface="Arial" pitchFamily="34" charset="0"/>
              <a:buChar char="–"/>
            </a:pPr>
            <a:r>
              <a:rPr lang="en-US" sz="2400" dirty="0"/>
              <a:t>Batteries: a portable, self-contained electrochemical power source that consists of one or more voltaic cells.</a:t>
            </a:r>
          </a:p>
          <a:p>
            <a:pPr marL="1143000" lvl="1" indent="-228600">
              <a:buFont typeface="Arial" pitchFamily="34" charset="0"/>
              <a:buChar char="•"/>
            </a:pPr>
            <a:r>
              <a:rPr lang="en-US" sz="2400" dirty="0"/>
              <a:t>Batteries can be primary cells (cannot be recharged when “dead”—the reaction is complete) or secondary cells (can be recharged).</a:t>
            </a:r>
          </a:p>
          <a:p>
            <a:pPr marL="740664" indent="-283464">
              <a:spcBef>
                <a:spcPts val="600"/>
              </a:spcBef>
              <a:buFont typeface="Arial" pitchFamily="34" charset="0"/>
              <a:buChar char="–"/>
            </a:pPr>
            <a:r>
              <a:rPr lang="en-US" sz="2400" dirty="0"/>
              <a:t>Prevention of corrosion (“rust-proofing”)</a:t>
            </a:r>
          </a:p>
          <a:p>
            <a:pPr marL="740664" indent="-283464">
              <a:spcBef>
                <a:spcPts val="600"/>
              </a:spcBef>
              <a:buFont typeface="Arial" pitchFamily="34" charset="0"/>
              <a:buChar char="–"/>
            </a:pPr>
            <a:r>
              <a:rPr lang="en-US" sz="2400" dirty="0"/>
              <a:t>Electrolysis</a:t>
            </a:r>
          </a:p>
        </p:txBody>
      </p:sp>
      <p:pic>
        <p:nvPicPr>
          <p:cNvPr id="4" name="Picture 3" descr="A diagram shows two 1.5 volt batteries in a flashlight, stacked negative end to positive end, to produce a total of 3 volts.">
            <a:extLst>
              <a:ext uri="{FF2B5EF4-FFF2-40B4-BE49-F238E27FC236}">
                <a16:creationId xmlns:a16="http://schemas.microsoft.com/office/drawing/2014/main" id="{A55FCA91-2998-4534-9E6A-97ED1ECF616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336"/>
          <a:stretch/>
        </p:blipFill>
        <p:spPr>
          <a:xfrm>
            <a:off x="7162800" y="2057400"/>
            <a:ext cx="1683175" cy="3066265"/>
          </a:xfrm>
          <a:prstGeom prst="rect">
            <a:avLst/>
          </a:prstGeom>
        </p:spPr>
      </p:pic>
    </p:spTree>
    <p:extLst>
      <p:ext uri="{BB962C8B-B14F-4D97-AF65-F5344CB8AC3E}">
        <p14:creationId xmlns:p14="http://schemas.microsoft.com/office/powerpoint/2010/main" val="37881122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DCDBF-847E-48A9-81A9-CB067467E7C4}"/>
              </a:ext>
            </a:extLst>
          </p:cNvPr>
          <p:cNvSpPr>
            <a:spLocks noGrp="1"/>
          </p:cNvSpPr>
          <p:nvPr>
            <p:ph type="title"/>
          </p:nvPr>
        </p:nvSpPr>
        <p:spPr/>
        <p:txBody>
          <a:bodyPr/>
          <a:lstStyle/>
          <a:p>
            <a:r>
              <a:rPr lang="en-US" dirty="0"/>
              <a:t>Some Examples of Batteries</a:t>
            </a:r>
          </a:p>
        </p:txBody>
      </p:sp>
      <p:sp>
        <p:nvSpPr>
          <p:cNvPr id="3" name="Content Placeholder 2">
            <a:extLst>
              <a:ext uri="{FF2B5EF4-FFF2-40B4-BE49-F238E27FC236}">
                <a16:creationId xmlns:a16="http://schemas.microsoft.com/office/drawing/2014/main" id="{649F5861-6C18-431D-A1A9-11BE1C573304}"/>
              </a:ext>
            </a:extLst>
          </p:cNvPr>
          <p:cNvSpPr>
            <a:spLocks noGrp="1"/>
          </p:cNvSpPr>
          <p:nvPr>
            <p:ph idx="1"/>
          </p:nvPr>
        </p:nvSpPr>
        <p:spPr/>
        <p:txBody>
          <a:bodyPr/>
          <a:lstStyle/>
          <a:p>
            <a:r>
              <a:rPr lang="en-US" sz="2600" dirty="0"/>
              <a:t>Lead–acid battery: reactants and products are solids, so </a:t>
            </a:r>
            <a:r>
              <a:rPr lang="en-US" sz="2600" i="1" dirty="0"/>
              <a:t>Q</a:t>
            </a:r>
            <a:r>
              <a:rPr lang="en-US" sz="2600" dirty="0"/>
              <a:t> is 1 and the potential is independent of concentrations; however, made with lead and sulfuric acid (hazards).</a:t>
            </a:r>
          </a:p>
          <a:p>
            <a:r>
              <a:rPr lang="en-US" sz="2600" dirty="0"/>
              <a:t>Alkaline battery: most common primary battery.</a:t>
            </a:r>
          </a:p>
          <a:p>
            <a:r>
              <a:rPr lang="en-US" sz="2600" dirty="0" smtClean="0"/>
              <a:t>N</a:t>
            </a:r>
            <a:r>
              <a:rPr lang="en-US" sz="100" dirty="0" smtClean="0"/>
              <a:t>  </a:t>
            </a:r>
            <a:r>
              <a:rPr lang="en-US" sz="2600" dirty="0" err="1" smtClean="0"/>
              <a:t>i</a:t>
            </a:r>
            <a:r>
              <a:rPr lang="en-US" sz="2600" dirty="0" smtClean="0"/>
              <a:t>–C</a:t>
            </a:r>
            <a:r>
              <a:rPr lang="en-US" sz="100" dirty="0" smtClean="0"/>
              <a:t> </a:t>
            </a:r>
            <a:r>
              <a:rPr lang="en-US" sz="2600" dirty="0" smtClean="0"/>
              <a:t>d </a:t>
            </a:r>
            <a:r>
              <a:rPr lang="en-US" sz="2600" dirty="0"/>
              <a:t>and </a:t>
            </a:r>
            <a:r>
              <a:rPr lang="en-US" sz="2600" dirty="0" smtClean="0"/>
              <a:t>N</a:t>
            </a:r>
            <a:r>
              <a:rPr lang="en-US" sz="100" dirty="0" smtClean="0"/>
              <a:t>  </a:t>
            </a:r>
            <a:r>
              <a:rPr lang="en-US" sz="2600" dirty="0" err="1" smtClean="0"/>
              <a:t>i</a:t>
            </a:r>
            <a:r>
              <a:rPr lang="en-US" sz="2600" dirty="0" smtClean="0"/>
              <a:t>–metal </a:t>
            </a:r>
            <a:r>
              <a:rPr lang="en-US" sz="2600" dirty="0"/>
              <a:t>hydride batteries: lightweight, rechargeable; </a:t>
            </a:r>
            <a:r>
              <a:rPr lang="en-US" sz="2600" dirty="0" smtClean="0"/>
              <a:t>C</a:t>
            </a:r>
            <a:r>
              <a:rPr lang="en-US" sz="100" dirty="0" smtClean="0"/>
              <a:t> </a:t>
            </a:r>
            <a:r>
              <a:rPr lang="en-US" sz="2600" dirty="0" smtClean="0"/>
              <a:t>d </a:t>
            </a:r>
            <a:r>
              <a:rPr lang="en-US" sz="2600" dirty="0"/>
              <a:t>is toxic and heavy, so hydrides are replacing it.</a:t>
            </a:r>
          </a:p>
          <a:p>
            <a:r>
              <a:rPr lang="en-US" sz="2600" dirty="0"/>
              <a:t>Lithium-ion batteries: rechargeable, light; produce more voltage than </a:t>
            </a:r>
            <a:r>
              <a:rPr lang="en-US" sz="2600" dirty="0" smtClean="0"/>
              <a:t>N</a:t>
            </a:r>
            <a:r>
              <a:rPr lang="en-US" sz="100" dirty="0" smtClean="0"/>
              <a:t>  </a:t>
            </a:r>
            <a:r>
              <a:rPr lang="en-US" sz="2600" dirty="0" err="1" smtClean="0"/>
              <a:t>i</a:t>
            </a:r>
            <a:r>
              <a:rPr lang="en-US" sz="2600" dirty="0" smtClean="0"/>
              <a:t>-based </a:t>
            </a:r>
            <a:r>
              <a:rPr lang="en-US" sz="2600" dirty="0"/>
              <a:t>batteries.</a:t>
            </a:r>
          </a:p>
        </p:txBody>
      </p:sp>
    </p:spTree>
    <p:extLst>
      <p:ext uri="{BB962C8B-B14F-4D97-AF65-F5344CB8AC3E}">
        <p14:creationId xmlns:p14="http://schemas.microsoft.com/office/powerpoint/2010/main" val="6304269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A9927-A8A9-4E6B-A5A1-B84856A8A42C}"/>
              </a:ext>
            </a:extLst>
          </p:cNvPr>
          <p:cNvSpPr>
            <a:spLocks noGrp="1"/>
          </p:cNvSpPr>
          <p:nvPr>
            <p:ph type="title"/>
          </p:nvPr>
        </p:nvSpPr>
        <p:spPr/>
        <p:txBody>
          <a:bodyPr/>
          <a:lstStyle/>
          <a:p>
            <a:r>
              <a:rPr lang="en-US" dirty="0"/>
              <a:t>Some Batteries</a:t>
            </a:r>
          </a:p>
        </p:txBody>
      </p:sp>
      <p:sp>
        <p:nvSpPr>
          <p:cNvPr id="3" name="Content Placeholder 2">
            <a:extLst>
              <a:ext uri="{FF2B5EF4-FFF2-40B4-BE49-F238E27FC236}">
                <a16:creationId xmlns:a16="http://schemas.microsoft.com/office/drawing/2014/main" id="{EFC06352-4239-4EFA-913A-2FA96A698EF0}"/>
              </a:ext>
            </a:extLst>
          </p:cNvPr>
          <p:cNvSpPr>
            <a:spLocks noGrp="1"/>
          </p:cNvSpPr>
          <p:nvPr>
            <p:ph idx="1"/>
          </p:nvPr>
        </p:nvSpPr>
        <p:spPr>
          <a:xfrm>
            <a:off x="457200" y="1604176"/>
            <a:ext cx="2819400" cy="453224"/>
          </a:xfrm>
        </p:spPr>
        <p:txBody>
          <a:bodyPr/>
          <a:lstStyle/>
          <a:p>
            <a:pPr marL="0" indent="0">
              <a:buNone/>
            </a:pPr>
            <a:r>
              <a:rPr lang="en-US" sz="2600" dirty="0"/>
              <a:t>Lead–Acid Battery</a:t>
            </a:r>
          </a:p>
        </p:txBody>
      </p:sp>
      <p:pic>
        <p:nvPicPr>
          <p:cNvPr id="6" name="Picture 5" descr="A diagram shows alternative panels of lead grids filled with spongy lead, anode, and lead grids filled with P b O 2, cathode. The panels are bathed in H 2, S O 4 electrolyte, which is contained by the battery casing.">
            <a:extLst>
              <a:ext uri="{FF2B5EF4-FFF2-40B4-BE49-F238E27FC236}">
                <a16:creationId xmlns:a16="http://schemas.microsoft.com/office/drawing/2014/main" id="{59ACB3DE-E4C0-4CE8-B4E3-CA75368954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517"/>
          <a:stretch/>
        </p:blipFill>
        <p:spPr>
          <a:xfrm>
            <a:off x="762000" y="2210001"/>
            <a:ext cx="3407817" cy="4044909"/>
          </a:xfrm>
          <a:prstGeom prst="rect">
            <a:avLst/>
          </a:prstGeom>
        </p:spPr>
      </p:pic>
      <p:sp>
        <p:nvSpPr>
          <p:cNvPr id="4" name="Content Placeholder 3">
            <a:extLst>
              <a:ext uri="{FF2B5EF4-FFF2-40B4-BE49-F238E27FC236}">
                <a16:creationId xmlns:a16="http://schemas.microsoft.com/office/drawing/2014/main" id="{3098D311-31AC-4934-9E1F-6AF5AE759688}"/>
              </a:ext>
            </a:extLst>
          </p:cNvPr>
          <p:cNvSpPr>
            <a:spLocks noGrp="1"/>
          </p:cNvSpPr>
          <p:nvPr>
            <p:ph idx="13"/>
          </p:nvPr>
        </p:nvSpPr>
        <p:spPr>
          <a:xfrm>
            <a:off x="5791200" y="1600200"/>
            <a:ext cx="2895600" cy="457200"/>
          </a:xfrm>
        </p:spPr>
        <p:txBody>
          <a:bodyPr/>
          <a:lstStyle/>
          <a:p>
            <a:pPr marL="0" indent="0">
              <a:buNone/>
            </a:pPr>
            <a:r>
              <a:rPr lang="en-US" sz="2600" dirty="0"/>
              <a:t>Alkaline Battery</a:t>
            </a:r>
          </a:p>
        </p:txBody>
      </p:sp>
      <p:pic>
        <p:nvPicPr>
          <p:cNvPr id="7" name="Picture 6" descr="A cross-section of a circular battery shows that the top layer is the cathode, M n O 2 plus graphite, and the bottom layer is the anode, Z n plus K O H. The separator divides the layers.">
            <a:extLst>
              <a:ext uri="{FF2B5EF4-FFF2-40B4-BE49-F238E27FC236}">
                <a16:creationId xmlns:a16="http://schemas.microsoft.com/office/drawing/2014/main" id="{A90B3315-F49B-4646-84B9-59110BC54F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336"/>
          <a:stretch/>
        </p:blipFill>
        <p:spPr>
          <a:xfrm>
            <a:off x="5464359" y="2133600"/>
            <a:ext cx="3070041" cy="2438400"/>
          </a:xfrm>
          <a:prstGeom prst="rect">
            <a:avLst/>
          </a:prstGeom>
        </p:spPr>
      </p:pic>
    </p:spTree>
    <p:extLst>
      <p:ext uri="{BB962C8B-B14F-4D97-AF65-F5344CB8AC3E}">
        <p14:creationId xmlns:p14="http://schemas.microsoft.com/office/powerpoint/2010/main" val="38883590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41C21-7288-492B-8379-15DB493E846A}"/>
              </a:ext>
            </a:extLst>
          </p:cNvPr>
          <p:cNvSpPr>
            <a:spLocks noGrp="1"/>
          </p:cNvSpPr>
          <p:nvPr>
            <p:ph type="title"/>
          </p:nvPr>
        </p:nvSpPr>
        <p:spPr/>
        <p:txBody>
          <a:bodyPr/>
          <a:lstStyle/>
          <a:p>
            <a:r>
              <a:rPr lang="en-US" dirty="0"/>
              <a:t>Lithium-Ion Battery</a:t>
            </a:r>
          </a:p>
        </p:txBody>
      </p:sp>
      <p:pic>
        <p:nvPicPr>
          <p:cNvPr id="4" name="Picture 3" descr="A diagram shows the structure of an L i ion battery, in which lithium ions move from the anode to the cathode. A diagram shows a large box with five vertical layers. On the far left is the negative current collector, and on the far right is the positive current collector; in the middle is the electrolyte. Between the electrolyte and the negative current collector is the anode, and between the electrolyte and the positive current collector is the cathode. Electrons travel from the negative current collector to the positive current collector, producing 3.7 volts. The graphite anode contains layers of carbon atoms. L i plus can move in and out of the space between the layers. The cathode contains cobalt oxide layers. L i plus can move in and out of the space between the layers.">
            <a:extLst>
              <a:ext uri="{FF2B5EF4-FFF2-40B4-BE49-F238E27FC236}">
                <a16:creationId xmlns:a16="http://schemas.microsoft.com/office/drawing/2014/main" id="{2120C1D0-6131-4634-BE98-B94F6378C8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336"/>
          <a:stretch/>
        </p:blipFill>
        <p:spPr>
          <a:xfrm>
            <a:off x="2214148" y="1848246"/>
            <a:ext cx="4706132" cy="4323954"/>
          </a:xfrm>
          <a:prstGeom prst="rect">
            <a:avLst/>
          </a:prstGeom>
        </p:spPr>
      </p:pic>
    </p:spTree>
    <p:extLst>
      <p:ext uri="{BB962C8B-B14F-4D97-AF65-F5344CB8AC3E}">
        <p14:creationId xmlns:p14="http://schemas.microsoft.com/office/powerpoint/2010/main" val="27037177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87170-17E6-4400-B613-1B47A17B8B88}"/>
              </a:ext>
            </a:extLst>
          </p:cNvPr>
          <p:cNvSpPr>
            <a:spLocks noGrp="1"/>
          </p:cNvSpPr>
          <p:nvPr>
            <p:ph type="title"/>
          </p:nvPr>
        </p:nvSpPr>
        <p:spPr/>
        <p:txBody>
          <a:bodyPr/>
          <a:lstStyle/>
          <a:p>
            <a:r>
              <a:rPr lang="en-US" dirty="0"/>
              <a:t>Fuel Cells</a:t>
            </a:r>
          </a:p>
        </p:txBody>
      </p:sp>
      <p:sp>
        <p:nvSpPr>
          <p:cNvPr id="3" name="Content Placeholder 2">
            <a:extLst>
              <a:ext uri="{FF2B5EF4-FFF2-40B4-BE49-F238E27FC236}">
                <a16:creationId xmlns:a16="http://schemas.microsoft.com/office/drawing/2014/main" id="{F1BD63DC-56A6-492B-92F4-7CEE0C2310CD}"/>
              </a:ext>
            </a:extLst>
          </p:cNvPr>
          <p:cNvSpPr>
            <a:spLocks noGrp="1"/>
          </p:cNvSpPr>
          <p:nvPr>
            <p:ph idx="1"/>
          </p:nvPr>
        </p:nvSpPr>
        <p:spPr/>
        <p:txBody>
          <a:bodyPr/>
          <a:lstStyle/>
          <a:p>
            <a:r>
              <a:rPr lang="en-US" sz="2600" dirty="0"/>
              <a:t>When a fuel is burned, the energy created can be converted to electrical energy.</a:t>
            </a:r>
          </a:p>
          <a:p>
            <a:r>
              <a:rPr lang="en-US" sz="2600" dirty="0"/>
              <a:t>Usually, this conversion is only 40% efficient, with the remainder lost as heat.</a:t>
            </a:r>
          </a:p>
          <a:p>
            <a:r>
              <a:rPr lang="en-US" sz="2600" dirty="0"/>
              <a:t>The direct conversion of chemical to electrical energy is expected to be more efficient and is the basis for </a:t>
            </a:r>
            <a:r>
              <a:rPr lang="en-US" sz="2600" b="1" dirty="0"/>
              <a:t>fuel cells</a:t>
            </a:r>
            <a:r>
              <a:rPr lang="en-US" sz="2600" dirty="0"/>
              <a:t>.</a:t>
            </a:r>
          </a:p>
          <a:p>
            <a:r>
              <a:rPr lang="en-US" sz="2600" dirty="0"/>
              <a:t>Fuel cells are </a:t>
            </a:r>
            <a:r>
              <a:rPr lang="en-US" sz="2600" b="1" dirty="0"/>
              <a:t>Not</a:t>
            </a:r>
            <a:r>
              <a:rPr lang="en-US" sz="2600" dirty="0"/>
              <a:t> batteries; the source of energy must be continuously provided.</a:t>
            </a:r>
          </a:p>
        </p:txBody>
      </p:sp>
    </p:spTree>
    <p:extLst>
      <p:ext uri="{BB962C8B-B14F-4D97-AF65-F5344CB8AC3E}">
        <p14:creationId xmlns:p14="http://schemas.microsoft.com/office/powerpoint/2010/main" val="16382973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6ECFD-B8CD-4D36-9D98-B7ABBBD034D7}"/>
              </a:ext>
            </a:extLst>
          </p:cNvPr>
          <p:cNvSpPr>
            <a:spLocks noGrp="1"/>
          </p:cNvSpPr>
          <p:nvPr>
            <p:ph type="title"/>
          </p:nvPr>
        </p:nvSpPr>
        <p:spPr/>
        <p:txBody>
          <a:bodyPr/>
          <a:lstStyle/>
          <a:p>
            <a:r>
              <a:rPr lang="en-US" dirty="0"/>
              <a:t>Hydrogen Fuel Cells</a:t>
            </a:r>
          </a:p>
        </p:txBody>
      </p:sp>
      <p:sp>
        <p:nvSpPr>
          <p:cNvPr id="3" name="Content Placeholder 2">
            <a:extLst>
              <a:ext uri="{FF2B5EF4-FFF2-40B4-BE49-F238E27FC236}">
                <a16:creationId xmlns:a16="http://schemas.microsoft.com/office/drawing/2014/main" id="{736DC9E7-762C-40D9-87B1-0D104691E1B3}"/>
              </a:ext>
            </a:extLst>
          </p:cNvPr>
          <p:cNvSpPr>
            <a:spLocks noGrp="1"/>
          </p:cNvSpPr>
          <p:nvPr>
            <p:ph idx="1"/>
          </p:nvPr>
        </p:nvSpPr>
        <p:spPr>
          <a:xfrm>
            <a:off x="457200" y="1600200"/>
            <a:ext cx="3962400" cy="4525963"/>
          </a:xfrm>
        </p:spPr>
        <p:txBody>
          <a:bodyPr/>
          <a:lstStyle/>
          <a:p>
            <a:pPr>
              <a:spcBef>
                <a:spcPts val="1800"/>
              </a:spcBef>
            </a:pPr>
            <a:r>
              <a:rPr lang="en-US" sz="2600" dirty="0"/>
              <a:t>In this cell, hydrogen and oxygen form water.</a:t>
            </a:r>
          </a:p>
          <a:p>
            <a:pPr>
              <a:spcBef>
                <a:spcPts val="1800"/>
              </a:spcBef>
            </a:pPr>
            <a:r>
              <a:rPr lang="en-US" sz="2600" dirty="0"/>
              <a:t>The cells are twice as efficient as combustion.</a:t>
            </a:r>
          </a:p>
          <a:p>
            <a:pPr>
              <a:spcBef>
                <a:spcPts val="1800"/>
              </a:spcBef>
            </a:pPr>
            <a:r>
              <a:rPr lang="en-US" sz="2600" dirty="0"/>
              <a:t>The cells use hydrogen gas as the fuel and oxygen from the air. </a:t>
            </a:r>
          </a:p>
        </p:txBody>
      </p:sp>
      <p:pic>
        <p:nvPicPr>
          <p:cNvPr id="4" name="Picture 3" descr="A diagram shows a hydrogen-P E M cell with hydrogen gas and oxygen gas chambers. A diagram shows a box containing a thin, vertical plate of P E M. On the left side of the P E M is the anode and on the right side of the P E M is the cathode. The left chamber has an H 2 inlet and H 2 outlet, and the right chamber has an O 2 inlet and an O 2 and H 2 O outlet. At the anode H 2, gas, is oxidized to form H plus. Protons produces at the anode migrate through the P E M to the cathode, where O 2, gas, is reduced and reacts with protons to form H 2 O, gas. Pt catalysts speed reactions at both electrodes. Electrons flow through an external circuit to produce electricity; a voltmeter reads 1.23 volts.">
            <a:extLst>
              <a:ext uri="{FF2B5EF4-FFF2-40B4-BE49-F238E27FC236}">
                <a16:creationId xmlns:a16="http://schemas.microsoft.com/office/drawing/2014/main" id="{D2ACF041-C873-4542-88BF-A5ACC2694E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517"/>
          <a:stretch/>
        </p:blipFill>
        <p:spPr>
          <a:xfrm>
            <a:off x="4876800" y="1743966"/>
            <a:ext cx="3909022" cy="4238429"/>
          </a:xfrm>
          <a:prstGeom prst="rect">
            <a:avLst/>
          </a:prstGeom>
        </p:spPr>
      </p:pic>
    </p:spTree>
    <p:extLst>
      <p:ext uri="{BB962C8B-B14F-4D97-AF65-F5344CB8AC3E}">
        <p14:creationId xmlns:p14="http://schemas.microsoft.com/office/powerpoint/2010/main" val="20665913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E9838-C290-45F2-961D-C5013A0F7334}"/>
              </a:ext>
            </a:extLst>
          </p:cNvPr>
          <p:cNvSpPr>
            <a:spLocks noGrp="1"/>
          </p:cNvSpPr>
          <p:nvPr>
            <p:ph type="title"/>
          </p:nvPr>
        </p:nvSpPr>
        <p:spPr/>
        <p:txBody>
          <a:bodyPr/>
          <a:lstStyle/>
          <a:p>
            <a:r>
              <a:rPr lang="en-US" dirty="0"/>
              <a:t>Corrosion</a:t>
            </a:r>
          </a:p>
        </p:txBody>
      </p:sp>
      <p:sp>
        <p:nvSpPr>
          <p:cNvPr id="3" name="Content Placeholder 2">
            <a:extLst>
              <a:ext uri="{FF2B5EF4-FFF2-40B4-BE49-F238E27FC236}">
                <a16:creationId xmlns:a16="http://schemas.microsoft.com/office/drawing/2014/main" id="{E4D721CC-D066-4EF2-9C85-69BFEC7F4146}"/>
              </a:ext>
            </a:extLst>
          </p:cNvPr>
          <p:cNvSpPr>
            <a:spLocks noGrp="1"/>
          </p:cNvSpPr>
          <p:nvPr>
            <p:ph idx="1"/>
          </p:nvPr>
        </p:nvSpPr>
        <p:spPr>
          <a:xfrm>
            <a:off x="457200" y="1600201"/>
            <a:ext cx="8229600" cy="1143000"/>
          </a:xfrm>
        </p:spPr>
        <p:txBody>
          <a:bodyPr/>
          <a:lstStyle/>
          <a:p>
            <a:r>
              <a:rPr lang="en-US" sz="2600" dirty="0"/>
              <a:t>Corrosion is oxidation.</a:t>
            </a:r>
          </a:p>
          <a:p>
            <a:r>
              <a:rPr lang="en-US" sz="2600" dirty="0"/>
              <a:t>Its common name is </a:t>
            </a:r>
            <a:r>
              <a:rPr lang="en-US" sz="2600" b="1" dirty="0"/>
              <a:t>rusting</a:t>
            </a:r>
            <a:r>
              <a:rPr lang="en-US" sz="2600" dirty="0"/>
              <a:t>.</a:t>
            </a:r>
          </a:p>
        </p:txBody>
      </p:sp>
      <p:pic>
        <p:nvPicPr>
          <p:cNvPr id="4" name="Picture 3" descr="A diagram shows, in steps, the reactions taking place when a water droplet sits on solid iron. A diagram shows a piece of solid iron with a water drop on top. Step 1. F e is oxidized at the anode region of the metal. F e yields F e 2 plus, plus 2 electrons. Step 2. Electrons from F e oxidation migrate to the region acting as the cathode. Step 3. O 2 is reduced at the cathode region. O 2 plus 4 H plus, plus 4 electrons yields 2 H 2 O, or O 2 plus 2 H 2 O plus 4 electrons yields 4 O H minus. Step 4. F e 2 plus is oxidized to F e 3 plus as rust, F e 2, O 3, forms.">
            <a:extLst>
              <a:ext uri="{FF2B5EF4-FFF2-40B4-BE49-F238E27FC236}">
                <a16:creationId xmlns:a16="http://schemas.microsoft.com/office/drawing/2014/main" id="{A323DC74-EEAB-43E2-9186-1C07FC76B10E}"/>
              </a:ext>
            </a:extLst>
          </p:cNvPr>
          <p:cNvPicPr>
            <a:picLocks noChangeAspect="1"/>
          </p:cNvPicPr>
          <p:nvPr/>
        </p:nvPicPr>
        <p:blipFill rotWithShape="1">
          <a:blip r:embed="rId2">
            <a:extLst>
              <a:ext uri="{28A0092B-C50C-407E-A947-70E740481C1C}">
                <a14:useLocalDpi xmlns:a14="http://schemas.microsoft.com/office/drawing/2010/main" val="0"/>
              </a:ext>
            </a:extLst>
          </a:blip>
          <a:srcRect b="3926"/>
          <a:stretch/>
        </p:blipFill>
        <p:spPr>
          <a:xfrm>
            <a:off x="1447800" y="2939236"/>
            <a:ext cx="6705600" cy="3156764"/>
          </a:xfrm>
          <a:prstGeom prst="rect">
            <a:avLst/>
          </a:prstGeom>
        </p:spPr>
      </p:pic>
    </p:spTree>
    <p:extLst>
      <p:ext uri="{BB962C8B-B14F-4D97-AF65-F5344CB8AC3E}">
        <p14:creationId xmlns:p14="http://schemas.microsoft.com/office/powerpoint/2010/main" val="3566320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E347E-3C5E-40F9-83AB-3D746C6AB151}"/>
              </a:ext>
            </a:extLst>
          </p:cNvPr>
          <p:cNvSpPr>
            <a:spLocks noGrp="1"/>
          </p:cNvSpPr>
          <p:nvPr>
            <p:ph type="title"/>
          </p:nvPr>
        </p:nvSpPr>
        <p:spPr/>
        <p:txBody>
          <a:bodyPr/>
          <a:lstStyle/>
          <a:p>
            <a:r>
              <a:rPr lang="en-US" dirty="0"/>
              <a:t>Preventing Corrosion </a:t>
            </a:r>
            <a:r>
              <a:rPr lang="en-US" sz="2000" b="0" dirty="0"/>
              <a:t>(1 of 2)</a:t>
            </a:r>
          </a:p>
        </p:txBody>
      </p:sp>
      <p:sp>
        <p:nvSpPr>
          <p:cNvPr id="3" name="Content Placeholder 2">
            <a:extLst>
              <a:ext uri="{FF2B5EF4-FFF2-40B4-BE49-F238E27FC236}">
                <a16:creationId xmlns:a16="http://schemas.microsoft.com/office/drawing/2014/main" id="{B7CD3127-5E50-4DE0-8350-DEF3B1B572CB}"/>
              </a:ext>
            </a:extLst>
          </p:cNvPr>
          <p:cNvSpPr>
            <a:spLocks noGrp="1"/>
          </p:cNvSpPr>
          <p:nvPr>
            <p:ph idx="1"/>
          </p:nvPr>
        </p:nvSpPr>
        <p:spPr>
          <a:xfrm>
            <a:off x="457200" y="1600201"/>
            <a:ext cx="8229600" cy="2667000"/>
          </a:xfrm>
        </p:spPr>
        <p:txBody>
          <a:bodyPr/>
          <a:lstStyle/>
          <a:p>
            <a:r>
              <a:rPr lang="en-US" sz="2600" b="1" dirty="0"/>
              <a:t>Cathodic protection</a:t>
            </a:r>
            <a:r>
              <a:rPr lang="en-US" sz="2600" dirty="0"/>
              <a:t> occurs because zinc is more easily oxidized, so that metal is sacrificed to keep the iron from rusting.</a:t>
            </a:r>
          </a:p>
          <a:p>
            <a:r>
              <a:rPr lang="en-US" sz="2600" dirty="0"/>
              <a:t>Another method to prevent corrosion is used for underground pipes. A </a:t>
            </a:r>
            <a:r>
              <a:rPr lang="en-US" sz="2600" b="1" dirty="0"/>
              <a:t>sacrificial anode</a:t>
            </a:r>
            <a:r>
              <a:rPr lang="en-US" sz="2600" dirty="0"/>
              <a:t> is attached to the pipe. The anode is oxidized before the pipe.</a:t>
            </a:r>
          </a:p>
        </p:txBody>
      </p:sp>
    </p:spTree>
    <p:extLst>
      <p:ext uri="{BB962C8B-B14F-4D97-AF65-F5344CB8AC3E}">
        <p14:creationId xmlns:p14="http://schemas.microsoft.com/office/powerpoint/2010/main" val="23212495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4B526-2E07-474B-BB71-3A72094E89D3}"/>
              </a:ext>
            </a:extLst>
          </p:cNvPr>
          <p:cNvSpPr>
            <a:spLocks noGrp="1"/>
          </p:cNvSpPr>
          <p:nvPr>
            <p:ph type="title"/>
          </p:nvPr>
        </p:nvSpPr>
        <p:spPr/>
        <p:txBody>
          <a:bodyPr/>
          <a:lstStyle/>
          <a:p>
            <a:r>
              <a:rPr lang="en-US" dirty="0"/>
              <a:t>Preventing Corrosion </a:t>
            </a:r>
            <a:r>
              <a:rPr lang="en-US" sz="2000" b="0" dirty="0"/>
              <a:t>(2 of 2)</a:t>
            </a:r>
            <a:endParaRPr lang="en-US" dirty="0"/>
          </a:p>
        </p:txBody>
      </p:sp>
      <p:pic>
        <p:nvPicPr>
          <p:cNvPr id="4" name="Picture 3" descr="A diagram shows how a layer of zinc provides cathodic protection for iron. A diagram shows a piece of solid iron with a zinc coating on top; a water drop is sitting on the zinc layer. The zinc coating is oxidized, anode, via the F following reaction: Z n yields Z n 2 plus, plus 2 electrons. These electrons react with O 2 via the reaction O 2 plus 4 H plus, plus 4 electrons yields 2 H 2 O. Iron is not oxidized, cathode.">
            <a:extLst>
              <a:ext uri="{FF2B5EF4-FFF2-40B4-BE49-F238E27FC236}">
                <a16:creationId xmlns:a16="http://schemas.microsoft.com/office/drawing/2014/main" id="{5EBEB693-72A1-43B1-A648-8DEA2642BA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960"/>
          <a:stretch/>
        </p:blipFill>
        <p:spPr>
          <a:xfrm>
            <a:off x="762000" y="2914857"/>
            <a:ext cx="4009371" cy="2362200"/>
          </a:xfrm>
          <a:prstGeom prst="rect">
            <a:avLst/>
          </a:prstGeom>
        </p:spPr>
      </p:pic>
      <p:pic>
        <p:nvPicPr>
          <p:cNvPr id="5" name="Picture 4" descr="A diagram shows an iron pipe, cathode, embedded 30 centimeters beneath ground level; the surrounding soil contains electrolyte. A sacrificial magnesium anode buried nearby is connected to the iron pipe via a soldered connection to an insulated copper wire.">
            <a:extLst>
              <a:ext uri="{FF2B5EF4-FFF2-40B4-BE49-F238E27FC236}">
                <a16:creationId xmlns:a16="http://schemas.microsoft.com/office/drawing/2014/main" id="{36BA623C-C273-4DEA-98B5-D3DB13BAFE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155"/>
          <a:stretch/>
        </p:blipFill>
        <p:spPr>
          <a:xfrm>
            <a:off x="5029200" y="2819400"/>
            <a:ext cx="3124200" cy="2911294"/>
          </a:xfrm>
          <a:prstGeom prst="rect">
            <a:avLst/>
          </a:prstGeom>
        </p:spPr>
      </p:pic>
    </p:spTree>
    <p:extLst>
      <p:ext uri="{BB962C8B-B14F-4D97-AF65-F5344CB8AC3E}">
        <p14:creationId xmlns:p14="http://schemas.microsoft.com/office/powerpoint/2010/main" val="8219285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06888-1A43-46CF-8B50-90180BBB41DB}"/>
              </a:ext>
            </a:extLst>
          </p:cNvPr>
          <p:cNvSpPr>
            <a:spLocks noGrp="1"/>
          </p:cNvSpPr>
          <p:nvPr>
            <p:ph type="title"/>
          </p:nvPr>
        </p:nvSpPr>
        <p:spPr/>
        <p:txBody>
          <a:bodyPr/>
          <a:lstStyle/>
          <a:p>
            <a:r>
              <a:rPr lang="en-US" dirty="0"/>
              <a:t>Electrolysis </a:t>
            </a:r>
            <a:r>
              <a:rPr lang="en-US" sz="2000" b="0" dirty="0"/>
              <a:t>(1 of 2)</a:t>
            </a:r>
          </a:p>
        </p:txBody>
      </p:sp>
      <p:pic>
        <p:nvPicPr>
          <p:cNvPr id="4" name="Picture 3" descr="A diagram shows the molten sodium chloride electrolysis reaction. A diagram shows a large bucket filled with molten N ay C l. The anode is attached to the positive end of the voltage source, and is where the following reaction takes place: 2 C l minus, liquid, yields C l 2, gas, plus 2 electrons. The cathode is attached to the negative end of the voltage source, and is where the following reaction takes place: 2 N ay plus, liquid, plus 2 electrons yields 2 N ay, liquid. Electrons travel from the anode to the cathode.">
            <a:extLst>
              <a:ext uri="{FF2B5EF4-FFF2-40B4-BE49-F238E27FC236}">
                <a16:creationId xmlns:a16="http://schemas.microsoft.com/office/drawing/2014/main" id="{17153ECD-9D1A-456A-82CD-D96A5780DA3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517"/>
          <a:stretch/>
        </p:blipFill>
        <p:spPr>
          <a:xfrm>
            <a:off x="671119" y="2188096"/>
            <a:ext cx="2965569" cy="2993504"/>
          </a:xfrm>
          <a:prstGeom prst="rect">
            <a:avLst/>
          </a:prstGeom>
        </p:spPr>
      </p:pic>
      <p:pic>
        <p:nvPicPr>
          <p:cNvPr id="5" name="Picture 4" descr="A diagram shows an electrolytic cell with a nickel anode and a steel object in solution. A diagram shows a container filled with solution. The nickel anode is attached to the positive end of the voltage source, and is where the following reaction takes place: N i, solid, yields N i 2 plus, aqueous, plus 2 electrons. The steel object cathode is attached to the negative end of the voltage source, and is where the following reaction takes place: N i 2 plus, aqueous, plus 2 electrons yields 2 N i, solid. Electrons travel from the anode to the cathode.">
            <a:extLst>
              <a:ext uri="{FF2B5EF4-FFF2-40B4-BE49-F238E27FC236}">
                <a16:creationId xmlns:a16="http://schemas.microsoft.com/office/drawing/2014/main" id="{E46806D3-C814-44BA-ADD9-8AA1703AF4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656"/>
          <a:stretch/>
        </p:blipFill>
        <p:spPr>
          <a:xfrm>
            <a:off x="4325711" y="2067545"/>
            <a:ext cx="4361089" cy="3047502"/>
          </a:xfrm>
          <a:prstGeom prst="rect">
            <a:avLst/>
          </a:prstGeom>
        </p:spPr>
      </p:pic>
    </p:spTree>
    <p:extLst>
      <p:ext uri="{BB962C8B-B14F-4D97-AF65-F5344CB8AC3E}">
        <p14:creationId xmlns:p14="http://schemas.microsoft.com/office/powerpoint/2010/main" val="2492053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EC7D-8DEC-43E6-95BA-5CE3CBDE9494}"/>
              </a:ext>
            </a:extLst>
          </p:cNvPr>
          <p:cNvSpPr>
            <a:spLocks noGrp="1"/>
          </p:cNvSpPr>
          <p:nvPr>
            <p:ph type="title"/>
          </p:nvPr>
        </p:nvSpPr>
        <p:spPr/>
        <p:txBody>
          <a:bodyPr/>
          <a:lstStyle/>
          <a:p>
            <a:r>
              <a:rPr lang="en-US" dirty="0"/>
              <a:t>Oxidation and Reduction </a:t>
            </a:r>
            <a:r>
              <a:rPr lang="en-US" sz="2000" b="0" dirty="0"/>
              <a:t>(1 of 2)</a:t>
            </a:r>
          </a:p>
        </p:txBody>
      </p:sp>
      <p:sp>
        <p:nvSpPr>
          <p:cNvPr id="3" name="Content Placeholder 2">
            <a:extLst>
              <a:ext uri="{FF2B5EF4-FFF2-40B4-BE49-F238E27FC236}">
                <a16:creationId xmlns:a16="http://schemas.microsoft.com/office/drawing/2014/main" id="{D7E49193-E032-4A86-A687-4C9073A0F359}"/>
              </a:ext>
            </a:extLst>
          </p:cNvPr>
          <p:cNvSpPr>
            <a:spLocks noGrp="1"/>
          </p:cNvSpPr>
          <p:nvPr>
            <p:ph idx="1"/>
          </p:nvPr>
        </p:nvSpPr>
        <p:spPr>
          <a:xfrm>
            <a:off x="457200" y="1600201"/>
            <a:ext cx="8229600" cy="457199"/>
          </a:xfrm>
        </p:spPr>
        <p:txBody>
          <a:bodyPr/>
          <a:lstStyle/>
          <a:p>
            <a:r>
              <a:rPr lang="en-US" sz="2400" dirty="0"/>
              <a:t>A species is </a:t>
            </a:r>
            <a:r>
              <a:rPr lang="en-US" sz="2400" b="1" dirty="0"/>
              <a:t>oxidized</a:t>
            </a:r>
            <a:r>
              <a:rPr lang="en-US" sz="2400" dirty="0"/>
              <a:t> when it loses electrons.</a:t>
            </a:r>
          </a:p>
        </p:txBody>
      </p:sp>
      <p:sp>
        <p:nvSpPr>
          <p:cNvPr id="4" name="Content Placeholder 3">
            <a:extLst>
              <a:ext uri="{FF2B5EF4-FFF2-40B4-BE49-F238E27FC236}">
                <a16:creationId xmlns:a16="http://schemas.microsoft.com/office/drawing/2014/main" id="{180A5F4D-2E5C-4068-818E-8989A2AC048D}"/>
              </a:ext>
            </a:extLst>
          </p:cNvPr>
          <p:cNvSpPr>
            <a:spLocks noGrp="1"/>
          </p:cNvSpPr>
          <p:nvPr>
            <p:ph sz="quarter" idx="13"/>
          </p:nvPr>
        </p:nvSpPr>
        <p:spPr>
          <a:xfrm>
            <a:off x="914400" y="2209800"/>
            <a:ext cx="5257800" cy="428625"/>
          </a:xfrm>
        </p:spPr>
        <p:txBody>
          <a:bodyPr/>
          <a:lstStyle/>
          <a:p>
            <a:pPr>
              <a:buFont typeface="Arial" panose="020B0604020202020204" pitchFamily="34" charset="0"/>
              <a:buChar char="–"/>
            </a:pPr>
            <a:r>
              <a:rPr lang="en-US" sz="2400" dirty="0"/>
              <a:t>Zinc loses two electrons, forming the</a:t>
            </a:r>
          </a:p>
        </p:txBody>
      </p:sp>
      <p:graphicFrame>
        <p:nvGraphicFramePr>
          <p:cNvPr id="9" name="Object 8" descr="Z n, 2 plus ion.">
            <a:extLst>
              <a:ext uri="{FF2B5EF4-FFF2-40B4-BE49-F238E27FC236}">
                <a16:creationId xmlns:a16="http://schemas.microsoft.com/office/drawing/2014/main" id="{73B3D6A2-2FC2-4734-9473-475547388C6C}"/>
              </a:ext>
            </a:extLst>
          </p:cNvPr>
          <p:cNvGraphicFramePr>
            <a:graphicFrameLocks noChangeAspect="1"/>
          </p:cNvGraphicFramePr>
          <p:nvPr>
            <p:extLst>
              <p:ext uri="{D42A27DB-BD31-4B8C-83A1-F6EECF244321}">
                <p14:modId xmlns:p14="http://schemas.microsoft.com/office/powerpoint/2010/main" val="2937802798"/>
              </p:ext>
            </p:extLst>
          </p:nvPr>
        </p:nvGraphicFramePr>
        <p:xfrm>
          <a:off x="6238568" y="2239296"/>
          <a:ext cx="1219200" cy="304800"/>
        </p:xfrm>
        <a:graphic>
          <a:graphicData uri="http://schemas.openxmlformats.org/presentationml/2006/ole">
            <mc:AlternateContent xmlns:mc="http://schemas.openxmlformats.org/markup-compatibility/2006">
              <mc:Choice xmlns:v="urn:schemas-microsoft-com:vml" Requires="v">
                <p:oleObj spid="_x0000_s94340" name="Equation" r:id="rId3" imgW="1218960" imgH="304560" progId="Equation.DSMT4">
                  <p:embed/>
                </p:oleObj>
              </mc:Choice>
              <mc:Fallback>
                <p:oleObj name="Equation" r:id="rId3" imgW="1218960" imgH="304560" progId="Equation.DSMT4">
                  <p:embed/>
                  <p:pic>
                    <p:nvPicPr>
                      <p:cNvPr id="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568" y="2239296"/>
                        <a:ext cx="12192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a:extLst>
              <a:ext uri="{FF2B5EF4-FFF2-40B4-BE49-F238E27FC236}">
                <a16:creationId xmlns:a16="http://schemas.microsoft.com/office/drawing/2014/main" id="{4B2F0DDF-AA7F-405D-BC4D-69954D183E76}"/>
              </a:ext>
            </a:extLst>
          </p:cNvPr>
          <p:cNvSpPr>
            <a:spLocks noGrp="1"/>
          </p:cNvSpPr>
          <p:nvPr>
            <p:ph sz="quarter" idx="14"/>
          </p:nvPr>
        </p:nvSpPr>
        <p:spPr>
          <a:xfrm>
            <a:off x="457200" y="2743200"/>
            <a:ext cx="8229600" cy="381000"/>
          </a:xfrm>
        </p:spPr>
        <p:txBody>
          <a:bodyPr/>
          <a:lstStyle/>
          <a:p>
            <a:r>
              <a:rPr lang="en-US" sz="2400" dirty="0"/>
              <a:t>A species is </a:t>
            </a:r>
            <a:r>
              <a:rPr lang="en-US" sz="2400" b="1" dirty="0"/>
              <a:t>reduced</a:t>
            </a:r>
            <a:r>
              <a:rPr lang="en-US" sz="2400" dirty="0"/>
              <a:t> when it gains electrons.</a:t>
            </a:r>
          </a:p>
        </p:txBody>
      </p:sp>
      <p:sp>
        <p:nvSpPr>
          <p:cNvPr id="6" name="Content Placeholder 5">
            <a:extLst>
              <a:ext uri="{FF2B5EF4-FFF2-40B4-BE49-F238E27FC236}">
                <a16:creationId xmlns:a16="http://schemas.microsoft.com/office/drawing/2014/main" id="{88A3B8F6-8F73-47F1-A5CC-67B19769FAC5}"/>
              </a:ext>
            </a:extLst>
          </p:cNvPr>
          <p:cNvSpPr>
            <a:spLocks noGrp="1"/>
          </p:cNvSpPr>
          <p:nvPr>
            <p:ph sz="quarter" idx="15"/>
          </p:nvPr>
        </p:nvSpPr>
        <p:spPr>
          <a:xfrm>
            <a:off x="914400" y="3276600"/>
            <a:ext cx="4267200" cy="381000"/>
          </a:xfrm>
        </p:spPr>
        <p:txBody>
          <a:bodyPr/>
          <a:lstStyle/>
          <a:p>
            <a:pPr>
              <a:buFont typeface="Arial" panose="020B0604020202020204" pitchFamily="34" charset="0"/>
              <a:buChar char="–"/>
            </a:pPr>
            <a:r>
              <a:rPr lang="en-US" sz="2400" dirty="0"/>
              <a:t>H</a:t>
            </a:r>
            <a:r>
              <a:rPr lang="en-US" sz="2400" baseline="30000" dirty="0"/>
              <a:t>+</a:t>
            </a:r>
            <a:r>
              <a:rPr lang="en-US" sz="2400" dirty="0"/>
              <a:t> gains an electron, forming</a:t>
            </a:r>
          </a:p>
        </p:txBody>
      </p:sp>
      <p:graphicFrame>
        <p:nvGraphicFramePr>
          <p:cNvPr id="10" name="Object 9" descr="H 2.">
            <a:extLst>
              <a:ext uri="{FF2B5EF4-FFF2-40B4-BE49-F238E27FC236}">
                <a16:creationId xmlns:a16="http://schemas.microsoft.com/office/drawing/2014/main" id="{F51377EA-4301-4D82-92B4-2C7876119761}"/>
              </a:ext>
            </a:extLst>
          </p:cNvPr>
          <p:cNvGraphicFramePr>
            <a:graphicFrameLocks noChangeAspect="1"/>
          </p:cNvGraphicFramePr>
          <p:nvPr>
            <p:extLst>
              <p:ext uri="{D42A27DB-BD31-4B8C-83A1-F6EECF244321}">
                <p14:modId xmlns:p14="http://schemas.microsoft.com/office/powerpoint/2010/main" val="3277577395"/>
              </p:ext>
            </p:extLst>
          </p:nvPr>
        </p:nvGraphicFramePr>
        <p:xfrm>
          <a:off x="5201264" y="3310604"/>
          <a:ext cx="431800" cy="393700"/>
        </p:xfrm>
        <a:graphic>
          <a:graphicData uri="http://schemas.openxmlformats.org/presentationml/2006/ole">
            <mc:AlternateContent xmlns:mc="http://schemas.openxmlformats.org/markup-compatibility/2006">
              <mc:Choice xmlns:v="urn:schemas-microsoft-com:vml" Requires="v">
                <p:oleObj spid="_x0000_s94341" name="Equation" r:id="rId5" imgW="431640" imgH="393480" progId="Equation.DSMT4">
                  <p:embed/>
                </p:oleObj>
              </mc:Choice>
              <mc:Fallback>
                <p:oleObj name="Equation" r:id="rId5" imgW="431640" imgH="393480" progId="Equation.DSMT4">
                  <p:embed/>
                  <p:pic>
                    <p:nvPicPr>
                      <p:cNvPr id="0"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1264" y="3310604"/>
                        <a:ext cx="4318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ontent Placeholder 6">
            <a:extLst>
              <a:ext uri="{FF2B5EF4-FFF2-40B4-BE49-F238E27FC236}">
                <a16:creationId xmlns:a16="http://schemas.microsoft.com/office/drawing/2014/main" id="{5C98D901-98FA-4F1A-A4F3-2AB8C03F02C5}"/>
              </a:ext>
            </a:extLst>
          </p:cNvPr>
          <p:cNvSpPr>
            <a:spLocks noGrp="1"/>
          </p:cNvSpPr>
          <p:nvPr>
            <p:ph sz="quarter" idx="16"/>
          </p:nvPr>
        </p:nvSpPr>
        <p:spPr>
          <a:xfrm>
            <a:off x="457200" y="3856704"/>
            <a:ext cx="8229600" cy="1248696"/>
          </a:xfrm>
        </p:spPr>
        <p:txBody>
          <a:bodyPr/>
          <a:lstStyle/>
          <a:p>
            <a:r>
              <a:rPr lang="en-US" sz="2400" dirty="0"/>
              <a:t>An</a:t>
            </a:r>
            <a:r>
              <a:rPr lang="en-US" sz="2400" b="1" dirty="0"/>
              <a:t> oxidizing agent</a:t>
            </a:r>
            <a:r>
              <a:rPr lang="en-US" sz="2400" dirty="0"/>
              <a:t> (H</a:t>
            </a:r>
            <a:r>
              <a:rPr lang="en-US" sz="2400" baseline="30000" dirty="0"/>
              <a:t>+</a:t>
            </a:r>
            <a:r>
              <a:rPr lang="en-US" sz="2400" dirty="0"/>
              <a:t>) causes something else to be oxidized; a </a:t>
            </a:r>
            <a:r>
              <a:rPr lang="en-US" sz="2400" b="1" dirty="0"/>
              <a:t>reducing agent </a:t>
            </a:r>
            <a:r>
              <a:rPr lang="en-US" sz="2400" dirty="0"/>
              <a:t>(</a:t>
            </a:r>
            <a:r>
              <a:rPr lang="en-US" sz="2400" dirty="0" smtClean="0"/>
              <a:t>Z</a:t>
            </a:r>
            <a:r>
              <a:rPr lang="en-US" sz="100" dirty="0" smtClean="0"/>
              <a:t> </a:t>
            </a:r>
            <a:r>
              <a:rPr lang="en-US" sz="2400" dirty="0" smtClean="0"/>
              <a:t>n</a:t>
            </a:r>
            <a:r>
              <a:rPr lang="en-US" sz="2400" dirty="0"/>
              <a:t>) causes something else to be reduced.</a:t>
            </a:r>
          </a:p>
        </p:txBody>
      </p:sp>
    </p:spTree>
    <p:extLst>
      <p:ext uri="{BB962C8B-B14F-4D97-AF65-F5344CB8AC3E}">
        <p14:creationId xmlns:p14="http://schemas.microsoft.com/office/powerpoint/2010/main" val="22306788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8B9D0-F2EB-4EA4-B169-2B86801C7900}"/>
              </a:ext>
            </a:extLst>
          </p:cNvPr>
          <p:cNvSpPr>
            <a:spLocks noGrp="1"/>
          </p:cNvSpPr>
          <p:nvPr>
            <p:ph type="title"/>
          </p:nvPr>
        </p:nvSpPr>
        <p:spPr/>
        <p:txBody>
          <a:bodyPr/>
          <a:lstStyle/>
          <a:p>
            <a:r>
              <a:rPr lang="en-US" dirty="0"/>
              <a:t>Electrolysis </a:t>
            </a:r>
            <a:r>
              <a:rPr lang="en-US" sz="2000" b="0" dirty="0"/>
              <a:t>(2 of 2)</a:t>
            </a:r>
            <a:endParaRPr lang="en-US" dirty="0"/>
          </a:p>
        </p:txBody>
      </p:sp>
      <p:sp>
        <p:nvSpPr>
          <p:cNvPr id="3" name="Content Placeholder 2">
            <a:extLst>
              <a:ext uri="{FF2B5EF4-FFF2-40B4-BE49-F238E27FC236}">
                <a16:creationId xmlns:a16="http://schemas.microsoft.com/office/drawing/2014/main" id="{2653A122-EA2D-403D-A0E3-1B9510201406}"/>
              </a:ext>
            </a:extLst>
          </p:cNvPr>
          <p:cNvSpPr>
            <a:spLocks noGrp="1"/>
          </p:cNvSpPr>
          <p:nvPr>
            <p:ph idx="1"/>
          </p:nvPr>
        </p:nvSpPr>
        <p:spPr/>
        <p:txBody>
          <a:bodyPr/>
          <a:lstStyle/>
          <a:p>
            <a:r>
              <a:rPr lang="en-US" sz="2600" dirty="0"/>
              <a:t>Nonspontaneous reactions can occur in electrochemistry </a:t>
            </a:r>
            <a:r>
              <a:rPr lang="en-US" sz="2600" dirty="0" smtClean="0"/>
              <a:t>I</a:t>
            </a:r>
            <a:r>
              <a:rPr lang="en-US" sz="100" dirty="0" smtClean="0"/>
              <a:t> </a:t>
            </a:r>
            <a:r>
              <a:rPr lang="en-US" sz="2600" dirty="0" smtClean="0"/>
              <a:t>F </a:t>
            </a:r>
            <a:r>
              <a:rPr lang="en-US" sz="2600" dirty="0"/>
              <a:t>outside electricity is used to drive the reaction.</a:t>
            </a:r>
          </a:p>
          <a:p>
            <a:r>
              <a:rPr lang="en-US" sz="2600" dirty="0"/>
              <a:t>Use of electrical energy to create chemical reactions is called </a:t>
            </a:r>
            <a:r>
              <a:rPr lang="en-US" sz="2600" b="1" dirty="0"/>
              <a:t>electrolysis</a:t>
            </a:r>
            <a:r>
              <a:rPr lang="en-US" sz="2600" dirty="0"/>
              <a:t>.</a:t>
            </a:r>
          </a:p>
        </p:txBody>
      </p:sp>
    </p:spTree>
    <p:extLst>
      <p:ext uri="{BB962C8B-B14F-4D97-AF65-F5344CB8AC3E}">
        <p14:creationId xmlns:p14="http://schemas.microsoft.com/office/powerpoint/2010/main" val="15015345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64AA7-A75F-4006-BA68-8E4D9348ED36}"/>
              </a:ext>
            </a:extLst>
          </p:cNvPr>
          <p:cNvSpPr>
            <a:spLocks noGrp="1"/>
          </p:cNvSpPr>
          <p:nvPr>
            <p:ph type="title"/>
          </p:nvPr>
        </p:nvSpPr>
        <p:spPr/>
        <p:txBody>
          <a:bodyPr/>
          <a:lstStyle/>
          <a:p>
            <a:r>
              <a:rPr lang="en-US" dirty="0"/>
              <a:t>Electrolysis and “Stoichiometry” </a:t>
            </a:r>
            <a:r>
              <a:rPr lang="en-US" sz="2000" b="0" dirty="0"/>
              <a:t>(1 of 2)</a:t>
            </a:r>
          </a:p>
        </p:txBody>
      </p:sp>
      <p:sp>
        <p:nvSpPr>
          <p:cNvPr id="3" name="Content Placeholder 2">
            <a:extLst>
              <a:ext uri="{FF2B5EF4-FFF2-40B4-BE49-F238E27FC236}">
                <a16:creationId xmlns:a16="http://schemas.microsoft.com/office/drawing/2014/main" id="{EC3F3CFD-96EF-408D-9A1F-757029AEAC80}"/>
              </a:ext>
            </a:extLst>
          </p:cNvPr>
          <p:cNvSpPr>
            <a:spLocks noGrp="1"/>
          </p:cNvSpPr>
          <p:nvPr>
            <p:ph idx="1"/>
          </p:nvPr>
        </p:nvSpPr>
        <p:spPr>
          <a:xfrm>
            <a:off x="457200" y="1600200"/>
            <a:ext cx="8229600" cy="4724400"/>
          </a:xfrm>
        </p:spPr>
        <p:txBody>
          <a:bodyPr/>
          <a:lstStyle/>
          <a:p>
            <a:r>
              <a:rPr lang="en-US" sz="2400" dirty="0"/>
              <a:t>1 coulomb = 1 ampere </a:t>
            </a:r>
            <a:r>
              <a:rPr lang="en-US" sz="2400" dirty="0">
                <a:ea typeface="Times New Roman" charset="0"/>
                <a:cs typeface="Times New Roman" charset="0"/>
              </a:rPr>
              <a:t>×</a:t>
            </a:r>
            <a:r>
              <a:rPr lang="en-US" sz="2400" dirty="0"/>
              <a:t> 1 second</a:t>
            </a:r>
          </a:p>
          <a:p>
            <a:r>
              <a:rPr lang="en-US" sz="2400" i="1" dirty="0"/>
              <a:t>Q</a:t>
            </a:r>
            <a:r>
              <a:rPr lang="en-US" sz="2400" dirty="0"/>
              <a:t> = </a:t>
            </a:r>
            <a:r>
              <a:rPr lang="en-US" sz="2400" i="1" dirty="0" smtClean="0"/>
              <a:t>I</a:t>
            </a:r>
            <a:r>
              <a:rPr lang="en-US" sz="100" i="1" dirty="0" smtClean="0"/>
              <a:t>  </a:t>
            </a:r>
            <a:r>
              <a:rPr lang="en-US" sz="2400" i="1" dirty="0" smtClean="0"/>
              <a:t>t</a:t>
            </a:r>
            <a:r>
              <a:rPr lang="en-US" sz="2400" dirty="0" smtClean="0"/>
              <a:t> </a:t>
            </a:r>
            <a:r>
              <a:rPr lang="en-US" sz="2400" dirty="0"/>
              <a:t>= </a:t>
            </a:r>
            <a:r>
              <a:rPr lang="en-US" sz="2400" i="1" dirty="0" smtClean="0"/>
              <a:t>n</a:t>
            </a:r>
            <a:r>
              <a:rPr lang="en-US" sz="100" i="1" dirty="0" smtClean="0"/>
              <a:t> </a:t>
            </a:r>
            <a:r>
              <a:rPr lang="en-US" sz="2400" i="1" dirty="0" smtClean="0"/>
              <a:t>F</a:t>
            </a:r>
            <a:endParaRPr lang="en-US" sz="2400" i="1" dirty="0"/>
          </a:p>
          <a:p>
            <a:r>
              <a:rPr lang="en-US" sz="2400" i="1" dirty="0"/>
              <a:t>Q</a:t>
            </a:r>
            <a:r>
              <a:rPr lang="en-US" sz="2400" dirty="0"/>
              <a:t> = charge (C)</a:t>
            </a:r>
          </a:p>
          <a:p>
            <a:r>
              <a:rPr lang="en-US" sz="2400" i="1" dirty="0"/>
              <a:t>I</a:t>
            </a:r>
            <a:r>
              <a:rPr lang="en-US" sz="2400" dirty="0"/>
              <a:t> = current (A)</a:t>
            </a:r>
          </a:p>
          <a:p>
            <a:r>
              <a:rPr lang="en-US" sz="2400" i="1" dirty="0"/>
              <a:t>t</a:t>
            </a:r>
            <a:r>
              <a:rPr lang="en-US" sz="2400" dirty="0"/>
              <a:t> = time (s)</a:t>
            </a:r>
          </a:p>
          <a:p>
            <a:r>
              <a:rPr lang="en-US" sz="2400" i="1" dirty="0"/>
              <a:t>n</a:t>
            </a:r>
            <a:r>
              <a:rPr lang="en-US" sz="2400" dirty="0"/>
              <a:t> = moles of electrons that travel through the wire in the given time</a:t>
            </a:r>
          </a:p>
          <a:p>
            <a:r>
              <a:rPr lang="en-US" sz="2400" i="1" dirty="0"/>
              <a:t>F</a:t>
            </a:r>
            <a:r>
              <a:rPr lang="en-US" sz="2400" dirty="0"/>
              <a:t> = Faraday’s constant</a:t>
            </a:r>
          </a:p>
          <a:p>
            <a:pPr marL="0" indent="0">
              <a:buNone/>
            </a:pPr>
            <a:r>
              <a:rPr lang="en-US" sz="2400" b="1" dirty="0" smtClean="0"/>
              <a:t>Note: </a:t>
            </a:r>
            <a:r>
              <a:rPr lang="en-US" sz="2400" i="1" dirty="0" smtClean="0"/>
              <a:t>n</a:t>
            </a:r>
            <a:r>
              <a:rPr lang="en-US" sz="2400" dirty="0" smtClean="0"/>
              <a:t> </a:t>
            </a:r>
            <a:r>
              <a:rPr lang="en-US" sz="2400" dirty="0"/>
              <a:t>is different than that for the Nernst equation!</a:t>
            </a:r>
          </a:p>
        </p:txBody>
      </p:sp>
    </p:spTree>
    <p:extLst>
      <p:ext uri="{BB962C8B-B14F-4D97-AF65-F5344CB8AC3E}">
        <p14:creationId xmlns:p14="http://schemas.microsoft.com/office/powerpoint/2010/main" val="18652970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49622-29A3-4ECC-9C59-3B907E4963D4}"/>
              </a:ext>
            </a:extLst>
          </p:cNvPr>
          <p:cNvSpPr>
            <a:spLocks noGrp="1"/>
          </p:cNvSpPr>
          <p:nvPr>
            <p:ph type="title"/>
          </p:nvPr>
        </p:nvSpPr>
        <p:spPr/>
        <p:txBody>
          <a:bodyPr/>
          <a:lstStyle/>
          <a:p>
            <a:r>
              <a:rPr lang="en-US" dirty="0"/>
              <a:t>Electrolysis and “Stoichiometry” </a:t>
            </a:r>
            <a:r>
              <a:rPr lang="en-US" sz="2000" b="0" dirty="0"/>
              <a:t>(2 of 2)</a:t>
            </a:r>
            <a:endParaRPr lang="en-US" dirty="0"/>
          </a:p>
        </p:txBody>
      </p:sp>
      <p:pic>
        <p:nvPicPr>
          <p:cNvPr id="4" name="Picture 3" descr="A diagram shows how to convert from quantity of charge to grams of the oxidized or reduced substance. The quantity of charge, coulombs, equals current, amperes, times time, seconds. This is converted via the Faraday constant to moles of electrons, which are converted by the balanced half-reaction to moles of substance oxidized or reduced. This in turn is converted via formula weight to grams of substance oxidized or reduced.">
            <a:extLst>
              <a:ext uri="{FF2B5EF4-FFF2-40B4-BE49-F238E27FC236}">
                <a16:creationId xmlns:a16="http://schemas.microsoft.com/office/drawing/2014/main" id="{E09E7A8F-7E45-4066-B28E-66F2F544E7A2}"/>
              </a:ext>
            </a:extLst>
          </p:cNvPr>
          <p:cNvPicPr>
            <a:picLocks noChangeAspect="1"/>
          </p:cNvPicPr>
          <p:nvPr/>
        </p:nvPicPr>
        <p:blipFill rotWithShape="1">
          <a:blip r:embed="rId2">
            <a:extLst>
              <a:ext uri="{28A0092B-C50C-407E-A947-70E740481C1C}">
                <a14:useLocalDpi xmlns:a14="http://schemas.microsoft.com/office/drawing/2010/main" val="0"/>
              </a:ext>
            </a:extLst>
          </a:blip>
          <a:srcRect b="2336"/>
          <a:stretch/>
        </p:blipFill>
        <p:spPr>
          <a:xfrm>
            <a:off x="3553965" y="1753231"/>
            <a:ext cx="1809864" cy="4418969"/>
          </a:xfrm>
          <a:prstGeom prst="rect">
            <a:avLst/>
          </a:prstGeom>
        </p:spPr>
      </p:pic>
    </p:spTree>
    <p:extLst>
      <p:ext uri="{BB962C8B-B14F-4D97-AF65-F5344CB8AC3E}">
        <p14:creationId xmlns:p14="http://schemas.microsoft.com/office/powerpoint/2010/main" val="20887009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Title 1"/>
          <p:cNvSpPr txBox="1">
            <a:spLocks noGrp="1"/>
          </p:cNvSpPr>
          <p:nvPr>
            <p:ph type="title"/>
          </p:nvPr>
        </p:nvSpPr>
        <p:spPr>
          <a:xfrm>
            <a:off x="457200" y="215371"/>
            <a:ext cx="8229600" cy="1097400"/>
          </a:xfrm>
          <a:prstGeom prst="rect">
            <a:avLst/>
          </a:prstGeom>
        </p:spPr>
        <p:txBody>
          <a:bodyPr lIns="91425" tIns="91425" rIns="91425" bIns="91425" anchor="b" anchorCtr="0">
            <a:noAutofit/>
          </a:bodyPr>
          <a:lstStyle/>
          <a:p>
            <a:pPr lvl="0">
              <a:spcBef>
                <a:spcPts val="0"/>
              </a:spcBef>
              <a:buClr>
                <a:schemeClr val="lt2"/>
              </a:buClr>
              <a:buSzPct val="25000"/>
              <a:buFont typeface="Times New Roman"/>
              <a:buNone/>
            </a:pPr>
            <a:r>
              <a:rPr lang="en-US" dirty="0">
                <a:solidFill>
                  <a:schemeClr val="lt2"/>
                </a:solidFill>
              </a:rPr>
              <a:t>Copyright</a:t>
            </a:r>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3"/>
          <a:srcRect/>
          <a:stretch>
            <a:fillRect/>
          </a:stretch>
        </p:blipFill>
        <p:spPr bwMode="auto">
          <a:xfrm>
            <a:off x="767157" y="2310096"/>
            <a:ext cx="7423150" cy="2438400"/>
          </a:xfrm>
          <a:prstGeom prst="rect">
            <a:avLst/>
          </a:prstGeom>
          <a:noFill/>
          <a:ln w="9525">
            <a:noFill/>
            <a:miter lim="800000"/>
            <a:headEnd/>
            <a:tailEnd/>
          </a:ln>
        </p:spPr>
      </p:pic>
    </p:spTree>
    <p:extLst>
      <p:ext uri="{BB962C8B-B14F-4D97-AF65-F5344CB8AC3E}">
        <p14:creationId xmlns:p14="http://schemas.microsoft.com/office/powerpoint/2010/main" val="2792760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D5EE9-5BF8-402C-840B-A3CE20133C8C}"/>
              </a:ext>
            </a:extLst>
          </p:cNvPr>
          <p:cNvSpPr>
            <a:spLocks noGrp="1"/>
          </p:cNvSpPr>
          <p:nvPr>
            <p:ph type="title"/>
          </p:nvPr>
        </p:nvSpPr>
        <p:spPr/>
        <p:txBody>
          <a:bodyPr/>
          <a:lstStyle/>
          <a:p>
            <a:r>
              <a:rPr lang="en-US" dirty="0"/>
              <a:t>Oxidation and Reduction </a:t>
            </a:r>
            <a:r>
              <a:rPr lang="en-US" sz="2000" b="0" dirty="0"/>
              <a:t>(2 of 2)</a:t>
            </a:r>
            <a:endParaRPr lang="en-US" dirty="0"/>
          </a:p>
        </p:txBody>
      </p:sp>
      <p:pic>
        <p:nvPicPr>
          <p:cNvPr id="4" name="Picture 3" descr="When solid zinc reacts with hydrogen ions to produce hydrogen gas, zinc is oxidized and hydrogen is reduced. The reaction is Z n, solid, plus 2 H plus, aqueous, yields Z n 2 plus, aqueous, plus H 2, gas. Zinc is oxidized as its oxidation number goes from 0 to plus 2, while hydrogen is reduced as its oxidation number goes from plus 1 to 0.">
            <a:extLst>
              <a:ext uri="{FF2B5EF4-FFF2-40B4-BE49-F238E27FC236}">
                <a16:creationId xmlns:a16="http://schemas.microsoft.com/office/drawing/2014/main" id="{FBDFA3D5-1C47-4A5A-A1FC-2204DC565B8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540"/>
          <a:stretch/>
        </p:blipFill>
        <p:spPr>
          <a:xfrm>
            <a:off x="2514600" y="2514600"/>
            <a:ext cx="4514033" cy="2298430"/>
          </a:xfrm>
          <a:prstGeom prst="rect">
            <a:avLst/>
          </a:prstGeom>
        </p:spPr>
      </p:pic>
    </p:spTree>
    <p:extLst>
      <p:ext uri="{BB962C8B-B14F-4D97-AF65-F5344CB8AC3E}">
        <p14:creationId xmlns:p14="http://schemas.microsoft.com/office/powerpoint/2010/main" val="1605785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FD33E-743A-462F-9466-8050B773A5B2}"/>
              </a:ext>
            </a:extLst>
          </p:cNvPr>
          <p:cNvSpPr>
            <a:spLocks noGrp="1"/>
          </p:cNvSpPr>
          <p:nvPr>
            <p:ph type="title"/>
          </p:nvPr>
        </p:nvSpPr>
        <p:spPr/>
        <p:txBody>
          <a:bodyPr/>
          <a:lstStyle/>
          <a:p>
            <a:r>
              <a:rPr lang="en-US" dirty="0"/>
              <a:t>Half-Reactions</a:t>
            </a:r>
          </a:p>
        </p:txBody>
      </p:sp>
      <p:sp>
        <p:nvSpPr>
          <p:cNvPr id="3" name="Content Placeholder 2">
            <a:extLst>
              <a:ext uri="{FF2B5EF4-FFF2-40B4-BE49-F238E27FC236}">
                <a16:creationId xmlns:a16="http://schemas.microsoft.com/office/drawing/2014/main" id="{C2997F70-92B5-43C6-B6AE-33811AB3F007}"/>
              </a:ext>
            </a:extLst>
          </p:cNvPr>
          <p:cNvSpPr>
            <a:spLocks noGrp="1"/>
          </p:cNvSpPr>
          <p:nvPr>
            <p:ph idx="1"/>
          </p:nvPr>
        </p:nvSpPr>
        <p:spPr>
          <a:xfrm>
            <a:off x="457200" y="1604176"/>
            <a:ext cx="8229600" cy="1443824"/>
          </a:xfrm>
        </p:spPr>
        <p:txBody>
          <a:bodyPr/>
          <a:lstStyle/>
          <a:p>
            <a:r>
              <a:rPr lang="en-US" sz="2600" dirty="0"/>
              <a:t>The oxidation and reduction are written and balanced separately.</a:t>
            </a:r>
          </a:p>
          <a:p>
            <a:r>
              <a:rPr lang="en-US" sz="2600" dirty="0"/>
              <a:t>We will use them to balance a redox reaction.</a:t>
            </a:r>
          </a:p>
        </p:txBody>
      </p:sp>
      <p:sp>
        <p:nvSpPr>
          <p:cNvPr id="4" name="Content Placeholder 3">
            <a:extLst>
              <a:ext uri="{FF2B5EF4-FFF2-40B4-BE49-F238E27FC236}">
                <a16:creationId xmlns:a16="http://schemas.microsoft.com/office/drawing/2014/main" id="{93F1E6A9-E007-4766-955E-5F74293E4539}"/>
              </a:ext>
            </a:extLst>
          </p:cNvPr>
          <p:cNvSpPr>
            <a:spLocks noGrp="1"/>
          </p:cNvSpPr>
          <p:nvPr>
            <p:ph idx="13"/>
          </p:nvPr>
        </p:nvSpPr>
        <p:spPr>
          <a:xfrm>
            <a:off x="457200" y="3168934"/>
            <a:ext cx="3124200" cy="412466"/>
          </a:xfrm>
        </p:spPr>
        <p:txBody>
          <a:bodyPr/>
          <a:lstStyle/>
          <a:p>
            <a:r>
              <a:rPr lang="en-US" sz="2600" dirty="0"/>
              <a:t>For example, when</a:t>
            </a:r>
          </a:p>
        </p:txBody>
      </p:sp>
      <p:graphicFrame>
        <p:nvGraphicFramePr>
          <p:cNvPr id="6" name="Object 5" descr="S n, 2 plus and F e, 3 plus">
            <a:extLst>
              <a:ext uri="{FF2B5EF4-FFF2-40B4-BE49-F238E27FC236}">
                <a16:creationId xmlns:a16="http://schemas.microsoft.com/office/drawing/2014/main" id="{9AA584EB-2BB1-4116-9A2D-9C8239ECF723}"/>
              </a:ext>
            </a:extLst>
          </p:cNvPr>
          <p:cNvGraphicFramePr>
            <a:graphicFrameLocks noChangeAspect="1"/>
          </p:cNvGraphicFramePr>
          <p:nvPr>
            <p:extLst>
              <p:ext uri="{D42A27DB-BD31-4B8C-83A1-F6EECF244321}">
                <p14:modId xmlns:p14="http://schemas.microsoft.com/office/powerpoint/2010/main" val="4053222578"/>
              </p:ext>
            </p:extLst>
          </p:nvPr>
        </p:nvGraphicFramePr>
        <p:xfrm>
          <a:off x="3629332" y="3195076"/>
          <a:ext cx="2095500" cy="330200"/>
        </p:xfrm>
        <a:graphic>
          <a:graphicData uri="http://schemas.openxmlformats.org/presentationml/2006/ole">
            <mc:AlternateContent xmlns:mc="http://schemas.openxmlformats.org/markup-compatibility/2006">
              <mc:Choice xmlns:v="urn:schemas-microsoft-com:vml" Requires="v">
                <p:oleObj spid="_x0000_s95366" name="Equation" r:id="rId3" imgW="2095200" imgH="330120" progId="Equation.DSMT4">
                  <p:embed/>
                </p:oleObj>
              </mc:Choice>
              <mc:Fallback>
                <p:oleObj name="Equation" r:id="rId3" imgW="2095200" imgH="330120" progId="Equation.DSMT4">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9332" y="3195076"/>
                        <a:ext cx="20955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a:extLst>
              <a:ext uri="{FF2B5EF4-FFF2-40B4-BE49-F238E27FC236}">
                <a16:creationId xmlns:a16="http://schemas.microsoft.com/office/drawing/2014/main" id="{ACD1A26F-0FD8-4F59-8C89-37A5C341E2C0}"/>
              </a:ext>
            </a:extLst>
          </p:cNvPr>
          <p:cNvSpPr>
            <a:spLocks noGrp="1"/>
          </p:cNvSpPr>
          <p:nvPr>
            <p:ph sz="quarter" idx="14"/>
          </p:nvPr>
        </p:nvSpPr>
        <p:spPr>
          <a:xfrm>
            <a:off x="5806844" y="3168935"/>
            <a:ext cx="2975820" cy="412466"/>
          </a:xfrm>
        </p:spPr>
        <p:txBody>
          <a:bodyPr/>
          <a:lstStyle/>
          <a:p>
            <a:pPr marL="0" indent="0">
              <a:buNone/>
            </a:pPr>
            <a:r>
              <a:rPr lang="en-US" sz="2600" dirty="0"/>
              <a:t>react,</a:t>
            </a:r>
          </a:p>
        </p:txBody>
      </p:sp>
      <p:graphicFrame>
        <p:nvGraphicFramePr>
          <p:cNvPr id="7" name="Object 6" descr="Oxidation, S n, 2 plus, aqueous, yields S n, 4 plus, aqueous, plus 2 e, minus. Reduction, 2 F e, 3 plus, aqueous, plus 2 e, minus, yields 2 F e, 2 plus, aqueous">
            <a:extLst>
              <a:ext uri="{FF2B5EF4-FFF2-40B4-BE49-F238E27FC236}">
                <a16:creationId xmlns:a16="http://schemas.microsoft.com/office/drawing/2014/main" id="{C72A0CA4-BF74-44AD-B35D-2D9E5C586AF4}"/>
              </a:ext>
            </a:extLst>
          </p:cNvPr>
          <p:cNvGraphicFramePr>
            <a:graphicFrameLocks noChangeAspect="1"/>
          </p:cNvGraphicFramePr>
          <p:nvPr>
            <p:extLst>
              <p:ext uri="{D42A27DB-BD31-4B8C-83A1-F6EECF244321}">
                <p14:modId xmlns:p14="http://schemas.microsoft.com/office/powerpoint/2010/main" val="3710386082"/>
              </p:ext>
            </p:extLst>
          </p:nvPr>
        </p:nvGraphicFramePr>
        <p:xfrm>
          <a:off x="1219200" y="3938531"/>
          <a:ext cx="6489700" cy="952500"/>
        </p:xfrm>
        <a:graphic>
          <a:graphicData uri="http://schemas.openxmlformats.org/presentationml/2006/ole">
            <mc:AlternateContent xmlns:mc="http://schemas.openxmlformats.org/markup-compatibility/2006">
              <mc:Choice xmlns:v="urn:schemas-microsoft-com:vml" Requires="v">
                <p:oleObj spid="_x0000_s95367" name="Equation" r:id="rId5" imgW="6489360" imgH="952200" progId="Equation.DSMT4">
                  <p:embed/>
                </p:oleObj>
              </mc:Choice>
              <mc:Fallback>
                <p:oleObj name="Equation" r:id="rId5" imgW="6489360" imgH="952200" progId="Equation.DSMT4">
                  <p:embed/>
                  <p:pic>
                    <p:nvPicPr>
                      <p:cNvPr id="0"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938531"/>
                        <a:ext cx="64897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99235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A793A-4847-4B88-9DF0-28667CB9DDE7}"/>
              </a:ext>
            </a:extLst>
          </p:cNvPr>
          <p:cNvSpPr>
            <a:spLocks noGrp="1"/>
          </p:cNvSpPr>
          <p:nvPr>
            <p:ph type="title"/>
          </p:nvPr>
        </p:nvSpPr>
        <p:spPr/>
        <p:txBody>
          <a:bodyPr/>
          <a:lstStyle/>
          <a:p>
            <a:r>
              <a:rPr lang="en-US" dirty="0"/>
              <a:t>Balancing Redox Equations: The </a:t>
            </a:r>
            <a:r>
              <a:rPr lang="en-US" dirty="0" smtClean="0"/>
              <a:t>Half-Reactions </a:t>
            </a:r>
            <a:r>
              <a:rPr lang="en-US" dirty="0"/>
              <a:t>Method (a Synopsis) </a:t>
            </a:r>
            <a:r>
              <a:rPr lang="en-US" sz="2000" b="0" dirty="0"/>
              <a:t>(1 of 2)</a:t>
            </a:r>
          </a:p>
        </p:txBody>
      </p:sp>
      <p:sp>
        <p:nvSpPr>
          <p:cNvPr id="3" name="Content Placeholder 2">
            <a:extLst>
              <a:ext uri="{FF2B5EF4-FFF2-40B4-BE49-F238E27FC236}">
                <a16:creationId xmlns:a16="http://schemas.microsoft.com/office/drawing/2014/main" id="{4CF44CFE-FE98-4D7A-BD28-B41CD558FA75}"/>
              </a:ext>
            </a:extLst>
          </p:cNvPr>
          <p:cNvSpPr>
            <a:spLocks noGrp="1"/>
          </p:cNvSpPr>
          <p:nvPr>
            <p:ph idx="1"/>
          </p:nvPr>
        </p:nvSpPr>
        <p:spPr>
          <a:xfrm>
            <a:off x="457200" y="1600201"/>
            <a:ext cx="8229600" cy="914399"/>
          </a:xfrm>
        </p:spPr>
        <p:txBody>
          <a:bodyPr/>
          <a:lstStyle/>
          <a:p>
            <a:pPr>
              <a:lnSpc>
                <a:spcPct val="90000"/>
              </a:lnSpc>
            </a:pPr>
            <a:r>
              <a:rPr lang="en-US" sz="2600" dirty="0"/>
              <a:t>Make two half-reactions (oxidation and reduction).</a:t>
            </a:r>
          </a:p>
          <a:p>
            <a:pPr>
              <a:lnSpc>
                <a:spcPct val="90000"/>
              </a:lnSpc>
            </a:pPr>
            <a:r>
              <a:rPr lang="en-US" sz="2600" dirty="0"/>
              <a:t>Balance atoms other than O and H. Then, balance O</a:t>
            </a:r>
          </a:p>
        </p:txBody>
      </p:sp>
      <p:sp>
        <p:nvSpPr>
          <p:cNvPr id="4" name="Content Placeholder 3">
            <a:extLst>
              <a:ext uri="{FF2B5EF4-FFF2-40B4-BE49-F238E27FC236}">
                <a16:creationId xmlns:a16="http://schemas.microsoft.com/office/drawing/2014/main" id="{BB6B48BD-73B8-409A-A61B-96965922DAE5}"/>
              </a:ext>
            </a:extLst>
          </p:cNvPr>
          <p:cNvSpPr>
            <a:spLocks noGrp="1"/>
          </p:cNvSpPr>
          <p:nvPr>
            <p:ph sz="quarter" idx="13"/>
          </p:nvPr>
        </p:nvSpPr>
        <p:spPr>
          <a:xfrm>
            <a:off x="685800" y="2712064"/>
            <a:ext cx="1892300" cy="381000"/>
          </a:xfrm>
        </p:spPr>
        <p:txBody>
          <a:bodyPr/>
          <a:lstStyle/>
          <a:p>
            <a:pPr marL="0" indent="0">
              <a:buNone/>
            </a:pPr>
            <a:r>
              <a:rPr lang="en-US" sz="2600" dirty="0"/>
              <a:t>and H using</a:t>
            </a:r>
          </a:p>
        </p:txBody>
      </p:sp>
      <p:graphicFrame>
        <p:nvGraphicFramePr>
          <p:cNvPr id="9" name="Object 8" descr="H 2 O over H, plus">
            <a:extLst>
              <a:ext uri="{FF2B5EF4-FFF2-40B4-BE49-F238E27FC236}">
                <a16:creationId xmlns:a16="http://schemas.microsoft.com/office/drawing/2014/main" id="{A096C6F8-6F58-4A0F-9F9F-0186E78DCD51}"/>
              </a:ext>
            </a:extLst>
          </p:cNvPr>
          <p:cNvGraphicFramePr>
            <a:graphicFrameLocks noChangeAspect="1"/>
          </p:cNvGraphicFramePr>
          <p:nvPr>
            <p:extLst>
              <p:ext uri="{D42A27DB-BD31-4B8C-83A1-F6EECF244321}">
                <p14:modId xmlns:p14="http://schemas.microsoft.com/office/powerpoint/2010/main" val="176721878"/>
              </p:ext>
            </p:extLst>
          </p:nvPr>
        </p:nvGraphicFramePr>
        <p:xfrm>
          <a:off x="2558436" y="2540000"/>
          <a:ext cx="774700" cy="812800"/>
        </p:xfrm>
        <a:graphic>
          <a:graphicData uri="http://schemas.openxmlformats.org/presentationml/2006/ole">
            <mc:AlternateContent xmlns:mc="http://schemas.openxmlformats.org/markup-compatibility/2006">
              <mc:Choice xmlns:v="urn:schemas-microsoft-com:vml" Requires="v">
                <p:oleObj spid="_x0000_s96323" name="Equation" r:id="rId3" imgW="774360" imgH="812520" progId="Equation.DSMT4">
                  <p:embed/>
                </p:oleObj>
              </mc:Choice>
              <mc:Fallback>
                <p:oleObj name="Equation" r:id="rId3" imgW="774360" imgH="812520" progId="Equation.DSMT4">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8436" y="2540000"/>
                        <a:ext cx="7747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a:extLst>
              <a:ext uri="{FF2B5EF4-FFF2-40B4-BE49-F238E27FC236}">
                <a16:creationId xmlns:a16="http://schemas.microsoft.com/office/drawing/2014/main" id="{6094BD3B-C4C8-4F85-AD56-24CF7468DF7D}"/>
              </a:ext>
            </a:extLst>
          </p:cNvPr>
          <p:cNvSpPr>
            <a:spLocks noGrp="1"/>
          </p:cNvSpPr>
          <p:nvPr>
            <p:ph sz="quarter" idx="14"/>
          </p:nvPr>
        </p:nvSpPr>
        <p:spPr>
          <a:xfrm>
            <a:off x="457200" y="3429000"/>
            <a:ext cx="8229600" cy="1828800"/>
          </a:xfrm>
        </p:spPr>
        <p:txBody>
          <a:bodyPr/>
          <a:lstStyle/>
          <a:p>
            <a:pPr>
              <a:lnSpc>
                <a:spcPct val="90000"/>
              </a:lnSpc>
            </a:pPr>
            <a:r>
              <a:rPr lang="en-US" sz="2600" dirty="0"/>
              <a:t>Add electrons to balance charges.</a:t>
            </a:r>
          </a:p>
          <a:p>
            <a:pPr>
              <a:lnSpc>
                <a:spcPct val="90000"/>
              </a:lnSpc>
            </a:pPr>
            <a:r>
              <a:rPr lang="en-US" sz="2600" dirty="0"/>
              <a:t>Multiply by common factor to make electrons in half-reactions equal.</a:t>
            </a:r>
          </a:p>
          <a:p>
            <a:pPr>
              <a:lnSpc>
                <a:spcPct val="90000"/>
              </a:lnSpc>
            </a:pPr>
            <a:r>
              <a:rPr lang="en-US" sz="2600" dirty="0"/>
              <a:t>Add the half-reactions.</a:t>
            </a:r>
          </a:p>
        </p:txBody>
      </p:sp>
    </p:spTree>
    <p:extLst>
      <p:ext uri="{BB962C8B-B14F-4D97-AF65-F5344CB8AC3E}">
        <p14:creationId xmlns:p14="http://schemas.microsoft.com/office/powerpoint/2010/main" val="3413658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C7F2A-2218-43E4-B430-93EB7976BAEF}"/>
              </a:ext>
            </a:extLst>
          </p:cNvPr>
          <p:cNvSpPr>
            <a:spLocks noGrp="1"/>
          </p:cNvSpPr>
          <p:nvPr>
            <p:ph type="title"/>
          </p:nvPr>
        </p:nvSpPr>
        <p:spPr/>
        <p:txBody>
          <a:bodyPr/>
          <a:lstStyle/>
          <a:p>
            <a:r>
              <a:rPr lang="en-US" dirty="0"/>
              <a:t>Balancing Redox Equations: The </a:t>
            </a:r>
            <a:r>
              <a:rPr lang="en-US" dirty="0" smtClean="0"/>
              <a:t>Half-Reactions </a:t>
            </a:r>
            <a:r>
              <a:rPr lang="en-US" dirty="0"/>
              <a:t>Method (a Synopsis) </a:t>
            </a:r>
            <a:r>
              <a:rPr lang="en-US" sz="2000" b="0" dirty="0"/>
              <a:t>(2 of 2)</a:t>
            </a:r>
            <a:endParaRPr lang="en-US" dirty="0"/>
          </a:p>
        </p:txBody>
      </p:sp>
      <p:sp>
        <p:nvSpPr>
          <p:cNvPr id="3" name="Content Placeholder 2">
            <a:extLst>
              <a:ext uri="{FF2B5EF4-FFF2-40B4-BE49-F238E27FC236}">
                <a16:creationId xmlns:a16="http://schemas.microsoft.com/office/drawing/2014/main" id="{7365889F-3E98-4E51-96BE-3EB08343DDB4}"/>
              </a:ext>
            </a:extLst>
          </p:cNvPr>
          <p:cNvSpPr>
            <a:spLocks noGrp="1"/>
          </p:cNvSpPr>
          <p:nvPr>
            <p:ph idx="1"/>
          </p:nvPr>
        </p:nvSpPr>
        <p:spPr>
          <a:xfrm>
            <a:off x="457200" y="1604176"/>
            <a:ext cx="8229600" cy="377024"/>
          </a:xfrm>
        </p:spPr>
        <p:txBody>
          <a:bodyPr/>
          <a:lstStyle/>
          <a:p>
            <a:pPr>
              <a:lnSpc>
                <a:spcPct val="90000"/>
              </a:lnSpc>
            </a:pPr>
            <a:r>
              <a:rPr lang="en-US" sz="2600" dirty="0"/>
              <a:t>Simplify by dividing by common factor or </a:t>
            </a:r>
            <a:r>
              <a:rPr lang="en-US" sz="2600" dirty="0" smtClean="0"/>
              <a:t>converting</a:t>
            </a:r>
            <a:endParaRPr lang="en-US" sz="2600" dirty="0"/>
          </a:p>
        </p:txBody>
      </p:sp>
      <p:graphicFrame>
        <p:nvGraphicFramePr>
          <p:cNvPr id="5" name="Object 4" descr="H, plus, to O H, minus"/>
          <p:cNvGraphicFramePr>
            <a:graphicFrameLocks noChangeAspect="1"/>
          </p:cNvGraphicFramePr>
          <p:nvPr>
            <p:extLst>
              <p:ext uri="{D42A27DB-BD31-4B8C-83A1-F6EECF244321}">
                <p14:modId xmlns:p14="http://schemas.microsoft.com/office/powerpoint/2010/main" val="720765522"/>
              </p:ext>
            </p:extLst>
          </p:nvPr>
        </p:nvGraphicFramePr>
        <p:xfrm>
          <a:off x="697790" y="1913212"/>
          <a:ext cx="2524369" cy="395980"/>
        </p:xfrm>
        <a:graphic>
          <a:graphicData uri="http://schemas.openxmlformats.org/presentationml/2006/ole">
            <mc:AlternateContent xmlns:mc="http://schemas.openxmlformats.org/markup-compatibility/2006">
              <mc:Choice xmlns:v="urn:schemas-microsoft-com:vml" Requires="v">
                <p:oleObj spid="_x0000_s151603" name="Equation" r:id="rId3" imgW="1295280" imgH="203040" progId="Equation.DSMT4">
                  <p:embed/>
                </p:oleObj>
              </mc:Choice>
              <mc:Fallback>
                <p:oleObj name="Equation" r:id="rId3" imgW="1295280" imgH="203040" progId="Equation.DSMT4">
                  <p:embed/>
                  <p:pic>
                    <p:nvPicPr>
                      <p:cNvPr id="0" name=""/>
                      <p:cNvPicPr/>
                      <p:nvPr/>
                    </p:nvPicPr>
                    <p:blipFill>
                      <a:blip r:embed="rId4"/>
                      <a:stretch>
                        <a:fillRect/>
                      </a:stretch>
                    </p:blipFill>
                    <p:spPr>
                      <a:xfrm>
                        <a:off x="697790" y="1913212"/>
                        <a:ext cx="2524369" cy="395980"/>
                      </a:xfrm>
                      <a:prstGeom prst="rect">
                        <a:avLst/>
                      </a:prstGeom>
                    </p:spPr>
                  </p:pic>
                </p:oleObj>
              </mc:Fallback>
            </mc:AlternateContent>
          </a:graphicData>
        </a:graphic>
      </p:graphicFrame>
      <p:sp>
        <p:nvSpPr>
          <p:cNvPr id="7" name="Content Placeholder 6"/>
          <p:cNvSpPr>
            <a:spLocks noGrp="1"/>
          </p:cNvSpPr>
          <p:nvPr>
            <p:ph sz="quarter" idx="14"/>
          </p:nvPr>
        </p:nvSpPr>
        <p:spPr>
          <a:xfrm>
            <a:off x="471052" y="2438401"/>
            <a:ext cx="8229600" cy="457199"/>
          </a:xfrm>
        </p:spPr>
        <p:txBody>
          <a:bodyPr/>
          <a:lstStyle/>
          <a:p>
            <a:r>
              <a:rPr lang="en-US" sz="2600" dirty="0">
                <a:ea typeface="Arial" charset="0"/>
                <a:cs typeface="Arial" charset="0"/>
              </a:rPr>
              <a:t>Double-check atoms and charges balance</a:t>
            </a:r>
            <a:r>
              <a:rPr lang="en-US" sz="2600" dirty="0" smtClean="0">
                <a:ea typeface="Arial" charset="0"/>
                <a:cs typeface="Arial" charset="0"/>
              </a:rPr>
              <a:t>!</a:t>
            </a:r>
            <a:endParaRPr lang="en-US" sz="2600" dirty="0"/>
          </a:p>
        </p:txBody>
      </p:sp>
      <p:pic>
        <p:nvPicPr>
          <p:cNvPr id="4" name="Picture 3" descr="A chart summarizes the Half-Reactions Method in parts. Part ay. Balance atoms other than H and O. Part b. Balance O by adding H 2 O. Part c. Balance H by adding H plus. Part d. Balance electrons ">
            <a:extLst>
              <a:ext uri="{FF2B5EF4-FFF2-40B4-BE49-F238E27FC236}">
                <a16:creationId xmlns:a16="http://schemas.microsoft.com/office/drawing/2014/main" id="{40408960-1A21-4E78-94FE-E2CFAB9709E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697"/>
          <a:stretch/>
        </p:blipFill>
        <p:spPr>
          <a:xfrm>
            <a:off x="2971800" y="3200400"/>
            <a:ext cx="2862246" cy="3072387"/>
          </a:xfrm>
          <a:prstGeom prst="rect">
            <a:avLst/>
          </a:prstGeom>
        </p:spPr>
      </p:pic>
    </p:spTree>
    <p:extLst>
      <p:ext uri="{BB962C8B-B14F-4D97-AF65-F5344CB8AC3E}">
        <p14:creationId xmlns:p14="http://schemas.microsoft.com/office/powerpoint/2010/main" val="393100913"/>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12004</TotalTime>
  <Words>1868</Words>
  <Application>Microsoft Office PowerPoint</Application>
  <PresentationFormat>On-screen Show (4:3)</PresentationFormat>
  <Paragraphs>188</Paragraphs>
  <Slides>53</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1" baseType="lpstr">
      <vt:lpstr>Arial</vt:lpstr>
      <vt:lpstr>Calibri</vt:lpstr>
      <vt:lpstr>Symbol</vt:lpstr>
      <vt:lpstr>Times New Roman</vt:lpstr>
      <vt:lpstr>Verdana</vt:lpstr>
      <vt:lpstr>Wingdings</vt:lpstr>
      <vt:lpstr>508 Lecture</vt:lpstr>
      <vt:lpstr>Equation</vt:lpstr>
      <vt:lpstr>Chemistry: The Central Science</vt:lpstr>
      <vt:lpstr>Electrochemistry</vt:lpstr>
      <vt:lpstr>Synopsis of Assigning Oxidation Numbers (As a Reminder)</vt:lpstr>
      <vt:lpstr>Oxidation Numbers</vt:lpstr>
      <vt:lpstr>Oxidation and Reduction (1 of 2)</vt:lpstr>
      <vt:lpstr>Oxidation and Reduction (2 of 2)</vt:lpstr>
      <vt:lpstr>Half-Reactions</vt:lpstr>
      <vt:lpstr>Balancing Redox Equations: The Half-Reactions Method (a Synopsis) (1 of 2)</vt:lpstr>
      <vt:lpstr>Balancing Redox Equations: The Half-Reactions Method (a Synopsis) (2 of 2)</vt:lpstr>
      <vt:lpstr>The Half-Reaction Method</vt:lpstr>
      <vt:lpstr>Oxidation Half-Reaction (1 of 2)</vt:lpstr>
      <vt:lpstr>Oxidation Half-Reaction (2 of 2)</vt:lpstr>
      <vt:lpstr>Reduction Half-Reaction (1 of 3)</vt:lpstr>
      <vt:lpstr>Reduction Half-Reaction (2 of 3)</vt:lpstr>
      <vt:lpstr>Reduction Half-Reaction (3 of 3)</vt:lpstr>
      <vt:lpstr>Combining the Half-Reactions (1 of 3)</vt:lpstr>
      <vt:lpstr>Combining the Half-Reactions (2 of 3)</vt:lpstr>
      <vt:lpstr>Combining the Half-Reactions (3 of 3)</vt:lpstr>
      <vt:lpstr>Balancing in Basic Solution</vt:lpstr>
      <vt:lpstr>Voltaic Cells (1 of 3)</vt:lpstr>
      <vt:lpstr>Voltaic Cells (2 of 3)</vt:lpstr>
      <vt:lpstr>Voltaic Cells (3 of 3)</vt:lpstr>
      <vt:lpstr>Electromotive Force (emf) (1 of 2)</vt:lpstr>
      <vt:lpstr>Electromotive Force (emf) (2 of 2)</vt:lpstr>
      <vt:lpstr>Standard Reduction Potentials (1 of 4)</vt:lpstr>
      <vt:lpstr>Standard Reduction Potentials (2 of 4)</vt:lpstr>
      <vt:lpstr>Standard Reduction Potentials (3 of 4)</vt:lpstr>
      <vt:lpstr>Standard Reduction Potentials (4 of 4)</vt:lpstr>
      <vt:lpstr>Standard Hydrogen Electrode</vt:lpstr>
      <vt:lpstr>Standard Cell Potentials</vt:lpstr>
      <vt:lpstr>Cell Potentials (1 of 2)</vt:lpstr>
      <vt:lpstr>Cell Potentials (2 of 2)</vt:lpstr>
      <vt:lpstr>Oxidizing and Reducing Agents (1 of 2)</vt:lpstr>
      <vt:lpstr>Oxidizing and Reducing Agents (2 of 2)</vt:lpstr>
      <vt:lpstr>Free Energy and Redox</vt:lpstr>
      <vt:lpstr>Free Energy, Redox, and K</vt:lpstr>
      <vt:lpstr>Nonstandard Conditions</vt:lpstr>
      <vt:lpstr>Concentration Cells (1 of 2)</vt:lpstr>
      <vt:lpstr>Concentration Cells (2 of 2)</vt:lpstr>
      <vt:lpstr>Some Applications of Cells</vt:lpstr>
      <vt:lpstr>Some Examples of Batteries</vt:lpstr>
      <vt:lpstr>Some Batteries</vt:lpstr>
      <vt:lpstr>Lithium-Ion Battery</vt:lpstr>
      <vt:lpstr>Fuel Cells</vt:lpstr>
      <vt:lpstr>Hydrogen Fuel Cells</vt:lpstr>
      <vt:lpstr>Corrosion</vt:lpstr>
      <vt:lpstr>Preventing Corrosion (1 of 2)</vt:lpstr>
      <vt:lpstr>Preventing Corrosion (2 of 2)</vt:lpstr>
      <vt:lpstr>Electrolysis (1 of 2)</vt:lpstr>
      <vt:lpstr>Electrolysis (2 of 2)</vt:lpstr>
      <vt:lpstr>Electrolysis and “Stoichiometry” (1 of 2)</vt:lpstr>
      <vt:lpstr>Electrolysis and “Stoichiometry” (2 of 2)</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The Central Science, 14e</dc:title>
  <dc:subject>Chemistry</dc:subject>
  <dc:creator>Brown/LeMay/Bursten/Murphy/Woodward/Stoltzfus</dc:creator>
  <cp:keywords>Chemistry</cp:keywords>
  <cp:lastModifiedBy>laser</cp:lastModifiedBy>
  <cp:revision>3628</cp:revision>
  <dcterms:created xsi:type="dcterms:W3CDTF">2014-07-14T20:04:21Z</dcterms:created>
  <dcterms:modified xsi:type="dcterms:W3CDTF">2017-10-05T12:44:36Z</dcterms:modified>
</cp:coreProperties>
</file>