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sldIdLst>
    <p:sldId id="273" r:id="rId2"/>
    <p:sldId id="280" r:id="rId3"/>
    <p:sldId id="272" r:id="rId4"/>
    <p:sldId id="277" r:id="rId5"/>
    <p:sldId id="290" r:id="rId6"/>
    <p:sldId id="288" r:id="rId7"/>
    <p:sldId id="285" r:id="rId8"/>
    <p:sldId id="279" r:id="rId9"/>
    <p:sldId id="294" r:id="rId10"/>
    <p:sldId id="291" r:id="rId11"/>
    <p:sldId id="295" r:id="rId12"/>
    <p:sldId id="274" r:id="rId13"/>
    <p:sldId id="281" r:id="rId14"/>
    <p:sldId id="287" r:id="rId15"/>
    <p:sldId id="289" r:id="rId16"/>
    <p:sldId id="282" r:id="rId17"/>
    <p:sldId id="278" r:id="rId18"/>
    <p:sldId id="283" r:id="rId19"/>
    <p:sldId id="284" r:id="rId20"/>
    <p:sldId id="286" r:id="rId21"/>
    <p:sldId id="292" r:id="rId22"/>
    <p:sldId id="296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3078" autoAdjust="0"/>
    <p:restoredTop sz="94660"/>
  </p:normalViewPr>
  <p:slideViewPr>
    <p:cSldViewPr>
      <p:cViewPr varScale="1">
        <p:scale>
          <a:sx n="35" d="100"/>
          <a:sy n="35" d="100"/>
        </p:scale>
        <p:origin x="-69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583337-D012-4014-9D56-43BA68B54E2A}" type="datetimeFigureOut">
              <a:rPr lang="en-US" smtClean="0"/>
              <a:pPr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88A435-47FA-4705-BAE9-192FFC6DBC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fired clay masonry product.</a:t>
            </a:r>
            <a:endParaRPr lang="en-US" sz="2400" dirty="0"/>
          </a:p>
        </p:txBody>
      </p:sp>
      <p:pic>
        <p:nvPicPr>
          <p:cNvPr id="22530" name="Picture 2" descr="Image result for bri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38400"/>
            <a:ext cx="5638800" cy="375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 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first stucco layer in the three-coat stucco system, which covers the lath and provides support for the second coat.</a:t>
            </a:r>
            <a:endParaRPr lang="en-US" sz="2400" dirty="0"/>
          </a:p>
        </p:txBody>
      </p:sp>
      <p:pic>
        <p:nvPicPr>
          <p:cNvPr id="5" name="Picture 2" descr="Image result for brown coat in stuc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24200"/>
            <a:ext cx="316581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second stucco layer in the three-coat process; covers any lath not covered by the scratch coat, adds strength to the shell, </a:t>
            </a:r>
            <a:r>
              <a:rPr lang="en-US" sz="2400" dirty="0" err="1" smtClean="0"/>
              <a:t>trues</a:t>
            </a:r>
            <a:r>
              <a:rPr lang="en-US" sz="2400" dirty="0" smtClean="0"/>
              <a:t> up the surface, and provides an appropriate surface for the final coat.</a:t>
            </a:r>
            <a:endParaRPr lang="en-US" sz="2400" dirty="0"/>
          </a:p>
        </p:txBody>
      </p:sp>
      <p:pic>
        <p:nvPicPr>
          <p:cNvPr id="21506" name="Picture 2" descr="Image result for brown coat in stuc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24200"/>
            <a:ext cx="316581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second stucco layer in the three-coat process; covers any lath not covered by the scratch coat, adds strength to the shell, </a:t>
            </a:r>
            <a:r>
              <a:rPr lang="en-US" sz="2400" dirty="0" err="1" smtClean="0"/>
              <a:t>trues</a:t>
            </a:r>
            <a:r>
              <a:rPr lang="en-US" sz="2400" dirty="0" smtClean="0"/>
              <a:t> up the surface, and provides an appropriate surface for the final coat.</a:t>
            </a:r>
            <a:endParaRPr lang="en-US" sz="2400" dirty="0"/>
          </a:p>
        </p:txBody>
      </p:sp>
      <p:pic>
        <p:nvPicPr>
          <p:cNvPr id="21506" name="Picture 2" descr="Image result for brown coat in stuc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24200"/>
            <a:ext cx="316581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Coat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third stucco layer in the three-coat process; a thin layer in which texture or design patterns are applied.</a:t>
            </a:r>
            <a:endParaRPr lang="en-US" sz="2400" dirty="0"/>
          </a:p>
        </p:txBody>
      </p:sp>
      <p:pic>
        <p:nvPicPr>
          <p:cNvPr id="4" name="Picture 2" descr="Image result for brown coat in stuc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124200"/>
            <a:ext cx="316581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wire or ribbed material that provides support and attachment for the layers of stucco applied to a wall.</a:t>
            </a:r>
            <a:endParaRPr lang="en-US" sz="2400" dirty="0"/>
          </a:p>
        </p:txBody>
      </p:sp>
      <p:pic>
        <p:nvPicPr>
          <p:cNvPr id="8194" name="Picture 2" descr="Image result for l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00400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membrane places under a stucco finish that protects most of the wall area from moisture accumulation between the structure and the stucco.</a:t>
            </a:r>
            <a:endParaRPr lang="en-US" sz="2400" dirty="0"/>
          </a:p>
        </p:txBody>
      </p:sp>
      <p:pic>
        <p:nvPicPr>
          <p:cNvPr id="6148" name="Picture 4" descr="Image result for moisture barrier under stuc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914234"/>
            <a:ext cx="2590800" cy="3243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Firecut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 angles cut on a joist end in solid brick and </a:t>
            </a:r>
            <a:r>
              <a:rPr lang="en-US" sz="2400" dirty="0" smtClean="0"/>
              <a:t>stone </a:t>
            </a:r>
            <a:r>
              <a:rPr lang="en-US" sz="2400" dirty="0" smtClean="0"/>
              <a:t>walls to prevent toppling the wall if the house should catch fire.</a:t>
            </a:r>
            <a:endParaRPr lang="en-US" sz="2400" dirty="0"/>
          </a:p>
        </p:txBody>
      </p:sp>
      <p:pic>
        <p:nvPicPr>
          <p:cNvPr id="13314" name="Picture 2" descr="Image result for fire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523261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Cripple stud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structural member, also called a jack stud that is not full length due to a wall opening.</a:t>
            </a:r>
            <a:endParaRPr lang="en-US" sz="2400" dirty="0"/>
          </a:p>
        </p:txBody>
      </p:sp>
      <p:pic>
        <p:nvPicPr>
          <p:cNvPr id="17410" name="Picture 2" descr="Image result for cripple st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819400"/>
            <a:ext cx="3929862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Furring 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Strips of 2x2 or 1x3 lumber affixed to a masonry wall to provide a nailing surface for drywall, plaster, or paneling.</a:t>
            </a:r>
            <a:endParaRPr lang="en-US" sz="2400" dirty="0"/>
          </a:p>
        </p:txBody>
      </p:sp>
      <p:pic>
        <p:nvPicPr>
          <p:cNvPr id="12290" name="Picture 2" descr="Image result for furring st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352800"/>
            <a:ext cx="4191000" cy="312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Header- and- Stud framing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/>
              <a:t>method of constructing headers for window and door opening in which shorter studs and jack studs are firmly nailed to the sole and top of the opening.</a:t>
            </a:r>
            <a:endParaRPr lang="en-US" sz="2400" dirty="0"/>
          </a:p>
        </p:txBody>
      </p:sp>
      <p:pic>
        <p:nvPicPr>
          <p:cNvPr id="11266" name="Picture 2" descr="Image result for header and stud fra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604" y="2819400"/>
            <a:ext cx="4562596" cy="3355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</a:t>
            </a:r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Brick that is uniform in size and has sharp corners and lines.</a:t>
            </a:r>
            <a:endParaRPr lang="en-US" sz="2400" dirty="0"/>
          </a:p>
        </p:txBody>
      </p:sp>
      <p:pic>
        <p:nvPicPr>
          <p:cNvPr id="15362" name="Picture 2" descr="http://ace.imageg.net/graphics/product_images/pACE3-980381enh-z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143375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stud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A structural member positioned inside a wall opening to help support the header over the opening.</a:t>
            </a:r>
          </a:p>
          <a:p>
            <a:endParaRPr lang="en-US" dirty="0"/>
          </a:p>
        </p:txBody>
      </p:sp>
      <p:pic>
        <p:nvPicPr>
          <p:cNvPr id="9218" name="Picture 2" descr="Image result for jack st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24200"/>
            <a:ext cx="2819400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bottom horizontal member of a frame wall, on </a:t>
            </a:r>
            <a:r>
              <a:rPr lang="en-US" sz="2400" dirty="0" smtClean="0"/>
              <a:t>which </a:t>
            </a:r>
            <a:r>
              <a:rPr lang="en-US" sz="2400" dirty="0" smtClean="0"/>
              <a:t>the studs rest.</a:t>
            </a:r>
            <a:endParaRPr lang="en-US" sz="2400" dirty="0"/>
          </a:p>
        </p:txBody>
      </p:sp>
      <p:pic>
        <p:nvPicPr>
          <p:cNvPr id="3074" name="Picture 2" descr="Image result for sole 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4648200" cy="3216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drawing, typically made as an orthographic projection, that shows the exterior features of one side of  a structure</a:t>
            </a:r>
            <a:endParaRPr lang="en-US" sz="2400" dirty="0"/>
          </a:p>
        </p:txBody>
      </p:sp>
      <p:pic>
        <p:nvPicPr>
          <p:cNvPr id="37890" name="Picture 2" descr="Image result for ele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86013"/>
            <a:ext cx="5486400" cy="407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line or level of the finished grade (earth) around the structure.</a:t>
            </a:r>
            <a:endParaRPr lang="en-US" sz="2400" dirty="0"/>
          </a:p>
        </p:txBody>
      </p:sp>
      <p:pic>
        <p:nvPicPr>
          <p:cNvPr id="39938" name="Picture 2" descr="Image result for grade line in elev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0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Ashlar</a:t>
            </a:r>
            <a:r>
              <a:rPr lang="en-US" dirty="0" smtClean="0"/>
              <a:t> stonework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Stonework that uses dressed, cut, or squared stones to provide a regular pattern or finished appearance.</a:t>
            </a:r>
          </a:p>
          <a:p>
            <a:endParaRPr lang="en-US" dirty="0"/>
          </a:p>
        </p:txBody>
      </p:sp>
      <p:pic>
        <p:nvPicPr>
          <p:cNvPr id="23554" name="Picture 2" descr="Image result for ashlar ston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14600"/>
            <a:ext cx="4495800" cy="385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Coursed </a:t>
            </a:r>
            <a:r>
              <a:rPr lang="en-US" dirty="0" smtClean="0"/>
              <a:t>Rubble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Rubble stonework in which all of the stones are generally flat or rectangular, so that the result looks like courses (rows) of stone.</a:t>
            </a:r>
          </a:p>
          <a:p>
            <a:endParaRPr lang="en-US" dirty="0"/>
          </a:p>
        </p:txBody>
      </p:sp>
      <p:pic>
        <p:nvPicPr>
          <p:cNvPr id="18438" name="Picture 6" descr="Image result for coursed rub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480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Rubble Stonework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Stonework made up of undresses stones of irregular shapes.</a:t>
            </a:r>
            <a:endParaRPr lang="en-US" sz="2400" dirty="0"/>
          </a:p>
        </p:txBody>
      </p:sp>
      <p:pic>
        <p:nvPicPr>
          <p:cNvPr id="5122" name="Picture 2" descr="Image result for rubble stone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43200"/>
            <a:ext cx="4800600" cy="3595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Masonry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/>
              <a:t>wall constructed entirely of brick, concrete block, stone, clay tile, terra cotta, or a combination of these materials.</a:t>
            </a:r>
            <a:endParaRPr lang="en-US" sz="2400" dirty="0"/>
          </a:p>
        </p:txBody>
      </p:sp>
      <p:sp>
        <p:nvSpPr>
          <p:cNvPr id="7172" name="AutoShape 4" descr="Image result for masonry w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masonry w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masonry w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388620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Insulated concrete forms (ICFs)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Concrete wall forms made of foam insulation that are filled with concrete and remain in place to become part of the exterior wall structure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42" name="Picture 2" descr="Image result for Insulated concrete forms (ICF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124200"/>
            <a:ext cx="57150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Exterior insulation finish system (EIFS):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wall covering system that provides thermal insulation and a durable external finish resembling stucco or stone.</a:t>
            </a:r>
            <a:endParaRPr lang="en-US" sz="2400" dirty="0"/>
          </a:p>
        </p:txBody>
      </p:sp>
      <p:pic>
        <p:nvPicPr>
          <p:cNvPr id="16386" name="Picture 2" descr="Image result for EIF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90800"/>
            <a:ext cx="6477000" cy="3743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/>
              <a:t>coating applied to the outside of a structure that forms a protective, low maintenance, </a:t>
            </a:r>
            <a:r>
              <a:rPr lang="en-US" sz="2400" dirty="0" smtClean="0"/>
              <a:t>yet decorative </a:t>
            </a:r>
            <a:r>
              <a:rPr lang="en-US" sz="2400" dirty="0" smtClean="0"/>
              <a:t>shell around the structure; consist of Portland cement, lime, sand, and </a:t>
            </a:r>
            <a:r>
              <a:rPr lang="en-US" sz="2400" dirty="0" smtClean="0"/>
              <a:t>water.</a:t>
            </a:r>
            <a:endParaRPr lang="en-US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200400"/>
            <a:ext cx="6286500" cy="316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564</Words>
  <Application>Microsoft Office PowerPoint</Application>
  <PresentationFormat>On-screen Show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Brick</vt:lpstr>
      <vt:lpstr>Face Brick</vt:lpstr>
      <vt:lpstr>Ashlar stonework</vt:lpstr>
      <vt:lpstr>Coursed Rubble</vt:lpstr>
      <vt:lpstr>Rubble Stonework</vt:lpstr>
      <vt:lpstr>Masonry wall</vt:lpstr>
      <vt:lpstr>Insulated concrete forms (ICFs)</vt:lpstr>
      <vt:lpstr>Exterior insulation finish system (EIFS):</vt:lpstr>
      <vt:lpstr>Stucco</vt:lpstr>
      <vt:lpstr>Scratch Coat</vt:lpstr>
      <vt:lpstr>Brown coat</vt:lpstr>
      <vt:lpstr>Brown coat</vt:lpstr>
      <vt:lpstr>Finish Coat</vt:lpstr>
      <vt:lpstr>Lath</vt:lpstr>
      <vt:lpstr>Moisture barrier</vt:lpstr>
      <vt:lpstr>Firecut</vt:lpstr>
      <vt:lpstr>Cripple stud</vt:lpstr>
      <vt:lpstr>Furring strip</vt:lpstr>
      <vt:lpstr>Header- and- Stud framing</vt:lpstr>
      <vt:lpstr>Jack stud</vt:lpstr>
      <vt:lpstr>Sole plate</vt:lpstr>
      <vt:lpstr>Elevation</vt:lpstr>
      <vt:lpstr>Grade 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Shawn</dc:creator>
  <cp:lastModifiedBy>Shawn</cp:lastModifiedBy>
  <cp:revision>80</cp:revision>
  <dcterms:created xsi:type="dcterms:W3CDTF">2017-09-12T02:37:16Z</dcterms:created>
  <dcterms:modified xsi:type="dcterms:W3CDTF">2017-10-09T03:55:13Z</dcterms:modified>
</cp:coreProperties>
</file>