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7" r:id="rId1"/>
  </p:sldMasterIdLst>
  <p:notesMasterIdLst>
    <p:notesMasterId r:id="rId72"/>
  </p:notesMasterIdLst>
  <p:handoutMasterIdLst>
    <p:handoutMasterId r:id="rId73"/>
  </p:handoutMasterIdLst>
  <p:sldIdLst>
    <p:sldId id="301" r:id="rId2"/>
    <p:sldId id="352" r:id="rId3"/>
    <p:sldId id="353" r:id="rId4"/>
    <p:sldId id="354" r:id="rId5"/>
    <p:sldId id="299" r:id="rId6"/>
    <p:sldId id="342" r:id="rId7"/>
    <p:sldId id="346" r:id="rId8"/>
    <p:sldId id="355" r:id="rId9"/>
    <p:sldId id="302" r:id="rId10"/>
    <p:sldId id="303" r:id="rId11"/>
    <p:sldId id="347" r:id="rId12"/>
    <p:sldId id="304" r:id="rId13"/>
    <p:sldId id="356" r:id="rId14"/>
    <p:sldId id="357" r:id="rId15"/>
    <p:sldId id="311" r:id="rId16"/>
    <p:sldId id="358" r:id="rId17"/>
    <p:sldId id="312" r:id="rId18"/>
    <p:sldId id="360" r:id="rId19"/>
    <p:sldId id="359" r:id="rId20"/>
    <p:sldId id="361" r:id="rId21"/>
    <p:sldId id="362" r:id="rId22"/>
    <p:sldId id="363" r:id="rId23"/>
    <p:sldId id="313" r:id="rId24"/>
    <p:sldId id="364" r:id="rId25"/>
    <p:sldId id="365" r:id="rId26"/>
    <p:sldId id="366" r:id="rId27"/>
    <p:sldId id="314" r:id="rId28"/>
    <p:sldId id="368" r:id="rId29"/>
    <p:sldId id="315" r:id="rId30"/>
    <p:sldId id="319" r:id="rId31"/>
    <p:sldId id="320" r:id="rId32"/>
    <p:sldId id="321" r:id="rId33"/>
    <p:sldId id="317" r:id="rId34"/>
    <p:sldId id="369" r:id="rId35"/>
    <p:sldId id="370" r:id="rId36"/>
    <p:sldId id="305" r:id="rId37"/>
    <p:sldId id="306" r:id="rId38"/>
    <p:sldId id="371" r:id="rId39"/>
    <p:sldId id="322" r:id="rId40"/>
    <p:sldId id="372" r:id="rId41"/>
    <p:sldId id="373" r:id="rId42"/>
    <p:sldId id="323" r:id="rId43"/>
    <p:sldId id="374" r:id="rId44"/>
    <p:sldId id="324" r:id="rId45"/>
    <p:sldId id="327" r:id="rId46"/>
    <p:sldId id="328" r:id="rId47"/>
    <p:sldId id="375" r:id="rId48"/>
    <p:sldId id="330" r:id="rId49"/>
    <p:sldId id="350" r:id="rId50"/>
    <p:sldId id="376" r:id="rId51"/>
    <p:sldId id="377" r:id="rId52"/>
    <p:sldId id="378" r:id="rId53"/>
    <p:sldId id="332" r:id="rId54"/>
    <p:sldId id="343" r:id="rId55"/>
    <p:sldId id="344" r:id="rId56"/>
    <p:sldId id="379" r:id="rId57"/>
    <p:sldId id="380" r:id="rId58"/>
    <p:sldId id="334" r:id="rId59"/>
    <p:sldId id="335" r:id="rId60"/>
    <p:sldId id="336" r:id="rId61"/>
    <p:sldId id="337" r:id="rId62"/>
    <p:sldId id="381" r:id="rId63"/>
    <p:sldId id="382" r:id="rId64"/>
    <p:sldId id="383" r:id="rId65"/>
    <p:sldId id="384" r:id="rId66"/>
    <p:sldId id="345" r:id="rId67"/>
    <p:sldId id="385" r:id="rId68"/>
    <p:sldId id="386" r:id="rId69"/>
    <p:sldId id="387" r:id="rId70"/>
    <p:sldId id="388" r:id="rId71"/>
  </p:sldIdLst>
  <p:sldSz cx="10058400" cy="77724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B4553"/>
    <a:srgbClr val="EEEEEE"/>
    <a:srgbClr val="00B1F3"/>
    <a:srgbClr val="709AAA"/>
    <a:srgbClr val="FFFFFF"/>
    <a:srgbClr val="5A170E"/>
    <a:srgbClr val="993C3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0" autoAdjust="0"/>
    <p:restoredTop sz="78584" autoAdjust="0"/>
  </p:normalViewPr>
  <p:slideViewPr>
    <p:cSldViewPr>
      <p:cViewPr varScale="1">
        <p:scale>
          <a:sx n="52" d="100"/>
          <a:sy n="52" d="100"/>
        </p:scale>
        <p:origin x="1854" y="66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8A636E1-95D5-4E4C-9AB1-B80E9EF253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8139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8738" y="720725"/>
            <a:ext cx="4659312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smtClean="0"/>
              <a:t>Click to edit Master text styles</a:t>
            </a:r>
          </a:p>
          <a:p>
            <a:pPr lvl="1"/>
            <a:r>
              <a:rPr lang="en-CA" altLang="en-US" noProof="0" smtClean="0"/>
              <a:t>Second level</a:t>
            </a:r>
          </a:p>
          <a:p>
            <a:pPr lvl="2"/>
            <a:r>
              <a:rPr lang="en-CA" altLang="en-US" noProof="0" smtClean="0"/>
              <a:t>Third level</a:t>
            </a:r>
          </a:p>
          <a:p>
            <a:pPr lvl="3"/>
            <a:r>
              <a:rPr lang="en-CA" altLang="en-US" noProof="0" smtClean="0"/>
              <a:t>Fourth level</a:t>
            </a:r>
          </a:p>
          <a:p>
            <a:pPr lvl="4"/>
            <a:r>
              <a:rPr lang="en-CA" altLang="en-US" noProof="0" smtClean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8E62965-5E1A-4D07-A289-0A12F4192F75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774315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1CCE79F-E699-40C1-988E-B8DAA270B2E0}" type="slidenum">
              <a:rPr lang="en-CA" altLang="en-US" smtClean="0">
                <a:latin typeface="Times New Roman" panose="02020603050405020304" pitchFamily="18" charset="0"/>
              </a:rPr>
              <a:pPr/>
              <a:t>2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118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Calculating degree of unsaturation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7C61DF4-CFA0-48D7-8583-BAF1B5A81077}" type="slidenum">
              <a:rPr lang="en-CA" altLang="en-US" smtClean="0">
                <a:latin typeface="Times New Roman" panose="02020603050405020304" pitchFamily="18" charset="0"/>
              </a:rPr>
              <a:pPr/>
              <a:t>14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678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Naming alkenes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B763C86-63EE-4DAE-A91C-037D77346EC1}" type="slidenum">
              <a:rPr lang="en-CA" altLang="en-US" smtClean="0">
                <a:latin typeface="Times New Roman" panose="02020603050405020304" pitchFamily="18" charset="0"/>
              </a:rPr>
              <a:pPr/>
              <a:t>15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136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Naming alkenes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FD54579-A697-48B8-B379-F12005E37E5F}" type="slidenum">
              <a:rPr lang="en-CA" altLang="en-US" smtClean="0">
                <a:latin typeface="Times New Roman" panose="02020603050405020304" pitchFamily="18" charset="0"/>
              </a:rPr>
              <a:pPr/>
              <a:t>16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42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Naming alkenes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FFF8531-49C6-4E73-975F-F96EAEADB44A}" type="slidenum">
              <a:rPr lang="en-CA" altLang="en-US" smtClean="0">
                <a:latin typeface="Times New Roman" panose="02020603050405020304" pitchFamily="18" charset="0"/>
              </a:rPr>
              <a:pPr/>
              <a:t>17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492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Naming alkenes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990F9B7-7453-4DB1-B7B5-43638D146296}" type="slidenum">
              <a:rPr lang="en-CA" altLang="en-US" smtClean="0">
                <a:latin typeface="Times New Roman" panose="02020603050405020304" pitchFamily="18" charset="0"/>
              </a:rPr>
              <a:pPr/>
              <a:t>18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306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Naming alkenes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7C3B682-55F2-4B98-A369-498B5FD5817A}" type="slidenum">
              <a:rPr lang="en-CA" altLang="en-US" smtClean="0">
                <a:latin typeface="Times New Roman" panose="02020603050405020304" pitchFamily="18" charset="0"/>
              </a:rPr>
              <a:pPr/>
              <a:t>19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48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Naming alkenes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C8981F4-95CA-445E-8967-33BD41B0C706}" type="slidenum">
              <a:rPr lang="en-CA" altLang="en-US" smtClean="0">
                <a:latin typeface="Times New Roman" panose="02020603050405020304" pitchFamily="18" charset="0"/>
              </a:rPr>
              <a:pPr/>
              <a:t>20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26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Naming alkenes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623BBAB-B5C1-46FA-B6D2-6425749A2974}" type="slidenum">
              <a:rPr lang="en-CA" altLang="en-US" smtClean="0">
                <a:latin typeface="Times New Roman" panose="02020603050405020304" pitchFamily="18" charset="0"/>
              </a:rPr>
              <a:pPr/>
              <a:t>21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64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Naming alkenes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D5C60AD-EB04-43E1-9196-C2F1593D31CC}" type="slidenum">
              <a:rPr lang="en-CA" altLang="en-US" smtClean="0">
                <a:latin typeface="Times New Roman" panose="02020603050405020304" pitchFamily="18" charset="0"/>
              </a:rPr>
              <a:pPr/>
              <a:t>22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26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Cis-Trans Isomerism in Alkenes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FC4A707-5E46-4567-91AD-38F2A6837C91}" type="slidenum">
              <a:rPr lang="en-CA" altLang="en-US" smtClean="0">
                <a:latin typeface="Times New Roman" panose="02020603050405020304" pitchFamily="18" charset="0"/>
              </a:rPr>
              <a:pPr/>
              <a:t>23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7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Industrial preparation and use of alkenes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39C1CC3-14C2-4AF5-AEE0-5DECE3D57A77}" type="slidenum">
              <a:rPr lang="en-CA" altLang="en-US" smtClean="0">
                <a:latin typeface="Times New Roman" panose="02020603050405020304" pitchFamily="18" charset="0"/>
              </a:rPr>
              <a:pPr/>
              <a:t>6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210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Cis-Trans Isomerism in Alkenes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7E2C02B-427D-4C59-95E2-E08401ACC240}" type="slidenum">
              <a:rPr lang="en-CA" altLang="en-US" smtClean="0">
                <a:latin typeface="Times New Roman" panose="02020603050405020304" pitchFamily="18" charset="0"/>
              </a:rPr>
              <a:pPr/>
              <a:t>24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07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Cis-Trans Isomerism in Alkenes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84ED8F2-00B2-43F0-AE5E-C59DB8DA2875}" type="slidenum">
              <a:rPr lang="en-CA" altLang="en-US" smtClean="0">
                <a:latin typeface="Times New Roman" panose="02020603050405020304" pitchFamily="18" charset="0"/>
              </a:rPr>
              <a:pPr/>
              <a:t>25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278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Cis-Trans Isomerism in Alkenes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4C0077-7E0C-4B2C-AE69-659EB7322B8D}" type="slidenum">
              <a:rPr lang="en-CA" altLang="en-US" smtClean="0">
                <a:latin typeface="Times New Roman" panose="02020603050405020304" pitchFamily="18" charset="0"/>
              </a:rPr>
              <a:pPr/>
              <a:t>26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698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Cis-Trans Isomerism in Alkenes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2079F05-5814-4F78-9195-33032C8F8EE8}" type="slidenum">
              <a:rPr lang="en-CA" altLang="en-US" smtClean="0">
                <a:latin typeface="Times New Roman" panose="02020603050405020304" pitchFamily="18" charset="0"/>
              </a:rPr>
              <a:pPr/>
              <a:t>27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724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Cis-Trans Isomerism in Alkenes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0F1DB7A-0989-4AD1-9BC8-AA4189EE0EAA}" type="slidenum">
              <a:rPr lang="en-CA" altLang="en-US" smtClean="0">
                <a:latin typeface="Times New Roman" panose="02020603050405020304" pitchFamily="18" charset="0"/>
              </a:rPr>
              <a:pPr/>
              <a:t>28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6893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Alkene Stereochemistry and the E,Z Designation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857E517-6CB8-4643-85D3-4D1F011B6977}" type="slidenum">
              <a:rPr lang="en-CA" altLang="en-US" smtClean="0">
                <a:latin typeface="Times New Roman" panose="02020603050405020304" pitchFamily="18" charset="0"/>
              </a:rPr>
              <a:pPr/>
              <a:t>29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28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Alkene Stereochemistry and the E,Z Designation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0DC46A2-C89D-4EE4-AFF1-09F3821F51C1}" type="slidenum">
              <a:rPr lang="en-CA" altLang="en-US" smtClean="0">
                <a:latin typeface="Times New Roman" panose="02020603050405020304" pitchFamily="18" charset="0"/>
              </a:rPr>
              <a:pPr/>
              <a:t>30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8661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Alkene Stereochemistry and the E,Z Designation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AA7A852-F7B3-43A5-82BE-F7AB95255805}" type="slidenum">
              <a:rPr lang="en-CA" altLang="en-US" smtClean="0">
                <a:latin typeface="Times New Roman" panose="02020603050405020304" pitchFamily="18" charset="0"/>
              </a:rPr>
              <a:pPr/>
              <a:t>31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2327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Alkene Stereochemistry and the E,Z Designation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5D961E1-4741-4947-891B-A6B70966D5E8}" type="slidenum">
              <a:rPr lang="en-CA" altLang="en-US" smtClean="0">
                <a:latin typeface="Times New Roman" panose="02020603050405020304" pitchFamily="18" charset="0"/>
              </a:rPr>
              <a:pPr/>
              <a:t>32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7751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Alkene Stereochemistry and the E,Z Designation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26E88BE-BB3A-4CEF-85B7-4024A69BE701}" type="slidenum">
              <a:rPr lang="en-CA" altLang="en-US" smtClean="0">
                <a:latin typeface="Times New Roman" panose="02020603050405020304" pitchFamily="18" charset="0"/>
              </a:rPr>
              <a:pPr/>
              <a:t>33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902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Industrial preparation and use of alkenes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743FB1B-18D8-456D-93DF-409549D0E05E}" type="slidenum">
              <a:rPr lang="en-CA" altLang="en-US" smtClean="0">
                <a:latin typeface="Times New Roman" panose="02020603050405020304" pitchFamily="18" charset="0"/>
              </a:rPr>
              <a:pPr/>
              <a:t>7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600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Alkene Stereochemistry and the E,Z Designation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D3B6BEC-4C1E-427D-ADEE-8C8338022482}" type="slidenum">
              <a:rPr lang="en-CA" altLang="en-US" smtClean="0">
                <a:latin typeface="Times New Roman" panose="02020603050405020304" pitchFamily="18" charset="0"/>
              </a:rPr>
              <a:pPr/>
              <a:t>34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124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Alkene Stereochemistry and the E,Z Designation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0D8C587-C06D-4F12-A420-EB873BC69310}" type="slidenum">
              <a:rPr lang="en-CA" altLang="en-US" smtClean="0">
                <a:latin typeface="Times New Roman" panose="02020603050405020304" pitchFamily="18" charset="0"/>
              </a:rPr>
              <a:pPr/>
              <a:t>35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326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Stability of alkenes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2BA96A6-4CA3-48D8-BFE9-465F2DC9D55C}" type="slidenum">
              <a:rPr lang="en-CA" altLang="en-US" smtClean="0">
                <a:latin typeface="Times New Roman" panose="02020603050405020304" pitchFamily="18" charset="0"/>
              </a:rPr>
              <a:pPr/>
              <a:t>36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7480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Stability of alkenes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0895C91-A2DF-4EF9-A700-08DCED0BE50E}" type="slidenum">
              <a:rPr lang="en-CA" altLang="en-US" smtClean="0">
                <a:latin typeface="Times New Roman" panose="02020603050405020304" pitchFamily="18" charset="0"/>
              </a:rPr>
              <a:pPr/>
              <a:t>37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24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Stability of alkenes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28C40A8-0355-43F6-AACB-3F0E8457C75D}" type="slidenum">
              <a:rPr lang="en-CA" altLang="en-US" smtClean="0">
                <a:latin typeface="Times New Roman" panose="02020603050405020304" pitchFamily="18" charset="0"/>
              </a:rPr>
              <a:pPr/>
              <a:t>38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993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Stability of alkenes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65B2945-9A81-4277-9265-3B0FD7BD5580}" type="slidenum">
              <a:rPr lang="en-CA" altLang="en-US" smtClean="0">
                <a:latin typeface="Times New Roman" panose="02020603050405020304" pitchFamily="18" charset="0"/>
              </a:rPr>
              <a:pPr/>
              <a:t>39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2869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Stability of alkenes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4C00AF6-740F-43D7-AD9A-9CC29875FA8B}" type="slidenum">
              <a:rPr lang="en-CA" altLang="en-US" smtClean="0">
                <a:latin typeface="Times New Roman" panose="02020603050405020304" pitchFamily="18" charset="0"/>
              </a:rPr>
              <a:pPr/>
              <a:t>40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3714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Stability of alkenes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62EA45D-F43C-4941-84AF-2D47705DBC2C}" type="slidenum">
              <a:rPr lang="en-CA" altLang="en-US" smtClean="0">
                <a:latin typeface="Times New Roman" panose="02020603050405020304" pitchFamily="18" charset="0"/>
              </a:rPr>
              <a:pPr/>
              <a:t>41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05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Electrophilic addition reactions of alkenes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A1DAFD8-1827-47A5-A1DB-880F42E4CA9A}" type="slidenum">
              <a:rPr lang="en-CA" altLang="en-US" smtClean="0">
                <a:latin typeface="Times New Roman" panose="02020603050405020304" pitchFamily="18" charset="0"/>
              </a:rPr>
              <a:pPr/>
              <a:t>42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432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Electrophilic addition reactions of alkenes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238A318-F0A8-40B9-8F96-62A5A1AAB4EB}" type="slidenum">
              <a:rPr lang="en-CA" altLang="en-US" smtClean="0">
                <a:latin typeface="Times New Roman" panose="02020603050405020304" pitchFamily="18" charset="0"/>
              </a:rPr>
              <a:pPr/>
              <a:t>43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61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Calculating degree of unsaturation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AA81B09-7671-4E08-9D29-5C0DCA1045D5}" type="slidenum">
              <a:rPr lang="en-CA" altLang="en-US" smtClean="0">
                <a:latin typeface="Times New Roman" panose="02020603050405020304" pitchFamily="18" charset="0"/>
              </a:rPr>
              <a:pPr/>
              <a:t>8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6187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Electrophilic addition reactions of alkenes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81CFF0E-B497-4621-9FC4-B9F443B159BE}" type="slidenum">
              <a:rPr lang="en-CA" altLang="en-US" smtClean="0">
                <a:latin typeface="Times New Roman" panose="02020603050405020304" pitchFamily="18" charset="0"/>
              </a:rPr>
              <a:pPr/>
              <a:t>44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29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Electrophilic addition reactions of alkenes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D77B9AE-6ADB-40B1-AE26-5CDA188D5241}" type="slidenum">
              <a:rPr lang="en-CA" altLang="en-US" smtClean="0">
                <a:latin typeface="Times New Roman" panose="02020603050405020304" pitchFamily="18" charset="0"/>
              </a:rPr>
              <a:pPr/>
              <a:t>45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6372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Orientation of electrophilic additions: Markovnikov’s rule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5CBE792-4BF4-4A7F-A31A-8F510690E1E0}" type="slidenum">
              <a:rPr lang="en-CA" altLang="en-US" smtClean="0">
                <a:latin typeface="Times New Roman" panose="02020603050405020304" pitchFamily="18" charset="0"/>
              </a:rPr>
              <a:pPr/>
              <a:t>46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152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Orientation of electrophilic additions: Markovnikov’s rule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733AB53-3B9C-49A3-9696-4B87D5BB3353}" type="slidenum">
              <a:rPr lang="en-CA" altLang="en-US" smtClean="0">
                <a:latin typeface="Times New Roman" panose="02020603050405020304" pitchFamily="18" charset="0"/>
              </a:rPr>
              <a:pPr/>
              <a:t>47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684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Orientation of electrophilic additions:  Markovnikov’s rule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A274387-8279-4FC2-A7E0-7594A28AAE16}" type="slidenum">
              <a:rPr lang="en-CA" altLang="en-US" smtClean="0">
                <a:latin typeface="Times New Roman" panose="02020603050405020304" pitchFamily="18" charset="0"/>
              </a:rPr>
              <a:pPr/>
              <a:t>48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746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Orientation of electrophilic additions:  Markovnikov’s rule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188927D-C37B-43FF-A913-367C0CD1AF9A}" type="slidenum">
              <a:rPr lang="en-CA" altLang="en-US" smtClean="0">
                <a:latin typeface="Times New Roman" panose="02020603050405020304" pitchFamily="18" charset="0"/>
              </a:rPr>
              <a:pPr/>
              <a:t>49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465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Orientation of electrophilic additions:  Markovnikov’s rule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6AD3C7-9C4D-4A5F-A854-6F18382E43E4}" type="slidenum">
              <a:rPr lang="en-CA" altLang="en-US" smtClean="0">
                <a:latin typeface="Times New Roman" panose="02020603050405020304" pitchFamily="18" charset="0"/>
              </a:rPr>
              <a:pPr/>
              <a:t>50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8708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Orientation of electrophilic additions:  Markovnikov’s rule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8D84737-707F-472C-8737-AE4BCCFE8D23}" type="slidenum">
              <a:rPr lang="en-CA" altLang="en-US" smtClean="0">
                <a:latin typeface="Times New Roman" panose="02020603050405020304" pitchFamily="18" charset="0"/>
              </a:rPr>
              <a:pPr/>
              <a:t>51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0221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Orientation of electrophilic additions:  Markovnikov’s rule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49ED599-E740-45A8-BC43-7A055A0459BF}" type="slidenum">
              <a:rPr lang="en-CA" altLang="en-US" smtClean="0">
                <a:latin typeface="Times New Roman" panose="02020603050405020304" pitchFamily="18" charset="0"/>
              </a:rPr>
              <a:pPr/>
              <a:t>52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573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Carbocation structure and stability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A166E7E-1EA8-4840-96A4-790A9D916A2D}" type="slidenum">
              <a:rPr lang="en-CA" altLang="en-US" smtClean="0">
                <a:latin typeface="Times New Roman" panose="02020603050405020304" pitchFamily="18" charset="0"/>
              </a:rPr>
              <a:pPr/>
              <a:t>53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46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Calculating degree of unsaturation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909AD5F-497B-4123-8524-9B8AA3565B8C}" type="slidenum">
              <a:rPr lang="en-CA" altLang="en-US" smtClean="0">
                <a:latin typeface="Times New Roman" panose="02020603050405020304" pitchFamily="18" charset="0"/>
              </a:rPr>
              <a:pPr/>
              <a:t>9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701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Carbocation structure and stability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0E0045D-4C5B-4776-95CF-F3EEE90A0B3E}" type="slidenum">
              <a:rPr lang="en-CA" altLang="en-US" smtClean="0">
                <a:latin typeface="Times New Roman" panose="02020603050405020304" pitchFamily="18" charset="0"/>
              </a:rPr>
              <a:pPr/>
              <a:t>54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0455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Carbocation structure and stability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EC1EDBF-755A-455B-979A-D783AEA53C14}" type="slidenum">
              <a:rPr lang="en-CA" altLang="en-US" smtClean="0">
                <a:latin typeface="Times New Roman" panose="02020603050405020304" pitchFamily="18" charset="0"/>
              </a:rPr>
              <a:pPr/>
              <a:t>55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903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Carbocation structure and stability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A2034E1-A16B-4238-A47A-8B83F59DAA72}" type="slidenum">
              <a:rPr lang="en-CA" altLang="en-US" smtClean="0">
                <a:latin typeface="Times New Roman" panose="02020603050405020304" pitchFamily="18" charset="0"/>
              </a:rPr>
              <a:pPr/>
              <a:t>56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753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Carbocation structure and stability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DD0B813-8B73-4BEC-A106-780D234D8DE1}" type="slidenum">
              <a:rPr lang="en-CA" altLang="en-US" smtClean="0">
                <a:latin typeface="Times New Roman" panose="02020603050405020304" pitchFamily="18" charset="0"/>
              </a:rPr>
              <a:pPr/>
              <a:t>57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3825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The Hammond Postulate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95B93D0-6E1B-4E6C-AC9C-14228D603474}" type="slidenum">
              <a:rPr lang="en-CA" altLang="en-US" smtClean="0">
                <a:latin typeface="Times New Roman" panose="02020603050405020304" pitchFamily="18" charset="0"/>
              </a:rPr>
              <a:pPr/>
              <a:t>58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167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The Hammond Postulate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1FF1F72-707E-4786-ABCC-495E93B35B13}" type="slidenum">
              <a:rPr lang="en-CA" altLang="en-US" smtClean="0">
                <a:latin typeface="Times New Roman" panose="02020603050405020304" pitchFamily="18" charset="0"/>
              </a:rPr>
              <a:pPr/>
              <a:t>59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1861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The Hammond Postulate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6B10ADF-3B07-4006-B54B-1219FC83D09F}" type="slidenum">
              <a:rPr lang="en-CA" altLang="en-US" smtClean="0">
                <a:latin typeface="Times New Roman" panose="02020603050405020304" pitchFamily="18" charset="0"/>
              </a:rPr>
              <a:pPr/>
              <a:t>60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32314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The Hammond Postulate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E620756-A11C-4DBA-AE79-6B5B9F4C78A4}" type="slidenum">
              <a:rPr lang="en-CA" altLang="en-US" smtClean="0">
                <a:latin typeface="Times New Roman" panose="02020603050405020304" pitchFamily="18" charset="0"/>
              </a:rPr>
              <a:pPr/>
              <a:t>61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6054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The Hammond Postulate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F2BEC7-BD25-45D2-9204-8CC212D8CCE3}" type="slidenum">
              <a:rPr lang="en-CA" altLang="en-US" smtClean="0">
                <a:latin typeface="Times New Roman" panose="02020603050405020304" pitchFamily="18" charset="0"/>
              </a:rPr>
              <a:pPr/>
              <a:t>62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25916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The Hammond Postulate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DF13214-2307-44B9-B45E-7972EB263DD2}" type="slidenum">
              <a:rPr lang="en-CA" altLang="en-US" smtClean="0">
                <a:latin typeface="Times New Roman" panose="02020603050405020304" pitchFamily="18" charset="0"/>
              </a:rPr>
              <a:pPr/>
              <a:t>63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09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Calculating degree of unsaturation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8525F70-9B6F-4801-B16B-19B4FFA4D798}" type="slidenum">
              <a:rPr lang="en-CA" altLang="en-US" smtClean="0">
                <a:latin typeface="Times New Roman" panose="02020603050405020304" pitchFamily="18" charset="0"/>
              </a:rPr>
              <a:pPr/>
              <a:t>10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2606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Evidence for the mechanism of electrophilic additions: Carbocation rearrangements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1362941-850E-4114-A38B-A10CA24F9268}" type="slidenum">
              <a:rPr lang="en-CA" altLang="en-US" smtClean="0">
                <a:latin typeface="Times New Roman" panose="02020603050405020304" pitchFamily="18" charset="0"/>
              </a:rPr>
              <a:pPr/>
              <a:t>64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35453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Evidence for the mechanism of electrophilic additions: Carbocation rearrangements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A421DB9-0497-434A-AAF6-D9AB17145F23}" type="slidenum">
              <a:rPr lang="en-CA" altLang="en-US" smtClean="0">
                <a:latin typeface="Times New Roman" panose="02020603050405020304" pitchFamily="18" charset="0"/>
              </a:rPr>
              <a:pPr/>
              <a:t>65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83010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Evidence for the mechanism of electrophilic additions: Carbocation rearrangements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BCBA5D1-528A-4F8B-AD79-97EEBA3A5177}" type="slidenum">
              <a:rPr lang="en-CA" altLang="en-US" smtClean="0">
                <a:latin typeface="Times New Roman" panose="02020603050405020304" pitchFamily="18" charset="0"/>
              </a:rPr>
              <a:pPr/>
              <a:t>66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34598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Evidence for the mechanism of electrophilic additions: Carbocation rearrangements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26C213-1958-4DC4-A07A-DE9966999647}" type="slidenum">
              <a:rPr lang="en-CA" altLang="en-US" smtClean="0">
                <a:latin typeface="Times New Roman" panose="02020603050405020304" pitchFamily="18" charset="0"/>
              </a:rPr>
              <a:pPr/>
              <a:t>67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4711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Evidence for the mechanism of electrophilic additions: Carbocation rearrangements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28BA403-6C86-4B55-BEA8-6B85122D7881}" type="slidenum">
              <a:rPr lang="en-CA" altLang="en-US" smtClean="0">
                <a:latin typeface="Times New Roman" panose="02020603050405020304" pitchFamily="18" charset="0"/>
              </a:rPr>
              <a:pPr/>
              <a:t>68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86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Calculating degree of unsaturation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9A7EB90-1F9A-49AF-9CE1-0D438FDE5229}" type="slidenum">
              <a:rPr lang="en-CA" altLang="en-US" smtClean="0">
                <a:latin typeface="Times New Roman" panose="02020603050405020304" pitchFamily="18" charset="0"/>
              </a:rPr>
              <a:pPr/>
              <a:t>11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81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Calculating degree of unsaturation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5CD9F3D-28D3-4D85-9E5F-F159E43675DC}" type="slidenum">
              <a:rPr lang="en-CA" altLang="en-US" smtClean="0">
                <a:latin typeface="Times New Roman" panose="02020603050405020304" pitchFamily="18" charset="0"/>
              </a:rPr>
              <a:pPr/>
              <a:t>12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24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 Calculating degree of unsaturation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4A6DB5F-5D3F-4067-BC03-76ECEB57FF7B}" type="slidenum">
              <a:rPr lang="en-CA" altLang="en-US" smtClean="0">
                <a:latin typeface="Times New Roman" panose="02020603050405020304" pitchFamily="18" charset="0"/>
              </a:rPr>
              <a:pPr/>
              <a:t>13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35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cengage.com/chemistry/mcmurry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10058400" cy="362712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Rectangle 21"/>
          <p:cNvSpPr>
            <a:spLocks noChangeArrowheads="1"/>
          </p:cNvSpPr>
          <p:nvPr userDrawn="1"/>
        </p:nvSpPr>
        <p:spPr bwMode="auto">
          <a:xfrm>
            <a:off x="3101340" y="1468120"/>
            <a:ext cx="2531462" cy="4647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20" i="1" dirty="0" smtClean="0">
                <a:solidFill>
                  <a:srgbClr val="000000"/>
                </a:solidFill>
              </a:rPr>
              <a:t>John E. McMurry</a:t>
            </a:r>
          </a:p>
        </p:txBody>
      </p:sp>
      <p:sp>
        <p:nvSpPr>
          <p:cNvPr id="6" name="Rectangle 22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2902268" y="2970425"/>
            <a:ext cx="3083152" cy="2954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320" dirty="0" smtClean="0">
                <a:solidFill>
                  <a:srgbClr val="000000"/>
                </a:solidFill>
                <a:cs typeface="Arial" panose="020B0604020202020204" pitchFamily="34" charset="0"/>
                <a:hlinkClick r:id="rId2"/>
              </a:rPr>
              <a:t>www.cengage.com/chemistry/mcmurry</a:t>
            </a:r>
            <a:endParaRPr lang="en-US" altLang="en-US" sz="132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Picture 23" descr="BrooksCole_Logo"/>
          <p:cNvSpPr>
            <a:spLocks noChangeAspect="1" noChangeArrowheads="1"/>
          </p:cNvSpPr>
          <p:nvPr userDrawn="1"/>
        </p:nvSpPr>
        <p:spPr bwMode="auto">
          <a:xfrm>
            <a:off x="7245192" y="0"/>
            <a:ext cx="2813208" cy="103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000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335280" y="3799840"/>
            <a:ext cx="9387840" cy="2245360"/>
          </a:xfrm>
        </p:spPr>
        <p:txBody>
          <a:bodyPr lIns="101882" tIns="50941" rIns="101882" bIns="50941"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170003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880110" y="6399637"/>
            <a:ext cx="8298180" cy="413808"/>
          </a:xfrm>
        </p:spPr>
        <p:txBody>
          <a:bodyPr lIns="101882" tIns="50941" rIns="101882" bIns="50941"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5" y="172720"/>
            <a:ext cx="2778633" cy="336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3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2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16680" y="0"/>
            <a:ext cx="2341721" cy="777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6" y="0"/>
            <a:ext cx="6857524" cy="777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6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91440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4495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524000"/>
            <a:ext cx="4495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62900" y="7543800"/>
            <a:ext cx="2095500" cy="2286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61B9045-4E99-4F1B-99C5-BF5E007F341F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57240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5" y="1568873"/>
            <a:ext cx="9031605" cy="578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2920" indent="0">
              <a:buNone/>
              <a:defRPr sz="1980"/>
            </a:lvl2pPr>
            <a:lvl3pPr marL="1005840" indent="0">
              <a:buNone/>
              <a:defRPr sz="1760"/>
            </a:lvl3pPr>
            <a:lvl4pPr marL="1508760" indent="0">
              <a:buNone/>
              <a:defRPr sz="1540"/>
            </a:lvl4pPr>
            <a:lvl5pPr marL="2011680" indent="0">
              <a:buNone/>
              <a:defRPr sz="1540"/>
            </a:lvl5pPr>
            <a:lvl6pPr marL="2514600" indent="0">
              <a:buNone/>
              <a:defRPr sz="1540"/>
            </a:lvl6pPr>
            <a:lvl7pPr marL="3017520" indent="0">
              <a:buNone/>
              <a:defRPr sz="1540"/>
            </a:lvl7pPr>
            <a:lvl8pPr marL="3520440" indent="0">
              <a:buNone/>
              <a:defRPr sz="1540"/>
            </a:lvl8pPr>
            <a:lvl9pPr marL="4023360" indent="0">
              <a:buNone/>
              <a:defRPr sz="154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999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245360"/>
            <a:ext cx="4599623" cy="5527040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8778" y="2245360"/>
            <a:ext cx="4599623" cy="5527040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7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4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32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902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8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10058400" cy="1482513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633460" cy="146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" y="1640840"/>
            <a:ext cx="9890760" cy="569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885950" y="7531312"/>
            <a:ext cx="6286500" cy="3274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© 2016 Cengage Learning. All Rights Reserved.</a:t>
            </a:r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3" t="31112" r="27777" b="18888"/>
          <a:stretch/>
        </p:blipFill>
        <p:spPr>
          <a:xfrm>
            <a:off x="8672492" y="0"/>
            <a:ext cx="1385908" cy="148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7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620">
          <a:solidFill>
            <a:srgbClr val="FFFFFF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2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2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2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2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502920" algn="l" rtl="0" fontAlgn="base">
        <a:spcBef>
          <a:spcPct val="0"/>
        </a:spcBef>
        <a:spcAft>
          <a:spcPct val="0"/>
        </a:spcAft>
        <a:defRPr sz="4620">
          <a:solidFill>
            <a:srgbClr val="FFFFFF"/>
          </a:solidFill>
          <a:latin typeface="Arial" charset="0"/>
        </a:defRPr>
      </a:lvl6pPr>
      <a:lvl7pPr marL="1005840" algn="l" rtl="0" fontAlgn="base">
        <a:spcBef>
          <a:spcPct val="0"/>
        </a:spcBef>
        <a:spcAft>
          <a:spcPct val="0"/>
        </a:spcAft>
        <a:defRPr sz="4620">
          <a:solidFill>
            <a:srgbClr val="FFFFFF"/>
          </a:solidFill>
          <a:latin typeface="Arial" charset="0"/>
        </a:defRPr>
      </a:lvl7pPr>
      <a:lvl8pPr marL="1508760" algn="l" rtl="0" fontAlgn="base">
        <a:spcBef>
          <a:spcPct val="0"/>
        </a:spcBef>
        <a:spcAft>
          <a:spcPct val="0"/>
        </a:spcAft>
        <a:defRPr sz="4620">
          <a:solidFill>
            <a:srgbClr val="FFFFFF"/>
          </a:solidFill>
          <a:latin typeface="Arial" charset="0"/>
        </a:defRPr>
      </a:lvl8pPr>
      <a:lvl9pPr marL="2011680" algn="l" rtl="0" fontAlgn="base">
        <a:spcBef>
          <a:spcPct val="0"/>
        </a:spcBef>
        <a:spcAft>
          <a:spcPct val="0"/>
        </a:spcAft>
        <a:defRPr sz="4620">
          <a:solidFill>
            <a:srgbClr val="FFFFFF"/>
          </a:solidFill>
          <a:latin typeface="Arial" charset="0"/>
        </a:defRPr>
      </a:lvl9pPr>
    </p:titleStyle>
    <p:bodyStyle>
      <a:lvl1pPr marL="377190" indent="-37719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90000"/>
        <a:buFont typeface="Wingdings" panose="05000000000000000000" pitchFamily="2" charset="2"/>
        <a:buChar char=""/>
        <a:defRPr sz="308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817245" indent="-314325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75000"/>
        <a:buFont typeface="Wingdings" panose="05000000000000000000" pitchFamily="2" charset="2"/>
        <a:buChar char=""/>
        <a:defRPr sz="286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257300" indent="-25146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55000"/>
        <a:buFont typeface="Wingdings" panose="05000000000000000000" pitchFamily="2" charset="2"/>
        <a:buChar char=""/>
        <a:defRPr sz="253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760220" indent="-25146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anose="05000000000000000000" pitchFamily="2" charset="2"/>
        <a:buChar char="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263140" indent="-25146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anose="05000000000000000000" pitchFamily="2" charset="2"/>
        <a:buChar char="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766060" indent="-25146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200">
          <a:solidFill>
            <a:schemeClr val="tx1"/>
          </a:solidFill>
          <a:latin typeface="+mn-lt"/>
          <a:ea typeface="ＭＳ Ｐゴシック" charset="-128"/>
        </a:defRPr>
      </a:lvl6pPr>
      <a:lvl7pPr marL="3268980" indent="-25146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200">
          <a:solidFill>
            <a:schemeClr val="tx1"/>
          </a:solidFill>
          <a:latin typeface="+mn-lt"/>
          <a:ea typeface="ＭＳ Ｐゴシック" charset="-128"/>
        </a:defRPr>
      </a:lvl7pPr>
      <a:lvl8pPr marL="3771900" indent="-25146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200">
          <a:solidFill>
            <a:schemeClr val="tx1"/>
          </a:solidFill>
          <a:latin typeface="+mn-lt"/>
          <a:ea typeface="ＭＳ Ｐゴシック" charset="-128"/>
        </a:defRPr>
      </a:lvl8pPr>
      <a:lvl9pPr marL="4274820" indent="-25146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4048125"/>
            <a:ext cx="9144000" cy="2505075"/>
          </a:xfrm>
          <a:noFill/>
        </p:spPr>
        <p:txBody>
          <a:bodyPr lIns="101870" tIns="50935" rIns="101870" bIns="50935"/>
          <a:lstStyle/>
          <a:p>
            <a:pPr eaLnBrk="1" hangingPunct="1"/>
            <a:r>
              <a:rPr lang="en-US" altLang="en-US" sz="4000" smtClean="0"/>
              <a:t>Chapter 7</a:t>
            </a:r>
            <a:br>
              <a:rPr lang="en-US" altLang="en-US" sz="4000" smtClean="0"/>
            </a:br>
            <a:r>
              <a:rPr lang="en-US" altLang="en-US" sz="4000" smtClean="0"/>
              <a:t>Alkenes: Structure and Reactivity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Calculating Degree of Unsaturation</a:t>
            </a:r>
            <a:endParaRPr lang="en-CA" alt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Organohalogens (C,H,X, where X = F, Cl, Br, I)</a:t>
            </a:r>
          </a:p>
          <a:p>
            <a:pPr lvl="1"/>
            <a:r>
              <a:rPr lang="en-US" altLang="en-US" smtClean="0"/>
              <a:t>Halogen replaces hydrogen	</a:t>
            </a:r>
          </a:p>
          <a:p>
            <a:r>
              <a:rPr lang="en-US" altLang="en-US" smtClean="0"/>
              <a:t>C</a:t>
            </a:r>
            <a:r>
              <a:rPr lang="en-US" altLang="en-US" baseline="-25000" smtClean="0"/>
              <a:t>4</a:t>
            </a:r>
            <a:r>
              <a:rPr lang="en-US" altLang="en-US" smtClean="0"/>
              <a:t>H</a:t>
            </a:r>
            <a:r>
              <a:rPr lang="en-US" altLang="en-US" baseline="-25000" smtClean="0"/>
              <a:t>6</a:t>
            </a:r>
            <a:r>
              <a:rPr lang="en-US" altLang="en-US" smtClean="0"/>
              <a:t>Br</a:t>
            </a:r>
            <a:r>
              <a:rPr lang="en-US" altLang="en-US" baseline="-25000" smtClean="0"/>
              <a:t>2</a:t>
            </a:r>
            <a:r>
              <a:rPr lang="en-US" altLang="en-US" smtClean="0"/>
              <a:t> equals hydrocarbon formula C</a:t>
            </a:r>
            <a:r>
              <a:rPr lang="en-US" altLang="en-US" baseline="-25000" smtClean="0"/>
              <a:t>4</a:t>
            </a:r>
            <a:r>
              <a:rPr lang="en-US" altLang="en-US" smtClean="0"/>
              <a:t>H</a:t>
            </a:r>
            <a:r>
              <a:rPr lang="en-US" altLang="en-US" baseline="-25000" smtClean="0"/>
              <a:t>8</a:t>
            </a:r>
            <a:r>
              <a:rPr lang="en-US" altLang="en-US" smtClean="0"/>
              <a:t> have one degree of unsaturation</a:t>
            </a:r>
            <a:endParaRPr lang="en-CA" altLang="en-US" smtClean="0"/>
          </a:p>
        </p:txBody>
      </p:sp>
      <p:pic>
        <p:nvPicPr>
          <p:cNvPr id="32772" name="Picture 9" descr="07_u0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7112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Calculating Degree of Unsaturation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Organoxygen compounds (C, H, O) </a:t>
            </a:r>
          </a:p>
          <a:p>
            <a:pPr lvl="1"/>
            <a:r>
              <a:rPr lang="en-US" altLang="en-US" smtClean="0"/>
              <a:t>Oxygen forms 2 bonds</a:t>
            </a:r>
          </a:p>
          <a:p>
            <a:pPr lvl="2"/>
            <a:r>
              <a:rPr lang="en-US" altLang="en-US" smtClean="0"/>
              <a:t>Does not affect the formula of equivalent hydrocarbons</a:t>
            </a:r>
          </a:p>
          <a:p>
            <a:pPr lvl="2"/>
            <a:r>
              <a:rPr lang="en-US" altLang="en-US" smtClean="0"/>
              <a:t>May be ignored in calculating degrees of unsaturation</a:t>
            </a:r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34820" name="Picture 5" descr="07_u00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4267200"/>
            <a:ext cx="8556625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Calculating Degree of Unsaturation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900" smtClean="0"/>
              <a:t>Organonitrogen </a:t>
            </a:r>
            <a:r>
              <a:rPr lang="en-US" altLang="en-US" smtClean="0"/>
              <a:t>compounds (C, H, N)</a:t>
            </a:r>
          </a:p>
          <a:p>
            <a:pPr lvl="1"/>
            <a:r>
              <a:rPr lang="en-US" altLang="en-US" smtClean="0"/>
              <a:t>Nitrogen forms three bonds</a:t>
            </a:r>
          </a:p>
          <a:p>
            <a:pPr lvl="1"/>
            <a:r>
              <a:rPr lang="en-IN" altLang="en-US" smtClean="0"/>
              <a:t>Has one more H than a related hydrocarbon</a:t>
            </a:r>
          </a:p>
          <a:p>
            <a:pPr lvl="1"/>
            <a:r>
              <a:rPr lang="en-US" altLang="en-US" smtClean="0"/>
              <a:t>Subtracting number of N from number of H yields equivalent hydrocarbon formula</a:t>
            </a:r>
          </a:p>
          <a:p>
            <a:pPr lvl="1"/>
            <a:endParaRPr lang="en-US" altLang="en-US" smtClean="0"/>
          </a:p>
        </p:txBody>
      </p:sp>
      <p:pic>
        <p:nvPicPr>
          <p:cNvPr id="36868" name="Picture 6" descr="07_u00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4271963"/>
            <a:ext cx="707707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Calculate the degree of unsaturation in each of the following formulas</a:t>
            </a:r>
          </a:p>
          <a:p>
            <a:pPr lvl="1"/>
            <a:r>
              <a:rPr lang="en-IN" altLang="en-US" smtClean="0"/>
              <a:t>Draw the maximum number of structures for each</a:t>
            </a:r>
          </a:p>
          <a:p>
            <a:pPr lvl="2"/>
            <a:r>
              <a:rPr lang="pt-BR" altLang="en-US" smtClean="0"/>
              <a:t>a) C</a:t>
            </a:r>
            <a:r>
              <a:rPr lang="pt-BR" altLang="en-US" baseline="-25000" smtClean="0"/>
              <a:t>4</a:t>
            </a:r>
            <a:r>
              <a:rPr lang="pt-BR" altLang="en-US" smtClean="0"/>
              <a:t>H</a:t>
            </a:r>
            <a:r>
              <a:rPr lang="pt-BR" altLang="en-US" baseline="-25000" smtClean="0"/>
              <a:t>8</a:t>
            </a:r>
            <a:r>
              <a:rPr lang="pt-BR" altLang="en-US" smtClean="0"/>
              <a:t> </a:t>
            </a:r>
          </a:p>
          <a:p>
            <a:pPr lvl="2"/>
            <a:r>
              <a:rPr lang="pt-BR" altLang="en-US" smtClean="0"/>
              <a:t>b) C</a:t>
            </a:r>
            <a:r>
              <a:rPr lang="pt-BR" altLang="en-US" baseline="-25000" smtClean="0"/>
              <a:t>4</a:t>
            </a:r>
            <a:r>
              <a:rPr lang="pt-BR" altLang="en-US" smtClean="0"/>
              <a:t>H</a:t>
            </a:r>
            <a:r>
              <a:rPr lang="pt-BR" altLang="en-US" baseline="-25000" smtClean="0"/>
              <a:t>6</a:t>
            </a:r>
          </a:p>
          <a:p>
            <a:pPr lvl="2"/>
            <a:r>
              <a:rPr lang="pt-BR" altLang="en-US" smtClean="0"/>
              <a:t>c) C</a:t>
            </a:r>
            <a:r>
              <a:rPr lang="pt-BR" altLang="en-US" baseline="-25000" smtClean="0"/>
              <a:t>3</a:t>
            </a:r>
            <a:r>
              <a:rPr lang="pt-BR" altLang="en-US" smtClean="0"/>
              <a:t>H</a:t>
            </a:r>
            <a:r>
              <a:rPr lang="pt-BR" altLang="en-US" baseline="-25000" smtClean="0"/>
              <a:t>4</a:t>
            </a:r>
            <a:endParaRPr lang="en-IN" altLang="en-US" baseline="-25000" smtClean="0"/>
          </a:p>
          <a:p>
            <a:r>
              <a:rPr lang="en-IN" altLang="en-US" smtClean="0"/>
              <a:t>Solution:</a:t>
            </a:r>
          </a:p>
          <a:p>
            <a:pPr lvl="1"/>
            <a:r>
              <a:rPr lang="pt-BR" altLang="en-US" smtClean="0"/>
              <a:t>a) C</a:t>
            </a:r>
            <a:r>
              <a:rPr lang="pt-BR" altLang="en-US" baseline="-25000" smtClean="0"/>
              <a:t>4</a:t>
            </a:r>
            <a:r>
              <a:rPr lang="pt-BR" altLang="en-US" smtClean="0"/>
              <a:t>H</a:t>
            </a:r>
            <a:r>
              <a:rPr lang="pt-BR" altLang="en-US" baseline="-25000" smtClean="0"/>
              <a:t>8</a:t>
            </a:r>
            <a:r>
              <a:rPr lang="pt-BR" altLang="en-US" smtClean="0"/>
              <a:t> </a:t>
            </a:r>
          </a:p>
          <a:p>
            <a:pPr lvl="2"/>
            <a:r>
              <a:rPr lang="en-IN" altLang="en-US" smtClean="0"/>
              <a:t>Degree of saturation = 1</a:t>
            </a:r>
          </a:p>
          <a:p>
            <a:pPr lvl="2"/>
            <a:r>
              <a:rPr lang="en-IN" altLang="en-US" smtClean="0"/>
              <a:t>Structures:</a:t>
            </a:r>
          </a:p>
          <a:p>
            <a:pPr lvl="1"/>
            <a:endParaRPr lang="en-US" alt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6445250"/>
            <a:ext cx="63150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9144000" cy="6019800"/>
          </a:xfrm>
        </p:spPr>
        <p:txBody>
          <a:bodyPr/>
          <a:lstStyle/>
          <a:p>
            <a:pPr lvl="1"/>
            <a:r>
              <a:rPr lang="pt-BR" altLang="en-US" smtClean="0"/>
              <a:t>b) C</a:t>
            </a:r>
            <a:r>
              <a:rPr lang="pt-BR" altLang="en-US" baseline="-25000" smtClean="0"/>
              <a:t>4</a:t>
            </a:r>
            <a:r>
              <a:rPr lang="pt-BR" altLang="en-US" smtClean="0"/>
              <a:t>H</a:t>
            </a:r>
            <a:r>
              <a:rPr lang="pt-BR" altLang="en-US" baseline="-25000" smtClean="0"/>
              <a:t>6</a:t>
            </a:r>
          </a:p>
          <a:p>
            <a:pPr lvl="2"/>
            <a:r>
              <a:rPr lang="en-IN" altLang="en-US" smtClean="0"/>
              <a:t>Degree of saturation = 2</a:t>
            </a:r>
          </a:p>
          <a:p>
            <a:pPr lvl="2"/>
            <a:r>
              <a:rPr lang="en-IN" altLang="en-US" smtClean="0"/>
              <a:t>Structures:</a:t>
            </a:r>
            <a:endParaRPr lang="pt-BR" altLang="en-US" smtClean="0"/>
          </a:p>
          <a:p>
            <a:pPr lvl="1"/>
            <a:endParaRPr lang="pt-BR" altLang="en-US" smtClean="0"/>
          </a:p>
          <a:p>
            <a:pPr lvl="1"/>
            <a:endParaRPr lang="pt-BR" altLang="en-US" smtClean="0"/>
          </a:p>
          <a:p>
            <a:pPr lvl="1"/>
            <a:endParaRPr lang="pt-BR" altLang="en-US" smtClean="0"/>
          </a:p>
          <a:p>
            <a:pPr lvl="1"/>
            <a:endParaRPr lang="pt-BR" altLang="en-US" smtClean="0"/>
          </a:p>
          <a:p>
            <a:pPr lvl="1"/>
            <a:endParaRPr lang="pt-BR" altLang="en-US" smtClean="0"/>
          </a:p>
          <a:p>
            <a:pPr lvl="1"/>
            <a:r>
              <a:rPr lang="pt-BR" altLang="en-US" smtClean="0"/>
              <a:t>c) C</a:t>
            </a:r>
            <a:r>
              <a:rPr lang="pt-BR" altLang="en-US" baseline="-25000" smtClean="0"/>
              <a:t>3</a:t>
            </a:r>
            <a:r>
              <a:rPr lang="pt-BR" altLang="en-US" smtClean="0"/>
              <a:t>H</a:t>
            </a:r>
            <a:r>
              <a:rPr lang="pt-BR" altLang="en-US" baseline="-25000" smtClean="0"/>
              <a:t>4</a:t>
            </a:r>
            <a:endParaRPr lang="en-IN" altLang="en-US" baseline="-25000" smtClean="0"/>
          </a:p>
          <a:p>
            <a:pPr lvl="2"/>
            <a:r>
              <a:rPr lang="en-IN" altLang="en-US" smtClean="0"/>
              <a:t>Degree of saturation = 2</a:t>
            </a:r>
          </a:p>
          <a:p>
            <a:pPr lvl="2"/>
            <a:r>
              <a:rPr lang="en-IN" altLang="en-US" smtClean="0"/>
              <a:t>Structures:</a:t>
            </a:r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06713"/>
            <a:ext cx="6018213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6657975"/>
            <a:ext cx="65817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Naming Alkenes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Name the parent hydrocarbon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Number the carbons in the chain so that double bond carbons have lowest possible numbers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43012" name="Picture 5" descr="07_u0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5867400"/>
            <a:ext cx="860107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 descr="07_u0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2416175"/>
            <a:ext cx="855662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Naming Alkenes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Write the full name</a:t>
            </a:r>
          </a:p>
          <a:p>
            <a:pPr lvl="1">
              <a:defRPr/>
            </a:pPr>
            <a:r>
              <a:rPr lang="en-US" altLang="en-US" sz="2600" dirty="0" smtClean="0">
                <a:ea typeface="ＭＳ Ｐゴシック" panose="020B0600070205080204" pitchFamily="34" charset="-128"/>
              </a:rPr>
              <a:t>Number substituents:</a:t>
            </a:r>
            <a:endParaRPr lang="en-US" altLang="en-US" sz="2600" dirty="0">
              <a:ea typeface="ＭＳ Ｐゴシック" panose="020B0600070205080204" pitchFamily="34" charset="-128"/>
            </a:endParaRPr>
          </a:p>
          <a:p>
            <a:pPr lvl="2">
              <a:defRPr/>
            </a:pPr>
            <a:r>
              <a:rPr lang="en-US" altLang="en-US" sz="2300" dirty="0" smtClean="0">
                <a:ea typeface="ＭＳ Ｐゴシック" panose="020B0600070205080204" pitchFamily="34" charset="-128"/>
              </a:rPr>
              <a:t>According to position </a:t>
            </a:r>
            <a:r>
              <a:rPr lang="en-US" altLang="en-US" sz="2300" dirty="0">
                <a:ea typeface="ＭＳ Ｐゴシック" panose="020B0600070205080204" pitchFamily="34" charset="-128"/>
              </a:rPr>
              <a:t>in </a:t>
            </a:r>
            <a:r>
              <a:rPr lang="en-US" altLang="en-US" sz="2300" dirty="0" smtClean="0">
                <a:ea typeface="ＭＳ Ｐゴシック" panose="020B0600070205080204" pitchFamily="34" charset="-128"/>
              </a:rPr>
              <a:t>chain</a:t>
            </a:r>
          </a:p>
          <a:p>
            <a:pPr lvl="2">
              <a:defRPr/>
            </a:pPr>
            <a:r>
              <a:rPr lang="en-US" altLang="en-US" sz="2300" dirty="0" smtClean="0">
                <a:ea typeface="ＭＳ Ｐゴシック" panose="020B0600070205080204" pitchFamily="34" charset="-128"/>
              </a:rPr>
              <a:t>Alphabetically</a:t>
            </a:r>
            <a:endParaRPr lang="en-US" altLang="en-US" sz="2300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Rings </a:t>
            </a:r>
            <a:r>
              <a:rPr lang="en-US" altLang="en-US" dirty="0">
                <a:ea typeface="ＭＳ Ｐゴシック" panose="020B0600070205080204" pitchFamily="34" charset="-128"/>
              </a:rPr>
              <a:t>have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cyclo as prefix</a:t>
            </a: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 smtClean="0">
              <a:ea typeface="ＭＳ Ｐゴシック" charset="-128"/>
            </a:endParaRPr>
          </a:p>
          <a:p>
            <a:pPr>
              <a:defRPr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45060" name="Picture 7" descr="07_u0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99248"/>
            <a:ext cx="5018087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8" descr="07_u0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503863"/>
            <a:ext cx="7165975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b="1" smtClean="0">
                <a:solidFill>
                  <a:srgbClr val="FF0000"/>
                </a:solidFill>
              </a:rPr>
              <a:t>Table 7.1</a:t>
            </a:r>
            <a:r>
              <a:rPr lang="en-IN" altLang="en-US" smtClean="0"/>
              <a:t> - Common Names of Some Alkenes</a:t>
            </a:r>
            <a:endParaRPr lang="en-US" altLang="en-US" smtClean="0"/>
          </a:p>
        </p:txBody>
      </p:sp>
      <p:pic>
        <p:nvPicPr>
          <p:cNvPr id="4710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05063"/>
            <a:ext cx="9515475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Give IUPAC names for the following compounds</a:t>
            </a:r>
          </a:p>
          <a:p>
            <a:pPr lvl="1"/>
            <a:r>
              <a:rPr lang="en-IN" altLang="en-US" smtClean="0"/>
              <a:t>a)</a:t>
            </a:r>
          </a:p>
          <a:p>
            <a:pPr lvl="1"/>
            <a:endParaRPr lang="en-IN" altLang="en-US" smtClean="0"/>
          </a:p>
          <a:p>
            <a:pPr lvl="1"/>
            <a:endParaRPr lang="en-IN" altLang="en-US" smtClean="0"/>
          </a:p>
          <a:p>
            <a:pPr lvl="1"/>
            <a:endParaRPr lang="en-IN" altLang="en-US" smtClean="0"/>
          </a:p>
          <a:p>
            <a:pPr lvl="1"/>
            <a:endParaRPr lang="en-IN" altLang="en-US" smtClean="0"/>
          </a:p>
          <a:p>
            <a:pPr lvl="1"/>
            <a:r>
              <a:rPr lang="en-IN" altLang="en-US" smtClean="0"/>
              <a:t>b)</a:t>
            </a:r>
          </a:p>
          <a:p>
            <a:pPr lvl="1"/>
            <a:endParaRPr lang="en-IN" altLang="en-US" smtClean="0"/>
          </a:p>
          <a:p>
            <a:pPr lvl="1"/>
            <a:endParaRPr lang="en-IN" altLang="en-US" smtClean="0"/>
          </a:p>
        </p:txBody>
      </p:sp>
      <p:pic>
        <p:nvPicPr>
          <p:cNvPr id="4915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362200"/>
            <a:ext cx="2662237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4724400"/>
            <a:ext cx="44862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Solution:</a:t>
            </a:r>
          </a:p>
          <a:p>
            <a:endParaRPr lang="en-IN" altLang="en-US" smtClean="0"/>
          </a:p>
          <a:p>
            <a:pPr lvl="1"/>
            <a:r>
              <a:rPr lang="en-US" altLang="en-US" sz="3000" smtClean="0"/>
              <a:t>a)</a:t>
            </a:r>
          </a:p>
          <a:p>
            <a:pPr lvl="1"/>
            <a:endParaRPr lang="en-US" altLang="en-US" sz="3000" smtClean="0"/>
          </a:p>
          <a:p>
            <a:pPr lvl="2"/>
            <a:r>
              <a:rPr lang="en-US" altLang="en-US" smtClean="0"/>
              <a:t>The longest chain is a pentene</a:t>
            </a:r>
          </a:p>
          <a:p>
            <a:pPr lvl="2"/>
            <a:r>
              <a:rPr lang="en-US" altLang="en-US" smtClean="0"/>
              <a:t>Consists of three methyl groups</a:t>
            </a:r>
          </a:p>
          <a:p>
            <a:pPr lvl="2"/>
            <a:r>
              <a:rPr lang="en-IN" altLang="en-US" smtClean="0"/>
              <a:t>The methyl groups are attached to C3 and C4</a:t>
            </a:r>
          </a:p>
          <a:p>
            <a:pPr lvl="2"/>
            <a:r>
              <a:rPr lang="en-US" altLang="en-US" smtClean="0"/>
              <a:t>Using tri- before methyl and </a:t>
            </a:r>
            <a:r>
              <a:rPr lang="en-IN" altLang="en-US" smtClean="0"/>
              <a:t>using numbers to signify the location of the double bond</a:t>
            </a:r>
          </a:p>
          <a:p>
            <a:pPr lvl="1"/>
            <a:r>
              <a:rPr lang="en-IN" altLang="en-US" smtClean="0"/>
              <a:t>The compound is </a:t>
            </a:r>
            <a:r>
              <a:rPr lang="en-US" altLang="en-US" smtClean="0"/>
              <a:t>3,4,4-Trimethyl-1-pentene</a:t>
            </a:r>
          </a:p>
          <a:p>
            <a:endParaRPr lang="en-US" altLang="en-US" smtClean="0"/>
          </a:p>
        </p:txBody>
      </p:sp>
      <p:pic>
        <p:nvPicPr>
          <p:cNvPr id="3789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1828800"/>
            <a:ext cx="241935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(7.1) 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Industrial preparation and use of alkenes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(7.2)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Calculating degree of unsaturation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(7.3)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Naming alkenes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(7.4) 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Cis-Trans Isomerism in Alkenes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(7.5)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Alkene Stereochemistry and the E,Z Designation</a:t>
            </a:r>
            <a:endParaRPr lang="en-US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altLang="en-US" smtClean="0"/>
          </a:p>
          <a:p>
            <a:pPr lvl="1"/>
            <a:r>
              <a:rPr lang="en-US" altLang="en-US" sz="3000" smtClean="0"/>
              <a:t>b)</a:t>
            </a:r>
          </a:p>
          <a:p>
            <a:pPr lvl="1"/>
            <a:endParaRPr lang="en-US" altLang="en-US" sz="3000" smtClean="0"/>
          </a:p>
          <a:p>
            <a:pPr lvl="2"/>
            <a:r>
              <a:rPr lang="en-US" altLang="en-US" smtClean="0"/>
              <a:t>The longest chain is a hexane</a:t>
            </a:r>
          </a:p>
          <a:p>
            <a:pPr lvl="2"/>
            <a:r>
              <a:rPr lang="en-IN" altLang="en-US" smtClean="0"/>
              <a:t>The methyl group is attached to C3</a:t>
            </a:r>
          </a:p>
          <a:p>
            <a:pPr lvl="2"/>
            <a:r>
              <a:rPr lang="en-IN" altLang="en-US" smtClean="0"/>
              <a:t>Using numbers to signify the location of the double bond</a:t>
            </a:r>
          </a:p>
          <a:p>
            <a:pPr lvl="1"/>
            <a:r>
              <a:rPr lang="en-IN" altLang="en-US" smtClean="0"/>
              <a:t>The compound is </a:t>
            </a:r>
            <a:r>
              <a:rPr lang="en-US" altLang="en-US" smtClean="0"/>
              <a:t>3-Methyl-3-hexene</a:t>
            </a:r>
          </a:p>
        </p:txBody>
      </p:sp>
      <p:pic>
        <p:nvPicPr>
          <p:cNvPr id="389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676400"/>
            <a:ext cx="44862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Name the following cycloalkenes:</a:t>
            </a:r>
          </a:p>
          <a:p>
            <a:endParaRPr lang="en-US" altLang="en-US" smtClean="0"/>
          </a:p>
          <a:p>
            <a:r>
              <a:rPr lang="en-US" altLang="en-US" smtClean="0"/>
              <a:t>a)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b) </a:t>
            </a:r>
          </a:p>
          <a:p>
            <a:endParaRPr lang="en-US" altLang="en-US" smtClean="0"/>
          </a:p>
        </p:txBody>
      </p:sp>
      <p:pic>
        <p:nvPicPr>
          <p:cNvPr id="5530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463800"/>
            <a:ext cx="26876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4876800"/>
            <a:ext cx="2687638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40963" name="Content Placeholder 4"/>
          <p:cNvSpPr>
            <a:spLocks noGrp="1"/>
          </p:cNvSpPr>
          <p:nvPr>
            <p:ph idx="1"/>
          </p:nvPr>
        </p:nvSpPr>
        <p:spPr>
          <a:xfrm>
            <a:off x="228601" y="1568873"/>
            <a:ext cx="9494520" cy="5786120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Solution:</a:t>
            </a:r>
          </a:p>
          <a:p>
            <a:pPr lvl="1"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a)</a:t>
            </a:r>
          </a:p>
          <a:p>
            <a:pPr lvl="1">
              <a:defRPr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lvl="1">
              <a:defRPr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lvl="1">
              <a:defRPr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marL="509588" lvl="1" indent="0">
              <a:buFont typeface="Wingdings" panose="05000000000000000000" pitchFamily="2" charset="2"/>
              <a:buNone/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1,2-Dimethylcyclohexene</a:t>
            </a:r>
          </a:p>
          <a:p>
            <a:pPr lvl="1"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b)</a:t>
            </a:r>
          </a:p>
          <a:p>
            <a:pPr lvl="1">
              <a:defRPr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lvl="1">
              <a:defRPr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lvl="1">
              <a:defRPr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marL="509588" lvl="1" indent="0">
              <a:buFont typeface="Wingdings" panose="05000000000000000000" pitchFamily="2" charset="2"/>
              <a:buNone/>
              <a:defRPr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marL="509588" lvl="1" indent="0">
              <a:buFont typeface="Wingdings" panose="05000000000000000000" pitchFamily="2" charset="2"/>
              <a:buNone/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4,4-Dimethylcycloheptene</a:t>
            </a:r>
          </a:p>
          <a:p>
            <a:pPr>
              <a:defRPr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4096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68873"/>
            <a:ext cx="24828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03028"/>
            <a:ext cx="24828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Cis-Trans Isomerism in Alkenes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Carbon atoms in a double bond are </a:t>
            </a:r>
            <a:r>
              <a:rPr lang="en-US" altLang="en-US" i="1" smtClean="0"/>
              <a:t>sp</a:t>
            </a:r>
            <a:r>
              <a:rPr lang="en-US" altLang="en-US" baseline="30000" smtClean="0"/>
              <a:t>2</a:t>
            </a:r>
            <a:r>
              <a:rPr lang="en-US" altLang="en-US" smtClean="0"/>
              <a:t>-hybridized</a:t>
            </a:r>
          </a:p>
          <a:p>
            <a:pPr lvl="1"/>
            <a:r>
              <a:rPr lang="en-US" altLang="en-US" smtClean="0"/>
              <a:t>Three equivalent orbitals at 120°separation in the plane</a:t>
            </a:r>
          </a:p>
          <a:p>
            <a:r>
              <a:rPr lang="en-US" altLang="en-US" smtClean="0"/>
              <a:t>Interaction of </a:t>
            </a:r>
            <a:r>
              <a:rPr lang="en-US" altLang="en-US" i="1" smtClean="0"/>
              <a:t>p</a:t>
            </a:r>
            <a:r>
              <a:rPr lang="en-US" altLang="en-US" smtClean="0"/>
              <a:t> orbitals, one bonding and one antibonding </a:t>
            </a:r>
            <a:r>
              <a:rPr lang="en-US" altLang="en-US" smtClean="0">
                <a:sym typeface="Symbol" panose="05050102010706020507" pitchFamily="18" charset="2"/>
              </a:rPr>
              <a:t> molecular orbital</a:t>
            </a:r>
          </a:p>
          <a:p>
            <a:r>
              <a:rPr lang="en-US" altLang="en-US" smtClean="0"/>
              <a:t>Rotation prevented by </a:t>
            </a:r>
            <a:r>
              <a:rPr lang="en-US" altLang="en-US" smtClean="0">
                <a:sym typeface="Symbol" panose="05050102010706020507" pitchFamily="18" charset="2"/>
              </a:rPr>
              <a:t></a:t>
            </a:r>
            <a:r>
              <a:rPr lang="en-US" altLang="en-US" smtClean="0"/>
              <a:t> bond</a:t>
            </a:r>
          </a:p>
          <a:p>
            <a:r>
              <a:rPr lang="en-IN" altLang="en-US" smtClean="0"/>
              <a:t>Barrier to double-bond rotation must be as great as the strength of </a:t>
            </a:r>
            <a:r>
              <a:rPr lang="en-US" altLang="en-US" i="1" smtClean="0"/>
              <a:t>p </a:t>
            </a:r>
            <a:r>
              <a:rPr lang="en-US" altLang="en-US" smtClean="0"/>
              <a:t>bond</a:t>
            </a:r>
          </a:p>
          <a:p>
            <a:pPr lvl="1"/>
            <a:r>
              <a:rPr lang="en-US" altLang="en-US" smtClean="0"/>
              <a:t>About 350 kJ/mol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Cis-Trans Isomerism in Alkenes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Rotation of </a:t>
            </a:r>
            <a:r>
              <a:rPr lang="en-US" altLang="en-US" smtClean="0">
                <a:sym typeface="Symbol" panose="05050102010706020507" pitchFamily="18" charset="2"/>
              </a:rPr>
              <a:t></a:t>
            </a:r>
            <a:r>
              <a:rPr lang="en-US" altLang="en-US" smtClean="0"/>
              <a:t> bond is prohibitive</a:t>
            </a:r>
          </a:p>
          <a:p>
            <a:r>
              <a:rPr lang="en-US" altLang="en-US" smtClean="0"/>
              <a:t>This prevents rotation about a carbon–carbon double bond </a:t>
            </a:r>
          </a:p>
          <a:p>
            <a:endParaRPr lang="en-US" altLang="en-US" smtClean="0"/>
          </a:p>
        </p:txBody>
      </p:sp>
      <p:pic>
        <p:nvPicPr>
          <p:cNvPr id="61444" name="Picture 7" descr="07_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3197225"/>
            <a:ext cx="7138987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Cis-Trans Isomerism in Alkenes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Methyl groups in 2-butene are either on the same side of the double bond or on opposite sides</a:t>
            </a:r>
          </a:p>
          <a:p>
            <a:r>
              <a:rPr lang="en-US" altLang="en-US" smtClean="0"/>
              <a:t>Compound </a:t>
            </a:r>
            <a:r>
              <a:rPr lang="en-IN" altLang="en-US" smtClean="0"/>
              <a:t>with substituents on the same side of double bond is called </a:t>
            </a:r>
            <a:r>
              <a:rPr lang="en-IN" altLang="en-US" i="1" smtClean="0"/>
              <a:t>cis</a:t>
            </a:r>
            <a:r>
              <a:rPr lang="en-IN" altLang="en-US" smtClean="0"/>
              <a:t>-</a:t>
            </a:r>
            <a:r>
              <a:rPr lang="en-US" altLang="en-US" smtClean="0"/>
              <a:t>2-butene</a:t>
            </a:r>
          </a:p>
          <a:p>
            <a:pPr lvl="1"/>
            <a:r>
              <a:rPr lang="en-US" altLang="en-US" smtClean="0"/>
              <a:t>Isomer with substituents on opposite sides is </a:t>
            </a:r>
            <a:r>
              <a:rPr lang="en-US" altLang="en-US" i="1" smtClean="0"/>
              <a:t>trans</a:t>
            </a:r>
            <a:r>
              <a:rPr lang="en-US" altLang="en-US" smtClean="0"/>
              <a:t>-2-butene</a:t>
            </a:r>
            <a:endParaRPr lang="en-IN" altLang="en-US" smtClean="0"/>
          </a:p>
          <a:p>
            <a:r>
              <a:rPr lang="en-US" altLang="en-US" smtClean="0"/>
              <a:t>Cis-trans isomerism occur </a:t>
            </a:r>
            <a:r>
              <a:rPr lang="en-IN" altLang="en-US" smtClean="0"/>
              <a:t>whenever both double-bond carbons are attached to two different groups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b="1" smtClean="0">
                <a:solidFill>
                  <a:srgbClr val="FF0000"/>
                </a:solidFill>
              </a:rPr>
              <a:t>Figure 7.3 </a:t>
            </a:r>
            <a:r>
              <a:rPr lang="en-IN" altLang="en-US" smtClean="0"/>
              <a:t>-</a:t>
            </a:r>
            <a:r>
              <a:rPr lang="en-IN" altLang="en-US" b="1" smtClean="0"/>
              <a:t> </a:t>
            </a:r>
            <a:r>
              <a:rPr lang="en-IN" altLang="en-US" smtClean="0"/>
              <a:t>Cis and Trans Isomers of 2-Butene</a:t>
            </a:r>
            <a:endParaRPr lang="en-US" altLang="en-US" smtClean="0"/>
          </a:p>
        </p:txBody>
      </p:sp>
      <p:pic>
        <p:nvPicPr>
          <p:cNvPr id="65539" name="Picture 7" descr="07_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862263"/>
            <a:ext cx="9598025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95400"/>
          </a:xfrm>
        </p:spPr>
        <p:txBody>
          <a:bodyPr/>
          <a:lstStyle/>
          <a:p>
            <a:r>
              <a:rPr lang="en-US" altLang="en-US" smtClean="0"/>
              <a:t>Cis-Trans Isomerism in Alkenes</a:t>
            </a:r>
          </a:p>
        </p:txBody>
      </p:sp>
      <p:sp>
        <p:nvSpPr>
          <p:cNvPr id="67587" name="Text Placeholder 5"/>
          <p:cNvSpPr>
            <a:spLocks/>
          </p:cNvSpPr>
          <p:nvPr/>
        </p:nvSpPr>
        <p:spPr bwMode="auto">
          <a:xfrm>
            <a:off x="609600" y="1524000"/>
            <a:ext cx="914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/>
          <a:lstStyle>
            <a:lvl1pPr marL="342900" indent="-342900">
              <a:spcBef>
                <a:spcPct val="20000"/>
              </a:spcBef>
              <a:buClr>
                <a:srgbClr val="993C34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3C34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73175" indent="-254000">
              <a:spcBef>
                <a:spcPct val="20000"/>
              </a:spcBef>
              <a:buClr>
                <a:srgbClr val="993C3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82763" indent="-254000">
              <a:spcBef>
                <a:spcPct val="20000"/>
              </a:spcBef>
              <a:buClr>
                <a:srgbClr val="993C34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92350" indent="-254000">
              <a:spcBef>
                <a:spcPct val="20000"/>
              </a:spcBef>
              <a:buClr>
                <a:srgbClr val="993C34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49550" indent="-254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C34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06750" indent="-254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C34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63950" indent="-254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C34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21150" indent="-254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C34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/>
              <a:t>Cis-trans isomerization requires end groups to differ in pairs</a:t>
            </a:r>
          </a:p>
          <a:p>
            <a:r>
              <a:rPr lang="en-US" altLang="en-US"/>
              <a:t>Not possible if </a:t>
            </a:r>
            <a:r>
              <a:rPr lang="en-IN" altLang="en-US"/>
              <a:t>one of the double-bond carbons is attached to two identical groups</a:t>
            </a:r>
            <a:endParaRPr lang="en-US" altLang="en-US"/>
          </a:p>
        </p:txBody>
      </p:sp>
      <p:pic>
        <p:nvPicPr>
          <p:cNvPr id="67588" name="Picture 9" descr="07_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657600"/>
            <a:ext cx="9269412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4"/>
          <p:cNvSpPr>
            <a:spLocks noGrp="1" noChangeArrowheads="1"/>
          </p:cNvSpPr>
          <p:nvPr>
            <p:ph type="title"/>
          </p:nvPr>
        </p:nvSpPr>
        <p:spPr>
          <a:xfrm>
            <a:off x="-36095" y="152400"/>
            <a:ext cx="9144000" cy="1295400"/>
          </a:xfrm>
        </p:spPr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4710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9144000" cy="6129338"/>
          </a:xfrm>
        </p:spPr>
        <p:txBody>
          <a:bodyPr/>
          <a:lstStyle/>
          <a:p>
            <a:r>
              <a:rPr lang="en-IN" altLang="en-US" smtClean="0"/>
              <a:t>Draw the structure of </a:t>
            </a:r>
            <a:r>
              <a:rPr lang="en-IN" altLang="en-US" i="1" smtClean="0"/>
              <a:t>cis</a:t>
            </a:r>
            <a:r>
              <a:rPr lang="en-IN" altLang="en-US" smtClean="0"/>
              <a:t>-9-tricosene</a:t>
            </a:r>
          </a:p>
          <a:p>
            <a:r>
              <a:rPr lang="en-IN" altLang="en-US" smtClean="0"/>
              <a:t>Solution:</a:t>
            </a:r>
          </a:p>
          <a:p>
            <a:pPr lvl="1"/>
            <a:r>
              <a:rPr lang="en-IN" altLang="en-US" i="1" smtClean="0"/>
              <a:t>Cis</a:t>
            </a:r>
            <a:r>
              <a:rPr lang="en-IN" altLang="en-US" smtClean="0"/>
              <a:t>-9-tricosene</a:t>
            </a:r>
          </a:p>
          <a:p>
            <a:pPr lvl="1"/>
            <a:endParaRPr lang="en-IN" altLang="en-US" smtClean="0"/>
          </a:p>
          <a:p>
            <a:pPr lvl="1"/>
            <a:endParaRPr lang="en-IN" altLang="en-US" smtClean="0"/>
          </a:p>
          <a:p>
            <a:pPr lvl="1"/>
            <a:endParaRPr lang="en-IN" altLang="en-US" smtClean="0"/>
          </a:p>
          <a:p>
            <a:pPr lvl="1"/>
            <a:endParaRPr lang="en-IN" altLang="en-US" smtClean="0"/>
          </a:p>
          <a:p>
            <a:pPr lvl="1"/>
            <a:endParaRPr lang="en-IN" altLang="en-US" smtClean="0"/>
          </a:p>
          <a:p>
            <a:pPr lvl="1"/>
            <a:endParaRPr lang="en-IN" altLang="en-US" smtClean="0"/>
          </a:p>
          <a:p>
            <a:pPr lvl="1"/>
            <a:endParaRPr lang="en-IN" altLang="en-US" smtClean="0"/>
          </a:p>
          <a:p>
            <a:pPr lvl="1"/>
            <a:endParaRPr lang="en-IN" altLang="en-US" smtClean="0"/>
          </a:p>
          <a:p>
            <a:pPr lvl="1"/>
            <a:endParaRPr lang="en-US" altLang="en-US" smtClean="0"/>
          </a:p>
        </p:txBody>
      </p:sp>
      <p:sp>
        <p:nvSpPr>
          <p:cNvPr id="69635" name="Text Placeholder 5"/>
          <p:cNvSpPr>
            <a:spLocks/>
          </p:cNvSpPr>
          <p:nvPr/>
        </p:nvSpPr>
        <p:spPr bwMode="auto">
          <a:xfrm>
            <a:off x="609600" y="1524000"/>
            <a:ext cx="914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/>
          <a:lstStyle>
            <a:lvl1pPr marL="342900" indent="-342900">
              <a:spcBef>
                <a:spcPct val="20000"/>
              </a:spcBef>
              <a:buClr>
                <a:srgbClr val="993C34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3C34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73175" indent="-254000">
              <a:spcBef>
                <a:spcPct val="20000"/>
              </a:spcBef>
              <a:buClr>
                <a:srgbClr val="993C3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82763" indent="-254000">
              <a:spcBef>
                <a:spcPct val="20000"/>
              </a:spcBef>
              <a:buClr>
                <a:srgbClr val="993C34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92350" indent="-254000">
              <a:spcBef>
                <a:spcPct val="20000"/>
              </a:spcBef>
              <a:buClr>
                <a:srgbClr val="993C34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49550" indent="-254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C34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06750" indent="-254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C34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63950" indent="-254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C34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21150" indent="-254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C34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pic>
        <p:nvPicPr>
          <p:cNvPr id="4710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73413"/>
            <a:ext cx="77930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42" y="228600"/>
            <a:ext cx="9144000" cy="1295400"/>
          </a:xfrm>
        </p:spPr>
        <p:txBody>
          <a:bodyPr/>
          <a:lstStyle/>
          <a:p>
            <a:r>
              <a:rPr lang="en-US" altLang="en-US" smtClean="0"/>
              <a:t>Alkene Stereochemistry and the </a:t>
            </a:r>
            <a:br>
              <a:rPr lang="en-US" altLang="en-US" smtClean="0"/>
            </a:br>
            <a:r>
              <a:rPr lang="en-US" altLang="en-US" smtClean="0"/>
              <a:t>E,Z Designation</a:t>
            </a:r>
            <a:endParaRPr lang="en-CA" altLang="en-US" smtClean="0"/>
          </a:p>
        </p:txBody>
      </p:sp>
      <p:sp>
        <p:nvSpPr>
          <p:cNvPr id="7168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9296400" cy="5791200"/>
          </a:xfrm>
        </p:spPr>
        <p:txBody>
          <a:bodyPr/>
          <a:lstStyle/>
          <a:p>
            <a:r>
              <a:rPr lang="en-US" altLang="en-US" smtClean="0"/>
              <a:t>Tri- and tetra-substituted double bonds require more general method</a:t>
            </a:r>
          </a:p>
          <a:p>
            <a:r>
              <a:rPr lang="en-US" altLang="en-US" b="1" smtClean="0">
                <a:solidFill>
                  <a:srgbClr val="0070C0"/>
                </a:solidFill>
              </a:rPr>
              <a:t>E,Z system</a:t>
            </a:r>
            <a:r>
              <a:rPr lang="en-US" altLang="en-US" smtClean="0"/>
              <a:t>: </a:t>
            </a:r>
            <a:r>
              <a:rPr lang="en-IN" altLang="en-US" smtClean="0"/>
              <a:t>Method used for describing alkene stereochemistry</a:t>
            </a:r>
          </a:p>
          <a:p>
            <a:pPr lvl="1"/>
            <a:r>
              <a:rPr lang="en-IN" altLang="en-US" smtClean="0"/>
              <a:t>Uses Cahn–Ingold–Prelog sequence rules</a:t>
            </a:r>
          </a:p>
          <a:p>
            <a:pPr lvl="1"/>
            <a:endParaRPr lang="en-US" altLang="en-US" smtClean="0"/>
          </a:p>
          <a:p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(7.6)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Stability of alkenes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(7.7)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Electrophilic addition reactions of alkenes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(7.8) 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Orientation of </a:t>
            </a:r>
            <a:r>
              <a:rPr lang="en-US" dirty="0">
                <a:ea typeface="ＭＳ Ｐゴシック" charset="-128"/>
              </a:rPr>
              <a:t>e</a:t>
            </a:r>
            <a:r>
              <a:rPr lang="en-US" dirty="0" smtClean="0">
                <a:ea typeface="ＭＳ Ｐゴシック" charset="-128"/>
              </a:rPr>
              <a:t>lectrophilic additions: Markovnikov’s rule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(7.9) 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Carbocation structure and stability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Alkene Stereochemistry and the E,Z Designation</a:t>
            </a:r>
            <a:endParaRPr lang="en-CA" altLang="en-US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Rule 1</a:t>
            </a:r>
          </a:p>
          <a:p>
            <a:pPr lvl="1"/>
            <a:r>
              <a:rPr lang="en-US" altLang="en-US" smtClean="0"/>
              <a:t>Rank the substituent atoms according to the atomic number of the first atom</a:t>
            </a:r>
          </a:p>
          <a:p>
            <a:pPr lvl="1"/>
            <a:r>
              <a:rPr lang="en-US" altLang="en-US" smtClean="0"/>
              <a:t>Higher atomic number gets higher priority</a:t>
            </a:r>
          </a:p>
        </p:txBody>
      </p:sp>
      <p:pic>
        <p:nvPicPr>
          <p:cNvPr id="73732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2"/>
          <a:stretch>
            <a:fillRect/>
          </a:stretch>
        </p:blipFill>
        <p:spPr bwMode="auto">
          <a:xfrm>
            <a:off x="609600" y="3886200"/>
            <a:ext cx="8966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Alkene Stereochemistry and the E,Z Designation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Rule 2</a:t>
            </a:r>
          </a:p>
          <a:p>
            <a:pPr lvl="1"/>
            <a:r>
              <a:rPr lang="en-US" altLang="en-US" smtClean="0"/>
              <a:t>If atomic numbers are the same, compare at next connection point at same distance</a:t>
            </a:r>
          </a:p>
        </p:txBody>
      </p:sp>
      <p:pic>
        <p:nvPicPr>
          <p:cNvPr id="75780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1"/>
          <a:stretch>
            <a:fillRect/>
          </a:stretch>
        </p:blipFill>
        <p:spPr bwMode="auto">
          <a:xfrm>
            <a:off x="1874838" y="3352800"/>
            <a:ext cx="63087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Alkene Stereochemistry and the E,Z Designation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Rule 3</a:t>
            </a:r>
          </a:p>
          <a:p>
            <a:pPr lvl="1"/>
            <a:r>
              <a:rPr lang="en-US" altLang="en-US" smtClean="0"/>
              <a:t>Multiple-bonded atoms are equivalent to the same number of single-bonded atoms</a:t>
            </a:r>
          </a:p>
        </p:txBody>
      </p:sp>
      <p:pic>
        <p:nvPicPr>
          <p:cNvPr id="77828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7"/>
          <a:stretch>
            <a:fillRect/>
          </a:stretch>
        </p:blipFill>
        <p:spPr bwMode="auto">
          <a:xfrm>
            <a:off x="698500" y="3200400"/>
            <a:ext cx="8966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Alkene Stereochemistry and the E,Z Designation</a:t>
            </a:r>
          </a:p>
        </p:txBody>
      </p:sp>
      <p:sp>
        <p:nvSpPr>
          <p:cNvPr id="7987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</a:rPr>
              <a:t>Z geometry</a:t>
            </a:r>
            <a:r>
              <a:rPr lang="en-US" altLang="en-US" smtClean="0"/>
              <a:t>: Molecules which have higher ranked </a:t>
            </a:r>
            <a:r>
              <a:rPr lang="en-IN" altLang="en-US" smtClean="0"/>
              <a:t>groups on each carbon are on the same side of the double bond</a:t>
            </a:r>
            <a:endParaRPr lang="en-US" altLang="en-US" smtClean="0"/>
          </a:p>
          <a:p>
            <a:r>
              <a:rPr lang="en-US" altLang="en-US" b="1" smtClean="0">
                <a:solidFill>
                  <a:srgbClr val="0070C0"/>
                </a:solidFill>
              </a:rPr>
              <a:t>E geometry</a:t>
            </a:r>
            <a:r>
              <a:rPr lang="en-US" altLang="en-US" smtClean="0"/>
              <a:t>: Molecules which have </a:t>
            </a:r>
            <a:r>
              <a:rPr lang="en-IN" altLang="en-US" smtClean="0"/>
              <a:t>higher-ranked groups are on opposite sides</a:t>
            </a:r>
            <a:endParaRPr lang="en-CA" altLang="en-US" smtClean="0"/>
          </a:p>
        </p:txBody>
      </p:sp>
      <p:pic>
        <p:nvPicPr>
          <p:cNvPr id="79876" name="Picture 6" descr="07_u0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3951288"/>
            <a:ext cx="5203825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Assign stereochemistry (</a:t>
            </a:r>
            <a:r>
              <a:rPr lang="en-IN" altLang="en-US" i="1" smtClean="0"/>
              <a:t>E </a:t>
            </a:r>
            <a:r>
              <a:rPr lang="en-IN" altLang="en-US" smtClean="0"/>
              <a:t>or </a:t>
            </a:r>
            <a:r>
              <a:rPr lang="en-IN" altLang="en-US" i="1" smtClean="0"/>
              <a:t>Z</a:t>
            </a:r>
            <a:r>
              <a:rPr lang="en-IN" altLang="en-US" smtClean="0"/>
              <a:t>) to the double bond in the following compound</a:t>
            </a:r>
          </a:p>
          <a:p>
            <a:pPr lvl="1"/>
            <a:r>
              <a:rPr lang="en-IN" altLang="en-US" smtClean="0"/>
              <a:t>Convert the drawing into a skeletal structure (red = O)</a:t>
            </a:r>
          </a:p>
          <a:p>
            <a:endParaRPr lang="en-US" altLang="en-US" smtClean="0"/>
          </a:p>
        </p:txBody>
      </p:sp>
      <p:pic>
        <p:nvPicPr>
          <p:cNvPr id="8192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3533775"/>
            <a:ext cx="40862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Solution:</a:t>
            </a:r>
          </a:p>
          <a:p>
            <a:endParaRPr lang="en-US" altLang="en-US" smtClean="0"/>
          </a:p>
        </p:txBody>
      </p:sp>
      <p:pic>
        <p:nvPicPr>
          <p:cNvPr id="5427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667000"/>
            <a:ext cx="7661275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Stability of Alkenes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Cis alkenes are less stable than trans alkenes</a:t>
            </a:r>
          </a:p>
          <a:p>
            <a:r>
              <a:rPr lang="en-US" altLang="en-US" smtClean="0"/>
              <a:t>Less stable isomer is higher in energy and gives off more heat</a:t>
            </a:r>
          </a:p>
          <a:p>
            <a:pPr lvl="1"/>
            <a:r>
              <a:rPr lang="en-US" altLang="en-US" smtClean="0"/>
              <a:t>Tetrasubstituted &gt; trisubstituted &gt; disubstituted &gt; monosusbtituted</a:t>
            </a:r>
          </a:p>
        </p:txBody>
      </p:sp>
      <p:pic>
        <p:nvPicPr>
          <p:cNvPr id="86020" name="Picture 6" descr="07_u0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4876800"/>
            <a:ext cx="6442075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smtClean="0">
                <a:solidFill>
                  <a:srgbClr val="FF0000"/>
                </a:solidFill>
              </a:rPr>
              <a:t>Figure 7.5 </a:t>
            </a:r>
            <a:r>
              <a:rPr lang="en-US" altLang="en-US" sz="3200" smtClean="0"/>
              <a:t>-</a:t>
            </a:r>
            <a:r>
              <a:rPr lang="en-US" altLang="en-US" sz="3200" b="1" smtClean="0"/>
              <a:t> </a:t>
            </a:r>
            <a:r>
              <a:rPr lang="en-US" altLang="en-US" sz="3200" smtClean="0"/>
              <a:t>Energy Diagrams </a:t>
            </a:r>
            <a:r>
              <a:rPr lang="en-IN" altLang="en-US" sz="3200" smtClean="0"/>
              <a:t>for Hydrogenation of </a:t>
            </a:r>
            <a:r>
              <a:rPr lang="en-IN" altLang="en-US" sz="3200" i="1" smtClean="0"/>
              <a:t>cis</a:t>
            </a:r>
            <a:r>
              <a:rPr lang="en-IN" altLang="en-US" sz="3200" smtClean="0"/>
              <a:t>- and </a:t>
            </a:r>
            <a:r>
              <a:rPr lang="en-US" altLang="en-US" sz="3200" i="1" smtClean="0"/>
              <a:t>trans</a:t>
            </a:r>
            <a:r>
              <a:rPr lang="en-US" altLang="en-US" sz="3200" smtClean="0"/>
              <a:t>-2-Butene</a:t>
            </a:r>
          </a:p>
        </p:txBody>
      </p:sp>
      <p:pic>
        <p:nvPicPr>
          <p:cNvPr id="88067" name="Picture 7" descr="07_0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600200"/>
            <a:ext cx="7059612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b="1" smtClean="0">
                <a:solidFill>
                  <a:srgbClr val="FF0000"/>
                </a:solidFill>
              </a:rPr>
              <a:t>Table 7.2</a:t>
            </a:r>
            <a:r>
              <a:rPr lang="en-IN" altLang="en-US" smtClean="0"/>
              <a:t> - Heats of Hydrogenation of Some Alkenes</a:t>
            </a:r>
            <a:endParaRPr lang="en-US" altLang="en-US" smtClean="0"/>
          </a:p>
        </p:txBody>
      </p:sp>
      <p:pic>
        <p:nvPicPr>
          <p:cNvPr id="9011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2315788"/>
            <a:ext cx="9031288" cy="4291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Hyperconjugation</a:t>
            </a:r>
          </a:p>
        </p:txBody>
      </p:sp>
      <p:sp>
        <p:nvSpPr>
          <p:cNvPr id="92163" name="AutoShape 5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Electrons in neighboring filled </a:t>
            </a:r>
            <a:r>
              <a:rPr lang="en-US" altLang="en-US" smtClean="0">
                <a:sym typeface="Symbol" panose="05050102010706020507" pitchFamily="18" charset="2"/>
              </a:rPr>
              <a:t></a:t>
            </a:r>
            <a:r>
              <a:rPr lang="en-US" altLang="en-US" smtClean="0"/>
              <a:t> orbital stabilize vacant antibonding </a:t>
            </a:r>
            <a:r>
              <a:rPr lang="en-US" altLang="en-US" smtClean="0">
                <a:sym typeface="Symbol" panose="05050102010706020507" pitchFamily="18" charset="2"/>
              </a:rPr>
              <a:t> </a:t>
            </a:r>
            <a:r>
              <a:rPr lang="en-US" altLang="en-US" smtClean="0"/>
              <a:t>orbital </a:t>
            </a:r>
          </a:p>
          <a:p>
            <a:pPr lvl="1"/>
            <a:r>
              <a:rPr lang="en-US" altLang="en-US" smtClean="0"/>
              <a:t>Net positive interaction</a:t>
            </a:r>
          </a:p>
          <a:p>
            <a:r>
              <a:rPr lang="en-US" altLang="en-US" smtClean="0"/>
              <a:t>Stability of the alkene depends on the number of hyperconjugation that occurs</a:t>
            </a:r>
          </a:p>
        </p:txBody>
      </p:sp>
      <p:pic>
        <p:nvPicPr>
          <p:cNvPr id="92164" name="Picture 6" descr="07_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4256088"/>
            <a:ext cx="8442325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(7.10)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The Hammond Postulate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(7.11)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Evidence for the mechanism of electrophilic additions: Carbocation rearrangements</a:t>
            </a:r>
          </a:p>
          <a:p>
            <a:pPr>
              <a:defRPr/>
            </a:pPr>
            <a:endParaRPr lang="en-US" dirty="0" smtClean="0">
              <a:ea typeface="ＭＳ Ｐゴシック" charset="-128"/>
            </a:endParaRPr>
          </a:p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Which compound in each pair is more </a:t>
            </a:r>
            <a:r>
              <a:rPr lang="en-US" altLang="en-US" smtClean="0"/>
              <a:t>stable</a:t>
            </a:r>
          </a:p>
          <a:p>
            <a:endParaRPr lang="en-US" altLang="en-US" smtClean="0"/>
          </a:p>
          <a:p>
            <a:r>
              <a:rPr lang="en-US" altLang="en-US" smtClean="0"/>
              <a:t>a)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b)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942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981200"/>
            <a:ext cx="68389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4076700"/>
            <a:ext cx="7761287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Solution:</a:t>
            </a:r>
          </a:p>
          <a:p>
            <a:pPr lvl="1"/>
            <a:r>
              <a:rPr lang="en-US" altLang="en-US" smtClean="0"/>
              <a:t>a)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pPr lvl="1"/>
            <a:r>
              <a:rPr lang="en-US" altLang="en-US" smtClean="0"/>
              <a:t>b)</a:t>
            </a:r>
          </a:p>
          <a:p>
            <a:endParaRPr lang="en-US" altLang="en-US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1981200"/>
            <a:ext cx="58801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4814888"/>
            <a:ext cx="6648450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Electrophilic Addition of Alkenes</a:t>
            </a:r>
            <a:endParaRPr lang="en-CA" altLang="en-US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General reaction mechanism of electrophilic addition</a:t>
            </a:r>
          </a:p>
          <a:p>
            <a:r>
              <a:rPr lang="en-US" altLang="en-US" smtClean="0"/>
              <a:t>Attack on electrophile, such as HBr, by </a:t>
            </a:r>
            <a:r>
              <a:rPr lang="en-US" altLang="en-US" smtClean="0">
                <a:sym typeface="Symbol" panose="05050102010706020507" pitchFamily="18" charset="2"/>
              </a:rPr>
              <a:t> bond of alkene</a:t>
            </a:r>
          </a:p>
          <a:p>
            <a:r>
              <a:rPr lang="en-US" altLang="en-US" smtClean="0">
                <a:sym typeface="Symbol" panose="05050102010706020507" pitchFamily="18" charset="2"/>
              </a:rPr>
              <a:t>Produces carbocation and bromide ion</a:t>
            </a:r>
          </a:p>
          <a:p>
            <a:r>
              <a:rPr lang="en-US" altLang="en-US" smtClean="0">
                <a:sym typeface="Symbol" panose="05050102010706020507" pitchFamily="18" charset="2"/>
              </a:rPr>
              <a:t>Carbocation is an electrophile, reacting with a nucleophilic bromide 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Figure 7.7 </a:t>
            </a:r>
            <a:r>
              <a:rPr lang="en-US" altLang="en-US" smtClean="0"/>
              <a:t>- Mechanism</a:t>
            </a:r>
          </a:p>
        </p:txBody>
      </p:sp>
      <p:pic>
        <p:nvPicPr>
          <p:cNvPr id="10035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60261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b="1" smtClean="0">
                <a:solidFill>
                  <a:srgbClr val="FF0000"/>
                </a:solidFill>
              </a:rPr>
              <a:t>Figure 7.8 </a:t>
            </a:r>
            <a:r>
              <a:rPr lang="en-US" altLang="en-US" sz="3000" smtClean="0"/>
              <a:t>-</a:t>
            </a:r>
            <a:r>
              <a:rPr lang="en-US" altLang="en-US" sz="3000" b="1" smtClean="0"/>
              <a:t> </a:t>
            </a:r>
            <a:r>
              <a:rPr lang="en-US" altLang="en-US" sz="3000" smtClean="0"/>
              <a:t>Energy Diagram for the Two-step Electrophilic Addition of HBr to 2-Methylpropene</a:t>
            </a:r>
          </a:p>
        </p:txBody>
      </p:sp>
      <p:pic>
        <p:nvPicPr>
          <p:cNvPr id="102403" name="Picture 6" descr="07_0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447800"/>
            <a:ext cx="66548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Electrophilic Addition of Alkenes</a:t>
            </a:r>
            <a:endParaRPr lang="en-CA" altLang="en-US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Reaction is also successful with HCl, HI, and H</a:t>
            </a:r>
            <a:r>
              <a:rPr lang="en-US" altLang="en-US" baseline="-25000" smtClean="0"/>
              <a:t>2</a:t>
            </a:r>
            <a:r>
              <a:rPr lang="en-US" altLang="en-US" smtClean="0"/>
              <a:t>O </a:t>
            </a:r>
          </a:p>
          <a:p>
            <a:r>
              <a:rPr lang="en-US" altLang="en-US" smtClean="0"/>
              <a:t>HI is generated from KI and phosphoric acid</a:t>
            </a:r>
            <a:endParaRPr lang="en-CA" altLang="en-US" smtClean="0"/>
          </a:p>
        </p:txBody>
      </p:sp>
      <p:pic>
        <p:nvPicPr>
          <p:cNvPr id="104452" name="Picture 6" descr="07_u03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48"/>
          <a:stretch>
            <a:fillRect/>
          </a:stretch>
        </p:blipFill>
        <p:spPr bwMode="auto">
          <a:xfrm>
            <a:off x="1447800" y="3124200"/>
            <a:ext cx="7148513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Orientation of Electrophilic Additions: Markovnikov’s Rule</a:t>
            </a:r>
            <a:endParaRPr lang="en-CA" altLang="en-US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electrophilic addition reactions, unsymmetrical substituted alkenes give a single product</a:t>
            </a:r>
          </a:p>
          <a:p>
            <a:r>
              <a:rPr lang="en-US" altLang="en-US" b="1" smtClean="0">
                <a:solidFill>
                  <a:srgbClr val="0070C0"/>
                </a:solidFill>
              </a:rPr>
              <a:t>Regiospecific</a:t>
            </a:r>
            <a:r>
              <a:rPr lang="en-US" altLang="en-US" smtClean="0"/>
              <a:t>: Reaction in which </a:t>
            </a:r>
            <a:r>
              <a:rPr lang="en-IN" altLang="en-US" smtClean="0"/>
              <a:t>only one of two possible orientations of an addition occur</a:t>
            </a:r>
            <a:endParaRPr lang="en-US" altLang="en-US" smtClean="0"/>
          </a:p>
        </p:txBody>
      </p:sp>
      <p:pic>
        <p:nvPicPr>
          <p:cNvPr id="106500" name="Picture 7" descr="07_u03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3884613"/>
            <a:ext cx="85756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Markovnikov’s Rule</a:t>
            </a:r>
            <a:endParaRPr lang="en-CA" altLang="en-US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/>
              <a:t>In the addition of HX to an alkene</a:t>
            </a:r>
          </a:p>
          <a:p>
            <a:pPr lvl="1"/>
            <a:r>
              <a:rPr lang="en-US" altLang="en-US" sz="2600" smtClean="0"/>
              <a:t>H attaches to the carbon with </a:t>
            </a:r>
            <a:r>
              <a:rPr lang="en-IN" altLang="en-US" sz="2600" smtClean="0"/>
              <a:t>fewer alkyl substituents</a:t>
            </a:r>
          </a:p>
          <a:p>
            <a:pPr lvl="1"/>
            <a:r>
              <a:rPr lang="en-IN" altLang="en-US" sz="2600" smtClean="0"/>
              <a:t>X attaches to the carbon with more alkyl </a:t>
            </a:r>
            <a:r>
              <a:rPr lang="en-US" altLang="en-US" sz="2600" smtClean="0"/>
              <a:t>substituents</a:t>
            </a:r>
            <a:endParaRPr lang="en-CA" altLang="en-US" sz="2600" smtClean="0"/>
          </a:p>
        </p:txBody>
      </p:sp>
      <p:pic>
        <p:nvPicPr>
          <p:cNvPr id="108548" name="Picture 7" descr="07_u03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695950"/>
            <a:ext cx="865028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8" descr="07_u0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1624013"/>
            <a:ext cx="498475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Markovnikov’s Rule (restated)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In the addition of HX to an alkene, m</a:t>
            </a:r>
            <a:r>
              <a:rPr lang="en-US" altLang="en-US" smtClean="0"/>
              <a:t>ore highly substituted carbocation forms as the intermediate rather than the less highly substituted one</a:t>
            </a:r>
          </a:p>
        </p:txBody>
      </p:sp>
      <p:pic>
        <p:nvPicPr>
          <p:cNvPr id="110596" name="Picture 6" descr="07_u0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55"/>
          <a:stretch>
            <a:fillRect/>
          </a:stretch>
        </p:blipFill>
        <p:spPr bwMode="auto">
          <a:xfrm>
            <a:off x="409575" y="2895600"/>
            <a:ext cx="9431338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Markovnikov’s Rule (restated)</a:t>
            </a:r>
          </a:p>
        </p:txBody>
      </p:sp>
      <p:pic>
        <p:nvPicPr>
          <p:cNvPr id="112643" name="Picture 5" descr="07_u0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04"/>
          <a:stretch>
            <a:fillRect/>
          </a:stretch>
        </p:blipFill>
        <p:spPr bwMode="auto">
          <a:xfrm>
            <a:off x="381000" y="1981200"/>
            <a:ext cx="92964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Alkene-Hydrocarbon With Carbon–Carbon Double Bond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</a:rPr>
              <a:t>Alkene</a:t>
            </a:r>
            <a:r>
              <a:rPr lang="en-US" altLang="en-US" smtClean="0"/>
              <a:t>: Hydrocarbon containing a carbon-carbon double bond</a:t>
            </a:r>
          </a:p>
          <a:p>
            <a:pPr lvl="1"/>
            <a:r>
              <a:rPr lang="en-US" altLang="en-US" smtClean="0"/>
              <a:t>Sometimes called olefin</a:t>
            </a:r>
          </a:p>
          <a:p>
            <a:endParaRPr lang="en-US" altLang="en-US" smtClean="0"/>
          </a:p>
        </p:txBody>
      </p:sp>
      <p:pic>
        <p:nvPicPr>
          <p:cNvPr id="23556" name="Picture 7" descr="07_u0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0"/>
            <a:ext cx="7861300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Predict the products of the following reaction: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r>
              <a:rPr lang="en-IN" altLang="en-US" smtClean="0"/>
              <a:t>Solution:</a:t>
            </a:r>
          </a:p>
          <a:p>
            <a:pPr lvl="1"/>
            <a:r>
              <a:rPr lang="en-IN" altLang="en-US" smtClean="0"/>
              <a:t>The reaction is electrophilic addition of HX to an alkene</a:t>
            </a:r>
          </a:p>
          <a:p>
            <a:pPr lvl="1"/>
            <a:r>
              <a:rPr lang="en-IN" altLang="en-US" smtClean="0"/>
              <a:t>Using Markovnikov's </a:t>
            </a:r>
            <a:r>
              <a:rPr lang="en-US" altLang="en-US" smtClean="0"/>
              <a:t>rule to predict orientation</a:t>
            </a:r>
          </a:p>
          <a:p>
            <a:endParaRPr lang="en-IN" altLang="en-US" smtClean="0"/>
          </a:p>
          <a:p>
            <a:endParaRPr lang="en-IN" altLang="en-US" smtClean="0"/>
          </a:p>
        </p:txBody>
      </p:sp>
      <p:pic>
        <p:nvPicPr>
          <p:cNvPr id="11469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2209800"/>
            <a:ext cx="36766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5791200"/>
            <a:ext cx="59182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What alkene is required to prepare the following product: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pPr lvl="1"/>
            <a:endParaRPr lang="en-IN" altLang="en-US" smtClean="0"/>
          </a:p>
          <a:p>
            <a:endParaRPr lang="en-IN" altLang="en-US" smtClean="0"/>
          </a:p>
          <a:p>
            <a:endParaRPr lang="en-US" altLang="en-US" smtClean="0"/>
          </a:p>
        </p:txBody>
      </p:sp>
      <p:pic>
        <p:nvPicPr>
          <p:cNvPr id="11674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124200"/>
            <a:ext cx="375285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Solution:</a:t>
            </a:r>
          </a:p>
          <a:p>
            <a:pPr lvl="1"/>
            <a:r>
              <a:rPr lang="en-IN" altLang="en-US" sz="2800" smtClean="0"/>
              <a:t>Choose the alkene starting material for synthesis of the desired </a:t>
            </a:r>
            <a:r>
              <a:rPr lang="en-US" altLang="en-US" sz="2800" smtClean="0"/>
              <a:t>haloalkane</a:t>
            </a:r>
          </a:p>
          <a:p>
            <a:pPr lvl="1"/>
            <a:endParaRPr lang="en-US" altLang="en-US" sz="3200" smtClean="0"/>
          </a:p>
          <a:p>
            <a:pPr lvl="1"/>
            <a:endParaRPr lang="en-IN" altLang="en-US" smtClean="0"/>
          </a:p>
          <a:p>
            <a:endParaRPr lang="en-IN" altLang="en-US" smtClean="0"/>
          </a:p>
          <a:p>
            <a:endParaRPr lang="en-US" alt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3282950"/>
            <a:ext cx="5305425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Carbocation Structure and Stability</a:t>
            </a:r>
            <a:endParaRPr lang="en-CA" altLang="en-US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676400"/>
            <a:ext cx="4599623" cy="5527040"/>
          </a:xfrm>
        </p:spPr>
        <p:txBody>
          <a:bodyPr/>
          <a:lstStyle/>
          <a:p>
            <a:r>
              <a:rPr lang="en-US" altLang="en-US" dirty="0" err="1" smtClean="0"/>
              <a:t>Carbocations</a:t>
            </a:r>
            <a:r>
              <a:rPr lang="en-US" altLang="en-US" dirty="0" smtClean="0"/>
              <a:t> are planar </a:t>
            </a:r>
          </a:p>
          <a:p>
            <a:pPr lvl="1"/>
            <a:r>
              <a:rPr lang="en-IN" altLang="en-US" sz="2600" dirty="0" smtClean="0"/>
              <a:t>The trivalent carbon is </a:t>
            </a:r>
            <a:r>
              <a:rPr lang="en-IN" altLang="en-US" sz="2600" i="1" dirty="0" smtClean="0"/>
              <a:t>sp</a:t>
            </a:r>
            <a:r>
              <a:rPr lang="en-IN" altLang="en-US" sz="2600" baseline="30000" dirty="0" smtClean="0"/>
              <a:t>2</a:t>
            </a:r>
            <a:r>
              <a:rPr lang="en-IN" altLang="en-US" sz="2600" dirty="0" smtClean="0"/>
              <a:t>-hybridized</a:t>
            </a:r>
          </a:p>
          <a:p>
            <a:r>
              <a:rPr lang="en-IN" altLang="en-US" dirty="0" smtClean="0"/>
              <a:t>The six valence electrons on carbon are used in the three </a:t>
            </a:r>
            <a:r>
              <a:rPr lang="en-IN" altLang="en-US" i="1" dirty="0" smtClean="0"/>
              <a:t>s </a:t>
            </a:r>
            <a:r>
              <a:rPr lang="en-IN" altLang="en-US" dirty="0" smtClean="0"/>
              <a:t>bonds</a:t>
            </a:r>
          </a:p>
          <a:p>
            <a:pPr lvl="1"/>
            <a:r>
              <a:rPr lang="en-IN" altLang="en-US" sz="2600" dirty="0" smtClean="0"/>
              <a:t>The </a:t>
            </a:r>
            <a:r>
              <a:rPr lang="en-IN" altLang="en-US" sz="2600" i="1" dirty="0" smtClean="0"/>
              <a:t>p </a:t>
            </a:r>
            <a:r>
              <a:rPr lang="en-IN" altLang="en-US" sz="2600" dirty="0" smtClean="0"/>
              <a:t>orbital is unoccupied </a:t>
            </a:r>
          </a:p>
          <a:p>
            <a:r>
              <a:rPr lang="en-US" altLang="en-US" dirty="0" smtClean="0"/>
              <a:t>Stability increases with increasing substitution</a:t>
            </a:r>
            <a:endParaRPr lang="en-IN" altLang="en-US" dirty="0" smtClean="0"/>
          </a:p>
          <a:p>
            <a:endParaRPr lang="en-US" altLang="en-US" sz="2200" dirty="0" smtClean="0"/>
          </a:p>
        </p:txBody>
      </p:sp>
      <p:pic>
        <p:nvPicPr>
          <p:cNvPr id="120836" name="Picture 7" descr="07_u04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5670550"/>
            <a:ext cx="519747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Picture 8" descr="07_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1519238"/>
            <a:ext cx="2724150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Carbocation Structure and Stability</a:t>
            </a:r>
          </a:p>
        </p:txBody>
      </p:sp>
      <p:sp>
        <p:nvSpPr>
          <p:cNvPr id="12288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smtClean="0"/>
              <a:t>Plot of dissociation enthalpy shows</a:t>
            </a:r>
          </a:p>
          <a:p>
            <a:pPr lvl="1"/>
            <a:r>
              <a:rPr lang="en-US" altLang="en-US" sz="3000" smtClean="0"/>
              <a:t>Highly substituted alkyl halides dissociate more easily than less substituted ones</a:t>
            </a:r>
          </a:p>
          <a:p>
            <a:endParaRPr lang="en-US" altLang="en-US" sz="3200" smtClean="0"/>
          </a:p>
          <a:p>
            <a:endParaRPr lang="en-US" altLang="en-US" smtClean="0"/>
          </a:p>
        </p:txBody>
      </p:sp>
      <p:pic>
        <p:nvPicPr>
          <p:cNvPr id="122884" name="Picture 9" descr="07_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FF1FF"/>
              </a:clrFrom>
              <a:clrTo>
                <a:srgbClr val="DFF1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3238500"/>
            <a:ext cx="84518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Carbocation Structure and Stability </a:t>
            </a:r>
          </a:p>
        </p:txBody>
      </p:sp>
      <p:sp>
        <p:nvSpPr>
          <p:cNvPr id="12493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Highly substituted carbocations are more stable than less substituted ones due to:</a:t>
            </a:r>
          </a:p>
          <a:p>
            <a:pPr lvl="1"/>
            <a:r>
              <a:rPr lang="en-US" altLang="en-US" smtClean="0"/>
              <a:t>Inductive effects</a:t>
            </a:r>
          </a:p>
          <a:p>
            <a:endParaRPr lang="en-US" altLang="en-US" smtClean="0"/>
          </a:p>
        </p:txBody>
      </p:sp>
      <p:pic>
        <p:nvPicPr>
          <p:cNvPr id="124932" name="Picture 7" descr="07_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9286875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Carbocation Structure and Stability </a:t>
            </a:r>
          </a:p>
        </p:txBody>
      </p:sp>
      <p:sp>
        <p:nvSpPr>
          <p:cNvPr id="1269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mtClean="0"/>
              <a:t>Hyperconjugation</a:t>
            </a:r>
          </a:p>
          <a:p>
            <a:pPr lvl="2"/>
            <a:r>
              <a:rPr lang="en-IN" altLang="en-US" smtClean="0"/>
              <a:t>Higher the number of alkyl groups, more possibilities for hyperconjugation and more stable the </a:t>
            </a:r>
            <a:r>
              <a:rPr lang="en-US" altLang="en-US" smtClean="0"/>
              <a:t>carbocation</a:t>
            </a:r>
          </a:p>
        </p:txBody>
      </p:sp>
      <p:pic>
        <p:nvPicPr>
          <p:cNvPr id="12698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3365500"/>
            <a:ext cx="6778625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Show the structures of the carbocation intermediates expected in the </a:t>
            </a:r>
            <a:r>
              <a:rPr lang="en-US" altLang="en-US" smtClean="0"/>
              <a:t>reaction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Solution:</a:t>
            </a:r>
          </a:p>
          <a:p>
            <a:pPr lvl="1"/>
            <a:endParaRPr lang="en-US" altLang="en-US" smtClean="0"/>
          </a:p>
        </p:txBody>
      </p:sp>
      <p:pic>
        <p:nvPicPr>
          <p:cNvPr id="12902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555875"/>
            <a:ext cx="505777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5181600"/>
            <a:ext cx="89931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Hammond Postulate</a:t>
            </a:r>
            <a:endParaRPr lang="en-CA" altLang="en-US" smtClean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It is possible to </a:t>
            </a:r>
            <a:r>
              <a:rPr lang="en-IN" altLang="en-US" smtClean="0"/>
              <a:t>get a picture of what a given transition state looks like by analysing the structure of the nearest stable species</a:t>
            </a:r>
          </a:p>
          <a:p>
            <a:pPr lvl="1"/>
            <a:r>
              <a:rPr lang="en-US" altLang="en-US" smtClean="0"/>
              <a:t>Exergonic </a:t>
            </a:r>
            <a:r>
              <a:rPr lang="en-IN" altLang="en-US" smtClean="0"/>
              <a:t>reactions have transition states that resemble a reactant</a:t>
            </a:r>
          </a:p>
          <a:p>
            <a:pPr lvl="1"/>
            <a:r>
              <a:rPr lang="en-IN" altLang="en-US" smtClean="0"/>
              <a:t>Endergonic reactions have transition states that resemble a product</a:t>
            </a:r>
          </a:p>
          <a:p>
            <a:r>
              <a:rPr lang="en-US" altLang="en-US" smtClean="0"/>
              <a:t>Transition state is the highest energy species in a reaction step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4000" b="1" dirty="0" smtClean="0">
                <a:solidFill>
                  <a:srgbClr val="FF0000"/>
                </a:solidFill>
              </a:rPr>
              <a:t>Figure 7.13 </a:t>
            </a:r>
            <a:r>
              <a:rPr lang="en-IN" altLang="en-US" sz="4000" dirty="0" smtClean="0"/>
              <a:t>-</a:t>
            </a:r>
            <a:r>
              <a:rPr lang="en-IN" altLang="en-US" sz="4000" b="1" dirty="0" smtClean="0"/>
              <a:t> </a:t>
            </a:r>
            <a:r>
              <a:rPr lang="en-IN" altLang="en-US" sz="4000" dirty="0" smtClean="0"/>
              <a:t>Energy Diagrams for Two Similar Competing Reactions</a:t>
            </a:r>
            <a:endParaRPr lang="en-US" altLang="en-US" sz="4000" dirty="0" smtClean="0"/>
          </a:p>
        </p:txBody>
      </p:sp>
      <p:pic>
        <p:nvPicPr>
          <p:cNvPr id="133123" name="Picture 8" descr="07_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11450"/>
            <a:ext cx="92964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Industrial Preparation and Use </a:t>
            </a:r>
            <a:br>
              <a:rPr lang="en-US" altLang="en-US" smtClean="0"/>
            </a:br>
            <a:r>
              <a:rPr lang="en-US" altLang="en-US" smtClean="0"/>
              <a:t>of Alkenes</a:t>
            </a:r>
          </a:p>
        </p:txBody>
      </p:sp>
      <p:sp>
        <p:nvSpPr>
          <p:cNvPr id="24579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Ethylene and propylene are the least complex alkenes</a:t>
            </a:r>
          </a:p>
          <a:p>
            <a:pPr lvl="1"/>
            <a:r>
              <a:rPr lang="en-US" altLang="en-US" smtClean="0"/>
              <a:t>Important organic chemicals produced industrially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609600" y="15240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/>
          <a:lstStyle>
            <a:lvl1pPr marL="382588" indent="-382588" defTabSz="1019175">
              <a:spcBef>
                <a:spcPct val="20000"/>
              </a:spcBef>
              <a:buClr>
                <a:srgbClr val="993C34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27088" indent="-317500" defTabSz="1019175">
              <a:spcBef>
                <a:spcPct val="20000"/>
              </a:spcBef>
              <a:buClr>
                <a:srgbClr val="993C34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73175" indent="-254000" defTabSz="1019175">
              <a:spcBef>
                <a:spcPct val="20000"/>
              </a:spcBef>
              <a:buClr>
                <a:srgbClr val="993C3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82763" indent="-254000" defTabSz="1019175">
              <a:spcBef>
                <a:spcPct val="20000"/>
              </a:spcBef>
              <a:buClr>
                <a:srgbClr val="993C34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92350" indent="-254000" defTabSz="1019175">
              <a:spcBef>
                <a:spcPct val="20000"/>
              </a:spcBef>
              <a:buClr>
                <a:srgbClr val="993C34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49550" indent="-2540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C34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06750" indent="-2540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C34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63950" indent="-2540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C34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21150" indent="-2540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C34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ts val="2800"/>
            </a:pPr>
            <a:endParaRPr lang="en-US" altLang="en-US"/>
          </a:p>
        </p:txBody>
      </p:sp>
      <p:pic>
        <p:nvPicPr>
          <p:cNvPr id="24581" name="Picture 7" descr="07_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895600"/>
            <a:ext cx="5256213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Hammond Postulate</a:t>
            </a:r>
            <a:endParaRPr lang="en-CA" altLang="en-US" smtClean="0"/>
          </a:p>
        </p:txBody>
      </p:sp>
      <p:sp>
        <p:nvSpPr>
          <p:cNvPr id="13517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Transition state for an endergonic reaction step structurally resembles the product of that step</a:t>
            </a:r>
          </a:p>
          <a:p>
            <a:r>
              <a:rPr lang="en-IN" altLang="en-US" smtClean="0"/>
              <a:t>Conversely, transition state for an exergonic reaction step structurally resembles the reactant for that step</a:t>
            </a:r>
            <a:endParaRPr lang="en-US" altLang="en-US" smtClean="0"/>
          </a:p>
        </p:txBody>
      </p:sp>
      <p:pic>
        <p:nvPicPr>
          <p:cNvPr id="135172" name="Picture 7" descr="07_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41750"/>
            <a:ext cx="9421813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Hammond Postulate</a:t>
            </a:r>
            <a:endParaRPr lang="en-CA" altLang="en-US" smtClean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Faster reaction gives more stable intermediate</a:t>
            </a:r>
          </a:p>
          <a:p>
            <a:pPr lvl="1"/>
            <a:r>
              <a:rPr lang="en-IN" altLang="en-US" smtClean="0"/>
              <a:t>Stability is reflected in the </a:t>
            </a:r>
            <a:r>
              <a:rPr lang="en-US" altLang="en-US" smtClean="0"/>
              <a:t>lower-energy transition state</a:t>
            </a:r>
          </a:p>
          <a:p>
            <a:r>
              <a:rPr lang="en-IN" altLang="en-US" smtClean="0"/>
              <a:t>More the alkyl groups that are present:</a:t>
            </a:r>
          </a:p>
          <a:p>
            <a:pPr lvl="1"/>
            <a:r>
              <a:rPr lang="en-IN" altLang="en-US" smtClean="0"/>
              <a:t>Greater the extent of stabilization </a:t>
            </a:r>
          </a:p>
          <a:p>
            <a:pPr lvl="1"/>
            <a:r>
              <a:rPr lang="en-IN" altLang="en-US" smtClean="0"/>
              <a:t>Faster the transition state forms</a:t>
            </a:r>
            <a:endParaRPr lang="en-US" altLang="en-US" smtClean="0"/>
          </a:p>
        </p:txBody>
      </p:sp>
      <p:pic>
        <p:nvPicPr>
          <p:cNvPr id="137220" name="Picture 6" descr="07_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3937000"/>
            <a:ext cx="5700712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568873"/>
            <a:ext cx="9418320" cy="5786120"/>
          </a:xfrm>
        </p:spPr>
        <p:txBody>
          <a:bodyPr/>
          <a:lstStyle/>
          <a:p>
            <a:r>
              <a:rPr lang="en-IN" altLang="en-US" sz="2800" dirty="0" smtClean="0"/>
              <a:t>What about the </a:t>
            </a:r>
            <a:r>
              <a:rPr lang="en-IN" altLang="en-US" sz="2800" dirty="0" err="1" smtClean="0"/>
              <a:t>the</a:t>
            </a:r>
            <a:r>
              <a:rPr lang="en-IN" altLang="en-US" sz="2800" dirty="0" smtClean="0"/>
              <a:t> second step of electrophilic addition of </a:t>
            </a:r>
            <a:r>
              <a:rPr lang="en-IN" altLang="en-US" sz="2800" dirty="0" err="1" smtClean="0"/>
              <a:t>HCl</a:t>
            </a:r>
            <a:r>
              <a:rPr lang="en-IN" altLang="en-US" sz="2800" dirty="0" smtClean="0"/>
              <a:t> to an alkene – the reaction of chloride ion with the carbocation intermediate?</a:t>
            </a:r>
          </a:p>
          <a:p>
            <a:pPr lvl="1"/>
            <a:r>
              <a:rPr lang="en-US" altLang="en-US" sz="2800" dirty="0" smtClean="0"/>
              <a:t>Is this step exergonic or endergonic?</a:t>
            </a:r>
          </a:p>
          <a:p>
            <a:pPr lvl="1"/>
            <a:r>
              <a:rPr lang="en-IN" altLang="en-US" sz="2800" dirty="0" smtClean="0"/>
              <a:t>Does the transition state for this second step resemble the reactant or product?</a:t>
            </a:r>
          </a:p>
          <a:p>
            <a:pPr lvl="1"/>
            <a:r>
              <a:rPr lang="en-US" altLang="en-US" sz="2800" dirty="0" smtClean="0"/>
              <a:t>Draw</a:t>
            </a:r>
            <a:r>
              <a:rPr lang="en-IN" altLang="en-US" sz="2800" dirty="0" smtClean="0"/>
              <a:t> what the transition-state structure might look like</a:t>
            </a:r>
          </a:p>
          <a:p>
            <a:r>
              <a:rPr lang="en-IN" altLang="en-US" sz="2800" dirty="0" smtClean="0"/>
              <a:t>Solution:</a:t>
            </a:r>
          </a:p>
          <a:p>
            <a:pPr lvl="1"/>
            <a:r>
              <a:rPr lang="en-IN" altLang="en-US" sz="2800" dirty="0" smtClean="0"/>
              <a:t>The second step in the electrophilic addition of </a:t>
            </a:r>
            <a:r>
              <a:rPr lang="en-IN" altLang="en-US" sz="2800" dirty="0" err="1" smtClean="0"/>
              <a:t>HCl</a:t>
            </a:r>
            <a:r>
              <a:rPr lang="en-IN" altLang="en-US" sz="2800" dirty="0" smtClean="0"/>
              <a:t> to an alkene is exergonic</a:t>
            </a:r>
          </a:p>
          <a:p>
            <a:pPr lvl="1"/>
            <a:r>
              <a:rPr lang="en-IN" altLang="en-US" sz="2800" dirty="0" smtClean="0"/>
              <a:t>According to the Hammond postulate, the transition state should resemble the carbocation intermediate</a:t>
            </a: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mtClean="0"/>
              <a:t>Transition-state structure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057400"/>
            <a:ext cx="86677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Evidence for the Mechanism of Electrophilic Addition: Carbocation Rearrangements</a:t>
            </a:r>
          </a:p>
        </p:txBody>
      </p:sp>
      <p:sp>
        <p:nvSpPr>
          <p:cNvPr id="143363" name="Content Placeholder 2"/>
          <p:cNvSpPr>
            <a:spLocks noGrp="1"/>
          </p:cNvSpPr>
          <p:nvPr>
            <p:ph idx="1"/>
          </p:nvPr>
        </p:nvSpPr>
        <p:spPr>
          <a:xfrm>
            <a:off x="228600" y="1347788"/>
            <a:ext cx="9525000" cy="61531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2800" smtClean="0"/>
              <a:t>Carbocations undergo structural rearrangements during </a:t>
            </a:r>
            <a:r>
              <a:rPr lang="en-IN" altLang="en-US" sz="2800" smtClean="0"/>
              <a:t>reaction of HX with an alkene </a:t>
            </a:r>
          </a:p>
          <a:p>
            <a:pPr>
              <a:spcBef>
                <a:spcPts val="600"/>
              </a:spcBef>
            </a:pPr>
            <a:endParaRPr lang="en-IN" altLang="en-US" sz="2800" smtClean="0"/>
          </a:p>
          <a:p>
            <a:pPr>
              <a:spcBef>
                <a:spcPts val="600"/>
              </a:spcBef>
            </a:pPr>
            <a:endParaRPr lang="en-IN" altLang="en-US" sz="2800" smtClean="0"/>
          </a:p>
          <a:p>
            <a:pPr>
              <a:spcBef>
                <a:spcPts val="600"/>
              </a:spcBef>
            </a:pPr>
            <a:endParaRPr lang="en-US" altLang="en-US" sz="2800" b="1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en-US" sz="2800" b="1" smtClean="0">
                <a:solidFill>
                  <a:srgbClr val="0070C0"/>
                </a:solidFill>
              </a:rPr>
              <a:t>Hydride shift</a:t>
            </a:r>
            <a:r>
              <a:rPr lang="en-IN" altLang="en-US" sz="2800" smtClean="0"/>
              <a:t>: Shift of a hydrogen atom and its electron pair between neighboring carbons</a:t>
            </a:r>
          </a:p>
          <a:p>
            <a:endParaRPr lang="en-IN" altLang="en-US" sz="2800" smtClean="0"/>
          </a:p>
          <a:p>
            <a:endParaRPr lang="en-IN" altLang="en-US" sz="2800" smtClean="0"/>
          </a:p>
          <a:p>
            <a:endParaRPr lang="en-IN" altLang="en-US" sz="2800" smtClean="0"/>
          </a:p>
          <a:p>
            <a:endParaRPr lang="en-IN" altLang="en-US" sz="2800" smtClean="0"/>
          </a:p>
          <a:p>
            <a:endParaRPr lang="en-IN" altLang="en-US" sz="2800" smtClean="0"/>
          </a:p>
        </p:txBody>
      </p:sp>
      <p:pic>
        <p:nvPicPr>
          <p:cNvPr id="143364" name="Picture 8" descr="07_u04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2324100"/>
            <a:ext cx="63246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5" name="Picture 7" descr="07_u05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4705350"/>
            <a:ext cx="62499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Evidence for the Mechanism of Electrophilic Addition: Carbocation Rearrangements</a:t>
            </a:r>
          </a:p>
        </p:txBody>
      </p:sp>
      <p:sp>
        <p:nvSpPr>
          <p:cNvPr id="145411" name="Content Placeholder 2"/>
          <p:cNvSpPr>
            <a:spLocks noGrp="1"/>
          </p:cNvSpPr>
          <p:nvPr>
            <p:ph idx="1"/>
          </p:nvPr>
        </p:nvSpPr>
        <p:spPr>
          <a:xfrm>
            <a:off x="304800" y="1347788"/>
            <a:ext cx="9448800" cy="6153150"/>
          </a:xfrm>
        </p:spPr>
        <p:txBody>
          <a:bodyPr/>
          <a:lstStyle/>
          <a:p>
            <a:r>
              <a:rPr lang="en-IN" altLang="en-US" sz="2800" smtClean="0"/>
              <a:t>Carbocation rearrangements can occur by the shift of an alkyl group </a:t>
            </a:r>
            <a:r>
              <a:rPr lang="en-US" altLang="en-US" sz="2800" smtClean="0"/>
              <a:t>with its electron pair</a:t>
            </a:r>
          </a:p>
          <a:p>
            <a:endParaRPr lang="en-IN" altLang="en-US" sz="2800" smtClean="0"/>
          </a:p>
          <a:p>
            <a:endParaRPr lang="en-IN" altLang="en-US" sz="2800" smtClean="0"/>
          </a:p>
          <a:p>
            <a:endParaRPr lang="en-IN" altLang="en-US" sz="2800" smtClean="0"/>
          </a:p>
          <a:p>
            <a:endParaRPr lang="en-IN" altLang="en-US" sz="2800" smtClean="0"/>
          </a:p>
          <a:p>
            <a:endParaRPr lang="en-IN" altLang="en-US" sz="2800" smtClean="0"/>
          </a:p>
          <a:p>
            <a:endParaRPr lang="en-IN" altLang="en-US" sz="2800" smtClean="0"/>
          </a:p>
          <a:p>
            <a:endParaRPr lang="en-IN" altLang="en-US" sz="2800" smtClean="0"/>
          </a:p>
          <a:p>
            <a:endParaRPr lang="en-US" altLang="en-US" sz="2800" smtClean="0"/>
          </a:p>
          <a:p>
            <a:r>
              <a:rPr lang="en-US" altLang="en-US" sz="2800" smtClean="0"/>
              <a:t>Secondary </a:t>
            </a:r>
            <a:r>
              <a:rPr lang="en-IN" altLang="en-US" sz="2800" smtClean="0"/>
              <a:t>carbocation rearranges to a more stable tertiary carbocation by the shift of a </a:t>
            </a:r>
            <a:r>
              <a:rPr lang="en-US" altLang="en-US" sz="2800" smtClean="0"/>
              <a:t>methyl group</a:t>
            </a:r>
            <a:endParaRPr lang="en-IN" altLang="en-US" sz="2800" smtClean="0"/>
          </a:p>
        </p:txBody>
      </p:sp>
      <p:pic>
        <p:nvPicPr>
          <p:cNvPr id="14541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2514600"/>
            <a:ext cx="8312150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74" y="152400"/>
            <a:ext cx="9144000" cy="1295400"/>
          </a:xfrm>
        </p:spPr>
        <p:txBody>
          <a:bodyPr/>
          <a:lstStyle/>
          <a:p>
            <a:r>
              <a:rPr lang="en-US" altLang="en-US" dirty="0" smtClean="0"/>
              <a:t>Hydride Shift in Biological </a:t>
            </a:r>
            <a:br>
              <a:rPr lang="en-US" altLang="en-US" dirty="0" smtClean="0"/>
            </a:br>
            <a:r>
              <a:rPr lang="en-US" altLang="en-US" dirty="0" smtClean="0"/>
              <a:t>Molecules</a:t>
            </a:r>
          </a:p>
        </p:txBody>
      </p:sp>
      <p:pic>
        <p:nvPicPr>
          <p:cNvPr id="147459" name="Picture 5" descr="07_u05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743200"/>
            <a:ext cx="92868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149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On treatment with HBr, vinylcyclohexane undergoes addition and rearrangement to yield 1-bromo-1-ethylcyclohexane</a:t>
            </a:r>
          </a:p>
          <a:p>
            <a:pPr lvl="1"/>
            <a:r>
              <a:rPr lang="en-IN" altLang="en-US" smtClean="0"/>
              <a:t>Using curved arrows, propose a mechanism to account for this result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</p:txBody>
      </p:sp>
      <p:pic>
        <p:nvPicPr>
          <p:cNvPr id="14950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3771900"/>
            <a:ext cx="693896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Solution: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r>
              <a:rPr lang="en-IN" altLang="en-US" smtClean="0"/>
              <a:t>Step 1 - Electrophilic addition of H</a:t>
            </a:r>
            <a:r>
              <a:rPr lang="en-IN" altLang="en-US" baseline="30000" smtClean="0"/>
              <a:t>+</a:t>
            </a:r>
            <a:r>
              <a:rPr lang="en-IN" altLang="en-US" smtClean="0"/>
              <a:t> to double bond</a:t>
            </a:r>
          </a:p>
          <a:p>
            <a:r>
              <a:rPr lang="en-IN" altLang="en-US" smtClean="0"/>
              <a:t>Step 2 - Hydride shift that forms a more stable tertiary carbocation</a:t>
            </a:r>
          </a:p>
          <a:p>
            <a:r>
              <a:rPr lang="en-IN" altLang="en-US" smtClean="0"/>
              <a:t>Step 3 - Reaction of carbocation with Br</a:t>
            </a:r>
            <a:r>
              <a:rPr lang="en-IN" altLang="en-US" baseline="30000" smtClean="0"/>
              <a:t>-</a:t>
            </a:r>
            <a:endParaRPr lang="en-US" altLang="en-US" baseline="3000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91440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 smtClean="0"/>
              <a:t>Summary</a:t>
            </a:r>
            <a:endParaRPr lang="en-US" altLang="en-US" dirty="0" smtClean="0"/>
          </a:p>
        </p:txBody>
      </p:sp>
      <p:sp>
        <p:nvSpPr>
          <p:cNvPr id="153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z="2800" dirty="0" smtClean="0"/>
              <a:t>Alkene is a hydrocarbon that contains a carbon-carbon double bond</a:t>
            </a:r>
          </a:p>
          <a:p>
            <a:r>
              <a:rPr lang="en-IN" altLang="en-US" sz="2800" dirty="0" smtClean="0"/>
              <a:t>Alkenes are said to be unsaturated because they contain fewer hydrogens than alkanes with the same number of carbons</a:t>
            </a:r>
          </a:p>
          <a:p>
            <a:r>
              <a:rPr lang="en-IN" altLang="en-US" sz="2800" dirty="0" smtClean="0"/>
              <a:t>If the higher-ranking groups on each carbon are on the same side of the double bond, the geometry is </a:t>
            </a:r>
            <a:r>
              <a:rPr lang="en-IN" altLang="en-US" sz="2800" i="1" dirty="0" smtClean="0"/>
              <a:t>Z </a:t>
            </a:r>
          </a:p>
          <a:p>
            <a:r>
              <a:rPr lang="en-IN" altLang="en-US" sz="2800" dirty="0" smtClean="0"/>
              <a:t>If the higher-ranking groups on each carbon are on opposite sides of the double bond, the geometry is </a:t>
            </a:r>
            <a:r>
              <a:rPr lang="en-IN" altLang="en-US" sz="2800" i="1" dirty="0" smtClean="0"/>
              <a:t>E</a:t>
            </a:r>
          </a:p>
          <a:p>
            <a:r>
              <a:rPr lang="en-IN" altLang="en-US" sz="2800" dirty="0" smtClean="0"/>
              <a:t>Alkene chemistry is dominated by electrophilic addition reactions</a:t>
            </a:r>
          </a:p>
          <a:p>
            <a:endParaRPr lang="en-IN" altLang="en-US" sz="2800" i="1" dirty="0" smtClean="0"/>
          </a:p>
          <a:p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Thermal Cracking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ts val="2800"/>
            </a:pPr>
            <a:r>
              <a:rPr lang="en-US" altLang="en-US" sz="3200" smtClean="0"/>
              <a:t>Ethylene, propylene, and butane are synthesized by steam cracking of light alkanes</a:t>
            </a:r>
          </a:p>
          <a:p>
            <a:pPr>
              <a:buSzPts val="2800"/>
            </a:pPr>
            <a:endParaRPr lang="en-US" altLang="en-US" sz="3200" smtClean="0"/>
          </a:p>
          <a:p>
            <a:endParaRPr lang="en-US" altLang="en-US" smtClean="0"/>
          </a:p>
        </p:txBody>
      </p:sp>
      <p:pic>
        <p:nvPicPr>
          <p:cNvPr id="26628" name="Picture 5" descr="07_u0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9259888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Summary</a:t>
            </a:r>
            <a:endParaRPr lang="en-US" altLang="en-US" smtClean="0"/>
          </a:p>
        </p:txBody>
      </p:sp>
      <p:sp>
        <p:nvSpPr>
          <p:cNvPr id="154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Markovnikov’s</a:t>
            </a:r>
            <a:r>
              <a:rPr lang="en-US" altLang="en-US" sz="2800" dirty="0" smtClean="0"/>
              <a:t> </a:t>
            </a:r>
            <a:r>
              <a:rPr lang="en-IN" altLang="en-US" sz="2800" dirty="0" smtClean="0"/>
              <a:t>rule predicts that the H group will add to the carbon having fewer alkyl substituents and the X group will add to the carbon having more alkyl substituent</a:t>
            </a:r>
          </a:p>
          <a:p>
            <a:r>
              <a:rPr lang="en-IN" altLang="en-US" sz="2800" dirty="0" smtClean="0"/>
              <a:t>Hammond postulate states that the transition state of an exergonic reaction step structurally resembles the reactant, whereas the transition state of an endergonic reaction step structurally resembles the product</a:t>
            </a:r>
          </a:p>
          <a:p>
            <a:r>
              <a:rPr lang="en-IN" altLang="en-US" sz="2800" dirty="0" smtClean="0"/>
              <a:t>Rearrangements occur by shift of either a hydride ion, :H</a:t>
            </a:r>
            <a:r>
              <a:rPr lang="en-IN" altLang="en-US" sz="2800" baseline="30000" dirty="0" smtClean="0"/>
              <a:t>-</a:t>
            </a:r>
            <a:r>
              <a:rPr lang="en-IN" altLang="en-US" sz="2800" dirty="0" smtClean="0"/>
              <a:t> (a hydride shift), or an alkyl anion, :R</a:t>
            </a:r>
            <a:r>
              <a:rPr lang="en-IN" altLang="en-US" sz="2800" baseline="30000" dirty="0" smtClean="0"/>
              <a:t>-</a:t>
            </a:r>
            <a:r>
              <a:rPr lang="en-IN" altLang="en-US" sz="2800" dirty="0" smtClean="0"/>
              <a:t>, from a carbon atom to the </a:t>
            </a:r>
            <a:r>
              <a:rPr lang="en-IN" altLang="en-US" sz="2800" dirty="0" err="1" smtClean="0"/>
              <a:t>neighboring</a:t>
            </a:r>
            <a:r>
              <a:rPr lang="en-IN" altLang="en-US" sz="2800" dirty="0" smtClean="0"/>
              <a:t> </a:t>
            </a:r>
            <a:r>
              <a:rPr lang="en-US" altLang="en-US" sz="2800" dirty="0" smtClean="0"/>
              <a:t>positively charged carbon</a:t>
            </a:r>
          </a:p>
          <a:p>
            <a:endParaRPr lang="en-US" alt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Calculating Degree of Unsaturation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z="2800" dirty="0" smtClean="0"/>
              <a:t>Alkenes have fewer hydrogens than alkanes with the same number of carbons</a:t>
            </a:r>
          </a:p>
          <a:p>
            <a:pPr lvl="1"/>
            <a:r>
              <a:rPr lang="en-US" altLang="en-US" sz="2800" dirty="0" smtClean="0"/>
              <a:t>Referred to as 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unsaturated</a:t>
            </a:r>
            <a:endParaRPr lang="en-IN" altLang="en-US" sz="2800" dirty="0" smtClean="0">
              <a:solidFill>
                <a:srgbClr val="0070C0"/>
              </a:solidFill>
            </a:endParaRPr>
          </a:p>
          <a:p>
            <a:endParaRPr lang="en-US" altLang="en-US" sz="2800" b="1" dirty="0" smtClean="0">
              <a:solidFill>
                <a:srgbClr val="0070C0"/>
              </a:solidFill>
            </a:endParaRPr>
          </a:p>
          <a:p>
            <a:endParaRPr lang="en-US" altLang="en-US" sz="2800" b="1" dirty="0" smtClean="0">
              <a:solidFill>
                <a:srgbClr val="0070C0"/>
              </a:solidFill>
            </a:endParaRPr>
          </a:p>
          <a:p>
            <a:endParaRPr lang="en-US" altLang="en-US" sz="2800" b="1" dirty="0" smtClean="0">
              <a:solidFill>
                <a:srgbClr val="0070C0"/>
              </a:solidFill>
            </a:endParaRPr>
          </a:p>
          <a:p>
            <a:endParaRPr lang="en-US" altLang="en-US" sz="2800" b="1" dirty="0" smtClean="0">
              <a:solidFill>
                <a:srgbClr val="0070C0"/>
              </a:solidFill>
            </a:endParaRPr>
          </a:p>
          <a:p>
            <a:r>
              <a:rPr lang="en-US" altLang="en-US" sz="2800" b="1" dirty="0" smtClean="0">
                <a:solidFill>
                  <a:srgbClr val="0070C0"/>
                </a:solidFill>
              </a:rPr>
              <a:t>Degree of unsaturation</a:t>
            </a:r>
            <a:r>
              <a:rPr lang="en-US" altLang="en-US" sz="2800" dirty="0" smtClean="0"/>
              <a:t>: Number of multiple bonds or rings present in the molecule</a:t>
            </a:r>
          </a:p>
          <a:p>
            <a:r>
              <a:rPr lang="en-US" altLang="en-US" sz="2800" dirty="0" smtClean="0"/>
              <a:t>Formula for a saturated acyclic compound is C</a:t>
            </a:r>
            <a:r>
              <a:rPr lang="en-US" altLang="en-US" sz="2800" baseline="-25000" dirty="0" smtClean="0"/>
              <a:t>n</a:t>
            </a:r>
            <a:r>
              <a:rPr lang="en-US" altLang="en-US" sz="2800" dirty="0" smtClean="0"/>
              <a:t>H</a:t>
            </a:r>
            <a:r>
              <a:rPr lang="en-US" altLang="en-US" sz="2800" baseline="-25000" dirty="0" smtClean="0"/>
              <a:t>2n+2</a:t>
            </a:r>
          </a:p>
          <a:p>
            <a:r>
              <a:rPr lang="en-US" altLang="en-US" sz="2800" dirty="0" smtClean="0"/>
              <a:t>Each ring or multiple bond replaces 2 H's</a:t>
            </a:r>
            <a:endParaRPr lang="en-CA" altLang="en-US" sz="2800" dirty="0" smtClean="0"/>
          </a:p>
          <a:p>
            <a:endParaRPr lang="en-US" altLang="en-US" sz="2800" dirty="0" smtClean="0"/>
          </a:p>
        </p:txBody>
      </p:sp>
      <p:pic>
        <p:nvPicPr>
          <p:cNvPr id="28676" name="Picture 6" descr="07_u0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24200"/>
            <a:ext cx="76835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Calculating Degree of Unsaturation</a:t>
            </a:r>
            <a:endParaRPr lang="en-CA" altLang="en-US" smtClean="0"/>
          </a:p>
        </p:txBody>
      </p:sp>
      <p:sp>
        <p:nvSpPr>
          <p:cNvPr id="30723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mtClean="0"/>
              <a:t>C</a:t>
            </a:r>
            <a:r>
              <a:rPr lang="en-US" altLang="en-US" baseline="-25000" smtClean="0"/>
              <a:t>6</a:t>
            </a:r>
            <a:r>
              <a:rPr lang="en-US" altLang="en-US" smtClean="0"/>
              <a:t>H</a:t>
            </a:r>
            <a:r>
              <a:rPr lang="en-US" altLang="en-US" baseline="-25000" smtClean="0"/>
              <a:t>14</a:t>
            </a:r>
            <a:r>
              <a:rPr lang="en-US" altLang="en-US" smtClean="0"/>
              <a:t> saturated C</a:t>
            </a:r>
            <a:r>
              <a:rPr lang="en-US" altLang="en-US" baseline="-25000" smtClean="0"/>
              <a:t>6</a:t>
            </a:r>
            <a:r>
              <a:rPr lang="en-US" altLang="en-US" smtClean="0"/>
              <a:t> alkane </a:t>
            </a:r>
          </a:p>
          <a:p>
            <a:pPr lvl="1"/>
            <a:r>
              <a:rPr lang="en-US" altLang="en-US" smtClean="0"/>
              <a:t>Degree of saturation is two</a:t>
            </a:r>
            <a:endParaRPr lang="en-CA" altLang="en-US" smtClean="0"/>
          </a:p>
        </p:txBody>
      </p:sp>
      <p:pic>
        <p:nvPicPr>
          <p:cNvPr id="30724" name="Picture 7" descr="07_u00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2828925"/>
            <a:ext cx="8564563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6183</TotalTime>
  <Words>2251</Words>
  <Application>Microsoft Office PowerPoint</Application>
  <PresentationFormat>Custom</PresentationFormat>
  <Paragraphs>488</Paragraphs>
  <Slides>70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9" baseType="lpstr">
      <vt:lpstr>MS PGothic</vt:lpstr>
      <vt:lpstr>MS PGothic</vt:lpstr>
      <vt:lpstr>Arial</vt:lpstr>
      <vt:lpstr>Calibri</vt:lpstr>
      <vt:lpstr>Symbol</vt:lpstr>
      <vt:lpstr>Tahoma</vt:lpstr>
      <vt:lpstr>Times New Roman</vt:lpstr>
      <vt:lpstr>Wingdings</vt:lpstr>
      <vt:lpstr>1_Layers</vt:lpstr>
      <vt:lpstr>Chapter 7 Alkenes: Structure and Reactivity</vt:lpstr>
      <vt:lpstr>Learning Objectives</vt:lpstr>
      <vt:lpstr>Learning Objectives</vt:lpstr>
      <vt:lpstr>Learning Objectives</vt:lpstr>
      <vt:lpstr>Alkene-Hydrocarbon With Carbon–Carbon Double Bond</vt:lpstr>
      <vt:lpstr>Industrial Preparation and Use  of Alkenes</vt:lpstr>
      <vt:lpstr>Thermal Cracking</vt:lpstr>
      <vt:lpstr>Calculating Degree of Unsaturation</vt:lpstr>
      <vt:lpstr>Calculating Degree of Unsaturation</vt:lpstr>
      <vt:lpstr>Calculating Degree of Unsaturation</vt:lpstr>
      <vt:lpstr>Calculating Degree of Unsaturation</vt:lpstr>
      <vt:lpstr>Calculating Degree of Unsaturation</vt:lpstr>
      <vt:lpstr>Worked Example</vt:lpstr>
      <vt:lpstr>Worked Example</vt:lpstr>
      <vt:lpstr>Naming Alkenes</vt:lpstr>
      <vt:lpstr>Naming Alkenes</vt:lpstr>
      <vt:lpstr>Table 7.1 - Common Names of Some Alkenes</vt:lpstr>
      <vt:lpstr>Worked Example</vt:lpstr>
      <vt:lpstr>Worked Example</vt:lpstr>
      <vt:lpstr>Worked Example</vt:lpstr>
      <vt:lpstr>Worked Example</vt:lpstr>
      <vt:lpstr>Worked Example</vt:lpstr>
      <vt:lpstr>Cis-Trans Isomerism in Alkenes</vt:lpstr>
      <vt:lpstr>Cis-Trans Isomerism in Alkenes</vt:lpstr>
      <vt:lpstr>Cis-Trans Isomerism in Alkenes</vt:lpstr>
      <vt:lpstr>Figure 7.3 - Cis and Trans Isomers of 2-Butene</vt:lpstr>
      <vt:lpstr>Cis-Trans Isomerism in Alkenes</vt:lpstr>
      <vt:lpstr>Worked Example</vt:lpstr>
      <vt:lpstr>Alkene Stereochemistry and the  E,Z Designation</vt:lpstr>
      <vt:lpstr>Alkene Stereochemistry and the E,Z Designation</vt:lpstr>
      <vt:lpstr>Alkene Stereochemistry and the E,Z Designation</vt:lpstr>
      <vt:lpstr>Alkene Stereochemistry and the E,Z Designation</vt:lpstr>
      <vt:lpstr>Alkene Stereochemistry and the E,Z Designation</vt:lpstr>
      <vt:lpstr>Worked Example</vt:lpstr>
      <vt:lpstr>Worked Example</vt:lpstr>
      <vt:lpstr>Stability of Alkenes</vt:lpstr>
      <vt:lpstr>Figure 7.5 - Energy Diagrams for Hydrogenation of cis- and trans-2-Butene</vt:lpstr>
      <vt:lpstr>Table 7.2 - Heats of Hydrogenation of Some Alkenes</vt:lpstr>
      <vt:lpstr>Hyperconjugation</vt:lpstr>
      <vt:lpstr>Worked Example</vt:lpstr>
      <vt:lpstr>Worked Example</vt:lpstr>
      <vt:lpstr>Electrophilic Addition of Alkenes</vt:lpstr>
      <vt:lpstr>Figure 7.7 - Mechanism</vt:lpstr>
      <vt:lpstr>Figure 7.8 - Energy Diagram for the Two-step Electrophilic Addition of HBr to 2-Methylpropene</vt:lpstr>
      <vt:lpstr>Electrophilic Addition of Alkenes</vt:lpstr>
      <vt:lpstr>Orientation of Electrophilic Additions: Markovnikov’s Rule</vt:lpstr>
      <vt:lpstr>Markovnikov’s Rule</vt:lpstr>
      <vt:lpstr>Markovnikov’s Rule (restated)</vt:lpstr>
      <vt:lpstr>Markovnikov’s Rule (restated)</vt:lpstr>
      <vt:lpstr>Worked Example</vt:lpstr>
      <vt:lpstr>Worked Example</vt:lpstr>
      <vt:lpstr>Worked Example</vt:lpstr>
      <vt:lpstr>Carbocation Structure and Stability</vt:lpstr>
      <vt:lpstr>Carbocation Structure and Stability</vt:lpstr>
      <vt:lpstr>Carbocation Structure and Stability </vt:lpstr>
      <vt:lpstr>Carbocation Structure and Stability </vt:lpstr>
      <vt:lpstr>Worked Example</vt:lpstr>
      <vt:lpstr>The Hammond Postulate</vt:lpstr>
      <vt:lpstr>Figure 7.13 - Energy Diagrams for Two Similar Competing Reactions</vt:lpstr>
      <vt:lpstr>The Hammond Postulate</vt:lpstr>
      <vt:lpstr>The Hammond Postulate</vt:lpstr>
      <vt:lpstr>Worked Example</vt:lpstr>
      <vt:lpstr>Worked Example</vt:lpstr>
      <vt:lpstr>Evidence for the Mechanism of Electrophilic Addition: Carbocation Rearrangements</vt:lpstr>
      <vt:lpstr>Evidence for the Mechanism of Electrophilic Addition: Carbocation Rearrangements</vt:lpstr>
      <vt:lpstr>Hydride Shift in Biological  Molecules</vt:lpstr>
      <vt:lpstr>Worked Example</vt:lpstr>
      <vt:lpstr>Worked Example</vt:lpstr>
      <vt:lpstr>Summary</vt:lpstr>
      <vt:lpstr>Summary</vt:lpstr>
    </vt:vector>
  </TitlesOfParts>
  <Company>University of Toronto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Alkenes: Structure and Reactivity</dc:title>
  <dc:creator>Ronald Kluger</dc:creator>
  <cp:lastModifiedBy>Gomathi Ramanoudjame</cp:lastModifiedBy>
  <cp:revision>380</cp:revision>
  <dcterms:created xsi:type="dcterms:W3CDTF">2010-09-24T01:58:22Z</dcterms:created>
  <dcterms:modified xsi:type="dcterms:W3CDTF">2018-05-25T22:06:12Z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C:\My Documents\My Webs\Courses\CHM138\docs\CH6_97b</vt:lpwstr>
  </property>
</Properties>
</file>