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6" r:id="rId3"/>
    <p:sldMasterId id="2147483689" r:id="rId4"/>
    <p:sldMasterId id="2147483701" r:id="rId5"/>
  </p:sldMasterIdLst>
  <p:notesMasterIdLst>
    <p:notesMasterId r:id="rId85"/>
  </p:notesMasterIdLst>
  <p:handoutMasterIdLst>
    <p:handoutMasterId r:id="rId86"/>
  </p:handoutMasterIdLst>
  <p:sldIdLst>
    <p:sldId id="256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257" r:id="rId15"/>
    <p:sldId id="259" r:id="rId16"/>
    <p:sldId id="291" r:id="rId17"/>
    <p:sldId id="261" r:id="rId18"/>
    <p:sldId id="264" r:id="rId19"/>
    <p:sldId id="292" r:id="rId20"/>
    <p:sldId id="312" r:id="rId21"/>
    <p:sldId id="279" r:id="rId22"/>
    <p:sldId id="280" r:id="rId23"/>
    <p:sldId id="281" r:id="rId24"/>
    <p:sldId id="297" r:id="rId25"/>
    <p:sldId id="265" r:id="rId26"/>
    <p:sldId id="266" r:id="rId27"/>
    <p:sldId id="268" r:id="rId28"/>
    <p:sldId id="269" r:id="rId29"/>
    <p:sldId id="313" r:id="rId30"/>
    <p:sldId id="314" r:id="rId31"/>
    <p:sldId id="270" r:id="rId32"/>
    <p:sldId id="271" r:id="rId33"/>
    <p:sldId id="272" r:id="rId34"/>
    <p:sldId id="315" r:id="rId35"/>
    <p:sldId id="316" r:id="rId36"/>
    <p:sldId id="293" r:id="rId37"/>
    <p:sldId id="298" r:id="rId38"/>
    <p:sldId id="299" r:id="rId39"/>
    <p:sldId id="317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356" r:id="rId83"/>
    <p:sldId id="357" r:id="rId8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66"/>
    <a:srgbClr val="FF6699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547" autoAdjust="0"/>
    <p:restoredTop sz="94660" autoAdjust="0"/>
  </p:normalViewPr>
  <p:slideViewPr>
    <p:cSldViewPr snapToGrid="0">
      <p:cViewPr varScale="1">
        <p:scale>
          <a:sx n="150" d="100"/>
          <a:sy n="150" d="100"/>
        </p:scale>
        <p:origin x="217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tableStyles" Target="tableStyles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image" Target="../media/image57.png"/><Relationship Id="rId4" Type="http://schemas.openxmlformats.org/officeDocument/2006/relationships/image" Target="../media/image6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58.png"/><Relationship Id="rId1" Type="http://schemas.openxmlformats.org/officeDocument/2006/relationships/image" Target="../media/image57.png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5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7E7ABAC2-4869-4F3B-AB20-FEFEFC569F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E705006-4F2F-4441-88A8-B763B59F2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BDC7A-62E9-414F-99D2-30BBF71FE62C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102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Spectroscopy of Organic Compounds. Prepared by Dr. Khalid A. Shadid</a:t>
            </a:r>
          </a:p>
        </p:txBody>
      </p:sp>
    </p:spTree>
    <p:extLst>
      <p:ext uri="{BB962C8B-B14F-4D97-AF65-F5344CB8AC3E}">
        <p14:creationId xmlns:p14="http://schemas.microsoft.com/office/powerpoint/2010/main" val="266260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E8BF7-3E8F-4512-911D-BD51112065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326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DE3CB-AC88-4913-9C36-E5AE31D58D5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Delocalized pi MO’s must be used to describe conjugated systems. The energy of the HOMO (pi) increases and the energy of the LUMO (pi*) decreases as the number of conjugated pi bonds increases. This results in an absorption at lower energy (longer wavelength).</a:t>
            </a:r>
          </a:p>
          <a:p>
            <a:r>
              <a:rPr lang="en-US"/>
              <a:t>These are all </a:t>
            </a:r>
            <a:r>
              <a:rPr lang="el-GR">
                <a:cs typeface="Arial" pitchFamily="34" charset="0"/>
              </a:rPr>
              <a:t>π</a:t>
            </a:r>
            <a:r>
              <a:rPr lang="en-US">
                <a:cs typeface="Arial" pitchFamily="34" charset="0"/>
              </a:rPr>
              <a:t> </a:t>
            </a:r>
            <a:r>
              <a:rPr lang="el-GR">
                <a:latin typeface=""/>
                <a:cs typeface="Arial" pitchFamily="34" charset="0"/>
              </a:rPr>
              <a:t>→</a:t>
            </a:r>
            <a:r>
              <a:rPr lang="en-US">
                <a:latin typeface=""/>
                <a:cs typeface="Arial" pitchFamily="34" charset="0"/>
              </a:rPr>
              <a:t> </a:t>
            </a:r>
            <a:r>
              <a:rPr lang="el-GR">
                <a:cs typeface="Arial" pitchFamily="34" charset="0"/>
              </a:rPr>
              <a:t>π</a:t>
            </a:r>
            <a:r>
              <a:rPr lang="en-US">
                <a:cs typeface="Arial" pitchFamily="34" charset="0"/>
              </a:rPr>
              <a:t>* transitions. Note they have large extinction coefficients.</a:t>
            </a:r>
            <a:endParaRPr lang="el-GR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9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88A73-F96F-4DDD-99C5-0FECFE58F3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77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574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31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1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30A67-F20F-4DF2-81A7-B9D91DD80D64}" type="datetimeFigureOut">
              <a:rPr lang="en-US"/>
              <a:pPr>
                <a:defRPr/>
              </a:pPr>
              <a:t>7/8/2017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CFD05-2FA9-4106-9B3B-D45A89C395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6D65A-214E-498E-9F19-3DFFA3D134E7}" type="datetimeFigureOut">
              <a:rPr lang="en-US"/>
              <a:pPr>
                <a:defRPr/>
              </a:pPr>
              <a:t>7/8/2017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4A240-43B6-4E75-9C9D-69A77AF19A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9D1B2-B30C-4A71-A2FE-A0B8255A6B99}" type="datetimeFigureOut">
              <a:rPr lang="en-US"/>
              <a:pPr>
                <a:defRPr/>
              </a:pPr>
              <a:t>7/8/2017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DA847-C075-4722-89E6-CA574D3646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43E0-00A2-44F3-922F-62C5EF5D3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2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97967-9196-4ED7-8F5A-B84A910CB9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62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269CA-0712-4DF4-8919-B5720654A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471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AB2AF-A5A2-463C-993C-5744A8375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732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87E62-BD69-4851-8A15-C9F2A9F95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99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F8AB-490A-4294-BFA2-4963A4612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28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481A-F414-4BA4-B0FF-214F22037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893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38488-9130-4221-B7FA-A4CAE0A71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82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F724F-C240-4AC9-8E5D-815827DB8B56}" type="datetimeFigureOut">
              <a:rPr lang="en-US"/>
              <a:pPr>
                <a:defRPr/>
              </a:pPr>
              <a:t>7/8/2017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B7E81-883E-4BAB-A4E5-F3B9A459B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5873-F157-48DB-8E03-D4665AAD6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948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7644-CB2F-4ACC-A61A-5DA2CA2C6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566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4E710-FA94-42F7-8D59-ACC9695C8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01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3B4A3-367B-46A4-995E-ED6EE63B2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228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C26A-1046-498E-8AF2-8E6EB5724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96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140E3-00BD-47BF-8D8B-B1B17F2E7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565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9F4F-38A4-40DB-A3D5-66B4651E4DE3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9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9F4F-38A4-40DB-A3D5-66B4651E4DE3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54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9F4F-38A4-40DB-A3D5-66B4651E4DE3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65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9F4F-38A4-40DB-A3D5-66B4651E4DE3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3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1FB80-8A30-438F-9C4A-CA30045C307A}" type="datetimeFigureOut">
              <a:rPr lang="en-US"/>
              <a:pPr>
                <a:defRPr/>
              </a:pPr>
              <a:t>7/8/2017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2943E-A37B-4121-8004-A86C14FA2D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9F4F-38A4-40DB-A3D5-66B4651E4DE3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24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9F4F-38A4-40DB-A3D5-66B4651E4DE3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48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9F4F-38A4-40DB-A3D5-66B4651E4DE3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02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9F4F-38A4-40DB-A3D5-66B4651E4DE3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9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9F4F-38A4-40DB-A3D5-66B4651E4DE3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39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9F4F-38A4-40DB-A3D5-66B4651E4DE3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15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9F4F-38A4-40DB-A3D5-66B4651E4DE3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9" y="274638"/>
            <a:ext cx="822942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87" y="1600203"/>
            <a:ext cx="4031021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968" y="1600203"/>
            <a:ext cx="403274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93BC0-9A5B-4CD9-9059-FF4847EC97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40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5B9E-B1DF-4EBD-8428-D64536CB796C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802A-FE0E-444D-BB48-F9D9323A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90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5B9E-B1DF-4EBD-8428-D64536CB796C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802A-FE0E-444D-BB48-F9D9323A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8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58AF7-6947-48E6-8C28-20BCDB56317C}" type="datetimeFigureOut">
              <a:rPr lang="en-US"/>
              <a:pPr>
                <a:defRPr/>
              </a:pPr>
              <a:t>7/8/2017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ECE03-4D11-48FB-BF5C-E6D07E3D60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5B9E-B1DF-4EBD-8428-D64536CB796C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802A-FE0E-444D-BB48-F9D9323A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29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5B9E-B1DF-4EBD-8428-D64536CB796C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802A-FE0E-444D-BB48-F9D9323A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56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5B9E-B1DF-4EBD-8428-D64536CB796C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802A-FE0E-444D-BB48-F9D9323A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51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5B9E-B1DF-4EBD-8428-D64536CB796C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802A-FE0E-444D-BB48-F9D9323A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18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5B9E-B1DF-4EBD-8428-D64536CB796C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802A-FE0E-444D-BB48-F9D9323A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42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5B9E-B1DF-4EBD-8428-D64536CB796C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802A-FE0E-444D-BB48-F9D9323A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14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5B9E-B1DF-4EBD-8428-D64536CB796C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802A-FE0E-444D-BB48-F9D9323A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79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5B9E-B1DF-4EBD-8428-D64536CB796C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802A-FE0E-444D-BB48-F9D9323A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684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5B9E-B1DF-4EBD-8428-D64536CB796C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802A-FE0E-444D-BB48-F9D9323A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55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35C7-C653-4483-8015-80EFD3890B28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916-9E3A-4A64-BB75-4C23A6B71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8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74EF6-D6B3-4DBD-86F4-803A9C193CB4}" type="datetimeFigureOut">
              <a:rPr lang="en-US"/>
              <a:pPr>
                <a:defRPr/>
              </a:pPr>
              <a:t>7/8/2017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4067-718A-4655-9414-84E5FE4C91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35C7-C653-4483-8015-80EFD3890B28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916-9E3A-4A64-BB75-4C23A6B71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71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35C7-C653-4483-8015-80EFD3890B28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916-9E3A-4A64-BB75-4C23A6B71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96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35C7-C653-4483-8015-80EFD3890B28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916-9E3A-4A64-BB75-4C23A6B71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383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35C7-C653-4483-8015-80EFD3890B28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916-9E3A-4A64-BB75-4C23A6B71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200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35C7-C653-4483-8015-80EFD3890B28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916-9E3A-4A64-BB75-4C23A6B71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036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35C7-C653-4483-8015-80EFD3890B28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916-9E3A-4A64-BB75-4C23A6B71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38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35C7-C653-4483-8015-80EFD3890B28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916-9E3A-4A64-BB75-4C23A6B71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561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35C7-C653-4483-8015-80EFD3890B28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916-9E3A-4A64-BB75-4C23A6B71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42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35C7-C653-4483-8015-80EFD3890B28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916-9E3A-4A64-BB75-4C23A6B71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7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35C7-C653-4483-8015-80EFD3890B28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916-9E3A-4A64-BB75-4C23A6B71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8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48702-1AEE-4D17-BE5E-131EFF61AF8A}" type="datetimeFigureOut">
              <a:rPr lang="en-US"/>
              <a:pPr>
                <a:defRPr/>
              </a:pPr>
              <a:t>7/8/2017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37798-27F4-41D3-BD4F-979FE202AC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6425" cy="1368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6425" cy="38830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C343-E946-45B1-A3BF-7C1DA92E525E}" type="datetime1">
              <a:rPr lang="en-US"/>
              <a:pPr>
                <a:defRPr/>
              </a:pPr>
              <a:t>7/8/2017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1DF5-D9EC-41DA-9A19-07AEAE1A6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2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769F5-EBC1-4345-834F-C81FAE233E5C}" type="datetimeFigureOut">
              <a:rPr lang="en-US"/>
              <a:pPr>
                <a:defRPr/>
              </a:pPr>
              <a:t>7/8/2017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16221-5014-426F-98F1-9F6A6F0283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4EB4A-66A6-439A-B22D-0C4B4D19492B}" type="datetimeFigureOut">
              <a:rPr lang="en-US"/>
              <a:pPr>
                <a:defRPr/>
              </a:pPr>
              <a:t>7/8/2017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87B0F-4C03-4630-B6AC-994C45D43B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283C-9949-44AD-90DE-638A555EBBBE}" type="datetimeFigureOut">
              <a:rPr lang="en-US"/>
              <a:pPr>
                <a:defRPr/>
              </a:pPr>
              <a:t>7/8/2017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51636-7686-4410-9CC2-C3B1EDDAFE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BC1FEFD-2F09-46FF-B1B3-A8ADECBD33B1}" type="datetimeFigureOut">
              <a:rPr lang="en-US"/>
              <a:pPr>
                <a:defRPr/>
              </a:pPr>
              <a:t>7/8/2017</a:t>
            </a:fld>
            <a:endParaRPr lang="en-GB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E994D1D-C00B-40E1-BDBD-BD9E68E41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52BEB77-918C-47DB-B667-501789087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327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69F4F-38A4-40DB-A3D5-66B4651E4DE3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53DF4-0E5D-4B0F-934B-9E335D8A4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8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5B9E-B1DF-4EBD-8428-D64536CB796C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A802A-FE0E-444D-BB48-F9D9323A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8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E35C7-C653-4483-8015-80EFD3890B28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E4916-9E3A-4A64-BB75-4C23A6B71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4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ulcerd#p/u/7/7R_BlO-XkN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2.jpeg"/><Relationship Id="rId4" Type="http://schemas.openxmlformats.org/officeDocument/2006/relationships/image" Target="../media/image2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0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5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1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1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3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6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60.emf"/><Relationship Id="rId4" Type="http://schemas.openxmlformats.org/officeDocument/2006/relationships/image" Target="../media/image57.png"/><Relationship Id="rId9" Type="http://schemas.openxmlformats.org/officeDocument/2006/relationships/oleObject" Target="../embeddings/oleObject28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63.e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png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62.emf"/><Relationship Id="rId4" Type="http://schemas.openxmlformats.org/officeDocument/2006/relationships/image" Target="../media/image57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6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5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6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javascript:chg1();" TargetMode="External"/><Relationship Id="rId1" Type="http://schemas.openxmlformats.org/officeDocument/2006/relationships/slideLayout" Target="../slideLayouts/slideLayout5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38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1285769" y="2479675"/>
            <a:ext cx="6872394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600" b="1" dirty="0">
                <a:solidFill>
                  <a:srgbClr val="FF0000"/>
                </a:solidFill>
                <a:latin typeface="Berlin Sans FB Demi" pitchFamily="34" charset="0"/>
              </a:rPr>
              <a:t>Basics on Molecular Spectroscopy</a:t>
            </a:r>
          </a:p>
          <a:p>
            <a:pPr>
              <a:spcBef>
                <a:spcPct val="20000"/>
              </a:spcBef>
            </a:pPr>
            <a:r>
              <a:rPr lang="en-GB" sz="2600" b="1" i="1" dirty="0">
                <a:solidFill>
                  <a:srgbClr val="FF0000"/>
                </a:solidFill>
                <a:latin typeface="Berlin Sans FB Demi" pitchFamily="34" charset="0"/>
              </a:rPr>
              <a:t>            &amp; Ultraviolet Spectroscopy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1" grpId="0"/>
      <p:bldP spid="164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 descr="Newspri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erlin Sans FB Demi" pitchFamily="34" charset="0"/>
            </a:endParaRPr>
          </a:p>
        </p:txBody>
      </p:sp>
      <p:sp>
        <p:nvSpPr>
          <p:cNvPr id="16390" name="Rectangle 37"/>
          <p:cNvSpPr>
            <a:spLocks noGrp="1" noChangeArrowheads="1"/>
          </p:cNvSpPr>
          <p:nvPr>
            <p:ph type="title"/>
          </p:nvPr>
        </p:nvSpPr>
        <p:spPr>
          <a:xfrm>
            <a:off x="428625" y="231775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FF0000"/>
                </a:solidFill>
              </a:rPr>
              <a:t>SPECTROSCOPY</a:t>
            </a:r>
          </a:p>
        </p:txBody>
      </p:sp>
      <p:sp>
        <p:nvSpPr>
          <p:cNvPr id="16391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400050" y="130175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b="1" dirty="0">
                <a:solidFill>
                  <a:srgbClr val="FF0000"/>
                </a:solidFill>
              </a:rPr>
              <a:t>Interaction</a:t>
            </a:r>
            <a:r>
              <a:rPr lang="en-GB" sz="2800" b="1" dirty="0"/>
              <a:t> of Radiation with a sample</a:t>
            </a:r>
          </a:p>
          <a:p>
            <a:pPr eaLnBrk="1" hangingPunct="1">
              <a:lnSpc>
                <a:spcPct val="80000"/>
              </a:lnSpc>
            </a:pPr>
            <a:endParaRPr lang="en-GB" sz="2800" b="1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 </a:t>
            </a:r>
            <a:r>
              <a:rPr lang="en-GB" sz="2800" b="1" dirty="0"/>
              <a:t>The study of </a:t>
            </a:r>
            <a:r>
              <a:rPr lang="en-GB" sz="2800" b="1" dirty="0">
                <a:solidFill>
                  <a:srgbClr val="FF0000"/>
                </a:solidFill>
              </a:rPr>
              <a:t>molecular or atomic structure </a:t>
            </a:r>
            <a:r>
              <a:rPr lang="en-GB" sz="2800" b="1" dirty="0"/>
              <a:t>of a substance by observation of its interaction with electromagnetic radiation </a:t>
            </a:r>
          </a:p>
          <a:p>
            <a:pPr eaLnBrk="1" hangingPunct="1">
              <a:lnSpc>
                <a:spcPct val="80000"/>
              </a:lnSpc>
            </a:pPr>
            <a:endParaRPr lang="en-GB" sz="2800" b="1" dirty="0"/>
          </a:p>
          <a:p>
            <a:pPr eaLnBrk="1" hangingPunct="1">
              <a:lnSpc>
                <a:spcPct val="80000"/>
              </a:lnSpc>
            </a:pPr>
            <a:r>
              <a:rPr lang="en-GB" sz="2800" dirty="0">
                <a:solidFill>
                  <a:srgbClr val="FF0000"/>
                </a:solidFill>
              </a:rPr>
              <a:t>QUANTITATIVELY</a:t>
            </a:r>
            <a:r>
              <a:rPr lang="en-GB" sz="2800" dirty="0"/>
              <a:t>  -  For determining the amount  of material in a sample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>
                <a:solidFill>
                  <a:srgbClr val="FF0000"/>
                </a:solidFill>
              </a:rPr>
              <a:t>QUALITATIVELY</a:t>
            </a:r>
            <a:r>
              <a:rPr lang="en-GB" sz="2800" dirty="0"/>
              <a:t> – For identifying the chemical structure of a sample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 descr="Newspri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erlin Sans FB Demi" pitchFamily="34" charset="0"/>
            </a:endParaRP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3157538" y="4811713"/>
            <a:ext cx="45624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Berlin Sans FB Demi" pitchFamily="34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b="1">
                <a:latin typeface="Berlin Sans FB Dem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17415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dirty="0">
                <a:solidFill>
                  <a:srgbClr val="FF0000"/>
                </a:solidFill>
              </a:rPr>
              <a:t>THE ELECTROMAGNETIC SPECTRUM</a:t>
            </a:r>
          </a:p>
        </p:txBody>
      </p:sp>
      <p:sp>
        <p:nvSpPr>
          <p:cNvPr id="17416" name="Rectangle 3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z="2800" dirty="0"/>
              <a:t>Most of us are aware of many different ways of transmitting energy and these phenomena come together in one physical entity called the </a:t>
            </a:r>
            <a:r>
              <a:rPr lang="en-GB" sz="2800" dirty="0">
                <a:solidFill>
                  <a:srgbClr val="FF0000"/>
                </a:solidFill>
              </a:rPr>
              <a:t>ELECTROMAGNETIC SPECTRUM</a:t>
            </a:r>
          </a:p>
          <a:p>
            <a:pPr eaLnBrk="1" hangingPunct="1"/>
            <a:r>
              <a:rPr lang="en-GB" sz="2800" dirty="0"/>
              <a:t> The difference between these </a:t>
            </a:r>
            <a:r>
              <a:rPr lang="en-GB" sz="2800" i="1" dirty="0">
                <a:solidFill>
                  <a:schemeClr val="accent2"/>
                </a:solidFill>
              </a:rPr>
              <a:t>sources of radiation</a:t>
            </a:r>
            <a:r>
              <a:rPr lang="en-GB" sz="2800" dirty="0"/>
              <a:t>  is the amount of </a:t>
            </a:r>
            <a:r>
              <a:rPr lang="en-GB" sz="2800" i="1" dirty="0">
                <a:solidFill>
                  <a:schemeClr val="accent2"/>
                </a:solidFill>
              </a:rPr>
              <a:t>energy</a:t>
            </a:r>
            <a:r>
              <a:rPr lang="en-GB" sz="2800" dirty="0"/>
              <a:t>  they radiate.</a:t>
            </a:r>
          </a:p>
          <a:p>
            <a:pPr eaLnBrk="1" hangingPunct="1"/>
            <a:r>
              <a:rPr lang="en-GB" sz="2800" dirty="0"/>
              <a:t> The radiation from these and other sources covers a  range of energies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2" descr="Newspri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erlin Sans FB Demi" pitchFamily="34" charset="0"/>
            </a:endParaRPr>
          </a:p>
        </p:txBody>
      </p:sp>
      <p:sp>
        <p:nvSpPr>
          <p:cNvPr id="18438" name="Rectangle 57"/>
          <p:cNvSpPr>
            <a:spLocks noGrp="1" noChangeArrowheads="1"/>
          </p:cNvSpPr>
          <p:nvPr>
            <p:ph type="title"/>
          </p:nvPr>
        </p:nvSpPr>
        <p:spPr>
          <a:xfrm>
            <a:off x="442912" y="77788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FF0000"/>
                </a:solidFill>
              </a:rPr>
              <a:t>The Electromagnetic Spectrum</a:t>
            </a:r>
          </a:p>
        </p:txBody>
      </p:sp>
      <p:sp>
        <p:nvSpPr>
          <p:cNvPr id="18439" name="Freeform 56"/>
          <p:cNvSpPr>
            <a:spLocks/>
          </p:cNvSpPr>
          <p:nvPr/>
        </p:nvSpPr>
        <p:spPr bwMode="auto">
          <a:xfrm>
            <a:off x="333375" y="1374775"/>
            <a:ext cx="8056563" cy="1457325"/>
          </a:xfrm>
          <a:custGeom>
            <a:avLst/>
            <a:gdLst>
              <a:gd name="T0" fmla="*/ 0 w 5075"/>
              <a:gd name="T1" fmla="*/ 2147483647 h 918"/>
              <a:gd name="T2" fmla="*/ 2147483647 w 5075"/>
              <a:gd name="T3" fmla="*/ 2147483647 h 918"/>
              <a:gd name="T4" fmla="*/ 2147483647 w 5075"/>
              <a:gd name="T5" fmla="*/ 2147483647 h 918"/>
              <a:gd name="T6" fmla="*/ 2147483647 w 5075"/>
              <a:gd name="T7" fmla="*/ 2147483647 h 918"/>
              <a:gd name="T8" fmla="*/ 2147483647 w 5075"/>
              <a:gd name="T9" fmla="*/ 2147483647 h 918"/>
              <a:gd name="T10" fmla="*/ 2147483647 w 5075"/>
              <a:gd name="T11" fmla="*/ 2147483647 h 918"/>
              <a:gd name="T12" fmla="*/ 2147483647 w 5075"/>
              <a:gd name="T13" fmla="*/ 2147483647 h 918"/>
              <a:gd name="T14" fmla="*/ 2147483647 w 5075"/>
              <a:gd name="T15" fmla="*/ 2147483647 h 918"/>
              <a:gd name="T16" fmla="*/ 2147483647 w 5075"/>
              <a:gd name="T17" fmla="*/ 2147483647 h 918"/>
              <a:gd name="T18" fmla="*/ 2147483647 w 5075"/>
              <a:gd name="T19" fmla="*/ 2147483647 h 918"/>
              <a:gd name="T20" fmla="*/ 2147483647 w 5075"/>
              <a:gd name="T21" fmla="*/ 2147483647 h 918"/>
              <a:gd name="T22" fmla="*/ 2147483647 w 5075"/>
              <a:gd name="T23" fmla="*/ 2147483647 h 918"/>
              <a:gd name="T24" fmla="*/ 2147483647 w 5075"/>
              <a:gd name="T25" fmla="*/ 2147483647 h 9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75"/>
              <a:gd name="T40" fmla="*/ 0 h 918"/>
              <a:gd name="T41" fmla="*/ 5075 w 5075"/>
              <a:gd name="T42" fmla="*/ 918 h 9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75" h="918">
                <a:moveTo>
                  <a:pt x="0" y="907"/>
                </a:moveTo>
                <a:cubicBezTo>
                  <a:pt x="313" y="453"/>
                  <a:pt x="626" y="0"/>
                  <a:pt x="915" y="1"/>
                </a:cubicBezTo>
                <a:cubicBezTo>
                  <a:pt x="1204" y="2"/>
                  <a:pt x="1481" y="916"/>
                  <a:pt x="1737" y="916"/>
                </a:cubicBezTo>
                <a:cubicBezTo>
                  <a:pt x="1993" y="916"/>
                  <a:pt x="2225" y="1"/>
                  <a:pt x="2451" y="1"/>
                </a:cubicBezTo>
                <a:cubicBezTo>
                  <a:pt x="2677" y="1"/>
                  <a:pt x="2895" y="914"/>
                  <a:pt x="3091" y="916"/>
                </a:cubicBezTo>
                <a:cubicBezTo>
                  <a:pt x="3287" y="918"/>
                  <a:pt x="3464" y="11"/>
                  <a:pt x="3630" y="11"/>
                </a:cubicBezTo>
                <a:cubicBezTo>
                  <a:pt x="3796" y="11"/>
                  <a:pt x="3951" y="918"/>
                  <a:pt x="4087" y="916"/>
                </a:cubicBezTo>
                <a:cubicBezTo>
                  <a:pt x="4223" y="914"/>
                  <a:pt x="4339" y="2"/>
                  <a:pt x="4444" y="1"/>
                </a:cubicBezTo>
                <a:cubicBezTo>
                  <a:pt x="4549" y="0"/>
                  <a:pt x="4642" y="905"/>
                  <a:pt x="4718" y="907"/>
                </a:cubicBezTo>
                <a:cubicBezTo>
                  <a:pt x="4794" y="909"/>
                  <a:pt x="4855" y="11"/>
                  <a:pt x="4901" y="11"/>
                </a:cubicBezTo>
                <a:cubicBezTo>
                  <a:pt x="4947" y="11"/>
                  <a:pt x="4968" y="907"/>
                  <a:pt x="4992" y="907"/>
                </a:cubicBezTo>
                <a:cubicBezTo>
                  <a:pt x="5016" y="907"/>
                  <a:pt x="5033" y="14"/>
                  <a:pt x="5047" y="11"/>
                </a:cubicBezTo>
                <a:cubicBezTo>
                  <a:pt x="5061" y="8"/>
                  <a:pt x="5068" y="448"/>
                  <a:pt x="5075" y="888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Text Box 59"/>
          <p:cNvSpPr txBox="1">
            <a:spLocks noChangeArrowheads="1"/>
          </p:cNvSpPr>
          <p:nvPr/>
        </p:nvSpPr>
        <p:spPr bwMode="auto">
          <a:xfrm>
            <a:off x="573088" y="3149600"/>
            <a:ext cx="7888287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Berlin Sans FB Demi" pitchFamily="34" charset="0"/>
              </a:rPr>
              <a:t>Gamma rays</a:t>
            </a:r>
          </a:p>
          <a:p>
            <a:pPr>
              <a:spcBef>
                <a:spcPct val="50000"/>
              </a:spcBef>
            </a:pPr>
            <a:endParaRPr lang="en-GB">
              <a:latin typeface="Berlin Sans FB Demi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Berlin Sans FB Demi" pitchFamily="34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Berlin Sans FB Demi" pitchFamily="34" charset="0"/>
              </a:rPr>
              <a:t>X-rays</a:t>
            </a:r>
          </a:p>
          <a:p>
            <a:pPr>
              <a:spcBef>
                <a:spcPct val="50000"/>
              </a:spcBef>
            </a:pPr>
            <a:endParaRPr lang="en-GB">
              <a:latin typeface="Berlin Sans FB Demi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Berlin Sans FB Demi" pitchFamily="34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Berlin Sans FB Demi" pitchFamily="34" charset="0"/>
              </a:rPr>
              <a:t>Ultraviolet</a:t>
            </a:r>
          </a:p>
          <a:p>
            <a:pPr>
              <a:spcBef>
                <a:spcPct val="50000"/>
              </a:spcBef>
            </a:pPr>
            <a:endParaRPr lang="en-GB">
              <a:latin typeface="Berlin Sans FB Demi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Berlin Sans FB Demi" pitchFamily="34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Berlin Sans FB Demi" pitchFamily="34" charset="0"/>
              </a:rPr>
              <a:t>Visible</a:t>
            </a:r>
          </a:p>
          <a:p>
            <a:pPr>
              <a:spcBef>
                <a:spcPct val="50000"/>
              </a:spcBef>
            </a:pPr>
            <a:endParaRPr lang="en-GB">
              <a:latin typeface="Berlin Sans FB Demi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Berlin Sans FB Demi" pitchFamily="34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Berlin Sans FB Demi" pitchFamily="34" charset="0"/>
              </a:rPr>
              <a:t>Infra-red</a:t>
            </a:r>
          </a:p>
          <a:p>
            <a:pPr>
              <a:spcBef>
                <a:spcPct val="50000"/>
              </a:spcBef>
            </a:pPr>
            <a:endParaRPr lang="en-GB">
              <a:latin typeface="Berlin Sans FB Demi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Berlin Sans FB Demi" pitchFamily="34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Berlin Sans FB Demi" pitchFamily="34" charset="0"/>
              </a:rPr>
              <a:t>Microwave</a:t>
            </a:r>
          </a:p>
          <a:p>
            <a:pPr>
              <a:spcBef>
                <a:spcPct val="50000"/>
              </a:spcBef>
            </a:pPr>
            <a:endParaRPr lang="en-GB">
              <a:latin typeface="Berlin Sans FB Demi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Berlin Sans FB Demi" pitchFamily="34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Berlin Sans FB Demi" pitchFamily="34" charset="0"/>
              </a:rPr>
              <a:t>Radio waves</a:t>
            </a:r>
          </a:p>
        </p:txBody>
      </p:sp>
      <p:sp>
        <p:nvSpPr>
          <p:cNvPr id="18441" name="Text Box 60"/>
          <p:cNvSpPr txBox="1">
            <a:spLocks noChangeArrowheads="1"/>
          </p:cNvSpPr>
          <p:nvPr/>
        </p:nvSpPr>
        <p:spPr bwMode="auto">
          <a:xfrm>
            <a:off x="3556000" y="4614863"/>
            <a:ext cx="20034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latin typeface="Berlin Sans FB Demi" pitchFamily="34" charset="0"/>
              </a:rPr>
              <a:t>Wavelength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latin typeface="Berlin Sans FB Demi" pitchFamily="34" charset="0"/>
              </a:rPr>
              <a:t>Energy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latin typeface="Berlin Sans FB Demi" pitchFamily="34" charset="0"/>
              </a:rPr>
              <a:t>Frequency</a:t>
            </a:r>
          </a:p>
        </p:txBody>
      </p:sp>
      <p:sp>
        <p:nvSpPr>
          <p:cNvPr id="18442" name="Line 62"/>
          <p:cNvSpPr>
            <a:spLocks noChangeShapeType="1"/>
          </p:cNvSpPr>
          <p:nvPr/>
        </p:nvSpPr>
        <p:spPr bwMode="auto">
          <a:xfrm flipH="1">
            <a:off x="973138" y="4848225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63"/>
          <p:cNvSpPr>
            <a:spLocks noChangeShapeType="1"/>
          </p:cNvSpPr>
          <p:nvPr/>
        </p:nvSpPr>
        <p:spPr bwMode="auto">
          <a:xfrm flipH="1">
            <a:off x="971550" y="520858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64"/>
          <p:cNvSpPr>
            <a:spLocks noChangeShapeType="1"/>
          </p:cNvSpPr>
          <p:nvPr/>
        </p:nvSpPr>
        <p:spPr bwMode="auto">
          <a:xfrm flipH="1">
            <a:off x="971550" y="557371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65"/>
          <p:cNvSpPr>
            <a:spLocks noChangeShapeType="1"/>
          </p:cNvSpPr>
          <p:nvPr/>
        </p:nvSpPr>
        <p:spPr bwMode="auto">
          <a:xfrm flipH="1">
            <a:off x="5440363" y="485933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66"/>
          <p:cNvSpPr>
            <a:spLocks noChangeShapeType="1"/>
          </p:cNvSpPr>
          <p:nvPr/>
        </p:nvSpPr>
        <p:spPr bwMode="auto">
          <a:xfrm flipH="1">
            <a:off x="5427663" y="5203825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67"/>
          <p:cNvSpPr>
            <a:spLocks noChangeShapeType="1"/>
          </p:cNvSpPr>
          <p:nvPr/>
        </p:nvSpPr>
        <p:spPr bwMode="auto">
          <a:xfrm flipH="1">
            <a:off x="5441950" y="55753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Text Box 68"/>
          <p:cNvSpPr txBox="1">
            <a:spLocks noChangeArrowheads="1"/>
          </p:cNvSpPr>
          <p:nvPr/>
        </p:nvSpPr>
        <p:spPr bwMode="auto">
          <a:xfrm>
            <a:off x="8228013" y="4627563"/>
            <a:ext cx="725487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b="1">
                <a:latin typeface="Berlin Sans FB Demi" pitchFamily="34" charset="0"/>
              </a:rPr>
              <a:t>Short</a:t>
            </a:r>
          </a:p>
          <a:p>
            <a:pPr algn="r">
              <a:spcBef>
                <a:spcPct val="50000"/>
              </a:spcBef>
            </a:pPr>
            <a:r>
              <a:rPr lang="en-GB" b="1">
                <a:latin typeface="Berlin Sans FB Demi" pitchFamily="34" charset="0"/>
              </a:rPr>
              <a:t>High</a:t>
            </a:r>
          </a:p>
          <a:p>
            <a:pPr algn="r">
              <a:spcBef>
                <a:spcPct val="50000"/>
              </a:spcBef>
            </a:pPr>
            <a:r>
              <a:rPr lang="en-GB" b="1">
                <a:latin typeface="Berlin Sans FB Demi" pitchFamily="34" charset="0"/>
              </a:rPr>
              <a:t>High</a:t>
            </a:r>
          </a:p>
        </p:txBody>
      </p:sp>
      <p:sp>
        <p:nvSpPr>
          <p:cNvPr id="18449" name="Text Box 69"/>
          <p:cNvSpPr txBox="1">
            <a:spLocks noChangeArrowheads="1"/>
          </p:cNvSpPr>
          <p:nvPr/>
        </p:nvSpPr>
        <p:spPr bwMode="auto">
          <a:xfrm>
            <a:off x="184150" y="4640263"/>
            <a:ext cx="7254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b="1">
                <a:latin typeface="Berlin Sans FB Demi" pitchFamily="34" charset="0"/>
              </a:rPr>
              <a:t>Long</a:t>
            </a:r>
          </a:p>
          <a:p>
            <a:pPr algn="r">
              <a:spcBef>
                <a:spcPct val="50000"/>
              </a:spcBef>
            </a:pPr>
            <a:r>
              <a:rPr lang="en-GB" b="1">
                <a:latin typeface="Berlin Sans FB Demi" pitchFamily="34" charset="0"/>
              </a:rPr>
              <a:t>Low</a:t>
            </a:r>
          </a:p>
          <a:p>
            <a:pPr algn="r">
              <a:spcBef>
                <a:spcPct val="50000"/>
              </a:spcBef>
            </a:pPr>
            <a:r>
              <a:rPr lang="en-GB" b="1">
                <a:latin typeface="Berlin Sans FB Demi" pitchFamily="34" charset="0"/>
              </a:rPr>
              <a:t>Low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GB" dirty="0"/>
              <a:t> LOW ENERGY RADIATION has a LONG WAVELENGTH</a:t>
            </a:r>
          </a:p>
          <a:p>
            <a:pPr lvl="1" eaLnBrk="1" hangingPunct="1">
              <a:buFontTx/>
              <a:buChar char="•"/>
            </a:pPr>
            <a:endParaRPr lang="en-GB" dirty="0"/>
          </a:p>
          <a:p>
            <a:pPr lvl="1" eaLnBrk="1" hangingPunct="1">
              <a:buFontTx/>
              <a:buChar char="•"/>
            </a:pPr>
            <a:r>
              <a:rPr lang="en-GB" dirty="0"/>
              <a:t> HIGH ENERGY RADIATION has a SHORT WAVELENGTH</a:t>
            </a:r>
          </a:p>
          <a:p>
            <a:pPr eaLnBrk="1" hangingPunct="1"/>
            <a:endParaRPr lang="en-GB" dirty="0"/>
          </a:p>
        </p:txBody>
      </p:sp>
      <p:sp>
        <p:nvSpPr>
          <p:cNvPr id="19463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>
                <a:solidFill>
                  <a:srgbClr val="FF0000"/>
                </a:solidFill>
              </a:rPr>
              <a:t>RADIATION IS TRANSMITTED IN A WAVEFORM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 descr="Newspri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erlin Sans FB Demi" pitchFamily="34" charset="0"/>
            </a:endParaRPr>
          </a:p>
        </p:txBody>
      </p:sp>
      <p:sp>
        <p:nvSpPr>
          <p:cNvPr id="2048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b="1" dirty="0">
                <a:solidFill>
                  <a:srgbClr val="FF0000"/>
                </a:solidFill>
              </a:rPr>
              <a:t>Radiation Energy</a:t>
            </a:r>
            <a:br>
              <a:rPr lang="en-GB" sz="2400" b="1" dirty="0">
                <a:solidFill>
                  <a:srgbClr val="FF0000"/>
                </a:solidFill>
              </a:rPr>
            </a:b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0487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457200" y="148272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dirty="0"/>
              <a:t>The strength of the radiation energy will </a:t>
            </a:r>
            <a:r>
              <a:rPr lang="en-GB" sz="2400" b="1" dirty="0" err="1"/>
              <a:t>interect</a:t>
            </a:r>
            <a:r>
              <a:rPr lang="en-GB" sz="2400" b="1" dirty="0"/>
              <a:t> with the molecules in different ways: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b="1" dirty="0">
                <a:solidFill>
                  <a:srgbClr val="FF0000"/>
                </a:solidFill>
              </a:rPr>
              <a:t>High energy </a:t>
            </a:r>
            <a:r>
              <a:rPr lang="en-GB" sz="2000" b="1" dirty="0"/>
              <a:t>sources produce breaking of bonds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b="1" dirty="0"/>
              <a:t>X-Ray, γ Rays, …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GB" sz="1800" b="1" dirty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000" b="1" dirty="0">
                <a:solidFill>
                  <a:srgbClr val="FF0000"/>
                </a:solidFill>
              </a:rPr>
              <a:t>Medium energy </a:t>
            </a:r>
            <a:r>
              <a:rPr lang="en-GB" sz="2000" b="1" dirty="0"/>
              <a:t>sources excite electrons   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b="1" i="1" dirty="0">
                <a:solidFill>
                  <a:srgbClr val="FF0000"/>
                </a:solidFill>
              </a:rPr>
              <a:t>UV / VISIBLE </a:t>
            </a:r>
            <a:r>
              <a:rPr lang="en-GB" sz="1800" b="1" dirty="0"/>
              <a:t>Spectroscopy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GB" sz="1800" b="1" dirty="0"/>
          </a:p>
          <a:p>
            <a:pPr lvl="1" eaLnBrk="1" hangingPunct="1">
              <a:lnSpc>
                <a:spcPct val="90000"/>
              </a:lnSpc>
            </a:pPr>
            <a:r>
              <a:rPr lang="en-GB" sz="2000" b="1" dirty="0">
                <a:solidFill>
                  <a:srgbClr val="FF0000"/>
                </a:solidFill>
              </a:rPr>
              <a:t>Low energy </a:t>
            </a:r>
            <a:r>
              <a:rPr lang="en-GB" sz="2000" b="1" dirty="0"/>
              <a:t>sources produce vibrations in chemical bonds                           </a:t>
            </a:r>
            <a:endParaRPr lang="en-GB" sz="2000" b="1" dirty="0">
              <a:solidFill>
                <a:schemeClr val="accent2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sz="1800" b="1" dirty="0"/>
              <a:t>Infrared Energy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GB" sz="1800" b="1" dirty="0"/>
          </a:p>
          <a:p>
            <a:pPr lvl="1" eaLnBrk="1" hangingPunct="1">
              <a:lnSpc>
                <a:spcPct val="90000"/>
              </a:lnSpc>
            </a:pPr>
            <a:r>
              <a:rPr lang="en-GB" sz="2000" b="1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Very low energy </a:t>
            </a:r>
            <a:r>
              <a:rPr lang="en-GB" sz="2000" b="1" dirty="0"/>
              <a:t>sources produce rotation of the chemical bonds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b="1" dirty="0"/>
              <a:t>Microwaves and Radio waves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1" descr="Newsprint"/>
          <p:cNvSpPr>
            <a:spLocks noChangeArrowheads="1"/>
          </p:cNvSpPr>
          <p:nvPr/>
        </p:nvSpPr>
        <p:spPr bwMode="auto">
          <a:xfrm>
            <a:off x="0" y="-14288"/>
            <a:ext cx="9144000" cy="6858001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erlin Sans FB Demi" pitchFamily="34" charset="0"/>
            </a:endParaRPr>
          </a:p>
        </p:txBody>
      </p:sp>
      <p:sp>
        <p:nvSpPr>
          <p:cNvPr id="21506" name="Rectangle 116"/>
          <p:cNvSpPr>
            <a:spLocks noChangeArrowheads="1"/>
          </p:cNvSpPr>
          <p:nvPr/>
        </p:nvSpPr>
        <p:spPr bwMode="auto">
          <a:xfrm>
            <a:off x="403225" y="1095375"/>
            <a:ext cx="8331200" cy="4572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93725" y="4462463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800">
                <a:latin typeface="Berlin Sans FB Demi" pitchFamily="34" charset="0"/>
              </a:rPr>
              <a:t>FREQUENCY</a:t>
            </a:r>
          </a:p>
          <a:p>
            <a:pPr algn="ctr" eaLnBrk="0" hangingPunct="0"/>
            <a:r>
              <a:rPr lang="en-GB" sz="800">
                <a:latin typeface="Berlin Sans FB Demi" pitchFamily="34" charset="0"/>
              </a:rPr>
              <a:t> (Hz)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50863" y="53546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800">
                <a:latin typeface="Berlin Sans FB Demi" pitchFamily="34" charset="0"/>
              </a:rPr>
              <a:t>WAVELENGTH</a:t>
            </a:r>
          </a:p>
          <a:p>
            <a:pPr algn="ctr" eaLnBrk="0" hangingPunct="0"/>
            <a:r>
              <a:rPr lang="en-GB" sz="800">
                <a:latin typeface="Berlin Sans FB Demi" pitchFamily="34" charset="0"/>
              </a:rPr>
              <a:t>(m)</a:t>
            </a:r>
            <a:endParaRPr lang="en-GB" sz="2400">
              <a:latin typeface="Berlin Sans FB Demi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703263" y="1701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800">
                <a:latin typeface="Berlin Sans FB Demi" pitchFamily="34" charset="0"/>
              </a:rPr>
              <a:t>ENERGY</a:t>
            </a:r>
          </a:p>
          <a:p>
            <a:pPr algn="ctr" eaLnBrk="0" hangingPunct="0"/>
            <a:r>
              <a:rPr lang="en-GB" sz="800">
                <a:latin typeface="Berlin Sans FB Demi" pitchFamily="34" charset="0"/>
              </a:rPr>
              <a:t> ( kJ/mol)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705100" y="1223963"/>
            <a:ext cx="383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Berlin Sans FB Demi" pitchFamily="34" charset="0"/>
              </a:rPr>
              <a:t>ELECTROMAGNETIC SPECTRUM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274888" y="366713"/>
            <a:ext cx="452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F0000"/>
                </a:solidFill>
                <a:latin typeface="Berlin Sans FB Demi" pitchFamily="34" charset="0"/>
              </a:rPr>
              <a:t>EFFECT OF ENERGY ON A MOLECULE</a:t>
            </a:r>
            <a:endParaRPr lang="en-US" sz="2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516" name="AutoShape 41"/>
          <p:cNvSpPr>
            <a:spLocks noChangeArrowheads="1"/>
          </p:cNvSpPr>
          <p:nvPr/>
        </p:nvSpPr>
        <p:spPr bwMode="auto">
          <a:xfrm>
            <a:off x="1019175" y="4770438"/>
            <a:ext cx="7416800" cy="576262"/>
          </a:xfrm>
          <a:prstGeom prst="flowChartProcess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42"/>
          <p:cNvSpPr>
            <a:spLocks noChangeShapeType="1"/>
          </p:cNvSpPr>
          <p:nvPr/>
        </p:nvSpPr>
        <p:spPr bwMode="auto">
          <a:xfrm>
            <a:off x="7788275" y="4770438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43"/>
          <p:cNvSpPr>
            <a:spLocks noChangeShapeType="1"/>
          </p:cNvSpPr>
          <p:nvPr/>
        </p:nvSpPr>
        <p:spPr bwMode="auto">
          <a:xfrm>
            <a:off x="6707188" y="47704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Line 44"/>
          <p:cNvSpPr>
            <a:spLocks noChangeShapeType="1"/>
          </p:cNvSpPr>
          <p:nvPr/>
        </p:nvSpPr>
        <p:spPr bwMode="auto">
          <a:xfrm>
            <a:off x="5137150" y="475615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Line 45"/>
          <p:cNvSpPr>
            <a:spLocks noChangeShapeType="1"/>
          </p:cNvSpPr>
          <p:nvPr/>
        </p:nvSpPr>
        <p:spPr bwMode="auto">
          <a:xfrm>
            <a:off x="4906963" y="4756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Line 46"/>
          <p:cNvSpPr>
            <a:spLocks noChangeShapeType="1"/>
          </p:cNvSpPr>
          <p:nvPr/>
        </p:nvSpPr>
        <p:spPr bwMode="auto">
          <a:xfrm>
            <a:off x="4114800" y="47704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Line 47"/>
          <p:cNvSpPr>
            <a:spLocks noChangeShapeType="1"/>
          </p:cNvSpPr>
          <p:nvPr/>
        </p:nvSpPr>
        <p:spPr bwMode="auto">
          <a:xfrm>
            <a:off x="2532063" y="4756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Line 48"/>
          <p:cNvSpPr>
            <a:spLocks noChangeShapeType="1"/>
          </p:cNvSpPr>
          <p:nvPr/>
        </p:nvSpPr>
        <p:spPr bwMode="auto">
          <a:xfrm>
            <a:off x="1955800" y="4756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Text Box 49"/>
          <p:cNvSpPr txBox="1">
            <a:spLocks noChangeArrowheads="1"/>
          </p:cNvSpPr>
          <p:nvPr/>
        </p:nvSpPr>
        <p:spPr bwMode="auto">
          <a:xfrm>
            <a:off x="1090613" y="4818063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Cosmic rays</a:t>
            </a:r>
          </a:p>
        </p:txBody>
      </p:sp>
      <p:sp>
        <p:nvSpPr>
          <p:cNvPr id="21525" name="Text Box 50"/>
          <p:cNvSpPr txBox="1">
            <a:spLocks noChangeArrowheads="1"/>
          </p:cNvSpPr>
          <p:nvPr/>
        </p:nvSpPr>
        <p:spPr bwMode="auto">
          <a:xfrm>
            <a:off x="2027238" y="4818063"/>
            <a:ext cx="431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000">
                <a:latin typeface="Berlin Sans FB Demi" pitchFamily="34" charset="0"/>
              </a:rPr>
              <a:t>γ</a:t>
            </a:r>
            <a:endParaRPr lang="en-GB" sz="1000">
              <a:latin typeface="Berlin Sans FB Dem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1000">
                <a:latin typeface="Berlin Sans FB Demi" pitchFamily="34" charset="0"/>
              </a:rPr>
              <a:t>rays</a:t>
            </a:r>
            <a:endParaRPr lang="el-GR" sz="1000">
              <a:latin typeface="Berlin Sans FB Demi" pitchFamily="34" charset="0"/>
            </a:endParaRPr>
          </a:p>
        </p:txBody>
      </p:sp>
      <p:sp>
        <p:nvSpPr>
          <p:cNvPr id="21526" name="Text Box 51"/>
          <p:cNvSpPr txBox="1">
            <a:spLocks noChangeArrowheads="1"/>
          </p:cNvSpPr>
          <p:nvPr/>
        </p:nvSpPr>
        <p:spPr bwMode="auto">
          <a:xfrm>
            <a:off x="2532063" y="4802188"/>
            <a:ext cx="1511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x</a:t>
            </a:r>
          </a:p>
          <a:p>
            <a:pPr algn="ctr"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rays</a:t>
            </a:r>
            <a:endParaRPr lang="el-GR" sz="1200">
              <a:latin typeface="Berlin Sans FB Demi" pitchFamily="34" charset="0"/>
            </a:endParaRPr>
          </a:p>
        </p:txBody>
      </p:sp>
      <p:sp>
        <p:nvSpPr>
          <p:cNvPr id="21527" name="Text Box 52"/>
          <p:cNvSpPr txBox="1">
            <a:spLocks noChangeArrowheads="1"/>
          </p:cNvSpPr>
          <p:nvPr/>
        </p:nvSpPr>
        <p:spPr bwMode="auto">
          <a:xfrm>
            <a:off x="4114800" y="4818063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Ultra violet</a:t>
            </a:r>
            <a:endParaRPr lang="el-GR" sz="1200">
              <a:latin typeface="Berlin Sans FB Demi" pitchFamily="34" charset="0"/>
            </a:endParaRPr>
          </a:p>
        </p:txBody>
      </p:sp>
      <p:sp>
        <p:nvSpPr>
          <p:cNvPr id="21528" name="Text Box 53"/>
          <p:cNvSpPr txBox="1">
            <a:spLocks noChangeArrowheads="1"/>
          </p:cNvSpPr>
          <p:nvPr/>
        </p:nvSpPr>
        <p:spPr bwMode="auto">
          <a:xfrm rot="-5400000">
            <a:off x="4695825" y="4906963"/>
            <a:ext cx="649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visible</a:t>
            </a:r>
          </a:p>
        </p:txBody>
      </p:sp>
      <p:sp>
        <p:nvSpPr>
          <p:cNvPr id="21529" name="Text Box 54"/>
          <p:cNvSpPr txBox="1">
            <a:spLocks noChangeArrowheads="1"/>
          </p:cNvSpPr>
          <p:nvPr/>
        </p:nvSpPr>
        <p:spPr bwMode="auto">
          <a:xfrm>
            <a:off x="5195888" y="4914900"/>
            <a:ext cx="151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Infrared</a:t>
            </a:r>
            <a:endParaRPr lang="el-GR" sz="1200">
              <a:latin typeface="Berlin Sans FB Demi" pitchFamily="34" charset="0"/>
            </a:endParaRPr>
          </a:p>
        </p:txBody>
      </p:sp>
      <p:sp>
        <p:nvSpPr>
          <p:cNvPr id="21530" name="Text Box 55"/>
          <p:cNvSpPr txBox="1">
            <a:spLocks noChangeArrowheads="1"/>
          </p:cNvSpPr>
          <p:nvPr/>
        </p:nvSpPr>
        <p:spPr bwMode="auto">
          <a:xfrm>
            <a:off x="6492875" y="4929188"/>
            <a:ext cx="1511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Microwave</a:t>
            </a:r>
            <a:endParaRPr lang="el-GR" sz="1200">
              <a:latin typeface="Berlin Sans FB Demi" pitchFamily="34" charset="0"/>
            </a:endParaRPr>
          </a:p>
        </p:txBody>
      </p:sp>
      <p:sp>
        <p:nvSpPr>
          <p:cNvPr id="21531" name="Text Box 56"/>
          <p:cNvSpPr txBox="1">
            <a:spLocks noChangeArrowheads="1"/>
          </p:cNvSpPr>
          <p:nvPr/>
        </p:nvSpPr>
        <p:spPr bwMode="auto">
          <a:xfrm>
            <a:off x="7715250" y="4843463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Radio waves</a:t>
            </a:r>
            <a:endParaRPr lang="el-GR" sz="1200">
              <a:latin typeface="Berlin Sans FB Demi" pitchFamily="34" charset="0"/>
            </a:endParaRPr>
          </a:p>
        </p:txBody>
      </p:sp>
      <p:grpSp>
        <p:nvGrpSpPr>
          <p:cNvPr id="21532" name="Group 67"/>
          <p:cNvGrpSpPr>
            <a:grpSpLocks/>
          </p:cNvGrpSpPr>
          <p:nvPr/>
        </p:nvGrpSpPr>
        <p:grpSpPr bwMode="auto">
          <a:xfrm rot="-5400000">
            <a:off x="5130007" y="2840831"/>
            <a:ext cx="1397000" cy="541337"/>
            <a:chOff x="1247" y="2160"/>
            <a:chExt cx="971" cy="368"/>
          </a:xfrm>
        </p:grpSpPr>
        <p:sp>
          <p:nvSpPr>
            <p:cNvPr id="2" name="Rectangle 68"/>
            <p:cNvSpPr>
              <a:spLocks noChangeArrowheads="1"/>
            </p:cNvSpPr>
            <p:nvPr/>
          </p:nvSpPr>
          <p:spPr bwMode="auto">
            <a:xfrm>
              <a:off x="1474" y="2275"/>
              <a:ext cx="499" cy="13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" name="Oval 69"/>
            <p:cNvSpPr>
              <a:spLocks noChangeArrowheads="1"/>
            </p:cNvSpPr>
            <p:nvPr/>
          </p:nvSpPr>
          <p:spPr bwMode="auto">
            <a:xfrm>
              <a:off x="1249" y="2160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Oval 70"/>
            <p:cNvSpPr>
              <a:spLocks noChangeArrowheads="1"/>
            </p:cNvSpPr>
            <p:nvPr/>
          </p:nvSpPr>
          <p:spPr bwMode="auto">
            <a:xfrm>
              <a:off x="1857" y="2165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533" name="AutoShape 71"/>
          <p:cNvSpPr>
            <a:spLocks noChangeArrowheads="1"/>
          </p:cNvSpPr>
          <p:nvPr/>
        </p:nvSpPr>
        <p:spPr bwMode="auto">
          <a:xfrm rot="-5400000">
            <a:off x="5609432" y="3910806"/>
            <a:ext cx="417512" cy="346075"/>
          </a:xfrm>
          <a:prstGeom prst="leftArrow">
            <a:avLst>
              <a:gd name="adj1" fmla="val 34861"/>
              <a:gd name="adj2" fmla="val 302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AutoShape 72"/>
          <p:cNvSpPr>
            <a:spLocks noChangeArrowheads="1"/>
          </p:cNvSpPr>
          <p:nvPr/>
        </p:nvSpPr>
        <p:spPr bwMode="auto">
          <a:xfrm rot="5400000">
            <a:off x="5630070" y="1980406"/>
            <a:ext cx="417512" cy="346075"/>
          </a:xfrm>
          <a:prstGeom prst="leftArrow">
            <a:avLst>
              <a:gd name="adj1" fmla="val 34861"/>
              <a:gd name="adj2" fmla="val 302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8" name="Rectangle 74"/>
          <p:cNvSpPr>
            <a:spLocks noChangeArrowheads="1"/>
          </p:cNvSpPr>
          <p:nvPr/>
        </p:nvSpPr>
        <p:spPr bwMode="auto">
          <a:xfrm>
            <a:off x="3400425" y="3748088"/>
            <a:ext cx="301625" cy="228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80" name="Oval 76"/>
          <p:cNvSpPr>
            <a:spLocks noChangeArrowheads="1"/>
          </p:cNvSpPr>
          <p:nvPr/>
        </p:nvSpPr>
        <p:spPr bwMode="auto">
          <a:xfrm>
            <a:off x="3514725" y="35861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81" name="Rectangle 77"/>
          <p:cNvSpPr>
            <a:spLocks noChangeArrowheads="1"/>
          </p:cNvSpPr>
          <p:nvPr/>
        </p:nvSpPr>
        <p:spPr bwMode="auto">
          <a:xfrm>
            <a:off x="2752725" y="3748088"/>
            <a:ext cx="504825" cy="215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79" name="Oval 75"/>
          <p:cNvSpPr>
            <a:spLocks noChangeArrowheads="1"/>
          </p:cNvSpPr>
          <p:nvPr/>
        </p:nvSpPr>
        <p:spPr bwMode="auto">
          <a:xfrm>
            <a:off x="2549525" y="3578225"/>
            <a:ext cx="576263" cy="5762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39" name="Freeform 78"/>
          <p:cNvSpPr>
            <a:spLocks/>
          </p:cNvSpPr>
          <p:nvPr/>
        </p:nvSpPr>
        <p:spPr bwMode="auto">
          <a:xfrm>
            <a:off x="3303588" y="3603625"/>
            <a:ext cx="71437" cy="504825"/>
          </a:xfrm>
          <a:custGeom>
            <a:avLst/>
            <a:gdLst>
              <a:gd name="T0" fmla="*/ 0 w 91"/>
              <a:gd name="T1" fmla="*/ 0 h 273"/>
              <a:gd name="T2" fmla="*/ 71437 w 91"/>
              <a:gd name="T3" fmla="*/ 168275 h 273"/>
              <a:gd name="T4" fmla="*/ 0 w 91"/>
              <a:gd name="T5" fmla="*/ 336550 h 273"/>
              <a:gd name="T6" fmla="*/ 71437 w 91"/>
              <a:gd name="T7" fmla="*/ 504825 h 273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273"/>
              <a:gd name="T14" fmla="*/ 91 w 91"/>
              <a:gd name="T15" fmla="*/ 273 h 2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273">
                <a:moveTo>
                  <a:pt x="0" y="0"/>
                </a:moveTo>
                <a:cubicBezTo>
                  <a:pt x="45" y="30"/>
                  <a:pt x="91" y="61"/>
                  <a:pt x="91" y="91"/>
                </a:cubicBezTo>
                <a:cubicBezTo>
                  <a:pt x="91" y="121"/>
                  <a:pt x="0" y="152"/>
                  <a:pt x="0" y="182"/>
                </a:cubicBezTo>
                <a:cubicBezTo>
                  <a:pt x="0" y="212"/>
                  <a:pt x="45" y="242"/>
                  <a:pt x="91" y="273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0" name="Line 79"/>
          <p:cNvSpPr>
            <a:spLocks noChangeShapeType="1"/>
          </p:cNvSpPr>
          <p:nvPr/>
        </p:nvSpPr>
        <p:spPr bwMode="auto">
          <a:xfrm flipV="1">
            <a:off x="2919413" y="3159125"/>
            <a:ext cx="2159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41" name="Text Box 80"/>
          <p:cNvSpPr txBox="1">
            <a:spLocks noChangeArrowheads="1"/>
          </p:cNvSpPr>
          <p:nvPr/>
        </p:nvSpPr>
        <p:spPr bwMode="auto">
          <a:xfrm>
            <a:off x="3071813" y="285432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Berlin Sans FB Demi" pitchFamily="34" charset="0"/>
              </a:rPr>
              <a:t>e</a:t>
            </a:r>
            <a:r>
              <a:rPr lang="en-GB" baseline="30000">
                <a:latin typeface="Berlin Sans FB Demi" pitchFamily="34" charset="0"/>
              </a:rPr>
              <a:t>-</a:t>
            </a:r>
            <a:endParaRPr lang="en-GB">
              <a:latin typeface="Berlin Sans FB Demi" pitchFamily="34" charset="0"/>
            </a:endParaRPr>
          </a:p>
        </p:txBody>
      </p:sp>
      <p:sp>
        <p:nvSpPr>
          <p:cNvPr id="21542" name="Text Box 81"/>
          <p:cNvSpPr txBox="1">
            <a:spLocks noChangeArrowheads="1"/>
          </p:cNvSpPr>
          <p:nvPr/>
        </p:nvSpPr>
        <p:spPr bwMode="auto">
          <a:xfrm rot="-5400000">
            <a:off x="3148807" y="3048793"/>
            <a:ext cx="271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Berlin Sans FB Demi" pitchFamily="34" charset="0"/>
              </a:rPr>
              <a:t>Electronic excitation</a:t>
            </a:r>
          </a:p>
        </p:txBody>
      </p:sp>
      <p:sp>
        <p:nvSpPr>
          <p:cNvPr id="21543" name="Line 83"/>
          <p:cNvSpPr>
            <a:spLocks noChangeShapeType="1"/>
          </p:cNvSpPr>
          <p:nvPr/>
        </p:nvSpPr>
        <p:spPr bwMode="auto">
          <a:xfrm flipV="1">
            <a:off x="1952625" y="1941513"/>
            <a:ext cx="0" cy="279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4" name="Line 84"/>
          <p:cNvSpPr>
            <a:spLocks noChangeShapeType="1"/>
          </p:cNvSpPr>
          <p:nvPr/>
        </p:nvSpPr>
        <p:spPr bwMode="auto">
          <a:xfrm flipV="1">
            <a:off x="2524125" y="1970088"/>
            <a:ext cx="0" cy="279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5" name="Line 85"/>
          <p:cNvSpPr>
            <a:spLocks noChangeShapeType="1"/>
          </p:cNvSpPr>
          <p:nvPr/>
        </p:nvSpPr>
        <p:spPr bwMode="auto">
          <a:xfrm flipV="1">
            <a:off x="4111625" y="1971675"/>
            <a:ext cx="0" cy="279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6" name="Line 86"/>
          <p:cNvSpPr>
            <a:spLocks noChangeShapeType="1"/>
          </p:cNvSpPr>
          <p:nvPr/>
        </p:nvSpPr>
        <p:spPr bwMode="auto">
          <a:xfrm flipV="1">
            <a:off x="4913313" y="1957388"/>
            <a:ext cx="0" cy="279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7" name="Line 87"/>
          <p:cNvSpPr>
            <a:spLocks noChangeShapeType="1"/>
          </p:cNvSpPr>
          <p:nvPr/>
        </p:nvSpPr>
        <p:spPr bwMode="auto">
          <a:xfrm flipV="1">
            <a:off x="5143500" y="1971675"/>
            <a:ext cx="0" cy="279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8" name="Line 88"/>
          <p:cNvSpPr>
            <a:spLocks noChangeShapeType="1"/>
          </p:cNvSpPr>
          <p:nvPr/>
        </p:nvSpPr>
        <p:spPr bwMode="auto">
          <a:xfrm flipV="1">
            <a:off x="6702425" y="1984375"/>
            <a:ext cx="0" cy="279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9" name="Line 89"/>
          <p:cNvSpPr>
            <a:spLocks noChangeShapeType="1"/>
          </p:cNvSpPr>
          <p:nvPr/>
        </p:nvSpPr>
        <p:spPr bwMode="auto">
          <a:xfrm flipV="1">
            <a:off x="7781925" y="1971675"/>
            <a:ext cx="0" cy="279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0" name="Text Box 90"/>
          <p:cNvSpPr txBox="1">
            <a:spLocks noChangeArrowheads="1"/>
          </p:cNvSpPr>
          <p:nvPr/>
        </p:nvSpPr>
        <p:spPr bwMode="auto">
          <a:xfrm>
            <a:off x="1738313" y="53641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10</a:t>
            </a:r>
            <a:r>
              <a:rPr lang="en-GB" sz="1200" baseline="30000">
                <a:latin typeface="Berlin Sans FB Demi" pitchFamily="34" charset="0"/>
              </a:rPr>
              <a:t>-12</a:t>
            </a:r>
            <a:endParaRPr lang="en-GB" sz="1200">
              <a:latin typeface="Berlin Sans FB Demi" pitchFamily="34" charset="0"/>
            </a:endParaRPr>
          </a:p>
        </p:txBody>
      </p:sp>
      <p:sp>
        <p:nvSpPr>
          <p:cNvPr id="21551" name="Text Box 91"/>
          <p:cNvSpPr txBox="1">
            <a:spLocks noChangeArrowheads="1"/>
          </p:cNvSpPr>
          <p:nvPr/>
        </p:nvSpPr>
        <p:spPr bwMode="auto">
          <a:xfrm>
            <a:off x="2317750" y="535940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10</a:t>
            </a:r>
            <a:r>
              <a:rPr lang="en-GB" sz="1200" baseline="30000">
                <a:latin typeface="Berlin Sans FB Demi" pitchFamily="34" charset="0"/>
              </a:rPr>
              <a:t>-11</a:t>
            </a:r>
            <a:endParaRPr lang="en-GB" sz="1200">
              <a:latin typeface="Berlin Sans FB Demi" pitchFamily="34" charset="0"/>
            </a:endParaRPr>
          </a:p>
        </p:txBody>
      </p:sp>
      <p:sp>
        <p:nvSpPr>
          <p:cNvPr id="21552" name="Text Box 92"/>
          <p:cNvSpPr txBox="1">
            <a:spLocks noChangeArrowheads="1"/>
          </p:cNvSpPr>
          <p:nvPr/>
        </p:nvSpPr>
        <p:spPr bwMode="auto">
          <a:xfrm>
            <a:off x="3927475" y="53641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10</a:t>
            </a:r>
            <a:r>
              <a:rPr lang="en-GB" sz="1200" baseline="30000">
                <a:latin typeface="Berlin Sans FB Demi" pitchFamily="34" charset="0"/>
              </a:rPr>
              <a:t>-9</a:t>
            </a:r>
            <a:endParaRPr lang="en-GB" sz="1200">
              <a:latin typeface="Berlin Sans FB Demi" pitchFamily="34" charset="0"/>
            </a:endParaRPr>
          </a:p>
        </p:txBody>
      </p:sp>
      <p:sp>
        <p:nvSpPr>
          <p:cNvPr id="21553" name="Text Box 93"/>
          <p:cNvSpPr txBox="1">
            <a:spLocks noChangeArrowheads="1"/>
          </p:cNvSpPr>
          <p:nvPr/>
        </p:nvSpPr>
        <p:spPr bwMode="auto">
          <a:xfrm>
            <a:off x="4860925" y="535305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10</a:t>
            </a:r>
            <a:r>
              <a:rPr lang="en-GB" sz="1200" baseline="30000">
                <a:latin typeface="Berlin Sans FB Demi" pitchFamily="34" charset="0"/>
              </a:rPr>
              <a:t>-6</a:t>
            </a:r>
            <a:endParaRPr lang="en-GB" sz="1200">
              <a:latin typeface="Berlin Sans FB Demi" pitchFamily="34" charset="0"/>
            </a:endParaRPr>
          </a:p>
        </p:txBody>
      </p:sp>
      <p:sp>
        <p:nvSpPr>
          <p:cNvPr id="21554" name="Text Box 94"/>
          <p:cNvSpPr txBox="1">
            <a:spLocks noChangeArrowheads="1"/>
          </p:cNvSpPr>
          <p:nvPr/>
        </p:nvSpPr>
        <p:spPr bwMode="auto">
          <a:xfrm>
            <a:off x="6505575" y="536575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10</a:t>
            </a:r>
            <a:r>
              <a:rPr lang="en-GB" sz="1200" baseline="30000">
                <a:latin typeface="Berlin Sans FB Demi" pitchFamily="34" charset="0"/>
              </a:rPr>
              <a:t>-3</a:t>
            </a:r>
            <a:endParaRPr lang="en-GB" sz="1200">
              <a:latin typeface="Berlin Sans FB Demi" pitchFamily="34" charset="0"/>
            </a:endParaRPr>
          </a:p>
        </p:txBody>
      </p:sp>
      <p:sp>
        <p:nvSpPr>
          <p:cNvPr id="21555" name="Text Box 95"/>
          <p:cNvSpPr txBox="1">
            <a:spLocks noChangeArrowheads="1"/>
          </p:cNvSpPr>
          <p:nvPr/>
        </p:nvSpPr>
        <p:spPr bwMode="auto">
          <a:xfrm>
            <a:off x="7616825" y="5349875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10</a:t>
            </a:r>
            <a:r>
              <a:rPr lang="en-GB" sz="1200" baseline="30000">
                <a:latin typeface="Berlin Sans FB Demi" pitchFamily="34" charset="0"/>
              </a:rPr>
              <a:t>-1</a:t>
            </a:r>
            <a:endParaRPr lang="en-GB" sz="1200">
              <a:latin typeface="Berlin Sans FB Demi" pitchFamily="34" charset="0"/>
            </a:endParaRPr>
          </a:p>
        </p:txBody>
      </p:sp>
      <p:sp>
        <p:nvSpPr>
          <p:cNvPr id="21556" name="Text Box 96"/>
          <p:cNvSpPr txBox="1">
            <a:spLocks noChangeArrowheads="1"/>
          </p:cNvSpPr>
          <p:nvPr/>
        </p:nvSpPr>
        <p:spPr bwMode="auto">
          <a:xfrm>
            <a:off x="7362825" y="447675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10</a:t>
            </a:r>
            <a:r>
              <a:rPr lang="en-GB" sz="1200" baseline="30000">
                <a:latin typeface="Berlin Sans FB Demi" pitchFamily="34" charset="0"/>
              </a:rPr>
              <a:t>8</a:t>
            </a:r>
            <a:endParaRPr lang="en-GB" sz="1200">
              <a:latin typeface="Berlin Sans FB Demi" pitchFamily="34" charset="0"/>
            </a:endParaRPr>
          </a:p>
        </p:txBody>
      </p:sp>
      <p:sp>
        <p:nvSpPr>
          <p:cNvPr id="21557" name="Text Box 97"/>
          <p:cNvSpPr txBox="1">
            <a:spLocks noChangeArrowheads="1"/>
          </p:cNvSpPr>
          <p:nvPr/>
        </p:nvSpPr>
        <p:spPr bwMode="auto">
          <a:xfrm>
            <a:off x="6116638" y="447675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10</a:t>
            </a:r>
            <a:r>
              <a:rPr lang="en-GB" sz="1200" baseline="30000">
                <a:latin typeface="Berlin Sans FB Demi" pitchFamily="34" charset="0"/>
              </a:rPr>
              <a:t>12</a:t>
            </a:r>
            <a:endParaRPr lang="en-GB" sz="1200">
              <a:latin typeface="Berlin Sans FB Demi" pitchFamily="34" charset="0"/>
            </a:endParaRPr>
          </a:p>
        </p:txBody>
      </p:sp>
      <p:sp>
        <p:nvSpPr>
          <p:cNvPr id="21558" name="Text Box 98"/>
          <p:cNvSpPr txBox="1">
            <a:spLocks noChangeArrowheads="1"/>
          </p:cNvSpPr>
          <p:nvPr/>
        </p:nvSpPr>
        <p:spPr bwMode="auto">
          <a:xfrm>
            <a:off x="5254625" y="4497388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10</a:t>
            </a:r>
            <a:r>
              <a:rPr lang="en-GB" sz="1200" baseline="30000">
                <a:latin typeface="Berlin Sans FB Demi" pitchFamily="34" charset="0"/>
              </a:rPr>
              <a:t>14</a:t>
            </a:r>
            <a:endParaRPr lang="en-GB" sz="1200">
              <a:latin typeface="Berlin Sans FB Demi" pitchFamily="34" charset="0"/>
            </a:endParaRPr>
          </a:p>
        </p:txBody>
      </p:sp>
      <p:sp>
        <p:nvSpPr>
          <p:cNvPr id="21559" name="Text Box 99"/>
          <p:cNvSpPr txBox="1">
            <a:spLocks noChangeArrowheads="1"/>
          </p:cNvSpPr>
          <p:nvPr/>
        </p:nvSpPr>
        <p:spPr bwMode="auto">
          <a:xfrm>
            <a:off x="4124325" y="4530725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10</a:t>
            </a:r>
            <a:r>
              <a:rPr lang="en-GB" sz="1200" baseline="30000">
                <a:latin typeface="Berlin Sans FB Demi" pitchFamily="34" charset="0"/>
              </a:rPr>
              <a:t>16</a:t>
            </a:r>
            <a:endParaRPr lang="en-GB" sz="1200">
              <a:latin typeface="Berlin Sans FB Demi" pitchFamily="34" charset="0"/>
            </a:endParaRPr>
          </a:p>
        </p:txBody>
      </p:sp>
      <p:sp>
        <p:nvSpPr>
          <p:cNvPr id="21560" name="Text Box 100"/>
          <p:cNvSpPr txBox="1">
            <a:spLocks noChangeArrowheads="1"/>
          </p:cNvSpPr>
          <p:nvPr/>
        </p:nvSpPr>
        <p:spPr bwMode="auto">
          <a:xfrm>
            <a:off x="3095625" y="454501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10</a:t>
            </a:r>
            <a:r>
              <a:rPr lang="en-GB" sz="1200" baseline="30000">
                <a:latin typeface="Berlin Sans FB Demi" pitchFamily="34" charset="0"/>
              </a:rPr>
              <a:t>18</a:t>
            </a:r>
            <a:endParaRPr lang="en-GB" sz="1200">
              <a:latin typeface="Berlin Sans FB Demi" pitchFamily="34" charset="0"/>
            </a:endParaRPr>
          </a:p>
        </p:txBody>
      </p:sp>
      <p:sp>
        <p:nvSpPr>
          <p:cNvPr id="21561" name="Text Box 101"/>
          <p:cNvSpPr txBox="1">
            <a:spLocks noChangeArrowheads="1"/>
          </p:cNvSpPr>
          <p:nvPr/>
        </p:nvSpPr>
        <p:spPr bwMode="auto">
          <a:xfrm>
            <a:off x="2051050" y="45132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10</a:t>
            </a:r>
            <a:r>
              <a:rPr lang="en-GB" sz="1200" baseline="30000">
                <a:latin typeface="Berlin Sans FB Demi" pitchFamily="34" charset="0"/>
              </a:rPr>
              <a:t>20</a:t>
            </a:r>
            <a:endParaRPr lang="en-GB" sz="1200">
              <a:latin typeface="Berlin Sans FB Demi" pitchFamily="34" charset="0"/>
            </a:endParaRPr>
          </a:p>
        </p:txBody>
      </p:sp>
      <p:sp>
        <p:nvSpPr>
          <p:cNvPr id="21562" name="Text Box 102"/>
          <p:cNvSpPr txBox="1">
            <a:spLocks noChangeArrowheads="1"/>
          </p:cNvSpPr>
          <p:nvPr/>
        </p:nvSpPr>
        <p:spPr bwMode="auto">
          <a:xfrm>
            <a:off x="1562100" y="1693863"/>
            <a:ext cx="78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1.2 x10</a:t>
            </a:r>
            <a:r>
              <a:rPr lang="en-GB" sz="1200" baseline="30000">
                <a:latin typeface="Berlin Sans FB Demi" pitchFamily="34" charset="0"/>
              </a:rPr>
              <a:t>5</a:t>
            </a:r>
            <a:endParaRPr lang="en-GB" sz="1200">
              <a:latin typeface="Berlin Sans FB Demi" pitchFamily="34" charset="0"/>
            </a:endParaRPr>
          </a:p>
        </p:txBody>
      </p:sp>
      <p:sp>
        <p:nvSpPr>
          <p:cNvPr id="21563" name="Text Box 103"/>
          <p:cNvSpPr txBox="1">
            <a:spLocks noChangeArrowheads="1"/>
          </p:cNvSpPr>
          <p:nvPr/>
        </p:nvSpPr>
        <p:spPr bwMode="auto">
          <a:xfrm>
            <a:off x="2193925" y="1690688"/>
            <a:ext cx="78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1.2 x10</a:t>
            </a:r>
            <a:r>
              <a:rPr lang="en-GB" sz="1200" baseline="30000">
                <a:latin typeface="Berlin Sans FB Demi" pitchFamily="34" charset="0"/>
              </a:rPr>
              <a:t>7</a:t>
            </a:r>
            <a:endParaRPr lang="en-GB" sz="1200">
              <a:latin typeface="Berlin Sans FB Demi" pitchFamily="34" charset="0"/>
            </a:endParaRPr>
          </a:p>
        </p:txBody>
      </p:sp>
      <p:sp>
        <p:nvSpPr>
          <p:cNvPr id="21564" name="Text Box 104"/>
          <p:cNvSpPr txBox="1">
            <a:spLocks noChangeArrowheads="1"/>
          </p:cNvSpPr>
          <p:nvPr/>
        </p:nvSpPr>
        <p:spPr bwMode="auto">
          <a:xfrm>
            <a:off x="3794125" y="1693863"/>
            <a:ext cx="78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12000</a:t>
            </a:r>
          </a:p>
        </p:txBody>
      </p:sp>
      <p:sp>
        <p:nvSpPr>
          <p:cNvPr id="21565" name="Text Box 105"/>
          <p:cNvSpPr txBox="1">
            <a:spLocks noChangeArrowheads="1"/>
          </p:cNvSpPr>
          <p:nvPr/>
        </p:nvSpPr>
        <p:spPr bwMode="auto">
          <a:xfrm>
            <a:off x="4586288" y="1700213"/>
            <a:ext cx="43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310</a:t>
            </a:r>
          </a:p>
        </p:txBody>
      </p:sp>
      <p:sp>
        <p:nvSpPr>
          <p:cNvPr id="21566" name="Text Box 106"/>
          <p:cNvSpPr txBox="1">
            <a:spLocks noChangeArrowheads="1"/>
          </p:cNvSpPr>
          <p:nvPr/>
        </p:nvSpPr>
        <p:spPr bwMode="auto">
          <a:xfrm>
            <a:off x="4973638" y="1690688"/>
            <a:ext cx="43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150</a:t>
            </a:r>
          </a:p>
        </p:txBody>
      </p:sp>
      <p:sp>
        <p:nvSpPr>
          <p:cNvPr id="21567" name="Text Box 107"/>
          <p:cNvSpPr txBox="1">
            <a:spLocks noChangeArrowheads="1"/>
          </p:cNvSpPr>
          <p:nvPr/>
        </p:nvSpPr>
        <p:spPr bwMode="auto">
          <a:xfrm>
            <a:off x="6500813" y="1693863"/>
            <a:ext cx="48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0.12</a:t>
            </a:r>
          </a:p>
        </p:txBody>
      </p:sp>
      <p:sp>
        <p:nvSpPr>
          <p:cNvPr id="21568" name="Text Box 108"/>
          <p:cNvSpPr txBox="1">
            <a:spLocks noChangeArrowheads="1"/>
          </p:cNvSpPr>
          <p:nvPr/>
        </p:nvSpPr>
        <p:spPr bwMode="auto">
          <a:xfrm>
            <a:off x="7450138" y="1677988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Berlin Sans FB Demi" pitchFamily="34" charset="0"/>
              </a:rPr>
              <a:t>0.0012</a:t>
            </a:r>
          </a:p>
        </p:txBody>
      </p:sp>
      <p:sp>
        <p:nvSpPr>
          <p:cNvPr id="21569" name="Line 109"/>
          <p:cNvSpPr>
            <a:spLocks noChangeShapeType="1"/>
          </p:cNvSpPr>
          <p:nvPr/>
        </p:nvSpPr>
        <p:spPr bwMode="auto">
          <a:xfrm>
            <a:off x="2232025" y="4781550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0" name="Line 110"/>
          <p:cNvSpPr>
            <a:spLocks noChangeShapeType="1"/>
          </p:cNvSpPr>
          <p:nvPr/>
        </p:nvSpPr>
        <p:spPr bwMode="auto">
          <a:xfrm>
            <a:off x="3305175" y="4783138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1" name="Line 111"/>
          <p:cNvSpPr>
            <a:spLocks noChangeShapeType="1"/>
          </p:cNvSpPr>
          <p:nvPr/>
        </p:nvSpPr>
        <p:spPr bwMode="auto">
          <a:xfrm>
            <a:off x="4360863" y="4795838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2" name="Line 112"/>
          <p:cNvSpPr>
            <a:spLocks noChangeShapeType="1"/>
          </p:cNvSpPr>
          <p:nvPr/>
        </p:nvSpPr>
        <p:spPr bwMode="auto">
          <a:xfrm>
            <a:off x="5448300" y="4783138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3" name="Line 113"/>
          <p:cNvSpPr>
            <a:spLocks noChangeShapeType="1"/>
          </p:cNvSpPr>
          <p:nvPr/>
        </p:nvSpPr>
        <p:spPr bwMode="auto">
          <a:xfrm>
            <a:off x="6292850" y="4784725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4" name="Line 114"/>
          <p:cNvSpPr>
            <a:spLocks noChangeShapeType="1"/>
          </p:cNvSpPr>
          <p:nvPr/>
        </p:nvSpPr>
        <p:spPr bwMode="auto">
          <a:xfrm>
            <a:off x="6937375" y="4786313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5" name="Line 115"/>
          <p:cNvSpPr>
            <a:spLocks noChangeShapeType="1"/>
          </p:cNvSpPr>
          <p:nvPr/>
        </p:nvSpPr>
        <p:spPr bwMode="auto">
          <a:xfrm>
            <a:off x="7539038" y="4773613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576" name="Group 64"/>
          <p:cNvGrpSpPr>
            <a:grpSpLocks/>
          </p:cNvGrpSpPr>
          <p:nvPr/>
        </p:nvGrpSpPr>
        <p:grpSpPr bwMode="auto">
          <a:xfrm rot="-3506572">
            <a:off x="6650832" y="3288506"/>
            <a:ext cx="1193800" cy="468313"/>
            <a:chOff x="1247" y="2160"/>
            <a:chExt cx="971" cy="368"/>
          </a:xfrm>
        </p:grpSpPr>
        <p:sp>
          <p:nvSpPr>
            <p:cNvPr id="5" name="Rectangle 63"/>
            <p:cNvSpPr>
              <a:spLocks noChangeArrowheads="1"/>
            </p:cNvSpPr>
            <p:nvPr/>
          </p:nvSpPr>
          <p:spPr bwMode="auto">
            <a:xfrm>
              <a:off x="1476" y="2272"/>
              <a:ext cx="497" cy="13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Oval 57"/>
            <p:cNvSpPr>
              <a:spLocks noChangeArrowheads="1"/>
            </p:cNvSpPr>
            <p:nvPr/>
          </p:nvSpPr>
          <p:spPr bwMode="auto">
            <a:xfrm>
              <a:off x="1250" y="2157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58"/>
            <p:cNvSpPr>
              <a:spLocks noChangeArrowheads="1"/>
            </p:cNvSpPr>
            <p:nvPr/>
          </p:nvSpPr>
          <p:spPr bwMode="auto">
            <a:xfrm>
              <a:off x="1856" y="2162"/>
              <a:ext cx="364" cy="36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577" name="AutoShape 65"/>
          <p:cNvSpPr>
            <a:spLocks noChangeArrowheads="1"/>
          </p:cNvSpPr>
          <p:nvPr/>
        </p:nvSpPr>
        <p:spPr bwMode="auto">
          <a:xfrm rot="-3357733">
            <a:off x="6599238" y="3132138"/>
            <a:ext cx="812800" cy="609600"/>
          </a:xfrm>
          <a:custGeom>
            <a:avLst/>
            <a:gdLst>
              <a:gd name="T0" fmla="*/ 4478791 w 21600"/>
              <a:gd name="T1" fmla="*/ 2519313 h 21600"/>
              <a:gd name="T2" fmla="*/ 3504560 w 21600"/>
              <a:gd name="T3" fmla="*/ 8602134 h 21600"/>
              <a:gd name="T4" fmla="*/ 9434725 w 21600"/>
              <a:gd name="T5" fmla="*/ 5307048 h 21600"/>
              <a:gd name="T6" fmla="*/ 15291251 w 21600"/>
              <a:gd name="T7" fmla="*/ -2150533 h 21600"/>
              <a:gd name="T8" fmla="*/ 22619021 w 21600"/>
              <a:gd name="T9" fmla="*/ 1971322 h 21600"/>
              <a:gd name="T10" fmla="*/ 15291251 w 21600"/>
              <a:gd name="T11" fmla="*/ 609317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799" y="4950"/>
                </a:moveTo>
                <a:cubicBezTo>
                  <a:pt x="7569" y="4950"/>
                  <a:pt x="4950" y="7569"/>
                  <a:pt x="4950" y="10799"/>
                </a:cubicBezTo>
                <a:lnTo>
                  <a:pt x="0" y="10800"/>
                </a:lnTo>
                <a:cubicBezTo>
                  <a:pt x="0" y="4835"/>
                  <a:pt x="4835" y="0"/>
                  <a:pt x="10799" y="0"/>
                </a:cubicBezTo>
                <a:lnTo>
                  <a:pt x="10799" y="-2700"/>
                </a:lnTo>
                <a:lnTo>
                  <a:pt x="15974" y="2475"/>
                </a:lnTo>
                <a:lnTo>
                  <a:pt x="10799" y="7650"/>
                </a:lnTo>
                <a:lnTo>
                  <a:pt x="10799" y="495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6"/>
          <p:cNvSpPr>
            <a:spLocks noChangeArrowheads="1"/>
          </p:cNvSpPr>
          <p:nvPr/>
        </p:nvSpPr>
        <p:spPr bwMode="auto">
          <a:xfrm rot="7227022">
            <a:off x="7102475" y="3302000"/>
            <a:ext cx="812800" cy="609600"/>
          </a:xfrm>
          <a:custGeom>
            <a:avLst/>
            <a:gdLst>
              <a:gd name="T0" fmla="*/ 4478791 w 21600"/>
              <a:gd name="T1" fmla="*/ 2519313 h 21600"/>
              <a:gd name="T2" fmla="*/ 3504560 w 21600"/>
              <a:gd name="T3" fmla="*/ 8602134 h 21600"/>
              <a:gd name="T4" fmla="*/ 9434725 w 21600"/>
              <a:gd name="T5" fmla="*/ 5307048 h 21600"/>
              <a:gd name="T6" fmla="*/ 15291251 w 21600"/>
              <a:gd name="T7" fmla="*/ -2150533 h 21600"/>
              <a:gd name="T8" fmla="*/ 22619021 w 21600"/>
              <a:gd name="T9" fmla="*/ 1971322 h 21600"/>
              <a:gd name="T10" fmla="*/ 15291251 w 21600"/>
              <a:gd name="T11" fmla="*/ 609317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799" y="4950"/>
                </a:moveTo>
                <a:cubicBezTo>
                  <a:pt x="7569" y="4950"/>
                  <a:pt x="4950" y="7569"/>
                  <a:pt x="4950" y="10799"/>
                </a:cubicBezTo>
                <a:lnTo>
                  <a:pt x="0" y="10800"/>
                </a:lnTo>
                <a:cubicBezTo>
                  <a:pt x="0" y="4835"/>
                  <a:pt x="4835" y="0"/>
                  <a:pt x="10799" y="0"/>
                </a:cubicBezTo>
                <a:lnTo>
                  <a:pt x="10799" y="-2700"/>
                </a:lnTo>
                <a:lnTo>
                  <a:pt x="15974" y="2475"/>
                </a:lnTo>
                <a:lnTo>
                  <a:pt x="10799" y="7650"/>
                </a:lnTo>
                <a:lnTo>
                  <a:pt x="10799" y="495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25042" y="1213238"/>
            <a:ext cx="3864364" cy="1450334"/>
            <a:chOff x="393311" y="1651942"/>
            <a:chExt cx="3864364" cy="1450334"/>
          </a:xfrm>
        </p:grpSpPr>
        <p:sp>
          <p:nvSpPr>
            <p:cNvPr id="7" name="Cube 6"/>
            <p:cNvSpPr/>
            <p:nvPr/>
          </p:nvSpPr>
          <p:spPr>
            <a:xfrm>
              <a:off x="571500" y="2068349"/>
              <a:ext cx="603660" cy="685092"/>
            </a:xfrm>
            <a:prstGeom prst="cube">
              <a:avLst/>
            </a:prstGeom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311" y="1654272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Source</a:t>
              </a:r>
            </a:p>
          </p:txBody>
        </p:sp>
        <p:sp>
          <p:nvSpPr>
            <p:cNvPr id="9" name="Oval 8"/>
            <p:cNvSpPr/>
            <p:nvPr/>
          </p:nvSpPr>
          <p:spPr>
            <a:xfrm rot="341964">
              <a:off x="1059323" y="2321372"/>
              <a:ext cx="10105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09115" y="1955800"/>
              <a:ext cx="529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endParaRPr>
            </a:p>
          </p:txBody>
        </p:sp>
        <p:sp>
          <p:nvSpPr>
            <p:cNvPr id="11" name="Cube 10"/>
            <p:cNvSpPr/>
            <p:nvPr/>
          </p:nvSpPr>
          <p:spPr>
            <a:xfrm>
              <a:off x="2032530" y="2018395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36903" y="2702166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Sample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61903" y="1651942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Detector</a:t>
              </a:r>
            </a:p>
          </p:txBody>
        </p:sp>
        <p:sp>
          <p:nvSpPr>
            <p:cNvPr id="14" name="Cube 13"/>
            <p:cNvSpPr/>
            <p:nvPr/>
          </p:nvSpPr>
          <p:spPr>
            <a:xfrm>
              <a:off x="3232150" y="2058824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97"/>
            <p:cNvSpPr>
              <a:spLocks noChangeAspect="1"/>
            </p:cNvSpPr>
            <p:nvPr/>
          </p:nvSpPr>
          <p:spPr bwMode="auto">
            <a:xfrm rot="324265" flipH="1">
              <a:off x="1132764" y="2350555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97"/>
            <p:cNvSpPr>
              <a:spLocks noChangeAspect="1"/>
            </p:cNvSpPr>
            <p:nvPr/>
          </p:nvSpPr>
          <p:spPr bwMode="auto">
            <a:xfrm rot="324265" flipH="1">
              <a:off x="2342438" y="2350555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Absorption Spectroscopy</a:t>
            </a:r>
          </a:p>
        </p:txBody>
      </p:sp>
      <p:pic>
        <p:nvPicPr>
          <p:cNvPr id="20" name="Picture 8" descr="http://deserthighlandspr.com/wp-content/uploads/2013/02/Visible-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813" y="3023173"/>
            <a:ext cx="7019429" cy="3352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9544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8" descr="Newspri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erlin Sans FB Demi" pitchFamily="34" charset="0"/>
            </a:endParaRPr>
          </a:p>
        </p:txBody>
      </p:sp>
      <p:sp>
        <p:nvSpPr>
          <p:cNvPr id="22530" name="Rectangle 38"/>
          <p:cNvSpPr>
            <a:spLocks noChangeArrowheads="1"/>
          </p:cNvSpPr>
          <p:nvPr/>
        </p:nvSpPr>
        <p:spPr bwMode="auto">
          <a:xfrm>
            <a:off x="4252913" y="2946400"/>
            <a:ext cx="4629150" cy="22066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544513" y="1077913"/>
            <a:ext cx="7802562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-457200" algn="l"/>
              </a:tabLst>
            </a:pPr>
            <a:r>
              <a:rPr lang="en-GB" sz="2000" b="1">
                <a:latin typeface="Berlin Sans FB Demi" pitchFamily="34" charset="0"/>
                <a:cs typeface="Times New Roman" pitchFamily="18" charset="0"/>
              </a:rPr>
              <a:t>WHAT IS COLOUR?</a:t>
            </a:r>
            <a:endParaRPr lang="en-US" sz="2000" b="1">
              <a:latin typeface="Berlin Sans FB Demi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-457200" algn="l"/>
              </a:tabLst>
            </a:pPr>
            <a:endParaRPr lang="en-GB">
              <a:latin typeface="Berlin Sans FB Demi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-457200" algn="l"/>
              </a:tabLst>
            </a:pPr>
            <a:r>
              <a:rPr lang="en-GB" b="1">
                <a:latin typeface="Berlin Sans FB Demi" pitchFamily="34" charset="0"/>
                <a:cs typeface="Times New Roman" pitchFamily="18" charset="0"/>
              </a:rPr>
              <a:t>Colour is a sensation which occurs when light enters the eye and focuses on the retina at the back of the eye. The light actually initiates a photochemical reaction in the nerve cells attached to the retina. These transmit impulses to the brain and stimulate our sense of colour</a:t>
            </a:r>
            <a:r>
              <a:rPr lang="en-GB" b="1">
                <a:latin typeface="Berlin Sans FB Demi" pitchFamily="34" charset="0"/>
              </a:rPr>
              <a:t> </a:t>
            </a:r>
          </a:p>
        </p:txBody>
      </p:sp>
      <p:sp>
        <p:nvSpPr>
          <p:cNvPr id="22536" name="Text Box 3"/>
          <p:cNvSpPr txBox="1">
            <a:spLocks noChangeArrowheads="1"/>
          </p:cNvSpPr>
          <p:nvPr/>
        </p:nvSpPr>
        <p:spPr bwMode="auto">
          <a:xfrm>
            <a:off x="2532063" y="307975"/>
            <a:ext cx="4062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Berlin Sans FB Demi" pitchFamily="34" charset="0"/>
              </a:rPr>
              <a:t>VISIBLE SPECTROSCOPY</a:t>
            </a:r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2471738" y="244951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latin typeface="Berlin Sans FB Demi" pitchFamily="34" charset="0"/>
            </a:endParaRPr>
          </a:p>
        </p:txBody>
      </p:sp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5488" y="3138488"/>
            <a:ext cx="42005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508000" y="3201988"/>
            <a:ext cx="346233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-457200" algn="l"/>
              </a:tabLst>
            </a:pPr>
            <a:r>
              <a:rPr lang="en-GB" sz="1200">
                <a:latin typeface="Berlin Sans FB Demi" pitchFamily="34" charset="0"/>
              </a:rPr>
              <a:t> </a:t>
            </a:r>
            <a:endParaRPr lang="en-US" sz="1200">
              <a:latin typeface="Berlin Sans FB Demi" pitchFamily="34" charset="0"/>
              <a:cs typeface="Courier New" pitchFamily="49" charset="0"/>
            </a:endParaRPr>
          </a:p>
          <a:p>
            <a:pPr algn="just" eaLnBrk="0" hangingPunct="0">
              <a:tabLst>
                <a:tab pos="-457200" algn="l"/>
              </a:tabLst>
            </a:pPr>
            <a:r>
              <a:rPr lang="en-GB" b="1">
                <a:latin typeface="Berlin Sans FB Demi" pitchFamily="34" charset="0"/>
              </a:rPr>
              <a:t>CONES - Give colour and three types which pick up red, blue and green </a:t>
            </a:r>
          </a:p>
          <a:p>
            <a:pPr algn="just" eaLnBrk="0" hangingPunct="0">
              <a:tabLst>
                <a:tab pos="-457200" algn="l"/>
              </a:tabLst>
            </a:pPr>
            <a:endParaRPr lang="en-US" b="1">
              <a:latin typeface="Berlin Sans FB Demi" pitchFamily="34" charset="0"/>
              <a:cs typeface="Courier New" pitchFamily="49" charset="0"/>
            </a:endParaRPr>
          </a:p>
          <a:p>
            <a:pPr algn="just" eaLnBrk="0" hangingPunct="0">
              <a:tabLst>
                <a:tab pos="-457200" algn="l"/>
              </a:tabLst>
            </a:pPr>
            <a:r>
              <a:rPr lang="en-GB" b="1">
                <a:latin typeface="Berlin Sans FB Demi" pitchFamily="34" charset="0"/>
              </a:rPr>
              <a:t>RODS  - Give grey/black and also used for night vision.</a:t>
            </a:r>
          </a:p>
          <a:p>
            <a:pPr algn="just" eaLnBrk="0" hangingPunct="0">
              <a:tabLst>
                <a:tab pos="-457200" algn="l"/>
              </a:tabLst>
            </a:pPr>
            <a:endParaRPr lang="en-US" b="1">
              <a:latin typeface="Berlin Sans FB Demi" pitchFamily="34" charset="0"/>
              <a:cs typeface="Courier New" pitchFamily="49" charset="0"/>
            </a:endParaRPr>
          </a:p>
          <a:p>
            <a:pPr algn="just" eaLnBrk="0" hangingPunct="0">
              <a:tabLst>
                <a:tab pos="-457200" algn="l"/>
              </a:tabLst>
            </a:pPr>
            <a:endParaRPr lang="en-GB" sz="2400">
              <a:latin typeface="Berlin Sans FB Demi" pitchFamily="34" charset="0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531813" y="5365750"/>
            <a:ext cx="7019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  <a:cs typeface="Times New Roman" pitchFamily="18" charset="0"/>
              </a:rPr>
              <a:t>All the colours we actually sense are made up of these three colours </a:t>
            </a:r>
          </a:p>
          <a:p>
            <a:r>
              <a:rPr lang="en-GB" b="1">
                <a:latin typeface="Berlin Sans FB Demi" pitchFamily="34" charset="0"/>
                <a:cs typeface="Times New Roman" pitchFamily="18" charset="0"/>
              </a:rPr>
              <a:t>together with white and grey and black.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9" descr="Newspri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erlin Sans FB Demi" pitchFamily="34" charset="0"/>
            </a:endParaRPr>
          </a:p>
        </p:txBody>
      </p:sp>
      <p:sp>
        <p:nvSpPr>
          <p:cNvPr id="23554" name="Rectangle 35"/>
          <p:cNvSpPr>
            <a:spLocks noChangeArrowheads="1"/>
          </p:cNvSpPr>
          <p:nvPr/>
        </p:nvSpPr>
        <p:spPr bwMode="auto">
          <a:xfrm>
            <a:off x="3730625" y="1989138"/>
            <a:ext cx="4891088" cy="2727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3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2450"/>
          </a:xfrm>
        </p:spPr>
        <p:txBody>
          <a:bodyPr/>
          <a:lstStyle/>
          <a:p>
            <a:pPr eaLnBrk="1" hangingPunct="1"/>
            <a:r>
              <a:rPr lang="en-GB" sz="2800" b="1" dirty="0">
                <a:solidFill>
                  <a:srgbClr val="FF0000"/>
                </a:solidFill>
              </a:rPr>
              <a:t>VISIBLE SPECTROSCOPY</a:t>
            </a:r>
          </a:p>
        </p:txBody>
      </p:sp>
      <p:sp>
        <p:nvSpPr>
          <p:cNvPr id="23560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457200" y="942975"/>
            <a:ext cx="8229600" cy="4926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b="1" dirty="0"/>
              <a:t>COMPOSITION OF WHITE LIGHT</a:t>
            </a: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GB" sz="1800" b="1" dirty="0"/>
              <a:t>Sunlight is white light and covers a wavelength range of 380-750nm. A simple physics experiment shows that white light is actually a composition of a range of colours i.e., light of different energies and hence wavelengths.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b="1" dirty="0"/>
          </a:p>
          <a:p>
            <a:pPr>
              <a:lnSpc>
                <a:spcPct val="80000"/>
              </a:lnSpc>
              <a:buFontTx/>
              <a:buNone/>
            </a:pPr>
            <a:endParaRPr lang="en-GB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b="1" dirty="0"/>
              <a:t>When white light falls on 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b="1" dirty="0"/>
              <a:t>object the colour detected by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b="1" dirty="0"/>
              <a:t>the eye will depend upon the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b="1" dirty="0"/>
              <a:t>ABSORPTION/REFLECTION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b="1" dirty="0"/>
              <a:t>properties of the material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b="1" dirty="0"/>
              <a:t>in the object; </a:t>
            </a:r>
            <a:endParaRPr lang="en-US" sz="1800" b="1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GB" sz="1800" b="1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GB" sz="1800" b="1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800" b="1" dirty="0"/>
              <a:t>If the material completely REFLECTS all light it appears WHITE</a:t>
            </a:r>
            <a:endParaRPr 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GB" sz="1800" b="1" dirty="0"/>
              <a:t>If the material absorbs a constant fraction of the light across the spectrum it appears GREY. </a:t>
            </a:r>
          </a:p>
          <a:p>
            <a:pPr algn="just" eaLnBrk="1" hangingPunct="1">
              <a:spcBef>
                <a:spcPct val="0"/>
              </a:spcBef>
            </a:pPr>
            <a:r>
              <a:rPr lang="en-GB" sz="1800" b="1" dirty="0"/>
              <a:t>If the material completely ABSORBS all the light it appears BLACK</a:t>
            </a:r>
            <a:endParaRPr lang="en-GB" sz="1800" dirty="0"/>
          </a:p>
        </p:txBody>
      </p:sp>
      <p:sp>
        <p:nvSpPr>
          <p:cNvPr id="23561" name="AutoShape 36"/>
          <p:cNvSpPr>
            <a:spLocks noChangeAspect="1" noChangeArrowheads="1" noTextEdit="1"/>
          </p:cNvSpPr>
          <p:nvPr/>
        </p:nvSpPr>
        <p:spPr bwMode="auto">
          <a:xfrm>
            <a:off x="3749675" y="2165350"/>
            <a:ext cx="47910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Freeform 38"/>
          <p:cNvSpPr>
            <a:spLocks/>
          </p:cNvSpPr>
          <p:nvPr/>
        </p:nvSpPr>
        <p:spPr bwMode="auto">
          <a:xfrm>
            <a:off x="5041900" y="2165350"/>
            <a:ext cx="2174875" cy="2220913"/>
          </a:xfrm>
          <a:custGeom>
            <a:avLst/>
            <a:gdLst>
              <a:gd name="T0" fmla="*/ 1087438 w 1370"/>
              <a:gd name="T1" fmla="*/ 0 h 1399"/>
              <a:gd name="T2" fmla="*/ 0 w 1370"/>
              <a:gd name="T3" fmla="*/ 2220913 h 1399"/>
              <a:gd name="T4" fmla="*/ 2174875 w 1370"/>
              <a:gd name="T5" fmla="*/ 2220913 h 1399"/>
              <a:gd name="T6" fmla="*/ 1087438 w 1370"/>
              <a:gd name="T7" fmla="*/ 0 h 1399"/>
              <a:gd name="T8" fmla="*/ 0 60000 65536"/>
              <a:gd name="T9" fmla="*/ 0 60000 65536"/>
              <a:gd name="T10" fmla="*/ 0 60000 65536"/>
              <a:gd name="T11" fmla="*/ 0 60000 65536"/>
              <a:gd name="T12" fmla="*/ 0 w 1370"/>
              <a:gd name="T13" fmla="*/ 0 h 1399"/>
              <a:gd name="T14" fmla="*/ 1370 w 1370"/>
              <a:gd name="T15" fmla="*/ 1399 h 13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0" h="1399">
                <a:moveTo>
                  <a:pt x="685" y="0"/>
                </a:moveTo>
                <a:lnTo>
                  <a:pt x="0" y="1399"/>
                </a:lnTo>
                <a:lnTo>
                  <a:pt x="1370" y="1399"/>
                </a:lnTo>
                <a:lnTo>
                  <a:pt x="685" y="0"/>
                </a:lnTo>
                <a:close/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563" name="Group 41"/>
          <p:cNvGrpSpPr>
            <a:grpSpLocks/>
          </p:cNvGrpSpPr>
          <p:nvPr/>
        </p:nvGrpSpPr>
        <p:grpSpPr bwMode="auto">
          <a:xfrm>
            <a:off x="4602163" y="3081338"/>
            <a:ext cx="1079500" cy="388937"/>
            <a:chOff x="2899" y="1941"/>
            <a:chExt cx="680" cy="245"/>
          </a:xfrm>
        </p:grpSpPr>
        <p:sp>
          <p:nvSpPr>
            <p:cNvPr id="23596" name="Line 39"/>
            <p:cNvSpPr>
              <a:spLocks noChangeShapeType="1"/>
            </p:cNvSpPr>
            <p:nvPr/>
          </p:nvSpPr>
          <p:spPr bwMode="auto">
            <a:xfrm flipV="1">
              <a:off x="2899" y="1977"/>
              <a:ext cx="584" cy="20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40"/>
            <p:cNvSpPr>
              <a:spLocks/>
            </p:cNvSpPr>
            <p:nvPr/>
          </p:nvSpPr>
          <p:spPr bwMode="auto">
            <a:xfrm>
              <a:off x="3379" y="1941"/>
              <a:ext cx="200" cy="119"/>
            </a:xfrm>
            <a:custGeom>
              <a:avLst/>
              <a:gdLst>
                <a:gd name="T0" fmla="*/ 200 w 200"/>
                <a:gd name="T1" fmla="*/ 0 h 119"/>
                <a:gd name="T2" fmla="*/ 0 w 200"/>
                <a:gd name="T3" fmla="*/ 12 h 119"/>
                <a:gd name="T4" fmla="*/ 39 w 200"/>
                <a:gd name="T5" fmla="*/ 119 h 119"/>
                <a:gd name="T6" fmla="*/ 200 w 200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"/>
                <a:gd name="T13" fmla="*/ 0 h 119"/>
                <a:gd name="T14" fmla="*/ 200 w 200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" h="119">
                  <a:moveTo>
                    <a:pt x="200" y="0"/>
                  </a:moveTo>
                  <a:lnTo>
                    <a:pt x="0" y="12"/>
                  </a:lnTo>
                  <a:lnTo>
                    <a:pt x="39" y="119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4" name="Line 42"/>
          <p:cNvSpPr>
            <a:spLocks noChangeShapeType="1"/>
          </p:cNvSpPr>
          <p:nvPr/>
        </p:nvSpPr>
        <p:spPr bwMode="auto">
          <a:xfrm flipV="1">
            <a:off x="5695950" y="2940050"/>
            <a:ext cx="827088" cy="1428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43"/>
          <p:cNvSpPr>
            <a:spLocks noChangeShapeType="1"/>
          </p:cNvSpPr>
          <p:nvPr/>
        </p:nvSpPr>
        <p:spPr bwMode="auto">
          <a:xfrm>
            <a:off x="6488113" y="2941638"/>
            <a:ext cx="1266825" cy="4603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44"/>
          <p:cNvSpPr>
            <a:spLocks noChangeShapeType="1"/>
          </p:cNvSpPr>
          <p:nvPr/>
        </p:nvSpPr>
        <p:spPr bwMode="auto">
          <a:xfrm>
            <a:off x="6518275" y="2941638"/>
            <a:ext cx="1190625" cy="204787"/>
          </a:xfrm>
          <a:prstGeom prst="line">
            <a:avLst/>
          </a:prstGeom>
          <a:noFill/>
          <a:ln w="25400">
            <a:solidFill>
              <a:srgbClr val="FE9B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45"/>
          <p:cNvSpPr>
            <a:spLocks noChangeShapeType="1"/>
          </p:cNvSpPr>
          <p:nvPr/>
        </p:nvSpPr>
        <p:spPr bwMode="auto">
          <a:xfrm>
            <a:off x="6518275" y="2933700"/>
            <a:ext cx="1206500" cy="4095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46"/>
          <p:cNvSpPr>
            <a:spLocks noChangeShapeType="1"/>
          </p:cNvSpPr>
          <p:nvPr/>
        </p:nvSpPr>
        <p:spPr bwMode="auto">
          <a:xfrm>
            <a:off x="6518275" y="2941638"/>
            <a:ext cx="1190625" cy="646112"/>
          </a:xfrm>
          <a:prstGeom prst="line">
            <a:avLst/>
          </a:prstGeom>
          <a:noFill/>
          <a:ln w="25400">
            <a:solidFill>
              <a:srgbClr val="00AE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47"/>
          <p:cNvSpPr>
            <a:spLocks noChangeShapeType="1"/>
          </p:cNvSpPr>
          <p:nvPr/>
        </p:nvSpPr>
        <p:spPr bwMode="auto">
          <a:xfrm>
            <a:off x="6532563" y="2973388"/>
            <a:ext cx="1116012" cy="869950"/>
          </a:xfrm>
          <a:prstGeom prst="line">
            <a:avLst/>
          </a:prstGeom>
          <a:noFill/>
          <a:ln w="25400">
            <a:solidFill>
              <a:srgbClr val="01C2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48"/>
          <p:cNvSpPr>
            <a:spLocks noChangeShapeType="1"/>
          </p:cNvSpPr>
          <p:nvPr/>
        </p:nvSpPr>
        <p:spPr bwMode="auto">
          <a:xfrm>
            <a:off x="6502400" y="2941638"/>
            <a:ext cx="1039813" cy="1060450"/>
          </a:xfrm>
          <a:prstGeom prst="line">
            <a:avLst/>
          </a:prstGeom>
          <a:noFill/>
          <a:ln w="25400">
            <a:solidFill>
              <a:srgbClr val="FE12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49"/>
          <p:cNvSpPr>
            <a:spLocks noChangeShapeType="1"/>
          </p:cNvSpPr>
          <p:nvPr/>
        </p:nvSpPr>
        <p:spPr bwMode="auto">
          <a:xfrm>
            <a:off x="6518275" y="2941638"/>
            <a:ext cx="925513" cy="1309687"/>
          </a:xfrm>
          <a:prstGeom prst="line">
            <a:avLst/>
          </a:prstGeom>
          <a:noFill/>
          <a:ln w="25400">
            <a:solidFill>
              <a:srgbClr val="820A6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572" name="Group 52"/>
          <p:cNvGrpSpPr>
            <a:grpSpLocks/>
          </p:cNvGrpSpPr>
          <p:nvPr/>
        </p:nvGrpSpPr>
        <p:grpSpPr bwMode="auto">
          <a:xfrm>
            <a:off x="7856538" y="2863850"/>
            <a:ext cx="295275" cy="203200"/>
            <a:chOff x="4949" y="1804"/>
            <a:chExt cx="186" cy="128"/>
          </a:xfrm>
        </p:grpSpPr>
        <p:sp>
          <p:nvSpPr>
            <p:cNvPr id="23594" name="Rectangle 50"/>
            <p:cNvSpPr>
              <a:spLocks noChangeArrowheads="1"/>
            </p:cNvSpPr>
            <p:nvPr/>
          </p:nvSpPr>
          <p:spPr bwMode="auto">
            <a:xfrm>
              <a:off x="4949" y="1804"/>
              <a:ext cx="6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300" b="1">
                  <a:solidFill>
                    <a:srgbClr val="FC0128"/>
                  </a:solidFill>
                  <a:latin typeface="Berlin Sans FB Demi" pitchFamily="34" charset="0"/>
                </a:rPr>
                <a:t>R</a:t>
              </a:r>
              <a:endParaRPr lang="en-GB">
                <a:latin typeface="Berlin Sans FB Demi" pitchFamily="34" charset="0"/>
              </a:endParaRPr>
            </a:p>
          </p:txBody>
        </p:sp>
        <p:sp>
          <p:nvSpPr>
            <p:cNvPr id="23595" name="Rectangle 51"/>
            <p:cNvSpPr>
              <a:spLocks noChangeArrowheads="1"/>
            </p:cNvSpPr>
            <p:nvPr/>
          </p:nvSpPr>
          <p:spPr bwMode="auto">
            <a:xfrm>
              <a:off x="5022" y="1807"/>
              <a:ext cx="11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300">
                  <a:solidFill>
                    <a:srgbClr val="000000"/>
                  </a:solidFill>
                  <a:latin typeface="Berlin Sans FB Demi" pitchFamily="34" charset="0"/>
                </a:rPr>
                <a:t>ed</a:t>
              </a:r>
              <a:endParaRPr lang="en-GB">
                <a:latin typeface="Berlin Sans FB Demi" pitchFamily="34" charset="0"/>
              </a:endParaRPr>
            </a:p>
          </p:txBody>
        </p:sp>
      </p:grpSp>
      <p:grpSp>
        <p:nvGrpSpPr>
          <p:cNvPr id="23573" name="Group 55"/>
          <p:cNvGrpSpPr>
            <a:grpSpLocks/>
          </p:cNvGrpSpPr>
          <p:nvPr/>
        </p:nvGrpSpPr>
        <p:grpSpPr bwMode="auto">
          <a:xfrm>
            <a:off x="7840663" y="3097213"/>
            <a:ext cx="557212" cy="203200"/>
            <a:chOff x="4939" y="1951"/>
            <a:chExt cx="351" cy="128"/>
          </a:xfrm>
        </p:grpSpPr>
        <p:sp>
          <p:nvSpPr>
            <p:cNvPr id="23592" name="Rectangle 53"/>
            <p:cNvSpPr>
              <a:spLocks noChangeArrowheads="1"/>
            </p:cNvSpPr>
            <p:nvPr/>
          </p:nvSpPr>
          <p:spPr bwMode="auto">
            <a:xfrm>
              <a:off x="4939" y="1951"/>
              <a:ext cx="7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300" b="1">
                  <a:solidFill>
                    <a:srgbClr val="FE9B03"/>
                  </a:solidFill>
                  <a:latin typeface="Berlin Sans FB Demi" pitchFamily="34" charset="0"/>
                </a:rPr>
                <a:t>O</a:t>
              </a:r>
              <a:endParaRPr lang="en-GB">
                <a:latin typeface="Berlin Sans FB Demi" pitchFamily="34" charset="0"/>
              </a:endParaRPr>
            </a:p>
          </p:txBody>
        </p:sp>
        <p:sp>
          <p:nvSpPr>
            <p:cNvPr id="23593" name="Rectangle 54"/>
            <p:cNvSpPr>
              <a:spLocks noChangeArrowheads="1"/>
            </p:cNvSpPr>
            <p:nvPr/>
          </p:nvSpPr>
          <p:spPr bwMode="auto">
            <a:xfrm>
              <a:off x="5019" y="1954"/>
              <a:ext cx="2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300">
                  <a:solidFill>
                    <a:srgbClr val="000000"/>
                  </a:solidFill>
                  <a:latin typeface="Berlin Sans FB Demi" pitchFamily="34" charset="0"/>
                </a:rPr>
                <a:t>range</a:t>
              </a:r>
              <a:endParaRPr lang="en-GB">
                <a:latin typeface="Berlin Sans FB Demi" pitchFamily="34" charset="0"/>
              </a:endParaRPr>
            </a:p>
          </p:txBody>
        </p:sp>
      </p:grpSp>
      <p:grpSp>
        <p:nvGrpSpPr>
          <p:cNvPr id="23574" name="Group 58"/>
          <p:cNvGrpSpPr>
            <a:grpSpLocks/>
          </p:cNvGrpSpPr>
          <p:nvPr/>
        </p:nvGrpSpPr>
        <p:grpSpPr bwMode="auto">
          <a:xfrm>
            <a:off x="7810500" y="3360738"/>
            <a:ext cx="493713" cy="203200"/>
            <a:chOff x="4920" y="2117"/>
            <a:chExt cx="311" cy="128"/>
          </a:xfrm>
        </p:grpSpPr>
        <p:sp>
          <p:nvSpPr>
            <p:cNvPr id="23590" name="Rectangle 56"/>
            <p:cNvSpPr>
              <a:spLocks noChangeArrowheads="1"/>
            </p:cNvSpPr>
            <p:nvPr/>
          </p:nvSpPr>
          <p:spPr bwMode="auto">
            <a:xfrm>
              <a:off x="4920" y="2117"/>
              <a:ext cx="6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300" b="1">
                  <a:solidFill>
                    <a:srgbClr val="FAFD00"/>
                  </a:solidFill>
                  <a:latin typeface="Berlin Sans FB Demi" pitchFamily="34" charset="0"/>
                </a:rPr>
                <a:t>Y</a:t>
              </a:r>
              <a:endParaRPr lang="en-GB">
                <a:latin typeface="Berlin Sans FB Demi" pitchFamily="34" charset="0"/>
              </a:endParaRPr>
            </a:p>
          </p:txBody>
        </p:sp>
        <p:sp>
          <p:nvSpPr>
            <p:cNvPr id="23591" name="Rectangle 57"/>
            <p:cNvSpPr>
              <a:spLocks noChangeArrowheads="1"/>
            </p:cNvSpPr>
            <p:nvPr/>
          </p:nvSpPr>
          <p:spPr bwMode="auto">
            <a:xfrm>
              <a:off x="4989" y="2120"/>
              <a:ext cx="2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300">
                  <a:solidFill>
                    <a:srgbClr val="000000"/>
                  </a:solidFill>
                  <a:latin typeface="Berlin Sans FB Demi" pitchFamily="34" charset="0"/>
                </a:rPr>
                <a:t>ellow</a:t>
              </a:r>
              <a:endParaRPr lang="en-GB">
                <a:latin typeface="Berlin Sans FB Demi" pitchFamily="34" charset="0"/>
              </a:endParaRPr>
            </a:p>
          </p:txBody>
        </p:sp>
      </p:grpSp>
      <p:grpSp>
        <p:nvGrpSpPr>
          <p:cNvPr id="23575" name="Group 61"/>
          <p:cNvGrpSpPr>
            <a:grpSpLocks/>
          </p:cNvGrpSpPr>
          <p:nvPr/>
        </p:nvGrpSpPr>
        <p:grpSpPr bwMode="auto">
          <a:xfrm>
            <a:off x="7856538" y="3624263"/>
            <a:ext cx="449262" cy="203200"/>
            <a:chOff x="4949" y="2283"/>
            <a:chExt cx="283" cy="128"/>
          </a:xfrm>
        </p:grpSpPr>
        <p:sp>
          <p:nvSpPr>
            <p:cNvPr id="23588" name="Rectangle 59"/>
            <p:cNvSpPr>
              <a:spLocks noChangeArrowheads="1"/>
            </p:cNvSpPr>
            <p:nvPr/>
          </p:nvSpPr>
          <p:spPr bwMode="auto">
            <a:xfrm>
              <a:off x="4949" y="2283"/>
              <a:ext cx="7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300" b="1">
                  <a:solidFill>
                    <a:srgbClr val="00AE00"/>
                  </a:solidFill>
                  <a:latin typeface="Berlin Sans FB Demi" pitchFamily="34" charset="0"/>
                </a:rPr>
                <a:t>G</a:t>
              </a:r>
              <a:endParaRPr lang="en-GB">
                <a:latin typeface="Berlin Sans FB Demi" pitchFamily="34" charset="0"/>
              </a:endParaRPr>
            </a:p>
          </p:txBody>
        </p:sp>
        <p:sp>
          <p:nvSpPr>
            <p:cNvPr id="23589" name="Rectangle 60"/>
            <p:cNvSpPr>
              <a:spLocks noChangeArrowheads="1"/>
            </p:cNvSpPr>
            <p:nvPr/>
          </p:nvSpPr>
          <p:spPr bwMode="auto">
            <a:xfrm>
              <a:off x="5029" y="2286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300">
                  <a:solidFill>
                    <a:srgbClr val="000000"/>
                  </a:solidFill>
                  <a:latin typeface="Berlin Sans FB Demi" pitchFamily="34" charset="0"/>
                </a:rPr>
                <a:t>reen</a:t>
              </a:r>
              <a:endParaRPr lang="en-GB">
                <a:latin typeface="Berlin Sans FB Demi" pitchFamily="34" charset="0"/>
              </a:endParaRPr>
            </a:p>
          </p:txBody>
        </p:sp>
      </p:grpSp>
      <p:grpSp>
        <p:nvGrpSpPr>
          <p:cNvPr id="23576" name="Group 64"/>
          <p:cNvGrpSpPr>
            <a:grpSpLocks/>
          </p:cNvGrpSpPr>
          <p:nvPr/>
        </p:nvGrpSpPr>
        <p:grpSpPr bwMode="auto">
          <a:xfrm>
            <a:off x="7796213" y="3873500"/>
            <a:ext cx="339725" cy="203200"/>
            <a:chOff x="4911" y="2440"/>
            <a:chExt cx="214" cy="128"/>
          </a:xfrm>
        </p:grpSpPr>
        <p:sp>
          <p:nvSpPr>
            <p:cNvPr id="23586" name="Rectangle 62"/>
            <p:cNvSpPr>
              <a:spLocks noChangeArrowheads="1"/>
            </p:cNvSpPr>
            <p:nvPr/>
          </p:nvSpPr>
          <p:spPr bwMode="auto">
            <a:xfrm>
              <a:off x="4911" y="2440"/>
              <a:ext cx="6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300" b="1">
                  <a:solidFill>
                    <a:srgbClr val="01C2FB"/>
                  </a:solidFill>
                  <a:latin typeface="Berlin Sans FB Demi" pitchFamily="34" charset="0"/>
                </a:rPr>
                <a:t>B</a:t>
              </a:r>
              <a:endParaRPr lang="en-GB">
                <a:latin typeface="Berlin Sans FB Demi" pitchFamily="34" charset="0"/>
              </a:endParaRPr>
            </a:p>
          </p:txBody>
        </p:sp>
        <p:sp>
          <p:nvSpPr>
            <p:cNvPr id="23587" name="Rectangle 63"/>
            <p:cNvSpPr>
              <a:spLocks noChangeArrowheads="1"/>
            </p:cNvSpPr>
            <p:nvPr/>
          </p:nvSpPr>
          <p:spPr bwMode="auto">
            <a:xfrm>
              <a:off x="4984" y="2443"/>
              <a:ext cx="14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300">
                  <a:solidFill>
                    <a:srgbClr val="000000"/>
                  </a:solidFill>
                  <a:latin typeface="Berlin Sans FB Demi" pitchFamily="34" charset="0"/>
                </a:rPr>
                <a:t>lue</a:t>
              </a:r>
              <a:endParaRPr lang="en-GB">
                <a:latin typeface="Berlin Sans FB Demi" pitchFamily="34" charset="0"/>
              </a:endParaRPr>
            </a:p>
          </p:txBody>
        </p:sp>
      </p:grpSp>
      <p:grpSp>
        <p:nvGrpSpPr>
          <p:cNvPr id="23577" name="Group 67"/>
          <p:cNvGrpSpPr>
            <a:grpSpLocks/>
          </p:cNvGrpSpPr>
          <p:nvPr/>
        </p:nvGrpSpPr>
        <p:grpSpPr bwMode="auto">
          <a:xfrm>
            <a:off x="7658100" y="4090988"/>
            <a:ext cx="463550" cy="203200"/>
            <a:chOff x="4824" y="2577"/>
            <a:chExt cx="292" cy="128"/>
          </a:xfrm>
        </p:grpSpPr>
        <p:sp>
          <p:nvSpPr>
            <p:cNvPr id="23584" name="Rectangle 65"/>
            <p:cNvSpPr>
              <a:spLocks noChangeArrowheads="1"/>
            </p:cNvSpPr>
            <p:nvPr/>
          </p:nvSpPr>
          <p:spPr bwMode="auto">
            <a:xfrm>
              <a:off x="4824" y="2577"/>
              <a:ext cx="3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300" b="1">
                  <a:solidFill>
                    <a:srgbClr val="FE12FE"/>
                  </a:solidFill>
                  <a:latin typeface="Berlin Sans FB Demi" pitchFamily="34" charset="0"/>
                </a:rPr>
                <a:t>I</a:t>
              </a:r>
              <a:endParaRPr lang="en-GB">
                <a:latin typeface="Berlin Sans FB Demi" pitchFamily="34" charset="0"/>
              </a:endParaRPr>
            </a:p>
          </p:txBody>
        </p:sp>
        <p:sp>
          <p:nvSpPr>
            <p:cNvPr id="23585" name="Rectangle 66"/>
            <p:cNvSpPr>
              <a:spLocks noChangeArrowheads="1"/>
            </p:cNvSpPr>
            <p:nvPr/>
          </p:nvSpPr>
          <p:spPr bwMode="auto">
            <a:xfrm>
              <a:off x="4853" y="2580"/>
              <a:ext cx="26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300">
                  <a:solidFill>
                    <a:srgbClr val="000000"/>
                  </a:solidFill>
                  <a:latin typeface="Berlin Sans FB Demi" pitchFamily="34" charset="0"/>
                </a:rPr>
                <a:t>ndigo</a:t>
              </a:r>
              <a:endParaRPr lang="en-GB">
                <a:latin typeface="Berlin Sans FB Demi" pitchFamily="34" charset="0"/>
              </a:endParaRPr>
            </a:p>
          </p:txBody>
        </p:sp>
      </p:grpSp>
      <p:grpSp>
        <p:nvGrpSpPr>
          <p:cNvPr id="23578" name="Group 70"/>
          <p:cNvGrpSpPr>
            <a:grpSpLocks/>
          </p:cNvGrpSpPr>
          <p:nvPr/>
        </p:nvGrpSpPr>
        <p:grpSpPr bwMode="auto">
          <a:xfrm>
            <a:off x="7475538" y="4308475"/>
            <a:ext cx="431800" cy="203200"/>
            <a:chOff x="4709" y="2714"/>
            <a:chExt cx="272" cy="128"/>
          </a:xfrm>
        </p:grpSpPr>
        <p:sp>
          <p:nvSpPr>
            <p:cNvPr id="23582" name="Rectangle 68"/>
            <p:cNvSpPr>
              <a:spLocks noChangeArrowheads="1"/>
            </p:cNvSpPr>
            <p:nvPr/>
          </p:nvSpPr>
          <p:spPr bwMode="auto">
            <a:xfrm>
              <a:off x="4709" y="2714"/>
              <a:ext cx="6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300" b="1">
                  <a:solidFill>
                    <a:srgbClr val="820A60"/>
                  </a:solidFill>
                  <a:latin typeface="Berlin Sans FB Demi" pitchFamily="34" charset="0"/>
                </a:rPr>
                <a:t>V</a:t>
              </a:r>
              <a:endParaRPr lang="en-GB">
                <a:latin typeface="Berlin Sans FB Demi" pitchFamily="34" charset="0"/>
              </a:endParaRPr>
            </a:p>
          </p:txBody>
        </p:sp>
        <p:sp>
          <p:nvSpPr>
            <p:cNvPr id="23583" name="Rectangle 69"/>
            <p:cNvSpPr>
              <a:spLocks noChangeArrowheads="1"/>
            </p:cNvSpPr>
            <p:nvPr/>
          </p:nvSpPr>
          <p:spPr bwMode="auto">
            <a:xfrm>
              <a:off x="4778" y="2717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300">
                  <a:solidFill>
                    <a:srgbClr val="000000"/>
                  </a:solidFill>
                  <a:latin typeface="Berlin Sans FB Demi" pitchFamily="34" charset="0"/>
                </a:rPr>
                <a:t>iolet</a:t>
              </a:r>
              <a:endParaRPr lang="en-GB">
                <a:latin typeface="Berlin Sans FB Demi" pitchFamily="34" charset="0"/>
              </a:endParaRPr>
            </a:p>
          </p:txBody>
        </p:sp>
      </p:grpSp>
      <p:grpSp>
        <p:nvGrpSpPr>
          <p:cNvPr id="23579" name="Group 73"/>
          <p:cNvGrpSpPr>
            <a:grpSpLocks/>
          </p:cNvGrpSpPr>
          <p:nvPr/>
        </p:nvGrpSpPr>
        <p:grpSpPr bwMode="auto">
          <a:xfrm>
            <a:off x="3902075" y="3206750"/>
            <a:ext cx="623888" cy="492125"/>
            <a:chOff x="2458" y="2020"/>
            <a:chExt cx="393" cy="310"/>
          </a:xfrm>
        </p:grpSpPr>
        <p:sp>
          <p:nvSpPr>
            <p:cNvPr id="23580" name="Rectangle 71"/>
            <p:cNvSpPr>
              <a:spLocks noChangeArrowheads="1"/>
            </p:cNvSpPr>
            <p:nvPr/>
          </p:nvSpPr>
          <p:spPr bwMode="auto">
            <a:xfrm>
              <a:off x="2458" y="2020"/>
              <a:ext cx="39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Berlin Sans FB Demi" pitchFamily="34" charset="0"/>
                </a:rPr>
                <a:t>WHITE</a:t>
              </a:r>
              <a:endParaRPr lang="en-GB">
                <a:latin typeface="Berlin Sans FB Demi" pitchFamily="34" charset="0"/>
              </a:endParaRPr>
            </a:p>
          </p:txBody>
        </p:sp>
        <p:sp>
          <p:nvSpPr>
            <p:cNvPr id="23581" name="Rectangle 72"/>
            <p:cNvSpPr>
              <a:spLocks noChangeArrowheads="1"/>
            </p:cNvSpPr>
            <p:nvPr/>
          </p:nvSpPr>
          <p:spPr bwMode="auto">
            <a:xfrm>
              <a:off x="2458" y="2176"/>
              <a:ext cx="3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Berlin Sans FB Demi" pitchFamily="34" charset="0"/>
                </a:rPr>
                <a:t>LIGHT</a:t>
              </a:r>
              <a:endParaRPr lang="en-GB">
                <a:latin typeface="Berlin Sans FB Demi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0" descr="Newspri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erlin Sans FB Demi" pitchFamily="34" charset="0"/>
            </a:endParaRPr>
          </a:p>
        </p:txBody>
      </p:sp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955675" y="936625"/>
            <a:ext cx="725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-457200" algn="l"/>
              </a:tabLst>
            </a:pPr>
            <a:r>
              <a:rPr lang="en-GB" b="1">
                <a:latin typeface="Berlin Sans FB Demi" pitchFamily="34" charset="0"/>
              </a:rPr>
              <a:t>When a sample only absorbs light of a single wavelength the eye sees COMPLEMENTARY colours.	</a:t>
            </a:r>
            <a:endParaRPr lang="en-US" b="1">
              <a:latin typeface="Berlin Sans FB Demi" pitchFamily="34" charset="0"/>
              <a:cs typeface="Courier New" pitchFamily="49" charset="0"/>
            </a:endParaRP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0" y="256381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Berlin Sans FB Demi" pitchFamily="34" charset="0"/>
              </a:rPr>
              <a:t> </a:t>
            </a:r>
            <a:endParaRPr lang="en-US" sz="1200">
              <a:latin typeface="Berlin Sans FB Demi" pitchFamily="34" charset="0"/>
              <a:cs typeface="Courier New" pitchFamily="49" charset="0"/>
            </a:endParaRPr>
          </a:p>
          <a:p>
            <a:pPr eaLnBrk="0" hangingPunct="0"/>
            <a:endParaRPr lang="en-US" sz="2400">
              <a:latin typeface="Berlin Sans FB Demi" pitchFamily="34" charset="0"/>
            </a:endParaRPr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0" y="31115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Berlin Sans FB Demi" pitchFamily="34" charset="0"/>
              </a:rPr>
              <a:t> </a:t>
            </a:r>
            <a:endParaRPr lang="en-US" sz="1200" b="1">
              <a:latin typeface="Berlin Sans FB Demi" pitchFamily="34" charset="0"/>
              <a:cs typeface="Courier New" pitchFamily="49" charset="0"/>
            </a:endParaRPr>
          </a:p>
          <a:p>
            <a:pPr eaLnBrk="0" hangingPunct="0"/>
            <a:endParaRPr lang="en-US" sz="2400">
              <a:latin typeface="Berlin Sans FB Demi" pitchFamily="34" charset="0"/>
            </a:endParaRPr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>
            <a:off x="2314575" y="290513"/>
            <a:ext cx="4062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Berlin Sans FB Demi" pitchFamily="34" charset="0"/>
              </a:rPr>
              <a:t>VISIBLE SPECTROSCOPY</a:t>
            </a:r>
          </a:p>
        </p:txBody>
      </p:sp>
      <p:graphicFrame>
        <p:nvGraphicFramePr>
          <p:cNvPr id="59612" name="Group 220"/>
          <p:cNvGraphicFramePr>
            <a:graphicFrameLocks noGrp="1"/>
          </p:cNvGraphicFramePr>
          <p:nvPr/>
        </p:nvGraphicFramePr>
        <p:xfrm>
          <a:off x="1022350" y="5394325"/>
          <a:ext cx="7010400" cy="655638"/>
        </p:xfrm>
        <a:graphic>
          <a:graphicData uri="http://schemas.openxmlformats.org/drawingml/2006/table">
            <a:tbl>
              <a:tblPr/>
              <a:tblGrid>
                <a:gridCol w="100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1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0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93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D5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2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79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3F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LOW                                                                                        HIGH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696" name="Group 120"/>
          <p:cNvGraphicFramePr>
            <a:graphicFrameLocks noGrp="1"/>
          </p:cNvGraphicFramePr>
          <p:nvPr/>
        </p:nvGraphicFramePr>
        <p:xfrm>
          <a:off x="927100" y="1595438"/>
          <a:ext cx="7289800" cy="366903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Wavelength Range Absorbed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Colour Absorbed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Colour Seen By Eye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380 - 430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Violet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Yellow - Green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430 - 480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Blue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Yellow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480 - 490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Green - Blue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Orange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490 - 500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CC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Blue - Green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Red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500 - 560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Green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Purple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560 - 580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Yellow - Green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Violet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580 - 590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Yellow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Blue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590 - 610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Orange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Green - Blue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610 - 750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Red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CCCC"/>
                          </a:solidFill>
                          <a:effectLst/>
                          <a:latin typeface="Berlin Sans FB Demi" pitchFamily="34" charset="0"/>
                          <a:cs typeface="Arial" charset="0"/>
                        </a:rPr>
                        <a:t>Blue - Green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17426"/>
            <a:ext cx="7772400" cy="762000"/>
          </a:xfrm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sz="4000" dirty="0">
                <a:solidFill>
                  <a:srgbClr val="993300"/>
                </a:solidFill>
              </a:rPr>
              <a:t>Molecular </a:t>
            </a:r>
            <a:r>
              <a:rPr lang="en-US" sz="4000" dirty="0" err="1">
                <a:solidFill>
                  <a:srgbClr val="993300"/>
                </a:solidFill>
              </a:rPr>
              <a:t>Orbitals</a:t>
            </a:r>
            <a:endParaRPr lang="en-US" sz="4000" dirty="0">
              <a:solidFill>
                <a:srgbClr val="993300"/>
              </a:solidFill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1092200" y="2031826"/>
            <a:ext cx="7137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Molecular orbitals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are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mathematical equations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describe the regions in a molecule where there is a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400E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high probability of finding electrons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1066800" y="4013026"/>
            <a:ext cx="6934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Molecular orbitals (MOs) are essentially combinations of atomic orbitals – two types exist,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bonding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antibonding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orbitals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1187624" y="5589240"/>
            <a:ext cx="728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Molecular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orbitals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(MOs) are built up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Aufbau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principle) in the same way as atomic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orbitals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88640"/>
            <a:ext cx="9144000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following topic will help you to understand bonding</a:t>
            </a:r>
          </a:p>
        </p:txBody>
      </p:sp>
    </p:spTree>
    <p:extLst>
      <p:ext uri="{BB962C8B-B14F-4D97-AF65-F5344CB8AC3E}">
        <p14:creationId xmlns:p14="http://schemas.microsoft.com/office/powerpoint/2010/main" val="364085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3" descr="Newspri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erlin Sans FB Demi" pitchFamily="34" charset="0"/>
            </a:endParaRP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912813" y="5508625"/>
            <a:ext cx="6872287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887413" y="4800600"/>
            <a:ext cx="687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869950" y="4394200"/>
            <a:ext cx="687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874713" y="3951288"/>
            <a:ext cx="687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604838" y="533241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S</a:t>
            </a:r>
            <a:r>
              <a:rPr lang="en-GB" sz="1200" b="1">
                <a:latin typeface="Berlin Sans FB Demi" pitchFamily="34" charset="0"/>
              </a:rPr>
              <a:t>0</a:t>
            </a:r>
            <a:endParaRPr lang="en-GB" b="1">
              <a:latin typeface="Berlin Sans FB Demi" pitchFamily="34" charset="0"/>
            </a:endParaRP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598488" y="5613400"/>
            <a:ext cx="1216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latin typeface="Berlin Sans FB Demi" pitchFamily="34" charset="0"/>
              </a:rPr>
              <a:t>Ground state</a:t>
            </a:r>
          </a:p>
        </p:txBody>
      </p:sp>
      <p:sp>
        <p:nvSpPr>
          <p:cNvPr id="25612" name="Line 11"/>
          <p:cNvSpPr>
            <a:spLocks noChangeShapeType="1"/>
          </p:cNvSpPr>
          <p:nvPr/>
        </p:nvSpPr>
        <p:spPr bwMode="auto">
          <a:xfrm>
            <a:off x="1352550" y="1809750"/>
            <a:ext cx="20875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>
            <a:off x="1350963" y="1573213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13"/>
          <p:cNvSpPr>
            <a:spLocks noChangeShapeType="1"/>
          </p:cNvSpPr>
          <p:nvPr/>
        </p:nvSpPr>
        <p:spPr bwMode="auto">
          <a:xfrm>
            <a:off x="1347788" y="1412875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14"/>
          <p:cNvSpPr>
            <a:spLocks noChangeShapeType="1"/>
          </p:cNvSpPr>
          <p:nvPr/>
        </p:nvSpPr>
        <p:spPr bwMode="auto">
          <a:xfrm>
            <a:off x="1347788" y="1228725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5" name="Oval 15"/>
          <p:cNvSpPr>
            <a:spLocks noChangeArrowheads="1"/>
          </p:cNvSpPr>
          <p:nvPr/>
        </p:nvSpPr>
        <p:spPr bwMode="auto">
          <a:xfrm>
            <a:off x="1804988" y="5403850"/>
            <a:ext cx="217487" cy="2095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latin typeface="Berlin Sans FB Demi" pitchFamily="34" charset="0"/>
            </a:endParaRP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 flipV="1">
            <a:off x="5942013" y="5038725"/>
            <a:ext cx="1270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V="1">
            <a:off x="758825" y="749300"/>
            <a:ext cx="0" cy="439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 rot="-5400000">
            <a:off x="174625" y="3232151"/>
            <a:ext cx="896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Energy</a:t>
            </a:r>
          </a:p>
        </p:txBody>
      </p:sp>
      <p:sp>
        <p:nvSpPr>
          <p:cNvPr id="60431" name="Text Box 20"/>
          <p:cNvSpPr txBox="1">
            <a:spLocks noChangeArrowheads="1"/>
          </p:cNvSpPr>
          <p:nvPr/>
        </p:nvSpPr>
        <p:spPr bwMode="auto">
          <a:xfrm>
            <a:off x="1001713" y="1608138"/>
            <a:ext cx="32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S</a:t>
            </a:r>
            <a:r>
              <a:rPr lang="en-GB" sz="1200" b="1">
                <a:latin typeface="Berlin Sans FB Demi" pitchFamily="34" charset="0"/>
              </a:rPr>
              <a:t>1</a:t>
            </a:r>
            <a:endParaRPr lang="en-GB" b="1">
              <a:latin typeface="Berlin Sans FB Demi" pitchFamily="34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952500" y="5416550"/>
            <a:ext cx="6742113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938213" y="5337175"/>
            <a:ext cx="6742112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4" name="Text Box 23"/>
          <p:cNvSpPr txBox="1">
            <a:spLocks noChangeArrowheads="1"/>
          </p:cNvSpPr>
          <p:nvPr/>
        </p:nvSpPr>
        <p:spPr bwMode="auto">
          <a:xfrm>
            <a:off x="3549650" y="4156075"/>
            <a:ext cx="1366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latin typeface="Berlin Sans FB Demi" pitchFamily="34" charset="0"/>
              </a:rPr>
              <a:t>Vibrational levels</a:t>
            </a:r>
          </a:p>
        </p:txBody>
      </p:sp>
      <p:sp>
        <p:nvSpPr>
          <p:cNvPr id="60435" name="Text Box 24"/>
          <p:cNvSpPr txBox="1">
            <a:spLocks noChangeArrowheads="1"/>
          </p:cNvSpPr>
          <p:nvPr/>
        </p:nvSpPr>
        <p:spPr bwMode="auto">
          <a:xfrm>
            <a:off x="6027738" y="5114925"/>
            <a:ext cx="1273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latin typeface="Berlin Sans FB Demi" pitchFamily="34" charset="0"/>
              </a:rPr>
              <a:t>rotational levels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H="1" flipV="1">
            <a:off x="3527425" y="3987800"/>
            <a:ext cx="12700" cy="132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H="1" flipV="1">
            <a:off x="1890713" y="1939925"/>
            <a:ext cx="25400" cy="340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38" name="Text Box 27"/>
          <p:cNvSpPr txBox="1">
            <a:spLocks noChangeArrowheads="1"/>
          </p:cNvSpPr>
          <p:nvPr/>
        </p:nvSpPr>
        <p:spPr bwMode="auto">
          <a:xfrm rot="-5400000">
            <a:off x="1089025" y="3128963"/>
            <a:ext cx="1158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3300"/>
                </a:solidFill>
                <a:latin typeface="Berlin Sans FB Demi" pitchFamily="34" charset="0"/>
              </a:rPr>
              <a:t>absorption</a:t>
            </a: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1352550" y="1717675"/>
            <a:ext cx="20478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1352550" y="1651000"/>
            <a:ext cx="20478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1" name="Text Box 48"/>
          <p:cNvSpPr txBox="1">
            <a:spLocks noChangeArrowheads="1"/>
          </p:cNvSpPr>
          <p:nvPr/>
        </p:nvSpPr>
        <p:spPr bwMode="auto">
          <a:xfrm>
            <a:off x="2841625" y="1028700"/>
            <a:ext cx="1366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latin typeface="Berlin Sans FB Demi" pitchFamily="34" charset="0"/>
              </a:rPr>
              <a:t>Vibrational levels</a:t>
            </a:r>
          </a:p>
        </p:txBody>
      </p:sp>
      <p:sp>
        <p:nvSpPr>
          <p:cNvPr id="25631" name="Line 49"/>
          <p:cNvSpPr>
            <a:spLocks noChangeShapeType="1"/>
          </p:cNvSpPr>
          <p:nvPr/>
        </p:nvSpPr>
        <p:spPr bwMode="auto">
          <a:xfrm>
            <a:off x="1338263" y="1819275"/>
            <a:ext cx="20478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2" name="Line 51"/>
          <p:cNvSpPr>
            <a:spLocks noChangeShapeType="1"/>
          </p:cNvSpPr>
          <p:nvPr/>
        </p:nvSpPr>
        <p:spPr bwMode="auto">
          <a:xfrm>
            <a:off x="912813" y="5167313"/>
            <a:ext cx="6742112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3" name="Line 52"/>
          <p:cNvSpPr>
            <a:spLocks noChangeShapeType="1"/>
          </p:cNvSpPr>
          <p:nvPr/>
        </p:nvSpPr>
        <p:spPr bwMode="auto">
          <a:xfrm>
            <a:off x="900113" y="4983163"/>
            <a:ext cx="6740525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4" name="Oval 54"/>
          <p:cNvSpPr>
            <a:spLocks noChangeArrowheads="1"/>
          </p:cNvSpPr>
          <p:nvPr/>
        </p:nvSpPr>
        <p:spPr bwMode="auto">
          <a:xfrm>
            <a:off x="3440113" y="5376863"/>
            <a:ext cx="219075" cy="2095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latin typeface="Berlin Sans FB Demi" pitchFamily="34" charset="0"/>
            </a:endParaRPr>
          </a:p>
        </p:txBody>
      </p:sp>
      <p:sp>
        <p:nvSpPr>
          <p:cNvPr id="60449" name="Text Box 58"/>
          <p:cNvSpPr txBox="1">
            <a:spLocks noChangeArrowheads="1"/>
          </p:cNvSpPr>
          <p:nvPr/>
        </p:nvSpPr>
        <p:spPr bwMode="auto">
          <a:xfrm>
            <a:off x="3319463" y="1544638"/>
            <a:ext cx="1273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latin typeface="Berlin Sans FB Demi" pitchFamily="34" charset="0"/>
              </a:rPr>
              <a:t>rotational levels</a:t>
            </a:r>
          </a:p>
        </p:txBody>
      </p:sp>
      <p:sp>
        <p:nvSpPr>
          <p:cNvPr id="71740" name="Freeform 60"/>
          <p:cNvSpPr>
            <a:spLocks/>
          </p:cNvSpPr>
          <p:nvPr/>
        </p:nvSpPr>
        <p:spPr bwMode="auto">
          <a:xfrm>
            <a:off x="1958975" y="5661025"/>
            <a:ext cx="966788" cy="434975"/>
          </a:xfrm>
          <a:custGeom>
            <a:avLst/>
            <a:gdLst>
              <a:gd name="T0" fmla="*/ 2147483647 w 1106"/>
              <a:gd name="T1" fmla="*/ 2147483647 h 369"/>
              <a:gd name="T2" fmla="*/ 2147483647 w 1106"/>
              <a:gd name="T3" fmla="*/ 2147483647 h 369"/>
              <a:gd name="T4" fmla="*/ 2147483647 w 1106"/>
              <a:gd name="T5" fmla="*/ 2147483647 h 369"/>
              <a:gd name="T6" fmla="*/ 2147483647 w 1106"/>
              <a:gd name="T7" fmla="*/ 2147483647 h 369"/>
              <a:gd name="T8" fmla="*/ 2147483647 w 1106"/>
              <a:gd name="T9" fmla="*/ 2147483647 h 369"/>
              <a:gd name="T10" fmla="*/ 0 w 1106"/>
              <a:gd name="T11" fmla="*/ 2147483647 h 3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06"/>
              <a:gd name="T19" fmla="*/ 0 h 369"/>
              <a:gd name="T20" fmla="*/ 1106 w 1106"/>
              <a:gd name="T21" fmla="*/ 369 h 3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06" h="369">
                <a:moveTo>
                  <a:pt x="1106" y="187"/>
                </a:moveTo>
                <a:cubicBezTo>
                  <a:pt x="984" y="278"/>
                  <a:pt x="862" y="369"/>
                  <a:pt x="786" y="352"/>
                </a:cubicBezTo>
                <a:cubicBezTo>
                  <a:pt x="710" y="335"/>
                  <a:pt x="731" y="101"/>
                  <a:pt x="649" y="86"/>
                </a:cubicBezTo>
                <a:cubicBezTo>
                  <a:pt x="567" y="71"/>
                  <a:pt x="378" y="267"/>
                  <a:pt x="293" y="260"/>
                </a:cubicBezTo>
                <a:cubicBezTo>
                  <a:pt x="208" y="253"/>
                  <a:pt x="186" y="82"/>
                  <a:pt x="137" y="41"/>
                </a:cubicBezTo>
                <a:cubicBezTo>
                  <a:pt x="88" y="0"/>
                  <a:pt x="26" y="19"/>
                  <a:pt x="0" y="13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7" name="Text Box 61"/>
          <p:cNvSpPr txBox="1">
            <a:spLocks noChangeArrowheads="1"/>
          </p:cNvSpPr>
          <p:nvPr/>
        </p:nvSpPr>
        <p:spPr bwMode="auto">
          <a:xfrm>
            <a:off x="2879725" y="5776913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UV-Vis</a:t>
            </a:r>
          </a:p>
        </p:txBody>
      </p:sp>
      <p:sp>
        <p:nvSpPr>
          <p:cNvPr id="71744" name="Freeform 64"/>
          <p:cNvSpPr>
            <a:spLocks/>
          </p:cNvSpPr>
          <p:nvPr/>
        </p:nvSpPr>
        <p:spPr bwMode="auto">
          <a:xfrm>
            <a:off x="3825875" y="5605463"/>
            <a:ext cx="630238" cy="436562"/>
          </a:xfrm>
          <a:custGeom>
            <a:avLst/>
            <a:gdLst>
              <a:gd name="T0" fmla="*/ 2147483647 w 1106"/>
              <a:gd name="T1" fmla="*/ 2147483647 h 369"/>
              <a:gd name="T2" fmla="*/ 2147483647 w 1106"/>
              <a:gd name="T3" fmla="*/ 2147483647 h 369"/>
              <a:gd name="T4" fmla="*/ 2147483647 w 1106"/>
              <a:gd name="T5" fmla="*/ 2147483647 h 369"/>
              <a:gd name="T6" fmla="*/ 2147483647 w 1106"/>
              <a:gd name="T7" fmla="*/ 2147483647 h 369"/>
              <a:gd name="T8" fmla="*/ 2147483647 w 1106"/>
              <a:gd name="T9" fmla="*/ 2147483647 h 369"/>
              <a:gd name="T10" fmla="*/ 0 w 1106"/>
              <a:gd name="T11" fmla="*/ 2147483647 h 3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06"/>
              <a:gd name="T19" fmla="*/ 0 h 369"/>
              <a:gd name="T20" fmla="*/ 1106 w 1106"/>
              <a:gd name="T21" fmla="*/ 369 h 3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06" h="369">
                <a:moveTo>
                  <a:pt x="1106" y="187"/>
                </a:moveTo>
                <a:cubicBezTo>
                  <a:pt x="984" y="278"/>
                  <a:pt x="862" y="369"/>
                  <a:pt x="786" y="352"/>
                </a:cubicBezTo>
                <a:cubicBezTo>
                  <a:pt x="710" y="335"/>
                  <a:pt x="731" y="101"/>
                  <a:pt x="649" y="86"/>
                </a:cubicBezTo>
                <a:cubicBezTo>
                  <a:pt x="567" y="71"/>
                  <a:pt x="378" y="267"/>
                  <a:pt x="293" y="260"/>
                </a:cubicBezTo>
                <a:cubicBezTo>
                  <a:pt x="208" y="253"/>
                  <a:pt x="186" y="82"/>
                  <a:pt x="137" y="41"/>
                </a:cubicBezTo>
                <a:cubicBezTo>
                  <a:pt x="88" y="0"/>
                  <a:pt x="26" y="19"/>
                  <a:pt x="0" y="13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9" name="Text Box 65"/>
          <p:cNvSpPr txBox="1">
            <a:spLocks noChangeArrowheads="1"/>
          </p:cNvSpPr>
          <p:nvPr/>
        </p:nvSpPr>
        <p:spPr bwMode="auto">
          <a:xfrm>
            <a:off x="4413250" y="5735638"/>
            <a:ext cx="398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IR</a:t>
            </a:r>
          </a:p>
        </p:txBody>
      </p:sp>
      <p:sp>
        <p:nvSpPr>
          <p:cNvPr id="71746" name="Freeform 66"/>
          <p:cNvSpPr>
            <a:spLocks/>
          </p:cNvSpPr>
          <p:nvPr/>
        </p:nvSpPr>
        <p:spPr bwMode="auto">
          <a:xfrm>
            <a:off x="6107113" y="5616575"/>
            <a:ext cx="631825" cy="436563"/>
          </a:xfrm>
          <a:custGeom>
            <a:avLst/>
            <a:gdLst>
              <a:gd name="T0" fmla="*/ 2147483647 w 1106"/>
              <a:gd name="T1" fmla="*/ 2147483647 h 369"/>
              <a:gd name="T2" fmla="*/ 2147483647 w 1106"/>
              <a:gd name="T3" fmla="*/ 2147483647 h 369"/>
              <a:gd name="T4" fmla="*/ 2147483647 w 1106"/>
              <a:gd name="T5" fmla="*/ 2147483647 h 369"/>
              <a:gd name="T6" fmla="*/ 2147483647 w 1106"/>
              <a:gd name="T7" fmla="*/ 2147483647 h 369"/>
              <a:gd name="T8" fmla="*/ 2147483647 w 1106"/>
              <a:gd name="T9" fmla="*/ 2147483647 h 369"/>
              <a:gd name="T10" fmla="*/ 0 w 1106"/>
              <a:gd name="T11" fmla="*/ 2147483647 h 3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06"/>
              <a:gd name="T19" fmla="*/ 0 h 369"/>
              <a:gd name="T20" fmla="*/ 1106 w 1106"/>
              <a:gd name="T21" fmla="*/ 369 h 3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06" h="369">
                <a:moveTo>
                  <a:pt x="1106" y="187"/>
                </a:moveTo>
                <a:cubicBezTo>
                  <a:pt x="984" y="278"/>
                  <a:pt x="862" y="369"/>
                  <a:pt x="786" y="352"/>
                </a:cubicBezTo>
                <a:cubicBezTo>
                  <a:pt x="710" y="335"/>
                  <a:pt x="731" y="101"/>
                  <a:pt x="649" y="86"/>
                </a:cubicBezTo>
                <a:cubicBezTo>
                  <a:pt x="567" y="71"/>
                  <a:pt x="378" y="267"/>
                  <a:pt x="293" y="260"/>
                </a:cubicBezTo>
                <a:cubicBezTo>
                  <a:pt x="208" y="253"/>
                  <a:pt x="186" y="82"/>
                  <a:pt x="137" y="41"/>
                </a:cubicBezTo>
                <a:cubicBezTo>
                  <a:pt x="88" y="0"/>
                  <a:pt x="26" y="19"/>
                  <a:pt x="0" y="13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41" name="Text Box 67"/>
          <p:cNvSpPr txBox="1">
            <a:spLocks noChangeArrowheads="1"/>
          </p:cNvSpPr>
          <p:nvPr/>
        </p:nvSpPr>
        <p:spPr bwMode="auto">
          <a:xfrm>
            <a:off x="6694488" y="5746750"/>
            <a:ext cx="598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mW</a:t>
            </a:r>
          </a:p>
        </p:txBody>
      </p:sp>
      <p:sp>
        <p:nvSpPr>
          <p:cNvPr id="25642" name="Text Box 68"/>
          <p:cNvSpPr txBox="1">
            <a:spLocks noChangeArrowheads="1"/>
          </p:cNvSpPr>
          <p:nvPr/>
        </p:nvSpPr>
        <p:spPr bwMode="auto">
          <a:xfrm>
            <a:off x="4695825" y="1766888"/>
            <a:ext cx="3903663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latin typeface="Berlin Sans FB Demi" pitchFamily="34" charset="0"/>
              </a:rPr>
              <a:t>Effects of the energy levels</a:t>
            </a:r>
          </a:p>
          <a:p>
            <a:r>
              <a:rPr lang="en-GB" sz="2400" b="1">
                <a:latin typeface="Berlin Sans FB Demi" pitchFamily="34" charset="0"/>
              </a:rPr>
              <a:t>depending on the nature of</a:t>
            </a:r>
          </a:p>
          <a:p>
            <a:r>
              <a:rPr lang="en-GB" sz="2400" b="1">
                <a:latin typeface="Berlin Sans FB Demi" pitchFamily="34" charset="0"/>
              </a:rPr>
              <a:t>the energy received</a:t>
            </a:r>
          </a:p>
        </p:txBody>
      </p:sp>
      <p:sp>
        <p:nvSpPr>
          <p:cNvPr id="71749" name="Oval 69"/>
          <p:cNvSpPr>
            <a:spLocks noChangeArrowheads="1"/>
          </p:cNvSpPr>
          <p:nvPr/>
        </p:nvSpPr>
        <p:spPr bwMode="auto">
          <a:xfrm>
            <a:off x="5861050" y="5427663"/>
            <a:ext cx="219075" cy="2079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latin typeface="Berlin Sans FB Demi" pitchFamily="34" charset="0"/>
            </a:endParaRPr>
          </a:p>
        </p:txBody>
      </p:sp>
      <p:sp>
        <p:nvSpPr>
          <p:cNvPr id="25644" name="Rectangle 7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66750"/>
          </a:xfrm>
        </p:spPr>
        <p:txBody>
          <a:bodyPr/>
          <a:lstStyle/>
          <a:p>
            <a:pPr eaLnBrk="1" hangingPunct="1"/>
            <a:r>
              <a:rPr lang="en-GB" sz="2800" dirty="0">
                <a:solidFill>
                  <a:srgbClr val="FF0000"/>
                </a:solidFill>
              </a:rPr>
              <a:t>Vibrational Energy Levels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00052 -0.5342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6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1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1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44444E-6 4.44444E-6 L 0.00157 -0.225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1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1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17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38889E-6 -1.48148E-6 L -0.0033 -0.0754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5" grpId="0" animBg="1"/>
      <p:bldP spid="60434" grpId="0"/>
      <p:bldP spid="60435" grpId="0"/>
      <p:bldP spid="60438" grpId="0"/>
      <p:bldP spid="60441" grpId="0"/>
      <p:bldP spid="71734" grpId="0" animBg="1"/>
      <p:bldP spid="60449" grpId="0"/>
      <p:bldP spid="71740" grpId="0" animBg="1"/>
      <p:bldP spid="71744" grpId="0" animBg="1"/>
      <p:bldP spid="71746" grpId="0" animBg="1"/>
      <p:bldP spid="717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 descr="Newspri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erlin Sans FB Demi" pitchFamily="34" charset="0"/>
            </a:endParaRPr>
          </a:p>
        </p:txBody>
      </p:sp>
      <p:sp>
        <p:nvSpPr>
          <p:cNvPr id="26630" name="Text Box 2"/>
          <p:cNvSpPr txBox="1">
            <a:spLocks noChangeArrowheads="1"/>
          </p:cNvSpPr>
          <p:nvPr/>
        </p:nvSpPr>
        <p:spPr bwMode="auto">
          <a:xfrm>
            <a:off x="2276475" y="420688"/>
            <a:ext cx="422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Berlin Sans FB Demi" pitchFamily="34" charset="0"/>
              </a:rPr>
              <a:t>UV / VISIBLE SPECTROSCOPY</a:t>
            </a:r>
            <a:r>
              <a:rPr lang="en-GB" sz="2000" b="1" dirty="0">
                <a:solidFill>
                  <a:srgbClr val="FF0000"/>
                </a:solidFill>
                <a:latin typeface="Berlin Sans FB Demi" pitchFamily="34" charset="0"/>
              </a:rPr>
              <a:t> </a:t>
            </a:r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1809750" y="1371600"/>
            <a:ext cx="55165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UV Radiation – Wavelength range 220 - 380nm</a:t>
            </a:r>
          </a:p>
          <a:p>
            <a:endParaRPr lang="en-GB" b="1">
              <a:latin typeface="Berlin Sans FB Demi" pitchFamily="34" charset="0"/>
            </a:endParaRPr>
          </a:p>
          <a:p>
            <a:r>
              <a:rPr lang="en-GB" b="1">
                <a:latin typeface="Berlin Sans FB Demi" pitchFamily="34" charset="0"/>
              </a:rPr>
              <a:t>VISIBLE Radiation – Wavelength range 380 - 780nm</a:t>
            </a:r>
          </a:p>
        </p:txBody>
      </p:sp>
      <p:sp>
        <p:nvSpPr>
          <p:cNvPr id="26632" name="Text Box 5"/>
          <p:cNvSpPr txBox="1">
            <a:spLocks noChangeArrowheads="1"/>
          </p:cNvSpPr>
          <p:nvPr/>
        </p:nvSpPr>
        <p:spPr bwMode="auto">
          <a:xfrm>
            <a:off x="450850" y="2779713"/>
            <a:ext cx="76628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Substances can absorb varying amounts of UV and/or Visible radiation at </a:t>
            </a:r>
          </a:p>
          <a:p>
            <a:r>
              <a:rPr lang="en-GB" b="1">
                <a:latin typeface="Berlin Sans FB Demi" pitchFamily="34" charset="0"/>
              </a:rPr>
              <a:t>particular wavelengths – Coloured compounds absorb energy in both UV </a:t>
            </a:r>
          </a:p>
          <a:p>
            <a:r>
              <a:rPr lang="en-GB" b="1">
                <a:latin typeface="Berlin Sans FB Demi" pitchFamily="34" charset="0"/>
              </a:rPr>
              <a:t>and visible region of the electromagnetic spectrum.</a:t>
            </a:r>
          </a:p>
          <a:p>
            <a:endParaRPr lang="en-GB" b="1">
              <a:latin typeface="Berlin Sans FB Demi" pitchFamily="34" charset="0"/>
            </a:endParaRPr>
          </a:p>
          <a:p>
            <a:r>
              <a:rPr lang="en-GB" b="1">
                <a:latin typeface="Berlin Sans FB Demi" pitchFamily="34" charset="0"/>
              </a:rPr>
              <a:t>Substances can be liquids or solids and measurements are made with </a:t>
            </a:r>
          </a:p>
          <a:p>
            <a:r>
              <a:rPr lang="en-GB" b="1">
                <a:latin typeface="Berlin Sans FB Demi" pitchFamily="34" charset="0"/>
              </a:rPr>
              <a:t>instruments called SPECTROPHOTOMETERS or SPECTROMETERS.</a:t>
            </a:r>
          </a:p>
          <a:p>
            <a:endParaRPr lang="en-GB" b="1">
              <a:latin typeface="Berlin Sans FB Demi" pitchFamily="34" charset="0"/>
            </a:endParaRPr>
          </a:p>
          <a:p>
            <a:r>
              <a:rPr lang="en-GB" b="1">
                <a:latin typeface="Berlin Sans FB Demi" pitchFamily="34" charset="0"/>
              </a:rPr>
              <a:t>Modern instruments can be coupled to microscopes which allow solid </a:t>
            </a:r>
          </a:p>
          <a:p>
            <a:r>
              <a:rPr lang="en-GB" b="1">
                <a:latin typeface="Berlin Sans FB Demi" pitchFamily="34" charset="0"/>
              </a:rPr>
              <a:t>samples and very small samples of solids and liquids to be analysed both </a:t>
            </a:r>
          </a:p>
          <a:p>
            <a:r>
              <a:rPr lang="en-GB" b="1">
                <a:latin typeface="Berlin Sans FB Demi" pitchFamily="34" charset="0"/>
              </a:rPr>
              <a:t>qualitatively and quantitatively.</a:t>
            </a:r>
          </a:p>
          <a:p>
            <a:endParaRPr lang="en-GB" b="1">
              <a:latin typeface="Berlin Sans FB Demi" pitchFamily="34" charset="0"/>
            </a:endParaRPr>
          </a:p>
          <a:p>
            <a:r>
              <a:rPr lang="en-GB" sz="1600">
                <a:latin typeface="Berlin Sans FB Demi" pitchFamily="34" charset="0"/>
              </a:rPr>
              <a:t>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4" descr="Newspri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erlin Sans FB Demi" pitchFamily="34" charset="0"/>
            </a:endParaRPr>
          </a:p>
        </p:txBody>
      </p:sp>
      <p:sp>
        <p:nvSpPr>
          <p:cNvPr id="27650" name="Rectangle 55"/>
          <p:cNvSpPr>
            <a:spLocks noChangeArrowheads="1"/>
          </p:cNvSpPr>
          <p:nvPr/>
        </p:nvSpPr>
        <p:spPr bwMode="auto">
          <a:xfrm>
            <a:off x="2244725" y="812800"/>
            <a:ext cx="4629150" cy="1320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1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457200" y="2190750"/>
            <a:ext cx="8229600" cy="3935413"/>
          </a:xfrm>
        </p:spPr>
        <p:txBody>
          <a:bodyPr/>
          <a:lstStyle/>
          <a:p>
            <a:pPr eaLnBrk="1" hangingPunct="1"/>
            <a:r>
              <a:rPr lang="en-GB" sz="1600" b="1" dirty="0"/>
              <a:t>If a particular wavelength of UV or Visible radiation can be isolated from the source and passed through a sample which can ABSORB some of the radiation then the TRANSMITTED light </a:t>
            </a:r>
            <a:r>
              <a:rPr lang="en-GB" sz="1600" b="1" dirty="0">
                <a:solidFill>
                  <a:srgbClr val="FF0000"/>
                </a:solidFill>
              </a:rPr>
              <a:t>intensity</a:t>
            </a:r>
            <a:r>
              <a:rPr lang="en-GB" sz="1600" b="1" dirty="0"/>
              <a:t> (I t ) will less than the INCIDENT light intensity (I o). </a:t>
            </a:r>
          </a:p>
          <a:p>
            <a:pPr eaLnBrk="1" hangingPunct="1"/>
            <a:endParaRPr lang="en-GB" sz="1600" b="1" dirty="0"/>
          </a:p>
          <a:p>
            <a:pPr eaLnBrk="1" hangingPunct="1"/>
            <a:r>
              <a:rPr lang="en-GB" sz="1600" b="1" dirty="0"/>
              <a:t>The amount of light transmitted with respect to the incident light is called </a:t>
            </a:r>
            <a:r>
              <a:rPr lang="en-GB" sz="1600" b="1" dirty="0">
                <a:solidFill>
                  <a:srgbClr val="FF0000"/>
                </a:solidFill>
              </a:rPr>
              <a:t>TRANSMITTANCE</a:t>
            </a:r>
            <a:r>
              <a:rPr lang="en-GB" sz="1600" b="1" dirty="0"/>
              <a:t> (T) </a:t>
            </a:r>
            <a:r>
              <a:rPr lang="en-GB" sz="1600" b="1" dirty="0" err="1"/>
              <a:t>ie</a:t>
            </a:r>
            <a:r>
              <a:rPr lang="en-GB" sz="1600" b="1" dirty="0"/>
              <a:t>.,                                      </a:t>
            </a:r>
          </a:p>
          <a:p>
            <a:pPr eaLnBrk="1" hangingPunct="1">
              <a:buFontTx/>
              <a:buNone/>
            </a:pPr>
            <a:endParaRPr lang="en-GB" sz="1600" b="1" dirty="0"/>
          </a:p>
          <a:p>
            <a:pPr eaLnBrk="1" hangingPunct="1">
              <a:buFontTx/>
              <a:buNone/>
            </a:pPr>
            <a:endParaRPr lang="en-GB" sz="1600" b="1" dirty="0"/>
          </a:p>
          <a:p>
            <a:pPr eaLnBrk="1" hangingPunct="1">
              <a:buFontTx/>
              <a:buNone/>
            </a:pPr>
            <a:endParaRPr lang="en-GB" sz="1600" b="1" dirty="0"/>
          </a:p>
          <a:p>
            <a:pPr eaLnBrk="1" hangingPunct="1"/>
            <a:r>
              <a:rPr lang="en-GB" sz="1600" b="1" dirty="0"/>
              <a:t>Sample can absorb all or none of the incident light and therefore </a:t>
            </a:r>
          </a:p>
          <a:p>
            <a:pPr eaLnBrk="1" hangingPunct="1"/>
            <a:r>
              <a:rPr lang="en-GB" sz="1600" b="1" dirty="0"/>
              <a:t>transmittance often quoted as a percentage </a:t>
            </a:r>
            <a:r>
              <a:rPr lang="en-GB" sz="1600" b="1" dirty="0" err="1"/>
              <a:t>eg</a:t>
            </a:r>
            <a:r>
              <a:rPr lang="en-GB" sz="1600" b="1" dirty="0"/>
              <a:t>.,</a:t>
            </a:r>
          </a:p>
          <a:p>
            <a:pPr eaLnBrk="1" hangingPunct="1"/>
            <a:endParaRPr lang="en-GB" sz="1600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>
              <a:buFontTx/>
              <a:buNone/>
            </a:pPr>
            <a:endParaRPr lang="en-GB" dirty="0"/>
          </a:p>
        </p:txBody>
      </p:sp>
      <p:sp>
        <p:nvSpPr>
          <p:cNvPr id="27657" name="AutoShape 6"/>
          <p:cNvSpPr>
            <a:spLocks noChangeArrowheads="1"/>
          </p:cNvSpPr>
          <p:nvPr/>
        </p:nvSpPr>
        <p:spPr bwMode="auto">
          <a:xfrm>
            <a:off x="2619375" y="13716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Berlin Sans FB Demi" pitchFamily="34" charset="0"/>
            </a:endParaRPr>
          </a:p>
        </p:txBody>
      </p:sp>
      <p:sp>
        <p:nvSpPr>
          <p:cNvPr id="27658" name="Rectangle 7"/>
          <p:cNvSpPr>
            <a:spLocks noChangeArrowheads="1"/>
          </p:cNvSpPr>
          <p:nvPr/>
        </p:nvSpPr>
        <p:spPr bwMode="auto">
          <a:xfrm>
            <a:off x="3762375" y="1066800"/>
            <a:ext cx="12954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b="1">
                <a:latin typeface="Berlin Sans FB Demi" pitchFamily="34" charset="0"/>
              </a:rPr>
              <a:t>SAMPLE</a:t>
            </a:r>
          </a:p>
        </p:txBody>
      </p:sp>
      <p:sp>
        <p:nvSpPr>
          <p:cNvPr id="27659" name="Text Box 8"/>
          <p:cNvSpPr txBox="1">
            <a:spLocks noChangeArrowheads="1"/>
          </p:cNvSpPr>
          <p:nvPr/>
        </p:nvSpPr>
        <p:spPr bwMode="auto">
          <a:xfrm>
            <a:off x="2390775" y="990600"/>
            <a:ext cx="115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Berlin Sans FB Demi" pitchFamily="34" charset="0"/>
              </a:rPr>
              <a:t>INCIDENT LIGHT</a:t>
            </a:r>
          </a:p>
          <a:p>
            <a:r>
              <a:rPr lang="en-GB" sz="1000" b="1">
                <a:latin typeface="Berlin Sans FB Demi" pitchFamily="34" charset="0"/>
              </a:rPr>
              <a:t>       254nm</a:t>
            </a:r>
          </a:p>
        </p:txBody>
      </p:sp>
      <p:sp>
        <p:nvSpPr>
          <p:cNvPr id="27660" name="Text Box 9"/>
          <p:cNvSpPr txBox="1">
            <a:spLocks noChangeArrowheads="1"/>
          </p:cNvSpPr>
          <p:nvPr/>
        </p:nvSpPr>
        <p:spPr bwMode="auto">
          <a:xfrm>
            <a:off x="2314575" y="1676400"/>
            <a:ext cx="1311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Berlin Sans FB Demi" pitchFamily="34" charset="0"/>
              </a:rPr>
              <a:t>Intensity (I </a:t>
            </a:r>
            <a:r>
              <a:rPr lang="en-GB" sz="1400" b="1" baseline="-25000">
                <a:latin typeface="Berlin Sans FB Demi" pitchFamily="34" charset="0"/>
              </a:rPr>
              <a:t>o </a:t>
            </a:r>
            <a:r>
              <a:rPr lang="en-GB" sz="1400" b="1">
                <a:latin typeface="Berlin Sans FB Demi" pitchFamily="34" charset="0"/>
              </a:rPr>
              <a:t>)</a:t>
            </a:r>
          </a:p>
        </p:txBody>
      </p:sp>
      <p:sp>
        <p:nvSpPr>
          <p:cNvPr id="27661" name="AutoShape 11"/>
          <p:cNvSpPr>
            <a:spLocks noChangeArrowheads="1"/>
          </p:cNvSpPr>
          <p:nvPr/>
        </p:nvSpPr>
        <p:spPr bwMode="auto">
          <a:xfrm>
            <a:off x="5438775" y="13716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Berlin Sans FB Demi" pitchFamily="34" charset="0"/>
            </a:endParaRPr>
          </a:p>
        </p:txBody>
      </p:sp>
      <p:sp>
        <p:nvSpPr>
          <p:cNvPr id="27662" name="Rectangle 12"/>
          <p:cNvSpPr>
            <a:spLocks noChangeArrowheads="1"/>
          </p:cNvSpPr>
          <p:nvPr/>
        </p:nvSpPr>
        <p:spPr bwMode="auto">
          <a:xfrm>
            <a:off x="5210175" y="990600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Berlin Sans FB Demi" pitchFamily="34" charset="0"/>
              </a:rPr>
              <a:t>TRANSMITTED LIGHT</a:t>
            </a:r>
          </a:p>
          <a:p>
            <a:r>
              <a:rPr lang="en-GB" sz="1000" b="1">
                <a:latin typeface="Berlin Sans FB Demi" pitchFamily="34" charset="0"/>
              </a:rPr>
              <a:t>           254nm</a:t>
            </a:r>
          </a:p>
        </p:txBody>
      </p:sp>
      <p:sp>
        <p:nvSpPr>
          <p:cNvPr id="27663" name="Rectangle 13"/>
          <p:cNvSpPr>
            <a:spLocks noChangeArrowheads="1"/>
          </p:cNvSpPr>
          <p:nvPr/>
        </p:nvSpPr>
        <p:spPr bwMode="auto">
          <a:xfrm>
            <a:off x="5438775" y="1676400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Berlin Sans FB Demi" pitchFamily="34" charset="0"/>
              </a:rPr>
              <a:t>Intensity (I </a:t>
            </a:r>
            <a:r>
              <a:rPr lang="en-GB" sz="1400" b="1" baseline="-25000">
                <a:latin typeface="Berlin Sans FB Demi" pitchFamily="34" charset="0"/>
              </a:rPr>
              <a:t>t </a:t>
            </a:r>
            <a:r>
              <a:rPr lang="en-GB" sz="1400" b="1">
                <a:latin typeface="Berlin Sans FB Demi" pitchFamily="34" charset="0"/>
              </a:rPr>
              <a:t>)</a:t>
            </a:r>
          </a:p>
        </p:txBody>
      </p:sp>
      <p:grpSp>
        <p:nvGrpSpPr>
          <p:cNvPr id="27664" name="Group 21"/>
          <p:cNvGrpSpPr>
            <a:grpSpLocks/>
          </p:cNvGrpSpPr>
          <p:nvPr/>
        </p:nvGrpSpPr>
        <p:grpSpPr bwMode="auto">
          <a:xfrm>
            <a:off x="3943350" y="3867150"/>
            <a:ext cx="787400" cy="823913"/>
            <a:chOff x="2390" y="2592"/>
            <a:chExt cx="496" cy="519"/>
          </a:xfrm>
        </p:grpSpPr>
        <p:sp>
          <p:nvSpPr>
            <p:cNvPr id="27674" name="Text Box 16"/>
            <p:cNvSpPr txBox="1">
              <a:spLocks noChangeArrowheads="1"/>
            </p:cNvSpPr>
            <p:nvPr/>
          </p:nvSpPr>
          <p:spPr bwMode="auto">
            <a:xfrm>
              <a:off x="2390" y="2678"/>
              <a:ext cx="2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Berlin Sans FB Demi" pitchFamily="34" charset="0"/>
                </a:rPr>
                <a:t>T =</a:t>
              </a:r>
              <a:endParaRPr lang="en-GB" sz="1600" b="1" baseline="-25000">
                <a:latin typeface="Berlin Sans FB Demi" pitchFamily="34" charset="0"/>
              </a:endParaRPr>
            </a:p>
          </p:txBody>
        </p:sp>
        <p:sp>
          <p:nvSpPr>
            <p:cNvPr id="27675" name="Line 17"/>
            <p:cNvSpPr>
              <a:spLocks noChangeShapeType="1"/>
            </p:cNvSpPr>
            <p:nvPr/>
          </p:nvSpPr>
          <p:spPr bwMode="auto">
            <a:xfrm>
              <a:off x="2640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Rectangle 18"/>
            <p:cNvSpPr>
              <a:spLocks noChangeArrowheads="1"/>
            </p:cNvSpPr>
            <p:nvPr/>
          </p:nvSpPr>
          <p:spPr bwMode="auto">
            <a:xfrm>
              <a:off x="2640" y="2880"/>
              <a:ext cx="2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Berlin Sans FB Demi" pitchFamily="34" charset="0"/>
                </a:rPr>
                <a:t>I </a:t>
              </a:r>
              <a:r>
                <a:rPr lang="en-GB" b="1" baseline="-25000">
                  <a:latin typeface="Berlin Sans FB Demi" pitchFamily="34" charset="0"/>
                </a:rPr>
                <a:t>o</a:t>
              </a:r>
            </a:p>
          </p:txBody>
        </p:sp>
        <p:sp>
          <p:nvSpPr>
            <p:cNvPr id="27677" name="Rectangle 19"/>
            <p:cNvSpPr>
              <a:spLocks noChangeArrowheads="1"/>
            </p:cNvSpPr>
            <p:nvPr/>
          </p:nvSpPr>
          <p:spPr bwMode="auto">
            <a:xfrm>
              <a:off x="2640" y="2592"/>
              <a:ext cx="2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Berlin Sans FB Demi" pitchFamily="34" charset="0"/>
                </a:rPr>
                <a:t>I </a:t>
              </a:r>
              <a:r>
                <a:rPr lang="en-GB" b="1" baseline="-25000">
                  <a:latin typeface="Berlin Sans FB Demi" pitchFamily="34" charset="0"/>
                </a:rPr>
                <a:t>t</a:t>
              </a:r>
            </a:p>
          </p:txBody>
        </p:sp>
      </p:grpSp>
      <p:grpSp>
        <p:nvGrpSpPr>
          <p:cNvPr id="27665" name="Group 56"/>
          <p:cNvGrpSpPr>
            <a:grpSpLocks/>
          </p:cNvGrpSpPr>
          <p:nvPr/>
        </p:nvGrpSpPr>
        <p:grpSpPr bwMode="auto">
          <a:xfrm>
            <a:off x="3638550" y="5295900"/>
            <a:ext cx="1790700" cy="823913"/>
            <a:chOff x="2220" y="5700"/>
            <a:chExt cx="1128" cy="519"/>
          </a:xfrm>
        </p:grpSpPr>
        <p:grpSp>
          <p:nvGrpSpPr>
            <p:cNvPr id="27667" name="Group 22"/>
            <p:cNvGrpSpPr>
              <a:grpSpLocks/>
            </p:cNvGrpSpPr>
            <p:nvPr/>
          </p:nvGrpSpPr>
          <p:grpSpPr bwMode="auto">
            <a:xfrm>
              <a:off x="2388" y="5700"/>
              <a:ext cx="496" cy="519"/>
              <a:chOff x="2390" y="2592"/>
              <a:chExt cx="496" cy="519"/>
            </a:xfrm>
          </p:grpSpPr>
          <p:sp>
            <p:nvSpPr>
              <p:cNvPr id="27670" name="Text Box 23"/>
              <p:cNvSpPr txBox="1">
                <a:spLocks noChangeArrowheads="1"/>
              </p:cNvSpPr>
              <p:nvPr/>
            </p:nvSpPr>
            <p:spPr bwMode="auto">
              <a:xfrm>
                <a:off x="2390" y="2678"/>
                <a:ext cx="31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 b="1">
                    <a:latin typeface="Berlin Sans FB Demi" pitchFamily="34" charset="0"/>
                  </a:rPr>
                  <a:t>T = </a:t>
                </a:r>
                <a:endParaRPr lang="en-GB" sz="1600" b="1" baseline="-25000">
                  <a:latin typeface="Berlin Sans FB Demi" pitchFamily="34" charset="0"/>
                </a:endParaRPr>
              </a:p>
            </p:txBody>
          </p:sp>
          <p:sp>
            <p:nvSpPr>
              <p:cNvPr id="27671" name="Line 24"/>
              <p:cNvSpPr>
                <a:spLocks noChangeShapeType="1"/>
              </p:cNvSpPr>
              <p:nvPr/>
            </p:nvSpPr>
            <p:spPr bwMode="auto">
              <a:xfrm>
                <a:off x="2640" y="28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2" name="Rectangle 25"/>
              <p:cNvSpPr>
                <a:spLocks noChangeArrowheads="1"/>
              </p:cNvSpPr>
              <p:nvPr/>
            </p:nvSpPr>
            <p:spPr bwMode="auto">
              <a:xfrm>
                <a:off x="2640" y="2880"/>
                <a:ext cx="2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latin typeface="Berlin Sans FB Demi" pitchFamily="34" charset="0"/>
                  </a:rPr>
                  <a:t>I </a:t>
                </a:r>
                <a:r>
                  <a:rPr lang="en-GB" b="1" baseline="-25000">
                    <a:latin typeface="Berlin Sans FB Demi" pitchFamily="34" charset="0"/>
                  </a:rPr>
                  <a:t>o</a:t>
                </a:r>
              </a:p>
            </p:txBody>
          </p:sp>
          <p:sp>
            <p:nvSpPr>
              <p:cNvPr id="27673" name="Rectangle 26"/>
              <p:cNvSpPr>
                <a:spLocks noChangeArrowheads="1"/>
              </p:cNvSpPr>
              <p:nvPr/>
            </p:nvSpPr>
            <p:spPr bwMode="auto">
              <a:xfrm>
                <a:off x="2640" y="2592"/>
                <a:ext cx="23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latin typeface="Berlin Sans FB Demi" pitchFamily="34" charset="0"/>
                  </a:rPr>
                  <a:t>I </a:t>
                </a:r>
                <a:r>
                  <a:rPr lang="en-GB" b="1" baseline="-25000">
                    <a:latin typeface="Berlin Sans FB Demi" pitchFamily="34" charset="0"/>
                  </a:rPr>
                  <a:t>t</a:t>
                </a:r>
              </a:p>
            </p:txBody>
          </p:sp>
        </p:grpSp>
        <p:sp>
          <p:nvSpPr>
            <p:cNvPr id="27668" name="Text Box 27"/>
            <p:cNvSpPr txBox="1">
              <a:spLocks noChangeArrowheads="1"/>
            </p:cNvSpPr>
            <p:nvPr/>
          </p:nvSpPr>
          <p:spPr bwMode="auto">
            <a:xfrm>
              <a:off x="2220" y="5796"/>
              <a:ext cx="2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Berlin Sans FB Demi" pitchFamily="34" charset="0"/>
                </a:rPr>
                <a:t>%</a:t>
              </a:r>
            </a:p>
          </p:txBody>
        </p:sp>
        <p:sp>
          <p:nvSpPr>
            <p:cNvPr id="27669" name="Text Box 28"/>
            <p:cNvSpPr txBox="1">
              <a:spLocks noChangeArrowheads="1"/>
            </p:cNvSpPr>
            <p:nvPr/>
          </p:nvSpPr>
          <p:spPr bwMode="auto">
            <a:xfrm>
              <a:off x="2918" y="5846"/>
              <a:ext cx="4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Berlin Sans FB Demi" pitchFamily="34" charset="0"/>
                </a:rPr>
                <a:t>X 100</a:t>
              </a:r>
            </a:p>
          </p:txBody>
        </p:sp>
      </p:grpSp>
      <p:sp>
        <p:nvSpPr>
          <p:cNvPr id="27666" name="Rectangle 54"/>
          <p:cNvSpPr>
            <a:spLocks noGrp="1" noChangeArrowheads="1"/>
          </p:cNvSpPr>
          <p:nvPr>
            <p:ph type="title"/>
          </p:nvPr>
        </p:nvSpPr>
        <p:spPr>
          <a:xfrm>
            <a:off x="457200" y="167481"/>
            <a:ext cx="8229600" cy="571500"/>
          </a:xfrm>
        </p:spPr>
        <p:txBody>
          <a:bodyPr/>
          <a:lstStyle/>
          <a:p>
            <a:pPr eaLnBrk="1" hangingPunct="1"/>
            <a:r>
              <a:rPr lang="en-GB" sz="2800" b="1" dirty="0">
                <a:solidFill>
                  <a:srgbClr val="FF0000"/>
                </a:solidFill>
              </a:rPr>
              <a:t>UV / VISIBLE SPECTROSCOPY - THEORY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1026"/>
          <p:cNvSpPr txBox="1">
            <a:spLocks noChangeArrowheads="1"/>
          </p:cNvSpPr>
          <p:nvPr/>
        </p:nvSpPr>
        <p:spPr bwMode="auto">
          <a:xfrm>
            <a:off x="1828800" y="381000"/>
            <a:ext cx="4706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Berlin Sans FB Demi" pitchFamily="34" charset="0"/>
              </a:rPr>
              <a:t>UV / VISIBLE SPECTROSCOPY - THEORY</a:t>
            </a:r>
          </a:p>
        </p:txBody>
      </p:sp>
      <p:sp>
        <p:nvSpPr>
          <p:cNvPr id="28679" name="Line 1028"/>
          <p:cNvSpPr>
            <a:spLocks noChangeShapeType="1"/>
          </p:cNvSpPr>
          <p:nvPr/>
        </p:nvSpPr>
        <p:spPr bwMode="auto">
          <a:xfrm>
            <a:off x="59436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1029"/>
          <p:cNvSpPr>
            <a:spLocks noChangeShapeType="1"/>
          </p:cNvSpPr>
          <p:nvPr/>
        </p:nvSpPr>
        <p:spPr bwMode="auto">
          <a:xfrm>
            <a:off x="5943600" y="2743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Text Box 1031"/>
          <p:cNvSpPr txBox="1">
            <a:spLocks noChangeArrowheads="1"/>
          </p:cNvSpPr>
          <p:nvPr/>
        </p:nvSpPr>
        <p:spPr bwMode="auto">
          <a:xfrm>
            <a:off x="5699125" y="2574925"/>
            <a:ext cx="312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Berlin Sans FB Demi" pitchFamily="34" charset="0"/>
              </a:rPr>
              <a:t>0</a:t>
            </a:r>
          </a:p>
        </p:txBody>
      </p:sp>
      <p:sp>
        <p:nvSpPr>
          <p:cNvPr id="28682" name="Text Box 1032"/>
          <p:cNvSpPr txBox="1">
            <a:spLocks noChangeArrowheads="1"/>
          </p:cNvSpPr>
          <p:nvPr/>
        </p:nvSpPr>
        <p:spPr bwMode="auto">
          <a:xfrm>
            <a:off x="5715000" y="14478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Berlin Sans FB Demi" pitchFamily="34" charset="0"/>
              </a:rPr>
              <a:t>2</a:t>
            </a:r>
          </a:p>
        </p:txBody>
      </p:sp>
      <p:sp>
        <p:nvSpPr>
          <p:cNvPr id="28683" name="Text Box 1033"/>
          <p:cNvSpPr txBox="1">
            <a:spLocks noChangeArrowheads="1"/>
          </p:cNvSpPr>
          <p:nvPr/>
        </p:nvSpPr>
        <p:spPr bwMode="auto">
          <a:xfrm>
            <a:off x="5791200" y="2819400"/>
            <a:ext cx="2728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Berlin Sans FB Demi" pitchFamily="34" charset="0"/>
              </a:rPr>
              <a:t>220                                     380</a:t>
            </a:r>
          </a:p>
        </p:txBody>
      </p:sp>
      <p:sp>
        <p:nvSpPr>
          <p:cNvPr id="28684" name="Text Box 1034"/>
          <p:cNvSpPr txBox="1">
            <a:spLocks noChangeArrowheads="1"/>
          </p:cNvSpPr>
          <p:nvPr/>
        </p:nvSpPr>
        <p:spPr bwMode="auto">
          <a:xfrm>
            <a:off x="6400800" y="2895600"/>
            <a:ext cx="1739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Berlin Sans FB Demi" pitchFamily="34" charset="0"/>
              </a:rPr>
              <a:t>Wavelength(nm)</a:t>
            </a:r>
          </a:p>
        </p:txBody>
      </p:sp>
      <p:sp>
        <p:nvSpPr>
          <p:cNvPr id="28685" name="Freeform 1035"/>
          <p:cNvSpPr>
            <a:spLocks/>
          </p:cNvSpPr>
          <p:nvPr/>
        </p:nvSpPr>
        <p:spPr bwMode="auto">
          <a:xfrm flipV="1">
            <a:off x="5943600" y="1981200"/>
            <a:ext cx="2514600" cy="800100"/>
          </a:xfrm>
          <a:custGeom>
            <a:avLst/>
            <a:gdLst>
              <a:gd name="T0" fmla="*/ 0 w 1584"/>
              <a:gd name="T1" fmla="*/ 2147483647 h 504"/>
              <a:gd name="T2" fmla="*/ 2147483647 w 1584"/>
              <a:gd name="T3" fmla="*/ 2147483647 h 504"/>
              <a:gd name="T4" fmla="*/ 2147483647 w 1584"/>
              <a:gd name="T5" fmla="*/ 2147483647 h 504"/>
              <a:gd name="T6" fmla="*/ 2147483647 w 1584"/>
              <a:gd name="T7" fmla="*/ 2147483647 h 504"/>
              <a:gd name="T8" fmla="*/ 2147483647 w 1584"/>
              <a:gd name="T9" fmla="*/ 2147483647 h 504"/>
              <a:gd name="T10" fmla="*/ 2147483647 w 1584"/>
              <a:gd name="T11" fmla="*/ 2147483647 h 504"/>
              <a:gd name="T12" fmla="*/ 2147483647 w 1584"/>
              <a:gd name="T13" fmla="*/ 0 h 5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4"/>
              <a:gd name="T22" fmla="*/ 0 h 504"/>
              <a:gd name="T23" fmla="*/ 1584 w 1584"/>
              <a:gd name="T24" fmla="*/ 504 h 5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4" h="504">
                <a:moveTo>
                  <a:pt x="0" y="96"/>
                </a:moveTo>
                <a:cubicBezTo>
                  <a:pt x="56" y="136"/>
                  <a:pt x="112" y="176"/>
                  <a:pt x="192" y="240"/>
                </a:cubicBezTo>
                <a:cubicBezTo>
                  <a:pt x="272" y="304"/>
                  <a:pt x="384" y="456"/>
                  <a:pt x="480" y="480"/>
                </a:cubicBezTo>
                <a:cubicBezTo>
                  <a:pt x="576" y="504"/>
                  <a:pt x="688" y="424"/>
                  <a:pt x="768" y="384"/>
                </a:cubicBezTo>
                <a:cubicBezTo>
                  <a:pt x="848" y="344"/>
                  <a:pt x="888" y="248"/>
                  <a:pt x="960" y="240"/>
                </a:cubicBezTo>
                <a:cubicBezTo>
                  <a:pt x="1032" y="232"/>
                  <a:pt x="1096" y="376"/>
                  <a:pt x="1200" y="336"/>
                </a:cubicBezTo>
                <a:cubicBezTo>
                  <a:pt x="1304" y="296"/>
                  <a:pt x="1520" y="56"/>
                  <a:pt x="1584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Freeform 1036"/>
          <p:cNvSpPr>
            <a:spLocks/>
          </p:cNvSpPr>
          <p:nvPr/>
        </p:nvSpPr>
        <p:spPr bwMode="auto">
          <a:xfrm flipV="1">
            <a:off x="5943600" y="1981200"/>
            <a:ext cx="2438400" cy="762000"/>
          </a:xfrm>
          <a:custGeom>
            <a:avLst/>
            <a:gdLst>
              <a:gd name="T0" fmla="*/ 0 w 1536"/>
              <a:gd name="T1" fmla="*/ 2147483647 h 480"/>
              <a:gd name="T2" fmla="*/ 2147483647 w 1536"/>
              <a:gd name="T3" fmla="*/ 2147483647 h 480"/>
              <a:gd name="T4" fmla="*/ 2147483647 w 1536"/>
              <a:gd name="T5" fmla="*/ 2147483647 h 480"/>
              <a:gd name="T6" fmla="*/ 2147483647 w 1536"/>
              <a:gd name="T7" fmla="*/ 2147483647 h 480"/>
              <a:gd name="T8" fmla="*/ 2147483647 w 1536"/>
              <a:gd name="T9" fmla="*/ 2147483647 h 480"/>
              <a:gd name="T10" fmla="*/ 2147483647 w 1536"/>
              <a:gd name="T11" fmla="*/ 0 h 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36"/>
              <a:gd name="T19" fmla="*/ 0 h 480"/>
              <a:gd name="T20" fmla="*/ 1536 w 1536"/>
              <a:gd name="T21" fmla="*/ 480 h 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36" h="480">
                <a:moveTo>
                  <a:pt x="0" y="48"/>
                </a:moveTo>
                <a:cubicBezTo>
                  <a:pt x="104" y="60"/>
                  <a:pt x="208" y="72"/>
                  <a:pt x="336" y="144"/>
                </a:cubicBezTo>
                <a:cubicBezTo>
                  <a:pt x="464" y="216"/>
                  <a:pt x="632" y="480"/>
                  <a:pt x="768" y="480"/>
                </a:cubicBezTo>
                <a:cubicBezTo>
                  <a:pt x="904" y="480"/>
                  <a:pt x="1048" y="216"/>
                  <a:pt x="1152" y="144"/>
                </a:cubicBezTo>
                <a:cubicBezTo>
                  <a:pt x="1256" y="72"/>
                  <a:pt x="1328" y="72"/>
                  <a:pt x="1392" y="48"/>
                </a:cubicBezTo>
                <a:cubicBezTo>
                  <a:pt x="1456" y="24"/>
                  <a:pt x="1512" y="8"/>
                  <a:pt x="1536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Text Box 1038"/>
          <p:cNvSpPr txBox="1">
            <a:spLocks noChangeArrowheads="1"/>
          </p:cNvSpPr>
          <p:nvPr/>
        </p:nvSpPr>
        <p:spPr bwMode="auto">
          <a:xfrm>
            <a:off x="6553200" y="2286000"/>
            <a:ext cx="32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accent2"/>
                </a:solidFill>
                <a:latin typeface="Berlin Sans FB Demi" pitchFamily="34" charset="0"/>
              </a:rPr>
              <a:t>A</a:t>
            </a:r>
          </a:p>
        </p:txBody>
      </p:sp>
      <p:sp>
        <p:nvSpPr>
          <p:cNvPr id="28688" name="Text Box 1039"/>
          <p:cNvSpPr txBox="1">
            <a:spLocks noChangeArrowheads="1"/>
          </p:cNvSpPr>
          <p:nvPr/>
        </p:nvSpPr>
        <p:spPr bwMode="auto">
          <a:xfrm>
            <a:off x="6172200" y="1828800"/>
            <a:ext cx="31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3300"/>
                </a:solidFill>
                <a:latin typeface="Berlin Sans FB Demi" pitchFamily="34" charset="0"/>
              </a:rPr>
              <a:t>B</a:t>
            </a:r>
          </a:p>
        </p:txBody>
      </p:sp>
      <p:sp>
        <p:nvSpPr>
          <p:cNvPr id="28689" name="Text Box 1042"/>
          <p:cNvSpPr txBox="1">
            <a:spLocks noChangeArrowheads="1"/>
          </p:cNvSpPr>
          <p:nvPr/>
        </p:nvSpPr>
        <p:spPr bwMode="auto">
          <a:xfrm>
            <a:off x="304800" y="990600"/>
            <a:ext cx="350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ABSORBANCE</a:t>
            </a:r>
            <a:r>
              <a:rPr lang="en-GB" sz="2000" b="1">
                <a:latin typeface="Berlin Sans FB Demi" pitchFamily="34" charset="0"/>
              </a:rPr>
              <a:t>      A = - log</a:t>
            </a:r>
            <a:r>
              <a:rPr lang="en-GB" sz="2000" b="1" baseline="-25000">
                <a:latin typeface="Berlin Sans FB Demi" pitchFamily="34" charset="0"/>
              </a:rPr>
              <a:t>10 </a:t>
            </a:r>
            <a:r>
              <a:rPr lang="en-GB" sz="2000" b="1">
                <a:latin typeface="Berlin Sans FB Demi" pitchFamily="34" charset="0"/>
              </a:rPr>
              <a:t>T</a:t>
            </a:r>
            <a:r>
              <a:rPr lang="en-GB" sz="1600" b="1">
                <a:latin typeface="Berlin Sans FB Demi" pitchFamily="34" charset="0"/>
              </a:rPr>
              <a:t>    </a:t>
            </a:r>
          </a:p>
        </p:txBody>
      </p:sp>
      <p:sp>
        <p:nvSpPr>
          <p:cNvPr id="28690" name="Rectangle 1043"/>
          <p:cNvSpPr>
            <a:spLocks noChangeArrowheads="1"/>
          </p:cNvSpPr>
          <p:nvPr/>
        </p:nvSpPr>
        <p:spPr bwMode="auto">
          <a:xfrm>
            <a:off x="2152650" y="160020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Berlin Sans FB Demi" pitchFamily="34" charset="0"/>
              </a:rPr>
              <a:t>A = - log</a:t>
            </a:r>
            <a:r>
              <a:rPr lang="en-GB" sz="2000" b="1" baseline="-25000">
                <a:latin typeface="Berlin Sans FB Demi" pitchFamily="34" charset="0"/>
              </a:rPr>
              <a:t>10</a:t>
            </a:r>
          </a:p>
        </p:txBody>
      </p:sp>
      <p:sp>
        <p:nvSpPr>
          <p:cNvPr id="28691" name="Rectangle 1045"/>
          <p:cNvSpPr>
            <a:spLocks noChangeArrowheads="1"/>
          </p:cNvSpPr>
          <p:nvPr/>
        </p:nvSpPr>
        <p:spPr bwMode="auto">
          <a:xfrm>
            <a:off x="2171700" y="2495550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Berlin Sans FB Demi" pitchFamily="34" charset="0"/>
              </a:rPr>
              <a:t>A = log</a:t>
            </a:r>
            <a:r>
              <a:rPr lang="en-GB" sz="2000" b="1" baseline="-25000">
                <a:latin typeface="Berlin Sans FB Demi" pitchFamily="34" charset="0"/>
              </a:rPr>
              <a:t>10</a:t>
            </a:r>
          </a:p>
        </p:txBody>
      </p:sp>
      <p:sp>
        <p:nvSpPr>
          <p:cNvPr id="28692" name="Text Box 1046"/>
          <p:cNvSpPr txBox="1">
            <a:spLocks noChangeArrowheads="1"/>
          </p:cNvSpPr>
          <p:nvPr/>
        </p:nvSpPr>
        <p:spPr bwMode="auto">
          <a:xfrm>
            <a:off x="3810000" y="1447800"/>
            <a:ext cx="54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latin typeface="Berlin Sans FB Demi" pitchFamily="34" charset="0"/>
              </a:rPr>
              <a:t>I </a:t>
            </a:r>
            <a:r>
              <a:rPr lang="en-GB" sz="2000" b="1" baseline="-25000">
                <a:latin typeface="Berlin Sans FB Demi" pitchFamily="34" charset="0"/>
              </a:rPr>
              <a:t>t</a:t>
            </a:r>
            <a:endParaRPr lang="en-GB" sz="2000" b="1">
              <a:latin typeface="Berlin Sans FB Demi" pitchFamily="34" charset="0"/>
            </a:endParaRPr>
          </a:p>
        </p:txBody>
      </p:sp>
      <p:sp>
        <p:nvSpPr>
          <p:cNvPr id="28693" name="Line 1047"/>
          <p:cNvSpPr>
            <a:spLocks noChangeShapeType="1"/>
          </p:cNvSpPr>
          <p:nvPr/>
        </p:nvSpPr>
        <p:spPr bwMode="auto">
          <a:xfrm>
            <a:off x="3886200" y="19050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Rectangle 1048"/>
          <p:cNvSpPr>
            <a:spLocks noChangeArrowheads="1"/>
          </p:cNvSpPr>
          <p:nvPr/>
        </p:nvSpPr>
        <p:spPr bwMode="auto">
          <a:xfrm>
            <a:off x="3886200" y="1905000"/>
            <a:ext cx="42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latin typeface="Berlin Sans FB Demi" pitchFamily="34" charset="0"/>
              </a:rPr>
              <a:t>I </a:t>
            </a:r>
            <a:r>
              <a:rPr lang="en-GB" sz="2000" b="1" baseline="-25000">
                <a:latin typeface="Berlin Sans FB Demi" pitchFamily="34" charset="0"/>
              </a:rPr>
              <a:t>o</a:t>
            </a:r>
          </a:p>
        </p:txBody>
      </p:sp>
      <p:sp>
        <p:nvSpPr>
          <p:cNvPr id="28695" name="AutoShape 1049"/>
          <p:cNvSpPr>
            <a:spLocks/>
          </p:cNvSpPr>
          <p:nvPr/>
        </p:nvSpPr>
        <p:spPr bwMode="auto">
          <a:xfrm>
            <a:off x="3810000" y="1524000"/>
            <a:ext cx="76200" cy="762000"/>
          </a:xfrm>
          <a:prstGeom prst="leftBracket">
            <a:avLst>
              <a:gd name="adj" fmla="val 83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latin typeface="Berlin Sans FB Demi" pitchFamily="34" charset="0"/>
            </a:endParaRPr>
          </a:p>
        </p:txBody>
      </p:sp>
      <p:sp>
        <p:nvSpPr>
          <p:cNvPr id="28696" name="AutoShape 1051"/>
          <p:cNvSpPr>
            <a:spLocks/>
          </p:cNvSpPr>
          <p:nvPr/>
        </p:nvSpPr>
        <p:spPr bwMode="auto">
          <a:xfrm flipH="1">
            <a:off x="4267200" y="1524000"/>
            <a:ext cx="76200" cy="762000"/>
          </a:xfrm>
          <a:prstGeom prst="leftBracket">
            <a:avLst>
              <a:gd name="adj" fmla="val 83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latin typeface="Berlin Sans FB Demi" pitchFamily="34" charset="0"/>
            </a:endParaRPr>
          </a:p>
        </p:txBody>
      </p:sp>
      <p:sp>
        <p:nvSpPr>
          <p:cNvPr id="28697" name="Line 1054"/>
          <p:cNvSpPr>
            <a:spLocks noChangeShapeType="1"/>
          </p:cNvSpPr>
          <p:nvPr/>
        </p:nvSpPr>
        <p:spPr bwMode="auto">
          <a:xfrm>
            <a:off x="3829050" y="28956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698" name="Group 58"/>
          <p:cNvGrpSpPr>
            <a:grpSpLocks/>
          </p:cNvGrpSpPr>
          <p:nvPr/>
        </p:nvGrpSpPr>
        <p:grpSpPr bwMode="auto">
          <a:xfrm>
            <a:off x="3752850" y="2400300"/>
            <a:ext cx="625475" cy="854075"/>
            <a:chOff x="2304" y="1536"/>
            <a:chExt cx="394" cy="538"/>
          </a:xfrm>
        </p:grpSpPr>
        <p:sp>
          <p:nvSpPr>
            <p:cNvPr id="28701" name="Text Box 1053"/>
            <p:cNvSpPr txBox="1">
              <a:spLocks noChangeArrowheads="1"/>
            </p:cNvSpPr>
            <p:nvPr/>
          </p:nvSpPr>
          <p:spPr bwMode="auto">
            <a:xfrm>
              <a:off x="2352" y="1536"/>
              <a:ext cx="3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>
                  <a:latin typeface="Berlin Sans FB Demi" pitchFamily="34" charset="0"/>
                </a:rPr>
                <a:t>I </a:t>
              </a:r>
              <a:r>
                <a:rPr lang="en-GB" sz="2000" b="1" baseline="-25000">
                  <a:latin typeface="Berlin Sans FB Demi" pitchFamily="34" charset="0"/>
                </a:rPr>
                <a:t>o</a:t>
              </a:r>
              <a:endParaRPr lang="en-GB" sz="2000" b="1">
                <a:latin typeface="Berlin Sans FB Demi" pitchFamily="34" charset="0"/>
              </a:endParaRPr>
            </a:p>
          </p:txBody>
        </p:sp>
        <p:sp>
          <p:nvSpPr>
            <p:cNvPr id="28702" name="Rectangle 1055"/>
            <p:cNvSpPr>
              <a:spLocks noChangeArrowheads="1"/>
            </p:cNvSpPr>
            <p:nvPr/>
          </p:nvSpPr>
          <p:spPr bwMode="auto">
            <a:xfrm>
              <a:off x="2352" y="1824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>
                  <a:latin typeface="Berlin Sans FB Demi" pitchFamily="34" charset="0"/>
                </a:rPr>
                <a:t>I </a:t>
              </a:r>
              <a:r>
                <a:rPr lang="en-GB" sz="2000" b="1" baseline="-25000">
                  <a:latin typeface="Berlin Sans FB Demi" pitchFamily="34" charset="0"/>
                </a:rPr>
                <a:t>t</a:t>
              </a:r>
            </a:p>
          </p:txBody>
        </p:sp>
        <p:sp>
          <p:nvSpPr>
            <p:cNvPr id="28703" name="AutoShape 1056"/>
            <p:cNvSpPr>
              <a:spLocks/>
            </p:cNvSpPr>
            <p:nvPr/>
          </p:nvSpPr>
          <p:spPr bwMode="auto">
            <a:xfrm>
              <a:off x="2304" y="1584"/>
              <a:ext cx="48" cy="480"/>
            </a:xfrm>
            <a:prstGeom prst="leftBracket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Berlin Sans FB Demi" pitchFamily="34" charset="0"/>
              </a:endParaRPr>
            </a:p>
          </p:txBody>
        </p:sp>
        <p:sp>
          <p:nvSpPr>
            <p:cNvPr id="28704" name="AutoShape 1057"/>
            <p:cNvSpPr>
              <a:spLocks/>
            </p:cNvSpPr>
            <p:nvPr/>
          </p:nvSpPr>
          <p:spPr bwMode="auto">
            <a:xfrm flipH="1">
              <a:off x="2592" y="1584"/>
              <a:ext cx="48" cy="480"/>
            </a:xfrm>
            <a:prstGeom prst="leftBracket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Berlin Sans FB Demi" pitchFamily="34" charset="0"/>
              </a:endParaRPr>
            </a:p>
          </p:txBody>
        </p:sp>
      </p:grpSp>
      <p:sp>
        <p:nvSpPr>
          <p:cNvPr id="28699" name="Text Box 1059"/>
          <p:cNvSpPr txBox="1">
            <a:spLocks noChangeArrowheads="1"/>
          </p:cNvSpPr>
          <p:nvPr/>
        </p:nvSpPr>
        <p:spPr bwMode="auto">
          <a:xfrm>
            <a:off x="552450" y="4324350"/>
            <a:ext cx="78882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By plotting Absorbance vs wavelength  an ABSORBANCE SPECTRUM is </a:t>
            </a:r>
          </a:p>
          <a:p>
            <a:r>
              <a:rPr lang="en-GB" b="1">
                <a:latin typeface="Berlin Sans FB Demi" pitchFamily="34" charset="0"/>
              </a:rPr>
              <a:t>generated. The absorbance spectra for the same compounds A and B are </a:t>
            </a:r>
          </a:p>
          <a:p>
            <a:r>
              <a:rPr lang="en-GB" b="1">
                <a:latin typeface="Berlin Sans FB Demi" pitchFamily="34" charset="0"/>
              </a:rPr>
              <a:t>shown.  </a:t>
            </a:r>
          </a:p>
          <a:p>
            <a:endParaRPr lang="en-GB" b="1">
              <a:latin typeface="Berlin Sans FB Demi" pitchFamily="34" charset="0"/>
            </a:endParaRPr>
          </a:p>
          <a:p>
            <a:r>
              <a:rPr lang="en-GB" b="1">
                <a:latin typeface="Berlin Sans FB Demi" pitchFamily="34" charset="0"/>
              </a:rPr>
              <a:t>With the advantage that absorbance measurements are usually linear with </a:t>
            </a:r>
          </a:p>
          <a:p>
            <a:r>
              <a:rPr lang="en-GB" b="1">
                <a:latin typeface="Berlin Sans FB Demi" pitchFamily="34" charset="0"/>
              </a:rPr>
              <a:t>Concentration, absorbance spectra are now used </a:t>
            </a:r>
          </a:p>
        </p:txBody>
      </p:sp>
      <p:sp>
        <p:nvSpPr>
          <p:cNvPr id="28700" name="Text Box 1060"/>
          <p:cNvSpPr txBox="1">
            <a:spLocks noChangeArrowheads="1"/>
          </p:cNvSpPr>
          <p:nvPr/>
        </p:nvSpPr>
        <p:spPr bwMode="auto">
          <a:xfrm>
            <a:off x="1752600" y="3581400"/>
            <a:ext cx="5546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For of %T = 0 and 100 the corresponding absorbance </a:t>
            </a:r>
          </a:p>
          <a:p>
            <a:r>
              <a:rPr lang="en-GB" b="1">
                <a:latin typeface="Berlin Sans FB Demi" pitchFamily="34" charset="0"/>
              </a:rPr>
              <a:t>             values will be 0 and 2 respectively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8" descr="Newspri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erlin Sans FB Demi" pitchFamily="34" charset="0"/>
            </a:endParaRPr>
          </a:p>
        </p:txBody>
      </p:sp>
      <p:sp>
        <p:nvSpPr>
          <p:cNvPr id="29702" name="Text Box 13"/>
          <p:cNvSpPr txBox="1">
            <a:spLocks noChangeArrowheads="1"/>
          </p:cNvSpPr>
          <p:nvPr/>
        </p:nvSpPr>
        <p:spPr bwMode="auto">
          <a:xfrm>
            <a:off x="2268538" y="333375"/>
            <a:ext cx="4560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Berlin Sans FB Demi" pitchFamily="34" charset="0"/>
              </a:rPr>
              <a:t>THE LAWS OF SPECTROPHOTOMETRY</a:t>
            </a:r>
          </a:p>
        </p:txBody>
      </p:sp>
      <p:sp>
        <p:nvSpPr>
          <p:cNvPr id="29703" name="Text Box 26"/>
          <p:cNvSpPr txBox="1">
            <a:spLocks noChangeArrowheads="1"/>
          </p:cNvSpPr>
          <p:nvPr/>
        </p:nvSpPr>
        <p:spPr bwMode="auto">
          <a:xfrm>
            <a:off x="684213" y="981075"/>
            <a:ext cx="70008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latin typeface="Berlin Sans FB Demi" pitchFamily="34" charset="0"/>
              </a:rPr>
              <a:t>There are two very important basic laws and a third one which is a </a:t>
            </a:r>
          </a:p>
          <a:p>
            <a:r>
              <a:rPr lang="en-GB" sz="1600" b="1">
                <a:latin typeface="Berlin Sans FB Demi" pitchFamily="34" charset="0"/>
              </a:rPr>
              <a:t>combination of the two</a:t>
            </a:r>
            <a:r>
              <a:rPr lang="en-GB" sz="1600">
                <a:latin typeface="Berlin Sans FB Demi" pitchFamily="34" charset="0"/>
              </a:rPr>
              <a:t>. </a:t>
            </a:r>
          </a:p>
          <a:p>
            <a:endParaRPr lang="en-GB" sz="1600">
              <a:latin typeface="Berlin Sans FB Demi" pitchFamily="34" charset="0"/>
            </a:endParaRPr>
          </a:p>
          <a:p>
            <a:r>
              <a:rPr lang="en-GB" sz="1600" b="1">
                <a:solidFill>
                  <a:srgbClr val="FF3300"/>
                </a:solidFill>
                <a:latin typeface="Berlin Sans FB Demi" pitchFamily="34" charset="0"/>
              </a:rPr>
              <a:t>LAMBERTS LAW</a:t>
            </a:r>
            <a:r>
              <a:rPr lang="en-GB" sz="1600" b="1">
                <a:latin typeface="Berlin Sans FB Demi" pitchFamily="34" charset="0"/>
              </a:rPr>
              <a:t> – </a:t>
            </a:r>
            <a:r>
              <a:rPr lang="en-GB" sz="1600" b="1">
                <a:solidFill>
                  <a:schemeClr val="accent2"/>
                </a:solidFill>
                <a:latin typeface="Berlin Sans FB Demi" pitchFamily="34" charset="0"/>
              </a:rPr>
              <a:t>ABSORBANCE (A)</a:t>
            </a:r>
            <a:r>
              <a:rPr lang="en-GB" sz="1600" b="1">
                <a:latin typeface="Berlin Sans FB Demi" pitchFamily="34" charset="0"/>
              </a:rPr>
              <a:t> proportional to the </a:t>
            </a:r>
            <a:r>
              <a:rPr lang="en-GB" sz="1600" b="1">
                <a:solidFill>
                  <a:schemeClr val="accent2"/>
                </a:solidFill>
                <a:latin typeface="Berlin Sans FB Demi" pitchFamily="34" charset="0"/>
              </a:rPr>
              <a:t>PATHLENGTH (l)</a:t>
            </a:r>
            <a:r>
              <a:rPr lang="en-GB" sz="1600" b="1">
                <a:latin typeface="Berlin Sans FB Demi" pitchFamily="34" charset="0"/>
              </a:rPr>
              <a:t> </a:t>
            </a:r>
          </a:p>
          <a:p>
            <a:r>
              <a:rPr lang="en-GB" sz="1600" b="1">
                <a:latin typeface="Berlin Sans FB Demi" pitchFamily="34" charset="0"/>
              </a:rPr>
              <a:t>of the absorbing medium.</a:t>
            </a:r>
          </a:p>
          <a:p>
            <a:endParaRPr lang="en-GB" sz="1600" b="1">
              <a:latin typeface="Berlin Sans FB Demi" pitchFamily="34" charset="0"/>
            </a:endParaRPr>
          </a:p>
          <a:p>
            <a:r>
              <a:rPr lang="en-GB" sz="1600" b="1">
                <a:solidFill>
                  <a:srgbClr val="FF3300"/>
                </a:solidFill>
                <a:latin typeface="Berlin Sans FB Demi" pitchFamily="34" charset="0"/>
              </a:rPr>
              <a:t>BEERS LAW</a:t>
            </a:r>
            <a:r>
              <a:rPr lang="en-GB" sz="1600" b="1">
                <a:latin typeface="Berlin Sans FB Demi" pitchFamily="34" charset="0"/>
              </a:rPr>
              <a:t> -  </a:t>
            </a:r>
            <a:r>
              <a:rPr lang="en-GB" sz="1600" b="1">
                <a:solidFill>
                  <a:schemeClr val="accent2"/>
                </a:solidFill>
                <a:latin typeface="Berlin Sans FB Demi" pitchFamily="34" charset="0"/>
              </a:rPr>
              <a:t>ABSORBANCE (A)</a:t>
            </a:r>
            <a:r>
              <a:rPr lang="en-GB" sz="1600" b="1">
                <a:latin typeface="Berlin Sans FB Demi" pitchFamily="34" charset="0"/>
              </a:rPr>
              <a:t> proportional to the </a:t>
            </a:r>
            <a:r>
              <a:rPr lang="en-GB" sz="1600" b="1">
                <a:solidFill>
                  <a:schemeClr val="accent2"/>
                </a:solidFill>
                <a:latin typeface="Berlin Sans FB Demi" pitchFamily="34" charset="0"/>
              </a:rPr>
              <a:t>CONCENTRATION (c)</a:t>
            </a:r>
            <a:r>
              <a:rPr lang="en-GB" sz="1600" b="1">
                <a:latin typeface="Berlin Sans FB Demi" pitchFamily="34" charset="0"/>
              </a:rPr>
              <a:t> </a:t>
            </a:r>
          </a:p>
          <a:p>
            <a:r>
              <a:rPr lang="en-GB" sz="1600" b="1">
                <a:latin typeface="Berlin Sans FB Demi" pitchFamily="34" charset="0"/>
              </a:rPr>
              <a:t>of the sample. </a:t>
            </a:r>
          </a:p>
          <a:p>
            <a:endParaRPr lang="en-GB" sz="1600" b="1">
              <a:solidFill>
                <a:srgbClr val="FF3300"/>
              </a:solidFill>
              <a:latin typeface="Berlin Sans FB Demi" pitchFamily="34" charset="0"/>
            </a:endParaRPr>
          </a:p>
          <a:p>
            <a:r>
              <a:rPr lang="en-GB" sz="1600" b="1">
                <a:solidFill>
                  <a:srgbClr val="FF3300"/>
                </a:solidFill>
                <a:latin typeface="Berlin Sans FB Demi" pitchFamily="34" charset="0"/>
              </a:rPr>
              <a:t>BEER- LAMBERT LAW</a:t>
            </a:r>
            <a:r>
              <a:rPr lang="en-GB" sz="1600" b="1">
                <a:latin typeface="Berlin Sans FB Demi" pitchFamily="34" charset="0"/>
              </a:rPr>
              <a:t> -  </a:t>
            </a:r>
            <a:r>
              <a:rPr lang="en-GB" sz="1600" b="1">
                <a:solidFill>
                  <a:schemeClr val="accent2"/>
                </a:solidFill>
                <a:latin typeface="Berlin Sans FB Demi" pitchFamily="34" charset="0"/>
              </a:rPr>
              <a:t>ABSORBANCE (A)</a:t>
            </a:r>
            <a:r>
              <a:rPr lang="en-GB" sz="1600" b="1">
                <a:latin typeface="Berlin Sans FB Demi" pitchFamily="34" charset="0"/>
              </a:rPr>
              <a:t> proportional to </a:t>
            </a:r>
            <a:r>
              <a:rPr lang="en-GB" sz="1600" b="1">
                <a:solidFill>
                  <a:schemeClr val="accent2"/>
                </a:solidFill>
                <a:latin typeface="Berlin Sans FB Demi" pitchFamily="34" charset="0"/>
              </a:rPr>
              <a:t>c x l</a:t>
            </a:r>
          </a:p>
        </p:txBody>
      </p:sp>
      <p:sp>
        <p:nvSpPr>
          <p:cNvPr id="29704" name="Text Box 28"/>
          <p:cNvSpPr txBox="1">
            <a:spLocks noChangeArrowheads="1"/>
          </p:cNvSpPr>
          <p:nvPr/>
        </p:nvSpPr>
        <p:spPr bwMode="auto">
          <a:xfrm>
            <a:off x="2195513" y="3573463"/>
            <a:ext cx="973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latin typeface="Berlin Sans FB Demi" pitchFamily="34" charset="0"/>
              </a:rPr>
              <a:t>A </a:t>
            </a:r>
            <a:r>
              <a:rPr lang="en-GB" sz="2400" b="1">
                <a:latin typeface="Berlin Sans FB Demi" pitchFamily="34" charset="0"/>
                <a:sym typeface="Symbol" pitchFamily="18" charset="2"/>
              </a:rPr>
              <a:t> cl</a:t>
            </a:r>
            <a:endParaRPr lang="en-GB" sz="2400" b="1">
              <a:latin typeface="Berlin Sans FB Demi" pitchFamily="34" charset="0"/>
            </a:endParaRPr>
          </a:p>
        </p:txBody>
      </p:sp>
      <p:sp>
        <p:nvSpPr>
          <p:cNvPr id="29705" name="Rectangle 29"/>
          <p:cNvSpPr>
            <a:spLocks noChangeArrowheads="1"/>
          </p:cNvSpPr>
          <p:nvPr/>
        </p:nvSpPr>
        <p:spPr bwMode="auto">
          <a:xfrm>
            <a:off x="2195513" y="4076700"/>
            <a:ext cx="543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latin typeface="Berlin Sans FB Demi" pitchFamily="34" charset="0"/>
              </a:rPr>
              <a:t>A </a:t>
            </a:r>
            <a:r>
              <a:rPr lang="en-GB" sz="2400" b="1">
                <a:latin typeface="Berlin Sans FB Demi" pitchFamily="34" charset="0"/>
                <a:sym typeface="Symbol" pitchFamily="18" charset="2"/>
              </a:rPr>
              <a:t>= Ecl    </a:t>
            </a:r>
            <a:r>
              <a:rPr lang="en-GB" b="1">
                <a:latin typeface="Berlin Sans FB Demi" pitchFamily="34" charset="0"/>
                <a:sym typeface="Symbol" pitchFamily="18" charset="2"/>
              </a:rPr>
              <a:t>(A is a ratio and therefore has no units) </a:t>
            </a:r>
          </a:p>
        </p:txBody>
      </p:sp>
      <p:sp>
        <p:nvSpPr>
          <p:cNvPr id="29706" name="Text Box 30"/>
          <p:cNvSpPr txBox="1">
            <a:spLocks noChangeArrowheads="1"/>
          </p:cNvSpPr>
          <p:nvPr/>
        </p:nvSpPr>
        <p:spPr bwMode="auto">
          <a:xfrm>
            <a:off x="971550" y="4508500"/>
            <a:ext cx="661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The constant E is called the </a:t>
            </a:r>
            <a:r>
              <a:rPr lang="en-GB" b="1">
                <a:solidFill>
                  <a:schemeClr val="accent2"/>
                </a:solidFill>
                <a:latin typeface="Berlin Sans FB Demi" pitchFamily="34" charset="0"/>
              </a:rPr>
              <a:t>MOLAR EXTINCTION COEFFICIENT</a:t>
            </a:r>
            <a:r>
              <a:rPr lang="en-GB" sz="1600" b="1">
                <a:latin typeface="Berlin Sans FB Demi" pitchFamily="34" charset="0"/>
              </a:rPr>
              <a:t> </a:t>
            </a:r>
          </a:p>
        </p:txBody>
      </p:sp>
      <p:pic>
        <p:nvPicPr>
          <p:cNvPr id="16435" name="Picture 51" descr="camera-vide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5084763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Text Box 39"/>
          <p:cNvSpPr txBox="1">
            <a:spLocks noChangeArrowheads="1"/>
          </p:cNvSpPr>
          <p:nvPr/>
        </p:nvSpPr>
        <p:spPr bwMode="auto">
          <a:xfrm>
            <a:off x="2555875" y="522922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Berlin Sans FB Demi" pitchFamily="34" charset="0"/>
              </a:rPr>
              <a:t>Link to “Beer-Lambert law”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Absorption by the Numbers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3441" y="1181100"/>
            <a:ext cx="52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6" name="Cube 5"/>
          <p:cNvSpPr/>
          <p:nvPr/>
        </p:nvSpPr>
        <p:spPr>
          <a:xfrm>
            <a:off x="4788356" y="1018613"/>
            <a:ext cx="272520" cy="685092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2729" y="1702384"/>
            <a:ext cx="12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</a:t>
            </a:r>
          </a:p>
        </p:txBody>
      </p:sp>
      <p:sp>
        <p:nvSpPr>
          <p:cNvPr id="8" name="Freeform 97"/>
          <p:cNvSpPr>
            <a:spLocks noChangeAspect="1"/>
          </p:cNvSpPr>
          <p:nvPr/>
        </p:nvSpPr>
        <p:spPr bwMode="auto">
          <a:xfrm rot="324265" flipH="1">
            <a:off x="3888590" y="1350773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7"/>
          <p:cNvSpPr>
            <a:spLocks noChangeAspect="1"/>
          </p:cNvSpPr>
          <p:nvPr/>
        </p:nvSpPr>
        <p:spPr bwMode="auto">
          <a:xfrm rot="324265" flipH="1">
            <a:off x="5102276" y="1389063"/>
            <a:ext cx="815764" cy="6842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835525" y="2927349"/>
            <a:ext cx="25781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Transmittance: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T = P/P</a:t>
            </a:r>
            <a:r>
              <a:rPr kumimoji="0" lang="en-GB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838700" y="4038600"/>
            <a:ext cx="4591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Absorbance: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A = -log T = log P</a:t>
            </a:r>
            <a:r>
              <a:rPr kumimoji="0" lang="en-GB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/P</a:t>
            </a:r>
          </a:p>
        </p:txBody>
      </p:sp>
      <p:pic>
        <p:nvPicPr>
          <p:cNvPr id="21" name="Picture 5" descr="C:\Fred\Academic\Electronic Spectroscopy\Figures\transmittanc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4600" y="5584825"/>
            <a:ext cx="6629400" cy="1066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893741" y="1193800"/>
            <a:ext cx="52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896938" y="3512024"/>
            <a:ext cx="2443163" cy="920753"/>
            <a:chOff x="3885" y="696"/>
            <a:chExt cx="1539" cy="580"/>
          </a:xfrm>
        </p:grpSpPr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3888" y="696"/>
              <a:ext cx="624" cy="576"/>
            </a:xfrm>
            <a:prstGeom prst="rightArrow">
              <a:avLst>
                <a:gd name="adj1" fmla="val 50000"/>
                <a:gd name="adj2" fmla="val 27083"/>
              </a:avLst>
            </a:prstGeom>
            <a:solidFill>
              <a:srgbClr val="FF0000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>
              <a:off x="4944" y="804"/>
              <a:ext cx="480" cy="360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0000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3885" y="830"/>
              <a:ext cx="28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Cube 25"/>
          <p:cNvSpPr/>
          <p:nvPr/>
        </p:nvSpPr>
        <p:spPr>
          <a:xfrm>
            <a:off x="1930402" y="3377216"/>
            <a:ext cx="536473" cy="1348648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5228" y="2911637"/>
            <a:ext cx="12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2954" y="4298950"/>
            <a:ext cx="1154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(power in)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592384" y="3734419"/>
            <a:ext cx="3481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48404" y="4321141"/>
            <a:ext cx="1300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(power out)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53803" y="2275443"/>
            <a:ext cx="5766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don’t measure absorbance. We measure transmittance.</a:t>
            </a:r>
          </a:p>
        </p:txBody>
      </p:sp>
    </p:spTree>
    <p:extLst>
      <p:ext uri="{BB962C8B-B14F-4D97-AF65-F5344CB8AC3E}">
        <p14:creationId xmlns:p14="http://schemas.microsoft.com/office/powerpoint/2010/main" val="425569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 animBg="1"/>
      <p:bldP spid="27" grpId="0"/>
      <p:bldP spid="28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38150" y="990600"/>
            <a:ext cx="822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Beer-Lambert Law (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specific):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09550" y="2679700"/>
            <a:ext cx="46164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 =  absorbance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unitless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 =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/P)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=  molar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absorptivity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(L mol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cm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valdi" pitchFamily="66" charset="0"/>
                <a:ea typeface="+mn-ea"/>
                <a:cs typeface="+mn-cs"/>
              </a:rPr>
              <a:t>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=  path length of the sample (cm)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 =  concentration (mol/L or M)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Beer’s Law</a:t>
            </a: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253038" y="2557460"/>
            <a:ext cx="2443163" cy="920753"/>
            <a:chOff x="3885" y="696"/>
            <a:chExt cx="1539" cy="580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3888" y="696"/>
              <a:ext cx="624" cy="576"/>
            </a:xfrm>
            <a:prstGeom prst="rightArrow">
              <a:avLst>
                <a:gd name="adj1" fmla="val 50000"/>
                <a:gd name="adj2" fmla="val 27083"/>
              </a:avLst>
            </a:prstGeom>
            <a:solidFill>
              <a:srgbClr val="FF0000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944" y="804"/>
              <a:ext cx="480" cy="360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0000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885" y="830"/>
              <a:ext cx="28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330599" y="1566118"/>
            <a:ext cx="2246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 =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valdi" pitchFamily="66" charset="0"/>
                <a:ea typeface="+mn-ea"/>
                <a:cs typeface="+mn-cs"/>
              </a:rPr>
              <a:t>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32698" y="4812725"/>
            <a:ext cx="5247523" cy="1882120"/>
            <a:chOff x="1632698" y="4812725"/>
            <a:chExt cx="5247523" cy="1882120"/>
          </a:xfrm>
        </p:grpSpPr>
        <p:sp>
          <p:nvSpPr>
            <p:cNvPr id="18" name="TextBox 17"/>
            <p:cNvSpPr txBox="1"/>
            <p:nvPr/>
          </p:nvSpPr>
          <p:spPr>
            <a:xfrm>
              <a:off x="1632698" y="4812725"/>
              <a:ext cx="24313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Concentration</a:t>
              </a: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10800000">
              <a:off x="3874244" y="4852667"/>
              <a:ext cx="313577" cy="392432"/>
            </a:xfrm>
            <a:prstGeom prst="downArrow">
              <a:avLst>
                <a:gd name="adj1" fmla="val 50000"/>
                <a:gd name="adj2" fmla="val 3510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29898" y="4812725"/>
              <a:ext cx="20376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Absorbance</a:t>
              </a: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 rot="10800000">
              <a:off x="6566644" y="4865367"/>
              <a:ext cx="313577" cy="392432"/>
            </a:xfrm>
            <a:prstGeom prst="downArrow">
              <a:avLst>
                <a:gd name="adj1" fmla="val 50000"/>
                <a:gd name="adj2" fmla="val 3510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32698" y="5485825"/>
              <a:ext cx="24313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Path length</a:t>
              </a: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3874244" y="5525767"/>
              <a:ext cx="313577" cy="392432"/>
            </a:xfrm>
            <a:prstGeom prst="downArrow">
              <a:avLst>
                <a:gd name="adj1" fmla="val 50000"/>
                <a:gd name="adj2" fmla="val 3510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29898" y="5485825"/>
              <a:ext cx="20376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Absorbance</a:t>
              </a: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 rot="10800000">
              <a:off x="6566644" y="5538467"/>
              <a:ext cx="313577" cy="392432"/>
            </a:xfrm>
            <a:prstGeom prst="downArrow">
              <a:avLst>
                <a:gd name="adj1" fmla="val 50000"/>
                <a:gd name="adj2" fmla="val 3510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32698" y="6171625"/>
              <a:ext cx="24313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Molar Abs.</a:t>
              </a: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 rot="10800000">
              <a:off x="3874244" y="6211567"/>
              <a:ext cx="313577" cy="392432"/>
            </a:xfrm>
            <a:prstGeom prst="downArrow">
              <a:avLst>
                <a:gd name="adj1" fmla="val 50000"/>
                <a:gd name="adj2" fmla="val 3510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29898" y="6171625"/>
              <a:ext cx="20376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Absorbance</a:t>
              </a: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Down Arrow 29"/>
            <p:cNvSpPr/>
            <p:nvPr/>
          </p:nvSpPr>
          <p:spPr>
            <a:xfrm rot="10800000">
              <a:off x="6566644" y="6224267"/>
              <a:ext cx="313577" cy="392432"/>
            </a:xfrm>
            <a:prstGeom prst="downArrow">
              <a:avLst>
                <a:gd name="adj1" fmla="val 50000"/>
                <a:gd name="adj2" fmla="val 3510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Cube 30"/>
          <p:cNvSpPr/>
          <p:nvPr/>
        </p:nvSpPr>
        <p:spPr>
          <a:xfrm>
            <a:off x="6286502" y="2422652"/>
            <a:ext cx="536473" cy="1348648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91328" y="1957073"/>
            <a:ext cx="12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9054" y="3344386"/>
            <a:ext cx="1154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(power in)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6948484" y="2779855"/>
            <a:ext cx="3481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04504" y="3366577"/>
            <a:ext cx="1300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(power out)</a:t>
            </a:r>
          </a:p>
        </p:txBody>
      </p:sp>
      <p:sp>
        <p:nvSpPr>
          <p:cNvPr id="36" name="Left Brace 35"/>
          <p:cNvSpPr/>
          <p:nvPr/>
        </p:nvSpPr>
        <p:spPr>
          <a:xfrm rot="16200000">
            <a:off x="6341667" y="3737371"/>
            <a:ext cx="257175" cy="369095"/>
          </a:xfrm>
          <a:prstGeom prst="leftBrace">
            <a:avLst>
              <a:gd name="adj1" fmla="val 2314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98912" y="396823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valdi" pitchFamily="66" charset="0"/>
                <a:ea typeface="+mn-ea"/>
                <a:cs typeface="+mn-cs"/>
              </a:rPr>
              <a:t>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in cm</a:t>
            </a:r>
          </a:p>
        </p:txBody>
      </p:sp>
    </p:spTree>
    <p:extLst>
      <p:ext uri="{BB962C8B-B14F-4D97-AF65-F5344CB8AC3E}">
        <p14:creationId xmlns:p14="http://schemas.microsoft.com/office/powerpoint/2010/main" val="34135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7" descr="Newspri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erlin Sans FB Demi" pitchFamily="34" charset="0"/>
            </a:endParaRPr>
          </a:p>
        </p:txBody>
      </p:sp>
      <p:sp>
        <p:nvSpPr>
          <p:cNvPr id="30726" name="Text Box 14"/>
          <p:cNvSpPr txBox="1">
            <a:spLocks noChangeArrowheads="1"/>
          </p:cNvSpPr>
          <p:nvPr/>
        </p:nvSpPr>
        <p:spPr bwMode="auto">
          <a:xfrm>
            <a:off x="10515600" y="3886200"/>
            <a:ext cx="24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Berlin Sans FB Demi" pitchFamily="34" charset="0"/>
            </a:endParaRPr>
          </a:p>
          <a:p>
            <a:r>
              <a:rPr lang="en-GB" b="1">
                <a:latin typeface="Berlin Sans FB Demi" pitchFamily="34" charset="0"/>
              </a:rPr>
              <a:t> </a:t>
            </a:r>
          </a:p>
        </p:txBody>
      </p:sp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4572000" y="4495800"/>
            <a:ext cx="24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Berlin Sans FB Demi" pitchFamily="34" charset="0"/>
            </a:endParaRPr>
          </a:p>
          <a:p>
            <a:r>
              <a:rPr lang="en-GB" b="1">
                <a:latin typeface="Berlin Sans FB Demi" pitchFamily="34" charset="0"/>
              </a:rPr>
              <a:t> </a:t>
            </a:r>
          </a:p>
        </p:txBody>
      </p:sp>
      <p:sp>
        <p:nvSpPr>
          <p:cNvPr id="30728" name="Rectangle 4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5300"/>
          </a:xfrm>
        </p:spPr>
        <p:txBody>
          <a:bodyPr/>
          <a:lstStyle/>
          <a:p>
            <a:pPr eaLnBrk="1" hangingPunct="1"/>
            <a:r>
              <a:rPr lang="en-GB" sz="2800" b="1" dirty="0">
                <a:solidFill>
                  <a:srgbClr val="FF0000"/>
                </a:solidFill>
              </a:rPr>
              <a:t>UV / VISIBLE SPECTROSCOPY - THEORY</a:t>
            </a:r>
          </a:p>
        </p:txBody>
      </p:sp>
      <p:sp>
        <p:nvSpPr>
          <p:cNvPr id="30729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b="1">
                <a:solidFill>
                  <a:schemeClr val="accent2"/>
                </a:solidFill>
              </a:rPr>
              <a:t>UNITS OF THE</a:t>
            </a:r>
            <a:r>
              <a:rPr lang="en-GB" sz="2400" b="1"/>
              <a:t> </a:t>
            </a:r>
            <a:r>
              <a:rPr lang="en-GB" sz="2400" b="1">
                <a:solidFill>
                  <a:schemeClr val="accent2"/>
                </a:solidFill>
              </a:rPr>
              <a:t>MOLAR EXTINCTION COEFFICIENT</a:t>
            </a:r>
          </a:p>
          <a:p>
            <a:pPr eaLnBrk="1" hangingPunct="1"/>
            <a:r>
              <a:rPr lang="en-GB" sz="2800">
                <a:solidFill>
                  <a:schemeClr val="accent2"/>
                </a:solidFill>
              </a:rPr>
              <a:t>CONCENTRATION (c)</a:t>
            </a:r>
            <a:r>
              <a:rPr lang="en-GB" sz="2800"/>
              <a:t>  - Moles litre</a:t>
            </a:r>
            <a:r>
              <a:rPr lang="en-GB" sz="2800" baseline="30000"/>
              <a:t>-1</a:t>
            </a:r>
          </a:p>
          <a:p>
            <a:pPr eaLnBrk="1" hangingPunct="1"/>
            <a:r>
              <a:rPr lang="en-GB" sz="2800">
                <a:solidFill>
                  <a:schemeClr val="accent2"/>
                </a:solidFill>
              </a:rPr>
              <a:t>PATHLENGTH (l)</a:t>
            </a:r>
            <a:r>
              <a:rPr lang="en-GB" sz="2800"/>
              <a:t> - cm</a:t>
            </a:r>
            <a:endParaRPr lang="en-GB" sz="2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/>
              <a:t>	A </a:t>
            </a:r>
            <a:r>
              <a:rPr lang="en-GB" sz="2000" b="1">
                <a:sym typeface="Symbol" pitchFamily="18" charset="2"/>
              </a:rPr>
              <a:t>= Ecl              Hence          E =	</a:t>
            </a:r>
            <a:r>
              <a:rPr lang="en-GB" sz="2000" b="1" u="sng">
                <a:sym typeface="Symbol" pitchFamily="18" charset="2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>
                <a:sym typeface="Symbol" pitchFamily="18" charset="2"/>
              </a:rPr>
              <a:t>					</a:t>
            </a:r>
            <a:r>
              <a:rPr lang="en-GB" sz="2000" b="1"/>
              <a:t>c l</a:t>
            </a:r>
          </a:p>
          <a:p>
            <a:pPr eaLnBrk="1" hangingPunct="1">
              <a:buFontTx/>
              <a:buNone/>
            </a:pPr>
            <a:r>
              <a:rPr lang="en-GB" b="1"/>
              <a:t>	</a:t>
            </a:r>
            <a:r>
              <a:rPr lang="en-GB" sz="2000" b="1"/>
              <a:t>E  = </a:t>
            </a:r>
            <a:r>
              <a:rPr lang="en-GB" sz="2000" b="1" u="sng"/>
              <a:t>	               1              </a:t>
            </a:r>
            <a:r>
              <a:rPr lang="en-GB" sz="800" b="1" u="sng"/>
              <a:t>˛</a:t>
            </a:r>
            <a:endParaRPr lang="en-GB" sz="800" b="1"/>
          </a:p>
          <a:p>
            <a:pPr eaLnBrk="1" hangingPunct="1">
              <a:buFontTx/>
              <a:buNone/>
            </a:pPr>
            <a:r>
              <a:rPr lang="en-GB" b="1"/>
              <a:t>		</a:t>
            </a:r>
            <a:r>
              <a:rPr lang="en-GB" sz="2000" b="1"/>
              <a:t>mole litre-1 </a:t>
            </a:r>
            <a:r>
              <a:rPr lang="en-GB" sz="2000"/>
              <a:t> x</a:t>
            </a:r>
            <a:r>
              <a:rPr lang="en-GB" sz="2000" b="1"/>
              <a:t> cm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/>
              <a:t>	</a:t>
            </a:r>
            <a:r>
              <a:rPr lang="en-GB" sz="2000" b="1"/>
              <a:t>E  = mole-1  litre </a:t>
            </a:r>
            <a:r>
              <a:rPr lang="en-GB" sz="2000"/>
              <a:t>x</a:t>
            </a:r>
            <a:r>
              <a:rPr lang="en-GB" sz="2000" b="1"/>
              <a:t> cm </a:t>
            </a:r>
            <a:r>
              <a:rPr lang="en-GB" sz="2000" b="1" baseline="30000"/>
              <a:t>-1</a:t>
            </a:r>
          </a:p>
          <a:p>
            <a:pPr eaLnBrk="1" hangingPunct="1">
              <a:buFontTx/>
              <a:buNone/>
            </a:pPr>
            <a:r>
              <a:rPr lang="en-GB" sz="2000" b="1"/>
              <a:t>	But 1 litre = 1000cm3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/>
              <a:t>	E = 1000 mole -1 cm3 </a:t>
            </a:r>
            <a:r>
              <a:rPr lang="en-GB" sz="2000"/>
              <a:t>x</a:t>
            </a:r>
            <a:r>
              <a:rPr lang="en-GB" sz="2000" b="1"/>
              <a:t> cm </a:t>
            </a:r>
            <a:r>
              <a:rPr lang="en-GB" sz="2000" b="1" baseline="30000"/>
              <a:t>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/>
              <a:t>	Hence Units of E =  </a:t>
            </a:r>
            <a:r>
              <a:rPr lang="en-GB" sz="2000" b="1">
                <a:solidFill>
                  <a:srgbClr val="FF3300"/>
                </a:solidFill>
              </a:rPr>
              <a:t>1000 cm2   mole </a:t>
            </a:r>
            <a:r>
              <a:rPr lang="en-GB" sz="2000" b="1" baseline="30000">
                <a:solidFill>
                  <a:srgbClr val="FF3300"/>
                </a:solidFill>
              </a:rPr>
              <a:t>-1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0" descr="Newspri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erlin Sans FB Demi" pitchFamily="34" charset="0"/>
            </a:endParaRPr>
          </a:p>
        </p:txBody>
      </p:sp>
      <p:sp>
        <p:nvSpPr>
          <p:cNvPr id="31750" name="Text Box 2"/>
          <p:cNvSpPr txBox="1">
            <a:spLocks noChangeArrowheads="1"/>
          </p:cNvSpPr>
          <p:nvPr/>
        </p:nvSpPr>
        <p:spPr bwMode="auto">
          <a:xfrm>
            <a:off x="1828800" y="381000"/>
            <a:ext cx="4706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Berlin Sans FB Demi" pitchFamily="34" charset="0"/>
              </a:rPr>
              <a:t>UV / VISIBLE SPECTROSCOPY - THEORY</a:t>
            </a:r>
          </a:p>
        </p:txBody>
      </p:sp>
      <p:sp>
        <p:nvSpPr>
          <p:cNvPr id="31751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474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accent2"/>
                </a:solidFill>
                <a:latin typeface="Berlin Sans FB Demi" pitchFamily="34" charset="0"/>
              </a:rPr>
              <a:t>IMPORTANCE OF THE BEER LAMBERT LAW</a:t>
            </a:r>
            <a:r>
              <a:rPr lang="en-GB" sz="1600" b="1">
                <a:latin typeface="Berlin Sans FB Demi" pitchFamily="34" charset="0"/>
              </a:rPr>
              <a:t> </a:t>
            </a:r>
          </a:p>
        </p:txBody>
      </p:sp>
      <p:sp>
        <p:nvSpPr>
          <p:cNvPr id="31752" name="Rectangle 17"/>
          <p:cNvSpPr>
            <a:spLocks noChangeArrowheads="1"/>
          </p:cNvSpPr>
          <p:nvPr/>
        </p:nvSpPr>
        <p:spPr bwMode="auto">
          <a:xfrm>
            <a:off x="1447800" y="1695450"/>
            <a:ext cx="5253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                  A </a:t>
            </a:r>
            <a:r>
              <a:rPr lang="en-GB" b="1">
                <a:latin typeface="Berlin Sans FB Demi" pitchFamily="34" charset="0"/>
                <a:sym typeface="Symbol" pitchFamily="18" charset="2"/>
              </a:rPr>
              <a:t>= Ecl          but if E and l are constant   </a:t>
            </a:r>
          </a:p>
        </p:txBody>
      </p:sp>
      <p:sp>
        <p:nvSpPr>
          <p:cNvPr id="31753" name="Rectangle 18"/>
          <p:cNvSpPr>
            <a:spLocks noChangeArrowheads="1"/>
          </p:cNvSpPr>
          <p:nvPr/>
        </p:nvSpPr>
        <p:spPr bwMode="auto">
          <a:xfrm>
            <a:off x="400050" y="2343150"/>
            <a:ext cx="7259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  <a:sym typeface="Symbol" pitchFamily="18" charset="2"/>
              </a:rPr>
              <a:t>ABSORBANCE  CONCENTRATION and should be linear relationship</a:t>
            </a:r>
          </a:p>
        </p:txBody>
      </p:sp>
      <p:sp>
        <p:nvSpPr>
          <p:cNvPr id="31754" name="Text Box 19"/>
          <p:cNvSpPr txBox="1">
            <a:spLocks noChangeArrowheads="1"/>
          </p:cNvSpPr>
          <p:nvPr/>
        </p:nvSpPr>
        <p:spPr bwMode="auto">
          <a:xfrm>
            <a:off x="381000" y="2751138"/>
            <a:ext cx="78771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Prepare standards of the analyte to be quantified at known concentrations </a:t>
            </a:r>
          </a:p>
          <a:p>
            <a:r>
              <a:rPr lang="en-GB" b="1">
                <a:latin typeface="Berlin Sans FB Demi" pitchFamily="34" charset="0"/>
              </a:rPr>
              <a:t>and measure absorbance at a specified wavelength.</a:t>
            </a:r>
          </a:p>
          <a:p>
            <a:endParaRPr lang="en-GB" b="1">
              <a:latin typeface="Berlin Sans FB Demi" pitchFamily="34" charset="0"/>
            </a:endParaRPr>
          </a:p>
          <a:p>
            <a:r>
              <a:rPr lang="en-GB" b="1">
                <a:latin typeface="Berlin Sans FB Demi" pitchFamily="34" charset="0"/>
              </a:rPr>
              <a:t>Prepare calibration curve.</a:t>
            </a:r>
          </a:p>
          <a:p>
            <a:endParaRPr lang="en-GB" b="1">
              <a:latin typeface="Berlin Sans FB Demi" pitchFamily="34" charset="0"/>
            </a:endParaRPr>
          </a:p>
          <a:p>
            <a:r>
              <a:rPr lang="en-GB" b="1">
                <a:latin typeface="Berlin Sans FB Demi" pitchFamily="34" charset="0"/>
              </a:rPr>
              <a:t>From measuring absorbance of sample</a:t>
            </a:r>
          </a:p>
          <a:p>
            <a:endParaRPr lang="en-GB" b="1">
              <a:latin typeface="Berlin Sans FB Demi" pitchFamily="34" charset="0"/>
            </a:endParaRPr>
          </a:p>
          <a:p>
            <a:r>
              <a:rPr lang="en-GB" b="1">
                <a:latin typeface="Berlin Sans FB Demi" pitchFamily="34" charset="0"/>
              </a:rPr>
              <a:t>Concentration of analyte in sample</a:t>
            </a:r>
          </a:p>
          <a:p>
            <a:r>
              <a:rPr lang="en-GB" b="1">
                <a:latin typeface="Berlin Sans FB Demi" pitchFamily="34" charset="0"/>
              </a:rPr>
              <a:t>can be obtained from the calibration curve</a:t>
            </a:r>
          </a:p>
          <a:p>
            <a:endParaRPr lang="en-GB" b="1">
              <a:latin typeface="Berlin Sans FB Demi" pitchFamily="34" charset="0"/>
            </a:endParaRPr>
          </a:p>
          <a:p>
            <a:r>
              <a:rPr lang="en-GB" b="1">
                <a:latin typeface="Berlin Sans FB Demi" pitchFamily="34" charset="0"/>
              </a:rPr>
              <a:t>E can be obtained from the slope of the </a:t>
            </a:r>
          </a:p>
          <a:p>
            <a:r>
              <a:rPr lang="en-GB" b="1">
                <a:latin typeface="Berlin Sans FB Demi" pitchFamily="34" charset="0"/>
              </a:rPr>
              <a:t>calibration curve for a given wavelength (</a:t>
            </a:r>
            <a:r>
              <a:rPr lang="en-GB" b="1">
                <a:latin typeface="Berlin Sans FB Demi" pitchFamily="34" charset="0"/>
                <a:sym typeface="Symbol" pitchFamily="18" charset="2"/>
              </a:rPr>
              <a:t>)</a:t>
            </a:r>
          </a:p>
        </p:txBody>
      </p:sp>
      <p:grpSp>
        <p:nvGrpSpPr>
          <p:cNvPr id="31755" name="Group 23"/>
          <p:cNvGrpSpPr>
            <a:grpSpLocks/>
          </p:cNvGrpSpPr>
          <p:nvPr/>
        </p:nvGrpSpPr>
        <p:grpSpPr bwMode="auto">
          <a:xfrm>
            <a:off x="5835650" y="3900488"/>
            <a:ext cx="2590800" cy="2057400"/>
            <a:chOff x="3504" y="2832"/>
            <a:chExt cx="1632" cy="1008"/>
          </a:xfrm>
        </p:grpSpPr>
        <p:sp>
          <p:nvSpPr>
            <p:cNvPr id="31765" name="Line 20"/>
            <p:cNvSpPr>
              <a:spLocks noChangeShapeType="1"/>
            </p:cNvSpPr>
            <p:nvPr/>
          </p:nvSpPr>
          <p:spPr bwMode="auto">
            <a:xfrm>
              <a:off x="3504" y="283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21"/>
            <p:cNvSpPr>
              <a:spLocks noChangeShapeType="1"/>
            </p:cNvSpPr>
            <p:nvPr/>
          </p:nvSpPr>
          <p:spPr bwMode="auto">
            <a:xfrm>
              <a:off x="3504" y="384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22"/>
            <p:cNvSpPr>
              <a:spLocks noChangeShapeType="1"/>
            </p:cNvSpPr>
            <p:nvPr/>
          </p:nvSpPr>
          <p:spPr bwMode="auto">
            <a:xfrm flipV="1">
              <a:off x="3504" y="2926"/>
              <a:ext cx="1584" cy="9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6" name="Text Box 24"/>
          <p:cNvSpPr txBox="1">
            <a:spLocks noChangeArrowheads="1"/>
          </p:cNvSpPr>
          <p:nvPr/>
        </p:nvSpPr>
        <p:spPr bwMode="auto">
          <a:xfrm>
            <a:off x="5683250" y="57499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x</a:t>
            </a:r>
          </a:p>
        </p:txBody>
      </p:sp>
      <p:sp>
        <p:nvSpPr>
          <p:cNvPr id="31757" name="Text Box 25"/>
          <p:cNvSpPr txBox="1">
            <a:spLocks noChangeArrowheads="1"/>
          </p:cNvSpPr>
          <p:nvPr/>
        </p:nvSpPr>
        <p:spPr bwMode="auto">
          <a:xfrm>
            <a:off x="6310313" y="5295900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x</a:t>
            </a:r>
          </a:p>
        </p:txBody>
      </p:sp>
      <p:sp>
        <p:nvSpPr>
          <p:cNvPr id="31758" name="Text Box 26"/>
          <p:cNvSpPr txBox="1">
            <a:spLocks noChangeArrowheads="1"/>
          </p:cNvSpPr>
          <p:nvPr/>
        </p:nvSpPr>
        <p:spPr bwMode="auto">
          <a:xfrm>
            <a:off x="6851650" y="4926013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x</a:t>
            </a:r>
          </a:p>
        </p:txBody>
      </p:sp>
      <p:sp>
        <p:nvSpPr>
          <p:cNvPr id="31759" name="Text Box 27"/>
          <p:cNvSpPr txBox="1">
            <a:spLocks noChangeArrowheads="1"/>
          </p:cNvSpPr>
          <p:nvPr/>
        </p:nvSpPr>
        <p:spPr bwMode="auto">
          <a:xfrm>
            <a:off x="7418388" y="4497388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x</a:t>
            </a:r>
          </a:p>
        </p:txBody>
      </p:sp>
      <p:sp>
        <p:nvSpPr>
          <p:cNvPr id="31760" name="Text Box 28"/>
          <p:cNvSpPr txBox="1">
            <a:spLocks noChangeArrowheads="1"/>
          </p:cNvSpPr>
          <p:nvPr/>
        </p:nvSpPr>
        <p:spPr bwMode="auto">
          <a:xfrm>
            <a:off x="7962900" y="4071938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x</a:t>
            </a:r>
          </a:p>
        </p:txBody>
      </p:sp>
      <p:sp>
        <p:nvSpPr>
          <p:cNvPr id="31761" name="Line 29"/>
          <p:cNvSpPr>
            <a:spLocks noChangeShapeType="1"/>
          </p:cNvSpPr>
          <p:nvPr/>
        </p:nvSpPr>
        <p:spPr bwMode="auto">
          <a:xfrm>
            <a:off x="5837238" y="4610100"/>
            <a:ext cx="180975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Line 30"/>
          <p:cNvSpPr>
            <a:spLocks noChangeShapeType="1"/>
          </p:cNvSpPr>
          <p:nvPr/>
        </p:nvSpPr>
        <p:spPr bwMode="auto">
          <a:xfrm>
            <a:off x="7646988" y="4610100"/>
            <a:ext cx="0" cy="1322388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Text Box 31"/>
          <p:cNvSpPr txBox="1">
            <a:spLocks noChangeArrowheads="1"/>
          </p:cNvSpPr>
          <p:nvPr/>
        </p:nvSpPr>
        <p:spPr bwMode="auto">
          <a:xfrm rot="-5400000">
            <a:off x="4673600" y="4849813"/>
            <a:ext cx="1906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latin typeface="Berlin Sans FB Demi" pitchFamily="34" charset="0"/>
              </a:rPr>
              <a:t>ABSORBANCE AT 300nm</a:t>
            </a:r>
          </a:p>
        </p:txBody>
      </p:sp>
      <p:sp>
        <p:nvSpPr>
          <p:cNvPr id="31764" name="Rectangle 32"/>
          <p:cNvSpPr>
            <a:spLocks noChangeArrowheads="1"/>
          </p:cNvSpPr>
          <p:nvPr/>
        </p:nvSpPr>
        <p:spPr bwMode="auto">
          <a:xfrm>
            <a:off x="5829300" y="5995988"/>
            <a:ext cx="2435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latin typeface="Berlin Sans FB Demi" pitchFamily="34" charset="0"/>
              </a:rPr>
              <a:t>CONCENTRATION  (moles litre</a:t>
            </a:r>
            <a:r>
              <a:rPr lang="en-GB" sz="1200" b="1" baseline="30000">
                <a:latin typeface="Berlin Sans FB Demi" pitchFamily="34" charset="0"/>
              </a:rPr>
              <a:t>-1 </a:t>
            </a:r>
            <a:r>
              <a:rPr lang="en-GB" sz="1200" b="1">
                <a:latin typeface="Berlin Sans FB Demi" pitchFamily="34" charset="0"/>
              </a:rPr>
              <a:t>)</a:t>
            </a:r>
            <a:endParaRPr lang="en-GB" sz="1200" b="1" baseline="30000"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2"/>
          <p:cNvSpPr txBox="1">
            <a:spLocks noChangeArrowheads="1"/>
          </p:cNvSpPr>
          <p:nvPr/>
        </p:nvSpPr>
        <p:spPr bwMode="auto">
          <a:xfrm>
            <a:off x="1828800" y="381000"/>
            <a:ext cx="4706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Berlin Sans FB Demi" pitchFamily="34" charset="0"/>
              </a:rPr>
              <a:t>UV / VISIBLE SPECTROSCOPY - THEORY</a:t>
            </a:r>
          </a:p>
        </p:txBody>
      </p:sp>
      <p:sp>
        <p:nvSpPr>
          <p:cNvPr id="32775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4167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accent2"/>
                </a:solidFill>
                <a:latin typeface="Berlin Sans FB Demi" pitchFamily="34" charset="0"/>
              </a:rPr>
              <a:t>RULES FOR QUANTITATIVE ANALYSES</a:t>
            </a:r>
            <a:r>
              <a:rPr lang="en-GB" sz="1600" b="1">
                <a:latin typeface="Berlin Sans FB Demi" pitchFamily="34" charset="0"/>
              </a:rPr>
              <a:t> </a:t>
            </a:r>
          </a:p>
        </p:txBody>
      </p:sp>
      <p:sp>
        <p:nvSpPr>
          <p:cNvPr id="32776" name="Rectangle 4"/>
          <p:cNvSpPr>
            <a:spLocks noChangeArrowheads="1"/>
          </p:cNvSpPr>
          <p:nvPr/>
        </p:nvSpPr>
        <p:spPr bwMode="auto">
          <a:xfrm>
            <a:off x="279400" y="1382713"/>
            <a:ext cx="529431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>
                <a:latin typeface="Berlin Sans FB Demi" pitchFamily="34" charset="0"/>
              </a:rPr>
              <a:t>At high concentrations the calibration curve may deviate from linearity – Always ensure your concentration of the sample falls within the linear range – if necessary dilute sample </a:t>
            </a:r>
          </a:p>
          <a:p>
            <a:endParaRPr lang="en-GB" sz="1600" b="1" dirty="0">
              <a:latin typeface="Berlin Sans FB Demi" pitchFamily="34" charset="0"/>
            </a:endParaRPr>
          </a:p>
          <a:p>
            <a:r>
              <a:rPr lang="en-GB" sz="1600" b="1" dirty="0">
                <a:latin typeface="Berlin Sans FB Demi" pitchFamily="34" charset="0"/>
              </a:rPr>
              <a:t>Absorbance not to exceed 1 to reduce error*</a:t>
            </a:r>
          </a:p>
          <a:p>
            <a:endParaRPr lang="en-GB" sz="1600" b="1" dirty="0">
              <a:latin typeface="Berlin Sans FB Demi" pitchFamily="34" charset="0"/>
            </a:endParaRPr>
          </a:p>
          <a:p>
            <a:r>
              <a:rPr lang="en-GB" sz="1600" b="1" dirty="0">
                <a:latin typeface="Berlin Sans FB Demi" pitchFamily="34" charset="0"/>
              </a:rPr>
              <a:t>CHOOSE CORRECT WAVELENGTH</a:t>
            </a:r>
          </a:p>
          <a:p>
            <a:r>
              <a:rPr lang="en-GB" sz="1600" b="1" dirty="0">
                <a:latin typeface="Berlin Sans FB Demi" pitchFamily="34" charset="0"/>
              </a:rPr>
              <a:t>An analyte may give more than one absorbance maxima  (</a:t>
            </a:r>
            <a:r>
              <a:rPr lang="en-GB" sz="1600" b="1" dirty="0">
                <a:solidFill>
                  <a:srgbClr val="FF0000"/>
                </a:solidFill>
                <a:latin typeface="Berlin Sans FB Demi" pitchFamily="34" charset="0"/>
                <a:sym typeface="Symbol" pitchFamily="18" charset="2"/>
              </a:rPr>
              <a:t></a:t>
            </a:r>
            <a:r>
              <a:rPr lang="en-GB" sz="1600" b="1" baseline="-25000" dirty="0">
                <a:solidFill>
                  <a:srgbClr val="FF0000"/>
                </a:solidFill>
                <a:latin typeface="Berlin Sans FB Demi" pitchFamily="34" charset="0"/>
                <a:sym typeface="Symbol" pitchFamily="18" charset="2"/>
              </a:rPr>
              <a:t>max</a:t>
            </a:r>
            <a:r>
              <a:rPr lang="en-GB" sz="1600" b="1" dirty="0">
                <a:latin typeface="Berlin Sans FB Demi" pitchFamily="34" charset="0"/>
                <a:sym typeface="Symbol" pitchFamily="18" charset="2"/>
              </a:rPr>
              <a:t>) value.</a:t>
            </a:r>
          </a:p>
          <a:p>
            <a:endParaRPr lang="en-GB" sz="1600" b="1" dirty="0">
              <a:latin typeface="Berlin Sans FB Demi" pitchFamily="34" charset="0"/>
              <a:sym typeface="Symbol" pitchFamily="18" charset="2"/>
            </a:endParaRPr>
          </a:p>
          <a:p>
            <a:r>
              <a:rPr lang="en-GB" sz="1600" b="1" dirty="0">
                <a:latin typeface="Berlin Sans FB Demi" pitchFamily="34" charset="0"/>
                <a:sym typeface="Symbol" pitchFamily="18" charset="2"/>
              </a:rPr>
              <a:t>Many compounds absorb at 220-230nm hence do not use A</a:t>
            </a:r>
          </a:p>
          <a:p>
            <a:endParaRPr lang="en-GB" sz="1600" b="1" dirty="0">
              <a:latin typeface="Berlin Sans FB Demi" pitchFamily="34" charset="0"/>
              <a:sym typeface="Symbol" pitchFamily="18" charset="2"/>
            </a:endParaRPr>
          </a:p>
          <a:p>
            <a:r>
              <a:rPr lang="en-GB" sz="1600" b="1" dirty="0">
                <a:latin typeface="Berlin Sans FB Demi" pitchFamily="34" charset="0"/>
                <a:sym typeface="Symbol" pitchFamily="18" charset="2"/>
              </a:rPr>
              <a:t>Need to choose wavelength more specific </a:t>
            </a:r>
          </a:p>
          <a:p>
            <a:r>
              <a:rPr lang="en-GB" sz="1600" b="1" dirty="0">
                <a:latin typeface="Berlin Sans FB Demi" pitchFamily="34" charset="0"/>
                <a:sym typeface="Symbol" pitchFamily="18" charset="2"/>
              </a:rPr>
              <a:t>to compound</a:t>
            </a:r>
            <a:r>
              <a:rPr lang="en-GB" sz="1600" b="1" dirty="0">
                <a:latin typeface="Berlin Sans FB Demi" pitchFamily="34" charset="0"/>
              </a:rPr>
              <a:t> (</a:t>
            </a:r>
            <a:r>
              <a:rPr lang="en-GB" sz="1600" b="1" dirty="0">
                <a:solidFill>
                  <a:srgbClr val="FF0000"/>
                </a:solidFill>
                <a:latin typeface="Berlin Sans FB Demi" pitchFamily="34" charset="0"/>
              </a:rPr>
              <a:t>SELECTIVITY</a:t>
            </a:r>
            <a:r>
              <a:rPr lang="en-GB" sz="1600" b="1" dirty="0">
                <a:latin typeface="Berlin Sans FB Demi" pitchFamily="34" charset="0"/>
              </a:rPr>
              <a:t>) and if more </a:t>
            </a:r>
          </a:p>
          <a:p>
            <a:r>
              <a:rPr lang="en-GB" sz="1600" b="1" dirty="0">
                <a:latin typeface="Berlin Sans FB Demi" pitchFamily="34" charset="0"/>
              </a:rPr>
              <a:t>than one select one with highest absorbance</a:t>
            </a:r>
          </a:p>
          <a:p>
            <a:r>
              <a:rPr lang="en-GB" sz="1600" b="1" dirty="0">
                <a:latin typeface="Berlin Sans FB Demi" pitchFamily="34" charset="0"/>
              </a:rPr>
              <a:t>as this gives less error – hence use C</a:t>
            </a:r>
            <a:endParaRPr lang="en-GB" sz="1600" b="1" dirty="0">
              <a:latin typeface="Berlin Sans FB Demi" pitchFamily="34" charset="0"/>
              <a:sym typeface="Symbol" pitchFamily="18" charset="2"/>
            </a:endParaRPr>
          </a:p>
        </p:txBody>
      </p:sp>
      <p:sp>
        <p:nvSpPr>
          <p:cNvPr id="32777" name="Line 8"/>
          <p:cNvSpPr>
            <a:spLocks noChangeShapeType="1"/>
          </p:cNvSpPr>
          <p:nvPr/>
        </p:nvSpPr>
        <p:spPr bwMode="auto">
          <a:xfrm>
            <a:off x="6011863" y="11509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Line 9"/>
          <p:cNvSpPr>
            <a:spLocks noChangeShapeType="1"/>
          </p:cNvSpPr>
          <p:nvPr/>
        </p:nvSpPr>
        <p:spPr bwMode="auto">
          <a:xfrm>
            <a:off x="6011863" y="320833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859463" y="30003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x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272213" y="2603500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x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735763" y="21367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x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7226300" y="1746250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x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7766050" y="1284288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x</a:t>
            </a: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6032500" y="2482850"/>
            <a:ext cx="682625" cy="9525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6694488" y="2501900"/>
            <a:ext cx="0" cy="700088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 rot="-5400000">
            <a:off x="4849813" y="2100263"/>
            <a:ext cx="1906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latin typeface="Berlin Sans FB Demi" pitchFamily="34" charset="0"/>
              </a:rPr>
              <a:t>ABSORBANCE AT 300nm</a:t>
            </a: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6005513" y="3294063"/>
            <a:ext cx="2435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latin typeface="Berlin Sans FB Demi" pitchFamily="34" charset="0"/>
              </a:rPr>
              <a:t>CONCENTRATION  (moles litre</a:t>
            </a:r>
            <a:r>
              <a:rPr lang="en-GB" sz="1200" b="1" baseline="30000">
                <a:latin typeface="Berlin Sans FB Demi" pitchFamily="34" charset="0"/>
              </a:rPr>
              <a:t>-1 </a:t>
            </a:r>
            <a:r>
              <a:rPr lang="en-GB" sz="1200" b="1">
                <a:latin typeface="Berlin Sans FB Demi" pitchFamily="34" charset="0"/>
              </a:rPr>
              <a:t>)</a:t>
            </a:r>
            <a:endParaRPr lang="en-GB" sz="1200" b="1" baseline="30000">
              <a:latin typeface="Berlin Sans FB Demi" pitchFamily="34" charset="0"/>
            </a:endParaRPr>
          </a:p>
        </p:txBody>
      </p:sp>
      <p:sp>
        <p:nvSpPr>
          <p:cNvPr id="32788" name="Line 21"/>
          <p:cNvSpPr>
            <a:spLocks noChangeShapeType="1"/>
          </p:cNvSpPr>
          <p:nvPr/>
        </p:nvSpPr>
        <p:spPr bwMode="auto">
          <a:xfrm flipV="1">
            <a:off x="6011863" y="2036763"/>
            <a:ext cx="1147762" cy="11477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V="1">
            <a:off x="7178675" y="1238250"/>
            <a:ext cx="798513" cy="7985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0" name="Freeform 23"/>
          <p:cNvSpPr>
            <a:spLocks/>
          </p:cNvSpPr>
          <p:nvPr/>
        </p:nvSpPr>
        <p:spPr bwMode="auto">
          <a:xfrm>
            <a:off x="7042150" y="1138238"/>
            <a:ext cx="1241425" cy="1014412"/>
          </a:xfrm>
          <a:custGeom>
            <a:avLst/>
            <a:gdLst>
              <a:gd name="T0" fmla="*/ 0 w 782"/>
              <a:gd name="T1" fmla="*/ 2147483647 h 639"/>
              <a:gd name="T2" fmla="*/ 2147483647 w 782"/>
              <a:gd name="T3" fmla="*/ 2147483647 h 639"/>
              <a:gd name="T4" fmla="*/ 2147483647 w 782"/>
              <a:gd name="T5" fmla="*/ 2147483647 h 639"/>
              <a:gd name="T6" fmla="*/ 0 60000 65536"/>
              <a:gd name="T7" fmla="*/ 0 60000 65536"/>
              <a:gd name="T8" fmla="*/ 0 60000 65536"/>
              <a:gd name="T9" fmla="*/ 0 w 782"/>
              <a:gd name="T10" fmla="*/ 0 h 639"/>
              <a:gd name="T11" fmla="*/ 782 w 782"/>
              <a:gd name="T12" fmla="*/ 639 h 6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2" h="639">
                <a:moveTo>
                  <a:pt x="0" y="639"/>
                </a:moveTo>
                <a:cubicBezTo>
                  <a:pt x="271" y="419"/>
                  <a:pt x="542" y="200"/>
                  <a:pt x="662" y="100"/>
                </a:cubicBezTo>
                <a:cubicBezTo>
                  <a:pt x="782" y="0"/>
                  <a:pt x="752" y="19"/>
                  <a:pt x="723" y="39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Line 25"/>
          <p:cNvSpPr>
            <a:spLocks noChangeShapeType="1"/>
          </p:cNvSpPr>
          <p:nvPr/>
        </p:nvSpPr>
        <p:spPr bwMode="auto">
          <a:xfrm>
            <a:off x="5983288" y="3675063"/>
            <a:ext cx="0" cy="2074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2" name="Line 26"/>
          <p:cNvSpPr>
            <a:spLocks noChangeShapeType="1"/>
          </p:cNvSpPr>
          <p:nvPr/>
        </p:nvSpPr>
        <p:spPr bwMode="auto">
          <a:xfrm>
            <a:off x="5983288" y="5749925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3" name="Text Box 27"/>
          <p:cNvSpPr txBox="1">
            <a:spLocks noChangeArrowheads="1"/>
          </p:cNvSpPr>
          <p:nvPr/>
        </p:nvSpPr>
        <p:spPr bwMode="auto">
          <a:xfrm>
            <a:off x="5738813" y="5581650"/>
            <a:ext cx="312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Berlin Sans FB Demi" pitchFamily="34" charset="0"/>
              </a:rPr>
              <a:t>0</a:t>
            </a:r>
          </a:p>
        </p:txBody>
      </p:sp>
      <p:sp>
        <p:nvSpPr>
          <p:cNvPr id="32794" name="Text Box 29"/>
          <p:cNvSpPr txBox="1">
            <a:spLocks noChangeArrowheads="1"/>
          </p:cNvSpPr>
          <p:nvPr/>
        </p:nvSpPr>
        <p:spPr bwMode="auto">
          <a:xfrm>
            <a:off x="5830888" y="5826125"/>
            <a:ext cx="2728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Berlin Sans FB Demi" pitchFamily="34" charset="0"/>
              </a:rPr>
              <a:t>220                                     380</a:t>
            </a:r>
          </a:p>
        </p:txBody>
      </p:sp>
      <p:sp>
        <p:nvSpPr>
          <p:cNvPr id="32795" name="Text Box 30"/>
          <p:cNvSpPr txBox="1">
            <a:spLocks noChangeArrowheads="1"/>
          </p:cNvSpPr>
          <p:nvPr/>
        </p:nvSpPr>
        <p:spPr bwMode="auto">
          <a:xfrm>
            <a:off x="6440488" y="5902325"/>
            <a:ext cx="179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Berlin Sans FB Demi" pitchFamily="34" charset="0"/>
              </a:rPr>
              <a:t>Wavelength (nm)</a:t>
            </a:r>
          </a:p>
        </p:txBody>
      </p:sp>
      <p:sp>
        <p:nvSpPr>
          <p:cNvPr id="32796" name="Freeform 35"/>
          <p:cNvSpPr>
            <a:spLocks/>
          </p:cNvSpPr>
          <p:nvPr/>
        </p:nvSpPr>
        <p:spPr bwMode="auto">
          <a:xfrm>
            <a:off x="5992813" y="4083050"/>
            <a:ext cx="2528887" cy="1584325"/>
          </a:xfrm>
          <a:custGeom>
            <a:avLst/>
            <a:gdLst>
              <a:gd name="T0" fmla="*/ 0 w 1593"/>
              <a:gd name="T1" fmla="*/ 2147483647 h 998"/>
              <a:gd name="T2" fmla="*/ 2147483647 w 1593"/>
              <a:gd name="T3" fmla="*/ 2147483647 h 998"/>
              <a:gd name="T4" fmla="*/ 2147483647 w 1593"/>
              <a:gd name="T5" fmla="*/ 2147483647 h 998"/>
              <a:gd name="T6" fmla="*/ 2147483647 w 1593"/>
              <a:gd name="T7" fmla="*/ 2147483647 h 998"/>
              <a:gd name="T8" fmla="*/ 2147483647 w 1593"/>
              <a:gd name="T9" fmla="*/ 2147483647 h 998"/>
              <a:gd name="T10" fmla="*/ 2147483647 w 1593"/>
              <a:gd name="T11" fmla="*/ 2147483647 h 998"/>
              <a:gd name="T12" fmla="*/ 2147483647 w 1593"/>
              <a:gd name="T13" fmla="*/ 2147483647 h 998"/>
              <a:gd name="T14" fmla="*/ 2147483647 w 1593"/>
              <a:gd name="T15" fmla="*/ 2147483647 h 998"/>
              <a:gd name="T16" fmla="*/ 2147483647 w 1593"/>
              <a:gd name="T17" fmla="*/ 2147483647 h 9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93"/>
              <a:gd name="T28" fmla="*/ 0 h 998"/>
              <a:gd name="T29" fmla="*/ 1593 w 1593"/>
              <a:gd name="T30" fmla="*/ 998 h 9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93" h="998">
                <a:moveTo>
                  <a:pt x="0" y="928"/>
                </a:moveTo>
                <a:cubicBezTo>
                  <a:pt x="37" y="546"/>
                  <a:pt x="75" y="164"/>
                  <a:pt x="110" y="82"/>
                </a:cubicBezTo>
                <a:cubicBezTo>
                  <a:pt x="145" y="0"/>
                  <a:pt x="171" y="391"/>
                  <a:pt x="208" y="438"/>
                </a:cubicBezTo>
                <a:cubicBezTo>
                  <a:pt x="245" y="485"/>
                  <a:pt x="274" y="335"/>
                  <a:pt x="331" y="364"/>
                </a:cubicBezTo>
                <a:cubicBezTo>
                  <a:pt x="388" y="393"/>
                  <a:pt x="484" y="564"/>
                  <a:pt x="551" y="609"/>
                </a:cubicBezTo>
                <a:cubicBezTo>
                  <a:pt x="618" y="654"/>
                  <a:pt x="647" y="701"/>
                  <a:pt x="735" y="634"/>
                </a:cubicBezTo>
                <a:cubicBezTo>
                  <a:pt x="823" y="567"/>
                  <a:pt x="968" y="166"/>
                  <a:pt x="1078" y="205"/>
                </a:cubicBezTo>
                <a:cubicBezTo>
                  <a:pt x="1188" y="244"/>
                  <a:pt x="1311" y="736"/>
                  <a:pt x="1397" y="867"/>
                </a:cubicBezTo>
                <a:cubicBezTo>
                  <a:pt x="1483" y="998"/>
                  <a:pt x="1558" y="969"/>
                  <a:pt x="1593" y="98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7" name="Text Box 36"/>
          <p:cNvSpPr txBox="1">
            <a:spLocks noChangeArrowheads="1"/>
          </p:cNvSpPr>
          <p:nvPr/>
        </p:nvSpPr>
        <p:spPr bwMode="auto">
          <a:xfrm>
            <a:off x="5570538" y="4054475"/>
            <a:ext cx="44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Berlin Sans FB Demi" pitchFamily="34" charset="0"/>
              </a:rPr>
              <a:t>0.6</a:t>
            </a:r>
          </a:p>
        </p:txBody>
      </p:sp>
      <p:sp>
        <p:nvSpPr>
          <p:cNvPr id="32798" name="Line 37"/>
          <p:cNvSpPr>
            <a:spLocks noChangeShapeType="1"/>
          </p:cNvSpPr>
          <p:nvPr/>
        </p:nvSpPr>
        <p:spPr bwMode="auto">
          <a:xfrm>
            <a:off x="6188075" y="3960813"/>
            <a:ext cx="0" cy="18478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9" name="Line 38"/>
          <p:cNvSpPr>
            <a:spLocks noChangeShapeType="1"/>
          </p:cNvSpPr>
          <p:nvPr/>
        </p:nvSpPr>
        <p:spPr bwMode="auto">
          <a:xfrm>
            <a:off x="6497638" y="4330700"/>
            <a:ext cx="0" cy="14192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0" name="Line 39"/>
          <p:cNvSpPr>
            <a:spLocks noChangeShapeType="1"/>
          </p:cNvSpPr>
          <p:nvPr/>
        </p:nvSpPr>
        <p:spPr bwMode="auto">
          <a:xfrm flipV="1">
            <a:off x="7666038" y="4154488"/>
            <a:ext cx="0" cy="1595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1" name="Text Box 40"/>
          <p:cNvSpPr txBox="1">
            <a:spLocks noChangeArrowheads="1"/>
          </p:cNvSpPr>
          <p:nvPr/>
        </p:nvSpPr>
        <p:spPr bwMode="auto">
          <a:xfrm>
            <a:off x="2125663" y="2844800"/>
            <a:ext cx="1841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b="1">
              <a:latin typeface="Berlin Sans FB Demi" pitchFamily="34" charset="0"/>
            </a:endParaRPr>
          </a:p>
          <a:p>
            <a:endParaRPr lang="en-GB" b="1">
              <a:latin typeface="Berlin Sans FB Demi" pitchFamily="34" charset="0"/>
            </a:endParaRPr>
          </a:p>
          <a:p>
            <a:endParaRPr lang="en-GB" b="1">
              <a:latin typeface="Berlin Sans FB Demi" pitchFamily="34" charset="0"/>
            </a:endParaRPr>
          </a:p>
          <a:p>
            <a:endParaRPr lang="en-GB" b="1">
              <a:latin typeface="Berlin Sans FB Demi" pitchFamily="34" charset="0"/>
            </a:endParaRPr>
          </a:p>
          <a:p>
            <a:endParaRPr lang="en-GB" b="1">
              <a:latin typeface="Berlin Sans FB Demi" pitchFamily="34" charset="0"/>
            </a:endParaRPr>
          </a:p>
        </p:txBody>
      </p:sp>
      <p:sp>
        <p:nvSpPr>
          <p:cNvPr id="32802" name="Line 41"/>
          <p:cNvSpPr>
            <a:spLocks noChangeShapeType="1"/>
          </p:cNvSpPr>
          <p:nvPr/>
        </p:nvSpPr>
        <p:spPr bwMode="auto">
          <a:xfrm flipV="1">
            <a:off x="7666038" y="4038600"/>
            <a:ext cx="350837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3" name="Rectangle 42"/>
          <p:cNvSpPr>
            <a:spLocks noChangeArrowheads="1"/>
          </p:cNvSpPr>
          <p:nvPr/>
        </p:nvSpPr>
        <p:spPr bwMode="auto">
          <a:xfrm>
            <a:off x="8040688" y="3762375"/>
            <a:ext cx="606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  <a:sym typeface="Symbol" pitchFamily="18" charset="2"/>
              </a:rPr>
              <a:t></a:t>
            </a:r>
            <a:r>
              <a:rPr lang="en-GB" b="1" baseline="-25000">
                <a:latin typeface="Berlin Sans FB Demi" pitchFamily="34" charset="0"/>
                <a:sym typeface="Symbol" pitchFamily="18" charset="2"/>
              </a:rPr>
              <a:t>max</a:t>
            </a:r>
          </a:p>
        </p:txBody>
      </p:sp>
      <p:sp>
        <p:nvSpPr>
          <p:cNvPr id="32804" name="Text Box 43"/>
          <p:cNvSpPr txBox="1">
            <a:spLocks noChangeArrowheads="1"/>
          </p:cNvSpPr>
          <p:nvPr/>
        </p:nvSpPr>
        <p:spPr bwMode="auto">
          <a:xfrm>
            <a:off x="6029325" y="36226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A</a:t>
            </a:r>
          </a:p>
        </p:txBody>
      </p:sp>
      <p:sp>
        <p:nvSpPr>
          <p:cNvPr id="32805" name="Text Box 44"/>
          <p:cNvSpPr txBox="1">
            <a:spLocks noChangeArrowheads="1"/>
          </p:cNvSpPr>
          <p:nvPr/>
        </p:nvSpPr>
        <p:spPr bwMode="auto">
          <a:xfrm>
            <a:off x="6346825" y="3914775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B</a:t>
            </a:r>
          </a:p>
        </p:txBody>
      </p:sp>
      <p:sp>
        <p:nvSpPr>
          <p:cNvPr id="32806" name="Text Box 45"/>
          <p:cNvSpPr txBox="1">
            <a:spLocks noChangeArrowheads="1"/>
          </p:cNvSpPr>
          <p:nvPr/>
        </p:nvSpPr>
        <p:spPr bwMode="auto">
          <a:xfrm>
            <a:off x="7489825" y="37877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Berlin Sans FB Demi" pitchFamily="34" charset="0"/>
              </a:rPr>
              <a:t>C</a:t>
            </a:r>
          </a:p>
        </p:txBody>
      </p:sp>
      <p:sp>
        <p:nvSpPr>
          <p:cNvPr id="32807" name="Line 47"/>
          <p:cNvSpPr>
            <a:spLocks noChangeShapeType="1"/>
          </p:cNvSpPr>
          <p:nvPr/>
        </p:nvSpPr>
        <p:spPr bwMode="auto">
          <a:xfrm flipV="1">
            <a:off x="6472238" y="3962400"/>
            <a:ext cx="1614487" cy="661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8" name="Line 48"/>
          <p:cNvSpPr>
            <a:spLocks noChangeShapeType="1"/>
          </p:cNvSpPr>
          <p:nvPr/>
        </p:nvSpPr>
        <p:spPr bwMode="auto">
          <a:xfrm flipV="1">
            <a:off x="6224588" y="3946525"/>
            <a:ext cx="181768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344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Sigma and pi bonds: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Types of Molecular </a:t>
            </a:r>
            <a:r>
              <a:rPr lang="en-US" sz="4000" b="1" dirty="0" err="1">
                <a:solidFill>
                  <a:srgbClr val="FF0000"/>
                </a:solidFill>
              </a:rPr>
              <a:t>Orbitals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There are three important types of molecular </a:t>
            </a:r>
            <a:r>
              <a:rPr lang="en-US" dirty="0" err="1">
                <a:latin typeface="Arial" pitchFamily="34" charset="0"/>
              </a:rPr>
              <a:t>orbitals</a:t>
            </a:r>
            <a:endParaRPr lang="en-US" dirty="0">
              <a:latin typeface="Arial" pitchFamily="34" charset="0"/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sigma </a:t>
            </a:r>
            <a:r>
              <a:rPr lang="en-US" b="1" dirty="0">
                <a:solidFill>
                  <a:srgbClr val="0070C0"/>
                </a:solidFill>
                <a:latin typeface="Symbol" pitchFamily="18" charset="2"/>
              </a:rPr>
              <a:t>(s)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 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pi </a:t>
            </a:r>
            <a:r>
              <a:rPr lang="en-US" b="1" dirty="0">
                <a:solidFill>
                  <a:srgbClr val="0070C0"/>
                </a:solidFill>
                <a:latin typeface="Symbol" pitchFamily="18" charset="2"/>
              </a:rPr>
              <a:t>(p)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 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n</a:t>
            </a:r>
          </a:p>
          <a:p>
            <a:r>
              <a:rPr lang="en-US" dirty="0">
                <a:latin typeface="Arial" pitchFamily="34" charset="0"/>
              </a:rPr>
              <a:t>Each of these types of </a:t>
            </a:r>
            <a:r>
              <a:rPr lang="en-US" dirty="0" err="1">
                <a:latin typeface="Arial" pitchFamily="34" charset="0"/>
              </a:rPr>
              <a:t>orbitals</a:t>
            </a:r>
            <a:r>
              <a:rPr lang="en-US" dirty="0">
                <a:latin typeface="Arial" pitchFamily="34" charset="0"/>
              </a:rPr>
              <a:t> will be discussed further...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47413"/>
      </p:ext>
    </p:extLst>
  </p:cSld>
  <p:clrMapOvr>
    <a:masterClrMapping/>
  </p:clrMapOvr>
  <p:transition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38150" y="800100"/>
            <a:ext cx="39306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Beer-Lambert Law: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273550" y="812800"/>
            <a:ext cx="46164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 =  absorbance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unitless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 =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/P)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=  molar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absorbtivity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(L mol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cm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   =  path length of the sample (cm)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 =  concentration (mol/L or M)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Beer’s Law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573" y="2359031"/>
            <a:ext cx="746050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Find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e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Make a solution of know concentration (C)</a:t>
            </a:r>
          </a:p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Put in a cell of known length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)</a:t>
            </a:r>
          </a:p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Measure A by UV-Vis</a:t>
            </a:r>
          </a:p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Calculate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18" charset="2"/>
              <a:ea typeface="+mn-ea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9741" y="1582448"/>
            <a:ext cx="2246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 =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 l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4609" y="4494405"/>
            <a:ext cx="74605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Find Concentrations</a:t>
            </a:r>
          </a:p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Know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Put sample in a cell of known length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)</a:t>
            </a:r>
          </a:p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Measure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by UV-Vis</a:t>
            </a:r>
          </a:p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Calculate C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18" charset="2"/>
              <a:ea typeface="+mn-ea"/>
              <a:cs typeface="Times New Roman" pitchFamily="18" charset="0"/>
            </a:endParaRP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4538" y="4683885"/>
            <a:ext cx="2328862" cy="205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285241" y="5792498"/>
            <a:ext cx="1625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6501" name="Picture 5" descr="http://www.ic.sunysb.edu/Class/che133/lectures/beerp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6775" y="2625725"/>
            <a:ext cx="2501899" cy="178707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322044" y="3458873"/>
            <a:ext cx="3012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+ b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24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8" grpId="0"/>
      <p:bldP spid="12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225473" y="2509460"/>
          <a:ext cx="1338078" cy="87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CS ChemDraw Drawing" r:id="rId3" imgW="2593546" imgH="1698840" progId="ChemDraw.Document.6.0">
                  <p:embed/>
                </p:oleObj>
              </mc:Choice>
              <mc:Fallback>
                <p:oleObj name="CS ChemDraw Drawing" r:id="rId3" imgW="2593546" imgH="1698840" progId="ChemDraw.Document.6.0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473" y="2509460"/>
                        <a:ext cx="1338078" cy="876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502138" y="3334405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RuP2</a:t>
            </a:r>
          </a:p>
        </p:txBody>
      </p:sp>
      <p:sp>
        <p:nvSpPr>
          <p:cNvPr id="8" name="Rectangle 7"/>
          <p:cNvSpPr/>
          <p:nvPr/>
        </p:nvSpPr>
        <p:spPr>
          <a:xfrm>
            <a:off x="6467952" y="1817985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N719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798513" y="944485"/>
          <a:ext cx="3691861" cy="277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1" name="Graph" r:id="rId5" imgW="3901440" imgH="2935834" progId="Origin50.Graph">
                  <p:embed/>
                </p:oleObj>
              </mc:Choice>
              <mc:Fallback>
                <p:oleObj name="Graph" r:id="rId5" imgW="3901440" imgH="2935834" progId="Origin50.Graph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944485"/>
                        <a:ext cx="3691861" cy="2779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6095206" y="974725"/>
          <a:ext cx="1598612" cy="91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2" name="CS ChemDraw Drawing" r:id="rId7" imgW="2994424" imgH="1717200" progId="ChemDraw.Document.6.0">
                  <p:embed/>
                </p:oleObj>
              </mc:Choice>
              <mc:Fallback>
                <p:oleObj name="CS ChemDraw Drawing" r:id="rId7" imgW="2994424" imgH="1717200" progId="ChemDraw.Document.6.0">
                  <p:embed/>
                  <p:pic>
                    <p:nvPicPr>
                      <p:cNvPr id="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206" y="974725"/>
                        <a:ext cx="1598612" cy="91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5022850" y="943928"/>
          <a:ext cx="973137" cy="284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3" name="CS ChemDraw Drawing" r:id="rId9" imgW="973559" imgH="2846340" progId="ChemDraw.Document.6.0">
                  <p:embed/>
                </p:oleObj>
              </mc:Choice>
              <mc:Fallback>
                <p:oleObj name="CS ChemDraw Drawing" r:id="rId9" imgW="973559" imgH="2846340" progId="ChemDraw.Document.6.0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943928"/>
                        <a:ext cx="973137" cy="284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Beer’s Law Applied to Mixtures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51931" y="4763798"/>
            <a:ext cx="4104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total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= A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+  A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+  A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37516" y="5363873"/>
            <a:ext cx="5637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total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l  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l  +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l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18466" y="5992523"/>
            <a:ext cx="5416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total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= l(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+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75986" y="4068473"/>
            <a:ext cx="1907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719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1504950" y="244475"/>
            <a:ext cx="62690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600" b="1">
                <a:solidFill>
                  <a:srgbClr val="FF6699"/>
                </a:solidFill>
                <a:latin typeface="Berlin Sans FB Demi" pitchFamily="34" charset="0"/>
              </a:rPr>
              <a:t>Let’s play a bit !</a:t>
            </a:r>
          </a:p>
        </p:txBody>
      </p:sp>
      <p:sp>
        <p:nvSpPr>
          <p:cNvPr id="33799" name="Rectangle 10"/>
          <p:cNvSpPr>
            <a:spLocks noChangeArrowheads="1"/>
          </p:cNvSpPr>
          <p:nvPr/>
        </p:nvSpPr>
        <p:spPr bwMode="auto">
          <a:xfrm>
            <a:off x="604838" y="2835275"/>
            <a:ext cx="8101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latin typeface="Berlin Sans FB Demi" pitchFamily="34" charset="0"/>
              </a:rPr>
              <a:t>The intensity of incident light from the light source is always 110.0 photons/sec</a:t>
            </a:r>
            <a:r>
              <a:rPr lang="en-GB" b="1">
                <a:latin typeface="Berlin Sans FB Demi" pitchFamily="34" charset="0"/>
              </a:rPr>
              <a:t> </a:t>
            </a: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1825625" y="2257425"/>
            <a:ext cx="479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Berlin Sans FB Demi" pitchFamily="34" charset="0"/>
              </a:rPr>
              <a:t>A couple of things to take into account…</a:t>
            </a:r>
            <a:r>
              <a:rPr lang="en-GB" b="1">
                <a:latin typeface="Berlin Sans FB Demi" pitchFamily="34" charset="0"/>
              </a:rPr>
              <a:t> </a:t>
            </a:r>
          </a:p>
        </p:txBody>
      </p:sp>
      <p:sp>
        <p:nvSpPr>
          <p:cNvPr id="33801" name="Text Box 13"/>
          <p:cNvSpPr txBox="1">
            <a:spLocks noChangeArrowheads="1"/>
          </p:cNvSpPr>
          <p:nvPr/>
        </p:nvSpPr>
        <p:spPr bwMode="auto">
          <a:xfrm>
            <a:off x="608013" y="3441700"/>
            <a:ext cx="771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Berlin Sans FB Demi" pitchFamily="34" charset="0"/>
              </a:rPr>
              <a:t>You have to calculate Transmittance  </a:t>
            </a:r>
            <a:r>
              <a:rPr lang="en-GB" b="1">
                <a:latin typeface="Berlin Sans FB Demi" pitchFamily="34" charset="0"/>
              </a:rPr>
              <a:t>T= I</a:t>
            </a:r>
            <a:r>
              <a:rPr lang="en-GB" sz="1400" b="1">
                <a:latin typeface="Berlin Sans FB Demi" pitchFamily="34" charset="0"/>
              </a:rPr>
              <a:t>t </a:t>
            </a:r>
            <a:r>
              <a:rPr lang="en-GB" b="1">
                <a:latin typeface="Berlin Sans FB Demi" pitchFamily="34" charset="0"/>
              </a:rPr>
              <a:t>/ I</a:t>
            </a:r>
            <a:r>
              <a:rPr lang="en-GB" sz="1400" b="1">
                <a:latin typeface="Berlin Sans FB Demi" pitchFamily="34" charset="0"/>
              </a:rPr>
              <a:t>o</a:t>
            </a:r>
            <a:r>
              <a:rPr lang="en-GB">
                <a:latin typeface="Berlin Sans FB Demi" pitchFamily="34" charset="0"/>
              </a:rPr>
              <a:t> and Absorbance </a:t>
            </a:r>
            <a:r>
              <a:rPr lang="en-GB" b="1">
                <a:latin typeface="Berlin Sans FB Demi" pitchFamily="34" charset="0"/>
              </a:rPr>
              <a:t>A=–Log T</a:t>
            </a:r>
            <a:r>
              <a:rPr lang="en-GB">
                <a:latin typeface="Berlin Sans FB Demi" pitchFamily="34" charset="0"/>
              </a:rPr>
              <a:t> by yourself and supply the website with the values you obtain</a:t>
            </a:r>
          </a:p>
        </p:txBody>
      </p:sp>
      <p:sp>
        <p:nvSpPr>
          <p:cNvPr id="33802" name="Text Box 17"/>
          <p:cNvSpPr txBox="1">
            <a:spLocks noChangeArrowheads="1"/>
          </p:cNvSpPr>
          <p:nvPr/>
        </p:nvSpPr>
        <p:spPr bwMode="auto">
          <a:xfrm>
            <a:off x="608013" y="4286250"/>
            <a:ext cx="8340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Berlin Sans FB Demi" pitchFamily="34" charset="0"/>
              </a:rPr>
              <a:t>Now you can play with the virtual spectrophotometer changing the path length,</a:t>
            </a:r>
          </a:p>
          <a:p>
            <a:r>
              <a:rPr lang="en-GB">
                <a:latin typeface="Berlin Sans FB Demi" pitchFamily="34" charset="0"/>
              </a:rPr>
              <a:t>concentration, calculate the </a:t>
            </a:r>
            <a:r>
              <a:rPr lang="en-GB">
                <a:solidFill>
                  <a:srgbClr val="FF3300"/>
                </a:solidFill>
                <a:latin typeface="Berlin Sans FB Demi" pitchFamily="34" charset="0"/>
              </a:rPr>
              <a:t>Molar Absorptivity</a:t>
            </a:r>
            <a:r>
              <a:rPr lang="en-GB">
                <a:latin typeface="Berlin Sans FB Demi" pitchFamily="34" charset="0"/>
              </a:rPr>
              <a:t> (or </a:t>
            </a:r>
            <a:r>
              <a:rPr lang="en-GB">
                <a:solidFill>
                  <a:srgbClr val="FF3300"/>
                </a:solidFill>
                <a:latin typeface="Berlin Sans FB Demi" pitchFamily="34" charset="0"/>
              </a:rPr>
              <a:t>Molar Extinction Coefficient</a:t>
            </a:r>
            <a:r>
              <a:rPr lang="en-GB">
                <a:latin typeface="Berlin Sans FB Demi" pitchFamily="34" charset="0"/>
              </a:rPr>
              <a:t>) </a:t>
            </a:r>
          </a:p>
          <a:p>
            <a:r>
              <a:rPr lang="en-GB">
                <a:latin typeface="Berlin Sans FB Demi" pitchFamily="34" charset="0"/>
              </a:rPr>
              <a:t>And run a calibration curve…. </a:t>
            </a:r>
          </a:p>
        </p:txBody>
      </p:sp>
      <p:sp>
        <p:nvSpPr>
          <p:cNvPr id="33803" name="Text Box 18"/>
          <p:cNvSpPr txBox="1">
            <a:spLocks noChangeArrowheads="1"/>
          </p:cNvSpPr>
          <p:nvPr/>
        </p:nvSpPr>
        <p:spPr bwMode="auto">
          <a:xfrm>
            <a:off x="4378325" y="5389563"/>
            <a:ext cx="1573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9933"/>
                </a:solidFill>
                <a:latin typeface="Berlin Sans FB Demi" pitchFamily="34" charset="0"/>
              </a:rPr>
              <a:t>Enjoy!!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29078BC1-85B2-4792-8960-4EE4EA4D5297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83977" name="Rectangle 4"/>
          <p:cNvSpPr>
            <a:spLocks noChangeArrowheads="1"/>
          </p:cNvSpPr>
          <p:nvPr/>
        </p:nvSpPr>
        <p:spPr bwMode="auto">
          <a:xfrm>
            <a:off x="425450" y="1357313"/>
            <a:ext cx="66786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b="1">
                <a:latin typeface="Berlin Sans FB Demi" pitchFamily="34" charset="0"/>
                <a:cs typeface="Times New Roman" pitchFamily="18" charset="0"/>
              </a:rPr>
              <a:t>Given the following set of data for a compound C</a:t>
            </a:r>
            <a:r>
              <a:rPr lang="en-GB" sz="1200" b="1">
                <a:latin typeface="Berlin Sans FB Demi" pitchFamily="34" charset="0"/>
                <a:cs typeface="Times New Roman" pitchFamily="18" charset="0"/>
              </a:rPr>
              <a:t>:</a:t>
            </a:r>
          </a:p>
          <a:p>
            <a:r>
              <a:rPr lang="en-GB" b="1">
                <a:latin typeface="Berlin Sans FB Demi" pitchFamily="34" charset="0"/>
                <a:cs typeface="Times New Roman" pitchFamily="18" charset="0"/>
              </a:rPr>
              <a:t>Can you give the least square equation better fitting the curve? </a:t>
            </a:r>
          </a:p>
          <a:p>
            <a:r>
              <a:rPr lang="en-GB" b="1">
                <a:latin typeface="Berlin Sans FB Demi" pitchFamily="34" charset="0"/>
                <a:cs typeface="Times New Roman" pitchFamily="18" charset="0"/>
              </a:rPr>
              <a:t>(Conc=X, Abs=Y) </a:t>
            </a:r>
            <a:endParaRPr lang="en-GB" b="1">
              <a:latin typeface="Berlin Sans FB Demi" pitchFamily="34" charset="0"/>
            </a:endParaRPr>
          </a:p>
        </p:txBody>
      </p:sp>
      <p:graphicFrame>
        <p:nvGraphicFramePr>
          <p:cNvPr id="83988" name="Group 20"/>
          <p:cNvGraphicFramePr>
            <a:graphicFrameLocks noGrp="1"/>
          </p:cNvGraphicFramePr>
          <p:nvPr/>
        </p:nvGraphicFramePr>
        <p:xfrm>
          <a:off x="454025" y="2936875"/>
          <a:ext cx="3240088" cy="2196466"/>
        </p:xfrm>
        <a:graphic>
          <a:graphicData uri="http://schemas.openxmlformats.org/drawingml/2006/table">
            <a:tbl>
              <a:tblPr/>
              <a:tblGrid>
                <a:gridCol w="188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          Conc (M)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       Abs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0.1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0.2322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0.3456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0.3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0.4532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0.4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0.5331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0.6453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260" name="Object 2"/>
          <p:cNvGraphicFramePr>
            <a:graphicFrameLocks noChangeAspect="1"/>
          </p:cNvGraphicFramePr>
          <p:nvPr/>
        </p:nvGraphicFramePr>
        <p:xfrm>
          <a:off x="4133850" y="2495550"/>
          <a:ext cx="459105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name="Worksheet" r:id="rId3" imgW="3695700" imgH="2457602" progId="Excel.Sheet.8">
                  <p:embed/>
                </p:oleObj>
              </mc:Choice>
              <mc:Fallback>
                <p:oleObj name="Worksheet" r:id="rId3" imgW="3695700" imgH="2457602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2495550"/>
                        <a:ext cx="459105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91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3188"/>
            <a:ext cx="8229600" cy="1143000"/>
          </a:xfrm>
        </p:spPr>
        <p:txBody>
          <a:bodyPr/>
          <a:lstStyle/>
          <a:p>
            <a:r>
              <a:rPr lang="en-GB" sz="4000" b="1" dirty="0">
                <a:solidFill>
                  <a:srgbClr val="FF0000"/>
                </a:solidFill>
              </a:rPr>
              <a:t>Example of calculations for photometry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8" descr="Newspri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erlin Sans FB Demi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47B6E2C6-91BC-43A4-8442-91CE784BC083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84999" name="Rectangle 4"/>
          <p:cNvSpPr>
            <a:spLocks noChangeArrowheads="1"/>
          </p:cNvSpPr>
          <p:nvPr/>
        </p:nvSpPr>
        <p:spPr bwMode="auto">
          <a:xfrm>
            <a:off x="631825" y="614363"/>
            <a:ext cx="76993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3200" b="1">
                <a:latin typeface="Berlin Sans FB Demi" pitchFamily="34" charset="0"/>
                <a:cs typeface="Times New Roman" pitchFamily="18" charset="0"/>
              </a:rPr>
              <a:t>Is the fitting of the curve to the equation acceptable? How can you tell? </a:t>
            </a:r>
          </a:p>
          <a:p>
            <a:endParaRPr lang="en-GB" sz="3200" b="1">
              <a:latin typeface="Berlin Sans FB Demi" pitchFamily="34" charset="0"/>
              <a:cs typeface="Times New Roman" pitchFamily="18" charset="0"/>
            </a:endParaRPr>
          </a:p>
          <a:p>
            <a:r>
              <a:rPr lang="en-GB" sz="3200" b="1">
                <a:latin typeface="Berlin Sans FB Demi" pitchFamily="34" charset="0"/>
                <a:cs typeface="Times New Roman" pitchFamily="18" charset="0"/>
              </a:rPr>
              <a:t>What is the concentration of C when we obtain an Absorbance of 0.3321?  </a:t>
            </a:r>
            <a:endParaRPr lang="en-GB" sz="3200" b="1">
              <a:latin typeface="Berlin Sans FB Demi" pitchFamily="34" charset="0"/>
            </a:endParaRPr>
          </a:p>
        </p:txBody>
      </p:sp>
      <p:sp>
        <p:nvSpPr>
          <p:cNvPr id="85000" name="Line 32"/>
          <p:cNvSpPr>
            <a:spLocks noChangeShapeType="1"/>
          </p:cNvSpPr>
          <p:nvPr/>
        </p:nvSpPr>
        <p:spPr bwMode="auto">
          <a:xfrm>
            <a:off x="4211638" y="28527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841375" y="3498850"/>
            <a:ext cx="7508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Berlin Sans FB Demi" pitchFamily="34" charset="0"/>
              </a:rPr>
              <a:t>The concentration is:   Abs= 1.0137 * Conc + 0.1378   </a:t>
            </a:r>
          </a:p>
          <a:p>
            <a:endParaRPr lang="en-GB" sz="2400" b="1">
              <a:latin typeface="Berlin Sans FB Demi" pitchFamily="34" charset="0"/>
            </a:endParaRPr>
          </a:p>
          <a:p>
            <a:r>
              <a:rPr lang="en-GB" sz="2400" b="1">
                <a:latin typeface="Berlin Sans FB Demi" pitchFamily="34" charset="0"/>
              </a:rPr>
              <a:t>Abs= 0.3321 – Abs blank= 0.3321- 0.13800 = 0.1941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1009650" y="5094288"/>
            <a:ext cx="6500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latin typeface="Berlin Sans FB Demi" pitchFamily="34" charset="0"/>
              </a:rPr>
              <a:t>Conc=     </a:t>
            </a:r>
            <a:r>
              <a:rPr lang="en-GB" sz="2000" b="1" u="sng">
                <a:latin typeface="Berlin Sans FB Demi" pitchFamily="34" charset="0"/>
              </a:rPr>
              <a:t>Abs – 0.1378  </a:t>
            </a:r>
            <a:r>
              <a:rPr lang="en-GB" sz="2000" b="1">
                <a:latin typeface="Berlin Sans FB Demi" pitchFamily="34" charset="0"/>
              </a:rPr>
              <a:t>    =  </a:t>
            </a:r>
            <a:r>
              <a:rPr lang="en-GB" sz="2000" b="1" u="sng">
                <a:latin typeface="Berlin Sans FB Demi" pitchFamily="34" charset="0"/>
              </a:rPr>
              <a:t>0.1941 – 0.1378</a:t>
            </a:r>
            <a:r>
              <a:rPr lang="en-GB" sz="2000" b="1">
                <a:latin typeface="Berlin Sans FB Demi" pitchFamily="34" charset="0"/>
              </a:rPr>
              <a:t>     =   0.055 M</a:t>
            </a:r>
          </a:p>
          <a:p>
            <a:r>
              <a:rPr lang="en-GB" sz="2000" b="1">
                <a:latin typeface="Berlin Sans FB Demi" pitchFamily="34" charset="0"/>
              </a:rPr>
              <a:t>                      1.0137                       1.0137</a:t>
            </a:r>
            <a:endParaRPr lang="en-GB" sz="2000" b="1" u="sng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3" grpId="0"/>
      <p:bldP spid="102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89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92" y="920363"/>
            <a:ext cx="3886200" cy="49720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umich.edu/~chem125/softchalk/Exp2_Final_2/lessonimages/equation_image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202954"/>
            <a:ext cx="2055019" cy="58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1525" y="1925955"/>
            <a:ext cx="15107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cs typeface="+mn-cs"/>
              </a:rPr>
              <a:t>Beer- Lambert Law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625" y="3061564"/>
            <a:ext cx="38654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cs typeface="+mn-cs"/>
              </a:rPr>
              <a:t>Absorbance is directly proportional to concentration</a:t>
            </a:r>
          </a:p>
        </p:txBody>
      </p:sp>
    </p:spTree>
    <p:extLst>
      <p:ext uri="{BB962C8B-B14F-4D97-AF65-F5344CB8AC3E}">
        <p14:creationId xmlns:p14="http://schemas.microsoft.com/office/powerpoint/2010/main" val="405475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Transmission and absorbance and losses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The reduction in the intensity of light transmitted through a sample can be used to quantitate the amount of an unknown material.</a:t>
            </a:r>
          </a:p>
        </p:txBody>
      </p:sp>
      <p:graphicFrame>
        <p:nvGraphicFramePr>
          <p:cNvPr id="43008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371600" y="4419600"/>
          <a:ext cx="2668588" cy="18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0" name="Equation" r:id="rId3" imgW="1066680" imgH="723600" progId="Equation.DSMT4">
                  <p:embed/>
                </p:oleObj>
              </mc:Choice>
              <mc:Fallback>
                <p:oleObj name="Equation" r:id="rId3" imgW="1066680" imgH="723600" progId="Equation.DSMT4">
                  <p:embed/>
                  <p:pic>
                    <p:nvPicPr>
                      <p:cNvPr id="4300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19600"/>
                        <a:ext cx="2668588" cy="181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4" name="Rectangle 4" descr="1301"/>
          <p:cNvSpPr>
            <a:spLocks noGrp="1" noChangeAspect="1" noChangeArrowheads="1"/>
          </p:cNvSpPr>
          <p:nvPr isPhoto="1"/>
        </p:nvSpPr>
        <p:spPr bwMode="auto">
          <a:xfrm>
            <a:off x="5029200" y="2362200"/>
            <a:ext cx="3879850" cy="2914650"/>
          </a:xfrm>
          <a:prstGeom prst="rect">
            <a:avLst/>
          </a:prstGeom>
          <a:blipFill dpi="0" rotWithShape="1">
            <a:blip r:embed="rId5"/>
            <a:srcRect/>
            <a:stretch>
              <a:fillRect r="-3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30090" name="Object 10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1371600" y="4380484"/>
          <a:ext cx="4351338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Equation" r:id="rId6" imgW="1739880" imgH="799920" progId="Equation.DSMT4">
                  <p:embed/>
                </p:oleObj>
              </mc:Choice>
              <mc:Fallback>
                <p:oleObj name="Equation" r:id="rId6" imgW="1739880" imgH="799920" progId="Equation.DSMT4">
                  <p:embed/>
                  <p:pic>
                    <p:nvPicPr>
                      <p:cNvPr id="4300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80484"/>
                        <a:ext cx="4351338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48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Beer’s Law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/>
              <a:t>Quantitative relationship between absorbance and concentration of analyte</a:t>
            </a:r>
          </a:p>
          <a:p>
            <a:pPr lvl="1"/>
            <a:r>
              <a:rPr lang="en-US" sz="2200" dirty="0"/>
              <a:t>See derivation in text (</a:t>
            </a:r>
            <a:r>
              <a:rPr lang="en-US" sz="2200" dirty="0" err="1"/>
              <a:t>Skoog</a:t>
            </a:r>
            <a:r>
              <a:rPr lang="en-US" sz="2200" dirty="0"/>
              <a:t>: pages 337-338)</a:t>
            </a:r>
          </a:p>
          <a:p>
            <a:r>
              <a:rPr lang="en-US" sz="2600" dirty="0"/>
              <a:t>Absorption is additive for mixtures</a:t>
            </a:r>
          </a:p>
        </p:txBody>
      </p:sp>
      <p:graphicFrame>
        <p:nvGraphicFramePr>
          <p:cNvPr id="4311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580063" y="1905000"/>
          <a:ext cx="2951162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4" name="Equation" r:id="rId3" imgW="1180800" imgH="888840" progId="Equation.DSMT4">
                  <p:embed/>
                </p:oleObj>
              </mc:Choice>
              <mc:Fallback>
                <p:oleObj name="Equation" r:id="rId3" imgW="1180800" imgH="888840" progId="Equation.DSMT4">
                  <p:embed/>
                  <p:pic>
                    <p:nvPicPr>
                      <p:cNvPr id="431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905000"/>
                        <a:ext cx="2951162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78088" y="5634038"/>
          <a:ext cx="418941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name="Equation" r:id="rId5" imgW="1676160" imgH="393480" progId="Equation.DSMT4">
                  <p:embed/>
                </p:oleObj>
              </mc:Choice>
              <mc:Fallback>
                <p:oleObj name="Equation" r:id="rId5" imgW="1676160" imgH="393480" progId="Equation.DSMT4">
                  <p:embed/>
                  <p:pic>
                    <p:nvPicPr>
                      <p:cNvPr id="431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5634038"/>
                        <a:ext cx="4189412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905121" y="4284917"/>
            <a:ext cx="3838575" cy="7588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928934" y="4297617"/>
            <a:ext cx="3678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Really: A</a:t>
            </a:r>
            <a:r>
              <a:rPr kumimoji="0" 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36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bc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990846" y="5102479"/>
            <a:ext cx="3678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Beer’s Law is always wavelength-specific</a:t>
            </a:r>
          </a:p>
        </p:txBody>
      </p:sp>
    </p:spTree>
    <p:extLst>
      <p:ext uri="{BB962C8B-B14F-4D97-AF65-F5344CB8AC3E}">
        <p14:creationId xmlns:p14="http://schemas.microsoft.com/office/powerpoint/2010/main" val="22135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and deviations from Beer’s Law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05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Real limitations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Non-</a:t>
            </a:r>
            <a:r>
              <a:rPr lang="en-US" sz="2200" dirty="0" err="1"/>
              <a:t>linearities</a:t>
            </a:r>
            <a:r>
              <a:rPr lang="en-US" sz="2200" dirty="0"/>
              <a:t> due to intermolecular interactions</a:t>
            </a:r>
          </a:p>
          <a:p>
            <a:pPr lvl="2">
              <a:lnSpc>
                <a:spcPct val="90000"/>
              </a:lnSpc>
            </a:pPr>
            <a:r>
              <a:rPr lang="en-US" sz="2100" dirty="0"/>
              <a:t>Self aggregation effects and electrolyte effects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Apparent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Dynamic dissociation or association of analyte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Instrumental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Polychromatic radiation</a:t>
            </a:r>
          </a:p>
          <a:p>
            <a:pPr lvl="2">
              <a:lnSpc>
                <a:spcPct val="90000"/>
              </a:lnSpc>
            </a:pPr>
            <a:r>
              <a:rPr lang="en-US" sz="2100" dirty="0"/>
              <a:t>Different molar </a:t>
            </a:r>
            <a:r>
              <a:rPr lang="en-US" sz="2100" dirty="0" err="1"/>
              <a:t>absorptivities</a:t>
            </a:r>
            <a:r>
              <a:rPr lang="en-US" sz="2100" dirty="0"/>
              <a:t> at different wavelength leads to non-</a:t>
            </a:r>
            <a:r>
              <a:rPr lang="en-US" sz="2100" dirty="0" err="1"/>
              <a:t>linearities</a:t>
            </a:r>
            <a:r>
              <a:rPr lang="en-US" sz="2100" dirty="0"/>
              <a:t> in Beer’s Law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Stray radiation</a:t>
            </a:r>
          </a:p>
          <a:p>
            <a:pPr lvl="1">
              <a:lnSpc>
                <a:spcPct val="90000"/>
              </a:lnSpc>
            </a:pPr>
            <a:r>
              <a:rPr lang="en-US" sz="2200" dirty="0" err="1"/>
              <a:t>Mistmatched</a:t>
            </a:r>
            <a:r>
              <a:rPr lang="en-US" sz="2200" dirty="0"/>
              <a:t> cells</a:t>
            </a:r>
          </a:p>
          <a:p>
            <a:pPr lvl="2">
              <a:lnSpc>
                <a:spcPct val="90000"/>
              </a:lnSpc>
            </a:pPr>
            <a:r>
              <a:rPr lang="en-US" sz="2100" dirty="0"/>
              <a:t>Non-zero intercept in calibration curve</a:t>
            </a:r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5203825" y="4737100"/>
            <a:ext cx="31019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might one avoid?</a:t>
            </a:r>
          </a:p>
        </p:txBody>
      </p:sp>
    </p:spTree>
    <p:extLst>
      <p:ext uri="{BB962C8B-B14F-4D97-AF65-F5344CB8AC3E}">
        <p14:creationId xmlns:p14="http://schemas.microsoft.com/office/powerpoint/2010/main" val="33572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make a UV-vis absorption measurement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SzTx/>
              <a:buFont typeface="Wingdings" pitchFamily="2" charset="2"/>
              <a:buAutoNum type="arabicParenR"/>
            </a:pPr>
            <a:r>
              <a:rPr lang="en-US"/>
              <a:t>Make a 0%T (dark current) measurement</a:t>
            </a:r>
          </a:p>
          <a:p>
            <a:pPr marL="571500" indent="-571500">
              <a:buSzTx/>
              <a:buFont typeface="Wingdings" pitchFamily="2" charset="2"/>
              <a:buAutoNum type="arabicParenR"/>
            </a:pPr>
            <a:endParaRPr lang="en-US"/>
          </a:p>
          <a:p>
            <a:pPr marL="571500" indent="-571500">
              <a:buSzTx/>
              <a:buFont typeface="Wingdings" pitchFamily="2" charset="2"/>
              <a:buAutoNum type="arabicParenR"/>
            </a:pPr>
            <a:r>
              <a:rPr lang="en-US"/>
              <a:t>Make a 100%T (blank) measurement</a:t>
            </a:r>
          </a:p>
          <a:p>
            <a:pPr marL="571500" indent="-571500">
              <a:buSzTx/>
              <a:buFont typeface="Wingdings" pitchFamily="2" charset="2"/>
              <a:buAutoNum type="arabicParenR"/>
            </a:pPr>
            <a:endParaRPr lang="en-US"/>
          </a:p>
          <a:p>
            <a:pPr marL="571500" indent="-571500">
              <a:buSzTx/>
              <a:buFont typeface="Wingdings" pitchFamily="2" charset="2"/>
              <a:buAutoNum type="arabicParenR"/>
            </a:pPr>
            <a:r>
              <a:rPr lang="en-US"/>
              <a:t>Measure %T of sample</a:t>
            </a:r>
          </a:p>
          <a:p>
            <a:pPr marL="571500" indent="-571500">
              <a:buSzTx/>
              <a:buFont typeface="Wingdings" pitchFamily="2" charset="2"/>
              <a:buAutoNum type="arabicParenR"/>
            </a:pPr>
            <a:endParaRPr lang="en-US"/>
          </a:p>
          <a:p>
            <a:pPr marL="571500" indent="-571500">
              <a:buSzTx/>
              <a:buFont typeface="Wingdings" pitchFamily="2" charset="2"/>
              <a:buAutoNum type="arabicParenR"/>
            </a:pPr>
            <a:r>
              <a:rPr lang="en-US"/>
              <a:t>Determine %T ratio and thus the absorbance value</a:t>
            </a:r>
          </a:p>
        </p:txBody>
      </p:sp>
    </p:spTree>
    <p:extLst>
      <p:ext uri="{BB962C8B-B14F-4D97-AF65-F5344CB8AC3E}">
        <p14:creationId xmlns:p14="http://schemas.microsoft.com/office/powerpoint/2010/main" val="378073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ChangeArrowheads="1"/>
          </p:cNvSpPr>
          <p:nvPr/>
        </p:nvSpPr>
        <p:spPr bwMode="auto">
          <a:xfrm>
            <a:off x="615950" y="3206750"/>
            <a:ext cx="1816100" cy="825500"/>
          </a:xfrm>
          <a:prstGeom prst="rect">
            <a:avLst/>
          </a:prstGeom>
          <a:solidFill>
            <a:srgbClr val="F8F8F8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43" name="Line 1027"/>
          <p:cNvSpPr>
            <a:spLocks noChangeShapeType="1"/>
          </p:cNvSpPr>
          <p:nvPr/>
        </p:nvSpPr>
        <p:spPr bwMode="auto">
          <a:xfrm>
            <a:off x="7737475" y="4994275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44" name="Line 1028"/>
          <p:cNvSpPr>
            <a:spLocks noChangeShapeType="1"/>
          </p:cNvSpPr>
          <p:nvPr/>
        </p:nvSpPr>
        <p:spPr bwMode="auto">
          <a:xfrm>
            <a:off x="7315200" y="4994275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45" name="Rectangle 1029"/>
          <p:cNvSpPr>
            <a:spLocks noChangeArrowheads="1"/>
          </p:cNvSpPr>
          <p:nvPr/>
        </p:nvSpPr>
        <p:spPr bwMode="auto">
          <a:xfrm>
            <a:off x="5416550" y="996950"/>
            <a:ext cx="2197100" cy="1358900"/>
          </a:xfrm>
          <a:prstGeom prst="rect">
            <a:avLst/>
          </a:prstGeom>
          <a:solidFill>
            <a:srgbClr val="FFFFCC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46" name="Rectangle 1030"/>
          <p:cNvSpPr>
            <a:spLocks noChangeArrowheads="1"/>
          </p:cNvSpPr>
          <p:nvPr/>
        </p:nvSpPr>
        <p:spPr bwMode="auto">
          <a:xfrm>
            <a:off x="1203325" y="868363"/>
            <a:ext cx="180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Sigma Bonds</a:t>
            </a:r>
          </a:p>
        </p:txBody>
      </p:sp>
      <p:sp>
        <p:nvSpPr>
          <p:cNvPr id="61447" name="Rectangle 1031"/>
          <p:cNvSpPr>
            <a:spLocks noChangeArrowheads="1"/>
          </p:cNvSpPr>
          <p:nvPr/>
        </p:nvSpPr>
        <p:spPr bwMode="auto">
          <a:xfrm>
            <a:off x="1203325" y="4449763"/>
            <a:ext cx="127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 Bonds</a:t>
            </a:r>
          </a:p>
        </p:txBody>
      </p:sp>
      <p:sp>
        <p:nvSpPr>
          <p:cNvPr id="61448" name="Oval 1032"/>
          <p:cNvSpPr>
            <a:spLocks noChangeArrowheads="1"/>
          </p:cNvSpPr>
          <p:nvPr/>
        </p:nvSpPr>
        <p:spPr bwMode="auto">
          <a:xfrm>
            <a:off x="1758950" y="1682750"/>
            <a:ext cx="520700" cy="520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49" name="Oval 1033"/>
          <p:cNvSpPr>
            <a:spLocks noChangeArrowheads="1"/>
          </p:cNvSpPr>
          <p:nvPr/>
        </p:nvSpPr>
        <p:spPr bwMode="auto">
          <a:xfrm>
            <a:off x="2806700" y="1682750"/>
            <a:ext cx="749300" cy="44450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0" name="Oval 1034"/>
          <p:cNvSpPr>
            <a:spLocks noChangeArrowheads="1"/>
          </p:cNvSpPr>
          <p:nvPr/>
        </p:nvSpPr>
        <p:spPr bwMode="auto">
          <a:xfrm>
            <a:off x="2063750" y="1701800"/>
            <a:ext cx="749300" cy="444500"/>
          </a:xfrm>
          <a:prstGeom prst="ellipse">
            <a:avLst/>
          </a:prstGeom>
          <a:solidFill>
            <a:srgbClr val="FF0033">
              <a:alpha val="50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035"/>
          <p:cNvGrpSpPr>
            <a:grpSpLocks/>
          </p:cNvGrpSpPr>
          <p:nvPr/>
        </p:nvGrpSpPr>
        <p:grpSpPr bwMode="auto">
          <a:xfrm>
            <a:off x="4197350" y="3054350"/>
            <a:ext cx="1492250" cy="463550"/>
            <a:chOff x="2644" y="1924"/>
            <a:chExt cx="940" cy="292"/>
          </a:xfrm>
        </p:grpSpPr>
        <p:sp>
          <p:nvSpPr>
            <p:cNvPr id="61452" name="Oval 1036"/>
            <p:cNvSpPr>
              <a:spLocks noChangeArrowheads="1"/>
            </p:cNvSpPr>
            <p:nvPr/>
          </p:nvSpPr>
          <p:spPr bwMode="auto">
            <a:xfrm>
              <a:off x="3112" y="1924"/>
              <a:ext cx="472" cy="28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453" name="Oval 1037"/>
            <p:cNvSpPr>
              <a:spLocks noChangeArrowheads="1"/>
            </p:cNvSpPr>
            <p:nvPr/>
          </p:nvSpPr>
          <p:spPr bwMode="auto">
            <a:xfrm>
              <a:off x="2644" y="1936"/>
              <a:ext cx="472" cy="280"/>
            </a:xfrm>
            <a:prstGeom prst="ellipse">
              <a:avLst/>
            </a:prstGeom>
            <a:solidFill>
              <a:srgbClr val="FF0033">
                <a:alpha val="50000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1038"/>
          <p:cNvGrpSpPr>
            <a:grpSpLocks/>
          </p:cNvGrpSpPr>
          <p:nvPr/>
        </p:nvGrpSpPr>
        <p:grpSpPr bwMode="auto">
          <a:xfrm>
            <a:off x="5492750" y="3035300"/>
            <a:ext cx="1492250" cy="463550"/>
            <a:chOff x="3460" y="1912"/>
            <a:chExt cx="940" cy="292"/>
          </a:xfrm>
        </p:grpSpPr>
        <p:sp>
          <p:nvSpPr>
            <p:cNvPr id="61455" name="Oval 1039"/>
            <p:cNvSpPr>
              <a:spLocks noChangeArrowheads="1"/>
            </p:cNvSpPr>
            <p:nvPr/>
          </p:nvSpPr>
          <p:spPr bwMode="auto">
            <a:xfrm>
              <a:off x="3460" y="1912"/>
              <a:ext cx="472" cy="28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456" name="Oval 1040"/>
            <p:cNvSpPr>
              <a:spLocks noChangeArrowheads="1"/>
            </p:cNvSpPr>
            <p:nvPr/>
          </p:nvSpPr>
          <p:spPr bwMode="auto">
            <a:xfrm>
              <a:off x="3928" y="1924"/>
              <a:ext cx="472" cy="280"/>
            </a:xfrm>
            <a:prstGeom prst="ellipse">
              <a:avLst/>
            </a:prstGeom>
            <a:solidFill>
              <a:srgbClr val="FF0033">
                <a:alpha val="50000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457" name="Line 1041"/>
          <p:cNvSpPr>
            <a:spLocks noChangeShapeType="1"/>
          </p:cNvSpPr>
          <p:nvPr/>
        </p:nvSpPr>
        <p:spPr bwMode="auto">
          <a:xfrm>
            <a:off x="1066800" y="1905000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8" name="Line 1042"/>
          <p:cNvSpPr>
            <a:spLocks noChangeShapeType="1"/>
          </p:cNvSpPr>
          <p:nvPr/>
        </p:nvSpPr>
        <p:spPr bwMode="auto">
          <a:xfrm>
            <a:off x="3981450" y="3257550"/>
            <a:ext cx="356235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1043"/>
          <p:cNvGrpSpPr>
            <a:grpSpLocks/>
          </p:cNvGrpSpPr>
          <p:nvPr/>
        </p:nvGrpSpPr>
        <p:grpSpPr bwMode="auto">
          <a:xfrm>
            <a:off x="3340100" y="5111750"/>
            <a:ext cx="463550" cy="1492250"/>
            <a:chOff x="2104" y="3220"/>
            <a:chExt cx="292" cy="940"/>
          </a:xfrm>
        </p:grpSpPr>
        <p:sp>
          <p:nvSpPr>
            <p:cNvPr id="61460" name="Oval 1044"/>
            <p:cNvSpPr>
              <a:spLocks noChangeArrowheads="1"/>
            </p:cNvSpPr>
            <p:nvPr/>
          </p:nvSpPr>
          <p:spPr bwMode="auto">
            <a:xfrm>
              <a:off x="2116" y="3220"/>
              <a:ext cx="280" cy="47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461" name="Oval 1045"/>
            <p:cNvSpPr>
              <a:spLocks noChangeArrowheads="1"/>
            </p:cNvSpPr>
            <p:nvPr/>
          </p:nvSpPr>
          <p:spPr bwMode="auto">
            <a:xfrm>
              <a:off x="2104" y="3688"/>
              <a:ext cx="280" cy="472"/>
            </a:xfrm>
            <a:prstGeom prst="ellipse">
              <a:avLst/>
            </a:prstGeom>
            <a:solidFill>
              <a:srgbClr val="FF0033">
                <a:alpha val="50000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1046"/>
          <p:cNvGrpSpPr>
            <a:grpSpLocks/>
          </p:cNvGrpSpPr>
          <p:nvPr/>
        </p:nvGrpSpPr>
        <p:grpSpPr bwMode="auto">
          <a:xfrm>
            <a:off x="3721100" y="5111750"/>
            <a:ext cx="463550" cy="1492250"/>
            <a:chOff x="2344" y="3220"/>
            <a:chExt cx="292" cy="940"/>
          </a:xfrm>
        </p:grpSpPr>
        <p:sp>
          <p:nvSpPr>
            <p:cNvPr id="61463" name="Oval 1047"/>
            <p:cNvSpPr>
              <a:spLocks noChangeArrowheads="1"/>
            </p:cNvSpPr>
            <p:nvPr/>
          </p:nvSpPr>
          <p:spPr bwMode="auto">
            <a:xfrm>
              <a:off x="2356" y="3220"/>
              <a:ext cx="280" cy="47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464" name="Oval 1048"/>
            <p:cNvSpPr>
              <a:spLocks noChangeArrowheads="1"/>
            </p:cNvSpPr>
            <p:nvPr/>
          </p:nvSpPr>
          <p:spPr bwMode="auto">
            <a:xfrm>
              <a:off x="2344" y="3688"/>
              <a:ext cx="280" cy="472"/>
            </a:xfrm>
            <a:prstGeom prst="ellipse">
              <a:avLst/>
            </a:prstGeom>
            <a:solidFill>
              <a:srgbClr val="FF0033">
                <a:alpha val="50000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465" name="Line 1049"/>
          <p:cNvSpPr>
            <a:spLocks noChangeShapeType="1"/>
          </p:cNvSpPr>
          <p:nvPr/>
        </p:nvSpPr>
        <p:spPr bwMode="auto">
          <a:xfrm>
            <a:off x="2895600" y="5867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66" name="Rectangle 1050"/>
          <p:cNvSpPr>
            <a:spLocks noChangeArrowheads="1"/>
          </p:cNvSpPr>
          <p:nvPr/>
        </p:nvSpPr>
        <p:spPr bwMode="auto">
          <a:xfrm>
            <a:off x="2270125" y="2392363"/>
            <a:ext cx="866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1s-2p</a:t>
            </a:r>
          </a:p>
        </p:txBody>
      </p:sp>
      <p:sp>
        <p:nvSpPr>
          <p:cNvPr id="61467" name="Rectangle 1051"/>
          <p:cNvSpPr>
            <a:spLocks noChangeArrowheads="1"/>
          </p:cNvSpPr>
          <p:nvPr/>
        </p:nvSpPr>
        <p:spPr bwMode="auto">
          <a:xfrm>
            <a:off x="5470525" y="3687763"/>
            <a:ext cx="88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2p-2p</a:t>
            </a:r>
          </a:p>
        </p:txBody>
      </p:sp>
      <p:sp>
        <p:nvSpPr>
          <p:cNvPr id="61468" name="Rectangle 1052"/>
          <p:cNvSpPr>
            <a:spLocks noChangeArrowheads="1"/>
          </p:cNvSpPr>
          <p:nvPr/>
        </p:nvSpPr>
        <p:spPr bwMode="auto">
          <a:xfrm>
            <a:off x="5222875" y="3519488"/>
            <a:ext cx="398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</a:p>
        </p:txBody>
      </p:sp>
      <p:sp>
        <p:nvSpPr>
          <p:cNvPr id="61469" name="Rectangle 1053"/>
          <p:cNvSpPr>
            <a:spLocks noChangeArrowheads="1"/>
          </p:cNvSpPr>
          <p:nvPr/>
        </p:nvSpPr>
        <p:spPr bwMode="auto">
          <a:xfrm>
            <a:off x="2041525" y="2224088"/>
            <a:ext cx="398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</a:p>
        </p:txBody>
      </p:sp>
      <p:sp>
        <p:nvSpPr>
          <p:cNvPr id="61470" name="Rectangle 1054"/>
          <p:cNvSpPr>
            <a:spLocks noChangeArrowheads="1"/>
          </p:cNvSpPr>
          <p:nvPr/>
        </p:nvSpPr>
        <p:spPr bwMode="auto">
          <a:xfrm>
            <a:off x="4497388" y="6278563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2p-2p</a:t>
            </a:r>
          </a:p>
        </p:txBody>
      </p:sp>
      <p:sp>
        <p:nvSpPr>
          <p:cNvPr id="61471" name="Rectangle 1055"/>
          <p:cNvSpPr>
            <a:spLocks noChangeArrowheads="1"/>
          </p:cNvSpPr>
          <p:nvPr/>
        </p:nvSpPr>
        <p:spPr bwMode="auto">
          <a:xfrm>
            <a:off x="4251325" y="6110288"/>
            <a:ext cx="379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</a:p>
        </p:txBody>
      </p:sp>
      <p:sp>
        <p:nvSpPr>
          <p:cNvPr id="61472" name="Rectangle 1056"/>
          <p:cNvSpPr>
            <a:spLocks noChangeArrowheads="1"/>
          </p:cNvSpPr>
          <p:nvPr/>
        </p:nvSpPr>
        <p:spPr bwMode="auto">
          <a:xfrm>
            <a:off x="5546725" y="1020763"/>
            <a:ext cx="1992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symmetric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rotation about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internuclear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axis</a:t>
            </a:r>
          </a:p>
        </p:txBody>
      </p:sp>
      <p:grpSp>
        <p:nvGrpSpPr>
          <p:cNvPr id="6" name="Group 1057"/>
          <p:cNvGrpSpPr>
            <a:grpSpLocks/>
          </p:cNvGrpSpPr>
          <p:nvPr/>
        </p:nvGrpSpPr>
        <p:grpSpPr bwMode="auto">
          <a:xfrm>
            <a:off x="4654550" y="4502150"/>
            <a:ext cx="2273300" cy="673100"/>
            <a:chOff x="2932" y="2836"/>
            <a:chExt cx="1432" cy="424"/>
          </a:xfrm>
        </p:grpSpPr>
        <p:sp>
          <p:nvSpPr>
            <p:cNvPr id="61474" name="Rectangle 1058"/>
            <p:cNvSpPr>
              <a:spLocks noChangeArrowheads="1"/>
            </p:cNvSpPr>
            <p:nvPr/>
          </p:nvSpPr>
          <p:spPr bwMode="auto">
            <a:xfrm>
              <a:off x="2932" y="2836"/>
              <a:ext cx="1432" cy="424"/>
            </a:xfrm>
            <a:prstGeom prst="rect">
              <a:avLst/>
            </a:prstGeom>
            <a:solidFill>
              <a:srgbClr val="CCECF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475" name="Rectangle 1059"/>
            <p:cNvSpPr>
              <a:spLocks noChangeArrowheads="1"/>
            </p:cNvSpPr>
            <p:nvPr/>
          </p:nvSpPr>
          <p:spPr bwMode="auto">
            <a:xfrm>
              <a:off x="3026" y="2923"/>
              <a:ext cx="1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not symmetric</a:t>
              </a:r>
            </a:p>
          </p:txBody>
        </p:sp>
      </p:grpSp>
      <p:sp>
        <p:nvSpPr>
          <p:cNvPr id="61476" name="Rectangle 1060"/>
          <p:cNvSpPr>
            <a:spLocks noChangeArrowheads="1"/>
          </p:cNvSpPr>
          <p:nvPr/>
        </p:nvSpPr>
        <p:spPr bwMode="auto">
          <a:xfrm>
            <a:off x="2286000" y="288925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Sigma and Pi Bonds</a:t>
            </a:r>
          </a:p>
        </p:txBody>
      </p:sp>
      <p:sp>
        <p:nvSpPr>
          <p:cNvPr id="61477" name="Line 1061"/>
          <p:cNvSpPr>
            <a:spLocks noChangeShapeType="1"/>
          </p:cNvSpPr>
          <p:nvPr/>
        </p:nvSpPr>
        <p:spPr bwMode="auto">
          <a:xfrm>
            <a:off x="685800" y="4343400"/>
            <a:ext cx="7696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78" name="Arc 1062"/>
          <p:cNvSpPr>
            <a:spLocks/>
          </p:cNvSpPr>
          <p:nvPr/>
        </p:nvSpPr>
        <p:spPr bwMode="auto">
          <a:xfrm>
            <a:off x="3810000" y="1601788"/>
            <a:ext cx="477838" cy="6096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946 w 34553"/>
              <a:gd name="T1" fmla="*/ 43197 h 43200"/>
              <a:gd name="T2" fmla="*/ 34553 w 34553"/>
              <a:gd name="T3" fmla="*/ 4315 h 43200"/>
              <a:gd name="T4" fmla="*/ 21600 w 3455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553" h="43200" fill="none" extrusionOk="0">
                <a:moveTo>
                  <a:pt x="21946" y="43197"/>
                </a:moveTo>
                <a:cubicBezTo>
                  <a:pt x="21830" y="43199"/>
                  <a:pt x="21715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70" y="-1"/>
                  <a:pt x="30815" y="1513"/>
                  <a:pt x="34553" y="4314"/>
                </a:cubicBezTo>
              </a:path>
              <a:path w="34553" h="43200" stroke="0" extrusionOk="0">
                <a:moveTo>
                  <a:pt x="21946" y="43197"/>
                </a:moveTo>
                <a:cubicBezTo>
                  <a:pt x="21830" y="43199"/>
                  <a:pt x="21715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70" y="-1"/>
                  <a:pt x="30815" y="1513"/>
                  <a:pt x="34553" y="4314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79" name="Arc 1063"/>
          <p:cNvSpPr>
            <a:spLocks/>
          </p:cNvSpPr>
          <p:nvPr/>
        </p:nvSpPr>
        <p:spPr bwMode="auto">
          <a:xfrm>
            <a:off x="7162800" y="2973388"/>
            <a:ext cx="477838" cy="6096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946 w 34553"/>
              <a:gd name="T1" fmla="*/ 43197 h 43200"/>
              <a:gd name="T2" fmla="*/ 34553 w 34553"/>
              <a:gd name="T3" fmla="*/ 4315 h 43200"/>
              <a:gd name="T4" fmla="*/ 21600 w 3455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553" h="43200" fill="none" extrusionOk="0">
                <a:moveTo>
                  <a:pt x="21946" y="43197"/>
                </a:moveTo>
                <a:cubicBezTo>
                  <a:pt x="21830" y="43199"/>
                  <a:pt x="21715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70" y="-1"/>
                  <a:pt x="30815" y="1513"/>
                  <a:pt x="34553" y="4314"/>
                </a:cubicBezTo>
              </a:path>
              <a:path w="34553" h="43200" stroke="0" extrusionOk="0">
                <a:moveTo>
                  <a:pt x="21946" y="43197"/>
                </a:moveTo>
                <a:cubicBezTo>
                  <a:pt x="21830" y="43199"/>
                  <a:pt x="21715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70" y="-1"/>
                  <a:pt x="30815" y="1513"/>
                  <a:pt x="34553" y="4314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80" name="Oval 1064"/>
          <p:cNvSpPr>
            <a:spLocks noChangeArrowheads="1"/>
          </p:cNvSpPr>
          <p:nvPr/>
        </p:nvSpPr>
        <p:spPr bwMode="auto">
          <a:xfrm rot="2040000">
            <a:off x="7308850" y="5821363"/>
            <a:ext cx="446088" cy="749300"/>
          </a:xfrm>
          <a:prstGeom prst="ellipse">
            <a:avLst/>
          </a:prstGeom>
          <a:solidFill>
            <a:srgbClr val="FF0033">
              <a:alpha val="50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1065"/>
          <p:cNvGrpSpPr>
            <a:grpSpLocks/>
          </p:cNvGrpSpPr>
          <p:nvPr/>
        </p:nvGrpSpPr>
        <p:grpSpPr bwMode="auto">
          <a:xfrm>
            <a:off x="6629400" y="5191125"/>
            <a:ext cx="1676400" cy="1354138"/>
            <a:chOff x="4176" y="3270"/>
            <a:chExt cx="1056" cy="853"/>
          </a:xfrm>
        </p:grpSpPr>
        <p:sp>
          <p:nvSpPr>
            <p:cNvPr id="61482" name="Oval 1066"/>
            <p:cNvSpPr>
              <a:spLocks noChangeArrowheads="1"/>
            </p:cNvSpPr>
            <p:nvPr/>
          </p:nvSpPr>
          <p:spPr bwMode="auto">
            <a:xfrm rot="2040000">
              <a:off x="4618" y="3270"/>
              <a:ext cx="281" cy="47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483" name="Oval 1067"/>
            <p:cNvSpPr>
              <a:spLocks noChangeArrowheads="1"/>
            </p:cNvSpPr>
            <p:nvPr/>
          </p:nvSpPr>
          <p:spPr bwMode="auto">
            <a:xfrm rot="2040000">
              <a:off x="4347" y="3651"/>
              <a:ext cx="280" cy="472"/>
            </a:xfrm>
            <a:prstGeom prst="ellipse">
              <a:avLst/>
            </a:prstGeom>
            <a:solidFill>
              <a:srgbClr val="FF0033">
                <a:alpha val="50000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484" name="Oval 1068"/>
            <p:cNvSpPr>
              <a:spLocks noChangeArrowheads="1"/>
            </p:cNvSpPr>
            <p:nvPr/>
          </p:nvSpPr>
          <p:spPr bwMode="auto">
            <a:xfrm rot="2040000">
              <a:off x="4865" y="3282"/>
              <a:ext cx="281" cy="473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485" name="Line 1069"/>
            <p:cNvSpPr>
              <a:spLocks noChangeShapeType="1"/>
            </p:cNvSpPr>
            <p:nvPr/>
          </p:nvSpPr>
          <p:spPr bwMode="auto">
            <a:xfrm>
              <a:off x="4176" y="3696"/>
              <a:ext cx="10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486" name="Line 1070"/>
          <p:cNvSpPr>
            <a:spLocks noChangeShapeType="1"/>
          </p:cNvSpPr>
          <p:nvPr/>
        </p:nvSpPr>
        <p:spPr bwMode="auto">
          <a:xfrm>
            <a:off x="5105400" y="58674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87" name="Arc 1071"/>
          <p:cNvSpPr>
            <a:spLocks/>
          </p:cNvSpPr>
          <p:nvPr/>
        </p:nvSpPr>
        <p:spPr bwMode="auto">
          <a:xfrm>
            <a:off x="5486400" y="5564188"/>
            <a:ext cx="552450" cy="6096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946 w 39974"/>
              <a:gd name="T1" fmla="*/ 43197 h 43200"/>
              <a:gd name="T2" fmla="*/ 39974 w 39974"/>
              <a:gd name="T3" fmla="*/ 10243 h 43200"/>
              <a:gd name="T4" fmla="*/ 21600 w 3997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974" h="43200" fill="none" extrusionOk="0">
                <a:moveTo>
                  <a:pt x="21946" y="43197"/>
                </a:moveTo>
                <a:cubicBezTo>
                  <a:pt x="21830" y="43199"/>
                  <a:pt x="21715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9085" y="-1"/>
                  <a:pt x="36037" y="3875"/>
                  <a:pt x="39973" y="10243"/>
                </a:cubicBezTo>
              </a:path>
              <a:path w="39974" h="43200" stroke="0" extrusionOk="0">
                <a:moveTo>
                  <a:pt x="21946" y="43197"/>
                </a:moveTo>
                <a:cubicBezTo>
                  <a:pt x="21830" y="43199"/>
                  <a:pt x="21715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9085" y="-1"/>
                  <a:pt x="36037" y="3875"/>
                  <a:pt x="39973" y="10243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88" name="Rectangle 1072"/>
          <p:cNvSpPr>
            <a:spLocks noChangeArrowheads="1"/>
          </p:cNvSpPr>
          <p:nvPr/>
        </p:nvSpPr>
        <p:spPr bwMode="auto">
          <a:xfrm>
            <a:off x="669925" y="3328988"/>
            <a:ext cx="165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END-TO-END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OVERLAP</a:t>
            </a:r>
          </a:p>
        </p:txBody>
      </p:sp>
      <p:sp>
        <p:nvSpPr>
          <p:cNvPr id="61489" name="Rectangle 1073"/>
          <p:cNvSpPr>
            <a:spLocks noChangeArrowheads="1"/>
          </p:cNvSpPr>
          <p:nvPr/>
        </p:nvSpPr>
        <p:spPr bwMode="auto">
          <a:xfrm>
            <a:off x="615950" y="5645150"/>
            <a:ext cx="1816100" cy="825500"/>
          </a:xfrm>
          <a:prstGeom prst="rect">
            <a:avLst/>
          </a:prstGeom>
          <a:solidFill>
            <a:srgbClr val="F8F8F8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90" name="Rectangle 1074"/>
          <p:cNvSpPr>
            <a:spLocks noChangeArrowheads="1"/>
          </p:cNvSpPr>
          <p:nvPr/>
        </p:nvSpPr>
        <p:spPr bwMode="auto">
          <a:xfrm>
            <a:off x="635000" y="5767388"/>
            <a:ext cx="1751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SIDE-TO-SIDE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1429202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 configurations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Single-beam</a:t>
            </a:r>
          </a:p>
          <a:p>
            <a:r>
              <a:rPr lang="en-US"/>
              <a:t>Double-beam</a:t>
            </a:r>
          </a:p>
          <a:p>
            <a:r>
              <a:rPr lang="en-US"/>
              <a:t>Multichannel</a:t>
            </a:r>
          </a:p>
        </p:txBody>
      </p:sp>
    </p:spTree>
    <p:extLst>
      <p:ext uri="{BB962C8B-B14F-4D97-AF65-F5344CB8AC3E}">
        <p14:creationId xmlns:p14="http://schemas.microsoft.com/office/powerpoint/2010/main" val="155387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Single-beam UV-vis spectrometers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442372" name="Rectangle 4" descr="1313a"/>
          <p:cNvSpPr>
            <a:spLocks noGrp="1" noChangeAspect="1" noChangeArrowheads="1"/>
          </p:cNvSpPr>
          <p:nvPr isPhoto="1"/>
        </p:nvSpPr>
        <p:spPr bwMode="auto">
          <a:xfrm>
            <a:off x="454025" y="2722563"/>
            <a:ext cx="8235950" cy="2916237"/>
          </a:xfrm>
          <a:prstGeom prst="rect">
            <a:avLst/>
          </a:prstGeom>
          <a:blipFill dpi="0" rotWithShape="1">
            <a:blip r:embed="rId2"/>
            <a:srcRect/>
            <a:stretch>
              <a:fillRect r="-2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10375" y="4234180"/>
            <a:ext cx="198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Skoog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Fig. 13-13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032125" y="5242624"/>
            <a:ext cx="2851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Good light throughput, but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if the source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power fluctuates?</a:t>
            </a:r>
          </a:p>
        </p:txBody>
      </p:sp>
    </p:spTree>
    <p:extLst>
      <p:ext uri="{BB962C8B-B14F-4D97-AF65-F5344CB8AC3E}">
        <p14:creationId xmlns:p14="http://schemas.microsoft.com/office/powerpoint/2010/main" val="7647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Double-beam in time UV vis spectrometers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Beam is split in two, but measured by same detector</a:t>
            </a:r>
          </a:p>
        </p:txBody>
      </p:sp>
      <p:pic>
        <p:nvPicPr>
          <p:cNvPr id="4075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7"/>
          <a:stretch>
            <a:fillRect/>
          </a:stretch>
        </p:blipFill>
        <p:spPr bwMode="auto">
          <a:xfrm>
            <a:off x="452438" y="2667000"/>
            <a:ext cx="8239125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16663" y="5778500"/>
            <a:ext cx="198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Skoog, Fig. 13-13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75388" y="5000625"/>
            <a:ext cx="2043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if the source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power fluctuates?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9761" y="2777363"/>
            <a:ext cx="2314671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“in time” because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beam appears in 2 places over one cycle in time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61163" y="3825875"/>
            <a:ext cx="11604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Sample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Reference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Sample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Reference</a:t>
            </a:r>
          </a:p>
        </p:txBody>
      </p:sp>
    </p:spTree>
    <p:extLst>
      <p:ext uri="{BB962C8B-B14F-4D97-AF65-F5344CB8AC3E}">
        <p14:creationId xmlns:p14="http://schemas.microsoft.com/office/powerpoint/2010/main" val="302462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Double-beam in space UV-vis spectrometers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Beam is split into two paths and measured by matched detectors</a:t>
            </a:r>
          </a:p>
          <a:p>
            <a:pPr lvl="1"/>
            <a:r>
              <a:rPr lang="en-US"/>
              <a:t>Difficult to find perfectly matched detectors </a:t>
            </a:r>
          </a:p>
        </p:txBody>
      </p:sp>
      <p:pic>
        <p:nvPicPr>
          <p:cNvPr id="4433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194050"/>
            <a:ext cx="8239125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28700" y="5663946"/>
            <a:ext cx="2044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if the source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power fluctuates?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534912" y="3393758"/>
            <a:ext cx="1176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Continuous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Reference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534912" y="6025198"/>
            <a:ext cx="1177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Continuous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Sample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54038" y="3383852"/>
            <a:ext cx="2341562" cy="830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“in space” because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beams are always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 in space</a:t>
            </a:r>
          </a:p>
        </p:txBody>
      </p:sp>
    </p:spTree>
    <p:extLst>
      <p:ext uri="{BB962C8B-B14F-4D97-AF65-F5344CB8AC3E}">
        <p14:creationId xmlns:p14="http://schemas.microsoft.com/office/powerpoint/2010/main" val="20912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Cary 100 double beam spectrometer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7492" name="Rectangle 4" descr="1322"/>
          <p:cNvSpPr>
            <a:spLocks noGrp="1" noChangeAspect="1" noChangeArrowheads="1"/>
          </p:cNvSpPr>
          <p:nvPr isPhoto="1"/>
        </p:nvSpPr>
        <p:spPr bwMode="auto">
          <a:xfrm>
            <a:off x="1103313" y="1447800"/>
            <a:ext cx="6937375" cy="5286375"/>
          </a:xfrm>
          <a:prstGeom prst="rect">
            <a:avLst/>
          </a:prstGeom>
          <a:blipFill dpi="0" rotWithShape="1">
            <a:blip r:embed="rId2"/>
            <a:srcRect/>
            <a:stretch>
              <a:fillRect r="-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15238" y="5245100"/>
            <a:ext cx="13033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Sample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Dark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Reference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Dark</a:t>
            </a:r>
          </a:p>
        </p:txBody>
      </p:sp>
      <p:sp>
        <p:nvSpPr>
          <p:cNvPr id="6" name="Oval 5"/>
          <p:cNvSpPr/>
          <p:nvPr/>
        </p:nvSpPr>
        <p:spPr>
          <a:xfrm>
            <a:off x="6511798" y="4091686"/>
            <a:ext cx="950913" cy="950913"/>
          </a:xfrm>
          <a:prstGeom prst="ellipse">
            <a:avLst/>
          </a:prstGeom>
          <a:noFill/>
          <a:ln w="381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45638" y="4097782"/>
            <a:ext cx="950913" cy="950913"/>
          </a:xfrm>
          <a:prstGeom prst="ellipse">
            <a:avLst/>
          </a:prstGeom>
          <a:noFill/>
          <a:ln w="381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124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Cary 300 double-dispersing spectrophotometer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Why does double dispersion help with extending absorption to ~5.0 absorbance units?</a:t>
            </a:r>
          </a:p>
        </p:txBody>
      </p:sp>
      <p:sp>
        <p:nvSpPr>
          <p:cNvPr id="448516" name="Rectangle 4" descr="1323"/>
          <p:cNvSpPr>
            <a:spLocks noGrp="1" noChangeAspect="1" noChangeArrowheads="1"/>
          </p:cNvSpPr>
          <p:nvPr isPhoto="1"/>
        </p:nvSpPr>
        <p:spPr bwMode="auto">
          <a:xfrm>
            <a:off x="3877183" y="2289048"/>
            <a:ext cx="4413250" cy="4495800"/>
          </a:xfrm>
          <a:prstGeom prst="rect">
            <a:avLst/>
          </a:prstGeom>
          <a:blipFill dpi="0" rotWithShape="1">
            <a:blip r:embed="rId2"/>
            <a:srcRect/>
            <a:stretch>
              <a:fillRect r="-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93713" y="2790825"/>
            <a:ext cx="36210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Two gratings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Reduced stray light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0.00008% or less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Improved spectral resolution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Bandwidth &lt; 4 nm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If Abs = 5.0, %T = ?</a:t>
            </a:r>
          </a:p>
        </p:txBody>
      </p:sp>
    </p:spTree>
    <p:extLst>
      <p:ext uri="{BB962C8B-B14F-4D97-AF65-F5344CB8AC3E}">
        <p14:creationId xmlns:p14="http://schemas.microsoft.com/office/powerpoint/2010/main" val="18667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build="p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Multichannel UV-vis spectrometers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Dispersing optic (grating or prism) used to separate different wavelengths in space.</a:t>
            </a:r>
          </a:p>
          <a:p>
            <a:r>
              <a:rPr lang="en-US" sz="2600"/>
              <a:t>Detection with diode array or CCD</a:t>
            </a:r>
          </a:p>
          <a:p>
            <a:r>
              <a:rPr lang="en-US" sz="2600"/>
              <a:t>Fast acquisition of entire spectrum</a:t>
            </a:r>
          </a:p>
        </p:txBody>
      </p:sp>
      <p:sp>
        <p:nvSpPr>
          <p:cNvPr id="444421" name="Rectangle 5" descr="1314"/>
          <p:cNvSpPr>
            <a:spLocks noGrp="1" noChangeAspect="1" noChangeArrowheads="1"/>
          </p:cNvSpPr>
          <p:nvPr isPhoto="1"/>
        </p:nvSpPr>
        <p:spPr bwMode="auto">
          <a:xfrm>
            <a:off x="4343400" y="1828800"/>
            <a:ext cx="4660900" cy="3605213"/>
          </a:xfrm>
          <a:prstGeom prst="rect">
            <a:avLst/>
          </a:prstGeom>
          <a:blipFill dpi="0" rotWithShape="1">
            <a:blip r:embed="rId2"/>
            <a:srcRect/>
            <a:stretch>
              <a:fillRect b="-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44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19223" r="15616" b="24547"/>
          <a:stretch>
            <a:fillRect/>
          </a:stretch>
        </p:blipFill>
        <p:spPr bwMode="auto">
          <a:xfrm>
            <a:off x="990600" y="5105400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134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Diode array spectrophotometers</a:t>
            </a:r>
          </a:p>
        </p:txBody>
      </p:sp>
      <p:sp>
        <p:nvSpPr>
          <p:cNvPr id="449540" name="Rectangle 4" descr="1325"/>
          <p:cNvSpPr>
            <a:spLocks noGrp="1" noChangeAspect="1" noChangeArrowheads="1"/>
          </p:cNvSpPr>
          <p:nvPr isPhoto="1"/>
        </p:nvSpPr>
        <p:spPr bwMode="auto">
          <a:xfrm>
            <a:off x="190500" y="1828800"/>
            <a:ext cx="7810500" cy="2436813"/>
          </a:xfrm>
          <a:prstGeom prst="rect">
            <a:avLst/>
          </a:prstGeom>
          <a:blipFill dpi="0" rotWithShape="1">
            <a:blip r:embed="rId2"/>
            <a:srcRect/>
            <a:stretch>
              <a:fillRect b="-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9541" name="Rectangle 5" descr="1324a"/>
          <p:cNvSpPr>
            <a:spLocks noGrp="1" noChangeAspect="1" noChangeArrowheads="1"/>
          </p:cNvSpPr>
          <p:nvPr isPhoto="1"/>
        </p:nvSpPr>
        <p:spPr bwMode="auto">
          <a:xfrm>
            <a:off x="4572000" y="4114800"/>
            <a:ext cx="2057400" cy="2514600"/>
          </a:xfrm>
          <a:prstGeom prst="rect">
            <a:avLst/>
          </a:prstGeom>
          <a:blipFill dpi="0" rotWithShape="1">
            <a:blip r:embed="rId3"/>
            <a:srcRect/>
            <a:stretch>
              <a:fillRect r="-1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9542" name="Rectangle 6" descr="1324b"/>
          <p:cNvSpPr>
            <a:spLocks noGrp="1" noChangeAspect="1" noChangeArrowheads="1"/>
          </p:cNvSpPr>
          <p:nvPr isPhoto="1"/>
        </p:nvSpPr>
        <p:spPr bwMode="auto">
          <a:xfrm>
            <a:off x="7243763" y="4267200"/>
            <a:ext cx="1519237" cy="2514600"/>
          </a:xfrm>
          <a:prstGeom prst="rect">
            <a:avLst/>
          </a:prstGeom>
          <a:blipFill dpi="0" rotWithShape="1">
            <a:blip r:embed="rId4"/>
            <a:srcRect/>
            <a:stretch>
              <a:fillRect b="-4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9543" name="Text Box 7"/>
          <p:cNvSpPr txBox="1">
            <a:spLocks noChangeArrowheads="1"/>
          </p:cNvSpPr>
          <p:nvPr/>
        </p:nvSpPr>
        <p:spPr bwMode="auto">
          <a:xfrm>
            <a:off x="762000" y="4608513"/>
            <a:ext cx="32924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Fairly inexpensive, but good quality fiber optic models available for ~$3000.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Ocean Optics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StellarNet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1079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QUANTIZED MO ENERGEY LEVELS FOUND IN ORGANIC MOLECULES</a:t>
            </a:r>
          </a:p>
        </p:txBody>
      </p:sp>
      <p:pic>
        <p:nvPicPr>
          <p:cNvPr id="2805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600200"/>
            <a:ext cx="4278313" cy="45259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11164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electr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00213"/>
            <a:ext cx="8459787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042988" y="1125538"/>
            <a:ext cx="1517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+mn-cs"/>
              </a:rPr>
              <a:t>UV/VIS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1547813" y="1700213"/>
            <a:ext cx="2159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763713" y="1700213"/>
            <a:ext cx="5762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779838" y="0"/>
            <a:ext cx="38735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+mn-cs"/>
              </a:rPr>
              <a:t>Vacuum UV or Far UV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+mn-cs"/>
              </a:rPr>
              <a:t>(λ&lt;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+mn-cs"/>
              </a:rPr>
              <a:t>190 nm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/>
              <a:cs typeface="+mn-cs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3348038" y="908050"/>
            <a:ext cx="18002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4211638" y="908050"/>
            <a:ext cx="9366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5003800" y="908050"/>
            <a:ext cx="144463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5148263" y="908050"/>
            <a:ext cx="71913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18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67544" y="0"/>
            <a:ext cx="37131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Pi (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) Bonds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539552" y="692696"/>
            <a:ext cx="778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a multiple bond, the first bond is a sigma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second and third bonds are pi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bonds.</a:t>
            </a:r>
          </a:p>
        </p:txBody>
      </p:sp>
      <p:graphicFrame>
        <p:nvGraphicFramePr>
          <p:cNvPr id="60420" name="Object 4"/>
          <p:cNvGraphicFramePr>
            <a:graphicFrameLocks/>
          </p:cNvGraphicFramePr>
          <p:nvPr/>
        </p:nvGraphicFramePr>
        <p:xfrm>
          <a:off x="1676400" y="1735485"/>
          <a:ext cx="541020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name="ISIS/Draw Sketch" r:id="rId3" imgW="1952280" imgH="580680" progId="">
                  <p:embed/>
                </p:oleObj>
              </mc:Choice>
              <mc:Fallback>
                <p:oleObj name="ISIS/Draw Sketch" r:id="rId3" imgW="1952280" imgH="580680" progId="">
                  <p:embed/>
                  <p:pic>
                    <p:nvPicPr>
                      <p:cNvPr id="6042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35485"/>
                        <a:ext cx="5410200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Line 5"/>
          <p:cNvSpPr>
            <a:spLocks noChangeShapeType="1"/>
          </p:cNvSpPr>
          <p:nvPr/>
        </p:nvSpPr>
        <p:spPr bwMode="auto">
          <a:xfrm flipH="1">
            <a:off x="2209800" y="271656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H="1" flipV="1">
            <a:off x="2362200" y="1878360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025650" y="340236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5791200" y="271656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5607050" y="347856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2109788" y="1497360"/>
            <a:ext cx="35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V="1">
            <a:off x="5943600" y="1649760"/>
            <a:ext cx="381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V="1">
            <a:off x="5715000" y="164976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6224588" y="1268760"/>
            <a:ext cx="42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 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5767388" y="1287810"/>
            <a:ext cx="35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1403648" y="3933056"/>
            <a:ext cx="718217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 bonds are formed differently than sigma bonds.</a:t>
            </a:r>
          </a:p>
        </p:txBody>
      </p:sp>
      <p:sp>
        <p:nvSpPr>
          <p:cNvPr id="16" name="Rectangle 1027"/>
          <p:cNvSpPr>
            <a:spLocks noChangeArrowheads="1"/>
          </p:cNvSpPr>
          <p:nvPr/>
        </p:nvSpPr>
        <p:spPr bwMode="auto">
          <a:xfrm>
            <a:off x="0" y="4797152"/>
            <a:ext cx="471601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Non-Bonded Pairs :  n</a:t>
            </a:r>
          </a:p>
        </p:txBody>
      </p:sp>
      <p:graphicFrame>
        <p:nvGraphicFramePr>
          <p:cNvPr id="17" name="Object 1028"/>
          <p:cNvGraphicFramePr>
            <a:graphicFrameLocks/>
          </p:cNvGraphicFramePr>
          <p:nvPr/>
        </p:nvGraphicFramePr>
        <p:xfrm>
          <a:off x="5095527" y="4592365"/>
          <a:ext cx="3357537" cy="2076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name="ISIS/Draw Sketch" r:id="rId5" imgW="971280" imgH="552240" progId="">
                  <p:embed/>
                </p:oleObj>
              </mc:Choice>
              <mc:Fallback>
                <p:oleObj name="ISIS/Draw Sketch" r:id="rId5" imgW="971280" imgH="552240" progId="">
                  <p:embed/>
                  <p:pic>
                    <p:nvPicPr>
                      <p:cNvPr id="17" name="Object 102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527" y="4592365"/>
                        <a:ext cx="3357537" cy="2076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029"/>
          <p:cNvSpPr>
            <a:spLocks noChangeArrowheads="1"/>
          </p:cNvSpPr>
          <p:nvPr/>
        </p:nvSpPr>
        <p:spPr bwMode="auto">
          <a:xfrm>
            <a:off x="6628010" y="4266035"/>
            <a:ext cx="30777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</a:t>
            </a:r>
          </a:p>
        </p:txBody>
      </p:sp>
      <p:sp>
        <p:nvSpPr>
          <p:cNvPr id="19" name="Rectangle 1030"/>
          <p:cNvSpPr>
            <a:spLocks noChangeArrowheads="1"/>
          </p:cNvSpPr>
          <p:nvPr/>
        </p:nvSpPr>
        <p:spPr bwMode="auto">
          <a:xfrm>
            <a:off x="6989960" y="4520357"/>
            <a:ext cx="33781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0" name="Line 1031"/>
          <p:cNvSpPr>
            <a:spLocks noChangeShapeType="1"/>
          </p:cNvSpPr>
          <p:nvPr/>
        </p:nvSpPr>
        <p:spPr bwMode="auto">
          <a:xfrm flipV="1">
            <a:off x="7255767" y="4664373"/>
            <a:ext cx="914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Line 1032"/>
          <p:cNvSpPr>
            <a:spLocks noChangeShapeType="1"/>
          </p:cNvSpPr>
          <p:nvPr/>
        </p:nvSpPr>
        <p:spPr bwMode="auto">
          <a:xfrm flipV="1">
            <a:off x="6967735" y="5185197"/>
            <a:ext cx="1219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1033"/>
          <p:cNvSpPr>
            <a:spLocks noChangeShapeType="1"/>
          </p:cNvSpPr>
          <p:nvPr/>
        </p:nvSpPr>
        <p:spPr bwMode="auto">
          <a:xfrm flipH="1" flipV="1">
            <a:off x="5977135" y="5108997"/>
            <a:ext cx="685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1034"/>
          <p:cNvSpPr>
            <a:spLocks noChangeArrowheads="1"/>
          </p:cNvSpPr>
          <p:nvPr/>
        </p:nvSpPr>
        <p:spPr bwMode="auto">
          <a:xfrm>
            <a:off x="5548510" y="4848647"/>
            <a:ext cx="398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</a:p>
        </p:txBody>
      </p:sp>
      <p:sp>
        <p:nvSpPr>
          <p:cNvPr id="24" name="Rectangle 1035"/>
          <p:cNvSpPr>
            <a:spLocks noChangeArrowheads="1"/>
          </p:cNvSpPr>
          <p:nvPr/>
        </p:nvSpPr>
        <p:spPr bwMode="auto">
          <a:xfrm>
            <a:off x="8225035" y="4848647"/>
            <a:ext cx="379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</a:p>
        </p:txBody>
      </p:sp>
      <p:sp>
        <p:nvSpPr>
          <p:cNvPr id="25" name="Rectangle 1036"/>
          <p:cNvSpPr>
            <a:spLocks noChangeArrowheads="1"/>
          </p:cNvSpPr>
          <p:nvPr/>
        </p:nvSpPr>
        <p:spPr bwMode="auto">
          <a:xfrm>
            <a:off x="8119863" y="4448349"/>
            <a:ext cx="33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662271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22" y="1124744"/>
            <a:ext cx="8848878" cy="489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6253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07308-7BA3-4FE9-8694-37BED8F3E6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UV Spectroscopy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Introduction</a:t>
            </a: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3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Observed electronic transitions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From the molecular orbital diagram, there are several possible electronic transitions that can occur, each of a different relative energy: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V="1">
            <a:off x="2514600" y="20574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295400" y="3505200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667000" y="3733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3200400" y="2209800"/>
            <a:ext cx="457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3657600" y="2209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4495800" y="2209800"/>
            <a:ext cx="457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3200400" y="3733800"/>
            <a:ext cx="457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4572000" y="3733800"/>
            <a:ext cx="381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3657600" y="5257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4953000" y="3733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3200400" y="27432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 flipV="1">
            <a:off x="4419600" y="27432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3733800" y="2743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3200400" y="37338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4495800" y="37338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3733800" y="4724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34290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3886200" y="2133600"/>
            <a:ext cx="46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s*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3962400" y="46482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3962400" y="5181600"/>
            <a:ext cx="33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3886200" y="2667000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p*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3886200" y="3657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2794" name="Text Box 33"/>
          <p:cNvSpPr txBox="1">
            <a:spLocks noChangeArrowheads="1"/>
          </p:cNvSpPr>
          <p:nvPr/>
        </p:nvSpPr>
        <p:spPr bwMode="auto">
          <a:xfrm>
            <a:off x="5654675" y="2311400"/>
            <a:ext cx="32226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32795" name="Text Box 34"/>
          <p:cNvSpPr txBox="1">
            <a:spLocks noChangeArrowheads="1"/>
          </p:cNvSpPr>
          <p:nvPr/>
        </p:nvSpPr>
        <p:spPr bwMode="auto">
          <a:xfrm>
            <a:off x="6423025" y="2311400"/>
            <a:ext cx="39846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</a:p>
        </p:txBody>
      </p:sp>
      <p:sp>
        <p:nvSpPr>
          <p:cNvPr id="32796" name="Line 35"/>
          <p:cNvSpPr>
            <a:spLocks noChangeShapeType="1"/>
          </p:cNvSpPr>
          <p:nvPr/>
        </p:nvSpPr>
        <p:spPr bwMode="auto">
          <a:xfrm>
            <a:off x="6019800" y="251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7" name="Line 36"/>
          <p:cNvSpPr>
            <a:spLocks noChangeShapeType="1"/>
          </p:cNvSpPr>
          <p:nvPr/>
        </p:nvSpPr>
        <p:spPr bwMode="auto">
          <a:xfrm>
            <a:off x="60198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8" name="Line 37"/>
          <p:cNvSpPr>
            <a:spLocks noChangeShapeType="1"/>
          </p:cNvSpPr>
          <p:nvPr/>
        </p:nvSpPr>
        <p:spPr bwMode="auto">
          <a:xfrm>
            <a:off x="6019800" y="36306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9" name="Line 38"/>
          <p:cNvSpPr>
            <a:spLocks noChangeShapeType="1"/>
          </p:cNvSpPr>
          <p:nvPr/>
        </p:nvSpPr>
        <p:spPr bwMode="auto">
          <a:xfrm>
            <a:off x="6019800" y="4191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00" name="Line 39"/>
          <p:cNvSpPr>
            <a:spLocks noChangeShapeType="1"/>
          </p:cNvSpPr>
          <p:nvPr/>
        </p:nvSpPr>
        <p:spPr bwMode="auto">
          <a:xfrm>
            <a:off x="6019800" y="472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01" name="Text Box 40"/>
          <p:cNvSpPr txBox="1">
            <a:spLocks noChangeArrowheads="1"/>
          </p:cNvSpPr>
          <p:nvPr/>
        </p:nvSpPr>
        <p:spPr bwMode="auto">
          <a:xfrm>
            <a:off x="6959600" y="2286000"/>
            <a:ext cx="2184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alkanes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carbonyls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unsaturated cmpds.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O, N, S, halogens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carbonyls</a:t>
            </a:r>
          </a:p>
        </p:txBody>
      </p:sp>
    </p:spTree>
    <p:extLst>
      <p:ext uri="{BB962C8B-B14F-4D97-AF65-F5344CB8AC3E}">
        <p14:creationId xmlns:p14="http://schemas.microsoft.com/office/powerpoint/2010/main" val="331975149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8B89D-A4B2-4452-B869-640E555592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3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Although the UV spectrum extends below 100 nm (high energy), oxygen in the atmosphere is not transparent below 200 nm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Special equipment to study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vacuum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far UV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is required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Routine organic UV spectra are typically collected from 200-700 nm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This limits the transitions that can be observed:</a:t>
            </a:r>
          </a:p>
        </p:txBody>
      </p:sp>
      <p:sp>
        <p:nvSpPr>
          <p:cNvPr id="33796" name="Text Box 26"/>
          <p:cNvSpPr txBox="1">
            <a:spLocks noChangeArrowheads="1"/>
          </p:cNvSpPr>
          <p:nvPr/>
        </p:nvSpPr>
        <p:spPr bwMode="auto">
          <a:xfrm>
            <a:off x="1693863" y="3530600"/>
            <a:ext cx="3222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33797" name="Text Box 27"/>
          <p:cNvSpPr txBox="1">
            <a:spLocks noChangeArrowheads="1"/>
          </p:cNvSpPr>
          <p:nvPr/>
        </p:nvSpPr>
        <p:spPr bwMode="auto">
          <a:xfrm>
            <a:off x="2462213" y="3530600"/>
            <a:ext cx="3984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</a:p>
        </p:txBody>
      </p:sp>
      <p:sp>
        <p:nvSpPr>
          <p:cNvPr id="33798" name="Line 28"/>
          <p:cNvSpPr>
            <a:spLocks noChangeShapeType="1"/>
          </p:cNvSpPr>
          <p:nvPr/>
        </p:nvSpPr>
        <p:spPr bwMode="auto">
          <a:xfrm>
            <a:off x="2058988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99" name="Line 29"/>
          <p:cNvSpPr>
            <a:spLocks noChangeShapeType="1"/>
          </p:cNvSpPr>
          <p:nvPr/>
        </p:nvSpPr>
        <p:spPr bwMode="auto">
          <a:xfrm>
            <a:off x="2058988" y="426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0" name="Line 30"/>
          <p:cNvSpPr>
            <a:spLocks noChangeShapeType="1"/>
          </p:cNvSpPr>
          <p:nvPr/>
        </p:nvSpPr>
        <p:spPr bwMode="auto">
          <a:xfrm>
            <a:off x="2058988" y="48498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1" name="Line 31"/>
          <p:cNvSpPr>
            <a:spLocks noChangeShapeType="1"/>
          </p:cNvSpPr>
          <p:nvPr/>
        </p:nvSpPr>
        <p:spPr bwMode="auto">
          <a:xfrm>
            <a:off x="2058988" y="5410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2" name="Line 32"/>
          <p:cNvSpPr>
            <a:spLocks noChangeShapeType="1"/>
          </p:cNvSpPr>
          <p:nvPr/>
        </p:nvSpPr>
        <p:spPr bwMode="auto">
          <a:xfrm>
            <a:off x="2058988" y="5943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3" name="Text Box 33"/>
          <p:cNvSpPr txBox="1">
            <a:spLocks noChangeArrowheads="1"/>
          </p:cNvSpPr>
          <p:nvPr/>
        </p:nvSpPr>
        <p:spPr bwMode="auto">
          <a:xfrm>
            <a:off x="2998788" y="3505200"/>
            <a:ext cx="2184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alkanes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carbonyls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unsaturated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cmpds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O, N, S, halogens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carbonyls</a:t>
            </a:r>
          </a:p>
        </p:txBody>
      </p:sp>
      <p:sp>
        <p:nvSpPr>
          <p:cNvPr id="33804" name="Text Box 34"/>
          <p:cNvSpPr txBox="1">
            <a:spLocks noChangeArrowheads="1"/>
          </p:cNvSpPr>
          <p:nvPr/>
        </p:nvSpPr>
        <p:spPr bwMode="auto">
          <a:xfrm>
            <a:off x="5284788" y="3505200"/>
            <a:ext cx="33258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150 nm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170 nm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180 nm	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√ - if conjugated!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190 nm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300 nm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√</a:t>
            </a:r>
          </a:p>
        </p:txBody>
      </p:sp>
      <p:sp>
        <p:nvSpPr>
          <p:cNvPr id="33805" name="Rectangle 38"/>
          <p:cNvSpPr>
            <a:spLocks noChangeArrowheads="1"/>
          </p:cNvSpPr>
          <p:nvPr/>
        </p:nvSpPr>
        <p:spPr bwMode="auto">
          <a:xfrm>
            <a:off x="1550988" y="3505200"/>
            <a:ext cx="4876800" cy="381000"/>
          </a:xfrm>
          <a:prstGeom prst="rect">
            <a:avLst/>
          </a:prstGeom>
          <a:solidFill>
            <a:srgbClr val="C0C0C0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6" name="Rectangle 39"/>
          <p:cNvSpPr>
            <a:spLocks noChangeArrowheads="1"/>
          </p:cNvSpPr>
          <p:nvPr/>
        </p:nvSpPr>
        <p:spPr bwMode="auto">
          <a:xfrm>
            <a:off x="1550988" y="4038600"/>
            <a:ext cx="4876800" cy="381000"/>
          </a:xfrm>
          <a:prstGeom prst="rect">
            <a:avLst/>
          </a:prstGeom>
          <a:solidFill>
            <a:srgbClr val="C0C0C0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7" name="Rectangle 41"/>
          <p:cNvSpPr>
            <a:spLocks noChangeArrowheads="1"/>
          </p:cNvSpPr>
          <p:nvPr/>
        </p:nvSpPr>
        <p:spPr bwMode="auto">
          <a:xfrm>
            <a:off x="1550988" y="5105400"/>
            <a:ext cx="4876800" cy="381000"/>
          </a:xfrm>
          <a:prstGeom prst="rect">
            <a:avLst/>
          </a:prstGeom>
          <a:solidFill>
            <a:srgbClr val="C0C0C0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79712" y="332656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Observed electronic transitions</a:t>
            </a:r>
          </a:p>
        </p:txBody>
      </p:sp>
    </p:spTree>
    <p:extLst>
      <p:ext uri="{BB962C8B-B14F-4D97-AF65-F5344CB8AC3E}">
        <p14:creationId xmlns:p14="http://schemas.microsoft.com/office/powerpoint/2010/main" val="76629535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53" name="Group 409"/>
          <p:cNvGraphicFramePr>
            <a:graphicFrameLocks noGrp="1"/>
          </p:cNvGraphicFramePr>
          <p:nvPr/>
        </p:nvGraphicFramePr>
        <p:xfrm>
          <a:off x="611188" y="404813"/>
          <a:ext cx="7273925" cy="6119814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9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Chromophore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Excitation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pitchFamily="34" charset="0"/>
                        </a:rPr>
                        <a:t>l</a:t>
                      </a:r>
                      <a:r>
                        <a:rPr kumimoji="1" lang="en-US" altLang="zh-TW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max</a:t>
                      </a: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nm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Solvent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C=C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→</a:t>
                      </a: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*</a:t>
                      </a:r>
                      <a:endParaRPr kumimoji="1" lang="en-US" altLang="zh-TW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171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hexane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C=O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n→</a:t>
                      </a: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*</a:t>
                      </a:r>
                      <a:b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→</a:t>
                      </a: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*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290</a:t>
                      </a:r>
                      <a:b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</a:b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180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hexane</a:t>
                      </a:r>
                      <a:b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</a:b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hexane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N=O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n→</a:t>
                      </a: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*</a:t>
                      </a:r>
                      <a:b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→</a:t>
                      </a: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*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275</a:t>
                      </a:r>
                      <a:b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</a:b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200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ethanol</a:t>
                      </a:r>
                      <a:b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</a:b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ethanol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C-X 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MingLiU"/>
                          <a:ea typeface="PMingLiU" pitchFamily="18" charset="-120"/>
                          <a:cs typeface="Arial" pitchFamily="34" charset="0"/>
                        </a:rPr>
                        <a:t> 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X=Br, I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n→</a:t>
                      </a: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pitchFamily="34" charset="0"/>
                        </a:rPr>
                        <a:t>s</a:t>
                      </a: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*</a:t>
                      </a:r>
                      <a:b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n→</a:t>
                      </a: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pitchFamily="34" charset="0"/>
                        </a:rPr>
                        <a:t>s</a:t>
                      </a:r>
                      <a:r>
                        <a:rPr kumimoji="1" lang="en-US" altLang="zh-TW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*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205</a:t>
                      </a:r>
                      <a:b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</a:b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255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hexane</a:t>
                      </a:r>
                      <a:b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</a:b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hexane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5246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001000" cy="5068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37206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B81F6-FE17-43B3-9471-BC457529691F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" pitchFamily="34" charset="0"/>
              </a:rPr>
              <a:t>Ultraviolet Spectrum of 1,3-Butadiene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40160"/>
            <a:ext cx="77724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Example: 1,4-butadiene has four </a:t>
            </a:r>
            <a:r>
              <a:rPr lang="en-US" sz="2400" dirty="0">
                <a:sym typeface="Symbol" pitchFamily="18" charset="2"/>
              </a:rPr>
              <a:t> molecular </a:t>
            </a:r>
            <a:r>
              <a:rPr lang="en-US" sz="2400" dirty="0" err="1">
                <a:sym typeface="Symbol" pitchFamily="18" charset="2"/>
              </a:rPr>
              <a:t>orbitals</a:t>
            </a:r>
            <a:r>
              <a:rPr lang="en-US" sz="2400" dirty="0">
                <a:sym typeface="Symbol" pitchFamily="18" charset="2"/>
              </a:rPr>
              <a:t> with the lowest two occupied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Electronic transition is from HOMO to LUMO at 217 nm (peak is broad because of combination with stretching, bending)</a:t>
            </a: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6336704" cy="3358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4339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Electron transition in organic compounds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43608" y="2852936"/>
            <a:ext cx="1800200" cy="1008112"/>
            <a:chOff x="1475656" y="3356992"/>
            <a:chExt cx="1800200" cy="1008112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1475656" y="3356992"/>
              <a:ext cx="648072" cy="43204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23728" y="3356992"/>
              <a:ext cx="576064" cy="43204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699792" y="3356992"/>
              <a:ext cx="576064" cy="43204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699792" y="3789040"/>
              <a:ext cx="0" cy="5760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491880" y="2852936"/>
            <a:ext cx="1800200" cy="1008112"/>
            <a:chOff x="1475656" y="3356992"/>
            <a:chExt cx="1800200" cy="1008112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475656" y="3356992"/>
              <a:ext cx="648072" cy="43204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23728" y="3356992"/>
              <a:ext cx="576064" cy="43204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699792" y="3356992"/>
              <a:ext cx="576064" cy="43204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699792" y="3789040"/>
              <a:ext cx="0" cy="5760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flipV="1">
            <a:off x="4644008" y="2780928"/>
            <a:ext cx="576064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6084168" y="2420888"/>
          <a:ext cx="2376264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" name="CS ChemDraw Drawing" r:id="rId3" imgW="2298600" imgH="1650240" progId="">
                  <p:embed/>
                </p:oleObj>
              </mc:Choice>
              <mc:Fallback>
                <p:oleObj name="CS ChemDraw Drawing" r:id="rId3" imgW="2298600" imgH="1650240" progId="">
                  <p:embed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420888"/>
                        <a:ext cx="2376264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1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9566" t="19313" r="12285" b="24578"/>
          <a:stretch>
            <a:fillRect/>
          </a:stretch>
        </p:blipFill>
        <p:spPr bwMode="auto">
          <a:xfrm>
            <a:off x="0" y="188640"/>
            <a:ext cx="4932040" cy="323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3573016"/>
            <a:ext cx="374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Electronic transition in Formaldehyde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9013" t="20297" r="11731" b="13407"/>
          <a:stretch>
            <a:fillRect/>
          </a:stretch>
        </p:blipFill>
        <p:spPr bwMode="auto">
          <a:xfrm>
            <a:off x="4041746" y="2996952"/>
            <a:ext cx="510225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10354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1" descr="1503"/>
          <p:cNvPicPr>
            <a:picLocks noChangeAspect="1" noChangeArrowheads="1"/>
          </p:cNvPicPr>
          <p:nvPr/>
        </p:nvPicPr>
        <p:blipFill>
          <a:blip r:embed="rId3" cstate="print"/>
          <a:srcRect b="2859"/>
          <a:stretch>
            <a:fillRect/>
          </a:stretch>
        </p:blipFill>
        <p:spPr bwMode="auto">
          <a:xfrm>
            <a:off x="228600" y="457200"/>
            <a:ext cx="65039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010400" y="1295400"/>
            <a:ext cx="19891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chromophore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becomes more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conjugated,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absorption max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moves to longer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wavelengths.</a:t>
            </a:r>
          </a:p>
        </p:txBody>
      </p:sp>
    </p:spTree>
    <p:extLst>
      <p:ext uri="{BB962C8B-B14F-4D97-AF65-F5344CB8AC3E}">
        <p14:creationId xmlns:p14="http://schemas.microsoft.com/office/powerpoint/2010/main" val="36383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7772400" cy="1143000"/>
          </a:xfrm>
        </p:spPr>
        <p:txBody>
          <a:bodyPr/>
          <a:lstStyle/>
          <a:p>
            <a:r>
              <a:rPr lang="en-US" altLang="zh-TW" sz="3500" b="1" dirty="0">
                <a:solidFill>
                  <a:srgbClr val="FF0000"/>
                </a:solidFill>
              </a:rPr>
              <a:t> Terms describing UV absorptions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1125538"/>
            <a:ext cx="8964612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</a:rPr>
              <a:t>1.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altLang="zh-TW" sz="2800" b="1" dirty="0" err="1">
                <a:latin typeface="Times New Roman" pitchFamily="18" charset="0"/>
              </a:rPr>
              <a:t>Chromophores</a:t>
            </a:r>
            <a:r>
              <a:rPr lang="en-US" altLang="zh-TW" sz="2800" dirty="0">
                <a:latin typeface="Times New Roman" pitchFamily="18" charset="0"/>
              </a:rPr>
              <a:t>: functional groups that give   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</a:rPr>
              <a:t>         electronic transitions.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</a:rPr>
              <a:t>2.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altLang="zh-TW" sz="2800" b="1" dirty="0" err="1">
                <a:latin typeface="Times New Roman" pitchFamily="18" charset="0"/>
              </a:rPr>
              <a:t>Auxochromes</a:t>
            </a:r>
            <a:r>
              <a:rPr lang="en-US" altLang="zh-TW" sz="2800" dirty="0">
                <a:latin typeface="Times New Roman" pitchFamily="18" charset="0"/>
              </a:rPr>
              <a:t>: </a:t>
            </a:r>
            <a:r>
              <a:rPr lang="en-US" altLang="zh-TW" sz="2800" dirty="0" err="1">
                <a:latin typeface="Times New Roman" pitchFamily="18" charset="0"/>
              </a:rPr>
              <a:t>substituents</a:t>
            </a:r>
            <a:r>
              <a:rPr lang="en-US" altLang="zh-TW" sz="2800" dirty="0">
                <a:latin typeface="Times New Roman" pitchFamily="18" charset="0"/>
              </a:rPr>
              <a:t> with unshared pair </a:t>
            </a:r>
            <a:r>
              <a:rPr lang="en-US" altLang="zh-TW" sz="2800" dirty="0" err="1">
                <a:latin typeface="Times New Roman" pitchFamily="18" charset="0"/>
              </a:rPr>
              <a:t>e's</a:t>
            </a:r>
            <a:r>
              <a:rPr lang="en-US" altLang="zh-TW" sz="2800" dirty="0">
                <a:latin typeface="Times New Roman" pitchFamily="18" charset="0"/>
              </a:rPr>
              <a:t> like OH, NH, SH ..., when attached to π </a:t>
            </a:r>
            <a:r>
              <a:rPr lang="en-US" altLang="zh-TW" sz="2800" dirty="0" err="1">
                <a:latin typeface="Times New Roman" pitchFamily="18" charset="0"/>
              </a:rPr>
              <a:t>chromophore</a:t>
            </a:r>
            <a:r>
              <a:rPr lang="en-US" altLang="zh-TW" sz="2800" dirty="0">
                <a:latin typeface="Times New Roman" pitchFamily="18" charset="0"/>
              </a:rPr>
              <a:t> they generally move the absorption max. to longer λ.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</a:rPr>
              <a:t>3.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zh-TW" sz="2800" b="1" dirty="0" err="1">
                <a:solidFill>
                  <a:srgbClr val="FF0000"/>
                </a:solidFill>
                <a:latin typeface="Times New Roman" pitchFamily="18" charset="0"/>
              </a:rPr>
              <a:t>Bathochromic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</a:rPr>
              <a:t> shift</a:t>
            </a:r>
            <a:r>
              <a:rPr lang="en-US" altLang="zh-TW" sz="2800" dirty="0">
                <a:latin typeface="Times New Roman" pitchFamily="18" charset="0"/>
              </a:rPr>
              <a:t>: shift to longer λ, also called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</a:rPr>
              <a:t>red shift.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</a:rPr>
              <a:t>4.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zh-TW" sz="2800" b="1" dirty="0" err="1">
                <a:solidFill>
                  <a:srgbClr val="0070C0"/>
                </a:solidFill>
                <a:latin typeface="Times New Roman" pitchFamily="18" charset="0"/>
              </a:rPr>
              <a:t>Hysochromic</a:t>
            </a:r>
            <a:r>
              <a:rPr lang="en-US" altLang="zh-TW" sz="2800" b="1" dirty="0">
                <a:solidFill>
                  <a:srgbClr val="0070C0"/>
                </a:solidFill>
                <a:latin typeface="Times New Roman" pitchFamily="18" charset="0"/>
              </a:rPr>
              <a:t> shift</a:t>
            </a:r>
            <a:r>
              <a:rPr lang="en-US" altLang="zh-TW" sz="2800" dirty="0">
                <a:latin typeface="Times New Roman" pitchFamily="18" charset="0"/>
              </a:rPr>
              <a:t>: shift to shorter λ, also called 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</a:rPr>
              <a:t>blue shift.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</a:rPr>
              <a:t>5.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zh-TW" sz="2800" b="1" dirty="0" err="1">
                <a:latin typeface="Times New Roman" pitchFamily="18" charset="0"/>
              </a:rPr>
              <a:t>Hyperchromism</a:t>
            </a:r>
            <a:r>
              <a:rPr lang="en-US" altLang="zh-TW" sz="2800" dirty="0">
                <a:latin typeface="Times New Roman" pitchFamily="18" charset="0"/>
              </a:rPr>
              <a:t>: increase in ε of a band.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</a:rPr>
              <a:t>6.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zh-TW" sz="2800" b="1" dirty="0" err="1">
                <a:latin typeface="Times New Roman" pitchFamily="18" charset="0"/>
              </a:rPr>
              <a:t>Hypochromism</a:t>
            </a:r>
            <a:r>
              <a:rPr lang="en-US" altLang="zh-TW" sz="2800" dirty="0">
                <a:latin typeface="Times New Roman" pitchFamily="18" charset="0"/>
              </a:rPr>
              <a:t>: decrease in ε of a band.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628" y="4581128"/>
            <a:ext cx="3003892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20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6600"/>
          </a:xfrm>
          <a:ln w="381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993300"/>
                </a:solidFill>
              </a:rPr>
              <a:t>Visualizing MOs</a:t>
            </a:r>
          </a:p>
        </p:txBody>
      </p:sp>
      <p:pic>
        <p:nvPicPr>
          <p:cNvPr id="190467" name="Picture 3" descr="FG10_24"/>
          <p:cNvPicPr>
            <a:picLocks noChangeAspect="1" noChangeArrowheads="1"/>
          </p:cNvPicPr>
          <p:nvPr/>
        </p:nvPicPr>
        <p:blipFill>
          <a:blip r:embed="rId2" cstate="print"/>
          <a:srcRect b="4361"/>
          <a:stretch>
            <a:fillRect/>
          </a:stretch>
        </p:blipFill>
        <p:spPr bwMode="auto">
          <a:xfrm>
            <a:off x="758825" y="1485900"/>
            <a:ext cx="7881938" cy="4381500"/>
          </a:xfrm>
          <a:prstGeom prst="rect">
            <a:avLst/>
          </a:prstGeom>
          <a:noFill/>
        </p:spPr>
      </p:pic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644525" y="1768475"/>
            <a:ext cx="3738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hydrogen molecule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4835525" y="3038475"/>
            <a:ext cx="40036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Antibonding MO = region of diminished electron density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1228725" y="4892675"/>
            <a:ext cx="29257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Bonding MO = enhanced region of electron density</a:t>
            </a:r>
          </a:p>
        </p:txBody>
      </p:sp>
    </p:spTree>
    <p:extLst>
      <p:ext uri="{BB962C8B-B14F-4D97-AF65-F5344CB8AC3E}">
        <p14:creationId xmlns:p14="http://schemas.microsoft.com/office/powerpoint/2010/main" val="40470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974BE-588A-4097-AE31-2E845EC855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Organic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Alkanes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– only posses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-bonds and no lone pairs of electrons, so only the high energy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* transition is observed in the far UV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This transition is destructive to the molecule, causing cleavage of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-bond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2667000" y="41910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7" name="Line 11"/>
          <p:cNvSpPr>
            <a:spLocks noChangeShapeType="1"/>
          </p:cNvSpPr>
          <p:nvPr/>
        </p:nvSpPr>
        <p:spPr bwMode="auto">
          <a:xfrm>
            <a:off x="4953000" y="41910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8" name="Line 12"/>
          <p:cNvSpPr>
            <a:spLocks noChangeShapeType="1"/>
          </p:cNvSpPr>
          <p:nvPr/>
        </p:nvSpPr>
        <p:spPr bwMode="auto">
          <a:xfrm flipV="1">
            <a:off x="3200400" y="32004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9" name="Line 13"/>
          <p:cNvSpPr>
            <a:spLocks noChangeShapeType="1"/>
          </p:cNvSpPr>
          <p:nvPr/>
        </p:nvSpPr>
        <p:spPr bwMode="auto">
          <a:xfrm flipH="1" flipV="1">
            <a:off x="4419600" y="32004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0" name="Line 14"/>
          <p:cNvSpPr>
            <a:spLocks noChangeShapeType="1"/>
          </p:cNvSpPr>
          <p:nvPr/>
        </p:nvSpPr>
        <p:spPr bwMode="auto">
          <a:xfrm>
            <a:off x="3733800" y="32004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1" name="Line 15"/>
          <p:cNvSpPr>
            <a:spLocks noChangeShapeType="1"/>
          </p:cNvSpPr>
          <p:nvPr/>
        </p:nvSpPr>
        <p:spPr bwMode="auto">
          <a:xfrm>
            <a:off x="3200400" y="41910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2" name="Line 16"/>
          <p:cNvSpPr>
            <a:spLocks noChangeShapeType="1"/>
          </p:cNvSpPr>
          <p:nvPr/>
        </p:nvSpPr>
        <p:spPr bwMode="auto">
          <a:xfrm flipH="1">
            <a:off x="4495800" y="41910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3" name="Line 17"/>
          <p:cNvSpPr>
            <a:spLocks noChangeShapeType="1"/>
          </p:cNvSpPr>
          <p:nvPr/>
        </p:nvSpPr>
        <p:spPr bwMode="auto">
          <a:xfrm>
            <a:off x="3733800" y="5181600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4" name="Text Box 19"/>
          <p:cNvSpPr txBox="1">
            <a:spLocks noChangeArrowheads="1"/>
          </p:cNvSpPr>
          <p:nvPr/>
        </p:nvSpPr>
        <p:spPr bwMode="auto">
          <a:xfrm>
            <a:off x="3886200" y="3124200"/>
            <a:ext cx="46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s*</a:t>
            </a:r>
          </a:p>
        </p:txBody>
      </p:sp>
      <p:sp>
        <p:nvSpPr>
          <p:cNvPr id="49165" name="Text Box 27"/>
          <p:cNvSpPr txBox="1">
            <a:spLocks noChangeArrowheads="1"/>
          </p:cNvSpPr>
          <p:nvPr/>
        </p:nvSpPr>
        <p:spPr bwMode="auto">
          <a:xfrm>
            <a:off x="3962400" y="5105400"/>
            <a:ext cx="33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</a:p>
        </p:txBody>
      </p:sp>
      <p:sp>
        <p:nvSpPr>
          <p:cNvPr id="49166" name="Line 29"/>
          <p:cNvSpPr>
            <a:spLocks noChangeShapeType="1"/>
          </p:cNvSpPr>
          <p:nvPr/>
        </p:nvSpPr>
        <p:spPr bwMode="auto">
          <a:xfrm flipV="1">
            <a:off x="40386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7" name="Line 31"/>
          <p:cNvSpPr>
            <a:spLocks noChangeShapeType="1"/>
          </p:cNvSpPr>
          <p:nvPr/>
        </p:nvSpPr>
        <p:spPr bwMode="auto">
          <a:xfrm>
            <a:off x="41148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8" name="Arc 32"/>
          <p:cNvSpPr>
            <a:spLocks/>
          </p:cNvSpPr>
          <p:nvPr/>
        </p:nvSpPr>
        <p:spPr bwMode="auto">
          <a:xfrm rot="10108963" flipV="1">
            <a:off x="3657600" y="2819400"/>
            <a:ext cx="582613" cy="2014538"/>
          </a:xfrm>
          <a:custGeom>
            <a:avLst/>
            <a:gdLst>
              <a:gd name="T0" fmla="*/ 0 w 33062"/>
              <a:gd name="T1" fmla="*/ 1758360799 h 24829"/>
              <a:gd name="T2" fmla="*/ 179588528 w 33062"/>
              <a:gd name="T3" fmla="*/ 2147483647 h 24829"/>
              <a:gd name="T4" fmla="*/ 62720945 w 33062"/>
              <a:gd name="T5" fmla="*/ 2147483647 h 24829"/>
              <a:gd name="T6" fmla="*/ 0 60000 65536"/>
              <a:gd name="T7" fmla="*/ 0 60000 65536"/>
              <a:gd name="T8" fmla="*/ 0 60000 65536"/>
              <a:gd name="T9" fmla="*/ 0 w 33062"/>
              <a:gd name="T10" fmla="*/ 0 h 24829"/>
              <a:gd name="T11" fmla="*/ 33062 w 33062"/>
              <a:gd name="T12" fmla="*/ 24829 h 248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62" h="24829" fill="none" extrusionOk="0">
                <a:moveTo>
                  <a:pt x="0" y="3292"/>
                </a:moveTo>
                <a:cubicBezTo>
                  <a:pt x="3436" y="1140"/>
                  <a:pt x="7408" y="-1"/>
                  <a:pt x="11462" y="0"/>
                </a:cubicBezTo>
                <a:cubicBezTo>
                  <a:pt x="23391" y="0"/>
                  <a:pt x="33062" y="9670"/>
                  <a:pt x="33062" y="21600"/>
                </a:cubicBezTo>
                <a:cubicBezTo>
                  <a:pt x="33062" y="22680"/>
                  <a:pt x="32980" y="23760"/>
                  <a:pt x="32819" y="24829"/>
                </a:cubicBezTo>
              </a:path>
              <a:path w="33062" h="24829" stroke="0" extrusionOk="0">
                <a:moveTo>
                  <a:pt x="0" y="3292"/>
                </a:moveTo>
                <a:cubicBezTo>
                  <a:pt x="3436" y="1140"/>
                  <a:pt x="7408" y="-1"/>
                  <a:pt x="11462" y="0"/>
                </a:cubicBezTo>
                <a:cubicBezTo>
                  <a:pt x="23391" y="0"/>
                  <a:pt x="33062" y="9670"/>
                  <a:pt x="33062" y="21600"/>
                </a:cubicBezTo>
                <a:cubicBezTo>
                  <a:pt x="33062" y="22680"/>
                  <a:pt x="32980" y="23760"/>
                  <a:pt x="32819" y="24829"/>
                </a:cubicBezTo>
                <a:lnTo>
                  <a:pt x="11462" y="21600"/>
                </a:lnTo>
                <a:lnTo>
                  <a:pt x="0" y="329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9" name="Line 33"/>
          <p:cNvSpPr>
            <a:spLocks noChangeShapeType="1"/>
          </p:cNvSpPr>
          <p:nvPr/>
        </p:nvSpPr>
        <p:spPr bwMode="auto">
          <a:xfrm>
            <a:off x="4084638" y="30384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9170" name="Object 34"/>
          <p:cNvGraphicFramePr>
            <a:graphicFrameLocks noChangeAspect="1"/>
          </p:cNvGraphicFramePr>
          <p:nvPr/>
        </p:nvGraphicFramePr>
        <p:xfrm>
          <a:off x="5257800" y="5105400"/>
          <a:ext cx="22542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CS ChemDraw Drawing" r:id="rId3" imgW="2496240" imgH="625320" progId="">
                  <p:embed/>
                </p:oleObj>
              </mc:Choice>
              <mc:Fallback>
                <p:oleObj name="CS ChemDraw Drawing" r:id="rId3" imgW="2496240" imgH="625320" progId="">
                  <p:embed/>
                  <p:pic>
                    <p:nvPicPr>
                      <p:cNvPr id="4917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05400"/>
                        <a:ext cx="22542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1" name="Object 35"/>
          <p:cNvGraphicFramePr>
            <a:graphicFrameLocks noChangeAspect="1"/>
          </p:cNvGraphicFramePr>
          <p:nvPr/>
        </p:nvGraphicFramePr>
        <p:xfrm>
          <a:off x="4800600" y="2819400"/>
          <a:ext cx="30543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CS ChemDraw Drawing" r:id="rId5" imgW="3382200" imgH="649800" progId="">
                  <p:embed/>
                </p:oleObj>
              </mc:Choice>
              <mc:Fallback>
                <p:oleObj name="CS ChemDraw Drawing" r:id="rId5" imgW="3382200" imgH="649800" progId="">
                  <p:embed/>
                  <p:pic>
                    <p:nvPicPr>
                      <p:cNvPr id="4917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19400"/>
                        <a:ext cx="30543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3275856" y="188640"/>
            <a:ext cx="282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16496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42E43-25CF-43E2-B1CD-3192DAEF73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2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2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Organic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Alcohols, ethers, amines and sulfur compounds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– in the cases of simple, aliphatic examples of these compounds the 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* is the most often observed transition; like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alkane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* it is most often at shorter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than 200 nm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Note how this transition occurs from the HOMO to the LUMO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295400" y="45720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3581400" y="45720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1828800" y="33528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 flipV="1">
            <a:off x="3048000" y="33528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2362200" y="33528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828800" y="4572000"/>
            <a:ext cx="533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3124200" y="4572000"/>
            <a:ext cx="457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2362200" y="5943600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362200" y="3276600"/>
            <a:ext cx="68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s*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514600" y="5867400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CN</a:t>
            </a: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V="1">
            <a:off x="2667000" y="541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2743200" y="541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92" name="Arc 16"/>
          <p:cNvSpPr>
            <a:spLocks/>
          </p:cNvSpPr>
          <p:nvPr/>
        </p:nvSpPr>
        <p:spPr bwMode="auto">
          <a:xfrm rot="9792529" flipV="1">
            <a:off x="2438400" y="3054350"/>
            <a:ext cx="304800" cy="1447800"/>
          </a:xfrm>
          <a:custGeom>
            <a:avLst/>
            <a:gdLst>
              <a:gd name="T0" fmla="*/ 0 w 32763"/>
              <a:gd name="T1" fmla="*/ 991341772 h 21600"/>
              <a:gd name="T2" fmla="*/ 26380164 w 32763"/>
              <a:gd name="T3" fmla="*/ 2147483647 h 21600"/>
              <a:gd name="T4" fmla="*/ 9228994 w 32763"/>
              <a:gd name="T5" fmla="*/ 2147483647 h 21600"/>
              <a:gd name="T6" fmla="*/ 0 60000 65536"/>
              <a:gd name="T7" fmla="*/ 0 60000 65536"/>
              <a:gd name="T8" fmla="*/ 0 60000 65536"/>
              <a:gd name="T9" fmla="*/ 0 w 32763"/>
              <a:gd name="T10" fmla="*/ 0 h 21600"/>
              <a:gd name="T11" fmla="*/ 32763 w 327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63" h="21600" fill="none" extrusionOk="0">
                <a:moveTo>
                  <a:pt x="0" y="3292"/>
                </a:moveTo>
                <a:cubicBezTo>
                  <a:pt x="3436" y="1140"/>
                  <a:pt x="7408" y="-1"/>
                  <a:pt x="11462" y="0"/>
                </a:cubicBezTo>
                <a:cubicBezTo>
                  <a:pt x="22008" y="0"/>
                  <a:pt x="31012" y="7615"/>
                  <a:pt x="32762" y="18016"/>
                </a:cubicBezTo>
              </a:path>
              <a:path w="32763" h="21600" stroke="0" extrusionOk="0">
                <a:moveTo>
                  <a:pt x="0" y="3292"/>
                </a:moveTo>
                <a:cubicBezTo>
                  <a:pt x="3436" y="1140"/>
                  <a:pt x="7408" y="-1"/>
                  <a:pt x="11462" y="0"/>
                </a:cubicBezTo>
                <a:cubicBezTo>
                  <a:pt x="22008" y="0"/>
                  <a:pt x="31012" y="7615"/>
                  <a:pt x="32762" y="18016"/>
                </a:cubicBezTo>
                <a:lnTo>
                  <a:pt x="11462" y="21600"/>
                </a:lnTo>
                <a:lnTo>
                  <a:pt x="0" y="329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2530475" y="3149600"/>
            <a:ext cx="13652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94" name="Line 22"/>
          <p:cNvSpPr>
            <a:spLocks noChangeShapeType="1"/>
          </p:cNvSpPr>
          <p:nvPr/>
        </p:nvSpPr>
        <p:spPr bwMode="auto">
          <a:xfrm>
            <a:off x="2362200" y="45720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95" name="Text Box 23"/>
          <p:cNvSpPr txBox="1">
            <a:spLocks noChangeArrowheads="1"/>
          </p:cNvSpPr>
          <p:nvPr/>
        </p:nvSpPr>
        <p:spPr bwMode="auto">
          <a:xfrm>
            <a:off x="2362200" y="4495800"/>
            <a:ext cx="68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 sp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50196" name="Line 24"/>
          <p:cNvSpPr>
            <a:spLocks noChangeShapeType="1"/>
          </p:cNvSpPr>
          <p:nvPr/>
        </p:nvSpPr>
        <p:spPr bwMode="auto">
          <a:xfrm flipV="1">
            <a:off x="26670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97" name="Line 25"/>
          <p:cNvSpPr>
            <a:spLocks noChangeShapeType="1"/>
          </p:cNvSpPr>
          <p:nvPr/>
        </p:nvSpPr>
        <p:spPr bwMode="auto">
          <a:xfrm>
            <a:off x="27432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0198" name="Object 26"/>
          <p:cNvGraphicFramePr>
            <a:graphicFrameLocks noChangeAspect="1"/>
          </p:cNvGraphicFramePr>
          <p:nvPr/>
        </p:nvGraphicFramePr>
        <p:xfrm>
          <a:off x="4495800" y="4038600"/>
          <a:ext cx="12874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CS ChemDraw Drawing" r:id="rId3" imgW="1424880" imgH="1128240" progId="">
                  <p:embed/>
                </p:oleObj>
              </mc:Choice>
              <mc:Fallback>
                <p:oleObj name="CS ChemDraw Drawing" r:id="rId3" imgW="1424880" imgH="1128240" progId="">
                  <p:embed/>
                  <p:pic>
                    <p:nvPicPr>
                      <p:cNvPr id="5019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12874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9" name="Object 27"/>
          <p:cNvGraphicFramePr>
            <a:graphicFrameLocks noChangeAspect="1"/>
          </p:cNvGraphicFramePr>
          <p:nvPr/>
        </p:nvGraphicFramePr>
        <p:xfrm>
          <a:off x="3962400" y="5486400"/>
          <a:ext cx="22542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CS ChemDraw Drawing" r:id="rId5" imgW="2496240" imgH="1034280" progId="">
                  <p:embed/>
                </p:oleObj>
              </mc:Choice>
              <mc:Fallback>
                <p:oleObj name="CS ChemDraw Drawing" r:id="rId5" imgW="2496240" imgH="1034280" progId="">
                  <p:embed/>
                  <p:pic>
                    <p:nvPicPr>
                      <p:cNvPr id="5019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86400"/>
                        <a:ext cx="22542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0" name="Object 28"/>
          <p:cNvGraphicFramePr>
            <a:graphicFrameLocks noChangeAspect="1"/>
          </p:cNvGraphicFramePr>
          <p:nvPr/>
        </p:nvGraphicFramePr>
        <p:xfrm>
          <a:off x="3657600" y="2971800"/>
          <a:ext cx="27781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4" name="CS ChemDraw Drawing" r:id="rId7" imgW="3076560" imgH="886320" progId="">
                  <p:embed/>
                </p:oleObj>
              </mc:Choice>
              <mc:Fallback>
                <p:oleObj name="CS ChemDraw Drawing" r:id="rId7" imgW="3076560" imgH="886320" progId="">
                  <p:embed/>
                  <p:pic>
                    <p:nvPicPr>
                      <p:cNvPr id="5020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971800"/>
                        <a:ext cx="27781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1" name="Object 29"/>
          <p:cNvGraphicFramePr>
            <a:graphicFrameLocks noChangeAspect="1"/>
          </p:cNvGraphicFramePr>
          <p:nvPr/>
        </p:nvGraphicFramePr>
        <p:xfrm>
          <a:off x="6629400" y="3657600"/>
          <a:ext cx="198437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5" name="CS ChemDraw Drawing" r:id="rId9" imgW="2270520" imgH="1561680" progId="">
                  <p:embed/>
                </p:oleObj>
              </mc:Choice>
              <mc:Fallback>
                <p:oleObj name="CS ChemDraw Drawing" r:id="rId9" imgW="2270520" imgH="1561680" progId="">
                  <p:embed/>
                  <p:pic>
                    <p:nvPicPr>
                      <p:cNvPr id="5020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657600"/>
                        <a:ext cx="1984375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3275856" y="188640"/>
            <a:ext cx="282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0857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0E423-94F1-474C-BAC0-8451DE52EB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566678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Organic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Alkenes and Alkynes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– in the case of isolated examples of these compounds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* is observed at 175 and 170 nm, respectively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Even though this transition is of lower energy than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*, it is still in the far UV – however, the transition energy is sensitive to substitution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1295400" y="45720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3581400" y="45720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V="1">
            <a:off x="1828800" y="35052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H="1" flipV="1">
            <a:off x="3048000" y="35052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2362200" y="3505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1828800" y="45720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H="1">
            <a:off x="3124200" y="45720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2362200" y="5562600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2514600" y="3429000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p*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2590800" y="54864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V="1">
            <a:off x="26670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28194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16" name="Arc 16"/>
          <p:cNvSpPr>
            <a:spLocks/>
          </p:cNvSpPr>
          <p:nvPr/>
        </p:nvSpPr>
        <p:spPr bwMode="auto">
          <a:xfrm rot="10303257" flipV="1">
            <a:off x="2438400" y="2819400"/>
            <a:ext cx="304800" cy="2894013"/>
          </a:xfrm>
          <a:custGeom>
            <a:avLst/>
            <a:gdLst>
              <a:gd name="T0" fmla="*/ 0 w 32763"/>
              <a:gd name="T1" fmla="*/ 2147483647 h 21600"/>
              <a:gd name="T2" fmla="*/ 26380164 w 32763"/>
              <a:gd name="T3" fmla="*/ 2147483647 h 21600"/>
              <a:gd name="T4" fmla="*/ 9228994 w 32763"/>
              <a:gd name="T5" fmla="*/ 2147483647 h 21600"/>
              <a:gd name="T6" fmla="*/ 0 60000 65536"/>
              <a:gd name="T7" fmla="*/ 0 60000 65536"/>
              <a:gd name="T8" fmla="*/ 0 60000 65536"/>
              <a:gd name="T9" fmla="*/ 0 w 32763"/>
              <a:gd name="T10" fmla="*/ 0 h 21600"/>
              <a:gd name="T11" fmla="*/ 32763 w 327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63" h="21600" fill="none" extrusionOk="0">
                <a:moveTo>
                  <a:pt x="0" y="3292"/>
                </a:moveTo>
                <a:cubicBezTo>
                  <a:pt x="3436" y="1140"/>
                  <a:pt x="7408" y="-1"/>
                  <a:pt x="11462" y="0"/>
                </a:cubicBezTo>
                <a:cubicBezTo>
                  <a:pt x="22008" y="0"/>
                  <a:pt x="31012" y="7615"/>
                  <a:pt x="32762" y="18016"/>
                </a:cubicBezTo>
              </a:path>
              <a:path w="32763" h="21600" stroke="0" extrusionOk="0">
                <a:moveTo>
                  <a:pt x="0" y="3292"/>
                </a:moveTo>
                <a:cubicBezTo>
                  <a:pt x="3436" y="1140"/>
                  <a:pt x="7408" y="-1"/>
                  <a:pt x="11462" y="0"/>
                </a:cubicBezTo>
                <a:cubicBezTo>
                  <a:pt x="22008" y="0"/>
                  <a:pt x="31012" y="7615"/>
                  <a:pt x="32762" y="18016"/>
                </a:cubicBezTo>
                <a:lnTo>
                  <a:pt x="11462" y="21600"/>
                </a:lnTo>
                <a:lnTo>
                  <a:pt x="0" y="329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2590800" y="3200400"/>
            <a:ext cx="6032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1218" name="Object 26"/>
          <p:cNvGraphicFramePr>
            <a:graphicFrameLocks noChangeAspect="1"/>
          </p:cNvGraphicFramePr>
          <p:nvPr/>
        </p:nvGraphicFramePr>
        <p:xfrm>
          <a:off x="4419600" y="5029200"/>
          <a:ext cx="112077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4" name="CS ChemDraw Drawing" r:id="rId3" imgW="1240920" imgH="1386000" progId="">
                  <p:embed/>
                </p:oleObj>
              </mc:Choice>
              <mc:Fallback>
                <p:oleObj name="CS ChemDraw Drawing" r:id="rId3" imgW="1240920" imgH="1386000" progId="">
                  <p:embed/>
                  <p:pic>
                    <p:nvPicPr>
                      <p:cNvPr id="5121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029200"/>
                        <a:ext cx="1120775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9" name="Object 27"/>
          <p:cNvGraphicFramePr>
            <a:graphicFrameLocks noChangeAspect="1"/>
          </p:cNvGraphicFramePr>
          <p:nvPr/>
        </p:nvGraphicFramePr>
        <p:xfrm>
          <a:off x="4343400" y="2819400"/>
          <a:ext cx="12827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5" name="CS ChemDraw Drawing" r:id="rId5" imgW="1419840" imgH="1399680" progId="">
                  <p:embed/>
                </p:oleObj>
              </mc:Choice>
              <mc:Fallback>
                <p:oleObj name="CS ChemDraw Drawing" r:id="rId5" imgW="1419840" imgH="1399680" progId="">
                  <p:embed/>
                  <p:pic>
                    <p:nvPicPr>
                      <p:cNvPr id="5121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19400"/>
                        <a:ext cx="1282700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3275856" y="188640"/>
            <a:ext cx="282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21847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281AF-64B3-41CA-80E2-384BD566FD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837867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Organic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Carbonyls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– unsaturated systems incorporating N or O can undergo        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* transitions (~285 nm) in addition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* 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Despite the fact this transition is forbidden by the selection rules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= 15), it is the most often observed and studied transition for carbonyls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This transition is also sensitive to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substituents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on the carbonyl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Similar to alkenes and alkynes, non-substituted carbonyls undergo the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* transition in the vacuum UV (188 nm,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= 900); sensitive to substitution effects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6" y="188640"/>
            <a:ext cx="282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38642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53F97-7DF8-4103-947E-694915BFF8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2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2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2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Organic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Carbonyls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– 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* transitions (~285 nm);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* (188 nm)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1143000" y="3657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53" name="Line 11"/>
          <p:cNvSpPr>
            <a:spLocks noChangeShapeType="1"/>
          </p:cNvSpPr>
          <p:nvPr/>
        </p:nvSpPr>
        <p:spPr bwMode="auto">
          <a:xfrm>
            <a:off x="3429000" y="3657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54" name="Line 12"/>
          <p:cNvSpPr>
            <a:spLocks noChangeShapeType="1"/>
          </p:cNvSpPr>
          <p:nvPr/>
        </p:nvSpPr>
        <p:spPr bwMode="auto">
          <a:xfrm flipV="1">
            <a:off x="1676400" y="26670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55" name="Line 13"/>
          <p:cNvSpPr>
            <a:spLocks noChangeShapeType="1"/>
          </p:cNvSpPr>
          <p:nvPr/>
        </p:nvSpPr>
        <p:spPr bwMode="auto">
          <a:xfrm flipH="1" flipV="1">
            <a:off x="2895600" y="26670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56" name="Line 14"/>
          <p:cNvSpPr>
            <a:spLocks noChangeShapeType="1"/>
          </p:cNvSpPr>
          <p:nvPr/>
        </p:nvSpPr>
        <p:spPr bwMode="auto">
          <a:xfrm>
            <a:off x="2209800" y="2667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57" name="Line 15"/>
          <p:cNvSpPr>
            <a:spLocks noChangeShapeType="1"/>
          </p:cNvSpPr>
          <p:nvPr/>
        </p:nvSpPr>
        <p:spPr bwMode="auto">
          <a:xfrm>
            <a:off x="1676400" y="36576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58" name="Line 16"/>
          <p:cNvSpPr>
            <a:spLocks noChangeShapeType="1"/>
          </p:cNvSpPr>
          <p:nvPr/>
        </p:nvSpPr>
        <p:spPr bwMode="auto">
          <a:xfrm flipH="1">
            <a:off x="2971800" y="36576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59" name="Line 17"/>
          <p:cNvSpPr>
            <a:spLocks noChangeShapeType="1"/>
          </p:cNvSpPr>
          <p:nvPr/>
        </p:nvSpPr>
        <p:spPr bwMode="auto">
          <a:xfrm>
            <a:off x="2209800" y="464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60" name="Line 18"/>
          <p:cNvSpPr>
            <a:spLocks noChangeShapeType="1"/>
          </p:cNvSpPr>
          <p:nvPr/>
        </p:nvSpPr>
        <p:spPr bwMode="auto">
          <a:xfrm>
            <a:off x="1905000" y="3657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61" name="Text Box 20"/>
          <p:cNvSpPr txBox="1">
            <a:spLocks noChangeArrowheads="1"/>
          </p:cNvSpPr>
          <p:nvPr/>
        </p:nvSpPr>
        <p:spPr bwMode="auto">
          <a:xfrm>
            <a:off x="2438400" y="45720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</a:p>
        </p:txBody>
      </p:sp>
      <p:sp>
        <p:nvSpPr>
          <p:cNvPr id="53262" name="Text Box 22"/>
          <p:cNvSpPr txBox="1">
            <a:spLocks noChangeArrowheads="1"/>
          </p:cNvSpPr>
          <p:nvPr/>
        </p:nvSpPr>
        <p:spPr bwMode="auto">
          <a:xfrm>
            <a:off x="2362200" y="2590800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p*</a:t>
            </a:r>
          </a:p>
        </p:txBody>
      </p:sp>
      <p:sp>
        <p:nvSpPr>
          <p:cNvPr id="53263" name="Text Box 23"/>
          <p:cNvSpPr txBox="1">
            <a:spLocks noChangeArrowheads="1"/>
          </p:cNvSpPr>
          <p:nvPr/>
        </p:nvSpPr>
        <p:spPr bwMode="auto">
          <a:xfrm>
            <a:off x="2362200" y="35814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53264" name="Text Box 24"/>
          <p:cNvSpPr txBox="1">
            <a:spLocks noChangeArrowheads="1"/>
          </p:cNvSpPr>
          <p:nvPr/>
        </p:nvSpPr>
        <p:spPr bwMode="auto">
          <a:xfrm>
            <a:off x="990600" y="5410200"/>
            <a:ext cx="313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  <a:r>
              <a:rPr kumimoji="0" 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transitions omitted for clarity</a:t>
            </a:r>
          </a:p>
        </p:txBody>
      </p:sp>
      <p:graphicFrame>
        <p:nvGraphicFramePr>
          <p:cNvPr id="53265" name="Object 28"/>
          <p:cNvGraphicFramePr>
            <a:graphicFrameLocks noChangeAspect="1"/>
          </p:cNvGraphicFramePr>
          <p:nvPr/>
        </p:nvGraphicFramePr>
        <p:xfrm>
          <a:off x="4724400" y="4267200"/>
          <a:ext cx="933450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" name="CS ChemDraw Drawing" r:id="rId3" imgW="1033200" imgH="1386360" progId="">
                  <p:embed/>
                </p:oleObj>
              </mc:Choice>
              <mc:Fallback>
                <p:oleObj name="CS ChemDraw Drawing" r:id="rId3" imgW="1033200" imgH="1386360" progId="">
                  <p:embed/>
                  <p:pic>
                    <p:nvPicPr>
                      <p:cNvPr id="53265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267200"/>
                        <a:ext cx="933450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6" name="Object 29"/>
          <p:cNvGraphicFramePr>
            <a:graphicFrameLocks noChangeAspect="1"/>
          </p:cNvGraphicFramePr>
          <p:nvPr/>
        </p:nvGraphicFramePr>
        <p:xfrm>
          <a:off x="4572000" y="1905000"/>
          <a:ext cx="10366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0" name="CS ChemDraw Drawing" r:id="rId5" imgW="1148040" imgH="1410120" progId="">
                  <p:embed/>
                </p:oleObj>
              </mc:Choice>
              <mc:Fallback>
                <p:oleObj name="CS ChemDraw Drawing" r:id="rId5" imgW="1148040" imgH="1410120" progId="">
                  <p:embed/>
                  <p:pic>
                    <p:nvPicPr>
                      <p:cNvPr id="5326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05000"/>
                        <a:ext cx="10366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7" name="Object 31"/>
          <p:cNvGraphicFramePr>
            <a:graphicFrameLocks noChangeAspect="1"/>
          </p:cNvGraphicFramePr>
          <p:nvPr/>
        </p:nvGraphicFramePr>
        <p:xfrm>
          <a:off x="4724400" y="3200400"/>
          <a:ext cx="13208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name="CS ChemDraw Drawing" r:id="rId7" imgW="1463040" imgH="1131840" progId="">
                  <p:embed/>
                </p:oleObj>
              </mc:Choice>
              <mc:Fallback>
                <p:oleObj name="CS ChemDraw Drawing" r:id="rId7" imgW="1463040" imgH="1131840" progId="">
                  <p:embed/>
                  <p:pic>
                    <p:nvPicPr>
                      <p:cNvPr id="5326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00400"/>
                        <a:ext cx="13208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8" name="Line 32"/>
          <p:cNvSpPr>
            <a:spLocks noChangeShapeType="1"/>
          </p:cNvSpPr>
          <p:nvPr/>
        </p:nvSpPr>
        <p:spPr bwMode="auto">
          <a:xfrm flipV="1">
            <a:off x="25146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69" name="Line 33"/>
          <p:cNvSpPr>
            <a:spLocks noChangeShapeType="1"/>
          </p:cNvSpPr>
          <p:nvPr/>
        </p:nvSpPr>
        <p:spPr bwMode="auto">
          <a:xfrm>
            <a:off x="25908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70" name="Line 34"/>
          <p:cNvSpPr>
            <a:spLocks noChangeShapeType="1"/>
          </p:cNvSpPr>
          <p:nvPr/>
        </p:nvSpPr>
        <p:spPr bwMode="auto">
          <a:xfrm flipV="1">
            <a:off x="25146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71" name="Line 35"/>
          <p:cNvSpPr>
            <a:spLocks noChangeShapeType="1"/>
          </p:cNvSpPr>
          <p:nvPr/>
        </p:nvSpPr>
        <p:spPr bwMode="auto">
          <a:xfrm>
            <a:off x="25908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72" name="Arc 36"/>
          <p:cNvSpPr>
            <a:spLocks/>
          </p:cNvSpPr>
          <p:nvPr/>
        </p:nvSpPr>
        <p:spPr bwMode="auto">
          <a:xfrm rot="10303257" flipV="1">
            <a:off x="2286000" y="1981200"/>
            <a:ext cx="304800" cy="2894013"/>
          </a:xfrm>
          <a:custGeom>
            <a:avLst/>
            <a:gdLst>
              <a:gd name="T0" fmla="*/ 0 w 32763"/>
              <a:gd name="T1" fmla="*/ 2147483647 h 21600"/>
              <a:gd name="T2" fmla="*/ 26380164 w 32763"/>
              <a:gd name="T3" fmla="*/ 2147483647 h 21600"/>
              <a:gd name="T4" fmla="*/ 9228994 w 32763"/>
              <a:gd name="T5" fmla="*/ 2147483647 h 21600"/>
              <a:gd name="T6" fmla="*/ 0 60000 65536"/>
              <a:gd name="T7" fmla="*/ 0 60000 65536"/>
              <a:gd name="T8" fmla="*/ 0 60000 65536"/>
              <a:gd name="T9" fmla="*/ 0 w 32763"/>
              <a:gd name="T10" fmla="*/ 0 h 21600"/>
              <a:gd name="T11" fmla="*/ 32763 w 327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63" h="21600" fill="none" extrusionOk="0">
                <a:moveTo>
                  <a:pt x="0" y="3292"/>
                </a:moveTo>
                <a:cubicBezTo>
                  <a:pt x="3436" y="1140"/>
                  <a:pt x="7408" y="-1"/>
                  <a:pt x="11462" y="0"/>
                </a:cubicBezTo>
                <a:cubicBezTo>
                  <a:pt x="22008" y="0"/>
                  <a:pt x="31012" y="7615"/>
                  <a:pt x="32762" y="18016"/>
                </a:cubicBezTo>
              </a:path>
              <a:path w="32763" h="21600" stroke="0" extrusionOk="0">
                <a:moveTo>
                  <a:pt x="0" y="3292"/>
                </a:moveTo>
                <a:cubicBezTo>
                  <a:pt x="3436" y="1140"/>
                  <a:pt x="7408" y="-1"/>
                  <a:pt x="11462" y="0"/>
                </a:cubicBezTo>
                <a:cubicBezTo>
                  <a:pt x="22008" y="0"/>
                  <a:pt x="31012" y="7615"/>
                  <a:pt x="32762" y="18016"/>
                </a:cubicBezTo>
                <a:lnTo>
                  <a:pt x="11462" y="21600"/>
                </a:lnTo>
                <a:lnTo>
                  <a:pt x="0" y="329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73" name="Arc 37"/>
          <p:cNvSpPr>
            <a:spLocks/>
          </p:cNvSpPr>
          <p:nvPr/>
        </p:nvSpPr>
        <p:spPr bwMode="auto">
          <a:xfrm rot="10303257" flipV="1">
            <a:off x="2362200" y="2133600"/>
            <a:ext cx="198438" cy="1441450"/>
          </a:xfrm>
          <a:custGeom>
            <a:avLst/>
            <a:gdLst>
              <a:gd name="T0" fmla="*/ 0 w 32763"/>
              <a:gd name="T1" fmla="*/ 978358428 h 21600"/>
              <a:gd name="T2" fmla="*/ 7279597 w 32763"/>
              <a:gd name="T3" fmla="*/ 2147483647 h 21600"/>
              <a:gd name="T4" fmla="*/ 2546745 w 32763"/>
              <a:gd name="T5" fmla="*/ 2147483647 h 21600"/>
              <a:gd name="T6" fmla="*/ 0 60000 65536"/>
              <a:gd name="T7" fmla="*/ 0 60000 65536"/>
              <a:gd name="T8" fmla="*/ 0 60000 65536"/>
              <a:gd name="T9" fmla="*/ 0 w 32763"/>
              <a:gd name="T10" fmla="*/ 0 h 21600"/>
              <a:gd name="T11" fmla="*/ 32763 w 327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63" h="21600" fill="none" extrusionOk="0">
                <a:moveTo>
                  <a:pt x="0" y="3292"/>
                </a:moveTo>
                <a:cubicBezTo>
                  <a:pt x="3436" y="1140"/>
                  <a:pt x="7408" y="-1"/>
                  <a:pt x="11462" y="0"/>
                </a:cubicBezTo>
                <a:cubicBezTo>
                  <a:pt x="22008" y="0"/>
                  <a:pt x="31012" y="7615"/>
                  <a:pt x="32762" y="18016"/>
                </a:cubicBezTo>
              </a:path>
              <a:path w="32763" h="21600" stroke="0" extrusionOk="0">
                <a:moveTo>
                  <a:pt x="0" y="3292"/>
                </a:moveTo>
                <a:cubicBezTo>
                  <a:pt x="3436" y="1140"/>
                  <a:pt x="7408" y="-1"/>
                  <a:pt x="11462" y="0"/>
                </a:cubicBezTo>
                <a:cubicBezTo>
                  <a:pt x="22008" y="0"/>
                  <a:pt x="31012" y="7615"/>
                  <a:pt x="32762" y="18016"/>
                </a:cubicBezTo>
                <a:lnTo>
                  <a:pt x="11462" y="21600"/>
                </a:lnTo>
                <a:lnTo>
                  <a:pt x="0" y="329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74" name="Line 38"/>
          <p:cNvSpPr>
            <a:spLocks noChangeShapeType="1"/>
          </p:cNvSpPr>
          <p:nvPr/>
        </p:nvSpPr>
        <p:spPr bwMode="auto">
          <a:xfrm>
            <a:off x="2438400" y="2362200"/>
            <a:ext cx="50800" cy="23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75" name="Line 40"/>
          <p:cNvSpPr>
            <a:spLocks noChangeShapeType="1"/>
          </p:cNvSpPr>
          <p:nvPr/>
        </p:nvSpPr>
        <p:spPr bwMode="auto">
          <a:xfrm>
            <a:off x="2497138" y="2362200"/>
            <a:ext cx="65087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76" name="Text Box 41"/>
          <p:cNvSpPr txBox="1">
            <a:spLocks noChangeArrowheads="1"/>
          </p:cNvSpPr>
          <p:nvPr/>
        </p:nvSpPr>
        <p:spPr bwMode="auto">
          <a:xfrm>
            <a:off x="6324600" y="3048000"/>
            <a:ext cx="26828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It has been determined from spectral studies, that carbonyl oxygen more approximates sp rather than sp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!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75856" y="188640"/>
            <a:ext cx="282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26679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1D6B3-903C-4435-843F-6A9841CA63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1124744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Substituent Effects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– from our brief study of these general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only the weak 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* transition occurs in the routinely observed UV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 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The attachment of substituent groups (other than H) can shift the energy of the transition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Substituents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that increase the intensity and often wavelength of an absorption are called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auxochromes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Common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auxochromes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include alkyl, hydroxyl,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alkoxy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and amino groups and the halogens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5856" y="188640"/>
            <a:ext cx="282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07512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20D77-D1BB-49B9-9B1E-BB61C4EE68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Substituent Effects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Substituents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may have any of four effects on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</a:p>
          <a:p>
            <a:pPr marL="2112963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Bathochromic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shift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(red shift) – a shift to longer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; lower energy</a:t>
            </a:r>
          </a:p>
          <a:p>
            <a:pPr marL="2112963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112963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Hypsochromic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shift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(blue shift) – shift to shorter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; higher energy</a:t>
            </a:r>
          </a:p>
          <a:p>
            <a:pPr marL="2112963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112963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Hyperchromic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effect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– an increase in intensity</a:t>
            </a:r>
          </a:p>
          <a:p>
            <a:pPr marL="2112963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112963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Hypochromic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effect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– a decrease in intensity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2057400" y="6019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5486400" y="601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02" name="Freeform 8"/>
          <p:cNvSpPr>
            <a:spLocks/>
          </p:cNvSpPr>
          <p:nvPr/>
        </p:nvSpPr>
        <p:spPr bwMode="auto">
          <a:xfrm>
            <a:off x="3276600" y="3352800"/>
            <a:ext cx="2209800" cy="2667000"/>
          </a:xfrm>
          <a:custGeom>
            <a:avLst/>
            <a:gdLst>
              <a:gd name="T0" fmla="*/ 0 w 1392"/>
              <a:gd name="T1" fmla="*/ 2147483647 h 1344"/>
              <a:gd name="T2" fmla="*/ 1209675000 w 1392"/>
              <a:gd name="T3" fmla="*/ 756046875 h 1344"/>
              <a:gd name="T4" fmla="*/ 1935480000 w 1392"/>
              <a:gd name="T5" fmla="*/ 756046875 h 1344"/>
              <a:gd name="T6" fmla="*/ 2147483647 w 1392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1344"/>
              <a:gd name="T14" fmla="*/ 1392 w 1392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1344">
                <a:moveTo>
                  <a:pt x="0" y="1344"/>
                </a:moveTo>
                <a:cubicBezTo>
                  <a:pt x="176" y="864"/>
                  <a:pt x="352" y="384"/>
                  <a:pt x="480" y="192"/>
                </a:cubicBezTo>
                <a:cubicBezTo>
                  <a:pt x="608" y="0"/>
                  <a:pt x="616" y="0"/>
                  <a:pt x="768" y="192"/>
                </a:cubicBezTo>
                <a:cubicBezTo>
                  <a:pt x="920" y="384"/>
                  <a:pt x="1320" y="1080"/>
                  <a:pt x="1392" y="1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1447800" y="6019800"/>
            <a:ext cx="862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 nm</a:t>
            </a:r>
          </a:p>
        </p:txBody>
      </p:sp>
      <p:sp>
        <p:nvSpPr>
          <p:cNvPr id="55304" name="Text Box 10"/>
          <p:cNvSpPr txBox="1">
            <a:spLocks noChangeArrowheads="1"/>
          </p:cNvSpPr>
          <p:nvPr/>
        </p:nvSpPr>
        <p:spPr bwMode="auto">
          <a:xfrm>
            <a:off x="6477000" y="6019800"/>
            <a:ext cx="862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700 nm</a:t>
            </a:r>
          </a:p>
        </p:txBody>
      </p:sp>
      <p:sp>
        <p:nvSpPr>
          <p:cNvPr id="55305" name="Line 11"/>
          <p:cNvSpPr>
            <a:spLocks noChangeShapeType="1"/>
          </p:cNvSpPr>
          <p:nvPr/>
        </p:nvSpPr>
        <p:spPr bwMode="auto">
          <a:xfrm flipV="1">
            <a:off x="1752600" y="37338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06" name="Text Box 12"/>
          <p:cNvSpPr txBox="1">
            <a:spLocks noChangeArrowheads="1"/>
          </p:cNvSpPr>
          <p:nvPr/>
        </p:nvSpPr>
        <p:spPr bwMode="auto">
          <a:xfrm>
            <a:off x="1371600" y="4648200"/>
            <a:ext cx="284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</a:p>
        </p:txBody>
      </p:sp>
      <p:sp>
        <p:nvSpPr>
          <p:cNvPr id="55307" name="AutoShape 13"/>
          <p:cNvSpPr>
            <a:spLocks noChangeArrowheads="1"/>
          </p:cNvSpPr>
          <p:nvPr/>
        </p:nvSpPr>
        <p:spPr bwMode="auto">
          <a:xfrm rot="5400000">
            <a:off x="3684588" y="5437187"/>
            <a:ext cx="1143000" cy="631825"/>
          </a:xfrm>
          <a:prstGeom prst="rightArrow">
            <a:avLst>
              <a:gd name="adj1" fmla="val 50000"/>
              <a:gd name="adj2" fmla="val 42211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Hypochromic</a:t>
            </a:r>
          </a:p>
        </p:txBody>
      </p:sp>
      <p:sp>
        <p:nvSpPr>
          <p:cNvPr id="55308" name="AutoShape 15"/>
          <p:cNvSpPr>
            <a:spLocks noChangeArrowheads="1"/>
          </p:cNvSpPr>
          <p:nvPr/>
        </p:nvSpPr>
        <p:spPr bwMode="auto">
          <a:xfrm>
            <a:off x="2819400" y="4648200"/>
            <a:ext cx="1268413" cy="658813"/>
          </a:xfrm>
          <a:prstGeom prst="leftArrow">
            <a:avLst>
              <a:gd name="adj1" fmla="val 50000"/>
              <a:gd name="adj2" fmla="val 4813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Hypsochromic</a:t>
            </a:r>
          </a:p>
        </p:txBody>
      </p:sp>
      <p:sp>
        <p:nvSpPr>
          <p:cNvPr id="55309" name="AutoShape 21"/>
          <p:cNvSpPr>
            <a:spLocks noChangeArrowheads="1"/>
          </p:cNvSpPr>
          <p:nvPr/>
        </p:nvSpPr>
        <p:spPr bwMode="auto">
          <a:xfrm rot="-5400000">
            <a:off x="3611563" y="3848100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Hyperchromic</a:t>
            </a:r>
          </a:p>
        </p:txBody>
      </p:sp>
      <p:sp>
        <p:nvSpPr>
          <p:cNvPr id="55310" name="AutoShape 24"/>
          <p:cNvSpPr>
            <a:spLocks noChangeArrowheads="1"/>
          </p:cNvSpPr>
          <p:nvPr/>
        </p:nvSpPr>
        <p:spPr bwMode="auto">
          <a:xfrm>
            <a:off x="4419600" y="4648200"/>
            <a:ext cx="13716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Bathochromic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5856" y="188640"/>
            <a:ext cx="282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284209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EB28B-8B3A-4C97-98C9-C76AE9CA17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Substituent Effects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Conjugation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– most efficient means of bringing about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bathochromic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hyperchromic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shift of an unsaturated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56324" name="Object 15"/>
          <p:cNvGraphicFramePr>
            <a:graphicFrameLocks noChangeAspect="1"/>
          </p:cNvGraphicFramePr>
          <p:nvPr/>
        </p:nvGraphicFramePr>
        <p:xfrm>
          <a:off x="2057400" y="1981200"/>
          <a:ext cx="3709988" cy="413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name="CS ChemDraw Drawing" r:id="rId3" imgW="4121280" imgH="4600440" progId="">
                  <p:embed/>
                </p:oleObj>
              </mc:Choice>
              <mc:Fallback>
                <p:oleObj name="CS ChemDraw Drawing" r:id="rId3" imgW="4121280" imgH="4600440" progId="">
                  <p:embed/>
                  <p:pic>
                    <p:nvPicPr>
                      <p:cNvPr id="5632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81200"/>
                        <a:ext cx="3709988" cy="413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 Box 16"/>
          <p:cNvSpPr txBox="1">
            <a:spLocks noChangeArrowheads="1"/>
          </p:cNvSpPr>
          <p:nvPr/>
        </p:nvSpPr>
        <p:spPr bwMode="auto">
          <a:xfrm>
            <a:off x="6553200" y="1752600"/>
            <a:ext cx="1516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en-US" sz="1800" b="0" i="0" u="sng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endParaRPr kumimoji="0" lang="en-US" sz="1800" b="0" i="0" u="sng" strike="noStrike" kern="1200" cap="none" spc="0" normalizeH="0" baseline="-2500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26" name="Text Box 17"/>
          <p:cNvSpPr txBox="1">
            <a:spLocks noChangeArrowheads="1"/>
          </p:cNvSpPr>
          <p:nvPr/>
        </p:nvSpPr>
        <p:spPr bwMode="auto">
          <a:xfrm>
            <a:off x="6553200" y="2057400"/>
            <a:ext cx="1716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175	15,000</a:t>
            </a:r>
          </a:p>
        </p:txBody>
      </p:sp>
      <p:sp>
        <p:nvSpPr>
          <p:cNvPr id="56327" name="Text Box 18"/>
          <p:cNvSpPr txBox="1">
            <a:spLocks noChangeArrowheads="1"/>
          </p:cNvSpPr>
          <p:nvPr/>
        </p:nvSpPr>
        <p:spPr bwMode="auto">
          <a:xfrm>
            <a:off x="6553200" y="2630488"/>
            <a:ext cx="1716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217	21,000</a:t>
            </a:r>
          </a:p>
        </p:txBody>
      </p:sp>
      <p:sp>
        <p:nvSpPr>
          <p:cNvPr id="56328" name="Text Box 19"/>
          <p:cNvSpPr txBox="1">
            <a:spLocks noChangeArrowheads="1"/>
          </p:cNvSpPr>
          <p:nvPr/>
        </p:nvSpPr>
        <p:spPr bwMode="auto">
          <a:xfrm>
            <a:off x="6553200" y="3200400"/>
            <a:ext cx="1716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258	35,000</a:t>
            </a:r>
          </a:p>
        </p:txBody>
      </p:sp>
      <p:sp>
        <p:nvSpPr>
          <p:cNvPr id="56329" name="Text Box 20"/>
          <p:cNvSpPr txBox="1">
            <a:spLocks noChangeArrowheads="1"/>
          </p:cNvSpPr>
          <p:nvPr/>
        </p:nvSpPr>
        <p:spPr bwMode="auto">
          <a:xfrm>
            <a:off x="5562600" y="5638800"/>
            <a:ext cx="3122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n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p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*	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280	     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p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*	213	   7,100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6330" name="Text Box 21"/>
          <p:cNvSpPr txBox="1">
            <a:spLocks noChangeArrowheads="1"/>
          </p:cNvSpPr>
          <p:nvPr/>
        </p:nvSpPr>
        <p:spPr bwMode="auto">
          <a:xfrm>
            <a:off x="6553200" y="3962400"/>
            <a:ext cx="182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465	125,000</a:t>
            </a:r>
          </a:p>
        </p:txBody>
      </p:sp>
      <p:sp>
        <p:nvSpPr>
          <p:cNvPr id="56331" name="Text Box 22"/>
          <p:cNvSpPr txBox="1">
            <a:spLocks noChangeArrowheads="1"/>
          </p:cNvSpPr>
          <p:nvPr/>
        </p:nvSpPr>
        <p:spPr bwMode="auto">
          <a:xfrm>
            <a:off x="5562600" y="4953000"/>
            <a:ext cx="3122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n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p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*	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280	     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p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sym typeface="Wingdings" pitchFamily="2" charset="2"/>
              </a:rPr>
              <a:t>*	189	    900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5856" y="188640"/>
            <a:ext cx="282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4234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0F8534-1549-44B4-BD2A-C6A533B09A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Substituent Effects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Conjugation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Alkenes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The observed shifts from conjugation imply that an increase in conjugation decreases the energy required for electronic excitation 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From molecular orbital (MO) theory two atomic p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orbitals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from two sp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hybrid carbons combine to form two MOs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* in ethylene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graphicFrame>
        <p:nvGraphicFramePr>
          <p:cNvPr id="57348" name="Object 12"/>
          <p:cNvGraphicFramePr>
            <a:graphicFrameLocks noChangeAspect="1"/>
          </p:cNvGraphicFramePr>
          <p:nvPr/>
        </p:nvGraphicFramePr>
        <p:xfrm>
          <a:off x="5029200" y="5486400"/>
          <a:ext cx="8239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8" name="CS ChemDraw Drawing" r:id="rId3" imgW="1123810" imgH="1247619" progId="">
                  <p:embed/>
                </p:oleObj>
              </mc:Choice>
              <mc:Fallback>
                <p:oleObj name="CS ChemDraw Drawing" r:id="rId3" imgW="1123810" imgH="1247619" progId="">
                  <p:embed/>
                  <p:pic>
                    <p:nvPicPr>
                      <p:cNvPr id="573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486400"/>
                        <a:ext cx="8239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13"/>
          <p:cNvGraphicFramePr>
            <a:graphicFrameLocks noChangeAspect="1"/>
          </p:cNvGraphicFramePr>
          <p:nvPr/>
        </p:nvGraphicFramePr>
        <p:xfrm>
          <a:off x="4953000" y="2971800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9" name="CS ChemDraw Drawing" r:id="rId5" imgW="1285714" imgH="1266667" progId="">
                  <p:embed/>
                </p:oleObj>
              </mc:Choice>
              <mc:Fallback>
                <p:oleObj name="CS ChemDraw Drawing" r:id="rId5" imgW="1285714" imgH="1266667" progId="">
                  <p:embed/>
                  <p:pic>
                    <p:nvPicPr>
                      <p:cNvPr id="573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71800"/>
                        <a:ext cx="838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Line 14"/>
          <p:cNvSpPr>
            <a:spLocks noChangeShapeType="1"/>
          </p:cNvSpPr>
          <p:nvPr/>
        </p:nvSpPr>
        <p:spPr bwMode="auto">
          <a:xfrm>
            <a:off x="3048000" y="47244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51" name="Line 15"/>
          <p:cNvSpPr>
            <a:spLocks noChangeShapeType="1"/>
          </p:cNvSpPr>
          <p:nvPr/>
        </p:nvSpPr>
        <p:spPr bwMode="auto">
          <a:xfrm>
            <a:off x="5334000" y="47244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52" name="Line 16"/>
          <p:cNvSpPr>
            <a:spLocks noChangeShapeType="1"/>
          </p:cNvSpPr>
          <p:nvPr/>
        </p:nvSpPr>
        <p:spPr bwMode="auto">
          <a:xfrm flipV="1">
            <a:off x="3581400" y="36576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53" name="Line 17"/>
          <p:cNvSpPr>
            <a:spLocks noChangeShapeType="1"/>
          </p:cNvSpPr>
          <p:nvPr/>
        </p:nvSpPr>
        <p:spPr bwMode="auto">
          <a:xfrm flipH="1" flipV="1">
            <a:off x="4800600" y="36576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54" name="Line 18"/>
          <p:cNvSpPr>
            <a:spLocks noChangeShapeType="1"/>
          </p:cNvSpPr>
          <p:nvPr/>
        </p:nvSpPr>
        <p:spPr bwMode="auto">
          <a:xfrm>
            <a:off x="4114800" y="3657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55" name="Line 19"/>
          <p:cNvSpPr>
            <a:spLocks noChangeShapeType="1"/>
          </p:cNvSpPr>
          <p:nvPr/>
        </p:nvSpPr>
        <p:spPr bwMode="auto">
          <a:xfrm>
            <a:off x="3581400" y="47244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56" name="Line 20"/>
          <p:cNvSpPr>
            <a:spLocks noChangeShapeType="1"/>
          </p:cNvSpPr>
          <p:nvPr/>
        </p:nvSpPr>
        <p:spPr bwMode="auto">
          <a:xfrm flipH="1">
            <a:off x="4876800" y="47244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57" name="Line 21"/>
          <p:cNvSpPr>
            <a:spLocks noChangeShapeType="1"/>
          </p:cNvSpPr>
          <p:nvPr/>
        </p:nvSpPr>
        <p:spPr bwMode="auto">
          <a:xfrm>
            <a:off x="4114800" y="5715000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58" name="Text Box 22"/>
          <p:cNvSpPr txBox="1">
            <a:spLocks noChangeArrowheads="1"/>
          </p:cNvSpPr>
          <p:nvPr/>
        </p:nvSpPr>
        <p:spPr bwMode="auto">
          <a:xfrm>
            <a:off x="3505200" y="3276600"/>
            <a:ext cx="595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</a:p>
        </p:txBody>
      </p:sp>
      <p:sp>
        <p:nvSpPr>
          <p:cNvPr id="57359" name="Text Box 23"/>
          <p:cNvSpPr txBox="1">
            <a:spLocks noChangeArrowheads="1"/>
          </p:cNvSpPr>
          <p:nvPr/>
        </p:nvSpPr>
        <p:spPr bwMode="auto">
          <a:xfrm>
            <a:off x="4343400" y="56388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57360" name="Line 24"/>
          <p:cNvSpPr>
            <a:spLocks noChangeShapeType="1"/>
          </p:cNvSpPr>
          <p:nvPr/>
        </p:nvSpPr>
        <p:spPr bwMode="auto">
          <a:xfrm flipV="1">
            <a:off x="4419600" y="525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61" name="Line 25"/>
          <p:cNvSpPr>
            <a:spLocks noChangeShapeType="1"/>
          </p:cNvSpPr>
          <p:nvPr/>
        </p:nvSpPr>
        <p:spPr bwMode="auto">
          <a:xfrm>
            <a:off x="4572000" y="525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7362" name="Object 28"/>
          <p:cNvGraphicFramePr>
            <a:graphicFrameLocks noChangeAspect="1"/>
          </p:cNvGraphicFramePr>
          <p:nvPr/>
        </p:nvGraphicFramePr>
        <p:xfrm>
          <a:off x="2362200" y="4316413"/>
          <a:ext cx="512763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" name="CS ChemDraw Drawing" r:id="rId7" imgW="887040" imgH="1382760" progId="">
                  <p:embed/>
                </p:oleObj>
              </mc:Choice>
              <mc:Fallback>
                <p:oleObj name="CS ChemDraw Drawing" r:id="rId7" imgW="887040" imgH="1382760" progId="">
                  <p:embed/>
                  <p:pic>
                    <p:nvPicPr>
                      <p:cNvPr id="5736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316413"/>
                        <a:ext cx="512763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3" name="Object 29"/>
          <p:cNvGraphicFramePr>
            <a:graphicFrameLocks noChangeAspect="1"/>
          </p:cNvGraphicFramePr>
          <p:nvPr/>
        </p:nvGraphicFramePr>
        <p:xfrm>
          <a:off x="6019800" y="4343400"/>
          <a:ext cx="51276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1" name="CS ChemDraw Drawing" r:id="rId9" imgW="907920" imgH="1404360" progId="">
                  <p:embed/>
                </p:oleObj>
              </mc:Choice>
              <mc:Fallback>
                <p:oleObj name="CS ChemDraw Drawing" r:id="rId9" imgW="907920" imgH="1404360" progId="">
                  <p:embed/>
                  <p:pic>
                    <p:nvPicPr>
                      <p:cNvPr id="5736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343400"/>
                        <a:ext cx="51276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4" name="Text Box 30"/>
          <p:cNvSpPr txBox="1">
            <a:spLocks noChangeArrowheads="1"/>
          </p:cNvSpPr>
          <p:nvPr/>
        </p:nvSpPr>
        <p:spPr bwMode="auto">
          <a:xfrm>
            <a:off x="3581400" y="5638800"/>
            <a:ext cx="468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57365" name="Text Box 31"/>
          <p:cNvSpPr txBox="1">
            <a:spLocks noChangeArrowheads="1"/>
          </p:cNvSpPr>
          <p:nvPr/>
        </p:nvSpPr>
        <p:spPr bwMode="auto">
          <a:xfrm>
            <a:off x="1828800" y="44196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57366" name="Text Box 32"/>
          <p:cNvSpPr txBox="1">
            <a:spLocks noChangeArrowheads="1"/>
          </p:cNvSpPr>
          <p:nvPr/>
        </p:nvSpPr>
        <p:spPr bwMode="auto">
          <a:xfrm>
            <a:off x="6705600" y="44958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2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5856" y="188640"/>
            <a:ext cx="282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43771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88FC6-4457-4CB2-81E8-21544F6795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692696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Substituent Effects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Conjugation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Alkenes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When we consider butadiene, we are now mixing 4 p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orbitals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giving 4 MOs of an energetically symmetrical distribution compared to ethylene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3048000" y="4495800"/>
          <a:ext cx="8239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4" name="CS ChemDraw Drawing" r:id="rId3" imgW="1123810" imgH="1247619" progId="">
                  <p:embed/>
                </p:oleObj>
              </mc:Choice>
              <mc:Fallback>
                <p:oleObj name="CS ChemDraw Drawing" r:id="rId3" imgW="1123810" imgH="1247619" progId="">
                  <p:embed/>
                  <p:pic>
                    <p:nvPicPr>
                      <p:cNvPr id="583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95800"/>
                        <a:ext cx="8239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2971800" y="2590800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5" name="CS ChemDraw Drawing" r:id="rId5" imgW="1285714" imgH="1266667" progId="">
                  <p:embed/>
                </p:oleObj>
              </mc:Choice>
              <mc:Fallback>
                <p:oleObj name="CS ChemDraw Drawing" r:id="rId5" imgW="1285714" imgH="1266667" progId="">
                  <p:embed/>
                  <p:pic>
                    <p:nvPicPr>
                      <p:cNvPr id="583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90800"/>
                        <a:ext cx="838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Line 10"/>
          <p:cNvSpPr>
            <a:spLocks noChangeShapeType="1"/>
          </p:cNvSpPr>
          <p:nvPr/>
        </p:nvSpPr>
        <p:spPr bwMode="auto">
          <a:xfrm>
            <a:off x="2133600" y="3276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5" name="Line 13"/>
          <p:cNvSpPr>
            <a:spLocks noChangeShapeType="1"/>
          </p:cNvSpPr>
          <p:nvPr/>
        </p:nvSpPr>
        <p:spPr bwMode="auto">
          <a:xfrm>
            <a:off x="2133600" y="4724400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6" name="Text Box 14"/>
          <p:cNvSpPr txBox="1">
            <a:spLocks noChangeArrowheads="1"/>
          </p:cNvSpPr>
          <p:nvPr/>
        </p:nvSpPr>
        <p:spPr bwMode="auto">
          <a:xfrm>
            <a:off x="1524000" y="2895600"/>
            <a:ext cx="595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</a:p>
        </p:txBody>
      </p:sp>
      <p:sp>
        <p:nvSpPr>
          <p:cNvPr id="58377" name="Text Box 15"/>
          <p:cNvSpPr txBox="1">
            <a:spLocks noChangeArrowheads="1"/>
          </p:cNvSpPr>
          <p:nvPr/>
        </p:nvSpPr>
        <p:spPr bwMode="auto">
          <a:xfrm>
            <a:off x="2362200" y="46482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58378" name="Line 16"/>
          <p:cNvSpPr>
            <a:spLocks noChangeShapeType="1"/>
          </p:cNvSpPr>
          <p:nvPr/>
        </p:nvSpPr>
        <p:spPr bwMode="auto">
          <a:xfrm flipV="1">
            <a:off x="2438400" y="4267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9" name="Line 17"/>
          <p:cNvSpPr>
            <a:spLocks noChangeShapeType="1"/>
          </p:cNvSpPr>
          <p:nvPr/>
        </p:nvSpPr>
        <p:spPr bwMode="auto">
          <a:xfrm>
            <a:off x="2590800" y="4267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80" name="Text Box 20"/>
          <p:cNvSpPr txBox="1">
            <a:spLocks noChangeArrowheads="1"/>
          </p:cNvSpPr>
          <p:nvPr/>
        </p:nvSpPr>
        <p:spPr bwMode="auto">
          <a:xfrm>
            <a:off x="1600200" y="4648200"/>
            <a:ext cx="468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58381" name="Line 23"/>
          <p:cNvSpPr>
            <a:spLocks noChangeShapeType="1"/>
          </p:cNvSpPr>
          <p:nvPr/>
        </p:nvSpPr>
        <p:spPr bwMode="auto">
          <a:xfrm>
            <a:off x="5715000" y="2895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82" name="Line 24"/>
          <p:cNvSpPr>
            <a:spLocks noChangeShapeType="1"/>
          </p:cNvSpPr>
          <p:nvPr/>
        </p:nvSpPr>
        <p:spPr bwMode="auto">
          <a:xfrm>
            <a:off x="5715000" y="3657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83" name="Line 25"/>
          <p:cNvSpPr>
            <a:spLocks noChangeShapeType="1"/>
          </p:cNvSpPr>
          <p:nvPr/>
        </p:nvSpPr>
        <p:spPr bwMode="auto">
          <a:xfrm>
            <a:off x="5715000" y="43434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84" name="Line 26"/>
          <p:cNvSpPr>
            <a:spLocks noChangeShapeType="1"/>
          </p:cNvSpPr>
          <p:nvPr/>
        </p:nvSpPr>
        <p:spPr bwMode="auto">
          <a:xfrm>
            <a:off x="5715000" y="51054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85" name="Line 27"/>
          <p:cNvSpPr>
            <a:spLocks noChangeShapeType="1"/>
          </p:cNvSpPr>
          <p:nvPr/>
        </p:nvSpPr>
        <p:spPr bwMode="auto">
          <a:xfrm flipV="1">
            <a:off x="1066800" y="3962400"/>
            <a:ext cx="6400800" cy="26988"/>
          </a:xfrm>
          <a:prstGeom prst="line">
            <a:avLst/>
          </a:prstGeom>
          <a:noFill/>
          <a:ln w="3810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8386" name="Object 28"/>
          <p:cNvGraphicFramePr>
            <a:graphicFrameLocks noChangeAspect="1"/>
          </p:cNvGraphicFramePr>
          <p:nvPr/>
        </p:nvGraphicFramePr>
        <p:xfrm>
          <a:off x="6934200" y="4953000"/>
          <a:ext cx="1295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6" name="CS ChemDraw Drawing" r:id="rId7" imgW="1623600" imgH="1126080" progId="">
                  <p:embed/>
                </p:oleObj>
              </mc:Choice>
              <mc:Fallback>
                <p:oleObj name="CS ChemDraw Drawing" r:id="rId7" imgW="1623600" imgH="1126080" progId="">
                  <p:embed/>
                  <p:pic>
                    <p:nvPicPr>
                      <p:cNvPr id="5838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953000"/>
                        <a:ext cx="1295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7" name="Object 29"/>
          <p:cNvGraphicFramePr>
            <a:graphicFrameLocks noChangeAspect="1"/>
          </p:cNvGraphicFramePr>
          <p:nvPr/>
        </p:nvGraphicFramePr>
        <p:xfrm>
          <a:off x="6934200" y="3962400"/>
          <a:ext cx="12192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7" name="CS ChemDraw Drawing" r:id="rId9" imgW="1623240" imgH="1126440" progId="">
                  <p:embed/>
                </p:oleObj>
              </mc:Choice>
              <mc:Fallback>
                <p:oleObj name="CS ChemDraw Drawing" r:id="rId9" imgW="1623240" imgH="1126440" progId="">
                  <p:embed/>
                  <p:pic>
                    <p:nvPicPr>
                      <p:cNvPr id="5838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962400"/>
                        <a:ext cx="12192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8" name="Object 30"/>
          <p:cNvGraphicFramePr>
            <a:graphicFrameLocks noChangeAspect="1"/>
          </p:cNvGraphicFramePr>
          <p:nvPr/>
        </p:nvGraphicFramePr>
        <p:xfrm>
          <a:off x="6934200" y="3048000"/>
          <a:ext cx="12192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8" name="CS ChemDraw Drawing" r:id="rId11" imgW="1623600" imgH="1126440" progId="">
                  <p:embed/>
                </p:oleObj>
              </mc:Choice>
              <mc:Fallback>
                <p:oleObj name="CS ChemDraw Drawing" r:id="rId11" imgW="1623600" imgH="1126440" progId="">
                  <p:embed/>
                  <p:pic>
                    <p:nvPicPr>
                      <p:cNvPr id="5838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048000"/>
                        <a:ext cx="12192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9" name="Object 31"/>
          <p:cNvGraphicFramePr>
            <a:graphicFrameLocks noChangeAspect="1"/>
          </p:cNvGraphicFramePr>
          <p:nvPr/>
        </p:nvGraphicFramePr>
        <p:xfrm>
          <a:off x="6934200" y="2209800"/>
          <a:ext cx="11430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9" name="CS ChemDraw Drawing" r:id="rId13" imgW="1623600" imgH="1126800" progId="">
                  <p:embed/>
                </p:oleObj>
              </mc:Choice>
              <mc:Fallback>
                <p:oleObj name="CS ChemDraw Drawing" r:id="rId13" imgW="1623600" imgH="1126800" progId="">
                  <p:embed/>
                  <p:pic>
                    <p:nvPicPr>
                      <p:cNvPr id="5838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209800"/>
                        <a:ext cx="11430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0" name="Text Box 32"/>
          <p:cNvSpPr txBox="1">
            <a:spLocks noChangeArrowheads="1"/>
          </p:cNvSpPr>
          <p:nvPr/>
        </p:nvSpPr>
        <p:spPr bwMode="auto">
          <a:xfrm>
            <a:off x="5105400" y="4876800"/>
            <a:ext cx="468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58391" name="Text Box 33"/>
          <p:cNvSpPr txBox="1">
            <a:spLocks noChangeArrowheads="1"/>
          </p:cNvSpPr>
          <p:nvPr/>
        </p:nvSpPr>
        <p:spPr bwMode="auto">
          <a:xfrm>
            <a:off x="5073650" y="4114800"/>
            <a:ext cx="468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2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58392" name="Text Box 34"/>
          <p:cNvSpPr txBox="1">
            <a:spLocks noChangeArrowheads="1"/>
          </p:cNvSpPr>
          <p:nvPr/>
        </p:nvSpPr>
        <p:spPr bwMode="auto">
          <a:xfrm>
            <a:off x="5029200" y="3429000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</a:p>
        </p:txBody>
      </p:sp>
      <p:sp>
        <p:nvSpPr>
          <p:cNvPr id="58393" name="Text Box 35"/>
          <p:cNvSpPr txBox="1">
            <a:spLocks noChangeArrowheads="1"/>
          </p:cNvSpPr>
          <p:nvPr/>
        </p:nvSpPr>
        <p:spPr bwMode="auto">
          <a:xfrm>
            <a:off x="5029200" y="2667000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</a:p>
        </p:txBody>
      </p:sp>
      <p:sp>
        <p:nvSpPr>
          <p:cNvPr id="58394" name="Text Box 36"/>
          <p:cNvSpPr txBox="1">
            <a:spLocks noChangeArrowheads="1"/>
          </p:cNvSpPr>
          <p:nvPr/>
        </p:nvSpPr>
        <p:spPr bwMode="auto">
          <a:xfrm>
            <a:off x="1828800" y="5791200"/>
            <a:ext cx="5145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for the HOMO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 LUMO transition is reduced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95" name="Line 37"/>
          <p:cNvSpPr>
            <a:spLocks noChangeShapeType="1"/>
          </p:cNvSpPr>
          <p:nvPr/>
        </p:nvSpPr>
        <p:spPr bwMode="auto">
          <a:xfrm flipV="1">
            <a:off x="2209800" y="33528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96" name="Line 38"/>
          <p:cNvSpPr>
            <a:spLocks noChangeShapeType="1"/>
          </p:cNvSpPr>
          <p:nvPr/>
        </p:nvSpPr>
        <p:spPr bwMode="auto">
          <a:xfrm>
            <a:off x="60960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97" name="Line 39"/>
          <p:cNvSpPr>
            <a:spLocks noChangeShapeType="1"/>
          </p:cNvSpPr>
          <p:nvPr/>
        </p:nvSpPr>
        <p:spPr bwMode="auto">
          <a:xfrm flipV="1">
            <a:off x="60198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98" name="Line 40"/>
          <p:cNvSpPr>
            <a:spLocks noChangeShapeType="1"/>
          </p:cNvSpPr>
          <p:nvPr/>
        </p:nvSpPr>
        <p:spPr bwMode="auto">
          <a:xfrm>
            <a:off x="60960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99" name="Line 41"/>
          <p:cNvSpPr>
            <a:spLocks noChangeShapeType="1"/>
          </p:cNvSpPr>
          <p:nvPr/>
        </p:nvSpPr>
        <p:spPr bwMode="auto">
          <a:xfrm flipV="1">
            <a:off x="60198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00" name="Line 42"/>
          <p:cNvSpPr>
            <a:spLocks noChangeShapeType="1"/>
          </p:cNvSpPr>
          <p:nvPr/>
        </p:nvSpPr>
        <p:spPr bwMode="auto">
          <a:xfrm flipV="1">
            <a:off x="5791200" y="36576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75856" y="188640"/>
            <a:ext cx="282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7042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87400"/>
          </a:xfrm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sz="4000">
                <a:solidFill>
                  <a:srgbClr val="993300"/>
                </a:solidFill>
              </a:rPr>
              <a:t>MOs for the 2</a:t>
            </a:r>
            <a:r>
              <a:rPr lang="en-US" sz="4000" i="1">
                <a:solidFill>
                  <a:srgbClr val="993300"/>
                </a:solidFill>
              </a:rPr>
              <a:t>p</a:t>
            </a:r>
            <a:r>
              <a:rPr lang="en-US" sz="4000">
                <a:solidFill>
                  <a:srgbClr val="993300"/>
                </a:solidFill>
              </a:rPr>
              <a:t> Electrons</a:t>
            </a:r>
          </a:p>
        </p:txBody>
      </p:sp>
      <p:pic>
        <p:nvPicPr>
          <p:cNvPr id="191492" name="Picture 4" descr="FG10_26"/>
          <p:cNvPicPr>
            <a:picLocks noChangeAspect="1" noChangeArrowheads="1"/>
          </p:cNvPicPr>
          <p:nvPr/>
        </p:nvPicPr>
        <p:blipFill>
          <a:blip r:embed="rId2" cstate="print"/>
          <a:srcRect b="3181"/>
          <a:stretch>
            <a:fillRect/>
          </a:stretch>
        </p:blipFill>
        <p:spPr bwMode="auto">
          <a:xfrm>
            <a:off x="2771775" y="1268413"/>
            <a:ext cx="6129338" cy="5283200"/>
          </a:xfrm>
          <a:prstGeom prst="rect">
            <a:avLst/>
          </a:prstGeom>
          <a:noFill/>
        </p:spPr>
      </p:pic>
      <p:sp>
        <p:nvSpPr>
          <p:cNvPr id="191493" name="AutoShape 5"/>
          <p:cNvSpPr>
            <a:spLocks noChangeArrowheads="1"/>
          </p:cNvSpPr>
          <p:nvPr/>
        </p:nvSpPr>
        <p:spPr bwMode="auto">
          <a:xfrm>
            <a:off x="0" y="1484313"/>
            <a:ext cx="2057400" cy="1219200"/>
          </a:xfrm>
          <a:prstGeom prst="wedgeRectCallout">
            <a:avLst>
              <a:gd name="adj1" fmla="val 85032"/>
              <a:gd name="adj2" fmla="val -15884"/>
            </a:avLst>
          </a:prstGeom>
          <a:solidFill>
            <a:srgbClr val="AFE1A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two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orbitals combine to form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sigma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bonding and antibonding MOs.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4005263"/>
            <a:ext cx="3124200" cy="1600200"/>
            <a:chOff x="144" y="2640"/>
            <a:chExt cx="1968" cy="1008"/>
          </a:xfrm>
        </p:grpSpPr>
        <p:sp>
          <p:nvSpPr>
            <p:cNvPr id="191495" name="AutoShape 7"/>
            <p:cNvSpPr>
              <a:spLocks noChangeArrowheads="1"/>
            </p:cNvSpPr>
            <p:nvPr/>
          </p:nvSpPr>
          <p:spPr bwMode="auto">
            <a:xfrm>
              <a:off x="144" y="2640"/>
              <a:ext cx="1344" cy="960"/>
            </a:xfrm>
            <a:prstGeom prst="wedgeRectCallout">
              <a:avLst>
                <a:gd name="adj1" fmla="val 30134"/>
                <a:gd name="adj2" fmla="val -40727"/>
              </a:avLst>
            </a:prstGeom>
            <a:solidFill>
              <a:srgbClr val="AFE1A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 two </a:t>
              </a:r>
              <a:r>
                <a:rPr kumimoji="0" 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y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orbitals and the two </a:t>
              </a:r>
              <a:r>
                <a:rPr kumimoji="0" 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z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orbitals give </a:t>
              </a:r>
              <a:r>
                <a:rPr kumimoji="0" 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pi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bonding and antibonding MOs.</a:t>
              </a:r>
            </a:p>
          </p:txBody>
        </p:sp>
        <p:sp>
          <p:nvSpPr>
            <p:cNvPr id="191496" name="Line 8"/>
            <p:cNvSpPr>
              <a:spLocks noChangeShapeType="1"/>
            </p:cNvSpPr>
            <p:nvPr/>
          </p:nvSpPr>
          <p:spPr bwMode="auto">
            <a:xfrm flipV="1">
              <a:off x="1488" y="2640"/>
              <a:ext cx="57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497" name="Line 9"/>
            <p:cNvSpPr>
              <a:spLocks noChangeShapeType="1"/>
            </p:cNvSpPr>
            <p:nvPr/>
          </p:nvSpPr>
          <p:spPr bwMode="auto">
            <a:xfrm>
              <a:off x="1488" y="3264"/>
              <a:ext cx="62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4F53-2312-479A-9A0A-1BF9E18E19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Substituent Effects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Conjugation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Alkenes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Extending this effect out to longer conjugated systems the energy gap becomes progressively smaller: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59396" name="Line 6"/>
          <p:cNvSpPr>
            <a:spLocks noChangeShapeType="1"/>
          </p:cNvSpPr>
          <p:nvPr/>
        </p:nvSpPr>
        <p:spPr bwMode="auto">
          <a:xfrm>
            <a:off x="3048000" y="29718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97" name="Line 7"/>
          <p:cNvSpPr>
            <a:spLocks noChangeShapeType="1"/>
          </p:cNvSpPr>
          <p:nvPr/>
        </p:nvSpPr>
        <p:spPr bwMode="auto">
          <a:xfrm>
            <a:off x="3048000" y="5257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98" name="Line 13"/>
          <p:cNvSpPr>
            <a:spLocks noChangeShapeType="1"/>
          </p:cNvSpPr>
          <p:nvPr/>
        </p:nvSpPr>
        <p:spPr bwMode="auto">
          <a:xfrm>
            <a:off x="3886200" y="26670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99" name="Line 14"/>
          <p:cNvSpPr>
            <a:spLocks noChangeShapeType="1"/>
          </p:cNvSpPr>
          <p:nvPr/>
        </p:nvSpPr>
        <p:spPr bwMode="auto">
          <a:xfrm>
            <a:off x="3886200" y="3276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00" name="Line 15"/>
          <p:cNvSpPr>
            <a:spLocks noChangeShapeType="1"/>
          </p:cNvSpPr>
          <p:nvPr/>
        </p:nvSpPr>
        <p:spPr bwMode="auto">
          <a:xfrm>
            <a:off x="3886200" y="49530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01" name="Line 16"/>
          <p:cNvSpPr>
            <a:spLocks noChangeShapeType="1"/>
          </p:cNvSpPr>
          <p:nvPr/>
        </p:nvSpPr>
        <p:spPr bwMode="auto">
          <a:xfrm>
            <a:off x="3886200" y="56388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02" name="Line 27"/>
          <p:cNvSpPr>
            <a:spLocks noChangeShapeType="1"/>
          </p:cNvSpPr>
          <p:nvPr/>
        </p:nvSpPr>
        <p:spPr bwMode="auto">
          <a:xfrm flipV="1">
            <a:off x="2590800" y="2286000"/>
            <a:ext cx="0" cy="3276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03" name="Text Box 33"/>
          <p:cNvSpPr txBox="1">
            <a:spLocks noChangeArrowheads="1"/>
          </p:cNvSpPr>
          <p:nvPr/>
        </p:nvSpPr>
        <p:spPr bwMode="auto">
          <a:xfrm>
            <a:off x="1524000" y="37338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</a:p>
        </p:txBody>
      </p:sp>
      <p:sp>
        <p:nvSpPr>
          <p:cNvPr id="59404" name="Line 35"/>
          <p:cNvSpPr>
            <a:spLocks noChangeShapeType="1"/>
          </p:cNvSpPr>
          <p:nvPr/>
        </p:nvSpPr>
        <p:spPr bwMode="auto">
          <a:xfrm>
            <a:off x="4724400" y="4648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05" name="Line 36"/>
          <p:cNvSpPr>
            <a:spLocks noChangeShapeType="1"/>
          </p:cNvSpPr>
          <p:nvPr/>
        </p:nvSpPr>
        <p:spPr bwMode="auto">
          <a:xfrm>
            <a:off x="4724400" y="53340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06" name="Line 37"/>
          <p:cNvSpPr>
            <a:spLocks noChangeShapeType="1"/>
          </p:cNvSpPr>
          <p:nvPr/>
        </p:nvSpPr>
        <p:spPr bwMode="auto">
          <a:xfrm>
            <a:off x="4724400" y="5943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07" name="Line 38"/>
          <p:cNvSpPr>
            <a:spLocks noChangeShapeType="1"/>
          </p:cNvSpPr>
          <p:nvPr/>
        </p:nvSpPr>
        <p:spPr bwMode="auto">
          <a:xfrm>
            <a:off x="4724400" y="22860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08" name="Line 39"/>
          <p:cNvSpPr>
            <a:spLocks noChangeShapeType="1"/>
          </p:cNvSpPr>
          <p:nvPr/>
        </p:nvSpPr>
        <p:spPr bwMode="auto">
          <a:xfrm>
            <a:off x="4724400" y="29718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09" name="Line 40"/>
          <p:cNvSpPr>
            <a:spLocks noChangeShapeType="1"/>
          </p:cNvSpPr>
          <p:nvPr/>
        </p:nvSpPr>
        <p:spPr bwMode="auto">
          <a:xfrm>
            <a:off x="4724400" y="35814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10" name="Line 41"/>
          <p:cNvSpPr>
            <a:spLocks noChangeShapeType="1"/>
          </p:cNvSpPr>
          <p:nvPr/>
        </p:nvSpPr>
        <p:spPr bwMode="auto">
          <a:xfrm>
            <a:off x="5791200" y="43434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11" name="Line 42"/>
          <p:cNvSpPr>
            <a:spLocks noChangeShapeType="1"/>
          </p:cNvSpPr>
          <p:nvPr/>
        </p:nvSpPr>
        <p:spPr bwMode="auto">
          <a:xfrm>
            <a:off x="5791200" y="5029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12" name="Line 43"/>
          <p:cNvSpPr>
            <a:spLocks noChangeShapeType="1"/>
          </p:cNvSpPr>
          <p:nvPr/>
        </p:nvSpPr>
        <p:spPr bwMode="auto">
          <a:xfrm>
            <a:off x="5791200" y="56388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13" name="Line 44"/>
          <p:cNvSpPr>
            <a:spLocks noChangeShapeType="1"/>
          </p:cNvSpPr>
          <p:nvPr/>
        </p:nvSpPr>
        <p:spPr bwMode="auto">
          <a:xfrm>
            <a:off x="5791200" y="62484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14" name="Line 45"/>
          <p:cNvSpPr>
            <a:spLocks noChangeShapeType="1"/>
          </p:cNvSpPr>
          <p:nvPr/>
        </p:nvSpPr>
        <p:spPr bwMode="auto">
          <a:xfrm>
            <a:off x="5791200" y="1981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15" name="Line 46"/>
          <p:cNvSpPr>
            <a:spLocks noChangeShapeType="1"/>
          </p:cNvSpPr>
          <p:nvPr/>
        </p:nvSpPr>
        <p:spPr bwMode="auto">
          <a:xfrm>
            <a:off x="5791200" y="26670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16" name="Line 47"/>
          <p:cNvSpPr>
            <a:spLocks noChangeShapeType="1"/>
          </p:cNvSpPr>
          <p:nvPr/>
        </p:nvSpPr>
        <p:spPr bwMode="auto">
          <a:xfrm>
            <a:off x="5791200" y="3276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17" name="Line 48"/>
          <p:cNvSpPr>
            <a:spLocks noChangeShapeType="1"/>
          </p:cNvSpPr>
          <p:nvPr/>
        </p:nvSpPr>
        <p:spPr bwMode="auto">
          <a:xfrm>
            <a:off x="5791200" y="38862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18" name="Line 49"/>
          <p:cNvSpPr>
            <a:spLocks noChangeShapeType="1"/>
          </p:cNvSpPr>
          <p:nvPr/>
        </p:nvSpPr>
        <p:spPr bwMode="auto">
          <a:xfrm flipV="1">
            <a:off x="3352800" y="3048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19" name="Line 50"/>
          <p:cNvSpPr>
            <a:spLocks noChangeShapeType="1"/>
          </p:cNvSpPr>
          <p:nvPr/>
        </p:nvSpPr>
        <p:spPr bwMode="auto">
          <a:xfrm flipV="1">
            <a:off x="4191000" y="3352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20" name="Line 51"/>
          <p:cNvSpPr>
            <a:spLocks noChangeShapeType="1"/>
          </p:cNvSpPr>
          <p:nvPr/>
        </p:nvSpPr>
        <p:spPr bwMode="auto">
          <a:xfrm flipV="1">
            <a:off x="5029200" y="3621088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21" name="Line 52"/>
          <p:cNvSpPr>
            <a:spLocks noChangeShapeType="1"/>
          </p:cNvSpPr>
          <p:nvPr/>
        </p:nvSpPr>
        <p:spPr bwMode="auto">
          <a:xfrm flipV="1">
            <a:off x="60960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22" name="Text Box 53"/>
          <p:cNvSpPr txBox="1">
            <a:spLocks noChangeArrowheads="1"/>
          </p:cNvSpPr>
          <p:nvPr/>
        </p:nvSpPr>
        <p:spPr bwMode="auto">
          <a:xfrm>
            <a:off x="2895600" y="5257800"/>
            <a:ext cx="944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ethylene</a:t>
            </a:r>
          </a:p>
        </p:txBody>
      </p:sp>
      <p:sp>
        <p:nvSpPr>
          <p:cNvPr id="59423" name="Text Box 54"/>
          <p:cNvSpPr txBox="1">
            <a:spLocks noChangeArrowheads="1"/>
          </p:cNvSpPr>
          <p:nvPr/>
        </p:nvSpPr>
        <p:spPr bwMode="auto">
          <a:xfrm>
            <a:off x="3657600" y="5638800"/>
            <a:ext cx="1068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butadiene</a:t>
            </a:r>
          </a:p>
        </p:txBody>
      </p:sp>
      <p:sp>
        <p:nvSpPr>
          <p:cNvPr id="59424" name="Text Box 55"/>
          <p:cNvSpPr txBox="1">
            <a:spLocks noChangeArrowheads="1"/>
          </p:cNvSpPr>
          <p:nvPr/>
        </p:nvSpPr>
        <p:spPr bwMode="auto">
          <a:xfrm>
            <a:off x="4495800" y="5943600"/>
            <a:ext cx="1122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hexatriene</a:t>
            </a:r>
          </a:p>
        </p:txBody>
      </p:sp>
      <p:sp>
        <p:nvSpPr>
          <p:cNvPr id="59425" name="Text Box 56"/>
          <p:cNvSpPr txBox="1">
            <a:spLocks noChangeArrowheads="1"/>
          </p:cNvSpPr>
          <p:nvPr/>
        </p:nvSpPr>
        <p:spPr bwMode="auto">
          <a:xfrm>
            <a:off x="5562600" y="6248400"/>
            <a:ext cx="1311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octatetraene</a:t>
            </a:r>
          </a:p>
        </p:txBody>
      </p:sp>
      <p:sp>
        <p:nvSpPr>
          <p:cNvPr id="59426" name="Text Box 58"/>
          <p:cNvSpPr txBox="1">
            <a:spLocks noChangeArrowheads="1"/>
          </p:cNvSpPr>
          <p:nvPr/>
        </p:nvSpPr>
        <p:spPr bwMode="auto">
          <a:xfrm>
            <a:off x="6629400" y="3810000"/>
            <a:ext cx="1979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Lower energy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Longer wavelenghts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75856" y="188640"/>
            <a:ext cx="282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48088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CFDE0-6452-4658-91E4-365E43EFA16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 startAt="3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Substituent Effects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Conjugation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Alkenes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Similarly, the lone pairs of electrons on N, O, S, X can extend conjugated systems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auxochromes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Here we create 3 MOs – this interaction is not as strong as that of a conjugated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-system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60420" name="Line 35"/>
          <p:cNvSpPr>
            <a:spLocks noChangeShapeType="1"/>
          </p:cNvSpPr>
          <p:nvPr/>
        </p:nvSpPr>
        <p:spPr bwMode="auto">
          <a:xfrm>
            <a:off x="5257800" y="60198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21" name="Line 36"/>
          <p:cNvSpPr>
            <a:spLocks noChangeShapeType="1"/>
          </p:cNvSpPr>
          <p:nvPr/>
        </p:nvSpPr>
        <p:spPr bwMode="auto">
          <a:xfrm>
            <a:off x="6248400" y="50292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22" name="Line 37"/>
          <p:cNvSpPr>
            <a:spLocks noChangeShapeType="1"/>
          </p:cNvSpPr>
          <p:nvPr/>
        </p:nvSpPr>
        <p:spPr bwMode="auto">
          <a:xfrm flipV="1">
            <a:off x="3810000" y="34290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23" name="Line 38"/>
          <p:cNvSpPr>
            <a:spLocks noChangeShapeType="1"/>
          </p:cNvSpPr>
          <p:nvPr/>
        </p:nvSpPr>
        <p:spPr bwMode="auto">
          <a:xfrm flipH="1" flipV="1">
            <a:off x="5791200" y="3429000"/>
            <a:ext cx="457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24" name="Line 39"/>
          <p:cNvSpPr>
            <a:spLocks noChangeShapeType="1"/>
          </p:cNvSpPr>
          <p:nvPr/>
        </p:nvSpPr>
        <p:spPr bwMode="auto">
          <a:xfrm>
            <a:off x="30480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25" name="Line 40"/>
          <p:cNvSpPr>
            <a:spLocks noChangeShapeType="1"/>
          </p:cNvSpPr>
          <p:nvPr/>
        </p:nvSpPr>
        <p:spPr bwMode="auto">
          <a:xfrm>
            <a:off x="3810000" y="4495800"/>
            <a:ext cx="1447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26" name="Line 41"/>
          <p:cNvSpPr>
            <a:spLocks noChangeShapeType="1"/>
          </p:cNvSpPr>
          <p:nvPr/>
        </p:nvSpPr>
        <p:spPr bwMode="auto">
          <a:xfrm flipH="1">
            <a:off x="5791200" y="50292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27" name="Line 42"/>
          <p:cNvSpPr>
            <a:spLocks noChangeShapeType="1"/>
          </p:cNvSpPr>
          <p:nvPr/>
        </p:nvSpPr>
        <p:spPr bwMode="auto">
          <a:xfrm>
            <a:off x="3048000" y="3733800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28" name="Text Box 43"/>
          <p:cNvSpPr txBox="1">
            <a:spLocks noChangeArrowheads="1"/>
          </p:cNvSpPr>
          <p:nvPr/>
        </p:nvSpPr>
        <p:spPr bwMode="auto">
          <a:xfrm>
            <a:off x="4724400" y="3657600"/>
            <a:ext cx="468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2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60429" name="Text Box 44"/>
          <p:cNvSpPr txBox="1">
            <a:spLocks noChangeArrowheads="1"/>
          </p:cNvSpPr>
          <p:nvPr/>
        </p:nvSpPr>
        <p:spPr bwMode="auto">
          <a:xfrm>
            <a:off x="3276600" y="44196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60430" name="Line 45"/>
          <p:cNvSpPr>
            <a:spLocks noChangeShapeType="1"/>
          </p:cNvSpPr>
          <p:nvPr/>
        </p:nvSpPr>
        <p:spPr bwMode="auto">
          <a:xfrm flipV="1">
            <a:off x="5562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31" name="Line 46"/>
          <p:cNvSpPr>
            <a:spLocks noChangeShapeType="1"/>
          </p:cNvSpPr>
          <p:nvPr/>
        </p:nvSpPr>
        <p:spPr bwMode="auto">
          <a:xfrm>
            <a:off x="6473825" y="45624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32" name="Text Box 49"/>
          <p:cNvSpPr txBox="1">
            <a:spLocks noChangeArrowheads="1"/>
          </p:cNvSpPr>
          <p:nvPr/>
        </p:nvSpPr>
        <p:spPr bwMode="auto">
          <a:xfrm>
            <a:off x="5791200" y="5867400"/>
            <a:ext cx="468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graphicFrame>
        <p:nvGraphicFramePr>
          <p:cNvPr id="60433" name="Object 52"/>
          <p:cNvGraphicFramePr>
            <a:graphicFrameLocks noChangeAspect="1"/>
          </p:cNvGraphicFramePr>
          <p:nvPr/>
        </p:nvGraphicFramePr>
        <p:xfrm>
          <a:off x="6934200" y="2590800"/>
          <a:ext cx="10668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" name="CS ChemDraw Drawing" r:id="rId3" imgW="651960" imgH="468360" progId="">
                  <p:embed/>
                </p:oleObj>
              </mc:Choice>
              <mc:Fallback>
                <p:oleObj name="CS ChemDraw Drawing" r:id="rId3" imgW="651960" imgH="468360" progId="">
                  <p:embed/>
                  <p:pic>
                    <p:nvPicPr>
                      <p:cNvPr id="6043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590800"/>
                        <a:ext cx="10668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4" name="Text Box 53"/>
          <p:cNvSpPr txBox="1">
            <a:spLocks noChangeArrowheads="1"/>
          </p:cNvSpPr>
          <p:nvPr/>
        </p:nvSpPr>
        <p:spPr bwMode="auto">
          <a:xfrm>
            <a:off x="3276600" y="3657600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60435" name="Text Box 54"/>
          <p:cNvSpPr txBox="1">
            <a:spLocks noChangeArrowheads="1"/>
          </p:cNvSpPr>
          <p:nvPr/>
        </p:nvSpPr>
        <p:spPr bwMode="auto">
          <a:xfrm>
            <a:off x="6324600" y="4953000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</a:t>
            </a: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0436" name="Line 55"/>
          <p:cNvSpPr>
            <a:spLocks noChangeShapeType="1"/>
          </p:cNvSpPr>
          <p:nvPr/>
        </p:nvSpPr>
        <p:spPr bwMode="auto">
          <a:xfrm>
            <a:off x="5257800" y="34290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37" name="Line 56"/>
          <p:cNvSpPr>
            <a:spLocks noChangeShapeType="1"/>
          </p:cNvSpPr>
          <p:nvPr/>
        </p:nvSpPr>
        <p:spPr bwMode="auto">
          <a:xfrm>
            <a:off x="5257800" y="39624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38" name="Line 57"/>
          <p:cNvSpPr>
            <a:spLocks noChangeShapeType="1"/>
          </p:cNvSpPr>
          <p:nvPr/>
        </p:nvSpPr>
        <p:spPr bwMode="auto">
          <a:xfrm flipH="1" flipV="1">
            <a:off x="5791200" y="39624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39" name="Line 59"/>
          <p:cNvSpPr>
            <a:spLocks noChangeShapeType="1"/>
          </p:cNvSpPr>
          <p:nvPr/>
        </p:nvSpPr>
        <p:spPr bwMode="auto">
          <a:xfrm flipV="1">
            <a:off x="3810000" y="39624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40" name="Text Box 60"/>
          <p:cNvSpPr txBox="1">
            <a:spLocks noChangeArrowheads="1"/>
          </p:cNvSpPr>
          <p:nvPr/>
        </p:nvSpPr>
        <p:spPr bwMode="auto">
          <a:xfrm>
            <a:off x="5791200" y="3124200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</a:p>
        </p:txBody>
      </p:sp>
      <p:sp>
        <p:nvSpPr>
          <p:cNvPr id="60441" name="Line 61"/>
          <p:cNvSpPr>
            <a:spLocks noChangeShapeType="1"/>
          </p:cNvSpPr>
          <p:nvPr/>
        </p:nvSpPr>
        <p:spPr bwMode="auto">
          <a:xfrm>
            <a:off x="34290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42" name="Line 64"/>
          <p:cNvSpPr>
            <a:spLocks noChangeShapeType="1"/>
          </p:cNvSpPr>
          <p:nvPr/>
        </p:nvSpPr>
        <p:spPr bwMode="auto">
          <a:xfrm flipV="1">
            <a:off x="35052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43" name="Line 65"/>
          <p:cNvSpPr>
            <a:spLocks noChangeShapeType="1"/>
          </p:cNvSpPr>
          <p:nvPr/>
        </p:nvSpPr>
        <p:spPr bwMode="auto">
          <a:xfrm>
            <a:off x="54864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44" name="Line 66"/>
          <p:cNvSpPr>
            <a:spLocks noChangeShapeType="1"/>
          </p:cNvSpPr>
          <p:nvPr/>
        </p:nvSpPr>
        <p:spPr bwMode="auto">
          <a:xfrm flipV="1">
            <a:off x="6553200" y="4572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45" name="Line 67"/>
          <p:cNvSpPr>
            <a:spLocks noChangeShapeType="1"/>
          </p:cNvSpPr>
          <p:nvPr/>
        </p:nvSpPr>
        <p:spPr bwMode="auto">
          <a:xfrm flipV="1">
            <a:off x="55626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46" name="Line 68"/>
          <p:cNvSpPr>
            <a:spLocks noChangeShapeType="1"/>
          </p:cNvSpPr>
          <p:nvPr/>
        </p:nvSpPr>
        <p:spPr bwMode="auto">
          <a:xfrm>
            <a:off x="54864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47" name="Line 70"/>
          <p:cNvSpPr>
            <a:spLocks noChangeShapeType="1"/>
          </p:cNvSpPr>
          <p:nvPr/>
        </p:nvSpPr>
        <p:spPr bwMode="auto">
          <a:xfrm flipV="1">
            <a:off x="2819400" y="37338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48" name="Line 71"/>
          <p:cNvSpPr>
            <a:spLocks noChangeShapeType="1"/>
          </p:cNvSpPr>
          <p:nvPr/>
        </p:nvSpPr>
        <p:spPr bwMode="auto">
          <a:xfrm flipV="1">
            <a:off x="6400800" y="34290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49" name="Line 72"/>
          <p:cNvSpPr>
            <a:spLocks noChangeShapeType="1"/>
          </p:cNvSpPr>
          <p:nvPr/>
        </p:nvSpPr>
        <p:spPr bwMode="auto">
          <a:xfrm flipV="1">
            <a:off x="2438400" y="2743200"/>
            <a:ext cx="0" cy="3276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50" name="Text Box 73"/>
          <p:cNvSpPr txBox="1">
            <a:spLocks noChangeArrowheads="1"/>
          </p:cNvSpPr>
          <p:nvPr/>
        </p:nvSpPr>
        <p:spPr bwMode="auto">
          <a:xfrm>
            <a:off x="1371600" y="41910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75856" y="188640"/>
            <a:ext cx="282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00184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137A-73DF-4286-A813-3E715F6EE8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54461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7575" marR="0" lvl="1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Substituent Effects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Conjugation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Alkenes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Methyl groups also cause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bathochromic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shift, even though they are devoid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or n-electrons</a:t>
            </a:r>
          </a:p>
          <a:p>
            <a:pPr marL="1489075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This effect is thought to be through what is termed 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hyperconjugation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 or sigma bond resonance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graphicFrame>
        <p:nvGraphicFramePr>
          <p:cNvPr id="61444" name="Object 35"/>
          <p:cNvGraphicFramePr>
            <a:graphicFrameLocks noChangeAspect="1"/>
          </p:cNvGraphicFramePr>
          <p:nvPr/>
        </p:nvGraphicFramePr>
        <p:xfrm>
          <a:off x="1905000" y="3276600"/>
          <a:ext cx="21336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name="CS ChemDraw Drawing" r:id="rId3" imgW="1600200" imgH="1130760" progId="">
                  <p:embed/>
                </p:oleObj>
              </mc:Choice>
              <mc:Fallback>
                <p:oleObj name="CS ChemDraw Drawing" r:id="rId3" imgW="1600200" imgH="1130760" progId="">
                  <p:embed/>
                  <p:pic>
                    <p:nvPicPr>
                      <p:cNvPr id="61444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213360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36"/>
          <p:cNvGraphicFramePr>
            <a:graphicFrameLocks noChangeAspect="1"/>
          </p:cNvGraphicFramePr>
          <p:nvPr/>
        </p:nvGraphicFramePr>
        <p:xfrm>
          <a:off x="5486400" y="2895600"/>
          <a:ext cx="18224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9" name="CS ChemDraw Drawing" r:id="rId5" imgW="1549800" imgH="2139840" progId="">
                  <p:embed/>
                </p:oleObj>
              </mc:Choice>
              <mc:Fallback>
                <p:oleObj name="CS ChemDraw Drawing" r:id="rId5" imgW="1549800" imgH="2139840" progId="">
                  <p:embed/>
                  <p:pic>
                    <p:nvPicPr>
                      <p:cNvPr id="61445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95600"/>
                        <a:ext cx="182245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Line 37"/>
          <p:cNvSpPr>
            <a:spLocks noChangeShapeType="1"/>
          </p:cNvSpPr>
          <p:nvPr/>
        </p:nvSpPr>
        <p:spPr bwMode="auto">
          <a:xfrm>
            <a:off x="4495800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47" name="Line 38"/>
          <p:cNvSpPr>
            <a:spLocks noChangeShapeType="1"/>
          </p:cNvSpPr>
          <p:nvPr/>
        </p:nvSpPr>
        <p:spPr bwMode="auto">
          <a:xfrm>
            <a:off x="4495800" y="4267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48" name="Line 39"/>
          <p:cNvSpPr>
            <a:spLocks noChangeShapeType="1"/>
          </p:cNvSpPr>
          <p:nvPr/>
        </p:nvSpPr>
        <p:spPr bwMode="auto">
          <a:xfrm>
            <a:off x="4495800" y="4419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5856" y="188640"/>
            <a:ext cx="282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Chromophores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460699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sopren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8424863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140200" y="2133600"/>
            <a:ext cx="1944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新細明體"/>
                <a:cs typeface="+mn-cs"/>
              </a:rPr>
              <a:t>p    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新細明體"/>
                <a:cs typeface="+mn-cs"/>
              </a:rPr>
              <a:t>p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新細明體"/>
                <a:cs typeface="+mn-cs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18" charset="2"/>
              <a:ea typeface="新細明體"/>
              <a:cs typeface="+mn-cs"/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 flipV="1">
            <a:off x="3059111" y="2492373"/>
            <a:ext cx="936824" cy="5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2" y="249289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1021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182" name="Rectangle 2"/>
          <p:cNvSpPr>
            <a:spLocks noChangeArrowheads="1"/>
          </p:cNvSpPr>
          <p:nvPr/>
        </p:nvSpPr>
        <p:spPr bwMode="auto">
          <a:xfrm>
            <a:off x="242888" y="225425"/>
            <a:ext cx="86375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>
                <a:srgbClr val="C0504D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738179" name="Object 3"/>
          <p:cNvGraphicFramePr>
            <a:graphicFrameLocks noChangeAspect="1"/>
          </p:cNvGraphicFramePr>
          <p:nvPr/>
        </p:nvGraphicFramePr>
        <p:xfrm>
          <a:off x="749300" y="368300"/>
          <a:ext cx="764540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name="CS ChemDraw Drawing" r:id="rId4" imgW="5092700" imgH="1480820" progId="">
                  <p:embed/>
                </p:oleObj>
              </mc:Choice>
              <mc:Fallback>
                <p:oleObj name="CS ChemDraw Drawing" r:id="rId4" imgW="5092700" imgH="1480820" progId="">
                  <p:embed/>
                  <p:pic>
                    <p:nvPicPr>
                      <p:cNvPr id="2738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68300"/>
                        <a:ext cx="764540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8180" name="Object 4"/>
          <p:cNvGraphicFramePr>
            <a:graphicFrameLocks noChangeAspect="1"/>
          </p:cNvGraphicFramePr>
          <p:nvPr>
            <p:extLst/>
          </p:nvPr>
        </p:nvGraphicFramePr>
        <p:xfrm>
          <a:off x="1263650" y="3032956"/>
          <a:ext cx="6615113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CS ChemDraw Drawing" r:id="rId6" imgW="4406900" imgH="1920240" progId="">
                  <p:embed/>
                </p:oleObj>
              </mc:Choice>
              <mc:Fallback>
                <p:oleObj name="CS ChemDraw Drawing" r:id="rId6" imgW="4406900" imgH="1920240" progId="">
                  <p:embed/>
                  <p:pic>
                    <p:nvPicPr>
                      <p:cNvPr id="2738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3032956"/>
                        <a:ext cx="6615113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171700" y="6492875"/>
            <a:ext cx="4800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2014 by John Wiley &amp; Sons, Inc. All rights reserved.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3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UV-Visible Spectroscopy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410200"/>
          </a:xfrm>
        </p:spPr>
        <p:txBody>
          <a:bodyPr/>
          <a:lstStyle/>
          <a:p>
            <a:pPr lvl="1"/>
            <a:r>
              <a:rPr lang="en-US"/>
              <a:t>Table 20.3 Wavelengths and energies required for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to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* transitions of ethylene and three conjugated polyenes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24088"/>
            <a:ext cx="7696200" cy="2728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18114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UV-Visible Spectroscopy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410200"/>
          </a:xfrm>
        </p:spPr>
        <p:txBody>
          <a:bodyPr/>
          <a:lstStyle/>
          <a:p>
            <a:pPr lvl="1"/>
            <a:r>
              <a:rPr lang="en-US"/>
              <a:t>The visible spectrum of </a:t>
            </a:r>
            <a:r>
              <a:rPr lang="en-US">
                <a:latin typeface="Symbol" pitchFamily="18" charset="2"/>
              </a:rPr>
              <a:t>b</a:t>
            </a:r>
            <a:r>
              <a:rPr lang="en-US"/>
              <a:t>-carotene (the orange pigment in carrots) dissolved in hexane shows intense absorption maxima at 463 nm and 494 nm, both in the blue-green region.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12976"/>
            <a:ext cx="6553200" cy="187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09660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16360" r="23353" b="10797"/>
          <a:stretch>
            <a:fillRect/>
          </a:stretch>
        </p:blipFill>
        <p:spPr bwMode="auto">
          <a:xfrm>
            <a:off x="-1" y="0"/>
            <a:ext cx="9267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23435" t="26375" r="22882" b="16532"/>
          <a:stretch>
            <a:fillRect/>
          </a:stretch>
        </p:blipFill>
        <p:spPr bwMode="auto">
          <a:xfrm>
            <a:off x="6156176" y="3567903"/>
            <a:ext cx="3139658" cy="187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47389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18329" r="20586" b="8829"/>
          <a:stretch>
            <a:fillRect/>
          </a:stretch>
        </p:blipFill>
        <p:spPr bwMode="auto">
          <a:xfrm>
            <a:off x="0" y="0"/>
            <a:ext cx="92830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6889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14391" r="22247" b="6250"/>
          <a:stretch>
            <a:fillRect/>
          </a:stretch>
        </p:blipFill>
        <p:spPr bwMode="auto">
          <a:xfrm>
            <a:off x="0" y="-1"/>
            <a:ext cx="9144000" cy="69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594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7400"/>
          </a:xfrm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sz="4000">
                <a:solidFill>
                  <a:srgbClr val="993300"/>
                </a:solidFill>
              </a:rPr>
              <a:t>Molecular Orbital Diagram</a:t>
            </a:r>
          </a:p>
        </p:txBody>
      </p:sp>
      <p:pic>
        <p:nvPicPr>
          <p:cNvPr id="192515" name="Picture 3" descr="FG10_25"/>
          <p:cNvPicPr>
            <a:picLocks noChangeAspect="1" noChangeArrowheads="1"/>
          </p:cNvPicPr>
          <p:nvPr/>
        </p:nvPicPr>
        <p:blipFill>
          <a:blip r:embed="rId2" cstate="print"/>
          <a:srcRect b="3825"/>
          <a:stretch>
            <a:fillRect/>
          </a:stretch>
        </p:blipFill>
        <p:spPr bwMode="auto">
          <a:xfrm>
            <a:off x="720725" y="1854200"/>
            <a:ext cx="4084638" cy="3886200"/>
          </a:xfrm>
          <a:prstGeom prst="rect">
            <a:avLst/>
          </a:prstGeom>
          <a:noFill/>
        </p:spPr>
      </p:pic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3946525" y="4791075"/>
            <a:ext cx="27559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Bonding MOs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AOs =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AOs =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MOs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4606925" y="1743075"/>
            <a:ext cx="36226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Antibonding MOs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= higher 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MOs</a:t>
            </a:r>
          </a:p>
        </p:txBody>
      </p:sp>
    </p:spTree>
    <p:extLst>
      <p:ext uri="{BB962C8B-B14F-4D97-AF65-F5344CB8AC3E}">
        <p14:creationId xmlns:p14="http://schemas.microsoft.com/office/powerpoint/2010/main" val="125498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71800" y="3810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 diagram for He</a:t>
            </a:r>
            <a:r>
              <a:rPr kumimoji="0" lang="en-US" sz="20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He</a:t>
            </a:r>
            <a:r>
              <a:rPr kumimoji="0" lang="en-US" sz="20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838200" y="11430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-5400000">
            <a:off x="8731" y="2801144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2362200" y="3352800"/>
            <a:ext cx="609600" cy="533400"/>
            <a:chOff x="1488" y="2112"/>
            <a:chExt cx="384" cy="336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488" y="2112"/>
              <a:ext cx="384" cy="336"/>
            </a:xfrm>
            <a:prstGeom prst="rect">
              <a:avLst/>
            </a:prstGeom>
            <a:solidFill>
              <a:srgbClr val="DA456B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1608" y="216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704" y="216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83"/>
          <p:cNvGrpSpPr>
            <a:grpSpLocks/>
          </p:cNvGrpSpPr>
          <p:nvPr/>
        </p:nvGrpSpPr>
        <p:grpSpPr bwMode="auto">
          <a:xfrm>
            <a:off x="1828800" y="2667000"/>
            <a:ext cx="1676400" cy="914400"/>
            <a:chOff x="1152" y="1680"/>
            <a:chExt cx="1056" cy="576"/>
          </a:xfrm>
        </p:grpSpPr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152" y="1680"/>
              <a:ext cx="33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1872" y="1680"/>
              <a:ext cx="33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84"/>
          <p:cNvGrpSpPr>
            <a:grpSpLocks/>
          </p:cNvGrpSpPr>
          <p:nvPr/>
        </p:nvGrpSpPr>
        <p:grpSpPr bwMode="auto">
          <a:xfrm>
            <a:off x="1828800" y="1676400"/>
            <a:ext cx="1676400" cy="990600"/>
            <a:chOff x="1152" y="1056"/>
            <a:chExt cx="1056" cy="624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1152" y="1056"/>
              <a:ext cx="336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 flipV="1">
              <a:off x="1872" y="1056"/>
              <a:ext cx="336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286000" y="4419600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 of He</a:t>
            </a:r>
            <a:r>
              <a: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2362200" y="1981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2362200" y="3962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82"/>
          <p:cNvGrpSpPr>
            <a:grpSpLocks/>
          </p:cNvGrpSpPr>
          <p:nvPr/>
        </p:nvGrpSpPr>
        <p:grpSpPr bwMode="auto">
          <a:xfrm>
            <a:off x="3429000" y="2362200"/>
            <a:ext cx="838200" cy="2759075"/>
            <a:chOff x="2160" y="1488"/>
            <a:chExt cx="528" cy="1738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2208" y="1488"/>
              <a:ext cx="384" cy="336"/>
            </a:xfrm>
            <a:prstGeom prst="rect">
              <a:avLst/>
            </a:prstGeom>
            <a:solidFill>
              <a:srgbClr val="DA456B">
                <a:alpha val="50000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 flipV="1">
              <a:off x="2304" y="153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2160" y="2784"/>
              <a:ext cx="5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AO of He</a:t>
              </a:r>
              <a:r>
                <a: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2256" y="182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1s</a:t>
              </a:r>
            </a:p>
          </p:txBody>
        </p:sp>
      </p:grpSp>
      <p:grpSp>
        <p:nvGrpSpPr>
          <p:cNvPr id="29" name="Group 91"/>
          <p:cNvGrpSpPr>
            <a:grpSpLocks/>
          </p:cNvGrpSpPr>
          <p:nvPr/>
        </p:nvGrpSpPr>
        <p:grpSpPr bwMode="auto">
          <a:xfrm>
            <a:off x="6172200" y="1676400"/>
            <a:ext cx="1676400" cy="1905000"/>
            <a:chOff x="3888" y="1056"/>
            <a:chExt cx="1056" cy="1200"/>
          </a:xfrm>
        </p:grpSpPr>
        <p:sp>
          <p:nvSpPr>
            <p:cNvPr id="30" name="Line 60"/>
            <p:cNvSpPr>
              <a:spLocks noChangeShapeType="1"/>
            </p:cNvSpPr>
            <p:nvPr/>
          </p:nvSpPr>
          <p:spPr bwMode="auto">
            <a:xfrm flipV="1">
              <a:off x="3888" y="1056"/>
              <a:ext cx="336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1" name="Group 90"/>
            <p:cNvGrpSpPr>
              <a:grpSpLocks/>
            </p:cNvGrpSpPr>
            <p:nvPr/>
          </p:nvGrpSpPr>
          <p:grpSpPr bwMode="auto">
            <a:xfrm>
              <a:off x="3888" y="1680"/>
              <a:ext cx="1056" cy="576"/>
              <a:chOff x="3888" y="1680"/>
              <a:chExt cx="1056" cy="576"/>
            </a:xfrm>
          </p:grpSpPr>
          <p:sp>
            <p:nvSpPr>
              <p:cNvPr id="33" name="Line 61"/>
              <p:cNvSpPr>
                <a:spLocks noChangeShapeType="1"/>
              </p:cNvSpPr>
              <p:nvPr/>
            </p:nvSpPr>
            <p:spPr bwMode="auto">
              <a:xfrm>
                <a:off x="3888" y="1680"/>
                <a:ext cx="336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Line 62"/>
              <p:cNvSpPr>
                <a:spLocks noChangeShapeType="1"/>
              </p:cNvSpPr>
              <p:nvPr/>
            </p:nvSpPr>
            <p:spPr bwMode="auto">
              <a:xfrm flipV="1">
                <a:off x="4608" y="1680"/>
                <a:ext cx="336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 flipV="1">
              <a:off x="4608" y="1056"/>
              <a:ext cx="336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Text Box 66"/>
          <p:cNvSpPr txBox="1">
            <a:spLocks noChangeArrowheads="1"/>
          </p:cNvSpPr>
          <p:nvPr/>
        </p:nvSpPr>
        <p:spPr bwMode="auto">
          <a:xfrm>
            <a:off x="6629400" y="4419600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 of He</a:t>
            </a:r>
            <a:r>
              <a:rPr kumimoji="0" 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86"/>
          <p:cNvGrpSpPr>
            <a:grpSpLocks/>
          </p:cNvGrpSpPr>
          <p:nvPr/>
        </p:nvGrpSpPr>
        <p:grpSpPr bwMode="auto">
          <a:xfrm>
            <a:off x="2362200" y="1371600"/>
            <a:ext cx="609600" cy="533400"/>
            <a:chOff x="1488" y="864"/>
            <a:chExt cx="384" cy="336"/>
          </a:xfrm>
        </p:grpSpPr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1488" y="864"/>
              <a:ext cx="384" cy="336"/>
            </a:xfrm>
            <a:prstGeom prst="rect">
              <a:avLst/>
            </a:prstGeom>
            <a:solidFill>
              <a:srgbClr val="DA456B">
                <a:alpha val="50000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Line 72"/>
            <p:cNvSpPr>
              <a:spLocks noChangeShapeType="1"/>
            </p:cNvSpPr>
            <p:nvPr/>
          </p:nvSpPr>
          <p:spPr bwMode="auto">
            <a:xfrm flipV="1">
              <a:off x="1632" y="91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88"/>
          <p:cNvGrpSpPr>
            <a:grpSpLocks/>
          </p:cNvGrpSpPr>
          <p:nvPr/>
        </p:nvGrpSpPr>
        <p:grpSpPr bwMode="auto">
          <a:xfrm>
            <a:off x="5486400" y="2400300"/>
            <a:ext cx="838200" cy="2720975"/>
            <a:chOff x="3456" y="1512"/>
            <a:chExt cx="528" cy="1714"/>
          </a:xfrm>
        </p:grpSpPr>
        <p:sp>
          <p:nvSpPr>
            <p:cNvPr id="40" name="Rectangle 53"/>
            <p:cNvSpPr>
              <a:spLocks noChangeArrowheads="1"/>
            </p:cNvSpPr>
            <p:nvPr/>
          </p:nvSpPr>
          <p:spPr bwMode="auto">
            <a:xfrm>
              <a:off x="3504" y="1512"/>
              <a:ext cx="384" cy="336"/>
            </a:xfrm>
            <a:prstGeom prst="rect">
              <a:avLst/>
            </a:prstGeom>
            <a:solidFill>
              <a:srgbClr val="DA456B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Line 57"/>
            <p:cNvSpPr>
              <a:spLocks noChangeShapeType="1"/>
            </p:cNvSpPr>
            <p:nvPr/>
          </p:nvSpPr>
          <p:spPr bwMode="auto">
            <a:xfrm flipV="1">
              <a:off x="3648" y="153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 Box 64"/>
            <p:cNvSpPr txBox="1">
              <a:spLocks noChangeArrowheads="1"/>
            </p:cNvSpPr>
            <p:nvPr/>
          </p:nvSpPr>
          <p:spPr bwMode="auto">
            <a:xfrm>
              <a:off x="3456" y="2784"/>
              <a:ext cx="5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AO of He</a:t>
              </a:r>
            </a:p>
          </p:txBody>
        </p:sp>
        <p:sp>
          <p:nvSpPr>
            <p:cNvPr id="43" name="Text Box 70"/>
            <p:cNvSpPr txBox="1">
              <a:spLocks noChangeArrowheads="1"/>
            </p:cNvSpPr>
            <p:nvPr/>
          </p:nvSpPr>
          <p:spPr bwMode="auto">
            <a:xfrm>
              <a:off x="3504" y="1872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1s</a:t>
              </a:r>
            </a:p>
          </p:txBody>
        </p:sp>
        <p:sp>
          <p:nvSpPr>
            <p:cNvPr id="44" name="Line 73"/>
            <p:cNvSpPr>
              <a:spLocks noChangeShapeType="1"/>
            </p:cNvSpPr>
            <p:nvPr/>
          </p:nvSpPr>
          <p:spPr bwMode="auto">
            <a:xfrm>
              <a:off x="3744" y="158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89"/>
          <p:cNvGrpSpPr>
            <a:grpSpLocks/>
          </p:cNvGrpSpPr>
          <p:nvPr/>
        </p:nvGrpSpPr>
        <p:grpSpPr bwMode="auto">
          <a:xfrm>
            <a:off x="7772400" y="2362200"/>
            <a:ext cx="838200" cy="2759075"/>
            <a:chOff x="4896" y="1488"/>
            <a:chExt cx="528" cy="1738"/>
          </a:xfrm>
        </p:grpSpPr>
        <p:sp>
          <p:nvSpPr>
            <p:cNvPr id="46" name="Rectangle 54"/>
            <p:cNvSpPr>
              <a:spLocks noChangeArrowheads="1"/>
            </p:cNvSpPr>
            <p:nvPr/>
          </p:nvSpPr>
          <p:spPr bwMode="auto">
            <a:xfrm>
              <a:off x="4944" y="1488"/>
              <a:ext cx="384" cy="336"/>
            </a:xfrm>
            <a:prstGeom prst="rect">
              <a:avLst/>
            </a:prstGeom>
            <a:solidFill>
              <a:srgbClr val="DA456B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Line 56"/>
            <p:cNvSpPr>
              <a:spLocks noChangeShapeType="1"/>
            </p:cNvSpPr>
            <p:nvPr/>
          </p:nvSpPr>
          <p:spPr bwMode="auto">
            <a:xfrm flipV="1">
              <a:off x="5088" y="153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 Box 65"/>
            <p:cNvSpPr txBox="1">
              <a:spLocks noChangeArrowheads="1"/>
            </p:cNvSpPr>
            <p:nvPr/>
          </p:nvSpPr>
          <p:spPr bwMode="auto">
            <a:xfrm>
              <a:off x="4896" y="2784"/>
              <a:ext cx="5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AO of He</a:t>
              </a:r>
            </a:p>
          </p:txBody>
        </p:sp>
        <p:sp>
          <p:nvSpPr>
            <p:cNvPr id="49" name="Text Box 69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1s</a:t>
              </a:r>
            </a:p>
          </p:txBody>
        </p:sp>
        <p:sp>
          <p:nvSpPr>
            <p:cNvPr id="50" name="Line 75"/>
            <p:cNvSpPr>
              <a:spLocks noChangeShapeType="1"/>
            </p:cNvSpPr>
            <p:nvPr/>
          </p:nvSpPr>
          <p:spPr bwMode="auto">
            <a:xfrm>
              <a:off x="5184" y="153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1" name="Group 92"/>
          <p:cNvGrpSpPr>
            <a:grpSpLocks/>
          </p:cNvGrpSpPr>
          <p:nvPr/>
        </p:nvGrpSpPr>
        <p:grpSpPr bwMode="auto">
          <a:xfrm>
            <a:off x="6705600" y="1371600"/>
            <a:ext cx="609600" cy="2957513"/>
            <a:chOff x="4224" y="864"/>
            <a:chExt cx="384" cy="1863"/>
          </a:xfrm>
        </p:grpSpPr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4224" y="2112"/>
              <a:ext cx="384" cy="336"/>
            </a:xfrm>
            <a:prstGeom prst="rect">
              <a:avLst/>
            </a:prstGeom>
            <a:solidFill>
              <a:srgbClr val="DA456B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4224" y="864"/>
              <a:ext cx="384" cy="336"/>
            </a:xfrm>
            <a:prstGeom prst="rect">
              <a:avLst/>
            </a:prstGeom>
            <a:solidFill>
              <a:srgbClr val="DA456B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 flipV="1">
              <a:off x="4344" y="216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Line 59"/>
            <p:cNvSpPr>
              <a:spLocks noChangeShapeType="1"/>
            </p:cNvSpPr>
            <p:nvPr/>
          </p:nvSpPr>
          <p:spPr bwMode="auto">
            <a:xfrm>
              <a:off x="4440" y="216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 Box 67"/>
            <p:cNvSpPr txBox="1">
              <a:spLocks noChangeArrowheads="1"/>
            </p:cNvSpPr>
            <p:nvPr/>
          </p:nvSpPr>
          <p:spPr bwMode="auto">
            <a:xfrm>
              <a:off x="4224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s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</a:t>
              </a:r>
              <a:r>
                <a: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 Box 68"/>
            <p:cNvSpPr txBox="1">
              <a:spLocks noChangeArrowheads="1"/>
            </p:cNvSpPr>
            <p:nvPr/>
          </p:nvSpPr>
          <p:spPr bwMode="auto">
            <a:xfrm>
              <a:off x="4224" y="249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s</a:t>
              </a:r>
              <a:r>
                <a: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Line 74"/>
            <p:cNvSpPr>
              <a:spLocks noChangeShapeType="1"/>
            </p:cNvSpPr>
            <p:nvPr/>
          </p:nvSpPr>
          <p:spPr bwMode="auto">
            <a:xfrm>
              <a:off x="4464" y="91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Line 76"/>
            <p:cNvSpPr>
              <a:spLocks noChangeShapeType="1"/>
            </p:cNvSpPr>
            <p:nvPr/>
          </p:nvSpPr>
          <p:spPr bwMode="auto">
            <a:xfrm flipV="1">
              <a:off x="4368" y="91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94"/>
          <p:cNvGrpSpPr>
            <a:grpSpLocks/>
          </p:cNvGrpSpPr>
          <p:nvPr/>
        </p:nvGrpSpPr>
        <p:grpSpPr bwMode="auto">
          <a:xfrm>
            <a:off x="4724400" y="1219200"/>
            <a:ext cx="533400" cy="4343400"/>
            <a:chOff x="2976" y="768"/>
            <a:chExt cx="336" cy="2736"/>
          </a:xfrm>
        </p:grpSpPr>
        <p:sp>
          <p:nvSpPr>
            <p:cNvPr id="61" name="Line 50"/>
            <p:cNvSpPr>
              <a:spLocks noChangeShapeType="1"/>
            </p:cNvSpPr>
            <p:nvPr/>
          </p:nvSpPr>
          <p:spPr bwMode="auto">
            <a:xfrm flipV="1">
              <a:off x="3312" y="768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 Box 51"/>
            <p:cNvSpPr txBox="1">
              <a:spLocks noChangeArrowheads="1"/>
            </p:cNvSpPr>
            <p:nvPr/>
          </p:nvSpPr>
          <p:spPr bwMode="auto">
            <a:xfrm rot="-5400000">
              <a:off x="2789" y="1813"/>
              <a:ext cx="6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Energy</a:t>
              </a:r>
            </a:p>
          </p:txBody>
        </p:sp>
      </p:grpSp>
      <p:sp>
        <p:nvSpPr>
          <p:cNvPr id="63" name="Text Box 77"/>
          <p:cNvSpPr txBox="1">
            <a:spLocks noChangeArrowheads="1"/>
          </p:cNvSpPr>
          <p:nvPr/>
        </p:nvSpPr>
        <p:spPr bwMode="auto">
          <a:xfrm>
            <a:off x="1676400" y="5486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bond order = 1/2</a:t>
            </a:r>
          </a:p>
        </p:txBody>
      </p:sp>
      <p:sp>
        <p:nvSpPr>
          <p:cNvPr id="64" name="Text Box 78"/>
          <p:cNvSpPr txBox="1">
            <a:spLocks noChangeArrowheads="1"/>
          </p:cNvSpPr>
          <p:nvPr/>
        </p:nvSpPr>
        <p:spPr bwMode="auto">
          <a:xfrm>
            <a:off x="6019800" y="5410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bond order = 0</a:t>
            </a:r>
          </a:p>
        </p:txBody>
      </p:sp>
      <p:grpSp>
        <p:nvGrpSpPr>
          <p:cNvPr id="65" name="Group 93"/>
          <p:cNvGrpSpPr>
            <a:grpSpLocks/>
          </p:cNvGrpSpPr>
          <p:nvPr/>
        </p:nvGrpSpPr>
        <p:grpSpPr bwMode="auto">
          <a:xfrm>
            <a:off x="1143000" y="2362200"/>
            <a:ext cx="838200" cy="2720975"/>
            <a:chOff x="720" y="1512"/>
            <a:chExt cx="528" cy="1714"/>
          </a:xfrm>
        </p:grpSpPr>
        <p:grpSp>
          <p:nvGrpSpPr>
            <p:cNvPr id="66" name="Group 79"/>
            <p:cNvGrpSpPr>
              <a:grpSpLocks/>
            </p:cNvGrpSpPr>
            <p:nvPr/>
          </p:nvGrpSpPr>
          <p:grpSpPr bwMode="auto">
            <a:xfrm>
              <a:off x="720" y="1512"/>
              <a:ext cx="528" cy="1714"/>
              <a:chOff x="720" y="1512"/>
              <a:chExt cx="528" cy="1714"/>
            </a:xfrm>
          </p:grpSpPr>
          <p:sp>
            <p:nvSpPr>
              <p:cNvPr id="69" name="Rectangle 9"/>
              <p:cNvSpPr>
                <a:spLocks noChangeArrowheads="1"/>
              </p:cNvSpPr>
              <p:nvPr/>
            </p:nvSpPr>
            <p:spPr bwMode="auto">
              <a:xfrm>
                <a:off x="768" y="1512"/>
                <a:ext cx="384" cy="336"/>
              </a:xfrm>
              <a:prstGeom prst="rect">
                <a:avLst/>
              </a:prstGeom>
              <a:solidFill>
                <a:srgbClr val="DA456B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Text Box 20"/>
              <p:cNvSpPr txBox="1">
                <a:spLocks noChangeArrowheads="1"/>
              </p:cNvSpPr>
              <p:nvPr/>
            </p:nvSpPr>
            <p:spPr bwMode="auto">
              <a:xfrm>
                <a:off x="720" y="2784"/>
                <a:ext cx="52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AO of He</a:t>
                </a:r>
              </a:p>
            </p:txBody>
          </p:sp>
          <p:sp>
            <p:nvSpPr>
              <p:cNvPr id="71" name="Text Box 26"/>
              <p:cNvSpPr txBox="1">
                <a:spLocks noChangeArrowheads="1"/>
              </p:cNvSpPr>
              <p:nvPr/>
            </p:nvSpPr>
            <p:spPr bwMode="auto">
              <a:xfrm>
                <a:off x="768" y="1872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1s</a:t>
                </a:r>
              </a:p>
            </p:txBody>
          </p:sp>
        </p:grpSp>
        <p:sp>
          <p:nvSpPr>
            <p:cNvPr id="67" name="Line 71"/>
            <p:cNvSpPr>
              <a:spLocks noChangeShapeType="1"/>
            </p:cNvSpPr>
            <p:nvPr/>
          </p:nvSpPr>
          <p:spPr bwMode="auto">
            <a:xfrm>
              <a:off x="1008" y="153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Line 80"/>
            <p:cNvSpPr>
              <a:spLocks noChangeShapeType="1"/>
            </p:cNvSpPr>
            <p:nvPr/>
          </p:nvSpPr>
          <p:spPr bwMode="auto">
            <a:xfrm flipV="1">
              <a:off x="912" y="153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2" name="Text Box 95"/>
          <p:cNvSpPr txBox="1">
            <a:spLocks noChangeArrowheads="1"/>
          </p:cNvSpPr>
          <p:nvPr/>
        </p:nvSpPr>
        <p:spPr bwMode="auto">
          <a:xfrm>
            <a:off x="5699125" y="5726113"/>
            <a:ext cx="2462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921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</a:t>
            </a:r>
            <a:r>
              <a:rPr kumimoji="0" lang="en-US" sz="2000" b="1" i="0" u="none" strike="noStrike" kern="1200" cap="none" spc="0" normalizeH="0" baseline="-25000" noProof="0">
                <a:ln>
                  <a:noFill/>
                </a:ln>
                <a:solidFill>
                  <a:srgbClr val="FF921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921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does not exist!</a:t>
            </a:r>
          </a:p>
        </p:txBody>
      </p:sp>
    </p:spTree>
    <p:extLst>
      <p:ext uri="{BB962C8B-B14F-4D97-AF65-F5344CB8AC3E}">
        <p14:creationId xmlns:p14="http://schemas.microsoft.com/office/powerpoint/2010/main" val="73521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utoUpdateAnimBg="0"/>
      <p:bldP spid="22" grpId="0" build="p" autoUpdateAnimBg="0"/>
      <p:bldP spid="23" grpId="0" build="p" autoUpdateAnimBg="0"/>
      <p:bldP spid="35" grpId="0" build="p" autoUpdateAnimBg="0"/>
      <p:bldP spid="63" grpId="0" build="p" autoUpdateAnimBg="0"/>
      <p:bldP spid="64" grpId="0" build="p" autoUpdateAnimBg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Berlin Sans FB Demi"/>
        <a:ea typeface=""/>
        <a:cs typeface=""/>
      </a:majorFont>
      <a:minorFont>
        <a:latin typeface="Berlin Sans FB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3958</TotalTime>
  <Words>3287</Words>
  <Application>Microsoft Office PowerPoint</Application>
  <PresentationFormat>On-screen Show (4:3)</PresentationFormat>
  <Paragraphs>932</Paragraphs>
  <Slides>79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79</vt:i4>
      </vt:variant>
    </vt:vector>
  </HeadingPairs>
  <TitlesOfParts>
    <vt:vector size="104" baseType="lpstr">
      <vt:lpstr>Arial Unicode MS</vt:lpstr>
      <vt:lpstr>ＭＳ Ｐゴシック</vt:lpstr>
      <vt:lpstr>PMingLiU</vt:lpstr>
      <vt:lpstr>PMingLiU</vt:lpstr>
      <vt:lpstr>Arial</vt:lpstr>
      <vt:lpstr>Berlin Sans FB Demi</vt:lpstr>
      <vt:lpstr>Calibri</vt:lpstr>
      <vt:lpstr>Calibri Light</vt:lpstr>
      <vt:lpstr>Courier New</vt:lpstr>
      <vt:lpstr>Helvetica</vt:lpstr>
      <vt:lpstr>Symbol</vt:lpstr>
      <vt:lpstr>Tahoma</vt:lpstr>
      <vt:lpstr>Times New Roman</vt:lpstr>
      <vt:lpstr>Vivaldi</vt:lpstr>
      <vt:lpstr>Wingdings</vt:lpstr>
      <vt:lpstr>1_Default Design</vt:lpstr>
      <vt:lpstr>Network</vt:lpstr>
      <vt:lpstr>Office Theme</vt:lpstr>
      <vt:lpstr>1_Office Theme</vt:lpstr>
      <vt:lpstr>2_Office Theme</vt:lpstr>
      <vt:lpstr>Worksheet</vt:lpstr>
      <vt:lpstr>Equation</vt:lpstr>
      <vt:lpstr>CS ChemDraw Drawing</vt:lpstr>
      <vt:lpstr>Graph</vt:lpstr>
      <vt:lpstr>ISIS/Draw Sketch</vt:lpstr>
      <vt:lpstr>PowerPoint Presentation</vt:lpstr>
      <vt:lpstr>Molecular Orbitals</vt:lpstr>
      <vt:lpstr>Sigma and pi bonds:  Types of Molecular Orbitals</vt:lpstr>
      <vt:lpstr>PowerPoint Presentation</vt:lpstr>
      <vt:lpstr>PowerPoint Presentation</vt:lpstr>
      <vt:lpstr>Visualizing MOs</vt:lpstr>
      <vt:lpstr>MOs for the 2p Electrons</vt:lpstr>
      <vt:lpstr>Molecular Orbital Diagram</vt:lpstr>
      <vt:lpstr>PowerPoint Presentation</vt:lpstr>
      <vt:lpstr>SPECTROSCOPY</vt:lpstr>
      <vt:lpstr>THE ELECTROMAGNETIC SPECTRUM</vt:lpstr>
      <vt:lpstr>The Electromagnetic Spectrum</vt:lpstr>
      <vt:lpstr>RADIATION IS TRANSMITTED IN A WAVEFORM</vt:lpstr>
      <vt:lpstr>Radiation Energy </vt:lpstr>
      <vt:lpstr>PowerPoint Presentation</vt:lpstr>
      <vt:lpstr>PowerPoint Presentation</vt:lpstr>
      <vt:lpstr>PowerPoint Presentation</vt:lpstr>
      <vt:lpstr>VISIBLE SPECTROSCOPY</vt:lpstr>
      <vt:lpstr>PowerPoint Presentation</vt:lpstr>
      <vt:lpstr>Vibrational Energy Levels</vt:lpstr>
      <vt:lpstr>PowerPoint Presentation</vt:lpstr>
      <vt:lpstr>UV / VISIBLE SPECTROSCOPY - THEORY</vt:lpstr>
      <vt:lpstr>PowerPoint Presentation</vt:lpstr>
      <vt:lpstr>PowerPoint Presentation</vt:lpstr>
      <vt:lpstr>PowerPoint Presentation</vt:lpstr>
      <vt:lpstr>PowerPoint Presentation</vt:lpstr>
      <vt:lpstr>UV / VISIBLE SPECTROSCOPY -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calculations for photometry </vt:lpstr>
      <vt:lpstr>PowerPoint Presentation</vt:lpstr>
      <vt:lpstr>PowerPoint Presentation</vt:lpstr>
      <vt:lpstr>Transmission and absorbance and losses</vt:lpstr>
      <vt:lpstr>Beer’s Law</vt:lpstr>
      <vt:lpstr>Limitations and deviations from Beer’s Law</vt:lpstr>
      <vt:lpstr>How to make a UV-vis absorption measurement</vt:lpstr>
      <vt:lpstr>Instrument configurations</vt:lpstr>
      <vt:lpstr>Single-beam UV-vis spectrometers</vt:lpstr>
      <vt:lpstr>Double-beam in time UV vis spectrometers</vt:lpstr>
      <vt:lpstr>Double-beam in space UV-vis spectrometers</vt:lpstr>
      <vt:lpstr>Cary 100 double beam spectrometer</vt:lpstr>
      <vt:lpstr>Cary 300 double-dispersing spectrophotometer</vt:lpstr>
      <vt:lpstr>Multichannel UV-vis spectrometers</vt:lpstr>
      <vt:lpstr>Diode array spectrophotometers</vt:lpstr>
      <vt:lpstr>QUANTIZED MO ENERGEY LEVELS FOUND IN ORGANIC MOLECULES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Ultraviolet Spectrum of 1,3-Butadiene </vt:lpstr>
      <vt:lpstr>PowerPoint Presentation</vt:lpstr>
      <vt:lpstr>PowerPoint Presentation</vt:lpstr>
      <vt:lpstr>PowerPoint Presentation</vt:lpstr>
      <vt:lpstr> Terms describing UV absorptions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UV-Visible Spectroscopy</vt:lpstr>
      <vt:lpstr>UV-Visible Spectroscopy</vt:lpstr>
      <vt:lpstr>PowerPoint Presentation</vt:lpstr>
      <vt:lpstr>PowerPoint Presentation</vt:lpstr>
      <vt:lpstr>PowerPoint Presentation</vt:lpstr>
    </vt:vector>
  </TitlesOfParts>
  <Company>Raman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 User</dc:creator>
  <cp:lastModifiedBy>Henry Zhao</cp:lastModifiedBy>
  <cp:revision>118</cp:revision>
  <dcterms:created xsi:type="dcterms:W3CDTF">1999-03-10T20:25:42Z</dcterms:created>
  <dcterms:modified xsi:type="dcterms:W3CDTF">2017-07-08T06:47:32Z</dcterms:modified>
</cp:coreProperties>
</file>