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7" r:id="rId6"/>
    <p:sldMasterId id="2147483754" r:id="rId7"/>
  </p:sldMasterIdLst>
  <p:notesMasterIdLst>
    <p:notesMasterId r:id="rId111"/>
  </p:notesMasterIdLst>
  <p:sldIdLst>
    <p:sldId id="342" r:id="rId8"/>
    <p:sldId id="442" r:id="rId9"/>
    <p:sldId id="439" r:id="rId10"/>
    <p:sldId id="440" r:id="rId11"/>
    <p:sldId id="441" r:id="rId12"/>
    <p:sldId id="348" r:id="rId13"/>
    <p:sldId id="418" r:id="rId14"/>
    <p:sldId id="419" r:id="rId15"/>
    <p:sldId id="420" r:id="rId16"/>
    <p:sldId id="421" r:id="rId17"/>
    <p:sldId id="424" r:id="rId18"/>
    <p:sldId id="415" r:id="rId19"/>
    <p:sldId id="493" r:id="rId20"/>
    <p:sldId id="345" r:id="rId21"/>
    <p:sldId id="346" r:id="rId22"/>
    <p:sldId id="469" r:id="rId23"/>
    <p:sldId id="473" r:id="rId24"/>
    <p:sldId id="474" r:id="rId25"/>
    <p:sldId id="475" r:id="rId26"/>
    <p:sldId id="446" r:id="rId27"/>
    <p:sldId id="471" r:id="rId28"/>
    <p:sldId id="472" r:id="rId29"/>
    <p:sldId id="445" r:id="rId30"/>
    <p:sldId id="447" r:id="rId31"/>
    <p:sldId id="448" r:id="rId32"/>
    <p:sldId id="449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91" r:id="rId49"/>
    <p:sldId id="450" r:id="rId50"/>
    <p:sldId id="451" r:id="rId51"/>
    <p:sldId id="452" r:id="rId52"/>
    <p:sldId id="453" r:id="rId53"/>
    <p:sldId id="454" r:id="rId54"/>
    <p:sldId id="455" r:id="rId55"/>
    <p:sldId id="456" r:id="rId56"/>
    <p:sldId id="457" r:id="rId57"/>
    <p:sldId id="458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  <p:sldId id="437" r:id="rId67"/>
    <p:sldId id="494" r:id="rId68"/>
    <p:sldId id="495" r:id="rId69"/>
    <p:sldId id="496" r:id="rId70"/>
    <p:sldId id="497" r:id="rId71"/>
    <p:sldId id="498" r:id="rId72"/>
    <p:sldId id="499" r:id="rId73"/>
    <p:sldId id="500" r:id="rId74"/>
    <p:sldId id="501" r:id="rId75"/>
    <p:sldId id="502" r:id="rId76"/>
    <p:sldId id="503" r:id="rId77"/>
    <p:sldId id="504" r:id="rId78"/>
    <p:sldId id="505" r:id="rId79"/>
    <p:sldId id="506" r:id="rId80"/>
    <p:sldId id="507" r:id="rId81"/>
    <p:sldId id="508" r:id="rId82"/>
    <p:sldId id="509" r:id="rId83"/>
    <p:sldId id="510" r:id="rId84"/>
    <p:sldId id="511" r:id="rId85"/>
    <p:sldId id="512" r:id="rId86"/>
    <p:sldId id="513" r:id="rId87"/>
    <p:sldId id="514" r:id="rId88"/>
    <p:sldId id="515" r:id="rId89"/>
    <p:sldId id="516" r:id="rId90"/>
    <p:sldId id="517" r:id="rId91"/>
    <p:sldId id="518" r:id="rId92"/>
    <p:sldId id="519" r:id="rId93"/>
    <p:sldId id="520" r:id="rId94"/>
    <p:sldId id="521" r:id="rId95"/>
    <p:sldId id="522" r:id="rId96"/>
    <p:sldId id="523" r:id="rId97"/>
    <p:sldId id="524" r:id="rId98"/>
    <p:sldId id="525" r:id="rId99"/>
    <p:sldId id="526" r:id="rId100"/>
    <p:sldId id="527" r:id="rId101"/>
    <p:sldId id="528" r:id="rId102"/>
    <p:sldId id="529" r:id="rId103"/>
    <p:sldId id="530" r:id="rId104"/>
    <p:sldId id="531" r:id="rId105"/>
    <p:sldId id="532" r:id="rId106"/>
    <p:sldId id="533" r:id="rId107"/>
    <p:sldId id="534" r:id="rId108"/>
    <p:sldId id="535" r:id="rId109"/>
    <p:sldId id="536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0F4"/>
    <a:srgbClr val="D3DFEE"/>
    <a:srgbClr val="008000"/>
    <a:srgbClr val="DC249F"/>
    <a:srgbClr val="FFF0E8"/>
    <a:srgbClr val="FE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89" autoAdjust="0"/>
    <p:restoredTop sz="97158" autoAdjust="0"/>
  </p:normalViewPr>
  <p:slideViewPr>
    <p:cSldViewPr>
      <p:cViewPr varScale="1">
        <p:scale>
          <a:sx n="154" d="100"/>
          <a:sy n="154" d="100"/>
        </p:scale>
        <p:origin x="182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presProps" Target="presProp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slide" Target="slides/slide103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BEA36-15E5-4BE5-8208-CF1489DC0BA2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BDDE374-5CE7-487A-8A24-B5B77D026C8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>
              <a:effectLst>
                <a:outerShdw blurRad="38100" dist="38100" dir="2700000" algn="tl">
                  <a:srgbClr val="000000"/>
                </a:outerShdw>
              </a:effectLst>
            </a:rPr>
            <a:t>Nitration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dirty="0"/>
        </a:p>
      </dgm:t>
    </dgm:pt>
    <dgm:pt modelId="{EA740C96-A5B6-476C-BB40-511F7F2428FA}" type="parTrans" cxnId="{E5CBF871-5F25-4796-BD56-C1C56E57486D}">
      <dgm:prSet/>
      <dgm:spPr/>
      <dgm:t>
        <a:bodyPr/>
        <a:lstStyle/>
        <a:p>
          <a:endParaRPr lang="en-US"/>
        </a:p>
      </dgm:t>
    </dgm:pt>
    <dgm:pt modelId="{99B6AF33-A816-496D-95E2-5766E9FA1DE1}" type="sibTrans" cxnId="{E5CBF871-5F25-4796-BD56-C1C56E57486D}">
      <dgm:prSet/>
      <dgm:spPr/>
      <dgm:t>
        <a:bodyPr/>
        <a:lstStyle/>
        <a:p>
          <a:endParaRPr lang="en-US"/>
        </a:p>
      </dgm:t>
    </dgm:pt>
    <dgm:pt modelId="{3B523F11-A4B2-4D39-AA81-936C94682FCD}">
      <dgm:prSet phldrT="[Text]" phldr="1"/>
      <dgm:spPr/>
      <dgm:t>
        <a:bodyPr/>
        <a:lstStyle/>
        <a:p>
          <a:endParaRPr lang="en-US"/>
        </a:p>
      </dgm:t>
    </dgm:pt>
    <dgm:pt modelId="{6ED555DA-A894-4DA2-95A9-02063CAA41E4}" type="parTrans" cxnId="{2CECB4FC-A205-4FBC-81E0-991AC42708C1}">
      <dgm:prSet/>
      <dgm:spPr/>
      <dgm:t>
        <a:bodyPr/>
        <a:lstStyle/>
        <a:p>
          <a:endParaRPr lang="en-US"/>
        </a:p>
      </dgm:t>
    </dgm:pt>
    <dgm:pt modelId="{3B6B0FC1-3302-44CC-9A73-D00DB0DD9931}" type="sibTrans" cxnId="{2CECB4FC-A205-4FBC-81E0-991AC42708C1}">
      <dgm:prSet/>
      <dgm:spPr/>
      <dgm:t>
        <a:bodyPr/>
        <a:lstStyle/>
        <a:p>
          <a:endParaRPr lang="en-US"/>
        </a:p>
      </dgm:t>
    </dgm:pt>
    <dgm:pt modelId="{BF702A32-181E-4B74-B1FF-BE3BF66177A2}">
      <dgm:prSet phldrT="[Text]" phldr="1"/>
      <dgm:spPr/>
      <dgm:t>
        <a:bodyPr/>
        <a:lstStyle/>
        <a:p>
          <a:endParaRPr lang="en-US"/>
        </a:p>
      </dgm:t>
    </dgm:pt>
    <dgm:pt modelId="{54ED66E0-E557-488C-A1ED-C851526F8107}" type="parTrans" cxnId="{AC81AD61-340D-492B-8128-8D6156766EE4}">
      <dgm:prSet/>
      <dgm:spPr/>
      <dgm:t>
        <a:bodyPr/>
        <a:lstStyle/>
        <a:p>
          <a:endParaRPr lang="en-US"/>
        </a:p>
      </dgm:t>
    </dgm:pt>
    <dgm:pt modelId="{2C8AAAF4-EA1A-4915-B055-E3D38F4B1D38}" type="sibTrans" cxnId="{AC81AD61-340D-492B-8128-8D6156766EE4}">
      <dgm:prSet/>
      <dgm:spPr/>
      <dgm:t>
        <a:bodyPr/>
        <a:lstStyle/>
        <a:p>
          <a:endParaRPr lang="en-US"/>
        </a:p>
      </dgm:t>
    </dgm:pt>
    <dgm:pt modelId="{0B08A89A-8492-4804-84ED-F3F899D00706}">
      <dgm:prSet/>
      <dgm:spPr/>
      <dgm:t>
        <a:bodyPr/>
        <a:lstStyle/>
        <a:p>
          <a:endParaRPr lang="en-US"/>
        </a:p>
      </dgm:t>
    </dgm:pt>
    <dgm:pt modelId="{068FB819-068E-404B-8C80-3E58F986212B}" type="parTrans" cxnId="{8420D689-5A22-4A14-B82A-6A88DE18FDF7}">
      <dgm:prSet/>
      <dgm:spPr/>
      <dgm:t>
        <a:bodyPr/>
        <a:lstStyle/>
        <a:p>
          <a:endParaRPr lang="en-US"/>
        </a:p>
      </dgm:t>
    </dgm:pt>
    <dgm:pt modelId="{9B02E7FF-F6D5-48AB-B3DC-2A52D38E5D4D}" type="sibTrans" cxnId="{8420D689-5A22-4A14-B82A-6A88DE18FDF7}">
      <dgm:prSet/>
      <dgm:spPr/>
      <dgm:t>
        <a:bodyPr/>
        <a:lstStyle/>
        <a:p>
          <a:endParaRPr lang="en-US"/>
        </a:p>
      </dgm:t>
    </dgm:pt>
    <dgm:pt modelId="{5AD49AB0-3E4D-4CB9-803F-0028EAC67E81}">
      <dgm:prSet/>
      <dgm:spPr/>
      <dgm:t>
        <a:bodyPr/>
        <a:lstStyle/>
        <a:p>
          <a:endParaRPr lang="en-US"/>
        </a:p>
      </dgm:t>
    </dgm:pt>
    <dgm:pt modelId="{B3775F51-FD36-4DAC-8A1F-E993DE2DC5C9}" type="parTrans" cxnId="{83CC3A9E-3929-4392-8CA8-A9FA5C814BE6}">
      <dgm:prSet/>
      <dgm:spPr/>
      <dgm:t>
        <a:bodyPr/>
        <a:lstStyle/>
        <a:p>
          <a:endParaRPr lang="en-US"/>
        </a:p>
      </dgm:t>
    </dgm:pt>
    <dgm:pt modelId="{C9E7E6F7-5EC1-454B-AB05-D993ADF05A0D}" type="sibTrans" cxnId="{83CC3A9E-3929-4392-8CA8-A9FA5C814BE6}">
      <dgm:prSet/>
      <dgm:spPr/>
      <dgm:t>
        <a:bodyPr/>
        <a:lstStyle/>
        <a:p>
          <a:endParaRPr lang="en-US"/>
        </a:p>
      </dgm:t>
    </dgm:pt>
    <dgm:pt modelId="{F2A89D40-6B1D-47B5-8B5B-3DAA12688E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>
              <a:effectLst>
                <a:outerShdw blurRad="38100" dist="38100" dir="2700000" algn="tl">
                  <a:srgbClr val="000000"/>
                </a:outerShdw>
              </a:effectLst>
            </a:rPr>
            <a:t>Sulfonation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0B7412-25E9-4169-8315-93577D74C9A5}" type="parTrans" cxnId="{E768BDE5-8764-40DF-9E24-C76FB638DF04}">
      <dgm:prSet/>
      <dgm:spPr/>
      <dgm:t>
        <a:bodyPr/>
        <a:lstStyle/>
        <a:p>
          <a:endParaRPr lang="en-US"/>
        </a:p>
      </dgm:t>
    </dgm:pt>
    <dgm:pt modelId="{ED9C7AE4-7DC9-46D2-BFA7-41E83B82BD13}" type="sibTrans" cxnId="{E768BDE5-8764-40DF-9E24-C76FB638DF04}">
      <dgm:prSet/>
      <dgm:spPr/>
      <dgm:t>
        <a:bodyPr/>
        <a:lstStyle/>
        <a:p>
          <a:endParaRPr lang="en-US"/>
        </a:p>
      </dgm:t>
    </dgm:pt>
    <dgm:pt modelId="{A12AD0C2-56C8-4EE6-A65E-3AA0901EC28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dirty="0" err="1">
              <a:effectLst>
                <a:outerShdw blurRad="38100" dist="38100" dir="2700000" algn="tl">
                  <a:srgbClr val="000000"/>
                </a:outerShdw>
              </a:effectLst>
            </a:rPr>
            <a:t>Halogenation</a:t>
          </a:r>
          <a:endParaRPr lang="en-US" sz="36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dirty="0"/>
        </a:p>
      </dgm:t>
    </dgm:pt>
    <dgm:pt modelId="{72AD395E-D799-41E6-B3F9-3874047EE57A}" type="parTrans" cxnId="{CD0FF113-E1D6-4B46-BDA3-6D6A5138225C}">
      <dgm:prSet/>
      <dgm:spPr/>
      <dgm:t>
        <a:bodyPr/>
        <a:lstStyle/>
        <a:p>
          <a:endParaRPr lang="en-US"/>
        </a:p>
      </dgm:t>
    </dgm:pt>
    <dgm:pt modelId="{49771136-642B-4B97-B8B6-FD6CF1CF31C8}" type="sibTrans" cxnId="{CD0FF113-E1D6-4B46-BDA3-6D6A5138225C}">
      <dgm:prSet/>
      <dgm:spPr/>
      <dgm:t>
        <a:bodyPr/>
        <a:lstStyle/>
        <a:p>
          <a:endParaRPr lang="en-US"/>
        </a:p>
      </dgm:t>
    </dgm:pt>
    <dgm:pt modelId="{73E26CEF-0697-4BA3-B900-890331C4CB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effectLst>
                <a:outerShdw blurRad="38100" dist="38100" dir="2700000" algn="tl">
                  <a:srgbClr val="000000"/>
                </a:outerShdw>
              </a:effectLst>
            </a:rPr>
            <a:t>Friedel</a:t>
          </a:r>
          <a:r>
            <a:rPr lang="en-US" sz="2400" dirty="0">
              <a:effectLst>
                <a:outerShdw blurRad="38100" dist="38100" dir="2700000" algn="tl">
                  <a:srgbClr val="000000"/>
                </a:outerShdw>
              </a:effectLst>
            </a:rPr>
            <a:t>-Crafts alkylation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868606E-E5E4-4A40-8EF2-19CB9DFE9B91}" type="parTrans" cxnId="{9DF45458-0E4D-4A17-9467-030ED87C3998}">
      <dgm:prSet/>
      <dgm:spPr/>
      <dgm:t>
        <a:bodyPr/>
        <a:lstStyle/>
        <a:p>
          <a:endParaRPr lang="en-US"/>
        </a:p>
      </dgm:t>
    </dgm:pt>
    <dgm:pt modelId="{5BDF5FD0-B2B3-4B95-8C32-94D64600C6E3}" type="sibTrans" cxnId="{9DF45458-0E4D-4A17-9467-030ED87C3998}">
      <dgm:prSet/>
      <dgm:spPr/>
      <dgm:t>
        <a:bodyPr/>
        <a:lstStyle/>
        <a:p>
          <a:endParaRPr lang="en-US"/>
        </a:p>
      </dgm:t>
    </dgm:pt>
    <dgm:pt modelId="{C0A76244-B0F7-4ED9-A53B-8C84A8F2826C}">
      <dgm:prSet custT="1"/>
      <dgm:spPr/>
      <dgm:t>
        <a:bodyPr/>
        <a:lstStyle/>
        <a:p>
          <a:r>
            <a:rPr lang="en-US" sz="2400" dirty="0" err="1">
              <a:effectLst>
                <a:outerShdw blurRad="38100" dist="38100" dir="2700000" algn="tl">
                  <a:srgbClr val="000000"/>
                </a:outerShdw>
              </a:effectLst>
            </a:rPr>
            <a:t>Friedel</a:t>
          </a:r>
          <a:r>
            <a:rPr lang="en-US" sz="2400" dirty="0">
              <a:effectLst>
                <a:outerShdw blurRad="38100" dist="38100" dir="2700000" algn="tl">
                  <a:srgbClr val="000000"/>
                </a:outerShdw>
              </a:effectLst>
            </a:rPr>
            <a:t>-Crafts </a:t>
          </a:r>
          <a:r>
            <a:rPr lang="en-US" sz="2400" dirty="0" err="1">
              <a:effectLst>
                <a:outerShdw blurRad="38100" dist="38100" dir="2700000" algn="tl">
                  <a:srgbClr val="000000"/>
                </a:outerShdw>
              </a:effectLst>
            </a:rPr>
            <a:t>Acylation</a:t>
          </a:r>
          <a:endParaRPr lang="en-U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88202-8C2D-4E97-B3A9-B236910C2C54}" type="parTrans" cxnId="{3F7D10D4-3AD9-46FD-BD42-6443BF335F8D}">
      <dgm:prSet/>
      <dgm:spPr/>
      <dgm:t>
        <a:bodyPr/>
        <a:lstStyle/>
        <a:p>
          <a:endParaRPr lang="en-US"/>
        </a:p>
      </dgm:t>
    </dgm:pt>
    <dgm:pt modelId="{351B2D38-6EB2-41C2-B790-44AB2E6AB5C9}" type="sibTrans" cxnId="{3F7D10D4-3AD9-46FD-BD42-6443BF335F8D}">
      <dgm:prSet/>
      <dgm:spPr/>
      <dgm:t>
        <a:bodyPr/>
        <a:lstStyle/>
        <a:p>
          <a:endParaRPr lang="en-US"/>
        </a:p>
      </dgm:t>
    </dgm:pt>
    <dgm:pt modelId="{2E074D7D-6FEE-410B-A809-A0A6BFAD122B}">
      <dgm:prSet/>
      <dgm:spPr/>
      <dgm:t>
        <a:bodyPr/>
        <a:lstStyle/>
        <a:p>
          <a:endParaRPr lang="en-US"/>
        </a:p>
      </dgm:t>
    </dgm:pt>
    <dgm:pt modelId="{E73AEE76-ED06-4C4A-A70E-EA5FC235F3E5}" type="parTrans" cxnId="{52A3734C-8BC8-4B1E-8A3B-CA2E206A00B2}">
      <dgm:prSet/>
      <dgm:spPr/>
      <dgm:t>
        <a:bodyPr/>
        <a:lstStyle/>
        <a:p>
          <a:endParaRPr lang="en-US"/>
        </a:p>
      </dgm:t>
    </dgm:pt>
    <dgm:pt modelId="{876A3ABB-35DC-40B0-91AD-4DBFEBF7A22F}" type="sibTrans" cxnId="{52A3734C-8BC8-4B1E-8A3B-CA2E206A00B2}">
      <dgm:prSet/>
      <dgm:spPr/>
      <dgm:t>
        <a:bodyPr/>
        <a:lstStyle/>
        <a:p>
          <a:endParaRPr lang="en-US"/>
        </a:p>
      </dgm:t>
    </dgm:pt>
    <dgm:pt modelId="{4338CF84-1686-4A8E-8BC4-E15307076A1F}" type="pres">
      <dgm:prSet presAssocID="{0E8BEA36-15E5-4BE5-8208-CF1489DC0BA2}" presName="outerComposite" presStyleCnt="0">
        <dgm:presLayoutVars>
          <dgm:chMax val="5"/>
          <dgm:dir/>
          <dgm:resizeHandles val="exact"/>
        </dgm:presLayoutVars>
      </dgm:prSet>
      <dgm:spPr/>
    </dgm:pt>
    <dgm:pt modelId="{A7202F09-0DC3-41BE-941E-A1C033ADF74C}" type="pres">
      <dgm:prSet presAssocID="{0E8BEA36-15E5-4BE5-8208-CF1489DC0BA2}" presName="dummyMaxCanvas" presStyleCnt="0">
        <dgm:presLayoutVars/>
      </dgm:prSet>
      <dgm:spPr/>
    </dgm:pt>
    <dgm:pt modelId="{5A9EE9E4-6E2A-48CF-A4DA-C9D4CC9CA277}" type="pres">
      <dgm:prSet presAssocID="{0E8BEA36-15E5-4BE5-8208-CF1489DC0BA2}" presName="FiveNodes_1" presStyleLbl="node1" presStyleIdx="0" presStyleCnt="5">
        <dgm:presLayoutVars>
          <dgm:bulletEnabled val="1"/>
        </dgm:presLayoutVars>
      </dgm:prSet>
      <dgm:spPr/>
    </dgm:pt>
    <dgm:pt modelId="{B9E4AFFE-575F-449D-BAF5-0A2A03F4C527}" type="pres">
      <dgm:prSet presAssocID="{0E8BEA36-15E5-4BE5-8208-CF1489DC0BA2}" presName="FiveNodes_2" presStyleLbl="node1" presStyleIdx="1" presStyleCnt="5" custLinFactNeighborX="2273" custLinFactNeighborY="-2778">
        <dgm:presLayoutVars>
          <dgm:bulletEnabled val="1"/>
        </dgm:presLayoutVars>
      </dgm:prSet>
      <dgm:spPr/>
    </dgm:pt>
    <dgm:pt modelId="{72EFF2F5-40E2-4F3D-A743-67EC252E79DB}" type="pres">
      <dgm:prSet presAssocID="{0E8BEA36-15E5-4BE5-8208-CF1489DC0BA2}" presName="FiveNodes_3" presStyleLbl="node1" presStyleIdx="2" presStyleCnt="5">
        <dgm:presLayoutVars>
          <dgm:bulletEnabled val="1"/>
        </dgm:presLayoutVars>
      </dgm:prSet>
      <dgm:spPr/>
    </dgm:pt>
    <dgm:pt modelId="{A297E696-F757-455D-A8C4-3870DDE40EBE}" type="pres">
      <dgm:prSet presAssocID="{0E8BEA36-15E5-4BE5-8208-CF1489DC0BA2}" presName="FiveNodes_4" presStyleLbl="node1" presStyleIdx="3" presStyleCnt="5" custScaleX="105195" custLinFactNeighborX="2922" custLinFactNeighborY="-1389">
        <dgm:presLayoutVars>
          <dgm:bulletEnabled val="1"/>
        </dgm:presLayoutVars>
      </dgm:prSet>
      <dgm:spPr/>
    </dgm:pt>
    <dgm:pt modelId="{BEBD9B02-409B-4CA6-A216-BD39FA95360D}" type="pres">
      <dgm:prSet presAssocID="{0E8BEA36-15E5-4BE5-8208-CF1489DC0BA2}" presName="FiveNodes_5" presStyleLbl="node1" presStyleIdx="4" presStyleCnt="5">
        <dgm:presLayoutVars>
          <dgm:bulletEnabled val="1"/>
        </dgm:presLayoutVars>
      </dgm:prSet>
      <dgm:spPr/>
    </dgm:pt>
    <dgm:pt modelId="{12904CC0-27F0-41A3-A62C-9870F4006D36}" type="pres">
      <dgm:prSet presAssocID="{0E8BEA36-15E5-4BE5-8208-CF1489DC0BA2}" presName="FiveConn_1-2" presStyleLbl="fgAccFollowNode1" presStyleIdx="0" presStyleCnt="4">
        <dgm:presLayoutVars>
          <dgm:bulletEnabled val="1"/>
        </dgm:presLayoutVars>
      </dgm:prSet>
      <dgm:spPr/>
    </dgm:pt>
    <dgm:pt modelId="{A373CA44-3F7F-4C4E-BFB1-4925DE0A3167}" type="pres">
      <dgm:prSet presAssocID="{0E8BEA36-15E5-4BE5-8208-CF1489DC0BA2}" presName="FiveConn_2-3" presStyleLbl="fgAccFollowNode1" presStyleIdx="1" presStyleCnt="4">
        <dgm:presLayoutVars>
          <dgm:bulletEnabled val="1"/>
        </dgm:presLayoutVars>
      </dgm:prSet>
      <dgm:spPr/>
    </dgm:pt>
    <dgm:pt modelId="{1CBB4CB5-18CC-4AC0-8506-C4072ECE2F75}" type="pres">
      <dgm:prSet presAssocID="{0E8BEA36-15E5-4BE5-8208-CF1489DC0BA2}" presName="FiveConn_3-4" presStyleLbl="fgAccFollowNode1" presStyleIdx="2" presStyleCnt="4">
        <dgm:presLayoutVars>
          <dgm:bulletEnabled val="1"/>
        </dgm:presLayoutVars>
      </dgm:prSet>
      <dgm:spPr/>
    </dgm:pt>
    <dgm:pt modelId="{1B6E2206-4651-4D64-B3E8-7696D7515F06}" type="pres">
      <dgm:prSet presAssocID="{0E8BEA36-15E5-4BE5-8208-CF1489DC0BA2}" presName="FiveConn_4-5" presStyleLbl="fgAccFollowNode1" presStyleIdx="3" presStyleCnt="4">
        <dgm:presLayoutVars>
          <dgm:bulletEnabled val="1"/>
        </dgm:presLayoutVars>
      </dgm:prSet>
      <dgm:spPr/>
    </dgm:pt>
    <dgm:pt modelId="{8B908314-7190-46BA-A889-80AC3E429B43}" type="pres">
      <dgm:prSet presAssocID="{0E8BEA36-15E5-4BE5-8208-CF1489DC0BA2}" presName="FiveNodes_1_text" presStyleLbl="node1" presStyleIdx="4" presStyleCnt="5">
        <dgm:presLayoutVars>
          <dgm:bulletEnabled val="1"/>
        </dgm:presLayoutVars>
      </dgm:prSet>
      <dgm:spPr/>
    </dgm:pt>
    <dgm:pt modelId="{E215379C-2BEE-4F4E-91BB-E2351CEC18A1}" type="pres">
      <dgm:prSet presAssocID="{0E8BEA36-15E5-4BE5-8208-CF1489DC0BA2}" presName="FiveNodes_2_text" presStyleLbl="node1" presStyleIdx="4" presStyleCnt="5">
        <dgm:presLayoutVars>
          <dgm:bulletEnabled val="1"/>
        </dgm:presLayoutVars>
      </dgm:prSet>
      <dgm:spPr/>
    </dgm:pt>
    <dgm:pt modelId="{F6280C19-CF9E-4DCA-B886-E4255A3E363C}" type="pres">
      <dgm:prSet presAssocID="{0E8BEA36-15E5-4BE5-8208-CF1489DC0BA2}" presName="FiveNodes_3_text" presStyleLbl="node1" presStyleIdx="4" presStyleCnt="5">
        <dgm:presLayoutVars>
          <dgm:bulletEnabled val="1"/>
        </dgm:presLayoutVars>
      </dgm:prSet>
      <dgm:spPr/>
    </dgm:pt>
    <dgm:pt modelId="{258A7ADD-0F55-4EB2-A26D-4C810C518A2B}" type="pres">
      <dgm:prSet presAssocID="{0E8BEA36-15E5-4BE5-8208-CF1489DC0BA2}" presName="FiveNodes_4_text" presStyleLbl="node1" presStyleIdx="4" presStyleCnt="5">
        <dgm:presLayoutVars>
          <dgm:bulletEnabled val="1"/>
        </dgm:presLayoutVars>
      </dgm:prSet>
      <dgm:spPr/>
    </dgm:pt>
    <dgm:pt modelId="{4E2E5BB5-B16F-4F82-B3E1-75BB81B661FB}" type="pres">
      <dgm:prSet presAssocID="{0E8BEA36-15E5-4BE5-8208-CF1489DC0B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6226703-B6C8-45D6-8A37-76DAF8EBE48B}" type="presOf" srcId="{49771136-642B-4B97-B8B6-FD6CF1CF31C8}" destId="{1CBB4CB5-18CC-4AC0-8506-C4072ECE2F75}" srcOrd="0" destOrd="0" presId="urn:microsoft.com/office/officeart/2005/8/layout/vProcess5"/>
    <dgm:cxn modelId="{CD0FF113-E1D6-4B46-BDA3-6D6A5138225C}" srcId="{0E8BEA36-15E5-4BE5-8208-CF1489DC0BA2}" destId="{A12AD0C2-56C8-4EE6-A65E-3AA0901EC287}" srcOrd="2" destOrd="0" parTransId="{72AD395E-D799-41E6-B3F9-3874047EE57A}" sibTransId="{49771136-642B-4B97-B8B6-FD6CF1CF31C8}"/>
    <dgm:cxn modelId="{3793281D-9434-4CB8-972C-C8406E1F6BD8}" type="presOf" srcId="{F2A89D40-6B1D-47B5-8B5B-3DAA12688E2D}" destId="{E215379C-2BEE-4F4E-91BB-E2351CEC18A1}" srcOrd="1" destOrd="0" presId="urn:microsoft.com/office/officeart/2005/8/layout/vProcess5"/>
    <dgm:cxn modelId="{AC81AD61-340D-492B-8128-8D6156766EE4}" srcId="{0E8BEA36-15E5-4BE5-8208-CF1489DC0BA2}" destId="{BF702A32-181E-4B74-B1FF-BE3BF66177A2}" srcOrd="7" destOrd="0" parTransId="{54ED66E0-E557-488C-A1ED-C851526F8107}" sibTransId="{2C8AAAF4-EA1A-4915-B055-E3D38F4B1D38}"/>
    <dgm:cxn modelId="{0A6BD16B-4277-431D-AED8-053DDFB8B72B}" type="presOf" srcId="{A12AD0C2-56C8-4EE6-A65E-3AA0901EC287}" destId="{72EFF2F5-40E2-4F3D-A743-67EC252E79DB}" srcOrd="0" destOrd="0" presId="urn:microsoft.com/office/officeart/2005/8/layout/vProcess5"/>
    <dgm:cxn modelId="{52A3734C-8BC8-4B1E-8A3B-CA2E206A00B2}" srcId="{0E8BEA36-15E5-4BE5-8208-CF1489DC0BA2}" destId="{2E074D7D-6FEE-410B-A809-A0A6BFAD122B}" srcOrd="5" destOrd="0" parTransId="{E73AEE76-ED06-4C4A-A70E-EA5FC235F3E5}" sibTransId="{876A3ABB-35DC-40B0-91AD-4DBFEBF7A22F}"/>
    <dgm:cxn modelId="{32BAFB6E-264F-40D6-8CFA-CBCDC0BA4D0F}" type="presOf" srcId="{ED9C7AE4-7DC9-46D2-BFA7-41E83B82BD13}" destId="{A373CA44-3F7F-4C4E-BFB1-4925DE0A3167}" srcOrd="0" destOrd="0" presId="urn:microsoft.com/office/officeart/2005/8/layout/vProcess5"/>
    <dgm:cxn modelId="{E5CBF871-5F25-4796-BD56-C1C56E57486D}" srcId="{0E8BEA36-15E5-4BE5-8208-CF1489DC0BA2}" destId="{EBDDE374-5CE7-487A-8A24-B5B77D026C8B}" srcOrd="0" destOrd="0" parTransId="{EA740C96-A5B6-476C-BB40-511F7F2428FA}" sibTransId="{99B6AF33-A816-496D-95E2-5766E9FA1DE1}"/>
    <dgm:cxn modelId="{174FE375-D960-418B-B58C-11EFB634DE13}" type="presOf" srcId="{A12AD0C2-56C8-4EE6-A65E-3AA0901EC287}" destId="{F6280C19-CF9E-4DCA-B886-E4255A3E363C}" srcOrd="1" destOrd="0" presId="urn:microsoft.com/office/officeart/2005/8/layout/vProcess5"/>
    <dgm:cxn modelId="{83EE5276-4876-4075-85A1-90152BA91182}" type="presOf" srcId="{73E26CEF-0697-4BA3-B900-890331C4CB99}" destId="{258A7ADD-0F55-4EB2-A26D-4C810C518A2B}" srcOrd="1" destOrd="0" presId="urn:microsoft.com/office/officeart/2005/8/layout/vProcess5"/>
    <dgm:cxn modelId="{D0012957-1656-49CE-9F1C-73850B2933E4}" type="presOf" srcId="{C0A76244-B0F7-4ED9-A53B-8C84A8F2826C}" destId="{BEBD9B02-409B-4CA6-A216-BD39FA95360D}" srcOrd="0" destOrd="0" presId="urn:microsoft.com/office/officeart/2005/8/layout/vProcess5"/>
    <dgm:cxn modelId="{9DF45458-0E4D-4A17-9467-030ED87C3998}" srcId="{0E8BEA36-15E5-4BE5-8208-CF1489DC0BA2}" destId="{73E26CEF-0697-4BA3-B900-890331C4CB99}" srcOrd="3" destOrd="0" parTransId="{A868606E-E5E4-4A40-8EF2-19CB9DFE9B91}" sibTransId="{5BDF5FD0-B2B3-4B95-8C32-94D64600C6E3}"/>
    <dgm:cxn modelId="{1D1AAC7F-CC73-4FA6-9A24-2F73AF49B470}" type="presOf" srcId="{F2A89D40-6B1D-47B5-8B5B-3DAA12688E2D}" destId="{B9E4AFFE-575F-449D-BAF5-0A2A03F4C527}" srcOrd="0" destOrd="0" presId="urn:microsoft.com/office/officeart/2005/8/layout/vProcess5"/>
    <dgm:cxn modelId="{2354C484-3AF3-4D4D-87DE-4FC5C74C27E7}" type="presOf" srcId="{EBDDE374-5CE7-487A-8A24-B5B77D026C8B}" destId="{5A9EE9E4-6E2A-48CF-A4DA-C9D4CC9CA277}" srcOrd="0" destOrd="0" presId="urn:microsoft.com/office/officeart/2005/8/layout/vProcess5"/>
    <dgm:cxn modelId="{8420D689-5A22-4A14-B82A-6A88DE18FDF7}" srcId="{0E8BEA36-15E5-4BE5-8208-CF1489DC0BA2}" destId="{0B08A89A-8492-4804-84ED-F3F899D00706}" srcOrd="9" destOrd="0" parTransId="{068FB819-068E-404B-8C80-3E58F986212B}" sibTransId="{9B02E7FF-F6D5-48AB-B3DC-2A52D38E5D4D}"/>
    <dgm:cxn modelId="{3B03AF9C-525B-49D6-9982-562CBE9CEF95}" type="presOf" srcId="{EBDDE374-5CE7-487A-8A24-B5B77D026C8B}" destId="{8B908314-7190-46BA-A889-80AC3E429B43}" srcOrd="1" destOrd="0" presId="urn:microsoft.com/office/officeart/2005/8/layout/vProcess5"/>
    <dgm:cxn modelId="{83CC3A9E-3929-4392-8CA8-A9FA5C814BE6}" srcId="{0E8BEA36-15E5-4BE5-8208-CF1489DC0BA2}" destId="{5AD49AB0-3E4D-4CB9-803F-0028EAC67E81}" srcOrd="8" destOrd="0" parTransId="{B3775F51-FD36-4DAC-8A1F-E993DE2DC5C9}" sibTransId="{C9E7E6F7-5EC1-454B-AB05-D993ADF05A0D}"/>
    <dgm:cxn modelId="{AB33D6A1-9CD2-4C75-92BF-71ADD90A65EE}" type="presOf" srcId="{99B6AF33-A816-496D-95E2-5766E9FA1DE1}" destId="{12904CC0-27F0-41A3-A62C-9870F4006D36}" srcOrd="0" destOrd="0" presId="urn:microsoft.com/office/officeart/2005/8/layout/vProcess5"/>
    <dgm:cxn modelId="{05F05FCD-31F2-47AD-8C1C-535AD2265031}" type="presOf" srcId="{0E8BEA36-15E5-4BE5-8208-CF1489DC0BA2}" destId="{4338CF84-1686-4A8E-8BC4-E15307076A1F}" srcOrd="0" destOrd="0" presId="urn:microsoft.com/office/officeart/2005/8/layout/vProcess5"/>
    <dgm:cxn modelId="{3F7D10D4-3AD9-46FD-BD42-6443BF335F8D}" srcId="{0E8BEA36-15E5-4BE5-8208-CF1489DC0BA2}" destId="{C0A76244-B0F7-4ED9-A53B-8C84A8F2826C}" srcOrd="4" destOrd="0" parTransId="{34388202-8C2D-4E97-B3A9-B236910C2C54}" sibTransId="{351B2D38-6EB2-41C2-B790-44AB2E6AB5C9}"/>
    <dgm:cxn modelId="{C9F189DC-0831-48E6-81A9-2B47A65BED88}" type="presOf" srcId="{C0A76244-B0F7-4ED9-A53B-8C84A8F2826C}" destId="{4E2E5BB5-B16F-4F82-B3E1-75BB81B661FB}" srcOrd="1" destOrd="0" presId="urn:microsoft.com/office/officeart/2005/8/layout/vProcess5"/>
    <dgm:cxn modelId="{E768BDE5-8764-40DF-9E24-C76FB638DF04}" srcId="{0E8BEA36-15E5-4BE5-8208-CF1489DC0BA2}" destId="{F2A89D40-6B1D-47B5-8B5B-3DAA12688E2D}" srcOrd="1" destOrd="0" parTransId="{F50B7412-25E9-4169-8315-93577D74C9A5}" sibTransId="{ED9C7AE4-7DC9-46D2-BFA7-41E83B82BD13}"/>
    <dgm:cxn modelId="{8BD050EB-094B-4E67-AE06-D8582B124055}" type="presOf" srcId="{5BDF5FD0-B2B3-4B95-8C32-94D64600C6E3}" destId="{1B6E2206-4651-4D64-B3E8-7696D7515F06}" srcOrd="0" destOrd="0" presId="urn:microsoft.com/office/officeart/2005/8/layout/vProcess5"/>
    <dgm:cxn modelId="{991E1CFA-E548-4891-BFEA-7FB6EF1A9940}" type="presOf" srcId="{73E26CEF-0697-4BA3-B900-890331C4CB99}" destId="{A297E696-F757-455D-A8C4-3870DDE40EBE}" srcOrd="0" destOrd="0" presId="urn:microsoft.com/office/officeart/2005/8/layout/vProcess5"/>
    <dgm:cxn modelId="{2CECB4FC-A205-4FBC-81E0-991AC42708C1}" srcId="{0E8BEA36-15E5-4BE5-8208-CF1489DC0BA2}" destId="{3B523F11-A4B2-4D39-AA81-936C94682FCD}" srcOrd="6" destOrd="0" parTransId="{6ED555DA-A894-4DA2-95A9-02063CAA41E4}" sibTransId="{3B6B0FC1-3302-44CC-9A73-D00DB0DD9931}"/>
    <dgm:cxn modelId="{B21B11A7-4F43-4E3D-B644-169F2BBFEC67}" type="presParOf" srcId="{4338CF84-1686-4A8E-8BC4-E15307076A1F}" destId="{A7202F09-0DC3-41BE-941E-A1C033ADF74C}" srcOrd="0" destOrd="0" presId="urn:microsoft.com/office/officeart/2005/8/layout/vProcess5"/>
    <dgm:cxn modelId="{BEAF1B51-07F9-40F0-9123-E029D7C8B5A4}" type="presParOf" srcId="{4338CF84-1686-4A8E-8BC4-E15307076A1F}" destId="{5A9EE9E4-6E2A-48CF-A4DA-C9D4CC9CA277}" srcOrd="1" destOrd="0" presId="urn:microsoft.com/office/officeart/2005/8/layout/vProcess5"/>
    <dgm:cxn modelId="{E4714C44-04BA-4492-B9C9-1B02CF3ACD1D}" type="presParOf" srcId="{4338CF84-1686-4A8E-8BC4-E15307076A1F}" destId="{B9E4AFFE-575F-449D-BAF5-0A2A03F4C527}" srcOrd="2" destOrd="0" presId="urn:microsoft.com/office/officeart/2005/8/layout/vProcess5"/>
    <dgm:cxn modelId="{5396DF9D-C0D6-40F7-B29F-27C5E2808F85}" type="presParOf" srcId="{4338CF84-1686-4A8E-8BC4-E15307076A1F}" destId="{72EFF2F5-40E2-4F3D-A743-67EC252E79DB}" srcOrd="3" destOrd="0" presId="urn:microsoft.com/office/officeart/2005/8/layout/vProcess5"/>
    <dgm:cxn modelId="{F7D56378-3BB7-429F-B262-F7968F3D6B7A}" type="presParOf" srcId="{4338CF84-1686-4A8E-8BC4-E15307076A1F}" destId="{A297E696-F757-455D-A8C4-3870DDE40EBE}" srcOrd="4" destOrd="0" presId="urn:microsoft.com/office/officeart/2005/8/layout/vProcess5"/>
    <dgm:cxn modelId="{AFE3FFCB-1461-47C4-B996-24C4DB515E53}" type="presParOf" srcId="{4338CF84-1686-4A8E-8BC4-E15307076A1F}" destId="{BEBD9B02-409B-4CA6-A216-BD39FA95360D}" srcOrd="5" destOrd="0" presId="urn:microsoft.com/office/officeart/2005/8/layout/vProcess5"/>
    <dgm:cxn modelId="{060EA12B-16FE-468D-9E5B-29F62ABEF3DD}" type="presParOf" srcId="{4338CF84-1686-4A8E-8BC4-E15307076A1F}" destId="{12904CC0-27F0-41A3-A62C-9870F4006D36}" srcOrd="6" destOrd="0" presId="urn:microsoft.com/office/officeart/2005/8/layout/vProcess5"/>
    <dgm:cxn modelId="{6AB66ED4-4AC2-4337-A85A-D826A07C9DB7}" type="presParOf" srcId="{4338CF84-1686-4A8E-8BC4-E15307076A1F}" destId="{A373CA44-3F7F-4C4E-BFB1-4925DE0A3167}" srcOrd="7" destOrd="0" presId="urn:microsoft.com/office/officeart/2005/8/layout/vProcess5"/>
    <dgm:cxn modelId="{B751A850-F5FC-44A2-A38B-186D5D27B7F4}" type="presParOf" srcId="{4338CF84-1686-4A8E-8BC4-E15307076A1F}" destId="{1CBB4CB5-18CC-4AC0-8506-C4072ECE2F75}" srcOrd="8" destOrd="0" presId="urn:microsoft.com/office/officeart/2005/8/layout/vProcess5"/>
    <dgm:cxn modelId="{08FD32D6-28C1-4A29-811A-35EAE28F898A}" type="presParOf" srcId="{4338CF84-1686-4A8E-8BC4-E15307076A1F}" destId="{1B6E2206-4651-4D64-B3E8-7696D7515F06}" srcOrd="9" destOrd="0" presId="urn:microsoft.com/office/officeart/2005/8/layout/vProcess5"/>
    <dgm:cxn modelId="{065F353F-FCFA-4E29-A3A8-678FF0062C8C}" type="presParOf" srcId="{4338CF84-1686-4A8E-8BC4-E15307076A1F}" destId="{8B908314-7190-46BA-A889-80AC3E429B43}" srcOrd="10" destOrd="0" presId="urn:microsoft.com/office/officeart/2005/8/layout/vProcess5"/>
    <dgm:cxn modelId="{043EDBD3-8BB3-46B2-A3BD-A07B61314D5F}" type="presParOf" srcId="{4338CF84-1686-4A8E-8BC4-E15307076A1F}" destId="{E215379C-2BEE-4F4E-91BB-E2351CEC18A1}" srcOrd="11" destOrd="0" presId="urn:microsoft.com/office/officeart/2005/8/layout/vProcess5"/>
    <dgm:cxn modelId="{0F237CF3-1EFD-49C2-AA34-CC6346B30396}" type="presParOf" srcId="{4338CF84-1686-4A8E-8BC4-E15307076A1F}" destId="{F6280C19-CF9E-4DCA-B886-E4255A3E363C}" srcOrd="12" destOrd="0" presId="urn:microsoft.com/office/officeart/2005/8/layout/vProcess5"/>
    <dgm:cxn modelId="{8E340425-854F-4A44-B8AC-955B336FB5D2}" type="presParOf" srcId="{4338CF84-1686-4A8E-8BC4-E15307076A1F}" destId="{258A7ADD-0F55-4EB2-A26D-4C810C518A2B}" srcOrd="13" destOrd="0" presId="urn:microsoft.com/office/officeart/2005/8/layout/vProcess5"/>
    <dgm:cxn modelId="{F6D9991D-D20F-4E57-A4A6-4A8B7E8F8E2D}" type="presParOf" srcId="{4338CF84-1686-4A8E-8BC4-E15307076A1F}" destId="{4E2E5BB5-B16F-4F82-B3E1-75BB81B661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E9E4-6E2A-48CF-A4DA-C9D4CC9CA277}">
      <dsp:nvSpPr>
        <dsp:cNvPr id="0" name=""/>
        <dsp:cNvSpPr/>
      </dsp:nvSpPr>
      <dsp:spPr>
        <a:xfrm>
          <a:off x="0" y="0"/>
          <a:ext cx="498729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Nitration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1425" y="21425"/>
        <a:ext cx="4112336" cy="688670"/>
      </dsp:txXfrm>
    </dsp:sp>
    <dsp:sp modelId="{B9E4AFFE-575F-449D-BAF5-0A2A03F4C527}">
      <dsp:nvSpPr>
        <dsp:cNvPr id="0" name=""/>
        <dsp:cNvSpPr/>
      </dsp:nvSpPr>
      <dsp:spPr>
        <a:xfrm>
          <a:off x="485788" y="812798"/>
          <a:ext cx="498729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Sulfonation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7213" y="834223"/>
        <a:ext cx="4096524" cy="688669"/>
      </dsp:txXfrm>
    </dsp:sp>
    <dsp:sp modelId="{72EFF2F5-40E2-4F3D-A743-67EC252E79DB}">
      <dsp:nvSpPr>
        <dsp:cNvPr id="0" name=""/>
        <dsp:cNvSpPr/>
      </dsp:nvSpPr>
      <dsp:spPr>
        <a:xfrm>
          <a:off x="744854" y="1666240"/>
          <a:ext cx="498729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Halogenation</a:t>
          </a:r>
          <a:endParaRPr lang="en-US" sz="3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766279" y="1687665"/>
        <a:ext cx="4096524" cy="688669"/>
      </dsp:txXfrm>
    </dsp:sp>
    <dsp:sp modelId="{A297E696-F757-455D-A8C4-3870DDE40EBE}">
      <dsp:nvSpPr>
        <dsp:cNvPr id="0" name=""/>
        <dsp:cNvSpPr/>
      </dsp:nvSpPr>
      <dsp:spPr>
        <a:xfrm>
          <a:off x="1133466" y="2489199"/>
          <a:ext cx="5246379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Friedel</a:t>
          </a:r>
          <a:r>
            <a:rPr lang="en-U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-Crafts alkylation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154891" y="2510624"/>
        <a:ext cx="4311565" cy="688669"/>
      </dsp:txXfrm>
    </dsp:sp>
    <dsp:sp modelId="{BEBD9B02-409B-4CA6-A216-BD39FA95360D}">
      <dsp:nvSpPr>
        <dsp:cNvPr id="0" name=""/>
        <dsp:cNvSpPr/>
      </dsp:nvSpPr>
      <dsp:spPr>
        <a:xfrm>
          <a:off x="1489709" y="3332480"/>
          <a:ext cx="4987290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Friedel</a:t>
          </a:r>
          <a:r>
            <a:rPr lang="en-US" sz="24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-Crafts </a:t>
          </a:r>
          <a:r>
            <a:rPr lang="en-US" sz="24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Acylation</a:t>
          </a:r>
          <a:endParaRPr lang="en-U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11134" y="3353905"/>
        <a:ext cx="4096524" cy="688669"/>
      </dsp:txXfrm>
    </dsp:sp>
    <dsp:sp modelId="{12904CC0-27F0-41A3-A62C-9870F4006D36}">
      <dsp:nvSpPr>
        <dsp:cNvPr id="0" name=""/>
        <dsp:cNvSpPr/>
      </dsp:nvSpPr>
      <dsp:spPr>
        <a:xfrm>
          <a:off x="451180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18787" y="534416"/>
        <a:ext cx="261518" cy="357805"/>
      </dsp:txXfrm>
    </dsp:sp>
    <dsp:sp modelId="{A373CA44-3F7F-4C4E-BFB1-4925DE0A3167}">
      <dsp:nvSpPr>
        <dsp:cNvPr id="0" name=""/>
        <dsp:cNvSpPr/>
      </dsp:nvSpPr>
      <dsp:spPr>
        <a:xfrm>
          <a:off x="4884229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91214" y="1367536"/>
        <a:ext cx="261518" cy="357805"/>
      </dsp:txXfrm>
    </dsp:sp>
    <dsp:sp modelId="{1CBB4CB5-18CC-4AC0-8506-C4072ECE2F75}">
      <dsp:nvSpPr>
        <dsp:cNvPr id="0" name=""/>
        <dsp:cNvSpPr/>
      </dsp:nvSpPr>
      <dsp:spPr>
        <a:xfrm>
          <a:off x="5256657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363642" y="2188464"/>
        <a:ext cx="261518" cy="357805"/>
      </dsp:txXfrm>
    </dsp:sp>
    <dsp:sp modelId="{1B6E2206-4651-4D64-B3E8-7696D7515F06}">
      <dsp:nvSpPr>
        <dsp:cNvPr id="0" name=""/>
        <dsp:cNvSpPr/>
      </dsp:nvSpPr>
      <dsp:spPr>
        <a:xfrm>
          <a:off x="5629084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736069" y="3029712"/>
        <a:ext cx="261518" cy="35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780" units="in"/>
          <inkml:channel name="Y" type="integer" max="18630" units="in"/>
          <inkml:channel name="F" type="integer" max="255" units="dev"/>
        </inkml:traceFormat>
        <inkml:channelProperties>
          <inkml:channelProperty channel="X" name="resolution" value="3003.63647" units="1/in"/>
          <inkml:channelProperty channel="Y" name="resolution" value="3010.66577" units="1/in"/>
          <inkml:channelProperty channel="F" name="resolution" value="INF" units="1/dev"/>
        </inkml:channelProperties>
      </inkml:inkSource>
      <inkml:timestamp xml:id="ts0" timeString="2009-05-04T15:17:15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24 1,'0'0'5,"0"0"0,0 0-2,0 0 0,-7-9 0,7 9-1,0 0 0,0 0 0,0 0 0,0 0 2,0 0 1,-10 7 1,10-7 1,0 0 0,0 0 1,0 0-1,0 0-1,0 0-1,0 0 0,-4 9-2,4-9-1,0 0 1,0 0-1,0 0-1,0 0 0,0 0 1,0 0-1,0 0 1,0 0 0,0 0 1,0 0-1,0 0 1,0 0-1,0 0 1,0 0 0,0 0-1,10-4 0,-10 4 0,10-1-1,-10 1 0,12 0 0,-3 0-1,-9 0 0,19 0 1,-8-1-1,2-1-1,1-1 1,0-1 0,1 1 0,0 0 0,-1-1 0,1 2 1,-2-1-1,0 3 1,-1 0-1,0 0 0,0 1 0,-1-1 0,1-1 0,0 1 0,0 0 0,-1 0 0,2 1 0,-2 1 0,0 1 0,1 0 0,-3 2 0,1-1 1,-1 2-1,2-2 0,-11-4 0,17 10 0,-17-10 0,16 8 0,-6-4 0,-10-4 0,15 10 0,-15-10 1,12 16-1,-6-5 0,-1-1 1,-2 3 0,0-2-1,-1 3 1,1-2-1,-1-1 1,1 1-1,1 0 0,0-3 0,0 0 0,1 0-1,0 2 1,0-1 1,-2 1-1,-1 0 0,-1 2 0,0 0 0,-1 0 0,-2 0 1,1-2-1,0-2 0,0 0 0,1-9 0,-1 12 0,1-12 0,0 0 0,2 11-1,-2-11 0,0 0 1,0 0-1,0 0 1,6 10-1,-6-10 0,0 0 0,0 0 0,0 0-2,0 0-2,0 0-4,0 0-4,0 0-9,0 0-6,9-4-1</inkml:trace>
  <inkml:trace contextRef="#ctx0" brushRef="#br0" timeOffset="1406">641 285 19,'0'0'15,"0"0"1,-3-10-3,3 10-3,0 0-1,-3-11 0,3 11-3,0 0 0,0 0-1,0 0-2,0 0 1,0 0-1,0 0-1,0 0 1,-6 13 0,6-13-1,-4 13 0,4-13 0,-7 19-1,3-6 0,-1 1 0,-2 4 0,-1 3-1,0-1 1,-1 1-1,1-2 0,0 0 0,2-5 0,1-1 0,1-4 0,4-9 0,-3 11 1,3-11-1,0 0 0,0 0 1,0 0-1,0 0 0,0 0 0,0 0 1,-12-3-1,12 3 0,-11-8 0,11 8 0,-18-5 0,6 1 0,1 1 0,-1-2-1,0 1 1,0-1 0,1 1 0,1-3 0,-1-2 0,2 1 0,9 8-1,-15-14 1,10 5-1,5 9 0,-7-15-4,7 15-3,0-12-10,0 12-12,0 0 1,10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780" units="in"/>
          <inkml:channel name="Y" type="integer" max="18630" units="in"/>
          <inkml:channel name="F" type="integer" max="255" units="dev"/>
        </inkml:traceFormat>
        <inkml:channelProperties>
          <inkml:channelProperty channel="X" name="resolution" value="3003.63647" units="1/in"/>
          <inkml:channelProperty channel="Y" name="resolution" value="3010.66577" units="1/in"/>
          <inkml:channelProperty channel="F" name="resolution" value="INF" units="1/dev"/>
        </inkml:channelProperties>
      </inkml:inkSource>
      <inkml:timestamp xml:id="ts0" timeString="2009-05-04T15:17:36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708 57 10,'0'0'8,"1"-10"2,-1 10-2,2-12-1,-2 12-1,4-10-3,-4 10-1,0 0-1,0 0 0,4-10-1,-4 10 0,0 0 2,0 0 0,0 0 1,9-1 2,-9 1-1,0 0 2,10 3 1,-10-3-2,0 0 0,0 0 0,0 0-1,10-4 0,-10 4-1,0 0-1,0 0 0,3-13 0,-3 13-2,0 0 1,0 0-1,0 0 0,0 0 0,0 0 0,0 0 0,0 0 0,0 0 0,0 0 0,0 0 1,0 0-1,0 0 1,0 0 0,0 0 1,0 0-1,0 0 1,0 0 0,0 0 0,0 0 0,-3 10 0,3-10 0,0 0 0,0 0 0,0 0 1,0 0-1,-10 7 0,10-7 0,0 0-1,0 0 0,0 0-1,-6 9 0,6-9 0,-6 15 0,1-4 0,0 0 0,0-1 0,-3 2 0,2-1 0,0 0 0,1-2 0,-2 0 0,1 0 0,-1 2 1,-5 1-1,1 2 0,-3 3 1,-4-2-1,0 2 0,-2 1 0,0-2 0,-1-2 0,2 1 0,0-3 0,2-2 1,2-2-1,-1 1 0,2-2 0,-2-2 0,1 0 1,0-1-1,-1-1 0,1 0 0,0-1 0,0-2 1,0 1-1,3-2 0,-1 0 1,2-1-1,1-1 1,1 1-1,-1-2 1,10 4 0,-14-7 0,14 7 0,-9-6 0,9 6 0,-9-7 0,9 7-1,0 0 0,-13-5 0,13 5 0,-10-2 0,10 2 0,-10-3 0,10 3 0,-11-4 0,11 4 0,-10-5 0,10 5 0,0 0 1,-10-7-1,10 7-1,0 0 1,0 0 0,-10-5 0,10 5 0,0 0 0,0 0 0,0 0 0,-10-4 0,10 4 0,0 0 0,0 0 0,0 0 0,0 0 0,-9-2 0,9 2 0,0 0-1,0 0 1,0 0 0,0 0 0,-10 5 0,10-5-1,0 0 1,0 0-1,-9 9 1,9-9 0,0 0-1,0 0-2,0 0-5,0 0-22,0 0-3,1-11 0,-1 11 0</inkml:trace>
  <inkml:trace contextRef="#ctx0" brushRef="#br0" timeOffset="1547">22 334 14,'0'0'16,"0"0"-1,0 0 0,0 0-3,0 0 1,3-9-2,-3 9-1,0 0-1,9 2-1,-9-2-2,0 0-1,5 12-1,-4-1-2,-2 2 0,-1 1 0,-1 2-2,-1 3 1,-2-2-1,-1-1 0,0-1 0,0-4-1,4-1-2,3-10-3,-1 12-6,1-12-11,0 0-8,20-4 1,-20 4 0</inkml:trace>
  <inkml:trace contextRef="#ctx0" brushRef="#br0" timeOffset="2000">77 299 14,'0'0'17,"7"-10"2,-7 10-1,0 0-3,0 0-3,0 0-3,0 0-2,0 0-2,0 0-1,0 0-2,0 0 0,12 0-1,-2-3 0,4 0 0,7-2 0,2-2 0,5 3-1,0-1-2,-4 1-3,1 4-4,-7 0-6,-4-3-14,-2 8 1,-12-5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780" units="in"/>
          <inkml:channel name="Y" type="integer" max="18630" units="in"/>
          <inkml:channel name="F" type="integer" max="255" units="dev"/>
        </inkml:traceFormat>
        <inkml:channelProperties>
          <inkml:channelProperty channel="X" name="resolution" value="3003.63647" units="1/in"/>
          <inkml:channelProperty channel="Y" name="resolution" value="3010.66577" units="1/in"/>
          <inkml:channelProperty channel="F" name="resolution" value="INF" units="1/dev"/>
        </inkml:channelProperties>
      </inkml:inkSource>
      <inkml:timestamp xml:id="ts0" timeString="2009-05-04T15:18:01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1027 288 5,'0'0'8,"-4"9"0,4-9 1,0 0 0,0 0-1,0 0 1,0 0-2,0 0 1,0 0-2,0 0 0,0 0 0,0 0-2,-2-9-1,2 9 1,0 0 0,0 0-1,2-10 0,-2 10 0,0 0-1,6-10 0,-6 10 0,0 0 0,-3-12 0,3 12 0,-2-9 0,2 9-1,0 0 1,-6-13-1,6 13 1,0 0-1,-7-12 0,7 12 0,-8-9 0,8 9-1,-12-10 0,12 10 1,-10-13-1,10 13 0,-12-16 1,6 7-1,-4 0 0,2-2 1,0 1-1,0 0 1,-1 0-1,-1 2 1,1-2-1,0 2 0,9 8 0,-15-14 0,6 5 0,9 9 1,-14-14-1,14 14 0,-14-13 0,14 13 0,-15-14 0,15 14 0,-15-11 0,15 11 0,-16-9 0,6 6 0,10 3 0,-16-2 0,16 2-1,-18 4 1,18-4 0,-17 8 0,17-8 0,-16 8 0,6-4 0,10-4 0,-17 8 0,7-5 0,-1-1 1,1 1-1,-1-1 0,0 1-1,-2-1 1,1 1 0,0 1 0,-2 0 0,1 1 0,0 0 0,-2 1 1,0 0-1,1 1 0,-3-2 0,2 2 0,1 1 0,-1-2 0,1 1 0,0 0 0,0 1 0,1 0 0,-1 2 0,0-1 0,1 0-1,1 2 1,-1 1-1,3-2 1,-1 1 0,1-1-1,10-10 1,-18 17 0,18-17 0,-13 11 0,13-11 0,-10 6 0,10-6-1,-10 5 1,10-5 0,0 0-1,-11 8 1,11-8-1,0 0 0,-7 9 0,7-9 0,0 0 0,0 0-1,-5 11 1,5-11-2,0 0-1,0 0-5,0 0-15,12 5-5,-12-5 2,12-9-1</inkml:trace>
  <inkml:trace contextRef="#ctx0" brushRef="#br0" timeOffset="1578">221 122 11,'4'-10'9,"-4"10"-1,0 0-1,4-14 0,-4 14-2,0 0-1,0 0 0,0 0 0,5-9-1,-5 9 0,0 0-1,0 0 0,0 0 1,-3 10-1,3-10 1,-7 16 0,0-6 0,-1 3 0,-2 2-1,-2 2-1,-3 0 0,-1 2 0,0-1-1,-4 1 0,2-1 0,0 0 0,3 0 0,2-3 0,1 2 0,2-3 0,4 0 0,2-3 0,3 0 0,1-11 0,1 13 0,-1-13 0,0 0 0,1 9 0,-1-9-1,0 0 0,0 0-1,0 0 1,-5 11 0,5-11-1,0 0 1,-10 14 0,10-14 1,0 0 0,-10 10 0,10-10 1,0 0-1,0 0 0,0 0 1,0 9 1,0-9-1,0 0 0,12 5 0,-12-5 0,12 4 0,-12-4 0,16 7 1,-4-5-1,5 1 1,5-1 0,6-1-1,6-1 0,6-3 0,4 0-1,2 0-1,-1-1-2,-1 1-3,-8 0-4,-5 1-2,-10 2 0,-8 0-7,-13 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47CD-CCBF-46F7-83B8-7329609C4F99}" type="datetimeFigureOut">
              <a:rPr lang="zh-CN" altLang="en-US" smtClean="0"/>
              <a:t>2017/7/11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A7FA-347F-4C4C-97F5-B1B6E9846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6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6365A-B738-4525-9F1F-21536550E6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E7F45-3FBE-47D7-B6D4-918D452645B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46FF5-E7F1-4552-A9BC-7523286AECD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207CF-2050-4BB5-8516-F14E84CEEEF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7E1DF8-475D-418D-8549-E4D92B595D7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CB51D-A409-40F5-B798-AB8A4663729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55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E051E-5E7D-446A-B05F-916BA194D6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DA1E44-E31B-4869-9AD8-FBEF78A9C2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19122-731E-405B-88F3-2988868B132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4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847E63-3D32-45B2-AA4A-1BA91CE29EC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0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077DA-CE66-45AF-8FE3-0C408669362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7C047-BB4F-ED4A-8583-15C9693BA2A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52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441A3-C4FC-49A9-9E14-C841E8BA0AD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D1EE7-CBDC-410A-9951-809262357D4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4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5C6F4-4A5D-4726-88F8-7BD41F156F8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900A1-AE66-4904-BEF1-D6F4AA7BE85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7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35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6941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56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761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48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196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89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5664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302000" y="8496300"/>
            <a:ext cx="381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05075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30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302000" y="8496300"/>
            <a:ext cx="381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789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80" charset="-5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0AA56-A703-447F-BE91-C2AA30D744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2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50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9863" y="3016250"/>
            <a:ext cx="4587875" cy="3441700"/>
          </a:xfrm>
          <a:ln cap="flat"/>
        </p:spPr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302000" y="8496300"/>
            <a:ext cx="381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60181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E97F4-0DD7-4D0D-AD1F-CF75411FF88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6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6AF870-E49B-4F8A-8B11-C3DA9FE1415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8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64445-B396-4B80-B257-B79730FFE03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2FD25-CB49-4223-8E23-07A43E883ED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4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DDA47-3205-4596-A0C7-A372B4702F4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8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87851-D878-443D-9AFE-146999E3476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F1F38-A7AA-4665-839C-A2667055F97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81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A16E1-0C42-4C59-A112-733B2801F98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8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144804-EDFB-464E-9E84-98EEE47F32B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80" charset="-5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AA3E86-B8B2-4BC0-BBA8-3DF04D145A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79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0D98D-8E70-4BDE-AD49-4A5971895A2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7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3A731A-5CAD-4DD0-84A3-40E009C6541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B1E5E-2EAA-432A-8F84-7340C042F83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0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8A0E1-9C12-4B7A-AF45-281353964CE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79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34466-0D52-47D4-931F-797F1DE7928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3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03E96-FBBF-4940-8186-201BD4CD01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9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60446-1B6F-46F2-B487-A217B1016C6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13D39-D32F-4634-9514-3ACAC9D7AA8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66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132B4-5D42-4285-8039-F02AE1A71B0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0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4B0B5-8F41-4011-A6A1-A59BA56715C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80" charset="-5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DAF3C-734F-4A71-AD90-EFCA105598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22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8AD99-7E95-4086-9128-9203954D530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2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7E1BA-23F3-4D42-92C6-1DD789FA0D8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38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CEE49-80F9-4AFC-ABCD-A283EBE5797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7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AD9EBD-4EDE-4089-8576-F008C293978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20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59C2B-BD58-4CD8-A3D3-61CB4200782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78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B2D3C-72AF-4B95-806B-2DDF0090C2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20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541E8-2AC4-483B-8280-44C4BF5ED3D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2F914-6E88-4F3D-9955-EE843DFD236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0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658184-1782-42BE-B26D-E55A85F9A3E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80" charset="-5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BEE06D-4B44-431C-939B-19FFCB2C46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67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80" charset="-5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ECF92-052F-4CD6-B5CA-C0A448BB55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7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EC43D-44CD-4699-99B1-0CB7DEA474E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C8176-D05D-417A-9932-3CB6131093A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2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5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082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15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253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30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595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354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01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840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81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98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18EF2F2-1EC0-487C-83D3-BE3DD4F44762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277800-4619-46CB-8D33-DF10A0CDE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8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C8656258-904F-4A98-92A1-06FCC78D8F91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96082-A14A-4821-8AD1-6C9E61E385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00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B866C38-AA42-4D74-ABCF-474EBFC02D3E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BE1430F-1822-4CA6-B059-62840AF27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2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8F9AFEC3-3B13-4F21-B9D8-BEEEBA8EB29A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AD1F121-D165-4FA9-9B96-6AB433A099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32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7FF19751-BAB3-4CEA-ABB0-6D49CA4E7220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C07C9F3-9BF6-4598-9DD5-D271C0184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64F7A-52DD-4C17-B4AE-1115719E59AE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AA3BF-5C6D-4AE7-992D-98431F92A1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ECC9AF3-C735-45F0-B1ED-5B3CB9579E7B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A20AF24-9785-4A8C-9808-D8E7E01B7D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9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0CD3C6-7DB1-4FEB-AD19-06754468B253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D10CB43-CD69-45C8-982C-970CB57E7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8417305-EA77-4F3D-8A27-048963C72BD7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B42CE74-C1F5-43BB-B8DF-8D38D8D74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805C7-43D7-454B-BE70-A1B9173ABBC8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A8C1F-8AC4-457E-AB8A-91B13E3D91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95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F0821-D58F-4BC0-B892-25094C4CCC71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BAFB-B544-44C9-A77D-7F9FE457E9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0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1506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0959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C9C05-7A8D-406C-AE2F-3AF8EDA290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E0586012-1006-45C9-97C8-8E5F30BAB0A9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75346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4A8A5-DDF6-4517-8197-71DD002103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DCCA3DC5-97E1-4B85-B7A8-A79C1E3991F6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31314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B637E-4A11-45EA-9392-103B3E503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E44B211D-EA68-4AB5-9A77-2A984DF1570A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85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6B339-DC8E-4560-A4E9-CED78B8A7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45C063B7-D92C-4CF4-9A1F-F82D71B563B8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42612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780B9-3290-498B-9BF7-372BE7141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ABE8AF83-48EE-4E88-8936-999D121C117B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79441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86D3-A80D-4A22-90EB-3004A1AC7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B0FCA6E7-73FB-4A0A-BEAD-7EC7F354CA35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29898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573D-F2E1-40D4-BF5E-B4117F92D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BFE57B0E-C3A7-4D50-ADF0-C2306A611118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6955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43E41-0EA0-4EF6-B2DC-97D31B8C8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410AF535-D8F8-4DD6-91C2-96D3C8796A30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38929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26003-EA70-4FB7-89A6-1EE5BA85B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DA6C0CC5-1ED2-4E90-A4EB-BB5ED338BCFA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66031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6B09D225-B8D8-4F43-9092-14B8AEC07B0E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1C6DB7-424C-483E-9B55-F52918C31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1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CC44D573-CCB9-4C11-958D-468F93A1F14D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CEB059-E144-46BB-85A3-A7D19062B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1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F895AB67-44C3-46B4-B922-A8192C22EC90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6A3E00-EBD5-4370-A672-9F879125B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4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8F6AC7B9-FBCF-4380-8DA5-802B76DBE3BC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C9655E-5B8F-445A-9E5D-75FD446B5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3445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4020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C9C05-7A8D-406C-AE2F-3AF8EDA290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E0586012-1006-45C9-97C8-8E5F30BAB0A9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70197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4A8A5-DDF6-4517-8197-71DD002103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DCCA3DC5-97E1-4B85-B7A8-A79C1E3991F6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90146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B637E-4A11-45EA-9392-103B3E503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E44B211D-EA68-4AB5-9A77-2A984DF1570A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92803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6B339-DC8E-4560-A4E9-CED78B8A78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45C063B7-D92C-4CF4-9A1F-F82D71B563B8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23975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780B9-3290-498B-9BF7-372BE7141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ABE8AF83-48EE-4E88-8936-999D121C117B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37492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C86D3-A80D-4A22-90EB-3004A1AC7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B0FCA6E7-73FB-4A0A-BEAD-7EC7F354CA35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7061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573D-F2E1-40D4-BF5E-B4117F92D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BFE57B0E-C3A7-4D50-ADF0-C2306A611118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52837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43E41-0EA0-4EF6-B2DC-97D31B8C8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410AF535-D8F8-4DD6-91C2-96D3C8796A30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569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26003-EA70-4FB7-89A6-1EE5BA85B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© 2013 Pearson Education, Inc.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sz="1000"/>
              <a:t>Chapter 9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r">
              <a:defRPr/>
            </a:pPr>
            <a:fld id="{DA6C0CC5-1ED2-4E90-A4EB-BB5ED338BCFA}" type="slidenum">
              <a:rPr lang="en-US" sz="1000" smtClean="0"/>
              <a:pPr algn="r"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17551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F0E06BC2-66F6-41E7-8723-07D1F8DD770A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3D4ECF-BAB6-4D8A-A864-1D86B26EA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1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6B09D225-B8D8-4F43-9092-14B8AEC07B0E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1C6DB7-424C-483E-9B55-F52918C314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3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CC44D573-CCB9-4C11-958D-468F93A1F14D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CEB059-E144-46BB-85A3-A7D19062B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77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F895AB67-44C3-46B4-B922-A8192C22EC90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6A3E00-EBD5-4370-A672-9F879125B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9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92075" y="6477000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76600" y="6473825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Chapter 16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73825"/>
            <a:ext cx="1905000" cy="457200"/>
          </a:xfrm>
          <a:prstGeom prst="rect">
            <a:avLst/>
          </a:prstGeom>
        </p:spPr>
        <p:txBody>
          <a:bodyPr/>
          <a:lstStyle/>
          <a:p>
            <a:pPr algn="r"/>
            <a:fld id="{8F6AC7B9-FBCF-4380-8DA5-802B76DBE3BC}" type="slidenum">
              <a:rPr lang="en-US" sz="1000">
                <a:latin typeface="Arial" charset="0"/>
              </a:rPr>
              <a:pPr algn="r"/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Chapter 16</a:t>
            </a: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C9655E-5B8F-445A-9E5D-75FD446B5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6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54E42-8C65-4F8B-8D91-3B8E89999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6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B07D7-EDFB-470F-9010-F9ED7AB92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4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6E79-F5D9-4CE7-94F0-1C90ADA8C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5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53106-C95D-4C2D-9534-5B147D967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7492-C0E6-4AF5-A2C5-53A0EE59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4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F6B9B-3858-442A-A333-BA091FCCE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14E5-59EA-45D8-9FDA-7E0C15F7C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6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A799C-86BE-4679-80D6-43ED70CB6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15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1371C-BD62-49F4-B6E5-C5D2D5A42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4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9C0C7-718A-4CC4-BBC7-0C190358A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4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EF3D-9731-4AA0-ABB1-57EE62F66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B014CF-A453-4B75-B09D-D2C67D3ACA22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39DB70-DC55-4669-AA71-BA81AB7A79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327-F514-4232-931B-E1BC2FA57EE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B5EC-EA30-4923-A667-F86C8B1E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E472-6AFB-46BA-A5B7-0873773D37CE}" type="datetimeFigureOut">
              <a:rPr lang="ko-KR" altLang="en-US" smtClean="0"/>
              <a:pPr/>
              <a:t>2017-07-11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CFCB-7727-4035-A863-D4D4D6493A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2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4432EF-8877-4DCF-843B-0D83BF9F51A0}" type="datetime1">
              <a:rPr lang="en-US" smtClean="0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FD70F9-BEC9-4DBF-9137-337F1833A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6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7/11/2017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1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  <p:sldLayoutId id="2147483735" r:id="rId14"/>
    <p:sldLayoutId id="2147483736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7/11/2017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87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6E0AB56-3321-418E-8366-B5E6A63C8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9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21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7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69.emf"/><Relationship Id="rId5" Type="http://schemas.openxmlformats.org/officeDocument/2006/relationships/customXml" Target="../ink/ink1.xml"/><Relationship Id="rId10" Type="http://schemas.openxmlformats.org/officeDocument/2006/relationships/image" Target="../media/image71.emf"/><Relationship Id="rId4" Type="http://schemas.openxmlformats.org/officeDocument/2006/relationships/image" Target="../media/image68.jpeg"/><Relationship Id="rId9" Type="http://schemas.openxmlformats.org/officeDocument/2006/relationships/customXml" Target="../ink/ink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98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06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14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2308225"/>
          </a:xfrm>
        </p:spPr>
        <p:txBody>
          <a:bodyPr>
            <a:normAutofit/>
          </a:bodyPr>
          <a:lstStyle/>
          <a:p>
            <a:r>
              <a:rPr lang="en-US" sz="3600" dirty="0"/>
              <a:t>BENZENE &amp; its Aromaticity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2971800"/>
          </a:xfrm>
        </p:spPr>
        <p:txBody>
          <a:bodyPr>
            <a:normAutofit/>
          </a:bodyPr>
          <a:lstStyle/>
          <a:p>
            <a:r>
              <a:rPr lang="en-US" dirty="0"/>
              <a:t>CHEM 2425</a:t>
            </a:r>
          </a:p>
          <a:p>
            <a:endParaRPr lang="en-US" dirty="0"/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Chapter 15</a:t>
            </a:r>
          </a:p>
        </p:txBody>
      </p:sp>
    </p:spTree>
    <p:extLst>
      <p:ext uri="{BB962C8B-B14F-4D97-AF65-F5344CB8AC3E}">
        <p14:creationId xmlns:p14="http://schemas.microsoft.com/office/powerpoint/2010/main" val="844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  <a:r>
              <a:rPr lang="en-US" dirty="0" err="1"/>
              <a:t>Disubstituted</a:t>
            </a:r>
            <a:r>
              <a:rPr lang="en-US" dirty="0"/>
              <a:t> Benzenes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If one substituent is part of a common name, that name is the parent and that substituent is at carbon 1</a:t>
            </a:r>
          </a:p>
          <a:p>
            <a:endParaRPr lang="en-US" dirty="0"/>
          </a:p>
          <a:p>
            <a:r>
              <a:rPr lang="en-US" dirty="0"/>
              <a:t>If neither substituent is part of a common name, list the substituents in alphabetical order (first alphabetically is at carbon 1)</a:t>
            </a:r>
          </a:p>
          <a:p>
            <a:endParaRPr lang="en-US" dirty="0"/>
          </a:p>
          <a:p>
            <a:r>
              <a:rPr lang="en-US" dirty="0"/>
              <a:t>If both substituents are part of common name, use this order of priority to determine the parent name:</a:t>
            </a:r>
          </a:p>
          <a:p>
            <a:pPr marL="0" indent="0">
              <a:buNone/>
            </a:pPr>
            <a:r>
              <a:rPr lang="en-US" dirty="0"/>
              <a:t>-CO</a:t>
            </a:r>
            <a:r>
              <a:rPr lang="en-US" baseline="-25000" dirty="0"/>
              <a:t>2</a:t>
            </a:r>
            <a:r>
              <a:rPr lang="en-US" dirty="0"/>
              <a:t>H  &gt;  -CHO  &gt;  -OH  &gt;  -NH</a:t>
            </a:r>
            <a:r>
              <a:rPr lang="en-US" baseline="-25000" dirty="0"/>
              <a:t>2</a:t>
            </a:r>
            <a:r>
              <a:rPr lang="en-US" dirty="0"/>
              <a:t>  &gt;  -CH</a:t>
            </a:r>
            <a:r>
              <a:rPr lang="en-US" baseline="-25000" dirty="0"/>
              <a:t>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53879"/>
              </p:ext>
            </p:extLst>
          </p:nvPr>
        </p:nvGraphicFramePr>
        <p:xfrm>
          <a:off x="6553200" y="1600200"/>
          <a:ext cx="1756775" cy="89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CS ChemDraw Drawing" r:id="rId3" imgW="1756775" imgH="898879" progId="ChemDraw.Document.6.0">
                  <p:embed/>
                </p:oleObj>
              </mc:Choice>
              <mc:Fallback>
                <p:oleObj name="CS ChemDraw Drawing" r:id="rId3" imgW="1756775" imgH="89887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756775" cy="898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90916"/>
              </p:ext>
            </p:extLst>
          </p:nvPr>
        </p:nvGraphicFramePr>
        <p:xfrm>
          <a:off x="6705600" y="3200400"/>
          <a:ext cx="1464159" cy="89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CS ChemDraw Drawing" r:id="rId5" imgW="1464159" imgH="898879" progId="ChemDraw.Document.6.0">
                  <p:embed/>
                </p:oleObj>
              </mc:Choice>
              <mc:Fallback>
                <p:oleObj name="CS ChemDraw Drawing" r:id="rId5" imgW="1464159" imgH="89887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00400"/>
                        <a:ext cx="1464159" cy="898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50075"/>
              </p:ext>
            </p:extLst>
          </p:nvPr>
        </p:nvGraphicFramePr>
        <p:xfrm>
          <a:off x="6781800" y="4876800"/>
          <a:ext cx="1327029" cy="92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CS ChemDraw Drawing" r:id="rId7" imgW="1327029" imgH="924792" progId="ChemDraw.Document.6.0">
                  <p:embed/>
                </p:oleObj>
              </mc:Choice>
              <mc:Fallback>
                <p:oleObj name="CS ChemDraw Drawing" r:id="rId7" imgW="1327029" imgH="924792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1327029" cy="924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8777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D0563-B94D-4515-A5E6-3A049E91EA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1028"/>
          <p:cNvSpPr txBox="1">
            <a:spLocks noChangeArrowheads="1"/>
          </p:cNvSpPr>
          <p:nvPr/>
        </p:nvSpPr>
        <p:spPr bwMode="auto">
          <a:xfrm>
            <a:off x="609600" y="3810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Nucleophilic Substitution on the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Benzyne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Intermediate</a:t>
            </a:r>
          </a:p>
        </p:txBody>
      </p:sp>
      <p:pic>
        <p:nvPicPr>
          <p:cNvPr id="8" name="Picture 8" descr="17_04-49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25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4651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dirty="0"/>
              <a:t>Q.P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1 Mark:-</a:t>
            </a:r>
          </a:p>
          <a:p>
            <a:pPr>
              <a:buNone/>
            </a:pPr>
            <a:r>
              <a:rPr lang="en-US" sz="2400" dirty="0"/>
              <a:t>a) Complete the following reactions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125378" name="Object 2"/>
          <p:cNvGraphicFramePr>
            <a:graphicFrameLocks noChangeAspect="1"/>
          </p:cNvGraphicFramePr>
          <p:nvPr/>
        </p:nvGraphicFramePr>
        <p:xfrm>
          <a:off x="838200" y="2438400"/>
          <a:ext cx="3792537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CS ChemDraw Drawing" r:id="rId3" imgW="3792960" imgH="2527200" progId="ChemDraw.Document.6.0">
                  <p:embed/>
                </p:oleObj>
              </mc:Choice>
              <mc:Fallback>
                <p:oleObj name="CS ChemDraw Drawing" r:id="rId3" imgW="3792960" imgH="2527200" progId="ChemDraw.Document.6.0">
                  <p:embed/>
                  <p:pic>
                    <p:nvPicPr>
                      <p:cNvPr id="1125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3792537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79" name="Object 3"/>
          <p:cNvGraphicFramePr>
            <a:graphicFrameLocks noChangeAspect="1"/>
          </p:cNvGraphicFramePr>
          <p:nvPr/>
        </p:nvGraphicFramePr>
        <p:xfrm>
          <a:off x="4648200" y="2286000"/>
          <a:ext cx="4040187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CS ChemDraw Drawing" r:id="rId5" imgW="4040280" imgH="2685240" progId="ChemDraw.Document.6.0">
                  <p:embed/>
                </p:oleObj>
              </mc:Choice>
              <mc:Fallback>
                <p:oleObj name="CS ChemDraw Drawing" r:id="rId5" imgW="4040280" imgH="2685240" progId="ChemDraw.Document.6.0">
                  <p:embed/>
                  <p:pic>
                    <p:nvPicPr>
                      <p:cNvPr id="1125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0"/>
                        <a:ext cx="4040187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181600"/>
            <a:ext cx="828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 Marks:-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Explain how does the –NH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group in 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influence the orientation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of the benzene ring towards electrophilic aromatic substitution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b) Mechanism for Nitration of Benzoic acid</a:t>
            </a:r>
          </a:p>
        </p:txBody>
      </p:sp>
    </p:spTree>
    <p:extLst>
      <p:ext uri="{BB962C8B-B14F-4D97-AF65-F5344CB8AC3E}">
        <p14:creationId xmlns:p14="http://schemas.microsoft.com/office/powerpoint/2010/main" val="16968077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Q.P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2578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c) Explain how –OCH</a:t>
            </a:r>
            <a:r>
              <a:rPr lang="en-US" sz="2200" baseline="-25000" dirty="0"/>
              <a:t>3</a:t>
            </a:r>
            <a:r>
              <a:rPr lang="en-US" sz="2200" dirty="0"/>
              <a:t> groups behaves as </a:t>
            </a:r>
            <a:r>
              <a:rPr lang="en-US" sz="2200" dirty="0" err="1"/>
              <a:t>ortho</a:t>
            </a:r>
            <a:r>
              <a:rPr lang="en-US" sz="2200" dirty="0"/>
              <a:t>, </a:t>
            </a:r>
            <a:r>
              <a:rPr lang="en-US" sz="2200" dirty="0" err="1"/>
              <a:t>para</a:t>
            </a:r>
            <a:r>
              <a:rPr lang="en-US" sz="2200" dirty="0"/>
              <a:t> director in Electrophilic Substitution reaction?</a:t>
            </a:r>
          </a:p>
          <a:p>
            <a:pPr>
              <a:buNone/>
            </a:pPr>
            <a:r>
              <a:rPr lang="en-US" sz="2200" dirty="0"/>
              <a:t>d) Write the mechanism of sulphonation of toluene ?</a:t>
            </a:r>
          </a:p>
          <a:p>
            <a:pPr>
              <a:buNone/>
            </a:pPr>
            <a:r>
              <a:rPr lang="en-US" sz="2200" dirty="0"/>
              <a:t>e) Identify A,B in the given reaction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126402" name="Object 2"/>
          <p:cNvGraphicFramePr>
            <a:graphicFrameLocks noChangeAspect="1"/>
          </p:cNvGraphicFramePr>
          <p:nvPr/>
        </p:nvGraphicFramePr>
        <p:xfrm>
          <a:off x="1676400" y="2438400"/>
          <a:ext cx="5187950" cy="99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CS ChemDraw Drawing" r:id="rId3" imgW="4127760" imgH="828000" progId="ChemDraw.Document.6.0">
                  <p:embed/>
                </p:oleObj>
              </mc:Choice>
              <mc:Fallback>
                <p:oleObj name="CS ChemDraw Drawing" r:id="rId3" imgW="4127760" imgH="828000" progId="ChemDraw.Document.6.0">
                  <p:embed/>
                  <p:pic>
                    <p:nvPicPr>
                      <p:cNvPr id="1126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187950" cy="99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352800"/>
            <a:ext cx="833478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 Marks:-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a) Explain in detail about Mechanism for Nucleophilic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Subsitution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Reaction of benzene? *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b) Briefly discuss the Elimination Addition mechanism for Nucleophilic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Aromatic substitution. Give two evidence to support the same?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c) Identify A,B,C in the given reaction</a:t>
            </a:r>
          </a:p>
        </p:txBody>
      </p:sp>
      <p:graphicFrame>
        <p:nvGraphicFramePr>
          <p:cNvPr id="1126403" name="Object 3"/>
          <p:cNvGraphicFramePr>
            <a:graphicFrameLocks noChangeAspect="1"/>
          </p:cNvGraphicFramePr>
          <p:nvPr/>
        </p:nvGraphicFramePr>
        <p:xfrm>
          <a:off x="1524000" y="5638800"/>
          <a:ext cx="518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CS ChemDraw Drawing" r:id="rId5" imgW="4384800" imgH="828000" progId="ChemDraw.Document.6.0">
                  <p:embed/>
                </p:oleObj>
              </mc:Choice>
              <mc:Fallback>
                <p:oleObj name="CS ChemDraw Drawing" r:id="rId5" imgW="4384800" imgH="828000" progId="ChemDraw.Document.6.0">
                  <p:embed/>
                  <p:pic>
                    <p:nvPicPr>
                      <p:cNvPr id="1126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5181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1451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/>
              <a:t>Q.P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>
              <a:buNone/>
            </a:pPr>
            <a:r>
              <a:rPr lang="en-US" b="1" u="sng" dirty="0"/>
              <a:t>4 Marks:-</a:t>
            </a:r>
          </a:p>
          <a:p>
            <a:pPr>
              <a:buNone/>
            </a:pPr>
            <a:r>
              <a:rPr lang="en-US" sz="2200" dirty="0"/>
              <a:t>a) Identify Aromatic/Non Aromatic/Anti-Aromatic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127426" name="Object 2"/>
          <p:cNvGraphicFramePr>
            <a:graphicFrameLocks noChangeAspect="1"/>
          </p:cNvGraphicFramePr>
          <p:nvPr/>
        </p:nvGraphicFramePr>
        <p:xfrm>
          <a:off x="838200" y="2362200"/>
          <a:ext cx="7315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CS ChemDraw Drawing" r:id="rId3" imgW="5555880" imgH="2559600" progId="ChemDraw.Document.6.0">
                  <p:embed/>
                </p:oleObj>
              </mc:Choice>
              <mc:Fallback>
                <p:oleObj name="CS ChemDraw Drawing" r:id="rId3" imgW="5555880" imgH="2559600" progId="ChemDraw.Document.6.0">
                  <p:embed/>
                  <p:pic>
                    <p:nvPicPr>
                      <p:cNvPr id="1127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315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9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  <a:r>
              <a:rPr lang="en-US" dirty="0" err="1"/>
              <a:t>Polysubstituted</a:t>
            </a:r>
            <a:r>
              <a:rPr lang="en-US" dirty="0"/>
              <a:t> Benzenes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With 3 or more substituents do not use </a:t>
            </a:r>
            <a:r>
              <a:rPr lang="en-US" i="1" dirty="0"/>
              <a:t>ortho, meta, para</a:t>
            </a:r>
          </a:p>
          <a:p>
            <a:r>
              <a:rPr lang="en-US" dirty="0"/>
              <a:t>Number ring to give smallest set of numbers</a:t>
            </a:r>
          </a:p>
          <a:p>
            <a:r>
              <a:rPr lang="en-US" dirty="0"/>
              <a:t>If a common name, use as parent (substituent at carbon 1)</a:t>
            </a:r>
          </a:p>
          <a:p>
            <a:r>
              <a:rPr lang="en-US" dirty="0"/>
              <a:t>List substituents in alphabetical order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24707"/>
              </p:ext>
            </p:extLst>
          </p:nvPr>
        </p:nvGraphicFramePr>
        <p:xfrm>
          <a:off x="1524000" y="4114800"/>
          <a:ext cx="21018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name="CS ChemDraw Drawing" r:id="rId3" imgW="1616676" imgH="895640" progId="ChemDraw.Document.6.0">
                  <p:embed/>
                </p:oleObj>
              </mc:Choice>
              <mc:Fallback>
                <p:oleObj name="CS ChemDraw Drawing" r:id="rId3" imgW="1616676" imgH="8956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21018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02801"/>
              </p:ext>
            </p:extLst>
          </p:nvPr>
        </p:nvGraphicFramePr>
        <p:xfrm>
          <a:off x="5105400" y="4114800"/>
          <a:ext cx="2471737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CS ChemDraw Drawing" r:id="rId5" imgW="1901733" imgH="897259" progId="ChemDraw.Document.6.0">
                  <p:embed/>
                </p:oleObj>
              </mc:Choice>
              <mc:Fallback>
                <p:oleObj name="CS ChemDraw Drawing" r:id="rId5" imgW="1901733" imgH="89725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2471737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76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Physical Properties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Melting point</a:t>
            </a:r>
          </a:p>
          <a:p>
            <a:pPr lvl="1"/>
            <a:r>
              <a:rPr lang="en-US" dirty="0"/>
              <a:t>Based on “packing”</a:t>
            </a:r>
          </a:p>
          <a:p>
            <a:pPr lvl="1"/>
            <a:r>
              <a:rPr lang="en-US" dirty="0"/>
              <a:t>Benzene packs easily, so has a higher </a:t>
            </a:r>
            <a:r>
              <a:rPr lang="en-US" dirty="0" err="1"/>
              <a:t>mp</a:t>
            </a:r>
            <a:r>
              <a:rPr lang="en-US" dirty="0"/>
              <a:t> than other hydrocarbons</a:t>
            </a:r>
          </a:p>
          <a:p>
            <a:pPr lvl="1"/>
            <a:r>
              <a:rPr lang="en-US" dirty="0"/>
              <a:t>Substituted benzenes: para &gt; ortho and meta due to packing</a:t>
            </a:r>
          </a:p>
          <a:p>
            <a:r>
              <a:rPr lang="en-US" dirty="0"/>
              <a:t>Boiling point</a:t>
            </a:r>
          </a:p>
          <a:p>
            <a:pPr lvl="1"/>
            <a:r>
              <a:rPr lang="en-US" dirty="0"/>
              <a:t>Polarity depends on substituents</a:t>
            </a:r>
          </a:p>
          <a:p>
            <a:pPr lvl="1"/>
            <a:r>
              <a:rPr lang="en-US" dirty="0"/>
              <a:t>Higher polarity = higher boiling point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41628"/>
              </p:ext>
            </p:extLst>
          </p:nvPr>
        </p:nvGraphicFramePr>
        <p:xfrm>
          <a:off x="1524000" y="4495800"/>
          <a:ext cx="6096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mp</a:t>
                      </a:r>
                      <a:r>
                        <a:rPr lang="en-US" dirty="0"/>
                        <a:t> (°C)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bp</a:t>
                      </a:r>
                      <a:r>
                        <a:rPr lang="en-US" dirty="0"/>
                        <a:t> (°C)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57789"/>
              </p:ext>
            </p:extLst>
          </p:nvPr>
        </p:nvGraphicFramePr>
        <p:xfrm>
          <a:off x="3377292" y="4724400"/>
          <a:ext cx="889908" cy="99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CS ChemDraw Drawing" r:id="rId3" imgW="1112385" imgH="1238518" progId="ChemDraw.Document.6.0">
                  <p:embed/>
                </p:oleObj>
              </mc:Choice>
              <mc:Fallback>
                <p:oleObj name="CS ChemDraw Drawing" r:id="rId3" imgW="1112385" imgH="12385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7292" y="4724400"/>
                        <a:ext cx="889908" cy="990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04436"/>
              </p:ext>
            </p:extLst>
          </p:nvPr>
        </p:nvGraphicFramePr>
        <p:xfrm>
          <a:off x="4901292" y="4692412"/>
          <a:ext cx="889908" cy="10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CS ChemDraw Drawing" r:id="rId5" imgW="1112385" imgH="1278235" progId="ChemDraw.Document.6.0">
                  <p:embed/>
                </p:oleObj>
              </mc:Choice>
              <mc:Fallback>
                <p:oleObj name="CS ChemDraw Drawing" r:id="rId5" imgW="1112385" imgH="12782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1292" y="4692412"/>
                        <a:ext cx="889908" cy="10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08517"/>
              </p:ext>
            </p:extLst>
          </p:nvPr>
        </p:nvGraphicFramePr>
        <p:xfrm>
          <a:off x="6591178" y="4572000"/>
          <a:ext cx="571622" cy="132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CS ChemDraw Drawing" r:id="rId7" imgW="714527" imgH="1659193" progId="ChemDraw.Document.6.0">
                  <p:embed/>
                </p:oleObj>
              </mc:Choice>
              <mc:Fallback>
                <p:oleObj name="CS ChemDraw Drawing" r:id="rId7" imgW="714527" imgH="16591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1178" y="4572000"/>
                        <a:ext cx="571622" cy="1327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01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</a:rPr>
              <a:t>Melting points</a:t>
            </a:r>
            <a:r>
              <a:rPr lang="en-US" dirty="0"/>
              <a:t>:  More symmetrical than corresponding alkane, pack better into crystals, so higher melting points.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</a:rPr>
              <a:t>Boiling points</a:t>
            </a:r>
            <a:r>
              <a:rPr lang="en-US" dirty="0"/>
              <a:t>:  Dependent on dipole moment, so </a:t>
            </a:r>
            <a:r>
              <a:rPr lang="en-US" i="1" dirty="0"/>
              <a:t>ortho</a:t>
            </a:r>
            <a:r>
              <a:rPr lang="en-US" dirty="0"/>
              <a:t> &gt; </a:t>
            </a:r>
            <a:r>
              <a:rPr lang="en-US" i="1" dirty="0"/>
              <a:t>meta</a:t>
            </a:r>
            <a:r>
              <a:rPr lang="en-US" dirty="0"/>
              <a:t> &gt; </a:t>
            </a:r>
            <a:r>
              <a:rPr lang="en-US" i="1" dirty="0"/>
              <a:t>para</a:t>
            </a:r>
            <a:r>
              <a:rPr lang="en-US" dirty="0"/>
              <a:t>, for </a:t>
            </a:r>
            <a:r>
              <a:rPr lang="en-US" dirty="0" err="1"/>
              <a:t>disubstituted</a:t>
            </a:r>
            <a:r>
              <a:rPr lang="en-US" dirty="0"/>
              <a:t> benzenes.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</a:rPr>
              <a:t>Density</a:t>
            </a:r>
            <a:r>
              <a:rPr lang="en-US" dirty="0"/>
              <a:t>: More dense than </a:t>
            </a:r>
            <a:r>
              <a:rPr lang="en-US" dirty="0" err="1"/>
              <a:t>nonaromatics</a:t>
            </a:r>
            <a:r>
              <a:rPr lang="en-US" dirty="0"/>
              <a:t>, less dense than water.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</a:rPr>
              <a:t>Solubility</a:t>
            </a:r>
            <a:r>
              <a:rPr lang="en-US" dirty="0"/>
              <a:t>: Generally insoluble in water.</a:t>
            </a:r>
          </a:p>
        </p:txBody>
      </p:sp>
    </p:spTree>
    <p:extLst>
      <p:ext uri="{BB962C8B-B14F-4D97-AF65-F5344CB8AC3E}">
        <p14:creationId xmlns:p14="http://schemas.microsoft.com/office/powerpoint/2010/main" val="266012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III. Spectroscopy of Aromatics: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sp</a:t>
            </a:r>
            <a:r>
              <a:rPr lang="en-US" i="1" baseline="30000" dirty="0"/>
              <a:t>2</a:t>
            </a:r>
            <a:r>
              <a:rPr lang="en-US" dirty="0"/>
              <a:t> C-H absorption at 3030 cm</a:t>
            </a:r>
            <a:r>
              <a:rPr lang="en-US" baseline="30000" dirty="0"/>
              <a:t>-1</a:t>
            </a:r>
            <a:r>
              <a:rPr lang="en-US" dirty="0"/>
              <a:t>  </a:t>
            </a:r>
          </a:p>
          <a:p>
            <a:r>
              <a:rPr lang="en-US" dirty="0"/>
              <a:t>Ring absorptions at 1450-1600 and 1660-2000 cm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peaks in fingerprint region can differentiate substitution pattern</a:t>
            </a:r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7" name="Picture 4" descr="1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3087"/>
            <a:ext cx="7162800" cy="23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4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13</a:t>
            </a:r>
            <a:r>
              <a:rPr lang="en-US" dirty="0"/>
              <a:t>C-NMR: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H-NMR: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Spectroscopy of Aromatics: NMR</a:t>
            </a:r>
          </a:p>
        </p:txBody>
      </p:sp>
      <p:pic>
        <p:nvPicPr>
          <p:cNvPr id="8" name="Picture 4" descr="15_u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9239"/>
            <a:ext cx="3963088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15_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" t="-5002" r="-1427" b="-3766"/>
          <a:stretch/>
        </p:blipFill>
        <p:spPr bwMode="auto">
          <a:xfrm>
            <a:off x="3380509" y="4645891"/>
            <a:ext cx="5689600" cy="213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15_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096000" cy="15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8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3868" y="57148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ko-KR" sz="3600" b="1" dirty="0"/>
              <a:t>What is principle underlie </a:t>
            </a:r>
            <a:r>
              <a:rPr lang="en-US" altLang="ko-KR" sz="3600" b="1" dirty="0" err="1"/>
              <a:t>aromaticity</a:t>
            </a:r>
            <a:r>
              <a:rPr lang="en-US" altLang="ko-KR" sz="3600" b="1" dirty="0"/>
              <a:t> ?</a:t>
            </a:r>
            <a:br>
              <a:rPr lang="en-US" altLang="ko-KR" sz="3600" b="1" dirty="0"/>
            </a:br>
            <a:r>
              <a:rPr lang="en-US" altLang="ko-KR" sz="3600" b="1" dirty="0">
                <a:solidFill>
                  <a:srgbClr val="FF0000"/>
                </a:solidFill>
              </a:rPr>
              <a:t>- Molecular Orbital (MO)!!! -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833" t="61632" r="17968" b="13194"/>
          <a:stretch>
            <a:fillRect/>
          </a:stretch>
        </p:blipFill>
        <p:spPr bwMode="auto">
          <a:xfrm>
            <a:off x="1214414" y="1785926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23868" y="4071942"/>
            <a:ext cx="8686800" cy="2357454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* Six overlapping p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orbitals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must form six molecular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orbitals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* Three will be bonding, three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antibonding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* As energy of MO increases, the number of nodes increases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* System symmetric so 2 pairs of degenerate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orbitals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9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Resonance Structures of Benzene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Benzene is actually a resonance hybrid between the two Kekul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é</a:t>
            </a:r>
            <a:r>
              <a:rPr lang="en-US" sz="2000">
                <a:solidFill>
                  <a:srgbClr val="000000"/>
                </a:solidFill>
              </a:rPr>
              <a:t> structures. 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The C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—</a:t>
            </a:r>
            <a:r>
              <a:rPr lang="en-US" sz="2000">
                <a:solidFill>
                  <a:srgbClr val="000000"/>
                </a:solidFill>
              </a:rPr>
              <a:t>C bond lengths in benzene are shorter than typical single-bond lengths, yet longer than typical double-bond lengths (bond order 1.5).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Benzene's resonance can be represented by drawing a circle inside the six-membered ring as a combined representation.</a:t>
            </a:r>
            <a:endParaRPr lang="en-US" sz="2000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905000"/>
            <a:ext cx="764381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Benzene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Each </a:t>
            </a:r>
            <a:r>
              <a:rPr lang="en-US" sz="2400" i="1"/>
              <a:t>sp</a:t>
            </a:r>
            <a:r>
              <a:rPr lang="en-US" sz="2400" baseline="30000"/>
              <a:t>2</a:t>
            </a:r>
            <a:r>
              <a:rPr lang="en-US" sz="2400"/>
              <a:t> hybridized C in the ring has an unhybridized </a:t>
            </a:r>
            <a:r>
              <a:rPr lang="en-US" sz="2400" i="1"/>
              <a:t>p</a:t>
            </a:r>
            <a:r>
              <a:rPr lang="en-US" sz="2400"/>
              <a:t> orbital perpendicular to the ring that overlaps around the ring.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six pi electrons are delocalized over the six carbons.</a:t>
            </a:r>
            <a:endParaRPr lang="en-US" sz="240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34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3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000000"/>
                </a:solidFill>
              </a:rPr>
              <a:t>Unusual Addition of Bromine to Benzene</a:t>
            </a:r>
            <a:endParaRPr lang="en-US" sz="400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When bromine adds to benzene, a catalyst such as FeBr</a:t>
            </a:r>
            <a:r>
              <a:rPr lang="en-US" sz="2400" baseline="-25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 is needed.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reaction that occurs is the substitution of a hydrogen atom by a bromine.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Addition of Br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to the double bond is not observed.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74838"/>
            <a:ext cx="85344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Benzene and Its Derivatives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nz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5715000" cy="5326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49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/>
              <a:t>There are </a:t>
            </a:r>
            <a:r>
              <a:rPr lang="en-US" altLang="ko-KR" sz="4000" b="1" dirty="0">
                <a:solidFill>
                  <a:srgbClr val="FF0000"/>
                </a:solidFill>
              </a:rPr>
              <a:t>TWO FACTS </a:t>
            </a:r>
            <a:r>
              <a:rPr lang="en-US" altLang="ko-KR" sz="4000" b="1" dirty="0"/>
              <a:t>about </a:t>
            </a:r>
            <a:r>
              <a:rPr lang="en-US" altLang="ko-KR" sz="4000" b="1" dirty="0">
                <a:solidFill>
                  <a:srgbClr val="FF0000"/>
                </a:solidFill>
              </a:rPr>
              <a:t>BENZENE</a:t>
            </a:r>
            <a:r>
              <a:rPr lang="en-US" altLang="ko-KR" sz="4000" b="1" dirty="0"/>
              <a:t> beyond our expectation</a:t>
            </a:r>
            <a:endParaRPr lang="ko-KR" altLang="en-US" sz="4000" b="1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86465" y="2786058"/>
            <a:ext cx="7959194" cy="71438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1. Reaction Behaviors Unlike Other Alkenes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82761" y="3857628"/>
            <a:ext cx="7959194" cy="71438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2. Unexpected Stabilization Energy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1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 Energy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Benzene does not have the predicted heat of hydrogenation of –359 kJ/mol.  </a:t>
            </a:r>
          </a:p>
          <a:p>
            <a:r>
              <a:rPr lang="en-US">
                <a:solidFill>
                  <a:srgbClr val="000000"/>
                </a:solidFill>
              </a:rPr>
              <a:t>The observed heat of hydrogenation is 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   –208 kJ/mol, a difference of 151 kJ.  </a:t>
            </a:r>
          </a:p>
          <a:p>
            <a:r>
              <a:rPr lang="en-US">
                <a:solidFill>
                  <a:srgbClr val="000000"/>
                </a:solidFill>
              </a:rPr>
              <a:t>This difference between the predicted and the observed value is called the </a:t>
            </a:r>
            <a:r>
              <a:rPr lang="en-US" i="1">
                <a:solidFill>
                  <a:srgbClr val="000000"/>
                </a:solidFill>
              </a:rPr>
              <a:t>resonance energy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Molar Heats of Hydrogenation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467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11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531" t="22570" r="16667" b="28047"/>
          <a:stretch>
            <a:fillRect/>
          </a:stretch>
        </p:blipFill>
        <p:spPr bwMode="auto">
          <a:xfrm>
            <a:off x="499259" y="1714488"/>
            <a:ext cx="812212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97720" y="357166"/>
            <a:ext cx="8929718" cy="1143008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Benzene has 3 double bonds, so we would expect addition reaction as with other alkenes,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BUT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5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25571" y="1571612"/>
            <a:ext cx="8686800" cy="1143008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Then, What could happen to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BENZENE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 ???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31" t="72049" r="44010" b="14930"/>
          <a:stretch>
            <a:fillRect/>
          </a:stretch>
        </p:blipFill>
        <p:spPr bwMode="auto">
          <a:xfrm>
            <a:off x="2417285" y="3604317"/>
            <a:ext cx="4369293" cy="11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601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880" t="25173" r="16667" b="14930"/>
          <a:stretch>
            <a:fillRect/>
          </a:stretch>
        </p:blipFill>
        <p:spPr bwMode="auto">
          <a:xfrm>
            <a:off x="1035835" y="1357298"/>
            <a:ext cx="70723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225571" y="214290"/>
            <a:ext cx="8686800" cy="857256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It is Unbelievable, but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TRUE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0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25571" y="1714488"/>
            <a:ext cx="8686800" cy="1000132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The Point is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that BENZENE is Unexpected  STABLE !!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25571" y="3071810"/>
            <a:ext cx="8686800" cy="785818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WHY???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25571" y="4214818"/>
            <a:ext cx="8686800" cy="785818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t>Aromaticity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1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D713B-55BC-45BF-80B4-5B819A024F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686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marR="0" lvl="0" indent="-2238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simplest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aromatic hydrocarbon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).</a:t>
            </a:r>
          </a:p>
          <a:p>
            <a:pPr marL="223838" marR="0" lvl="0" indent="-2238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has four degrees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unsaturation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making it a highly unsaturated hydrocarbon.</a:t>
            </a:r>
          </a:p>
          <a:p>
            <a:pPr marL="223838" marR="0" lvl="0" indent="-22383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Whereas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unsaturated hydrocarbons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such as alkenes, alkynes and dienes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readily undergo addition reactions, benzene does not.</a:t>
            </a:r>
          </a:p>
        </p:txBody>
      </p:sp>
      <p:pic>
        <p:nvPicPr>
          <p:cNvPr id="115730" name="Picture 18" descr="00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81500"/>
            <a:ext cx="64008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19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A2507-2A2B-4F59-BC2B-4DE45199CD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29795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Four structural criteria must be satisfied for a compound to be aromatic.</a:t>
            </a:r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Criteria for Aromaticity—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ü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ckel’s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Rule</a:t>
            </a:r>
          </a:p>
        </p:txBody>
      </p:sp>
      <p:sp>
        <p:nvSpPr>
          <p:cNvPr id="929798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223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[1] 	A molecule must be cyclic.</a:t>
            </a:r>
          </a:p>
        </p:txBody>
      </p:sp>
      <p:pic>
        <p:nvPicPr>
          <p:cNvPr id="929799" name="Picture 7" descr="00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5867400" cy="2600325"/>
          </a:xfrm>
          <a:prstGeom prst="rect">
            <a:avLst/>
          </a:prstGeom>
          <a:noFill/>
        </p:spPr>
      </p:pic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To be aromatic, each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orbital must overlap with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orbitals on adjacent atoms.</a:t>
            </a:r>
          </a:p>
        </p:txBody>
      </p:sp>
    </p:spTree>
    <p:extLst>
      <p:ext uri="{BB962C8B-B14F-4D97-AF65-F5344CB8AC3E}">
        <p14:creationId xmlns:p14="http://schemas.microsoft.com/office/powerpoint/2010/main" val="245328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4AF1E-7E01-4DF6-A983-C10B84C3C5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0821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l"/>
                <a:tab pos="922338" algn="l"/>
              </a:tabLst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[2] 	A molecule must be planar.</a:t>
            </a:r>
          </a:p>
        </p:txBody>
      </p:sp>
      <p:sp>
        <p:nvSpPr>
          <p:cNvPr id="930823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All adjacent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orbitals must be aligned so that the  electron density can be delocalized.</a:t>
            </a:r>
          </a:p>
        </p:txBody>
      </p:sp>
      <p:sp>
        <p:nvSpPr>
          <p:cNvPr id="930825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Since cyclooctatetraene is non-planar, it is not aromatic, and it undergoes addition reactions just like those of other alkenes.</a:t>
            </a:r>
          </a:p>
        </p:txBody>
      </p:sp>
      <p:pic>
        <p:nvPicPr>
          <p:cNvPr id="930826" name="Picture 10" descr="001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05400"/>
            <a:ext cx="4191000" cy="1233488"/>
          </a:xfrm>
          <a:prstGeom prst="rect">
            <a:avLst/>
          </a:prstGeom>
          <a:noFill/>
        </p:spPr>
      </p:pic>
      <p:pic>
        <p:nvPicPr>
          <p:cNvPr id="930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6476999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101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96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Symbols for </a:t>
            </a:r>
            <a:r>
              <a:rPr lang="en-US" b="1" dirty="0">
                <a:solidFill>
                  <a:srgbClr val="FF0000"/>
                </a:solidFill>
              </a:rPr>
              <a:t>Benzene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8731"/>
            <a:ext cx="8229600" cy="43735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Kekulé</a:t>
            </a:r>
            <a:r>
              <a:rPr lang="en-US" dirty="0">
                <a:solidFill>
                  <a:schemeClr val="tx1"/>
                </a:solidFill>
              </a:rPr>
              <a:t> structure…keeps </a:t>
            </a:r>
            <a:r>
              <a:rPr lang="en-US" sz="44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en-US" dirty="0">
                <a:solidFill>
                  <a:schemeClr val="tx1"/>
                </a:solidFill>
                <a:sym typeface="Symbol"/>
              </a:rPr>
              <a:t> electrons clearly in mind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 delocalized representations</a:t>
            </a:r>
          </a:p>
          <a:p>
            <a:r>
              <a:rPr lang="en-US" dirty="0">
                <a:solidFill>
                  <a:schemeClr val="tx1"/>
                </a:solidFill>
              </a:rPr>
              <a:t>H’s not usually written in either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696464"/>
                </a:solidFill>
              </a:rPr>
              <a:pPr/>
              <a:t>3</a:t>
            </a:fld>
            <a:endParaRPr lang="en-US">
              <a:solidFill>
                <a:srgbClr val="6964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85513"/>
            <a:ext cx="7772400" cy="2029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039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044A8-05D9-4B10-BE8F-15CEC36535F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184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568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[3] 	A molecule must be completely conjugated.</a:t>
            </a: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Aromatic compounds must have a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orbital on every atom.</a:t>
            </a:r>
          </a:p>
        </p:txBody>
      </p:sp>
      <p:pic>
        <p:nvPicPr>
          <p:cNvPr id="931849" name="Picture 9" descr="001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7696200" cy="200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852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29A9F-D535-4C76-8A87-1F20D93040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2868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[4] 	A molecule must satisfy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ü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ckel’s rule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, and contain</a:t>
            </a:r>
          </a:p>
          <a:p>
            <a:pPr marL="0" marR="0" lvl="0" indent="0" algn="just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	a particular number of  electrons.</a:t>
            </a:r>
          </a:p>
        </p:txBody>
      </p:sp>
      <p:sp>
        <p:nvSpPr>
          <p:cNvPr id="932871" name="Text Box 7"/>
          <p:cNvSpPr txBox="1">
            <a:spLocks noChangeArrowheads="1"/>
          </p:cNvSpPr>
          <p:nvPr/>
        </p:nvSpPr>
        <p:spPr bwMode="auto">
          <a:xfrm>
            <a:off x="152400" y="3200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Benzene is aromatic and especially stable because it contains 6  electrons. Cyclobutadiene is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antiaromatic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and especially unstable because it contains 4  electrons.</a:t>
            </a:r>
          </a:p>
        </p:txBody>
      </p:sp>
      <p:sp>
        <p:nvSpPr>
          <p:cNvPr id="932874" name="Text Box 10"/>
          <p:cNvSpPr txBox="1">
            <a:spLocks noChangeArrowheads="1"/>
          </p:cNvSpPr>
          <p:nvPr/>
        </p:nvSpPr>
        <p:spPr bwMode="auto">
          <a:xfrm>
            <a:off x="304800" y="1447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Hückel's rule:</a:t>
            </a:r>
          </a:p>
        </p:txBody>
      </p:sp>
      <p:pic>
        <p:nvPicPr>
          <p:cNvPr id="932877" name="Picture 13" descr="00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800600"/>
            <a:ext cx="4648200" cy="1852613"/>
          </a:xfrm>
          <a:prstGeom prst="rect">
            <a:avLst/>
          </a:prstGeom>
          <a:noFill/>
        </p:spPr>
      </p:pic>
      <p:pic>
        <p:nvPicPr>
          <p:cNvPr id="9328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84899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47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52C03-599A-4DF6-B332-B3FFFA0D37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Note that 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ü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ckel’s rule refers to the number of  electrons, not the number of atoms in a particular ring.</a:t>
            </a:r>
          </a:p>
        </p:txBody>
      </p:sp>
      <p:pic>
        <p:nvPicPr>
          <p:cNvPr id="933899" name="Picture 11" descr="number_of_electrons_tb_7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6858000" cy="388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192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1FC00-635D-4A56-88C8-2CBDA7839D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868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Aromatic—A cyclic, planar, completely conjugated compound with 4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+ 2  electrons.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Antiaromatic—A cyclic, planar, completely conjugated compound with 4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 electrons.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Not aromatic (nonaromatic)—A compound that lacks one (or more) of the following requirements for aromaticity: being cyclic, planar, and completely conjugated.</a:t>
            </a:r>
          </a:p>
        </p:txBody>
      </p:sp>
      <p:sp>
        <p:nvSpPr>
          <p:cNvPr id="934919" name="Text Box 7"/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Considering aromaticity, a compound can be classified in one of three ways:</a:t>
            </a:r>
          </a:p>
        </p:txBody>
      </p:sp>
    </p:spTree>
    <p:extLst>
      <p:ext uri="{BB962C8B-B14F-4D97-AF65-F5344CB8AC3E}">
        <p14:creationId xmlns:p14="http://schemas.microsoft.com/office/powerpoint/2010/main" val="219663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CE043-BCE4-457A-953E-5C3BDED06BB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594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68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Note the relationship between each compound type and a similar open-chained molecule having the same number of  electrons.</a:t>
            </a:r>
          </a:p>
        </p:txBody>
      </p:sp>
      <p:pic>
        <p:nvPicPr>
          <p:cNvPr id="935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58996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663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126408-B14E-4AF4-B7F9-03EA70C1FD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76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Examples of Aromatic Rings</a:t>
            </a:r>
          </a:p>
        </p:txBody>
      </p:sp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686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Completely conjugated rings larger than benzene are also aromatic if they are planar and have 4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+ 2  electrons.</a:t>
            </a:r>
          </a:p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Hydrocarbons containing a single ring with alternating double and single bonds are called annulenes.</a:t>
            </a:r>
          </a:p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To name an annulene, indicate the number of atoms in the ring in brackets and add the word annulene.</a:t>
            </a:r>
          </a:p>
        </p:txBody>
      </p:sp>
      <p:pic>
        <p:nvPicPr>
          <p:cNvPr id="937990" name="Picture 6" descr="00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213225"/>
            <a:ext cx="41910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527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B63C73-F411-48C8-AF83-C2B213CD1D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3901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[10]-Annulene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has 10  electrons, which satisfies Hückel's rule, but a planar molecule would place the two H atoms inside the ring too close to each other. Thus, the ring puckers to relieve this strain.</a:t>
            </a:r>
          </a:p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Since [10]-annulene is not planar, the 10  electrons can’t delocalize over the entire ring and it is not aromatic.</a:t>
            </a:r>
          </a:p>
        </p:txBody>
      </p:sp>
      <p:pic>
        <p:nvPicPr>
          <p:cNvPr id="939014" name="Picture 6" descr="001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33863"/>
            <a:ext cx="6781800" cy="2243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366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3C073-7DF1-4225-B534-DE6E89416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Two or more six-membered rings with alternating double and single bonds can be fused together to form polycyclic aromatic hydrocarbons (PAHs).</a:t>
            </a:r>
          </a:p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There are two different ways to join three rings together, forming anthracene and phenanthrene.</a:t>
            </a:r>
          </a:p>
        </p:txBody>
      </p:sp>
      <p:pic>
        <p:nvPicPr>
          <p:cNvPr id="940038" name="Picture 6" descr="00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715000" cy="1668463"/>
          </a:xfrm>
          <a:prstGeom prst="rect">
            <a:avLst/>
          </a:prstGeom>
          <a:noFill/>
        </p:spPr>
      </p:pic>
      <p:sp>
        <p:nvSpPr>
          <p:cNvPr id="940039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868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2575" marR="0" lvl="0" indent="-2825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As the number of fused rings increases, the number of resonance structures increases. Naphthalene is a hybrid of three resonance structures whereas benzene is a hybrid of two.</a:t>
            </a:r>
          </a:p>
        </p:txBody>
      </p:sp>
      <p:pic>
        <p:nvPicPr>
          <p:cNvPr id="940040" name="Picture 8" descr="001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94375"/>
            <a:ext cx="8305800" cy="69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752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F7B1F0-2804-4EC6-B67E-1F535BAF10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046530" name="Object 2"/>
          <p:cNvGraphicFramePr>
            <a:graphicFrameLocks noChangeAspect="1"/>
          </p:cNvGraphicFramePr>
          <p:nvPr/>
        </p:nvGraphicFramePr>
        <p:xfrm>
          <a:off x="1371600" y="1143000"/>
          <a:ext cx="5110163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CS ChemDraw Drawing" r:id="rId4" imgW="3833280" imgH="1623240" progId="ChemDraw.Document.6.0">
                  <p:embed/>
                </p:oleObj>
              </mc:Choice>
              <mc:Fallback>
                <p:oleObj name="CS ChemDraw Drawing" r:id="rId4" imgW="3833280" imgH="1623240" progId="ChemDraw.Document.6.0">
                  <p:embed/>
                  <p:pic>
                    <p:nvPicPr>
                      <p:cNvPr id="1046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5110163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of these is aromatic?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066800" y="3886200"/>
            <a:ext cx="6324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A) Is aromatic.  Count the number of pi bonds in the outer ring.  A has 5 which means 10 pi electrons, 4(2)+2=10.  While B has 6 pi bonds and 12 pi electrons, 4(3)=12.  Doesn’t meet the Huckel rule requirements for aromaticity.</a:t>
            </a:r>
          </a:p>
        </p:txBody>
      </p:sp>
    </p:spTree>
    <p:extLst>
      <p:ext uri="{BB962C8B-B14F-4D97-AF65-F5344CB8AC3E}">
        <p14:creationId xmlns:p14="http://schemas.microsoft.com/office/powerpoint/2010/main" val="34669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71292-AF19-4956-9B2F-FCDF24317EA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047554" name="Object 2"/>
          <p:cNvGraphicFramePr>
            <a:graphicFrameLocks noChangeAspect="1"/>
          </p:cNvGraphicFramePr>
          <p:nvPr/>
        </p:nvGraphicFramePr>
        <p:xfrm>
          <a:off x="2514600" y="1295400"/>
          <a:ext cx="25082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CS ChemDraw Drawing" r:id="rId4" imgW="1745640" imgH="996480" progId="ChemDraw.Document.6.0">
                  <p:embed/>
                </p:oleObj>
              </mc:Choice>
              <mc:Fallback>
                <p:oleObj name="CS ChemDraw Drawing" r:id="rId4" imgW="1745640" imgH="996480" progId="ChemDraw.Document.6.0">
                  <p:embed/>
                  <p:pic>
                    <p:nvPicPr>
                      <p:cNvPr id="1047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95400"/>
                        <a:ext cx="25082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55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this compound aromatic or antiaromatic?</a:t>
            </a:r>
          </a:p>
        </p:txBody>
      </p:sp>
      <p:sp>
        <p:nvSpPr>
          <p:cNvPr id="1047556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762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Antiaromatic – cyclic, planar, conjugated , but does not meet Huckel’s rule.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 doulbe bonds and 2 triple bonds so 4(2) + 2(4)=16 pi electons.  4n+2 or 4n?  4(4)=16</a:t>
            </a:r>
          </a:p>
        </p:txBody>
      </p:sp>
    </p:spTree>
    <p:extLst>
      <p:ext uri="{BB962C8B-B14F-4D97-AF65-F5344CB8AC3E}">
        <p14:creationId xmlns:p14="http://schemas.microsoft.com/office/powerpoint/2010/main" val="31893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p85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8990"/>
            <a:ext cx="899160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497D"/>
                </a:solidFill>
              </a:rPr>
              <a:t>Benzene Structure</a:t>
            </a:r>
          </a:p>
        </p:txBody>
      </p:sp>
    </p:spTree>
    <p:extLst>
      <p:ext uri="{BB962C8B-B14F-4D97-AF65-F5344CB8AC3E}">
        <p14:creationId xmlns:p14="http://schemas.microsoft.com/office/powerpoint/2010/main" val="162468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B5980-B622-4F55-BBE1-4C3C0B6208D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485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 which of the following are aromatic and antiaromatic?</a:t>
            </a:r>
          </a:p>
        </p:txBody>
      </p:sp>
      <p:graphicFrame>
        <p:nvGraphicFramePr>
          <p:cNvPr id="1048579" name="Object 3"/>
          <p:cNvGraphicFramePr>
            <a:graphicFrameLocks noChangeAspect="1"/>
          </p:cNvGraphicFramePr>
          <p:nvPr/>
        </p:nvGraphicFramePr>
        <p:xfrm>
          <a:off x="2895600" y="914400"/>
          <a:ext cx="3576638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CS ChemDraw Drawing" r:id="rId4" imgW="3165120" imgH="3265920" progId="ChemDraw.Document.6.0">
                  <p:embed/>
                </p:oleObj>
              </mc:Choice>
              <mc:Fallback>
                <p:oleObj name="CS ChemDraw Drawing" r:id="rId4" imgW="3165120" imgH="3265920" progId="ChemDraw.Document.6.0">
                  <p:embed/>
                  <p:pic>
                    <p:nvPicPr>
                      <p:cNvPr id="1048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914400"/>
                        <a:ext cx="3576638" cy="36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80" name="Text Box 4"/>
          <p:cNvSpPr txBox="1">
            <a:spLocks noChangeArrowheads="1"/>
          </p:cNvSpPr>
          <p:nvPr/>
        </p:nvSpPr>
        <p:spPr bwMode="auto">
          <a:xfrm>
            <a:off x="533400" y="5257800"/>
            <a:ext cx="5257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is aromatic 4(3)+2=14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is antiaromatic 4(2)=8</a:t>
            </a:r>
          </a:p>
        </p:txBody>
      </p:sp>
    </p:spTree>
    <p:extLst>
      <p:ext uri="{BB962C8B-B14F-4D97-AF65-F5344CB8AC3E}">
        <p14:creationId xmlns:p14="http://schemas.microsoft.com/office/powerpoint/2010/main" val="7042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3BA51-E750-4BC2-B02F-F4BCE41CB8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4960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of the following is aromatic?</a:t>
            </a:r>
          </a:p>
        </p:txBody>
      </p:sp>
      <p:graphicFrame>
        <p:nvGraphicFramePr>
          <p:cNvPr id="1049603" name="Object 3"/>
          <p:cNvGraphicFramePr>
            <a:graphicFrameLocks noChangeAspect="1"/>
          </p:cNvGraphicFramePr>
          <p:nvPr/>
        </p:nvGraphicFramePr>
        <p:xfrm>
          <a:off x="2057400" y="762000"/>
          <a:ext cx="3695700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CS ChemDraw Drawing" r:id="rId4" imgW="2821320" imgH="2449080" progId="ChemDraw.Document.6.0">
                  <p:embed/>
                </p:oleObj>
              </mc:Choice>
              <mc:Fallback>
                <p:oleObj name="CS ChemDraw Drawing" r:id="rId4" imgW="2821320" imgH="2449080" progId="ChemDraw.Document.6.0">
                  <p:embed/>
                  <p:pic>
                    <p:nvPicPr>
                      <p:cNvPr id="1049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0"/>
                        <a:ext cx="3695700" cy="320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990600" y="4495800"/>
            <a:ext cx="762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is aromatic 10 pi electrons, 4(2)+2=10 and completely conjugated b/c lone pair is in a p orbital.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are antiaromatic?</a:t>
            </a:r>
          </a:p>
        </p:txBody>
      </p:sp>
    </p:spTree>
    <p:extLst>
      <p:ext uri="{BB962C8B-B14F-4D97-AF65-F5344CB8AC3E}">
        <p14:creationId xmlns:p14="http://schemas.microsoft.com/office/powerpoint/2010/main" val="306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E6AF2-D20E-4B8E-8C89-B8C1F3633C6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506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of these is antiaromatic?</a:t>
            </a:r>
          </a:p>
        </p:txBody>
      </p:sp>
      <p:graphicFrame>
        <p:nvGraphicFramePr>
          <p:cNvPr id="1050627" name="Object 3"/>
          <p:cNvGraphicFramePr>
            <a:graphicFrameLocks noChangeAspect="1"/>
          </p:cNvGraphicFramePr>
          <p:nvPr/>
        </p:nvGraphicFramePr>
        <p:xfrm>
          <a:off x="1905000" y="838200"/>
          <a:ext cx="3770313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CS ChemDraw Drawing" r:id="rId4" imgW="2967840" imgH="2617920" progId="ChemDraw.Document.6.0">
                  <p:embed/>
                </p:oleObj>
              </mc:Choice>
              <mc:Fallback>
                <p:oleObj name="CS ChemDraw Drawing" r:id="rId4" imgW="2967840" imgH="2617920" progId="ChemDraw.Document.6.0">
                  <p:embed/>
                  <p:pic>
                    <p:nvPicPr>
                      <p:cNvPr id="105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838200"/>
                        <a:ext cx="3770313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28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 8 pi electrons 4(2)=8</a:t>
            </a:r>
          </a:p>
        </p:txBody>
      </p:sp>
      <p:sp>
        <p:nvSpPr>
          <p:cNvPr id="1050629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and D as well,   8 and 4 respectively</a:t>
            </a:r>
          </a:p>
        </p:txBody>
      </p:sp>
    </p:spTree>
    <p:extLst>
      <p:ext uri="{BB962C8B-B14F-4D97-AF65-F5344CB8AC3E}">
        <p14:creationId xmlns:p14="http://schemas.microsoft.com/office/powerpoint/2010/main" val="42659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 autoUpdateAnimBg="0"/>
      <p:bldP spid="105062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0AF24-9785-4A8C-9808-D8E7E01B7D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`j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784860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chemistry, 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electrophile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electron-lover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is a reagent attracted to electrons that participates in a chemical reaction by accepting an electron pair in order to bond to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nuclephile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Because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electrophiles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accept electrons, they are Lewis acids.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609600"/>
            <a:ext cx="572464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electrophile</a:t>
            </a: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939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3AB7A-253B-4B10-81C6-32D4D6EB74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6868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Benzene does not undergo addition reactions like other unsaturated hydrocarbons, because addition would yield a product that is not aromatic. </a:t>
            </a:r>
          </a:p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Substitution of a hydrogen keeps the aromatic ring intact.</a:t>
            </a:r>
          </a:p>
        </p:txBody>
      </p:sp>
      <p:pic>
        <p:nvPicPr>
          <p:cNvPr id="16387" name="Picture 7" descr="00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80772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381000"/>
            <a:ext cx="422423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Background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36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D43FF-7B3D-42A0-A434-40167C24A78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The characteristic reaction of benzene is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electrophilic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aromatic substitution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—a hydrogen atom is replaced by an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electrophile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.</a:t>
            </a:r>
          </a:p>
        </p:txBody>
      </p:sp>
      <p:pic>
        <p:nvPicPr>
          <p:cNvPr id="17412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77724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304800"/>
            <a:ext cx="422423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Background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3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421438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773E1-B710-4921-B651-BBA582F8EB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747" name="Rectangle 3" descr="16p528"/>
          <p:cNvSpPr>
            <a:spLocks noGrp="1" noChangeAspect="1" noChangeArrowheads="1"/>
          </p:cNvSpPr>
          <p:nvPr/>
        </p:nvSpPr>
        <p:spPr bwMode="auto">
          <a:xfrm>
            <a:off x="762000" y="3962400"/>
            <a:ext cx="7696200" cy="1524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81000"/>
            <a:ext cx="8153400" cy="990600"/>
          </a:xfrm>
          <a:prstGeom prst="rect">
            <a:avLst/>
          </a:prstGeom>
          <a:noFill/>
          <a:ln/>
        </p:spPr>
        <p:txBody>
          <a:bodyPr wrap="none" lIns="19050" tIns="26988" rIns="19050" bIns="26988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</a:br>
            <a:r>
              <a:rPr kumimoji="0" lang="en-US" sz="1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  <a:t>Electrophilic</a:t>
            </a: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  <a:t> Aromatic Substitution</a:t>
            </a:r>
          </a:p>
        </p:txBody>
      </p: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762000" y="2057400"/>
            <a:ext cx="7772400" cy="1522413"/>
            <a:chOff x="176" y="2213"/>
            <a:chExt cx="5381" cy="959"/>
          </a:xfrm>
        </p:grpSpPr>
        <p:grpSp>
          <p:nvGrpSpPr>
            <p:cNvPr id="18438" name="Group 5"/>
            <p:cNvGrpSpPr>
              <a:grpSpLocks/>
            </p:cNvGrpSpPr>
            <p:nvPr/>
          </p:nvGrpSpPr>
          <p:grpSpPr bwMode="auto">
            <a:xfrm>
              <a:off x="176" y="2213"/>
              <a:ext cx="1249" cy="959"/>
              <a:chOff x="176" y="2213"/>
              <a:chExt cx="1249" cy="959"/>
            </a:xfrm>
          </p:grpSpPr>
          <p:pic>
            <p:nvPicPr>
              <p:cNvPr id="18455" name="Picture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" y="2280"/>
                <a:ext cx="1018" cy="8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1149" y="2213"/>
                <a:ext cx="276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H</a:t>
                </a:r>
              </a:p>
            </p:txBody>
          </p:sp>
        </p:grpSp>
        <p:grpSp>
          <p:nvGrpSpPr>
            <p:cNvPr id="18439" name="Group 8"/>
            <p:cNvGrpSpPr>
              <a:grpSpLocks/>
            </p:cNvGrpSpPr>
            <p:nvPr/>
          </p:nvGrpSpPr>
          <p:grpSpPr bwMode="auto">
            <a:xfrm>
              <a:off x="3433" y="2213"/>
              <a:ext cx="1236" cy="959"/>
              <a:chOff x="3433" y="2213"/>
              <a:chExt cx="1236" cy="959"/>
            </a:xfrm>
          </p:grpSpPr>
          <p:pic>
            <p:nvPicPr>
              <p:cNvPr id="18453" name="Picture 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33" y="2280"/>
                <a:ext cx="1018" cy="8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4406" y="2213"/>
                <a:ext cx="263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E</a:t>
                </a:r>
              </a:p>
            </p:txBody>
          </p:sp>
        </p:grp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505" y="2720"/>
              <a:ext cx="83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15" y="2534"/>
              <a:ext cx="245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+</a:t>
              </a:r>
            </a:p>
          </p:txBody>
        </p:sp>
        <p:grpSp>
          <p:nvGrpSpPr>
            <p:cNvPr id="18442" name="Group 14"/>
            <p:cNvGrpSpPr>
              <a:grpSpLocks/>
            </p:cNvGrpSpPr>
            <p:nvPr/>
          </p:nvGrpSpPr>
          <p:grpSpPr bwMode="auto">
            <a:xfrm>
              <a:off x="1622" y="2570"/>
              <a:ext cx="735" cy="344"/>
              <a:chOff x="1622" y="2570"/>
              <a:chExt cx="735" cy="344"/>
            </a:xfrm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1622" y="2570"/>
                <a:ext cx="263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E</a:t>
                </a: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2094" y="2570"/>
                <a:ext cx="263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Y</a:t>
                </a: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1881" y="2742"/>
                <a:ext cx="24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615" y="2534"/>
              <a:ext cx="245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+</a:t>
              </a:r>
            </a:p>
          </p:txBody>
        </p:sp>
        <p:grpSp>
          <p:nvGrpSpPr>
            <p:cNvPr id="18444" name="Group 19"/>
            <p:cNvGrpSpPr>
              <a:grpSpLocks/>
            </p:cNvGrpSpPr>
            <p:nvPr/>
          </p:nvGrpSpPr>
          <p:grpSpPr bwMode="auto">
            <a:xfrm>
              <a:off x="4822" y="2570"/>
              <a:ext cx="735" cy="344"/>
              <a:chOff x="4822" y="2570"/>
              <a:chExt cx="735" cy="344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4822" y="2570"/>
                <a:ext cx="276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H</a:t>
                </a: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294" y="2570"/>
                <a:ext cx="263" cy="3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Y</a:t>
                </a: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081" y="2742"/>
                <a:ext cx="24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1564" y="2331"/>
              <a:ext cx="35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d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2044" y="2331"/>
              <a:ext cx="350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Symbol" pitchFamily="18" charset="2"/>
                  <a:ea typeface="+mn-ea"/>
                  <a:cs typeface="Arial" charset="0"/>
                </a:rPr>
                <a:t>d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713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50257-C603-4192-8BA0-C293F757BA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14478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81000"/>
            <a:ext cx="8153400" cy="609600"/>
          </a:xfrm>
          <a:prstGeom prst="rect">
            <a:avLst/>
          </a:prstGeom>
          <a:noFill/>
          <a:ln/>
        </p:spPr>
        <p:txBody>
          <a:bodyPr wrap="none" lIns="19050" tIns="26988" rIns="19050" bIns="26988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</a:br>
            <a:r>
              <a:rPr kumimoji="0" lang="en-US" sz="1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  <a:t>Electrophilic</a:t>
            </a: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charset="0"/>
              </a:rPr>
              <a:t> Aromatic Substitution</a:t>
            </a:r>
          </a:p>
        </p:txBody>
      </p:sp>
    </p:spTree>
    <p:extLst>
      <p:ext uri="{BB962C8B-B14F-4D97-AF65-F5344CB8AC3E}">
        <p14:creationId xmlns:p14="http://schemas.microsoft.com/office/powerpoint/2010/main" val="3406201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</a:rPr>
              <a:t>Electrophilic Aromatic Substitution</a:t>
            </a:r>
          </a:p>
        </p:txBody>
      </p:sp>
      <p:pic>
        <p:nvPicPr>
          <p:cNvPr id="20482" name="Picture 4" descr="16p5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453188" cy="4114800"/>
          </a:xfrm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BC220B-9931-40B9-A84B-2E4410CA5A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08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08A15-20CC-4EF9-9708-2DEFF74237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153400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Nitration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and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sulfonation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introduce two different functional groups into the aromatic ring. </a:t>
            </a:r>
          </a:p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Nitration is especially useful because the nitro group can be reduced to an NH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group.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6433" y="381000"/>
            <a:ext cx="69252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Nitration and Sulfonation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7F09">
                      <a:tint val="40000"/>
                      <a:satMod val="250000"/>
                    </a:srgbClr>
                  </a:gs>
                  <a:gs pos="9000">
                    <a:srgbClr val="F07F09">
                      <a:tint val="52000"/>
                      <a:satMod val="300000"/>
                    </a:srgbClr>
                  </a:gs>
                  <a:gs pos="50000">
                    <a:srgbClr val="F07F09">
                      <a:shade val="20000"/>
                      <a:satMod val="300000"/>
                    </a:srgbClr>
                  </a:gs>
                  <a:gs pos="79000">
                    <a:srgbClr val="F07F09">
                      <a:tint val="52000"/>
                      <a:satMod val="300000"/>
                    </a:srgbClr>
                  </a:gs>
                  <a:gs pos="100000">
                    <a:srgbClr val="F07F09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315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8113"/>
            <a:ext cx="8991600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51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497D"/>
                </a:solidFill>
              </a:rPr>
              <a:t>Benzene MOs</a:t>
            </a:r>
          </a:p>
        </p:txBody>
      </p:sp>
    </p:spTree>
    <p:extLst>
      <p:ext uri="{BB962C8B-B14F-4D97-AF65-F5344CB8AC3E}">
        <p14:creationId xmlns:p14="http://schemas.microsoft.com/office/powerpoint/2010/main" val="2076134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986213" y="3278188"/>
            <a:ext cx="1149350" cy="0"/>
          </a:xfrm>
          <a:prstGeom prst="line">
            <a:avLst/>
          </a:prstGeom>
          <a:noFill/>
          <a:ln w="25400">
            <a:solidFill>
              <a:srgbClr val="FEFF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246063" y="2493963"/>
            <a:ext cx="1982787" cy="1522412"/>
            <a:chOff x="155" y="1571"/>
            <a:chExt cx="1249" cy="959"/>
          </a:xfrm>
        </p:grpSpPr>
        <p:pic>
          <p:nvPicPr>
            <p:cNvPr id="22543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128" y="1571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63575" y="635000"/>
            <a:ext cx="7816850" cy="592138"/>
          </a:xfrm>
          <a:ln w="25400" cap="flat">
            <a:solidFill>
              <a:srgbClr val="FF0000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Nitration of Benzene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516F0-76F5-4D5C-9118-D428CB9B02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046288" y="2963863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96188" y="3155950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013700" y="3178175"/>
            <a:ext cx="849313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946525" y="2536825"/>
            <a:ext cx="1220788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SO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327275" y="3016250"/>
            <a:ext cx="1382713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NO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</a:p>
        </p:txBody>
      </p: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5410200" y="2514600"/>
            <a:ext cx="2379663" cy="1516062"/>
            <a:chOff x="3448" y="1575"/>
            <a:chExt cx="1499" cy="955"/>
          </a:xfrm>
        </p:grpSpPr>
        <p:pic>
          <p:nvPicPr>
            <p:cNvPr id="22541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412" y="1575"/>
              <a:ext cx="535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NO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2</a:t>
              </a:r>
            </a:p>
          </p:txBody>
        </p:sp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000625" y="4329113"/>
            <a:ext cx="2324100" cy="9794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Nitrobenzene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4238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4283075" y="3278188"/>
            <a:ext cx="1149350" cy="0"/>
          </a:xfrm>
          <a:prstGeom prst="line">
            <a:avLst/>
          </a:prstGeom>
          <a:noFill/>
          <a:ln w="25400">
            <a:solidFill>
              <a:srgbClr val="FEFF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246063" y="2493963"/>
            <a:ext cx="1982787" cy="1522412"/>
            <a:chOff x="155" y="1571"/>
            <a:chExt cx="1249" cy="959"/>
          </a:xfrm>
        </p:grpSpPr>
        <p:pic>
          <p:nvPicPr>
            <p:cNvPr id="24591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1128" y="1571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</p:grp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63575" y="635000"/>
            <a:ext cx="7816850" cy="592138"/>
          </a:xfrm>
          <a:ln w="25400" cap="flat">
            <a:solidFill>
              <a:srgbClr val="FF0000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Sulfonation of Benzene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972C0-BFCD-40CD-8106-AD401ACD2D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46288" y="2963863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596188" y="3155950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013700" y="3178175"/>
            <a:ext cx="849313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365625" y="2536825"/>
            <a:ext cx="874713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heat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397125" y="3016250"/>
            <a:ext cx="1895475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SO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OH</a:t>
            </a:r>
          </a:p>
        </p:txBody>
      </p:sp>
      <p:grpSp>
        <p:nvGrpSpPr>
          <p:cNvPr id="24586" name="Group 14"/>
          <p:cNvGrpSpPr>
            <a:grpSpLocks/>
          </p:cNvGrpSpPr>
          <p:nvPr/>
        </p:nvGrpSpPr>
        <p:grpSpPr bwMode="auto">
          <a:xfrm>
            <a:off x="5473700" y="2500313"/>
            <a:ext cx="2892425" cy="1516062"/>
            <a:chOff x="3448" y="1575"/>
            <a:chExt cx="1822" cy="955"/>
          </a:xfrm>
        </p:grpSpPr>
        <p:pic>
          <p:nvPicPr>
            <p:cNvPr id="24589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4412" y="1575"/>
              <a:ext cx="858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SO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2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OH</a:t>
              </a:r>
            </a:p>
          </p:txBody>
        </p:sp>
      </p:grp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371975" y="4329113"/>
            <a:ext cx="3582988" cy="9794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Benzenesulfonic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acid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7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47ABE-0435-4743-9E29-3CF9626907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7924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halogenation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, benzene reacts with Cl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or Br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in the presence of a Lewis acid catalyst 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electron pair acceptor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, such as FeCl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or FeBr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, to give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chlorobenzene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bromobenzene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, respectively.</a:t>
            </a:r>
          </a:p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Halogenation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reactions with 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and 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are not synthetically useful because 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is too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un-reactive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and 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reacts too violently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.</a:t>
            </a:r>
          </a:p>
        </p:txBody>
      </p:sp>
      <p:pic>
        <p:nvPicPr>
          <p:cNvPr id="26628" name="Picture 6" descr="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24401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304800"/>
            <a:ext cx="457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Halogenation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7F09">
                      <a:tint val="40000"/>
                      <a:satMod val="250000"/>
                    </a:srgbClr>
                  </a:gs>
                  <a:gs pos="9000">
                    <a:srgbClr val="F07F09">
                      <a:tint val="52000"/>
                      <a:satMod val="300000"/>
                    </a:srgbClr>
                  </a:gs>
                  <a:gs pos="50000">
                    <a:srgbClr val="F07F09">
                      <a:shade val="20000"/>
                      <a:satMod val="300000"/>
                    </a:srgbClr>
                  </a:gs>
                  <a:gs pos="79000">
                    <a:srgbClr val="F07F09">
                      <a:tint val="52000"/>
                      <a:satMod val="300000"/>
                    </a:srgbClr>
                  </a:gs>
                  <a:gs pos="100000">
                    <a:srgbClr val="F07F09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12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1905000"/>
            <a:ext cx="5178425" cy="551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Friedel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- Crafts alkylation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19200" y="2590800"/>
            <a:ext cx="5559425" cy="517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ArH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 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RCl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/AlCl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267200" y="2743200"/>
            <a:ext cx="1054100" cy="215900"/>
          </a:xfrm>
          <a:prstGeom prst="rightArrow">
            <a:avLst>
              <a:gd name="adj1" fmla="val 50000"/>
              <a:gd name="adj2" fmla="val 2441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622925" y="2578100"/>
            <a:ext cx="2128789" cy="517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-R  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HCl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14400" y="3352800"/>
            <a:ext cx="6321425" cy="517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Friedel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- Crafts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acylation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19200" y="4038600"/>
            <a:ext cx="6169025" cy="517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ArH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  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RCOCl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/AlCl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648200" y="4191000"/>
            <a:ext cx="1054100" cy="215900"/>
          </a:xfrm>
          <a:prstGeom prst="rightArrow">
            <a:avLst>
              <a:gd name="adj1" fmla="val 50000"/>
              <a:gd name="adj2" fmla="val 2441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67400" y="4038600"/>
            <a:ext cx="2667398" cy="517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-COR  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HCl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32777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83880" cy="105156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Friedel</a:t>
            </a:r>
            <a:r>
              <a:rPr lang="en-US" dirty="0">
                <a:solidFill>
                  <a:schemeClr val="tx1"/>
                </a:solidFill>
              </a:rPr>
              <a:t> - Crafts reactions</a:t>
            </a:r>
          </a:p>
        </p:txBody>
      </p:sp>
    </p:spTree>
    <p:extLst>
      <p:ext uri="{BB962C8B-B14F-4D97-AF65-F5344CB8AC3E}">
        <p14:creationId xmlns:p14="http://schemas.microsoft.com/office/powerpoint/2010/main" val="9115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build="p" autoUpdateAnimBg="0" advAuto="0"/>
      <p:bldP spid="8198" grpId="0" build="p" autoUpdateAnimBg="0"/>
      <p:bldP spid="8199" grpId="0" build="p" autoUpdateAnimBg="0" advAuto="0"/>
      <p:bldP spid="8200" grpId="0" animBg="1"/>
      <p:bldP spid="8201" grpId="0" build="p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178300" y="3278188"/>
            <a:ext cx="1149350" cy="0"/>
          </a:xfrm>
          <a:prstGeom prst="line">
            <a:avLst/>
          </a:prstGeom>
          <a:noFill/>
          <a:ln w="25400">
            <a:solidFill>
              <a:srgbClr val="FEFF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246063" y="2493963"/>
            <a:ext cx="1982787" cy="1522412"/>
            <a:chOff x="155" y="1571"/>
            <a:chExt cx="1249" cy="959"/>
          </a:xfrm>
        </p:grpSpPr>
        <p:pic>
          <p:nvPicPr>
            <p:cNvPr id="3380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128" y="1571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</p:grp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63575" y="635000"/>
            <a:ext cx="7816850" cy="592138"/>
          </a:xfr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3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Friedel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-Crafts Alkylation of Benzene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8EB39-574D-460F-8A8B-CF70978EDC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046288" y="2963863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596188" y="3155950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8013700" y="3178175"/>
            <a:ext cx="774700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Cl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260850" y="2536825"/>
            <a:ext cx="968375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AlCl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</a:p>
        </p:txBody>
      </p:sp>
      <p:grpSp>
        <p:nvGrpSpPr>
          <p:cNvPr id="33801" name="Group 13"/>
          <p:cNvGrpSpPr>
            <a:grpSpLocks/>
          </p:cNvGrpSpPr>
          <p:nvPr/>
        </p:nvGrpSpPr>
        <p:grpSpPr bwMode="auto">
          <a:xfrm>
            <a:off x="5473700" y="2500313"/>
            <a:ext cx="2990850" cy="1516062"/>
            <a:chOff x="3448" y="1575"/>
            <a:chExt cx="1884" cy="955"/>
          </a:xfrm>
        </p:grpSpPr>
        <p:pic>
          <p:nvPicPr>
            <p:cNvPr id="33805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4412" y="1575"/>
              <a:ext cx="920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C(CH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)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</a:p>
          </p:txBody>
        </p:sp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890856" y="4329113"/>
            <a:ext cx="3002426" cy="9794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tert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-Butylbenzene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289175" y="2986088"/>
            <a:ext cx="1797050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(CH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)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B9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Cl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21737" y="3733800"/>
            <a:ext cx="2939908" cy="4885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2-chloro, 2-methyl propane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580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89DE-5C28-4493-BF64-59F6537548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14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marR="0" lvl="0" indent="-223838" algn="just" defTabSz="914400" rtl="0" eaLnBrk="0" fontAlgn="base" latinLnBrk="0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Friedel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-Crafts alkylation, treatment of benzene with an alkyl halide and a Lewis acid (AlCl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) forms an alkyl benzene.</a:t>
            </a:r>
          </a:p>
        </p:txBody>
      </p:sp>
      <p:pic>
        <p:nvPicPr>
          <p:cNvPr id="36867" name="Picture 6" descr="00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6063"/>
            <a:ext cx="82296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7848600" cy="51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Friedel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-Crafts Alkylation of benzene</a:t>
            </a:r>
          </a:p>
        </p:txBody>
      </p:sp>
    </p:spTree>
    <p:extLst>
      <p:ext uri="{BB962C8B-B14F-4D97-AF65-F5344CB8AC3E}">
        <p14:creationId xmlns:p14="http://schemas.microsoft.com/office/powerpoint/2010/main" val="2565529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4265613" y="3278188"/>
            <a:ext cx="1149350" cy="0"/>
          </a:xfrm>
          <a:prstGeom prst="line">
            <a:avLst/>
          </a:prstGeom>
          <a:noFill/>
          <a:ln w="25400">
            <a:solidFill>
              <a:srgbClr val="FEFF2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06363" y="2493963"/>
            <a:ext cx="1982787" cy="1522412"/>
            <a:chOff x="67" y="1571"/>
            <a:chExt cx="1249" cy="959"/>
          </a:xfrm>
        </p:grpSpPr>
        <p:pic>
          <p:nvPicPr>
            <p:cNvPr id="37914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040" y="1571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63575" y="635000"/>
            <a:ext cx="7816850" cy="592138"/>
          </a:xfrm>
          <a:ln w="25400" cap="flat">
            <a:solidFill>
              <a:schemeClr val="accent3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Friedel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-Crafts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Acylation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Benzene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24D0DC-77E3-4431-BF24-D746D17908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01813" y="2963863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596188" y="3155950"/>
            <a:ext cx="388937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013700" y="3178175"/>
            <a:ext cx="774700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Cl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348163" y="2536825"/>
            <a:ext cx="968375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AlCl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07747" y="4329113"/>
            <a:ext cx="3767058" cy="9794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1-Phenyl-1-propanone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37898" name="Group 17"/>
          <p:cNvGrpSpPr>
            <a:grpSpLocks/>
          </p:cNvGrpSpPr>
          <p:nvPr/>
        </p:nvGrpSpPr>
        <p:grpSpPr bwMode="auto">
          <a:xfrm>
            <a:off x="2195514" y="2230438"/>
            <a:ext cx="2087563" cy="1277937"/>
            <a:chOff x="1383" y="1405"/>
            <a:chExt cx="1315" cy="805"/>
          </a:xfrm>
        </p:grpSpPr>
        <p:grpSp>
          <p:nvGrpSpPr>
            <p:cNvPr id="37909" name="Group 14"/>
            <p:cNvGrpSpPr>
              <a:grpSpLocks/>
            </p:cNvGrpSpPr>
            <p:nvPr/>
          </p:nvGrpSpPr>
          <p:grpSpPr bwMode="auto">
            <a:xfrm>
              <a:off x="2304" y="1683"/>
              <a:ext cx="55" cy="242"/>
              <a:chOff x="2304" y="1683"/>
              <a:chExt cx="55" cy="242"/>
            </a:xfrm>
          </p:grpSpPr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 flipV="1">
                <a:off x="2304" y="1683"/>
                <a:ext cx="0" cy="24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 flipV="1">
                <a:off x="2359" y="1683"/>
                <a:ext cx="0" cy="24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2172" y="1405"/>
              <a:ext cx="288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O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383" y="1884"/>
              <a:ext cx="1315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CH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CH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Cl</a:t>
              </a:r>
            </a:p>
          </p:txBody>
        </p:sp>
      </p:grpSp>
      <p:grpSp>
        <p:nvGrpSpPr>
          <p:cNvPr id="37899" name="Group 26"/>
          <p:cNvGrpSpPr>
            <a:grpSpLocks/>
          </p:cNvGrpSpPr>
          <p:nvPr/>
        </p:nvGrpSpPr>
        <p:grpSpPr bwMode="auto">
          <a:xfrm>
            <a:off x="5473701" y="1752600"/>
            <a:ext cx="3278188" cy="2263775"/>
            <a:chOff x="3448" y="1104"/>
            <a:chExt cx="2065" cy="1426"/>
          </a:xfrm>
        </p:grpSpPr>
        <p:pic>
          <p:nvPicPr>
            <p:cNvPr id="37901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638"/>
              <a:ext cx="1018" cy="8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37902" name="Group 25"/>
            <p:cNvGrpSpPr>
              <a:grpSpLocks/>
            </p:cNvGrpSpPr>
            <p:nvPr/>
          </p:nvGrpSpPr>
          <p:grpSpPr bwMode="auto">
            <a:xfrm>
              <a:off x="4382" y="1104"/>
              <a:ext cx="1131" cy="797"/>
              <a:chOff x="4382" y="1104"/>
              <a:chExt cx="1131" cy="797"/>
            </a:xfrm>
          </p:grpSpPr>
          <p:sp>
            <p:nvSpPr>
              <p:cNvPr id="18451" name="Rectangle 19"/>
              <p:cNvSpPr>
                <a:spLocks noChangeArrowheads="1"/>
              </p:cNvSpPr>
              <p:nvPr/>
            </p:nvSpPr>
            <p:spPr bwMode="auto">
              <a:xfrm>
                <a:off x="4412" y="1575"/>
                <a:ext cx="1101" cy="3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3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CCH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2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CH</a:t>
                </a:r>
                <a:r>
                  <a: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pitchFamily="34" charset="0"/>
                    <a:ea typeface="+mn-ea"/>
                    <a:cs typeface="Arial" charset="0"/>
                  </a:rPr>
                  <a:t>3</a:t>
                </a:r>
              </a:p>
            </p:txBody>
          </p:sp>
          <p:grpSp>
            <p:nvGrpSpPr>
              <p:cNvPr id="37904" name="Group 24"/>
              <p:cNvGrpSpPr>
                <a:grpSpLocks/>
              </p:cNvGrpSpPr>
              <p:nvPr/>
            </p:nvGrpSpPr>
            <p:grpSpPr bwMode="auto">
              <a:xfrm>
                <a:off x="4382" y="1104"/>
                <a:ext cx="288" cy="520"/>
                <a:chOff x="4382" y="1104"/>
                <a:chExt cx="288" cy="520"/>
              </a:xfrm>
            </p:grpSpPr>
            <p:grpSp>
              <p:nvGrpSpPr>
                <p:cNvPr id="37905" name="Group 22"/>
                <p:cNvGrpSpPr>
                  <a:grpSpLocks/>
                </p:cNvGrpSpPr>
                <p:nvPr/>
              </p:nvGrpSpPr>
              <p:grpSpPr bwMode="auto">
                <a:xfrm>
                  <a:off x="4514" y="1382"/>
                  <a:ext cx="55" cy="242"/>
                  <a:chOff x="4514" y="1382"/>
                  <a:chExt cx="55" cy="242"/>
                </a:xfrm>
              </p:grpSpPr>
              <p:sp>
                <p:nvSpPr>
                  <p:cNvPr id="1845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4" y="1382"/>
                    <a:ext cx="0" cy="242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36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1845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69" y="1382"/>
                    <a:ext cx="0" cy="242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ts val="36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82" y="1104"/>
                  <a:ext cx="288" cy="34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ts val="36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</a:tabLst>
                    <a:defRPr/>
                  </a:pPr>
                  <a:r>
                    <a:rPr kumimoji="0" 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Arial" pitchFamily="34" charset="0"/>
                      <a:ea typeface="+mn-ea"/>
                      <a:cs typeface="Arial" charset="0"/>
                    </a:rPr>
                    <a:t>O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001485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8763000" cy="2185987"/>
          </a:xfrm>
        </p:spPr>
        <p:txBody>
          <a:bodyPr>
            <a:noAutofit/>
          </a:bodyPr>
          <a:lstStyle/>
          <a:p>
            <a:pPr eaLnBrk="1" hangingPunct="1"/>
            <a:br>
              <a:rPr lang="en-US" sz="3800" dirty="0">
                <a:solidFill>
                  <a:srgbClr val="FF0000"/>
                </a:solidFill>
              </a:rPr>
            </a:br>
            <a:r>
              <a:rPr lang="en-US" sz="3800" b="1" dirty="0">
                <a:solidFill>
                  <a:srgbClr val="FF0000"/>
                </a:solidFill>
              </a:rPr>
              <a:t>Mechanistic Principles</a:t>
            </a:r>
            <a:br>
              <a:rPr lang="en-US" sz="3800" b="1" dirty="0">
                <a:solidFill>
                  <a:srgbClr val="FF0000"/>
                </a:solidFill>
              </a:rPr>
            </a:br>
            <a:r>
              <a:rPr lang="en-US" sz="3800" b="1" dirty="0">
                <a:solidFill>
                  <a:srgbClr val="FF0000"/>
                </a:solidFill>
              </a:rPr>
              <a:t>of</a:t>
            </a:r>
            <a:br>
              <a:rPr lang="en-US" sz="3800" b="1" dirty="0">
                <a:solidFill>
                  <a:srgbClr val="FF0000"/>
                </a:solidFill>
              </a:rPr>
            </a:br>
            <a:r>
              <a:rPr lang="en-US" sz="3800" b="1" dirty="0" err="1">
                <a:solidFill>
                  <a:srgbClr val="FF0000"/>
                </a:solidFill>
              </a:rPr>
              <a:t>Electrophilic</a:t>
            </a:r>
            <a:r>
              <a:rPr lang="en-US" sz="3800" b="1" dirty="0">
                <a:solidFill>
                  <a:srgbClr val="FF0000"/>
                </a:solidFill>
              </a:rPr>
              <a:t> Aromatic Substitution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A9421-A880-4A9E-B68F-E3C51A4261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8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0" y="2786063"/>
            <a:ext cx="3640138" cy="1498600"/>
          </a:xfrm>
          <a:prstGeom prst="parallelogram">
            <a:avLst>
              <a:gd name="adj" fmla="val 60714"/>
            </a:avLst>
          </a:prstGeom>
          <a:solidFill>
            <a:srgbClr val="91919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63575" y="250825"/>
            <a:ext cx="6329363" cy="1077913"/>
          </a:xfrm>
          <a:ln cap="flat">
            <a:solidFill>
              <a:schemeClr val="accent2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1:  attack of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electrophile</a:t>
            </a:r>
            <a:b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-electron system of aromatic ring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FFD00-4E0C-4065-814B-D3CDC23EDF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1989" name="Group 12"/>
          <p:cNvGrpSpPr>
            <a:grpSpLocks/>
          </p:cNvGrpSpPr>
          <p:nvPr/>
        </p:nvGrpSpPr>
        <p:grpSpPr bwMode="auto">
          <a:xfrm>
            <a:off x="560388" y="2359025"/>
            <a:ext cx="2792412" cy="2001838"/>
            <a:chOff x="353" y="1486"/>
            <a:chExt cx="1759" cy="1261"/>
          </a:xfrm>
        </p:grpSpPr>
        <p:pic>
          <p:nvPicPr>
            <p:cNvPr id="42002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" y="1584"/>
              <a:ext cx="1234" cy="9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598" y="2403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526" y="2403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353" y="1988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750" y="1988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684" y="1681"/>
              <a:ext cx="253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462" y="1681"/>
              <a:ext cx="253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1760" y="1486"/>
              <a:ext cx="352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E</a:t>
              </a:r>
              <a:r>
                <a:rPr kumimoji="0" lang="en-US" sz="2800" b="0" i="0" u="none" strike="noStrike" kern="1200" cap="none" spc="0" normalizeH="0" baseline="3000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+</a:t>
              </a:r>
            </a:p>
          </p:txBody>
        </p:sp>
      </p:grp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768725" y="3429000"/>
            <a:ext cx="12604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pSp>
        <p:nvGrpSpPr>
          <p:cNvPr id="41991" name="Group 23"/>
          <p:cNvGrpSpPr>
            <a:grpSpLocks/>
          </p:cNvGrpSpPr>
          <p:nvPr/>
        </p:nvGrpSpPr>
        <p:grpSpPr bwMode="auto">
          <a:xfrm>
            <a:off x="5307013" y="2582863"/>
            <a:ext cx="2568575" cy="1692275"/>
            <a:chOff x="3343" y="1627"/>
            <a:chExt cx="1618" cy="1066"/>
          </a:xfrm>
        </p:grpSpPr>
        <p:pic>
          <p:nvPicPr>
            <p:cNvPr id="41993" name="Picture 1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5" y="1756"/>
              <a:ext cx="1180" cy="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3610" y="2349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4538" y="2349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3343" y="1934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4685" y="2198"/>
              <a:ext cx="276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3674" y="1627"/>
              <a:ext cx="253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4452" y="1627"/>
              <a:ext cx="253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H</a:t>
              </a:r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4695" y="1641"/>
              <a:ext cx="263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6B9F2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E</a:t>
              </a:r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4202" y="1990"/>
              <a:ext cx="245" cy="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</a:tabLst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9296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50825"/>
            <a:ext cx="7735888" cy="1077913"/>
          </a:xfrm>
          <a:ln cap="flat">
            <a:solidFill>
              <a:schemeClr val="accent2"/>
            </a:solidFill>
          </a:ln>
        </p:spPr>
        <p:txBody>
          <a:bodyPr wrap="none" lIns="19050" tIns="26988" rIns="19050" bIns="26988" anchor="t">
            <a:norm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2:  loss of a proton from the </a:t>
            </a:r>
            <a:b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carbocation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intermediate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idx="1"/>
          </p:nvPr>
        </p:nvSpPr>
        <p:spPr>
          <a:xfrm>
            <a:off x="717550" y="4872038"/>
            <a:ext cx="7696200" cy="1490662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step restores 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aromaticity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7A4EC-B0E4-464B-BB15-EE6933EA22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5626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Nomenclature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Monosubstituted</a:t>
            </a:r>
            <a:r>
              <a:rPr lang="en-US" dirty="0"/>
              <a:t> benzenes</a:t>
            </a:r>
          </a:p>
          <a:p>
            <a:pPr lvl="1"/>
            <a:r>
              <a:rPr lang="en-US" dirty="0"/>
              <a:t>Substituent name + “benzene”</a:t>
            </a:r>
          </a:p>
          <a:p>
            <a:pPr lvl="1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76787"/>
              </p:ext>
            </p:extLst>
          </p:nvPr>
        </p:nvGraphicFramePr>
        <p:xfrm>
          <a:off x="879475" y="1828800"/>
          <a:ext cx="7654925" cy="158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CS ChemDraw Drawing" r:id="rId3" imgW="6362228" imgH="1317952" progId="ChemDraw.Document.6.0">
                  <p:embed/>
                </p:oleObj>
              </mc:Choice>
              <mc:Fallback>
                <p:oleObj name="CS ChemDraw Drawing" r:id="rId3" imgW="6362228" imgH="13179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475" y="1828800"/>
                        <a:ext cx="7654925" cy="158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15_u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01916"/>
            <a:ext cx="7772400" cy="162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67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Text Box 2"/>
          <p:cNvSpPr txBox="1">
            <a:spLocks noChangeArrowheads="1"/>
          </p:cNvSpPr>
          <p:nvPr/>
        </p:nvSpPr>
        <p:spPr bwMode="auto">
          <a:xfrm>
            <a:off x="1066800" y="685800"/>
            <a:ext cx="6858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defTabSz="685800">
              <a:spcBef>
                <a:spcPct val="50000"/>
              </a:spcBef>
            </a:pPr>
            <a:r>
              <a:rPr lang="en-US" altLang="en-US" sz="1500" dirty="0">
                <a:solidFill>
                  <a:srgbClr val="FF0000"/>
                </a:solidFill>
                <a:latin typeface="Calibri" panose="020F0502020204030204"/>
              </a:rPr>
              <a:t>The overall reaction is exothermic because the bonds formed are stronger than the bonds broken.</a:t>
            </a:r>
          </a:p>
        </p:txBody>
      </p:sp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257800" cy="421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4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81FFC-D21A-4186-9263-E73806F59A4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800" b="1" u="sng" dirty="0"/>
              <a:t>4.2 Electrophilic Aromatic Substitution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696200" cy="11969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Electrophile substitutes for a hydrogen on the benzene ring.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2590800"/>
            <a:ext cx="8686800" cy="2763838"/>
            <a:chOff x="144" y="2188"/>
            <a:chExt cx="5472" cy="1741"/>
          </a:xfrm>
        </p:grpSpPr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5088" y="3696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33800" name="Picture 7" descr="17_00-01U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188"/>
              <a:ext cx="547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3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11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14235-4F30-4015-957B-C580D56DF4F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6629400" cy="1143000"/>
          </a:xfrm>
        </p:spPr>
        <p:txBody>
          <a:bodyPr/>
          <a:lstStyle/>
          <a:p>
            <a:r>
              <a:rPr lang="en-US" b="1" u="sng"/>
              <a:t>Mechanism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219200"/>
            <a:ext cx="8458200" cy="2193925"/>
            <a:chOff x="144" y="1009"/>
            <a:chExt cx="5328" cy="1382"/>
          </a:xfrm>
        </p:grpSpPr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144" y="1009"/>
              <a:ext cx="46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8B2D6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Step 1: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8B2D6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Attack on the electrophile forms the sigma complex.</a:t>
              </a:r>
            </a:p>
          </p:txBody>
        </p:sp>
        <p:pic>
          <p:nvPicPr>
            <p:cNvPr id="36871" name="Picture 9" descr="17_00-02UNRe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306"/>
              <a:ext cx="5328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" y="3505200"/>
            <a:ext cx="8229600" cy="2154238"/>
            <a:chOff x="240" y="2560"/>
            <a:chExt cx="5184" cy="1357"/>
          </a:xfrm>
        </p:grpSpPr>
        <p:sp>
          <p:nvSpPr>
            <p:cNvPr id="36873" name="Text Box 5"/>
            <p:cNvSpPr txBox="1">
              <a:spLocks noChangeArrowheads="1"/>
            </p:cNvSpPr>
            <p:nvPr/>
          </p:nvSpPr>
          <p:spPr bwMode="auto">
            <a:xfrm>
              <a:off x="4992" y="3552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240" y="2560"/>
              <a:ext cx="4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8B2D6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Step 2: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8B2D6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Loss of a proton gives the substitution product.</a:t>
              </a:r>
            </a:p>
          </p:txBody>
        </p:sp>
        <p:pic>
          <p:nvPicPr>
            <p:cNvPr id="36875" name="Picture 10" descr="17_00-02UNRe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2848"/>
              <a:ext cx="3500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9568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25" y="2476500"/>
              <a:ext cx="230188" cy="180975"/>
            </p14:xfrm>
          </p:contentPart>
        </mc:Choice>
        <mc:Fallback>
          <p:pic>
            <p:nvPicPr>
              <p:cNvPr id="109568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803" y="2467127"/>
                <a:ext cx="248833" cy="199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9568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9738" y="2244725"/>
              <a:ext cx="271462" cy="177800"/>
            </p14:xfrm>
          </p:contentPart>
        </mc:Choice>
        <mc:Fallback>
          <p:pic>
            <p:nvPicPr>
              <p:cNvPr id="109568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352" y="2235405"/>
                <a:ext cx="290233" cy="1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9568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3050" y="2257425"/>
              <a:ext cx="369888" cy="169863"/>
            </p14:xfrm>
          </p:contentPart>
        </mc:Choice>
        <mc:Fallback>
          <p:pic>
            <p:nvPicPr>
              <p:cNvPr id="109568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3695" y="2248048"/>
                <a:ext cx="388598" cy="1886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5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A14E5-59EA-45D8-9FDA-7E0C15F7CB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57200"/>
            <a:ext cx="7793037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Nitration of Benzene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62000" y="1371600"/>
          <a:ext cx="777240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Photo Editor Photo" r:id="rId3" imgW="7485714" imgH="1714739" progId="">
                  <p:embed/>
                </p:oleObj>
              </mc:Choice>
              <mc:Fallback>
                <p:oleObj name="Photo Editor Photo" r:id="rId3" imgW="7485714" imgH="1714739" progId="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772400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09600" y="3505200"/>
          <a:ext cx="8001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Photo Editor Photo" r:id="rId5" imgW="7485714" imgH="2553056" progId="">
                  <p:embed/>
                </p:oleObj>
              </mc:Choice>
              <mc:Fallback>
                <p:oleObj name="Photo Editor Photo" r:id="rId5" imgW="7485714" imgH="2553056" progId="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80010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0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A14E5-59EA-45D8-9FDA-7E0C15F7CB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Sulfonation of Benzene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3400" y="1371600"/>
          <a:ext cx="80010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Photo Editor Photo" r:id="rId3" imgW="7411485" imgH="1647619" progId="">
                  <p:embed/>
                </p:oleObj>
              </mc:Choice>
              <mc:Fallback>
                <p:oleObj name="Photo Editor Photo" r:id="rId3" imgW="7411485" imgH="1647619" progId="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80010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609600" y="3124200"/>
          <a:ext cx="792480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Photo Editor Photo" r:id="rId5" imgW="7411485" imgH="4304762" progId="">
                  <p:embed/>
                </p:oleObj>
              </mc:Choice>
              <mc:Fallback>
                <p:oleObj name="Photo Editor Photo" r:id="rId5" imgW="7411485" imgH="4304762" progId="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7924800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4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18280-4FDC-4672-B56D-F5D2A36C08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381000"/>
            <a:ext cx="7793037" cy="754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Sulfonation of Benzene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43000" y="1295400"/>
          <a:ext cx="71628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Photo Editor Photo" r:id="rId3" imgW="7457143" imgH="1676634" progId="">
                  <p:embed/>
                </p:oleObj>
              </mc:Choice>
              <mc:Fallback>
                <p:oleObj name="Photo Editor Photo" r:id="rId3" imgW="7457143" imgH="1676634" progId="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71628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143000" y="3048000"/>
          <a:ext cx="693420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Photo Editor Photo" r:id="rId5" imgW="7466667" imgH="4210638" progId="">
                  <p:embed/>
                </p:oleObj>
              </mc:Choice>
              <mc:Fallback>
                <p:oleObj name="Photo Editor Photo" r:id="rId5" imgW="7466667" imgH="4210638" progId="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934200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621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41104-7935-418A-ABCF-68F3180B68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793037" cy="830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Halogenations of Benzene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524000" y="1295400"/>
          <a:ext cx="60960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Photo Editor Photo" r:id="rId3" imgW="7478169" imgH="1809524" progId="">
                  <p:embed/>
                </p:oleObj>
              </mc:Choice>
              <mc:Fallback>
                <p:oleObj name="Photo Editor Photo" r:id="rId3" imgW="7478169" imgH="1809524" progId="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60960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1447800" y="2819400"/>
          <a:ext cx="6477000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Photo Editor Photo" r:id="rId5" imgW="7438095" imgH="1704762" progId="">
                  <p:embed/>
                </p:oleObj>
              </mc:Choice>
              <mc:Fallback>
                <p:oleObj name="Photo Editor Photo" r:id="rId5" imgW="7438095" imgH="1704762" progId="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6477000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1524000" y="4419600"/>
          <a:ext cx="6477000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Photo Editor Photo" r:id="rId7" imgW="7380952" imgH="2838846" progId="">
                  <p:embed/>
                </p:oleObj>
              </mc:Choice>
              <mc:Fallback>
                <p:oleObj name="Photo Editor Photo" r:id="rId7" imgW="7380952" imgH="2838846" progId="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6477000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7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A14E5-59EA-45D8-9FDA-7E0C15F7CB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102850" name="Object 2"/>
          <p:cNvGraphicFramePr>
            <a:graphicFrameLocks noChangeAspect="1"/>
          </p:cNvGraphicFramePr>
          <p:nvPr/>
        </p:nvGraphicFramePr>
        <p:xfrm>
          <a:off x="533400" y="1447800"/>
          <a:ext cx="82296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Photo Editor Photo" r:id="rId3" imgW="7516274" imgH="1895238" progId="">
                  <p:embed/>
                </p:oleObj>
              </mc:Choice>
              <mc:Fallback>
                <p:oleObj name="Photo Editor Photo" r:id="rId3" imgW="7516274" imgH="1895238" progId="">
                  <p:embed/>
                  <p:pic>
                    <p:nvPicPr>
                      <p:cNvPr id="1102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229600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2851" name="Object 3"/>
          <p:cNvGraphicFramePr>
            <a:graphicFrameLocks noChangeAspect="1"/>
          </p:cNvGraphicFramePr>
          <p:nvPr/>
        </p:nvGraphicFramePr>
        <p:xfrm>
          <a:off x="609600" y="3886200"/>
          <a:ext cx="78486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Photo Editor Photo" r:id="rId5" imgW="7392432" imgH="2257740" progId="">
                  <p:embed/>
                </p:oleObj>
              </mc:Choice>
              <mc:Fallback>
                <p:oleObj name="Photo Editor Photo" r:id="rId5" imgW="7392432" imgH="2257740" progId="">
                  <p:embed/>
                  <p:pic>
                    <p:nvPicPr>
                      <p:cNvPr id="11028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78486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228600"/>
            <a:ext cx="7793037" cy="6778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Halogenations of Benzene</a:t>
            </a:r>
          </a:p>
        </p:txBody>
      </p:sp>
    </p:spTree>
    <p:extLst>
      <p:ext uri="{BB962C8B-B14F-4D97-AF65-F5344CB8AC3E}">
        <p14:creationId xmlns:p14="http://schemas.microsoft.com/office/powerpoint/2010/main" val="36592964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BD9A4-87CB-4841-A5C3-11590DD783F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6629400" cy="914400"/>
          </a:xfrm>
        </p:spPr>
        <p:txBody>
          <a:bodyPr/>
          <a:lstStyle/>
          <a:p>
            <a:r>
              <a:rPr lang="en-US" b="1" u="sng" dirty="0"/>
              <a:t>Nitration of Toluene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686800" cy="2286000"/>
          </a:xfrm>
        </p:spPr>
        <p:txBody>
          <a:bodyPr/>
          <a:lstStyle/>
          <a:p>
            <a:r>
              <a:rPr lang="en-US"/>
              <a:t>Toluene reacts 25 times faster than benzene.  The methyl group is an activating group.</a:t>
            </a:r>
          </a:p>
          <a:p>
            <a:r>
              <a:rPr lang="en-US"/>
              <a:t>The product mix contains mostly ortho and para substituted molecules.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352800"/>
            <a:ext cx="8737600" cy="2260600"/>
            <a:chOff x="128" y="2448"/>
            <a:chExt cx="5504" cy="1424"/>
          </a:xfrm>
        </p:grpSpPr>
        <p:pic>
          <p:nvPicPr>
            <p:cNvPr id="53255" name="Picture 10" descr="FG17_02-12UN-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" y="2448"/>
              <a:ext cx="5504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5270" y="3577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3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9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2D364-963E-4794-89FA-131FBE18F0F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629400" cy="990600"/>
          </a:xfrm>
        </p:spPr>
        <p:txBody>
          <a:bodyPr/>
          <a:lstStyle/>
          <a:p>
            <a:r>
              <a:rPr lang="en-US" b="1" u="sng"/>
              <a:t>Sigma Complex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53200" y="2057400"/>
            <a:ext cx="25146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Intermediate is more stable if nitration occurs at the </a:t>
            </a:r>
            <a:r>
              <a:rPr lang="en-US" sz="2800" i="1"/>
              <a:t>ortho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or </a:t>
            </a:r>
            <a:r>
              <a:rPr lang="en-US" sz="2800" i="1"/>
              <a:t>para</a:t>
            </a:r>
            <a:r>
              <a:rPr lang="en-US" sz="2800"/>
              <a:t> position.</a:t>
            </a:r>
          </a:p>
        </p:txBody>
      </p:sp>
      <p:pic>
        <p:nvPicPr>
          <p:cNvPr id="12295" name="Picture 7" descr="17_01-19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56388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4495800"/>
            <a:ext cx="7305675" cy="1817688"/>
            <a:chOff x="288" y="3072"/>
            <a:chExt cx="4602" cy="1145"/>
          </a:xfrm>
        </p:grpSpPr>
        <p:pic>
          <p:nvPicPr>
            <p:cNvPr id="55304" name="Picture 8" descr="17_02-01U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3072"/>
              <a:ext cx="3792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4550" y="3721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=&gt;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6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Benzene Compounds</a:t>
            </a:r>
          </a:p>
        </p:txBody>
      </p:sp>
      <p:pic>
        <p:nvPicPr>
          <p:cNvPr id="7" name="Picture 2" descr="klein2e_figun_18_p835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 bwMode="auto">
          <a:xfrm>
            <a:off x="1676400" y="4152193"/>
            <a:ext cx="53340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klein2e_figun_18_p835a"/>
          <p:cNvPicPr>
            <a:picLocks noChangeAspect="1" noChangeArrowheads="1"/>
          </p:cNvPicPr>
          <p:nvPr/>
        </p:nvPicPr>
        <p:blipFill rotWithShape="1">
          <a:blip r:embed="rId2"/>
          <a:srcRect r="49981"/>
          <a:stretch/>
        </p:blipFill>
        <p:spPr bwMode="auto">
          <a:xfrm>
            <a:off x="1903986" y="1828793"/>
            <a:ext cx="533602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92868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F0677-02AC-487C-A09D-504CC681FFC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6629400" cy="1143000"/>
          </a:xfrm>
        </p:spPr>
        <p:txBody>
          <a:bodyPr/>
          <a:lstStyle/>
          <a:p>
            <a:r>
              <a:rPr lang="en-US" b="1" u="sng"/>
              <a:t>Energy Diagram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8001000" y="58213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7350" name="Picture 8" descr="17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7620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0328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4F115-0249-4B36-BD93-E2AA8E8BFF3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u="sng"/>
              <a:t>Activating, </a:t>
            </a:r>
            <a:r>
              <a:rPr lang="en-US" sz="4000" b="1" i="1" u="sng"/>
              <a:t>O</a:t>
            </a:r>
            <a:r>
              <a:rPr lang="en-US" sz="4000" b="1" u="sng"/>
              <a:t>-, </a:t>
            </a:r>
            <a:r>
              <a:rPr lang="en-US" sz="4000" b="1" i="1" u="sng"/>
              <a:t>P</a:t>
            </a:r>
            <a:r>
              <a:rPr lang="en-US" sz="4000" b="1" u="sng"/>
              <a:t>-Directing Substituents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3058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Alkyl groups stabilize the sigma complex by </a:t>
            </a:r>
            <a:r>
              <a:rPr lang="en-US" u="sng"/>
              <a:t>induction</a:t>
            </a:r>
            <a:r>
              <a:rPr lang="en-US"/>
              <a:t>, donating electron density through the sigma bond.</a:t>
            </a:r>
          </a:p>
          <a:p>
            <a:pPr>
              <a:lnSpc>
                <a:spcPct val="90000"/>
              </a:lnSpc>
            </a:pPr>
            <a:r>
              <a:rPr lang="en-US"/>
              <a:t>Substituents with a lone pair of electrons stabilize the sigma complex by </a:t>
            </a:r>
            <a:r>
              <a:rPr lang="en-US" u="sng"/>
              <a:t>resonance</a:t>
            </a:r>
            <a:r>
              <a:rPr lang="en-US"/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733800"/>
            <a:ext cx="6556375" cy="1976438"/>
            <a:chOff x="1200" y="2880"/>
            <a:chExt cx="4130" cy="1245"/>
          </a:xfrm>
        </p:grpSpPr>
        <p:pic>
          <p:nvPicPr>
            <p:cNvPr id="5939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2880"/>
              <a:ext cx="3408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Text Box 6"/>
            <p:cNvSpPr txBox="1">
              <a:spLocks noChangeArrowheads="1"/>
            </p:cNvSpPr>
            <p:nvPr/>
          </p:nvSpPr>
          <p:spPr bwMode="auto">
            <a:xfrm>
              <a:off x="5180" y="3648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4B869-A35F-49A4-A670-378883EEDFD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1444" name="Picture 9" descr="17_02-06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3058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629400" cy="914400"/>
          </a:xfrm>
        </p:spPr>
        <p:txBody>
          <a:bodyPr/>
          <a:lstStyle/>
          <a:p>
            <a:r>
              <a:rPr lang="en-US" b="1" u="sng"/>
              <a:t>Substitution on Anisole</a:t>
            </a: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8001000" y="5881688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280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6D5BD-6F4B-4F38-9425-96BC5845267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/>
              <a:t>The Amino Group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0772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Aniline, like anisole, reacts with bromine water (without a catalyst) to yield the tribromide.  Sodium bicarbonate is added to neutralize the HBr that’s also formed.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3276600"/>
            <a:ext cx="7248525" cy="2670175"/>
            <a:chOff x="672" y="2496"/>
            <a:chExt cx="4566" cy="1682"/>
          </a:xfrm>
        </p:grpSpPr>
        <p:sp>
          <p:nvSpPr>
            <p:cNvPr id="63495" name="Text Box 5"/>
            <p:cNvSpPr txBox="1">
              <a:spLocks noChangeArrowheads="1"/>
            </p:cNvSpPr>
            <p:nvPr/>
          </p:nvSpPr>
          <p:spPr bwMode="auto">
            <a:xfrm>
              <a:off x="5088" y="3648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63496" name="Picture 7" descr="17_02-08U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2496"/>
              <a:ext cx="4272" cy="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98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69E65-8A7D-4FD6-B93C-8FEFE2A9572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5540" name="Picture 5" descr="FG17_03-09Summ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219200"/>
            <a:ext cx="88900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/>
              <a:t>Summary of Activators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8001000" y="5867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710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AA537-2C54-49C9-8F15-5C00226505D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/>
              <a:t>Deactivating Meta-Directing Substituents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Electrophilic substitution reactions for nitrobenzene are 100,000 times </a:t>
            </a:r>
            <a:r>
              <a:rPr lang="en-US" u="sng"/>
              <a:t>slower </a:t>
            </a:r>
            <a:r>
              <a:rPr lang="en-US"/>
              <a:t>than for benzene.</a:t>
            </a:r>
          </a:p>
          <a:p>
            <a:pPr>
              <a:lnSpc>
                <a:spcPct val="90000"/>
              </a:lnSpc>
            </a:pPr>
            <a:r>
              <a:rPr lang="en-US"/>
              <a:t>The product mix contains mostly the meta isomer, only small amounts of the ortho</a:t>
            </a:r>
            <a:r>
              <a:rPr lang="en-US" i="1"/>
              <a:t> </a:t>
            </a:r>
            <a:r>
              <a:rPr lang="en-US"/>
              <a:t>and para isomers.</a:t>
            </a:r>
          </a:p>
          <a:p>
            <a:pPr>
              <a:lnSpc>
                <a:spcPct val="90000"/>
              </a:lnSpc>
            </a:pPr>
            <a:r>
              <a:rPr lang="en-US"/>
              <a:t>Meta-directors deactivate all positions on the ring, but the meta position is </a:t>
            </a:r>
            <a:r>
              <a:rPr lang="en-US" u="sng"/>
              <a:t>less</a:t>
            </a:r>
            <a:r>
              <a:rPr lang="en-US"/>
              <a:t> deactivated.                                        </a:t>
            </a:r>
            <a:br>
              <a:rPr lang="en-US"/>
            </a:br>
            <a:r>
              <a:rPr lang="en-US"/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33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294D0-6E39-48AA-B75C-1DDD693E8E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/>
              <a:t>Ortho Substitutionon Nitrobenzene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8001000" y="5715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9638" name="Picture 8" descr="17_02-15UN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207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4670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C9548-CA88-4401-AE9B-A4B84B45DC5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/>
              <a:t>Para Substitution on Nitrobenzene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8001000" y="5715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1686" name="Picture 8" descr="17_02-15UNRe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213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5746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67EA7-1CA3-4181-9F19-2914F4F99C5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/>
              <a:t>Meta Substitution on Nitrobenzene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8001000" y="5715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3734" name="Picture 6" descr="17_02-15UNRe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2136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2400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D900D-B7D0-406B-895A-0D57D8342ED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6629400" cy="1143000"/>
          </a:xfrm>
        </p:spPr>
        <p:txBody>
          <a:bodyPr/>
          <a:lstStyle/>
          <a:p>
            <a:r>
              <a:rPr lang="en-US" b="1" u="sng"/>
              <a:t>Energy Diagram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8001000" y="56689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5782" name="Picture 6" descr="1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98563"/>
            <a:ext cx="68580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97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Benzene 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substituent has greater than 6 carbons, it becomes the parent, and benzene is called a phenyl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Benzene substituents: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2967"/>
              </p:ext>
            </p:extLst>
          </p:nvPr>
        </p:nvGraphicFramePr>
        <p:xfrm>
          <a:off x="3048000" y="2514600"/>
          <a:ext cx="297375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CS ChemDraw Drawing" r:id="rId3" imgW="2690771" imgH="1378821" progId="ChemDraw.Document.6.0">
                  <p:embed/>
                </p:oleObj>
              </mc:Choice>
              <mc:Fallback>
                <p:oleObj name="CS ChemDraw Drawing" r:id="rId3" imgW="2690771" imgH="13788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514600"/>
                        <a:ext cx="297375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15_u00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9" r="76734"/>
          <a:stretch/>
        </p:blipFill>
        <p:spPr bwMode="auto">
          <a:xfrm>
            <a:off x="2133600" y="4560486"/>
            <a:ext cx="1981200" cy="17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15_u00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t="14819"/>
          <a:stretch/>
        </p:blipFill>
        <p:spPr bwMode="auto">
          <a:xfrm>
            <a:off x="4648200" y="4419600"/>
            <a:ext cx="2133600" cy="187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30722" y="6292334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Ph</a:t>
            </a:r>
            <a:r>
              <a:rPr lang="en-US" b="1" dirty="0"/>
              <a:t>‒  or  </a:t>
            </a:r>
            <a:r>
              <a:rPr lang="en-US" b="1" dirty="0">
                <a:latin typeface="Symbol" panose="05050102010706020507" pitchFamily="18" charset="2"/>
              </a:rPr>
              <a:t>F</a:t>
            </a:r>
            <a:r>
              <a:rPr lang="en-US" b="1" dirty="0"/>
              <a:t>‒) </a:t>
            </a:r>
          </a:p>
        </p:txBody>
      </p:sp>
    </p:spTree>
    <p:extLst>
      <p:ext uri="{BB962C8B-B14F-4D97-AF65-F5344CB8AC3E}">
        <p14:creationId xmlns:p14="http://schemas.microsoft.com/office/powerpoint/2010/main" val="29426295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3778-C1C3-4B13-AFAB-53EA9225F29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/>
              <a:t>Structure of Meta-Directing Deactivators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772400" cy="3962400"/>
          </a:xfrm>
        </p:spPr>
        <p:txBody>
          <a:bodyPr/>
          <a:lstStyle/>
          <a:p>
            <a:r>
              <a:rPr lang="en-US"/>
              <a:t>The atom attached to the aromatic ring will have a partial positive charge.</a:t>
            </a:r>
          </a:p>
          <a:p>
            <a:r>
              <a:rPr lang="en-US"/>
              <a:t>Electron density is withdrawn inductively along the sigma bond, so the ring is less electron-rich than benzene. </a:t>
            </a:r>
            <a:br>
              <a:rPr lang="en-US"/>
            </a:br>
            <a:br>
              <a:rPr lang="en-US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1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17C72-0164-44C9-AC50-92A5FF5762E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6629400" cy="1143000"/>
          </a:xfrm>
        </p:spPr>
        <p:txBody>
          <a:bodyPr/>
          <a:lstStyle/>
          <a:p>
            <a:pPr algn="l"/>
            <a:r>
              <a:rPr lang="en-US" b="1" u="sng"/>
              <a:t>Summary of Deactivators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8001000" y="5791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9878" name="Picture 6" descr="17_03-02UN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610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5628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738D6-E6C0-46E1-B124-2BEEAA2DE71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629400" cy="1143000"/>
          </a:xfrm>
        </p:spPr>
        <p:txBody>
          <a:bodyPr/>
          <a:lstStyle/>
          <a:p>
            <a:r>
              <a:rPr lang="en-US" b="1" u="sng"/>
              <a:t>More Deactivators</a:t>
            </a: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8001000" y="5867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1926" name="Picture 6" descr="17_03-02UNRe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686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2320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D69A1-CBDD-4ABC-ACE7-EBCEBCB005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b="1" u="sng"/>
              <a:t>Halobenzenes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Halogens are deactivating toward electrophilic substitution, but are ortho, para-directing!</a:t>
            </a:r>
          </a:p>
          <a:p>
            <a:r>
              <a:rPr lang="en-US"/>
              <a:t>Since halogens are very electronegative, they withdraw electron density from the ring inductively along the sigma bond.</a:t>
            </a:r>
          </a:p>
          <a:p>
            <a:r>
              <a:rPr lang="en-US"/>
              <a:t>But halogens have lone pairs of electrons that can stabilize the sigma complex by resonance. </a:t>
            </a:r>
          </a:p>
        </p:txBody>
      </p:sp>
    </p:spTree>
    <p:extLst>
      <p:ext uri="{BB962C8B-B14F-4D97-AF65-F5344CB8AC3E}">
        <p14:creationId xmlns:p14="http://schemas.microsoft.com/office/powerpoint/2010/main" val="18750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7CA4B-AD25-4940-8B45-8D956D3D1CA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u="sng"/>
              <a:t>Sigma Complex for Bromobenzene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43000" y="1219200"/>
            <a:ext cx="6826250" cy="3048000"/>
            <a:chOff x="729" y="912"/>
            <a:chExt cx="4300" cy="1920"/>
          </a:xfrm>
        </p:grpSpPr>
        <p:sp>
          <p:nvSpPr>
            <p:cNvPr id="86022" name="Text Box 9"/>
            <p:cNvSpPr txBox="1">
              <a:spLocks noChangeArrowheads="1"/>
            </p:cNvSpPr>
            <p:nvPr/>
          </p:nvSpPr>
          <p:spPr bwMode="auto">
            <a:xfrm>
              <a:off x="729" y="2314"/>
              <a:ext cx="43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Ortho and para attacks produce a bromonium ion</a:t>
              </a:r>
              <a:b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and other resonance structures. </a:t>
              </a:r>
            </a:p>
          </p:txBody>
        </p:sp>
        <p:pic>
          <p:nvPicPr>
            <p:cNvPr id="86023" name="Picture 14" descr="17_03-04UNRe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912"/>
              <a:ext cx="3168" cy="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62200" y="4343400"/>
            <a:ext cx="6553200" cy="2032000"/>
            <a:chOff x="1488" y="2880"/>
            <a:chExt cx="4128" cy="1280"/>
          </a:xfrm>
        </p:grpSpPr>
        <p:sp>
          <p:nvSpPr>
            <p:cNvPr id="86025" name="Text Box 4"/>
            <p:cNvSpPr txBox="1">
              <a:spLocks noChangeArrowheads="1"/>
            </p:cNvSpPr>
            <p:nvPr/>
          </p:nvSpPr>
          <p:spPr bwMode="auto">
            <a:xfrm>
              <a:off x="5040" y="3696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230" y="3025"/>
              <a:ext cx="238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No bromonium ion </a:t>
              </a:r>
              <a:b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possible with meta attack.</a:t>
              </a:r>
            </a:p>
          </p:txBody>
        </p:sp>
        <p:pic>
          <p:nvPicPr>
            <p:cNvPr id="86027" name="Picture 16" descr="17_03-04UNRe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2880"/>
              <a:ext cx="167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1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Chapter 17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E1DBF-4BD2-4198-B7DA-F9160364015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b="1" u="sng"/>
              <a:t>Energy Diagram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7924800" y="56689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8070" name="Picture 6" descr="17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73152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708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D4FC-F8DC-43D2-86E5-CBCF2F680B1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r>
              <a:rPr lang="en-US" b="1" u="sng"/>
              <a:t>Summary of Directing Effects</a:t>
            </a: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8458200" y="601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90118" name="Picture 6" descr="17_04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686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547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5D48F-53B5-426D-B67F-B059AEBEC44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u="sng"/>
              <a:t>Multiple Substituents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The most strongly activating substituent will determine the position of the next substitution.  May have mixtures.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2895600"/>
            <a:ext cx="7620000" cy="2579688"/>
            <a:chOff x="624" y="2160"/>
            <a:chExt cx="4800" cy="1625"/>
          </a:xfrm>
        </p:grpSpPr>
        <p:pic>
          <p:nvPicPr>
            <p:cNvPr id="921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160"/>
              <a:ext cx="4752" cy="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8" name="Text Box 5"/>
            <p:cNvSpPr txBox="1">
              <a:spLocks noChangeArrowheads="1"/>
            </p:cNvSpPr>
            <p:nvPr/>
          </p:nvSpPr>
          <p:spPr bwMode="auto">
            <a:xfrm>
              <a:off x="4992" y="3552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3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05D9-CDD2-45F2-95B8-0AA58502F59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/>
              <a:t>Friedel-Crafts Alkylation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r>
              <a:rPr lang="en-US"/>
              <a:t>Synthesis of alkyl benzenes from alkyl halides and a Lewis acid, usually AlCl</a:t>
            </a:r>
            <a:r>
              <a:rPr lang="en-US" baseline="-25000"/>
              <a:t>3</a:t>
            </a:r>
            <a:r>
              <a:rPr lang="en-US"/>
              <a:t>.</a:t>
            </a:r>
          </a:p>
          <a:p>
            <a:r>
              <a:rPr lang="en-US"/>
              <a:t>Reactions of alkyl halide with Lewis acid produces a carbocation which is the electrophile.</a:t>
            </a:r>
          </a:p>
          <a:p>
            <a:r>
              <a:rPr lang="en-US"/>
              <a:t>Other sources of carbocations: </a:t>
            </a:r>
            <a:br>
              <a:rPr lang="en-US"/>
            </a:br>
            <a:r>
              <a:rPr lang="en-US"/>
              <a:t>alkenes + HF, or alcohols + BF</a:t>
            </a:r>
            <a:r>
              <a:rPr lang="en-US" baseline="-25000"/>
              <a:t>3. </a:t>
            </a:r>
            <a:br>
              <a:rPr lang="en-US" baseline="-25000"/>
            </a:br>
            <a:r>
              <a:rPr lang="en-US" baseline="-250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8322C-60DC-46FD-A1D9-38010485BC5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/>
              <a:t>Examples ofCarbocation Formation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66294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5791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3505200"/>
            <a:ext cx="8763000" cy="1284288"/>
            <a:chOff x="0" y="3168"/>
            <a:chExt cx="5520" cy="809"/>
          </a:xfrm>
        </p:grpSpPr>
        <p:pic>
          <p:nvPicPr>
            <p:cNvPr id="9626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168"/>
              <a:ext cx="5520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5" name="Text Box 8"/>
            <p:cNvSpPr txBox="1">
              <a:spLocks noChangeArrowheads="1"/>
            </p:cNvSpPr>
            <p:nvPr/>
          </p:nvSpPr>
          <p:spPr bwMode="auto">
            <a:xfrm>
              <a:off x="5040" y="3744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9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Disubstituted</a:t>
            </a:r>
            <a:r>
              <a:rPr lang="en-US" dirty="0"/>
              <a:t> Benzenes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ortho</a:t>
            </a:r>
            <a:r>
              <a:rPr lang="en-US" dirty="0"/>
              <a:t> (1,2)</a:t>
            </a:r>
          </a:p>
          <a:p>
            <a:r>
              <a:rPr lang="en-US" i="1" dirty="0"/>
              <a:t>meta</a:t>
            </a:r>
            <a:r>
              <a:rPr lang="en-US" dirty="0"/>
              <a:t> (1,3)</a:t>
            </a:r>
          </a:p>
          <a:p>
            <a:r>
              <a:rPr lang="en-US" i="1" dirty="0"/>
              <a:t>para</a:t>
            </a:r>
            <a:r>
              <a:rPr lang="en-US" dirty="0"/>
              <a:t> (1,4)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15_u0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-4387" r="55239" b="6201"/>
          <a:stretch/>
        </p:blipFill>
        <p:spPr bwMode="auto">
          <a:xfrm>
            <a:off x="3276600" y="1524000"/>
            <a:ext cx="2849745" cy="198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25740"/>
              </p:ext>
            </p:extLst>
          </p:nvPr>
        </p:nvGraphicFramePr>
        <p:xfrm>
          <a:off x="1296988" y="3894137"/>
          <a:ext cx="6475412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CS ChemDraw Drawing" r:id="rId4" imgW="4969319" imgH="2157680" progId="ChemDraw.Document.6.0">
                  <p:embed/>
                </p:oleObj>
              </mc:Choice>
              <mc:Fallback>
                <p:oleObj name="CS ChemDraw Drawing" r:id="rId4" imgW="4969319" imgH="2157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988" y="3894137"/>
                        <a:ext cx="6475412" cy="281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0163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F84E7-815F-4933-9CE1-7D197427C9E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/>
              <a:t>Formation of Alkyl Benzene</a:t>
            </a:r>
            <a:endParaRPr lang="en-US" sz="3200" b="1" u="sng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324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2590800"/>
            <a:ext cx="8763000" cy="2336800"/>
            <a:chOff x="96" y="2448"/>
            <a:chExt cx="5520" cy="147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" y="2448"/>
              <a:ext cx="5520" cy="1472"/>
              <a:chOff x="96" y="2448"/>
              <a:chExt cx="5520" cy="1472"/>
            </a:xfrm>
          </p:grpSpPr>
          <p:pic>
            <p:nvPicPr>
              <p:cNvPr id="983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" y="2448"/>
                <a:ext cx="5520" cy="1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313" name="Rectangle 5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1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98314" name="Rectangle 8"/>
            <p:cNvSpPr>
              <a:spLocks noChangeArrowheads="1"/>
            </p:cNvSpPr>
            <p:nvPr/>
          </p:nvSpPr>
          <p:spPr bwMode="auto">
            <a:xfrm>
              <a:off x="528" y="307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8315" name="Text Box 9"/>
            <p:cNvSpPr txBox="1">
              <a:spLocks noChangeArrowheads="1"/>
            </p:cNvSpPr>
            <p:nvPr/>
          </p:nvSpPr>
          <p:spPr bwMode="auto">
            <a:xfrm>
              <a:off x="2342" y="259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9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2452F8-B705-48B4-AE7A-81E864A33B0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6629400" cy="1143000"/>
          </a:xfrm>
        </p:spPr>
        <p:txBody>
          <a:bodyPr/>
          <a:lstStyle/>
          <a:p>
            <a:r>
              <a:rPr lang="en-US" b="1" u="sng"/>
              <a:t>Limitations of Friedel-Crafts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305800" cy="4572000"/>
          </a:xfrm>
        </p:spPr>
        <p:txBody>
          <a:bodyPr/>
          <a:lstStyle/>
          <a:p>
            <a:r>
              <a:rPr lang="en-US"/>
              <a:t>Reaction fails if benzene has a substituent that is more deactivating than halogen.</a:t>
            </a:r>
          </a:p>
          <a:p>
            <a:r>
              <a:rPr lang="en-US"/>
              <a:t>Carbocations rearrange.  Reaction of benzene with </a:t>
            </a:r>
            <a:r>
              <a:rPr lang="en-US" i="1"/>
              <a:t>n</a:t>
            </a:r>
            <a:r>
              <a:rPr lang="en-US"/>
              <a:t>-propyl chloride and AlCl</a:t>
            </a:r>
            <a:r>
              <a:rPr lang="en-US" baseline="-25000"/>
              <a:t>3</a:t>
            </a:r>
            <a:r>
              <a:rPr lang="en-US"/>
              <a:t> produces</a:t>
            </a:r>
            <a:r>
              <a:rPr lang="en-US" u="sng"/>
              <a:t> iso</a:t>
            </a:r>
            <a:r>
              <a:rPr lang="en-US"/>
              <a:t>propylbenzene.</a:t>
            </a:r>
          </a:p>
          <a:p>
            <a:r>
              <a:rPr lang="en-US"/>
              <a:t>The alkylbenzene product is more reactive than benzene, so polyalkylation occurs. </a:t>
            </a:r>
            <a:br>
              <a:rPr lang="en-US"/>
            </a:b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7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F0687-573F-465E-8267-850D130C10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6629400" cy="1143000"/>
          </a:xfrm>
        </p:spPr>
        <p:txBody>
          <a:bodyPr/>
          <a:lstStyle/>
          <a:p>
            <a:r>
              <a:rPr lang="en-US" b="1" u="sng"/>
              <a:t>Friedel-CraftsAcylation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90600"/>
            <a:ext cx="7772400" cy="4419600"/>
          </a:xfrm>
        </p:spPr>
        <p:txBody>
          <a:bodyPr/>
          <a:lstStyle/>
          <a:p>
            <a:r>
              <a:rPr lang="en-US"/>
              <a:t>Acyl chloride is used in place of alkyl chloride.</a:t>
            </a:r>
          </a:p>
          <a:p>
            <a:r>
              <a:rPr lang="en-US"/>
              <a:t>The acylium ion intermediate is resonance stabilized and does not rearrange like a carbocation.</a:t>
            </a:r>
          </a:p>
          <a:p>
            <a:r>
              <a:rPr lang="en-US"/>
              <a:t>The product is a phenyl ketone that is less reactive than benzene.              </a:t>
            </a:r>
            <a:br>
              <a:rPr lang="en-US"/>
            </a:br>
            <a:r>
              <a:rPr lang="en-US"/>
              <a:t>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7904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44485-E174-4F5E-A5BD-56A67194D54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/>
              <a:t>Mechanism of Acylation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733800"/>
            <a:ext cx="8839200" cy="2336800"/>
            <a:chOff x="0" y="2496"/>
            <a:chExt cx="5568" cy="1472"/>
          </a:xfrm>
        </p:grpSpPr>
        <p:pic>
          <p:nvPicPr>
            <p:cNvPr id="1044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96"/>
              <a:ext cx="5568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5040" y="3600"/>
              <a:ext cx="1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104456" name="Picture 9" descr="17_04-30UNRe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90600"/>
            <a:ext cx="4857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10" descr="17_04-30UNRe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6934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5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133D8-3581-4DF5-A5D7-4E47E4BDEA03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800" dirty="0"/>
              <a:t>Nucleophilic Aromatic Substitution</a:t>
            </a:r>
            <a:r>
              <a:rPr lang="en-CA" sz="3800" dirty="0"/>
              <a:t>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581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Aryl halides with electron-withdrawing </a:t>
            </a:r>
            <a:r>
              <a:rPr lang="en-US" altLang="en-US" sz="2200" dirty="0" err="1"/>
              <a:t>substituents</a:t>
            </a:r>
            <a:r>
              <a:rPr lang="en-US" altLang="en-US" sz="2200" dirty="0"/>
              <a:t>  </a:t>
            </a:r>
            <a:r>
              <a:rPr lang="en-US" altLang="en-US" sz="2200" dirty="0" err="1"/>
              <a:t>ortho</a:t>
            </a:r>
            <a:r>
              <a:rPr lang="en-US" altLang="en-US" sz="2200" dirty="0"/>
              <a:t> and </a:t>
            </a:r>
            <a:r>
              <a:rPr lang="en-US" altLang="en-US" sz="2200" dirty="0" err="1"/>
              <a:t>para</a:t>
            </a:r>
            <a:r>
              <a:rPr lang="en-US" altLang="en-US" sz="2200" dirty="0"/>
              <a:t> react with nucleophiles</a:t>
            </a:r>
          </a:p>
          <a:p>
            <a:pPr>
              <a:lnSpc>
                <a:spcPct val="80000"/>
              </a:lnSpc>
              <a:buNone/>
            </a:pPr>
            <a:endParaRPr lang="en-US" altLang="en-US" sz="2200" dirty="0"/>
          </a:p>
          <a:p>
            <a:pPr>
              <a:lnSpc>
                <a:spcPct val="80000"/>
              </a:lnSpc>
            </a:pPr>
            <a:r>
              <a:rPr lang="en-US" altLang="en-US" sz="2200" dirty="0"/>
              <a:t>Form addition intermediate (</a:t>
            </a:r>
            <a:r>
              <a:rPr lang="en-US" altLang="en-US" sz="2200" u="sng" dirty="0" err="1"/>
              <a:t>Meisenheimer</a:t>
            </a:r>
            <a:r>
              <a:rPr lang="en-US" altLang="en-US" sz="2200" dirty="0"/>
              <a:t> complex) that is stabilized by electron-withdrawal</a:t>
            </a:r>
          </a:p>
          <a:p>
            <a:pPr>
              <a:lnSpc>
                <a:spcPct val="80000"/>
              </a:lnSpc>
              <a:buNone/>
            </a:pPr>
            <a:endParaRPr lang="en-US" altLang="en-US" sz="2200" dirty="0"/>
          </a:p>
          <a:p>
            <a:pPr>
              <a:lnSpc>
                <a:spcPct val="80000"/>
              </a:lnSpc>
            </a:pPr>
            <a:r>
              <a:rPr lang="en-US" altLang="en-US" sz="2200" dirty="0"/>
              <a:t>Halide ion is lost to give aromatic ring</a:t>
            </a:r>
            <a:endParaRPr lang="en-CA" sz="2200" dirty="0"/>
          </a:p>
        </p:txBody>
      </p:sp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143000"/>
            <a:ext cx="4953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6740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A5C4E7-211C-4816-AAC5-F8BCD45BCD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Nucleophilic Aromatic Substitution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3810000"/>
            <a:ext cx="777240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nucleophile replaces a leaving group on the aromatic ring.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This is an addition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elimination reaction.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Electron-withdrawing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substituents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activate the ring for nucleophilic substitution.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Picture 9" descr="17_04-42UN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533400" y="1447800"/>
            <a:ext cx="81280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2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6C5D35-92DF-4AAB-8C54-5C5C534FD8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Mechanism of Nucleophilic Aromatic Substitution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01000" y="5815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2400" y="16764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 1: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Attack by hydroxide gives a resonance-stabilized complex.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3886200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 2: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Loss of chloride gives the product. 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267200" y="38862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Step 3: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Excess base deprotonates the product.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7" descr="17_04-4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382000" cy="1628775"/>
          </a:xfrm>
          <a:prstGeom prst="rect">
            <a:avLst/>
          </a:prstGeom>
          <a:noFill/>
        </p:spPr>
      </p:pic>
      <p:pic>
        <p:nvPicPr>
          <p:cNvPr id="13" name="Picture 18" descr="17_04-43-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3810000" cy="1727200"/>
          </a:xfrm>
          <a:prstGeom prst="rect">
            <a:avLst/>
          </a:prstGeom>
          <a:noFill/>
        </p:spPr>
      </p:pic>
      <p:pic>
        <p:nvPicPr>
          <p:cNvPr id="14" name="Picture 19" descr="17_04-43-2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91000"/>
            <a:ext cx="4191000" cy="193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6815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9600" y="457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Activated Positions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4114800"/>
            <a:ext cx="7772400" cy="228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Nitro groups ortho and para to the halogen stabilize the intermediate (and the transition state leading to it).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Electron-withdrawing groups are essential for the reaction to occur.</a:t>
            </a:r>
          </a:p>
        </p:txBody>
      </p:sp>
      <p:pic>
        <p:nvPicPr>
          <p:cNvPr id="9" name="Picture 9" descr="17_04-44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5626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9AB71-A6D6-435B-A825-B8D59725FC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Benzyne Reaction: Elimination-Addition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4495800"/>
            <a:ext cx="77724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Reactant is halobenzene with no electron-withdrawing groups on the ring.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Use a very strong base like NaNH</a:t>
            </a:r>
            <a:r>
              <a:rPr kumimoji="0" 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b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9" name="Picture 9" descr="17_04-47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43800" cy="292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3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B07D7-EDFB-470F-9010-F9ED7AB929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B88D7-9E86-43DB-A19D-76B0D73CDF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Benzyne Mechanism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685800" y="3733800"/>
            <a:ext cx="77724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Sodium amide abstract a proton.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benzyne intermediate forms when the bromide is expelled and the electrons on the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orbital adjacent to it overlap with the empty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orbital of the carbon that lost the bromide.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Benzynes are very reactive species due to the high strain of the triple bond.</a:t>
            </a:r>
          </a:p>
        </p:txBody>
      </p:sp>
      <p:pic>
        <p:nvPicPr>
          <p:cNvPr id="9" name="Picture 9" descr="17_04-48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10600" cy="195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2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</TotalTime>
  <Words>2779</Words>
  <Application>Microsoft Office PowerPoint</Application>
  <PresentationFormat>On-screen Show (4:3)</PresentationFormat>
  <Paragraphs>547</Paragraphs>
  <Slides>103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26" baseType="lpstr">
      <vt:lpstr>Malgun Gothic</vt:lpstr>
      <vt:lpstr>MS PGothic</vt:lpstr>
      <vt:lpstr>等线</vt:lpstr>
      <vt:lpstr>Arial</vt:lpstr>
      <vt:lpstr>Calibri</vt:lpstr>
      <vt:lpstr>Calibri Light</vt:lpstr>
      <vt:lpstr>Century Gothic</vt:lpstr>
      <vt:lpstr>Gill Sans MT</vt:lpstr>
      <vt:lpstr>MV Boli</vt:lpstr>
      <vt:lpstr>Symbol</vt:lpstr>
      <vt:lpstr>Times New Roman</vt:lpstr>
      <vt:lpstr>Verdana</vt:lpstr>
      <vt:lpstr>Wingdings</vt:lpstr>
      <vt:lpstr>Wingdings 2</vt:lpstr>
      <vt:lpstr>Clarity</vt:lpstr>
      <vt:lpstr>Office Theme</vt:lpstr>
      <vt:lpstr>Office 테마</vt:lpstr>
      <vt:lpstr>Verve</vt:lpstr>
      <vt:lpstr>Solstice</vt:lpstr>
      <vt:lpstr>1_Solstice</vt:lpstr>
      <vt:lpstr>Default Design</vt:lpstr>
      <vt:lpstr>CS ChemDraw Drawing</vt:lpstr>
      <vt:lpstr>Photo Editor Photo</vt:lpstr>
      <vt:lpstr>BENZENE &amp; its Aromaticity</vt:lpstr>
      <vt:lpstr>Benzene and Its Derivatives </vt:lpstr>
      <vt:lpstr>Symbols for Benzene</vt:lpstr>
      <vt:lpstr>PowerPoint Presentation</vt:lpstr>
      <vt:lpstr>PowerPoint Presentation</vt:lpstr>
      <vt:lpstr>I. Nomenclature</vt:lpstr>
      <vt:lpstr>Common Benzene Compounds</vt:lpstr>
      <vt:lpstr>Benzene Nomenclature</vt:lpstr>
      <vt:lpstr>Disubstituted Benzenes</vt:lpstr>
      <vt:lpstr>Naming Disubstituted Benzenes</vt:lpstr>
      <vt:lpstr>Naming Polysubstituted Benzenes</vt:lpstr>
      <vt:lpstr>II. Physical Properties</vt:lpstr>
      <vt:lpstr>Physical Properties</vt:lpstr>
      <vt:lpstr>III. Spectroscopy of Aromatics: IR</vt:lpstr>
      <vt:lpstr>III. Spectroscopy of Aromatics: NMR</vt:lpstr>
      <vt:lpstr>What is principle underlie aromaticity ? - Molecular Orbital (MO)!!! -</vt:lpstr>
      <vt:lpstr>Resonance Structures of Benzene</vt:lpstr>
      <vt:lpstr>Structure of Benzene</vt:lpstr>
      <vt:lpstr>Unusual Addition of Bromine to Benzene</vt:lpstr>
      <vt:lpstr>There are TWO FACTS about BENZENE beyond our expectation</vt:lpstr>
      <vt:lpstr>Resonance Energy</vt:lpstr>
      <vt:lpstr>Molar Heats of Hydrogenation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Electrophilic Aromatic Substitution</vt:lpstr>
      <vt:lpstr>PowerPoint Presentation</vt:lpstr>
      <vt:lpstr>Nitration of Benzene</vt:lpstr>
      <vt:lpstr>Sulfonation of Benzene</vt:lpstr>
      <vt:lpstr>PowerPoint Presentation</vt:lpstr>
      <vt:lpstr>Friedel - Crafts reactions</vt:lpstr>
      <vt:lpstr>Friedel-Crafts Alkylation of Benzene</vt:lpstr>
      <vt:lpstr>PowerPoint Presentation</vt:lpstr>
      <vt:lpstr>Friedel-Crafts Acylation of Benzene</vt:lpstr>
      <vt:lpstr> Mechanistic Principles of Electrophilic Aromatic Substitution</vt:lpstr>
      <vt:lpstr>Step 1:  attack of electrophile on p-electron system of aromatic ring</vt:lpstr>
      <vt:lpstr>Step 2:  loss of a proton from the  carbocation intermediate</vt:lpstr>
      <vt:lpstr>PowerPoint Presentation</vt:lpstr>
      <vt:lpstr>4.2 Electrophilic Aromatic Substitution</vt:lpstr>
      <vt:lpstr>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Nitration of Toluene</vt:lpstr>
      <vt:lpstr>Sigma Complex</vt:lpstr>
      <vt:lpstr>Energy Diagram</vt:lpstr>
      <vt:lpstr>Activating, O-, P-Directing Substituents</vt:lpstr>
      <vt:lpstr>Substitution on Anisole</vt:lpstr>
      <vt:lpstr>The Amino Group</vt:lpstr>
      <vt:lpstr>Summary of Activators</vt:lpstr>
      <vt:lpstr>Deactivating Meta-Directing Substituents</vt:lpstr>
      <vt:lpstr>Ortho Substitutionon Nitrobenzene</vt:lpstr>
      <vt:lpstr>Para Substitution on Nitrobenzene</vt:lpstr>
      <vt:lpstr>Meta Substitution on Nitrobenzene</vt:lpstr>
      <vt:lpstr>Energy Diagram</vt:lpstr>
      <vt:lpstr>Structure of Meta-Directing Deactivators</vt:lpstr>
      <vt:lpstr>Summary of Deactivators</vt:lpstr>
      <vt:lpstr>More Deactivators</vt:lpstr>
      <vt:lpstr>Halobenzenes</vt:lpstr>
      <vt:lpstr>Sigma Complex for Bromobenzene</vt:lpstr>
      <vt:lpstr>Energy Diagram</vt:lpstr>
      <vt:lpstr>Summary of Directing Effects</vt:lpstr>
      <vt:lpstr>Multiple Substituents</vt:lpstr>
      <vt:lpstr>Friedel-Crafts Alkylation</vt:lpstr>
      <vt:lpstr>Examples ofCarbocation Formation</vt:lpstr>
      <vt:lpstr>Formation of Alkyl Benzene</vt:lpstr>
      <vt:lpstr>Limitations of Friedel-Crafts</vt:lpstr>
      <vt:lpstr>Friedel-CraftsAcylation</vt:lpstr>
      <vt:lpstr>Mechanism of Acylation</vt:lpstr>
      <vt:lpstr>Nucleophilic Aromatic Substitution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Q.P</vt:lpstr>
      <vt:lpstr>Q.P</vt:lpstr>
      <vt:lpstr>Q.P</vt:lpstr>
    </vt:vector>
  </TitlesOfParts>
  <Company>Clayton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Organic Structures Functional Groups Constitutional Isomers</dc:title>
  <dc:creator>Caroline Clower</dc:creator>
  <cp:lastModifiedBy>Henry Zhao</cp:lastModifiedBy>
  <cp:revision>565</cp:revision>
  <cp:lastPrinted>2014-10-06T14:06:48Z</cp:lastPrinted>
  <dcterms:created xsi:type="dcterms:W3CDTF">2014-01-14T18:40:00Z</dcterms:created>
  <dcterms:modified xsi:type="dcterms:W3CDTF">2017-07-12T06:09:18Z</dcterms:modified>
</cp:coreProperties>
</file>