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9" r:id="rId5"/>
    <p:sldMasterId id="2147483714" r:id="rId6"/>
  </p:sldMasterIdLst>
  <p:notesMasterIdLst>
    <p:notesMasterId r:id="rId150"/>
  </p:notesMasterIdLst>
  <p:sldIdLst>
    <p:sldId id="256" r:id="rId7"/>
    <p:sldId id="292" r:id="rId8"/>
    <p:sldId id="293" r:id="rId9"/>
    <p:sldId id="431" r:id="rId10"/>
    <p:sldId id="432" r:id="rId11"/>
    <p:sldId id="332" r:id="rId12"/>
    <p:sldId id="336" r:id="rId13"/>
    <p:sldId id="384" r:id="rId14"/>
    <p:sldId id="385" r:id="rId15"/>
    <p:sldId id="334" r:id="rId16"/>
    <p:sldId id="316" r:id="rId17"/>
    <p:sldId id="388" r:id="rId18"/>
    <p:sldId id="389" r:id="rId19"/>
    <p:sldId id="390" r:id="rId20"/>
    <p:sldId id="434" r:id="rId21"/>
    <p:sldId id="391" r:id="rId22"/>
    <p:sldId id="435" r:id="rId23"/>
    <p:sldId id="392" r:id="rId24"/>
    <p:sldId id="337" r:id="rId25"/>
    <p:sldId id="338" r:id="rId26"/>
    <p:sldId id="339" r:id="rId27"/>
    <p:sldId id="340" r:id="rId28"/>
    <p:sldId id="341" r:id="rId29"/>
    <p:sldId id="342" r:id="rId30"/>
    <p:sldId id="343" r:id="rId31"/>
    <p:sldId id="351" r:id="rId32"/>
    <p:sldId id="438" r:id="rId33"/>
    <p:sldId id="439" r:id="rId34"/>
    <p:sldId id="440" r:id="rId35"/>
    <p:sldId id="344" r:id="rId36"/>
    <p:sldId id="345" r:id="rId37"/>
    <p:sldId id="346" r:id="rId38"/>
    <p:sldId id="347" r:id="rId39"/>
    <p:sldId id="348" r:id="rId40"/>
    <p:sldId id="349" r:id="rId41"/>
    <p:sldId id="394" r:id="rId42"/>
    <p:sldId id="395" r:id="rId43"/>
    <p:sldId id="396" r:id="rId44"/>
    <p:sldId id="397" r:id="rId45"/>
    <p:sldId id="398" r:id="rId46"/>
    <p:sldId id="399" r:id="rId47"/>
    <p:sldId id="400" r:id="rId48"/>
    <p:sldId id="437" r:id="rId49"/>
    <p:sldId id="315" r:id="rId50"/>
    <p:sldId id="331" r:id="rId51"/>
    <p:sldId id="289" r:id="rId52"/>
    <p:sldId id="480" r:id="rId53"/>
    <p:sldId id="483" r:id="rId54"/>
    <p:sldId id="486" r:id="rId55"/>
    <p:sldId id="481" r:id="rId56"/>
    <p:sldId id="487" r:id="rId57"/>
    <p:sldId id="482" r:id="rId58"/>
    <p:sldId id="484" r:id="rId59"/>
    <p:sldId id="485" r:id="rId60"/>
    <p:sldId id="488" r:id="rId61"/>
    <p:sldId id="489" r:id="rId62"/>
    <p:sldId id="490" r:id="rId63"/>
    <p:sldId id="491" r:id="rId64"/>
    <p:sldId id="492" r:id="rId65"/>
    <p:sldId id="493" r:id="rId66"/>
    <p:sldId id="494" r:id="rId67"/>
    <p:sldId id="495" r:id="rId68"/>
    <p:sldId id="496" r:id="rId69"/>
    <p:sldId id="497" r:id="rId70"/>
    <p:sldId id="498" r:id="rId71"/>
    <p:sldId id="402" r:id="rId72"/>
    <p:sldId id="425" r:id="rId73"/>
    <p:sldId id="499" r:id="rId74"/>
    <p:sldId id="500" r:id="rId75"/>
    <p:sldId id="501" r:id="rId76"/>
    <p:sldId id="502" r:id="rId77"/>
    <p:sldId id="503" r:id="rId78"/>
    <p:sldId id="504" r:id="rId79"/>
    <p:sldId id="505" r:id="rId80"/>
    <p:sldId id="506" r:id="rId81"/>
    <p:sldId id="507" r:id="rId82"/>
    <p:sldId id="508" r:id="rId83"/>
    <p:sldId id="509" r:id="rId84"/>
    <p:sldId id="510" r:id="rId85"/>
    <p:sldId id="511" r:id="rId86"/>
    <p:sldId id="512" r:id="rId87"/>
    <p:sldId id="513" r:id="rId88"/>
    <p:sldId id="514" r:id="rId89"/>
    <p:sldId id="404" r:id="rId90"/>
    <p:sldId id="406" r:id="rId91"/>
    <p:sldId id="407" r:id="rId92"/>
    <p:sldId id="405" r:id="rId93"/>
    <p:sldId id="408" r:id="rId94"/>
    <p:sldId id="409" r:id="rId95"/>
    <p:sldId id="410" r:id="rId96"/>
    <p:sldId id="411" r:id="rId97"/>
    <p:sldId id="412" r:id="rId98"/>
    <p:sldId id="413" r:id="rId99"/>
    <p:sldId id="414" r:id="rId100"/>
    <p:sldId id="415" r:id="rId101"/>
    <p:sldId id="416" r:id="rId102"/>
    <p:sldId id="417" r:id="rId103"/>
    <p:sldId id="418" r:id="rId104"/>
    <p:sldId id="419" r:id="rId105"/>
    <p:sldId id="420" r:id="rId106"/>
    <p:sldId id="421" r:id="rId107"/>
    <p:sldId id="422" r:id="rId108"/>
    <p:sldId id="423" r:id="rId109"/>
    <p:sldId id="424" r:id="rId110"/>
    <p:sldId id="441" r:id="rId111"/>
    <p:sldId id="442" r:id="rId112"/>
    <p:sldId id="443" r:id="rId113"/>
    <p:sldId id="444" r:id="rId114"/>
    <p:sldId id="445" r:id="rId115"/>
    <p:sldId id="446" r:id="rId116"/>
    <p:sldId id="447" r:id="rId117"/>
    <p:sldId id="515" r:id="rId118"/>
    <p:sldId id="449" r:id="rId119"/>
    <p:sldId id="450" r:id="rId120"/>
    <p:sldId id="451" r:id="rId121"/>
    <p:sldId id="452" r:id="rId122"/>
    <p:sldId id="453" r:id="rId123"/>
    <p:sldId id="454" r:id="rId124"/>
    <p:sldId id="455" r:id="rId125"/>
    <p:sldId id="456" r:id="rId126"/>
    <p:sldId id="457" r:id="rId127"/>
    <p:sldId id="458" r:id="rId128"/>
    <p:sldId id="459" r:id="rId129"/>
    <p:sldId id="460" r:id="rId130"/>
    <p:sldId id="461" r:id="rId131"/>
    <p:sldId id="462" r:id="rId132"/>
    <p:sldId id="463" r:id="rId133"/>
    <p:sldId id="464" r:id="rId134"/>
    <p:sldId id="465" r:id="rId135"/>
    <p:sldId id="466" r:id="rId136"/>
    <p:sldId id="467" r:id="rId137"/>
    <p:sldId id="468" r:id="rId138"/>
    <p:sldId id="469" r:id="rId139"/>
    <p:sldId id="470" r:id="rId140"/>
    <p:sldId id="471" r:id="rId141"/>
    <p:sldId id="472" r:id="rId142"/>
    <p:sldId id="473" r:id="rId143"/>
    <p:sldId id="474" r:id="rId144"/>
    <p:sldId id="475" r:id="rId145"/>
    <p:sldId id="476" r:id="rId146"/>
    <p:sldId id="477" r:id="rId147"/>
    <p:sldId id="478" r:id="rId148"/>
    <p:sldId id="479"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45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notesMaster" Target="notesMasters/notes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9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8C596-ECF2-40A0-AAF2-6C43C80D69EC}" type="datetimeFigureOut">
              <a:rPr lang="en-US" smtClean="0"/>
              <a:pPr/>
              <a:t>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0A0E7-F5C3-42CB-B8F3-03A679CCD97F}" type="slidenum">
              <a:rPr lang="en-US" smtClean="0"/>
              <a:pPr/>
              <a:t>‹#›</a:t>
            </a:fld>
            <a:endParaRPr lang="en-US"/>
          </a:p>
        </p:txBody>
      </p:sp>
    </p:spTree>
    <p:extLst>
      <p:ext uri="{BB962C8B-B14F-4D97-AF65-F5344CB8AC3E}">
        <p14:creationId xmlns:p14="http://schemas.microsoft.com/office/powerpoint/2010/main" val="24871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0A0E7-F5C3-42CB-B8F3-03A679CCD97F}" type="slidenum">
              <a:rPr lang="en-US" smtClean="0"/>
              <a:pPr/>
              <a:t>1</a:t>
            </a:fld>
            <a:endParaRPr lang="en-US"/>
          </a:p>
        </p:txBody>
      </p:sp>
    </p:spTree>
    <p:extLst>
      <p:ext uri="{BB962C8B-B14F-4D97-AF65-F5344CB8AC3E}">
        <p14:creationId xmlns:p14="http://schemas.microsoft.com/office/powerpoint/2010/main" val="38051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70834-0B57-46AC-B4BB-D2DB16E50D6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95000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70834-0B57-46AC-B4BB-D2DB16E50D6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907186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70834-0B57-46AC-B4BB-D2DB16E50D6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0094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70834-0B57-46AC-B4BB-D2DB16E50D68}"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211571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70834-0B57-46AC-B4BB-D2DB16E50D68}"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50820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70834-0B57-46AC-B4BB-D2DB16E50D6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722341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70834-0B57-46AC-B4BB-D2DB16E50D6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993757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0A0E7-F5C3-42CB-B8F3-03A679CCD97F}" type="slidenum">
              <a:rPr lang="en-US" smtClean="0"/>
              <a:pPr/>
              <a:t>44</a:t>
            </a:fld>
            <a:endParaRPr lang="en-US"/>
          </a:p>
        </p:txBody>
      </p:sp>
    </p:spTree>
    <p:extLst>
      <p:ext uri="{BB962C8B-B14F-4D97-AF65-F5344CB8AC3E}">
        <p14:creationId xmlns:p14="http://schemas.microsoft.com/office/powerpoint/2010/main" val="3624069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0D5BE04-DB40-4DE4-AC23-FDB7EC7BFBFA}" type="slidenum">
              <a:rPr lang="en-US" smtClean="0"/>
              <a:pPr/>
              <a:t>46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918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796810-FC29-44BA-BC77-8CCD9CC2D093}" type="slidenum">
              <a:rPr lang="en-US" smtClean="0"/>
              <a:pPr/>
              <a:t>65</a:t>
            </a:fld>
            <a:endParaRPr lang="en-US" smtClean="0"/>
          </a:p>
        </p:txBody>
      </p:sp>
    </p:spTree>
    <p:extLst>
      <p:ext uri="{BB962C8B-B14F-4D97-AF65-F5344CB8AC3E}">
        <p14:creationId xmlns:p14="http://schemas.microsoft.com/office/powerpoint/2010/main" val="357295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9835D-04E9-4848-841F-1654058D4526}" type="slidenum">
              <a:rPr lang="en-US"/>
              <a:pPr/>
              <a:t>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723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47108" name="Slide Number Placeholder 3"/>
          <p:cNvSpPr>
            <a:spLocks noGrp="1"/>
          </p:cNvSpPr>
          <p:nvPr>
            <p:ph type="sldNum" sz="quarter" idx="5"/>
          </p:nvPr>
        </p:nvSpPr>
        <p:spPr>
          <a:noFill/>
        </p:spPr>
        <p:txBody>
          <a:bodyPr/>
          <a:lstStyle/>
          <a:p>
            <a:fld id="{36419F73-6EB8-410C-906E-A2825441E0B1}" type="slidenum">
              <a:rPr lang="en-US">
                <a:solidFill>
                  <a:srgbClr val="000000"/>
                </a:solidFill>
              </a:rPr>
              <a:pPr/>
              <a:t>105</a:t>
            </a:fld>
            <a:endParaRPr lang="en-US">
              <a:solidFill>
                <a:srgbClr val="000000"/>
              </a:solidFill>
            </a:endParaRPr>
          </a:p>
        </p:txBody>
      </p:sp>
    </p:spTree>
    <p:extLst>
      <p:ext uri="{BB962C8B-B14F-4D97-AF65-F5344CB8AC3E}">
        <p14:creationId xmlns:p14="http://schemas.microsoft.com/office/powerpoint/2010/main" val="3804978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49156" name="Slide Number Placeholder 3"/>
          <p:cNvSpPr>
            <a:spLocks noGrp="1"/>
          </p:cNvSpPr>
          <p:nvPr>
            <p:ph type="sldNum" sz="quarter" idx="5"/>
          </p:nvPr>
        </p:nvSpPr>
        <p:spPr>
          <a:noFill/>
        </p:spPr>
        <p:txBody>
          <a:bodyPr/>
          <a:lstStyle/>
          <a:p>
            <a:fld id="{F1E9D1CD-9F78-41F6-8718-265FDAB3032B}" type="slidenum">
              <a:rPr lang="en-US">
                <a:solidFill>
                  <a:srgbClr val="000000"/>
                </a:solidFill>
              </a:rPr>
              <a:pPr/>
              <a:t>106</a:t>
            </a:fld>
            <a:endParaRPr lang="en-US">
              <a:solidFill>
                <a:srgbClr val="000000"/>
              </a:solidFill>
            </a:endParaRPr>
          </a:p>
        </p:txBody>
      </p:sp>
    </p:spTree>
    <p:extLst>
      <p:ext uri="{BB962C8B-B14F-4D97-AF65-F5344CB8AC3E}">
        <p14:creationId xmlns:p14="http://schemas.microsoft.com/office/powerpoint/2010/main" val="3162733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51204" name="Slide Number Placeholder 3"/>
          <p:cNvSpPr>
            <a:spLocks noGrp="1"/>
          </p:cNvSpPr>
          <p:nvPr>
            <p:ph type="sldNum" sz="quarter" idx="5"/>
          </p:nvPr>
        </p:nvSpPr>
        <p:spPr>
          <a:noFill/>
        </p:spPr>
        <p:txBody>
          <a:bodyPr/>
          <a:lstStyle/>
          <a:p>
            <a:fld id="{63C56DEA-8E22-4A53-8CAE-B1A7FA1CA914}" type="slidenum">
              <a:rPr lang="en-US">
                <a:solidFill>
                  <a:srgbClr val="000000"/>
                </a:solidFill>
              </a:rPr>
              <a:pPr/>
              <a:t>107</a:t>
            </a:fld>
            <a:endParaRPr lang="en-US">
              <a:solidFill>
                <a:srgbClr val="000000"/>
              </a:solidFill>
            </a:endParaRPr>
          </a:p>
        </p:txBody>
      </p:sp>
    </p:spTree>
    <p:extLst>
      <p:ext uri="{BB962C8B-B14F-4D97-AF65-F5344CB8AC3E}">
        <p14:creationId xmlns:p14="http://schemas.microsoft.com/office/powerpoint/2010/main" val="3811368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53252" name="Slide Number Placeholder 3"/>
          <p:cNvSpPr>
            <a:spLocks noGrp="1"/>
          </p:cNvSpPr>
          <p:nvPr>
            <p:ph type="sldNum" sz="quarter" idx="5"/>
          </p:nvPr>
        </p:nvSpPr>
        <p:spPr>
          <a:noFill/>
        </p:spPr>
        <p:txBody>
          <a:bodyPr/>
          <a:lstStyle/>
          <a:p>
            <a:fld id="{09B51489-90E5-4F1E-AEA0-4C6F1857EA56}" type="slidenum">
              <a:rPr lang="en-US">
                <a:solidFill>
                  <a:srgbClr val="000000"/>
                </a:solidFill>
              </a:rPr>
              <a:pPr/>
              <a:t>108</a:t>
            </a:fld>
            <a:endParaRPr lang="en-US">
              <a:solidFill>
                <a:srgbClr val="000000"/>
              </a:solidFill>
            </a:endParaRPr>
          </a:p>
        </p:txBody>
      </p:sp>
    </p:spTree>
    <p:extLst>
      <p:ext uri="{BB962C8B-B14F-4D97-AF65-F5344CB8AC3E}">
        <p14:creationId xmlns:p14="http://schemas.microsoft.com/office/powerpoint/2010/main" val="589427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55300" name="Slide Number Placeholder 3"/>
          <p:cNvSpPr>
            <a:spLocks noGrp="1"/>
          </p:cNvSpPr>
          <p:nvPr>
            <p:ph type="sldNum" sz="quarter" idx="5"/>
          </p:nvPr>
        </p:nvSpPr>
        <p:spPr>
          <a:noFill/>
        </p:spPr>
        <p:txBody>
          <a:bodyPr/>
          <a:lstStyle/>
          <a:p>
            <a:fld id="{21B35F58-000E-4CB1-8D19-31C8EE16D289}" type="slidenum">
              <a:rPr lang="en-US">
                <a:solidFill>
                  <a:srgbClr val="000000"/>
                </a:solidFill>
              </a:rPr>
              <a:pPr/>
              <a:t>109</a:t>
            </a:fld>
            <a:endParaRPr lang="en-US">
              <a:solidFill>
                <a:srgbClr val="000000"/>
              </a:solidFill>
            </a:endParaRPr>
          </a:p>
        </p:txBody>
      </p:sp>
    </p:spTree>
    <p:extLst>
      <p:ext uri="{BB962C8B-B14F-4D97-AF65-F5344CB8AC3E}">
        <p14:creationId xmlns:p14="http://schemas.microsoft.com/office/powerpoint/2010/main" val="4288781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57348" name="Slide Number Placeholder 3"/>
          <p:cNvSpPr>
            <a:spLocks noGrp="1"/>
          </p:cNvSpPr>
          <p:nvPr>
            <p:ph type="sldNum" sz="quarter" idx="5"/>
          </p:nvPr>
        </p:nvSpPr>
        <p:spPr>
          <a:noFill/>
        </p:spPr>
        <p:txBody>
          <a:bodyPr/>
          <a:lstStyle/>
          <a:p>
            <a:fld id="{E02542E6-1E72-4CD2-84A7-3CB9846499CD}" type="slidenum">
              <a:rPr lang="en-US">
                <a:solidFill>
                  <a:srgbClr val="000000"/>
                </a:solidFill>
              </a:rPr>
              <a:pPr/>
              <a:t>110</a:t>
            </a:fld>
            <a:endParaRPr lang="en-US">
              <a:solidFill>
                <a:srgbClr val="000000"/>
              </a:solidFill>
            </a:endParaRPr>
          </a:p>
        </p:txBody>
      </p:sp>
    </p:spTree>
    <p:extLst>
      <p:ext uri="{BB962C8B-B14F-4D97-AF65-F5344CB8AC3E}">
        <p14:creationId xmlns:p14="http://schemas.microsoft.com/office/powerpoint/2010/main" val="3384294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59396" name="Slide Number Placeholder 3"/>
          <p:cNvSpPr>
            <a:spLocks noGrp="1"/>
          </p:cNvSpPr>
          <p:nvPr>
            <p:ph type="sldNum" sz="quarter" idx="5"/>
          </p:nvPr>
        </p:nvSpPr>
        <p:spPr>
          <a:noFill/>
        </p:spPr>
        <p:txBody>
          <a:bodyPr/>
          <a:lstStyle/>
          <a:p>
            <a:fld id="{0AD08853-26B0-420F-9158-A07E21324AEE}" type="slidenum">
              <a:rPr lang="en-US">
                <a:solidFill>
                  <a:srgbClr val="000000"/>
                </a:solidFill>
              </a:rPr>
              <a:pPr/>
              <a:t>111</a:t>
            </a:fld>
            <a:endParaRPr lang="en-US">
              <a:solidFill>
                <a:srgbClr val="000000"/>
              </a:solidFill>
            </a:endParaRPr>
          </a:p>
        </p:txBody>
      </p:sp>
    </p:spTree>
    <p:extLst>
      <p:ext uri="{BB962C8B-B14F-4D97-AF65-F5344CB8AC3E}">
        <p14:creationId xmlns:p14="http://schemas.microsoft.com/office/powerpoint/2010/main" val="157738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61444" name="Slide Number Placeholder 3"/>
          <p:cNvSpPr>
            <a:spLocks noGrp="1"/>
          </p:cNvSpPr>
          <p:nvPr>
            <p:ph type="sldNum" sz="quarter" idx="5"/>
          </p:nvPr>
        </p:nvSpPr>
        <p:spPr>
          <a:noFill/>
        </p:spPr>
        <p:txBody>
          <a:bodyPr/>
          <a:lstStyle/>
          <a:p>
            <a:fld id="{BC1EDD78-3013-480C-8BA6-51D1EB6F367F}" type="slidenum">
              <a:rPr lang="en-US">
                <a:solidFill>
                  <a:srgbClr val="000000"/>
                </a:solidFill>
              </a:rPr>
              <a:pPr/>
              <a:t>112</a:t>
            </a:fld>
            <a:endParaRPr lang="en-US">
              <a:solidFill>
                <a:srgbClr val="000000"/>
              </a:solidFill>
            </a:endParaRPr>
          </a:p>
        </p:txBody>
      </p:sp>
    </p:spTree>
    <p:extLst>
      <p:ext uri="{BB962C8B-B14F-4D97-AF65-F5344CB8AC3E}">
        <p14:creationId xmlns:p14="http://schemas.microsoft.com/office/powerpoint/2010/main" val="3208490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Times New Roman" pitchFamily="80" charset="-52"/>
            </a:endParaRPr>
          </a:p>
        </p:txBody>
      </p:sp>
      <p:sp>
        <p:nvSpPr>
          <p:cNvPr id="67588" name="Slide Number Placeholder 3"/>
          <p:cNvSpPr>
            <a:spLocks noGrp="1"/>
          </p:cNvSpPr>
          <p:nvPr>
            <p:ph type="sldNum" sz="quarter" idx="5"/>
          </p:nvPr>
        </p:nvSpPr>
        <p:spPr>
          <a:noFill/>
        </p:spPr>
        <p:txBody>
          <a:bodyPr/>
          <a:lstStyle/>
          <a:p>
            <a:fld id="{E5DFE51A-4F9D-4B8B-AAF4-9F72F2F0261E}" type="slidenum">
              <a:rPr lang="en-US">
                <a:solidFill>
                  <a:srgbClr val="000000"/>
                </a:solidFill>
              </a:rPr>
              <a:pPr/>
              <a:t>113</a:t>
            </a:fld>
            <a:endParaRPr lang="en-US">
              <a:solidFill>
                <a:srgbClr val="000000"/>
              </a:solidFill>
            </a:endParaRPr>
          </a:p>
        </p:txBody>
      </p:sp>
    </p:spTree>
    <p:extLst>
      <p:ext uri="{BB962C8B-B14F-4D97-AF65-F5344CB8AC3E}">
        <p14:creationId xmlns:p14="http://schemas.microsoft.com/office/powerpoint/2010/main" val="1492139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69636" name="Slide Number Placeholder 3"/>
          <p:cNvSpPr>
            <a:spLocks noGrp="1"/>
          </p:cNvSpPr>
          <p:nvPr>
            <p:ph type="sldNum" sz="quarter" idx="5"/>
          </p:nvPr>
        </p:nvSpPr>
        <p:spPr>
          <a:noFill/>
        </p:spPr>
        <p:txBody>
          <a:bodyPr/>
          <a:lstStyle/>
          <a:p>
            <a:fld id="{8030FB98-0722-4F60-A847-3945A38DD867}" type="slidenum">
              <a:rPr lang="en-US">
                <a:solidFill>
                  <a:srgbClr val="000000"/>
                </a:solidFill>
              </a:rPr>
              <a:pPr/>
              <a:t>114</a:t>
            </a:fld>
            <a:endParaRPr lang="en-US">
              <a:solidFill>
                <a:srgbClr val="000000"/>
              </a:solidFill>
            </a:endParaRPr>
          </a:p>
        </p:txBody>
      </p:sp>
    </p:spTree>
    <p:extLst>
      <p:ext uri="{BB962C8B-B14F-4D97-AF65-F5344CB8AC3E}">
        <p14:creationId xmlns:p14="http://schemas.microsoft.com/office/powerpoint/2010/main" val="197840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E017C-62E4-44CA-A489-31C5C2E4DE7E}" type="slidenum">
              <a:rPr lang="en-US"/>
              <a:pPr/>
              <a:t>3</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4907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71684" name="Slide Number Placeholder 3"/>
          <p:cNvSpPr>
            <a:spLocks noGrp="1"/>
          </p:cNvSpPr>
          <p:nvPr>
            <p:ph type="sldNum" sz="quarter" idx="5"/>
          </p:nvPr>
        </p:nvSpPr>
        <p:spPr>
          <a:noFill/>
        </p:spPr>
        <p:txBody>
          <a:bodyPr/>
          <a:lstStyle/>
          <a:p>
            <a:fld id="{CD3FB918-BF6C-42CD-8DD8-784BE6D4A87C}" type="slidenum">
              <a:rPr lang="en-US">
                <a:solidFill>
                  <a:srgbClr val="000000"/>
                </a:solidFill>
              </a:rPr>
              <a:pPr/>
              <a:t>115</a:t>
            </a:fld>
            <a:endParaRPr lang="en-US">
              <a:solidFill>
                <a:srgbClr val="000000"/>
              </a:solidFill>
            </a:endParaRPr>
          </a:p>
        </p:txBody>
      </p:sp>
    </p:spTree>
    <p:extLst>
      <p:ext uri="{BB962C8B-B14F-4D97-AF65-F5344CB8AC3E}">
        <p14:creationId xmlns:p14="http://schemas.microsoft.com/office/powerpoint/2010/main" val="4032302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latin typeface="Times New Roman" pitchFamily="80" charset="-52"/>
            </a:endParaRPr>
          </a:p>
        </p:txBody>
      </p:sp>
      <p:sp>
        <p:nvSpPr>
          <p:cNvPr id="73732" name="Slide Number Placeholder 3"/>
          <p:cNvSpPr>
            <a:spLocks noGrp="1"/>
          </p:cNvSpPr>
          <p:nvPr>
            <p:ph type="sldNum" sz="quarter" idx="5"/>
          </p:nvPr>
        </p:nvSpPr>
        <p:spPr>
          <a:noFill/>
        </p:spPr>
        <p:txBody>
          <a:bodyPr/>
          <a:lstStyle/>
          <a:p>
            <a:fld id="{02D84F73-5BB0-48D6-9F8A-4B1B6C160418}" type="slidenum">
              <a:rPr lang="en-US">
                <a:solidFill>
                  <a:srgbClr val="000000"/>
                </a:solidFill>
              </a:rPr>
              <a:pPr/>
              <a:t>116</a:t>
            </a:fld>
            <a:endParaRPr lang="en-US">
              <a:solidFill>
                <a:srgbClr val="000000"/>
              </a:solidFill>
            </a:endParaRPr>
          </a:p>
        </p:txBody>
      </p:sp>
    </p:spTree>
    <p:extLst>
      <p:ext uri="{BB962C8B-B14F-4D97-AF65-F5344CB8AC3E}">
        <p14:creationId xmlns:p14="http://schemas.microsoft.com/office/powerpoint/2010/main" val="688810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75780" name="Slide Number Placeholder 3"/>
          <p:cNvSpPr>
            <a:spLocks noGrp="1"/>
          </p:cNvSpPr>
          <p:nvPr>
            <p:ph type="sldNum" sz="quarter" idx="5"/>
          </p:nvPr>
        </p:nvSpPr>
        <p:spPr>
          <a:noFill/>
        </p:spPr>
        <p:txBody>
          <a:bodyPr/>
          <a:lstStyle/>
          <a:p>
            <a:fld id="{80C845C2-3051-495B-B218-CB12E169C3A5}" type="slidenum">
              <a:rPr lang="en-US">
                <a:solidFill>
                  <a:srgbClr val="000000"/>
                </a:solidFill>
              </a:rPr>
              <a:pPr/>
              <a:t>117</a:t>
            </a:fld>
            <a:endParaRPr lang="en-US">
              <a:solidFill>
                <a:srgbClr val="000000"/>
              </a:solidFill>
            </a:endParaRPr>
          </a:p>
        </p:txBody>
      </p:sp>
    </p:spTree>
    <p:extLst>
      <p:ext uri="{BB962C8B-B14F-4D97-AF65-F5344CB8AC3E}">
        <p14:creationId xmlns:p14="http://schemas.microsoft.com/office/powerpoint/2010/main" val="944536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77828" name="Slide Number Placeholder 3"/>
          <p:cNvSpPr>
            <a:spLocks noGrp="1"/>
          </p:cNvSpPr>
          <p:nvPr>
            <p:ph type="sldNum" sz="quarter" idx="5"/>
          </p:nvPr>
        </p:nvSpPr>
        <p:spPr>
          <a:noFill/>
        </p:spPr>
        <p:txBody>
          <a:bodyPr/>
          <a:lstStyle/>
          <a:p>
            <a:fld id="{CA84D997-EE2C-40F7-AF28-7868B24704D2}" type="slidenum">
              <a:rPr lang="en-US">
                <a:solidFill>
                  <a:srgbClr val="000000"/>
                </a:solidFill>
              </a:rPr>
              <a:pPr/>
              <a:t>118</a:t>
            </a:fld>
            <a:endParaRPr lang="en-US">
              <a:solidFill>
                <a:srgbClr val="000000"/>
              </a:solidFill>
            </a:endParaRPr>
          </a:p>
        </p:txBody>
      </p:sp>
    </p:spTree>
    <p:extLst>
      <p:ext uri="{BB962C8B-B14F-4D97-AF65-F5344CB8AC3E}">
        <p14:creationId xmlns:p14="http://schemas.microsoft.com/office/powerpoint/2010/main" val="71121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latin typeface="Times New Roman" pitchFamily="80" charset="-52"/>
            </a:endParaRPr>
          </a:p>
        </p:txBody>
      </p:sp>
      <p:sp>
        <p:nvSpPr>
          <p:cNvPr id="79876" name="Slide Number Placeholder 3"/>
          <p:cNvSpPr>
            <a:spLocks noGrp="1"/>
          </p:cNvSpPr>
          <p:nvPr>
            <p:ph type="sldNum" sz="quarter" idx="5"/>
          </p:nvPr>
        </p:nvSpPr>
        <p:spPr>
          <a:noFill/>
        </p:spPr>
        <p:txBody>
          <a:bodyPr/>
          <a:lstStyle/>
          <a:p>
            <a:fld id="{AF116D2F-D4CC-4B1C-92E8-274C37BAE2EC}" type="slidenum">
              <a:rPr lang="en-US">
                <a:solidFill>
                  <a:srgbClr val="000000"/>
                </a:solidFill>
              </a:rPr>
              <a:pPr/>
              <a:t>119</a:t>
            </a:fld>
            <a:endParaRPr lang="en-US">
              <a:solidFill>
                <a:srgbClr val="000000"/>
              </a:solidFill>
            </a:endParaRPr>
          </a:p>
        </p:txBody>
      </p:sp>
    </p:spTree>
    <p:extLst>
      <p:ext uri="{BB962C8B-B14F-4D97-AF65-F5344CB8AC3E}">
        <p14:creationId xmlns:p14="http://schemas.microsoft.com/office/powerpoint/2010/main" val="322810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81924" name="Slide Number Placeholder 3"/>
          <p:cNvSpPr>
            <a:spLocks noGrp="1"/>
          </p:cNvSpPr>
          <p:nvPr>
            <p:ph type="sldNum" sz="quarter" idx="5"/>
          </p:nvPr>
        </p:nvSpPr>
        <p:spPr>
          <a:noFill/>
        </p:spPr>
        <p:txBody>
          <a:bodyPr/>
          <a:lstStyle/>
          <a:p>
            <a:fld id="{9059B18A-6D71-4A7F-824C-17D88B2E7BC2}" type="slidenum">
              <a:rPr lang="en-US">
                <a:solidFill>
                  <a:srgbClr val="000000"/>
                </a:solidFill>
              </a:rPr>
              <a:pPr/>
              <a:t>120</a:t>
            </a:fld>
            <a:endParaRPr lang="en-US">
              <a:solidFill>
                <a:srgbClr val="000000"/>
              </a:solidFill>
            </a:endParaRPr>
          </a:p>
        </p:txBody>
      </p:sp>
    </p:spTree>
    <p:extLst>
      <p:ext uri="{BB962C8B-B14F-4D97-AF65-F5344CB8AC3E}">
        <p14:creationId xmlns:p14="http://schemas.microsoft.com/office/powerpoint/2010/main" val="3660196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Times New Roman" pitchFamily="80" charset="-52"/>
            </a:endParaRPr>
          </a:p>
        </p:txBody>
      </p:sp>
      <p:sp>
        <p:nvSpPr>
          <p:cNvPr id="83972" name="Slide Number Placeholder 3"/>
          <p:cNvSpPr>
            <a:spLocks noGrp="1"/>
          </p:cNvSpPr>
          <p:nvPr>
            <p:ph type="sldNum" sz="quarter" idx="5"/>
          </p:nvPr>
        </p:nvSpPr>
        <p:spPr>
          <a:noFill/>
        </p:spPr>
        <p:txBody>
          <a:bodyPr/>
          <a:lstStyle/>
          <a:p>
            <a:fld id="{DB9B0A9F-D99A-4B3E-91C1-2C4CF31D0A76}" type="slidenum">
              <a:rPr lang="en-US">
                <a:solidFill>
                  <a:srgbClr val="000000"/>
                </a:solidFill>
              </a:rPr>
              <a:pPr/>
              <a:t>121</a:t>
            </a:fld>
            <a:endParaRPr lang="en-US">
              <a:solidFill>
                <a:srgbClr val="000000"/>
              </a:solidFill>
            </a:endParaRPr>
          </a:p>
        </p:txBody>
      </p:sp>
    </p:spTree>
    <p:extLst>
      <p:ext uri="{BB962C8B-B14F-4D97-AF65-F5344CB8AC3E}">
        <p14:creationId xmlns:p14="http://schemas.microsoft.com/office/powerpoint/2010/main" val="1750052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86020" name="Slide Number Placeholder 3"/>
          <p:cNvSpPr>
            <a:spLocks noGrp="1"/>
          </p:cNvSpPr>
          <p:nvPr>
            <p:ph type="sldNum" sz="quarter" idx="5"/>
          </p:nvPr>
        </p:nvSpPr>
        <p:spPr>
          <a:noFill/>
        </p:spPr>
        <p:txBody>
          <a:bodyPr/>
          <a:lstStyle/>
          <a:p>
            <a:fld id="{A45ABAEB-CDF2-4A43-A805-662B302E39E2}" type="slidenum">
              <a:rPr lang="en-US">
                <a:solidFill>
                  <a:srgbClr val="000000"/>
                </a:solidFill>
              </a:rPr>
              <a:pPr/>
              <a:t>122</a:t>
            </a:fld>
            <a:endParaRPr lang="en-US">
              <a:solidFill>
                <a:srgbClr val="000000"/>
              </a:solidFill>
            </a:endParaRPr>
          </a:p>
        </p:txBody>
      </p:sp>
    </p:spTree>
    <p:extLst>
      <p:ext uri="{BB962C8B-B14F-4D97-AF65-F5344CB8AC3E}">
        <p14:creationId xmlns:p14="http://schemas.microsoft.com/office/powerpoint/2010/main" val="2354322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88068" name="Slide Number Placeholder 3"/>
          <p:cNvSpPr>
            <a:spLocks noGrp="1"/>
          </p:cNvSpPr>
          <p:nvPr>
            <p:ph type="sldNum" sz="quarter" idx="5"/>
          </p:nvPr>
        </p:nvSpPr>
        <p:spPr>
          <a:noFill/>
        </p:spPr>
        <p:txBody>
          <a:bodyPr/>
          <a:lstStyle/>
          <a:p>
            <a:fld id="{A7A9EC8C-AFBF-4B54-BE12-6B125D368609}" type="slidenum">
              <a:rPr lang="en-US">
                <a:solidFill>
                  <a:srgbClr val="000000"/>
                </a:solidFill>
              </a:rPr>
              <a:pPr/>
              <a:t>123</a:t>
            </a:fld>
            <a:endParaRPr lang="en-US">
              <a:solidFill>
                <a:srgbClr val="000000"/>
              </a:solidFill>
            </a:endParaRPr>
          </a:p>
        </p:txBody>
      </p:sp>
    </p:spTree>
    <p:extLst>
      <p:ext uri="{BB962C8B-B14F-4D97-AF65-F5344CB8AC3E}">
        <p14:creationId xmlns:p14="http://schemas.microsoft.com/office/powerpoint/2010/main" val="3820035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90116" name="Slide Number Placeholder 3"/>
          <p:cNvSpPr>
            <a:spLocks noGrp="1"/>
          </p:cNvSpPr>
          <p:nvPr>
            <p:ph type="sldNum" sz="quarter" idx="5"/>
          </p:nvPr>
        </p:nvSpPr>
        <p:spPr>
          <a:noFill/>
        </p:spPr>
        <p:txBody>
          <a:bodyPr/>
          <a:lstStyle/>
          <a:p>
            <a:fld id="{8786D31C-AFB5-4EDF-BA9E-4788E7B3044C}" type="slidenum">
              <a:rPr lang="en-US">
                <a:solidFill>
                  <a:srgbClr val="000000"/>
                </a:solidFill>
              </a:rPr>
              <a:pPr/>
              <a:t>124</a:t>
            </a:fld>
            <a:endParaRPr lang="en-US">
              <a:solidFill>
                <a:srgbClr val="000000"/>
              </a:solidFill>
            </a:endParaRPr>
          </a:p>
        </p:txBody>
      </p:sp>
    </p:spTree>
    <p:extLst>
      <p:ext uri="{BB962C8B-B14F-4D97-AF65-F5344CB8AC3E}">
        <p14:creationId xmlns:p14="http://schemas.microsoft.com/office/powerpoint/2010/main" val="147256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11D4E95-A5C5-4F69-9682-88D288F42CC2}" type="slidenum">
              <a:rPr lang="en-US" smtClean="0">
                <a:latin typeface="Times New Roman" pitchFamily="84" charset="0"/>
              </a:rPr>
              <a:pPr/>
              <a:t>11</a:t>
            </a:fld>
            <a:endParaRPr lang="en-US" smtClean="0">
              <a:latin typeface="Times New Roman" pitchFamily="8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38282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92164" name="Slide Number Placeholder 3"/>
          <p:cNvSpPr>
            <a:spLocks noGrp="1"/>
          </p:cNvSpPr>
          <p:nvPr>
            <p:ph type="sldNum" sz="quarter" idx="5"/>
          </p:nvPr>
        </p:nvSpPr>
        <p:spPr>
          <a:noFill/>
        </p:spPr>
        <p:txBody>
          <a:bodyPr/>
          <a:lstStyle/>
          <a:p>
            <a:fld id="{F66B230D-4AE2-49E6-867F-8F647A9BA48B}" type="slidenum">
              <a:rPr lang="en-US">
                <a:solidFill>
                  <a:srgbClr val="000000"/>
                </a:solidFill>
              </a:rPr>
              <a:pPr/>
              <a:t>125</a:t>
            </a:fld>
            <a:endParaRPr lang="en-US">
              <a:solidFill>
                <a:srgbClr val="000000"/>
              </a:solidFill>
            </a:endParaRPr>
          </a:p>
        </p:txBody>
      </p:sp>
    </p:spTree>
    <p:extLst>
      <p:ext uri="{BB962C8B-B14F-4D97-AF65-F5344CB8AC3E}">
        <p14:creationId xmlns:p14="http://schemas.microsoft.com/office/powerpoint/2010/main" val="3238847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94212" name="Slide Number Placeholder 3"/>
          <p:cNvSpPr>
            <a:spLocks noGrp="1"/>
          </p:cNvSpPr>
          <p:nvPr>
            <p:ph type="sldNum" sz="quarter" idx="5"/>
          </p:nvPr>
        </p:nvSpPr>
        <p:spPr>
          <a:noFill/>
        </p:spPr>
        <p:txBody>
          <a:bodyPr/>
          <a:lstStyle/>
          <a:p>
            <a:fld id="{E8D5A4D2-67EE-4B74-887D-3681C24AC71F}" type="slidenum">
              <a:rPr lang="en-US">
                <a:solidFill>
                  <a:srgbClr val="000000"/>
                </a:solidFill>
              </a:rPr>
              <a:pPr/>
              <a:t>126</a:t>
            </a:fld>
            <a:endParaRPr lang="en-US">
              <a:solidFill>
                <a:srgbClr val="000000"/>
              </a:solidFill>
            </a:endParaRPr>
          </a:p>
        </p:txBody>
      </p:sp>
    </p:spTree>
    <p:extLst>
      <p:ext uri="{BB962C8B-B14F-4D97-AF65-F5344CB8AC3E}">
        <p14:creationId xmlns:p14="http://schemas.microsoft.com/office/powerpoint/2010/main" val="3239431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96260" name="Slide Number Placeholder 3"/>
          <p:cNvSpPr>
            <a:spLocks noGrp="1"/>
          </p:cNvSpPr>
          <p:nvPr>
            <p:ph type="sldNum" sz="quarter" idx="5"/>
          </p:nvPr>
        </p:nvSpPr>
        <p:spPr>
          <a:noFill/>
        </p:spPr>
        <p:txBody>
          <a:bodyPr/>
          <a:lstStyle/>
          <a:p>
            <a:fld id="{E799567F-1DD8-426B-B8CB-2FC89E6C9CB8}" type="slidenum">
              <a:rPr lang="en-US">
                <a:solidFill>
                  <a:srgbClr val="000000"/>
                </a:solidFill>
              </a:rPr>
              <a:pPr/>
              <a:t>127</a:t>
            </a:fld>
            <a:endParaRPr lang="en-US">
              <a:solidFill>
                <a:srgbClr val="000000"/>
              </a:solidFill>
            </a:endParaRPr>
          </a:p>
        </p:txBody>
      </p:sp>
    </p:spTree>
    <p:extLst>
      <p:ext uri="{BB962C8B-B14F-4D97-AF65-F5344CB8AC3E}">
        <p14:creationId xmlns:p14="http://schemas.microsoft.com/office/powerpoint/2010/main" val="1813565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latin typeface="Times New Roman" pitchFamily="80" charset="-52"/>
            </a:endParaRPr>
          </a:p>
        </p:txBody>
      </p:sp>
      <p:sp>
        <p:nvSpPr>
          <p:cNvPr id="98308" name="Slide Number Placeholder 3"/>
          <p:cNvSpPr>
            <a:spLocks noGrp="1"/>
          </p:cNvSpPr>
          <p:nvPr>
            <p:ph type="sldNum" sz="quarter" idx="5"/>
          </p:nvPr>
        </p:nvSpPr>
        <p:spPr>
          <a:noFill/>
        </p:spPr>
        <p:txBody>
          <a:bodyPr/>
          <a:lstStyle/>
          <a:p>
            <a:fld id="{E3FC4AC4-11A1-491C-9ACB-405AE45AA38D}" type="slidenum">
              <a:rPr lang="en-US">
                <a:solidFill>
                  <a:srgbClr val="000000"/>
                </a:solidFill>
              </a:rPr>
              <a:pPr/>
              <a:t>128</a:t>
            </a:fld>
            <a:endParaRPr lang="en-US">
              <a:solidFill>
                <a:srgbClr val="000000"/>
              </a:solidFill>
            </a:endParaRPr>
          </a:p>
        </p:txBody>
      </p:sp>
    </p:spTree>
    <p:extLst>
      <p:ext uri="{BB962C8B-B14F-4D97-AF65-F5344CB8AC3E}">
        <p14:creationId xmlns:p14="http://schemas.microsoft.com/office/powerpoint/2010/main" val="517068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latin typeface="Times New Roman" pitchFamily="80" charset="-52"/>
            </a:endParaRPr>
          </a:p>
        </p:txBody>
      </p:sp>
      <p:sp>
        <p:nvSpPr>
          <p:cNvPr id="100356" name="Slide Number Placeholder 3"/>
          <p:cNvSpPr>
            <a:spLocks noGrp="1"/>
          </p:cNvSpPr>
          <p:nvPr>
            <p:ph type="sldNum" sz="quarter" idx="5"/>
          </p:nvPr>
        </p:nvSpPr>
        <p:spPr>
          <a:noFill/>
        </p:spPr>
        <p:txBody>
          <a:bodyPr/>
          <a:lstStyle/>
          <a:p>
            <a:fld id="{1A9C6887-7DCE-45BC-AB62-3F47477605B8}" type="slidenum">
              <a:rPr lang="en-US">
                <a:solidFill>
                  <a:srgbClr val="000000"/>
                </a:solidFill>
              </a:rPr>
              <a:pPr/>
              <a:t>129</a:t>
            </a:fld>
            <a:endParaRPr lang="en-US">
              <a:solidFill>
                <a:srgbClr val="000000"/>
              </a:solidFill>
            </a:endParaRPr>
          </a:p>
        </p:txBody>
      </p:sp>
    </p:spTree>
    <p:extLst>
      <p:ext uri="{BB962C8B-B14F-4D97-AF65-F5344CB8AC3E}">
        <p14:creationId xmlns:p14="http://schemas.microsoft.com/office/powerpoint/2010/main" val="1473227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latin typeface="Times New Roman" pitchFamily="80" charset="-52"/>
            </a:endParaRPr>
          </a:p>
        </p:txBody>
      </p:sp>
      <p:sp>
        <p:nvSpPr>
          <p:cNvPr id="102404" name="Slide Number Placeholder 3"/>
          <p:cNvSpPr>
            <a:spLocks noGrp="1"/>
          </p:cNvSpPr>
          <p:nvPr>
            <p:ph type="sldNum" sz="quarter" idx="5"/>
          </p:nvPr>
        </p:nvSpPr>
        <p:spPr>
          <a:noFill/>
        </p:spPr>
        <p:txBody>
          <a:bodyPr/>
          <a:lstStyle/>
          <a:p>
            <a:fld id="{F1A2A2C5-DBE4-46DF-A1FC-B3CE200763DD}" type="slidenum">
              <a:rPr lang="en-US">
                <a:solidFill>
                  <a:srgbClr val="000000"/>
                </a:solidFill>
              </a:rPr>
              <a:pPr/>
              <a:t>130</a:t>
            </a:fld>
            <a:endParaRPr lang="en-US">
              <a:solidFill>
                <a:srgbClr val="000000"/>
              </a:solidFill>
            </a:endParaRPr>
          </a:p>
        </p:txBody>
      </p:sp>
    </p:spTree>
    <p:extLst>
      <p:ext uri="{BB962C8B-B14F-4D97-AF65-F5344CB8AC3E}">
        <p14:creationId xmlns:p14="http://schemas.microsoft.com/office/powerpoint/2010/main" val="118101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latin typeface="Times New Roman" pitchFamily="80" charset="-52"/>
            </a:endParaRPr>
          </a:p>
        </p:txBody>
      </p:sp>
      <p:sp>
        <p:nvSpPr>
          <p:cNvPr id="104452" name="Slide Number Placeholder 3"/>
          <p:cNvSpPr>
            <a:spLocks noGrp="1"/>
          </p:cNvSpPr>
          <p:nvPr>
            <p:ph type="sldNum" sz="quarter" idx="5"/>
          </p:nvPr>
        </p:nvSpPr>
        <p:spPr>
          <a:noFill/>
        </p:spPr>
        <p:txBody>
          <a:bodyPr/>
          <a:lstStyle/>
          <a:p>
            <a:fld id="{938D71F6-737F-468E-B44C-999140FF6C0F}" type="slidenum">
              <a:rPr lang="en-US">
                <a:solidFill>
                  <a:srgbClr val="000000"/>
                </a:solidFill>
              </a:rPr>
              <a:pPr/>
              <a:t>131</a:t>
            </a:fld>
            <a:endParaRPr lang="en-US">
              <a:solidFill>
                <a:srgbClr val="000000"/>
              </a:solidFill>
            </a:endParaRPr>
          </a:p>
        </p:txBody>
      </p:sp>
    </p:spTree>
    <p:extLst>
      <p:ext uri="{BB962C8B-B14F-4D97-AF65-F5344CB8AC3E}">
        <p14:creationId xmlns:p14="http://schemas.microsoft.com/office/powerpoint/2010/main" val="2182094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106500" name="Slide Number Placeholder 3"/>
          <p:cNvSpPr>
            <a:spLocks noGrp="1"/>
          </p:cNvSpPr>
          <p:nvPr>
            <p:ph type="sldNum" sz="quarter" idx="5"/>
          </p:nvPr>
        </p:nvSpPr>
        <p:spPr>
          <a:noFill/>
        </p:spPr>
        <p:txBody>
          <a:bodyPr/>
          <a:lstStyle/>
          <a:p>
            <a:fld id="{775284D6-19F6-402D-B37A-9E19C4D30576}" type="slidenum">
              <a:rPr lang="en-US">
                <a:solidFill>
                  <a:srgbClr val="000000"/>
                </a:solidFill>
              </a:rPr>
              <a:pPr/>
              <a:t>132</a:t>
            </a:fld>
            <a:endParaRPr lang="en-US">
              <a:solidFill>
                <a:srgbClr val="000000"/>
              </a:solidFill>
            </a:endParaRPr>
          </a:p>
        </p:txBody>
      </p:sp>
    </p:spTree>
    <p:extLst>
      <p:ext uri="{BB962C8B-B14F-4D97-AF65-F5344CB8AC3E}">
        <p14:creationId xmlns:p14="http://schemas.microsoft.com/office/powerpoint/2010/main" val="1786171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108548" name="Slide Number Placeholder 3"/>
          <p:cNvSpPr>
            <a:spLocks noGrp="1"/>
          </p:cNvSpPr>
          <p:nvPr>
            <p:ph type="sldNum" sz="quarter" idx="5"/>
          </p:nvPr>
        </p:nvSpPr>
        <p:spPr>
          <a:noFill/>
        </p:spPr>
        <p:txBody>
          <a:bodyPr/>
          <a:lstStyle/>
          <a:p>
            <a:fld id="{C1B93BC2-09E5-49FC-9200-8EFE86AB95C1}" type="slidenum">
              <a:rPr lang="en-US">
                <a:solidFill>
                  <a:srgbClr val="000000"/>
                </a:solidFill>
              </a:rPr>
              <a:pPr/>
              <a:t>133</a:t>
            </a:fld>
            <a:endParaRPr lang="en-US">
              <a:solidFill>
                <a:srgbClr val="000000"/>
              </a:solidFill>
            </a:endParaRPr>
          </a:p>
        </p:txBody>
      </p:sp>
    </p:spTree>
    <p:extLst>
      <p:ext uri="{BB962C8B-B14F-4D97-AF65-F5344CB8AC3E}">
        <p14:creationId xmlns:p14="http://schemas.microsoft.com/office/powerpoint/2010/main" val="4039827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110596" name="Slide Number Placeholder 3"/>
          <p:cNvSpPr>
            <a:spLocks noGrp="1"/>
          </p:cNvSpPr>
          <p:nvPr>
            <p:ph type="sldNum" sz="quarter" idx="5"/>
          </p:nvPr>
        </p:nvSpPr>
        <p:spPr>
          <a:noFill/>
        </p:spPr>
        <p:txBody>
          <a:bodyPr/>
          <a:lstStyle/>
          <a:p>
            <a:fld id="{D6012768-CD64-49E9-A7C6-4CE3F5E9BF98}" type="slidenum">
              <a:rPr lang="en-US">
                <a:solidFill>
                  <a:srgbClr val="000000"/>
                </a:solidFill>
              </a:rPr>
              <a:pPr/>
              <a:t>134</a:t>
            </a:fld>
            <a:endParaRPr lang="en-US">
              <a:solidFill>
                <a:srgbClr val="000000"/>
              </a:solidFill>
            </a:endParaRPr>
          </a:p>
        </p:txBody>
      </p:sp>
    </p:spTree>
    <p:extLst>
      <p:ext uri="{BB962C8B-B14F-4D97-AF65-F5344CB8AC3E}">
        <p14:creationId xmlns:p14="http://schemas.microsoft.com/office/powerpoint/2010/main" val="28676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p:spPr>
        <p:txBody>
          <a:bodyPr/>
          <a:lstStyle/>
          <a:p>
            <a:endParaRPr lang="en-US" altLang="en-US" smtClean="0">
              <a:latin typeface="Calibri" panose="020F0502020204030204" pitchFamily="34" charset="0"/>
              <a:ea typeface="ＭＳ Ｐゴシック" pitchFamily="34" charset="-128"/>
            </a:endParaRPr>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ea typeface="ＭＳ Ｐゴシック"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fld id="{771D6826-CFAC-41A9-B030-B330C5E8ED61}" type="slidenum">
              <a:rPr lang="en-US" altLang="en-US">
                <a:solidFill>
                  <a:srgbClr val="000000"/>
                </a:solidFill>
              </a:rPr>
              <a:pPr eaLnBrk="1" hangingPunct="1">
                <a:spcBef>
                  <a:spcPct val="0"/>
                </a:spcBef>
                <a:buFontTx/>
                <a:buNone/>
              </a:pPr>
              <a:t>25</a:t>
            </a:fld>
            <a:endParaRPr lang="en-US" altLang="en-US">
              <a:solidFill>
                <a:srgbClr val="000000"/>
              </a:solidFill>
            </a:endParaRPr>
          </a:p>
        </p:txBody>
      </p:sp>
    </p:spTree>
    <p:extLst>
      <p:ext uri="{BB962C8B-B14F-4D97-AF65-F5344CB8AC3E}">
        <p14:creationId xmlns:p14="http://schemas.microsoft.com/office/powerpoint/2010/main" val="19895158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112644" name="Slide Number Placeholder 3"/>
          <p:cNvSpPr>
            <a:spLocks noGrp="1"/>
          </p:cNvSpPr>
          <p:nvPr>
            <p:ph type="sldNum" sz="quarter" idx="5"/>
          </p:nvPr>
        </p:nvSpPr>
        <p:spPr>
          <a:noFill/>
        </p:spPr>
        <p:txBody>
          <a:bodyPr/>
          <a:lstStyle/>
          <a:p>
            <a:fld id="{B24F18B3-E0F4-4364-B782-AC81F9220C46}" type="slidenum">
              <a:rPr lang="en-US">
                <a:solidFill>
                  <a:srgbClr val="000000"/>
                </a:solidFill>
              </a:rPr>
              <a:pPr/>
              <a:t>135</a:t>
            </a:fld>
            <a:endParaRPr lang="en-US">
              <a:solidFill>
                <a:srgbClr val="000000"/>
              </a:solidFill>
            </a:endParaRPr>
          </a:p>
        </p:txBody>
      </p:sp>
    </p:spTree>
    <p:extLst>
      <p:ext uri="{BB962C8B-B14F-4D97-AF65-F5344CB8AC3E}">
        <p14:creationId xmlns:p14="http://schemas.microsoft.com/office/powerpoint/2010/main" val="4155556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114692" name="Slide Number Placeholder 3"/>
          <p:cNvSpPr>
            <a:spLocks noGrp="1"/>
          </p:cNvSpPr>
          <p:nvPr>
            <p:ph type="sldNum" sz="quarter" idx="5"/>
          </p:nvPr>
        </p:nvSpPr>
        <p:spPr>
          <a:noFill/>
        </p:spPr>
        <p:txBody>
          <a:bodyPr/>
          <a:lstStyle/>
          <a:p>
            <a:fld id="{92837ABD-D9B1-4943-B0DD-AB4BDF0E5469}" type="slidenum">
              <a:rPr lang="en-US">
                <a:solidFill>
                  <a:srgbClr val="000000"/>
                </a:solidFill>
              </a:rPr>
              <a:pPr/>
              <a:t>136</a:t>
            </a:fld>
            <a:endParaRPr lang="en-US">
              <a:solidFill>
                <a:srgbClr val="000000"/>
              </a:solidFill>
            </a:endParaRPr>
          </a:p>
        </p:txBody>
      </p:sp>
    </p:spTree>
    <p:extLst>
      <p:ext uri="{BB962C8B-B14F-4D97-AF65-F5344CB8AC3E}">
        <p14:creationId xmlns:p14="http://schemas.microsoft.com/office/powerpoint/2010/main" val="3109171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116740" name="Slide Number Placeholder 3"/>
          <p:cNvSpPr>
            <a:spLocks noGrp="1"/>
          </p:cNvSpPr>
          <p:nvPr>
            <p:ph type="sldNum" sz="quarter" idx="5"/>
          </p:nvPr>
        </p:nvSpPr>
        <p:spPr>
          <a:noFill/>
        </p:spPr>
        <p:txBody>
          <a:bodyPr/>
          <a:lstStyle/>
          <a:p>
            <a:fld id="{DF6B8AEB-4B05-41C5-8809-737827AFEDE5}" type="slidenum">
              <a:rPr lang="en-US">
                <a:solidFill>
                  <a:srgbClr val="000000"/>
                </a:solidFill>
              </a:rPr>
              <a:pPr/>
              <a:t>137</a:t>
            </a:fld>
            <a:endParaRPr lang="en-US">
              <a:solidFill>
                <a:srgbClr val="000000"/>
              </a:solidFill>
            </a:endParaRPr>
          </a:p>
        </p:txBody>
      </p:sp>
    </p:spTree>
    <p:extLst>
      <p:ext uri="{BB962C8B-B14F-4D97-AF65-F5344CB8AC3E}">
        <p14:creationId xmlns:p14="http://schemas.microsoft.com/office/powerpoint/2010/main" val="11315478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latin typeface="Times New Roman" pitchFamily="80" charset="-52"/>
            </a:endParaRPr>
          </a:p>
        </p:txBody>
      </p:sp>
      <p:sp>
        <p:nvSpPr>
          <p:cNvPr id="118788" name="Slide Number Placeholder 3"/>
          <p:cNvSpPr>
            <a:spLocks noGrp="1"/>
          </p:cNvSpPr>
          <p:nvPr>
            <p:ph type="sldNum" sz="quarter" idx="5"/>
          </p:nvPr>
        </p:nvSpPr>
        <p:spPr>
          <a:noFill/>
        </p:spPr>
        <p:txBody>
          <a:bodyPr/>
          <a:lstStyle/>
          <a:p>
            <a:fld id="{5B865996-B727-4351-BB4D-FADAAE5FA18D}" type="slidenum">
              <a:rPr lang="en-US">
                <a:solidFill>
                  <a:srgbClr val="000000"/>
                </a:solidFill>
              </a:rPr>
              <a:pPr/>
              <a:t>138</a:t>
            </a:fld>
            <a:endParaRPr lang="en-US">
              <a:solidFill>
                <a:srgbClr val="000000"/>
              </a:solidFill>
            </a:endParaRPr>
          </a:p>
        </p:txBody>
      </p:sp>
    </p:spTree>
    <p:extLst>
      <p:ext uri="{BB962C8B-B14F-4D97-AF65-F5344CB8AC3E}">
        <p14:creationId xmlns:p14="http://schemas.microsoft.com/office/powerpoint/2010/main" val="330335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120836" name="Slide Number Placeholder 3"/>
          <p:cNvSpPr>
            <a:spLocks noGrp="1"/>
          </p:cNvSpPr>
          <p:nvPr>
            <p:ph type="sldNum" sz="quarter" idx="5"/>
          </p:nvPr>
        </p:nvSpPr>
        <p:spPr>
          <a:noFill/>
        </p:spPr>
        <p:txBody>
          <a:bodyPr/>
          <a:lstStyle/>
          <a:p>
            <a:fld id="{16C785E2-C175-4948-9248-FBE7AC51FDCD}" type="slidenum">
              <a:rPr lang="en-US">
                <a:solidFill>
                  <a:srgbClr val="000000"/>
                </a:solidFill>
              </a:rPr>
              <a:pPr/>
              <a:t>139</a:t>
            </a:fld>
            <a:endParaRPr lang="en-US">
              <a:solidFill>
                <a:srgbClr val="000000"/>
              </a:solidFill>
            </a:endParaRPr>
          </a:p>
        </p:txBody>
      </p:sp>
    </p:spTree>
    <p:extLst>
      <p:ext uri="{BB962C8B-B14F-4D97-AF65-F5344CB8AC3E}">
        <p14:creationId xmlns:p14="http://schemas.microsoft.com/office/powerpoint/2010/main" val="18210524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122884" name="Slide Number Placeholder 3"/>
          <p:cNvSpPr>
            <a:spLocks noGrp="1"/>
          </p:cNvSpPr>
          <p:nvPr>
            <p:ph type="sldNum" sz="quarter" idx="5"/>
          </p:nvPr>
        </p:nvSpPr>
        <p:spPr>
          <a:noFill/>
        </p:spPr>
        <p:txBody>
          <a:bodyPr/>
          <a:lstStyle/>
          <a:p>
            <a:fld id="{8A75E899-26D8-4484-98E6-0886D7CC5881}" type="slidenum">
              <a:rPr lang="en-US">
                <a:solidFill>
                  <a:srgbClr val="000000"/>
                </a:solidFill>
              </a:rPr>
              <a:pPr/>
              <a:t>140</a:t>
            </a:fld>
            <a:endParaRPr lang="en-US">
              <a:solidFill>
                <a:srgbClr val="000000"/>
              </a:solidFill>
            </a:endParaRPr>
          </a:p>
        </p:txBody>
      </p:sp>
    </p:spTree>
    <p:extLst>
      <p:ext uri="{BB962C8B-B14F-4D97-AF65-F5344CB8AC3E}">
        <p14:creationId xmlns:p14="http://schemas.microsoft.com/office/powerpoint/2010/main" val="1778905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latin typeface="Times New Roman" pitchFamily="80" charset="-52"/>
            </a:endParaRPr>
          </a:p>
        </p:txBody>
      </p:sp>
      <p:sp>
        <p:nvSpPr>
          <p:cNvPr id="124932" name="Slide Number Placeholder 3"/>
          <p:cNvSpPr>
            <a:spLocks noGrp="1"/>
          </p:cNvSpPr>
          <p:nvPr>
            <p:ph type="sldNum" sz="quarter" idx="5"/>
          </p:nvPr>
        </p:nvSpPr>
        <p:spPr>
          <a:noFill/>
        </p:spPr>
        <p:txBody>
          <a:bodyPr/>
          <a:lstStyle/>
          <a:p>
            <a:fld id="{99E769A5-D6C0-4F98-B584-8C63E7A5DD61}" type="slidenum">
              <a:rPr lang="en-US">
                <a:solidFill>
                  <a:srgbClr val="000000"/>
                </a:solidFill>
              </a:rPr>
              <a:pPr/>
              <a:t>141</a:t>
            </a:fld>
            <a:endParaRPr lang="en-US">
              <a:solidFill>
                <a:srgbClr val="000000"/>
              </a:solidFill>
            </a:endParaRPr>
          </a:p>
        </p:txBody>
      </p:sp>
    </p:spTree>
    <p:extLst>
      <p:ext uri="{BB962C8B-B14F-4D97-AF65-F5344CB8AC3E}">
        <p14:creationId xmlns:p14="http://schemas.microsoft.com/office/powerpoint/2010/main" val="37287453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126980" name="Slide Number Placeholder 3"/>
          <p:cNvSpPr>
            <a:spLocks noGrp="1"/>
          </p:cNvSpPr>
          <p:nvPr>
            <p:ph type="sldNum" sz="quarter" idx="5"/>
          </p:nvPr>
        </p:nvSpPr>
        <p:spPr>
          <a:noFill/>
        </p:spPr>
        <p:txBody>
          <a:bodyPr/>
          <a:lstStyle/>
          <a:p>
            <a:fld id="{6AEA82FE-615C-447F-8918-EF1C6BC25CA8}" type="slidenum">
              <a:rPr lang="en-US">
                <a:solidFill>
                  <a:srgbClr val="000000"/>
                </a:solidFill>
              </a:rPr>
              <a:pPr/>
              <a:t>142</a:t>
            </a:fld>
            <a:endParaRPr lang="en-US">
              <a:solidFill>
                <a:srgbClr val="000000"/>
              </a:solidFill>
            </a:endParaRPr>
          </a:p>
        </p:txBody>
      </p:sp>
    </p:spTree>
    <p:extLst>
      <p:ext uri="{BB962C8B-B14F-4D97-AF65-F5344CB8AC3E}">
        <p14:creationId xmlns:p14="http://schemas.microsoft.com/office/powerpoint/2010/main" val="18370575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133124" name="Slide Number Placeholder 3"/>
          <p:cNvSpPr>
            <a:spLocks noGrp="1"/>
          </p:cNvSpPr>
          <p:nvPr>
            <p:ph type="sldNum" sz="quarter" idx="5"/>
          </p:nvPr>
        </p:nvSpPr>
        <p:spPr>
          <a:noFill/>
        </p:spPr>
        <p:txBody>
          <a:bodyPr/>
          <a:lstStyle/>
          <a:p>
            <a:fld id="{4770F658-BFFF-4177-9144-645F221D4794}" type="slidenum">
              <a:rPr lang="en-US">
                <a:solidFill>
                  <a:srgbClr val="000000"/>
                </a:solidFill>
              </a:rPr>
              <a:pPr/>
              <a:t>143</a:t>
            </a:fld>
            <a:endParaRPr lang="en-US">
              <a:solidFill>
                <a:srgbClr val="000000"/>
              </a:solidFill>
            </a:endParaRPr>
          </a:p>
        </p:txBody>
      </p:sp>
    </p:spTree>
    <p:extLst>
      <p:ext uri="{BB962C8B-B14F-4D97-AF65-F5344CB8AC3E}">
        <p14:creationId xmlns:p14="http://schemas.microsoft.com/office/powerpoint/2010/main" val="114298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p:spPr>
        <p:txBody>
          <a:bodyPr/>
          <a:lstStyle/>
          <a:p>
            <a:endParaRPr lang="en-US" altLang="en-US" smtClean="0">
              <a:latin typeface="Calibri" panose="020F0502020204030204" pitchFamily="34" charset="0"/>
              <a:ea typeface="ＭＳ Ｐゴシック" pitchFamily="34" charset="-128"/>
            </a:endParaRPr>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ea typeface="ＭＳ Ｐゴシック"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eaLnBrk="1" hangingPunct="1">
              <a:spcBef>
                <a:spcPct val="0"/>
              </a:spcBef>
            </a:pPr>
            <a:fld id="{771D6826-CFAC-41A9-B030-B330C5E8ED61}" type="slidenum">
              <a:rPr lang="en-US" altLang="en-US">
                <a:solidFill>
                  <a:srgbClr val="000000"/>
                </a:solidFill>
              </a:rPr>
              <a:pPr eaLnBrk="1" hangingPunct="1">
                <a:spcBef>
                  <a:spcPct val="0"/>
                </a:spcBef>
              </a:pPr>
              <a:t>26</a:t>
            </a:fld>
            <a:endParaRPr lang="en-US" altLang="en-US">
              <a:solidFill>
                <a:srgbClr val="000000"/>
              </a:solidFill>
            </a:endParaRPr>
          </a:p>
        </p:txBody>
      </p:sp>
    </p:spTree>
    <p:extLst>
      <p:ext uri="{BB962C8B-B14F-4D97-AF65-F5344CB8AC3E}">
        <p14:creationId xmlns:p14="http://schemas.microsoft.com/office/powerpoint/2010/main" val="199778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40964" name="Slide Number Placeholder 3"/>
          <p:cNvSpPr>
            <a:spLocks noGrp="1"/>
          </p:cNvSpPr>
          <p:nvPr>
            <p:ph type="sldNum" sz="quarter" idx="5"/>
          </p:nvPr>
        </p:nvSpPr>
        <p:spPr>
          <a:noFill/>
        </p:spPr>
        <p:txBody>
          <a:bodyPr/>
          <a:lstStyle/>
          <a:p>
            <a:fld id="{433866E2-9514-4286-ABC7-221D466F6933}" type="slidenum">
              <a:rPr lang="en-US">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408117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43012" name="Slide Number Placeholder 3"/>
          <p:cNvSpPr>
            <a:spLocks noGrp="1"/>
          </p:cNvSpPr>
          <p:nvPr>
            <p:ph type="sldNum" sz="quarter" idx="5"/>
          </p:nvPr>
        </p:nvSpPr>
        <p:spPr>
          <a:noFill/>
        </p:spPr>
        <p:txBody>
          <a:bodyPr/>
          <a:lstStyle/>
          <a:p>
            <a:fld id="{9B144F74-9F86-41F6-BFBD-CF71DBC569BE}" type="slidenum">
              <a:rPr lang="en-US">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204615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latin typeface="Times New Roman" pitchFamily="80" charset="-52"/>
            </a:endParaRPr>
          </a:p>
        </p:txBody>
      </p:sp>
      <p:sp>
        <p:nvSpPr>
          <p:cNvPr id="45060" name="Slide Number Placeholder 3"/>
          <p:cNvSpPr>
            <a:spLocks noGrp="1"/>
          </p:cNvSpPr>
          <p:nvPr>
            <p:ph type="sldNum" sz="quarter" idx="5"/>
          </p:nvPr>
        </p:nvSpPr>
        <p:spPr>
          <a:noFill/>
        </p:spPr>
        <p:txBody>
          <a:bodyPr/>
          <a:lstStyle/>
          <a:p>
            <a:fld id="{CECEB364-2FEC-4E6E-AB95-B10BB957609F}" type="slidenum">
              <a:rPr lang="en-US">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260860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272DA-CDDE-4705-A56D-70783DA72EB1}"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272DA-CDDE-4705-A56D-70783DA72EB1}"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272DA-CDDE-4705-A56D-70783DA72EB1}"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595959"/>
                </a:solidFill>
              </a:defRPr>
            </a:lvl1pPr>
          </a:lstStyle>
          <a:p>
            <a:pPr>
              <a:defRPr/>
            </a:pPr>
            <a:fld id="{5DB8767B-0FA1-4928-94D1-7F1FB383D37E}" type="datetime6">
              <a:rPr lang="ar-SA" altLang="en-US"/>
              <a:pPr>
                <a:defRPr/>
              </a:pPr>
              <a:t>9-جمادى الأولى-37</a:t>
            </a:fld>
            <a:endParaRPr lang="en-US" altLang="en-US"/>
          </a:p>
        </p:txBody>
      </p:sp>
      <p:sp>
        <p:nvSpPr>
          <p:cNvPr id="5" name="Footer Placeholder 4"/>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F308646C-4E24-481D-8032-0D4DB7BCEEB2}" type="slidenum">
              <a:rPr lang="en-US" altLang="en-US"/>
              <a:pPr/>
              <a:t>‹#›</a:t>
            </a:fld>
            <a:endParaRPr lang="en-US" altLang="en-US"/>
          </a:p>
        </p:txBody>
      </p:sp>
    </p:spTree>
    <p:extLst>
      <p:ext uri="{BB962C8B-B14F-4D97-AF65-F5344CB8AC3E}">
        <p14:creationId xmlns:p14="http://schemas.microsoft.com/office/powerpoint/2010/main" val="377286866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595959"/>
                </a:solidFill>
              </a:defRPr>
            </a:lvl1pPr>
          </a:lstStyle>
          <a:p>
            <a:pPr>
              <a:defRPr/>
            </a:pPr>
            <a:fld id="{B4727CFE-55F4-4640-8AF5-6D70EC9567D5}" type="datetime6">
              <a:rPr lang="ar-SA" altLang="en-US"/>
              <a:pPr>
                <a:defRPr/>
              </a:pPr>
              <a:t>9-جمادى الأولى-37</a:t>
            </a:fld>
            <a:endParaRPr lang="en-US" altLang="en-US"/>
          </a:p>
        </p:txBody>
      </p:sp>
      <p:sp>
        <p:nvSpPr>
          <p:cNvPr id="5" name="Footer Placeholder 4"/>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52FCB80D-D6CF-4CB9-8D8A-A1F143F66148}" type="slidenum">
              <a:rPr lang="en-US" altLang="en-US"/>
              <a:pPr/>
              <a:t>‹#›</a:t>
            </a:fld>
            <a:endParaRPr lang="en-US" altLang="en-US"/>
          </a:p>
        </p:txBody>
      </p:sp>
    </p:spTree>
    <p:extLst>
      <p:ext uri="{BB962C8B-B14F-4D97-AF65-F5344CB8AC3E}">
        <p14:creationId xmlns:p14="http://schemas.microsoft.com/office/powerpoint/2010/main" val="77715248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95959"/>
                </a:solidFill>
              </a:defRPr>
            </a:lvl1pPr>
          </a:lstStyle>
          <a:p>
            <a:pPr>
              <a:defRPr/>
            </a:pPr>
            <a:fld id="{DC083F17-1C13-4AAD-AA99-77A290283A89}" type="datetime6">
              <a:rPr lang="ar-SA" altLang="en-US"/>
              <a:pPr>
                <a:defRPr/>
              </a:pPr>
              <a:t>9-جمادى الأولى-37</a:t>
            </a:fld>
            <a:endParaRPr lang="en-US" altLang="en-US"/>
          </a:p>
        </p:txBody>
      </p:sp>
      <p:sp>
        <p:nvSpPr>
          <p:cNvPr id="5" name="Footer Placeholder 4"/>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C339D0B9-E1B5-4FBB-BDC5-5DB177DF7E86}" type="slidenum">
              <a:rPr lang="en-US" altLang="en-US"/>
              <a:pPr/>
              <a:t>‹#›</a:t>
            </a:fld>
            <a:endParaRPr lang="en-US" altLang="en-US"/>
          </a:p>
        </p:txBody>
      </p:sp>
    </p:spTree>
    <p:extLst>
      <p:ext uri="{BB962C8B-B14F-4D97-AF65-F5344CB8AC3E}">
        <p14:creationId xmlns:p14="http://schemas.microsoft.com/office/powerpoint/2010/main" val="209024667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rgbClr val="595959"/>
                </a:solidFill>
              </a:defRPr>
            </a:lvl1pPr>
          </a:lstStyle>
          <a:p>
            <a:pPr>
              <a:defRPr/>
            </a:pPr>
            <a:fld id="{230A949C-CD90-47E1-814F-8A852A4E7BBC}" type="datetime6">
              <a:rPr lang="ar-SA" altLang="en-US"/>
              <a:pPr>
                <a:defRPr/>
              </a:pPr>
              <a:t>9-جمادى الأولى-37</a:t>
            </a:fld>
            <a:endParaRPr lang="en-US" altLang="en-US"/>
          </a:p>
        </p:txBody>
      </p:sp>
      <p:sp>
        <p:nvSpPr>
          <p:cNvPr id="6" name="Footer Placeholder 5"/>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7" name="Slide Number Placeholder 6"/>
          <p:cNvSpPr>
            <a:spLocks noGrp="1"/>
          </p:cNvSpPr>
          <p:nvPr>
            <p:ph type="sldNum" sz="quarter" idx="12"/>
          </p:nvPr>
        </p:nvSpPr>
        <p:spPr/>
        <p:txBody>
          <a:bodyPr/>
          <a:lstStyle>
            <a:lvl1pPr>
              <a:defRPr>
                <a:solidFill>
                  <a:srgbClr val="595959"/>
                </a:solidFill>
              </a:defRPr>
            </a:lvl1pPr>
          </a:lstStyle>
          <a:p>
            <a:fld id="{07D45FE8-06E8-49C6-8A1B-8F8DCC731AB4}" type="slidenum">
              <a:rPr lang="en-US" altLang="en-US"/>
              <a:pPr/>
              <a:t>‹#›</a:t>
            </a:fld>
            <a:endParaRPr lang="en-US" altLang="en-US"/>
          </a:p>
        </p:txBody>
      </p:sp>
    </p:spTree>
    <p:extLst>
      <p:ext uri="{BB962C8B-B14F-4D97-AF65-F5344CB8AC3E}">
        <p14:creationId xmlns:p14="http://schemas.microsoft.com/office/powerpoint/2010/main" val="368741624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rgbClr val="595959"/>
                </a:solidFill>
              </a:defRPr>
            </a:lvl1pPr>
          </a:lstStyle>
          <a:p>
            <a:pPr>
              <a:defRPr/>
            </a:pPr>
            <a:fld id="{21FC7AB2-0D7A-4AF4-B26E-499AE68A8129}" type="datetime6">
              <a:rPr lang="ar-SA" altLang="en-US"/>
              <a:pPr>
                <a:defRPr/>
              </a:pPr>
              <a:t>9-جمادى الأولى-37</a:t>
            </a:fld>
            <a:endParaRPr lang="en-US" altLang="en-US"/>
          </a:p>
        </p:txBody>
      </p:sp>
      <p:sp>
        <p:nvSpPr>
          <p:cNvPr id="8" name="Footer Placeholder 7"/>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9" name="Slide Number Placeholder 8"/>
          <p:cNvSpPr>
            <a:spLocks noGrp="1"/>
          </p:cNvSpPr>
          <p:nvPr>
            <p:ph type="sldNum" sz="quarter" idx="12"/>
          </p:nvPr>
        </p:nvSpPr>
        <p:spPr/>
        <p:txBody>
          <a:bodyPr/>
          <a:lstStyle>
            <a:lvl1pPr>
              <a:defRPr>
                <a:solidFill>
                  <a:srgbClr val="595959"/>
                </a:solidFill>
              </a:defRPr>
            </a:lvl1pPr>
          </a:lstStyle>
          <a:p>
            <a:fld id="{05FA7FB8-DDAF-42E9-B7E1-4976B044E4BA}" type="slidenum">
              <a:rPr lang="en-US" altLang="en-US"/>
              <a:pPr/>
              <a:t>‹#›</a:t>
            </a:fld>
            <a:endParaRPr lang="en-US" altLang="en-US"/>
          </a:p>
        </p:txBody>
      </p:sp>
    </p:spTree>
    <p:extLst>
      <p:ext uri="{BB962C8B-B14F-4D97-AF65-F5344CB8AC3E}">
        <p14:creationId xmlns:p14="http://schemas.microsoft.com/office/powerpoint/2010/main" val="363926675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595959"/>
                </a:solidFill>
              </a:defRPr>
            </a:lvl1pPr>
          </a:lstStyle>
          <a:p>
            <a:pPr>
              <a:defRPr/>
            </a:pPr>
            <a:fld id="{824775D9-A50C-41C3-8716-49DAAE5FC1F8}" type="datetime6">
              <a:rPr lang="ar-SA" altLang="en-US"/>
              <a:pPr>
                <a:defRPr/>
              </a:pPr>
              <a:t>9-جمادى الأولى-37</a:t>
            </a:fld>
            <a:endParaRPr lang="en-US" altLang="en-US"/>
          </a:p>
        </p:txBody>
      </p:sp>
      <p:sp>
        <p:nvSpPr>
          <p:cNvPr id="4" name="Footer Placeholder 3"/>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5" name="Slide Number Placeholder 4"/>
          <p:cNvSpPr>
            <a:spLocks noGrp="1"/>
          </p:cNvSpPr>
          <p:nvPr>
            <p:ph type="sldNum" sz="quarter" idx="12"/>
          </p:nvPr>
        </p:nvSpPr>
        <p:spPr/>
        <p:txBody>
          <a:bodyPr/>
          <a:lstStyle>
            <a:lvl1pPr>
              <a:defRPr>
                <a:solidFill>
                  <a:srgbClr val="595959"/>
                </a:solidFill>
              </a:defRPr>
            </a:lvl1pPr>
          </a:lstStyle>
          <a:p>
            <a:fld id="{5B0EA226-B288-4B44-8CE6-DA8360063E0F}" type="slidenum">
              <a:rPr lang="en-US" altLang="en-US"/>
              <a:pPr/>
              <a:t>‹#›</a:t>
            </a:fld>
            <a:endParaRPr lang="en-US" altLang="en-US"/>
          </a:p>
        </p:txBody>
      </p:sp>
    </p:spTree>
    <p:extLst>
      <p:ext uri="{BB962C8B-B14F-4D97-AF65-F5344CB8AC3E}">
        <p14:creationId xmlns:p14="http://schemas.microsoft.com/office/powerpoint/2010/main" val="353259597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595959"/>
                </a:solidFill>
              </a:defRPr>
            </a:lvl1pPr>
          </a:lstStyle>
          <a:p>
            <a:pPr>
              <a:defRPr/>
            </a:pPr>
            <a:fld id="{89C75E9D-BAEF-4F90-AE5B-2331417D7AE7}" type="datetime6">
              <a:rPr lang="ar-SA" altLang="en-US"/>
              <a:pPr>
                <a:defRPr/>
              </a:pPr>
              <a:t>9-جمادى الأولى-37</a:t>
            </a:fld>
            <a:endParaRPr lang="en-US" altLang="en-US"/>
          </a:p>
        </p:txBody>
      </p:sp>
      <p:sp>
        <p:nvSpPr>
          <p:cNvPr id="3" name="Footer Placeholder 2"/>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4" name="Slide Number Placeholder 3"/>
          <p:cNvSpPr>
            <a:spLocks noGrp="1"/>
          </p:cNvSpPr>
          <p:nvPr>
            <p:ph type="sldNum" sz="quarter" idx="12"/>
          </p:nvPr>
        </p:nvSpPr>
        <p:spPr/>
        <p:txBody>
          <a:bodyPr/>
          <a:lstStyle>
            <a:lvl1pPr>
              <a:defRPr>
                <a:solidFill>
                  <a:srgbClr val="595959"/>
                </a:solidFill>
              </a:defRPr>
            </a:lvl1pPr>
          </a:lstStyle>
          <a:p>
            <a:fld id="{4BD83F98-C0A4-4631-8E1E-C407AD59736C}" type="slidenum">
              <a:rPr lang="en-US" altLang="en-US"/>
              <a:pPr/>
              <a:t>‹#›</a:t>
            </a:fld>
            <a:endParaRPr lang="en-US" altLang="en-US"/>
          </a:p>
        </p:txBody>
      </p:sp>
    </p:spTree>
    <p:extLst>
      <p:ext uri="{BB962C8B-B14F-4D97-AF65-F5344CB8AC3E}">
        <p14:creationId xmlns:p14="http://schemas.microsoft.com/office/powerpoint/2010/main" val="125356929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595959"/>
                </a:solidFill>
              </a:defRPr>
            </a:lvl1pPr>
          </a:lstStyle>
          <a:p>
            <a:pPr>
              <a:defRPr/>
            </a:pPr>
            <a:fld id="{14ECA6A4-1A89-4049-8314-7D9DEF913A9F}" type="datetime6">
              <a:rPr lang="ar-SA" altLang="en-US"/>
              <a:pPr>
                <a:defRPr/>
              </a:pPr>
              <a:t>9-جمادى الأولى-37</a:t>
            </a:fld>
            <a:endParaRPr lang="en-US" altLang="en-US"/>
          </a:p>
        </p:txBody>
      </p:sp>
      <p:sp>
        <p:nvSpPr>
          <p:cNvPr id="6" name="Footer Placeholder 5"/>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7" name="Slide Number Placeholder 6"/>
          <p:cNvSpPr>
            <a:spLocks noGrp="1"/>
          </p:cNvSpPr>
          <p:nvPr>
            <p:ph type="sldNum" sz="quarter" idx="12"/>
          </p:nvPr>
        </p:nvSpPr>
        <p:spPr/>
        <p:txBody>
          <a:bodyPr/>
          <a:lstStyle>
            <a:lvl1pPr>
              <a:defRPr>
                <a:solidFill>
                  <a:srgbClr val="595959"/>
                </a:solidFill>
              </a:defRPr>
            </a:lvl1pPr>
          </a:lstStyle>
          <a:p>
            <a:fld id="{F94C5106-C32C-458D-ADF7-0F50472C0155}" type="slidenum">
              <a:rPr lang="en-US" altLang="en-US"/>
              <a:pPr/>
              <a:t>‹#›</a:t>
            </a:fld>
            <a:endParaRPr lang="en-US" altLang="en-US"/>
          </a:p>
        </p:txBody>
      </p:sp>
    </p:spTree>
    <p:extLst>
      <p:ext uri="{BB962C8B-B14F-4D97-AF65-F5344CB8AC3E}">
        <p14:creationId xmlns:p14="http://schemas.microsoft.com/office/powerpoint/2010/main" val="237097077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272DA-CDDE-4705-A56D-70783DA72EB1}"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595959"/>
                </a:solidFill>
              </a:defRPr>
            </a:lvl1pPr>
          </a:lstStyle>
          <a:p>
            <a:pPr>
              <a:defRPr/>
            </a:pPr>
            <a:fld id="{1C6F98A4-655A-4736-AC77-CC24D66867DB}" type="datetime6">
              <a:rPr lang="ar-SA" altLang="en-US"/>
              <a:pPr>
                <a:defRPr/>
              </a:pPr>
              <a:t>9-جمادى الأولى-37</a:t>
            </a:fld>
            <a:endParaRPr lang="en-US" altLang="en-US"/>
          </a:p>
        </p:txBody>
      </p:sp>
      <p:sp>
        <p:nvSpPr>
          <p:cNvPr id="6" name="Footer Placeholder 5"/>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7" name="Slide Number Placeholder 6"/>
          <p:cNvSpPr>
            <a:spLocks noGrp="1"/>
          </p:cNvSpPr>
          <p:nvPr>
            <p:ph type="sldNum" sz="quarter" idx="12"/>
          </p:nvPr>
        </p:nvSpPr>
        <p:spPr/>
        <p:txBody>
          <a:bodyPr/>
          <a:lstStyle>
            <a:lvl1pPr>
              <a:defRPr>
                <a:solidFill>
                  <a:srgbClr val="595959"/>
                </a:solidFill>
              </a:defRPr>
            </a:lvl1pPr>
          </a:lstStyle>
          <a:p>
            <a:fld id="{D1E5AD61-0926-451E-A566-4451FFF10EEB}" type="slidenum">
              <a:rPr lang="en-US" altLang="en-US"/>
              <a:pPr/>
              <a:t>‹#›</a:t>
            </a:fld>
            <a:endParaRPr lang="en-US" altLang="en-US"/>
          </a:p>
        </p:txBody>
      </p:sp>
    </p:spTree>
    <p:extLst>
      <p:ext uri="{BB962C8B-B14F-4D97-AF65-F5344CB8AC3E}">
        <p14:creationId xmlns:p14="http://schemas.microsoft.com/office/powerpoint/2010/main" val="242489273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595959"/>
                </a:solidFill>
              </a:defRPr>
            </a:lvl1pPr>
          </a:lstStyle>
          <a:p>
            <a:pPr>
              <a:defRPr/>
            </a:pPr>
            <a:fld id="{FF1EA77F-6B7A-49E7-A2D0-D0FC1494497E}" type="datetime6">
              <a:rPr lang="ar-SA" altLang="en-US"/>
              <a:pPr>
                <a:defRPr/>
              </a:pPr>
              <a:t>9-جمادى الأولى-37</a:t>
            </a:fld>
            <a:endParaRPr lang="en-US" altLang="en-US"/>
          </a:p>
        </p:txBody>
      </p:sp>
      <p:sp>
        <p:nvSpPr>
          <p:cNvPr id="5" name="Footer Placeholder 4"/>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2AB045D5-BF9B-40EB-8C1B-04C7FA27F28B}" type="slidenum">
              <a:rPr lang="en-US" altLang="en-US"/>
              <a:pPr/>
              <a:t>‹#›</a:t>
            </a:fld>
            <a:endParaRPr lang="en-US" altLang="en-US"/>
          </a:p>
        </p:txBody>
      </p:sp>
    </p:spTree>
    <p:extLst>
      <p:ext uri="{BB962C8B-B14F-4D97-AF65-F5344CB8AC3E}">
        <p14:creationId xmlns:p14="http://schemas.microsoft.com/office/powerpoint/2010/main" val="187003922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595959"/>
                </a:solidFill>
              </a:defRPr>
            </a:lvl1pPr>
          </a:lstStyle>
          <a:p>
            <a:pPr>
              <a:defRPr/>
            </a:pPr>
            <a:fld id="{B3B56F05-A43E-4E28-8989-AA257B062331}" type="datetime6">
              <a:rPr lang="ar-SA" altLang="en-US"/>
              <a:pPr>
                <a:defRPr/>
              </a:pPr>
              <a:t>9-جمادى الأولى-37</a:t>
            </a:fld>
            <a:endParaRPr lang="en-US" altLang="en-US"/>
          </a:p>
        </p:txBody>
      </p:sp>
      <p:sp>
        <p:nvSpPr>
          <p:cNvPr id="5" name="Footer Placeholder 4"/>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DC83592C-9E89-4F9C-88E4-77298CE2AA60}" type="slidenum">
              <a:rPr lang="en-US" altLang="en-US"/>
              <a:pPr/>
              <a:t>‹#›</a:t>
            </a:fld>
            <a:endParaRPr lang="en-US" altLang="en-US"/>
          </a:p>
        </p:txBody>
      </p:sp>
    </p:spTree>
    <p:extLst>
      <p:ext uri="{BB962C8B-B14F-4D97-AF65-F5344CB8AC3E}">
        <p14:creationId xmlns:p14="http://schemas.microsoft.com/office/powerpoint/2010/main" val="182033145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595959"/>
                </a:solidFill>
              </a:defRPr>
            </a:lvl1pPr>
          </a:lstStyle>
          <a:p>
            <a:pPr>
              <a:defRPr/>
            </a:pPr>
            <a:fld id="{5DB8767B-0FA1-4928-94D1-7F1FB383D37E}" type="datetime6">
              <a:rPr lang="ar-SA" altLang="en-US"/>
              <a:pPr>
                <a:defRPr/>
              </a:pPr>
              <a:t>9-جمادى الأولى-37</a:t>
            </a:fld>
            <a:endParaRPr lang="en-US" altLang="en-US"/>
          </a:p>
        </p:txBody>
      </p:sp>
      <p:sp>
        <p:nvSpPr>
          <p:cNvPr id="5" name="Footer Placeholder 4"/>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F308646C-4E24-481D-8032-0D4DB7BCEEB2}" type="slidenum">
              <a:rPr lang="en-US" altLang="en-US"/>
              <a:pPr/>
              <a:t>‹#›</a:t>
            </a:fld>
            <a:endParaRPr lang="en-US" altLang="en-US"/>
          </a:p>
        </p:txBody>
      </p:sp>
    </p:spTree>
    <p:extLst>
      <p:ext uri="{BB962C8B-B14F-4D97-AF65-F5344CB8AC3E}">
        <p14:creationId xmlns:p14="http://schemas.microsoft.com/office/powerpoint/2010/main" val="336630773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595959"/>
                </a:solidFill>
              </a:defRPr>
            </a:lvl1pPr>
          </a:lstStyle>
          <a:p>
            <a:pPr>
              <a:defRPr/>
            </a:pPr>
            <a:fld id="{B4727CFE-55F4-4640-8AF5-6D70EC9567D5}" type="datetime6">
              <a:rPr lang="ar-SA" altLang="en-US"/>
              <a:pPr>
                <a:defRPr/>
              </a:pPr>
              <a:t>9-جمادى الأولى-37</a:t>
            </a:fld>
            <a:endParaRPr lang="en-US" altLang="en-US"/>
          </a:p>
        </p:txBody>
      </p:sp>
      <p:sp>
        <p:nvSpPr>
          <p:cNvPr id="5" name="Footer Placeholder 4"/>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52FCB80D-D6CF-4CB9-8D8A-A1F143F66148}" type="slidenum">
              <a:rPr lang="en-US" altLang="en-US"/>
              <a:pPr/>
              <a:t>‹#›</a:t>
            </a:fld>
            <a:endParaRPr lang="en-US" altLang="en-US"/>
          </a:p>
        </p:txBody>
      </p:sp>
    </p:spTree>
    <p:extLst>
      <p:ext uri="{BB962C8B-B14F-4D97-AF65-F5344CB8AC3E}">
        <p14:creationId xmlns:p14="http://schemas.microsoft.com/office/powerpoint/2010/main" val="307362272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95959"/>
                </a:solidFill>
              </a:defRPr>
            </a:lvl1pPr>
          </a:lstStyle>
          <a:p>
            <a:pPr>
              <a:defRPr/>
            </a:pPr>
            <a:fld id="{DC083F17-1C13-4AAD-AA99-77A290283A89}" type="datetime6">
              <a:rPr lang="ar-SA" altLang="en-US"/>
              <a:pPr>
                <a:defRPr/>
              </a:pPr>
              <a:t>9-جمادى الأولى-37</a:t>
            </a:fld>
            <a:endParaRPr lang="en-US" altLang="en-US"/>
          </a:p>
        </p:txBody>
      </p:sp>
      <p:sp>
        <p:nvSpPr>
          <p:cNvPr id="5" name="Footer Placeholder 4"/>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C339D0B9-E1B5-4FBB-BDC5-5DB177DF7E86}" type="slidenum">
              <a:rPr lang="en-US" altLang="en-US"/>
              <a:pPr/>
              <a:t>‹#›</a:t>
            </a:fld>
            <a:endParaRPr lang="en-US" altLang="en-US"/>
          </a:p>
        </p:txBody>
      </p:sp>
    </p:spTree>
    <p:extLst>
      <p:ext uri="{BB962C8B-B14F-4D97-AF65-F5344CB8AC3E}">
        <p14:creationId xmlns:p14="http://schemas.microsoft.com/office/powerpoint/2010/main" val="427477626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rgbClr val="595959"/>
                </a:solidFill>
              </a:defRPr>
            </a:lvl1pPr>
          </a:lstStyle>
          <a:p>
            <a:pPr>
              <a:defRPr/>
            </a:pPr>
            <a:fld id="{230A949C-CD90-47E1-814F-8A852A4E7BBC}" type="datetime6">
              <a:rPr lang="ar-SA" altLang="en-US"/>
              <a:pPr>
                <a:defRPr/>
              </a:pPr>
              <a:t>9-جمادى الأولى-37</a:t>
            </a:fld>
            <a:endParaRPr lang="en-US" altLang="en-US"/>
          </a:p>
        </p:txBody>
      </p:sp>
      <p:sp>
        <p:nvSpPr>
          <p:cNvPr id="6" name="Footer Placeholder 5"/>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7" name="Slide Number Placeholder 6"/>
          <p:cNvSpPr>
            <a:spLocks noGrp="1"/>
          </p:cNvSpPr>
          <p:nvPr>
            <p:ph type="sldNum" sz="quarter" idx="12"/>
          </p:nvPr>
        </p:nvSpPr>
        <p:spPr/>
        <p:txBody>
          <a:bodyPr/>
          <a:lstStyle>
            <a:lvl1pPr>
              <a:defRPr>
                <a:solidFill>
                  <a:srgbClr val="595959"/>
                </a:solidFill>
              </a:defRPr>
            </a:lvl1pPr>
          </a:lstStyle>
          <a:p>
            <a:fld id="{07D45FE8-06E8-49C6-8A1B-8F8DCC731AB4}" type="slidenum">
              <a:rPr lang="en-US" altLang="en-US"/>
              <a:pPr/>
              <a:t>‹#›</a:t>
            </a:fld>
            <a:endParaRPr lang="en-US" altLang="en-US"/>
          </a:p>
        </p:txBody>
      </p:sp>
    </p:spTree>
    <p:extLst>
      <p:ext uri="{BB962C8B-B14F-4D97-AF65-F5344CB8AC3E}">
        <p14:creationId xmlns:p14="http://schemas.microsoft.com/office/powerpoint/2010/main" val="3041381870"/>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rgbClr val="595959"/>
                </a:solidFill>
              </a:defRPr>
            </a:lvl1pPr>
          </a:lstStyle>
          <a:p>
            <a:pPr>
              <a:defRPr/>
            </a:pPr>
            <a:fld id="{21FC7AB2-0D7A-4AF4-B26E-499AE68A8129}" type="datetime6">
              <a:rPr lang="ar-SA" altLang="en-US"/>
              <a:pPr>
                <a:defRPr/>
              </a:pPr>
              <a:t>9-جمادى الأولى-37</a:t>
            </a:fld>
            <a:endParaRPr lang="en-US" altLang="en-US"/>
          </a:p>
        </p:txBody>
      </p:sp>
      <p:sp>
        <p:nvSpPr>
          <p:cNvPr id="8" name="Footer Placeholder 7"/>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9" name="Slide Number Placeholder 8"/>
          <p:cNvSpPr>
            <a:spLocks noGrp="1"/>
          </p:cNvSpPr>
          <p:nvPr>
            <p:ph type="sldNum" sz="quarter" idx="12"/>
          </p:nvPr>
        </p:nvSpPr>
        <p:spPr/>
        <p:txBody>
          <a:bodyPr/>
          <a:lstStyle>
            <a:lvl1pPr>
              <a:defRPr>
                <a:solidFill>
                  <a:srgbClr val="595959"/>
                </a:solidFill>
              </a:defRPr>
            </a:lvl1pPr>
          </a:lstStyle>
          <a:p>
            <a:fld id="{05FA7FB8-DDAF-42E9-B7E1-4976B044E4BA}" type="slidenum">
              <a:rPr lang="en-US" altLang="en-US"/>
              <a:pPr/>
              <a:t>‹#›</a:t>
            </a:fld>
            <a:endParaRPr lang="en-US" altLang="en-US"/>
          </a:p>
        </p:txBody>
      </p:sp>
    </p:spTree>
    <p:extLst>
      <p:ext uri="{BB962C8B-B14F-4D97-AF65-F5344CB8AC3E}">
        <p14:creationId xmlns:p14="http://schemas.microsoft.com/office/powerpoint/2010/main" val="4158751295"/>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595959"/>
                </a:solidFill>
              </a:defRPr>
            </a:lvl1pPr>
          </a:lstStyle>
          <a:p>
            <a:pPr>
              <a:defRPr/>
            </a:pPr>
            <a:fld id="{824775D9-A50C-41C3-8716-49DAAE5FC1F8}" type="datetime6">
              <a:rPr lang="ar-SA" altLang="en-US"/>
              <a:pPr>
                <a:defRPr/>
              </a:pPr>
              <a:t>9-جمادى الأولى-37</a:t>
            </a:fld>
            <a:endParaRPr lang="en-US" altLang="en-US"/>
          </a:p>
        </p:txBody>
      </p:sp>
      <p:sp>
        <p:nvSpPr>
          <p:cNvPr id="4" name="Footer Placeholder 3"/>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5" name="Slide Number Placeholder 4"/>
          <p:cNvSpPr>
            <a:spLocks noGrp="1"/>
          </p:cNvSpPr>
          <p:nvPr>
            <p:ph type="sldNum" sz="quarter" idx="12"/>
          </p:nvPr>
        </p:nvSpPr>
        <p:spPr/>
        <p:txBody>
          <a:bodyPr/>
          <a:lstStyle>
            <a:lvl1pPr>
              <a:defRPr>
                <a:solidFill>
                  <a:srgbClr val="595959"/>
                </a:solidFill>
              </a:defRPr>
            </a:lvl1pPr>
          </a:lstStyle>
          <a:p>
            <a:fld id="{5B0EA226-B288-4B44-8CE6-DA8360063E0F}" type="slidenum">
              <a:rPr lang="en-US" altLang="en-US"/>
              <a:pPr/>
              <a:t>‹#›</a:t>
            </a:fld>
            <a:endParaRPr lang="en-US" altLang="en-US"/>
          </a:p>
        </p:txBody>
      </p:sp>
    </p:spTree>
    <p:extLst>
      <p:ext uri="{BB962C8B-B14F-4D97-AF65-F5344CB8AC3E}">
        <p14:creationId xmlns:p14="http://schemas.microsoft.com/office/powerpoint/2010/main" val="193006017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595959"/>
                </a:solidFill>
              </a:defRPr>
            </a:lvl1pPr>
          </a:lstStyle>
          <a:p>
            <a:pPr>
              <a:defRPr/>
            </a:pPr>
            <a:fld id="{89C75E9D-BAEF-4F90-AE5B-2331417D7AE7}" type="datetime6">
              <a:rPr lang="ar-SA" altLang="en-US"/>
              <a:pPr>
                <a:defRPr/>
              </a:pPr>
              <a:t>9-جمادى الأولى-37</a:t>
            </a:fld>
            <a:endParaRPr lang="en-US" altLang="en-US"/>
          </a:p>
        </p:txBody>
      </p:sp>
      <p:sp>
        <p:nvSpPr>
          <p:cNvPr id="3" name="Footer Placeholder 2"/>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4" name="Slide Number Placeholder 3"/>
          <p:cNvSpPr>
            <a:spLocks noGrp="1"/>
          </p:cNvSpPr>
          <p:nvPr>
            <p:ph type="sldNum" sz="quarter" idx="12"/>
          </p:nvPr>
        </p:nvSpPr>
        <p:spPr/>
        <p:txBody>
          <a:bodyPr/>
          <a:lstStyle>
            <a:lvl1pPr>
              <a:defRPr>
                <a:solidFill>
                  <a:srgbClr val="595959"/>
                </a:solidFill>
              </a:defRPr>
            </a:lvl1pPr>
          </a:lstStyle>
          <a:p>
            <a:fld id="{4BD83F98-C0A4-4631-8E1E-C407AD59736C}" type="slidenum">
              <a:rPr lang="en-US" altLang="en-US"/>
              <a:pPr/>
              <a:t>‹#›</a:t>
            </a:fld>
            <a:endParaRPr lang="en-US" altLang="en-US"/>
          </a:p>
        </p:txBody>
      </p:sp>
    </p:spTree>
    <p:extLst>
      <p:ext uri="{BB962C8B-B14F-4D97-AF65-F5344CB8AC3E}">
        <p14:creationId xmlns:p14="http://schemas.microsoft.com/office/powerpoint/2010/main" val="42145587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272DA-CDDE-4705-A56D-70783DA72EB1}"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595959"/>
                </a:solidFill>
              </a:defRPr>
            </a:lvl1pPr>
          </a:lstStyle>
          <a:p>
            <a:pPr>
              <a:defRPr/>
            </a:pPr>
            <a:fld id="{14ECA6A4-1A89-4049-8314-7D9DEF913A9F}" type="datetime6">
              <a:rPr lang="ar-SA" altLang="en-US"/>
              <a:pPr>
                <a:defRPr/>
              </a:pPr>
              <a:t>9-جمادى الأولى-37</a:t>
            </a:fld>
            <a:endParaRPr lang="en-US" altLang="en-US"/>
          </a:p>
        </p:txBody>
      </p:sp>
      <p:sp>
        <p:nvSpPr>
          <p:cNvPr id="6" name="Footer Placeholder 5"/>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7" name="Slide Number Placeholder 6"/>
          <p:cNvSpPr>
            <a:spLocks noGrp="1"/>
          </p:cNvSpPr>
          <p:nvPr>
            <p:ph type="sldNum" sz="quarter" idx="12"/>
          </p:nvPr>
        </p:nvSpPr>
        <p:spPr/>
        <p:txBody>
          <a:bodyPr/>
          <a:lstStyle>
            <a:lvl1pPr>
              <a:defRPr>
                <a:solidFill>
                  <a:srgbClr val="595959"/>
                </a:solidFill>
              </a:defRPr>
            </a:lvl1pPr>
          </a:lstStyle>
          <a:p>
            <a:fld id="{F94C5106-C32C-458D-ADF7-0F50472C0155}" type="slidenum">
              <a:rPr lang="en-US" altLang="en-US"/>
              <a:pPr/>
              <a:t>‹#›</a:t>
            </a:fld>
            <a:endParaRPr lang="en-US" altLang="en-US"/>
          </a:p>
        </p:txBody>
      </p:sp>
    </p:spTree>
    <p:extLst>
      <p:ext uri="{BB962C8B-B14F-4D97-AF65-F5344CB8AC3E}">
        <p14:creationId xmlns:p14="http://schemas.microsoft.com/office/powerpoint/2010/main" val="130909312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595959"/>
                </a:solidFill>
              </a:defRPr>
            </a:lvl1pPr>
          </a:lstStyle>
          <a:p>
            <a:pPr>
              <a:defRPr/>
            </a:pPr>
            <a:fld id="{1C6F98A4-655A-4736-AC77-CC24D66867DB}" type="datetime6">
              <a:rPr lang="ar-SA" altLang="en-US"/>
              <a:pPr>
                <a:defRPr/>
              </a:pPr>
              <a:t>9-جمادى الأولى-37</a:t>
            </a:fld>
            <a:endParaRPr lang="en-US" altLang="en-US"/>
          </a:p>
        </p:txBody>
      </p:sp>
      <p:sp>
        <p:nvSpPr>
          <p:cNvPr id="6" name="Footer Placeholder 5"/>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7" name="Slide Number Placeholder 6"/>
          <p:cNvSpPr>
            <a:spLocks noGrp="1"/>
          </p:cNvSpPr>
          <p:nvPr>
            <p:ph type="sldNum" sz="quarter" idx="12"/>
          </p:nvPr>
        </p:nvSpPr>
        <p:spPr/>
        <p:txBody>
          <a:bodyPr/>
          <a:lstStyle>
            <a:lvl1pPr>
              <a:defRPr>
                <a:solidFill>
                  <a:srgbClr val="595959"/>
                </a:solidFill>
              </a:defRPr>
            </a:lvl1pPr>
          </a:lstStyle>
          <a:p>
            <a:fld id="{D1E5AD61-0926-451E-A566-4451FFF10EEB}" type="slidenum">
              <a:rPr lang="en-US" altLang="en-US"/>
              <a:pPr/>
              <a:t>‹#›</a:t>
            </a:fld>
            <a:endParaRPr lang="en-US" altLang="en-US"/>
          </a:p>
        </p:txBody>
      </p:sp>
    </p:spTree>
    <p:extLst>
      <p:ext uri="{BB962C8B-B14F-4D97-AF65-F5344CB8AC3E}">
        <p14:creationId xmlns:p14="http://schemas.microsoft.com/office/powerpoint/2010/main" val="2699553179"/>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595959"/>
                </a:solidFill>
              </a:defRPr>
            </a:lvl1pPr>
          </a:lstStyle>
          <a:p>
            <a:pPr>
              <a:defRPr/>
            </a:pPr>
            <a:fld id="{FF1EA77F-6B7A-49E7-A2D0-D0FC1494497E}" type="datetime6">
              <a:rPr lang="ar-SA" altLang="en-US"/>
              <a:pPr>
                <a:defRPr/>
              </a:pPr>
              <a:t>9-جمادى الأولى-37</a:t>
            </a:fld>
            <a:endParaRPr lang="en-US" altLang="en-US"/>
          </a:p>
        </p:txBody>
      </p:sp>
      <p:sp>
        <p:nvSpPr>
          <p:cNvPr id="5" name="Footer Placeholder 4"/>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2AB045D5-BF9B-40EB-8C1B-04C7FA27F28B}" type="slidenum">
              <a:rPr lang="en-US" altLang="en-US"/>
              <a:pPr/>
              <a:t>‹#›</a:t>
            </a:fld>
            <a:endParaRPr lang="en-US" altLang="en-US"/>
          </a:p>
        </p:txBody>
      </p:sp>
    </p:spTree>
    <p:extLst>
      <p:ext uri="{BB962C8B-B14F-4D97-AF65-F5344CB8AC3E}">
        <p14:creationId xmlns:p14="http://schemas.microsoft.com/office/powerpoint/2010/main" val="3089723488"/>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595959"/>
                </a:solidFill>
              </a:defRPr>
            </a:lvl1pPr>
          </a:lstStyle>
          <a:p>
            <a:pPr>
              <a:defRPr/>
            </a:pPr>
            <a:fld id="{B3B56F05-A43E-4E28-8989-AA257B062331}" type="datetime6">
              <a:rPr lang="ar-SA" altLang="en-US"/>
              <a:pPr>
                <a:defRPr/>
              </a:pPr>
              <a:t>9-جمادى الأولى-37</a:t>
            </a:fld>
            <a:endParaRPr lang="en-US" altLang="en-US"/>
          </a:p>
        </p:txBody>
      </p:sp>
      <p:sp>
        <p:nvSpPr>
          <p:cNvPr id="5" name="Footer Placeholder 4"/>
          <p:cNvSpPr>
            <a:spLocks noGrp="1"/>
          </p:cNvSpPr>
          <p:nvPr>
            <p:ph type="ftr" sz="quarter" idx="11"/>
          </p:nvPr>
        </p:nvSpPr>
        <p:spPr/>
        <p:txBody>
          <a:bodyPr/>
          <a:lstStyle>
            <a:lvl1pPr>
              <a:defRPr>
                <a:solidFill>
                  <a:prstClr val="black">
                    <a:lumMod val="65000"/>
                    <a:lumOff val="35000"/>
                  </a:prstClr>
                </a:solidFill>
              </a:defRPr>
            </a:lvl1pPr>
          </a:lstStyle>
          <a:p>
            <a:pPr>
              <a:defRPr/>
            </a:pPr>
            <a:r>
              <a:rPr lang="en-US"/>
              <a:t>1111</a:t>
            </a:r>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DC83592C-9E89-4F9C-88E4-77298CE2AA60}" type="slidenum">
              <a:rPr lang="en-US" altLang="en-US"/>
              <a:pPr/>
              <a:t>‹#›</a:t>
            </a:fld>
            <a:endParaRPr lang="en-US" altLang="en-US"/>
          </a:p>
        </p:txBody>
      </p:sp>
    </p:spTree>
    <p:extLst>
      <p:ext uri="{BB962C8B-B14F-4D97-AF65-F5344CB8AC3E}">
        <p14:creationId xmlns:p14="http://schemas.microsoft.com/office/powerpoint/2010/main" val="6019320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2/17/2016</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sz="240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sz="2400">
              <a:solidFill>
                <a:prstClr val="black"/>
              </a:solidFill>
            </a:endParaRPr>
          </a:p>
        </p:txBody>
      </p:sp>
    </p:spTree>
    <p:extLst>
      <p:ext uri="{BB962C8B-B14F-4D97-AF65-F5344CB8AC3E}">
        <p14:creationId xmlns:p14="http://schemas.microsoft.com/office/powerpoint/2010/main" val="3350672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2/17/2016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434976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19DC9C05-7A8D-406C-AE2F-3AF8EDA290A3}"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sz="2400">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sz="2400">
              <a:solidFill>
                <a:prstClr val="black"/>
              </a:solidFill>
            </a:endParaRPr>
          </a:p>
        </p:txBody>
      </p:sp>
      <p:sp>
        <p:nvSpPr>
          <p:cNvPr id="11"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12"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13"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E0586012-1006-45C9-97C8-8E5F30BAB0A9}"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1103848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D0F4A8A5-DDF6-4517-8197-71DD00210385}"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9"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10"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DCCA3DC5-97E1-4B85-B7A8-A79C1E3991F6}"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2556166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pPr>
              <a:defRPr/>
            </a:pPr>
            <a:fld id="{EC0B637E-4A11-45EA-9392-103B3E5039C7}"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10"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11"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12"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E44B211D-EA68-4AB5-9A77-2A984DF1570A}"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1540367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pPr>
              <a:defRPr/>
            </a:pPr>
            <a:fld id="{6686B339-DC8E-4560-A4E9-CED78B8A7898}"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6"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7"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8"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45C063B7-D92C-4CF4-9A1F-F82D71B563B8}"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236705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272DA-CDDE-4705-A56D-70783DA72EB1}"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2" name="Date Placeholder 1"/>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pPr>
              <a:defRPr/>
            </a:pPr>
            <a:fld id="{8A2780B9-3290-498B-9BF7-372BE7141FAB}"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7"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8"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9"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ABE8AF83-48EE-4E88-8936-999D121C117B}"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3819877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480C86D3-A80D-4A22-90EB-3004A1AC73C0}"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8"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9"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10"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B0FCA6E7-73FB-4A0A-BEAD-7EC7F354CA35}"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2552486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7EEF573D-F2E1-40D4-BF5E-B4117F92DE8D}"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fontAlgn="base">
              <a:lnSpc>
                <a:spcPts val="3000"/>
              </a:lnSpc>
              <a:spcBef>
                <a:spcPts val="600"/>
              </a:spcBef>
              <a:spcAft>
                <a:spcPct val="0"/>
              </a:spcAft>
              <a:buClr>
                <a:srgbClr val="3891A7"/>
              </a:buClr>
              <a:buSzPct val="80000"/>
              <a:buFont typeface="Wingdings 2"/>
              <a:buNone/>
            </a:pPr>
            <a:endParaRPr lang="en-US" sz="3200">
              <a:solidFill>
                <a:prstClr val="black"/>
              </a:solidFill>
              <a:ea typeface="ＭＳ Ｐゴシック" pitchFamily="-110" charset="-128"/>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1"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12"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13"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BFE57B0E-C3A7-4D50-ADF0-C2306A611118}"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1949807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10743E41-0EA0-4EF6-B2DC-97D31B8C8A39}"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7"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8"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9"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410AF535-D8F8-4DD6-91C2-96D3C8796A30}"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4236945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41A26003-EA70-4FB7-89A6-1EE5BA85B3F0}"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7"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8"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9"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DA6C0CC5-1ED2-4E90-A4EB-BB5ED338BCFA}"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1275015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p>
            <a:pPr eaLnBrk="0" fontAlgn="base" hangingPunct="0">
              <a:spcBef>
                <a:spcPct val="0"/>
              </a:spcBef>
              <a:spcAft>
                <a:spcPct val="0"/>
              </a:spcAft>
            </a:pPr>
            <a:r>
              <a:rPr lang="en-US" sz="1000">
                <a:solidFill>
                  <a:srgbClr val="000000"/>
                </a:solidFill>
                <a:latin typeface="Arial" charset="0"/>
                <a:ea typeface="ＭＳ Ｐゴシック" pitchFamily="-110" charset="-128"/>
              </a:rPr>
              <a:t>© 2013 Pearson Education, Inc.</a:t>
            </a:r>
            <a:endParaRPr lang="en-US" sz="1000" b="1">
              <a:solidFill>
                <a:srgbClr val="000000"/>
              </a:solidFill>
              <a:latin typeface="Arial" charset="0"/>
              <a:ea typeface="ＭＳ Ｐゴシック" pitchFamily="-110" charset="-128"/>
            </a:endParaRPr>
          </a:p>
        </p:txBody>
      </p:sp>
      <p:sp>
        <p:nvSpPr>
          <p:cNvPr id="6" name="Footer Placeholder 6"/>
          <p:cNvSpPr txBox="1">
            <a:spLocks/>
          </p:cNvSpPr>
          <p:nvPr userDrawn="1"/>
        </p:nvSpPr>
        <p:spPr>
          <a:xfrm>
            <a:off x="3124200" y="6473825"/>
            <a:ext cx="2895600" cy="476250"/>
          </a:xfrm>
          <a:prstGeom prst="rect">
            <a:avLst/>
          </a:prstGeom>
          <a:noFill/>
          <a:ln/>
          <a:extLst/>
        </p:spPr>
        <p:txBody>
          <a:bodyPr/>
          <a:lstStyle/>
          <a:p>
            <a:pPr algn="ctr" fontAlgn="base">
              <a:spcBef>
                <a:spcPct val="0"/>
              </a:spcBef>
              <a:spcAft>
                <a:spcPct val="0"/>
              </a:spcAft>
            </a:pPr>
            <a:r>
              <a:rPr lang="en-US" sz="1000">
                <a:solidFill>
                  <a:prstClr val="black"/>
                </a:solidFill>
                <a:latin typeface="Arial" charset="0"/>
                <a:ea typeface="ＭＳ Ｐゴシック" pitchFamily="-110" charset="-128"/>
              </a:rPr>
              <a:t>Chapter 14</a:t>
            </a:r>
          </a:p>
        </p:txBody>
      </p:sp>
      <p:sp>
        <p:nvSpPr>
          <p:cNvPr id="7" name="Slide Number Placeholder 7"/>
          <p:cNvSpPr txBox="1">
            <a:spLocks/>
          </p:cNvSpPr>
          <p:nvPr userDrawn="1"/>
        </p:nvSpPr>
        <p:spPr>
          <a:xfrm>
            <a:off x="6553200" y="6473825"/>
            <a:ext cx="2133600" cy="476250"/>
          </a:xfrm>
          <a:prstGeom prst="rect">
            <a:avLst/>
          </a:prstGeom>
          <a:noFill/>
          <a:ln/>
          <a:extLst/>
        </p:spPr>
        <p:txBody>
          <a:bodyPr/>
          <a:lstStyle/>
          <a:p>
            <a:pPr algn="r" fontAlgn="base">
              <a:spcBef>
                <a:spcPct val="0"/>
              </a:spcBef>
              <a:spcAft>
                <a:spcPct val="0"/>
              </a:spcAft>
            </a:pPr>
            <a:fld id="{C52EB5E3-7551-45BF-8904-AAF1708660C5}" type="slidenum">
              <a:rPr lang="en-US" sz="1000">
                <a:solidFill>
                  <a:prstClr val="black"/>
                </a:solidFill>
                <a:latin typeface="Arial" charset="0"/>
                <a:ea typeface="ＭＳ Ｐゴシック" pitchFamily="-110" charset="-128"/>
              </a:rPr>
              <a:pPr algn="r" fontAlgn="base">
                <a:spcBef>
                  <a:spcPct val="0"/>
                </a:spcBef>
                <a:spcAft>
                  <a:spcPct val="0"/>
                </a:spcAft>
              </a:pPr>
              <a:t>‹#›</a:t>
            </a:fld>
            <a:endParaRPr lang="en-US" sz="1000">
              <a:solidFill>
                <a:prstClr val="black"/>
              </a:solidFill>
              <a:latin typeface="Arial" charset="0"/>
              <a:ea typeface="ＭＳ Ｐゴシック" pitchFamily="-110" charset="-128"/>
            </a:endParaRPr>
          </a:p>
        </p:txBody>
      </p:sp>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dt" sz="half" idx="10"/>
          </p:nvPr>
        </p:nvSpPr>
        <p:spPr/>
        <p:txBody>
          <a:bodyPr/>
          <a:lstStyle>
            <a:lvl1pPr>
              <a:defRPr/>
            </a:lvl1pPr>
          </a:lstStyle>
          <a:p>
            <a:endParaRPr lang="en-US">
              <a:solidFill>
                <a:srgbClr val="E7DEC9">
                  <a:shade val="50000"/>
                  <a:satMod val="200000"/>
                </a:srgbClr>
              </a:solidFill>
            </a:endParaRPr>
          </a:p>
        </p:txBody>
      </p:sp>
      <p:sp>
        <p:nvSpPr>
          <p:cNvPr id="9" name="Footer Placeholder 8"/>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solidFill>
                  <a:srgbClr val="E7DEC9">
                    <a:shade val="50000"/>
                    <a:satMod val="200000"/>
                  </a:srgbClr>
                </a:solidFill>
              </a:rPr>
              <a:t>Chapter 14</a:t>
            </a:r>
          </a:p>
        </p:txBody>
      </p:sp>
      <p:sp>
        <p:nvSpPr>
          <p:cNvPr id="10" name="Slide Number Placeholder 9"/>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56FA3A2-5F7E-4BE2-9863-892D03FF4251}" type="slidenum">
              <a:rPr lang="en-US">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31529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5"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p>
            <a:pPr eaLnBrk="0" fontAlgn="base" hangingPunct="0">
              <a:spcBef>
                <a:spcPct val="0"/>
              </a:spcBef>
              <a:spcAft>
                <a:spcPct val="0"/>
              </a:spcAft>
            </a:pPr>
            <a:r>
              <a:rPr lang="en-US" sz="1000">
                <a:solidFill>
                  <a:srgbClr val="000000"/>
                </a:solidFill>
                <a:latin typeface="Arial" charset="0"/>
                <a:ea typeface="ＭＳ Ｐゴシック" pitchFamily="-110" charset="-128"/>
              </a:rPr>
              <a:t>© 2013 Pearson Education, Inc.</a:t>
            </a:r>
            <a:endParaRPr lang="en-US" sz="1000" b="1">
              <a:solidFill>
                <a:srgbClr val="000000"/>
              </a:solidFill>
              <a:latin typeface="Arial" charset="0"/>
              <a:ea typeface="ＭＳ Ｐゴシック" pitchFamily="-110" charset="-128"/>
            </a:endParaRPr>
          </a:p>
        </p:txBody>
      </p:sp>
      <p:sp>
        <p:nvSpPr>
          <p:cNvPr id="6" name="Footer Placeholder 6"/>
          <p:cNvSpPr txBox="1">
            <a:spLocks/>
          </p:cNvSpPr>
          <p:nvPr userDrawn="1"/>
        </p:nvSpPr>
        <p:spPr>
          <a:xfrm>
            <a:off x="3124200" y="6473825"/>
            <a:ext cx="2895600" cy="476250"/>
          </a:xfrm>
          <a:prstGeom prst="rect">
            <a:avLst/>
          </a:prstGeom>
          <a:noFill/>
          <a:ln/>
          <a:extLst/>
        </p:spPr>
        <p:txBody>
          <a:bodyPr/>
          <a:lstStyle/>
          <a:p>
            <a:pPr algn="ctr" fontAlgn="base">
              <a:spcBef>
                <a:spcPct val="0"/>
              </a:spcBef>
              <a:spcAft>
                <a:spcPct val="0"/>
              </a:spcAft>
            </a:pPr>
            <a:r>
              <a:rPr lang="en-US" sz="1000">
                <a:solidFill>
                  <a:prstClr val="black"/>
                </a:solidFill>
                <a:latin typeface="Arial" charset="0"/>
                <a:ea typeface="ＭＳ Ｐゴシック" pitchFamily="-110" charset="-128"/>
              </a:rPr>
              <a:t>Chapter 14</a:t>
            </a:r>
          </a:p>
        </p:txBody>
      </p:sp>
      <p:sp>
        <p:nvSpPr>
          <p:cNvPr id="7" name="Slide Number Placeholder 7"/>
          <p:cNvSpPr txBox="1">
            <a:spLocks/>
          </p:cNvSpPr>
          <p:nvPr userDrawn="1"/>
        </p:nvSpPr>
        <p:spPr>
          <a:xfrm>
            <a:off x="6553200" y="6473825"/>
            <a:ext cx="2133600" cy="476250"/>
          </a:xfrm>
          <a:prstGeom prst="rect">
            <a:avLst/>
          </a:prstGeom>
          <a:noFill/>
          <a:ln/>
          <a:extLst/>
        </p:spPr>
        <p:txBody>
          <a:bodyPr/>
          <a:lstStyle/>
          <a:p>
            <a:pPr algn="r" fontAlgn="base">
              <a:spcBef>
                <a:spcPct val="0"/>
              </a:spcBef>
              <a:spcAft>
                <a:spcPct val="0"/>
              </a:spcAft>
            </a:pPr>
            <a:fld id="{261DF39C-CE8F-4B3A-9090-74287416441D}" type="slidenum">
              <a:rPr lang="en-US" sz="1000">
                <a:solidFill>
                  <a:prstClr val="black"/>
                </a:solidFill>
                <a:latin typeface="Arial" charset="0"/>
                <a:ea typeface="ＭＳ Ｐゴシック" pitchFamily="-110" charset="-128"/>
              </a:rPr>
              <a:pPr algn="r" fontAlgn="base">
                <a:spcBef>
                  <a:spcPct val="0"/>
                </a:spcBef>
                <a:spcAft>
                  <a:spcPct val="0"/>
                </a:spcAft>
              </a:pPr>
              <a:t>‹#›</a:t>
            </a:fld>
            <a:endParaRPr lang="en-US" sz="1000">
              <a:solidFill>
                <a:prstClr val="black"/>
              </a:solidFill>
              <a:latin typeface="Arial" charset="0"/>
              <a:ea typeface="ＭＳ Ｐゴシック" pitchFamily="-110" charset="-128"/>
            </a:endParaRPr>
          </a:p>
        </p:txBody>
      </p:sp>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dt" sz="half" idx="10"/>
          </p:nvPr>
        </p:nvSpPr>
        <p:spPr/>
        <p:txBody>
          <a:bodyPr/>
          <a:lstStyle>
            <a:lvl1pPr>
              <a:defRPr/>
            </a:lvl1pPr>
          </a:lstStyle>
          <a:p>
            <a:endParaRPr lang="en-US">
              <a:solidFill>
                <a:srgbClr val="E7DEC9">
                  <a:shade val="50000"/>
                  <a:satMod val="200000"/>
                </a:srgbClr>
              </a:solidFill>
            </a:endParaRPr>
          </a:p>
        </p:txBody>
      </p:sp>
      <p:sp>
        <p:nvSpPr>
          <p:cNvPr id="9" name="Footer Placeholder 8"/>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solidFill>
                  <a:srgbClr val="E7DEC9">
                    <a:shade val="50000"/>
                    <a:satMod val="200000"/>
                  </a:srgbClr>
                </a:solidFill>
              </a:rPr>
              <a:t>Chapter 14</a:t>
            </a:r>
          </a:p>
        </p:txBody>
      </p:sp>
      <p:sp>
        <p:nvSpPr>
          <p:cNvPr id="10" name="Slide Number Placeholder 9"/>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22285F6-67F6-446C-A944-C57140EA6CDA}" type="slidenum">
              <a:rPr lang="en-US">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11912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p>
            <a:pPr eaLnBrk="0" fontAlgn="base" hangingPunct="0">
              <a:spcBef>
                <a:spcPct val="0"/>
              </a:spcBef>
              <a:spcAft>
                <a:spcPct val="0"/>
              </a:spcAft>
            </a:pPr>
            <a:r>
              <a:rPr lang="en-US" sz="1000">
                <a:solidFill>
                  <a:srgbClr val="000000"/>
                </a:solidFill>
                <a:latin typeface="Arial" charset="0"/>
                <a:ea typeface="ＭＳ Ｐゴシック" pitchFamily="-110" charset="-128"/>
              </a:rPr>
              <a:t>© 2013 Pearson Education, Inc.</a:t>
            </a:r>
            <a:endParaRPr lang="en-US" sz="1000" b="1">
              <a:solidFill>
                <a:srgbClr val="000000"/>
              </a:solidFill>
              <a:latin typeface="Arial" charset="0"/>
              <a:ea typeface="ＭＳ Ｐゴシック" pitchFamily="-110" charset="-128"/>
            </a:endParaRPr>
          </a:p>
        </p:txBody>
      </p:sp>
      <p:sp>
        <p:nvSpPr>
          <p:cNvPr id="4" name="Footer Placeholder 6"/>
          <p:cNvSpPr txBox="1">
            <a:spLocks/>
          </p:cNvSpPr>
          <p:nvPr userDrawn="1"/>
        </p:nvSpPr>
        <p:spPr>
          <a:xfrm>
            <a:off x="3124200" y="6473825"/>
            <a:ext cx="2895600" cy="476250"/>
          </a:xfrm>
          <a:prstGeom prst="rect">
            <a:avLst/>
          </a:prstGeom>
          <a:noFill/>
          <a:ln/>
          <a:extLst/>
        </p:spPr>
        <p:txBody>
          <a:bodyPr/>
          <a:lstStyle/>
          <a:p>
            <a:pPr algn="ctr" fontAlgn="base">
              <a:spcBef>
                <a:spcPct val="0"/>
              </a:spcBef>
              <a:spcAft>
                <a:spcPct val="0"/>
              </a:spcAft>
            </a:pPr>
            <a:r>
              <a:rPr lang="en-US" sz="1000">
                <a:solidFill>
                  <a:prstClr val="black"/>
                </a:solidFill>
                <a:latin typeface="Arial" charset="0"/>
                <a:ea typeface="ＭＳ Ｐゴシック" pitchFamily="-110" charset="-128"/>
              </a:rPr>
              <a:t>Chapter 14</a:t>
            </a:r>
          </a:p>
        </p:txBody>
      </p:sp>
      <p:sp>
        <p:nvSpPr>
          <p:cNvPr id="5" name="Slide Number Placeholder 7"/>
          <p:cNvSpPr txBox="1">
            <a:spLocks/>
          </p:cNvSpPr>
          <p:nvPr userDrawn="1"/>
        </p:nvSpPr>
        <p:spPr>
          <a:xfrm>
            <a:off x="6553200" y="6473825"/>
            <a:ext cx="2133600" cy="476250"/>
          </a:xfrm>
          <a:prstGeom prst="rect">
            <a:avLst/>
          </a:prstGeom>
          <a:noFill/>
          <a:ln/>
          <a:extLst/>
        </p:spPr>
        <p:txBody>
          <a:bodyPr/>
          <a:lstStyle/>
          <a:p>
            <a:pPr algn="r" fontAlgn="base">
              <a:spcBef>
                <a:spcPct val="0"/>
              </a:spcBef>
              <a:spcAft>
                <a:spcPct val="0"/>
              </a:spcAft>
            </a:pPr>
            <a:fld id="{02C642D8-2CB9-4F2F-8B17-80DD0B96B416}" type="slidenum">
              <a:rPr lang="en-US" sz="1000">
                <a:solidFill>
                  <a:prstClr val="black"/>
                </a:solidFill>
                <a:latin typeface="Arial" charset="0"/>
                <a:ea typeface="ＭＳ Ｐゴシック" pitchFamily="-110" charset="-128"/>
              </a:rPr>
              <a:pPr algn="r" fontAlgn="base">
                <a:spcBef>
                  <a:spcPct val="0"/>
                </a:spcBef>
                <a:spcAft>
                  <a:spcPct val="0"/>
                </a:spcAft>
              </a:pPr>
              <a:t>‹#›</a:t>
            </a:fld>
            <a:endParaRPr lang="en-US" sz="1000">
              <a:solidFill>
                <a:prstClr val="black"/>
              </a:solidFill>
              <a:latin typeface="Arial" charset="0"/>
              <a:ea typeface="ＭＳ Ｐゴシック" pitchFamily="-110" charset="-128"/>
            </a:endParaRPr>
          </a:p>
        </p:txBody>
      </p:sp>
      <p:sp>
        <p:nvSpPr>
          <p:cNvPr id="2" name="Content Placeholder 1"/>
          <p:cNvSpPr>
            <a:spLocks noGrp="1"/>
          </p:cNvSpPr>
          <p:nvPr>
            <p:ph/>
          </p:nvPr>
        </p:nvSpPr>
        <p:spPr>
          <a:xfrm>
            <a:off x="685800" y="457200"/>
            <a:ext cx="777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endParaRPr lang="en-US">
              <a:solidFill>
                <a:srgbClr val="E7DEC9">
                  <a:shade val="50000"/>
                  <a:satMod val="200000"/>
                </a:srgbClr>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solidFill>
                  <a:srgbClr val="E7DEC9">
                    <a:shade val="50000"/>
                    <a:satMod val="200000"/>
                  </a:srgbClr>
                </a:solidFill>
              </a:rPr>
              <a:t>Chapter 14</a:t>
            </a:r>
          </a:p>
        </p:txBody>
      </p:sp>
      <p:sp>
        <p:nvSpPr>
          <p:cNvPr id="8"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1FEB3FA-88A4-4D74-A9F5-E4AC2658BB60}" type="slidenum">
              <a:rPr lang="en-US">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63315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2/17/2016</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sz="240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sz="2400">
              <a:solidFill>
                <a:prstClr val="black"/>
              </a:solidFill>
            </a:endParaRPr>
          </a:p>
        </p:txBody>
      </p:sp>
    </p:spTree>
    <p:extLst>
      <p:ext uri="{BB962C8B-B14F-4D97-AF65-F5344CB8AC3E}">
        <p14:creationId xmlns:p14="http://schemas.microsoft.com/office/powerpoint/2010/main" val="1089576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solidFill>
                  <a:srgbClr val="E7DEC9">
                    <a:shade val="50000"/>
                    <a:satMod val="200000"/>
                  </a:srgbClr>
                </a:solidFill>
              </a:rPr>
              <a:pPr/>
              <a:t>2/17/2016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294C92D-0306-4E69-9CD3-20855E849650}"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5308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272DA-CDDE-4705-A56D-70783DA72EB1}" type="datetimeFigureOut">
              <a:rPr lang="en-US" smtClean="0"/>
              <a:pPr/>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19DC9C05-7A8D-406C-AE2F-3AF8EDA290A3}"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sz="2400">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sz="2400">
              <a:solidFill>
                <a:prstClr val="black"/>
              </a:solidFill>
            </a:endParaRPr>
          </a:p>
        </p:txBody>
      </p:sp>
      <p:sp>
        <p:nvSpPr>
          <p:cNvPr id="11"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12"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13"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E0586012-1006-45C9-97C8-8E5F30BAB0A9}"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291889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D0F4A8A5-DDF6-4517-8197-71DD00210385}"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9"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10"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DCCA3DC5-97E1-4B85-B7A8-A79C1E3991F6}"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2130238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pPr>
              <a:defRPr/>
            </a:pPr>
            <a:fld id="{EC0B637E-4A11-45EA-9392-103B3E5039C7}"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10"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11"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12"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E44B211D-EA68-4AB5-9A77-2A984DF1570A}"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2675939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pPr>
              <a:defRPr/>
            </a:pPr>
            <a:fld id="{6686B339-DC8E-4560-A4E9-CED78B8A7898}"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6"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7"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8"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45C063B7-D92C-4CF4-9A1F-F82D71B563B8}"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1595477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2" name="Date Placeholder 1"/>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pPr>
              <a:defRPr/>
            </a:pPr>
            <a:fld id="{8A2780B9-3290-498B-9BF7-372BE7141FAB}"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7"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8"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9"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ABE8AF83-48EE-4E88-8936-999D121C117B}"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2739815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480C86D3-A80D-4A22-90EB-3004A1AC73C0}"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8"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9"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10"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B0FCA6E7-73FB-4A0A-BEAD-7EC7F354CA35}"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1898391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7EEF573D-F2E1-40D4-BF5E-B4117F92DE8D}"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fontAlgn="base">
              <a:lnSpc>
                <a:spcPts val="3000"/>
              </a:lnSpc>
              <a:spcBef>
                <a:spcPts val="600"/>
              </a:spcBef>
              <a:spcAft>
                <a:spcPct val="0"/>
              </a:spcAft>
              <a:buClr>
                <a:srgbClr val="3891A7"/>
              </a:buClr>
              <a:buSzPct val="80000"/>
              <a:buFont typeface="Wingdings 2"/>
              <a:buNone/>
            </a:pPr>
            <a:endParaRPr lang="en-US" sz="3200">
              <a:solidFill>
                <a:prstClr val="black"/>
              </a:solidFill>
              <a:ea typeface="ＭＳ Ｐゴシック" pitchFamily="-110" charset="-128"/>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1"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12"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13"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BFE57B0E-C3A7-4D50-ADF0-C2306A611118}"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3608585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10743E41-0EA0-4EF6-B2DC-97D31B8C8A39}"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7"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8"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9"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410AF535-D8F8-4DD6-91C2-96D3C8796A30}"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747188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pPr>
              <a:defRPr/>
            </a:pPr>
            <a:r>
              <a:rPr lang="en-US" smtClean="0">
                <a:solidFill>
                  <a:srgbClr val="E7DEC9">
                    <a:shade val="50000"/>
                    <a:satMod val="200000"/>
                  </a:srgbClr>
                </a:solidFill>
              </a:rPr>
              <a:t>Chapter 9</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41A26003-EA70-4FB7-89A6-1EE5BA85B3F0}"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7"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0" fontAlgn="base" hangingPunct="0">
              <a:spcBef>
                <a:spcPct val="0"/>
              </a:spcBef>
              <a:spcAft>
                <a:spcPct val="0"/>
              </a:spcAft>
              <a:defRPr/>
            </a:pPr>
            <a:r>
              <a:rPr lang="en-US" sz="1000" smtClean="0">
                <a:solidFill>
                  <a:srgbClr val="000000"/>
                </a:solidFill>
              </a:rPr>
              <a:t>© 2013 Pearson Education, Inc.</a:t>
            </a:r>
            <a:endParaRPr lang="en-US" sz="1000" b="1" smtClean="0">
              <a:solidFill>
                <a:srgbClr val="000000"/>
              </a:solidFill>
            </a:endParaRPr>
          </a:p>
        </p:txBody>
      </p:sp>
      <p:sp>
        <p:nvSpPr>
          <p:cNvPr id="8" name="Footer Placeholder 4"/>
          <p:cNvSpPr txBox="1">
            <a:spLocks/>
          </p:cNvSpPr>
          <p:nvPr userDrawn="1"/>
        </p:nvSpPr>
        <p:spPr>
          <a:xfrm>
            <a:off x="3276600" y="6473825"/>
            <a:ext cx="28956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0" fontAlgn="base" hangingPunct="0">
              <a:spcBef>
                <a:spcPct val="0"/>
              </a:spcBef>
              <a:spcAft>
                <a:spcPct val="0"/>
              </a:spcAft>
              <a:defRPr/>
            </a:pPr>
            <a:r>
              <a:rPr lang="en-US" sz="1000" smtClean="0">
                <a:solidFill>
                  <a:prstClr val="black"/>
                </a:solidFill>
              </a:rPr>
              <a:t>Chapter 9</a:t>
            </a:r>
          </a:p>
        </p:txBody>
      </p:sp>
      <p:sp>
        <p:nvSpPr>
          <p:cNvPr id="9" name="Slide Number Placeholder 5"/>
          <p:cNvSpPr txBox="1">
            <a:spLocks/>
          </p:cNvSpPr>
          <p:nvPr userDrawn="1"/>
        </p:nvSpPr>
        <p:spPr>
          <a:xfrm>
            <a:off x="6705600" y="6473825"/>
            <a:ext cx="1905000" cy="457200"/>
          </a:xfrm>
          <a:prstGeom prst="rect">
            <a:avLst/>
          </a:prstGeom>
          <a:noFill/>
          <a:ln/>
          <a:extLst/>
        </p:spPr>
        <p:txBody>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r" eaLnBrk="0" fontAlgn="base" hangingPunct="0">
              <a:spcBef>
                <a:spcPct val="0"/>
              </a:spcBef>
              <a:spcAft>
                <a:spcPct val="0"/>
              </a:spcAft>
              <a:defRPr/>
            </a:pPr>
            <a:fld id="{DA6C0CC5-1ED2-4E90-A4EB-BB5ED338BCFA}" type="slidenum">
              <a:rPr lang="en-US" sz="1000" smtClean="0">
                <a:solidFill>
                  <a:prstClr val="black"/>
                </a:solidFill>
              </a:rPr>
              <a:pPr algn="r" eaLnBrk="0" fontAlgn="base" hangingPunct="0">
                <a:spcBef>
                  <a:spcPct val="0"/>
                </a:spcBef>
                <a:spcAft>
                  <a:spcPct val="0"/>
                </a:spcAft>
                <a:defRPr/>
              </a:pPr>
              <a:t>‹#›</a:t>
            </a:fld>
            <a:endParaRPr lang="en-US" sz="1000" smtClean="0">
              <a:solidFill>
                <a:prstClr val="black"/>
              </a:solidFill>
            </a:endParaRPr>
          </a:p>
        </p:txBody>
      </p:sp>
    </p:spTree>
    <p:extLst>
      <p:ext uri="{BB962C8B-B14F-4D97-AF65-F5344CB8AC3E}">
        <p14:creationId xmlns:p14="http://schemas.microsoft.com/office/powerpoint/2010/main" val="18215777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p>
            <a:pPr eaLnBrk="0" fontAlgn="base" hangingPunct="0">
              <a:spcBef>
                <a:spcPct val="0"/>
              </a:spcBef>
              <a:spcAft>
                <a:spcPct val="0"/>
              </a:spcAft>
            </a:pPr>
            <a:r>
              <a:rPr lang="en-US" sz="1000">
                <a:solidFill>
                  <a:srgbClr val="000000"/>
                </a:solidFill>
                <a:latin typeface="Arial" charset="0"/>
                <a:ea typeface="ＭＳ Ｐゴシック" pitchFamily="-110" charset="-128"/>
              </a:rPr>
              <a:t>© 2013 Pearson Education, Inc.</a:t>
            </a:r>
            <a:endParaRPr lang="en-US" sz="1000" b="1">
              <a:solidFill>
                <a:srgbClr val="000000"/>
              </a:solidFill>
              <a:latin typeface="Arial" charset="0"/>
              <a:ea typeface="ＭＳ Ｐゴシック" pitchFamily="-110" charset="-128"/>
            </a:endParaRPr>
          </a:p>
        </p:txBody>
      </p:sp>
      <p:sp>
        <p:nvSpPr>
          <p:cNvPr id="6" name="Footer Placeholder 6"/>
          <p:cNvSpPr txBox="1">
            <a:spLocks/>
          </p:cNvSpPr>
          <p:nvPr userDrawn="1"/>
        </p:nvSpPr>
        <p:spPr>
          <a:xfrm>
            <a:off x="3124200" y="6473825"/>
            <a:ext cx="2895600" cy="476250"/>
          </a:xfrm>
          <a:prstGeom prst="rect">
            <a:avLst/>
          </a:prstGeom>
          <a:noFill/>
          <a:ln/>
          <a:extLst/>
        </p:spPr>
        <p:txBody>
          <a:bodyPr/>
          <a:lstStyle/>
          <a:p>
            <a:pPr algn="ctr" fontAlgn="base">
              <a:spcBef>
                <a:spcPct val="0"/>
              </a:spcBef>
              <a:spcAft>
                <a:spcPct val="0"/>
              </a:spcAft>
            </a:pPr>
            <a:r>
              <a:rPr lang="en-US" sz="1000">
                <a:solidFill>
                  <a:prstClr val="black"/>
                </a:solidFill>
                <a:latin typeface="Arial" charset="0"/>
                <a:ea typeface="ＭＳ Ｐゴシック" pitchFamily="-110" charset="-128"/>
              </a:rPr>
              <a:t>Chapter 14</a:t>
            </a:r>
          </a:p>
        </p:txBody>
      </p:sp>
      <p:sp>
        <p:nvSpPr>
          <p:cNvPr id="7" name="Slide Number Placeholder 7"/>
          <p:cNvSpPr txBox="1">
            <a:spLocks/>
          </p:cNvSpPr>
          <p:nvPr userDrawn="1"/>
        </p:nvSpPr>
        <p:spPr>
          <a:xfrm>
            <a:off x="6553200" y="6473825"/>
            <a:ext cx="2133600" cy="476250"/>
          </a:xfrm>
          <a:prstGeom prst="rect">
            <a:avLst/>
          </a:prstGeom>
          <a:noFill/>
          <a:ln/>
          <a:extLst/>
        </p:spPr>
        <p:txBody>
          <a:bodyPr/>
          <a:lstStyle/>
          <a:p>
            <a:pPr algn="r" fontAlgn="base">
              <a:spcBef>
                <a:spcPct val="0"/>
              </a:spcBef>
              <a:spcAft>
                <a:spcPct val="0"/>
              </a:spcAft>
            </a:pPr>
            <a:fld id="{C52EB5E3-7551-45BF-8904-AAF1708660C5}" type="slidenum">
              <a:rPr lang="en-US" sz="1000">
                <a:solidFill>
                  <a:prstClr val="black"/>
                </a:solidFill>
                <a:latin typeface="Arial" charset="0"/>
                <a:ea typeface="ＭＳ Ｐゴシック" pitchFamily="-110" charset="-128"/>
              </a:rPr>
              <a:pPr algn="r" fontAlgn="base">
                <a:spcBef>
                  <a:spcPct val="0"/>
                </a:spcBef>
                <a:spcAft>
                  <a:spcPct val="0"/>
                </a:spcAft>
              </a:pPr>
              <a:t>‹#›</a:t>
            </a:fld>
            <a:endParaRPr lang="en-US" sz="1000">
              <a:solidFill>
                <a:prstClr val="black"/>
              </a:solidFill>
              <a:latin typeface="Arial" charset="0"/>
              <a:ea typeface="ＭＳ Ｐゴシック" pitchFamily="-110" charset="-128"/>
            </a:endParaRPr>
          </a:p>
        </p:txBody>
      </p:sp>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dt" sz="half" idx="10"/>
          </p:nvPr>
        </p:nvSpPr>
        <p:spPr/>
        <p:txBody>
          <a:bodyPr/>
          <a:lstStyle>
            <a:lvl1pPr>
              <a:defRPr/>
            </a:lvl1pPr>
          </a:lstStyle>
          <a:p>
            <a:endParaRPr lang="en-US">
              <a:solidFill>
                <a:srgbClr val="E7DEC9">
                  <a:shade val="50000"/>
                  <a:satMod val="200000"/>
                </a:srgbClr>
              </a:solidFill>
            </a:endParaRPr>
          </a:p>
        </p:txBody>
      </p:sp>
      <p:sp>
        <p:nvSpPr>
          <p:cNvPr id="9" name="Footer Placeholder 8"/>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solidFill>
                  <a:srgbClr val="E7DEC9">
                    <a:shade val="50000"/>
                    <a:satMod val="200000"/>
                  </a:srgbClr>
                </a:solidFill>
              </a:rPr>
              <a:t>Chapter 14</a:t>
            </a:r>
          </a:p>
        </p:txBody>
      </p:sp>
      <p:sp>
        <p:nvSpPr>
          <p:cNvPr id="10" name="Slide Number Placeholder 9"/>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56FA3A2-5F7E-4BE2-9863-892D03FF4251}" type="slidenum">
              <a:rPr lang="en-US">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5386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272DA-CDDE-4705-A56D-70783DA72EB1}" type="datetimeFigureOut">
              <a:rPr lang="en-US" smtClean="0"/>
              <a:pPr/>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5"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p>
            <a:pPr eaLnBrk="0" fontAlgn="base" hangingPunct="0">
              <a:spcBef>
                <a:spcPct val="0"/>
              </a:spcBef>
              <a:spcAft>
                <a:spcPct val="0"/>
              </a:spcAft>
            </a:pPr>
            <a:r>
              <a:rPr lang="en-US" sz="1000">
                <a:solidFill>
                  <a:srgbClr val="000000"/>
                </a:solidFill>
                <a:latin typeface="Arial" charset="0"/>
                <a:ea typeface="ＭＳ Ｐゴシック" pitchFamily="-110" charset="-128"/>
              </a:rPr>
              <a:t>© 2013 Pearson Education, Inc.</a:t>
            </a:r>
            <a:endParaRPr lang="en-US" sz="1000" b="1">
              <a:solidFill>
                <a:srgbClr val="000000"/>
              </a:solidFill>
              <a:latin typeface="Arial" charset="0"/>
              <a:ea typeface="ＭＳ Ｐゴシック" pitchFamily="-110" charset="-128"/>
            </a:endParaRPr>
          </a:p>
        </p:txBody>
      </p:sp>
      <p:sp>
        <p:nvSpPr>
          <p:cNvPr id="6" name="Footer Placeholder 6"/>
          <p:cNvSpPr txBox="1">
            <a:spLocks/>
          </p:cNvSpPr>
          <p:nvPr userDrawn="1"/>
        </p:nvSpPr>
        <p:spPr>
          <a:xfrm>
            <a:off x="3124200" y="6473825"/>
            <a:ext cx="2895600" cy="476250"/>
          </a:xfrm>
          <a:prstGeom prst="rect">
            <a:avLst/>
          </a:prstGeom>
          <a:noFill/>
          <a:ln/>
          <a:extLst/>
        </p:spPr>
        <p:txBody>
          <a:bodyPr/>
          <a:lstStyle/>
          <a:p>
            <a:pPr algn="ctr" fontAlgn="base">
              <a:spcBef>
                <a:spcPct val="0"/>
              </a:spcBef>
              <a:spcAft>
                <a:spcPct val="0"/>
              </a:spcAft>
            </a:pPr>
            <a:r>
              <a:rPr lang="en-US" sz="1000">
                <a:solidFill>
                  <a:prstClr val="black"/>
                </a:solidFill>
                <a:latin typeface="Arial" charset="0"/>
                <a:ea typeface="ＭＳ Ｐゴシック" pitchFamily="-110" charset="-128"/>
              </a:rPr>
              <a:t>Chapter 14</a:t>
            </a:r>
          </a:p>
        </p:txBody>
      </p:sp>
      <p:sp>
        <p:nvSpPr>
          <p:cNvPr id="7" name="Slide Number Placeholder 7"/>
          <p:cNvSpPr txBox="1">
            <a:spLocks/>
          </p:cNvSpPr>
          <p:nvPr userDrawn="1"/>
        </p:nvSpPr>
        <p:spPr>
          <a:xfrm>
            <a:off x="6553200" y="6473825"/>
            <a:ext cx="2133600" cy="476250"/>
          </a:xfrm>
          <a:prstGeom prst="rect">
            <a:avLst/>
          </a:prstGeom>
          <a:noFill/>
          <a:ln/>
          <a:extLst/>
        </p:spPr>
        <p:txBody>
          <a:bodyPr/>
          <a:lstStyle/>
          <a:p>
            <a:pPr algn="r" fontAlgn="base">
              <a:spcBef>
                <a:spcPct val="0"/>
              </a:spcBef>
              <a:spcAft>
                <a:spcPct val="0"/>
              </a:spcAft>
            </a:pPr>
            <a:fld id="{261DF39C-CE8F-4B3A-9090-74287416441D}" type="slidenum">
              <a:rPr lang="en-US" sz="1000">
                <a:solidFill>
                  <a:prstClr val="black"/>
                </a:solidFill>
                <a:latin typeface="Arial" charset="0"/>
                <a:ea typeface="ＭＳ Ｐゴシック" pitchFamily="-110" charset="-128"/>
              </a:rPr>
              <a:pPr algn="r" fontAlgn="base">
                <a:spcBef>
                  <a:spcPct val="0"/>
                </a:spcBef>
                <a:spcAft>
                  <a:spcPct val="0"/>
                </a:spcAft>
              </a:pPr>
              <a:t>‹#›</a:t>
            </a:fld>
            <a:endParaRPr lang="en-US" sz="1000">
              <a:solidFill>
                <a:prstClr val="black"/>
              </a:solidFill>
              <a:latin typeface="Arial" charset="0"/>
              <a:ea typeface="ＭＳ Ｐゴシック" pitchFamily="-110" charset="-128"/>
            </a:endParaRPr>
          </a:p>
        </p:txBody>
      </p:sp>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dt" sz="half" idx="10"/>
          </p:nvPr>
        </p:nvSpPr>
        <p:spPr/>
        <p:txBody>
          <a:bodyPr/>
          <a:lstStyle>
            <a:lvl1pPr>
              <a:defRPr/>
            </a:lvl1pPr>
          </a:lstStyle>
          <a:p>
            <a:endParaRPr lang="en-US">
              <a:solidFill>
                <a:srgbClr val="E7DEC9">
                  <a:shade val="50000"/>
                  <a:satMod val="200000"/>
                </a:srgbClr>
              </a:solidFill>
            </a:endParaRPr>
          </a:p>
        </p:txBody>
      </p:sp>
      <p:sp>
        <p:nvSpPr>
          <p:cNvPr id="9" name="Footer Placeholder 8"/>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solidFill>
                  <a:srgbClr val="E7DEC9">
                    <a:shade val="50000"/>
                    <a:satMod val="200000"/>
                  </a:srgbClr>
                </a:solidFill>
              </a:rPr>
              <a:t>Chapter 14</a:t>
            </a:r>
          </a:p>
        </p:txBody>
      </p:sp>
      <p:sp>
        <p:nvSpPr>
          <p:cNvPr id="10" name="Slide Number Placeholder 9"/>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22285F6-67F6-446C-A944-C57140EA6CDA}" type="slidenum">
              <a:rPr lang="en-US">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82888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92075" y="6477000"/>
            <a:ext cx="2200275" cy="244475"/>
          </a:xfrm>
          <a:prstGeom prst="rect">
            <a:avLst/>
          </a:prstGeom>
          <a:noFill/>
          <a:ln>
            <a:noFill/>
          </a:ln>
          <a:effectLst/>
          <a:extLst/>
        </p:spPr>
        <p:txBody>
          <a:bodyPr>
            <a:spAutoFit/>
          </a:bodyPr>
          <a:lstStyle/>
          <a:p>
            <a:pPr eaLnBrk="0" fontAlgn="base" hangingPunct="0">
              <a:spcBef>
                <a:spcPct val="0"/>
              </a:spcBef>
              <a:spcAft>
                <a:spcPct val="0"/>
              </a:spcAft>
            </a:pPr>
            <a:r>
              <a:rPr lang="en-US" sz="1000">
                <a:solidFill>
                  <a:srgbClr val="000000"/>
                </a:solidFill>
                <a:latin typeface="Arial" charset="0"/>
                <a:ea typeface="ＭＳ Ｐゴシック" pitchFamily="-110" charset="-128"/>
              </a:rPr>
              <a:t>© 2013 Pearson Education, Inc.</a:t>
            </a:r>
            <a:endParaRPr lang="en-US" sz="1000" b="1">
              <a:solidFill>
                <a:srgbClr val="000000"/>
              </a:solidFill>
              <a:latin typeface="Arial" charset="0"/>
              <a:ea typeface="ＭＳ Ｐゴシック" pitchFamily="-110" charset="-128"/>
            </a:endParaRPr>
          </a:p>
        </p:txBody>
      </p:sp>
      <p:sp>
        <p:nvSpPr>
          <p:cNvPr id="4" name="Footer Placeholder 6"/>
          <p:cNvSpPr txBox="1">
            <a:spLocks/>
          </p:cNvSpPr>
          <p:nvPr userDrawn="1"/>
        </p:nvSpPr>
        <p:spPr>
          <a:xfrm>
            <a:off x="3124200" y="6473825"/>
            <a:ext cx="2895600" cy="476250"/>
          </a:xfrm>
          <a:prstGeom prst="rect">
            <a:avLst/>
          </a:prstGeom>
          <a:noFill/>
          <a:ln/>
          <a:extLst/>
        </p:spPr>
        <p:txBody>
          <a:bodyPr/>
          <a:lstStyle/>
          <a:p>
            <a:pPr algn="ctr" fontAlgn="base">
              <a:spcBef>
                <a:spcPct val="0"/>
              </a:spcBef>
              <a:spcAft>
                <a:spcPct val="0"/>
              </a:spcAft>
            </a:pPr>
            <a:r>
              <a:rPr lang="en-US" sz="1000">
                <a:solidFill>
                  <a:prstClr val="black"/>
                </a:solidFill>
                <a:latin typeface="Arial" charset="0"/>
                <a:ea typeface="ＭＳ Ｐゴシック" pitchFamily="-110" charset="-128"/>
              </a:rPr>
              <a:t>Chapter 14</a:t>
            </a:r>
          </a:p>
        </p:txBody>
      </p:sp>
      <p:sp>
        <p:nvSpPr>
          <p:cNvPr id="5" name="Slide Number Placeholder 7"/>
          <p:cNvSpPr txBox="1">
            <a:spLocks/>
          </p:cNvSpPr>
          <p:nvPr userDrawn="1"/>
        </p:nvSpPr>
        <p:spPr>
          <a:xfrm>
            <a:off x="6553200" y="6473825"/>
            <a:ext cx="2133600" cy="476250"/>
          </a:xfrm>
          <a:prstGeom prst="rect">
            <a:avLst/>
          </a:prstGeom>
          <a:noFill/>
          <a:ln/>
          <a:extLst/>
        </p:spPr>
        <p:txBody>
          <a:bodyPr/>
          <a:lstStyle/>
          <a:p>
            <a:pPr algn="r" fontAlgn="base">
              <a:spcBef>
                <a:spcPct val="0"/>
              </a:spcBef>
              <a:spcAft>
                <a:spcPct val="0"/>
              </a:spcAft>
            </a:pPr>
            <a:fld id="{02C642D8-2CB9-4F2F-8B17-80DD0B96B416}" type="slidenum">
              <a:rPr lang="en-US" sz="1000">
                <a:solidFill>
                  <a:prstClr val="black"/>
                </a:solidFill>
                <a:latin typeface="Arial" charset="0"/>
                <a:ea typeface="ＭＳ Ｐゴシック" pitchFamily="-110" charset="-128"/>
              </a:rPr>
              <a:pPr algn="r" fontAlgn="base">
                <a:spcBef>
                  <a:spcPct val="0"/>
                </a:spcBef>
                <a:spcAft>
                  <a:spcPct val="0"/>
                </a:spcAft>
              </a:pPr>
              <a:t>‹#›</a:t>
            </a:fld>
            <a:endParaRPr lang="en-US" sz="1000">
              <a:solidFill>
                <a:prstClr val="black"/>
              </a:solidFill>
              <a:latin typeface="Arial" charset="0"/>
              <a:ea typeface="ＭＳ Ｐゴシック" pitchFamily="-110" charset="-128"/>
            </a:endParaRPr>
          </a:p>
        </p:txBody>
      </p:sp>
      <p:sp>
        <p:nvSpPr>
          <p:cNvPr id="2" name="Content Placeholder 1"/>
          <p:cNvSpPr>
            <a:spLocks noGrp="1"/>
          </p:cNvSpPr>
          <p:nvPr>
            <p:ph/>
          </p:nvPr>
        </p:nvSpPr>
        <p:spPr>
          <a:xfrm>
            <a:off x="685800" y="457200"/>
            <a:ext cx="777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endParaRPr lang="en-US">
              <a:solidFill>
                <a:srgbClr val="E7DEC9">
                  <a:shade val="50000"/>
                  <a:satMod val="200000"/>
                </a:srgbClr>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solidFill>
                  <a:srgbClr val="E7DEC9">
                    <a:shade val="50000"/>
                    <a:satMod val="200000"/>
                  </a:srgbClr>
                </a:solidFill>
              </a:rPr>
              <a:t>Chapter 14</a:t>
            </a:r>
          </a:p>
        </p:txBody>
      </p:sp>
      <p:sp>
        <p:nvSpPr>
          <p:cNvPr id="8"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1FEB3FA-88A4-4D74-A9F5-E4AC2658BB60}" type="slidenum">
              <a:rPr lang="en-US">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66571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5E19AB1B-48EE-4BA7-BD02-ED83DFBD1555}" type="datetimeFigureOut">
              <a:rPr lang="en-US">
                <a:solidFill>
                  <a:srgbClr val="FEFAC9"/>
                </a:solidFill>
              </a:rPr>
              <a:pPr>
                <a:defRPr/>
              </a:pPr>
              <a:t>2/17/2016</a:t>
            </a:fld>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501CAFEB-A89D-44D5-BC9C-CE28AA309A09}"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142486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FA1EBB9E-14D9-401A-820E-761520A819A4}" type="datetimeFigureOut">
              <a:rPr lang="en-US">
                <a:solidFill>
                  <a:srgbClr val="FEFAC9"/>
                </a:solidFill>
              </a:rPr>
              <a:pPr>
                <a:defRPr/>
              </a:pPr>
              <a:t>2/17/2016</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ED9379C0-CBEC-4170-B699-6065C5F65020}"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2024005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E1EC09-CF2A-462F-B7F8-CF1DA7B24674}" type="datetimeFigureOut">
              <a:rPr lang="en-US">
                <a:solidFill>
                  <a:srgbClr val="FEFAC9"/>
                </a:solidFill>
              </a:rPr>
              <a:pPr>
                <a:defRPr/>
              </a:pPr>
              <a:t>2/17/2016</a:t>
            </a:fld>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5447B3CF-1888-4C40-A474-605E66547F4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6831265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64F7AA5D-98EF-4E4B-825C-88083FA6042E}" type="datetimeFigureOut">
              <a:rPr lang="en-US">
                <a:solidFill>
                  <a:srgbClr val="FEFAC9"/>
                </a:solidFill>
              </a:rPr>
              <a:pPr>
                <a:defRPr/>
              </a:pPr>
              <a:t>2/17/2016</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AA62341-D42A-49B5-89C2-CB8D5474510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413056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BE9898E-707A-42FF-8235-34E1BD7F0148}"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fld id="{EC25D141-F59F-4E39-9C7A-A4C37684DB4D}" type="datetimeFigureOut">
              <a:rPr lang="en-US">
                <a:solidFill>
                  <a:srgbClr val="FEFAC9"/>
                </a:solidFill>
              </a:rPr>
              <a:pPr>
                <a:defRPr/>
              </a:pPr>
              <a:t>2/17/2016</a:t>
            </a:fld>
            <a:endParaRPr lang="en-US">
              <a:solidFill>
                <a:srgbClr val="FEFAC9"/>
              </a:solidFill>
            </a:endParaRPr>
          </a:p>
        </p:txBody>
      </p:sp>
    </p:spTree>
    <p:extLst>
      <p:ext uri="{BB962C8B-B14F-4D97-AF65-F5344CB8AC3E}">
        <p14:creationId xmlns:p14="http://schemas.microsoft.com/office/powerpoint/2010/main" val="42156444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19568373-3F8F-4844-AEE2-64AF2AE42BDB}" type="datetimeFigureOut">
              <a:rPr lang="en-US">
                <a:solidFill>
                  <a:srgbClr val="FEFAC9"/>
                </a:solidFill>
              </a:rPr>
              <a:pPr>
                <a:defRPr/>
              </a:pPr>
              <a:t>2/17/2016</a:t>
            </a:fld>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A06CC613-0481-45A1-BDB9-C748A3BD7DC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905943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5FA8FB5C-501F-47FD-A68F-DB100EE0049E}" type="datetimeFigureOut">
              <a:rPr lang="en-US">
                <a:solidFill>
                  <a:srgbClr val="FEFAC9"/>
                </a:solidFill>
              </a:rPr>
              <a:pPr>
                <a:defRPr/>
              </a:pPr>
              <a:t>2/17/2016</a:t>
            </a:fld>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CD9BBBD1-8AB6-43FE-AB55-D22BA6B8E98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070893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7166E4FF-DDBF-4688-A17E-CFC118AC5382}" type="datetimeFigureOut">
              <a:rPr lang="en-US">
                <a:solidFill>
                  <a:srgbClr val="FEFAC9"/>
                </a:solidFill>
              </a:rPr>
              <a:pPr>
                <a:defRPr/>
              </a:pPr>
              <a:t>2/17/2016</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68F7305C-B804-4743-B986-015FBE58166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68871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272DA-CDDE-4705-A56D-70783DA72EB1}" type="datetimeFigureOut">
              <a:rPr lang="en-US" smtClean="0"/>
              <a:pPr/>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0E17042C-53BC-4DFC-B709-0E6A15C7D349}" type="datetimeFigureOut">
              <a:rPr lang="en-US">
                <a:solidFill>
                  <a:srgbClr val="FEFAC9"/>
                </a:solidFill>
              </a:rPr>
              <a:pPr>
                <a:defRPr/>
              </a:pPr>
              <a:t>2/17/2016</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4375772-E06A-4AC4-8D28-C8573CBA815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522824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9CE8D94-5FE4-415C-94C6-BBD96C83205D}" type="datetimeFigureOut">
              <a:rPr lang="en-US">
                <a:solidFill>
                  <a:srgbClr val="FEFAC9"/>
                </a:solidFill>
              </a:rPr>
              <a:pPr>
                <a:defRPr/>
              </a:pPr>
              <a:t>2/17/2016</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18A3B4B8-5A98-426D-87DB-F6A17652C720}"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6561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FA72D02-C6C4-47B0-A383-00EB206BE870}" type="datetimeFigureOut">
              <a:rPr lang="en-US">
                <a:solidFill>
                  <a:srgbClr val="FEFAC9"/>
                </a:solidFill>
              </a:rPr>
              <a:pPr>
                <a:defRPr/>
              </a:pPr>
              <a:t>2/17/2016</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20F872B0-3009-4BE8-9D3F-5AA6057C97D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5615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272DA-CDDE-4705-A56D-70783DA72EB1}"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272DA-CDDE-4705-A56D-70783DA72EB1}"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9F8DB-4E7B-4B62-8A4B-E2C09D238D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272DA-CDDE-4705-A56D-70783DA72EB1}" type="datetimeFigureOut">
              <a:rPr lang="en-US" smtClean="0"/>
              <a:pPr/>
              <a:t>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9F8DB-4E7B-4B62-8A4B-E2C09D238D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Arial" pitchFamily="34" charset="0"/>
              </a:defRPr>
            </a:lvl1pPr>
          </a:lstStyle>
          <a:p>
            <a:pPr fontAlgn="base">
              <a:spcBef>
                <a:spcPct val="0"/>
              </a:spcBef>
              <a:spcAft>
                <a:spcPct val="0"/>
              </a:spcAft>
              <a:defRPr/>
            </a:pPr>
            <a:fld id="{51BB31F8-3F1A-464E-B362-3FEA4782BE05}" type="datetime6">
              <a:rPr lang="ar-SA" altLang="en-US">
                <a:ea typeface="ＭＳ Ｐゴシック" pitchFamily="34" charset="-128"/>
              </a:rPr>
              <a:pPr fontAlgn="base">
                <a:spcBef>
                  <a:spcPct val="0"/>
                </a:spcBef>
                <a:spcAft>
                  <a:spcPct val="0"/>
                </a:spcAft>
                <a:defRPr/>
              </a:pPr>
              <a:t>9-جمادى الأولى-37</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 typeface="Arial" charset="0"/>
              <a:buNone/>
              <a:defRPr sz="1200">
                <a:solidFill>
                  <a:schemeClr val="tx1">
                    <a:tint val="75000"/>
                  </a:schemeClr>
                </a:solidFill>
                <a:latin typeface="Arial" charset="0"/>
                <a:ea typeface="ＭＳ Ｐゴシック" charset="0"/>
                <a:cs typeface="+mn-cs"/>
              </a:defRPr>
            </a:lvl1pPr>
          </a:lstStyle>
          <a:p>
            <a:pPr fontAlgn="base">
              <a:spcBef>
                <a:spcPct val="0"/>
              </a:spcBef>
              <a:spcAft>
                <a:spcPct val="0"/>
              </a:spcAft>
              <a:defRPr/>
            </a:pPr>
            <a:r>
              <a:rPr lang="en-US">
                <a:solidFill>
                  <a:prstClr val="black">
                    <a:tint val="75000"/>
                  </a:prstClr>
                </a:solidFill>
              </a:rPr>
              <a:t>1111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buFont typeface="Arial" panose="020B0604020202020204" pitchFamily="34" charset="0"/>
              <a:buNone/>
            </a:pPr>
            <a:fld id="{3726E0D9-1093-4BB0-857B-EBA963C4F2C3}" type="slidenum">
              <a:rPr lang="en-US" altLang="en-US">
                <a:latin typeface="Arial" panose="020B0604020202020204" pitchFamily="34" charset="0"/>
                <a:ea typeface="ＭＳ Ｐゴシック" pitchFamily="34" charset="-128"/>
              </a:rPr>
              <a:pPr fontAlgn="base">
                <a:spcBef>
                  <a:spcPct val="0"/>
                </a:spcBef>
                <a:spcAft>
                  <a:spcPct val="0"/>
                </a:spcAft>
                <a:buFont typeface="Arial" panose="020B0604020202020204" pitchFamily="34" charset="0"/>
                <a:buNone/>
              </a:pPr>
              <a:t>‹#›</a:t>
            </a:fld>
            <a:endParaRPr lang="en-US" altLang="en-US">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2416418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Arial" pitchFamily="34" charset="0"/>
              </a:defRPr>
            </a:lvl1pPr>
          </a:lstStyle>
          <a:p>
            <a:pPr fontAlgn="base">
              <a:spcBef>
                <a:spcPct val="0"/>
              </a:spcBef>
              <a:spcAft>
                <a:spcPct val="0"/>
              </a:spcAft>
              <a:defRPr/>
            </a:pPr>
            <a:fld id="{51BB31F8-3F1A-464E-B362-3FEA4782BE05}" type="datetime6">
              <a:rPr lang="ar-SA" altLang="en-US">
                <a:ea typeface="ＭＳ Ｐゴシック" pitchFamily="34" charset="-128"/>
              </a:rPr>
              <a:pPr fontAlgn="base">
                <a:spcBef>
                  <a:spcPct val="0"/>
                </a:spcBef>
                <a:spcAft>
                  <a:spcPct val="0"/>
                </a:spcAft>
                <a:defRPr/>
              </a:pPr>
              <a:t>9-جمادى الأولى-37</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 typeface="Arial" charset="0"/>
              <a:buNone/>
              <a:defRPr sz="1200">
                <a:solidFill>
                  <a:schemeClr val="tx1">
                    <a:tint val="75000"/>
                  </a:schemeClr>
                </a:solidFill>
                <a:latin typeface="Arial" charset="0"/>
                <a:ea typeface="ＭＳ Ｐゴシック" charset="0"/>
                <a:cs typeface="+mn-cs"/>
              </a:defRPr>
            </a:lvl1pPr>
          </a:lstStyle>
          <a:p>
            <a:pPr fontAlgn="base">
              <a:spcBef>
                <a:spcPct val="0"/>
              </a:spcBef>
              <a:spcAft>
                <a:spcPct val="0"/>
              </a:spcAft>
              <a:defRPr/>
            </a:pPr>
            <a:r>
              <a:rPr lang="en-US">
                <a:solidFill>
                  <a:prstClr val="black">
                    <a:tint val="75000"/>
                  </a:prstClr>
                </a:solidFill>
              </a:rPr>
              <a:t>1111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buFont typeface="Arial" panose="020B0604020202020204" pitchFamily="34" charset="0"/>
              <a:buNone/>
            </a:pPr>
            <a:fld id="{3726E0D9-1093-4BB0-857B-EBA963C4F2C3}" type="slidenum">
              <a:rPr lang="en-US" altLang="en-US">
                <a:latin typeface="Arial" panose="020B0604020202020204" pitchFamily="34" charset="0"/>
                <a:ea typeface="ＭＳ Ｐゴシック" pitchFamily="34" charset="-128"/>
              </a:rPr>
              <a:pPr fontAlgn="base">
                <a:spcBef>
                  <a:spcPct val="0"/>
                </a:spcBef>
                <a:spcAft>
                  <a:spcPct val="0"/>
                </a:spcAft>
                <a:buFont typeface="Arial" panose="020B0604020202020204" pitchFamily="34" charset="0"/>
                <a:buNone/>
              </a:pPr>
              <a:t>‹#›</a:t>
            </a:fld>
            <a:endParaRPr lang="en-US" altLang="en-US">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12999498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pPr>
            <a:fld id="{54AB02A5-4FE5-49D9-9E24-09F23B90C450}" type="datetimeFigureOut">
              <a:rPr lang="en-US" smtClean="0">
                <a:solidFill>
                  <a:srgbClr val="E7DEC9">
                    <a:shade val="50000"/>
                    <a:satMod val="200000"/>
                  </a:srgbClr>
                </a:solidFill>
                <a:latin typeface="Arial" charset="0"/>
                <a:ea typeface="ＭＳ Ｐゴシック" pitchFamily="-110" charset="-128"/>
              </a:rPr>
              <a:pPr fontAlgn="base">
                <a:spcBef>
                  <a:spcPct val="0"/>
                </a:spcBef>
                <a:spcAft>
                  <a:spcPct val="0"/>
                </a:spcAft>
              </a:pPr>
              <a:t>2/17/2016</a:t>
            </a:fld>
            <a:endParaRPr lang="en-US">
              <a:solidFill>
                <a:srgbClr val="E7DEC9">
                  <a:shade val="50000"/>
                </a:srgbClr>
              </a:solidFill>
              <a:latin typeface="Arial" charset="0"/>
              <a:ea typeface="ＭＳ Ｐゴシック" pitchFamily="-110" charset="-128"/>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base">
              <a:spcBef>
                <a:spcPct val="0"/>
              </a:spcBef>
              <a:spcAft>
                <a:spcPct val="0"/>
              </a:spcAft>
            </a:pPr>
            <a:endParaRPr lang="en-US">
              <a:solidFill>
                <a:srgbClr val="E7DEC9">
                  <a:shade val="50000"/>
                </a:srgbClr>
              </a:solidFill>
              <a:latin typeface="Arial" charset="0"/>
              <a:ea typeface="ＭＳ Ｐゴシック" pitchFamily="-110" charset="-128"/>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pPr>
            <a:fld id="{6294C92D-0306-4E69-9CD3-20855E849650}" type="slidenum">
              <a:rPr lang="en-US" smtClean="0">
                <a:solidFill>
                  <a:srgbClr val="E7DEC9">
                    <a:shade val="50000"/>
                    <a:satMod val="200000"/>
                  </a:srgbClr>
                </a:solidFill>
                <a:latin typeface="Arial" charset="0"/>
                <a:ea typeface="ＭＳ Ｐゴシック" pitchFamily="-110" charset="-128"/>
              </a:rPr>
              <a:pPr fontAlgn="base">
                <a:spcBef>
                  <a:spcPct val="0"/>
                </a:spcBef>
                <a:spcAft>
                  <a:spcPct val="0"/>
                </a:spcAft>
              </a:pPr>
              <a:t>‹#›</a:t>
            </a:fld>
            <a:endParaRPr lang="en-US">
              <a:solidFill>
                <a:srgbClr val="E7DEC9">
                  <a:shade val="50000"/>
                </a:srgbClr>
              </a:solidFill>
              <a:latin typeface="Arial" charset="0"/>
              <a:ea typeface="ＭＳ Ｐゴシック" pitchFamily="-110" charset="-128"/>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6404678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pPr>
            <a:fld id="{54AB02A5-4FE5-49D9-9E24-09F23B90C450}" type="datetimeFigureOut">
              <a:rPr lang="en-US" smtClean="0">
                <a:solidFill>
                  <a:srgbClr val="E7DEC9">
                    <a:shade val="50000"/>
                    <a:satMod val="200000"/>
                  </a:srgbClr>
                </a:solidFill>
                <a:latin typeface="Arial" charset="0"/>
                <a:ea typeface="ＭＳ Ｐゴシック" pitchFamily="-110" charset="-128"/>
              </a:rPr>
              <a:pPr fontAlgn="base">
                <a:spcBef>
                  <a:spcPct val="0"/>
                </a:spcBef>
                <a:spcAft>
                  <a:spcPct val="0"/>
                </a:spcAft>
              </a:pPr>
              <a:t>2/17/2016</a:t>
            </a:fld>
            <a:endParaRPr lang="en-US">
              <a:solidFill>
                <a:srgbClr val="E7DEC9">
                  <a:shade val="50000"/>
                </a:srgbClr>
              </a:solidFill>
              <a:latin typeface="Arial" charset="0"/>
              <a:ea typeface="ＭＳ Ｐゴシック" pitchFamily="-110" charset="-128"/>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base">
              <a:spcBef>
                <a:spcPct val="0"/>
              </a:spcBef>
              <a:spcAft>
                <a:spcPct val="0"/>
              </a:spcAft>
            </a:pPr>
            <a:endParaRPr lang="en-US">
              <a:solidFill>
                <a:srgbClr val="E7DEC9">
                  <a:shade val="50000"/>
                </a:srgbClr>
              </a:solidFill>
              <a:latin typeface="Arial" charset="0"/>
              <a:ea typeface="ＭＳ Ｐゴシック" pitchFamily="-110" charset="-128"/>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pPr>
            <a:fld id="{6294C92D-0306-4E69-9CD3-20855E849650}" type="slidenum">
              <a:rPr lang="en-US" smtClean="0">
                <a:solidFill>
                  <a:srgbClr val="E7DEC9">
                    <a:shade val="50000"/>
                    <a:satMod val="200000"/>
                  </a:srgbClr>
                </a:solidFill>
                <a:latin typeface="Arial" charset="0"/>
                <a:ea typeface="ＭＳ Ｐゴシック" pitchFamily="-110" charset="-128"/>
              </a:rPr>
              <a:pPr fontAlgn="base">
                <a:spcBef>
                  <a:spcPct val="0"/>
                </a:spcBef>
                <a:spcAft>
                  <a:spcPct val="0"/>
                </a:spcAft>
              </a:pPr>
              <a:t>‹#›</a:t>
            </a:fld>
            <a:endParaRPr lang="en-US">
              <a:solidFill>
                <a:srgbClr val="E7DEC9">
                  <a:shade val="50000"/>
                </a:srgbClr>
              </a:solidFill>
              <a:latin typeface="Arial" charset="0"/>
              <a:ea typeface="ＭＳ Ｐゴシック" pitchFamily="-110" charset="-128"/>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5652157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1AFD08A1-4DDF-4C6A-B801-ADBE67552F3F}" type="datetimeFigureOut">
              <a:rPr lang="en-US">
                <a:solidFill>
                  <a:srgbClr val="FEFAC9"/>
                </a:solidFill>
              </a:rPr>
              <a:pPr>
                <a:defRPr/>
              </a:pPr>
              <a:t>2/17/2016</a:t>
            </a:fld>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73FA6DA8-1056-46C7-8567-E4C4B4BF44D5}"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212908610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image" Target="../media/image99.e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image" Target="../media/image100.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101.e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102.e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image" Target="../media/image103.e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10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10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10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10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11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11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11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11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11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3.xml"/><Relationship Id="rId1" Type="http://schemas.openxmlformats.org/officeDocument/2006/relationships/slideLayout" Target="../slideLayouts/slideLayout60.xml"/><Relationship Id="rId4" Type="http://schemas.openxmlformats.org/officeDocument/2006/relationships/image" Target="../media/image113.jpeg"/></Relationships>
</file>

<file path=ppt/slides/_rels/slide11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12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12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12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0.xml"/><Relationship Id="rId1" Type="http://schemas.openxmlformats.org/officeDocument/2006/relationships/slideLayout" Target="../slideLayouts/slideLayout6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12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42.xml"/><Relationship Id="rId1" Type="http://schemas.openxmlformats.org/officeDocument/2006/relationships/slideLayout" Target="../slideLayouts/slideLayout60.xml"/></Relationships>
</file>

<file path=ppt/slides/_rels/slide12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43.xml"/><Relationship Id="rId1" Type="http://schemas.openxmlformats.org/officeDocument/2006/relationships/slideLayout" Target="../slideLayouts/slideLayout60.xml"/></Relationships>
</file>

<file path=ppt/slides/_rels/slide12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44.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45.xml"/><Relationship Id="rId1" Type="http://schemas.openxmlformats.org/officeDocument/2006/relationships/slideLayout" Target="../slideLayouts/slideLayout60.xml"/></Relationships>
</file>

<file path=ppt/slides/_rels/slide13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46.xml"/><Relationship Id="rId1" Type="http://schemas.openxmlformats.org/officeDocument/2006/relationships/slideLayout" Target="../slideLayouts/slideLayout60.xml"/></Relationships>
</file>

<file path=ppt/slides/_rels/slide13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47.xml"/><Relationship Id="rId1" Type="http://schemas.openxmlformats.org/officeDocument/2006/relationships/slideLayout" Target="../slideLayouts/slideLayout60.xml"/></Relationships>
</file>

<file path=ppt/slides/_rels/slide13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48.xml"/><Relationship Id="rId1" Type="http://schemas.openxmlformats.org/officeDocument/2006/relationships/slideLayout" Target="../slideLayouts/slideLayout60.xml"/></Relationships>
</file>

<file path=ppt/slides/_rels/slide13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49.xml"/><Relationship Id="rId1" Type="http://schemas.openxmlformats.org/officeDocument/2006/relationships/slideLayout" Target="../slideLayouts/slideLayout60.xml"/></Relationships>
</file>

<file path=ppt/slides/_rels/slide135.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13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51.xml"/><Relationship Id="rId1" Type="http://schemas.openxmlformats.org/officeDocument/2006/relationships/slideLayout" Target="../slideLayouts/slideLayout60.xml"/><Relationship Id="rId5" Type="http://schemas.openxmlformats.org/officeDocument/2006/relationships/image" Target="../media/image130.jpeg"/><Relationship Id="rId4" Type="http://schemas.openxmlformats.org/officeDocument/2006/relationships/image" Target="../media/image129.jpeg"/></Relationships>
</file>

<file path=ppt/slides/_rels/slide137.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52.xml"/><Relationship Id="rId1" Type="http://schemas.openxmlformats.org/officeDocument/2006/relationships/slideLayout" Target="../slideLayouts/slideLayout60.xml"/><Relationship Id="rId5" Type="http://schemas.openxmlformats.org/officeDocument/2006/relationships/image" Target="../media/image133.jpeg"/><Relationship Id="rId4" Type="http://schemas.openxmlformats.org/officeDocument/2006/relationships/image" Target="../media/image132.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9.xml"/></Relationships>
</file>

<file path=ppt/slides/_rels/slide13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54.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55.xml"/><Relationship Id="rId1" Type="http://schemas.openxmlformats.org/officeDocument/2006/relationships/slideLayout" Target="../slideLayouts/slideLayout60.xml"/></Relationships>
</file>

<file path=ppt/slides/_rels/slide14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56.xml"/><Relationship Id="rId1" Type="http://schemas.openxmlformats.org/officeDocument/2006/relationships/slideLayout" Target="../slideLayouts/slideLayout60.xml"/></Relationships>
</file>

<file path=ppt/slides/_rels/slide142.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57.xml"/><Relationship Id="rId1" Type="http://schemas.openxmlformats.org/officeDocument/2006/relationships/slideLayout" Target="../slideLayouts/slideLayout49.xml"/></Relationships>
</file>

<file path=ppt/slides/_rels/slide14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58.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9.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Ether"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31.png"/><Relationship Id="rId5" Type="http://schemas.openxmlformats.org/officeDocument/2006/relationships/hyperlink" Target="https://en.wikipedia.org/wiki/Ring_strain" TargetMode="External"/><Relationship Id="rId4" Type="http://schemas.openxmlformats.org/officeDocument/2006/relationships/hyperlink" Target="https://en.wikipedia.org/wiki/Equilateral_triangle"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mlDrawing" Target="../drawings/vmlDrawing4.vml"/><Relationship Id="rId5" Type="http://schemas.openxmlformats.org/officeDocument/2006/relationships/image" Target="../media/image32.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9.xml"/><Relationship Id="rId1" Type="http://schemas.openxmlformats.org/officeDocument/2006/relationships/vmlDrawing" Target="../drawings/vmlDrawing5.vml"/><Relationship Id="rId4" Type="http://schemas.openxmlformats.org/officeDocument/2006/relationships/image" Target="../media/image4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6.vml"/><Relationship Id="rId6" Type="http://schemas.openxmlformats.org/officeDocument/2006/relationships/image" Target="../media/image47.wmf"/><Relationship Id="rId5" Type="http://schemas.openxmlformats.org/officeDocument/2006/relationships/oleObject" Target="../embeddings/oleObject7.bin"/><Relationship Id="rId4" Type="http://schemas.openxmlformats.org/officeDocument/2006/relationships/image" Target="../media/image4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9.xml"/><Relationship Id="rId1" Type="http://schemas.openxmlformats.org/officeDocument/2006/relationships/vmlDrawing" Target="../drawings/vmlDrawing7.vml"/><Relationship Id="rId6" Type="http://schemas.openxmlformats.org/officeDocument/2006/relationships/image" Target="../media/image49.wmf"/><Relationship Id="rId5" Type="http://schemas.openxmlformats.org/officeDocument/2006/relationships/oleObject" Target="../embeddings/oleObject9.bin"/><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9.xml"/><Relationship Id="rId1" Type="http://schemas.openxmlformats.org/officeDocument/2006/relationships/vmlDrawing" Target="../drawings/vmlDrawing8.vml"/><Relationship Id="rId4" Type="http://schemas.openxmlformats.org/officeDocument/2006/relationships/image" Target="../media/image51.wmf"/></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1.wav"/><Relationship Id="rId1" Type="http://schemas.openxmlformats.org/officeDocument/2006/relationships/slideLayout" Target="../slideLayouts/slideLayout68.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75.emf"/></Relationships>
</file>

<file path=ppt/slides/_rels/slide8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79.emf"/><Relationship Id="rId5" Type="http://schemas.openxmlformats.org/officeDocument/2006/relationships/oleObject" Target="../embeddings/oleObject13.bin"/><Relationship Id="rId4" Type="http://schemas.openxmlformats.org/officeDocument/2006/relationships/image" Target="../media/image78.emf"/></Relationships>
</file>

<file path=ppt/slides/_rels/slide8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92.emf"/><Relationship Id="rId5" Type="http://schemas.openxmlformats.org/officeDocument/2006/relationships/oleObject" Target="../embeddings/oleObject15.bin"/><Relationship Id="rId4" Type="http://schemas.openxmlformats.org/officeDocument/2006/relationships/image" Target="../media/image91.emf"/></Relationships>
</file>

<file path=ppt/slides/_rels/slide9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93.emf"/><Relationship Id="rId4" Type="http://schemas.openxmlformats.org/officeDocument/2006/relationships/oleObject" Target="../embeddings/oleObject16.bin"/></Relationships>
</file>

<file path=ppt/slides/_rels/slide9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772400" cy="1981200"/>
          </a:xfrm>
        </p:spPr>
        <p:txBody>
          <a:bodyPr>
            <a:noAutofit/>
          </a:bodyPr>
          <a:lstStyle/>
          <a:p>
            <a:pPr>
              <a:lnSpc>
                <a:spcPts val="5600"/>
              </a:lnSpc>
            </a:pPr>
            <a:r>
              <a:rPr lang="en-US" sz="4800" dirty="0" smtClean="0">
                <a:latin typeface="Algerian" pitchFamily="82" charset="0"/>
              </a:rPr>
              <a:t>Organic Chemistry </a:t>
            </a:r>
            <a:r>
              <a:rPr lang="en-US" sz="6000" dirty="0" smtClean="0">
                <a:latin typeface="Algerian" pitchFamily="82" charset="0"/>
              </a:rPr>
              <a:t>II</a:t>
            </a:r>
            <a:br>
              <a:rPr lang="en-US" sz="6000" dirty="0" smtClean="0">
                <a:latin typeface="Algerian" pitchFamily="82" charset="0"/>
              </a:rPr>
            </a:br>
            <a:r>
              <a:rPr lang="en-US" sz="6000" dirty="0" smtClean="0">
                <a:latin typeface="Algerian" pitchFamily="82" charset="0"/>
              </a:rPr>
              <a:t/>
            </a:r>
            <a:br>
              <a:rPr lang="en-US" sz="6000" dirty="0" smtClean="0">
                <a:latin typeface="Algerian" pitchFamily="82" charset="0"/>
              </a:rPr>
            </a:br>
            <a:r>
              <a:rPr lang="en-US" sz="6000" dirty="0" smtClean="0">
                <a:latin typeface="MV Boli" panose="02000500030200090000" pitchFamily="2" charset="0"/>
                <a:cs typeface="MV Boli" panose="02000500030200090000" pitchFamily="2" charset="0"/>
              </a:rPr>
              <a:t>Chapter 18</a:t>
            </a:r>
            <a:r>
              <a:rPr lang="en-US" sz="6000" dirty="0" smtClean="0">
                <a:latin typeface="Algerian" pitchFamily="82" charset="0"/>
              </a:rPr>
              <a:t> </a:t>
            </a:r>
            <a:endParaRPr lang="en-US" sz="6000" dirty="0">
              <a:latin typeface="Algerian" pitchFamily="82" charset="0"/>
            </a:endParaRPr>
          </a:p>
        </p:txBody>
      </p:sp>
      <p:sp>
        <p:nvSpPr>
          <p:cNvPr id="3" name="Subtitle 2"/>
          <p:cNvSpPr>
            <a:spLocks noGrp="1"/>
          </p:cNvSpPr>
          <p:nvPr>
            <p:ph type="subTitle" idx="1"/>
          </p:nvPr>
        </p:nvSpPr>
        <p:spPr>
          <a:xfrm>
            <a:off x="435204" y="3200400"/>
            <a:ext cx="8686800" cy="1752600"/>
          </a:xfrm>
        </p:spPr>
        <p:txBody>
          <a:bodyPr>
            <a:noAutofit/>
          </a:bodyPr>
          <a:lstStyle/>
          <a:p>
            <a:r>
              <a:rPr lang="en-US" sz="6000" dirty="0" smtClean="0">
                <a:solidFill>
                  <a:srgbClr val="FF0000"/>
                </a:solidFill>
                <a:latin typeface="Kalinga" panose="020B0502040204020203" pitchFamily="34" charset="0"/>
                <a:cs typeface="Kalinga" panose="020B0502040204020203" pitchFamily="34" charset="0"/>
              </a:rPr>
              <a:t>Ethers </a:t>
            </a:r>
            <a:r>
              <a:rPr lang="en-US" sz="6000" dirty="0">
                <a:solidFill>
                  <a:srgbClr val="FF0000"/>
                </a:solidFill>
                <a:latin typeface="Kalinga" panose="020B0502040204020203" pitchFamily="34" charset="0"/>
                <a:cs typeface="Kalinga" panose="020B0502040204020203" pitchFamily="34" charset="0"/>
              </a:rPr>
              <a:t>and Epoxides; Thiols and </a:t>
            </a:r>
            <a:r>
              <a:rPr lang="en-US" sz="6000" dirty="0" smtClean="0">
                <a:solidFill>
                  <a:srgbClr val="FF0000"/>
                </a:solidFill>
                <a:latin typeface="Kalinga" panose="020B0502040204020203" pitchFamily="34" charset="0"/>
                <a:cs typeface="Kalinga" panose="020B0502040204020203" pitchFamily="34" charset="0"/>
              </a:rPr>
              <a:t>Sulfides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Group 2"/>
          <p:cNvGraphicFramePr>
            <a:graphicFrameLocks noGrp="1"/>
          </p:cNvGraphicFramePr>
          <p:nvPr>
            <p:extLst>
              <p:ext uri="{D42A27DB-BD31-4B8C-83A1-F6EECF244321}">
                <p14:modId xmlns:p14="http://schemas.microsoft.com/office/powerpoint/2010/main" val="3027022391"/>
              </p:ext>
            </p:extLst>
          </p:nvPr>
        </p:nvGraphicFramePr>
        <p:xfrm>
          <a:off x="685800" y="1981200"/>
          <a:ext cx="7772400" cy="4635501"/>
        </p:xfrm>
        <a:graphic>
          <a:graphicData uri="http://schemas.openxmlformats.org/drawingml/2006/table">
            <a:tbl>
              <a:tblPr/>
              <a:tblGrid>
                <a:gridCol w="1597025"/>
                <a:gridCol w="1960563"/>
                <a:gridCol w="1895475"/>
                <a:gridCol w="2319337"/>
              </a:tblGrid>
              <a:tr h="698500">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200000"/>
                        </a:lnSpc>
                        <a:spcBef>
                          <a:spcPct val="0"/>
                        </a:spcBef>
                        <a:spcAft>
                          <a:spcPct val="0"/>
                        </a:spcAft>
                        <a:buClr>
                          <a:srgbClr val="0BD0D9"/>
                        </a:buClr>
                        <a:buSzPct val="95000"/>
                        <a:buFont typeface="Wingdings 2" pitchFamily="18" charset="2"/>
                        <a:buNone/>
                        <a:tabLst/>
                      </a:pPr>
                      <a:r>
                        <a:rPr kumimoji="0" lang="en-US" altLang="en-US" sz="2000" b="1" i="0" u="none" strike="noStrike" cap="none" normalizeH="0" baseline="0" dirty="0" smtClean="0">
                          <a:ln>
                            <a:noFill/>
                          </a:ln>
                          <a:solidFill>
                            <a:srgbClr val="FF0000"/>
                          </a:solidFill>
                          <a:effectLst>
                            <a:outerShdw blurRad="38100" dist="38100" dir="2700000" algn="tl">
                              <a:srgbClr val="000000"/>
                            </a:outerShdw>
                          </a:effectLst>
                          <a:latin typeface="Arial" pitchFamily="34" charset="0"/>
                          <a:ea typeface="ＭＳ Ｐゴシック" pitchFamily="34" charset="-128"/>
                          <a:cs typeface="Arial" pitchFamily="34" charset="0"/>
                        </a:rPr>
                        <a:t>Alkyl group </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200000"/>
                        </a:lnSpc>
                        <a:spcBef>
                          <a:spcPct val="0"/>
                        </a:spcBef>
                        <a:spcAft>
                          <a:spcPct val="0"/>
                        </a:spcAft>
                        <a:buClr>
                          <a:srgbClr val="0BD0D9"/>
                        </a:buClr>
                        <a:buSzPct val="95000"/>
                        <a:buFont typeface="Wingdings 2" pitchFamily="18" charset="2"/>
                        <a:buNone/>
                        <a:tabLst/>
                      </a:pPr>
                      <a:r>
                        <a:rPr kumimoji="0" lang="en-US" altLang="en-US" sz="2000" b="1" i="0" u="none" strike="noStrike" cap="none" normalizeH="0" baseline="0" dirty="0" smtClean="0">
                          <a:ln>
                            <a:noFill/>
                          </a:ln>
                          <a:solidFill>
                            <a:srgbClr val="FF0000"/>
                          </a:solidFill>
                          <a:effectLst>
                            <a:outerShdw blurRad="38100" dist="38100" dir="2700000" algn="tl">
                              <a:srgbClr val="000000"/>
                            </a:outerShdw>
                          </a:effectLst>
                          <a:latin typeface="Arial" pitchFamily="34" charset="0"/>
                          <a:ea typeface="ＭＳ Ｐゴシック" pitchFamily="34" charset="-128"/>
                          <a:cs typeface="Arial" pitchFamily="34" charset="0"/>
                        </a:rPr>
                        <a:t>Name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200000"/>
                        </a:lnSpc>
                        <a:spcBef>
                          <a:spcPct val="0"/>
                        </a:spcBef>
                        <a:spcAft>
                          <a:spcPct val="0"/>
                        </a:spcAft>
                        <a:buClr>
                          <a:srgbClr val="0BD0D9"/>
                        </a:buClr>
                        <a:buSzPct val="95000"/>
                        <a:buFont typeface="Wingdings 2" pitchFamily="18" charset="2"/>
                        <a:buNone/>
                        <a:tabLst/>
                      </a:pPr>
                      <a:r>
                        <a:rPr kumimoji="0" lang="en-US" altLang="en-US" sz="2000" b="1" i="0" u="none" strike="noStrike" cap="none" normalizeH="0" baseline="0" dirty="0" err="1" smtClean="0">
                          <a:ln>
                            <a:noFill/>
                          </a:ln>
                          <a:solidFill>
                            <a:srgbClr val="FF0000"/>
                          </a:solidFill>
                          <a:effectLst>
                            <a:outerShdw blurRad="38100" dist="38100" dir="2700000" algn="tl">
                              <a:srgbClr val="000000"/>
                            </a:outerShdw>
                          </a:effectLst>
                          <a:latin typeface="Arial" pitchFamily="34" charset="0"/>
                          <a:ea typeface="ＭＳ Ｐゴシック" pitchFamily="34" charset="-128"/>
                          <a:cs typeface="Arial" pitchFamily="34" charset="0"/>
                        </a:rPr>
                        <a:t>Alkoxy</a:t>
                      </a:r>
                      <a:r>
                        <a:rPr kumimoji="0" lang="en-US" altLang="en-US" sz="2000" b="1" i="0" u="none" strike="noStrike" cap="none" normalizeH="0" baseline="0" dirty="0" smtClean="0">
                          <a:ln>
                            <a:noFill/>
                          </a:ln>
                          <a:solidFill>
                            <a:srgbClr val="FF0000"/>
                          </a:solidFill>
                          <a:effectLst>
                            <a:outerShdw blurRad="38100" dist="38100" dir="2700000" algn="tl">
                              <a:srgbClr val="000000"/>
                            </a:outerShdw>
                          </a:effectLst>
                          <a:latin typeface="Arial" pitchFamily="34" charset="0"/>
                          <a:ea typeface="ＭＳ Ｐゴシック" pitchFamily="34" charset="-128"/>
                          <a:cs typeface="Arial" pitchFamily="34" charset="0"/>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200000"/>
                        </a:lnSpc>
                        <a:spcBef>
                          <a:spcPct val="0"/>
                        </a:spcBef>
                        <a:spcAft>
                          <a:spcPct val="0"/>
                        </a:spcAft>
                        <a:buClr>
                          <a:srgbClr val="0BD0D9"/>
                        </a:buClr>
                        <a:buSzPct val="95000"/>
                        <a:buFont typeface="Wingdings 2" pitchFamily="18" charset="2"/>
                        <a:buNone/>
                        <a:tabLst/>
                      </a:pPr>
                      <a:r>
                        <a:rPr kumimoji="0" lang="en-US" altLang="en-US" sz="2000" b="1" i="0" u="none" strike="noStrike" cap="none" normalizeH="0" baseline="0" dirty="0" smtClean="0">
                          <a:ln>
                            <a:noFill/>
                          </a:ln>
                          <a:solidFill>
                            <a:srgbClr val="FF0000"/>
                          </a:solidFill>
                          <a:effectLst>
                            <a:outerShdw blurRad="38100" dist="38100" dir="2700000" algn="tl">
                              <a:srgbClr val="000000"/>
                            </a:outerShdw>
                          </a:effectLst>
                          <a:latin typeface="Arial" pitchFamily="34" charset="0"/>
                          <a:ea typeface="ＭＳ Ｐゴシック" pitchFamily="34" charset="-128"/>
                          <a:cs typeface="Arial" pitchFamily="34" charset="0"/>
                        </a:rPr>
                        <a:t>Group Name </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787400">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3</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Constantia" pitchFamily="18" charset="0"/>
                          <a:ea typeface="ＭＳ Ｐゴシック" pitchFamily="34" charset="-128"/>
                          <a:cs typeface="Arial" pitchFamily="34" charset="0"/>
                        </a:rPr>
                        <a:t>–</a:t>
                      </a:r>
                      <a:endPar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Methyl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3</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O</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Constantia" pitchFamily="18" charset="0"/>
                          <a:ea typeface="ＭＳ Ｐゴシック" pitchFamily="34" charset="-128"/>
                          <a:cs typeface="Arial" pitchFamily="34" charset="0"/>
                        </a:rPr>
                        <a:t>–</a:t>
                      </a:r>
                      <a:endPar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3200" b="0" i="0" u="none" strike="noStrike" cap="none" normalizeH="0" baseline="0" dirty="0" err="1" smtClean="0">
                          <a:ln>
                            <a:noFill/>
                          </a:ln>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Methoxy</a:t>
                      </a:r>
                      <a:endParaRPr kumimoji="0" lang="en-US" altLang="en-US" sz="3200" b="0" i="0" u="none" strike="noStrike" cap="none" normalizeH="0" baseline="0" dirty="0" smtClean="0">
                        <a:ln>
                          <a:noFill/>
                        </a:ln>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3</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2</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Constantia" pitchFamily="18" charset="0"/>
                          <a:ea typeface="ＭＳ Ｐゴシック" pitchFamily="34" charset="-128"/>
                          <a:cs typeface="Arial" pitchFamily="34" charset="0"/>
                        </a:rPr>
                        <a:t>–</a:t>
                      </a:r>
                      <a:endPar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Ethyl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3</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2</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O</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Constantia" pitchFamily="18" charset="0"/>
                          <a:ea typeface="ＭＳ Ｐゴシック" pitchFamily="34" charset="-128"/>
                          <a:cs typeface="Arial" pitchFamily="34" charset="0"/>
                        </a:rPr>
                        <a:t>–</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3200" b="0" i="0" u="none" strike="noStrike" cap="none" normalizeH="0" baseline="0" dirty="0" err="1" smtClean="0">
                          <a:ln>
                            <a:noFill/>
                          </a:ln>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Ethoxy</a:t>
                      </a:r>
                      <a:endParaRPr kumimoji="0" lang="en-US" altLang="en-US" sz="3200" b="0" i="0" u="none" strike="noStrike" cap="none" normalizeH="0" baseline="0" dirty="0" smtClean="0">
                        <a:ln>
                          <a:noFill/>
                        </a:ln>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988">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3</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2</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Constantia" pitchFamily="18" charset="0"/>
                          <a:ea typeface="ＭＳ Ｐゴシック" pitchFamily="34" charset="-128"/>
                          <a:cs typeface="Arial" pitchFamily="34" charset="0"/>
                        </a:rPr>
                        <a:t>–</a:t>
                      </a:r>
                      <a:endPar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Isopropyl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3</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2</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CHO</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Constantia" pitchFamily="18" charset="0"/>
                          <a:ea typeface="ＭＳ Ｐゴシック" pitchFamily="34" charset="-128"/>
                          <a:cs typeface="Arial" pitchFamily="34" charset="0"/>
                        </a:rPr>
                        <a:t>–</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3200" b="0" i="0" u="none" strike="noStrike" cap="none" normalizeH="0" baseline="0" dirty="0" err="1" smtClean="0">
                          <a:ln>
                            <a:noFill/>
                          </a:ln>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Isopropoxy</a:t>
                      </a:r>
                      <a:endParaRPr kumimoji="0" lang="en-US" altLang="en-US" sz="3200" b="0" i="0" u="none" strike="noStrike" cap="none" normalizeH="0" baseline="0" dirty="0" smtClean="0">
                        <a:ln>
                          <a:noFill/>
                        </a:ln>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813">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3</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3</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Constantia" pitchFamily="18" charset="0"/>
                          <a:ea typeface="ＭＳ Ｐゴシック" pitchFamily="34" charset="-128"/>
                          <a:cs typeface="Arial" pitchFamily="34" charset="0"/>
                        </a:rPr>
                        <a:t>–</a:t>
                      </a:r>
                      <a:endPar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2400" b="0" i="0" u="none" strike="noStrike" cap="none" normalizeH="0" baseline="0" dirty="0" err="1"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tert</a:t>
                      </a: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-Butyl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3</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3</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CO</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Constantia" pitchFamily="18" charset="0"/>
                          <a:ea typeface="ＭＳ Ｐゴシック" pitchFamily="34" charset="-128"/>
                          <a:cs typeface="Arial" pitchFamily="34" charset="0"/>
                        </a:rPr>
                        <a:t>–</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3200" b="0" i="0" u="none" strike="noStrike" cap="none" normalizeH="0" baseline="0" dirty="0" err="1" smtClean="0">
                          <a:ln>
                            <a:noFill/>
                          </a:ln>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tert-Butoxy</a:t>
                      </a:r>
                      <a:endParaRPr kumimoji="0" lang="en-US" altLang="en-US" sz="3200" b="0" i="0" u="none" strike="noStrike" cap="none" normalizeH="0" baseline="0" dirty="0" smtClean="0">
                        <a:ln>
                          <a:noFill/>
                        </a:ln>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6</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5</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Constantia" pitchFamily="18" charset="0"/>
                          <a:ea typeface="ＭＳ Ｐゴシック" pitchFamily="34" charset="-128"/>
                          <a:cs typeface="Arial" pitchFamily="34" charset="0"/>
                        </a:rPr>
                        <a:t>–</a:t>
                      </a:r>
                      <a:endPar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Phenyl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C</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6</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H</a:t>
                      </a:r>
                      <a:r>
                        <a:rPr kumimoji="0" lang="en-US" altLang="en-US" sz="1800" b="1" i="0" u="none" strike="noStrike" cap="none" normalizeH="0" baseline="-2500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5</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O</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Constantia" pitchFamily="18" charset="0"/>
                          <a:ea typeface="ＭＳ Ｐゴシック" pitchFamily="34" charset="-128"/>
                          <a:cs typeface="Arial" pitchFamily="34" charset="0"/>
                        </a:rPr>
                        <a:t>–</a:t>
                      </a:r>
                      <a:r>
                        <a:rPr kumimoji="0" lang="en-US" altLang="en-US" sz="1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10000"/>
                        </a:lnSpc>
                        <a:spcBef>
                          <a:spcPct val="0"/>
                        </a:spcBef>
                        <a:spcAft>
                          <a:spcPct val="0"/>
                        </a:spcAft>
                        <a:buClr>
                          <a:srgbClr val="0BD0D9"/>
                        </a:buClr>
                        <a:buSzPct val="95000"/>
                        <a:buFont typeface="Wingdings 2" pitchFamily="18" charset="2"/>
                        <a:buNone/>
                        <a:tabLst/>
                      </a:pPr>
                      <a:r>
                        <a:rPr kumimoji="0" lang="en-US" altLang="en-US" sz="3200" b="0" i="0" u="none" strike="noStrike" cap="none" normalizeH="0" baseline="0" dirty="0" err="1" smtClean="0">
                          <a:ln>
                            <a:noFill/>
                          </a:ln>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Phenoxy</a:t>
                      </a:r>
                      <a:endParaRPr kumimoji="0" lang="en-US" altLang="en-US" sz="3200" b="0" i="0" u="none" strike="noStrike" cap="none" normalizeH="0" baseline="0" dirty="0" smtClean="0">
                        <a:ln>
                          <a:noFill/>
                        </a:ln>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14" name="Rectangle 33"/>
          <p:cNvSpPr>
            <a:spLocks noChangeArrowheads="1"/>
          </p:cNvSpPr>
          <p:nvPr/>
        </p:nvSpPr>
        <p:spPr bwMode="auto">
          <a:xfrm>
            <a:off x="381000" y="968003"/>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9pPr>
          </a:lstStyle>
          <a:p>
            <a:pPr>
              <a:spcBef>
                <a:spcPct val="20000"/>
              </a:spcBef>
              <a:buClr>
                <a:srgbClr val="0BD0D9"/>
              </a:buClr>
              <a:buSzPct val="95000"/>
              <a:buFont typeface="Wingdings 2" pitchFamily="18" charset="2"/>
              <a:buNone/>
              <a:defRPr/>
            </a:pPr>
            <a:r>
              <a:rPr lang="en-US" altLang="en-US" b="1" dirty="0" smtClean="0">
                <a:solidFill>
                  <a:schemeClr val="accent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The common </a:t>
            </a:r>
            <a:r>
              <a:rPr lang="en-US" altLang="en-US" b="1" dirty="0" err="1" smtClean="0">
                <a:solidFill>
                  <a:schemeClr val="accent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alkoxy</a:t>
            </a:r>
            <a:r>
              <a:rPr lang="en-US" altLang="en-US" b="1" dirty="0" smtClean="0">
                <a:solidFill>
                  <a:schemeClr val="accent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substituents are given names derived from their alkyl component</a:t>
            </a:r>
            <a:endParaRPr lang="ar-SA" altLang="en-US" b="1" dirty="0" smtClean="0">
              <a:solidFill>
                <a:schemeClr val="accent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p:cNvCxnSpPr>
            <a:cxnSpLocks noChangeShapeType="1"/>
          </p:cNvCxnSpPr>
          <p:nvPr/>
        </p:nvCxnSpPr>
        <p:spPr bwMode="auto">
          <a:xfrm>
            <a:off x="381000" y="890016"/>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Rectangle 9"/>
          <p:cNvSpPr/>
          <p:nvPr/>
        </p:nvSpPr>
        <p:spPr>
          <a:xfrm>
            <a:off x="2819400" y="0"/>
            <a:ext cx="2403222" cy="1015663"/>
          </a:xfrm>
          <a:prstGeom prst="rect">
            <a:avLst/>
          </a:prstGeom>
        </p:spPr>
        <p:txBody>
          <a:bodyPr wrap="none">
            <a:spAutoFit/>
          </a:bodyPr>
          <a:lstStyle/>
          <a:p>
            <a:pPr>
              <a:buFont typeface="Arial" charset="0"/>
              <a:buNone/>
              <a:defRPr/>
            </a:pPr>
            <a:r>
              <a:rPr lang="en-US" sz="6000" b="1" dirty="0" smtClean="0">
                <a:solidFill>
                  <a:srgbClr val="FF0000"/>
                </a:solidFill>
                <a:effectLst>
                  <a:outerShdw blurRad="38100" dist="38100" dir="2700000" algn="tl">
                    <a:srgbClr val="DDDDDD"/>
                  </a:outerShdw>
                </a:effectLst>
                <a:latin typeface="Palatino Linotype" charset="0"/>
                <a:ea typeface="MS PGothic" charset="0"/>
                <a:cs typeface="Tahoma" charset="0"/>
              </a:rPr>
              <a:t>Ethers</a:t>
            </a:r>
            <a:endParaRPr lang="en-US" sz="6000" b="1" dirty="0">
              <a:solidFill>
                <a:srgbClr val="FF0000"/>
              </a:solidFill>
              <a:latin typeface="Arial" charset="0"/>
              <a:ea typeface="ＭＳ Ｐゴシック" charset="0"/>
              <a:cs typeface="ＭＳ Ｐゴシック" charset="0"/>
            </a:endParaRPr>
          </a:p>
        </p:txBody>
      </p:sp>
      <p:sp>
        <p:nvSpPr>
          <p:cNvPr id="307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F285F79C-42FD-488A-8696-51B9A8E389B1}"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10</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1858465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76200" y="131763"/>
            <a:ext cx="8861425" cy="858837"/>
          </a:xfrm>
        </p:spPr>
        <p:txBody>
          <a:bodyPr>
            <a:normAutofit fontScale="90000"/>
          </a:bodyPr>
          <a:lstStyle/>
          <a:p>
            <a:pPr eaLnBrk="1" hangingPunct="1"/>
            <a:r>
              <a:rPr lang="en-US" b="1" dirty="0" smtClean="0">
                <a:solidFill>
                  <a:srgbClr val="FF0000"/>
                </a:solidFill>
              </a:rPr>
              <a:t>Synthetic </a:t>
            </a:r>
            <a:r>
              <a:rPr lang="en-US" b="1" dirty="0">
                <a:solidFill>
                  <a:srgbClr val="FF0000"/>
                </a:solidFill>
              </a:rPr>
              <a:t>Strategies Involving Epoxides</a:t>
            </a:r>
          </a:p>
        </p:txBody>
      </p:sp>
      <p:sp>
        <p:nvSpPr>
          <p:cNvPr id="2" name="Content Placeholder 2"/>
          <p:cNvSpPr>
            <a:spLocks noGrp="1"/>
          </p:cNvSpPr>
          <p:nvPr>
            <p:ph sz="half" idx="1"/>
          </p:nvPr>
        </p:nvSpPr>
        <p:spPr>
          <a:xfrm>
            <a:off x="247650" y="1627188"/>
            <a:ext cx="8689975" cy="4729162"/>
          </a:xfrm>
        </p:spPr>
        <p:txBody>
          <a:bodyPr/>
          <a:lstStyle/>
          <a:p>
            <a:pPr marL="514350" indent="-514350" eaLnBrk="1" hangingPunct="1">
              <a:defRPr/>
            </a:pPr>
            <a:r>
              <a:rPr lang="en-US" dirty="0" smtClean="0">
                <a:solidFill>
                  <a:schemeClr val="tx1">
                    <a:lumMod val="75000"/>
                    <a:lumOff val="25000"/>
                  </a:schemeClr>
                </a:solidFill>
                <a:ea typeface="+mn-ea"/>
                <a:cs typeface="+mn-cs"/>
                <a:sym typeface="Symbol"/>
              </a:rPr>
              <a:t>Give necessary reagents for the reaction below</a:t>
            </a: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p:txBody>
      </p:sp>
      <p:graphicFrame>
        <p:nvGraphicFramePr>
          <p:cNvPr id="13314" name="Object 2"/>
          <p:cNvGraphicFramePr>
            <a:graphicFrameLocks noChangeAspect="1"/>
          </p:cNvGraphicFramePr>
          <p:nvPr>
            <p:extLst>
              <p:ext uri="{D42A27DB-BD31-4B8C-83A1-F6EECF244321}">
                <p14:modId xmlns:p14="http://schemas.microsoft.com/office/powerpoint/2010/main" val="2394064892"/>
              </p:ext>
            </p:extLst>
          </p:nvPr>
        </p:nvGraphicFramePr>
        <p:xfrm>
          <a:off x="1237456" y="2590800"/>
          <a:ext cx="6710362" cy="1855788"/>
        </p:xfrm>
        <a:graphic>
          <a:graphicData uri="http://schemas.openxmlformats.org/presentationml/2006/ole">
            <mc:AlternateContent xmlns:mc="http://schemas.openxmlformats.org/markup-compatibility/2006">
              <mc:Choice xmlns:v="urn:schemas-microsoft-com:vml" Requires="v">
                <p:oleObj spid="_x0000_s25611" name="CS ChemDraw Drawing" r:id="rId3" imgW="4477239" imgH="1238455" progId="ChemDraw.Document.6.0">
                  <p:embed/>
                </p:oleObj>
              </mc:Choice>
              <mc:Fallback>
                <p:oleObj name="CS ChemDraw Drawing" r:id="rId3" imgW="4477239" imgH="1238455"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456" y="2590800"/>
                        <a:ext cx="6710362"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403439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57200" y="193675"/>
            <a:ext cx="8229600" cy="931863"/>
          </a:xfrm>
        </p:spPr>
        <p:txBody>
          <a:bodyPr/>
          <a:lstStyle/>
          <a:p>
            <a:pPr eaLnBrk="1" hangingPunct="1"/>
            <a:r>
              <a:rPr lang="en-US" dirty="0">
                <a:solidFill>
                  <a:srgbClr val="FF0000"/>
                </a:solidFill>
              </a:rPr>
              <a:t>Additional Practice Problems</a:t>
            </a:r>
          </a:p>
        </p:txBody>
      </p:sp>
      <p:sp>
        <p:nvSpPr>
          <p:cNvPr id="14340" name="Content Placeholder 2"/>
          <p:cNvSpPr>
            <a:spLocks noGrp="1"/>
          </p:cNvSpPr>
          <p:nvPr>
            <p:ph sz="half" idx="1"/>
          </p:nvPr>
        </p:nvSpPr>
        <p:spPr>
          <a:xfrm>
            <a:off x="247650" y="1125538"/>
            <a:ext cx="8689975" cy="5230812"/>
          </a:xfrm>
        </p:spPr>
        <p:txBody>
          <a:bodyPr/>
          <a:lstStyle/>
          <a:p>
            <a:pPr eaLnBrk="1" hangingPunct="1"/>
            <a:r>
              <a:rPr lang="en-US" dirty="0">
                <a:sym typeface="Symbol" charset="2"/>
              </a:rPr>
              <a:t>Name the following molecule</a:t>
            </a:r>
          </a:p>
          <a:p>
            <a:pPr eaLnBrk="1" hangingPunct="1"/>
            <a:endParaRPr lang="en-US" dirty="0">
              <a:sym typeface="Symbol" charset="2"/>
            </a:endParaRPr>
          </a:p>
          <a:p>
            <a:pPr eaLnBrk="1" hangingPunct="1"/>
            <a:endParaRPr lang="en-US" dirty="0">
              <a:sym typeface="Symbol" charset="2"/>
            </a:endParaRPr>
          </a:p>
          <a:p>
            <a:pPr eaLnBrk="1" hangingPunct="1"/>
            <a:endParaRPr lang="en-US" dirty="0">
              <a:sym typeface="Symbol" charset="2"/>
            </a:endParaRPr>
          </a:p>
          <a:p>
            <a:pPr eaLnBrk="1" hangingPunct="1"/>
            <a:endParaRPr lang="en-US" dirty="0">
              <a:sym typeface="Symbol" charset="2"/>
            </a:endParaRPr>
          </a:p>
          <a:p>
            <a:pPr eaLnBrk="1" hangingPunct="1"/>
            <a:r>
              <a:rPr lang="en-US" dirty="0">
                <a:sym typeface="Symbol" charset="2"/>
              </a:rPr>
              <a:t>Draw the structure for (4-methylcyclohexyl)</a:t>
            </a:r>
            <a:r>
              <a:rPr lang="en-US" dirty="0" err="1">
                <a:sym typeface="Symbol" charset="2"/>
              </a:rPr>
              <a:t>phenylether</a:t>
            </a:r>
            <a:endParaRPr lang="en-US" dirty="0">
              <a:sym typeface="Symbol" charset="2"/>
            </a:endParaRPr>
          </a:p>
          <a:p>
            <a:pPr eaLnBrk="1" hangingPunct="1"/>
            <a:endParaRPr lang="en-US" dirty="0">
              <a:sym typeface="Symbol" charset="2"/>
            </a:endParaRPr>
          </a:p>
        </p:txBody>
      </p:sp>
      <p:graphicFrame>
        <p:nvGraphicFramePr>
          <p:cNvPr id="14338" name="Object 8"/>
          <p:cNvGraphicFramePr>
            <a:graphicFrameLocks noChangeAspect="1"/>
          </p:cNvGraphicFramePr>
          <p:nvPr/>
        </p:nvGraphicFramePr>
        <p:xfrm>
          <a:off x="5265738" y="1282700"/>
          <a:ext cx="1270000" cy="1258888"/>
        </p:xfrm>
        <a:graphic>
          <a:graphicData uri="http://schemas.openxmlformats.org/presentationml/2006/ole">
            <mc:AlternateContent xmlns:mc="http://schemas.openxmlformats.org/markup-compatibility/2006">
              <mc:Choice xmlns:v="urn:schemas-microsoft-com:vml" Requires="v">
                <p:oleObj spid="_x0000_s26635" name="CS ChemDraw Drawing" r:id="rId3" imgW="706590" imgH="700627" progId="ChemDraw.Document.6.0">
                  <p:embed/>
                </p:oleObj>
              </mc:Choice>
              <mc:Fallback>
                <p:oleObj name="CS ChemDraw Drawing" r:id="rId3" imgW="706590" imgH="700627"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1282700"/>
                        <a:ext cx="12700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72056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457200" y="193675"/>
            <a:ext cx="8229600" cy="931863"/>
          </a:xfrm>
        </p:spPr>
        <p:txBody>
          <a:bodyPr/>
          <a:lstStyle/>
          <a:p>
            <a:pPr eaLnBrk="1" hangingPunct="1"/>
            <a:r>
              <a:rPr lang="en-US" dirty="0">
                <a:solidFill>
                  <a:srgbClr val="FF0000"/>
                </a:solidFill>
              </a:rPr>
              <a:t>Additional Practice Problems</a:t>
            </a:r>
          </a:p>
        </p:txBody>
      </p:sp>
      <p:sp>
        <p:nvSpPr>
          <p:cNvPr id="15364" name="Content Placeholder 2"/>
          <p:cNvSpPr>
            <a:spLocks noGrp="1"/>
          </p:cNvSpPr>
          <p:nvPr>
            <p:ph sz="half" idx="1"/>
          </p:nvPr>
        </p:nvSpPr>
        <p:spPr>
          <a:xfrm>
            <a:off x="247650" y="1125538"/>
            <a:ext cx="8689975" cy="5230812"/>
          </a:xfrm>
        </p:spPr>
        <p:txBody>
          <a:bodyPr/>
          <a:lstStyle/>
          <a:p>
            <a:pPr eaLnBrk="1" hangingPunct="1"/>
            <a:r>
              <a:rPr lang="en-US">
                <a:sym typeface="Symbol" charset="2"/>
              </a:rPr>
              <a:t>Fill in the missing intermediates and reagents in the scheme below</a:t>
            </a:r>
          </a:p>
          <a:p>
            <a:pPr eaLnBrk="1" hangingPunct="1"/>
            <a:endParaRPr lang="en-US">
              <a:sym typeface="Symbol" charset="2"/>
            </a:endParaRPr>
          </a:p>
        </p:txBody>
      </p:sp>
      <p:graphicFrame>
        <p:nvGraphicFramePr>
          <p:cNvPr id="15362" name="Object 8"/>
          <p:cNvGraphicFramePr>
            <a:graphicFrameLocks noChangeAspect="1"/>
          </p:cNvGraphicFramePr>
          <p:nvPr/>
        </p:nvGraphicFramePr>
        <p:xfrm>
          <a:off x="247650" y="2095500"/>
          <a:ext cx="8601075" cy="4260850"/>
        </p:xfrm>
        <a:graphic>
          <a:graphicData uri="http://schemas.openxmlformats.org/presentationml/2006/ole">
            <mc:AlternateContent xmlns:mc="http://schemas.openxmlformats.org/markup-compatibility/2006">
              <mc:Choice xmlns:v="urn:schemas-microsoft-com:vml" Requires="v">
                <p:oleObj spid="_x0000_s27659" name="CS ChemDraw Drawing" r:id="rId3" imgW="4777380" imgH="2364716" progId="ChemDraw.Document.6.0">
                  <p:embed/>
                </p:oleObj>
              </mc:Choice>
              <mc:Fallback>
                <p:oleObj name="CS ChemDraw Drawing" r:id="rId3" imgW="4777380" imgH="2364716"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2095500"/>
                        <a:ext cx="8601075"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495458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193675"/>
            <a:ext cx="8229600" cy="931863"/>
          </a:xfrm>
        </p:spPr>
        <p:txBody>
          <a:bodyPr/>
          <a:lstStyle/>
          <a:p>
            <a:pPr eaLnBrk="1" hangingPunct="1"/>
            <a:r>
              <a:rPr lang="en-US" dirty="0">
                <a:solidFill>
                  <a:srgbClr val="FF0000"/>
                </a:solidFill>
              </a:rPr>
              <a:t>Additional Practice Problems</a:t>
            </a:r>
          </a:p>
        </p:txBody>
      </p:sp>
      <p:sp>
        <p:nvSpPr>
          <p:cNvPr id="13315" name="Content Placeholder 2"/>
          <p:cNvSpPr>
            <a:spLocks noGrp="1"/>
          </p:cNvSpPr>
          <p:nvPr>
            <p:ph sz="half" idx="1"/>
          </p:nvPr>
        </p:nvSpPr>
        <p:spPr>
          <a:xfrm>
            <a:off x="247650" y="1125538"/>
            <a:ext cx="8689975" cy="5230812"/>
          </a:xfrm>
        </p:spPr>
        <p:txBody>
          <a:bodyPr/>
          <a:lstStyle/>
          <a:p>
            <a:pPr eaLnBrk="1" hangingPunct="1">
              <a:defRPr/>
            </a:pPr>
            <a:r>
              <a:rPr lang="en-US" dirty="0" smtClean="0">
                <a:solidFill>
                  <a:schemeClr val="tx1">
                    <a:lumMod val="75000"/>
                    <a:lumOff val="25000"/>
                  </a:schemeClr>
                </a:solidFill>
                <a:ea typeface="+mn-ea"/>
                <a:cs typeface="+mn-cs"/>
                <a:sym typeface="Symbol"/>
              </a:rPr>
              <a:t>Fill in the missing intermediates and reagents in the scheme below</a:t>
            </a:r>
          </a:p>
        </p:txBody>
      </p:sp>
      <p:graphicFrame>
        <p:nvGraphicFramePr>
          <p:cNvPr id="16386" name="Object 7"/>
          <p:cNvGraphicFramePr>
            <a:graphicFrameLocks noChangeAspect="1"/>
          </p:cNvGraphicFramePr>
          <p:nvPr/>
        </p:nvGraphicFramePr>
        <p:xfrm>
          <a:off x="825500" y="2139950"/>
          <a:ext cx="6389688" cy="3467100"/>
        </p:xfrm>
        <a:graphic>
          <a:graphicData uri="http://schemas.openxmlformats.org/presentationml/2006/ole">
            <mc:AlternateContent xmlns:mc="http://schemas.openxmlformats.org/markup-compatibility/2006">
              <mc:Choice xmlns:v="urn:schemas-microsoft-com:vml" Requires="v">
                <p:oleObj spid="_x0000_s28683" name="CS ChemDraw Drawing" r:id="rId3" imgW="3542940" imgH="1922882" progId="ChemDraw.Document.6.0">
                  <p:embed/>
                </p:oleObj>
              </mc:Choice>
              <mc:Fallback>
                <p:oleObj name="CS ChemDraw Drawing" r:id="rId3" imgW="3542940" imgH="1922882"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2139950"/>
                        <a:ext cx="6389688"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672711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457200" y="193675"/>
            <a:ext cx="8229600" cy="931863"/>
          </a:xfrm>
        </p:spPr>
        <p:txBody>
          <a:bodyPr/>
          <a:lstStyle/>
          <a:p>
            <a:pPr eaLnBrk="1" hangingPunct="1"/>
            <a:r>
              <a:rPr lang="en-US" dirty="0">
                <a:solidFill>
                  <a:srgbClr val="FF0000"/>
                </a:solidFill>
              </a:rPr>
              <a:t>Additional Practice Problems</a:t>
            </a:r>
          </a:p>
        </p:txBody>
      </p:sp>
      <p:sp>
        <p:nvSpPr>
          <p:cNvPr id="17412" name="Content Placeholder 2"/>
          <p:cNvSpPr>
            <a:spLocks noGrp="1"/>
          </p:cNvSpPr>
          <p:nvPr>
            <p:ph sz="half" idx="1"/>
          </p:nvPr>
        </p:nvSpPr>
        <p:spPr>
          <a:xfrm>
            <a:off x="247650" y="1125538"/>
            <a:ext cx="8689975" cy="5230812"/>
          </a:xfrm>
        </p:spPr>
        <p:txBody>
          <a:bodyPr/>
          <a:lstStyle/>
          <a:p>
            <a:pPr eaLnBrk="1" hangingPunct="1"/>
            <a:r>
              <a:rPr lang="en-US" dirty="0">
                <a:sym typeface="Symbol" charset="2"/>
              </a:rPr>
              <a:t>Give necessary reagents to complete the synthesis below</a:t>
            </a:r>
          </a:p>
          <a:p>
            <a:pPr eaLnBrk="1" hangingPunct="1"/>
            <a:endParaRPr lang="en-US" dirty="0">
              <a:sym typeface="Symbol" charset="2"/>
            </a:endParaRPr>
          </a:p>
        </p:txBody>
      </p:sp>
      <p:graphicFrame>
        <p:nvGraphicFramePr>
          <p:cNvPr id="17410" name="Object 7"/>
          <p:cNvGraphicFramePr>
            <a:graphicFrameLocks noChangeAspect="1"/>
          </p:cNvGraphicFramePr>
          <p:nvPr/>
        </p:nvGraphicFramePr>
        <p:xfrm>
          <a:off x="1628775" y="2205038"/>
          <a:ext cx="5292725" cy="1316037"/>
        </p:xfrm>
        <a:graphic>
          <a:graphicData uri="http://schemas.openxmlformats.org/presentationml/2006/ole">
            <mc:AlternateContent xmlns:mc="http://schemas.openxmlformats.org/markup-compatibility/2006">
              <mc:Choice xmlns:v="urn:schemas-microsoft-com:vml" Requires="v">
                <p:oleObj spid="_x0000_s29707" name="CS ChemDraw Drawing" r:id="rId3" imgW="2945430" imgH="731089" progId="ChemDraw.Document.6.0">
                  <p:embed/>
                </p:oleObj>
              </mc:Choice>
              <mc:Fallback>
                <p:oleObj name="CS ChemDraw Drawing" r:id="rId3" imgW="2945430" imgH="731089"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2205038"/>
                        <a:ext cx="5292725" cy="13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70082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solidFill>
                  <a:srgbClr val="FF0000"/>
                </a:solidFill>
              </a:rPr>
              <a:t>IR Spectroscopy of Ethers</a:t>
            </a:r>
          </a:p>
        </p:txBody>
      </p:sp>
      <p:sp>
        <p:nvSpPr>
          <p:cNvPr id="15363" name="Rectangle 3"/>
          <p:cNvSpPr>
            <a:spLocks noGrp="1" noChangeArrowheads="1"/>
          </p:cNvSpPr>
          <p:nvPr>
            <p:ph type="body" idx="1"/>
          </p:nvPr>
        </p:nvSpPr>
        <p:spPr>
          <a:xfrm>
            <a:off x="533400" y="1752600"/>
            <a:ext cx="8077200" cy="4343400"/>
          </a:xfrm>
        </p:spPr>
        <p:txBody>
          <a:bodyPr/>
          <a:lstStyle/>
          <a:p>
            <a:r>
              <a:rPr lang="en-US" b="1" dirty="0" smtClean="0">
                <a:solidFill>
                  <a:srgbClr val="FF0000"/>
                </a:solidFill>
              </a:rPr>
              <a:t>IR</a:t>
            </a:r>
            <a:r>
              <a:rPr lang="en-US" dirty="0" smtClean="0"/>
              <a:t>: The C</a:t>
            </a:r>
            <a:r>
              <a:rPr lang="en-US" dirty="0" smtClean="0">
                <a:cs typeface="Arial" charset="0"/>
              </a:rPr>
              <a:t>—</a:t>
            </a:r>
            <a:r>
              <a:rPr lang="en-US" dirty="0" smtClean="0"/>
              <a:t>O stretch is in the fingerprint region around </a:t>
            </a:r>
            <a:r>
              <a:rPr lang="en-US" dirty="0" smtClean="0">
                <a:solidFill>
                  <a:srgbClr val="FF0000"/>
                </a:solidFill>
              </a:rPr>
              <a:t>1000–1200 cm</a:t>
            </a:r>
            <a:r>
              <a:rPr lang="en-US" baseline="30000" dirty="0" smtClean="0">
                <a:solidFill>
                  <a:srgbClr val="FF0000"/>
                </a:solidFill>
              </a:rPr>
              <a:t>-1</a:t>
            </a:r>
            <a:r>
              <a:rPr lang="en-US" dirty="0" smtClean="0"/>
              <a:t>.</a:t>
            </a:r>
          </a:p>
          <a:p>
            <a:r>
              <a:rPr lang="en-US" dirty="0" smtClean="0"/>
              <a:t>Many compounds have the C</a:t>
            </a:r>
            <a:r>
              <a:rPr lang="en-US" dirty="0" smtClean="0">
                <a:cs typeface="Arial" charset="0"/>
              </a:rPr>
              <a:t>—</a:t>
            </a:r>
            <a:r>
              <a:rPr lang="en-US" dirty="0" smtClean="0"/>
              <a:t>O stretch.</a:t>
            </a:r>
          </a:p>
          <a:p>
            <a:r>
              <a:rPr lang="en-US" dirty="0" smtClean="0"/>
              <a:t>If the IR spectrum has the C</a:t>
            </a:r>
            <a:r>
              <a:rPr lang="en-US" dirty="0" smtClean="0">
                <a:cs typeface="Arial" charset="0"/>
              </a:rPr>
              <a:t>—</a:t>
            </a:r>
            <a:r>
              <a:rPr lang="en-US" dirty="0" smtClean="0"/>
              <a:t>O stretch but does not have a C</a:t>
            </a:r>
            <a:r>
              <a:rPr lang="en-US" dirty="0" smtClean="0">
                <a:cs typeface="Arial" charset="0"/>
              </a:rPr>
              <a:t>═</a:t>
            </a:r>
            <a:r>
              <a:rPr lang="en-US" dirty="0" smtClean="0"/>
              <a:t>O or an OH stretch, then the compound is most likely an ether.</a:t>
            </a:r>
          </a:p>
        </p:txBody>
      </p:sp>
    </p:spTree>
    <p:extLst>
      <p:ext uri="{BB962C8B-B14F-4D97-AF65-F5344CB8AC3E}">
        <p14:creationId xmlns:p14="http://schemas.microsoft.com/office/powerpoint/2010/main" val="4120263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solidFill>
                  <a:srgbClr val="FF0000"/>
                </a:solidFill>
              </a:rPr>
              <a:t>MS</a:t>
            </a:r>
            <a:r>
              <a:rPr lang="en-US" dirty="0" smtClean="0"/>
              <a:t> Spectrometry of Ethers</a:t>
            </a:r>
          </a:p>
        </p:txBody>
      </p:sp>
      <p:sp>
        <p:nvSpPr>
          <p:cNvPr id="50179" name="Rectangle 3"/>
          <p:cNvSpPr>
            <a:spLocks noGrp="1" noChangeArrowheads="1"/>
          </p:cNvSpPr>
          <p:nvPr>
            <p:ph type="body" sz="half" idx="2"/>
          </p:nvPr>
        </p:nvSpPr>
        <p:spPr>
          <a:xfrm>
            <a:off x="304800" y="4343400"/>
            <a:ext cx="8534400" cy="1981200"/>
          </a:xfrm>
        </p:spPr>
        <p:txBody>
          <a:bodyPr/>
          <a:lstStyle/>
          <a:p>
            <a:r>
              <a:rPr lang="en-US" dirty="0" smtClean="0"/>
              <a:t>Main fragmentation is the </a:t>
            </a:r>
            <a:r>
              <a:rPr lang="en-US" dirty="0" smtClean="0">
                <a:solidFill>
                  <a:srgbClr val="FF0000"/>
                </a:solidFill>
                <a:sym typeface="Symbol" pitchFamily="80" charset="2"/>
              </a:rPr>
              <a:t> cleavage </a:t>
            </a:r>
            <a:r>
              <a:rPr lang="en-US" dirty="0" smtClean="0">
                <a:sym typeface="Symbol" pitchFamily="80" charset="2"/>
              </a:rPr>
              <a:t>to form the resonance-stabilized </a:t>
            </a:r>
            <a:r>
              <a:rPr lang="en-US" dirty="0" err="1" smtClean="0">
                <a:sym typeface="Symbol" pitchFamily="80" charset="2"/>
              </a:rPr>
              <a:t>oxonium</a:t>
            </a:r>
            <a:r>
              <a:rPr lang="en-US" dirty="0" smtClean="0">
                <a:sym typeface="Symbol" pitchFamily="80" charset="2"/>
              </a:rPr>
              <a:t> ion.</a:t>
            </a:r>
          </a:p>
          <a:p>
            <a:r>
              <a:rPr lang="en-US" dirty="0" smtClean="0">
                <a:sym typeface="Symbol" pitchFamily="80" charset="2"/>
              </a:rPr>
              <a:t>Either alkyl group can be cleaved this way.</a:t>
            </a:r>
          </a:p>
        </p:txBody>
      </p:sp>
      <p:pic>
        <p:nvPicPr>
          <p:cNvPr id="48132" name="Picture 1"/>
          <p:cNvPicPr>
            <a:picLocks noChangeAspect="1"/>
          </p:cNvPicPr>
          <p:nvPr/>
        </p:nvPicPr>
        <p:blipFill>
          <a:blip r:embed="rId3" cstate="print"/>
          <a:srcRect/>
          <a:stretch>
            <a:fillRect/>
          </a:stretch>
        </p:blipFill>
        <p:spPr bwMode="auto">
          <a:xfrm>
            <a:off x="304800" y="2286000"/>
            <a:ext cx="8534400" cy="1431925"/>
          </a:xfrm>
          <a:prstGeom prst="rect">
            <a:avLst/>
          </a:prstGeom>
          <a:noFill/>
          <a:ln w="9525">
            <a:noFill/>
            <a:miter lim="800000"/>
            <a:headEnd/>
            <a:tailEnd/>
          </a:ln>
        </p:spPr>
      </p:pic>
    </p:spTree>
    <p:extLst>
      <p:ext uri="{BB962C8B-B14F-4D97-AF65-F5344CB8AC3E}">
        <p14:creationId xmlns:p14="http://schemas.microsoft.com/office/powerpoint/2010/main" val="2151846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solidFill>
                  <a:srgbClr val="FF0000"/>
                </a:solidFill>
              </a:rPr>
              <a:t>Loss</a:t>
            </a:r>
            <a:r>
              <a:rPr lang="en-US" dirty="0" smtClean="0">
                <a:solidFill>
                  <a:srgbClr val="000000"/>
                </a:solidFill>
              </a:rPr>
              <a:t> of an Alkyl Group</a:t>
            </a:r>
          </a:p>
        </p:txBody>
      </p:sp>
      <p:sp>
        <p:nvSpPr>
          <p:cNvPr id="50179" name="Rectangle 5"/>
          <p:cNvSpPr>
            <a:spLocks noGrp="1" noChangeArrowheads="1"/>
          </p:cNvSpPr>
          <p:nvPr>
            <p:ph type="body" sz="half" idx="2"/>
          </p:nvPr>
        </p:nvSpPr>
        <p:spPr>
          <a:xfrm>
            <a:off x="685800" y="4800600"/>
            <a:ext cx="7772400" cy="1295400"/>
          </a:xfrm>
        </p:spPr>
        <p:txBody>
          <a:bodyPr/>
          <a:lstStyle/>
          <a:p>
            <a:r>
              <a:rPr lang="en-US" dirty="0" smtClean="0"/>
              <a:t>The </a:t>
            </a:r>
            <a:r>
              <a:rPr lang="en-US" dirty="0" smtClean="0">
                <a:solidFill>
                  <a:srgbClr val="FF0000"/>
                </a:solidFill>
              </a:rPr>
              <a:t>C</a:t>
            </a:r>
            <a:r>
              <a:rPr lang="en-US" dirty="0" smtClean="0">
                <a:solidFill>
                  <a:srgbClr val="FF0000"/>
                </a:solidFill>
                <a:cs typeface="Arial" charset="0"/>
              </a:rPr>
              <a:t>—</a:t>
            </a:r>
            <a:r>
              <a:rPr lang="en-US" dirty="0" smtClean="0">
                <a:solidFill>
                  <a:srgbClr val="FF0000"/>
                </a:solidFill>
              </a:rPr>
              <a:t>O</a:t>
            </a:r>
            <a:r>
              <a:rPr lang="en-US" dirty="0" smtClean="0"/>
              <a:t> bond can be cleaved to produce a carbocation.</a:t>
            </a:r>
          </a:p>
        </p:txBody>
      </p:sp>
      <p:pic>
        <p:nvPicPr>
          <p:cNvPr id="50180" name="Picture 1"/>
          <p:cNvPicPr>
            <a:picLocks noChangeAspect="1"/>
          </p:cNvPicPr>
          <p:nvPr/>
        </p:nvPicPr>
        <p:blipFill>
          <a:blip r:embed="rId3" cstate="print"/>
          <a:srcRect/>
          <a:stretch>
            <a:fillRect/>
          </a:stretch>
        </p:blipFill>
        <p:spPr bwMode="auto">
          <a:xfrm>
            <a:off x="304800" y="1981200"/>
            <a:ext cx="8534400" cy="2346325"/>
          </a:xfrm>
          <a:prstGeom prst="rect">
            <a:avLst/>
          </a:prstGeom>
          <a:noFill/>
          <a:ln w="9525">
            <a:noFill/>
            <a:miter lim="800000"/>
            <a:headEnd/>
            <a:tailEnd/>
          </a:ln>
        </p:spPr>
      </p:pic>
    </p:spTree>
    <p:extLst>
      <p:ext uri="{BB962C8B-B14F-4D97-AF65-F5344CB8AC3E}">
        <p14:creationId xmlns:p14="http://schemas.microsoft.com/office/powerpoint/2010/main" val="294249972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idx="4294967295"/>
          </p:nvPr>
        </p:nvSpPr>
        <p:spPr>
          <a:xfrm>
            <a:off x="685800" y="304800"/>
            <a:ext cx="7772400" cy="1143000"/>
          </a:xfrm>
        </p:spPr>
        <p:txBody>
          <a:bodyPr/>
          <a:lstStyle/>
          <a:p>
            <a:r>
              <a:rPr lang="en-US" b="1" dirty="0" smtClean="0">
                <a:solidFill>
                  <a:srgbClr val="FF0000"/>
                </a:solidFill>
              </a:rPr>
              <a:t>MS</a:t>
            </a:r>
            <a:r>
              <a:rPr lang="en-US" dirty="0" smtClean="0"/>
              <a:t> Spectra of </a:t>
            </a:r>
            <a:r>
              <a:rPr lang="en-US" dirty="0" smtClean="0">
                <a:solidFill>
                  <a:srgbClr val="FF0000"/>
                </a:solidFill>
              </a:rPr>
              <a:t>Diethyl Ether</a:t>
            </a:r>
          </a:p>
        </p:txBody>
      </p:sp>
      <p:pic>
        <p:nvPicPr>
          <p:cNvPr id="52227" name="Picture 1"/>
          <p:cNvPicPr>
            <a:picLocks noChangeAspect="1"/>
          </p:cNvPicPr>
          <p:nvPr/>
        </p:nvPicPr>
        <p:blipFill>
          <a:blip r:embed="rId3" cstate="print"/>
          <a:srcRect/>
          <a:stretch>
            <a:fillRect/>
          </a:stretch>
        </p:blipFill>
        <p:spPr bwMode="auto">
          <a:xfrm>
            <a:off x="1752600" y="1384300"/>
            <a:ext cx="5638800" cy="4864100"/>
          </a:xfrm>
          <a:prstGeom prst="rect">
            <a:avLst/>
          </a:prstGeom>
          <a:noFill/>
          <a:ln w="9525">
            <a:noFill/>
            <a:miter lim="800000"/>
            <a:headEnd/>
            <a:tailEnd/>
          </a:ln>
        </p:spPr>
      </p:pic>
    </p:spTree>
    <p:extLst>
      <p:ext uri="{BB962C8B-B14F-4D97-AF65-F5344CB8AC3E}">
        <p14:creationId xmlns:p14="http://schemas.microsoft.com/office/powerpoint/2010/main" val="18859902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dirty="0" smtClean="0">
                <a:solidFill>
                  <a:srgbClr val="FF0000"/>
                </a:solidFill>
              </a:rPr>
              <a:t>NMR</a:t>
            </a:r>
            <a:r>
              <a:rPr lang="en-US" dirty="0" smtClean="0"/>
              <a:t> Spectroscopy of Ethers</a:t>
            </a:r>
          </a:p>
        </p:txBody>
      </p:sp>
      <p:sp>
        <p:nvSpPr>
          <p:cNvPr id="51203" name="Rectangle 3"/>
          <p:cNvSpPr>
            <a:spLocks noGrp="1" noChangeArrowheads="1"/>
          </p:cNvSpPr>
          <p:nvPr>
            <p:ph type="body" idx="1"/>
          </p:nvPr>
        </p:nvSpPr>
        <p:spPr>
          <a:xfrm>
            <a:off x="1143000" y="3733800"/>
            <a:ext cx="8001000" cy="2362200"/>
          </a:xfrm>
        </p:spPr>
        <p:txBody>
          <a:bodyPr/>
          <a:lstStyle/>
          <a:p>
            <a:r>
              <a:rPr lang="en-US" dirty="0" smtClean="0">
                <a:sym typeface="Symbol" pitchFamily="80" charset="2"/>
              </a:rPr>
              <a:t>The typical chemical shifts for ethers in NMR are:  </a:t>
            </a:r>
          </a:p>
          <a:p>
            <a:pPr>
              <a:buFontTx/>
              <a:buNone/>
            </a:pPr>
            <a:r>
              <a:rPr lang="en-US" baseline="30000" dirty="0" smtClean="0">
                <a:sym typeface="Symbol" pitchFamily="80" charset="2"/>
              </a:rPr>
              <a:t>          </a:t>
            </a:r>
            <a:r>
              <a:rPr lang="en-US" b="1"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itchFamily="80" charset="2"/>
              </a:rPr>
              <a:t>13</a:t>
            </a:r>
            <a:r>
              <a:rPr lang="en-US" b="1" dirty="0" smtClean="0">
                <a:solidFill>
                  <a:srgbClr val="FF0000"/>
                </a:solidFill>
                <a:sym typeface="Symbol" pitchFamily="80" charset="2"/>
              </a:rPr>
              <a:t>C</a:t>
            </a:r>
            <a:r>
              <a:rPr lang="en-US" b="1" dirty="0" smtClean="0">
                <a:solidFill>
                  <a:srgbClr val="FF0000"/>
                </a:solidFill>
                <a:cs typeface="Arial" charset="0"/>
                <a:sym typeface="Symbol" pitchFamily="80" charset="2"/>
              </a:rPr>
              <a:t>—</a:t>
            </a:r>
            <a:r>
              <a:rPr lang="en-US" b="1" dirty="0" smtClean="0">
                <a:solidFill>
                  <a:srgbClr val="FF0000"/>
                </a:solidFill>
                <a:sym typeface="Symbol" pitchFamily="80" charset="2"/>
              </a:rPr>
              <a:t>O</a:t>
            </a:r>
            <a:r>
              <a:rPr lang="en-US" dirty="0" smtClean="0">
                <a:sym typeface="Symbol" pitchFamily="80" charset="2"/>
              </a:rPr>
              <a:t> signal between </a:t>
            </a:r>
            <a:r>
              <a:rPr lang="en-US" dirty="0" smtClean="0">
                <a:solidFill>
                  <a:srgbClr val="FF0000"/>
                </a:solidFill>
                <a:sym typeface="Symbol" pitchFamily="80" charset="2"/>
              </a:rPr>
              <a:t> 65</a:t>
            </a:r>
            <a:r>
              <a:rPr lang="en-US" dirty="0" smtClean="0">
                <a:solidFill>
                  <a:srgbClr val="FF0000"/>
                </a:solidFill>
                <a:cs typeface="Arial" charset="0"/>
                <a:sym typeface="Symbol" pitchFamily="80" charset="2"/>
              </a:rPr>
              <a:t> </a:t>
            </a:r>
            <a:r>
              <a:rPr lang="en-US" dirty="0" smtClean="0">
                <a:cs typeface="Arial" charset="0"/>
                <a:sym typeface="Symbol" pitchFamily="80" charset="2"/>
              </a:rPr>
              <a:t>and </a:t>
            </a:r>
            <a:r>
              <a:rPr lang="en-US" dirty="0" smtClean="0">
                <a:solidFill>
                  <a:srgbClr val="FF0000"/>
                </a:solidFill>
                <a:sym typeface="Symbol" pitchFamily="80" charset="2"/>
              </a:rPr>
              <a:t>90</a:t>
            </a:r>
            <a:r>
              <a:rPr lang="en-US" dirty="0" smtClean="0">
                <a:sym typeface="Symbol" pitchFamily="80" charset="2"/>
              </a:rPr>
              <a:t>.</a:t>
            </a:r>
            <a:br>
              <a:rPr lang="en-US" dirty="0" smtClean="0">
                <a:sym typeface="Symbol" pitchFamily="80" charset="2"/>
              </a:rPr>
            </a:br>
            <a:r>
              <a:rPr lang="en-US" dirty="0" smtClean="0">
                <a:sym typeface="Symbol" pitchFamily="80" charset="2"/>
              </a:rPr>
              <a:t>    </a:t>
            </a:r>
            <a:r>
              <a:rPr lang="en-US" b="1"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itchFamily="80" charset="2"/>
              </a:rPr>
              <a:t>1</a:t>
            </a:r>
            <a:r>
              <a:rPr lang="en-US" b="1" dirty="0" smtClean="0">
                <a:solidFill>
                  <a:srgbClr val="FF0000"/>
                </a:solidFill>
                <a:sym typeface="Symbol" pitchFamily="80" charset="2"/>
              </a:rPr>
              <a:t>H</a:t>
            </a:r>
            <a:r>
              <a:rPr lang="en-US" b="1" dirty="0" smtClean="0">
                <a:solidFill>
                  <a:srgbClr val="FF0000"/>
                </a:solidFill>
                <a:cs typeface="Arial" charset="0"/>
                <a:sym typeface="Symbol" pitchFamily="80" charset="2"/>
              </a:rPr>
              <a:t>—</a:t>
            </a:r>
            <a:r>
              <a:rPr lang="en-US" b="1" dirty="0" smtClean="0">
                <a:solidFill>
                  <a:srgbClr val="FF0000"/>
                </a:solidFill>
                <a:sym typeface="Symbol" pitchFamily="80" charset="2"/>
              </a:rPr>
              <a:t>C</a:t>
            </a:r>
            <a:r>
              <a:rPr lang="en-US" b="1" dirty="0" smtClean="0">
                <a:solidFill>
                  <a:srgbClr val="FF0000"/>
                </a:solidFill>
                <a:cs typeface="Arial" charset="0"/>
                <a:sym typeface="Symbol" pitchFamily="80" charset="2"/>
              </a:rPr>
              <a:t>—</a:t>
            </a:r>
            <a:r>
              <a:rPr lang="en-US" b="1" dirty="0" smtClean="0">
                <a:solidFill>
                  <a:srgbClr val="FF0000"/>
                </a:solidFill>
                <a:sym typeface="Symbol" pitchFamily="80" charset="2"/>
              </a:rPr>
              <a:t>O</a:t>
            </a:r>
            <a:r>
              <a:rPr lang="en-US" dirty="0" smtClean="0">
                <a:sym typeface="Symbol" pitchFamily="80" charset="2"/>
              </a:rPr>
              <a:t> signal between </a:t>
            </a:r>
            <a:r>
              <a:rPr lang="en-US" dirty="0" smtClean="0">
                <a:solidFill>
                  <a:srgbClr val="FF0000"/>
                </a:solidFill>
                <a:sym typeface="Symbol" pitchFamily="80" charset="2"/>
              </a:rPr>
              <a:t> 3.5</a:t>
            </a:r>
            <a:r>
              <a:rPr lang="en-US" dirty="0" smtClean="0">
                <a:solidFill>
                  <a:srgbClr val="FF0000"/>
                </a:solidFill>
                <a:cs typeface="Arial" charset="0"/>
                <a:sym typeface="Symbol" pitchFamily="80" charset="2"/>
              </a:rPr>
              <a:t> </a:t>
            </a:r>
            <a:r>
              <a:rPr lang="en-US" dirty="0" smtClean="0">
                <a:cs typeface="Arial" charset="0"/>
                <a:sym typeface="Symbol" pitchFamily="80" charset="2"/>
              </a:rPr>
              <a:t>and </a:t>
            </a:r>
            <a:r>
              <a:rPr lang="en-US" dirty="0" smtClean="0">
                <a:solidFill>
                  <a:srgbClr val="FF0000"/>
                </a:solidFill>
                <a:sym typeface="Symbol" pitchFamily="80" charset="2"/>
              </a:rPr>
              <a:t>4</a:t>
            </a:r>
            <a:r>
              <a:rPr lang="en-US" dirty="0" smtClean="0">
                <a:sym typeface="Symbol" pitchFamily="80" charset="2"/>
              </a:rPr>
              <a:t>. </a:t>
            </a:r>
          </a:p>
        </p:txBody>
      </p:sp>
      <p:pic>
        <p:nvPicPr>
          <p:cNvPr id="54276" name="Picture 1"/>
          <p:cNvPicPr>
            <a:picLocks noChangeAspect="1"/>
          </p:cNvPicPr>
          <p:nvPr/>
        </p:nvPicPr>
        <p:blipFill>
          <a:blip r:embed="rId3" cstate="print"/>
          <a:srcRect/>
          <a:stretch>
            <a:fillRect/>
          </a:stretch>
        </p:blipFill>
        <p:spPr bwMode="auto">
          <a:xfrm>
            <a:off x="2667000" y="1600200"/>
            <a:ext cx="3733800" cy="1960563"/>
          </a:xfrm>
          <a:prstGeom prst="rect">
            <a:avLst/>
          </a:prstGeom>
          <a:noFill/>
          <a:ln w="9525">
            <a:noFill/>
            <a:miter lim="800000"/>
            <a:headEnd/>
            <a:tailEnd/>
          </a:ln>
        </p:spPr>
      </p:pic>
    </p:spTree>
    <p:extLst>
      <p:ext uri="{BB962C8B-B14F-4D97-AF65-F5344CB8AC3E}">
        <p14:creationId xmlns:p14="http://schemas.microsoft.com/office/powerpoint/2010/main" val="4026458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8" name="Picture 18" descr="FG02_00-068UN"/>
          <p:cNvPicPr>
            <a:picLocks noChangeAspect="1" noChangeArrowheads="1"/>
          </p:cNvPicPr>
          <p:nvPr/>
        </p:nvPicPr>
        <p:blipFill>
          <a:blip r:embed="rId3"/>
          <a:srcRect/>
          <a:stretch>
            <a:fillRect/>
          </a:stretch>
        </p:blipFill>
        <p:spPr bwMode="auto">
          <a:xfrm>
            <a:off x="1524000" y="3124200"/>
            <a:ext cx="7010400" cy="3419475"/>
          </a:xfrm>
          <a:prstGeom prst="rect">
            <a:avLst/>
          </a:prstGeom>
          <a:noFill/>
          <a:ln w="9525">
            <a:noFill/>
            <a:miter lim="800000"/>
            <a:headEnd/>
            <a:tailEnd/>
          </a:ln>
        </p:spPr>
      </p:pic>
      <p:sp>
        <p:nvSpPr>
          <p:cNvPr id="35843" name="Slide Number Placeholder 3"/>
          <p:cNvSpPr>
            <a:spLocks noGrp="1"/>
          </p:cNvSpPr>
          <p:nvPr>
            <p:ph type="sldNum" sz="quarter" idx="11"/>
          </p:nvPr>
        </p:nvSpPr>
        <p:spPr>
          <a:noFill/>
        </p:spPr>
        <p:txBody>
          <a:bodyPr/>
          <a:lstStyle/>
          <a:p>
            <a:fld id="{F8D04300-55AB-4494-A93E-E5882E1B5F85}" type="slidenum">
              <a:rPr lang="en-US" smtClean="0"/>
              <a:pPr/>
              <a:t>11</a:t>
            </a:fld>
            <a:endParaRPr lang="en-US" smtClean="0"/>
          </a:p>
        </p:txBody>
      </p:sp>
      <p:grpSp>
        <p:nvGrpSpPr>
          <p:cNvPr id="2" name="Group 17"/>
          <p:cNvGrpSpPr>
            <a:grpSpLocks/>
          </p:cNvGrpSpPr>
          <p:nvPr/>
        </p:nvGrpSpPr>
        <p:grpSpPr bwMode="auto">
          <a:xfrm>
            <a:off x="1447800" y="609600"/>
            <a:ext cx="6248400" cy="2743200"/>
            <a:chOff x="672" y="329"/>
            <a:chExt cx="4480" cy="1975"/>
          </a:xfrm>
        </p:grpSpPr>
        <p:pic>
          <p:nvPicPr>
            <p:cNvPr id="35847" name="Picture 15" descr="FG02_00-066UN"/>
            <p:cNvPicPr>
              <a:picLocks noChangeAspect="1" noChangeArrowheads="1"/>
            </p:cNvPicPr>
            <p:nvPr/>
          </p:nvPicPr>
          <p:blipFill>
            <a:blip r:embed="rId4"/>
            <a:srcRect/>
            <a:stretch>
              <a:fillRect/>
            </a:stretch>
          </p:blipFill>
          <p:spPr bwMode="auto">
            <a:xfrm>
              <a:off x="672" y="329"/>
              <a:ext cx="4480" cy="1769"/>
            </a:xfrm>
            <a:prstGeom prst="rect">
              <a:avLst/>
            </a:prstGeom>
            <a:noFill/>
            <a:ln w="9525">
              <a:noFill/>
              <a:miter lim="800000"/>
              <a:headEnd/>
              <a:tailEnd/>
            </a:ln>
          </p:spPr>
        </p:pic>
        <p:sp>
          <p:nvSpPr>
            <p:cNvPr id="35848" name="Rectangle 16"/>
            <p:cNvSpPr>
              <a:spLocks noChangeArrowheads="1"/>
            </p:cNvSpPr>
            <p:nvPr/>
          </p:nvSpPr>
          <p:spPr bwMode="auto">
            <a:xfrm>
              <a:off x="2064" y="2064"/>
              <a:ext cx="1776" cy="240"/>
            </a:xfrm>
            <a:prstGeom prst="rect">
              <a:avLst/>
            </a:prstGeom>
            <a:solidFill>
              <a:schemeClr val="bg1"/>
            </a:solidFill>
            <a:ln w="9525">
              <a:noFill/>
              <a:miter lim="800000"/>
              <a:headEnd/>
              <a:tailEnd/>
            </a:ln>
          </p:spPr>
          <p:txBody>
            <a:bodyPr wrap="none" anchor="ctr"/>
            <a:lstStyle/>
            <a:p>
              <a:endParaRPr lang="en-US"/>
            </a:p>
          </p:txBody>
        </p:sp>
      </p:grpSp>
      <p:sp>
        <p:nvSpPr>
          <p:cNvPr id="35845" name="Text Box 2"/>
          <p:cNvSpPr txBox="1">
            <a:spLocks noChangeArrowheads="1"/>
          </p:cNvSpPr>
          <p:nvPr/>
        </p:nvSpPr>
        <p:spPr bwMode="auto">
          <a:xfrm>
            <a:off x="0" y="0"/>
            <a:ext cx="9144000" cy="701675"/>
          </a:xfrm>
          <a:prstGeom prst="rect">
            <a:avLst/>
          </a:prstGeom>
          <a:noFill/>
          <a:ln w="9525">
            <a:noFill/>
            <a:miter lim="800000"/>
            <a:headEnd/>
            <a:tailEnd/>
          </a:ln>
        </p:spPr>
        <p:txBody>
          <a:bodyPr>
            <a:spAutoFit/>
          </a:bodyPr>
          <a:lstStyle/>
          <a:p>
            <a:pPr algn="ctr"/>
            <a:r>
              <a:rPr lang="en-US" sz="4000">
                <a:solidFill>
                  <a:schemeClr val="tx1"/>
                </a:solidFill>
              </a:rPr>
              <a:t>Nomenclature of Ethers</a:t>
            </a:r>
          </a:p>
        </p:txBody>
      </p:sp>
      <p:sp>
        <p:nvSpPr>
          <p:cNvPr id="15371" name="Text Box 11"/>
          <p:cNvSpPr txBox="1">
            <a:spLocks noChangeArrowheads="1"/>
          </p:cNvSpPr>
          <p:nvPr/>
        </p:nvSpPr>
        <p:spPr bwMode="auto">
          <a:xfrm>
            <a:off x="533400" y="3048000"/>
            <a:ext cx="2173288" cy="396875"/>
          </a:xfrm>
          <a:prstGeom prst="rect">
            <a:avLst/>
          </a:prstGeom>
          <a:noFill/>
          <a:ln w="9525">
            <a:noFill/>
            <a:miter lim="800000"/>
            <a:headEnd/>
            <a:tailEnd/>
          </a:ln>
        </p:spPr>
        <p:txBody>
          <a:bodyPr wrap="none">
            <a:spAutoFit/>
          </a:bodyPr>
          <a:lstStyle/>
          <a:p>
            <a:r>
              <a:rPr lang="en-US" sz="2000" b="1">
                <a:solidFill>
                  <a:schemeClr val="tx1"/>
                </a:solidFill>
              </a:rPr>
              <a:t>As substituents:</a:t>
            </a: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8"/>
          <p:cNvSpPr>
            <a:spLocks noGrp="1" noChangeArrowheads="1"/>
          </p:cNvSpPr>
          <p:nvPr>
            <p:ph type="title"/>
          </p:nvPr>
        </p:nvSpPr>
        <p:spPr/>
        <p:txBody>
          <a:bodyPr/>
          <a:lstStyle/>
          <a:p>
            <a:r>
              <a:rPr lang="en-US" b="1" dirty="0" smtClean="0">
                <a:solidFill>
                  <a:srgbClr val="FF0000"/>
                </a:solidFill>
              </a:rPr>
              <a:t>Williamson</a:t>
            </a:r>
            <a:r>
              <a:rPr lang="en-US" dirty="0" smtClean="0"/>
              <a:t> Ether Synthesis</a:t>
            </a:r>
          </a:p>
        </p:txBody>
      </p:sp>
      <p:sp>
        <p:nvSpPr>
          <p:cNvPr id="56323" name="Rectangle 1030"/>
          <p:cNvSpPr>
            <a:spLocks noGrp="1" noChangeArrowheads="1"/>
          </p:cNvSpPr>
          <p:nvPr>
            <p:ph type="body" sz="half" idx="2"/>
          </p:nvPr>
        </p:nvSpPr>
        <p:spPr>
          <a:xfrm>
            <a:off x="685800" y="3962400"/>
            <a:ext cx="7772400" cy="1981200"/>
          </a:xfrm>
        </p:spPr>
        <p:txBody>
          <a:bodyPr>
            <a:normAutofit fontScale="92500"/>
          </a:bodyPr>
          <a:lstStyle/>
          <a:p>
            <a:r>
              <a:rPr lang="en-US" sz="2800" dirty="0" smtClean="0">
                <a:solidFill>
                  <a:srgbClr val="000000"/>
                </a:solidFill>
              </a:rPr>
              <a:t>This method involves an </a:t>
            </a:r>
            <a:r>
              <a:rPr lang="en-US" sz="2800" b="1" dirty="0" smtClean="0">
                <a:solidFill>
                  <a:srgbClr val="FF0000"/>
                </a:solidFill>
              </a:rPr>
              <a:t>S</a:t>
            </a:r>
            <a:r>
              <a:rPr lang="en-US" sz="2800" b="1" baseline="-20000" dirty="0" smtClean="0">
                <a:solidFill>
                  <a:srgbClr val="FF0000"/>
                </a:solidFill>
              </a:rPr>
              <a:t>N</a:t>
            </a:r>
            <a:r>
              <a:rPr lang="en-US" sz="2800" b="1" dirty="0" smtClean="0">
                <a:solidFill>
                  <a:srgbClr val="FF0000"/>
                </a:solidFill>
              </a:rPr>
              <a:t>2 attack </a:t>
            </a:r>
            <a:r>
              <a:rPr lang="en-US" sz="2800" dirty="0" smtClean="0">
                <a:solidFill>
                  <a:srgbClr val="000000"/>
                </a:solidFill>
              </a:rPr>
              <a:t>of the </a:t>
            </a:r>
            <a:r>
              <a:rPr lang="en-US" sz="2800" dirty="0" err="1" smtClean="0">
                <a:solidFill>
                  <a:srgbClr val="000000"/>
                </a:solidFill>
              </a:rPr>
              <a:t>alkoxide</a:t>
            </a:r>
            <a:r>
              <a:rPr lang="en-US" sz="2800" dirty="0" smtClean="0">
                <a:solidFill>
                  <a:srgbClr val="000000"/>
                </a:solidFill>
              </a:rPr>
              <a:t> on an unhindered primary halide or </a:t>
            </a:r>
            <a:r>
              <a:rPr lang="en-US" sz="2800" dirty="0" err="1" smtClean="0">
                <a:solidFill>
                  <a:srgbClr val="000000"/>
                </a:solidFill>
              </a:rPr>
              <a:t>tosylate</a:t>
            </a:r>
            <a:r>
              <a:rPr lang="en-US" sz="2800" dirty="0" smtClean="0">
                <a:solidFill>
                  <a:srgbClr val="000000"/>
                </a:solidFill>
              </a:rPr>
              <a:t>.  </a:t>
            </a:r>
          </a:p>
          <a:p>
            <a:r>
              <a:rPr lang="en-US" sz="2800" dirty="0" smtClean="0"/>
              <a:t>The </a:t>
            </a:r>
            <a:r>
              <a:rPr lang="en-US" sz="2800" dirty="0" err="1" smtClean="0"/>
              <a:t>alkoxide</a:t>
            </a:r>
            <a:r>
              <a:rPr lang="en-US" sz="2800" dirty="0" smtClean="0"/>
              <a:t> is commonly made by adding Na, K, or </a:t>
            </a:r>
            <a:r>
              <a:rPr lang="en-US" sz="2800" dirty="0" err="1" smtClean="0"/>
              <a:t>NaH</a:t>
            </a:r>
            <a:r>
              <a:rPr lang="en-US" sz="2800" dirty="0" smtClean="0"/>
              <a:t> to the alcohol</a:t>
            </a:r>
          </a:p>
        </p:txBody>
      </p:sp>
      <p:pic>
        <p:nvPicPr>
          <p:cNvPr id="56324" name="Picture 1"/>
          <p:cNvPicPr>
            <a:picLocks noChangeAspect="1"/>
          </p:cNvPicPr>
          <p:nvPr/>
        </p:nvPicPr>
        <p:blipFill>
          <a:blip r:embed="rId3" cstate="print"/>
          <a:srcRect l="19991" t="5" r="13582" b="89444"/>
          <a:stretch>
            <a:fillRect/>
          </a:stretch>
        </p:blipFill>
        <p:spPr bwMode="auto">
          <a:xfrm>
            <a:off x="533400" y="2362200"/>
            <a:ext cx="8099425" cy="914400"/>
          </a:xfrm>
          <a:prstGeom prst="rect">
            <a:avLst/>
          </a:prstGeom>
          <a:noFill/>
          <a:ln w="9525">
            <a:noFill/>
            <a:miter lim="800000"/>
            <a:headEnd/>
            <a:tailEnd/>
          </a:ln>
        </p:spPr>
      </p:pic>
    </p:spTree>
    <p:extLst>
      <p:ext uri="{BB962C8B-B14F-4D97-AF65-F5344CB8AC3E}">
        <p14:creationId xmlns:p14="http://schemas.microsoft.com/office/powerpoint/2010/main" val="36155264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a:xfrm>
            <a:off x="1219200" y="274638"/>
            <a:ext cx="7714488" cy="1143000"/>
          </a:xfrm>
        </p:spPr>
        <p:txBody>
          <a:bodyPr>
            <a:normAutofit fontScale="90000"/>
          </a:bodyPr>
          <a:lstStyle/>
          <a:p>
            <a:r>
              <a:rPr lang="en-US" sz="4000" dirty="0" smtClean="0"/>
              <a:t>Examples of the </a:t>
            </a:r>
            <a:r>
              <a:rPr lang="en-US" sz="4000" b="1" dirty="0" smtClean="0">
                <a:solidFill>
                  <a:srgbClr val="FF0000"/>
                </a:solidFill>
              </a:rPr>
              <a:t>Williamson</a:t>
            </a:r>
            <a:r>
              <a:rPr lang="en-US" sz="4000" dirty="0" smtClean="0"/>
              <a:t> Synthesis</a:t>
            </a:r>
          </a:p>
        </p:txBody>
      </p:sp>
      <p:pic>
        <p:nvPicPr>
          <p:cNvPr id="58371" name="Picture 1"/>
          <p:cNvPicPr>
            <a:picLocks noChangeAspect="1"/>
          </p:cNvPicPr>
          <p:nvPr/>
        </p:nvPicPr>
        <p:blipFill>
          <a:blip r:embed="rId3" cstate="print"/>
          <a:srcRect t="33879" b="842"/>
          <a:stretch>
            <a:fillRect/>
          </a:stretch>
        </p:blipFill>
        <p:spPr bwMode="auto">
          <a:xfrm>
            <a:off x="304800" y="2060575"/>
            <a:ext cx="8534400" cy="3959225"/>
          </a:xfrm>
          <a:prstGeom prst="rect">
            <a:avLst/>
          </a:prstGeom>
          <a:noFill/>
          <a:ln w="9525">
            <a:noFill/>
            <a:miter lim="800000"/>
            <a:headEnd/>
            <a:tailEnd/>
          </a:ln>
        </p:spPr>
      </p:pic>
    </p:spTree>
    <p:extLst>
      <p:ext uri="{BB962C8B-B14F-4D97-AF65-F5344CB8AC3E}">
        <p14:creationId xmlns:p14="http://schemas.microsoft.com/office/powerpoint/2010/main" val="38091568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Phenyl Ethers</a:t>
            </a:r>
          </a:p>
        </p:txBody>
      </p:sp>
      <p:sp>
        <p:nvSpPr>
          <p:cNvPr id="17411" name="Rectangle 3"/>
          <p:cNvSpPr>
            <a:spLocks noGrp="1" noChangeArrowheads="1"/>
          </p:cNvSpPr>
          <p:nvPr>
            <p:ph type="body" sz="half" idx="2"/>
          </p:nvPr>
        </p:nvSpPr>
        <p:spPr>
          <a:xfrm>
            <a:off x="685800" y="4114800"/>
            <a:ext cx="7772400" cy="2590800"/>
          </a:xfrm>
        </p:spPr>
        <p:txBody>
          <a:bodyPr/>
          <a:lstStyle/>
          <a:p>
            <a:r>
              <a:rPr lang="en-US" sz="2800" dirty="0" err="1" smtClean="0"/>
              <a:t>Phenoxide</a:t>
            </a:r>
            <a:r>
              <a:rPr lang="en-US" sz="2800" dirty="0" smtClean="0"/>
              <a:t> ions are easily produced for because the alcohol proton is acidic</a:t>
            </a:r>
            <a:r>
              <a:rPr lang="en-US" sz="2800" dirty="0" smtClean="0"/>
              <a:t>.</a:t>
            </a:r>
            <a:endParaRPr lang="en-US" sz="2800" dirty="0" smtClean="0"/>
          </a:p>
          <a:p>
            <a:r>
              <a:rPr lang="en-US" sz="2800" dirty="0" smtClean="0"/>
              <a:t>Phenyl halides or </a:t>
            </a:r>
            <a:r>
              <a:rPr lang="en-US" sz="2800" dirty="0" err="1" smtClean="0"/>
              <a:t>tosylates</a:t>
            </a:r>
            <a:r>
              <a:rPr lang="en-US" sz="2800" dirty="0" smtClean="0"/>
              <a:t> </a:t>
            </a:r>
            <a:r>
              <a:rPr lang="en-US" sz="2800" u="sng" dirty="0" smtClean="0"/>
              <a:t>cannot</a:t>
            </a:r>
            <a:r>
              <a:rPr lang="en-US" sz="2800" dirty="0" smtClean="0"/>
              <a:t> be used in this synthesis method.</a:t>
            </a:r>
          </a:p>
        </p:txBody>
      </p:sp>
      <p:sp>
        <p:nvSpPr>
          <p:cNvPr id="60420" name="Text Box 5"/>
          <p:cNvSpPr txBox="1">
            <a:spLocks noChangeArrowheads="1"/>
          </p:cNvSpPr>
          <p:nvPr/>
        </p:nvSpPr>
        <p:spPr bwMode="auto">
          <a:xfrm>
            <a:off x="8153400" y="54102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pic>
        <p:nvPicPr>
          <p:cNvPr id="60421" name="Picture 1"/>
          <p:cNvPicPr>
            <a:picLocks noChangeAspect="1"/>
          </p:cNvPicPr>
          <p:nvPr/>
        </p:nvPicPr>
        <p:blipFill>
          <a:blip r:embed="rId3" cstate="print"/>
          <a:srcRect/>
          <a:stretch>
            <a:fillRect/>
          </a:stretch>
        </p:blipFill>
        <p:spPr bwMode="auto">
          <a:xfrm>
            <a:off x="533400" y="1646238"/>
            <a:ext cx="8007350" cy="2316162"/>
          </a:xfrm>
          <a:prstGeom prst="rect">
            <a:avLst/>
          </a:prstGeom>
          <a:noFill/>
          <a:ln w="9525">
            <a:noFill/>
            <a:miter lim="800000"/>
            <a:headEnd/>
            <a:tailEnd/>
          </a:ln>
        </p:spPr>
      </p:pic>
    </p:spTree>
    <p:extLst>
      <p:ext uri="{BB962C8B-B14F-4D97-AF65-F5344CB8AC3E}">
        <p14:creationId xmlns:p14="http://schemas.microsoft.com/office/powerpoint/2010/main" val="2693976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29000" y="838200"/>
            <a:ext cx="1800493" cy="923330"/>
          </a:xfrm>
          <a:prstGeom prst="rect">
            <a:avLst/>
          </a:prstGeom>
          <a:noFill/>
        </p:spPr>
        <p:txBody>
          <a:bodyPr wrap="none">
            <a:spAutoFit/>
          </a:bodyPr>
          <a:lstStyle/>
          <a:p>
            <a:pPr algn="ctr" eaLnBrk="0" fontAlgn="base" hangingPunct="0">
              <a:spcBef>
                <a:spcPct val="0"/>
              </a:spcBef>
              <a:spcAft>
                <a:spcPct val="0"/>
              </a:spcAft>
              <a:buFont typeface="Wingdings" pitchFamily="2" charset="2"/>
              <a:buNone/>
              <a:defRPr/>
            </a:pPr>
            <a:r>
              <a:rPr lang="en-US" sz="5400" b="1" cap="all" dirty="0">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latin typeface="Arial" charset="0"/>
                <a:ea typeface="ＭＳ Ｐゴシック" pitchFamily="-110" charset="-128"/>
              </a:rPr>
              <a:t>Hint</a:t>
            </a:r>
          </a:p>
        </p:txBody>
      </p:sp>
      <p:sp>
        <p:nvSpPr>
          <p:cNvPr id="16" name="Rectangle 15"/>
          <p:cNvSpPr>
            <a:spLocks noChangeArrowheads="1"/>
          </p:cNvSpPr>
          <p:nvPr/>
        </p:nvSpPr>
        <p:spPr bwMode="auto">
          <a:xfrm>
            <a:off x="990600" y="1828800"/>
            <a:ext cx="7391400" cy="3124200"/>
          </a:xfrm>
          <a:prstGeom prst="rect">
            <a:avLst/>
          </a:prstGeom>
          <a:noFill/>
          <a:ln w="25400">
            <a:solidFill>
              <a:srgbClr val="00956F"/>
            </a:solidFill>
            <a:miter lim="800000"/>
            <a:headEnd/>
            <a:tailEnd/>
          </a:ln>
          <a:effectLst>
            <a:outerShdw dist="38100" dir="5400000" algn="t" rotWithShape="0">
              <a:srgbClr val="808080">
                <a:alpha val="39998"/>
              </a:srgbClr>
            </a:outerShdw>
          </a:effectLst>
        </p:spPr>
        <p:txBody>
          <a:bodyPr anchor="ctr"/>
          <a:lstStyle/>
          <a:p>
            <a:pPr algn="ctr" eaLnBrk="0" fontAlgn="base" hangingPunct="0">
              <a:spcBef>
                <a:spcPct val="0"/>
              </a:spcBef>
              <a:spcAft>
                <a:spcPct val="0"/>
              </a:spcAft>
            </a:pPr>
            <a:endParaRPr lang="en-US" sz="2400">
              <a:solidFill>
                <a:srgbClr val="FFFFFF"/>
              </a:solidFill>
              <a:latin typeface="Arial" charset="0"/>
              <a:ea typeface="ＭＳ Ｐゴシック" pitchFamily="-110" charset="-128"/>
            </a:endParaRPr>
          </a:p>
        </p:txBody>
      </p:sp>
      <p:sp>
        <p:nvSpPr>
          <p:cNvPr id="66564" name="TextBox 10"/>
          <p:cNvSpPr txBox="1">
            <a:spLocks noChangeArrowheads="1"/>
          </p:cNvSpPr>
          <p:nvPr/>
        </p:nvSpPr>
        <p:spPr bwMode="auto">
          <a:xfrm>
            <a:off x="1295400" y="2057400"/>
            <a:ext cx="6765925" cy="267811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2800">
                <a:solidFill>
                  <a:prstClr val="black"/>
                </a:solidFill>
                <a:latin typeface="Arial" charset="0"/>
                <a:ea typeface="ＭＳ Ｐゴシック" pitchFamily="-110" charset="-128"/>
              </a:rPr>
              <a:t>To convert two alcohols to an ether, convert the more hindered alcohol to its alkoxide. Convert the less hindered alcohol to its tosylate (or an alkyl halide). Make sure the tosylate (or halide) is a</a:t>
            </a:r>
          </a:p>
          <a:p>
            <a:pPr algn="ctr" eaLnBrk="0" fontAlgn="base" hangingPunct="0">
              <a:spcBef>
                <a:spcPct val="0"/>
              </a:spcBef>
              <a:spcAft>
                <a:spcPct val="0"/>
              </a:spcAft>
            </a:pPr>
            <a:r>
              <a:rPr lang="en-US" sz="2800">
                <a:solidFill>
                  <a:prstClr val="black"/>
                </a:solidFill>
                <a:latin typeface="Arial" charset="0"/>
                <a:ea typeface="ＭＳ Ｐゴシック" pitchFamily="-110" charset="-128"/>
              </a:rPr>
              <a:t>good S</a:t>
            </a:r>
            <a:r>
              <a:rPr lang="en-US" sz="2800" baseline="-25000">
                <a:solidFill>
                  <a:prstClr val="black"/>
                </a:solidFill>
                <a:latin typeface="Arial" charset="0"/>
                <a:ea typeface="ＭＳ Ｐゴシック" pitchFamily="-110" charset="-128"/>
              </a:rPr>
              <a:t>N</a:t>
            </a:r>
            <a:r>
              <a:rPr lang="en-US" sz="2800">
                <a:solidFill>
                  <a:prstClr val="black"/>
                </a:solidFill>
                <a:latin typeface="Arial" charset="0"/>
                <a:ea typeface="ＭＳ Ｐゴシック" pitchFamily="-110" charset="-128"/>
              </a:rPr>
              <a:t>2 substrate.</a:t>
            </a:r>
          </a:p>
        </p:txBody>
      </p:sp>
    </p:spTree>
    <p:extLst>
      <p:ext uri="{BB962C8B-B14F-4D97-AF65-F5344CB8AC3E}">
        <p14:creationId xmlns:p14="http://schemas.microsoft.com/office/powerpoint/2010/main" val="36366774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 y="152400"/>
            <a:ext cx="8839200" cy="1143000"/>
          </a:xfrm>
        </p:spPr>
        <p:txBody>
          <a:bodyPr>
            <a:noAutofit/>
          </a:bodyPr>
          <a:lstStyle/>
          <a:p>
            <a:r>
              <a:rPr lang="en-US" sz="3600" dirty="0" err="1" smtClean="0">
                <a:solidFill>
                  <a:srgbClr val="FF0000"/>
                </a:solidFill>
              </a:rPr>
              <a:t>Alkoxy</a:t>
            </a:r>
            <a:r>
              <a:rPr lang="en-US" sz="3600" dirty="0" err="1" smtClean="0"/>
              <a:t>mercuration</a:t>
            </a:r>
            <a:r>
              <a:rPr lang="en-US" sz="3600" dirty="0" smtClean="0">
                <a:cs typeface="Arial" charset="0"/>
              </a:rPr>
              <a:t>–</a:t>
            </a:r>
            <a:r>
              <a:rPr lang="en-US" sz="3600" dirty="0" err="1" smtClean="0">
                <a:solidFill>
                  <a:schemeClr val="tx1"/>
                </a:solidFill>
              </a:rPr>
              <a:t>Demercuration</a:t>
            </a:r>
            <a:r>
              <a:rPr lang="en-US" sz="3600" dirty="0" smtClean="0"/>
              <a:t> Reaction</a:t>
            </a:r>
          </a:p>
        </p:txBody>
      </p:sp>
      <p:sp>
        <p:nvSpPr>
          <p:cNvPr id="18435" name="Rectangle 3"/>
          <p:cNvSpPr>
            <a:spLocks noGrp="1" noChangeArrowheads="1"/>
          </p:cNvSpPr>
          <p:nvPr>
            <p:ph type="body" sz="half" idx="2"/>
          </p:nvPr>
        </p:nvSpPr>
        <p:spPr>
          <a:xfrm>
            <a:off x="685800" y="4572000"/>
            <a:ext cx="7772400" cy="1676400"/>
          </a:xfrm>
        </p:spPr>
        <p:txBody>
          <a:bodyPr/>
          <a:lstStyle/>
          <a:p>
            <a:pPr>
              <a:lnSpc>
                <a:spcPct val="90000"/>
              </a:lnSpc>
            </a:pPr>
            <a:r>
              <a:rPr lang="en-US" sz="2800" dirty="0" smtClean="0"/>
              <a:t>Use </a:t>
            </a:r>
            <a:r>
              <a:rPr lang="en-US" sz="2800" dirty="0" smtClean="0">
                <a:solidFill>
                  <a:srgbClr val="FF0000"/>
                </a:solidFill>
              </a:rPr>
              <a:t>mercuric acetate </a:t>
            </a:r>
            <a:r>
              <a:rPr lang="en-US" sz="2800" dirty="0" smtClean="0"/>
              <a:t>with an alcohol. The alcohol will react with the intermediate </a:t>
            </a:r>
            <a:r>
              <a:rPr lang="en-US" sz="2800" dirty="0" err="1" smtClean="0"/>
              <a:t>mercurinium</a:t>
            </a:r>
            <a:r>
              <a:rPr lang="en-US" sz="2800" dirty="0" smtClean="0"/>
              <a:t> ion by attacking the more substituted carbon.  </a:t>
            </a:r>
          </a:p>
        </p:txBody>
      </p:sp>
      <p:pic>
        <p:nvPicPr>
          <p:cNvPr id="68612" name="Picture 1"/>
          <p:cNvPicPr>
            <a:picLocks noChangeAspect="1"/>
          </p:cNvPicPr>
          <p:nvPr/>
        </p:nvPicPr>
        <p:blipFill>
          <a:blip r:embed="rId3" cstate="print"/>
          <a:srcRect/>
          <a:stretch>
            <a:fillRect/>
          </a:stretch>
        </p:blipFill>
        <p:spPr bwMode="auto">
          <a:xfrm>
            <a:off x="1143000" y="1825625"/>
            <a:ext cx="6858000" cy="2670175"/>
          </a:xfrm>
          <a:prstGeom prst="rect">
            <a:avLst/>
          </a:prstGeom>
          <a:noFill/>
          <a:ln w="9525">
            <a:noFill/>
            <a:miter lim="800000"/>
            <a:headEnd/>
            <a:tailEnd/>
          </a:ln>
        </p:spPr>
      </p:pic>
    </p:spTree>
    <p:extLst>
      <p:ext uri="{BB962C8B-B14F-4D97-AF65-F5344CB8AC3E}">
        <p14:creationId xmlns:p14="http://schemas.microsoft.com/office/powerpoint/2010/main" val="1910301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609600"/>
            <a:ext cx="7772400" cy="1143000"/>
          </a:xfrm>
        </p:spPr>
        <p:txBody>
          <a:bodyPr/>
          <a:lstStyle/>
          <a:p>
            <a:r>
              <a:rPr lang="en-US" smtClean="0"/>
              <a:t>Industrial Synthesis of Ethers</a:t>
            </a:r>
          </a:p>
        </p:txBody>
      </p:sp>
      <p:sp>
        <p:nvSpPr>
          <p:cNvPr id="19459" name="Rectangle 3"/>
          <p:cNvSpPr>
            <a:spLocks noGrp="1" noChangeArrowheads="1"/>
          </p:cNvSpPr>
          <p:nvPr>
            <p:ph type="body" idx="1"/>
          </p:nvPr>
        </p:nvSpPr>
        <p:spPr>
          <a:xfrm>
            <a:off x="685800" y="1981200"/>
            <a:ext cx="8153400" cy="1371600"/>
          </a:xfrm>
        </p:spPr>
        <p:txBody>
          <a:bodyPr>
            <a:normAutofit fontScale="92500" lnSpcReduction="20000"/>
          </a:bodyPr>
          <a:lstStyle/>
          <a:p>
            <a:r>
              <a:rPr lang="en-US" smtClean="0"/>
              <a:t>Bimolecular condensation of alcohols.</a:t>
            </a:r>
          </a:p>
          <a:p>
            <a:r>
              <a:rPr lang="en-US" smtClean="0"/>
              <a:t>Industrial method, not good lab synthesis.</a:t>
            </a:r>
          </a:p>
          <a:p>
            <a:r>
              <a:rPr lang="en-US" smtClean="0"/>
              <a:t>If temperature is too high, alkene forms.</a:t>
            </a:r>
          </a:p>
        </p:txBody>
      </p:sp>
      <p:grpSp>
        <p:nvGrpSpPr>
          <p:cNvPr id="2" name="Group 10"/>
          <p:cNvGrpSpPr>
            <a:grpSpLocks/>
          </p:cNvGrpSpPr>
          <p:nvPr/>
        </p:nvGrpSpPr>
        <p:grpSpPr bwMode="auto">
          <a:xfrm>
            <a:off x="1981200" y="4495800"/>
            <a:ext cx="6356350" cy="2133600"/>
            <a:chOff x="1248" y="2352"/>
            <a:chExt cx="4004" cy="1344"/>
          </a:xfrm>
        </p:grpSpPr>
        <p:sp>
          <p:nvSpPr>
            <p:cNvPr id="70708" name="Rectangle 5"/>
            <p:cNvSpPr>
              <a:spLocks noChangeArrowheads="1"/>
            </p:cNvSpPr>
            <p:nvPr/>
          </p:nvSpPr>
          <p:spPr bwMode="auto">
            <a:xfrm>
              <a:off x="1248" y="2352"/>
              <a:ext cx="1008" cy="528"/>
            </a:xfrm>
            <a:prstGeom prst="rect">
              <a:avLst/>
            </a:prstGeom>
            <a:noFill/>
            <a:ln w="9525">
              <a:solidFill>
                <a:srgbClr val="FF0000"/>
              </a:solidFill>
              <a:miter lim="800000"/>
              <a:headEnd/>
              <a:tailEnd/>
            </a:ln>
          </p:spPr>
          <p:txBody>
            <a:bodyPr wrap="none" anchor="ct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70709" name="Text Box 6"/>
            <p:cNvSpPr txBox="1">
              <a:spLocks noChangeArrowheads="1"/>
            </p:cNvSpPr>
            <p:nvPr/>
          </p:nvSpPr>
          <p:spPr bwMode="auto">
            <a:xfrm>
              <a:off x="5136" y="3408"/>
              <a:ext cx="116"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grpSp>
      <p:grpSp>
        <p:nvGrpSpPr>
          <p:cNvPr id="3" name="Group 57"/>
          <p:cNvGrpSpPr>
            <a:grpSpLocks/>
          </p:cNvGrpSpPr>
          <p:nvPr/>
        </p:nvGrpSpPr>
        <p:grpSpPr bwMode="auto">
          <a:xfrm>
            <a:off x="228600" y="4437063"/>
            <a:ext cx="8763000" cy="1125537"/>
            <a:chOff x="144" y="2314"/>
            <a:chExt cx="5520" cy="709"/>
          </a:xfrm>
        </p:grpSpPr>
        <p:sp>
          <p:nvSpPr>
            <p:cNvPr id="70662" name="Text Box 8"/>
            <p:cNvSpPr txBox="1">
              <a:spLocks noChangeArrowheads="1"/>
            </p:cNvSpPr>
            <p:nvPr/>
          </p:nvSpPr>
          <p:spPr bwMode="auto">
            <a:xfrm>
              <a:off x="3216" y="2735"/>
              <a:ext cx="652"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prstClr val="black"/>
                  </a:solidFill>
                  <a:latin typeface="Arial" charset="0"/>
                  <a:ea typeface="ＭＳ Ｐゴシック" pitchFamily="-110" charset="-128"/>
                </a:rPr>
                <a:t>140°C</a:t>
              </a:r>
            </a:p>
          </p:txBody>
        </p:sp>
        <p:grpSp>
          <p:nvGrpSpPr>
            <p:cNvPr id="4" name="Group 13"/>
            <p:cNvGrpSpPr>
              <a:grpSpLocks noChangeAspect="1"/>
            </p:cNvGrpSpPr>
            <p:nvPr/>
          </p:nvGrpSpPr>
          <p:grpSpPr bwMode="auto">
            <a:xfrm>
              <a:off x="144" y="2314"/>
              <a:ext cx="5520" cy="544"/>
              <a:chOff x="144" y="2314"/>
              <a:chExt cx="5520" cy="544"/>
            </a:xfrm>
          </p:grpSpPr>
          <p:sp>
            <p:nvSpPr>
              <p:cNvPr id="70664" name="AutoShape 12"/>
              <p:cNvSpPr>
                <a:spLocks noChangeAspect="1" noChangeArrowheads="1" noTextEdit="1"/>
              </p:cNvSpPr>
              <p:nvPr/>
            </p:nvSpPr>
            <p:spPr bwMode="auto">
              <a:xfrm>
                <a:off x="144" y="2314"/>
                <a:ext cx="5520" cy="544"/>
              </a:xfrm>
              <a:prstGeom prst="rect">
                <a:avLst/>
              </a:prstGeom>
              <a:noFill/>
              <a:ln w="9525">
                <a:noFill/>
                <a:miter lim="800000"/>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70665" name="Rectangle 14"/>
              <p:cNvSpPr>
                <a:spLocks noChangeArrowheads="1"/>
              </p:cNvSpPr>
              <p:nvPr/>
            </p:nvSpPr>
            <p:spPr bwMode="auto">
              <a:xfrm>
                <a:off x="1793" y="2541"/>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666" name="Rectangle 15"/>
              <p:cNvSpPr>
                <a:spLocks noChangeArrowheads="1"/>
              </p:cNvSpPr>
              <p:nvPr/>
            </p:nvSpPr>
            <p:spPr bwMode="auto">
              <a:xfrm>
                <a:off x="2084" y="2541"/>
                <a:ext cx="13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70667" name="Rectangle 16"/>
              <p:cNvSpPr>
                <a:spLocks noChangeArrowheads="1"/>
              </p:cNvSpPr>
              <p:nvPr/>
            </p:nvSpPr>
            <p:spPr bwMode="auto">
              <a:xfrm>
                <a:off x="2385" y="2541"/>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70668" name="Rectangle 17"/>
              <p:cNvSpPr>
                <a:spLocks noChangeArrowheads="1"/>
              </p:cNvSpPr>
              <p:nvPr/>
            </p:nvSpPr>
            <p:spPr bwMode="auto">
              <a:xfrm>
                <a:off x="2507" y="2541"/>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669" name="Rectangle 18"/>
              <p:cNvSpPr>
                <a:spLocks noChangeArrowheads="1"/>
              </p:cNvSpPr>
              <p:nvPr/>
            </p:nvSpPr>
            <p:spPr bwMode="auto">
              <a:xfrm>
                <a:off x="2630" y="2614"/>
                <a:ext cx="76" cy="1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ea typeface="ＭＳ Ｐゴシック" pitchFamily="-110" charset="-128"/>
                  </a:rPr>
                  <a:t>2</a:t>
                </a:r>
                <a:endParaRPr lang="en-US" sz="2400">
                  <a:solidFill>
                    <a:prstClr val="black"/>
                  </a:solidFill>
                  <a:latin typeface="Arial" charset="0"/>
                  <a:ea typeface="ＭＳ Ｐゴシック" pitchFamily="-110" charset="-128"/>
                </a:endParaRPr>
              </a:p>
            </p:txBody>
          </p:sp>
          <p:sp>
            <p:nvSpPr>
              <p:cNvPr id="70670" name="Rectangle 19"/>
              <p:cNvSpPr>
                <a:spLocks noChangeArrowheads="1"/>
              </p:cNvSpPr>
              <p:nvPr/>
            </p:nvSpPr>
            <p:spPr bwMode="auto">
              <a:xfrm>
                <a:off x="2696" y="2541"/>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70671" name="Rectangle 20"/>
              <p:cNvSpPr>
                <a:spLocks noChangeArrowheads="1"/>
              </p:cNvSpPr>
              <p:nvPr/>
            </p:nvSpPr>
            <p:spPr bwMode="auto">
              <a:xfrm>
                <a:off x="2818" y="2541"/>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672" name="Rectangle 21"/>
              <p:cNvSpPr>
                <a:spLocks noChangeArrowheads="1"/>
              </p:cNvSpPr>
              <p:nvPr/>
            </p:nvSpPr>
            <p:spPr bwMode="auto">
              <a:xfrm>
                <a:off x="2941" y="2614"/>
                <a:ext cx="76" cy="1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70673" name="Line 22"/>
              <p:cNvSpPr>
                <a:spLocks noChangeShapeType="1"/>
              </p:cNvSpPr>
              <p:nvPr/>
            </p:nvSpPr>
            <p:spPr bwMode="auto">
              <a:xfrm>
                <a:off x="1938" y="2647"/>
                <a:ext cx="135"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70674" name="Line 23"/>
              <p:cNvSpPr>
                <a:spLocks noChangeShapeType="1"/>
              </p:cNvSpPr>
              <p:nvPr/>
            </p:nvSpPr>
            <p:spPr bwMode="auto">
              <a:xfrm>
                <a:off x="2229" y="2647"/>
                <a:ext cx="145"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70675" name="Line 24"/>
              <p:cNvSpPr>
                <a:spLocks noChangeShapeType="1"/>
              </p:cNvSpPr>
              <p:nvPr/>
            </p:nvSpPr>
            <p:spPr bwMode="auto">
              <a:xfrm>
                <a:off x="3209" y="2658"/>
                <a:ext cx="592"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70676" name="Freeform 25"/>
              <p:cNvSpPr>
                <a:spLocks/>
              </p:cNvSpPr>
              <p:nvPr/>
            </p:nvSpPr>
            <p:spPr bwMode="auto">
              <a:xfrm>
                <a:off x="3690" y="2625"/>
                <a:ext cx="111" cy="66"/>
              </a:xfrm>
              <a:custGeom>
                <a:avLst/>
                <a:gdLst>
                  <a:gd name="T0" fmla="*/ 111 w 111"/>
                  <a:gd name="T1" fmla="*/ 33 h 66"/>
                  <a:gd name="T2" fmla="*/ 0 w 111"/>
                  <a:gd name="T3" fmla="*/ 66 h 66"/>
                  <a:gd name="T4" fmla="*/ 23 w 111"/>
                  <a:gd name="T5" fmla="*/ 33 h 66"/>
                  <a:gd name="T6" fmla="*/ 0 w 111"/>
                  <a:gd name="T7" fmla="*/ 0 h 66"/>
                  <a:gd name="T8" fmla="*/ 111 w 111"/>
                  <a:gd name="T9" fmla="*/ 33 h 66"/>
                  <a:gd name="T10" fmla="*/ 0 60000 65536"/>
                  <a:gd name="T11" fmla="*/ 0 60000 65536"/>
                  <a:gd name="T12" fmla="*/ 0 60000 65536"/>
                  <a:gd name="T13" fmla="*/ 0 60000 65536"/>
                  <a:gd name="T14" fmla="*/ 0 60000 65536"/>
                  <a:gd name="T15" fmla="*/ 0 w 111"/>
                  <a:gd name="T16" fmla="*/ 0 h 66"/>
                  <a:gd name="T17" fmla="*/ 111 w 111"/>
                  <a:gd name="T18" fmla="*/ 66 h 66"/>
                </a:gdLst>
                <a:ahLst/>
                <a:cxnLst>
                  <a:cxn ang="T10">
                    <a:pos x="T0" y="T1"/>
                  </a:cxn>
                  <a:cxn ang="T11">
                    <a:pos x="T2" y="T3"/>
                  </a:cxn>
                  <a:cxn ang="T12">
                    <a:pos x="T4" y="T5"/>
                  </a:cxn>
                  <a:cxn ang="T13">
                    <a:pos x="T6" y="T7"/>
                  </a:cxn>
                  <a:cxn ang="T14">
                    <a:pos x="T8" y="T9"/>
                  </a:cxn>
                </a:cxnLst>
                <a:rect l="T15" t="T16" r="T17" b="T18"/>
                <a:pathLst>
                  <a:path w="111" h="66">
                    <a:moveTo>
                      <a:pt x="111" y="33"/>
                    </a:moveTo>
                    <a:lnTo>
                      <a:pt x="0" y="66"/>
                    </a:lnTo>
                    <a:lnTo>
                      <a:pt x="23" y="33"/>
                    </a:lnTo>
                    <a:lnTo>
                      <a:pt x="0" y="0"/>
                    </a:lnTo>
                    <a:lnTo>
                      <a:pt x="111" y="33"/>
                    </a:lnTo>
                    <a:close/>
                  </a:path>
                </a:pathLst>
              </a:custGeom>
              <a:blipFill dpi="0" rotWithShape="0">
                <a:blip cstate="print"/>
                <a:srcRect/>
                <a:tile tx="0" ty="0" sx="100000" sy="100000" flip="none" algn="tl"/>
              </a:blip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70677" name="Rectangle 26"/>
              <p:cNvSpPr>
                <a:spLocks noChangeArrowheads="1"/>
              </p:cNvSpPr>
              <p:nvPr/>
            </p:nvSpPr>
            <p:spPr bwMode="auto">
              <a:xfrm>
                <a:off x="216" y="2541"/>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70678" name="Rectangle 27"/>
              <p:cNvSpPr>
                <a:spLocks noChangeArrowheads="1"/>
              </p:cNvSpPr>
              <p:nvPr/>
            </p:nvSpPr>
            <p:spPr bwMode="auto">
              <a:xfrm>
                <a:off x="338" y="2541"/>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679" name="Rectangle 28"/>
              <p:cNvSpPr>
                <a:spLocks noChangeArrowheads="1"/>
              </p:cNvSpPr>
              <p:nvPr/>
            </p:nvSpPr>
            <p:spPr bwMode="auto">
              <a:xfrm>
                <a:off x="461" y="2614"/>
                <a:ext cx="76" cy="1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70680" name="Rectangle 29"/>
              <p:cNvSpPr>
                <a:spLocks noChangeArrowheads="1"/>
              </p:cNvSpPr>
              <p:nvPr/>
            </p:nvSpPr>
            <p:spPr bwMode="auto">
              <a:xfrm>
                <a:off x="527" y="2541"/>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70681" name="Rectangle 30"/>
              <p:cNvSpPr>
                <a:spLocks noChangeArrowheads="1"/>
              </p:cNvSpPr>
              <p:nvPr/>
            </p:nvSpPr>
            <p:spPr bwMode="auto">
              <a:xfrm>
                <a:off x="649" y="2541"/>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682" name="Rectangle 31"/>
              <p:cNvSpPr>
                <a:spLocks noChangeArrowheads="1"/>
              </p:cNvSpPr>
              <p:nvPr/>
            </p:nvSpPr>
            <p:spPr bwMode="auto">
              <a:xfrm>
                <a:off x="772" y="2614"/>
                <a:ext cx="76" cy="1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ea typeface="ＭＳ Ｐゴシック" pitchFamily="-110" charset="-128"/>
                  </a:rPr>
                  <a:t>2</a:t>
                </a:r>
                <a:endParaRPr lang="en-US" sz="2400">
                  <a:solidFill>
                    <a:prstClr val="black"/>
                  </a:solidFill>
                  <a:latin typeface="Arial" charset="0"/>
                  <a:ea typeface="ＭＳ Ｐゴシック" pitchFamily="-110" charset="-128"/>
                </a:endParaRPr>
              </a:p>
            </p:txBody>
          </p:sp>
          <p:sp>
            <p:nvSpPr>
              <p:cNvPr id="70683" name="Rectangle 32"/>
              <p:cNvSpPr>
                <a:spLocks noChangeArrowheads="1"/>
              </p:cNvSpPr>
              <p:nvPr/>
            </p:nvSpPr>
            <p:spPr bwMode="auto">
              <a:xfrm>
                <a:off x="1035" y="2541"/>
                <a:ext cx="13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70684" name="Rectangle 33"/>
              <p:cNvSpPr>
                <a:spLocks noChangeArrowheads="1"/>
              </p:cNvSpPr>
              <p:nvPr/>
            </p:nvSpPr>
            <p:spPr bwMode="auto">
              <a:xfrm>
                <a:off x="1336" y="2541"/>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685" name="Line 34"/>
              <p:cNvSpPr>
                <a:spLocks noChangeShapeType="1"/>
              </p:cNvSpPr>
              <p:nvPr/>
            </p:nvSpPr>
            <p:spPr bwMode="auto">
              <a:xfrm>
                <a:off x="849" y="2647"/>
                <a:ext cx="175"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70686" name="Line 35"/>
              <p:cNvSpPr>
                <a:spLocks noChangeShapeType="1"/>
              </p:cNvSpPr>
              <p:nvPr/>
            </p:nvSpPr>
            <p:spPr bwMode="auto">
              <a:xfrm>
                <a:off x="1179" y="2647"/>
                <a:ext cx="135"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70687" name="Rectangle 36"/>
              <p:cNvSpPr>
                <a:spLocks noChangeArrowheads="1"/>
              </p:cNvSpPr>
              <p:nvPr/>
            </p:nvSpPr>
            <p:spPr bwMode="auto">
              <a:xfrm>
                <a:off x="3948" y="2563"/>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70688" name="Rectangle 37"/>
              <p:cNvSpPr>
                <a:spLocks noChangeArrowheads="1"/>
              </p:cNvSpPr>
              <p:nvPr/>
            </p:nvSpPr>
            <p:spPr bwMode="auto">
              <a:xfrm>
                <a:off x="4070" y="2563"/>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689" name="Rectangle 38"/>
              <p:cNvSpPr>
                <a:spLocks noChangeArrowheads="1"/>
              </p:cNvSpPr>
              <p:nvPr/>
            </p:nvSpPr>
            <p:spPr bwMode="auto">
              <a:xfrm>
                <a:off x="4192" y="2636"/>
                <a:ext cx="76" cy="1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70690" name="Rectangle 39"/>
              <p:cNvSpPr>
                <a:spLocks noChangeArrowheads="1"/>
              </p:cNvSpPr>
              <p:nvPr/>
            </p:nvSpPr>
            <p:spPr bwMode="auto">
              <a:xfrm>
                <a:off x="4259" y="2563"/>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70691" name="Rectangle 40"/>
              <p:cNvSpPr>
                <a:spLocks noChangeArrowheads="1"/>
              </p:cNvSpPr>
              <p:nvPr/>
            </p:nvSpPr>
            <p:spPr bwMode="auto">
              <a:xfrm>
                <a:off x="4381" y="2563"/>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692" name="Rectangle 41"/>
              <p:cNvSpPr>
                <a:spLocks noChangeArrowheads="1"/>
              </p:cNvSpPr>
              <p:nvPr/>
            </p:nvSpPr>
            <p:spPr bwMode="auto">
              <a:xfrm>
                <a:off x="4503" y="2636"/>
                <a:ext cx="76" cy="1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ea typeface="ＭＳ Ｐゴシック" pitchFamily="-110" charset="-128"/>
                  </a:rPr>
                  <a:t>2</a:t>
                </a:r>
                <a:endParaRPr lang="en-US" sz="2400">
                  <a:solidFill>
                    <a:prstClr val="black"/>
                  </a:solidFill>
                  <a:latin typeface="Arial" charset="0"/>
                  <a:ea typeface="ＭＳ Ｐゴシック" pitchFamily="-110" charset="-128"/>
                </a:endParaRPr>
              </a:p>
            </p:txBody>
          </p:sp>
          <p:sp>
            <p:nvSpPr>
              <p:cNvPr id="70693" name="Rectangle 42"/>
              <p:cNvSpPr>
                <a:spLocks noChangeArrowheads="1"/>
              </p:cNvSpPr>
              <p:nvPr/>
            </p:nvSpPr>
            <p:spPr bwMode="auto">
              <a:xfrm>
                <a:off x="4672" y="2563"/>
                <a:ext cx="13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70694" name="Rectangle 43"/>
              <p:cNvSpPr>
                <a:spLocks noChangeArrowheads="1"/>
              </p:cNvSpPr>
              <p:nvPr/>
            </p:nvSpPr>
            <p:spPr bwMode="auto">
              <a:xfrm>
                <a:off x="4973" y="2563"/>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70695" name="Rectangle 44"/>
              <p:cNvSpPr>
                <a:spLocks noChangeArrowheads="1"/>
              </p:cNvSpPr>
              <p:nvPr/>
            </p:nvSpPr>
            <p:spPr bwMode="auto">
              <a:xfrm>
                <a:off x="5095" y="2563"/>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696" name="Rectangle 45"/>
              <p:cNvSpPr>
                <a:spLocks noChangeArrowheads="1"/>
              </p:cNvSpPr>
              <p:nvPr/>
            </p:nvSpPr>
            <p:spPr bwMode="auto">
              <a:xfrm>
                <a:off x="5218" y="2636"/>
                <a:ext cx="76" cy="1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ea typeface="ＭＳ Ｐゴシック" pitchFamily="-110" charset="-128"/>
                  </a:rPr>
                  <a:t>2</a:t>
                </a:r>
                <a:endParaRPr lang="en-US" sz="2400">
                  <a:solidFill>
                    <a:prstClr val="black"/>
                  </a:solidFill>
                  <a:latin typeface="Arial" charset="0"/>
                  <a:ea typeface="ＭＳ Ｐゴシック" pitchFamily="-110" charset="-128"/>
                </a:endParaRPr>
              </a:p>
            </p:txBody>
          </p:sp>
          <p:sp>
            <p:nvSpPr>
              <p:cNvPr id="70697" name="Rectangle 46"/>
              <p:cNvSpPr>
                <a:spLocks noChangeArrowheads="1"/>
              </p:cNvSpPr>
              <p:nvPr/>
            </p:nvSpPr>
            <p:spPr bwMode="auto">
              <a:xfrm>
                <a:off x="5284" y="2563"/>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70698" name="Rectangle 47"/>
              <p:cNvSpPr>
                <a:spLocks noChangeArrowheads="1"/>
              </p:cNvSpPr>
              <p:nvPr/>
            </p:nvSpPr>
            <p:spPr bwMode="auto">
              <a:xfrm>
                <a:off x="5406" y="2563"/>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699" name="Rectangle 48"/>
              <p:cNvSpPr>
                <a:spLocks noChangeArrowheads="1"/>
              </p:cNvSpPr>
              <p:nvPr/>
            </p:nvSpPr>
            <p:spPr bwMode="auto">
              <a:xfrm>
                <a:off x="5528" y="2636"/>
                <a:ext cx="76" cy="1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70700" name="Line 49"/>
              <p:cNvSpPr>
                <a:spLocks noChangeShapeType="1"/>
              </p:cNvSpPr>
              <p:nvPr/>
            </p:nvSpPr>
            <p:spPr bwMode="auto">
              <a:xfrm>
                <a:off x="4581" y="2669"/>
                <a:ext cx="80"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70701" name="Line 50"/>
              <p:cNvSpPr>
                <a:spLocks noChangeShapeType="1"/>
              </p:cNvSpPr>
              <p:nvPr/>
            </p:nvSpPr>
            <p:spPr bwMode="auto">
              <a:xfrm>
                <a:off x="4817" y="2669"/>
                <a:ext cx="145"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70702" name="Rectangle 51"/>
              <p:cNvSpPr>
                <a:spLocks noChangeArrowheads="1"/>
              </p:cNvSpPr>
              <p:nvPr/>
            </p:nvSpPr>
            <p:spPr bwMode="auto">
              <a:xfrm>
                <a:off x="1566" y="2547"/>
                <a:ext cx="103"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a:t>
                </a:r>
                <a:endParaRPr lang="en-US" sz="2400">
                  <a:solidFill>
                    <a:prstClr val="black"/>
                  </a:solidFill>
                  <a:latin typeface="Arial" charset="0"/>
                  <a:ea typeface="ＭＳ Ｐゴシック" pitchFamily="-110" charset="-128"/>
                </a:endParaRPr>
              </a:p>
            </p:txBody>
          </p:sp>
          <p:sp>
            <p:nvSpPr>
              <p:cNvPr id="70703" name="Rectangle 52"/>
              <p:cNvSpPr>
                <a:spLocks noChangeArrowheads="1"/>
              </p:cNvSpPr>
              <p:nvPr/>
            </p:nvSpPr>
            <p:spPr bwMode="auto">
              <a:xfrm>
                <a:off x="3259" y="2386"/>
                <a:ext cx="12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70704" name="Rectangle 53"/>
              <p:cNvSpPr>
                <a:spLocks noChangeArrowheads="1"/>
              </p:cNvSpPr>
              <p:nvPr/>
            </p:nvSpPr>
            <p:spPr bwMode="auto">
              <a:xfrm>
                <a:off x="3382" y="2458"/>
                <a:ext cx="76" cy="1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ea typeface="ＭＳ Ｐゴシック" pitchFamily="-110" charset="-128"/>
                  </a:rPr>
                  <a:t>2</a:t>
                </a:r>
                <a:endParaRPr lang="en-US" sz="2400">
                  <a:solidFill>
                    <a:prstClr val="black"/>
                  </a:solidFill>
                  <a:latin typeface="Arial" charset="0"/>
                  <a:ea typeface="ＭＳ Ｐゴシック" pitchFamily="-110" charset="-128"/>
                </a:endParaRPr>
              </a:p>
            </p:txBody>
          </p:sp>
          <p:sp>
            <p:nvSpPr>
              <p:cNvPr id="70705" name="Rectangle 54"/>
              <p:cNvSpPr>
                <a:spLocks noChangeArrowheads="1"/>
              </p:cNvSpPr>
              <p:nvPr/>
            </p:nvSpPr>
            <p:spPr bwMode="auto">
              <a:xfrm>
                <a:off x="3448" y="2386"/>
                <a:ext cx="11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S</a:t>
                </a:r>
                <a:endParaRPr lang="en-US" sz="2400">
                  <a:solidFill>
                    <a:prstClr val="black"/>
                  </a:solidFill>
                  <a:latin typeface="Arial" charset="0"/>
                  <a:ea typeface="ＭＳ Ｐゴシック" pitchFamily="-110" charset="-128"/>
                </a:endParaRPr>
              </a:p>
            </p:txBody>
          </p:sp>
          <p:sp>
            <p:nvSpPr>
              <p:cNvPr id="70706" name="Rectangle 55"/>
              <p:cNvSpPr>
                <a:spLocks noChangeArrowheads="1"/>
              </p:cNvSpPr>
              <p:nvPr/>
            </p:nvSpPr>
            <p:spPr bwMode="auto">
              <a:xfrm>
                <a:off x="3548" y="2386"/>
                <a:ext cx="137" cy="211"/>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70707" name="Rectangle 56"/>
              <p:cNvSpPr>
                <a:spLocks noChangeArrowheads="1"/>
              </p:cNvSpPr>
              <p:nvPr/>
            </p:nvSpPr>
            <p:spPr bwMode="auto">
              <a:xfrm>
                <a:off x="3681" y="2458"/>
                <a:ext cx="76" cy="1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ea typeface="ＭＳ Ｐゴシック" pitchFamily="-110" charset="-128"/>
                  </a:rPr>
                  <a:t>4</a:t>
                </a:r>
                <a:endParaRPr lang="en-US" sz="2400">
                  <a:solidFill>
                    <a:prstClr val="black"/>
                  </a:solidFill>
                  <a:latin typeface="Arial" charset="0"/>
                  <a:ea typeface="ＭＳ Ｐゴシック" pitchFamily="-110" charset="-128"/>
                </a:endParaRPr>
              </a:p>
            </p:txBody>
          </p:sp>
        </p:grpSp>
      </p:grpSp>
    </p:spTree>
    <p:extLst>
      <p:ext uri="{BB962C8B-B14F-4D97-AF65-F5344CB8AC3E}">
        <p14:creationId xmlns:p14="http://schemas.microsoft.com/office/powerpoint/2010/main" val="3270767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r>
              <a:rPr lang="en-US" smtClean="0"/>
              <a:t>Examples of Industrial Synthesis of Ethers</a:t>
            </a:r>
          </a:p>
        </p:txBody>
      </p:sp>
      <p:pic>
        <p:nvPicPr>
          <p:cNvPr id="72707" name="Picture 1"/>
          <p:cNvPicPr>
            <a:picLocks noChangeAspect="1"/>
          </p:cNvPicPr>
          <p:nvPr/>
        </p:nvPicPr>
        <p:blipFill>
          <a:blip r:embed="rId3" cstate="print"/>
          <a:srcRect/>
          <a:stretch>
            <a:fillRect/>
          </a:stretch>
        </p:blipFill>
        <p:spPr bwMode="auto">
          <a:xfrm>
            <a:off x="304800" y="2763838"/>
            <a:ext cx="8534400" cy="2493962"/>
          </a:xfrm>
          <a:prstGeom prst="rect">
            <a:avLst/>
          </a:prstGeom>
          <a:noFill/>
          <a:ln w="9525">
            <a:noFill/>
            <a:miter lim="800000"/>
            <a:headEnd/>
            <a:tailEnd/>
          </a:ln>
        </p:spPr>
      </p:pic>
    </p:spTree>
    <p:extLst>
      <p:ext uri="{BB962C8B-B14F-4D97-AF65-F5344CB8AC3E}">
        <p14:creationId xmlns:p14="http://schemas.microsoft.com/office/powerpoint/2010/main" val="220002841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smtClean="0"/>
              <a:t>Cleavage of Ethers by HBr and HI</a:t>
            </a:r>
          </a:p>
        </p:txBody>
      </p:sp>
      <p:sp>
        <p:nvSpPr>
          <p:cNvPr id="20483" name="Rectangle 3"/>
          <p:cNvSpPr>
            <a:spLocks noGrp="1" noChangeArrowheads="1"/>
          </p:cNvSpPr>
          <p:nvPr>
            <p:ph type="body" idx="1"/>
          </p:nvPr>
        </p:nvSpPr>
        <p:spPr>
          <a:xfrm>
            <a:off x="685800" y="1981200"/>
            <a:ext cx="7848600" cy="4191000"/>
          </a:xfrm>
        </p:spPr>
        <p:txBody>
          <a:bodyPr/>
          <a:lstStyle/>
          <a:p>
            <a:r>
              <a:rPr lang="en-US" smtClean="0"/>
              <a:t>Ethers are unreactive, which makes them ideal solvents for a lot of different reactions.</a:t>
            </a:r>
          </a:p>
          <a:p>
            <a:r>
              <a:rPr lang="en-US" smtClean="0"/>
              <a:t>They can be cleaved by heating with concentrated HBr and HI.</a:t>
            </a:r>
          </a:p>
          <a:p>
            <a:r>
              <a:rPr lang="en-US" smtClean="0"/>
              <a:t>Reactivity: HI &gt; HBr </a:t>
            </a:r>
          </a:p>
        </p:txBody>
      </p:sp>
    </p:spTree>
    <p:extLst>
      <p:ext uri="{BB962C8B-B14F-4D97-AF65-F5344CB8AC3E}">
        <p14:creationId xmlns:p14="http://schemas.microsoft.com/office/powerpoint/2010/main" val="2592694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Mechanism of Ether Cleavage </a:t>
            </a:r>
          </a:p>
        </p:txBody>
      </p:sp>
      <p:sp>
        <p:nvSpPr>
          <p:cNvPr id="21515" name="Rectangle 11"/>
          <p:cNvSpPr>
            <a:spLocks noGrp="1" noChangeArrowheads="1"/>
          </p:cNvSpPr>
          <p:nvPr>
            <p:ph type="body" sz="half" idx="2"/>
          </p:nvPr>
        </p:nvSpPr>
        <p:spPr>
          <a:xfrm>
            <a:off x="685800" y="1600200"/>
            <a:ext cx="7772400" cy="4648200"/>
          </a:xfrm>
        </p:spPr>
        <p:txBody>
          <a:bodyPr/>
          <a:lstStyle/>
          <a:p>
            <a:pPr>
              <a:lnSpc>
                <a:spcPct val="90000"/>
              </a:lnSpc>
            </a:pPr>
            <a:r>
              <a:rPr lang="en-US" sz="2800" b="1" dirty="0" smtClean="0">
                <a:solidFill>
                  <a:srgbClr val="FF0000"/>
                </a:solidFill>
              </a:rPr>
              <a:t>Step </a:t>
            </a: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a:t>
            </a:r>
            <a:r>
              <a:rPr lang="en-US" sz="2800" dirty="0" smtClean="0"/>
              <a:t>: Protonation of the oxygen.</a:t>
            </a:r>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pPr>
            <a:r>
              <a:rPr lang="en-US" sz="2800" b="1" dirty="0">
                <a:solidFill>
                  <a:srgbClr val="FF0000"/>
                </a:solidFill>
              </a:rPr>
              <a:t>Step</a:t>
            </a:r>
            <a:r>
              <a:rPr lang="en-US" sz="2800" dirty="0" smtClean="0"/>
              <a:t>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2800" dirty="0" smtClean="0"/>
              <a:t>: The halide will attack the carbon and displace the alcohol (</a:t>
            </a:r>
            <a:r>
              <a:rPr lang="en-US" sz="2800" dirty="0" smtClean="0">
                <a:solidFill>
                  <a:srgbClr val="FF0000"/>
                </a:solidFill>
              </a:rPr>
              <a:t>S</a:t>
            </a:r>
            <a:r>
              <a:rPr lang="en-US" sz="2800" baseline="-20000" dirty="0" smtClean="0">
                <a:solidFill>
                  <a:srgbClr val="FF0000"/>
                </a:solidFill>
              </a:rPr>
              <a:t>N</a:t>
            </a:r>
            <a:r>
              <a:rPr lang="en-US" sz="2800" dirty="0" smtClean="0">
                <a:solidFill>
                  <a:srgbClr val="FF0000"/>
                </a:solidFill>
              </a:rPr>
              <a:t>2</a:t>
            </a:r>
            <a:r>
              <a:rPr lang="en-US" sz="2800" dirty="0" smtClean="0"/>
              <a:t>).</a:t>
            </a:r>
          </a:p>
          <a:p>
            <a:pPr>
              <a:lnSpc>
                <a:spcPct val="90000"/>
              </a:lnSpc>
              <a:buFontTx/>
              <a:buNone/>
            </a:pPr>
            <a:endParaRPr lang="en-US" sz="2800" dirty="0" smtClean="0"/>
          </a:p>
        </p:txBody>
      </p:sp>
      <p:pic>
        <p:nvPicPr>
          <p:cNvPr id="2" name="Picture 1"/>
          <p:cNvPicPr>
            <a:picLocks noChangeAspect="1"/>
          </p:cNvPicPr>
          <p:nvPr/>
        </p:nvPicPr>
        <p:blipFill>
          <a:blip r:embed="rId3" cstate="print"/>
          <a:srcRect/>
          <a:stretch>
            <a:fillRect/>
          </a:stretch>
        </p:blipFill>
        <p:spPr bwMode="auto">
          <a:xfrm>
            <a:off x="1905000" y="2133600"/>
            <a:ext cx="5334000" cy="1235075"/>
          </a:xfrm>
          <a:prstGeom prst="rect">
            <a:avLst/>
          </a:prstGeom>
          <a:noFill/>
          <a:ln w="9525">
            <a:noFill/>
            <a:miter lim="800000"/>
            <a:headEnd/>
            <a:tailEnd/>
          </a:ln>
        </p:spPr>
      </p:pic>
      <p:pic>
        <p:nvPicPr>
          <p:cNvPr id="3" name="Picture 2"/>
          <p:cNvPicPr>
            <a:picLocks noChangeAspect="1"/>
          </p:cNvPicPr>
          <p:nvPr/>
        </p:nvPicPr>
        <p:blipFill>
          <a:blip r:embed="rId4" cstate="print"/>
          <a:srcRect/>
          <a:stretch>
            <a:fillRect/>
          </a:stretch>
        </p:blipFill>
        <p:spPr bwMode="auto">
          <a:xfrm>
            <a:off x="1676400" y="4419600"/>
            <a:ext cx="5791200" cy="1290638"/>
          </a:xfrm>
          <a:prstGeom prst="rect">
            <a:avLst/>
          </a:prstGeom>
          <a:noFill/>
          <a:ln w="9525">
            <a:noFill/>
            <a:miter lim="800000"/>
            <a:headEnd/>
            <a:tailEnd/>
          </a:ln>
        </p:spPr>
      </p:pic>
    </p:spTree>
    <p:extLst>
      <p:ext uri="{BB962C8B-B14F-4D97-AF65-F5344CB8AC3E}">
        <p14:creationId xmlns:p14="http://schemas.microsoft.com/office/powerpoint/2010/main" val="3563754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Mechanism of </a:t>
            </a:r>
            <a:r>
              <a:rPr lang="en-US" dirty="0" smtClean="0">
                <a:solidFill>
                  <a:srgbClr val="FF0000"/>
                </a:solidFill>
              </a:rPr>
              <a:t>Ether Cleavage </a:t>
            </a:r>
          </a:p>
        </p:txBody>
      </p:sp>
      <p:sp>
        <p:nvSpPr>
          <p:cNvPr id="78851" name="Text Placeholder 3"/>
          <p:cNvSpPr>
            <a:spLocks noGrp="1"/>
          </p:cNvSpPr>
          <p:nvPr>
            <p:ph type="body" sz="half" idx="2"/>
          </p:nvPr>
        </p:nvSpPr>
        <p:spPr/>
        <p:txBody>
          <a:bodyPr/>
          <a:lstStyle/>
          <a:p>
            <a:r>
              <a:rPr lang="en-US" sz="2800" b="1" dirty="0" smtClean="0">
                <a:solidFill>
                  <a:srgbClr val="FF0000"/>
                </a:solidFill>
              </a:rPr>
              <a:t>Step 3</a:t>
            </a:r>
            <a:r>
              <a:rPr lang="en-US" sz="2800" dirty="0" smtClean="0"/>
              <a:t>: The alcohol reacts further with the acid to produce another mole of alkyl halide.</a:t>
            </a:r>
          </a:p>
          <a:p>
            <a:r>
              <a:rPr lang="en-US" sz="2800" dirty="0" smtClean="0"/>
              <a:t>This does not occur with aromatic alcohols (phenols).</a:t>
            </a:r>
          </a:p>
        </p:txBody>
      </p:sp>
      <p:pic>
        <p:nvPicPr>
          <p:cNvPr id="78852" name="Picture 1"/>
          <p:cNvPicPr>
            <a:picLocks noChangeAspect="1"/>
          </p:cNvPicPr>
          <p:nvPr/>
        </p:nvPicPr>
        <p:blipFill>
          <a:blip r:embed="rId3" cstate="print"/>
          <a:srcRect/>
          <a:stretch>
            <a:fillRect/>
          </a:stretch>
        </p:blipFill>
        <p:spPr bwMode="auto">
          <a:xfrm>
            <a:off x="1752600" y="2362200"/>
            <a:ext cx="5638800" cy="696913"/>
          </a:xfrm>
          <a:prstGeom prst="rect">
            <a:avLst/>
          </a:prstGeom>
          <a:noFill/>
          <a:ln w="9525">
            <a:noFill/>
            <a:miter lim="800000"/>
            <a:headEnd/>
            <a:tailEnd/>
          </a:ln>
        </p:spPr>
      </p:pic>
    </p:spTree>
    <p:extLst>
      <p:ext uri="{BB962C8B-B14F-4D97-AF65-F5344CB8AC3E}">
        <p14:creationId xmlns:p14="http://schemas.microsoft.com/office/powerpoint/2010/main" val="1101081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04800"/>
            <a:ext cx="8229600" cy="9318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effectLst>
                  <a:outerShdw blurRad="38100" dist="38100" dir="2700000" algn="tl">
                    <a:srgbClr val="DDDDDD"/>
                  </a:outerShdw>
                </a:effectLst>
                <a:latin typeface="Palatino Linotype" charset="0"/>
                <a:ea typeface="MS PGothic" charset="0"/>
                <a:cs typeface="Tahoma" charset="0"/>
              </a:rPr>
              <a:t>Structure </a:t>
            </a:r>
            <a:r>
              <a:rPr lang="en-US" sz="4000" b="1" dirty="0">
                <a:solidFill>
                  <a:srgbClr val="FF0000"/>
                </a:solidFill>
                <a:effectLst>
                  <a:outerShdw blurRad="38100" dist="38100" dir="2700000" algn="tl">
                    <a:srgbClr val="DDDDDD"/>
                  </a:outerShdw>
                </a:effectLst>
                <a:latin typeface="Palatino Linotype" charset="0"/>
                <a:ea typeface="MS PGothic" charset="0"/>
                <a:cs typeface="Tahoma" charset="0"/>
              </a:rPr>
              <a:t>and Properties of </a:t>
            </a:r>
            <a:r>
              <a:rPr lang="en-US" sz="4000" b="1" dirty="0" smtClean="0">
                <a:solidFill>
                  <a:srgbClr val="FF0000"/>
                </a:solidFill>
                <a:effectLst>
                  <a:outerShdw blurRad="38100" dist="38100" dir="2700000" algn="tl">
                    <a:srgbClr val="DDDDDD"/>
                  </a:outerShdw>
                </a:effectLst>
                <a:latin typeface="Palatino Linotype" charset="0"/>
                <a:ea typeface="MS PGothic" charset="0"/>
                <a:cs typeface="Tahoma" charset="0"/>
              </a:rPr>
              <a:t>Ethers</a:t>
            </a:r>
            <a:endParaRPr lang="en-US" sz="4000" b="1" dirty="0">
              <a:solidFill>
                <a:srgbClr val="FF0000"/>
              </a:solidFill>
              <a:effectLst>
                <a:outerShdw blurRad="38100" dist="38100" dir="2700000" algn="tl">
                  <a:srgbClr val="DDDDDD"/>
                </a:outerShdw>
              </a:effectLst>
              <a:latin typeface="Palatino Linotype" charset="0"/>
              <a:ea typeface="MS PGothic" charset="0"/>
              <a:cs typeface="Tahoma" charset="0"/>
            </a:endParaRPr>
          </a:p>
        </p:txBody>
      </p:sp>
      <p:sp>
        <p:nvSpPr>
          <p:cNvPr id="4" name="Content Placeholder 2"/>
          <p:cNvSpPr txBox="1">
            <a:spLocks/>
          </p:cNvSpPr>
          <p:nvPr/>
        </p:nvSpPr>
        <p:spPr>
          <a:xfrm>
            <a:off x="247650" y="1125538"/>
            <a:ext cx="8689975" cy="52308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ym typeface="Symbol" charset="2"/>
              </a:rPr>
              <a:t>The bond angle in ethers is very similar to that found in water and in alcohols</a:t>
            </a:r>
          </a:p>
          <a:p>
            <a:endParaRPr lang="en-US" dirty="0" smtClean="0">
              <a:sym typeface="Symbol" charset="2"/>
            </a:endParaRPr>
          </a:p>
          <a:p>
            <a:endParaRPr lang="en-US" dirty="0" smtClean="0">
              <a:sym typeface="Symbol" charset="2"/>
            </a:endParaRPr>
          </a:p>
          <a:p>
            <a:endParaRPr lang="en-US" dirty="0" smtClean="0">
              <a:sym typeface="Symbol" charset="2"/>
            </a:endParaRPr>
          </a:p>
          <a:p>
            <a:r>
              <a:rPr lang="en-US" dirty="0" smtClean="0">
                <a:sym typeface="Symbol" charset="2"/>
              </a:rPr>
              <a:t>Is the oxygen atom in an ether </a:t>
            </a:r>
            <a:r>
              <a:rPr lang="en-US" i="1" dirty="0" smtClean="0">
                <a:sym typeface="Symbol" charset="2"/>
              </a:rPr>
              <a:t>sp</a:t>
            </a:r>
            <a:r>
              <a:rPr lang="en-US" baseline="30000" dirty="0" smtClean="0">
                <a:sym typeface="Symbol" charset="2"/>
              </a:rPr>
              <a:t>3</a:t>
            </a:r>
            <a:r>
              <a:rPr lang="en-US" dirty="0" smtClean="0">
                <a:sym typeface="Symbol" charset="2"/>
              </a:rPr>
              <a:t>, </a:t>
            </a:r>
            <a:r>
              <a:rPr lang="en-US" i="1" dirty="0" smtClean="0">
                <a:sym typeface="Symbol" charset="2"/>
              </a:rPr>
              <a:t>sp</a:t>
            </a:r>
            <a:r>
              <a:rPr lang="en-US" baseline="30000" dirty="0" smtClean="0">
                <a:sym typeface="Symbol" charset="2"/>
              </a:rPr>
              <a:t>2</a:t>
            </a:r>
            <a:r>
              <a:rPr lang="en-US" dirty="0" smtClean="0">
                <a:sym typeface="Symbol" charset="2"/>
              </a:rPr>
              <a:t>, or </a:t>
            </a:r>
            <a:r>
              <a:rPr lang="en-US" i="1" dirty="0" err="1" smtClean="0">
                <a:sym typeface="Symbol" charset="2"/>
              </a:rPr>
              <a:t>sp</a:t>
            </a:r>
            <a:r>
              <a:rPr lang="en-US" dirty="0" smtClean="0">
                <a:sym typeface="Symbol" charset="2"/>
              </a:rPr>
              <a:t> hybridized?</a:t>
            </a:r>
          </a:p>
          <a:p>
            <a:endParaRPr lang="en-US" dirty="0" smtClean="0">
              <a:sym typeface="Symbol" charset="2"/>
            </a:endParaRPr>
          </a:p>
          <a:p>
            <a:r>
              <a:rPr lang="en-US" dirty="0" smtClean="0">
                <a:sym typeface="Symbol" charset="2"/>
              </a:rPr>
              <a:t>How do the –R groups affect the bond angle?</a:t>
            </a:r>
            <a:endParaRPr lang="en-US" dirty="0">
              <a:sym typeface="Symbol" charset="2"/>
            </a:endParaRPr>
          </a:p>
        </p:txBody>
      </p:sp>
      <p:pic>
        <p:nvPicPr>
          <p:cNvPr id="5" name="Picture 3"/>
          <p:cNvPicPr>
            <a:picLocks noChangeAspect="1" noChangeArrowheads="1"/>
          </p:cNvPicPr>
          <p:nvPr/>
        </p:nvPicPr>
        <p:blipFill>
          <a:blip r:embed="rId2"/>
          <a:stretch>
            <a:fillRect/>
          </a:stretch>
        </p:blipFill>
        <p:spPr bwMode="auto">
          <a:xfrm>
            <a:off x="1452710" y="2286000"/>
            <a:ext cx="6279854" cy="1543050"/>
          </a:xfrm>
          <a:prstGeom prst="rect">
            <a:avLst/>
          </a:prstGeom>
          <a:noFill/>
          <a:ln w="9525">
            <a:noFill/>
            <a:miter lim="800000"/>
            <a:headEnd/>
            <a:tailEnd/>
          </a:ln>
        </p:spPr>
      </p:pic>
    </p:spTree>
    <p:extLst>
      <p:ext uri="{BB962C8B-B14F-4D97-AF65-F5344CB8AC3E}">
        <p14:creationId xmlns:p14="http://schemas.microsoft.com/office/powerpoint/2010/main" val="52295168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Phenyl Ether Cleavage</a:t>
            </a:r>
          </a:p>
        </p:txBody>
      </p:sp>
      <p:sp>
        <p:nvSpPr>
          <p:cNvPr id="22531" name="Rectangle 3"/>
          <p:cNvSpPr>
            <a:spLocks noGrp="1" noChangeArrowheads="1"/>
          </p:cNvSpPr>
          <p:nvPr>
            <p:ph type="body" idx="1"/>
          </p:nvPr>
        </p:nvSpPr>
        <p:spPr>
          <a:xfrm>
            <a:off x="685800" y="1981200"/>
            <a:ext cx="7772400" cy="1828800"/>
          </a:xfrm>
        </p:spPr>
        <p:txBody>
          <a:bodyPr/>
          <a:lstStyle/>
          <a:p>
            <a:r>
              <a:rPr lang="en-US" dirty="0" smtClean="0">
                <a:solidFill>
                  <a:srgbClr val="FF0000"/>
                </a:solidFill>
              </a:rPr>
              <a:t>Phenol</a:t>
            </a:r>
            <a:r>
              <a:rPr lang="en-US" dirty="0" smtClean="0"/>
              <a:t> cannot react further to become a halide because an </a:t>
            </a:r>
            <a:r>
              <a:rPr lang="en-US" dirty="0" smtClean="0">
                <a:solidFill>
                  <a:srgbClr val="FF0000"/>
                </a:solidFill>
              </a:rPr>
              <a:t>S</a:t>
            </a:r>
            <a:r>
              <a:rPr lang="en-US" sz="2400" baseline="-20000" dirty="0" smtClean="0">
                <a:solidFill>
                  <a:srgbClr val="FF0000"/>
                </a:solidFill>
              </a:rPr>
              <a:t>N</a:t>
            </a:r>
            <a:r>
              <a:rPr lang="en-US" dirty="0" smtClean="0">
                <a:solidFill>
                  <a:srgbClr val="FF0000"/>
                </a:solidFill>
              </a:rPr>
              <a:t>2</a:t>
            </a:r>
            <a:r>
              <a:rPr lang="en-US" dirty="0" smtClean="0"/>
              <a:t> reaction cannot occur on an </a:t>
            </a:r>
            <a:r>
              <a:rPr lang="en-US" i="1" dirty="0" smtClean="0">
                <a:solidFill>
                  <a:srgbClr val="FF0000"/>
                </a:solidFill>
              </a:rPr>
              <a:t>sp</a:t>
            </a:r>
            <a:r>
              <a:rPr lang="en-US" baseline="30000" dirty="0" smtClean="0">
                <a:solidFill>
                  <a:srgbClr val="FF0000"/>
                </a:solidFill>
              </a:rPr>
              <a:t>2</a:t>
            </a:r>
            <a:r>
              <a:rPr lang="en-US" dirty="0" smtClean="0"/>
              <a:t> carbon.</a:t>
            </a:r>
          </a:p>
        </p:txBody>
      </p:sp>
      <p:pic>
        <p:nvPicPr>
          <p:cNvPr id="80900" name="Picture 2"/>
          <p:cNvPicPr>
            <a:picLocks noChangeAspect="1"/>
          </p:cNvPicPr>
          <p:nvPr/>
        </p:nvPicPr>
        <p:blipFill>
          <a:blip r:embed="rId3" cstate="print"/>
          <a:srcRect/>
          <a:stretch>
            <a:fillRect/>
          </a:stretch>
        </p:blipFill>
        <p:spPr bwMode="auto">
          <a:xfrm>
            <a:off x="304800" y="3949700"/>
            <a:ext cx="8534400" cy="1841500"/>
          </a:xfrm>
          <a:prstGeom prst="rect">
            <a:avLst/>
          </a:prstGeom>
          <a:noFill/>
          <a:ln w="9525">
            <a:noFill/>
            <a:miter lim="800000"/>
            <a:headEnd/>
            <a:tailEnd/>
          </a:ln>
        </p:spPr>
      </p:pic>
    </p:spTree>
    <p:extLst>
      <p:ext uri="{BB962C8B-B14F-4D97-AF65-F5344CB8AC3E}">
        <p14:creationId xmlns:p14="http://schemas.microsoft.com/office/powerpoint/2010/main" val="2172536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29000" y="838200"/>
            <a:ext cx="1800493" cy="923330"/>
          </a:xfrm>
          <a:prstGeom prst="rect">
            <a:avLst/>
          </a:prstGeom>
          <a:noFill/>
        </p:spPr>
        <p:txBody>
          <a:bodyPr wrap="none">
            <a:spAutoFit/>
          </a:bodyPr>
          <a:lstStyle/>
          <a:p>
            <a:pPr algn="ctr" eaLnBrk="0" fontAlgn="base" hangingPunct="0">
              <a:spcBef>
                <a:spcPct val="0"/>
              </a:spcBef>
              <a:spcAft>
                <a:spcPct val="0"/>
              </a:spcAft>
              <a:buFont typeface="Wingdings" pitchFamily="2" charset="2"/>
              <a:buNone/>
              <a:defRPr/>
            </a:pPr>
            <a:r>
              <a:rPr lang="en-US" sz="5400" b="1" cap="all" dirty="0">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latin typeface="Arial" charset="0"/>
                <a:ea typeface="ＭＳ Ｐゴシック" pitchFamily="-110" charset="-128"/>
              </a:rPr>
              <a:t>Hint</a:t>
            </a:r>
          </a:p>
        </p:txBody>
      </p:sp>
      <p:sp>
        <p:nvSpPr>
          <p:cNvPr id="16" name="Rectangle 15"/>
          <p:cNvSpPr>
            <a:spLocks noChangeArrowheads="1"/>
          </p:cNvSpPr>
          <p:nvPr/>
        </p:nvSpPr>
        <p:spPr bwMode="auto">
          <a:xfrm>
            <a:off x="990600" y="1828800"/>
            <a:ext cx="7391400" cy="2286000"/>
          </a:xfrm>
          <a:prstGeom prst="rect">
            <a:avLst/>
          </a:prstGeom>
          <a:noFill/>
          <a:ln w="25400">
            <a:solidFill>
              <a:srgbClr val="00956F"/>
            </a:solidFill>
            <a:miter lim="800000"/>
            <a:headEnd/>
            <a:tailEnd/>
          </a:ln>
          <a:effectLst>
            <a:outerShdw dist="38100" dir="5400000" algn="t" rotWithShape="0">
              <a:srgbClr val="808080">
                <a:alpha val="39998"/>
              </a:srgbClr>
            </a:outerShdw>
          </a:effectLst>
        </p:spPr>
        <p:txBody>
          <a:bodyPr anchor="ctr"/>
          <a:lstStyle/>
          <a:p>
            <a:pPr algn="ctr" eaLnBrk="0" fontAlgn="base" hangingPunct="0">
              <a:spcBef>
                <a:spcPct val="0"/>
              </a:spcBef>
              <a:spcAft>
                <a:spcPct val="0"/>
              </a:spcAft>
            </a:pPr>
            <a:endParaRPr lang="en-US" sz="2400">
              <a:solidFill>
                <a:srgbClr val="FFFFFF"/>
              </a:solidFill>
              <a:latin typeface="Arial" charset="0"/>
              <a:ea typeface="ＭＳ Ｐゴシック" pitchFamily="-110" charset="-128"/>
            </a:endParaRPr>
          </a:p>
        </p:txBody>
      </p:sp>
      <p:sp>
        <p:nvSpPr>
          <p:cNvPr id="82948" name="TextBox 10"/>
          <p:cNvSpPr txBox="1">
            <a:spLocks noChangeArrowheads="1"/>
          </p:cNvSpPr>
          <p:nvPr/>
        </p:nvSpPr>
        <p:spPr bwMode="auto">
          <a:xfrm>
            <a:off x="1295400" y="2057400"/>
            <a:ext cx="6842125" cy="18161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2800">
                <a:solidFill>
                  <a:prstClr val="black"/>
                </a:solidFill>
                <a:latin typeface="Arial" charset="0"/>
                <a:ea typeface="ＭＳ Ｐゴシック" pitchFamily="-110" charset="-128"/>
              </a:rPr>
              <a:t>HBr and HI convert both alkyl groups (but not aromatic groups) of an ether to alkyl</a:t>
            </a:r>
          </a:p>
          <a:p>
            <a:pPr algn="ctr" eaLnBrk="0" fontAlgn="base" hangingPunct="0">
              <a:spcBef>
                <a:spcPct val="0"/>
              </a:spcBef>
              <a:spcAft>
                <a:spcPct val="0"/>
              </a:spcAft>
            </a:pPr>
            <a:r>
              <a:rPr lang="en-US" sz="2800">
                <a:solidFill>
                  <a:prstClr val="black"/>
                </a:solidFill>
                <a:latin typeface="Arial" charset="0"/>
                <a:ea typeface="ＭＳ Ｐゴシック" pitchFamily="-110" charset="-128"/>
              </a:rPr>
              <a:t>halides. Phenolic products are unreactive, however.</a:t>
            </a:r>
          </a:p>
        </p:txBody>
      </p:sp>
    </p:spTree>
    <p:extLst>
      <p:ext uri="{BB962C8B-B14F-4D97-AF65-F5344CB8AC3E}">
        <p14:creationId xmlns:p14="http://schemas.microsoft.com/office/powerpoint/2010/main" val="3470279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t>Aut</a:t>
            </a:r>
            <a:r>
              <a:rPr lang="en-US" dirty="0" smtClean="0">
                <a:solidFill>
                  <a:srgbClr val="FF0000"/>
                </a:solidFill>
              </a:rPr>
              <a:t>oxidation</a:t>
            </a:r>
            <a:r>
              <a:rPr lang="en-US" dirty="0" smtClean="0"/>
              <a:t> of Ethers</a:t>
            </a:r>
          </a:p>
        </p:txBody>
      </p:sp>
      <p:sp>
        <p:nvSpPr>
          <p:cNvPr id="23555" name="Rectangle 3"/>
          <p:cNvSpPr>
            <a:spLocks noGrp="1" noChangeArrowheads="1"/>
          </p:cNvSpPr>
          <p:nvPr>
            <p:ph type="body" idx="1"/>
          </p:nvPr>
        </p:nvSpPr>
        <p:spPr>
          <a:xfrm>
            <a:off x="685800" y="1981200"/>
            <a:ext cx="7772400" cy="4495800"/>
          </a:xfrm>
        </p:spPr>
        <p:txBody>
          <a:bodyPr/>
          <a:lstStyle/>
          <a:p>
            <a:r>
              <a:rPr lang="en-US" dirty="0" smtClean="0"/>
              <a:t>In the presence of atmospheric oxygen, ethers slowly oxidize to </a:t>
            </a:r>
            <a:r>
              <a:rPr lang="en-US" dirty="0" err="1" smtClean="0">
                <a:solidFill>
                  <a:srgbClr val="FF0000"/>
                </a:solidFill>
              </a:rPr>
              <a:t>hydro</a:t>
            </a:r>
            <a:r>
              <a:rPr lang="en-US" dirty="0" err="1" smtClean="0"/>
              <a:t>peroxides</a:t>
            </a:r>
            <a:r>
              <a:rPr lang="en-US" dirty="0" smtClean="0"/>
              <a:t> and </a:t>
            </a:r>
            <a:r>
              <a:rPr lang="en-US" dirty="0" err="1" smtClean="0">
                <a:solidFill>
                  <a:srgbClr val="FF0000"/>
                </a:solidFill>
              </a:rPr>
              <a:t>di</a:t>
            </a:r>
            <a:r>
              <a:rPr lang="en-US" dirty="0" err="1" smtClean="0"/>
              <a:t>alkyl</a:t>
            </a:r>
            <a:r>
              <a:rPr lang="en-US" dirty="0" smtClean="0"/>
              <a:t> peroxides.</a:t>
            </a:r>
          </a:p>
          <a:p>
            <a:r>
              <a:rPr lang="en-US" dirty="0" smtClean="0"/>
              <a:t>Both are </a:t>
            </a:r>
            <a:r>
              <a:rPr lang="en-US" dirty="0" smtClean="0">
                <a:solidFill>
                  <a:srgbClr val="FF0000"/>
                </a:solidFill>
              </a:rPr>
              <a:t>highly explosive</a:t>
            </a:r>
            <a:r>
              <a:rPr lang="en-US" dirty="0" smtClean="0"/>
              <a:t>.</a:t>
            </a:r>
          </a:p>
          <a:p>
            <a:r>
              <a:rPr lang="en-US" dirty="0" smtClean="0"/>
              <a:t>Precautions:</a:t>
            </a:r>
          </a:p>
          <a:p>
            <a:pPr lvl="1"/>
            <a:r>
              <a:rPr lang="en-US" dirty="0" smtClean="0">
                <a:ea typeface="ＭＳ Ｐゴシック" pitchFamily="80" charset="-128"/>
              </a:rPr>
              <a:t>Do </a:t>
            </a:r>
            <a:r>
              <a:rPr lang="en-US" b="1" dirty="0" smtClean="0">
                <a:solidFill>
                  <a:srgbClr val="FF0000"/>
                </a:solidFill>
                <a:ea typeface="ＭＳ Ｐゴシック" pitchFamily="80" charset="-128"/>
              </a:rPr>
              <a:t>NOT</a:t>
            </a:r>
            <a:r>
              <a:rPr lang="en-US" dirty="0" smtClean="0">
                <a:ea typeface="ＭＳ Ｐゴシック" pitchFamily="80" charset="-128"/>
              </a:rPr>
              <a:t> </a:t>
            </a:r>
            <a:r>
              <a:rPr lang="en-US" dirty="0" smtClean="0">
                <a:ea typeface="ＭＳ Ｐゴシック" pitchFamily="80" charset="-128"/>
              </a:rPr>
              <a:t>distill to dryness.</a:t>
            </a:r>
          </a:p>
          <a:p>
            <a:pPr lvl="1"/>
            <a:r>
              <a:rPr lang="en-US" dirty="0" smtClean="0">
                <a:ea typeface="ＭＳ Ｐゴシック" pitchFamily="80" charset="-128"/>
              </a:rPr>
              <a:t>Store in full bottles with </a:t>
            </a:r>
            <a:r>
              <a:rPr lang="en-US" dirty="0" smtClean="0">
                <a:solidFill>
                  <a:srgbClr val="FF0000"/>
                </a:solidFill>
                <a:ea typeface="ＭＳ Ｐゴシック" pitchFamily="80" charset="-128"/>
              </a:rPr>
              <a:t>tight</a:t>
            </a:r>
            <a:r>
              <a:rPr lang="en-US" dirty="0" smtClean="0">
                <a:ea typeface="ＭＳ Ｐゴシック" pitchFamily="80" charset="-128"/>
              </a:rPr>
              <a:t> caps.     </a:t>
            </a:r>
          </a:p>
        </p:txBody>
      </p:sp>
    </p:spTree>
    <p:extLst>
      <p:ext uri="{BB962C8B-B14F-4D97-AF65-F5344CB8AC3E}">
        <p14:creationId xmlns:p14="http://schemas.microsoft.com/office/powerpoint/2010/main" val="3811448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5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lstStyle/>
          <a:p>
            <a:r>
              <a:rPr lang="en-US" smtClean="0"/>
              <a:t>Mechanism of Autoxidation</a:t>
            </a:r>
          </a:p>
        </p:txBody>
      </p:sp>
      <p:pic>
        <p:nvPicPr>
          <p:cNvPr id="87043" name="Picture 1"/>
          <p:cNvPicPr>
            <a:picLocks noChangeAspect="1"/>
          </p:cNvPicPr>
          <p:nvPr/>
        </p:nvPicPr>
        <p:blipFill>
          <a:blip r:embed="rId3" cstate="print"/>
          <a:srcRect/>
          <a:stretch>
            <a:fillRect/>
          </a:stretch>
        </p:blipFill>
        <p:spPr bwMode="auto">
          <a:xfrm>
            <a:off x="304800" y="2438400"/>
            <a:ext cx="8534400" cy="2713038"/>
          </a:xfrm>
          <a:prstGeom prst="rect">
            <a:avLst/>
          </a:prstGeom>
          <a:noFill/>
          <a:ln w="9525">
            <a:noFill/>
            <a:miter lim="800000"/>
            <a:headEnd/>
            <a:tailEnd/>
          </a:ln>
        </p:spPr>
      </p:pic>
    </p:spTree>
    <p:extLst>
      <p:ext uri="{BB962C8B-B14F-4D97-AF65-F5344CB8AC3E}">
        <p14:creationId xmlns:p14="http://schemas.microsoft.com/office/powerpoint/2010/main" val="323745734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19200" y="228600"/>
            <a:ext cx="7498080" cy="1143000"/>
          </a:xfrm>
        </p:spPr>
        <p:txBody>
          <a:bodyPr/>
          <a:lstStyle/>
          <a:p>
            <a:r>
              <a:rPr lang="en-US" b="1" dirty="0" err="1" smtClean="0">
                <a:solidFill>
                  <a:srgbClr val="FF0000"/>
                </a:solidFill>
              </a:rPr>
              <a:t>Thioethers</a:t>
            </a:r>
            <a:endParaRPr lang="en-US" b="1" dirty="0" smtClean="0">
              <a:solidFill>
                <a:srgbClr val="FF0000"/>
              </a:solidFill>
            </a:endParaRPr>
          </a:p>
        </p:txBody>
      </p:sp>
      <p:sp>
        <p:nvSpPr>
          <p:cNvPr id="24579" name="Rectangle 3"/>
          <p:cNvSpPr>
            <a:spLocks noGrp="1" noChangeArrowheads="1"/>
          </p:cNvSpPr>
          <p:nvPr>
            <p:ph type="body" idx="1"/>
          </p:nvPr>
        </p:nvSpPr>
        <p:spPr>
          <a:xfrm>
            <a:off x="685800" y="1676400"/>
            <a:ext cx="7772400" cy="2819400"/>
          </a:xfrm>
        </p:spPr>
        <p:txBody>
          <a:bodyPr/>
          <a:lstStyle/>
          <a:p>
            <a:r>
              <a:rPr lang="en-US" dirty="0" smtClean="0"/>
              <a:t>R</a:t>
            </a:r>
            <a:r>
              <a:rPr lang="en-US" dirty="0" smtClean="0">
                <a:cs typeface="Arial" charset="0"/>
              </a:rPr>
              <a:t>—</a:t>
            </a:r>
            <a:r>
              <a:rPr lang="en-US" dirty="0" smtClean="0"/>
              <a:t>S</a:t>
            </a:r>
            <a:r>
              <a:rPr lang="en-US" dirty="0" smtClean="0">
                <a:cs typeface="Arial" charset="0"/>
              </a:rPr>
              <a:t>—</a:t>
            </a:r>
            <a:r>
              <a:rPr lang="en-US" dirty="0" smtClean="0"/>
              <a:t>R</a:t>
            </a:r>
            <a:r>
              <a:rPr lang="en-US" dirty="0" smtClean="0">
                <a:sym typeface="Symbol" pitchFamily="80" charset="2"/>
              </a:rPr>
              <a:t></a:t>
            </a:r>
            <a:r>
              <a:rPr lang="en-US" dirty="0" smtClean="0"/>
              <a:t>, analog of ether.</a:t>
            </a:r>
          </a:p>
          <a:p>
            <a:r>
              <a:rPr lang="en-US" dirty="0" smtClean="0"/>
              <a:t>Name sulfides like ethers, replacing “</a:t>
            </a:r>
            <a:r>
              <a:rPr lang="en-US" dirty="0" smtClean="0">
                <a:solidFill>
                  <a:srgbClr val="FF0000"/>
                </a:solidFill>
              </a:rPr>
              <a:t>sulfide</a:t>
            </a:r>
            <a:r>
              <a:rPr lang="en-US" dirty="0" smtClean="0"/>
              <a:t>” for “ether” in common name, or “</a:t>
            </a:r>
            <a:r>
              <a:rPr lang="en-US" dirty="0" err="1" smtClean="0"/>
              <a:t>alkylthio</a:t>
            </a:r>
            <a:r>
              <a:rPr lang="en-US" dirty="0" smtClean="0"/>
              <a:t>” for “</a:t>
            </a:r>
            <a:r>
              <a:rPr lang="en-US" dirty="0" err="1" smtClean="0"/>
              <a:t>alkoxy</a:t>
            </a:r>
            <a:r>
              <a:rPr lang="en-US" dirty="0" smtClean="0"/>
              <a:t>” in </a:t>
            </a:r>
            <a:r>
              <a:rPr lang="en-US" dirty="0" smtClean="0">
                <a:solidFill>
                  <a:srgbClr val="FF0000"/>
                </a:solidFill>
              </a:rPr>
              <a:t>IUPAC</a:t>
            </a:r>
            <a:r>
              <a:rPr lang="en-US" dirty="0" smtClean="0"/>
              <a:t> system.</a:t>
            </a:r>
          </a:p>
        </p:txBody>
      </p:sp>
      <p:pic>
        <p:nvPicPr>
          <p:cNvPr id="89092" name="Picture 1"/>
          <p:cNvPicPr>
            <a:picLocks noChangeAspect="1"/>
          </p:cNvPicPr>
          <p:nvPr/>
        </p:nvPicPr>
        <p:blipFill>
          <a:blip r:embed="rId3" cstate="print"/>
          <a:srcRect/>
          <a:stretch>
            <a:fillRect/>
          </a:stretch>
        </p:blipFill>
        <p:spPr bwMode="auto">
          <a:xfrm>
            <a:off x="304800" y="4294188"/>
            <a:ext cx="8534400" cy="1573212"/>
          </a:xfrm>
          <a:prstGeom prst="rect">
            <a:avLst/>
          </a:prstGeom>
          <a:noFill/>
          <a:ln w="9525">
            <a:noFill/>
            <a:miter lim="800000"/>
            <a:headEnd/>
            <a:tailEnd/>
          </a:ln>
        </p:spPr>
      </p:pic>
    </p:spTree>
    <p:extLst>
      <p:ext uri="{BB962C8B-B14F-4D97-AF65-F5344CB8AC3E}">
        <p14:creationId xmlns:p14="http://schemas.microsoft.com/office/powerpoint/2010/main" val="2502132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304800"/>
            <a:ext cx="8382000" cy="1600200"/>
          </a:xfrm>
        </p:spPr>
        <p:txBody>
          <a:bodyPr/>
          <a:lstStyle/>
          <a:p>
            <a:r>
              <a:rPr lang="en-US" b="1" dirty="0" err="1" smtClean="0">
                <a:solidFill>
                  <a:srgbClr val="FF0000"/>
                </a:solidFill>
              </a:rPr>
              <a:t>Thiols</a:t>
            </a:r>
            <a:r>
              <a:rPr lang="en-US" b="1" dirty="0" smtClean="0">
                <a:solidFill>
                  <a:srgbClr val="FF0000"/>
                </a:solidFill>
              </a:rPr>
              <a:t> and </a:t>
            </a:r>
            <a:r>
              <a:rPr lang="en-US" b="1" dirty="0" err="1" smtClean="0">
                <a:solidFill>
                  <a:srgbClr val="FF0000"/>
                </a:solidFill>
              </a:rPr>
              <a:t>Thiolates</a:t>
            </a:r>
            <a:endParaRPr lang="en-US" b="1" dirty="0" smtClean="0">
              <a:solidFill>
                <a:srgbClr val="FF0000"/>
              </a:solidFill>
            </a:endParaRPr>
          </a:p>
        </p:txBody>
      </p:sp>
      <p:sp>
        <p:nvSpPr>
          <p:cNvPr id="91139" name="Rectangle 12"/>
          <p:cNvSpPr>
            <a:spLocks noGrp="1" noChangeArrowheads="1"/>
          </p:cNvSpPr>
          <p:nvPr>
            <p:ph type="body" sz="half" idx="2"/>
          </p:nvPr>
        </p:nvSpPr>
        <p:spPr>
          <a:xfrm>
            <a:off x="228600" y="3886200"/>
            <a:ext cx="8686800" cy="1981200"/>
          </a:xfrm>
        </p:spPr>
        <p:txBody>
          <a:bodyPr>
            <a:normAutofit/>
          </a:bodyPr>
          <a:lstStyle/>
          <a:p>
            <a:r>
              <a:rPr lang="en-US" sz="4000" dirty="0" err="1" smtClean="0">
                <a:solidFill>
                  <a:srgbClr val="000000"/>
                </a:solidFill>
              </a:rPr>
              <a:t>Thioethers</a:t>
            </a:r>
            <a:r>
              <a:rPr lang="en-US" sz="4000" dirty="0" smtClean="0">
                <a:solidFill>
                  <a:srgbClr val="000000"/>
                </a:solidFill>
              </a:rPr>
              <a:t> are easily synthesized by the </a:t>
            </a:r>
            <a:r>
              <a:rPr lang="en-US" sz="4000" b="1" dirty="0" smtClean="0">
                <a:solidFill>
                  <a:srgbClr val="FF0000"/>
                </a:solidFill>
              </a:rPr>
              <a:t>Williamson</a:t>
            </a:r>
            <a:r>
              <a:rPr lang="en-US" sz="4000" dirty="0" smtClean="0">
                <a:solidFill>
                  <a:srgbClr val="000000"/>
                </a:solidFill>
              </a:rPr>
              <a:t> ether synthesis, using a </a:t>
            </a:r>
            <a:r>
              <a:rPr lang="en-US" sz="4000" dirty="0" err="1" smtClean="0">
                <a:solidFill>
                  <a:srgbClr val="FF0000"/>
                </a:solidFill>
              </a:rPr>
              <a:t>thiolate</a:t>
            </a:r>
            <a:r>
              <a:rPr lang="en-US" sz="4000" dirty="0" smtClean="0">
                <a:solidFill>
                  <a:srgbClr val="FF0000"/>
                </a:solidFill>
              </a:rPr>
              <a:t> ion </a:t>
            </a:r>
            <a:r>
              <a:rPr lang="en-US" sz="4000" dirty="0" smtClean="0">
                <a:solidFill>
                  <a:srgbClr val="000000"/>
                </a:solidFill>
              </a:rPr>
              <a:t>as the nucleophile.</a:t>
            </a:r>
          </a:p>
        </p:txBody>
      </p:sp>
      <p:pic>
        <p:nvPicPr>
          <p:cNvPr id="91140" name="Picture 1"/>
          <p:cNvPicPr>
            <a:picLocks noChangeAspect="1"/>
          </p:cNvPicPr>
          <p:nvPr/>
        </p:nvPicPr>
        <p:blipFill>
          <a:blip r:embed="rId3" cstate="print"/>
          <a:srcRect/>
          <a:stretch>
            <a:fillRect/>
          </a:stretch>
        </p:blipFill>
        <p:spPr bwMode="auto">
          <a:xfrm>
            <a:off x="152400" y="2132198"/>
            <a:ext cx="8534400" cy="901700"/>
          </a:xfrm>
          <a:prstGeom prst="rect">
            <a:avLst/>
          </a:prstGeom>
          <a:noFill/>
          <a:ln w="9525">
            <a:noFill/>
            <a:miter lim="800000"/>
            <a:headEnd/>
            <a:tailEnd/>
          </a:ln>
        </p:spPr>
      </p:pic>
    </p:spTree>
    <p:extLst>
      <p:ext uri="{BB962C8B-B14F-4D97-AF65-F5344CB8AC3E}">
        <p14:creationId xmlns:p14="http://schemas.microsoft.com/office/powerpoint/2010/main" val="10743719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b="1" dirty="0" smtClean="0">
                <a:solidFill>
                  <a:srgbClr val="FF0000"/>
                </a:solidFill>
              </a:rPr>
              <a:t>Sulfide</a:t>
            </a:r>
            <a:r>
              <a:rPr lang="en-US" dirty="0" smtClean="0"/>
              <a:t> Reactions</a:t>
            </a:r>
          </a:p>
        </p:txBody>
      </p:sp>
      <p:sp>
        <p:nvSpPr>
          <p:cNvPr id="26627" name="Rectangle 3"/>
          <p:cNvSpPr>
            <a:spLocks noGrp="1" noChangeArrowheads="1"/>
          </p:cNvSpPr>
          <p:nvPr>
            <p:ph type="body" idx="1"/>
          </p:nvPr>
        </p:nvSpPr>
        <p:spPr>
          <a:xfrm>
            <a:off x="411163" y="1828800"/>
            <a:ext cx="8504237" cy="1143000"/>
          </a:xfrm>
        </p:spPr>
        <p:txBody>
          <a:bodyPr/>
          <a:lstStyle/>
          <a:p>
            <a:r>
              <a:rPr lang="en-US" sz="2800" dirty="0" smtClean="0">
                <a:solidFill>
                  <a:srgbClr val="FF0000"/>
                </a:solidFill>
              </a:rPr>
              <a:t>Sulfides</a:t>
            </a:r>
            <a:r>
              <a:rPr lang="en-US" sz="2800" dirty="0" smtClean="0"/>
              <a:t> are easily oxidized to </a:t>
            </a:r>
            <a:r>
              <a:rPr lang="en-US" sz="2800" dirty="0" err="1" smtClean="0">
                <a:solidFill>
                  <a:srgbClr val="FF0000"/>
                </a:solidFill>
              </a:rPr>
              <a:t>sulfoxides</a:t>
            </a:r>
            <a:r>
              <a:rPr lang="en-US" sz="2800" dirty="0" smtClean="0"/>
              <a:t> and </a:t>
            </a:r>
            <a:r>
              <a:rPr lang="en-US" sz="2800" dirty="0" err="1" smtClean="0">
                <a:solidFill>
                  <a:srgbClr val="FF0000"/>
                </a:solidFill>
              </a:rPr>
              <a:t>sulfones</a:t>
            </a:r>
            <a:r>
              <a:rPr lang="en-US" sz="2800" dirty="0" smtClean="0"/>
              <a:t>.</a:t>
            </a:r>
          </a:p>
        </p:txBody>
      </p:sp>
      <p:sp>
        <p:nvSpPr>
          <p:cNvPr id="26629" name="Text Box 5"/>
          <p:cNvSpPr txBox="1">
            <a:spLocks noChangeArrowheads="1"/>
          </p:cNvSpPr>
          <p:nvPr/>
        </p:nvSpPr>
        <p:spPr bwMode="auto">
          <a:xfrm>
            <a:off x="487363" y="4164013"/>
            <a:ext cx="7289175" cy="954107"/>
          </a:xfrm>
          <a:prstGeom prst="rect">
            <a:avLst/>
          </a:prstGeom>
          <a:noFill/>
          <a:ln w="9525">
            <a:noFill/>
            <a:miter lim="800000"/>
            <a:headEnd/>
            <a:tailEnd/>
          </a:ln>
        </p:spPr>
        <p:txBody>
          <a:bodyPr wrap="none">
            <a:spAutoFit/>
          </a:bodyPr>
          <a:lstStyle/>
          <a:p>
            <a:pPr eaLnBrk="0" fontAlgn="base" hangingPunct="0">
              <a:spcBef>
                <a:spcPct val="0"/>
              </a:spcBef>
              <a:spcAft>
                <a:spcPct val="0"/>
              </a:spcAft>
              <a:buFontTx/>
              <a:buChar char="•"/>
            </a:pPr>
            <a:r>
              <a:rPr lang="en-US" sz="2800" dirty="0">
                <a:solidFill>
                  <a:prstClr val="black"/>
                </a:solidFill>
                <a:latin typeface="Arial" charset="0"/>
                <a:ea typeface="ＭＳ Ｐゴシック" pitchFamily="-110" charset="-128"/>
              </a:rPr>
              <a:t> </a:t>
            </a:r>
            <a:r>
              <a:rPr lang="en-US" sz="2800" dirty="0">
                <a:solidFill>
                  <a:srgbClr val="FF0000"/>
                </a:solidFill>
                <a:latin typeface="Arial" charset="0"/>
                <a:ea typeface="ＭＳ Ｐゴシック" pitchFamily="-110" charset="-128"/>
              </a:rPr>
              <a:t>Sulfides</a:t>
            </a:r>
            <a:r>
              <a:rPr lang="en-US" sz="2800" dirty="0">
                <a:solidFill>
                  <a:prstClr val="black"/>
                </a:solidFill>
                <a:latin typeface="Arial" charset="0"/>
                <a:ea typeface="ＭＳ Ｐゴシック" pitchFamily="-110" charset="-128"/>
              </a:rPr>
              <a:t> react with </a:t>
            </a:r>
            <a:r>
              <a:rPr lang="en-US" sz="2800" dirty="0">
                <a:solidFill>
                  <a:srgbClr val="FF0000"/>
                </a:solidFill>
                <a:latin typeface="Arial" charset="0"/>
                <a:ea typeface="ＭＳ Ｐゴシック" pitchFamily="-110" charset="-128"/>
              </a:rPr>
              <a:t>unhindered alkyl halides</a:t>
            </a:r>
          </a:p>
          <a:p>
            <a:pPr eaLnBrk="0" fontAlgn="base" hangingPunct="0">
              <a:spcBef>
                <a:spcPct val="0"/>
              </a:spcBef>
              <a:spcAft>
                <a:spcPct val="0"/>
              </a:spcAft>
            </a:pPr>
            <a:r>
              <a:rPr lang="en-US" sz="2800" dirty="0">
                <a:solidFill>
                  <a:prstClr val="black"/>
                </a:solidFill>
                <a:latin typeface="Arial" charset="0"/>
                <a:ea typeface="ＭＳ Ｐゴシック" pitchFamily="-110" charset="-128"/>
              </a:rPr>
              <a:t>   to give </a:t>
            </a:r>
            <a:r>
              <a:rPr lang="en-US" sz="2800" dirty="0" err="1">
                <a:solidFill>
                  <a:prstClr val="black"/>
                </a:solidFill>
                <a:latin typeface="Arial" charset="0"/>
                <a:ea typeface="ＭＳ Ｐゴシック" pitchFamily="-110" charset="-128"/>
              </a:rPr>
              <a:t>sulfonium</a:t>
            </a:r>
            <a:r>
              <a:rPr lang="en-US" sz="2800" dirty="0">
                <a:solidFill>
                  <a:prstClr val="black"/>
                </a:solidFill>
                <a:latin typeface="Arial" charset="0"/>
                <a:ea typeface="ＭＳ Ｐゴシック" pitchFamily="-110" charset="-128"/>
              </a:rPr>
              <a:t> salts.</a:t>
            </a:r>
          </a:p>
        </p:txBody>
      </p:sp>
      <p:grpSp>
        <p:nvGrpSpPr>
          <p:cNvPr id="2" name="Group 10"/>
          <p:cNvGrpSpPr>
            <a:grpSpLocks noChangeAspect="1"/>
          </p:cNvGrpSpPr>
          <p:nvPr/>
        </p:nvGrpSpPr>
        <p:grpSpPr bwMode="auto">
          <a:xfrm>
            <a:off x="381000" y="2895600"/>
            <a:ext cx="8610600" cy="1246188"/>
            <a:chOff x="240" y="1872"/>
            <a:chExt cx="5424" cy="785"/>
          </a:xfrm>
        </p:grpSpPr>
        <p:sp>
          <p:nvSpPr>
            <p:cNvPr id="93225" name="AutoShape 9"/>
            <p:cNvSpPr>
              <a:spLocks noChangeAspect="1" noChangeArrowheads="1" noTextEdit="1"/>
            </p:cNvSpPr>
            <p:nvPr/>
          </p:nvSpPr>
          <p:spPr bwMode="auto">
            <a:xfrm>
              <a:off x="240" y="1872"/>
              <a:ext cx="5424" cy="785"/>
            </a:xfrm>
            <a:prstGeom prst="rect">
              <a:avLst/>
            </a:prstGeom>
            <a:noFill/>
            <a:ln w="9525">
              <a:noFill/>
              <a:miter lim="800000"/>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26" name="Rectangle 11"/>
            <p:cNvSpPr>
              <a:spLocks noChangeArrowheads="1"/>
            </p:cNvSpPr>
            <p:nvPr/>
          </p:nvSpPr>
          <p:spPr bwMode="auto">
            <a:xfrm>
              <a:off x="301" y="2157"/>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27" name="Rectangle 12"/>
            <p:cNvSpPr>
              <a:spLocks noChangeArrowheads="1"/>
            </p:cNvSpPr>
            <p:nvPr/>
          </p:nvSpPr>
          <p:spPr bwMode="auto">
            <a:xfrm>
              <a:off x="403" y="2157"/>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28" name="Rectangle 13"/>
            <p:cNvSpPr>
              <a:spLocks noChangeArrowheads="1"/>
            </p:cNvSpPr>
            <p:nvPr/>
          </p:nvSpPr>
          <p:spPr bwMode="auto">
            <a:xfrm>
              <a:off x="506" y="2218"/>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29" name="Rectangle 14"/>
            <p:cNvSpPr>
              <a:spLocks noChangeArrowheads="1"/>
            </p:cNvSpPr>
            <p:nvPr/>
          </p:nvSpPr>
          <p:spPr bwMode="auto">
            <a:xfrm>
              <a:off x="741" y="2157"/>
              <a:ext cx="101"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S</a:t>
              </a:r>
              <a:endParaRPr lang="en-US" sz="2400">
                <a:solidFill>
                  <a:prstClr val="black"/>
                </a:solidFill>
                <a:latin typeface="Arial" charset="0"/>
                <a:ea typeface="ＭＳ Ｐゴシック" pitchFamily="-110" charset="-128"/>
              </a:endParaRPr>
            </a:p>
          </p:txBody>
        </p:sp>
        <p:sp>
          <p:nvSpPr>
            <p:cNvPr id="93230" name="Rectangle 15"/>
            <p:cNvSpPr>
              <a:spLocks noChangeArrowheads="1"/>
            </p:cNvSpPr>
            <p:nvPr/>
          </p:nvSpPr>
          <p:spPr bwMode="auto">
            <a:xfrm>
              <a:off x="980" y="2157"/>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31" name="Rectangle 16"/>
            <p:cNvSpPr>
              <a:spLocks noChangeArrowheads="1"/>
            </p:cNvSpPr>
            <p:nvPr/>
          </p:nvSpPr>
          <p:spPr bwMode="auto">
            <a:xfrm>
              <a:off x="1083" y="2157"/>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32" name="Rectangle 17"/>
            <p:cNvSpPr>
              <a:spLocks noChangeArrowheads="1"/>
            </p:cNvSpPr>
            <p:nvPr/>
          </p:nvSpPr>
          <p:spPr bwMode="auto">
            <a:xfrm>
              <a:off x="1186" y="2218"/>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33" name="Line 18"/>
            <p:cNvSpPr>
              <a:spLocks noChangeShapeType="1"/>
            </p:cNvSpPr>
            <p:nvPr/>
          </p:nvSpPr>
          <p:spPr bwMode="auto">
            <a:xfrm>
              <a:off x="571" y="2246"/>
              <a:ext cx="161" cy="0"/>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34" name="Line 19"/>
            <p:cNvSpPr>
              <a:spLocks noChangeShapeType="1"/>
            </p:cNvSpPr>
            <p:nvPr/>
          </p:nvSpPr>
          <p:spPr bwMode="auto">
            <a:xfrm>
              <a:off x="835" y="2246"/>
              <a:ext cx="136" cy="0"/>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35" name="Line 20"/>
            <p:cNvSpPr>
              <a:spLocks noChangeShapeType="1"/>
            </p:cNvSpPr>
            <p:nvPr/>
          </p:nvSpPr>
          <p:spPr bwMode="auto">
            <a:xfrm>
              <a:off x="1342" y="2265"/>
              <a:ext cx="1027" cy="0"/>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36" name="Freeform 21"/>
            <p:cNvSpPr>
              <a:spLocks/>
            </p:cNvSpPr>
            <p:nvPr/>
          </p:nvSpPr>
          <p:spPr bwMode="auto">
            <a:xfrm>
              <a:off x="2275" y="2236"/>
              <a:ext cx="94" cy="57"/>
            </a:xfrm>
            <a:custGeom>
              <a:avLst/>
              <a:gdLst>
                <a:gd name="T0" fmla="*/ 1 w 187"/>
                <a:gd name="T1" fmla="*/ 1 h 112"/>
                <a:gd name="T2" fmla="*/ 0 w 187"/>
                <a:gd name="T3" fmla="*/ 1 h 112"/>
                <a:gd name="T4" fmla="*/ 1 w 187"/>
                <a:gd name="T5" fmla="*/ 1 h 112"/>
                <a:gd name="T6" fmla="*/ 0 w 187"/>
                <a:gd name="T7" fmla="*/ 0 h 112"/>
                <a:gd name="T8" fmla="*/ 1 w 187"/>
                <a:gd name="T9" fmla="*/ 1 h 112"/>
                <a:gd name="T10" fmla="*/ 0 60000 65536"/>
                <a:gd name="T11" fmla="*/ 0 60000 65536"/>
                <a:gd name="T12" fmla="*/ 0 60000 65536"/>
                <a:gd name="T13" fmla="*/ 0 60000 65536"/>
                <a:gd name="T14" fmla="*/ 0 60000 65536"/>
                <a:gd name="T15" fmla="*/ 0 w 187"/>
                <a:gd name="T16" fmla="*/ 0 h 112"/>
                <a:gd name="T17" fmla="*/ 187 w 187"/>
                <a:gd name="T18" fmla="*/ 112 h 112"/>
              </a:gdLst>
              <a:ahLst/>
              <a:cxnLst>
                <a:cxn ang="T10">
                  <a:pos x="T0" y="T1"/>
                </a:cxn>
                <a:cxn ang="T11">
                  <a:pos x="T2" y="T3"/>
                </a:cxn>
                <a:cxn ang="T12">
                  <a:pos x="T4" y="T5"/>
                </a:cxn>
                <a:cxn ang="T13">
                  <a:pos x="T6" y="T7"/>
                </a:cxn>
                <a:cxn ang="T14">
                  <a:pos x="T8" y="T9"/>
                </a:cxn>
              </a:cxnLst>
              <a:rect l="T15" t="T16" r="T17" b="T18"/>
              <a:pathLst>
                <a:path w="187" h="112">
                  <a:moveTo>
                    <a:pt x="187" y="56"/>
                  </a:moveTo>
                  <a:lnTo>
                    <a:pt x="0" y="112"/>
                  </a:lnTo>
                  <a:lnTo>
                    <a:pt x="38" y="56"/>
                  </a:lnTo>
                  <a:lnTo>
                    <a:pt x="0" y="0"/>
                  </a:lnTo>
                  <a:lnTo>
                    <a:pt x="187" y="56"/>
                  </a:lnTo>
                  <a:close/>
                </a:path>
              </a:pathLst>
            </a:custGeom>
            <a:blipFill dpi="0" rotWithShape="0">
              <a:blip cstate="print"/>
              <a:srcRect/>
              <a:tile tx="0" ty="0" sx="100000" sy="100000" flip="none" algn="tl"/>
            </a:blip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37" name="Rectangle 22"/>
            <p:cNvSpPr>
              <a:spLocks noChangeArrowheads="1"/>
            </p:cNvSpPr>
            <p:nvPr/>
          </p:nvSpPr>
          <p:spPr bwMode="auto">
            <a:xfrm>
              <a:off x="1617" y="2054"/>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38" name="Rectangle 23"/>
            <p:cNvSpPr>
              <a:spLocks noChangeArrowheads="1"/>
            </p:cNvSpPr>
            <p:nvPr/>
          </p:nvSpPr>
          <p:spPr bwMode="auto">
            <a:xfrm>
              <a:off x="1720" y="2115"/>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2</a:t>
              </a:r>
              <a:endParaRPr lang="en-US" sz="2400">
                <a:solidFill>
                  <a:prstClr val="black"/>
                </a:solidFill>
                <a:latin typeface="Arial" charset="0"/>
                <a:ea typeface="ＭＳ Ｐゴシック" pitchFamily="-110" charset="-128"/>
              </a:endParaRPr>
            </a:p>
          </p:txBody>
        </p:sp>
        <p:sp>
          <p:nvSpPr>
            <p:cNvPr id="93239" name="Rectangle 24"/>
            <p:cNvSpPr>
              <a:spLocks noChangeArrowheads="1"/>
            </p:cNvSpPr>
            <p:nvPr/>
          </p:nvSpPr>
          <p:spPr bwMode="auto">
            <a:xfrm>
              <a:off x="1776" y="2054"/>
              <a:ext cx="118"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93240" name="Rectangle 25"/>
            <p:cNvSpPr>
              <a:spLocks noChangeArrowheads="1"/>
            </p:cNvSpPr>
            <p:nvPr/>
          </p:nvSpPr>
          <p:spPr bwMode="auto">
            <a:xfrm>
              <a:off x="1888" y="2115"/>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2</a:t>
              </a:r>
              <a:endParaRPr lang="en-US" sz="2400">
                <a:solidFill>
                  <a:prstClr val="black"/>
                </a:solidFill>
                <a:latin typeface="Arial" charset="0"/>
                <a:ea typeface="ＭＳ Ｐゴシック" pitchFamily="-110" charset="-128"/>
              </a:endParaRPr>
            </a:p>
          </p:txBody>
        </p:sp>
        <p:sp>
          <p:nvSpPr>
            <p:cNvPr id="93241" name="Rectangle 26"/>
            <p:cNvSpPr>
              <a:spLocks noChangeArrowheads="1"/>
            </p:cNvSpPr>
            <p:nvPr/>
          </p:nvSpPr>
          <p:spPr bwMode="auto">
            <a:xfrm>
              <a:off x="1468" y="2288"/>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42" name="Rectangle 27"/>
            <p:cNvSpPr>
              <a:spLocks noChangeArrowheads="1"/>
            </p:cNvSpPr>
            <p:nvPr/>
          </p:nvSpPr>
          <p:spPr bwMode="auto">
            <a:xfrm>
              <a:off x="1570" y="2288"/>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43" name="Rectangle 28"/>
            <p:cNvSpPr>
              <a:spLocks noChangeArrowheads="1"/>
            </p:cNvSpPr>
            <p:nvPr/>
          </p:nvSpPr>
          <p:spPr bwMode="auto">
            <a:xfrm>
              <a:off x="1673" y="2349"/>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44" name="Rectangle 29"/>
            <p:cNvSpPr>
              <a:spLocks noChangeArrowheads="1"/>
            </p:cNvSpPr>
            <p:nvPr/>
          </p:nvSpPr>
          <p:spPr bwMode="auto">
            <a:xfrm>
              <a:off x="1729" y="2288"/>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45" name="Rectangle 30"/>
            <p:cNvSpPr>
              <a:spLocks noChangeArrowheads="1"/>
            </p:cNvSpPr>
            <p:nvPr/>
          </p:nvSpPr>
          <p:spPr bwMode="auto">
            <a:xfrm>
              <a:off x="1832" y="2288"/>
              <a:ext cx="118"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93246" name="Rectangle 31"/>
            <p:cNvSpPr>
              <a:spLocks noChangeArrowheads="1"/>
            </p:cNvSpPr>
            <p:nvPr/>
          </p:nvSpPr>
          <p:spPr bwMode="auto">
            <a:xfrm>
              <a:off x="1944" y="2288"/>
              <a:ext cx="118"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93247" name="Rectangle 32"/>
            <p:cNvSpPr>
              <a:spLocks noChangeArrowheads="1"/>
            </p:cNvSpPr>
            <p:nvPr/>
          </p:nvSpPr>
          <p:spPr bwMode="auto">
            <a:xfrm>
              <a:off x="2056" y="2288"/>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48" name="Rectangle 33"/>
            <p:cNvSpPr>
              <a:spLocks noChangeArrowheads="1"/>
            </p:cNvSpPr>
            <p:nvPr/>
          </p:nvSpPr>
          <p:spPr bwMode="auto">
            <a:xfrm>
              <a:off x="2485" y="2185"/>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49" name="Rectangle 34"/>
            <p:cNvSpPr>
              <a:spLocks noChangeArrowheads="1"/>
            </p:cNvSpPr>
            <p:nvPr/>
          </p:nvSpPr>
          <p:spPr bwMode="auto">
            <a:xfrm>
              <a:off x="2588" y="2185"/>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50" name="Rectangle 35"/>
            <p:cNvSpPr>
              <a:spLocks noChangeArrowheads="1"/>
            </p:cNvSpPr>
            <p:nvPr/>
          </p:nvSpPr>
          <p:spPr bwMode="auto">
            <a:xfrm>
              <a:off x="2691" y="2246"/>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51" name="Rectangle 36"/>
            <p:cNvSpPr>
              <a:spLocks noChangeArrowheads="1"/>
            </p:cNvSpPr>
            <p:nvPr/>
          </p:nvSpPr>
          <p:spPr bwMode="auto">
            <a:xfrm>
              <a:off x="2926" y="2185"/>
              <a:ext cx="101"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S</a:t>
              </a:r>
              <a:endParaRPr lang="en-US" sz="2400">
                <a:solidFill>
                  <a:prstClr val="black"/>
                </a:solidFill>
                <a:latin typeface="Arial" charset="0"/>
                <a:ea typeface="ＭＳ Ｐゴシック" pitchFamily="-110" charset="-128"/>
              </a:endParaRPr>
            </a:p>
          </p:txBody>
        </p:sp>
        <p:sp>
          <p:nvSpPr>
            <p:cNvPr id="93252" name="Rectangle 37"/>
            <p:cNvSpPr>
              <a:spLocks noChangeArrowheads="1"/>
            </p:cNvSpPr>
            <p:nvPr/>
          </p:nvSpPr>
          <p:spPr bwMode="auto">
            <a:xfrm>
              <a:off x="3165" y="2185"/>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53" name="Rectangle 38"/>
            <p:cNvSpPr>
              <a:spLocks noChangeArrowheads="1"/>
            </p:cNvSpPr>
            <p:nvPr/>
          </p:nvSpPr>
          <p:spPr bwMode="auto">
            <a:xfrm>
              <a:off x="3268" y="2185"/>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54" name="Rectangle 39"/>
            <p:cNvSpPr>
              <a:spLocks noChangeArrowheads="1"/>
            </p:cNvSpPr>
            <p:nvPr/>
          </p:nvSpPr>
          <p:spPr bwMode="auto">
            <a:xfrm>
              <a:off x="3370" y="2246"/>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55" name="Rectangle 40"/>
            <p:cNvSpPr>
              <a:spLocks noChangeArrowheads="1"/>
            </p:cNvSpPr>
            <p:nvPr/>
          </p:nvSpPr>
          <p:spPr bwMode="auto">
            <a:xfrm>
              <a:off x="2912" y="1935"/>
              <a:ext cx="118"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93256" name="Line 41"/>
            <p:cNvSpPr>
              <a:spLocks noChangeShapeType="1"/>
            </p:cNvSpPr>
            <p:nvPr/>
          </p:nvSpPr>
          <p:spPr bwMode="auto">
            <a:xfrm>
              <a:off x="2756" y="2274"/>
              <a:ext cx="161" cy="0"/>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57" name="Line 42"/>
            <p:cNvSpPr>
              <a:spLocks noChangeShapeType="1"/>
            </p:cNvSpPr>
            <p:nvPr/>
          </p:nvSpPr>
          <p:spPr bwMode="auto">
            <a:xfrm>
              <a:off x="3019" y="2274"/>
              <a:ext cx="137" cy="0"/>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58" name="Line 43"/>
            <p:cNvSpPr>
              <a:spLocks noChangeShapeType="1"/>
            </p:cNvSpPr>
            <p:nvPr/>
          </p:nvSpPr>
          <p:spPr bwMode="auto">
            <a:xfrm flipV="1">
              <a:off x="2987" y="2094"/>
              <a:ext cx="0" cy="110"/>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59" name="Line 44"/>
            <p:cNvSpPr>
              <a:spLocks noChangeShapeType="1"/>
            </p:cNvSpPr>
            <p:nvPr/>
          </p:nvSpPr>
          <p:spPr bwMode="auto">
            <a:xfrm flipV="1">
              <a:off x="2949" y="2094"/>
              <a:ext cx="0" cy="110"/>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60" name="Rectangle 45"/>
            <p:cNvSpPr>
              <a:spLocks noChangeArrowheads="1"/>
            </p:cNvSpPr>
            <p:nvPr/>
          </p:nvSpPr>
          <p:spPr bwMode="auto">
            <a:xfrm>
              <a:off x="3652" y="2297"/>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61" name="Rectangle 46"/>
            <p:cNvSpPr>
              <a:spLocks noChangeArrowheads="1"/>
            </p:cNvSpPr>
            <p:nvPr/>
          </p:nvSpPr>
          <p:spPr bwMode="auto">
            <a:xfrm>
              <a:off x="3755" y="2297"/>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62" name="Rectangle 47"/>
            <p:cNvSpPr>
              <a:spLocks noChangeArrowheads="1"/>
            </p:cNvSpPr>
            <p:nvPr/>
          </p:nvSpPr>
          <p:spPr bwMode="auto">
            <a:xfrm>
              <a:off x="3858" y="2358"/>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63" name="Rectangle 48"/>
            <p:cNvSpPr>
              <a:spLocks noChangeArrowheads="1"/>
            </p:cNvSpPr>
            <p:nvPr/>
          </p:nvSpPr>
          <p:spPr bwMode="auto">
            <a:xfrm>
              <a:off x="3914" y="2297"/>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64" name="Rectangle 49"/>
            <p:cNvSpPr>
              <a:spLocks noChangeArrowheads="1"/>
            </p:cNvSpPr>
            <p:nvPr/>
          </p:nvSpPr>
          <p:spPr bwMode="auto">
            <a:xfrm>
              <a:off x="4016" y="2297"/>
              <a:ext cx="118"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93265" name="Rectangle 50"/>
            <p:cNvSpPr>
              <a:spLocks noChangeArrowheads="1"/>
            </p:cNvSpPr>
            <p:nvPr/>
          </p:nvSpPr>
          <p:spPr bwMode="auto">
            <a:xfrm>
              <a:off x="4128" y="2297"/>
              <a:ext cx="118"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93266" name="Rectangle 51"/>
            <p:cNvSpPr>
              <a:spLocks noChangeArrowheads="1"/>
            </p:cNvSpPr>
            <p:nvPr/>
          </p:nvSpPr>
          <p:spPr bwMode="auto">
            <a:xfrm>
              <a:off x="4240" y="2297"/>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67" name="Rectangle 52"/>
            <p:cNvSpPr>
              <a:spLocks noChangeArrowheads="1"/>
            </p:cNvSpPr>
            <p:nvPr/>
          </p:nvSpPr>
          <p:spPr bwMode="auto">
            <a:xfrm>
              <a:off x="3802" y="2063"/>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68" name="Rectangle 53"/>
            <p:cNvSpPr>
              <a:spLocks noChangeArrowheads="1"/>
            </p:cNvSpPr>
            <p:nvPr/>
          </p:nvSpPr>
          <p:spPr bwMode="auto">
            <a:xfrm>
              <a:off x="3904" y="2124"/>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2</a:t>
              </a:r>
              <a:endParaRPr lang="en-US" sz="2400">
                <a:solidFill>
                  <a:prstClr val="black"/>
                </a:solidFill>
                <a:latin typeface="Arial" charset="0"/>
                <a:ea typeface="ＭＳ Ｐゴシック" pitchFamily="-110" charset="-128"/>
              </a:endParaRPr>
            </a:p>
          </p:txBody>
        </p:sp>
        <p:sp>
          <p:nvSpPr>
            <p:cNvPr id="93269" name="Rectangle 54"/>
            <p:cNvSpPr>
              <a:spLocks noChangeArrowheads="1"/>
            </p:cNvSpPr>
            <p:nvPr/>
          </p:nvSpPr>
          <p:spPr bwMode="auto">
            <a:xfrm>
              <a:off x="3960" y="2063"/>
              <a:ext cx="118"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93270" name="Rectangle 55"/>
            <p:cNvSpPr>
              <a:spLocks noChangeArrowheads="1"/>
            </p:cNvSpPr>
            <p:nvPr/>
          </p:nvSpPr>
          <p:spPr bwMode="auto">
            <a:xfrm>
              <a:off x="4072" y="2124"/>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2</a:t>
              </a:r>
              <a:endParaRPr lang="en-US" sz="2400">
                <a:solidFill>
                  <a:prstClr val="black"/>
                </a:solidFill>
                <a:latin typeface="Arial" charset="0"/>
                <a:ea typeface="ＭＳ Ｐゴシック" pitchFamily="-110" charset="-128"/>
              </a:endParaRPr>
            </a:p>
          </p:txBody>
        </p:sp>
        <p:sp>
          <p:nvSpPr>
            <p:cNvPr id="93271" name="Line 56"/>
            <p:cNvSpPr>
              <a:spLocks noChangeShapeType="1"/>
            </p:cNvSpPr>
            <p:nvPr/>
          </p:nvSpPr>
          <p:spPr bwMode="auto">
            <a:xfrm>
              <a:off x="3526" y="2274"/>
              <a:ext cx="1027" cy="0"/>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72" name="Freeform 57"/>
            <p:cNvSpPr>
              <a:spLocks/>
            </p:cNvSpPr>
            <p:nvPr/>
          </p:nvSpPr>
          <p:spPr bwMode="auto">
            <a:xfrm>
              <a:off x="4460" y="2245"/>
              <a:ext cx="93" cy="56"/>
            </a:xfrm>
            <a:custGeom>
              <a:avLst/>
              <a:gdLst>
                <a:gd name="T0" fmla="*/ 0 w 187"/>
                <a:gd name="T1" fmla="*/ 1 h 112"/>
                <a:gd name="T2" fmla="*/ 0 w 187"/>
                <a:gd name="T3" fmla="*/ 1 h 112"/>
                <a:gd name="T4" fmla="*/ 0 w 187"/>
                <a:gd name="T5" fmla="*/ 1 h 112"/>
                <a:gd name="T6" fmla="*/ 0 w 187"/>
                <a:gd name="T7" fmla="*/ 0 h 112"/>
                <a:gd name="T8" fmla="*/ 0 w 187"/>
                <a:gd name="T9" fmla="*/ 1 h 112"/>
                <a:gd name="T10" fmla="*/ 0 60000 65536"/>
                <a:gd name="T11" fmla="*/ 0 60000 65536"/>
                <a:gd name="T12" fmla="*/ 0 60000 65536"/>
                <a:gd name="T13" fmla="*/ 0 60000 65536"/>
                <a:gd name="T14" fmla="*/ 0 60000 65536"/>
                <a:gd name="T15" fmla="*/ 0 w 187"/>
                <a:gd name="T16" fmla="*/ 0 h 112"/>
                <a:gd name="T17" fmla="*/ 187 w 187"/>
                <a:gd name="T18" fmla="*/ 112 h 112"/>
              </a:gdLst>
              <a:ahLst/>
              <a:cxnLst>
                <a:cxn ang="T10">
                  <a:pos x="T0" y="T1"/>
                </a:cxn>
                <a:cxn ang="T11">
                  <a:pos x="T2" y="T3"/>
                </a:cxn>
                <a:cxn ang="T12">
                  <a:pos x="T4" y="T5"/>
                </a:cxn>
                <a:cxn ang="T13">
                  <a:pos x="T6" y="T7"/>
                </a:cxn>
                <a:cxn ang="T14">
                  <a:pos x="T8" y="T9"/>
                </a:cxn>
              </a:cxnLst>
              <a:rect l="T15" t="T16" r="T17" b="T18"/>
              <a:pathLst>
                <a:path w="187" h="112">
                  <a:moveTo>
                    <a:pt x="187" y="56"/>
                  </a:moveTo>
                  <a:lnTo>
                    <a:pt x="0" y="112"/>
                  </a:lnTo>
                  <a:lnTo>
                    <a:pt x="38" y="56"/>
                  </a:lnTo>
                  <a:lnTo>
                    <a:pt x="0" y="0"/>
                  </a:lnTo>
                  <a:lnTo>
                    <a:pt x="187" y="56"/>
                  </a:lnTo>
                  <a:close/>
                </a:path>
              </a:pathLst>
            </a:custGeom>
            <a:blipFill dpi="0" rotWithShape="0">
              <a:blip cstate="print"/>
              <a:srcRect/>
              <a:tile tx="0" ty="0" sx="100000" sy="100000" flip="none" algn="tl"/>
            </a:blip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73" name="Rectangle 58"/>
            <p:cNvSpPr>
              <a:spLocks noChangeArrowheads="1"/>
            </p:cNvSpPr>
            <p:nvPr/>
          </p:nvSpPr>
          <p:spPr bwMode="auto">
            <a:xfrm>
              <a:off x="4670" y="2175"/>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74" name="Rectangle 59"/>
            <p:cNvSpPr>
              <a:spLocks noChangeArrowheads="1"/>
            </p:cNvSpPr>
            <p:nvPr/>
          </p:nvSpPr>
          <p:spPr bwMode="auto">
            <a:xfrm>
              <a:off x="4772" y="2175"/>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75" name="Rectangle 60"/>
            <p:cNvSpPr>
              <a:spLocks noChangeArrowheads="1"/>
            </p:cNvSpPr>
            <p:nvPr/>
          </p:nvSpPr>
          <p:spPr bwMode="auto">
            <a:xfrm>
              <a:off x="4875" y="2236"/>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76" name="Rectangle 61"/>
            <p:cNvSpPr>
              <a:spLocks noChangeArrowheads="1"/>
            </p:cNvSpPr>
            <p:nvPr/>
          </p:nvSpPr>
          <p:spPr bwMode="auto">
            <a:xfrm>
              <a:off x="5110" y="2175"/>
              <a:ext cx="101"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S</a:t>
              </a:r>
              <a:endParaRPr lang="en-US" sz="2400">
                <a:solidFill>
                  <a:prstClr val="black"/>
                </a:solidFill>
                <a:latin typeface="Arial" charset="0"/>
                <a:ea typeface="ＭＳ Ｐゴシック" pitchFamily="-110" charset="-128"/>
              </a:endParaRPr>
            </a:p>
          </p:txBody>
        </p:sp>
        <p:sp>
          <p:nvSpPr>
            <p:cNvPr id="93277" name="Rectangle 62"/>
            <p:cNvSpPr>
              <a:spLocks noChangeArrowheads="1"/>
            </p:cNvSpPr>
            <p:nvPr/>
          </p:nvSpPr>
          <p:spPr bwMode="auto">
            <a:xfrm>
              <a:off x="5349" y="2175"/>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78" name="Rectangle 63"/>
            <p:cNvSpPr>
              <a:spLocks noChangeArrowheads="1"/>
            </p:cNvSpPr>
            <p:nvPr/>
          </p:nvSpPr>
          <p:spPr bwMode="auto">
            <a:xfrm>
              <a:off x="5452" y="2175"/>
              <a:ext cx="110"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79" name="Rectangle 64"/>
            <p:cNvSpPr>
              <a:spLocks noChangeArrowheads="1"/>
            </p:cNvSpPr>
            <p:nvPr/>
          </p:nvSpPr>
          <p:spPr bwMode="auto">
            <a:xfrm>
              <a:off x="5555" y="2236"/>
              <a:ext cx="62"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80" name="Rectangle 65"/>
            <p:cNvSpPr>
              <a:spLocks noChangeArrowheads="1"/>
            </p:cNvSpPr>
            <p:nvPr/>
          </p:nvSpPr>
          <p:spPr bwMode="auto">
            <a:xfrm>
              <a:off x="5096" y="1926"/>
              <a:ext cx="118"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93281" name="Rectangle 66"/>
            <p:cNvSpPr>
              <a:spLocks noChangeArrowheads="1"/>
            </p:cNvSpPr>
            <p:nvPr/>
          </p:nvSpPr>
          <p:spPr bwMode="auto">
            <a:xfrm>
              <a:off x="5096" y="2425"/>
              <a:ext cx="118" cy="18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900">
                  <a:solidFill>
                    <a:srgbClr val="000000"/>
                  </a:solidFill>
                  <a:latin typeface="Arial" charset="0"/>
                  <a:ea typeface="ＭＳ Ｐゴシック" pitchFamily="-110" charset="-128"/>
                </a:rPr>
                <a:t>O</a:t>
              </a:r>
              <a:endParaRPr lang="en-US" sz="2400">
                <a:solidFill>
                  <a:prstClr val="black"/>
                </a:solidFill>
                <a:latin typeface="Arial" charset="0"/>
                <a:ea typeface="ＭＳ Ｐゴシック" pitchFamily="-110" charset="-128"/>
              </a:endParaRPr>
            </a:p>
          </p:txBody>
        </p:sp>
        <p:sp>
          <p:nvSpPr>
            <p:cNvPr id="93282" name="Line 67"/>
            <p:cNvSpPr>
              <a:spLocks noChangeShapeType="1"/>
            </p:cNvSpPr>
            <p:nvPr/>
          </p:nvSpPr>
          <p:spPr bwMode="auto">
            <a:xfrm>
              <a:off x="4940" y="2265"/>
              <a:ext cx="161" cy="0"/>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83" name="Line 68"/>
            <p:cNvSpPr>
              <a:spLocks noChangeShapeType="1"/>
            </p:cNvSpPr>
            <p:nvPr/>
          </p:nvSpPr>
          <p:spPr bwMode="auto">
            <a:xfrm>
              <a:off x="5204" y="2265"/>
              <a:ext cx="136" cy="0"/>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84" name="Line 69"/>
            <p:cNvSpPr>
              <a:spLocks noChangeShapeType="1"/>
            </p:cNvSpPr>
            <p:nvPr/>
          </p:nvSpPr>
          <p:spPr bwMode="auto">
            <a:xfrm flipV="1">
              <a:off x="5171" y="2085"/>
              <a:ext cx="0" cy="109"/>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85" name="Line 70"/>
            <p:cNvSpPr>
              <a:spLocks noChangeShapeType="1"/>
            </p:cNvSpPr>
            <p:nvPr/>
          </p:nvSpPr>
          <p:spPr bwMode="auto">
            <a:xfrm flipV="1">
              <a:off x="5134" y="2085"/>
              <a:ext cx="0" cy="109"/>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86" name="Line 71"/>
            <p:cNvSpPr>
              <a:spLocks noChangeShapeType="1"/>
            </p:cNvSpPr>
            <p:nvPr/>
          </p:nvSpPr>
          <p:spPr bwMode="auto">
            <a:xfrm>
              <a:off x="5134" y="2335"/>
              <a:ext cx="0" cy="109"/>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87" name="Line 72"/>
            <p:cNvSpPr>
              <a:spLocks noChangeShapeType="1"/>
            </p:cNvSpPr>
            <p:nvPr/>
          </p:nvSpPr>
          <p:spPr bwMode="auto">
            <a:xfrm>
              <a:off x="5171" y="2335"/>
              <a:ext cx="0" cy="109"/>
            </a:xfrm>
            <a:prstGeom prst="line">
              <a:avLst/>
            </a:prstGeom>
            <a:noFill/>
            <a:ln w="14288">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grpSp>
      <p:grpSp>
        <p:nvGrpSpPr>
          <p:cNvPr id="3" name="Group 74"/>
          <p:cNvGrpSpPr>
            <a:grpSpLocks noChangeAspect="1"/>
          </p:cNvGrpSpPr>
          <p:nvPr/>
        </p:nvGrpSpPr>
        <p:grpSpPr bwMode="auto">
          <a:xfrm>
            <a:off x="685800" y="5029200"/>
            <a:ext cx="7391400" cy="1309688"/>
            <a:chOff x="480" y="3216"/>
            <a:chExt cx="4656" cy="825"/>
          </a:xfrm>
        </p:grpSpPr>
        <p:sp>
          <p:nvSpPr>
            <p:cNvPr id="93191" name="AutoShape 73"/>
            <p:cNvSpPr>
              <a:spLocks noChangeAspect="1" noChangeArrowheads="1" noTextEdit="1"/>
            </p:cNvSpPr>
            <p:nvPr/>
          </p:nvSpPr>
          <p:spPr bwMode="auto">
            <a:xfrm>
              <a:off x="480" y="3216"/>
              <a:ext cx="4656" cy="825"/>
            </a:xfrm>
            <a:prstGeom prst="rect">
              <a:avLst/>
            </a:prstGeom>
            <a:noFill/>
            <a:ln w="9525">
              <a:noFill/>
              <a:miter lim="800000"/>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192" name="Rectangle 75"/>
            <p:cNvSpPr>
              <a:spLocks noChangeArrowheads="1"/>
            </p:cNvSpPr>
            <p:nvPr/>
          </p:nvSpPr>
          <p:spPr bwMode="auto">
            <a:xfrm>
              <a:off x="1792" y="3459"/>
              <a:ext cx="98"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a:t>
              </a:r>
              <a:endParaRPr lang="en-US" sz="2400">
                <a:solidFill>
                  <a:prstClr val="black"/>
                </a:solidFill>
                <a:latin typeface="Arial" charset="0"/>
                <a:ea typeface="ＭＳ Ｐゴシック" pitchFamily="-110" charset="-128"/>
              </a:endParaRPr>
            </a:p>
          </p:txBody>
        </p:sp>
        <p:sp>
          <p:nvSpPr>
            <p:cNvPr id="93193" name="Rectangle 76"/>
            <p:cNvSpPr>
              <a:spLocks noChangeArrowheads="1"/>
            </p:cNvSpPr>
            <p:nvPr/>
          </p:nvSpPr>
          <p:spPr bwMode="auto">
            <a:xfrm>
              <a:off x="549" y="3454"/>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194" name="Rectangle 77"/>
            <p:cNvSpPr>
              <a:spLocks noChangeArrowheads="1"/>
            </p:cNvSpPr>
            <p:nvPr/>
          </p:nvSpPr>
          <p:spPr bwMode="auto">
            <a:xfrm>
              <a:off x="665" y="3454"/>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195" name="Rectangle 78"/>
            <p:cNvSpPr>
              <a:spLocks noChangeArrowheads="1"/>
            </p:cNvSpPr>
            <p:nvPr/>
          </p:nvSpPr>
          <p:spPr bwMode="auto">
            <a:xfrm>
              <a:off x="782" y="3523"/>
              <a:ext cx="71" cy="15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196" name="Rectangle 79"/>
            <p:cNvSpPr>
              <a:spLocks noChangeArrowheads="1"/>
            </p:cNvSpPr>
            <p:nvPr/>
          </p:nvSpPr>
          <p:spPr bwMode="auto">
            <a:xfrm>
              <a:off x="1048" y="3454"/>
              <a:ext cx="112"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S</a:t>
              </a:r>
              <a:endParaRPr lang="en-US" sz="2400">
                <a:solidFill>
                  <a:prstClr val="black"/>
                </a:solidFill>
                <a:latin typeface="Arial" charset="0"/>
                <a:ea typeface="ＭＳ Ｐゴシック" pitchFamily="-110" charset="-128"/>
              </a:endParaRPr>
            </a:p>
          </p:txBody>
        </p:sp>
        <p:sp>
          <p:nvSpPr>
            <p:cNvPr id="93197" name="Rectangle 80"/>
            <p:cNvSpPr>
              <a:spLocks noChangeArrowheads="1"/>
            </p:cNvSpPr>
            <p:nvPr/>
          </p:nvSpPr>
          <p:spPr bwMode="auto">
            <a:xfrm>
              <a:off x="1319" y="3454"/>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198" name="Rectangle 81"/>
            <p:cNvSpPr>
              <a:spLocks noChangeArrowheads="1"/>
            </p:cNvSpPr>
            <p:nvPr/>
          </p:nvSpPr>
          <p:spPr bwMode="auto">
            <a:xfrm>
              <a:off x="1436" y="3454"/>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199" name="Rectangle 82"/>
            <p:cNvSpPr>
              <a:spLocks noChangeArrowheads="1"/>
            </p:cNvSpPr>
            <p:nvPr/>
          </p:nvSpPr>
          <p:spPr bwMode="auto">
            <a:xfrm>
              <a:off x="1552" y="3523"/>
              <a:ext cx="71" cy="15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00" name="Line 83"/>
            <p:cNvSpPr>
              <a:spLocks noChangeShapeType="1"/>
            </p:cNvSpPr>
            <p:nvPr/>
          </p:nvSpPr>
          <p:spPr bwMode="auto">
            <a:xfrm>
              <a:off x="856" y="3554"/>
              <a:ext cx="182"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01" name="Line 84"/>
            <p:cNvSpPr>
              <a:spLocks noChangeShapeType="1"/>
            </p:cNvSpPr>
            <p:nvPr/>
          </p:nvSpPr>
          <p:spPr bwMode="auto">
            <a:xfrm>
              <a:off x="1154" y="3554"/>
              <a:ext cx="155"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02" name="Rectangle 85"/>
            <p:cNvSpPr>
              <a:spLocks noChangeArrowheads="1"/>
            </p:cNvSpPr>
            <p:nvPr/>
          </p:nvSpPr>
          <p:spPr bwMode="auto">
            <a:xfrm>
              <a:off x="2051" y="3465"/>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03" name="Rectangle 86"/>
            <p:cNvSpPr>
              <a:spLocks noChangeArrowheads="1"/>
            </p:cNvSpPr>
            <p:nvPr/>
          </p:nvSpPr>
          <p:spPr bwMode="auto">
            <a:xfrm>
              <a:off x="2168" y="3465"/>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04" name="Rectangle 87"/>
            <p:cNvSpPr>
              <a:spLocks noChangeArrowheads="1"/>
            </p:cNvSpPr>
            <p:nvPr/>
          </p:nvSpPr>
          <p:spPr bwMode="auto">
            <a:xfrm>
              <a:off x="2284" y="3533"/>
              <a:ext cx="71" cy="15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05" name="Rectangle 88"/>
            <p:cNvSpPr>
              <a:spLocks noChangeArrowheads="1"/>
            </p:cNvSpPr>
            <p:nvPr/>
          </p:nvSpPr>
          <p:spPr bwMode="auto">
            <a:xfrm>
              <a:off x="2572" y="3465"/>
              <a:ext cx="47"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I</a:t>
              </a:r>
              <a:endParaRPr lang="en-US" sz="2400">
                <a:solidFill>
                  <a:prstClr val="black"/>
                </a:solidFill>
                <a:latin typeface="Arial" charset="0"/>
                <a:ea typeface="ＭＳ Ｐゴシック" pitchFamily="-110" charset="-128"/>
              </a:endParaRPr>
            </a:p>
          </p:txBody>
        </p:sp>
        <p:sp>
          <p:nvSpPr>
            <p:cNvPr id="93206" name="Line 89"/>
            <p:cNvSpPr>
              <a:spLocks noChangeShapeType="1"/>
            </p:cNvSpPr>
            <p:nvPr/>
          </p:nvSpPr>
          <p:spPr bwMode="auto">
            <a:xfrm>
              <a:off x="2358" y="3565"/>
              <a:ext cx="193"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07" name="Line 90"/>
            <p:cNvSpPr>
              <a:spLocks noChangeShapeType="1"/>
            </p:cNvSpPr>
            <p:nvPr/>
          </p:nvSpPr>
          <p:spPr bwMode="auto">
            <a:xfrm>
              <a:off x="2861" y="3576"/>
              <a:ext cx="564"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08" name="Freeform 91"/>
            <p:cNvSpPr>
              <a:spLocks/>
            </p:cNvSpPr>
            <p:nvPr/>
          </p:nvSpPr>
          <p:spPr bwMode="auto">
            <a:xfrm>
              <a:off x="3319" y="3544"/>
              <a:ext cx="106" cy="63"/>
            </a:xfrm>
            <a:custGeom>
              <a:avLst/>
              <a:gdLst>
                <a:gd name="T0" fmla="*/ 106 w 106"/>
                <a:gd name="T1" fmla="*/ 32 h 63"/>
                <a:gd name="T2" fmla="*/ 0 w 106"/>
                <a:gd name="T3" fmla="*/ 63 h 63"/>
                <a:gd name="T4" fmla="*/ 21 w 106"/>
                <a:gd name="T5" fmla="*/ 32 h 63"/>
                <a:gd name="T6" fmla="*/ 0 w 106"/>
                <a:gd name="T7" fmla="*/ 0 h 63"/>
                <a:gd name="T8" fmla="*/ 106 w 106"/>
                <a:gd name="T9" fmla="*/ 32 h 63"/>
                <a:gd name="T10" fmla="*/ 0 60000 65536"/>
                <a:gd name="T11" fmla="*/ 0 60000 65536"/>
                <a:gd name="T12" fmla="*/ 0 60000 65536"/>
                <a:gd name="T13" fmla="*/ 0 60000 65536"/>
                <a:gd name="T14" fmla="*/ 0 60000 65536"/>
                <a:gd name="T15" fmla="*/ 0 w 106"/>
                <a:gd name="T16" fmla="*/ 0 h 63"/>
                <a:gd name="T17" fmla="*/ 106 w 106"/>
                <a:gd name="T18" fmla="*/ 63 h 63"/>
              </a:gdLst>
              <a:ahLst/>
              <a:cxnLst>
                <a:cxn ang="T10">
                  <a:pos x="T0" y="T1"/>
                </a:cxn>
                <a:cxn ang="T11">
                  <a:pos x="T2" y="T3"/>
                </a:cxn>
                <a:cxn ang="T12">
                  <a:pos x="T4" y="T5"/>
                </a:cxn>
                <a:cxn ang="T13">
                  <a:pos x="T6" y="T7"/>
                </a:cxn>
                <a:cxn ang="T14">
                  <a:pos x="T8" y="T9"/>
                </a:cxn>
              </a:cxnLst>
              <a:rect l="T15" t="T16" r="T17" b="T18"/>
              <a:pathLst>
                <a:path w="106" h="63">
                  <a:moveTo>
                    <a:pt x="106" y="32"/>
                  </a:moveTo>
                  <a:lnTo>
                    <a:pt x="0" y="63"/>
                  </a:lnTo>
                  <a:lnTo>
                    <a:pt x="21" y="32"/>
                  </a:lnTo>
                  <a:lnTo>
                    <a:pt x="0" y="0"/>
                  </a:lnTo>
                  <a:lnTo>
                    <a:pt x="106" y="32"/>
                  </a:lnTo>
                  <a:close/>
                </a:path>
              </a:pathLst>
            </a:custGeom>
            <a:blipFill dpi="0" rotWithShape="0">
              <a:blip cstate="print"/>
              <a:srcRect/>
              <a:tile tx="0" ty="0" sx="100000" sy="100000" flip="none" algn="tl"/>
            </a:blip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09" name="Rectangle 92"/>
            <p:cNvSpPr>
              <a:spLocks noChangeArrowheads="1"/>
            </p:cNvSpPr>
            <p:nvPr/>
          </p:nvSpPr>
          <p:spPr bwMode="auto">
            <a:xfrm>
              <a:off x="3692" y="3475"/>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10" name="Rectangle 93"/>
            <p:cNvSpPr>
              <a:spLocks noChangeArrowheads="1"/>
            </p:cNvSpPr>
            <p:nvPr/>
          </p:nvSpPr>
          <p:spPr bwMode="auto">
            <a:xfrm>
              <a:off x="3808" y="3475"/>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11" name="Rectangle 94"/>
            <p:cNvSpPr>
              <a:spLocks noChangeArrowheads="1"/>
            </p:cNvSpPr>
            <p:nvPr/>
          </p:nvSpPr>
          <p:spPr bwMode="auto">
            <a:xfrm>
              <a:off x="3924" y="3544"/>
              <a:ext cx="71" cy="15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12" name="Rectangle 95"/>
            <p:cNvSpPr>
              <a:spLocks noChangeArrowheads="1"/>
            </p:cNvSpPr>
            <p:nvPr/>
          </p:nvSpPr>
          <p:spPr bwMode="auto">
            <a:xfrm>
              <a:off x="4191" y="3475"/>
              <a:ext cx="112"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S</a:t>
              </a:r>
              <a:endParaRPr lang="en-US" sz="2400">
                <a:solidFill>
                  <a:prstClr val="black"/>
                </a:solidFill>
                <a:latin typeface="Arial" charset="0"/>
                <a:ea typeface="ＭＳ Ｐゴシック" pitchFamily="-110" charset="-128"/>
              </a:endParaRPr>
            </a:p>
          </p:txBody>
        </p:sp>
        <p:sp>
          <p:nvSpPr>
            <p:cNvPr id="93213" name="Rectangle 96"/>
            <p:cNvSpPr>
              <a:spLocks noChangeArrowheads="1"/>
            </p:cNvSpPr>
            <p:nvPr/>
          </p:nvSpPr>
          <p:spPr bwMode="auto">
            <a:xfrm>
              <a:off x="4462" y="3475"/>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14" name="Rectangle 97"/>
            <p:cNvSpPr>
              <a:spLocks noChangeArrowheads="1"/>
            </p:cNvSpPr>
            <p:nvPr/>
          </p:nvSpPr>
          <p:spPr bwMode="auto">
            <a:xfrm>
              <a:off x="4578" y="3475"/>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15" name="Rectangle 98"/>
            <p:cNvSpPr>
              <a:spLocks noChangeArrowheads="1"/>
            </p:cNvSpPr>
            <p:nvPr/>
          </p:nvSpPr>
          <p:spPr bwMode="auto">
            <a:xfrm>
              <a:off x="4695" y="3544"/>
              <a:ext cx="71" cy="15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16" name="Rectangle 99"/>
            <p:cNvSpPr>
              <a:spLocks noChangeArrowheads="1"/>
            </p:cNvSpPr>
            <p:nvPr/>
          </p:nvSpPr>
          <p:spPr bwMode="auto">
            <a:xfrm>
              <a:off x="4180" y="3758"/>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C</a:t>
              </a:r>
              <a:endParaRPr lang="en-US" sz="2400">
                <a:solidFill>
                  <a:prstClr val="black"/>
                </a:solidFill>
                <a:latin typeface="Arial" charset="0"/>
                <a:ea typeface="ＭＳ Ｐゴシック" pitchFamily="-110" charset="-128"/>
              </a:endParaRPr>
            </a:p>
          </p:txBody>
        </p:sp>
        <p:sp>
          <p:nvSpPr>
            <p:cNvPr id="93217" name="Rectangle 100"/>
            <p:cNvSpPr>
              <a:spLocks noChangeArrowheads="1"/>
            </p:cNvSpPr>
            <p:nvPr/>
          </p:nvSpPr>
          <p:spPr bwMode="auto">
            <a:xfrm>
              <a:off x="4297" y="3758"/>
              <a:ext cx="121"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H</a:t>
              </a:r>
              <a:endParaRPr lang="en-US" sz="2400">
                <a:solidFill>
                  <a:prstClr val="black"/>
                </a:solidFill>
                <a:latin typeface="Arial" charset="0"/>
                <a:ea typeface="ＭＳ Ｐゴシック" pitchFamily="-110" charset="-128"/>
              </a:endParaRPr>
            </a:p>
          </p:txBody>
        </p:sp>
        <p:sp>
          <p:nvSpPr>
            <p:cNvPr id="93218" name="Rectangle 101"/>
            <p:cNvSpPr>
              <a:spLocks noChangeArrowheads="1"/>
            </p:cNvSpPr>
            <p:nvPr/>
          </p:nvSpPr>
          <p:spPr bwMode="auto">
            <a:xfrm>
              <a:off x="4413" y="3826"/>
              <a:ext cx="71" cy="15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a:solidFill>
                    <a:srgbClr val="000000"/>
                  </a:solidFill>
                  <a:latin typeface="Arial" charset="0"/>
                  <a:ea typeface="ＭＳ Ｐゴシック" pitchFamily="-110" charset="-128"/>
                </a:rPr>
                <a:t>3</a:t>
              </a:r>
              <a:endParaRPr lang="en-US" sz="2400">
                <a:solidFill>
                  <a:prstClr val="black"/>
                </a:solidFill>
                <a:latin typeface="Arial" charset="0"/>
                <a:ea typeface="ＭＳ Ｐゴシック" pitchFamily="-110" charset="-128"/>
              </a:endParaRPr>
            </a:p>
          </p:txBody>
        </p:sp>
        <p:sp>
          <p:nvSpPr>
            <p:cNvPr id="93219" name="Line 102"/>
            <p:cNvSpPr>
              <a:spLocks noChangeShapeType="1"/>
            </p:cNvSpPr>
            <p:nvPr/>
          </p:nvSpPr>
          <p:spPr bwMode="auto">
            <a:xfrm>
              <a:off x="3998" y="3576"/>
              <a:ext cx="182"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20" name="Line 103"/>
            <p:cNvSpPr>
              <a:spLocks noChangeShapeType="1"/>
            </p:cNvSpPr>
            <p:nvPr/>
          </p:nvSpPr>
          <p:spPr bwMode="auto">
            <a:xfrm>
              <a:off x="4297" y="3576"/>
              <a:ext cx="154" cy="0"/>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21" name="Line 104"/>
            <p:cNvSpPr>
              <a:spLocks noChangeShapeType="1"/>
            </p:cNvSpPr>
            <p:nvPr/>
          </p:nvSpPr>
          <p:spPr bwMode="auto">
            <a:xfrm>
              <a:off x="4239" y="3655"/>
              <a:ext cx="0" cy="124"/>
            </a:xfrm>
            <a:prstGeom prst="line">
              <a:avLst/>
            </a:prstGeom>
            <a:noFill/>
            <a:ln w="17463">
              <a:solidFill>
                <a:srgbClr val="000000"/>
              </a:solidFill>
              <a:round/>
              <a:headEnd/>
              <a:tailEnd/>
            </a:ln>
          </p:spPr>
          <p:txBody>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sp>
          <p:nvSpPr>
            <p:cNvPr id="93222" name="Rectangle 105"/>
            <p:cNvSpPr>
              <a:spLocks noChangeArrowheads="1"/>
            </p:cNvSpPr>
            <p:nvPr/>
          </p:nvSpPr>
          <p:spPr bwMode="auto">
            <a:xfrm>
              <a:off x="4194" y="3333"/>
              <a:ext cx="98"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a:t>
              </a:r>
              <a:endParaRPr lang="en-US" sz="2400">
                <a:solidFill>
                  <a:prstClr val="black"/>
                </a:solidFill>
                <a:latin typeface="Arial" charset="0"/>
                <a:ea typeface="ＭＳ Ｐゴシック" pitchFamily="-110" charset="-128"/>
              </a:endParaRPr>
            </a:p>
          </p:txBody>
        </p:sp>
        <p:sp>
          <p:nvSpPr>
            <p:cNvPr id="93223" name="Rectangle 106"/>
            <p:cNvSpPr>
              <a:spLocks noChangeArrowheads="1"/>
            </p:cNvSpPr>
            <p:nvPr/>
          </p:nvSpPr>
          <p:spPr bwMode="auto">
            <a:xfrm>
              <a:off x="4940" y="3465"/>
              <a:ext cx="47"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I</a:t>
              </a:r>
              <a:endParaRPr lang="en-US" sz="2400">
                <a:solidFill>
                  <a:prstClr val="black"/>
                </a:solidFill>
                <a:latin typeface="Arial" charset="0"/>
                <a:ea typeface="ＭＳ Ｐゴシック" pitchFamily="-110" charset="-128"/>
              </a:endParaRPr>
            </a:p>
          </p:txBody>
        </p:sp>
        <p:sp>
          <p:nvSpPr>
            <p:cNvPr id="93224" name="Rectangle 107"/>
            <p:cNvSpPr>
              <a:spLocks noChangeArrowheads="1"/>
            </p:cNvSpPr>
            <p:nvPr/>
          </p:nvSpPr>
          <p:spPr bwMode="auto">
            <a:xfrm>
              <a:off x="5020" y="3248"/>
              <a:ext cx="93" cy="20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100">
                  <a:solidFill>
                    <a:srgbClr val="000000"/>
                  </a:solidFill>
                  <a:latin typeface="Arial" charset="0"/>
                  <a:ea typeface="ＭＳ Ｐゴシック" pitchFamily="-110" charset="-128"/>
                </a:rPr>
                <a:t>_</a:t>
              </a:r>
              <a:endParaRPr lang="en-US" sz="2400">
                <a:solidFill>
                  <a:prstClr val="black"/>
                </a:solidFill>
                <a:latin typeface="Arial" charset="0"/>
                <a:ea typeface="ＭＳ Ｐゴシック" pitchFamily="-110" charset="-128"/>
              </a:endParaRPr>
            </a:p>
          </p:txBody>
        </p:sp>
      </p:grpSp>
    </p:spTree>
    <p:extLst>
      <p:ext uri="{BB962C8B-B14F-4D97-AF65-F5344CB8AC3E}">
        <p14:creationId xmlns:p14="http://schemas.microsoft.com/office/powerpoint/2010/main" val="324085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P spid="26629"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8"/>
          <p:cNvSpPr>
            <a:spLocks noGrp="1" noChangeArrowheads="1"/>
          </p:cNvSpPr>
          <p:nvPr>
            <p:ph type="title"/>
          </p:nvPr>
        </p:nvSpPr>
        <p:spPr>
          <a:xfrm>
            <a:off x="609600" y="533400"/>
            <a:ext cx="8001000" cy="1143000"/>
          </a:xfrm>
        </p:spPr>
        <p:txBody>
          <a:bodyPr>
            <a:normAutofit fontScale="90000"/>
          </a:bodyPr>
          <a:lstStyle/>
          <a:p>
            <a:r>
              <a:rPr lang="en-US" b="1" dirty="0" err="1" smtClean="0">
                <a:solidFill>
                  <a:srgbClr val="FF0000"/>
                </a:solidFill>
              </a:rPr>
              <a:t>Thioethers</a:t>
            </a:r>
            <a:r>
              <a:rPr lang="en-US" b="1" dirty="0" smtClean="0">
                <a:solidFill>
                  <a:srgbClr val="FF0000"/>
                </a:solidFill>
              </a:rPr>
              <a:t> as Reducing Agents</a:t>
            </a:r>
          </a:p>
        </p:txBody>
      </p:sp>
      <p:sp>
        <p:nvSpPr>
          <p:cNvPr id="95235" name="Rectangle 1030"/>
          <p:cNvSpPr>
            <a:spLocks noGrp="1" noChangeArrowheads="1"/>
          </p:cNvSpPr>
          <p:nvPr>
            <p:ph type="body" sz="half" idx="2"/>
          </p:nvPr>
        </p:nvSpPr>
        <p:spPr>
          <a:xfrm>
            <a:off x="685800" y="5029200"/>
            <a:ext cx="7772400" cy="762000"/>
          </a:xfrm>
        </p:spPr>
        <p:txBody>
          <a:bodyPr>
            <a:normAutofit fontScale="92500" lnSpcReduction="10000"/>
          </a:bodyPr>
          <a:lstStyle/>
          <a:p>
            <a:pPr>
              <a:lnSpc>
                <a:spcPct val="90000"/>
              </a:lnSpc>
            </a:pPr>
            <a:r>
              <a:rPr lang="en-US" sz="2800" dirty="0" smtClean="0">
                <a:solidFill>
                  <a:srgbClr val="000000"/>
                </a:solidFill>
              </a:rPr>
              <a:t>Because sulfides are easily oxidized, they are often used as </a:t>
            </a:r>
            <a:r>
              <a:rPr lang="en-US" sz="2800" dirty="0" smtClean="0">
                <a:solidFill>
                  <a:srgbClr val="FF0000"/>
                </a:solidFill>
              </a:rPr>
              <a:t>mild reducing agents</a:t>
            </a:r>
            <a:r>
              <a:rPr lang="en-US" sz="2800" dirty="0" smtClean="0">
                <a:solidFill>
                  <a:srgbClr val="000000"/>
                </a:solidFill>
              </a:rPr>
              <a:t>.</a:t>
            </a:r>
          </a:p>
        </p:txBody>
      </p:sp>
      <p:pic>
        <p:nvPicPr>
          <p:cNvPr id="95236" name="Picture 1"/>
          <p:cNvPicPr>
            <a:picLocks noChangeAspect="1"/>
          </p:cNvPicPr>
          <p:nvPr/>
        </p:nvPicPr>
        <p:blipFill>
          <a:blip r:embed="rId3" cstate="print"/>
          <a:srcRect/>
          <a:stretch>
            <a:fillRect/>
          </a:stretch>
        </p:blipFill>
        <p:spPr bwMode="auto">
          <a:xfrm>
            <a:off x="304800" y="2514600"/>
            <a:ext cx="8534400" cy="1657350"/>
          </a:xfrm>
          <a:prstGeom prst="rect">
            <a:avLst/>
          </a:prstGeom>
          <a:noFill/>
          <a:ln w="9525">
            <a:noFill/>
            <a:miter lim="800000"/>
            <a:headEnd/>
            <a:tailEnd/>
          </a:ln>
        </p:spPr>
      </p:pic>
    </p:spTree>
    <p:extLst>
      <p:ext uri="{BB962C8B-B14F-4D97-AF65-F5344CB8AC3E}">
        <p14:creationId xmlns:p14="http://schemas.microsoft.com/office/powerpoint/2010/main" val="31452145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err="1" smtClean="0">
                <a:solidFill>
                  <a:srgbClr val="FF0000"/>
                </a:solidFill>
              </a:rPr>
              <a:t>Silyl</a:t>
            </a:r>
            <a:r>
              <a:rPr lang="en-US" dirty="0" smtClean="0">
                <a:solidFill>
                  <a:srgbClr val="FF0000"/>
                </a:solidFill>
              </a:rPr>
              <a:t> Ethers</a:t>
            </a:r>
          </a:p>
        </p:txBody>
      </p:sp>
      <p:sp>
        <p:nvSpPr>
          <p:cNvPr id="97283" name="Text Placeholder 3"/>
          <p:cNvSpPr>
            <a:spLocks noGrp="1"/>
          </p:cNvSpPr>
          <p:nvPr>
            <p:ph type="body" sz="half" idx="2"/>
          </p:nvPr>
        </p:nvSpPr>
        <p:spPr>
          <a:xfrm>
            <a:off x="685800" y="3810000"/>
            <a:ext cx="7772400" cy="1981200"/>
          </a:xfrm>
        </p:spPr>
        <p:txBody>
          <a:bodyPr>
            <a:normAutofit fontScale="92500"/>
          </a:bodyPr>
          <a:lstStyle/>
          <a:p>
            <a:r>
              <a:rPr lang="en-US" sz="2800" dirty="0" smtClean="0"/>
              <a:t>Resistant to some acids, bases, and oxidizing agents.</a:t>
            </a:r>
          </a:p>
          <a:p>
            <a:r>
              <a:rPr lang="en-US" sz="2800" dirty="0" smtClean="0"/>
              <a:t>More easily formed and more easily hydrolyzed. These properties</a:t>
            </a:r>
          </a:p>
          <a:p>
            <a:r>
              <a:rPr lang="en-US" sz="2800" dirty="0" smtClean="0"/>
              <a:t>Used as </a:t>
            </a:r>
            <a:r>
              <a:rPr lang="en-US" sz="2800" dirty="0" smtClean="0">
                <a:solidFill>
                  <a:srgbClr val="FF0000"/>
                </a:solidFill>
              </a:rPr>
              <a:t>protecting groups for alcohols</a:t>
            </a:r>
            <a:r>
              <a:rPr lang="en-US" sz="2800" dirty="0" smtClean="0"/>
              <a:t>.</a:t>
            </a:r>
          </a:p>
        </p:txBody>
      </p:sp>
      <p:pic>
        <p:nvPicPr>
          <p:cNvPr id="97284" name="Picture 1"/>
          <p:cNvPicPr>
            <a:picLocks noChangeAspect="1"/>
          </p:cNvPicPr>
          <p:nvPr/>
        </p:nvPicPr>
        <p:blipFill>
          <a:blip r:embed="rId3" cstate="print"/>
          <a:srcRect/>
          <a:stretch>
            <a:fillRect/>
          </a:stretch>
        </p:blipFill>
        <p:spPr bwMode="auto">
          <a:xfrm>
            <a:off x="1066800" y="1600200"/>
            <a:ext cx="7086600" cy="1993900"/>
          </a:xfrm>
          <a:prstGeom prst="rect">
            <a:avLst/>
          </a:prstGeom>
          <a:noFill/>
          <a:ln w="9525">
            <a:noFill/>
            <a:miter lim="800000"/>
            <a:headEnd/>
            <a:tailEnd/>
          </a:ln>
        </p:spPr>
      </p:pic>
    </p:spTree>
    <p:extLst>
      <p:ext uri="{BB962C8B-B14F-4D97-AF65-F5344CB8AC3E}">
        <p14:creationId xmlns:p14="http://schemas.microsoft.com/office/powerpoint/2010/main" val="11918794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b="1" dirty="0" smtClean="0">
                <a:solidFill>
                  <a:srgbClr val="FF0000"/>
                </a:solidFill>
              </a:rPr>
              <a:t>Alcohol-Protecting Groups</a:t>
            </a:r>
          </a:p>
        </p:txBody>
      </p:sp>
      <p:sp>
        <p:nvSpPr>
          <p:cNvPr id="99331" name="Text Placeholder 3"/>
          <p:cNvSpPr>
            <a:spLocks noGrp="1"/>
          </p:cNvSpPr>
          <p:nvPr>
            <p:ph type="body" sz="half" idx="2"/>
          </p:nvPr>
        </p:nvSpPr>
        <p:spPr>
          <a:xfrm>
            <a:off x="685800" y="3733800"/>
            <a:ext cx="7772400" cy="1981200"/>
          </a:xfrm>
        </p:spPr>
        <p:txBody>
          <a:bodyPr/>
          <a:lstStyle/>
          <a:p>
            <a:r>
              <a:rPr lang="en-US" sz="2800" dirty="0" smtClean="0"/>
              <a:t>If the molecule has more than one functional group, sometimes their reactivity can </a:t>
            </a:r>
            <a:r>
              <a:rPr lang="en-US" sz="2800" dirty="0" smtClean="0">
                <a:solidFill>
                  <a:srgbClr val="FF0000"/>
                </a:solidFill>
              </a:rPr>
              <a:t>interfere</a:t>
            </a:r>
            <a:r>
              <a:rPr lang="en-US" sz="2800" dirty="0" smtClean="0"/>
              <a:t> with the desired reaction.  </a:t>
            </a:r>
          </a:p>
        </p:txBody>
      </p:sp>
      <p:pic>
        <p:nvPicPr>
          <p:cNvPr id="99332" name="Picture 1"/>
          <p:cNvPicPr>
            <a:picLocks noChangeAspect="1"/>
          </p:cNvPicPr>
          <p:nvPr/>
        </p:nvPicPr>
        <p:blipFill>
          <a:blip r:embed="rId3" cstate="print"/>
          <a:srcRect/>
          <a:stretch>
            <a:fillRect/>
          </a:stretch>
        </p:blipFill>
        <p:spPr bwMode="auto">
          <a:xfrm>
            <a:off x="304800" y="1981200"/>
            <a:ext cx="8534400" cy="1322388"/>
          </a:xfrm>
          <a:prstGeom prst="rect">
            <a:avLst/>
          </a:prstGeom>
          <a:noFill/>
          <a:ln w="9525">
            <a:noFill/>
            <a:miter lim="800000"/>
            <a:headEnd/>
            <a:tailEnd/>
          </a:ln>
        </p:spPr>
      </p:pic>
    </p:spTree>
    <p:extLst>
      <p:ext uri="{BB962C8B-B14F-4D97-AF65-F5344CB8AC3E}">
        <p14:creationId xmlns:p14="http://schemas.microsoft.com/office/powerpoint/2010/main" val="3544751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93675"/>
            <a:ext cx="8229600" cy="9318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effectLst>
                  <a:outerShdw blurRad="38100" dist="38100" dir="2700000" algn="tl">
                    <a:srgbClr val="DDDDDD"/>
                  </a:outerShdw>
                </a:effectLst>
                <a:latin typeface="Palatino Linotype" charset="0"/>
                <a:ea typeface="MS PGothic" charset="0"/>
                <a:cs typeface="Tahoma" charset="0"/>
              </a:rPr>
              <a:t>Structure </a:t>
            </a:r>
            <a:r>
              <a:rPr lang="en-US" sz="4000" b="1" dirty="0">
                <a:solidFill>
                  <a:srgbClr val="FF0000"/>
                </a:solidFill>
                <a:effectLst>
                  <a:outerShdw blurRad="38100" dist="38100" dir="2700000" algn="tl">
                    <a:srgbClr val="DDDDDD"/>
                  </a:outerShdw>
                </a:effectLst>
                <a:latin typeface="Palatino Linotype" charset="0"/>
                <a:ea typeface="MS PGothic" charset="0"/>
                <a:cs typeface="Tahoma" charset="0"/>
              </a:rPr>
              <a:t>and Properties of </a:t>
            </a:r>
            <a:r>
              <a:rPr lang="en-US" sz="4000" b="1" dirty="0" smtClean="0">
                <a:solidFill>
                  <a:srgbClr val="FF0000"/>
                </a:solidFill>
                <a:effectLst>
                  <a:outerShdw blurRad="38100" dist="38100" dir="2700000" algn="tl">
                    <a:srgbClr val="DDDDDD"/>
                  </a:outerShdw>
                </a:effectLst>
                <a:latin typeface="Palatino Linotype" charset="0"/>
                <a:ea typeface="MS PGothic" charset="0"/>
                <a:cs typeface="Tahoma" charset="0"/>
              </a:rPr>
              <a:t>Ethers</a:t>
            </a:r>
            <a:endParaRPr lang="en-US" sz="4000" b="1" dirty="0">
              <a:solidFill>
                <a:srgbClr val="FF0000"/>
              </a:solidFill>
              <a:effectLst>
                <a:outerShdw blurRad="38100" dist="38100" dir="2700000" algn="tl">
                  <a:srgbClr val="DDDDDD"/>
                </a:outerShdw>
              </a:effectLst>
              <a:latin typeface="Palatino Linotype" charset="0"/>
              <a:ea typeface="MS PGothic" charset="0"/>
              <a:cs typeface="Tahoma" charset="0"/>
            </a:endParaRPr>
          </a:p>
        </p:txBody>
      </p:sp>
      <p:sp>
        <p:nvSpPr>
          <p:cNvPr id="4" name="Content Placeholder 2"/>
          <p:cNvSpPr txBox="1">
            <a:spLocks/>
          </p:cNvSpPr>
          <p:nvPr/>
        </p:nvSpPr>
        <p:spPr>
          <a:xfrm>
            <a:off x="247650" y="990600"/>
            <a:ext cx="8689975" cy="52308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solidFill>
                  <a:schemeClr val="tx1">
                    <a:lumMod val="75000"/>
                    <a:lumOff val="25000"/>
                  </a:schemeClr>
                </a:solidFill>
                <a:sym typeface="Symbol"/>
              </a:rPr>
              <a:t>Due to H-bonding, alcohols have relatively high boiling points</a:t>
            </a:r>
          </a:p>
          <a:p>
            <a:pPr>
              <a:defRPr/>
            </a:pPr>
            <a:endParaRPr lang="en-US" dirty="0" smtClean="0">
              <a:solidFill>
                <a:schemeClr val="tx1">
                  <a:lumMod val="75000"/>
                  <a:lumOff val="25000"/>
                </a:schemeClr>
              </a:solidFill>
              <a:sym typeface="Symbol"/>
            </a:endParaRPr>
          </a:p>
          <a:p>
            <a:pPr>
              <a:defRPr/>
            </a:pPr>
            <a:endParaRPr lang="en-US" dirty="0" smtClean="0">
              <a:solidFill>
                <a:schemeClr val="tx1">
                  <a:lumMod val="75000"/>
                  <a:lumOff val="25000"/>
                </a:schemeClr>
              </a:solidFill>
              <a:sym typeface="Symbol"/>
            </a:endParaRPr>
          </a:p>
          <a:p>
            <a:pPr>
              <a:defRPr/>
            </a:pPr>
            <a:endParaRPr lang="en-US" dirty="0" smtClean="0">
              <a:solidFill>
                <a:schemeClr val="tx1">
                  <a:lumMod val="75000"/>
                  <a:lumOff val="25000"/>
                </a:schemeClr>
              </a:solidFill>
              <a:sym typeface="Symbol"/>
            </a:endParaRPr>
          </a:p>
          <a:p>
            <a:pPr>
              <a:defRPr/>
            </a:pPr>
            <a:endParaRPr lang="en-US" sz="2400" dirty="0" smtClean="0">
              <a:solidFill>
                <a:schemeClr val="tx1">
                  <a:lumMod val="75000"/>
                  <a:lumOff val="25000"/>
                </a:schemeClr>
              </a:solidFill>
              <a:sym typeface="Symbol"/>
            </a:endParaRPr>
          </a:p>
          <a:p>
            <a:pPr>
              <a:defRPr/>
            </a:pPr>
            <a:r>
              <a:rPr lang="en-US" sz="2400" dirty="0" smtClean="0">
                <a:solidFill>
                  <a:schemeClr val="tx1">
                    <a:lumMod val="75000"/>
                    <a:lumOff val="25000"/>
                  </a:schemeClr>
                </a:solidFill>
                <a:sym typeface="Symbol"/>
              </a:rPr>
              <a:t>What is the maximum number of H-bonds an alcohol can have?</a:t>
            </a:r>
          </a:p>
          <a:p>
            <a:pPr>
              <a:defRPr/>
            </a:pPr>
            <a:r>
              <a:rPr lang="en-US" sz="2400" dirty="0" smtClean="0">
                <a:solidFill>
                  <a:schemeClr val="tx1">
                    <a:lumMod val="75000"/>
                    <a:lumOff val="25000"/>
                  </a:schemeClr>
                </a:solidFill>
                <a:sym typeface="Symbol"/>
              </a:rPr>
              <a:t>Draw an H-bond between an ether and an alcohol</a:t>
            </a:r>
          </a:p>
          <a:p>
            <a:pPr>
              <a:defRPr/>
            </a:pPr>
            <a:r>
              <a:rPr lang="en-US" sz="2400" dirty="0" smtClean="0">
                <a:solidFill>
                  <a:schemeClr val="tx1">
                    <a:lumMod val="75000"/>
                    <a:lumOff val="25000"/>
                  </a:schemeClr>
                </a:solidFill>
                <a:sym typeface="Symbol"/>
              </a:rPr>
              <a:t>What is the maximum number of H-bonds an ether can have?</a:t>
            </a:r>
          </a:p>
        </p:txBody>
      </p:sp>
      <p:pic>
        <p:nvPicPr>
          <p:cNvPr id="5" name="Picture 2"/>
          <p:cNvPicPr>
            <a:picLocks noChangeAspect="1" noChangeArrowheads="1"/>
          </p:cNvPicPr>
          <p:nvPr/>
        </p:nvPicPr>
        <p:blipFill>
          <a:blip r:embed="rId2"/>
          <a:stretch>
            <a:fillRect/>
          </a:stretch>
        </p:blipFill>
        <p:spPr bwMode="auto">
          <a:xfrm>
            <a:off x="3055788" y="2362200"/>
            <a:ext cx="2966471" cy="1500187"/>
          </a:xfrm>
          <a:prstGeom prst="rect">
            <a:avLst/>
          </a:prstGeom>
          <a:noFill/>
          <a:ln w="9525">
            <a:noFill/>
            <a:miter lim="800000"/>
            <a:headEnd/>
            <a:tailEnd/>
          </a:ln>
        </p:spPr>
      </p:pic>
    </p:spTree>
    <p:extLst>
      <p:ext uri="{BB962C8B-B14F-4D97-AF65-F5344CB8AC3E}">
        <p14:creationId xmlns:p14="http://schemas.microsoft.com/office/powerpoint/2010/main" val="304959316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04800" y="457200"/>
            <a:ext cx="8153400" cy="1143000"/>
          </a:xfrm>
        </p:spPr>
        <p:txBody>
          <a:bodyPr>
            <a:normAutofit fontScale="90000"/>
          </a:bodyPr>
          <a:lstStyle/>
          <a:p>
            <a:r>
              <a:rPr lang="en-US" b="1" dirty="0" err="1" smtClean="0">
                <a:solidFill>
                  <a:srgbClr val="FF0000"/>
                </a:solidFill>
              </a:rPr>
              <a:t>Silyl</a:t>
            </a:r>
            <a:r>
              <a:rPr lang="en-US" b="1" dirty="0" smtClean="0">
                <a:solidFill>
                  <a:srgbClr val="FF0000"/>
                </a:solidFill>
              </a:rPr>
              <a:t> Ethers </a:t>
            </a:r>
            <a:r>
              <a:rPr lang="en-US" b="1" dirty="0" smtClean="0">
                <a:solidFill>
                  <a:schemeClr val="tx1"/>
                </a:solidFill>
              </a:rPr>
              <a:t>as</a:t>
            </a:r>
            <a:r>
              <a:rPr lang="en-US" b="1" dirty="0" smtClean="0">
                <a:solidFill>
                  <a:srgbClr val="FF0000"/>
                </a:solidFill>
              </a:rPr>
              <a:t> Protecting Groups</a:t>
            </a:r>
          </a:p>
        </p:txBody>
      </p:sp>
      <p:sp>
        <p:nvSpPr>
          <p:cNvPr id="101379" name="Text Placeholder 3"/>
          <p:cNvSpPr>
            <a:spLocks noGrp="1"/>
          </p:cNvSpPr>
          <p:nvPr>
            <p:ph type="body" sz="half" idx="2"/>
          </p:nvPr>
        </p:nvSpPr>
        <p:spPr>
          <a:xfrm>
            <a:off x="685800" y="3733800"/>
            <a:ext cx="7772400" cy="1981200"/>
          </a:xfrm>
        </p:spPr>
        <p:txBody>
          <a:bodyPr/>
          <a:lstStyle/>
          <a:p>
            <a:r>
              <a:rPr lang="en-US" sz="2800" dirty="0" smtClean="0"/>
              <a:t>Protecting the alcohol as a </a:t>
            </a:r>
            <a:r>
              <a:rPr lang="en-US" sz="2800" dirty="0" err="1" smtClean="0"/>
              <a:t>silyl</a:t>
            </a:r>
            <a:r>
              <a:rPr lang="en-US" sz="2800" dirty="0" smtClean="0"/>
              <a:t> ether will ensure the </a:t>
            </a:r>
            <a:r>
              <a:rPr lang="en-US" sz="2800" dirty="0" smtClean="0">
                <a:solidFill>
                  <a:srgbClr val="FF0000"/>
                </a:solidFill>
              </a:rPr>
              <a:t>Grignard</a:t>
            </a:r>
            <a:r>
              <a:rPr lang="en-US" sz="2800" dirty="0" smtClean="0"/>
              <a:t> will react with the carbonyl.</a:t>
            </a:r>
          </a:p>
          <a:p>
            <a:r>
              <a:rPr lang="en-US" sz="2800" dirty="0" smtClean="0"/>
              <a:t>The </a:t>
            </a:r>
            <a:r>
              <a:rPr lang="en-US" sz="2800" dirty="0" err="1" smtClean="0"/>
              <a:t>silyl</a:t>
            </a:r>
            <a:r>
              <a:rPr lang="en-US" sz="2800" dirty="0" smtClean="0"/>
              <a:t> ether group can be removed in aqueous or organic solvents.</a:t>
            </a:r>
          </a:p>
        </p:txBody>
      </p:sp>
      <p:pic>
        <p:nvPicPr>
          <p:cNvPr id="101380" name="Picture 7" descr="H:\48327 Wade Organic Chem IRDVD\Working Files 48327\JPEG\ch14\092_14_Pg645_UnFigure_2.jpg"/>
          <p:cNvPicPr>
            <a:picLocks noChangeAspect="1" noChangeArrowheads="1"/>
          </p:cNvPicPr>
          <p:nvPr/>
        </p:nvPicPr>
        <p:blipFill>
          <a:blip r:embed="rId3" cstate="print"/>
          <a:srcRect/>
          <a:stretch>
            <a:fillRect/>
          </a:stretch>
        </p:blipFill>
        <p:spPr bwMode="auto">
          <a:xfrm>
            <a:off x="304800" y="1731963"/>
            <a:ext cx="8534400" cy="2066925"/>
          </a:xfrm>
          <a:prstGeom prst="rect">
            <a:avLst/>
          </a:prstGeom>
          <a:noFill/>
          <a:ln w="9525">
            <a:noFill/>
            <a:miter lim="800000"/>
            <a:headEnd/>
            <a:tailEnd/>
          </a:ln>
        </p:spPr>
      </p:pic>
    </p:spTree>
    <p:extLst>
      <p:ext uri="{BB962C8B-B14F-4D97-AF65-F5344CB8AC3E}">
        <p14:creationId xmlns:p14="http://schemas.microsoft.com/office/powerpoint/2010/main" val="131956822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28600" y="457200"/>
            <a:ext cx="8610600" cy="1143000"/>
          </a:xfrm>
        </p:spPr>
        <p:txBody>
          <a:bodyPr>
            <a:normAutofit fontScale="90000"/>
          </a:bodyPr>
          <a:lstStyle/>
          <a:p>
            <a:r>
              <a:rPr lang="en-US" b="1" dirty="0" err="1" smtClean="0">
                <a:solidFill>
                  <a:srgbClr val="FF0000"/>
                </a:solidFill>
              </a:rPr>
              <a:t>Sulfonium</a:t>
            </a:r>
            <a:r>
              <a:rPr lang="en-US" b="1" dirty="0" smtClean="0">
                <a:solidFill>
                  <a:srgbClr val="FF0000"/>
                </a:solidFill>
              </a:rPr>
              <a:t> Salts as Alkylating Agents</a:t>
            </a:r>
          </a:p>
        </p:txBody>
      </p:sp>
      <p:sp>
        <p:nvSpPr>
          <p:cNvPr id="103427" name="Text Placeholder 3"/>
          <p:cNvSpPr>
            <a:spLocks noGrp="1"/>
          </p:cNvSpPr>
          <p:nvPr>
            <p:ph type="body" sz="half" idx="2"/>
          </p:nvPr>
        </p:nvSpPr>
        <p:spPr>
          <a:xfrm>
            <a:off x="685800" y="5105400"/>
            <a:ext cx="7772400" cy="990600"/>
          </a:xfrm>
        </p:spPr>
        <p:txBody>
          <a:bodyPr>
            <a:normAutofit lnSpcReduction="10000"/>
          </a:bodyPr>
          <a:lstStyle/>
          <a:p>
            <a:r>
              <a:rPr lang="en-US" dirty="0" smtClean="0"/>
              <a:t>Used as alkylating agents because the </a:t>
            </a:r>
            <a:r>
              <a:rPr lang="en-US" dirty="0" smtClean="0">
                <a:solidFill>
                  <a:srgbClr val="FF0000"/>
                </a:solidFill>
              </a:rPr>
              <a:t>leaving group </a:t>
            </a:r>
            <a:r>
              <a:rPr lang="en-US" dirty="0" smtClean="0"/>
              <a:t>that forms is neutral.</a:t>
            </a:r>
          </a:p>
        </p:txBody>
      </p:sp>
      <p:pic>
        <p:nvPicPr>
          <p:cNvPr id="103428" name="Picture 1"/>
          <p:cNvPicPr>
            <a:picLocks noChangeAspect="1"/>
          </p:cNvPicPr>
          <p:nvPr/>
        </p:nvPicPr>
        <p:blipFill>
          <a:blip r:embed="rId3" cstate="print"/>
          <a:srcRect/>
          <a:stretch>
            <a:fillRect/>
          </a:stretch>
        </p:blipFill>
        <p:spPr bwMode="auto">
          <a:xfrm>
            <a:off x="533400" y="1828800"/>
            <a:ext cx="8153400" cy="3155950"/>
          </a:xfrm>
          <a:prstGeom prst="rect">
            <a:avLst/>
          </a:prstGeom>
          <a:noFill/>
          <a:ln w="9525">
            <a:noFill/>
            <a:miter lim="800000"/>
            <a:headEnd/>
            <a:tailEnd/>
          </a:ln>
        </p:spPr>
      </p:pic>
    </p:spTree>
    <p:extLst>
      <p:ext uri="{BB962C8B-B14F-4D97-AF65-F5344CB8AC3E}">
        <p14:creationId xmlns:p14="http://schemas.microsoft.com/office/powerpoint/2010/main" val="42867331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381000"/>
            <a:ext cx="7772400" cy="1143000"/>
          </a:xfrm>
        </p:spPr>
        <p:txBody>
          <a:bodyPr/>
          <a:lstStyle/>
          <a:p>
            <a:r>
              <a:rPr lang="en-US" b="1" dirty="0" smtClean="0">
                <a:solidFill>
                  <a:srgbClr val="FF0000"/>
                </a:solidFill>
              </a:rPr>
              <a:t>Synthesis of Epoxides</a:t>
            </a:r>
          </a:p>
        </p:txBody>
      </p:sp>
      <p:sp>
        <p:nvSpPr>
          <p:cNvPr id="27662" name="Rectangle 14"/>
          <p:cNvSpPr>
            <a:spLocks noGrp="1" noChangeArrowheads="1"/>
          </p:cNvSpPr>
          <p:nvPr>
            <p:ph type="body" sz="half" idx="2"/>
          </p:nvPr>
        </p:nvSpPr>
        <p:spPr>
          <a:xfrm>
            <a:off x="685800" y="4267200"/>
            <a:ext cx="7772400" cy="1981200"/>
          </a:xfrm>
        </p:spPr>
        <p:txBody>
          <a:bodyPr/>
          <a:lstStyle/>
          <a:p>
            <a:pPr>
              <a:lnSpc>
                <a:spcPct val="90000"/>
              </a:lnSpc>
            </a:pPr>
            <a:r>
              <a:rPr lang="en-US" sz="2400" dirty="0" err="1" smtClean="0">
                <a:solidFill>
                  <a:srgbClr val="000000"/>
                </a:solidFill>
              </a:rPr>
              <a:t>Peroxyacids</a:t>
            </a:r>
            <a:r>
              <a:rPr lang="en-US" sz="2400" dirty="0" smtClean="0">
                <a:solidFill>
                  <a:srgbClr val="000000"/>
                </a:solidFill>
              </a:rPr>
              <a:t> are used to convert alkenes to epoxides.</a:t>
            </a:r>
          </a:p>
          <a:p>
            <a:pPr>
              <a:lnSpc>
                <a:spcPct val="90000"/>
              </a:lnSpc>
            </a:pPr>
            <a:r>
              <a:rPr lang="en-US" sz="2400" dirty="0" smtClean="0">
                <a:solidFill>
                  <a:srgbClr val="000000"/>
                </a:solidFill>
              </a:rPr>
              <a:t>Most commonly used </a:t>
            </a:r>
            <a:r>
              <a:rPr lang="en-US" sz="2400" dirty="0" err="1" smtClean="0">
                <a:solidFill>
                  <a:srgbClr val="000000"/>
                </a:solidFill>
              </a:rPr>
              <a:t>peroxyacid</a:t>
            </a:r>
            <a:r>
              <a:rPr lang="en-US" sz="2400" dirty="0" smtClean="0">
                <a:solidFill>
                  <a:srgbClr val="000000"/>
                </a:solidFill>
              </a:rPr>
              <a:t> is </a:t>
            </a:r>
            <a:r>
              <a:rPr lang="en-US" sz="2400" i="1" dirty="0" smtClean="0">
                <a:solidFill>
                  <a:srgbClr val="000000"/>
                </a:solidFill>
              </a:rPr>
              <a:t>meta</a:t>
            </a:r>
            <a:r>
              <a:rPr lang="en-US" sz="2400" dirty="0" smtClean="0">
                <a:solidFill>
                  <a:srgbClr val="000000"/>
                </a:solidFill>
              </a:rPr>
              <a:t>-</a:t>
            </a:r>
            <a:r>
              <a:rPr lang="en-US" sz="2400" dirty="0" err="1" smtClean="0">
                <a:solidFill>
                  <a:srgbClr val="000000"/>
                </a:solidFill>
              </a:rPr>
              <a:t>chloroperoxybenzoic</a:t>
            </a:r>
            <a:r>
              <a:rPr lang="en-US" sz="2400" dirty="0" smtClean="0">
                <a:solidFill>
                  <a:srgbClr val="000000"/>
                </a:solidFill>
              </a:rPr>
              <a:t> acid (</a:t>
            </a:r>
            <a:r>
              <a:rPr lang="en-US" sz="2400" b="1" dirty="0" smtClean="0">
                <a:solidFill>
                  <a:srgbClr val="FF0000"/>
                </a:solidFill>
              </a:rPr>
              <a:t>MCPBA</a:t>
            </a:r>
            <a:r>
              <a:rPr lang="en-US" sz="2400" dirty="0" smtClean="0">
                <a:solidFill>
                  <a:srgbClr val="000000"/>
                </a:solidFill>
              </a:rPr>
              <a:t>).</a:t>
            </a:r>
          </a:p>
          <a:p>
            <a:pPr>
              <a:lnSpc>
                <a:spcPct val="90000"/>
              </a:lnSpc>
            </a:pPr>
            <a:r>
              <a:rPr lang="en-US" sz="2400" dirty="0" smtClean="0">
                <a:solidFill>
                  <a:srgbClr val="000000"/>
                </a:solidFill>
              </a:rPr>
              <a:t>The reaction is carried out in an aprotic acid to prevent the opening of the epoxide.</a:t>
            </a:r>
          </a:p>
        </p:txBody>
      </p:sp>
      <p:pic>
        <p:nvPicPr>
          <p:cNvPr id="105476" name="Picture 1"/>
          <p:cNvPicPr>
            <a:picLocks noChangeAspect="1"/>
          </p:cNvPicPr>
          <p:nvPr/>
        </p:nvPicPr>
        <p:blipFill>
          <a:blip r:embed="rId3" cstate="print"/>
          <a:srcRect/>
          <a:stretch>
            <a:fillRect/>
          </a:stretch>
        </p:blipFill>
        <p:spPr bwMode="auto">
          <a:xfrm>
            <a:off x="304800" y="2133600"/>
            <a:ext cx="8534400" cy="1517650"/>
          </a:xfrm>
          <a:prstGeom prst="rect">
            <a:avLst/>
          </a:prstGeom>
          <a:noFill/>
          <a:ln w="9525">
            <a:noFill/>
            <a:miter lim="800000"/>
            <a:headEnd/>
            <a:tailEnd/>
          </a:ln>
        </p:spPr>
      </p:pic>
    </p:spTree>
    <p:extLst>
      <p:ext uri="{BB962C8B-B14F-4D97-AF65-F5344CB8AC3E}">
        <p14:creationId xmlns:p14="http://schemas.microsoft.com/office/powerpoint/2010/main" val="482287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title"/>
          </p:nvPr>
        </p:nvSpPr>
        <p:spPr/>
        <p:txBody>
          <a:bodyPr/>
          <a:lstStyle/>
          <a:p>
            <a:r>
              <a:rPr lang="en-US" b="1" dirty="0" smtClean="0">
                <a:solidFill>
                  <a:srgbClr val="FF0000"/>
                </a:solidFill>
              </a:rPr>
              <a:t>Selectivity of </a:t>
            </a:r>
            <a:r>
              <a:rPr lang="en-US" b="1" dirty="0" err="1" smtClean="0">
                <a:solidFill>
                  <a:srgbClr val="FF0000"/>
                </a:solidFill>
              </a:rPr>
              <a:t>Epoxidation</a:t>
            </a:r>
            <a:endParaRPr lang="en-US" b="1" dirty="0" smtClean="0">
              <a:solidFill>
                <a:srgbClr val="FF0000"/>
              </a:solidFill>
            </a:endParaRPr>
          </a:p>
        </p:txBody>
      </p:sp>
      <p:sp>
        <p:nvSpPr>
          <p:cNvPr id="107523" name="Rectangle 8"/>
          <p:cNvSpPr>
            <a:spLocks noGrp="1" noChangeArrowheads="1"/>
          </p:cNvSpPr>
          <p:nvPr>
            <p:ph type="body" sz="half" idx="2"/>
          </p:nvPr>
        </p:nvSpPr>
        <p:spPr>
          <a:xfrm>
            <a:off x="685800" y="4876800"/>
            <a:ext cx="7772400" cy="1295400"/>
          </a:xfrm>
        </p:spPr>
        <p:txBody>
          <a:bodyPr/>
          <a:lstStyle/>
          <a:p>
            <a:pPr>
              <a:lnSpc>
                <a:spcPct val="90000"/>
              </a:lnSpc>
            </a:pPr>
            <a:r>
              <a:rPr lang="en-US" sz="2800" dirty="0" smtClean="0">
                <a:solidFill>
                  <a:srgbClr val="000000"/>
                </a:solidFill>
              </a:rPr>
              <a:t>The </a:t>
            </a:r>
            <a:r>
              <a:rPr lang="en-US" sz="2800" dirty="0" smtClean="0">
                <a:solidFill>
                  <a:srgbClr val="FF0000"/>
                </a:solidFill>
              </a:rPr>
              <a:t>most electron-rich double bond </a:t>
            </a:r>
            <a:r>
              <a:rPr lang="en-US" sz="2800" dirty="0" smtClean="0">
                <a:solidFill>
                  <a:srgbClr val="000000"/>
                </a:solidFill>
              </a:rPr>
              <a:t>reacts faster, making selective </a:t>
            </a:r>
            <a:r>
              <a:rPr lang="en-US" sz="2800" dirty="0" err="1" smtClean="0">
                <a:solidFill>
                  <a:srgbClr val="000000"/>
                </a:solidFill>
              </a:rPr>
              <a:t>epoxidation</a:t>
            </a:r>
            <a:r>
              <a:rPr lang="en-US" sz="2800" dirty="0" smtClean="0">
                <a:solidFill>
                  <a:srgbClr val="000000"/>
                </a:solidFill>
              </a:rPr>
              <a:t> possible.</a:t>
            </a:r>
            <a:endParaRPr lang="en-US" sz="2800" dirty="0" smtClean="0"/>
          </a:p>
        </p:txBody>
      </p:sp>
      <p:pic>
        <p:nvPicPr>
          <p:cNvPr id="107524" name="Picture 1"/>
          <p:cNvPicPr>
            <a:picLocks noChangeAspect="1"/>
          </p:cNvPicPr>
          <p:nvPr/>
        </p:nvPicPr>
        <p:blipFill>
          <a:blip r:embed="rId3" cstate="print"/>
          <a:srcRect/>
          <a:stretch>
            <a:fillRect/>
          </a:stretch>
        </p:blipFill>
        <p:spPr bwMode="auto">
          <a:xfrm>
            <a:off x="304800" y="1981200"/>
            <a:ext cx="8534400" cy="2419350"/>
          </a:xfrm>
          <a:prstGeom prst="rect">
            <a:avLst/>
          </a:prstGeom>
          <a:noFill/>
          <a:ln w="9525">
            <a:noFill/>
            <a:miter lim="800000"/>
            <a:headEnd/>
            <a:tailEnd/>
          </a:ln>
        </p:spPr>
      </p:pic>
    </p:spTree>
    <p:extLst>
      <p:ext uri="{BB962C8B-B14F-4D97-AF65-F5344CB8AC3E}">
        <p14:creationId xmlns:p14="http://schemas.microsoft.com/office/powerpoint/2010/main" val="370247788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b="1" smtClean="0">
                <a:solidFill>
                  <a:srgbClr val="FF0000"/>
                </a:solidFill>
              </a:rPr>
              <a:t>Halohydrin Cyclization</a:t>
            </a:r>
          </a:p>
        </p:txBody>
      </p:sp>
      <p:sp>
        <p:nvSpPr>
          <p:cNvPr id="114693" name="Rectangle 5"/>
          <p:cNvSpPr>
            <a:spLocks noGrp="1" noChangeArrowheads="1"/>
          </p:cNvSpPr>
          <p:nvPr>
            <p:ph type="body" sz="half" idx="2"/>
          </p:nvPr>
        </p:nvSpPr>
        <p:spPr/>
        <p:txBody>
          <a:bodyPr>
            <a:normAutofit lnSpcReduction="10000"/>
          </a:bodyPr>
          <a:lstStyle/>
          <a:p>
            <a:pPr>
              <a:lnSpc>
                <a:spcPct val="90000"/>
              </a:lnSpc>
            </a:pPr>
            <a:r>
              <a:rPr lang="en-US" sz="2800" dirty="0" smtClean="0">
                <a:solidFill>
                  <a:srgbClr val="000000"/>
                </a:solidFill>
              </a:rPr>
              <a:t>If an </a:t>
            </a:r>
            <a:r>
              <a:rPr lang="en-US" sz="2800" dirty="0" err="1" smtClean="0">
                <a:solidFill>
                  <a:srgbClr val="000000"/>
                </a:solidFill>
              </a:rPr>
              <a:t>alkoxide</a:t>
            </a:r>
            <a:r>
              <a:rPr lang="en-US" sz="2800" dirty="0" smtClean="0">
                <a:solidFill>
                  <a:srgbClr val="000000"/>
                </a:solidFill>
              </a:rPr>
              <a:t> and a halogen are located in the same molecule, the </a:t>
            </a:r>
            <a:r>
              <a:rPr lang="en-US" sz="2800" dirty="0" err="1" smtClean="0">
                <a:solidFill>
                  <a:srgbClr val="000000"/>
                </a:solidFill>
              </a:rPr>
              <a:t>alkoxide</a:t>
            </a:r>
            <a:r>
              <a:rPr lang="en-US" sz="2800" dirty="0" smtClean="0">
                <a:solidFill>
                  <a:srgbClr val="000000"/>
                </a:solidFill>
              </a:rPr>
              <a:t> may displace a halide ion and form a ring.  </a:t>
            </a:r>
          </a:p>
          <a:p>
            <a:pPr>
              <a:lnSpc>
                <a:spcPct val="90000"/>
              </a:lnSpc>
            </a:pPr>
            <a:r>
              <a:rPr lang="en-US" sz="2800" dirty="0" smtClean="0">
                <a:solidFill>
                  <a:srgbClr val="000000"/>
                </a:solidFill>
              </a:rPr>
              <a:t>Treatment of a </a:t>
            </a:r>
            <a:r>
              <a:rPr lang="en-US" sz="2800" dirty="0" err="1" smtClean="0">
                <a:solidFill>
                  <a:srgbClr val="000000"/>
                </a:solidFill>
              </a:rPr>
              <a:t>halohydrin</a:t>
            </a:r>
            <a:r>
              <a:rPr lang="en-US" sz="2800" dirty="0" smtClean="0">
                <a:solidFill>
                  <a:srgbClr val="000000"/>
                </a:solidFill>
              </a:rPr>
              <a:t> with a base leads to an epoxide through this internal </a:t>
            </a:r>
            <a:r>
              <a:rPr lang="en-US" sz="2800" b="1" dirty="0" smtClean="0">
                <a:solidFill>
                  <a:srgbClr val="FF0000"/>
                </a:solidFill>
              </a:rPr>
              <a:t>S</a:t>
            </a:r>
            <a:r>
              <a:rPr lang="en-US" sz="2800" b="1" baseline="-20000" dirty="0" smtClean="0">
                <a:solidFill>
                  <a:srgbClr val="FF0000"/>
                </a:solidFill>
              </a:rPr>
              <a:t>N</a:t>
            </a:r>
            <a:r>
              <a:rPr lang="en-US" sz="2800" b="1" dirty="0" smtClean="0">
                <a:solidFill>
                  <a:srgbClr val="FF0000"/>
                </a:solidFill>
              </a:rPr>
              <a:t>2</a:t>
            </a:r>
            <a:r>
              <a:rPr lang="en-US" sz="2800" dirty="0" smtClean="0">
                <a:solidFill>
                  <a:srgbClr val="000000"/>
                </a:solidFill>
              </a:rPr>
              <a:t> attack.</a:t>
            </a:r>
            <a:endParaRPr lang="en-US" sz="2800" dirty="0" smtClean="0"/>
          </a:p>
        </p:txBody>
      </p:sp>
      <p:pic>
        <p:nvPicPr>
          <p:cNvPr id="109572" name="Picture 1"/>
          <p:cNvPicPr>
            <a:picLocks noChangeAspect="1"/>
          </p:cNvPicPr>
          <p:nvPr/>
        </p:nvPicPr>
        <p:blipFill>
          <a:blip r:embed="rId3" cstate="print"/>
          <a:srcRect/>
          <a:stretch>
            <a:fillRect/>
          </a:stretch>
        </p:blipFill>
        <p:spPr bwMode="auto">
          <a:xfrm>
            <a:off x="304800" y="1935163"/>
            <a:ext cx="8534400" cy="1798637"/>
          </a:xfrm>
          <a:prstGeom prst="rect">
            <a:avLst/>
          </a:prstGeom>
          <a:noFill/>
          <a:ln w="9525">
            <a:noFill/>
            <a:miter lim="800000"/>
            <a:headEnd/>
            <a:tailEnd/>
          </a:ln>
        </p:spPr>
      </p:pic>
    </p:spTree>
    <p:extLst>
      <p:ext uri="{BB962C8B-B14F-4D97-AF65-F5344CB8AC3E}">
        <p14:creationId xmlns:p14="http://schemas.microsoft.com/office/powerpoint/2010/main" val="3882139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p:txBody>
          <a:bodyPr/>
          <a:lstStyle/>
          <a:p>
            <a:r>
              <a:rPr lang="en-US" b="1" dirty="0" smtClean="0">
                <a:solidFill>
                  <a:srgbClr val="FF0000"/>
                </a:solidFill>
              </a:rPr>
              <a:t>Epoxides</a:t>
            </a:r>
            <a:r>
              <a:rPr lang="en-US" dirty="0" smtClean="0"/>
              <a:t> via </a:t>
            </a:r>
            <a:r>
              <a:rPr lang="en-US" b="1" dirty="0" err="1">
                <a:solidFill>
                  <a:srgbClr val="FF0000"/>
                </a:solidFill>
              </a:rPr>
              <a:t>Halohydrins</a:t>
            </a:r>
            <a:endParaRPr lang="en-US" b="1" dirty="0">
              <a:solidFill>
                <a:srgbClr val="FF0000"/>
              </a:solidFill>
            </a:endParaRPr>
          </a:p>
        </p:txBody>
      </p:sp>
      <p:pic>
        <p:nvPicPr>
          <p:cNvPr id="111619" name="Picture 1"/>
          <p:cNvPicPr>
            <a:picLocks noChangeAspect="1"/>
          </p:cNvPicPr>
          <p:nvPr/>
        </p:nvPicPr>
        <p:blipFill>
          <a:blip r:embed="rId3" cstate="print"/>
          <a:srcRect/>
          <a:stretch>
            <a:fillRect/>
          </a:stretch>
        </p:blipFill>
        <p:spPr bwMode="auto">
          <a:xfrm>
            <a:off x="533400" y="1609725"/>
            <a:ext cx="8001000" cy="4714875"/>
          </a:xfrm>
          <a:prstGeom prst="rect">
            <a:avLst/>
          </a:prstGeom>
          <a:noFill/>
          <a:ln w="9525">
            <a:noFill/>
            <a:miter lim="800000"/>
            <a:headEnd/>
            <a:tailEnd/>
          </a:ln>
        </p:spPr>
      </p:pic>
    </p:spTree>
    <p:extLst>
      <p:ext uri="{BB962C8B-B14F-4D97-AF65-F5344CB8AC3E}">
        <p14:creationId xmlns:p14="http://schemas.microsoft.com/office/powerpoint/2010/main" val="81026766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04800" y="457200"/>
            <a:ext cx="8458200" cy="1143000"/>
          </a:xfrm>
        </p:spPr>
        <p:txBody>
          <a:bodyPr>
            <a:normAutofit fontScale="90000"/>
          </a:bodyPr>
          <a:lstStyle/>
          <a:p>
            <a:r>
              <a:rPr lang="en-US" sz="4000" b="1" dirty="0" smtClean="0">
                <a:solidFill>
                  <a:srgbClr val="FF0000"/>
                </a:solidFill>
              </a:rPr>
              <a:t>Acid-Catalyzed Opening of Epoxides</a:t>
            </a:r>
          </a:p>
        </p:txBody>
      </p:sp>
      <p:sp>
        <p:nvSpPr>
          <p:cNvPr id="118789" name="Rectangle 5"/>
          <p:cNvSpPr>
            <a:spLocks noGrp="1" noChangeArrowheads="1"/>
          </p:cNvSpPr>
          <p:nvPr>
            <p:ph type="body" sz="half" idx="2"/>
          </p:nvPr>
        </p:nvSpPr>
        <p:spPr>
          <a:xfrm>
            <a:off x="381000" y="1828800"/>
            <a:ext cx="8458200" cy="1981200"/>
          </a:xfrm>
        </p:spPr>
        <p:txBody>
          <a:bodyPr>
            <a:normAutofit fontScale="77500" lnSpcReduction="20000"/>
          </a:bodyPr>
          <a:lstStyle/>
          <a:p>
            <a:r>
              <a:rPr lang="en-US" sz="2800" dirty="0" smtClean="0">
                <a:solidFill>
                  <a:srgbClr val="000000"/>
                </a:solidFill>
              </a:rPr>
              <a:t>Step1: Protonation of the oxygen.</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endParaRPr lang="en-US" sz="2800" dirty="0" smtClean="0">
              <a:solidFill>
                <a:srgbClr val="000000"/>
              </a:solidFill>
            </a:endParaRPr>
          </a:p>
          <a:p>
            <a:r>
              <a:rPr lang="en-US" sz="2800" dirty="0" smtClean="0">
                <a:solidFill>
                  <a:srgbClr val="000000"/>
                </a:solidFill>
              </a:rPr>
              <a:t>Step 2: Water attacks the protonated epoxide.</a:t>
            </a:r>
          </a:p>
          <a:p>
            <a:r>
              <a:rPr lang="en-US" sz="2800" dirty="0" smtClean="0">
                <a:solidFill>
                  <a:srgbClr val="000000"/>
                </a:solidFill>
              </a:rPr>
              <a:t>Step 3: </a:t>
            </a:r>
            <a:r>
              <a:rPr lang="en-US" sz="2800" dirty="0" err="1" smtClean="0">
                <a:solidFill>
                  <a:srgbClr val="000000"/>
                </a:solidFill>
              </a:rPr>
              <a:t>Deprotonation</a:t>
            </a:r>
            <a:r>
              <a:rPr lang="en-US" sz="2800" dirty="0" smtClean="0">
                <a:solidFill>
                  <a:srgbClr val="000000"/>
                </a:solidFill>
              </a:rPr>
              <a:t> of the </a:t>
            </a:r>
            <a:r>
              <a:rPr lang="en-US" sz="2800" i="1" dirty="0" smtClean="0">
                <a:solidFill>
                  <a:srgbClr val="000000"/>
                </a:solidFill>
              </a:rPr>
              <a:t>trans</a:t>
            </a:r>
            <a:r>
              <a:rPr lang="en-US" sz="2800" dirty="0" smtClean="0">
                <a:solidFill>
                  <a:srgbClr val="000000"/>
                </a:solidFill>
              </a:rPr>
              <a:t>-1,2-diol</a:t>
            </a:r>
            <a:endParaRPr lang="en-US" sz="2800" dirty="0" smtClean="0"/>
          </a:p>
        </p:txBody>
      </p:sp>
      <p:pic>
        <p:nvPicPr>
          <p:cNvPr id="2" name="Picture 1"/>
          <p:cNvPicPr>
            <a:picLocks noChangeAspect="1"/>
          </p:cNvPicPr>
          <p:nvPr/>
        </p:nvPicPr>
        <p:blipFill>
          <a:blip r:embed="rId3" cstate="print"/>
          <a:srcRect/>
          <a:stretch>
            <a:fillRect/>
          </a:stretch>
        </p:blipFill>
        <p:spPr bwMode="auto">
          <a:xfrm>
            <a:off x="5153025" y="1600200"/>
            <a:ext cx="3505200" cy="1362075"/>
          </a:xfrm>
          <a:prstGeom prst="rect">
            <a:avLst/>
          </a:prstGeom>
          <a:noFill/>
          <a:ln w="9525">
            <a:noFill/>
            <a:miter lim="800000"/>
            <a:headEnd/>
            <a:tailEnd/>
          </a:ln>
        </p:spPr>
      </p:pic>
      <p:pic>
        <p:nvPicPr>
          <p:cNvPr id="3" name="Picture 2"/>
          <p:cNvPicPr>
            <a:picLocks noChangeAspect="1"/>
          </p:cNvPicPr>
          <p:nvPr/>
        </p:nvPicPr>
        <p:blipFill>
          <a:blip r:embed="rId4" cstate="print"/>
          <a:srcRect/>
          <a:stretch>
            <a:fillRect/>
          </a:stretch>
        </p:blipFill>
        <p:spPr bwMode="auto">
          <a:xfrm>
            <a:off x="522288" y="4841875"/>
            <a:ext cx="3287712" cy="1246188"/>
          </a:xfrm>
          <a:prstGeom prst="rect">
            <a:avLst/>
          </a:prstGeom>
          <a:noFill/>
          <a:ln w="9525">
            <a:noFill/>
            <a:miter lim="800000"/>
            <a:headEnd/>
            <a:tailEnd/>
          </a:ln>
        </p:spPr>
      </p:pic>
      <p:pic>
        <p:nvPicPr>
          <p:cNvPr id="4" name="Picture 3"/>
          <p:cNvPicPr>
            <a:picLocks noChangeAspect="1"/>
          </p:cNvPicPr>
          <p:nvPr/>
        </p:nvPicPr>
        <p:blipFill>
          <a:blip r:embed="rId5" cstate="print"/>
          <a:srcRect/>
          <a:stretch>
            <a:fillRect/>
          </a:stretch>
        </p:blipFill>
        <p:spPr bwMode="auto">
          <a:xfrm>
            <a:off x="4343400" y="4724400"/>
            <a:ext cx="4314825" cy="1338263"/>
          </a:xfrm>
          <a:prstGeom prst="rect">
            <a:avLst/>
          </a:prstGeom>
          <a:noFill/>
          <a:ln w="9525">
            <a:noFill/>
            <a:miter lim="800000"/>
            <a:headEnd/>
            <a:tailEnd/>
          </a:ln>
        </p:spPr>
      </p:pic>
    </p:spTree>
    <p:extLst>
      <p:ext uri="{BB962C8B-B14F-4D97-AF65-F5344CB8AC3E}">
        <p14:creationId xmlns:p14="http://schemas.microsoft.com/office/powerpoint/2010/main" val="4279585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878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78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8"/>
          <p:cNvSpPr>
            <a:spLocks noGrp="1" noChangeArrowheads="1"/>
          </p:cNvSpPr>
          <p:nvPr>
            <p:ph type="title"/>
          </p:nvPr>
        </p:nvSpPr>
        <p:spPr/>
        <p:txBody>
          <a:bodyPr>
            <a:normAutofit fontScale="90000"/>
          </a:bodyPr>
          <a:lstStyle/>
          <a:p>
            <a:r>
              <a:rPr lang="en-US" sz="4000" b="1" dirty="0" smtClean="0">
                <a:solidFill>
                  <a:srgbClr val="FF0000"/>
                </a:solidFill>
              </a:rPr>
              <a:t>Acid-Catalyzed Opening of Epoxides in Alcohol Solution</a:t>
            </a:r>
          </a:p>
        </p:txBody>
      </p:sp>
      <p:sp>
        <p:nvSpPr>
          <p:cNvPr id="122886" name="Rectangle 1030"/>
          <p:cNvSpPr>
            <a:spLocks noGrp="1" noChangeArrowheads="1"/>
          </p:cNvSpPr>
          <p:nvPr>
            <p:ph type="body" sz="half" idx="2"/>
          </p:nvPr>
        </p:nvSpPr>
        <p:spPr>
          <a:xfrm>
            <a:off x="685800" y="4267200"/>
            <a:ext cx="7772400" cy="1828800"/>
          </a:xfrm>
        </p:spPr>
        <p:txBody>
          <a:bodyPr/>
          <a:lstStyle/>
          <a:p>
            <a:pPr>
              <a:lnSpc>
                <a:spcPct val="90000"/>
              </a:lnSpc>
            </a:pPr>
            <a:r>
              <a:rPr lang="en-US" sz="2800" smtClean="0">
                <a:solidFill>
                  <a:srgbClr val="000000"/>
                </a:solidFill>
              </a:rPr>
              <a:t>A molecule of alcohol acts as the nucleophile and attacks and opens the epoxide.  </a:t>
            </a:r>
          </a:p>
          <a:p>
            <a:pPr>
              <a:lnSpc>
                <a:spcPct val="90000"/>
              </a:lnSpc>
            </a:pPr>
            <a:r>
              <a:rPr lang="en-US" sz="2800" smtClean="0">
                <a:solidFill>
                  <a:srgbClr val="000000"/>
                </a:solidFill>
              </a:rPr>
              <a:t>This reaction produces an alkoxy alcohol with anti stereochemistry. </a:t>
            </a:r>
          </a:p>
          <a:p>
            <a:pPr>
              <a:lnSpc>
                <a:spcPct val="90000"/>
              </a:lnSpc>
            </a:pPr>
            <a:endParaRPr lang="en-US" sz="2800" smtClean="0"/>
          </a:p>
        </p:txBody>
      </p:sp>
      <p:pic>
        <p:nvPicPr>
          <p:cNvPr id="115716" name="Picture 2"/>
          <p:cNvPicPr>
            <a:picLocks noChangeAspect="1"/>
          </p:cNvPicPr>
          <p:nvPr/>
        </p:nvPicPr>
        <p:blipFill>
          <a:blip r:embed="rId3" cstate="print"/>
          <a:srcRect/>
          <a:stretch>
            <a:fillRect/>
          </a:stretch>
        </p:blipFill>
        <p:spPr bwMode="auto">
          <a:xfrm>
            <a:off x="5416550" y="2366963"/>
            <a:ext cx="3727450" cy="1100137"/>
          </a:xfrm>
          <a:prstGeom prst="rect">
            <a:avLst/>
          </a:prstGeom>
          <a:noFill/>
          <a:ln w="9525">
            <a:noFill/>
            <a:miter lim="800000"/>
            <a:headEnd/>
            <a:tailEnd/>
          </a:ln>
        </p:spPr>
      </p:pic>
      <p:pic>
        <p:nvPicPr>
          <p:cNvPr id="115717" name="Picture 3"/>
          <p:cNvPicPr>
            <a:picLocks noChangeAspect="1"/>
          </p:cNvPicPr>
          <p:nvPr/>
        </p:nvPicPr>
        <p:blipFill>
          <a:blip r:embed="rId4" cstate="print"/>
          <a:srcRect/>
          <a:stretch>
            <a:fillRect/>
          </a:stretch>
        </p:blipFill>
        <p:spPr bwMode="auto">
          <a:xfrm>
            <a:off x="80963" y="2362200"/>
            <a:ext cx="2406650" cy="1000125"/>
          </a:xfrm>
          <a:prstGeom prst="rect">
            <a:avLst/>
          </a:prstGeom>
          <a:noFill/>
          <a:ln w="9525">
            <a:noFill/>
            <a:miter lim="800000"/>
            <a:headEnd/>
            <a:tailEnd/>
          </a:ln>
        </p:spPr>
      </p:pic>
      <p:pic>
        <p:nvPicPr>
          <p:cNvPr id="115718" name="Picture 4"/>
          <p:cNvPicPr>
            <a:picLocks noChangeAspect="1"/>
          </p:cNvPicPr>
          <p:nvPr/>
        </p:nvPicPr>
        <p:blipFill>
          <a:blip r:embed="rId5" cstate="print"/>
          <a:srcRect/>
          <a:stretch>
            <a:fillRect/>
          </a:stretch>
        </p:blipFill>
        <p:spPr bwMode="auto">
          <a:xfrm>
            <a:off x="2743200" y="2395538"/>
            <a:ext cx="2590800" cy="957262"/>
          </a:xfrm>
          <a:prstGeom prst="rect">
            <a:avLst/>
          </a:prstGeom>
          <a:noFill/>
          <a:ln w="9525">
            <a:noFill/>
            <a:miter lim="800000"/>
            <a:headEnd/>
            <a:tailEnd/>
          </a:ln>
        </p:spPr>
      </p:pic>
    </p:spTree>
    <p:extLst>
      <p:ext uri="{BB962C8B-B14F-4D97-AF65-F5344CB8AC3E}">
        <p14:creationId xmlns:p14="http://schemas.microsoft.com/office/powerpoint/2010/main" val="2779790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29000" y="838200"/>
            <a:ext cx="1800493" cy="923330"/>
          </a:xfrm>
          <a:prstGeom prst="rect">
            <a:avLst/>
          </a:prstGeom>
          <a:noFill/>
        </p:spPr>
        <p:txBody>
          <a:bodyPr wrap="none">
            <a:spAutoFit/>
          </a:bodyPr>
          <a:lstStyle/>
          <a:p>
            <a:pPr algn="ctr" eaLnBrk="0" fontAlgn="base" hangingPunct="0">
              <a:spcBef>
                <a:spcPct val="0"/>
              </a:spcBef>
              <a:spcAft>
                <a:spcPct val="0"/>
              </a:spcAft>
              <a:buFont typeface="Wingdings" pitchFamily="2" charset="2"/>
              <a:buNone/>
              <a:defRPr/>
            </a:pPr>
            <a:r>
              <a:rPr lang="en-US" sz="5400" b="1" cap="all" dirty="0">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latin typeface="Arial" charset="0"/>
                <a:ea typeface="ＭＳ Ｐゴシック" pitchFamily="-110" charset="-128"/>
              </a:rPr>
              <a:t>Hint</a:t>
            </a:r>
          </a:p>
        </p:txBody>
      </p:sp>
      <p:sp>
        <p:nvSpPr>
          <p:cNvPr id="16" name="Rectangle 15"/>
          <p:cNvSpPr>
            <a:spLocks noChangeArrowheads="1"/>
          </p:cNvSpPr>
          <p:nvPr/>
        </p:nvSpPr>
        <p:spPr bwMode="auto">
          <a:xfrm>
            <a:off x="990600" y="1828800"/>
            <a:ext cx="7391400" cy="2590800"/>
          </a:xfrm>
          <a:prstGeom prst="rect">
            <a:avLst/>
          </a:prstGeom>
          <a:noFill/>
          <a:ln w="25400">
            <a:solidFill>
              <a:srgbClr val="00956F"/>
            </a:solidFill>
            <a:miter lim="800000"/>
            <a:headEnd/>
            <a:tailEnd/>
          </a:ln>
          <a:effectLst>
            <a:outerShdw dist="38100" dir="5400000" algn="t" rotWithShape="0">
              <a:srgbClr val="808080">
                <a:alpha val="39998"/>
              </a:srgbClr>
            </a:outerShdw>
          </a:effectLst>
        </p:spPr>
        <p:txBody>
          <a:bodyPr anchor="ctr"/>
          <a:lstStyle/>
          <a:p>
            <a:pPr algn="ctr" eaLnBrk="0" fontAlgn="base" hangingPunct="0">
              <a:spcBef>
                <a:spcPct val="0"/>
              </a:spcBef>
              <a:spcAft>
                <a:spcPct val="0"/>
              </a:spcAft>
            </a:pPr>
            <a:endParaRPr lang="en-US" sz="2400">
              <a:solidFill>
                <a:srgbClr val="FFFFFF"/>
              </a:solidFill>
              <a:latin typeface="Arial" charset="0"/>
              <a:ea typeface="ＭＳ Ｐゴシック" pitchFamily="-110" charset="-128"/>
            </a:endParaRPr>
          </a:p>
        </p:txBody>
      </p:sp>
      <p:sp>
        <p:nvSpPr>
          <p:cNvPr id="117764" name="TextBox 10"/>
          <p:cNvSpPr txBox="1">
            <a:spLocks noChangeArrowheads="1"/>
          </p:cNvSpPr>
          <p:nvPr/>
        </p:nvSpPr>
        <p:spPr bwMode="auto">
          <a:xfrm>
            <a:off x="1219200" y="2057400"/>
            <a:ext cx="7010400" cy="222726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2800">
                <a:solidFill>
                  <a:prstClr val="black"/>
                </a:solidFill>
                <a:latin typeface="Arial" charset="0"/>
                <a:ea typeface="ＭＳ Ｐゴシック" pitchFamily="-110" charset="-128"/>
              </a:rPr>
              <a:t>In proposing mechanisms for acid-catalyzed opening of epoxides, imagine that the protonated epoxide opens to</a:t>
            </a:r>
          </a:p>
          <a:p>
            <a:pPr algn="ctr" eaLnBrk="0" fontAlgn="base" hangingPunct="0">
              <a:spcBef>
                <a:spcPct val="0"/>
              </a:spcBef>
              <a:spcAft>
                <a:spcPct val="0"/>
              </a:spcAft>
            </a:pPr>
            <a:r>
              <a:rPr lang="en-US" sz="2800">
                <a:solidFill>
                  <a:prstClr val="black"/>
                </a:solidFill>
                <a:latin typeface="Arial" charset="0"/>
                <a:ea typeface="ＭＳ Ｐゴシック" pitchFamily="-110" charset="-128"/>
              </a:rPr>
              <a:t>the more stable (more substituted) carbocation.</a:t>
            </a:r>
          </a:p>
        </p:txBody>
      </p:sp>
    </p:spTree>
    <p:extLst>
      <p:ext uri="{BB962C8B-B14F-4D97-AF65-F5344CB8AC3E}">
        <p14:creationId xmlns:p14="http://schemas.microsoft.com/office/powerpoint/2010/main" val="369367051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8"/>
          <p:cNvSpPr>
            <a:spLocks noGrp="1" noChangeArrowheads="1"/>
          </p:cNvSpPr>
          <p:nvPr>
            <p:ph type="title"/>
          </p:nvPr>
        </p:nvSpPr>
        <p:spPr>
          <a:xfrm>
            <a:off x="381000" y="457200"/>
            <a:ext cx="8077200" cy="1143000"/>
          </a:xfrm>
        </p:spPr>
        <p:txBody>
          <a:bodyPr>
            <a:normAutofit fontScale="90000"/>
          </a:bodyPr>
          <a:lstStyle/>
          <a:p>
            <a:r>
              <a:rPr lang="en-US" sz="4000" b="1" dirty="0" smtClean="0">
                <a:solidFill>
                  <a:srgbClr val="FF0000"/>
                </a:solidFill>
              </a:rPr>
              <a:t>Base-Catalyzed Opening of Epoxides</a:t>
            </a:r>
          </a:p>
        </p:txBody>
      </p:sp>
      <p:sp>
        <p:nvSpPr>
          <p:cNvPr id="120838" name="Rectangle 1030"/>
          <p:cNvSpPr>
            <a:spLocks noGrp="1" noChangeArrowheads="1"/>
          </p:cNvSpPr>
          <p:nvPr>
            <p:ph type="body" sz="half" idx="2"/>
          </p:nvPr>
        </p:nvSpPr>
        <p:spPr>
          <a:xfrm>
            <a:off x="685800" y="4267200"/>
            <a:ext cx="7772400" cy="1828800"/>
          </a:xfrm>
        </p:spPr>
        <p:txBody>
          <a:bodyPr/>
          <a:lstStyle/>
          <a:p>
            <a:r>
              <a:rPr lang="en-US" sz="2800" dirty="0" smtClean="0">
                <a:solidFill>
                  <a:srgbClr val="000000"/>
                </a:solidFill>
              </a:rPr>
              <a:t>The hydroxide ion </a:t>
            </a:r>
            <a:r>
              <a:rPr lang="en-US" sz="2800" dirty="0" smtClean="0">
                <a:solidFill>
                  <a:srgbClr val="FF0000"/>
                </a:solidFill>
              </a:rPr>
              <a:t>attacks</a:t>
            </a:r>
            <a:r>
              <a:rPr lang="en-US" sz="2800" dirty="0" smtClean="0">
                <a:solidFill>
                  <a:srgbClr val="000000"/>
                </a:solidFill>
              </a:rPr>
              <a:t> and </a:t>
            </a:r>
            <a:r>
              <a:rPr lang="en-US" sz="2800" dirty="0" smtClean="0">
                <a:solidFill>
                  <a:srgbClr val="FF0000"/>
                </a:solidFill>
              </a:rPr>
              <a:t>opens</a:t>
            </a:r>
            <a:r>
              <a:rPr lang="en-US" sz="2800" dirty="0" smtClean="0">
                <a:solidFill>
                  <a:srgbClr val="000000"/>
                </a:solidFill>
              </a:rPr>
              <a:t> the ring.</a:t>
            </a:r>
          </a:p>
          <a:p>
            <a:r>
              <a:rPr lang="en-US" sz="2800" dirty="0" smtClean="0">
                <a:solidFill>
                  <a:srgbClr val="000000"/>
                </a:solidFill>
              </a:rPr>
              <a:t>The </a:t>
            </a:r>
            <a:r>
              <a:rPr lang="en-US" sz="2800" dirty="0" err="1" smtClean="0">
                <a:solidFill>
                  <a:srgbClr val="FF0000"/>
                </a:solidFill>
              </a:rPr>
              <a:t>diol</a:t>
            </a:r>
            <a:r>
              <a:rPr lang="en-US" sz="2800" dirty="0" smtClean="0">
                <a:solidFill>
                  <a:srgbClr val="000000"/>
                </a:solidFill>
              </a:rPr>
              <a:t> is obtained after protonation of the </a:t>
            </a:r>
            <a:r>
              <a:rPr lang="en-US" sz="2800" dirty="0" err="1" smtClean="0">
                <a:solidFill>
                  <a:srgbClr val="000000"/>
                </a:solidFill>
              </a:rPr>
              <a:t>alkoxide</a:t>
            </a:r>
            <a:r>
              <a:rPr lang="en-US" sz="2800" dirty="0" smtClean="0">
                <a:solidFill>
                  <a:srgbClr val="000000"/>
                </a:solidFill>
              </a:rPr>
              <a:t> with water. </a:t>
            </a:r>
          </a:p>
        </p:txBody>
      </p:sp>
      <p:pic>
        <p:nvPicPr>
          <p:cNvPr id="119812" name="Picture 1"/>
          <p:cNvPicPr>
            <a:picLocks noChangeAspect="1"/>
          </p:cNvPicPr>
          <p:nvPr/>
        </p:nvPicPr>
        <p:blipFill>
          <a:blip r:embed="rId3" cstate="print"/>
          <a:srcRect/>
          <a:stretch>
            <a:fillRect/>
          </a:stretch>
        </p:blipFill>
        <p:spPr bwMode="auto">
          <a:xfrm>
            <a:off x="1600200" y="2030413"/>
            <a:ext cx="5867400" cy="2008187"/>
          </a:xfrm>
          <a:prstGeom prst="rect">
            <a:avLst/>
          </a:prstGeom>
          <a:noFill/>
          <a:ln w="9525">
            <a:noFill/>
            <a:miter lim="800000"/>
            <a:headEnd/>
            <a:tailEnd/>
          </a:ln>
        </p:spPr>
      </p:pic>
    </p:spTree>
    <p:extLst>
      <p:ext uri="{BB962C8B-B14F-4D97-AF65-F5344CB8AC3E}">
        <p14:creationId xmlns:p14="http://schemas.microsoft.com/office/powerpoint/2010/main" val="72579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93675"/>
            <a:ext cx="8229600" cy="9318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effectLst>
                  <a:outerShdw blurRad="38100" dist="38100" dir="2700000" algn="tl">
                    <a:srgbClr val="DDDDDD"/>
                  </a:outerShdw>
                </a:effectLst>
                <a:latin typeface="Palatino Linotype" charset="0"/>
                <a:ea typeface="MS PGothic" charset="0"/>
                <a:cs typeface="Tahoma" charset="0"/>
              </a:rPr>
              <a:t>Structure </a:t>
            </a:r>
            <a:r>
              <a:rPr lang="en-US" sz="4000" b="1" dirty="0">
                <a:solidFill>
                  <a:srgbClr val="FF0000"/>
                </a:solidFill>
                <a:effectLst>
                  <a:outerShdw blurRad="38100" dist="38100" dir="2700000" algn="tl">
                    <a:srgbClr val="DDDDDD"/>
                  </a:outerShdw>
                </a:effectLst>
                <a:latin typeface="Palatino Linotype" charset="0"/>
                <a:ea typeface="MS PGothic" charset="0"/>
                <a:cs typeface="Tahoma" charset="0"/>
              </a:rPr>
              <a:t>and Properties of </a:t>
            </a:r>
            <a:r>
              <a:rPr lang="en-US" sz="4000" b="1" dirty="0" smtClean="0">
                <a:solidFill>
                  <a:srgbClr val="FF0000"/>
                </a:solidFill>
                <a:effectLst>
                  <a:outerShdw blurRad="38100" dist="38100" dir="2700000" algn="tl">
                    <a:srgbClr val="DDDDDD"/>
                  </a:outerShdw>
                </a:effectLst>
                <a:latin typeface="Palatino Linotype" charset="0"/>
                <a:ea typeface="MS PGothic" charset="0"/>
                <a:cs typeface="Tahoma" charset="0"/>
              </a:rPr>
              <a:t>Ethers</a:t>
            </a:r>
            <a:endParaRPr lang="en-US" sz="4000" b="1" dirty="0">
              <a:solidFill>
                <a:srgbClr val="FF0000"/>
              </a:solidFill>
              <a:effectLst>
                <a:outerShdw blurRad="38100" dist="38100" dir="2700000" algn="tl">
                  <a:srgbClr val="DDDDDD"/>
                </a:outerShdw>
              </a:effectLst>
              <a:latin typeface="Palatino Linotype" charset="0"/>
              <a:ea typeface="MS PGothic" charset="0"/>
              <a:cs typeface="Tahoma" charset="0"/>
            </a:endParaRPr>
          </a:p>
        </p:txBody>
      </p:sp>
      <p:sp>
        <p:nvSpPr>
          <p:cNvPr id="4" name="Content Placeholder 2"/>
          <p:cNvSpPr txBox="1">
            <a:spLocks/>
          </p:cNvSpPr>
          <p:nvPr/>
        </p:nvSpPr>
        <p:spPr>
          <a:xfrm>
            <a:off x="247650" y="990600"/>
            <a:ext cx="8689975" cy="52308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dirty="0" smtClean="0">
              <a:solidFill>
                <a:schemeClr val="tx1">
                  <a:lumMod val="75000"/>
                  <a:lumOff val="25000"/>
                </a:schemeClr>
              </a:solidFill>
              <a:sym typeface="Symbol"/>
            </a:endParaRPr>
          </a:p>
          <a:p>
            <a:pPr>
              <a:defRPr/>
            </a:pPr>
            <a:endParaRPr lang="en-US" dirty="0" smtClean="0">
              <a:solidFill>
                <a:schemeClr val="tx1">
                  <a:lumMod val="75000"/>
                  <a:lumOff val="25000"/>
                </a:schemeClr>
              </a:solidFill>
              <a:sym typeface="Symbol"/>
            </a:endParaRPr>
          </a:p>
          <a:p>
            <a:pPr>
              <a:defRPr/>
            </a:pPr>
            <a:endParaRPr lang="en-US" dirty="0" smtClean="0">
              <a:solidFill>
                <a:schemeClr val="tx1">
                  <a:lumMod val="75000"/>
                  <a:lumOff val="25000"/>
                </a:schemeClr>
              </a:solidFill>
              <a:sym typeface="Symbol"/>
            </a:endParaRPr>
          </a:p>
          <a:p>
            <a:pPr>
              <a:defRPr/>
            </a:pPr>
            <a:endParaRPr lang="en-US" sz="2400" dirty="0" smtClean="0">
              <a:solidFill>
                <a:schemeClr val="tx1">
                  <a:lumMod val="75000"/>
                  <a:lumOff val="25000"/>
                </a:schemeClr>
              </a:solidFill>
              <a:sym typeface="Symbol"/>
            </a:endParaRPr>
          </a:p>
          <a:p>
            <a:pPr>
              <a:defRPr/>
            </a:pPr>
            <a:r>
              <a:rPr lang="en-US" sz="2400" dirty="0">
                <a:solidFill>
                  <a:schemeClr val="tx1">
                    <a:lumMod val="75000"/>
                    <a:lumOff val="25000"/>
                  </a:schemeClr>
                </a:solidFill>
                <a:sym typeface="Symbol"/>
              </a:rPr>
              <a:t>Would you expect the boiling point of an ether to be elevated similar to alcohols?</a:t>
            </a:r>
          </a:p>
          <a:p>
            <a:pPr>
              <a:defRPr/>
            </a:pPr>
            <a:endParaRPr lang="en-US" sz="2400" dirty="0" smtClean="0">
              <a:solidFill>
                <a:schemeClr val="tx1">
                  <a:lumMod val="75000"/>
                  <a:lumOff val="25000"/>
                </a:schemeClr>
              </a:solidFill>
              <a:sym typeface="Symbol"/>
            </a:endParaRPr>
          </a:p>
          <a:p>
            <a:pPr>
              <a:defRPr/>
            </a:pPr>
            <a:r>
              <a:rPr lang="en-US" sz="2400" dirty="0" smtClean="0">
                <a:solidFill>
                  <a:schemeClr val="tx1">
                    <a:lumMod val="75000"/>
                    <a:lumOff val="25000"/>
                  </a:schemeClr>
                </a:solidFill>
                <a:sym typeface="Symbol"/>
              </a:rPr>
              <a:t>WHY </a:t>
            </a:r>
            <a:r>
              <a:rPr lang="en-US" sz="2400" dirty="0">
                <a:solidFill>
                  <a:schemeClr val="tx1">
                    <a:lumMod val="75000"/>
                    <a:lumOff val="25000"/>
                  </a:schemeClr>
                </a:solidFill>
                <a:sym typeface="Symbol"/>
              </a:rPr>
              <a:t>or WHY not?</a:t>
            </a:r>
          </a:p>
          <a:p>
            <a:pPr>
              <a:defRPr/>
            </a:pPr>
            <a:endParaRPr lang="en-US" sz="2400" dirty="0" smtClean="0">
              <a:solidFill>
                <a:schemeClr val="tx1">
                  <a:lumMod val="75000"/>
                  <a:lumOff val="25000"/>
                </a:schemeClr>
              </a:solidFill>
              <a:sym typeface="Symbol"/>
            </a:endParaRPr>
          </a:p>
        </p:txBody>
      </p:sp>
      <p:pic>
        <p:nvPicPr>
          <p:cNvPr id="5" name="Picture 2"/>
          <p:cNvPicPr>
            <a:picLocks noChangeAspect="1" noChangeArrowheads="1"/>
          </p:cNvPicPr>
          <p:nvPr/>
        </p:nvPicPr>
        <p:blipFill>
          <a:blip r:embed="rId2"/>
          <a:stretch>
            <a:fillRect/>
          </a:stretch>
        </p:blipFill>
        <p:spPr bwMode="auto">
          <a:xfrm>
            <a:off x="2438400" y="1125538"/>
            <a:ext cx="2966471" cy="1500187"/>
          </a:xfrm>
          <a:prstGeom prst="rect">
            <a:avLst/>
          </a:prstGeom>
          <a:noFill/>
          <a:ln w="9525">
            <a:noFill/>
            <a:miter lim="800000"/>
            <a:headEnd/>
            <a:tailEnd/>
          </a:ln>
        </p:spPr>
      </p:pic>
    </p:spTree>
    <p:extLst>
      <p:ext uri="{BB962C8B-B14F-4D97-AF65-F5344CB8AC3E}">
        <p14:creationId xmlns:p14="http://schemas.microsoft.com/office/powerpoint/2010/main" val="375801176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723900" y="304800"/>
            <a:ext cx="7772400" cy="1143000"/>
          </a:xfrm>
        </p:spPr>
        <p:txBody>
          <a:bodyPr/>
          <a:lstStyle/>
          <a:p>
            <a:r>
              <a:rPr lang="en-US" b="1" dirty="0" smtClean="0">
                <a:solidFill>
                  <a:srgbClr val="FF0000"/>
                </a:solidFill>
              </a:rPr>
              <a:t>Ring Opening in Base</a:t>
            </a:r>
          </a:p>
        </p:txBody>
      </p:sp>
      <p:sp>
        <p:nvSpPr>
          <p:cNvPr id="30731" name="Rectangle 11"/>
          <p:cNvSpPr>
            <a:spLocks noGrp="1" noChangeArrowheads="1"/>
          </p:cNvSpPr>
          <p:nvPr>
            <p:ph type="body" sz="half" idx="2"/>
          </p:nvPr>
        </p:nvSpPr>
        <p:spPr>
          <a:xfrm>
            <a:off x="685800" y="4724400"/>
            <a:ext cx="7772400" cy="1524000"/>
          </a:xfrm>
        </p:spPr>
        <p:txBody>
          <a:bodyPr/>
          <a:lstStyle/>
          <a:p>
            <a:pPr>
              <a:lnSpc>
                <a:spcPct val="90000"/>
              </a:lnSpc>
            </a:pPr>
            <a:r>
              <a:rPr lang="en-US" sz="2400" dirty="0" smtClean="0">
                <a:solidFill>
                  <a:srgbClr val="000000"/>
                </a:solidFill>
              </a:rPr>
              <a:t>An epoxide is higher in energy than an acyclic ether by about 25 kcal/</a:t>
            </a:r>
            <a:r>
              <a:rPr lang="en-US" sz="2400" dirty="0" err="1" smtClean="0">
                <a:solidFill>
                  <a:srgbClr val="000000"/>
                </a:solidFill>
              </a:rPr>
              <a:t>mol</a:t>
            </a:r>
            <a:r>
              <a:rPr lang="en-US" sz="2400" dirty="0" smtClean="0">
                <a:solidFill>
                  <a:srgbClr val="000000"/>
                </a:solidFill>
              </a:rPr>
              <a:t> ring strain. </a:t>
            </a:r>
          </a:p>
          <a:p>
            <a:pPr>
              <a:lnSpc>
                <a:spcPct val="90000"/>
              </a:lnSpc>
            </a:pPr>
            <a:r>
              <a:rPr lang="en-US" sz="2400" dirty="0" smtClean="0">
                <a:solidFill>
                  <a:srgbClr val="000000"/>
                </a:solidFill>
              </a:rPr>
              <a:t>Release of the </a:t>
            </a:r>
            <a:r>
              <a:rPr lang="en-US" sz="2400" dirty="0" smtClean="0">
                <a:solidFill>
                  <a:srgbClr val="FF0000"/>
                </a:solidFill>
              </a:rPr>
              <a:t>ring strain </a:t>
            </a:r>
            <a:r>
              <a:rPr lang="en-US" sz="2400" dirty="0" smtClean="0">
                <a:solidFill>
                  <a:srgbClr val="000000"/>
                </a:solidFill>
              </a:rPr>
              <a:t>makes the opening of an epoxide thermodynamically favored.</a:t>
            </a:r>
          </a:p>
        </p:txBody>
      </p:sp>
      <p:pic>
        <p:nvPicPr>
          <p:cNvPr id="121860" name="Picture 1"/>
          <p:cNvPicPr>
            <a:picLocks noChangeAspect="1"/>
          </p:cNvPicPr>
          <p:nvPr/>
        </p:nvPicPr>
        <p:blipFill>
          <a:blip r:embed="rId3" cstate="print"/>
          <a:srcRect/>
          <a:stretch>
            <a:fillRect/>
          </a:stretch>
        </p:blipFill>
        <p:spPr bwMode="auto">
          <a:xfrm>
            <a:off x="1905000" y="1447800"/>
            <a:ext cx="5410200" cy="3179763"/>
          </a:xfrm>
          <a:prstGeom prst="rect">
            <a:avLst/>
          </a:prstGeom>
          <a:noFill/>
          <a:ln w="9525">
            <a:noFill/>
            <a:miter lim="800000"/>
            <a:headEnd/>
            <a:tailEnd/>
          </a:ln>
        </p:spPr>
      </p:pic>
    </p:spTree>
    <p:extLst>
      <p:ext uri="{BB962C8B-B14F-4D97-AF65-F5344CB8AC3E}">
        <p14:creationId xmlns:p14="http://schemas.microsoft.com/office/powerpoint/2010/main" val="397322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04800" y="457200"/>
            <a:ext cx="8534400" cy="1143000"/>
          </a:xfrm>
        </p:spPr>
        <p:txBody>
          <a:bodyPr>
            <a:normAutofit fontScale="90000"/>
          </a:bodyPr>
          <a:lstStyle/>
          <a:p>
            <a:r>
              <a:rPr lang="en-US" b="1" dirty="0" smtClean="0">
                <a:solidFill>
                  <a:srgbClr val="FF0000"/>
                </a:solidFill>
              </a:rPr>
              <a:t>Ring Opening with </a:t>
            </a:r>
            <a:r>
              <a:rPr lang="en-US" b="1" dirty="0" err="1" smtClean="0">
                <a:solidFill>
                  <a:srgbClr val="FF0000"/>
                </a:solidFill>
              </a:rPr>
              <a:t>Hydrohalic</a:t>
            </a:r>
            <a:r>
              <a:rPr lang="en-US" b="1" dirty="0" smtClean="0">
                <a:solidFill>
                  <a:srgbClr val="FF0000"/>
                </a:solidFill>
              </a:rPr>
              <a:t> Acids</a:t>
            </a:r>
          </a:p>
        </p:txBody>
      </p:sp>
      <p:sp>
        <p:nvSpPr>
          <p:cNvPr id="123907" name="Text Placeholder 3"/>
          <p:cNvSpPr>
            <a:spLocks noGrp="1"/>
          </p:cNvSpPr>
          <p:nvPr>
            <p:ph type="body" sz="half" idx="2"/>
          </p:nvPr>
        </p:nvSpPr>
        <p:spPr/>
        <p:txBody>
          <a:bodyPr>
            <a:normAutofit lnSpcReduction="10000"/>
          </a:bodyPr>
          <a:lstStyle/>
          <a:p>
            <a:r>
              <a:rPr lang="en-US" dirty="0" smtClean="0"/>
              <a:t>After protonation the halide ion attacks the protonated epoxide.</a:t>
            </a:r>
          </a:p>
          <a:p>
            <a:r>
              <a:rPr lang="en-US" dirty="0" smtClean="0"/>
              <a:t>The </a:t>
            </a:r>
            <a:r>
              <a:rPr lang="en-US" dirty="0" err="1" smtClean="0"/>
              <a:t>halohydrin</a:t>
            </a:r>
            <a:r>
              <a:rPr lang="en-US" dirty="0" smtClean="0"/>
              <a:t> initially formed reacts further with </a:t>
            </a:r>
            <a:r>
              <a:rPr lang="en-US" dirty="0" smtClean="0">
                <a:solidFill>
                  <a:srgbClr val="FF0000"/>
                </a:solidFill>
              </a:rPr>
              <a:t>HX</a:t>
            </a:r>
            <a:r>
              <a:rPr lang="en-US" dirty="0" smtClean="0"/>
              <a:t> to give a 1,2-dihalide.</a:t>
            </a:r>
          </a:p>
        </p:txBody>
      </p:sp>
      <p:pic>
        <p:nvPicPr>
          <p:cNvPr id="123908" name="Picture 1"/>
          <p:cNvPicPr>
            <a:picLocks noChangeAspect="1"/>
          </p:cNvPicPr>
          <p:nvPr/>
        </p:nvPicPr>
        <p:blipFill>
          <a:blip r:embed="rId3" cstate="print"/>
          <a:srcRect/>
          <a:stretch>
            <a:fillRect/>
          </a:stretch>
        </p:blipFill>
        <p:spPr bwMode="auto">
          <a:xfrm>
            <a:off x="304800" y="2057400"/>
            <a:ext cx="8534400" cy="1809750"/>
          </a:xfrm>
          <a:prstGeom prst="rect">
            <a:avLst/>
          </a:prstGeom>
          <a:noFill/>
          <a:ln w="9525">
            <a:noFill/>
            <a:miter lim="800000"/>
            <a:headEnd/>
            <a:tailEnd/>
          </a:ln>
        </p:spPr>
      </p:pic>
    </p:spTree>
    <p:extLst>
      <p:ext uri="{BB962C8B-B14F-4D97-AF65-F5344CB8AC3E}">
        <p14:creationId xmlns:p14="http://schemas.microsoft.com/office/powerpoint/2010/main" val="312092549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p:txBody>
          <a:bodyPr>
            <a:normAutofit fontScale="90000"/>
          </a:bodyPr>
          <a:lstStyle/>
          <a:p>
            <a:r>
              <a:rPr lang="en-US" b="1" dirty="0" err="1" smtClean="0">
                <a:solidFill>
                  <a:srgbClr val="FF0000"/>
                </a:solidFill>
              </a:rPr>
              <a:t>Regioselectivity</a:t>
            </a:r>
            <a:r>
              <a:rPr lang="en-US" b="1" dirty="0" smtClean="0">
                <a:solidFill>
                  <a:srgbClr val="FF0000"/>
                </a:solidFill>
              </a:rPr>
              <a:t> of </a:t>
            </a:r>
            <a:r>
              <a:rPr lang="en-US" b="1" dirty="0" err="1" smtClean="0">
                <a:solidFill>
                  <a:srgbClr val="FF0000"/>
                </a:solidFill>
              </a:rPr>
              <a:t>Epoxidation</a:t>
            </a:r>
            <a:endParaRPr lang="en-US" b="1" dirty="0" smtClean="0">
              <a:solidFill>
                <a:srgbClr val="FF0000"/>
              </a:solidFill>
            </a:endParaRPr>
          </a:p>
        </p:txBody>
      </p:sp>
      <p:pic>
        <p:nvPicPr>
          <p:cNvPr id="125955" name="Picture 1"/>
          <p:cNvPicPr>
            <a:picLocks noChangeAspect="1"/>
          </p:cNvPicPr>
          <p:nvPr/>
        </p:nvPicPr>
        <p:blipFill>
          <a:blip r:embed="rId3" cstate="print"/>
          <a:srcRect/>
          <a:stretch>
            <a:fillRect/>
          </a:stretch>
        </p:blipFill>
        <p:spPr bwMode="auto">
          <a:xfrm>
            <a:off x="304800" y="1722438"/>
            <a:ext cx="8534400" cy="4602162"/>
          </a:xfrm>
          <a:prstGeom prst="rect">
            <a:avLst/>
          </a:prstGeom>
          <a:noFill/>
          <a:ln w="9525">
            <a:noFill/>
            <a:miter lim="800000"/>
            <a:headEnd/>
            <a:tailEnd/>
          </a:ln>
        </p:spPr>
      </p:pic>
    </p:spTree>
    <p:extLst>
      <p:ext uri="{BB962C8B-B14F-4D97-AF65-F5344CB8AC3E}">
        <p14:creationId xmlns:p14="http://schemas.microsoft.com/office/powerpoint/2010/main" val="363373191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r>
              <a:rPr lang="en-US" b="1" dirty="0" smtClean="0">
                <a:solidFill>
                  <a:srgbClr val="FF0000"/>
                </a:solidFill>
              </a:rPr>
              <a:t>Reaction of Epoxides with </a:t>
            </a:r>
            <a:br>
              <a:rPr lang="en-US" b="1" dirty="0" smtClean="0">
                <a:solidFill>
                  <a:srgbClr val="FF0000"/>
                </a:solidFill>
              </a:rPr>
            </a:br>
            <a:r>
              <a:rPr lang="en-US" b="1" dirty="0" smtClean="0">
                <a:solidFill>
                  <a:srgbClr val="FF0000"/>
                </a:solidFill>
              </a:rPr>
              <a:t>Grignard and </a:t>
            </a:r>
            <a:r>
              <a:rPr lang="en-US" b="1" dirty="0" err="1" smtClean="0">
                <a:solidFill>
                  <a:srgbClr val="FF0000"/>
                </a:solidFill>
              </a:rPr>
              <a:t>Organolithiums</a:t>
            </a:r>
            <a:endParaRPr lang="en-US" b="1" dirty="0" smtClean="0">
              <a:solidFill>
                <a:srgbClr val="FF0000"/>
              </a:solidFill>
            </a:endParaRPr>
          </a:p>
        </p:txBody>
      </p:sp>
      <p:sp>
        <p:nvSpPr>
          <p:cNvPr id="33795" name="Rectangle 3"/>
          <p:cNvSpPr>
            <a:spLocks noGrp="1" noChangeArrowheads="1"/>
          </p:cNvSpPr>
          <p:nvPr>
            <p:ph type="body" sz="half" idx="2"/>
          </p:nvPr>
        </p:nvSpPr>
        <p:spPr>
          <a:xfrm>
            <a:off x="685800" y="4419600"/>
            <a:ext cx="7772400" cy="1676400"/>
          </a:xfrm>
        </p:spPr>
        <p:txBody>
          <a:bodyPr/>
          <a:lstStyle/>
          <a:p>
            <a:r>
              <a:rPr lang="en-US" sz="2800" dirty="0" smtClean="0"/>
              <a:t>Strong bases, such as </a:t>
            </a:r>
            <a:r>
              <a:rPr lang="en-US" sz="2800" dirty="0" err="1" smtClean="0">
                <a:solidFill>
                  <a:srgbClr val="FF0000"/>
                </a:solidFill>
              </a:rPr>
              <a:t>Grignards</a:t>
            </a:r>
            <a:r>
              <a:rPr lang="en-US" sz="2800" dirty="0" smtClean="0"/>
              <a:t> and </a:t>
            </a:r>
            <a:r>
              <a:rPr lang="en-US" sz="2800" dirty="0" err="1" smtClean="0"/>
              <a:t>organolithiums</a:t>
            </a:r>
            <a:r>
              <a:rPr lang="en-US" sz="2800" dirty="0" smtClean="0"/>
              <a:t>, open the epoxide ring by attacking the less hindered carbon.</a:t>
            </a:r>
          </a:p>
        </p:txBody>
      </p:sp>
      <p:sp>
        <p:nvSpPr>
          <p:cNvPr id="132100" name="Text Box 5"/>
          <p:cNvSpPr txBox="1">
            <a:spLocks noChangeArrowheads="1"/>
          </p:cNvSpPr>
          <p:nvPr/>
        </p:nvSpPr>
        <p:spPr bwMode="auto">
          <a:xfrm>
            <a:off x="8153400" y="54864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pic>
        <p:nvPicPr>
          <p:cNvPr id="132101" name="Picture 1"/>
          <p:cNvPicPr>
            <a:picLocks noChangeAspect="1"/>
          </p:cNvPicPr>
          <p:nvPr/>
        </p:nvPicPr>
        <p:blipFill>
          <a:blip r:embed="rId3" cstate="print"/>
          <a:srcRect/>
          <a:stretch>
            <a:fillRect/>
          </a:stretch>
        </p:blipFill>
        <p:spPr bwMode="auto">
          <a:xfrm>
            <a:off x="304800" y="2438400"/>
            <a:ext cx="8534400" cy="1616075"/>
          </a:xfrm>
          <a:prstGeom prst="rect">
            <a:avLst/>
          </a:prstGeom>
          <a:noFill/>
          <a:ln w="9525">
            <a:noFill/>
            <a:miter lim="800000"/>
            <a:headEnd/>
            <a:tailEnd/>
          </a:ln>
        </p:spPr>
      </p:pic>
    </p:spTree>
    <p:extLst>
      <p:ext uri="{BB962C8B-B14F-4D97-AF65-F5344CB8AC3E}">
        <p14:creationId xmlns:p14="http://schemas.microsoft.com/office/powerpoint/2010/main" val="3175163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81000"/>
            <a:ext cx="7772400" cy="1143000"/>
          </a:xfrm>
          <a:prstGeom prst="rect">
            <a:avLst/>
          </a:prstGeom>
        </p:spPr>
        <p:style>
          <a:lnRef idx="2">
            <a:schemeClr val="accent2"/>
          </a:lnRef>
          <a:fillRef idx="1">
            <a:schemeClr val="lt1"/>
          </a:fillRef>
          <a:effectRef idx="0">
            <a:schemeClr val="accent2"/>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t>Hydrogen Bond Acceptor</a:t>
            </a:r>
            <a:endParaRPr lang="en-US" dirty="0" smtClean="0"/>
          </a:p>
        </p:txBody>
      </p:sp>
      <p:pic>
        <p:nvPicPr>
          <p:cNvPr id="3" name="Picture 2"/>
          <p:cNvPicPr>
            <a:picLocks noChangeAspect="1"/>
          </p:cNvPicPr>
          <p:nvPr/>
        </p:nvPicPr>
        <p:blipFill>
          <a:blip r:embed="rId2" cstate="print"/>
          <a:srcRect/>
          <a:stretch>
            <a:fillRect/>
          </a:stretch>
        </p:blipFill>
        <p:spPr bwMode="auto">
          <a:xfrm>
            <a:off x="838200" y="1710531"/>
            <a:ext cx="7543800" cy="252253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4" name="Rectangle 4"/>
          <p:cNvSpPr txBox="1">
            <a:spLocks noChangeArrowheads="1"/>
          </p:cNvSpPr>
          <p:nvPr/>
        </p:nvSpPr>
        <p:spPr>
          <a:xfrm>
            <a:off x="723900" y="4419600"/>
            <a:ext cx="7772400" cy="2209800"/>
          </a:xfrm>
          <a:prstGeom prst="rect">
            <a:avLst/>
          </a:prstGeom>
        </p:spPr>
        <p:style>
          <a:lnRef idx="2">
            <a:schemeClr val="accent2"/>
          </a:lnRef>
          <a:fillRef idx="1">
            <a:schemeClr val="lt1"/>
          </a:fillRef>
          <a:effectRef idx="0">
            <a:schemeClr val="accent2"/>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nSpc>
                <a:spcPct val="90000"/>
              </a:lnSpc>
            </a:pPr>
            <a:r>
              <a:rPr lang="en-US" sz="2400" smtClean="0">
                <a:solidFill>
                  <a:srgbClr val="000000"/>
                </a:solidFill>
              </a:rPr>
              <a:t>Ethers cannot hydrogen bond with other ether molecules, so they have a lower boiling point than alcohols.  </a:t>
            </a:r>
          </a:p>
          <a:p>
            <a:pPr>
              <a:lnSpc>
                <a:spcPct val="90000"/>
              </a:lnSpc>
            </a:pPr>
            <a:r>
              <a:rPr lang="en-US" sz="2400" smtClean="0">
                <a:solidFill>
                  <a:srgbClr val="000000"/>
                </a:solidFill>
              </a:rPr>
              <a:t>Ether molecules can hydrogen bond with water and alcohol molecules.  </a:t>
            </a:r>
          </a:p>
          <a:p>
            <a:pPr>
              <a:lnSpc>
                <a:spcPct val="90000"/>
              </a:lnSpc>
            </a:pPr>
            <a:r>
              <a:rPr lang="en-US" sz="2400" smtClean="0">
                <a:solidFill>
                  <a:srgbClr val="000000"/>
                </a:solidFill>
              </a:rPr>
              <a:t>They are hydrogen bond acceptors.</a:t>
            </a:r>
            <a:endParaRPr lang="en-US" sz="2400" dirty="0" smtClean="0">
              <a:solidFill>
                <a:srgbClr val="000000"/>
              </a:solidFill>
            </a:endParaRPr>
          </a:p>
        </p:txBody>
      </p:sp>
    </p:spTree>
    <p:extLst>
      <p:ext uri="{BB962C8B-B14F-4D97-AF65-F5344CB8AC3E}">
        <p14:creationId xmlns:p14="http://schemas.microsoft.com/office/powerpoint/2010/main" val="21155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93675"/>
            <a:ext cx="8229600" cy="9318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effectLst>
                  <a:outerShdw blurRad="38100" dist="38100" dir="2700000" algn="tl">
                    <a:srgbClr val="DDDDDD"/>
                  </a:outerShdw>
                </a:effectLst>
                <a:latin typeface="Palatino Linotype" charset="0"/>
                <a:ea typeface="MS PGothic" charset="0"/>
                <a:cs typeface="Tahoma" charset="0"/>
              </a:rPr>
              <a:t>Structure </a:t>
            </a:r>
            <a:r>
              <a:rPr lang="en-US" sz="4000" b="1" dirty="0">
                <a:solidFill>
                  <a:srgbClr val="FF0000"/>
                </a:solidFill>
                <a:effectLst>
                  <a:outerShdw blurRad="38100" dist="38100" dir="2700000" algn="tl">
                    <a:srgbClr val="DDDDDD"/>
                  </a:outerShdw>
                </a:effectLst>
                <a:latin typeface="Palatino Linotype" charset="0"/>
                <a:ea typeface="MS PGothic" charset="0"/>
                <a:cs typeface="Tahoma" charset="0"/>
              </a:rPr>
              <a:t>and Properties of </a:t>
            </a:r>
            <a:r>
              <a:rPr lang="en-US" sz="4000" b="1" dirty="0" smtClean="0">
                <a:solidFill>
                  <a:srgbClr val="FF0000"/>
                </a:solidFill>
                <a:effectLst>
                  <a:outerShdw blurRad="38100" dist="38100" dir="2700000" algn="tl">
                    <a:srgbClr val="DDDDDD"/>
                  </a:outerShdw>
                </a:effectLst>
                <a:latin typeface="Palatino Linotype" charset="0"/>
                <a:ea typeface="MS PGothic" charset="0"/>
                <a:cs typeface="Tahoma" charset="0"/>
              </a:rPr>
              <a:t>Ethers</a:t>
            </a:r>
            <a:endParaRPr lang="en-US" sz="4000" b="1" dirty="0">
              <a:solidFill>
                <a:srgbClr val="FF0000"/>
              </a:solidFill>
              <a:effectLst>
                <a:outerShdw blurRad="38100" dist="38100" dir="2700000" algn="tl">
                  <a:srgbClr val="DDDDDD"/>
                </a:outerShdw>
              </a:effectLst>
              <a:latin typeface="Palatino Linotype" charset="0"/>
              <a:ea typeface="MS PGothic" charset="0"/>
              <a:cs typeface="Tahoma" charset="0"/>
            </a:endParaRPr>
          </a:p>
        </p:txBody>
      </p:sp>
      <p:sp>
        <p:nvSpPr>
          <p:cNvPr id="6" name="Content Placeholder 2"/>
          <p:cNvSpPr txBox="1">
            <a:spLocks/>
          </p:cNvSpPr>
          <p:nvPr/>
        </p:nvSpPr>
        <p:spPr>
          <a:xfrm>
            <a:off x="247650" y="1125538"/>
            <a:ext cx="8689975" cy="52308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solidFill>
                  <a:schemeClr val="tx1">
                    <a:lumMod val="75000"/>
                    <a:lumOff val="25000"/>
                  </a:schemeClr>
                </a:solidFill>
                <a:sym typeface="Symbol"/>
              </a:rPr>
              <a:t>Explain the boiling point trends below using all relevant intermolecular attractions</a:t>
            </a:r>
          </a:p>
          <a:p>
            <a:pPr lvl="1">
              <a:defRPr/>
            </a:pPr>
            <a:r>
              <a:rPr lang="en-US" b="1" u="sng" dirty="0" smtClean="0">
                <a:solidFill>
                  <a:srgbClr val="FF0000"/>
                </a:solidFill>
                <a:sym typeface="Symbol"/>
              </a:rPr>
              <a:t>Trend 1</a:t>
            </a:r>
          </a:p>
          <a:p>
            <a:pPr lvl="1">
              <a:defRPr/>
            </a:pPr>
            <a:endParaRPr lang="en-US" dirty="0" smtClean="0">
              <a:solidFill>
                <a:schemeClr val="tx1">
                  <a:lumMod val="75000"/>
                  <a:lumOff val="25000"/>
                </a:schemeClr>
              </a:solidFill>
              <a:sym typeface="Symbol"/>
            </a:endParaRPr>
          </a:p>
          <a:p>
            <a:pPr lvl="1">
              <a:defRPr/>
            </a:pPr>
            <a:endParaRPr lang="en-US" dirty="0" smtClean="0">
              <a:solidFill>
                <a:schemeClr val="tx1">
                  <a:lumMod val="75000"/>
                  <a:lumOff val="25000"/>
                </a:schemeClr>
              </a:solidFill>
              <a:sym typeface="Symbol"/>
            </a:endParaRPr>
          </a:p>
          <a:p>
            <a:pPr lvl="1">
              <a:defRPr/>
            </a:pPr>
            <a:endParaRPr lang="en-US" dirty="0" smtClean="0">
              <a:solidFill>
                <a:schemeClr val="tx1">
                  <a:lumMod val="75000"/>
                  <a:lumOff val="25000"/>
                </a:schemeClr>
              </a:solidFill>
              <a:sym typeface="Symbol"/>
            </a:endParaRPr>
          </a:p>
          <a:p>
            <a:pPr lvl="1">
              <a:defRPr/>
            </a:pPr>
            <a:r>
              <a:rPr lang="en-US" b="1" u="sng" dirty="0">
                <a:solidFill>
                  <a:srgbClr val="FF0000"/>
                </a:solidFill>
                <a:sym typeface="Symbol"/>
              </a:rPr>
              <a:t>Trend 2</a:t>
            </a:r>
          </a:p>
          <a:p>
            <a:pPr lvl="1">
              <a:defRPr/>
            </a:pPr>
            <a:endParaRPr lang="en-US" dirty="0" smtClean="0">
              <a:solidFill>
                <a:schemeClr val="tx1">
                  <a:lumMod val="75000"/>
                  <a:lumOff val="25000"/>
                </a:schemeClr>
              </a:solidFill>
              <a:sym typeface="Symbol"/>
            </a:endParaRPr>
          </a:p>
          <a:p>
            <a:pPr lvl="1">
              <a:defRPr/>
            </a:pPr>
            <a:r>
              <a:rPr lang="en-US" dirty="0" smtClean="0">
                <a:solidFill>
                  <a:schemeClr val="tx1">
                    <a:lumMod val="75000"/>
                    <a:lumOff val="25000"/>
                  </a:schemeClr>
                </a:solidFill>
                <a:sym typeface="Symbol"/>
              </a:rPr>
              <a:t>Trend 2</a:t>
            </a:r>
          </a:p>
        </p:txBody>
      </p:sp>
      <p:pic>
        <p:nvPicPr>
          <p:cNvPr id="7" name="Picture 2"/>
          <p:cNvPicPr>
            <a:picLocks noChangeAspect="1" noChangeArrowheads="1"/>
          </p:cNvPicPr>
          <p:nvPr/>
        </p:nvPicPr>
        <p:blipFill>
          <a:blip r:embed="rId2"/>
          <a:srcRect l="29352"/>
          <a:stretch>
            <a:fillRect/>
          </a:stretch>
        </p:blipFill>
        <p:spPr bwMode="auto">
          <a:xfrm>
            <a:off x="1413575" y="2644184"/>
            <a:ext cx="6316851" cy="1583893"/>
          </a:xfrm>
          <a:prstGeom prst="rect">
            <a:avLst/>
          </a:prstGeom>
          <a:noFill/>
          <a:ln w="9525">
            <a:noFill/>
            <a:miter lim="800000"/>
            <a:headEnd/>
            <a:tailEnd/>
          </a:ln>
        </p:spPr>
      </p:pic>
      <p:pic>
        <p:nvPicPr>
          <p:cNvPr id="8" name="Picture 3"/>
          <p:cNvPicPr>
            <a:picLocks noChangeAspect="1" noChangeArrowheads="1"/>
          </p:cNvPicPr>
          <p:nvPr/>
        </p:nvPicPr>
        <p:blipFill>
          <a:blip r:embed="rId3"/>
          <a:stretch>
            <a:fillRect/>
          </a:stretch>
        </p:blipFill>
        <p:spPr bwMode="auto">
          <a:xfrm>
            <a:off x="661348" y="4784196"/>
            <a:ext cx="7821305" cy="1312862"/>
          </a:xfrm>
          <a:prstGeom prst="rect">
            <a:avLst/>
          </a:prstGeom>
          <a:noFill/>
          <a:ln w="9525">
            <a:noFill/>
            <a:miter lim="800000"/>
            <a:headEnd/>
            <a:tailEnd/>
          </a:ln>
        </p:spPr>
      </p:pic>
    </p:spTree>
    <p:extLst>
      <p:ext uri="{BB962C8B-B14F-4D97-AF65-F5344CB8AC3E}">
        <p14:creationId xmlns:p14="http://schemas.microsoft.com/office/powerpoint/2010/main" val="2746420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sz="6000" b="1" dirty="0" smtClean="0">
                <a:solidFill>
                  <a:srgbClr val="FF0000"/>
                </a:solidFill>
              </a:rPr>
              <a:t>Ethers as Solvents </a:t>
            </a:r>
          </a:p>
        </p:txBody>
      </p:sp>
      <p:pic>
        <p:nvPicPr>
          <p:cNvPr id="3" name="Picture 1"/>
          <p:cNvPicPr>
            <a:picLocks noChangeAspect="1"/>
          </p:cNvPicPr>
          <p:nvPr/>
        </p:nvPicPr>
        <p:blipFill>
          <a:blip r:embed="rId2" cstate="print"/>
          <a:srcRect/>
          <a:stretch>
            <a:fillRect/>
          </a:stretch>
        </p:blipFill>
        <p:spPr bwMode="auto">
          <a:xfrm>
            <a:off x="533400" y="990600"/>
            <a:ext cx="8534400" cy="1847850"/>
          </a:xfrm>
          <a:prstGeom prst="rect">
            <a:avLst/>
          </a:prstGeom>
          <a:noFill/>
          <a:ln w="9525">
            <a:noFill/>
            <a:miter lim="800000"/>
            <a:headEnd/>
            <a:tailEnd/>
          </a:ln>
        </p:spPr>
      </p:pic>
      <p:sp>
        <p:nvSpPr>
          <p:cNvPr id="4" name="Content Placeholder 6"/>
          <p:cNvSpPr>
            <a:spLocks noGrp="1"/>
          </p:cNvSpPr>
          <p:nvPr>
            <p:ph sz="half" idx="1"/>
          </p:nvPr>
        </p:nvSpPr>
        <p:spPr>
          <a:xfrm>
            <a:off x="152400" y="3352800"/>
            <a:ext cx="8839200" cy="3048000"/>
          </a:xfrm>
        </p:spPr>
        <p:txBody>
          <a:bodyPr>
            <a:normAutofit/>
          </a:bodyPr>
          <a:lstStyle/>
          <a:p>
            <a:r>
              <a:rPr lang="en-US" sz="4000" dirty="0" smtClean="0">
                <a:solidFill>
                  <a:srgbClr val="FF0000"/>
                </a:solidFill>
              </a:rPr>
              <a:t>Ethers</a:t>
            </a:r>
            <a:r>
              <a:rPr lang="en-US" sz="4000" dirty="0" smtClean="0"/>
              <a:t> are widely used as </a:t>
            </a:r>
            <a:r>
              <a:rPr lang="en-US" sz="4000" dirty="0" smtClean="0">
                <a:solidFill>
                  <a:srgbClr val="FF0000"/>
                </a:solidFill>
              </a:rPr>
              <a:t>solvents </a:t>
            </a:r>
            <a:r>
              <a:rPr lang="en-US" sz="4000" dirty="0" smtClean="0"/>
              <a:t>because</a:t>
            </a:r>
          </a:p>
          <a:p>
            <a:pPr lvl="1"/>
            <a:r>
              <a:rPr lang="en-US" sz="2800" i="1" dirty="0" smtClean="0">
                <a:ea typeface="ＭＳ Ｐゴシック" pitchFamily="80" charset="-128"/>
              </a:rPr>
              <a:t>they can dissolve nonpolar and polar substances.</a:t>
            </a:r>
          </a:p>
          <a:p>
            <a:pPr lvl="1"/>
            <a:r>
              <a:rPr lang="en-US" sz="2800" i="1" dirty="0" smtClean="0">
                <a:ea typeface="ＭＳ Ｐゴシック" pitchFamily="80" charset="-128"/>
              </a:rPr>
              <a:t>they are unreactive toward strong bases.</a:t>
            </a:r>
          </a:p>
        </p:txBody>
      </p:sp>
    </p:spTree>
    <p:extLst>
      <p:ext uri="{BB962C8B-B14F-4D97-AF65-F5344CB8AC3E}">
        <p14:creationId xmlns:p14="http://schemas.microsoft.com/office/powerpoint/2010/main" val="1391571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93675"/>
            <a:ext cx="8229600" cy="9318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effectLst>
                  <a:outerShdw blurRad="38100" dist="38100" dir="2700000" algn="tl">
                    <a:srgbClr val="DDDDDD"/>
                  </a:outerShdw>
                </a:effectLst>
                <a:latin typeface="Palatino Linotype" charset="0"/>
                <a:ea typeface="MS PGothic" charset="0"/>
                <a:cs typeface="Tahoma" charset="0"/>
              </a:rPr>
              <a:t>Structure </a:t>
            </a:r>
            <a:r>
              <a:rPr lang="en-US" sz="4000" b="1" dirty="0">
                <a:solidFill>
                  <a:srgbClr val="FF0000"/>
                </a:solidFill>
                <a:effectLst>
                  <a:outerShdw blurRad="38100" dist="38100" dir="2700000" algn="tl">
                    <a:srgbClr val="DDDDDD"/>
                  </a:outerShdw>
                </a:effectLst>
                <a:latin typeface="Palatino Linotype" charset="0"/>
                <a:ea typeface="MS PGothic" charset="0"/>
                <a:cs typeface="Tahoma" charset="0"/>
              </a:rPr>
              <a:t>and Properties of </a:t>
            </a:r>
            <a:r>
              <a:rPr lang="en-US" sz="4000" b="1" dirty="0" smtClean="0">
                <a:solidFill>
                  <a:srgbClr val="FF0000"/>
                </a:solidFill>
                <a:effectLst>
                  <a:outerShdw blurRad="38100" dist="38100" dir="2700000" algn="tl">
                    <a:srgbClr val="DDDDDD"/>
                  </a:outerShdw>
                </a:effectLst>
                <a:latin typeface="Palatino Linotype" charset="0"/>
                <a:ea typeface="MS PGothic" charset="0"/>
                <a:cs typeface="Tahoma" charset="0"/>
              </a:rPr>
              <a:t>Ethers</a:t>
            </a:r>
            <a:endParaRPr lang="en-US" sz="4000" b="1" dirty="0">
              <a:solidFill>
                <a:srgbClr val="FF0000"/>
              </a:solidFill>
              <a:effectLst>
                <a:outerShdw blurRad="38100" dist="38100" dir="2700000" algn="tl">
                  <a:srgbClr val="DDDDDD"/>
                </a:outerShdw>
              </a:effectLst>
              <a:latin typeface="Palatino Linotype" charset="0"/>
              <a:ea typeface="MS PGothic" charset="0"/>
              <a:cs typeface="Tahoma" charset="0"/>
            </a:endParaRPr>
          </a:p>
        </p:txBody>
      </p:sp>
      <p:sp>
        <p:nvSpPr>
          <p:cNvPr id="6" name="Content Placeholder 2"/>
          <p:cNvSpPr txBox="1">
            <a:spLocks/>
          </p:cNvSpPr>
          <p:nvPr/>
        </p:nvSpPr>
        <p:spPr>
          <a:xfrm>
            <a:off x="247650" y="1125538"/>
            <a:ext cx="8689975" cy="52308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0000"/>
                </a:solidFill>
                <a:sym typeface="Symbol" charset="2"/>
              </a:rPr>
              <a:t>Ethers </a:t>
            </a:r>
            <a:r>
              <a:rPr lang="en-US" dirty="0" smtClean="0">
                <a:sym typeface="Symbol" charset="2"/>
              </a:rPr>
              <a:t>are often used by organic chemists as solvents</a:t>
            </a:r>
          </a:p>
          <a:p>
            <a:pPr marL="914400" lvl="1" indent="-457200"/>
            <a:r>
              <a:rPr lang="en-US" dirty="0" smtClean="0">
                <a:sym typeface="Symbol" charset="2"/>
              </a:rPr>
              <a:t>Relatively </a:t>
            </a:r>
            <a:r>
              <a:rPr lang="en-US" dirty="0" smtClean="0">
                <a:solidFill>
                  <a:srgbClr val="FF0000"/>
                </a:solidFill>
                <a:sym typeface="Symbol" charset="2"/>
              </a:rPr>
              <a:t>low boiling points </a:t>
            </a:r>
            <a:r>
              <a:rPr lang="en-US" dirty="0" smtClean="0">
                <a:sym typeface="Symbol" charset="2"/>
              </a:rPr>
              <a:t>allow them to be evaporated after the reaction is complete</a:t>
            </a:r>
          </a:p>
          <a:p>
            <a:pPr marL="914400" lvl="1" indent="-457200"/>
            <a:r>
              <a:rPr lang="en-US" dirty="0" smtClean="0">
                <a:sym typeface="Symbol" charset="2"/>
              </a:rPr>
              <a:t>Their dipole moment allows them to </a:t>
            </a:r>
            <a:r>
              <a:rPr lang="en-US" dirty="0" smtClean="0">
                <a:solidFill>
                  <a:srgbClr val="FF0000"/>
                </a:solidFill>
                <a:sym typeface="Symbol" charset="2"/>
              </a:rPr>
              <a:t>stabilize</a:t>
            </a:r>
            <a:r>
              <a:rPr lang="en-US" dirty="0" smtClean="0">
                <a:sym typeface="Symbol" charset="2"/>
              </a:rPr>
              <a:t> charged or partially charged transition states. HOW?</a:t>
            </a:r>
          </a:p>
          <a:p>
            <a:pPr marL="914400" lvl="1" indent="-457200">
              <a:buFont typeface="Calibri" charset="0"/>
              <a:buAutoNum type="arabicPeriod"/>
            </a:pPr>
            <a:endParaRPr lang="en-US" dirty="0" smtClean="0">
              <a:sym typeface="Symbol" charset="2"/>
            </a:endParaRPr>
          </a:p>
          <a:p>
            <a:pPr marL="914400" lvl="1" indent="-457200"/>
            <a:r>
              <a:rPr lang="en-US" dirty="0" smtClean="0">
                <a:sym typeface="Symbol" charset="2"/>
              </a:rPr>
              <a:t>They are </a:t>
            </a:r>
            <a:r>
              <a:rPr lang="en-US" dirty="0" smtClean="0">
                <a:solidFill>
                  <a:srgbClr val="FF0000"/>
                </a:solidFill>
                <a:sym typeface="Symbol" charset="2"/>
              </a:rPr>
              <a:t>NOT protic</a:t>
            </a:r>
            <a:r>
              <a:rPr lang="en-US" dirty="0" smtClean="0">
                <a:sym typeface="Symbol" charset="2"/>
              </a:rPr>
              <a:t>. WHY is that an advantage for a solvent in many reactions?</a:t>
            </a:r>
          </a:p>
          <a:p>
            <a:pPr marL="914400" lvl="1" indent="-457200">
              <a:buFont typeface="Calibri" charset="0"/>
              <a:buAutoNum type="arabicPeriod"/>
            </a:pPr>
            <a:endParaRPr lang="en-US" dirty="0">
              <a:sym typeface="Symbol" charset="2"/>
            </a:endParaRPr>
          </a:p>
        </p:txBody>
      </p:sp>
    </p:spTree>
    <p:extLst>
      <p:ext uri="{BB962C8B-B14F-4D97-AF65-F5344CB8AC3E}">
        <p14:creationId xmlns:p14="http://schemas.microsoft.com/office/powerpoint/2010/main" val="1291385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1828800" y="762000"/>
            <a:ext cx="5105400" cy="798513"/>
          </a:xfrm>
        </p:spPr>
        <p:txBody>
          <a:bodyPr/>
          <a:lstStyle/>
          <a:p>
            <a:pPr eaLnBrk="1" hangingPunct="1"/>
            <a:r>
              <a:rPr lang="en-US" altLang="en-US" sz="2400" b="1" smtClean="0">
                <a:solidFill>
                  <a:srgbClr val="FF0000"/>
                </a:solidFill>
                <a:latin typeface="Times New Roman" panose="02020603050405020304" pitchFamily="18" charset="0"/>
                <a:ea typeface="ＭＳ Ｐゴシック" pitchFamily="34" charset="-128"/>
                <a:cs typeface="Times New Roman" panose="02020603050405020304" pitchFamily="18" charset="0"/>
              </a:rPr>
              <a:t>Physical Properties of Ether</a:t>
            </a:r>
            <a:endParaRPr lang="ar-SA" altLang="en-US" sz="2400" b="1" smtClean="0">
              <a:solidFill>
                <a:srgbClr val="FF000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32771" name="Rectangle 1"/>
          <p:cNvSpPr>
            <a:spLocks noChangeArrowheads="1"/>
          </p:cNvSpPr>
          <p:nvPr/>
        </p:nvSpPr>
        <p:spPr bwMode="auto">
          <a:xfrm>
            <a:off x="0" y="1265238"/>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fontAlgn="base">
              <a:lnSpc>
                <a:spcPct val="150000"/>
              </a:lnSpc>
              <a:spcBef>
                <a:spcPct val="0"/>
              </a:spcBef>
              <a:spcAft>
                <a:spcPct val="0"/>
              </a:spcAft>
              <a:buFont typeface="Arial" panose="020B0604020202020204" pitchFamily="34" charset="0"/>
              <a:buNone/>
            </a:pPr>
            <a:r>
              <a:rPr lang="en-US" altLang="en-US" sz="2000" b="1" u="sng" dirty="0">
                <a:solidFill>
                  <a:srgbClr val="0070C0"/>
                </a:solidFill>
                <a:latin typeface="Times New Roman" panose="02020603050405020304" pitchFamily="18" charset="0"/>
                <a:cs typeface="Times New Roman" panose="02020603050405020304" pitchFamily="18" charset="0"/>
              </a:rPr>
              <a:t>1) Boiling Points</a:t>
            </a:r>
            <a:endParaRPr lang="fr-FR" altLang="en-US" sz="2000" dirty="0">
              <a:solidFill>
                <a:srgbClr val="0000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Arial" panose="020B0604020202020204" pitchFamily="34" charset="0"/>
              <a:buNone/>
            </a:pPr>
            <a:r>
              <a:rPr lang="en-US" altLang="en-US" sz="2000" dirty="0">
                <a:solidFill>
                  <a:srgbClr val="000000"/>
                </a:solidFill>
                <a:latin typeface="Times New Roman" panose="02020603050405020304" pitchFamily="18" charset="0"/>
                <a:cs typeface="Times New Roman" panose="02020603050405020304" pitchFamily="18" charset="0"/>
              </a:rPr>
              <a:t>The boiling points of </a:t>
            </a:r>
            <a:r>
              <a:rPr lang="en-US" altLang="en-US" sz="2000" dirty="0">
                <a:solidFill>
                  <a:srgbClr val="00B050"/>
                </a:solidFill>
                <a:latin typeface="Times New Roman" panose="02020603050405020304" pitchFamily="18" charset="0"/>
                <a:cs typeface="Times New Roman" panose="02020603050405020304" pitchFamily="18" charset="0"/>
              </a:rPr>
              <a:t>ethers</a:t>
            </a:r>
            <a:r>
              <a:rPr lang="en-US" altLang="en-US" sz="2000" dirty="0">
                <a:solidFill>
                  <a:srgbClr val="000000"/>
                </a:solidFill>
                <a:latin typeface="Times New Roman" panose="02020603050405020304" pitchFamily="18" charset="0"/>
                <a:cs typeface="Times New Roman" panose="02020603050405020304" pitchFamily="18" charset="0"/>
              </a:rPr>
              <a:t> are </a:t>
            </a:r>
            <a:r>
              <a:rPr lang="en-US" altLang="en-US" sz="2000" u="sng" dirty="0">
                <a:solidFill>
                  <a:srgbClr val="FF0000"/>
                </a:solidFill>
                <a:latin typeface="Times New Roman" panose="02020603050405020304" pitchFamily="18" charset="0"/>
                <a:cs typeface="Times New Roman" panose="02020603050405020304" pitchFamily="18" charset="0"/>
              </a:rPr>
              <a:t>lower</a:t>
            </a:r>
            <a:r>
              <a:rPr lang="en-US" altLang="en-US" sz="2000" dirty="0">
                <a:solidFill>
                  <a:srgbClr val="000000"/>
                </a:solidFill>
                <a:latin typeface="Times New Roman" panose="02020603050405020304" pitchFamily="18" charset="0"/>
                <a:cs typeface="Times New Roman" panose="02020603050405020304" pitchFamily="18" charset="0"/>
              </a:rPr>
              <a:t> than those of </a:t>
            </a:r>
            <a:r>
              <a:rPr lang="en-US" altLang="en-US" sz="2000" dirty="0">
                <a:solidFill>
                  <a:srgbClr val="00B050"/>
                </a:solidFill>
                <a:latin typeface="Times New Roman" panose="02020603050405020304" pitchFamily="18" charset="0"/>
                <a:cs typeface="Times New Roman" panose="02020603050405020304" pitchFamily="18" charset="0"/>
              </a:rPr>
              <a:t>alcohols </a:t>
            </a:r>
            <a:r>
              <a:rPr lang="en-US" altLang="en-US" sz="2000" dirty="0">
                <a:solidFill>
                  <a:srgbClr val="000000"/>
                </a:solidFill>
                <a:latin typeface="Times New Roman" panose="02020603050405020304" pitchFamily="18" charset="0"/>
                <a:cs typeface="Times New Roman" panose="02020603050405020304" pitchFamily="18" charset="0"/>
              </a:rPr>
              <a:t>having the same molecular weights.</a:t>
            </a:r>
          </a:p>
          <a:p>
            <a:pPr fontAlgn="base">
              <a:lnSpc>
                <a:spcPct val="150000"/>
              </a:lnSpc>
              <a:spcBef>
                <a:spcPct val="0"/>
              </a:spcBef>
              <a:spcAft>
                <a:spcPct val="0"/>
              </a:spcAft>
              <a:buFont typeface="Arial" panose="020B0604020202020204" pitchFamily="34" charset="0"/>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Arial" panose="020B0604020202020204" pitchFamily="34" charset="0"/>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Arial" panose="020B0604020202020204" pitchFamily="34" charset="0"/>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Arial" panose="020B0604020202020204" pitchFamily="34" charset="0"/>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Arial" panose="020B0604020202020204" pitchFamily="34" charset="0"/>
              <a:buNone/>
            </a:pPr>
            <a:r>
              <a:rPr lang="en-US" altLang="en-US" sz="2000" b="1" u="sng" dirty="0">
                <a:solidFill>
                  <a:srgbClr val="0070C0"/>
                </a:solidFill>
                <a:latin typeface="Times New Roman" panose="02020603050405020304" pitchFamily="18" charset="0"/>
                <a:cs typeface="Times New Roman" panose="02020603050405020304" pitchFamily="18" charset="0"/>
              </a:rPr>
              <a:t>2) Solubility in water </a:t>
            </a:r>
          </a:p>
          <a:p>
            <a:pPr eaLnBrk="1" fontAlgn="base" hangingPunct="1">
              <a:spcBef>
                <a:spcPct val="0"/>
              </a:spcBef>
              <a:spcAft>
                <a:spcPct val="0"/>
              </a:spcAft>
              <a:buFont typeface="Wingdings" panose="05000000000000000000" pitchFamily="2" charset="2"/>
              <a:buChar char="Ø"/>
            </a:pPr>
            <a:r>
              <a:rPr lang="en-US" altLang="en-US" sz="2000" dirty="0">
                <a:solidFill>
                  <a:srgbClr val="000000"/>
                </a:solidFill>
                <a:latin typeface="Times New Roman" panose="02020603050405020304" pitchFamily="18" charset="0"/>
                <a:cs typeface="Times New Roman" panose="02020603050405020304" pitchFamily="18" charset="0"/>
              </a:rPr>
              <a:t>Ethers are </a:t>
            </a:r>
            <a:r>
              <a:rPr lang="en-US" altLang="en-US" sz="2000" u="sng" dirty="0">
                <a:solidFill>
                  <a:srgbClr val="FF0000"/>
                </a:solidFill>
                <a:latin typeface="Times New Roman" panose="02020603050405020304" pitchFamily="18" charset="0"/>
                <a:cs typeface="Times New Roman" panose="02020603050405020304" pitchFamily="18" charset="0"/>
              </a:rPr>
              <a:t>much less </a:t>
            </a:r>
            <a:r>
              <a:rPr lang="en-US" altLang="en-US" sz="2000" dirty="0">
                <a:solidFill>
                  <a:srgbClr val="000000"/>
                </a:solidFill>
                <a:latin typeface="Times New Roman" panose="02020603050405020304" pitchFamily="18" charset="0"/>
                <a:cs typeface="Times New Roman" panose="02020603050405020304" pitchFamily="18" charset="0"/>
              </a:rPr>
              <a:t>soluble in water than alcohols (Because they don’t have –OH group, So they are not hydrogen bond donors).</a:t>
            </a:r>
          </a:p>
          <a:p>
            <a:pPr eaLnBrk="1" fontAlgn="base" hangingPunct="1">
              <a:spcBef>
                <a:spcPct val="0"/>
              </a:spcBef>
              <a:spcAft>
                <a:spcPct val="0"/>
              </a:spcAft>
              <a:buFont typeface="Wingdings" panose="05000000000000000000" pitchFamily="2" charset="2"/>
              <a:buChar char="Ø"/>
            </a:pPr>
            <a:r>
              <a:rPr lang="en-US" altLang="en-US" sz="2000" u="sng" dirty="0">
                <a:solidFill>
                  <a:srgbClr val="FF0000"/>
                </a:solidFill>
                <a:latin typeface="Times New Roman" panose="02020603050405020304" pitchFamily="18" charset="0"/>
                <a:cs typeface="Times New Roman" panose="02020603050405020304" pitchFamily="18" charset="0"/>
              </a:rPr>
              <a:t>More water-soluble </a:t>
            </a:r>
            <a:r>
              <a:rPr lang="en-US" altLang="en-US" sz="2000" dirty="0">
                <a:solidFill>
                  <a:srgbClr val="000000"/>
                </a:solidFill>
                <a:latin typeface="Times New Roman" panose="02020603050405020304" pitchFamily="18" charset="0"/>
                <a:cs typeface="Times New Roman" panose="02020603050405020304" pitchFamily="18" charset="0"/>
              </a:rPr>
              <a:t>than hydrocarbons of similar molecular weight (Because they are polar).</a:t>
            </a:r>
            <a:endParaRPr lang="fr-FR" altLang="en-US" sz="2000" dirty="0">
              <a:solidFill>
                <a:srgbClr val="000000"/>
              </a:solidFill>
              <a:latin typeface="Times New Roman" panose="02020603050405020304" pitchFamily="18" charset="0"/>
              <a:cs typeface="Times New Roman" panose="02020603050405020304" pitchFamily="18" charset="0"/>
            </a:endParaRPr>
          </a:p>
        </p:txBody>
      </p:sp>
      <p:graphicFrame>
        <p:nvGraphicFramePr>
          <p:cNvPr id="17412" name="Group 4"/>
          <p:cNvGraphicFramePr>
            <a:graphicFrameLocks noGrp="1"/>
          </p:cNvGraphicFramePr>
          <p:nvPr/>
        </p:nvGraphicFramePr>
        <p:xfrm>
          <a:off x="327025" y="2895600"/>
          <a:ext cx="8424863" cy="1501776"/>
        </p:xfrm>
        <a:graphic>
          <a:graphicData uri="http://schemas.openxmlformats.org/drawingml/2006/table">
            <a:tbl>
              <a:tblPr/>
              <a:tblGrid>
                <a:gridCol w="2106613"/>
                <a:gridCol w="2862262"/>
                <a:gridCol w="1349375"/>
                <a:gridCol w="2106613"/>
              </a:tblGrid>
              <a:tr h="371475">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1" i="0" u="none" strike="noStrike" cap="none" normalizeH="0" baseline="0" dirty="0" smtClean="0">
                          <a:ln>
                            <a:noFill/>
                          </a:ln>
                          <a:solidFill>
                            <a:schemeClr val="tx1"/>
                          </a:solidFill>
                          <a:effectLst/>
                          <a:latin typeface="Comic Sans MS" pitchFamily="66" charset="0"/>
                          <a:ea typeface="ＭＳ Ｐゴシック" pitchFamily="34" charset="-128"/>
                          <a:cs typeface="Arial" pitchFamily="34" charset="0"/>
                        </a:rPr>
                        <a:t>compound</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1"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Formula</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1"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MW</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1"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Bp (°C)</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376238">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ethanol	</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CH</a:t>
                      </a:r>
                      <a:r>
                        <a:rPr kumimoji="0" lang="fr-FR" altLang="en-US" sz="1600" b="0" i="0" u="none" strike="noStrike" cap="none" normalizeH="0" baseline="-25000" smtClean="0">
                          <a:ln>
                            <a:noFill/>
                          </a:ln>
                          <a:solidFill>
                            <a:schemeClr val="tx1"/>
                          </a:solidFill>
                          <a:effectLst/>
                          <a:latin typeface="Comic Sans MS" pitchFamily="66" charset="0"/>
                          <a:ea typeface="ＭＳ Ｐゴシック" pitchFamily="34" charset="-128"/>
                          <a:cs typeface="Arial" pitchFamily="34" charset="0"/>
                        </a:rPr>
                        <a:t>3</a:t>
                      </a: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-CH</a:t>
                      </a:r>
                      <a:r>
                        <a:rPr kumimoji="0" lang="fr-FR" altLang="en-US" sz="1600" b="0" i="0" u="none" strike="noStrike" cap="none" normalizeH="0" baseline="-25000" smtClean="0">
                          <a:ln>
                            <a:noFill/>
                          </a:ln>
                          <a:solidFill>
                            <a:schemeClr val="tx1"/>
                          </a:solidFill>
                          <a:effectLst/>
                          <a:latin typeface="Comic Sans MS" pitchFamily="66" charset="0"/>
                          <a:ea typeface="ＭＳ Ｐゴシック" pitchFamily="34" charset="-128"/>
                          <a:cs typeface="Arial" pitchFamily="34" charset="0"/>
                        </a:rPr>
                        <a:t>2</a:t>
                      </a: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-OH</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46</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78</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dirty="0" err="1" smtClean="0">
                          <a:ln>
                            <a:noFill/>
                          </a:ln>
                          <a:solidFill>
                            <a:schemeClr val="tx1"/>
                          </a:solidFill>
                          <a:effectLst/>
                          <a:latin typeface="Comic Sans MS" pitchFamily="66" charset="0"/>
                          <a:ea typeface="ＭＳ Ｐゴシック" pitchFamily="34" charset="-128"/>
                          <a:cs typeface="Arial" pitchFamily="34" charset="0"/>
                        </a:rPr>
                        <a:t>Dimethyl</a:t>
                      </a:r>
                      <a:r>
                        <a:rPr kumimoji="0" lang="fr-FR" altLang="en-US" sz="1600" b="0" i="0" u="none" strike="noStrike" cap="none" normalizeH="0" baseline="0" dirty="0" smtClean="0">
                          <a:ln>
                            <a:noFill/>
                          </a:ln>
                          <a:solidFill>
                            <a:schemeClr val="tx1"/>
                          </a:solidFill>
                          <a:effectLst/>
                          <a:latin typeface="Comic Sans MS" pitchFamily="66" charset="0"/>
                          <a:ea typeface="ＭＳ Ｐゴシック" pitchFamily="34" charset="-128"/>
                          <a:cs typeface="Arial" pitchFamily="34" charset="0"/>
                        </a:rPr>
                        <a:t> </a:t>
                      </a:r>
                      <a:r>
                        <a:rPr kumimoji="0" lang="fr-FR" altLang="en-US" sz="1600" b="0" i="0" u="none" strike="noStrike" cap="none" normalizeH="0" baseline="0" dirty="0" err="1" smtClean="0">
                          <a:ln>
                            <a:noFill/>
                          </a:ln>
                          <a:solidFill>
                            <a:schemeClr val="tx1"/>
                          </a:solidFill>
                          <a:effectLst/>
                          <a:latin typeface="Comic Sans MS" pitchFamily="66" charset="0"/>
                          <a:ea typeface="ＭＳ Ｐゴシック" pitchFamily="34" charset="-128"/>
                          <a:cs typeface="Arial" pitchFamily="34" charset="0"/>
                        </a:rPr>
                        <a:t>ether</a:t>
                      </a:r>
                      <a:endParaRPr kumimoji="0" lang="fr-FR" altLang="en-US" sz="1600" b="0" i="0" u="none" strike="noStrike" cap="none" normalizeH="0" baseline="0" dirty="0" smtClean="0">
                        <a:ln>
                          <a:noFill/>
                        </a:ln>
                        <a:solidFill>
                          <a:schemeClr val="tx1"/>
                        </a:solidFill>
                        <a:effectLst/>
                        <a:latin typeface="Comic Sans MS" pitchFamily="66" charset="0"/>
                        <a:ea typeface="ＭＳ Ｐゴシック" pitchFamily="34" charset="-128"/>
                        <a:cs typeface="Arial" pitchFamily="34" charset="0"/>
                      </a:endParaRP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CH</a:t>
                      </a:r>
                      <a:r>
                        <a:rPr kumimoji="0" lang="fr-FR" altLang="en-US" sz="1600" b="0" i="0" u="none" strike="noStrike" cap="none" normalizeH="0" baseline="-25000" smtClean="0">
                          <a:ln>
                            <a:noFill/>
                          </a:ln>
                          <a:solidFill>
                            <a:schemeClr val="tx1"/>
                          </a:solidFill>
                          <a:effectLst/>
                          <a:latin typeface="Comic Sans MS" pitchFamily="66" charset="0"/>
                          <a:ea typeface="ＭＳ Ｐゴシック" pitchFamily="34" charset="-128"/>
                          <a:cs typeface="Arial" pitchFamily="34" charset="0"/>
                        </a:rPr>
                        <a:t>3</a:t>
                      </a: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-O-CH</a:t>
                      </a:r>
                      <a:r>
                        <a:rPr kumimoji="0" lang="fr-FR" altLang="en-US" sz="1600" b="0" i="0" u="none" strike="noStrike" cap="none" normalizeH="0" baseline="-25000" smtClean="0">
                          <a:ln>
                            <a:noFill/>
                          </a:ln>
                          <a:solidFill>
                            <a:schemeClr val="tx1"/>
                          </a:solidFill>
                          <a:effectLst/>
                          <a:latin typeface="Comic Sans MS" pitchFamily="66" charset="0"/>
                          <a:ea typeface="ＭＳ Ｐゴシック" pitchFamily="34" charset="-128"/>
                          <a:cs typeface="Arial" pitchFamily="34" charset="0"/>
                        </a:rPr>
                        <a:t>3</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46</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-25</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dirty="0" smtClean="0">
                          <a:ln>
                            <a:noFill/>
                          </a:ln>
                          <a:solidFill>
                            <a:schemeClr val="tx1"/>
                          </a:solidFill>
                          <a:effectLst/>
                          <a:latin typeface="Comic Sans MS" pitchFamily="66" charset="0"/>
                          <a:ea typeface="ＭＳ Ｐゴシック" pitchFamily="34" charset="-128"/>
                          <a:cs typeface="Arial" pitchFamily="34" charset="0"/>
                        </a:rPr>
                        <a:t>propane</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CH</a:t>
                      </a:r>
                      <a:r>
                        <a:rPr kumimoji="0" lang="fr-FR" altLang="en-US" sz="1600" b="0" i="0" u="none" strike="noStrike" cap="none" normalizeH="0" baseline="-25000" smtClean="0">
                          <a:ln>
                            <a:noFill/>
                          </a:ln>
                          <a:solidFill>
                            <a:schemeClr val="tx1"/>
                          </a:solidFill>
                          <a:effectLst/>
                          <a:latin typeface="Comic Sans MS" pitchFamily="66" charset="0"/>
                          <a:ea typeface="ＭＳ Ｐゴシック" pitchFamily="34" charset="-128"/>
                          <a:cs typeface="Arial" pitchFamily="34" charset="0"/>
                        </a:rPr>
                        <a:t>3</a:t>
                      </a: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-CH</a:t>
                      </a:r>
                      <a:r>
                        <a:rPr kumimoji="0" lang="fr-FR" altLang="en-US" sz="1600" b="0" i="0" u="none" strike="noStrike" cap="none" normalizeH="0" baseline="-25000" smtClean="0">
                          <a:ln>
                            <a:noFill/>
                          </a:ln>
                          <a:solidFill>
                            <a:schemeClr val="tx1"/>
                          </a:solidFill>
                          <a:effectLst/>
                          <a:latin typeface="Comic Sans MS" pitchFamily="66" charset="0"/>
                          <a:ea typeface="ＭＳ Ｐゴシック" pitchFamily="34" charset="-128"/>
                          <a:cs typeface="Arial" pitchFamily="34" charset="0"/>
                        </a:rPr>
                        <a:t>2</a:t>
                      </a: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-CH</a:t>
                      </a:r>
                      <a:r>
                        <a:rPr kumimoji="0" lang="fr-FR" altLang="en-US" sz="1600" b="0" i="0" u="none" strike="noStrike" cap="none" normalizeH="0" baseline="-25000" smtClean="0">
                          <a:ln>
                            <a:noFill/>
                          </a:ln>
                          <a:solidFill>
                            <a:schemeClr val="tx1"/>
                          </a:solidFill>
                          <a:effectLst/>
                          <a:latin typeface="Comic Sans MS" pitchFamily="66" charset="0"/>
                          <a:ea typeface="ＭＳ Ｐゴシック" pitchFamily="34" charset="-128"/>
                          <a:cs typeface="Arial" pitchFamily="34" charset="0"/>
                        </a:rPr>
                        <a:t>3</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smtClean="0">
                          <a:ln>
                            <a:noFill/>
                          </a:ln>
                          <a:solidFill>
                            <a:schemeClr val="tx1"/>
                          </a:solidFill>
                          <a:effectLst/>
                          <a:latin typeface="Comic Sans MS" pitchFamily="66" charset="0"/>
                          <a:ea typeface="ＭＳ Ｐゴシック" pitchFamily="34" charset="-128"/>
                          <a:cs typeface="Arial" pitchFamily="34" charset="0"/>
                        </a:rPr>
                        <a:t>44</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ＭＳ Ｐゴシック" pitchFamily="34" charset="-128"/>
                        </a:defRPr>
                      </a:lvl1pPr>
                      <a:lvl2pPr marL="742950" indent="-285750" eaLnBrk="0" hangingPunct="0">
                        <a:spcBef>
                          <a:spcPct val="20000"/>
                        </a:spcBef>
                        <a:defRPr sz="2400">
                          <a:solidFill>
                            <a:schemeClr val="tx1"/>
                          </a:solidFill>
                          <a:latin typeface="Calibri" pitchFamily="34" charset="0"/>
                          <a:ea typeface="ＭＳ Ｐゴシック" pitchFamily="34" charset="-128"/>
                        </a:defRPr>
                      </a:lvl2pPr>
                      <a:lvl3pPr marL="1143000" indent="-228600" eaLnBrk="0" hangingPunct="0">
                        <a:spcBef>
                          <a:spcPct val="20000"/>
                        </a:spcBef>
                        <a:defRPr sz="2000">
                          <a:solidFill>
                            <a:schemeClr val="tx1"/>
                          </a:solidFill>
                          <a:latin typeface="Calibri" pitchFamily="34" charset="0"/>
                          <a:ea typeface="ＭＳ Ｐゴシック" pitchFamily="34" charset="-128"/>
                        </a:defRPr>
                      </a:lvl3pPr>
                      <a:lvl4pPr marL="1600200" indent="-228600" eaLnBrk="0" hangingPunct="0">
                        <a:spcBef>
                          <a:spcPct val="20000"/>
                        </a:spcBef>
                        <a:defRPr>
                          <a:solidFill>
                            <a:schemeClr val="tx1"/>
                          </a:solidFill>
                          <a:latin typeface="Calibri" pitchFamily="34" charset="0"/>
                          <a:ea typeface="ＭＳ Ｐゴシック" pitchFamily="34" charset="-128"/>
                        </a:defRPr>
                      </a:lvl4pPr>
                      <a:lvl5pPr marL="2057400" indent="-228600" eaLnBrk="0" hangingPunct="0">
                        <a:spcBef>
                          <a:spcPct val="20000"/>
                        </a:spcBef>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
                          <a:srgbClr val="0BD0D9"/>
                        </a:buClr>
                        <a:buSzPct val="95000"/>
                        <a:buFont typeface="Arial" pitchFamily="34" charset="0"/>
                        <a:buNone/>
                        <a:tabLst/>
                      </a:pPr>
                      <a:r>
                        <a:rPr kumimoji="0" lang="fr-FR" altLang="en-US" sz="1600" b="0" i="0" u="none" strike="noStrike" cap="none" normalizeH="0" baseline="0" dirty="0" smtClean="0">
                          <a:ln>
                            <a:noFill/>
                          </a:ln>
                          <a:solidFill>
                            <a:schemeClr val="tx1"/>
                          </a:solidFill>
                          <a:effectLst/>
                          <a:latin typeface="Comic Sans MS" pitchFamily="66" charset="0"/>
                          <a:ea typeface="ＭＳ Ｐゴシック" pitchFamily="34" charset="-128"/>
                          <a:cs typeface="Arial" pitchFamily="34" charset="0"/>
                        </a:rPr>
                        <a:t>-42</a:t>
                      </a:r>
                    </a:p>
                  </a:txBody>
                  <a:tcPr marL="91439" marR="91439"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10" name="Straight Connector 9"/>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3276600" y="24384"/>
            <a:ext cx="2403222" cy="1015663"/>
          </a:xfrm>
          <a:prstGeom prst="rect">
            <a:avLst/>
          </a:prstGeom>
        </p:spPr>
        <p:txBody>
          <a:bodyPr wrap="none">
            <a:spAutoFit/>
          </a:bodyPr>
          <a:lstStyle/>
          <a:p>
            <a:pPr fontAlgn="base">
              <a:spcBef>
                <a:spcPct val="0"/>
              </a:spcBef>
              <a:spcAft>
                <a:spcPct val="0"/>
              </a:spcAft>
              <a:buFont typeface="Arial" charset="0"/>
              <a:buNone/>
              <a:defRPr/>
            </a:pPr>
            <a:r>
              <a:rPr lang="en-US" sz="6000" b="1" dirty="0">
                <a:solidFill>
                  <a:srgbClr val="FF0000"/>
                </a:solidFill>
                <a:effectLst>
                  <a:outerShdw blurRad="38100" dist="38100" dir="2700000" algn="tl">
                    <a:srgbClr val="DDDDDD"/>
                  </a:outerShdw>
                </a:effectLst>
                <a:latin typeface="Palatino Linotype" charset="0"/>
                <a:ea typeface="MS PGothic" charset="0"/>
                <a:cs typeface="Tahoma" charset="0"/>
              </a:rPr>
              <a:t>Ethers</a:t>
            </a:r>
          </a:p>
        </p:txBody>
      </p:sp>
      <p:sp>
        <p:nvSpPr>
          <p:cNvPr id="328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58A2C04B-C5B2-4808-B673-7555E675AFB9}"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19</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233876438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noAutofit/>
          </a:bodyPr>
          <a:lstStyle/>
          <a:p>
            <a:r>
              <a:rPr lang="en-US" sz="9600" b="1" dirty="0">
                <a:solidFill>
                  <a:srgbClr val="FF0000"/>
                </a:solidFill>
              </a:rPr>
              <a:t>Ethers</a:t>
            </a:r>
          </a:p>
        </p:txBody>
      </p:sp>
      <p:sp>
        <p:nvSpPr>
          <p:cNvPr id="92166" name="Text Box 6"/>
          <p:cNvSpPr txBox="1">
            <a:spLocks noChangeArrowheads="1"/>
          </p:cNvSpPr>
          <p:nvPr/>
        </p:nvSpPr>
        <p:spPr bwMode="auto">
          <a:xfrm>
            <a:off x="762000" y="0"/>
            <a:ext cx="1066800" cy="457200"/>
          </a:xfrm>
          <a:prstGeom prst="rect">
            <a:avLst/>
          </a:prstGeom>
          <a:noFill/>
          <a:ln w="9525">
            <a:noFill/>
            <a:miter lim="800000"/>
            <a:headEnd/>
            <a:tailEnd/>
          </a:ln>
          <a:effectLst/>
        </p:spPr>
        <p:txBody>
          <a:bodyPr lIns="155448">
            <a:spAutoFit/>
          </a:bodyPr>
          <a:lstStyle/>
          <a:p>
            <a:pPr>
              <a:spcBef>
                <a:spcPct val="50000"/>
              </a:spcBef>
            </a:pPr>
            <a:r>
              <a:rPr lang="en-US" b="1">
                <a:solidFill>
                  <a:schemeClr val="bg1"/>
                </a:solidFill>
              </a:rPr>
              <a:t>23.2</a:t>
            </a:r>
          </a:p>
        </p:txBody>
      </p:sp>
      <p:pic>
        <p:nvPicPr>
          <p:cNvPr id="5" name="Picture 2" descr="2d567265ef611378e0093ac560e30f62_a344e1b54f4f10f79bdaf4a9ab8df430.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56152"/>
            <a:ext cx="8229600" cy="441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0" y="1384300"/>
            <a:ext cx="8904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charset="0"/>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charset="0"/>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charset="0"/>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charset="0"/>
              </a:defRPr>
            </a:lvl9pPr>
          </a:lstStyle>
          <a:p>
            <a:pPr algn="just" eaLnBrk="1" fontAlgn="base" hangingPunct="1">
              <a:spcBef>
                <a:spcPct val="0"/>
              </a:spcBef>
              <a:spcAft>
                <a:spcPct val="0"/>
              </a:spcAft>
              <a:buFont typeface="Arial" charset="0"/>
              <a:buAutoNum type="arabicParenR"/>
              <a:defRPr/>
            </a:pPr>
            <a:r>
              <a:rPr lang="en-US" sz="2400" b="1" dirty="0" smtClean="0">
                <a:solidFill>
                  <a:srgbClr val="A50021"/>
                </a:solidFill>
                <a:effectLst>
                  <a:outerShdw blurRad="38100" dist="38100" dir="2700000" algn="tl">
                    <a:srgbClr val="DDDDDD"/>
                  </a:outerShdw>
                </a:effectLst>
                <a:latin typeface="Times New Roman"/>
                <a:cs typeface="Times New Roman"/>
              </a:rPr>
              <a:t> </a:t>
            </a:r>
            <a:r>
              <a:rPr lang="en-US" sz="2400" b="1" u="sng" dirty="0" smtClean="0">
                <a:solidFill>
                  <a:srgbClr val="A50021"/>
                </a:solidFill>
                <a:effectLst>
                  <a:outerShdw blurRad="38100" dist="38100" dir="2700000" algn="tl">
                    <a:srgbClr val="DDDDDD"/>
                  </a:outerShdw>
                </a:effectLst>
                <a:latin typeface="Times New Roman"/>
                <a:cs typeface="Times New Roman"/>
              </a:rPr>
              <a:t>Dehydration of alcohols:</a:t>
            </a:r>
            <a:r>
              <a:rPr lang="en-US" sz="2400" b="1" dirty="0" smtClean="0">
                <a:solidFill>
                  <a:srgbClr val="A50021"/>
                </a:solidFill>
                <a:effectLst>
                  <a:outerShdw blurRad="38100" dist="38100" dir="2700000" algn="tl">
                    <a:srgbClr val="DDDDDD"/>
                  </a:outerShdw>
                </a:effectLst>
                <a:latin typeface="Times New Roman"/>
                <a:cs typeface="Times New Roman"/>
              </a:rPr>
              <a:t> </a:t>
            </a:r>
            <a:r>
              <a:rPr lang="en-US" sz="2400" dirty="0" smtClean="0">
                <a:solidFill>
                  <a:srgbClr val="A50021"/>
                </a:solidFill>
                <a:effectLst>
                  <a:outerShdw blurRad="38100" dist="38100" dir="2700000" algn="tl">
                    <a:srgbClr val="DDDDDD"/>
                  </a:outerShdw>
                </a:effectLst>
                <a:latin typeface="Times New Roman"/>
                <a:cs typeface="Times New Roman"/>
              </a:rPr>
              <a:t>(only Symmetric ether)</a:t>
            </a:r>
          </a:p>
          <a:p>
            <a:pPr marL="0" indent="0" algn="just" eaLnBrk="1" fontAlgn="base" hangingPunct="1">
              <a:spcBef>
                <a:spcPct val="0"/>
              </a:spcBef>
              <a:spcAft>
                <a:spcPct val="0"/>
              </a:spcAft>
              <a:buFont typeface="Arial" panose="020B0604020202020204" pitchFamily="34" charset="0"/>
              <a:buNone/>
              <a:defRPr/>
            </a:pPr>
            <a:r>
              <a:rPr lang="en-US" sz="2400" dirty="0" smtClean="0">
                <a:solidFill>
                  <a:prstClr val="black"/>
                </a:solidFill>
                <a:latin typeface="Times New Roman"/>
                <a:cs typeface="Times New Roman"/>
              </a:rPr>
              <a:t>The </a:t>
            </a:r>
            <a:r>
              <a:rPr lang="en-US" sz="2400" dirty="0" smtClean="0">
                <a:solidFill>
                  <a:srgbClr val="FF0000"/>
                </a:solidFill>
                <a:latin typeface="Times New Roman"/>
                <a:cs typeface="Times New Roman"/>
              </a:rPr>
              <a:t>dehydration of alcohols </a:t>
            </a:r>
            <a:r>
              <a:rPr lang="en-US" sz="2400" dirty="0" smtClean="0">
                <a:solidFill>
                  <a:prstClr val="black"/>
                </a:solidFill>
                <a:latin typeface="Times New Roman"/>
                <a:cs typeface="Times New Roman"/>
              </a:rPr>
              <a:t>takes place in the presence of </a:t>
            </a:r>
            <a:r>
              <a:rPr lang="en-US" sz="2400" dirty="0" smtClean="0">
                <a:solidFill>
                  <a:srgbClr val="00B050"/>
                </a:solidFill>
                <a:latin typeface="Times New Roman"/>
                <a:cs typeface="Times New Roman"/>
              </a:rPr>
              <a:t>acid catalysts </a:t>
            </a:r>
            <a:r>
              <a:rPr lang="en-US" sz="2400" dirty="0" smtClean="0">
                <a:solidFill>
                  <a:prstClr val="black"/>
                </a:solidFill>
                <a:latin typeface="Times New Roman"/>
                <a:cs typeface="Times New Roman"/>
              </a:rPr>
              <a:t>(H</a:t>
            </a:r>
            <a:r>
              <a:rPr lang="en-US" sz="2400" baseline="-30000" dirty="0" smtClean="0">
                <a:solidFill>
                  <a:prstClr val="black"/>
                </a:solidFill>
                <a:latin typeface="Times New Roman"/>
                <a:cs typeface="Times New Roman"/>
              </a:rPr>
              <a:t>2</a:t>
            </a:r>
            <a:r>
              <a:rPr lang="en-US" sz="2400" dirty="0" smtClean="0">
                <a:solidFill>
                  <a:prstClr val="black"/>
                </a:solidFill>
                <a:latin typeface="Times New Roman"/>
                <a:cs typeface="Times New Roman"/>
              </a:rPr>
              <a:t>SO</a:t>
            </a:r>
            <a:r>
              <a:rPr lang="en-US" sz="2400" baseline="-30000" dirty="0" smtClean="0">
                <a:solidFill>
                  <a:prstClr val="black"/>
                </a:solidFill>
                <a:latin typeface="Times New Roman"/>
                <a:cs typeface="Times New Roman"/>
              </a:rPr>
              <a:t>4</a:t>
            </a:r>
            <a:r>
              <a:rPr lang="en-US" sz="2400" dirty="0" smtClean="0">
                <a:solidFill>
                  <a:prstClr val="black"/>
                </a:solidFill>
                <a:latin typeface="Times New Roman"/>
                <a:cs typeface="Times New Roman"/>
              </a:rPr>
              <a:t>, H</a:t>
            </a:r>
            <a:r>
              <a:rPr lang="en-US" sz="2400" baseline="-30000" dirty="0" smtClean="0">
                <a:solidFill>
                  <a:prstClr val="black"/>
                </a:solidFill>
                <a:latin typeface="Times New Roman"/>
                <a:cs typeface="Times New Roman"/>
              </a:rPr>
              <a:t>3</a:t>
            </a:r>
            <a:r>
              <a:rPr lang="en-US" sz="2400" dirty="0" smtClean="0">
                <a:solidFill>
                  <a:prstClr val="black"/>
                </a:solidFill>
                <a:latin typeface="Times New Roman"/>
                <a:cs typeface="Times New Roman"/>
              </a:rPr>
              <a:t>PO</a:t>
            </a:r>
            <a:r>
              <a:rPr lang="en-US" sz="2400" baseline="-30000" dirty="0" smtClean="0">
                <a:solidFill>
                  <a:prstClr val="black"/>
                </a:solidFill>
                <a:latin typeface="Times New Roman"/>
                <a:cs typeface="Times New Roman"/>
              </a:rPr>
              <a:t>4</a:t>
            </a:r>
            <a:r>
              <a:rPr lang="en-US" sz="2400" dirty="0" smtClean="0">
                <a:solidFill>
                  <a:prstClr val="black"/>
                </a:solidFill>
                <a:latin typeface="Times New Roman"/>
                <a:cs typeface="Times New Roman"/>
              </a:rPr>
              <a:t>) under </a:t>
            </a:r>
            <a:r>
              <a:rPr lang="en-US" sz="2400" dirty="0" smtClean="0">
                <a:solidFill>
                  <a:srgbClr val="FF0000"/>
                </a:solidFill>
                <a:latin typeface="Times New Roman"/>
                <a:cs typeface="Times New Roman"/>
              </a:rPr>
              <a:t>controlled temperature (140 </a:t>
            </a:r>
            <a:r>
              <a:rPr lang="en-US" sz="2400" baseline="30000" dirty="0" err="1" smtClean="0">
                <a:solidFill>
                  <a:srgbClr val="FF0000"/>
                </a:solidFill>
                <a:latin typeface="Times New Roman"/>
                <a:cs typeface="Times New Roman"/>
              </a:rPr>
              <a:t>o</a:t>
            </a:r>
            <a:r>
              <a:rPr lang="en-US" sz="2400" dirty="0" err="1" smtClean="0">
                <a:solidFill>
                  <a:srgbClr val="FF0000"/>
                </a:solidFill>
                <a:latin typeface="Times New Roman"/>
                <a:cs typeface="Times New Roman"/>
              </a:rPr>
              <a:t>C</a:t>
            </a:r>
            <a:r>
              <a:rPr lang="en-US" sz="2400" dirty="0" smtClean="0">
                <a:solidFill>
                  <a:srgbClr val="FF0000"/>
                </a:solidFill>
                <a:latin typeface="Times New Roman"/>
                <a:cs typeface="Times New Roman"/>
              </a:rPr>
              <a:t>)</a:t>
            </a:r>
            <a:r>
              <a:rPr lang="en-US" sz="2400" dirty="0" smtClean="0">
                <a:solidFill>
                  <a:prstClr val="black"/>
                </a:solidFill>
                <a:latin typeface="Times New Roman"/>
                <a:cs typeface="Times New Roman"/>
              </a:rPr>
              <a:t>. The general reaction for ether formation is</a:t>
            </a:r>
            <a:endParaRPr lang="en-US" sz="2400" b="1" u="sng" dirty="0" smtClean="0">
              <a:solidFill>
                <a:srgbClr val="A50021"/>
              </a:solidFill>
              <a:effectLst>
                <a:outerShdw blurRad="38100" dist="38100" dir="2700000" algn="tl">
                  <a:srgbClr val="DDDDDD"/>
                </a:outerShdw>
              </a:effectLst>
              <a:latin typeface="Times New Roman"/>
              <a:cs typeface="Times New Roman"/>
            </a:endParaRPr>
          </a:p>
        </p:txBody>
      </p:sp>
      <p:sp>
        <p:nvSpPr>
          <p:cNvPr id="18435" name="Rectangle 6"/>
          <p:cNvSpPr>
            <a:spLocks noChangeArrowheads="1"/>
          </p:cNvSpPr>
          <p:nvPr/>
        </p:nvSpPr>
        <p:spPr bwMode="auto">
          <a:xfrm>
            <a:off x="228600" y="9144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charset="0"/>
              <a:buNone/>
              <a:defRPr/>
            </a:pPr>
            <a:r>
              <a:rPr lang="en-US" altLang="en-US" sz="2400" b="1" dirty="0">
                <a:solidFill>
                  <a:srgbClr val="C0504D"/>
                </a:solidFill>
                <a:effectLst>
                  <a:outerShdw blurRad="38100" dist="38100" dir="2700000" algn="tl">
                    <a:srgbClr val="DDDDDD"/>
                  </a:outerShdw>
                </a:effectLst>
                <a:latin typeface="Times New Roman"/>
                <a:ea typeface="ＭＳ Ｐゴシック" charset="0"/>
                <a:cs typeface="Times New Roman"/>
              </a:rPr>
              <a:t>Preparation of Ethers</a:t>
            </a:r>
            <a:endParaRPr lang="en-GB" sz="2400" b="1" dirty="0">
              <a:solidFill>
                <a:srgbClr val="C0504D"/>
              </a:solidFill>
              <a:effectLst>
                <a:outerShdw blurRad="38100" dist="38100" dir="2700000" algn="tl">
                  <a:srgbClr val="DDDDDD"/>
                </a:outerShdw>
              </a:effectLst>
              <a:latin typeface="Times New Roman"/>
              <a:ea typeface="ＭＳ Ｐゴシック" charset="0"/>
              <a:cs typeface="Times New Roman"/>
            </a:endParaRPr>
          </a:p>
        </p:txBody>
      </p:sp>
      <p:pic>
        <p:nvPicPr>
          <p:cNvPr id="33796"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2816225"/>
            <a:ext cx="45529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
          <p:cNvSpPr>
            <a:spLocks noChangeArrowheads="1"/>
          </p:cNvSpPr>
          <p:nvPr/>
        </p:nvSpPr>
        <p:spPr bwMode="auto">
          <a:xfrm>
            <a:off x="0" y="3429000"/>
            <a:ext cx="1466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2400" b="1" u="sng">
                <a:solidFill>
                  <a:srgbClr val="0070C0"/>
                </a:solidFill>
                <a:latin typeface="Times New Roman" panose="02020603050405020304" pitchFamily="18" charset="0"/>
                <a:cs typeface="Times New Roman" panose="02020603050405020304" pitchFamily="18" charset="0"/>
              </a:rPr>
              <a:t>Examples</a:t>
            </a:r>
            <a:endParaRPr lang="fr-FR" altLang="en-US" sz="240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Arial" panose="020B0604020202020204" pitchFamily="34" charset="0"/>
              <a:buNone/>
            </a:pPr>
            <a:endParaRPr lang="fr-FR" altLang="en-US" sz="2400">
              <a:solidFill>
                <a:prstClr val="black"/>
              </a:solidFill>
              <a:latin typeface="Times New Roman" panose="02020603050405020304" pitchFamily="18" charset="0"/>
              <a:cs typeface="Times New Roman" panose="02020603050405020304" pitchFamily="18" charset="0"/>
            </a:endParaRPr>
          </a:p>
        </p:txBody>
      </p:sp>
      <p:pic>
        <p:nvPicPr>
          <p:cNvPr id="33798"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076700"/>
            <a:ext cx="62484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9"/>
          <p:cNvSpPr txBox="1">
            <a:spLocks noChangeArrowheads="1"/>
          </p:cNvSpPr>
          <p:nvPr/>
        </p:nvSpPr>
        <p:spPr bwMode="auto">
          <a:xfrm>
            <a:off x="5105400" y="3505200"/>
            <a:ext cx="1808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1800">
                <a:solidFill>
                  <a:srgbClr val="0000FF"/>
                </a:solidFill>
                <a:latin typeface="Arial" panose="020B0604020202020204" pitchFamily="34" charset="0"/>
              </a:rPr>
              <a:t>symmetric ether</a:t>
            </a:r>
          </a:p>
        </p:txBody>
      </p:sp>
      <p:cxnSp>
        <p:nvCxnSpPr>
          <p:cNvPr id="12" name="Straight Connector 11"/>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ectangle 12"/>
          <p:cNvSpPr/>
          <p:nvPr/>
        </p:nvSpPr>
        <p:spPr>
          <a:xfrm>
            <a:off x="3095370" y="44787"/>
            <a:ext cx="2403222" cy="1015663"/>
          </a:xfrm>
          <a:prstGeom prst="rect">
            <a:avLst/>
          </a:prstGeom>
        </p:spPr>
        <p:txBody>
          <a:bodyPr wrap="none">
            <a:spAutoFit/>
          </a:bodyPr>
          <a:lstStyle/>
          <a:p>
            <a:pPr fontAlgn="base">
              <a:spcBef>
                <a:spcPct val="0"/>
              </a:spcBef>
              <a:spcAft>
                <a:spcPct val="0"/>
              </a:spcAft>
              <a:buFont typeface="Arial" charset="0"/>
              <a:buNone/>
              <a:defRPr/>
            </a:pPr>
            <a:r>
              <a:rPr lang="en-US" sz="6000" b="1" dirty="0">
                <a:solidFill>
                  <a:srgbClr val="FF0000"/>
                </a:solidFill>
                <a:effectLst>
                  <a:outerShdw blurRad="38100" dist="38100" dir="2700000" algn="tl">
                    <a:srgbClr val="DDDDDD"/>
                  </a:outerShdw>
                </a:effectLst>
                <a:latin typeface="Palatino Linotype" charset="0"/>
                <a:ea typeface="MS PGothic" charset="0"/>
                <a:cs typeface="Tahoma" charset="0"/>
              </a:rPr>
              <a:t>Ethers</a:t>
            </a:r>
          </a:p>
        </p:txBody>
      </p:sp>
      <p:sp>
        <p:nvSpPr>
          <p:cNvPr id="338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4FA20760-801D-4DA3-842F-2E477DCF2A9C}"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20</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346968144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588" y="5557838"/>
            <a:ext cx="5518151" cy="1223962"/>
          </a:xfrm>
          <a:prstGeom prst="cloud">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buFont typeface="Arial" charset="0"/>
              <a:buNone/>
              <a:defRPr/>
            </a:pPr>
            <a:endParaRPr lang="en-US">
              <a:solidFill>
                <a:prstClr val="white"/>
              </a:solidFill>
            </a:endParaRPr>
          </a:p>
        </p:txBody>
      </p:sp>
      <p:sp>
        <p:nvSpPr>
          <p:cNvPr id="19458" name="Rectangle 6"/>
          <p:cNvSpPr>
            <a:spLocks noChangeArrowheads="1"/>
          </p:cNvSpPr>
          <p:nvPr/>
        </p:nvSpPr>
        <p:spPr bwMode="auto">
          <a:xfrm>
            <a:off x="228600" y="909638"/>
            <a:ext cx="305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charset="0"/>
              <a:buNone/>
              <a:defRPr/>
            </a:pPr>
            <a:r>
              <a:rPr lang="en-US" altLang="en-US" sz="2400" b="1" dirty="0">
                <a:solidFill>
                  <a:srgbClr val="C0504D"/>
                </a:solidFill>
                <a:effectLst>
                  <a:outerShdw blurRad="38100" dist="38100" dir="2700000" algn="tl">
                    <a:srgbClr val="DDDDDD"/>
                  </a:outerShdw>
                </a:effectLst>
                <a:latin typeface="Times New Roman"/>
                <a:ea typeface="ＭＳ Ｐゴシック" charset="0"/>
                <a:cs typeface="Times New Roman"/>
              </a:rPr>
              <a:t>Preparation of Ethers</a:t>
            </a:r>
            <a:endParaRPr lang="en-GB" sz="2400" b="1" dirty="0">
              <a:solidFill>
                <a:srgbClr val="C0504D"/>
              </a:solidFill>
              <a:effectLst>
                <a:outerShdw blurRad="38100" dist="38100" dir="2700000" algn="tl">
                  <a:srgbClr val="DDDDDD"/>
                </a:outerShdw>
              </a:effectLst>
              <a:latin typeface="Times New Roman"/>
              <a:ea typeface="ＭＳ Ｐゴシック" charset="0"/>
              <a:cs typeface="Times New Roman"/>
            </a:endParaRPr>
          </a:p>
        </p:txBody>
      </p:sp>
      <p:sp>
        <p:nvSpPr>
          <p:cNvPr id="19459" name="Rectangle 1"/>
          <p:cNvSpPr>
            <a:spLocks noChangeArrowheads="1"/>
          </p:cNvSpPr>
          <p:nvPr/>
        </p:nvSpPr>
        <p:spPr bwMode="auto">
          <a:xfrm>
            <a:off x="206375" y="1390650"/>
            <a:ext cx="9166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defRPr/>
            </a:pPr>
            <a:r>
              <a:rPr lang="en-US" altLang="en-US" b="1" dirty="0" smtClean="0">
                <a:solidFill>
                  <a:srgbClr val="A50021"/>
                </a:solidFill>
                <a:effectLst>
                  <a:outerShdw blurRad="38100" dist="38100" dir="2700000" algn="tl">
                    <a:srgbClr val="C0C0C0"/>
                  </a:outerShdw>
                </a:effectLst>
                <a:latin typeface="Times New Roman" pitchFamily="18" charset="0"/>
                <a:cs typeface="Times New Roman" pitchFamily="18" charset="0"/>
              </a:rPr>
              <a:t>2)</a:t>
            </a:r>
            <a:r>
              <a:rPr lang="en-US" altLang="en-US" b="1" u="sng" dirty="0" smtClean="0">
                <a:solidFill>
                  <a:srgbClr val="A50021"/>
                </a:solidFill>
                <a:effectLst>
                  <a:outerShdw blurRad="38100" dist="38100" dir="2700000" algn="tl">
                    <a:srgbClr val="C0C0C0"/>
                  </a:outerShdw>
                </a:effectLst>
                <a:latin typeface="Times New Roman" pitchFamily="18" charset="0"/>
                <a:cs typeface="Times New Roman" pitchFamily="18" charset="0"/>
              </a:rPr>
              <a:t>The Williamson </a:t>
            </a:r>
            <a:r>
              <a:rPr lang="en-US" altLang="en-US" b="1" u="sng" dirty="0" err="1" smtClean="0">
                <a:solidFill>
                  <a:srgbClr val="A50021"/>
                </a:solidFill>
                <a:effectLst>
                  <a:outerShdw blurRad="38100" dist="38100" dir="2700000" algn="tl">
                    <a:srgbClr val="C0C0C0"/>
                  </a:outerShdw>
                </a:effectLst>
                <a:latin typeface="Times New Roman" pitchFamily="18" charset="0"/>
                <a:cs typeface="Times New Roman" pitchFamily="18" charset="0"/>
              </a:rPr>
              <a:t>synthes</a:t>
            </a:r>
            <a:endParaRPr lang="en-US" altLang="en-US" b="1" u="sng" dirty="0" smtClean="0">
              <a:solidFill>
                <a:srgbClr val="A50021"/>
              </a:solidFill>
              <a:effectLst>
                <a:outerShdw blurRad="38100" dist="38100" dir="2700000" algn="tl">
                  <a:srgbClr val="C0C0C0"/>
                </a:outerShdw>
              </a:effectLst>
              <a:latin typeface="Times New Roman" pitchFamily="18" charset="0"/>
              <a:cs typeface="Times New Roman" pitchFamily="18" charset="0"/>
            </a:endParaRPr>
          </a:p>
          <a:p>
            <a:pPr eaLnBrk="1" fontAlgn="base" hangingPunct="1">
              <a:spcBef>
                <a:spcPct val="0"/>
              </a:spcBef>
              <a:spcAft>
                <a:spcPct val="0"/>
              </a:spcAft>
              <a:buFont typeface="Arial" panose="020B0604020202020204" pitchFamily="34" charset="0"/>
              <a:buNone/>
              <a:defRPr/>
            </a:pPr>
            <a:r>
              <a:rPr lang="en-US" altLang="en-US" dirty="0" smtClean="0">
                <a:solidFill>
                  <a:prstClr val="black"/>
                </a:solidFill>
                <a:effectLst>
                  <a:outerShdw blurRad="38100" dist="38100" dir="2700000" algn="tl">
                    <a:srgbClr val="C0C0C0"/>
                  </a:outerShdw>
                </a:effectLst>
                <a:latin typeface="Times New Roman" pitchFamily="18" charset="0"/>
                <a:cs typeface="Times New Roman" pitchFamily="18" charset="0"/>
              </a:rPr>
              <a:t>This method is usually used for preparation of unsymmetrical ethers</a:t>
            </a:r>
          </a:p>
        </p:txBody>
      </p:sp>
      <p:pic>
        <p:nvPicPr>
          <p:cNvPr id="34821"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90775"/>
            <a:ext cx="88392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Imag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8" y="3962400"/>
            <a:ext cx="8866187"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3156140" y="30000"/>
            <a:ext cx="2403222" cy="1015663"/>
          </a:xfrm>
          <a:prstGeom prst="rect">
            <a:avLst/>
          </a:prstGeom>
        </p:spPr>
        <p:txBody>
          <a:bodyPr wrap="none">
            <a:spAutoFit/>
          </a:bodyPr>
          <a:lstStyle/>
          <a:p>
            <a:pPr fontAlgn="base">
              <a:spcBef>
                <a:spcPct val="0"/>
              </a:spcBef>
              <a:spcAft>
                <a:spcPct val="0"/>
              </a:spcAft>
              <a:buFont typeface="Arial" charset="0"/>
              <a:buNone/>
              <a:defRPr/>
            </a:pPr>
            <a:r>
              <a:rPr lang="en-US" sz="6000" b="1" dirty="0">
                <a:solidFill>
                  <a:srgbClr val="FF0000"/>
                </a:solidFill>
                <a:effectLst>
                  <a:outerShdw blurRad="38100" dist="38100" dir="2700000" algn="tl">
                    <a:srgbClr val="DDDDDD"/>
                  </a:outerShdw>
                </a:effectLst>
                <a:latin typeface="Palatino Linotype" charset="0"/>
                <a:ea typeface="MS PGothic" charset="0"/>
                <a:cs typeface="Tahoma" charset="0"/>
              </a:rPr>
              <a:t>Ethers</a:t>
            </a:r>
          </a:p>
        </p:txBody>
      </p:sp>
      <p:graphicFrame>
        <p:nvGraphicFramePr>
          <p:cNvPr id="34827" name="Object 2"/>
          <p:cNvGraphicFramePr>
            <a:graphicFrameLocks noChangeAspect="1"/>
          </p:cNvGraphicFramePr>
          <p:nvPr/>
        </p:nvGraphicFramePr>
        <p:xfrm>
          <a:off x="438150" y="5715000"/>
          <a:ext cx="4294188" cy="871538"/>
        </p:xfrm>
        <a:graphic>
          <a:graphicData uri="http://schemas.openxmlformats.org/presentationml/2006/ole">
            <mc:AlternateContent xmlns:mc="http://schemas.openxmlformats.org/markup-compatibility/2006">
              <mc:Choice xmlns:v="urn:schemas-microsoft-com:vml" Requires="v">
                <p:oleObj spid="_x0000_s2067" name="CS ChemDraw Drawing" r:id="rId5" imgW="2791968" imgH="566928" progId="ChemDraw.Document.6.0">
                  <p:embed/>
                </p:oleObj>
              </mc:Choice>
              <mc:Fallback>
                <p:oleObj name="CS ChemDraw Drawing" r:id="rId5" imgW="2791968" imgH="566928"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 y="5715000"/>
                        <a:ext cx="42941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ight Arrow 3"/>
          <p:cNvSpPr/>
          <p:nvPr/>
        </p:nvSpPr>
        <p:spPr>
          <a:xfrm rot="15336096">
            <a:off x="2265363" y="5467350"/>
            <a:ext cx="490537" cy="1825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buFont typeface="Arial" charset="0"/>
              <a:buNone/>
              <a:defRPr/>
            </a:pPr>
            <a:endParaRPr lang="en-US">
              <a:solidFill>
                <a:prstClr val="white"/>
              </a:solidFill>
            </a:endParaRPr>
          </a:p>
        </p:txBody>
      </p:sp>
      <p:sp>
        <p:nvSpPr>
          <p:cNvPr id="348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083BC1DF-559E-4DEB-8CBB-0F303B7E791F}"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21</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205329495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txBox="1">
            <a:spLocks noGrp="1" noChangeArrowheads="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r" eaLnBrk="1" fontAlgn="base" hangingPunct="1">
              <a:spcBef>
                <a:spcPct val="0"/>
              </a:spcBef>
              <a:spcAft>
                <a:spcPct val="0"/>
              </a:spcAft>
              <a:buFont typeface="Arial" panose="020B0604020202020204" pitchFamily="34" charset="0"/>
              <a:buNone/>
            </a:pPr>
            <a:fld id="{8FE7DF32-C5BE-4B10-A2E7-8173EE5B2EA2}" type="slidenum">
              <a:rPr lang="en-US" altLang="en-US" sz="1200">
                <a:solidFill>
                  <a:srgbClr val="045C75"/>
                </a:solidFill>
                <a:latin typeface="Constantia" panose="02030602050306030303" pitchFamily="18" charset="0"/>
              </a:rPr>
              <a:pPr algn="r" eaLnBrk="1" fontAlgn="base" hangingPunct="1">
                <a:spcBef>
                  <a:spcPct val="0"/>
                </a:spcBef>
                <a:spcAft>
                  <a:spcPct val="0"/>
                </a:spcAft>
                <a:buFont typeface="Arial" panose="020B0604020202020204" pitchFamily="34" charset="0"/>
                <a:buNone/>
              </a:pPr>
              <a:t>22</a:t>
            </a:fld>
            <a:endParaRPr lang="en-US" altLang="en-US" sz="1200">
              <a:solidFill>
                <a:srgbClr val="045C75"/>
              </a:solidFill>
              <a:latin typeface="Constantia" panose="02030602050306030303" pitchFamily="18" charset="0"/>
            </a:endParaRPr>
          </a:p>
        </p:txBody>
      </p:sp>
      <p:pic>
        <p:nvPicPr>
          <p:cNvPr id="35843"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67000"/>
            <a:ext cx="58689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3"/>
          <p:cNvSpPr>
            <a:spLocks noChangeArrowheads="1"/>
          </p:cNvSpPr>
          <p:nvPr/>
        </p:nvSpPr>
        <p:spPr bwMode="auto">
          <a:xfrm>
            <a:off x="144463" y="2216150"/>
            <a:ext cx="1466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2400" b="1" u="sng">
                <a:solidFill>
                  <a:srgbClr val="0070C0"/>
                </a:solidFill>
                <a:latin typeface="Times New Roman" panose="02020603050405020304" pitchFamily="18" charset="0"/>
                <a:cs typeface="Times New Roman" panose="02020603050405020304" pitchFamily="18" charset="0"/>
              </a:rPr>
              <a:t>Examples</a:t>
            </a:r>
            <a:endParaRPr lang="fr-FR" altLang="en-US" sz="240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Arial" panose="020B0604020202020204" pitchFamily="34" charset="0"/>
              <a:buNone/>
            </a:pPr>
            <a:endParaRPr lang="fr-FR" altLang="en-US" sz="2400">
              <a:solidFill>
                <a:prstClr val="black"/>
              </a:solidFill>
              <a:latin typeface="Times New Roman" panose="02020603050405020304" pitchFamily="18" charset="0"/>
              <a:cs typeface="Times New Roman" panose="02020603050405020304" pitchFamily="18" charset="0"/>
            </a:endParaRPr>
          </a:p>
        </p:txBody>
      </p:sp>
      <p:sp>
        <p:nvSpPr>
          <p:cNvPr id="35845" name="Rectangle 6"/>
          <p:cNvSpPr>
            <a:spLocks noChangeArrowheads="1"/>
          </p:cNvSpPr>
          <p:nvPr/>
        </p:nvSpPr>
        <p:spPr bwMode="auto">
          <a:xfrm>
            <a:off x="-25400" y="1390650"/>
            <a:ext cx="894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2400">
                <a:solidFill>
                  <a:srgbClr val="151618"/>
                </a:solidFill>
                <a:latin typeface="Times New Roman" panose="02020603050405020304" pitchFamily="18" charset="0"/>
                <a:cs typeface="Times New Roman" panose="02020603050405020304" pitchFamily="18" charset="0"/>
              </a:rPr>
              <a:t>The alkoxide is </a:t>
            </a:r>
            <a:r>
              <a:rPr lang="en-US" altLang="en-US" sz="2400">
                <a:solidFill>
                  <a:srgbClr val="0070C0"/>
                </a:solidFill>
                <a:latin typeface="Times New Roman" panose="02020603050405020304" pitchFamily="18" charset="0"/>
                <a:cs typeface="Times New Roman" panose="02020603050405020304" pitchFamily="18" charset="0"/>
              </a:rPr>
              <a:t>commonly made </a:t>
            </a:r>
            <a:r>
              <a:rPr lang="en-US" altLang="en-US" sz="2400">
                <a:solidFill>
                  <a:srgbClr val="151618"/>
                </a:solidFill>
                <a:latin typeface="Times New Roman" panose="02020603050405020304" pitchFamily="18" charset="0"/>
                <a:cs typeface="Times New Roman" panose="02020603050405020304" pitchFamily="18" charset="0"/>
              </a:rPr>
              <a:t>by adding </a:t>
            </a:r>
            <a:r>
              <a:rPr lang="en-US" altLang="en-US" sz="2400">
                <a:solidFill>
                  <a:srgbClr val="00B050"/>
                </a:solidFill>
                <a:latin typeface="Times New Roman" panose="02020603050405020304" pitchFamily="18" charset="0"/>
                <a:cs typeface="Times New Roman" panose="02020603050405020304" pitchFamily="18" charset="0"/>
              </a:rPr>
              <a:t>Na</a:t>
            </a:r>
            <a:r>
              <a:rPr lang="en-US" altLang="en-US" sz="2400">
                <a:solidFill>
                  <a:srgbClr val="151618"/>
                </a:solidFill>
                <a:latin typeface="Times New Roman" panose="02020603050405020304" pitchFamily="18" charset="0"/>
                <a:cs typeface="Times New Roman" panose="02020603050405020304" pitchFamily="18" charset="0"/>
              </a:rPr>
              <a:t> or </a:t>
            </a:r>
            <a:r>
              <a:rPr lang="en-US" altLang="en-US" sz="2400">
                <a:solidFill>
                  <a:srgbClr val="00B050"/>
                </a:solidFill>
                <a:latin typeface="Times New Roman" panose="02020603050405020304" pitchFamily="18" charset="0"/>
                <a:cs typeface="Times New Roman" panose="02020603050405020304" pitchFamily="18" charset="0"/>
              </a:rPr>
              <a:t>K</a:t>
            </a:r>
            <a:r>
              <a:rPr lang="en-US" altLang="en-US" sz="2400">
                <a:solidFill>
                  <a:srgbClr val="151618"/>
                </a:solidFill>
                <a:latin typeface="Times New Roman" panose="02020603050405020304" pitchFamily="18" charset="0"/>
                <a:cs typeface="Times New Roman" panose="02020603050405020304" pitchFamily="18" charset="0"/>
              </a:rPr>
              <a:t> to the alcohol</a:t>
            </a:r>
          </a:p>
          <a:p>
            <a:pPr eaLnBrk="1" fontAlgn="base" hangingPunct="1">
              <a:spcBef>
                <a:spcPct val="0"/>
              </a:spcBef>
              <a:spcAft>
                <a:spcPct val="0"/>
              </a:spcAft>
              <a:buFont typeface="Arial" panose="020B0604020202020204" pitchFamily="34" charset="0"/>
              <a:buNone/>
            </a:pPr>
            <a:r>
              <a:rPr lang="en-US" altLang="en-US" sz="2400">
                <a:solidFill>
                  <a:srgbClr val="151618"/>
                </a:solidFill>
                <a:latin typeface="Times New Roman" panose="02020603050405020304" pitchFamily="18" charset="0"/>
                <a:cs typeface="Times New Roman" panose="02020603050405020304" pitchFamily="18" charset="0"/>
              </a:rPr>
              <a:t>The phenoxide is </a:t>
            </a:r>
            <a:r>
              <a:rPr lang="en-US" altLang="en-US" sz="2400">
                <a:solidFill>
                  <a:srgbClr val="0070C0"/>
                </a:solidFill>
                <a:latin typeface="Times New Roman" panose="02020603050405020304" pitchFamily="18" charset="0"/>
                <a:cs typeface="Times New Roman" panose="02020603050405020304" pitchFamily="18" charset="0"/>
              </a:rPr>
              <a:t>commonly made </a:t>
            </a:r>
            <a:r>
              <a:rPr lang="en-US" altLang="en-US" sz="2400">
                <a:solidFill>
                  <a:srgbClr val="151618"/>
                </a:solidFill>
                <a:latin typeface="Times New Roman" panose="02020603050405020304" pitchFamily="18" charset="0"/>
                <a:cs typeface="Times New Roman" panose="02020603050405020304" pitchFamily="18" charset="0"/>
              </a:rPr>
              <a:t>by adding </a:t>
            </a:r>
            <a:r>
              <a:rPr lang="en-US" altLang="en-US" sz="2400">
                <a:solidFill>
                  <a:srgbClr val="00B050"/>
                </a:solidFill>
                <a:latin typeface="Times New Roman" panose="02020603050405020304" pitchFamily="18" charset="0"/>
                <a:cs typeface="Times New Roman" panose="02020603050405020304" pitchFamily="18" charset="0"/>
              </a:rPr>
              <a:t>NaOH</a:t>
            </a:r>
            <a:r>
              <a:rPr lang="en-US" altLang="en-US" sz="2400">
                <a:solidFill>
                  <a:srgbClr val="151618"/>
                </a:solidFill>
                <a:latin typeface="Times New Roman" panose="02020603050405020304" pitchFamily="18" charset="0"/>
                <a:cs typeface="Times New Roman" panose="02020603050405020304" pitchFamily="18" charset="0"/>
              </a:rPr>
              <a:t> to the phenol</a:t>
            </a:r>
            <a:endParaRPr lang="en-US" altLang="en-US" sz="240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 typeface="Arial" panose="020B0604020202020204" pitchFamily="34" charset="0"/>
              <a:buNone/>
            </a:pPr>
            <a:endParaRPr lang="en-US" altLang="en-US" sz="2400">
              <a:solidFill>
                <a:prstClr val="black"/>
              </a:solidFill>
              <a:latin typeface="Times New Roman" panose="02020603050405020304" pitchFamily="18" charset="0"/>
              <a:cs typeface="Times New Roman" panose="02020603050405020304" pitchFamily="18" charset="0"/>
            </a:endParaRPr>
          </a:p>
        </p:txBody>
      </p:sp>
      <p:sp>
        <p:nvSpPr>
          <p:cNvPr id="20486" name="Text Box 6"/>
          <p:cNvSpPr txBox="1">
            <a:spLocks noChangeArrowheads="1"/>
          </p:cNvSpPr>
          <p:nvPr/>
        </p:nvSpPr>
        <p:spPr bwMode="auto">
          <a:xfrm>
            <a:off x="11113" y="990600"/>
            <a:ext cx="3436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charset="0"/>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charset="0"/>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charset="0"/>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charset="0"/>
              </a:defRPr>
            </a:lvl9pPr>
          </a:lstStyle>
          <a:p>
            <a:pPr eaLnBrk="1" fontAlgn="base" hangingPunct="1">
              <a:spcBef>
                <a:spcPct val="0"/>
              </a:spcBef>
              <a:spcAft>
                <a:spcPct val="0"/>
              </a:spcAft>
              <a:buFont typeface="Arial" charset="0"/>
              <a:buNone/>
              <a:defRPr/>
            </a:pPr>
            <a:r>
              <a:rPr lang="en-US" b="1" smtClean="0">
                <a:solidFill>
                  <a:srgbClr val="A50021"/>
                </a:solidFill>
                <a:effectLst>
                  <a:outerShdw blurRad="38100" dist="38100" dir="2700000" algn="tl">
                    <a:srgbClr val="DDDDDD"/>
                  </a:outerShdw>
                </a:effectLst>
                <a:latin typeface="Times New Roman"/>
                <a:cs typeface="Times New Roman"/>
              </a:rPr>
              <a:t>3)</a:t>
            </a:r>
            <a:r>
              <a:rPr lang="en-US" b="1" u="sng" smtClean="0">
                <a:solidFill>
                  <a:srgbClr val="A50021"/>
                </a:solidFill>
                <a:effectLst>
                  <a:outerShdw blurRad="38100" dist="38100" dir="2700000" algn="tl">
                    <a:srgbClr val="DDDDDD"/>
                  </a:outerShdw>
                </a:effectLst>
                <a:latin typeface="Times New Roman"/>
                <a:cs typeface="Times New Roman"/>
              </a:rPr>
              <a:t>Alkoxide  from alcohol</a:t>
            </a:r>
            <a:endParaRPr lang="en-US" smtClean="0">
              <a:solidFill>
                <a:prstClr val="black"/>
              </a:solidFill>
              <a:latin typeface="Times New Roman"/>
              <a:cs typeface="Times New Roman"/>
            </a:endParaRPr>
          </a:p>
        </p:txBody>
      </p:sp>
      <p:graphicFrame>
        <p:nvGraphicFramePr>
          <p:cNvPr id="35847" name="Object 9"/>
          <p:cNvGraphicFramePr>
            <a:graphicFrameLocks/>
          </p:cNvGraphicFramePr>
          <p:nvPr/>
        </p:nvGraphicFramePr>
        <p:xfrm>
          <a:off x="914400" y="4876800"/>
          <a:ext cx="6400800" cy="1447800"/>
        </p:xfrm>
        <a:graphic>
          <a:graphicData uri="http://schemas.openxmlformats.org/presentationml/2006/ole">
            <mc:AlternateContent xmlns:mc="http://schemas.openxmlformats.org/markup-compatibility/2006">
              <mc:Choice xmlns:v="urn:schemas-microsoft-com:vml" Requires="v">
                <p:oleObj spid="_x0000_s3091" r:id="rId4" imgW="4728960" imgH="1065600" progId="ChemDraw.Document.6.0">
                  <p:embed/>
                </p:oleObj>
              </mc:Choice>
              <mc:Fallback>
                <p:oleObj r:id="rId4" imgW="4728960" imgH="1065600" progId="ChemDraw.Document.6.0">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876800"/>
                        <a:ext cx="640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Straight Connector 11"/>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ectangle 12"/>
          <p:cNvSpPr/>
          <p:nvPr/>
        </p:nvSpPr>
        <p:spPr>
          <a:xfrm>
            <a:off x="3048000" y="45720"/>
            <a:ext cx="2467342" cy="1015663"/>
          </a:xfrm>
          <a:prstGeom prst="rect">
            <a:avLst/>
          </a:prstGeom>
        </p:spPr>
        <p:txBody>
          <a:bodyPr wrap="none">
            <a:spAutoFit/>
          </a:bodyPr>
          <a:lstStyle/>
          <a:p>
            <a:pPr fontAlgn="base">
              <a:spcBef>
                <a:spcPct val="0"/>
              </a:spcBef>
              <a:spcAft>
                <a:spcPct val="0"/>
              </a:spcAft>
              <a:buFont typeface="Arial" charset="0"/>
              <a:buNone/>
              <a:defRPr/>
            </a:pPr>
            <a:r>
              <a:rPr lang="en-US" sz="6000" b="1" dirty="0">
                <a:solidFill>
                  <a:srgbClr val="FF0000"/>
                </a:solidFill>
                <a:effectLst>
                  <a:outerShdw blurRad="38100" dist="38100" dir="2700000" algn="tl">
                    <a:srgbClr val="DDDDDD"/>
                  </a:outerShdw>
                </a:effectLst>
                <a:latin typeface="Palatino Linotype" charset="0"/>
                <a:ea typeface="MS PGothic" charset="0"/>
                <a:cs typeface="Tahoma" charset="0"/>
              </a:rPr>
              <a:t>Ethers</a:t>
            </a:r>
            <a:r>
              <a:rPr lang="en-US" sz="2000" b="1" dirty="0">
                <a:solidFill>
                  <a:prstClr val="black"/>
                </a:solidFill>
                <a:effectLst>
                  <a:outerShdw blurRad="38100" dist="38100" dir="2700000" algn="tl">
                    <a:srgbClr val="DDDDDD"/>
                  </a:outerShdw>
                </a:effectLst>
                <a:latin typeface="Palatino Linotype" charset="0"/>
                <a:ea typeface="MS PGothic" charset="0"/>
                <a:cs typeface="Tahoma" charset="0"/>
              </a:rPr>
              <a:t> </a:t>
            </a:r>
            <a:endParaRPr lang="en-US" sz="2000" b="1" dirty="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3548998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52400" y="1066800"/>
            <a:ext cx="283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charset="0"/>
              <a:buNone/>
              <a:defRPr/>
            </a:pPr>
            <a:r>
              <a:rPr lang="en-US" altLang="en-US" sz="2400" b="1">
                <a:solidFill>
                  <a:srgbClr val="C0504D"/>
                </a:solidFill>
                <a:effectLst>
                  <a:outerShdw blurRad="38100" dist="38100" dir="2700000" algn="tl">
                    <a:srgbClr val="DDDDDD"/>
                  </a:outerShdw>
                </a:effectLst>
                <a:latin typeface="Times New Roman"/>
                <a:ea typeface="ＭＳ Ｐゴシック" charset="0"/>
                <a:cs typeface="Times New Roman"/>
              </a:rPr>
              <a:t>Reactions Of Ethers</a:t>
            </a:r>
            <a:endParaRPr lang="en-GB" sz="2400" b="1">
              <a:solidFill>
                <a:srgbClr val="C0504D"/>
              </a:solidFill>
              <a:effectLst>
                <a:outerShdw blurRad="38100" dist="38100" dir="2700000" algn="tl">
                  <a:srgbClr val="DDDDDD"/>
                </a:outerShdw>
              </a:effectLst>
              <a:latin typeface="Times New Roman"/>
              <a:ea typeface="ＭＳ Ｐゴシック" charset="0"/>
              <a:cs typeface="Times New Roman"/>
            </a:endParaRPr>
          </a:p>
        </p:txBody>
      </p:sp>
      <p:sp>
        <p:nvSpPr>
          <p:cNvPr id="36867" name="Rectangle 11"/>
          <p:cNvSpPr>
            <a:spLocks noChangeArrowheads="1"/>
          </p:cNvSpPr>
          <p:nvPr/>
        </p:nvSpPr>
        <p:spPr bwMode="auto">
          <a:xfrm>
            <a:off x="66675" y="1304925"/>
            <a:ext cx="87852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lnSpc>
                <a:spcPct val="150000"/>
              </a:lnSpc>
              <a:spcBef>
                <a:spcPct val="0"/>
              </a:spcBef>
              <a:spcAft>
                <a:spcPct val="0"/>
              </a:spcAft>
              <a:buFont typeface="Arial" panose="020B0604020202020204" pitchFamily="34" charset="0"/>
              <a:buNone/>
            </a:pPr>
            <a:r>
              <a:rPr lang="en-US" altLang="en-US" sz="2400" b="1" u="sng" dirty="0">
                <a:solidFill>
                  <a:srgbClr val="C00000"/>
                </a:solidFill>
                <a:latin typeface="Times New Roman" panose="02020603050405020304" pitchFamily="18" charset="0"/>
                <a:cs typeface="Times New Roman" panose="02020603050405020304" pitchFamily="18" charset="0"/>
              </a:rPr>
              <a:t>Cleavage of ethers by hot concentrated acids</a:t>
            </a:r>
          </a:p>
          <a:p>
            <a:pPr eaLnBrk="1" fontAlgn="base" hangingPunct="1">
              <a:lnSpc>
                <a:spcPct val="150000"/>
              </a:lnSpc>
              <a:spcBef>
                <a:spcPct val="0"/>
              </a:spcBef>
              <a:spcAft>
                <a:spcPct val="0"/>
              </a:spcAft>
              <a:buFont typeface="Arial" panose="020B0604020202020204" pitchFamily="34" charset="0"/>
              <a:buNone/>
            </a:pPr>
            <a:r>
              <a:rPr lang="en-US" altLang="en-US" sz="2400" dirty="0">
                <a:solidFill>
                  <a:prstClr val="black"/>
                </a:solidFill>
                <a:latin typeface="Times New Roman" panose="02020603050405020304" pitchFamily="18" charset="0"/>
                <a:cs typeface="Times New Roman" panose="02020603050405020304" pitchFamily="18" charset="0"/>
              </a:rPr>
              <a:t>Ethers are quite stable compounds. Ethers react only under strongly acidic </a:t>
            </a:r>
            <a:r>
              <a:rPr lang="en-US" altLang="en-US" sz="2400" dirty="0" err="1">
                <a:solidFill>
                  <a:prstClr val="black"/>
                </a:solidFill>
                <a:latin typeface="Times New Roman" panose="02020603050405020304" pitchFamily="18" charset="0"/>
                <a:cs typeface="Times New Roman" panose="02020603050405020304" pitchFamily="18" charset="0"/>
              </a:rPr>
              <a:t>condition.When</a:t>
            </a:r>
            <a:r>
              <a:rPr lang="en-US" altLang="en-US" sz="2400" dirty="0">
                <a:solidFill>
                  <a:prstClr val="black"/>
                </a:solidFill>
                <a:latin typeface="Times New Roman" panose="02020603050405020304" pitchFamily="18" charset="0"/>
                <a:cs typeface="Times New Roman" panose="02020603050405020304" pitchFamily="18" charset="0"/>
              </a:rPr>
              <a:t> ethers are heated in concentrated acid solutions, the ether linkage is broken </a:t>
            </a:r>
          </a:p>
          <a:p>
            <a:pPr eaLnBrk="1" fontAlgn="base" hangingPunct="1">
              <a:lnSpc>
                <a:spcPct val="150000"/>
              </a:lnSpc>
              <a:spcBef>
                <a:spcPct val="0"/>
              </a:spcBef>
              <a:spcAft>
                <a:spcPct val="0"/>
              </a:spcAft>
              <a:buFont typeface="Arial" panose="020B0604020202020204" pitchFamily="34" charset="0"/>
              <a:buNone/>
            </a:pPr>
            <a:r>
              <a:rPr lang="en-US" altLang="en-US" sz="2400" b="1" u="sng" dirty="0">
                <a:solidFill>
                  <a:srgbClr val="00B050"/>
                </a:solidFill>
                <a:latin typeface="Times New Roman" panose="02020603050405020304" pitchFamily="18" charset="0"/>
                <a:cs typeface="Times New Roman" panose="02020603050405020304" pitchFamily="18" charset="0"/>
              </a:rPr>
              <a:t>General equation:</a:t>
            </a:r>
          </a:p>
        </p:txBody>
      </p:sp>
      <p:pic>
        <p:nvPicPr>
          <p:cNvPr id="36868" name="Imag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613150"/>
            <a:ext cx="48974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6"/>
          <p:cNvSpPr>
            <a:spLocks noChangeArrowheads="1"/>
          </p:cNvSpPr>
          <p:nvPr/>
        </p:nvSpPr>
        <p:spPr bwMode="auto">
          <a:xfrm>
            <a:off x="-15875" y="5943600"/>
            <a:ext cx="915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just" eaLnBrk="1" fontAlgn="base" hangingPunct="1">
              <a:spcBef>
                <a:spcPct val="0"/>
              </a:spcBef>
              <a:spcAft>
                <a:spcPct val="0"/>
              </a:spcAft>
              <a:buFont typeface="Arial" panose="020B0604020202020204" pitchFamily="34" charset="0"/>
              <a:buNone/>
            </a:pPr>
            <a:r>
              <a:rPr lang="en-US" altLang="en-US" sz="2400">
                <a:solidFill>
                  <a:prstClr val="black"/>
                </a:solidFill>
                <a:latin typeface="Times New Roman" panose="02020603050405020304" pitchFamily="18" charset="0"/>
                <a:cs typeface="Times New Roman" panose="02020603050405020304" pitchFamily="18" charset="0"/>
              </a:rPr>
              <a:t>The acids most often used in this reaction are HI, HBr, and HCl</a:t>
            </a:r>
            <a:endParaRPr lang="fr-FR" altLang="en-US" sz="2400">
              <a:solidFill>
                <a:prstClr val="black"/>
              </a:solidFill>
              <a:latin typeface="Times New Roman" panose="02020603050405020304" pitchFamily="18" charset="0"/>
              <a:cs typeface="Times New Roman" panose="02020603050405020304" pitchFamily="18" charset="0"/>
            </a:endParaRPr>
          </a:p>
        </p:txBody>
      </p:sp>
      <p:sp>
        <p:nvSpPr>
          <p:cNvPr id="36870" name="Rectangle 5"/>
          <p:cNvSpPr>
            <a:spLocks noChangeArrowheads="1"/>
          </p:cNvSpPr>
          <p:nvPr/>
        </p:nvSpPr>
        <p:spPr bwMode="auto">
          <a:xfrm>
            <a:off x="66675" y="4437063"/>
            <a:ext cx="2381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2400" b="1" u="sng">
                <a:solidFill>
                  <a:srgbClr val="009900"/>
                </a:solidFill>
                <a:latin typeface="Times New Roman" panose="02020603050405020304" pitchFamily="18" charset="0"/>
                <a:cs typeface="Times New Roman" panose="02020603050405020304" pitchFamily="18" charset="0"/>
              </a:rPr>
              <a:t>Specific example</a:t>
            </a:r>
            <a:endParaRPr lang="fr-FR" altLang="en-US" sz="2400" b="1" u="sng">
              <a:solidFill>
                <a:srgbClr val="009900"/>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Arial" panose="020B0604020202020204" pitchFamily="34" charset="0"/>
              <a:buNone/>
            </a:pPr>
            <a:endParaRPr lang="fr-FR" altLang="en-US" sz="2400">
              <a:solidFill>
                <a:prstClr val="black"/>
              </a:solidFill>
              <a:latin typeface="Times New Roman" panose="02020603050405020304" pitchFamily="18" charset="0"/>
              <a:cs typeface="Times New Roman" panose="02020603050405020304" pitchFamily="18" charset="0"/>
            </a:endParaRPr>
          </a:p>
        </p:txBody>
      </p:sp>
      <p:pic>
        <p:nvPicPr>
          <p:cNvPr id="36871" name="Imag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29200"/>
            <a:ext cx="676751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ectangle 12"/>
          <p:cNvSpPr/>
          <p:nvPr/>
        </p:nvSpPr>
        <p:spPr>
          <a:xfrm>
            <a:off x="3073400" y="20657"/>
            <a:ext cx="2467342" cy="1015663"/>
          </a:xfrm>
          <a:prstGeom prst="rect">
            <a:avLst/>
          </a:prstGeom>
        </p:spPr>
        <p:txBody>
          <a:bodyPr wrap="none">
            <a:spAutoFit/>
          </a:bodyPr>
          <a:lstStyle/>
          <a:p>
            <a:pPr fontAlgn="base">
              <a:spcBef>
                <a:spcPct val="0"/>
              </a:spcBef>
              <a:spcAft>
                <a:spcPct val="0"/>
              </a:spcAft>
              <a:buFont typeface="Arial" charset="0"/>
              <a:buNone/>
              <a:defRPr/>
            </a:pPr>
            <a:r>
              <a:rPr lang="en-US" sz="6000" b="1" dirty="0">
                <a:solidFill>
                  <a:srgbClr val="FF0000"/>
                </a:solidFill>
                <a:effectLst>
                  <a:outerShdw blurRad="38100" dist="38100" dir="2700000" algn="tl">
                    <a:srgbClr val="DDDDDD"/>
                  </a:outerShdw>
                </a:effectLst>
                <a:latin typeface="Palatino Linotype" charset="0"/>
                <a:ea typeface="MS PGothic" charset="0"/>
                <a:cs typeface="Tahoma" charset="0"/>
              </a:rPr>
              <a:t>Ethers</a:t>
            </a:r>
            <a:r>
              <a:rPr lang="en-US" sz="2000" b="1" dirty="0">
                <a:solidFill>
                  <a:prstClr val="black"/>
                </a:solidFill>
                <a:effectLst>
                  <a:outerShdw blurRad="38100" dist="38100" dir="2700000" algn="tl">
                    <a:srgbClr val="DDDDDD"/>
                  </a:outerShdw>
                </a:effectLst>
                <a:latin typeface="Palatino Linotype" charset="0"/>
                <a:ea typeface="MS PGothic" charset="0"/>
                <a:cs typeface="Tahoma" charset="0"/>
              </a:rPr>
              <a:t> </a:t>
            </a:r>
            <a:endParaRPr lang="en-US" sz="2000" b="1" dirty="0">
              <a:solidFill>
                <a:prstClr val="black"/>
              </a:solidFill>
              <a:latin typeface="Arial" charset="0"/>
              <a:ea typeface="ＭＳ Ｐゴシック" charset="0"/>
              <a:cs typeface="ＭＳ Ｐゴシック" charset="0"/>
            </a:endParaRPr>
          </a:p>
        </p:txBody>
      </p:sp>
      <p:sp>
        <p:nvSpPr>
          <p:cNvPr id="368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B5561E22-83ED-4D41-9E8E-7039B6AA51A9}"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23</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215106859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4724400"/>
            <a:ext cx="84423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39688" y="1066800"/>
            <a:ext cx="91265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lnSpc>
                <a:spcPct val="150000"/>
              </a:lnSpc>
              <a:spcBef>
                <a:spcPct val="0"/>
              </a:spcBef>
              <a:spcAft>
                <a:spcPct val="0"/>
              </a:spcAft>
              <a:buFont typeface="Wingdings" panose="05000000000000000000" pitchFamily="2" charset="2"/>
              <a:buChar char="Ø"/>
            </a:pPr>
            <a:r>
              <a:rPr lang="en-US" altLang="en-US" sz="2400">
                <a:solidFill>
                  <a:srgbClr val="000000"/>
                </a:solidFill>
                <a:latin typeface="Times New Roman" panose="02020603050405020304" pitchFamily="18" charset="0"/>
                <a:cs typeface="Times New Roman" panose="02020603050405020304" pitchFamily="18" charset="0"/>
              </a:rPr>
              <a:t>If an </a:t>
            </a:r>
            <a:r>
              <a:rPr lang="en-US" altLang="en-US" sz="2400">
                <a:solidFill>
                  <a:srgbClr val="FF0000"/>
                </a:solidFill>
                <a:latin typeface="Times New Roman" panose="02020603050405020304" pitchFamily="18" charset="0"/>
                <a:cs typeface="Times New Roman" panose="02020603050405020304" pitchFamily="18" charset="0"/>
              </a:rPr>
              <a:t>excess </a:t>
            </a:r>
            <a:r>
              <a:rPr lang="en-US" altLang="en-US" sz="2400">
                <a:solidFill>
                  <a:srgbClr val="000000"/>
                </a:solidFill>
                <a:latin typeface="Times New Roman" panose="02020603050405020304" pitchFamily="18" charset="0"/>
                <a:cs typeface="Times New Roman" panose="02020603050405020304" pitchFamily="18" charset="0"/>
              </a:rPr>
              <a:t>of acid is present, the </a:t>
            </a:r>
            <a:r>
              <a:rPr lang="en-US" altLang="en-US" sz="2400">
                <a:solidFill>
                  <a:srgbClr val="00B050"/>
                </a:solidFill>
                <a:latin typeface="Times New Roman" panose="02020603050405020304" pitchFamily="18" charset="0"/>
                <a:cs typeface="Times New Roman" panose="02020603050405020304" pitchFamily="18" charset="0"/>
              </a:rPr>
              <a:t>alcohol</a:t>
            </a:r>
            <a:r>
              <a:rPr lang="en-US" altLang="en-US" sz="2400">
                <a:solidFill>
                  <a:srgbClr val="000000"/>
                </a:solidFill>
                <a:latin typeface="Times New Roman" panose="02020603050405020304" pitchFamily="18" charset="0"/>
                <a:cs typeface="Times New Roman" panose="02020603050405020304" pitchFamily="18" charset="0"/>
              </a:rPr>
              <a:t> initially produced</a:t>
            </a:r>
          </a:p>
          <a:p>
            <a:pPr eaLnBrk="1" fontAlgn="base" hangingPunct="1">
              <a:lnSpc>
                <a:spcPct val="150000"/>
              </a:lnSpc>
              <a:spcBef>
                <a:spcPct val="0"/>
              </a:spcBef>
              <a:spcAft>
                <a:spcPct val="0"/>
              </a:spcAft>
              <a:buFont typeface="Arial" panose="020B0604020202020204" pitchFamily="34" charset="0"/>
              <a:buNone/>
            </a:pPr>
            <a:r>
              <a:rPr lang="en-US" altLang="en-US" sz="2400">
                <a:solidFill>
                  <a:srgbClr val="000000"/>
                </a:solidFill>
                <a:latin typeface="Times New Roman" panose="02020603050405020304" pitchFamily="18" charset="0"/>
                <a:cs typeface="Times New Roman" panose="02020603050405020304" pitchFamily="18" charset="0"/>
              </a:rPr>
              <a:t> is converted to </a:t>
            </a:r>
            <a:r>
              <a:rPr lang="en-US" altLang="en-US" sz="2400">
                <a:solidFill>
                  <a:srgbClr val="0070C0"/>
                </a:solidFill>
                <a:latin typeface="Times New Roman" panose="02020603050405020304" pitchFamily="18" charset="0"/>
                <a:cs typeface="Times New Roman" panose="02020603050405020304" pitchFamily="18" charset="0"/>
              </a:rPr>
              <a:t>alkyl halide </a:t>
            </a:r>
            <a:r>
              <a:rPr lang="en-US" altLang="en-US" sz="2400">
                <a:solidFill>
                  <a:prstClr val="black"/>
                </a:solidFill>
                <a:latin typeface="Times New Roman" panose="02020603050405020304" pitchFamily="18" charset="0"/>
                <a:cs typeface="Times New Roman" panose="02020603050405020304" pitchFamily="18" charset="0"/>
              </a:rPr>
              <a:t>thus the net products will be 2 moles of alkyl halide</a:t>
            </a:r>
            <a:r>
              <a:rPr lang="en-US" altLang="en-US" sz="2400">
                <a:solidFill>
                  <a:srgbClr val="000000"/>
                </a:solidFill>
                <a:latin typeface="Times New Roman" panose="02020603050405020304" pitchFamily="18" charset="0"/>
                <a:cs typeface="Times New Roman" panose="02020603050405020304" pitchFamily="18" charset="0"/>
              </a:rPr>
              <a:t>. </a:t>
            </a:r>
            <a:endParaRPr lang="fr-FR" altLang="en-US" sz="240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Wingdings" panose="05000000000000000000" pitchFamily="2" charset="2"/>
              <a:buChar char="Ø"/>
            </a:pPr>
            <a:endParaRPr lang="fr-FR" altLang="en-US" sz="2400">
              <a:solidFill>
                <a:srgbClr val="000000"/>
              </a:solidFill>
              <a:latin typeface="Times New Roman" panose="02020603050405020304" pitchFamily="18" charset="0"/>
              <a:cs typeface="Times New Roman" panose="02020603050405020304" pitchFamily="18" charset="0"/>
            </a:endParaRPr>
          </a:p>
        </p:txBody>
      </p:sp>
      <p:sp>
        <p:nvSpPr>
          <p:cNvPr id="37892" name="Rectangle 4"/>
          <p:cNvSpPr>
            <a:spLocks noChangeArrowheads="1"/>
          </p:cNvSpPr>
          <p:nvPr/>
        </p:nvSpPr>
        <p:spPr bwMode="auto">
          <a:xfrm>
            <a:off x="39688" y="411480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2400" b="1" u="sng">
                <a:solidFill>
                  <a:srgbClr val="C00000"/>
                </a:solidFill>
                <a:latin typeface="Times New Roman" panose="02020603050405020304" pitchFamily="18" charset="0"/>
                <a:cs typeface="Times New Roman" panose="02020603050405020304" pitchFamily="18" charset="0"/>
              </a:rPr>
              <a:t>For example</a:t>
            </a:r>
            <a:endParaRPr lang="fr-FR" altLang="en-US" sz="2400" b="1" u="sng">
              <a:solidFill>
                <a:srgbClr val="C00000"/>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Arial" panose="020B0604020202020204" pitchFamily="34" charset="0"/>
              <a:buNone/>
            </a:pPr>
            <a:endParaRPr lang="fr-FR" altLang="en-US" sz="2400">
              <a:solidFill>
                <a:srgbClr val="000000"/>
              </a:solidFill>
              <a:latin typeface="Times New Roman" panose="02020603050405020304" pitchFamily="18" charset="0"/>
              <a:cs typeface="Times New Roman" panose="02020603050405020304" pitchFamily="18" charset="0"/>
            </a:endParaRPr>
          </a:p>
        </p:txBody>
      </p:sp>
      <p:graphicFrame>
        <p:nvGraphicFramePr>
          <p:cNvPr id="37893" name="Object 12"/>
          <p:cNvGraphicFramePr>
            <a:graphicFrameLocks noChangeAspect="1"/>
          </p:cNvGraphicFramePr>
          <p:nvPr/>
        </p:nvGraphicFramePr>
        <p:xfrm>
          <a:off x="533400" y="3124200"/>
          <a:ext cx="8128000" cy="528638"/>
        </p:xfrm>
        <a:graphic>
          <a:graphicData uri="http://schemas.openxmlformats.org/presentationml/2006/ole">
            <mc:AlternateContent xmlns:mc="http://schemas.openxmlformats.org/markup-compatibility/2006">
              <mc:Choice xmlns:v="urn:schemas-microsoft-com:vml" Requires="v">
                <p:oleObj spid="_x0000_s4115" r:id="rId4" imgW="3959860" imgH="259080" progId="">
                  <p:embed/>
                </p:oleObj>
              </mc:Choice>
              <mc:Fallback>
                <p:oleObj r:id="rId4" imgW="3959860" imgH="2590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124200"/>
                        <a:ext cx="8128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3376429" y="18593"/>
            <a:ext cx="2467342" cy="1015663"/>
          </a:xfrm>
          <a:prstGeom prst="rect">
            <a:avLst/>
          </a:prstGeom>
        </p:spPr>
        <p:txBody>
          <a:bodyPr wrap="none">
            <a:spAutoFit/>
          </a:bodyPr>
          <a:lstStyle/>
          <a:p>
            <a:pPr fontAlgn="base">
              <a:spcBef>
                <a:spcPct val="0"/>
              </a:spcBef>
              <a:spcAft>
                <a:spcPct val="0"/>
              </a:spcAft>
              <a:buFont typeface="Arial" charset="0"/>
              <a:buNone/>
              <a:defRPr/>
            </a:pPr>
            <a:r>
              <a:rPr lang="en-US" sz="6000" b="1" dirty="0">
                <a:solidFill>
                  <a:srgbClr val="FF0000"/>
                </a:solidFill>
                <a:effectLst>
                  <a:outerShdw blurRad="38100" dist="38100" dir="2700000" algn="tl">
                    <a:srgbClr val="DDDDDD"/>
                  </a:outerShdw>
                </a:effectLst>
                <a:latin typeface="Palatino Linotype" charset="0"/>
                <a:ea typeface="MS PGothic" charset="0"/>
                <a:cs typeface="Tahoma" charset="0"/>
              </a:rPr>
              <a:t>Ethers</a:t>
            </a:r>
            <a:r>
              <a:rPr lang="en-US" sz="2000" b="1" dirty="0">
                <a:solidFill>
                  <a:prstClr val="black"/>
                </a:solidFill>
                <a:effectLst>
                  <a:outerShdw blurRad="38100" dist="38100" dir="2700000" algn="tl">
                    <a:srgbClr val="DDDDDD"/>
                  </a:outerShdw>
                </a:effectLst>
                <a:latin typeface="Palatino Linotype" charset="0"/>
                <a:ea typeface="MS PGothic" charset="0"/>
                <a:cs typeface="Tahoma" charset="0"/>
              </a:rPr>
              <a:t> </a:t>
            </a:r>
            <a:endParaRPr lang="en-US" sz="2000" b="1" dirty="0">
              <a:solidFill>
                <a:prstClr val="black"/>
              </a:solidFill>
              <a:latin typeface="Arial" charset="0"/>
              <a:ea typeface="ＭＳ Ｐゴシック" charset="0"/>
              <a:cs typeface="ＭＳ Ｐゴシック" charset="0"/>
            </a:endParaRPr>
          </a:p>
        </p:txBody>
      </p:sp>
      <p:sp>
        <p:nvSpPr>
          <p:cNvPr id="378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AB4953C3-8B58-4042-AB77-C7493DFD58C6}"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24</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39757412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0" y="1181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endParaRPr lang="en-US" altLang="en-US" sz="1800">
              <a:solidFill>
                <a:srgbClr val="000000"/>
              </a:solidFill>
              <a:latin typeface="Arial" panose="020B0604020202020204" pitchFamily="34" charset="0"/>
            </a:endParaRPr>
          </a:p>
        </p:txBody>
      </p:sp>
      <p:sp>
        <p:nvSpPr>
          <p:cNvPr id="23560" name="Rectangle 6"/>
          <p:cNvSpPr>
            <a:spLocks noChangeArrowheads="1"/>
          </p:cNvSpPr>
          <p:nvPr/>
        </p:nvSpPr>
        <p:spPr bwMode="auto">
          <a:xfrm>
            <a:off x="141288" y="1001713"/>
            <a:ext cx="556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charset="0"/>
              <a:buNone/>
              <a:defRPr/>
            </a:pPr>
            <a:r>
              <a:rPr lang="en-US" altLang="en-US" sz="2400" b="1" dirty="0">
                <a:solidFill>
                  <a:srgbClr val="C0504D"/>
                </a:solidFill>
                <a:effectLst>
                  <a:outerShdw blurRad="38100" dist="38100" dir="2700000" algn="tl">
                    <a:srgbClr val="DDDDDD"/>
                  </a:outerShdw>
                </a:effectLst>
                <a:latin typeface="Times New Roman"/>
                <a:ea typeface="ＭＳ Ｐゴシック" charset="0"/>
                <a:cs typeface="Times New Roman"/>
              </a:rPr>
              <a:t>Cyclic Ethers-Epoxides:</a:t>
            </a:r>
            <a:endParaRPr lang="en-GB" sz="2400" b="1" dirty="0">
              <a:solidFill>
                <a:srgbClr val="C0504D"/>
              </a:solidFill>
              <a:effectLst>
                <a:outerShdw blurRad="38100" dist="38100" dir="2700000" algn="tl">
                  <a:srgbClr val="DDDDDD"/>
                </a:outerShdw>
              </a:effectLst>
              <a:latin typeface="Times New Roman"/>
              <a:ea typeface="ＭＳ Ｐゴシック" charset="0"/>
              <a:cs typeface="Times New Roman"/>
            </a:endParaRPr>
          </a:p>
        </p:txBody>
      </p:sp>
      <p:cxnSp>
        <p:nvCxnSpPr>
          <p:cNvPr id="13" name="Straight Connector 12"/>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Rectangle 13"/>
          <p:cNvSpPr/>
          <p:nvPr/>
        </p:nvSpPr>
        <p:spPr>
          <a:xfrm>
            <a:off x="2523630" y="142578"/>
            <a:ext cx="2595582" cy="769441"/>
          </a:xfrm>
          <a:prstGeom prst="rect">
            <a:avLst/>
          </a:prstGeom>
        </p:spPr>
        <p:txBody>
          <a:bodyPr wrap="none">
            <a:spAutoFit/>
          </a:bodyPr>
          <a:lstStyle/>
          <a:p>
            <a:pPr fontAlgn="base">
              <a:spcBef>
                <a:spcPct val="0"/>
              </a:spcBef>
              <a:spcAft>
                <a:spcPct val="0"/>
              </a:spcAft>
              <a:buFont typeface="Arial" charset="0"/>
              <a:buNone/>
              <a:defRPr/>
            </a:pPr>
            <a:r>
              <a:rPr lang="en-US" sz="4400" b="1" dirty="0" smtClean="0">
                <a:solidFill>
                  <a:srgbClr val="FF0000"/>
                </a:solidFill>
                <a:effectLst>
                  <a:outerShdw blurRad="38100" dist="38100" dir="2700000" algn="tl">
                    <a:srgbClr val="DDDDDD"/>
                  </a:outerShdw>
                </a:effectLst>
                <a:latin typeface="Palatino Linotype" charset="0"/>
                <a:ea typeface="MS PGothic" charset="0"/>
                <a:cs typeface="Tahoma" charset="0"/>
              </a:rPr>
              <a:t>Epoxides</a:t>
            </a:r>
            <a:endParaRPr lang="en-US" sz="4400" b="1" dirty="0">
              <a:solidFill>
                <a:srgbClr val="FF0000"/>
              </a:solidFill>
              <a:effectLst>
                <a:outerShdw blurRad="38100" dist="38100" dir="2700000" algn="tl">
                  <a:srgbClr val="DDDDDD"/>
                </a:outerShdw>
              </a:effectLst>
              <a:latin typeface="Palatino Linotype" charset="0"/>
              <a:ea typeface="MS PGothic" charset="0"/>
              <a:cs typeface="Tahoma" charset="0"/>
            </a:endParaRPr>
          </a:p>
        </p:txBody>
      </p:sp>
      <p:sp>
        <p:nvSpPr>
          <p:cNvPr id="389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5F5CB4B5-7021-48BF-81E8-9809D21E7461}"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25</a:t>
            </a:fld>
            <a:endParaRPr lang="en-US" altLang="en-US" sz="1200">
              <a:solidFill>
                <a:srgbClr val="595959"/>
              </a:solidFill>
              <a:latin typeface="Arial" panose="020B0604020202020204" pitchFamily="34" charset="0"/>
            </a:endParaRPr>
          </a:p>
        </p:txBody>
      </p:sp>
      <p:sp>
        <p:nvSpPr>
          <p:cNvPr id="3" name="Rectangle 2"/>
          <p:cNvSpPr/>
          <p:nvPr/>
        </p:nvSpPr>
        <p:spPr>
          <a:xfrm>
            <a:off x="304800" y="1643062"/>
            <a:ext cx="8382000" cy="1631216"/>
          </a:xfrm>
          <a:prstGeom prst="rect">
            <a:avLst/>
          </a:prstGeom>
        </p:spPr>
        <p:txBody>
          <a:bodyPr wrap="square">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An </a:t>
            </a:r>
            <a:r>
              <a:rPr lang="en-US" sz="2400" b="1" dirty="0">
                <a:latin typeface="Tahoma" panose="020B0604030504040204" pitchFamily="34" charset="0"/>
                <a:ea typeface="Tahoma" panose="020B0604030504040204" pitchFamily="34" charset="0"/>
                <a:cs typeface="Tahoma" panose="020B0604030504040204" pitchFamily="34" charset="0"/>
              </a:rPr>
              <a:t>epoxide</a:t>
            </a:r>
            <a:r>
              <a:rPr lang="en-US" sz="2400" dirty="0">
                <a:latin typeface="Tahoma" panose="020B0604030504040204" pitchFamily="34" charset="0"/>
                <a:ea typeface="Tahoma" panose="020B0604030504040204" pitchFamily="34" charset="0"/>
                <a:cs typeface="Tahoma" panose="020B0604030504040204" pitchFamily="34" charset="0"/>
              </a:rPr>
              <a:t> is a cyclic </a:t>
            </a:r>
            <a:r>
              <a:rPr lang="en-US" sz="2400" dirty="0">
                <a:latin typeface="Tahoma" panose="020B0604030504040204" pitchFamily="34" charset="0"/>
                <a:ea typeface="Tahoma" panose="020B0604030504040204" pitchFamily="34" charset="0"/>
                <a:cs typeface="Tahoma" panose="020B0604030504040204" pitchFamily="34" charset="0"/>
                <a:hlinkClick r:id="rId3" tooltip="Ether"/>
              </a:rPr>
              <a:t>ether</a:t>
            </a:r>
            <a:r>
              <a:rPr lang="en-US" sz="2400" dirty="0">
                <a:latin typeface="Tahoma" panose="020B0604030504040204" pitchFamily="34" charset="0"/>
                <a:ea typeface="Tahoma" panose="020B0604030504040204" pitchFamily="34" charset="0"/>
                <a:cs typeface="Tahoma" panose="020B0604030504040204" pitchFamily="34" charset="0"/>
              </a:rPr>
              <a:t> with a three-atom ring. This ring approximates an </a:t>
            </a:r>
            <a:r>
              <a:rPr lang="en-US" sz="2400" dirty="0">
                <a:latin typeface="Tahoma" panose="020B0604030504040204" pitchFamily="34" charset="0"/>
                <a:ea typeface="Tahoma" panose="020B0604030504040204" pitchFamily="34" charset="0"/>
                <a:cs typeface="Tahoma" panose="020B0604030504040204" pitchFamily="34" charset="0"/>
                <a:hlinkClick r:id="rId4" tooltip="Equilateral triangle"/>
              </a:rPr>
              <a:t>equilateral triangle</a:t>
            </a:r>
            <a:r>
              <a:rPr lang="en-US" sz="2400" dirty="0">
                <a:latin typeface="Tahoma" panose="020B0604030504040204" pitchFamily="34" charset="0"/>
                <a:ea typeface="Tahoma" panose="020B0604030504040204" pitchFamily="34" charset="0"/>
                <a:cs typeface="Tahoma" panose="020B0604030504040204" pitchFamily="34" charset="0"/>
              </a:rPr>
              <a:t>, which makes it </a:t>
            </a:r>
            <a:r>
              <a:rPr lang="en-US" sz="2400" dirty="0">
                <a:latin typeface="Tahoma" panose="020B0604030504040204" pitchFamily="34" charset="0"/>
                <a:ea typeface="Tahoma" panose="020B0604030504040204" pitchFamily="34" charset="0"/>
                <a:cs typeface="Tahoma" panose="020B0604030504040204" pitchFamily="34" charset="0"/>
                <a:hlinkClick r:id="rId5" tooltip="Ring strain"/>
              </a:rPr>
              <a:t>strained</a:t>
            </a:r>
            <a:r>
              <a:rPr lang="en-US" sz="2400" dirty="0">
                <a:latin typeface="Tahoma" panose="020B0604030504040204" pitchFamily="34" charset="0"/>
                <a:ea typeface="Tahoma" panose="020B0604030504040204" pitchFamily="34" charset="0"/>
                <a:cs typeface="Tahoma" panose="020B0604030504040204" pitchFamily="34" charset="0"/>
              </a:rPr>
              <a:t>, and hence highly </a:t>
            </a:r>
            <a:r>
              <a:rPr lang="en-US" sz="2800" b="1" i="1" dirty="0">
                <a:solidFill>
                  <a:srgbClr val="FF0000"/>
                </a:solidFill>
                <a:latin typeface="Tahoma" panose="020B0604030504040204" pitchFamily="34" charset="0"/>
                <a:ea typeface="Tahoma" panose="020B0604030504040204" pitchFamily="34" charset="0"/>
                <a:cs typeface="Tahoma" panose="020B0604030504040204" pitchFamily="34" charset="0"/>
              </a:rPr>
              <a:t>reactive</a:t>
            </a:r>
            <a:r>
              <a:rPr lang="en-US" sz="2400" dirty="0">
                <a:latin typeface="Tahoma" panose="020B0604030504040204" pitchFamily="34" charset="0"/>
                <a:ea typeface="Tahoma" panose="020B0604030504040204" pitchFamily="34" charset="0"/>
                <a:cs typeface="Tahoma" panose="020B0604030504040204" pitchFamily="34" charset="0"/>
              </a:rPr>
              <a:t>, more so than other ethers. </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200" y="3407349"/>
            <a:ext cx="3805812" cy="2133601"/>
          </a:xfrm>
          <a:prstGeom prst="rect">
            <a:avLst/>
          </a:prstGeom>
        </p:spPr>
      </p:pic>
    </p:spTree>
    <p:extLst>
      <p:ext uri="{BB962C8B-B14F-4D97-AF65-F5344CB8AC3E}">
        <p14:creationId xmlns:p14="http://schemas.microsoft.com/office/powerpoint/2010/main" val="225883502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0" y="1181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endParaRPr lang="en-US" altLang="en-US" sz="1800">
              <a:solidFill>
                <a:srgbClr val="000000"/>
              </a:solidFill>
              <a:latin typeface="Arial" panose="020B0604020202020204" pitchFamily="34" charset="0"/>
            </a:endParaRPr>
          </a:p>
        </p:txBody>
      </p:sp>
      <p:sp>
        <p:nvSpPr>
          <p:cNvPr id="38915" name="Rectangle 2"/>
          <p:cNvSpPr>
            <a:spLocks noChangeArrowheads="1"/>
          </p:cNvSpPr>
          <p:nvPr/>
        </p:nvSpPr>
        <p:spPr bwMode="auto">
          <a:xfrm>
            <a:off x="92075" y="1609725"/>
            <a:ext cx="903605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fontAlgn="base">
              <a:lnSpc>
                <a:spcPct val="150000"/>
              </a:lnSpc>
              <a:spcBef>
                <a:spcPct val="0"/>
              </a:spcBef>
              <a:spcAft>
                <a:spcPct val="0"/>
              </a:spcAft>
              <a:buFont typeface="Arial" panose="020B0604020202020204" pitchFamily="34" charset="0"/>
              <a:buNone/>
            </a:pPr>
            <a:r>
              <a:rPr lang="en-US" altLang="en-US" sz="2400">
                <a:solidFill>
                  <a:srgbClr val="000000"/>
                </a:solidFill>
                <a:latin typeface="Times New Roman" panose="02020603050405020304" pitchFamily="18" charset="0"/>
                <a:cs typeface="Times New Roman" panose="02020603050405020304" pitchFamily="18" charset="0"/>
              </a:rPr>
              <a:t>In cyclic ethers (heterocyclic), one or more carbons are replaced with oxygen.</a:t>
            </a:r>
          </a:p>
          <a:p>
            <a:pPr fontAlgn="base">
              <a:lnSpc>
                <a:spcPct val="150000"/>
              </a:lnSpc>
              <a:spcBef>
                <a:spcPct val="0"/>
              </a:spcBef>
              <a:spcAft>
                <a:spcPct val="0"/>
              </a:spcAft>
              <a:buFont typeface="Arial" panose="020B0604020202020204" pitchFamily="34" charset="0"/>
              <a:buNone/>
            </a:pPr>
            <a:endParaRPr lang="en-US" altLang="en-US" sz="2400">
              <a:solidFill>
                <a:srgbClr val="0000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Arial" panose="020B0604020202020204" pitchFamily="34" charset="0"/>
              <a:buNone/>
            </a:pPr>
            <a:endParaRPr lang="en-US" altLang="en-US" sz="2400">
              <a:solidFill>
                <a:srgbClr val="0000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Arial" panose="020B0604020202020204" pitchFamily="34" charset="0"/>
              <a:buNone/>
            </a:pPr>
            <a:endParaRPr lang="en-US" altLang="en-US" sz="2400">
              <a:solidFill>
                <a:srgbClr val="0000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Arial" panose="020B0604020202020204" pitchFamily="34" charset="0"/>
              <a:buNone/>
            </a:pPr>
            <a:r>
              <a:rPr lang="en-US" altLang="en-US" sz="2400">
                <a:solidFill>
                  <a:srgbClr val="000000"/>
                </a:solidFill>
                <a:latin typeface="Times New Roman" panose="02020603050405020304" pitchFamily="18" charset="0"/>
                <a:cs typeface="Times New Roman" panose="02020603050405020304" pitchFamily="18" charset="0"/>
              </a:rPr>
              <a:t>Epoxides are </a:t>
            </a:r>
            <a:r>
              <a:rPr lang="en-US" altLang="en-US" sz="2400">
                <a:solidFill>
                  <a:srgbClr val="FF0000"/>
                </a:solidFill>
                <a:latin typeface="Times New Roman" panose="02020603050405020304" pitchFamily="18" charset="0"/>
                <a:cs typeface="Times New Roman" panose="02020603050405020304" pitchFamily="18" charset="0"/>
              </a:rPr>
              <a:t>cyclic ethers </a:t>
            </a:r>
            <a:r>
              <a:rPr lang="en-US" altLang="en-US" sz="2400">
                <a:solidFill>
                  <a:srgbClr val="000000"/>
                </a:solidFill>
                <a:latin typeface="Times New Roman" panose="02020603050405020304" pitchFamily="18" charset="0"/>
                <a:cs typeface="Times New Roman" panose="02020603050405020304" pitchFamily="18" charset="0"/>
              </a:rPr>
              <a:t>in which the ether oxygen is part of a </a:t>
            </a:r>
            <a:r>
              <a:rPr lang="en-US" altLang="en-US" sz="2400">
                <a:solidFill>
                  <a:srgbClr val="00B050"/>
                </a:solidFill>
                <a:latin typeface="Times New Roman" panose="02020603050405020304" pitchFamily="18" charset="0"/>
                <a:cs typeface="Times New Roman" panose="02020603050405020304" pitchFamily="18" charset="0"/>
              </a:rPr>
              <a:t>three-membered ring. </a:t>
            </a:r>
            <a:endParaRPr lang="fr-FR" altLang="en-US" sz="2400">
              <a:solidFill>
                <a:srgbClr val="00B05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Arial" panose="020B0604020202020204" pitchFamily="34" charset="0"/>
              <a:buNone/>
            </a:pPr>
            <a:endParaRPr lang="fr-FR" altLang="en-US" sz="2400">
              <a:solidFill>
                <a:srgbClr val="000000"/>
              </a:solidFill>
              <a:latin typeface="Times New Roman" panose="02020603050405020304" pitchFamily="18" charset="0"/>
              <a:cs typeface="Times New Roman" panose="02020603050405020304" pitchFamily="18" charset="0"/>
            </a:endParaRPr>
          </a:p>
        </p:txBody>
      </p:sp>
      <p:sp>
        <p:nvSpPr>
          <p:cNvPr id="38916" name="Rectangle 3"/>
          <p:cNvSpPr>
            <a:spLocks noChangeArrowheads="1"/>
          </p:cNvSpPr>
          <p:nvPr/>
        </p:nvSpPr>
        <p:spPr bwMode="auto">
          <a:xfrm>
            <a:off x="55563" y="5611813"/>
            <a:ext cx="90328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lnSpc>
                <a:spcPct val="150000"/>
              </a:lnSpc>
              <a:spcBef>
                <a:spcPct val="0"/>
              </a:spcBef>
              <a:spcAft>
                <a:spcPct val="0"/>
              </a:spcAft>
              <a:buFont typeface="Wingdings" panose="05000000000000000000" pitchFamily="2" charset="2"/>
              <a:buChar char="Ø"/>
            </a:pPr>
            <a:r>
              <a:rPr lang="en-US" altLang="en-US" sz="2400">
                <a:solidFill>
                  <a:srgbClr val="000000"/>
                </a:solidFill>
                <a:latin typeface="Times New Roman" panose="02020603050405020304" pitchFamily="18" charset="0"/>
                <a:cs typeface="Times New Roman" panose="02020603050405020304" pitchFamily="18" charset="0"/>
              </a:rPr>
              <a:t>The simplest and most important epoxide is </a:t>
            </a:r>
            <a:r>
              <a:rPr lang="en-US" altLang="en-US" sz="2400">
                <a:solidFill>
                  <a:srgbClr val="FF0000"/>
                </a:solidFill>
                <a:latin typeface="Times New Roman" panose="02020603050405020304" pitchFamily="18" charset="0"/>
                <a:cs typeface="Times New Roman" panose="02020603050405020304" pitchFamily="18" charset="0"/>
              </a:rPr>
              <a:t>ethylene oxide</a:t>
            </a:r>
            <a:r>
              <a:rPr lang="en-US" altLang="en-US" sz="2400" i="1">
                <a:solidFill>
                  <a:srgbClr val="000000"/>
                </a:solidFill>
                <a:latin typeface="Times New Roman" panose="02020603050405020304" pitchFamily="18" charset="0"/>
                <a:cs typeface="Times New Roman" panose="02020603050405020304" pitchFamily="18" charset="0"/>
              </a:rPr>
              <a:t>. </a:t>
            </a:r>
            <a:endParaRPr lang="fr-FR" altLang="en-US" sz="2400">
              <a:solidFill>
                <a:srgbClr val="0000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Arial" panose="020B0604020202020204" pitchFamily="34" charset="0"/>
              <a:buNone/>
            </a:pP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23560" name="Rectangle 6"/>
          <p:cNvSpPr>
            <a:spLocks noChangeArrowheads="1"/>
          </p:cNvSpPr>
          <p:nvPr/>
        </p:nvSpPr>
        <p:spPr bwMode="auto">
          <a:xfrm>
            <a:off x="141288" y="1001713"/>
            <a:ext cx="556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charset="0"/>
              <a:buNone/>
              <a:defRPr/>
            </a:pPr>
            <a:r>
              <a:rPr lang="en-US" altLang="en-US" sz="2400" b="1" dirty="0">
                <a:solidFill>
                  <a:srgbClr val="C0504D"/>
                </a:solidFill>
                <a:effectLst>
                  <a:outerShdw blurRad="38100" dist="38100" dir="2700000" algn="tl">
                    <a:srgbClr val="DDDDDD"/>
                  </a:outerShdw>
                </a:effectLst>
                <a:latin typeface="Times New Roman"/>
                <a:ea typeface="ＭＳ Ｐゴシック" charset="0"/>
                <a:cs typeface="Times New Roman"/>
              </a:rPr>
              <a:t>Cyclic Ethers-Epoxides:</a:t>
            </a:r>
            <a:endParaRPr lang="en-GB" sz="2400" b="1" dirty="0">
              <a:solidFill>
                <a:srgbClr val="C0504D"/>
              </a:solidFill>
              <a:effectLst>
                <a:outerShdw blurRad="38100" dist="38100" dir="2700000" algn="tl">
                  <a:srgbClr val="DDDDDD"/>
                </a:outerShdw>
              </a:effectLst>
              <a:latin typeface="Times New Roman"/>
              <a:ea typeface="ＭＳ Ｐゴシック" charset="0"/>
              <a:cs typeface="Times New Roman"/>
            </a:endParaRPr>
          </a:p>
        </p:txBody>
      </p:sp>
      <p:cxnSp>
        <p:nvCxnSpPr>
          <p:cNvPr id="13" name="Straight Connector 12"/>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Rectangle 13"/>
          <p:cNvSpPr/>
          <p:nvPr/>
        </p:nvSpPr>
        <p:spPr>
          <a:xfrm>
            <a:off x="2523630" y="142578"/>
            <a:ext cx="2595582" cy="769441"/>
          </a:xfrm>
          <a:prstGeom prst="rect">
            <a:avLst/>
          </a:prstGeom>
        </p:spPr>
        <p:txBody>
          <a:bodyPr wrap="none">
            <a:spAutoFit/>
          </a:bodyPr>
          <a:lstStyle/>
          <a:p>
            <a:pPr fontAlgn="base">
              <a:spcBef>
                <a:spcPct val="0"/>
              </a:spcBef>
              <a:spcAft>
                <a:spcPct val="0"/>
              </a:spcAft>
              <a:buFont typeface="Arial" charset="0"/>
              <a:buNone/>
              <a:defRPr/>
            </a:pPr>
            <a:r>
              <a:rPr lang="en-US" sz="4400" b="1" dirty="0" smtClean="0">
                <a:solidFill>
                  <a:srgbClr val="FF0000"/>
                </a:solidFill>
                <a:effectLst>
                  <a:outerShdw blurRad="38100" dist="38100" dir="2700000" algn="tl">
                    <a:srgbClr val="DDDDDD"/>
                  </a:outerShdw>
                </a:effectLst>
                <a:latin typeface="Palatino Linotype" charset="0"/>
                <a:ea typeface="MS PGothic" charset="0"/>
                <a:cs typeface="Tahoma" charset="0"/>
              </a:rPr>
              <a:t>Epoxides</a:t>
            </a:r>
            <a:endParaRPr lang="en-US" sz="4400" b="1" dirty="0">
              <a:solidFill>
                <a:srgbClr val="FF0000"/>
              </a:solidFill>
              <a:effectLst>
                <a:outerShdw blurRad="38100" dist="38100" dir="2700000" algn="tl">
                  <a:srgbClr val="DDDDDD"/>
                </a:outerShdw>
              </a:effectLst>
              <a:latin typeface="Palatino Linotype" charset="0"/>
              <a:ea typeface="MS PGothic" charset="0"/>
              <a:cs typeface="Tahoma" charset="0"/>
            </a:endParaRPr>
          </a:p>
        </p:txBody>
      </p:sp>
      <p:graphicFrame>
        <p:nvGraphicFramePr>
          <p:cNvPr id="38922" name="Object 1"/>
          <p:cNvGraphicFramePr>
            <a:graphicFrameLocks noChangeAspect="1"/>
          </p:cNvGraphicFramePr>
          <p:nvPr/>
        </p:nvGraphicFramePr>
        <p:xfrm>
          <a:off x="733425" y="2514600"/>
          <a:ext cx="7794625" cy="1905000"/>
        </p:xfrm>
        <a:graphic>
          <a:graphicData uri="http://schemas.openxmlformats.org/presentationml/2006/ole">
            <mc:AlternateContent xmlns:mc="http://schemas.openxmlformats.org/markup-compatibility/2006">
              <mc:Choice xmlns:v="urn:schemas-microsoft-com:vml" Requires="v">
                <p:oleObj spid="_x0000_s10258" name="CS ChemDraw Drawing" r:id="rId4" imgW="4826508" imgH="1179576" progId="ChemDraw.Document.6.0">
                  <p:embed/>
                </p:oleObj>
              </mc:Choice>
              <mc:Fallback>
                <p:oleObj name="CS ChemDraw Drawing" r:id="rId4" imgW="4826508" imgH="1179576"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2514600"/>
                        <a:ext cx="7794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5F5CB4B5-7021-48BF-81E8-9809D21E7461}"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26</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228775614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Cyclic Ethers (Heterocycles)</a:t>
            </a:r>
          </a:p>
        </p:txBody>
      </p:sp>
      <p:sp>
        <p:nvSpPr>
          <p:cNvPr id="39939" name="Rectangle 3"/>
          <p:cNvSpPr>
            <a:spLocks noGrp="1" noChangeArrowheads="1"/>
          </p:cNvSpPr>
          <p:nvPr>
            <p:ph type="body" idx="1"/>
          </p:nvPr>
        </p:nvSpPr>
        <p:spPr>
          <a:xfrm>
            <a:off x="685800" y="1600200"/>
            <a:ext cx="7772400" cy="609600"/>
          </a:xfrm>
        </p:spPr>
        <p:txBody>
          <a:bodyPr/>
          <a:lstStyle/>
          <a:p>
            <a:r>
              <a:rPr lang="en-US" smtClean="0"/>
              <a:t>Heterocyclic: Oxygen is part of the ring.</a:t>
            </a:r>
          </a:p>
        </p:txBody>
      </p:sp>
      <p:grpSp>
        <p:nvGrpSpPr>
          <p:cNvPr id="2" name="Group 16"/>
          <p:cNvGrpSpPr>
            <a:grpSpLocks/>
          </p:cNvGrpSpPr>
          <p:nvPr/>
        </p:nvGrpSpPr>
        <p:grpSpPr bwMode="auto">
          <a:xfrm>
            <a:off x="685800" y="2209800"/>
            <a:ext cx="5486400" cy="965200"/>
            <a:chOff x="432" y="1392"/>
            <a:chExt cx="3456" cy="608"/>
          </a:xfrm>
        </p:grpSpPr>
        <p:sp>
          <p:nvSpPr>
            <p:cNvPr id="39957" name="Text Box 4"/>
            <p:cNvSpPr txBox="1">
              <a:spLocks noChangeArrowheads="1"/>
            </p:cNvSpPr>
            <p:nvPr/>
          </p:nvSpPr>
          <p:spPr bwMode="auto">
            <a:xfrm>
              <a:off x="432" y="1536"/>
              <a:ext cx="2540" cy="365"/>
            </a:xfrm>
            <a:prstGeom prst="rect">
              <a:avLst/>
            </a:prstGeom>
            <a:noFill/>
            <a:ln w="9525">
              <a:noFill/>
              <a:miter lim="800000"/>
              <a:headEnd/>
              <a:tailEnd/>
            </a:ln>
          </p:spPr>
          <p:txBody>
            <a:bodyPr wrap="none">
              <a:spAutoFit/>
            </a:bodyPr>
            <a:lstStyle/>
            <a:p>
              <a:pPr eaLnBrk="0" fontAlgn="base" hangingPunct="0">
                <a:spcBef>
                  <a:spcPct val="0"/>
                </a:spcBef>
                <a:spcAft>
                  <a:spcPct val="0"/>
                </a:spcAft>
                <a:buFontTx/>
                <a:buChar char="•"/>
              </a:pPr>
              <a:r>
                <a:rPr lang="en-US" sz="3200">
                  <a:solidFill>
                    <a:prstClr val="black"/>
                  </a:solidFill>
                  <a:latin typeface="Arial" charset="0"/>
                  <a:ea typeface="ＭＳ Ｐゴシック" pitchFamily="-110" charset="-128"/>
                </a:rPr>
                <a:t> Epoxides (oxiranes)</a:t>
              </a:r>
              <a:endParaRPr lang="en-US" sz="2400">
                <a:solidFill>
                  <a:prstClr val="black"/>
                </a:solidFill>
                <a:latin typeface="Arial" charset="0"/>
                <a:ea typeface="ＭＳ Ｐゴシック" pitchFamily="-110" charset="-128"/>
              </a:endParaRPr>
            </a:p>
          </p:txBody>
        </p:sp>
        <p:pic>
          <p:nvPicPr>
            <p:cNvPr id="39958" name="Picture 9"/>
            <p:cNvPicPr>
              <a:picLocks noChangeAspect="1" noChangeArrowheads="1"/>
            </p:cNvPicPr>
            <p:nvPr/>
          </p:nvPicPr>
          <p:blipFill>
            <a:blip r:embed="rId3" cstate="print"/>
            <a:srcRect/>
            <a:stretch>
              <a:fillRect/>
            </a:stretch>
          </p:blipFill>
          <p:spPr bwMode="auto">
            <a:xfrm>
              <a:off x="2976" y="1392"/>
              <a:ext cx="912" cy="608"/>
            </a:xfrm>
            <a:prstGeom prst="rect">
              <a:avLst/>
            </a:prstGeom>
            <a:noFill/>
            <a:ln w="9525">
              <a:noFill/>
              <a:miter lim="800000"/>
              <a:headEnd/>
              <a:tailEnd/>
            </a:ln>
          </p:spPr>
        </p:pic>
      </p:grpSp>
      <p:grpSp>
        <p:nvGrpSpPr>
          <p:cNvPr id="3" name="Group 17"/>
          <p:cNvGrpSpPr>
            <a:grpSpLocks/>
          </p:cNvGrpSpPr>
          <p:nvPr/>
        </p:nvGrpSpPr>
        <p:grpSpPr bwMode="auto">
          <a:xfrm>
            <a:off x="685800" y="3048000"/>
            <a:ext cx="3152775" cy="731838"/>
            <a:chOff x="432" y="1920"/>
            <a:chExt cx="1986" cy="461"/>
          </a:xfrm>
        </p:grpSpPr>
        <p:sp>
          <p:nvSpPr>
            <p:cNvPr id="39955" name="Text Box 5"/>
            <p:cNvSpPr txBox="1">
              <a:spLocks noChangeArrowheads="1"/>
            </p:cNvSpPr>
            <p:nvPr/>
          </p:nvSpPr>
          <p:spPr bwMode="auto">
            <a:xfrm>
              <a:off x="432" y="2016"/>
              <a:ext cx="1373" cy="365"/>
            </a:xfrm>
            <a:prstGeom prst="rect">
              <a:avLst/>
            </a:prstGeom>
            <a:noFill/>
            <a:ln w="9525">
              <a:noFill/>
              <a:miter lim="800000"/>
              <a:headEnd/>
              <a:tailEnd/>
            </a:ln>
          </p:spPr>
          <p:txBody>
            <a:bodyPr wrap="none">
              <a:spAutoFit/>
            </a:bodyPr>
            <a:lstStyle/>
            <a:p>
              <a:pPr eaLnBrk="0" fontAlgn="base" hangingPunct="0">
                <a:spcBef>
                  <a:spcPct val="0"/>
                </a:spcBef>
                <a:spcAft>
                  <a:spcPct val="0"/>
                </a:spcAft>
                <a:buFontTx/>
                <a:buChar char="•"/>
              </a:pPr>
              <a:r>
                <a:rPr lang="en-US" sz="3200">
                  <a:solidFill>
                    <a:prstClr val="black"/>
                  </a:solidFill>
                  <a:latin typeface="Arial" charset="0"/>
                  <a:ea typeface="ＭＳ Ｐゴシック" pitchFamily="-110" charset="-128"/>
                </a:rPr>
                <a:t> Oxetanes</a:t>
              </a:r>
            </a:p>
          </p:txBody>
        </p:sp>
        <p:pic>
          <p:nvPicPr>
            <p:cNvPr id="39956" name="Picture 10"/>
            <p:cNvPicPr>
              <a:picLocks noChangeAspect="1" noChangeArrowheads="1"/>
            </p:cNvPicPr>
            <p:nvPr/>
          </p:nvPicPr>
          <p:blipFill>
            <a:blip r:embed="rId4" cstate="print"/>
            <a:srcRect/>
            <a:stretch>
              <a:fillRect/>
            </a:stretch>
          </p:blipFill>
          <p:spPr bwMode="auto">
            <a:xfrm>
              <a:off x="2016" y="1920"/>
              <a:ext cx="402" cy="438"/>
            </a:xfrm>
            <a:prstGeom prst="rect">
              <a:avLst/>
            </a:prstGeom>
            <a:noFill/>
            <a:ln w="9525">
              <a:noFill/>
              <a:miter lim="800000"/>
              <a:headEnd/>
              <a:tailEnd/>
            </a:ln>
          </p:spPr>
        </p:pic>
      </p:grpSp>
      <p:grpSp>
        <p:nvGrpSpPr>
          <p:cNvPr id="4" name="Group 18"/>
          <p:cNvGrpSpPr>
            <a:grpSpLocks/>
          </p:cNvGrpSpPr>
          <p:nvPr/>
        </p:nvGrpSpPr>
        <p:grpSpPr bwMode="auto">
          <a:xfrm>
            <a:off x="685800" y="3810000"/>
            <a:ext cx="6064250" cy="990600"/>
            <a:chOff x="432" y="2400"/>
            <a:chExt cx="3820" cy="624"/>
          </a:xfrm>
        </p:grpSpPr>
        <p:sp>
          <p:nvSpPr>
            <p:cNvPr id="39952" name="Text Box 6"/>
            <p:cNvSpPr txBox="1">
              <a:spLocks noChangeArrowheads="1"/>
            </p:cNvSpPr>
            <p:nvPr/>
          </p:nvSpPr>
          <p:spPr bwMode="auto">
            <a:xfrm>
              <a:off x="432" y="2496"/>
              <a:ext cx="3820" cy="365"/>
            </a:xfrm>
            <a:prstGeom prst="rect">
              <a:avLst/>
            </a:prstGeom>
            <a:noFill/>
            <a:ln w="9525">
              <a:noFill/>
              <a:miter lim="800000"/>
              <a:headEnd/>
              <a:tailEnd/>
            </a:ln>
          </p:spPr>
          <p:txBody>
            <a:bodyPr wrap="none">
              <a:spAutoFit/>
            </a:bodyPr>
            <a:lstStyle/>
            <a:p>
              <a:pPr eaLnBrk="0" fontAlgn="base" hangingPunct="0">
                <a:spcBef>
                  <a:spcPct val="0"/>
                </a:spcBef>
                <a:spcAft>
                  <a:spcPct val="0"/>
                </a:spcAft>
                <a:buFontTx/>
                <a:buChar char="•"/>
              </a:pPr>
              <a:r>
                <a:rPr lang="en-US" sz="3200">
                  <a:solidFill>
                    <a:prstClr val="black"/>
                  </a:solidFill>
                  <a:latin typeface="Arial" charset="0"/>
                  <a:ea typeface="ＭＳ Ｐゴシック" pitchFamily="-110" charset="-128"/>
                </a:rPr>
                <a:t> Furans           (Oxolanes          )</a:t>
              </a:r>
            </a:p>
          </p:txBody>
        </p:sp>
        <p:pic>
          <p:nvPicPr>
            <p:cNvPr id="39953" name="Picture 11"/>
            <p:cNvPicPr>
              <a:picLocks noChangeAspect="1" noChangeArrowheads="1"/>
            </p:cNvPicPr>
            <p:nvPr/>
          </p:nvPicPr>
          <p:blipFill>
            <a:blip r:embed="rId5" cstate="print"/>
            <a:srcRect/>
            <a:stretch>
              <a:fillRect/>
            </a:stretch>
          </p:blipFill>
          <p:spPr bwMode="auto">
            <a:xfrm>
              <a:off x="1632" y="2400"/>
              <a:ext cx="541" cy="576"/>
            </a:xfrm>
            <a:prstGeom prst="rect">
              <a:avLst/>
            </a:prstGeom>
            <a:noFill/>
            <a:ln w="9525">
              <a:noFill/>
              <a:miter lim="800000"/>
              <a:headEnd/>
              <a:tailEnd/>
            </a:ln>
          </p:spPr>
        </p:pic>
        <p:pic>
          <p:nvPicPr>
            <p:cNvPr id="39954" name="Picture 13"/>
            <p:cNvPicPr>
              <a:picLocks noChangeAspect="1" noChangeArrowheads="1"/>
            </p:cNvPicPr>
            <p:nvPr/>
          </p:nvPicPr>
          <p:blipFill>
            <a:blip r:embed="rId6" cstate="print"/>
            <a:srcRect/>
            <a:stretch>
              <a:fillRect/>
            </a:stretch>
          </p:blipFill>
          <p:spPr bwMode="auto">
            <a:xfrm>
              <a:off x="3552" y="2448"/>
              <a:ext cx="503" cy="576"/>
            </a:xfrm>
            <a:prstGeom prst="rect">
              <a:avLst/>
            </a:prstGeom>
            <a:noFill/>
            <a:ln w="9525">
              <a:noFill/>
              <a:miter lim="800000"/>
              <a:headEnd/>
              <a:tailEnd/>
            </a:ln>
          </p:spPr>
        </p:pic>
      </p:grpSp>
      <p:grpSp>
        <p:nvGrpSpPr>
          <p:cNvPr id="5" name="Group 19"/>
          <p:cNvGrpSpPr>
            <a:grpSpLocks/>
          </p:cNvGrpSpPr>
          <p:nvPr/>
        </p:nvGrpSpPr>
        <p:grpSpPr bwMode="auto">
          <a:xfrm>
            <a:off x="685800" y="4648200"/>
            <a:ext cx="5859463" cy="990600"/>
            <a:chOff x="432" y="2928"/>
            <a:chExt cx="3691" cy="624"/>
          </a:xfrm>
        </p:grpSpPr>
        <p:sp>
          <p:nvSpPr>
            <p:cNvPr id="39949" name="Text Box 7"/>
            <p:cNvSpPr txBox="1">
              <a:spLocks noChangeArrowheads="1"/>
            </p:cNvSpPr>
            <p:nvPr/>
          </p:nvSpPr>
          <p:spPr bwMode="auto">
            <a:xfrm>
              <a:off x="432" y="2995"/>
              <a:ext cx="3691" cy="365"/>
            </a:xfrm>
            <a:prstGeom prst="rect">
              <a:avLst/>
            </a:prstGeom>
            <a:noFill/>
            <a:ln w="9525">
              <a:noFill/>
              <a:miter lim="800000"/>
              <a:headEnd/>
              <a:tailEnd/>
            </a:ln>
          </p:spPr>
          <p:txBody>
            <a:bodyPr wrap="none">
              <a:spAutoFit/>
            </a:bodyPr>
            <a:lstStyle/>
            <a:p>
              <a:pPr eaLnBrk="0" fontAlgn="base" hangingPunct="0">
                <a:spcBef>
                  <a:spcPct val="0"/>
                </a:spcBef>
                <a:spcAft>
                  <a:spcPct val="0"/>
                </a:spcAft>
                <a:buFontTx/>
                <a:buChar char="•"/>
              </a:pPr>
              <a:r>
                <a:rPr lang="en-US" sz="3200">
                  <a:solidFill>
                    <a:prstClr val="black"/>
                  </a:solidFill>
                  <a:latin typeface="Arial" charset="0"/>
                  <a:ea typeface="ＭＳ Ｐゴシック" pitchFamily="-110" charset="-128"/>
                </a:rPr>
                <a:t> Pyrans           (Oxanes           )</a:t>
              </a:r>
            </a:p>
          </p:txBody>
        </p:sp>
        <p:pic>
          <p:nvPicPr>
            <p:cNvPr id="39950" name="Picture 12"/>
            <p:cNvPicPr>
              <a:picLocks noChangeAspect="1" noChangeArrowheads="1"/>
            </p:cNvPicPr>
            <p:nvPr/>
          </p:nvPicPr>
          <p:blipFill>
            <a:blip r:embed="rId7" cstate="print"/>
            <a:srcRect/>
            <a:stretch>
              <a:fillRect/>
            </a:stretch>
          </p:blipFill>
          <p:spPr bwMode="auto">
            <a:xfrm>
              <a:off x="1536" y="2928"/>
              <a:ext cx="557" cy="624"/>
            </a:xfrm>
            <a:prstGeom prst="rect">
              <a:avLst/>
            </a:prstGeom>
            <a:noFill/>
            <a:ln w="9525">
              <a:noFill/>
              <a:miter lim="800000"/>
              <a:headEnd/>
              <a:tailEnd/>
            </a:ln>
          </p:spPr>
        </p:pic>
        <p:pic>
          <p:nvPicPr>
            <p:cNvPr id="39951" name="Picture 14"/>
            <p:cNvPicPr>
              <a:picLocks noChangeAspect="1" noChangeArrowheads="1"/>
            </p:cNvPicPr>
            <p:nvPr/>
          </p:nvPicPr>
          <p:blipFill>
            <a:blip r:embed="rId8" cstate="print"/>
            <a:srcRect/>
            <a:stretch>
              <a:fillRect/>
            </a:stretch>
          </p:blipFill>
          <p:spPr bwMode="auto">
            <a:xfrm>
              <a:off x="3360" y="2928"/>
              <a:ext cx="451" cy="576"/>
            </a:xfrm>
            <a:prstGeom prst="rect">
              <a:avLst/>
            </a:prstGeom>
            <a:noFill/>
            <a:ln w="9525">
              <a:noFill/>
              <a:miter lim="800000"/>
              <a:headEnd/>
              <a:tailEnd/>
            </a:ln>
          </p:spPr>
        </p:pic>
      </p:grpSp>
      <p:grpSp>
        <p:nvGrpSpPr>
          <p:cNvPr id="6" name="Group 22"/>
          <p:cNvGrpSpPr>
            <a:grpSpLocks/>
          </p:cNvGrpSpPr>
          <p:nvPr/>
        </p:nvGrpSpPr>
        <p:grpSpPr bwMode="auto">
          <a:xfrm>
            <a:off x="685800" y="5410200"/>
            <a:ext cx="4876800" cy="1143000"/>
            <a:chOff x="432" y="3408"/>
            <a:chExt cx="3072" cy="720"/>
          </a:xfrm>
        </p:grpSpPr>
        <p:grpSp>
          <p:nvGrpSpPr>
            <p:cNvPr id="7" name="Group 20"/>
            <p:cNvGrpSpPr>
              <a:grpSpLocks/>
            </p:cNvGrpSpPr>
            <p:nvPr/>
          </p:nvGrpSpPr>
          <p:grpSpPr bwMode="auto">
            <a:xfrm>
              <a:off x="432" y="3408"/>
              <a:ext cx="2081" cy="720"/>
              <a:chOff x="432" y="3408"/>
              <a:chExt cx="2081" cy="720"/>
            </a:xfrm>
          </p:grpSpPr>
          <p:sp>
            <p:nvSpPr>
              <p:cNvPr id="39947" name="Text Box 8"/>
              <p:cNvSpPr txBox="1">
                <a:spLocks noChangeArrowheads="1"/>
              </p:cNvSpPr>
              <p:nvPr/>
            </p:nvSpPr>
            <p:spPr bwMode="auto">
              <a:xfrm>
                <a:off x="432" y="3571"/>
                <a:ext cx="1343" cy="365"/>
              </a:xfrm>
              <a:prstGeom prst="rect">
                <a:avLst/>
              </a:prstGeom>
              <a:noFill/>
              <a:ln w="9525">
                <a:noFill/>
                <a:miter lim="800000"/>
                <a:headEnd/>
                <a:tailEnd/>
              </a:ln>
            </p:spPr>
            <p:txBody>
              <a:bodyPr wrap="none">
                <a:spAutoFit/>
              </a:bodyPr>
              <a:lstStyle/>
              <a:p>
                <a:pPr eaLnBrk="0" fontAlgn="base" hangingPunct="0">
                  <a:spcBef>
                    <a:spcPct val="0"/>
                  </a:spcBef>
                  <a:spcAft>
                    <a:spcPct val="0"/>
                  </a:spcAft>
                  <a:buFontTx/>
                  <a:buChar char="•"/>
                </a:pPr>
                <a:r>
                  <a:rPr lang="en-US" sz="3200">
                    <a:solidFill>
                      <a:prstClr val="black"/>
                    </a:solidFill>
                    <a:latin typeface="Arial" charset="0"/>
                    <a:ea typeface="ＭＳ Ｐゴシック" pitchFamily="-110" charset="-128"/>
                  </a:rPr>
                  <a:t> Dioxanes</a:t>
                </a:r>
              </a:p>
            </p:txBody>
          </p:sp>
          <p:pic>
            <p:nvPicPr>
              <p:cNvPr id="39948" name="Picture 15"/>
              <p:cNvPicPr>
                <a:picLocks noChangeAspect="1" noChangeArrowheads="1"/>
              </p:cNvPicPr>
              <p:nvPr/>
            </p:nvPicPr>
            <p:blipFill>
              <a:blip r:embed="rId9" cstate="print"/>
              <a:srcRect/>
              <a:stretch>
                <a:fillRect/>
              </a:stretch>
            </p:blipFill>
            <p:spPr bwMode="auto">
              <a:xfrm>
                <a:off x="2016" y="3408"/>
                <a:ext cx="497" cy="720"/>
              </a:xfrm>
              <a:prstGeom prst="rect">
                <a:avLst/>
              </a:prstGeom>
              <a:noFill/>
              <a:ln w="9525">
                <a:noFill/>
                <a:miter lim="800000"/>
                <a:headEnd/>
                <a:tailEnd/>
              </a:ln>
            </p:spPr>
          </p:pic>
        </p:grpSp>
        <p:sp>
          <p:nvSpPr>
            <p:cNvPr id="39946" name="Text Box 21"/>
            <p:cNvSpPr txBox="1">
              <a:spLocks noChangeArrowheads="1"/>
            </p:cNvSpPr>
            <p:nvPr/>
          </p:nvSpPr>
          <p:spPr bwMode="auto">
            <a:xfrm>
              <a:off x="3072" y="3600"/>
              <a:ext cx="432" cy="288"/>
            </a:xfrm>
            <a:prstGeom prst="rect">
              <a:avLst/>
            </a:prstGeom>
            <a:noFill/>
            <a:ln w="9525">
              <a:noFill/>
              <a:miter lim="800000"/>
              <a:headEnd/>
              <a:tailEnd/>
            </a:ln>
          </p:spPr>
          <p:txBody>
            <a:bodyPr>
              <a:spAutoFit/>
            </a:bodyPr>
            <a:lstStyle/>
            <a:p>
              <a:pPr eaLnBrk="0" fontAlgn="base" hangingPunct="0">
                <a:spcBef>
                  <a:spcPct val="50000"/>
                </a:spcBef>
                <a:spcAft>
                  <a:spcPct val="0"/>
                </a:spcAft>
              </a:pPr>
              <a:endParaRPr lang="en-US" sz="2400">
                <a:solidFill>
                  <a:prstClr val="black"/>
                </a:solidFill>
                <a:latin typeface="Arial" charset="0"/>
                <a:ea typeface="ＭＳ Ｐゴシック" pitchFamily="-110" charset="-128"/>
              </a:endParaRPr>
            </a:p>
          </p:txBody>
        </p:sp>
      </p:grpSp>
    </p:spTree>
    <p:extLst>
      <p:ext uri="{BB962C8B-B14F-4D97-AF65-F5344CB8AC3E}">
        <p14:creationId xmlns:p14="http://schemas.microsoft.com/office/powerpoint/2010/main" val="1432934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Epoxide Nomenclature</a:t>
            </a:r>
          </a:p>
        </p:txBody>
      </p:sp>
      <p:sp>
        <p:nvSpPr>
          <p:cNvPr id="3" name="Text Box 4"/>
          <p:cNvSpPr txBox="1">
            <a:spLocks noChangeArrowheads="1"/>
          </p:cNvSpPr>
          <p:nvPr/>
        </p:nvSpPr>
        <p:spPr bwMode="auto">
          <a:xfrm>
            <a:off x="381000" y="1447800"/>
            <a:ext cx="6754813" cy="492125"/>
          </a:xfrm>
          <a:prstGeom prst="rect">
            <a:avLst/>
          </a:prstGeom>
          <a:noFill/>
          <a:ln w="9525">
            <a:noFill/>
            <a:miter lim="800000"/>
            <a:headEnd/>
            <a:tailEnd/>
          </a:ln>
        </p:spPr>
        <p:txBody>
          <a:bodyPr wrap="none">
            <a:spAutoFit/>
          </a:bodyPr>
          <a:lstStyle/>
          <a:p>
            <a:pPr marL="346075" indent="-346075" eaLnBrk="0" fontAlgn="base" hangingPunct="0">
              <a:spcBef>
                <a:spcPct val="0"/>
              </a:spcBef>
              <a:spcAft>
                <a:spcPct val="0"/>
              </a:spcAft>
              <a:buFontTx/>
              <a:buChar char="•"/>
            </a:pPr>
            <a:r>
              <a:rPr lang="en-US" sz="2600">
                <a:solidFill>
                  <a:prstClr val="black"/>
                </a:solidFill>
                <a:latin typeface="Arial" charset="0"/>
                <a:ea typeface="ＭＳ Ｐゴシック" pitchFamily="-110" charset="-128"/>
              </a:rPr>
              <a:t>Name the starting alkene and add “oxide.”</a:t>
            </a:r>
          </a:p>
        </p:txBody>
      </p:sp>
      <p:sp>
        <p:nvSpPr>
          <p:cNvPr id="14418" name="Text Box 82"/>
          <p:cNvSpPr txBox="1">
            <a:spLocks noChangeArrowheads="1"/>
          </p:cNvSpPr>
          <p:nvPr/>
        </p:nvSpPr>
        <p:spPr bwMode="auto">
          <a:xfrm>
            <a:off x="381000" y="3665538"/>
            <a:ext cx="8534400" cy="892175"/>
          </a:xfrm>
          <a:prstGeom prst="rect">
            <a:avLst/>
          </a:prstGeom>
          <a:noFill/>
          <a:ln w="9525">
            <a:noFill/>
            <a:miter lim="800000"/>
            <a:headEnd/>
            <a:tailEnd/>
          </a:ln>
        </p:spPr>
        <p:txBody>
          <a:bodyPr>
            <a:spAutoFit/>
          </a:bodyPr>
          <a:lstStyle/>
          <a:p>
            <a:pPr marL="346075" indent="-346075" eaLnBrk="0" fontAlgn="base" hangingPunct="0">
              <a:spcBef>
                <a:spcPct val="0"/>
              </a:spcBef>
              <a:spcAft>
                <a:spcPct val="0"/>
              </a:spcAft>
              <a:buFontTx/>
              <a:buChar char="•"/>
            </a:pPr>
            <a:r>
              <a:rPr lang="en-US" sz="2600">
                <a:solidFill>
                  <a:prstClr val="black"/>
                </a:solidFill>
                <a:latin typeface="Arial" charset="0"/>
                <a:ea typeface="ＭＳ Ｐゴシック" pitchFamily="-110" charset="-128"/>
              </a:rPr>
              <a:t>The oxygen can be treated as a substituent (epoxy) on the compound. Use numbers to specify position.</a:t>
            </a:r>
          </a:p>
        </p:txBody>
      </p:sp>
      <p:pic>
        <p:nvPicPr>
          <p:cNvPr id="2" name="Picture 1"/>
          <p:cNvPicPr>
            <a:picLocks noChangeAspect="1"/>
          </p:cNvPicPr>
          <p:nvPr/>
        </p:nvPicPr>
        <p:blipFill>
          <a:blip r:embed="rId3" cstate="print"/>
          <a:srcRect t="36031" b="1860"/>
          <a:stretch>
            <a:fillRect/>
          </a:stretch>
        </p:blipFill>
        <p:spPr bwMode="auto">
          <a:xfrm>
            <a:off x="1143000" y="1976438"/>
            <a:ext cx="6781800" cy="1452562"/>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1638300" y="4525963"/>
            <a:ext cx="5791200" cy="1798637"/>
          </a:xfrm>
          <a:prstGeom prst="rect">
            <a:avLst/>
          </a:prstGeom>
          <a:noFill/>
          <a:ln w="9525">
            <a:noFill/>
            <a:miter lim="800000"/>
            <a:headEnd/>
            <a:tailEnd/>
          </a:ln>
        </p:spPr>
      </p:pic>
    </p:spTree>
    <p:extLst>
      <p:ext uri="{BB962C8B-B14F-4D97-AF65-F5344CB8AC3E}">
        <p14:creationId xmlns:p14="http://schemas.microsoft.com/office/powerpoint/2010/main" val="3471918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4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4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mtClean="0"/>
              <a:t>Epoxide Nomenclature (Continued)</a:t>
            </a:r>
          </a:p>
        </p:txBody>
      </p:sp>
      <p:sp>
        <p:nvSpPr>
          <p:cNvPr id="44035" name="Text Box 7"/>
          <p:cNvSpPr txBox="1">
            <a:spLocks noChangeArrowheads="1"/>
          </p:cNvSpPr>
          <p:nvPr/>
        </p:nvSpPr>
        <p:spPr bwMode="auto">
          <a:xfrm>
            <a:off x="762000" y="1828800"/>
            <a:ext cx="7218363" cy="2041525"/>
          </a:xfrm>
          <a:prstGeom prst="rect">
            <a:avLst/>
          </a:prstGeom>
          <a:noFill/>
          <a:ln w="9525">
            <a:noFill/>
            <a:miter lim="800000"/>
            <a:headEnd/>
            <a:tailEnd/>
          </a:ln>
        </p:spPr>
        <p:txBody>
          <a:bodyPr wrap="none">
            <a:spAutoFit/>
          </a:bodyPr>
          <a:lstStyle/>
          <a:p>
            <a:pPr eaLnBrk="0" fontAlgn="base" hangingPunct="0">
              <a:spcBef>
                <a:spcPct val="0"/>
              </a:spcBef>
              <a:spcAft>
                <a:spcPct val="0"/>
              </a:spcAft>
              <a:buFontTx/>
              <a:buChar char="•"/>
            </a:pPr>
            <a:r>
              <a:rPr lang="en-US" sz="3200">
                <a:solidFill>
                  <a:prstClr val="black"/>
                </a:solidFill>
                <a:latin typeface="Arial" charset="0"/>
                <a:ea typeface="ＭＳ Ｐゴシック" pitchFamily="-110" charset="-128"/>
              </a:rPr>
              <a:t> The three-membered oxirane ring is</a:t>
            </a:r>
            <a:br>
              <a:rPr lang="en-US" sz="3200">
                <a:solidFill>
                  <a:prstClr val="black"/>
                </a:solidFill>
                <a:latin typeface="Arial" charset="0"/>
                <a:ea typeface="ＭＳ Ｐゴシック" pitchFamily="-110" charset="-128"/>
              </a:rPr>
            </a:br>
            <a:r>
              <a:rPr lang="en-US" sz="3200">
                <a:solidFill>
                  <a:prstClr val="black"/>
                </a:solidFill>
                <a:latin typeface="Arial" charset="0"/>
                <a:ea typeface="ＭＳ Ｐゴシック" pitchFamily="-110" charset="-128"/>
              </a:rPr>
              <a:t>  the parent (oxygen is 1, the carbons </a:t>
            </a:r>
            <a:br>
              <a:rPr lang="en-US" sz="3200">
                <a:solidFill>
                  <a:prstClr val="black"/>
                </a:solidFill>
                <a:latin typeface="Arial" charset="0"/>
                <a:ea typeface="ＭＳ Ｐゴシック" pitchFamily="-110" charset="-128"/>
              </a:rPr>
            </a:br>
            <a:r>
              <a:rPr lang="en-US" sz="3200">
                <a:solidFill>
                  <a:prstClr val="black"/>
                </a:solidFill>
                <a:latin typeface="Arial" charset="0"/>
                <a:ea typeface="ＭＳ Ｐゴシック" pitchFamily="-110" charset="-128"/>
              </a:rPr>
              <a:t>  are 2 and 3). Substituents are named </a:t>
            </a:r>
          </a:p>
          <a:p>
            <a:pPr eaLnBrk="0" fontAlgn="base" hangingPunct="0">
              <a:spcBef>
                <a:spcPct val="0"/>
              </a:spcBef>
              <a:spcAft>
                <a:spcPct val="0"/>
              </a:spcAft>
            </a:pPr>
            <a:r>
              <a:rPr lang="en-US" sz="3200">
                <a:solidFill>
                  <a:prstClr val="black"/>
                </a:solidFill>
                <a:latin typeface="Arial" charset="0"/>
                <a:ea typeface="ＭＳ Ｐゴシック" pitchFamily="-110" charset="-128"/>
              </a:rPr>
              <a:t>  in alphabetical order.</a:t>
            </a:r>
          </a:p>
        </p:txBody>
      </p:sp>
      <p:sp>
        <p:nvSpPr>
          <p:cNvPr id="44036" name="Text Box 10"/>
          <p:cNvSpPr txBox="1">
            <a:spLocks noChangeArrowheads="1"/>
          </p:cNvSpPr>
          <p:nvPr/>
        </p:nvSpPr>
        <p:spPr bwMode="auto">
          <a:xfrm>
            <a:off x="8229600" y="25908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prstClr val="black"/>
              </a:solidFill>
              <a:latin typeface="Arial" charset="0"/>
              <a:ea typeface="ＭＳ Ｐゴシック" pitchFamily="-110" charset="-128"/>
            </a:endParaRPr>
          </a:p>
        </p:txBody>
      </p:sp>
      <p:pic>
        <p:nvPicPr>
          <p:cNvPr id="44037" name="Picture 1"/>
          <p:cNvPicPr>
            <a:picLocks noChangeAspect="1"/>
          </p:cNvPicPr>
          <p:nvPr/>
        </p:nvPicPr>
        <p:blipFill>
          <a:blip r:embed="rId3" cstate="print"/>
          <a:srcRect/>
          <a:stretch>
            <a:fillRect/>
          </a:stretch>
        </p:blipFill>
        <p:spPr bwMode="auto">
          <a:xfrm>
            <a:off x="304800" y="4319588"/>
            <a:ext cx="8534400" cy="1547812"/>
          </a:xfrm>
          <a:prstGeom prst="rect">
            <a:avLst/>
          </a:prstGeom>
          <a:noFill/>
          <a:ln w="9525">
            <a:noFill/>
            <a:miter lim="800000"/>
            <a:headEnd/>
            <a:tailEnd/>
          </a:ln>
        </p:spPr>
      </p:pic>
    </p:spTree>
    <p:extLst>
      <p:ext uri="{BB962C8B-B14F-4D97-AF65-F5344CB8AC3E}">
        <p14:creationId xmlns:p14="http://schemas.microsoft.com/office/powerpoint/2010/main" val="1535456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normAutofit fontScale="90000"/>
          </a:bodyPr>
          <a:lstStyle/>
          <a:p>
            <a:r>
              <a:rPr lang="en-US" sz="9600" b="1" dirty="0">
                <a:solidFill>
                  <a:srgbClr val="FF0000"/>
                </a:solidFill>
              </a:rPr>
              <a:t>Ethers</a:t>
            </a:r>
          </a:p>
        </p:txBody>
      </p:sp>
      <p:sp>
        <p:nvSpPr>
          <p:cNvPr id="93189" name="Rectangle 5"/>
          <p:cNvSpPr>
            <a:spLocks noGrp="1" noChangeArrowheads="1"/>
          </p:cNvSpPr>
          <p:nvPr>
            <p:ph idx="1"/>
          </p:nvPr>
        </p:nvSpPr>
        <p:spPr/>
        <p:txBody>
          <a:bodyPr/>
          <a:lstStyle/>
          <a:p>
            <a:pPr lvl="2"/>
            <a:r>
              <a:rPr lang="en-US" dirty="0"/>
              <a:t>An </a:t>
            </a:r>
            <a:r>
              <a:rPr lang="en-US" b="1" dirty="0"/>
              <a:t>ether</a:t>
            </a:r>
            <a:r>
              <a:rPr lang="en-US" dirty="0"/>
              <a:t> is a compound in which oxygen is bonded to two carbon groups.</a:t>
            </a:r>
          </a:p>
          <a:p>
            <a:pPr marL="0" indent="0">
              <a:buNone/>
            </a:pPr>
            <a:endParaRPr lang="en-US" dirty="0"/>
          </a:p>
        </p:txBody>
      </p:sp>
      <p:pic>
        <p:nvPicPr>
          <p:cNvPr id="93190" name="Picture 6" descr="0735-03"/>
          <p:cNvPicPr>
            <a:picLocks noChangeAspect="1" noChangeArrowheads="1"/>
          </p:cNvPicPr>
          <p:nvPr/>
        </p:nvPicPr>
        <p:blipFill>
          <a:blip r:embed="rId3"/>
          <a:srcRect/>
          <a:stretch>
            <a:fillRect/>
          </a:stretch>
        </p:blipFill>
        <p:spPr bwMode="auto">
          <a:xfrm>
            <a:off x="762000" y="2590800"/>
            <a:ext cx="7543800" cy="1876425"/>
          </a:xfrm>
          <a:prstGeom prst="rect">
            <a:avLst/>
          </a:prstGeom>
          <a:noFill/>
        </p:spPr>
      </p:pic>
      <p:sp>
        <p:nvSpPr>
          <p:cNvPr id="93191" name="Text Box 7"/>
          <p:cNvSpPr txBox="1">
            <a:spLocks noChangeArrowheads="1"/>
          </p:cNvSpPr>
          <p:nvPr/>
        </p:nvSpPr>
        <p:spPr bwMode="auto">
          <a:xfrm>
            <a:off x="762000" y="0"/>
            <a:ext cx="1066800" cy="457200"/>
          </a:xfrm>
          <a:prstGeom prst="rect">
            <a:avLst/>
          </a:prstGeom>
          <a:noFill/>
          <a:ln w="9525">
            <a:noFill/>
            <a:miter lim="800000"/>
            <a:headEnd/>
            <a:tailEnd/>
          </a:ln>
          <a:effectLst/>
        </p:spPr>
        <p:txBody>
          <a:bodyPr lIns="155448">
            <a:spAutoFit/>
          </a:bodyPr>
          <a:lstStyle/>
          <a:p>
            <a:pPr>
              <a:spcBef>
                <a:spcPct val="50000"/>
              </a:spcBef>
            </a:pPr>
            <a:r>
              <a:rPr lang="en-US" b="1">
                <a:solidFill>
                  <a:schemeClr val="bg1"/>
                </a:solidFill>
              </a:rPr>
              <a:t>23.2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4"/>
          <p:cNvSpPr>
            <a:spLocks noChangeArrowheads="1"/>
          </p:cNvSpPr>
          <p:nvPr/>
        </p:nvSpPr>
        <p:spPr bwMode="auto">
          <a:xfrm>
            <a:off x="0" y="1096963"/>
            <a:ext cx="9144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lnSpc>
                <a:spcPct val="150000"/>
              </a:lnSpc>
              <a:spcBef>
                <a:spcPct val="0"/>
              </a:spcBef>
              <a:spcAft>
                <a:spcPct val="0"/>
              </a:spcAft>
              <a:buFont typeface="Arial" panose="020B0604020202020204" pitchFamily="34" charset="0"/>
              <a:buNone/>
            </a:pPr>
            <a:r>
              <a:rPr lang="en-US" altLang="en-US" sz="2400" b="1" u="sng">
                <a:solidFill>
                  <a:srgbClr val="FF0000"/>
                </a:solidFill>
                <a:latin typeface="Times New Roman" panose="02020603050405020304" pitchFamily="18" charset="0"/>
                <a:cs typeface="Times New Roman" panose="02020603050405020304" pitchFamily="18" charset="0"/>
              </a:rPr>
              <a:t>Peroxyacid Epoxidation</a:t>
            </a:r>
            <a:endParaRPr lang="fr-FR" altLang="en-US" sz="2400" b="1">
              <a:solidFill>
                <a:srgbClr val="FF0000"/>
              </a:solidFill>
              <a:latin typeface="Times New Roman" panose="02020603050405020304" pitchFamily="18" charset="0"/>
              <a:cs typeface="Times New Roman" panose="02020603050405020304" pitchFamily="18" charset="0"/>
            </a:endParaRPr>
          </a:p>
          <a:p>
            <a:pPr algn="just" fontAlgn="base">
              <a:lnSpc>
                <a:spcPct val="150000"/>
              </a:lnSpc>
              <a:spcBef>
                <a:spcPct val="0"/>
              </a:spcBef>
              <a:spcAft>
                <a:spcPct val="0"/>
              </a:spcAft>
              <a:buFont typeface="Arial" panose="020B0604020202020204" pitchFamily="34" charset="0"/>
              <a:buNone/>
            </a:pPr>
            <a:r>
              <a:rPr lang="en-US" altLang="en-US" sz="2000">
                <a:solidFill>
                  <a:srgbClr val="FF0000"/>
                </a:solidFill>
                <a:latin typeface="Times New Roman" panose="02020603050405020304" pitchFamily="18" charset="0"/>
                <a:cs typeface="Times New Roman" panose="02020603050405020304" pitchFamily="18" charset="0"/>
              </a:rPr>
              <a:t>Peroxyacids</a:t>
            </a:r>
            <a:r>
              <a:rPr lang="en-US" altLang="en-US" sz="2000">
                <a:solidFill>
                  <a:srgbClr val="0E0D0E"/>
                </a:solidFill>
                <a:latin typeface="Times New Roman" panose="02020603050405020304" pitchFamily="18" charset="0"/>
                <a:cs typeface="Times New Roman" panose="02020603050405020304" pitchFamily="18" charset="0"/>
              </a:rPr>
              <a:t> (sometimes called peracids) are used to convert </a:t>
            </a:r>
            <a:r>
              <a:rPr lang="en-US" altLang="en-US" sz="2000">
                <a:solidFill>
                  <a:srgbClr val="FF0000"/>
                </a:solidFill>
                <a:latin typeface="Times New Roman" panose="02020603050405020304" pitchFamily="18" charset="0"/>
                <a:cs typeface="Times New Roman" panose="02020603050405020304" pitchFamily="18" charset="0"/>
              </a:rPr>
              <a:t>alkenes</a:t>
            </a:r>
            <a:r>
              <a:rPr lang="en-US" altLang="en-US" sz="2000">
                <a:solidFill>
                  <a:srgbClr val="0E0D0E"/>
                </a:solidFill>
                <a:latin typeface="Times New Roman" panose="02020603050405020304" pitchFamily="18" charset="0"/>
                <a:cs typeface="Times New Roman" panose="02020603050405020304" pitchFamily="18" charset="0"/>
              </a:rPr>
              <a:t> to </a:t>
            </a:r>
            <a:r>
              <a:rPr lang="en-US" altLang="en-US" sz="2000">
                <a:solidFill>
                  <a:srgbClr val="00B050"/>
                </a:solidFill>
                <a:latin typeface="Times New Roman" panose="02020603050405020304" pitchFamily="18" charset="0"/>
                <a:cs typeface="Times New Roman" panose="02020603050405020304" pitchFamily="18" charset="0"/>
              </a:rPr>
              <a:t>epoxides</a:t>
            </a:r>
            <a:r>
              <a:rPr lang="en-US" altLang="en-US" sz="2000">
                <a:solidFill>
                  <a:srgbClr val="0E0D0E"/>
                </a:solidFill>
                <a:latin typeface="Times New Roman" panose="02020603050405020304" pitchFamily="18" charset="0"/>
                <a:cs typeface="Times New Roman" panose="02020603050405020304" pitchFamily="18" charset="0"/>
              </a:rPr>
              <a:t>. If the reaction takes place in aqueous acid, the epoxide opens to a </a:t>
            </a:r>
            <a:r>
              <a:rPr lang="en-US" altLang="en-US" sz="2000">
                <a:solidFill>
                  <a:srgbClr val="FF0000"/>
                </a:solidFill>
                <a:latin typeface="Times New Roman" panose="02020603050405020304" pitchFamily="18" charset="0"/>
                <a:cs typeface="Times New Roman" panose="02020603050405020304" pitchFamily="18" charset="0"/>
              </a:rPr>
              <a:t>glycol</a:t>
            </a:r>
            <a:r>
              <a:rPr lang="en-US" altLang="en-US" sz="2000">
                <a:solidFill>
                  <a:srgbClr val="0E0D0E"/>
                </a:solidFill>
                <a:latin typeface="Times New Roman" panose="02020603050405020304" pitchFamily="18" charset="0"/>
                <a:cs typeface="Times New Roman" panose="02020603050405020304" pitchFamily="18" charset="0"/>
              </a:rPr>
              <a:t>. Because of its desirable solubility properties, </a:t>
            </a:r>
            <a:r>
              <a:rPr lang="en-US" altLang="en-US" sz="2000">
                <a:solidFill>
                  <a:srgbClr val="0070C0"/>
                </a:solidFill>
                <a:latin typeface="Times New Roman" panose="02020603050405020304" pitchFamily="18" charset="0"/>
                <a:cs typeface="Times New Roman" panose="02020603050405020304" pitchFamily="18" charset="0"/>
              </a:rPr>
              <a:t>meta-chloroperoxybenzoic acid </a:t>
            </a:r>
            <a:r>
              <a:rPr lang="en-US" altLang="en-US" sz="2000">
                <a:solidFill>
                  <a:srgbClr val="0E0D0E"/>
                </a:solidFill>
                <a:latin typeface="Times New Roman" panose="02020603050405020304" pitchFamily="18" charset="0"/>
                <a:cs typeface="Times New Roman" panose="02020603050405020304" pitchFamily="18" charset="0"/>
              </a:rPr>
              <a:t>(MCPBA) is often used for these epoxidations.</a:t>
            </a:r>
            <a:endParaRPr lang="en-US" altLang="en-US" sz="2000">
              <a:solidFill>
                <a:prstClr val="black"/>
              </a:solidFill>
              <a:latin typeface="Times New Roman" panose="02020603050405020304" pitchFamily="18" charset="0"/>
              <a:cs typeface="Times New Roman" panose="02020603050405020304" pitchFamily="18" charset="0"/>
            </a:endParaRPr>
          </a:p>
        </p:txBody>
      </p:sp>
      <p:pic>
        <p:nvPicPr>
          <p:cNvPr id="399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505200"/>
            <a:ext cx="770413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4543425"/>
            <a:ext cx="38163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17"/>
          <p:cNvSpPr>
            <a:spLocks noChangeArrowheads="1"/>
          </p:cNvSpPr>
          <p:nvPr/>
        </p:nvSpPr>
        <p:spPr bwMode="auto">
          <a:xfrm>
            <a:off x="250825" y="4419600"/>
            <a:ext cx="139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2400" b="1" u="sng">
                <a:solidFill>
                  <a:srgbClr val="C00000"/>
                </a:solidFill>
                <a:latin typeface="Times New Roman" panose="02020603050405020304" pitchFamily="18" charset="0"/>
                <a:cs typeface="Times New Roman" panose="02020603050405020304" pitchFamily="18" charset="0"/>
              </a:rPr>
              <a:t>Example</a:t>
            </a:r>
          </a:p>
        </p:txBody>
      </p:sp>
      <p:cxnSp>
        <p:nvCxnSpPr>
          <p:cNvPr id="11" name="Straight Connector 10"/>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Rectangle 11"/>
          <p:cNvSpPr/>
          <p:nvPr/>
        </p:nvSpPr>
        <p:spPr>
          <a:xfrm>
            <a:off x="3124200" y="114479"/>
            <a:ext cx="2728632" cy="769441"/>
          </a:xfrm>
          <a:prstGeom prst="rect">
            <a:avLst/>
          </a:prstGeom>
        </p:spPr>
        <p:txBody>
          <a:bodyPr wrap="none">
            <a:spAutoFit/>
          </a:bodyPr>
          <a:lstStyle/>
          <a:p>
            <a:pPr fontAlgn="base">
              <a:spcBef>
                <a:spcPct val="0"/>
              </a:spcBef>
              <a:spcAft>
                <a:spcPct val="0"/>
              </a:spcAft>
              <a:buFont typeface="Arial" charset="0"/>
              <a:buNone/>
              <a:defRPr/>
            </a:pPr>
            <a:r>
              <a:rPr lang="en-US" sz="4400" b="1" dirty="0" smtClean="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rPr>
              <a:t>Epoxides</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99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D608CF2D-C274-4768-BB72-9834E2C428FA}"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30</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3452322484"/>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99060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lnSpc>
                <a:spcPct val="150000"/>
              </a:lnSpc>
              <a:spcBef>
                <a:spcPct val="0"/>
              </a:spcBef>
              <a:spcAft>
                <a:spcPct val="0"/>
              </a:spcAft>
              <a:buFont typeface="Wingdings" panose="05000000000000000000" pitchFamily="2" charset="2"/>
              <a:buChar char="Ø"/>
            </a:pPr>
            <a:r>
              <a:rPr lang="en-US" altLang="en-US" sz="2400">
                <a:solidFill>
                  <a:srgbClr val="000000"/>
                </a:solidFill>
                <a:latin typeface="Times New Roman" panose="02020603050405020304" pitchFamily="18" charset="0"/>
                <a:cs typeface="Times New Roman" panose="02020603050405020304" pitchFamily="18" charset="0"/>
              </a:rPr>
              <a:t>Epoxides are much more reactive than common dialkyl ether, because of the strain in the </a:t>
            </a:r>
            <a:r>
              <a:rPr lang="en-US" altLang="en-US" sz="2400">
                <a:solidFill>
                  <a:srgbClr val="FF0000"/>
                </a:solidFill>
                <a:latin typeface="Times New Roman" panose="02020603050405020304" pitchFamily="18" charset="0"/>
                <a:cs typeface="Times New Roman" panose="02020603050405020304" pitchFamily="18" charset="0"/>
              </a:rPr>
              <a:t>three-membered ring</a:t>
            </a:r>
            <a:r>
              <a:rPr lang="en-US" altLang="en-US" sz="2400">
                <a:solidFill>
                  <a:srgbClr val="000000"/>
                </a:solidFill>
                <a:latin typeface="Times New Roman" panose="02020603050405020304" pitchFamily="18" charset="0"/>
                <a:cs typeface="Times New Roman" panose="02020603050405020304" pitchFamily="18" charset="0"/>
              </a:rPr>
              <a:t>, which is relieved when the epoxide ring is </a:t>
            </a:r>
            <a:r>
              <a:rPr lang="en-US" altLang="en-US" sz="2400">
                <a:solidFill>
                  <a:srgbClr val="FF0000"/>
                </a:solidFill>
                <a:latin typeface="Times New Roman" panose="02020603050405020304" pitchFamily="18" charset="0"/>
                <a:cs typeface="Times New Roman" panose="02020603050405020304" pitchFamily="18" charset="0"/>
              </a:rPr>
              <a:t>opened</a:t>
            </a:r>
            <a:r>
              <a:rPr lang="en-US" altLang="en-US" sz="2400">
                <a:solidFill>
                  <a:srgbClr val="000000"/>
                </a:solidFill>
                <a:latin typeface="Times New Roman" panose="02020603050405020304" pitchFamily="18" charset="0"/>
                <a:cs typeface="Times New Roman" panose="02020603050405020304" pitchFamily="18" charset="0"/>
              </a:rPr>
              <a:t> after a reaction has taken place. </a:t>
            </a:r>
            <a:endParaRPr lang="fr-FR" altLang="en-US" sz="2400">
              <a:solidFill>
                <a:srgbClr val="0000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 typeface="Wingdings" panose="05000000000000000000" pitchFamily="2" charset="2"/>
              <a:buChar char="Ø"/>
            </a:pPr>
            <a:r>
              <a:rPr lang="en-US" altLang="en-US" sz="2400">
                <a:solidFill>
                  <a:srgbClr val="000000"/>
                </a:solidFill>
                <a:latin typeface="Times New Roman" panose="02020603050405020304" pitchFamily="18" charset="0"/>
                <a:cs typeface="Times New Roman" panose="02020603050405020304" pitchFamily="18" charset="0"/>
              </a:rPr>
              <a:t>Examples of ring-opening reactions(cleavage carbon-oxygen bond) of ethylene oxide that form commercially important products are:</a:t>
            </a:r>
          </a:p>
        </p:txBody>
      </p:sp>
      <p:sp>
        <p:nvSpPr>
          <p:cNvPr id="40963" name="Rectangle 2"/>
          <p:cNvSpPr>
            <a:spLocks noChangeArrowheads="1"/>
          </p:cNvSpPr>
          <p:nvPr/>
        </p:nvSpPr>
        <p:spPr bwMode="auto">
          <a:xfrm>
            <a:off x="138113" y="3962400"/>
            <a:ext cx="8777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2400">
                <a:solidFill>
                  <a:srgbClr val="FF0000"/>
                </a:solidFill>
                <a:latin typeface="Times New Roman" panose="02020603050405020304" pitchFamily="18" charset="0"/>
                <a:cs typeface="Times New Roman" panose="02020603050405020304" pitchFamily="18" charset="0"/>
              </a:rPr>
              <a:t>1- </a:t>
            </a:r>
            <a:r>
              <a:rPr lang="en-US" altLang="en-US" sz="2400">
                <a:solidFill>
                  <a:srgbClr val="009900"/>
                </a:solidFill>
                <a:latin typeface="Times New Roman" panose="02020603050405020304" pitchFamily="18" charset="0"/>
                <a:cs typeface="Times New Roman" panose="02020603050405020304" pitchFamily="18" charset="0"/>
              </a:rPr>
              <a:t>Acid –Catalyzed ring opening of  epoxides in water </a:t>
            </a:r>
            <a:r>
              <a:rPr lang="en-US" altLang="en-US" sz="2400">
                <a:solidFill>
                  <a:srgbClr val="0C0C0F"/>
                </a:solidFill>
                <a:latin typeface="Times New Roman" panose="02020603050405020304" pitchFamily="18" charset="0"/>
                <a:cs typeface="Times New Roman" panose="02020603050405020304" pitchFamily="18" charset="0"/>
              </a:rPr>
              <a:t>to form </a:t>
            </a:r>
            <a:r>
              <a:rPr lang="en-US" altLang="en-US" sz="2400">
                <a:solidFill>
                  <a:srgbClr val="FF0000"/>
                </a:solidFill>
                <a:latin typeface="Times New Roman" panose="02020603050405020304" pitchFamily="18" charset="0"/>
                <a:cs typeface="Times New Roman" panose="02020603050405020304" pitchFamily="18" charset="0"/>
              </a:rPr>
              <a:t>glycols</a:t>
            </a:r>
            <a:r>
              <a:rPr lang="en-US" altLang="en-US" sz="2400">
                <a:solidFill>
                  <a:srgbClr val="0C0C0F"/>
                </a:solidFill>
                <a:latin typeface="Times New Roman" panose="02020603050405020304" pitchFamily="18" charset="0"/>
                <a:cs typeface="Times New Roman" panose="02020603050405020304" pitchFamily="18" charset="0"/>
              </a:rPr>
              <a:t>.</a:t>
            </a:r>
            <a:endParaRPr lang="fr-FR" altLang="en-US" sz="2400">
              <a:solidFill>
                <a:srgbClr val="000000"/>
              </a:solidFill>
              <a:latin typeface="Times New Roman" panose="02020603050405020304" pitchFamily="18" charset="0"/>
              <a:cs typeface="Times New Roman" panose="02020603050405020304" pitchFamily="18" charset="0"/>
            </a:endParaRPr>
          </a:p>
        </p:txBody>
      </p:sp>
      <p:graphicFrame>
        <p:nvGraphicFramePr>
          <p:cNvPr id="40964" name="Object 11"/>
          <p:cNvGraphicFramePr>
            <a:graphicFrameLocks noChangeAspect="1"/>
          </p:cNvGraphicFramePr>
          <p:nvPr/>
        </p:nvGraphicFramePr>
        <p:xfrm>
          <a:off x="1154113" y="4495800"/>
          <a:ext cx="6770687" cy="1728788"/>
        </p:xfrm>
        <a:graphic>
          <a:graphicData uri="http://schemas.openxmlformats.org/presentationml/2006/ole">
            <mc:AlternateContent xmlns:mc="http://schemas.openxmlformats.org/markup-compatibility/2006">
              <mc:Choice xmlns:v="urn:schemas-microsoft-com:vml" Requires="v">
                <p:oleObj spid="_x0000_s6162" r:id="rId3" imgW="4108450" imgH="1041400" progId="">
                  <p:embed/>
                </p:oleObj>
              </mc:Choice>
              <mc:Fallback>
                <p:oleObj r:id="rId3" imgW="4108450" imgH="104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113" y="4495800"/>
                        <a:ext cx="6770687"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cxnSp>
        <p:nvCxnSpPr>
          <p:cNvPr id="9" name="Straight Connector 8"/>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Rectangle 9"/>
          <p:cNvSpPr/>
          <p:nvPr/>
        </p:nvSpPr>
        <p:spPr>
          <a:xfrm>
            <a:off x="3130380" y="116135"/>
            <a:ext cx="2792752" cy="769441"/>
          </a:xfrm>
          <a:prstGeom prst="rect">
            <a:avLst/>
          </a:prstGeom>
        </p:spPr>
        <p:txBody>
          <a:bodyPr wrap="none">
            <a:spAutoFit/>
          </a:bodyPr>
          <a:lstStyle/>
          <a:p>
            <a:pPr fontAlgn="base">
              <a:spcBef>
                <a:spcPct val="0"/>
              </a:spcBef>
              <a:spcAft>
                <a:spcPct val="0"/>
              </a:spcAft>
              <a:buFont typeface="Arial" charset="0"/>
              <a:buNone/>
              <a:defRPr/>
            </a:pPr>
            <a:r>
              <a:rPr lang="en-US" sz="2000" b="1" dirty="0" smtClean="0">
                <a:solidFill>
                  <a:prstClr val="black"/>
                </a:solidFill>
                <a:effectLst>
                  <a:outerShdw blurRad="38100" dist="38100" dir="2700000" algn="tl">
                    <a:srgbClr val="DDDDDD"/>
                  </a:outerShdw>
                </a:effectLst>
                <a:latin typeface="Palatino Linotype" charset="0"/>
                <a:ea typeface="MS PGothic" charset="0"/>
                <a:cs typeface="Tahoma" charset="0"/>
              </a:rPr>
              <a:t> </a:t>
            </a:r>
            <a:r>
              <a:rPr lang="en-US" sz="4400" b="1" dirty="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rPr>
              <a:t>Epoxides</a:t>
            </a:r>
          </a:p>
        </p:txBody>
      </p:sp>
      <p:sp>
        <p:nvSpPr>
          <p:cNvPr id="4096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11D81AE0-B1CE-4A30-B787-43FEC13DEDBF}"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31</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1921999709"/>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117475" y="1222375"/>
            <a:ext cx="8950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2400">
                <a:solidFill>
                  <a:srgbClr val="0E0F13"/>
                </a:solidFill>
                <a:latin typeface="Times New Roman" panose="02020603050405020304" pitchFamily="18" charset="0"/>
                <a:cs typeface="Times New Roman" panose="02020603050405020304" pitchFamily="18" charset="0"/>
              </a:rPr>
              <a:t>2- </a:t>
            </a:r>
            <a:r>
              <a:rPr lang="en-US" altLang="en-US" sz="2400">
                <a:solidFill>
                  <a:srgbClr val="009900"/>
                </a:solidFill>
                <a:latin typeface="Times New Roman" panose="02020603050405020304" pitchFamily="18" charset="0"/>
                <a:cs typeface="Times New Roman" panose="02020603050405020304" pitchFamily="18" charset="0"/>
              </a:rPr>
              <a:t>Acid –Catalyzed ring opening of  epoxides in </a:t>
            </a:r>
            <a:r>
              <a:rPr lang="en-US" altLang="en-US" sz="2400">
                <a:solidFill>
                  <a:srgbClr val="FF0000"/>
                </a:solidFill>
                <a:latin typeface="Times New Roman" panose="02020603050405020304" pitchFamily="18" charset="0"/>
                <a:cs typeface="Times New Roman" panose="02020603050405020304" pitchFamily="18" charset="0"/>
              </a:rPr>
              <a:t>alcohol </a:t>
            </a:r>
            <a:r>
              <a:rPr lang="en-US" altLang="en-US" sz="2400">
                <a:solidFill>
                  <a:srgbClr val="0E0F13"/>
                </a:solidFill>
                <a:latin typeface="Times New Roman" panose="02020603050405020304" pitchFamily="18" charset="0"/>
                <a:cs typeface="Times New Roman" panose="02020603050405020304" pitchFamily="18" charset="0"/>
              </a:rPr>
              <a:t>to form </a:t>
            </a:r>
            <a:r>
              <a:rPr lang="en-US" altLang="en-US" sz="2400">
                <a:solidFill>
                  <a:srgbClr val="FF0000"/>
                </a:solidFill>
                <a:latin typeface="Times New Roman" panose="02020603050405020304" pitchFamily="18" charset="0"/>
                <a:cs typeface="Times New Roman" panose="02020603050405020304" pitchFamily="18" charset="0"/>
              </a:rPr>
              <a:t>alkoxy alcohols</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1987" name="Rectangle 5"/>
          <p:cNvSpPr>
            <a:spLocks noChangeArrowheads="1"/>
          </p:cNvSpPr>
          <p:nvPr/>
        </p:nvSpPr>
        <p:spPr bwMode="auto">
          <a:xfrm>
            <a:off x="117475" y="3219450"/>
            <a:ext cx="902652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lnSpc>
                <a:spcPct val="150000"/>
              </a:lnSpc>
              <a:spcBef>
                <a:spcPct val="0"/>
              </a:spcBef>
              <a:spcAft>
                <a:spcPct val="0"/>
              </a:spcAft>
              <a:buFont typeface="Arial" panose="020B0604020202020204" pitchFamily="34" charset="0"/>
              <a:buNone/>
            </a:pPr>
            <a:r>
              <a:rPr lang="en-US" altLang="en-US" sz="2400">
                <a:solidFill>
                  <a:srgbClr val="0C0C0E"/>
                </a:solidFill>
                <a:latin typeface="Times New Roman" panose="02020603050405020304" pitchFamily="18" charset="0"/>
                <a:cs typeface="Times New Roman" panose="02020603050405020304" pitchFamily="18" charset="0"/>
              </a:rPr>
              <a:t>3- </a:t>
            </a:r>
            <a:r>
              <a:rPr lang="en-US" altLang="en-US" sz="2400">
                <a:solidFill>
                  <a:srgbClr val="009900"/>
                </a:solidFill>
                <a:latin typeface="Times New Roman" panose="02020603050405020304" pitchFamily="18" charset="0"/>
                <a:cs typeface="Times New Roman" panose="02020603050405020304" pitchFamily="18" charset="0"/>
              </a:rPr>
              <a:t>Acid –Catalyzed ring opening of  epoxides  </a:t>
            </a:r>
            <a:r>
              <a:rPr lang="en-US" altLang="en-US" sz="2400">
                <a:solidFill>
                  <a:srgbClr val="0C0C0E"/>
                </a:solidFill>
                <a:latin typeface="Times New Roman" panose="02020603050405020304" pitchFamily="18" charset="0"/>
                <a:cs typeface="Times New Roman" panose="02020603050405020304" pitchFamily="18" charset="0"/>
              </a:rPr>
              <a:t> with a </a:t>
            </a:r>
            <a:r>
              <a:rPr lang="en-US" altLang="en-US" sz="2400">
                <a:solidFill>
                  <a:srgbClr val="FF0000"/>
                </a:solidFill>
                <a:latin typeface="Times New Roman" panose="02020603050405020304" pitchFamily="18" charset="0"/>
                <a:cs typeface="Times New Roman" panose="02020603050405020304" pitchFamily="18" charset="0"/>
              </a:rPr>
              <a:t>hydrohalic acid</a:t>
            </a:r>
            <a:r>
              <a:rPr lang="en-US" altLang="en-US" sz="2400">
                <a:solidFill>
                  <a:srgbClr val="0C0C0E"/>
                </a:solidFill>
                <a:latin typeface="Times New Roman" panose="02020603050405020304" pitchFamily="18" charset="0"/>
                <a:cs typeface="Times New Roman" panose="02020603050405020304" pitchFamily="18" charset="0"/>
              </a:rPr>
              <a:t> </a:t>
            </a:r>
          </a:p>
          <a:p>
            <a:pPr eaLnBrk="1" fontAlgn="base" hangingPunct="1">
              <a:lnSpc>
                <a:spcPct val="150000"/>
              </a:lnSpc>
              <a:spcBef>
                <a:spcPct val="0"/>
              </a:spcBef>
              <a:spcAft>
                <a:spcPct val="0"/>
              </a:spcAft>
              <a:buFont typeface="Arial" panose="020B0604020202020204" pitchFamily="34" charset="0"/>
              <a:buNone/>
            </a:pPr>
            <a:r>
              <a:rPr lang="en-US" altLang="en-US" sz="2400">
                <a:solidFill>
                  <a:srgbClr val="0C0C0E"/>
                </a:solidFill>
                <a:latin typeface="Times New Roman" panose="02020603050405020304" pitchFamily="18" charset="0"/>
                <a:cs typeface="Times New Roman" panose="02020603050405020304" pitchFamily="18" charset="0"/>
              </a:rPr>
              <a:t>(HCl, HBr, or HI), a halide ion attacks the protonated epoxide to give halo alcohol .</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1988" name="Espace réservé du numéro de diapositive 10"/>
          <p:cNvSpPr txBox="1">
            <a:spLocks noGrp="1" noChangeArrowheads="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r" eaLnBrk="1" fontAlgn="base" hangingPunct="1">
              <a:spcBef>
                <a:spcPct val="0"/>
              </a:spcBef>
              <a:spcAft>
                <a:spcPct val="0"/>
              </a:spcAft>
              <a:buFont typeface="Arial" panose="020B0604020202020204" pitchFamily="34" charset="0"/>
              <a:buNone/>
            </a:pPr>
            <a:fld id="{CEEE66A9-0EE5-4857-9459-40AECB855FCB}" type="slidenum">
              <a:rPr lang="ar-SA" altLang="en-US" sz="1200">
                <a:solidFill>
                  <a:srgbClr val="045C75"/>
                </a:solidFill>
                <a:latin typeface="Constantia" panose="02030602050306030303" pitchFamily="18" charset="0"/>
              </a:rPr>
              <a:pPr algn="r" eaLnBrk="1" fontAlgn="base" hangingPunct="1">
                <a:spcBef>
                  <a:spcPct val="0"/>
                </a:spcBef>
                <a:spcAft>
                  <a:spcPct val="0"/>
                </a:spcAft>
                <a:buFont typeface="Arial" panose="020B0604020202020204" pitchFamily="34" charset="0"/>
                <a:buNone/>
              </a:pPr>
              <a:t>32</a:t>
            </a:fld>
            <a:endParaRPr lang="fr-FR" altLang="en-US" sz="1200">
              <a:solidFill>
                <a:srgbClr val="045C75"/>
              </a:solidFill>
              <a:latin typeface="Constantia" panose="02030602050306030303" pitchFamily="18" charset="0"/>
              <a:cs typeface="Arial" panose="020B0604020202020204" pitchFamily="34" charset="0"/>
            </a:endParaRPr>
          </a:p>
        </p:txBody>
      </p:sp>
      <p:graphicFrame>
        <p:nvGraphicFramePr>
          <p:cNvPr id="41989" name="Object 14"/>
          <p:cNvGraphicFramePr>
            <a:graphicFrameLocks noChangeAspect="1"/>
          </p:cNvGraphicFramePr>
          <p:nvPr/>
        </p:nvGraphicFramePr>
        <p:xfrm>
          <a:off x="1371600" y="4872038"/>
          <a:ext cx="6665913" cy="1223962"/>
        </p:xfrm>
        <a:graphic>
          <a:graphicData uri="http://schemas.openxmlformats.org/presentationml/2006/ole">
            <mc:AlternateContent xmlns:mc="http://schemas.openxmlformats.org/markup-compatibility/2006">
              <mc:Choice xmlns:v="urn:schemas-microsoft-com:vml" Requires="v">
                <p:oleObj spid="_x0000_s7202" r:id="rId3" imgW="5706416" imgH="1042848" progId="">
                  <p:embed/>
                </p:oleObj>
              </mc:Choice>
              <mc:Fallback>
                <p:oleObj r:id="rId3" imgW="5706416" imgH="104284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872038"/>
                        <a:ext cx="6665913"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1990" name="Object 16"/>
          <p:cNvGraphicFramePr>
            <a:graphicFrameLocks noChangeAspect="1"/>
          </p:cNvGraphicFramePr>
          <p:nvPr/>
        </p:nvGraphicFramePr>
        <p:xfrm>
          <a:off x="985838" y="1984375"/>
          <a:ext cx="7662862" cy="1368425"/>
        </p:xfrm>
        <a:graphic>
          <a:graphicData uri="http://schemas.openxmlformats.org/presentationml/2006/ole">
            <mc:AlternateContent xmlns:mc="http://schemas.openxmlformats.org/markup-compatibility/2006">
              <mc:Choice xmlns:v="urn:schemas-microsoft-com:vml" Requires="v">
                <p:oleObj spid="_x0000_s7203" r:id="rId5" imgW="5871745" imgH="1047935" progId="">
                  <p:embed/>
                </p:oleObj>
              </mc:Choice>
              <mc:Fallback>
                <p:oleObj r:id="rId5" imgW="5871745" imgH="104793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838" y="1984375"/>
                        <a:ext cx="766286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cxnSp>
        <p:nvCxnSpPr>
          <p:cNvPr id="13" name="Straight Connector 12"/>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Rectangle 13"/>
          <p:cNvSpPr/>
          <p:nvPr/>
        </p:nvSpPr>
        <p:spPr>
          <a:xfrm>
            <a:off x="3023224" y="144959"/>
            <a:ext cx="2792752" cy="769441"/>
          </a:xfrm>
          <a:prstGeom prst="rect">
            <a:avLst/>
          </a:prstGeom>
        </p:spPr>
        <p:txBody>
          <a:bodyPr wrap="none">
            <a:spAutoFit/>
          </a:bodyPr>
          <a:lstStyle/>
          <a:p>
            <a:pPr fontAlgn="base">
              <a:spcBef>
                <a:spcPct val="0"/>
              </a:spcBef>
              <a:spcAft>
                <a:spcPct val="0"/>
              </a:spcAft>
              <a:buFont typeface="Arial" charset="0"/>
              <a:buNone/>
              <a:defRPr/>
            </a:pPr>
            <a:r>
              <a:rPr lang="en-US" sz="4400" b="1" dirty="0" smtClean="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rPr>
              <a:t>Epoxides</a:t>
            </a:r>
            <a:endParaRPr lang="en-US" sz="4400" b="1" dirty="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449477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ChangeArrowheads="1"/>
          </p:cNvSpPr>
          <p:nvPr/>
        </p:nvSpPr>
        <p:spPr bwMode="auto">
          <a:xfrm>
            <a:off x="357188" y="1371600"/>
            <a:ext cx="8504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2400">
                <a:solidFill>
                  <a:srgbClr val="000000"/>
                </a:solidFill>
                <a:latin typeface="Times New Roman" panose="02020603050405020304" pitchFamily="18" charset="0"/>
                <a:cs typeface="Times New Roman" panose="02020603050405020304" pitchFamily="18" charset="0"/>
              </a:rPr>
              <a:t>4- </a:t>
            </a:r>
            <a:r>
              <a:rPr lang="en-US" altLang="en-US" sz="2400">
                <a:solidFill>
                  <a:srgbClr val="009900"/>
                </a:solidFill>
                <a:latin typeface="Times New Roman" panose="02020603050405020304" pitchFamily="18" charset="0"/>
                <a:cs typeface="Times New Roman" panose="02020603050405020304" pitchFamily="18" charset="0"/>
              </a:rPr>
              <a:t>Ring opening of  epoxides with </a:t>
            </a:r>
            <a:r>
              <a:rPr lang="en-US" altLang="en-US" sz="2400">
                <a:solidFill>
                  <a:srgbClr val="FF0000"/>
                </a:solidFill>
                <a:latin typeface="Times New Roman" panose="02020603050405020304" pitchFamily="18" charset="0"/>
                <a:cs typeface="Times New Roman" panose="02020603050405020304" pitchFamily="18" charset="0"/>
              </a:rPr>
              <a:t>Grignard and Organolithium Reagents </a:t>
            </a:r>
            <a:r>
              <a:rPr lang="en-US" altLang="en-US" sz="2400">
                <a:solidFill>
                  <a:prstClr val="black"/>
                </a:solidFill>
                <a:latin typeface="Times New Roman" panose="02020603050405020304" pitchFamily="18" charset="0"/>
                <a:cs typeface="Times New Roman" panose="02020603050405020304" pitchFamily="18" charset="0"/>
              </a:rPr>
              <a:t>to give</a:t>
            </a:r>
            <a:r>
              <a:rPr lang="en-US" altLang="en-US" sz="2400">
                <a:solidFill>
                  <a:srgbClr val="FF0000"/>
                </a:solidFill>
                <a:latin typeface="Times New Roman" panose="02020603050405020304" pitchFamily="18" charset="0"/>
                <a:cs typeface="Times New Roman" panose="02020603050405020304" pitchFamily="18" charset="0"/>
              </a:rPr>
              <a:t> longer  alcohols</a:t>
            </a:r>
          </a:p>
        </p:txBody>
      </p:sp>
      <p:graphicFrame>
        <p:nvGraphicFramePr>
          <p:cNvPr id="43011" name="Object 1"/>
          <p:cNvGraphicFramePr>
            <a:graphicFrameLocks noChangeAspect="1"/>
          </p:cNvGraphicFramePr>
          <p:nvPr/>
        </p:nvGraphicFramePr>
        <p:xfrm>
          <a:off x="685800" y="2438400"/>
          <a:ext cx="6192838" cy="1241425"/>
        </p:xfrm>
        <a:graphic>
          <a:graphicData uri="http://schemas.openxmlformats.org/presentationml/2006/ole">
            <mc:AlternateContent xmlns:mc="http://schemas.openxmlformats.org/markup-compatibility/2006">
              <mc:Choice xmlns:v="urn:schemas-microsoft-com:vml" Requires="v">
                <p:oleObj spid="_x0000_s8226" r:id="rId3" imgW="5416647" imgH="1088149" progId="">
                  <p:embed/>
                </p:oleObj>
              </mc:Choice>
              <mc:Fallback>
                <p:oleObj r:id="rId3" imgW="5416647" imgH="108814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38400"/>
                        <a:ext cx="6192838"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cxnSp>
        <p:nvCxnSpPr>
          <p:cNvPr id="6" name="Straight Connector 5"/>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Rectangle 6"/>
          <p:cNvSpPr/>
          <p:nvPr/>
        </p:nvSpPr>
        <p:spPr>
          <a:xfrm>
            <a:off x="3211343" y="116135"/>
            <a:ext cx="2792752" cy="769441"/>
          </a:xfrm>
          <a:prstGeom prst="rect">
            <a:avLst/>
          </a:prstGeom>
        </p:spPr>
        <p:txBody>
          <a:bodyPr wrap="none">
            <a:spAutoFit/>
          </a:bodyPr>
          <a:lstStyle/>
          <a:p>
            <a:pPr fontAlgn="base">
              <a:spcBef>
                <a:spcPct val="0"/>
              </a:spcBef>
              <a:spcAft>
                <a:spcPct val="0"/>
              </a:spcAft>
              <a:buFont typeface="Arial" charset="0"/>
              <a:buNone/>
              <a:defRPr/>
            </a:pPr>
            <a:r>
              <a:rPr lang="en-US" sz="4400" b="1" dirty="0" smtClean="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rPr>
              <a:t>Epoxides</a:t>
            </a:r>
            <a:endParaRPr lang="en-US" sz="4400" b="1" dirty="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3016" name="Rectangle 8"/>
          <p:cNvSpPr>
            <a:spLocks noChangeArrowheads="1"/>
          </p:cNvSpPr>
          <p:nvPr/>
        </p:nvSpPr>
        <p:spPr bwMode="auto">
          <a:xfrm>
            <a:off x="355600" y="4040188"/>
            <a:ext cx="8504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spcBef>
                <a:spcPct val="0"/>
              </a:spcBef>
              <a:spcAft>
                <a:spcPct val="0"/>
              </a:spcAft>
              <a:buFont typeface="Arial" panose="020B0604020202020204" pitchFamily="34" charset="0"/>
              <a:buNone/>
            </a:pPr>
            <a:r>
              <a:rPr lang="en-US" altLang="en-US" sz="2400">
                <a:solidFill>
                  <a:srgbClr val="000000"/>
                </a:solidFill>
                <a:latin typeface="Times New Roman" panose="02020603050405020304" pitchFamily="18" charset="0"/>
                <a:cs typeface="Times New Roman" panose="02020603050405020304" pitchFamily="18" charset="0"/>
              </a:rPr>
              <a:t>5- </a:t>
            </a:r>
            <a:r>
              <a:rPr lang="en-US" altLang="en-US" sz="2400">
                <a:solidFill>
                  <a:srgbClr val="009900"/>
                </a:solidFill>
                <a:latin typeface="Times New Roman" panose="02020603050405020304" pitchFamily="18" charset="0"/>
                <a:cs typeface="Times New Roman" panose="02020603050405020304" pitchFamily="18" charset="0"/>
              </a:rPr>
              <a:t>Ring opening of  epoxides with </a:t>
            </a:r>
            <a:r>
              <a:rPr lang="en-US" altLang="en-US" sz="2400">
                <a:solidFill>
                  <a:srgbClr val="FF0000"/>
                </a:solidFill>
                <a:latin typeface="Times New Roman" panose="02020603050405020304" pitchFamily="18" charset="0"/>
                <a:cs typeface="Times New Roman" panose="02020603050405020304" pitchFamily="18" charset="0"/>
              </a:rPr>
              <a:t>amines</a:t>
            </a:r>
          </a:p>
        </p:txBody>
      </p:sp>
      <p:graphicFrame>
        <p:nvGraphicFramePr>
          <p:cNvPr id="43017" name="Object 9"/>
          <p:cNvGraphicFramePr>
            <a:graphicFrameLocks noChangeAspect="1"/>
          </p:cNvGraphicFramePr>
          <p:nvPr/>
        </p:nvGraphicFramePr>
        <p:xfrm>
          <a:off x="381000" y="4648200"/>
          <a:ext cx="8001000" cy="1331913"/>
        </p:xfrm>
        <a:graphic>
          <a:graphicData uri="http://schemas.openxmlformats.org/presentationml/2006/ole">
            <mc:AlternateContent xmlns:mc="http://schemas.openxmlformats.org/markup-compatibility/2006">
              <mc:Choice xmlns:v="urn:schemas-microsoft-com:vml" Requires="v">
                <p:oleObj spid="_x0000_s8227" name="CS ChemDraw Drawing" r:id="rId5" imgW="5298948" imgH="883920" progId="ChemDraw.Document.6.0">
                  <p:embed/>
                </p:oleObj>
              </mc:Choice>
              <mc:Fallback>
                <p:oleObj name="CS ChemDraw Drawing" r:id="rId5" imgW="5298948" imgH="88392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648200"/>
                        <a:ext cx="8001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8"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5893001B-B153-4CCD-9D91-ABFBB65819B5}"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33</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133116007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34925" y="1162050"/>
            <a:ext cx="8785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lnSpc>
                <a:spcPct val="150000"/>
              </a:lnSpc>
              <a:spcBef>
                <a:spcPct val="0"/>
              </a:spcBef>
              <a:spcAft>
                <a:spcPct val="0"/>
              </a:spcAft>
              <a:buFont typeface="Arial" panose="020B0604020202020204" pitchFamily="34" charset="0"/>
              <a:buNone/>
            </a:pPr>
            <a:r>
              <a:rPr lang="en-US" altLang="en-US" sz="2400" b="1" u="sng" dirty="0">
                <a:solidFill>
                  <a:srgbClr val="0070C0"/>
                </a:solidFill>
                <a:latin typeface="Times New Roman" panose="02020603050405020304" pitchFamily="18" charset="0"/>
                <a:cs typeface="Times New Roman" panose="02020603050405020304" pitchFamily="18" charset="0"/>
              </a:rPr>
              <a:t>Exercise 1</a:t>
            </a:r>
          </a:p>
          <a:p>
            <a:pPr eaLnBrk="1" fontAlgn="base" hangingPunct="1">
              <a:lnSpc>
                <a:spcPct val="150000"/>
              </a:lnSpc>
              <a:spcBef>
                <a:spcPct val="0"/>
              </a:spcBef>
              <a:spcAft>
                <a:spcPct val="0"/>
              </a:spcAft>
              <a:buFont typeface="Arial" panose="020B0604020202020204" pitchFamily="34" charset="0"/>
              <a:buNone/>
            </a:pPr>
            <a:r>
              <a:rPr lang="en-US" altLang="en-US" sz="2400" dirty="0">
                <a:solidFill>
                  <a:srgbClr val="000000"/>
                </a:solidFill>
                <a:latin typeface="Times New Roman" panose="02020603050405020304" pitchFamily="18" charset="0"/>
                <a:cs typeface="Times New Roman" panose="02020603050405020304" pitchFamily="18" charset="0"/>
              </a:rPr>
              <a:t>Give a correct name for each of the following compounds.</a:t>
            </a:r>
          </a:p>
        </p:txBody>
      </p:sp>
      <p:pic>
        <p:nvPicPr>
          <p:cNvPr id="44035"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38400"/>
            <a:ext cx="63373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1"/>
          <p:cNvSpPr>
            <a:spLocks noChangeArrowheads="1"/>
          </p:cNvSpPr>
          <p:nvPr/>
        </p:nvSpPr>
        <p:spPr bwMode="auto">
          <a:xfrm>
            <a:off x="34925" y="4829175"/>
            <a:ext cx="91090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lnSpc>
                <a:spcPct val="150000"/>
              </a:lnSpc>
              <a:spcBef>
                <a:spcPct val="0"/>
              </a:spcBef>
              <a:spcAft>
                <a:spcPct val="0"/>
              </a:spcAft>
              <a:buFont typeface="Arial" panose="020B0604020202020204" pitchFamily="34" charset="0"/>
              <a:buNone/>
            </a:pPr>
            <a:r>
              <a:rPr lang="fr-FR" altLang="en-US" sz="2400" b="1" u="sng">
                <a:solidFill>
                  <a:srgbClr val="0070C0"/>
                </a:solidFill>
                <a:latin typeface="Times New Roman" panose="02020603050405020304" pitchFamily="18" charset="0"/>
                <a:cs typeface="Times New Roman" panose="02020603050405020304" pitchFamily="18" charset="0"/>
              </a:rPr>
              <a:t>Exercice 2</a:t>
            </a:r>
          </a:p>
          <a:p>
            <a:pPr eaLnBrk="1" fontAlgn="base" hangingPunct="1">
              <a:lnSpc>
                <a:spcPct val="150000"/>
              </a:lnSpc>
              <a:spcBef>
                <a:spcPct val="0"/>
              </a:spcBef>
              <a:spcAft>
                <a:spcPct val="0"/>
              </a:spcAft>
              <a:buFont typeface="Arial" panose="020B0604020202020204" pitchFamily="34" charset="0"/>
              <a:buNone/>
            </a:pPr>
            <a:r>
              <a:rPr lang="fr-FR" altLang="en-US" sz="2400">
                <a:solidFill>
                  <a:srgbClr val="000000"/>
                </a:solidFill>
                <a:latin typeface="Times New Roman" panose="02020603050405020304" pitchFamily="18" charset="0"/>
                <a:cs typeface="Times New Roman" panose="02020603050405020304" pitchFamily="18" charset="0"/>
              </a:rPr>
              <a:t>Propose a Williamson synthesis of 3-butoxy-1,1-dimethylcyclohexane from 3,3-dimethylcyclohexanol and butanol</a:t>
            </a:r>
          </a:p>
        </p:txBody>
      </p:sp>
      <p:cxnSp>
        <p:nvCxnSpPr>
          <p:cNvPr id="10" name="Straight Connector 9"/>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1626151" y="224334"/>
            <a:ext cx="5447325" cy="769441"/>
          </a:xfrm>
          <a:prstGeom prst="rect">
            <a:avLst/>
          </a:prstGeom>
        </p:spPr>
        <p:txBody>
          <a:bodyPr wrap="none">
            <a:spAutoFit/>
          </a:bodyPr>
          <a:lstStyle/>
          <a:p>
            <a:pPr fontAlgn="base">
              <a:spcBef>
                <a:spcPct val="0"/>
              </a:spcBef>
              <a:spcAft>
                <a:spcPct val="0"/>
              </a:spcAft>
              <a:buFont typeface="Arial" charset="0"/>
              <a:buNone/>
              <a:defRPr/>
            </a:pPr>
            <a:r>
              <a:rPr lang="en-US" sz="4400" b="1" dirty="0" smtClean="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rPr>
              <a:t>Ethers </a:t>
            </a:r>
            <a:r>
              <a:rPr lang="en-US" sz="2400" b="1" dirty="0" smtClean="0">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rPr>
              <a:t>and</a:t>
            </a:r>
            <a:r>
              <a:rPr lang="en-US" sz="4400" b="1" dirty="0" smtClean="0">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rPr>
              <a:t>Epoxides</a:t>
            </a:r>
            <a:endParaRPr lang="en-US" sz="4400" b="1" dirty="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40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84577D8B-8290-4624-8B84-32690794207E}"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34</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109600252"/>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1066800"/>
            <a:ext cx="882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fontAlgn="base" hangingPunct="1">
              <a:lnSpc>
                <a:spcPct val="150000"/>
              </a:lnSpc>
              <a:spcBef>
                <a:spcPct val="0"/>
              </a:spcBef>
              <a:spcAft>
                <a:spcPct val="0"/>
              </a:spcAft>
              <a:buFont typeface="Arial" panose="020B0604020202020204" pitchFamily="34" charset="0"/>
              <a:buNone/>
            </a:pPr>
            <a:r>
              <a:rPr lang="en-US" altLang="en-US" sz="2400" b="1" u="sng">
                <a:solidFill>
                  <a:srgbClr val="0070C0"/>
                </a:solidFill>
                <a:latin typeface="Times New Roman" panose="02020603050405020304" pitchFamily="18" charset="0"/>
                <a:cs typeface="Times New Roman" panose="02020603050405020304" pitchFamily="18" charset="0"/>
              </a:rPr>
              <a:t>Exercise 3</a:t>
            </a:r>
          </a:p>
          <a:p>
            <a:pPr eaLnBrk="1" fontAlgn="base" hangingPunct="1">
              <a:lnSpc>
                <a:spcPct val="150000"/>
              </a:lnSpc>
              <a:spcBef>
                <a:spcPct val="0"/>
              </a:spcBef>
              <a:spcAft>
                <a:spcPct val="0"/>
              </a:spcAft>
              <a:buFont typeface="Arial" panose="020B0604020202020204" pitchFamily="34" charset="0"/>
              <a:buNone/>
            </a:pPr>
            <a:r>
              <a:rPr lang="en-US" altLang="en-US" sz="2400">
                <a:solidFill>
                  <a:srgbClr val="000000"/>
                </a:solidFill>
                <a:latin typeface="Times New Roman" panose="02020603050405020304" pitchFamily="18" charset="0"/>
                <a:cs typeface="Times New Roman" panose="02020603050405020304" pitchFamily="18" charset="0"/>
              </a:rPr>
              <a:t>Predict the products of the following reactions.</a:t>
            </a:r>
          </a:p>
        </p:txBody>
      </p:sp>
      <p:graphicFrame>
        <p:nvGraphicFramePr>
          <p:cNvPr id="45059" name="Object 8"/>
          <p:cNvGraphicFramePr>
            <a:graphicFrameLocks noChangeAspect="1"/>
          </p:cNvGraphicFramePr>
          <p:nvPr/>
        </p:nvGraphicFramePr>
        <p:xfrm>
          <a:off x="228600" y="2209800"/>
          <a:ext cx="8259763" cy="4176713"/>
        </p:xfrm>
        <a:graphic>
          <a:graphicData uri="http://schemas.openxmlformats.org/presentationml/2006/ole">
            <mc:AlternateContent xmlns:mc="http://schemas.openxmlformats.org/markup-compatibility/2006">
              <mc:Choice xmlns:v="urn:schemas-microsoft-com:vml" Requires="v">
                <p:oleObj spid="_x0000_s9234" r:id="rId3" imgW="6739890" imgH="3407410" progId="">
                  <p:embed/>
                </p:oleObj>
              </mc:Choice>
              <mc:Fallback>
                <p:oleObj r:id="rId3" imgW="6739890" imgH="34074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09800"/>
                        <a:ext cx="8259763"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cxnSp>
        <p:nvCxnSpPr>
          <p:cNvPr id="9" name="Straight Connector 8"/>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2962105" y="144959"/>
            <a:ext cx="2792752" cy="769441"/>
          </a:xfrm>
          <a:prstGeom prst="rect">
            <a:avLst/>
          </a:prstGeom>
        </p:spPr>
        <p:txBody>
          <a:bodyPr wrap="none">
            <a:spAutoFit/>
          </a:bodyPr>
          <a:lstStyle/>
          <a:p>
            <a:pPr fontAlgn="base">
              <a:spcBef>
                <a:spcPct val="0"/>
              </a:spcBef>
              <a:spcAft>
                <a:spcPct val="0"/>
              </a:spcAft>
              <a:buFont typeface="Arial" charset="0"/>
              <a:buNone/>
              <a:defRPr/>
            </a:pPr>
            <a:r>
              <a:rPr lang="en-US" sz="4400" b="1" dirty="0" smtClean="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rPr>
              <a:t>Epoxides</a:t>
            </a:r>
            <a:endParaRPr lang="en-US" sz="4400" b="1" dirty="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50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AD71C4C5-2541-415D-99BC-9FFB0E93581C}"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35</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178068114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1295400" y="161544"/>
            <a:ext cx="6172200" cy="685800"/>
          </a:xfrm>
        </p:spPr>
        <p:txBody>
          <a:bodyPr>
            <a:normAutofit/>
          </a:bodyPr>
          <a:lstStyle/>
          <a:p>
            <a:pPr marL="838200" indent="-838200"/>
            <a:r>
              <a:rPr lang="en-US" altLang="en-US" sz="2800" dirty="0">
                <a:solidFill>
                  <a:srgbClr val="FF0000"/>
                </a:solidFill>
              </a:rPr>
              <a:t>Reactions of </a:t>
            </a:r>
            <a:r>
              <a:rPr lang="en-US" sz="2800" b="1" dirty="0" smtClean="0">
                <a:solidFill>
                  <a:srgbClr val="FF0000"/>
                </a:solidFill>
                <a:effectLst>
                  <a:outerShdw blurRad="38100" dist="38100" dir="2700000" algn="tl">
                    <a:srgbClr val="DDDDDD"/>
                  </a:outerShdw>
                </a:effectLst>
                <a:latin typeface="Tahoma" panose="020B0604030504040204" pitchFamily="34" charset="0"/>
                <a:ea typeface="Tahoma" panose="020B0604030504040204" pitchFamily="34" charset="0"/>
                <a:cs typeface="Tahoma" panose="020B0604030504040204" pitchFamily="34" charset="0"/>
              </a:rPr>
              <a:t>Epoxides</a:t>
            </a:r>
            <a:endParaRPr lang="en-US" altLang="en-US" sz="2800" dirty="0">
              <a:solidFill>
                <a:srgbClr val="FF0000"/>
              </a:solidFill>
            </a:endParaRPr>
          </a:p>
        </p:txBody>
      </p:sp>
      <p:sp>
        <p:nvSpPr>
          <p:cNvPr id="419844" name="Text Box 4"/>
          <p:cNvSpPr txBox="1">
            <a:spLocks noChangeArrowheads="1"/>
          </p:cNvSpPr>
          <p:nvPr/>
        </p:nvSpPr>
        <p:spPr bwMode="auto">
          <a:xfrm>
            <a:off x="609600" y="838200"/>
            <a:ext cx="792480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b="1" dirty="0">
                <a:solidFill>
                  <a:srgbClr val="000000"/>
                </a:solidFill>
              </a:rPr>
              <a:t>Nucleophilic ring opening of </a:t>
            </a:r>
            <a:r>
              <a:rPr lang="en-US" altLang="en-US" sz="2400" b="1" dirty="0" smtClean="0">
                <a:solidFill>
                  <a:srgbClr val="FF0000"/>
                </a:solidFill>
              </a:rPr>
              <a:t>EPOXIDES</a:t>
            </a:r>
            <a:r>
              <a:rPr lang="en-US" altLang="en-US" sz="2400" b="1" dirty="0" smtClean="0">
                <a:solidFill>
                  <a:srgbClr val="000000"/>
                </a:solidFill>
              </a:rPr>
              <a:t> </a:t>
            </a:r>
            <a:r>
              <a:rPr lang="en-US" altLang="en-US" sz="2400" b="1" dirty="0">
                <a:solidFill>
                  <a:srgbClr val="000000"/>
                </a:solidFill>
              </a:rPr>
              <a:t>by S</a:t>
            </a:r>
            <a:r>
              <a:rPr lang="en-US" altLang="en-US" sz="2400" b="1" baseline="-25000" dirty="0">
                <a:solidFill>
                  <a:srgbClr val="000000"/>
                </a:solidFill>
              </a:rPr>
              <a:t>N</a:t>
            </a:r>
            <a:r>
              <a:rPr lang="en-US" altLang="en-US" sz="2400" b="1" dirty="0">
                <a:solidFill>
                  <a:srgbClr val="000000"/>
                </a:solidFill>
              </a:rPr>
              <a:t>2 is </a:t>
            </a:r>
            <a:r>
              <a:rPr lang="en-US" altLang="en-US" sz="2400" b="1" dirty="0" err="1">
                <a:solidFill>
                  <a:srgbClr val="000000"/>
                </a:solidFill>
              </a:rPr>
              <a:t>regioselective</a:t>
            </a:r>
            <a:r>
              <a:rPr lang="en-US" altLang="en-US" sz="2400" b="1" dirty="0">
                <a:solidFill>
                  <a:srgbClr val="000000"/>
                </a:solidFill>
              </a:rPr>
              <a:t> and stereospecific.</a:t>
            </a:r>
          </a:p>
          <a:p>
            <a:pPr lvl="1" algn="just">
              <a:spcBef>
                <a:spcPct val="50000"/>
              </a:spcBef>
            </a:pPr>
            <a:r>
              <a:rPr lang="en-US" altLang="en-US" sz="2000" dirty="0" smtClean="0">
                <a:solidFill>
                  <a:srgbClr val="000000"/>
                </a:solidFill>
              </a:rPr>
              <a:t>EPOXIDES </a:t>
            </a:r>
            <a:r>
              <a:rPr lang="en-US" altLang="en-US" sz="2000" dirty="0">
                <a:solidFill>
                  <a:srgbClr val="000000"/>
                </a:solidFill>
              </a:rPr>
              <a:t>can be ring-opened by anionic nucleophiles.  Because the molecule is symmetric, nucleophilic attack can be at either carbon atom.</a:t>
            </a:r>
          </a:p>
        </p:txBody>
      </p:sp>
      <p:pic>
        <p:nvPicPr>
          <p:cNvPr id="419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823879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46" name="Text Box 6"/>
          <p:cNvSpPr txBox="1">
            <a:spLocks noChangeArrowheads="1"/>
          </p:cNvSpPr>
          <p:nvPr/>
        </p:nvSpPr>
        <p:spPr bwMode="auto">
          <a:xfrm>
            <a:off x="1055067" y="5449998"/>
            <a:ext cx="73478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50000"/>
              </a:spcBef>
            </a:pPr>
            <a:r>
              <a:rPr lang="en-US" altLang="en-US" sz="2000" dirty="0">
                <a:solidFill>
                  <a:srgbClr val="000000"/>
                </a:solidFill>
              </a:rPr>
              <a:t>The driving force for this reaction is the release of ring strain.</a:t>
            </a:r>
          </a:p>
        </p:txBody>
      </p:sp>
    </p:spTree>
    <p:extLst>
      <p:ext uri="{BB962C8B-B14F-4D97-AF65-F5344CB8AC3E}">
        <p14:creationId xmlns:p14="http://schemas.microsoft.com/office/powerpoint/2010/main" val="1566729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40" name="Text Box 4"/>
          <p:cNvSpPr txBox="1">
            <a:spLocks noChangeArrowheads="1"/>
          </p:cNvSpPr>
          <p:nvPr/>
        </p:nvSpPr>
        <p:spPr bwMode="auto">
          <a:xfrm>
            <a:off x="304799" y="533400"/>
            <a:ext cx="8458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lgn="just">
              <a:spcBef>
                <a:spcPct val="50000"/>
              </a:spcBef>
            </a:pPr>
            <a:r>
              <a:rPr lang="en-US" altLang="en-US" sz="2800" dirty="0">
                <a:solidFill>
                  <a:srgbClr val="000000"/>
                </a:solidFill>
              </a:rPr>
              <a:t>With </a:t>
            </a:r>
            <a:r>
              <a:rPr lang="en-US" altLang="en-US" sz="2800" b="1" dirty="0" err="1">
                <a:solidFill>
                  <a:srgbClr val="FF0000"/>
                </a:solidFill>
              </a:rPr>
              <a:t>unsymmetric</a:t>
            </a:r>
            <a:r>
              <a:rPr lang="en-US" altLang="en-US" sz="2800" dirty="0">
                <a:solidFill>
                  <a:srgbClr val="000000"/>
                </a:solidFill>
              </a:rPr>
              <a:t> systems, attack will be at the less substituted carbon center. This selectivity is referred to as “</a:t>
            </a:r>
            <a:r>
              <a:rPr lang="en-US" altLang="en-US" sz="2800" b="1" dirty="0" err="1">
                <a:solidFill>
                  <a:srgbClr val="FF0000"/>
                </a:solidFill>
              </a:rPr>
              <a:t>regioselectivity</a:t>
            </a:r>
            <a:r>
              <a:rPr lang="en-US" altLang="en-US" sz="2800" dirty="0">
                <a:solidFill>
                  <a:srgbClr val="000000"/>
                </a:solidFill>
              </a:rPr>
              <a:t>.”</a:t>
            </a:r>
          </a:p>
        </p:txBody>
      </p:sp>
      <p:pic>
        <p:nvPicPr>
          <p:cNvPr id="11407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49" y="2209800"/>
            <a:ext cx="7765901" cy="276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0745" name="Text Box 9"/>
          <p:cNvSpPr txBox="1">
            <a:spLocks noChangeArrowheads="1"/>
          </p:cNvSpPr>
          <p:nvPr/>
        </p:nvSpPr>
        <p:spPr bwMode="auto">
          <a:xfrm>
            <a:off x="954693" y="5357298"/>
            <a:ext cx="7429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50000"/>
              </a:spcBef>
            </a:pPr>
            <a:r>
              <a:rPr lang="en-US" altLang="en-US" sz="2000" dirty="0">
                <a:solidFill>
                  <a:srgbClr val="000000"/>
                </a:solidFill>
              </a:rPr>
              <a:t>If the ring opens at a </a:t>
            </a:r>
            <a:r>
              <a:rPr lang="en-US" altLang="en-US" sz="3200" b="1" dirty="0" err="1">
                <a:solidFill>
                  <a:srgbClr val="FF0000"/>
                </a:solidFill>
              </a:rPr>
              <a:t>stereocenter</a:t>
            </a:r>
            <a:r>
              <a:rPr lang="en-US" altLang="en-US" sz="2000" dirty="0">
                <a:solidFill>
                  <a:srgbClr val="000000"/>
                </a:solidFill>
              </a:rPr>
              <a:t>, inversion is observed</a:t>
            </a:r>
            <a:r>
              <a:rPr lang="en-US" altLang="en-US" sz="2000" dirty="0">
                <a:solidFill>
                  <a:prstClr val="black"/>
                </a:solidFill>
              </a:rPr>
              <a:t>.</a:t>
            </a:r>
          </a:p>
        </p:txBody>
      </p:sp>
    </p:spTree>
    <p:extLst>
      <p:ext uri="{BB962C8B-B14F-4D97-AF65-F5344CB8AC3E}">
        <p14:creationId xmlns:p14="http://schemas.microsoft.com/office/powerpoint/2010/main" val="3131071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457200" y="609600"/>
            <a:ext cx="8305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solidFill>
                  <a:srgbClr val="000000"/>
                </a:solidFill>
              </a:rPr>
              <a:t>Hydride and organometallic reagents convert strained ethers into alcohols.</a:t>
            </a:r>
          </a:p>
          <a:p>
            <a:pPr lvl="1">
              <a:spcBef>
                <a:spcPct val="50000"/>
              </a:spcBef>
            </a:pPr>
            <a:r>
              <a:rPr lang="en-US" altLang="en-US" sz="2000" dirty="0">
                <a:solidFill>
                  <a:srgbClr val="000000"/>
                </a:solidFill>
              </a:rPr>
              <a:t>LiAlH</a:t>
            </a:r>
            <a:r>
              <a:rPr lang="en-US" altLang="en-US" sz="2000" baseline="-25000" dirty="0">
                <a:solidFill>
                  <a:srgbClr val="000000"/>
                </a:solidFill>
              </a:rPr>
              <a:t>4</a:t>
            </a:r>
            <a:r>
              <a:rPr lang="en-US" altLang="en-US" sz="2000" dirty="0">
                <a:solidFill>
                  <a:srgbClr val="000000"/>
                </a:solidFill>
              </a:rPr>
              <a:t> can open the rings of </a:t>
            </a:r>
            <a:r>
              <a:rPr lang="en-US" altLang="en-US" sz="2000" b="1" dirty="0" smtClean="0">
                <a:solidFill>
                  <a:srgbClr val="FF0000"/>
                </a:solidFill>
              </a:rPr>
              <a:t>EPOXIDES</a:t>
            </a:r>
            <a:r>
              <a:rPr lang="en-US" altLang="en-US" sz="2000" dirty="0" smtClean="0">
                <a:solidFill>
                  <a:srgbClr val="000000"/>
                </a:solidFill>
              </a:rPr>
              <a:t> </a:t>
            </a:r>
            <a:r>
              <a:rPr lang="en-US" altLang="en-US" sz="2000" dirty="0">
                <a:solidFill>
                  <a:srgbClr val="000000"/>
                </a:solidFill>
              </a:rPr>
              <a:t>to yield alcohols.  (Ordinary ethers do not react.)</a:t>
            </a:r>
          </a:p>
          <a:p>
            <a:pPr lvl="1">
              <a:spcBef>
                <a:spcPct val="50000"/>
              </a:spcBef>
            </a:pPr>
            <a:r>
              <a:rPr lang="en-US" altLang="en-US" sz="2000" dirty="0">
                <a:solidFill>
                  <a:srgbClr val="000000"/>
                </a:solidFill>
              </a:rPr>
              <a:t>In asymmetrical systems, the hydride attacks the less substituted side.</a:t>
            </a:r>
          </a:p>
        </p:txBody>
      </p:sp>
      <p:pic>
        <p:nvPicPr>
          <p:cNvPr id="816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42" y="2667000"/>
            <a:ext cx="809011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065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Text Box 2"/>
          <p:cNvSpPr txBox="1">
            <a:spLocks noChangeArrowheads="1"/>
          </p:cNvSpPr>
          <p:nvPr/>
        </p:nvSpPr>
        <p:spPr bwMode="auto">
          <a:xfrm>
            <a:off x="1143000" y="304801"/>
            <a:ext cx="6858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50000"/>
              </a:spcBef>
            </a:pPr>
            <a:r>
              <a:rPr lang="en-US" altLang="en-US" sz="2000">
                <a:solidFill>
                  <a:srgbClr val="000000"/>
                </a:solidFill>
              </a:rPr>
              <a:t>If the reacting carbon is a stereocenter, inversion is observed.</a:t>
            </a:r>
          </a:p>
        </p:txBody>
      </p:sp>
      <p:pic>
        <p:nvPicPr>
          <p:cNvPr id="1142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542925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382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33400" y="228600"/>
            <a:ext cx="7772400" cy="1143000"/>
          </a:xfrm>
          <a:prstGeom prst="rect">
            <a:avLst/>
          </a:prstGeom>
          <a:noFill/>
          <a:ln w="9525">
            <a:noFill/>
            <a:miter lim="800000"/>
            <a:headEnd/>
            <a:tailEnd/>
          </a:ln>
        </p:spPr>
        <p:txBody>
          <a:bodyPr anchor="ctr"/>
          <a:lstStyle/>
          <a:p>
            <a:pPr algn="ctr"/>
            <a:r>
              <a:rPr lang="en-US" sz="8600" b="1" dirty="0">
                <a:solidFill>
                  <a:srgbClr val="FF0000"/>
                </a:solidFill>
                <a:latin typeface="+mj-lt"/>
                <a:ea typeface="+mj-ea"/>
                <a:cs typeface="+mj-cs"/>
              </a:rPr>
              <a:t>Ethers</a:t>
            </a:r>
          </a:p>
        </p:txBody>
      </p:sp>
      <p:sp>
        <p:nvSpPr>
          <p:cNvPr id="3" name="Rectangle 4"/>
          <p:cNvSpPr>
            <a:spLocks noChangeArrowheads="1"/>
          </p:cNvSpPr>
          <p:nvPr/>
        </p:nvSpPr>
        <p:spPr bwMode="auto">
          <a:xfrm>
            <a:off x="723900" y="1676400"/>
            <a:ext cx="7772400" cy="1905000"/>
          </a:xfrm>
          <a:prstGeom prst="rect">
            <a:avLst/>
          </a:prstGeom>
          <a:noFill/>
          <a:ln w="9525">
            <a:noFill/>
            <a:miter lim="800000"/>
            <a:headEnd/>
            <a:tailEnd/>
          </a:ln>
        </p:spPr>
        <p:txBody>
          <a:bodyPr/>
          <a:lstStyle/>
          <a:p>
            <a:pPr marL="342900" indent="-342900">
              <a:spcBef>
                <a:spcPct val="20000"/>
              </a:spcBef>
              <a:buFontTx/>
              <a:buChar char="•"/>
            </a:pPr>
            <a:r>
              <a:rPr lang="en-US" sz="3200" dirty="0"/>
              <a:t>Formula is </a:t>
            </a:r>
            <a:r>
              <a:rPr lang="en-US" sz="3200" dirty="0">
                <a:solidFill>
                  <a:srgbClr val="FF0000"/>
                </a:solidFill>
              </a:rPr>
              <a:t>R</a:t>
            </a:r>
            <a:r>
              <a:rPr lang="en-US" sz="3200" dirty="0">
                <a:solidFill>
                  <a:srgbClr val="FF0000"/>
                </a:solidFill>
                <a:cs typeface="Arial" charset="0"/>
              </a:rPr>
              <a:t>—O—R</a:t>
            </a:r>
            <a:r>
              <a:rPr lang="en-US" sz="3200" dirty="0">
                <a:solidFill>
                  <a:srgbClr val="FF0000"/>
                </a:solidFill>
                <a:latin typeface="Symbol" pitchFamily="80" charset="2"/>
                <a:cs typeface="Arial" charset="0"/>
              </a:rPr>
              <a:t>¢</a:t>
            </a:r>
            <a:r>
              <a:rPr lang="en-US" sz="3200" dirty="0">
                <a:latin typeface="Symbol" pitchFamily="80" charset="2"/>
                <a:cs typeface="Arial" charset="0"/>
              </a:rPr>
              <a:t></a:t>
            </a:r>
            <a:r>
              <a:rPr lang="en-US" sz="3200" dirty="0">
                <a:cs typeface="Arial" charset="0"/>
              </a:rPr>
              <a:t>where R and R</a:t>
            </a:r>
            <a:r>
              <a:rPr lang="en-US" sz="3200" dirty="0">
                <a:latin typeface="Symbol" pitchFamily="80" charset="2"/>
                <a:cs typeface="Arial" charset="0"/>
              </a:rPr>
              <a:t>¢</a:t>
            </a:r>
            <a:r>
              <a:rPr lang="en-US" sz="3200" dirty="0">
                <a:cs typeface="Arial" charset="0"/>
              </a:rPr>
              <a:t> are alkyl or aryl.</a:t>
            </a:r>
          </a:p>
          <a:p>
            <a:pPr marL="342900" indent="-342900">
              <a:spcBef>
                <a:spcPct val="20000"/>
              </a:spcBef>
              <a:buFontTx/>
              <a:buChar char="•"/>
            </a:pPr>
            <a:r>
              <a:rPr lang="en-US" sz="3200" dirty="0">
                <a:solidFill>
                  <a:srgbClr val="FF0000"/>
                </a:solidFill>
                <a:cs typeface="Arial" charset="0"/>
              </a:rPr>
              <a:t>Symmetrical</a:t>
            </a:r>
            <a:r>
              <a:rPr lang="en-US" sz="3200" dirty="0">
                <a:cs typeface="Arial" charset="0"/>
              </a:rPr>
              <a:t> or </a:t>
            </a:r>
            <a:r>
              <a:rPr lang="en-US" sz="3200" dirty="0">
                <a:solidFill>
                  <a:srgbClr val="FF0000"/>
                </a:solidFill>
                <a:cs typeface="Arial" charset="0"/>
              </a:rPr>
              <a:t>unsymmetrical</a:t>
            </a:r>
          </a:p>
        </p:txBody>
      </p:sp>
      <p:pic>
        <p:nvPicPr>
          <p:cNvPr id="4" name="Picture 1"/>
          <p:cNvPicPr>
            <a:picLocks noChangeAspect="1"/>
          </p:cNvPicPr>
          <p:nvPr/>
        </p:nvPicPr>
        <p:blipFill>
          <a:blip r:embed="rId2" cstate="print"/>
          <a:srcRect/>
          <a:stretch>
            <a:fillRect/>
          </a:stretch>
        </p:blipFill>
        <p:spPr bwMode="auto">
          <a:xfrm>
            <a:off x="533400" y="3673475"/>
            <a:ext cx="8153400" cy="2574925"/>
          </a:xfrm>
          <a:prstGeom prst="rect">
            <a:avLst/>
          </a:prstGeom>
          <a:noFill/>
          <a:ln w="9525">
            <a:noFill/>
            <a:miter lim="800000"/>
            <a:headEnd/>
            <a:tailEnd/>
          </a:ln>
        </p:spPr>
      </p:pic>
    </p:spTree>
    <p:extLst>
      <p:ext uri="{BB962C8B-B14F-4D97-AF65-F5344CB8AC3E}">
        <p14:creationId xmlns:p14="http://schemas.microsoft.com/office/powerpoint/2010/main" val="369870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Text Box 2"/>
          <p:cNvSpPr txBox="1">
            <a:spLocks noChangeArrowheads="1"/>
          </p:cNvSpPr>
          <p:nvPr/>
        </p:nvSpPr>
        <p:spPr bwMode="auto">
          <a:xfrm>
            <a:off x="304800" y="533400"/>
            <a:ext cx="830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50000"/>
              </a:spcBef>
            </a:pPr>
            <a:r>
              <a:rPr lang="en-US" altLang="en-US" sz="3200" b="1" dirty="0">
                <a:solidFill>
                  <a:srgbClr val="FF0000"/>
                </a:solidFill>
              </a:rPr>
              <a:t>E</a:t>
            </a:r>
            <a:r>
              <a:rPr lang="en-US" altLang="en-US" sz="3200" b="1" dirty="0" smtClean="0">
                <a:solidFill>
                  <a:srgbClr val="FF0000"/>
                </a:solidFill>
              </a:rPr>
              <a:t>poxides</a:t>
            </a:r>
            <a:r>
              <a:rPr lang="en-US" altLang="en-US" sz="3200" dirty="0" smtClean="0">
                <a:solidFill>
                  <a:srgbClr val="000000"/>
                </a:solidFill>
              </a:rPr>
              <a:t> </a:t>
            </a:r>
            <a:r>
              <a:rPr lang="en-US" altLang="en-US" sz="3200" dirty="0">
                <a:solidFill>
                  <a:srgbClr val="000000"/>
                </a:solidFill>
              </a:rPr>
              <a:t>are sufficiently reactive electrophiles to be attacked by organometallic compounds.</a:t>
            </a:r>
          </a:p>
        </p:txBody>
      </p:sp>
      <p:pic>
        <p:nvPicPr>
          <p:cNvPr id="11417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75336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500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Text Box 2"/>
          <p:cNvSpPr txBox="1">
            <a:spLocks noChangeArrowheads="1"/>
          </p:cNvSpPr>
          <p:nvPr/>
        </p:nvSpPr>
        <p:spPr bwMode="auto">
          <a:xfrm>
            <a:off x="533400" y="304800"/>
            <a:ext cx="784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0000"/>
                </a:solidFill>
              </a:rPr>
              <a:t>Acids </a:t>
            </a:r>
            <a:r>
              <a:rPr lang="en-US" altLang="en-US" sz="2400" b="1" dirty="0" smtClean="0">
                <a:solidFill>
                  <a:srgbClr val="000000"/>
                </a:solidFill>
              </a:rPr>
              <a:t>catalyze </a:t>
            </a:r>
            <a:r>
              <a:rPr lang="en-US" altLang="en-US" sz="2400" b="1" dirty="0" smtClean="0">
                <a:solidFill>
                  <a:srgbClr val="FF0000"/>
                </a:solidFill>
              </a:rPr>
              <a:t>EPOXIDE</a:t>
            </a:r>
            <a:r>
              <a:rPr lang="en-US" altLang="en-US" sz="2400" b="1" dirty="0" smtClean="0">
                <a:solidFill>
                  <a:srgbClr val="000000"/>
                </a:solidFill>
              </a:rPr>
              <a:t> </a:t>
            </a:r>
            <a:r>
              <a:rPr lang="en-US" altLang="en-US" sz="2400" b="1" dirty="0">
                <a:solidFill>
                  <a:srgbClr val="000000"/>
                </a:solidFill>
              </a:rPr>
              <a:t>ring opening.</a:t>
            </a:r>
          </a:p>
          <a:p>
            <a:pPr lvl="1">
              <a:spcBef>
                <a:spcPct val="50000"/>
              </a:spcBef>
            </a:pPr>
            <a:r>
              <a:rPr lang="en-US" altLang="en-US" sz="2000" dirty="0">
                <a:solidFill>
                  <a:srgbClr val="000000"/>
                </a:solidFill>
              </a:rPr>
              <a:t>Ring opening of </a:t>
            </a:r>
            <a:r>
              <a:rPr lang="en-US" altLang="en-US" sz="2000" dirty="0" smtClean="0">
                <a:solidFill>
                  <a:srgbClr val="000000"/>
                </a:solidFill>
              </a:rPr>
              <a:t>EPOXIDE </a:t>
            </a:r>
            <a:r>
              <a:rPr lang="en-US" altLang="en-US" sz="2000" dirty="0">
                <a:solidFill>
                  <a:srgbClr val="000000"/>
                </a:solidFill>
              </a:rPr>
              <a:t>by acid catalysis proceeds through an initial cyclic </a:t>
            </a:r>
            <a:r>
              <a:rPr lang="en-US" altLang="en-US" sz="2000" dirty="0" err="1">
                <a:solidFill>
                  <a:srgbClr val="000000"/>
                </a:solidFill>
              </a:rPr>
              <a:t>alkyloxonium</a:t>
            </a:r>
            <a:r>
              <a:rPr lang="en-US" altLang="en-US" sz="2000" dirty="0">
                <a:solidFill>
                  <a:srgbClr val="000000"/>
                </a:solidFill>
              </a:rPr>
              <a:t> ion.</a:t>
            </a:r>
          </a:p>
        </p:txBody>
      </p:sp>
      <p:pic>
        <p:nvPicPr>
          <p:cNvPr id="817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48907"/>
            <a:ext cx="5486400"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7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3380868"/>
            <a:ext cx="66294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7157" name="Text Box 5"/>
          <p:cNvSpPr txBox="1">
            <a:spLocks noChangeArrowheads="1"/>
          </p:cNvSpPr>
          <p:nvPr/>
        </p:nvSpPr>
        <p:spPr bwMode="auto">
          <a:xfrm>
            <a:off x="1219200" y="5638800"/>
            <a:ext cx="72716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50000"/>
              </a:spcBef>
            </a:pPr>
            <a:r>
              <a:rPr lang="en-US" altLang="en-US" sz="2800" dirty="0">
                <a:solidFill>
                  <a:srgbClr val="000000"/>
                </a:solidFill>
              </a:rPr>
              <a:t>This acid catalyzed ring opening is both </a:t>
            </a:r>
            <a:r>
              <a:rPr lang="en-US" altLang="en-US" sz="2800" b="1" dirty="0" err="1">
                <a:solidFill>
                  <a:srgbClr val="FF0000"/>
                </a:solidFill>
              </a:rPr>
              <a:t>regioselective</a:t>
            </a:r>
            <a:r>
              <a:rPr lang="en-US" altLang="en-US" sz="2800" dirty="0">
                <a:solidFill>
                  <a:srgbClr val="000000"/>
                </a:solidFill>
              </a:rPr>
              <a:t> and </a:t>
            </a:r>
            <a:r>
              <a:rPr lang="en-US" altLang="en-US" sz="2800" b="1" dirty="0">
                <a:solidFill>
                  <a:srgbClr val="FF0000"/>
                </a:solidFill>
              </a:rPr>
              <a:t>stereospecific.</a:t>
            </a:r>
          </a:p>
        </p:txBody>
      </p:sp>
    </p:spTree>
    <p:extLst>
      <p:ext uri="{BB962C8B-B14F-4D97-AF65-F5344CB8AC3E}">
        <p14:creationId xmlns:p14="http://schemas.microsoft.com/office/powerpoint/2010/main" val="510912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Text Box 2"/>
          <p:cNvSpPr txBox="1">
            <a:spLocks noChangeArrowheads="1"/>
          </p:cNvSpPr>
          <p:nvPr/>
        </p:nvSpPr>
        <p:spPr bwMode="auto">
          <a:xfrm>
            <a:off x="0" y="609600"/>
            <a:ext cx="88454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50000"/>
              </a:spcBef>
            </a:pPr>
            <a:r>
              <a:rPr lang="en-US" altLang="en-US" sz="2800" dirty="0">
                <a:solidFill>
                  <a:srgbClr val="000000"/>
                </a:solidFill>
              </a:rPr>
              <a:t>The acid catalyzed </a:t>
            </a:r>
            <a:r>
              <a:rPr lang="en-US" altLang="en-US" sz="2800" dirty="0" err="1">
                <a:solidFill>
                  <a:srgbClr val="000000"/>
                </a:solidFill>
              </a:rPr>
              <a:t>methanolysis</a:t>
            </a:r>
            <a:r>
              <a:rPr lang="en-US" altLang="en-US" sz="2800" dirty="0">
                <a:solidFill>
                  <a:srgbClr val="000000"/>
                </a:solidFill>
              </a:rPr>
              <a:t> of </a:t>
            </a:r>
            <a:r>
              <a:rPr lang="en-US" altLang="en-US" sz="2800" dirty="0" smtClean="0">
                <a:solidFill>
                  <a:srgbClr val="000000"/>
                </a:solidFill>
              </a:rPr>
              <a:t>2,2-dimethyl</a:t>
            </a:r>
            <a:r>
              <a:rPr lang="en-US" altLang="en-US" sz="2800" b="1" dirty="0" smtClean="0">
                <a:solidFill>
                  <a:srgbClr val="FF0000"/>
                </a:solidFill>
              </a:rPr>
              <a:t>EPOXIDE</a:t>
            </a:r>
            <a:r>
              <a:rPr lang="en-US" altLang="en-US" sz="2800" dirty="0" smtClean="0">
                <a:solidFill>
                  <a:srgbClr val="000000"/>
                </a:solidFill>
              </a:rPr>
              <a:t> </a:t>
            </a:r>
            <a:r>
              <a:rPr lang="en-US" altLang="en-US" sz="2800" dirty="0">
                <a:solidFill>
                  <a:srgbClr val="000000"/>
                </a:solidFill>
              </a:rPr>
              <a:t>is ring-opened at the </a:t>
            </a:r>
            <a:r>
              <a:rPr lang="en-US" altLang="en-US" sz="2800" b="1" dirty="0">
                <a:solidFill>
                  <a:srgbClr val="000000"/>
                </a:solidFill>
              </a:rPr>
              <a:t>more hindered carbon</a:t>
            </a:r>
            <a:r>
              <a:rPr lang="en-US" altLang="en-US" sz="2800" dirty="0">
                <a:solidFill>
                  <a:srgbClr val="000000"/>
                </a:solidFill>
              </a:rPr>
              <a:t>.</a:t>
            </a:r>
          </a:p>
        </p:txBody>
      </p:sp>
      <p:pic>
        <p:nvPicPr>
          <p:cNvPr id="11438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810316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525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76200"/>
            <a:ext cx="7772400" cy="1143000"/>
          </a:xfrm>
        </p:spPr>
        <p:txBody>
          <a:bodyPr>
            <a:normAutofit/>
          </a:bodyPr>
          <a:lstStyle/>
          <a:p>
            <a:r>
              <a:rPr lang="en-US" sz="5400" b="1" dirty="0" smtClean="0">
                <a:solidFill>
                  <a:srgbClr val="FF0000"/>
                </a:solidFill>
              </a:rPr>
              <a:t>Crown Ether Complexes</a:t>
            </a:r>
          </a:p>
        </p:txBody>
      </p:sp>
      <p:pic>
        <p:nvPicPr>
          <p:cNvPr id="3" name="Picture 1"/>
          <p:cNvPicPr>
            <a:picLocks noChangeAspect="1"/>
          </p:cNvPicPr>
          <p:nvPr/>
        </p:nvPicPr>
        <p:blipFill>
          <a:blip r:embed="rId2" cstate="print"/>
          <a:srcRect/>
          <a:stretch>
            <a:fillRect/>
          </a:stretch>
        </p:blipFill>
        <p:spPr bwMode="auto">
          <a:xfrm>
            <a:off x="457200" y="1447800"/>
            <a:ext cx="8153400" cy="2516188"/>
          </a:xfrm>
          <a:prstGeom prst="rect">
            <a:avLst/>
          </a:prstGeom>
          <a:noFill/>
          <a:ln w="9525">
            <a:noFill/>
            <a:miter lim="800000"/>
            <a:headEnd/>
            <a:tailEnd/>
          </a:ln>
        </p:spPr>
      </p:pic>
      <p:sp>
        <p:nvSpPr>
          <p:cNvPr id="4" name="Rectangle 5"/>
          <p:cNvSpPr txBox="1">
            <a:spLocks noChangeArrowheads="1"/>
          </p:cNvSpPr>
          <p:nvPr/>
        </p:nvSpPr>
        <p:spPr>
          <a:xfrm>
            <a:off x="228600" y="4114800"/>
            <a:ext cx="86868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80000"/>
              </a:lnSpc>
            </a:pPr>
            <a:r>
              <a:rPr lang="en-US" sz="2400" dirty="0" smtClean="0">
                <a:solidFill>
                  <a:srgbClr val="FF0000"/>
                </a:solidFill>
              </a:rPr>
              <a:t>Crown ethers </a:t>
            </a:r>
            <a:r>
              <a:rPr lang="en-US" sz="2400" dirty="0" smtClean="0">
                <a:solidFill>
                  <a:srgbClr val="000000"/>
                </a:solidFill>
              </a:rPr>
              <a:t>can complex metal cations in the center of the ring. </a:t>
            </a:r>
          </a:p>
          <a:p>
            <a:pPr>
              <a:lnSpc>
                <a:spcPct val="80000"/>
              </a:lnSpc>
            </a:pPr>
            <a:endParaRPr lang="en-US" sz="2400" dirty="0" smtClean="0">
              <a:solidFill>
                <a:srgbClr val="000000"/>
              </a:solidFill>
            </a:endParaRPr>
          </a:p>
          <a:p>
            <a:pPr>
              <a:lnSpc>
                <a:spcPct val="80000"/>
              </a:lnSpc>
            </a:pPr>
            <a:r>
              <a:rPr lang="en-US" sz="2400" dirty="0" smtClean="0">
                <a:solidFill>
                  <a:srgbClr val="000000"/>
                </a:solidFill>
              </a:rPr>
              <a:t>The </a:t>
            </a:r>
            <a:r>
              <a:rPr lang="en-US" sz="2400" dirty="0" smtClean="0">
                <a:solidFill>
                  <a:srgbClr val="FF0000"/>
                </a:solidFill>
              </a:rPr>
              <a:t>size of the ether ring </a:t>
            </a:r>
            <a:r>
              <a:rPr lang="en-US" sz="2400" dirty="0" smtClean="0">
                <a:solidFill>
                  <a:srgbClr val="000000"/>
                </a:solidFill>
              </a:rPr>
              <a:t>will determine which cation it can solvate better.</a:t>
            </a:r>
          </a:p>
          <a:p>
            <a:pPr>
              <a:lnSpc>
                <a:spcPct val="80000"/>
              </a:lnSpc>
            </a:pPr>
            <a:endParaRPr lang="en-US" sz="2400" dirty="0" smtClean="0">
              <a:solidFill>
                <a:srgbClr val="000000"/>
              </a:solidFill>
            </a:endParaRPr>
          </a:p>
          <a:p>
            <a:pPr>
              <a:lnSpc>
                <a:spcPct val="80000"/>
              </a:lnSpc>
            </a:pPr>
            <a:r>
              <a:rPr lang="en-US" sz="2400" dirty="0" smtClean="0">
                <a:solidFill>
                  <a:srgbClr val="FF0000"/>
                </a:solidFill>
              </a:rPr>
              <a:t>Complexation by crown ethers </a:t>
            </a:r>
            <a:r>
              <a:rPr lang="en-US" sz="2400" dirty="0" smtClean="0">
                <a:solidFill>
                  <a:srgbClr val="000000"/>
                </a:solidFill>
              </a:rPr>
              <a:t>often allows polar inorganic salts to dissolve in nonpolar organic solvents.</a:t>
            </a:r>
            <a:endParaRPr lang="en-US" sz="2400" dirty="0" smtClean="0"/>
          </a:p>
        </p:txBody>
      </p:sp>
    </p:spTree>
    <p:extLst>
      <p:ext uri="{BB962C8B-B14F-4D97-AF65-F5344CB8AC3E}">
        <p14:creationId xmlns:p14="http://schemas.microsoft.com/office/powerpoint/2010/main" val="323493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92" y="304800"/>
            <a:ext cx="8229600" cy="1143000"/>
          </a:xfrm>
        </p:spPr>
        <p:txBody>
          <a:bodyPr>
            <a:normAutofit fontScale="90000"/>
          </a:bodyPr>
          <a:lstStyle/>
          <a:p>
            <a:r>
              <a:rPr lang="en-US" sz="8000" b="1" dirty="0" smtClean="0">
                <a:solidFill>
                  <a:srgbClr val="FF0000"/>
                </a:solidFill>
              </a:rPr>
              <a:t>Crown Ethers </a:t>
            </a:r>
            <a:r>
              <a:rPr lang="en-US" dirty="0" smtClean="0">
                <a:solidFill>
                  <a:srgbClr val="0070C0"/>
                </a:solidFill>
              </a:rPr>
              <a:t>Synthesis</a:t>
            </a:r>
            <a:br>
              <a:rPr lang="en-US" dirty="0" smtClean="0">
                <a:solidFill>
                  <a:srgbClr val="0070C0"/>
                </a:solidFill>
              </a:rPr>
            </a:br>
            <a:endParaRPr lang="en-US" dirty="0"/>
          </a:p>
        </p:txBody>
      </p:sp>
      <p:sp>
        <p:nvSpPr>
          <p:cNvPr id="3" name="Content Placeholder 2"/>
          <p:cNvSpPr>
            <a:spLocks noGrp="1"/>
          </p:cNvSpPr>
          <p:nvPr>
            <p:ph idx="1"/>
          </p:nvPr>
        </p:nvSpPr>
        <p:spPr/>
        <p:txBody>
          <a:bodyPr/>
          <a:lstStyle/>
          <a:p>
            <a:r>
              <a:rPr lang="en-US" dirty="0" smtClean="0"/>
              <a:t>Crown ethers are cyclic compounds containing several ether linkage around a central cavity</a:t>
            </a:r>
          </a:p>
          <a:p>
            <a:r>
              <a:rPr lang="en-US" dirty="0" smtClean="0"/>
              <a:t>A crown ether specifically binds certain metal ions or organic molecules.</a:t>
            </a:r>
          </a:p>
          <a:p>
            <a:r>
              <a:rPr lang="en-US" dirty="0" smtClean="0"/>
              <a:t>The crown ether is called the </a:t>
            </a:r>
            <a:r>
              <a:rPr lang="en-US" dirty="0" smtClean="0">
                <a:solidFill>
                  <a:srgbClr val="FF0000"/>
                </a:solidFill>
              </a:rPr>
              <a:t>“host” </a:t>
            </a:r>
            <a:r>
              <a:rPr lang="en-US" dirty="0" smtClean="0"/>
              <a:t>and the species it binds is called the </a:t>
            </a:r>
            <a:r>
              <a:rPr lang="en-US" dirty="0" smtClean="0">
                <a:solidFill>
                  <a:srgbClr val="FF0000"/>
                </a:solidFill>
              </a:rPr>
              <a:t>“guest”</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smtClean="0"/>
              <a:t>Crown ethers are named </a:t>
            </a:r>
            <a:r>
              <a:rPr lang="en-US" dirty="0" smtClean="0">
                <a:solidFill>
                  <a:srgbClr val="FF0000"/>
                </a:solidFill>
              </a:rPr>
              <a:t>[X]-Crown-Y</a:t>
            </a:r>
            <a:r>
              <a:rPr lang="en-US" dirty="0" smtClean="0"/>
              <a:t>, where </a:t>
            </a:r>
            <a:r>
              <a:rPr lang="en-US" b="1" dirty="0" smtClean="0">
                <a:solidFill>
                  <a:srgbClr val="FF0000"/>
                </a:solidFill>
              </a:rPr>
              <a:t>X</a:t>
            </a:r>
            <a:r>
              <a:rPr lang="en-US" dirty="0" smtClean="0"/>
              <a:t> is the total </a:t>
            </a:r>
            <a:r>
              <a:rPr lang="en-US" i="1" u="sng" dirty="0" smtClean="0"/>
              <a:t>number</a:t>
            </a:r>
            <a:r>
              <a:rPr lang="en-US" dirty="0" smtClean="0"/>
              <a:t> of atoms in the ring and </a:t>
            </a:r>
            <a:r>
              <a:rPr lang="en-US" b="1" dirty="0" smtClean="0">
                <a:solidFill>
                  <a:srgbClr val="FF0000"/>
                </a:solidFill>
              </a:rPr>
              <a:t>Y</a:t>
            </a:r>
            <a:r>
              <a:rPr lang="en-US" dirty="0" smtClean="0"/>
              <a:t> is the </a:t>
            </a:r>
            <a:r>
              <a:rPr lang="en-US" i="1" u="sng" dirty="0" smtClean="0"/>
              <a:t>n</a:t>
            </a:r>
            <a:r>
              <a:rPr lang="en-US" altLang="zh-CN" i="1" u="sng" dirty="0" smtClean="0"/>
              <a:t>umber</a:t>
            </a:r>
            <a:r>
              <a:rPr lang="en-US" dirty="0" smtClean="0"/>
              <a:t> of oxygen atoms in the ring.</a:t>
            </a:r>
          </a:p>
          <a:p>
            <a:pPr algn="just"/>
            <a:r>
              <a:rPr lang="en-US" dirty="0" smtClean="0"/>
              <a:t>Binding of Na+ and crown ethers are thru interaction of the positively charged ion with lone pair electrons of oxygen atoms that point into the cavity. </a:t>
            </a:r>
          </a:p>
          <a:p>
            <a:pPr algn="just"/>
            <a:r>
              <a:rPr lang="en-US" dirty="0" smtClean="0"/>
              <a:t>Crown ethers are soluble in </a:t>
            </a:r>
            <a:r>
              <a:rPr lang="en-US" i="1" u="sng" dirty="0" err="1" smtClean="0"/>
              <a:t>nonpolar</a:t>
            </a:r>
            <a:r>
              <a:rPr lang="en-US" dirty="0" smtClean="0"/>
              <a:t> solvents because the outside of the crown is composed of primarily C-H bonds. </a:t>
            </a:r>
          </a:p>
          <a:p>
            <a:pPr algn="just">
              <a:buNone/>
            </a:pPr>
            <a:endParaRPr lang="ms-MY" dirty="0"/>
          </a:p>
        </p:txBody>
      </p:sp>
      <p:sp>
        <p:nvSpPr>
          <p:cNvPr id="4" name="Title 1"/>
          <p:cNvSpPr>
            <a:spLocks noGrp="1"/>
          </p:cNvSpPr>
          <p:nvPr>
            <p:ph type="title"/>
          </p:nvPr>
        </p:nvSpPr>
        <p:spPr/>
        <p:txBody>
          <a:bodyPr>
            <a:normAutofit fontScale="90000"/>
          </a:bodyPr>
          <a:lstStyle/>
          <a:p>
            <a:r>
              <a:rPr lang="en-US" sz="8000" b="1" dirty="0" smtClean="0">
                <a:solidFill>
                  <a:srgbClr val="FF0000"/>
                </a:solidFill>
              </a:rPr>
              <a:t>Crown Ethers </a:t>
            </a:r>
            <a:r>
              <a:rPr lang="en-US" dirty="0" smtClean="0">
                <a:solidFill>
                  <a:srgbClr val="0070C0"/>
                </a:solidFill>
              </a:rPr>
              <a:t>Synthesis</a:t>
            </a:r>
            <a:br>
              <a:rPr lang="en-US" dirty="0" smtClean="0">
                <a:solidFill>
                  <a:srgbClr val="0070C0"/>
                </a:solidFill>
              </a:rPr>
            </a:b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p:spPr>
        <p:txBody>
          <a:bodyPr/>
          <a:lstStyle/>
          <a:p>
            <a:fld id="{F4D7B888-3E95-4C72-A4C6-BF715AED85F0}" type="slidenum">
              <a:rPr lang="en-US" smtClean="0"/>
              <a:pPr/>
              <a:t>46</a:t>
            </a:fld>
            <a:endParaRPr lang="en-US" smtClean="0"/>
          </a:p>
        </p:txBody>
      </p:sp>
      <p:sp>
        <p:nvSpPr>
          <p:cNvPr id="62467" name="Text Box 2"/>
          <p:cNvSpPr txBox="1">
            <a:spLocks noChangeArrowheads="1"/>
          </p:cNvSpPr>
          <p:nvPr/>
        </p:nvSpPr>
        <p:spPr bwMode="auto">
          <a:xfrm>
            <a:off x="0" y="76200"/>
            <a:ext cx="9144000" cy="830997"/>
          </a:xfrm>
          <a:prstGeom prst="rect">
            <a:avLst/>
          </a:prstGeom>
          <a:noFill/>
          <a:ln w="9525">
            <a:noFill/>
            <a:miter lim="800000"/>
            <a:headEnd/>
            <a:tailEnd/>
          </a:ln>
        </p:spPr>
        <p:txBody>
          <a:bodyPr>
            <a:spAutoFit/>
          </a:body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Crown Ethers</a:t>
            </a:r>
          </a:p>
        </p:txBody>
      </p:sp>
      <p:pic>
        <p:nvPicPr>
          <p:cNvPr id="62468" name="Picture 5" descr="FG10_02-030UN"/>
          <p:cNvPicPr>
            <a:picLocks noChangeAspect="1" noChangeArrowheads="1"/>
          </p:cNvPicPr>
          <p:nvPr/>
        </p:nvPicPr>
        <p:blipFill>
          <a:blip r:embed="rId3"/>
          <a:srcRect/>
          <a:stretch>
            <a:fillRect/>
          </a:stretch>
        </p:blipFill>
        <p:spPr bwMode="auto">
          <a:xfrm>
            <a:off x="515938" y="1189038"/>
            <a:ext cx="8105775" cy="3683000"/>
          </a:xfrm>
          <a:prstGeom prst="rect">
            <a:avLst/>
          </a:prstGeom>
          <a:noFill/>
          <a:ln w="9525">
            <a:noFill/>
            <a:miter lim="800000"/>
            <a:headEnd/>
            <a:tailEnd/>
          </a:ln>
        </p:spPr>
      </p:pic>
      <p:sp>
        <p:nvSpPr>
          <p:cNvPr id="33798" name="Text Box 6"/>
          <p:cNvSpPr txBox="1">
            <a:spLocks noChangeArrowheads="1"/>
          </p:cNvSpPr>
          <p:nvPr/>
        </p:nvSpPr>
        <p:spPr bwMode="auto">
          <a:xfrm>
            <a:off x="0" y="5376863"/>
            <a:ext cx="5715000" cy="1477328"/>
          </a:xfrm>
          <a:prstGeom prst="rect">
            <a:avLst/>
          </a:prstGeom>
          <a:noFill/>
          <a:ln w="9525">
            <a:noFill/>
            <a:miter lim="800000"/>
            <a:headEnd/>
            <a:tailEnd/>
          </a:ln>
        </p:spPr>
        <p:txBody>
          <a:bodyPr wrap="square">
            <a:spAutoFit/>
          </a:bodyPr>
          <a:lstStyle/>
          <a:p>
            <a:pPr algn="l"/>
            <a:r>
              <a:rPr lang="en-US" b="0" dirty="0"/>
              <a:t>The ability of a host to bond only certain guests is an </a:t>
            </a:r>
          </a:p>
          <a:p>
            <a:pPr algn="l"/>
            <a:r>
              <a:rPr lang="en-US" b="0" dirty="0"/>
              <a:t>example of molecular </a:t>
            </a:r>
            <a:r>
              <a:rPr lang="en-US" b="0" dirty="0" smtClean="0"/>
              <a:t>recognition.</a:t>
            </a:r>
          </a:p>
          <a:p>
            <a:pPr algn="l"/>
            <a:r>
              <a:rPr lang="en-US" dirty="0" smtClean="0"/>
              <a:t>The recognition of 1 molecule for another as a result of specific interactions. </a:t>
            </a:r>
            <a:endParaRPr lang="en-US" b="0" dirty="0" smtClean="0"/>
          </a:p>
          <a:p>
            <a:pPr algn="l"/>
            <a:endParaRPr lang="en-US" b="0" dirty="0"/>
          </a:p>
        </p:txBody>
      </p:sp>
      <p:sp>
        <p:nvSpPr>
          <p:cNvPr id="6" name="TextBox 5"/>
          <p:cNvSpPr txBox="1"/>
          <p:nvPr/>
        </p:nvSpPr>
        <p:spPr>
          <a:xfrm>
            <a:off x="5638800" y="3995678"/>
            <a:ext cx="2667000" cy="2308324"/>
          </a:xfrm>
          <a:prstGeom prst="rect">
            <a:avLst/>
          </a:prstGeom>
          <a:noFill/>
        </p:spPr>
        <p:txBody>
          <a:bodyPr wrap="square" rtlCol="0">
            <a:spAutoFit/>
          </a:bodyPr>
          <a:lstStyle/>
          <a:p>
            <a:r>
              <a:rPr lang="en-US" dirty="0" smtClean="0"/>
              <a:t>Because the ether linkages are chemically inert, the crown ether can bind the guest without reacting with it.</a:t>
            </a:r>
          </a:p>
          <a:p>
            <a:r>
              <a:rPr lang="en-US" dirty="0" smtClean="0"/>
              <a:t>The crown-guest complex is called </a:t>
            </a:r>
            <a:r>
              <a:rPr lang="en-US" dirty="0" smtClean="0">
                <a:solidFill>
                  <a:schemeClr val="accent6">
                    <a:lumMod val="75000"/>
                  </a:schemeClr>
                </a:solidFill>
              </a:rPr>
              <a:t>INCLUSION COMPOUND</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752600"/>
            <a:ext cx="7620000" cy="3170099"/>
          </a:xfrm>
          <a:prstGeom prst="rect">
            <a:avLst/>
          </a:prstGeom>
          <a:noFill/>
        </p:spPr>
        <p:txBody>
          <a:bodyPr wrap="square" rtlCol="0">
            <a:spAutoFit/>
          </a:bodyPr>
          <a:lstStyle/>
          <a:p>
            <a:r>
              <a:rPr lang="en-US" altLang="zh-CN" sz="20000" b="1" dirty="0" smtClean="0">
                <a:solidFill>
                  <a:srgbClr val="FF0000"/>
                </a:solidFill>
              </a:rPr>
              <a:t>THIOL</a:t>
            </a:r>
            <a:endParaRPr lang="en-US" sz="20000" b="1" dirty="0">
              <a:solidFill>
                <a:srgbClr val="FF0000"/>
              </a:solidFill>
            </a:endParaRPr>
          </a:p>
        </p:txBody>
      </p:sp>
    </p:spTree>
    <p:extLst>
      <p:ext uri="{BB962C8B-B14F-4D97-AF65-F5344CB8AC3E}">
        <p14:creationId xmlns:p14="http://schemas.microsoft.com/office/powerpoint/2010/main" val="2674838433"/>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
          <p:cNvGrpSpPr>
            <a:grpSpLocks/>
          </p:cNvGrpSpPr>
          <p:nvPr/>
        </p:nvGrpSpPr>
        <p:grpSpPr bwMode="auto">
          <a:xfrm>
            <a:off x="0" y="0"/>
            <a:ext cx="9144000" cy="6858000"/>
            <a:chOff x="0" y="0"/>
            <a:chExt cx="9144000" cy="6858000"/>
          </a:xfrm>
        </p:grpSpPr>
        <p:pic>
          <p:nvPicPr>
            <p:cNvPr id="8195" name="Picture 2" descr="http://upload.wikimedia.org/wikipedia/commons/9/99/L-cysteine-3D-sticks.png"/>
            <p:cNvPicPr>
              <a:picLocks noChangeAspect="1" noChangeArrowheads="1"/>
            </p:cNvPicPr>
            <p:nvPr/>
          </p:nvPicPr>
          <p:blipFill>
            <a:blip r:embed="rId2" cstate="print"/>
            <a:srcRect/>
            <a:stretch>
              <a:fillRect/>
            </a:stretch>
          </p:blipFill>
          <p:spPr bwMode="auto">
            <a:xfrm>
              <a:off x="0" y="0"/>
              <a:ext cx="9144000" cy="3352800"/>
            </a:xfrm>
            <a:prstGeom prst="rect">
              <a:avLst/>
            </a:prstGeom>
            <a:noFill/>
            <a:ln w="9525">
              <a:noFill/>
              <a:miter lim="800000"/>
              <a:headEnd/>
              <a:tailEnd/>
            </a:ln>
          </p:spPr>
        </p:pic>
        <p:pic>
          <p:nvPicPr>
            <p:cNvPr id="8196" name="Picture 4" descr="http://upload.wikimedia.org/wikipedia/commons/a/a5/L-cysteine-skeletal.png"/>
            <p:cNvPicPr>
              <a:picLocks noChangeAspect="1" noChangeArrowheads="1"/>
            </p:cNvPicPr>
            <p:nvPr/>
          </p:nvPicPr>
          <p:blipFill>
            <a:blip r:embed="rId3" cstate="print"/>
            <a:srcRect/>
            <a:stretch>
              <a:fillRect/>
            </a:stretch>
          </p:blipFill>
          <p:spPr bwMode="auto">
            <a:xfrm>
              <a:off x="0" y="3276600"/>
              <a:ext cx="9144000" cy="3581400"/>
            </a:xfrm>
            <a:prstGeom prst="rect">
              <a:avLst/>
            </a:prstGeom>
            <a:noFill/>
            <a:ln w="9525">
              <a:noFill/>
              <a:miter lim="800000"/>
              <a:headEnd/>
              <a:tailEnd/>
            </a:ln>
          </p:spPr>
        </p:pic>
        <p:sp>
          <p:nvSpPr>
            <p:cNvPr id="8197" name="Rectangle 3"/>
            <p:cNvSpPr>
              <a:spLocks noChangeArrowheads="1"/>
            </p:cNvSpPr>
            <p:nvPr/>
          </p:nvSpPr>
          <p:spPr bwMode="auto">
            <a:xfrm>
              <a:off x="2590800" y="2819400"/>
              <a:ext cx="3070225" cy="923925"/>
            </a:xfrm>
            <a:prstGeom prst="rect">
              <a:avLst/>
            </a:prstGeom>
            <a:noFill/>
            <a:ln w="9525">
              <a:noFill/>
              <a:miter lim="800000"/>
              <a:headEnd/>
              <a:tailEnd/>
            </a:ln>
          </p:spPr>
          <p:txBody>
            <a:bodyPr wrap="none">
              <a:spAutoFit/>
            </a:bodyPr>
            <a:lstStyle/>
            <a:p>
              <a:pPr fontAlgn="b"/>
              <a:r>
                <a:rPr lang="en-US" sz="5400" b="1" dirty="0">
                  <a:solidFill>
                    <a:schemeClr val="bg1"/>
                  </a:solidFill>
                </a:rPr>
                <a:t>Cysteine</a:t>
              </a:r>
            </a:p>
          </p:txBody>
        </p:sp>
      </p:grpSp>
      <p:sp>
        <p:nvSpPr>
          <p:cNvPr id="6" name="Rectangle 3"/>
          <p:cNvSpPr>
            <a:spLocks noChangeArrowheads="1"/>
          </p:cNvSpPr>
          <p:nvPr/>
        </p:nvSpPr>
        <p:spPr bwMode="auto">
          <a:xfrm>
            <a:off x="1828800" y="2973884"/>
            <a:ext cx="4105611" cy="769441"/>
          </a:xfrm>
          <a:prstGeom prst="rect">
            <a:avLst/>
          </a:prstGeom>
          <a:noFill/>
          <a:ln w="9525">
            <a:noFill/>
            <a:miter lim="800000"/>
            <a:headEnd/>
            <a:tailEnd/>
          </a:ln>
        </p:spPr>
        <p:txBody>
          <a:bodyPr wrap="none">
            <a:spAutoFit/>
          </a:bodyPr>
          <a:lstStyle/>
          <a:p>
            <a:pPr fontAlgn="b">
              <a:spcBef>
                <a:spcPct val="0"/>
              </a:spcBef>
              <a:spcAft>
                <a:spcPct val="0"/>
              </a:spcAft>
            </a:pPr>
            <a:r>
              <a:rPr lang="en-US" sz="4400" b="1" i="1" dirty="0" smtClean="0">
                <a:solidFill>
                  <a:srgbClr val="FF0000"/>
                </a:solidFill>
                <a:latin typeface="Arial" charset="0"/>
                <a:cs typeface="Arial" charset="0"/>
              </a:rPr>
              <a:t>Cysteine </a:t>
            </a:r>
            <a:r>
              <a:rPr lang="en-US" altLang="zh-CN" sz="4400" b="1" i="1" dirty="0" smtClean="0">
                <a:solidFill>
                  <a:srgbClr val="FF0000"/>
                </a:solidFill>
                <a:latin typeface="Arial" charset="0"/>
                <a:cs typeface="Arial" charset="0"/>
              </a:rPr>
              <a:t>(</a:t>
            </a:r>
            <a:r>
              <a:rPr lang="en-US" altLang="zh-CN" sz="4400" b="1" i="1" dirty="0" err="1" smtClean="0">
                <a:solidFill>
                  <a:srgbClr val="FF0000"/>
                </a:solidFill>
                <a:latin typeface="Arial" charset="0"/>
                <a:cs typeface="Arial" charset="0"/>
              </a:rPr>
              <a:t>Cys</a:t>
            </a:r>
            <a:r>
              <a:rPr lang="en-US" altLang="zh-CN" sz="4400" b="1" i="1" dirty="0" smtClean="0">
                <a:solidFill>
                  <a:srgbClr val="FF0000"/>
                </a:solidFill>
                <a:latin typeface="Arial" charset="0"/>
                <a:cs typeface="Arial" charset="0"/>
              </a:rPr>
              <a:t>)</a:t>
            </a:r>
            <a:endParaRPr lang="en-US" sz="4400" b="1" i="1" dirty="0">
              <a:solidFill>
                <a:srgbClr val="FF0000"/>
              </a:solidFill>
              <a:latin typeface="Arial" charset="0"/>
              <a:cs typeface="Arial" charset="0"/>
            </a:endParaRPr>
          </a:p>
        </p:txBody>
      </p:sp>
    </p:spTree>
    <p:extLst>
      <p:ext uri="{BB962C8B-B14F-4D97-AF65-F5344CB8AC3E}">
        <p14:creationId xmlns:p14="http://schemas.microsoft.com/office/powerpoint/2010/main" val="39137530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0" y="0"/>
            <a:ext cx="9144000" cy="6858000"/>
            <a:chOff x="0" y="0"/>
            <a:chExt cx="9144000" cy="6858000"/>
          </a:xfrm>
        </p:grpSpPr>
        <p:pic>
          <p:nvPicPr>
            <p:cNvPr id="17411" name="Picture 2" descr="523142947_df640f6939_o"/>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5363" name="Rectangle 2"/>
            <p:cNvSpPr>
              <a:spLocks noChangeArrowheads="1"/>
            </p:cNvSpPr>
            <p:nvPr/>
          </p:nvSpPr>
          <p:spPr bwMode="auto">
            <a:xfrm>
              <a:off x="533400" y="1143000"/>
              <a:ext cx="8305800" cy="830263"/>
            </a:xfrm>
            <a:prstGeom prst="rect">
              <a:avLst/>
            </a:prstGeom>
            <a:noFill/>
            <a:ln w="9525">
              <a:noFill/>
              <a:miter lim="800000"/>
              <a:headEnd/>
              <a:tailEnd/>
            </a:ln>
          </p:spPr>
          <p:txBody>
            <a:bodyPr>
              <a:spAutoFit/>
            </a:bodyPr>
            <a:lstStyle/>
            <a:p>
              <a:pPr algn="ctr" fontAlgn="base">
                <a:spcBef>
                  <a:spcPct val="0"/>
                </a:spcBef>
                <a:spcAft>
                  <a:spcPct val="0"/>
                </a:spcAft>
                <a:defRPr/>
              </a:pPr>
              <a:r>
                <a:rPr lang="en-US" sz="4800" b="1" dirty="0" err="1" smtClean="0">
                  <a:solidFill>
                    <a:srgbClr val="FFFF00"/>
                  </a:solidFill>
                  <a:cs typeface="Arial" charset="0"/>
                </a:rPr>
                <a:t>Dibutyl</a:t>
              </a:r>
              <a:r>
                <a:rPr lang="en-US" sz="4800" b="1" dirty="0" smtClean="0">
                  <a:solidFill>
                    <a:srgbClr val="FFFF00"/>
                  </a:solidFill>
                  <a:cs typeface="Arial" charset="0"/>
                </a:rPr>
                <a:t> amino </a:t>
              </a:r>
              <a:r>
                <a:rPr lang="en-US" sz="4800" b="1" dirty="0" err="1" smtClean="0">
                  <a:solidFill>
                    <a:srgbClr val="FFFF00"/>
                  </a:solidFill>
                  <a:cs typeface="Arial" charset="0"/>
                </a:rPr>
                <a:t>triazine</a:t>
              </a:r>
              <a:r>
                <a:rPr lang="en-US" sz="4800" b="1" dirty="0" smtClean="0">
                  <a:solidFill>
                    <a:srgbClr val="FFFF00"/>
                  </a:solidFill>
                  <a:cs typeface="Arial" charset="0"/>
                </a:rPr>
                <a:t> thiol </a:t>
              </a:r>
              <a:endParaRPr lang="en-US" sz="4800" b="1" dirty="0">
                <a:solidFill>
                  <a:srgbClr val="FFFF00"/>
                </a:solidFill>
                <a:cs typeface="Arial"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101056"/>
            <a:ext cx="2971800" cy="1543050"/>
          </a:xfrm>
          <a:prstGeom prst="rect">
            <a:avLst/>
          </a:prstGeom>
        </p:spPr>
      </p:pic>
    </p:spTree>
    <p:extLst>
      <p:ext uri="{BB962C8B-B14F-4D97-AF65-F5344CB8AC3E}">
        <p14:creationId xmlns:p14="http://schemas.microsoft.com/office/powerpoint/2010/main" val="3534709888"/>
      </p:ext>
    </p:extLst>
  </p:cSld>
  <p:clrMapOvr>
    <a:masterClrMapping/>
  </p:clrMapOvr>
  <p:transition>
    <p:fade thruBlk="1"/>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52400"/>
            <a:ext cx="7772400" cy="1143000"/>
          </a:xfrm>
        </p:spPr>
        <p:txBody>
          <a:bodyPr>
            <a:normAutofit/>
          </a:bodyPr>
          <a:lstStyle/>
          <a:p>
            <a:r>
              <a:rPr lang="en-US" sz="4800" b="1" dirty="0" smtClean="0">
                <a:solidFill>
                  <a:srgbClr val="FF0000"/>
                </a:solidFill>
              </a:rPr>
              <a:t>Structure and Polarity</a:t>
            </a:r>
          </a:p>
        </p:txBody>
      </p:sp>
      <p:sp>
        <p:nvSpPr>
          <p:cNvPr id="3" name="Rectangle 3"/>
          <p:cNvSpPr txBox="1">
            <a:spLocks noChangeArrowheads="1"/>
          </p:cNvSpPr>
          <p:nvPr/>
        </p:nvSpPr>
        <p:spPr>
          <a:xfrm>
            <a:off x="533400" y="4191000"/>
            <a:ext cx="80772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en-US" smtClean="0"/>
              <a:t>Oxygen is </a:t>
            </a:r>
            <a:r>
              <a:rPr lang="en-US" i="1" smtClean="0"/>
              <a:t>sp</a:t>
            </a:r>
            <a:r>
              <a:rPr lang="en-US" baseline="30000" smtClean="0"/>
              <a:t>3</a:t>
            </a:r>
            <a:r>
              <a:rPr lang="en-US" smtClean="0"/>
              <a:t> hybridized.</a:t>
            </a:r>
          </a:p>
          <a:p>
            <a:pPr>
              <a:lnSpc>
                <a:spcPct val="90000"/>
              </a:lnSpc>
            </a:pPr>
            <a:r>
              <a:rPr lang="en-US" smtClean="0"/>
              <a:t>Bent molecular geometry.</a:t>
            </a:r>
          </a:p>
          <a:p>
            <a:pPr>
              <a:lnSpc>
                <a:spcPct val="90000"/>
              </a:lnSpc>
            </a:pPr>
            <a:r>
              <a:rPr lang="en-US" smtClean="0"/>
              <a:t>Tetrahedral C</a:t>
            </a:r>
            <a:r>
              <a:rPr lang="en-US" smtClean="0">
                <a:cs typeface="Arial" charset="0"/>
              </a:rPr>
              <a:t>—</a:t>
            </a:r>
            <a:r>
              <a:rPr lang="en-US" smtClean="0"/>
              <a:t>O</a:t>
            </a:r>
            <a:r>
              <a:rPr lang="en-US" smtClean="0">
                <a:cs typeface="Arial" charset="0"/>
              </a:rPr>
              <a:t>—</a:t>
            </a:r>
            <a:r>
              <a:rPr lang="en-US" smtClean="0"/>
              <a:t>C angle is 110</a:t>
            </a:r>
            <a:r>
              <a:rPr lang="en-US" smtClean="0">
                <a:cs typeface="Arial" charset="0"/>
              </a:rPr>
              <a:t>°.</a:t>
            </a:r>
          </a:p>
          <a:p>
            <a:pPr>
              <a:lnSpc>
                <a:spcPct val="90000"/>
              </a:lnSpc>
            </a:pPr>
            <a:r>
              <a:rPr lang="en-US" smtClean="0">
                <a:cs typeface="Arial" charset="0"/>
              </a:rPr>
              <a:t>Polar C—O bonds.</a:t>
            </a:r>
            <a:endParaRPr lang="en-US" dirty="0" smtClean="0">
              <a:cs typeface="Arial" charset="0"/>
            </a:endParaRPr>
          </a:p>
        </p:txBody>
      </p:sp>
      <p:pic>
        <p:nvPicPr>
          <p:cNvPr id="4" name="Picture 2"/>
          <p:cNvPicPr>
            <a:picLocks noChangeAspect="1"/>
          </p:cNvPicPr>
          <p:nvPr/>
        </p:nvPicPr>
        <p:blipFill>
          <a:blip r:embed="rId2" cstate="print"/>
          <a:srcRect/>
          <a:stretch>
            <a:fillRect/>
          </a:stretch>
        </p:blipFill>
        <p:spPr bwMode="auto">
          <a:xfrm>
            <a:off x="533400" y="1371600"/>
            <a:ext cx="8077200" cy="2573338"/>
          </a:xfrm>
          <a:prstGeom prst="rect">
            <a:avLst/>
          </a:prstGeom>
          <a:noFill/>
          <a:ln w="9525">
            <a:noFill/>
            <a:miter lim="800000"/>
            <a:headEnd/>
            <a:tailEnd/>
          </a:ln>
        </p:spPr>
      </p:pic>
    </p:spTree>
    <p:extLst>
      <p:ext uri="{BB962C8B-B14F-4D97-AF65-F5344CB8AC3E}">
        <p14:creationId xmlns:p14="http://schemas.microsoft.com/office/powerpoint/2010/main" val="295042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Autofit/>
          </a:bodyPr>
          <a:lstStyle/>
          <a:p>
            <a:pPr algn="ctr">
              <a:defRPr/>
            </a:pPr>
            <a:r>
              <a:rPr sz="8000" dirty="0" smtClean="0">
                <a:solidFill>
                  <a:srgbClr val="FF0000"/>
                </a:solidFill>
              </a:rPr>
              <a:t>DEFINITION</a:t>
            </a:r>
            <a:r>
              <a:rPr sz="8000" dirty="0" smtClean="0"/>
              <a:t> </a:t>
            </a:r>
            <a:endParaRPr sz="8000" dirty="0"/>
          </a:p>
        </p:txBody>
      </p:sp>
      <p:sp>
        <p:nvSpPr>
          <p:cNvPr id="3" name="Content Placeholder 2"/>
          <p:cNvSpPr>
            <a:spLocks noGrp="1"/>
          </p:cNvSpPr>
          <p:nvPr>
            <p:ph idx="1"/>
          </p:nvPr>
        </p:nvSpPr>
        <p:spPr>
          <a:xfrm>
            <a:off x="304800" y="1447800"/>
            <a:ext cx="8686800" cy="4572000"/>
          </a:xfrm>
        </p:spPr>
        <p:txBody>
          <a:bodyPr/>
          <a:lstStyle/>
          <a:p>
            <a:r>
              <a:rPr lang="en-US" sz="4400" dirty="0" smtClean="0"/>
              <a:t>Organic compounds having </a:t>
            </a:r>
            <a:r>
              <a:rPr lang="en-US" sz="4400" b="1" i="1" u="sng" dirty="0" smtClean="0">
                <a:solidFill>
                  <a:srgbClr val="FF0000"/>
                </a:solidFill>
              </a:rPr>
              <a:t>SH</a:t>
            </a:r>
            <a:r>
              <a:rPr lang="en-US" sz="4400" dirty="0" smtClean="0"/>
              <a:t> or </a:t>
            </a:r>
            <a:r>
              <a:rPr lang="en-US" sz="4400" dirty="0" smtClean="0">
                <a:solidFill>
                  <a:srgbClr val="FF0000"/>
                </a:solidFill>
              </a:rPr>
              <a:t>Sulfhydryl </a:t>
            </a:r>
            <a:r>
              <a:rPr lang="en-US" sz="3600" i="1" dirty="0" smtClean="0">
                <a:solidFill>
                  <a:srgbClr val="FF0000"/>
                </a:solidFill>
              </a:rPr>
              <a:t>(R-S-H) </a:t>
            </a:r>
            <a:r>
              <a:rPr lang="en-US" sz="4400" dirty="0" smtClean="0"/>
              <a:t>functional group with strong and </a:t>
            </a:r>
            <a:r>
              <a:rPr lang="en-US" sz="4400" dirty="0" smtClean="0">
                <a:solidFill>
                  <a:srgbClr val="FF0000"/>
                </a:solidFill>
              </a:rPr>
              <a:t>disagreeable odors</a:t>
            </a:r>
            <a:r>
              <a:rPr lang="en-US" sz="4400" dirty="0" smtClean="0"/>
              <a:t>.</a:t>
            </a:r>
          </a:p>
          <a:p>
            <a:r>
              <a:rPr lang="en-US" sz="4400" dirty="0" smtClean="0"/>
              <a:t>“ Also called </a:t>
            </a:r>
            <a:r>
              <a:rPr lang="en-US" sz="4400" u="sng" dirty="0" err="1" smtClean="0">
                <a:solidFill>
                  <a:srgbClr val="FF0000"/>
                </a:solidFill>
              </a:rPr>
              <a:t>mercaptans</a:t>
            </a:r>
            <a:r>
              <a:rPr lang="en-US" sz="4400" dirty="0" smtClean="0"/>
              <a:t> “ </a:t>
            </a:r>
          </a:p>
          <a:p>
            <a:r>
              <a:rPr lang="en-US" sz="4400" dirty="0" smtClean="0"/>
              <a:t>Derivatives of hydrogen sulfide.</a:t>
            </a:r>
          </a:p>
        </p:txBody>
      </p:sp>
    </p:spTree>
    <p:extLst>
      <p:ext uri="{BB962C8B-B14F-4D97-AF65-F5344CB8AC3E}">
        <p14:creationId xmlns:p14="http://schemas.microsoft.com/office/powerpoint/2010/main" val="17454573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23" descr="http://farm1.static.flickr.com/99/309324168_5f4399e3a2_o.gif"/>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a:ln w="9525">
            <a:noFill/>
            <a:miter lim="800000"/>
            <a:headEnd/>
            <a:tailEnd/>
          </a:ln>
        </p:spPr>
      </p:pic>
      <p:pic>
        <p:nvPicPr>
          <p:cNvPr id="15363" name="Picture 148" descr="http://farm1.static.flickr.com/50/132499487_a5587de312.jpg?v=0"/>
          <p:cNvPicPr>
            <a:picLocks noChangeAspect="1" noChangeArrowheads="1"/>
          </p:cNvPicPr>
          <p:nvPr/>
        </p:nvPicPr>
        <p:blipFill>
          <a:blip r:embed="rId4" cstate="print"/>
          <a:srcRect/>
          <a:stretch>
            <a:fillRect/>
          </a:stretch>
        </p:blipFill>
        <p:spPr bwMode="auto">
          <a:xfrm>
            <a:off x="0" y="0"/>
            <a:ext cx="4648200" cy="6858000"/>
          </a:xfrm>
          <a:prstGeom prst="rect">
            <a:avLst/>
          </a:prstGeom>
          <a:noFill/>
          <a:ln w="9525">
            <a:noFill/>
            <a:miter lim="800000"/>
            <a:headEnd/>
            <a:tailEnd/>
          </a:ln>
        </p:spPr>
      </p:pic>
    </p:spTree>
    <p:extLst>
      <p:ext uri="{BB962C8B-B14F-4D97-AF65-F5344CB8AC3E}">
        <p14:creationId xmlns:p14="http://schemas.microsoft.com/office/powerpoint/2010/main" val="1693493532"/>
      </p:ext>
    </p:extLst>
  </p:cSld>
  <p:clrMapOvr>
    <a:masterClrMapping/>
  </p:clrMapOvr>
  <p:transition>
    <p:fade thruBlk="1"/>
    <p:sndAc>
      <p:stSnd>
        <p:snd r:embed="rId2" name="camera.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33600" y="609600"/>
            <a:ext cx="4945063" cy="1323975"/>
          </a:xfrm>
          <a:prstGeom prst="rect">
            <a:avLst/>
          </a:prstGeom>
          <a:noFill/>
          <a:ln w="9525">
            <a:noFill/>
            <a:miter lim="800000"/>
            <a:headEnd/>
            <a:tailEnd/>
          </a:ln>
        </p:spPr>
        <p:txBody>
          <a:bodyPr>
            <a:spAutoFit/>
          </a:bodyPr>
          <a:lstStyle/>
          <a:p>
            <a:pPr algn="ctr"/>
            <a:r>
              <a:rPr lang="en-US" sz="8000" b="1" dirty="0"/>
              <a:t>CH</a:t>
            </a:r>
            <a:r>
              <a:rPr lang="en-US" sz="6000" b="1" dirty="0"/>
              <a:t>3</a:t>
            </a:r>
            <a:r>
              <a:rPr lang="en-US" sz="8000" b="1" dirty="0"/>
              <a:t> – </a:t>
            </a:r>
            <a:r>
              <a:rPr lang="en-US" sz="8000" b="1" dirty="0">
                <a:solidFill>
                  <a:srgbClr val="FF0000"/>
                </a:solidFill>
              </a:rPr>
              <a:t>SH</a:t>
            </a:r>
            <a:r>
              <a:rPr lang="en-US" sz="8000" b="1" dirty="0"/>
              <a:t> </a:t>
            </a:r>
          </a:p>
        </p:txBody>
      </p:sp>
      <p:sp>
        <p:nvSpPr>
          <p:cNvPr id="3" name="TextBox 2"/>
          <p:cNvSpPr txBox="1">
            <a:spLocks noChangeArrowheads="1"/>
          </p:cNvSpPr>
          <p:nvPr/>
        </p:nvSpPr>
        <p:spPr bwMode="auto">
          <a:xfrm>
            <a:off x="4419600" y="1752600"/>
            <a:ext cx="3648306" cy="830997"/>
          </a:xfrm>
          <a:prstGeom prst="rect">
            <a:avLst/>
          </a:prstGeom>
          <a:noFill/>
          <a:ln w="9525">
            <a:noFill/>
            <a:miter lim="800000"/>
            <a:headEnd/>
            <a:tailEnd/>
          </a:ln>
        </p:spPr>
        <p:txBody>
          <a:bodyPr wrap="none">
            <a:spAutoFit/>
          </a:bodyPr>
          <a:lstStyle/>
          <a:p>
            <a:r>
              <a:rPr lang="en-US" sz="4800" b="1" dirty="0" err="1"/>
              <a:t>methane</a:t>
            </a:r>
            <a:r>
              <a:rPr lang="en-US" sz="4800" b="1" dirty="0" err="1">
                <a:solidFill>
                  <a:srgbClr val="FF0000"/>
                </a:solidFill>
              </a:rPr>
              <a:t>thiol</a:t>
            </a:r>
            <a:endParaRPr lang="en-US" sz="4800" b="1" dirty="0">
              <a:solidFill>
                <a:srgbClr val="FF0000"/>
              </a:solidFill>
            </a:endParaRPr>
          </a:p>
        </p:txBody>
      </p:sp>
      <p:sp>
        <p:nvSpPr>
          <p:cNvPr id="4" name="TextBox 3"/>
          <p:cNvSpPr txBox="1">
            <a:spLocks noChangeArrowheads="1"/>
          </p:cNvSpPr>
          <p:nvPr/>
        </p:nvSpPr>
        <p:spPr bwMode="auto">
          <a:xfrm>
            <a:off x="1878925" y="3429000"/>
            <a:ext cx="5687776" cy="1323439"/>
          </a:xfrm>
          <a:prstGeom prst="rect">
            <a:avLst/>
          </a:prstGeom>
          <a:noFill/>
          <a:ln w="9525">
            <a:noFill/>
            <a:miter lim="800000"/>
            <a:headEnd/>
            <a:tailEnd/>
          </a:ln>
        </p:spPr>
        <p:txBody>
          <a:bodyPr wrap="none">
            <a:spAutoFit/>
          </a:bodyPr>
          <a:lstStyle/>
          <a:p>
            <a:pPr algn="ctr"/>
            <a:r>
              <a:rPr lang="en-US" sz="8000" b="1" dirty="0"/>
              <a:t>CH</a:t>
            </a:r>
            <a:r>
              <a:rPr lang="en-US" sz="6000" b="1" dirty="0"/>
              <a:t>3</a:t>
            </a:r>
            <a:r>
              <a:rPr lang="en-US" sz="8000" b="1" dirty="0"/>
              <a:t>CH</a:t>
            </a:r>
            <a:r>
              <a:rPr lang="en-US" sz="6000" b="1" dirty="0"/>
              <a:t>2</a:t>
            </a:r>
            <a:r>
              <a:rPr lang="en-US" sz="8000" b="1" dirty="0"/>
              <a:t> – </a:t>
            </a:r>
            <a:r>
              <a:rPr lang="en-US" sz="8000" b="1" dirty="0">
                <a:solidFill>
                  <a:srgbClr val="FF0000"/>
                </a:solidFill>
              </a:rPr>
              <a:t>SH</a:t>
            </a:r>
            <a:r>
              <a:rPr lang="en-US" sz="8000" b="1" dirty="0"/>
              <a:t> </a:t>
            </a:r>
          </a:p>
        </p:txBody>
      </p:sp>
      <p:sp>
        <p:nvSpPr>
          <p:cNvPr id="5" name="TextBox 4"/>
          <p:cNvSpPr txBox="1">
            <a:spLocks noChangeArrowheads="1"/>
          </p:cNvSpPr>
          <p:nvPr/>
        </p:nvSpPr>
        <p:spPr bwMode="auto">
          <a:xfrm>
            <a:off x="4800600" y="4648200"/>
            <a:ext cx="3520644" cy="923330"/>
          </a:xfrm>
          <a:prstGeom prst="rect">
            <a:avLst/>
          </a:prstGeom>
          <a:noFill/>
          <a:ln w="9525">
            <a:noFill/>
            <a:miter lim="800000"/>
            <a:headEnd/>
            <a:tailEnd/>
          </a:ln>
        </p:spPr>
        <p:txBody>
          <a:bodyPr wrap="none">
            <a:spAutoFit/>
          </a:bodyPr>
          <a:lstStyle/>
          <a:p>
            <a:r>
              <a:rPr lang="en-US" sz="5400" b="1" dirty="0" err="1"/>
              <a:t>ethane</a:t>
            </a:r>
            <a:r>
              <a:rPr lang="en-US" sz="5400" b="1" dirty="0" err="1">
                <a:solidFill>
                  <a:srgbClr val="FF0000"/>
                </a:solidFill>
              </a:rPr>
              <a:t>thiol</a:t>
            </a:r>
            <a:endParaRPr lang="en-US" sz="5400" b="1" dirty="0">
              <a:solidFill>
                <a:srgbClr val="FF0000"/>
              </a:solidFill>
            </a:endParaRPr>
          </a:p>
        </p:txBody>
      </p:sp>
      <p:sp>
        <p:nvSpPr>
          <p:cNvPr id="6" name="TextBox 5"/>
          <p:cNvSpPr txBox="1">
            <a:spLocks noChangeArrowheads="1"/>
          </p:cNvSpPr>
          <p:nvPr/>
        </p:nvSpPr>
        <p:spPr bwMode="auto">
          <a:xfrm>
            <a:off x="3429000" y="2514600"/>
            <a:ext cx="4853380" cy="830997"/>
          </a:xfrm>
          <a:prstGeom prst="rect">
            <a:avLst/>
          </a:prstGeom>
          <a:noFill/>
          <a:ln w="9525">
            <a:noFill/>
            <a:miter lim="800000"/>
            <a:headEnd/>
            <a:tailEnd/>
          </a:ln>
        </p:spPr>
        <p:txBody>
          <a:bodyPr wrap="none">
            <a:spAutoFit/>
          </a:bodyPr>
          <a:lstStyle/>
          <a:p>
            <a:r>
              <a:rPr lang="en-US" sz="4800" b="1" dirty="0"/>
              <a:t>methyl </a:t>
            </a:r>
            <a:r>
              <a:rPr lang="en-US" sz="4800" b="1" dirty="0" err="1">
                <a:solidFill>
                  <a:srgbClr val="FF0000"/>
                </a:solidFill>
              </a:rPr>
              <a:t>mercaptan</a:t>
            </a:r>
            <a:endParaRPr lang="en-US" sz="4800" b="1" dirty="0">
              <a:solidFill>
                <a:srgbClr val="FF0000"/>
              </a:solidFill>
            </a:endParaRPr>
          </a:p>
        </p:txBody>
      </p:sp>
      <p:sp>
        <p:nvSpPr>
          <p:cNvPr id="7" name="TextBox 6"/>
          <p:cNvSpPr txBox="1"/>
          <p:nvPr/>
        </p:nvSpPr>
        <p:spPr>
          <a:xfrm>
            <a:off x="1371600" y="1828800"/>
            <a:ext cx="1600200" cy="646113"/>
          </a:xfrm>
          <a:prstGeom prst="rect">
            <a:avLst/>
          </a:prstGeom>
          <a:solidFill>
            <a:srgbClr val="FF0000"/>
          </a:solidFill>
          <a:ln w="28575">
            <a:solidFill>
              <a:srgbClr val="0033CC"/>
            </a:solidFill>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3600" dirty="0">
                <a:solidFill>
                  <a:srgbClr val="0033CC"/>
                </a:solidFill>
              </a:rPr>
              <a:t>IUPAC</a:t>
            </a:r>
          </a:p>
        </p:txBody>
      </p:sp>
      <p:sp>
        <p:nvSpPr>
          <p:cNvPr id="8" name="TextBox 7"/>
          <p:cNvSpPr txBox="1"/>
          <p:nvPr/>
        </p:nvSpPr>
        <p:spPr>
          <a:xfrm>
            <a:off x="1143000" y="2743200"/>
            <a:ext cx="2209800" cy="584775"/>
          </a:xfrm>
          <a:prstGeom prst="rect">
            <a:avLst/>
          </a:prstGeom>
          <a:solidFill>
            <a:srgbClr val="FF0000"/>
          </a:solidFill>
          <a:ln w="28575">
            <a:solidFill>
              <a:srgbClr val="0033CC"/>
            </a:solidFill>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3200" dirty="0">
                <a:solidFill>
                  <a:srgbClr val="0033CC"/>
                </a:solidFill>
              </a:rPr>
              <a:t>COMMON</a:t>
            </a:r>
          </a:p>
        </p:txBody>
      </p:sp>
      <p:sp>
        <p:nvSpPr>
          <p:cNvPr id="9" name="TextBox 8"/>
          <p:cNvSpPr txBox="1"/>
          <p:nvPr/>
        </p:nvSpPr>
        <p:spPr>
          <a:xfrm>
            <a:off x="1828800" y="4876800"/>
            <a:ext cx="1600200" cy="646113"/>
          </a:xfrm>
          <a:prstGeom prst="rect">
            <a:avLst/>
          </a:prstGeom>
          <a:solidFill>
            <a:srgbClr val="FF0000"/>
          </a:solidFill>
          <a:ln w="28575">
            <a:solidFill>
              <a:srgbClr val="0033CC"/>
            </a:solidFill>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3600" dirty="0">
                <a:solidFill>
                  <a:srgbClr val="0033CC"/>
                </a:solidFill>
              </a:rPr>
              <a:t>IUPAC</a:t>
            </a:r>
          </a:p>
        </p:txBody>
      </p:sp>
      <p:sp>
        <p:nvSpPr>
          <p:cNvPr id="10" name="TextBox 9"/>
          <p:cNvSpPr txBox="1"/>
          <p:nvPr/>
        </p:nvSpPr>
        <p:spPr>
          <a:xfrm>
            <a:off x="1447800" y="5791200"/>
            <a:ext cx="2209800" cy="584775"/>
          </a:xfrm>
          <a:prstGeom prst="rect">
            <a:avLst/>
          </a:prstGeom>
          <a:solidFill>
            <a:srgbClr val="FF0000"/>
          </a:solidFill>
          <a:ln w="28575">
            <a:solidFill>
              <a:srgbClr val="0033CC"/>
            </a:solidFill>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3200" dirty="0">
                <a:solidFill>
                  <a:srgbClr val="0033CC"/>
                </a:solidFill>
              </a:rPr>
              <a:t>COMMON</a:t>
            </a:r>
          </a:p>
        </p:txBody>
      </p:sp>
      <p:sp>
        <p:nvSpPr>
          <p:cNvPr id="11" name="TextBox 10"/>
          <p:cNvSpPr txBox="1">
            <a:spLocks noChangeArrowheads="1"/>
          </p:cNvSpPr>
          <p:nvPr/>
        </p:nvSpPr>
        <p:spPr bwMode="auto">
          <a:xfrm>
            <a:off x="3962400" y="5715000"/>
            <a:ext cx="4353243" cy="830997"/>
          </a:xfrm>
          <a:prstGeom prst="rect">
            <a:avLst/>
          </a:prstGeom>
          <a:noFill/>
          <a:ln w="9525">
            <a:noFill/>
            <a:miter lim="800000"/>
            <a:headEnd/>
            <a:tailEnd/>
          </a:ln>
        </p:spPr>
        <p:txBody>
          <a:bodyPr wrap="none">
            <a:spAutoFit/>
          </a:bodyPr>
          <a:lstStyle/>
          <a:p>
            <a:r>
              <a:rPr lang="en-US" sz="4800" b="1" dirty="0"/>
              <a:t>ethyl</a:t>
            </a:r>
            <a:r>
              <a:rPr lang="en-US" sz="4800" b="1" dirty="0">
                <a:solidFill>
                  <a:srgbClr val="66FF33"/>
                </a:solidFill>
              </a:rPr>
              <a:t> </a:t>
            </a:r>
            <a:r>
              <a:rPr lang="en-US" sz="4800" b="1" dirty="0" err="1">
                <a:solidFill>
                  <a:srgbClr val="FF0000"/>
                </a:solidFill>
              </a:rPr>
              <a:t>mercaptan</a:t>
            </a:r>
            <a:endParaRPr lang="en-US" sz="4800" b="1" dirty="0">
              <a:solidFill>
                <a:srgbClr val="FF0000"/>
              </a:solidFill>
            </a:endParaRPr>
          </a:p>
        </p:txBody>
      </p:sp>
    </p:spTree>
    <p:extLst>
      <p:ext uri="{BB962C8B-B14F-4D97-AF65-F5344CB8AC3E}">
        <p14:creationId xmlns:p14="http://schemas.microsoft.com/office/powerpoint/2010/main" val="220997288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1"/>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0" presetClass="entr" presetSubtype="0" fill="hold"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1"/>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anim calcmode="lin" valueType="num">
                                      <p:cBhvr>
                                        <p:cTn id="47" dur="500" fill="hold"/>
                                        <p:tgtEl>
                                          <p:spTgt spid="4"/>
                                        </p:tgtEl>
                                        <p:attrNameLst>
                                          <p:attrName>ppt_x</p:attrName>
                                        </p:attrNameLst>
                                      </p:cBhvr>
                                      <p:tavLst>
                                        <p:tav tm="0">
                                          <p:val>
                                            <p:strVal val="#ppt_x-.1"/>
                                          </p:val>
                                        </p:tav>
                                        <p:tav tm="100000">
                                          <p:val>
                                            <p:strVal val="#ppt_x"/>
                                          </p:val>
                                        </p:tav>
                                      </p:tavLst>
                                    </p:anim>
                                    <p:anim calcmode="lin" valueType="num">
                                      <p:cBhvr>
                                        <p:cTn id="4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0" presetClass="entr" presetSubtype="0" fill="hold" nodeType="clickEffect">
                                  <p:stCondLst>
                                    <p:cond delay="0"/>
                                  </p:stCondLst>
                                  <p:iterate type="lt">
                                    <p:tmPct val="10000"/>
                                  </p:iterate>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1"/>
                                          </p:val>
                                        </p:tav>
                                        <p:tav tm="100000">
                                          <p:val>
                                            <p:strVal val="#ppt_x"/>
                                          </p:val>
                                        </p:tav>
                                      </p:tavLst>
                                    </p:anim>
                                    <p:anim calcmode="lin" valueType="num">
                                      <p:cBhvr>
                                        <p:cTn id="5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9" presetClass="entr" presetSubtype="0" accel="10000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0" presetClass="entr" presetSubtype="0" fill="hold" nodeType="clickEffect">
                                  <p:stCondLst>
                                    <p:cond delay="0"/>
                                  </p:stCondLst>
                                  <p:iterate type="lt">
                                    <p:tmPct val="10000"/>
                                  </p:iterate>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anim calcmode="lin" valueType="num">
                                      <p:cBhvr>
                                        <p:cTn id="69" dur="1000" fill="hold"/>
                                        <p:tgtEl>
                                          <p:spTgt spid="10"/>
                                        </p:tgtEl>
                                        <p:attrNameLst>
                                          <p:attrName>ppt_x</p:attrName>
                                        </p:attrNameLst>
                                      </p:cBhvr>
                                      <p:tavLst>
                                        <p:tav tm="0">
                                          <p:val>
                                            <p:strVal val="#ppt_x-.1"/>
                                          </p:val>
                                        </p:tav>
                                        <p:tav tm="100000">
                                          <p:val>
                                            <p:strVal val="#ppt_x"/>
                                          </p:val>
                                        </p:tav>
                                      </p:tavLst>
                                    </p:anim>
                                    <p:anim calcmode="lin" valueType="num">
                                      <p:cBhvr>
                                        <p:cTn id="7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9" presetClass="entr" presetSubtype="0" accel="10000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4"/>
          <p:cNvGrpSpPr>
            <a:grpSpLocks/>
          </p:cNvGrpSpPr>
          <p:nvPr/>
        </p:nvGrpSpPr>
        <p:grpSpPr bwMode="auto">
          <a:xfrm>
            <a:off x="0" y="0"/>
            <a:ext cx="9144000" cy="6858000"/>
            <a:chOff x="0" y="0"/>
            <a:chExt cx="9144000" cy="6858000"/>
          </a:xfrm>
        </p:grpSpPr>
        <p:pic>
          <p:nvPicPr>
            <p:cNvPr id="18435" name="Picture 2" descr="1778953537_a1fdf32ce2_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228600" y="838200"/>
              <a:ext cx="5257914" cy="2246769"/>
            </a:xfrm>
            <a:prstGeom prst="rect">
              <a:avLst/>
            </a:prstGeom>
            <a:noFill/>
          </p:spPr>
          <p:txBody>
            <a:bodyPr wrap="none">
              <a:spAutoFit/>
            </a:bodyPr>
            <a:lstStyle/>
            <a:p>
              <a:pPr>
                <a:defRPr/>
              </a:pPr>
              <a:r>
                <a:rPr lang="en-US" sz="8000" b="1" dirty="0" smtClean="0">
                  <a:solidFill>
                    <a:srgbClr val="FF0000"/>
                  </a:solidFill>
                  <a:latin typeface="+mj-lt"/>
                </a:rPr>
                <a:t>Glutathione</a:t>
              </a:r>
            </a:p>
            <a:p>
              <a:pPr>
                <a:defRPr/>
              </a:pPr>
              <a:r>
                <a:rPr lang="en-US" altLang="zh-CN" sz="6000" dirty="0" smtClean="0">
                  <a:solidFill>
                    <a:srgbClr val="FF0000"/>
                  </a:solidFill>
                  <a:latin typeface="+mj-lt"/>
                </a:rPr>
                <a:t>        </a:t>
              </a:r>
              <a:r>
                <a:rPr lang="en-US" altLang="zh-CN" sz="6000" b="1" dirty="0" smtClean="0">
                  <a:latin typeface="+mj-lt"/>
                </a:rPr>
                <a:t>(GSH)</a:t>
              </a:r>
              <a:endParaRPr lang="en-US" sz="6000" b="1" dirty="0">
                <a:latin typeface="+mj-lt"/>
              </a:endParaRPr>
            </a:p>
          </p:txBody>
        </p:sp>
      </p:grpSp>
    </p:spTree>
    <p:extLst>
      <p:ext uri="{BB962C8B-B14F-4D97-AF65-F5344CB8AC3E}">
        <p14:creationId xmlns:p14="http://schemas.microsoft.com/office/powerpoint/2010/main" val="2872364956"/>
      </p:ext>
    </p:extLst>
  </p:cSld>
  <p:clrMapOvr>
    <a:masterClrMapping/>
  </p:clrMapOvr>
  <p:transition>
    <p:fade thruBlk="1"/>
    <p:sndAc>
      <p:stSnd>
        <p:snd r:embed="rId2" name="camera.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0" y="0"/>
            <a:ext cx="9144000" cy="6858000"/>
            <a:chOff x="0" y="0"/>
            <a:chExt cx="9144000" cy="6858000"/>
          </a:xfrm>
        </p:grpSpPr>
        <p:pic>
          <p:nvPicPr>
            <p:cNvPr id="19460" name="Picture 2" descr="http://upload.wikimedia.org/wikipedia/commons/7/7e/Glutathione-skeletal.png"/>
            <p:cNvPicPr>
              <a:picLocks noChangeAspect="1" noChangeArrowheads="1"/>
            </p:cNvPicPr>
            <p:nvPr/>
          </p:nvPicPr>
          <p:blipFill>
            <a:blip r:embed="rId3" cstate="print"/>
            <a:srcRect/>
            <a:stretch>
              <a:fillRect/>
            </a:stretch>
          </p:blipFill>
          <p:spPr bwMode="auto">
            <a:xfrm>
              <a:off x="0" y="0"/>
              <a:ext cx="9144000" cy="3429000"/>
            </a:xfrm>
            <a:prstGeom prst="rect">
              <a:avLst/>
            </a:prstGeom>
            <a:noFill/>
            <a:ln w="9525">
              <a:noFill/>
              <a:miter lim="800000"/>
              <a:headEnd/>
              <a:tailEnd/>
            </a:ln>
          </p:spPr>
        </p:pic>
        <p:pic>
          <p:nvPicPr>
            <p:cNvPr id="19461" name="Picture 4" descr="http://upload.wikimedia.org/wikipedia/commons/3/3c/Glutathione-3D-vdW.png"/>
            <p:cNvPicPr>
              <a:picLocks noChangeAspect="1" noChangeArrowheads="1"/>
            </p:cNvPicPr>
            <p:nvPr/>
          </p:nvPicPr>
          <p:blipFill>
            <a:blip r:embed="rId4" cstate="print"/>
            <a:srcRect/>
            <a:stretch>
              <a:fillRect/>
            </a:stretch>
          </p:blipFill>
          <p:spPr bwMode="auto">
            <a:xfrm>
              <a:off x="0" y="3429000"/>
              <a:ext cx="9144000" cy="3429000"/>
            </a:xfrm>
            <a:prstGeom prst="rect">
              <a:avLst/>
            </a:prstGeom>
            <a:noFill/>
            <a:ln w="9525">
              <a:noFill/>
              <a:miter lim="800000"/>
              <a:headEnd/>
              <a:tailEnd/>
            </a:ln>
          </p:spPr>
        </p:pic>
      </p:grpSp>
      <p:sp>
        <p:nvSpPr>
          <p:cNvPr id="19459" name="Rectangle 3"/>
          <p:cNvSpPr>
            <a:spLocks noChangeArrowheads="1"/>
          </p:cNvSpPr>
          <p:nvPr/>
        </p:nvSpPr>
        <p:spPr bwMode="auto">
          <a:xfrm>
            <a:off x="304800" y="3276600"/>
            <a:ext cx="8610600" cy="307975"/>
          </a:xfrm>
          <a:prstGeom prst="rect">
            <a:avLst/>
          </a:prstGeom>
          <a:noFill/>
          <a:ln w="9525">
            <a:noFill/>
            <a:miter lim="800000"/>
            <a:headEnd/>
            <a:tailEnd/>
          </a:ln>
        </p:spPr>
        <p:txBody>
          <a:bodyPr>
            <a:spAutoFit/>
          </a:bodyPr>
          <a:lstStyle/>
          <a:p>
            <a:pPr algn="ctr"/>
            <a:r>
              <a:rPr lang="en-US" sz="1400">
                <a:solidFill>
                  <a:schemeClr val="bg1"/>
                </a:solidFill>
              </a:rPr>
              <a:t>2-amino-5-{[2-[(carboxymethyl)amino]-1-(mercaptomethyl)-2-oxoethyl]amino}-5-oxopentanoic acid</a:t>
            </a:r>
          </a:p>
        </p:txBody>
      </p:sp>
    </p:spTree>
    <p:extLst>
      <p:ext uri="{BB962C8B-B14F-4D97-AF65-F5344CB8AC3E}">
        <p14:creationId xmlns:p14="http://schemas.microsoft.com/office/powerpoint/2010/main" val="1450500444"/>
      </p:ext>
    </p:extLst>
  </p:cSld>
  <p:clrMapOvr>
    <a:masterClrMapping/>
  </p:clrMapOvr>
  <p:transition>
    <p:fade thruBlk="1"/>
    <p:sndAc>
      <p:stSnd>
        <p:snd r:embed="rId2" name="camera.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0" y="0"/>
            <a:ext cx="9144000" cy="6858000"/>
            <a:chOff x="0" y="0"/>
            <a:chExt cx="9144000" cy="6858000"/>
          </a:xfrm>
        </p:grpSpPr>
        <p:pic>
          <p:nvPicPr>
            <p:cNvPr id="20483" name="Picture 117" descr="http://farm1.static.flickr.com/28/91147834_8d535c1332_b.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a:ln w="9525">
              <a:noFill/>
              <a:miter lim="800000"/>
              <a:headEnd/>
              <a:tailEnd/>
            </a:ln>
          </p:spPr>
        </p:pic>
        <p:pic>
          <p:nvPicPr>
            <p:cNvPr id="20484" name="Picture 120" descr="http://farm1.static.flickr.com/187/467190706_1165697555_b.jpg"/>
            <p:cNvPicPr>
              <a:picLocks noChangeAspect="1" noChangeArrowheads="1"/>
            </p:cNvPicPr>
            <p:nvPr/>
          </p:nvPicPr>
          <p:blipFill>
            <a:blip r:embed="rId4" cstate="print"/>
            <a:srcRect/>
            <a:stretch>
              <a:fillRect/>
            </a:stretch>
          </p:blipFill>
          <p:spPr bwMode="auto">
            <a:xfrm>
              <a:off x="0" y="0"/>
              <a:ext cx="4648200" cy="6858000"/>
            </a:xfrm>
            <a:prstGeom prst="rect">
              <a:avLst/>
            </a:prstGeom>
            <a:noFill/>
            <a:ln w="9525">
              <a:noFill/>
              <a:miter lim="800000"/>
              <a:headEnd/>
              <a:tailEnd/>
            </a:ln>
          </p:spPr>
        </p:pic>
      </p:grpSp>
    </p:spTree>
    <p:extLst>
      <p:ext uri="{BB962C8B-B14F-4D97-AF65-F5344CB8AC3E}">
        <p14:creationId xmlns:p14="http://schemas.microsoft.com/office/powerpoint/2010/main" val="868181175"/>
      </p:ext>
    </p:extLst>
  </p:cSld>
  <p:clrMapOvr>
    <a:masterClrMapping/>
  </p:clrMapOvr>
  <p:transition>
    <p:fade thruBlk="1"/>
    <p:sndAc>
      <p:stSnd>
        <p:snd r:embed="rId2" name="camera.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00526" y="914400"/>
            <a:ext cx="7268335" cy="1323439"/>
          </a:xfrm>
          <a:prstGeom prst="rect">
            <a:avLst/>
          </a:prstGeom>
          <a:noFill/>
          <a:ln w="9525">
            <a:noFill/>
            <a:miter lim="800000"/>
            <a:headEnd/>
            <a:tailEnd/>
          </a:ln>
        </p:spPr>
        <p:txBody>
          <a:bodyPr wrap="none">
            <a:spAutoFit/>
          </a:bodyPr>
          <a:lstStyle/>
          <a:p>
            <a:pPr algn="ctr"/>
            <a:r>
              <a:rPr lang="en-US" sz="8000" b="1" dirty="0"/>
              <a:t>CH</a:t>
            </a:r>
            <a:r>
              <a:rPr lang="en-US" sz="6000" b="1" dirty="0"/>
              <a:t>3</a:t>
            </a:r>
            <a:r>
              <a:rPr lang="en-US" sz="8000" b="1" dirty="0"/>
              <a:t>CH</a:t>
            </a:r>
            <a:r>
              <a:rPr lang="en-US" sz="6000" b="1" dirty="0"/>
              <a:t>2</a:t>
            </a:r>
            <a:r>
              <a:rPr lang="en-US" sz="8000" b="1" dirty="0"/>
              <a:t>CH</a:t>
            </a:r>
            <a:r>
              <a:rPr lang="en-US" sz="6000" b="1" dirty="0"/>
              <a:t>2</a:t>
            </a:r>
            <a:r>
              <a:rPr lang="en-US" sz="8000" b="1" dirty="0"/>
              <a:t> – </a:t>
            </a:r>
            <a:r>
              <a:rPr lang="en-US" sz="8000" b="1" dirty="0">
                <a:solidFill>
                  <a:srgbClr val="FF0000"/>
                </a:solidFill>
              </a:rPr>
              <a:t>SH</a:t>
            </a:r>
            <a:r>
              <a:rPr lang="en-US" sz="8000" b="1" dirty="0"/>
              <a:t> </a:t>
            </a:r>
          </a:p>
        </p:txBody>
      </p:sp>
      <p:sp>
        <p:nvSpPr>
          <p:cNvPr id="3" name="TextBox 2"/>
          <p:cNvSpPr txBox="1">
            <a:spLocks noChangeArrowheads="1"/>
          </p:cNvSpPr>
          <p:nvPr/>
        </p:nvSpPr>
        <p:spPr bwMode="auto">
          <a:xfrm>
            <a:off x="2209800" y="2257901"/>
            <a:ext cx="3919278" cy="923330"/>
          </a:xfrm>
          <a:prstGeom prst="rect">
            <a:avLst/>
          </a:prstGeom>
          <a:noFill/>
          <a:ln w="9525">
            <a:noFill/>
            <a:miter lim="800000"/>
            <a:headEnd/>
            <a:tailEnd/>
          </a:ln>
        </p:spPr>
        <p:txBody>
          <a:bodyPr wrap="none">
            <a:spAutoFit/>
          </a:bodyPr>
          <a:lstStyle/>
          <a:p>
            <a:r>
              <a:rPr lang="en-US" sz="5400" b="1" dirty="0" err="1"/>
              <a:t>propane</a:t>
            </a:r>
            <a:r>
              <a:rPr lang="en-US" sz="5400" b="1" dirty="0" err="1">
                <a:solidFill>
                  <a:srgbClr val="FF0000"/>
                </a:solidFill>
              </a:rPr>
              <a:t>thiol</a:t>
            </a:r>
            <a:endParaRPr lang="en-US" sz="5400" b="1" dirty="0">
              <a:solidFill>
                <a:srgbClr val="FF0000"/>
              </a:solidFill>
            </a:endParaRPr>
          </a:p>
        </p:txBody>
      </p:sp>
      <p:sp>
        <p:nvSpPr>
          <p:cNvPr id="4" name="TextBox 3"/>
          <p:cNvSpPr txBox="1"/>
          <p:nvPr/>
        </p:nvSpPr>
        <p:spPr>
          <a:xfrm>
            <a:off x="838200" y="3453050"/>
            <a:ext cx="4840449"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err="1">
                <a:ln w="50800"/>
                <a:solidFill>
                  <a:srgbClr val="FF0000"/>
                </a:solidFill>
              </a:rPr>
              <a:t>Lachcrymator</a:t>
            </a:r>
            <a:endParaRPr lang="en-US" sz="5400" b="1" dirty="0">
              <a:ln w="50800"/>
              <a:solidFill>
                <a:srgbClr val="FF0000"/>
              </a:solidFill>
            </a:endParaRPr>
          </a:p>
        </p:txBody>
      </p:sp>
      <p:sp>
        <p:nvSpPr>
          <p:cNvPr id="5" name="TextBox 4"/>
          <p:cNvSpPr txBox="1"/>
          <p:nvPr/>
        </p:nvSpPr>
        <p:spPr>
          <a:xfrm>
            <a:off x="838200" y="4648200"/>
            <a:ext cx="8077200" cy="1323439"/>
          </a:xfrm>
          <a:prstGeom prst="rect">
            <a:avLst/>
          </a:prstGeom>
        </p:spPr>
        <p:style>
          <a:lnRef idx="3">
            <a:schemeClr val="lt1"/>
          </a:lnRef>
          <a:fillRef idx="1">
            <a:schemeClr val="accent3"/>
          </a:fillRef>
          <a:effectRef idx="1">
            <a:schemeClr val="accent3"/>
          </a:effectRef>
          <a:fontRef idx="minor">
            <a:schemeClr val="lt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000" dirty="0">
                <a:ln w="50800"/>
                <a:solidFill>
                  <a:srgbClr val="FF0000"/>
                </a:solidFill>
                <a:latin typeface="Arial Narrow" panose="020B0606020202030204" pitchFamily="34" charset="0"/>
              </a:rPr>
              <a:t>Substances that will make our </a:t>
            </a:r>
          </a:p>
          <a:p>
            <a:pPr>
              <a:defRPr/>
            </a:pPr>
            <a:r>
              <a:rPr lang="en-US" sz="4000" dirty="0">
                <a:ln w="50800"/>
                <a:solidFill>
                  <a:srgbClr val="FF0000"/>
                </a:solidFill>
                <a:latin typeface="Arial Narrow" panose="020B0606020202030204" pitchFamily="34" charset="0"/>
              </a:rPr>
              <a:t>eyes to tear………………………………</a:t>
            </a:r>
          </a:p>
        </p:txBody>
      </p:sp>
    </p:spTree>
    <p:extLst>
      <p:ext uri="{BB962C8B-B14F-4D97-AF65-F5344CB8AC3E}">
        <p14:creationId xmlns:p14="http://schemas.microsoft.com/office/powerpoint/2010/main" val="178442490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iterate type="lt">
                                    <p:tmPct val="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1" nodeType="clickEffect">
                                  <p:stCondLst>
                                    <p:cond delay="0"/>
                                  </p:stCondLst>
                                  <p:iterate type="lt">
                                    <p:tmPct val="0"/>
                                  </p:iterate>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1" nodeType="clickEffect">
                                  <p:stCondLst>
                                    <p:cond delay="0"/>
                                  </p:stCondLst>
                                  <p:iterate type="lt">
                                    <p:tmPct val="10000"/>
                                  </p:iterate>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anim calcmode="lin" valueType="num">
                                      <p:cBhvr>
                                        <p:cTn id="31" dur="500" fill="hold"/>
                                        <p:tgtEl>
                                          <p:spTgt spid="3"/>
                                        </p:tgtEl>
                                        <p:attrNameLst>
                                          <p:attrName>ppt_x</p:attrName>
                                        </p:attrNameLst>
                                      </p:cBhvr>
                                      <p:tavLst>
                                        <p:tav tm="0">
                                          <p:val>
                                            <p:strVal val="#ppt_x-.1"/>
                                          </p:val>
                                        </p:tav>
                                        <p:tav tm="100000">
                                          <p:val>
                                            <p:strVal val="#ppt_x"/>
                                          </p:val>
                                        </p:tav>
                                      </p:tavLst>
                                    </p:anim>
                                    <p:anim calcmode="lin" valueType="num">
                                      <p:cBhvr>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0" presetClass="entr" presetSubtype="0" fill="hold" nodeType="click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anim calcmode="lin" valueType="num">
                                      <p:cBhvr>
                                        <p:cTn id="38" dur="500" fill="hold"/>
                                        <p:tgtEl>
                                          <p:spTgt spid="4"/>
                                        </p:tgtEl>
                                        <p:attrNameLst>
                                          <p:attrName>ppt_x</p:attrName>
                                        </p:attrNameLst>
                                      </p:cBhvr>
                                      <p:tavLst>
                                        <p:tav tm="0">
                                          <p:val>
                                            <p:strVal val="#ppt_x-.1"/>
                                          </p:val>
                                        </p:tav>
                                        <p:tav tm="100000">
                                          <p:val>
                                            <p:strVal val="#ppt_x"/>
                                          </p:val>
                                        </p:tav>
                                      </p:tavLst>
                                    </p:anim>
                                    <p:anim calcmode="lin" valueType="num">
                                      <p:cBhvr>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anim calcmode="lin" valueType="num">
                                      <p:cBhvr>
                                        <p:cTn id="45" dur="500" fill="hold"/>
                                        <p:tgtEl>
                                          <p:spTgt spid="5"/>
                                        </p:tgtEl>
                                        <p:attrNameLst>
                                          <p:attrName>ppt_x</p:attrName>
                                        </p:attrNameLst>
                                      </p:cBhvr>
                                      <p:tavLst>
                                        <p:tav tm="0">
                                          <p:val>
                                            <p:strVal val="#ppt_x-.1"/>
                                          </p:val>
                                        </p:tav>
                                        <p:tav tm="100000">
                                          <p:val>
                                            <p:strVal val="#ppt_x"/>
                                          </p:val>
                                        </p:tav>
                                      </p:tavLst>
                                    </p:anim>
                                    <p:anim calcmode="lin" valueType="num">
                                      <p:cBhvr>
                                        <p:cTn id="4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600200"/>
            <a:ext cx="7595349" cy="3200400"/>
          </a:xfrm>
          <a:prstGeom prst="rect">
            <a:avLst/>
          </a:prstGeom>
          <a:ln w="76200">
            <a:solidFill>
              <a:srgbClr val="FF3300"/>
            </a:solidFill>
          </a:ln>
        </p:spPr>
        <p:style>
          <a:lnRef idx="0">
            <a:schemeClr val="accent2"/>
          </a:lnRef>
          <a:fillRef idx="1001">
            <a:schemeClr val="dk1"/>
          </a:fillRef>
          <a:effectRef idx="3">
            <a:schemeClr val="accent2"/>
          </a:effectRef>
          <a:fontRef idx="minor">
            <a:schemeClr val="lt1"/>
          </a:fontRef>
        </p:style>
        <p:txBody>
          <a:bodyPr wrap="none">
            <a:prstTxWarp prst="textStop">
              <a:avLst/>
            </a:prstTxWarp>
            <a:spAutoFit/>
          </a:bodyPr>
          <a:lstStyle/>
          <a:p>
            <a:pPr fontAlgn="auto">
              <a:spcBef>
                <a:spcPts val="0"/>
              </a:spcBef>
              <a:spcAft>
                <a:spcPts val="0"/>
              </a:spcAft>
              <a:defRPr/>
            </a:pPr>
            <a:r>
              <a:rPr lang="en-US" sz="19900" b="1" cap="all" dirty="0" smtClean="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rial Narrow" panose="020B0606020202030204" pitchFamily="34" charset="0"/>
                <a:ea typeface="Tahoma" panose="020B0604030504040204" pitchFamily="34" charset="0"/>
                <a:cs typeface="Tahoma" panose="020B0604030504040204" pitchFamily="34" charset="0"/>
              </a:rPr>
              <a:t>Physical Properties</a:t>
            </a:r>
            <a:endParaRPr lang="en-US" sz="199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433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219200"/>
          </a:xfrm>
        </p:spPr>
        <p:txBody>
          <a:bodyPr/>
          <a:lstStyle/>
          <a:p>
            <a:pPr algn="ctr">
              <a:defRPr/>
            </a:pPr>
            <a:r>
              <a:rPr sz="7200" smtClean="0">
                <a:solidFill>
                  <a:srgbClr val="FF0000"/>
                </a:solidFill>
              </a:rPr>
              <a:t>Physical Properties</a:t>
            </a:r>
            <a:endParaRPr sz="7200">
              <a:solidFill>
                <a:srgbClr val="FF0000"/>
              </a:solidFill>
            </a:endParaRPr>
          </a:p>
        </p:txBody>
      </p:sp>
      <p:sp>
        <p:nvSpPr>
          <p:cNvPr id="27651" name="Content Placeholder 2"/>
          <p:cNvSpPr>
            <a:spLocks noGrp="1"/>
          </p:cNvSpPr>
          <p:nvPr>
            <p:ph idx="1"/>
          </p:nvPr>
        </p:nvSpPr>
        <p:spPr>
          <a:xfrm>
            <a:off x="381000" y="1676400"/>
            <a:ext cx="8229600" cy="4191000"/>
          </a:xfrm>
        </p:spPr>
        <p:txBody>
          <a:bodyPr/>
          <a:lstStyle/>
          <a:p>
            <a:r>
              <a:rPr lang="en-US" sz="2400" dirty="0" smtClean="0">
                <a:solidFill>
                  <a:srgbClr val="FF0000"/>
                </a:solidFill>
              </a:rPr>
              <a:t>THIOLS </a:t>
            </a:r>
            <a:r>
              <a:rPr lang="en-US" sz="2400" dirty="0" smtClean="0"/>
              <a:t>tend to be a clear liquid or white crystalline form. </a:t>
            </a:r>
          </a:p>
          <a:p>
            <a:r>
              <a:rPr lang="en-US" sz="2400" dirty="0" smtClean="0"/>
              <a:t>Characteristic of other sulfur-containing compounds, </a:t>
            </a:r>
            <a:r>
              <a:rPr lang="en-US" sz="2400" dirty="0" smtClean="0">
                <a:solidFill>
                  <a:srgbClr val="FF0000"/>
                </a:solidFill>
              </a:rPr>
              <a:t>THIOLS </a:t>
            </a:r>
            <a:r>
              <a:rPr lang="en-US" sz="2400" dirty="0" smtClean="0"/>
              <a:t>have a stench that smells similar to </a:t>
            </a:r>
            <a:r>
              <a:rPr lang="en-US" sz="2400" dirty="0" smtClean="0">
                <a:solidFill>
                  <a:srgbClr val="FF0000"/>
                </a:solidFill>
              </a:rPr>
              <a:t>rotten eggs</a:t>
            </a:r>
            <a:r>
              <a:rPr lang="en-US" sz="2400" dirty="0" smtClean="0"/>
              <a:t>.</a:t>
            </a:r>
          </a:p>
          <a:p>
            <a:r>
              <a:rPr lang="en-US" sz="2400" dirty="0" smtClean="0"/>
              <a:t>The odor of </a:t>
            </a:r>
            <a:r>
              <a:rPr lang="en-US" sz="2400" dirty="0" smtClean="0">
                <a:solidFill>
                  <a:srgbClr val="FF0000"/>
                </a:solidFill>
              </a:rPr>
              <a:t>THIOLS</a:t>
            </a:r>
            <a:r>
              <a:rPr lang="en-US" sz="2400" dirty="0" smtClean="0">
                <a:solidFill>
                  <a:srgbClr val="FFFF00"/>
                </a:solidFill>
              </a:rPr>
              <a:t> </a:t>
            </a:r>
            <a:r>
              <a:rPr lang="en-US" sz="2400" dirty="0" smtClean="0"/>
              <a:t>is often strong and repulsive, particularly for those of </a:t>
            </a:r>
            <a:r>
              <a:rPr lang="en-US" sz="2400" b="1" dirty="0" smtClean="0">
                <a:solidFill>
                  <a:srgbClr val="002060"/>
                </a:solidFill>
              </a:rPr>
              <a:t>low molecular weight</a:t>
            </a:r>
            <a:r>
              <a:rPr lang="en-US" sz="2400" dirty="0" smtClean="0"/>
              <a:t>. </a:t>
            </a:r>
          </a:p>
          <a:p>
            <a:r>
              <a:rPr lang="en-US" sz="2400" dirty="0" smtClean="0">
                <a:solidFill>
                  <a:srgbClr val="FF0000"/>
                </a:solidFill>
              </a:rPr>
              <a:t>THIOLS</a:t>
            </a:r>
            <a:r>
              <a:rPr lang="en-US" sz="2400" dirty="0" smtClean="0"/>
              <a:t> show little association by </a:t>
            </a:r>
            <a:r>
              <a:rPr lang="en-US" sz="2400" i="1" u="sng" dirty="0" smtClean="0">
                <a:solidFill>
                  <a:srgbClr val="FF0000"/>
                </a:solidFill>
              </a:rPr>
              <a:t>hydrogen bonding</a:t>
            </a:r>
            <a:r>
              <a:rPr lang="en-US" sz="2400" dirty="0" smtClean="0"/>
              <a:t>.</a:t>
            </a:r>
          </a:p>
          <a:p>
            <a:r>
              <a:rPr lang="en-US" sz="2400" dirty="0" smtClean="0"/>
              <a:t> They have lower </a:t>
            </a:r>
            <a:r>
              <a:rPr lang="en-US" sz="2400" i="1" u="sng" dirty="0">
                <a:solidFill>
                  <a:srgbClr val="FF0000"/>
                </a:solidFill>
              </a:rPr>
              <a:t>boiling points</a:t>
            </a:r>
            <a:r>
              <a:rPr lang="en-US" sz="2400" dirty="0" smtClean="0"/>
              <a:t>.</a:t>
            </a:r>
            <a:r>
              <a:rPr lang="en-US" sz="2400" i="1" u="sng" dirty="0" smtClean="0">
                <a:solidFill>
                  <a:srgbClr val="FF0000"/>
                </a:solidFill>
              </a:rPr>
              <a:t>  </a:t>
            </a:r>
            <a:endParaRPr lang="en-US" sz="2400" i="1" u="sng" dirty="0">
              <a:solidFill>
                <a:srgbClr val="FF0000"/>
              </a:solidFill>
            </a:endParaRPr>
          </a:p>
          <a:p>
            <a:r>
              <a:rPr lang="en-US" sz="2400" dirty="0" smtClean="0"/>
              <a:t> Less </a:t>
            </a:r>
            <a:r>
              <a:rPr lang="en-US" sz="2400" i="1" u="sng" dirty="0">
                <a:solidFill>
                  <a:srgbClr val="FF0000"/>
                </a:solidFill>
              </a:rPr>
              <a:t>soluble</a:t>
            </a:r>
            <a:r>
              <a:rPr lang="en-US" sz="2400" dirty="0" smtClean="0"/>
              <a:t> in water and other polar solvents than alcohols of similar molecular weight.</a:t>
            </a:r>
          </a:p>
        </p:txBody>
      </p:sp>
    </p:spTree>
    <p:extLst>
      <p:ext uri="{BB962C8B-B14F-4D97-AF65-F5344CB8AC3E}">
        <p14:creationId xmlns:p14="http://schemas.microsoft.com/office/powerpoint/2010/main" val="292730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600200"/>
            <a:ext cx="7595349" cy="3200400"/>
          </a:xfrm>
          <a:prstGeom prst="rect">
            <a:avLst/>
          </a:prstGeom>
          <a:ln w="76200">
            <a:solidFill>
              <a:srgbClr val="FF3300"/>
            </a:solidFill>
          </a:ln>
        </p:spPr>
        <p:style>
          <a:lnRef idx="0">
            <a:schemeClr val="accent2"/>
          </a:lnRef>
          <a:fillRef idx="1001">
            <a:schemeClr val="dk1"/>
          </a:fillRef>
          <a:effectRef idx="3">
            <a:schemeClr val="accent2"/>
          </a:effectRef>
          <a:fontRef idx="minor">
            <a:schemeClr val="lt1"/>
          </a:fontRef>
        </p:style>
        <p:txBody>
          <a:bodyPr wrap="none">
            <a:prstTxWarp prst="textStop">
              <a:avLst/>
            </a:prstTxWarp>
            <a:spAutoFit/>
          </a:bodyPr>
          <a:lstStyle/>
          <a:p>
            <a:pPr fontAlgn="auto">
              <a:spcBef>
                <a:spcPts val="0"/>
              </a:spcBef>
              <a:spcAft>
                <a:spcPts val="0"/>
              </a:spcAft>
              <a:defRPr/>
            </a:pPr>
            <a:r>
              <a:rPr lang="en-US" sz="199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rial Narrow" panose="020B0606020202030204" pitchFamily="34" charset="0"/>
                <a:ea typeface="Tahoma" panose="020B0604030504040204" pitchFamily="34" charset="0"/>
                <a:cs typeface="Tahoma" panose="020B0604030504040204" pitchFamily="34" charset="0"/>
              </a:rPr>
              <a:t>Nomenclature</a:t>
            </a:r>
          </a:p>
        </p:txBody>
      </p:sp>
    </p:spTree>
    <p:extLst>
      <p:ext uri="{BB962C8B-B14F-4D97-AF65-F5344CB8AC3E}">
        <p14:creationId xmlns:p14="http://schemas.microsoft.com/office/powerpoint/2010/main" val="17361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09600" y="1070408"/>
            <a:ext cx="2895600" cy="381000"/>
          </a:xfrm>
        </p:spPr>
        <p:txBody>
          <a:bodyPr>
            <a:noAutofit/>
          </a:bodyPr>
          <a:lstStyle/>
          <a:p>
            <a:pPr algn="l" eaLnBrk="1" hangingPunct="1">
              <a:defRPr/>
            </a:pPr>
            <a:r>
              <a:rPr lang="en-US" altLang="en-US" sz="2400" dirty="0" smtClean="0">
                <a:solidFill>
                  <a:srgbClr val="800000"/>
                </a:solidFill>
                <a:effectLst>
                  <a:outerShdw blurRad="38100" dist="38100" dir="2700000" algn="tl">
                    <a:srgbClr val="C0C0C0"/>
                  </a:outerShdw>
                </a:effectLst>
                <a:latin typeface="Times New Roman" pitchFamily="18" charset="0"/>
                <a:ea typeface="ＭＳ Ｐゴシック" pitchFamily="34" charset="-128"/>
                <a:cs typeface="Times New Roman" pitchFamily="18" charset="0"/>
              </a:rPr>
              <a:t>Learning Objectives</a:t>
            </a:r>
          </a:p>
        </p:txBody>
      </p:sp>
      <p:sp>
        <p:nvSpPr>
          <p:cNvPr id="13315" name="Rectangle 9"/>
          <p:cNvSpPr>
            <a:spLocks noChangeArrowheads="1"/>
          </p:cNvSpPr>
          <p:nvPr/>
        </p:nvSpPr>
        <p:spPr bwMode="auto">
          <a:xfrm>
            <a:off x="290660" y="2061864"/>
            <a:ext cx="914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34" charset="-128"/>
              </a:defRPr>
            </a:lvl9pPr>
          </a:lstStyle>
          <a:p>
            <a:pPr marL="457200" indent="-457200" algn="just" eaLnBrk="1" hangingPunct="1">
              <a:buFont typeface="Arial" panose="020B0604020202020204" pitchFamily="34" charset="0"/>
              <a:buChar char="•"/>
              <a:defRPr/>
            </a:pPr>
            <a:r>
              <a:rPr lang="en-US" altLang="en-US" sz="2800" b="1" dirty="0" smtClean="0">
                <a:effectLst>
                  <a:outerShdw blurRad="38100" dist="38100" dir="2700000" algn="tl">
                    <a:srgbClr val="C0C0C0"/>
                  </a:outerShdw>
                </a:effectLst>
                <a:latin typeface="Times New Roman" pitchFamily="18" charset="0"/>
                <a:cs typeface="Times New Roman" pitchFamily="18" charset="0"/>
              </a:rPr>
              <a:t>Know the structure  of ethers</a:t>
            </a:r>
          </a:p>
          <a:p>
            <a:pPr eaLnBrk="1" hangingPunct="1">
              <a:buClr>
                <a:schemeClr val="accent2"/>
              </a:buClr>
              <a:buFont typeface="Wingdings" pitchFamily="2" charset="2"/>
              <a:buChar char="Ø"/>
              <a:defRPr/>
            </a:pPr>
            <a:r>
              <a:rPr lang="en-US" altLang="en-US" sz="2800" b="1" dirty="0" smtClean="0">
                <a:effectLst>
                  <a:outerShdw blurRad="38100" dist="38100" dir="2700000" algn="tl">
                    <a:srgbClr val="C0C0C0"/>
                  </a:outerShdw>
                </a:effectLst>
                <a:latin typeface="Times New Roman" pitchFamily="18" charset="0"/>
                <a:cs typeface="Times New Roman" pitchFamily="18" charset="0"/>
              </a:rPr>
              <a:t> Know the different methods of naming ethers</a:t>
            </a:r>
          </a:p>
          <a:p>
            <a:pPr eaLnBrk="1" hangingPunct="1">
              <a:buClr>
                <a:schemeClr val="accent2"/>
              </a:buClr>
              <a:buFont typeface="Wingdings" pitchFamily="2" charset="2"/>
              <a:buChar char="Ø"/>
              <a:defRPr/>
            </a:pPr>
            <a:r>
              <a:rPr lang="en-US" altLang="en-US" sz="2800" b="1" dirty="0" smtClean="0">
                <a:effectLst>
                  <a:outerShdw blurRad="38100" dist="38100" dir="2700000" algn="tl">
                    <a:srgbClr val="C0C0C0"/>
                  </a:outerShdw>
                </a:effectLst>
                <a:latin typeface="Times New Roman" pitchFamily="18" charset="0"/>
                <a:cs typeface="Times New Roman" pitchFamily="18" charset="0"/>
              </a:rPr>
              <a:t> Know the physical properties of ethers</a:t>
            </a:r>
            <a:r>
              <a:rPr lang="ar-SA" altLang="en-US" sz="2800" b="1" dirty="0" smtClean="0">
                <a:effectLst>
                  <a:outerShdw blurRad="38100" dist="38100" dir="2700000" algn="tl">
                    <a:srgbClr val="C0C0C0"/>
                  </a:outerShdw>
                </a:effectLst>
                <a:latin typeface="Times New Roman" pitchFamily="18" charset="0"/>
                <a:cs typeface="Times New Roman" pitchFamily="18" charset="0"/>
              </a:rPr>
              <a:t> </a:t>
            </a:r>
            <a:endParaRPr lang="en-US" altLang="en-US" sz="2800" b="1" dirty="0" smtClean="0">
              <a:effectLst>
                <a:outerShdw blurRad="38100" dist="38100" dir="2700000" algn="tl">
                  <a:srgbClr val="C0C0C0"/>
                </a:outerShdw>
              </a:effectLst>
              <a:latin typeface="Times New Roman" pitchFamily="18" charset="0"/>
              <a:cs typeface="Times New Roman" pitchFamily="18" charset="0"/>
            </a:endParaRPr>
          </a:p>
          <a:p>
            <a:pPr eaLnBrk="1" hangingPunct="1">
              <a:buClr>
                <a:schemeClr val="accent2"/>
              </a:buClr>
              <a:buFont typeface="Wingdings" pitchFamily="2" charset="2"/>
              <a:buChar char="Ø"/>
              <a:defRPr/>
            </a:pPr>
            <a:r>
              <a:rPr lang="en-US" altLang="en-US" sz="2800" b="1" dirty="0" smtClean="0">
                <a:effectLst>
                  <a:outerShdw blurRad="38100" dist="38100" dir="2700000" algn="tl">
                    <a:srgbClr val="C0C0C0"/>
                  </a:outerShdw>
                </a:effectLst>
                <a:latin typeface="Times New Roman" pitchFamily="18" charset="0"/>
                <a:cs typeface="Times New Roman" pitchFamily="18" charset="0"/>
              </a:rPr>
              <a:t> Know the different methods…preparation of ethers </a:t>
            </a:r>
          </a:p>
          <a:p>
            <a:pPr eaLnBrk="1" hangingPunct="1">
              <a:buClr>
                <a:schemeClr val="accent2"/>
              </a:buClr>
              <a:buFont typeface="Wingdings" pitchFamily="2" charset="2"/>
              <a:buChar char="Ø"/>
              <a:defRPr/>
            </a:pPr>
            <a:r>
              <a:rPr lang="en-US" altLang="en-US" sz="2800" b="1" dirty="0" smtClean="0">
                <a:effectLst>
                  <a:outerShdw blurRad="38100" dist="38100" dir="2700000" algn="tl">
                    <a:srgbClr val="C0C0C0"/>
                  </a:outerShdw>
                </a:effectLst>
                <a:latin typeface="Times New Roman" pitchFamily="18" charset="0"/>
                <a:cs typeface="Times New Roman" pitchFamily="18" charset="0"/>
              </a:rPr>
              <a:t>Know the reactions of opened ethers with HX </a:t>
            </a:r>
          </a:p>
          <a:p>
            <a:pPr eaLnBrk="1" hangingPunct="1">
              <a:buClr>
                <a:schemeClr val="accent2"/>
              </a:buClr>
              <a:defRPr/>
            </a:pPr>
            <a:endParaRPr lang="en-US" altLang="en-US" sz="2800" b="1" dirty="0" smtClean="0">
              <a:effectLst>
                <a:outerShdw blurRad="38100" dist="38100" dir="2700000" algn="tl">
                  <a:srgbClr val="C0C0C0"/>
                </a:outerShdw>
              </a:effectLst>
              <a:latin typeface="Times New Roman" pitchFamily="18" charset="0"/>
              <a:cs typeface="Times New Roman" pitchFamily="18" charset="0"/>
            </a:endParaRPr>
          </a:p>
          <a:p>
            <a:pPr algn="just" eaLnBrk="1" hangingPunct="1">
              <a:buClr>
                <a:schemeClr val="folHlink"/>
              </a:buClr>
              <a:defRPr/>
            </a:pPr>
            <a:endParaRPr lang="en-US" altLang="en-US" sz="2800" dirty="0" smtClean="0">
              <a:effectLst>
                <a:outerShdw blurRad="38100" dist="38100" dir="2700000" algn="tl">
                  <a:srgbClr val="C0C0C0"/>
                </a:outerShdw>
              </a:effectLst>
              <a:latin typeface="Times New Roman" pitchFamily="18" charset="0"/>
              <a:cs typeface="Times New Roman" pitchFamily="18" charset="0"/>
            </a:endParaRPr>
          </a:p>
        </p:txBody>
      </p:sp>
      <p:cxnSp>
        <p:nvCxnSpPr>
          <p:cNvPr id="6" name="Straight Connector 5"/>
          <p:cNvCxnSpPr>
            <a:cxnSpLocks noChangeShapeType="1"/>
          </p:cNvCxnSpPr>
          <p:nvPr/>
        </p:nvCxnSpPr>
        <p:spPr bwMode="auto">
          <a:xfrm>
            <a:off x="457200" y="914400"/>
            <a:ext cx="83058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Rectangle 8"/>
          <p:cNvSpPr/>
          <p:nvPr/>
        </p:nvSpPr>
        <p:spPr>
          <a:xfrm>
            <a:off x="2895600" y="-6927"/>
            <a:ext cx="2403222" cy="1015663"/>
          </a:xfrm>
          <a:prstGeom prst="rect">
            <a:avLst/>
          </a:prstGeom>
        </p:spPr>
        <p:txBody>
          <a:bodyPr wrap="none">
            <a:spAutoFit/>
          </a:bodyPr>
          <a:lstStyle/>
          <a:p>
            <a:pPr>
              <a:buFont typeface="Arial" charset="0"/>
              <a:buNone/>
              <a:defRPr/>
            </a:pPr>
            <a:r>
              <a:rPr lang="en-US" sz="6000" b="1" dirty="0" smtClean="0">
                <a:solidFill>
                  <a:srgbClr val="FF0000"/>
                </a:solidFill>
                <a:effectLst>
                  <a:outerShdw blurRad="38100" dist="38100" dir="2700000" algn="tl">
                    <a:srgbClr val="DDDDDD"/>
                  </a:outerShdw>
                </a:effectLst>
                <a:latin typeface="Palatino Linotype" charset="0"/>
                <a:ea typeface="MS PGothic" charset="0"/>
                <a:cs typeface="Tahoma" charset="0"/>
              </a:rPr>
              <a:t>Ethers</a:t>
            </a:r>
            <a:endParaRPr lang="en-US" sz="6000" b="1" dirty="0">
              <a:solidFill>
                <a:srgbClr val="FF0000"/>
              </a:solidFill>
              <a:latin typeface="Arial" charset="0"/>
              <a:ea typeface="ＭＳ Ｐゴシック" charset="0"/>
              <a:cs typeface="ＭＳ Ｐゴシック" charset="0"/>
            </a:endParaRPr>
          </a:p>
        </p:txBody>
      </p:sp>
      <p:sp>
        <p:nvSpPr>
          <p:cNvPr id="286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fld id="{BC6EB3C4-C5B2-48FB-8BB6-93C484AE308A}" type="slidenum">
              <a:rPr lang="en-US" altLang="en-US" sz="1200">
                <a:solidFill>
                  <a:srgbClr val="595959"/>
                </a:solidFill>
                <a:latin typeface="Arial" panose="020B0604020202020204" pitchFamily="34" charset="0"/>
              </a:rPr>
              <a:pPr eaLnBrk="1" hangingPunct="1">
                <a:spcBef>
                  <a:spcPct val="0"/>
                </a:spcBef>
                <a:buFont typeface="Arial" panose="020B0604020202020204" pitchFamily="34" charset="0"/>
                <a:buNone/>
              </a:pPr>
              <a:t>6</a:t>
            </a:fld>
            <a:endParaRPr lang="en-US" altLang="en-US" sz="1200">
              <a:solidFill>
                <a:srgbClr val="595959"/>
              </a:solidFill>
              <a:latin typeface="Arial" panose="020B0604020202020204" pitchFamily="34" charset="0"/>
            </a:endParaRPr>
          </a:p>
        </p:txBody>
      </p:sp>
    </p:spTree>
    <p:extLst>
      <p:ext uri="{BB962C8B-B14F-4D97-AF65-F5344CB8AC3E}">
        <p14:creationId xmlns:p14="http://schemas.microsoft.com/office/powerpoint/2010/main" val="2001020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pPr algn="ctr">
              <a:defRPr/>
            </a:pPr>
            <a:r>
              <a:rPr sz="4400" dirty="0" smtClean="0">
                <a:solidFill>
                  <a:srgbClr val="FF0000"/>
                </a:solidFill>
              </a:rPr>
              <a:t>NOMENCLATURE OF </a:t>
            </a:r>
            <a:r>
              <a:rPr sz="4400" u="sng" dirty="0" smtClean="0">
                <a:solidFill>
                  <a:srgbClr val="FF0000"/>
                </a:solidFill>
              </a:rPr>
              <a:t>THIOLS</a:t>
            </a:r>
            <a:endParaRPr sz="4400" u="sng" dirty="0">
              <a:solidFill>
                <a:srgbClr val="FF0000"/>
              </a:solidFill>
            </a:endParaRPr>
          </a:p>
        </p:txBody>
      </p:sp>
      <p:sp>
        <p:nvSpPr>
          <p:cNvPr id="29699" name="Content Placeholder 2"/>
          <p:cNvSpPr>
            <a:spLocks noGrp="1"/>
          </p:cNvSpPr>
          <p:nvPr>
            <p:ph idx="1"/>
          </p:nvPr>
        </p:nvSpPr>
        <p:spPr>
          <a:xfrm>
            <a:off x="304800" y="1676400"/>
            <a:ext cx="8610600" cy="4572000"/>
          </a:xfrm>
        </p:spPr>
        <p:txBody>
          <a:bodyPr>
            <a:normAutofit lnSpcReduction="10000"/>
          </a:bodyPr>
          <a:lstStyle/>
          <a:p>
            <a:r>
              <a:rPr lang="en-US" sz="3200" dirty="0" smtClean="0"/>
              <a:t>When a thiol group is a </a:t>
            </a:r>
            <a:r>
              <a:rPr lang="en-US" sz="3200" dirty="0" smtClean="0">
                <a:solidFill>
                  <a:srgbClr val="FF0000"/>
                </a:solidFill>
              </a:rPr>
              <a:t>substituent</a:t>
            </a:r>
            <a:r>
              <a:rPr lang="en-US" sz="3200" dirty="0" smtClean="0"/>
              <a:t> on an </a:t>
            </a:r>
            <a:r>
              <a:rPr lang="en-US" sz="3200" dirty="0" smtClean="0">
                <a:solidFill>
                  <a:srgbClr val="FF0000"/>
                </a:solidFill>
              </a:rPr>
              <a:t>ALKANE</a:t>
            </a:r>
            <a:r>
              <a:rPr lang="en-US" sz="3200" dirty="0" smtClean="0"/>
              <a:t>, there are several ways of naming the resulting </a:t>
            </a:r>
            <a:r>
              <a:rPr lang="en-US" sz="3200" dirty="0" smtClean="0">
                <a:solidFill>
                  <a:srgbClr val="FF0000"/>
                </a:solidFill>
              </a:rPr>
              <a:t>THIOL</a:t>
            </a:r>
            <a:r>
              <a:rPr lang="en-US" sz="3200" dirty="0" smtClean="0"/>
              <a:t>:</a:t>
            </a:r>
          </a:p>
          <a:p>
            <a:r>
              <a:rPr lang="en-US" sz="3200" dirty="0" smtClean="0"/>
              <a:t>The preferred method (used by the </a:t>
            </a:r>
            <a:r>
              <a:rPr lang="en-US" sz="3200" dirty="0" smtClean="0">
                <a:solidFill>
                  <a:srgbClr val="FF0000"/>
                </a:solidFill>
              </a:rPr>
              <a:t>IUPAC</a:t>
            </a:r>
            <a:r>
              <a:rPr lang="en-US" sz="3200" dirty="0" smtClean="0"/>
              <a:t>) is to add the suffix </a:t>
            </a:r>
            <a:r>
              <a:rPr lang="en-US" sz="3200" i="1" dirty="0" smtClean="0">
                <a:solidFill>
                  <a:srgbClr val="FF0000"/>
                </a:solidFill>
              </a:rPr>
              <a:t>-thiol</a:t>
            </a:r>
            <a:r>
              <a:rPr lang="en-US" sz="3200" dirty="0" smtClean="0">
                <a:solidFill>
                  <a:srgbClr val="FF0000"/>
                </a:solidFill>
              </a:rPr>
              <a:t> </a:t>
            </a:r>
            <a:r>
              <a:rPr lang="en-US" sz="3200" dirty="0" smtClean="0"/>
              <a:t>to the name of the alkane.</a:t>
            </a:r>
          </a:p>
          <a:p>
            <a:r>
              <a:rPr lang="en-US" sz="3200" dirty="0" smtClean="0"/>
              <a:t>The common name is obtained by writing the alkyl group name followed by the word </a:t>
            </a:r>
            <a:r>
              <a:rPr lang="en-US" sz="3200" dirty="0" err="1" smtClean="0">
                <a:solidFill>
                  <a:srgbClr val="FF0000"/>
                </a:solidFill>
              </a:rPr>
              <a:t>mercaptan</a:t>
            </a:r>
            <a:r>
              <a:rPr lang="en-US" sz="3200" dirty="0" smtClean="0"/>
              <a:t>.</a:t>
            </a:r>
            <a:br>
              <a:rPr lang="en-US" sz="3200" dirty="0" smtClean="0"/>
            </a:br>
            <a:endParaRPr lang="en-US" sz="2800" dirty="0" smtClean="0"/>
          </a:p>
        </p:txBody>
      </p:sp>
    </p:spTree>
    <p:extLst>
      <p:ext uri="{BB962C8B-B14F-4D97-AF65-F5344CB8AC3E}">
        <p14:creationId xmlns:p14="http://schemas.microsoft.com/office/powerpoint/2010/main" val="411962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38200"/>
            <a:ext cx="267413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Algerian" pitchFamily="82" charset="0"/>
              </a:rPr>
              <a:t>EXAMPLEs:</a:t>
            </a:r>
          </a:p>
        </p:txBody>
      </p:sp>
      <p:sp>
        <p:nvSpPr>
          <p:cNvPr id="5" name="TextBox 4"/>
          <p:cNvSpPr txBox="1">
            <a:spLocks noChangeArrowheads="1"/>
          </p:cNvSpPr>
          <p:nvPr/>
        </p:nvSpPr>
        <p:spPr bwMode="auto">
          <a:xfrm>
            <a:off x="1447800" y="2057400"/>
            <a:ext cx="2154757" cy="707886"/>
          </a:xfrm>
          <a:prstGeom prst="rect">
            <a:avLst/>
          </a:prstGeom>
          <a:noFill/>
          <a:ln w="9525">
            <a:noFill/>
            <a:miter lim="800000"/>
            <a:headEnd/>
            <a:tailEnd/>
          </a:ln>
        </p:spPr>
        <p:txBody>
          <a:bodyPr wrap="none">
            <a:spAutoFit/>
          </a:bodyPr>
          <a:lstStyle/>
          <a:p>
            <a:r>
              <a:rPr lang="en-US" sz="4000" b="1" dirty="0">
                <a:solidFill>
                  <a:srgbClr val="FF0000"/>
                </a:solidFill>
              </a:rPr>
              <a:t>CH</a:t>
            </a:r>
            <a:r>
              <a:rPr lang="en-US" sz="3200" b="1" dirty="0">
                <a:solidFill>
                  <a:srgbClr val="FF0000"/>
                </a:solidFill>
              </a:rPr>
              <a:t>3</a:t>
            </a:r>
            <a:r>
              <a:rPr lang="en-US" sz="4000" b="1" dirty="0">
                <a:solidFill>
                  <a:srgbClr val="FF0000"/>
                </a:solidFill>
              </a:rPr>
              <a:t> – </a:t>
            </a:r>
            <a:r>
              <a:rPr lang="en-US" sz="4000" b="1" dirty="0"/>
              <a:t>SH </a:t>
            </a:r>
          </a:p>
        </p:txBody>
      </p:sp>
      <p:sp>
        <p:nvSpPr>
          <p:cNvPr id="6" name="TextBox 5"/>
          <p:cNvSpPr txBox="1"/>
          <p:nvPr/>
        </p:nvSpPr>
        <p:spPr>
          <a:xfrm>
            <a:off x="4724400" y="2057400"/>
            <a:ext cx="3075842" cy="707886"/>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000" b="1" dirty="0" err="1">
                <a:ln w="50800"/>
                <a:solidFill>
                  <a:schemeClr val="tx1"/>
                </a:solidFill>
                <a:latin typeface="+mj-lt"/>
              </a:rPr>
              <a:t>methane</a:t>
            </a:r>
            <a:r>
              <a:rPr lang="en-US" sz="4000" b="1" dirty="0" err="1">
                <a:ln w="50800"/>
                <a:solidFill>
                  <a:srgbClr val="FF0000"/>
                </a:solidFill>
                <a:latin typeface="+mj-lt"/>
              </a:rPr>
              <a:t>thiol</a:t>
            </a:r>
            <a:endParaRPr lang="en-US" sz="4000" b="1" dirty="0">
              <a:ln w="50800"/>
              <a:solidFill>
                <a:srgbClr val="FF0000"/>
              </a:solidFill>
              <a:latin typeface="+mj-lt"/>
            </a:endParaRPr>
          </a:p>
        </p:txBody>
      </p:sp>
      <p:sp>
        <p:nvSpPr>
          <p:cNvPr id="7" name="TextBox 6"/>
          <p:cNvSpPr txBox="1">
            <a:spLocks noChangeArrowheads="1"/>
          </p:cNvSpPr>
          <p:nvPr/>
        </p:nvSpPr>
        <p:spPr bwMode="auto">
          <a:xfrm>
            <a:off x="381000" y="3276600"/>
            <a:ext cx="3558988" cy="707886"/>
          </a:xfrm>
          <a:prstGeom prst="rect">
            <a:avLst/>
          </a:prstGeom>
          <a:noFill/>
          <a:ln w="9525">
            <a:noFill/>
            <a:miter lim="800000"/>
            <a:headEnd/>
            <a:tailEnd/>
          </a:ln>
        </p:spPr>
        <p:txBody>
          <a:bodyPr wrap="none">
            <a:spAutoFit/>
          </a:bodyPr>
          <a:lstStyle/>
          <a:p>
            <a:r>
              <a:rPr lang="en-US" sz="4000" b="1" dirty="0">
                <a:solidFill>
                  <a:srgbClr val="FF0000"/>
                </a:solidFill>
              </a:rPr>
              <a:t>CH</a:t>
            </a:r>
            <a:r>
              <a:rPr lang="en-US" sz="3200" b="1" dirty="0">
                <a:solidFill>
                  <a:srgbClr val="FF0000"/>
                </a:solidFill>
              </a:rPr>
              <a:t>3</a:t>
            </a:r>
            <a:r>
              <a:rPr lang="en-US" sz="4000" b="1" dirty="0">
                <a:solidFill>
                  <a:srgbClr val="FF0000"/>
                </a:solidFill>
              </a:rPr>
              <a:t> – CH</a:t>
            </a:r>
            <a:r>
              <a:rPr lang="en-US" sz="3200" b="1" dirty="0">
                <a:solidFill>
                  <a:srgbClr val="FF0000"/>
                </a:solidFill>
              </a:rPr>
              <a:t>2</a:t>
            </a:r>
            <a:r>
              <a:rPr lang="en-US" sz="4000" b="1" dirty="0">
                <a:solidFill>
                  <a:srgbClr val="FF0000"/>
                </a:solidFill>
              </a:rPr>
              <a:t> – </a:t>
            </a:r>
            <a:r>
              <a:rPr lang="en-US" sz="4000" b="1" dirty="0"/>
              <a:t>SH</a:t>
            </a:r>
            <a:r>
              <a:rPr lang="en-US" sz="4000" b="1" dirty="0">
                <a:solidFill>
                  <a:srgbClr val="FFFF00"/>
                </a:solidFill>
              </a:rPr>
              <a:t> </a:t>
            </a:r>
            <a:r>
              <a:rPr lang="en-US" sz="4000" b="1" dirty="0"/>
              <a:t> </a:t>
            </a:r>
          </a:p>
        </p:txBody>
      </p:sp>
      <p:sp>
        <p:nvSpPr>
          <p:cNvPr id="8" name="TextBox 7"/>
          <p:cNvSpPr txBox="1"/>
          <p:nvPr/>
        </p:nvSpPr>
        <p:spPr>
          <a:xfrm>
            <a:off x="4953000" y="3276600"/>
            <a:ext cx="2659061" cy="707886"/>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000" b="1" dirty="0" err="1">
                <a:ln w="50800"/>
                <a:solidFill>
                  <a:schemeClr val="tx1"/>
                </a:solidFill>
                <a:latin typeface="+mj-lt"/>
              </a:rPr>
              <a:t>ethane</a:t>
            </a:r>
            <a:r>
              <a:rPr lang="en-US" sz="4000" b="1" dirty="0" err="1">
                <a:ln w="50800"/>
                <a:solidFill>
                  <a:srgbClr val="FF0000"/>
                </a:solidFill>
                <a:latin typeface="+mj-lt"/>
              </a:rPr>
              <a:t>thiol</a:t>
            </a:r>
            <a:endParaRPr lang="en-US" sz="4000" b="1" dirty="0">
              <a:ln w="50800"/>
              <a:solidFill>
                <a:srgbClr val="FF0000"/>
              </a:solidFill>
              <a:latin typeface="+mj-lt"/>
            </a:endParaRPr>
          </a:p>
        </p:txBody>
      </p:sp>
      <p:sp>
        <p:nvSpPr>
          <p:cNvPr id="9" name="TextBox 8"/>
          <p:cNvSpPr txBox="1">
            <a:spLocks noChangeArrowheads="1"/>
          </p:cNvSpPr>
          <p:nvPr/>
        </p:nvSpPr>
        <p:spPr bwMode="auto">
          <a:xfrm>
            <a:off x="1676400" y="4495800"/>
            <a:ext cx="4963218" cy="707886"/>
          </a:xfrm>
          <a:prstGeom prst="rect">
            <a:avLst/>
          </a:prstGeom>
          <a:noFill/>
          <a:ln w="9525">
            <a:noFill/>
            <a:miter lim="800000"/>
            <a:headEnd/>
            <a:tailEnd/>
          </a:ln>
        </p:spPr>
        <p:txBody>
          <a:bodyPr wrap="none">
            <a:spAutoFit/>
          </a:bodyPr>
          <a:lstStyle/>
          <a:p>
            <a:r>
              <a:rPr lang="en-US" sz="4000" b="1" dirty="0">
                <a:solidFill>
                  <a:srgbClr val="FF0000"/>
                </a:solidFill>
              </a:rPr>
              <a:t>CH</a:t>
            </a:r>
            <a:r>
              <a:rPr lang="en-US" sz="3200" b="1" dirty="0">
                <a:solidFill>
                  <a:srgbClr val="FF0000"/>
                </a:solidFill>
              </a:rPr>
              <a:t>3</a:t>
            </a:r>
            <a:r>
              <a:rPr lang="en-US" sz="4000" b="1" dirty="0">
                <a:solidFill>
                  <a:srgbClr val="FF0000"/>
                </a:solidFill>
              </a:rPr>
              <a:t> – CH</a:t>
            </a:r>
            <a:r>
              <a:rPr lang="en-US" sz="3200" b="1" dirty="0">
                <a:solidFill>
                  <a:srgbClr val="FF0000"/>
                </a:solidFill>
              </a:rPr>
              <a:t>2</a:t>
            </a:r>
            <a:r>
              <a:rPr lang="en-US" sz="4000" b="1" dirty="0">
                <a:solidFill>
                  <a:srgbClr val="FF0000"/>
                </a:solidFill>
              </a:rPr>
              <a:t> – CH</a:t>
            </a:r>
            <a:r>
              <a:rPr lang="en-US" sz="3200" b="1" dirty="0">
                <a:solidFill>
                  <a:srgbClr val="FF0000"/>
                </a:solidFill>
              </a:rPr>
              <a:t>2</a:t>
            </a:r>
            <a:r>
              <a:rPr lang="en-US" sz="4000" b="1" dirty="0">
                <a:solidFill>
                  <a:srgbClr val="FF0000"/>
                </a:solidFill>
              </a:rPr>
              <a:t> – </a:t>
            </a:r>
            <a:r>
              <a:rPr lang="en-US" sz="4000" b="1" dirty="0"/>
              <a:t>SH </a:t>
            </a:r>
            <a:r>
              <a:rPr lang="en-US" sz="4000" b="1" dirty="0">
                <a:solidFill>
                  <a:srgbClr val="FFFF00"/>
                </a:solidFill>
              </a:rPr>
              <a:t> </a:t>
            </a:r>
            <a:r>
              <a:rPr lang="en-US" sz="4000" b="1" dirty="0"/>
              <a:t> </a:t>
            </a:r>
          </a:p>
        </p:txBody>
      </p:sp>
      <p:sp>
        <p:nvSpPr>
          <p:cNvPr id="10" name="TextBox 9"/>
          <p:cNvSpPr txBox="1"/>
          <p:nvPr/>
        </p:nvSpPr>
        <p:spPr>
          <a:xfrm>
            <a:off x="2895600" y="5638800"/>
            <a:ext cx="2954463" cy="707886"/>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000" b="1" dirty="0" err="1">
                <a:ln w="50800"/>
                <a:solidFill>
                  <a:schemeClr val="tx1"/>
                </a:solidFill>
                <a:latin typeface="+mj-lt"/>
              </a:rPr>
              <a:t>propane</a:t>
            </a:r>
            <a:r>
              <a:rPr lang="en-US" sz="4000" b="1" dirty="0" err="1">
                <a:ln w="50800"/>
                <a:solidFill>
                  <a:srgbClr val="FF0000"/>
                </a:solidFill>
                <a:latin typeface="+mj-lt"/>
              </a:rPr>
              <a:t>thiol</a:t>
            </a:r>
            <a:endParaRPr lang="en-US" sz="4000" b="1" dirty="0">
              <a:ln w="50800"/>
              <a:solidFill>
                <a:srgbClr val="FF0000"/>
              </a:solidFill>
              <a:latin typeface="+mj-lt"/>
            </a:endParaRPr>
          </a:p>
        </p:txBody>
      </p:sp>
    </p:spTree>
    <p:extLst>
      <p:ext uri="{BB962C8B-B14F-4D97-AF65-F5344CB8AC3E}">
        <p14:creationId xmlns:p14="http://schemas.microsoft.com/office/powerpoint/2010/main" val="24801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nodeType="click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1"/>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ppt_x</p:attrName>
                                        </p:attrNameLst>
                                      </p:cBhvr>
                                      <p:tavLst>
                                        <p:tav tm="0">
                                          <p:val>
                                            <p:strVal val="#ppt_x-.1"/>
                                          </p:val>
                                        </p:tav>
                                        <p:tav tm="100000">
                                          <p:val>
                                            <p:strVal val="#ppt_x"/>
                                          </p:val>
                                        </p:tav>
                                      </p:tavLst>
                                    </p:anim>
                                    <p:anim calcmode="lin" valueType="num">
                                      <p:cBhvr>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382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rgbClr val="FF0000"/>
                </a:solidFill>
                <a:latin typeface="Algerian" pitchFamily="82" charset="0"/>
              </a:rPr>
              <a:t>EXAMPLE:</a:t>
            </a:r>
          </a:p>
        </p:txBody>
      </p:sp>
      <p:sp>
        <p:nvSpPr>
          <p:cNvPr id="5" name="TextBox 4"/>
          <p:cNvSpPr txBox="1">
            <a:spLocks noChangeArrowheads="1"/>
          </p:cNvSpPr>
          <p:nvPr/>
        </p:nvSpPr>
        <p:spPr bwMode="auto">
          <a:xfrm>
            <a:off x="1295400" y="3124200"/>
            <a:ext cx="5437707" cy="584775"/>
          </a:xfrm>
          <a:prstGeom prst="rect">
            <a:avLst/>
          </a:prstGeom>
          <a:noFill/>
          <a:ln w="9525">
            <a:noFill/>
            <a:miter lim="800000"/>
            <a:headEnd/>
            <a:tailEnd/>
          </a:ln>
        </p:spPr>
        <p:txBody>
          <a:bodyPr wrap="none">
            <a:spAutoFit/>
          </a:bodyPr>
          <a:lstStyle/>
          <a:p>
            <a:r>
              <a:rPr lang="en-US" sz="3200" b="1" dirty="0"/>
              <a:t>CH</a:t>
            </a:r>
            <a:r>
              <a:rPr lang="en-US" sz="2400" b="1" dirty="0"/>
              <a:t>3</a:t>
            </a:r>
            <a:r>
              <a:rPr lang="en-US" sz="3200" b="1" dirty="0"/>
              <a:t> – CH</a:t>
            </a:r>
            <a:r>
              <a:rPr lang="en-US" sz="2400" b="1" dirty="0"/>
              <a:t>2</a:t>
            </a:r>
            <a:r>
              <a:rPr lang="en-US" sz="3200" b="1" dirty="0"/>
              <a:t> – C – CH</a:t>
            </a:r>
            <a:r>
              <a:rPr lang="en-US" sz="2400" b="1" dirty="0"/>
              <a:t>2</a:t>
            </a:r>
            <a:r>
              <a:rPr lang="en-US" sz="3200" b="1" dirty="0"/>
              <a:t> – CH</a:t>
            </a:r>
            <a:r>
              <a:rPr lang="en-US" sz="2400" b="1" dirty="0"/>
              <a:t>2</a:t>
            </a:r>
            <a:r>
              <a:rPr lang="en-US" sz="3200" b="1" dirty="0"/>
              <a:t> – </a:t>
            </a:r>
            <a:r>
              <a:rPr lang="en-US" sz="3200" b="1" dirty="0">
                <a:solidFill>
                  <a:srgbClr val="FF0000"/>
                </a:solidFill>
              </a:rPr>
              <a:t>SH</a:t>
            </a:r>
            <a:r>
              <a:rPr lang="en-US" sz="3200" b="1" dirty="0"/>
              <a:t> </a:t>
            </a:r>
          </a:p>
        </p:txBody>
      </p:sp>
      <p:cxnSp>
        <p:nvCxnSpPr>
          <p:cNvPr id="7" name="Straight Connector 6"/>
          <p:cNvCxnSpPr/>
          <p:nvPr/>
        </p:nvCxnSpPr>
        <p:spPr>
          <a:xfrm rot="5400000" flipH="1" flipV="1">
            <a:off x="3734594" y="2818606"/>
            <a:ext cx="4572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rot="5400000" flipH="1" flipV="1">
            <a:off x="3734594" y="3961606"/>
            <a:ext cx="457200" cy="1588"/>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p:cNvSpPr txBox="1">
            <a:spLocks noChangeArrowheads="1"/>
          </p:cNvSpPr>
          <p:nvPr/>
        </p:nvSpPr>
        <p:spPr bwMode="auto">
          <a:xfrm>
            <a:off x="3733800" y="2057400"/>
            <a:ext cx="914400" cy="584200"/>
          </a:xfrm>
          <a:prstGeom prst="rect">
            <a:avLst/>
          </a:prstGeom>
          <a:noFill/>
          <a:ln w="9525">
            <a:noFill/>
            <a:miter lim="800000"/>
            <a:headEnd/>
            <a:tailEnd/>
          </a:ln>
        </p:spPr>
        <p:txBody>
          <a:bodyPr>
            <a:spAutoFit/>
          </a:bodyPr>
          <a:lstStyle/>
          <a:p>
            <a:r>
              <a:rPr lang="en-US" sz="3200" b="1"/>
              <a:t>OH</a:t>
            </a:r>
          </a:p>
        </p:txBody>
      </p:sp>
      <p:sp>
        <p:nvSpPr>
          <p:cNvPr id="10" name="TextBox 9"/>
          <p:cNvSpPr txBox="1">
            <a:spLocks noChangeArrowheads="1"/>
          </p:cNvSpPr>
          <p:nvPr/>
        </p:nvSpPr>
        <p:spPr bwMode="auto">
          <a:xfrm>
            <a:off x="3733800" y="4191000"/>
            <a:ext cx="949325" cy="584200"/>
          </a:xfrm>
          <a:prstGeom prst="rect">
            <a:avLst/>
          </a:prstGeom>
          <a:noFill/>
          <a:ln w="9525">
            <a:noFill/>
            <a:miter lim="800000"/>
            <a:headEnd/>
            <a:tailEnd/>
          </a:ln>
        </p:spPr>
        <p:txBody>
          <a:bodyPr wrap="none">
            <a:spAutoFit/>
          </a:bodyPr>
          <a:lstStyle/>
          <a:p>
            <a:r>
              <a:rPr lang="en-US" sz="3200" b="1"/>
              <a:t>CH</a:t>
            </a:r>
            <a:r>
              <a:rPr lang="en-US" sz="2400" b="1"/>
              <a:t>3</a:t>
            </a:r>
            <a:endParaRPr lang="en-US" sz="3200" b="1"/>
          </a:p>
        </p:txBody>
      </p:sp>
      <p:sp>
        <p:nvSpPr>
          <p:cNvPr id="11" name="TextBox 10"/>
          <p:cNvSpPr txBox="1"/>
          <p:nvPr/>
        </p:nvSpPr>
        <p:spPr>
          <a:xfrm>
            <a:off x="533400" y="5105400"/>
            <a:ext cx="7164462" cy="584775"/>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200" b="1" dirty="0">
                <a:ln w="50800"/>
                <a:solidFill>
                  <a:srgbClr val="FF0000"/>
                </a:solidFill>
                <a:latin typeface="Algerian" pitchFamily="82" charset="0"/>
              </a:rPr>
              <a:t>3 - </a:t>
            </a:r>
            <a:r>
              <a:rPr lang="en-US" sz="3200" b="1" dirty="0" err="1">
                <a:ln w="50800"/>
                <a:solidFill>
                  <a:srgbClr val="FF0000"/>
                </a:solidFill>
                <a:latin typeface="+mj-lt"/>
              </a:rPr>
              <a:t>hydroxy</a:t>
            </a:r>
            <a:r>
              <a:rPr lang="en-US" sz="3200" b="1" dirty="0">
                <a:ln w="50800"/>
                <a:solidFill>
                  <a:srgbClr val="FF0000"/>
                </a:solidFill>
                <a:latin typeface="+mj-lt"/>
              </a:rPr>
              <a:t> </a:t>
            </a:r>
            <a:r>
              <a:rPr lang="en-US" sz="3200" b="1" dirty="0" smtClean="0">
                <a:ln w="50800"/>
                <a:solidFill>
                  <a:srgbClr val="FF0000"/>
                </a:solidFill>
                <a:latin typeface="+mj-lt"/>
              </a:rPr>
              <a:t>- </a:t>
            </a:r>
            <a:r>
              <a:rPr lang="en-US" sz="3200" b="1" dirty="0">
                <a:ln w="50800"/>
                <a:solidFill>
                  <a:srgbClr val="FF0000"/>
                </a:solidFill>
                <a:latin typeface="+mj-lt"/>
              </a:rPr>
              <a:t>3- methyl </a:t>
            </a:r>
            <a:r>
              <a:rPr lang="en-US" sz="3200" b="1" dirty="0" smtClean="0">
                <a:ln w="50800"/>
                <a:solidFill>
                  <a:srgbClr val="FF0000"/>
                </a:solidFill>
                <a:latin typeface="+mj-lt"/>
              </a:rPr>
              <a:t>- </a:t>
            </a:r>
            <a:r>
              <a:rPr lang="en-US" sz="3200" b="1" dirty="0">
                <a:ln w="50800"/>
                <a:solidFill>
                  <a:srgbClr val="FF0000"/>
                </a:solidFill>
                <a:latin typeface="+mj-lt"/>
              </a:rPr>
              <a:t>1 </a:t>
            </a:r>
            <a:r>
              <a:rPr lang="en-US" sz="3200" b="1" dirty="0" smtClean="0">
                <a:ln w="50800"/>
                <a:solidFill>
                  <a:srgbClr val="FF0000"/>
                </a:solidFill>
                <a:latin typeface="+mj-lt"/>
              </a:rPr>
              <a:t>- </a:t>
            </a:r>
            <a:r>
              <a:rPr lang="en-US" sz="3200" b="1" dirty="0" err="1">
                <a:ln w="50800"/>
                <a:solidFill>
                  <a:srgbClr val="FF0000"/>
                </a:solidFill>
                <a:latin typeface="+mj-lt"/>
              </a:rPr>
              <a:t>pentane</a:t>
            </a:r>
            <a:r>
              <a:rPr lang="en-US" sz="3200" b="1" dirty="0" err="1">
                <a:ln w="50800"/>
                <a:solidFill>
                  <a:schemeClr val="tx1"/>
                </a:solidFill>
                <a:latin typeface="+mj-lt"/>
              </a:rPr>
              <a:t>thiol</a:t>
            </a:r>
            <a:r>
              <a:rPr lang="en-US" sz="3200" b="1" dirty="0">
                <a:ln w="50800"/>
                <a:solidFill>
                  <a:srgbClr val="FF0000"/>
                </a:solidFill>
                <a:latin typeface="+mj-lt"/>
              </a:rPr>
              <a:t> </a:t>
            </a:r>
            <a:endParaRPr lang="en-US" sz="3200" b="1" dirty="0">
              <a:ln w="50800"/>
              <a:solidFill>
                <a:srgbClr val="FF0000"/>
              </a:solidFill>
              <a:latin typeface="Algerian" pitchFamily="82" charset="0"/>
            </a:endParaRPr>
          </a:p>
        </p:txBody>
      </p:sp>
    </p:spTree>
    <p:extLst>
      <p:ext uri="{BB962C8B-B14F-4D97-AF65-F5344CB8AC3E}">
        <p14:creationId xmlns:p14="http://schemas.microsoft.com/office/powerpoint/2010/main" val="6148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strVal val="#ppt_x-.1"/>
                                          </p:val>
                                        </p:tav>
                                        <p:tav tm="100000">
                                          <p:val>
                                            <p:strVal val="#ppt_x"/>
                                          </p:val>
                                        </p:tav>
                                      </p:tavLst>
                                    </p:anim>
                                    <p:anim calcmode="lin" valueType="num">
                                      <p:cBhvr>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Algerian" pitchFamily="82" charset="0"/>
              </a:rPr>
              <a:t>EXAMPLE:</a:t>
            </a:r>
          </a:p>
        </p:txBody>
      </p:sp>
      <p:sp>
        <p:nvSpPr>
          <p:cNvPr id="3" name="Hexagon 2"/>
          <p:cNvSpPr/>
          <p:nvPr/>
        </p:nvSpPr>
        <p:spPr>
          <a:xfrm rot="5400000">
            <a:off x="1565275" y="2244725"/>
            <a:ext cx="1212850" cy="1143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V="1">
            <a:off x="2743200" y="2209800"/>
            <a:ext cx="457200" cy="285750"/>
          </a:xfrm>
          <a:prstGeom prst="line">
            <a:avLst/>
          </a:prstGeom>
        </p:spPr>
        <p:style>
          <a:lnRef idx="3">
            <a:schemeClr val="accent3"/>
          </a:lnRef>
          <a:fillRef idx="0">
            <a:schemeClr val="accent3"/>
          </a:fillRef>
          <a:effectRef idx="2">
            <a:schemeClr val="accent3"/>
          </a:effectRef>
          <a:fontRef idx="minor">
            <a:schemeClr val="tx1"/>
          </a:fontRef>
        </p:style>
      </p:cxnSp>
      <p:sp>
        <p:nvSpPr>
          <p:cNvPr id="7" name="TextBox 6"/>
          <p:cNvSpPr txBox="1">
            <a:spLocks noChangeArrowheads="1"/>
          </p:cNvSpPr>
          <p:nvPr/>
        </p:nvSpPr>
        <p:spPr bwMode="auto">
          <a:xfrm>
            <a:off x="3200400" y="1752600"/>
            <a:ext cx="638316" cy="584775"/>
          </a:xfrm>
          <a:prstGeom prst="rect">
            <a:avLst/>
          </a:prstGeom>
          <a:noFill/>
          <a:ln w="9525">
            <a:noFill/>
            <a:miter lim="800000"/>
            <a:headEnd/>
            <a:tailEnd/>
          </a:ln>
        </p:spPr>
        <p:txBody>
          <a:bodyPr wrap="none">
            <a:spAutoFit/>
          </a:bodyPr>
          <a:lstStyle/>
          <a:p>
            <a:r>
              <a:rPr lang="en-US" sz="3200" b="1" dirty="0"/>
              <a:t>SH</a:t>
            </a:r>
          </a:p>
        </p:txBody>
      </p:sp>
      <p:sp>
        <p:nvSpPr>
          <p:cNvPr id="8" name="TextBox 7"/>
          <p:cNvSpPr txBox="1"/>
          <p:nvPr/>
        </p:nvSpPr>
        <p:spPr>
          <a:xfrm>
            <a:off x="3810000" y="2438400"/>
            <a:ext cx="3773341" cy="707886"/>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000" b="1" dirty="0" err="1">
                <a:ln w="50800"/>
                <a:solidFill>
                  <a:schemeClr val="tx1"/>
                </a:solidFill>
                <a:latin typeface="+mj-lt"/>
              </a:rPr>
              <a:t>cyclohexane</a:t>
            </a:r>
            <a:r>
              <a:rPr lang="en-US" sz="4000" b="1" dirty="0" err="1">
                <a:ln w="50800"/>
                <a:solidFill>
                  <a:srgbClr val="FF0000"/>
                </a:solidFill>
                <a:latin typeface="+mj-lt"/>
              </a:rPr>
              <a:t>thiol</a:t>
            </a:r>
            <a:endParaRPr lang="en-US" sz="4000" b="1" dirty="0">
              <a:ln w="50800"/>
              <a:solidFill>
                <a:srgbClr val="FF0000"/>
              </a:solidFill>
              <a:latin typeface="+mj-lt"/>
            </a:endParaRPr>
          </a:p>
        </p:txBody>
      </p:sp>
      <p:sp>
        <p:nvSpPr>
          <p:cNvPr id="9" name="TextBox 8"/>
          <p:cNvSpPr txBox="1">
            <a:spLocks noChangeArrowheads="1"/>
          </p:cNvSpPr>
          <p:nvPr/>
        </p:nvSpPr>
        <p:spPr bwMode="auto">
          <a:xfrm>
            <a:off x="1752600" y="4038600"/>
            <a:ext cx="5791200" cy="584200"/>
          </a:xfrm>
          <a:prstGeom prst="rect">
            <a:avLst/>
          </a:prstGeom>
          <a:noFill/>
          <a:ln w="9525">
            <a:noFill/>
            <a:miter lim="800000"/>
            <a:headEnd/>
            <a:tailEnd/>
          </a:ln>
        </p:spPr>
        <p:txBody>
          <a:bodyPr>
            <a:spAutoFit/>
          </a:bodyPr>
          <a:lstStyle/>
          <a:p>
            <a:r>
              <a:rPr lang="en-US" sz="3200" b="1" dirty="0"/>
              <a:t>CH</a:t>
            </a:r>
            <a:r>
              <a:rPr lang="en-US" sz="2400" b="1" dirty="0"/>
              <a:t>2</a:t>
            </a:r>
            <a:r>
              <a:rPr lang="en-US" sz="3200" b="1" dirty="0"/>
              <a:t> </a:t>
            </a:r>
            <a:r>
              <a:rPr lang="en-US" sz="3200" b="1" dirty="0">
                <a:latin typeface="Times New Roman" pitchFamily="18" charset="0"/>
                <a:cs typeface="Times New Roman" pitchFamily="18" charset="0"/>
              </a:rPr>
              <a:t>═</a:t>
            </a:r>
            <a:r>
              <a:rPr lang="en-US" sz="3200" b="1" dirty="0"/>
              <a:t> CH – CH</a:t>
            </a:r>
            <a:r>
              <a:rPr lang="en-US" sz="2400" b="1" dirty="0"/>
              <a:t>2</a:t>
            </a:r>
            <a:r>
              <a:rPr lang="en-US" sz="3200" b="1" dirty="0"/>
              <a:t> – CH</a:t>
            </a:r>
            <a:r>
              <a:rPr lang="en-US" sz="2400" b="1" dirty="0"/>
              <a:t>2</a:t>
            </a:r>
            <a:r>
              <a:rPr lang="en-US" sz="3200" b="1" dirty="0"/>
              <a:t> – </a:t>
            </a:r>
            <a:r>
              <a:rPr lang="en-US" sz="3200" b="1" dirty="0">
                <a:solidFill>
                  <a:srgbClr val="FF0000"/>
                </a:solidFill>
              </a:rPr>
              <a:t>SH</a:t>
            </a:r>
            <a:r>
              <a:rPr lang="en-US" sz="3200" b="1" dirty="0"/>
              <a:t> </a:t>
            </a:r>
          </a:p>
        </p:txBody>
      </p:sp>
      <p:sp>
        <p:nvSpPr>
          <p:cNvPr id="10" name="TextBox 9"/>
          <p:cNvSpPr txBox="1"/>
          <p:nvPr/>
        </p:nvSpPr>
        <p:spPr>
          <a:xfrm>
            <a:off x="2133600" y="5257800"/>
            <a:ext cx="4365426" cy="707886"/>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000" b="1" dirty="0" smtClean="0">
                <a:ln w="50800"/>
                <a:solidFill>
                  <a:schemeClr val="tx1"/>
                </a:solidFill>
                <a:latin typeface="+mj-lt"/>
              </a:rPr>
              <a:t>3 - </a:t>
            </a:r>
            <a:r>
              <a:rPr lang="en-US" sz="4000" b="1" dirty="0" err="1">
                <a:ln w="50800"/>
                <a:solidFill>
                  <a:schemeClr val="tx1"/>
                </a:solidFill>
                <a:latin typeface="+mj-lt"/>
              </a:rPr>
              <a:t>butene</a:t>
            </a:r>
            <a:r>
              <a:rPr lang="en-US" sz="4000" b="1" dirty="0">
                <a:ln w="50800"/>
                <a:solidFill>
                  <a:schemeClr val="tx1"/>
                </a:solidFill>
                <a:latin typeface="+mj-lt"/>
              </a:rPr>
              <a:t> </a:t>
            </a:r>
            <a:r>
              <a:rPr lang="en-US" sz="4000" b="1" dirty="0" smtClean="0">
                <a:ln w="50800"/>
                <a:solidFill>
                  <a:schemeClr val="tx1"/>
                </a:solidFill>
                <a:latin typeface="+mj-lt"/>
              </a:rPr>
              <a:t>- </a:t>
            </a:r>
            <a:r>
              <a:rPr lang="en-US" sz="4000" b="1" dirty="0">
                <a:ln w="50800"/>
                <a:solidFill>
                  <a:schemeClr val="tx1"/>
                </a:solidFill>
                <a:latin typeface="+mj-lt"/>
              </a:rPr>
              <a:t>1 - </a:t>
            </a:r>
            <a:r>
              <a:rPr lang="en-US" sz="4000" b="1" dirty="0">
                <a:ln w="50800"/>
                <a:solidFill>
                  <a:srgbClr val="FF0000"/>
                </a:solidFill>
                <a:latin typeface="+mj-lt"/>
              </a:rPr>
              <a:t>thiol</a:t>
            </a:r>
          </a:p>
        </p:txBody>
      </p:sp>
    </p:spTree>
    <p:extLst>
      <p:ext uri="{BB962C8B-B14F-4D97-AF65-F5344CB8AC3E}">
        <p14:creationId xmlns:p14="http://schemas.microsoft.com/office/powerpoint/2010/main" val="27888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nodeType="click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0" presetClass="entr" presetSubtype="0" fill="hold" nodeType="click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1"/>
                                          </p:val>
                                        </p:tav>
                                        <p:tav tm="100000">
                                          <p:val>
                                            <p:strVal val="#ppt_x"/>
                                          </p:val>
                                        </p:tav>
                                      </p:tavLst>
                                    </p:anim>
                                    <p:anim calcmode="lin" valueType="num">
                                      <p:cBhvr>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Algerian" pitchFamily="82" charset="0"/>
              </a:rPr>
              <a:t>EXAMPLE:</a:t>
            </a:r>
          </a:p>
        </p:txBody>
      </p:sp>
      <p:sp>
        <p:nvSpPr>
          <p:cNvPr id="3" name="Diamond 2"/>
          <p:cNvSpPr/>
          <p:nvPr/>
        </p:nvSpPr>
        <p:spPr>
          <a:xfrm>
            <a:off x="1143000" y="2209800"/>
            <a:ext cx="1676400" cy="16002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rot="5400000" flipH="1" flipV="1">
            <a:off x="1981200" y="2971800"/>
            <a:ext cx="609600" cy="60960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Straight Connector 5"/>
          <p:cNvCxnSpPr/>
          <p:nvPr/>
        </p:nvCxnSpPr>
        <p:spPr>
          <a:xfrm>
            <a:off x="2819400" y="3048000"/>
            <a:ext cx="6858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3" name="TextBox 12"/>
          <p:cNvSpPr txBox="1">
            <a:spLocks noChangeArrowheads="1"/>
          </p:cNvSpPr>
          <p:nvPr/>
        </p:nvSpPr>
        <p:spPr bwMode="auto">
          <a:xfrm>
            <a:off x="3505200" y="2743200"/>
            <a:ext cx="638316" cy="584775"/>
          </a:xfrm>
          <a:prstGeom prst="rect">
            <a:avLst/>
          </a:prstGeom>
          <a:noFill/>
          <a:ln w="9525">
            <a:noFill/>
            <a:miter lim="800000"/>
            <a:headEnd/>
            <a:tailEnd/>
          </a:ln>
        </p:spPr>
        <p:txBody>
          <a:bodyPr wrap="none">
            <a:spAutoFit/>
          </a:bodyPr>
          <a:lstStyle/>
          <a:p>
            <a:r>
              <a:rPr lang="en-US" sz="3200" b="1" dirty="0">
                <a:solidFill>
                  <a:srgbClr val="FF0000"/>
                </a:solidFill>
              </a:rPr>
              <a:t>SH</a:t>
            </a:r>
          </a:p>
        </p:txBody>
      </p:sp>
      <p:sp>
        <p:nvSpPr>
          <p:cNvPr id="14" name="TextBox 13"/>
          <p:cNvSpPr txBox="1"/>
          <p:nvPr/>
        </p:nvSpPr>
        <p:spPr>
          <a:xfrm>
            <a:off x="3048000" y="1833771"/>
            <a:ext cx="5434501" cy="707886"/>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000" b="1" dirty="0">
                <a:ln w="50800"/>
                <a:solidFill>
                  <a:schemeClr val="tx1"/>
                </a:solidFill>
                <a:latin typeface="+mj-lt"/>
              </a:rPr>
              <a:t>1 </a:t>
            </a:r>
            <a:r>
              <a:rPr lang="en-US" sz="4000" b="1" dirty="0" smtClean="0">
                <a:ln w="50800"/>
                <a:solidFill>
                  <a:schemeClr val="tx1"/>
                </a:solidFill>
                <a:latin typeface="+mj-lt"/>
              </a:rPr>
              <a:t>- </a:t>
            </a:r>
            <a:r>
              <a:rPr lang="en-US" sz="4000" b="1" dirty="0" err="1">
                <a:ln w="50800"/>
                <a:solidFill>
                  <a:schemeClr val="tx1"/>
                </a:solidFill>
                <a:latin typeface="+mj-lt"/>
              </a:rPr>
              <a:t>cyclobutene</a:t>
            </a:r>
            <a:r>
              <a:rPr lang="en-US" sz="4000" b="1" dirty="0">
                <a:ln w="50800"/>
                <a:solidFill>
                  <a:schemeClr val="tx1"/>
                </a:solidFill>
                <a:latin typeface="+mj-lt"/>
              </a:rPr>
              <a:t> </a:t>
            </a:r>
            <a:r>
              <a:rPr lang="en-US" sz="4000" b="1" dirty="0" smtClean="0">
                <a:ln w="50800"/>
                <a:solidFill>
                  <a:schemeClr val="tx1"/>
                </a:solidFill>
                <a:latin typeface="+mj-lt"/>
              </a:rPr>
              <a:t>- </a:t>
            </a:r>
            <a:r>
              <a:rPr lang="en-US" sz="4000" b="1" dirty="0">
                <a:ln w="50800"/>
                <a:solidFill>
                  <a:schemeClr val="tx1"/>
                </a:solidFill>
                <a:latin typeface="+mj-lt"/>
              </a:rPr>
              <a:t>1 - </a:t>
            </a:r>
            <a:r>
              <a:rPr lang="en-US" sz="4000" b="1" dirty="0">
                <a:ln w="50800"/>
                <a:solidFill>
                  <a:srgbClr val="FF0000"/>
                </a:solidFill>
                <a:latin typeface="+mj-lt"/>
              </a:rPr>
              <a:t>thiol</a:t>
            </a:r>
          </a:p>
        </p:txBody>
      </p:sp>
      <p:sp>
        <p:nvSpPr>
          <p:cNvPr id="15" name="TextBox 14"/>
          <p:cNvSpPr txBox="1">
            <a:spLocks noChangeArrowheads="1"/>
          </p:cNvSpPr>
          <p:nvPr/>
        </p:nvSpPr>
        <p:spPr bwMode="auto">
          <a:xfrm>
            <a:off x="2362200" y="4114800"/>
            <a:ext cx="5791200" cy="584200"/>
          </a:xfrm>
          <a:prstGeom prst="rect">
            <a:avLst/>
          </a:prstGeom>
          <a:noFill/>
          <a:ln w="9525">
            <a:noFill/>
            <a:miter lim="800000"/>
            <a:headEnd/>
            <a:tailEnd/>
          </a:ln>
        </p:spPr>
        <p:txBody>
          <a:bodyPr>
            <a:spAutoFit/>
          </a:bodyPr>
          <a:lstStyle/>
          <a:p>
            <a:r>
              <a:rPr lang="en-US" sz="3200" b="1"/>
              <a:t>CH</a:t>
            </a:r>
            <a:r>
              <a:rPr lang="en-US" sz="2400" b="1"/>
              <a:t>2</a:t>
            </a:r>
            <a:r>
              <a:rPr lang="en-US" sz="3200" b="1"/>
              <a:t> </a:t>
            </a:r>
            <a:r>
              <a:rPr lang="en-US" sz="3200" b="1">
                <a:latin typeface="Times New Roman" pitchFamily="18" charset="0"/>
                <a:cs typeface="Times New Roman" pitchFamily="18" charset="0"/>
              </a:rPr>
              <a:t>═</a:t>
            </a:r>
            <a:r>
              <a:rPr lang="en-US" sz="3200" b="1"/>
              <a:t> CH – C – C </a:t>
            </a:r>
            <a:r>
              <a:rPr lang="en-US" sz="3200" b="1">
                <a:latin typeface="Times New Roman" pitchFamily="18" charset="0"/>
                <a:cs typeface="Times New Roman" pitchFamily="18" charset="0"/>
              </a:rPr>
              <a:t>≡</a:t>
            </a:r>
            <a:r>
              <a:rPr lang="en-US" sz="3200" b="1"/>
              <a:t> CH</a:t>
            </a:r>
          </a:p>
        </p:txBody>
      </p:sp>
      <p:sp>
        <p:nvSpPr>
          <p:cNvPr id="16" name="TextBox 15"/>
          <p:cNvSpPr txBox="1">
            <a:spLocks noChangeArrowheads="1"/>
          </p:cNvSpPr>
          <p:nvPr/>
        </p:nvSpPr>
        <p:spPr bwMode="auto">
          <a:xfrm>
            <a:off x="4648200" y="5181600"/>
            <a:ext cx="638316" cy="584775"/>
          </a:xfrm>
          <a:prstGeom prst="rect">
            <a:avLst/>
          </a:prstGeom>
          <a:noFill/>
          <a:ln w="9525">
            <a:noFill/>
            <a:miter lim="800000"/>
            <a:headEnd/>
            <a:tailEnd/>
          </a:ln>
        </p:spPr>
        <p:txBody>
          <a:bodyPr wrap="none">
            <a:spAutoFit/>
          </a:bodyPr>
          <a:lstStyle/>
          <a:p>
            <a:r>
              <a:rPr lang="en-US" sz="3200" b="1" dirty="0">
                <a:solidFill>
                  <a:srgbClr val="FF0000"/>
                </a:solidFill>
              </a:rPr>
              <a:t>SH</a:t>
            </a:r>
            <a:endParaRPr lang="en-US" sz="3200" dirty="0">
              <a:solidFill>
                <a:srgbClr val="FF0000"/>
              </a:solidFill>
            </a:endParaRPr>
          </a:p>
        </p:txBody>
      </p:sp>
      <p:cxnSp>
        <p:nvCxnSpPr>
          <p:cNvPr id="17" name="Straight Connector 16"/>
          <p:cNvCxnSpPr/>
          <p:nvPr/>
        </p:nvCxnSpPr>
        <p:spPr>
          <a:xfrm rot="5400000" flipH="1" flipV="1">
            <a:off x="4648994" y="3961606"/>
            <a:ext cx="457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rot="5400000">
            <a:off x="4610894" y="4914106"/>
            <a:ext cx="533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a:spLocks noChangeArrowheads="1"/>
          </p:cNvSpPr>
          <p:nvPr/>
        </p:nvSpPr>
        <p:spPr bwMode="auto">
          <a:xfrm>
            <a:off x="4648200" y="3200400"/>
            <a:ext cx="1027113" cy="584200"/>
          </a:xfrm>
          <a:prstGeom prst="rect">
            <a:avLst/>
          </a:prstGeom>
          <a:noFill/>
          <a:ln w="9525">
            <a:noFill/>
            <a:miter lim="800000"/>
            <a:headEnd/>
            <a:tailEnd/>
          </a:ln>
        </p:spPr>
        <p:txBody>
          <a:bodyPr wrap="none">
            <a:spAutoFit/>
          </a:bodyPr>
          <a:lstStyle/>
          <a:p>
            <a:r>
              <a:rPr lang="en-US" sz="3200" b="1">
                <a:solidFill>
                  <a:srgbClr val="FF0000"/>
                </a:solidFill>
              </a:rPr>
              <a:t>NO2</a:t>
            </a:r>
          </a:p>
        </p:txBody>
      </p:sp>
      <p:sp>
        <p:nvSpPr>
          <p:cNvPr id="23" name="TextBox 22"/>
          <p:cNvSpPr txBox="1"/>
          <p:nvPr/>
        </p:nvSpPr>
        <p:spPr>
          <a:xfrm>
            <a:off x="152400" y="5791200"/>
            <a:ext cx="7924413"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mj-lt"/>
              </a:rPr>
              <a:t> (3 </a:t>
            </a:r>
            <a:r>
              <a:rPr lang="en-US" sz="3600" b="1" dirty="0" smtClean="0">
                <a:ln w="50800"/>
                <a:solidFill>
                  <a:schemeClr val="tx1"/>
                </a:solidFill>
                <a:latin typeface="+mj-lt"/>
              </a:rPr>
              <a:t>- </a:t>
            </a:r>
            <a:r>
              <a:rPr lang="en-US" sz="3600" b="1" dirty="0">
                <a:ln w="50800"/>
                <a:solidFill>
                  <a:schemeClr val="tx1"/>
                </a:solidFill>
                <a:latin typeface="+mj-lt"/>
              </a:rPr>
              <a:t>nitro </a:t>
            </a:r>
            <a:r>
              <a:rPr lang="en-US" sz="3600" b="1" dirty="0" smtClean="0">
                <a:ln w="50800"/>
                <a:solidFill>
                  <a:schemeClr val="tx1"/>
                </a:solidFill>
                <a:latin typeface="+mj-lt"/>
              </a:rPr>
              <a:t>- </a:t>
            </a:r>
            <a:r>
              <a:rPr lang="en-US" sz="3600" b="1" dirty="0">
                <a:ln w="50800"/>
                <a:solidFill>
                  <a:schemeClr val="tx1"/>
                </a:solidFill>
                <a:latin typeface="+mj-lt"/>
              </a:rPr>
              <a:t>1 </a:t>
            </a:r>
            <a:r>
              <a:rPr lang="en-US" sz="3600" b="1" dirty="0" smtClean="0">
                <a:ln w="50800"/>
                <a:solidFill>
                  <a:schemeClr val="tx1"/>
                </a:solidFill>
                <a:latin typeface="+mj-lt"/>
              </a:rPr>
              <a:t>- pentene - </a:t>
            </a:r>
            <a:r>
              <a:rPr lang="en-US" sz="3600" b="1" dirty="0">
                <a:ln w="50800"/>
                <a:solidFill>
                  <a:schemeClr val="tx1"/>
                </a:solidFill>
                <a:latin typeface="+mj-lt"/>
              </a:rPr>
              <a:t>4 </a:t>
            </a:r>
            <a:r>
              <a:rPr lang="en-US" sz="3600" b="1" dirty="0" smtClean="0">
                <a:ln w="50800"/>
                <a:solidFill>
                  <a:schemeClr val="tx1"/>
                </a:solidFill>
                <a:latin typeface="+mj-lt"/>
              </a:rPr>
              <a:t>- </a:t>
            </a:r>
            <a:r>
              <a:rPr lang="en-US" sz="3600" b="1" dirty="0" err="1">
                <a:ln w="50800"/>
                <a:solidFill>
                  <a:schemeClr val="tx1"/>
                </a:solidFill>
                <a:latin typeface="+mj-lt"/>
              </a:rPr>
              <a:t>yne</a:t>
            </a:r>
            <a:r>
              <a:rPr lang="en-US" sz="3600" b="1" dirty="0">
                <a:ln w="50800"/>
                <a:solidFill>
                  <a:schemeClr val="tx1"/>
                </a:solidFill>
              </a:rPr>
              <a:t>) 3 - </a:t>
            </a:r>
            <a:r>
              <a:rPr lang="en-US" sz="3600" b="1" dirty="0">
                <a:ln w="50800"/>
                <a:solidFill>
                  <a:srgbClr val="FF0000"/>
                </a:solidFill>
              </a:rPr>
              <a:t>thiol</a:t>
            </a:r>
            <a:r>
              <a:rPr lang="en-US" sz="3600" b="1" dirty="0">
                <a:ln w="50800"/>
                <a:solidFill>
                  <a:srgbClr val="FF0000"/>
                </a:solidFill>
                <a:latin typeface="+mj-lt"/>
              </a:rPr>
              <a:t> </a:t>
            </a:r>
            <a:endParaRPr lang="en-US" sz="3600" b="1" dirty="0">
              <a:ln w="50800"/>
              <a:solidFill>
                <a:srgbClr val="FF0000"/>
              </a:solidFill>
            </a:endParaRPr>
          </a:p>
        </p:txBody>
      </p:sp>
    </p:spTree>
    <p:extLst>
      <p:ext uri="{BB962C8B-B14F-4D97-AF65-F5344CB8AC3E}">
        <p14:creationId xmlns:p14="http://schemas.microsoft.com/office/powerpoint/2010/main" val="18440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nodeType="click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nodeType="clickEffect">
                                  <p:stCondLst>
                                    <p:cond delay="0"/>
                                  </p:stCondLst>
                                  <p:iterate type="lt">
                                    <p:tmPct val="10000"/>
                                  </p:iterate>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anim calcmode="lin" valueType="num">
                                      <p:cBhvr>
                                        <p:cTn id="78" dur="500" fill="hold"/>
                                        <p:tgtEl>
                                          <p:spTgt spid="23"/>
                                        </p:tgtEl>
                                        <p:attrNameLst>
                                          <p:attrName>ppt_x</p:attrName>
                                        </p:attrNameLst>
                                      </p:cBhvr>
                                      <p:tavLst>
                                        <p:tav tm="0">
                                          <p:val>
                                            <p:strVal val="#ppt_x-.1"/>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5" grpId="0"/>
      <p:bldP spid="16" grpId="0"/>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Algerian" pitchFamily="82" charset="0"/>
              </a:rPr>
              <a:t>EXAMPLE:</a:t>
            </a:r>
          </a:p>
        </p:txBody>
      </p:sp>
      <p:sp>
        <p:nvSpPr>
          <p:cNvPr id="3" name="Hexagon 2"/>
          <p:cNvSpPr/>
          <p:nvPr/>
        </p:nvSpPr>
        <p:spPr>
          <a:xfrm rot="5400000">
            <a:off x="1562100" y="2400300"/>
            <a:ext cx="1371600" cy="1143000"/>
          </a:xfrm>
          <a:prstGeom prst="hexagon">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Oval 3"/>
          <p:cNvSpPr/>
          <p:nvPr/>
        </p:nvSpPr>
        <p:spPr>
          <a:xfrm flipH="1">
            <a:off x="1828800" y="2514600"/>
            <a:ext cx="8382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flipV="1">
            <a:off x="2819400" y="2362200"/>
            <a:ext cx="457201" cy="255080"/>
          </a:xfrm>
          <a:prstGeom prst="line">
            <a:avLst/>
          </a:prstGeom>
        </p:spPr>
        <p:style>
          <a:lnRef idx="3">
            <a:schemeClr val="accent2"/>
          </a:lnRef>
          <a:fillRef idx="0">
            <a:schemeClr val="accent2"/>
          </a:fillRef>
          <a:effectRef idx="2">
            <a:schemeClr val="accent2"/>
          </a:effectRef>
          <a:fontRef idx="minor">
            <a:schemeClr val="tx1"/>
          </a:fontRef>
        </p:style>
      </p:cxnSp>
      <p:sp>
        <p:nvSpPr>
          <p:cNvPr id="6" name="TextBox 5"/>
          <p:cNvSpPr txBox="1">
            <a:spLocks noChangeArrowheads="1"/>
          </p:cNvSpPr>
          <p:nvPr/>
        </p:nvSpPr>
        <p:spPr bwMode="auto">
          <a:xfrm>
            <a:off x="3200400" y="1905000"/>
            <a:ext cx="638316" cy="584775"/>
          </a:xfrm>
          <a:prstGeom prst="rect">
            <a:avLst/>
          </a:prstGeom>
          <a:noFill/>
          <a:ln w="9525">
            <a:noFill/>
            <a:miter lim="800000"/>
            <a:headEnd/>
            <a:tailEnd/>
          </a:ln>
        </p:spPr>
        <p:txBody>
          <a:bodyPr wrap="none">
            <a:spAutoFit/>
          </a:bodyPr>
          <a:lstStyle/>
          <a:p>
            <a:r>
              <a:rPr lang="en-US" sz="3200" b="1" dirty="0">
                <a:solidFill>
                  <a:srgbClr val="FF0000"/>
                </a:solidFill>
              </a:rPr>
              <a:t>SH</a:t>
            </a:r>
          </a:p>
        </p:txBody>
      </p:sp>
      <p:sp>
        <p:nvSpPr>
          <p:cNvPr id="7" name="TextBox 6"/>
          <p:cNvSpPr txBox="1"/>
          <p:nvPr/>
        </p:nvSpPr>
        <p:spPr>
          <a:xfrm>
            <a:off x="4724400" y="2667000"/>
            <a:ext cx="2585964"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err="1">
                <a:ln w="50800"/>
                <a:solidFill>
                  <a:srgbClr val="FF0000"/>
                </a:solidFill>
                <a:latin typeface="Algerian" pitchFamily="82" charset="0"/>
              </a:rPr>
              <a:t>thio</a:t>
            </a:r>
            <a:r>
              <a:rPr lang="en-US" sz="3600" b="1" dirty="0" err="1">
                <a:ln w="50800"/>
                <a:solidFill>
                  <a:schemeClr val="tx1"/>
                </a:solidFill>
                <a:latin typeface="Algerian" pitchFamily="82" charset="0"/>
              </a:rPr>
              <a:t>phene</a:t>
            </a:r>
            <a:endParaRPr lang="en-US" sz="3600" b="1" dirty="0">
              <a:ln w="50800"/>
              <a:solidFill>
                <a:schemeClr val="tx1"/>
              </a:solidFill>
              <a:latin typeface="Algerian" pitchFamily="82" charset="0"/>
            </a:endParaRPr>
          </a:p>
        </p:txBody>
      </p:sp>
      <p:sp>
        <p:nvSpPr>
          <p:cNvPr id="8" name="Hexagon 7"/>
          <p:cNvSpPr/>
          <p:nvPr/>
        </p:nvSpPr>
        <p:spPr>
          <a:xfrm rot="5400000">
            <a:off x="1638300" y="4762500"/>
            <a:ext cx="1371600" cy="1143000"/>
          </a:xfrm>
          <a:prstGeom prst="hexagon">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flipH="1">
            <a:off x="1905000" y="4876800"/>
            <a:ext cx="8382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2895600" y="5741480"/>
            <a:ext cx="381000" cy="35452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2895600" y="4724400"/>
            <a:ext cx="457201" cy="255080"/>
          </a:xfrm>
          <a:prstGeom prst="line">
            <a:avLst/>
          </a:prstGeom>
        </p:spPr>
        <p:style>
          <a:lnRef idx="3">
            <a:schemeClr val="accent2"/>
          </a:lnRef>
          <a:fillRef idx="0">
            <a:schemeClr val="accent2"/>
          </a:fillRef>
          <a:effectRef idx="2">
            <a:schemeClr val="accent2"/>
          </a:effectRef>
          <a:fontRef idx="minor">
            <a:schemeClr val="tx1"/>
          </a:fontRef>
        </p:style>
      </p:cxnSp>
      <p:sp>
        <p:nvSpPr>
          <p:cNvPr id="14" name="TextBox 13"/>
          <p:cNvSpPr txBox="1">
            <a:spLocks noChangeArrowheads="1"/>
          </p:cNvSpPr>
          <p:nvPr/>
        </p:nvSpPr>
        <p:spPr bwMode="auto">
          <a:xfrm>
            <a:off x="3276600" y="4267200"/>
            <a:ext cx="638316" cy="584775"/>
          </a:xfrm>
          <a:prstGeom prst="rect">
            <a:avLst/>
          </a:prstGeom>
          <a:noFill/>
          <a:ln w="9525">
            <a:noFill/>
            <a:miter lim="800000"/>
            <a:headEnd/>
            <a:tailEnd/>
          </a:ln>
        </p:spPr>
        <p:txBody>
          <a:bodyPr wrap="none">
            <a:spAutoFit/>
          </a:bodyPr>
          <a:lstStyle/>
          <a:p>
            <a:r>
              <a:rPr lang="en-US" sz="3200" b="1" dirty="0">
                <a:solidFill>
                  <a:srgbClr val="FF0000"/>
                </a:solidFill>
              </a:rPr>
              <a:t>SH</a:t>
            </a:r>
          </a:p>
        </p:txBody>
      </p:sp>
      <p:sp>
        <p:nvSpPr>
          <p:cNvPr id="15" name="TextBox 14"/>
          <p:cNvSpPr txBox="1">
            <a:spLocks noChangeArrowheads="1"/>
          </p:cNvSpPr>
          <p:nvPr/>
        </p:nvSpPr>
        <p:spPr bwMode="auto">
          <a:xfrm>
            <a:off x="3200400" y="5943600"/>
            <a:ext cx="721672" cy="584775"/>
          </a:xfrm>
          <a:prstGeom prst="rect">
            <a:avLst/>
          </a:prstGeom>
          <a:noFill/>
          <a:ln w="9525">
            <a:noFill/>
            <a:miter lim="800000"/>
            <a:headEnd/>
            <a:tailEnd/>
          </a:ln>
        </p:spPr>
        <p:txBody>
          <a:bodyPr wrap="none">
            <a:spAutoFit/>
          </a:bodyPr>
          <a:lstStyle/>
          <a:p>
            <a:r>
              <a:rPr lang="en-US" sz="3200" b="1" dirty="0">
                <a:solidFill>
                  <a:srgbClr val="FF0000"/>
                </a:solidFill>
              </a:rPr>
              <a:t>OH</a:t>
            </a:r>
          </a:p>
        </p:txBody>
      </p:sp>
      <p:sp>
        <p:nvSpPr>
          <p:cNvPr id="16" name="TextBox 15"/>
          <p:cNvSpPr txBox="1"/>
          <p:nvPr/>
        </p:nvSpPr>
        <p:spPr>
          <a:xfrm>
            <a:off x="4067673" y="5029200"/>
            <a:ext cx="4459361"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i="1" dirty="0">
                <a:ln w="50800"/>
                <a:solidFill>
                  <a:schemeClr val="tx1"/>
                </a:solidFill>
                <a:latin typeface="+mj-lt"/>
              </a:rPr>
              <a:t>O</a:t>
            </a:r>
            <a:r>
              <a:rPr lang="en-US" sz="3600" b="1" dirty="0">
                <a:ln w="50800"/>
                <a:solidFill>
                  <a:schemeClr val="tx1"/>
                </a:solidFill>
                <a:latin typeface="+mj-lt"/>
              </a:rPr>
              <a:t> </a:t>
            </a:r>
            <a:r>
              <a:rPr lang="en-US" sz="3600" b="1" dirty="0" smtClean="0">
                <a:ln w="50800"/>
                <a:solidFill>
                  <a:schemeClr val="tx1"/>
                </a:solidFill>
                <a:latin typeface="+mj-lt"/>
              </a:rPr>
              <a:t>- </a:t>
            </a:r>
            <a:r>
              <a:rPr lang="en-US" sz="3600" b="1" dirty="0" err="1">
                <a:ln w="50800"/>
                <a:solidFill>
                  <a:schemeClr val="tx1"/>
                </a:solidFill>
                <a:latin typeface="+mj-lt"/>
              </a:rPr>
              <a:t>hydroxy</a:t>
            </a:r>
            <a:r>
              <a:rPr lang="en-US" sz="3600" b="1" dirty="0" err="1">
                <a:ln w="50800"/>
                <a:solidFill>
                  <a:srgbClr val="FF0000"/>
                </a:solidFill>
                <a:latin typeface="+mj-lt"/>
              </a:rPr>
              <a:t>thio</a:t>
            </a:r>
            <a:r>
              <a:rPr lang="en-US" sz="3600" b="1" dirty="0" err="1">
                <a:ln w="50800"/>
                <a:solidFill>
                  <a:schemeClr val="tx1"/>
                </a:solidFill>
                <a:latin typeface="+mj-lt"/>
              </a:rPr>
              <a:t>phene</a:t>
            </a:r>
            <a:r>
              <a:rPr lang="en-US" sz="3600" b="1" dirty="0">
                <a:ln w="50800"/>
                <a:solidFill>
                  <a:schemeClr val="tx1"/>
                </a:solidFill>
                <a:latin typeface="+mj-lt"/>
              </a:rPr>
              <a:t> </a:t>
            </a:r>
          </a:p>
        </p:txBody>
      </p:sp>
    </p:spTree>
    <p:extLst>
      <p:ext uri="{BB962C8B-B14F-4D97-AF65-F5344CB8AC3E}">
        <p14:creationId xmlns:p14="http://schemas.microsoft.com/office/powerpoint/2010/main" val="35452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nodeType="click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1"/>
                                          </p:val>
                                        </p:tav>
                                        <p:tav tm="100000">
                                          <p:val>
                                            <p:strVal val="#ppt_x"/>
                                          </p:val>
                                        </p:tav>
                                      </p:tavLst>
                                    </p:anim>
                                    <p:anim calcmode="lin" valueType="num">
                                      <p:cBhvr>
                                        <p:cTn id="4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to="" calcmode="lin" valueType="num">
                                      <p:cBhvr>
                                        <p:cTn id="54" dur="1" fill="hold"/>
                                        <p:tgtEl>
                                          <p:spTgt spid="9"/>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0" presetClass="entr" presetSubtype="0" fill="hold" nodeType="clickEffect">
                                  <p:stCondLst>
                                    <p:cond delay="0"/>
                                  </p:stCondLst>
                                  <p:iterate type="lt">
                                    <p:tmPct val="10000"/>
                                  </p:iterate>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anim calcmode="lin" valueType="num">
                                      <p:cBhvr>
                                        <p:cTn id="84" dur="500" fill="hold"/>
                                        <p:tgtEl>
                                          <p:spTgt spid="16"/>
                                        </p:tgtEl>
                                        <p:attrNameLst>
                                          <p:attrName>ppt_x</p:attrName>
                                        </p:attrNameLst>
                                      </p:cBhvr>
                                      <p:tavLst>
                                        <p:tav tm="0">
                                          <p:val>
                                            <p:strVal val="#ppt_x-.1"/>
                                          </p:val>
                                        </p:tav>
                                        <p:tav tm="100000">
                                          <p:val>
                                            <p:strVal val="#ppt_x"/>
                                          </p:val>
                                        </p:tav>
                                      </p:tavLst>
                                    </p:anim>
                                    <p:anim calcmode="lin" valueType="num">
                                      <p:cBhvr>
                                        <p:cTn id="8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animBg="1"/>
      <p:bldP spid="9" grpId="0" animBg="1"/>
      <p:bldP spid="14"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76200" y="76200"/>
            <a:ext cx="9144000" cy="931863"/>
          </a:xfrm>
        </p:spPr>
        <p:txBody>
          <a:bodyPr/>
          <a:lstStyle/>
          <a:p>
            <a:pPr eaLnBrk="1" hangingPunct="1"/>
            <a:r>
              <a:rPr lang="en-US" b="1" dirty="0" smtClean="0">
                <a:solidFill>
                  <a:srgbClr val="FF0000"/>
                </a:solidFill>
              </a:rPr>
              <a:t>Alcohol and Thiols</a:t>
            </a:r>
            <a:endParaRPr lang="en-US" b="1" dirty="0">
              <a:solidFill>
                <a:srgbClr val="FF0000"/>
              </a:solidFill>
            </a:endParaRPr>
          </a:p>
        </p:txBody>
      </p:sp>
      <p:sp>
        <p:nvSpPr>
          <p:cNvPr id="69635" name="Content Placeholder 2"/>
          <p:cNvSpPr>
            <a:spLocks noGrp="1"/>
          </p:cNvSpPr>
          <p:nvPr>
            <p:ph sz="half" idx="1"/>
          </p:nvPr>
        </p:nvSpPr>
        <p:spPr>
          <a:xfrm>
            <a:off x="303212" y="914400"/>
            <a:ext cx="8689975" cy="5867400"/>
          </a:xfrm>
        </p:spPr>
        <p:txBody>
          <a:bodyPr>
            <a:normAutofit/>
          </a:bodyPr>
          <a:lstStyle/>
          <a:p>
            <a:pPr eaLnBrk="1" hangingPunct="1"/>
            <a:endParaRPr lang="en-US" dirty="0">
              <a:sym typeface="Symbol" charset="2"/>
            </a:endParaRPr>
          </a:p>
          <a:p>
            <a:pPr lvl="1" eaLnBrk="1" hangingPunct="1"/>
            <a:endParaRPr lang="en-US" dirty="0">
              <a:sym typeface="Symbol" charset="2"/>
            </a:endParaRPr>
          </a:p>
          <a:p>
            <a:pPr lvl="2" eaLnBrk="1" hangingPunct="1"/>
            <a:endParaRPr lang="en-US" dirty="0">
              <a:sym typeface="Symbol" charset="2"/>
            </a:endParaRPr>
          </a:p>
          <a:p>
            <a:pPr lvl="2" eaLnBrk="1" hangingPunct="1"/>
            <a:endParaRPr lang="en-US" dirty="0">
              <a:sym typeface="Symbol" charset="2"/>
            </a:endParaRPr>
          </a:p>
          <a:p>
            <a:pPr eaLnBrk="1" hangingPunct="1"/>
            <a:endParaRPr lang="en-US" dirty="0" smtClean="0">
              <a:sym typeface="Symbol" charset="2"/>
            </a:endParaRPr>
          </a:p>
        </p:txBody>
      </p:sp>
      <p:pic>
        <p:nvPicPr>
          <p:cNvPr id="69639" name="Picture 3"/>
          <p:cNvPicPr>
            <a:picLocks noChangeAspect="1" noChangeArrowheads="1"/>
          </p:cNvPicPr>
          <p:nvPr/>
        </p:nvPicPr>
        <p:blipFill>
          <a:blip r:embed="rId2"/>
          <a:stretch>
            <a:fillRect/>
          </a:stretch>
        </p:blipFill>
        <p:spPr bwMode="auto">
          <a:xfrm>
            <a:off x="1066800" y="2286000"/>
            <a:ext cx="7563852" cy="2053046"/>
          </a:xfrm>
          <a:prstGeom prst="rect">
            <a:avLst/>
          </a:prstGeom>
          <a:noFill/>
          <a:ln w="9525">
            <a:noFill/>
            <a:miter lim="800000"/>
            <a:headEnd/>
            <a:tailEnd/>
          </a:ln>
        </p:spPr>
      </p:pic>
    </p:spTree>
    <p:extLst>
      <p:ext uri="{BB962C8B-B14F-4D97-AF65-F5344CB8AC3E}">
        <p14:creationId xmlns:p14="http://schemas.microsoft.com/office/powerpoint/2010/main" val="15766830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sym typeface="Symbol" charset="2"/>
              </a:rPr>
              <a:t>2,3-dimercapto-1-propanol</a:t>
            </a:r>
            <a:endParaRPr lang="en-US"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09800"/>
            <a:ext cx="5434441" cy="3005138"/>
          </a:xfrm>
          <a:prstGeom prst="rect">
            <a:avLst/>
          </a:prstGeom>
        </p:spPr>
      </p:pic>
    </p:spTree>
    <p:extLst>
      <p:ext uri="{BB962C8B-B14F-4D97-AF65-F5344CB8AC3E}">
        <p14:creationId xmlns:p14="http://schemas.microsoft.com/office/powerpoint/2010/main" val="31613863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600200"/>
            <a:ext cx="7595349" cy="3200400"/>
          </a:xfrm>
          <a:prstGeom prst="rect">
            <a:avLst/>
          </a:prstGeom>
          <a:ln w="76200">
            <a:solidFill>
              <a:srgbClr val="FF3300"/>
            </a:solidFill>
          </a:ln>
        </p:spPr>
        <p:style>
          <a:lnRef idx="0">
            <a:schemeClr val="accent2"/>
          </a:lnRef>
          <a:fillRef idx="1001">
            <a:schemeClr val="dk1"/>
          </a:fillRef>
          <a:effectRef idx="3">
            <a:schemeClr val="accent2"/>
          </a:effectRef>
          <a:fontRef idx="minor">
            <a:schemeClr val="lt1"/>
          </a:fontRef>
        </p:style>
        <p:txBody>
          <a:bodyPr wrap="none">
            <a:prstTxWarp prst="textStop">
              <a:avLst/>
            </a:prstTxWarp>
            <a:spAutoFit/>
          </a:bodyPr>
          <a:lstStyle/>
          <a:p>
            <a:pPr fontAlgn="auto">
              <a:spcBef>
                <a:spcPts val="0"/>
              </a:spcBef>
              <a:spcAft>
                <a:spcPts val="0"/>
              </a:spcAft>
              <a:defRPr/>
            </a:pPr>
            <a:r>
              <a:rPr lang="en-US" sz="199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rial Narrow" panose="020B0606020202030204" pitchFamily="34" charset="0"/>
              </a:rPr>
              <a:t>chemical Properties</a:t>
            </a:r>
          </a:p>
        </p:txBody>
      </p:sp>
    </p:spTree>
    <p:extLst>
      <p:ext uri="{BB962C8B-B14F-4D97-AF65-F5344CB8AC3E}">
        <p14:creationId xmlns:p14="http://schemas.microsoft.com/office/powerpoint/2010/main" val="22604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85800"/>
            <a:ext cx="4828566"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err="1">
                <a:ln w="50800"/>
                <a:solidFill>
                  <a:schemeClr val="tx1"/>
                </a:solidFill>
                <a:latin typeface="Algerian" pitchFamily="82" charset="0"/>
              </a:rPr>
              <a:t>oXidation</a:t>
            </a:r>
            <a:r>
              <a:rPr lang="en-US" sz="3600" b="1" dirty="0">
                <a:ln w="50800"/>
                <a:solidFill>
                  <a:schemeClr val="tx1"/>
                </a:solidFill>
                <a:latin typeface="Algerian" pitchFamily="82" charset="0"/>
              </a:rPr>
              <a:t> reaction</a:t>
            </a:r>
          </a:p>
        </p:txBody>
      </p:sp>
      <p:sp>
        <p:nvSpPr>
          <p:cNvPr id="3" name="TextBox 2"/>
          <p:cNvSpPr txBox="1"/>
          <p:nvPr/>
        </p:nvSpPr>
        <p:spPr>
          <a:xfrm>
            <a:off x="457200" y="1752600"/>
            <a:ext cx="4419801"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a:ln w="50800"/>
                <a:solidFill>
                  <a:srgbClr val="002060"/>
                </a:solidFill>
                <a:latin typeface="Algerian" pitchFamily="82" charset="0"/>
              </a:rPr>
              <a:t>General formula</a:t>
            </a:r>
          </a:p>
        </p:txBody>
      </p:sp>
      <p:sp>
        <p:nvSpPr>
          <p:cNvPr id="4" name="TextBox 3"/>
          <p:cNvSpPr txBox="1">
            <a:spLocks noChangeArrowheads="1"/>
          </p:cNvSpPr>
          <p:nvPr/>
        </p:nvSpPr>
        <p:spPr bwMode="auto">
          <a:xfrm>
            <a:off x="762000" y="2971800"/>
            <a:ext cx="7662863" cy="461963"/>
          </a:xfrm>
          <a:prstGeom prst="rect">
            <a:avLst/>
          </a:prstGeom>
          <a:noFill/>
          <a:ln w="9525">
            <a:noFill/>
            <a:miter lim="800000"/>
            <a:headEnd/>
            <a:tailEnd/>
          </a:ln>
        </p:spPr>
        <p:txBody>
          <a:bodyPr wrap="none">
            <a:spAutoFit/>
          </a:bodyPr>
          <a:lstStyle/>
          <a:p>
            <a:r>
              <a:rPr lang="en-US" sz="2400"/>
              <a:t>Thiol   +    Thiol    ------------</a:t>
            </a:r>
            <a:r>
              <a:rPr lang="en-US" sz="2400">
                <a:sym typeface="Wingdings" pitchFamily="2" charset="2"/>
              </a:rPr>
              <a:t></a:t>
            </a:r>
            <a:r>
              <a:rPr lang="en-US" sz="2400">
                <a:latin typeface="Times New Roman" pitchFamily="18" charset="0"/>
                <a:cs typeface="Times New Roman" pitchFamily="18" charset="0"/>
              </a:rPr>
              <a:t>        Disulfide    +      Water </a:t>
            </a:r>
            <a:endParaRPr lang="en-US" sz="2400"/>
          </a:p>
        </p:txBody>
      </p:sp>
      <p:sp>
        <p:nvSpPr>
          <p:cNvPr id="6" name="TextBox 5"/>
          <p:cNvSpPr txBox="1">
            <a:spLocks noChangeArrowheads="1"/>
          </p:cNvSpPr>
          <p:nvPr/>
        </p:nvSpPr>
        <p:spPr bwMode="auto">
          <a:xfrm>
            <a:off x="3322637" y="2846043"/>
            <a:ext cx="517525" cy="369888"/>
          </a:xfrm>
          <a:prstGeom prst="rect">
            <a:avLst/>
          </a:prstGeom>
          <a:noFill/>
          <a:ln w="9525">
            <a:noFill/>
            <a:miter lim="800000"/>
            <a:headEnd/>
            <a:tailEnd/>
          </a:ln>
        </p:spPr>
        <p:txBody>
          <a:bodyPr>
            <a:spAutoFit/>
          </a:bodyPr>
          <a:lstStyle/>
          <a:p>
            <a:r>
              <a:rPr lang="en-US" dirty="0"/>
              <a:t>(</a:t>
            </a:r>
            <a:r>
              <a:rPr lang="en-US" dirty="0">
                <a:solidFill>
                  <a:srgbClr val="FF0000"/>
                </a:solidFill>
              </a:rPr>
              <a:t>O</a:t>
            </a:r>
            <a:r>
              <a:rPr lang="en-US" dirty="0"/>
              <a:t>)</a:t>
            </a:r>
          </a:p>
        </p:txBody>
      </p:sp>
      <p:sp>
        <p:nvSpPr>
          <p:cNvPr id="7" name="TextBox 6"/>
          <p:cNvSpPr txBox="1">
            <a:spLocks noChangeArrowheads="1"/>
          </p:cNvSpPr>
          <p:nvPr/>
        </p:nvSpPr>
        <p:spPr bwMode="auto">
          <a:xfrm>
            <a:off x="3222965" y="3271729"/>
            <a:ext cx="684213" cy="369888"/>
          </a:xfrm>
          <a:prstGeom prst="rect">
            <a:avLst/>
          </a:prstGeom>
          <a:noFill/>
          <a:ln w="9525">
            <a:noFill/>
            <a:miter lim="800000"/>
            <a:headEnd/>
            <a:tailEnd/>
          </a:ln>
        </p:spPr>
        <p:txBody>
          <a:bodyPr wrap="none">
            <a:spAutoFit/>
          </a:bodyPr>
          <a:lstStyle/>
          <a:p>
            <a:r>
              <a:rPr lang="en-US" dirty="0"/>
              <a:t>Pt/Ni</a:t>
            </a:r>
          </a:p>
        </p:txBody>
      </p:sp>
      <p:sp>
        <p:nvSpPr>
          <p:cNvPr id="8" name="TextBox 7"/>
          <p:cNvSpPr txBox="1"/>
          <p:nvPr/>
        </p:nvSpPr>
        <p:spPr>
          <a:xfrm>
            <a:off x="609600" y="37338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rgbClr val="002060"/>
                </a:solidFill>
                <a:latin typeface="Algerian" pitchFamily="82" charset="0"/>
              </a:rPr>
              <a:t>EXAMPLE:</a:t>
            </a:r>
          </a:p>
        </p:txBody>
      </p:sp>
      <p:sp>
        <p:nvSpPr>
          <p:cNvPr id="9" name="TextBox 8"/>
          <p:cNvSpPr txBox="1">
            <a:spLocks noChangeArrowheads="1"/>
          </p:cNvSpPr>
          <p:nvPr/>
        </p:nvSpPr>
        <p:spPr bwMode="auto">
          <a:xfrm>
            <a:off x="304800" y="4876800"/>
            <a:ext cx="8458200" cy="369888"/>
          </a:xfrm>
          <a:prstGeom prst="rect">
            <a:avLst/>
          </a:prstGeom>
          <a:noFill/>
          <a:ln w="9525">
            <a:noFill/>
            <a:miter lim="800000"/>
            <a:headEnd/>
            <a:tailEnd/>
          </a:ln>
        </p:spPr>
        <p:txBody>
          <a:bodyPr>
            <a:spAutoFit/>
          </a:bodyPr>
          <a:lstStyle/>
          <a:p>
            <a:r>
              <a:rPr lang="en-US" b="1" dirty="0"/>
              <a:t>CH</a:t>
            </a:r>
            <a:r>
              <a:rPr lang="en-US" sz="1600" b="1" dirty="0"/>
              <a:t>3</a:t>
            </a:r>
            <a:r>
              <a:rPr lang="en-US" b="1" dirty="0"/>
              <a:t>– CH</a:t>
            </a:r>
            <a:r>
              <a:rPr lang="en-US" sz="1400" b="1" dirty="0"/>
              <a:t>2</a:t>
            </a:r>
            <a:r>
              <a:rPr lang="en-US" b="1" dirty="0"/>
              <a:t> – S</a:t>
            </a:r>
            <a:r>
              <a:rPr lang="en-US" b="1" dirty="0">
                <a:solidFill>
                  <a:srgbClr val="FF0000"/>
                </a:solidFill>
              </a:rPr>
              <a:t>H</a:t>
            </a:r>
            <a:r>
              <a:rPr lang="en-US" b="1" dirty="0">
                <a:solidFill>
                  <a:srgbClr val="FFFF00"/>
                </a:solidFill>
              </a:rPr>
              <a:t>  </a:t>
            </a:r>
            <a:r>
              <a:rPr lang="en-US" b="1" dirty="0"/>
              <a:t>+</a:t>
            </a:r>
            <a:r>
              <a:rPr lang="en-US" b="1" dirty="0">
                <a:solidFill>
                  <a:srgbClr val="FFFF00"/>
                </a:solidFill>
              </a:rPr>
              <a:t>  </a:t>
            </a:r>
            <a:r>
              <a:rPr lang="en-US" b="1" dirty="0">
                <a:solidFill>
                  <a:srgbClr val="FF0000"/>
                </a:solidFill>
              </a:rPr>
              <a:t>H</a:t>
            </a:r>
            <a:r>
              <a:rPr lang="en-US" b="1" dirty="0"/>
              <a:t>S</a:t>
            </a:r>
            <a:r>
              <a:rPr lang="en-US" b="1" dirty="0">
                <a:solidFill>
                  <a:srgbClr val="FFFF00"/>
                </a:solidFill>
              </a:rPr>
              <a:t> </a:t>
            </a:r>
            <a:r>
              <a:rPr lang="en-US" b="1" dirty="0"/>
              <a:t>– </a:t>
            </a:r>
            <a:r>
              <a:rPr lang="en-US" sz="1600" b="1" dirty="0"/>
              <a:t>2</a:t>
            </a:r>
            <a:r>
              <a:rPr lang="en-US" b="1" dirty="0"/>
              <a:t>HC – CH</a:t>
            </a:r>
            <a:r>
              <a:rPr lang="en-US" sz="1600" b="1" dirty="0"/>
              <a:t>3</a:t>
            </a:r>
            <a:r>
              <a:rPr lang="en-US" b="1" dirty="0"/>
              <a:t> --------</a:t>
            </a:r>
            <a:r>
              <a:rPr lang="en-US" b="1" dirty="0">
                <a:sym typeface="Wingdings" pitchFamily="2" charset="2"/>
              </a:rPr>
              <a:t> CH</a:t>
            </a:r>
            <a:r>
              <a:rPr lang="en-US" sz="1400" b="1" dirty="0">
                <a:sym typeface="Wingdings" pitchFamily="2" charset="2"/>
              </a:rPr>
              <a:t>3</a:t>
            </a:r>
            <a:r>
              <a:rPr lang="en-US" b="1" dirty="0">
                <a:sym typeface="Wingdings" pitchFamily="2" charset="2"/>
              </a:rPr>
              <a:t>CH</a:t>
            </a:r>
            <a:r>
              <a:rPr lang="en-US" sz="1600" b="1" dirty="0">
                <a:sym typeface="Wingdings" pitchFamily="2" charset="2"/>
              </a:rPr>
              <a:t>2</a:t>
            </a:r>
            <a:r>
              <a:rPr lang="en-US" b="1" dirty="0">
                <a:sym typeface="Wingdings" pitchFamily="2" charset="2"/>
              </a:rPr>
              <a:t> – </a:t>
            </a:r>
            <a:r>
              <a:rPr lang="en-US" b="1" dirty="0">
                <a:solidFill>
                  <a:srgbClr val="FF0000"/>
                </a:solidFill>
                <a:sym typeface="Wingdings" pitchFamily="2" charset="2"/>
              </a:rPr>
              <a:t>S – S </a:t>
            </a:r>
            <a:r>
              <a:rPr lang="en-US" b="1" dirty="0">
                <a:sym typeface="Wingdings" pitchFamily="2" charset="2"/>
              </a:rPr>
              <a:t>– </a:t>
            </a:r>
            <a:r>
              <a:rPr lang="en-US" sz="1600" b="1" dirty="0">
                <a:sym typeface="Wingdings" pitchFamily="2" charset="2"/>
              </a:rPr>
              <a:t>2</a:t>
            </a:r>
            <a:r>
              <a:rPr lang="en-US" b="1" dirty="0">
                <a:sym typeface="Wingdings" pitchFamily="2" charset="2"/>
              </a:rPr>
              <a:t>HCCH</a:t>
            </a:r>
            <a:r>
              <a:rPr lang="en-US" sz="1600" b="1" dirty="0">
                <a:sym typeface="Wingdings" pitchFamily="2" charset="2"/>
              </a:rPr>
              <a:t>3</a:t>
            </a:r>
            <a:r>
              <a:rPr lang="en-US" b="1" dirty="0">
                <a:sym typeface="Wingdings" pitchFamily="2" charset="2"/>
              </a:rPr>
              <a:t> + </a:t>
            </a:r>
            <a:r>
              <a:rPr lang="en-US" b="1" dirty="0">
                <a:solidFill>
                  <a:srgbClr val="FF0000"/>
                </a:solidFill>
                <a:sym typeface="Wingdings" pitchFamily="2" charset="2"/>
              </a:rPr>
              <a:t>H2O </a:t>
            </a:r>
            <a:r>
              <a:rPr lang="en-US" b="1" dirty="0">
                <a:latin typeface="Times New Roman" pitchFamily="18" charset="0"/>
                <a:cs typeface="Times New Roman" pitchFamily="18" charset="0"/>
              </a:rPr>
              <a:t> </a:t>
            </a:r>
            <a:r>
              <a:rPr lang="en-US" b="1" dirty="0"/>
              <a:t>  </a:t>
            </a:r>
          </a:p>
        </p:txBody>
      </p:sp>
      <p:sp>
        <p:nvSpPr>
          <p:cNvPr id="10" name="TextBox 9"/>
          <p:cNvSpPr txBox="1"/>
          <p:nvPr/>
        </p:nvSpPr>
        <p:spPr>
          <a:xfrm>
            <a:off x="2620284" y="5638800"/>
            <a:ext cx="3262175"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a:ln w="50800"/>
                <a:solidFill>
                  <a:srgbClr val="FF0000"/>
                </a:solidFill>
                <a:latin typeface="+mj-lt"/>
              </a:rPr>
              <a:t>diethyl disulfide</a:t>
            </a:r>
          </a:p>
        </p:txBody>
      </p:sp>
      <p:sp>
        <p:nvSpPr>
          <p:cNvPr id="11" name="TextBox 10"/>
          <p:cNvSpPr txBox="1">
            <a:spLocks noChangeArrowheads="1"/>
          </p:cNvSpPr>
          <p:nvPr/>
        </p:nvSpPr>
        <p:spPr bwMode="auto">
          <a:xfrm>
            <a:off x="3581400" y="4697875"/>
            <a:ext cx="533400" cy="381000"/>
          </a:xfrm>
          <a:prstGeom prst="rect">
            <a:avLst/>
          </a:prstGeom>
          <a:noFill/>
          <a:ln w="9525">
            <a:noFill/>
            <a:miter lim="800000"/>
            <a:headEnd/>
            <a:tailEnd/>
          </a:ln>
        </p:spPr>
        <p:txBody>
          <a:bodyPr>
            <a:spAutoFit/>
          </a:bodyPr>
          <a:lstStyle/>
          <a:p>
            <a:r>
              <a:rPr lang="en-US" dirty="0"/>
              <a:t>(</a:t>
            </a:r>
            <a:r>
              <a:rPr lang="en-US" dirty="0">
                <a:solidFill>
                  <a:srgbClr val="FF0000"/>
                </a:solidFill>
              </a:rPr>
              <a:t>O</a:t>
            </a:r>
            <a:r>
              <a:rPr lang="en-US" dirty="0"/>
              <a:t>)</a:t>
            </a:r>
          </a:p>
        </p:txBody>
      </p:sp>
      <p:sp>
        <p:nvSpPr>
          <p:cNvPr id="12" name="TextBox 11"/>
          <p:cNvSpPr txBox="1">
            <a:spLocks noChangeArrowheads="1"/>
          </p:cNvSpPr>
          <p:nvPr/>
        </p:nvSpPr>
        <p:spPr bwMode="auto">
          <a:xfrm>
            <a:off x="3554186" y="5105854"/>
            <a:ext cx="684213" cy="369888"/>
          </a:xfrm>
          <a:prstGeom prst="rect">
            <a:avLst/>
          </a:prstGeom>
          <a:noFill/>
          <a:ln w="9525">
            <a:noFill/>
            <a:miter lim="800000"/>
            <a:headEnd/>
            <a:tailEnd/>
          </a:ln>
        </p:spPr>
        <p:txBody>
          <a:bodyPr wrap="none">
            <a:spAutoFit/>
          </a:bodyPr>
          <a:lstStyle/>
          <a:p>
            <a:r>
              <a:rPr lang="en-US" dirty="0"/>
              <a:t>Pt/Ni</a:t>
            </a:r>
          </a:p>
        </p:txBody>
      </p:sp>
    </p:spTree>
    <p:extLst>
      <p:ext uri="{BB962C8B-B14F-4D97-AF65-F5344CB8AC3E}">
        <p14:creationId xmlns:p14="http://schemas.microsoft.com/office/powerpoint/2010/main" val="281695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nodeType="clickEffect">
                                  <p:stCondLst>
                                    <p:cond delay="0"/>
                                  </p:stCondLst>
                                  <p:iterate type="lt">
                                    <p:tmPct val="10000"/>
                                  </p:iterate>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anim calcmode="lin" valueType="num">
                                      <p:cBhvr>
                                        <p:cTn id="67" dur="500" fill="hold"/>
                                        <p:tgtEl>
                                          <p:spTgt spid="10"/>
                                        </p:tgtEl>
                                        <p:attrNameLst>
                                          <p:attrName>ppt_x</p:attrName>
                                        </p:attrNameLst>
                                      </p:cBhvr>
                                      <p:tavLst>
                                        <p:tav tm="0">
                                          <p:val>
                                            <p:strVal val="#ppt_x-.1"/>
                                          </p:val>
                                        </p:tav>
                                        <p:tav tm="100000">
                                          <p:val>
                                            <p:strVal val="#ppt_x"/>
                                          </p:val>
                                        </p:tav>
                                      </p:tavLst>
                                    </p:anim>
                                    <p:anim calcmode="lin" valueType="num">
                                      <p:cBhvr>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4586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600" y="2590800"/>
            <a:ext cx="8687283" cy="3231654"/>
          </a:xfrm>
          <a:prstGeom prst="rect">
            <a:avLst/>
          </a:prstGeom>
        </p:spPr>
        <p:txBody>
          <a:bodyPr wrap="square">
            <a:spAutoFit/>
          </a:bodyPr>
          <a:lstStyle/>
          <a:p>
            <a:pPr algn="just"/>
            <a:r>
              <a:rPr lang="en-GB" altLang="en-US" sz="4800" b="1" dirty="0">
                <a:solidFill>
                  <a:srgbClr val="FF0000"/>
                </a:solidFill>
                <a:latin typeface="Tahoma" pitchFamily="34" charset="0"/>
                <a:ea typeface="Tahoma" pitchFamily="34" charset="0"/>
                <a:cs typeface="Tahoma" pitchFamily="34" charset="0"/>
              </a:rPr>
              <a:t>Ether</a:t>
            </a:r>
            <a:r>
              <a:rPr lang="en-GB" altLang="en-US" sz="3600" b="1" dirty="0">
                <a:solidFill>
                  <a:schemeClr val="accent2"/>
                </a:solidFill>
                <a:latin typeface="Tahoma" pitchFamily="34" charset="0"/>
                <a:ea typeface="Tahoma" pitchFamily="34" charset="0"/>
                <a:cs typeface="Tahoma" pitchFamily="34" charset="0"/>
              </a:rPr>
              <a:t>:</a:t>
            </a:r>
            <a:r>
              <a:rPr lang="en-GB" altLang="en-US" sz="3600" b="1" dirty="0">
                <a:latin typeface="Tahoma" pitchFamily="34" charset="0"/>
                <a:ea typeface="Tahoma" pitchFamily="34" charset="0"/>
                <a:cs typeface="Tahoma" pitchFamily="34" charset="0"/>
              </a:rPr>
              <a:t>	</a:t>
            </a:r>
            <a:r>
              <a:rPr lang="en-US" altLang="en-US" sz="3600" b="1" dirty="0">
                <a:latin typeface="Tahoma" pitchFamily="34" charset="0"/>
                <a:ea typeface="Tahoma" pitchFamily="34" charset="0"/>
                <a:cs typeface="Tahoma" pitchFamily="34" charset="0"/>
              </a:rPr>
              <a:t> </a:t>
            </a:r>
            <a:r>
              <a:rPr lang="en-US" altLang="en-US" sz="3600" b="1" dirty="0">
                <a:effectLst>
                  <a:outerShdw blurRad="38100" dist="38100" dir="2700000" algn="tl">
                    <a:srgbClr val="C0C0C0"/>
                  </a:outerShdw>
                </a:effectLst>
                <a:latin typeface="Tahoma" pitchFamily="34" charset="0"/>
                <a:ea typeface="Tahoma" pitchFamily="34" charset="0"/>
                <a:cs typeface="Tahoma" pitchFamily="34" charset="0"/>
              </a:rPr>
              <a:t>is a class of </a:t>
            </a:r>
            <a:r>
              <a:rPr lang="en-US" altLang="en-US" sz="3600" b="1" dirty="0" smtClean="0">
                <a:effectLst>
                  <a:outerShdw blurRad="38100" dist="38100" dir="2700000" algn="tl">
                    <a:srgbClr val="C0C0C0"/>
                  </a:outerShdw>
                </a:effectLst>
                <a:latin typeface="Tahoma" pitchFamily="34" charset="0"/>
                <a:ea typeface="Tahoma" pitchFamily="34" charset="0"/>
                <a:cs typeface="Tahoma" pitchFamily="34" charset="0"/>
              </a:rPr>
              <a:t>organic compounds in </a:t>
            </a:r>
            <a:r>
              <a:rPr lang="en-US" altLang="en-US" sz="3600" b="1" dirty="0">
                <a:effectLst>
                  <a:outerShdw blurRad="38100" dist="38100" dir="2700000" algn="tl">
                    <a:srgbClr val="C0C0C0"/>
                  </a:outerShdw>
                </a:effectLst>
                <a:latin typeface="Tahoma" pitchFamily="34" charset="0"/>
                <a:ea typeface="Tahoma" pitchFamily="34" charset="0"/>
                <a:cs typeface="Tahoma" pitchFamily="34" charset="0"/>
              </a:rPr>
              <a:t>which </a:t>
            </a:r>
            <a:r>
              <a:rPr lang="en-US" altLang="en-US" sz="3600" b="1" dirty="0" smtClean="0">
                <a:effectLst>
                  <a:outerShdw blurRad="38100" dist="38100" dir="2700000" algn="tl">
                    <a:srgbClr val="C0C0C0"/>
                  </a:outerShdw>
                </a:effectLst>
                <a:latin typeface="Tahoma" pitchFamily="34" charset="0"/>
                <a:ea typeface="Tahoma" pitchFamily="34" charset="0"/>
                <a:cs typeface="Tahoma" pitchFamily="34" charset="0"/>
              </a:rPr>
              <a:t>an </a:t>
            </a:r>
            <a:r>
              <a:rPr lang="en-US" altLang="en-US" sz="3600" b="1" u="sng" dirty="0" smtClean="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OXYGEN</a:t>
            </a:r>
            <a:r>
              <a:rPr lang="en-US" altLang="en-US" sz="3600" b="1" dirty="0" smtClean="0">
                <a:effectLst>
                  <a:outerShdw blurRad="38100" dist="38100" dir="2700000" algn="tl">
                    <a:srgbClr val="C0C0C0"/>
                  </a:outerShdw>
                </a:effectLst>
                <a:latin typeface="Tahoma" pitchFamily="34" charset="0"/>
                <a:ea typeface="Tahoma" pitchFamily="34" charset="0"/>
                <a:cs typeface="Tahoma" pitchFamily="34" charset="0"/>
              </a:rPr>
              <a:t> atom connected </a:t>
            </a:r>
            <a:r>
              <a:rPr lang="en-US" altLang="en-US" sz="3600" b="1" dirty="0">
                <a:effectLst>
                  <a:outerShdw blurRad="38100" dist="38100" dir="2700000" algn="tl">
                    <a:srgbClr val="C0C0C0"/>
                  </a:outerShdw>
                </a:effectLst>
                <a:latin typeface="Tahoma" pitchFamily="34" charset="0"/>
                <a:ea typeface="Tahoma" pitchFamily="34" charset="0"/>
                <a:cs typeface="Tahoma" pitchFamily="34" charset="0"/>
              </a:rPr>
              <a:t>to two organic groups </a:t>
            </a:r>
            <a:r>
              <a:rPr lang="en-US" altLang="en-US" sz="3600" b="1" dirty="0" smtClean="0">
                <a:effectLst>
                  <a:outerShdw blurRad="38100" dist="38100" dir="2700000" algn="tl">
                    <a:srgbClr val="C0C0C0"/>
                  </a:outerShdw>
                </a:effectLst>
                <a:latin typeface="Tahoma" pitchFamily="34" charset="0"/>
                <a:ea typeface="Tahoma" pitchFamily="34" charset="0"/>
                <a:cs typeface="Tahoma" pitchFamily="34" charset="0"/>
              </a:rPr>
              <a:t>(</a:t>
            </a:r>
            <a:r>
              <a:rPr lang="en-US" altLang="en-US" sz="3600" i="1" dirty="0" smtClean="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Alkyl</a:t>
            </a:r>
            <a:r>
              <a:rPr lang="en-US" altLang="en-US" sz="3600" b="1" dirty="0" smtClean="0">
                <a:effectLst>
                  <a:outerShdw blurRad="38100" dist="38100" dir="2700000" algn="tl">
                    <a:srgbClr val="C0C0C0"/>
                  </a:outerShdw>
                </a:effectLst>
                <a:latin typeface="Tahoma" pitchFamily="34" charset="0"/>
                <a:ea typeface="Tahoma" pitchFamily="34" charset="0"/>
                <a:cs typeface="Tahoma" pitchFamily="34" charset="0"/>
              </a:rPr>
              <a:t> </a:t>
            </a:r>
            <a:r>
              <a:rPr lang="en-US" altLang="en-US" sz="3600" b="1" dirty="0">
                <a:effectLst>
                  <a:outerShdw blurRad="38100" dist="38100" dir="2700000" algn="tl">
                    <a:srgbClr val="C0C0C0"/>
                  </a:outerShdw>
                </a:effectLst>
                <a:latin typeface="Tahoma" pitchFamily="34" charset="0"/>
                <a:ea typeface="Tahoma" pitchFamily="34" charset="0"/>
                <a:cs typeface="Tahoma" pitchFamily="34" charset="0"/>
              </a:rPr>
              <a:t>or </a:t>
            </a:r>
            <a:r>
              <a:rPr lang="en-US" altLang="en-US" sz="3600" i="1" dirty="0" smtClean="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Aryl</a:t>
            </a:r>
            <a:r>
              <a:rPr lang="en-US" altLang="en-US" sz="3600" b="1" dirty="0" smtClean="0">
                <a:effectLst>
                  <a:outerShdw blurRad="38100" dist="38100" dir="2700000" algn="tl">
                    <a:srgbClr val="C0C0C0"/>
                  </a:outerShdw>
                </a:effectLst>
                <a:latin typeface="Tahoma" pitchFamily="34" charset="0"/>
                <a:ea typeface="Tahoma" pitchFamily="34" charset="0"/>
                <a:cs typeface="Tahoma" pitchFamily="34" charset="0"/>
              </a:rPr>
              <a:t> "</a:t>
            </a:r>
            <a:r>
              <a:rPr lang="en-US" altLang="en-US" sz="3600" b="1" dirty="0" smtClean="0">
                <a:solidFill>
                  <a:schemeClr val="tx2"/>
                </a:solidFill>
                <a:effectLst>
                  <a:outerShdw blurRad="38100" dist="38100" dir="2700000" algn="tl">
                    <a:srgbClr val="C0C0C0"/>
                  </a:outerShdw>
                </a:effectLst>
                <a:latin typeface="Tahoma" pitchFamily="34" charset="0"/>
                <a:ea typeface="Tahoma" pitchFamily="34" charset="0"/>
                <a:cs typeface="Tahoma" pitchFamily="34" charset="0"/>
              </a:rPr>
              <a:t>benzene </a:t>
            </a:r>
            <a:r>
              <a:rPr lang="en-US" altLang="en-US" sz="3600" b="1" dirty="0">
                <a:solidFill>
                  <a:schemeClr val="tx2"/>
                </a:solidFill>
                <a:effectLst>
                  <a:outerShdw blurRad="38100" dist="38100" dir="2700000" algn="tl">
                    <a:srgbClr val="C0C0C0"/>
                  </a:outerShdw>
                </a:effectLst>
                <a:latin typeface="Tahoma" pitchFamily="34" charset="0"/>
                <a:ea typeface="Tahoma" pitchFamily="34" charset="0"/>
                <a:cs typeface="Tahoma" pitchFamily="34" charset="0"/>
              </a:rPr>
              <a:t>ring</a:t>
            </a:r>
            <a:r>
              <a:rPr lang="en-US" altLang="en-US" sz="3600" b="1" dirty="0">
                <a:effectLst>
                  <a:outerShdw blurRad="38100" dist="38100" dir="2700000" algn="tl">
                    <a:srgbClr val="C0C0C0"/>
                  </a:outerShdw>
                </a:effectLst>
                <a:latin typeface="Tahoma" pitchFamily="34" charset="0"/>
                <a:ea typeface="Tahoma" pitchFamily="34" charset="0"/>
                <a:cs typeface="Tahoma" pitchFamily="34" charset="0"/>
              </a:rPr>
              <a:t>") by </a:t>
            </a:r>
            <a:r>
              <a:rPr lang="en-US" altLang="en-US" sz="4800"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σ</a:t>
            </a:r>
            <a:r>
              <a:rPr lang="en-US" altLang="en-US" sz="3600" b="1" dirty="0">
                <a:effectLst>
                  <a:outerShdw blurRad="38100" dist="38100" dir="2700000" algn="tl">
                    <a:srgbClr val="C0C0C0"/>
                  </a:outerShdw>
                </a:effectLst>
                <a:latin typeface="Tahoma" pitchFamily="34" charset="0"/>
                <a:ea typeface="Tahoma" pitchFamily="34" charset="0"/>
                <a:cs typeface="Tahoma" pitchFamily="34" charset="0"/>
              </a:rPr>
              <a:t> bonds. </a:t>
            </a:r>
            <a:endParaRPr lang="en-US" sz="3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697633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1430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Algerian" pitchFamily="82" charset="0"/>
              </a:rPr>
              <a:t>EXAMPLE:</a:t>
            </a:r>
          </a:p>
        </p:txBody>
      </p:sp>
      <p:sp>
        <p:nvSpPr>
          <p:cNvPr id="3" name="Regular Pentagon 2"/>
          <p:cNvSpPr/>
          <p:nvPr/>
        </p:nvSpPr>
        <p:spPr>
          <a:xfrm>
            <a:off x="457200" y="2971800"/>
            <a:ext cx="1295400" cy="1066800"/>
          </a:xfrm>
          <a:prstGeom prst="pen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a:stCxn id="3" idx="5"/>
          </p:cNvCxnSpPr>
          <p:nvPr/>
        </p:nvCxnSpPr>
        <p:spPr>
          <a:xfrm flipV="1">
            <a:off x="1752599" y="3124200"/>
            <a:ext cx="457201" cy="255080"/>
          </a:xfrm>
          <a:prstGeom prst="line">
            <a:avLst/>
          </a:prstGeom>
        </p:spPr>
        <p:style>
          <a:lnRef idx="3">
            <a:schemeClr val="accent2"/>
          </a:lnRef>
          <a:fillRef idx="0">
            <a:schemeClr val="accent2"/>
          </a:fillRef>
          <a:effectRef idx="2">
            <a:schemeClr val="accent2"/>
          </a:effectRef>
          <a:fontRef idx="minor">
            <a:schemeClr val="tx1"/>
          </a:fontRef>
        </p:style>
      </p:cxnSp>
      <p:sp>
        <p:nvSpPr>
          <p:cNvPr id="6" name="TextBox 5"/>
          <p:cNvSpPr txBox="1">
            <a:spLocks noChangeArrowheads="1"/>
          </p:cNvSpPr>
          <p:nvPr/>
        </p:nvSpPr>
        <p:spPr bwMode="auto">
          <a:xfrm>
            <a:off x="2133600" y="2590800"/>
            <a:ext cx="638316" cy="584775"/>
          </a:xfrm>
          <a:prstGeom prst="rect">
            <a:avLst/>
          </a:prstGeom>
          <a:noFill/>
          <a:ln w="9525">
            <a:noFill/>
            <a:miter lim="800000"/>
            <a:headEnd/>
            <a:tailEnd/>
          </a:ln>
        </p:spPr>
        <p:txBody>
          <a:bodyPr wrap="none">
            <a:spAutoFit/>
          </a:bodyPr>
          <a:lstStyle/>
          <a:p>
            <a:r>
              <a:rPr lang="en-US" sz="3200" b="1" dirty="0">
                <a:solidFill>
                  <a:srgbClr val="FF0000"/>
                </a:solidFill>
              </a:rPr>
              <a:t>SH</a:t>
            </a:r>
          </a:p>
        </p:txBody>
      </p:sp>
      <p:sp>
        <p:nvSpPr>
          <p:cNvPr id="7" name="TextBox 6"/>
          <p:cNvSpPr txBox="1">
            <a:spLocks noChangeArrowheads="1"/>
          </p:cNvSpPr>
          <p:nvPr/>
        </p:nvSpPr>
        <p:spPr bwMode="auto">
          <a:xfrm>
            <a:off x="1981200" y="3429000"/>
            <a:ext cx="3754438" cy="584200"/>
          </a:xfrm>
          <a:prstGeom prst="rect">
            <a:avLst/>
          </a:prstGeom>
          <a:noFill/>
          <a:ln w="9525">
            <a:noFill/>
            <a:miter lim="800000"/>
            <a:headEnd/>
            <a:tailEnd/>
          </a:ln>
        </p:spPr>
        <p:txBody>
          <a:bodyPr wrap="none">
            <a:spAutoFit/>
          </a:bodyPr>
          <a:lstStyle/>
          <a:p>
            <a:r>
              <a:rPr lang="en-US" sz="3200" b="1" dirty="0"/>
              <a:t>+    HS – CH3 ---</a:t>
            </a:r>
            <a:r>
              <a:rPr lang="en-US" sz="3200" b="1" dirty="0">
                <a:sym typeface="Wingdings" pitchFamily="2" charset="2"/>
              </a:rPr>
              <a:t></a:t>
            </a:r>
            <a:r>
              <a:rPr lang="en-US" sz="3200" b="1" dirty="0">
                <a:latin typeface="Times New Roman" pitchFamily="18" charset="0"/>
                <a:cs typeface="Times New Roman" pitchFamily="18" charset="0"/>
              </a:rPr>
              <a:t> </a:t>
            </a:r>
            <a:endParaRPr lang="en-US" sz="3200" b="1" dirty="0"/>
          </a:p>
        </p:txBody>
      </p:sp>
      <p:sp>
        <p:nvSpPr>
          <p:cNvPr id="8" name="TextBox 7"/>
          <p:cNvSpPr txBox="1">
            <a:spLocks noChangeArrowheads="1"/>
          </p:cNvSpPr>
          <p:nvPr/>
        </p:nvSpPr>
        <p:spPr bwMode="auto">
          <a:xfrm>
            <a:off x="4288263" y="3340100"/>
            <a:ext cx="533400" cy="381000"/>
          </a:xfrm>
          <a:prstGeom prst="rect">
            <a:avLst/>
          </a:prstGeom>
          <a:noFill/>
          <a:ln w="9525">
            <a:noFill/>
            <a:miter lim="800000"/>
            <a:headEnd/>
            <a:tailEnd/>
          </a:ln>
        </p:spPr>
        <p:txBody>
          <a:bodyPr>
            <a:spAutoFit/>
          </a:bodyPr>
          <a:lstStyle/>
          <a:p>
            <a:r>
              <a:rPr lang="en-US" dirty="0"/>
              <a:t>(O)</a:t>
            </a:r>
          </a:p>
        </p:txBody>
      </p:sp>
      <p:sp>
        <p:nvSpPr>
          <p:cNvPr id="9" name="TextBox 8"/>
          <p:cNvSpPr txBox="1">
            <a:spLocks noChangeArrowheads="1"/>
          </p:cNvSpPr>
          <p:nvPr/>
        </p:nvSpPr>
        <p:spPr bwMode="auto">
          <a:xfrm>
            <a:off x="4277377" y="3820886"/>
            <a:ext cx="684213" cy="369888"/>
          </a:xfrm>
          <a:prstGeom prst="rect">
            <a:avLst/>
          </a:prstGeom>
          <a:noFill/>
          <a:ln w="9525">
            <a:noFill/>
            <a:miter lim="800000"/>
            <a:headEnd/>
            <a:tailEnd/>
          </a:ln>
        </p:spPr>
        <p:txBody>
          <a:bodyPr wrap="none">
            <a:spAutoFit/>
          </a:bodyPr>
          <a:lstStyle/>
          <a:p>
            <a:r>
              <a:rPr lang="en-US" dirty="0"/>
              <a:t>Pt/Ni</a:t>
            </a:r>
          </a:p>
        </p:txBody>
      </p:sp>
      <p:sp>
        <p:nvSpPr>
          <p:cNvPr id="10" name="Regular Pentagon 9"/>
          <p:cNvSpPr/>
          <p:nvPr/>
        </p:nvSpPr>
        <p:spPr>
          <a:xfrm>
            <a:off x="5638800" y="2971800"/>
            <a:ext cx="1295400" cy="1066800"/>
          </a:xfrm>
          <a:prstGeom prst="pen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flipV="1">
            <a:off x="6934200" y="3124200"/>
            <a:ext cx="457201" cy="25508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p:cNvSpPr txBox="1">
            <a:spLocks noChangeArrowheads="1"/>
          </p:cNvSpPr>
          <p:nvPr/>
        </p:nvSpPr>
        <p:spPr bwMode="auto">
          <a:xfrm>
            <a:off x="7239000" y="2743200"/>
            <a:ext cx="1388522" cy="400110"/>
          </a:xfrm>
          <a:prstGeom prst="rect">
            <a:avLst/>
          </a:prstGeom>
          <a:noFill/>
          <a:ln w="9525">
            <a:noFill/>
            <a:miter lim="800000"/>
            <a:headEnd/>
            <a:tailEnd/>
          </a:ln>
        </p:spPr>
        <p:txBody>
          <a:bodyPr wrap="none">
            <a:spAutoFit/>
          </a:bodyPr>
          <a:lstStyle/>
          <a:p>
            <a:r>
              <a:rPr lang="en-US" sz="2000" b="1" dirty="0">
                <a:solidFill>
                  <a:srgbClr val="FF0000"/>
                </a:solidFill>
              </a:rPr>
              <a:t>S – S – CH</a:t>
            </a:r>
            <a:r>
              <a:rPr lang="en-US" b="1" dirty="0">
                <a:solidFill>
                  <a:srgbClr val="FF0000"/>
                </a:solidFill>
              </a:rPr>
              <a:t>3</a:t>
            </a:r>
            <a:r>
              <a:rPr lang="en-US" sz="2000" b="1" dirty="0">
                <a:solidFill>
                  <a:srgbClr val="FF0000"/>
                </a:solidFill>
              </a:rPr>
              <a:t> </a:t>
            </a:r>
          </a:p>
        </p:txBody>
      </p:sp>
      <p:sp>
        <p:nvSpPr>
          <p:cNvPr id="13" name="TextBox 12"/>
          <p:cNvSpPr txBox="1">
            <a:spLocks noChangeArrowheads="1"/>
          </p:cNvSpPr>
          <p:nvPr/>
        </p:nvSpPr>
        <p:spPr bwMode="auto">
          <a:xfrm>
            <a:off x="7467600" y="3352800"/>
            <a:ext cx="990600" cy="584200"/>
          </a:xfrm>
          <a:prstGeom prst="rect">
            <a:avLst/>
          </a:prstGeom>
          <a:noFill/>
          <a:ln w="9525">
            <a:noFill/>
            <a:miter lim="800000"/>
            <a:headEnd/>
            <a:tailEnd/>
          </a:ln>
        </p:spPr>
        <p:txBody>
          <a:bodyPr>
            <a:spAutoFit/>
          </a:bodyPr>
          <a:lstStyle/>
          <a:p>
            <a:r>
              <a:rPr lang="en-US" sz="3200" b="1"/>
              <a:t>H</a:t>
            </a:r>
            <a:r>
              <a:rPr lang="en-US" sz="2400" b="1"/>
              <a:t>2</a:t>
            </a:r>
            <a:r>
              <a:rPr lang="en-US" sz="3200" b="1"/>
              <a:t>O</a:t>
            </a:r>
            <a:r>
              <a:rPr lang="en-US" sz="3200" b="1">
                <a:latin typeface="Times New Roman" pitchFamily="18" charset="0"/>
                <a:cs typeface="Times New Roman" pitchFamily="18" charset="0"/>
              </a:rPr>
              <a:t> </a:t>
            </a:r>
            <a:endParaRPr lang="en-US" sz="3200" b="1"/>
          </a:p>
        </p:txBody>
      </p:sp>
      <p:sp>
        <p:nvSpPr>
          <p:cNvPr id="14" name="TextBox 13"/>
          <p:cNvSpPr txBox="1"/>
          <p:nvPr/>
        </p:nvSpPr>
        <p:spPr>
          <a:xfrm>
            <a:off x="1295400" y="4800600"/>
            <a:ext cx="6477000" cy="646331"/>
          </a:xfrm>
          <a:prstGeom prst="rect">
            <a:avLst/>
          </a:prstGeom>
        </p:spPr>
        <p:style>
          <a:lnRef idx="3">
            <a:schemeClr val="lt1"/>
          </a:lnRef>
          <a:fillRef idx="1">
            <a:schemeClr val="accent2"/>
          </a:fillRef>
          <a:effectRef idx="1">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err="1">
                <a:ln w="50800"/>
                <a:solidFill>
                  <a:srgbClr val="FF0000"/>
                </a:solidFill>
                <a:latin typeface="+mj-lt"/>
              </a:rPr>
              <a:t>cyclopentylmethyl</a:t>
            </a:r>
            <a:r>
              <a:rPr lang="en-US" sz="3600" b="1" dirty="0">
                <a:ln w="50800"/>
                <a:solidFill>
                  <a:srgbClr val="FF0000"/>
                </a:solidFill>
                <a:latin typeface="+mj-lt"/>
              </a:rPr>
              <a:t> disulfide</a:t>
            </a:r>
          </a:p>
        </p:txBody>
      </p:sp>
    </p:spTree>
    <p:extLst>
      <p:ext uri="{BB962C8B-B14F-4D97-AF65-F5344CB8AC3E}">
        <p14:creationId xmlns:p14="http://schemas.microsoft.com/office/powerpoint/2010/main" val="366868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0" presetClass="entr" presetSubtype="0" fill="hold" nodeType="clickEffect">
                                  <p:stCondLst>
                                    <p:cond delay="0"/>
                                  </p:stCondLst>
                                  <p:iterate type="lt">
                                    <p:tmPct val="10000"/>
                                  </p:iterate>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anim calcmode="lin" valueType="num">
                                      <p:cBhvr>
                                        <p:cTn id="75" dur="500" fill="hold"/>
                                        <p:tgtEl>
                                          <p:spTgt spid="14"/>
                                        </p:tgtEl>
                                        <p:attrNameLst>
                                          <p:attrName>ppt_x</p:attrName>
                                        </p:attrNameLst>
                                      </p:cBhvr>
                                      <p:tavLst>
                                        <p:tav tm="0">
                                          <p:val>
                                            <p:strVal val="#ppt_x-.1"/>
                                          </p:val>
                                        </p:tav>
                                        <p:tav tm="100000">
                                          <p:val>
                                            <p:strVal val="#ppt_x"/>
                                          </p:val>
                                        </p:tav>
                                      </p:tavLst>
                                    </p:anim>
                                    <p:anim calcmode="lin" valueType="num">
                                      <p:cBhvr>
                                        <p:cTn id="7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P spid="10" grpId="0" animBg="1"/>
      <p:bldP spid="12"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600200"/>
            <a:ext cx="7595349" cy="3200400"/>
          </a:xfrm>
          <a:prstGeom prst="rect">
            <a:avLst/>
          </a:prstGeom>
          <a:ln w="76200">
            <a:solidFill>
              <a:srgbClr val="FF3300"/>
            </a:solidFill>
          </a:ln>
        </p:spPr>
        <p:style>
          <a:lnRef idx="0">
            <a:schemeClr val="accent2"/>
          </a:lnRef>
          <a:fillRef idx="1001">
            <a:schemeClr val="dk1"/>
          </a:fillRef>
          <a:effectRef idx="3">
            <a:schemeClr val="accent2"/>
          </a:effectRef>
          <a:fontRef idx="minor">
            <a:schemeClr val="lt1"/>
          </a:fontRef>
        </p:style>
        <p:txBody>
          <a:bodyPr wrap="none">
            <a:prstTxWarp prst="textStop">
              <a:avLst/>
            </a:prstTxWarp>
            <a:spAutoFit/>
          </a:bodyPr>
          <a:lstStyle/>
          <a:p>
            <a:pPr fontAlgn="auto">
              <a:spcBef>
                <a:spcPts val="0"/>
              </a:spcBef>
              <a:spcAft>
                <a:spcPts val="0"/>
              </a:spcAft>
              <a:defRPr/>
            </a:pPr>
            <a:r>
              <a:rPr lang="en-US" sz="199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rial Narrow" panose="020B0606020202030204" pitchFamily="34" charset="0"/>
              </a:rPr>
              <a:t>disulfides</a:t>
            </a:r>
          </a:p>
        </p:txBody>
      </p:sp>
    </p:spTree>
    <p:extLst>
      <p:ext uri="{BB962C8B-B14F-4D97-AF65-F5344CB8AC3E}">
        <p14:creationId xmlns:p14="http://schemas.microsoft.com/office/powerpoint/2010/main" val="42897128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219200"/>
          </a:xfrm>
        </p:spPr>
        <p:txBody>
          <a:bodyPr/>
          <a:lstStyle/>
          <a:p>
            <a:pPr algn="ctr">
              <a:defRPr/>
            </a:pPr>
            <a:r>
              <a:rPr sz="7200" smtClean="0">
                <a:solidFill>
                  <a:srgbClr val="FF0000"/>
                </a:solidFill>
              </a:rPr>
              <a:t>DEFINITION</a:t>
            </a:r>
            <a:r>
              <a:rPr sz="7200" smtClean="0"/>
              <a:t> </a:t>
            </a:r>
            <a:endParaRPr sz="6600"/>
          </a:p>
        </p:txBody>
      </p:sp>
      <p:sp>
        <p:nvSpPr>
          <p:cNvPr id="39939" name="Content Placeholder 2"/>
          <p:cNvSpPr>
            <a:spLocks noGrp="1"/>
          </p:cNvSpPr>
          <p:nvPr>
            <p:ph idx="1"/>
          </p:nvPr>
        </p:nvSpPr>
        <p:spPr>
          <a:xfrm>
            <a:off x="533400" y="2209800"/>
            <a:ext cx="8229600" cy="3581400"/>
          </a:xfrm>
        </p:spPr>
        <p:txBody>
          <a:bodyPr/>
          <a:lstStyle/>
          <a:p>
            <a:pPr>
              <a:buFont typeface="Wingdings 2" pitchFamily="18" charset="2"/>
              <a:buNone/>
            </a:pPr>
            <a:r>
              <a:rPr lang="en-US" sz="7200" dirty="0" smtClean="0"/>
              <a:t>Organic compounds containing </a:t>
            </a:r>
            <a:r>
              <a:rPr lang="en-US" sz="7200" b="1" dirty="0" smtClean="0">
                <a:solidFill>
                  <a:srgbClr val="FF0000"/>
                </a:solidFill>
              </a:rPr>
              <a:t>- S - S - </a:t>
            </a:r>
            <a:r>
              <a:rPr lang="en-US" sz="7200" dirty="0" smtClean="0"/>
              <a:t>functional group.   </a:t>
            </a:r>
          </a:p>
        </p:txBody>
      </p:sp>
    </p:spTree>
    <p:extLst>
      <p:ext uri="{BB962C8B-B14F-4D97-AF65-F5344CB8AC3E}">
        <p14:creationId xmlns:p14="http://schemas.microsoft.com/office/powerpoint/2010/main" val="39815353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00200"/>
            <a:ext cx="7595349" cy="3200400"/>
          </a:xfrm>
          <a:prstGeom prst="rect">
            <a:avLst/>
          </a:prstGeom>
          <a:ln w="76200">
            <a:solidFill>
              <a:srgbClr val="FF3300"/>
            </a:solidFill>
          </a:ln>
        </p:spPr>
        <p:style>
          <a:lnRef idx="0">
            <a:schemeClr val="accent2"/>
          </a:lnRef>
          <a:fillRef idx="1001">
            <a:schemeClr val="dk1"/>
          </a:fillRef>
          <a:effectRef idx="3">
            <a:schemeClr val="accent2"/>
          </a:effectRef>
          <a:fontRef idx="minor">
            <a:schemeClr val="lt1"/>
          </a:fontRef>
        </p:style>
        <p:txBody>
          <a:bodyPr wrap="none">
            <a:prstTxWarp prst="textStop">
              <a:avLst/>
            </a:prstTxWarp>
            <a:spAutoFit/>
          </a:bodyPr>
          <a:lstStyle/>
          <a:p>
            <a:pPr fontAlgn="auto">
              <a:spcBef>
                <a:spcPts val="0"/>
              </a:spcBef>
              <a:spcAft>
                <a:spcPts val="0"/>
              </a:spcAft>
              <a:defRPr/>
            </a:pPr>
            <a:r>
              <a:rPr lang="en-US" sz="199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rial Narrow" panose="020B0606020202030204" pitchFamily="34" charset="0"/>
              </a:rPr>
              <a:t>Nomenclature</a:t>
            </a:r>
          </a:p>
        </p:txBody>
      </p:sp>
    </p:spTree>
    <p:extLst>
      <p:ext uri="{BB962C8B-B14F-4D97-AF65-F5344CB8AC3E}">
        <p14:creationId xmlns:p14="http://schemas.microsoft.com/office/powerpoint/2010/main" val="273150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95400" y="1447800"/>
            <a:ext cx="6705600" cy="523875"/>
          </a:xfrm>
          <a:prstGeom prst="rect">
            <a:avLst/>
          </a:prstGeom>
          <a:noFill/>
          <a:ln w="9525">
            <a:noFill/>
            <a:miter lim="800000"/>
            <a:headEnd/>
            <a:tailEnd/>
          </a:ln>
        </p:spPr>
        <p:txBody>
          <a:bodyPr>
            <a:spAutoFit/>
          </a:bodyPr>
          <a:lstStyle/>
          <a:p>
            <a:pPr algn="ctr"/>
            <a:r>
              <a:rPr lang="en-US" sz="2800" b="1" dirty="0"/>
              <a:t>CH</a:t>
            </a:r>
            <a:r>
              <a:rPr lang="en-US" sz="2000" b="1" dirty="0"/>
              <a:t>3</a:t>
            </a:r>
            <a:r>
              <a:rPr lang="en-US" sz="2800" b="1" dirty="0"/>
              <a:t> – CH</a:t>
            </a:r>
            <a:r>
              <a:rPr lang="en-US" sz="2000" b="1" dirty="0"/>
              <a:t>2</a:t>
            </a:r>
            <a:r>
              <a:rPr lang="en-US" sz="2800" b="1" dirty="0"/>
              <a:t> – CH</a:t>
            </a:r>
            <a:r>
              <a:rPr lang="en-US" sz="2000" b="1" dirty="0"/>
              <a:t>2</a:t>
            </a:r>
            <a:r>
              <a:rPr lang="en-US" sz="2800" b="1" dirty="0"/>
              <a:t> – </a:t>
            </a:r>
            <a:r>
              <a:rPr lang="en-US" sz="2800" b="1" dirty="0">
                <a:solidFill>
                  <a:srgbClr val="FF0000"/>
                </a:solidFill>
              </a:rPr>
              <a:t>S – S </a:t>
            </a:r>
            <a:r>
              <a:rPr lang="en-US" sz="2800" b="1" dirty="0"/>
              <a:t>– CH</a:t>
            </a:r>
            <a:r>
              <a:rPr lang="en-US" sz="2000" b="1" dirty="0"/>
              <a:t>2</a:t>
            </a:r>
            <a:r>
              <a:rPr lang="en-US" sz="2800" b="1" dirty="0"/>
              <a:t> – CH</a:t>
            </a:r>
            <a:r>
              <a:rPr lang="en-US" sz="2000" b="1" dirty="0"/>
              <a:t>3</a:t>
            </a:r>
            <a:r>
              <a:rPr lang="en-US" sz="2800" b="1" dirty="0"/>
              <a:t> </a:t>
            </a:r>
          </a:p>
        </p:txBody>
      </p:sp>
      <p:sp>
        <p:nvSpPr>
          <p:cNvPr id="3" name="TextBox 2"/>
          <p:cNvSpPr txBox="1"/>
          <p:nvPr/>
        </p:nvSpPr>
        <p:spPr>
          <a:xfrm>
            <a:off x="609600" y="5334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Algerian" pitchFamily="82" charset="0"/>
              </a:rPr>
              <a:t>EXAMPLE:</a:t>
            </a:r>
          </a:p>
        </p:txBody>
      </p:sp>
      <p:sp>
        <p:nvSpPr>
          <p:cNvPr id="4" name="TextBox 3"/>
          <p:cNvSpPr txBox="1"/>
          <p:nvPr/>
        </p:nvSpPr>
        <p:spPr>
          <a:xfrm>
            <a:off x="1600200" y="2286000"/>
            <a:ext cx="6019800" cy="646331"/>
          </a:xfrm>
          <a:prstGeom prst="rect">
            <a:avLst/>
          </a:prstGeom>
        </p:spPr>
        <p:style>
          <a:lnRef idx="3">
            <a:schemeClr val="lt1"/>
          </a:lnRef>
          <a:fillRef idx="1">
            <a:schemeClr val="accent2"/>
          </a:fillRef>
          <a:effectRef idx="1">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err="1">
                <a:ln w="50800"/>
                <a:solidFill>
                  <a:srgbClr val="FF0000"/>
                </a:solidFill>
                <a:latin typeface="+mj-lt"/>
              </a:rPr>
              <a:t>ethylpropyl</a:t>
            </a:r>
            <a:r>
              <a:rPr lang="en-US" sz="3600" b="1" dirty="0">
                <a:ln w="50800"/>
                <a:solidFill>
                  <a:srgbClr val="FF0000"/>
                </a:solidFill>
                <a:latin typeface="+mj-lt"/>
              </a:rPr>
              <a:t> disulfide</a:t>
            </a:r>
          </a:p>
        </p:txBody>
      </p:sp>
      <p:sp>
        <p:nvSpPr>
          <p:cNvPr id="5" name="TextBox 4"/>
          <p:cNvSpPr txBox="1">
            <a:spLocks noChangeArrowheads="1"/>
          </p:cNvSpPr>
          <p:nvPr/>
        </p:nvSpPr>
        <p:spPr bwMode="auto">
          <a:xfrm>
            <a:off x="1371600" y="4267200"/>
            <a:ext cx="6705600" cy="523875"/>
          </a:xfrm>
          <a:prstGeom prst="rect">
            <a:avLst/>
          </a:prstGeom>
          <a:noFill/>
          <a:ln w="9525">
            <a:noFill/>
            <a:miter lim="800000"/>
            <a:headEnd/>
            <a:tailEnd/>
          </a:ln>
        </p:spPr>
        <p:txBody>
          <a:bodyPr>
            <a:spAutoFit/>
          </a:bodyPr>
          <a:lstStyle/>
          <a:p>
            <a:pPr algn="ctr"/>
            <a:r>
              <a:rPr lang="en-US" sz="2800" b="1" dirty="0"/>
              <a:t>CH</a:t>
            </a:r>
            <a:r>
              <a:rPr lang="en-US" sz="2000" b="1" dirty="0"/>
              <a:t>3</a:t>
            </a:r>
            <a:r>
              <a:rPr lang="en-US" sz="2800" b="1" dirty="0"/>
              <a:t> – CH – </a:t>
            </a:r>
            <a:r>
              <a:rPr lang="en-US" sz="2800" b="1" dirty="0">
                <a:solidFill>
                  <a:srgbClr val="FF0000"/>
                </a:solidFill>
              </a:rPr>
              <a:t>S – S </a:t>
            </a:r>
            <a:r>
              <a:rPr lang="en-US" sz="2800" b="1" dirty="0"/>
              <a:t>– HC – CH</a:t>
            </a:r>
            <a:r>
              <a:rPr lang="en-US" sz="2000" b="1" dirty="0"/>
              <a:t>3</a:t>
            </a:r>
            <a:r>
              <a:rPr lang="en-US" sz="2800" b="1" dirty="0"/>
              <a:t> </a:t>
            </a:r>
          </a:p>
        </p:txBody>
      </p:sp>
      <p:cxnSp>
        <p:nvCxnSpPr>
          <p:cNvPr id="7" name="Straight Connector 6"/>
          <p:cNvCxnSpPr/>
          <p:nvPr/>
        </p:nvCxnSpPr>
        <p:spPr>
          <a:xfrm rot="5400000" flipH="1" flipV="1">
            <a:off x="3315494" y="4075906"/>
            <a:ext cx="3810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rot="5400000" flipH="1" flipV="1">
            <a:off x="5753894" y="4075906"/>
            <a:ext cx="381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9" name="TextBox 8"/>
          <p:cNvSpPr txBox="1">
            <a:spLocks noChangeArrowheads="1"/>
          </p:cNvSpPr>
          <p:nvPr/>
        </p:nvSpPr>
        <p:spPr bwMode="auto">
          <a:xfrm>
            <a:off x="3276600" y="3429000"/>
            <a:ext cx="846138" cy="523875"/>
          </a:xfrm>
          <a:prstGeom prst="rect">
            <a:avLst/>
          </a:prstGeom>
          <a:noFill/>
          <a:ln w="9525">
            <a:noFill/>
            <a:miter lim="800000"/>
            <a:headEnd/>
            <a:tailEnd/>
          </a:ln>
        </p:spPr>
        <p:txBody>
          <a:bodyPr wrap="none">
            <a:spAutoFit/>
          </a:bodyPr>
          <a:lstStyle/>
          <a:p>
            <a:r>
              <a:rPr lang="en-US" sz="2800" b="1"/>
              <a:t>CH</a:t>
            </a:r>
            <a:r>
              <a:rPr lang="en-US" sz="2000" b="1"/>
              <a:t>3</a:t>
            </a:r>
            <a:endParaRPr lang="en-US" sz="2800" b="1"/>
          </a:p>
        </p:txBody>
      </p:sp>
      <p:sp>
        <p:nvSpPr>
          <p:cNvPr id="10" name="TextBox 9"/>
          <p:cNvSpPr txBox="1">
            <a:spLocks noChangeArrowheads="1"/>
          </p:cNvSpPr>
          <p:nvPr/>
        </p:nvSpPr>
        <p:spPr bwMode="auto">
          <a:xfrm>
            <a:off x="5715000" y="3429000"/>
            <a:ext cx="846138" cy="523875"/>
          </a:xfrm>
          <a:prstGeom prst="rect">
            <a:avLst/>
          </a:prstGeom>
          <a:noFill/>
          <a:ln w="9525">
            <a:noFill/>
            <a:miter lim="800000"/>
            <a:headEnd/>
            <a:tailEnd/>
          </a:ln>
        </p:spPr>
        <p:txBody>
          <a:bodyPr wrap="none">
            <a:spAutoFit/>
          </a:bodyPr>
          <a:lstStyle/>
          <a:p>
            <a:r>
              <a:rPr lang="en-US" sz="2800" b="1"/>
              <a:t>CH</a:t>
            </a:r>
            <a:r>
              <a:rPr lang="en-US" sz="2000" b="1"/>
              <a:t>3</a:t>
            </a:r>
            <a:endParaRPr lang="en-US" sz="2800" b="1"/>
          </a:p>
        </p:txBody>
      </p:sp>
      <p:sp>
        <p:nvSpPr>
          <p:cNvPr id="11" name="TextBox 10"/>
          <p:cNvSpPr txBox="1"/>
          <p:nvPr/>
        </p:nvSpPr>
        <p:spPr>
          <a:xfrm>
            <a:off x="1600200" y="5257800"/>
            <a:ext cx="6019800" cy="646331"/>
          </a:xfrm>
          <a:prstGeom prst="rect">
            <a:avLst/>
          </a:prstGeom>
        </p:spPr>
        <p:style>
          <a:lnRef idx="3">
            <a:schemeClr val="lt1"/>
          </a:lnRef>
          <a:fillRef idx="1">
            <a:schemeClr val="accent2"/>
          </a:fillRef>
          <a:effectRef idx="1">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err="1">
                <a:ln w="50800"/>
                <a:solidFill>
                  <a:srgbClr val="FF0000"/>
                </a:solidFill>
                <a:latin typeface="+mj-lt"/>
              </a:rPr>
              <a:t>diisopropyl</a:t>
            </a:r>
            <a:r>
              <a:rPr lang="en-US" sz="3600" b="1" dirty="0">
                <a:ln w="50800"/>
                <a:solidFill>
                  <a:srgbClr val="FF0000"/>
                </a:solidFill>
                <a:latin typeface="+mj-lt"/>
              </a:rPr>
              <a:t> disulfide</a:t>
            </a:r>
          </a:p>
        </p:txBody>
      </p:sp>
    </p:spTree>
    <p:extLst>
      <p:ext uri="{BB962C8B-B14F-4D97-AF65-F5344CB8AC3E}">
        <p14:creationId xmlns:p14="http://schemas.microsoft.com/office/powerpoint/2010/main" val="360177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0" presetClass="entr" presetSubtype="0" fill="hold" nodeType="clickEffect">
                                  <p:stCondLst>
                                    <p:cond delay="0"/>
                                  </p:stCondLst>
                                  <p:iterate type="lt">
                                    <p:tmPct val="10000"/>
                                  </p:iterate>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anim calcmode="lin" valueType="num">
                                      <p:cBhvr>
                                        <p:cTn id="62" dur="500" fill="hold"/>
                                        <p:tgtEl>
                                          <p:spTgt spid="11"/>
                                        </p:tgtEl>
                                        <p:attrNameLst>
                                          <p:attrName>ppt_x</p:attrName>
                                        </p:attrNameLst>
                                      </p:cBhvr>
                                      <p:tavLst>
                                        <p:tav tm="0">
                                          <p:val>
                                            <p:strVal val="#ppt_x-.1"/>
                                          </p:val>
                                        </p:tav>
                                        <p:tav tm="100000">
                                          <p:val>
                                            <p:strVal val="#ppt_x"/>
                                          </p:val>
                                        </p:tav>
                                      </p:tavLst>
                                    </p:anim>
                                    <p:anim calcmode="lin" valueType="num">
                                      <p:cBhvr>
                                        <p:cTn id="6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Algerian" pitchFamily="82" charset="0"/>
              </a:rPr>
              <a:t>EXAMPLE:</a:t>
            </a:r>
          </a:p>
        </p:txBody>
      </p:sp>
      <p:sp>
        <p:nvSpPr>
          <p:cNvPr id="3" name="Hexagon 2"/>
          <p:cNvSpPr/>
          <p:nvPr/>
        </p:nvSpPr>
        <p:spPr>
          <a:xfrm>
            <a:off x="2438400" y="1676400"/>
            <a:ext cx="1289050" cy="1066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3733800" y="2209800"/>
            <a:ext cx="3810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a:off x="4572000" y="2209800"/>
            <a:ext cx="3810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Straight Connector 5"/>
          <p:cNvCxnSpPr/>
          <p:nvPr/>
        </p:nvCxnSpPr>
        <p:spPr>
          <a:xfrm>
            <a:off x="5410200" y="2209800"/>
            <a:ext cx="381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9" name="TextBox 8"/>
          <p:cNvSpPr txBox="1">
            <a:spLocks noChangeArrowheads="1"/>
          </p:cNvSpPr>
          <p:nvPr/>
        </p:nvSpPr>
        <p:spPr bwMode="auto">
          <a:xfrm>
            <a:off x="4114800" y="1905000"/>
            <a:ext cx="378630" cy="584775"/>
          </a:xfrm>
          <a:prstGeom prst="rect">
            <a:avLst/>
          </a:prstGeom>
          <a:noFill/>
          <a:ln w="9525">
            <a:noFill/>
            <a:miter lim="800000"/>
            <a:headEnd/>
            <a:tailEnd/>
          </a:ln>
        </p:spPr>
        <p:txBody>
          <a:bodyPr wrap="none">
            <a:spAutoFit/>
          </a:bodyPr>
          <a:lstStyle/>
          <a:p>
            <a:r>
              <a:rPr lang="en-US" sz="3200" b="1" dirty="0">
                <a:solidFill>
                  <a:srgbClr val="FF0000"/>
                </a:solidFill>
              </a:rPr>
              <a:t>S</a:t>
            </a:r>
          </a:p>
        </p:txBody>
      </p:sp>
      <p:sp>
        <p:nvSpPr>
          <p:cNvPr id="11" name="TextBox 10"/>
          <p:cNvSpPr txBox="1">
            <a:spLocks noChangeArrowheads="1"/>
          </p:cNvSpPr>
          <p:nvPr/>
        </p:nvSpPr>
        <p:spPr bwMode="auto">
          <a:xfrm>
            <a:off x="4953000" y="1905000"/>
            <a:ext cx="378630" cy="584775"/>
          </a:xfrm>
          <a:prstGeom prst="rect">
            <a:avLst/>
          </a:prstGeom>
          <a:noFill/>
          <a:ln w="9525">
            <a:noFill/>
            <a:miter lim="800000"/>
            <a:headEnd/>
            <a:tailEnd/>
          </a:ln>
        </p:spPr>
        <p:txBody>
          <a:bodyPr wrap="none">
            <a:spAutoFit/>
          </a:bodyPr>
          <a:lstStyle/>
          <a:p>
            <a:r>
              <a:rPr lang="en-US" sz="3200" b="1" dirty="0">
                <a:solidFill>
                  <a:srgbClr val="FF0000"/>
                </a:solidFill>
              </a:rPr>
              <a:t>S</a:t>
            </a:r>
          </a:p>
        </p:txBody>
      </p:sp>
      <p:sp>
        <p:nvSpPr>
          <p:cNvPr id="14" name="Hexagon 13"/>
          <p:cNvSpPr/>
          <p:nvPr/>
        </p:nvSpPr>
        <p:spPr>
          <a:xfrm rot="10800000">
            <a:off x="5791200" y="1676400"/>
            <a:ext cx="1371600" cy="1066800"/>
          </a:xfrm>
          <a:prstGeom prst="hexagon">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rot="5400000" flipH="1">
            <a:off x="6096000" y="1752600"/>
            <a:ext cx="762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TextBox 15"/>
          <p:cNvSpPr txBox="1"/>
          <p:nvPr/>
        </p:nvSpPr>
        <p:spPr>
          <a:xfrm>
            <a:off x="1676400" y="3048000"/>
            <a:ext cx="6019800" cy="646331"/>
          </a:xfrm>
          <a:prstGeom prst="rect">
            <a:avLst/>
          </a:prstGeom>
        </p:spPr>
        <p:style>
          <a:lnRef idx="3">
            <a:schemeClr val="lt1"/>
          </a:lnRef>
          <a:fillRef idx="1">
            <a:schemeClr val="accent2"/>
          </a:fillRef>
          <a:effectRef idx="1">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err="1">
                <a:ln w="50800"/>
                <a:solidFill>
                  <a:srgbClr val="FF0000"/>
                </a:solidFill>
                <a:latin typeface="+mj-lt"/>
              </a:rPr>
              <a:t>cyclohexylphenyl</a:t>
            </a:r>
            <a:r>
              <a:rPr lang="en-US" sz="3600" b="1" dirty="0">
                <a:ln w="50800"/>
                <a:solidFill>
                  <a:srgbClr val="FF0000"/>
                </a:solidFill>
                <a:latin typeface="+mj-lt"/>
              </a:rPr>
              <a:t> disulfide</a:t>
            </a:r>
          </a:p>
        </p:txBody>
      </p:sp>
      <p:sp>
        <p:nvSpPr>
          <p:cNvPr id="17" name="Hexagon 16"/>
          <p:cNvSpPr/>
          <p:nvPr/>
        </p:nvSpPr>
        <p:spPr>
          <a:xfrm rot="10800000">
            <a:off x="1143000" y="4343400"/>
            <a:ext cx="1371600" cy="1066800"/>
          </a:xfrm>
          <a:prstGeom prst="hexagon">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a:xfrm rot="5400000" flipH="1">
            <a:off x="1447800" y="4419600"/>
            <a:ext cx="762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 name="Straight Connector 18"/>
          <p:cNvCxnSpPr/>
          <p:nvPr/>
        </p:nvCxnSpPr>
        <p:spPr>
          <a:xfrm>
            <a:off x="2514600" y="4876800"/>
            <a:ext cx="3810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3352800" y="4876800"/>
            <a:ext cx="3810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a:off x="4191000" y="4876800"/>
            <a:ext cx="3810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a:off x="5943600" y="4876800"/>
            <a:ext cx="381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23" name="TextBox 22"/>
          <p:cNvSpPr txBox="1">
            <a:spLocks noChangeArrowheads="1"/>
          </p:cNvSpPr>
          <p:nvPr/>
        </p:nvSpPr>
        <p:spPr bwMode="auto">
          <a:xfrm>
            <a:off x="2895600" y="4572000"/>
            <a:ext cx="378630" cy="584775"/>
          </a:xfrm>
          <a:prstGeom prst="rect">
            <a:avLst/>
          </a:prstGeom>
          <a:noFill/>
          <a:ln w="9525">
            <a:noFill/>
            <a:miter lim="800000"/>
            <a:headEnd/>
            <a:tailEnd/>
          </a:ln>
        </p:spPr>
        <p:txBody>
          <a:bodyPr wrap="none">
            <a:spAutoFit/>
          </a:bodyPr>
          <a:lstStyle/>
          <a:p>
            <a:r>
              <a:rPr lang="en-US" sz="3200" b="1" dirty="0">
                <a:solidFill>
                  <a:srgbClr val="FF0000"/>
                </a:solidFill>
              </a:rPr>
              <a:t>S</a:t>
            </a:r>
          </a:p>
        </p:txBody>
      </p:sp>
      <p:sp>
        <p:nvSpPr>
          <p:cNvPr id="24" name="Hexagon 23"/>
          <p:cNvSpPr/>
          <p:nvPr/>
        </p:nvSpPr>
        <p:spPr>
          <a:xfrm rot="10800000">
            <a:off x="4572000" y="4343400"/>
            <a:ext cx="1371600" cy="1066800"/>
          </a:xfrm>
          <a:prstGeom prst="hexagon">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TextBox 24"/>
          <p:cNvSpPr txBox="1">
            <a:spLocks noChangeArrowheads="1"/>
          </p:cNvSpPr>
          <p:nvPr/>
        </p:nvSpPr>
        <p:spPr bwMode="auto">
          <a:xfrm>
            <a:off x="3733800" y="4572000"/>
            <a:ext cx="378630" cy="584775"/>
          </a:xfrm>
          <a:prstGeom prst="rect">
            <a:avLst/>
          </a:prstGeom>
          <a:noFill/>
          <a:ln w="9525">
            <a:noFill/>
            <a:miter lim="800000"/>
            <a:headEnd/>
            <a:tailEnd/>
          </a:ln>
        </p:spPr>
        <p:txBody>
          <a:bodyPr wrap="none">
            <a:spAutoFit/>
          </a:bodyPr>
          <a:lstStyle/>
          <a:p>
            <a:r>
              <a:rPr lang="en-US" sz="3200" b="1" dirty="0">
                <a:solidFill>
                  <a:srgbClr val="FF0000"/>
                </a:solidFill>
              </a:rPr>
              <a:t>S</a:t>
            </a:r>
          </a:p>
        </p:txBody>
      </p:sp>
      <p:sp>
        <p:nvSpPr>
          <p:cNvPr id="26" name="Oval 25"/>
          <p:cNvSpPr/>
          <p:nvPr/>
        </p:nvSpPr>
        <p:spPr>
          <a:xfrm rot="5400000" flipH="1">
            <a:off x="4876800" y="4419600"/>
            <a:ext cx="762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TextBox 26"/>
          <p:cNvSpPr txBox="1">
            <a:spLocks noChangeArrowheads="1"/>
          </p:cNvSpPr>
          <p:nvPr/>
        </p:nvSpPr>
        <p:spPr bwMode="auto">
          <a:xfrm>
            <a:off x="6400800" y="4572000"/>
            <a:ext cx="971550" cy="584200"/>
          </a:xfrm>
          <a:prstGeom prst="rect">
            <a:avLst/>
          </a:prstGeom>
          <a:noFill/>
          <a:ln w="9525">
            <a:noFill/>
            <a:miter lim="800000"/>
            <a:headEnd/>
            <a:tailEnd/>
          </a:ln>
        </p:spPr>
        <p:txBody>
          <a:bodyPr wrap="none">
            <a:spAutoFit/>
          </a:bodyPr>
          <a:lstStyle/>
          <a:p>
            <a:r>
              <a:rPr lang="en-US" sz="3200" b="1"/>
              <a:t>NO</a:t>
            </a:r>
            <a:r>
              <a:rPr lang="en-US" sz="2400" b="1"/>
              <a:t>2</a:t>
            </a:r>
            <a:endParaRPr lang="en-US" sz="3200" b="1"/>
          </a:p>
        </p:txBody>
      </p:sp>
      <p:sp>
        <p:nvSpPr>
          <p:cNvPr id="28" name="TextBox 27"/>
          <p:cNvSpPr txBox="1"/>
          <p:nvPr/>
        </p:nvSpPr>
        <p:spPr>
          <a:xfrm>
            <a:off x="1666875" y="5736103"/>
            <a:ext cx="6019800" cy="646331"/>
          </a:xfrm>
          <a:prstGeom prst="rect">
            <a:avLst/>
          </a:prstGeom>
        </p:spPr>
        <p:style>
          <a:lnRef idx="3">
            <a:schemeClr val="lt1"/>
          </a:lnRef>
          <a:fillRef idx="1">
            <a:schemeClr val="accent2"/>
          </a:fillRef>
          <a:effectRef idx="1">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a:ln w="50800"/>
                <a:solidFill>
                  <a:srgbClr val="FF0000"/>
                </a:solidFill>
                <a:latin typeface="+mj-lt"/>
              </a:rPr>
              <a:t>4 - </a:t>
            </a:r>
            <a:r>
              <a:rPr lang="en-US" sz="3600" b="1" dirty="0" err="1">
                <a:ln w="50800"/>
                <a:solidFill>
                  <a:srgbClr val="FF0000"/>
                </a:solidFill>
                <a:latin typeface="+mj-lt"/>
              </a:rPr>
              <a:t>nitrodiphenyl</a:t>
            </a:r>
            <a:r>
              <a:rPr lang="en-US" sz="3600" b="1" dirty="0">
                <a:ln w="50800"/>
                <a:solidFill>
                  <a:srgbClr val="FF0000"/>
                </a:solidFill>
                <a:latin typeface="+mj-lt"/>
              </a:rPr>
              <a:t> disulfide</a:t>
            </a:r>
          </a:p>
        </p:txBody>
      </p:sp>
    </p:spTree>
    <p:extLst>
      <p:ext uri="{BB962C8B-B14F-4D97-AF65-F5344CB8AC3E}">
        <p14:creationId xmlns:p14="http://schemas.microsoft.com/office/powerpoint/2010/main" val="17240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to="" calcmode="lin" valueType="num">
                                      <p:cBhvr>
                                        <p:cTn id="58" dur="1" fill="hold"/>
                                        <p:tgtEl>
                                          <p:spTgt spid="15"/>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1"/>
                                          </p:val>
                                        </p:tav>
                                        <p:tav tm="100000">
                                          <p:val>
                                            <p:strVal val="#ppt_x"/>
                                          </p:val>
                                        </p:tav>
                                      </p:tavLst>
                                    </p:anim>
                                    <p:anim calcmode="lin" valueType="num">
                                      <p:cBhvr>
                                        <p:cTn id="6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9" presetClass="entr" presetSubtype="0" accel="10000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4"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to="" calcmode="lin" valueType="num">
                                      <p:cBhvr>
                                        <p:cTn id="78" dur="1" fill="hold"/>
                                        <p:tgtEl>
                                          <p:spTgt spid="18"/>
                                        </p:tgtEl>
                                        <p:attrNameLst>
                                          <p:attrName/>
                                        </p:attrNameLst>
                                      </p:cBhvr>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ppt_x"/>
                                          </p:val>
                                        </p:tav>
                                        <p:tav tm="100000">
                                          <p:val>
                                            <p:strVal val="#ppt_x"/>
                                          </p:val>
                                        </p:tav>
                                      </p:tavLst>
                                    </p:anim>
                                    <p:anim calcmode="lin" valueType="num">
                                      <p:cBhvr additive="base">
                                        <p:cTn id="10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9" presetClass="entr" presetSubtype="0" accel="10000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114"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115"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11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4"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to="" calcmode="lin" valueType="num">
                                      <p:cBhvr>
                                        <p:cTn id="121" dur="1" fill="hold"/>
                                        <p:tgtEl>
                                          <p:spTgt spid="26"/>
                                        </p:tgtEl>
                                        <p:attrNameLst>
                                          <p:attrName/>
                                        </p:attrNameLst>
                                      </p:cBhvr>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22"/>
                                        </p:tgtEl>
                                        <p:attrNameLst>
                                          <p:attrName>style.visibility</p:attrName>
                                        </p:attrNameLst>
                                      </p:cBhvr>
                                      <p:to>
                                        <p:strVal val="visible"/>
                                      </p:to>
                                    </p:set>
                                    <p:anim calcmode="lin" valueType="num">
                                      <p:cBhvr additive="base">
                                        <p:cTn id="126" dur="500" fill="hold"/>
                                        <p:tgtEl>
                                          <p:spTgt spid="22"/>
                                        </p:tgtEl>
                                        <p:attrNameLst>
                                          <p:attrName>ppt_x</p:attrName>
                                        </p:attrNameLst>
                                      </p:cBhvr>
                                      <p:tavLst>
                                        <p:tav tm="0">
                                          <p:val>
                                            <p:strVal val="#ppt_x"/>
                                          </p:val>
                                        </p:tav>
                                        <p:tav tm="100000">
                                          <p:val>
                                            <p:strVal val="#ppt_x"/>
                                          </p:val>
                                        </p:tav>
                                      </p:tavLst>
                                    </p:anim>
                                    <p:anim calcmode="lin" valueType="num">
                                      <p:cBhvr additive="base">
                                        <p:cTn id="1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additive="base">
                                        <p:cTn id="132" dur="500" fill="hold"/>
                                        <p:tgtEl>
                                          <p:spTgt spid="27"/>
                                        </p:tgtEl>
                                        <p:attrNameLst>
                                          <p:attrName>ppt_x</p:attrName>
                                        </p:attrNameLst>
                                      </p:cBhvr>
                                      <p:tavLst>
                                        <p:tav tm="0">
                                          <p:val>
                                            <p:strVal val="#ppt_x"/>
                                          </p:val>
                                        </p:tav>
                                        <p:tav tm="100000">
                                          <p:val>
                                            <p:strVal val="#ppt_x"/>
                                          </p:val>
                                        </p:tav>
                                      </p:tavLst>
                                    </p:anim>
                                    <p:anim calcmode="lin" valueType="num">
                                      <p:cBhvr additive="base">
                                        <p:cTn id="1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0" presetClass="entr" presetSubtype="0" fill="hold" nodeType="clickEffect">
                                  <p:stCondLst>
                                    <p:cond delay="0"/>
                                  </p:stCondLst>
                                  <p:iterate type="lt">
                                    <p:tmPct val="10000"/>
                                  </p:iterate>
                                  <p:childTnLst>
                                    <p:set>
                                      <p:cBhvr>
                                        <p:cTn id="137" dur="1" fill="hold">
                                          <p:stCondLst>
                                            <p:cond delay="0"/>
                                          </p:stCondLst>
                                        </p:cTn>
                                        <p:tgtEl>
                                          <p:spTgt spid="28"/>
                                        </p:tgtEl>
                                        <p:attrNameLst>
                                          <p:attrName>style.visibility</p:attrName>
                                        </p:attrNameLst>
                                      </p:cBhvr>
                                      <p:to>
                                        <p:strVal val="visible"/>
                                      </p:to>
                                    </p:set>
                                    <p:animEffect transition="in" filter="fade">
                                      <p:cBhvr>
                                        <p:cTn id="138" dur="500"/>
                                        <p:tgtEl>
                                          <p:spTgt spid="28"/>
                                        </p:tgtEl>
                                      </p:cBhvr>
                                    </p:animEffect>
                                    <p:anim calcmode="lin" valueType="num">
                                      <p:cBhvr>
                                        <p:cTn id="139" dur="500" fill="hold"/>
                                        <p:tgtEl>
                                          <p:spTgt spid="28"/>
                                        </p:tgtEl>
                                        <p:attrNameLst>
                                          <p:attrName>ppt_x</p:attrName>
                                        </p:attrNameLst>
                                      </p:cBhvr>
                                      <p:tavLst>
                                        <p:tav tm="0">
                                          <p:val>
                                            <p:strVal val="#ppt_x-.1"/>
                                          </p:val>
                                        </p:tav>
                                        <p:tav tm="100000">
                                          <p:val>
                                            <p:strVal val="#ppt_x"/>
                                          </p:val>
                                        </p:tav>
                                      </p:tavLst>
                                    </p:anim>
                                    <p:anim calcmode="lin" valueType="num">
                                      <p:cBhvr>
                                        <p:cTn id="14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1" grpId="0"/>
      <p:bldP spid="14" grpId="0" animBg="1"/>
      <p:bldP spid="15" grpId="0" animBg="1"/>
      <p:bldP spid="17" grpId="0" animBg="1"/>
      <p:bldP spid="18" grpId="0" animBg="1"/>
      <p:bldP spid="23" grpId="0"/>
      <p:bldP spid="24" grpId="0" animBg="1"/>
      <p:bldP spid="25" grpId="0"/>
      <p:bldP spid="26" grpId="0" animBg="1"/>
      <p:bldP spid="2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600200"/>
            <a:ext cx="7595349" cy="3200400"/>
          </a:xfrm>
          <a:prstGeom prst="rect">
            <a:avLst/>
          </a:prstGeom>
          <a:ln w="76200">
            <a:solidFill>
              <a:srgbClr val="FF3300"/>
            </a:solidFill>
          </a:ln>
        </p:spPr>
        <p:style>
          <a:lnRef idx="0">
            <a:schemeClr val="accent2"/>
          </a:lnRef>
          <a:fillRef idx="1001">
            <a:schemeClr val="dk1"/>
          </a:fillRef>
          <a:effectRef idx="3">
            <a:schemeClr val="accent2"/>
          </a:effectRef>
          <a:fontRef idx="minor">
            <a:schemeClr val="lt1"/>
          </a:fontRef>
        </p:style>
        <p:txBody>
          <a:bodyPr wrap="none">
            <a:prstTxWarp prst="textStop">
              <a:avLst/>
            </a:prstTxWarp>
            <a:spAutoFit/>
          </a:bodyPr>
          <a:lstStyle/>
          <a:p>
            <a:pPr fontAlgn="auto">
              <a:spcBef>
                <a:spcPts val="0"/>
              </a:spcBef>
              <a:spcAft>
                <a:spcPts val="0"/>
              </a:spcAft>
              <a:defRPr/>
            </a:pPr>
            <a:r>
              <a:rPr lang="en-US" sz="199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rial Narrow" panose="020B0606020202030204" pitchFamily="34" charset="0"/>
              </a:rPr>
              <a:t>chemical Properties</a:t>
            </a:r>
          </a:p>
        </p:txBody>
      </p:sp>
    </p:spTree>
    <p:extLst>
      <p:ext uri="{BB962C8B-B14F-4D97-AF65-F5344CB8AC3E}">
        <p14:creationId xmlns:p14="http://schemas.microsoft.com/office/powerpoint/2010/main" val="222313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p:cNvSpPr/>
          <p:nvPr/>
        </p:nvSpPr>
        <p:spPr>
          <a:xfrm rot="5400000">
            <a:off x="914400" y="4876800"/>
            <a:ext cx="958850" cy="914400"/>
          </a:xfrm>
          <a:prstGeom prst="pent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
        <p:nvSpPr>
          <p:cNvPr id="3" name="TextBox 2"/>
          <p:cNvSpPr txBox="1"/>
          <p:nvPr/>
        </p:nvSpPr>
        <p:spPr>
          <a:xfrm>
            <a:off x="685800" y="35814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Algerian" pitchFamily="82" charset="0"/>
              </a:rPr>
              <a:t>EXAMPLE:</a:t>
            </a:r>
          </a:p>
        </p:txBody>
      </p:sp>
      <p:sp>
        <p:nvSpPr>
          <p:cNvPr id="4" name="TextBox 3"/>
          <p:cNvSpPr txBox="1"/>
          <p:nvPr/>
        </p:nvSpPr>
        <p:spPr>
          <a:xfrm>
            <a:off x="2133600" y="685800"/>
            <a:ext cx="485742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a:ln w="50800"/>
                <a:solidFill>
                  <a:srgbClr val="FF0000"/>
                </a:solidFill>
                <a:latin typeface="Algerian" pitchFamily="82" charset="0"/>
              </a:rPr>
              <a:t>reduction reaction</a:t>
            </a:r>
          </a:p>
        </p:txBody>
      </p:sp>
      <p:sp>
        <p:nvSpPr>
          <p:cNvPr id="5" name="TextBox 4"/>
          <p:cNvSpPr txBox="1"/>
          <p:nvPr/>
        </p:nvSpPr>
        <p:spPr>
          <a:xfrm>
            <a:off x="457200" y="1752600"/>
            <a:ext cx="4419801"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a:ln w="50800"/>
                <a:solidFill>
                  <a:srgbClr val="FF0000"/>
                </a:solidFill>
                <a:latin typeface="Algerian" pitchFamily="82" charset="0"/>
              </a:rPr>
              <a:t>General formula</a:t>
            </a:r>
          </a:p>
        </p:txBody>
      </p:sp>
      <p:sp>
        <p:nvSpPr>
          <p:cNvPr id="6" name="TextBox 5"/>
          <p:cNvSpPr txBox="1">
            <a:spLocks noChangeArrowheads="1"/>
          </p:cNvSpPr>
          <p:nvPr/>
        </p:nvSpPr>
        <p:spPr bwMode="auto">
          <a:xfrm>
            <a:off x="838200" y="2819400"/>
            <a:ext cx="7381875" cy="523875"/>
          </a:xfrm>
          <a:prstGeom prst="rect">
            <a:avLst/>
          </a:prstGeom>
          <a:noFill/>
          <a:ln w="9525">
            <a:noFill/>
            <a:miter lim="800000"/>
            <a:headEnd/>
            <a:tailEnd/>
          </a:ln>
        </p:spPr>
        <p:txBody>
          <a:bodyPr wrap="none">
            <a:spAutoFit/>
          </a:bodyPr>
          <a:lstStyle/>
          <a:p>
            <a:pPr algn="ctr"/>
            <a:r>
              <a:rPr lang="en-US" sz="2800"/>
              <a:t>Disulfides   +   Hydrogen  --------→    2 Thiols </a:t>
            </a:r>
          </a:p>
        </p:txBody>
      </p:sp>
      <p:sp>
        <p:nvSpPr>
          <p:cNvPr id="7" name="TextBox 6"/>
          <p:cNvSpPr txBox="1">
            <a:spLocks noChangeArrowheads="1"/>
          </p:cNvSpPr>
          <p:nvPr/>
        </p:nvSpPr>
        <p:spPr bwMode="auto">
          <a:xfrm>
            <a:off x="5257800" y="2819400"/>
            <a:ext cx="684213" cy="369888"/>
          </a:xfrm>
          <a:prstGeom prst="rect">
            <a:avLst/>
          </a:prstGeom>
          <a:noFill/>
          <a:ln w="9525">
            <a:noFill/>
            <a:miter lim="800000"/>
            <a:headEnd/>
            <a:tailEnd/>
          </a:ln>
        </p:spPr>
        <p:txBody>
          <a:bodyPr wrap="none">
            <a:spAutoFit/>
          </a:bodyPr>
          <a:lstStyle/>
          <a:p>
            <a:r>
              <a:rPr lang="en-US"/>
              <a:t>Pt/Ni</a:t>
            </a:r>
          </a:p>
        </p:txBody>
      </p:sp>
      <p:sp>
        <p:nvSpPr>
          <p:cNvPr id="8" name="Regular Pentagon 7"/>
          <p:cNvSpPr/>
          <p:nvPr/>
        </p:nvSpPr>
        <p:spPr>
          <a:xfrm rot="16380488">
            <a:off x="3735388" y="4922838"/>
            <a:ext cx="958850" cy="914400"/>
          </a:xfrm>
          <a:prstGeom prst="pent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cxnSp>
        <p:nvCxnSpPr>
          <p:cNvPr id="9" name="Straight Connector 8"/>
          <p:cNvCxnSpPr/>
          <p:nvPr/>
        </p:nvCxnSpPr>
        <p:spPr>
          <a:xfrm>
            <a:off x="1828800" y="5334000"/>
            <a:ext cx="3810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2667000" y="5334000"/>
            <a:ext cx="3810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3429000" y="5334000"/>
            <a:ext cx="381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2" name="TextBox 11"/>
          <p:cNvSpPr txBox="1">
            <a:spLocks noChangeArrowheads="1"/>
          </p:cNvSpPr>
          <p:nvPr/>
        </p:nvSpPr>
        <p:spPr bwMode="auto">
          <a:xfrm>
            <a:off x="2209800" y="5029200"/>
            <a:ext cx="378630" cy="584775"/>
          </a:xfrm>
          <a:prstGeom prst="rect">
            <a:avLst/>
          </a:prstGeom>
          <a:noFill/>
          <a:ln w="9525">
            <a:noFill/>
            <a:miter lim="800000"/>
            <a:headEnd/>
            <a:tailEnd/>
          </a:ln>
        </p:spPr>
        <p:txBody>
          <a:bodyPr wrap="none">
            <a:spAutoFit/>
          </a:bodyPr>
          <a:lstStyle/>
          <a:p>
            <a:r>
              <a:rPr lang="en-US" sz="3200" b="1" dirty="0"/>
              <a:t>S</a:t>
            </a:r>
          </a:p>
        </p:txBody>
      </p:sp>
      <p:sp>
        <p:nvSpPr>
          <p:cNvPr id="13" name="TextBox 12"/>
          <p:cNvSpPr txBox="1">
            <a:spLocks noChangeArrowheads="1"/>
          </p:cNvSpPr>
          <p:nvPr/>
        </p:nvSpPr>
        <p:spPr bwMode="auto">
          <a:xfrm>
            <a:off x="3048000" y="5029200"/>
            <a:ext cx="378630" cy="584775"/>
          </a:xfrm>
          <a:prstGeom prst="rect">
            <a:avLst/>
          </a:prstGeom>
          <a:noFill/>
          <a:ln w="9525">
            <a:noFill/>
            <a:miter lim="800000"/>
            <a:headEnd/>
            <a:tailEnd/>
          </a:ln>
        </p:spPr>
        <p:txBody>
          <a:bodyPr wrap="none">
            <a:spAutoFit/>
          </a:bodyPr>
          <a:lstStyle/>
          <a:p>
            <a:r>
              <a:rPr lang="en-US" sz="3200" b="1" dirty="0"/>
              <a:t>S</a:t>
            </a:r>
          </a:p>
        </p:txBody>
      </p:sp>
      <p:sp>
        <p:nvSpPr>
          <p:cNvPr id="14" name="TextBox 13"/>
          <p:cNvSpPr txBox="1">
            <a:spLocks noChangeArrowheads="1"/>
          </p:cNvSpPr>
          <p:nvPr/>
        </p:nvSpPr>
        <p:spPr bwMode="auto">
          <a:xfrm>
            <a:off x="4800600" y="5029200"/>
            <a:ext cx="2293938" cy="461963"/>
          </a:xfrm>
          <a:prstGeom prst="rect">
            <a:avLst/>
          </a:prstGeom>
          <a:noFill/>
          <a:ln w="9525">
            <a:noFill/>
            <a:miter lim="800000"/>
            <a:headEnd/>
            <a:tailEnd/>
          </a:ln>
        </p:spPr>
        <p:txBody>
          <a:bodyPr wrap="none">
            <a:spAutoFit/>
          </a:bodyPr>
          <a:lstStyle/>
          <a:p>
            <a:r>
              <a:rPr lang="en-US" sz="2400" b="1"/>
              <a:t>+    </a:t>
            </a:r>
            <a:r>
              <a:rPr lang="en-US" sz="2400" b="1">
                <a:solidFill>
                  <a:srgbClr val="FF3300"/>
                </a:solidFill>
              </a:rPr>
              <a:t>H2</a:t>
            </a:r>
            <a:r>
              <a:rPr lang="en-US" sz="2400" b="1"/>
              <a:t> -------→ </a:t>
            </a:r>
          </a:p>
        </p:txBody>
      </p:sp>
      <p:sp>
        <p:nvSpPr>
          <p:cNvPr id="15" name="TextBox 14"/>
          <p:cNvSpPr txBox="1">
            <a:spLocks noChangeArrowheads="1"/>
          </p:cNvSpPr>
          <p:nvPr/>
        </p:nvSpPr>
        <p:spPr bwMode="auto">
          <a:xfrm>
            <a:off x="5867400" y="4953000"/>
            <a:ext cx="684213" cy="369888"/>
          </a:xfrm>
          <a:prstGeom prst="rect">
            <a:avLst/>
          </a:prstGeom>
          <a:noFill/>
          <a:ln w="9525">
            <a:noFill/>
            <a:miter lim="800000"/>
            <a:headEnd/>
            <a:tailEnd/>
          </a:ln>
        </p:spPr>
        <p:txBody>
          <a:bodyPr wrap="none">
            <a:spAutoFit/>
          </a:bodyPr>
          <a:lstStyle/>
          <a:p>
            <a:r>
              <a:rPr lang="en-US"/>
              <a:t>Pt/Ni</a:t>
            </a:r>
          </a:p>
        </p:txBody>
      </p:sp>
      <p:sp>
        <p:nvSpPr>
          <p:cNvPr id="16" name="Regular Pentagon 15"/>
          <p:cNvSpPr/>
          <p:nvPr/>
        </p:nvSpPr>
        <p:spPr>
          <a:xfrm>
            <a:off x="7391400" y="4648200"/>
            <a:ext cx="1143000" cy="914400"/>
          </a:xfrm>
          <a:prstGeom prst="pent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cxnSp>
        <p:nvCxnSpPr>
          <p:cNvPr id="17" name="Straight Connector 16"/>
          <p:cNvCxnSpPr/>
          <p:nvPr/>
        </p:nvCxnSpPr>
        <p:spPr>
          <a:xfrm rot="5400000">
            <a:off x="7696994" y="4418806"/>
            <a:ext cx="4572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9" name="TextBox 18"/>
          <p:cNvSpPr txBox="1">
            <a:spLocks noChangeArrowheads="1"/>
          </p:cNvSpPr>
          <p:nvPr/>
        </p:nvSpPr>
        <p:spPr bwMode="auto">
          <a:xfrm>
            <a:off x="7696200" y="3733800"/>
            <a:ext cx="638316" cy="584775"/>
          </a:xfrm>
          <a:prstGeom prst="rect">
            <a:avLst/>
          </a:prstGeom>
          <a:noFill/>
          <a:ln w="9525">
            <a:noFill/>
            <a:miter lim="800000"/>
            <a:headEnd/>
            <a:tailEnd/>
          </a:ln>
        </p:spPr>
        <p:txBody>
          <a:bodyPr wrap="none">
            <a:spAutoFit/>
          </a:bodyPr>
          <a:lstStyle/>
          <a:p>
            <a:r>
              <a:rPr lang="en-US" sz="3200" b="1" dirty="0"/>
              <a:t>S</a:t>
            </a:r>
            <a:r>
              <a:rPr lang="en-US" sz="3200" b="1" dirty="0">
                <a:solidFill>
                  <a:srgbClr val="FF3300"/>
                </a:solidFill>
              </a:rPr>
              <a:t>H</a:t>
            </a:r>
          </a:p>
        </p:txBody>
      </p:sp>
      <p:sp>
        <p:nvSpPr>
          <p:cNvPr id="20" name="TextBox 19"/>
          <p:cNvSpPr txBox="1">
            <a:spLocks noChangeArrowheads="1"/>
          </p:cNvSpPr>
          <p:nvPr/>
        </p:nvSpPr>
        <p:spPr bwMode="auto">
          <a:xfrm>
            <a:off x="4876800" y="4343400"/>
            <a:ext cx="1346200" cy="584200"/>
          </a:xfrm>
          <a:prstGeom prst="rect">
            <a:avLst/>
          </a:prstGeom>
          <a:noFill/>
          <a:ln w="9525">
            <a:noFill/>
            <a:miter lim="800000"/>
            <a:headEnd/>
            <a:tailEnd/>
          </a:ln>
        </p:spPr>
        <p:txBody>
          <a:bodyPr wrap="none">
            <a:spAutoFit/>
          </a:bodyPr>
          <a:lstStyle/>
          <a:p>
            <a:r>
              <a:rPr lang="en-US" sz="3200" b="1">
                <a:solidFill>
                  <a:srgbClr val="FF3300"/>
                </a:solidFill>
              </a:rPr>
              <a:t>H – H </a:t>
            </a:r>
          </a:p>
        </p:txBody>
      </p:sp>
      <p:sp>
        <p:nvSpPr>
          <p:cNvPr id="21" name="Curved Right Arrow 20"/>
          <p:cNvSpPr/>
          <p:nvPr/>
        </p:nvSpPr>
        <p:spPr>
          <a:xfrm rot="4996588">
            <a:off x="5446713" y="3578225"/>
            <a:ext cx="768350" cy="1216025"/>
          </a:xfrm>
          <a:prstGeom prst="curved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Curved Right Arrow 21"/>
          <p:cNvSpPr/>
          <p:nvPr/>
        </p:nvSpPr>
        <p:spPr>
          <a:xfrm rot="4996588">
            <a:off x="2855913" y="4187825"/>
            <a:ext cx="768350" cy="1216025"/>
          </a:xfrm>
          <a:prstGeom prst="curved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TextBox 22"/>
          <p:cNvSpPr txBox="1">
            <a:spLocks noChangeArrowheads="1"/>
          </p:cNvSpPr>
          <p:nvPr/>
        </p:nvSpPr>
        <p:spPr bwMode="auto">
          <a:xfrm>
            <a:off x="6934200" y="4876800"/>
            <a:ext cx="412750" cy="584200"/>
          </a:xfrm>
          <a:prstGeom prst="rect">
            <a:avLst/>
          </a:prstGeom>
          <a:noFill/>
          <a:ln w="9525">
            <a:noFill/>
            <a:miter lim="800000"/>
            <a:headEnd/>
            <a:tailEnd/>
          </a:ln>
        </p:spPr>
        <p:txBody>
          <a:bodyPr wrap="none">
            <a:spAutoFit/>
          </a:bodyPr>
          <a:lstStyle/>
          <a:p>
            <a:r>
              <a:rPr lang="en-US" sz="3200" b="1"/>
              <a:t>2</a:t>
            </a:r>
          </a:p>
        </p:txBody>
      </p:sp>
    </p:spTree>
    <p:extLst>
      <p:ext uri="{BB962C8B-B14F-4D97-AF65-F5344CB8AC3E}">
        <p14:creationId xmlns:p14="http://schemas.microsoft.com/office/powerpoint/2010/main" val="127466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set>
                                      <p:cBhvr>
                                        <p:cTn id="29" dur="455" fill="hold">
                                          <p:stCondLst>
                                            <p:cond delay="0"/>
                                          </p:stCondLst>
                                        </p:cTn>
                                        <p:tgtEl>
                                          <p:spTgt spid="7"/>
                                        </p:tgtEl>
                                        <p:attrNameLst>
                                          <p:attrName>style.rotation</p:attrName>
                                        </p:attrNameLst>
                                      </p:cBhvr>
                                      <p:to>
                                        <p:strVal val="-45.0"/>
                                      </p:to>
                                    </p:set>
                                    <p:anim calcmode="lin" valueType="num">
                                      <p:cBhvr>
                                        <p:cTn id="30"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nodeType="clickEffect">
                                  <p:stCondLst>
                                    <p:cond delay="0"/>
                                  </p:stCondLst>
                                  <p:iterate type="lt">
                                    <p:tmPct val="10000"/>
                                  </p:iterate>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anim calcmode="lin" valueType="num">
                                      <p:cBhvr>
                                        <p:cTn id="39" dur="500" fill="hold"/>
                                        <p:tgtEl>
                                          <p:spTgt spid="3"/>
                                        </p:tgtEl>
                                        <p:attrNameLst>
                                          <p:attrName>ppt_x</p:attrName>
                                        </p:attrNameLst>
                                      </p:cBhvr>
                                      <p:tavLst>
                                        <p:tav tm="0">
                                          <p:val>
                                            <p:strVal val="#ppt_x-.1"/>
                                          </p:val>
                                        </p:tav>
                                        <p:tav tm="100000">
                                          <p:val>
                                            <p:strVal val="#ppt_x"/>
                                          </p:val>
                                        </p:tav>
                                      </p:tavLst>
                                    </p:anim>
                                    <p:anim calcmode="lin" valueType="num">
                                      <p:cBhvr>
                                        <p:cTn id="4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9" presetClass="entr" presetSubtype="0" accel="10000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4"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85"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8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9" presetClass="entr" presetSubtype="0" accel="10000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fill="hold"/>
                                        <p:tgtEl>
                                          <p:spTgt spid="21"/>
                                        </p:tgtEl>
                                        <p:attrNameLst>
                                          <p:attrName>ppt_x</p:attrName>
                                        </p:attrNameLst>
                                      </p:cBhvr>
                                      <p:tavLst>
                                        <p:tav tm="0">
                                          <p:val>
                                            <p:strVal val="#ppt_x"/>
                                          </p:val>
                                        </p:tav>
                                        <p:tav tm="100000">
                                          <p:val>
                                            <p:strVal val="#ppt_x"/>
                                          </p:val>
                                        </p:tav>
                                      </p:tavLst>
                                    </p:anim>
                                    <p:anim calcmode="lin" valueType="num">
                                      <p:cBhvr additive="base">
                                        <p:cTn id="1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500" fill="hold"/>
                                        <p:tgtEl>
                                          <p:spTgt spid="22"/>
                                        </p:tgtEl>
                                        <p:attrNameLst>
                                          <p:attrName>ppt_x</p:attrName>
                                        </p:attrNameLst>
                                      </p:cBhvr>
                                      <p:tavLst>
                                        <p:tav tm="0">
                                          <p:val>
                                            <p:strVal val="#ppt_x"/>
                                          </p:val>
                                        </p:tav>
                                        <p:tav tm="100000">
                                          <p:val>
                                            <p:strVal val="#ppt_x"/>
                                          </p:val>
                                        </p:tav>
                                      </p:tavLst>
                                    </p:anim>
                                    <p:anim calcmode="lin" valueType="num">
                                      <p:cBhvr additive="base">
                                        <p:cTn id="1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39" presetClass="entr" presetSubtype="0" accel="100000" fill="hold" grpId="0" nodeType="click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124"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125"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1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7"/>
                                        </p:tgtEl>
                                        <p:attrNameLst>
                                          <p:attrName>style.visibility</p:attrName>
                                        </p:attrNameLst>
                                      </p:cBhvr>
                                      <p:to>
                                        <p:strVal val="visible"/>
                                      </p:to>
                                    </p:set>
                                    <p:anim calcmode="lin" valueType="num">
                                      <p:cBhvr additive="base">
                                        <p:cTn id="131" dur="500" fill="hold"/>
                                        <p:tgtEl>
                                          <p:spTgt spid="17"/>
                                        </p:tgtEl>
                                        <p:attrNameLst>
                                          <p:attrName>ppt_x</p:attrName>
                                        </p:attrNameLst>
                                      </p:cBhvr>
                                      <p:tavLst>
                                        <p:tav tm="0">
                                          <p:val>
                                            <p:strVal val="#ppt_x"/>
                                          </p:val>
                                        </p:tav>
                                        <p:tav tm="100000">
                                          <p:val>
                                            <p:strVal val="#ppt_x"/>
                                          </p:val>
                                        </p:tav>
                                      </p:tavLst>
                                    </p:anim>
                                    <p:anim calcmode="lin" valueType="num">
                                      <p:cBhvr additive="base">
                                        <p:cTn id="1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9" presetClass="entr" presetSubtype="0" accel="100000" fill="hold" grpId="0" nodeType="click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138"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139"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1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38" presetClass="entr" presetSubtype="0" accel="50000" fill="hold" grpId="0" nodeType="clickEffect">
                                  <p:stCondLst>
                                    <p:cond delay="0"/>
                                  </p:stCondLst>
                                  <p:iterate type="lt">
                                    <p:tmPct val="50000"/>
                                  </p:iterate>
                                  <p:childTnLst>
                                    <p:set>
                                      <p:cBhvr>
                                        <p:cTn id="144" dur="1" fill="hold">
                                          <p:stCondLst>
                                            <p:cond delay="0"/>
                                          </p:stCondLst>
                                        </p:cTn>
                                        <p:tgtEl>
                                          <p:spTgt spid="23"/>
                                        </p:tgtEl>
                                        <p:attrNameLst>
                                          <p:attrName>style.visibility</p:attrName>
                                        </p:attrNameLst>
                                      </p:cBhvr>
                                      <p:to>
                                        <p:strVal val="visible"/>
                                      </p:to>
                                    </p:set>
                                    <p:set>
                                      <p:cBhvr>
                                        <p:cTn id="145" dur="455" fill="hold">
                                          <p:stCondLst>
                                            <p:cond delay="0"/>
                                          </p:stCondLst>
                                        </p:cTn>
                                        <p:tgtEl>
                                          <p:spTgt spid="23"/>
                                        </p:tgtEl>
                                        <p:attrNameLst>
                                          <p:attrName>style.rotation</p:attrName>
                                        </p:attrNameLst>
                                      </p:cBhvr>
                                      <p:to>
                                        <p:strVal val="-45.0"/>
                                      </p:to>
                                    </p:set>
                                    <p:anim calcmode="lin" valueType="num">
                                      <p:cBhvr>
                                        <p:cTn id="146"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147"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148"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149"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animBg="1"/>
      <p:bldP spid="12" grpId="0"/>
      <p:bldP spid="13" grpId="0"/>
      <p:bldP spid="14" grpId="0"/>
      <p:bldP spid="15" grpId="0"/>
      <p:bldP spid="16" grpId="0" animBg="1"/>
      <p:bldP spid="19" grpId="0"/>
      <p:bldP spid="20" grpId="0"/>
      <p:bldP spid="21" grpId="0" animBg="1"/>
      <p:bldP spid="22" grpId="0" animBg="1"/>
      <p:bldP spid="2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Algerian" pitchFamily="82" charset="0"/>
              </a:rPr>
              <a:t>EXAMPLE:</a:t>
            </a:r>
          </a:p>
        </p:txBody>
      </p:sp>
      <p:sp>
        <p:nvSpPr>
          <p:cNvPr id="3" name="TextBox 2"/>
          <p:cNvSpPr txBox="1">
            <a:spLocks noChangeArrowheads="1"/>
          </p:cNvSpPr>
          <p:nvPr/>
        </p:nvSpPr>
        <p:spPr bwMode="auto">
          <a:xfrm>
            <a:off x="457200" y="1828800"/>
            <a:ext cx="3919538" cy="400050"/>
          </a:xfrm>
          <a:prstGeom prst="rect">
            <a:avLst/>
          </a:prstGeom>
          <a:noFill/>
          <a:ln w="9525">
            <a:noFill/>
            <a:miter lim="800000"/>
            <a:headEnd/>
            <a:tailEnd/>
          </a:ln>
        </p:spPr>
        <p:txBody>
          <a:bodyPr wrap="square">
            <a:spAutoFit/>
          </a:bodyPr>
          <a:lstStyle/>
          <a:p>
            <a:r>
              <a:rPr lang="en-US" sz="2000" b="1" dirty="0"/>
              <a:t>CH</a:t>
            </a:r>
            <a:r>
              <a:rPr lang="en-US" sz="1600" b="1" dirty="0"/>
              <a:t>3</a:t>
            </a:r>
            <a:r>
              <a:rPr lang="en-US" sz="2000" b="1" dirty="0"/>
              <a:t> – CH – </a:t>
            </a:r>
            <a:r>
              <a:rPr lang="en-US" sz="2000" b="1" dirty="0">
                <a:solidFill>
                  <a:srgbClr val="FF0000"/>
                </a:solidFill>
              </a:rPr>
              <a:t>S – S </a:t>
            </a:r>
            <a:r>
              <a:rPr lang="en-US" sz="2000" b="1" dirty="0"/>
              <a:t>– HC – CH</a:t>
            </a:r>
            <a:r>
              <a:rPr lang="en-US" sz="1600" b="1" dirty="0"/>
              <a:t>3</a:t>
            </a:r>
            <a:r>
              <a:rPr lang="en-US" sz="2000" b="1" dirty="0"/>
              <a:t> </a:t>
            </a:r>
          </a:p>
        </p:txBody>
      </p:sp>
      <p:cxnSp>
        <p:nvCxnSpPr>
          <p:cNvPr id="4" name="Straight Connector 3"/>
          <p:cNvCxnSpPr/>
          <p:nvPr/>
        </p:nvCxnSpPr>
        <p:spPr>
          <a:xfrm rot="5400000">
            <a:off x="1181894" y="2323306"/>
            <a:ext cx="380206" cy="794"/>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p:cNvCxnSpPr/>
          <p:nvPr/>
        </p:nvCxnSpPr>
        <p:spPr>
          <a:xfrm rot="5400000">
            <a:off x="2505075" y="2351881"/>
            <a:ext cx="380206" cy="794"/>
          </a:xfrm>
          <a:prstGeom prst="line">
            <a:avLst/>
          </a:prstGeom>
        </p:spPr>
        <p:style>
          <a:lnRef idx="2">
            <a:schemeClr val="accent3"/>
          </a:lnRef>
          <a:fillRef idx="0">
            <a:schemeClr val="accent3"/>
          </a:fillRef>
          <a:effectRef idx="1">
            <a:schemeClr val="accent3"/>
          </a:effectRef>
          <a:fontRef idx="minor">
            <a:schemeClr val="tx1"/>
          </a:fontRef>
        </p:style>
      </p:cxnSp>
      <p:sp>
        <p:nvSpPr>
          <p:cNvPr id="9" name="TextBox 8"/>
          <p:cNvSpPr txBox="1">
            <a:spLocks noChangeArrowheads="1"/>
          </p:cNvSpPr>
          <p:nvPr/>
        </p:nvSpPr>
        <p:spPr bwMode="auto">
          <a:xfrm flipH="1">
            <a:off x="1219200" y="2438400"/>
            <a:ext cx="762000" cy="400050"/>
          </a:xfrm>
          <a:prstGeom prst="rect">
            <a:avLst/>
          </a:prstGeom>
          <a:noFill/>
          <a:ln w="9525">
            <a:noFill/>
            <a:miter lim="800000"/>
            <a:headEnd/>
            <a:tailEnd/>
          </a:ln>
        </p:spPr>
        <p:txBody>
          <a:bodyPr>
            <a:spAutoFit/>
          </a:bodyPr>
          <a:lstStyle/>
          <a:p>
            <a:r>
              <a:rPr lang="en-US" sz="2000" b="1"/>
              <a:t>CH</a:t>
            </a:r>
            <a:r>
              <a:rPr lang="en-US" sz="1600" b="1"/>
              <a:t>3</a:t>
            </a:r>
            <a:endParaRPr lang="en-US" sz="2000" b="1"/>
          </a:p>
        </p:txBody>
      </p:sp>
      <p:sp>
        <p:nvSpPr>
          <p:cNvPr id="10" name="TextBox 9"/>
          <p:cNvSpPr txBox="1">
            <a:spLocks noChangeArrowheads="1"/>
          </p:cNvSpPr>
          <p:nvPr/>
        </p:nvSpPr>
        <p:spPr bwMode="auto">
          <a:xfrm>
            <a:off x="2552700" y="2513012"/>
            <a:ext cx="762000" cy="400050"/>
          </a:xfrm>
          <a:prstGeom prst="rect">
            <a:avLst/>
          </a:prstGeom>
          <a:noFill/>
          <a:ln w="9525">
            <a:noFill/>
            <a:miter lim="800000"/>
            <a:headEnd/>
            <a:tailEnd/>
          </a:ln>
        </p:spPr>
        <p:txBody>
          <a:bodyPr>
            <a:spAutoFit/>
          </a:bodyPr>
          <a:lstStyle/>
          <a:p>
            <a:r>
              <a:rPr lang="en-US" sz="2000" b="1" dirty="0"/>
              <a:t>CH</a:t>
            </a:r>
            <a:r>
              <a:rPr lang="en-US" sz="1600" b="1" dirty="0"/>
              <a:t>3</a:t>
            </a:r>
            <a:endParaRPr lang="en-US" sz="2000" b="1" dirty="0"/>
          </a:p>
        </p:txBody>
      </p:sp>
      <p:sp>
        <p:nvSpPr>
          <p:cNvPr id="11" name="TextBox 10"/>
          <p:cNvSpPr txBox="1">
            <a:spLocks noChangeArrowheads="1"/>
          </p:cNvSpPr>
          <p:nvPr/>
        </p:nvSpPr>
        <p:spPr bwMode="auto">
          <a:xfrm>
            <a:off x="3465513" y="1781315"/>
            <a:ext cx="2209800" cy="461963"/>
          </a:xfrm>
          <a:prstGeom prst="rect">
            <a:avLst/>
          </a:prstGeom>
          <a:noFill/>
          <a:ln w="9525">
            <a:noFill/>
            <a:miter lim="800000"/>
            <a:headEnd/>
            <a:tailEnd/>
          </a:ln>
        </p:spPr>
        <p:txBody>
          <a:bodyPr wrap="none">
            <a:spAutoFit/>
          </a:bodyPr>
          <a:lstStyle/>
          <a:p>
            <a:r>
              <a:rPr lang="en-US" sz="2400" b="1" dirty="0"/>
              <a:t>+  </a:t>
            </a:r>
            <a:r>
              <a:rPr lang="en-US" sz="2400" b="1" dirty="0">
                <a:solidFill>
                  <a:srgbClr val="FF3300"/>
                </a:solidFill>
              </a:rPr>
              <a:t>H</a:t>
            </a:r>
            <a:r>
              <a:rPr lang="en-US" b="1" dirty="0">
                <a:solidFill>
                  <a:srgbClr val="FF3300"/>
                </a:solidFill>
              </a:rPr>
              <a:t>2</a:t>
            </a:r>
            <a:r>
              <a:rPr lang="en-US" sz="2400" b="1" dirty="0"/>
              <a:t>  -------→ </a:t>
            </a:r>
          </a:p>
        </p:txBody>
      </p:sp>
      <p:sp>
        <p:nvSpPr>
          <p:cNvPr id="12" name="TextBox 11"/>
          <p:cNvSpPr txBox="1">
            <a:spLocks noChangeArrowheads="1"/>
          </p:cNvSpPr>
          <p:nvPr/>
        </p:nvSpPr>
        <p:spPr bwMode="auto">
          <a:xfrm>
            <a:off x="4337448" y="1675163"/>
            <a:ext cx="684213" cy="369888"/>
          </a:xfrm>
          <a:prstGeom prst="rect">
            <a:avLst/>
          </a:prstGeom>
          <a:noFill/>
          <a:ln w="9525">
            <a:noFill/>
            <a:miter lim="800000"/>
            <a:headEnd/>
            <a:tailEnd/>
          </a:ln>
        </p:spPr>
        <p:txBody>
          <a:bodyPr wrap="none">
            <a:spAutoFit/>
          </a:bodyPr>
          <a:lstStyle/>
          <a:p>
            <a:r>
              <a:rPr lang="en-US" dirty="0"/>
              <a:t>Pt/Ni</a:t>
            </a:r>
          </a:p>
        </p:txBody>
      </p:sp>
      <p:sp>
        <p:nvSpPr>
          <p:cNvPr id="13" name="TextBox 12"/>
          <p:cNvSpPr txBox="1">
            <a:spLocks noChangeArrowheads="1"/>
          </p:cNvSpPr>
          <p:nvPr/>
        </p:nvSpPr>
        <p:spPr bwMode="auto">
          <a:xfrm>
            <a:off x="3395107" y="1266031"/>
            <a:ext cx="1346200" cy="584200"/>
          </a:xfrm>
          <a:prstGeom prst="rect">
            <a:avLst/>
          </a:prstGeom>
          <a:noFill/>
          <a:ln w="9525">
            <a:noFill/>
            <a:miter lim="800000"/>
            <a:headEnd/>
            <a:tailEnd/>
          </a:ln>
        </p:spPr>
        <p:txBody>
          <a:bodyPr wrap="none">
            <a:spAutoFit/>
          </a:bodyPr>
          <a:lstStyle/>
          <a:p>
            <a:r>
              <a:rPr lang="en-US" sz="3200" b="1" dirty="0">
                <a:solidFill>
                  <a:srgbClr val="FF3300"/>
                </a:solidFill>
              </a:rPr>
              <a:t>H – H </a:t>
            </a:r>
          </a:p>
        </p:txBody>
      </p:sp>
      <p:sp>
        <p:nvSpPr>
          <p:cNvPr id="14" name="Curved Right Arrow 13"/>
          <p:cNvSpPr/>
          <p:nvPr/>
        </p:nvSpPr>
        <p:spPr>
          <a:xfrm rot="4996588">
            <a:off x="3965020" y="500856"/>
            <a:ext cx="768350" cy="1216025"/>
          </a:xfrm>
          <a:prstGeom prst="curved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Curved Right Arrow 14"/>
          <p:cNvSpPr/>
          <p:nvPr/>
        </p:nvSpPr>
        <p:spPr>
          <a:xfrm rot="15910599">
            <a:off x="1018949" y="1798638"/>
            <a:ext cx="768350" cy="1708150"/>
          </a:xfrm>
          <a:prstGeom prst="curved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TextBox 15"/>
          <p:cNvSpPr txBox="1">
            <a:spLocks noChangeArrowheads="1"/>
          </p:cNvSpPr>
          <p:nvPr/>
        </p:nvSpPr>
        <p:spPr bwMode="auto">
          <a:xfrm>
            <a:off x="5627054" y="1804707"/>
            <a:ext cx="1656223" cy="400110"/>
          </a:xfrm>
          <a:prstGeom prst="rect">
            <a:avLst/>
          </a:prstGeom>
          <a:noFill/>
          <a:ln w="9525">
            <a:noFill/>
            <a:miter lim="800000"/>
            <a:headEnd/>
            <a:tailEnd/>
          </a:ln>
        </p:spPr>
        <p:txBody>
          <a:bodyPr wrap="none">
            <a:spAutoFit/>
          </a:bodyPr>
          <a:lstStyle/>
          <a:p>
            <a:r>
              <a:rPr lang="en-US" sz="2000" b="1" dirty="0">
                <a:solidFill>
                  <a:srgbClr val="FF3300"/>
                </a:solidFill>
              </a:rPr>
              <a:t>H</a:t>
            </a:r>
            <a:r>
              <a:rPr lang="en-US" sz="2000" b="1" dirty="0">
                <a:solidFill>
                  <a:srgbClr val="FF0000"/>
                </a:solidFill>
              </a:rPr>
              <a:t>S</a:t>
            </a:r>
            <a:r>
              <a:rPr lang="en-US" sz="2000" b="1" dirty="0">
                <a:solidFill>
                  <a:srgbClr val="FFFF00"/>
                </a:solidFill>
              </a:rPr>
              <a:t> </a:t>
            </a:r>
            <a:r>
              <a:rPr lang="en-US" sz="2000" b="1" dirty="0"/>
              <a:t>– HC – CH</a:t>
            </a:r>
            <a:r>
              <a:rPr lang="en-US" sz="1600" b="1" dirty="0"/>
              <a:t>3</a:t>
            </a:r>
            <a:endParaRPr lang="en-US" sz="2000" dirty="0"/>
          </a:p>
        </p:txBody>
      </p:sp>
      <p:cxnSp>
        <p:nvCxnSpPr>
          <p:cNvPr id="17" name="Straight Connector 16"/>
          <p:cNvCxnSpPr/>
          <p:nvPr/>
        </p:nvCxnSpPr>
        <p:spPr>
          <a:xfrm rot="5400000">
            <a:off x="6427948" y="1613413"/>
            <a:ext cx="380206" cy="794"/>
          </a:xfrm>
          <a:prstGeom prst="line">
            <a:avLst/>
          </a:prstGeom>
        </p:spPr>
        <p:style>
          <a:lnRef idx="2">
            <a:schemeClr val="accent3"/>
          </a:lnRef>
          <a:fillRef idx="0">
            <a:schemeClr val="accent3"/>
          </a:fillRef>
          <a:effectRef idx="1">
            <a:schemeClr val="accent3"/>
          </a:effectRef>
          <a:fontRef idx="minor">
            <a:schemeClr val="tx1"/>
          </a:fontRef>
        </p:style>
      </p:cxnSp>
      <p:sp>
        <p:nvSpPr>
          <p:cNvPr id="18" name="TextBox 17"/>
          <p:cNvSpPr txBox="1">
            <a:spLocks noChangeArrowheads="1"/>
          </p:cNvSpPr>
          <p:nvPr/>
        </p:nvSpPr>
        <p:spPr bwMode="auto">
          <a:xfrm>
            <a:off x="6465254" y="1118907"/>
            <a:ext cx="762000" cy="400050"/>
          </a:xfrm>
          <a:prstGeom prst="rect">
            <a:avLst/>
          </a:prstGeom>
          <a:noFill/>
          <a:ln w="9525">
            <a:noFill/>
            <a:miter lim="800000"/>
            <a:headEnd/>
            <a:tailEnd/>
          </a:ln>
        </p:spPr>
        <p:txBody>
          <a:bodyPr>
            <a:spAutoFit/>
          </a:bodyPr>
          <a:lstStyle/>
          <a:p>
            <a:r>
              <a:rPr lang="en-US" sz="2000" b="1"/>
              <a:t>CH</a:t>
            </a:r>
            <a:r>
              <a:rPr lang="en-US" sz="1600" b="1"/>
              <a:t>3</a:t>
            </a:r>
            <a:endParaRPr lang="en-US" sz="2000" b="1"/>
          </a:p>
        </p:txBody>
      </p:sp>
      <p:sp>
        <p:nvSpPr>
          <p:cNvPr id="19" name="TextBox 18"/>
          <p:cNvSpPr txBox="1">
            <a:spLocks noChangeArrowheads="1"/>
          </p:cNvSpPr>
          <p:nvPr/>
        </p:nvSpPr>
        <p:spPr bwMode="auto">
          <a:xfrm>
            <a:off x="5246054" y="1728507"/>
            <a:ext cx="385763" cy="523875"/>
          </a:xfrm>
          <a:prstGeom prst="rect">
            <a:avLst/>
          </a:prstGeom>
          <a:noFill/>
          <a:ln w="9525">
            <a:noFill/>
            <a:miter lim="800000"/>
            <a:headEnd/>
            <a:tailEnd/>
          </a:ln>
        </p:spPr>
        <p:txBody>
          <a:bodyPr wrap="none">
            <a:spAutoFit/>
          </a:bodyPr>
          <a:lstStyle/>
          <a:p>
            <a:r>
              <a:rPr lang="en-US" sz="2800" b="1" dirty="0"/>
              <a:t>2</a:t>
            </a:r>
          </a:p>
        </p:txBody>
      </p:sp>
      <p:sp>
        <p:nvSpPr>
          <p:cNvPr id="20" name="Hexagon 19"/>
          <p:cNvSpPr/>
          <p:nvPr/>
        </p:nvSpPr>
        <p:spPr>
          <a:xfrm rot="10800000">
            <a:off x="304800" y="3886200"/>
            <a:ext cx="1371600" cy="1066800"/>
          </a:xfrm>
          <a:prstGeom prst="hexagon">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Oval 21"/>
          <p:cNvSpPr/>
          <p:nvPr/>
        </p:nvSpPr>
        <p:spPr>
          <a:xfrm rot="5400000" flipH="1">
            <a:off x="609600" y="3962400"/>
            <a:ext cx="762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 name="Straight Connector 22"/>
          <p:cNvCxnSpPr/>
          <p:nvPr/>
        </p:nvCxnSpPr>
        <p:spPr>
          <a:xfrm>
            <a:off x="1676400" y="4419600"/>
            <a:ext cx="381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24" name="TextBox 23"/>
          <p:cNvSpPr txBox="1">
            <a:spLocks noChangeArrowheads="1"/>
          </p:cNvSpPr>
          <p:nvPr/>
        </p:nvSpPr>
        <p:spPr bwMode="auto">
          <a:xfrm>
            <a:off x="1981200" y="4114800"/>
            <a:ext cx="378630" cy="584775"/>
          </a:xfrm>
          <a:prstGeom prst="rect">
            <a:avLst/>
          </a:prstGeom>
          <a:noFill/>
          <a:ln w="9525">
            <a:noFill/>
            <a:miter lim="800000"/>
            <a:headEnd/>
            <a:tailEnd/>
          </a:ln>
        </p:spPr>
        <p:txBody>
          <a:bodyPr wrap="none">
            <a:spAutoFit/>
          </a:bodyPr>
          <a:lstStyle/>
          <a:p>
            <a:r>
              <a:rPr lang="en-US" sz="3200" b="1" dirty="0">
                <a:solidFill>
                  <a:srgbClr val="FF0000"/>
                </a:solidFill>
              </a:rPr>
              <a:t>S</a:t>
            </a:r>
          </a:p>
        </p:txBody>
      </p:sp>
      <p:cxnSp>
        <p:nvCxnSpPr>
          <p:cNvPr id="25" name="Straight Connector 24"/>
          <p:cNvCxnSpPr/>
          <p:nvPr/>
        </p:nvCxnSpPr>
        <p:spPr>
          <a:xfrm>
            <a:off x="2362200" y="4419600"/>
            <a:ext cx="381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26" name="TextBox 25"/>
          <p:cNvSpPr txBox="1">
            <a:spLocks noChangeArrowheads="1"/>
          </p:cNvSpPr>
          <p:nvPr/>
        </p:nvSpPr>
        <p:spPr bwMode="auto">
          <a:xfrm>
            <a:off x="2667000" y="4114800"/>
            <a:ext cx="378630" cy="584775"/>
          </a:xfrm>
          <a:prstGeom prst="rect">
            <a:avLst/>
          </a:prstGeom>
          <a:noFill/>
          <a:ln w="9525">
            <a:noFill/>
            <a:miter lim="800000"/>
            <a:headEnd/>
            <a:tailEnd/>
          </a:ln>
        </p:spPr>
        <p:txBody>
          <a:bodyPr wrap="none">
            <a:spAutoFit/>
          </a:bodyPr>
          <a:lstStyle/>
          <a:p>
            <a:r>
              <a:rPr lang="en-US" sz="3200" b="1" dirty="0">
                <a:solidFill>
                  <a:srgbClr val="FF0000"/>
                </a:solidFill>
              </a:rPr>
              <a:t>S</a:t>
            </a:r>
          </a:p>
        </p:txBody>
      </p:sp>
      <p:cxnSp>
        <p:nvCxnSpPr>
          <p:cNvPr id="27" name="Straight Connector 26"/>
          <p:cNvCxnSpPr/>
          <p:nvPr/>
        </p:nvCxnSpPr>
        <p:spPr>
          <a:xfrm>
            <a:off x="3048000" y="4419600"/>
            <a:ext cx="381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28" name="TextBox 27"/>
          <p:cNvSpPr txBox="1">
            <a:spLocks noChangeArrowheads="1"/>
          </p:cNvSpPr>
          <p:nvPr/>
        </p:nvSpPr>
        <p:spPr bwMode="auto">
          <a:xfrm>
            <a:off x="3505200" y="4114800"/>
            <a:ext cx="949325" cy="584200"/>
          </a:xfrm>
          <a:prstGeom prst="rect">
            <a:avLst/>
          </a:prstGeom>
          <a:noFill/>
          <a:ln w="9525">
            <a:noFill/>
            <a:miter lim="800000"/>
            <a:headEnd/>
            <a:tailEnd/>
          </a:ln>
        </p:spPr>
        <p:txBody>
          <a:bodyPr wrap="none">
            <a:spAutoFit/>
          </a:bodyPr>
          <a:lstStyle/>
          <a:p>
            <a:r>
              <a:rPr lang="en-US" sz="3200" b="1"/>
              <a:t>CH</a:t>
            </a:r>
            <a:r>
              <a:rPr lang="en-US" sz="2400" b="1"/>
              <a:t>3</a:t>
            </a:r>
            <a:endParaRPr lang="en-US" sz="3200" b="1"/>
          </a:p>
        </p:txBody>
      </p:sp>
      <p:sp>
        <p:nvSpPr>
          <p:cNvPr id="29" name="TextBox 28"/>
          <p:cNvSpPr txBox="1">
            <a:spLocks noChangeArrowheads="1"/>
          </p:cNvSpPr>
          <p:nvPr/>
        </p:nvSpPr>
        <p:spPr bwMode="auto">
          <a:xfrm>
            <a:off x="4343400" y="4114800"/>
            <a:ext cx="2209800" cy="461963"/>
          </a:xfrm>
          <a:prstGeom prst="rect">
            <a:avLst/>
          </a:prstGeom>
          <a:noFill/>
          <a:ln w="9525">
            <a:noFill/>
            <a:miter lim="800000"/>
            <a:headEnd/>
            <a:tailEnd/>
          </a:ln>
        </p:spPr>
        <p:txBody>
          <a:bodyPr wrap="none">
            <a:spAutoFit/>
          </a:bodyPr>
          <a:lstStyle/>
          <a:p>
            <a:r>
              <a:rPr lang="en-US" sz="2400" b="1"/>
              <a:t>+  </a:t>
            </a:r>
            <a:r>
              <a:rPr lang="en-US" sz="2400" b="1">
                <a:solidFill>
                  <a:srgbClr val="FF3300"/>
                </a:solidFill>
              </a:rPr>
              <a:t>H</a:t>
            </a:r>
            <a:r>
              <a:rPr lang="en-US" b="1">
                <a:solidFill>
                  <a:srgbClr val="FF3300"/>
                </a:solidFill>
              </a:rPr>
              <a:t>2</a:t>
            </a:r>
            <a:r>
              <a:rPr lang="en-US" sz="2400" b="1"/>
              <a:t>  -------→ </a:t>
            </a:r>
          </a:p>
        </p:txBody>
      </p:sp>
      <p:sp>
        <p:nvSpPr>
          <p:cNvPr id="30" name="TextBox 29"/>
          <p:cNvSpPr txBox="1">
            <a:spLocks noChangeArrowheads="1"/>
          </p:cNvSpPr>
          <p:nvPr/>
        </p:nvSpPr>
        <p:spPr bwMode="auto">
          <a:xfrm>
            <a:off x="5410200" y="4038600"/>
            <a:ext cx="684213" cy="369888"/>
          </a:xfrm>
          <a:prstGeom prst="rect">
            <a:avLst/>
          </a:prstGeom>
          <a:noFill/>
          <a:ln w="9525">
            <a:noFill/>
            <a:miter lim="800000"/>
            <a:headEnd/>
            <a:tailEnd/>
          </a:ln>
        </p:spPr>
        <p:txBody>
          <a:bodyPr wrap="none">
            <a:spAutoFit/>
          </a:bodyPr>
          <a:lstStyle/>
          <a:p>
            <a:r>
              <a:rPr lang="en-US"/>
              <a:t>Pt/Ni</a:t>
            </a:r>
          </a:p>
        </p:txBody>
      </p:sp>
      <p:sp>
        <p:nvSpPr>
          <p:cNvPr id="31" name="TextBox 30"/>
          <p:cNvSpPr txBox="1">
            <a:spLocks noChangeArrowheads="1"/>
          </p:cNvSpPr>
          <p:nvPr/>
        </p:nvSpPr>
        <p:spPr bwMode="auto">
          <a:xfrm>
            <a:off x="4419600" y="3657600"/>
            <a:ext cx="1346200" cy="584200"/>
          </a:xfrm>
          <a:prstGeom prst="rect">
            <a:avLst/>
          </a:prstGeom>
          <a:noFill/>
          <a:ln w="9525">
            <a:noFill/>
            <a:miter lim="800000"/>
            <a:headEnd/>
            <a:tailEnd/>
          </a:ln>
        </p:spPr>
        <p:txBody>
          <a:bodyPr wrap="none">
            <a:spAutoFit/>
          </a:bodyPr>
          <a:lstStyle/>
          <a:p>
            <a:r>
              <a:rPr lang="en-US" sz="3200" b="1">
                <a:solidFill>
                  <a:srgbClr val="FF3300"/>
                </a:solidFill>
              </a:rPr>
              <a:t>H – H </a:t>
            </a:r>
          </a:p>
        </p:txBody>
      </p:sp>
      <p:sp>
        <p:nvSpPr>
          <p:cNvPr id="32" name="Curved Right Arrow 31"/>
          <p:cNvSpPr/>
          <p:nvPr/>
        </p:nvSpPr>
        <p:spPr>
          <a:xfrm rot="4996588">
            <a:off x="4989513" y="2892425"/>
            <a:ext cx="768350" cy="1216025"/>
          </a:xfrm>
          <a:prstGeom prst="curved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 name="Curved Right Arrow 32"/>
          <p:cNvSpPr/>
          <p:nvPr/>
        </p:nvSpPr>
        <p:spPr>
          <a:xfrm rot="4996588">
            <a:off x="2551113" y="3349625"/>
            <a:ext cx="768350" cy="1216025"/>
          </a:xfrm>
          <a:prstGeom prst="curved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 name="Hexagon 33"/>
          <p:cNvSpPr/>
          <p:nvPr/>
        </p:nvSpPr>
        <p:spPr>
          <a:xfrm rot="16200000">
            <a:off x="6172200" y="3886200"/>
            <a:ext cx="1371600" cy="1066800"/>
          </a:xfrm>
          <a:prstGeom prst="hexagon">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5" name="Straight Connector 34"/>
          <p:cNvCxnSpPr/>
          <p:nvPr/>
        </p:nvCxnSpPr>
        <p:spPr>
          <a:xfrm rot="5400000" flipH="1" flipV="1">
            <a:off x="6592094" y="3466306"/>
            <a:ext cx="533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37" name="Oval 36"/>
          <p:cNvSpPr/>
          <p:nvPr/>
        </p:nvSpPr>
        <p:spPr>
          <a:xfrm flipH="1">
            <a:off x="6477000" y="3962400"/>
            <a:ext cx="762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TextBox 37"/>
          <p:cNvSpPr txBox="1">
            <a:spLocks noChangeArrowheads="1"/>
          </p:cNvSpPr>
          <p:nvPr/>
        </p:nvSpPr>
        <p:spPr bwMode="auto">
          <a:xfrm>
            <a:off x="6629400" y="2743200"/>
            <a:ext cx="638316" cy="584775"/>
          </a:xfrm>
          <a:prstGeom prst="rect">
            <a:avLst/>
          </a:prstGeom>
          <a:noFill/>
          <a:ln w="9525">
            <a:noFill/>
            <a:miter lim="800000"/>
            <a:headEnd/>
            <a:tailEnd/>
          </a:ln>
        </p:spPr>
        <p:txBody>
          <a:bodyPr wrap="none">
            <a:spAutoFit/>
          </a:bodyPr>
          <a:lstStyle/>
          <a:p>
            <a:r>
              <a:rPr lang="en-US" sz="3200" b="1" dirty="0">
                <a:solidFill>
                  <a:srgbClr val="FF0000"/>
                </a:solidFill>
              </a:rPr>
              <a:t>S</a:t>
            </a:r>
            <a:r>
              <a:rPr lang="en-US" sz="3200" b="1" dirty="0">
                <a:solidFill>
                  <a:srgbClr val="FF3300"/>
                </a:solidFill>
              </a:rPr>
              <a:t>H</a:t>
            </a:r>
          </a:p>
        </p:txBody>
      </p:sp>
      <p:sp>
        <p:nvSpPr>
          <p:cNvPr id="40" name="TextBox 39"/>
          <p:cNvSpPr txBox="1">
            <a:spLocks noChangeArrowheads="1"/>
          </p:cNvSpPr>
          <p:nvPr/>
        </p:nvSpPr>
        <p:spPr bwMode="auto">
          <a:xfrm>
            <a:off x="7489825" y="4114800"/>
            <a:ext cx="1388522" cy="523220"/>
          </a:xfrm>
          <a:prstGeom prst="rect">
            <a:avLst/>
          </a:prstGeom>
          <a:noFill/>
          <a:ln w="9525">
            <a:noFill/>
            <a:miter lim="800000"/>
            <a:headEnd/>
            <a:tailEnd/>
          </a:ln>
        </p:spPr>
        <p:txBody>
          <a:bodyPr wrap="none">
            <a:spAutoFit/>
          </a:bodyPr>
          <a:lstStyle/>
          <a:p>
            <a:r>
              <a:rPr lang="en-US" sz="2800" b="1" dirty="0"/>
              <a:t>+ CH</a:t>
            </a:r>
            <a:r>
              <a:rPr lang="en-US" sz="2000" b="1" dirty="0"/>
              <a:t>3</a:t>
            </a:r>
            <a:r>
              <a:rPr lang="en-US" sz="2800" b="1" dirty="0">
                <a:solidFill>
                  <a:srgbClr val="FF0000"/>
                </a:solidFill>
              </a:rPr>
              <a:t>S</a:t>
            </a:r>
            <a:r>
              <a:rPr lang="en-US" sz="2800" b="1" dirty="0">
                <a:solidFill>
                  <a:srgbClr val="FF3300"/>
                </a:solidFill>
              </a:rPr>
              <a:t>H</a:t>
            </a:r>
          </a:p>
        </p:txBody>
      </p:sp>
      <p:sp>
        <p:nvSpPr>
          <p:cNvPr id="41" name="TextBox 40"/>
          <p:cNvSpPr txBox="1"/>
          <p:nvPr/>
        </p:nvSpPr>
        <p:spPr>
          <a:xfrm>
            <a:off x="1143000" y="5562600"/>
            <a:ext cx="6858000" cy="646331"/>
          </a:xfrm>
          <a:prstGeom prst="rect">
            <a:avLst/>
          </a:prstGeom>
        </p:spPr>
        <p:style>
          <a:lnRef idx="3">
            <a:schemeClr val="lt1"/>
          </a:lnRef>
          <a:fillRef idx="1">
            <a:schemeClr val="accent2"/>
          </a:fillRef>
          <a:effectRef idx="1">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err="1">
                <a:ln w="50800"/>
                <a:solidFill>
                  <a:srgbClr val="FF0000"/>
                </a:solidFill>
                <a:latin typeface="+mj-lt"/>
              </a:rPr>
              <a:t>Thiophene</a:t>
            </a:r>
            <a:r>
              <a:rPr lang="en-US" sz="3600" b="1" dirty="0">
                <a:ln w="50800"/>
                <a:solidFill>
                  <a:srgbClr val="FF0000"/>
                </a:solidFill>
                <a:latin typeface="+mj-lt"/>
              </a:rPr>
              <a:t> &amp; </a:t>
            </a:r>
            <a:r>
              <a:rPr lang="en-US" sz="3600" b="1" dirty="0" err="1">
                <a:ln w="50800"/>
                <a:solidFill>
                  <a:srgbClr val="FF0000"/>
                </a:solidFill>
                <a:latin typeface="+mj-lt"/>
              </a:rPr>
              <a:t>methanethiol</a:t>
            </a:r>
            <a:endParaRPr lang="en-US" sz="3600" b="1" dirty="0">
              <a:ln w="50800"/>
              <a:solidFill>
                <a:srgbClr val="FF0000"/>
              </a:solidFill>
              <a:latin typeface="+mj-lt"/>
            </a:endParaRPr>
          </a:p>
        </p:txBody>
      </p:sp>
    </p:spTree>
    <p:extLst>
      <p:ext uri="{BB962C8B-B14F-4D97-AF65-F5344CB8AC3E}">
        <p14:creationId xmlns:p14="http://schemas.microsoft.com/office/powerpoint/2010/main" val="333583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ppt_x"/>
                                          </p:val>
                                        </p:tav>
                                        <p:tav tm="100000">
                                          <p:val>
                                            <p:strVal val="#ppt_x"/>
                                          </p:val>
                                        </p:tav>
                                      </p:tavLst>
                                    </p:anim>
                                    <p:anim calcmode="lin" valueType="num">
                                      <p:cBhvr additive="base">
                                        <p:cTn id="9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9" presetClass="entr" presetSubtype="0" accel="10000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103"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104"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10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4" presetClass="entr" presetSubtype="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 to="" calcmode="lin" valueType="num">
                                      <p:cBhvr>
                                        <p:cTn id="110" dur="1" fill="hold"/>
                                        <p:tgtEl>
                                          <p:spTgt spid="22"/>
                                        </p:tgtEl>
                                        <p:attrNameLst>
                                          <p:attrName/>
                                        </p:attrNameLst>
                                      </p:cBhvr>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additive="base">
                                        <p:cTn id="121" dur="500" fill="hold"/>
                                        <p:tgtEl>
                                          <p:spTgt spid="24"/>
                                        </p:tgtEl>
                                        <p:attrNameLst>
                                          <p:attrName>ppt_x</p:attrName>
                                        </p:attrNameLst>
                                      </p:cBhvr>
                                      <p:tavLst>
                                        <p:tav tm="0">
                                          <p:val>
                                            <p:strVal val="#ppt_x"/>
                                          </p:val>
                                        </p:tav>
                                        <p:tav tm="100000">
                                          <p:val>
                                            <p:strVal val="#ppt_x"/>
                                          </p:val>
                                        </p:tav>
                                      </p:tavLst>
                                    </p:anim>
                                    <p:anim calcmode="lin" valueType="num">
                                      <p:cBhvr additive="base">
                                        <p:cTn id="1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additive="base">
                                        <p:cTn id="127" dur="500" fill="hold"/>
                                        <p:tgtEl>
                                          <p:spTgt spid="25"/>
                                        </p:tgtEl>
                                        <p:attrNameLst>
                                          <p:attrName>ppt_x</p:attrName>
                                        </p:attrNameLst>
                                      </p:cBhvr>
                                      <p:tavLst>
                                        <p:tav tm="0">
                                          <p:val>
                                            <p:strVal val="#ppt_x"/>
                                          </p:val>
                                        </p:tav>
                                        <p:tav tm="100000">
                                          <p:val>
                                            <p:strVal val="#ppt_x"/>
                                          </p:val>
                                        </p:tav>
                                      </p:tavLst>
                                    </p:anim>
                                    <p:anim calcmode="lin" valueType="num">
                                      <p:cBhvr additive="base">
                                        <p:cTn id="1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additive="base">
                                        <p:cTn id="133" dur="500" fill="hold"/>
                                        <p:tgtEl>
                                          <p:spTgt spid="26"/>
                                        </p:tgtEl>
                                        <p:attrNameLst>
                                          <p:attrName>ppt_x</p:attrName>
                                        </p:attrNameLst>
                                      </p:cBhvr>
                                      <p:tavLst>
                                        <p:tav tm="0">
                                          <p:val>
                                            <p:strVal val="#ppt_x"/>
                                          </p:val>
                                        </p:tav>
                                        <p:tav tm="100000">
                                          <p:val>
                                            <p:strVal val="#ppt_x"/>
                                          </p:val>
                                        </p:tav>
                                      </p:tavLst>
                                    </p:anim>
                                    <p:anim calcmode="lin" valueType="num">
                                      <p:cBhvr additive="base">
                                        <p:cTn id="1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additive="base">
                                        <p:cTn id="139" dur="500" fill="hold"/>
                                        <p:tgtEl>
                                          <p:spTgt spid="27"/>
                                        </p:tgtEl>
                                        <p:attrNameLst>
                                          <p:attrName>ppt_x</p:attrName>
                                        </p:attrNameLst>
                                      </p:cBhvr>
                                      <p:tavLst>
                                        <p:tav tm="0">
                                          <p:val>
                                            <p:strVal val="#ppt_x"/>
                                          </p:val>
                                        </p:tav>
                                        <p:tav tm="100000">
                                          <p:val>
                                            <p:strVal val="#ppt_x"/>
                                          </p:val>
                                        </p:tav>
                                      </p:tavLst>
                                    </p:anim>
                                    <p:anim calcmode="lin" valueType="num">
                                      <p:cBhvr additive="base">
                                        <p:cTn id="1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additive="base">
                                        <p:cTn id="145" dur="500" fill="hold"/>
                                        <p:tgtEl>
                                          <p:spTgt spid="28"/>
                                        </p:tgtEl>
                                        <p:attrNameLst>
                                          <p:attrName>ppt_x</p:attrName>
                                        </p:attrNameLst>
                                      </p:cBhvr>
                                      <p:tavLst>
                                        <p:tav tm="0">
                                          <p:val>
                                            <p:strVal val="#ppt_x"/>
                                          </p:val>
                                        </p:tav>
                                        <p:tav tm="100000">
                                          <p:val>
                                            <p:strVal val="#ppt_x"/>
                                          </p:val>
                                        </p:tav>
                                      </p:tavLst>
                                    </p:anim>
                                    <p:anim calcmode="lin" valueType="num">
                                      <p:cBhvr additive="base">
                                        <p:cTn id="1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additive="base">
                                        <p:cTn id="151" dur="500" fill="hold"/>
                                        <p:tgtEl>
                                          <p:spTgt spid="29"/>
                                        </p:tgtEl>
                                        <p:attrNameLst>
                                          <p:attrName>ppt_x</p:attrName>
                                        </p:attrNameLst>
                                      </p:cBhvr>
                                      <p:tavLst>
                                        <p:tav tm="0">
                                          <p:val>
                                            <p:strVal val="#ppt_x"/>
                                          </p:val>
                                        </p:tav>
                                        <p:tav tm="100000">
                                          <p:val>
                                            <p:strVal val="#ppt_x"/>
                                          </p:val>
                                        </p:tav>
                                      </p:tavLst>
                                    </p:anim>
                                    <p:anim calcmode="lin" valueType="num">
                                      <p:cBhvr additive="base">
                                        <p:cTn id="1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39" presetClass="entr" presetSubtype="0" accel="100000" fill="hold" grpId="0" nodeType="click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p:cTn id="157"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158"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159"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16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31"/>
                                        </p:tgtEl>
                                        <p:attrNameLst>
                                          <p:attrName>style.visibility</p:attrName>
                                        </p:attrNameLst>
                                      </p:cBhvr>
                                      <p:to>
                                        <p:strVal val="visible"/>
                                      </p:to>
                                    </p:set>
                                    <p:anim calcmode="lin" valueType="num">
                                      <p:cBhvr additive="base">
                                        <p:cTn id="165" dur="500" fill="hold"/>
                                        <p:tgtEl>
                                          <p:spTgt spid="31"/>
                                        </p:tgtEl>
                                        <p:attrNameLst>
                                          <p:attrName>ppt_x</p:attrName>
                                        </p:attrNameLst>
                                      </p:cBhvr>
                                      <p:tavLst>
                                        <p:tav tm="0">
                                          <p:val>
                                            <p:strVal val="#ppt_x"/>
                                          </p:val>
                                        </p:tav>
                                        <p:tav tm="100000">
                                          <p:val>
                                            <p:strVal val="#ppt_x"/>
                                          </p:val>
                                        </p:tav>
                                      </p:tavLst>
                                    </p:anim>
                                    <p:anim calcmode="lin" valueType="num">
                                      <p:cBhvr additive="base">
                                        <p:cTn id="16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32"/>
                                        </p:tgtEl>
                                        <p:attrNameLst>
                                          <p:attrName>style.visibility</p:attrName>
                                        </p:attrNameLst>
                                      </p:cBhvr>
                                      <p:to>
                                        <p:strVal val="visible"/>
                                      </p:to>
                                    </p:set>
                                    <p:anim calcmode="lin" valueType="num">
                                      <p:cBhvr additive="base">
                                        <p:cTn id="171" dur="500" fill="hold"/>
                                        <p:tgtEl>
                                          <p:spTgt spid="32"/>
                                        </p:tgtEl>
                                        <p:attrNameLst>
                                          <p:attrName>ppt_x</p:attrName>
                                        </p:attrNameLst>
                                      </p:cBhvr>
                                      <p:tavLst>
                                        <p:tav tm="0">
                                          <p:val>
                                            <p:strVal val="#ppt_x"/>
                                          </p:val>
                                        </p:tav>
                                        <p:tav tm="100000">
                                          <p:val>
                                            <p:strVal val="#ppt_x"/>
                                          </p:val>
                                        </p:tav>
                                      </p:tavLst>
                                    </p:anim>
                                    <p:anim calcmode="lin" valueType="num">
                                      <p:cBhvr additive="base">
                                        <p:cTn id="17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additive="base">
                                        <p:cTn id="177" dur="500" fill="hold"/>
                                        <p:tgtEl>
                                          <p:spTgt spid="33"/>
                                        </p:tgtEl>
                                        <p:attrNameLst>
                                          <p:attrName>ppt_x</p:attrName>
                                        </p:attrNameLst>
                                      </p:cBhvr>
                                      <p:tavLst>
                                        <p:tav tm="0">
                                          <p:val>
                                            <p:strVal val="#ppt_x"/>
                                          </p:val>
                                        </p:tav>
                                        <p:tav tm="100000">
                                          <p:val>
                                            <p:strVal val="#ppt_x"/>
                                          </p:val>
                                        </p:tav>
                                      </p:tavLst>
                                    </p:anim>
                                    <p:anim calcmode="lin" valueType="num">
                                      <p:cBhvr additive="base">
                                        <p:cTn id="1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39" presetClass="entr" presetSubtype="0" accel="100000" fill="hold" grpId="0" nodeType="clickEffect">
                                  <p:stCondLst>
                                    <p:cond delay="0"/>
                                  </p:stCondLst>
                                  <p:childTnLst>
                                    <p:set>
                                      <p:cBhvr>
                                        <p:cTn id="182" dur="1" fill="hold">
                                          <p:stCondLst>
                                            <p:cond delay="0"/>
                                          </p:stCondLst>
                                        </p:cTn>
                                        <p:tgtEl>
                                          <p:spTgt spid="34"/>
                                        </p:tgtEl>
                                        <p:attrNameLst>
                                          <p:attrName>style.visibility</p:attrName>
                                        </p:attrNameLst>
                                      </p:cBhvr>
                                      <p:to>
                                        <p:strVal val="visible"/>
                                      </p:to>
                                    </p:set>
                                    <p:anim calcmode="lin" valueType="num">
                                      <p:cBhvr>
                                        <p:cTn id="183" dur="500" fill="hold"/>
                                        <p:tgtEl>
                                          <p:spTgt spid="34"/>
                                        </p:tgtEl>
                                        <p:attrNameLst>
                                          <p:attrName>ppt_h</p:attrName>
                                        </p:attrNameLst>
                                      </p:cBhvr>
                                      <p:tavLst>
                                        <p:tav tm="0">
                                          <p:val>
                                            <p:strVal val="#ppt_h/20"/>
                                          </p:val>
                                        </p:tav>
                                        <p:tav tm="50000">
                                          <p:val>
                                            <p:strVal val="#ppt_h/20"/>
                                          </p:val>
                                        </p:tav>
                                        <p:tav tm="100000">
                                          <p:val>
                                            <p:strVal val="#ppt_h"/>
                                          </p:val>
                                        </p:tav>
                                      </p:tavLst>
                                    </p:anim>
                                    <p:anim calcmode="lin" valueType="num">
                                      <p:cBhvr>
                                        <p:cTn id="184" dur="500" fill="hold"/>
                                        <p:tgtEl>
                                          <p:spTgt spid="34"/>
                                        </p:tgtEl>
                                        <p:attrNameLst>
                                          <p:attrName>ppt_w</p:attrName>
                                        </p:attrNameLst>
                                      </p:cBhvr>
                                      <p:tavLst>
                                        <p:tav tm="0">
                                          <p:val>
                                            <p:strVal val="#ppt_w+.3"/>
                                          </p:val>
                                        </p:tav>
                                        <p:tav tm="50000">
                                          <p:val>
                                            <p:strVal val="#ppt_w+.3"/>
                                          </p:val>
                                        </p:tav>
                                        <p:tav tm="100000">
                                          <p:val>
                                            <p:strVal val="#ppt_w"/>
                                          </p:val>
                                        </p:tav>
                                      </p:tavLst>
                                    </p:anim>
                                    <p:anim calcmode="lin" valueType="num">
                                      <p:cBhvr>
                                        <p:cTn id="185" dur="500" fill="hold"/>
                                        <p:tgtEl>
                                          <p:spTgt spid="34"/>
                                        </p:tgtEl>
                                        <p:attrNameLst>
                                          <p:attrName>ppt_x</p:attrName>
                                        </p:attrNameLst>
                                      </p:cBhvr>
                                      <p:tavLst>
                                        <p:tav tm="0">
                                          <p:val>
                                            <p:strVal val="#ppt_x-.3"/>
                                          </p:val>
                                        </p:tav>
                                        <p:tav tm="50000">
                                          <p:val>
                                            <p:strVal val="#ppt_x"/>
                                          </p:val>
                                        </p:tav>
                                        <p:tav tm="100000">
                                          <p:val>
                                            <p:strVal val="#ppt_x"/>
                                          </p:val>
                                        </p:tav>
                                      </p:tavLst>
                                    </p:anim>
                                    <p:anim calcmode="lin" valueType="num">
                                      <p:cBhvr>
                                        <p:cTn id="18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4" presetClass="entr" presetSubtype="0" fill="hold" grpId="0" nodeType="clickEffect">
                                  <p:stCondLst>
                                    <p:cond delay="0"/>
                                  </p:stCondLst>
                                  <p:childTnLst>
                                    <p:set>
                                      <p:cBhvr>
                                        <p:cTn id="190" dur="1" fill="hold">
                                          <p:stCondLst>
                                            <p:cond delay="0"/>
                                          </p:stCondLst>
                                        </p:cTn>
                                        <p:tgtEl>
                                          <p:spTgt spid="37"/>
                                        </p:tgtEl>
                                        <p:attrNameLst>
                                          <p:attrName>style.visibility</p:attrName>
                                        </p:attrNameLst>
                                      </p:cBhvr>
                                      <p:to>
                                        <p:strVal val="visible"/>
                                      </p:to>
                                    </p:set>
                                    <p:anim to="" calcmode="lin" valueType="num">
                                      <p:cBhvr>
                                        <p:cTn id="191" dur="1" fill="hold"/>
                                        <p:tgtEl>
                                          <p:spTgt spid="37"/>
                                        </p:tgtEl>
                                        <p:attrNameLst>
                                          <p:attrName/>
                                        </p:attrNameLst>
                                      </p:cBhvr>
                                    </p:anim>
                                  </p:childTnLst>
                                </p:cTn>
                              </p:par>
                            </p:childTnLst>
                          </p:cTn>
                        </p:par>
                      </p:childTnLst>
                    </p:cTn>
                  </p:par>
                  <p:par>
                    <p:cTn id="192" fill="hold">
                      <p:stCondLst>
                        <p:cond delay="indefinite"/>
                      </p:stCondLst>
                      <p:childTnLst>
                        <p:par>
                          <p:cTn id="193" fill="hold">
                            <p:stCondLst>
                              <p:cond delay="0"/>
                            </p:stCondLst>
                            <p:childTnLst>
                              <p:par>
                                <p:cTn id="194" presetID="2" presetClass="entr" presetSubtype="4" fill="hold" nodeType="clickEffect">
                                  <p:stCondLst>
                                    <p:cond delay="0"/>
                                  </p:stCondLst>
                                  <p:childTnLst>
                                    <p:set>
                                      <p:cBhvr>
                                        <p:cTn id="195" dur="1" fill="hold">
                                          <p:stCondLst>
                                            <p:cond delay="0"/>
                                          </p:stCondLst>
                                        </p:cTn>
                                        <p:tgtEl>
                                          <p:spTgt spid="35"/>
                                        </p:tgtEl>
                                        <p:attrNameLst>
                                          <p:attrName>style.visibility</p:attrName>
                                        </p:attrNameLst>
                                      </p:cBhvr>
                                      <p:to>
                                        <p:strVal val="visible"/>
                                      </p:to>
                                    </p:set>
                                    <p:anim calcmode="lin" valueType="num">
                                      <p:cBhvr additive="base">
                                        <p:cTn id="196" dur="500" fill="hold"/>
                                        <p:tgtEl>
                                          <p:spTgt spid="35"/>
                                        </p:tgtEl>
                                        <p:attrNameLst>
                                          <p:attrName>ppt_x</p:attrName>
                                        </p:attrNameLst>
                                      </p:cBhvr>
                                      <p:tavLst>
                                        <p:tav tm="0">
                                          <p:val>
                                            <p:strVal val="#ppt_x"/>
                                          </p:val>
                                        </p:tav>
                                        <p:tav tm="100000">
                                          <p:val>
                                            <p:strVal val="#ppt_x"/>
                                          </p:val>
                                        </p:tav>
                                      </p:tavLst>
                                    </p:anim>
                                    <p:anim calcmode="lin" valueType="num">
                                      <p:cBhvr additive="base">
                                        <p:cTn id="19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38"/>
                                        </p:tgtEl>
                                        <p:attrNameLst>
                                          <p:attrName>style.visibility</p:attrName>
                                        </p:attrNameLst>
                                      </p:cBhvr>
                                      <p:to>
                                        <p:strVal val="visible"/>
                                      </p:to>
                                    </p:set>
                                    <p:anim calcmode="lin" valueType="num">
                                      <p:cBhvr additive="base">
                                        <p:cTn id="202" dur="500" fill="hold"/>
                                        <p:tgtEl>
                                          <p:spTgt spid="38"/>
                                        </p:tgtEl>
                                        <p:attrNameLst>
                                          <p:attrName>ppt_x</p:attrName>
                                        </p:attrNameLst>
                                      </p:cBhvr>
                                      <p:tavLst>
                                        <p:tav tm="0">
                                          <p:val>
                                            <p:strVal val="#ppt_x"/>
                                          </p:val>
                                        </p:tav>
                                        <p:tav tm="100000">
                                          <p:val>
                                            <p:strVal val="#ppt_x"/>
                                          </p:val>
                                        </p:tav>
                                      </p:tavLst>
                                    </p:anim>
                                    <p:anim calcmode="lin" valueType="num">
                                      <p:cBhvr additive="base">
                                        <p:cTn id="20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 presetClass="entr" presetSubtype="4" fill="hold" grpId="0" nodeType="clickEffect">
                                  <p:stCondLst>
                                    <p:cond delay="0"/>
                                  </p:stCondLst>
                                  <p:childTnLst>
                                    <p:set>
                                      <p:cBhvr>
                                        <p:cTn id="207" dur="1" fill="hold">
                                          <p:stCondLst>
                                            <p:cond delay="0"/>
                                          </p:stCondLst>
                                        </p:cTn>
                                        <p:tgtEl>
                                          <p:spTgt spid="40"/>
                                        </p:tgtEl>
                                        <p:attrNameLst>
                                          <p:attrName>style.visibility</p:attrName>
                                        </p:attrNameLst>
                                      </p:cBhvr>
                                      <p:to>
                                        <p:strVal val="visible"/>
                                      </p:to>
                                    </p:set>
                                    <p:anim calcmode="lin" valueType="num">
                                      <p:cBhvr additive="base">
                                        <p:cTn id="208" dur="500" fill="hold"/>
                                        <p:tgtEl>
                                          <p:spTgt spid="40"/>
                                        </p:tgtEl>
                                        <p:attrNameLst>
                                          <p:attrName>ppt_x</p:attrName>
                                        </p:attrNameLst>
                                      </p:cBhvr>
                                      <p:tavLst>
                                        <p:tav tm="0">
                                          <p:val>
                                            <p:strVal val="#ppt_x"/>
                                          </p:val>
                                        </p:tav>
                                        <p:tav tm="100000">
                                          <p:val>
                                            <p:strVal val="#ppt_x"/>
                                          </p:val>
                                        </p:tav>
                                      </p:tavLst>
                                    </p:anim>
                                    <p:anim calcmode="lin" valueType="num">
                                      <p:cBhvr additive="base">
                                        <p:cTn id="20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0" presetClass="entr" presetSubtype="0" fill="hold" nodeType="clickEffect">
                                  <p:stCondLst>
                                    <p:cond delay="0"/>
                                  </p:stCondLst>
                                  <p:iterate type="lt">
                                    <p:tmPct val="10000"/>
                                  </p:iterate>
                                  <p:childTnLst>
                                    <p:set>
                                      <p:cBhvr>
                                        <p:cTn id="213" dur="1" fill="hold">
                                          <p:stCondLst>
                                            <p:cond delay="0"/>
                                          </p:stCondLst>
                                        </p:cTn>
                                        <p:tgtEl>
                                          <p:spTgt spid="41"/>
                                        </p:tgtEl>
                                        <p:attrNameLst>
                                          <p:attrName>style.visibility</p:attrName>
                                        </p:attrNameLst>
                                      </p:cBhvr>
                                      <p:to>
                                        <p:strVal val="visible"/>
                                      </p:to>
                                    </p:set>
                                    <p:animEffect transition="in" filter="fade">
                                      <p:cBhvr>
                                        <p:cTn id="214" dur="500"/>
                                        <p:tgtEl>
                                          <p:spTgt spid="41"/>
                                        </p:tgtEl>
                                      </p:cBhvr>
                                    </p:animEffect>
                                    <p:anim calcmode="lin" valueType="num">
                                      <p:cBhvr>
                                        <p:cTn id="215" dur="500" fill="hold"/>
                                        <p:tgtEl>
                                          <p:spTgt spid="41"/>
                                        </p:tgtEl>
                                        <p:attrNameLst>
                                          <p:attrName>ppt_x</p:attrName>
                                        </p:attrNameLst>
                                      </p:cBhvr>
                                      <p:tavLst>
                                        <p:tav tm="0">
                                          <p:val>
                                            <p:strVal val="#ppt_x-.1"/>
                                          </p:val>
                                        </p:tav>
                                        <p:tav tm="100000">
                                          <p:val>
                                            <p:strVal val="#ppt_x"/>
                                          </p:val>
                                        </p:tav>
                                      </p:tavLst>
                                    </p:anim>
                                    <p:anim calcmode="lin" valueType="num">
                                      <p:cBhvr>
                                        <p:cTn id="21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animBg="1"/>
      <p:bldP spid="15" grpId="0" animBg="1"/>
      <p:bldP spid="16" grpId="0"/>
      <p:bldP spid="18" grpId="0"/>
      <p:bldP spid="19" grpId="0"/>
      <p:bldP spid="20" grpId="0" animBg="1"/>
      <p:bldP spid="22" grpId="0" animBg="1"/>
      <p:bldP spid="24" grpId="0"/>
      <p:bldP spid="26" grpId="0"/>
      <p:bldP spid="28" grpId="0"/>
      <p:bldP spid="29" grpId="0"/>
      <p:bldP spid="30" grpId="0"/>
      <p:bldP spid="31" grpId="0"/>
      <p:bldP spid="32" grpId="0" animBg="1"/>
      <p:bldP spid="33" grpId="0" animBg="1"/>
      <p:bldP spid="34" grpId="0" animBg="1"/>
      <p:bldP spid="37" grpId="0" animBg="1"/>
      <p:bldP spid="38" grpId="0"/>
      <p:bldP spid="4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00200"/>
            <a:ext cx="7595349" cy="3200400"/>
          </a:xfrm>
          <a:prstGeom prst="rect">
            <a:avLst/>
          </a:prstGeom>
          <a:ln w="76200">
            <a:solidFill>
              <a:srgbClr val="FF3300"/>
            </a:solidFill>
          </a:ln>
        </p:spPr>
        <p:style>
          <a:lnRef idx="0">
            <a:schemeClr val="accent2"/>
          </a:lnRef>
          <a:fillRef idx="1001">
            <a:schemeClr val="dk1"/>
          </a:fillRef>
          <a:effectRef idx="3">
            <a:schemeClr val="accent2"/>
          </a:effectRef>
          <a:fontRef idx="minor">
            <a:schemeClr val="lt1"/>
          </a:fontRef>
        </p:style>
        <p:txBody>
          <a:bodyPr wrap="none">
            <a:prstTxWarp prst="textStop">
              <a:avLst/>
            </a:prstTxWarp>
            <a:spAutoFit/>
          </a:bodyPr>
          <a:lstStyle/>
          <a:p>
            <a:pPr fontAlgn="auto">
              <a:spcBef>
                <a:spcPts val="0"/>
              </a:spcBef>
              <a:spcAft>
                <a:spcPts val="0"/>
              </a:spcAft>
              <a:defRPr/>
            </a:pPr>
            <a:r>
              <a:rPr lang="en-US" sz="199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rial Narrow" panose="020B0606020202030204" pitchFamily="34" charset="0"/>
              </a:rPr>
              <a:t>sulfides</a:t>
            </a:r>
          </a:p>
        </p:txBody>
      </p:sp>
    </p:spTree>
    <p:extLst>
      <p:ext uri="{BB962C8B-B14F-4D97-AF65-F5344CB8AC3E}">
        <p14:creationId xmlns:p14="http://schemas.microsoft.com/office/powerpoint/2010/main" val="16328771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93675"/>
            <a:ext cx="8229600" cy="9318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0000"/>
                </a:solidFill>
                <a:effectLst>
                  <a:outerShdw blurRad="38100" dist="38100" dir="2700000" algn="tl">
                    <a:srgbClr val="DDDDDD"/>
                  </a:outerShdw>
                </a:effectLst>
                <a:latin typeface="Palatino Linotype" charset="0"/>
                <a:ea typeface="MS PGothic" charset="0"/>
                <a:cs typeface="Tahoma" charset="0"/>
              </a:rPr>
              <a:t>Naming Ethers</a:t>
            </a:r>
          </a:p>
        </p:txBody>
      </p:sp>
      <p:sp>
        <p:nvSpPr>
          <p:cNvPr id="4" name="Content Placeholder 2"/>
          <p:cNvSpPr txBox="1">
            <a:spLocks/>
          </p:cNvSpPr>
          <p:nvPr/>
        </p:nvSpPr>
        <p:spPr>
          <a:xfrm>
            <a:off x="247650" y="1125538"/>
            <a:ext cx="8689975" cy="52308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ym typeface="Symbol" charset="2"/>
              </a:rPr>
              <a:t>Common names are used frequently</a:t>
            </a:r>
          </a:p>
          <a:p>
            <a:pPr marL="914400" lvl="1" indent="-457200">
              <a:buFont typeface="Calibri" charset="0"/>
              <a:buAutoNum type="arabicPeriod"/>
            </a:pPr>
            <a:r>
              <a:rPr lang="en-US" dirty="0" smtClean="0">
                <a:sym typeface="Symbol" charset="2"/>
              </a:rPr>
              <a:t>Name each </a:t>
            </a:r>
            <a:r>
              <a:rPr lang="en-US" b="1" dirty="0" smtClean="0">
                <a:solidFill>
                  <a:srgbClr val="FF0000"/>
                </a:solidFill>
                <a:sym typeface="Symbol" charset="2"/>
              </a:rPr>
              <a:t>–R</a:t>
            </a:r>
            <a:r>
              <a:rPr lang="en-US" dirty="0" smtClean="0">
                <a:sym typeface="Symbol" charset="2"/>
              </a:rPr>
              <a:t> group</a:t>
            </a:r>
          </a:p>
          <a:p>
            <a:pPr marL="914400" lvl="1" indent="-457200">
              <a:buFont typeface="Calibri" charset="0"/>
              <a:buAutoNum type="arabicPeriod"/>
            </a:pPr>
            <a:r>
              <a:rPr lang="en-US" dirty="0" smtClean="0">
                <a:sym typeface="Symbol" charset="2"/>
              </a:rPr>
              <a:t>Arrange them </a:t>
            </a:r>
            <a:r>
              <a:rPr lang="en-US" b="1" i="1" dirty="0" smtClean="0">
                <a:sym typeface="Symbol" charset="2"/>
              </a:rPr>
              <a:t>alphabetically</a:t>
            </a:r>
          </a:p>
          <a:p>
            <a:pPr marL="914400" lvl="1" indent="-457200">
              <a:buFont typeface="Calibri" charset="0"/>
              <a:buAutoNum type="arabicPeriod"/>
            </a:pPr>
            <a:r>
              <a:rPr lang="en-US" dirty="0" smtClean="0">
                <a:sym typeface="Symbol" charset="2"/>
              </a:rPr>
              <a:t>End with the word, “</a:t>
            </a:r>
            <a:r>
              <a:rPr lang="en-US" b="1" dirty="0" smtClean="0">
                <a:solidFill>
                  <a:srgbClr val="FF0000"/>
                </a:solidFill>
                <a:sym typeface="Symbol" charset="2"/>
              </a:rPr>
              <a:t>ether</a:t>
            </a:r>
            <a:r>
              <a:rPr lang="en-US" dirty="0" smtClean="0">
                <a:sym typeface="Symbol" charset="2"/>
              </a:rPr>
              <a:t>”</a:t>
            </a:r>
          </a:p>
          <a:p>
            <a:endParaRPr lang="en-US" dirty="0">
              <a:sym typeface="Symbol" charset="2"/>
            </a:endParaRPr>
          </a:p>
        </p:txBody>
      </p:sp>
      <p:pic>
        <p:nvPicPr>
          <p:cNvPr id="5" name="Picture 3"/>
          <p:cNvPicPr>
            <a:picLocks noChangeAspect="1" noChangeArrowheads="1"/>
          </p:cNvPicPr>
          <p:nvPr/>
        </p:nvPicPr>
        <p:blipFill>
          <a:blip r:embed="rId2"/>
          <a:stretch>
            <a:fillRect/>
          </a:stretch>
        </p:blipFill>
        <p:spPr bwMode="auto">
          <a:xfrm>
            <a:off x="1299986" y="3429000"/>
            <a:ext cx="6544027" cy="2524125"/>
          </a:xfrm>
          <a:prstGeom prst="rect">
            <a:avLst/>
          </a:prstGeom>
          <a:noFill/>
          <a:ln w="9525">
            <a:noFill/>
            <a:miter lim="800000"/>
            <a:headEnd/>
            <a:tailEnd/>
          </a:ln>
        </p:spPr>
      </p:pic>
    </p:spTree>
    <p:extLst>
      <p:ext uri="{BB962C8B-B14F-4D97-AF65-F5344CB8AC3E}">
        <p14:creationId xmlns:p14="http://schemas.microsoft.com/office/powerpoint/2010/main" val="31482785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228600" y="1828800"/>
            <a:ext cx="8763000" cy="4038600"/>
          </a:xfrm>
        </p:spPr>
        <p:txBody>
          <a:bodyPr/>
          <a:lstStyle/>
          <a:p>
            <a:pPr algn="just"/>
            <a:r>
              <a:rPr lang="en-US" sz="4400" dirty="0" smtClean="0"/>
              <a:t>Sulfur analogs of </a:t>
            </a:r>
            <a:r>
              <a:rPr lang="en-US" sz="4400" dirty="0" smtClean="0">
                <a:solidFill>
                  <a:srgbClr val="FF0000"/>
                </a:solidFill>
              </a:rPr>
              <a:t>ETHER</a:t>
            </a:r>
            <a:r>
              <a:rPr lang="en-US" sz="4400" dirty="0" smtClean="0"/>
              <a:t> containing the </a:t>
            </a:r>
            <a:r>
              <a:rPr lang="en-US" sz="4400" dirty="0" smtClean="0">
                <a:solidFill>
                  <a:srgbClr val="FF0000"/>
                </a:solidFill>
              </a:rPr>
              <a:t>– S – </a:t>
            </a:r>
            <a:r>
              <a:rPr lang="en-US" sz="4400" dirty="0" smtClean="0"/>
              <a:t>functional group and they are name by using the word </a:t>
            </a:r>
            <a:r>
              <a:rPr lang="en-US" sz="4400" i="1" u="sng" dirty="0" smtClean="0">
                <a:solidFill>
                  <a:srgbClr val="FF0000"/>
                </a:solidFill>
              </a:rPr>
              <a:t>SULFIDE</a:t>
            </a:r>
            <a:r>
              <a:rPr lang="en-US" sz="4400" dirty="0" smtClean="0"/>
              <a:t> to show the presence of the  </a:t>
            </a:r>
            <a:r>
              <a:rPr lang="en-US" sz="4400" dirty="0" smtClean="0">
                <a:solidFill>
                  <a:srgbClr val="FF0000"/>
                </a:solidFill>
              </a:rPr>
              <a:t>- S – </a:t>
            </a:r>
            <a:r>
              <a:rPr lang="en-US" sz="4400" dirty="0" smtClean="0"/>
              <a:t>group. </a:t>
            </a:r>
          </a:p>
        </p:txBody>
      </p:sp>
      <p:sp>
        <p:nvSpPr>
          <p:cNvPr id="4" name="Title 1"/>
          <p:cNvSpPr>
            <a:spLocks noGrp="1"/>
          </p:cNvSpPr>
          <p:nvPr>
            <p:ph type="title"/>
          </p:nvPr>
        </p:nvSpPr>
        <p:spPr>
          <a:xfrm>
            <a:off x="457200" y="457200"/>
            <a:ext cx="8229600" cy="1219200"/>
          </a:xfrm>
        </p:spPr>
        <p:txBody>
          <a:bodyPr/>
          <a:lstStyle/>
          <a:p>
            <a:pPr algn="ctr">
              <a:defRPr/>
            </a:pPr>
            <a:r>
              <a:rPr sz="7200" smtClean="0">
                <a:solidFill>
                  <a:srgbClr val="FF0000"/>
                </a:solidFill>
              </a:rPr>
              <a:t>DEFINITION</a:t>
            </a:r>
            <a:r>
              <a:rPr sz="7200" smtClean="0"/>
              <a:t> </a:t>
            </a:r>
            <a:endParaRPr sz="6600"/>
          </a:p>
        </p:txBody>
      </p:sp>
    </p:spTree>
    <p:extLst>
      <p:ext uri="{BB962C8B-B14F-4D97-AF65-F5344CB8AC3E}">
        <p14:creationId xmlns:p14="http://schemas.microsoft.com/office/powerpoint/2010/main" val="32065302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00200"/>
            <a:ext cx="7595349" cy="3200400"/>
          </a:xfrm>
          <a:prstGeom prst="rect">
            <a:avLst/>
          </a:prstGeom>
          <a:ln w="76200">
            <a:solidFill>
              <a:srgbClr val="FF3300"/>
            </a:solidFill>
          </a:ln>
        </p:spPr>
        <p:style>
          <a:lnRef idx="0">
            <a:schemeClr val="accent2"/>
          </a:lnRef>
          <a:fillRef idx="1001">
            <a:schemeClr val="dk1"/>
          </a:fillRef>
          <a:effectRef idx="3">
            <a:schemeClr val="accent2"/>
          </a:effectRef>
          <a:fontRef idx="minor">
            <a:schemeClr val="lt1"/>
          </a:fontRef>
        </p:style>
        <p:txBody>
          <a:bodyPr wrap="none">
            <a:prstTxWarp prst="textStop">
              <a:avLst/>
            </a:prstTxWarp>
            <a:spAutoFit/>
          </a:bodyPr>
          <a:lstStyle/>
          <a:p>
            <a:pPr fontAlgn="auto">
              <a:spcBef>
                <a:spcPts val="0"/>
              </a:spcBef>
              <a:spcAft>
                <a:spcPts val="0"/>
              </a:spcAft>
              <a:defRPr/>
            </a:pPr>
            <a:r>
              <a:rPr lang="en-US" sz="199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rial Narrow" panose="020B0606020202030204" pitchFamily="34" charset="0"/>
              </a:rPr>
              <a:t>Nomenclature</a:t>
            </a:r>
          </a:p>
        </p:txBody>
      </p:sp>
    </p:spTree>
    <p:extLst>
      <p:ext uri="{BB962C8B-B14F-4D97-AF65-F5344CB8AC3E}">
        <p14:creationId xmlns:p14="http://schemas.microsoft.com/office/powerpoint/2010/main" val="4671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chemeClr val="tx1"/>
                </a:solidFill>
                <a:latin typeface="Algerian" pitchFamily="82" charset="0"/>
              </a:rPr>
              <a:t>EXAMPLE:</a:t>
            </a:r>
          </a:p>
        </p:txBody>
      </p:sp>
      <p:sp>
        <p:nvSpPr>
          <p:cNvPr id="3" name="TextBox 2"/>
          <p:cNvSpPr txBox="1">
            <a:spLocks noChangeArrowheads="1"/>
          </p:cNvSpPr>
          <p:nvPr/>
        </p:nvSpPr>
        <p:spPr bwMode="auto">
          <a:xfrm>
            <a:off x="1219200" y="1524000"/>
            <a:ext cx="6705600" cy="523875"/>
          </a:xfrm>
          <a:prstGeom prst="rect">
            <a:avLst/>
          </a:prstGeom>
          <a:noFill/>
          <a:ln w="9525">
            <a:noFill/>
            <a:miter lim="800000"/>
            <a:headEnd/>
            <a:tailEnd/>
          </a:ln>
        </p:spPr>
        <p:txBody>
          <a:bodyPr>
            <a:spAutoFit/>
          </a:bodyPr>
          <a:lstStyle/>
          <a:p>
            <a:pPr algn="ctr"/>
            <a:r>
              <a:rPr lang="en-US" sz="2800" b="1" dirty="0"/>
              <a:t>CH</a:t>
            </a:r>
            <a:r>
              <a:rPr lang="en-US" sz="2000" b="1" dirty="0"/>
              <a:t>3</a:t>
            </a:r>
            <a:r>
              <a:rPr lang="en-US" sz="2800" b="1" dirty="0"/>
              <a:t> – CH</a:t>
            </a:r>
            <a:r>
              <a:rPr lang="en-US" sz="2000" b="1" dirty="0"/>
              <a:t>2</a:t>
            </a:r>
            <a:r>
              <a:rPr lang="en-US" sz="2800" b="1" dirty="0"/>
              <a:t> – CH</a:t>
            </a:r>
            <a:r>
              <a:rPr lang="en-US" sz="2000" b="1" dirty="0"/>
              <a:t>2</a:t>
            </a:r>
            <a:r>
              <a:rPr lang="en-US" sz="2800" b="1" dirty="0"/>
              <a:t> </a:t>
            </a:r>
            <a:r>
              <a:rPr lang="en-US" sz="2800" b="1" dirty="0">
                <a:solidFill>
                  <a:srgbClr val="FF0000"/>
                </a:solidFill>
              </a:rPr>
              <a:t>– S – </a:t>
            </a:r>
            <a:r>
              <a:rPr lang="en-US" sz="2800" b="1" dirty="0"/>
              <a:t>CH</a:t>
            </a:r>
            <a:r>
              <a:rPr lang="en-US" sz="2000" b="1" dirty="0"/>
              <a:t>2</a:t>
            </a:r>
            <a:r>
              <a:rPr lang="en-US" sz="2800" b="1" dirty="0"/>
              <a:t> – CH</a:t>
            </a:r>
            <a:r>
              <a:rPr lang="en-US" sz="2000" b="1" dirty="0"/>
              <a:t>3</a:t>
            </a:r>
            <a:r>
              <a:rPr lang="en-US" sz="2800" b="1" dirty="0"/>
              <a:t> </a:t>
            </a:r>
          </a:p>
        </p:txBody>
      </p:sp>
      <p:sp>
        <p:nvSpPr>
          <p:cNvPr id="4" name="TextBox 3"/>
          <p:cNvSpPr txBox="1"/>
          <p:nvPr/>
        </p:nvSpPr>
        <p:spPr>
          <a:xfrm>
            <a:off x="1600200" y="2286000"/>
            <a:ext cx="6019800" cy="646331"/>
          </a:xfrm>
          <a:prstGeom prst="rect">
            <a:avLst/>
          </a:prstGeom>
        </p:spPr>
        <p:style>
          <a:lnRef idx="3">
            <a:schemeClr val="lt1"/>
          </a:lnRef>
          <a:fillRef idx="1">
            <a:schemeClr val="accent2"/>
          </a:fillRef>
          <a:effectRef idx="1">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err="1">
                <a:ln w="50800"/>
                <a:solidFill>
                  <a:srgbClr val="FF0000"/>
                </a:solidFill>
                <a:latin typeface="+mj-lt"/>
              </a:rPr>
              <a:t>ethylpropyl</a:t>
            </a:r>
            <a:r>
              <a:rPr lang="en-US" sz="3600" b="1" dirty="0">
                <a:ln w="50800"/>
                <a:solidFill>
                  <a:srgbClr val="FF0000"/>
                </a:solidFill>
                <a:latin typeface="+mj-lt"/>
              </a:rPr>
              <a:t> sulfide</a:t>
            </a:r>
          </a:p>
        </p:txBody>
      </p:sp>
      <p:sp>
        <p:nvSpPr>
          <p:cNvPr id="5" name="Rectangle 4"/>
          <p:cNvSpPr/>
          <p:nvPr/>
        </p:nvSpPr>
        <p:spPr>
          <a:xfrm rot="2753592">
            <a:off x="2250282" y="3661569"/>
            <a:ext cx="1023937" cy="9683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3505200" y="4191000"/>
            <a:ext cx="533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7" name="TextBox 6"/>
          <p:cNvSpPr txBox="1">
            <a:spLocks noChangeArrowheads="1"/>
          </p:cNvSpPr>
          <p:nvPr/>
        </p:nvSpPr>
        <p:spPr bwMode="auto">
          <a:xfrm>
            <a:off x="4038600" y="3886200"/>
            <a:ext cx="378630" cy="584775"/>
          </a:xfrm>
          <a:prstGeom prst="rect">
            <a:avLst/>
          </a:prstGeom>
          <a:noFill/>
          <a:ln w="9525">
            <a:noFill/>
            <a:miter lim="800000"/>
            <a:headEnd/>
            <a:tailEnd/>
          </a:ln>
        </p:spPr>
        <p:txBody>
          <a:bodyPr wrap="none">
            <a:spAutoFit/>
          </a:bodyPr>
          <a:lstStyle/>
          <a:p>
            <a:r>
              <a:rPr lang="en-US" sz="3200" b="1" dirty="0">
                <a:solidFill>
                  <a:srgbClr val="FF0000"/>
                </a:solidFill>
              </a:rPr>
              <a:t>S</a:t>
            </a:r>
          </a:p>
        </p:txBody>
      </p:sp>
      <p:cxnSp>
        <p:nvCxnSpPr>
          <p:cNvPr id="8" name="Straight Connector 7"/>
          <p:cNvCxnSpPr/>
          <p:nvPr/>
        </p:nvCxnSpPr>
        <p:spPr>
          <a:xfrm>
            <a:off x="4495800" y="4191000"/>
            <a:ext cx="533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9" name="TextBox 8"/>
          <p:cNvSpPr txBox="1">
            <a:spLocks noChangeArrowheads="1"/>
          </p:cNvSpPr>
          <p:nvPr/>
        </p:nvSpPr>
        <p:spPr bwMode="auto">
          <a:xfrm>
            <a:off x="5029200" y="3886200"/>
            <a:ext cx="2743200" cy="584200"/>
          </a:xfrm>
          <a:prstGeom prst="rect">
            <a:avLst/>
          </a:prstGeom>
          <a:noFill/>
          <a:ln w="9525">
            <a:noFill/>
            <a:miter lim="800000"/>
            <a:headEnd/>
            <a:tailEnd/>
          </a:ln>
        </p:spPr>
        <p:txBody>
          <a:bodyPr>
            <a:spAutoFit/>
          </a:bodyPr>
          <a:lstStyle/>
          <a:p>
            <a:r>
              <a:rPr lang="en-US" sz="3200" b="1"/>
              <a:t>(CH</a:t>
            </a:r>
            <a:r>
              <a:rPr lang="en-US" sz="2400" b="1"/>
              <a:t>2</a:t>
            </a:r>
            <a:r>
              <a:rPr lang="en-US" sz="3200" b="1"/>
              <a:t>)</a:t>
            </a:r>
            <a:r>
              <a:rPr lang="en-US" sz="2400" b="1"/>
              <a:t>3</a:t>
            </a:r>
            <a:r>
              <a:rPr lang="en-US" sz="3200" b="1"/>
              <a:t> – CH</a:t>
            </a:r>
            <a:r>
              <a:rPr lang="en-US" sz="2400" b="1"/>
              <a:t>3</a:t>
            </a:r>
            <a:endParaRPr lang="en-US" sz="3200" b="1"/>
          </a:p>
        </p:txBody>
      </p:sp>
      <p:sp>
        <p:nvSpPr>
          <p:cNvPr id="13" name="TextBox 12"/>
          <p:cNvSpPr txBox="1"/>
          <p:nvPr/>
        </p:nvSpPr>
        <p:spPr>
          <a:xfrm>
            <a:off x="1676400" y="5181600"/>
            <a:ext cx="6019800" cy="646331"/>
          </a:xfrm>
          <a:prstGeom prst="rect">
            <a:avLst/>
          </a:prstGeom>
        </p:spPr>
        <p:style>
          <a:lnRef idx="3">
            <a:schemeClr val="lt1"/>
          </a:lnRef>
          <a:fillRef idx="1">
            <a:schemeClr val="accent2"/>
          </a:fillRef>
          <a:effectRef idx="1">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err="1">
                <a:ln w="50800"/>
                <a:solidFill>
                  <a:srgbClr val="FF0000"/>
                </a:solidFill>
                <a:latin typeface="+mj-lt"/>
              </a:rPr>
              <a:t>butylcyclobutyl</a:t>
            </a:r>
            <a:r>
              <a:rPr lang="en-US" sz="3600" b="1" dirty="0">
                <a:ln w="50800"/>
                <a:solidFill>
                  <a:srgbClr val="FF0000"/>
                </a:solidFill>
                <a:latin typeface="+mj-lt"/>
              </a:rPr>
              <a:t> sulfide</a:t>
            </a:r>
          </a:p>
        </p:txBody>
      </p:sp>
    </p:spTree>
    <p:extLst>
      <p:ext uri="{BB962C8B-B14F-4D97-AF65-F5344CB8AC3E}">
        <p14:creationId xmlns:p14="http://schemas.microsoft.com/office/powerpoint/2010/main" val="383966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0" presetClass="entr" presetSubtype="0" fill="hold" nodeType="clickEffect">
                                  <p:stCondLst>
                                    <p:cond delay="0"/>
                                  </p:stCondLst>
                                  <p:iterate type="lt">
                                    <p:tmPct val="10000"/>
                                  </p:iterate>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1"/>
                                          </p:val>
                                        </p:tav>
                                        <p:tav tm="100000">
                                          <p:val>
                                            <p:strVal val="#ppt_x"/>
                                          </p:val>
                                        </p:tav>
                                      </p:tavLst>
                                    </p:anim>
                                    <p:anim calcmode="lin" valueType="num">
                                      <p:cBhvr>
                                        <p:cTn id="6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2417650"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rgbClr val="FF0000"/>
                </a:solidFill>
                <a:latin typeface="Algerian" pitchFamily="82" charset="0"/>
              </a:rPr>
              <a:t>EXAMPLE:</a:t>
            </a:r>
          </a:p>
        </p:txBody>
      </p:sp>
      <p:sp>
        <p:nvSpPr>
          <p:cNvPr id="3" name="Hexagon 2"/>
          <p:cNvSpPr/>
          <p:nvPr/>
        </p:nvSpPr>
        <p:spPr>
          <a:xfrm rot="10800000">
            <a:off x="914400" y="1676400"/>
            <a:ext cx="1371600" cy="1066800"/>
          </a:xfrm>
          <a:prstGeom prst="hexagon">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Oval 3"/>
          <p:cNvSpPr/>
          <p:nvPr/>
        </p:nvSpPr>
        <p:spPr>
          <a:xfrm rot="5400000" flipH="1">
            <a:off x="1219200" y="1752600"/>
            <a:ext cx="762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2286000" y="2209800"/>
            <a:ext cx="533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6" name="TextBox 5"/>
          <p:cNvSpPr txBox="1">
            <a:spLocks noChangeArrowheads="1"/>
          </p:cNvSpPr>
          <p:nvPr/>
        </p:nvSpPr>
        <p:spPr bwMode="auto">
          <a:xfrm>
            <a:off x="2819400" y="1905000"/>
            <a:ext cx="378630" cy="584775"/>
          </a:xfrm>
          <a:prstGeom prst="rect">
            <a:avLst/>
          </a:prstGeom>
          <a:noFill/>
          <a:ln w="9525">
            <a:noFill/>
            <a:miter lim="800000"/>
            <a:headEnd/>
            <a:tailEnd/>
          </a:ln>
        </p:spPr>
        <p:txBody>
          <a:bodyPr wrap="none">
            <a:spAutoFit/>
          </a:bodyPr>
          <a:lstStyle/>
          <a:p>
            <a:r>
              <a:rPr lang="en-US" sz="3200" b="1" dirty="0">
                <a:solidFill>
                  <a:srgbClr val="FF0000"/>
                </a:solidFill>
              </a:rPr>
              <a:t>S</a:t>
            </a:r>
          </a:p>
        </p:txBody>
      </p:sp>
      <p:cxnSp>
        <p:nvCxnSpPr>
          <p:cNvPr id="7" name="Straight Connector 6"/>
          <p:cNvCxnSpPr/>
          <p:nvPr/>
        </p:nvCxnSpPr>
        <p:spPr>
          <a:xfrm>
            <a:off x="3200400" y="2209800"/>
            <a:ext cx="533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8" name="Hexagon 7"/>
          <p:cNvSpPr/>
          <p:nvPr/>
        </p:nvSpPr>
        <p:spPr>
          <a:xfrm rot="10800000">
            <a:off x="3733800" y="1676400"/>
            <a:ext cx="1371600" cy="1066800"/>
          </a:xfrm>
          <a:prstGeom prst="hexagon">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rot="5400000" flipH="1">
            <a:off x="4038600" y="1752600"/>
            <a:ext cx="762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5105400" y="2209800"/>
            <a:ext cx="533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1" name="TextBox 10"/>
          <p:cNvSpPr txBox="1">
            <a:spLocks noChangeArrowheads="1"/>
          </p:cNvSpPr>
          <p:nvPr/>
        </p:nvSpPr>
        <p:spPr bwMode="auto">
          <a:xfrm>
            <a:off x="5715000" y="1905000"/>
            <a:ext cx="2743200" cy="584200"/>
          </a:xfrm>
          <a:prstGeom prst="rect">
            <a:avLst/>
          </a:prstGeom>
          <a:noFill/>
          <a:ln w="9525">
            <a:noFill/>
            <a:miter lim="800000"/>
            <a:headEnd/>
            <a:tailEnd/>
          </a:ln>
        </p:spPr>
        <p:txBody>
          <a:bodyPr>
            <a:spAutoFit/>
          </a:bodyPr>
          <a:lstStyle/>
          <a:p>
            <a:r>
              <a:rPr lang="en-US" sz="3200" b="1"/>
              <a:t>(CH</a:t>
            </a:r>
            <a:r>
              <a:rPr lang="en-US" sz="2400" b="1"/>
              <a:t>2</a:t>
            </a:r>
            <a:r>
              <a:rPr lang="en-US" sz="3200" b="1"/>
              <a:t>)</a:t>
            </a:r>
            <a:r>
              <a:rPr lang="en-US" sz="2400" b="1"/>
              <a:t>5</a:t>
            </a:r>
            <a:r>
              <a:rPr lang="en-US" sz="3200" b="1"/>
              <a:t> – CH</a:t>
            </a:r>
            <a:r>
              <a:rPr lang="en-US" sz="2400" b="1"/>
              <a:t>3</a:t>
            </a:r>
            <a:endParaRPr lang="en-US" sz="3200" b="1"/>
          </a:p>
        </p:txBody>
      </p:sp>
      <p:sp>
        <p:nvSpPr>
          <p:cNvPr id="12" name="TextBox 11"/>
          <p:cNvSpPr txBox="1"/>
          <p:nvPr/>
        </p:nvSpPr>
        <p:spPr>
          <a:xfrm>
            <a:off x="1600200" y="3048000"/>
            <a:ext cx="6019800" cy="646331"/>
          </a:xfrm>
          <a:prstGeom prst="rect">
            <a:avLst/>
          </a:prstGeom>
        </p:spPr>
        <p:style>
          <a:lnRef idx="3">
            <a:schemeClr val="lt1"/>
          </a:lnRef>
          <a:fillRef idx="1">
            <a:schemeClr val="accent2"/>
          </a:fillRef>
          <a:effectRef idx="1">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a:ln w="50800"/>
                <a:solidFill>
                  <a:srgbClr val="FF0000"/>
                </a:solidFill>
                <a:latin typeface="+mj-lt"/>
              </a:rPr>
              <a:t>4 – </a:t>
            </a:r>
            <a:r>
              <a:rPr lang="en-US" sz="3600" b="1" dirty="0" err="1">
                <a:ln w="50800"/>
                <a:solidFill>
                  <a:srgbClr val="FF0000"/>
                </a:solidFill>
                <a:latin typeface="+mj-lt"/>
              </a:rPr>
              <a:t>hexyldiphenyl</a:t>
            </a:r>
            <a:r>
              <a:rPr lang="en-US" sz="3600" b="1" dirty="0">
                <a:ln w="50800"/>
                <a:solidFill>
                  <a:srgbClr val="FF0000"/>
                </a:solidFill>
                <a:latin typeface="+mj-lt"/>
              </a:rPr>
              <a:t> sulfide</a:t>
            </a:r>
          </a:p>
        </p:txBody>
      </p:sp>
      <p:sp>
        <p:nvSpPr>
          <p:cNvPr id="14" name="Isosceles Triangle 13"/>
          <p:cNvSpPr/>
          <p:nvPr/>
        </p:nvSpPr>
        <p:spPr>
          <a:xfrm>
            <a:off x="1600200" y="4572000"/>
            <a:ext cx="2057400" cy="914400"/>
          </a:xfrm>
          <a:prstGeom prst="triangle">
            <a:avLst>
              <a:gd name="adj" fmla="val 50663"/>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3657600" y="5486400"/>
            <a:ext cx="762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a:spLocks noChangeArrowheads="1"/>
          </p:cNvSpPr>
          <p:nvPr/>
        </p:nvSpPr>
        <p:spPr bwMode="auto">
          <a:xfrm>
            <a:off x="4419600" y="5181600"/>
            <a:ext cx="378630" cy="584775"/>
          </a:xfrm>
          <a:prstGeom prst="rect">
            <a:avLst/>
          </a:prstGeom>
          <a:noFill/>
          <a:ln w="9525">
            <a:noFill/>
            <a:miter lim="800000"/>
            <a:headEnd/>
            <a:tailEnd/>
          </a:ln>
        </p:spPr>
        <p:txBody>
          <a:bodyPr wrap="none">
            <a:spAutoFit/>
          </a:bodyPr>
          <a:lstStyle/>
          <a:p>
            <a:r>
              <a:rPr lang="en-US" sz="3200" b="1" dirty="0">
                <a:solidFill>
                  <a:srgbClr val="FF0000"/>
                </a:solidFill>
              </a:rPr>
              <a:t>S</a:t>
            </a:r>
          </a:p>
        </p:txBody>
      </p:sp>
      <p:cxnSp>
        <p:nvCxnSpPr>
          <p:cNvPr id="17" name="Straight Connector 16"/>
          <p:cNvCxnSpPr/>
          <p:nvPr/>
        </p:nvCxnSpPr>
        <p:spPr>
          <a:xfrm>
            <a:off x="4876800" y="5486400"/>
            <a:ext cx="6858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8" name="Isosceles Triangle 17"/>
          <p:cNvSpPr/>
          <p:nvPr/>
        </p:nvSpPr>
        <p:spPr>
          <a:xfrm>
            <a:off x="5562600" y="4572000"/>
            <a:ext cx="2057400" cy="914400"/>
          </a:xfrm>
          <a:prstGeom prst="triangle">
            <a:avLst>
              <a:gd name="adj" fmla="val 50663"/>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1600200" y="5867400"/>
            <a:ext cx="6019800" cy="646331"/>
          </a:xfrm>
          <a:prstGeom prst="rect">
            <a:avLst/>
          </a:prstGeom>
        </p:spPr>
        <p:style>
          <a:lnRef idx="3">
            <a:schemeClr val="lt1"/>
          </a:lnRef>
          <a:fillRef idx="1">
            <a:schemeClr val="accent2"/>
          </a:fillRef>
          <a:effectRef idx="1">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a:ln w="50800"/>
                <a:solidFill>
                  <a:schemeClr val="bg1">
                    <a:shade val="50000"/>
                  </a:schemeClr>
                </a:solidFill>
                <a:latin typeface="+mj-lt"/>
              </a:rPr>
              <a:t> </a:t>
            </a:r>
            <a:r>
              <a:rPr lang="en-US" sz="3600" b="1" dirty="0" err="1">
                <a:ln w="50800"/>
                <a:solidFill>
                  <a:srgbClr val="FF0000"/>
                </a:solidFill>
                <a:latin typeface="+mj-lt"/>
              </a:rPr>
              <a:t>dicyclopropyl</a:t>
            </a:r>
            <a:r>
              <a:rPr lang="en-US" sz="3600" b="1" dirty="0">
                <a:ln w="50800"/>
                <a:solidFill>
                  <a:srgbClr val="FF0000"/>
                </a:solidFill>
                <a:latin typeface="+mj-lt"/>
              </a:rPr>
              <a:t> sulfide</a:t>
            </a:r>
          </a:p>
        </p:txBody>
      </p:sp>
    </p:spTree>
    <p:extLst>
      <p:ext uri="{BB962C8B-B14F-4D97-AF65-F5344CB8AC3E}">
        <p14:creationId xmlns:p14="http://schemas.microsoft.com/office/powerpoint/2010/main" val="19618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to="" calcmode="lin" valueType="num">
                                      <p:cBhvr>
                                        <p:cTn id="53" dur="1" fill="hold"/>
                                        <p:tgtEl>
                                          <p:spTgt spid="9"/>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9" presetClass="entr" presetSubtype="0" accel="10000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0" presetClass="entr" presetSubtype="0" fill="hold" nodeType="clickEffect">
                                  <p:stCondLst>
                                    <p:cond delay="0"/>
                                  </p:stCondLst>
                                  <p:iterate type="lt">
                                    <p:tmPct val="10000"/>
                                  </p:iterate>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anim calcmode="lin" valueType="num">
                                      <p:cBhvr>
                                        <p:cTn id="73" dur="500" fill="hold"/>
                                        <p:tgtEl>
                                          <p:spTgt spid="12"/>
                                        </p:tgtEl>
                                        <p:attrNameLst>
                                          <p:attrName>ppt_x</p:attrName>
                                        </p:attrNameLst>
                                      </p:cBhvr>
                                      <p:tavLst>
                                        <p:tav tm="0">
                                          <p:val>
                                            <p:strVal val="#ppt_x-.1"/>
                                          </p:val>
                                        </p:tav>
                                        <p:tav tm="100000">
                                          <p:val>
                                            <p:strVal val="#ppt_x"/>
                                          </p:val>
                                        </p:tav>
                                      </p:tavLst>
                                    </p:anim>
                                    <p:anim calcmode="lin" valueType="num">
                                      <p:cBhvr>
                                        <p:cTn id="7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0" presetClass="entr" presetSubtype="0" fill="hold" nodeType="clickEffect">
                                  <p:stCondLst>
                                    <p:cond delay="0"/>
                                  </p:stCondLst>
                                  <p:iterate type="lt">
                                    <p:tmPct val="10000"/>
                                  </p:iterate>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anim calcmode="lin" valueType="num">
                                      <p:cBhvr>
                                        <p:cTn id="110" dur="500" fill="hold"/>
                                        <p:tgtEl>
                                          <p:spTgt spid="21"/>
                                        </p:tgtEl>
                                        <p:attrNameLst>
                                          <p:attrName>ppt_x</p:attrName>
                                        </p:attrNameLst>
                                      </p:cBhvr>
                                      <p:tavLst>
                                        <p:tav tm="0">
                                          <p:val>
                                            <p:strVal val="#ppt_x-.1"/>
                                          </p:val>
                                        </p:tav>
                                        <p:tav tm="100000">
                                          <p:val>
                                            <p:strVal val="#ppt_x"/>
                                          </p:val>
                                        </p:tav>
                                      </p:tavLst>
                                    </p:anim>
                                    <p:anim calcmode="lin" valueType="num">
                                      <p:cBhvr>
                                        <p:cTn id="11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animBg="1"/>
      <p:bldP spid="9" grpId="0" animBg="1"/>
      <p:bldP spid="11" grpId="0"/>
      <p:bldP spid="14" grpId="0" animBg="1"/>
      <p:bldP spid="16" grpId="0"/>
      <p:bldP spid="1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93675"/>
            <a:ext cx="9144000" cy="931863"/>
          </a:xfrm>
        </p:spPr>
        <p:txBody>
          <a:bodyPr/>
          <a:lstStyle/>
          <a:p>
            <a:pPr eaLnBrk="1" hangingPunct="1"/>
            <a:r>
              <a:rPr lang="en-US" dirty="0" smtClean="0"/>
              <a:t> </a:t>
            </a:r>
            <a:r>
              <a:rPr lang="en-US" b="1" dirty="0">
                <a:solidFill>
                  <a:srgbClr val="FF0000"/>
                </a:solidFill>
              </a:rPr>
              <a:t>Thiols and Sulfides</a:t>
            </a:r>
          </a:p>
        </p:txBody>
      </p:sp>
      <p:sp>
        <p:nvSpPr>
          <p:cNvPr id="71683" name="Content Placeholder 2"/>
          <p:cNvSpPr>
            <a:spLocks noGrp="1"/>
          </p:cNvSpPr>
          <p:nvPr>
            <p:ph sz="half" idx="1"/>
          </p:nvPr>
        </p:nvSpPr>
        <p:spPr>
          <a:xfrm>
            <a:off x="76200" y="1125538"/>
            <a:ext cx="8991600" cy="5230812"/>
          </a:xfrm>
        </p:spPr>
        <p:txBody>
          <a:bodyPr>
            <a:normAutofit/>
          </a:bodyPr>
          <a:lstStyle/>
          <a:p>
            <a:pPr eaLnBrk="1" hangingPunct="1"/>
            <a:r>
              <a:rPr lang="en-US" sz="3600" dirty="0" smtClean="0">
                <a:sym typeface="Symbol" charset="2"/>
              </a:rPr>
              <a:t>The </a:t>
            </a:r>
            <a:r>
              <a:rPr lang="en-US" sz="3600" dirty="0">
                <a:sym typeface="Symbol" charset="2"/>
              </a:rPr>
              <a:t>hydrosulfide ion (</a:t>
            </a:r>
            <a:r>
              <a:rPr lang="en-US" sz="3600" b="1" dirty="0">
                <a:solidFill>
                  <a:srgbClr val="FF0000"/>
                </a:solidFill>
                <a:sym typeface="Symbol" charset="2"/>
              </a:rPr>
              <a:t>HS</a:t>
            </a:r>
            <a:r>
              <a:rPr lang="en-US" sz="3600" b="1" baseline="30000" dirty="0">
                <a:solidFill>
                  <a:srgbClr val="FF0000"/>
                </a:solidFill>
                <a:sym typeface="Symbol" charset="2"/>
              </a:rPr>
              <a:t>-</a:t>
            </a:r>
            <a:r>
              <a:rPr lang="en-US" sz="3600" dirty="0">
                <a:sym typeface="Symbol" charset="2"/>
              </a:rPr>
              <a:t>) is a strong nucleophile and a weak </a:t>
            </a:r>
            <a:r>
              <a:rPr lang="en-US" sz="3600" dirty="0" smtClean="0">
                <a:sym typeface="Symbol" charset="2"/>
              </a:rPr>
              <a:t>base.</a:t>
            </a:r>
          </a:p>
          <a:p>
            <a:pPr marL="0" indent="0" eaLnBrk="1" hangingPunct="1">
              <a:buNone/>
            </a:pPr>
            <a:endParaRPr lang="en-US" sz="3600" dirty="0">
              <a:sym typeface="Symbol" charset="2"/>
            </a:endParaRPr>
          </a:p>
          <a:p>
            <a:pPr eaLnBrk="1" hangingPunct="1"/>
            <a:r>
              <a:rPr lang="en-US" sz="3600" dirty="0">
                <a:sym typeface="Symbol" charset="2"/>
              </a:rPr>
              <a:t>HS</a:t>
            </a:r>
            <a:r>
              <a:rPr lang="en-US" sz="3600" baseline="30000" dirty="0" smtClean="0">
                <a:sym typeface="Symbol" charset="2"/>
              </a:rPr>
              <a:t>- </a:t>
            </a:r>
            <a:r>
              <a:rPr lang="en-US" sz="3600" dirty="0" smtClean="0">
                <a:sym typeface="Symbol" charset="2"/>
              </a:rPr>
              <a:t>promotes </a:t>
            </a:r>
            <a:r>
              <a:rPr lang="en-US" sz="3600" b="1" dirty="0">
                <a:solidFill>
                  <a:srgbClr val="FF0000"/>
                </a:solidFill>
                <a:sym typeface="Symbol" charset="2"/>
              </a:rPr>
              <a:t>S</a:t>
            </a:r>
            <a:r>
              <a:rPr lang="en-US" sz="3600" b="1" baseline="-25000" dirty="0">
                <a:solidFill>
                  <a:srgbClr val="FF0000"/>
                </a:solidFill>
                <a:sym typeface="Symbol" charset="2"/>
              </a:rPr>
              <a:t>N</a:t>
            </a:r>
            <a:r>
              <a:rPr lang="en-US" sz="3600" b="1" dirty="0">
                <a:solidFill>
                  <a:srgbClr val="FF0000"/>
                </a:solidFill>
                <a:sym typeface="Symbol" charset="2"/>
              </a:rPr>
              <a:t>2</a:t>
            </a:r>
            <a:r>
              <a:rPr lang="en-US" sz="3600" dirty="0">
                <a:sym typeface="Symbol" charset="2"/>
              </a:rPr>
              <a:t> rather than </a:t>
            </a:r>
            <a:r>
              <a:rPr lang="en-US" sz="3600" b="1" dirty="0">
                <a:solidFill>
                  <a:srgbClr val="FF0000"/>
                </a:solidFill>
                <a:sym typeface="Symbol" charset="2"/>
              </a:rPr>
              <a:t>E2</a:t>
            </a:r>
          </a:p>
        </p:txBody>
      </p:sp>
    </p:spTree>
    <p:extLst>
      <p:ext uri="{BB962C8B-B14F-4D97-AF65-F5344CB8AC3E}">
        <p14:creationId xmlns:p14="http://schemas.microsoft.com/office/powerpoint/2010/main" val="94653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 calcmode="lin" valueType="num">
                                      <p:cBhvr additive="base">
                                        <p:cTn id="13"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0" y="193675"/>
            <a:ext cx="9144000" cy="931863"/>
          </a:xfrm>
        </p:spPr>
        <p:txBody>
          <a:bodyPr/>
          <a:lstStyle/>
          <a:p>
            <a:pPr eaLnBrk="1" hangingPunct="1"/>
            <a:r>
              <a:rPr lang="en-US" dirty="0" smtClean="0"/>
              <a:t> </a:t>
            </a:r>
            <a:r>
              <a:rPr lang="en-US" b="1" dirty="0">
                <a:solidFill>
                  <a:srgbClr val="FF0000"/>
                </a:solidFill>
              </a:rPr>
              <a:t>Thiols and Sulfides</a:t>
            </a:r>
          </a:p>
        </p:txBody>
      </p:sp>
      <p:sp>
        <p:nvSpPr>
          <p:cNvPr id="10244" name="Content Placeholder 2"/>
          <p:cNvSpPr>
            <a:spLocks noGrp="1"/>
          </p:cNvSpPr>
          <p:nvPr>
            <p:ph sz="half" idx="1"/>
          </p:nvPr>
        </p:nvSpPr>
        <p:spPr>
          <a:xfrm>
            <a:off x="381000" y="1117632"/>
            <a:ext cx="8689975" cy="5230812"/>
          </a:xfrm>
        </p:spPr>
        <p:txBody>
          <a:bodyPr/>
          <a:lstStyle/>
          <a:p>
            <a:pPr eaLnBrk="1" hangingPunct="1"/>
            <a:r>
              <a:rPr lang="en-US" u="sng" dirty="0" err="1">
                <a:solidFill>
                  <a:srgbClr val="FF0000"/>
                </a:solidFill>
                <a:sym typeface="Symbol" charset="2"/>
              </a:rPr>
              <a:t>Thiols</a:t>
            </a:r>
            <a:r>
              <a:rPr lang="en-US" dirty="0">
                <a:sym typeface="Symbol" charset="2"/>
              </a:rPr>
              <a:t> have a </a:t>
            </a:r>
            <a:r>
              <a:rPr lang="en-US" dirty="0" err="1">
                <a:solidFill>
                  <a:srgbClr val="FF0000"/>
                </a:solidFill>
                <a:sym typeface="Symbol" charset="2"/>
              </a:rPr>
              <a:t>p</a:t>
            </a:r>
            <a:r>
              <a:rPr lang="en-US" i="1" dirty="0" err="1">
                <a:solidFill>
                  <a:srgbClr val="FF0000"/>
                </a:solidFill>
                <a:sym typeface="Symbol" charset="2"/>
              </a:rPr>
              <a:t>K</a:t>
            </a:r>
            <a:r>
              <a:rPr lang="en-US" baseline="-25000" dirty="0" err="1">
                <a:solidFill>
                  <a:srgbClr val="FF0000"/>
                </a:solidFill>
                <a:sym typeface="Symbol" charset="2"/>
              </a:rPr>
              <a:t>a</a:t>
            </a:r>
            <a:r>
              <a:rPr lang="en-US" dirty="0">
                <a:sym typeface="Symbol" charset="2"/>
              </a:rPr>
              <a:t> of about </a:t>
            </a:r>
            <a:r>
              <a:rPr lang="en-US" dirty="0">
                <a:solidFill>
                  <a:srgbClr val="FF0000"/>
                </a:solidFill>
                <a:sym typeface="Symbol" charset="2"/>
              </a:rPr>
              <a:t>10.5</a:t>
            </a:r>
          </a:p>
          <a:p>
            <a:pPr eaLnBrk="1" hangingPunct="1"/>
            <a:r>
              <a:rPr lang="en-US" dirty="0">
                <a:sym typeface="Symbol" charset="2"/>
              </a:rPr>
              <a:t>Recall that </a:t>
            </a:r>
            <a:r>
              <a:rPr lang="en-US" u="sng" dirty="0">
                <a:solidFill>
                  <a:srgbClr val="FF0000"/>
                </a:solidFill>
                <a:sym typeface="Symbol" charset="2"/>
              </a:rPr>
              <a:t>water</a:t>
            </a:r>
            <a:r>
              <a:rPr lang="en-US" dirty="0">
                <a:sym typeface="Symbol" charset="2"/>
              </a:rPr>
              <a:t> has a </a:t>
            </a:r>
            <a:r>
              <a:rPr lang="en-US" dirty="0" err="1">
                <a:solidFill>
                  <a:srgbClr val="FF0000"/>
                </a:solidFill>
                <a:sym typeface="Symbol" charset="2"/>
              </a:rPr>
              <a:t>p</a:t>
            </a:r>
            <a:r>
              <a:rPr lang="en-US" i="1" dirty="0" err="1">
                <a:solidFill>
                  <a:srgbClr val="FF0000"/>
                </a:solidFill>
                <a:sym typeface="Symbol" charset="2"/>
              </a:rPr>
              <a:t>K</a:t>
            </a:r>
            <a:r>
              <a:rPr lang="en-US" baseline="-25000" dirty="0" err="1">
                <a:solidFill>
                  <a:srgbClr val="FF0000"/>
                </a:solidFill>
                <a:sym typeface="Symbol" charset="2"/>
              </a:rPr>
              <a:t>a</a:t>
            </a:r>
            <a:r>
              <a:rPr lang="en-US" dirty="0">
                <a:sym typeface="Symbol" charset="2"/>
              </a:rPr>
              <a:t> of </a:t>
            </a:r>
            <a:r>
              <a:rPr lang="en-US" dirty="0">
                <a:solidFill>
                  <a:srgbClr val="FF0000"/>
                </a:solidFill>
                <a:sym typeface="Symbol" charset="2"/>
              </a:rPr>
              <a:t>15.7</a:t>
            </a:r>
          </a:p>
          <a:p>
            <a:pPr eaLnBrk="1" hangingPunct="1"/>
            <a:r>
              <a:rPr lang="en-US" dirty="0">
                <a:sym typeface="Symbol" charset="2"/>
              </a:rPr>
              <a:t>Predict whether the equilibrium below will favor products or reactants and draw the mechanism</a:t>
            </a:r>
          </a:p>
          <a:p>
            <a:pPr eaLnBrk="1" hangingPunct="1"/>
            <a:endParaRPr lang="en-US" dirty="0">
              <a:sym typeface="Symbol" charset="2"/>
            </a:endParaRPr>
          </a:p>
          <a:p>
            <a:pPr eaLnBrk="1" hangingPunct="1"/>
            <a:endParaRPr lang="en-US" dirty="0">
              <a:sym typeface="Symbol" charset="2"/>
            </a:endParaRPr>
          </a:p>
          <a:p>
            <a:pPr eaLnBrk="1" hangingPunct="1"/>
            <a:endParaRPr lang="en-US" dirty="0">
              <a:sym typeface="Symbol" charset="2"/>
            </a:endParaRPr>
          </a:p>
          <a:p>
            <a:pPr eaLnBrk="1" hangingPunct="1"/>
            <a:endParaRPr lang="en-US" dirty="0">
              <a:sym typeface="Symbol" charset="2"/>
            </a:endParaRPr>
          </a:p>
          <a:p>
            <a:pPr eaLnBrk="1" hangingPunct="1"/>
            <a:r>
              <a:rPr lang="en-US" dirty="0" err="1">
                <a:sym typeface="Symbol" charset="2"/>
              </a:rPr>
              <a:t>Thiolates</a:t>
            </a:r>
            <a:r>
              <a:rPr lang="en-US" dirty="0">
                <a:sym typeface="Symbol" charset="2"/>
              </a:rPr>
              <a:t> are </a:t>
            </a:r>
            <a:r>
              <a:rPr lang="en-US" u="sng" dirty="0">
                <a:sym typeface="Symbol" charset="2"/>
              </a:rPr>
              <a:t>excellent</a:t>
            </a:r>
            <a:r>
              <a:rPr lang="en-US" dirty="0">
                <a:sym typeface="Symbol" charset="2"/>
              </a:rPr>
              <a:t> </a:t>
            </a:r>
            <a:r>
              <a:rPr lang="en-US" dirty="0" err="1">
                <a:solidFill>
                  <a:srgbClr val="FF0000"/>
                </a:solidFill>
                <a:sym typeface="Symbol" charset="2"/>
              </a:rPr>
              <a:t>nucleophiles</a:t>
            </a:r>
            <a:endParaRPr lang="en-US" dirty="0">
              <a:solidFill>
                <a:srgbClr val="FF0000"/>
              </a:solidFill>
              <a:sym typeface="Symbol" charset="2"/>
            </a:endParaRPr>
          </a:p>
        </p:txBody>
      </p:sp>
      <p:graphicFrame>
        <p:nvGraphicFramePr>
          <p:cNvPr id="10242" name="Object 4"/>
          <p:cNvGraphicFramePr>
            <a:graphicFrameLocks noChangeAspect="1"/>
          </p:cNvGraphicFramePr>
          <p:nvPr/>
        </p:nvGraphicFramePr>
        <p:xfrm>
          <a:off x="1158875" y="3262313"/>
          <a:ext cx="6618288" cy="1041400"/>
        </p:xfrm>
        <a:graphic>
          <a:graphicData uri="http://schemas.openxmlformats.org/presentationml/2006/ole">
            <mc:AlternateContent xmlns:mc="http://schemas.openxmlformats.org/markup-compatibility/2006">
              <mc:Choice xmlns:v="urn:schemas-microsoft-com:vml" Requires="v">
                <p:oleObj spid="_x0000_s22541" name="CS ChemDraw Drawing" r:id="rId3" imgW="4413150" imgH="694426" progId="ChemDraw.Document.6.0">
                  <p:embed/>
                </p:oleObj>
              </mc:Choice>
              <mc:Fallback>
                <p:oleObj name="CS ChemDraw Drawing" r:id="rId3" imgW="4413150" imgH="694426"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5" y="3262313"/>
                        <a:ext cx="6618288"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Rectangle 9"/>
          <p:cNvSpPr>
            <a:spLocks noChangeArrowheads="1"/>
          </p:cNvSpPr>
          <p:nvPr/>
        </p:nvSpPr>
        <p:spPr bwMode="auto">
          <a:xfrm>
            <a:off x="4800600" y="4337178"/>
            <a:ext cx="1822935" cy="461665"/>
          </a:xfrm>
          <a:prstGeom prst="rect">
            <a:avLst/>
          </a:prstGeom>
          <a:noFill/>
          <a:ln w="9525">
            <a:noFill/>
            <a:miter lim="800000"/>
            <a:headEnd/>
            <a:tailEnd/>
          </a:ln>
        </p:spPr>
        <p:txBody>
          <a:bodyPr wrap="none">
            <a:prstTxWarp prst="textNoShape">
              <a:avLst/>
            </a:prstTxWarp>
            <a:spAutoFit/>
          </a:bodyPr>
          <a:lstStyle/>
          <a:p>
            <a:pPr defTabSz="457200" fontAlgn="base">
              <a:spcBef>
                <a:spcPct val="0"/>
              </a:spcBef>
              <a:spcAft>
                <a:spcPct val="0"/>
              </a:spcAft>
            </a:pPr>
            <a:r>
              <a:rPr lang="en-US" sz="2400" b="1" dirty="0">
                <a:solidFill>
                  <a:srgbClr val="FF0000"/>
                </a:solidFill>
                <a:latin typeface="Arial" charset="0"/>
                <a:ea typeface="ＭＳ Ｐゴシック" charset="-128"/>
              </a:rPr>
              <a:t>thiolate ion</a:t>
            </a:r>
          </a:p>
        </p:txBody>
      </p:sp>
    </p:spTree>
    <p:extLst>
      <p:ext uri="{BB962C8B-B14F-4D97-AF65-F5344CB8AC3E}">
        <p14:creationId xmlns:p14="http://schemas.microsoft.com/office/powerpoint/2010/main" val="13444535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193675"/>
            <a:ext cx="9144000" cy="931863"/>
          </a:xfrm>
        </p:spPr>
        <p:txBody>
          <a:bodyPr/>
          <a:lstStyle/>
          <a:p>
            <a:pPr eaLnBrk="1" hangingPunct="1"/>
            <a:r>
              <a:rPr lang="en-US" b="1" dirty="0" smtClean="0">
                <a:solidFill>
                  <a:srgbClr val="FF0000"/>
                </a:solidFill>
              </a:rPr>
              <a:t>Thiols </a:t>
            </a:r>
            <a:r>
              <a:rPr lang="en-US" b="1" dirty="0">
                <a:solidFill>
                  <a:srgbClr val="FF0000"/>
                </a:solidFill>
              </a:rPr>
              <a:t>and Sulfides</a:t>
            </a:r>
          </a:p>
        </p:txBody>
      </p:sp>
      <p:sp>
        <p:nvSpPr>
          <p:cNvPr id="72707" name="Content Placeholder 2"/>
          <p:cNvSpPr>
            <a:spLocks noGrp="1"/>
          </p:cNvSpPr>
          <p:nvPr>
            <p:ph sz="half" idx="1"/>
          </p:nvPr>
        </p:nvSpPr>
        <p:spPr>
          <a:xfrm>
            <a:off x="247650" y="1125538"/>
            <a:ext cx="8689975" cy="5230812"/>
          </a:xfrm>
        </p:spPr>
        <p:txBody>
          <a:bodyPr/>
          <a:lstStyle/>
          <a:p>
            <a:pPr eaLnBrk="1" hangingPunct="1"/>
            <a:r>
              <a:rPr lang="en-US" dirty="0">
                <a:sym typeface="Symbol" charset="2"/>
              </a:rPr>
              <a:t>A </a:t>
            </a:r>
            <a:r>
              <a:rPr lang="en-US" dirty="0">
                <a:solidFill>
                  <a:srgbClr val="FF0000"/>
                </a:solidFill>
                <a:sym typeface="Symbol" charset="2"/>
              </a:rPr>
              <a:t>thiolate</a:t>
            </a:r>
            <a:r>
              <a:rPr lang="en-US" dirty="0">
                <a:sym typeface="Symbol" charset="2"/>
              </a:rPr>
              <a:t> can attack Br</a:t>
            </a:r>
            <a:r>
              <a:rPr lang="en-US" baseline="-25000" dirty="0">
                <a:sym typeface="Symbol" charset="2"/>
              </a:rPr>
              <a:t>2</a:t>
            </a:r>
            <a:r>
              <a:rPr lang="en-US" dirty="0">
                <a:sym typeface="Symbol" charset="2"/>
              </a:rPr>
              <a:t> to produce a disulfide</a:t>
            </a:r>
          </a:p>
          <a:p>
            <a:pPr eaLnBrk="1" hangingPunct="1"/>
            <a:endParaRPr lang="en-US" dirty="0">
              <a:sym typeface="Symbol" charset="2"/>
            </a:endParaRPr>
          </a:p>
          <a:p>
            <a:pPr eaLnBrk="1" hangingPunct="1"/>
            <a:endParaRPr lang="en-US" dirty="0">
              <a:sym typeface="Symbol" charset="2"/>
            </a:endParaRPr>
          </a:p>
          <a:p>
            <a:pPr eaLnBrk="1" hangingPunct="1"/>
            <a:endParaRPr lang="en-US" dirty="0">
              <a:sym typeface="Symbol" charset="2"/>
            </a:endParaRPr>
          </a:p>
          <a:p>
            <a:pPr eaLnBrk="1" hangingPunct="1"/>
            <a:endParaRPr lang="en-US" dirty="0">
              <a:sym typeface="Symbol" charset="2"/>
            </a:endParaRPr>
          </a:p>
          <a:p>
            <a:pPr eaLnBrk="1" hangingPunct="1"/>
            <a:endParaRPr lang="en-US" dirty="0">
              <a:sym typeface="Symbol" charset="2"/>
            </a:endParaRPr>
          </a:p>
          <a:p>
            <a:pPr lvl="1" eaLnBrk="1" hangingPunct="1"/>
            <a:endParaRPr lang="en-US" dirty="0">
              <a:sym typeface="Symbol" charset="2"/>
            </a:endParaRPr>
          </a:p>
          <a:p>
            <a:pPr lvl="1" eaLnBrk="1" hangingPunct="1"/>
            <a:endParaRPr lang="en-US" dirty="0">
              <a:sym typeface="Symbol" charset="2"/>
            </a:endParaRPr>
          </a:p>
          <a:p>
            <a:pPr lvl="1" eaLnBrk="1" hangingPunct="1"/>
            <a:endParaRPr lang="en-US" dirty="0">
              <a:sym typeface="Symbol" charset="2"/>
            </a:endParaRPr>
          </a:p>
        </p:txBody>
      </p:sp>
      <p:pic>
        <p:nvPicPr>
          <p:cNvPr id="72711" name="Picture 4"/>
          <p:cNvPicPr>
            <a:picLocks noChangeAspect="1" noChangeArrowheads="1"/>
          </p:cNvPicPr>
          <p:nvPr/>
        </p:nvPicPr>
        <p:blipFill>
          <a:blip r:embed="rId2"/>
          <a:stretch>
            <a:fillRect/>
          </a:stretch>
        </p:blipFill>
        <p:spPr bwMode="auto">
          <a:xfrm>
            <a:off x="760221" y="5078354"/>
            <a:ext cx="7664831" cy="1073077"/>
          </a:xfrm>
          <a:prstGeom prst="rect">
            <a:avLst/>
          </a:prstGeom>
          <a:noFill/>
          <a:ln w="9525">
            <a:noFill/>
            <a:miter lim="800000"/>
            <a:headEnd/>
            <a:tailEnd/>
          </a:ln>
        </p:spPr>
      </p:pic>
      <p:pic>
        <p:nvPicPr>
          <p:cNvPr id="72712" name="Picture 8"/>
          <p:cNvPicPr>
            <a:picLocks noChangeAspect="1"/>
          </p:cNvPicPr>
          <p:nvPr/>
        </p:nvPicPr>
        <p:blipFill>
          <a:blip r:embed="rId3"/>
          <a:stretch>
            <a:fillRect/>
          </a:stretch>
        </p:blipFill>
        <p:spPr bwMode="auto">
          <a:xfrm>
            <a:off x="595982" y="1666875"/>
            <a:ext cx="7952036" cy="2833688"/>
          </a:xfrm>
          <a:prstGeom prst="rect">
            <a:avLst/>
          </a:prstGeom>
          <a:noFill/>
          <a:ln w="9525">
            <a:noFill/>
            <a:miter lim="800000"/>
            <a:headEnd/>
            <a:tailEnd/>
          </a:ln>
        </p:spPr>
      </p:pic>
    </p:spTree>
    <p:extLst>
      <p:ext uri="{BB962C8B-B14F-4D97-AF65-F5344CB8AC3E}">
        <p14:creationId xmlns:p14="http://schemas.microsoft.com/office/powerpoint/2010/main" val="41160272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a:xfrm>
            <a:off x="0" y="193675"/>
            <a:ext cx="9144000" cy="931863"/>
          </a:xfrm>
        </p:spPr>
        <p:txBody>
          <a:bodyPr/>
          <a:lstStyle/>
          <a:p>
            <a:pPr eaLnBrk="1" hangingPunct="1"/>
            <a:r>
              <a:rPr lang="en-US" b="1" dirty="0" smtClean="0">
                <a:solidFill>
                  <a:srgbClr val="FF0000"/>
                </a:solidFill>
              </a:rPr>
              <a:t>Thiols </a:t>
            </a:r>
            <a:r>
              <a:rPr lang="en-US" b="1" dirty="0">
                <a:solidFill>
                  <a:srgbClr val="FF0000"/>
                </a:solidFill>
              </a:rPr>
              <a:t>and Sulfides</a:t>
            </a:r>
          </a:p>
        </p:txBody>
      </p:sp>
      <p:sp>
        <p:nvSpPr>
          <p:cNvPr id="13315" name="Content Placeholder 2"/>
          <p:cNvSpPr>
            <a:spLocks noGrp="1"/>
          </p:cNvSpPr>
          <p:nvPr>
            <p:ph sz="half" idx="1"/>
          </p:nvPr>
        </p:nvSpPr>
        <p:spPr>
          <a:xfrm>
            <a:off x="247650" y="1125538"/>
            <a:ext cx="8689975" cy="5230812"/>
          </a:xfrm>
        </p:spPr>
        <p:txBody>
          <a:bodyPr/>
          <a:lstStyle/>
          <a:p>
            <a:pPr eaLnBrk="1" hangingPunct="1">
              <a:defRPr/>
            </a:pPr>
            <a:r>
              <a:rPr lang="en-US" dirty="0" smtClean="0">
                <a:solidFill>
                  <a:schemeClr val="tx1">
                    <a:lumMod val="75000"/>
                    <a:lumOff val="25000"/>
                  </a:schemeClr>
                </a:solidFill>
                <a:ea typeface="+mn-ea"/>
                <a:cs typeface="+mn-cs"/>
                <a:sym typeface="Symbol"/>
              </a:rPr>
              <a:t>Predict the outcome of the following reactions, and draw a complete mechanism</a:t>
            </a: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p:txBody>
      </p:sp>
      <p:graphicFrame>
        <p:nvGraphicFramePr>
          <p:cNvPr id="9218" name="Object 2"/>
          <p:cNvGraphicFramePr>
            <a:graphicFrameLocks noChangeAspect="1"/>
          </p:cNvGraphicFramePr>
          <p:nvPr/>
        </p:nvGraphicFramePr>
        <p:xfrm>
          <a:off x="596900" y="2482850"/>
          <a:ext cx="2981325" cy="461963"/>
        </p:xfrm>
        <a:graphic>
          <a:graphicData uri="http://schemas.openxmlformats.org/presentationml/2006/ole">
            <mc:AlternateContent xmlns:mc="http://schemas.openxmlformats.org/markup-compatibility/2006">
              <mc:Choice xmlns:v="urn:schemas-microsoft-com:vml" Requires="v">
                <p:oleObj spid="_x0000_s21524" name="CS ChemDraw Drawing" r:id="rId3" imgW="1987035" imgH="307454" progId="ChemDraw.Document.6.0">
                  <p:embed/>
                </p:oleObj>
              </mc:Choice>
              <mc:Fallback>
                <p:oleObj name="CS ChemDraw Drawing" r:id="rId3" imgW="1987035" imgH="30745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2482850"/>
                        <a:ext cx="29813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628650" y="4092575"/>
          <a:ext cx="2981325" cy="1023938"/>
        </p:xfrm>
        <a:graphic>
          <a:graphicData uri="http://schemas.openxmlformats.org/presentationml/2006/ole">
            <mc:AlternateContent xmlns:mc="http://schemas.openxmlformats.org/markup-compatibility/2006">
              <mc:Choice xmlns:v="urn:schemas-microsoft-com:vml" Requires="v">
                <p:oleObj spid="_x0000_s21525" name="CS ChemDraw Drawing" r:id="rId5" imgW="1987035" imgH="682392" progId="ChemDraw.Document.6.0">
                  <p:embed/>
                </p:oleObj>
              </mc:Choice>
              <mc:Fallback>
                <p:oleObj name="CS ChemDraw Drawing" r:id="rId5" imgW="1987035" imgH="682392"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4092575"/>
                        <a:ext cx="2981325"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992506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193675"/>
            <a:ext cx="9144000" cy="931863"/>
          </a:xfrm>
        </p:spPr>
        <p:txBody>
          <a:bodyPr/>
          <a:lstStyle/>
          <a:p>
            <a:pPr eaLnBrk="1" hangingPunct="1"/>
            <a:r>
              <a:rPr lang="en-US" b="1" dirty="0" smtClean="0">
                <a:solidFill>
                  <a:srgbClr val="FF0000"/>
                </a:solidFill>
              </a:rPr>
              <a:t>Thiols </a:t>
            </a:r>
            <a:r>
              <a:rPr lang="en-US" b="1" dirty="0">
                <a:solidFill>
                  <a:srgbClr val="FF0000"/>
                </a:solidFill>
              </a:rPr>
              <a:t>and Sulfides</a:t>
            </a:r>
          </a:p>
        </p:txBody>
      </p:sp>
      <p:sp>
        <p:nvSpPr>
          <p:cNvPr id="13315" name="Content Placeholder 2"/>
          <p:cNvSpPr>
            <a:spLocks noGrp="1"/>
          </p:cNvSpPr>
          <p:nvPr>
            <p:ph sz="half" idx="1"/>
          </p:nvPr>
        </p:nvSpPr>
        <p:spPr>
          <a:xfrm>
            <a:off x="152400" y="1125538"/>
            <a:ext cx="8785225" cy="5230812"/>
          </a:xfrm>
        </p:spPr>
        <p:txBody>
          <a:bodyPr/>
          <a:lstStyle/>
          <a:p>
            <a:pPr eaLnBrk="1" hangingPunct="1">
              <a:defRPr/>
            </a:pPr>
            <a:r>
              <a:rPr lang="en-US" dirty="0" smtClean="0">
                <a:solidFill>
                  <a:schemeClr val="tx1">
                    <a:lumMod val="75000"/>
                    <a:lumOff val="25000"/>
                  </a:schemeClr>
                </a:solidFill>
                <a:ea typeface="+mn-ea"/>
                <a:cs typeface="+mn-cs"/>
                <a:sym typeface="Symbol"/>
              </a:rPr>
              <a:t>Disulfides can be reduced by the reverse reaction</a:t>
            </a: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r>
              <a:rPr lang="en-US" dirty="0" smtClean="0">
                <a:solidFill>
                  <a:schemeClr val="tx1">
                    <a:lumMod val="75000"/>
                    <a:lumOff val="25000"/>
                  </a:schemeClr>
                </a:solidFill>
                <a:ea typeface="+mn-ea"/>
                <a:cs typeface="+mn-cs"/>
                <a:sym typeface="Symbol"/>
              </a:rPr>
              <a:t>The </a:t>
            </a:r>
            <a:r>
              <a:rPr lang="en-US" dirty="0" err="1" smtClean="0">
                <a:solidFill>
                  <a:schemeClr val="tx1">
                    <a:lumMod val="75000"/>
                    <a:lumOff val="25000"/>
                  </a:schemeClr>
                </a:solidFill>
                <a:ea typeface="+mn-ea"/>
                <a:cs typeface="+mn-cs"/>
                <a:sym typeface="Symbol"/>
              </a:rPr>
              <a:t>interconversion</a:t>
            </a:r>
            <a:r>
              <a:rPr lang="en-US" dirty="0" smtClean="0">
                <a:solidFill>
                  <a:schemeClr val="tx1">
                    <a:lumMod val="75000"/>
                    <a:lumOff val="25000"/>
                  </a:schemeClr>
                </a:solidFill>
                <a:ea typeface="+mn-ea"/>
                <a:cs typeface="+mn-cs"/>
                <a:sym typeface="Symbol"/>
              </a:rPr>
              <a:t> between </a:t>
            </a:r>
            <a:r>
              <a:rPr lang="en-US" b="1" dirty="0" err="1" smtClean="0">
                <a:solidFill>
                  <a:srgbClr val="FF0000"/>
                </a:solidFill>
                <a:ea typeface="+mn-ea"/>
                <a:cs typeface="+mn-cs"/>
                <a:sym typeface="Symbol"/>
              </a:rPr>
              <a:t>thiol</a:t>
            </a:r>
            <a:r>
              <a:rPr lang="en-US" dirty="0" smtClean="0">
                <a:solidFill>
                  <a:schemeClr val="tx1">
                    <a:lumMod val="75000"/>
                    <a:lumOff val="25000"/>
                  </a:schemeClr>
                </a:solidFill>
                <a:ea typeface="+mn-ea"/>
                <a:cs typeface="+mn-cs"/>
                <a:sym typeface="Symbol"/>
              </a:rPr>
              <a:t> and </a:t>
            </a:r>
            <a:r>
              <a:rPr lang="en-US" b="1" dirty="0">
                <a:solidFill>
                  <a:srgbClr val="FF0000"/>
                </a:solidFill>
                <a:sym typeface="Symbol"/>
              </a:rPr>
              <a:t>disulfide</a:t>
            </a:r>
            <a:r>
              <a:rPr lang="en-US" dirty="0" smtClean="0">
                <a:solidFill>
                  <a:schemeClr val="tx1">
                    <a:lumMod val="75000"/>
                    <a:lumOff val="25000"/>
                  </a:schemeClr>
                </a:solidFill>
                <a:ea typeface="+mn-ea"/>
                <a:cs typeface="+mn-cs"/>
                <a:sym typeface="Symbol"/>
              </a:rPr>
              <a:t> can also occur directly via a free radical mechanism. Propose a mechanism</a:t>
            </a: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r>
              <a:rPr lang="en-US" dirty="0" smtClean="0">
                <a:solidFill>
                  <a:schemeClr val="tx1">
                    <a:lumMod val="75000"/>
                    <a:lumOff val="25000"/>
                  </a:schemeClr>
                </a:solidFill>
                <a:ea typeface="+mn-ea"/>
                <a:cs typeface="+mn-cs"/>
                <a:sym typeface="Symbol"/>
              </a:rPr>
              <a:t>The bond dissociation energy of a S-S bond is only about 53 kcal/mol. WHY is that significant?</a:t>
            </a:r>
          </a:p>
        </p:txBody>
      </p:sp>
      <p:pic>
        <p:nvPicPr>
          <p:cNvPr id="73735" name="Picture 2"/>
          <p:cNvPicPr>
            <a:picLocks noChangeAspect="1" noChangeArrowheads="1"/>
          </p:cNvPicPr>
          <p:nvPr/>
        </p:nvPicPr>
        <p:blipFill>
          <a:blip r:embed="rId2"/>
          <a:stretch>
            <a:fillRect/>
          </a:stretch>
        </p:blipFill>
        <p:spPr bwMode="auto">
          <a:xfrm>
            <a:off x="355787" y="1752600"/>
            <a:ext cx="8432426" cy="819150"/>
          </a:xfrm>
          <a:prstGeom prst="rect">
            <a:avLst/>
          </a:prstGeom>
          <a:noFill/>
          <a:ln w="9525">
            <a:noFill/>
            <a:miter lim="800000"/>
            <a:headEnd/>
            <a:tailEnd/>
          </a:ln>
        </p:spPr>
      </p:pic>
    </p:spTree>
    <p:extLst>
      <p:ext uri="{BB962C8B-B14F-4D97-AF65-F5344CB8AC3E}">
        <p14:creationId xmlns:p14="http://schemas.microsoft.com/office/powerpoint/2010/main" val="42681222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193675"/>
            <a:ext cx="9144000" cy="931863"/>
          </a:xfrm>
        </p:spPr>
        <p:txBody>
          <a:bodyPr/>
          <a:lstStyle/>
          <a:p>
            <a:pPr eaLnBrk="1" hangingPunct="1"/>
            <a:r>
              <a:rPr lang="en-US" dirty="0" smtClean="0"/>
              <a:t> </a:t>
            </a:r>
            <a:r>
              <a:rPr lang="en-US" b="1" dirty="0">
                <a:solidFill>
                  <a:srgbClr val="FF0000"/>
                </a:solidFill>
              </a:rPr>
              <a:t>Thiols and Sulfides</a:t>
            </a:r>
          </a:p>
        </p:txBody>
      </p:sp>
      <p:sp>
        <p:nvSpPr>
          <p:cNvPr id="13315" name="Content Placeholder 2"/>
          <p:cNvSpPr>
            <a:spLocks noGrp="1"/>
          </p:cNvSpPr>
          <p:nvPr>
            <p:ph sz="half" idx="1"/>
          </p:nvPr>
        </p:nvSpPr>
        <p:spPr>
          <a:xfrm>
            <a:off x="247650" y="1125538"/>
            <a:ext cx="8689975" cy="5230812"/>
          </a:xfrm>
        </p:spPr>
        <p:txBody>
          <a:bodyPr/>
          <a:lstStyle/>
          <a:p>
            <a:pPr eaLnBrk="1" hangingPunct="1">
              <a:defRPr/>
            </a:pPr>
            <a:r>
              <a:rPr lang="en-US" dirty="0" smtClean="0">
                <a:solidFill>
                  <a:schemeClr val="tx1">
                    <a:lumMod val="75000"/>
                    <a:lumOff val="25000"/>
                  </a:schemeClr>
                </a:solidFill>
                <a:ea typeface="+mn-ea"/>
                <a:cs typeface="+mn-cs"/>
                <a:sym typeface="Symbol"/>
              </a:rPr>
              <a:t>Sulfur analogs of ethers are called </a:t>
            </a:r>
            <a:r>
              <a:rPr lang="en-US" b="1" dirty="0" smtClean="0">
                <a:solidFill>
                  <a:schemeClr val="tx1">
                    <a:lumMod val="75000"/>
                    <a:lumOff val="25000"/>
                  </a:schemeClr>
                </a:solidFill>
                <a:ea typeface="+mn-ea"/>
                <a:cs typeface="+mn-cs"/>
                <a:sym typeface="Symbol"/>
              </a:rPr>
              <a:t>sulfides </a:t>
            </a:r>
            <a:r>
              <a:rPr lang="en-US" dirty="0" smtClean="0">
                <a:solidFill>
                  <a:schemeClr val="tx1">
                    <a:lumMod val="75000"/>
                    <a:lumOff val="25000"/>
                  </a:schemeClr>
                </a:solidFill>
                <a:ea typeface="+mn-ea"/>
                <a:cs typeface="+mn-cs"/>
                <a:sym typeface="Symbol"/>
              </a:rPr>
              <a:t>or </a:t>
            </a:r>
            <a:r>
              <a:rPr lang="en-US" b="1" dirty="0" err="1" smtClean="0">
                <a:solidFill>
                  <a:schemeClr val="tx1">
                    <a:lumMod val="75000"/>
                    <a:lumOff val="25000"/>
                  </a:schemeClr>
                </a:solidFill>
                <a:ea typeface="+mn-ea"/>
                <a:cs typeface="+mn-cs"/>
                <a:sym typeface="Symbol"/>
              </a:rPr>
              <a:t>thioethers</a:t>
            </a:r>
            <a:endParaRPr lang="en-US" b="1" dirty="0" smtClean="0">
              <a:solidFill>
                <a:schemeClr val="tx1">
                  <a:lumMod val="75000"/>
                  <a:lumOff val="25000"/>
                </a:schemeClr>
              </a:solidFill>
              <a:ea typeface="+mn-ea"/>
              <a:cs typeface="+mn-cs"/>
              <a:sym typeface="Symbol"/>
            </a:endParaRPr>
          </a:p>
          <a:p>
            <a:pPr eaLnBrk="1" hangingPunct="1">
              <a:defRPr/>
            </a:pPr>
            <a:endParaRPr lang="en-US" b="1" dirty="0" smtClean="0">
              <a:solidFill>
                <a:schemeClr val="tx1">
                  <a:lumMod val="75000"/>
                  <a:lumOff val="25000"/>
                </a:schemeClr>
              </a:solidFill>
              <a:ea typeface="+mn-ea"/>
              <a:cs typeface="+mn-cs"/>
              <a:sym typeface="Symbol"/>
            </a:endParaRPr>
          </a:p>
          <a:p>
            <a:pPr eaLnBrk="1" hangingPunct="1">
              <a:defRPr/>
            </a:pPr>
            <a:endParaRPr lang="en-US" b="1" dirty="0" smtClean="0">
              <a:solidFill>
                <a:schemeClr val="tx1">
                  <a:lumMod val="75000"/>
                  <a:lumOff val="25000"/>
                </a:schemeClr>
              </a:solidFill>
              <a:ea typeface="+mn-ea"/>
              <a:cs typeface="+mn-cs"/>
              <a:sym typeface="Symbol"/>
            </a:endParaRPr>
          </a:p>
          <a:p>
            <a:pPr eaLnBrk="1" hangingPunct="1">
              <a:defRPr/>
            </a:pPr>
            <a:endParaRPr lang="en-US" b="1" dirty="0" smtClean="0">
              <a:solidFill>
                <a:schemeClr val="tx1">
                  <a:lumMod val="75000"/>
                  <a:lumOff val="25000"/>
                </a:schemeClr>
              </a:solidFill>
              <a:ea typeface="+mn-ea"/>
              <a:cs typeface="+mn-cs"/>
              <a:sym typeface="Symbol"/>
            </a:endParaRPr>
          </a:p>
          <a:p>
            <a:pPr eaLnBrk="1" hangingPunct="1">
              <a:defRPr/>
            </a:pPr>
            <a:r>
              <a:rPr lang="en-US" dirty="0" smtClean="0">
                <a:solidFill>
                  <a:schemeClr val="tx1">
                    <a:lumMod val="75000"/>
                    <a:lumOff val="25000"/>
                  </a:schemeClr>
                </a:solidFill>
                <a:ea typeface="+mn-ea"/>
                <a:cs typeface="+mn-cs"/>
                <a:sym typeface="Symbol"/>
              </a:rPr>
              <a:t>Sulfides can also be named as a side group </a:t>
            </a:r>
          </a:p>
        </p:txBody>
      </p:sp>
      <p:pic>
        <p:nvPicPr>
          <p:cNvPr id="74759" name="Picture 2"/>
          <p:cNvPicPr>
            <a:picLocks noChangeAspect="1" noChangeArrowheads="1"/>
          </p:cNvPicPr>
          <p:nvPr/>
        </p:nvPicPr>
        <p:blipFill>
          <a:blip r:embed="rId2"/>
          <a:stretch>
            <a:fillRect/>
          </a:stretch>
        </p:blipFill>
        <p:spPr bwMode="auto">
          <a:xfrm>
            <a:off x="1916964" y="1860549"/>
            <a:ext cx="5310073" cy="1221317"/>
          </a:xfrm>
          <a:prstGeom prst="rect">
            <a:avLst/>
          </a:prstGeom>
          <a:noFill/>
          <a:ln w="9525">
            <a:noFill/>
            <a:miter lim="800000"/>
            <a:headEnd/>
            <a:tailEnd/>
          </a:ln>
        </p:spPr>
      </p:pic>
      <p:pic>
        <p:nvPicPr>
          <p:cNvPr id="74760" name="Picture 3"/>
          <p:cNvPicPr>
            <a:picLocks noChangeAspect="1" noChangeArrowheads="1"/>
          </p:cNvPicPr>
          <p:nvPr/>
        </p:nvPicPr>
        <p:blipFill>
          <a:blip r:embed="rId3"/>
          <a:stretch>
            <a:fillRect/>
          </a:stretch>
        </p:blipFill>
        <p:spPr bwMode="auto">
          <a:xfrm>
            <a:off x="296105" y="3875088"/>
            <a:ext cx="8551791" cy="1966912"/>
          </a:xfrm>
          <a:prstGeom prst="rect">
            <a:avLst/>
          </a:prstGeom>
          <a:noFill/>
          <a:ln w="9525">
            <a:noFill/>
            <a:miter lim="800000"/>
            <a:headEnd/>
            <a:tailEnd/>
          </a:ln>
        </p:spPr>
      </p:pic>
    </p:spTree>
    <p:extLst>
      <p:ext uri="{BB962C8B-B14F-4D97-AF65-F5344CB8AC3E}">
        <p14:creationId xmlns:p14="http://schemas.microsoft.com/office/powerpoint/2010/main" val="104936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93675"/>
            <a:ext cx="8229600" cy="9318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FF0000"/>
                </a:solidFill>
                <a:effectLst>
                  <a:outerShdw blurRad="38100" dist="38100" dir="2700000" algn="tl">
                    <a:srgbClr val="DDDDDD"/>
                  </a:outerShdw>
                </a:effectLst>
                <a:latin typeface="Palatino Linotype" charset="0"/>
                <a:ea typeface="MS PGothic" charset="0"/>
                <a:cs typeface="Tahoma" charset="0"/>
              </a:rPr>
              <a:t>Naming </a:t>
            </a:r>
            <a:r>
              <a:rPr lang="en-US" sz="6000" b="1" dirty="0">
                <a:solidFill>
                  <a:srgbClr val="FF0000"/>
                </a:solidFill>
                <a:effectLst>
                  <a:outerShdw blurRad="38100" dist="38100" dir="2700000" algn="tl">
                    <a:srgbClr val="DDDDDD"/>
                  </a:outerShdw>
                </a:effectLst>
                <a:latin typeface="Palatino Linotype" charset="0"/>
                <a:ea typeface="MS PGothic" charset="0"/>
                <a:cs typeface="Tahoma" charset="0"/>
              </a:rPr>
              <a:t>Ethers</a:t>
            </a:r>
          </a:p>
        </p:txBody>
      </p:sp>
      <p:sp>
        <p:nvSpPr>
          <p:cNvPr id="3" name="Content Placeholder 2"/>
          <p:cNvSpPr txBox="1">
            <a:spLocks/>
          </p:cNvSpPr>
          <p:nvPr/>
        </p:nvSpPr>
        <p:spPr>
          <a:xfrm>
            <a:off x="247650" y="1125538"/>
            <a:ext cx="8689975" cy="52308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ym typeface="Symbol" charset="2"/>
              </a:rPr>
              <a:t>IUPAC systematic names are often used as well</a:t>
            </a:r>
          </a:p>
          <a:p>
            <a:pPr marL="914400" lvl="1" indent="-457200">
              <a:buFont typeface="Calibri" charset="0"/>
              <a:buAutoNum type="arabicPeriod"/>
            </a:pPr>
            <a:r>
              <a:rPr lang="en-US" dirty="0" smtClean="0">
                <a:sym typeface="Symbol" charset="2"/>
              </a:rPr>
              <a:t>Make the larger of the </a:t>
            </a:r>
            <a:r>
              <a:rPr lang="en-US" b="1" dirty="0" smtClean="0">
                <a:solidFill>
                  <a:srgbClr val="FF0000"/>
                </a:solidFill>
                <a:sym typeface="Symbol" charset="2"/>
              </a:rPr>
              <a:t>–R</a:t>
            </a:r>
            <a:r>
              <a:rPr lang="en-US" dirty="0" smtClean="0">
                <a:sym typeface="Symbol" charset="2"/>
              </a:rPr>
              <a:t> groups the parent chain</a:t>
            </a:r>
          </a:p>
          <a:p>
            <a:pPr marL="914400" lvl="1" indent="-457200">
              <a:buFont typeface="Calibri" charset="0"/>
              <a:buAutoNum type="arabicPeriod"/>
            </a:pPr>
            <a:r>
              <a:rPr lang="en-US" dirty="0" smtClean="0">
                <a:sym typeface="Symbol" charset="2"/>
              </a:rPr>
              <a:t>Name the smaller of the </a:t>
            </a:r>
            <a:r>
              <a:rPr lang="en-US" b="1" dirty="0">
                <a:solidFill>
                  <a:srgbClr val="FF0000"/>
                </a:solidFill>
                <a:sym typeface="Symbol" charset="2"/>
              </a:rPr>
              <a:t>–R</a:t>
            </a:r>
            <a:r>
              <a:rPr lang="en-US" dirty="0" smtClean="0">
                <a:sym typeface="Symbol" charset="2"/>
              </a:rPr>
              <a:t> groups as an </a:t>
            </a:r>
            <a:r>
              <a:rPr lang="en-US" dirty="0" err="1" smtClean="0">
                <a:sym typeface="Symbol" charset="2"/>
              </a:rPr>
              <a:t>alkoxy</a:t>
            </a:r>
            <a:r>
              <a:rPr lang="en-US" dirty="0" smtClean="0">
                <a:sym typeface="Symbol" charset="2"/>
              </a:rPr>
              <a:t> substituent</a:t>
            </a:r>
          </a:p>
          <a:p>
            <a:pPr marL="914400" lvl="1" indent="-457200">
              <a:buFont typeface="Calibri" charset="0"/>
              <a:buAutoNum type="arabicPeriod"/>
            </a:pPr>
            <a:endParaRPr lang="en-US" dirty="0" smtClean="0">
              <a:sym typeface="Symbol" charset="2"/>
            </a:endParaRPr>
          </a:p>
          <a:p>
            <a:pPr marL="914400" lvl="1" indent="-457200">
              <a:buFont typeface="Calibri" charset="0"/>
              <a:buAutoNum type="arabicPeriod"/>
            </a:pPr>
            <a:endParaRPr lang="en-US" dirty="0" smtClean="0">
              <a:sym typeface="Symbol" charset="2"/>
            </a:endParaRPr>
          </a:p>
          <a:p>
            <a:pPr marL="914400" lvl="1" indent="-457200">
              <a:buFont typeface="Calibri" charset="0"/>
              <a:buAutoNum type="arabicPeriod"/>
            </a:pPr>
            <a:endParaRPr lang="en-US" dirty="0" smtClean="0">
              <a:sym typeface="Symbol" charset="2"/>
            </a:endParaRPr>
          </a:p>
          <a:p>
            <a:pPr marL="914400" lvl="1" indent="-457200">
              <a:buFont typeface="Calibri" charset="0"/>
              <a:buAutoNum type="arabicPeriod"/>
            </a:pPr>
            <a:endParaRPr lang="en-US" dirty="0" smtClean="0">
              <a:sym typeface="Symbol" charset="2"/>
            </a:endParaRPr>
          </a:p>
          <a:p>
            <a:pPr marL="914400" lvl="1" indent="-457200">
              <a:buFont typeface="Calibri" charset="0"/>
              <a:buAutoNum type="arabicPeriod"/>
            </a:pPr>
            <a:endParaRPr lang="en-US" dirty="0" smtClean="0">
              <a:sym typeface="Symbol" charset="2"/>
            </a:endParaRPr>
          </a:p>
          <a:p>
            <a:pPr marL="914400" lvl="1" indent="-457200">
              <a:buFont typeface="Calibri" charset="0"/>
              <a:buAutoNum type="arabicPeriod"/>
            </a:pPr>
            <a:endParaRPr lang="en-US" dirty="0" smtClean="0">
              <a:sym typeface="Symbol" charset="2"/>
            </a:endParaRPr>
          </a:p>
          <a:p>
            <a:pPr marL="0" indent="0">
              <a:buNone/>
            </a:pPr>
            <a:endParaRPr lang="en-US" dirty="0">
              <a:sym typeface="Symbol" charset="2"/>
            </a:endParaRPr>
          </a:p>
        </p:txBody>
      </p:sp>
      <p:pic>
        <p:nvPicPr>
          <p:cNvPr id="4" name="Picture 2"/>
          <p:cNvPicPr>
            <a:picLocks noChangeAspect="1" noChangeArrowheads="1"/>
          </p:cNvPicPr>
          <p:nvPr/>
        </p:nvPicPr>
        <p:blipFill>
          <a:blip r:embed="rId2"/>
          <a:stretch>
            <a:fillRect/>
          </a:stretch>
        </p:blipFill>
        <p:spPr bwMode="auto">
          <a:xfrm>
            <a:off x="457200" y="3429000"/>
            <a:ext cx="8342011" cy="2311929"/>
          </a:xfrm>
          <a:prstGeom prst="rect">
            <a:avLst/>
          </a:prstGeom>
          <a:noFill/>
          <a:ln w="9525">
            <a:noFill/>
            <a:miter lim="800000"/>
            <a:headEnd/>
            <a:tailEnd/>
          </a:ln>
        </p:spPr>
      </p:pic>
    </p:spTree>
    <p:extLst>
      <p:ext uri="{BB962C8B-B14F-4D97-AF65-F5344CB8AC3E}">
        <p14:creationId xmlns:p14="http://schemas.microsoft.com/office/powerpoint/2010/main" val="42589202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193675"/>
            <a:ext cx="9144000" cy="931863"/>
          </a:xfrm>
        </p:spPr>
        <p:txBody>
          <a:bodyPr/>
          <a:lstStyle/>
          <a:p>
            <a:pPr eaLnBrk="1" hangingPunct="1"/>
            <a:r>
              <a:rPr lang="en-US" b="1" dirty="0" smtClean="0">
                <a:solidFill>
                  <a:srgbClr val="FF0000"/>
                </a:solidFill>
              </a:rPr>
              <a:t>Thiols </a:t>
            </a:r>
            <a:r>
              <a:rPr lang="en-US" b="1" dirty="0">
                <a:solidFill>
                  <a:srgbClr val="FF0000"/>
                </a:solidFill>
              </a:rPr>
              <a:t>and Sulfides</a:t>
            </a:r>
          </a:p>
        </p:txBody>
      </p:sp>
      <p:sp>
        <p:nvSpPr>
          <p:cNvPr id="13315" name="Content Placeholder 2"/>
          <p:cNvSpPr>
            <a:spLocks noGrp="1"/>
          </p:cNvSpPr>
          <p:nvPr>
            <p:ph sz="half" idx="1"/>
          </p:nvPr>
        </p:nvSpPr>
        <p:spPr>
          <a:xfrm>
            <a:off x="247650" y="1125538"/>
            <a:ext cx="8689975" cy="5230812"/>
          </a:xfrm>
        </p:spPr>
        <p:txBody>
          <a:bodyPr/>
          <a:lstStyle/>
          <a:p>
            <a:pPr eaLnBrk="1" hangingPunct="1">
              <a:defRPr/>
            </a:pPr>
            <a:r>
              <a:rPr lang="en-US" dirty="0" smtClean="0">
                <a:solidFill>
                  <a:schemeClr val="tx1">
                    <a:lumMod val="75000"/>
                    <a:lumOff val="25000"/>
                  </a:schemeClr>
                </a:solidFill>
                <a:ea typeface="+mn-ea"/>
                <a:cs typeface="+mn-cs"/>
                <a:sym typeface="Symbol"/>
              </a:rPr>
              <a:t>Sulfides are generally prepared by nucleophilic attack of a </a:t>
            </a:r>
            <a:r>
              <a:rPr lang="en-US" dirty="0" err="1" smtClean="0">
                <a:solidFill>
                  <a:schemeClr val="tx1">
                    <a:lumMod val="75000"/>
                    <a:lumOff val="25000"/>
                  </a:schemeClr>
                </a:solidFill>
                <a:ea typeface="+mn-ea"/>
                <a:cs typeface="+mn-cs"/>
                <a:sym typeface="Symbol"/>
              </a:rPr>
              <a:t>thiolate</a:t>
            </a:r>
            <a:r>
              <a:rPr lang="en-US" dirty="0" smtClean="0">
                <a:solidFill>
                  <a:schemeClr val="tx1">
                    <a:lumMod val="75000"/>
                    <a:lumOff val="25000"/>
                  </a:schemeClr>
                </a:solidFill>
                <a:ea typeface="+mn-ea"/>
                <a:cs typeface="+mn-cs"/>
                <a:sym typeface="Symbol"/>
              </a:rPr>
              <a:t> on an alkyl halide</a:t>
            </a: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endParaRPr lang="en-US" dirty="0" smtClean="0">
              <a:solidFill>
                <a:schemeClr val="tx1">
                  <a:lumMod val="75000"/>
                  <a:lumOff val="25000"/>
                </a:schemeClr>
              </a:solidFill>
              <a:ea typeface="+mn-ea"/>
              <a:cs typeface="+mn-cs"/>
              <a:sym typeface="Symbol"/>
            </a:endParaRPr>
          </a:p>
          <a:p>
            <a:pPr eaLnBrk="1" hangingPunct="1">
              <a:defRPr/>
            </a:pPr>
            <a:r>
              <a:rPr lang="en-US" dirty="0" smtClean="0">
                <a:solidFill>
                  <a:schemeClr val="tx1">
                    <a:lumMod val="75000"/>
                    <a:lumOff val="25000"/>
                  </a:schemeClr>
                </a:solidFill>
                <a:ea typeface="+mn-ea"/>
                <a:cs typeface="+mn-cs"/>
                <a:sym typeface="Symbol"/>
              </a:rPr>
              <a:t>How are </a:t>
            </a:r>
            <a:r>
              <a:rPr lang="en-US" dirty="0" err="1" smtClean="0">
                <a:solidFill>
                  <a:schemeClr val="tx1">
                    <a:lumMod val="75000"/>
                    <a:lumOff val="25000"/>
                  </a:schemeClr>
                </a:solidFill>
                <a:ea typeface="+mn-ea"/>
                <a:cs typeface="+mn-cs"/>
                <a:sym typeface="Symbol"/>
              </a:rPr>
              <a:t>thiolates</a:t>
            </a:r>
            <a:r>
              <a:rPr lang="en-US" dirty="0" smtClean="0">
                <a:solidFill>
                  <a:schemeClr val="tx1">
                    <a:lumMod val="75000"/>
                    <a:lumOff val="25000"/>
                  </a:schemeClr>
                </a:solidFill>
                <a:ea typeface="+mn-ea"/>
                <a:cs typeface="+mn-cs"/>
                <a:sym typeface="Symbol"/>
              </a:rPr>
              <a:t> generally prepared?</a:t>
            </a:r>
          </a:p>
        </p:txBody>
      </p:sp>
      <p:pic>
        <p:nvPicPr>
          <p:cNvPr id="75783" name="Picture 7"/>
          <p:cNvPicPr>
            <a:picLocks noChangeAspect="1"/>
          </p:cNvPicPr>
          <p:nvPr/>
        </p:nvPicPr>
        <p:blipFill>
          <a:blip r:embed="rId2"/>
          <a:stretch>
            <a:fillRect/>
          </a:stretch>
        </p:blipFill>
        <p:spPr bwMode="auto">
          <a:xfrm>
            <a:off x="1542886" y="2243919"/>
            <a:ext cx="6058228" cy="2717547"/>
          </a:xfrm>
          <a:prstGeom prst="rect">
            <a:avLst/>
          </a:prstGeom>
          <a:noFill/>
          <a:ln w="9525">
            <a:noFill/>
            <a:miter lim="800000"/>
            <a:headEnd/>
            <a:tailEnd/>
          </a:ln>
        </p:spPr>
      </p:pic>
    </p:spTree>
    <p:extLst>
      <p:ext uri="{BB962C8B-B14F-4D97-AF65-F5344CB8AC3E}">
        <p14:creationId xmlns:p14="http://schemas.microsoft.com/office/powerpoint/2010/main" val="6119872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93675"/>
            <a:ext cx="9144000" cy="931863"/>
          </a:xfrm>
        </p:spPr>
        <p:txBody>
          <a:bodyPr/>
          <a:lstStyle/>
          <a:p>
            <a:pPr eaLnBrk="1" hangingPunct="1"/>
            <a:r>
              <a:rPr lang="en-US" b="1" dirty="0" smtClean="0">
                <a:solidFill>
                  <a:srgbClr val="FF0000"/>
                </a:solidFill>
              </a:rPr>
              <a:t>Thiols </a:t>
            </a:r>
            <a:r>
              <a:rPr lang="en-US" b="1" dirty="0">
                <a:solidFill>
                  <a:srgbClr val="FF0000"/>
                </a:solidFill>
              </a:rPr>
              <a:t>and Sulfides</a:t>
            </a:r>
          </a:p>
        </p:txBody>
      </p:sp>
      <p:sp>
        <p:nvSpPr>
          <p:cNvPr id="13315" name="Content Placeholder 2"/>
          <p:cNvSpPr>
            <a:spLocks noGrp="1"/>
          </p:cNvSpPr>
          <p:nvPr>
            <p:ph sz="half" idx="1"/>
          </p:nvPr>
        </p:nvSpPr>
        <p:spPr>
          <a:xfrm>
            <a:off x="247650" y="1125538"/>
            <a:ext cx="8689975" cy="5230812"/>
          </a:xfrm>
        </p:spPr>
        <p:txBody>
          <a:bodyPr/>
          <a:lstStyle/>
          <a:p>
            <a:pPr eaLnBrk="1" hangingPunct="1">
              <a:defRPr/>
            </a:pPr>
            <a:r>
              <a:rPr lang="en-US" dirty="0" smtClean="0">
                <a:solidFill>
                  <a:schemeClr val="tx1">
                    <a:lumMod val="75000"/>
                    <a:lumOff val="25000"/>
                  </a:schemeClr>
                </a:solidFill>
                <a:ea typeface="+mn-ea"/>
                <a:cs typeface="+mn-cs"/>
                <a:sym typeface="Symbol"/>
              </a:rPr>
              <a:t>Sulfides undergo a number of reactions</a:t>
            </a:r>
          </a:p>
          <a:p>
            <a:pPr marL="514350" indent="-457200" eaLnBrk="1" hangingPunct="1">
              <a:buFont typeface="+mj-lt"/>
              <a:buAutoNum type="arabicPeriod"/>
              <a:defRPr/>
            </a:pPr>
            <a:r>
              <a:rPr lang="en-US" dirty="0" smtClean="0">
                <a:solidFill>
                  <a:schemeClr val="tx1">
                    <a:lumMod val="75000"/>
                    <a:lumOff val="25000"/>
                  </a:schemeClr>
                </a:solidFill>
                <a:ea typeface="+mn-ea"/>
                <a:cs typeface="+mn-cs"/>
                <a:sym typeface="Symbol"/>
              </a:rPr>
              <a:t>Attack on an alkyl halide</a:t>
            </a:r>
          </a:p>
          <a:p>
            <a:pPr marL="514350" indent="-457200" eaLnBrk="1" hangingPunct="1">
              <a:buFont typeface="+mj-lt"/>
              <a:buAutoNum type="arabicPeriod"/>
              <a:defRPr/>
            </a:pPr>
            <a:endParaRPr lang="en-US" dirty="0" smtClean="0">
              <a:solidFill>
                <a:schemeClr val="tx1">
                  <a:lumMod val="75000"/>
                  <a:lumOff val="25000"/>
                </a:schemeClr>
              </a:solidFill>
              <a:ea typeface="+mn-ea"/>
              <a:cs typeface="+mn-cs"/>
              <a:sym typeface="Symbol"/>
            </a:endParaRPr>
          </a:p>
          <a:p>
            <a:pPr marL="914400" lvl="1" indent="-457200" eaLnBrk="1" hangingPunct="1">
              <a:buFont typeface="+mj-lt"/>
              <a:buAutoNum type="arabicPeriod"/>
              <a:defRPr/>
            </a:pPr>
            <a:endParaRPr lang="en-US" dirty="0" smtClean="0">
              <a:solidFill>
                <a:schemeClr val="tx1">
                  <a:lumMod val="75000"/>
                  <a:lumOff val="25000"/>
                </a:schemeClr>
              </a:solidFill>
              <a:ea typeface="+mn-ea"/>
              <a:sym typeface="Symbol"/>
            </a:endParaRPr>
          </a:p>
          <a:p>
            <a:pPr marL="914400" lvl="1" indent="-457200" eaLnBrk="1" hangingPunct="1">
              <a:buFont typeface="+mj-lt"/>
              <a:buAutoNum type="arabicPeriod"/>
              <a:defRPr/>
            </a:pPr>
            <a:endParaRPr lang="en-US" dirty="0" smtClean="0">
              <a:solidFill>
                <a:schemeClr val="tx1">
                  <a:lumMod val="75000"/>
                  <a:lumOff val="25000"/>
                </a:schemeClr>
              </a:solidFill>
              <a:ea typeface="+mn-ea"/>
              <a:sym typeface="Symbol"/>
            </a:endParaRPr>
          </a:p>
          <a:p>
            <a:pPr marL="914400" lvl="1" indent="-457200" eaLnBrk="1" hangingPunct="1">
              <a:defRPr/>
            </a:pPr>
            <a:r>
              <a:rPr lang="en-US" dirty="0" smtClean="0">
                <a:solidFill>
                  <a:schemeClr val="tx1">
                    <a:lumMod val="75000"/>
                    <a:lumOff val="25000"/>
                  </a:schemeClr>
                </a:solidFill>
                <a:ea typeface="+mn-ea"/>
                <a:sym typeface="Symbol"/>
              </a:rPr>
              <a:t>The process produces a strong </a:t>
            </a:r>
            <a:r>
              <a:rPr lang="en-US" dirty="0" err="1" smtClean="0">
                <a:solidFill>
                  <a:schemeClr val="tx1">
                    <a:lumMod val="75000"/>
                    <a:lumOff val="25000"/>
                  </a:schemeClr>
                </a:solidFill>
                <a:ea typeface="+mn-ea"/>
                <a:sym typeface="Symbol"/>
              </a:rPr>
              <a:t>alkylating</a:t>
            </a:r>
            <a:r>
              <a:rPr lang="en-US" dirty="0" smtClean="0">
                <a:solidFill>
                  <a:schemeClr val="tx1">
                    <a:lumMod val="75000"/>
                    <a:lumOff val="25000"/>
                  </a:schemeClr>
                </a:solidFill>
                <a:ea typeface="+mn-ea"/>
                <a:sym typeface="Symbol"/>
              </a:rPr>
              <a:t> reagent that can add an alkyl group to a variety of nucleophiles </a:t>
            </a:r>
          </a:p>
        </p:txBody>
      </p:sp>
      <p:pic>
        <p:nvPicPr>
          <p:cNvPr id="76807" name="Picture 2"/>
          <p:cNvPicPr>
            <a:picLocks noChangeAspect="1" noChangeArrowheads="1"/>
          </p:cNvPicPr>
          <p:nvPr/>
        </p:nvPicPr>
        <p:blipFill>
          <a:blip r:embed="rId2"/>
          <a:stretch>
            <a:fillRect/>
          </a:stretch>
        </p:blipFill>
        <p:spPr bwMode="auto">
          <a:xfrm>
            <a:off x="1435431" y="2233613"/>
            <a:ext cx="6273138" cy="1178454"/>
          </a:xfrm>
          <a:prstGeom prst="rect">
            <a:avLst/>
          </a:prstGeom>
          <a:noFill/>
          <a:ln w="9525">
            <a:noFill/>
            <a:miter lim="800000"/>
            <a:headEnd/>
            <a:tailEnd/>
          </a:ln>
        </p:spPr>
      </p:pic>
      <p:pic>
        <p:nvPicPr>
          <p:cNvPr id="76808" name="Picture 3"/>
          <p:cNvPicPr>
            <a:picLocks noChangeAspect="1" noChangeArrowheads="1"/>
          </p:cNvPicPr>
          <p:nvPr/>
        </p:nvPicPr>
        <p:blipFill>
          <a:blip r:embed="rId3"/>
          <a:stretch>
            <a:fillRect/>
          </a:stretch>
        </p:blipFill>
        <p:spPr bwMode="auto">
          <a:xfrm>
            <a:off x="1013678" y="4433888"/>
            <a:ext cx="7116644" cy="1458912"/>
          </a:xfrm>
          <a:prstGeom prst="rect">
            <a:avLst/>
          </a:prstGeom>
          <a:noFill/>
          <a:ln w="9525">
            <a:noFill/>
            <a:miter lim="800000"/>
            <a:headEnd/>
            <a:tailEnd/>
          </a:ln>
        </p:spPr>
      </p:pic>
    </p:spTree>
    <p:extLst>
      <p:ext uri="{BB962C8B-B14F-4D97-AF65-F5344CB8AC3E}">
        <p14:creationId xmlns:p14="http://schemas.microsoft.com/office/powerpoint/2010/main" val="5400161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0637" y="29019"/>
            <a:ext cx="9144000" cy="931863"/>
          </a:xfrm>
        </p:spPr>
        <p:txBody>
          <a:bodyPr/>
          <a:lstStyle/>
          <a:p>
            <a:pPr eaLnBrk="1" hangingPunct="1"/>
            <a:r>
              <a:rPr lang="en-US" b="1" dirty="0" smtClean="0">
                <a:solidFill>
                  <a:srgbClr val="FF0000"/>
                </a:solidFill>
              </a:rPr>
              <a:t>Thiols </a:t>
            </a:r>
            <a:r>
              <a:rPr lang="en-US" b="1" dirty="0">
                <a:solidFill>
                  <a:srgbClr val="FF0000"/>
                </a:solidFill>
              </a:rPr>
              <a:t>and Sulfides</a:t>
            </a:r>
          </a:p>
        </p:txBody>
      </p:sp>
      <p:sp>
        <p:nvSpPr>
          <p:cNvPr id="13315" name="Content Placeholder 2"/>
          <p:cNvSpPr>
            <a:spLocks noGrp="1"/>
          </p:cNvSpPr>
          <p:nvPr>
            <p:ph sz="half" idx="1"/>
          </p:nvPr>
        </p:nvSpPr>
        <p:spPr>
          <a:xfrm>
            <a:off x="247649" y="1143000"/>
            <a:ext cx="8689975" cy="5230812"/>
          </a:xfrm>
        </p:spPr>
        <p:txBody>
          <a:bodyPr/>
          <a:lstStyle/>
          <a:p>
            <a:pPr marL="514350" indent="-514350" eaLnBrk="1" hangingPunct="1">
              <a:buFont typeface="+mj-lt"/>
              <a:buAutoNum type="arabicPeriod" startAt="2"/>
              <a:defRPr/>
            </a:pPr>
            <a:r>
              <a:rPr lang="en-US" dirty="0" smtClean="0">
                <a:solidFill>
                  <a:schemeClr val="tx1">
                    <a:lumMod val="75000"/>
                    <a:lumOff val="25000"/>
                  </a:schemeClr>
                </a:solidFill>
                <a:ea typeface="+mn-ea"/>
                <a:cs typeface="+mn-cs"/>
                <a:sym typeface="Symbol"/>
              </a:rPr>
              <a:t>Sulfides can also be oxidized</a:t>
            </a:r>
          </a:p>
          <a:p>
            <a:pPr marL="514350" indent="-514350" eaLnBrk="1" hangingPunct="1">
              <a:buFont typeface="+mj-lt"/>
              <a:buAutoNum type="arabicPeriod" startAt="2"/>
              <a:defRPr/>
            </a:pPr>
            <a:endParaRPr lang="en-US" dirty="0" smtClean="0">
              <a:solidFill>
                <a:schemeClr val="tx1">
                  <a:lumMod val="75000"/>
                  <a:lumOff val="25000"/>
                </a:schemeClr>
              </a:solidFill>
              <a:ea typeface="+mn-ea"/>
              <a:cs typeface="+mn-cs"/>
              <a:sym typeface="Symbol"/>
            </a:endParaRPr>
          </a:p>
          <a:p>
            <a:pPr marL="914400" lvl="1" indent="-514350" eaLnBrk="1" hangingPunct="1">
              <a:buFont typeface="+mj-lt"/>
              <a:buAutoNum type="arabicPeriod" startAt="2"/>
              <a:defRPr/>
            </a:pPr>
            <a:endParaRPr lang="en-US" dirty="0" smtClean="0">
              <a:solidFill>
                <a:schemeClr val="tx1">
                  <a:lumMod val="75000"/>
                  <a:lumOff val="25000"/>
                </a:schemeClr>
              </a:solidFill>
              <a:ea typeface="+mn-ea"/>
              <a:sym typeface="Symbol"/>
            </a:endParaRPr>
          </a:p>
          <a:p>
            <a:pPr marL="914400" lvl="1" indent="-514350" eaLnBrk="1" hangingPunct="1">
              <a:buFont typeface="+mj-lt"/>
              <a:buAutoNum type="arabicPeriod" startAt="2"/>
              <a:defRPr/>
            </a:pPr>
            <a:endParaRPr lang="en-US" dirty="0" smtClean="0">
              <a:solidFill>
                <a:schemeClr val="tx1">
                  <a:lumMod val="75000"/>
                  <a:lumOff val="25000"/>
                </a:schemeClr>
              </a:solidFill>
              <a:ea typeface="+mn-ea"/>
              <a:sym typeface="Symbol"/>
            </a:endParaRPr>
          </a:p>
          <a:p>
            <a:pPr marL="914400" lvl="1" indent="-514350" eaLnBrk="1" hangingPunct="1">
              <a:defRPr/>
            </a:pPr>
            <a:endParaRPr lang="en-US" dirty="0" smtClean="0">
              <a:solidFill>
                <a:schemeClr val="tx1">
                  <a:lumMod val="75000"/>
                  <a:lumOff val="25000"/>
                </a:schemeClr>
              </a:solidFill>
              <a:ea typeface="+mn-ea"/>
              <a:sym typeface="Symbol"/>
            </a:endParaRPr>
          </a:p>
          <a:p>
            <a:pPr marL="514350" indent="-514350" eaLnBrk="1" hangingPunct="1">
              <a:defRPr/>
            </a:pPr>
            <a:r>
              <a:rPr lang="en-US" dirty="0" smtClean="0">
                <a:solidFill>
                  <a:schemeClr val="tx1">
                    <a:lumMod val="75000"/>
                    <a:lumOff val="25000"/>
                  </a:schemeClr>
                </a:solidFill>
                <a:ea typeface="+mn-ea"/>
                <a:cs typeface="+mn-cs"/>
                <a:sym typeface="Symbol"/>
              </a:rPr>
              <a:t>Sodium meta-</a:t>
            </a:r>
            <a:r>
              <a:rPr lang="en-US" dirty="0" err="1" smtClean="0">
                <a:solidFill>
                  <a:schemeClr val="tx1">
                    <a:lumMod val="75000"/>
                    <a:lumOff val="25000"/>
                  </a:schemeClr>
                </a:solidFill>
                <a:ea typeface="+mn-ea"/>
                <a:cs typeface="+mn-cs"/>
                <a:sym typeface="Symbol"/>
              </a:rPr>
              <a:t>periodiate</a:t>
            </a:r>
            <a:r>
              <a:rPr lang="en-US" dirty="0" smtClean="0">
                <a:solidFill>
                  <a:schemeClr val="tx1">
                    <a:lumMod val="75000"/>
                    <a:lumOff val="25000"/>
                  </a:schemeClr>
                </a:solidFill>
                <a:ea typeface="+mn-ea"/>
                <a:cs typeface="+mn-cs"/>
                <a:sym typeface="Symbol"/>
              </a:rPr>
              <a:t> can be used to form the </a:t>
            </a:r>
            <a:r>
              <a:rPr lang="en-US" dirty="0" err="1" smtClean="0">
                <a:solidFill>
                  <a:schemeClr val="tx1">
                    <a:lumMod val="75000"/>
                    <a:lumOff val="25000"/>
                  </a:schemeClr>
                </a:solidFill>
                <a:ea typeface="+mn-ea"/>
                <a:cs typeface="+mn-cs"/>
                <a:sym typeface="Symbol"/>
              </a:rPr>
              <a:t>sulfoxide</a:t>
            </a:r>
            <a:endParaRPr lang="en-US" dirty="0" smtClean="0">
              <a:solidFill>
                <a:schemeClr val="tx1">
                  <a:lumMod val="75000"/>
                  <a:lumOff val="25000"/>
                </a:schemeClr>
              </a:solidFill>
              <a:ea typeface="+mn-ea"/>
              <a:cs typeface="+mn-cs"/>
              <a:sym typeface="Symbol"/>
            </a:endParaRPr>
          </a:p>
        </p:txBody>
      </p:sp>
      <p:pic>
        <p:nvPicPr>
          <p:cNvPr id="77831" name="Picture 2"/>
          <p:cNvPicPr>
            <a:picLocks noChangeAspect="1" noChangeArrowheads="1"/>
          </p:cNvPicPr>
          <p:nvPr/>
        </p:nvPicPr>
        <p:blipFill>
          <a:blip r:embed="rId2"/>
          <a:stretch>
            <a:fillRect/>
          </a:stretch>
        </p:blipFill>
        <p:spPr bwMode="auto">
          <a:xfrm>
            <a:off x="1553446" y="1673225"/>
            <a:ext cx="6037109" cy="1802508"/>
          </a:xfrm>
          <a:prstGeom prst="rect">
            <a:avLst/>
          </a:prstGeom>
          <a:noFill/>
          <a:ln w="9525">
            <a:noFill/>
            <a:miter lim="800000"/>
            <a:headEnd/>
            <a:tailEnd/>
          </a:ln>
        </p:spPr>
      </p:pic>
      <p:pic>
        <p:nvPicPr>
          <p:cNvPr id="77832" name="Picture 4"/>
          <p:cNvPicPr>
            <a:picLocks noChangeAspect="1" noChangeArrowheads="1"/>
          </p:cNvPicPr>
          <p:nvPr/>
        </p:nvPicPr>
        <p:blipFill>
          <a:blip r:embed="rId3"/>
          <a:stretch>
            <a:fillRect/>
          </a:stretch>
        </p:blipFill>
        <p:spPr bwMode="auto">
          <a:xfrm>
            <a:off x="1812251" y="4329113"/>
            <a:ext cx="5519499" cy="1987020"/>
          </a:xfrm>
          <a:prstGeom prst="rect">
            <a:avLst/>
          </a:prstGeom>
          <a:noFill/>
          <a:ln w="9525">
            <a:noFill/>
            <a:miter lim="800000"/>
            <a:headEnd/>
            <a:tailEnd/>
          </a:ln>
        </p:spPr>
      </p:pic>
    </p:spTree>
    <p:extLst>
      <p:ext uri="{BB962C8B-B14F-4D97-AF65-F5344CB8AC3E}">
        <p14:creationId xmlns:p14="http://schemas.microsoft.com/office/powerpoint/2010/main" val="23192845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193675"/>
            <a:ext cx="9144000" cy="931863"/>
          </a:xfrm>
        </p:spPr>
        <p:txBody>
          <a:bodyPr/>
          <a:lstStyle/>
          <a:p>
            <a:pPr eaLnBrk="1" hangingPunct="1"/>
            <a:r>
              <a:rPr lang="en-US" b="1" dirty="0" smtClean="0">
                <a:solidFill>
                  <a:srgbClr val="FF0000"/>
                </a:solidFill>
              </a:rPr>
              <a:t>Thiols </a:t>
            </a:r>
            <a:r>
              <a:rPr lang="en-US" b="1" dirty="0">
                <a:solidFill>
                  <a:srgbClr val="FF0000"/>
                </a:solidFill>
              </a:rPr>
              <a:t>and Sulfides</a:t>
            </a:r>
          </a:p>
        </p:txBody>
      </p:sp>
      <p:sp>
        <p:nvSpPr>
          <p:cNvPr id="13315" name="Content Placeholder 2"/>
          <p:cNvSpPr>
            <a:spLocks noGrp="1"/>
          </p:cNvSpPr>
          <p:nvPr>
            <p:ph sz="half" idx="1"/>
          </p:nvPr>
        </p:nvSpPr>
        <p:spPr>
          <a:xfrm>
            <a:off x="247650" y="1125538"/>
            <a:ext cx="8689975" cy="5230812"/>
          </a:xfrm>
        </p:spPr>
        <p:txBody>
          <a:bodyPr/>
          <a:lstStyle/>
          <a:p>
            <a:pPr marL="514350" indent="-514350" eaLnBrk="1" hangingPunct="1">
              <a:buFont typeface="+mj-lt"/>
              <a:buAutoNum type="arabicPeriod" startAt="2"/>
              <a:defRPr/>
            </a:pPr>
            <a:r>
              <a:rPr lang="en-US" dirty="0" smtClean="0">
                <a:solidFill>
                  <a:schemeClr val="tx1">
                    <a:lumMod val="25000"/>
                    <a:lumOff val="75000"/>
                  </a:schemeClr>
                </a:solidFill>
                <a:ea typeface="+mn-ea"/>
                <a:cs typeface="+mn-cs"/>
                <a:sym typeface="Symbol"/>
              </a:rPr>
              <a:t>Sulfides can also be oxidized</a:t>
            </a:r>
          </a:p>
          <a:p>
            <a:pPr marL="514350" indent="-514350" eaLnBrk="1" hangingPunct="1">
              <a:buFont typeface="+mj-lt"/>
              <a:buAutoNum type="arabicPeriod" startAt="2"/>
              <a:defRPr/>
            </a:pPr>
            <a:endParaRPr lang="en-US" dirty="0" smtClean="0">
              <a:solidFill>
                <a:schemeClr val="tx1">
                  <a:lumMod val="75000"/>
                  <a:lumOff val="25000"/>
                </a:schemeClr>
              </a:solidFill>
              <a:ea typeface="+mn-ea"/>
              <a:cs typeface="+mn-cs"/>
              <a:sym typeface="Symbol"/>
            </a:endParaRPr>
          </a:p>
          <a:p>
            <a:pPr marL="914400" lvl="1" indent="-514350" eaLnBrk="1" hangingPunct="1">
              <a:buFont typeface="+mj-lt"/>
              <a:buAutoNum type="arabicPeriod" startAt="2"/>
              <a:defRPr/>
            </a:pPr>
            <a:endParaRPr lang="en-US" dirty="0" smtClean="0">
              <a:solidFill>
                <a:schemeClr val="tx1">
                  <a:lumMod val="75000"/>
                  <a:lumOff val="25000"/>
                </a:schemeClr>
              </a:solidFill>
              <a:ea typeface="+mn-ea"/>
              <a:sym typeface="Symbol"/>
            </a:endParaRPr>
          </a:p>
          <a:p>
            <a:pPr marL="914400" lvl="1" indent="-514350" eaLnBrk="1" hangingPunct="1">
              <a:buFont typeface="+mj-lt"/>
              <a:buAutoNum type="arabicPeriod" startAt="2"/>
              <a:defRPr/>
            </a:pPr>
            <a:endParaRPr lang="en-US" dirty="0" smtClean="0">
              <a:solidFill>
                <a:schemeClr val="tx1">
                  <a:lumMod val="75000"/>
                  <a:lumOff val="25000"/>
                </a:schemeClr>
              </a:solidFill>
              <a:ea typeface="+mn-ea"/>
              <a:sym typeface="Symbol"/>
            </a:endParaRPr>
          </a:p>
          <a:p>
            <a:pPr marL="914400" lvl="1" indent="-514350" eaLnBrk="1" hangingPunct="1">
              <a:defRPr/>
            </a:pPr>
            <a:endParaRPr lang="en-US" dirty="0" smtClean="0">
              <a:solidFill>
                <a:schemeClr val="tx1">
                  <a:lumMod val="75000"/>
                  <a:lumOff val="25000"/>
                </a:schemeClr>
              </a:solidFill>
              <a:ea typeface="+mn-ea"/>
              <a:sym typeface="Symbol"/>
            </a:endParaRPr>
          </a:p>
          <a:p>
            <a:pPr marL="514350" indent="-514350" eaLnBrk="1" hangingPunct="1">
              <a:defRPr/>
            </a:pPr>
            <a:r>
              <a:rPr lang="en-US" dirty="0" smtClean="0">
                <a:solidFill>
                  <a:schemeClr val="tx1">
                    <a:lumMod val="75000"/>
                    <a:lumOff val="25000"/>
                  </a:schemeClr>
                </a:solidFill>
                <a:ea typeface="+mn-ea"/>
                <a:cs typeface="+mn-cs"/>
                <a:sym typeface="Symbol"/>
              </a:rPr>
              <a:t>Hydrogen peroxide can be used to give the </a:t>
            </a:r>
            <a:r>
              <a:rPr lang="en-US" dirty="0" err="1" smtClean="0">
                <a:solidFill>
                  <a:schemeClr val="tx1">
                    <a:lumMod val="75000"/>
                    <a:lumOff val="25000"/>
                  </a:schemeClr>
                </a:solidFill>
                <a:ea typeface="+mn-ea"/>
                <a:cs typeface="+mn-cs"/>
                <a:sym typeface="Symbol"/>
              </a:rPr>
              <a:t>sulfone</a:t>
            </a:r>
            <a:endParaRPr lang="en-US" dirty="0" smtClean="0">
              <a:solidFill>
                <a:schemeClr val="tx1">
                  <a:lumMod val="75000"/>
                  <a:lumOff val="25000"/>
                </a:schemeClr>
              </a:solidFill>
              <a:ea typeface="+mn-ea"/>
              <a:cs typeface="+mn-cs"/>
              <a:sym typeface="Symbol"/>
            </a:endParaRPr>
          </a:p>
        </p:txBody>
      </p:sp>
      <p:pic>
        <p:nvPicPr>
          <p:cNvPr id="78855" name="Picture 2"/>
          <p:cNvPicPr>
            <a:picLocks noChangeAspect="1" noChangeArrowheads="1"/>
          </p:cNvPicPr>
          <p:nvPr/>
        </p:nvPicPr>
        <p:blipFill>
          <a:blip r:embed="rId2"/>
          <a:stretch>
            <a:fillRect/>
          </a:stretch>
        </p:blipFill>
        <p:spPr bwMode="auto">
          <a:xfrm>
            <a:off x="1546636" y="1673225"/>
            <a:ext cx="6050729" cy="1806575"/>
          </a:xfrm>
          <a:prstGeom prst="rect">
            <a:avLst/>
          </a:prstGeom>
          <a:noFill/>
          <a:ln w="9525">
            <a:noFill/>
            <a:miter lim="800000"/>
            <a:headEnd/>
            <a:tailEnd/>
          </a:ln>
        </p:spPr>
      </p:pic>
      <p:pic>
        <p:nvPicPr>
          <p:cNvPr id="78856" name="Picture 2"/>
          <p:cNvPicPr>
            <a:picLocks noChangeAspect="1" noChangeArrowheads="1"/>
          </p:cNvPicPr>
          <p:nvPr/>
        </p:nvPicPr>
        <p:blipFill>
          <a:blip r:embed="rId3"/>
          <a:stretch>
            <a:fillRect/>
          </a:stretch>
        </p:blipFill>
        <p:spPr bwMode="auto">
          <a:xfrm>
            <a:off x="1642005" y="4113213"/>
            <a:ext cx="5859991" cy="2092854"/>
          </a:xfrm>
          <a:prstGeom prst="rect">
            <a:avLst/>
          </a:prstGeom>
          <a:noFill/>
          <a:ln w="9525">
            <a:noFill/>
            <a:miter lim="800000"/>
            <a:headEnd/>
            <a:tailEnd/>
          </a:ln>
        </p:spPr>
      </p:pic>
    </p:spTree>
    <p:extLst>
      <p:ext uri="{BB962C8B-B14F-4D97-AF65-F5344CB8AC3E}">
        <p14:creationId xmlns:p14="http://schemas.microsoft.com/office/powerpoint/2010/main" val="3107002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193675"/>
            <a:ext cx="9144000" cy="931863"/>
          </a:xfrm>
        </p:spPr>
        <p:txBody>
          <a:bodyPr/>
          <a:lstStyle/>
          <a:p>
            <a:pPr eaLnBrk="1" hangingPunct="1"/>
            <a:r>
              <a:rPr lang="en-US" b="1" dirty="0" smtClean="0">
                <a:solidFill>
                  <a:srgbClr val="FF0000"/>
                </a:solidFill>
              </a:rPr>
              <a:t>Thiols </a:t>
            </a:r>
            <a:r>
              <a:rPr lang="en-US" b="1" dirty="0">
                <a:solidFill>
                  <a:srgbClr val="FF0000"/>
                </a:solidFill>
              </a:rPr>
              <a:t>and Sulfides</a:t>
            </a:r>
          </a:p>
        </p:txBody>
      </p:sp>
      <p:sp>
        <p:nvSpPr>
          <p:cNvPr id="13315" name="Content Placeholder 2"/>
          <p:cNvSpPr>
            <a:spLocks noGrp="1"/>
          </p:cNvSpPr>
          <p:nvPr>
            <p:ph sz="half" idx="1"/>
          </p:nvPr>
        </p:nvSpPr>
        <p:spPr>
          <a:xfrm>
            <a:off x="247650" y="1125538"/>
            <a:ext cx="8689975" cy="5230812"/>
          </a:xfrm>
        </p:spPr>
        <p:txBody>
          <a:bodyPr/>
          <a:lstStyle/>
          <a:p>
            <a:pPr marL="514350" indent="-514350" eaLnBrk="1" hangingPunct="1">
              <a:defRPr/>
            </a:pPr>
            <a:r>
              <a:rPr lang="en-US" dirty="0" err="1" smtClean="0">
                <a:solidFill>
                  <a:schemeClr val="tx1">
                    <a:lumMod val="75000"/>
                    <a:lumOff val="25000"/>
                  </a:schemeClr>
                </a:solidFill>
                <a:ea typeface="+mn-ea"/>
                <a:cs typeface="+mn-cs"/>
                <a:sym typeface="Symbol"/>
              </a:rPr>
              <a:t>Sulfoxides</a:t>
            </a:r>
            <a:r>
              <a:rPr lang="en-US" dirty="0" smtClean="0">
                <a:solidFill>
                  <a:schemeClr val="tx1">
                    <a:lumMod val="75000"/>
                    <a:lumOff val="25000"/>
                  </a:schemeClr>
                </a:solidFill>
                <a:ea typeface="+mn-ea"/>
                <a:cs typeface="+mn-cs"/>
                <a:sym typeface="Symbol"/>
              </a:rPr>
              <a:t> and </a:t>
            </a:r>
            <a:r>
              <a:rPr lang="en-US" dirty="0" err="1" smtClean="0">
                <a:solidFill>
                  <a:schemeClr val="tx1">
                    <a:lumMod val="75000"/>
                    <a:lumOff val="25000"/>
                  </a:schemeClr>
                </a:solidFill>
                <a:ea typeface="+mn-ea"/>
                <a:cs typeface="+mn-cs"/>
                <a:sym typeface="Symbol"/>
              </a:rPr>
              <a:t>sulfones</a:t>
            </a:r>
            <a:r>
              <a:rPr lang="en-US" dirty="0" smtClean="0">
                <a:solidFill>
                  <a:schemeClr val="tx1">
                    <a:lumMod val="75000"/>
                    <a:lumOff val="25000"/>
                  </a:schemeClr>
                </a:solidFill>
                <a:ea typeface="+mn-ea"/>
                <a:cs typeface="+mn-cs"/>
                <a:sym typeface="Symbol"/>
              </a:rPr>
              <a:t> have very little double bond character </a:t>
            </a:r>
          </a:p>
          <a:p>
            <a:pPr marL="514350" indent="-514350" eaLnBrk="1" hangingPunct="1">
              <a:defRPr/>
            </a:pPr>
            <a:r>
              <a:rPr lang="en-US" dirty="0" smtClean="0">
                <a:solidFill>
                  <a:schemeClr val="tx1">
                    <a:lumMod val="75000"/>
                    <a:lumOff val="25000"/>
                  </a:schemeClr>
                </a:solidFill>
                <a:ea typeface="+mn-ea"/>
                <a:cs typeface="+mn-cs"/>
                <a:sym typeface="Symbol"/>
              </a:rPr>
              <a:t>Which resonance contributor for each is the major contributor, and WHY?</a:t>
            </a:r>
          </a:p>
        </p:txBody>
      </p:sp>
      <p:pic>
        <p:nvPicPr>
          <p:cNvPr id="79879" name="Picture 2"/>
          <p:cNvPicPr>
            <a:picLocks noChangeAspect="1" noChangeArrowheads="1"/>
          </p:cNvPicPr>
          <p:nvPr/>
        </p:nvPicPr>
        <p:blipFill>
          <a:blip r:embed="rId2"/>
          <a:srcRect l="3216" r="2339" b="23176"/>
          <a:stretch>
            <a:fillRect/>
          </a:stretch>
        </p:blipFill>
        <p:spPr bwMode="auto">
          <a:xfrm>
            <a:off x="228600" y="3421460"/>
            <a:ext cx="8686800" cy="1892711"/>
          </a:xfrm>
          <a:prstGeom prst="rect">
            <a:avLst/>
          </a:prstGeom>
          <a:noFill/>
          <a:ln w="9525">
            <a:noFill/>
            <a:miter lim="800000"/>
            <a:headEnd/>
            <a:tailEnd/>
          </a:ln>
        </p:spPr>
      </p:pic>
    </p:spTree>
    <p:extLst>
      <p:ext uri="{BB962C8B-B14F-4D97-AF65-F5344CB8AC3E}">
        <p14:creationId xmlns:p14="http://schemas.microsoft.com/office/powerpoint/2010/main" val="20156124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0" y="193675"/>
            <a:ext cx="9144000" cy="931863"/>
          </a:xfrm>
        </p:spPr>
        <p:txBody>
          <a:bodyPr/>
          <a:lstStyle/>
          <a:p>
            <a:pPr eaLnBrk="1" hangingPunct="1"/>
            <a:r>
              <a:rPr lang="en-US" b="1" dirty="0" smtClean="0">
                <a:solidFill>
                  <a:srgbClr val="FF0000"/>
                </a:solidFill>
              </a:rPr>
              <a:t>Thiols </a:t>
            </a:r>
            <a:r>
              <a:rPr lang="en-US" b="1" dirty="0">
                <a:solidFill>
                  <a:srgbClr val="FF0000"/>
                </a:solidFill>
              </a:rPr>
              <a:t>and Sulfides</a:t>
            </a:r>
          </a:p>
        </p:txBody>
      </p:sp>
      <p:sp>
        <p:nvSpPr>
          <p:cNvPr id="13315" name="Content Placeholder 2"/>
          <p:cNvSpPr>
            <a:spLocks noGrp="1"/>
          </p:cNvSpPr>
          <p:nvPr>
            <p:ph sz="half" idx="1"/>
          </p:nvPr>
        </p:nvSpPr>
        <p:spPr>
          <a:xfrm>
            <a:off x="247650" y="1125538"/>
            <a:ext cx="8689975" cy="5230812"/>
          </a:xfrm>
        </p:spPr>
        <p:txBody>
          <a:bodyPr/>
          <a:lstStyle/>
          <a:p>
            <a:pPr marL="514350" indent="-514350" eaLnBrk="1" hangingPunct="1">
              <a:defRPr/>
            </a:pPr>
            <a:r>
              <a:rPr lang="en-US" dirty="0" smtClean="0">
                <a:solidFill>
                  <a:schemeClr val="tx1">
                    <a:lumMod val="75000"/>
                    <a:lumOff val="25000"/>
                  </a:schemeClr>
                </a:solidFill>
                <a:ea typeface="+mn-ea"/>
                <a:cs typeface="+mn-cs"/>
                <a:sym typeface="Symbol"/>
              </a:rPr>
              <a:t>Because sulfides are readily oxidized, they make good reducing agents</a:t>
            </a: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p:txBody>
      </p:sp>
      <p:pic>
        <p:nvPicPr>
          <p:cNvPr id="80903" name="Picture 2"/>
          <p:cNvPicPr>
            <a:picLocks noChangeAspect="1" noChangeArrowheads="1"/>
          </p:cNvPicPr>
          <p:nvPr/>
        </p:nvPicPr>
        <p:blipFill>
          <a:blip r:embed="rId2"/>
          <a:stretch>
            <a:fillRect/>
          </a:stretch>
        </p:blipFill>
        <p:spPr bwMode="auto">
          <a:xfrm>
            <a:off x="1347803" y="2743200"/>
            <a:ext cx="6448394" cy="2818870"/>
          </a:xfrm>
          <a:prstGeom prst="rect">
            <a:avLst/>
          </a:prstGeom>
          <a:noFill/>
          <a:ln w="9525">
            <a:noFill/>
            <a:miter lim="800000"/>
            <a:headEnd/>
            <a:tailEnd/>
          </a:ln>
        </p:spPr>
      </p:pic>
    </p:spTree>
    <p:extLst>
      <p:ext uri="{BB962C8B-B14F-4D97-AF65-F5344CB8AC3E}">
        <p14:creationId xmlns:p14="http://schemas.microsoft.com/office/powerpoint/2010/main" val="31061363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xfrm>
            <a:off x="0" y="193675"/>
            <a:ext cx="9144000" cy="931863"/>
          </a:xfrm>
        </p:spPr>
        <p:txBody>
          <a:bodyPr/>
          <a:lstStyle/>
          <a:p>
            <a:pPr eaLnBrk="1" hangingPunct="1"/>
            <a:r>
              <a:rPr lang="en-US" b="1" dirty="0" smtClean="0">
                <a:solidFill>
                  <a:srgbClr val="FF0000"/>
                </a:solidFill>
              </a:rPr>
              <a:t>Thiols </a:t>
            </a:r>
            <a:r>
              <a:rPr lang="en-US" b="1" dirty="0">
                <a:solidFill>
                  <a:srgbClr val="FF0000"/>
                </a:solidFill>
              </a:rPr>
              <a:t>and Sulfides</a:t>
            </a:r>
          </a:p>
        </p:txBody>
      </p:sp>
      <p:sp>
        <p:nvSpPr>
          <p:cNvPr id="13315" name="Content Placeholder 2"/>
          <p:cNvSpPr>
            <a:spLocks noGrp="1"/>
          </p:cNvSpPr>
          <p:nvPr>
            <p:ph sz="half" idx="1"/>
          </p:nvPr>
        </p:nvSpPr>
        <p:spPr>
          <a:xfrm>
            <a:off x="247650" y="1125538"/>
            <a:ext cx="8689975" cy="5230812"/>
          </a:xfrm>
        </p:spPr>
        <p:txBody>
          <a:bodyPr/>
          <a:lstStyle/>
          <a:p>
            <a:pPr marL="514350" indent="-514350" eaLnBrk="1" hangingPunct="1">
              <a:defRPr/>
            </a:pPr>
            <a:r>
              <a:rPr lang="en-US" dirty="0" smtClean="0">
                <a:solidFill>
                  <a:schemeClr val="tx1">
                    <a:lumMod val="75000"/>
                    <a:lumOff val="25000"/>
                  </a:schemeClr>
                </a:solidFill>
                <a:ea typeface="+mn-ea"/>
                <a:cs typeface="+mn-cs"/>
                <a:sym typeface="Symbol"/>
              </a:rPr>
              <a:t>Predict any products or necessary reagents in the reaction sequence below</a:t>
            </a: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r>
              <a:rPr lang="en-US" dirty="0" smtClean="0">
                <a:solidFill>
                  <a:schemeClr val="tx1">
                    <a:lumMod val="75000"/>
                    <a:lumOff val="25000"/>
                  </a:schemeClr>
                </a:solidFill>
                <a:ea typeface="+mn-ea"/>
                <a:cs typeface="+mn-cs"/>
                <a:sym typeface="Symbol"/>
              </a:rPr>
              <a:t>Verify the formal charge on the sulfur in the final product above</a:t>
            </a:r>
          </a:p>
        </p:txBody>
      </p:sp>
      <p:graphicFrame>
        <p:nvGraphicFramePr>
          <p:cNvPr id="11266" name="Object 6"/>
          <p:cNvGraphicFramePr>
            <a:graphicFrameLocks noChangeAspect="1"/>
          </p:cNvGraphicFramePr>
          <p:nvPr/>
        </p:nvGraphicFramePr>
        <p:xfrm>
          <a:off x="127000" y="2784475"/>
          <a:ext cx="4140200" cy="1711325"/>
        </p:xfrm>
        <a:graphic>
          <a:graphicData uri="http://schemas.openxmlformats.org/presentationml/2006/ole">
            <mc:AlternateContent xmlns:mc="http://schemas.openxmlformats.org/markup-compatibility/2006">
              <mc:Choice xmlns:v="urn:schemas-microsoft-com:vml" Requires="v">
                <p:oleObj spid="_x0000_s23572" name="CS ChemDraw Drawing" r:id="rId3" imgW="2768784" imgH="1143979" progId="ChemDraw.Document.6.0">
                  <p:embed/>
                </p:oleObj>
              </mc:Choice>
              <mc:Fallback>
                <p:oleObj name="CS ChemDraw Drawing" r:id="rId3" imgW="2768784" imgH="1143979"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2784475"/>
                        <a:ext cx="4140200"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9"/>
          <p:cNvGraphicFramePr>
            <a:graphicFrameLocks noChangeAspect="1"/>
          </p:cNvGraphicFramePr>
          <p:nvPr/>
        </p:nvGraphicFramePr>
        <p:xfrm>
          <a:off x="5838825" y="2078038"/>
          <a:ext cx="3098800" cy="2562225"/>
        </p:xfrm>
        <a:graphic>
          <a:graphicData uri="http://schemas.openxmlformats.org/presentationml/2006/ole">
            <mc:AlternateContent xmlns:mc="http://schemas.openxmlformats.org/markup-compatibility/2006">
              <mc:Choice xmlns:v="urn:schemas-microsoft-com:vml" Requires="v">
                <p:oleObj spid="_x0000_s23573" name="CS ChemDraw Drawing" r:id="rId5" imgW="2063158" imgH="1706520" progId="ChemDraw.Document.6.0">
                  <p:embed/>
                </p:oleObj>
              </mc:Choice>
              <mc:Fallback>
                <p:oleObj name="CS ChemDraw Drawing" r:id="rId5" imgW="2063158" imgH="170652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8825" y="2078038"/>
                        <a:ext cx="30988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451955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152401" y="109628"/>
            <a:ext cx="8432006" cy="1293812"/>
          </a:xfrm>
        </p:spPr>
        <p:txBody>
          <a:bodyPr>
            <a:normAutofit fontScale="90000"/>
          </a:bodyPr>
          <a:lstStyle/>
          <a:p>
            <a:pPr eaLnBrk="1" hangingPunct="1"/>
            <a:r>
              <a:rPr lang="en-US" b="1" dirty="0" smtClean="0">
                <a:solidFill>
                  <a:srgbClr val="FF0000"/>
                </a:solidFill>
              </a:rPr>
              <a:t>Synthetic </a:t>
            </a:r>
            <a:r>
              <a:rPr lang="en-US" b="1" dirty="0">
                <a:solidFill>
                  <a:srgbClr val="FF0000"/>
                </a:solidFill>
              </a:rPr>
              <a:t>Strategies Involving Epoxides</a:t>
            </a:r>
          </a:p>
        </p:txBody>
      </p:sp>
      <p:sp>
        <p:nvSpPr>
          <p:cNvPr id="13315" name="Content Placeholder 2"/>
          <p:cNvSpPr>
            <a:spLocks noGrp="1"/>
          </p:cNvSpPr>
          <p:nvPr>
            <p:ph sz="half" idx="1"/>
          </p:nvPr>
        </p:nvSpPr>
        <p:spPr>
          <a:xfrm>
            <a:off x="247650" y="1425575"/>
            <a:ext cx="8689975" cy="5280025"/>
          </a:xfrm>
        </p:spPr>
        <p:txBody>
          <a:bodyPr>
            <a:normAutofit/>
          </a:bodyPr>
          <a:lstStyle/>
          <a:p>
            <a:pPr marL="514350" indent="-514350" eaLnBrk="1" hangingPunct="1">
              <a:defRPr/>
            </a:pPr>
            <a:r>
              <a:rPr lang="en-US" dirty="0" err="1" smtClean="0">
                <a:solidFill>
                  <a:schemeClr val="tx1">
                    <a:lumMod val="75000"/>
                    <a:lumOff val="25000"/>
                  </a:schemeClr>
                </a:solidFill>
                <a:ea typeface="+mn-ea"/>
                <a:cs typeface="+mn-cs"/>
                <a:sym typeface="Symbol"/>
              </a:rPr>
              <a:t>Epoxides</a:t>
            </a:r>
            <a:r>
              <a:rPr lang="en-US" dirty="0" smtClean="0">
                <a:solidFill>
                  <a:schemeClr val="tx1">
                    <a:lumMod val="75000"/>
                    <a:lumOff val="25000"/>
                  </a:schemeClr>
                </a:solidFill>
                <a:ea typeface="+mn-ea"/>
                <a:cs typeface="+mn-cs"/>
                <a:sym typeface="Symbol"/>
              </a:rPr>
              <a:t> can be used to install functional groups on adjacent carbons</a:t>
            </a:r>
          </a:p>
          <a:p>
            <a:pPr marL="1314450" lvl="2" indent="-514350" eaLnBrk="1" hangingPunct="1">
              <a:defRPr/>
            </a:pPr>
            <a:endParaRPr lang="en-US" dirty="0" smtClean="0">
              <a:solidFill>
                <a:schemeClr val="tx1">
                  <a:lumMod val="75000"/>
                  <a:lumOff val="25000"/>
                </a:schemeClr>
              </a:solidFill>
              <a:ea typeface="+mn-ea"/>
              <a:sym typeface="Symbol"/>
            </a:endParaRPr>
          </a:p>
          <a:p>
            <a:pPr marL="1314450" lvl="2" indent="-514350" eaLnBrk="1" hangingPunct="1">
              <a:defRPr/>
            </a:pPr>
            <a:endParaRPr lang="en-US" dirty="0" smtClean="0">
              <a:solidFill>
                <a:schemeClr val="tx1">
                  <a:lumMod val="75000"/>
                  <a:lumOff val="25000"/>
                </a:schemeClr>
              </a:solidFill>
              <a:ea typeface="+mn-ea"/>
              <a:sym typeface="Symbol"/>
            </a:endParaRPr>
          </a:p>
          <a:p>
            <a:pPr marL="1314450" lvl="2" indent="-514350" eaLnBrk="1" hangingPunct="1">
              <a:defRPr/>
            </a:pPr>
            <a:endParaRPr lang="en-US" dirty="0" smtClean="0">
              <a:solidFill>
                <a:schemeClr val="tx1">
                  <a:lumMod val="75000"/>
                  <a:lumOff val="25000"/>
                </a:schemeClr>
              </a:solidFill>
              <a:ea typeface="+mn-ea"/>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r>
              <a:rPr lang="en-US" dirty="0" smtClean="0">
                <a:solidFill>
                  <a:schemeClr val="tx1">
                    <a:lumMod val="75000"/>
                    <a:lumOff val="25000"/>
                  </a:schemeClr>
                </a:solidFill>
                <a:ea typeface="+mn-ea"/>
                <a:cs typeface="+mn-cs"/>
                <a:sym typeface="Symbol"/>
              </a:rPr>
              <a:t>Give necessary reagents for the reaction below</a:t>
            </a: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914400" lvl="1" indent="-514350" eaLnBrk="1" hangingPunct="1">
              <a:defRPr/>
            </a:pPr>
            <a:endParaRPr lang="en-US" dirty="0" smtClean="0">
              <a:solidFill>
                <a:schemeClr val="tx1">
                  <a:lumMod val="75000"/>
                  <a:lumOff val="25000"/>
                </a:schemeClr>
              </a:solidFill>
              <a:ea typeface="+mn-ea"/>
              <a:sym typeface="Symbol"/>
            </a:endParaRPr>
          </a:p>
          <a:p>
            <a:pPr marL="914400" lvl="1" indent="-514350" eaLnBrk="1" hangingPunct="1">
              <a:defRPr/>
            </a:pPr>
            <a:endParaRPr lang="en-US" dirty="0" smtClean="0">
              <a:solidFill>
                <a:schemeClr val="tx1">
                  <a:lumMod val="75000"/>
                  <a:lumOff val="25000"/>
                </a:schemeClr>
              </a:solidFill>
              <a:ea typeface="+mn-ea"/>
              <a:sym typeface="Symbol"/>
            </a:endParaRPr>
          </a:p>
        </p:txBody>
      </p:sp>
      <p:pic>
        <p:nvPicPr>
          <p:cNvPr id="12296" name="Picture 4"/>
          <p:cNvPicPr>
            <a:picLocks noChangeAspect="1" noChangeArrowheads="1"/>
          </p:cNvPicPr>
          <p:nvPr/>
        </p:nvPicPr>
        <p:blipFill>
          <a:blip r:embed="rId3"/>
          <a:stretch>
            <a:fillRect/>
          </a:stretch>
        </p:blipFill>
        <p:spPr bwMode="auto">
          <a:xfrm>
            <a:off x="2746094" y="2343150"/>
            <a:ext cx="3651812" cy="1168580"/>
          </a:xfrm>
          <a:prstGeom prst="rect">
            <a:avLst/>
          </a:prstGeom>
          <a:noFill/>
          <a:ln w="9525">
            <a:noFill/>
            <a:miter lim="800000"/>
            <a:headEnd/>
            <a:tailEnd/>
          </a:ln>
        </p:spPr>
      </p:pic>
      <p:graphicFrame>
        <p:nvGraphicFramePr>
          <p:cNvPr id="12290" name="Object 5"/>
          <p:cNvGraphicFramePr>
            <a:graphicFrameLocks noChangeAspect="1"/>
          </p:cNvGraphicFramePr>
          <p:nvPr>
            <p:extLst>
              <p:ext uri="{D42A27DB-BD31-4B8C-83A1-F6EECF244321}">
                <p14:modId xmlns:p14="http://schemas.microsoft.com/office/powerpoint/2010/main" val="3232153234"/>
              </p:ext>
            </p:extLst>
          </p:nvPr>
        </p:nvGraphicFramePr>
        <p:xfrm>
          <a:off x="1905000" y="4800600"/>
          <a:ext cx="5183188" cy="1636712"/>
        </p:xfrm>
        <a:graphic>
          <a:graphicData uri="http://schemas.openxmlformats.org/presentationml/2006/ole">
            <mc:AlternateContent xmlns:mc="http://schemas.openxmlformats.org/markup-compatibility/2006">
              <mc:Choice xmlns:v="urn:schemas-microsoft-com:vml" Requires="v">
                <p:oleObj spid="_x0000_s24587" name="CS ChemDraw Drawing" r:id="rId4" imgW="3452814" imgH="1090802" progId="ChemDraw.Document.6.0">
                  <p:embed/>
                </p:oleObj>
              </mc:Choice>
              <mc:Fallback>
                <p:oleObj name="CS ChemDraw Drawing" r:id="rId4" imgW="3452814" imgH="1090802"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800600"/>
                        <a:ext cx="5183188" cy="16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134629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52400" y="131763"/>
            <a:ext cx="8937631" cy="959822"/>
          </a:xfrm>
        </p:spPr>
        <p:txBody>
          <a:bodyPr>
            <a:normAutofit fontScale="90000"/>
          </a:bodyPr>
          <a:lstStyle/>
          <a:p>
            <a:pPr eaLnBrk="1" hangingPunct="1"/>
            <a:r>
              <a:rPr lang="en-US" b="1" dirty="0" smtClean="0">
                <a:solidFill>
                  <a:srgbClr val="FF0000"/>
                </a:solidFill>
              </a:rPr>
              <a:t>Synthetic </a:t>
            </a:r>
            <a:r>
              <a:rPr lang="en-US" b="1" dirty="0">
                <a:solidFill>
                  <a:srgbClr val="FF0000"/>
                </a:solidFill>
              </a:rPr>
              <a:t>Strategies Involving Epoxides</a:t>
            </a:r>
          </a:p>
        </p:txBody>
      </p:sp>
      <p:sp>
        <p:nvSpPr>
          <p:cNvPr id="13315" name="Content Placeholder 2"/>
          <p:cNvSpPr>
            <a:spLocks noGrp="1"/>
          </p:cNvSpPr>
          <p:nvPr>
            <p:ph sz="half" idx="1"/>
          </p:nvPr>
        </p:nvSpPr>
        <p:spPr>
          <a:xfrm>
            <a:off x="247650" y="1425575"/>
            <a:ext cx="8689975" cy="4930775"/>
          </a:xfrm>
        </p:spPr>
        <p:txBody>
          <a:bodyPr/>
          <a:lstStyle/>
          <a:p>
            <a:pPr marL="514350" indent="-514350" eaLnBrk="1" hangingPunct="1">
              <a:defRPr/>
            </a:pPr>
            <a:r>
              <a:rPr lang="en-US" dirty="0" smtClean="0">
                <a:solidFill>
                  <a:schemeClr val="tx1">
                    <a:lumMod val="75000"/>
                    <a:lumOff val="25000"/>
                  </a:schemeClr>
                </a:solidFill>
                <a:ea typeface="+mn-ea"/>
                <a:cs typeface="+mn-cs"/>
                <a:sym typeface="Symbol"/>
              </a:rPr>
              <a:t>By reacting an </a:t>
            </a:r>
            <a:r>
              <a:rPr lang="en-US" dirty="0" err="1" smtClean="0">
                <a:solidFill>
                  <a:schemeClr val="tx1">
                    <a:lumMod val="75000"/>
                    <a:lumOff val="25000"/>
                  </a:schemeClr>
                </a:solidFill>
                <a:ea typeface="+mn-ea"/>
                <a:cs typeface="+mn-cs"/>
                <a:sym typeface="Symbol"/>
              </a:rPr>
              <a:t>epoxide</a:t>
            </a:r>
            <a:r>
              <a:rPr lang="en-US" dirty="0" smtClean="0">
                <a:solidFill>
                  <a:schemeClr val="tx1">
                    <a:lumMod val="75000"/>
                    <a:lumOff val="25000"/>
                  </a:schemeClr>
                </a:solidFill>
                <a:ea typeface="+mn-ea"/>
                <a:cs typeface="+mn-cs"/>
                <a:sym typeface="Symbol"/>
              </a:rPr>
              <a:t> with a Grignard reagent, the carbon skeleton can be modified</a:t>
            </a:r>
          </a:p>
          <a:p>
            <a:pPr marL="514350" indent="-514350" eaLnBrk="1" hangingPunct="1">
              <a:defRPr/>
            </a:pPr>
            <a:endParaRPr lang="en-US" dirty="0" smtClean="0">
              <a:solidFill>
                <a:schemeClr val="tx1">
                  <a:lumMod val="75000"/>
                  <a:lumOff val="25000"/>
                </a:schemeClr>
              </a:solidFill>
              <a:ea typeface="+mn-ea"/>
              <a:cs typeface="+mn-cs"/>
              <a:sym typeface="Symbol"/>
            </a:endParaRPr>
          </a:p>
          <a:p>
            <a:pPr marL="514350" indent="-514350" eaLnBrk="1" hangingPunct="1">
              <a:defRPr/>
            </a:pPr>
            <a:endParaRPr lang="en-US" dirty="0" smtClean="0">
              <a:solidFill>
                <a:schemeClr val="tx1">
                  <a:lumMod val="75000"/>
                  <a:lumOff val="25000"/>
                </a:schemeClr>
              </a:solidFill>
              <a:ea typeface="+mn-ea"/>
              <a:cs typeface="+mn-cs"/>
              <a:sym typeface="Symbol"/>
            </a:endParaRPr>
          </a:p>
          <a:p>
            <a:pPr marL="914400" lvl="1" indent="-514350" eaLnBrk="1" hangingPunct="1">
              <a:defRPr/>
            </a:pPr>
            <a:endParaRPr lang="en-US" dirty="0" smtClean="0">
              <a:solidFill>
                <a:schemeClr val="tx1">
                  <a:lumMod val="75000"/>
                  <a:lumOff val="25000"/>
                </a:schemeClr>
              </a:solidFill>
              <a:ea typeface="+mn-ea"/>
              <a:sym typeface="Symbol"/>
            </a:endParaRPr>
          </a:p>
          <a:p>
            <a:pPr marL="914400" lvl="1" indent="-514350" eaLnBrk="1" hangingPunct="1">
              <a:defRPr/>
            </a:pPr>
            <a:endParaRPr lang="en-US" dirty="0" smtClean="0">
              <a:solidFill>
                <a:schemeClr val="tx1">
                  <a:lumMod val="75000"/>
                  <a:lumOff val="25000"/>
                </a:schemeClr>
              </a:solidFill>
              <a:ea typeface="+mn-ea"/>
              <a:sym typeface="Symbol"/>
            </a:endParaRPr>
          </a:p>
          <a:p>
            <a:pPr marL="514350" indent="-514350" eaLnBrk="1" hangingPunct="1">
              <a:defRPr/>
            </a:pPr>
            <a:r>
              <a:rPr lang="en-US" dirty="0" smtClean="0">
                <a:solidFill>
                  <a:schemeClr val="tx1">
                    <a:lumMod val="75000"/>
                    <a:lumOff val="25000"/>
                  </a:schemeClr>
                </a:solidFill>
                <a:ea typeface="+mn-ea"/>
                <a:cs typeface="+mn-cs"/>
                <a:sym typeface="Symbol"/>
              </a:rPr>
              <a:t>You may think of an </a:t>
            </a:r>
            <a:r>
              <a:rPr lang="en-US" dirty="0">
                <a:solidFill>
                  <a:schemeClr val="tx1">
                    <a:lumMod val="75000"/>
                    <a:lumOff val="25000"/>
                  </a:schemeClr>
                </a:solidFill>
                <a:sym typeface="Symbol"/>
              </a:rPr>
              <a:t>epoxide </a:t>
            </a:r>
            <a:r>
              <a:rPr lang="en-US" dirty="0" smtClean="0">
                <a:solidFill>
                  <a:schemeClr val="tx1">
                    <a:lumMod val="75000"/>
                    <a:lumOff val="25000"/>
                  </a:schemeClr>
                </a:solidFill>
                <a:ea typeface="+mn-ea"/>
                <a:cs typeface="+mn-cs"/>
                <a:sym typeface="Symbol"/>
              </a:rPr>
              <a:t>as the starting material</a:t>
            </a:r>
          </a:p>
        </p:txBody>
      </p:sp>
      <p:pic>
        <p:nvPicPr>
          <p:cNvPr id="81927" name="Picture 3"/>
          <p:cNvPicPr>
            <a:picLocks noChangeAspect="1" noChangeArrowheads="1"/>
          </p:cNvPicPr>
          <p:nvPr/>
        </p:nvPicPr>
        <p:blipFill>
          <a:blip r:embed="rId2"/>
          <a:stretch>
            <a:fillRect/>
          </a:stretch>
        </p:blipFill>
        <p:spPr bwMode="auto">
          <a:xfrm>
            <a:off x="829734" y="4853516"/>
            <a:ext cx="6607867" cy="1533969"/>
          </a:xfrm>
          <a:prstGeom prst="rect">
            <a:avLst/>
          </a:prstGeom>
          <a:noFill/>
          <a:ln w="9525">
            <a:noFill/>
            <a:miter lim="800000"/>
            <a:headEnd/>
            <a:tailEnd/>
          </a:ln>
        </p:spPr>
      </p:pic>
      <p:pic>
        <p:nvPicPr>
          <p:cNvPr id="81928" name="Picture 4"/>
          <p:cNvPicPr>
            <a:picLocks noChangeAspect="1" noChangeArrowheads="1"/>
          </p:cNvPicPr>
          <p:nvPr/>
        </p:nvPicPr>
        <p:blipFill>
          <a:blip r:embed="rId3"/>
          <a:stretch>
            <a:fillRect/>
          </a:stretch>
        </p:blipFill>
        <p:spPr bwMode="auto">
          <a:xfrm>
            <a:off x="252692" y="2519671"/>
            <a:ext cx="8638616" cy="1628996"/>
          </a:xfrm>
          <a:prstGeom prst="rect">
            <a:avLst/>
          </a:prstGeom>
          <a:noFill/>
          <a:ln w="9525">
            <a:noFill/>
            <a:miter lim="800000"/>
            <a:headEnd/>
            <a:tailEnd/>
          </a:ln>
        </p:spPr>
      </p:pic>
    </p:spTree>
    <p:extLst>
      <p:ext uri="{BB962C8B-B14F-4D97-AF65-F5344CB8AC3E}">
        <p14:creationId xmlns:p14="http://schemas.microsoft.com/office/powerpoint/2010/main" val="128043410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sz="half" idx="1"/>
          </p:nvPr>
        </p:nvSpPr>
        <p:spPr>
          <a:xfrm>
            <a:off x="247650" y="3176588"/>
            <a:ext cx="8689975" cy="3157537"/>
          </a:xfrm>
        </p:spPr>
        <p:txBody>
          <a:bodyPr/>
          <a:lstStyle/>
          <a:p>
            <a:pPr marL="514350" indent="-514350" eaLnBrk="1" hangingPunct="1"/>
            <a:r>
              <a:rPr lang="en-US" dirty="0">
                <a:sym typeface="Symbol" charset="2"/>
              </a:rPr>
              <a:t>Recall that a carbonyl can be used to install a one carbon chain between an R group and an OH group</a:t>
            </a:r>
          </a:p>
          <a:p>
            <a:pPr marL="514350" indent="-514350" eaLnBrk="1" hangingPunct="1"/>
            <a:endParaRPr lang="en-US" dirty="0">
              <a:sym typeface="Symbol" charset="2"/>
            </a:endParaRPr>
          </a:p>
          <a:p>
            <a:pPr marL="514350" indent="-514350" eaLnBrk="1" hangingPunct="1"/>
            <a:endParaRPr lang="en-US" dirty="0">
              <a:sym typeface="Symbol" charset="2"/>
            </a:endParaRPr>
          </a:p>
          <a:p>
            <a:pPr marL="514350" indent="-514350" eaLnBrk="1" hangingPunct="1"/>
            <a:endParaRPr lang="en-US" dirty="0">
              <a:sym typeface="Symbol" charset="2"/>
            </a:endParaRPr>
          </a:p>
          <a:p>
            <a:pPr marL="914400" lvl="1" indent="-514350" eaLnBrk="1" hangingPunct="1"/>
            <a:endParaRPr lang="en-US" dirty="0">
              <a:sym typeface="Symbol" charset="2"/>
            </a:endParaRPr>
          </a:p>
        </p:txBody>
      </p:sp>
      <p:pic>
        <p:nvPicPr>
          <p:cNvPr id="82947" name="Picture 2"/>
          <p:cNvPicPr>
            <a:picLocks noChangeAspect="1" noChangeArrowheads="1"/>
          </p:cNvPicPr>
          <p:nvPr/>
        </p:nvPicPr>
        <p:blipFill>
          <a:blip r:embed="rId2"/>
          <a:stretch>
            <a:fillRect/>
          </a:stretch>
        </p:blipFill>
        <p:spPr bwMode="auto">
          <a:xfrm>
            <a:off x="6019800" y="1280499"/>
            <a:ext cx="2832500" cy="1833033"/>
          </a:xfrm>
          <a:prstGeom prst="rect">
            <a:avLst/>
          </a:prstGeom>
          <a:noFill/>
          <a:ln w="9525">
            <a:noFill/>
            <a:miter lim="800000"/>
            <a:headEnd/>
            <a:tailEnd/>
          </a:ln>
        </p:spPr>
      </p:pic>
      <p:sp>
        <p:nvSpPr>
          <p:cNvPr id="82949" name="Title 1"/>
          <p:cNvSpPr>
            <a:spLocks noGrp="1"/>
          </p:cNvSpPr>
          <p:nvPr>
            <p:ph type="title"/>
          </p:nvPr>
        </p:nvSpPr>
        <p:spPr>
          <a:xfrm>
            <a:off x="152400" y="131763"/>
            <a:ext cx="8785225" cy="978497"/>
          </a:xfrm>
        </p:spPr>
        <p:txBody>
          <a:bodyPr>
            <a:normAutofit fontScale="90000"/>
          </a:bodyPr>
          <a:lstStyle/>
          <a:p>
            <a:pPr eaLnBrk="1" hangingPunct="1"/>
            <a:r>
              <a:rPr lang="en-US" b="1" dirty="0" smtClean="0">
                <a:solidFill>
                  <a:srgbClr val="FF0000"/>
                </a:solidFill>
              </a:rPr>
              <a:t>Synthetic </a:t>
            </a:r>
            <a:r>
              <a:rPr lang="en-US" b="1" dirty="0">
                <a:solidFill>
                  <a:srgbClr val="FF0000"/>
                </a:solidFill>
              </a:rPr>
              <a:t>Strategies Involving Epoxides</a:t>
            </a:r>
          </a:p>
        </p:txBody>
      </p:sp>
      <p:sp>
        <p:nvSpPr>
          <p:cNvPr id="13315" name="Content Placeholder 2"/>
          <p:cNvSpPr>
            <a:spLocks noGrp="1"/>
          </p:cNvSpPr>
          <p:nvPr>
            <p:ph sz="half" idx="1"/>
          </p:nvPr>
        </p:nvSpPr>
        <p:spPr>
          <a:xfrm>
            <a:off x="247650" y="1535113"/>
            <a:ext cx="6029325" cy="1550987"/>
          </a:xfrm>
        </p:spPr>
        <p:txBody>
          <a:bodyPr/>
          <a:lstStyle/>
          <a:p>
            <a:pPr marL="514350" indent="-514350" eaLnBrk="1" hangingPunct="1">
              <a:defRPr/>
            </a:pPr>
            <a:r>
              <a:rPr lang="en-US" dirty="0" smtClean="0">
                <a:solidFill>
                  <a:schemeClr val="tx1">
                    <a:lumMod val="75000"/>
                    <a:lumOff val="25000"/>
                  </a:schemeClr>
                </a:solidFill>
                <a:ea typeface="+mn-ea"/>
                <a:cs typeface="+mn-cs"/>
                <a:sym typeface="Symbol"/>
              </a:rPr>
              <a:t>An </a:t>
            </a:r>
            <a:r>
              <a:rPr lang="en-US" dirty="0" err="1" smtClean="0">
                <a:solidFill>
                  <a:srgbClr val="FF0000"/>
                </a:solidFill>
                <a:ea typeface="+mn-ea"/>
                <a:cs typeface="+mn-cs"/>
                <a:sym typeface="Symbol"/>
              </a:rPr>
              <a:t>epoxide</a:t>
            </a:r>
            <a:r>
              <a:rPr lang="en-US" dirty="0" smtClean="0">
                <a:solidFill>
                  <a:schemeClr val="tx1">
                    <a:lumMod val="75000"/>
                    <a:lumOff val="25000"/>
                  </a:schemeClr>
                </a:solidFill>
                <a:ea typeface="+mn-ea"/>
                <a:cs typeface="+mn-cs"/>
                <a:sym typeface="Symbol"/>
              </a:rPr>
              <a:t> can be used to install a two carbon chain between an R group and an OH group</a:t>
            </a:r>
          </a:p>
        </p:txBody>
      </p:sp>
      <p:pic>
        <p:nvPicPr>
          <p:cNvPr id="82954" name="Picture 3"/>
          <p:cNvPicPr>
            <a:picLocks noChangeAspect="1" noChangeArrowheads="1"/>
          </p:cNvPicPr>
          <p:nvPr/>
        </p:nvPicPr>
        <p:blipFill>
          <a:blip r:embed="rId3"/>
          <a:stretch>
            <a:fillRect/>
          </a:stretch>
        </p:blipFill>
        <p:spPr bwMode="auto">
          <a:xfrm>
            <a:off x="1185333" y="4169056"/>
            <a:ext cx="5333999" cy="2278380"/>
          </a:xfrm>
          <a:prstGeom prst="rect">
            <a:avLst/>
          </a:prstGeom>
          <a:noFill/>
          <a:ln w="9525">
            <a:noFill/>
            <a:miter lim="800000"/>
            <a:headEnd/>
            <a:tailEnd/>
          </a:ln>
        </p:spPr>
      </p:pic>
    </p:spTree>
    <p:extLst>
      <p:ext uri="{BB962C8B-B14F-4D97-AF65-F5344CB8AC3E}">
        <p14:creationId xmlns:p14="http://schemas.microsoft.com/office/powerpoint/2010/main" val="2683821244"/>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TotalTime>
  <Words>3822</Words>
  <Application>Microsoft Office PowerPoint</Application>
  <PresentationFormat>On-screen Show (4:3)</PresentationFormat>
  <Paragraphs>831</Paragraphs>
  <Slides>143</Slides>
  <Notes>58</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143</vt:i4>
      </vt:variant>
    </vt:vector>
  </HeadingPairs>
  <TitlesOfParts>
    <vt:vector size="151" baseType="lpstr">
      <vt:lpstr>Office Theme</vt:lpstr>
      <vt:lpstr>1_Office Theme</vt:lpstr>
      <vt:lpstr>2_Office Theme</vt:lpstr>
      <vt:lpstr>Solstice</vt:lpstr>
      <vt:lpstr>1_Solstice</vt:lpstr>
      <vt:lpstr>Paper</vt:lpstr>
      <vt:lpstr>CS ChemDraw Drawing</vt:lpstr>
      <vt:lpstr>ChemDraw.Document.6.0</vt:lpstr>
      <vt:lpstr>Organic Chemistry II  Chapter 18 </vt:lpstr>
      <vt:lpstr>Ethers</vt:lpstr>
      <vt:lpstr>Ethers</vt:lpstr>
      <vt:lpstr>PowerPoint Presentation</vt:lpstr>
      <vt:lpstr>Structure and Polarity</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Ethers as Solvents </vt:lpstr>
      <vt:lpstr>PowerPoint Presentation</vt:lpstr>
      <vt:lpstr>Physical Properties of 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Cyclic Ethers (Heterocycles)</vt:lpstr>
      <vt:lpstr>Epoxide Nomenclature</vt:lpstr>
      <vt:lpstr>Epoxide Nomenclature (Continued)</vt:lpstr>
      <vt:lpstr>PowerPoint Presentation</vt:lpstr>
      <vt:lpstr>PowerPoint Presentation</vt:lpstr>
      <vt:lpstr>PowerPoint Presentation</vt:lpstr>
      <vt:lpstr>PowerPoint Presentation</vt:lpstr>
      <vt:lpstr>PowerPoint Presentation</vt:lpstr>
      <vt:lpstr>PowerPoint Presentation</vt:lpstr>
      <vt:lpstr>Reactions of Epoxides</vt:lpstr>
      <vt:lpstr>PowerPoint Presentation</vt:lpstr>
      <vt:lpstr>PowerPoint Presentation</vt:lpstr>
      <vt:lpstr>PowerPoint Presentation</vt:lpstr>
      <vt:lpstr>PowerPoint Presentation</vt:lpstr>
      <vt:lpstr>PowerPoint Presentation</vt:lpstr>
      <vt:lpstr>PowerPoint Presentation</vt:lpstr>
      <vt:lpstr>Crown Ether Complexes</vt:lpstr>
      <vt:lpstr>Crown Ethers Synthesis </vt:lpstr>
      <vt:lpstr>Crown Ethers Synthesis </vt:lpstr>
      <vt:lpstr>PowerPoint Presentation</vt:lpstr>
      <vt:lpstr>PowerPoint Presentation</vt:lpstr>
      <vt:lpstr>PowerPoint Presentation</vt:lpstr>
      <vt:lpstr>PowerPoint Presentation</vt:lpstr>
      <vt:lpstr>DEFINITION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Properties</vt:lpstr>
      <vt:lpstr>PowerPoint Presentation</vt:lpstr>
      <vt:lpstr>NOMENCLATURE OF THIOLS</vt:lpstr>
      <vt:lpstr>PowerPoint Presentation</vt:lpstr>
      <vt:lpstr>PowerPoint Presentation</vt:lpstr>
      <vt:lpstr>PowerPoint Presentation</vt:lpstr>
      <vt:lpstr>PowerPoint Presentation</vt:lpstr>
      <vt:lpstr>PowerPoint Presentation</vt:lpstr>
      <vt:lpstr>Alcohol and Thiols</vt:lpstr>
      <vt:lpstr>2,3-dimercapto-1-propanol</vt:lpstr>
      <vt:lpstr>PowerPoint Presentation</vt:lpstr>
      <vt:lpstr>PowerPoint Presentation</vt:lpstr>
      <vt:lpstr>PowerPoint Presentation</vt:lpstr>
      <vt:lpstr>PowerPoint Presentation</vt:lpstr>
      <vt:lpstr>DEFINITION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vt:lpstr>
      <vt:lpstr>PowerPoint Presentation</vt:lpstr>
      <vt:lpstr>PowerPoint Presentation</vt:lpstr>
      <vt:lpstr>PowerPoint Presentation</vt:lpstr>
      <vt:lpstr> Thiols and Sulfides</vt:lpstr>
      <vt:lpstr> Thiols and Sulfides</vt:lpstr>
      <vt:lpstr>Thiols and Sulfides</vt:lpstr>
      <vt:lpstr>Thiols and Sulfides</vt:lpstr>
      <vt:lpstr>Thiols and Sulfides</vt:lpstr>
      <vt:lpstr> Thiols and Sulfides</vt:lpstr>
      <vt:lpstr>Thiols and Sulfides</vt:lpstr>
      <vt:lpstr>Thiols and Sulfides</vt:lpstr>
      <vt:lpstr>Thiols and Sulfides</vt:lpstr>
      <vt:lpstr>Thiols and Sulfides</vt:lpstr>
      <vt:lpstr>Thiols and Sulfides</vt:lpstr>
      <vt:lpstr>Thiols and Sulfides</vt:lpstr>
      <vt:lpstr>Thiols and Sulfides</vt:lpstr>
      <vt:lpstr>Synthetic Strategies Involving Epoxides</vt:lpstr>
      <vt:lpstr>Synthetic Strategies Involving Epoxides</vt:lpstr>
      <vt:lpstr>Synthetic Strategies Involving Epoxides</vt:lpstr>
      <vt:lpstr>Synthetic Strategies Involving Epoxides</vt:lpstr>
      <vt:lpstr>Additional Practice Problems</vt:lpstr>
      <vt:lpstr>Additional Practice Problems</vt:lpstr>
      <vt:lpstr>Additional Practice Problems</vt:lpstr>
      <vt:lpstr>Additional Practice Problems</vt:lpstr>
      <vt:lpstr>IR Spectroscopy of Ethers</vt:lpstr>
      <vt:lpstr>MS Spectrometry of Ethers</vt:lpstr>
      <vt:lpstr>Loss of an Alkyl Group</vt:lpstr>
      <vt:lpstr>MS Spectra of Diethyl Ether</vt:lpstr>
      <vt:lpstr>NMR Spectroscopy of Ethers</vt:lpstr>
      <vt:lpstr>Williamson Ether Synthesis</vt:lpstr>
      <vt:lpstr>Examples of the Williamson Synthesis</vt:lpstr>
      <vt:lpstr>Phenyl Ethers</vt:lpstr>
      <vt:lpstr>PowerPoint Presentation</vt:lpstr>
      <vt:lpstr>Alkoxymercuration–Demercuration Reaction</vt:lpstr>
      <vt:lpstr>Industrial Synthesis of Ethers</vt:lpstr>
      <vt:lpstr>Examples of Industrial Synthesis of Ethers</vt:lpstr>
      <vt:lpstr>Cleavage of Ethers by HBr and HI</vt:lpstr>
      <vt:lpstr>Mechanism of Ether Cleavage </vt:lpstr>
      <vt:lpstr>Mechanism of Ether Cleavage </vt:lpstr>
      <vt:lpstr>Phenyl Ether Cleavage</vt:lpstr>
      <vt:lpstr>PowerPoint Presentation</vt:lpstr>
      <vt:lpstr>Autoxidation of Ethers</vt:lpstr>
      <vt:lpstr>Mechanism of Autoxidation</vt:lpstr>
      <vt:lpstr>Thioethers</vt:lpstr>
      <vt:lpstr>Thiols and Thiolates</vt:lpstr>
      <vt:lpstr>Sulfide Reactions</vt:lpstr>
      <vt:lpstr>Thioethers as Reducing Agents</vt:lpstr>
      <vt:lpstr>Silyl Ethers</vt:lpstr>
      <vt:lpstr>Alcohol-Protecting Groups</vt:lpstr>
      <vt:lpstr>Silyl Ethers as Protecting Groups</vt:lpstr>
      <vt:lpstr>Sulfonium Salts as Alkylating Agents</vt:lpstr>
      <vt:lpstr>Synthesis of Epoxides</vt:lpstr>
      <vt:lpstr>Selectivity of Epoxidation</vt:lpstr>
      <vt:lpstr>Halohydrin Cyclization</vt:lpstr>
      <vt:lpstr>Epoxides via Halohydrins</vt:lpstr>
      <vt:lpstr>Acid-Catalyzed Opening of Epoxides</vt:lpstr>
      <vt:lpstr>Acid-Catalyzed Opening of Epoxides in Alcohol Solution</vt:lpstr>
      <vt:lpstr>PowerPoint Presentation</vt:lpstr>
      <vt:lpstr>Base-Catalyzed Opening of Epoxides</vt:lpstr>
      <vt:lpstr>Ring Opening in Base</vt:lpstr>
      <vt:lpstr>Ring Opening with Hydrohalic Acids</vt:lpstr>
      <vt:lpstr>Regioselectivity of Epoxidation</vt:lpstr>
      <vt:lpstr>Reaction of Epoxides with  Grignard and Organolithiums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PTT 102 Organic Chemistry</dc:title>
  <dc:creator>user</dc:creator>
  <cp:lastModifiedBy>Zhao, Henry</cp:lastModifiedBy>
  <cp:revision>80</cp:revision>
  <dcterms:created xsi:type="dcterms:W3CDTF">2011-10-26T11:29:09Z</dcterms:created>
  <dcterms:modified xsi:type="dcterms:W3CDTF">2016-02-17T17:15:18Z</dcterms:modified>
</cp:coreProperties>
</file>