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  <p:sldMasterId id="2147483711" r:id="rId5"/>
  </p:sldMasterIdLst>
  <p:notesMasterIdLst>
    <p:notesMasterId r:id="rId80"/>
  </p:notesMasterIdLst>
  <p:sldIdLst>
    <p:sldId id="342" r:id="rId6"/>
    <p:sldId id="457" r:id="rId7"/>
    <p:sldId id="458" r:id="rId8"/>
    <p:sldId id="459" r:id="rId9"/>
    <p:sldId id="392" r:id="rId10"/>
    <p:sldId id="358" r:id="rId11"/>
    <p:sldId id="461" r:id="rId12"/>
    <p:sldId id="462" r:id="rId13"/>
    <p:sldId id="463" r:id="rId14"/>
    <p:sldId id="465" r:id="rId15"/>
    <p:sldId id="467" r:id="rId16"/>
    <p:sldId id="468" r:id="rId17"/>
    <p:sldId id="469" r:id="rId18"/>
    <p:sldId id="470" r:id="rId19"/>
    <p:sldId id="471" r:id="rId20"/>
    <p:sldId id="472" r:id="rId21"/>
    <p:sldId id="473" r:id="rId22"/>
    <p:sldId id="512" r:id="rId23"/>
    <p:sldId id="415" r:id="rId24"/>
    <p:sldId id="474" r:id="rId25"/>
    <p:sldId id="475" r:id="rId26"/>
    <p:sldId id="479" r:id="rId27"/>
    <p:sldId id="477" r:id="rId28"/>
    <p:sldId id="478" r:id="rId29"/>
    <p:sldId id="480" r:id="rId30"/>
    <p:sldId id="417" r:id="rId31"/>
    <p:sldId id="476" r:id="rId32"/>
    <p:sldId id="418" r:id="rId33"/>
    <p:sldId id="419" r:id="rId34"/>
    <p:sldId id="481" r:id="rId35"/>
    <p:sldId id="482" r:id="rId36"/>
    <p:sldId id="483" r:id="rId37"/>
    <p:sldId id="513" r:id="rId38"/>
    <p:sldId id="484" r:id="rId39"/>
    <p:sldId id="485" r:id="rId40"/>
    <p:sldId id="518" r:id="rId41"/>
    <p:sldId id="345" r:id="rId42"/>
    <p:sldId id="346" r:id="rId43"/>
    <p:sldId id="520" r:id="rId44"/>
    <p:sldId id="486" r:id="rId45"/>
    <p:sldId id="521" r:id="rId46"/>
    <p:sldId id="487" r:id="rId47"/>
    <p:sldId id="522" r:id="rId48"/>
    <p:sldId id="519" r:id="rId49"/>
    <p:sldId id="514" r:id="rId50"/>
    <p:sldId id="515" r:id="rId51"/>
    <p:sldId id="426" r:id="rId52"/>
    <p:sldId id="501" r:id="rId53"/>
    <p:sldId id="523" r:id="rId54"/>
    <p:sldId id="502" r:id="rId55"/>
    <p:sldId id="508" r:id="rId56"/>
    <p:sldId id="509" r:id="rId57"/>
    <p:sldId id="510" r:id="rId58"/>
    <p:sldId id="511" r:id="rId59"/>
    <p:sldId id="427" r:id="rId60"/>
    <p:sldId id="428" r:id="rId61"/>
    <p:sldId id="516" r:id="rId62"/>
    <p:sldId id="517" r:id="rId63"/>
    <p:sldId id="429" r:id="rId64"/>
    <p:sldId id="430" r:id="rId65"/>
    <p:sldId id="431" r:id="rId66"/>
    <p:sldId id="488" r:id="rId67"/>
    <p:sldId id="489" r:id="rId68"/>
    <p:sldId id="490" r:id="rId69"/>
    <p:sldId id="491" r:id="rId70"/>
    <p:sldId id="492" r:id="rId71"/>
    <p:sldId id="493" r:id="rId72"/>
    <p:sldId id="494" r:id="rId73"/>
    <p:sldId id="495" r:id="rId74"/>
    <p:sldId id="496" r:id="rId75"/>
    <p:sldId id="497" r:id="rId76"/>
    <p:sldId id="498" r:id="rId77"/>
    <p:sldId id="499" r:id="rId78"/>
    <p:sldId id="500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DC249F"/>
    <a:srgbClr val="FFF0E8"/>
    <a:srgbClr val="FEDFCC"/>
    <a:srgbClr val="D3D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9" autoAdjust="0"/>
    <p:restoredTop sz="97158" autoAdjust="0"/>
  </p:normalViewPr>
  <p:slideViewPr>
    <p:cSldViewPr>
      <p:cViewPr varScale="1">
        <p:scale>
          <a:sx n="154" d="100"/>
          <a:sy n="154" d="100"/>
        </p:scale>
        <p:origin x="1848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13" Type="http://schemas.openxmlformats.org/officeDocument/2006/relationships/image" Target="../media/image132.wmf"/><Relationship Id="rId3" Type="http://schemas.openxmlformats.org/officeDocument/2006/relationships/image" Target="../media/image122.wmf"/><Relationship Id="rId7" Type="http://schemas.openxmlformats.org/officeDocument/2006/relationships/image" Target="../media/image126.wmf"/><Relationship Id="rId12" Type="http://schemas.openxmlformats.org/officeDocument/2006/relationships/image" Target="../media/image131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6" Type="http://schemas.openxmlformats.org/officeDocument/2006/relationships/image" Target="../media/image125.wmf"/><Relationship Id="rId11" Type="http://schemas.openxmlformats.org/officeDocument/2006/relationships/image" Target="../media/image130.wmf"/><Relationship Id="rId5" Type="http://schemas.openxmlformats.org/officeDocument/2006/relationships/image" Target="../media/image124.wmf"/><Relationship Id="rId10" Type="http://schemas.openxmlformats.org/officeDocument/2006/relationships/image" Target="../media/image129.wmf"/><Relationship Id="rId4" Type="http://schemas.openxmlformats.org/officeDocument/2006/relationships/image" Target="../media/image123.wmf"/><Relationship Id="rId9" Type="http://schemas.openxmlformats.org/officeDocument/2006/relationships/image" Target="../media/image12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4" Type="http://schemas.openxmlformats.org/officeDocument/2006/relationships/image" Target="../media/image13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3.wmf"/><Relationship Id="rId4" Type="http://schemas.openxmlformats.org/officeDocument/2006/relationships/image" Target="../media/image13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7D113-A450-46F5-90E7-650568EFA6E6}" type="datetimeFigureOut">
              <a:rPr lang="zh-CN" altLang="en-US" smtClean="0"/>
              <a:t>2017/7/24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43E97-C830-40B0-87E7-A9D7EF9406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0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E166F9F-EA12-41C1-A548-DBE89FE67C34}" type="slidenum">
              <a:rPr lang="en-US" altLang="en-US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30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www.cengage.com/chemistry/bettelheim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14CF-A453-4B75-B09D-D2C67D3ACA22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DB70-DC55-4669-AA71-BA81AB7A793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14CF-A453-4B75-B09D-D2C67D3ACA22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DB70-DC55-4669-AA71-BA81AB7A79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14CF-A453-4B75-B09D-D2C67D3ACA22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DB70-DC55-4669-AA71-BA81AB7A79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D71A0-4B31-4989-A22F-C21BC70A3C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49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AF74D-14FC-40EB-B1F2-152CF7A013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08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96E02-484A-49FC-90B2-9A2CE53F2B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61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9B053-484F-44AB-9286-62426A2859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20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E0049-805E-42EB-818C-730C16D5AF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92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45899-2F84-4E2A-8C0B-83532D4976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43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BB84A-E17E-4AE2-B45D-CD1388F4C6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71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30EA4-9695-40A8-BFE4-75B2C16B51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1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14CF-A453-4B75-B09D-D2C67D3ACA22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DB70-DC55-4669-AA71-BA81AB7A79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7C6C6-A0E7-4A29-AF53-5FCADC8E5E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20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82AF0-3154-48F8-9BED-76F804B2ED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72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DFE34-BB9D-4C35-8966-E8CD9194D0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723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705600" cy="11414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7388" y="1982788"/>
            <a:ext cx="38084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2788"/>
            <a:ext cx="3808413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7388" y="6246813"/>
            <a:ext cx="1905000" cy="458787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84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 userDrawn="1"/>
        </p:nvSpPr>
        <p:spPr bwMode="auto">
          <a:xfrm>
            <a:off x="0" y="60198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 i="1">
                <a:solidFill>
                  <a:schemeClr val="accent2"/>
                </a:solidFill>
                <a:latin typeface="Helvetica" pitchFamily="-9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accent2"/>
                </a:solidFill>
                <a:latin typeface="Helvetica" pitchFamily="-9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accent2"/>
                </a:solidFill>
                <a:latin typeface="Helvetica" pitchFamily="-9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accent2"/>
                </a:solidFill>
                <a:latin typeface="Helvetica" pitchFamily="-9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accent2"/>
                </a:solidFill>
                <a:latin typeface="Helvetica" pitchFamily="-96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latin typeface="Helvetica" pitchFamily="-96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latin typeface="Helvetica" pitchFamily="-96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latin typeface="Helvetica" pitchFamily="-96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latin typeface="Helvetica" pitchFamily="-96" charset="0"/>
                <a:ea typeface="MS PGothic" pitchFamily="34" charset="-128"/>
              </a:defRPr>
            </a:lvl9pPr>
          </a:lstStyle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Arial" pitchFamily="34" charset="0"/>
              </a:rPr>
              <a:t>William H. Brown • Beloit College</a:t>
            </a:r>
          </a:p>
        </p:txBody>
      </p:sp>
      <p:sp>
        <p:nvSpPr>
          <p:cNvPr id="3" name="Rectangle 47"/>
          <p:cNvSpPr>
            <a:spLocks noChangeArrowheads="1"/>
          </p:cNvSpPr>
          <p:nvPr userDrawn="1"/>
        </p:nvSpPr>
        <p:spPr bwMode="auto">
          <a:xfrm>
            <a:off x="0" y="0"/>
            <a:ext cx="9144000" cy="912813"/>
          </a:xfrm>
          <a:prstGeom prst="rect">
            <a:avLst/>
          </a:prstGeom>
          <a:solidFill>
            <a:srgbClr val="4242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accent2"/>
                </a:solidFill>
                <a:latin typeface="Helvetica" pitchFamily="-9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accent2"/>
                </a:solidFill>
                <a:latin typeface="Helvetica" pitchFamily="-9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accent2"/>
                </a:solidFill>
                <a:latin typeface="Helvetica" pitchFamily="-9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accent2"/>
                </a:solidFill>
                <a:latin typeface="Helvetica" pitchFamily="-9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accent2"/>
                </a:solidFill>
                <a:latin typeface="Helvetica" pitchFamily="-96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latin typeface="Helvetica" pitchFamily="-96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latin typeface="Helvetica" pitchFamily="-96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latin typeface="Helvetica" pitchFamily="-96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latin typeface="Helvetica" pitchFamily="-96" charset="0"/>
                <a:ea typeface="MS PGothic" pitchFamily="34" charset="-128"/>
              </a:defRPr>
            </a:lvl9pPr>
          </a:lstStyle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3333CC"/>
              </a:solidFill>
            </a:endParaRPr>
          </a:p>
        </p:txBody>
      </p:sp>
      <p:pic>
        <p:nvPicPr>
          <p:cNvPr id="4" name="Picture 9" descr="BrooksCole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0"/>
            <a:ext cx="221932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ettelheim9781133105084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3622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2638425" y="938213"/>
            <a:ext cx="3100388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4643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584F2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srgbClr val="D83F19"/>
                </a:solidFill>
              </a:rPr>
              <a:t>Frederick A. Bettelheim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srgbClr val="D83F19"/>
                </a:solidFill>
              </a:rPr>
              <a:t>William H. Brown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srgbClr val="D83F19"/>
                </a:solidFill>
              </a:rPr>
              <a:t>Mary K. Campbell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srgbClr val="D83F19"/>
                </a:solidFill>
              </a:rPr>
              <a:t>Shawn O. Farrell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srgbClr val="D83F19"/>
                </a:solidFill>
              </a:rPr>
              <a:t>Omar </a:t>
            </a:r>
            <a:r>
              <a:rPr lang="en-US" sz="2200" dirty="0">
                <a:solidFill>
                  <a:srgbClr val="D83F19"/>
                </a:solidFill>
                <a:cs typeface="ＭＳ Ｐゴシック" charset="0"/>
              </a:rPr>
              <a:t>J. </a:t>
            </a:r>
            <a:r>
              <a:rPr lang="en-US" sz="2200" dirty="0">
                <a:solidFill>
                  <a:srgbClr val="D83F19"/>
                </a:solidFill>
              </a:rPr>
              <a:t>Torres</a:t>
            </a:r>
          </a:p>
        </p:txBody>
      </p:sp>
      <p:sp>
        <p:nvSpPr>
          <p:cNvPr id="7" name="Rectangle 11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2638425" y="2743200"/>
            <a:ext cx="333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accent2"/>
                </a:solidFill>
                <a:latin typeface="Helvetica" pitchFamily="-9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accent2"/>
                </a:solidFill>
                <a:latin typeface="Helvetica" pitchFamily="-9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accent2"/>
                </a:solidFill>
                <a:latin typeface="Helvetica" pitchFamily="-9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accent2"/>
                </a:solidFill>
                <a:latin typeface="Helvetica" pitchFamily="-9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accent2"/>
                </a:solidFill>
                <a:latin typeface="Helvetica" pitchFamily="-96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latin typeface="Helvetica" pitchFamily="-96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latin typeface="Helvetica" pitchFamily="-96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latin typeface="Helvetica" pitchFamily="-96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latin typeface="Helvetica" pitchFamily="-96" charset="0"/>
                <a:ea typeface="MS PGothic" pitchFamily="34" charset="-128"/>
              </a:defRPr>
            </a:lvl9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i="0">
                <a:solidFill>
                  <a:srgbClr val="000000"/>
                </a:solidFill>
                <a:latin typeface="Verdana" pitchFamily="34" charset="0"/>
                <a:hlinkClick r:id="rId4"/>
              </a:rPr>
              <a:t>www.cengage.com/chemistry/bettelheim</a:t>
            </a:r>
            <a:endParaRPr lang="en-US" altLang="en-US" sz="1200" i="0">
              <a:solidFill>
                <a:srgbClr val="000000"/>
              </a:solidFill>
              <a:latin typeface="Verdana" pitchFamily="34" charset="0"/>
            </a:endParaRP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i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07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2452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4391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066800"/>
            <a:ext cx="4419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419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281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30770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408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14CF-A453-4B75-B09D-D2C67D3ACA22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DB70-DC55-4669-AA71-BA81AB7A793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94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6991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26088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0771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0"/>
            <a:ext cx="224790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59130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0895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C4C4C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C4C4C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A4809FC-1DD0-4344-B6F3-5A0BAED425F1}" type="slidenum">
              <a:rPr lang="en-US">
                <a:solidFill>
                  <a:srgbClr val="4C4C4C"/>
                </a:solidFill>
              </a:rPr>
              <a:pPr/>
              <a:t>‹#›</a:t>
            </a:fld>
            <a:endParaRPr lang="en-US">
              <a:solidFill>
                <a:srgbClr val="4C4C4C"/>
              </a:solidFill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50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C4C4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C4C4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501F1-1000-4ED0-A5C3-6C8E2417EC5F}" type="slidenum">
              <a:rPr lang="en-US">
                <a:solidFill>
                  <a:srgbClr val="4C4C4C"/>
                </a:solidFill>
              </a:rPr>
              <a:pPr/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450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C4C4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C4C4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FB1B4-5299-4E7A-9DBE-6B8A630661ED}" type="slidenum">
              <a:rPr lang="en-US">
                <a:solidFill>
                  <a:srgbClr val="4C4C4C"/>
                </a:solidFill>
              </a:rPr>
              <a:pPr/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122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C4C4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C4C4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A9F3E-0717-4641-83E0-B3CAD03B806B}" type="slidenum">
              <a:rPr lang="en-US">
                <a:solidFill>
                  <a:srgbClr val="4C4C4C"/>
                </a:solidFill>
              </a:rPr>
              <a:pPr/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10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C4C4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C4C4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19622-B163-4A31-AD8C-F9F50FE68352}" type="slidenum">
              <a:rPr lang="en-US">
                <a:solidFill>
                  <a:srgbClr val="4C4C4C"/>
                </a:solidFill>
              </a:rPr>
              <a:pPr/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8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14CF-A453-4B75-B09D-D2C67D3ACA22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DB70-DC55-4669-AA71-BA81AB7A79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C4C4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C4C4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EDD0D-A4B3-4BBA-A2C4-59E49A65FD3F}" type="slidenum">
              <a:rPr lang="en-US">
                <a:solidFill>
                  <a:srgbClr val="4C4C4C"/>
                </a:solidFill>
              </a:rPr>
              <a:pPr/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03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C4C4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C4C4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0D251-663A-4359-AEF4-6576AF0071A1}" type="slidenum">
              <a:rPr lang="en-US">
                <a:solidFill>
                  <a:srgbClr val="4C4C4C"/>
                </a:solidFill>
              </a:rPr>
              <a:pPr/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823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C4C4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C4C4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EB89B-458B-43EF-BE6A-75FC046B1726}" type="slidenum">
              <a:rPr lang="en-US">
                <a:solidFill>
                  <a:srgbClr val="4C4C4C"/>
                </a:solidFill>
              </a:rPr>
              <a:pPr/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49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C4C4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C4C4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4BE92-706B-4D80-9005-77281B61C582}" type="slidenum">
              <a:rPr lang="en-US">
                <a:solidFill>
                  <a:srgbClr val="4C4C4C"/>
                </a:solidFill>
              </a:rPr>
              <a:pPr/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994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C4C4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C4C4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BE2D5-D278-414F-B1C6-291AA85C37C7}" type="slidenum">
              <a:rPr lang="en-US">
                <a:solidFill>
                  <a:srgbClr val="4C4C4C"/>
                </a:solidFill>
              </a:rPr>
              <a:pPr/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396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C4C4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C4C4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5BF7B-7E9A-4F43-B9AB-6DA451EF777D}" type="slidenum">
              <a:rPr lang="en-US">
                <a:solidFill>
                  <a:srgbClr val="4C4C4C"/>
                </a:solidFill>
              </a:rPr>
              <a:pPr/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4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C4C4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C4C4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E07F2D-330C-4D3E-85AC-D08082749880}" type="slidenum">
              <a:rPr lang="en-US">
                <a:solidFill>
                  <a:srgbClr val="4C4C4C"/>
                </a:solidFill>
              </a:rPr>
              <a:pPr/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630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C4C4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C4C4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D59AC19-920E-4A59-828C-0DEADC35A509}" type="slidenum">
              <a:rPr lang="en-US">
                <a:solidFill>
                  <a:srgbClr val="4C4C4C"/>
                </a:solidFill>
              </a:rPr>
              <a:pPr/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952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50704-63D0-4D39-AF28-4ECE25AD8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455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55988-FCA9-4E9E-959A-22253313B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5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14CF-A453-4B75-B09D-D2C67D3ACA22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DB70-DC55-4669-AA71-BA81AB7A793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3C176-E76B-43BB-9808-629CF7AD1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327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FD545-8FC6-4974-B77C-901F10B9F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889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647CD-8DB0-42BA-93D9-F147E6D41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406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8CEA8-24FF-4B45-9020-C29700CEC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705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3277D-CE93-4838-A655-688A24347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926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5646E-8AA2-4FFA-8D31-DD8BFD5B4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801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A4942-CC64-4438-AFD3-76DF3F526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056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B921C-3547-47B8-A232-97D81C681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118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FE1D8-2648-4C50-A1E3-710279369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704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3AA99-D2FE-445E-8F07-E1358122F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5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14CF-A453-4B75-B09D-D2C67D3ACA22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DB70-DC55-4669-AA71-BA81AB7A79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EF43E-72BD-4BC1-BD0F-9602A28F1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695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A088F-12F1-489A-A6AB-AC448CE42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14CF-A453-4B75-B09D-D2C67D3ACA22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DB70-DC55-4669-AA71-BA81AB7A79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14CF-A453-4B75-B09D-D2C67D3ACA22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DB70-DC55-4669-AA71-BA81AB7A793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14CF-A453-4B75-B09D-D2C67D3ACA22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DB70-DC55-4669-AA71-BA81AB7A79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EB014CF-A453-4B75-B09D-D2C67D3ACA22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439DB70-DC55-4669-AA71-BA81AB7A79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16E23E14-69B0-4D63-95CC-6DA58BC16428}" type="slidenum">
              <a:rPr lang="en-US">
                <a:solidFill>
                  <a:srgbClr val="000000"/>
                </a:solidFill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3276600" y="6477000"/>
            <a:ext cx="2362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</a:rPr>
              <a:t>© 2011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3068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7"/>
          <p:cNvSpPr>
            <a:spLocks noChangeArrowheads="1"/>
          </p:cNvSpPr>
          <p:nvPr userDrawn="1"/>
        </p:nvSpPr>
        <p:spPr bwMode="auto">
          <a:xfrm>
            <a:off x="0" y="0"/>
            <a:ext cx="9174163" cy="981075"/>
          </a:xfrm>
          <a:prstGeom prst="rect">
            <a:avLst/>
          </a:prstGeom>
          <a:solidFill>
            <a:srgbClr val="4242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accent2"/>
                </a:solidFill>
                <a:latin typeface="Helvetica" pitchFamily="-9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accent2"/>
                </a:solidFill>
                <a:latin typeface="Helvetica" pitchFamily="-9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accent2"/>
                </a:solidFill>
                <a:latin typeface="Helvetica" pitchFamily="-9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accent2"/>
                </a:solidFill>
                <a:latin typeface="Helvetica" pitchFamily="-9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accent2"/>
                </a:solidFill>
                <a:latin typeface="Helvetica" pitchFamily="-96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latin typeface="Helvetica" pitchFamily="-96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latin typeface="Helvetica" pitchFamily="-96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latin typeface="Helvetica" pitchFamily="-96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latin typeface="Helvetica" pitchFamily="-96" charset="0"/>
                <a:ea typeface="MS PGothic" pitchFamily="34" charset="-128"/>
              </a:defRPr>
            </a:lvl9pPr>
          </a:lstStyle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3333CC"/>
              </a:solidFill>
            </a:endParaRPr>
          </a:p>
        </p:txBody>
      </p:sp>
      <p:pic>
        <p:nvPicPr>
          <p:cNvPr id="1027" name="Picture 1" descr="Bettelhsnitppet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0"/>
            <a:ext cx="10414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2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0"/>
            <a:ext cx="8834437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066800"/>
            <a:ext cx="8991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311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Times" pitchFamily="-96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Times" pitchFamily="-96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pitchFamily="-96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pitchFamily="-96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pitchFamily="-96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C4C4C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C4C4C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A9E8632E-51C5-4DED-93BF-FBFE9BCCCD96}" type="slidenum">
              <a:rPr lang="en-US">
                <a:solidFill>
                  <a:srgbClr val="4C4C4C"/>
                </a:solidFill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8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993547D-2A70-49A6-AF21-DA012450C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5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5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6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png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8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88.wmf"/><Relationship Id="rId4" Type="http://schemas.openxmlformats.org/officeDocument/2006/relationships/oleObject" Target="../embeddings/oleObject24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90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91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92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95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97.emf"/><Relationship Id="rId4" Type="http://schemas.openxmlformats.org/officeDocument/2006/relationships/oleObject" Target="../embeddings/oleObject32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4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05.emf"/><Relationship Id="rId4" Type="http://schemas.openxmlformats.org/officeDocument/2006/relationships/oleObject" Target="../embeddings/oleObject33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07.e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5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119.wmf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6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118.wmf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38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oleObject" Target="../embeddings/oleObject45.bin"/><Relationship Id="rId18" Type="http://schemas.openxmlformats.org/officeDocument/2006/relationships/oleObject" Target="../embeddings/oleObject48.bin"/><Relationship Id="rId26" Type="http://schemas.openxmlformats.org/officeDocument/2006/relationships/oleObject" Target="../embeddings/oleObject52.bin"/><Relationship Id="rId3" Type="http://schemas.openxmlformats.org/officeDocument/2006/relationships/oleObject" Target="../embeddings/oleObject40.bin"/><Relationship Id="rId21" Type="http://schemas.openxmlformats.org/officeDocument/2006/relationships/image" Target="../media/image128.wmf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124.wmf"/><Relationship Id="rId17" Type="http://schemas.openxmlformats.org/officeDocument/2006/relationships/oleObject" Target="../embeddings/oleObject47.bin"/><Relationship Id="rId25" Type="http://schemas.openxmlformats.org/officeDocument/2006/relationships/image" Target="../media/image130.wmf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26.wmf"/><Relationship Id="rId20" Type="http://schemas.openxmlformats.org/officeDocument/2006/relationships/oleObject" Target="../embeddings/oleObject49.bin"/><Relationship Id="rId29" Type="http://schemas.openxmlformats.org/officeDocument/2006/relationships/oleObject" Target="../embeddings/oleObject54.bin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21.wmf"/><Relationship Id="rId11" Type="http://schemas.openxmlformats.org/officeDocument/2006/relationships/oleObject" Target="../embeddings/oleObject44.bin"/><Relationship Id="rId24" Type="http://schemas.openxmlformats.org/officeDocument/2006/relationships/oleObject" Target="../embeddings/oleObject51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23" Type="http://schemas.openxmlformats.org/officeDocument/2006/relationships/image" Target="../media/image129.wmf"/><Relationship Id="rId28" Type="http://schemas.openxmlformats.org/officeDocument/2006/relationships/image" Target="../media/image131.wmf"/><Relationship Id="rId10" Type="http://schemas.openxmlformats.org/officeDocument/2006/relationships/image" Target="../media/image123.wmf"/><Relationship Id="rId19" Type="http://schemas.openxmlformats.org/officeDocument/2006/relationships/image" Target="../media/image127.wmf"/><Relationship Id="rId31" Type="http://schemas.openxmlformats.org/officeDocument/2006/relationships/image" Target="../media/image132.wmf"/><Relationship Id="rId4" Type="http://schemas.openxmlformats.org/officeDocument/2006/relationships/image" Target="../media/image120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125.wmf"/><Relationship Id="rId22" Type="http://schemas.openxmlformats.org/officeDocument/2006/relationships/oleObject" Target="../embeddings/oleObject50.bin"/><Relationship Id="rId27" Type="http://schemas.openxmlformats.org/officeDocument/2006/relationships/oleObject" Target="../embeddings/oleObject53.bin"/><Relationship Id="rId30" Type="http://schemas.openxmlformats.org/officeDocument/2006/relationships/oleObject" Target="../embeddings/oleObject55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34.wmf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136.wmf"/><Relationship Id="rId4" Type="http://schemas.openxmlformats.org/officeDocument/2006/relationships/image" Target="../media/image133.wmf"/><Relationship Id="rId9" Type="http://schemas.openxmlformats.org/officeDocument/2006/relationships/oleObject" Target="../embeddings/oleObject59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37.wmf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139.wmf"/><Relationship Id="rId4" Type="http://schemas.openxmlformats.org/officeDocument/2006/relationships/image" Target="../media/image133.wmf"/><Relationship Id="rId9" Type="http://schemas.openxmlformats.org/officeDocument/2006/relationships/oleObject" Target="../embeddings/oleObject6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543800" cy="2308225"/>
          </a:xfrm>
        </p:spPr>
        <p:txBody>
          <a:bodyPr>
            <a:normAutofit/>
          </a:bodyPr>
          <a:lstStyle/>
          <a:p>
            <a:r>
              <a:rPr lang="en-US" sz="3600" dirty="0"/>
              <a:t>Carboxylic acids and derivatives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2971800"/>
          </a:xfrm>
        </p:spPr>
        <p:txBody>
          <a:bodyPr>
            <a:normAutofit/>
          </a:bodyPr>
          <a:lstStyle/>
          <a:p>
            <a:r>
              <a:rPr lang="en-US" dirty="0"/>
              <a:t>CHEM 2425</a:t>
            </a:r>
          </a:p>
          <a:p>
            <a:endParaRPr lang="en-US" dirty="0"/>
          </a:p>
          <a:p>
            <a:r>
              <a:rPr lang="en-US" i="1" dirty="0"/>
              <a:t>Chapter 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074697-CD22-43AB-8805-31743B348C72}" type="slidenum">
              <a:rPr lang="en-US"/>
              <a:pPr/>
              <a:t>10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IUPAC Names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1828800"/>
          </a:xfrm>
        </p:spPr>
        <p:txBody>
          <a:bodyPr/>
          <a:lstStyle/>
          <a:p>
            <a:r>
              <a:rPr lang="en-US"/>
              <a:t>Remove -</a:t>
            </a:r>
            <a:r>
              <a:rPr lang="en-US" i="1"/>
              <a:t>e</a:t>
            </a:r>
            <a:r>
              <a:rPr lang="en-US"/>
              <a:t> from alkane (or alkene) name, add -</a:t>
            </a:r>
            <a:r>
              <a:rPr lang="en-US" i="1"/>
              <a:t>oic acid</a:t>
            </a:r>
            <a:r>
              <a:rPr lang="en-US"/>
              <a:t>.</a:t>
            </a:r>
          </a:p>
          <a:p>
            <a:r>
              <a:rPr lang="en-US"/>
              <a:t>The carbon of the carboxyl group is #1.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429000"/>
            <a:ext cx="25146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219200" y="4494213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2-chlorobutanoic acid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429000"/>
            <a:ext cx="25146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572001" y="4800598"/>
            <a:ext cx="4151313" cy="1400175"/>
            <a:chOff x="2880" y="3024"/>
            <a:chExt cx="2615" cy="882"/>
          </a:xfrm>
        </p:grpSpPr>
        <p:sp>
          <p:nvSpPr>
            <p:cNvPr id="5130" name="Text Box 8"/>
            <p:cNvSpPr txBox="1">
              <a:spLocks noChangeArrowheads="1"/>
            </p:cNvSpPr>
            <p:nvPr/>
          </p:nvSpPr>
          <p:spPr bwMode="auto">
            <a:xfrm>
              <a:off x="2880" y="3024"/>
              <a:ext cx="261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i="1" dirty="0"/>
                <a:t>trans</a:t>
              </a:r>
              <a:r>
                <a:rPr lang="en-US" dirty="0"/>
                <a:t>-3-phenyl-2-propenoic acid </a:t>
              </a:r>
            </a:p>
          </p:txBody>
        </p:sp>
        <p:sp>
          <p:nvSpPr>
            <p:cNvPr id="5131" name="Text Box 9"/>
            <p:cNvSpPr txBox="1">
              <a:spLocks noChangeArrowheads="1"/>
            </p:cNvSpPr>
            <p:nvPr/>
          </p:nvSpPr>
          <p:spPr bwMode="auto">
            <a:xfrm>
              <a:off x="5270" y="3673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180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  <p:bldP spid="614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4BCC9E-008B-46E0-8FDD-A07F1585B9BA}" type="slidenum">
              <a:rPr lang="en-US"/>
              <a:pPr/>
              <a:t>11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467600" cy="1143000"/>
          </a:xfrm>
        </p:spPr>
        <p:txBody>
          <a:bodyPr/>
          <a:lstStyle/>
          <a:p>
            <a:r>
              <a:rPr lang="en-US"/>
              <a:t>Naming Cyclic Acids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763000" cy="1905000"/>
          </a:xfrm>
        </p:spPr>
        <p:txBody>
          <a:bodyPr/>
          <a:lstStyle/>
          <a:p>
            <a:r>
              <a:rPr lang="en-US"/>
              <a:t>Cycloalkanes bonded to -COOH are named as cycloalkanecarboxylic acids.</a:t>
            </a:r>
          </a:p>
          <a:p>
            <a:r>
              <a:rPr lang="en-US"/>
              <a:t>Aromatic acids are named as benzoic acids.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886200"/>
            <a:ext cx="243840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96850" y="5334000"/>
            <a:ext cx="5453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charset="0"/>
              </a:rPr>
              <a:t>2-</a:t>
            </a:r>
            <a:r>
              <a:rPr lang="en-US"/>
              <a:t>isopropylcyclopentanecarboxylic</a:t>
            </a:r>
            <a:r>
              <a:rPr lang="en-US">
                <a:latin typeface="Times New Roman" charset="0"/>
              </a:rPr>
              <a:t> </a:t>
            </a:r>
            <a:r>
              <a:rPr lang="en-US"/>
              <a:t>acid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886200"/>
            <a:ext cx="20574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052191" y="5181600"/>
            <a:ext cx="24609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Times New Roman" charset="0"/>
              </a:rPr>
              <a:t>o</a:t>
            </a:r>
            <a:r>
              <a:rPr lang="en-US" dirty="0">
                <a:latin typeface="Times New Roman" charset="0"/>
              </a:rPr>
              <a:t>-</a:t>
            </a:r>
            <a:r>
              <a:rPr lang="en-US" dirty="0" err="1"/>
              <a:t>hydroxybenzoic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/>
              <a:t>acid</a:t>
            </a:r>
          </a:p>
          <a:p>
            <a:pPr algn="ctr"/>
            <a:br>
              <a:rPr lang="en-US" dirty="0"/>
            </a:br>
            <a:r>
              <a:rPr lang="en-US" dirty="0">
                <a:latin typeface="Times New Roman" charset="0"/>
              </a:rPr>
              <a:t>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951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  <p:bldP spid="7173" grpId="0" autoUpdateAnimBg="0"/>
      <p:bldP spid="717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12A994-53E2-41E7-827A-231C9CB4D857}" type="slidenum">
              <a:rPr lang="en-US"/>
              <a:pPr/>
              <a:t>12</a:t>
            </a:fld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467600" cy="1143000"/>
          </a:xfrm>
        </p:spPr>
        <p:txBody>
          <a:bodyPr/>
          <a:lstStyle/>
          <a:p>
            <a:r>
              <a:rPr lang="en-US"/>
              <a:t>Dicarboxylic Acids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3276600"/>
          </a:xfrm>
        </p:spPr>
        <p:txBody>
          <a:bodyPr/>
          <a:lstStyle/>
          <a:p>
            <a:r>
              <a:rPr lang="en-US" dirty="0"/>
              <a:t>Aliphatic </a:t>
            </a:r>
            <a:r>
              <a:rPr lang="en-US" dirty="0" err="1"/>
              <a:t>diacids</a:t>
            </a:r>
            <a:r>
              <a:rPr lang="en-US" dirty="0"/>
              <a:t> are usually called by their common names.</a:t>
            </a:r>
          </a:p>
          <a:p>
            <a:r>
              <a:rPr lang="en-US" dirty="0"/>
              <a:t>For IUPAC name, number the chain from the end closest to a substituent.</a:t>
            </a:r>
          </a:p>
          <a:p>
            <a:r>
              <a:rPr lang="en-US" dirty="0"/>
              <a:t>Two carboxyl groups on a benzene ring indicate a </a:t>
            </a:r>
            <a:r>
              <a:rPr lang="en-US" dirty="0" err="1"/>
              <a:t>phthalic</a:t>
            </a:r>
            <a:r>
              <a:rPr lang="en-US" dirty="0"/>
              <a:t> acid.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343400"/>
            <a:ext cx="390525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093029" y="5349875"/>
            <a:ext cx="70182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charset="0"/>
              </a:rPr>
              <a:t>3-bromohexanedioic acid</a:t>
            </a:r>
          </a:p>
          <a:p>
            <a:pPr algn="ctr"/>
            <a:r>
              <a:rPr lang="en-US" dirty="0">
                <a:sym typeface="Symbol" pitchFamily="18" charset="2"/>
              </a:rPr>
              <a:t>                                -</a:t>
            </a:r>
            <a:r>
              <a:rPr lang="en-US" dirty="0" err="1">
                <a:sym typeface="Symbol" pitchFamily="18" charset="2"/>
              </a:rPr>
              <a:t>bromoadipic</a:t>
            </a:r>
            <a:r>
              <a:rPr lang="en-US" dirty="0">
                <a:sym typeface="Symbol" pitchFamily="18" charset="2"/>
              </a:rPr>
              <a:t> acid (common)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6165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  <p:bldP spid="819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1219200"/>
            <a:ext cx="4786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Nomenclature Of Carboxylic Acids</a:t>
            </a:r>
          </a:p>
        </p:txBody>
      </p:sp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152400" y="2171700"/>
            <a:ext cx="8991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US" altLang="en-US" b="1" dirty="0">
                <a:latin typeface="Times New Roman"/>
                <a:ea typeface="+mn-ea"/>
                <a:cs typeface="Times New Roman"/>
              </a:rPr>
              <a:t>Some  carboxylic acids are called after characteristic properties or their origin.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US" altLang="en-US" b="1" dirty="0">
                <a:latin typeface="Times New Roman"/>
                <a:ea typeface="+mn-ea"/>
                <a:cs typeface="Times New Roman"/>
              </a:rPr>
              <a:t>All common names ending  -</a:t>
            </a:r>
            <a:r>
              <a:rPr lang="en-US" altLang="en-US" b="1" dirty="0" err="1">
                <a:solidFill>
                  <a:srgbClr val="CC0000"/>
                </a:solidFill>
                <a:latin typeface="Times New Roman"/>
                <a:ea typeface="+mn-ea"/>
                <a:cs typeface="Times New Roman"/>
              </a:rPr>
              <a:t>ic</a:t>
            </a:r>
            <a:r>
              <a:rPr lang="en-US" altLang="en-US" b="1" dirty="0">
                <a:solidFill>
                  <a:srgbClr val="CC0000"/>
                </a:solidFill>
                <a:latin typeface="Times New Roman"/>
                <a:ea typeface="+mn-ea"/>
                <a:cs typeface="Times New Roman"/>
              </a:rPr>
              <a:t> acid</a:t>
            </a:r>
          </a:p>
          <a:p>
            <a:pPr eaLnBrk="1" hangingPunct="1">
              <a:defRPr/>
            </a:pPr>
            <a:endParaRPr lang="en-US" altLang="en-US" b="1" dirty="0">
              <a:latin typeface="Times New Roman"/>
              <a:ea typeface="+mn-ea"/>
              <a:cs typeface="Times New Roman"/>
            </a:endParaRPr>
          </a:p>
          <a:p>
            <a:pPr eaLnBrk="1" hangingPunct="1">
              <a:defRPr/>
            </a:pPr>
            <a:r>
              <a:rPr lang="en-US" altLang="en-US" b="1" dirty="0">
                <a:solidFill>
                  <a:schemeClr val="accent1"/>
                </a:solidFill>
                <a:latin typeface="Times New Roman"/>
                <a:ea typeface="+mn-ea"/>
                <a:cs typeface="Times New Roman"/>
              </a:rPr>
              <a:t>Formula		 	Common name 			 origin of name</a:t>
            </a:r>
          </a:p>
          <a:p>
            <a:pPr eaLnBrk="1" hangingPunct="1">
              <a:defRPr/>
            </a:pPr>
            <a:r>
              <a:rPr lang="en-US" altLang="en-US" b="1" dirty="0">
                <a:latin typeface="Times New Roman"/>
                <a:ea typeface="+mn-ea"/>
                <a:cs typeface="Times New Roman"/>
              </a:rPr>
              <a:t>HCOOH	      		formic acid	 		Latin for ant</a:t>
            </a:r>
          </a:p>
          <a:p>
            <a:pPr eaLnBrk="1" hangingPunct="1">
              <a:defRPr/>
            </a:pPr>
            <a:r>
              <a:rPr lang="en-US" altLang="en-US" b="1" dirty="0">
                <a:latin typeface="Times New Roman"/>
                <a:ea typeface="+mn-ea"/>
                <a:cs typeface="Times New Roman"/>
              </a:rPr>
              <a:t>CH</a:t>
            </a:r>
            <a:r>
              <a:rPr lang="en-US" altLang="en-US" b="1" baseline="-25000" dirty="0">
                <a:latin typeface="Times New Roman"/>
                <a:ea typeface="+mn-ea"/>
                <a:cs typeface="Times New Roman"/>
              </a:rPr>
              <a:t>3</a:t>
            </a:r>
            <a:r>
              <a:rPr lang="en-US" altLang="en-US" b="1" dirty="0">
                <a:latin typeface="Times New Roman"/>
                <a:ea typeface="+mn-ea"/>
                <a:cs typeface="Times New Roman"/>
              </a:rPr>
              <a:t>COOH	                acetic acid		                Latin for vinegar</a:t>
            </a:r>
          </a:p>
          <a:p>
            <a:pPr eaLnBrk="1" hangingPunct="1">
              <a:defRPr/>
            </a:pPr>
            <a:r>
              <a:rPr lang="en-US" altLang="en-US" b="1" dirty="0">
                <a:latin typeface="Times New Roman"/>
                <a:ea typeface="+mn-ea"/>
                <a:cs typeface="Times New Roman"/>
              </a:rPr>
              <a:t>CH</a:t>
            </a:r>
            <a:r>
              <a:rPr lang="en-US" altLang="en-US" b="1" baseline="-25000" dirty="0">
                <a:latin typeface="Times New Roman"/>
                <a:ea typeface="+mn-ea"/>
                <a:cs typeface="Times New Roman"/>
              </a:rPr>
              <a:t>3</a:t>
            </a:r>
            <a:r>
              <a:rPr lang="en-US" altLang="en-US" b="1" dirty="0">
                <a:latin typeface="Times New Roman"/>
                <a:ea typeface="+mn-ea"/>
                <a:cs typeface="Times New Roman"/>
              </a:rPr>
              <a:t>CH</a:t>
            </a:r>
            <a:r>
              <a:rPr lang="en-US" altLang="en-US" b="1" baseline="-25000" dirty="0">
                <a:latin typeface="Times New Roman"/>
                <a:ea typeface="+mn-ea"/>
                <a:cs typeface="Times New Roman"/>
              </a:rPr>
              <a:t>2</a:t>
            </a:r>
            <a:r>
              <a:rPr lang="en-US" altLang="en-US" b="1" dirty="0">
                <a:latin typeface="Times New Roman"/>
                <a:ea typeface="+mn-ea"/>
                <a:cs typeface="Times New Roman"/>
              </a:rPr>
              <a:t>COOH       	propionic acid  		                Greek for milk</a:t>
            </a:r>
          </a:p>
          <a:p>
            <a:pPr eaLnBrk="1" hangingPunct="1">
              <a:defRPr/>
            </a:pPr>
            <a:r>
              <a:rPr lang="en-US" altLang="en-US" b="1" dirty="0">
                <a:latin typeface="Times New Roman"/>
                <a:ea typeface="+mn-ea"/>
                <a:cs typeface="Times New Roman"/>
              </a:rPr>
              <a:t>CH</a:t>
            </a:r>
            <a:r>
              <a:rPr lang="en-US" altLang="en-US" b="1" baseline="-25000" dirty="0">
                <a:latin typeface="Times New Roman"/>
                <a:ea typeface="+mn-ea"/>
                <a:cs typeface="Times New Roman"/>
              </a:rPr>
              <a:t>3</a:t>
            </a:r>
            <a:r>
              <a:rPr lang="en-US" altLang="en-US" b="1" dirty="0">
                <a:latin typeface="Times New Roman"/>
                <a:ea typeface="+mn-ea"/>
                <a:cs typeface="Times New Roman"/>
              </a:rPr>
              <a:t> (CH</a:t>
            </a:r>
            <a:r>
              <a:rPr lang="en-US" altLang="en-US" b="1" baseline="-25000" dirty="0">
                <a:latin typeface="Times New Roman"/>
                <a:ea typeface="+mn-ea"/>
                <a:cs typeface="Times New Roman"/>
              </a:rPr>
              <a:t>2</a:t>
            </a:r>
            <a:r>
              <a:rPr lang="en-US" altLang="en-US" b="1" dirty="0">
                <a:latin typeface="Times New Roman"/>
                <a:ea typeface="+mn-ea"/>
                <a:cs typeface="Times New Roman"/>
              </a:rPr>
              <a:t>)</a:t>
            </a:r>
            <a:r>
              <a:rPr lang="en-US" altLang="en-US" b="1" baseline="-25000" dirty="0">
                <a:latin typeface="Times New Roman"/>
                <a:ea typeface="+mn-ea"/>
                <a:cs typeface="Times New Roman"/>
              </a:rPr>
              <a:t>2</a:t>
            </a:r>
            <a:r>
              <a:rPr lang="en-US" altLang="en-US" b="1" dirty="0">
                <a:latin typeface="Times New Roman"/>
                <a:ea typeface="+mn-ea"/>
                <a:cs typeface="Times New Roman"/>
              </a:rPr>
              <a:t>COOH  	butyric acid	 		Latin for butter</a:t>
            </a:r>
          </a:p>
          <a:p>
            <a:pPr eaLnBrk="1" hangingPunct="1">
              <a:defRPr/>
            </a:pPr>
            <a:r>
              <a:rPr lang="en-US" altLang="en-US" b="1" dirty="0">
                <a:latin typeface="Times New Roman"/>
                <a:ea typeface="+mn-ea"/>
                <a:cs typeface="Times New Roman"/>
              </a:rPr>
              <a:t>CH</a:t>
            </a:r>
            <a:r>
              <a:rPr lang="en-US" altLang="en-US" b="1" baseline="-25000" dirty="0">
                <a:latin typeface="Times New Roman"/>
                <a:ea typeface="+mn-ea"/>
                <a:cs typeface="Times New Roman"/>
              </a:rPr>
              <a:t>3</a:t>
            </a:r>
            <a:r>
              <a:rPr lang="en-US" altLang="en-US" b="1" dirty="0">
                <a:latin typeface="Times New Roman"/>
                <a:ea typeface="+mn-ea"/>
                <a:cs typeface="Times New Roman"/>
              </a:rPr>
              <a:t> (CH</a:t>
            </a:r>
            <a:r>
              <a:rPr lang="en-US" altLang="en-US" b="1" baseline="-25000" dirty="0">
                <a:latin typeface="Times New Roman"/>
                <a:ea typeface="+mn-ea"/>
                <a:cs typeface="Times New Roman"/>
              </a:rPr>
              <a:t>2</a:t>
            </a:r>
            <a:r>
              <a:rPr lang="en-US" altLang="en-US" b="1" dirty="0">
                <a:latin typeface="Times New Roman"/>
                <a:ea typeface="+mn-ea"/>
                <a:cs typeface="Times New Roman"/>
              </a:rPr>
              <a:t>)</a:t>
            </a:r>
            <a:r>
              <a:rPr lang="en-US" altLang="en-US" b="1" baseline="-25000" dirty="0">
                <a:latin typeface="Times New Roman"/>
                <a:ea typeface="+mn-ea"/>
                <a:cs typeface="Times New Roman"/>
              </a:rPr>
              <a:t>3</a:t>
            </a:r>
            <a:r>
              <a:rPr lang="en-US" altLang="en-US" b="1" dirty="0">
                <a:latin typeface="Times New Roman"/>
                <a:ea typeface="+mn-ea"/>
                <a:cs typeface="Times New Roman"/>
              </a:rPr>
              <a:t>COOH  	</a:t>
            </a:r>
            <a:r>
              <a:rPr lang="en-US" altLang="en-US" b="1" dirty="0" err="1">
                <a:latin typeface="Times New Roman"/>
                <a:ea typeface="+mn-ea"/>
                <a:cs typeface="Times New Roman"/>
              </a:rPr>
              <a:t>valeric</a:t>
            </a:r>
            <a:r>
              <a:rPr lang="en-US" altLang="en-US" b="1" dirty="0">
                <a:latin typeface="Times New Roman"/>
                <a:ea typeface="+mn-ea"/>
                <a:cs typeface="Times New Roman"/>
              </a:rPr>
              <a:t> acid          		                valerian root </a:t>
            </a:r>
          </a:p>
          <a:p>
            <a:pPr eaLnBrk="1" hangingPunct="1">
              <a:defRPr/>
            </a:pPr>
            <a:endParaRPr lang="en-US" altLang="en-US" b="1" dirty="0">
              <a:latin typeface="Times New Roman"/>
              <a:ea typeface="+mn-ea"/>
              <a:cs typeface="Times New Roman"/>
            </a:endParaRPr>
          </a:p>
          <a:p>
            <a:pPr algn="just" eaLnBrk="1" hangingPunct="1">
              <a:buClr>
                <a:schemeClr val="accent2"/>
              </a:buClr>
              <a:defRPr/>
            </a:pPr>
            <a:r>
              <a:rPr lang="en-US" altLang="en-US" b="1" dirty="0">
                <a:latin typeface="Times New Roman"/>
                <a:ea typeface="+mn-ea"/>
                <a:cs typeface="Times New Roman"/>
              </a:rPr>
              <a:t> 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ea typeface="+mn-ea"/>
              <a:cs typeface="Times New Roman"/>
            </a:endParaRP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85725" y="1747838"/>
            <a:ext cx="3333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Common Nomenclature</a:t>
            </a:r>
          </a:p>
        </p:txBody>
      </p:sp>
      <p:sp>
        <p:nvSpPr>
          <p:cNvPr id="66565" name="Rectangle 2"/>
          <p:cNvSpPr>
            <a:spLocks noChangeArrowheads="1"/>
          </p:cNvSpPr>
          <p:nvPr/>
        </p:nvSpPr>
        <p:spPr bwMode="auto">
          <a:xfrm>
            <a:off x="152400" y="4775138"/>
            <a:ext cx="876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positions of the carbons present on the acid chain, are located by the Greek letters </a:t>
            </a:r>
            <a:r>
              <a:rPr lang="el-G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indicating the carbon atom next to COOH group (C2), </a:t>
            </a:r>
            <a:r>
              <a:rPr lang="el-G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(C3), etc. 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890838" y="5510213"/>
            <a:ext cx="2900362" cy="922337"/>
          </a:xfrm>
          <a:prstGeom prst="rect">
            <a:avLst/>
          </a:prstGeom>
          <a:noFill/>
          <a:ln w="762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800">
                <a:solidFill>
                  <a:srgbClr val="003300"/>
                </a:solidFill>
                <a:cs typeface="Arial" pitchFamily="34" charset="0"/>
              </a:rPr>
              <a:t>5     4     3    2   1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en-US" sz="1800">
                <a:solidFill>
                  <a:srgbClr val="FF0000"/>
                </a:solidFill>
                <a:cs typeface="Arial" pitchFamily="34" charset="0"/>
              </a:rPr>
              <a:t>-C—C—C—C—COOH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en-US" sz="1800" b="1">
                <a:solidFill>
                  <a:srgbClr val="0070C0"/>
                </a:solidFill>
                <a:cs typeface="Times New Roman" pitchFamily="18" charset="0"/>
              </a:rPr>
              <a:t>δ     γ     β     α</a:t>
            </a:r>
            <a:r>
              <a:rPr lang="en-US" altLang="en-US" sz="1800" b="1">
                <a:solidFill>
                  <a:srgbClr val="FF0000"/>
                </a:solidFill>
                <a:cs typeface="Times New Roman" pitchFamily="18" charset="0"/>
              </a:rPr>
              <a:t>	</a:t>
            </a:r>
            <a:endParaRPr lang="en-US" altLang="en-US" sz="18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066800" y="304800"/>
            <a:ext cx="66294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buFont typeface="Arial" charset="0"/>
              <a:buNone/>
              <a:defRPr/>
            </a:pPr>
            <a:r>
              <a:rPr lang="en-US" sz="1800" b="1" kern="10" dirty="0">
                <a:solidFill>
                  <a:srgbClr val="FF0000"/>
                </a:solidFill>
                <a:latin typeface="Times New Roman"/>
                <a:ea typeface="Arial Black"/>
                <a:cs typeface="Times New Roman"/>
              </a:rPr>
              <a:t>Carboxylic Acids And Their Derivatives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457200" y="914400"/>
            <a:ext cx="830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7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72F6AEC0-FA58-49D1-A378-1BAEBA080CBB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70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3570288"/>
            <a:ext cx="8343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Some aromatic acids have common names</a:t>
            </a:r>
            <a:endParaRPr lang="en-US" altLang="en-US" sz="2400" b="1" i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7587" name="Object 5"/>
          <p:cNvGraphicFramePr>
            <a:graphicFrameLocks noChangeAspect="1"/>
          </p:cNvGraphicFramePr>
          <p:nvPr/>
        </p:nvGraphicFramePr>
        <p:xfrm>
          <a:off x="2819400" y="4038600"/>
          <a:ext cx="3014663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0" r:id="rId3" imgW="1485900" imgH="986028" progId="ChemDraw.Document.6.0">
                  <p:embed/>
                </p:oleObj>
              </mc:Choice>
              <mc:Fallback>
                <p:oleObj r:id="rId3" imgW="1485900" imgH="986028" progId="ChemDraw.Document.6.0">
                  <p:embed/>
                  <p:pic>
                    <p:nvPicPr>
                      <p:cNvPr id="6758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038600"/>
                        <a:ext cx="3014663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8" name="Object 6"/>
          <p:cNvGraphicFramePr>
            <a:graphicFrameLocks noChangeAspect="1"/>
          </p:cNvGraphicFramePr>
          <p:nvPr/>
        </p:nvGraphicFramePr>
        <p:xfrm>
          <a:off x="2971800" y="1981200"/>
          <a:ext cx="3149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1" r:id="rId5" imgW="1077197" imgH="182576" progId="ChemDraw.Document.6.0">
                  <p:embed/>
                </p:oleObj>
              </mc:Choice>
              <mc:Fallback>
                <p:oleObj r:id="rId5" imgW="1077197" imgH="182576" progId="ChemDraw.Document.6.0">
                  <p:embed/>
                  <p:pic>
                    <p:nvPicPr>
                      <p:cNvPr id="6758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981200"/>
                        <a:ext cx="3149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9" name="مربع نص 20"/>
          <p:cNvSpPr txBox="1">
            <a:spLocks noChangeArrowheads="1"/>
          </p:cNvSpPr>
          <p:nvPr/>
        </p:nvSpPr>
        <p:spPr bwMode="auto">
          <a:xfrm>
            <a:off x="3167063" y="26670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Succinic acid</a:t>
            </a:r>
          </a:p>
        </p:txBody>
      </p:sp>
      <p:sp>
        <p:nvSpPr>
          <p:cNvPr id="67590" name="Rectangle 2"/>
          <p:cNvSpPr>
            <a:spLocks noChangeArrowheads="1"/>
          </p:cNvSpPr>
          <p:nvPr/>
        </p:nvSpPr>
        <p:spPr bwMode="auto">
          <a:xfrm>
            <a:off x="138113" y="1066800"/>
            <a:ext cx="834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Example of dicarboxylic acids</a:t>
            </a:r>
            <a:endParaRPr lang="en-US" altLang="en-US" sz="2400" b="1" i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66800" y="304800"/>
            <a:ext cx="66294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buFont typeface="Arial" charset="0"/>
              <a:buNone/>
              <a:defRPr/>
            </a:pPr>
            <a:r>
              <a:rPr lang="en-US" sz="1800" b="1" kern="10">
                <a:solidFill>
                  <a:prstClr val="black"/>
                </a:solidFill>
                <a:latin typeface="Times New Roman"/>
                <a:ea typeface="Arial Black"/>
                <a:cs typeface="Times New Roman"/>
              </a:rPr>
              <a:t>Carboxylic Acids And Their Derivatives</a:t>
            </a:r>
            <a:endParaRPr lang="en-US" sz="1800" b="1" kern="10" dirty="0">
              <a:solidFill>
                <a:prstClr val="black"/>
              </a:solidFill>
              <a:latin typeface="Times New Roman"/>
              <a:ea typeface="Arial Black"/>
              <a:cs typeface="Times New Roman"/>
            </a:endParaRPr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457200" y="914400"/>
            <a:ext cx="830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59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A7E35D45-3C72-444B-9BFA-7B28C029B323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570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Line 2053"/>
          <p:cNvSpPr>
            <a:spLocks noChangeShapeType="1"/>
          </p:cNvSpPr>
          <p:nvPr/>
        </p:nvSpPr>
        <p:spPr bwMode="auto">
          <a:xfrm flipH="1">
            <a:off x="139700" y="6604000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1" name="AutoShape 205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9700" y="6413500"/>
            <a:ext cx="3429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i="1" u="sng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318" name="Rectangle 19"/>
          <p:cNvSpPr>
            <a:spLocks noChangeArrowheads="1"/>
          </p:cNvSpPr>
          <p:nvPr/>
        </p:nvSpPr>
        <p:spPr bwMode="auto">
          <a:xfrm>
            <a:off x="0" y="990600"/>
            <a:ext cx="307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IUPAC Nomenclature</a:t>
            </a:r>
          </a:p>
        </p:txBody>
      </p:sp>
      <p:sp>
        <p:nvSpPr>
          <p:cNvPr id="13319" name="Rectangle 20"/>
          <p:cNvSpPr>
            <a:spLocks noChangeArrowheads="1"/>
          </p:cNvSpPr>
          <p:nvPr/>
        </p:nvSpPr>
        <p:spPr bwMode="auto">
          <a:xfrm>
            <a:off x="0" y="1600200"/>
            <a:ext cx="9144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Find the longest continuous carbon chain contains the COOH group to get the root name of the parent hydrocarbon,   then replace the ending </a:t>
            </a:r>
            <a:r>
              <a:rPr lang="en-US" altLang="en-US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-e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by the suffix </a:t>
            </a:r>
            <a:r>
              <a:rPr lang="en-US" altLang="en-US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en-US" sz="2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oic</a:t>
            </a:r>
            <a:r>
              <a:rPr lang="en-US" altLang="en-US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acid.</a:t>
            </a:r>
          </a:p>
          <a:p>
            <a:pPr algn="just" eaLnBrk="1" hangingPunct="1"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altLang="en-US" sz="2000" b="1" dirty="0">
                <a:latin typeface="Times New Roman" pitchFamily="18" charset="0"/>
                <a:cs typeface="Times New Roman" pitchFamily="18" charset="0"/>
              </a:rPr>
              <a:t> Number the chain starting with the carbon of COOH group as C-1</a:t>
            </a:r>
          </a:p>
          <a:p>
            <a:pPr algn="just" eaLnBrk="1" hangingPunct="1"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altLang="en-US" sz="2000" b="1" dirty="0">
                <a:latin typeface="Times New Roman" pitchFamily="18" charset="0"/>
                <a:cs typeface="Times New Roman" pitchFamily="18" charset="0"/>
              </a:rPr>
              <a:t> If there are substituents identify their names, positions and list them as prefixes in alphabetical order.</a:t>
            </a:r>
          </a:p>
          <a:p>
            <a:pPr eaLnBrk="1" hangingPunct="1">
              <a:defRPr/>
            </a:pPr>
            <a:endParaRPr lang="en-GB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GB" altLang="en-US" sz="20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Examples:     </a:t>
            </a:r>
            <a:r>
              <a:rPr lang="en-GB" altLang="en-US" sz="2000" b="1" dirty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(CH</a:t>
            </a:r>
            <a:r>
              <a:rPr lang="en-GB" altLang="en-US" sz="2000" b="1" baseline="-25000" dirty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altLang="en-US" sz="2000" b="1" dirty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altLang="en-US" sz="2000" b="1" baseline="-25000" dirty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altLang="en-US" sz="2000" b="1" dirty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 - CH(CH</a:t>
            </a:r>
            <a:r>
              <a:rPr lang="en-GB" altLang="en-US" sz="2000" b="1" baseline="-25000" dirty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altLang="en-US" sz="2000" b="1" dirty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 - CH</a:t>
            </a:r>
            <a:r>
              <a:rPr lang="en-GB" altLang="en-US" sz="2000" b="1" baseline="-25000" dirty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altLang="en-US" sz="2000" b="1" dirty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- CH</a:t>
            </a:r>
            <a:r>
              <a:rPr lang="en-GB" altLang="en-US" sz="2000" b="1" baseline="-25000" dirty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altLang="en-US" sz="2000" b="1" dirty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- COOH    </a:t>
            </a:r>
            <a:r>
              <a:rPr lang="en-GB" altLang="en-US" sz="2000" b="1" dirty="0">
                <a:latin typeface="Times New Roman" pitchFamily="18" charset="0"/>
                <a:cs typeface="Times New Roman" pitchFamily="18" charset="0"/>
              </a:rPr>
              <a:t>is called </a:t>
            </a:r>
          </a:p>
          <a:p>
            <a:pPr eaLnBrk="1" hangingPunct="1">
              <a:defRPr/>
            </a:pPr>
            <a:r>
              <a:rPr lang="en-GB" altLang="en-US" sz="2000" b="1" dirty="0">
                <a:latin typeface="Times New Roman" pitchFamily="18" charset="0"/>
                <a:cs typeface="Times New Roman" pitchFamily="18" charset="0"/>
              </a:rPr>
              <a:t>	               </a:t>
            </a:r>
            <a:r>
              <a:rPr lang="en-GB" altLang="en-US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4,5-Dimethylhexanoic acid</a:t>
            </a:r>
            <a:r>
              <a:rPr lang="en-GB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8614" name="Picture 6" descr="http://www.chemguide.co.uk/organicprops/acids/acidformula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4467225"/>
            <a:ext cx="56102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8615" name="Object 1"/>
          <p:cNvGraphicFramePr>
            <a:graphicFrameLocks noChangeAspect="1"/>
          </p:cNvGraphicFramePr>
          <p:nvPr/>
        </p:nvGraphicFramePr>
        <p:xfrm>
          <a:off x="7877175" y="4665663"/>
          <a:ext cx="1139825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4" r:id="rId4" imgW="677390" imgH="389920" progId="ChemDraw.Document.6.0">
                  <p:embed/>
                </p:oleObj>
              </mc:Choice>
              <mc:Fallback>
                <p:oleObj r:id="rId4" imgW="677390" imgH="389920" progId="ChemDraw.Document.6.0">
                  <p:embed/>
                  <p:pic>
                    <p:nvPicPr>
                      <p:cNvPr id="6861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7175" y="4665663"/>
                        <a:ext cx="1139825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6" name="Object 2"/>
          <p:cNvGraphicFramePr>
            <a:graphicFrameLocks noChangeAspect="1"/>
          </p:cNvGraphicFramePr>
          <p:nvPr/>
        </p:nvGraphicFramePr>
        <p:xfrm>
          <a:off x="5907088" y="4665663"/>
          <a:ext cx="1139825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5" r:id="rId6" imgW="677390" imgH="389920" progId="ChemDraw.Document.6.0">
                  <p:embed/>
                </p:oleObj>
              </mc:Choice>
              <mc:Fallback>
                <p:oleObj r:id="rId6" imgW="677390" imgH="389920" progId="ChemDraw.Document.6.0">
                  <p:embed/>
                  <p:pic>
                    <p:nvPicPr>
                      <p:cNvPr id="686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7088" y="4665663"/>
                        <a:ext cx="1139825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7" name="Rectangle 4"/>
          <p:cNvSpPr>
            <a:spLocks noChangeArrowheads="1"/>
          </p:cNvSpPr>
          <p:nvPr/>
        </p:nvSpPr>
        <p:spPr bwMode="auto">
          <a:xfrm>
            <a:off x="5781675" y="5575300"/>
            <a:ext cx="146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Butanoic acid</a:t>
            </a:r>
          </a:p>
        </p:txBody>
      </p:sp>
      <p:sp>
        <p:nvSpPr>
          <p:cNvPr id="68618" name="Rectangle 12"/>
          <p:cNvSpPr>
            <a:spLocks noChangeArrowheads="1"/>
          </p:cNvSpPr>
          <p:nvPr/>
        </p:nvSpPr>
        <p:spPr bwMode="auto">
          <a:xfrm>
            <a:off x="7580313" y="5603875"/>
            <a:ext cx="1538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Pentanoic acid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066800" y="304800"/>
            <a:ext cx="66294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buFont typeface="Arial" charset="0"/>
              <a:buNone/>
              <a:defRPr/>
            </a:pPr>
            <a:r>
              <a:rPr lang="en-US" sz="1800" b="1" kern="10">
                <a:solidFill>
                  <a:prstClr val="black"/>
                </a:solidFill>
                <a:latin typeface="Times New Roman"/>
                <a:ea typeface="Arial Black"/>
                <a:cs typeface="Times New Roman"/>
              </a:rPr>
              <a:t>Carboxylic Acids And Their Derivatives</a:t>
            </a:r>
            <a:endParaRPr lang="en-US" sz="1800" b="1" kern="10" dirty="0">
              <a:solidFill>
                <a:prstClr val="black"/>
              </a:solidFill>
              <a:latin typeface="Times New Roman"/>
              <a:ea typeface="Arial Black"/>
              <a:cs typeface="Times New Roman"/>
            </a:endParaRP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457200" y="914400"/>
            <a:ext cx="830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2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8EC296B2-6BC5-4BA8-8B0D-18363F4FC3B7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342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ChangeArrowheads="1"/>
          </p:cNvSpPr>
          <p:nvPr/>
        </p:nvSpPr>
        <p:spPr bwMode="auto">
          <a:xfrm>
            <a:off x="76200" y="2562225"/>
            <a:ext cx="8972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Cyclic compounds containing one or more COOH groups attached to the ring are named by identifying the name of the ring followed by the word carboxylic acid or dicarboxylic acid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etc.  The </a:t>
            </a:r>
            <a:r>
              <a:rPr lang="en-GB" altLang="en-US" sz="20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atom bearing the carboxylic group is numbered 1</a:t>
            </a:r>
            <a:r>
              <a:rPr lang="en-GB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and the substituents are numbered relative to it.</a:t>
            </a:r>
          </a:p>
        </p:txBody>
      </p:sp>
      <p:graphicFrame>
        <p:nvGraphicFramePr>
          <p:cNvPr id="69635" name="Object 14"/>
          <p:cNvGraphicFramePr>
            <a:graphicFrameLocks noChangeAspect="1"/>
          </p:cNvGraphicFramePr>
          <p:nvPr/>
        </p:nvGraphicFramePr>
        <p:xfrm>
          <a:off x="319088" y="3886200"/>
          <a:ext cx="84582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2" name="CS ChemDraw Drawing" r:id="rId3" imgW="3098292" imgH="1249680" progId="ChemDraw.Document.6.0">
                  <p:embed/>
                </p:oleObj>
              </mc:Choice>
              <mc:Fallback>
                <p:oleObj name="CS ChemDraw Drawing" r:id="rId3" imgW="3098292" imgH="1249680" progId="ChemDraw.Document.6.0">
                  <p:embed/>
                  <p:pic>
                    <p:nvPicPr>
                      <p:cNvPr id="6963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3886200"/>
                        <a:ext cx="84582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1"/>
          <p:cNvGraphicFramePr>
            <a:graphicFrameLocks noChangeAspect="1"/>
          </p:cNvGraphicFramePr>
          <p:nvPr/>
        </p:nvGraphicFramePr>
        <p:xfrm>
          <a:off x="381000" y="1165225"/>
          <a:ext cx="1843088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3" r:id="rId5" imgW="1086612" imgH="548640" progId="ChemDraw.Document.6.0">
                  <p:embed/>
                </p:oleObj>
              </mc:Choice>
              <mc:Fallback>
                <p:oleObj r:id="rId5" imgW="1086612" imgH="548640" progId="ChemDraw.Document.6.0">
                  <p:embed/>
                  <p:pic>
                    <p:nvPicPr>
                      <p:cNvPr id="6963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65225"/>
                        <a:ext cx="1843088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2"/>
          <p:cNvGraphicFramePr>
            <a:graphicFrameLocks noChangeAspect="1"/>
          </p:cNvGraphicFramePr>
          <p:nvPr/>
        </p:nvGraphicFramePr>
        <p:xfrm>
          <a:off x="4522788" y="1089025"/>
          <a:ext cx="130651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4" r:id="rId7" imgW="769620" imgH="365760" progId="ChemDraw.Document.6.0">
                  <p:embed/>
                </p:oleObj>
              </mc:Choice>
              <mc:Fallback>
                <p:oleObj r:id="rId7" imgW="769620" imgH="365760" progId="ChemDraw.Document.6.0">
                  <p:embed/>
                  <p:pic>
                    <p:nvPicPr>
                      <p:cNvPr id="6963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788" y="1089025"/>
                        <a:ext cx="1306512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8" name="Object 3"/>
          <p:cNvGraphicFramePr>
            <a:graphicFrameLocks noChangeAspect="1"/>
          </p:cNvGraphicFramePr>
          <p:nvPr/>
        </p:nvGraphicFramePr>
        <p:xfrm>
          <a:off x="7086600" y="1317625"/>
          <a:ext cx="1827213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5" r:id="rId9" imgW="1077197" imgH="182576" progId="ChemDraw.Document.6.0">
                  <p:embed/>
                </p:oleObj>
              </mc:Choice>
              <mc:Fallback>
                <p:oleObj r:id="rId9" imgW="1077197" imgH="182576" progId="ChemDraw.Document.6.0">
                  <p:embed/>
                  <p:pic>
                    <p:nvPicPr>
                      <p:cNvPr id="6963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317625"/>
                        <a:ext cx="1827213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9" name="مربع نص 20"/>
          <p:cNvSpPr txBox="1">
            <a:spLocks noChangeArrowheads="1"/>
          </p:cNvSpPr>
          <p:nvPr/>
        </p:nvSpPr>
        <p:spPr bwMode="auto">
          <a:xfrm>
            <a:off x="6705600" y="2114550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1,4-Butandioic acid</a:t>
            </a:r>
          </a:p>
        </p:txBody>
      </p:sp>
      <p:sp>
        <p:nvSpPr>
          <p:cNvPr id="69640" name="مربع نص 22"/>
          <p:cNvSpPr txBox="1">
            <a:spLocks noChangeArrowheads="1"/>
          </p:cNvSpPr>
          <p:nvPr/>
        </p:nvSpPr>
        <p:spPr bwMode="auto">
          <a:xfrm>
            <a:off x="0" y="213360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3-Bromo-2-hydroxy-4-hexenoic acid</a:t>
            </a:r>
          </a:p>
        </p:txBody>
      </p:sp>
      <p:sp>
        <p:nvSpPr>
          <p:cNvPr id="69641" name="مربع نص 21"/>
          <p:cNvSpPr txBox="1">
            <a:spLocks noChangeArrowheads="1"/>
          </p:cNvSpPr>
          <p:nvPr/>
        </p:nvSpPr>
        <p:spPr bwMode="auto">
          <a:xfrm>
            <a:off x="3962400" y="2114550"/>
            <a:ext cx="281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3-Aminobutanoic acid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066800" y="304800"/>
            <a:ext cx="66294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buFont typeface="Arial" charset="0"/>
              <a:buNone/>
              <a:defRPr/>
            </a:pPr>
            <a:r>
              <a:rPr lang="en-US" sz="1800" b="1" kern="10">
                <a:solidFill>
                  <a:prstClr val="black"/>
                </a:solidFill>
                <a:latin typeface="Times New Roman"/>
                <a:ea typeface="Arial Black"/>
                <a:cs typeface="Times New Roman"/>
              </a:rPr>
              <a:t>Carboxylic Acids And Their Derivatives</a:t>
            </a:r>
            <a:endParaRPr lang="en-US" sz="1800" b="1" kern="10" dirty="0">
              <a:solidFill>
                <a:prstClr val="black"/>
              </a:solidFill>
              <a:latin typeface="Times New Roman"/>
              <a:ea typeface="Arial Black"/>
              <a:cs typeface="Times New Roman"/>
            </a:endParaRP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914400"/>
            <a:ext cx="830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4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507AEF99-115C-46C5-849E-C4DE3AB81E5E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247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2"/>
          <p:cNvSpPr>
            <a:spLocks noChangeArrowheads="1"/>
          </p:cNvSpPr>
          <p:nvPr/>
        </p:nvSpPr>
        <p:spPr bwMode="auto">
          <a:xfrm>
            <a:off x="0" y="15240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 </a:t>
            </a:r>
            <a:r>
              <a:rPr lang="en-GB" altLang="en-US" sz="2400" dirty="0">
                <a:latin typeface="Times New Roman"/>
                <a:ea typeface="+mn-ea"/>
                <a:cs typeface="Times New Roman"/>
              </a:rPr>
              <a:t>Some aromatic compounds have common names accepted by the IUPAC also they can be named a</a:t>
            </a:r>
            <a:r>
              <a:rPr lang="en-US" altLang="en-US" sz="2400" dirty="0">
                <a:latin typeface="Times New Roman"/>
                <a:ea typeface="+mn-ea"/>
                <a:cs typeface="Times New Roman"/>
              </a:rPr>
              <a:t>s benzene carboxylic acids</a:t>
            </a:r>
            <a:endParaRPr lang="en-GB" altLang="en-US" sz="2400" dirty="0">
              <a:latin typeface="Times New Roman"/>
              <a:ea typeface="+mn-ea"/>
              <a:cs typeface="Times New Roman"/>
            </a:endParaRPr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457200" y="2667000"/>
          <a:ext cx="80010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5" r:id="rId3" imgW="4617720" imgH="833628" progId="ChemDraw.Document.6.0">
                  <p:embed/>
                </p:oleObj>
              </mc:Choice>
              <mc:Fallback>
                <p:oleObj r:id="rId3" imgW="4617720" imgH="833628" progId="ChemDraw.Document.6.0">
                  <p:embed/>
                  <p:pic>
                    <p:nvPicPr>
                      <p:cNvPr id="706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7000"/>
                        <a:ext cx="80010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66800" y="304800"/>
            <a:ext cx="66294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buFont typeface="Arial" charset="0"/>
              <a:buNone/>
              <a:defRPr/>
            </a:pPr>
            <a:r>
              <a:rPr lang="en-US" sz="1800" b="1" kern="10">
                <a:solidFill>
                  <a:prstClr val="black"/>
                </a:solidFill>
                <a:latin typeface="Times New Roman"/>
                <a:ea typeface="Arial Black"/>
                <a:cs typeface="Times New Roman"/>
              </a:rPr>
              <a:t>Carboxylic Acids And Their Derivatives</a:t>
            </a:r>
            <a:endParaRPr lang="en-US" sz="1800" b="1" kern="10" dirty="0">
              <a:solidFill>
                <a:prstClr val="black"/>
              </a:solidFill>
              <a:latin typeface="Times New Roman"/>
              <a:ea typeface="Arial Black"/>
              <a:cs typeface="Times New Roman"/>
            </a:endParaRP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457200" y="914400"/>
            <a:ext cx="830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6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8A16CF9F-238D-4105-832D-069528723A49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04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6585444" cy="442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076621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Physical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Carboxylic acids form a hydrogen bond dimer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u="sng" dirty="0"/>
              <a:t>Boiling points</a:t>
            </a:r>
          </a:p>
          <a:p>
            <a:pPr lvl="1"/>
            <a:r>
              <a:rPr lang="en-US" dirty="0"/>
              <a:t>Carboxylic acids are </a:t>
            </a:r>
            <a:r>
              <a:rPr lang="en-US" dirty="0">
                <a:solidFill>
                  <a:srgbClr val="FF0000"/>
                </a:solidFill>
              </a:rPr>
              <a:t>very high</a:t>
            </a:r>
          </a:p>
          <a:p>
            <a:pPr lvl="1"/>
            <a:r>
              <a:rPr lang="en-US" dirty="0"/>
              <a:t>CA &gt; alcohols &gt; aldehyde/ketones &gt; hydrocarbons</a:t>
            </a:r>
          </a:p>
          <a:p>
            <a:pPr lvl="1"/>
            <a:r>
              <a:rPr lang="en-US" dirty="0"/>
              <a:t>Carboxylic acid derivatives are less predictable</a:t>
            </a:r>
          </a:p>
          <a:p>
            <a:pPr lvl="1"/>
            <a:r>
              <a:rPr lang="en-US" dirty="0"/>
              <a:t>Generally amides &gt; carboxylic acids &gt; acid halides/esters</a:t>
            </a:r>
          </a:p>
          <a:p>
            <a:pPr lvl="1"/>
            <a:r>
              <a:rPr lang="en-US" dirty="0"/>
              <a:t>Tertiary amides &lt; primary and secondary amides</a:t>
            </a:r>
          </a:p>
          <a:p>
            <a:pPr lvl="2"/>
            <a:r>
              <a:rPr lang="en-US" dirty="0"/>
              <a:t>no H-bonding in liquid phase (neat)</a:t>
            </a:r>
          </a:p>
        </p:txBody>
      </p:sp>
      <p:pic>
        <p:nvPicPr>
          <p:cNvPr id="4" name="Picture 4" descr="20_u0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0" r="65009" b="11423"/>
          <a:stretch/>
        </p:blipFill>
        <p:spPr bwMode="auto">
          <a:xfrm>
            <a:off x="2819400" y="2209800"/>
            <a:ext cx="3146287" cy="180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010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/>
              <a:t>Alkanoic (Carboxylic) Acids</a:t>
            </a:r>
            <a:r>
              <a:rPr lang="en-GB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General Formula: </a:t>
            </a:r>
            <a:r>
              <a:rPr lang="en-GB" i="1" dirty="0">
                <a:solidFill>
                  <a:srgbClr val="FF0000"/>
                </a:solidFill>
              </a:rPr>
              <a:t>R-COOH</a:t>
            </a:r>
          </a:p>
          <a:p>
            <a:r>
              <a:rPr lang="en-GB" dirty="0"/>
              <a:t>Naming:	Suffix </a:t>
            </a:r>
            <a:r>
              <a:rPr lang="en-GB" b="1" dirty="0">
                <a:solidFill>
                  <a:srgbClr val="FF0000"/>
                </a:solidFill>
              </a:rPr>
              <a:t>-</a:t>
            </a:r>
            <a:r>
              <a:rPr lang="en-GB" b="1" dirty="0" err="1">
                <a:solidFill>
                  <a:srgbClr val="FF0000"/>
                </a:solidFill>
              </a:rPr>
              <a:t>anoic</a:t>
            </a:r>
            <a:r>
              <a:rPr lang="en-GB" b="1" dirty="0">
                <a:solidFill>
                  <a:srgbClr val="FF0000"/>
                </a:solidFill>
              </a:rPr>
              <a:t> acid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CH</a:t>
            </a:r>
            <a:r>
              <a:rPr lang="en-GB" baseline="-25000" dirty="0"/>
              <a:t>3</a:t>
            </a:r>
            <a:r>
              <a:rPr lang="en-GB" dirty="0"/>
              <a:t>COOH  ethanoic acid</a:t>
            </a:r>
          </a:p>
          <a:p>
            <a:r>
              <a:rPr lang="en-GB" dirty="0"/>
              <a:t>ClCH</a:t>
            </a:r>
            <a:r>
              <a:rPr lang="en-GB" baseline="-25000" dirty="0"/>
              <a:t>2</a:t>
            </a:r>
            <a:r>
              <a:rPr lang="en-GB" dirty="0"/>
              <a:t>CH</a:t>
            </a:r>
            <a:r>
              <a:rPr lang="en-GB" baseline="-25000" dirty="0"/>
              <a:t>2</a:t>
            </a:r>
            <a:r>
              <a:rPr lang="en-GB" dirty="0"/>
              <a:t>COOH  3-chloropropanoic acid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3657600" cy="2286000"/>
          </a:xfrm>
          <a:prstGeom prst="rect">
            <a:avLst/>
          </a:prstGeom>
          <a:solidFill>
            <a:sysClr val="window" lastClr="FFFFFF"/>
          </a:solidFill>
          <a:ln w="63500">
            <a:solidFill>
              <a:srgbClr val="4F81BD"/>
            </a:solidFill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657600"/>
            <a:ext cx="3657600" cy="2286000"/>
          </a:xfrm>
          <a:prstGeom prst="rect">
            <a:avLst/>
          </a:prstGeom>
          <a:ln w="63500"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82520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 idx="4294967295"/>
          </p:nvPr>
        </p:nvSpPr>
        <p:spPr>
          <a:xfrm>
            <a:off x="0" y="968375"/>
            <a:ext cx="8401050" cy="782638"/>
          </a:xfrm>
        </p:spPr>
        <p:txBody>
          <a:bodyPr/>
          <a:lstStyle/>
          <a:p>
            <a:pPr eaLnBrk="1" hangingPunct="1"/>
            <a:r>
              <a:rPr lang="en-US" altLang="en-US" sz="2400" b="1" u="sng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Physical Properties OF Carboxylic Acids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66800" y="304800"/>
            <a:ext cx="66294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buFont typeface="Arial" charset="0"/>
              <a:buNone/>
              <a:defRPr/>
            </a:pPr>
            <a:r>
              <a:rPr lang="en-US" sz="1800" b="1" kern="10">
                <a:solidFill>
                  <a:prstClr val="black"/>
                </a:solidFill>
                <a:latin typeface="Times New Roman"/>
                <a:ea typeface="Arial Black"/>
                <a:cs typeface="Times New Roman"/>
              </a:rPr>
              <a:t>Carboxylic Acids And Their Derivatives</a:t>
            </a:r>
            <a:endParaRPr lang="en-US" sz="1800" b="1" kern="10" dirty="0">
              <a:solidFill>
                <a:prstClr val="black"/>
              </a:solidFill>
              <a:latin typeface="Times New Roman"/>
              <a:ea typeface="Arial Black"/>
              <a:cs typeface="Times New Roman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457200" y="914400"/>
            <a:ext cx="830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-15875" y="1828800"/>
            <a:ext cx="9144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>
            <a:normAutofit/>
          </a:bodyPr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Boiling Points</a:t>
            </a:r>
            <a:endParaRPr lang="en-US" altLang="en-US" sz="32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Carboxylic acids have 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exceptionally high boiling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 than alcohols of identical relative molecular masses, For example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20000"/>
              </a:spcBef>
              <a:spcAft>
                <a:spcPts val="200"/>
              </a:spcAft>
              <a:buFont typeface="Wingdings 2" pitchFamily="18" charset="2"/>
              <a:buNone/>
              <a:defRPr/>
            </a:pPr>
            <a:r>
              <a:rPr lang="en-GB" altLang="en-US" sz="2000" b="1" dirty="0">
                <a:solidFill>
                  <a:srgbClr val="003399"/>
                </a:solidFill>
                <a:cs typeface="Arial" pitchFamily="34" charset="0"/>
              </a:rPr>
              <a:t>					         </a:t>
            </a:r>
            <a:r>
              <a:rPr lang="en-GB" altLang="en-US" sz="2000" b="1" dirty="0">
                <a:solidFill>
                  <a:srgbClr val="CC0000"/>
                </a:solidFill>
                <a:latin typeface="Comic Sans MS" pitchFamily="66" charset="0"/>
                <a:cs typeface="Arial" pitchFamily="34" charset="0"/>
              </a:rPr>
              <a:t>M.F. 		M.W		</a:t>
            </a:r>
            <a:r>
              <a:rPr lang="en-GB" altLang="en-US" sz="2000" b="1" dirty="0" err="1">
                <a:solidFill>
                  <a:srgbClr val="CC0000"/>
                </a:solidFill>
                <a:latin typeface="Comic Sans MS" pitchFamily="66" charset="0"/>
                <a:cs typeface="Arial" pitchFamily="34" charset="0"/>
              </a:rPr>
              <a:t>bp</a:t>
            </a:r>
            <a:r>
              <a:rPr lang="en-GB" altLang="en-US" sz="2000" b="1" dirty="0">
                <a:solidFill>
                  <a:srgbClr val="CC0000"/>
                </a:solidFill>
                <a:latin typeface="Comic Sans MS" pitchFamily="66" charset="0"/>
                <a:cs typeface="Arial" pitchFamily="34" charset="0"/>
              </a:rPr>
              <a:t> / °C</a:t>
            </a:r>
          </a:p>
          <a:p>
            <a:pPr eaLnBrk="1" hangingPunct="1">
              <a:spcBef>
                <a:spcPct val="20000"/>
              </a:spcBef>
              <a:spcAft>
                <a:spcPts val="200"/>
              </a:spcAft>
              <a:buFont typeface="Wingdings 2" pitchFamily="18" charset="2"/>
              <a:buNone/>
              <a:defRPr/>
            </a:pPr>
            <a:r>
              <a:rPr lang="en-GB" altLang="en-US" sz="2000" b="1" dirty="0">
                <a:solidFill>
                  <a:srgbClr val="CC0000"/>
                </a:solidFill>
                <a:latin typeface="Comic Sans MS" pitchFamily="66" charset="0"/>
                <a:cs typeface="Arial" pitchFamily="34" charset="0"/>
              </a:rPr>
              <a:t> Propanol	</a:t>
            </a:r>
            <a:r>
              <a:rPr lang="en-GB" altLang="en-US" sz="2000" b="1" dirty="0">
                <a:solidFill>
                  <a:srgbClr val="CC0000"/>
                </a:solidFill>
                <a:cs typeface="Arial" pitchFamily="34" charset="0"/>
              </a:rPr>
              <a:t>		C</a:t>
            </a:r>
            <a:r>
              <a:rPr lang="en-GB" altLang="en-US" sz="2000" b="1" baseline="-25000" dirty="0">
                <a:solidFill>
                  <a:srgbClr val="CC0000"/>
                </a:solidFill>
                <a:cs typeface="Arial" pitchFamily="34" charset="0"/>
              </a:rPr>
              <a:t>3</a:t>
            </a:r>
            <a:r>
              <a:rPr lang="en-GB" altLang="en-US" sz="2000" b="1" dirty="0">
                <a:solidFill>
                  <a:srgbClr val="CC0000"/>
                </a:solidFill>
                <a:cs typeface="Arial" pitchFamily="34" charset="0"/>
              </a:rPr>
              <a:t>H</a:t>
            </a:r>
            <a:r>
              <a:rPr lang="en-GB" altLang="en-US" sz="2000" b="1" baseline="-25000" dirty="0">
                <a:solidFill>
                  <a:srgbClr val="CC0000"/>
                </a:solidFill>
                <a:cs typeface="Arial" pitchFamily="34" charset="0"/>
              </a:rPr>
              <a:t>8</a:t>
            </a:r>
            <a:r>
              <a:rPr lang="en-GB" altLang="en-US" sz="2000" b="1" dirty="0">
                <a:solidFill>
                  <a:srgbClr val="CC0000"/>
                </a:solidFill>
                <a:cs typeface="Arial" pitchFamily="34" charset="0"/>
              </a:rPr>
              <a:t>O		60.01	   	97.2</a:t>
            </a:r>
          </a:p>
          <a:p>
            <a:pPr eaLnBrk="1" hangingPunct="1">
              <a:spcBef>
                <a:spcPct val="20000"/>
              </a:spcBef>
              <a:spcAft>
                <a:spcPts val="200"/>
              </a:spcAft>
              <a:buFont typeface="Wingdings 2" pitchFamily="18" charset="2"/>
              <a:buNone/>
              <a:defRPr/>
            </a:pPr>
            <a:r>
              <a:rPr lang="en-GB" altLang="en-US" sz="2000" b="1" dirty="0">
                <a:solidFill>
                  <a:srgbClr val="CC0000"/>
                </a:solidFill>
                <a:latin typeface="Comic Sans MS" pitchFamily="66" charset="0"/>
                <a:cs typeface="Arial" pitchFamily="34" charset="0"/>
              </a:rPr>
              <a:t>Ethanoic acid	</a:t>
            </a:r>
            <a:r>
              <a:rPr lang="en-GB" altLang="en-US" sz="2000" b="1" dirty="0">
                <a:solidFill>
                  <a:srgbClr val="CC0000"/>
                </a:solidFill>
                <a:cs typeface="Arial" pitchFamily="34" charset="0"/>
              </a:rPr>
              <a:t>	C</a:t>
            </a:r>
            <a:r>
              <a:rPr lang="en-GB" altLang="en-US" sz="2000" b="1" baseline="-25000" dirty="0">
                <a:solidFill>
                  <a:srgbClr val="CC0000"/>
                </a:solidFill>
                <a:cs typeface="Arial" pitchFamily="34" charset="0"/>
              </a:rPr>
              <a:t>2</a:t>
            </a:r>
            <a:r>
              <a:rPr lang="en-GB" altLang="en-US" sz="2000" b="1" dirty="0">
                <a:solidFill>
                  <a:srgbClr val="CC0000"/>
                </a:solidFill>
                <a:cs typeface="Arial" pitchFamily="34" charset="0"/>
              </a:rPr>
              <a:t>H</a:t>
            </a:r>
            <a:r>
              <a:rPr lang="en-GB" altLang="en-US" sz="2000" b="1" baseline="-25000" dirty="0">
                <a:solidFill>
                  <a:srgbClr val="CC0000"/>
                </a:solidFill>
                <a:cs typeface="Arial" pitchFamily="34" charset="0"/>
              </a:rPr>
              <a:t>4</a:t>
            </a:r>
            <a:r>
              <a:rPr lang="en-GB" altLang="en-US" sz="2000" b="1" dirty="0">
                <a:solidFill>
                  <a:srgbClr val="CC0000"/>
                </a:solidFill>
                <a:cs typeface="Arial" pitchFamily="34" charset="0"/>
              </a:rPr>
              <a:t>O</a:t>
            </a:r>
            <a:r>
              <a:rPr lang="en-GB" altLang="en-US" sz="2000" b="1" baseline="-25000" dirty="0">
                <a:solidFill>
                  <a:srgbClr val="CC0000"/>
                </a:solidFill>
                <a:cs typeface="Arial" pitchFamily="34" charset="0"/>
              </a:rPr>
              <a:t>2</a:t>
            </a:r>
            <a:r>
              <a:rPr lang="en-GB" altLang="en-US" sz="2000" b="1" dirty="0">
                <a:solidFill>
                  <a:srgbClr val="CC0000"/>
                </a:solidFill>
                <a:cs typeface="Arial" pitchFamily="34" charset="0"/>
              </a:rPr>
              <a:t>        60.05	       118</a:t>
            </a:r>
          </a:p>
          <a:p>
            <a:pPr eaLnBrk="1" hangingPunct="1">
              <a:spcBef>
                <a:spcPct val="20000"/>
              </a:spcBef>
              <a:spcAft>
                <a:spcPts val="200"/>
              </a:spcAft>
              <a:buFont typeface="Wingdings 2" pitchFamily="18" charset="2"/>
              <a:buNone/>
              <a:defRPr/>
            </a:pP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Carboxylic acids have higher boiling points than alcohols and aldehydes, because their dimeric structures. </a:t>
            </a:r>
          </a:p>
          <a:p>
            <a:pPr eaLnBrk="1" hangingPunct="1">
              <a:spcBef>
                <a:spcPct val="20000"/>
              </a:spcBef>
              <a:spcAft>
                <a:spcPts val="200"/>
              </a:spcAft>
              <a:buFont typeface="Wingdings 2" pitchFamily="18" charset="2"/>
              <a:buNone/>
              <a:defRPr/>
            </a:pPr>
            <a:r>
              <a:rPr lang="en-GB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Hydrogen-bonded acid dimer</a:t>
            </a:r>
          </a:p>
          <a:p>
            <a:pPr eaLnBrk="1" hangingPunct="1">
              <a:spcBef>
                <a:spcPct val="20000"/>
              </a:spcBef>
              <a:spcAft>
                <a:spcPts val="200"/>
              </a:spcAft>
              <a:buFont typeface="Wingdings 2" pitchFamily="18" charset="2"/>
              <a:buNone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FE8B7DBA-A35D-4FBE-8590-ED05FD8E4D94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1689" name="Object 2"/>
          <p:cNvGraphicFramePr>
            <a:graphicFrameLocks noChangeAspect="1"/>
          </p:cNvGraphicFramePr>
          <p:nvPr/>
        </p:nvGraphicFramePr>
        <p:xfrm>
          <a:off x="3903663" y="5224463"/>
          <a:ext cx="4164012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8" name="CS ChemDraw Drawing" r:id="rId3" imgW="2449068" imgH="781812" progId="ChemDraw.Document.6.0">
                  <p:embed/>
                </p:oleObj>
              </mc:Choice>
              <mc:Fallback>
                <p:oleObj name="CS ChemDraw Drawing" r:id="rId3" imgW="2449068" imgH="781812" progId="ChemDraw.Document.6.0">
                  <p:embed/>
                  <p:pic>
                    <p:nvPicPr>
                      <p:cNvPr id="7168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663" y="5224463"/>
                        <a:ext cx="4164012" cy="132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6940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6800" y="304800"/>
            <a:ext cx="66294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buFont typeface="Arial" charset="0"/>
              <a:buNone/>
              <a:defRPr/>
            </a:pPr>
            <a:r>
              <a:rPr lang="en-US" sz="1800" b="1" kern="10">
                <a:solidFill>
                  <a:prstClr val="black"/>
                </a:solidFill>
                <a:latin typeface="Times New Roman"/>
                <a:ea typeface="Arial Black"/>
                <a:cs typeface="Times New Roman"/>
              </a:rPr>
              <a:t>Carboxylic Acids And Their Derivatives</a:t>
            </a:r>
            <a:endParaRPr lang="en-US" sz="1800" b="1" kern="10" dirty="0">
              <a:solidFill>
                <a:prstClr val="black"/>
              </a:solidFill>
              <a:latin typeface="Times New Roman"/>
              <a:ea typeface="Arial Black"/>
              <a:cs typeface="Times New Roman"/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457200" y="914400"/>
            <a:ext cx="830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7463" y="1295400"/>
            <a:ext cx="8931276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en-US" sz="2000" dirty="0">
                <a:solidFill>
                  <a:srgbClr val="800000"/>
                </a:solidFill>
                <a:latin typeface="Times New Roman"/>
                <a:ea typeface="+mn-ea"/>
                <a:cs typeface="Times New Roman"/>
              </a:rPr>
              <a:t> 2)</a:t>
            </a:r>
            <a:r>
              <a:rPr lang="en-US" sz="2400" u="sng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ＭＳ Ｐゴシック" charset="0"/>
                <a:cs typeface="Times New Roman"/>
              </a:rPr>
              <a:t>Solubility</a:t>
            </a:r>
            <a:endParaRPr lang="en-US" altLang="en-US" sz="2000" dirty="0">
              <a:solidFill>
                <a:srgbClr val="800000"/>
              </a:solidFill>
              <a:latin typeface="Times New Roman"/>
              <a:ea typeface="+mn-ea"/>
              <a:cs typeface="Times New Roman"/>
            </a:endParaRPr>
          </a:p>
          <a:p>
            <a:pPr eaLnBrk="1" hangingPunct="1">
              <a:lnSpc>
                <a:spcPct val="110000"/>
              </a:lnSpc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latin typeface="Times New Roman"/>
                <a:ea typeface="+mn-ea"/>
                <a:cs typeface="Times New Roman"/>
              </a:rPr>
              <a:t>Carboxylic acids are </a:t>
            </a:r>
            <a:r>
              <a:rPr lang="en-US" altLang="en-US" sz="2000" b="1" dirty="0">
                <a:solidFill>
                  <a:srgbClr val="A50021"/>
                </a:solidFill>
                <a:latin typeface="Times New Roman"/>
                <a:ea typeface="+mn-ea"/>
                <a:cs typeface="Times New Roman"/>
              </a:rPr>
              <a:t>polar, </a:t>
            </a:r>
            <a:r>
              <a:rPr lang="en-US" altLang="en-US" sz="2000" b="1" dirty="0">
                <a:latin typeface="Times New Roman"/>
                <a:ea typeface="+mn-ea"/>
                <a:cs typeface="Times New Roman"/>
              </a:rPr>
              <a:t>they can form hydrogen bonds with water molecules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latin typeface="Times New Roman"/>
              <a:ea typeface="+mn-ea"/>
              <a:cs typeface="Times New Roman"/>
            </a:endParaRP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ea typeface="+mn-ea"/>
              <a:cs typeface="Times New Roman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ea typeface="+mn-ea"/>
              <a:cs typeface="Times New Roman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ea typeface="+mn-ea"/>
              <a:cs typeface="Times New Roman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ea typeface="+mn-ea"/>
              <a:cs typeface="Times New Roman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ea typeface="+mn-ea"/>
              <a:cs typeface="Times New Roman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ea typeface="+mn-ea"/>
              <a:cs typeface="Times New Roman"/>
            </a:endParaRPr>
          </a:p>
          <a:p>
            <a:pPr algn="just"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 </a:t>
            </a:r>
            <a:r>
              <a:rPr lang="en-US" altLang="en-US" sz="2000" b="1" dirty="0">
                <a:latin typeface="Times New Roman"/>
                <a:ea typeface="+mn-ea"/>
                <a:cs typeface="Times New Roman"/>
              </a:rPr>
              <a:t>The first </a:t>
            </a:r>
            <a:r>
              <a:rPr lang="en-US" altLang="en-US" sz="2000" b="1" i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four</a:t>
            </a:r>
            <a:r>
              <a:rPr lang="en-US" altLang="en-US" sz="2000" b="1" dirty="0">
                <a:latin typeface="Times New Roman"/>
                <a:ea typeface="+mn-ea"/>
                <a:cs typeface="Times New Roman"/>
              </a:rPr>
              <a:t> aliphatic acids are completely miscible in water. Higher members are less soluble</a:t>
            </a:r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ea typeface="+mn-ea"/>
              <a:cs typeface="Times New Roman"/>
            </a:endParaRPr>
          </a:p>
          <a:p>
            <a:pPr eaLnBrk="1" hangingPunct="1">
              <a:lnSpc>
                <a:spcPct val="110000"/>
              </a:lnSpc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 </a:t>
            </a:r>
            <a:r>
              <a:rPr lang="en-US" altLang="en-US" sz="2000" b="1" dirty="0">
                <a:latin typeface="Times New Roman"/>
                <a:ea typeface="+mn-ea"/>
                <a:cs typeface="Times New Roman"/>
              </a:rPr>
              <a:t>Aromatic acids are </a:t>
            </a:r>
            <a:r>
              <a:rPr lang="en-US" alt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Times New Roman"/>
              </a:rPr>
              <a:t>insoluble</a:t>
            </a:r>
            <a:r>
              <a:rPr lang="en-US" altLang="en-US" sz="2000" b="1" dirty="0">
                <a:latin typeface="Times New Roman"/>
                <a:ea typeface="+mn-ea"/>
                <a:cs typeface="Times New Roman"/>
              </a:rPr>
              <a:t> in water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ea typeface="+mn-ea"/>
              <a:cs typeface="Times New Roman"/>
            </a:endParaRPr>
          </a:p>
        </p:txBody>
      </p:sp>
      <p:graphicFrame>
        <p:nvGraphicFramePr>
          <p:cNvPr id="72711" name="Object 11"/>
          <p:cNvGraphicFramePr>
            <a:graphicFrameLocks noChangeAspect="1"/>
          </p:cNvGraphicFramePr>
          <p:nvPr/>
        </p:nvGraphicFramePr>
        <p:xfrm>
          <a:off x="2286000" y="2286000"/>
          <a:ext cx="2925763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2" name="CS ChemDraw Drawing" r:id="rId3" imgW="1643400" imgH="1240200" progId="ChemDraw.Document.6.0">
                  <p:embed/>
                </p:oleObj>
              </mc:Choice>
              <mc:Fallback>
                <p:oleObj name="CS ChemDraw Drawing" r:id="rId3" imgW="1643400" imgH="1240200" progId="ChemDraw.Document.6.0">
                  <p:embed/>
                  <p:pic>
                    <p:nvPicPr>
                      <p:cNvPr id="727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286000"/>
                        <a:ext cx="2925763" cy="229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E7508C48-D1CC-4E3F-B3ED-1EC552417413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0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Solubility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467600" cy="4495800"/>
          </a:xfrm>
        </p:spPr>
        <p:txBody>
          <a:bodyPr/>
          <a:lstStyle/>
          <a:p>
            <a:r>
              <a:rPr lang="en-US" dirty="0"/>
              <a:t>Water solubility </a:t>
            </a:r>
            <a:r>
              <a:rPr lang="en-US" i="1" dirty="0">
                <a:solidFill>
                  <a:srgbClr val="FF0000"/>
                </a:solidFill>
              </a:rPr>
              <a:t>decreases</a:t>
            </a:r>
            <a:r>
              <a:rPr lang="en-US" dirty="0"/>
              <a:t> with the length of the carbon chain.</a:t>
            </a:r>
          </a:p>
          <a:p>
            <a:endParaRPr lang="en-US" dirty="0"/>
          </a:p>
          <a:p>
            <a:r>
              <a:rPr lang="en-US" dirty="0"/>
              <a:t>Up to </a:t>
            </a:r>
            <a:r>
              <a:rPr lang="en-US" i="1" dirty="0">
                <a:solidFill>
                  <a:srgbClr val="FF0000"/>
                </a:solidFill>
              </a:rPr>
              <a:t>4</a:t>
            </a:r>
            <a:r>
              <a:rPr lang="en-US" dirty="0"/>
              <a:t> carbons, acid is miscible in water.</a:t>
            </a:r>
          </a:p>
          <a:p>
            <a:endParaRPr lang="en-US" dirty="0"/>
          </a:p>
          <a:p>
            <a:r>
              <a:rPr lang="en-US" dirty="0"/>
              <a:t>More soluble in alcohol.</a:t>
            </a:r>
          </a:p>
          <a:p>
            <a:endParaRPr lang="en-US" dirty="0"/>
          </a:p>
          <a:p>
            <a:r>
              <a:rPr lang="en-US" dirty="0"/>
              <a:t>Also soluble in relatively </a:t>
            </a:r>
            <a:r>
              <a:rPr lang="en-US" i="1" dirty="0" err="1">
                <a:solidFill>
                  <a:srgbClr val="FF0000"/>
                </a:solidFill>
              </a:rPr>
              <a:t>nonpolar</a:t>
            </a:r>
            <a:r>
              <a:rPr lang="en-US" dirty="0"/>
              <a:t> solvents like chloroform because it dissolves as a </a:t>
            </a:r>
            <a:r>
              <a:rPr lang="en-US" dirty="0" err="1"/>
              <a:t>dimer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2247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7467600" cy="73183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Physical Properties…boiling points</a:t>
            </a:r>
          </a:p>
        </p:txBody>
      </p:sp>
      <p:sp>
        <p:nvSpPr>
          <p:cNvPr id="12292" name="Rectangle 3" descr="P794-03"/>
          <p:cNvSpPr>
            <a:spLocks noGrp="1" noChangeAspect="1" noChangeArrowheads="1"/>
          </p:cNvSpPr>
          <p:nvPr isPhoto="1"/>
        </p:nvSpPr>
        <p:spPr bwMode="auto">
          <a:xfrm>
            <a:off x="685800" y="3200400"/>
            <a:ext cx="7467600" cy="151167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01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DC940E-B1B1-4676-AB10-4D3C8E7D6D5D}" type="slidenum">
              <a:rPr lang="en-US"/>
              <a:pPr/>
              <a:t>24</a:t>
            </a:fld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  <a:latin typeface="Arial Narrow" panose="020B0606020202030204" pitchFamily="34" charset="0"/>
              </a:rPr>
              <a:t>Melting Points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dirty="0"/>
              <a:t>Aliphatic acids with more than 8 carbons are solids at </a:t>
            </a:r>
            <a:r>
              <a:rPr lang="en-US" dirty="0">
                <a:solidFill>
                  <a:srgbClr val="FF0000"/>
                </a:solidFill>
              </a:rPr>
              <a:t>room</a:t>
            </a:r>
            <a:r>
              <a:rPr lang="en-US" dirty="0"/>
              <a:t> temperature.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Double bonds (especially cis) </a:t>
            </a:r>
            <a:r>
              <a:rPr lang="en-US" dirty="0">
                <a:solidFill>
                  <a:srgbClr val="FF0000"/>
                </a:solidFill>
              </a:rPr>
              <a:t>lower</a:t>
            </a:r>
            <a:r>
              <a:rPr lang="en-US" dirty="0"/>
              <a:t> the melting point.</a:t>
            </a:r>
          </a:p>
          <a:p>
            <a:pPr marL="0" indent="0">
              <a:buNone/>
            </a:pPr>
            <a:r>
              <a:rPr lang="en-US" dirty="0"/>
              <a:t>  Note these 18-C acids:</a:t>
            </a:r>
          </a:p>
          <a:p>
            <a:pPr lvl="1"/>
            <a:r>
              <a:rPr lang="en-US" dirty="0" err="1"/>
              <a:t>Stearic</a:t>
            </a:r>
            <a:r>
              <a:rPr lang="en-US" dirty="0"/>
              <a:t> acid (saturated):  </a:t>
            </a:r>
            <a:r>
              <a:rPr lang="en-US" i="1" dirty="0">
                <a:solidFill>
                  <a:srgbClr val="FF0000"/>
                </a:solidFill>
              </a:rPr>
              <a:t>72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C</a:t>
            </a:r>
          </a:p>
          <a:p>
            <a:pPr lvl="1"/>
            <a:r>
              <a:rPr lang="en-US" dirty="0">
                <a:sym typeface="Symbol" pitchFamily="18" charset="2"/>
              </a:rPr>
              <a:t>Oleic acid (one </a:t>
            </a:r>
            <a:r>
              <a:rPr lang="en-US" dirty="0" err="1">
                <a:sym typeface="Symbol" pitchFamily="18" charset="2"/>
              </a:rPr>
              <a:t>cis</a:t>
            </a:r>
            <a:r>
              <a:rPr lang="en-US" dirty="0">
                <a:sym typeface="Symbol" pitchFamily="18" charset="2"/>
              </a:rPr>
              <a:t> double bond):  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16C</a:t>
            </a:r>
          </a:p>
          <a:p>
            <a:pPr lvl="1"/>
            <a:r>
              <a:rPr lang="en-US" dirty="0" err="1">
                <a:sym typeface="Symbol" pitchFamily="18" charset="2"/>
              </a:rPr>
              <a:t>Linoleic</a:t>
            </a:r>
            <a:r>
              <a:rPr lang="en-US" dirty="0">
                <a:sym typeface="Symbol" pitchFamily="18" charset="2"/>
              </a:rPr>
              <a:t> acid (two </a:t>
            </a:r>
            <a:r>
              <a:rPr lang="en-US" dirty="0" err="1">
                <a:sym typeface="Symbol" pitchFamily="18" charset="2"/>
              </a:rPr>
              <a:t>cis</a:t>
            </a:r>
            <a:r>
              <a:rPr lang="en-US" dirty="0">
                <a:sym typeface="Symbol" pitchFamily="18" charset="2"/>
              </a:rPr>
              <a:t> double bonds):  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-5C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                                                               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7467600" cy="5794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Acidity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1163" y="1600200"/>
            <a:ext cx="3962400" cy="132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962400"/>
            <a:ext cx="3429000" cy="141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565751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Acidity of Carboxylic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876800"/>
          </a:xfrm>
        </p:spPr>
        <p:txBody>
          <a:bodyPr/>
          <a:lstStyle/>
          <a:p>
            <a:r>
              <a:rPr lang="en-US" dirty="0"/>
              <a:t>Weak acids (</a:t>
            </a:r>
            <a:r>
              <a:rPr lang="en-US" dirty="0" err="1"/>
              <a:t>p</a:t>
            </a:r>
            <a:r>
              <a:rPr lang="en-US" i="1" dirty="0" err="1"/>
              <a:t>K</a:t>
            </a:r>
            <a:r>
              <a:rPr lang="en-US" baseline="-25000" dirty="0" err="1"/>
              <a:t>a</a:t>
            </a:r>
            <a:r>
              <a:rPr lang="en-US" dirty="0"/>
              <a:t> ~ 4-5)</a:t>
            </a:r>
          </a:p>
          <a:p>
            <a:r>
              <a:rPr lang="en-US" dirty="0"/>
              <a:t>Stronger than alcohols because conjugate base is resonance-stabilized</a:t>
            </a:r>
          </a:p>
        </p:txBody>
      </p:sp>
      <p:pic>
        <p:nvPicPr>
          <p:cNvPr id="4" name="Picture 4" descr="20_u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4419600" cy="151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20_0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09"/>
          <a:stretch/>
        </p:blipFill>
        <p:spPr bwMode="auto">
          <a:xfrm>
            <a:off x="5181600" y="1600200"/>
            <a:ext cx="373977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876800" y="1752600"/>
            <a:ext cx="0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28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6"/>
          <p:cNvSpPr>
            <a:spLocks noGrp="1"/>
          </p:cNvSpPr>
          <p:nvPr>
            <p:ph idx="4294967295"/>
          </p:nvPr>
        </p:nvSpPr>
        <p:spPr>
          <a:xfrm>
            <a:off x="0" y="990600"/>
            <a:ext cx="9144000" cy="3228975"/>
          </a:xfrm>
        </p:spPr>
        <p:txBody>
          <a:bodyPr>
            <a:normAutofit/>
          </a:bodyPr>
          <a:lstStyle/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b="1" u="sng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3) Acid Strength</a:t>
            </a:r>
            <a:endParaRPr lang="en-US" altLang="en-US" sz="2400" b="1">
              <a:solidFill>
                <a:srgbClr val="FF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algn="just" eaLnBrk="1" hangingPunct="1">
              <a:buFont typeface="Wingdings" pitchFamily="2" charset="2"/>
              <a:buChar char="Ø"/>
              <a:defRPr/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Carboxylic acids are stronger acids </a:t>
            </a: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compared to alcohols and phenols</a:t>
            </a:r>
            <a:endParaRPr lang="en-US" altLang="en-US" sz="20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algn="just" eaLnBrk="1" hangingPunct="1">
              <a:buFont typeface="Wingdings" pitchFamily="2" charset="2"/>
              <a:buChar char="Ø"/>
              <a:defRPr/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Electron  withdrawing</a:t>
            </a:r>
            <a:r>
              <a:rPr lang="en-US" altLang="en-US" sz="2000" b="1">
                <a:solidFill>
                  <a:srgbClr val="C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substituents </a:t>
            </a:r>
            <a:r>
              <a:rPr lang="en-US" altLang="en-US" sz="20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near</a:t>
            </a: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the carboxyl group </a:t>
            </a: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increase</a:t>
            </a:r>
            <a:r>
              <a:rPr lang="en-US" altLang="en-US" sz="20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acidity</a:t>
            </a:r>
          </a:p>
          <a:p>
            <a:pPr marL="0" indent="0" eaLnBrk="1" hangingPunct="1">
              <a:buFont typeface="Wingdings" pitchFamily="2" charset="2"/>
              <a:buChar char="Ø"/>
              <a:defRPr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Whereas </a:t>
            </a: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electron  donating </a:t>
            </a: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substituents </a:t>
            </a: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decrease </a:t>
            </a: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acidity .</a:t>
            </a:r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125413" y="4229100"/>
            <a:ext cx="8839200" cy="21240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en-US" altLang="en-US" b="1" dirty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 HCOOH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 </a:t>
            </a: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&gt;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 </a:t>
            </a:r>
            <a:r>
              <a:rPr lang="en-US" altLang="en-US" b="1" dirty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CH</a:t>
            </a:r>
            <a:r>
              <a:rPr lang="en-US" altLang="en-US" b="1" baseline="-25000" dirty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3</a:t>
            </a:r>
            <a:r>
              <a:rPr lang="en-US" altLang="en-US" b="1" dirty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COOH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 </a:t>
            </a: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&gt;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 </a:t>
            </a:r>
            <a:r>
              <a:rPr lang="en-US" altLang="en-US" b="1" dirty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CH</a:t>
            </a:r>
            <a:r>
              <a:rPr lang="en-US" altLang="en-US" b="1" baseline="-25000" dirty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3</a:t>
            </a:r>
            <a:r>
              <a:rPr lang="en-US" altLang="en-US" b="1" dirty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CH</a:t>
            </a:r>
            <a:r>
              <a:rPr lang="en-US" altLang="en-US" b="1" baseline="-25000" dirty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2</a:t>
            </a:r>
            <a:r>
              <a:rPr lang="en-US" altLang="en-US" b="1" dirty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COOH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 </a:t>
            </a: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&gt;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 </a:t>
            </a:r>
            <a:r>
              <a:rPr lang="en-US" altLang="en-US" b="1" dirty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CH</a:t>
            </a:r>
            <a:r>
              <a:rPr lang="en-US" altLang="en-US" b="1" baseline="-25000" dirty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3</a:t>
            </a:r>
            <a:r>
              <a:rPr lang="en-US" altLang="en-US" b="1" dirty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CH</a:t>
            </a:r>
            <a:r>
              <a:rPr lang="en-US" altLang="en-US" b="1" baseline="-25000" dirty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2</a:t>
            </a:r>
            <a:r>
              <a:rPr lang="en-US" altLang="en-US" b="1" dirty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CH</a:t>
            </a:r>
            <a:r>
              <a:rPr lang="en-US" altLang="en-US" b="1" baseline="-25000" dirty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2</a:t>
            </a:r>
            <a:r>
              <a:rPr lang="en-US" altLang="en-US" b="1" dirty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CH</a:t>
            </a:r>
            <a:r>
              <a:rPr lang="en-US" altLang="en-US" b="1" baseline="-25000" dirty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2</a:t>
            </a:r>
            <a:r>
              <a:rPr lang="en-US" altLang="en-US" b="1" dirty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COOH</a:t>
            </a:r>
            <a:r>
              <a:rPr lang="en-US" altLang="en-US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alt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( size of R group)</a:t>
            </a:r>
          </a:p>
          <a:p>
            <a:pPr eaLnBrk="1" hangingPunct="1">
              <a:defRPr/>
            </a:pPr>
            <a:endParaRPr lang="en-US" altLang="en-US" sz="12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ea typeface="+mn-ea"/>
              <a:cs typeface="Times New Roman"/>
            </a:endParaRP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en-US" altLang="en-US" b="1" dirty="0">
                <a:solidFill>
                  <a:srgbClr val="00664D"/>
                </a:solidFill>
                <a:latin typeface="Times New Roman"/>
                <a:ea typeface="+mn-ea"/>
                <a:cs typeface="Times New Roman"/>
              </a:rPr>
              <a:t> Cl</a:t>
            </a:r>
            <a:r>
              <a:rPr lang="en-US" altLang="en-US" b="1" baseline="-25000" dirty="0">
                <a:solidFill>
                  <a:srgbClr val="00664D"/>
                </a:solidFill>
                <a:latin typeface="Times New Roman"/>
                <a:ea typeface="+mn-ea"/>
                <a:cs typeface="Times New Roman"/>
              </a:rPr>
              <a:t>3</a:t>
            </a:r>
            <a:r>
              <a:rPr lang="en-US" altLang="en-US" b="1" dirty="0">
                <a:solidFill>
                  <a:srgbClr val="00664D"/>
                </a:solidFill>
                <a:latin typeface="Times New Roman"/>
                <a:ea typeface="+mn-ea"/>
                <a:cs typeface="Times New Roman"/>
              </a:rPr>
              <a:t>CCOOH</a:t>
            </a:r>
            <a:r>
              <a:rPr lang="en-US" altLang="en-US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altLang="en-US" b="1" dirty="0">
                <a:solidFill>
                  <a:srgbClr val="C00000"/>
                </a:solidFill>
                <a:latin typeface="Times New Roman"/>
                <a:ea typeface="+mn-ea"/>
                <a:cs typeface="Times New Roman"/>
              </a:rPr>
              <a:t>&gt;</a:t>
            </a:r>
            <a:r>
              <a:rPr lang="en-US" altLang="en-US" b="1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altLang="en-US" b="1" dirty="0">
                <a:solidFill>
                  <a:srgbClr val="00664D"/>
                </a:solidFill>
                <a:latin typeface="Times New Roman"/>
                <a:ea typeface="+mn-ea"/>
                <a:cs typeface="Times New Roman"/>
              </a:rPr>
              <a:t>Cl</a:t>
            </a:r>
            <a:r>
              <a:rPr lang="en-US" altLang="en-US" b="1" baseline="-25000" dirty="0">
                <a:solidFill>
                  <a:srgbClr val="00664D"/>
                </a:solidFill>
                <a:latin typeface="Times New Roman"/>
                <a:ea typeface="+mn-ea"/>
                <a:cs typeface="Times New Roman"/>
              </a:rPr>
              <a:t>2</a:t>
            </a:r>
            <a:r>
              <a:rPr lang="en-US" altLang="en-US" b="1" dirty="0">
                <a:solidFill>
                  <a:srgbClr val="00664D"/>
                </a:solidFill>
                <a:latin typeface="Times New Roman"/>
                <a:ea typeface="+mn-ea"/>
                <a:cs typeface="Times New Roman"/>
              </a:rPr>
              <a:t>CHCOOH</a:t>
            </a:r>
            <a:r>
              <a:rPr lang="en-US" altLang="en-US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altLang="en-US" b="1" dirty="0">
                <a:solidFill>
                  <a:srgbClr val="C00000"/>
                </a:solidFill>
                <a:latin typeface="Times New Roman"/>
                <a:ea typeface="+mn-ea"/>
                <a:cs typeface="Times New Roman"/>
              </a:rPr>
              <a:t>&gt;</a:t>
            </a:r>
            <a:r>
              <a:rPr lang="en-US" altLang="en-US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altLang="en-US" b="1" dirty="0">
                <a:solidFill>
                  <a:srgbClr val="00664D"/>
                </a:solidFill>
                <a:latin typeface="Times New Roman"/>
                <a:ea typeface="+mn-ea"/>
                <a:cs typeface="Times New Roman"/>
              </a:rPr>
              <a:t>ClCH</a:t>
            </a:r>
            <a:r>
              <a:rPr lang="en-US" altLang="en-US" b="1" baseline="-25000" dirty="0">
                <a:solidFill>
                  <a:srgbClr val="00664D"/>
                </a:solidFill>
                <a:latin typeface="Times New Roman"/>
                <a:ea typeface="+mn-ea"/>
                <a:cs typeface="Times New Roman"/>
              </a:rPr>
              <a:t>2</a:t>
            </a:r>
            <a:r>
              <a:rPr lang="en-US" altLang="en-US" b="1" dirty="0">
                <a:solidFill>
                  <a:srgbClr val="00664D"/>
                </a:solidFill>
                <a:latin typeface="Times New Roman"/>
                <a:ea typeface="+mn-ea"/>
                <a:cs typeface="Times New Roman"/>
              </a:rPr>
              <a:t>COOH</a:t>
            </a:r>
            <a:r>
              <a:rPr lang="en-US" altLang="en-US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altLang="en-US" b="1" dirty="0">
                <a:solidFill>
                  <a:srgbClr val="C00000"/>
                </a:solidFill>
                <a:latin typeface="Times New Roman"/>
                <a:ea typeface="+mn-ea"/>
                <a:cs typeface="Times New Roman"/>
              </a:rPr>
              <a:t>&gt;</a:t>
            </a:r>
            <a:r>
              <a:rPr lang="en-US" altLang="en-US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altLang="en-US" b="1" dirty="0">
                <a:solidFill>
                  <a:srgbClr val="00664D"/>
                </a:solidFill>
                <a:latin typeface="Times New Roman"/>
                <a:ea typeface="+mn-ea"/>
                <a:cs typeface="Times New Roman"/>
              </a:rPr>
              <a:t>CH</a:t>
            </a:r>
            <a:r>
              <a:rPr lang="en-US" altLang="en-US" b="1" baseline="-25000" dirty="0">
                <a:solidFill>
                  <a:srgbClr val="00664D"/>
                </a:solidFill>
                <a:latin typeface="Times New Roman"/>
                <a:ea typeface="+mn-ea"/>
                <a:cs typeface="Times New Roman"/>
              </a:rPr>
              <a:t>3</a:t>
            </a:r>
            <a:r>
              <a:rPr lang="en-US" altLang="en-US" b="1" dirty="0">
                <a:solidFill>
                  <a:srgbClr val="00664D"/>
                </a:solidFill>
                <a:latin typeface="Times New Roman"/>
                <a:ea typeface="+mn-ea"/>
                <a:cs typeface="Times New Roman"/>
              </a:rPr>
              <a:t>COOH</a:t>
            </a:r>
            <a:r>
              <a:rPr lang="en-US" altLang="en-US" dirty="0">
                <a:latin typeface="Times New Roman"/>
                <a:ea typeface="+mn-ea"/>
                <a:cs typeface="Times New Roman"/>
              </a:rPr>
              <a:t>  </a:t>
            </a:r>
            <a:r>
              <a:rPr lang="en-US" alt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( number of </a:t>
            </a:r>
            <a:r>
              <a:rPr lang="en-US" altLang="en-US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e.w.g</a:t>
            </a:r>
            <a:r>
              <a:rPr lang="en-US" alt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.)</a:t>
            </a:r>
          </a:p>
          <a:p>
            <a:pPr eaLnBrk="1" hangingPunct="1">
              <a:defRPr/>
            </a:pPr>
            <a:endParaRPr lang="en-US" altLang="en-US" sz="1200" dirty="0">
              <a:latin typeface="Times New Roman"/>
              <a:ea typeface="+mn-ea"/>
              <a:cs typeface="Times New Roman"/>
            </a:endParaRPr>
          </a:p>
          <a:p>
            <a:pPr eaLnBrk="1" hangingPunct="1">
              <a:defRPr/>
            </a:pPr>
            <a:endParaRPr lang="en-US" altLang="en-US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ea typeface="+mn-ea"/>
              <a:cs typeface="Times New Roman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Times New Roman"/>
              <a:ea typeface="+mn-ea"/>
              <a:cs typeface="Times New Roman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Times New Roman"/>
              <a:ea typeface="+mn-ea"/>
              <a:cs typeface="Times New Roman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Times New Roman"/>
              <a:ea typeface="+mn-ea"/>
              <a:cs typeface="Times New Roman"/>
            </a:endParaRPr>
          </a:p>
        </p:txBody>
      </p:sp>
      <p:graphicFrame>
        <p:nvGraphicFramePr>
          <p:cNvPr id="73732" name="Object 7"/>
          <p:cNvGraphicFramePr>
            <a:graphicFrameLocks noChangeAspect="1"/>
          </p:cNvGraphicFramePr>
          <p:nvPr/>
        </p:nvGraphicFramePr>
        <p:xfrm>
          <a:off x="284163" y="5181600"/>
          <a:ext cx="8153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6" r:id="rId4" imgW="4094988" imgH="736092" progId="ChemDraw.Document.6.0">
                  <p:embed/>
                </p:oleObj>
              </mc:Choice>
              <mc:Fallback>
                <p:oleObj r:id="rId4" imgW="4094988" imgH="736092" progId="ChemDraw.Document.6.0">
                  <p:embed/>
                  <p:pic>
                    <p:nvPicPr>
                      <p:cNvPr id="7373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5181600"/>
                        <a:ext cx="81534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3" name="Picture 11" descr="C:\Users\hp\Pictures\صورة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2"/>
          <a:stretch>
            <a:fillRect/>
          </a:stretch>
        </p:blipFill>
        <p:spPr bwMode="auto">
          <a:xfrm>
            <a:off x="2057400" y="2608263"/>
            <a:ext cx="3790950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66800" y="304800"/>
            <a:ext cx="66294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buFont typeface="Arial" charset="0"/>
              <a:buNone/>
              <a:defRPr/>
            </a:pPr>
            <a:r>
              <a:rPr lang="en-US" sz="1800" b="1" kern="10">
                <a:solidFill>
                  <a:prstClr val="black"/>
                </a:solidFill>
                <a:latin typeface="Times New Roman"/>
                <a:ea typeface="Arial Black"/>
                <a:cs typeface="Times New Roman"/>
              </a:rPr>
              <a:t>Carboxylic Acids And Their Derivatives</a:t>
            </a:r>
            <a:endParaRPr lang="en-US" sz="1800" b="1" kern="10" dirty="0">
              <a:solidFill>
                <a:prstClr val="black"/>
              </a:solidFill>
              <a:latin typeface="Times New Roman"/>
              <a:ea typeface="Arial Black"/>
              <a:cs typeface="Times New Roman"/>
            </a:endParaRPr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457200" y="914400"/>
            <a:ext cx="830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3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7357A60C-0040-4FF9-BB14-F5907AA6A26F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29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Acidity of Carboxylic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876800"/>
          </a:xfrm>
        </p:spPr>
        <p:txBody>
          <a:bodyPr/>
          <a:lstStyle/>
          <a:p>
            <a:r>
              <a:rPr lang="en-US" dirty="0"/>
              <a:t>Conjugate base can be further stabilized if electronegative atom is present</a:t>
            </a:r>
          </a:p>
          <a:p>
            <a:pPr lvl="1"/>
            <a:r>
              <a:rPr lang="en-US" dirty="0"/>
              <a:t>Inductive effect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Position of </a:t>
            </a:r>
            <a:r>
              <a:rPr lang="en-US" dirty="0" err="1"/>
              <a:t>en</a:t>
            </a:r>
            <a:r>
              <a:rPr lang="en-US" dirty="0"/>
              <a:t> atom affects </a:t>
            </a:r>
            <a:r>
              <a:rPr lang="en-US" dirty="0" err="1"/>
              <a:t>p</a:t>
            </a:r>
            <a:r>
              <a:rPr lang="en-US" i="1" dirty="0" err="1"/>
              <a:t>K</a:t>
            </a:r>
            <a:r>
              <a:rPr lang="en-US" baseline="-25000" dirty="0" err="1"/>
              <a:t>a</a:t>
            </a:r>
            <a:endParaRPr lang="en-US" baseline="-25000" dirty="0"/>
          </a:p>
        </p:txBody>
      </p:sp>
      <p:pic>
        <p:nvPicPr>
          <p:cNvPr id="7" name="Picture 2" descr="klein2e_figun_21_p99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971800"/>
            <a:ext cx="6096000" cy="134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klein2e_figun_21_p990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4046" y="5245790"/>
            <a:ext cx="5743508" cy="123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29969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</a:t>
            </a:r>
            <a:r>
              <a:rPr lang="en-US" dirty="0">
                <a:solidFill>
                  <a:srgbClr val="FF0000"/>
                </a:solidFill>
              </a:rPr>
              <a:t>Acidity of Carboxylic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876800"/>
          </a:xfrm>
        </p:spPr>
        <p:txBody>
          <a:bodyPr/>
          <a:lstStyle/>
          <a:p>
            <a:r>
              <a:rPr lang="en-US" dirty="0"/>
              <a:t>Substituted benzoic acids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If Z = electron-donating group, acid is weaker</a:t>
            </a:r>
          </a:p>
          <a:p>
            <a:pPr lvl="1"/>
            <a:r>
              <a:rPr lang="en-US" dirty="0"/>
              <a:t>If Z = electron-withdrawing group, acid is stronger</a:t>
            </a:r>
          </a:p>
          <a:p>
            <a:pPr lvl="1"/>
            <a:endParaRPr lang="en-US" dirty="0"/>
          </a:p>
        </p:txBody>
      </p:sp>
      <p:pic>
        <p:nvPicPr>
          <p:cNvPr id="9" name="Picture 4" descr="20_u0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099" y="4724400"/>
            <a:ext cx="5257800" cy="193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26" descr="klein2e_fig_21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87" y="2138437"/>
            <a:ext cx="85312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380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common-names-of-carboxylic-acid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38" r="-32838"/>
          <a:stretch>
            <a:fillRect/>
          </a:stretch>
        </p:blipFill>
        <p:spPr>
          <a:xfrm>
            <a:off x="-2238683" y="590922"/>
            <a:ext cx="13613564" cy="5804333"/>
          </a:xfrm>
        </p:spPr>
      </p:pic>
    </p:spTree>
    <p:extLst>
      <p:ext uri="{BB962C8B-B14F-4D97-AF65-F5344CB8AC3E}">
        <p14:creationId xmlns:p14="http://schemas.microsoft.com/office/powerpoint/2010/main" val="1550758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Acidity of Carboxylic Acids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7467600" cy="16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7383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Acidity of Carboxylic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04800" y="1600200"/>
            <a:ext cx="7934325" cy="4191000"/>
            <a:chOff x="228600" y="1752600"/>
            <a:chExt cx="7934325" cy="41910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1752600"/>
              <a:ext cx="7858125" cy="3628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228600" y="3429000"/>
              <a:ext cx="33528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191000" y="4572000"/>
              <a:ext cx="3886200" cy="137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4461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5300"/>
            <a:ext cx="8229600" cy="990600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Acidity of Carboxylic Acids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1905000"/>
            <a:ext cx="7391400" cy="341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10617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286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Carboxylic Acids are Weak Acids</a:t>
            </a:r>
          </a:p>
        </p:txBody>
      </p:sp>
      <p:pic>
        <p:nvPicPr>
          <p:cNvPr id="3" name="Picture 2" descr="solomons11_figun_03_p127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 bwMode="auto">
          <a:xfrm>
            <a:off x="851338" y="802843"/>
            <a:ext cx="5105400" cy="106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28070" y="1152808"/>
            <a:ext cx="1146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pK</a:t>
            </a:r>
            <a:r>
              <a:rPr kumimoji="0" lang="en-CA" sz="16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</a:t>
            </a:r>
            <a:r>
              <a:rPr kumimoji="0" lang="en-CA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=  </a:t>
            </a:r>
            <a:r>
              <a:rPr kumimoji="0" lang="en-CA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4.7</a:t>
            </a:r>
            <a:endParaRPr kumimoji="0" lang="en-CA" sz="1600" b="0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860267"/>
            <a:ext cx="1051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0" lang="en-CA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vineger</a:t>
            </a:r>
            <a:r>
              <a:rPr kumimoji="0" lang="en-CA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</p:txBody>
      </p:sp>
      <p:pic>
        <p:nvPicPr>
          <p:cNvPr id="6" name="Picture 5" descr="solomons11_figun_17_p774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2"/>
          <a:stretch/>
        </p:blipFill>
        <p:spPr bwMode="auto">
          <a:xfrm>
            <a:off x="2366028" y="1973164"/>
            <a:ext cx="3947897" cy="140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olomons11_figun_17_p774b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1"/>
          <a:stretch/>
        </p:blipFill>
        <p:spPr bwMode="auto">
          <a:xfrm>
            <a:off x="1797528" y="3664352"/>
            <a:ext cx="5575220" cy="121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851338" y="3459814"/>
            <a:ext cx="74676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1295400" y="5105400"/>
          <a:ext cx="6688138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9" name="CS ChemDraw Drawing" r:id="rId6" imgW="4491006" imgH="911026" progId="ChemDraw.Document.6.0">
                  <p:embed/>
                </p:oleObj>
              </mc:Choice>
              <mc:Fallback>
                <p:oleObj name="CS ChemDraw Drawing" r:id="rId6" imgW="4491006" imgH="911026" progId="ChemDraw.Document.6.0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95400" y="5105400"/>
                        <a:ext cx="6688138" cy="1357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3207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537302-031E-48D4-A09F-EA53FE34801B}" type="slidenum">
              <a:rPr lang="en-US"/>
              <a:pPr/>
              <a:t>34</a:t>
            </a:fld>
            <a:endParaRPr 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9296400" cy="990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Substituent Effects on Acidity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7924800" y="5867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=&gt;</a:t>
            </a:r>
          </a:p>
        </p:txBody>
      </p:sp>
      <p:pic>
        <p:nvPicPr>
          <p:cNvPr id="14348" name="Picture 12" descr="E:\Wade ed5 PPT\Graphics\Chapter 20\Reduced\FG20_02-02UN-01.jpg"/>
          <p:cNvPicPr>
            <a:picLocks noChangeAspect="1" noChangeArrowheads="1"/>
          </p:cNvPicPr>
          <p:nvPr/>
        </p:nvPicPr>
        <p:blipFill>
          <a:blip r:embed="rId2" cstate="print"/>
          <a:srcRect b="37190"/>
          <a:stretch>
            <a:fillRect/>
          </a:stretch>
        </p:blipFill>
        <p:spPr bwMode="auto">
          <a:xfrm>
            <a:off x="469900" y="1739900"/>
            <a:ext cx="80645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6641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537302-031E-48D4-A09F-EA53FE34801B}" type="slidenum">
              <a:rPr lang="en-US"/>
              <a:pPr/>
              <a:t>35</a:t>
            </a:fld>
            <a:endParaRPr lang="en-US"/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962400"/>
            <a:ext cx="61722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1127125" y="5957888"/>
            <a:ext cx="1165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9999"/>
                </a:solidFill>
                <a:latin typeface="Times New Roman" charset="0"/>
              </a:rPr>
              <a:t>p</a:t>
            </a:r>
            <a:r>
              <a:rPr lang="en-US" sz="1800" b="1" i="1">
                <a:solidFill>
                  <a:srgbClr val="009999"/>
                </a:solidFill>
                <a:latin typeface="Times New Roman" charset="0"/>
              </a:rPr>
              <a:t>K</a:t>
            </a:r>
            <a:r>
              <a:rPr lang="en-US" sz="1800" b="1" baseline="-25000">
                <a:solidFill>
                  <a:srgbClr val="009999"/>
                </a:solidFill>
                <a:latin typeface="Times New Roman" charset="0"/>
              </a:rPr>
              <a:t>a </a:t>
            </a:r>
            <a:r>
              <a:rPr lang="en-US" sz="1800" b="1">
                <a:solidFill>
                  <a:srgbClr val="009999"/>
                </a:solidFill>
                <a:latin typeface="Times New Roman" charset="0"/>
              </a:rPr>
              <a:t>= 4.46</a:t>
            </a:r>
            <a:endParaRPr lang="en-US" sz="1800">
              <a:solidFill>
                <a:srgbClr val="009999"/>
              </a:solidFill>
              <a:latin typeface="Times New Roman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362200" y="5957888"/>
            <a:ext cx="1165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9999"/>
                </a:solidFill>
                <a:latin typeface="Times New Roman" charset="0"/>
              </a:rPr>
              <a:t>p</a:t>
            </a:r>
            <a:r>
              <a:rPr lang="en-US" sz="1800" b="1" i="1">
                <a:solidFill>
                  <a:srgbClr val="009999"/>
                </a:solidFill>
                <a:latin typeface="Times New Roman" charset="0"/>
              </a:rPr>
              <a:t>K</a:t>
            </a:r>
            <a:r>
              <a:rPr lang="en-US" sz="1800" b="1" baseline="-25000">
                <a:solidFill>
                  <a:srgbClr val="009999"/>
                </a:solidFill>
                <a:latin typeface="Times New Roman" charset="0"/>
              </a:rPr>
              <a:t>a </a:t>
            </a:r>
            <a:r>
              <a:rPr lang="en-US" sz="1800" b="1">
                <a:solidFill>
                  <a:srgbClr val="009999"/>
                </a:solidFill>
                <a:latin typeface="Times New Roman" charset="0"/>
              </a:rPr>
              <a:t>= 4.19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505200" y="5957888"/>
            <a:ext cx="1165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9999"/>
                </a:solidFill>
                <a:latin typeface="Times New Roman" charset="0"/>
              </a:rPr>
              <a:t>p</a:t>
            </a:r>
            <a:r>
              <a:rPr lang="en-US" sz="1800" b="1" i="1">
                <a:solidFill>
                  <a:srgbClr val="009999"/>
                </a:solidFill>
                <a:latin typeface="Times New Roman" charset="0"/>
              </a:rPr>
              <a:t>K</a:t>
            </a:r>
            <a:r>
              <a:rPr lang="en-US" sz="1800" b="1" baseline="-25000">
                <a:solidFill>
                  <a:srgbClr val="009999"/>
                </a:solidFill>
                <a:latin typeface="Times New Roman" charset="0"/>
              </a:rPr>
              <a:t>a </a:t>
            </a:r>
            <a:r>
              <a:rPr lang="en-US" sz="1800" b="1">
                <a:solidFill>
                  <a:srgbClr val="009999"/>
                </a:solidFill>
                <a:latin typeface="Times New Roman" charset="0"/>
              </a:rPr>
              <a:t>= 3.47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724400" y="5957888"/>
            <a:ext cx="1165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9999"/>
                </a:solidFill>
                <a:latin typeface="Times New Roman" charset="0"/>
              </a:rPr>
              <a:t>p</a:t>
            </a:r>
            <a:r>
              <a:rPr lang="en-US" sz="1800" b="1" i="1">
                <a:solidFill>
                  <a:srgbClr val="009999"/>
                </a:solidFill>
                <a:latin typeface="Times New Roman" charset="0"/>
              </a:rPr>
              <a:t>K</a:t>
            </a:r>
            <a:r>
              <a:rPr lang="en-US" sz="1800" b="1" baseline="-25000">
                <a:solidFill>
                  <a:srgbClr val="009999"/>
                </a:solidFill>
                <a:latin typeface="Times New Roman" charset="0"/>
              </a:rPr>
              <a:t>a </a:t>
            </a:r>
            <a:r>
              <a:rPr lang="en-US" sz="1800" b="1">
                <a:solidFill>
                  <a:srgbClr val="009999"/>
                </a:solidFill>
                <a:latin typeface="Times New Roman" charset="0"/>
              </a:rPr>
              <a:t>= 3.41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943600" y="5957888"/>
            <a:ext cx="1165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9999"/>
                </a:solidFill>
                <a:latin typeface="Times New Roman" charset="0"/>
              </a:rPr>
              <a:t>p</a:t>
            </a:r>
            <a:r>
              <a:rPr lang="en-US" sz="1800" b="1" i="1">
                <a:solidFill>
                  <a:srgbClr val="009999"/>
                </a:solidFill>
                <a:latin typeface="Times New Roman" charset="0"/>
              </a:rPr>
              <a:t>K</a:t>
            </a:r>
            <a:r>
              <a:rPr lang="en-US" sz="1800" b="1" baseline="-25000">
                <a:solidFill>
                  <a:srgbClr val="009999"/>
                </a:solidFill>
                <a:latin typeface="Times New Roman" charset="0"/>
              </a:rPr>
              <a:t>a </a:t>
            </a:r>
            <a:r>
              <a:rPr lang="en-US" sz="1800" b="1">
                <a:solidFill>
                  <a:srgbClr val="009999"/>
                </a:solidFill>
                <a:latin typeface="Times New Roman" charset="0"/>
              </a:rPr>
              <a:t>= 2.16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7924800" y="5867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=&gt;</a:t>
            </a:r>
          </a:p>
        </p:txBody>
      </p:sp>
      <p:pic>
        <p:nvPicPr>
          <p:cNvPr id="14348" name="Picture 12" descr="E:\Wade ed5 PPT\Graphics\Chapter 20\Reduced\FG20_02-02UN-01.jpg"/>
          <p:cNvPicPr>
            <a:picLocks noChangeAspect="1" noChangeArrowheads="1"/>
          </p:cNvPicPr>
          <p:nvPr/>
        </p:nvPicPr>
        <p:blipFill>
          <a:blip r:embed="rId3" cstate="print"/>
          <a:srcRect b="37190"/>
          <a:stretch>
            <a:fillRect/>
          </a:stretch>
        </p:blipFill>
        <p:spPr bwMode="auto">
          <a:xfrm>
            <a:off x="469900" y="1739900"/>
            <a:ext cx="80645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Substituent Effects on Acidity</a:t>
            </a:r>
          </a:p>
        </p:txBody>
      </p:sp>
    </p:spTree>
    <p:extLst>
      <p:ext uri="{BB962C8B-B14F-4D97-AF65-F5344CB8AC3E}">
        <p14:creationId xmlns:p14="http://schemas.microsoft.com/office/powerpoint/2010/main" val="18808327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Acidity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791200" cy="41941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921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Spectroscopy of CAs: 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Absorption at 2500-3300 cm</a:t>
            </a:r>
            <a:r>
              <a:rPr lang="en-US" baseline="30000" dirty="0"/>
              <a:t>-1</a:t>
            </a:r>
            <a:r>
              <a:rPr lang="en-US" dirty="0"/>
              <a:t> for COOH </a:t>
            </a:r>
          </a:p>
          <a:p>
            <a:r>
              <a:rPr lang="en-US" dirty="0"/>
              <a:t>Absorption at 1710-1760 cm</a:t>
            </a:r>
            <a:r>
              <a:rPr lang="en-US" baseline="30000" dirty="0"/>
              <a:t>-1 </a:t>
            </a:r>
            <a:r>
              <a:rPr lang="en-US" dirty="0"/>
              <a:t>for C=O</a:t>
            </a:r>
          </a:p>
          <a:p>
            <a:endParaRPr lang="en-US" dirty="0"/>
          </a:p>
          <a:p>
            <a:endParaRPr lang="en-US" baseline="30000" dirty="0"/>
          </a:p>
          <a:p>
            <a:endParaRPr lang="en-US" dirty="0"/>
          </a:p>
        </p:txBody>
      </p:sp>
      <p:pic>
        <p:nvPicPr>
          <p:cNvPr id="5" name="Picture 4" descr="20_u0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7620000" cy="81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20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61" y="4114800"/>
            <a:ext cx="7782339" cy="256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6437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20_u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8140"/>
            <a:ext cx="6629400" cy="164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/>
          <a:lstStyle/>
          <a:p>
            <a:r>
              <a:rPr lang="en-US" baseline="30000" dirty="0"/>
              <a:t>13</a:t>
            </a:r>
            <a:r>
              <a:rPr lang="en-US" dirty="0"/>
              <a:t>C-NMR: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aseline="30000" dirty="0"/>
              <a:t>1</a:t>
            </a:r>
            <a:r>
              <a:rPr lang="en-US" dirty="0"/>
              <a:t>H-NMR: </a:t>
            </a:r>
          </a:p>
          <a:p>
            <a:pPr lvl="1"/>
            <a:r>
              <a:rPr lang="en-US" dirty="0"/>
              <a:t>COOH signal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11-12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Spectroscopy of CAs: NMR</a:t>
            </a:r>
          </a:p>
        </p:txBody>
      </p:sp>
      <p:pic>
        <p:nvPicPr>
          <p:cNvPr id="7" name="Picture 4" descr="20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4419600"/>
            <a:ext cx="6248400" cy="218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1857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Oxidation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8229600" cy="13652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81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Structure &amp; Functional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CA" dirty="0"/>
              <a:t>Differences: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5" b="7738"/>
          <a:stretch/>
        </p:blipFill>
        <p:spPr bwMode="auto">
          <a:xfrm>
            <a:off x="1600200" y="2514600"/>
            <a:ext cx="5896137" cy="291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7549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411288"/>
            <a:ext cx="9144000" cy="30845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1- Oxidation Of Primary Alcohols or aldehydes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400" dirty="0">
              <a:latin typeface="Times New Roman"/>
              <a:ea typeface="+mn-ea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400" dirty="0">
              <a:latin typeface="Times New Roman"/>
              <a:ea typeface="+mn-ea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400" dirty="0">
              <a:latin typeface="Times New Roman"/>
              <a:ea typeface="+mn-ea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400" dirty="0">
              <a:latin typeface="Times New Roman"/>
              <a:ea typeface="+mn-ea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2- Oxidation Of Alkyl Benzenes</a:t>
            </a:r>
            <a:endParaRPr lang="en-US" altLang="en-US" sz="2400" u="sng" dirty="0">
              <a:solidFill>
                <a:schemeClr val="accent1"/>
              </a:solidFill>
              <a:latin typeface="Times New Roman"/>
              <a:ea typeface="+mn-ea"/>
              <a:cs typeface="Times New Roman"/>
            </a:endParaRPr>
          </a:p>
        </p:txBody>
      </p:sp>
      <p:graphicFrame>
        <p:nvGraphicFramePr>
          <p:cNvPr id="74755" name="Object 12"/>
          <p:cNvGraphicFramePr>
            <a:graphicFrameLocks noChangeAspect="1"/>
          </p:cNvGraphicFramePr>
          <p:nvPr/>
        </p:nvGraphicFramePr>
        <p:xfrm>
          <a:off x="685800" y="4343400"/>
          <a:ext cx="6019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9" r:id="rId3" imgW="2788217" imgH="1089014" progId="ChemDraw.Document.6.0">
                  <p:embed/>
                </p:oleObj>
              </mc:Choice>
              <mc:Fallback>
                <p:oleObj r:id="rId3" imgW="2788217" imgH="1089014" progId="ChemDraw.Document.6.0">
                  <p:embed/>
                  <p:pic>
                    <p:nvPicPr>
                      <p:cNvPr id="7475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343400"/>
                        <a:ext cx="60198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6" name="Rectangle 13"/>
          <p:cNvSpPr>
            <a:spLocks noChangeArrowheads="1"/>
          </p:cNvSpPr>
          <p:nvPr/>
        </p:nvSpPr>
        <p:spPr bwMode="auto">
          <a:xfrm>
            <a:off x="152400" y="990600"/>
            <a:ext cx="4462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Carboxylic acids</a:t>
            </a:r>
            <a:endParaRPr lang="en-GB" altLang="en-US" sz="24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4757" name="Object 2"/>
          <p:cNvGraphicFramePr>
            <a:graphicFrameLocks noChangeAspect="1"/>
          </p:cNvGraphicFramePr>
          <p:nvPr/>
        </p:nvGraphicFramePr>
        <p:xfrm>
          <a:off x="1219200" y="1981200"/>
          <a:ext cx="36576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0" r:id="rId5" imgW="2636520" imgH="605028" progId="ChemDraw.Document.6.0">
                  <p:embed/>
                </p:oleObj>
              </mc:Choice>
              <mc:Fallback>
                <p:oleObj r:id="rId5" imgW="2636520" imgH="605028" progId="ChemDraw.Document.6.0">
                  <p:embed/>
                  <p:pic>
                    <p:nvPicPr>
                      <p:cNvPr id="7475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3657600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8" name="Object 1"/>
          <p:cNvGraphicFramePr>
            <a:graphicFrameLocks noChangeAspect="1"/>
          </p:cNvGraphicFramePr>
          <p:nvPr/>
        </p:nvGraphicFramePr>
        <p:xfrm>
          <a:off x="1219200" y="2895600"/>
          <a:ext cx="3810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1" r:id="rId7" imgW="2424684" imgH="492252" progId="ChemDraw.Document.6.0">
                  <p:embed/>
                </p:oleObj>
              </mc:Choice>
              <mc:Fallback>
                <p:oleObj r:id="rId7" imgW="2424684" imgH="492252" progId="ChemDraw.Document.6.0">
                  <p:embed/>
                  <p:pic>
                    <p:nvPicPr>
                      <p:cNvPr id="7475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895600"/>
                        <a:ext cx="3810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66800" y="304800"/>
            <a:ext cx="66294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buFont typeface="Arial" charset="0"/>
              <a:buNone/>
              <a:defRPr/>
            </a:pPr>
            <a:r>
              <a:rPr lang="en-US" sz="1800" b="1" kern="10">
                <a:solidFill>
                  <a:prstClr val="black"/>
                </a:solidFill>
                <a:latin typeface="Times New Roman"/>
                <a:ea typeface="Arial Black"/>
                <a:cs typeface="Times New Roman"/>
              </a:rPr>
              <a:t>Carboxylic Acids And Their Derivatives</a:t>
            </a:r>
            <a:endParaRPr lang="en-US" sz="1800" b="1" kern="10" dirty="0">
              <a:solidFill>
                <a:prstClr val="black"/>
              </a:solidFill>
              <a:latin typeface="Times New Roman"/>
              <a:ea typeface="Arial Black"/>
              <a:cs typeface="Times New Roman"/>
            </a:endParaRP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457200" y="914400"/>
            <a:ext cx="830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6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B4C5C3B7-A4D3-4E01-AD8A-ADFC48800D92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40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433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0104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8839200" cy="15811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9691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14313" y="1046163"/>
            <a:ext cx="8472487" cy="52784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3- Carboxylation Of Grignard Reagents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ea typeface="+mn-ea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ea typeface="+mn-ea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ea typeface="+mn-ea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ea typeface="+mn-ea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400" dirty="0">
              <a:latin typeface="Times New Roman"/>
              <a:ea typeface="+mn-ea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4- Hydrolysis Of Nitriles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ea typeface="+mn-ea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400" b="1" u="sng" dirty="0">
              <a:solidFill>
                <a:srgbClr val="C00000"/>
              </a:solidFill>
              <a:latin typeface="Times New Roman"/>
              <a:ea typeface="+mn-ea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400" b="1" u="sng" dirty="0">
              <a:solidFill>
                <a:srgbClr val="C00000"/>
              </a:solidFill>
              <a:latin typeface="Times New Roman"/>
              <a:ea typeface="+mn-ea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400" b="1" u="sng" dirty="0">
              <a:solidFill>
                <a:srgbClr val="C00000"/>
              </a:solidFill>
              <a:latin typeface="Times New Roman"/>
              <a:ea typeface="+mn-ea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400" b="1" dirty="0">
              <a:solidFill>
                <a:srgbClr val="C00000"/>
              </a:solidFill>
              <a:latin typeface="Times New Roman"/>
              <a:ea typeface="Majalla UI"/>
              <a:cs typeface="Times New Roman"/>
            </a:endParaRPr>
          </a:p>
        </p:txBody>
      </p:sp>
      <p:graphicFrame>
        <p:nvGraphicFramePr>
          <p:cNvPr id="75779" name="Object 9"/>
          <p:cNvGraphicFramePr>
            <a:graphicFrameLocks noChangeAspect="1"/>
          </p:cNvGraphicFramePr>
          <p:nvPr/>
        </p:nvGraphicFramePr>
        <p:xfrm>
          <a:off x="685800" y="4343400"/>
          <a:ext cx="7239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3" r:id="rId3" imgW="2958487" imgH="296641" progId="ChemDraw.Document.6.0">
                  <p:embed/>
                </p:oleObj>
              </mc:Choice>
              <mc:Fallback>
                <p:oleObj r:id="rId3" imgW="2958487" imgH="296641" progId="ChemDraw.Document.6.0">
                  <p:embed/>
                  <p:pic>
                    <p:nvPicPr>
                      <p:cNvPr id="7577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343400"/>
                        <a:ext cx="7239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780" name="Picture 13" descr="C:\Users\hp\Pictures\صورة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1628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66800" y="304800"/>
            <a:ext cx="66294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buFont typeface="Arial" charset="0"/>
              <a:buNone/>
              <a:defRPr/>
            </a:pPr>
            <a:r>
              <a:rPr lang="en-US" sz="1800" b="1" kern="10">
                <a:solidFill>
                  <a:prstClr val="black"/>
                </a:solidFill>
                <a:latin typeface="Times New Roman"/>
                <a:ea typeface="Arial Black"/>
                <a:cs typeface="Times New Roman"/>
              </a:rPr>
              <a:t>Carboxylic Acids And Their Derivatives</a:t>
            </a:r>
            <a:endParaRPr lang="en-US" sz="1800" b="1" kern="10" dirty="0">
              <a:solidFill>
                <a:prstClr val="black"/>
              </a:solidFill>
              <a:latin typeface="Times New Roman"/>
              <a:ea typeface="Arial Black"/>
              <a:cs typeface="Times New Roman"/>
            </a:endParaRP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457200" y="914400"/>
            <a:ext cx="830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8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B610AFED-6CA9-489F-BC4A-9BA0A4CBEDE4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42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75786" name="TextBox 2"/>
          <p:cNvSpPr txBox="1">
            <a:spLocks noChangeArrowheads="1"/>
          </p:cNvSpPr>
          <p:nvPr/>
        </p:nvSpPr>
        <p:spPr bwMode="auto">
          <a:xfrm>
            <a:off x="4267200" y="4953000"/>
            <a:ext cx="1174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i) KOH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ii) H</a:t>
            </a:r>
            <a:r>
              <a: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422606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344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47244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6281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4243"/>
            <a:ext cx="8610600" cy="514350"/>
          </a:xfrm>
        </p:spPr>
        <p:txBody>
          <a:bodyPr>
            <a:noAutofit/>
          </a:bodyPr>
          <a:lstStyle/>
          <a:p>
            <a:pPr marL="628650" indent="-628650"/>
            <a:r>
              <a:rPr lang="en-US" altLang="en-US" sz="3800" dirty="0">
                <a:solidFill>
                  <a:srgbClr val="FF0000"/>
                </a:solidFill>
              </a:rPr>
              <a:t>Carboxylic Acid Synthesis in Industry</a:t>
            </a:r>
          </a:p>
        </p:txBody>
      </p:sp>
      <p:sp>
        <p:nvSpPr>
          <p:cNvPr id="556036" name="Text Box 4"/>
          <p:cNvSpPr txBox="1">
            <a:spLocks noChangeArrowheads="1"/>
          </p:cNvSpPr>
          <p:nvPr/>
        </p:nvSpPr>
        <p:spPr bwMode="auto">
          <a:xfrm>
            <a:off x="914400" y="1524000"/>
            <a:ext cx="6858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>
              <a:spcBef>
                <a:spcPct val="50000"/>
              </a:spcBef>
            </a:pPr>
            <a:r>
              <a:rPr lang="en-US" altLang="en-US" sz="1500">
                <a:solidFill>
                  <a:srgbClr val="000000"/>
                </a:solidFill>
              </a:rPr>
              <a:t>Formic acid and acetic acid are manufactured on a large scale industrially.</a:t>
            </a:r>
          </a:p>
        </p:txBody>
      </p:sp>
      <p:pic>
        <p:nvPicPr>
          <p:cNvPr id="5560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095500"/>
            <a:ext cx="6343650" cy="87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60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063478"/>
            <a:ext cx="6343650" cy="286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3957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2057400" y="2286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Synthesis of Carboxylic Acids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483" name="Picture 1" descr="solomons_10e_figun_17_p789c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t="35999" r="8333" b="38333"/>
          <a:stretch>
            <a:fillRect/>
          </a:stretch>
        </p:blipFill>
        <p:spPr bwMode="auto">
          <a:xfrm>
            <a:off x="2362200" y="848765"/>
            <a:ext cx="4038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" descr="solomons_10e_figun_17_p790b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t="38333" r="10001" b="39499"/>
          <a:stretch>
            <a:fillRect/>
          </a:stretch>
        </p:blipFill>
        <p:spPr bwMode="auto">
          <a:xfrm>
            <a:off x="609600" y="1910556"/>
            <a:ext cx="40084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" descr="solomons_10e_figun_17_p789d.jpg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38333" r="14999" b="35999"/>
          <a:stretch>
            <a:fillRect/>
          </a:stretch>
        </p:blipFill>
        <p:spPr bwMode="auto">
          <a:xfrm>
            <a:off x="5029200" y="1910556"/>
            <a:ext cx="36576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" descr="solomons_10e_figun_17_p790c.jpg"/>
          <p:cNvPicPr>
            <a:picLocks noGrp="1" noChangeAspect="1"/>
          </p:cNvPicPr>
          <p:nvPr isPhoto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4833" r="12500" b="30165"/>
          <a:stretch>
            <a:fillRect/>
          </a:stretch>
        </p:blipFill>
        <p:spPr bwMode="auto">
          <a:xfrm>
            <a:off x="304800" y="3022600"/>
            <a:ext cx="35052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" descr="solomons_10e_figun_17_p790e.jpg"/>
          <p:cNvPicPr>
            <a:picLocks noGrp="1" noChangeAspect="1"/>
          </p:cNvPicPr>
          <p:nvPr isPhoto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38333" r="3334" b="39499"/>
          <a:stretch>
            <a:fillRect/>
          </a:stretch>
        </p:blipFill>
        <p:spPr bwMode="auto">
          <a:xfrm>
            <a:off x="4148959" y="3221831"/>
            <a:ext cx="48006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" descr="solomons_10e_figun_17_p790g.jpg"/>
          <p:cNvPicPr>
            <a:picLocks noGrp="1" noChangeAspect="1"/>
          </p:cNvPicPr>
          <p:nvPr isPhoto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27832" r="3334" b="25499"/>
          <a:stretch>
            <a:fillRect/>
          </a:stretch>
        </p:blipFill>
        <p:spPr bwMode="auto">
          <a:xfrm>
            <a:off x="1219200" y="4191000"/>
            <a:ext cx="66294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1553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solomons_10e_figun_17_p791b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66" b="38333"/>
          <a:stretch>
            <a:fillRect/>
          </a:stretch>
        </p:blipFill>
        <p:spPr bwMode="auto">
          <a:xfrm>
            <a:off x="1647497" y="899673"/>
            <a:ext cx="56388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609600" y="274059"/>
            <a:ext cx="800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Synthesis of Carboxylic Acids via Carboxylation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508" name="Picture 1" descr="solomons_10e_figun_17_p791e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5" b="30165"/>
          <a:stretch>
            <a:fillRect/>
          </a:stretch>
        </p:blipFill>
        <p:spPr bwMode="auto">
          <a:xfrm>
            <a:off x="1456997" y="1887099"/>
            <a:ext cx="57912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" descr="solomons_10e_figun_17_p791c.jpg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33665" r="5833" b="32498"/>
          <a:stretch>
            <a:fillRect/>
          </a:stretch>
        </p:blipFill>
        <p:spPr bwMode="auto">
          <a:xfrm>
            <a:off x="1524000" y="3528574"/>
            <a:ext cx="571500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" descr="solomons_10e_figun_17_p791d.jpg"/>
          <p:cNvPicPr>
            <a:picLocks noGrp="1" noChangeAspect="1"/>
          </p:cNvPicPr>
          <p:nvPr isPhoto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67" b="36374"/>
          <a:stretch/>
        </p:blipFill>
        <p:spPr bwMode="auto">
          <a:xfrm>
            <a:off x="1037897" y="5105400"/>
            <a:ext cx="6858000" cy="134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524000" y="899673"/>
            <a:ext cx="5867400" cy="987426"/>
          </a:xfrm>
          <a:prstGeom prst="rect">
            <a:avLst/>
          </a:prstGeom>
          <a:solidFill>
            <a:srgbClr val="FFC000">
              <a:alpha val="21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 rot="20535925">
            <a:off x="41367" y="2134538"/>
            <a:ext cx="17158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using Grignard reagent</a:t>
            </a:r>
          </a:p>
        </p:txBody>
      </p:sp>
    </p:spTree>
    <p:extLst>
      <p:ext uri="{BB962C8B-B14F-4D97-AF65-F5344CB8AC3E}">
        <p14:creationId xmlns:p14="http://schemas.microsoft.com/office/powerpoint/2010/main" val="6260201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Reactions of Carboxylic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reactions</a:t>
            </a:r>
          </a:p>
          <a:p>
            <a:r>
              <a:rPr lang="en-US" dirty="0"/>
              <a:t>Deprotonation</a:t>
            </a:r>
          </a:p>
          <a:p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/>
              <a:t>-Substitution</a:t>
            </a:r>
          </a:p>
          <a:p>
            <a:r>
              <a:rPr lang="en-US" dirty="0"/>
              <a:t>Oxidation</a:t>
            </a:r>
          </a:p>
          <a:p>
            <a:r>
              <a:rPr lang="en-US" dirty="0"/>
              <a:t>Reduction</a:t>
            </a:r>
          </a:p>
          <a:p>
            <a:r>
              <a:rPr lang="en-US" dirty="0"/>
              <a:t>Conversion to CADs</a:t>
            </a:r>
          </a:p>
        </p:txBody>
      </p:sp>
      <p:pic>
        <p:nvPicPr>
          <p:cNvPr id="5" name="Picture 4" descr="20_u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64" y="4343400"/>
            <a:ext cx="412263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20_0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1" t="-4856" r="-2969" b="-4632"/>
          <a:stretch/>
        </p:blipFill>
        <p:spPr bwMode="auto">
          <a:xfrm>
            <a:off x="4227443" y="1444488"/>
            <a:ext cx="4744279" cy="35118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5824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 idx="4294967295"/>
          </p:nvPr>
        </p:nvSpPr>
        <p:spPr>
          <a:xfrm>
            <a:off x="381000" y="990600"/>
            <a:ext cx="4267200" cy="609600"/>
          </a:xfrm>
        </p:spPr>
        <p:txBody>
          <a:bodyPr/>
          <a:lstStyle/>
          <a:p>
            <a:pPr eaLnBrk="1" hangingPunct="1"/>
            <a:r>
              <a:rPr lang="en-US" altLang="en-US" sz="2400" b="1" u="sng">
                <a:solidFill>
                  <a:srgbClr val="0070C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Reactions Of Carboxylic Acids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4294967295"/>
          </p:nvPr>
        </p:nvSpPr>
        <p:spPr>
          <a:xfrm>
            <a:off x="0" y="1565275"/>
            <a:ext cx="77724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Salts Formation </a:t>
            </a:r>
          </a:p>
        </p:txBody>
      </p:sp>
      <p:graphicFrame>
        <p:nvGraphicFramePr>
          <p:cNvPr id="7680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71709"/>
              </p:ext>
            </p:extLst>
          </p:nvPr>
        </p:nvGraphicFramePr>
        <p:xfrm>
          <a:off x="1524000" y="1717674"/>
          <a:ext cx="5943600" cy="230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2" r:id="rId3" imgW="2675923" imgH="1054789" progId="ChemDraw.Document.6.0">
                  <p:embed/>
                </p:oleObj>
              </mc:Choice>
              <mc:Fallback>
                <p:oleObj r:id="rId3" imgW="2675923" imgH="1054789" progId="ChemDraw.Document.6.0">
                  <p:embed/>
                  <p:pic>
                    <p:nvPicPr>
                      <p:cNvPr id="7680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717674"/>
                        <a:ext cx="5943600" cy="230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41026"/>
              </p:ext>
            </p:extLst>
          </p:nvPr>
        </p:nvGraphicFramePr>
        <p:xfrm>
          <a:off x="2438400" y="4388820"/>
          <a:ext cx="3810000" cy="1859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3" r:id="rId5" imgW="3383640" imgH="1764720" progId="ChemDraw.Document.6.0">
                  <p:embed/>
                </p:oleObj>
              </mc:Choice>
              <mc:Fallback>
                <p:oleObj r:id="rId5" imgW="3383640" imgH="1764720" progId="ChemDraw.Document.6.0">
                  <p:embed/>
                  <p:pic>
                    <p:nvPicPr>
                      <p:cNvPr id="7680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388820"/>
                        <a:ext cx="3810000" cy="18595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66800" y="304800"/>
            <a:ext cx="66294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buFont typeface="Arial" charset="0"/>
              <a:buNone/>
              <a:defRPr/>
            </a:pPr>
            <a:r>
              <a:rPr lang="en-US" sz="1800" b="1" kern="10">
                <a:solidFill>
                  <a:prstClr val="black"/>
                </a:solidFill>
                <a:latin typeface="Times New Roman"/>
                <a:ea typeface="Arial Black"/>
                <a:cs typeface="Times New Roman"/>
              </a:rPr>
              <a:t>Carboxylic Acids And Their Derivatives</a:t>
            </a:r>
            <a:endParaRPr lang="en-US" sz="1800" b="1" kern="10" dirty="0">
              <a:solidFill>
                <a:prstClr val="black"/>
              </a:solidFill>
              <a:latin typeface="Times New Roman"/>
              <a:ea typeface="Arial Black"/>
              <a:cs typeface="Times New Roman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457200" y="914400"/>
            <a:ext cx="830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1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ED555889-D90E-473C-92F0-A49B5D1001AB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48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7964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077200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403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Carboxylic Acids and Derivatives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Carboxylic acids</a:t>
            </a:r>
          </a:p>
          <a:p>
            <a:pPr lvl="1"/>
            <a:r>
              <a:rPr lang="en-US" dirty="0"/>
              <a:t>Found in nature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Carboxylic acid derivatives:</a:t>
            </a:r>
          </a:p>
        </p:txBody>
      </p:sp>
      <p:pic>
        <p:nvPicPr>
          <p:cNvPr id="5" name="Picture 4" descr="21_u00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143000" y="3810000"/>
            <a:ext cx="5951240" cy="126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565914"/>
              </p:ext>
            </p:extLst>
          </p:nvPr>
        </p:nvGraphicFramePr>
        <p:xfrm>
          <a:off x="2094345" y="5334000"/>
          <a:ext cx="5105400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4" name="CS ChemDraw Drawing" r:id="rId4" imgW="4725479" imgH="1270670" progId="ChemDraw.Document.6.0">
                  <p:embed/>
                </p:oleObj>
              </mc:Choice>
              <mc:Fallback>
                <p:oleObj name="CS ChemDraw Drawing" r:id="rId4" imgW="4725479" imgH="127067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4345" y="5334000"/>
                        <a:ext cx="5105400" cy="137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klein2e_figun_21_p985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510145"/>
            <a:ext cx="5254625" cy="14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klein2e_figun_21_p994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67373" y="4309384"/>
            <a:ext cx="672998" cy="4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88445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0" y="1000125"/>
            <a:ext cx="6524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n-ea"/>
                <a:cs typeface="Times New Roman"/>
              </a:rPr>
              <a:t>2- Nucleophilic Substitution Of Hydroxyl Group</a:t>
            </a:r>
            <a:endParaRPr lang="en-GB" altLang="en-US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ea typeface="+mn-ea"/>
              <a:cs typeface="Times New Roman"/>
            </a:endParaRPr>
          </a:p>
        </p:txBody>
      </p:sp>
      <p:pic>
        <p:nvPicPr>
          <p:cNvPr id="77827" name="Picture 6" descr="C:\Users\hp\Pictures\صورة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19"/>
          <a:stretch>
            <a:fillRect/>
          </a:stretch>
        </p:blipFill>
        <p:spPr bwMode="auto">
          <a:xfrm>
            <a:off x="627063" y="3124200"/>
            <a:ext cx="7616825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6800" y="304800"/>
            <a:ext cx="66294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buFont typeface="Arial" charset="0"/>
              <a:buNone/>
              <a:defRPr/>
            </a:pPr>
            <a:r>
              <a:rPr lang="en-US" sz="1800" b="1" kern="10">
                <a:solidFill>
                  <a:prstClr val="black"/>
                </a:solidFill>
                <a:latin typeface="Times New Roman"/>
                <a:ea typeface="Arial Black"/>
                <a:cs typeface="Times New Roman"/>
              </a:rPr>
              <a:t>Carboxylic Acids And Their Derivatives</a:t>
            </a:r>
            <a:endParaRPr lang="en-US" sz="1800" b="1" kern="10" dirty="0">
              <a:solidFill>
                <a:prstClr val="black"/>
              </a:solidFill>
              <a:latin typeface="Times New Roman"/>
              <a:ea typeface="Arial Black"/>
              <a:cs typeface="Times New Roman"/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457200" y="914400"/>
            <a:ext cx="830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3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A07B1541-269E-4426-993C-BC3B07E16659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50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7833" name="Object 2"/>
          <p:cNvGraphicFramePr>
            <a:graphicFrameLocks noChangeAspect="1"/>
          </p:cNvGraphicFramePr>
          <p:nvPr/>
        </p:nvGraphicFramePr>
        <p:xfrm>
          <a:off x="2057400" y="1981200"/>
          <a:ext cx="49847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1" name="CS ChemDraw Drawing" r:id="rId4" imgW="3774948" imgH="690372" progId="ChemDraw.Document.6.0">
                  <p:embed/>
                </p:oleObj>
              </mc:Choice>
              <mc:Fallback>
                <p:oleObj name="CS ChemDraw Drawing" r:id="rId4" imgW="3774948" imgH="690372" progId="ChemDraw.Document.6.0">
                  <p:embed/>
                  <p:pic>
                    <p:nvPicPr>
                      <p:cNvPr id="7783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81200"/>
                        <a:ext cx="49847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54507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Font typeface="Arial" charset="0"/>
              <a:buNone/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aphicFrame>
        <p:nvGraphicFramePr>
          <p:cNvPr id="83971" name="Object 6"/>
          <p:cNvGraphicFramePr>
            <a:graphicFrameLocks noChangeAspect="1"/>
          </p:cNvGraphicFramePr>
          <p:nvPr/>
        </p:nvGraphicFramePr>
        <p:xfrm>
          <a:off x="873125" y="1447800"/>
          <a:ext cx="6899275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1" r:id="rId3" imgW="5867400" imgH="3962400" progId="ChemDraw.Document.6.0">
                  <p:embed/>
                </p:oleObj>
              </mc:Choice>
              <mc:Fallback>
                <p:oleObj r:id="rId3" imgW="5867400" imgH="3962400" progId="ChemDraw.Document.6.0">
                  <p:embed/>
                  <p:pic>
                    <p:nvPicPr>
                      <p:cNvPr id="8397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1447800"/>
                        <a:ext cx="6899275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66800" y="304800"/>
            <a:ext cx="66294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buFont typeface="Arial" charset="0"/>
              <a:buNone/>
              <a:defRPr/>
            </a:pPr>
            <a:r>
              <a:rPr lang="en-US" sz="1800" b="1" kern="10">
                <a:solidFill>
                  <a:prstClr val="black"/>
                </a:solidFill>
                <a:latin typeface="Times New Roman"/>
                <a:ea typeface="Arial Black"/>
                <a:cs typeface="Times New Roman"/>
              </a:rPr>
              <a:t>Carboxylic Acids And Their Derivatives</a:t>
            </a:r>
            <a:endParaRPr lang="en-US" sz="1800" b="1" kern="10" dirty="0">
              <a:solidFill>
                <a:prstClr val="black"/>
              </a:solidFill>
              <a:latin typeface="Times New Roman"/>
              <a:ea typeface="Arial Black"/>
              <a:cs typeface="Times New Roman"/>
            </a:endParaRP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457200" y="914400"/>
            <a:ext cx="830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97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799A07DE-F865-4790-AE92-224E595B4E71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51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1760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مستطيل 7"/>
          <p:cNvSpPr>
            <a:spLocks noChangeArrowheads="1"/>
          </p:cNvSpPr>
          <p:nvPr/>
        </p:nvSpPr>
        <p:spPr bwMode="auto">
          <a:xfrm>
            <a:off x="228600" y="990600"/>
            <a:ext cx="5646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 u="sng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 of Derivatives of carboxylic acid </a:t>
            </a:r>
            <a:endParaRPr lang="en-US" altLang="en-US" sz="2400" u="sng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4996" name="Object 13"/>
          <p:cNvGraphicFramePr>
            <a:graphicFrameLocks noChangeAspect="1"/>
          </p:cNvGraphicFramePr>
          <p:nvPr/>
        </p:nvGraphicFramePr>
        <p:xfrm>
          <a:off x="2209800" y="2057400"/>
          <a:ext cx="5486400" cy="425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5" r:id="rId3" imgW="3529584" imgH="2731008" progId="ChemDraw.Document.6.0">
                  <p:embed/>
                </p:oleObj>
              </mc:Choice>
              <mc:Fallback>
                <p:oleObj r:id="rId3" imgW="3529584" imgH="2731008" progId="ChemDraw.Document.6.0">
                  <p:embed/>
                  <p:pic>
                    <p:nvPicPr>
                      <p:cNvPr id="8499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057400"/>
                        <a:ext cx="5486400" cy="425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66800" y="304800"/>
            <a:ext cx="66294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buFont typeface="Arial" charset="0"/>
              <a:buNone/>
              <a:defRPr/>
            </a:pPr>
            <a:r>
              <a:rPr lang="en-US" sz="1800" b="1" kern="10">
                <a:solidFill>
                  <a:prstClr val="black"/>
                </a:solidFill>
                <a:latin typeface="Times New Roman"/>
                <a:ea typeface="Arial Black"/>
                <a:cs typeface="Times New Roman"/>
              </a:rPr>
              <a:t>Carboxylic Acids And Their Derivatives</a:t>
            </a:r>
            <a:endParaRPr lang="en-US" sz="1800" b="1" kern="10" dirty="0">
              <a:solidFill>
                <a:prstClr val="black"/>
              </a:solidFill>
              <a:latin typeface="Times New Roman"/>
              <a:ea typeface="Arial Black"/>
              <a:cs typeface="Times New Roman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457200" y="914400"/>
            <a:ext cx="830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0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5F12696A-8ACB-4E44-97C6-5A15BFA29101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52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800600" y="4391025"/>
            <a:ext cx="1600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003" name="TextBox 9"/>
          <p:cNvSpPr txBox="1">
            <a:spLocks noChangeArrowheads="1"/>
          </p:cNvSpPr>
          <p:nvPr/>
        </p:nvSpPr>
        <p:spPr bwMode="auto">
          <a:xfrm>
            <a:off x="325438" y="1447800"/>
            <a:ext cx="8285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On hydrolysis (reaction with H</a:t>
            </a:r>
            <a:r>
              <a:rPr lang="en-US" alt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O) all carboxylic acid derivatves convert to carboxylic acid.</a:t>
            </a:r>
          </a:p>
        </p:txBody>
      </p:sp>
    </p:spTree>
    <p:extLst>
      <p:ext uri="{BB962C8B-B14F-4D97-AF65-F5344CB8AC3E}">
        <p14:creationId xmlns:p14="http://schemas.microsoft.com/office/powerpoint/2010/main" val="38734368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وان 1"/>
          <p:cNvSpPr>
            <a:spLocks noGrp="1"/>
          </p:cNvSpPr>
          <p:nvPr>
            <p:ph type="title" idx="4294967295"/>
          </p:nvPr>
        </p:nvSpPr>
        <p:spPr>
          <a:xfrm>
            <a:off x="-30163" y="1066800"/>
            <a:ext cx="2163763" cy="63341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2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S PGothic" pitchFamily="34" charset="-128"/>
                <a:cs typeface="Times New Roman"/>
              </a:rPr>
              <a:t>Questions</a:t>
            </a:r>
            <a:endParaRPr lang="en-US" altLang="en-US" sz="2400" b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ea typeface="+mj-ea"/>
              <a:cs typeface="Times New Roman"/>
            </a:endParaRPr>
          </a:p>
        </p:txBody>
      </p:sp>
      <p:graphicFrame>
        <p:nvGraphicFramePr>
          <p:cNvPr id="86019" name="Object 2"/>
          <p:cNvGraphicFramePr>
            <a:graphicFrameLocks noChangeAspect="1"/>
          </p:cNvGraphicFramePr>
          <p:nvPr/>
        </p:nvGraphicFramePr>
        <p:xfrm>
          <a:off x="2133600" y="1712913"/>
          <a:ext cx="14478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9" r:id="rId3" imgW="1019175" imgH="647700" progId="ChemWindow.Document">
                  <p:embed/>
                </p:oleObj>
              </mc:Choice>
              <mc:Fallback>
                <p:oleObj r:id="rId3" imgW="1019175" imgH="647700" progId="ChemWindow.Document">
                  <p:embed/>
                  <p:pic>
                    <p:nvPicPr>
                      <p:cNvPr id="860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712913"/>
                        <a:ext cx="14478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0" name="Object 1"/>
          <p:cNvGraphicFramePr>
            <a:graphicFrameLocks noChangeAspect="1"/>
          </p:cNvGraphicFramePr>
          <p:nvPr/>
        </p:nvGraphicFramePr>
        <p:xfrm>
          <a:off x="865188" y="2667000"/>
          <a:ext cx="6248400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0" r:id="rId5" imgW="4572000" imgH="914400" progId="ChemWindow.Document">
                  <p:embed/>
                </p:oleObj>
              </mc:Choice>
              <mc:Fallback>
                <p:oleObj r:id="rId5" imgW="4572000" imgH="914400" progId="ChemWindow.Document">
                  <p:embed/>
                  <p:pic>
                    <p:nvPicPr>
                      <p:cNvPr id="8602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2667000"/>
                        <a:ext cx="6248400" cy="124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34925" y="1936750"/>
            <a:ext cx="93535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Reaction of                           with CO</a:t>
            </a:r>
            <a:r>
              <a:rPr lang="en-US" altLang="en-US" sz="2000" b="1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under heat and pressure gives: </a:t>
            </a:r>
          </a:p>
        </p:txBody>
      </p:sp>
      <p:sp>
        <p:nvSpPr>
          <p:cNvPr id="8602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602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60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6026" name="Rectangle 2"/>
          <p:cNvSpPr>
            <a:spLocks noChangeArrowheads="1"/>
          </p:cNvSpPr>
          <p:nvPr/>
        </p:nvSpPr>
        <p:spPr bwMode="auto">
          <a:xfrm>
            <a:off x="34925" y="4267200"/>
            <a:ext cx="7051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Oxidation of C</a:t>
            </a:r>
            <a:r>
              <a:rPr lang="en-US" altLang="en-US" sz="2000" b="1" baseline="-30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000" b="1" baseline="-30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000" b="1" baseline="-30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 with KMnO</a:t>
            </a:r>
            <a:r>
              <a:rPr lang="en-US" altLang="en-US" sz="2000" b="1" baseline="-30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gives: </a:t>
            </a:r>
            <a:endParaRPr lang="en-US" altLang="en-US"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6027" name="Object 2"/>
          <p:cNvGraphicFramePr>
            <a:graphicFrameLocks noChangeAspect="1"/>
          </p:cNvGraphicFramePr>
          <p:nvPr/>
        </p:nvGraphicFramePr>
        <p:xfrm>
          <a:off x="685800" y="4800600"/>
          <a:ext cx="5157788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1" r:id="rId7" imgW="4015740" imgH="853440" progId="ChemDraw.Document.6.0">
                  <p:embed/>
                </p:oleObj>
              </mc:Choice>
              <mc:Fallback>
                <p:oleObj r:id="rId7" imgW="4015740" imgH="853440" progId="ChemDraw.Document.6.0">
                  <p:embed/>
                  <p:pic>
                    <p:nvPicPr>
                      <p:cNvPr id="860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800600"/>
                        <a:ext cx="5157788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066800" y="304800"/>
            <a:ext cx="66294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buFont typeface="Arial" charset="0"/>
              <a:buNone/>
              <a:defRPr/>
            </a:pPr>
            <a:r>
              <a:rPr lang="en-US" sz="1800" b="1" kern="10">
                <a:solidFill>
                  <a:prstClr val="black"/>
                </a:solidFill>
                <a:latin typeface="Times New Roman"/>
                <a:ea typeface="Arial Black"/>
                <a:cs typeface="Times New Roman"/>
              </a:rPr>
              <a:t>Carboxylic Acids And Their Derivatives</a:t>
            </a:r>
            <a:endParaRPr lang="en-US" sz="1800" b="1" kern="10" dirty="0">
              <a:solidFill>
                <a:prstClr val="black"/>
              </a:solidFill>
              <a:latin typeface="Times New Roman"/>
              <a:ea typeface="Arial Black"/>
              <a:cs typeface="Times New Roman"/>
            </a:endParaRP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457200" y="914400"/>
            <a:ext cx="830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3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F1331900-B5DB-4D1D-AB1D-9E481C98AF1B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53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2730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7043" name="مستطيل 6"/>
          <p:cNvSpPr>
            <a:spLocks noChangeArrowheads="1"/>
          </p:cNvSpPr>
          <p:nvPr/>
        </p:nvSpPr>
        <p:spPr bwMode="auto">
          <a:xfrm>
            <a:off x="3640138" y="4445000"/>
            <a:ext cx="5132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4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87045" name="Object 4"/>
          <p:cNvGraphicFramePr>
            <a:graphicFrameLocks noChangeAspect="1"/>
          </p:cNvGraphicFramePr>
          <p:nvPr/>
        </p:nvGraphicFramePr>
        <p:xfrm>
          <a:off x="4495800" y="3200400"/>
          <a:ext cx="23622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8" r:id="rId3" imgW="1514475" imgH="666750" progId="ChemWindow.Document">
                  <p:embed/>
                </p:oleObj>
              </mc:Choice>
              <mc:Fallback>
                <p:oleObj r:id="rId3" imgW="1514475" imgH="666750" progId="ChemWindow.Document">
                  <p:embed/>
                  <p:pic>
                    <p:nvPicPr>
                      <p:cNvPr id="8704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200400"/>
                        <a:ext cx="2362200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6" name="مستطيل 10"/>
          <p:cNvSpPr>
            <a:spLocks noChangeArrowheads="1"/>
          </p:cNvSpPr>
          <p:nvPr/>
        </p:nvSpPr>
        <p:spPr bwMode="auto">
          <a:xfrm>
            <a:off x="0" y="3409950"/>
            <a:ext cx="737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The common name of this compound                                        is?       </a:t>
            </a:r>
          </a:p>
        </p:txBody>
      </p:sp>
      <p:sp>
        <p:nvSpPr>
          <p:cNvPr id="87047" name="Rectangle 6"/>
          <p:cNvSpPr>
            <a:spLocks noChangeArrowheads="1"/>
          </p:cNvSpPr>
          <p:nvPr/>
        </p:nvSpPr>
        <p:spPr bwMode="auto">
          <a:xfrm>
            <a:off x="0" y="4033838"/>
            <a:ext cx="89154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A)  N,N-Dimethylacetamide                           B) N,N-Dimethyl propanamide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C) N,N-Dimethylpropionamide                      D) N,N-Dimethylbutanamide</a:t>
            </a:r>
          </a:p>
        </p:txBody>
      </p:sp>
      <p:sp>
        <p:nvSpPr>
          <p:cNvPr id="87048" name="Rectangle 7"/>
          <p:cNvSpPr>
            <a:spLocks noChangeArrowheads="1"/>
          </p:cNvSpPr>
          <p:nvPr/>
        </p:nvSpPr>
        <p:spPr bwMode="auto">
          <a:xfrm>
            <a:off x="76200" y="5054600"/>
            <a:ext cx="75914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Acid halide react with ammonia to give?</a:t>
            </a:r>
          </a:p>
        </p:txBody>
      </p:sp>
      <p:sp>
        <p:nvSpPr>
          <p:cNvPr id="87049" name="Rectangle 8"/>
          <p:cNvSpPr>
            <a:spLocks noChangeArrowheads="1"/>
          </p:cNvSpPr>
          <p:nvPr/>
        </p:nvSpPr>
        <p:spPr bwMode="auto">
          <a:xfrm>
            <a:off x="-454025" y="5543550"/>
            <a:ext cx="9598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A) Amines             B)Amides           C) Phenols        D) Alcohols </a:t>
            </a:r>
          </a:p>
        </p:txBody>
      </p:sp>
      <p:sp>
        <p:nvSpPr>
          <p:cNvPr id="87051" name="Rectangle 1"/>
          <p:cNvSpPr>
            <a:spLocks noChangeArrowheads="1"/>
          </p:cNvSpPr>
          <p:nvPr/>
        </p:nvSpPr>
        <p:spPr bwMode="auto">
          <a:xfrm>
            <a:off x="90488" y="1249363"/>
            <a:ext cx="44196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The most acidic compound is?</a:t>
            </a:r>
          </a:p>
        </p:txBody>
      </p:sp>
      <p:graphicFrame>
        <p:nvGraphicFramePr>
          <p:cNvPr id="87052" name="كائن 1"/>
          <p:cNvGraphicFramePr>
            <a:graphicFrameLocks noChangeAspect="1"/>
          </p:cNvGraphicFramePr>
          <p:nvPr/>
        </p:nvGraphicFramePr>
        <p:xfrm>
          <a:off x="381000" y="1524000"/>
          <a:ext cx="5943600" cy="159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9" r:id="rId5" imgW="4000500" imgH="1076325" progId="ChemWindow.Document">
                  <p:embed/>
                </p:oleObj>
              </mc:Choice>
              <mc:Fallback>
                <p:oleObj r:id="rId5" imgW="4000500" imgH="1076325" progId="ChemWindow.Document">
                  <p:embed/>
                  <p:pic>
                    <p:nvPicPr>
                      <p:cNvPr id="87052" name="كائن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5943600" cy="159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066800" y="304800"/>
            <a:ext cx="66294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buFont typeface="Arial" charset="0"/>
              <a:buNone/>
              <a:defRPr/>
            </a:pPr>
            <a:r>
              <a:rPr lang="en-US" sz="1800" b="1" kern="10">
                <a:solidFill>
                  <a:prstClr val="black"/>
                </a:solidFill>
                <a:latin typeface="Times New Roman"/>
                <a:ea typeface="Arial Black"/>
                <a:cs typeface="Times New Roman"/>
              </a:rPr>
              <a:t>Carboxylic Acids And Their Derivatives</a:t>
            </a:r>
            <a:endParaRPr lang="en-US" sz="1800" b="1" kern="10" dirty="0">
              <a:solidFill>
                <a:prstClr val="black"/>
              </a:solidFill>
              <a:latin typeface="Times New Roman"/>
              <a:ea typeface="Arial Black"/>
              <a:cs typeface="Times New Roman"/>
            </a:endParaRP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457200" y="914400"/>
            <a:ext cx="830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57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166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0C9D57E9-1211-4B98-A1F4-F108E5E3A8CB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54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2271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a strong reducing agent</a:t>
            </a:r>
          </a:p>
          <a:p>
            <a:pPr lvl="1"/>
            <a:r>
              <a:rPr lang="en-US" dirty="0"/>
              <a:t>LAH</a:t>
            </a:r>
          </a:p>
          <a:p>
            <a:r>
              <a:rPr lang="en-US" dirty="0"/>
              <a:t>Reduce to primary alcohol</a:t>
            </a:r>
          </a:p>
          <a:p>
            <a:pPr lvl="1"/>
            <a:r>
              <a:rPr lang="en-US" dirty="0"/>
              <a:t>Remember reducing agent chart from alcohol chapter</a:t>
            </a:r>
          </a:p>
        </p:txBody>
      </p:sp>
      <p:pic>
        <p:nvPicPr>
          <p:cNvPr id="4" name="Picture 4" descr="21_u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42779"/>
            <a:ext cx="6781800" cy="129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512841"/>
              </p:ext>
            </p:extLst>
          </p:nvPr>
        </p:nvGraphicFramePr>
        <p:xfrm>
          <a:off x="914400" y="5476396"/>
          <a:ext cx="4114800" cy="1021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6" name="CS ChemDraw Drawing" r:id="rId4" imgW="2846257" imgH="706686" progId="ChemDraw.Document.6.0">
                  <p:embed/>
                </p:oleObj>
              </mc:Choice>
              <mc:Fallback>
                <p:oleObj name="CS ChemDraw Drawing" r:id="rId4" imgW="2846257" imgH="70668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5476396"/>
                        <a:ext cx="4114800" cy="1021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50644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to CADs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Fischer esterification</a:t>
            </a:r>
          </a:p>
          <a:p>
            <a:pPr lvl="2"/>
            <a:r>
              <a:rPr lang="en-US" sz="2000" dirty="0"/>
              <a:t>Carboxylic acid + alcohol → ester + water</a:t>
            </a:r>
          </a:p>
          <a:p>
            <a:pPr lvl="2"/>
            <a:r>
              <a:rPr lang="en-US" sz="2000" dirty="0"/>
              <a:t>Needs acid catalyst (H</a:t>
            </a:r>
            <a:r>
              <a:rPr lang="en-US" sz="2000" baseline="-25000" dirty="0"/>
              <a:t>2</a:t>
            </a:r>
            <a:r>
              <a:rPr lang="en-US" sz="2000" dirty="0"/>
              <a:t>SO</a:t>
            </a:r>
            <a:r>
              <a:rPr lang="en-US" sz="2000" baseline="-25000" dirty="0"/>
              <a:t>4</a:t>
            </a:r>
            <a:r>
              <a:rPr lang="en-US" sz="2000" dirty="0"/>
              <a:t> or </a:t>
            </a:r>
            <a:r>
              <a:rPr lang="en-US" sz="2000" dirty="0" err="1"/>
              <a:t>HCl</a:t>
            </a:r>
            <a:r>
              <a:rPr lang="en-US" sz="2000" dirty="0"/>
              <a:t>)</a:t>
            </a:r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r>
              <a:rPr lang="en-US" sz="2000" dirty="0"/>
              <a:t>Reaction is reversible</a:t>
            </a:r>
          </a:p>
          <a:p>
            <a:pPr lvl="3"/>
            <a:r>
              <a:rPr lang="en-US" sz="1800" dirty="0"/>
              <a:t>Push </a:t>
            </a:r>
            <a:r>
              <a:rPr lang="en-US" dirty="0"/>
              <a:t>to the right with excess alcohol or remove water</a:t>
            </a:r>
          </a:p>
        </p:txBody>
      </p:sp>
      <p:pic>
        <p:nvPicPr>
          <p:cNvPr id="4" name="Picture 4" descr="21_u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49" y="2895600"/>
            <a:ext cx="6819900" cy="149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klein2e_figun_21_p1014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8486" y="5486400"/>
            <a:ext cx="5407025" cy="131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57788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solomons_10e_figun_17_p797b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1497" r="8333" b="9164"/>
          <a:stretch>
            <a:fillRect/>
          </a:stretch>
        </p:blipFill>
        <p:spPr bwMode="auto">
          <a:xfrm>
            <a:off x="381000" y="1371600"/>
            <a:ext cx="6858000" cy="46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838200" y="304800"/>
            <a:ext cx="754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Esterification of Carboxylic Acids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6858000" y="1676400"/>
            <a:ext cx="1905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Forward reaction</a:t>
            </a:r>
            <a:r>
              <a:rPr kumimoji="0" lang="en-CA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en-CA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Esterification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Reverse reaction</a:t>
            </a:r>
            <a:r>
              <a:rPr kumimoji="0" lang="en-CA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Hydrolysis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9307" y="810913"/>
            <a:ext cx="542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(Acids and esters have an intimate relationship)</a:t>
            </a:r>
          </a:p>
        </p:txBody>
      </p:sp>
    </p:spTree>
    <p:extLst>
      <p:ext uri="{BB962C8B-B14F-4D97-AF65-F5344CB8AC3E}">
        <p14:creationId xmlns:p14="http://schemas.microsoft.com/office/powerpoint/2010/main" val="24406751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solomons_10e_figun_17_p798.jpg"/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9156" r="5000" b="12663"/>
          <a:stretch/>
        </p:blipFill>
        <p:spPr bwMode="auto">
          <a:xfrm>
            <a:off x="998104" y="1143000"/>
            <a:ext cx="7079673" cy="326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 descr="solomons_10e_figun_17_p801a.jpg"/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47736" r="3333" b="30165"/>
          <a:stretch/>
        </p:blipFill>
        <p:spPr bwMode="auto">
          <a:xfrm>
            <a:off x="853209" y="5105399"/>
            <a:ext cx="7369464" cy="124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143000" y="117764"/>
            <a:ext cx="6546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Esterification and </a:t>
            </a:r>
            <a:r>
              <a:rPr kumimoji="0" lang="en-CA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Hydroylsis</a:t>
            </a:r>
            <a:r>
              <a:rPr kumimoji="0" lang="en-CA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Mechanisms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8104" y="762000"/>
            <a:ext cx="4793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Acid-catalyzed esterification and hydrolysis: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209" y="4756013"/>
            <a:ext cx="4793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Base-catalyzed hydrolysis:</a:t>
            </a:r>
          </a:p>
        </p:txBody>
      </p:sp>
    </p:spTree>
    <p:extLst>
      <p:ext uri="{BB962C8B-B14F-4D97-AF65-F5344CB8AC3E}">
        <p14:creationId xmlns:p14="http://schemas.microsoft.com/office/powerpoint/2010/main" val="16777876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to CADs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/>
              <a:t>Formation of acid chlorides</a:t>
            </a:r>
          </a:p>
          <a:p>
            <a:pPr lvl="2"/>
            <a:r>
              <a:rPr lang="en-US" sz="2000" dirty="0"/>
              <a:t>Reagent = SOCl</a:t>
            </a:r>
            <a:r>
              <a:rPr lang="en-US" sz="2000" baseline="-25000" dirty="0"/>
              <a:t>2</a:t>
            </a:r>
          </a:p>
          <a:p>
            <a:pPr lvl="2"/>
            <a:r>
              <a:rPr lang="en-US" sz="2000" dirty="0"/>
              <a:t>Where have we seen this reagent before?</a:t>
            </a:r>
          </a:p>
        </p:txBody>
      </p:sp>
      <p:pic>
        <p:nvPicPr>
          <p:cNvPr id="5" name="Picture 4" descr="21_u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7696200" cy="15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19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Carboxylic Acids and Derivatives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dirty="0"/>
              <a:t>Nomenclature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Physical Properties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Acidity of Carboxylic Acids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Spectroscopy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Preparation of Carboxylic Acids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Reactions of Carboxylic Acids</a:t>
            </a:r>
          </a:p>
        </p:txBody>
      </p:sp>
    </p:spTree>
    <p:extLst>
      <p:ext uri="{BB962C8B-B14F-4D97-AF65-F5344CB8AC3E}">
        <p14:creationId xmlns:p14="http://schemas.microsoft.com/office/powerpoint/2010/main" val="22879839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to CADs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Formation of acid anhydrides</a:t>
            </a:r>
          </a:p>
          <a:p>
            <a:pPr lvl="2"/>
            <a:r>
              <a:rPr lang="en-US" sz="2000" dirty="0"/>
              <a:t>Anhydride = without water</a:t>
            </a:r>
          </a:p>
          <a:p>
            <a:pPr lvl="2"/>
            <a:r>
              <a:rPr lang="en-US" sz="2000" dirty="0"/>
              <a:t>Apply heat to carboxylic acids to remove water</a:t>
            </a:r>
          </a:p>
        </p:txBody>
      </p:sp>
      <p:pic>
        <p:nvPicPr>
          <p:cNvPr id="6" name="Picture 4" descr="21_u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6477000" cy="139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785279"/>
              </p:ext>
            </p:extLst>
          </p:nvPr>
        </p:nvGraphicFramePr>
        <p:xfrm>
          <a:off x="1676400" y="4800600"/>
          <a:ext cx="2409825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9" name="CS ChemDraw Drawing" r:id="rId4" imgW="2409222" imgH="1950270" progId="ChemDraw.Document.6.0">
                  <p:embed/>
                </p:oleObj>
              </mc:Choice>
              <mc:Fallback>
                <p:oleObj name="CS ChemDraw Drawing" r:id="rId4" imgW="2409222" imgH="19502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400" y="4800600"/>
                        <a:ext cx="2409825" cy="195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609600" y="4572000"/>
            <a:ext cx="800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1583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to CADs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/>
              <a:t>Formation of amides</a:t>
            </a:r>
          </a:p>
          <a:p>
            <a:pPr lvl="2"/>
            <a:r>
              <a:rPr lang="en-US" sz="2000" dirty="0"/>
              <a:t>Reaction is difficult with N nucleophile because the N (base) reacts with the carboxylic acid (acid)	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972083"/>
              </p:ext>
            </p:extLst>
          </p:nvPr>
        </p:nvGraphicFramePr>
        <p:xfrm>
          <a:off x="1371600" y="3200400"/>
          <a:ext cx="6408444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3" name="CS ChemDraw Drawing" r:id="rId3" imgW="4791181" imgH="1993190" progId="ChemDraw.Document.6.0">
                  <p:embed/>
                </p:oleObj>
              </mc:Choice>
              <mc:Fallback>
                <p:oleObj name="CS ChemDraw Drawing" r:id="rId3" imgW="4791181" imgH="19931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3200400"/>
                        <a:ext cx="6408444" cy="266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09140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en-US" sz="9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Nitriles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52736" y="1370222"/>
            <a:ext cx="13825536" cy="558551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AF74D-14FC-40EB-B1F2-152CF7A013A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0177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05800" cy="21891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itchFamily="28" charset="-128"/>
              </a:rPr>
              <a:t>Reaction of primary amides RCONH</a:t>
            </a:r>
            <a:r>
              <a:rPr lang="en-US" altLang="en-US" baseline="-14000">
                <a:ea typeface="ＭＳ Ｐゴシック" pitchFamily="28" charset="-128"/>
              </a:rPr>
              <a:t>2</a:t>
            </a:r>
            <a:r>
              <a:rPr lang="en-US" altLang="en-US">
                <a:ea typeface="ＭＳ Ｐゴシック" pitchFamily="28" charset="-128"/>
              </a:rPr>
              <a:t> with SOCl</a:t>
            </a:r>
            <a:r>
              <a:rPr lang="en-US" altLang="en-US" baseline="-12000">
                <a:ea typeface="ＭＳ Ｐゴシック" pitchFamily="28" charset="-128"/>
              </a:rPr>
              <a:t>2</a:t>
            </a:r>
            <a:r>
              <a:rPr lang="en-US" altLang="en-US">
                <a:ea typeface="ＭＳ Ｐゴシック" pitchFamily="28" charset="-128"/>
              </a:rPr>
              <a:t>  or POCl</a:t>
            </a:r>
            <a:r>
              <a:rPr lang="en-US" altLang="en-US" baseline="-12000">
                <a:ea typeface="ＭＳ Ｐゴシック" pitchFamily="28" charset="-128"/>
              </a:rPr>
              <a:t>3</a:t>
            </a:r>
            <a:r>
              <a:rPr lang="en-US" altLang="en-US">
                <a:ea typeface="ＭＳ Ｐゴシック" pitchFamily="28" charset="-128"/>
              </a:rPr>
              <a:t> (or other dehydrating agents)</a:t>
            </a:r>
          </a:p>
          <a:p>
            <a:pPr eaLnBrk="1" hangingPunct="1"/>
            <a:r>
              <a:rPr lang="en-US" altLang="en-US">
                <a:ea typeface="ＭＳ Ｐゴシック" pitchFamily="28" charset="-128"/>
              </a:rPr>
              <a:t>Not limited by steric hindrance or side reactions (as is the reaction of alkyl halides with NaCN)</a:t>
            </a:r>
            <a:endParaRPr lang="en-US" altLang="en-US" baseline="-12000">
              <a:ea typeface="ＭＳ Ｐゴシック" pitchFamily="28" charset="-128"/>
            </a:endParaRPr>
          </a:p>
        </p:txBody>
      </p:sp>
      <p:sp>
        <p:nvSpPr>
          <p:cNvPr id="35845" name="Rectangle 14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en-US" sz="3600">
                <a:ea typeface="ＭＳ Ｐゴシック" pitchFamily="28" charset="-128"/>
              </a:rPr>
              <a:t>Preparation of Nitriles by Dehydration</a:t>
            </a:r>
          </a:p>
        </p:txBody>
      </p:sp>
      <p:pic>
        <p:nvPicPr>
          <p:cNvPr id="35846" name="Picture 6" descr="20_u0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855662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2646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058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itchFamily="28" charset="-128"/>
              </a:rPr>
              <a:t>Nucleophilic amide oxygen atom attacks SOCl</a:t>
            </a:r>
            <a:r>
              <a:rPr lang="en-US" altLang="en-US" baseline="-25000">
                <a:ea typeface="ＭＳ Ｐゴシック" pitchFamily="28" charset="-128"/>
              </a:rPr>
              <a:t>2</a:t>
            </a:r>
            <a:r>
              <a:rPr lang="en-US" altLang="en-US">
                <a:ea typeface="ＭＳ Ｐゴシック" pitchFamily="28" charset="-128"/>
              </a:rPr>
              <a:t> followed by deprotonation and elimination</a:t>
            </a:r>
          </a:p>
        </p:txBody>
      </p:sp>
      <p:sp>
        <p:nvSpPr>
          <p:cNvPr id="36869" name="Rectangle 14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en-US" sz="3600">
                <a:ea typeface="ＭＳ Ｐゴシック" pitchFamily="28" charset="-128"/>
              </a:rPr>
              <a:t>Mechanism of Dehydration of Amides</a:t>
            </a:r>
          </a:p>
        </p:txBody>
      </p:sp>
      <p:pic>
        <p:nvPicPr>
          <p:cNvPr id="36870" name="Picture 6" descr="20_u0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8583613" cy="1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4381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19177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ea typeface="ＭＳ Ｐゴシック" pitchFamily="28" charset="-128"/>
              </a:rPr>
              <a:t>RC</a:t>
            </a:r>
            <a:r>
              <a:rPr lang="en-US" altLang="en-US" sz="3200" b="1" dirty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28" charset="-128"/>
                <a:cs typeface="Arial" panose="020B0604020202020204" pitchFamily="34" charset="0"/>
              </a:rPr>
              <a:t>º</a:t>
            </a:r>
            <a:r>
              <a:rPr lang="en-US" altLang="en-US" sz="3200" b="1" dirty="0">
                <a:solidFill>
                  <a:srgbClr val="FF0000"/>
                </a:solidFill>
                <a:ea typeface="ＭＳ Ｐゴシック" pitchFamily="28" charset="-128"/>
                <a:cs typeface="Arial" panose="020B0604020202020204" pitchFamily="34" charset="0"/>
              </a:rPr>
              <a:t>N</a:t>
            </a:r>
            <a:r>
              <a:rPr lang="en-US" altLang="en-US" sz="2400" dirty="0">
                <a:ea typeface="ＭＳ Ｐゴシック" pitchFamily="28" charset="-128"/>
                <a:cs typeface="Arial" panose="020B0604020202020204" pitchFamily="34" charset="0"/>
              </a:rPr>
              <a:t> is </a:t>
            </a:r>
            <a:r>
              <a:rPr lang="en-US" altLang="en-US" sz="2400" dirty="0">
                <a:ea typeface="ＭＳ Ｐゴシック" pitchFamily="28" charset="-128"/>
              </a:rPr>
              <a:t>strongly polarized and with an electrophilic carbon atom</a:t>
            </a:r>
          </a:p>
          <a:p>
            <a:pPr eaLnBrk="1" hangingPunct="1"/>
            <a:r>
              <a:rPr lang="en-US" altLang="en-US" sz="2400" dirty="0">
                <a:ea typeface="ＭＳ Ｐゴシック" pitchFamily="28" charset="-128"/>
              </a:rPr>
              <a:t>Attacked by nucleophiles to yield </a:t>
            </a:r>
            <a:r>
              <a:rPr lang="en-US" altLang="en-US" sz="2400" i="1" dirty="0">
                <a:ea typeface="ＭＳ Ｐゴシック" pitchFamily="28" charset="-128"/>
              </a:rPr>
              <a:t>sp</a:t>
            </a:r>
            <a:r>
              <a:rPr lang="en-US" altLang="en-US" sz="2400" baseline="30000" dirty="0">
                <a:ea typeface="ＭＳ Ｐゴシック" pitchFamily="28" charset="-128"/>
              </a:rPr>
              <a:t>2</a:t>
            </a:r>
            <a:r>
              <a:rPr lang="en-US" altLang="en-US" sz="2400" dirty="0">
                <a:ea typeface="ＭＳ Ｐゴシック" pitchFamily="28" charset="-128"/>
              </a:rPr>
              <a:t>-hybridized imine anions</a:t>
            </a:r>
          </a:p>
        </p:txBody>
      </p:sp>
      <p:sp>
        <p:nvSpPr>
          <p:cNvPr id="37893" name="Rectangle 14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en-US">
                <a:ea typeface="ＭＳ Ｐゴシック" pitchFamily="28" charset="-128"/>
              </a:rPr>
              <a:t>Reactions of Nitriles</a:t>
            </a:r>
          </a:p>
        </p:txBody>
      </p:sp>
      <p:pic>
        <p:nvPicPr>
          <p:cNvPr id="37894" name="Picture 6" descr="20_u0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3048000"/>
            <a:ext cx="7148512" cy="36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6383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150812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28" charset="-128"/>
              </a:rPr>
              <a:t>Hydrolyzed in with </a:t>
            </a:r>
            <a:r>
              <a:rPr lang="en-US" altLang="en-US" dirty="0">
                <a:solidFill>
                  <a:srgbClr val="FF0000"/>
                </a:solidFill>
                <a:ea typeface="ＭＳ Ｐゴシック" pitchFamily="28" charset="-128"/>
              </a:rPr>
              <a:t>acid or base catalys</a:t>
            </a:r>
            <a:r>
              <a:rPr lang="en-US" altLang="en-US" dirty="0">
                <a:ea typeface="ＭＳ Ｐゴシック" pitchFamily="28" charset="-128"/>
              </a:rPr>
              <a:t>is to a carboxylic acid and ammonia</a:t>
            </a:r>
          </a:p>
        </p:txBody>
      </p:sp>
      <p:sp>
        <p:nvSpPr>
          <p:cNvPr id="38917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59259" y="116632"/>
            <a:ext cx="8834437" cy="819150"/>
          </a:xfrm>
          <a:noFill/>
        </p:spPr>
        <p:txBody>
          <a:bodyPr/>
          <a:lstStyle/>
          <a:p>
            <a:r>
              <a:rPr lang="en-US" altLang="en-US" sz="3200" dirty="0">
                <a:ea typeface="ＭＳ Ｐゴシック" pitchFamily="28" charset="-128"/>
              </a:rPr>
              <a:t>Hydrolysis: Conversion of Nitriles into Carboxylic Acids</a:t>
            </a:r>
          </a:p>
        </p:txBody>
      </p:sp>
      <p:pic>
        <p:nvPicPr>
          <p:cNvPr id="38918" name="Picture 6" descr="20_u0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8574088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9208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26670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itchFamily="28" charset="-128"/>
              </a:rPr>
              <a:t>Reduction of a nitrile with 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pitchFamily="28" charset="-128"/>
              </a:rPr>
              <a:t>LiAlH</a:t>
            </a:r>
            <a:r>
              <a:rPr lang="en-US" altLang="en-US" sz="2400" b="1" baseline="-14000" dirty="0">
                <a:solidFill>
                  <a:srgbClr val="FF0000"/>
                </a:solidFill>
                <a:ea typeface="ＭＳ Ｐゴシック" pitchFamily="28" charset="-128"/>
              </a:rPr>
              <a:t>4</a:t>
            </a:r>
            <a:r>
              <a:rPr lang="en-US" altLang="en-US" sz="2400" dirty="0">
                <a:ea typeface="ＭＳ Ｐゴシック" pitchFamily="28" charset="-128"/>
              </a:rPr>
              <a:t> gives a primary amine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ea typeface="ＭＳ Ｐゴシック" pitchFamily="28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28" charset="-128"/>
              </a:rPr>
              <a:t>Nucleophilic addition of hydride ion to the polar </a:t>
            </a:r>
            <a:r>
              <a:rPr lang="en-US" altLang="en-US" sz="2400" dirty="0">
                <a:solidFill>
                  <a:srgbClr val="FF0000"/>
                </a:solidFill>
                <a:ea typeface="ＭＳ Ｐゴシック" pitchFamily="28" charset="-128"/>
              </a:rPr>
              <a:t>C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pitchFamily="28" charset="-128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FF0000"/>
                </a:solidFill>
                <a:ea typeface="ＭＳ Ｐゴシック" pitchFamily="28" charset="-128"/>
              </a:rPr>
              <a:t>N</a:t>
            </a:r>
            <a:r>
              <a:rPr lang="en-US" altLang="en-US" sz="2400" dirty="0">
                <a:ea typeface="ＭＳ Ｐゴシック" pitchFamily="28" charset="-128"/>
              </a:rPr>
              <a:t> bond, yielding an imine anion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28" charset="-128"/>
              </a:rPr>
              <a:t>The </a:t>
            </a:r>
            <a:r>
              <a:rPr lang="en-US" altLang="en-US" sz="2400" dirty="0">
                <a:solidFill>
                  <a:srgbClr val="FF0000"/>
                </a:solidFill>
                <a:ea typeface="ＭＳ Ｐゴシック" pitchFamily="28" charset="-128"/>
              </a:rPr>
              <a:t>C=N</a:t>
            </a:r>
            <a:r>
              <a:rPr lang="en-US" altLang="en-US" sz="2400" dirty="0">
                <a:ea typeface="ＭＳ Ｐゴシック" pitchFamily="28" charset="-128"/>
              </a:rPr>
              <a:t> bond undergoes a second nucleophilic addition of hydride to give a </a:t>
            </a:r>
            <a:r>
              <a:rPr lang="en-US" altLang="en-US" sz="2400" i="1" dirty="0" err="1">
                <a:ea typeface="ＭＳ Ｐゴシック" pitchFamily="28" charset="-128"/>
              </a:rPr>
              <a:t>dianion</a:t>
            </a:r>
            <a:r>
              <a:rPr lang="en-US" altLang="en-US" sz="2400" dirty="0">
                <a:ea typeface="ＭＳ Ｐゴシック" pitchFamily="28" charset="-128"/>
              </a:rPr>
              <a:t>, which is protonated by water</a:t>
            </a:r>
          </a:p>
        </p:txBody>
      </p:sp>
      <p:sp>
        <p:nvSpPr>
          <p:cNvPr id="40965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93852" y="105674"/>
            <a:ext cx="8834437" cy="819150"/>
          </a:xfrm>
          <a:noFill/>
        </p:spPr>
        <p:txBody>
          <a:bodyPr/>
          <a:lstStyle/>
          <a:p>
            <a:r>
              <a:rPr lang="en-US" altLang="en-US" sz="2800" dirty="0">
                <a:ea typeface="ＭＳ Ｐゴシック" pitchFamily="28" charset="-128"/>
              </a:rPr>
              <a:t>Reduction: Conversion of Nitriles into Amines</a:t>
            </a:r>
          </a:p>
        </p:txBody>
      </p:sp>
      <p:pic>
        <p:nvPicPr>
          <p:cNvPr id="40966" name="Picture 6" descr="20_u0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8593138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7238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05800" cy="14398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itchFamily="28" charset="-128"/>
              </a:rPr>
              <a:t>Grignard reagents add to give an intermediate imine anion that is hydrolyzed by addition of water to yield a ketone</a:t>
            </a:r>
          </a:p>
        </p:txBody>
      </p:sp>
      <p:sp>
        <p:nvSpPr>
          <p:cNvPr id="41989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-13717" y="33757"/>
            <a:ext cx="8834437" cy="819150"/>
          </a:xfrm>
          <a:noFill/>
        </p:spPr>
        <p:txBody>
          <a:bodyPr/>
          <a:lstStyle/>
          <a:p>
            <a:r>
              <a:rPr lang="en-US" altLang="en-US" sz="2800" dirty="0">
                <a:ea typeface="ＭＳ Ｐゴシック" pitchFamily="28" charset="-128"/>
              </a:rPr>
              <a:t>Reaction of Nitriles with Organometallic Reagents</a:t>
            </a:r>
          </a:p>
        </p:txBody>
      </p:sp>
      <p:pic>
        <p:nvPicPr>
          <p:cNvPr id="41990" name="Picture 6" descr="20_u0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85740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2853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51816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28" charset="-128"/>
              </a:rPr>
              <a:t>Nitriles show an intense C</a:t>
            </a:r>
            <a:r>
              <a:rPr lang="en-US" altLang="en-US" dirty="0">
                <a:ea typeface="ＭＳ Ｐゴシック" pitchFamily="28" charset="-128"/>
                <a:sym typeface="Symbol" panose="05050102010706020507" pitchFamily="18" charset="2"/>
              </a:rPr>
              <a:t></a:t>
            </a:r>
            <a:r>
              <a:rPr lang="en-US" altLang="en-US" dirty="0">
                <a:ea typeface="ＭＳ Ｐゴシック" pitchFamily="28" charset="-128"/>
              </a:rPr>
              <a:t>N bond absorption near </a:t>
            </a:r>
            <a:r>
              <a:rPr lang="en-US" altLang="en-US" b="1" dirty="0">
                <a:solidFill>
                  <a:srgbClr val="FF0000"/>
                </a:solidFill>
                <a:ea typeface="ＭＳ Ｐゴシック" pitchFamily="28" charset="-128"/>
              </a:rPr>
              <a:t>2250</a:t>
            </a:r>
            <a:r>
              <a:rPr lang="en-US" altLang="en-US" dirty="0">
                <a:ea typeface="ＭＳ Ｐゴシック" pitchFamily="28" charset="-128"/>
              </a:rPr>
              <a:t> cm</a:t>
            </a:r>
            <a:r>
              <a:rPr lang="en-US" altLang="en-US" baseline="30000" dirty="0">
                <a:ea typeface="ＭＳ Ｐゴシック" pitchFamily="28" charset="-128"/>
                <a:sym typeface="Symbol" panose="05050102010706020507" pitchFamily="18" charset="2"/>
              </a:rPr>
              <a:t></a:t>
            </a:r>
            <a:r>
              <a:rPr lang="en-US" altLang="en-US" baseline="30000" dirty="0">
                <a:ea typeface="ＭＳ Ｐゴシック" pitchFamily="28" charset="-128"/>
              </a:rPr>
              <a:t>1</a:t>
            </a:r>
            <a:r>
              <a:rPr lang="en-US" altLang="en-US" dirty="0">
                <a:ea typeface="ＭＳ Ｐゴシック" pitchFamily="28" charset="-128"/>
              </a:rPr>
              <a:t> for saturated compounds and 2230 cm</a:t>
            </a:r>
            <a:r>
              <a:rPr lang="en-US" altLang="en-US" baseline="30000" dirty="0">
                <a:ea typeface="ＭＳ Ｐゴシック" pitchFamily="28" charset="-128"/>
                <a:sym typeface="Symbol" panose="05050102010706020507" pitchFamily="18" charset="2"/>
              </a:rPr>
              <a:t></a:t>
            </a:r>
            <a:r>
              <a:rPr lang="en-US" altLang="en-US" baseline="30000" dirty="0">
                <a:ea typeface="ＭＳ Ｐゴシック" pitchFamily="28" charset="-128"/>
              </a:rPr>
              <a:t>1</a:t>
            </a:r>
            <a:r>
              <a:rPr lang="en-US" altLang="en-US" dirty="0">
                <a:ea typeface="ＭＳ Ｐゴシック" pitchFamily="28" charset="-128"/>
              </a:rPr>
              <a:t> for aromatic and conjugated molecules</a:t>
            </a:r>
          </a:p>
          <a:p>
            <a:pPr eaLnBrk="1" hangingPunct="1"/>
            <a:r>
              <a:rPr lang="en-US" altLang="en-US" dirty="0">
                <a:ea typeface="ＭＳ Ｐゴシック" pitchFamily="28" charset="-128"/>
              </a:rPr>
              <a:t>This is highly diagnostic for nitriles</a:t>
            </a:r>
          </a:p>
        </p:txBody>
      </p:sp>
      <p:sp>
        <p:nvSpPr>
          <p:cNvPr id="44036" name="Rectangle 14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en-US">
                <a:ea typeface="ＭＳ Ｐゴシック" pitchFamily="28" charset="-128"/>
              </a:rPr>
              <a:t>IR of Nitriles</a:t>
            </a:r>
          </a:p>
        </p:txBody>
      </p:sp>
    </p:spTree>
    <p:extLst>
      <p:ext uri="{BB962C8B-B14F-4D97-AF65-F5344CB8AC3E}">
        <p14:creationId xmlns:p14="http://schemas.microsoft.com/office/powerpoint/2010/main" val="378287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21B409-D050-4383-A1F5-64D9F000216B}" type="slidenum">
              <a:rPr lang="en-US"/>
              <a:pPr/>
              <a:t>7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467600" cy="1143000"/>
          </a:xfrm>
        </p:spPr>
        <p:txBody>
          <a:bodyPr/>
          <a:lstStyle/>
          <a:p>
            <a:r>
              <a:rPr lang="en-US"/>
              <a:t>Common Names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371600"/>
            <a:ext cx="8610600" cy="1828800"/>
          </a:xfrm>
        </p:spPr>
        <p:txBody>
          <a:bodyPr/>
          <a:lstStyle/>
          <a:p>
            <a:r>
              <a:rPr lang="en-US"/>
              <a:t>Many aliphatic acids have historical names.</a:t>
            </a:r>
          </a:p>
          <a:p>
            <a:r>
              <a:rPr lang="en-US"/>
              <a:t>Positions of substituents on the chain are labeled with Greek letters.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2000" y="4419600"/>
            <a:ext cx="2928938" cy="1676400"/>
            <a:chOff x="528" y="2352"/>
            <a:chExt cx="1845" cy="1056"/>
          </a:xfrm>
        </p:grpSpPr>
        <p:pic>
          <p:nvPicPr>
            <p:cNvPr id="410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" y="2352"/>
              <a:ext cx="177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109" name="Text Box 5"/>
            <p:cNvSpPr txBox="1">
              <a:spLocks noChangeArrowheads="1"/>
            </p:cNvSpPr>
            <p:nvPr/>
          </p:nvSpPr>
          <p:spPr bwMode="auto">
            <a:xfrm>
              <a:off x="576" y="3120"/>
              <a:ext cx="17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ym typeface="Symbol" pitchFamily="18" charset="2"/>
                </a:rPr>
                <a:t>-chlorobutyric acid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822825" y="4114800"/>
            <a:ext cx="3810000" cy="1676400"/>
            <a:chOff x="2880" y="2352"/>
            <a:chExt cx="2400" cy="1056"/>
          </a:xfrm>
        </p:grpSpPr>
        <p:pic>
          <p:nvPicPr>
            <p:cNvPr id="4105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2352"/>
              <a:ext cx="2400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106" name="Text Box 7"/>
            <p:cNvSpPr txBox="1">
              <a:spLocks noChangeArrowheads="1"/>
            </p:cNvSpPr>
            <p:nvPr/>
          </p:nvSpPr>
          <p:spPr bwMode="auto">
            <a:xfrm>
              <a:off x="3162" y="3120"/>
              <a:ext cx="18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ym typeface="Symbol" pitchFamily="18" charset="2"/>
                </a:rPr>
                <a:t>-phenylcaproic acid</a:t>
              </a:r>
            </a:p>
          </p:txBody>
        </p:sp>
      </p:grpSp>
      <p:pic>
        <p:nvPicPr>
          <p:cNvPr id="5131" name="Picture 11" descr="E:\Wade ed5 PPT\Graphics\Chapter 20\Reduced\FG20_00-04UN-01.jpg"/>
          <p:cNvPicPr>
            <a:picLocks noChangeAspect="1" noChangeArrowheads="1"/>
          </p:cNvPicPr>
          <p:nvPr/>
        </p:nvPicPr>
        <p:blipFill>
          <a:blip r:embed="rId4" cstate="print"/>
          <a:srcRect r="37250" b="75252"/>
          <a:stretch>
            <a:fillRect/>
          </a:stretch>
        </p:blipFill>
        <p:spPr bwMode="auto">
          <a:xfrm>
            <a:off x="990600" y="2971800"/>
            <a:ext cx="50292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291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05800" cy="104509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400" baseline="30000" dirty="0">
                <a:solidFill>
                  <a:srgbClr val="FF0000"/>
                </a:solidFill>
                <a:ea typeface="ＭＳ Ｐゴシック" pitchFamily="28" charset="-128"/>
              </a:rPr>
              <a:t>13</a:t>
            </a:r>
            <a:r>
              <a:rPr lang="en-US" altLang="en-US" sz="4400" dirty="0">
                <a:solidFill>
                  <a:srgbClr val="FF0000"/>
                </a:solidFill>
                <a:ea typeface="ＭＳ Ｐゴシック" pitchFamily="28" charset="-128"/>
              </a:rPr>
              <a:t>C </a:t>
            </a:r>
            <a:r>
              <a:rPr lang="en-US" altLang="en-US" sz="4400" dirty="0">
                <a:solidFill>
                  <a:srgbClr val="FF0000"/>
                </a:solidFill>
                <a:ea typeface="ＭＳ Ｐゴシック" pitchFamily="28" charset="-128"/>
                <a:sym typeface="Symbol" panose="05050102010706020507" pitchFamily="18" charset="2"/>
              </a:rPr>
              <a:t></a:t>
            </a:r>
            <a:r>
              <a:rPr lang="en-US" altLang="en-US" sz="4400" dirty="0">
                <a:solidFill>
                  <a:srgbClr val="FF0000"/>
                </a:solidFill>
                <a:ea typeface="ＭＳ Ｐゴシック" pitchFamily="28" charset="-128"/>
              </a:rPr>
              <a:t> N signal </a:t>
            </a:r>
            <a:r>
              <a:rPr lang="en-US" altLang="en-US" sz="4400" dirty="0">
                <a:solidFill>
                  <a:srgbClr val="FF0000"/>
                </a:solidFill>
                <a:ea typeface="ＭＳ Ｐゴシック" pitchFamily="28" charset="-128"/>
                <a:sym typeface="Symbol" panose="05050102010706020507" pitchFamily="18" charset="2"/>
              </a:rPr>
              <a:t> </a:t>
            </a:r>
            <a:r>
              <a:rPr lang="en-US" altLang="en-US" sz="4400" dirty="0">
                <a:solidFill>
                  <a:srgbClr val="FF0000"/>
                </a:solidFill>
                <a:ea typeface="ＭＳ Ｐゴシック" pitchFamily="28" charset="-128"/>
              </a:rPr>
              <a:t>115 to </a:t>
            </a:r>
            <a:r>
              <a:rPr lang="en-US" altLang="en-US" sz="4400" dirty="0">
                <a:solidFill>
                  <a:srgbClr val="FF0000"/>
                </a:solidFill>
                <a:ea typeface="ＭＳ Ｐゴシック" pitchFamily="28" charset="-128"/>
                <a:sym typeface="Symbol" panose="05050102010706020507" pitchFamily="18" charset="2"/>
              </a:rPr>
              <a:t> </a:t>
            </a:r>
            <a:r>
              <a:rPr lang="en-US" altLang="en-US" sz="4400" dirty="0">
                <a:solidFill>
                  <a:srgbClr val="FF0000"/>
                </a:solidFill>
                <a:ea typeface="ＭＳ Ｐゴシック" pitchFamily="28" charset="-128"/>
              </a:rPr>
              <a:t>130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4400" dirty="0">
              <a:solidFill>
                <a:srgbClr val="FF0000"/>
              </a:solidFill>
              <a:ea typeface="ＭＳ Ｐゴシック" pitchFamily="28" charset="-128"/>
            </a:endParaRPr>
          </a:p>
        </p:txBody>
      </p:sp>
      <p:sp>
        <p:nvSpPr>
          <p:cNvPr id="45061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107916" y="44624"/>
            <a:ext cx="8834437" cy="819150"/>
          </a:xfrm>
          <a:noFill/>
        </p:spPr>
        <p:txBody>
          <a:bodyPr/>
          <a:lstStyle/>
          <a:p>
            <a:r>
              <a:rPr lang="en-US" altLang="en-US" sz="2800" dirty="0">
                <a:ea typeface="ＭＳ Ｐゴシック" pitchFamily="28" charset="-128"/>
              </a:rPr>
              <a:t>Nuclear Magnetic Resonance Spectroscopy</a:t>
            </a:r>
          </a:p>
        </p:txBody>
      </p:sp>
      <p:pic>
        <p:nvPicPr>
          <p:cNvPr id="45062" name="Picture 6" descr="20_u0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8593138" cy="21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7722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 rot="16200000">
            <a:off x="-3200400" y="3200400"/>
            <a:ext cx="68580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CB9E7">
                    <a:lumMod val="50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Chemistry of Nitriles 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457200" y="0"/>
            <a:ext cx="0" cy="6858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 Box 54"/>
          <p:cNvSpPr txBox="1">
            <a:spLocks noChangeArrowheads="1"/>
          </p:cNvSpPr>
          <p:nvPr/>
        </p:nvSpPr>
        <p:spPr bwMode="auto">
          <a:xfrm>
            <a:off x="4211588" y="4711700"/>
            <a:ext cx="615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Nitrile</a:t>
            </a:r>
            <a:endParaRPr kumimoji="0" lang="en-US" sz="1200" b="1" i="0" u="none" strike="noStrike" kern="1200" cap="none" spc="0" normalizeH="0" baseline="-2500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1647775" y="5556250"/>
            <a:ext cx="649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Amine</a:t>
            </a: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1590625" y="2384425"/>
            <a:ext cx="649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Amide</a:t>
            </a:r>
          </a:p>
        </p:txBody>
      </p:sp>
      <p:sp>
        <p:nvSpPr>
          <p:cNvPr id="10" name="Text Box 60"/>
          <p:cNvSpPr txBox="1">
            <a:spLocks noChangeArrowheads="1"/>
          </p:cNvSpPr>
          <p:nvPr/>
        </p:nvSpPr>
        <p:spPr bwMode="auto">
          <a:xfrm>
            <a:off x="6218188" y="2346325"/>
            <a:ext cx="1335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Carboxylic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Acid</a:t>
            </a:r>
          </a:p>
        </p:txBody>
      </p:sp>
      <p:sp>
        <p:nvSpPr>
          <p:cNvPr id="11" name="Text Box 62"/>
          <p:cNvSpPr txBox="1">
            <a:spLocks noChangeArrowheads="1"/>
          </p:cNvSpPr>
          <p:nvPr/>
        </p:nvSpPr>
        <p:spPr bwMode="auto">
          <a:xfrm>
            <a:off x="6681738" y="5534025"/>
            <a:ext cx="700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Ketone</a:t>
            </a:r>
          </a:p>
        </p:txBody>
      </p:sp>
      <p:sp>
        <p:nvSpPr>
          <p:cNvPr id="12" name="Line 63"/>
          <p:cNvSpPr>
            <a:spLocks noChangeShapeType="1"/>
          </p:cNvSpPr>
          <p:nvPr/>
        </p:nvSpPr>
        <p:spPr bwMode="auto">
          <a:xfrm>
            <a:off x="5252988" y="4483100"/>
            <a:ext cx="1017587" cy="522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Line 65"/>
          <p:cNvSpPr>
            <a:spLocks noChangeShapeType="1"/>
          </p:cNvSpPr>
          <p:nvPr/>
        </p:nvSpPr>
        <p:spPr bwMode="auto">
          <a:xfrm flipH="1">
            <a:off x="2816175" y="4522788"/>
            <a:ext cx="1003300" cy="481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Line 66"/>
          <p:cNvSpPr>
            <a:spLocks noChangeShapeType="1"/>
          </p:cNvSpPr>
          <p:nvPr/>
        </p:nvSpPr>
        <p:spPr bwMode="auto">
          <a:xfrm flipH="1" flipV="1">
            <a:off x="2862213" y="2160588"/>
            <a:ext cx="1127125" cy="598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5" name="Object 68"/>
          <p:cNvGraphicFramePr>
            <a:graphicFrameLocks noChangeAspect="1"/>
          </p:cNvGraphicFramePr>
          <p:nvPr>
            <p:extLst/>
          </p:nvPr>
        </p:nvGraphicFramePr>
        <p:xfrm>
          <a:off x="1460450" y="1504950"/>
          <a:ext cx="110648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7" name="ChemSketch" r:id="rId3" imgW="1106280" imgH="911520" progId="ACD.ChemSketch.20">
                  <p:embed/>
                </p:oleObj>
              </mc:Choice>
              <mc:Fallback>
                <p:oleObj name="ChemSketch" r:id="rId3" imgW="1106280" imgH="911520" progId="ACD.ChemSketch.20">
                  <p:embed/>
                  <p:pic>
                    <p:nvPicPr>
                      <p:cNvPr id="15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450" y="1504950"/>
                        <a:ext cx="1106488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9"/>
          <p:cNvGraphicFramePr>
            <a:graphicFrameLocks noChangeAspect="1"/>
          </p:cNvGraphicFramePr>
          <p:nvPr>
            <p:extLst/>
          </p:nvPr>
        </p:nvGraphicFramePr>
        <p:xfrm>
          <a:off x="6389638" y="1460500"/>
          <a:ext cx="1036637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8" name="ChemSketch" r:id="rId5" imgW="1036440" imgH="871560" progId="ACD.ChemSketch.20">
                  <p:embed/>
                </p:oleObj>
              </mc:Choice>
              <mc:Fallback>
                <p:oleObj name="ChemSketch" r:id="rId5" imgW="1036440" imgH="871560" progId="ACD.ChemSketch.20">
                  <p:embed/>
                  <p:pic>
                    <p:nvPicPr>
                      <p:cNvPr id="16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38" y="1460500"/>
                        <a:ext cx="1036637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0"/>
          <p:cNvGraphicFramePr>
            <a:graphicFrameLocks noChangeAspect="1"/>
          </p:cNvGraphicFramePr>
          <p:nvPr>
            <p:extLst/>
          </p:nvPr>
        </p:nvGraphicFramePr>
        <p:xfrm>
          <a:off x="1523950" y="4810125"/>
          <a:ext cx="110331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9" name="ChemSketch" r:id="rId7" imgW="1103400" imgH="783360" progId="ACD.ChemSketch.20">
                  <p:embed/>
                </p:oleObj>
              </mc:Choice>
              <mc:Fallback>
                <p:oleObj name="ChemSketch" r:id="rId7" imgW="1103400" imgH="783360" progId="ACD.ChemSketch.20">
                  <p:embed/>
                  <p:pic>
                    <p:nvPicPr>
                      <p:cNvPr id="17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950" y="4810125"/>
                        <a:ext cx="1103313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1"/>
          <p:cNvGraphicFramePr>
            <a:graphicFrameLocks noChangeAspect="1"/>
          </p:cNvGraphicFramePr>
          <p:nvPr>
            <p:extLst/>
          </p:nvPr>
        </p:nvGraphicFramePr>
        <p:xfrm>
          <a:off x="6578550" y="4648200"/>
          <a:ext cx="935038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0" name="ChemSketch" r:id="rId9" imgW="935640" imgH="871560" progId="ACD.ChemSketch.20">
                  <p:embed/>
                </p:oleObj>
              </mc:Choice>
              <mc:Fallback>
                <p:oleObj name="ChemSketch" r:id="rId9" imgW="935640" imgH="871560" progId="ACD.ChemSketch.20">
                  <p:embed/>
                  <p:pic>
                    <p:nvPicPr>
                      <p:cNvPr id="18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550" y="4648200"/>
                        <a:ext cx="935038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2"/>
          <p:cNvGraphicFramePr>
            <a:graphicFrameLocks noChangeAspect="1"/>
          </p:cNvGraphicFramePr>
          <p:nvPr>
            <p:extLst/>
          </p:nvPr>
        </p:nvGraphicFramePr>
        <p:xfrm>
          <a:off x="3898850" y="2659063"/>
          <a:ext cx="1216025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1" name="ChemSketch" r:id="rId11" imgW="1216080" imgH="1984320" progId="ACD.ChemSketch.20">
                  <p:embed/>
                </p:oleObj>
              </mc:Choice>
              <mc:Fallback>
                <p:oleObj name="ChemSketch" r:id="rId11" imgW="1216080" imgH="1984320" progId="ACD.ChemSketch.20">
                  <p:embed/>
                  <p:pic>
                    <p:nvPicPr>
                      <p:cNvPr id="19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850" y="2659063"/>
                        <a:ext cx="1216025" cy="198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74"/>
          <p:cNvSpPr txBox="1">
            <a:spLocks noChangeArrowheads="1"/>
          </p:cNvSpPr>
          <p:nvPr/>
        </p:nvSpPr>
        <p:spPr bwMode="auto">
          <a:xfrm>
            <a:off x="3425775" y="2162175"/>
            <a:ext cx="469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en-US" sz="1200" b="1" i="0" u="none" strike="noStrike" kern="1200" cap="none" spc="0" normalizeH="0" baseline="-2500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</a:t>
            </a:r>
            <a:endParaRPr kumimoji="0" lang="en-US" sz="1200" b="1" i="0" u="none" strike="noStrike" kern="1200" cap="none" spc="0" normalizeH="0" baseline="-2500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 Box 75"/>
          <p:cNvSpPr txBox="1">
            <a:spLocks noChangeArrowheads="1"/>
          </p:cNvSpPr>
          <p:nvPr/>
        </p:nvSpPr>
        <p:spPr bwMode="auto">
          <a:xfrm>
            <a:off x="4276675" y="1643063"/>
            <a:ext cx="469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en-US" sz="1200" b="1" i="0" u="none" strike="noStrike" kern="1200" cap="none" spc="0" normalizeH="0" baseline="-2500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</a:t>
            </a:r>
            <a:endParaRPr kumimoji="0" lang="en-US" sz="1200" b="1" i="0" u="none" strike="noStrike" kern="1200" cap="none" spc="0" normalizeH="0" baseline="-2500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Line 76"/>
          <p:cNvSpPr>
            <a:spLocks noChangeShapeType="1"/>
          </p:cNvSpPr>
          <p:nvPr/>
        </p:nvSpPr>
        <p:spPr bwMode="auto">
          <a:xfrm>
            <a:off x="2909838" y="1930400"/>
            <a:ext cx="30845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 Box 77"/>
          <p:cNvSpPr txBox="1">
            <a:spLocks noChangeArrowheads="1"/>
          </p:cNvSpPr>
          <p:nvPr/>
        </p:nvSpPr>
        <p:spPr bwMode="auto">
          <a:xfrm>
            <a:off x="2889200" y="4360863"/>
            <a:ext cx="6397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LiAlH</a:t>
            </a:r>
            <a:r>
              <a:rPr kumimoji="0" lang="en-US" sz="1200" b="1" i="0" u="none" strike="noStrike" kern="1200" cap="none" spc="0" normalizeH="0" baseline="-2500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4" name="Text Box 78"/>
          <p:cNvSpPr txBox="1">
            <a:spLocks noChangeArrowheads="1"/>
          </p:cNvSpPr>
          <p:nvPr/>
        </p:nvSpPr>
        <p:spPr bwMode="auto">
          <a:xfrm>
            <a:off x="5540325" y="4360863"/>
            <a:ext cx="6588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R’MgX</a:t>
            </a:r>
            <a:endParaRPr kumimoji="0" lang="en-US" sz="1200" b="1" i="0" u="none" strike="noStrike" kern="1200" cap="none" spc="0" normalizeH="0" baseline="-2500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19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20" grpId="0"/>
      <p:bldP spid="21" grpId="0"/>
      <p:bldP spid="22" grpId="0" animBg="1"/>
      <p:bldP spid="23" grpId="0"/>
      <p:bldP spid="2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 rot="16200000">
            <a:off x="-3200400" y="3200400"/>
            <a:ext cx="68580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CB9E7">
                    <a:lumMod val="50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Chemistry of Nitriles 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457200" y="0"/>
            <a:ext cx="0" cy="6858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718058" y="612776"/>
            <a:ext cx="8235826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nitrile can be hydrolyzed in either basic or acidic aqueous solution to yield a carboxylic acid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ammoniz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or an amine</a:t>
            </a:r>
            <a:endParaRPr kumimoji="0" lang="en-US" sz="1800" b="0" i="1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2972246" y="1978025"/>
            <a:ext cx="1476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Arc 18"/>
          <p:cNvSpPr>
            <a:spLocks/>
          </p:cNvSpPr>
          <p:nvPr/>
        </p:nvSpPr>
        <p:spPr bwMode="auto">
          <a:xfrm flipH="1">
            <a:off x="1270446" y="2906713"/>
            <a:ext cx="173038" cy="263525"/>
          </a:xfrm>
          <a:custGeom>
            <a:avLst/>
            <a:gdLst>
              <a:gd name="G0" fmla="+- 0 0 0"/>
              <a:gd name="G1" fmla="+- 21593 0 0"/>
              <a:gd name="G2" fmla="+- 21600 0 0"/>
              <a:gd name="T0" fmla="*/ 555 w 20454"/>
              <a:gd name="T1" fmla="*/ 0 h 21593"/>
              <a:gd name="T2" fmla="*/ 20454 w 20454"/>
              <a:gd name="T3" fmla="*/ 14651 h 21593"/>
              <a:gd name="T4" fmla="*/ 0 w 20454"/>
              <a:gd name="T5" fmla="*/ 21593 h 21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454" h="21593" fill="none" extrusionOk="0">
                <a:moveTo>
                  <a:pt x="554" y="0"/>
                </a:moveTo>
                <a:cubicBezTo>
                  <a:pt x="9602" y="232"/>
                  <a:pt x="17545" y="6080"/>
                  <a:pt x="20454" y="14650"/>
                </a:cubicBezTo>
              </a:path>
              <a:path w="20454" h="21593" stroke="0" extrusionOk="0">
                <a:moveTo>
                  <a:pt x="554" y="0"/>
                </a:moveTo>
                <a:cubicBezTo>
                  <a:pt x="9602" y="232"/>
                  <a:pt x="17545" y="6080"/>
                  <a:pt x="20454" y="14650"/>
                </a:cubicBezTo>
                <a:lnTo>
                  <a:pt x="0" y="21593"/>
                </a:lnTo>
                <a:close/>
              </a:path>
            </a:pathLst>
          </a:cu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3400871" y="1668463"/>
            <a:ext cx="581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82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H</a:t>
            </a:r>
            <a:r>
              <a:rPr kumimoji="0" 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3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O</a:t>
            </a:r>
            <a:r>
              <a:rPr kumimoji="0" lang="en-US" sz="1400" b="0" i="0" u="none" strike="noStrike" kern="1200" cap="none" spc="0" normalizeH="0" baseline="5000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+</a:t>
            </a:r>
          </a:p>
        </p:txBody>
      </p:sp>
      <p:sp>
        <p:nvSpPr>
          <p:cNvPr id="30" name="Oval 23"/>
          <p:cNvSpPr>
            <a:spLocks noChangeArrowheads="1"/>
          </p:cNvSpPr>
          <p:nvPr/>
        </p:nvSpPr>
        <p:spPr bwMode="auto">
          <a:xfrm rot="10800000">
            <a:off x="1789559" y="3214688"/>
            <a:ext cx="36512" cy="36512"/>
          </a:xfrm>
          <a:prstGeom prst="ellipse">
            <a:avLst/>
          </a:prstGeom>
          <a:solidFill>
            <a:srgbClr val="F82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Oval 24"/>
          <p:cNvSpPr>
            <a:spLocks noChangeArrowheads="1"/>
          </p:cNvSpPr>
          <p:nvPr/>
        </p:nvSpPr>
        <p:spPr bwMode="auto">
          <a:xfrm rot="10800000">
            <a:off x="1789559" y="3157538"/>
            <a:ext cx="36512" cy="36512"/>
          </a:xfrm>
          <a:prstGeom prst="ellipse">
            <a:avLst/>
          </a:prstGeom>
          <a:solidFill>
            <a:srgbClr val="F82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 Box 51"/>
          <p:cNvSpPr txBox="1">
            <a:spLocks noChangeArrowheads="1"/>
          </p:cNvSpPr>
          <p:nvPr/>
        </p:nvSpPr>
        <p:spPr bwMode="auto">
          <a:xfrm>
            <a:off x="533846" y="2384425"/>
            <a:ext cx="2830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Basic hydrolysis of a nitrile</a:t>
            </a:r>
            <a:endParaRPr kumimoji="0" lang="en-US" sz="16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 Box 52"/>
          <p:cNvSpPr txBox="1">
            <a:spLocks noChangeArrowheads="1"/>
          </p:cNvSpPr>
          <p:nvPr/>
        </p:nvSpPr>
        <p:spPr bwMode="auto">
          <a:xfrm>
            <a:off x="4434334" y="4983163"/>
            <a:ext cx="649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Amide</a:t>
            </a:r>
          </a:p>
        </p:txBody>
      </p:sp>
      <p:graphicFrame>
        <p:nvGraphicFramePr>
          <p:cNvPr id="34" name="Object 53"/>
          <p:cNvGraphicFramePr>
            <a:graphicFrameLocks noChangeAspect="1"/>
          </p:cNvGraphicFramePr>
          <p:nvPr>
            <p:extLst/>
          </p:nvPr>
        </p:nvGraphicFramePr>
        <p:xfrm>
          <a:off x="1846709" y="1858963"/>
          <a:ext cx="1020762" cy="20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6" name="ChemSketch" r:id="rId3" imgW="1020960" imgH="204120" progId="ACD.ChemSketch.20">
                  <p:embed/>
                </p:oleObj>
              </mc:Choice>
              <mc:Fallback>
                <p:oleObj name="ChemSketch" r:id="rId3" imgW="1020960" imgH="204120" progId="ACD.ChemSketch.20">
                  <p:embed/>
                  <p:pic>
                    <p:nvPicPr>
                      <p:cNvPr id="3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709" y="1858963"/>
                        <a:ext cx="1020762" cy="20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54"/>
          <p:cNvSpPr>
            <a:spLocks noChangeArrowheads="1"/>
          </p:cNvSpPr>
          <p:nvPr/>
        </p:nvSpPr>
        <p:spPr bwMode="auto">
          <a:xfrm>
            <a:off x="2986534" y="1941513"/>
            <a:ext cx="1352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82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Or NaOH, H</a:t>
            </a:r>
            <a:r>
              <a:rPr kumimoji="0" 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2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O</a:t>
            </a:r>
            <a:endParaRPr kumimoji="0" lang="en-US" sz="1400" b="0" i="0" u="none" strike="noStrike" kern="1200" cap="none" spc="0" normalizeH="0" baseline="5000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graphicFrame>
        <p:nvGraphicFramePr>
          <p:cNvPr id="36" name="Object 55"/>
          <p:cNvGraphicFramePr>
            <a:graphicFrameLocks noChangeAspect="1"/>
          </p:cNvGraphicFramePr>
          <p:nvPr>
            <p:extLst/>
          </p:nvPr>
        </p:nvGraphicFramePr>
        <p:xfrm>
          <a:off x="4534346" y="1541463"/>
          <a:ext cx="1036638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7" name="ChemSketch" r:id="rId5" imgW="1036440" imgH="871560" progId="ACD.ChemSketch.20">
                  <p:embed/>
                </p:oleObj>
              </mc:Choice>
              <mc:Fallback>
                <p:oleObj name="ChemSketch" r:id="rId5" imgW="1036440" imgH="871560" progId="ACD.ChemSketch.20">
                  <p:embed/>
                  <p:pic>
                    <p:nvPicPr>
                      <p:cNvPr id="36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4346" y="1541463"/>
                        <a:ext cx="1036638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56"/>
          <p:cNvGraphicFramePr>
            <a:graphicFrameLocks noChangeAspect="1"/>
          </p:cNvGraphicFramePr>
          <p:nvPr>
            <p:extLst/>
          </p:nvPr>
        </p:nvGraphicFramePr>
        <p:xfrm>
          <a:off x="5613846" y="1781175"/>
          <a:ext cx="2444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8" name="ChemSketch" r:id="rId7" imgW="243720" imgH="359640" progId="ACD.ChemSketch.20">
                  <p:embed/>
                </p:oleObj>
              </mc:Choice>
              <mc:Fallback>
                <p:oleObj name="ChemSketch" r:id="rId7" imgW="243720" imgH="359640" progId="ACD.ChemSketch.20">
                  <p:embed/>
                  <p:pic>
                    <p:nvPicPr>
                      <p:cNvPr id="37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846" y="1781175"/>
                        <a:ext cx="2444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57"/>
          <p:cNvGraphicFramePr>
            <a:graphicFrameLocks noChangeAspect="1"/>
          </p:cNvGraphicFramePr>
          <p:nvPr>
            <p:extLst/>
          </p:nvPr>
        </p:nvGraphicFramePr>
        <p:xfrm>
          <a:off x="5958334" y="1855788"/>
          <a:ext cx="334962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9" name="ChemSketch" r:id="rId9" imgW="335160" imgH="246960" progId="ACD.ChemSketch.20">
                  <p:embed/>
                </p:oleObj>
              </mc:Choice>
              <mc:Fallback>
                <p:oleObj name="ChemSketch" r:id="rId9" imgW="335160" imgH="246960" progId="ACD.ChemSketch.20">
                  <p:embed/>
                  <p:pic>
                    <p:nvPicPr>
                      <p:cNvPr id="38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8334" y="1855788"/>
                        <a:ext cx="334962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58"/>
          <p:cNvGraphicFramePr>
            <a:graphicFrameLocks noChangeAspect="1"/>
          </p:cNvGraphicFramePr>
          <p:nvPr>
            <p:extLst/>
          </p:nvPr>
        </p:nvGraphicFramePr>
        <p:xfrm>
          <a:off x="764034" y="3108325"/>
          <a:ext cx="1020762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0" name="ChemSketch" r:id="rId11" imgW="1020960" imgH="204120" progId="ACD.ChemSketch.20">
                  <p:embed/>
                </p:oleObj>
              </mc:Choice>
              <mc:Fallback>
                <p:oleObj name="ChemSketch" r:id="rId11" imgW="1020960" imgH="204120" progId="ACD.ChemSketch.20">
                  <p:embed/>
                  <p:pic>
                    <p:nvPicPr>
                      <p:cNvPr id="39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034" y="3108325"/>
                        <a:ext cx="1020762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Arc 65"/>
          <p:cNvSpPr>
            <a:spLocks/>
          </p:cNvSpPr>
          <p:nvPr/>
        </p:nvSpPr>
        <p:spPr bwMode="auto">
          <a:xfrm rot="10800000" flipH="1">
            <a:off x="1551434" y="3314700"/>
            <a:ext cx="166687" cy="12541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17 w 43200"/>
              <a:gd name="T1" fmla="*/ 25289 h 25600"/>
              <a:gd name="T2" fmla="*/ 42826 w 43200"/>
              <a:gd name="T3" fmla="*/ 25600 h 25600"/>
              <a:gd name="T4" fmla="*/ 21600 w 43200"/>
              <a:gd name="T5" fmla="*/ 21600 h 25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5600" fill="none" extrusionOk="0">
                <a:moveTo>
                  <a:pt x="317" y="25288"/>
                </a:moveTo>
                <a:cubicBezTo>
                  <a:pt x="106" y="24070"/>
                  <a:pt x="0" y="2283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942"/>
                  <a:pt x="43074" y="24281"/>
                  <a:pt x="42826" y="25600"/>
                </a:cubicBezTo>
              </a:path>
              <a:path w="43200" h="25600" stroke="0" extrusionOk="0">
                <a:moveTo>
                  <a:pt x="317" y="25288"/>
                </a:moveTo>
                <a:cubicBezTo>
                  <a:pt x="106" y="24070"/>
                  <a:pt x="0" y="2283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942"/>
                  <a:pt x="43074" y="24281"/>
                  <a:pt x="42826" y="25600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F82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1" name="Object 66"/>
          <p:cNvGraphicFramePr>
            <a:graphicFrameLocks noChangeAspect="1"/>
          </p:cNvGraphicFramePr>
          <p:nvPr>
            <p:extLst/>
          </p:nvPr>
        </p:nvGraphicFramePr>
        <p:xfrm>
          <a:off x="822771" y="3981450"/>
          <a:ext cx="947738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1" name="ChemSketch" r:id="rId13" imgW="947880" imgH="871560" progId="ACD.ChemSketch.20">
                  <p:embed/>
                </p:oleObj>
              </mc:Choice>
              <mc:Fallback>
                <p:oleObj name="ChemSketch" r:id="rId13" imgW="947880" imgH="871560" progId="ACD.ChemSketch.20">
                  <p:embed/>
                  <p:pic>
                    <p:nvPicPr>
                      <p:cNvPr id="41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771" y="3981450"/>
                        <a:ext cx="947738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Oval 71"/>
          <p:cNvSpPr>
            <a:spLocks noChangeArrowheads="1"/>
          </p:cNvSpPr>
          <p:nvPr/>
        </p:nvSpPr>
        <p:spPr bwMode="auto">
          <a:xfrm rot="10800000">
            <a:off x="1733996" y="4751388"/>
            <a:ext cx="36513" cy="36512"/>
          </a:xfrm>
          <a:prstGeom prst="ellipse">
            <a:avLst/>
          </a:prstGeom>
          <a:solidFill>
            <a:srgbClr val="F82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Oval 72"/>
          <p:cNvSpPr>
            <a:spLocks noChangeArrowheads="1"/>
          </p:cNvSpPr>
          <p:nvPr/>
        </p:nvSpPr>
        <p:spPr bwMode="auto">
          <a:xfrm rot="10800000">
            <a:off x="1733996" y="4694238"/>
            <a:ext cx="36513" cy="36512"/>
          </a:xfrm>
          <a:prstGeom prst="ellipse">
            <a:avLst/>
          </a:prstGeom>
          <a:solidFill>
            <a:srgbClr val="F82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Oval 73"/>
          <p:cNvSpPr>
            <a:spLocks noChangeArrowheads="1"/>
          </p:cNvSpPr>
          <p:nvPr/>
        </p:nvSpPr>
        <p:spPr bwMode="auto">
          <a:xfrm>
            <a:off x="1611759" y="4630738"/>
            <a:ext cx="42862" cy="42862"/>
          </a:xfrm>
          <a:prstGeom prst="ellipse">
            <a:avLst/>
          </a:prstGeom>
          <a:solidFill>
            <a:srgbClr val="F82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Oval 74"/>
          <p:cNvSpPr>
            <a:spLocks noChangeArrowheads="1"/>
          </p:cNvSpPr>
          <p:nvPr/>
        </p:nvSpPr>
        <p:spPr bwMode="auto">
          <a:xfrm>
            <a:off x="1668909" y="4630738"/>
            <a:ext cx="42862" cy="42862"/>
          </a:xfrm>
          <a:prstGeom prst="ellipse">
            <a:avLst/>
          </a:prstGeom>
          <a:solidFill>
            <a:srgbClr val="F82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Line 75"/>
          <p:cNvSpPr>
            <a:spLocks noChangeShapeType="1"/>
          </p:cNvSpPr>
          <p:nvPr/>
        </p:nvSpPr>
        <p:spPr bwMode="auto">
          <a:xfrm>
            <a:off x="1849884" y="4352925"/>
            <a:ext cx="4048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7" name="Object 77"/>
          <p:cNvGraphicFramePr>
            <a:graphicFrameLocks noChangeAspect="1"/>
          </p:cNvGraphicFramePr>
          <p:nvPr>
            <p:extLst/>
          </p:nvPr>
        </p:nvGraphicFramePr>
        <p:xfrm>
          <a:off x="2337246" y="3660775"/>
          <a:ext cx="128905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2" name="ChemSketch" r:id="rId15" imgW="1289160" imgH="871560" progId="ACD.ChemSketch.20">
                  <p:embed/>
                </p:oleObj>
              </mc:Choice>
              <mc:Fallback>
                <p:oleObj name="ChemSketch" r:id="rId15" imgW="1289160" imgH="871560" progId="ACD.ChemSketch.20">
                  <p:embed/>
                  <p:pic>
                    <p:nvPicPr>
                      <p:cNvPr id="47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7246" y="3660775"/>
                        <a:ext cx="1289050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Oval 78"/>
          <p:cNvSpPr>
            <a:spLocks noChangeArrowheads="1"/>
          </p:cNvSpPr>
          <p:nvPr/>
        </p:nvSpPr>
        <p:spPr bwMode="auto">
          <a:xfrm>
            <a:off x="3115121" y="4298950"/>
            <a:ext cx="42863" cy="42863"/>
          </a:xfrm>
          <a:prstGeom prst="ellipse">
            <a:avLst/>
          </a:prstGeom>
          <a:solidFill>
            <a:srgbClr val="F82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Oval 79"/>
          <p:cNvSpPr>
            <a:spLocks noChangeArrowheads="1"/>
          </p:cNvSpPr>
          <p:nvPr/>
        </p:nvSpPr>
        <p:spPr bwMode="auto">
          <a:xfrm>
            <a:off x="3172271" y="4298950"/>
            <a:ext cx="42863" cy="42863"/>
          </a:xfrm>
          <a:prstGeom prst="ellipse">
            <a:avLst/>
          </a:prstGeom>
          <a:solidFill>
            <a:srgbClr val="F82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0" name="Object 80"/>
          <p:cNvGraphicFramePr>
            <a:graphicFrameLocks noChangeAspect="1"/>
          </p:cNvGraphicFramePr>
          <p:nvPr>
            <p:extLst/>
          </p:nvPr>
        </p:nvGraphicFramePr>
        <p:xfrm>
          <a:off x="2580134" y="4598988"/>
          <a:ext cx="2444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3" name="ChemSketch" r:id="rId17" imgW="243720" imgH="359640" progId="ACD.ChemSketch.20">
                  <p:embed/>
                </p:oleObj>
              </mc:Choice>
              <mc:Fallback>
                <p:oleObj name="ChemSketch" r:id="rId17" imgW="243720" imgH="359640" progId="ACD.ChemSketch.20">
                  <p:embed/>
                  <p:pic>
                    <p:nvPicPr>
                      <p:cNvPr id="5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0134" y="4598988"/>
                        <a:ext cx="24447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Oval 81"/>
          <p:cNvSpPr>
            <a:spLocks noChangeArrowheads="1"/>
          </p:cNvSpPr>
          <p:nvPr/>
        </p:nvSpPr>
        <p:spPr bwMode="auto">
          <a:xfrm rot="10800000">
            <a:off x="2364234" y="5253038"/>
            <a:ext cx="36512" cy="36512"/>
          </a:xfrm>
          <a:prstGeom prst="ellipse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Oval 82"/>
          <p:cNvSpPr>
            <a:spLocks noChangeArrowheads="1"/>
          </p:cNvSpPr>
          <p:nvPr/>
        </p:nvSpPr>
        <p:spPr bwMode="auto">
          <a:xfrm rot="10800000">
            <a:off x="2364234" y="5195888"/>
            <a:ext cx="36512" cy="36512"/>
          </a:xfrm>
          <a:prstGeom prst="ellipse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83"/>
          <p:cNvSpPr>
            <a:spLocks noChangeArrowheads="1"/>
          </p:cNvSpPr>
          <p:nvPr/>
        </p:nvSpPr>
        <p:spPr bwMode="auto">
          <a:xfrm>
            <a:off x="2437259" y="5102225"/>
            <a:ext cx="42862" cy="42863"/>
          </a:xfrm>
          <a:prstGeom prst="ellipse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Oval 84"/>
          <p:cNvSpPr>
            <a:spLocks noChangeArrowheads="1"/>
          </p:cNvSpPr>
          <p:nvPr/>
        </p:nvSpPr>
        <p:spPr bwMode="auto">
          <a:xfrm>
            <a:off x="2494409" y="5102225"/>
            <a:ext cx="42862" cy="42863"/>
          </a:xfrm>
          <a:prstGeom prst="ellipse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Rectangle 85"/>
          <p:cNvSpPr>
            <a:spLocks noChangeArrowheads="1"/>
          </p:cNvSpPr>
          <p:nvPr/>
        </p:nvSpPr>
        <p:spPr bwMode="auto">
          <a:xfrm>
            <a:off x="2253109" y="5080000"/>
            <a:ext cx="527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5000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--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OH</a:t>
            </a:r>
            <a:endParaRPr kumimoji="0" lang="en-US" sz="1400" b="0" i="0" u="none" strike="noStrike" kern="1200" cap="none" spc="0" normalizeH="0" baseline="5000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56" name="Oval 86"/>
          <p:cNvSpPr>
            <a:spLocks noChangeArrowheads="1"/>
          </p:cNvSpPr>
          <p:nvPr/>
        </p:nvSpPr>
        <p:spPr bwMode="auto">
          <a:xfrm>
            <a:off x="2437259" y="5324475"/>
            <a:ext cx="42862" cy="42863"/>
          </a:xfrm>
          <a:prstGeom prst="ellipse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Oval 87"/>
          <p:cNvSpPr>
            <a:spLocks noChangeArrowheads="1"/>
          </p:cNvSpPr>
          <p:nvPr/>
        </p:nvSpPr>
        <p:spPr bwMode="auto">
          <a:xfrm>
            <a:off x="2494409" y="5324475"/>
            <a:ext cx="42862" cy="42863"/>
          </a:xfrm>
          <a:prstGeom prst="ellipse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8" name="Object 88"/>
          <p:cNvGraphicFramePr>
            <a:graphicFrameLocks noChangeAspect="1"/>
          </p:cNvGraphicFramePr>
          <p:nvPr>
            <p:extLst/>
          </p:nvPr>
        </p:nvGraphicFramePr>
        <p:xfrm>
          <a:off x="3640584" y="4278313"/>
          <a:ext cx="649287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4" name="ChemSketch" r:id="rId18" imgW="649080" imgH="161640" progId="ACD.ChemSketch.20">
                  <p:embed/>
                </p:oleObj>
              </mc:Choice>
              <mc:Fallback>
                <p:oleObj name="ChemSketch" r:id="rId18" imgW="649080" imgH="161640" progId="ACD.ChemSketch.20">
                  <p:embed/>
                  <p:pic>
                    <p:nvPicPr>
                      <p:cNvPr id="58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584" y="4278313"/>
                        <a:ext cx="649287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89"/>
          <p:cNvGraphicFramePr>
            <a:graphicFrameLocks noChangeAspect="1"/>
          </p:cNvGraphicFramePr>
          <p:nvPr>
            <p:extLst/>
          </p:nvPr>
        </p:nvGraphicFramePr>
        <p:xfrm>
          <a:off x="4283521" y="3675063"/>
          <a:ext cx="1289050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5" name="ChemSketch" r:id="rId20" imgW="1289160" imgH="1316880" progId="ACD.ChemSketch.20">
                  <p:embed/>
                </p:oleObj>
              </mc:Choice>
              <mc:Fallback>
                <p:oleObj name="ChemSketch" r:id="rId20" imgW="1289160" imgH="1316880" progId="ACD.ChemSketch.20">
                  <p:embed/>
                  <p:pic>
                    <p:nvPicPr>
                      <p:cNvPr id="59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521" y="3675063"/>
                        <a:ext cx="1289050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Oval 93"/>
          <p:cNvSpPr>
            <a:spLocks noChangeArrowheads="1"/>
          </p:cNvSpPr>
          <p:nvPr/>
        </p:nvSpPr>
        <p:spPr bwMode="auto">
          <a:xfrm>
            <a:off x="5051871" y="4318000"/>
            <a:ext cx="42863" cy="42863"/>
          </a:xfrm>
          <a:prstGeom prst="ellipse">
            <a:avLst/>
          </a:prstGeom>
          <a:solidFill>
            <a:srgbClr val="F82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Oval 94"/>
          <p:cNvSpPr>
            <a:spLocks noChangeArrowheads="1"/>
          </p:cNvSpPr>
          <p:nvPr/>
        </p:nvSpPr>
        <p:spPr bwMode="auto">
          <a:xfrm>
            <a:off x="5109021" y="4318000"/>
            <a:ext cx="42863" cy="42863"/>
          </a:xfrm>
          <a:prstGeom prst="ellipse">
            <a:avLst/>
          </a:prstGeom>
          <a:solidFill>
            <a:srgbClr val="F82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Oval 97"/>
          <p:cNvSpPr>
            <a:spLocks noChangeArrowheads="1"/>
          </p:cNvSpPr>
          <p:nvPr/>
        </p:nvSpPr>
        <p:spPr bwMode="auto">
          <a:xfrm rot="10800000">
            <a:off x="4818509" y="3784600"/>
            <a:ext cx="36512" cy="36513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Oval 98"/>
          <p:cNvSpPr>
            <a:spLocks noChangeArrowheads="1"/>
          </p:cNvSpPr>
          <p:nvPr/>
        </p:nvSpPr>
        <p:spPr bwMode="auto">
          <a:xfrm rot="10800000">
            <a:off x="4818509" y="3727450"/>
            <a:ext cx="36512" cy="36513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Oval 99"/>
          <p:cNvSpPr>
            <a:spLocks noChangeArrowheads="1"/>
          </p:cNvSpPr>
          <p:nvPr/>
        </p:nvSpPr>
        <p:spPr bwMode="auto">
          <a:xfrm rot="10800000">
            <a:off x="4615309" y="3784600"/>
            <a:ext cx="36512" cy="36513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Oval 100"/>
          <p:cNvSpPr>
            <a:spLocks noChangeArrowheads="1"/>
          </p:cNvSpPr>
          <p:nvPr/>
        </p:nvSpPr>
        <p:spPr bwMode="auto">
          <a:xfrm rot="10800000">
            <a:off x="4615309" y="3727450"/>
            <a:ext cx="36512" cy="36513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Oval 101"/>
          <p:cNvSpPr>
            <a:spLocks noChangeArrowheads="1"/>
          </p:cNvSpPr>
          <p:nvPr/>
        </p:nvSpPr>
        <p:spPr bwMode="auto">
          <a:xfrm rot="10800000">
            <a:off x="2635696" y="5584825"/>
            <a:ext cx="36513" cy="36513"/>
          </a:xfrm>
          <a:prstGeom prst="ellipse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Oval 102"/>
          <p:cNvSpPr>
            <a:spLocks noChangeArrowheads="1"/>
          </p:cNvSpPr>
          <p:nvPr/>
        </p:nvSpPr>
        <p:spPr bwMode="auto">
          <a:xfrm rot="10800000">
            <a:off x="2635696" y="5527675"/>
            <a:ext cx="36513" cy="36513"/>
          </a:xfrm>
          <a:prstGeom prst="ellipse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Oval 103"/>
          <p:cNvSpPr>
            <a:spLocks noChangeArrowheads="1"/>
          </p:cNvSpPr>
          <p:nvPr/>
        </p:nvSpPr>
        <p:spPr bwMode="auto">
          <a:xfrm>
            <a:off x="2708721" y="5434013"/>
            <a:ext cx="42863" cy="42862"/>
          </a:xfrm>
          <a:prstGeom prst="ellipse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Oval 104"/>
          <p:cNvSpPr>
            <a:spLocks noChangeArrowheads="1"/>
          </p:cNvSpPr>
          <p:nvPr/>
        </p:nvSpPr>
        <p:spPr bwMode="auto">
          <a:xfrm>
            <a:off x="2765871" y="5434013"/>
            <a:ext cx="42863" cy="42862"/>
          </a:xfrm>
          <a:prstGeom prst="ellipse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Rectangle 105"/>
          <p:cNvSpPr>
            <a:spLocks noChangeArrowheads="1"/>
          </p:cNvSpPr>
          <p:nvPr/>
        </p:nvSpPr>
        <p:spPr bwMode="auto">
          <a:xfrm>
            <a:off x="2524571" y="5411788"/>
            <a:ext cx="527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82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5000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--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OH</a:t>
            </a:r>
            <a:endParaRPr kumimoji="0" lang="en-US" sz="1400" b="0" i="0" u="none" strike="noStrike" kern="1200" cap="none" spc="0" normalizeH="0" baseline="5000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71" name="Oval 106"/>
          <p:cNvSpPr>
            <a:spLocks noChangeArrowheads="1"/>
          </p:cNvSpPr>
          <p:nvPr/>
        </p:nvSpPr>
        <p:spPr bwMode="auto">
          <a:xfrm>
            <a:off x="2708721" y="5656263"/>
            <a:ext cx="42863" cy="42862"/>
          </a:xfrm>
          <a:prstGeom prst="ellipse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Oval 107"/>
          <p:cNvSpPr>
            <a:spLocks noChangeArrowheads="1"/>
          </p:cNvSpPr>
          <p:nvPr/>
        </p:nvSpPr>
        <p:spPr bwMode="auto">
          <a:xfrm>
            <a:off x="2765871" y="5656263"/>
            <a:ext cx="42863" cy="42862"/>
          </a:xfrm>
          <a:prstGeom prst="ellipse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Freeform 109"/>
          <p:cNvSpPr>
            <a:spLocks/>
          </p:cNvSpPr>
          <p:nvPr/>
        </p:nvSpPr>
        <p:spPr bwMode="auto">
          <a:xfrm>
            <a:off x="4547046" y="4306888"/>
            <a:ext cx="177800" cy="300037"/>
          </a:xfrm>
          <a:custGeom>
            <a:avLst/>
            <a:gdLst>
              <a:gd name="T0" fmla="*/ 0 w 88"/>
              <a:gd name="T1" fmla="*/ 189 h 189"/>
              <a:gd name="T2" fmla="*/ 40 w 88"/>
              <a:gd name="T3" fmla="*/ 105 h 189"/>
              <a:gd name="T4" fmla="*/ 80 w 88"/>
              <a:gd name="T5" fmla="*/ 65 h 189"/>
              <a:gd name="T6" fmla="*/ 88 w 88"/>
              <a:gd name="T7" fmla="*/ 5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" h="189">
                <a:moveTo>
                  <a:pt x="0" y="189"/>
                </a:moveTo>
                <a:cubicBezTo>
                  <a:pt x="13" y="157"/>
                  <a:pt x="27" y="126"/>
                  <a:pt x="40" y="105"/>
                </a:cubicBezTo>
                <a:cubicBezTo>
                  <a:pt x="53" y="84"/>
                  <a:pt x="72" y="82"/>
                  <a:pt x="80" y="65"/>
                </a:cubicBezTo>
                <a:cubicBezTo>
                  <a:pt x="88" y="48"/>
                  <a:pt x="75" y="0"/>
                  <a:pt x="88" y="5"/>
                </a:cubicBezTo>
              </a:path>
            </a:pathLst>
          </a:custGeom>
          <a:noFill/>
          <a:ln w="9525">
            <a:solidFill>
              <a:srgbClr val="0033CC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Line 110"/>
          <p:cNvSpPr>
            <a:spLocks noChangeShapeType="1"/>
          </p:cNvSpPr>
          <p:nvPr/>
        </p:nvSpPr>
        <p:spPr bwMode="auto">
          <a:xfrm>
            <a:off x="1283146" y="3430588"/>
            <a:ext cx="0" cy="322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Arc 111"/>
          <p:cNvSpPr>
            <a:spLocks/>
          </p:cNvSpPr>
          <p:nvPr/>
        </p:nvSpPr>
        <p:spPr bwMode="auto">
          <a:xfrm rot="5400000" flipH="1">
            <a:off x="4774853" y="3828256"/>
            <a:ext cx="217488" cy="149225"/>
          </a:xfrm>
          <a:custGeom>
            <a:avLst/>
            <a:gdLst>
              <a:gd name="G0" fmla="+- 21597 0 0"/>
              <a:gd name="G1" fmla="+- 21600 0 0"/>
              <a:gd name="G2" fmla="+- 21600 0 0"/>
              <a:gd name="T0" fmla="*/ 0 w 37093"/>
              <a:gd name="T1" fmla="*/ 21246 h 21600"/>
              <a:gd name="T2" fmla="*/ 37093 w 37093"/>
              <a:gd name="T3" fmla="*/ 6552 h 21600"/>
              <a:gd name="T4" fmla="*/ 21597 w 3709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093" h="21600" fill="none" extrusionOk="0">
                <a:moveTo>
                  <a:pt x="-1" y="21245"/>
                </a:moveTo>
                <a:cubicBezTo>
                  <a:pt x="193" y="9456"/>
                  <a:pt x="9805" y="-1"/>
                  <a:pt x="21597" y="0"/>
                </a:cubicBezTo>
                <a:cubicBezTo>
                  <a:pt x="27435" y="0"/>
                  <a:pt x="33025" y="2363"/>
                  <a:pt x="37092" y="6552"/>
                </a:cubicBezTo>
              </a:path>
              <a:path w="37093" h="21600" stroke="0" extrusionOk="0">
                <a:moveTo>
                  <a:pt x="-1" y="21245"/>
                </a:moveTo>
                <a:cubicBezTo>
                  <a:pt x="193" y="9456"/>
                  <a:pt x="9805" y="-1"/>
                  <a:pt x="21597" y="0"/>
                </a:cubicBezTo>
                <a:cubicBezTo>
                  <a:pt x="27435" y="0"/>
                  <a:pt x="33025" y="2363"/>
                  <a:pt x="37092" y="6552"/>
                </a:cubicBezTo>
                <a:lnTo>
                  <a:pt x="21597" y="21600"/>
                </a:lnTo>
                <a:close/>
              </a:path>
            </a:pathLst>
          </a:cu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Line 112"/>
          <p:cNvSpPr>
            <a:spLocks noChangeShapeType="1"/>
          </p:cNvSpPr>
          <p:nvPr/>
        </p:nvSpPr>
        <p:spPr bwMode="auto">
          <a:xfrm>
            <a:off x="5578921" y="4352925"/>
            <a:ext cx="4048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7" name="Object 113"/>
          <p:cNvGraphicFramePr>
            <a:graphicFrameLocks noChangeAspect="1"/>
          </p:cNvGraphicFramePr>
          <p:nvPr>
            <p:extLst/>
          </p:nvPr>
        </p:nvGraphicFramePr>
        <p:xfrm>
          <a:off x="7602984" y="3594100"/>
          <a:ext cx="1103312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6" name="ChemSketch" r:id="rId22" imgW="1103400" imgH="868680" progId="ACD.ChemSketch.20">
                  <p:embed/>
                </p:oleObj>
              </mc:Choice>
              <mc:Fallback>
                <p:oleObj name="ChemSketch" r:id="rId22" imgW="1103400" imgH="868680" progId="ACD.ChemSketch.20">
                  <p:embed/>
                  <p:pic>
                    <p:nvPicPr>
                      <p:cNvPr id="77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984" y="3594100"/>
                        <a:ext cx="1103312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Oval 114"/>
          <p:cNvSpPr>
            <a:spLocks noChangeArrowheads="1"/>
          </p:cNvSpPr>
          <p:nvPr/>
        </p:nvSpPr>
        <p:spPr bwMode="auto">
          <a:xfrm rot="10800000">
            <a:off x="7834759" y="3783013"/>
            <a:ext cx="36512" cy="36512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CC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Oval 115"/>
          <p:cNvSpPr>
            <a:spLocks noChangeArrowheads="1"/>
          </p:cNvSpPr>
          <p:nvPr/>
        </p:nvSpPr>
        <p:spPr bwMode="auto">
          <a:xfrm rot="10800000">
            <a:off x="7834759" y="3725863"/>
            <a:ext cx="36512" cy="36512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CC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Oval 116"/>
          <p:cNvSpPr>
            <a:spLocks noChangeArrowheads="1"/>
          </p:cNvSpPr>
          <p:nvPr/>
        </p:nvSpPr>
        <p:spPr bwMode="auto">
          <a:xfrm>
            <a:off x="7687121" y="3656013"/>
            <a:ext cx="42863" cy="42862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Oval 117"/>
          <p:cNvSpPr>
            <a:spLocks noChangeArrowheads="1"/>
          </p:cNvSpPr>
          <p:nvPr/>
        </p:nvSpPr>
        <p:spPr bwMode="auto">
          <a:xfrm>
            <a:off x="7744271" y="3656013"/>
            <a:ext cx="42863" cy="42862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CC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Oval 118"/>
          <p:cNvSpPr>
            <a:spLocks noChangeArrowheads="1"/>
          </p:cNvSpPr>
          <p:nvPr/>
        </p:nvSpPr>
        <p:spPr bwMode="auto">
          <a:xfrm rot="10800000">
            <a:off x="7625209" y="3783013"/>
            <a:ext cx="36512" cy="36512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CC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Oval 119"/>
          <p:cNvSpPr>
            <a:spLocks noChangeArrowheads="1"/>
          </p:cNvSpPr>
          <p:nvPr/>
        </p:nvSpPr>
        <p:spPr bwMode="auto">
          <a:xfrm rot="10800000">
            <a:off x="7625209" y="3725863"/>
            <a:ext cx="36512" cy="36512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CC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Oval 128"/>
          <p:cNvSpPr>
            <a:spLocks noChangeArrowheads="1"/>
          </p:cNvSpPr>
          <p:nvPr/>
        </p:nvSpPr>
        <p:spPr bwMode="auto">
          <a:xfrm rot="10800000">
            <a:off x="8463409" y="3783013"/>
            <a:ext cx="36512" cy="36512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CC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Oval 129"/>
          <p:cNvSpPr>
            <a:spLocks noChangeArrowheads="1"/>
          </p:cNvSpPr>
          <p:nvPr/>
        </p:nvSpPr>
        <p:spPr bwMode="auto">
          <a:xfrm rot="10800000">
            <a:off x="8463409" y="3725863"/>
            <a:ext cx="36512" cy="36512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CC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Oval 130"/>
          <p:cNvSpPr>
            <a:spLocks noChangeArrowheads="1"/>
          </p:cNvSpPr>
          <p:nvPr/>
        </p:nvSpPr>
        <p:spPr bwMode="auto">
          <a:xfrm>
            <a:off x="8315771" y="3656013"/>
            <a:ext cx="42863" cy="42862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Oval 131"/>
          <p:cNvSpPr>
            <a:spLocks noChangeArrowheads="1"/>
          </p:cNvSpPr>
          <p:nvPr/>
        </p:nvSpPr>
        <p:spPr bwMode="auto">
          <a:xfrm>
            <a:off x="8372921" y="3656013"/>
            <a:ext cx="42863" cy="42862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CC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Oval 132"/>
          <p:cNvSpPr>
            <a:spLocks noChangeArrowheads="1"/>
          </p:cNvSpPr>
          <p:nvPr/>
        </p:nvSpPr>
        <p:spPr bwMode="auto">
          <a:xfrm rot="10800000">
            <a:off x="8253859" y="3783013"/>
            <a:ext cx="36512" cy="36512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CC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Oval 133"/>
          <p:cNvSpPr>
            <a:spLocks noChangeArrowheads="1"/>
          </p:cNvSpPr>
          <p:nvPr/>
        </p:nvSpPr>
        <p:spPr bwMode="auto">
          <a:xfrm rot="10800000">
            <a:off x="8253859" y="3725863"/>
            <a:ext cx="36512" cy="36512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CC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0" name="Object 134"/>
          <p:cNvGraphicFramePr>
            <a:graphicFrameLocks noChangeAspect="1"/>
          </p:cNvGraphicFramePr>
          <p:nvPr>
            <p:extLst/>
          </p:nvPr>
        </p:nvGraphicFramePr>
        <p:xfrm>
          <a:off x="5964684" y="3919538"/>
          <a:ext cx="1103312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7" name="ChemSketch" r:id="rId24" imgW="1103400" imgH="868680" progId="ACD.ChemSketch.20">
                  <p:embed/>
                </p:oleObj>
              </mc:Choice>
              <mc:Fallback>
                <p:oleObj name="ChemSketch" r:id="rId24" imgW="1103400" imgH="868680" progId="ACD.ChemSketch.20">
                  <p:embed/>
                  <p:pic>
                    <p:nvPicPr>
                      <p:cNvPr id="90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4684" y="3919538"/>
                        <a:ext cx="1103312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Line 135"/>
          <p:cNvSpPr>
            <a:spLocks noChangeShapeType="1"/>
          </p:cNvSpPr>
          <p:nvPr/>
        </p:nvSpPr>
        <p:spPr bwMode="auto">
          <a:xfrm>
            <a:off x="7093396" y="4352925"/>
            <a:ext cx="4048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2" name="Object 144"/>
          <p:cNvGraphicFramePr>
            <a:graphicFrameLocks noChangeAspect="1"/>
          </p:cNvGraphicFramePr>
          <p:nvPr>
            <p:extLst/>
          </p:nvPr>
        </p:nvGraphicFramePr>
        <p:xfrm>
          <a:off x="7909371" y="4375150"/>
          <a:ext cx="2444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8" name="ChemSketch" r:id="rId26" imgW="243720" imgH="359640" progId="ACD.ChemSketch.20">
                  <p:embed/>
                </p:oleObj>
              </mc:Choice>
              <mc:Fallback>
                <p:oleObj name="ChemSketch" r:id="rId26" imgW="243720" imgH="359640" progId="ACD.ChemSketch.20">
                  <p:embed/>
                  <p:pic>
                    <p:nvPicPr>
                      <p:cNvPr id="92" name="Object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9371" y="4375150"/>
                        <a:ext cx="2444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Rectangle 149"/>
          <p:cNvSpPr>
            <a:spLocks noChangeArrowheads="1"/>
          </p:cNvSpPr>
          <p:nvPr/>
        </p:nvSpPr>
        <p:spPr bwMode="auto">
          <a:xfrm>
            <a:off x="7763321" y="4713288"/>
            <a:ext cx="514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82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H</a:t>
            </a:r>
            <a:r>
              <a:rPr kumimoji="0" 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2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O</a:t>
            </a:r>
          </a:p>
        </p:txBody>
      </p:sp>
      <p:sp>
        <p:nvSpPr>
          <p:cNvPr id="94" name="Arc 152"/>
          <p:cNvSpPr>
            <a:spLocks/>
          </p:cNvSpPr>
          <p:nvPr/>
        </p:nvSpPr>
        <p:spPr bwMode="auto">
          <a:xfrm rot="5400000" flipV="1">
            <a:off x="7541071" y="3686176"/>
            <a:ext cx="231775" cy="387350"/>
          </a:xfrm>
          <a:custGeom>
            <a:avLst/>
            <a:gdLst>
              <a:gd name="G0" fmla="+- 18317 0 0"/>
              <a:gd name="G1" fmla="+- 21600 0 0"/>
              <a:gd name="G2" fmla="+- 21600 0 0"/>
              <a:gd name="T0" fmla="*/ 0 w 39917"/>
              <a:gd name="T1" fmla="*/ 10153 h 30366"/>
              <a:gd name="T2" fmla="*/ 38058 w 39917"/>
              <a:gd name="T3" fmla="*/ 30366 h 30366"/>
              <a:gd name="T4" fmla="*/ 18317 w 39917"/>
              <a:gd name="T5" fmla="*/ 21600 h 30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917" h="30366" fill="none" extrusionOk="0">
                <a:moveTo>
                  <a:pt x="-1" y="10152"/>
                </a:moveTo>
                <a:cubicBezTo>
                  <a:pt x="3946" y="3836"/>
                  <a:pt x="10869" y="-1"/>
                  <a:pt x="18317" y="0"/>
                </a:cubicBezTo>
                <a:cubicBezTo>
                  <a:pt x="30246" y="0"/>
                  <a:pt x="39917" y="9670"/>
                  <a:pt x="39917" y="21600"/>
                </a:cubicBezTo>
                <a:cubicBezTo>
                  <a:pt x="39917" y="24619"/>
                  <a:pt x="39283" y="27606"/>
                  <a:pt x="38058" y="30366"/>
                </a:cubicBezTo>
              </a:path>
              <a:path w="39917" h="30366" stroke="0" extrusionOk="0">
                <a:moveTo>
                  <a:pt x="-1" y="10152"/>
                </a:moveTo>
                <a:cubicBezTo>
                  <a:pt x="3946" y="3836"/>
                  <a:pt x="10869" y="-1"/>
                  <a:pt x="18317" y="0"/>
                </a:cubicBezTo>
                <a:cubicBezTo>
                  <a:pt x="30246" y="0"/>
                  <a:pt x="39917" y="9670"/>
                  <a:pt x="39917" y="21600"/>
                </a:cubicBezTo>
                <a:cubicBezTo>
                  <a:pt x="39917" y="24619"/>
                  <a:pt x="39283" y="27606"/>
                  <a:pt x="38058" y="30366"/>
                </a:cubicBezTo>
                <a:lnTo>
                  <a:pt x="18317" y="21600"/>
                </a:lnTo>
                <a:close/>
              </a:path>
            </a:pathLst>
          </a:cu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Arc 153"/>
          <p:cNvSpPr>
            <a:spLocks/>
          </p:cNvSpPr>
          <p:nvPr/>
        </p:nvSpPr>
        <p:spPr bwMode="auto">
          <a:xfrm rot="10800000" flipH="1" flipV="1">
            <a:off x="8252271" y="3973513"/>
            <a:ext cx="171450" cy="246062"/>
          </a:xfrm>
          <a:custGeom>
            <a:avLst/>
            <a:gdLst>
              <a:gd name="G0" fmla="+- 20635 0 0"/>
              <a:gd name="G1" fmla="+- 21600 0 0"/>
              <a:gd name="G2" fmla="+- 21600 0 0"/>
              <a:gd name="T0" fmla="*/ 0 w 42235"/>
              <a:gd name="T1" fmla="*/ 15216 h 25600"/>
              <a:gd name="T2" fmla="*/ 41861 w 42235"/>
              <a:gd name="T3" fmla="*/ 25600 h 25600"/>
              <a:gd name="T4" fmla="*/ 20635 w 42235"/>
              <a:gd name="T5" fmla="*/ 21600 h 25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235" h="25600" fill="none" extrusionOk="0">
                <a:moveTo>
                  <a:pt x="-1" y="15215"/>
                </a:moveTo>
                <a:cubicBezTo>
                  <a:pt x="2798" y="6168"/>
                  <a:pt x="11164" y="-1"/>
                  <a:pt x="20635" y="0"/>
                </a:cubicBezTo>
                <a:cubicBezTo>
                  <a:pt x="32564" y="0"/>
                  <a:pt x="42235" y="9670"/>
                  <a:pt x="42235" y="21600"/>
                </a:cubicBezTo>
                <a:cubicBezTo>
                  <a:pt x="42235" y="22942"/>
                  <a:pt x="42109" y="24281"/>
                  <a:pt x="41861" y="25600"/>
                </a:cubicBezTo>
              </a:path>
              <a:path w="42235" h="25600" stroke="0" extrusionOk="0">
                <a:moveTo>
                  <a:pt x="-1" y="15215"/>
                </a:moveTo>
                <a:cubicBezTo>
                  <a:pt x="2798" y="6168"/>
                  <a:pt x="11164" y="-1"/>
                  <a:pt x="20635" y="0"/>
                </a:cubicBezTo>
                <a:cubicBezTo>
                  <a:pt x="32564" y="0"/>
                  <a:pt x="42235" y="9670"/>
                  <a:pt x="42235" y="21600"/>
                </a:cubicBezTo>
                <a:cubicBezTo>
                  <a:pt x="42235" y="22942"/>
                  <a:pt x="42109" y="24281"/>
                  <a:pt x="41861" y="25600"/>
                </a:cubicBezTo>
                <a:lnTo>
                  <a:pt x="20635" y="21600"/>
                </a:lnTo>
                <a:close/>
              </a:path>
            </a:pathLst>
          </a:custGeom>
          <a:noFill/>
          <a:ln w="9525">
            <a:solidFill>
              <a:srgbClr val="F82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AutoShape 154"/>
          <p:cNvSpPr>
            <a:spLocks noChangeArrowheads="1"/>
          </p:cNvSpPr>
          <p:nvPr/>
        </p:nvSpPr>
        <p:spPr bwMode="auto">
          <a:xfrm>
            <a:off x="752921" y="3590925"/>
            <a:ext cx="8220075" cy="1504950"/>
          </a:xfrm>
          <a:prstGeom prst="bracketPair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7" name="Object 155"/>
          <p:cNvGraphicFramePr>
            <a:graphicFrameLocks noChangeAspect="1"/>
          </p:cNvGraphicFramePr>
          <p:nvPr>
            <p:extLst/>
          </p:nvPr>
        </p:nvGraphicFramePr>
        <p:xfrm>
          <a:off x="7582346" y="5518150"/>
          <a:ext cx="954088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9" name="ChemSketch" r:id="rId27" imgW="954000" imgH="871560" progId="ACD.ChemSketch.20">
                  <p:embed/>
                </p:oleObj>
              </mc:Choice>
              <mc:Fallback>
                <p:oleObj name="ChemSketch" r:id="rId27" imgW="954000" imgH="871560" progId="ACD.ChemSketch.20">
                  <p:embed/>
                  <p:pic>
                    <p:nvPicPr>
                      <p:cNvPr id="97" name="Object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2346" y="5518150"/>
                        <a:ext cx="954088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Line 156"/>
          <p:cNvSpPr>
            <a:spLocks noChangeShapeType="1"/>
          </p:cNvSpPr>
          <p:nvPr/>
        </p:nvSpPr>
        <p:spPr bwMode="auto">
          <a:xfrm>
            <a:off x="8026846" y="5126038"/>
            <a:ext cx="0" cy="322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9" name="Object 157"/>
          <p:cNvGraphicFramePr>
            <a:graphicFrameLocks noChangeAspect="1"/>
          </p:cNvGraphicFramePr>
          <p:nvPr>
            <p:extLst/>
          </p:nvPr>
        </p:nvGraphicFramePr>
        <p:xfrm>
          <a:off x="7318821" y="5661025"/>
          <a:ext cx="2444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0" name="ChemSketch" r:id="rId29" imgW="243720" imgH="359640" progId="ACD.ChemSketch.20">
                  <p:embed/>
                </p:oleObj>
              </mc:Choice>
              <mc:Fallback>
                <p:oleObj name="ChemSketch" r:id="rId29" imgW="243720" imgH="359640" progId="ACD.ChemSketch.20">
                  <p:embed/>
                  <p:pic>
                    <p:nvPicPr>
                      <p:cNvPr id="99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821" y="5661025"/>
                        <a:ext cx="2444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Rectangle 158"/>
          <p:cNvSpPr>
            <a:spLocks noChangeArrowheads="1"/>
          </p:cNvSpPr>
          <p:nvPr/>
        </p:nvSpPr>
        <p:spPr bwMode="auto">
          <a:xfrm>
            <a:off x="6791771" y="5688013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82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82F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H</a:t>
            </a:r>
            <a:r>
              <a:rPr kumimoji="0" 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2</a:t>
            </a:r>
            <a:r>
              <a:rPr kumimoji="0" lang="en-US" sz="1400" b="0" i="0" u="none" strike="noStrike" kern="1200" cap="none" spc="0" normalizeH="0" baseline="3000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-</a:t>
            </a:r>
          </a:p>
        </p:txBody>
      </p:sp>
      <p:sp>
        <p:nvSpPr>
          <p:cNvPr id="101" name="Text Box 159"/>
          <p:cNvSpPr txBox="1">
            <a:spLocks noChangeArrowheads="1"/>
          </p:cNvSpPr>
          <p:nvPr/>
        </p:nvSpPr>
        <p:spPr bwMode="auto">
          <a:xfrm>
            <a:off x="7518846" y="6421438"/>
            <a:ext cx="1054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Carboxylate</a:t>
            </a:r>
          </a:p>
        </p:txBody>
      </p:sp>
      <p:sp>
        <p:nvSpPr>
          <p:cNvPr id="102" name="Line 160"/>
          <p:cNvSpPr>
            <a:spLocks noChangeShapeType="1"/>
          </p:cNvSpPr>
          <p:nvPr/>
        </p:nvSpPr>
        <p:spPr bwMode="auto">
          <a:xfrm>
            <a:off x="635446" y="2689225"/>
            <a:ext cx="8401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Line 161"/>
          <p:cNvSpPr>
            <a:spLocks noChangeShapeType="1"/>
          </p:cNvSpPr>
          <p:nvPr/>
        </p:nvSpPr>
        <p:spPr bwMode="auto">
          <a:xfrm>
            <a:off x="635446" y="6699250"/>
            <a:ext cx="8401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Oval 162"/>
          <p:cNvSpPr>
            <a:spLocks noChangeArrowheads="1"/>
          </p:cNvSpPr>
          <p:nvPr/>
        </p:nvSpPr>
        <p:spPr bwMode="auto">
          <a:xfrm rot="10800000">
            <a:off x="4491484" y="3259138"/>
            <a:ext cx="36512" cy="36512"/>
          </a:xfrm>
          <a:prstGeom prst="ellipse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Oval 163"/>
          <p:cNvSpPr>
            <a:spLocks noChangeArrowheads="1"/>
          </p:cNvSpPr>
          <p:nvPr/>
        </p:nvSpPr>
        <p:spPr bwMode="auto">
          <a:xfrm rot="10800000">
            <a:off x="4491484" y="3201988"/>
            <a:ext cx="36512" cy="36512"/>
          </a:xfrm>
          <a:prstGeom prst="ellipse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Oval 164"/>
          <p:cNvSpPr>
            <a:spLocks noChangeArrowheads="1"/>
          </p:cNvSpPr>
          <p:nvPr/>
        </p:nvSpPr>
        <p:spPr bwMode="auto">
          <a:xfrm>
            <a:off x="4564509" y="3108325"/>
            <a:ext cx="42862" cy="42863"/>
          </a:xfrm>
          <a:prstGeom prst="ellipse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Oval 165"/>
          <p:cNvSpPr>
            <a:spLocks noChangeArrowheads="1"/>
          </p:cNvSpPr>
          <p:nvPr/>
        </p:nvSpPr>
        <p:spPr bwMode="auto">
          <a:xfrm>
            <a:off x="4621659" y="3108325"/>
            <a:ext cx="42862" cy="42863"/>
          </a:xfrm>
          <a:prstGeom prst="ellipse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Rectangle 166"/>
          <p:cNvSpPr>
            <a:spLocks noChangeArrowheads="1"/>
          </p:cNvSpPr>
          <p:nvPr/>
        </p:nvSpPr>
        <p:spPr bwMode="auto">
          <a:xfrm>
            <a:off x="4380359" y="3086100"/>
            <a:ext cx="527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82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5000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--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OH</a:t>
            </a:r>
            <a:endParaRPr kumimoji="0" lang="en-US" sz="1400" b="0" i="0" u="none" strike="noStrike" kern="1200" cap="none" spc="0" normalizeH="0" baseline="5000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09" name="Oval 167"/>
          <p:cNvSpPr>
            <a:spLocks noChangeArrowheads="1"/>
          </p:cNvSpPr>
          <p:nvPr/>
        </p:nvSpPr>
        <p:spPr bwMode="auto">
          <a:xfrm>
            <a:off x="4564509" y="3330575"/>
            <a:ext cx="42862" cy="42863"/>
          </a:xfrm>
          <a:prstGeom prst="ellipse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Oval 168"/>
          <p:cNvSpPr>
            <a:spLocks noChangeArrowheads="1"/>
          </p:cNvSpPr>
          <p:nvPr/>
        </p:nvSpPr>
        <p:spPr bwMode="auto">
          <a:xfrm>
            <a:off x="4621659" y="3330575"/>
            <a:ext cx="42862" cy="42863"/>
          </a:xfrm>
          <a:prstGeom prst="ellipse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11" name="Object 171"/>
          <p:cNvGraphicFramePr>
            <a:graphicFrameLocks noChangeAspect="1"/>
          </p:cNvGraphicFramePr>
          <p:nvPr>
            <p:extLst/>
          </p:nvPr>
        </p:nvGraphicFramePr>
        <p:xfrm>
          <a:off x="3378646" y="5797550"/>
          <a:ext cx="9017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1" name="ChemSketch" r:id="rId30" imgW="902160" imgH="426600" progId="ACD.ChemSketch.20">
                  <p:embed/>
                </p:oleObj>
              </mc:Choice>
              <mc:Fallback>
                <p:oleObj name="ChemSketch" r:id="rId30" imgW="902160" imgH="426600" progId="ACD.ChemSketch.20">
                  <p:embed/>
                  <p:pic>
                    <p:nvPicPr>
                      <p:cNvPr id="111" name="Object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646" y="5797550"/>
                        <a:ext cx="90170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Arc 172"/>
          <p:cNvSpPr>
            <a:spLocks/>
          </p:cNvSpPr>
          <p:nvPr/>
        </p:nvSpPr>
        <p:spPr bwMode="auto">
          <a:xfrm rot="10800000" flipH="1" flipV="1">
            <a:off x="1797496" y="4711700"/>
            <a:ext cx="115888" cy="331788"/>
          </a:xfrm>
          <a:custGeom>
            <a:avLst/>
            <a:gdLst>
              <a:gd name="G0" fmla="+- 7499 0 0"/>
              <a:gd name="G1" fmla="+- 21600 0 0"/>
              <a:gd name="G2" fmla="+- 21600 0 0"/>
              <a:gd name="T0" fmla="*/ 0 w 29099"/>
              <a:gd name="T1" fmla="*/ 1344 h 25600"/>
              <a:gd name="T2" fmla="*/ 28725 w 29099"/>
              <a:gd name="T3" fmla="*/ 25600 h 25600"/>
              <a:gd name="T4" fmla="*/ 7499 w 29099"/>
              <a:gd name="T5" fmla="*/ 21600 h 25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99" h="25600" fill="none" extrusionOk="0">
                <a:moveTo>
                  <a:pt x="-1" y="1343"/>
                </a:moveTo>
                <a:cubicBezTo>
                  <a:pt x="2400" y="454"/>
                  <a:pt x="4939" y="-1"/>
                  <a:pt x="7499" y="0"/>
                </a:cubicBezTo>
                <a:cubicBezTo>
                  <a:pt x="19428" y="0"/>
                  <a:pt x="29099" y="9670"/>
                  <a:pt x="29099" y="21600"/>
                </a:cubicBezTo>
                <a:cubicBezTo>
                  <a:pt x="29099" y="22942"/>
                  <a:pt x="28973" y="24281"/>
                  <a:pt x="28725" y="25600"/>
                </a:cubicBezTo>
              </a:path>
              <a:path w="29099" h="25600" stroke="0" extrusionOk="0">
                <a:moveTo>
                  <a:pt x="-1" y="1343"/>
                </a:moveTo>
                <a:cubicBezTo>
                  <a:pt x="2400" y="454"/>
                  <a:pt x="4939" y="-1"/>
                  <a:pt x="7499" y="0"/>
                </a:cubicBezTo>
                <a:cubicBezTo>
                  <a:pt x="19428" y="0"/>
                  <a:pt x="29099" y="9670"/>
                  <a:pt x="29099" y="21600"/>
                </a:cubicBezTo>
                <a:cubicBezTo>
                  <a:pt x="29099" y="22942"/>
                  <a:pt x="28973" y="24281"/>
                  <a:pt x="28725" y="25600"/>
                </a:cubicBezTo>
                <a:lnTo>
                  <a:pt x="7499" y="21600"/>
                </a:lnTo>
                <a:close/>
              </a:path>
            </a:pathLst>
          </a:custGeom>
          <a:noFill/>
          <a:ln w="9525">
            <a:solidFill>
              <a:srgbClr val="F82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Arc 173"/>
          <p:cNvSpPr>
            <a:spLocks/>
          </p:cNvSpPr>
          <p:nvPr/>
        </p:nvSpPr>
        <p:spPr bwMode="auto">
          <a:xfrm rot="10800000" flipH="1">
            <a:off x="2056259" y="5321300"/>
            <a:ext cx="169862" cy="2190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856 w 41594"/>
              <a:gd name="T1" fmla="*/ 32334 h 32334"/>
              <a:gd name="T2" fmla="*/ 41594 w 41594"/>
              <a:gd name="T3" fmla="*/ 13428 h 32334"/>
              <a:gd name="T4" fmla="*/ 21600 w 41594"/>
              <a:gd name="T5" fmla="*/ 21600 h 32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594" h="32334" fill="none" extrusionOk="0">
                <a:moveTo>
                  <a:pt x="2855" y="32334"/>
                </a:moveTo>
                <a:cubicBezTo>
                  <a:pt x="984" y="29066"/>
                  <a:pt x="0" y="2536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0373" y="-1"/>
                  <a:pt x="38275" y="5306"/>
                  <a:pt x="41594" y="13427"/>
                </a:cubicBezTo>
              </a:path>
              <a:path w="41594" h="32334" stroke="0" extrusionOk="0">
                <a:moveTo>
                  <a:pt x="2855" y="32334"/>
                </a:moveTo>
                <a:cubicBezTo>
                  <a:pt x="984" y="29066"/>
                  <a:pt x="0" y="2536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0373" y="-1"/>
                  <a:pt x="38275" y="5306"/>
                  <a:pt x="41594" y="13427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Arc 174"/>
          <p:cNvSpPr>
            <a:spLocks/>
          </p:cNvSpPr>
          <p:nvPr/>
        </p:nvSpPr>
        <p:spPr bwMode="auto">
          <a:xfrm rot="16200000" flipH="1" flipV="1">
            <a:off x="6861621" y="3944938"/>
            <a:ext cx="130175" cy="149225"/>
          </a:xfrm>
          <a:custGeom>
            <a:avLst/>
            <a:gdLst>
              <a:gd name="G0" fmla="+- 21597 0 0"/>
              <a:gd name="G1" fmla="+- 21600 0 0"/>
              <a:gd name="G2" fmla="+- 21600 0 0"/>
              <a:gd name="T0" fmla="*/ 0 w 37093"/>
              <a:gd name="T1" fmla="*/ 21246 h 21600"/>
              <a:gd name="T2" fmla="*/ 37093 w 37093"/>
              <a:gd name="T3" fmla="*/ 6552 h 21600"/>
              <a:gd name="T4" fmla="*/ 21597 w 3709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093" h="21600" fill="none" extrusionOk="0">
                <a:moveTo>
                  <a:pt x="-1" y="21245"/>
                </a:moveTo>
                <a:cubicBezTo>
                  <a:pt x="193" y="9456"/>
                  <a:pt x="9805" y="-1"/>
                  <a:pt x="21597" y="0"/>
                </a:cubicBezTo>
                <a:cubicBezTo>
                  <a:pt x="27435" y="0"/>
                  <a:pt x="33025" y="2363"/>
                  <a:pt x="37092" y="6552"/>
                </a:cubicBezTo>
              </a:path>
              <a:path w="37093" h="21600" stroke="0" extrusionOk="0">
                <a:moveTo>
                  <a:pt x="-1" y="21245"/>
                </a:moveTo>
                <a:cubicBezTo>
                  <a:pt x="193" y="9456"/>
                  <a:pt x="9805" y="-1"/>
                  <a:pt x="21597" y="0"/>
                </a:cubicBezTo>
                <a:cubicBezTo>
                  <a:pt x="27435" y="0"/>
                  <a:pt x="33025" y="2363"/>
                  <a:pt x="37092" y="6552"/>
                </a:cubicBezTo>
                <a:lnTo>
                  <a:pt x="21597" y="21600"/>
                </a:lnTo>
                <a:close/>
              </a:path>
            </a:pathLst>
          </a:cu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Arc 175"/>
          <p:cNvSpPr>
            <a:spLocks/>
          </p:cNvSpPr>
          <p:nvPr/>
        </p:nvSpPr>
        <p:spPr bwMode="auto">
          <a:xfrm rot="10800000">
            <a:off x="6710809" y="4181475"/>
            <a:ext cx="92075" cy="16033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703 w 43200"/>
              <a:gd name="T1" fmla="*/ 27064 h 27064"/>
              <a:gd name="T2" fmla="*/ 42826 w 43200"/>
              <a:gd name="T3" fmla="*/ 25600 h 27064"/>
              <a:gd name="T4" fmla="*/ 21600 w 43200"/>
              <a:gd name="T5" fmla="*/ 21600 h 27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7064" fill="none" extrusionOk="0">
                <a:moveTo>
                  <a:pt x="702" y="27064"/>
                </a:moveTo>
                <a:cubicBezTo>
                  <a:pt x="236" y="25280"/>
                  <a:pt x="0" y="2344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942"/>
                  <a:pt x="43074" y="24281"/>
                  <a:pt x="42826" y="25600"/>
                </a:cubicBezTo>
              </a:path>
              <a:path w="43200" h="27064" stroke="0" extrusionOk="0">
                <a:moveTo>
                  <a:pt x="702" y="27064"/>
                </a:moveTo>
                <a:cubicBezTo>
                  <a:pt x="236" y="25280"/>
                  <a:pt x="0" y="2344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942"/>
                  <a:pt x="43074" y="24281"/>
                  <a:pt x="42826" y="25600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F82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Text Box 176"/>
          <p:cNvSpPr txBox="1">
            <a:spLocks noChangeArrowheads="1"/>
          </p:cNvSpPr>
          <p:nvPr/>
        </p:nvSpPr>
        <p:spPr bwMode="auto">
          <a:xfrm>
            <a:off x="7672834" y="3216275"/>
            <a:ext cx="7445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Dianion</a:t>
            </a:r>
          </a:p>
        </p:txBody>
      </p:sp>
    </p:spTree>
    <p:extLst>
      <p:ext uri="{BB962C8B-B14F-4D97-AF65-F5344CB8AC3E}">
        <p14:creationId xmlns:p14="http://schemas.microsoft.com/office/powerpoint/2010/main" val="277850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917 -0.01713 -0.05816 -0.03425 -0.09948 -0.0375 C -0.1408 -0.04074 -0.21024 -0.01736 -0.24844 -0.01944 C -0.28663 -0.02152 -0.32083 -0.0405 -0.32917 -0.05 " pathEditMode="relative" ptsTypes="aaaA">
                                      <p:cBhvr>
                                        <p:cTn id="79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917 -0.01713 -0.05816 -0.03425 -0.09948 -0.0375 C -0.1408 -0.04074 -0.21024 -0.01736 -0.24844 -0.01944 C -0.28663 -0.02152 -0.32083 -0.0405 -0.32917 -0.05 " pathEditMode="relative" ptsTypes="aaaA">
                                      <p:cBhvr>
                                        <p:cTn id="81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917 -0.01713 -0.05816 -0.03425 -0.09948 -0.0375 C -0.1408 -0.04074 -0.21024 -0.01736 -0.24844 -0.01944 C -0.28663 -0.02152 -0.32083 -0.0405 -0.32917 -0.05 " pathEditMode="relative" ptsTypes="aaaA">
                                      <p:cBhvr>
                                        <p:cTn id="83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917 -0.01713 -0.05816 -0.03425 -0.09948 -0.0375 C -0.1408 -0.04074 -0.21024 -0.01736 -0.24844 -0.01944 C -0.28663 -0.02152 -0.32083 -0.0405 -0.32917 -0.05 " pathEditMode="relative" ptsTypes="aaaA">
                                      <p:cBhvr>
                                        <p:cTn id="85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917 -0.01713 -0.05816 -0.03425 -0.09948 -0.0375 C -0.1408 -0.04074 -0.21024 -0.01736 -0.24844 -0.01944 C -0.28663 -0.02152 -0.32083 -0.0405 -0.32917 -0.05 " pathEditMode="relative" rAng="0" ptsTypes="aaaA">
                                      <p:cBhvr>
                                        <p:cTn id="8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917 -0.01713 -0.05816 -0.03425 -0.09948 -0.0375 C -0.1408 -0.04074 -0.21024 -0.01736 -0.24844 -0.01944 C -0.28663 -0.02152 -0.32083 -0.0405 -0.32917 -0.05 " pathEditMode="relative" ptsTypes="aaaA">
                                      <p:cBhvr>
                                        <p:cTn id="89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917 -0.01713 -0.05816 -0.03425 -0.09948 -0.0375 C -0.1408 -0.04074 -0.21024 -0.01736 -0.24844 -0.01944 C -0.28663 -0.02152 -0.32083 -0.0405 -0.32917 -0.05 " pathEditMode="relative" ptsTypes="aaaA">
                                      <p:cBhvr>
                                        <p:cTn id="9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E-6 -4.44444E-6 C -0.03576 0.01528 -0.07154 0.03056 -0.09949 0.0125 C -0.12744 -0.00555 -0.15522 -0.08981 -0.16772 -0.10764 " pathEditMode="relative" ptsTypes="aaA">
                                      <p:cBhvr>
                                        <p:cTn id="132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50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3004 0.00116 0.06024 0.00255 0.0974 -0.00833 C 0.13455 -0.01921 0.20122 -0.05254 0.22344 -0.06528 " pathEditMode="relative" ptsTypes="aaA">
                                      <p:cBhvr>
                                        <p:cTn id="24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3004 0.00116 0.06024 0.00255 0.0974 -0.00833 C 0.13455 -0.01921 0.20122 -0.05254 0.22344 -0.06528 " pathEditMode="relative" ptsTypes="aaA">
                                      <p:cBhvr>
                                        <p:cTn id="25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3004 0.00116 0.06024 0.00255 0.0974 -0.00833 C 0.13455 -0.01921 0.20122 -0.05254 0.22344 -0.06528 " pathEditMode="relative" ptsTypes="aaA">
                                      <p:cBhvr>
                                        <p:cTn id="25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3004 0.00116 0.06024 0.00255 0.0974 -0.00833 C 0.13455 -0.01921 0.20122 -0.05254 0.22344 -0.06528 " pathEditMode="relative" ptsTypes="aaA">
                                      <p:cBhvr>
                                        <p:cTn id="25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3004 0.00116 0.06024 0.00255 0.0974 -0.00833 C 0.13455 -0.01921 0.20122 -0.05254 0.22344 -0.06528 " pathEditMode="relative" ptsTypes="aaA">
                                      <p:cBhvr>
                                        <p:cTn id="25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3004 0.00116 0.06024 0.00255 0.0974 -0.00833 C 0.13455 -0.01921 0.20122 -0.05254 0.22344 -0.06528 " pathEditMode="relative" ptsTypes="aaA">
                                      <p:cBhvr>
                                        <p:cTn id="25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3004 0.00116 0.06024 0.00255 0.0974 -0.00833 C 0.13455 -0.01921 0.20122 -0.05254 0.22344 -0.06528 " pathEditMode="relative" ptsTypes="aaA">
                                      <p:cBhvr>
                                        <p:cTn id="26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000"/>
                            </p:stCondLst>
                            <p:childTnLst>
                              <p:par>
                                <p:cTn id="2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10903 0.01828 0.21805 0.03657 0.26875 -0.00764 C 0.31944 -0.05185 0.28785 -0.21759 0.30469 -0.26528 C 0.32153 -0.31297 0.3467 -0.29398 0.37031 -0.29306 C 0.39392 -0.29213 0.44236 -0.26389 0.44635 -0.25903 " pathEditMode="relative" ptsTypes="aaaaA">
                                      <p:cBhvr>
                                        <p:cTn id="30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10903 0.01828 0.21805 0.03657 0.26875 -0.00764 C 0.31944 -0.05185 0.28785 -0.21759 0.30469 -0.26528 C 0.32153 -0.31297 0.3467 -0.29398 0.37031 -0.29306 C 0.39392 -0.29213 0.44236 -0.26389 0.44635 -0.25903 " pathEditMode="relative" ptsTypes="aaaaA">
                                      <p:cBhvr>
                                        <p:cTn id="30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10903 0.01828 0.21805 0.03657 0.26875 -0.00764 C 0.31944 -0.05185 0.28785 -0.21759 0.30469 -0.26528 C 0.32153 -0.31297 0.3467 -0.29398 0.37031 -0.29306 C 0.39392 -0.29213 0.44236 -0.26389 0.44635 -0.25903 " pathEditMode="relative" ptsTypes="aaaaA">
                                      <p:cBhvr>
                                        <p:cTn id="30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10903 0.01828 0.21805 0.03657 0.26875 -0.00764 C 0.31944 -0.05185 0.28785 -0.21759 0.30469 -0.26528 C 0.32153 -0.31297 0.3467 -0.29398 0.37031 -0.29306 C 0.39392 -0.29213 0.44236 -0.26389 0.44635 -0.25903 " pathEditMode="relative" ptsTypes="aaaaA">
                                      <p:cBhvr>
                                        <p:cTn id="30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10903 0.01828 0.21805 0.03657 0.26875 -0.00764 C 0.31944 -0.05185 0.28785 -0.21759 0.30469 -0.26528 C 0.32153 -0.31297 0.3467 -0.29398 0.37031 -0.29306 C 0.39392 -0.29213 0.44236 -0.26389 0.44635 -0.25903 " pathEditMode="relative" ptsTypes="aaaaA">
                                      <p:cBhvr>
                                        <p:cTn id="30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10903 0.01828 0.21805 0.03657 0.26875 -0.00764 C 0.31944 -0.05185 0.28785 -0.21759 0.30469 -0.26528 C 0.32153 -0.31297 0.3467 -0.29398 0.37031 -0.29306 C 0.39392 -0.29213 0.44236 -0.26389 0.44635 -0.25903 " pathEditMode="relative" ptsTypes="aaaaA">
                                      <p:cBhvr>
                                        <p:cTn id="31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10903 0.01828 0.21805 0.03657 0.26875 -0.00764 C 0.31944 -0.05185 0.28785 -0.21759 0.30469 -0.26528 C 0.32153 -0.31297 0.3467 -0.29398 0.37031 -0.29306 C 0.39392 -0.29213 0.44236 -0.26389 0.44635 -0.25903 " pathEditMode="relative" ptsTypes="aaaaA">
                                      <p:cBhvr>
                                        <p:cTn id="31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00"/>
                            </p:stCondLst>
                            <p:childTnLst>
                              <p:par>
                                <p:cTn id="3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0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000"/>
                            </p:stCondLst>
                            <p:childTnLst>
                              <p:par>
                                <p:cTn id="3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500"/>
                            </p:stCondLst>
                            <p:childTnLst>
                              <p:par>
                                <p:cTn id="3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500"/>
                            </p:stCondLst>
                            <p:childTnLst>
                              <p:par>
                                <p:cTn id="38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000"/>
                            </p:stCondLst>
                            <p:childTnLst>
                              <p:par>
                                <p:cTn id="3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500"/>
                            </p:stCondLst>
                            <p:childTnLst>
                              <p:par>
                                <p:cTn id="3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"/>
                            </p:stCondLst>
                            <p:childTnLst>
                              <p:par>
                                <p:cTn id="4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500"/>
                            </p:stCondLst>
                            <p:childTnLst>
                              <p:par>
                                <p:cTn id="4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30" grpId="0" animBg="1"/>
      <p:bldP spid="31" grpId="0" animBg="1"/>
      <p:bldP spid="32" grpId="0"/>
      <p:bldP spid="33" grpId="0"/>
      <p:bldP spid="35" grpId="0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/>
      <p:bldP spid="55" grpId="1"/>
      <p:bldP spid="55" grpId="2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/>
      <p:bldP spid="70" grpId="1"/>
      <p:bldP spid="71" grpId="0" animBg="1"/>
      <p:bldP spid="71" grpId="1" animBg="1"/>
      <p:bldP spid="72" grpId="0" animBg="1"/>
      <p:bldP spid="72" grpId="1" animBg="1"/>
      <p:bldP spid="73" grpId="0" animBg="1"/>
      <p:bldP spid="74" grpId="0" animBg="1"/>
      <p:bldP spid="75" grpId="0" animBg="1"/>
      <p:bldP spid="76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1" grpId="0" animBg="1"/>
      <p:bldP spid="93" grpId="0"/>
      <p:bldP spid="94" grpId="0" animBg="1"/>
      <p:bldP spid="95" grpId="0" animBg="1"/>
      <p:bldP spid="96" grpId="0" animBg="1"/>
      <p:bldP spid="98" grpId="0" animBg="1"/>
      <p:bldP spid="100" grpId="0"/>
      <p:bldP spid="101" grpId="0"/>
      <p:bldP spid="102" grpId="0" animBg="1"/>
      <p:bldP spid="103" grpId="0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/>
      <p:bldP spid="108" grpId="1"/>
      <p:bldP spid="109" grpId="0" animBg="1"/>
      <p:bldP spid="109" grpId="1" animBg="1"/>
      <p:bldP spid="110" grpId="0" animBg="1"/>
      <p:bldP spid="110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5" grpId="0" animBg="1"/>
      <p:bldP spid="11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 rot="16200000">
            <a:off x="-3200400" y="3200400"/>
            <a:ext cx="68580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CB9E7">
                    <a:lumMod val="50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Chemistry of Nitriles 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457200" y="0"/>
            <a:ext cx="0" cy="6858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Text Box 4"/>
          <p:cNvSpPr txBox="1">
            <a:spLocks noChangeArrowheads="1"/>
          </p:cNvSpPr>
          <p:nvPr/>
        </p:nvSpPr>
        <p:spPr bwMode="auto">
          <a:xfrm>
            <a:off x="685800" y="908720"/>
            <a:ext cx="80626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nitrile can be reduced with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LiAlH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give a primary amine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27" name="Oval 107"/>
          <p:cNvSpPr>
            <a:spLocks noChangeArrowheads="1"/>
          </p:cNvSpPr>
          <p:nvPr/>
        </p:nvSpPr>
        <p:spPr bwMode="auto">
          <a:xfrm rot="10800000">
            <a:off x="2360613" y="3587924"/>
            <a:ext cx="36512" cy="36512"/>
          </a:xfrm>
          <a:prstGeom prst="ellipse">
            <a:avLst/>
          </a:prstGeom>
          <a:solidFill>
            <a:srgbClr val="F82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Oval 108"/>
          <p:cNvSpPr>
            <a:spLocks noChangeArrowheads="1"/>
          </p:cNvSpPr>
          <p:nvPr/>
        </p:nvSpPr>
        <p:spPr bwMode="auto">
          <a:xfrm rot="10800000">
            <a:off x="2360613" y="3530774"/>
            <a:ext cx="36512" cy="36512"/>
          </a:xfrm>
          <a:prstGeom prst="ellipse">
            <a:avLst/>
          </a:prstGeom>
          <a:solidFill>
            <a:srgbClr val="F82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29" name="Object 109"/>
          <p:cNvGraphicFramePr>
            <a:graphicFrameLocks noChangeAspect="1"/>
          </p:cNvGraphicFramePr>
          <p:nvPr>
            <p:extLst/>
          </p:nvPr>
        </p:nvGraphicFramePr>
        <p:xfrm>
          <a:off x="1328738" y="3481561"/>
          <a:ext cx="1039812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0" name="ChemSketch" r:id="rId3" imgW="1039320" imgH="204120" progId="ACD.ChemSketch.20">
                  <p:embed/>
                </p:oleObj>
              </mc:Choice>
              <mc:Fallback>
                <p:oleObj name="ChemSketch" r:id="rId3" imgW="1039320" imgH="204120" progId="ACD.ChemSketch.20">
                  <p:embed/>
                  <p:pic>
                    <p:nvPicPr>
                      <p:cNvPr id="129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738" y="3481561"/>
                        <a:ext cx="1039812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Line 110"/>
          <p:cNvSpPr>
            <a:spLocks noChangeShapeType="1"/>
          </p:cNvSpPr>
          <p:nvPr/>
        </p:nvSpPr>
        <p:spPr bwMode="auto">
          <a:xfrm>
            <a:off x="2524125" y="3579986"/>
            <a:ext cx="666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Rectangle 111"/>
          <p:cNvSpPr>
            <a:spLocks noChangeArrowheads="1"/>
          </p:cNvSpPr>
          <p:nvPr/>
        </p:nvSpPr>
        <p:spPr bwMode="auto">
          <a:xfrm>
            <a:off x="2447925" y="3308524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82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LiAlH</a:t>
            </a:r>
            <a:r>
              <a:rPr kumimoji="0" 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4</a:t>
            </a:r>
            <a:endParaRPr kumimoji="0" 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32" name="Rectangle 113"/>
          <p:cNvSpPr>
            <a:spLocks noChangeArrowheads="1"/>
          </p:cNvSpPr>
          <p:nvPr/>
        </p:nvSpPr>
        <p:spPr bwMode="auto">
          <a:xfrm>
            <a:off x="2447925" y="3527599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82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ether</a:t>
            </a:r>
            <a:endParaRPr kumimoji="0" 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graphicFrame>
        <p:nvGraphicFramePr>
          <p:cNvPr id="133" name="Object 114"/>
          <p:cNvGraphicFramePr>
            <a:graphicFrameLocks noChangeAspect="1"/>
          </p:cNvGraphicFramePr>
          <p:nvPr>
            <p:extLst/>
          </p:nvPr>
        </p:nvGraphicFramePr>
        <p:xfrm>
          <a:off x="3416300" y="3114849"/>
          <a:ext cx="90170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1" name="ChemSketch" r:id="rId5" imgW="902160" imgH="957240" progId="ACD.ChemSketch.20">
                  <p:embed/>
                </p:oleObj>
              </mc:Choice>
              <mc:Fallback>
                <p:oleObj name="ChemSketch" r:id="rId5" imgW="902160" imgH="957240" progId="ACD.ChemSketch.20">
                  <p:embed/>
                  <p:pic>
                    <p:nvPicPr>
                      <p:cNvPr id="133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3114849"/>
                        <a:ext cx="901700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" name="Oval 119"/>
          <p:cNvSpPr>
            <a:spLocks noChangeArrowheads="1"/>
          </p:cNvSpPr>
          <p:nvPr/>
        </p:nvSpPr>
        <p:spPr bwMode="auto">
          <a:xfrm rot="10800000">
            <a:off x="3938588" y="3314874"/>
            <a:ext cx="36512" cy="36512"/>
          </a:xfrm>
          <a:prstGeom prst="ellipse">
            <a:avLst/>
          </a:prstGeom>
          <a:solidFill>
            <a:srgbClr val="F82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Oval 120"/>
          <p:cNvSpPr>
            <a:spLocks noChangeArrowheads="1"/>
          </p:cNvSpPr>
          <p:nvPr/>
        </p:nvSpPr>
        <p:spPr bwMode="auto">
          <a:xfrm rot="10800000">
            <a:off x="3938588" y="3257724"/>
            <a:ext cx="36512" cy="36512"/>
          </a:xfrm>
          <a:prstGeom prst="ellipse">
            <a:avLst/>
          </a:prstGeom>
          <a:solidFill>
            <a:srgbClr val="F82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Oval 121"/>
          <p:cNvSpPr>
            <a:spLocks noChangeArrowheads="1"/>
          </p:cNvSpPr>
          <p:nvPr/>
        </p:nvSpPr>
        <p:spPr bwMode="auto">
          <a:xfrm rot="10800000">
            <a:off x="3733800" y="3314874"/>
            <a:ext cx="36513" cy="36512"/>
          </a:xfrm>
          <a:prstGeom prst="ellipse">
            <a:avLst/>
          </a:prstGeom>
          <a:solidFill>
            <a:srgbClr val="F82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Oval 122"/>
          <p:cNvSpPr>
            <a:spLocks noChangeArrowheads="1"/>
          </p:cNvSpPr>
          <p:nvPr/>
        </p:nvSpPr>
        <p:spPr bwMode="auto">
          <a:xfrm rot="10800000">
            <a:off x="3733800" y="3257724"/>
            <a:ext cx="36513" cy="36512"/>
          </a:xfrm>
          <a:prstGeom prst="ellipse">
            <a:avLst/>
          </a:prstGeom>
          <a:solidFill>
            <a:srgbClr val="F82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Line 125"/>
          <p:cNvSpPr>
            <a:spLocks noChangeShapeType="1"/>
          </p:cNvSpPr>
          <p:nvPr/>
        </p:nvSpPr>
        <p:spPr bwMode="auto">
          <a:xfrm>
            <a:off x="4457700" y="3579986"/>
            <a:ext cx="666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Rectangle 126"/>
          <p:cNvSpPr>
            <a:spLocks noChangeArrowheads="1"/>
          </p:cNvSpPr>
          <p:nvPr/>
        </p:nvSpPr>
        <p:spPr bwMode="auto">
          <a:xfrm>
            <a:off x="4381500" y="3308524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82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LiAlH</a:t>
            </a:r>
            <a:r>
              <a:rPr kumimoji="0" 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4</a:t>
            </a:r>
            <a:endParaRPr kumimoji="0" 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40" name="Rectangle 127"/>
          <p:cNvSpPr>
            <a:spLocks noChangeArrowheads="1"/>
          </p:cNvSpPr>
          <p:nvPr/>
        </p:nvSpPr>
        <p:spPr bwMode="auto">
          <a:xfrm>
            <a:off x="4381500" y="3527599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82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ether</a:t>
            </a:r>
            <a:endParaRPr kumimoji="0" 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41" name="Line 129"/>
          <p:cNvSpPr>
            <a:spLocks noChangeShapeType="1"/>
          </p:cNvSpPr>
          <p:nvPr/>
        </p:nvSpPr>
        <p:spPr bwMode="auto">
          <a:xfrm>
            <a:off x="6477000" y="3579986"/>
            <a:ext cx="666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Rectangle 130"/>
          <p:cNvSpPr>
            <a:spLocks noChangeArrowheads="1"/>
          </p:cNvSpPr>
          <p:nvPr/>
        </p:nvSpPr>
        <p:spPr bwMode="auto">
          <a:xfrm>
            <a:off x="6505575" y="3289474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82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H</a:t>
            </a:r>
            <a:r>
              <a:rPr kumimoji="0" 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2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O</a:t>
            </a:r>
            <a:endParaRPr kumimoji="0" lang="en-US" sz="1400" b="0" i="0" u="none" strike="noStrike" kern="1200" cap="none" spc="0" normalizeH="0" baseline="-25000" noProof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43" name="AutoShape 131"/>
          <p:cNvSpPr>
            <a:spLocks noChangeArrowheads="1"/>
          </p:cNvSpPr>
          <p:nvPr/>
        </p:nvSpPr>
        <p:spPr bwMode="auto">
          <a:xfrm>
            <a:off x="3267075" y="3002136"/>
            <a:ext cx="3067050" cy="1333500"/>
          </a:xfrm>
          <a:prstGeom prst="bracketPair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Oval 136"/>
          <p:cNvSpPr>
            <a:spLocks noChangeArrowheads="1"/>
          </p:cNvSpPr>
          <p:nvPr/>
        </p:nvSpPr>
        <p:spPr bwMode="auto">
          <a:xfrm rot="10800000">
            <a:off x="6100763" y="3895899"/>
            <a:ext cx="36512" cy="36512"/>
          </a:xfrm>
          <a:prstGeom prst="ellipse">
            <a:avLst/>
          </a:prstGeom>
          <a:solidFill>
            <a:srgbClr val="F82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Oval 137"/>
          <p:cNvSpPr>
            <a:spLocks noChangeArrowheads="1"/>
          </p:cNvSpPr>
          <p:nvPr/>
        </p:nvSpPr>
        <p:spPr bwMode="auto">
          <a:xfrm rot="10800000">
            <a:off x="6100763" y="3838749"/>
            <a:ext cx="36512" cy="36512"/>
          </a:xfrm>
          <a:prstGeom prst="ellipse">
            <a:avLst/>
          </a:prstGeom>
          <a:solidFill>
            <a:srgbClr val="F82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Oval 138"/>
          <p:cNvSpPr>
            <a:spLocks noChangeArrowheads="1"/>
          </p:cNvSpPr>
          <p:nvPr/>
        </p:nvSpPr>
        <p:spPr bwMode="auto">
          <a:xfrm>
            <a:off x="5973763" y="3756199"/>
            <a:ext cx="42862" cy="42862"/>
          </a:xfrm>
          <a:prstGeom prst="ellipse">
            <a:avLst/>
          </a:prstGeom>
          <a:solidFill>
            <a:srgbClr val="F82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7" name="Oval 139"/>
          <p:cNvSpPr>
            <a:spLocks noChangeArrowheads="1"/>
          </p:cNvSpPr>
          <p:nvPr/>
        </p:nvSpPr>
        <p:spPr bwMode="auto">
          <a:xfrm>
            <a:off x="6030913" y="3756199"/>
            <a:ext cx="42862" cy="42862"/>
          </a:xfrm>
          <a:prstGeom prst="ellipse">
            <a:avLst/>
          </a:prstGeom>
          <a:solidFill>
            <a:srgbClr val="F82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Oval 140"/>
          <p:cNvSpPr>
            <a:spLocks noChangeArrowheads="1"/>
          </p:cNvSpPr>
          <p:nvPr/>
        </p:nvSpPr>
        <p:spPr bwMode="auto">
          <a:xfrm>
            <a:off x="5973763" y="3956224"/>
            <a:ext cx="42862" cy="42862"/>
          </a:xfrm>
          <a:prstGeom prst="ellipse">
            <a:avLst/>
          </a:prstGeom>
          <a:solidFill>
            <a:srgbClr val="F82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9" name="Oval 141"/>
          <p:cNvSpPr>
            <a:spLocks noChangeArrowheads="1"/>
          </p:cNvSpPr>
          <p:nvPr/>
        </p:nvSpPr>
        <p:spPr bwMode="auto">
          <a:xfrm>
            <a:off x="6030913" y="3956224"/>
            <a:ext cx="42862" cy="42862"/>
          </a:xfrm>
          <a:prstGeom prst="ellipse">
            <a:avLst/>
          </a:prstGeom>
          <a:solidFill>
            <a:srgbClr val="F82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50" name="Object 143"/>
          <p:cNvGraphicFramePr>
            <a:graphicFrameLocks noChangeAspect="1"/>
          </p:cNvGraphicFramePr>
          <p:nvPr>
            <p:extLst/>
          </p:nvPr>
        </p:nvGraphicFramePr>
        <p:xfrm>
          <a:off x="7261225" y="3245024"/>
          <a:ext cx="110331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2" name="ChemSketch" r:id="rId7" imgW="1103400" imgH="783360" progId="ACD.ChemSketch.20">
                  <p:embed/>
                </p:oleObj>
              </mc:Choice>
              <mc:Fallback>
                <p:oleObj name="ChemSketch" r:id="rId7" imgW="1103400" imgH="783360" progId="ACD.ChemSketch.20">
                  <p:embed/>
                  <p:pic>
                    <p:nvPicPr>
                      <p:cNvPr id="150" name="Object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225" y="3245024"/>
                        <a:ext cx="1103313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" name="Object 144"/>
          <p:cNvGraphicFramePr>
            <a:graphicFrameLocks noChangeAspect="1"/>
          </p:cNvGraphicFramePr>
          <p:nvPr>
            <p:extLst/>
          </p:nvPr>
        </p:nvGraphicFramePr>
        <p:xfrm>
          <a:off x="5192713" y="3235499"/>
          <a:ext cx="102393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3" name="ChemSketch" r:id="rId9" imgW="1024200" imgH="740520" progId="ACD.ChemSketch.20">
                  <p:embed/>
                </p:oleObj>
              </mc:Choice>
              <mc:Fallback>
                <p:oleObj name="ChemSketch" r:id="rId9" imgW="1024200" imgH="740520" progId="ACD.ChemSketch.20">
                  <p:embed/>
                  <p:pic>
                    <p:nvPicPr>
                      <p:cNvPr id="151" name="Object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13" y="3235499"/>
                        <a:ext cx="1023937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" name="Text Box 145"/>
          <p:cNvSpPr txBox="1">
            <a:spLocks noChangeArrowheads="1"/>
          </p:cNvSpPr>
          <p:nvPr/>
        </p:nvSpPr>
        <p:spPr bwMode="auto">
          <a:xfrm>
            <a:off x="1525588" y="4378499"/>
            <a:ext cx="615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Nitrile</a:t>
            </a:r>
            <a:endParaRPr kumimoji="0" lang="en-US" sz="1200" b="1" i="1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" name="Text Box 146"/>
          <p:cNvSpPr txBox="1">
            <a:spLocks noChangeArrowheads="1"/>
          </p:cNvSpPr>
          <p:nvPr/>
        </p:nvSpPr>
        <p:spPr bwMode="auto">
          <a:xfrm>
            <a:off x="3381375" y="4378499"/>
            <a:ext cx="10334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Imine anion</a:t>
            </a:r>
            <a:endParaRPr kumimoji="0" lang="en-US" sz="1200" b="1" i="1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4" name="Text Box 147"/>
          <p:cNvSpPr txBox="1">
            <a:spLocks noChangeArrowheads="1"/>
          </p:cNvSpPr>
          <p:nvPr/>
        </p:nvSpPr>
        <p:spPr bwMode="auto">
          <a:xfrm>
            <a:off x="5291138" y="4378499"/>
            <a:ext cx="744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Dianion</a:t>
            </a:r>
            <a:endParaRPr kumimoji="0" lang="en-US" sz="1200" b="1" i="1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5" name="Text Box 148"/>
          <p:cNvSpPr txBox="1">
            <a:spLocks noChangeArrowheads="1"/>
          </p:cNvSpPr>
          <p:nvPr/>
        </p:nvSpPr>
        <p:spPr bwMode="auto">
          <a:xfrm>
            <a:off x="7367588" y="4378499"/>
            <a:ext cx="649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Amine</a:t>
            </a:r>
            <a:endParaRPr kumimoji="0" lang="en-US" sz="1200" b="1" i="1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15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  <p:bldP spid="130" grpId="0" animBg="1"/>
      <p:bldP spid="131" grpId="0"/>
      <p:bldP spid="132" grpId="0"/>
      <p:bldP spid="134" grpId="0" animBg="1"/>
      <p:bldP spid="135" grpId="0" animBg="1"/>
      <p:bldP spid="136" grpId="0" animBg="1"/>
      <p:bldP spid="137" grpId="0" animBg="1"/>
      <p:bldP spid="138" grpId="0" animBg="1"/>
      <p:bldP spid="139" grpId="0"/>
      <p:bldP spid="140" grpId="0"/>
      <p:bldP spid="141" grpId="0" animBg="1"/>
      <p:bldP spid="142" grpId="0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2" grpId="0"/>
      <p:bldP spid="153" grpId="0"/>
      <p:bldP spid="154" grpId="0"/>
      <p:bldP spid="15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 rot="16200000">
            <a:off x="-3200400" y="3200400"/>
            <a:ext cx="68580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CB9E7">
                    <a:lumMod val="50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Chemistry of Nitriles 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457200" y="0"/>
            <a:ext cx="0" cy="6858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796305" y="1124744"/>
            <a:ext cx="7391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nitrile can add 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Grignard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reagent to give an intermediate imine anion that is further hydrolyzed by water to yield a ketone: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 rot="10800000">
            <a:off x="2753692" y="4100512"/>
            <a:ext cx="36513" cy="36513"/>
          </a:xfrm>
          <a:prstGeom prst="ellipse">
            <a:avLst/>
          </a:prstGeom>
          <a:solidFill>
            <a:srgbClr val="F82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Oval 15"/>
          <p:cNvSpPr>
            <a:spLocks noChangeArrowheads="1"/>
          </p:cNvSpPr>
          <p:nvPr/>
        </p:nvSpPr>
        <p:spPr bwMode="auto">
          <a:xfrm rot="10800000">
            <a:off x="2753692" y="4043362"/>
            <a:ext cx="36513" cy="36513"/>
          </a:xfrm>
          <a:prstGeom prst="ellipse">
            <a:avLst/>
          </a:prstGeom>
          <a:solidFill>
            <a:srgbClr val="F82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7" name="Object 16"/>
          <p:cNvGraphicFramePr>
            <a:graphicFrameLocks noChangeAspect="1"/>
          </p:cNvGraphicFramePr>
          <p:nvPr>
            <p:extLst/>
          </p:nvPr>
        </p:nvGraphicFramePr>
        <p:xfrm>
          <a:off x="1721817" y="3994150"/>
          <a:ext cx="1039813" cy="20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4" name="ChemSketch" r:id="rId3" imgW="1039320" imgH="204120" progId="ACD.ChemSketch.20">
                  <p:embed/>
                </p:oleObj>
              </mc:Choice>
              <mc:Fallback>
                <p:oleObj name="ChemSketch" r:id="rId3" imgW="1039320" imgH="204120" progId="ACD.ChemSketch.20">
                  <p:embed/>
                  <p:pic>
                    <p:nvPicPr>
                      <p:cNvPr id="4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817" y="3994150"/>
                        <a:ext cx="1039813" cy="20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Line 17"/>
          <p:cNvSpPr>
            <a:spLocks noChangeShapeType="1"/>
          </p:cNvSpPr>
          <p:nvPr/>
        </p:nvSpPr>
        <p:spPr bwMode="auto">
          <a:xfrm>
            <a:off x="2879105" y="4083050"/>
            <a:ext cx="838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2802905" y="3716337"/>
            <a:ext cx="104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82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:R’</a:t>
            </a:r>
            <a:r>
              <a:rPr kumimoji="0" lang="en-US" sz="1400" b="0" i="0" u="none" strike="noStrike" kern="1200" cap="none" spc="0" normalizeH="0" baseline="3000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- +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MgX</a:t>
            </a:r>
            <a:endParaRPr kumimoji="0" 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 rot="10800000">
            <a:off x="4455492" y="3741737"/>
            <a:ext cx="36513" cy="36513"/>
          </a:xfrm>
          <a:prstGeom prst="ellipse">
            <a:avLst/>
          </a:prstGeom>
          <a:solidFill>
            <a:srgbClr val="F82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Oval 26"/>
          <p:cNvSpPr>
            <a:spLocks noChangeArrowheads="1"/>
          </p:cNvSpPr>
          <p:nvPr/>
        </p:nvSpPr>
        <p:spPr bwMode="auto">
          <a:xfrm rot="10800000">
            <a:off x="4455492" y="3684587"/>
            <a:ext cx="36513" cy="36513"/>
          </a:xfrm>
          <a:prstGeom prst="ellipse">
            <a:avLst/>
          </a:prstGeom>
          <a:solidFill>
            <a:srgbClr val="F82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Oval 27"/>
          <p:cNvSpPr>
            <a:spLocks noChangeArrowheads="1"/>
          </p:cNvSpPr>
          <p:nvPr/>
        </p:nvSpPr>
        <p:spPr bwMode="auto">
          <a:xfrm rot="10800000">
            <a:off x="4250705" y="3741737"/>
            <a:ext cx="36512" cy="36513"/>
          </a:xfrm>
          <a:prstGeom prst="ellipse">
            <a:avLst/>
          </a:prstGeom>
          <a:solidFill>
            <a:srgbClr val="F82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28"/>
          <p:cNvSpPr>
            <a:spLocks noChangeArrowheads="1"/>
          </p:cNvSpPr>
          <p:nvPr/>
        </p:nvSpPr>
        <p:spPr bwMode="auto">
          <a:xfrm rot="10800000">
            <a:off x="4250705" y="3684587"/>
            <a:ext cx="36512" cy="36513"/>
          </a:xfrm>
          <a:prstGeom prst="ellipse">
            <a:avLst/>
          </a:prstGeom>
          <a:solidFill>
            <a:srgbClr val="F82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Line 32"/>
          <p:cNvSpPr>
            <a:spLocks noChangeShapeType="1"/>
          </p:cNvSpPr>
          <p:nvPr/>
        </p:nvSpPr>
        <p:spPr bwMode="auto">
          <a:xfrm>
            <a:off x="5111130" y="4087812"/>
            <a:ext cx="666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Rectangle 33"/>
          <p:cNvSpPr>
            <a:spLocks noChangeArrowheads="1"/>
          </p:cNvSpPr>
          <p:nvPr/>
        </p:nvSpPr>
        <p:spPr bwMode="auto">
          <a:xfrm>
            <a:off x="5139705" y="37973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82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H</a:t>
            </a:r>
            <a:r>
              <a:rPr kumimoji="0" 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2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O</a:t>
            </a:r>
            <a:endParaRPr kumimoji="0" lang="en-US" sz="1400" b="0" i="0" u="none" strike="noStrike" kern="1200" cap="none" spc="0" normalizeH="0" baseline="-25000" noProof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56" name="AutoShape 34"/>
          <p:cNvSpPr>
            <a:spLocks noChangeArrowheads="1"/>
          </p:cNvSpPr>
          <p:nvPr/>
        </p:nvSpPr>
        <p:spPr bwMode="auto">
          <a:xfrm>
            <a:off x="3880817" y="3429000"/>
            <a:ext cx="1138238" cy="1333500"/>
          </a:xfrm>
          <a:prstGeom prst="bracketPair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Text Box 47"/>
          <p:cNvSpPr txBox="1">
            <a:spLocks noChangeArrowheads="1"/>
          </p:cNvSpPr>
          <p:nvPr/>
        </p:nvSpPr>
        <p:spPr bwMode="auto">
          <a:xfrm>
            <a:off x="2042492" y="4805362"/>
            <a:ext cx="615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Nitrile</a:t>
            </a:r>
          </a:p>
        </p:txBody>
      </p:sp>
      <p:sp>
        <p:nvSpPr>
          <p:cNvPr id="58" name="Text Box 48"/>
          <p:cNvSpPr txBox="1">
            <a:spLocks noChangeArrowheads="1"/>
          </p:cNvSpPr>
          <p:nvPr/>
        </p:nvSpPr>
        <p:spPr bwMode="auto">
          <a:xfrm>
            <a:off x="3898280" y="4805362"/>
            <a:ext cx="10334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Imine anion</a:t>
            </a:r>
            <a:endParaRPr kumimoji="0" lang="en-US" sz="1200" b="1" i="1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Text Box 49"/>
          <p:cNvSpPr txBox="1">
            <a:spLocks noChangeArrowheads="1"/>
          </p:cNvSpPr>
          <p:nvPr/>
        </p:nvSpPr>
        <p:spPr bwMode="auto">
          <a:xfrm>
            <a:off x="5935042" y="4805362"/>
            <a:ext cx="700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Ketone</a:t>
            </a:r>
            <a:endParaRPr kumimoji="0" lang="en-US" sz="1200" b="1" i="1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0" name="Object 55"/>
          <p:cNvGraphicFramePr>
            <a:graphicFrameLocks noChangeAspect="1"/>
          </p:cNvGraphicFramePr>
          <p:nvPr>
            <p:extLst/>
          </p:nvPr>
        </p:nvGraphicFramePr>
        <p:xfrm>
          <a:off x="3934792" y="3549650"/>
          <a:ext cx="935038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5" name="ChemSketch" r:id="rId5" imgW="935640" imgH="957240" progId="ACD.ChemSketch.20">
                  <p:embed/>
                </p:oleObj>
              </mc:Choice>
              <mc:Fallback>
                <p:oleObj name="ChemSketch" r:id="rId5" imgW="935640" imgH="957240" progId="ACD.ChemSketch.20">
                  <p:embed/>
                  <p:pic>
                    <p:nvPicPr>
                      <p:cNvPr id="6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4792" y="3549650"/>
                        <a:ext cx="935038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56"/>
          <p:cNvGraphicFramePr>
            <a:graphicFrameLocks noChangeAspect="1"/>
          </p:cNvGraphicFramePr>
          <p:nvPr>
            <p:extLst/>
          </p:nvPr>
        </p:nvGraphicFramePr>
        <p:xfrm>
          <a:off x="5817567" y="3652837"/>
          <a:ext cx="935038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6" name="ChemSketch" r:id="rId7" imgW="935640" imgH="871560" progId="ACD.ChemSketch.20">
                  <p:embed/>
                </p:oleObj>
              </mc:Choice>
              <mc:Fallback>
                <p:oleObj name="ChemSketch" r:id="rId7" imgW="935640" imgH="871560" progId="ACD.ChemSketch.20">
                  <p:embed/>
                  <p:pic>
                    <p:nvPicPr>
                      <p:cNvPr id="61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7567" y="3652837"/>
                        <a:ext cx="935038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57"/>
          <p:cNvGraphicFramePr>
            <a:graphicFrameLocks noChangeAspect="1"/>
          </p:cNvGraphicFramePr>
          <p:nvPr>
            <p:extLst/>
          </p:nvPr>
        </p:nvGraphicFramePr>
        <p:xfrm>
          <a:off x="6747842" y="3906837"/>
          <a:ext cx="2444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7" name="ChemSketch" r:id="rId9" imgW="243720" imgH="359640" progId="ACD.ChemSketch.20">
                  <p:embed/>
                </p:oleObj>
              </mc:Choice>
              <mc:Fallback>
                <p:oleObj name="ChemSketch" r:id="rId9" imgW="243720" imgH="359640" progId="ACD.ChemSketch.20">
                  <p:embed/>
                  <p:pic>
                    <p:nvPicPr>
                      <p:cNvPr id="62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7842" y="3906837"/>
                        <a:ext cx="2444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60"/>
          <p:cNvSpPr>
            <a:spLocks noChangeArrowheads="1"/>
          </p:cNvSpPr>
          <p:nvPr/>
        </p:nvSpPr>
        <p:spPr bwMode="auto">
          <a:xfrm>
            <a:off x="7058992" y="3943350"/>
            <a:ext cx="104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82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82F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H</a:t>
            </a:r>
            <a:r>
              <a:rPr kumimoji="0" 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3424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8" grpId="0" animBg="1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 animBg="1"/>
      <p:bldP spid="57" grpId="0"/>
      <p:bldP spid="58" grpId="0"/>
      <p:bldP spid="59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Nomenclature</a:t>
            </a:r>
          </a:p>
        </p:txBody>
      </p:sp>
      <p:sp>
        <p:nvSpPr>
          <p:cNvPr id="103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/>
              <a:t>Common names you need to know:</a:t>
            </a:r>
          </a:p>
          <a:p>
            <a:pPr lvl="1"/>
            <a:r>
              <a:rPr lang="en-US"/>
              <a:t>Formic acid (methanoic acid)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Acetic Acid (ethanoic acid)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Benzoic Acid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860675" y="4495800"/>
          <a:ext cx="2570163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3" name="ChemSketch" r:id="rId3" imgW="1088280" imgH="902160" progId="">
                  <p:embed/>
                </p:oleObj>
              </mc:Choice>
              <mc:Fallback>
                <p:oleObj name="ChemSketch" r:id="rId3" imgW="1088280" imgH="902160" progId="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4495800"/>
                        <a:ext cx="2570163" cy="212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410200" y="3505200"/>
          <a:ext cx="139541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4" name="ChemSketch" r:id="rId5" imgW="533520" imgH="582120" progId="">
                  <p:embed/>
                </p:oleObj>
              </mc:Choice>
              <mc:Fallback>
                <p:oleObj name="ChemSketch" r:id="rId5" imgW="533520" imgH="582120" progId="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505200"/>
                        <a:ext cx="1395413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248400" y="1676400"/>
          <a:ext cx="142875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5" name="ChemSketch" r:id="rId7" imgW="569880" imgH="582120" progId="">
                  <p:embed/>
                </p:oleObj>
              </mc:Choice>
              <mc:Fallback>
                <p:oleObj name="ChemSketch" r:id="rId7" imgW="569880" imgH="582120" progId="">
                  <p:embed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676400"/>
                        <a:ext cx="142875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6243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Propionic</a:t>
            </a:r>
            <a:r>
              <a:rPr lang="en-US" dirty="0"/>
              <a:t> Acid (</a:t>
            </a:r>
            <a:r>
              <a:rPr lang="en-US" dirty="0" err="1"/>
              <a:t>propanoic</a:t>
            </a:r>
            <a:r>
              <a:rPr lang="en-US" dirty="0"/>
              <a:t> acid)</a:t>
            </a:r>
          </a:p>
          <a:p>
            <a:r>
              <a:rPr lang="en-US" dirty="0"/>
              <a:t>Butyric acid (</a:t>
            </a:r>
            <a:r>
              <a:rPr lang="en-US" dirty="0" err="1"/>
              <a:t>butanoic</a:t>
            </a:r>
            <a:r>
              <a:rPr lang="en-US" dirty="0"/>
              <a:t> acid)</a:t>
            </a:r>
          </a:p>
          <a:p>
            <a:r>
              <a:rPr lang="en-US" dirty="0" err="1"/>
              <a:t>Valeric</a:t>
            </a:r>
            <a:r>
              <a:rPr lang="en-US" dirty="0"/>
              <a:t> acid (</a:t>
            </a:r>
            <a:r>
              <a:rPr lang="en-US" dirty="0" err="1"/>
              <a:t>pentanoic</a:t>
            </a:r>
            <a:r>
              <a:rPr lang="en-US" dirty="0"/>
              <a:t> acid)</a:t>
            </a:r>
          </a:p>
        </p:txBody>
      </p:sp>
    </p:spTree>
    <p:extLst>
      <p:ext uri="{BB962C8B-B14F-4D97-AF65-F5344CB8AC3E}">
        <p14:creationId xmlns:p14="http://schemas.microsoft.com/office/powerpoint/2010/main" val="1330929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ntitled 1">
  <a:themeElements>
    <a:clrScheme name="untitled 1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untitled 1">
      <a:majorFont>
        <a:latin typeface="Helvetic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ＭＳ Ｐゴシック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">
      <a:dk1>
        <a:srgbClr val="4C4C4C"/>
      </a:dk1>
      <a:lt1>
        <a:srgbClr val="CCCCCC"/>
      </a:lt1>
      <a:dk2>
        <a:srgbClr val="FF0080"/>
      </a:dk2>
      <a:lt2>
        <a:srgbClr val="666666"/>
      </a:lt2>
      <a:accent1>
        <a:srgbClr val="333333"/>
      </a:accent1>
      <a:accent2>
        <a:srgbClr val="66CCFF"/>
      </a:accent2>
      <a:accent3>
        <a:srgbClr val="E2E2E2"/>
      </a:accent3>
      <a:accent4>
        <a:srgbClr val="404040"/>
      </a:accent4>
      <a:accent5>
        <a:srgbClr val="ADADAD"/>
      </a:accent5>
      <a:accent6>
        <a:srgbClr val="5CB9E7"/>
      </a:accent6>
      <a:hlink>
        <a:srgbClr val="FF0080"/>
      </a:hlink>
      <a:folHlink>
        <a:srgbClr val="66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9378</TotalTime>
  <Words>1738</Words>
  <Application>Microsoft Office PowerPoint</Application>
  <PresentationFormat>On-screen Show (4:3)</PresentationFormat>
  <Paragraphs>389</Paragraphs>
  <Slides>74</Slides>
  <Notes>1</Notes>
  <HiddenSlides>3</HiddenSlides>
  <MMClips>0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74</vt:i4>
      </vt:variant>
    </vt:vector>
  </HeadingPairs>
  <TitlesOfParts>
    <vt:vector size="103" baseType="lpstr">
      <vt:lpstr>Majalla UI</vt:lpstr>
      <vt:lpstr>MS PGothic</vt:lpstr>
      <vt:lpstr>MS PGothic</vt:lpstr>
      <vt:lpstr>方正舒体</vt:lpstr>
      <vt:lpstr>等线</vt:lpstr>
      <vt:lpstr>Arial</vt:lpstr>
      <vt:lpstr>Arial Black</vt:lpstr>
      <vt:lpstr>Arial Narrow</vt:lpstr>
      <vt:lpstr>Calibri</vt:lpstr>
      <vt:lpstr>Century Schoolbook</vt:lpstr>
      <vt:lpstr>Comic Sans MS</vt:lpstr>
      <vt:lpstr>Constantia</vt:lpstr>
      <vt:lpstr>Helvetica</vt:lpstr>
      <vt:lpstr>Symbol</vt:lpstr>
      <vt:lpstr>Tahoma</vt:lpstr>
      <vt:lpstr>Times</vt:lpstr>
      <vt:lpstr>Times New Roman</vt:lpstr>
      <vt:lpstr>Verdana</vt:lpstr>
      <vt:lpstr>Wingdings</vt:lpstr>
      <vt:lpstr>Wingdings 2</vt:lpstr>
      <vt:lpstr>Clarity</vt:lpstr>
      <vt:lpstr>Default Design</vt:lpstr>
      <vt:lpstr>1_untitled 1</vt:lpstr>
      <vt:lpstr>2_Default Design</vt:lpstr>
      <vt:lpstr>1_Default Design</vt:lpstr>
      <vt:lpstr>CS ChemDraw Drawing</vt:lpstr>
      <vt:lpstr>ChemSketch</vt:lpstr>
      <vt:lpstr>ChemDraw.Document.6.0</vt:lpstr>
      <vt:lpstr>ChemWindow.Document</vt:lpstr>
      <vt:lpstr>Carboxylic acids and derivatives</vt:lpstr>
      <vt:lpstr>Alkanoic (Carboxylic) Acids </vt:lpstr>
      <vt:lpstr>PowerPoint Presentation</vt:lpstr>
      <vt:lpstr>Structure &amp; Functional Group</vt:lpstr>
      <vt:lpstr>Carboxylic Acids and Derivatives</vt:lpstr>
      <vt:lpstr>Carboxylic Acids and Derivatives</vt:lpstr>
      <vt:lpstr>Common Names</vt:lpstr>
      <vt:lpstr>Nomenclature</vt:lpstr>
      <vt:lpstr>PowerPoint Presentation</vt:lpstr>
      <vt:lpstr>IUPAC Names</vt:lpstr>
      <vt:lpstr>Naming Cyclic Acids</vt:lpstr>
      <vt:lpstr>Dicarboxylic Acids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Physical Properties</vt:lpstr>
      <vt:lpstr>Physical Properties OF Carboxylic Acids</vt:lpstr>
      <vt:lpstr>PowerPoint Presentation</vt:lpstr>
      <vt:lpstr>Solubility</vt:lpstr>
      <vt:lpstr>Physical Properties…boiling points</vt:lpstr>
      <vt:lpstr>Melting Points</vt:lpstr>
      <vt:lpstr>Acidity</vt:lpstr>
      <vt:lpstr>III. Acidity of Carboxylic Acids</vt:lpstr>
      <vt:lpstr>PowerPoint Presentation</vt:lpstr>
      <vt:lpstr>III. Acidity of Carboxylic Acids</vt:lpstr>
      <vt:lpstr>III. Acidity of Carboxylic Acids</vt:lpstr>
      <vt:lpstr>Acidity of Carboxylic Acids</vt:lpstr>
      <vt:lpstr>Acidity of Carboxylic Acids</vt:lpstr>
      <vt:lpstr>Acidity of Carboxylic Acids</vt:lpstr>
      <vt:lpstr>PowerPoint Presentation</vt:lpstr>
      <vt:lpstr>Substituent Effects on Acidity</vt:lpstr>
      <vt:lpstr>Substituent Effects on Acidity</vt:lpstr>
      <vt:lpstr>Acidity </vt:lpstr>
      <vt:lpstr>Spectroscopy of CAs: IR</vt:lpstr>
      <vt:lpstr>Spectroscopy of CAs: NMR</vt:lpstr>
      <vt:lpstr>Oxidation</vt:lpstr>
      <vt:lpstr>PowerPoint Presentation</vt:lpstr>
      <vt:lpstr>PowerPoint Presentation</vt:lpstr>
      <vt:lpstr>PowerPoint Presentation</vt:lpstr>
      <vt:lpstr>PowerPoint Presentation</vt:lpstr>
      <vt:lpstr>Carboxylic Acid Synthesis in Industry</vt:lpstr>
      <vt:lpstr>PowerPoint Presentation</vt:lpstr>
      <vt:lpstr>PowerPoint Presentation</vt:lpstr>
      <vt:lpstr>Reactions of Carboxylic Acids</vt:lpstr>
      <vt:lpstr>Reactions Of Carboxylic Acids</vt:lpstr>
      <vt:lpstr>PowerPoint Presentation</vt:lpstr>
      <vt:lpstr>PowerPoint Presentation</vt:lpstr>
      <vt:lpstr>PowerPoint Presentation</vt:lpstr>
      <vt:lpstr>PowerPoint Presentation</vt:lpstr>
      <vt:lpstr>Questions</vt:lpstr>
      <vt:lpstr>PowerPoint Presentation</vt:lpstr>
      <vt:lpstr>Reduction </vt:lpstr>
      <vt:lpstr>Conversion to CADs</vt:lpstr>
      <vt:lpstr>PowerPoint Presentation</vt:lpstr>
      <vt:lpstr>PowerPoint Presentation</vt:lpstr>
      <vt:lpstr>Conversion to CADs</vt:lpstr>
      <vt:lpstr>Conversion to CADs</vt:lpstr>
      <vt:lpstr>Conversion to CADs</vt:lpstr>
      <vt:lpstr>Nitriles</vt:lpstr>
      <vt:lpstr>Preparation of Nitriles by Dehydration</vt:lpstr>
      <vt:lpstr>Mechanism of Dehydration of Amides</vt:lpstr>
      <vt:lpstr>Reactions of Nitriles</vt:lpstr>
      <vt:lpstr>Hydrolysis: Conversion of Nitriles into Carboxylic Acids</vt:lpstr>
      <vt:lpstr>Reduction: Conversion of Nitriles into Amines</vt:lpstr>
      <vt:lpstr>Reaction of Nitriles with Organometallic Reagents</vt:lpstr>
      <vt:lpstr>IR of Nitriles</vt:lpstr>
      <vt:lpstr>Nuclear Magnetic Resonance Spectroscopy</vt:lpstr>
      <vt:lpstr>PowerPoint Presentation</vt:lpstr>
      <vt:lpstr>PowerPoint Presentation</vt:lpstr>
      <vt:lpstr>PowerPoint Presentation</vt:lpstr>
      <vt:lpstr>PowerPoint Presentation</vt:lpstr>
    </vt:vector>
  </TitlesOfParts>
  <Company>Clayton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Drawing Organic Structures Functional Groups Constitutional Isomers</dc:title>
  <dc:creator>Caroline Clower</dc:creator>
  <cp:lastModifiedBy>Henry Zhao</cp:lastModifiedBy>
  <cp:revision>563</cp:revision>
  <cp:lastPrinted>2015-07-02T18:02:26Z</cp:lastPrinted>
  <dcterms:created xsi:type="dcterms:W3CDTF">2014-01-14T18:40:00Z</dcterms:created>
  <dcterms:modified xsi:type="dcterms:W3CDTF">2017-07-25T06:14:25Z</dcterms:modified>
</cp:coreProperties>
</file>