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6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7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6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2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9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9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0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5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6E56-9ABD-4239-858A-F93FD754F9C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F220D-F813-4AF4-ACC1-6D817C17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001000" cy="3429000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Arial Narrow" panose="020B0606020202030204" pitchFamily="34" charset="0"/>
                <a:ea typeface="ＭＳ Ｐゴシック" pitchFamily="34" charset="-128"/>
              </a:rPr>
              <a:t>Organic Chemistry II</a:t>
            </a:r>
            <a:br>
              <a:rPr lang="en-US" altLang="en-US" sz="3200" i="1" dirty="0" smtClean="0">
                <a:latin typeface="Arial Narrow" panose="020B0606020202030204" pitchFamily="34" charset="0"/>
                <a:ea typeface="ＭＳ Ｐゴシック" pitchFamily="34" charset="-128"/>
              </a:rPr>
            </a:br>
            <a:r>
              <a:rPr lang="en-US" altLang="en-US" sz="3600" b="1" dirty="0" smtClean="0">
                <a:latin typeface="Arial Narrow" panose="020B0606020202030204" pitchFamily="34" charset="0"/>
                <a:ea typeface="ＭＳ Ｐゴシック" pitchFamily="34" charset="-128"/>
              </a:rPr>
              <a:t>Chapter 22</a:t>
            </a: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Carbonyl 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Alpha-Substitution Reactions</a:t>
            </a:r>
            <a:endParaRPr lang="en-CA" alt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14398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Aldehydes and ketones can be halogenated at their 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altLang="en-US" smtClean="0">
                <a:ea typeface="ＭＳ Ｐゴシック" pitchFamily="34" charset="-128"/>
              </a:rPr>
              <a:t> positions by reaction with Cl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, Br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, or I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 in acidic solution</a:t>
            </a:r>
          </a:p>
        </p:txBody>
      </p:sp>
      <p:sp>
        <p:nvSpPr>
          <p:cNvPr id="13315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800" dirty="0" smtClean="0">
                <a:ea typeface="ＭＳ Ｐゴシック" pitchFamily="34" charset="-128"/>
              </a:rPr>
              <a:t>Alpha Halogenation of Aldehydes and Ketones</a:t>
            </a:r>
          </a:p>
        </p:txBody>
      </p:sp>
      <p:pic>
        <p:nvPicPr>
          <p:cNvPr id="13316" name="Picture 6" descr="22_u0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2925"/>
            <a:ext cx="858361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1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810000" cy="51054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The enol tautomer reacts with an electrophile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The keto tautomer loses a proton</a:t>
            </a:r>
          </a:p>
        </p:txBody>
      </p:sp>
      <p:sp>
        <p:nvSpPr>
          <p:cNvPr id="14339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800" smtClean="0">
                <a:ea typeface="ＭＳ Ｐゴシック" pitchFamily="34" charset="-128"/>
              </a:rPr>
              <a:t>Mechanism of Acid-Catalyzed Bromination</a:t>
            </a:r>
          </a:p>
        </p:txBody>
      </p:sp>
      <p:pic>
        <p:nvPicPr>
          <p:cNvPr id="14340" name="Picture 6" descr="22_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FEFE4"/>
              </a:clrFrom>
              <a:clrTo>
                <a:srgbClr val="DF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b="2667"/>
          <a:stretch>
            <a:fillRect/>
          </a:stretch>
        </p:blipFill>
        <p:spPr bwMode="auto">
          <a:xfrm>
            <a:off x="4419600" y="1371600"/>
            <a:ext cx="4616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4398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 rate of halogenation is independent of the halogen's identity and concentration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In D</a:t>
            </a:r>
            <a:r>
              <a:rPr lang="en-US" altLang="en-US" sz="2400" baseline="-25000" smtClean="0">
                <a:ea typeface="ＭＳ Ｐゴシック" pitchFamily="34" charset="-128"/>
              </a:rPr>
              <a:t>3</a:t>
            </a:r>
            <a:r>
              <a:rPr lang="en-US" altLang="en-US" sz="2400" smtClean="0">
                <a:ea typeface="ＭＳ Ｐゴシック" pitchFamily="34" charset="-128"/>
              </a:rPr>
              <a:t>O</a:t>
            </a:r>
            <a:r>
              <a:rPr lang="en-US" altLang="en-US" sz="2400" baseline="30000" smtClean="0">
                <a:ea typeface="ＭＳ Ｐゴシック" pitchFamily="34" charset="-128"/>
              </a:rPr>
              <a:t>+</a:t>
            </a:r>
            <a:r>
              <a:rPr lang="en-US" altLang="en-US" sz="2400" smtClean="0">
                <a:ea typeface="ＭＳ Ｐゴシック" pitchFamily="34" charset="-128"/>
              </a:rPr>
              <a:t> the  </a:t>
            </a:r>
            <a:r>
              <a:rPr lang="en-US" altLang="en-US" sz="2400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altLang="en-US" sz="2400" smtClean="0">
                <a:ea typeface="ＭＳ Ｐゴシック" pitchFamily="34" charset="-128"/>
              </a:rPr>
              <a:t> H’s are replaced by D’s at the same rate as halogenation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This is because the barrier to formation of the enol goes through the highest energy transition state in the mechanism</a:t>
            </a: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800" smtClean="0">
                <a:ea typeface="ＭＳ Ｐゴシック" pitchFamily="34" charset="-128"/>
              </a:rPr>
              <a:t>Evidence for Rate-Limiting Enol Formation</a:t>
            </a:r>
          </a:p>
        </p:txBody>
      </p:sp>
      <p:pic>
        <p:nvPicPr>
          <p:cNvPr id="15364" name="Picture 6" descr="22_u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816350"/>
            <a:ext cx="858361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2350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altLang="en-US" smtClean="0">
                <a:ea typeface="ＭＳ Ｐゴシック" pitchFamily="34" charset="-128"/>
              </a:rPr>
              <a:t>-Bromo ketones can be dehydrobrominated by base treatment to yield 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,</a:t>
            </a:r>
            <a:r>
              <a:rPr lang="el-GR" altLang="en-US" smtClean="0">
                <a:latin typeface="Symbol" pitchFamily="18" charset="2"/>
                <a:ea typeface="ＭＳ Ｐゴシック" pitchFamily="34" charset="-128"/>
                <a:cs typeface="Arial" pitchFamily="34" charset="0"/>
                <a:sym typeface="Symbol" pitchFamily="18" charset="2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-unsaturated ketones</a:t>
            </a: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800" smtClean="0">
                <a:ea typeface="ＭＳ Ｐゴシック" pitchFamily="34" charset="-128"/>
              </a:rPr>
              <a:t>Elimination Reactions of</a:t>
            </a:r>
            <a:br>
              <a:rPr lang="en-US" altLang="en-US" sz="3800" smtClean="0">
                <a:ea typeface="ＭＳ Ｐゴシック" pitchFamily="34" charset="-128"/>
              </a:rPr>
            </a:br>
            <a:r>
              <a:rPr lang="en-US" altLang="en-US" sz="3800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altLang="en-US" sz="3800" smtClean="0">
                <a:ea typeface="ＭＳ Ｐゴシック" pitchFamily="34" charset="-128"/>
              </a:rPr>
              <a:t>-Bromoketones</a:t>
            </a:r>
          </a:p>
        </p:txBody>
      </p:sp>
      <p:pic>
        <p:nvPicPr>
          <p:cNvPr id="16388" name="Picture 6" descr="22_u0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5645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5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508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Carboxylic acids do not react with Br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r>
              <a:rPr lang="en-US" altLang="en-US" sz="2400" smtClean="0">
                <a:ea typeface="ＭＳ Ｐゴシック" pitchFamily="34" charset="-128"/>
              </a:rPr>
              <a:t> (unlike aldehydes and ketones)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They are brominated by a mixture of Br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r>
              <a:rPr lang="en-US" altLang="en-US" sz="2400" smtClean="0">
                <a:ea typeface="ＭＳ Ｐゴシック" pitchFamily="34" charset="-128"/>
              </a:rPr>
              <a:t> and PBr</a:t>
            </a:r>
            <a:r>
              <a:rPr lang="en-US" altLang="en-US" sz="2400" baseline="-25000" smtClean="0">
                <a:ea typeface="ＭＳ Ｐゴシック" pitchFamily="34" charset="-128"/>
              </a:rPr>
              <a:t>3</a:t>
            </a:r>
            <a:r>
              <a:rPr lang="en-US" altLang="en-US" sz="2400" smtClean="0">
                <a:ea typeface="ＭＳ Ｐゴシック" pitchFamily="34" charset="-128"/>
              </a:rPr>
              <a:t> (Hell–Volhard–Zelinskii reaction)</a:t>
            </a:r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altLang="en-US" sz="3800" dirty="0" smtClean="0">
                <a:ea typeface="ＭＳ Ｐゴシック" pitchFamily="34" charset="-128"/>
              </a:rPr>
              <a:t>Alpha </a:t>
            </a:r>
            <a:r>
              <a:rPr lang="en-CA" altLang="en-US" sz="3800" dirty="0" err="1" smtClean="0">
                <a:ea typeface="ＭＳ Ｐゴシック" pitchFamily="34" charset="-128"/>
              </a:rPr>
              <a:t>Bromination</a:t>
            </a:r>
            <a:r>
              <a:rPr lang="en-CA" altLang="en-US" sz="3800" dirty="0" smtClean="0">
                <a:ea typeface="ＭＳ Ｐゴシック" pitchFamily="34" charset="-128"/>
              </a:rPr>
              <a:t> of Carboxylic Acids</a:t>
            </a:r>
            <a:endParaRPr lang="en-US" altLang="en-US" sz="3800" dirty="0" smtClean="0">
              <a:ea typeface="ＭＳ Ｐゴシック" pitchFamily="34" charset="-128"/>
            </a:endParaRPr>
          </a:p>
        </p:txBody>
      </p:sp>
      <p:pic>
        <p:nvPicPr>
          <p:cNvPr id="17412" name="Picture 6" descr="22_u0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59175"/>
            <a:ext cx="85566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2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893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PBr</a:t>
            </a:r>
            <a:r>
              <a:rPr lang="en-US" altLang="en-US" sz="2400" baseline="-25000" smtClean="0">
                <a:ea typeface="ＭＳ Ｐゴシック" pitchFamily="34" charset="-128"/>
              </a:rPr>
              <a:t>3</a:t>
            </a:r>
            <a:r>
              <a:rPr lang="en-US" altLang="en-US" sz="2400" smtClean="0">
                <a:ea typeface="ＭＳ Ｐゴシック" pitchFamily="34" charset="-128"/>
              </a:rPr>
              <a:t> converts </a:t>
            </a:r>
            <a:r>
              <a:rPr lang="en-US" altLang="en-US" sz="2400" smtClean="0">
                <a:ea typeface="ＭＳ Ｐゴシック" pitchFamily="34" charset="-128"/>
                <a:cs typeface="Arial" pitchFamily="34" charset="0"/>
              </a:rPr>
              <a:t>–</a:t>
            </a:r>
            <a:r>
              <a:rPr lang="en-US" altLang="en-US" sz="2400" smtClean="0">
                <a:ea typeface="ＭＳ Ｐゴシック" pitchFamily="34" charset="-128"/>
              </a:rPr>
              <a:t>COOH to –COBr, which can enolize and add Br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18435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Mechanism of Bromination</a:t>
            </a:r>
          </a:p>
        </p:txBody>
      </p:sp>
      <p:pic>
        <p:nvPicPr>
          <p:cNvPr id="18436" name="Picture 6" descr="22_u0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564563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2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712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Carbonyl compounds can act as weak acids (p</a:t>
            </a:r>
            <a:r>
              <a:rPr lang="en-US" altLang="en-US" sz="2400" i="1" smtClean="0">
                <a:ea typeface="ＭＳ Ｐゴシック" pitchFamily="34" charset="-128"/>
              </a:rPr>
              <a:t>K</a:t>
            </a:r>
            <a:r>
              <a:rPr lang="en-US" altLang="en-US" sz="2400" baseline="-25000" smtClean="0">
                <a:ea typeface="ＭＳ Ｐゴシック" pitchFamily="34" charset="-128"/>
              </a:rPr>
              <a:t>a</a:t>
            </a:r>
            <a:r>
              <a:rPr lang="en-US" altLang="en-US" sz="2400" smtClean="0">
                <a:ea typeface="ＭＳ Ｐゴシック" pitchFamily="34" charset="-128"/>
              </a:rPr>
              <a:t> of acetone = 19.3; p</a:t>
            </a:r>
            <a:r>
              <a:rPr lang="en-US" altLang="en-US" sz="2400" i="1" smtClean="0">
                <a:ea typeface="ＭＳ Ｐゴシック" pitchFamily="34" charset="-128"/>
              </a:rPr>
              <a:t>K</a:t>
            </a:r>
            <a:r>
              <a:rPr lang="en-US" altLang="en-US" sz="2400" baseline="-25000" smtClean="0">
                <a:ea typeface="ＭＳ Ｐゴシック" pitchFamily="34" charset="-128"/>
              </a:rPr>
              <a:t>a</a:t>
            </a:r>
            <a:r>
              <a:rPr lang="en-US" altLang="en-US" sz="2400" smtClean="0">
                <a:ea typeface="ＭＳ Ｐゴシック" pitchFamily="34" charset="-128"/>
              </a:rPr>
              <a:t> of ethane = 60)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 conjugate base of a ketone or aldehyde is an enolate ion - the negative charge is delocalized onto oxygen</a:t>
            </a:r>
          </a:p>
        </p:txBody>
      </p:sp>
      <p:sp>
        <p:nvSpPr>
          <p:cNvPr id="19459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800" dirty="0" smtClean="0">
                <a:ea typeface="ＭＳ Ｐゴシック" pitchFamily="34" charset="-128"/>
              </a:rPr>
              <a:t>Acidity of Alpha Hydrogen Atoms: </a:t>
            </a:r>
            <a:r>
              <a:rPr lang="en-US" altLang="en-US" sz="3800" dirty="0" err="1" smtClean="0">
                <a:ea typeface="ＭＳ Ｐゴシック" pitchFamily="34" charset="-128"/>
              </a:rPr>
              <a:t>Enolate</a:t>
            </a:r>
            <a:r>
              <a:rPr lang="en-US" altLang="en-US" sz="3800" dirty="0" smtClean="0">
                <a:ea typeface="ＭＳ Ｐゴシック" pitchFamily="34" charset="-128"/>
              </a:rPr>
              <a:t> Ion Formation</a:t>
            </a:r>
          </a:p>
        </p:txBody>
      </p:sp>
      <p:pic>
        <p:nvPicPr>
          <p:cNvPr id="19460" name="Picture 6" descr="22_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856456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8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39863"/>
            <a:ext cx="8458200" cy="4275137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Ketones are weaker acids than the OH of alcohols so a more powerful base than an alkoxide is needed to form the enolate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Sodium hydride (NaH) or lithium diisopropylamide [LiN(</a:t>
            </a:r>
            <a:r>
              <a:rPr lang="en-US" altLang="en-US" sz="2400" i="1" smtClean="0">
                <a:ea typeface="ＭＳ Ｐゴシック" pitchFamily="34" charset="-128"/>
              </a:rPr>
              <a:t>i</a:t>
            </a:r>
            <a:r>
              <a:rPr lang="en-US" altLang="en-US" sz="2400" smtClean="0">
                <a:ea typeface="ＭＳ Ｐゴシック" pitchFamily="34" charset="-128"/>
              </a:rPr>
              <a:t>-C</a:t>
            </a:r>
            <a:r>
              <a:rPr lang="en-US" altLang="en-US" sz="2400" baseline="-25000" smtClean="0">
                <a:ea typeface="ＭＳ Ｐゴシック" pitchFamily="34" charset="-128"/>
              </a:rPr>
              <a:t>3</a:t>
            </a:r>
            <a:r>
              <a:rPr lang="en-US" altLang="en-US" sz="2400" smtClean="0">
                <a:ea typeface="ＭＳ Ｐゴシック" pitchFamily="34" charset="-128"/>
              </a:rPr>
              <a:t>H</a:t>
            </a:r>
            <a:r>
              <a:rPr lang="en-US" altLang="en-US" sz="2400" baseline="-25000" smtClean="0">
                <a:ea typeface="ＭＳ Ｐゴシック" pitchFamily="34" charset="-128"/>
              </a:rPr>
              <a:t>7</a:t>
            </a:r>
            <a:r>
              <a:rPr lang="en-US" altLang="en-US" sz="2400" smtClean="0">
                <a:ea typeface="ＭＳ Ｐゴシック" pitchFamily="34" charset="-128"/>
              </a:rPr>
              <a:t>)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r>
              <a:rPr lang="en-US" altLang="en-US" sz="2400" smtClean="0">
                <a:ea typeface="ＭＳ Ｐゴシック" pitchFamily="34" charset="-128"/>
              </a:rPr>
              <a:t>] are strong enough to form the enolate</a:t>
            </a:r>
          </a:p>
        </p:txBody>
      </p:sp>
      <p:sp>
        <p:nvSpPr>
          <p:cNvPr id="2048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Reagents for Enolate Formation</a:t>
            </a:r>
          </a:p>
        </p:txBody>
      </p:sp>
    </p:spTree>
    <p:extLst>
      <p:ext uri="{BB962C8B-B14F-4D97-AF65-F5344CB8AC3E}">
        <p14:creationId xmlns:p14="http://schemas.microsoft.com/office/powerpoint/2010/main" val="41196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1712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LDA is from butyllithium (BuLi) and diisopropylamine (p</a:t>
            </a:r>
            <a:r>
              <a:rPr lang="en-US" altLang="en-US" sz="2400" i="1" smtClean="0">
                <a:ea typeface="ＭＳ Ｐゴシック" pitchFamily="34" charset="-128"/>
              </a:rPr>
              <a:t>K</a:t>
            </a:r>
            <a:r>
              <a:rPr lang="en-US" altLang="en-US" sz="2400" baseline="-25000" smtClean="0">
                <a:ea typeface="ＭＳ Ｐゴシック" pitchFamily="34" charset="-128"/>
              </a:rPr>
              <a:t>a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  <a:sym typeface="Symbol" pitchFamily="18" charset="2"/>
              </a:rPr>
              <a:t></a:t>
            </a:r>
            <a:r>
              <a:rPr lang="en-US" altLang="en-US" sz="2400" smtClean="0">
                <a:ea typeface="ＭＳ Ｐゴシック" pitchFamily="34" charset="-128"/>
              </a:rPr>
              <a:t> 40)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Soluble in organic solvents and effective at low temperature with many compounds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Not nucleophilic</a:t>
            </a:r>
          </a:p>
        </p:txBody>
      </p:sp>
      <p:sp>
        <p:nvSpPr>
          <p:cNvPr id="21507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Lithium Diisopropylamide (LDA)</a:t>
            </a:r>
          </a:p>
        </p:txBody>
      </p:sp>
      <p:pic>
        <p:nvPicPr>
          <p:cNvPr id="21508" name="Picture 6" descr="22_u0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160713"/>
            <a:ext cx="6435725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1781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When a hydrogen atom is flanked by two carbonyl groups, its acidity is enhanced (Table 22.1)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Negative charge of enolate delocalizes over both carbonyl groups</a:t>
            </a:r>
          </a:p>
        </p:txBody>
      </p:sp>
      <p:sp>
        <p:nvSpPr>
          <p:cNvPr id="22531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altLang="en-US" smtClean="0">
                <a:ea typeface="ＭＳ Ｐゴシック" pitchFamily="34" charset="-128"/>
              </a:rPr>
              <a:t>-Dicarbonyls Are More Acidic</a:t>
            </a:r>
          </a:p>
        </p:txBody>
      </p:sp>
      <p:pic>
        <p:nvPicPr>
          <p:cNvPr id="22532" name="Picture 6" descr="22_u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649538"/>
            <a:ext cx="8574087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58200" cy="15684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The carbon next to the carbonyl group is designated as being in the </a:t>
            </a:r>
            <a:r>
              <a:rPr lang="en-US" altLang="en-US" sz="2400" i="1" dirty="0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altLang="en-US" sz="2400" dirty="0" smtClean="0">
                <a:ea typeface="ＭＳ Ｐゴシック" pitchFamily="34" charset="-128"/>
              </a:rPr>
              <a:t> 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Electrophilic substitution occurs at this position through either an </a:t>
            </a:r>
            <a:r>
              <a:rPr lang="en-US" altLang="en-US" sz="2400" i="1" dirty="0" err="1" smtClean="0">
                <a:ea typeface="ＭＳ Ｐゴシック" pitchFamily="34" charset="-128"/>
              </a:rPr>
              <a:t>enolate</a:t>
            </a:r>
            <a:r>
              <a:rPr lang="en-US" altLang="en-US" sz="2400" i="1" dirty="0" smtClean="0">
                <a:ea typeface="ＭＳ Ｐゴシック" pitchFamily="34" charset="-128"/>
              </a:rPr>
              <a:t> or enol ion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These reaction are one the few general methods for making C-C bonds.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altLang="en-US" dirty="0" smtClean="0">
                <a:ea typeface="ＭＳ Ｐゴシック" pitchFamily="34" charset="-128"/>
              </a:rPr>
              <a:t> Position</a:t>
            </a:r>
          </a:p>
        </p:txBody>
      </p:sp>
      <p:pic>
        <p:nvPicPr>
          <p:cNvPr id="4100" name="Picture 6" descr="22_u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24125"/>
            <a:ext cx="57229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en-US" sz="3800" dirty="0" smtClean="0">
                <a:ea typeface="ＭＳ Ｐゴシック" pitchFamily="34" charset="-128"/>
              </a:rPr>
              <a:t>Acidities of Organic Compounds</a:t>
            </a:r>
          </a:p>
        </p:txBody>
      </p:sp>
      <p:pic>
        <p:nvPicPr>
          <p:cNvPr id="23555" name="Picture 5" descr="22T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16"/>
          <a:stretch>
            <a:fillRect/>
          </a:stretch>
        </p:blipFill>
        <p:spPr bwMode="auto">
          <a:xfrm>
            <a:off x="152400" y="1905000"/>
            <a:ext cx="454342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22T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8"/>
          <a:stretch>
            <a:fillRect/>
          </a:stretch>
        </p:blipFill>
        <p:spPr bwMode="auto">
          <a:xfrm>
            <a:off x="4591050" y="2133600"/>
            <a:ext cx="455295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303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The carbon atom of an enolate ion is electron-rich and highly reactive toward electrophiles (enols are not as reactive)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Reaction on oxygen yields an enol derivative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Reaction on carbon yields an </a:t>
            </a:r>
            <a:r>
              <a:rPr lang="el-GR" altLang="en-US" sz="2000" smtClean="0">
                <a:latin typeface="Symbol" pitchFamily="18" charset="2"/>
                <a:ea typeface="ＭＳ Ｐゴシック" pitchFamily="34" charset="-128"/>
                <a:cs typeface="Arial" pitchFamily="34" charset="0"/>
              </a:rPr>
              <a:t>a</a:t>
            </a:r>
            <a:r>
              <a:rPr lang="en-US" altLang="en-US" sz="2000" smtClean="0">
                <a:ea typeface="ＭＳ Ｐゴシック" pitchFamily="34" charset="-128"/>
              </a:rPr>
              <a:t>-substituted carbonyl compound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ea typeface="ＭＳ Ｐゴシック" pitchFamily="34" charset="-128"/>
            </a:endParaRPr>
          </a:p>
        </p:txBody>
      </p:sp>
      <p:sp>
        <p:nvSpPr>
          <p:cNvPr id="24579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Reactivity of </a:t>
            </a:r>
            <a:r>
              <a:rPr lang="en-US" altLang="en-US" dirty="0" err="1" smtClean="0">
                <a:ea typeface="ＭＳ Ｐゴシック" pitchFamily="34" charset="-128"/>
              </a:rPr>
              <a:t>Enolate</a:t>
            </a:r>
            <a:r>
              <a:rPr lang="en-US" altLang="en-US" dirty="0" smtClean="0">
                <a:ea typeface="ＭＳ Ｐゴシック" pitchFamily="34" charset="-128"/>
              </a:rPr>
              <a:t> Ions</a:t>
            </a:r>
          </a:p>
        </p:txBody>
      </p:sp>
      <p:pic>
        <p:nvPicPr>
          <p:cNvPr id="24580" name="Picture 7" descr="22_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779713"/>
            <a:ext cx="57134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8255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Base-promoted reaction occurs through an enolate ion intermediate</a:t>
            </a:r>
          </a:p>
        </p:txBody>
      </p:sp>
      <p:sp>
        <p:nvSpPr>
          <p:cNvPr id="2560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Alkylation of </a:t>
            </a:r>
            <a:r>
              <a:rPr lang="en-US" altLang="en-US" dirty="0" err="1" smtClean="0">
                <a:ea typeface="ＭＳ Ｐゴシック" pitchFamily="34" charset="-128"/>
              </a:rPr>
              <a:t>Enolate</a:t>
            </a:r>
            <a:r>
              <a:rPr lang="en-US" altLang="en-US" dirty="0" smtClean="0">
                <a:ea typeface="ＭＳ Ｐゴシック" pitchFamily="34" charset="-128"/>
              </a:rPr>
              <a:t> Ions</a:t>
            </a:r>
          </a:p>
        </p:txBody>
      </p:sp>
      <p:pic>
        <p:nvPicPr>
          <p:cNvPr id="25604" name="Picture 7" descr="22_u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133725"/>
            <a:ext cx="85566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98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S</a:t>
            </a:r>
            <a:r>
              <a:rPr lang="en-US" altLang="en-US" sz="2400" baseline="-25000" smtClean="0">
                <a:ea typeface="ＭＳ Ｐゴシック" pitchFamily="34" charset="-128"/>
              </a:rPr>
              <a:t>N</a:t>
            </a:r>
            <a:r>
              <a:rPr lang="en-US" altLang="en-US" sz="2400" smtClean="0">
                <a:ea typeface="ＭＳ Ｐゴシック" pitchFamily="34" charset="-128"/>
              </a:rPr>
              <a:t>2 reaction: the leaving group X can be chloride, bromide, iodide, or tosylate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R should be primary or methyl and preferably should be allylic or benzylic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Secondary halides react poorly, and tertiary halides don't react at all because of competing elimination</a:t>
            </a:r>
          </a:p>
        </p:txBody>
      </p:sp>
      <p:sp>
        <p:nvSpPr>
          <p:cNvPr id="26627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Constraints on Enolate Alkylation</a:t>
            </a:r>
          </a:p>
        </p:txBody>
      </p:sp>
      <p:pic>
        <p:nvPicPr>
          <p:cNvPr id="26628" name="Picture 6" descr="22_u0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85471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For preparing a carboxylic acid from an alkyl halide while lengthening the carbon chain by two atoms</a:t>
            </a:r>
          </a:p>
        </p:txBody>
      </p:sp>
      <p:sp>
        <p:nvSpPr>
          <p:cNvPr id="27651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Malonic Ester Synthesis</a:t>
            </a:r>
          </a:p>
        </p:txBody>
      </p:sp>
      <p:pic>
        <p:nvPicPr>
          <p:cNvPr id="27652" name="Picture 6" descr="22_u0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574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9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2257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Malonic ester (diethyl propanedioate) is easily converted into its enolate ion by reaction with sodium ethoxide in ethanol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 enolate is a good nucleophile that reacts rapidly with an alkyl halide to give an </a:t>
            </a:r>
            <a:r>
              <a:rPr lang="el-GR" altLang="en-US" sz="2400" smtClean="0">
                <a:latin typeface="Symbol" pitchFamily="18" charset="2"/>
                <a:ea typeface="ＭＳ Ｐゴシック" pitchFamily="34" charset="-128"/>
                <a:cs typeface="Arial" pitchFamily="34" charset="0"/>
              </a:rPr>
              <a:t>a</a:t>
            </a:r>
            <a:r>
              <a:rPr lang="en-US" altLang="en-US" sz="2400" smtClean="0">
                <a:ea typeface="ＭＳ Ｐゴシック" pitchFamily="34" charset="-128"/>
              </a:rPr>
              <a:t>-substituted malonic ester</a:t>
            </a:r>
          </a:p>
        </p:txBody>
      </p:sp>
      <p:pic>
        <p:nvPicPr>
          <p:cNvPr id="28675" name="Picture 5" descr="22_u0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583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 smtClean="0">
                <a:ea typeface="ＭＳ Ｐゴシック" pitchFamily="34" charset="-128"/>
              </a:rPr>
              <a:t>Formation of Enolate and Alkylation</a:t>
            </a:r>
          </a:p>
        </p:txBody>
      </p:sp>
    </p:spTree>
    <p:extLst>
      <p:ext uri="{BB962C8B-B14F-4D97-AF65-F5344CB8AC3E}">
        <p14:creationId xmlns:p14="http://schemas.microsoft.com/office/powerpoint/2010/main" val="37102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893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The product has an acidic </a:t>
            </a:r>
            <a:r>
              <a:rPr lang="en-US" altLang="en-US" smtClean="0">
                <a:ea typeface="ＭＳ Ｐゴシック" pitchFamily="34" charset="-128"/>
                <a:sym typeface="Symbol" pitchFamily="18" charset="2"/>
              </a:rPr>
              <a:t>-</a:t>
            </a:r>
            <a:r>
              <a:rPr lang="en-US" altLang="en-US" smtClean="0">
                <a:ea typeface="ＭＳ Ｐゴシック" pitchFamily="34" charset="-128"/>
              </a:rPr>
              <a:t>hydrogen, allowing the alkylation process to be repeated </a:t>
            </a:r>
          </a:p>
        </p:txBody>
      </p:sp>
      <p:sp>
        <p:nvSpPr>
          <p:cNvPr id="29699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Dialkylation</a:t>
            </a:r>
          </a:p>
        </p:txBody>
      </p:sp>
      <p:pic>
        <p:nvPicPr>
          <p:cNvPr id="29700" name="Picture 6" descr="22_u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95613"/>
            <a:ext cx="858361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03028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mtClean="0">
                <a:ea typeface="ＭＳ Ｐゴシック" pitchFamily="34" charset="-128"/>
              </a:rPr>
              <a:t>The malonic ester derivative hydrolyzes in acid and loses CO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 (“decarboxylation”) to yield a substituted monoacid</a:t>
            </a:r>
          </a:p>
        </p:txBody>
      </p:sp>
      <p:sp>
        <p:nvSpPr>
          <p:cNvPr id="3072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Hydrolysis and Decarboxylation </a:t>
            </a:r>
          </a:p>
        </p:txBody>
      </p:sp>
      <p:pic>
        <p:nvPicPr>
          <p:cNvPr id="30724" name="Picture 6" descr="22_u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5566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21209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Decarboxylation requires a carbonyl group two atoms away from the </a:t>
            </a:r>
            <a:r>
              <a:rPr lang="en-US" altLang="en-US" smtClean="0">
                <a:ea typeface="ＭＳ Ｐゴシック" pitchFamily="34" charset="-128"/>
                <a:cs typeface="Arial" pitchFamily="34" charset="0"/>
                <a:sym typeface="Symbol" pitchFamily="18" charset="2"/>
              </a:rPr>
              <a:t>–</a:t>
            </a:r>
            <a:r>
              <a:rPr lang="en-US" altLang="en-US" smtClean="0">
                <a:ea typeface="ＭＳ Ｐゴシック" pitchFamily="34" charset="-128"/>
              </a:rPr>
              <a:t>CO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H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Decarboxylation of </a:t>
            </a:r>
            <a:r>
              <a:rPr lang="el-GR" altLang="en-US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altLang="en-US" smtClean="0">
                <a:ea typeface="ＭＳ Ｐゴシック" pitchFamily="34" charset="-128"/>
              </a:rPr>
              <a:t>-Ketoacids</a:t>
            </a:r>
          </a:p>
        </p:txBody>
      </p:sp>
      <p:pic>
        <p:nvPicPr>
          <p:cNvPr id="31748" name="Picture 6" descr="22_u0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7148513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2350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malonic ester synthesis converts an alkyl halide into a carboxylic acid while lengthening the carbon chain by two atoms</a:t>
            </a:r>
          </a:p>
        </p:txBody>
      </p:sp>
      <p:sp>
        <p:nvSpPr>
          <p:cNvPr id="32771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Overall Conversion</a:t>
            </a:r>
          </a:p>
        </p:txBody>
      </p:sp>
      <p:pic>
        <p:nvPicPr>
          <p:cNvPr id="32772" name="Picture 6" descr="22_u0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8564563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4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21209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 carbonyl compound with a hydrogen atom on its alpha carbon rapidly equilibrates with its corresponding enol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Compounds that differ only by the position of a moveable proton are called tautomers</a:t>
            </a:r>
          </a:p>
        </p:txBody>
      </p:sp>
      <p:sp>
        <p:nvSpPr>
          <p:cNvPr id="6147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err="1" smtClean="0">
                <a:ea typeface="ＭＳ Ｐゴシック" pitchFamily="34" charset="-128"/>
              </a:rPr>
              <a:t>Keto</a:t>
            </a:r>
            <a:r>
              <a:rPr lang="en-US" altLang="en-US" dirty="0" smtClean="0">
                <a:ea typeface="ＭＳ Ｐゴシック" pitchFamily="34" charset="-128"/>
              </a:rPr>
              <a:t>–Enol </a:t>
            </a:r>
            <a:r>
              <a:rPr lang="en-US" altLang="en-US" dirty="0" err="1" smtClean="0">
                <a:ea typeface="ＭＳ Ｐゴシック" pitchFamily="34" charset="-128"/>
              </a:rPr>
              <a:t>Tautomerism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6148" name="Picture 6" descr="22_u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5836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5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21209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1,4-dibromobutane reacts twice, giving a cyclic product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Three-, four-, five-, and six-membered rings can be prepared in this way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1143000" y="403860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00000"/>
              </a:buClr>
              <a:buSzPct val="7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800000"/>
              </a:buClr>
              <a:buSzPct val="7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00000"/>
              </a:buClr>
              <a:buSzPct val="7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0000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0000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cs typeface="Arial" pitchFamily="34" charset="0"/>
            </a:endParaRPr>
          </a:p>
        </p:txBody>
      </p:sp>
      <p:sp>
        <p:nvSpPr>
          <p:cNvPr id="33796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800" smtClean="0">
                <a:ea typeface="ＭＳ Ｐゴシック" pitchFamily="34" charset="-128"/>
              </a:rPr>
              <a:t>Preparation of Cycloalkane Carboxylic Acids</a:t>
            </a:r>
          </a:p>
        </p:txBody>
      </p:sp>
      <p:pic>
        <p:nvPicPr>
          <p:cNvPr id="33797" name="Picture 7" descr="22_u0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82913"/>
            <a:ext cx="8574088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91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Overall: converts an alkyl halide into a methyl ketone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4819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Acetoacetic Ester Synthesis</a:t>
            </a:r>
          </a:p>
        </p:txBody>
      </p:sp>
      <p:pic>
        <p:nvPicPr>
          <p:cNvPr id="34820" name="Picture 6" descr="22_u0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57408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2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64465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altLang="en-US" sz="2400" smtClean="0">
                <a:ea typeface="ＭＳ Ｐゴシック" pitchFamily="34" charset="-128"/>
              </a:rPr>
              <a:t> carbon is flanked by two carbonyl groups, so it readily becomes an enolate ion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This can be alkylated by an alkyl halide and also can react with a second alkyl halide</a:t>
            </a:r>
          </a:p>
        </p:txBody>
      </p:sp>
      <p:sp>
        <p:nvSpPr>
          <p:cNvPr id="3584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 smtClean="0">
                <a:ea typeface="ＭＳ Ｐゴシック" pitchFamily="34" charset="-128"/>
              </a:rPr>
              <a:t>Acetoacetic Ester (Ethyl Acetoacetate) </a:t>
            </a:r>
          </a:p>
        </p:txBody>
      </p:sp>
      <p:pic>
        <p:nvPicPr>
          <p:cNvPr id="35844" name="Picture 6" descr="22_u0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257550"/>
            <a:ext cx="6426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704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 sequence: enolate ion formation, alkylation, hydrolysis/decarboxylation is applicable to </a:t>
            </a:r>
            <a:r>
              <a:rPr lang="el-GR" altLang="en-US" sz="2400" smtClean="0">
                <a:latin typeface="Symbol" pitchFamily="18" charset="2"/>
                <a:ea typeface="ＭＳ Ｐゴシック" pitchFamily="34" charset="-128"/>
                <a:cs typeface="Arial" pitchFamily="34" charset="0"/>
              </a:rPr>
              <a:t>b</a:t>
            </a:r>
            <a:r>
              <a:rPr lang="en-US" altLang="en-US" sz="2400" smtClean="0">
                <a:ea typeface="ＭＳ Ｐゴシック" pitchFamily="34" charset="-128"/>
              </a:rPr>
              <a:t>-keto esters in general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Cyclic </a:t>
            </a:r>
            <a:r>
              <a:rPr lang="el-GR" altLang="en-US" sz="2400" smtClean="0">
                <a:latin typeface="Symbol" pitchFamily="18" charset="2"/>
                <a:ea typeface="ＭＳ Ｐゴシック" pitchFamily="34" charset="-128"/>
                <a:cs typeface="Arial" pitchFamily="34" charset="0"/>
              </a:rPr>
              <a:t>b</a:t>
            </a:r>
            <a:r>
              <a:rPr lang="en-US" altLang="en-US" sz="2400" smtClean="0">
                <a:ea typeface="ＭＳ Ｐゴシック" pitchFamily="34" charset="-128"/>
              </a:rPr>
              <a:t>-keto esters give 2-substituted cyclohexanones</a:t>
            </a:r>
          </a:p>
        </p:txBody>
      </p:sp>
      <p:sp>
        <p:nvSpPr>
          <p:cNvPr id="36867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Generalization: </a:t>
            </a:r>
            <a:r>
              <a:rPr lang="el-GR" altLang="en-US" smtClean="0">
                <a:ea typeface="ＭＳ Ｐゴシック" pitchFamily="34" charset="-128"/>
                <a:sym typeface="Symbol" pitchFamily="18" charset="2"/>
              </a:rPr>
              <a:t></a:t>
            </a:r>
            <a:r>
              <a:rPr lang="en-US" altLang="en-US" smtClean="0">
                <a:ea typeface="ＭＳ Ｐゴシック" pitchFamily="34" charset="-128"/>
              </a:rPr>
              <a:t>-Keto Esters </a:t>
            </a:r>
          </a:p>
        </p:txBody>
      </p:sp>
      <p:pic>
        <p:nvPicPr>
          <p:cNvPr id="36868" name="Picture 6" descr="22_u0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856456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2052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Tautomers are structural isomers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Resonance forms are representations of contributors to a single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Tautomers interconvert rapidly while ordinary isomers do not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"/>
          <a:stretch>
            <a:fillRect/>
          </a:stretch>
        </p:blipFill>
        <p:spPr bwMode="auto">
          <a:xfrm>
            <a:off x="914400" y="3657600"/>
            <a:ext cx="784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 smtClean="0">
                <a:ea typeface="ＭＳ Ｐゴシック" pitchFamily="34" charset="-128"/>
              </a:rPr>
              <a:t>Tautomers Are Not Resonance Forms</a:t>
            </a:r>
          </a:p>
        </p:txBody>
      </p:sp>
    </p:spTree>
    <p:extLst>
      <p:ext uri="{BB962C8B-B14F-4D97-AF65-F5344CB8AC3E}">
        <p14:creationId xmlns:p14="http://schemas.microsoft.com/office/powerpoint/2010/main" val="10584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7811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The enol tautomer is usually present to a very small extent and cannot be isolated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However, since it is formed rapidly, it can serve as a reaction intermediate</a:t>
            </a:r>
          </a:p>
        </p:txBody>
      </p:sp>
      <p:sp>
        <p:nvSpPr>
          <p:cNvPr id="8195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Enols</a:t>
            </a:r>
          </a:p>
        </p:txBody>
      </p:sp>
      <p:pic>
        <p:nvPicPr>
          <p:cNvPr id="8196" name="Picture 6" descr="22_u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85836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429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Br</a:t>
            </a:r>
            <a:r>
              <a:rPr lang="en-US" altLang="en-US" sz="2400" smtClean="0">
                <a:ea typeface="ＭＳ Ｐゴシック" pitchFamily="34" charset="-128"/>
                <a:cs typeface="Arial" pitchFamily="34" charset="0"/>
              </a:rPr>
              <a:t>ønsted acids catalyze keto-enol tautomerization by protonating the carbonyl and activating the </a:t>
            </a:r>
            <a:r>
              <a:rPr lang="en-US" altLang="en-US" sz="2400" smtClean="0">
                <a:ea typeface="ＭＳ Ｐゴシック" pitchFamily="34" charset="-128"/>
                <a:cs typeface="Arial" pitchFamily="34" charset="0"/>
                <a:sym typeface="Symbol" pitchFamily="18" charset="2"/>
              </a:rPr>
              <a:t> protons</a:t>
            </a:r>
          </a:p>
        </p:txBody>
      </p:sp>
      <p:sp>
        <p:nvSpPr>
          <p:cNvPr id="9219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Acid Catalysis of Enolization</a:t>
            </a:r>
          </a:p>
        </p:txBody>
      </p:sp>
      <p:pic>
        <p:nvPicPr>
          <p:cNvPr id="9220" name="Picture 6" descr="22_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FEFE4"/>
              </a:clrFrom>
              <a:clrTo>
                <a:srgbClr val="DF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r="49792"/>
          <a:stretch>
            <a:fillRect/>
          </a:stretch>
        </p:blipFill>
        <p:spPr bwMode="auto">
          <a:xfrm>
            <a:off x="4419600" y="1285875"/>
            <a:ext cx="42386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886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Br</a:t>
            </a:r>
            <a:r>
              <a:rPr lang="en-US" altLang="en-US" sz="2000" smtClean="0">
                <a:ea typeface="ＭＳ Ｐゴシック" pitchFamily="34" charset="-128"/>
                <a:cs typeface="Arial" pitchFamily="34" charset="0"/>
              </a:rPr>
              <a:t>ønsted bases catalyze keto-enol tautomerization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  <a:cs typeface="Arial" pitchFamily="34" charset="0"/>
              </a:rPr>
              <a:t>The hydrogens on the </a:t>
            </a:r>
            <a:r>
              <a:rPr lang="en-US" altLang="en-US" sz="2000" smtClean="0">
                <a:ea typeface="ＭＳ Ｐゴシック" pitchFamily="34" charset="-128"/>
                <a:cs typeface="Arial" pitchFamily="34" charset="0"/>
                <a:sym typeface="Symbol" pitchFamily="18" charset="2"/>
              </a:rPr>
              <a:t> carbon are weakly acidic and transfer to water is slow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  <a:cs typeface="Arial" pitchFamily="34" charset="0"/>
                <a:sym typeface="Symbol" pitchFamily="18" charset="2"/>
              </a:rPr>
              <a:t>In the reverse direction there is also a barrier to the addition of the proton from water to enolate carbon </a:t>
            </a:r>
          </a:p>
        </p:txBody>
      </p:sp>
      <p:sp>
        <p:nvSpPr>
          <p:cNvPr id="1024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Base Catalysis of Enolization</a:t>
            </a:r>
          </a:p>
        </p:txBody>
      </p:sp>
      <p:pic>
        <p:nvPicPr>
          <p:cNvPr id="10244" name="Picture 6" descr="22_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FEFE4"/>
              </a:clrFrom>
              <a:clrTo>
                <a:srgbClr val="DF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8"/>
          <a:stretch>
            <a:fillRect/>
          </a:stretch>
        </p:blipFill>
        <p:spPr bwMode="auto">
          <a:xfrm>
            <a:off x="4572000" y="1301750"/>
            <a:ext cx="40386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178117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Enols behave as nucleophiles and react with electrophiles because the double bonds are electron-rich compared to alkenes</a:t>
            </a:r>
          </a:p>
        </p:txBody>
      </p:sp>
      <p:sp>
        <p:nvSpPr>
          <p:cNvPr id="1126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0"/>
            <a:ext cx="7296150" cy="1295400"/>
          </a:xfrm>
        </p:spPr>
        <p:txBody>
          <a:bodyPr/>
          <a:lstStyle/>
          <a:p>
            <a:r>
              <a:rPr lang="en-US" altLang="en-US" sz="3000" dirty="0" smtClean="0">
                <a:ea typeface="ＭＳ Ｐゴシック" pitchFamily="34" charset="-128"/>
              </a:rPr>
              <a:t>Reactivity of Enols: The Mechanism </a:t>
            </a:r>
            <a:br>
              <a:rPr lang="en-US" altLang="en-US" sz="3000" dirty="0" smtClean="0">
                <a:ea typeface="ＭＳ Ｐゴシック" pitchFamily="34" charset="-128"/>
              </a:rPr>
            </a:br>
            <a:r>
              <a:rPr lang="en-US" altLang="en-US" sz="3000" dirty="0" smtClean="0">
                <a:ea typeface="ＭＳ Ｐゴシック" pitchFamily="34" charset="-128"/>
              </a:rPr>
              <a:t>of Alpha-Substitution Reactions</a:t>
            </a:r>
            <a:endParaRPr lang="en-US" altLang="en-US" sz="3400" dirty="0" smtClean="0">
              <a:ea typeface="ＭＳ Ｐゴシック" pitchFamily="34" charset="-128"/>
            </a:endParaRPr>
          </a:p>
        </p:txBody>
      </p:sp>
      <p:pic>
        <p:nvPicPr>
          <p:cNvPr id="11268" name="Picture 6" descr="22_u0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276600"/>
            <a:ext cx="857408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28453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When an </a:t>
            </a:r>
            <a:r>
              <a:rPr lang="en-US" altLang="en-US" sz="2400" i="1" smtClean="0">
                <a:ea typeface="ＭＳ Ｐゴシック" pitchFamily="34" charset="-128"/>
              </a:rPr>
              <a:t>enol</a:t>
            </a:r>
            <a:r>
              <a:rPr lang="en-US" altLang="en-US" sz="2400" smtClean="0">
                <a:ea typeface="ＭＳ Ｐゴシック" pitchFamily="34" charset="-128"/>
              </a:rPr>
              <a:t> reacts with an electrophile the intermediate cation immediately loses the </a:t>
            </a:r>
            <a:r>
              <a:rPr lang="en-US" altLang="en-US" sz="2400" smtClean="0">
                <a:ea typeface="ＭＳ Ｐゴシック" pitchFamily="34" charset="-128"/>
                <a:cs typeface="Arial" pitchFamily="34" charset="0"/>
                <a:sym typeface="Symbol" pitchFamily="18" charset="2"/>
              </a:rPr>
              <a:t>–</a:t>
            </a:r>
            <a:r>
              <a:rPr lang="en-US" altLang="en-US" sz="2400" smtClean="0">
                <a:ea typeface="ＭＳ Ｐゴシック" pitchFamily="34" charset="-128"/>
              </a:rPr>
              <a:t>OH proton to give a substituted carbonyl compound</a:t>
            </a:r>
          </a:p>
        </p:txBody>
      </p:sp>
      <p:sp>
        <p:nvSpPr>
          <p:cNvPr id="12291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 smtClean="0">
                <a:ea typeface="ＭＳ Ｐゴシック" pitchFamily="34" charset="-128"/>
              </a:rPr>
              <a:t>General Mechanism of Addition to Enols</a:t>
            </a:r>
          </a:p>
        </p:txBody>
      </p:sp>
      <p:pic>
        <p:nvPicPr>
          <p:cNvPr id="12292" name="Picture 6" descr="22_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FEFE4"/>
              </a:clrFrom>
              <a:clrTo>
                <a:srgbClr val="DF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6"/>
          <a:stretch>
            <a:fillRect/>
          </a:stretch>
        </p:blipFill>
        <p:spPr bwMode="auto">
          <a:xfrm>
            <a:off x="3581400" y="1376363"/>
            <a:ext cx="5484813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940</Words>
  <Application>Microsoft Office PowerPoint</Application>
  <PresentationFormat>On-screen Show (4:3)</PresentationFormat>
  <Paragraphs>89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Organic Chemistry II Chapter 22  Carbonyl Alpha-Substitution Reactions</vt:lpstr>
      <vt:lpstr>The  Position</vt:lpstr>
      <vt:lpstr>Keto–Enol Tautomerism</vt:lpstr>
      <vt:lpstr>Tautomers Are Not Resonance Forms</vt:lpstr>
      <vt:lpstr>Enols</vt:lpstr>
      <vt:lpstr>Acid Catalysis of Enolization</vt:lpstr>
      <vt:lpstr>Base Catalysis of Enolization</vt:lpstr>
      <vt:lpstr>Reactivity of Enols: The Mechanism  of Alpha-Substitution Reactions</vt:lpstr>
      <vt:lpstr>General Mechanism of Addition to Enols</vt:lpstr>
      <vt:lpstr>Alpha Halogenation of Aldehydes and Ketones</vt:lpstr>
      <vt:lpstr>Mechanism of Acid-Catalyzed Bromination</vt:lpstr>
      <vt:lpstr>Evidence for Rate-Limiting Enol Formation</vt:lpstr>
      <vt:lpstr>Elimination Reactions of -Bromoketones</vt:lpstr>
      <vt:lpstr>Alpha Bromination of Carboxylic Acids</vt:lpstr>
      <vt:lpstr>Mechanism of Bromination</vt:lpstr>
      <vt:lpstr>Acidity of Alpha Hydrogen Atoms: Enolate Ion Formation</vt:lpstr>
      <vt:lpstr>Reagents for Enolate Formation</vt:lpstr>
      <vt:lpstr>Lithium Diisopropylamide (LDA)</vt:lpstr>
      <vt:lpstr>-Dicarbonyls Are More Acidic</vt:lpstr>
      <vt:lpstr>Acidities of Organic Compounds</vt:lpstr>
      <vt:lpstr>Reactivity of Enolate Ions</vt:lpstr>
      <vt:lpstr>Alkylation of Enolate Ions</vt:lpstr>
      <vt:lpstr>Constraints on Enolate Alkylation</vt:lpstr>
      <vt:lpstr>The Malonic Ester Synthesis</vt:lpstr>
      <vt:lpstr>Formation of Enolate and Alkylation</vt:lpstr>
      <vt:lpstr>Dialkylation</vt:lpstr>
      <vt:lpstr>Hydrolysis and Decarboxylation </vt:lpstr>
      <vt:lpstr>Decarboxylation of -Ketoacids</vt:lpstr>
      <vt:lpstr>Overall Conversion</vt:lpstr>
      <vt:lpstr>Preparation of Cycloalkane Carboxylic Acids</vt:lpstr>
      <vt:lpstr>Acetoacetic Ester Synthesis</vt:lpstr>
      <vt:lpstr>Acetoacetic Ester (Ethyl Acetoacetate) </vt:lpstr>
      <vt:lpstr>Generalization: -Keto Esters 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Carbonyl Alpha-Substitution Reactions</dc:title>
  <dc:creator>Michael Kirberger</dc:creator>
  <cp:lastModifiedBy>Zhao, Hui Henry</cp:lastModifiedBy>
  <cp:revision>2</cp:revision>
  <dcterms:created xsi:type="dcterms:W3CDTF">2015-11-10T04:22:50Z</dcterms:created>
  <dcterms:modified xsi:type="dcterms:W3CDTF">2016-03-10T16:30:27Z</dcterms:modified>
</cp:coreProperties>
</file>