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Override2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  <p:sldMasterId id="2147483686" r:id="rId5"/>
    <p:sldMasterId id="2147483698" r:id="rId6"/>
    <p:sldMasterId id="2147483710" r:id="rId7"/>
    <p:sldMasterId id="2147483722" r:id="rId8"/>
    <p:sldMasterId id="2147483737" r:id="rId9"/>
    <p:sldMasterId id="2147483750" r:id="rId10"/>
  </p:sldMasterIdLst>
  <p:notesMasterIdLst>
    <p:notesMasterId r:id="rId86"/>
  </p:notesMasterIdLst>
  <p:sldIdLst>
    <p:sldId id="355" r:id="rId11"/>
    <p:sldId id="356" r:id="rId12"/>
    <p:sldId id="357" r:id="rId13"/>
    <p:sldId id="348" r:id="rId14"/>
    <p:sldId id="364" r:id="rId15"/>
    <p:sldId id="358" r:id="rId16"/>
    <p:sldId id="362" r:id="rId17"/>
    <p:sldId id="359" r:id="rId18"/>
    <p:sldId id="360" r:id="rId19"/>
    <p:sldId id="363" r:id="rId20"/>
    <p:sldId id="257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61" r:id="rId32"/>
    <p:sldId id="280" r:id="rId33"/>
    <p:sldId id="291" r:id="rId34"/>
    <p:sldId id="365" r:id="rId35"/>
    <p:sldId id="366" r:id="rId36"/>
    <p:sldId id="367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  <p:sldId id="368" r:id="rId47"/>
    <p:sldId id="369" r:id="rId48"/>
    <p:sldId id="370" r:id="rId49"/>
    <p:sldId id="371" r:id="rId50"/>
    <p:sldId id="293" r:id="rId51"/>
    <p:sldId id="262" r:id="rId52"/>
    <p:sldId id="281" r:id="rId53"/>
    <p:sldId id="271" r:id="rId54"/>
    <p:sldId id="272" r:id="rId55"/>
    <p:sldId id="294" r:id="rId56"/>
    <p:sldId id="295" r:id="rId57"/>
    <p:sldId id="297" r:id="rId58"/>
    <p:sldId id="273" r:id="rId59"/>
    <p:sldId id="298" r:id="rId60"/>
    <p:sldId id="300" r:id="rId61"/>
    <p:sldId id="264" r:id="rId62"/>
    <p:sldId id="275" r:id="rId63"/>
    <p:sldId id="303" r:id="rId64"/>
    <p:sldId id="304" r:id="rId65"/>
    <p:sldId id="305" r:id="rId66"/>
    <p:sldId id="265" r:id="rId67"/>
    <p:sldId id="308" r:id="rId68"/>
    <p:sldId id="307" r:id="rId69"/>
    <p:sldId id="310" r:id="rId70"/>
    <p:sldId id="312" r:id="rId71"/>
    <p:sldId id="306" r:id="rId72"/>
    <p:sldId id="313" r:id="rId73"/>
    <p:sldId id="314" r:id="rId74"/>
    <p:sldId id="315" r:id="rId75"/>
    <p:sldId id="276" r:id="rId76"/>
    <p:sldId id="316" r:id="rId77"/>
    <p:sldId id="317" r:id="rId78"/>
    <p:sldId id="267" r:id="rId79"/>
    <p:sldId id="320" r:id="rId80"/>
    <p:sldId id="269" r:id="rId81"/>
    <p:sldId id="321" r:id="rId82"/>
    <p:sldId id="322" r:id="rId83"/>
    <p:sldId id="270" r:id="rId84"/>
    <p:sldId id="323" r:id="rId85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2787"/>
    <p:restoredTop sz="90929"/>
  </p:normalViewPr>
  <p:slideViewPr>
    <p:cSldViewPr>
      <p:cViewPr varScale="1">
        <p:scale>
          <a:sx n="165" d="100"/>
          <a:sy n="165" d="100"/>
        </p:scale>
        <p:origin x="289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tableStyles" Target="tableStyles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0.xml"/><Relationship Id="rId3" Type="http://schemas.openxmlformats.org/officeDocument/2006/relationships/slide" Target="slides/slide15.xml"/><Relationship Id="rId7" Type="http://schemas.openxmlformats.org/officeDocument/2006/relationships/slide" Target="slides/slide20.xml"/><Relationship Id="rId2" Type="http://schemas.openxmlformats.org/officeDocument/2006/relationships/slide" Target="slides/slide12.xml"/><Relationship Id="rId1" Type="http://schemas.openxmlformats.org/officeDocument/2006/relationships/slide" Target="slides/slide4.xml"/><Relationship Id="rId6" Type="http://schemas.openxmlformats.org/officeDocument/2006/relationships/slide" Target="slides/slide19.xml"/><Relationship Id="rId5" Type="http://schemas.openxmlformats.org/officeDocument/2006/relationships/slide" Target="slides/slide17.xml"/><Relationship Id="rId4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F7D37E-0B02-4144-9EED-05E177A0D7ED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1076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AF95D-0E54-4AE8-B3A7-704EB027DFC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10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4AE3C27-C2A6-4382-B763-0059D8A0424B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64825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D446130-C67E-4304-80A4-3407F861BAE8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62299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A747B89-2E19-46A8-A684-F0C42C341525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20391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838A1F3-495C-48B2-81BB-33E7BEFD7C1C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4515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55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86F32-48FE-4F77-8DBB-0C1894B50C7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0836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5D0F652-29BF-4A78-B791-857580B4C21F}" type="slidenum">
              <a:rPr lang="en-US" sz="1200"/>
              <a:pPr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158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67BF7F9-311C-4D0E-92BB-9A21D67FEC6F}" type="slidenum">
              <a:rPr lang="en-US" sz="1200"/>
              <a:pPr/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91176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E2B6679-FA94-4D77-946F-E1A32E8B7B43}" type="slidenum">
              <a:rPr lang="en-US" sz="1200"/>
              <a:pPr/>
              <a:t>30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849200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F956188-6505-4C8E-A604-837EC9BD1946}" type="slidenum">
              <a:rPr lang="en-US" sz="1200"/>
              <a:pPr/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4735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C700AC7-838A-4425-BBE5-6DE73BFD425B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41646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327BE6A-A5CE-4E25-8032-1D17D4353D47}" type="slidenum">
              <a:rPr lang="en-US" sz="1200"/>
              <a:pPr/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17063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DD332EB-833B-48BC-8DF6-A2A079E891EC}" type="slidenum">
              <a:rPr lang="en-US" sz="1200"/>
              <a:pPr/>
              <a:t>33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220387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56E64A-82FE-41BE-A20D-9478A9CF8EB3}" type="slidenum">
              <a:rPr lang="en-US" sz="1200"/>
              <a:pPr/>
              <a:t>34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0457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D4BF896-D335-4485-8E82-E354B7C7DF94}" type="slidenum">
              <a:rPr lang="en-US" sz="1200"/>
              <a:pPr/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69311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3B34882-6E0E-4A72-B110-B96FB5816C63}" type="slidenum">
              <a:rPr lang="en-US" sz="1200"/>
              <a:pPr/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90094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27075"/>
            <a:ext cx="4781550" cy="358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80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27075"/>
            <a:ext cx="4781550" cy="358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0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6825" y="727075"/>
            <a:ext cx="4781550" cy="3586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25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fld id="{72FFE382-A381-4781-A610-265ACC9CDEC2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97469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615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81BB16C-1EE7-4E9C-A9C8-636FC0B708F2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49580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3C9AA3C-D098-4D8B-AFBB-44741380C7E5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50716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5ADFB09-6EC4-4EDD-9C0A-6FDC44D884AE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7907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722342-A9ED-4E38-B776-A8730579756B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913347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C3A40A7-3F10-4D21-B257-1A228B8533BE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5020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6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1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2813" y="625157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CA"/>
              <a:t>Based on McMurry, Organic Chemistry, Chapter 24, 6th edition, (c) 2003 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B41B77-A25A-4E53-B1C5-59A6E7D9C856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2AC9C-1118-4241-A66F-825938F8B777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E3C4-3E35-4870-BCBF-26E087E05399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CA7672E-B52F-44CF-8145-999A1C6967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91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50825" y="179388"/>
            <a:ext cx="8637588" cy="1439862"/>
          </a:xfrm>
        </p:spPr>
        <p:txBody>
          <a:bodyPr wrap="square" anchor="ctr"/>
          <a:lstStyle>
            <a:lvl1pPr algn="ctr">
              <a:defRPr sz="5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0825" y="1978025"/>
            <a:ext cx="8642350" cy="2879725"/>
          </a:xfrm>
        </p:spPr>
        <p:txBody>
          <a:bodyPr lIns="36000" tIns="36000" rIns="36000" bIns="36000"/>
          <a:lstStyle>
            <a:lvl1pPr marL="0" indent="0" algn="ctr">
              <a:buFont typeface="Wingdings" pitchFamily="2" charset="2"/>
              <a:buNone/>
              <a:defRPr sz="48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Ch. 20 - </a:t>
            </a:r>
            <a:fld id="{68C885E7-1C57-4144-AC92-93F3DF609D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27000" y="5327650"/>
            <a:ext cx="8888413" cy="106680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CA" sz="3200" b="1" i="1" dirty="0">
                <a:solidFill>
                  <a:srgbClr val="000000"/>
                </a:solidFill>
                <a:latin typeface="Tahoma" pitchFamily="34" charset="0"/>
              </a:rPr>
              <a:t>Created by</a:t>
            </a:r>
          </a:p>
          <a:p>
            <a:pPr algn="ctr"/>
            <a:r>
              <a:rPr lang="en-CA" sz="3200" b="1" i="1" dirty="0">
                <a:solidFill>
                  <a:srgbClr val="000000"/>
                </a:solidFill>
                <a:latin typeface="Tahoma" pitchFamily="34" charset="0"/>
              </a:rPr>
              <a:t>Professor William Tam &amp; Dr. Phillis Chang</a:t>
            </a:r>
          </a:p>
        </p:txBody>
      </p:sp>
    </p:spTree>
    <p:extLst>
      <p:ext uri="{BB962C8B-B14F-4D97-AF65-F5344CB8AC3E}">
        <p14:creationId xmlns:p14="http://schemas.microsoft.com/office/powerpoint/2010/main" val="192591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Ch. 20 - </a:t>
            </a:r>
            <a:fld id="{253943A2-7F69-4B78-AF66-7879395C67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19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Ch. 20 - </a:t>
            </a:r>
            <a:fld id="{45A278B1-C606-435C-AF9C-2D3104FF4C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26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58888"/>
            <a:ext cx="4241800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58888"/>
            <a:ext cx="4243388" cy="5399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Ch. 20 - </a:t>
            </a:r>
            <a:fld id="{72B680C0-C185-402C-9C93-977F020F17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474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Ch. 20 - </a:t>
            </a:r>
            <a:fld id="{B5B3E958-5498-426B-8ED9-DEE8F50E73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6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Ch. 20 - </a:t>
            </a:r>
            <a:fld id="{423D62C7-74CA-4530-856C-B06241A7C1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22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Ch. 20 - </a:t>
            </a:r>
            <a:fld id="{11558C6A-C099-4E3D-9421-798F59F4E3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33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070A-48BB-4FC4-B3EF-10E38BBA2C0A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Ch. 20 - </a:t>
            </a:r>
            <a:fld id="{098AA339-A3F9-4385-BD04-E4DD42EF23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37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Ch. 20 - </a:t>
            </a:r>
            <a:fld id="{446BE771-A1DA-426D-9389-5BF60B3D8F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33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Ch. 20 - </a:t>
            </a:r>
            <a:fld id="{66C93C0D-05C9-48C8-ABDA-8705DEB22F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6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9413" y="179388"/>
            <a:ext cx="2159000" cy="6478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79388"/>
            <a:ext cx="6326188" cy="6478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000000"/>
                </a:solidFill>
              </a:rPr>
              <a:t>Ch. 20 - </a:t>
            </a:r>
            <a:fld id="{E2EC0281-0920-4F92-A46E-0C1DD4C724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75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34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61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23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156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64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1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91595-E592-4E82-BC5C-2686E28A0635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14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45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91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75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029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6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74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94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413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5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D5E1C-FA53-403E-9823-5EEA5AD6C048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01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36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002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19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15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8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09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24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035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6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F5B42-D8BB-404D-810E-A367C1CA5A6D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99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829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134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866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52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090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04-04-2016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3338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417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590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143000" y="41910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8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94502-F8A6-4EFC-8CFF-CD6CBAEB31D7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1B8F5-6998-4796-AB7D-A8B68B587C7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88FF-FE68-428C-8DB9-12E88E6BD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1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C88896-EB94-4639-A57B-F1EB19415B1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CE359C-DAC1-43F5-BB2E-C0B400396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564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B5D1E-A57C-4397-B7BE-A6B7946FD0CC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47CE-4DAF-4CB6-9BE8-8F87B7091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6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B1DD-058E-4E27-B92A-40702825B8DA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FB26-8227-4BFC-908D-3CED19849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918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BC00-72F8-4193-9E98-77CB50B4CD97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DEED-6323-4EE4-A78F-6E74B646F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908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7AD47D-7D60-471A-9201-9355A47434C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13EB-AC30-4DE6-BA9E-24E9B0752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854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FD20-11A9-4457-AEFE-33F7AA4F21A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7849-F54D-4363-9DB2-1A39C391E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611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FF85BA-71AD-47C8-A914-7B5F25B867E0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CE2E89-9E53-4BA3-8C93-EAE029352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31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142147-DE02-47CE-82E2-FCACD45F2AA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45BBBD-BD14-4E95-80E5-9B6368DF6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852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A8E4-1EED-4AD6-94F6-D845D4D24EBF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2CDA-17BA-4343-9AE1-429044E74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9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69800-DF39-472E-9822-78931BD2146A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AD32-FF8D-4053-9046-A288AB413F5B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BD87-0CAD-462E-A633-8B570235B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28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ED9F-AEE0-4A18-B9A1-D87E13897521}" type="datetime1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F85B3-B6B5-4BD3-A805-82D3EAFC0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2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1B8F5-6998-4796-AB7D-A8B68B587C7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088FF-FE68-428C-8DB9-12E88E6BD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5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C88896-EB94-4639-A57B-F1EB19415B1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CE359C-DAC1-43F5-BB2E-C0B400396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192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entury Schoolbook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B5D1E-A57C-4397-B7BE-A6B7946FD0CC}" type="datetimeFigureOut">
              <a:rPr lang="en-US">
                <a:solidFill>
                  <a:srgbClr val="FFF39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E47CE-4DAF-4CB6-9BE8-8F87B7091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79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B1DD-058E-4E27-B92A-40702825B8DA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9FB26-8227-4BFC-908D-3CED19849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950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BC00-72F8-4193-9E98-77CB50B4CD97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DEED-6323-4EE4-A78F-6E74B646F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93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77AD47D-7D60-471A-9201-9355A47434C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13EB-AC30-4DE6-BA9E-24E9B0752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04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5FD20-11A9-4457-AEFE-33F7AA4F21A6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7849-F54D-4363-9DB2-1A39C391E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96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EFF85BA-71AD-47C8-A914-7B5F25B867E0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CE2E89-9E53-4BA3-8C93-EAE029352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45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9B8F-7876-4384-9BBA-7A330F3ECD07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142147-DE02-47CE-82E2-FCACD45F2AA4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45BBBD-BD14-4E95-80E5-9B6368DF6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0305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A8E4-1EED-4AD6-94F6-D845D4D24EBF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22CDA-17BA-4343-9AE1-429044E74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688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5AD32-FF8D-4053-9046-A288AB413F5B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9BD87-0CAD-462E-A633-8B570235B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055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ED9F-AEE0-4A18-B9A1-D87E13897521}" type="datetime1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F85B3-B6B5-4BD3-A805-82D3EAFC0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E53BD-299F-4F78-9CC2-135752716E9D}" type="slidenum">
              <a:rPr lang="ar-S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" charset="0"/>
              </a:endParaRPr>
            </a:p>
          </p:txBody>
        </p:sp>
        <p:grpSp>
          <p:nvGrpSpPr>
            <p:cNvPr id="103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458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" charset="0"/>
                </a:endParaRPr>
              </a:p>
            </p:txBody>
          </p:sp>
          <p:sp>
            <p:nvSpPr>
              <p:cNvPr id="2458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245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cs typeface="Arial" charset="0"/>
              </a:defRPr>
            </a:lvl1pPr>
          </a:lstStyle>
          <a:p>
            <a:pPr>
              <a:defRPr/>
            </a:pPr>
            <a:fld id="{8549C2DE-6E68-4FCE-BBB6-4CD755A6B2FD}" type="slidenum">
              <a:rPr lang="ar-S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79388"/>
            <a:ext cx="8637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Webdings" pitchFamily="18" charset="2"/>
              </a:rPr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58888"/>
            <a:ext cx="8637588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4611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2000" b="1"/>
            </a:lvl1pPr>
          </a:lstStyle>
          <a:p>
            <a:r>
              <a:rPr lang="en-US" dirty="0">
                <a:solidFill>
                  <a:srgbClr val="000000"/>
                </a:solidFill>
                <a:latin typeface="Tahoma" pitchFamily="34" charset="0"/>
              </a:rPr>
              <a:t>Ch. 20 - </a:t>
            </a:r>
            <a:fld id="{9E93D029-1B58-4EC8-BA03-0B25B3E06248}" type="slidenum">
              <a:rPr lang="en-US">
                <a:solidFill>
                  <a:srgbClr val="000000"/>
                </a:solidFill>
                <a:latin typeface="Tahoma" pitchFamily="34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3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Webdings" pitchFamily="18" charset="2"/>
        </a:defRPr>
      </a:lvl1pPr>
      <a:lvl2pPr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2pPr>
      <a:lvl3pPr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3pPr>
      <a:lvl4pPr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4pPr>
      <a:lvl5pPr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 u="sng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sym typeface="Webdings" pitchFamily="18" charset="2"/>
        </a:defRPr>
      </a:lvl9pPr>
    </p:titleStyle>
    <p:bodyStyle>
      <a:lvl1pPr marL="457200" indent="-457200" algn="l" rtl="0" fontAlgn="base">
        <a:spcBef>
          <a:spcPct val="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v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1138238" indent="-446088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●"/>
        <a:defRPr sz="3600">
          <a:solidFill>
            <a:schemeClr val="tx1"/>
          </a:solidFill>
          <a:latin typeface="+mn-lt"/>
        </a:defRPr>
      </a:lvl2pPr>
      <a:lvl3pPr marL="1830388" indent="-457200" algn="l" rtl="0" fontAlgn="base">
        <a:spcBef>
          <a:spcPct val="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t"/>
        <a:defRPr sz="3600">
          <a:solidFill>
            <a:schemeClr val="tx1"/>
          </a:solidFill>
          <a:latin typeface="+mn-lt"/>
        </a:defRPr>
      </a:lvl3pPr>
      <a:lvl4pPr marL="2511425" indent="-457200" algn="l" rtl="0" fontAlgn="base">
        <a:spcBef>
          <a:spcPct val="5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q"/>
        <a:defRPr sz="3600">
          <a:solidFill>
            <a:schemeClr val="tx1"/>
          </a:solidFill>
          <a:latin typeface="+mn-lt"/>
        </a:defRPr>
      </a:lvl4pPr>
      <a:lvl5pPr marL="32035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5pPr>
      <a:lvl6pPr marL="36607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6pPr>
      <a:lvl7pPr marL="41179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7pPr>
      <a:lvl8pPr marL="45751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8pPr>
      <a:lvl9pPr marL="5032375" indent="-460375" algn="l" rtl="0" fontAlgn="base">
        <a:spcBef>
          <a:spcPct val="5000"/>
        </a:spcBef>
        <a:spcAft>
          <a:spcPct val="0"/>
        </a:spcAft>
        <a:buClr>
          <a:schemeClr val="accent2"/>
        </a:buClr>
        <a:buFont typeface="Tahoma" pitchFamily="34" charset="0"/>
        <a:buChar char="–"/>
        <a:defRPr sz="3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0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DEA5A82-9368-49AD-8135-94D8ACE3EF7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4/4/2016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83AAFC2-DC66-4C73-BF38-2317A3ABAD4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57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A48C90-F06B-4D8D-B848-18FA418F8EB2}" type="datetimeFigureOut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04-04-2016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7959E3B-D731-4638-904A-E6EB12A5E261}" type="slidenum">
              <a:rPr lang="da-DK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70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CBF2D-4CB5-400D-8CD8-46087C3CE247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4FA5FB-5882-4B79-A4FD-34E665AED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6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CBF2D-4CB5-400D-8CD8-46087C3CE247}" type="datetimeFigureOut">
              <a:rPr lang="en-US">
                <a:solidFill>
                  <a:srgbClr val="575F6D"/>
                </a:solidFill>
              </a:rPr>
              <a:pPr>
                <a:defRPr/>
              </a:pPr>
              <a:t>4/4/2016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entury Schoolbook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4FA5FB-5882-4B79-A4FD-34E665AED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7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8637588" cy="1079500"/>
          </a:xfrm>
        </p:spPr>
        <p:txBody>
          <a:bodyPr/>
          <a:lstStyle/>
          <a:p>
            <a:pPr algn="ctr"/>
            <a:r>
              <a:rPr lang="en-CA" dirty="0"/>
              <a:t>Chapter </a:t>
            </a:r>
            <a:r>
              <a:rPr lang="en-CA" dirty="0" smtClean="0"/>
              <a:t>24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1517738"/>
            <a:ext cx="8644877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772400" cy="765175"/>
          </a:xfrm>
        </p:spPr>
        <p:txBody>
          <a:bodyPr/>
          <a:lstStyle/>
          <a:p>
            <a:pPr eaLnBrk="1" hangingPunct="1"/>
            <a:r>
              <a:rPr lang="en-CA" smtClean="0"/>
              <a:t>Comparison of NH</a:t>
            </a:r>
            <a:r>
              <a:rPr lang="en-CA" baseline="-25000" smtClean="0"/>
              <a:t>3</a:t>
            </a:r>
            <a:r>
              <a:rPr lang="en-CA" smtClean="0"/>
              <a:t> to Amines </a:t>
            </a:r>
          </a:p>
        </p:txBody>
      </p:sp>
      <p:pic>
        <p:nvPicPr>
          <p:cNvPr id="15363" name="Picture 3" descr="16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7010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086600" y="30480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rgbClr val="D0C1D5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rgbClr val="D0C1D5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rgbClr val="D0C1D5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0C1D5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a-DK" sz="2800" b="1">
              <a:solidFill>
                <a:srgbClr val="4F81BD"/>
              </a:solidFill>
              <a:latin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 rot="-5400000">
            <a:off x="-2781300" y="2933700"/>
            <a:ext cx="6553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EEECE1"/>
                </a:solidFill>
                <a:latin typeface="Calibri"/>
              </a:rPr>
              <a:t>15.1 Amines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15742" y="5705475"/>
            <a:ext cx="2893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a-DK" sz="48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pyramidal</a:t>
            </a:r>
            <a:endParaRPr lang="da-DK" sz="480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0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109714-C594-466C-B24A-0E13B308D96B}" type="slidenum">
              <a:rPr lang="ar-SA"/>
              <a:pPr/>
              <a:t>11</a:t>
            </a:fld>
            <a:endParaRPr lang="en-CA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Arial" charset="0"/>
              </a:rPr>
              <a:t>Amines</a:t>
            </a:r>
            <a:r>
              <a:rPr lang="en-US" sz="3800" dirty="0" smtClean="0">
                <a:latin typeface="Arial" charset="0"/>
              </a:rPr>
              <a:t> – </a:t>
            </a:r>
            <a:r>
              <a:rPr lang="en-US" sz="2800" dirty="0" smtClean="0">
                <a:latin typeface="Arial" charset="0"/>
              </a:rPr>
              <a:t>Organic Nitrogen Compounds</a:t>
            </a:r>
            <a:endParaRPr lang="en-CA" sz="28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772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Organic derivatives of ammonia, </a:t>
            </a:r>
            <a:r>
              <a:rPr lang="en-US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NH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en-US" sz="2400" dirty="0" smtClean="0"/>
              <a:t>,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Nitrogen atom with a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lone pair</a:t>
            </a:r>
            <a:r>
              <a:rPr lang="en-US" sz="2400" dirty="0" smtClean="0"/>
              <a:t> of electrons, making amines both basic and nucleophilic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Occur in 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plants</a:t>
            </a:r>
            <a:r>
              <a:rPr lang="en-US" sz="2400" dirty="0" smtClean="0"/>
              <a:t> and 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animals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429000"/>
            <a:ext cx="76073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95285"/>
            <a:ext cx="7600950" cy="838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Amines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1534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derivatives of ammonia,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</a:t>
            </a:r>
            <a:r>
              <a:rPr lang="en-US" baseline="-250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, in which one or more hydrogen atoms are replaced with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alkyl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aromatic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groups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contain </a:t>
            </a:r>
            <a:r>
              <a:rPr lang="en-US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attached to one or more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alkyl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aromatic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groups</a:t>
            </a:r>
          </a:p>
        </p:txBody>
      </p:sp>
      <p:pic>
        <p:nvPicPr>
          <p:cNvPr id="174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85" y="3877499"/>
            <a:ext cx="44196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5" y="5213340"/>
            <a:ext cx="32004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35" y="4114800"/>
            <a:ext cx="16287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1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Classification of Amines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Amines are classified as primary, secondary, or tertiary: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primary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(1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</a:rPr>
              <a:t>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 has one carbon group bonded to the nitrogen atom.</a:t>
            </a:r>
          </a:p>
          <a:p>
            <a:pPr eaLnBrk="1" hangingPunct="1">
              <a:spcBef>
                <a:spcPct val="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secondary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(2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</a:rPr>
              <a:t>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has two carbon groups bonded to the nitrogen atom.</a:t>
            </a:r>
          </a:p>
          <a:p>
            <a:pPr eaLnBrk="1" hangingPunct="1">
              <a:spcBef>
                <a:spcPts val="5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tertiary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(3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ea typeface="Calibri"/>
              </a:rPr>
              <a:t>°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 </a:t>
            </a:r>
            <a:r>
              <a:rPr lang="en-US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has three carbon groups bonded to the nitrogen atom.</a:t>
            </a:r>
          </a:p>
          <a:p>
            <a:pPr eaLnBrk="1" hangingPunct="1">
              <a:spcBef>
                <a:spcPts val="500"/>
              </a:spcBef>
              <a:buSzTx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</a:pPr>
            <a:endParaRPr lang="en-US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rgbClr val="F75959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1°		            2°		               3°</a:t>
            </a:r>
          </a:p>
        </p:txBody>
      </p:sp>
      <p:pic>
        <p:nvPicPr>
          <p:cNvPr id="1945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0"/>
            <a:ext cx="7467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93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Classification of Amines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"/>
          <a:stretch/>
        </p:blipFill>
        <p:spPr>
          <a:xfrm>
            <a:off x="457200" y="1789598"/>
            <a:ext cx="8219458" cy="38492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68349" y="5705475"/>
            <a:ext cx="6607302" cy="5048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Amines have one or more carbon atoms bonded to the N atom.</a:t>
            </a:r>
          </a:p>
        </p:txBody>
      </p:sp>
    </p:spTree>
    <p:extLst>
      <p:ext uri="{BB962C8B-B14F-4D97-AF65-F5344CB8AC3E}">
        <p14:creationId xmlns:p14="http://schemas.microsoft.com/office/powerpoint/2010/main" val="19332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Naming Amines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382000" cy="4495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Simple amines 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are named as </a:t>
            </a:r>
            <a:r>
              <a:rPr lang="en-US" b="1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alkylamines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list the names of the alkyl groups bonded to the N atom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in alphabetical order in front of </a:t>
            </a:r>
            <a:r>
              <a:rPr lang="en-US" b="1" i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SzTx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use prefixes to identify duplicate alkyl substituents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	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5000"/>
              </a:lnSpc>
              <a:spcBef>
                <a:spcPct val="1000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baseline="-25000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	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Ethyl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	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Dimethyl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  <a:endParaRPr lang="en-US" b="1" dirty="0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Font typeface="Wingdings" pitchFamily="2" charset="2"/>
              <a:buNone/>
            </a:pPr>
            <a:endParaRPr lang="en-US" b="1" dirty="0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b="1" baseline="-25000" dirty="0" smtClean="0">
              <a:solidFill>
                <a:schemeClr val="bg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b="1" baseline="-25000" dirty="0" smtClean="0">
                <a:solidFill>
                  <a:schemeClr val="bg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	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Ethyldimethyl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55" y="4635502"/>
            <a:ext cx="2311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210176"/>
            <a:ext cx="2197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44" y="5772150"/>
            <a:ext cx="28194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8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219078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8486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common name for each amine and classify it as primary, secondary, or tertiary.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A.  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—CH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—NH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</a:rPr>
              <a:t>2</a:t>
            </a: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aseline="-250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aseline="-2500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B.   </a:t>
            </a:r>
          </a:p>
        </p:txBody>
      </p:sp>
      <p:pic>
        <p:nvPicPr>
          <p:cNvPr id="2560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7200"/>
            <a:ext cx="2971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7772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762000" y="1600200"/>
            <a:ext cx="8001000" cy="41148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common name for each amine and classify it as primary, secondary, or tertiary.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 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—CH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—CH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—NH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propyl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1</a:t>
            </a:r>
            <a:r>
              <a:rPr lang="en-US" dirty="0" smtClean="0">
                <a:latin typeface="Times New Roman"/>
                <a:ea typeface="Calibri"/>
              </a:rPr>
              <a:t>°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aseline="-25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			                 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ethyldimethyl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3</a:t>
            </a:r>
            <a:r>
              <a:rPr lang="en-US" dirty="0" smtClean="0">
                <a:latin typeface="Times New Roman"/>
                <a:ea typeface="Calibri"/>
              </a:rPr>
              <a:t>°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  <a:sym typeface="Symbol" pitchFamily="18" charset="2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765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2971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30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1"/>
            <a:ext cx="76342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Aromatic Amines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001000" cy="3352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amine of benzene is name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aniline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Tx/>
              <a:buFontTx/>
              <a:buChar char="•"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Alkyl groups on the N use the prefix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with the alkyl name.</a:t>
            </a:r>
            <a:endParaRPr lang="en-US" i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Char char="•"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dirty="0" smtClean="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dirty="0" smtClean="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Char char="§"/>
            </a:pPr>
            <a:endParaRPr lang="en-US" dirty="0" smtClean="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endParaRPr lang="en-US" dirty="0" smtClean="0">
              <a:solidFill>
                <a:schemeClr val="accent2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Methylaniline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Aniline  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3-Chloroaniline </a:t>
            </a:r>
          </a:p>
          <a:p>
            <a:pPr eaLnBrk="1" hangingPunct="1"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Aniline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ea typeface="ＭＳ Ｐゴシック" pitchFamily="34" charset="-128"/>
              </a:rPr>
              <a:t>is used to make many dyes, which give color to wool, cotton, and silk fibers, as well as blue jeans.</a:t>
            </a:r>
            <a:endParaRPr lang="en-US" sz="2600" b="1" dirty="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62484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4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79"/>
            <a:ext cx="7634288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162800" cy="4419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common name of each amine compound.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A.		               </a:t>
            </a:r>
            <a:r>
              <a:rPr lang="en-US" baseline="-250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4151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7511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5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457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9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Amines</a:t>
            </a:r>
            <a:endParaRPr lang="en-US" sz="9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143843"/>
              </p:ext>
            </p:extLst>
          </p:nvPr>
        </p:nvGraphicFramePr>
        <p:xfrm>
          <a:off x="2555776" y="2590800"/>
          <a:ext cx="4032448" cy="365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S ChemDraw Drawing" r:id="rId4" imgW="369903" imgH="334756" progId="ChemDraw.Document.6.0">
                  <p:embed/>
                </p:oleObj>
              </mc:Choice>
              <mc:Fallback>
                <p:oleObj name="CS ChemDraw Drawing" r:id="rId4" imgW="369903" imgH="33475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590800"/>
                        <a:ext cx="4032448" cy="365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49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80"/>
            <a:ext cx="7634288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8382000" cy="4419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Give the common name of each amine compound.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 					    	 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diethylmethyl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	               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B.						 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ethyl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aniline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3379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0"/>
            <a:ext cx="4151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27511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9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7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Skeletal Structures of Amines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7924800" cy="4114800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buClr>
                <a:schemeClr val="bg2"/>
              </a:buClr>
              <a:buSzTx/>
              <a:buFontTx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The skeletal structures show the shapes of amine molecules with one or more alkyl groups bonded to the nitrogen atom.</a:t>
            </a:r>
          </a:p>
          <a:p>
            <a:pPr marL="0" indent="0" eaLnBrk="1" hangingPunct="1">
              <a:lnSpc>
                <a:spcPct val="95000"/>
              </a:lnSpc>
              <a:buClr>
                <a:schemeClr val="bg2"/>
              </a:buClr>
              <a:buSzTx/>
              <a:buFontTx/>
              <a:buNone/>
            </a:pPr>
            <a:endParaRPr lang="en-US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6"/>
          <a:stretch/>
        </p:blipFill>
        <p:spPr>
          <a:xfrm>
            <a:off x="342900" y="3140964"/>
            <a:ext cx="8534400" cy="17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6106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Constitutional</a:t>
            </a:r>
            <a:r>
              <a:rPr lang="en-US" baseline="0" dirty="0" smtClean="0"/>
              <a:t> Isomers: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1-</a:t>
            </a:r>
            <a:r>
              <a:rPr lang="en-US" baseline="0" dirty="0" smtClean="0">
                <a:solidFill>
                  <a:srgbClr val="FF0000"/>
                </a:solidFill>
              </a:rPr>
              <a:t>penta</a:t>
            </a:r>
            <a:r>
              <a:rPr lang="en-US" baseline="0" dirty="0" smtClean="0"/>
              <a:t>amine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1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31A320-DE03-43C2-BBA8-77606B972ED0}" type="slidenum">
              <a:rPr lang="ar-SA"/>
              <a:pPr/>
              <a:t>23</a:t>
            </a:fld>
            <a:endParaRPr lang="en-CA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>
                <a:latin typeface="Arial" charset="0"/>
              </a:rPr>
              <a:t>Chirality Is Possible </a:t>
            </a:r>
            <a:r>
              <a:rPr lang="en-US" sz="3800" dirty="0" smtClean="0">
                <a:latin typeface="Arial" charset="0"/>
              </a:rPr>
              <a:t/>
            </a:r>
            <a:br>
              <a:rPr lang="en-US" sz="3800" dirty="0" smtClean="0">
                <a:latin typeface="Arial" charset="0"/>
              </a:rPr>
            </a:br>
            <a:r>
              <a:rPr lang="en-US" sz="2800" i="1" dirty="0" smtClean="0">
                <a:latin typeface="Arial" charset="0"/>
              </a:rPr>
              <a:t>(</a:t>
            </a:r>
            <a:r>
              <a:rPr lang="en-US" sz="2800" i="1" dirty="0" smtClean="0">
                <a:latin typeface="Arial" charset="0"/>
              </a:rPr>
              <a:t>But Not Observed)</a:t>
            </a:r>
            <a:endParaRPr lang="en-US" sz="2800" i="1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 amine with three different substituents on nitrogen is </a:t>
            </a:r>
            <a:r>
              <a:rPr lang="en-US" sz="2400" dirty="0" smtClean="0">
                <a:solidFill>
                  <a:srgbClr val="FF0000"/>
                </a:solidFill>
              </a:rPr>
              <a:t>chiral</a:t>
            </a:r>
            <a:r>
              <a:rPr lang="en-US" sz="2400" dirty="0" smtClean="0"/>
              <a:t> (in principle but not in practice): the </a:t>
            </a:r>
            <a:r>
              <a:rPr lang="en-US" sz="2400" dirty="0" smtClean="0">
                <a:solidFill>
                  <a:srgbClr val="FF0000"/>
                </a:solidFill>
              </a:rPr>
              <a:t>lone pair </a:t>
            </a:r>
            <a:r>
              <a:rPr lang="en-US" sz="2400" dirty="0" smtClean="0"/>
              <a:t>of electrons is the </a:t>
            </a:r>
            <a:r>
              <a:rPr lang="en-US" sz="2400" dirty="0" smtClean="0">
                <a:solidFill>
                  <a:srgbClr val="FF0000"/>
                </a:solidFill>
              </a:rPr>
              <a:t>fourth</a:t>
            </a:r>
            <a:r>
              <a:rPr lang="en-US" sz="2400" dirty="0" smtClean="0"/>
              <a:t> substituent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Most amines that have </a:t>
            </a:r>
            <a:r>
              <a:rPr lang="en-US" sz="2400" dirty="0" smtClean="0">
                <a:solidFill>
                  <a:srgbClr val="FF0000"/>
                </a:solidFill>
              </a:rPr>
              <a:t>3 different substituents </a:t>
            </a:r>
            <a:r>
              <a:rPr lang="en-US" sz="2400" dirty="0" smtClean="0"/>
              <a:t>on </a:t>
            </a:r>
            <a:r>
              <a:rPr lang="en-US" sz="2400" b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 are not resolved because the molecules interconvert by </a:t>
            </a:r>
            <a:r>
              <a:rPr lang="en-US" sz="2400" i="1" dirty="0" smtClean="0"/>
              <a:t>pyramidal inversion</a:t>
            </a:r>
            <a:endParaRPr lang="en-US" sz="2400" dirty="0" smtClean="0"/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657600"/>
            <a:ext cx="73914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B78C36-BB8E-4995-86FE-803567D93FE3}" type="slidenum">
              <a:rPr lang="ar-SA"/>
              <a:pPr/>
              <a:t>24</a:t>
            </a:fld>
            <a:endParaRPr lang="en-CA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Amines Form H-Bonds</a:t>
            </a:r>
            <a:endParaRPr lang="en-US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676400"/>
          </a:xfrm>
        </p:spPr>
        <p:txBody>
          <a:bodyPr/>
          <a:lstStyle/>
          <a:p>
            <a:pPr eaLnBrk="1" hangingPunct="1"/>
            <a:r>
              <a:rPr lang="en-US" sz="2400" smtClean="0"/>
              <a:t>Amines with fewer than five carbons are water-soluble</a:t>
            </a:r>
          </a:p>
          <a:p>
            <a:pPr eaLnBrk="1" hangingPunct="1"/>
            <a:r>
              <a:rPr lang="en-US" sz="2400" smtClean="0"/>
              <a:t>Primary and secondary amines form hydrogen bonds, increasing their boiling points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3825" y="3276600"/>
            <a:ext cx="635635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8BB477-2A19-465B-82EC-5BA6675E4E44}" type="slidenum">
              <a:rPr lang="en-US" smtClean="0">
                <a:solidFill>
                  <a:srgbClr val="575F6D"/>
                </a:solidFill>
              </a:rPr>
              <a:pPr/>
              <a:t>25</a:t>
            </a:fld>
            <a:endParaRPr lang="en-US" smtClean="0">
              <a:solidFill>
                <a:srgbClr val="575F6D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ctr"/>
          <a:lstStyle/>
          <a:p>
            <a:pPr eaLnBrk="1" hangingPunct="1"/>
            <a:r>
              <a:rPr lang="en-US" b="1" smtClean="0"/>
              <a:t>Physical Properties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8839200" cy="4343400"/>
          </a:xfrm>
          <a:noFill/>
        </p:spPr>
        <p:txBody>
          <a:bodyPr lIns="90488" tIns="44450" rIns="90488" bIns="44450"/>
          <a:lstStyle/>
          <a:p>
            <a:pPr eaLnBrk="1" hangingPunct="1">
              <a:buFont typeface="Geneva"/>
              <a:buChar char="•"/>
            </a:pPr>
            <a:r>
              <a:rPr lang="en-US" dirty="0" smtClean="0"/>
              <a:t>Amines are </a:t>
            </a:r>
            <a:r>
              <a:rPr lang="en-US" dirty="0" smtClean="0">
                <a:solidFill>
                  <a:srgbClr val="FF0000"/>
                </a:solidFill>
              </a:rPr>
              <a:t>polar</a:t>
            </a:r>
            <a:r>
              <a:rPr lang="en-US" dirty="0" smtClean="0"/>
              <a:t> compounds</a:t>
            </a:r>
          </a:p>
          <a:p>
            <a:pPr eaLnBrk="1" hangingPunct="1">
              <a:buFont typeface="Geneva"/>
              <a:buChar char="•"/>
            </a:pPr>
            <a:r>
              <a:rPr lang="en-US" dirty="0" smtClean="0"/>
              <a:t>Both </a:t>
            </a:r>
            <a:r>
              <a:rPr lang="en-US" dirty="0" smtClean="0">
                <a:solidFill>
                  <a:srgbClr val="FF0000"/>
                </a:solidFill>
              </a:rPr>
              <a:t>1°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2°</a:t>
            </a:r>
            <a:r>
              <a:rPr lang="en-US" dirty="0" smtClean="0"/>
              <a:t> amines form hydrogen bonds</a:t>
            </a:r>
          </a:p>
          <a:p>
            <a:pPr eaLnBrk="1" hangingPunct="1">
              <a:buFont typeface="Geneva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Boiling points </a:t>
            </a:r>
            <a:r>
              <a:rPr lang="en-US" dirty="0" smtClean="0"/>
              <a:t>are higher than corresponding </a:t>
            </a:r>
            <a:r>
              <a:rPr lang="en-US" dirty="0" err="1" smtClean="0">
                <a:solidFill>
                  <a:srgbClr val="FF0000"/>
                </a:solidFill>
              </a:rPr>
              <a:t>alkanes</a:t>
            </a:r>
            <a:r>
              <a:rPr lang="en-US" dirty="0" smtClean="0"/>
              <a:t> but lower than the corresponding </a:t>
            </a:r>
            <a:r>
              <a:rPr lang="en-US" dirty="0" smtClean="0">
                <a:solidFill>
                  <a:srgbClr val="FF0000"/>
                </a:solidFill>
              </a:rPr>
              <a:t>alcohols</a:t>
            </a:r>
          </a:p>
          <a:p>
            <a:pPr eaLnBrk="1" hangingPunct="1">
              <a:buFont typeface="Geneva"/>
              <a:buChar char="•"/>
            </a:pPr>
            <a:r>
              <a:rPr lang="en-US" dirty="0" smtClean="0"/>
              <a:t>Are soluble if </a:t>
            </a:r>
            <a:r>
              <a:rPr lang="en-US" dirty="0" smtClean="0">
                <a:solidFill>
                  <a:srgbClr val="FF0000"/>
                </a:solidFill>
              </a:rPr>
              <a:t>6 or less carbons </a:t>
            </a:r>
            <a:r>
              <a:rPr lang="en-US" dirty="0" smtClean="0"/>
              <a:t>are present</a:t>
            </a:r>
          </a:p>
        </p:txBody>
      </p:sp>
      <p:sp>
        <p:nvSpPr>
          <p:cNvPr id="19461" name="Slide Number Placeholder 5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27E8C3DF-F137-488B-A064-D39A564DDAB9}" type="slidenum">
              <a:rPr lang="en-US" sz="1400">
                <a:solidFill>
                  <a:prstClr val="black"/>
                </a:solidFill>
                <a:cs typeface="Arial" charset="0"/>
              </a:rPr>
              <a:pPr algn="r"/>
              <a:t>25</a:t>
            </a:fld>
            <a:endParaRPr lang="en-US" sz="14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926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B89504-D2DF-4959-889D-9AF000C55CE5}" type="slidenum">
              <a:rPr lang="en-US" smtClean="0">
                <a:solidFill>
                  <a:srgbClr val="575F6D"/>
                </a:solidFill>
              </a:rPr>
              <a:pPr/>
              <a:t>26</a:t>
            </a:fld>
            <a:endParaRPr lang="en-US" smtClean="0">
              <a:solidFill>
                <a:srgbClr val="575F6D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086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Boiling Points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1828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N-H less polar </a:t>
            </a:r>
            <a:r>
              <a:rPr lang="en-US" dirty="0" smtClean="0"/>
              <a:t>than O-H.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Weaker</a:t>
            </a:r>
            <a:r>
              <a:rPr lang="en-US" dirty="0" smtClean="0"/>
              <a:t> hydrogen bonding.</a:t>
            </a:r>
          </a:p>
          <a:p>
            <a:pPr eaLnBrk="1" hangingPunct="1"/>
            <a:r>
              <a:rPr lang="en-US" dirty="0" smtClean="0"/>
              <a:t>Tertiary amines </a:t>
            </a:r>
            <a:r>
              <a:rPr lang="en-US" dirty="0" smtClean="0">
                <a:solidFill>
                  <a:srgbClr val="FF0000"/>
                </a:solidFill>
              </a:rPr>
              <a:t>cannot</a:t>
            </a:r>
            <a:r>
              <a:rPr lang="en-US" dirty="0" smtClean="0"/>
              <a:t> hydrogen bond.</a:t>
            </a:r>
          </a:p>
        </p:txBody>
      </p:sp>
      <p:sp>
        <p:nvSpPr>
          <p:cNvPr id="21510" name="Slide Number Placeholder 8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DF422D68-DA07-489E-9802-D26959C19BEC}" type="slidenum">
              <a:rPr lang="en-US" sz="1400">
                <a:solidFill>
                  <a:prstClr val="black"/>
                </a:solidFill>
                <a:cs typeface="Arial" charset="0"/>
              </a:rPr>
              <a:pPr algn="r"/>
              <a:t>26</a:t>
            </a:fld>
            <a:endParaRPr lang="en-US" sz="140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05BA06-1AA3-4030-BF4E-022E67800B7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Physical Properties of Amines</a:t>
            </a:r>
          </a:p>
        </p:txBody>
      </p:sp>
      <p:graphicFrame>
        <p:nvGraphicFramePr>
          <p:cNvPr id="62504" name="Group 40"/>
          <p:cNvGraphicFramePr>
            <a:graphicFrameLocks noGrp="1"/>
          </p:cNvGraphicFramePr>
          <p:nvPr>
            <p:ph type="tbl" idx="1"/>
          </p:nvPr>
        </p:nvGraphicFramePr>
        <p:xfrm>
          <a:off x="914400" y="3124200"/>
          <a:ext cx="7193280" cy="2800254"/>
        </p:xfrm>
        <a:graphic>
          <a:graphicData uri="http://schemas.openxmlformats.org/drawingml/2006/table">
            <a:tbl>
              <a:tblPr/>
              <a:tblGrid>
                <a:gridCol w="2397760"/>
                <a:gridCol w="2397760"/>
                <a:gridCol w="2397760"/>
              </a:tblGrid>
              <a:tr h="4795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Compound</a:t>
                      </a:r>
                    </a:p>
                  </a:txBody>
                  <a:tcPr marL="84627" marR="84627" marT="42304" marB="42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Formula Mass</a:t>
                      </a:r>
                    </a:p>
                  </a:txBody>
                  <a:tcPr marL="84627" marR="84627" marT="42304" marB="42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BP(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C)</a:t>
                      </a:r>
                    </a:p>
                  </a:txBody>
                  <a:tcPr marL="84627" marR="84627" marT="42304" marB="42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84627" marR="84627" marT="42304" marB="42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84627" marR="84627" marT="42304" marB="42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-89</a:t>
                      </a:r>
                    </a:p>
                  </a:txBody>
                  <a:tcPr marL="84627" marR="84627" marT="42304" marB="42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6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</a:t>
                      </a:r>
                      <a:r>
                        <a:rPr kumimoji="0" lang="en-US" sz="2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84627" marR="84627" marT="42304" marB="42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L="84627" marR="84627" marT="42304" marB="42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-6</a:t>
                      </a:r>
                    </a:p>
                  </a:txBody>
                  <a:tcPr marL="84627" marR="84627" marT="42304" marB="42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</a:t>
                      </a:r>
                      <a:r>
                        <a:rPr kumimoji="0" lang="en-US" sz="2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OH</a:t>
                      </a:r>
                    </a:p>
                  </a:txBody>
                  <a:tcPr marL="84627" marR="84627" marT="42304" marB="423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L="84627" marR="84627" marT="42304" marB="42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65</a:t>
                      </a:r>
                    </a:p>
                  </a:txBody>
                  <a:tcPr marL="84627" marR="84627" marT="42304" marB="423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54" name="Text Box 41"/>
          <p:cNvSpPr txBox="1">
            <a:spLocks noChangeArrowheads="1"/>
          </p:cNvSpPr>
          <p:nvPr/>
        </p:nvSpPr>
        <p:spPr bwMode="auto">
          <a:xfrm>
            <a:off x="381000" y="1828800"/>
            <a:ext cx="8212505" cy="95410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E8637"/>
                </a:solidFill>
                <a:cs typeface="Arial" charset="0"/>
              </a:rPr>
              <a:t>Boiling points of amines are higher than those </a:t>
            </a:r>
            <a:endParaRPr lang="en-US" sz="2800" b="1" dirty="0" smtClean="0">
              <a:solidFill>
                <a:srgbClr val="FE8637"/>
              </a:solidFill>
              <a:cs typeface="Arial" charset="0"/>
            </a:endParaRPr>
          </a:p>
          <a:p>
            <a:r>
              <a:rPr lang="en-US" sz="2800" b="1" dirty="0" smtClean="0">
                <a:solidFill>
                  <a:srgbClr val="FE8637"/>
                </a:solidFill>
                <a:cs typeface="Arial" charset="0"/>
              </a:rPr>
              <a:t>of </a:t>
            </a:r>
            <a:r>
              <a:rPr lang="en-US" sz="2800" b="1" dirty="0" err="1" smtClean="0">
                <a:solidFill>
                  <a:srgbClr val="FE8637"/>
                </a:solidFill>
                <a:cs typeface="Arial" charset="0"/>
              </a:rPr>
              <a:t>alkanes</a:t>
            </a:r>
            <a:r>
              <a:rPr lang="en-US" sz="2800" b="1" dirty="0" smtClean="0">
                <a:solidFill>
                  <a:srgbClr val="FE8637"/>
                </a:solidFill>
                <a:cs typeface="Arial" charset="0"/>
              </a:rPr>
              <a:t> </a:t>
            </a:r>
            <a:r>
              <a:rPr lang="en-US" sz="2800" b="1" dirty="0">
                <a:solidFill>
                  <a:srgbClr val="FE8637"/>
                </a:solidFill>
                <a:cs typeface="Arial" charset="0"/>
              </a:rPr>
              <a:t>but lower than those of alcohols</a:t>
            </a:r>
            <a:r>
              <a:rPr lang="en-US" b="1" dirty="0">
                <a:solidFill>
                  <a:srgbClr val="FE8637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7736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Study Check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Which of the following compounds are soluble in water? </a:t>
            </a:r>
          </a:p>
        </p:txBody>
      </p:sp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685800" y="236220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A.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NH</a:t>
            </a:r>
            <a:r>
              <a:rPr lang="en-US" sz="2400" baseline="-25000">
                <a:latin typeface="Times" pitchFamily="-84" charset="0"/>
              </a:rPr>
              <a:t>2</a:t>
            </a:r>
          </a:p>
          <a:p>
            <a:endParaRPr lang="en-US" sz="2400" baseline="-250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B.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NH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3</a:t>
            </a:r>
          </a:p>
          <a:p>
            <a:endParaRPr lang="en-US" sz="2400" baseline="-250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C.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3</a:t>
            </a:r>
            <a:endParaRPr lang="en-US" sz="240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Solution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2971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Which of the following compounds are soluble in water?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Both A and B are amines that can form hydrogen bonds with water and are therefore soluble in water. C is an alkane and therefore not soluble in water.</a:t>
            </a: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685800" y="2362200"/>
            <a:ext cx="45720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A.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NH</a:t>
            </a:r>
            <a:r>
              <a:rPr lang="en-US" sz="2400" baseline="-25000">
                <a:latin typeface="Times" pitchFamily="-84" charset="0"/>
              </a:rPr>
              <a:t>2</a:t>
            </a:r>
          </a:p>
          <a:p>
            <a:endParaRPr lang="en-US" sz="2400" baseline="-250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B.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NH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3</a:t>
            </a:r>
          </a:p>
          <a:p>
            <a:endParaRPr lang="en-US" sz="2400" baseline="-25000">
              <a:latin typeface="Times" pitchFamily="-84" charset="0"/>
            </a:endParaRPr>
          </a:p>
          <a:p>
            <a:r>
              <a:rPr lang="en-US" sz="2400">
                <a:latin typeface="Times" pitchFamily="-84" charset="0"/>
              </a:rPr>
              <a:t>C.  CH</a:t>
            </a:r>
            <a:r>
              <a:rPr lang="en-US" sz="2400" baseline="-25000">
                <a:latin typeface="Times" pitchFamily="-84" charset="0"/>
              </a:rPr>
              <a:t>3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2 </a:t>
            </a:r>
            <a:r>
              <a:rPr lang="en-US" sz="2400">
                <a:latin typeface="Times" pitchFamily="-84" charset="0"/>
              </a:rPr>
              <a:t>—</a:t>
            </a:r>
            <a:r>
              <a:rPr lang="en-US" sz="2400" baseline="-25000">
                <a:latin typeface="Times" pitchFamily="-84" charset="0"/>
              </a:rPr>
              <a:t> </a:t>
            </a:r>
            <a:r>
              <a:rPr lang="en-US" sz="2400">
                <a:latin typeface="Times" pitchFamily="-84" charset="0"/>
              </a:rPr>
              <a:t>CH</a:t>
            </a:r>
            <a:r>
              <a:rPr lang="en-US" sz="2400" baseline="-25000">
                <a:latin typeface="Times" pitchFamily="-84" charset="0"/>
              </a:rPr>
              <a:t>3</a:t>
            </a:r>
            <a:endParaRPr lang="en-US" sz="2400">
              <a:latin typeface="Time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Amines: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Nomenclature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3568" y="620688"/>
          <a:ext cx="750411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S ChemDraw Drawing" r:id="rId3" imgW="7503938" imgH="1470184" progId="ChemDraw.Document.6.0">
                  <p:embed/>
                </p:oleObj>
              </mc:Choice>
              <mc:Fallback>
                <p:oleObj name="CS ChemDraw Drawing" r:id="rId3" imgW="7503938" imgH="147018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620688"/>
                        <a:ext cx="750411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115616" y="4437112"/>
          <a:ext cx="6881812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S ChemDraw Drawing" r:id="rId5" imgW="6882003" imgH="1314593" progId="ChemDraw.Document.6.0">
                  <p:embed/>
                </p:oleObj>
              </mc:Choice>
              <mc:Fallback>
                <p:oleObj name="CS ChemDraw Drawing" r:id="rId5" imgW="6882003" imgH="131459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437112"/>
                        <a:ext cx="6881812" cy="131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743200" y="2420888"/>
          <a:ext cx="365760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CS ChemDraw Drawing" r:id="rId7" imgW="3657028" imgH="1691354" progId="ChemDraw.Document.6.0">
                  <p:embed/>
                </p:oleObj>
              </mc:Choice>
              <mc:Fallback>
                <p:oleObj name="CS ChemDraw Drawing" r:id="rId7" imgW="3657028" imgH="1691354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20888"/>
                        <a:ext cx="3657600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4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type="title"/>
          </p:nvPr>
        </p:nvSpPr>
        <p:spPr>
          <a:xfrm>
            <a:off x="527050" y="21907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Amines Act as Bases in Water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077200" cy="182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Ammonia (NH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3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),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as well as 1</a:t>
            </a:r>
            <a:r>
              <a:rPr lang="en-US" dirty="0" smtClean="0">
                <a:latin typeface="Times New Roman"/>
                <a:ea typeface="Calibri"/>
              </a:rPr>
              <a:t>°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" pitchFamily="-84" charset="0"/>
                <a:ea typeface="ＭＳ Ｐゴシック" pitchFamily="34" charset="-128"/>
                <a:sym typeface="Zapf Dingbats" pitchFamily="-84" charset="2"/>
              </a:rPr>
              <a:t>and 2</a:t>
            </a:r>
            <a:r>
              <a:rPr lang="en-US" dirty="0" smtClean="0">
                <a:latin typeface="Times New Roman"/>
                <a:ea typeface="Calibri"/>
              </a:rPr>
              <a:t>°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" pitchFamily="-84" charset="0"/>
                <a:ea typeface="ＭＳ Ｐゴシック" pitchFamily="34" charset="-128"/>
              </a:rPr>
              <a:t>amines,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acts as a </a:t>
            </a:r>
            <a:r>
              <a:rPr lang="en-US" dirty="0" err="1" smtClean="0">
                <a:latin typeface="Times New Roman" pitchFamily="18" charset="0"/>
                <a:ea typeface="ＭＳ Ｐゴシック" pitchFamily="34" charset="-128"/>
              </a:rPr>
              <a:t>Brønsted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–Lowry base because the lone electron pair on the nitrogen accepts H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</a:rPr>
              <a:t>+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from water to produce an ammonium ion (NH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</a:rPr>
              <a:t>4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</a:rPr>
              <a:t>+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)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and a hydroxide ion (OH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).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+   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                 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4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+     OH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ammonia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             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ammonium </a:t>
            </a:r>
            <a:r>
              <a:rPr lang="en-US" sz="2000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ion   </a:t>
            </a:r>
            <a:r>
              <a:rPr lang="en-US" sz="2000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hydroxide </a:t>
            </a:r>
            <a:r>
              <a:rPr lang="en-US" sz="2000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ion</a:t>
            </a:r>
            <a:endParaRPr lang="en-US" b="1" dirty="0" smtClean="0">
              <a:solidFill>
                <a:schemeClr val="folHlink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endParaRPr lang="en-US" b="1" dirty="0" smtClean="0">
              <a:solidFill>
                <a:schemeClr val="folHlink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+ 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	      CH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—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NH</a:t>
            </a:r>
            <a:r>
              <a:rPr lang="en-US" baseline="-25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+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OH</a:t>
            </a:r>
            <a:r>
              <a:rPr lang="en-US" baseline="30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–</a:t>
            </a: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methyl</a:t>
            </a:r>
            <a:r>
              <a:rPr lang="en-US" sz="2000" b="1" dirty="0" smtClean="0">
                <a:solidFill>
                  <a:srgbClr val="2C7C9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amine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 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  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methyl</a:t>
            </a:r>
            <a:r>
              <a:rPr lang="en-US" sz="2000" b="1" dirty="0" err="1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ammonium</a:t>
            </a:r>
            <a:r>
              <a:rPr lang="en-US" sz="2000" b="1" dirty="0" smtClean="0">
                <a:solidFill>
                  <a:srgbClr val="227A8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ion    hydroxide ion</a:t>
            </a:r>
          </a:p>
        </p:txBody>
      </p:sp>
      <p:grpSp>
        <p:nvGrpSpPr>
          <p:cNvPr id="48131" name="Group 11"/>
          <p:cNvGrpSpPr>
            <a:grpSpLocks/>
          </p:cNvGrpSpPr>
          <p:nvPr/>
        </p:nvGrpSpPr>
        <p:grpSpPr bwMode="auto">
          <a:xfrm>
            <a:off x="3954463" y="3962400"/>
            <a:ext cx="533400" cy="76200"/>
            <a:chOff x="2064" y="1728"/>
            <a:chExt cx="336" cy="48"/>
          </a:xfrm>
        </p:grpSpPr>
        <p:sp>
          <p:nvSpPr>
            <p:cNvPr id="48135" name="Line 3"/>
            <p:cNvSpPr>
              <a:spLocks noChangeShapeType="1"/>
            </p:cNvSpPr>
            <p:nvPr/>
          </p:nvSpPr>
          <p:spPr bwMode="auto">
            <a:xfrm>
              <a:off x="2064" y="172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6" name="Line 4"/>
            <p:cNvSpPr>
              <a:spLocks noChangeShapeType="1"/>
            </p:cNvSpPr>
            <p:nvPr/>
          </p:nvSpPr>
          <p:spPr bwMode="auto">
            <a:xfrm flipH="1">
              <a:off x="2064" y="177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2" name="Group 11"/>
          <p:cNvGrpSpPr>
            <a:grpSpLocks/>
          </p:cNvGrpSpPr>
          <p:nvPr/>
        </p:nvGrpSpPr>
        <p:grpSpPr bwMode="auto">
          <a:xfrm>
            <a:off x="4252913" y="5105400"/>
            <a:ext cx="533400" cy="76200"/>
            <a:chOff x="2064" y="1728"/>
            <a:chExt cx="336" cy="48"/>
          </a:xfrm>
        </p:grpSpPr>
        <p:sp>
          <p:nvSpPr>
            <p:cNvPr id="48133" name="Line 3"/>
            <p:cNvSpPr>
              <a:spLocks noChangeShapeType="1"/>
            </p:cNvSpPr>
            <p:nvPr/>
          </p:nvSpPr>
          <p:spPr bwMode="auto">
            <a:xfrm>
              <a:off x="2064" y="172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4" name="Line 4"/>
            <p:cNvSpPr>
              <a:spLocks noChangeShapeType="1"/>
            </p:cNvSpPr>
            <p:nvPr/>
          </p:nvSpPr>
          <p:spPr bwMode="auto">
            <a:xfrm flipH="1">
              <a:off x="2064" y="1776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81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Neutralization Forms Amine Salts</a:t>
            </a: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993554" y="5410200"/>
            <a:ext cx="769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The amines in fish react with </a:t>
            </a:r>
            <a:r>
              <a:rPr lang="en-US" sz="28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the acid 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in lemon juice to neutralize </a:t>
            </a:r>
            <a:r>
              <a:rPr lang="en-US" sz="2800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the “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fishy” odor.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00200"/>
            <a:ext cx="4038600" cy="363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/>
          </p:nvPr>
        </p:nvSpPr>
        <p:spPr>
          <a:xfrm>
            <a:off x="528638" y="219079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Neutralization Forms Amine Salts</a:t>
            </a:r>
          </a:p>
        </p:txBody>
      </p:sp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609600" y="1600200"/>
            <a:ext cx="800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latin typeface="Times" pitchFamily="-84" charset="0"/>
              </a:rPr>
              <a:t>An ammonium salt is named by using its alkylammonium ion name, followed by the name of the negative 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2"/>
          <a:stretch/>
        </p:blipFill>
        <p:spPr>
          <a:xfrm>
            <a:off x="1703365" y="2860167"/>
            <a:ext cx="5737269" cy="29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Properties of Ammonium Salts</a:t>
            </a:r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56563" cy="4114800"/>
          </a:xfrm>
        </p:spPr>
        <p:txBody>
          <a:bodyPr/>
          <a:lstStyle/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Amines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are usually converted </a:t>
            </a:r>
          </a:p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to their ammonium salt before </a:t>
            </a:r>
          </a:p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being used as drugs. 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endParaRPr lang="en-US" dirty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ammonium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salts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are solids at </a:t>
            </a:r>
          </a:p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room temperature, odorless and </a:t>
            </a:r>
          </a:p>
          <a:p>
            <a:pPr marL="0" indent="0" eaLnBrk="1" hangingPunct="1">
              <a:spcBef>
                <a:spcPts val="300"/>
              </a:spcBef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soluble in water and body fluids.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84" y="1752600"/>
            <a:ext cx="339231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6" y="16669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Properties of Ammonium Salts: Medications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56563" cy="3048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/>
              <a:buNone/>
              <a:defRPr/>
            </a:pPr>
            <a:r>
              <a:rPr lang="en-US" dirty="0" smtClean="0"/>
              <a:t>Ammonium salts are used as the active ingredients in medications: 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Ephedrine</a:t>
            </a:r>
            <a:r>
              <a:rPr lang="en-US" dirty="0" smtClean="0"/>
              <a:t> is used </a:t>
            </a:r>
            <a:r>
              <a:rPr lang="en-US" dirty="0"/>
              <a:t>as a </a:t>
            </a:r>
            <a:r>
              <a:rPr lang="en-US" dirty="0" smtClean="0"/>
              <a:t>bronchodilator in the decongestant Sudafed.</a:t>
            </a:r>
          </a:p>
          <a:p>
            <a:pPr eaLnBrk="1" hangingPunct="1">
              <a:spcBef>
                <a:spcPts val="0"/>
              </a:spcBef>
              <a:buFont typeface="Arial"/>
              <a:buChar char="•"/>
              <a:defRPr/>
            </a:pPr>
            <a:r>
              <a:rPr lang="en-US" dirty="0" err="1" smtClean="0"/>
              <a:t>Diphenylhydramine</a:t>
            </a:r>
            <a:r>
              <a:rPr lang="en-US" dirty="0" smtClean="0"/>
              <a:t>, found in </a:t>
            </a:r>
            <a:r>
              <a:rPr lang="en-US" dirty="0" smtClean="0">
                <a:solidFill>
                  <a:srgbClr val="FF0000"/>
                </a:solidFill>
              </a:rPr>
              <a:t>Benadryl</a:t>
            </a:r>
            <a:r>
              <a:rPr lang="en-US" dirty="0" smtClean="0"/>
              <a:t>, is </a:t>
            </a:r>
            <a:r>
              <a:rPr lang="en-US" dirty="0"/>
              <a:t>used </a:t>
            </a:r>
            <a:r>
              <a:rPr lang="en-US" dirty="0" smtClean="0"/>
              <a:t>for relief </a:t>
            </a:r>
            <a:r>
              <a:rPr lang="en-US" dirty="0"/>
              <a:t>of itching and </a:t>
            </a:r>
            <a:r>
              <a:rPr lang="en-US" dirty="0" smtClean="0"/>
              <a:t>pain </a:t>
            </a:r>
            <a:r>
              <a:rPr lang="en-US" dirty="0"/>
              <a:t>from </a:t>
            </a:r>
            <a:r>
              <a:rPr lang="en-US" dirty="0" smtClean="0"/>
              <a:t>skin </a:t>
            </a:r>
            <a:r>
              <a:rPr lang="en-US" dirty="0"/>
              <a:t>irritations and </a:t>
            </a:r>
            <a:r>
              <a:rPr lang="en-US" dirty="0" smtClean="0"/>
              <a:t>rashes.</a:t>
            </a:r>
            <a:endParaRPr lang="en-US" dirty="0">
              <a:ea typeface="ＭＳ Ｐゴシック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"/>
          <a:stretch/>
        </p:blipFill>
        <p:spPr>
          <a:xfrm>
            <a:off x="1143000" y="4505446"/>
            <a:ext cx="7391400" cy="213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16669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Properties of Ammonium Salts: Cocaine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382000" cy="4495800"/>
          </a:xfrm>
        </p:spPr>
        <p:txBody>
          <a:bodyPr/>
          <a:lstStyle/>
          <a:p>
            <a:pPr marL="0" indent="0" eaLnBrk="1" hangingPunct="1">
              <a:buFont typeface="Arial"/>
              <a:buNone/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narcotic </a:t>
            </a:r>
            <a:r>
              <a:rPr lang="en-US" dirty="0" smtClean="0">
                <a:solidFill>
                  <a:srgbClr val="FF0000"/>
                </a:solidFill>
              </a:rPr>
              <a:t>cocaine</a:t>
            </a:r>
            <a:r>
              <a:rPr lang="en-US" dirty="0" smtClean="0"/>
              <a:t>, extracted from coca leaves using an acidic </a:t>
            </a:r>
            <a:r>
              <a:rPr lang="en-US" dirty="0" err="1" smtClean="0"/>
              <a:t>HCl</a:t>
            </a:r>
            <a:r>
              <a:rPr lang="en-US" dirty="0" smtClean="0"/>
              <a:t> solution, is smuggled and used illegally in the form of  cocaine hydrochloride,</a:t>
            </a:r>
            <a:r>
              <a:rPr lang="en-US" b="1" dirty="0" smtClean="0"/>
              <a:t> </a:t>
            </a:r>
            <a:r>
              <a:rPr lang="en-US" dirty="0" smtClean="0"/>
              <a:t>an ammonium salt.</a:t>
            </a:r>
          </a:p>
          <a:p>
            <a:pPr marL="0" indent="0" eaLnBrk="1" hangingPunct="1">
              <a:buFont typeface="Arial"/>
              <a:buNone/>
              <a:defRPr/>
            </a:pPr>
            <a:endParaRPr lang="en-US" dirty="0"/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endParaRPr lang="en-US" dirty="0" smtClean="0"/>
          </a:p>
          <a:p>
            <a:pPr eaLnBrk="1" hangingPunct="1">
              <a:buFont typeface="Arial"/>
              <a:buChar char="•"/>
              <a:defRPr/>
            </a:pPr>
            <a:endParaRPr lang="en-US" dirty="0"/>
          </a:p>
          <a:p>
            <a:pPr marL="0" indent="0" eaLnBrk="1" hangingPunct="1">
              <a:buFont typeface="Arial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 typeface="Arial"/>
              <a:buNone/>
              <a:defRPr/>
            </a:pPr>
            <a:endParaRPr lang="en-US" dirty="0" smtClean="0">
              <a:ea typeface="ＭＳ Ｐゴシック" charset="0"/>
              <a:cs typeface="Times New Roman" charset="0"/>
            </a:endParaRPr>
          </a:p>
          <a:p>
            <a:pPr marL="0" indent="0" eaLnBrk="1" hangingPunct="1">
              <a:buFont typeface="Arial"/>
              <a:buNone/>
              <a:defRPr/>
            </a:pPr>
            <a:endParaRPr lang="en-US" dirty="0">
              <a:ea typeface="ＭＳ Ｐゴシック" charset="0"/>
              <a:cs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"/>
          <a:stretch/>
        </p:blipFill>
        <p:spPr>
          <a:xfrm>
            <a:off x="849636" y="3505200"/>
            <a:ext cx="7511403" cy="26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166688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Properties of Ammonium Salts: Cocaine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</a:rPr>
              <a:t>Cocaine hydrochloride</a:t>
            </a:r>
            <a:r>
              <a:rPr lang="en-US" b="1" dirty="0" smtClean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an ammonium salt, can be converted back to its free amine or free base form, 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crack cocaine</a:t>
            </a:r>
            <a:r>
              <a:rPr lang="en-US" altLang="en-US" dirty="0" smtClean="0">
                <a:latin typeface="Times New Roman" pitchFamily="18" charset="0"/>
                <a:ea typeface="ＭＳ Ｐゴシック" pitchFamily="34" charset="-128"/>
              </a:rPr>
              <a:t>”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 by treating it with a strong base. 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/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/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"/>
          <a:stretch/>
        </p:blipFill>
        <p:spPr>
          <a:xfrm>
            <a:off x="849636" y="3429000"/>
            <a:ext cx="7511403" cy="26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086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Basicity of Amines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077200" cy="2362200"/>
          </a:xfrm>
        </p:spPr>
        <p:txBody>
          <a:bodyPr/>
          <a:lstStyle/>
          <a:p>
            <a:pPr eaLnBrk="1" hangingPunct="1"/>
            <a:r>
              <a:rPr lang="en-US" dirty="0" smtClean="0"/>
              <a:t>Lone pair of electrons on nitrogen can accept a proton from an acid</a:t>
            </a:r>
          </a:p>
          <a:p>
            <a:pPr eaLnBrk="1" hangingPunct="1"/>
            <a:r>
              <a:rPr lang="en-US" dirty="0" smtClean="0"/>
              <a:t>All amines are weak bases and aqueous solutions of amines are basic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>
              <a:sym typeface="Symbol" pitchFamily="18" charset="2"/>
            </a:endParaRPr>
          </a:p>
        </p:txBody>
      </p:sp>
      <p:sp>
        <p:nvSpPr>
          <p:cNvPr id="23557" name="Slide Number Placeholder 5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5382729D-79A2-4A8F-9A14-FC07FFDDE0B4}" type="slidenum">
              <a:rPr lang="en-US" sz="1400">
                <a:solidFill>
                  <a:prstClr val="black"/>
                </a:solidFill>
                <a:cs typeface="Arial" charset="0"/>
              </a:rPr>
              <a:pPr algn="r"/>
              <a:t>37</a:t>
            </a:fld>
            <a:endParaRPr lang="en-US" sz="140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Group 59"/>
          <p:cNvGrpSpPr/>
          <p:nvPr/>
        </p:nvGrpSpPr>
        <p:grpSpPr>
          <a:xfrm>
            <a:off x="609600" y="4267200"/>
            <a:ext cx="8094663" cy="2133600"/>
            <a:chOff x="609600" y="4267200"/>
            <a:chExt cx="8094663" cy="2133600"/>
          </a:xfrm>
        </p:grpSpPr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2057400" y="4267200"/>
              <a:ext cx="1077913" cy="762000"/>
              <a:chOff x="1393" y="1432"/>
              <a:chExt cx="679" cy="472"/>
            </a:xfrm>
          </p:grpSpPr>
          <p:sp>
            <p:nvSpPr>
              <p:cNvPr id="23610" name="Freeform 60"/>
              <p:cNvSpPr>
                <a:spLocks/>
              </p:cNvSpPr>
              <p:nvPr/>
            </p:nvSpPr>
            <p:spPr bwMode="auto">
              <a:xfrm>
                <a:off x="1944" y="1768"/>
                <a:ext cx="128" cy="112"/>
              </a:xfrm>
              <a:custGeom>
                <a:avLst/>
                <a:gdLst>
                  <a:gd name="T0" fmla="*/ 128 w 128"/>
                  <a:gd name="T1" fmla="*/ 0 h 112"/>
                  <a:gd name="T2" fmla="*/ 48 w 128"/>
                  <a:gd name="T3" fmla="*/ 112 h 112"/>
                  <a:gd name="T4" fmla="*/ 48 w 128"/>
                  <a:gd name="T5" fmla="*/ 64 h 112"/>
                  <a:gd name="T6" fmla="*/ 0 w 128"/>
                  <a:gd name="T7" fmla="*/ 48 h 112"/>
                  <a:gd name="T8" fmla="*/ 128 w 128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12"/>
                  <a:gd name="T17" fmla="*/ 128 w 12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12">
                    <a:moveTo>
                      <a:pt x="128" y="0"/>
                    </a:moveTo>
                    <a:lnTo>
                      <a:pt x="48" y="112"/>
                    </a:lnTo>
                    <a:lnTo>
                      <a:pt x="48" y="64"/>
                    </a:lnTo>
                    <a:lnTo>
                      <a:pt x="0" y="48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611" name="Arc 61"/>
              <p:cNvSpPr>
                <a:spLocks/>
              </p:cNvSpPr>
              <p:nvPr/>
            </p:nvSpPr>
            <p:spPr bwMode="auto">
              <a:xfrm>
                <a:off x="1393" y="1432"/>
                <a:ext cx="617" cy="472"/>
              </a:xfrm>
              <a:custGeom>
                <a:avLst/>
                <a:gdLst>
                  <a:gd name="T0" fmla="*/ 14 w 28014"/>
                  <a:gd name="T1" fmla="*/ 8 h 21600"/>
                  <a:gd name="T2" fmla="*/ 0 w 28014"/>
                  <a:gd name="T3" fmla="*/ 7 h 21600"/>
                  <a:gd name="T4" fmla="*/ 7 w 2801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014"/>
                  <a:gd name="T10" fmla="*/ 0 h 21600"/>
                  <a:gd name="T11" fmla="*/ 28014 w 2801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014" h="21600" fill="none" extrusionOk="0">
                    <a:moveTo>
                      <a:pt x="28013" y="17514"/>
                    </a:moveTo>
                    <a:cubicBezTo>
                      <a:pt x="24334" y="20170"/>
                      <a:pt x="19911" y="21599"/>
                      <a:pt x="15373" y="21600"/>
                    </a:cubicBezTo>
                    <a:cubicBezTo>
                      <a:pt x="9595" y="21600"/>
                      <a:pt x="4058" y="19285"/>
                      <a:pt x="-1" y="15173"/>
                    </a:cubicBezTo>
                  </a:path>
                  <a:path w="28014" h="21600" stroke="0" extrusionOk="0">
                    <a:moveTo>
                      <a:pt x="28013" y="17514"/>
                    </a:moveTo>
                    <a:cubicBezTo>
                      <a:pt x="24334" y="20170"/>
                      <a:pt x="19911" y="21599"/>
                      <a:pt x="15373" y="21600"/>
                    </a:cubicBezTo>
                    <a:cubicBezTo>
                      <a:pt x="9595" y="21600"/>
                      <a:pt x="4058" y="19285"/>
                      <a:pt x="-1" y="15173"/>
                    </a:cubicBezTo>
                    <a:lnTo>
                      <a:pt x="15373" y="0"/>
                    </a:lnTo>
                    <a:lnTo>
                      <a:pt x="28013" y="17514"/>
                    </a:ln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3416300" y="4419600"/>
              <a:ext cx="330200" cy="371475"/>
              <a:chOff x="2240" y="1528"/>
              <a:chExt cx="208" cy="234"/>
            </a:xfrm>
          </p:grpSpPr>
          <p:sp>
            <p:nvSpPr>
              <p:cNvPr id="23608" name="Freeform 63"/>
              <p:cNvSpPr>
                <a:spLocks/>
              </p:cNvSpPr>
              <p:nvPr/>
            </p:nvSpPr>
            <p:spPr bwMode="auto">
              <a:xfrm>
                <a:off x="2312" y="1528"/>
                <a:ext cx="136" cy="80"/>
              </a:xfrm>
              <a:custGeom>
                <a:avLst/>
                <a:gdLst>
                  <a:gd name="T0" fmla="*/ 136 w 136"/>
                  <a:gd name="T1" fmla="*/ 80 h 80"/>
                  <a:gd name="T2" fmla="*/ 0 w 136"/>
                  <a:gd name="T3" fmla="*/ 80 h 80"/>
                  <a:gd name="T4" fmla="*/ 32 w 136"/>
                  <a:gd name="T5" fmla="*/ 48 h 80"/>
                  <a:gd name="T6" fmla="*/ 32 w 136"/>
                  <a:gd name="T7" fmla="*/ 0 h 80"/>
                  <a:gd name="T8" fmla="*/ 136 w 136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80"/>
                  <a:gd name="T17" fmla="*/ 136 w 13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80">
                    <a:moveTo>
                      <a:pt x="136" y="80"/>
                    </a:moveTo>
                    <a:lnTo>
                      <a:pt x="0" y="80"/>
                    </a:lnTo>
                    <a:lnTo>
                      <a:pt x="32" y="48"/>
                    </a:lnTo>
                    <a:lnTo>
                      <a:pt x="32" y="0"/>
                    </a:lnTo>
                    <a:lnTo>
                      <a:pt x="136" y="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609" name="Arc 64"/>
              <p:cNvSpPr>
                <a:spLocks/>
              </p:cNvSpPr>
              <p:nvPr/>
            </p:nvSpPr>
            <p:spPr bwMode="auto">
              <a:xfrm>
                <a:off x="2240" y="1568"/>
                <a:ext cx="141" cy="194"/>
              </a:xfrm>
              <a:custGeom>
                <a:avLst/>
                <a:gdLst>
                  <a:gd name="T0" fmla="*/ 0 w 26213"/>
                  <a:gd name="T1" fmla="*/ 1 h 34895"/>
                  <a:gd name="T2" fmla="*/ 1 w 26213"/>
                  <a:gd name="T3" fmla="*/ 0 h 34895"/>
                  <a:gd name="T4" fmla="*/ 1 w 26213"/>
                  <a:gd name="T5" fmla="*/ 1 h 34895"/>
                  <a:gd name="T6" fmla="*/ 0 60000 65536"/>
                  <a:gd name="T7" fmla="*/ 0 60000 65536"/>
                  <a:gd name="T8" fmla="*/ 0 60000 65536"/>
                  <a:gd name="T9" fmla="*/ 0 w 26213"/>
                  <a:gd name="T10" fmla="*/ 0 h 34895"/>
                  <a:gd name="T11" fmla="*/ 26213 w 26213"/>
                  <a:gd name="T12" fmla="*/ 34895 h 348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213" h="34895" fill="none" extrusionOk="0">
                    <a:moveTo>
                      <a:pt x="4576" y="34895"/>
                    </a:moveTo>
                    <a:cubicBezTo>
                      <a:pt x="1610" y="31098"/>
                      <a:pt x="0" y="2641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3151" y="-1"/>
                      <a:pt x="24697" y="167"/>
                      <a:pt x="26212" y="498"/>
                    </a:cubicBezTo>
                  </a:path>
                  <a:path w="26213" h="34895" stroke="0" extrusionOk="0">
                    <a:moveTo>
                      <a:pt x="4576" y="34895"/>
                    </a:moveTo>
                    <a:cubicBezTo>
                      <a:pt x="1610" y="31098"/>
                      <a:pt x="0" y="26418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3151" y="-1"/>
                      <a:pt x="24697" y="167"/>
                      <a:pt x="26212" y="498"/>
                    </a:cubicBezTo>
                    <a:lnTo>
                      <a:pt x="21600" y="21600"/>
                    </a:lnTo>
                    <a:lnTo>
                      <a:pt x="4576" y="34895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3560" name="Line 69"/>
            <p:cNvSpPr>
              <a:spLocks noChangeShapeType="1"/>
            </p:cNvSpPr>
            <p:nvPr/>
          </p:nvSpPr>
          <p:spPr bwMode="auto">
            <a:xfrm flipV="1">
              <a:off x="1765300" y="4940300"/>
              <a:ext cx="1588" cy="25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61" name="Line 70"/>
            <p:cNvSpPr>
              <a:spLocks noChangeShapeType="1"/>
            </p:cNvSpPr>
            <p:nvPr/>
          </p:nvSpPr>
          <p:spPr bwMode="auto">
            <a:xfrm>
              <a:off x="1765300" y="4432300"/>
              <a:ext cx="1588" cy="203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62" name="Line 71"/>
            <p:cNvSpPr>
              <a:spLocks noChangeShapeType="1"/>
            </p:cNvSpPr>
            <p:nvPr/>
          </p:nvSpPr>
          <p:spPr bwMode="auto">
            <a:xfrm flipV="1">
              <a:off x="6616700" y="4914900"/>
              <a:ext cx="1588" cy="25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63" name="Line 72"/>
            <p:cNvSpPr>
              <a:spLocks noChangeShapeType="1"/>
            </p:cNvSpPr>
            <p:nvPr/>
          </p:nvSpPr>
          <p:spPr bwMode="auto">
            <a:xfrm>
              <a:off x="6616700" y="4406900"/>
              <a:ext cx="1588" cy="20320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5" name="Group 73"/>
            <p:cNvGrpSpPr>
              <a:grpSpLocks/>
            </p:cNvGrpSpPr>
            <p:nvPr/>
          </p:nvGrpSpPr>
          <p:grpSpPr bwMode="auto">
            <a:xfrm>
              <a:off x="5029200" y="5486400"/>
              <a:ext cx="2057400" cy="914400"/>
              <a:chOff x="3472" y="2200"/>
              <a:chExt cx="1431" cy="1145"/>
            </a:xfrm>
          </p:grpSpPr>
          <p:sp>
            <p:nvSpPr>
              <p:cNvPr id="23605" name="Rectangle 74"/>
              <p:cNvSpPr>
                <a:spLocks noChangeArrowheads="1"/>
              </p:cNvSpPr>
              <p:nvPr/>
            </p:nvSpPr>
            <p:spPr bwMode="auto">
              <a:xfrm>
                <a:off x="3664" y="2248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606" name="Rectangle 75"/>
              <p:cNvSpPr>
                <a:spLocks noChangeArrowheads="1"/>
              </p:cNvSpPr>
              <p:nvPr/>
            </p:nvSpPr>
            <p:spPr bwMode="auto">
              <a:xfrm>
                <a:off x="3472" y="2200"/>
                <a:ext cx="1431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dirty="0">
                    <a:solidFill>
                      <a:prstClr val="black"/>
                    </a:solidFill>
                    <a:latin typeface="Palatino" charset="0"/>
                    <a:cs typeface="Arial" charset="0"/>
                  </a:rPr>
                  <a:t>Methyl-</a:t>
                </a:r>
              </a:p>
              <a:p>
                <a:r>
                  <a:rPr lang="en-US" b="1" dirty="0">
                    <a:solidFill>
                      <a:prstClr val="black"/>
                    </a:solidFill>
                    <a:latin typeface="Palatino" charset="0"/>
                    <a:cs typeface="Arial" charset="0"/>
                  </a:rPr>
                  <a:t>ammonium ion </a:t>
                </a:r>
                <a:endParaRPr lang="en-US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607" name="Rectangle 76"/>
              <p:cNvSpPr>
                <a:spLocks noChangeArrowheads="1"/>
              </p:cNvSpPr>
              <p:nvPr/>
            </p:nvSpPr>
            <p:spPr bwMode="auto">
              <a:xfrm>
                <a:off x="4096" y="3112"/>
                <a:ext cx="0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3565" name="Rectangle 77"/>
            <p:cNvSpPr>
              <a:spLocks noChangeArrowheads="1"/>
            </p:cNvSpPr>
            <p:nvPr/>
          </p:nvSpPr>
          <p:spPr bwMode="auto">
            <a:xfrm>
              <a:off x="609600" y="5562600"/>
              <a:ext cx="18462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prstClr val="black"/>
                  </a:solidFill>
                  <a:latin typeface="Palatino" charset="0"/>
                  <a:cs typeface="Arial" charset="0"/>
                </a:rPr>
                <a:t>Methylamine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66" name="Rectangle 78"/>
            <p:cNvSpPr>
              <a:spLocks noChangeArrowheads="1"/>
            </p:cNvSpPr>
            <p:nvPr/>
          </p:nvSpPr>
          <p:spPr bwMode="auto">
            <a:xfrm>
              <a:off x="6553200" y="4343400"/>
              <a:ext cx="1778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  <a:latin typeface="Geneva"/>
                  <a:cs typeface="Arial" charset="0"/>
                </a:rPr>
                <a:t>+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67" name="Rectangle 79"/>
            <p:cNvSpPr>
              <a:spLocks noChangeArrowheads="1"/>
            </p:cNvSpPr>
            <p:nvPr/>
          </p:nvSpPr>
          <p:spPr bwMode="auto">
            <a:xfrm>
              <a:off x="2489200" y="4622800"/>
              <a:ext cx="1778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prstClr val="black"/>
                  </a:solidFill>
                  <a:latin typeface="Geneva"/>
                  <a:cs typeface="Arial" charset="0"/>
                </a:rPr>
                <a:t>+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68" name="Rectangle 80"/>
            <p:cNvSpPr>
              <a:spLocks noChangeArrowheads="1"/>
            </p:cNvSpPr>
            <p:nvPr/>
          </p:nvSpPr>
          <p:spPr bwMode="auto">
            <a:xfrm>
              <a:off x="3543300" y="4495800"/>
              <a:ext cx="1428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prstClr val="black"/>
                  </a:solidFill>
                  <a:latin typeface="Geneva"/>
                  <a:cs typeface="Arial" charset="0"/>
                </a:rPr>
                <a:t>••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69" name="Rectangle 81"/>
            <p:cNvSpPr>
              <a:spLocks noChangeArrowheads="1"/>
            </p:cNvSpPr>
            <p:nvPr/>
          </p:nvSpPr>
          <p:spPr bwMode="auto">
            <a:xfrm>
              <a:off x="3543300" y="4876800"/>
              <a:ext cx="1428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prstClr val="black"/>
                  </a:solidFill>
                  <a:latin typeface="Geneva"/>
                  <a:cs typeface="Arial" charset="0"/>
                </a:rPr>
                <a:t>••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70" name="Rectangle 82"/>
            <p:cNvSpPr>
              <a:spLocks noChangeArrowheads="1"/>
            </p:cNvSpPr>
            <p:nvPr/>
          </p:nvSpPr>
          <p:spPr bwMode="auto">
            <a:xfrm rot="5400000">
              <a:off x="1860550" y="4606925"/>
              <a:ext cx="1428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prstClr val="black"/>
                  </a:solidFill>
                  <a:latin typeface="Geneva"/>
                  <a:cs typeface="Arial" charset="0"/>
                </a:rPr>
                <a:t>••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71" name="Rectangle 83"/>
            <p:cNvSpPr>
              <a:spLocks noChangeArrowheads="1"/>
            </p:cNvSpPr>
            <p:nvPr/>
          </p:nvSpPr>
          <p:spPr bwMode="auto">
            <a:xfrm flipH="1">
              <a:off x="7772400" y="4572000"/>
              <a:ext cx="1397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prstClr val="black"/>
                  </a:solidFill>
                  <a:latin typeface="Geneva"/>
                  <a:cs typeface="Arial" charset="0"/>
                </a:rPr>
                <a:t>-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72" name="Rectangle 84"/>
            <p:cNvSpPr>
              <a:spLocks noChangeArrowheads="1"/>
            </p:cNvSpPr>
            <p:nvPr/>
          </p:nvSpPr>
          <p:spPr bwMode="auto">
            <a:xfrm rot="5400000">
              <a:off x="7899400" y="4597400"/>
              <a:ext cx="1428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prstClr val="black"/>
                  </a:solidFill>
                  <a:latin typeface="Geneva"/>
                  <a:cs typeface="Arial" charset="0"/>
                </a:rPr>
                <a:t>••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73" name="Rectangle 85"/>
            <p:cNvSpPr>
              <a:spLocks noChangeArrowheads="1"/>
            </p:cNvSpPr>
            <p:nvPr/>
          </p:nvSpPr>
          <p:spPr bwMode="auto">
            <a:xfrm>
              <a:off x="8051800" y="4826000"/>
              <a:ext cx="1428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prstClr val="black"/>
                  </a:solidFill>
                  <a:latin typeface="Geneva"/>
                  <a:cs typeface="Arial" charset="0"/>
                </a:rPr>
                <a:t>••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74" name="Rectangle 86"/>
            <p:cNvSpPr>
              <a:spLocks noChangeArrowheads="1"/>
            </p:cNvSpPr>
            <p:nvPr/>
          </p:nvSpPr>
          <p:spPr bwMode="auto">
            <a:xfrm>
              <a:off x="8077200" y="4419600"/>
              <a:ext cx="1428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prstClr val="black"/>
                  </a:solidFill>
                  <a:latin typeface="Geneva"/>
                  <a:cs typeface="Arial" charset="0"/>
                </a:rPr>
                <a:t>••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75" name="Rectangle 87"/>
            <p:cNvSpPr>
              <a:spLocks noChangeArrowheads="1"/>
            </p:cNvSpPr>
            <p:nvPr/>
          </p:nvSpPr>
          <p:spPr bwMode="auto">
            <a:xfrm>
              <a:off x="1638300" y="5181600"/>
              <a:ext cx="2206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prstClr val="black"/>
                  </a:solidFill>
                  <a:latin typeface="Geneva"/>
                  <a:cs typeface="Arial" charset="0"/>
                </a:rPr>
                <a:t>H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576" name="Rectangle 88"/>
            <p:cNvSpPr>
              <a:spLocks noChangeArrowheads="1"/>
            </p:cNvSpPr>
            <p:nvPr/>
          </p:nvSpPr>
          <p:spPr bwMode="auto">
            <a:xfrm>
              <a:off x="6477000" y="5156200"/>
              <a:ext cx="220663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prstClr val="black"/>
                  </a:solidFill>
                  <a:latin typeface="Geneva"/>
                  <a:cs typeface="Arial" charset="0"/>
                </a:rPr>
                <a:t>H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6" name="Group 89"/>
            <p:cNvGrpSpPr>
              <a:grpSpLocks/>
            </p:cNvGrpSpPr>
            <p:nvPr/>
          </p:nvGrpSpPr>
          <p:grpSpPr bwMode="auto">
            <a:xfrm>
              <a:off x="812800" y="4622800"/>
              <a:ext cx="1033463" cy="431800"/>
              <a:chOff x="600" y="1656"/>
              <a:chExt cx="651" cy="272"/>
            </a:xfrm>
          </p:grpSpPr>
          <p:sp>
            <p:nvSpPr>
              <p:cNvPr id="23600" name="Rectangle 90"/>
              <p:cNvSpPr>
                <a:spLocks noChangeArrowheads="1"/>
              </p:cNvSpPr>
              <p:nvPr/>
            </p:nvSpPr>
            <p:spPr bwMode="auto">
              <a:xfrm>
                <a:off x="600" y="1656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C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601" name="Rectangle 91"/>
              <p:cNvSpPr>
                <a:spLocks noChangeArrowheads="1"/>
              </p:cNvSpPr>
              <p:nvPr/>
            </p:nvSpPr>
            <p:spPr bwMode="auto">
              <a:xfrm>
                <a:off x="744" y="1656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H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602" name="Rectangle 92"/>
              <p:cNvSpPr>
                <a:spLocks noChangeArrowheads="1"/>
              </p:cNvSpPr>
              <p:nvPr/>
            </p:nvSpPr>
            <p:spPr bwMode="auto">
              <a:xfrm>
                <a:off x="888" y="1736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3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603" name="Rectangle 93"/>
              <p:cNvSpPr>
                <a:spLocks noChangeArrowheads="1"/>
              </p:cNvSpPr>
              <p:nvPr/>
            </p:nvSpPr>
            <p:spPr bwMode="auto">
              <a:xfrm>
                <a:off x="1024" y="1656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-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604" name="Rectangle 94"/>
              <p:cNvSpPr>
                <a:spLocks noChangeArrowheads="1"/>
              </p:cNvSpPr>
              <p:nvPr/>
            </p:nvSpPr>
            <p:spPr bwMode="auto">
              <a:xfrm>
                <a:off x="1112" y="1656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N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95"/>
            <p:cNvGrpSpPr>
              <a:grpSpLocks/>
            </p:cNvGrpSpPr>
            <p:nvPr/>
          </p:nvGrpSpPr>
          <p:grpSpPr bwMode="auto">
            <a:xfrm>
              <a:off x="3187700" y="4648200"/>
              <a:ext cx="995363" cy="365125"/>
              <a:chOff x="2096" y="1672"/>
              <a:chExt cx="627" cy="230"/>
            </a:xfrm>
          </p:grpSpPr>
          <p:sp>
            <p:nvSpPr>
              <p:cNvPr id="23595" name="Rectangle 96"/>
              <p:cNvSpPr>
                <a:spLocks noChangeArrowheads="1"/>
              </p:cNvSpPr>
              <p:nvPr/>
            </p:nvSpPr>
            <p:spPr bwMode="auto">
              <a:xfrm>
                <a:off x="2096" y="1672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H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96" name="Rectangle 97"/>
              <p:cNvSpPr>
                <a:spLocks noChangeArrowheads="1"/>
              </p:cNvSpPr>
              <p:nvPr/>
            </p:nvSpPr>
            <p:spPr bwMode="auto">
              <a:xfrm>
                <a:off x="2240" y="1672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-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97" name="Rectangle 98"/>
              <p:cNvSpPr>
                <a:spLocks noChangeArrowheads="1"/>
              </p:cNvSpPr>
              <p:nvPr/>
            </p:nvSpPr>
            <p:spPr bwMode="auto">
              <a:xfrm>
                <a:off x="2336" y="1672"/>
                <a:ext cx="14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O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98" name="Rectangle 99"/>
              <p:cNvSpPr>
                <a:spLocks noChangeArrowheads="1"/>
              </p:cNvSpPr>
              <p:nvPr/>
            </p:nvSpPr>
            <p:spPr bwMode="auto">
              <a:xfrm>
                <a:off x="2496" y="1672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-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99" name="Rectangle 100"/>
              <p:cNvSpPr>
                <a:spLocks noChangeArrowheads="1"/>
              </p:cNvSpPr>
              <p:nvPr/>
            </p:nvSpPr>
            <p:spPr bwMode="auto">
              <a:xfrm>
                <a:off x="2584" y="1672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H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Group 101"/>
            <p:cNvGrpSpPr>
              <a:grpSpLocks/>
            </p:cNvGrpSpPr>
            <p:nvPr/>
          </p:nvGrpSpPr>
          <p:grpSpPr bwMode="auto">
            <a:xfrm>
              <a:off x="5676900" y="4597400"/>
              <a:ext cx="1427163" cy="431800"/>
              <a:chOff x="3664" y="1640"/>
              <a:chExt cx="899" cy="272"/>
            </a:xfrm>
          </p:grpSpPr>
          <p:sp>
            <p:nvSpPr>
              <p:cNvPr id="23588" name="Rectangle 102"/>
              <p:cNvSpPr>
                <a:spLocks noChangeArrowheads="1"/>
              </p:cNvSpPr>
              <p:nvPr/>
            </p:nvSpPr>
            <p:spPr bwMode="auto">
              <a:xfrm>
                <a:off x="3664" y="1640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C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89" name="Rectangle 103"/>
              <p:cNvSpPr>
                <a:spLocks noChangeArrowheads="1"/>
              </p:cNvSpPr>
              <p:nvPr/>
            </p:nvSpPr>
            <p:spPr bwMode="auto">
              <a:xfrm>
                <a:off x="3808" y="1640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H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90" name="Rectangle 104"/>
              <p:cNvSpPr>
                <a:spLocks noChangeArrowheads="1"/>
              </p:cNvSpPr>
              <p:nvPr/>
            </p:nvSpPr>
            <p:spPr bwMode="auto">
              <a:xfrm>
                <a:off x="3960" y="1720"/>
                <a:ext cx="89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3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91" name="Rectangle 105"/>
              <p:cNvSpPr>
                <a:spLocks noChangeArrowheads="1"/>
              </p:cNvSpPr>
              <p:nvPr/>
            </p:nvSpPr>
            <p:spPr bwMode="auto">
              <a:xfrm>
                <a:off x="4088" y="1640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-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92" name="Rectangle 106"/>
              <p:cNvSpPr>
                <a:spLocks noChangeArrowheads="1"/>
              </p:cNvSpPr>
              <p:nvPr/>
            </p:nvSpPr>
            <p:spPr bwMode="auto">
              <a:xfrm>
                <a:off x="4176" y="1640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N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93" name="Rectangle 107"/>
              <p:cNvSpPr>
                <a:spLocks noChangeArrowheads="1"/>
              </p:cNvSpPr>
              <p:nvPr/>
            </p:nvSpPr>
            <p:spPr bwMode="auto">
              <a:xfrm>
                <a:off x="4336" y="1640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-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94" name="Rectangle 108"/>
              <p:cNvSpPr>
                <a:spLocks noChangeArrowheads="1"/>
              </p:cNvSpPr>
              <p:nvPr/>
            </p:nvSpPr>
            <p:spPr bwMode="auto">
              <a:xfrm>
                <a:off x="4424" y="1640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H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9" name="Group 109"/>
            <p:cNvGrpSpPr>
              <a:grpSpLocks/>
            </p:cNvGrpSpPr>
            <p:nvPr/>
          </p:nvGrpSpPr>
          <p:grpSpPr bwMode="auto">
            <a:xfrm>
              <a:off x="8077200" y="4572000"/>
              <a:ext cx="627063" cy="365125"/>
              <a:chOff x="4832" y="1640"/>
              <a:chExt cx="395" cy="230"/>
            </a:xfrm>
          </p:grpSpPr>
          <p:sp>
            <p:nvSpPr>
              <p:cNvPr id="23585" name="Rectangle 110"/>
              <p:cNvSpPr>
                <a:spLocks noChangeArrowheads="1"/>
              </p:cNvSpPr>
              <p:nvPr/>
            </p:nvSpPr>
            <p:spPr bwMode="auto">
              <a:xfrm>
                <a:off x="4832" y="1640"/>
                <a:ext cx="14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O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86" name="Rectangle 111"/>
              <p:cNvSpPr>
                <a:spLocks noChangeArrowheads="1"/>
              </p:cNvSpPr>
              <p:nvPr/>
            </p:nvSpPr>
            <p:spPr bwMode="auto">
              <a:xfrm>
                <a:off x="4992" y="1640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-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3587" name="Rectangle 112"/>
              <p:cNvSpPr>
                <a:spLocks noChangeArrowheads="1"/>
              </p:cNvSpPr>
              <p:nvPr/>
            </p:nvSpPr>
            <p:spPr bwMode="auto">
              <a:xfrm>
                <a:off x="5088" y="1640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prstClr val="black"/>
                    </a:solidFill>
                    <a:latin typeface="Geneva"/>
                    <a:cs typeface="Arial" charset="0"/>
                  </a:rPr>
                  <a:t>H</a:t>
                </a:r>
                <a:endParaRPr lang="en-US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cxnSp>
          <p:nvCxnSpPr>
            <p:cNvPr id="57" name="Straight Arrow Connector 56"/>
            <p:cNvCxnSpPr/>
            <p:nvPr/>
          </p:nvCxnSpPr>
          <p:spPr bwMode="auto">
            <a:xfrm>
              <a:off x="4800600" y="4800600"/>
              <a:ext cx="685800" cy="1588"/>
            </a:xfrm>
            <a:prstGeom prst="straightConnector1">
              <a:avLst/>
            </a:prstGeom>
            <a:ln w="38100">
              <a:headEnd type="none" w="sm" len="sm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 bwMode="auto">
            <a:xfrm rot="10800000">
              <a:off x="4343400" y="5029200"/>
              <a:ext cx="1143000" cy="1588"/>
            </a:xfrm>
            <a:prstGeom prst="straightConnector1">
              <a:avLst/>
            </a:prstGeom>
            <a:ln w="38100">
              <a:headEnd type="none" w="sm" len="sm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583" name="Rectangle 58"/>
            <p:cNvSpPr>
              <a:spLocks noChangeArrowheads="1"/>
            </p:cNvSpPr>
            <p:nvPr/>
          </p:nvSpPr>
          <p:spPr bwMode="auto">
            <a:xfrm>
              <a:off x="7315200" y="4495800"/>
              <a:ext cx="36353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prstClr val="black"/>
                  </a:solidFill>
                  <a:latin typeface="Geneva"/>
                  <a:cs typeface="Arial" charset="0"/>
                </a:rPr>
                <a:t>+</a:t>
              </a: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3584" name="Rectangle 59"/>
          <p:cNvSpPr>
            <a:spLocks noChangeArrowheads="1"/>
          </p:cNvSpPr>
          <p:nvPr/>
        </p:nvSpPr>
        <p:spPr bwMode="auto">
          <a:xfrm>
            <a:off x="7315200" y="3505200"/>
            <a:ext cx="167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Palatino" charset="0"/>
                <a:cs typeface="Arial" charset="0"/>
              </a:rPr>
              <a:t>Hydroxide </a:t>
            </a:r>
          </a:p>
          <a:p>
            <a:r>
              <a:rPr lang="en-US" b="1" dirty="0">
                <a:solidFill>
                  <a:prstClr val="black"/>
                </a:solidFill>
                <a:latin typeface="Palatino" charset="0"/>
                <a:cs typeface="Arial" charset="0"/>
              </a:rPr>
              <a:t>        ion</a:t>
            </a: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9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Basicity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All amines are weak bases, and aqueous solutions of amines are basic</a:t>
            </a:r>
          </a:p>
        </p:txBody>
      </p:sp>
      <p:pic>
        <p:nvPicPr>
          <p:cNvPr id="26317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800600"/>
            <a:ext cx="7391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63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743200"/>
            <a:ext cx="5943600" cy="171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66331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Basicity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it is also common to discuss the </a:t>
            </a:r>
            <a:r>
              <a:rPr lang="en-US" altLang="en-US" dirty="0" err="1"/>
              <a:t>basicity</a:t>
            </a:r>
            <a:r>
              <a:rPr lang="en-US" altLang="en-US" dirty="0"/>
              <a:t> of amines by reference to the acid ionization constant of the corresponding conjugate acid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pPr lvl="1"/>
            <a:r>
              <a:rPr lang="en-US" altLang="en-US" dirty="0"/>
              <a:t>for any acid-conjugate base pair</a:t>
            </a:r>
          </a:p>
        </p:txBody>
      </p:sp>
      <p:pic>
        <p:nvPicPr>
          <p:cNvPr id="264196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943600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64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048000"/>
            <a:ext cx="6553200" cy="161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758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257174"/>
            <a:ext cx="760095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Heterocyclic Amines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620000" cy="4419600"/>
          </a:xfrm>
        </p:spPr>
        <p:txBody>
          <a:bodyPr/>
          <a:lstStyle/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heterocyclic amine consists of five or six atoms in the ring with one or more nitrogen atoms.</a:t>
            </a: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endParaRPr lang="en-US" sz="200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eaLnBrk="1" hangingPunct="1">
              <a:buClr>
                <a:schemeClr val="bg2"/>
              </a:buClr>
              <a:buSzTx/>
              <a:buFontTx/>
              <a:buNone/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                       Pyrrolidine               Pyrrole</a:t>
            </a:r>
          </a:p>
        </p:txBody>
      </p:sp>
      <p:pic>
        <p:nvPicPr>
          <p:cNvPr id="624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31242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467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Basicity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457200"/>
            <a:ext cx="8991600" cy="5638800"/>
          </a:xfrm>
        </p:spPr>
        <p:txBody>
          <a:bodyPr/>
          <a:lstStyle/>
          <a:p>
            <a:pPr lvl="1"/>
            <a:r>
              <a:rPr lang="en-US" alt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aliphatic amines have about the same base strength, </a:t>
            </a:r>
            <a:r>
              <a:rPr lang="en-US" altLang="en-US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</a:t>
            </a:r>
            <a:r>
              <a:rPr lang="en-US" altLang="en-US" i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K</a:t>
            </a:r>
            <a:r>
              <a:rPr lang="en-US" altLang="en-US" baseline="-250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b</a:t>
            </a:r>
            <a:r>
              <a:rPr lang="en-US" alt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3.0 - 4.0, and are slightly stronger bases than ammonia</a:t>
            </a:r>
            <a:endParaRPr lang="en-US" altLang="en-US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981200"/>
            <a:ext cx="6629400" cy="4570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0635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EBE8C98-3908-4009-BD37-59C27E042F9A}" type="slidenum">
              <a:rPr lang="ar-SA"/>
              <a:pPr/>
              <a:t>41</a:t>
            </a:fld>
            <a:endParaRPr lang="en-CA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Amides</a:t>
            </a:r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Amides (RCONH</a:t>
            </a:r>
            <a:r>
              <a:rPr lang="en-US" sz="2000" baseline="-25000" smtClean="0"/>
              <a:t>2</a:t>
            </a:r>
            <a:r>
              <a:rPr lang="en-US" sz="2000" smtClean="0"/>
              <a:t>) in general are not proton acceptors except in very strong acid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C=O group is strongly electron-withdrawing, making the N a very weak base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Addition of a proton occurs on O but this destroys the double bond character of C=O as a requirement of stabilization by N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solidFill>
                <a:schemeClr val="accent2"/>
              </a:solidFill>
            </a:endParaRP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3429000"/>
            <a:ext cx="7264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FFA500-8B4A-466B-84A7-9B6B60BAB0E9}" type="slidenum">
              <a:rPr lang="ar-SA"/>
              <a:pPr/>
              <a:t>42</a:t>
            </a:fld>
            <a:endParaRPr lang="en-CA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24.4 Basicity of Substituted Arylamines</a:t>
            </a:r>
            <a:endParaRPr lang="en-US" sz="380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N lone-pair electrons in arylamines are delocalized by interaction with the aromatic ring </a:t>
            </a:r>
            <a:r>
              <a:rPr lang="en-US" sz="2400" smtClean="0">
                <a:sym typeface="Symbol" pitchFamily="18" charset="2"/>
              </a:rPr>
              <a:t></a:t>
            </a:r>
            <a:r>
              <a:rPr lang="en-US" sz="2400" smtClean="0"/>
              <a:t> electron system and are less able to accept H</a:t>
            </a:r>
            <a:r>
              <a:rPr lang="en-US" sz="2400" baseline="30000" smtClean="0"/>
              <a:t>+ </a:t>
            </a:r>
            <a:r>
              <a:rPr lang="en-US" sz="2400" smtClean="0"/>
              <a:t>than are alkylamines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29000"/>
            <a:ext cx="84899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332FA8-5335-4DDD-B5B4-7B863E0B7EEF}" type="slidenum">
              <a:rPr lang="ar-SA"/>
              <a:pPr/>
              <a:t>43</a:t>
            </a:fld>
            <a:endParaRPr lang="en-CA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Substituted Arylamines</a:t>
            </a:r>
            <a:endParaRPr lang="en-US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z="2400" smtClean="0"/>
              <a:t>Can be more basic or less basic than aniline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smtClean="0"/>
              <a:t>Electron-donating substituents (such as </a:t>
            </a:r>
            <a:r>
              <a:rPr lang="en-US" sz="2400" smtClean="0">
                <a:sym typeface="Symbol" pitchFamily="18" charset="2"/>
              </a:rPr>
              <a:t></a:t>
            </a:r>
            <a:r>
              <a:rPr lang="en-US" sz="2400" smtClean="0"/>
              <a:t>CH</a:t>
            </a:r>
            <a:r>
              <a:rPr lang="en-US" sz="2400" baseline="-25000" smtClean="0"/>
              <a:t>3</a:t>
            </a:r>
            <a:r>
              <a:rPr lang="en-US" sz="2400" smtClean="0"/>
              <a:t>, </a:t>
            </a:r>
            <a:r>
              <a:rPr lang="en-US" sz="2400" smtClean="0">
                <a:sym typeface="Symbol" pitchFamily="18" charset="2"/>
              </a:rPr>
              <a:t></a:t>
            </a:r>
            <a:r>
              <a:rPr lang="en-US" sz="2400" smtClean="0"/>
              <a:t>NH</a:t>
            </a:r>
            <a:r>
              <a:rPr lang="en-US" sz="2400" baseline="-25000" smtClean="0"/>
              <a:t>2</a:t>
            </a:r>
            <a:r>
              <a:rPr lang="en-US" sz="2400" smtClean="0"/>
              <a:t>, </a:t>
            </a:r>
            <a:r>
              <a:rPr lang="en-US" sz="2400" smtClean="0">
                <a:sym typeface="Symbol" pitchFamily="18" charset="2"/>
              </a:rPr>
              <a:t></a:t>
            </a:r>
            <a:r>
              <a:rPr lang="en-US" sz="2400" smtClean="0"/>
              <a:t>OCH</a:t>
            </a:r>
            <a:r>
              <a:rPr lang="en-US" sz="2400" baseline="-25000" smtClean="0"/>
              <a:t>3</a:t>
            </a:r>
            <a:r>
              <a:rPr lang="en-US" sz="2400" smtClean="0"/>
              <a:t>) increase the basicity of the corresponding arylamine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z="2400" smtClean="0"/>
              <a:t>Electron-withdrawing substituents (such as </a:t>
            </a:r>
            <a:r>
              <a:rPr lang="en-US" sz="2400" smtClean="0">
                <a:sym typeface="Symbol" pitchFamily="18" charset="2"/>
              </a:rPr>
              <a:t></a:t>
            </a:r>
            <a:r>
              <a:rPr lang="en-US" sz="2400" smtClean="0"/>
              <a:t>Cl, </a:t>
            </a:r>
            <a:r>
              <a:rPr lang="en-US" sz="2400" smtClean="0">
                <a:sym typeface="Symbol" pitchFamily="18" charset="2"/>
              </a:rPr>
              <a:t></a:t>
            </a:r>
            <a:r>
              <a:rPr lang="en-US" sz="2400" smtClean="0"/>
              <a:t>NO</a:t>
            </a:r>
            <a:r>
              <a:rPr lang="en-US" sz="2400" baseline="-25000" smtClean="0"/>
              <a:t>2</a:t>
            </a:r>
            <a:r>
              <a:rPr lang="en-US" sz="2400" smtClean="0"/>
              <a:t>, </a:t>
            </a:r>
            <a:r>
              <a:rPr lang="en-US" sz="2400" smtClean="0">
                <a:sym typeface="Symbol" pitchFamily="18" charset="2"/>
              </a:rPr>
              <a:t></a:t>
            </a:r>
            <a:r>
              <a:rPr lang="en-US" sz="2400" smtClean="0"/>
              <a:t>CN) decrease arylamine basicity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5BA7C6F-3DA9-48E6-A4F5-314B63EE40CF}" type="slidenum">
              <a:rPr lang="ar-SA"/>
              <a:pPr/>
              <a:t>44</a:t>
            </a:fld>
            <a:endParaRPr lang="en-CA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24.6 Synthesis of Amines</a:t>
            </a:r>
            <a:endParaRPr lang="en-US" sz="380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Arylamines are prepared from nitration of an aromatic compound and reduction of the nitro group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Reduction by catalytic hydrogenation over platinum is suitable if no other groups can be reduced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Iron, zinc, tin, and tin(II) chloride are effective in acidic solution</a:t>
            </a: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810000"/>
            <a:ext cx="4572000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7F046F2-75C0-4296-AB90-8EBA73D230A5}" type="slidenum">
              <a:rPr lang="ar-SA"/>
              <a:pPr/>
              <a:t>45</a:t>
            </a:fld>
            <a:endParaRPr lang="en-CA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</a:t>
            </a:r>
            <a:r>
              <a:rPr lang="en-US" baseline="-25000" smtClean="0">
                <a:latin typeface="Arial" charset="0"/>
              </a:rPr>
              <a:t>N</a:t>
            </a:r>
            <a:r>
              <a:rPr lang="en-US" smtClean="0">
                <a:latin typeface="Arial" charset="0"/>
              </a:rPr>
              <a:t>2 Reactions of Alkyl Halides</a:t>
            </a:r>
            <a:endParaRPr lang="en-US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7200"/>
          </a:xfrm>
        </p:spPr>
        <p:txBody>
          <a:bodyPr/>
          <a:lstStyle/>
          <a:p>
            <a:pPr eaLnBrk="1" hangingPunct="1"/>
            <a:r>
              <a:rPr lang="en-US" sz="2400" smtClean="0"/>
              <a:t>Ammonia and other amines are good nucleophiles</a:t>
            </a:r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62200"/>
            <a:ext cx="8077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ED5E3C-BE7F-487F-A6E8-9D366372E5DF}" type="slidenum">
              <a:rPr lang="ar-SA"/>
              <a:pPr/>
              <a:t>46</a:t>
            </a:fld>
            <a:endParaRPr lang="en-CA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Uncontrolled Multiple Alkylation</a:t>
            </a:r>
            <a:endParaRPr lang="en-US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600200"/>
          </a:xfrm>
        </p:spPr>
        <p:txBody>
          <a:bodyPr/>
          <a:lstStyle/>
          <a:p>
            <a:pPr eaLnBrk="1" hangingPunct="1"/>
            <a:r>
              <a:rPr lang="en-US" sz="2400" smtClean="0"/>
              <a:t>Primary, secondary, and tertiary amines all have similar reactivity, the initially formed monoalkylated substance undergoes further reaction to yield a mixture of products</a:t>
            </a:r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76600"/>
            <a:ext cx="8229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F3ABD10-7F2A-408D-8C55-E4ACE97D3CC9}" type="slidenum">
              <a:rPr lang="ar-SA"/>
              <a:pPr/>
              <a:t>47</a:t>
            </a:fld>
            <a:endParaRPr lang="en-CA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charset="0"/>
              </a:rPr>
              <a:t>Selective Preparation of Primary Amines: the Azide Synthesis</a:t>
            </a:r>
            <a:endParaRPr lang="en-US" sz="380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Azide ion, N</a:t>
            </a:r>
            <a:r>
              <a:rPr lang="en-US" sz="2400" baseline="-25000" smtClean="0"/>
              <a:t>3</a:t>
            </a:r>
            <a:r>
              <a:rPr lang="en-US" sz="2400" baseline="30000" smtClean="0">
                <a:sym typeface="Symbol" pitchFamily="18" charset="2"/>
              </a:rPr>
              <a:t> </a:t>
            </a:r>
            <a:r>
              <a:rPr lang="en-US" sz="2400" smtClean="0">
                <a:sym typeface="Symbol" pitchFamily="18" charset="2"/>
              </a:rPr>
              <a:t>displaces a</a:t>
            </a:r>
            <a:r>
              <a:rPr lang="en-US" sz="2400" smtClean="0"/>
              <a:t> halide ion from a primary or secondary alkyl halide to give an alkyl azide, RN</a:t>
            </a:r>
            <a:r>
              <a:rPr lang="en-US" sz="2400" baseline="-25000" smtClean="0"/>
              <a:t>3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Alkyl azides are not nucleophilic (but they are explosive)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Reduction gives the primary amine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3429000"/>
            <a:ext cx="809307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944CDB-3677-47C8-AD07-E0A63089F4ED}" type="slidenum">
              <a:rPr lang="ar-SA"/>
              <a:pPr/>
              <a:t>48</a:t>
            </a:fld>
            <a:endParaRPr lang="en-CA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Gabriel Synthesis of Primary Amines</a:t>
            </a:r>
            <a:endParaRPr lang="en-US" sz="380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828800"/>
          </a:xfrm>
        </p:spPr>
        <p:txBody>
          <a:bodyPr/>
          <a:lstStyle/>
          <a:p>
            <a:pPr eaLnBrk="1" hangingPunct="1"/>
            <a:r>
              <a:rPr lang="en-US" sz="2400" smtClean="0"/>
              <a:t>A </a:t>
            </a:r>
            <a:r>
              <a:rPr lang="en-US" sz="2400" i="1" smtClean="0"/>
              <a:t>phthalimide</a:t>
            </a:r>
            <a:r>
              <a:rPr lang="en-US" sz="2400" smtClean="0"/>
              <a:t> alkylation for preparing a primary amine from an alkyl halide</a:t>
            </a:r>
          </a:p>
          <a:p>
            <a:pPr eaLnBrk="1" hangingPunct="1"/>
            <a:r>
              <a:rPr lang="en-US" sz="2400" smtClean="0"/>
              <a:t>The N-H in imides (</a:t>
            </a:r>
            <a:r>
              <a:rPr lang="en-US" sz="2400" smtClean="0">
                <a:sym typeface="Symbol" pitchFamily="18" charset="2"/>
              </a:rPr>
              <a:t></a:t>
            </a:r>
            <a:r>
              <a:rPr lang="en-US" sz="2400" smtClean="0"/>
              <a:t>CONHCO</a:t>
            </a:r>
            <a:r>
              <a:rPr lang="en-US" sz="2400" smtClean="0">
                <a:sym typeface="Symbol" pitchFamily="18" charset="2"/>
              </a:rPr>
              <a:t></a:t>
            </a:r>
            <a:r>
              <a:rPr lang="en-US" sz="2400" smtClean="0"/>
              <a:t>) can be removed by KOH followed by alkylation and hydrolysis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3429000"/>
            <a:ext cx="73025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88D91A6-2F5B-4A2A-846D-37CD345A766A}" type="slidenum">
              <a:rPr lang="ar-SA"/>
              <a:pPr/>
              <a:t>49</a:t>
            </a:fld>
            <a:endParaRPr lang="en-CA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Reductive Amination of Aldehydes and Ketones</a:t>
            </a:r>
            <a:endParaRPr lang="en-US" sz="380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066800"/>
          </a:xfrm>
        </p:spPr>
        <p:txBody>
          <a:bodyPr/>
          <a:lstStyle/>
          <a:p>
            <a:pPr eaLnBrk="1" hangingPunct="1"/>
            <a:r>
              <a:rPr lang="en-US" sz="2400" smtClean="0"/>
              <a:t>Treatment of an aldehyde or ketone with ammonia or an amine in the presence of a reducing agent</a:t>
            </a: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2743200"/>
            <a:ext cx="820420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F77B4E-8724-4E2E-97F2-E5568FD122C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Heterocyclic Amines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8006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Heterocyclic aliphatic amines</a:t>
            </a:r>
          </a:p>
          <a:p>
            <a:pPr lvl="1" eaLnBrk="1" hangingPunct="1"/>
            <a:r>
              <a:rPr lang="en-US" dirty="0" smtClean="0"/>
              <a:t>Ring is saturated and N is part of a non aromatic ring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219200"/>
            <a:ext cx="38862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Heterocyclic aromatic amines</a:t>
            </a:r>
          </a:p>
          <a:p>
            <a:pPr lvl="1" eaLnBrk="1" hangingPunct="1"/>
            <a:r>
              <a:rPr lang="en-US" dirty="0" smtClean="0"/>
              <a:t>When nitrogen is part of an aromatic ring</a:t>
            </a:r>
          </a:p>
        </p:txBody>
      </p:sp>
      <p:sp>
        <p:nvSpPr>
          <p:cNvPr id="7179" name="Slide Number Placeholder 106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/>
            <a:fld id="{B1449914-AA20-437A-BAF9-F9DCFD45FBA3}" type="slidenum">
              <a:rPr lang="en-US" sz="1400">
                <a:latin typeface="Arial" charset="0"/>
              </a:rPr>
              <a:pPr algn="r"/>
              <a:t>5</a:t>
            </a:fld>
            <a:endParaRPr lang="en-US" sz="1400">
              <a:latin typeface="Arial" charset="0"/>
            </a:endParaRPr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228600" y="3124200"/>
          <a:ext cx="8077200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3" imgW="5181480" imgH="2276640" progId="">
                  <p:embed/>
                </p:oleObj>
              </mc:Choice>
              <mc:Fallback>
                <p:oleObj name="Document" r:id="rId3" imgW="5181480" imgH="2276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24200"/>
                        <a:ext cx="8077200" cy="354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580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74BA288-DA19-4A45-8B0B-DEFB59DD308E}" type="slidenum">
              <a:rPr lang="ar-SA"/>
              <a:pPr/>
              <a:t>50</a:t>
            </a:fld>
            <a:endParaRPr lang="en-CA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Reductive Amination Is Versatile</a:t>
            </a:r>
            <a:endParaRPr lang="en-US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066800"/>
          </a:xfrm>
        </p:spPr>
        <p:txBody>
          <a:bodyPr/>
          <a:lstStyle/>
          <a:p>
            <a:pPr eaLnBrk="1" hangingPunct="1"/>
            <a:r>
              <a:rPr lang="en-US" sz="2400" smtClean="0"/>
              <a:t>Ammonia, primary amines, and secondary amines yield primary, secondary, and tertiary amines, respectively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819400"/>
            <a:ext cx="6934200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509F29-64CD-40BC-BB1C-5820F5DD63C2}" type="slidenum">
              <a:rPr lang="ar-SA"/>
              <a:pPr/>
              <a:t>51</a:t>
            </a:fld>
            <a:endParaRPr lang="en-CA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Mechanism of Reductive Amination</a:t>
            </a:r>
            <a:endParaRPr lang="en-CA" sz="3800" smtClean="0"/>
          </a:p>
        </p:txBody>
      </p:sp>
      <p:pic>
        <p:nvPicPr>
          <p:cNvPr id="3379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1631950"/>
            <a:ext cx="57658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DFDA4D-CE2C-4DD5-A5AD-97B73D6CDB67}" type="slidenum">
              <a:rPr lang="ar-SA"/>
              <a:pPr/>
              <a:t>52</a:t>
            </a:fld>
            <a:endParaRPr lang="en-CA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24.7 Reactions of Amines</a:t>
            </a:r>
            <a:endParaRPr lang="en-US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533400"/>
          </a:xfrm>
        </p:spPr>
        <p:txBody>
          <a:bodyPr/>
          <a:lstStyle/>
          <a:p>
            <a:pPr eaLnBrk="1" hangingPunct="1"/>
            <a:r>
              <a:rPr lang="en-US" sz="2400" smtClean="0"/>
              <a:t>Alkylation and acylation have already been presented</a:t>
            </a:r>
          </a:p>
        </p:txBody>
      </p:sp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144713"/>
            <a:ext cx="64770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17A965-F941-400F-9440-B4525AFF05B6}" type="slidenum">
              <a:rPr lang="ar-SA"/>
              <a:pPr/>
              <a:t>53</a:t>
            </a:fld>
            <a:endParaRPr lang="en-CA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Hofmann Elimination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981200"/>
          </a:xfrm>
        </p:spPr>
        <p:txBody>
          <a:bodyPr/>
          <a:lstStyle/>
          <a:p>
            <a:pPr eaLnBrk="1" hangingPunct="1"/>
            <a:r>
              <a:rPr lang="en-US" sz="2400" smtClean="0"/>
              <a:t>Converts amines into alkenes</a:t>
            </a:r>
          </a:p>
          <a:p>
            <a:pPr eaLnBrk="1" hangingPunct="1"/>
            <a:r>
              <a:rPr lang="en-US" sz="2400" smtClean="0"/>
              <a:t>NH</a:t>
            </a:r>
            <a:r>
              <a:rPr lang="en-US" sz="2400" baseline="-25000" smtClean="0"/>
              <a:t>2</a:t>
            </a:r>
            <a:r>
              <a:rPr lang="en-US" sz="2400" baseline="30000" smtClean="0">
                <a:sym typeface="Symbol" pitchFamily="18" charset="2"/>
              </a:rPr>
              <a:t></a:t>
            </a:r>
            <a:r>
              <a:rPr lang="en-US" sz="2400" smtClean="0"/>
              <a:t> is very a poor leaving group so it converted to an alkylammonium ion, which is a good leaving group</a:t>
            </a:r>
          </a:p>
        </p:txBody>
      </p:sp>
      <p:pic>
        <p:nvPicPr>
          <p:cNvPr id="39941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8128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7DFCAF-D977-49C2-A49C-7DFA2A7CDC3E}" type="slidenum">
              <a:rPr lang="ar-SA"/>
              <a:pPr/>
              <a:t>54</a:t>
            </a:fld>
            <a:endParaRPr lang="en-CA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Silver Oxide Is Used for the Elimination Step</a:t>
            </a:r>
            <a:endParaRPr lang="en-US" sz="380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295400"/>
          </a:xfrm>
        </p:spPr>
        <p:txBody>
          <a:bodyPr/>
          <a:lstStyle/>
          <a:p>
            <a:pPr eaLnBrk="1" hangingPunct="1"/>
            <a:r>
              <a:rPr lang="en-US" sz="2400" smtClean="0"/>
              <a:t>Exchanges hydroxide ion for iodide ion in the quaternary ammonium salt, thus providing the base necessary to cause elimination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81534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1EE945-28A1-475E-BC8A-EE5E0946BF74}" type="slidenum">
              <a:rPr lang="ar-SA"/>
              <a:pPr/>
              <a:t>55</a:t>
            </a:fld>
            <a:endParaRPr lang="en-CA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Orientation in Hofmann Elimination</a:t>
            </a:r>
            <a:endParaRPr lang="en-US" sz="380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We would expect that the </a:t>
            </a:r>
            <a:r>
              <a:rPr lang="en-US" sz="2400" i="1" smtClean="0"/>
              <a:t>more</a:t>
            </a:r>
            <a:r>
              <a:rPr lang="en-US" sz="2400" smtClean="0"/>
              <a:t> highly substituted alkene product predominates in the E2 reaction of an alkyl halide (Zaitsev's rule)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However, the </a:t>
            </a:r>
            <a:r>
              <a:rPr lang="en-US" sz="2400" i="1" smtClean="0"/>
              <a:t>less</a:t>
            </a:r>
            <a:r>
              <a:rPr lang="en-US" sz="2400" smtClean="0"/>
              <a:t> highly substituted alkene predominates in the Hofmann elimination due to the large size of the trialkylamine leaving group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 The base must abstract a hydrogen from the most sterically accessible, least hindered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D32840-4CA6-4FD2-B910-78CA6CC4C811}" type="slidenum">
              <a:rPr lang="ar-SA"/>
              <a:pPr/>
              <a:t>56</a:t>
            </a:fld>
            <a:endParaRPr lang="en-CA"/>
          </a:p>
        </p:txBody>
      </p:sp>
      <p:pic>
        <p:nvPicPr>
          <p:cNvPr id="430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3914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Steric Effects Control the Orientation</a:t>
            </a:r>
            <a:endParaRPr lang="en-US" sz="3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4236B0-9814-4292-814D-E30F28265C29}" type="slidenum">
              <a:rPr lang="ar-SA"/>
              <a:pPr/>
              <a:t>57</a:t>
            </a:fld>
            <a:endParaRPr lang="en-CA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24.8 Reactions of Arylamines</a:t>
            </a:r>
            <a:endParaRPr lang="en-US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600200"/>
          </a:xfrm>
        </p:spPr>
        <p:txBody>
          <a:bodyPr/>
          <a:lstStyle/>
          <a:p>
            <a:pPr eaLnBrk="1" hangingPunct="1"/>
            <a:r>
              <a:rPr lang="en-US" sz="2400" smtClean="0"/>
              <a:t>Amino substituents are strongly activating, ortho- and para-directing groups in electrophilic aromatic substitution reactions</a:t>
            </a:r>
          </a:p>
          <a:p>
            <a:pPr eaLnBrk="1" hangingPunct="1"/>
            <a:r>
              <a:rPr lang="en-US" sz="2400" smtClean="0"/>
              <a:t>Reactions are controlled by conversion to amide</a:t>
            </a:r>
          </a:p>
        </p:txBody>
      </p:sp>
      <p:pic>
        <p:nvPicPr>
          <p:cNvPr id="4403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52800"/>
            <a:ext cx="48006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66FCE8-65A8-425D-83A1-A53A192C10B2}" type="slidenum">
              <a:rPr lang="ar-SA"/>
              <a:pPr/>
              <a:t>58</a:t>
            </a:fld>
            <a:endParaRPr lang="en-CA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000" smtClean="0"/>
              <a:t> </a:t>
            </a:r>
            <a:r>
              <a:rPr lang="en-US" sz="3800" smtClean="0">
                <a:latin typeface="Arial" charset="0"/>
              </a:rPr>
              <a:t>Arylamines Are Not Useful for Friedel-Crafts Reactions</a:t>
            </a:r>
            <a:endParaRPr lang="en-US" sz="380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600200"/>
          </a:xfrm>
        </p:spPr>
        <p:txBody>
          <a:bodyPr/>
          <a:lstStyle/>
          <a:p>
            <a:pPr eaLnBrk="1" hangingPunct="1"/>
            <a:r>
              <a:rPr lang="en-US" sz="2400" smtClean="0"/>
              <a:t>The amino group forms a Lewis acid–base complex with the AlCl</a:t>
            </a:r>
            <a:r>
              <a:rPr lang="en-US" sz="2400" baseline="-25000" smtClean="0"/>
              <a:t>3</a:t>
            </a:r>
            <a:r>
              <a:rPr lang="en-US" sz="2400" smtClean="0"/>
              <a:t> catalyst, preventing further reaction</a:t>
            </a:r>
          </a:p>
          <a:p>
            <a:pPr eaLnBrk="1" hangingPunct="1"/>
            <a:r>
              <a:rPr lang="en-US" sz="2400" smtClean="0"/>
              <a:t>Therefore we use the corresponding amide</a:t>
            </a:r>
          </a:p>
        </p:txBody>
      </p:sp>
      <p:sp>
        <p:nvSpPr>
          <p:cNvPr id="45061" name="Rectangle 7"/>
          <p:cNvSpPr>
            <a:spLocks noChangeArrowheads="1"/>
          </p:cNvSpPr>
          <p:nvPr/>
        </p:nvSpPr>
        <p:spPr bwMode="auto">
          <a:xfrm>
            <a:off x="1524000" y="4379913"/>
            <a:ext cx="361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506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95600"/>
            <a:ext cx="8153400" cy="3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087AFFF-33C7-446C-8F6B-6DF43207B0A6}" type="slidenum">
              <a:rPr lang="ar-SA"/>
              <a:pPr/>
              <a:t>59</a:t>
            </a:fld>
            <a:endParaRPr lang="en-CA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Diazonium Salts: The Sandmeyer Reaction</a:t>
            </a:r>
            <a:endParaRPr lang="en-US" sz="3800" smtClean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sz="2400" smtClean="0"/>
              <a:t>Primary arylamines react with HNO</a:t>
            </a:r>
            <a:r>
              <a:rPr lang="en-US" sz="2400" baseline="-25000" smtClean="0"/>
              <a:t>2</a:t>
            </a:r>
            <a:r>
              <a:rPr lang="en-US" sz="2400" smtClean="0"/>
              <a:t>, yielding stable arenediazonium salts</a:t>
            </a:r>
          </a:p>
        </p:txBody>
      </p:sp>
      <p:pic>
        <p:nvPicPr>
          <p:cNvPr id="4608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2863850"/>
            <a:ext cx="852805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Amines: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Heterocyclic Amines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7544" y="548680"/>
          <a:ext cx="8297833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S ChemDraw Drawing" r:id="rId3" imgW="4199668" imgH="2331291" progId="ChemDraw.Document.6.0">
                  <p:embed/>
                </p:oleObj>
              </mc:Choice>
              <mc:Fallback>
                <p:oleObj name="CS ChemDraw Drawing" r:id="rId3" imgW="4199668" imgH="233129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8680"/>
                        <a:ext cx="8297833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269EF9-C91C-439C-8C28-C1816F1D039A}" type="slidenum">
              <a:rPr lang="ar-SA"/>
              <a:pPr/>
              <a:t>60</a:t>
            </a:fld>
            <a:endParaRPr lang="en-CA"/>
          </a:p>
        </p:txBody>
      </p:sp>
      <p:pic>
        <p:nvPicPr>
          <p:cNvPr id="4710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438400"/>
            <a:ext cx="84455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Uses of Arenediazonium Salts</a:t>
            </a:r>
            <a:endParaRPr lang="en-US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914400"/>
          </a:xfrm>
        </p:spPr>
        <p:txBody>
          <a:bodyPr/>
          <a:lstStyle/>
          <a:p>
            <a:pPr eaLnBrk="1" hangingPunct="1"/>
            <a:r>
              <a:rPr lang="en-US" sz="2400" smtClean="0"/>
              <a:t>The N</a:t>
            </a:r>
            <a:r>
              <a:rPr lang="en-US" sz="2400" baseline="-25000" smtClean="0"/>
              <a:t>2 </a:t>
            </a:r>
            <a:r>
              <a:rPr lang="en-US" sz="2400" smtClean="0"/>
              <a:t>group can be replaced by a nucleophile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DAF911-139F-4D2B-A1F4-3BCAE736FD41}" type="slidenum">
              <a:rPr lang="ar-SA"/>
              <a:pPr/>
              <a:t>61</a:t>
            </a:fld>
            <a:endParaRPr lang="en-CA"/>
          </a:p>
        </p:txBody>
      </p:sp>
      <p:pic>
        <p:nvPicPr>
          <p:cNvPr id="481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3092450"/>
            <a:ext cx="795655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Preparation of Aryl Halides</a:t>
            </a:r>
            <a:endParaRPr lang="en-US" smtClean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Reaction of an arenediazonium salt with CuCl or CuBr gives aryl halides (Sandmeyer Reaction)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Aryl iodides form from reaction with NaI without a copper(I) salt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970582-2AF4-4DA6-8B8A-07C86BC6EA89}" type="slidenum">
              <a:rPr lang="ar-SA"/>
              <a:pPr/>
              <a:t>62</a:t>
            </a:fld>
            <a:endParaRPr lang="en-CA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Aryl Nitriles and Carboxylic Acids</a:t>
            </a:r>
            <a:endParaRPr 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838200"/>
          </a:xfrm>
        </p:spPr>
        <p:txBody>
          <a:bodyPr/>
          <a:lstStyle/>
          <a:p>
            <a:pPr eaLnBrk="1" hangingPunct="1"/>
            <a:r>
              <a:rPr lang="en-US" sz="2400" smtClean="0"/>
              <a:t>An arenediazonium salt and CuCN yield the nitrile, ArCN, which can be hydrolyzed to ArCOOH </a:t>
            </a:r>
          </a:p>
        </p:txBody>
      </p:sp>
      <p:pic>
        <p:nvPicPr>
          <p:cNvPr id="4915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971800"/>
            <a:ext cx="80645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A00466-F0C8-454D-85E0-306FBBA86246}" type="slidenum">
              <a:rPr lang="ar-SA"/>
              <a:pPr/>
              <a:t>63</a:t>
            </a:fld>
            <a:endParaRPr lang="en-CA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Formation of Phenols (ArOH)</a:t>
            </a:r>
            <a:endParaRPr lang="en-US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219200"/>
          </a:xfrm>
        </p:spPr>
        <p:txBody>
          <a:bodyPr/>
          <a:lstStyle/>
          <a:p>
            <a:pPr eaLnBrk="1" hangingPunct="1"/>
            <a:r>
              <a:rPr lang="en-US" sz="2400" smtClean="0"/>
              <a:t>From reaction of the arenediazonium salt with copper(I) oxide in an aqueous solution of copper(II) nitrate</a:t>
            </a:r>
          </a:p>
        </p:txBody>
      </p: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19400"/>
            <a:ext cx="8382000" cy="337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871873-04EB-4DAF-ABAF-ACEA61E266A5}" type="slidenum">
              <a:rPr lang="ar-SA"/>
              <a:pPr/>
              <a:t>64</a:t>
            </a:fld>
            <a:endParaRPr lang="en-CA"/>
          </a:p>
        </p:txBody>
      </p:sp>
      <p:pic>
        <p:nvPicPr>
          <p:cNvPr id="5120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614613"/>
            <a:ext cx="769620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Reduction to a Hydrocarbon</a:t>
            </a:r>
            <a:endParaRPr lang="en-US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838200"/>
          </a:xfrm>
        </p:spPr>
        <p:txBody>
          <a:bodyPr/>
          <a:lstStyle/>
          <a:p>
            <a:pPr eaLnBrk="1" hangingPunct="1"/>
            <a:r>
              <a:rPr lang="en-US" sz="2400" smtClean="0"/>
              <a:t>By treatment of a diazonium salt with hypophosphorous acid, H</a:t>
            </a:r>
            <a:r>
              <a:rPr lang="en-US" sz="2400" baseline="-25000" smtClean="0"/>
              <a:t>3</a:t>
            </a:r>
            <a:r>
              <a:rPr lang="en-US" sz="2400" smtClean="0"/>
              <a:t>PO</a:t>
            </a:r>
            <a:r>
              <a:rPr lang="en-US" sz="2400" baseline="-25000" smtClean="0"/>
              <a:t>2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CDC451-C567-4B50-897E-309D7A964F21}" type="slidenum">
              <a:rPr lang="ar-SA"/>
              <a:pPr/>
              <a:t>65</a:t>
            </a:fld>
            <a:endParaRPr lang="en-CA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Mechanism of Diazonium Replacement</a:t>
            </a:r>
            <a:endParaRPr lang="en-US" sz="380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57200"/>
          </a:xfrm>
        </p:spPr>
        <p:txBody>
          <a:bodyPr/>
          <a:lstStyle/>
          <a:p>
            <a:pPr eaLnBrk="1" hangingPunct="1"/>
            <a:r>
              <a:rPr lang="en-US" sz="2400" smtClean="0"/>
              <a:t>Through radical (rather than polar or ionic) pathways</a:t>
            </a:r>
          </a:p>
        </p:txBody>
      </p:sp>
      <p:pic>
        <p:nvPicPr>
          <p:cNvPr id="5222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8382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FD941E-D2A6-4E11-B4EE-1B181F547F68}" type="slidenum">
              <a:rPr lang="ar-SA"/>
              <a:pPr/>
              <a:t>66</a:t>
            </a:fld>
            <a:endParaRPr lang="en-CA"/>
          </a:p>
        </p:txBody>
      </p:sp>
      <p:pic>
        <p:nvPicPr>
          <p:cNvPr id="5325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124200"/>
            <a:ext cx="80010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Diazonium Coupling Reactions</a:t>
            </a:r>
            <a:endParaRPr lang="en-US" smtClean="0"/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Arenediazonium salts undergo a coupling reaction with activated aromatic rings, such as phenols and arylamines, to yield brightly colored azo compounds, Ar</a:t>
            </a:r>
            <a:r>
              <a:rPr lang="en-US" sz="2400" smtClean="0">
                <a:sym typeface="Symbol" pitchFamily="18" charset="2"/>
              </a:rPr>
              <a:t></a:t>
            </a:r>
            <a:r>
              <a:rPr lang="en-US" sz="2400" smtClean="0"/>
              <a:t>N=N</a:t>
            </a:r>
            <a:r>
              <a:rPr lang="en-US" sz="2400" smtClean="0">
                <a:sym typeface="Symbol" pitchFamily="18" charset="2"/>
              </a:rPr>
              <a:t></a:t>
            </a:r>
            <a:r>
              <a:rPr lang="en-US" sz="2400" smtClean="0"/>
              <a:t>Ar</a:t>
            </a:r>
            <a:r>
              <a:rPr lang="en-US" sz="2400" smtClean="0">
                <a:sym typeface="Symbol" pitchFamily="18" charset="2"/>
              </a:rPr>
              <a:t>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739E9C-E528-45B8-8EAB-03CB98870EB3}" type="slidenum">
              <a:rPr lang="ar-SA"/>
              <a:pPr/>
              <a:t>67</a:t>
            </a:fld>
            <a:endParaRPr lang="en-CA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How Diazonium Coupling Occurs</a:t>
            </a:r>
            <a:endParaRPr lang="en-US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electrophilic diazonium ion reacts with the electron-rich ring of a phenol or arylamine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Usually occurs at the para position but goes ortho if para is blocked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pic>
        <p:nvPicPr>
          <p:cNvPr id="54277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124200"/>
            <a:ext cx="5867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28738E-B191-472F-9CAD-91CD20F2E013}" type="slidenum">
              <a:rPr lang="ar-SA"/>
              <a:pPr/>
              <a:t>68</a:t>
            </a:fld>
            <a:endParaRPr lang="en-CA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Azo Dyes</a:t>
            </a:r>
            <a:endParaRPr lang="en-US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Azo-coupled products have extended </a:t>
            </a:r>
            <a:r>
              <a:rPr lang="en-US" sz="2400" smtClean="0">
                <a:sym typeface="Symbol" pitchFamily="18" charset="2"/>
              </a:rPr>
              <a:t></a:t>
            </a:r>
            <a:r>
              <a:rPr lang="en-US" sz="2400" smtClean="0"/>
              <a:t> conjugation that lead to low energy electronic transitions that occur in visible light (dyes)</a:t>
            </a:r>
          </a:p>
        </p:txBody>
      </p:sp>
      <p:pic>
        <p:nvPicPr>
          <p:cNvPr id="5530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24200"/>
            <a:ext cx="83820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29E44BE-ACB5-4F33-9A33-9F602C7AD7BB}" type="slidenum">
              <a:rPr lang="ar-SA"/>
              <a:pPr/>
              <a:t>69</a:t>
            </a:fld>
            <a:endParaRPr lang="en-CA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24.10 Spectroscopy of Amines -Infrared</a:t>
            </a:r>
            <a:endParaRPr lang="en-US" sz="3800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Characteristic N–H stretching absorptions 3300 to 3500 cm</a:t>
            </a:r>
            <a:r>
              <a:rPr lang="en-US" sz="2400" baseline="30000" smtClean="0">
                <a:sym typeface="Symbol" pitchFamily="18" charset="2"/>
              </a:rPr>
              <a:t></a:t>
            </a:r>
            <a:r>
              <a:rPr lang="en-US" sz="2400" baseline="30000" smtClean="0"/>
              <a:t>1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Amine absorption bands are sharper and less intense than hydroxyl bands</a:t>
            </a:r>
          </a:p>
          <a:p>
            <a:pPr lvl="1" eaLnBrk="1" hangingPunct="1"/>
            <a:r>
              <a:rPr lang="en-US" sz="2400" smtClean="0"/>
              <a:t>Protonated amines show an ammonium band in the range 2200 to 3000 cm</a:t>
            </a:r>
            <a:r>
              <a:rPr lang="en-US" sz="2400" baseline="30000" smtClean="0">
                <a:sym typeface="Symbol" pitchFamily="18" charset="2"/>
              </a:rPr>
              <a:t></a:t>
            </a:r>
            <a:r>
              <a:rPr lang="en-US" sz="2400" baseline="3000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Histamine</a:t>
            </a:r>
            <a:endParaRPr lang="da-DK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423106" y="1988840"/>
          <a:ext cx="6146291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CS ChemDraw Drawing" r:id="rId3" imgW="2221689" imgH="1066441" progId="ChemDraw.Document.6.0">
                  <p:embed/>
                </p:oleObj>
              </mc:Choice>
              <mc:Fallback>
                <p:oleObj name="CS ChemDraw Drawing" r:id="rId3" imgW="2221689" imgH="10664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3106" y="1988840"/>
                        <a:ext cx="6146291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5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69C1D1-2A30-4E9D-B54F-B7F93F47AE63}" type="slidenum">
              <a:rPr lang="ar-SA"/>
              <a:pPr/>
              <a:t>70</a:t>
            </a:fld>
            <a:endParaRPr lang="en-CA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Examples of Infrared Spectra</a:t>
            </a:r>
            <a:endParaRPr lang="en-US" smtClean="0"/>
          </a:p>
        </p:txBody>
      </p:sp>
      <p:pic>
        <p:nvPicPr>
          <p:cNvPr id="6144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750" y="1600200"/>
            <a:ext cx="73025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4038600"/>
            <a:ext cx="72136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17767F-3063-41E1-A504-C25D404C0680}" type="slidenum">
              <a:rPr lang="ar-SA"/>
              <a:pPr/>
              <a:t>71</a:t>
            </a:fld>
            <a:endParaRPr lang="en-CA"/>
          </a:p>
        </p:txBody>
      </p:sp>
      <p:pic>
        <p:nvPicPr>
          <p:cNvPr id="624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8382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Nuclear Magnetic Resonance Spectroscopy</a:t>
            </a:r>
            <a:endParaRPr lang="en-US" sz="3800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752600"/>
          </a:xfrm>
        </p:spPr>
        <p:txBody>
          <a:bodyPr/>
          <a:lstStyle/>
          <a:p>
            <a:pPr eaLnBrk="1" hangingPunct="1"/>
            <a:r>
              <a:rPr lang="en-US" sz="2400" smtClean="0"/>
              <a:t>N–H hydrogens appear as broad signals without clear-cut coupling to neighboring C–H hydrogens</a:t>
            </a:r>
          </a:p>
          <a:p>
            <a:pPr eaLnBrk="1" hangingPunct="1"/>
            <a:r>
              <a:rPr lang="en-US" sz="2400" smtClean="0"/>
              <a:t>In D</a:t>
            </a:r>
            <a:r>
              <a:rPr lang="en-US" sz="2400" baseline="-25000" smtClean="0"/>
              <a:t>2</a:t>
            </a:r>
            <a:r>
              <a:rPr lang="en-US" sz="2400" smtClean="0"/>
              <a:t>O exchange of N–D for N–H occurs, and the N–H signal disappears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54CA1A-0239-4F82-AA01-3BA65B81EB98}" type="slidenum">
              <a:rPr lang="ar-SA"/>
              <a:pPr/>
              <a:t>72</a:t>
            </a:fld>
            <a:endParaRPr lang="en-CA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Chemical Shift Effects</a:t>
            </a:r>
            <a:endParaRPr lang="en-US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Hydrogens on C next to N and absorb at lower field than alkane hydrogens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N</a:t>
            </a:r>
            <a:r>
              <a:rPr lang="en-US" sz="2400" smtClean="0"/>
              <a:t>-CH</a:t>
            </a:r>
            <a:r>
              <a:rPr lang="en-US" sz="2400" baseline="-25000" smtClean="0"/>
              <a:t>3</a:t>
            </a:r>
            <a:r>
              <a:rPr lang="en-US" sz="2400" smtClean="0"/>
              <a:t> gives a sharp three-H singlet at </a:t>
            </a:r>
            <a:r>
              <a:rPr lang="en-US" sz="2400" smtClean="0">
                <a:sym typeface="Symbol" pitchFamily="18" charset="2"/>
              </a:rPr>
              <a:t> </a:t>
            </a:r>
            <a:r>
              <a:rPr lang="en-US" sz="2400" smtClean="0"/>
              <a:t>2.2 to </a:t>
            </a:r>
            <a:r>
              <a:rPr lang="en-US" sz="2400" smtClean="0">
                <a:sym typeface="Symbol" pitchFamily="18" charset="2"/>
              </a:rPr>
              <a:t> </a:t>
            </a:r>
            <a:r>
              <a:rPr lang="en-US" sz="2400" smtClean="0"/>
              <a:t>2.6 </a:t>
            </a:r>
          </a:p>
        </p:txBody>
      </p:sp>
      <p:pic>
        <p:nvPicPr>
          <p:cNvPr id="6349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971800"/>
            <a:ext cx="795655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D81D16-5DCF-4804-8A5C-4B47F23B4A3F}" type="slidenum">
              <a:rPr lang="ar-SA"/>
              <a:pPr/>
              <a:t>73</a:t>
            </a:fld>
            <a:endParaRPr lang="en-CA"/>
          </a:p>
        </p:txBody>
      </p:sp>
      <p:pic>
        <p:nvPicPr>
          <p:cNvPr id="645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743200"/>
            <a:ext cx="67691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aseline="30000" smtClean="0">
                <a:latin typeface="Arial" charset="0"/>
              </a:rPr>
              <a:t>13</a:t>
            </a:r>
            <a:r>
              <a:rPr lang="en-US" smtClean="0">
                <a:latin typeface="Arial" charset="0"/>
              </a:rPr>
              <a:t>C NMR</a:t>
            </a:r>
            <a:endParaRPr lang="en-US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Carbons next to amine N are slightly deshielded - about 20 ppm downfield from where they would absorb in an alkane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DA6D7FF-F583-4D67-B554-5C277A339C6B}" type="slidenum">
              <a:rPr lang="ar-SA"/>
              <a:pPr/>
              <a:t>74</a:t>
            </a:fld>
            <a:endParaRPr lang="en-CA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Mass Spectrometry</a:t>
            </a:r>
            <a:endParaRPr lang="en-US" smtClean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compound with an odd number of nitrogen atoms has an odd-numbered molecular weight and a corresponding parent 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Alkylamines cleave at the C–C bond nearest the nitrogen to yield an alkyl radical and a nitrogen-containing cation</a:t>
            </a:r>
          </a:p>
        </p:txBody>
      </p:sp>
      <p:pic>
        <p:nvPicPr>
          <p:cNvPr id="655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3657600"/>
            <a:ext cx="76073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C19026-5198-4E5C-8A08-1B1EC9A5BCEB}" type="slidenum">
              <a:rPr lang="ar-SA"/>
              <a:pPr/>
              <a:t>75</a:t>
            </a:fld>
            <a:endParaRPr lang="en-CA"/>
          </a:p>
        </p:txBody>
      </p:sp>
      <p:pic>
        <p:nvPicPr>
          <p:cNvPr id="6656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362200"/>
            <a:ext cx="5715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391400" cy="1143000"/>
          </a:xfrm>
        </p:spPr>
        <p:txBody>
          <a:bodyPr/>
          <a:lstStyle/>
          <a:p>
            <a:pPr eaLnBrk="1" hangingPunct="1"/>
            <a:r>
              <a:rPr lang="en-US" sz="3800" smtClean="0">
                <a:latin typeface="Arial" charset="0"/>
              </a:rPr>
              <a:t>Mass Spectrum of N-Ethylpropylamine</a:t>
            </a:r>
            <a:endParaRPr lang="en-US" sz="3800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The two modes of a cleavage give fragment ions at </a:t>
            </a:r>
            <a:r>
              <a:rPr lang="en-US" sz="2400" i="1" smtClean="0"/>
              <a:t>m</a:t>
            </a:r>
            <a:r>
              <a:rPr lang="en-US" sz="2400" smtClean="0"/>
              <a:t>/</a:t>
            </a:r>
            <a:r>
              <a:rPr lang="en-US" sz="2400" i="1" smtClean="0"/>
              <a:t>z</a:t>
            </a:r>
            <a:r>
              <a:rPr lang="en-US" sz="2400" smtClean="0"/>
              <a:t> = 58 and </a:t>
            </a:r>
            <a:r>
              <a:rPr lang="en-US" sz="2400" i="1" smtClean="0"/>
              <a:t>m</a:t>
            </a:r>
            <a:r>
              <a:rPr lang="en-US" sz="2400" smtClean="0"/>
              <a:t>/</a:t>
            </a:r>
            <a:r>
              <a:rPr lang="en-US" sz="2400" i="1" smtClean="0"/>
              <a:t>z</a:t>
            </a:r>
            <a:r>
              <a:rPr lang="en-US" sz="2400" smtClean="0"/>
              <a:t> = 72.</a:t>
            </a:r>
            <a:r>
              <a:rPr lang="en-CA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Amines: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Structure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59832" y="548680"/>
          <a:ext cx="3721010" cy="1700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S ChemDraw Drawing" r:id="rId3" imgW="2084403" imgH="951976" progId="ChemDraw.Document.6.0">
                  <p:embed/>
                </p:oleObj>
              </mc:Choice>
              <mc:Fallback>
                <p:oleObj name="CS ChemDraw Drawing" r:id="rId3" imgW="2084403" imgH="95197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48680"/>
                        <a:ext cx="3721010" cy="17003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9592" y="26369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 fontAlgn="auto">
              <a:spcBef>
                <a:spcPts val="0"/>
              </a:spcBef>
              <a:spcAft>
                <a:spcPts val="0"/>
              </a:spcAft>
            </a:pPr>
            <a:r>
              <a:rPr lang="en-US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if R, R’, R’’ are 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the amine is technically 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chiral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but… 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22783" y="3284984"/>
          <a:ext cx="5901545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S ChemDraw Drawing" r:id="rId5" imgW="3832336" imgH="1028271" progId="ChemDraw.Document.6.0">
                  <p:embed/>
                </p:oleObj>
              </mc:Choice>
              <mc:Fallback>
                <p:oleObj name="CS ChemDraw Drawing" r:id="rId5" imgW="3832336" imgH="10282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783" y="3284984"/>
                        <a:ext cx="5901545" cy="158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5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Amines: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Smell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9552" y="745308"/>
          <a:ext cx="7992888" cy="4627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S ChemDraw Drawing" r:id="rId3" imgW="4490704" imgH="2599611" progId="ChemDraw.Document.6.0">
                  <p:embed/>
                </p:oleObj>
              </mc:Choice>
              <mc:Fallback>
                <p:oleObj name="CS ChemDraw Drawing" r:id="rId3" imgW="4490704" imgH="259961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745308"/>
                        <a:ext cx="7992888" cy="4627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9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ct Overview">
  <a:themeElements>
    <a:clrScheme name="Project Overview 6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FFFFFF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00"/>
      </a:accent6>
      <a:hlink>
        <a:srgbClr val="DDDDDD"/>
      </a:hlink>
      <a:folHlink>
        <a:srgbClr val="EAEAEA"/>
      </a:folHlink>
    </a:clrScheme>
    <a:fontScheme name="Project Overview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4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5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00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CAB05C-2128-4019-8137-46274B32EA55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CE22265-3DEF-4707-88AE-1732A42492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DDF4E4-D442-4D8B-B205-1FAE419523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1727</TotalTime>
  <Words>2124</Words>
  <Application>Microsoft Office PowerPoint</Application>
  <PresentationFormat>On-screen Show (4:3)</PresentationFormat>
  <Paragraphs>404</Paragraphs>
  <Slides>75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100" baseType="lpstr">
      <vt:lpstr>Geneva</vt:lpstr>
      <vt:lpstr>ＭＳ Ｐゴシック</vt:lpstr>
      <vt:lpstr>Palatino</vt:lpstr>
      <vt:lpstr>Zapf Dingbats</vt:lpstr>
      <vt:lpstr>Arial</vt:lpstr>
      <vt:lpstr>Arial Narrow</vt:lpstr>
      <vt:lpstr>Calibri</vt:lpstr>
      <vt:lpstr>Century Schoolbook</vt:lpstr>
      <vt:lpstr>MV Boli</vt:lpstr>
      <vt:lpstr>Symbol</vt:lpstr>
      <vt:lpstr>Tahoma</vt:lpstr>
      <vt:lpstr>Times</vt:lpstr>
      <vt:lpstr>Times New Roman</vt:lpstr>
      <vt:lpstr>Webdings</vt:lpstr>
      <vt:lpstr>Wingdings</vt:lpstr>
      <vt:lpstr>Wingdings 2</vt:lpstr>
      <vt:lpstr>Layers</vt:lpstr>
      <vt:lpstr>Project Overview</vt:lpstr>
      <vt:lpstr>Office Theme</vt:lpstr>
      <vt:lpstr>1_Office Theme</vt:lpstr>
      <vt:lpstr>2_Office Theme</vt:lpstr>
      <vt:lpstr>Oriel</vt:lpstr>
      <vt:lpstr>1_Oriel</vt:lpstr>
      <vt:lpstr>CS ChemDraw Drawing</vt:lpstr>
      <vt:lpstr>Document</vt:lpstr>
      <vt:lpstr>Chapter 24</vt:lpstr>
      <vt:lpstr>PowerPoint Presentation</vt:lpstr>
      <vt:lpstr>PowerPoint Presentation</vt:lpstr>
      <vt:lpstr>Heterocyclic Amines</vt:lpstr>
      <vt:lpstr>Heterocyclic Amines</vt:lpstr>
      <vt:lpstr>PowerPoint Presentation</vt:lpstr>
      <vt:lpstr>Histamine</vt:lpstr>
      <vt:lpstr>PowerPoint Presentation</vt:lpstr>
      <vt:lpstr>PowerPoint Presentation</vt:lpstr>
      <vt:lpstr>Comparison of NH3 to Amines </vt:lpstr>
      <vt:lpstr>Amines – Organic Nitrogen Compounds</vt:lpstr>
      <vt:lpstr>Amines</vt:lpstr>
      <vt:lpstr>Classification of Amines</vt:lpstr>
      <vt:lpstr>Classification of Amines</vt:lpstr>
      <vt:lpstr>Naming Amines</vt:lpstr>
      <vt:lpstr>Study Check</vt:lpstr>
      <vt:lpstr>Solution</vt:lpstr>
      <vt:lpstr>Aromatic Amines</vt:lpstr>
      <vt:lpstr>Study Check </vt:lpstr>
      <vt:lpstr>Solution </vt:lpstr>
      <vt:lpstr>Skeletal Structures of Amines</vt:lpstr>
      <vt:lpstr>Constitutional Isomers:  1-pentaamine</vt:lpstr>
      <vt:lpstr>Chirality Is Possible  (But Not Observed)</vt:lpstr>
      <vt:lpstr>Amines Form H-Bonds</vt:lpstr>
      <vt:lpstr>Physical Properties</vt:lpstr>
      <vt:lpstr>Boiling Points</vt:lpstr>
      <vt:lpstr>Physical Properties of Amines</vt:lpstr>
      <vt:lpstr>Study Check</vt:lpstr>
      <vt:lpstr>Solution</vt:lpstr>
      <vt:lpstr>Amines Act as Bases in Water</vt:lpstr>
      <vt:lpstr>Neutralization Forms Amine Salts</vt:lpstr>
      <vt:lpstr>Neutralization Forms Amine Salts</vt:lpstr>
      <vt:lpstr>Properties of Ammonium Salts </vt:lpstr>
      <vt:lpstr>Properties of Ammonium Salts: Medications </vt:lpstr>
      <vt:lpstr>Properties of Ammonium Salts: Cocaine </vt:lpstr>
      <vt:lpstr>Properties of Ammonium Salts: Cocaine </vt:lpstr>
      <vt:lpstr>Basicity of Amines</vt:lpstr>
      <vt:lpstr>Basicity</vt:lpstr>
      <vt:lpstr>Basicity</vt:lpstr>
      <vt:lpstr>Basicity</vt:lpstr>
      <vt:lpstr>Amides</vt:lpstr>
      <vt:lpstr>24.4 Basicity of Substituted Arylamines</vt:lpstr>
      <vt:lpstr>Substituted Arylamines</vt:lpstr>
      <vt:lpstr>24.6 Synthesis of Amines</vt:lpstr>
      <vt:lpstr>SN2 Reactions of Alkyl Halides</vt:lpstr>
      <vt:lpstr>Uncontrolled Multiple Alkylation</vt:lpstr>
      <vt:lpstr>Selective Preparation of Primary Amines: the Azide Synthesis</vt:lpstr>
      <vt:lpstr>Gabriel Synthesis of Primary Amines</vt:lpstr>
      <vt:lpstr>Reductive Amination of Aldehydes and Ketones</vt:lpstr>
      <vt:lpstr>Reductive Amination Is Versatile</vt:lpstr>
      <vt:lpstr>Mechanism of Reductive Amination</vt:lpstr>
      <vt:lpstr>24.7 Reactions of Amines</vt:lpstr>
      <vt:lpstr>Hofmann Elimination</vt:lpstr>
      <vt:lpstr>Silver Oxide Is Used for the Elimination Step</vt:lpstr>
      <vt:lpstr>Orientation in Hofmann Elimination</vt:lpstr>
      <vt:lpstr>Steric Effects Control the Orientation</vt:lpstr>
      <vt:lpstr>24.8 Reactions of Arylamines</vt:lpstr>
      <vt:lpstr> Arylamines Are Not Useful for Friedel-Crafts Reactions</vt:lpstr>
      <vt:lpstr>Diazonium Salts: The Sandmeyer Reaction</vt:lpstr>
      <vt:lpstr>Uses of Arenediazonium Salts</vt:lpstr>
      <vt:lpstr>Preparation of Aryl Halides</vt:lpstr>
      <vt:lpstr>Aryl Nitriles and Carboxylic Acids</vt:lpstr>
      <vt:lpstr>Formation of Phenols (ArOH)</vt:lpstr>
      <vt:lpstr>Reduction to a Hydrocarbon</vt:lpstr>
      <vt:lpstr>Mechanism of Diazonium Replacement</vt:lpstr>
      <vt:lpstr>Diazonium Coupling Reactions</vt:lpstr>
      <vt:lpstr>How Diazonium Coupling Occurs</vt:lpstr>
      <vt:lpstr>Azo Dyes</vt:lpstr>
      <vt:lpstr>24.10 Spectroscopy of Amines -Infrared</vt:lpstr>
      <vt:lpstr>Examples of Infrared Spectra</vt:lpstr>
      <vt:lpstr>Nuclear Magnetic Resonance Spectroscopy</vt:lpstr>
      <vt:lpstr>Chemical Shift Effects</vt:lpstr>
      <vt:lpstr>13C NMR</vt:lpstr>
      <vt:lpstr>Mass Spectrometry</vt:lpstr>
      <vt:lpstr>Mass Spectrum of N-Ethylpropylamine</vt:lpstr>
    </vt:vector>
  </TitlesOfParts>
  <Company>University of Toronto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24. Amines</dc:title>
  <dc:creator>Ronald Kluger</dc:creator>
  <cp:lastModifiedBy>Henry Zhao</cp:lastModifiedBy>
  <cp:revision>229</cp:revision>
  <dcterms:created xsi:type="dcterms:W3CDTF">2003-03-27T22:35:40Z</dcterms:created>
  <dcterms:modified xsi:type="dcterms:W3CDTF">2016-04-04T06:27:37Z</dcterms:modified>
</cp:coreProperties>
</file>