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2"/>
  </p:notesMasterIdLst>
  <p:handoutMasterIdLst>
    <p:handoutMasterId r:id="rId53"/>
  </p:handoutMasterIdLst>
  <p:sldIdLst>
    <p:sldId id="260" r:id="rId2"/>
    <p:sldId id="289" r:id="rId3"/>
    <p:sldId id="261" r:id="rId4"/>
    <p:sldId id="290" r:id="rId5"/>
    <p:sldId id="360" r:id="rId6"/>
    <p:sldId id="387" r:id="rId7"/>
    <p:sldId id="293" r:id="rId8"/>
    <p:sldId id="361" r:id="rId9"/>
    <p:sldId id="388" r:id="rId10"/>
    <p:sldId id="355" r:id="rId11"/>
    <p:sldId id="297" r:id="rId12"/>
    <p:sldId id="389" r:id="rId13"/>
    <p:sldId id="300" r:id="rId14"/>
    <p:sldId id="303" r:id="rId15"/>
    <p:sldId id="359" r:id="rId16"/>
    <p:sldId id="394" r:id="rId17"/>
    <p:sldId id="395" r:id="rId18"/>
    <p:sldId id="349" r:id="rId19"/>
    <p:sldId id="396" r:id="rId20"/>
    <p:sldId id="351" r:id="rId21"/>
    <p:sldId id="352" r:id="rId22"/>
    <p:sldId id="397" r:id="rId23"/>
    <p:sldId id="354" r:id="rId24"/>
    <p:sldId id="316" r:id="rId25"/>
    <p:sldId id="398" r:id="rId26"/>
    <p:sldId id="318" r:id="rId27"/>
    <p:sldId id="319" r:id="rId28"/>
    <p:sldId id="399" r:id="rId29"/>
    <p:sldId id="400" r:id="rId30"/>
    <p:sldId id="401" r:id="rId31"/>
    <p:sldId id="321" r:id="rId32"/>
    <p:sldId id="322" r:id="rId33"/>
    <p:sldId id="402" r:id="rId34"/>
    <p:sldId id="324" r:id="rId35"/>
    <p:sldId id="326" r:id="rId36"/>
    <p:sldId id="403" r:id="rId37"/>
    <p:sldId id="377" r:id="rId38"/>
    <p:sldId id="404" r:id="rId39"/>
    <p:sldId id="329" r:id="rId40"/>
    <p:sldId id="330" r:id="rId41"/>
    <p:sldId id="405" r:id="rId42"/>
    <p:sldId id="333" r:id="rId43"/>
    <p:sldId id="336" r:id="rId44"/>
    <p:sldId id="408" r:id="rId45"/>
    <p:sldId id="409" r:id="rId46"/>
    <p:sldId id="339" r:id="rId47"/>
    <p:sldId id="410" r:id="rId48"/>
    <p:sldId id="385" r:id="rId49"/>
    <p:sldId id="386" r:id="rId50"/>
    <p:sldId id="342" r:id="rId51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034694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0" autoAdjust="0"/>
  </p:normalViewPr>
  <p:slideViewPr>
    <p:cSldViewPr>
      <p:cViewPr>
        <p:scale>
          <a:sx n="66" d="100"/>
          <a:sy n="66" d="100"/>
        </p:scale>
        <p:origin x="-450" y="-132"/>
      </p:cViewPr>
      <p:guideLst>
        <p:guide orient="horz" pos="4073"/>
        <p:guide orient="horz" pos="1646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272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fld id="{46A38CF9-8165-4A30-9EDC-B6D88991D1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fld id="{5EF54EEA-F296-4CB1-B543-47238340FD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E8527-E226-4EE1-972B-4ADD5DAC7AFF}" type="slidenum">
              <a:rPr lang="en-US"/>
              <a:pPr/>
              <a:t>1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072D4-1BD1-4C17-8BD5-18B221AF7AF6}" type="slidenum">
              <a:rPr lang="en-US"/>
              <a:pPr/>
              <a:t>13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A344B-3997-4E53-A4AC-8180025FBC40}" type="slidenum">
              <a:rPr lang="en-US"/>
              <a:pPr/>
              <a:t>14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A4CA3-E13E-493A-B0FD-A203B1B8F765}" type="slidenum">
              <a:rPr lang="en-US"/>
              <a:pPr/>
              <a:t>15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12722F-3DD9-40A2-979B-D0AC217253A8}" type="slidenum">
              <a:rPr lang="en-US"/>
              <a:pPr/>
              <a:t>18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65D07-1FF7-4BDC-8A42-60674C34718B}" type="slidenum">
              <a:rPr lang="en-US"/>
              <a:pPr/>
              <a:t>20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72271-5936-4BB1-9EC3-AD4C515C3E03}" type="slidenum">
              <a:rPr lang="en-US"/>
              <a:pPr/>
              <a:t>21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F1E2D-6A2D-4AFC-A410-EAE30A125BBE}" type="slidenum">
              <a:rPr lang="en-US"/>
              <a:pPr/>
              <a:t>23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8EA1D-1E25-48CC-B6CF-5AFB23EAA0A1}" type="slidenum">
              <a:rPr lang="en-US"/>
              <a:pPr/>
              <a:t>24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46197-FA21-459F-A7BB-B02A8A71F8E8}" type="slidenum">
              <a:rPr lang="en-US"/>
              <a:pPr/>
              <a:t>26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3C05D-1756-49AF-B27B-8691A244D537}" type="slidenum">
              <a:rPr lang="en-US"/>
              <a:pPr/>
              <a:t>27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88261-BA54-445A-9671-3BE0448C1386}" type="slidenum">
              <a:rPr lang="en-US"/>
              <a:pPr/>
              <a:t>2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A054A-CDB3-49E4-9FB0-48E4045B14BD}" type="slidenum">
              <a:rPr lang="en-US"/>
              <a:pPr/>
              <a:t>31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64551-7AA3-4E45-AA5C-9A3405ED2C70}" type="slidenum">
              <a:rPr lang="en-US"/>
              <a:pPr/>
              <a:t>32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2CDCC-9131-48D9-9655-C62B779E312E}" type="slidenum">
              <a:rPr lang="en-US"/>
              <a:pPr/>
              <a:t>34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E1572-9E18-431A-893C-3237DB4E2F1E}" type="slidenum">
              <a:rPr lang="en-US"/>
              <a:pPr/>
              <a:t>35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9F244-A130-445E-8B88-69D048B53F36}" type="slidenum">
              <a:rPr lang="en-US"/>
              <a:pPr/>
              <a:t>37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57B41-0372-4501-89D5-67D679FDBC87}" type="slidenum">
              <a:rPr lang="en-US"/>
              <a:pPr/>
              <a:t>39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22EE3-18EB-4F2B-B42C-3BF6CB229AE2}" type="slidenum">
              <a:rPr lang="en-US"/>
              <a:pPr/>
              <a:t>40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AA707-6E68-43CA-896F-64D13FFEE746}" type="slidenum">
              <a:rPr lang="en-US"/>
              <a:pPr/>
              <a:t>42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8D877-424F-4714-A1EA-C9CCA7A5F607}" type="slidenum">
              <a:rPr lang="en-US"/>
              <a:pPr/>
              <a:t>43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10201-8AD8-42B1-BD67-C75E148EEF01}" type="slidenum">
              <a:rPr lang="en-US"/>
              <a:pPr/>
              <a:t>46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C11A1-877F-4871-B836-91C3BE9D1B3C}" type="slidenum">
              <a:rPr lang="en-US"/>
              <a:pPr/>
              <a:t>3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F7C2F-D814-44AC-BB6F-CE5CE54D4ABF}" type="slidenum">
              <a:rPr lang="en-US"/>
              <a:pPr/>
              <a:t>48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848CA-7195-46B6-9F7F-8FF6FE76DDD7}" type="slidenum">
              <a:rPr lang="en-US"/>
              <a:pPr/>
              <a:t>49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D4701-D6BA-4E74-A35B-127C89B42EAD}" type="slidenum">
              <a:rPr lang="en-US"/>
              <a:pPr/>
              <a:t>50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300C5-2890-4648-A761-97423251A46D}" type="slidenum">
              <a:rPr lang="en-US"/>
              <a:pPr/>
              <a:t>4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C4E7F-7773-4706-BD77-E59F68761E34}" type="slidenum">
              <a:rPr lang="en-US"/>
              <a:pPr/>
              <a:t>5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6AC7A-6AA8-4810-AF8E-CA17EE5B6746}" type="slidenum">
              <a:rPr lang="en-US"/>
              <a:pPr/>
              <a:t>7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84D2C-35DA-4D30-A76A-FD4C40D4A7AE}" type="slidenum">
              <a:rPr lang="en-US"/>
              <a:pPr/>
              <a:t>8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62248-5272-4526-989C-5E6FA96CBEEF}" type="slidenum">
              <a:rPr lang="en-US"/>
              <a:pPr/>
              <a:t>10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EB52-6680-436C-98BD-E61D54A6F617}" type="slidenum">
              <a:rPr lang="en-US"/>
              <a:pPr/>
              <a:t>11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110288"/>
            <a:ext cx="9144000" cy="762000"/>
          </a:xfrm>
          <a:prstGeom prst="rect">
            <a:avLst/>
          </a:prstGeom>
          <a:solidFill>
            <a:srgbClr val="B7DAB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sz="24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 marL="0" indent="0">
              <a:buFontTx/>
              <a:buNone/>
              <a:defRPr sz="5100">
                <a:solidFill>
                  <a:srgbClr val="990066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8D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sz="2400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76225" y="6537325"/>
            <a:ext cx="417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sz="1000">
                <a:latin typeface="Times New Roman" pitchFamily="18" charset="0"/>
              </a:rPr>
              <a:t>Copyright © 2005 Pearson Education, Inc. publishing as Benjamin Cummings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60350" y="4648200"/>
            <a:ext cx="868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0" lang="en-US" sz="1800">
                <a:solidFill>
                  <a:srgbClr val="006699"/>
                </a:solidFill>
              </a:rPr>
              <a:t>PowerPoint Lectures for </a:t>
            </a:r>
            <a:r>
              <a:rPr kumimoji="0" lang="en-US" sz="1800" b="1">
                <a:solidFill>
                  <a:srgbClr val="006699"/>
                </a:solidFill>
              </a:rPr>
              <a:t/>
            </a:r>
            <a:br>
              <a:rPr kumimoji="0" lang="en-US" sz="1800" b="1">
                <a:solidFill>
                  <a:srgbClr val="006699"/>
                </a:solidFill>
              </a:rPr>
            </a:br>
            <a:r>
              <a:rPr kumimoji="0" lang="en-US" sz="1800" b="1" i="1">
                <a:solidFill>
                  <a:srgbClr val="006699"/>
                </a:solidFill>
              </a:rPr>
              <a:t>Biology, Seventh Edition</a:t>
            </a:r>
            <a:endParaRPr kumimoji="0" lang="en-US" sz="1800" b="1">
              <a:solidFill>
                <a:srgbClr val="006699"/>
              </a:solidFill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33400" y="5302250"/>
            <a:ext cx="2760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1600" b="1" i="1">
                <a:solidFill>
                  <a:srgbClr val="990066"/>
                </a:solidFill>
                <a:latin typeface="Times New Roman" pitchFamily="18" charset="0"/>
              </a:rPr>
              <a:t>Neil Campbell and Jane Reece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36538" y="6096000"/>
            <a:ext cx="278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sz="1800" b="1">
                <a:solidFill>
                  <a:srgbClr val="990066"/>
                </a:solidFill>
                <a:latin typeface="Times New Roman" pitchFamily="18" charset="0"/>
              </a:rPr>
              <a:t>Lectures by Chris Romero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442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442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3810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143000"/>
            <a:ext cx="3810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/>
            <a:r>
              <a:rPr kumimoji="0" lang="en-US" sz="1000">
                <a:latin typeface="Times New Roman" pitchFamily="18" charset="0"/>
              </a:rPr>
              <a:t>Copyright © 2005 Pearson Education, Inc. publishing as Benjamin Cummings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2286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7772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2pPr>
      <a:lvl3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3pPr>
      <a:lvl4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4pPr>
      <a:lvl5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9pPr>
    </p:titleStyle>
    <p:bodyStyle>
      <a:lvl1pPr marL="350838" indent="-350838" algn="l" rtl="0" fontAlgn="base">
        <a:spcBef>
          <a:spcPct val="45000"/>
        </a:spcBef>
        <a:spcAft>
          <a:spcPct val="2000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492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–"/>
        <a:defRPr sz="2800">
          <a:solidFill>
            <a:schemeClr val="tx1"/>
          </a:solidFill>
          <a:latin typeface="+mn-lt"/>
        </a:defRPr>
      </a:lvl2pPr>
      <a:lvl3pPr marL="1371600" indent="-34290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3pPr>
      <a:lvl4pPr marL="1828800" indent="-34290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–"/>
        <a:defRPr sz="2600">
          <a:solidFill>
            <a:schemeClr val="tx1"/>
          </a:solidFill>
          <a:latin typeface="+mn-lt"/>
        </a:defRPr>
      </a:lvl4pPr>
      <a:lvl5pPr marL="22860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edia/02_11CovalentBonds_A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edia/02_13IonicBonds_A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500"/>
              <a:t>The Chemical Context of Life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pPr marL="60325" indent="4763"/>
            <a:r>
              <a:rPr lang="en-US"/>
              <a:t>Concept 2.2: An element’s properties</a:t>
            </a:r>
            <a:br>
              <a:rPr lang="en-US"/>
            </a:br>
            <a:r>
              <a:rPr lang="en-US"/>
              <a:t>depend on the structure of its atoms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1098550"/>
          </a:xfrm>
        </p:spPr>
        <p:txBody>
          <a:bodyPr/>
          <a:lstStyle/>
          <a:p>
            <a:r>
              <a:rPr lang="en-US"/>
              <a:t>Each element consists of unique atoms</a:t>
            </a:r>
          </a:p>
          <a:p>
            <a:r>
              <a:rPr lang="en-US"/>
              <a:t>An atom is the smallest unit of matter that still retains the properties of an 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Subatomic Particles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833938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Atoms are composed of subatomic particles</a:t>
            </a:r>
          </a:p>
          <a:p>
            <a:r>
              <a:rPr lang="en-US"/>
              <a:t>Relevant subatomic particles include:</a:t>
            </a:r>
          </a:p>
          <a:p>
            <a:pPr lvl="1"/>
            <a:r>
              <a:rPr lang="en-US"/>
              <a:t>Neutrons (no electrical charge)</a:t>
            </a:r>
          </a:p>
          <a:p>
            <a:pPr lvl="1"/>
            <a:r>
              <a:rPr lang="en-US"/>
              <a:t>Protons (positive charge)</a:t>
            </a:r>
          </a:p>
          <a:p>
            <a:pPr lvl="1"/>
            <a:r>
              <a:rPr lang="en-US"/>
              <a:t>Electrons (negative charge)</a:t>
            </a:r>
          </a:p>
          <a:p>
            <a:pPr>
              <a:buFont typeface="Times" pitchFamily="18" charset="0"/>
              <a:buChar char="•"/>
            </a:pPr>
            <a:r>
              <a:rPr lang="en-US"/>
              <a:t>Neutrons and protons form the atomic nucleus</a:t>
            </a:r>
          </a:p>
          <a:p>
            <a:pPr>
              <a:buFont typeface="Times" pitchFamily="18" charset="0"/>
              <a:buChar char="•"/>
            </a:pPr>
            <a:r>
              <a:rPr lang="en-US"/>
              <a:t>Electrons form a cloud around the nucleus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227013"/>
            <a:ext cx="8469313" cy="6402387"/>
          </a:xfrm>
          <a:prstGeom prst="rect">
            <a:avLst/>
          </a:prstGeom>
          <a:noFill/>
        </p:spPr>
      </p:pic>
      <p:sp>
        <p:nvSpPr>
          <p:cNvPr id="33689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2-4</a:t>
            </a:r>
            <a:endParaRPr lang="en-US" sz="1500"/>
          </a:p>
        </p:txBody>
      </p:sp>
      <p:sp>
        <p:nvSpPr>
          <p:cNvPr id="336900" name="Text Box 1028"/>
          <p:cNvSpPr txBox="1">
            <a:spLocks noChangeArrowheads="1"/>
          </p:cNvSpPr>
          <p:nvPr/>
        </p:nvSpPr>
        <p:spPr bwMode="auto">
          <a:xfrm>
            <a:off x="4683125" y="1687513"/>
            <a:ext cx="10969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kumimoji="0" lang="en-US" sz="2000" b="1"/>
              <a:t>Nucleus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36901" name="Text Box 1029"/>
          <p:cNvSpPr txBox="1">
            <a:spLocks noChangeArrowheads="1"/>
          </p:cNvSpPr>
          <p:nvPr/>
        </p:nvSpPr>
        <p:spPr bwMode="auto">
          <a:xfrm>
            <a:off x="6659563" y="544513"/>
            <a:ext cx="1206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kumimoji="0" lang="en-US" sz="2000" b="1"/>
              <a:t>Electrons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36902" name="Text Box 1030"/>
          <p:cNvSpPr txBox="1">
            <a:spLocks noChangeArrowheads="1"/>
          </p:cNvSpPr>
          <p:nvPr/>
        </p:nvSpPr>
        <p:spPr bwMode="auto">
          <a:xfrm>
            <a:off x="1790700" y="312738"/>
            <a:ext cx="2497138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kumimoji="0" lang="en-US" sz="2000" b="1"/>
              <a:t>Cloud of negative</a:t>
            </a:r>
          </a:p>
          <a:p>
            <a:pPr algn="l">
              <a:lnSpc>
                <a:spcPct val="80000"/>
              </a:lnSpc>
            </a:pPr>
            <a:r>
              <a:rPr kumimoji="0" lang="en-US" sz="2000" b="1"/>
              <a:t>charge (2 electrons)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36903" name="Line 1031"/>
          <p:cNvSpPr>
            <a:spLocks noChangeShapeType="1"/>
          </p:cNvSpPr>
          <p:nvPr/>
        </p:nvSpPr>
        <p:spPr bwMode="auto">
          <a:xfrm>
            <a:off x="2889250" y="841375"/>
            <a:ext cx="0" cy="102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4" name="AutoShape 1032"/>
          <p:cNvSpPr>
            <a:spLocks/>
          </p:cNvSpPr>
          <p:nvPr/>
        </p:nvSpPr>
        <p:spPr bwMode="auto">
          <a:xfrm rot="-2875274">
            <a:off x="3182937" y="2549526"/>
            <a:ext cx="334963" cy="1020762"/>
          </a:xfrm>
          <a:prstGeom prst="rightBrace">
            <a:avLst>
              <a:gd name="adj1" fmla="val 2539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5" name="Line 1033"/>
          <p:cNvSpPr>
            <a:spLocks noChangeShapeType="1"/>
          </p:cNvSpPr>
          <p:nvPr/>
        </p:nvSpPr>
        <p:spPr bwMode="auto">
          <a:xfrm flipV="1">
            <a:off x="6864350" y="815975"/>
            <a:ext cx="393700" cy="1120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6" name="Line 1034"/>
          <p:cNvSpPr>
            <a:spLocks noChangeShapeType="1"/>
          </p:cNvSpPr>
          <p:nvPr/>
        </p:nvSpPr>
        <p:spPr bwMode="auto">
          <a:xfrm>
            <a:off x="7254875" y="815975"/>
            <a:ext cx="358775" cy="1139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7" name="AutoShape 1035"/>
          <p:cNvSpPr>
            <a:spLocks/>
          </p:cNvSpPr>
          <p:nvPr/>
        </p:nvSpPr>
        <p:spPr bwMode="auto">
          <a:xfrm rot="-7959784">
            <a:off x="6700838" y="2566988"/>
            <a:ext cx="334962" cy="1020762"/>
          </a:xfrm>
          <a:prstGeom prst="rightBrace">
            <a:avLst>
              <a:gd name="adj1" fmla="val 2539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8" name="Line 1036"/>
          <p:cNvSpPr>
            <a:spLocks noChangeShapeType="1"/>
          </p:cNvSpPr>
          <p:nvPr/>
        </p:nvSpPr>
        <p:spPr bwMode="auto">
          <a:xfrm flipH="1" flipV="1">
            <a:off x="5756275" y="1854200"/>
            <a:ext cx="1000125" cy="110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9" name="Line 1037"/>
          <p:cNvSpPr>
            <a:spLocks noChangeShapeType="1"/>
          </p:cNvSpPr>
          <p:nvPr/>
        </p:nvSpPr>
        <p:spPr bwMode="auto">
          <a:xfrm flipV="1">
            <a:off x="3463925" y="1828800"/>
            <a:ext cx="1222375" cy="1108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Atomic Number and Atomic Mass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427538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Atoms of the various elements differ in number of subatomic particles</a:t>
            </a:r>
          </a:p>
          <a:p>
            <a:r>
              <a:rPr lang="en-US"/>
              <a:t>An element’s atomic number is the number of protons</a:t>
            </a:r>
          </a:p>
          <a:p>
            <a:r>
              <a:rPr lang="en-US"/>
              <a:t>An element’s mass number is the sum of protons plus neutrons in the nucleus </a:t>
            </a:r>
          </a:p>
          <a:p>
            <a:r>
              <a:rPr lang="en-US"/>
              <a:t>Atomic mass, the atom’s total mass, can be approximated by the mass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Isotopes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000500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Atoms of an element have the same number of protons but may differ in number of neutrons</a:t>
            </a:r>
          </a:p>
          <a:p>
            <a:r>
              <a:rPr lang="en-US"/>
              <a:t>Isotopes are two atoms of an element that differ in number of neutrons</a:t>
            </a:r>
          </a:p>
          <a:p>
            <a:r>
              <a:rPr lang="en-US"/>
              <a:t>Most isotopes are stable, but some are radioactive, giving off particles and energy</a:t>
            </a:r>
            <a:endParaRPr lang="en-US" sz="2600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Energy Levels of Electrons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1773238"/>
          </a:xfrm>
        </p:spPr>
        <p:txBody>
          <a:bodyPr/>
          <a:lstStyle/>
          <a:p>
            <a:pPr>
              <a:buFont typeface="Times" pitchFamily="18" charset="0"/>
              <a:buChar char="•"/>
            </a:pPr>
            <a:r>
              <a:rPr lang="en-US"/>
              <a:t>Energy is the capacity to cause change</a:t>
            </a:r>
          </a:p>
          <a:p>
            <a:pPr>
              <a:buFont typeface="Times" pitchFamily="18" charset="0"/>
              <a:buChar char="•"/>
            </a:pPr>
            <a:r>
              <a:rPr lang="en-US"/>
              <a:t>Potential energy is the energy that matter has because of its location or structure</a:t>
            </a:r>
          </a:p>
          <a:p>
            <a:pPr>
              <a:buFont typeface="Times" pitchFamily="18" charset="0"/>
              <a:buChar char="•"/>
            </a:pPr>
            <a:r>
              <a:rPr lang="en-US"/>
              <a:t>The electrons of an atom differ in their amounts of potential energy</a:t>
            </a:r>
          </a:p>
          <a:p>
            <a:pPr>
              <a:buFont typeface="Times" pitchFamily="18" charset="0"/>
              <a:buChar char="•"/>
            </a:pPr>
            <a:r>
              <a:rPr lang="en-US"/>
              <a:t>An electron’s state of potential energy is called its energy level, or electron shell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687388"/>
            <a:ext cx="8535987" cy="5481637"/>
          </a:xfrm>
          <a:prstGeom prst="rect">
            <a:avLst/>
          </a:prstGeom>
          <a:noFill/>
        </p:spPr>
      </p:pic>
      <p:sp>
        <p:nvSpPr>
          <p:cNvPr id="34201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2-7a</a:t>
            </a:r>
            <a:endParaRPr lang="en-US" sz="1500"/>
          </a:p>
        </p:txBody>
      </p:sp>
      <p:sp>
        <p:nvSpPr>
          <p:cNvPr id="342020" name="Text Box 1028"/>
          <p:cNvSpPr txBox="1">
            <a:spLocks noChangeArrowheads="1"/>
          </p:cNvSpPr>
          <p:nvPr/>
        </p:nvSpPr>
        <p:spPr bwMode="auto">
          <a:xfrm>
            <a:off x="5245100" y="635000"/>
            <a:ext cx="3600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40000"/>
              </a:lnSpc>
            </a:pPr>
            <a:r>
              <a:rPr kumimoji="0" lang="en-US" sz="1800" b="1"/>
              <a:t>A ball bouncing down a flight</a:t>
            </a:r>
          </a:p>
          <a:p>
            <a:pPr algn="l">
              <a:lnSpc>
                <a:spcPct val="140000"/>
              </a:lnSpc>
            </a:pPr>
            <a:r>
              <a:rPr kumimoji="0" lang="en-US" sz="1800" b="1"/>
              <a:t>of stairs provides an analogy for</a:t>
            </a:r>
          </a:p>
          <a:p>
            <a:pPr algn="l">
              <a:lnSpc>
                <a:spcPct val="140000"/>
              </a:lnSpc>
            </a:pPr>
            <a:r>
              <a:rPr kumimoji="0" lang="en-US" sz="1800" b="1"/>
              <a:t>energy levels of electrons.</a:t>
            </a:r>
            <a:endParaRPr kumimoji="0" lang="en-US" sz="1800" b="1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950913"/>
            <a:ext cx="8535987" cy="4956175"/>
          </a:xfrm>
          <a:prstGeom prst="rect">
            <a:avLst/>
          </a:prstGeom>
          <a:noFill/>
        </p:spPr>
      </p:pic>
      <p:sp>
        <p:nvSpPr>
          <p:cNvPr id="34304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2-7b</a:t>
            </a:r>
            <a:endParaRPr lang="en-US" sz="1500"/>
          </a:p>
        </p:txBody>
      </p:sp>
      <p:sp>
        <p:nvSpPr>
          <p:cNvPr id="343044" name="Text Box 1028"/>
          <p:cNvSpPr txBox="1">
            <a:spLocks noChangeArrowheads="1"/>
          </p:cNvSpPr>
          <p:nvPr/>
        </p:nvSpPr>
        <p:spPr bwMode="auto">
          <a:xfrm>
            <a:off x="463550" y="966788"/>
            <a:ext cx="27781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800" b="1"/>
              <a:t>Third energy level (shell)</a:t>
            </a:r>
            <a:endParaRPr kumimoji="0" lang="en-US" sz="1800" b="1">
              <a:latin typeface="Times" pitchFamily="18" charset="0"/>
            </a:endParaRPr>
          </a:p>
        </p:txBody>
      </p:sp>
      <p:sp>
        <p:nvSpPr>
          <p:cNvPr id="343045" name="Text Box 1029"/>
          <p:cNvSpPr txBox="1">
            <a:spLocks noChangeArrowheads="1"/>
          </p:cNvSpPr>
          <p:nvPr/>
        </p:nvSpPr>
        <p:spPr bwMode="auto">
          <a:xfrm>
            <a:off x="463550" y="2165350"/>
            <a:ext cx="31130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800" b="1"/>
              <a:t>Second energy level (shell)</a:t>
            </a:r>
            <a:endParaRPr kumimoji="0" lang="en-US" sz="1800" b="1">
              <a:latin typeface="Times" pitchFamily="18" charset="0"/>
            </a:endParaRPr>
          </a:p>
        </p:txBody>
      </p:sp>
      <p:sp>
        <p:nvSpPr>
          <p:cNvPr id="343046" name="Text Box 1030"/>
          <p:cNvSpPr txBox="1">
            <a:spLocks noChangeArrowheads="1"/>
          </p:cNvSpPr>
          <p:nvPr/>
        </p:nvSpPr>
        <p:spPr bwMode="auto">
          <a:xfrm>
            <a:off x="463550" y="3538538"/>
            <a:ext cx="26955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800" b="1"/>
              <a:t>First energy level (shell)</a:t>
            </a:r>
            <a:endParaRPr kumimoji="0" lang="en-US" sz="1800" b="1">
              <a:latin typeface="Times" pitchFamily="18" charset="0"/>
            </a:endParaRPr>
          </a:p>
        </p:txBody>
      </p:sp>
      <p:sp>
        <p:nvSpPr>
          <p:cNvPr id="343047" name="Text Box 1031"/>
          <p:cNvSpPr txBox="1">
            <a:spLocks noChangeArrowheads="1"/>
          </p:cNvSpPr>
          <p:nvPr/>
        </p:nvSpPr>
        <p:spPr bwMode="auto">
          <a:xfrm>
            <a:off x="2254250" y="4940300"/>
            <a:ext cx="10302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/>
              <a:t>Atomic</a:t>
            </a:r>
          </a:p>
          <a:p>
            <a:pPr algn="l">
              <a:lnSpc>
                <a:spcPct val="90000"/>
              </a:lnSpc>
            </a:pPr>
            <a:r>
              <a:rPr kumimoji="0" lang="en-US" sz="1800" b="1"/>
              <a:t>nucleus</a:t>
            </a:r>
            <a:endParaRPr kumimoji="0" lang="en-US" sz="1800" b="1">
              <a:latin typeface="Times" pitchFamily="18" charset="0"/>
            </a:endParaRPr>
          </a:p>
        </p:txBody>
      </p:sp>
      <p:sp>
        <p:nvSpPr>
          <p:cNvPr id="343048" name="Text Box 1032"/>
          <p:cNvSpPr txBox="1">
            <a:spLocks noChangeArrowheads="1"/>
          </p:cNvSpPr>
          <p:nvPr/>
        </p:nvSpPr>
        <p:spPr bwMode="auto">
          <a:xfrm>
            <a:off x="5438775" y="2046288"/>
            <a:ext cx="11112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800" b="1"/>
              <a:t>Energy</a:t>
            </a:r>
          </a:p>
          <a:p>
            <a:pPr algn="l"/>
            <a:r>
              <a:rPr kumimoji="0" lang="en-US" sz="1800" b="1"/>
              <a:t>absorbed</a:t>
            </a:r>
            <a:endParaRPr kumimoji="0" lang="en-US" sz="1800" b="1">
              <a:latin typeface="Times" pitchFamily="18" charset="0"/>
            </a:endParaRPr>
          </a:p>
        </p:txBody>
      </p:sp>
      <p:sp>
        <p:nvSpPr>
          <p:cNvPr id="343049" name="Text Box 1033"/>
          <p:cNvSpPr txBox="1">
            <a:spLocks noChangeArrowheads="1"/>
          </p:cNvSpPr>
          <p:nvPr/>
        </p:nvSpPr>
        <p:spPr bwMode="auto">
          <a:xfrm>
            <a:off x="7988300" y="4056063"/>
            <a:ext cx="8175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800" b="1"/>
              <a:t>Energy</a:t>
            </a:r>
          </a:p>
          <a:p>
            <a:pPr algn="l"/>
            <a:r>
              <a:rPr kumimoji="0" lang="en-US" sz="1800" b="1"/>
              <a:t>lost</a:t>
            </a:r>
            <a:endParaRPr kumimoji="0" lang="en-US" sz="1800" b="1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Configuration and Chemical Properties</a:t>
            </a:r>
          </a:p>
        </p:txBody>
      </p:sp>
      <p:sp>
        <p:nvSpPr>
          <p:cNvPr id="1996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1773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chemical behavior of an atom is determined by the distribution of electrons in electron shells</a:t>
            </a:r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/>
              <a:t>The periodic table of the elements shows the electron distribution for each element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084263"/>
            <a:ext cx="8535987" cy="4687887"/>
          </a:xfrm>
          <a:prstGeom prst="rect">
            <a:avLst/>
          </a:prstGeom>
          <a:noFill/>
        </p:spPr>
      </p:pic>
      <p:sp>
        <p:nvSpPr>
          <p:cNvPr id="3440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2-8</a:t>
            </a:r>
            <a:endParaRPr lang="en-US" sz="1500"/>
          </a:p>
        </p:txBody>
      </p:sp>
      <p:sp>
        <p:nvSpPr>
          <p:cNvPr id="344068" name="Text Box 1028"/>
          <p:cNvSpPr txBox="1">
            <a:spLocks noChangeArrowheads="1"/>
          </p:cNvSpPr>
          <p:nvPr/>
        </p:nvSpPr>
        <p:spPr bwMode="auto">
          <a:xfrm>
            <a:off x="487363" y="1714500"/>
            <a:ext cx="60325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First</a:t>
            </a:r>
          </a:p>
          <a:p>
            <a:pPr algn="ctr"/>
            <a:r>
              <a:rPr kumimoji="0" lang="en-US" sz="1200" b="1"/>
              <a:t>shell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69" name="Text Box 1029"/>
          <p:cNvSpPr txBox="1">
            <a:spLocks noChangeArrowheads="1"/>
          </p:cNvSpPr>
          <p:nvPr/>
        </p:nvSpPr>
        <p:spPr bwMode="auto">
          <a:xfrm>
            <a:off x="1255713" y="1244600"/>
            <a:ext cx="6985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Hydrogen</a:t>
            </a:r>
          </a:p>
          <a:p>
            <a:pPr algn="ctr"/>
            <a:r>
              <a:rPr kumimoji="0" lang="en-US" sz="1200" b="1" baseline="-25000"/>
              <a:t>1</a:t>
            </a:r>
            <a:r>
              <a:rPr kumimoji="0" lang="en-US" sz="1200" b="1"/>
              <a:t>H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70" name="Text Box 1030"/>
          <p:cNvSpPr txBox="1">
            <a:spLocks noChangeArrowheads="1"/>
          </p:cNvSpPr>
          <p:nvPr/>
        </p:nvSpPr>
        <p:spPr bwMode="auto">
          <a:xfrm>
            <a:off x="1255713" y="2698750"/>
            <a:ext cx="6985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Lithium</a:t>
            </a:r>
          </a:p>
          <a:p>
            <a:pPr algn="ctr"/>
            <a:r>
              <a:rPr kumimoji="0" lang="en-US" sz="1200" b="1" baseline="-25000"/>
              <a:t>3</a:t>
            </a:r>
            <a:r>
              <a:rPr kumimoji="0" lang="en-US" sz="1200" b="1"/>
              <a:t>Li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71" name="Text Box 1031"/>
          <p:cNvSpPr txBox="1">
            <a:spLocks noChangeArrowheads="1"/>
          </p:cNvSpPr>
          <p:nvPr/>
        </p:nvSpPr>
        <p:spPr bwMode="auto">
          <a:xfrm>
            <a:off x="487363" y="3186113"/>
            <a:ext cx="6032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Second</a:t>
            </a:r>
          </a:p>
          <a:p>
            <a:pPr algn="ctr"/>
            <a:r>
              <a:rPr kumimoji="0" lang="en-US" sz="1200" b="1"/>
              <a:t>shell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72" name="Text Box 1032"/>
          <p:cNvSpPr txBox="1">
            <a:spLocks noChangeArrowheads="1"/>
          </p:cNvSpPr>
          <p:nvPr/>
        </p:nvSpPr>
        <p:spPr bwMode="auto">
          <a:xfrm>
            <a:off x="487363" y="4652963"/>
            <a:ext cx="6032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Third</a:t>
            </a:r>
          </a:p>
          <a:p>
            <a:pPr algn="ctr"/>
            <a:r>
              <a:rPr kumimoji="0" lang="en-US" sz="1200" b="1"/>
              <a:t>shell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73" name="Text Box 1033"/>
          <p:cNvSpPr txBox="1">
            <a:spLocks noChangeArrowheads="1"/>
          </p:cNvSpPr>
          <p:nvPr/>
        </p:nvSpPr>
        <p:spPr bwMode="auto">
          <a:xfrm>
            <a:off x="1255713" y="4165600"/>
            <a:ext cx="6985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Sodium</a:t>
            </a:r>
          </a:p>
          <a:p>
            <a:pPr algn="ctr"/>
            <a:r>
              <a:rPr kumimoji="0" lang="en-US" sz="1200" b="1" baseline="-25000"/>
              <a:t>11</a:t>
            </a:r>
            <a:r>
              <a:rPr kumimoji="0" lang="en-US" sz="1200" b="1"/>
              <a:t>Na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74" name="Text Box 1034"/>
          <p:cNvSpPr txBox="1">
            <a:spLocks noChangeArrowheads="1"/>
          </p:cNvSpPr>
          <p:nvPr/>
        </p:nvSpPr>
        <p:spPr bwMode="auto">
          <a:xfrm>
            <a:off x="2227263" y="2698750"/>
            <a:ext cx="6985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Beryllium</a:t>
            </a:r>
          </a:p>
          <a:p>
            <a:pPr algn="ctr"/>
            <a:r>
              <a:rPr kumimoji="0" lang="en-US" sz="1200" b="1" baseline="-25000"/>
              <a:t>4</a:t>
            </a:r>
            <a:r>
              <a:rPr kumimoji="0" lang="en-US" sz="1200" b="1"/>
              <a:t>Be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75" name="Text Box 1035"/>
          <p:cNvSpPr txBox="1">
            <a:spLocks noChangeArrowheads="1"/>
          </p:cNvSpPr>
          <p:nvPr/>
        </p:nvSpPr>
        <p:spPr bwMode="auto">
          <a:xfrm>
            <a:off x="2144713" y="4165600"/>
            <a:ext cx="8509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Magnesium</a:t>
            </a:r>
          </a:p>
          <a:p>
            <a:pPr algn="ctr"/>
            <a:r>
              <a:rPr kumimoji="0" lang="en-US" sz="1200" b="1" baseline="-25000"/>
              <a:t>12</a:t>
            </a:r>
            <a:r>
              <a:rPr kumimoji="0" lang="en-US" sz="1200" b="1"/>
              <a:t>Mg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76" name="Text Box 1036"/>
          <p:cNvSpPr txBox="1">
            <a:spLocks noChangeArrowheads="1"/>
          </p:cNvSpPr>
          <p:nvPr/>
        </p:nvSpPr>
        <p:spPr bwMode="auto">
          <a:xfrm>
            <a:off x="3167063" y="2698750"/>
            <a:ext cx="6985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Boron</a:t>
            </a:r>
          </a:p>
          <a:p>
            <a:pPr algn="ctr"/>
            <a:r>
              <a:rPr kumimoji="0" lang="en-US" sz="1200" b="1" baseline="-25000"/>
              <a:t>5</a:t>
            </a:r>
            <a:r>
              <a:rPr kumimoji="0" lang="en-US" sz="1200" b="1"/>
              <a:t>B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77" name="Text Box 1037"/>
          <p:cNvSpPr txBox="1">
            <a:spLocks noChangeArrowheads="1"/>
          </p:cNvSpPr>
          <p:nvPr/>
        </p:nvSpPr>
        <p:spPr bwMode="auto">
          <a:xfrm>
            <a:off x="3103563" y="4165600"/>
            <a:ext cx="8509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Aluminum</a:t>
            </a:r>
          </a:p>
          <a:p>
            <a:pPr algn="ctr"/>
            <a:r>
              <a:rPr kumimoji="0" lang="en-US" sz="1200" b="1" baseline="-25000"/>
              <a:t>12</a:t>
            </a:r>
            <a:r>
              <a:rPr kumimoji="0" lang="en-US" sz="1200" b="1"/>
              <a:t>Al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78" name="Text Box 1038"/>
          <p:cNvSpPr txBox="1">
            <a:spLocks noChangeArrowheads="1"/>
          </p:cNvSpPr>
          <p:nvPr/>
        </p:nvSpPr>
        <p:spPr bwMode="auto">
          <a:xfrm>
            <a:off x="4064000" y="4165600"/>
            <a:ext cx="8509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Silicon</a:t>
            </a:r>
          </a:p>
          <a:p>
            <a:pPr algn="ctr"/>
            <a:r>
              <a:rPr kumimoji="0" lang="en-US" sz="1200" b="1" baseline="-25000"/>
              <a:t>14</a:t>
            </a:r>
            <a:r>
              <a:rPr kumimoji="0" lang="en-US" sz="1200" b="1"/>
              <a:t>Si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79" name="Text Box 1039"/>
          <p:cNvSpPr txBox="1">
            <a:spLocks noChangeArrowheads="1"/>
          </p:cNvSpPr>
          <p:nvPr/>
        </p:nvSpPr>
        <p:spPr bwMode="auto">
          <a:xfrm>
            <a:off x="4133850" y="2698750"/>
            <a:ext cx="6985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Carbon</a:t>
            </a:r>
          </a:p>
          <a:p>
            <a:pPr algn="ctr"/>
            <a:r>
              <a:rPr kumimoji="0" lang="en-US" sz="1200" b="1" baseline="-25000"/>
              <a:t>6</a:t>
            </a:r>
            <a:r>
              <a:rPr kumimoji="0" lang="en-US" sz="1200" b="1"/>
              <a:t>C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80" name="Text Box 1040"/>
          <p:cNvSpPr txBox="1">
            <a:spLocks noChangeArrowheads="1"/>
          </p:cNvSpPr>
          <p:nvPr/>
        </p:nvSpPr>
        <p:spPr bwMode="auto">
          <a:xfrm>
            <a:off x="5111750" y="2698750"/>
            <a:ext cx="6985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Nitrogen</a:t>
            </a:r>
          </a:p>
          <a:p>
            <a:pPr algn="ctr"/>
            <a:r>
              <a:rPr kumimoji="0" lang="en-US" sz="1200" b="1" baseline="-25000"/>
              <a:t>7</a:t>
            </a:r>
            <a:r>
              <a:rPr kumimoji="0" lang="en-US" sz="1200" b="1"/>
              <a:t>N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81" name="Text Box 1041"/>
          <p:cNvSpPr txBox="1">
            <a:spLocks noChangeArrowheads="1"/>
          </p:cNvSpPr>
          <p:nvPr/>
        </p:nvSpPr>
        <p:spPr bwMode="auto">
          <a:xfrm>
            <a:off x="5003800" y="4165600"/>
            <a:ext cx="9080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Phosphorus</a:t>
            </a:r>
          </a:p>
          <a:p>
            <a:pPr algn="ctr"/>
            <a:r>
              <a:rPr kumimoji="0" lang="en-US" sz="1200" b="1" baseline="-25000"/>
              <a:t>15</a:t>
            </a:r>
            <a:r>
              <a:rPr kumimoji="0" lang="en-US" sz="1200" b="1"/>
              <a:t>P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82" name="Text Box 1042"/>
          <p:cNvSpPr txBox="1">
            <a:spLocks noChangeArrowheads="1"/>
          </p:cNvSpPr>
          <p:nvPr/>
        </p:nvSpPr>
        <p:spPr bwMode="auto">
          <a:xfrm>
            <a:off x="6057900" y="2698750"/>
            <a:ext cx="6985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Oxygen</a:t>
            </a:r>
          </a:p>
          <a:p>
            <a:pPr algn="ctr"/>
            <a:r>
              <a:rPr kumimoji="0" lang="en-US" sz="1200" b="1" baseline="-25000"/>
              <a:t>8</a:t>
            </a:r>
            <a:r>
              <a:rPr kumimoji="0" lang="en-US" sz="1200" b="1"/>
              <a:t>O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83" name="Text Box 1043"/>
          <p:cNvSpPr txBox="1">
            <a:spLocks noChangeArrowheads="1"/>
          </p:cNvSpPr>
          <p:nvPr/>
        </p:nvSpPr>
        <p:spPr bwMode="auto">
          <a:xfrm>
            <a:off x="5975350" y="4165600"/>
            <a:ext cx="8509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Sulfur</a:t>
            </a:r>
          </a:p>
          <a:p>
            <a:pPr algn="ctr"/>
            <a:r>
              <a:rPr kumimoji="0" lang="en-US" sz="1200" b="1" baseline="-25000"/>
              <a:t>16</a:t>
            </a:r>
            <a:r>
              <a:rPr kumimoji="0" lang="en-US" sz="1200" b="1"/>
              <a:t>S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84" name="Text Box 1044"/>
          <p:cNvSpPr txBox="1">
            <a:spLocks noChangeArrowheads="1"/>
          </p:cNvSpPr>
          <p:nvPr/>
        </p:nvSpPr>
        <p:spPr bwMode="auto">
          <a:xfrm>
            <a:off x="6927850" y="4165600"/>
            <a:ext cx="8509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Chlorine</a:t>
            </a:r>
          </a:p>
          <a:p>
            <a:pPr algn="ctr"/>
            <a:r>
              <a:rPr kumimoji="0" lang="en-US" sz="1200" b="1" baseline="-25000"/>
              <a:t>17</a:t>
            </a:r>
            <a:r>
              <a:rPr kumimoji="0" lang="en-US" sz="1200" b="1"/>
              <a:t>Cl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85" name="Text Box 1045"/>
          <p:cNvSpPr txBox="1">
            <a:spLocks noChangeArrowheads="1"/>
          </p:cNvSpPr>
          <p:nvPr/>
        </p:nvSpPr>
        <p:spPr bwMode="auto">
          <a:xfrm>
            <a:off x="7004050" y="2698750"/>
            <a:ext cx="6985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Fluorine</a:t>
            </a:r>
          </a:p>
          <a:p>
            <a:pPr algn="ctr"/>
            <a:r>
              <a:rPr kumimoji="0" lang="en-US" sz="1200" b="1" baseline="-25000"/>
              <a:t>9</a:t>
            </a:r>
            <a:r>
              <a:rPr kumimoji="0" lang="en-US" sz="1200" b="1"/>
              <a:t>F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86" name="Text Box 1046"/>
          <p:cNvSpPr txBox="1">
            <a:spLocks noChangeArrowheads="1"/>
          </p:cNvSpPr>
          <p:nvPr/>
        </p:nvSpPr>
        <p:spPr bwMode="auto">
          <a:xfrm>
            <a:off x="7943850" y="2698750"/>
            <a:ext cx="6985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Neon</a:t>
            </a:r>
          </a:p>
          <a:p>
            <a:pPr algn="ctr"/>
            <a:r>
              <a:rPr kumimoji="0" lang="en-US" sz="1200" b="1" baseline="-25000"/>
              <a:t>10</a:t>
            </a:r>
            <a:r>
              <a:rPr kumimoji="0" lang="en-US" sz="1200" b="1"/>
              <a:t>Ne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87" name="Text Box 1047"/>
          <p:cNvSpPr txBox="1">
            <a:spLocks noChangeArrowheads="1"/>
          </p:cNvSpPr>
          <p:nvPr/>
        </p:nvSpPr>
        <p:spPr bwMode="auto">
          <a:xfrm>
            <a:off x="7874000" y="4165600"/>
            <a:ext cx="8509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Argon</a:t>
            </a:r>
          </a:p>
          <a:p>
            <a:pPr algn="ctr"/>
            <a:r>
              <a:rPr kumimoji="0" lang="en-US" sz="1200" b="1" baseline="-25000"/>
              <a:t>18</a:t>
            </a:r>
            <a:r>
              <a:rPr kumimoji="0" lang="en-US" sz="1200" b="1"/>
              <a:t>Ar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88" name="Text Box 1048"/>
          <p:cNvSpPr txBox="1">
            <a:spLocks noChangeArrowheads="1"/>
          </p:cNvSpPr>
          <p:nvPr/>
        </p:nvSpPr>
        <p:spPr bwMode="auto">
          <a:xfrm>
            <a:off x="7943850" y="1219200"/>
            <a:ext cx="6985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Helium</a:t>
            </a:r>
          </a:p>
          <a:p>
            <a:pPr algn="ctr"/>
            <a:r>
              <a:rPr kumimoji="0" lang="en-US" sz="1200" b="1" baseline="-25000"/>
              <a:t>2</a:t>
            </a:r>
            <a:r>
              <a:rPr kumimoji="0" lang="en-US" sz="1200" b="1"/>
              <a:t>He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89" name="Text Box 1049"/>
          <p:cNvSpPr txBox="1">
            <a:spLocks noChangeArrowheads="1"/>
          </p:cNvSpPr>
          <p:nvPr/>
        </p:nvSpPr>
        <p:spPr bwMode="auto">
          <a:xfrm>
            <a:off x="6546850" y="1270000"/>
            <a:ext cx="10160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000" b="1"/>
              <a:t>Atomic number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90" name="Text Box 1050"/>
          <p:cNvSpPr txBox="1">
            <a:spLocks noChangeArrowheads="1"/>
          </p:cNvSpPr>
          <p:nvPr/>
        </p:nvSpPr>
        <p:spPr bwMode="auto">
          <a:xfrm>
            <a:off x="6521450" y="1708150"/>
            <a:ext cx="10160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000" b="1"/>
              <a:t>Element symbol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91" name="Text Box 1051"/>
          <p:cNvSpPr txBox="1">
            <a:spLocks noChangeArrowheads="1"/>
          </p:cNvSpPr>
          <p:nvPr/>
        </p:nvSpPr>
        <p:spPr bwMode="auto">
          <a:xfrm>
            <a:off x="6483350" y="2000250"/>
            <a:ext cx="908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000" b="1"/>
              <a:t>Electron-shell</a:t>
            </a:r>
          </a:p>
          <a:p>
            <a:pPr algn="l"/>
            <a:r>
              <a:rPr kumimoji="0" lang="en-US" sz="1000" b="1"/>
              <a:t>diagram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92" name="Text Box 1052"/>
          <p:cNvSpPr txBox="1">
            <a:spLocks noChangeArrowheads="1"/>
          </p:cNvSpPr>
          <p:nvPr/>
        </p:nvSpPr>
        <p:spPr bwMode="auto">
          <a:xfrm>
            <a:off x="4445000" y="1670050"/>
            <a:ext cx="8382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000" b="1"/>
              <a:t>Atomic mass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93" name="Text Box 1053"/>
          <p:cNvSpPr txBox="1">
            <a:spLocks noChangeArrowheads="1"/>
          </p:cNvSpPr>
          <p:nvPr/>
        </p:nvSpPr>
        <p:spPr bwMode="auto">
          <a:xfrm>
            <a:off x="5708650" y="1250950"/>
            <a:ext cx="4635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2</a:t>
            </a:r>
          </a:p>
          <a:p>
            <a:pPr algn="ctr"/>
            <a:r>
              <a:rPr kumimoji="0" lang="en-US" sz="1400" b="1"/>
              <a:t>He</a:t>
            </a:r>
          </a:p>
          <a:p>
            <a:pPr algn="ctr"/>
            <a:r>
              <a:rPr kumimoji="0" lang="en-US" sz="1200" b="1"/>
              <a:t>4.00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4094" name="Line 1054"/>
          <p:cNvSpPr>
            <a:spLocks noChangeShapeType="1"/>
          </p:cNvSpPr>
          <p:nvPr/>
        </p:nvSpPr>
        <p:spPr bwMode="auto">
          <a:xfrm>
            <a:off x="6013450" y="1358900"/>
            <a:ext cx="476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95" name="Line 1055"/>
          <p:cNvSpPr>
            <a:spLocks noChangeShapeType="1"/>
          </p:cNvSpPr>
          <p:nvPr/>
        </p:nvSpPr>
        <p:spPr bwMode="auto">
          <a:xfrm>
            <a:off x="5264150" y="1755775"/>
            <a:ext cx="49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96" name="Line 1056"/>
          <p:cNvSpPr>
            <a:spLocks noChangeShapeType="1"/>
          </p:cNvSpPr>
          <p:nvPr/>
        </p:nvSpPr>
        <p:spPr bwMode="auto">
          <a:xfrm>
            <a:off x="6092825" y="1558925"/>
            <a:ext cx="40005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97" name="Line 1057"/>
          <p:cNvSpPr>
            <a:spLocks noChangeShapeType="1"/>
          </p:cNvSpPr>
          <p:nvPr/>
        </p:nvSpPr>
        <p:spPr bwMode="auto">
          <a:xfrm>
            <a:off x="7524750" y="1365250"/>
            <a:ext cx="638175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98" name="Line 1058"/>
          <p:cNvSpPr>
            <a:spLocks noChangeShapeType="1"/>
          </p:cNvSpPr>
          <p:nvPr/>
        </p:nvSpPr>
        <p:spPr bwMode="auto">
          <a:xfrm>
            <a:off x="7356475" y="2079625"/>
            <a:ext cx="666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99" name="AutoShape 1059"/>
          <p:cNvSpPr>
            <a:spLocks/>
          </p:cNvSpPr>
          <p:nvPr/>
        </p:nvSpPr>
        <p:spPr bwMode="auto">
          <a:xfrm rot="5249114">
            <a:off x="8293894" y="1539082"/>
            <a:ext cx="63500" cy="144462"/>
          </a:xfrm>
          <a:prstGeom prst="rightBrace">
            <a:avLst>
              <a:gd name="adj1" fmla="val 1895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100" name="Line 1060"/>
          <p:cNvSpPr>
            <a:spLocks noChangeShapeType="1"/>
          </p:cNvSpPr>
          <p:nvPr/>
        </p:nvSpPr>
        <p:spPr bwMode="auto">
          <a:xfrm flipH="1">
            <a:off x="7534275" y="1641475"/>
            <a:ext cx="796925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Overview: Chemical Foundations of Biology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550150" cy="2514600"/>
          </a:xfrm>
          <a:noFill/>
          <a:ln/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  <a:buFont typeface="Times" pitchFamily="18" charset="0"/>
              <a:buChar char="•"/>
            </a:pPr>
            <a:endParaRPr lang="en-US" sz="2600" dirty="0"/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dirty="0"/>
              <a:t>Biology is a multidisciplinary science</a:t>
            </a:r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dirty="0"/>
              <a:t>Living organisms are subject to basic laws of physics and chemistry</a:t>
            </a:r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dirty="0"/>
              <a:t>One example is the bombardier beetle, which uses chemistry to defend itself</a:t>
            </a:r>
            <a:endParaRPr lang="en-US" sz="2400" dirty="0"/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2905125"/>
          </a:xfrm>
        </p:spPr>
        <p:txBody>
          <a:bodyPr/>
          <a:lstStyle/>
          <a:p>
            <a:r>
              <a:rPr lang="en-US"/>
              <a:t>Valence electrons are those in the outermost shell, or valence shell</a:t>
            </a:r>
          </a:p>
          <a:p>
            <a:r>
              <a:rPr lang="en-US"/>
              <a:t>The chemical behavior of an atom is mostly determined by the valence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Orbitals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1773238"/>
          </a:xfrm>
        </p:spPr>
        <p:txBody>
          <a:bodyPr/>
          <a:lstStyle/>
          <a:p>
            <a:r>
              <a:rPr lang="en-US"/>
              <a:t>An orbital is the three-dimensional space where an electron is found 90% of the time</a:t>
            </a:r>
          </a:p>
          <a:p>
            <a:r>
              <a:rPr lang="en-US"/>
              <a:t>Each electron shell consists of a specific number of orbitals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981075"/>
            <a:ext cx="8535987" cy="4895850"/>
          </a:xfrm>
          <a:prstGeom prst="rect">
            <a:avLst/>
          </a:prstGeom>
          <a:noFill/>
        </p:spPr>
      </p:pic>
      <p:sp>
        <p:nvSpPr>
          <p:cNvPr id="34509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2-9</a:t>
            </a:r>
            <a:endParaRPr lang="en-US" sz="1500"/>
          </a:p>
        </p:txBody>
      </p:sp>
      <p:sp>
        <p:nvSpPr>
          <p:cNvPr id="345092" name="Text Box 1028"/>
          <p:cNvSpPr txBox="1">
            <a:spLocks noChangeArrowheads="1"/>
          </p:cNvSpPr>
          <p:nvPr/>
        </p:nvSpPr>
        <p:spPr bwMode="auto">
          <a:xfrm>
            <a:off x="820738" y="2076450"/>
            <a:ext cx="7842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kumimoji="0" lang="en-US" sz="1400" b="1"/>
              <a:t>Electron</a:t>
            </a:r>
          </a:p>
          <a:p>
            <a:r>
              <a:rPr kumimoji="0" lang="en-US" sz="1400" b="1"/>
              <a:t>orbitals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5093" name="Text Box 1029"/>
          <p:cNvSpPr txBox="1">
            <a:spLocks noChangeArrowheads="1"/>
          </p:cNvSpPr>
          <p:nvPr/>
        </p:nvSpPr>
        <p:spPr bwMode="auto">
          <a:xfrm>
            <a:off x="320675" y="4075113"/>
            <a:ext cx="12842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kumimoji="0" lang="en-US" sz="1400" b="1"/>
              <a:t>Electron-shell</a:t>
            </a:r>
          </a:p>
          <a:p>
            <a:r>
              <a:rPr kumimoji="0" lang="en-US" sz="1400" b="1"/>
              <a:t>diagrams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5094" name="Text Box 1030"/>
          <p:cNvSpPr txBox="1">
            <a:spLocks noChangeArrowheads="1"/>
          </p:cNvSpPr>
          <p:nvPr/>
        </p:nvSpPr>
        <p:spPr bwMode="auto">
          <a:xfrm>
            <a:off x="1792288" y="3113088"/>
            <a:ext cx="868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400" b="1"/>
              <a:t>1</a:t>
            </a:r>
            <a:r>
              <a:rPr kumimoji="0" lang="en-US" sz="1400" b="1" i="1"/>
              <a:t>s</a:t>
            </a:r>
            <a:r>
              <a:rPr kumimoji="0" lang="en-US" sz="1400" b="1"/>
              <a:t> orbital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5095" name="Text Box 1031"/>
          <p:cNvSpPr txBox="1">
            <a:spLocks noChangeArrowheads="1"/>
          </p:cNvSpPr>
          <p:nvPr/>
        </p:nvSpPr>
        <p:spPr bwMode="auto">
          <a:xfrm>
            <a:off x="3078163" y="3113088"/>
            <a:ext cx="868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400" b="1"/>
              <a:t>2</a:t>
            </a:r>
            <a:r>
              <a:rPr kumimoji="0" lang="en-US" sz="1400" b="1" i="1"/>
              <a:t>s</a:t>
            </a:r>
            <a:r>
              <a:rPr kumimoji="0" lang="en-US" sz="1400" b="1"/>
              <a:t> orbital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5096" name="Text Box 1032"/>
          <p:cNvSpPr txBox="1">
            <a:spLocks noChangeArrowheads="1"/>
          </p:cNvSpPr>
          <p:nvPr/>
        </p:nvSpPr>
        <p:spPr bwMode="auto">
          <a:xfrm>
            <a:off x="4516438" y="3113088"/>
            <a:ext cx="1477962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400" b="1"/>
              <a:t>Three 2</a:t>
            </a:r>
            <a:r>
              <a:rPr kumimoji="0" lang="en-US" sz="1400" b="1" i="1"/>
              <a:t>p</a:t>
            </a:r>
            <a:r>
              <a:rPr kumimoji="0" lang="en-US" sz="1400" b="1"/>
              <a:t> orbitals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5097" name="Text Box 1033"/>
          <p:cNvSpPr txBox="1">
            <a:spLocks noChangeArrowheads="1"/>
          </p:cNvSpPr>
          <p:nvPr/>
        </p:nvSpPr>
        <p:spPr bwMode="auto">
          <a:xfrm>
            <a:off x="6691313" y="3113088"/>
            <a:ext cx="205263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400" b="1"/>
              <a:t>1</a:t>
            </a:r>
            <a:r>
              <a:rPr kumimoji="0" lang="en-US" sz="1400" b="1" i="1"/>
              <a:t>s</a:t>
            </a:r>
            <a:r>
              <a:rPr kumimoji="0" lang="en-US" sz="1400" b="1"/>
              <a:t>, 2</a:t>
            </a:r>
            <a:r>
              <a:rPr kumimoji="0" lang="en-US" sz="1400" b="1" i="1"/>
              <a:t>s</a:t>
            </a:r>
            <a:r>
              <a:rPr kumimoji="0" lang="en-US" sz="1400" b="1"/>
              <a:t>, and 2</a:t>
            </a:r>
            <a:r>
              <a:rPr kumimoji="0" lang="en-US" sz="1400" b="1" i="1"/>
              <a:t>p</a:t>
            </a:r>
            <a:r>
              <a:rPr kumimoji="0" lang="en-US" sz="1400" b="1"/>
              <a:t> orbitals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5098" name="Text Box 1034"/>
          <p:cNvSpPr txBox="1">
            <a:spLocks noChangeArrowheads="1"/>
          </p:cNvSpPr>
          <p:nvPr/>
        </p:nvSpPr>
        <p:spPr bwMode="auto">
          <a:xfrm>
            <a:off x="1954213" y="5072063"/>
            <a:ext cx="102393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400" b="1"/>
              <a:t>First shell</a:t>
            </a:r>
          </a:p>
          <a:p>
            <a:pPr algn="l">
              <a:lnSpc>
                <a:spcPct val="90000"/>
              </a:lnSpc>
            </a:pPr>
            <a:r>
              <a:rPr kumimoji="0" lang="en-US" sz="1400" b="1"/>
              <a:t>(maximum</a:t>
            </a:r>
          </a:p>
          <a:p>
            <a:pPr algn="l">
              <a:lnSpc>
                <a:spcPct val="90000"/>
              </a:lnSpc>
            </a:pPr>
            <a:r>
              <a:rPr kumimoji="0" lang="en-US" sz="1400" b="1"/>
              <a:t>2 electrons)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5099" name="Text Box 1035"/>
          <p:cNvSpPr txBox="1">
            <a:spLocks noChangeArrowheads="1"/>
          </p:cNvSpPr>
          <p:nvPr/>
        </p:nvSpPr>
        <p:spPr bwMode="auto">
          <a:xfrm>
            <a:off x="4308475" y="5072063"/>
            <a:ext cx="11160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400" b="1"/>
              <a:t>Second shell</a:t>
            </a:r>
          </a:p>
          <a:p>
            <a:pPr algn="l">
              <a:lnSpc>
                <a:spcPct val="90000"/>
              </a:lnSpc>
            </a:pPr>
            <a:r>
              <a:rPr kumimoji="0" lang="en-US" sz="1400" b="1"/>
              <a:t>(maximum</a:t>
            </a:r>
          </a:p>
          <a:p>
            <a:pPr algn="l">
              <a:lnSpc>
                <a:spcPct val="90000"/>
              </a:lnSpc>
            </a:pPr>
            <a:r>
              <a:rPr kumimoji="0" lang="en-US" sz="1400" b="1"/>
              <a:t>8 electrons)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5100" name="Text Box 1036"/>
          <p:cNvSpPr txBox="1">
            <a:spLocks noChangeArrowheads="1"/>
          </p:cNvSpPr>
          <p:nvPr/>
        </p:nvSpPr>
        <p:spPr bwMode="auto">
          <a:xfrm>
            <a:off x="6923088" y="5072063"/>
            <a:ext cx="12255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400" b="1"/>
              <a:t>Neon, with two</a:t>
            </a:r>
          </a:p>
          <a:p>
            <a:pPr algn="l">
              <a:lnSpc>
                <a:spcPct val="90000"/>
              </a:lnSpc>
            </a:pPr>
            <a:r>
              <a:rPr kumimoji="0" lang="en-US" sz="1400" b="1"/>
              <a:t>filled shells</a:t>
            </a:r>
          </a:p>
          <a:p>
            <a:pPr algn="l">
              <a:lnSpc>
                <a:spcPct val="90000"/>
              </a:lnSpc>
            </a:pPr>
            <a:r>
              <a:rPr kumimoji="0" lang="en-US" sz="1400" b="1"/>
              <a:t>(10 electrons)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5101" name="Text Box 1037"/>
          <p:cNvSpPr txBox="1">
            <a:spLocks noChangeArrowheads="1"/>
          </p:cNvSpPr>
          <p:nvPr/>
        </p:nvSpPr>
        <p:spPr bwMode="auto">
          <a:xfrm>
            <a:off x="4065588" y="2359025"/>
            <a:ext cx="2651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100" b="1" i="1"/>
              <a:t>x</a:t>
            </a:r>
            <a:endParaRPr kumimoji="0" lang="en-US" sz="1100" b="1">
              <a:latin typeface="Times" pitchFamily="18" charset="0"/>
            </a:endParaRPr>
          </a:p>
        </p:txBody>
      </p:sp>
      <p:sp>
        <p:nvSpPr>
          <p:cNvPr id="345102" name="Text Box 1038"/>
          <p:cNvSpPr txBox="1">
            <a:spLocks noChangeArrowheads="1"/>
          </p:cNvSpPr>
          <p:nvPr/>
        </p:nvSpPr>
        <p:spPr bwMode="auto">
          <a:xfrm>
            <a:off x="5105400" y="2941638"/>
            <a:ext cx="2651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100" b="1" i="1"/>
              <a:t>z</a:t>
            </a:r>
            <a:endParaRPr kumimoji="0" lang="en-US" sz="1100" b="1">
              <a:latin typeface="Times" pitchFamily="18" charset="0"/>
            </a:endParaRPr>
          </a:p>
        </p:txBody>
      </p:sp>
      <p:sp>
        <p:nvSpPr>
          <p:cNvPr id="345103" name="Text Box 1039"/>
          <p:cNvSpPr txBox="1">
            <a:spLocks noChangeArrowheads="1"/>
          </p:cNvSpPr>
          <p:nvPr/>
        </p:nvSpPr>
        <p:spPr bwMode="auto">
          <a:xfrm>
            <a:off x="6145213" y="2327275"/>
            <a:ext cx="2651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100" b="1" i="1"/>
              <a:t>y</a:t>
            </a:r>
            <a:endParaRPr kumimoji="0" lang="en-US" sz="1100" b="1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860425"/>
          </a:xfrm>
        </p:spPr>
        <p:txBody>
          <a:bodyPr/>
          <a:lstStyle/>
          <a:p>
            <a:pPr marL="60325" indent="4763"/>
            <a:r>
              <a:rPr lang="en-US" sz="2800"/>
              <a:t>Concept 2.3: The formation and function of molecules depend on chemical bonding between atoms</a:t>
            </a:r>
            <a:endParaRPr lang="en-US"/>
          </a:p>
        </p:txBody>
      </p:sp>
      <p:sp>
        <p:nvSpPr>
          <p:cNvPr id="204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2311400"/>
          </a:xfrm>
        </p:spPr>
        <p:txBody>
          <a:bodyPr/>
          <a:lstStyle/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204806" name="Rectangle 1030"/>
          <p:cNvSpPr>
            <a:spLocks noChangeArrowheads="1"/>
          </p:cNvSpPr>
          <p:nvPr/>
        </p:nvSpPr>
        <p:spPr bwMode="auto">
          <a:xfrm>
            <a:off x="457200" y="1219200"/>
            <a:ext cx="7599363" cy="301783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marL="293688" indent="-228600" algn="l" eaLnBrk="1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r>
              <a:rPr kumimoji="0" lang="en-US" sz="2800"/>
              <a:t>Atoms with incomplete valence shells can share or transfer valence electrons with certain other atoms</a:t>
            </a:r>
          </a:p>
          <a:p>
            <a:pPr marL="293688" indent="-228600" algn="l" eaLnBrk="1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r>
              <a:rPr kumimoji="0" lang="en-US" sz="2800"/>
              <a:t>These interactions usually result in atoms staying close together, held by attractions called chemical bonds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Covalent Bonds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2163763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A covalent bond is the sharing of a pair of valence electrons by two atoms</a:t>
            </a:r>
          </a:p>
          <a:p>
            <a:r>
              <a:rPr lang="en-US"/>
              <a:t>In a covalent bond, the shared electrons count as part of each atom’s valence shell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27013"/>
            <a:ext cx="5041900" cy="6402387"/>
          </a:xfrm>
          <a:prstGeom prst="rect">
            <a:avLst/>
          </a:prstGeom>
          <a:noFill/>
        </p:spPr>
      </p:pic>
      <p:sp>
        <p:nvSpPr>
          <p:cNvPr id="34611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2-10</a:t>
            </a:r>
            <a:endParaRPr lang="en-US" sz="1500"/>
          </a:p>
        </p:txBody>
      </p:sp>
      <p:sp>
        <p:nvSpPr>
          <p:cNvPr id="346116" name="Text Box 1028"/>
          <p:cNvSpPr txBox="1">
            <a:spLocks noChangeArrowheads="1"/>
          </p:cNvSpPr>
          <p:nvPr/>
        </p:nvSpPr>
        <p:spPr bwMode="auto">
          <a:xfrm>
            <a:off x="2838450" y="241300"/>
            <a:ext cx="18510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Hydrogen atoms (2 H)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46117" name="Text Box 1029"/>
          <p:cNvSpPr txBox="1">
            <a:spLocks noChangeArrowheads="1"/>
          </p:cNvSpPr>
          <p:nvPr/>
        </p:nvSpPr>
        <p:spPr bwMode="auto">
          <a:xfrm>
            <a:off x="3213100" y="6076950"/>
            <a:ext cx="1133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/>
              <a:t>Hydrogen</a:t>
            </a:r>
          </a:p>
          <a:p>
            <a:pPr algn="ctr">
              <a:lnSpc>
                <a:spcPct val="90000"/>
              </a:lnSpc>
            </a:pPr>
            <a:r>
              <a:rPr kumimoji="0" lang="en-US" sz="1200" b="1"/>
              <a:t>molecule (H</a:t>
            </a:r>
            <a:r>
              <a:rPr kumimoji="0" lang="en-US" sz="1200" b="1" baseline="-25000"/>
              <a:t>2</a:t>
            </a:r>
            <a:r>
              <a:rPr kumimoji="0" lang="en-US" sz="1200" b="1"/>
              <a:t>)</a:t>
            </a:r>
          </a:p>
        </p:txBody>
      </p:sp>
      <p:sp>
        <p:nvSpPr>
          <p:cNvPr id="346118" name="Line 1030"/>
          <p:cNvSpPr>
            <a:spLocks noChangeShapeType="1"/>
          </p:cNvSpPr>
          <p:nvPr/>
        </p:nvSpPr>
        <p:spPr bwMode="auto">
          <a:xfrm flipV="1">
            <a:off x="3130550" y="431800"/>
            <a:ext cx="666750" cy="479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19" name="Line 1031"/>
          <p:cNvSpPr>
            <a:spLocks noChangeShapeType="1"/>
          </p:cNvSpPr>
          <p:nvPr/>
        </p:nvSpPr>
        <p:spPr bwMode="auto">
          <a:xfrm>
            <a:off x="3794125" y="428625"/>
            <a:ext cx="654050" cy="473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427538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A molecule consists of two or more atoms held together by covalent bonds</a:t>
            </a:r>
          </a:p>
          <a:p>
            <a:r>
              <a:rPr lang="en-US"/>
              <a:t>A single covalent bond, or single bond, is the sharing of one pair of valence electrons</a:t>
            </a:r>
          </a:p>
          <a:p>
            <a:r>
              <a:rPr lang="en-US"/>
              <a:t>A double covalent bond, or double bond, is the sharing of two pairs of valence electrons</a:t>
            </a:r>
          </a:p>
          <a:p>
            <a:r>
              <a:rPr lang="en-US"/>
              <a:t>Covalent bonds can form between atoms of the same element or atoms of different elements</a:t>
            </a:r>
          </a:p>
        </p:txBody>
      </p:sp>
      <p:sp>
        <p:nvSpPr>
          <p:cNvPr id="1607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52800" y="6096000"/>
            <a:ext cx="2590800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0"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file"/>
              </a:rPr>
              <a:t>Animation: Covalent Bonds</a:t>
            </a:r>
            <a:endParaRPr kumimoji="0" 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16" name="Picture 24" descr="02_11aFourCovalentBonds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534400" cy="2687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2190750"/>
            <a:ext cx="8535987" cy="2474913"/>
          </a:xfrm>
          <a:prstGeom prst="rect">
            <a:avLst/>
          </a:prstGeom>
          <a:noFill/>
        </p:spPr>
      </p:pic>
      <p:sp>
        <p:nvSpPr>
          <p:cNvPr id="347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2-11b</a:t>
            </a:r>
            <a:endParaRPr lang="en-US" sz="1500"/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825500" y="3771900"/>
            <a:ext cx="17621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900" b="1"/>
              <a:t>Oxygen (O</a:t>
            </a:r>
            <a:r>
              <a:rPr kumimoji="0" lang="en-US" sz="1900" b="1" baseline="-25000"/>
              <a:t>2</a:t>
            </a:r>
            <a:r>
              <a:rPr kumimoji="0" lang="en-US" sz="1900" b="1"/>
              <a:t>)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815975" y="2197100"/>
            <a:ext cx="1423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Name</a:t>
            </a:r>
          </a:p>
          <a:p>
            <a:pPr algn="ctr"/>
            <a:r>
              <a:rPr kumimoji="0" lang="en-US" sz="1900" b="1"/>
              <a:t>(molecular</a:t>
            </a:r>
          </a:p>
          <a:p>
            <a:pPr algn="ctr"/>
            <a:r>
              <a:rPr kumimoji="0" lang="en-US" sz="1900" b="1"/>
              <a:t>formula)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3581400" y="2203450"/>
            <a:ext cx="12842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Electron-</a:t>
            </a:r>
          </a:p>
          <a:p>
            <a:pPr algn="ctr"/>
            <a:r>
              <a:rPr kumimoji="0" lang="en-US" sz="1900" b="1"/>
              <a:t>shell</a:t>
            </a:r>
          </a:p>
          <a:p>
            <a:pPr algn="ctr"/>
            <a:r>
              <a:rPr kumimoji="0" lang="en-US" sz="1900" b="1"/>
              <a:t>diagram</a:t>
            </a:r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5756275" y="2203450"/>
            <a:ext cx="12588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Structural</a:t>
            </a:r>
          </a:p>
          <a:p>
            <a:pPr algn="ctr"/>
            <a:r>
              <a:rPr kumimoji="0" lang="en-US" sz="1900" b="1"/>
              <a:t>formula</a:t>
            </a:r>
          </a:p>
        </p:txBody>
      </p: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7413625" y="2203450"/>
            <a:ext cx="1081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Space-</a:t>
            </a:r>
          </a:p>
          <a:p>
            <a:pPr algn="ctr"/>
            <a:r>
              <a:rPr kumimoji="0" lang="en-US" sz="1900" b="1"/>
              <a:t>filling</a:t>
            </a:r>
          </a:p>
          <a:p>
            <a:pPr algn="ctr"/>
            <a:r>
              <a:rPr kumimoji="0" lang="en-US" sz="1900" b="1"/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916113"/>
            <a:ext cx="8535987" cy="3024187"/>
          </a:xfrm>
          <a:prstGeom prst="rect">
            <a:avLst/>
          </a:prstGeom>
          <a:noFill/>
        </p:spPr>
      </p:pic>
      <p:sp>
        <p:nvSpPr>
          <p:cNvPr id="348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2-11c</a:t>
            </a:r>
            <a:endParaRPr lang="en-US" sz="1500"/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825500" y="3695700"/>
            <a:ext cx="17621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900" b="1"/>
              <a:t>Water (H</a:t>
            </a:r>
            <a:r>
              <a:rPr kumimoji="0" lang="en-US" sz="1900" b="1" baseline="-25000"/>
              <a:t>2</a:t>
            </a:r>
            <a:r>
              <a:rPr kumimoji="0" lang="en-US" sz="1900" b="1"/>
              <a:t>O)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828675" y="1930400"/>
            <a:ext cx="1423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Name</a:t>
            </a:r>
          </a:p>
          <a:p>
            <a:pPr algn="ctr"/>
            <a:r>
              <a:rPr kumimoji="0" lang="en-US" sz="1900" b="1"/>
              <a:t>(molecular</a:t>
            </a:r>
          </a:p>
          <a:p>
            <a:pPr algn="ctr"/>
            <a:r>
              <a:rPr kumimoji="0" lang="en-US" sz="1900" b="1"/>
              <a:t>formula)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3632200" y="1936750"/>
            <a:ext cx="12842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Electron-</a:t>
            </a:r>
          </a:p>
          <a:p>
            <a:pPr algn="ctr"/>
            <a:r>
              <a:rPr kumimoji="0" lang="en-US" sz="1900" b="1"/>
              <a:t>shell</a:t>
            </a:r>
          </a:p>
          <a:p>
            <a:pPr algn="ctr"/>
            <a:r>
              <a:rPr kumimoji="0" lang="en-US" sz="1900" b="1"/>
              <a:t>diagram</a:t>
            </a:r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5857875" y="1936750"/>
            <a:ext cx="12588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Structural</a:t>
            </a:r>
          </a:p>
          <a:p>
            <a:pPr algn="ctr"/>
            <a:r>
              <a:rPr kumimoji="0" lang="en-US" sz="1900" b="1"/>
              <a:t>formula</a:t>
            </a:r>
          </a:p>
        </p:txBody>
      </p:sp>
      <p:sp>
        <p:nvSpPr>
          <p:cNvPr id="348168" name="Text Box 8"/>
          <p:cNvSpPr txBox="1">
            <a:spLocks noChangeArrowheads="1"/>
          </p:cNvSpPr>
          <p:nvPr/>
        </p:nvSpPr>
        <p:spPr bwMode="auto">
          <a:xfrm>
            <a:off x="7553325" y="1936750"/>
            <a:ext cx="1081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Space-</a:t>
            </a:r>
          </a:p>
          <a:p>
            <a:pPr algn="ctr"/>
            <a:r>
              <a:rPr kumimoji="0" lang="en-US" sz="1900" b="1"/>
              <a:t>filling</a:t>
            </a:r>
          </a:p>
          <a:p>
            <a:pPr algn="ctr"/>
            <a:r>
              <a:rPr kumimoji="0" lang="en-US" sz="1900" b="1"/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6" name="Picture 8" descr="02_01BombardierBeetle_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6934200" cy="5233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593850"/>
            <a:ext cx="8535987" cy="3670300"/>
          </a:xfrm>
          <a:prstGeom prst="rect">
            <a:avLst/>
          </a:prstGeom>
          <a:noFill/>
        </p:spPr>
      </p:pic>
      <p:sp>
        <p:nvSpPr>
          <p:cNvPr id="349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2-11d</a:t>
            </a:r>
            <a:endParaRPr lang="en-US" sz="1500"/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825500" y="3759200"/>
            <a:ext cx="17621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900" b="1"/>
              <a:t>Methane (CH</a:t>
            </a:r>
            <a:r>
              <a:rPr kumimoji="0" lang="en-US" sz="1900" b="1" baseline="-25000"/>
              <a:t>4</a:t>
            </a:r>
            <a:r>
              <a:rPr kumimoji="0" lang="en-US" sz="1900" b="1"/>
              <a:t>)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828675" y="1612900"/>
            <a:ext cx="1423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Name</a:t>
            </a:r>
          </a:p>
          <a:p>
            <a:pPr algn="ctr"/>
            <a:r>
              <a:rPr kumimoji="0" lang="en-US" sz="1900" b="1"/>
              <a:t>(molecular</a:t>
            </a:r>
          </a:p>
          <a:p>
            <a:pPr algn="ctr"/>
            <a:r>
              <a:rPr kumimoji="0" lang="en-US" sz="1900" b="1"/>
              <a:t>formula)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3670300" y="1619250"/>
            <a:ext cx="12842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Electron-</a:t>
            </a:r>
          </a:p>
          <a:p>
            <a:pPr algn="ctr"/>
            <a:r>
              <a:rPr kumimoji="0" lang="en-US" sz="1900" b="1"/>
              <a:t>shell</a:t>
            </a:r>
          </a:p>
          <a:p>
            <a:pPr algn="ctr"/>
            <a:r>
              <a:rPr kumimoji="0" lang="en-US" sz="1900" b="1"/>
              <a:t>diagram</a:t>
            </a: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5921375" y="1619250"/>
            <a:ext cx="12588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Structural</a:t>
            </a:r>
          </a:p>
          <a:p>
            <a:pPr algn="ctr"/>
            <a:r>
              <a:rPr kumimoji="0" lang="en-US" sz="1900" b="1"/>
              <a:t>formula</a:t>
            </a:r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7616825" y="1619250"/>
            <a:ext cx="1081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Space-</a:t>
            </a:r>
          </a:p>
          <a:p>
            <a:pPr algn="ctr"/>
            <a:r>
              <a:rPr kumimoji="0" lang="en-US" sz="1900" b="1"/>
              <a:t>filling</a:t>
            </a:r>
          </a:p>
          <a:p>
            <a:pPr algn="ctr"/>
            <a:r>
              <a:rPr kumimoji="0" lang="en-US" sz="1900" b="1"/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2163763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Electronegativity is an atom’s attraction for the electrons in a covalent bond</a:t>
            </a:r>
          </a:p>
          <a:p>
            <a:r>
              <a:rPr lang="en-US"/>
              <a:t>The more electronegative an atom, the more strongly it pulls shared electrons toward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3295650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In a nonpolar covalent bond, the atoms share the electron equally</a:t>
            </a:r>
          </a:p>
          <a:p>
            <a:r>
              <a:rPr lang="en-US"/>
              <a:t>In a polar covalent bond, one atom is more electronegative, and the atoms do not share the electron equally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227013"/>
            <a:ext cx="7688263" cy="6402387"/>
          </a:xfrm>
          <a:prstGeom prst="rect">
            <a:avLst/>
          </a:prstGeom>
          <a:noFill/>
        </p:spPr>
      </p:pic>
      <p:sp>
        <p:nvSpPr>
          <p:cNvPr id="350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2-12</a:t>
            </a:r>
            <a:endParaRPr lang="en-US" sz="1500"/>
          </a:p>
        </p:txBody>
      </p:sp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1930400" y="5295900"/>
            <a:ext cx="26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100" b="1"/>
              <a:t>H</a:t>
            </a:r>
            <a:endParaRPr kumimoji="0" lang="en-US" sz="2100" b="1">
              <a:latin typeface="Times" pitchFamily="18" charset="0"/>
            </a:endParaRPr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4503738" y="3340100"/>
            <a:ext cx="26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100" b="1"/>
              <a:t>O</a:t>
            </a:r>
            <a:endParaRPr kumimoji="0" lang="en-US" sz="2100" b="1">
              <a:latin typeface="Times" pitchFamily="18" charset="0"/>
            </a:endParaRPr>
          </a:p>
        </p:txBody>
      </p:sp>
      <p:sp>
        <p:nvSpPr>
          <p:cNvPr id="350214" name="Text Box 6"/>
          <p:cNvSpPr txBox="1">
            <a:spLocks noChangeArrowheads="1"/>
          </p:cNvSpPr>
          <p:nvPr/>
        </p:nvSpPr>
        <p:spPr bwMode="auto">
          <a:xfrm>
            <a:off x="7112000" y="5295900"/>
            <a:ext cx="26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100" b="1"/>
              <a:t>H</a:t>
            </a:r>
            <a:endParaRPr kumimoji="0" lang="en-US" sz="2100" b="1">
              <a:latin typeface="Times" pitchFamily="18" charset="0"/>
            </a:endParaRPr>
          </a:p>
        </p:txBody>
      </p:sp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4433888" y="6057900"/>
            <a:ext cx="4286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100" b="1"/>
              <a:t>H</a:t>
            </a:r>
            <a:r>
              <a:rPr kumimoji="0" lang="en-US" sz="2100" b="1" baseline="-25000"/>
              <a:t>2</a:t>
            </a:r>
            <a:r>
              <a:rPr kumimoji="0" lang="en-US" sz="2100" b="1"/>
              <a:t>O</a:t>
            </a:r>
            <a:endParaRPr kumimoji="0" lang="en-US" sz="2100" b="1">
              <a:latin typeface="Times" pitchFamily="18" charset="0"/>
            </a:endParaRPr>
          </a:p>
        </p:txBody>
      </p:sp>
      <p:sp>
        <p:nvSpPr>
          <p:cNvPr id="350216" name="Text Box 8"/>
          <p:cNvSpPr txBox="1">
            <a:spLocks noChangeArrowheads="1"/>
          </p:cNvSpPr>
          <p:nvPr/>
        </p:nvSpPr>
        <p:spPr bwMode="auto">
          <a:xfrm>
            <a:off x="814388" y="5829300"/>
            <a:ext cx="4286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100" b="1">
                <a:latin typeface="Symbol" pitchFamily="18" charset="2"/>
              </a:rPr>
              <a:t></a:t>
            </a:r>
            <a:r>
              <a:rPr kumimoji="0" lang="en-US" sz="2100" b="1"/>
              <a:t>+</a:t>
            </a:r>
            <a:endParaRPr kumimoji="0" lang="en-US" sz="2100" b="1">
              <a:latin typeface="Times" pitchFamily="18" charset="0"/>
            </a:endParaRPr>
          </a:p>
        </p:txBody>
      </p:sp>
      <p:sp>
        <p:nvSpPr>
          <p:cNvPr id="350217" name="Text Box 9"/>
          <p:cNvSpPr txBox="1">
            <a:spLocks noChangeArrowheads="1"/>
          </p:cNvSpPr>
          <p:nvPr/>
        </p:nvSpPr>
        <p:spPr bwMode="auto">
          <a:xfrm>
            <a:off x="8002588" y="5829300"/>
            <a:ext cx="4286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100" b="1">
                <a:latin typeface="Symbol" pitchFamily="18" charset="2"/>
              </a:rPr>
              <a:t></a:t>
            </a:r>
            <a:r>
              <a:rPr kumimoji="0" lang="en-US" sz="2100" b="1"/>
              <a:t>+</a:t>
            </a:r>
            <a:endParaRPr kumimoji="0" lang="en-US" sz="2100" b="1">
              <a:latin typeface="Times" pitchFamily="18" charset="0"/>
            </a:endParaRPr>
          </a:p>
        </p:txBody>
      </p:sp>
      <p:sp>
        <p:nvSpPr>
          <p:cNvPr id="350218" name="Text Box 10"/>
          <p:cNvSpPr txBox="1">
            <a:spLocks noChangeArrowheads="1"/>
          </p:cNvSpPr>
          <p:nvPr/>
        </p:nvSpPr>
        <p:spPr bwMode="auto">
          <a:xfrm>
            <a:off x="4421188" y="203200"/>
            <a:ext cx="4286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100" b="1">
                <a:latin typeface="Symbol" pitchFamily="18" charset="2"/>
              </a:rPr>
              <a:t></a:t>
            </a:r>
            <a:r>
              <a:rPr kumimoji="0" lang="en-US" sz="2100" b="1"/>
              <a:t>–</a:t>
            </a:r>
            <a:endParaRPr kumimoji="0" lang="en-US" sz="2100" b="1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Bonds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4000500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Atoms sometimes strip electrons from their bonding partners</a:t>
            </a:r>
          </a:p>
          <a:p>
            <a:r>
              <a:rPr lang="en-US"/>
              <a:t>An example is the transfer of an electron from sodium to chlorine</a:t>
            </a:r>
          </a:p>
          <a:p>
            <a:r>
              <a:rPr lang="en-US"/>
              <a:t>After the transfer of an electron, both atoms have charges</a:t>
            </a:r>
          </a:p>
          <a:p>
            <a:r>
              <a:rPr lang="en-US"/>
              <a:t>A charged atom (or molecule) is called an 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2441575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An anion is a negatively charged ion</a:t>
            </a:r>
          </a:p>
          <a:p>
            <a:r>
              <a:rPr lang="en-US"/>
              <a:t>A cation is a positively charged ion</a:t>
            </a:r>
          </a:p>
          <a:p>
            <a:r>
              <a:rPr lang="en-US"/>
              <a:t>An ionic bond is an attraction between an anion and a cation</a:t>
            </a:r>
          </a:p>
        </p:txBody>
      </p:sp>
      <p:sp>
        <p:nvSpPr>
          <p:cNvPr id="16896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5675" y="6019800"/>
            <a:ext cx="2209800" cy="3810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0"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file"/>
              </a:rPr>
              <a:t>Animation: Ionic Bonds</a:t>
            </a:r>
            <a:endParaRPr kumimoji="0" 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712913"/>
            <a:ext cx="8535987" cy="3432175"/>
          </a:xfrm>
          <a:prstGeom prst="rect">
            <a:avLst/>
          </a:prstGeom>
          <a:noFill/>
        </p:spPr>
      </p:pic>
      <p:sp>
        <p:nvSpPr>
          <p:cNvPr id="351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2-13</a:t>
            </a:r>
            <a:endParaRPr lang="en-US" sz="1500"/>
          </a:p>
        </p:txBody>
      </p:sp>
      <p:sp>
        <p:nvSpPr>
          <p:cNvPr id="351236" name="Text Box 4"/>
          <p:cNvSpPr txBox="1">
            <a:spLocks noChangeArrowheads="1"/>
          </p:cNvSpPr>
          <p:nvPr/>
        </p:nvSpPr>
        <p:spPr bwMode="auto">
          <a:xfrm>
            <a:off x="1123950" y="3829050"/>
            <a:ext cx="26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Na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615950" y="4070350"/>
            <a:ext cx="12858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/>
              <a:t>Sodium atom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/>
              <a:t>(an uncharged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/>
              <a:t>atom)</a:t>
            </a:r>
            <a:endParaRPr kumimoji="0" lang="en-US" sz="1300" b="1">
              <a:latin typeface="Times" pitchFamily="18" charset="0"/>
            </a:endParaRP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3149600" y="3829050"/>
            <a:ext cx="26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Cl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2660650" y="4070350"/>
            <a:ext cx="12858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/>
              <a:t>Chlorine atom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/>
              <a:t>(an uncharged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/>
              <a:t>atom)</a:t>
            </a:r>
            <a:endParaRPr kumimoji="0" lang="en-US" sz="1300" b="1">
              <a:latin typeface="Times" pitchFamily="18" charset="0"/>
            </a:endParaRPr>
          </a:p>
        </p:txBody>
      </p:sp>
      <p:sp>
        <p:nvSpPr>
          <p:cNvPr id="351240" name="Text Box 8"/>
          <p:cNvSpPr txBox="1">
            <a:spLocks noChangeArrowheads="1"/>
          </p:cNvSpPr>
          <p:nvPr/>
        </p:nvSpPr>
        <p:spPr bwMode="auto">
          <a:xfrm>
            <a:off x="6096000" y="3829050"/>
            <a:ext cx="26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Na</a:t>
            </a:r>
            <a:r>
              <a:rPr kumimoji="0" lang="en-US" sz="1200" b="1" baseline="30000"/>
              <a:t>+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5607050" y="4070350"/>
            <a:ext cx="1285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/>
              <a:t>Sodium ion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/>
              <a:t>(a cation)</a:t>
            </a:r>
            <a:endParaRPr kumimoji="0" lang="en-US" sz="1300" b="1">
              <a:latin typeface="Times" pitchFamily="18" charset="0"/>
            </a:endParaRPr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7810500" y="3829050"/>
            <a:ext cx="26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Cl</a:t>
            </a:r>
            <a:r>
              <a:rPr kumimoji="0" lang="en-US" sz="1200" b="1" baseline="30000"/>
              <a:t>–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7321550" y="4070350"/>
            <a:ext cx="1285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/>
              <a:t>Chlorine ion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/>
              <a:t>(an anion)</a:t>
            </a:r>
            <a:endParaRPr kumimoji="0" lang="en-US" sz="1300" b="1">
              <a:latin typeface="Times" pitchFamily="18" charset="0"/>
            </a:endParaRPr>
          </a:p>
        </p:txBody>
      </p:sp>
      <p:sp>
        <p:nvSpPr>
          <p:cNvPr id="351244" name="Text Box 12"/>
          <p:cNvSpPr txBox="1">
            <a:spLocks noChangeArrowheads="1"/>
          </p:cNvSpPr>
          <p:nvPr/>
        </p:nvSpPr>
        <p:spPr bwMode="auto">
          <a:xfrm>
            <a:off x="6197600" y="4749800"/>
            <a:ext cx="1863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/>
              <a:t>Sodium chloride (NaCl)</a:t>
            </a:r>
            <a:endParaRPr kumimoji="0" lang="en-US" sz="1300" b="1">
              <a:latin typeface="Times" pitchFamily="18" charset="0"/>
            </a:endParaRPr>
          </a:p>
        </p:txBody>
      </p:sp>
      <p:sp>
        <p:nvSpPr>
          <p:cNvPr id="351245" name="AutoShape 13"/>
          <p:cNvSpPr>
            <a:spLocks/>
          </p:cNvSpPr>
          <p:nvPr/>
        </p:nvSpPr>
        <p:spPr bwMode="auto">
          <a:xfrm rot="5389693">
            <a:off x="7001669" y="2993232"/>
            <a:ext cx="273050" cy="3122612"/>
          </a:xfrm>
          <a:prstGeom prst="rightBrace">
            <a:avLst>
              <a:gd name="adj1" fmla="val 953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Compounds formed by ionic bonds are called ionic compounds, or salts</a:t>
            </a:r>
          </a:p>
          <a:p>
            <a:r>
              <a:rPr lang="en-US"/>
              <a:t>Salts, such as sodium chloride (table salt),  are often found in nature as crystals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675" y="227013"/>
            <a:ext cx="7231063" cy="6402387"/>
          </a:xfrm>
          <a:prstGeom prst="rect">
            <a:avLst/>
          </a:prstGeom>
          <a:noFill/>
        </p:spPr>
      </p:pic>
      <p:sp>
        <p:nvSpPr>
          <p:cNvPr id="352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2-14</a:t>
            </a:r>
            <a:endParaRPr lang="en-US" sz="1500"/>
          </a:p>
        </p:txBody>
      </p:sp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7812088" y="4289425"/>
            <a:ext cx="4000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/>
              <a:t>Na</a:t>
            </a:r>
            <a:r>
              <a:rPr kumimoji="0" lang="en-US" sz="1600" b="1" baseline="30000"/>
              <a:t>+</a:t>
            </a:r>
            <a:endParaRPr kumimoji="0" lang="en-US" sz="1600" b="1">
              <a:latin typeface="Times" pitchFamily="18" charset="0"/>
            </a:endParaRPr>
          </a:p>
        </p:txBody>
      </p: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7812088" y="4686300"/>
            <a:ext cx="4000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/>
              <a:t>Cl</a:t>
            </a:r>
            <a:r>
              <a:rPr kumimoji="0" lang="en-US" sz="1600" b="1" baseline="30000"/>
              <a:t>–</a:t>
            </a:r>
            <a:endParaRPr kumimoji="0" lang="en-US" sz="1600" b="1">
              <a:latin typeface="Times" pitchFamily="18" charset="0"/>
            </a:endParaRPr>
          </a:p>
        </p:txBody>
      </p:sp>
      <p:sp>
        <p:nvSpPr>
          <p:cNvPr id="352262" name="Line 6"/>
          <p:cNvSpPr>
            <a:spLocks noChangeShapeType="1"/>
          </p:cNvSpPr>
          <p:nvPr/>
        </p:nvSpPr>
        <p:spPr bwMode="auto">
          <a:xfrm>
            <a:off x="7381875" y="4787900"/>
            <a:ext cx="384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263" name="Line 7"/>
          <p:cNvSpPr>
            <a:spLocks noChangeShapeType="1"/>
          </p:cNvSpPr>
          <p:nvPr/>
        </p:nvSpPr>
        <p:spPr bwMode="auto">
          <a:xfrm>
            <a:off x="7321550" y="4394200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Chemical Bonds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3722688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Most of the strongest bonds in organisms are covalent bonds that form a cell’s molecules</a:t>
            </a:r>
          </a:p>
          <a:p>
            <a:r>
              <a:rPr lang="en-US"/>
              <a:t>Weak chemical bonds, such as ionic bonds and hydrogen bonds, are also important</a:t>
            </a:r>
          </a:p>
          <a:p>
            <a:r>
              <a:rPr lang="en-US"/>
              <a:t>Weak chemical bonds reinforce shapes of large molecules and help molecules adhere to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860425"/>
          </a:xfrm>
        </p:spPr>
        <p:txBody>
          <a:bodyPr/>
          <a:lstStyle/>
          <a:p>
            <a:pPr marL="109538" indent="4763"/>
            <a:r>
              <a:rPr lang="en-US" sz="2800"/>
              <a:t>Concept 2.1: Matter consists of chemical elements in pure form and in combinations called compounds</a:t>
            </a: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078663" cy="1536700"/>
          </a:xfrm>
          <a:noFill/>
          <a:ln/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dirty="0"/>
              <a:t>Organisms are composed of matter</a:t>
            </a:r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/>
              <a:t>Matter is anything that takes up space and has mass</a:t>
            </a:r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dirty="0"/>
              <a:t>Matter is made up of elements</a:t>
            </a:r>
            <a:endParaRPr lang="en-US" sz="2400" dirty="0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914400" y="990600"/>
            <a:ext cx="184150" cy="47307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Hydrogen Bonds</a:t>
            </a:r>
            <a:endParaRPr lang="en-US" b="0" i="1">
              <a:solidFill>
                <a:schemeClr val="tx1"/>
              </a:solidFill>
            </a:endParaRPr>
          </a:p>
        </p:txBody>
      </p:sp>
      <p:sp>
        <p:nvSpPr>
          <p:cNvPr id="173092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391400" cy="3722688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A hydrogen bond forms when a hydrogen atom covalently bonded to one electronegative atom is also attracted to another electronegative atom</a:t>
            </a:r>
          </a:p>
          <a:p>
            <a:r>
              <a:rPr lang="en-US"/>
              <a:t>In living cells, the electronegative partners are usually oxygen or nitrogen atoms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227013"/>
            <a:ext cx="6608763" cy="6402387"/>
          </a:xfrm>
          <a:prstGeom prst="rect">
            <a:avLst/>
          </a:prstGeom>
          <a:noFill/>
        </p:spPr>
      </p:pic>
      <p:sp>
        <p:nvSpPr>
          <p:cNvPr id="353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2-15</a:t>
            </a:r>
            <a:endParaRPr lang="en-US" sz="1500"/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3167063" y="339725"/>
            <a:ext cx="4000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latin typeface="Symbol" pitchFamily="18" charset="2"/>
              </a:rPr>
              <a:t></a:t>
            </a:r>
            <a:r>
              <a:rPr kumimoji="0" lang="en-US" sz="1600" b="1"/>
              <a:t>–</a:t>
            </a:r>
            <a:endParaRPr kumimoji="0" lang="en-US" sz="1600" b="1">
              <a:latin typeface="Times" pitchFamily="18" charset="0"/>
            </a:endParaRPr>
          </a:p>
        </p:txBody>
      </p:sp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1474788" y="1136650"/>
            <a:ext cx="730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/>
              <a:t>Water</a:t>
            </a:r>
          </a:p>
          <a:p>
            <a:pPr algn="ctr">
              <a:lnSpc>
                <a:spcPct val="90000"/>
              </a:lnSpc>
            </a:pPr>
            <a:r>
              <a:rPr kumimoji="0" lang="en-US" sz="1400" b="1"/>
              <a:t>(H</a:t>
            </a:r>
            <a:r>
              <a:rPr kumimoji="0" lang="en-US" sz="1400" b="1" baseline="-25000"/>
              <a:t>2</a:t>
            </a:r>
            <a:r>
              <a:rPr kumimoji="0" lang="en-US" sz="1400" b="1"/>
              <a:t>O)</a:t>
            </a:r>
            <a:endParaRPr kumimoji="0" lang="en-US" sz="1400" b="1">
              <a:latin typeface="Times" pitchFamily="18" charset="0"/>
            </a:endParaRPr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1389063" y="4321175"/>
            <a:ext cx="908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/>
              <a:t>Ammonia</a:t>
            </a:r>
          </a:p>
          <a:p>
            <a:pPr algn="ctr">
              <a:lnSpc>
                <a:spcPct val="90000"/>
              </a:lnSpc>
            </a:pPr>
            <a:r>
              <a:rPr kumimoji="0" lang="en-US" sz="1400" b="1"/>
              <a:t>(NH</a:t>
            </a:r>
            <a:r>
              <a:rPr kumimoji="0" lang="en-US" sz="1400" b="1" baseline="-25000"/>
              <a:t>3</a:t>
            </a:r>
            <a:r>
              <a:rPr kumimoji="0" lang="en-US" sz="1400" b="1"/>
              <a:t>)</a:t>
            </a:r>
            <a:endParaRPr kumimoji="0" lang="en-US" sz="1400" b="1">
              <a:latin typeface="Times" pitchFamily="18" charset="0"/>
            </a:endParaRPr>
          </a:p>
        </p:txBody>
      </p:sp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6516688" y="3094038"/>
            <a:ext cx="1382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400" b="1">
                <a:solidFill>
                  <a:srgbClr val="0099B3"/>
                </a:solidFill>
              </a:rPr>
              <a:t>Hydrogen bond</a:t>
            </a:r>
            <a:endParaRPr kumimoji="0" lang="en-US" sz="1400" b="1">
              <a:solidFill>
                <a:srgbClr val="0099B3"/>
              </a:solidFill>
              <a:latin typeface="Times" pitchFamily="18" charset="0"/>
            </a:endParaRPr>
          </a:p>
        </p:txBody>
      </p:sp>
      <p:sp>
        <p:nvSpPr>
          <p:cNvPr id="353288" name="Text Box 8"/>
          <p:cNvSpPr txBox="1">
            <a:spLocks noChangeArrowheads="1"/>
          </p:cNvSpPr>
          <p:nvPr/>
        </p:nvSpPr>
        <p:spPr bwMode="auto">
          <a:xfrm>
            <a:off x="5684838" y="339725"/>
            <a:ext cx="4000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latin typeface="Symbol" pitchFamily="18" charset="2"/>
              </a:rPr>
              <a:t></a:t>
            </a:r>
            <a:r>
              <a:rPr kumimoji="0" lang="en-US" sz="1600" b="1"/>
              <a:t>+</a:t>
            </a:r>
            <a:endParaRPr kumimoji="0" lang="en-US" sz="1600" b="1">
              <a:latin typeface="Times" pitchFamily="18" charset="0"/>
            </a:endParaRPr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>
            <a:off x="4694238" y="2751138"/>
            <a:ext cx="4000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latin typeface="Symbol" pitchFamily="18" charset="2"/>
              </a:rPr>
              <a:t></a:t>
            </a:r>
            <a:r>
              <a:rPr kumimoji="0" lang="en-US" sz="1600" b="1"/>
              <a:t>+</a:t>
            </a:r>
            <a:endParaRPr kumimoji="0" lang="en-US" sz="1600" b="1">
              <a:latin typeface="Times" pitchFamily="18" charset="0"/>
            </a:endParaRPr>
          </a:p>
        </p:txBody>
      </p:sp>
      <p:sp>
        <p:nvSpPr>
          <p:cNvPr id="353290" name="Text Box 10"/>
          <p:cNvSpPr txBox="1">
            <a:spLocks noChangeArrowheads="1"/>
          </p:cNvSpPr>
          <p:nvPr/>
        </p:nvSpPr>
        <p:spPr bwMode="auto">
          <a:xfrm>
            <a:off x="4694238" y="3368675"/>
            <a:ext cx="4000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latin typeface="Symbol" pitchFamily="18" charset="2"/>
              </a:rPr>
              <a:t></a:t>
            </a:r>
            <a:r>
              <a:rPr kumimoji="0" lang="en-US" sz="1600" b="1"/>
              <a:t>–</a:t>
            </a:r>
            <a:endParaRPr kumimoji="0" lang="en-US" sz="1600" b="1">
              <a:latin typeface="Times" pitchFamily="18" charset="0"/>
            </a:endParaRPr>
          </a:p>
        </p:txBody>
      </p:sp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2951163" y="5418138"/>
            <a:ext cx="4000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latin typeface="Symbol" pitchFamily="18" charset="2"/>
              </a:rPr>
              <a:t></a:t>
            </a:r>
            <a:r>
              <a:rPr kumimoji="0" lang="en-US" sz="1600" b="1"/>
              <a:t>+</a:t>
            </a:r>
            <a:endParaRPr kumimoji="0" lang="en-US" sz="1600" b="1">
              <a:latin typeface="Times" pitchFamily="18" charset="0"/>
            </a:endParaRPr>
          </a:p>
        </p:txBody>
      </p:sp>
      <p:sp>
        <p:nvSpPr>
          <p:cNvPr id="353292" name="Text Box 12"/>
          <p:cNvSpPr txBox="1">
            <a:spLocks noChangeArrowheads="1"/>
          </p:cNvSpPr>
          <p:nvPr/>
        </p:nvSpPr>
        <p:spPr bwMode="auto">
          <a:xfrm>
            <a:off x="4243388" y="6237288"/>
            <a:ext cx="4000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latin typeface="Symbol" pitchFamily="18" charset="2"/>
              </a:rPr>
              <a:t></a:t>
            </a:r>
            <a:r>
              <a:rPr kumimoji="0" lang="en-US" sz="1600" b="1"/>
              <a:t>+</a:t>
            </a:r>
            <a:endParaRPr kumimoji="0" lang="en-US" sz="1600" b="1">
              <a:latin typeface="Times" pitchFamily="18" charset="0"/>
            </a:endParaRPr>
          </a:p>
        </p:txBody>
      </p:sp>
      <p:sp>
        <p:nvSpPr>
          <p:cNvPr id="353293" name="Text Box 13"/>
          <p:cNvSpPr txBox="1">
            <a:spLocks noChangeArrowheads="1"/>
          </p:cNvSpPr>
          <p:nvPr/>
        </p:nvSpPr>
        <p:spPr bwMode="auto">
          <a:xfrm>
            <a:off x="5564188" y="5416550"/>
            <a:ext cx="4000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latin typeface="Symbol" pitchFamily="18" charset="2"/>
              </a:rPr>
              <a:t></a:t>
            </a:r>
            <a:r>
              <a:rPr kumimoji="0" lang="en-US" sz="1600" b="1"/>
              <a:t>+</a:t>
            </a:r>
            <a:endParaRPr kumimoji="0" lang="en-US" sz="1600" b="1">
              <a:latin typeface="Times" pitchFamily="18" charset="0"/>
            </a:endParaRPr>
          </a:p>
        </p:txBody>
      </p:sp>
      <p:sp>
        <p:nvSpPr>
          <p:cNvPr id="353294" name="Oval 14"/>
          <p:cNvSpPr>
            <a:spLocks noChangeArrowheads="1"/>
          </p:cNvSpPr>
          <p:nvPr/>
        </p:nvSpPr>
        <p:spPr bwMode="auto">
          <a:xfrm>
            <a:off x="4457700" y="3136900"/>
            <a:ext cx="88900" cy="88900"/>
          </a:xfrm>
          <a:prstGeom prst="ellipse">
            <a:avLst/>
          </a:prstGeom>
          <a:solidFill>
            <a:srgbClr val="0099B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sz="2400">
              <a:solidFill>
                <a:srgbClr val="0099B3"/>
              </a:solidFill>
              <a:latin typeface="Times" pitchFamily="18" charset="0"/>
            </a:endParaRPr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>
            <a:off x="4527550" y="3181350"/>
            <a:ext cx="1917700" cy="0"/>
          </a:xfrm>
          <a:prstGeom prst="line">
            <a:avLst/>
          </a:prstGeom>
          <a:noFill/>
          <a:ln w="28575">
            <a:solidFill>
              <a:srgbClr val="0099B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2162175" y="1238250"/>
            <a:ext cx="1450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>
            <a:off x="2309813" y="4433888"/>
            <a:ext cx="127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Shape and Function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3295650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A molecule’s shape is usually very important to its function</a:t>
            </a:r>
          </a:p>
          <a:p>
            <a:r>
              <a:rPr lang="en-US"/>
              <a:t>A molecule’s shape is determined by the positions of its atoms’ valence orbitals</a:t>
            </a:r>
          </a:p>
          <a:p>
            <a:r>
              <a:rPr lang="en-US"/>
              <a:t>In a covalent bond, the </a:t>
            </a:r>
            <a:r>
              <a:rPr lang="en-US" i="1"/>
              <a:t>s</a:t>
            </a:r>
            <a:r>
              <a:rPr lang="en-US"/>
              <a:t> and </a:t>
            </a:r>
            <a:r>
              <a:rPr lang="en-US" i="1"/>
              <a:t>p</a:t>
            </a:r>
            <a:r>
              <a:rPr lang="en-US"/>
              <a:t> orbitals may hybridize, creating specific molecular shapes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3295650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Biological molecules recognize and interact with each other with a specificity based on molecular shape</a:t>
            </a:r>
          </a:p>
          <a:p>
            <a:r>
              <a:rPr lang="en-US"/>
              <a:t>Molecules with similar shapes can have similar biological effects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374650"/>
            <a:ext cx="8535987" cy="6108700"/>
          </a:xfrm>
          <a:prstGeom prst="rect">
            <a:avLst/>
          </a:prstGeom>
          <a:noFill/>
        </p:spPr>
      </p:pic>
      <p:sp>
        <p:nvSpPr>
          <p:cNvPr id="356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2-17a</a:t>
            </a:r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1157288" y="1352550"/>
            <a:ext cx="13906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Natural</a:t>
            </a:r>
          </a:p>
          <a:p>
            <a:pPr algn="l">
              <a:lnSpc>
                <a:spcPct val="90000"/>
              </a:lnSpc>
            </a:pPr>
            <a:r>
              <a:rPr kumimoji="0" lang="en-US" sz="2000" b="1"/>
              <a:t>endorphin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6026150" y="2228850"/>
            <a:ext cx="1390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Morphine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6358" name="Text Box 6"/>
          <p:cNvSpPr txBox="1">
            <a:spLocks noChangeArrowheads="1"/>
          </p:cNvSpPr>
          <p:nvPr/>
        </p:nvSpPr>
        <p:spPr bwMode="auto">
          <a:xfrm>
            <a:off x="5695950" y="488950"/>
            <a:ext cx="1123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Carbon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6359" name="Text Box 7"/>
          <p:cNvSpPr txBox="1">
            <a:spLocks noChangeArrowheads="1"/>
          </p:cNvSpPr>
          <p:nvPr/>
        </p:nvSpPr>
        <p:spPr bwMode="auto">
          <a:xfrm>
            <a:off x="5695950" y="984250"/>
            <a:ext cx="1263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Hydrogen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6360" name="Text Box 8"/>
          <p:cNvSpPr txBox="1">
            <a:spLocks noChangeArrowheads="1"/>
          </p:cNvSpPr>
          <p:nvPr/>
        </p:nvSpPr>
        <p:spPr bwMode="auto">
          <a:xfrm>
            <a:off x="7753350" y="482600"/>
            <a:ext cx="1263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Nitrogen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6361" name="Text Box 9"/>
          <p:cNvSpPr txBox="1">
            <a:spLocks noChangeArrowheads="1"/>
          </p:cNvSpPr>
          <p:nvPr/>
        </p:nvSpPr>
        <p:spPr bwMode="auto">
          <a:xfrm>
            <a:off x="7753350" y="990600"/>
            <a:ext cx="882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Sulfur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6362" name="Text Box 10"/>
          <p:cNvSpPr txBox="1">
            <a:spLocks noChangeArrowheads="1"/>
          </p:cNvSpPr>
          <p:nvPr/>
        </p:nvSpPr>
        <p:spPr bwMode="auto">
          <a:xfrm>
            <a:off x="7753350" y="1511300"/>
            <a:ext cx="1035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Oxygen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6363" name="Text Box 11"/>
          <p:cNvSpPr txBox="1">
            <a:spLocks noChangeArrowheads="1"/>
          </p:cNvSpPr>
          <p:nvPr/>
        </p:nvSpPr>
        <p:spPr bwMode="auto">
          <a:xfrm>
            <a:off x="895350" y="6013450"/>
            <a:ext cx="4832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Structures of endorphin and morphine</a:t>
            </a:r>
            <a:endParaRPr kumimoji="0" lang="en-US" sz="2000" b="1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322388"/>
            <a:ext cx="8535987" cy="4213225"/>
          </a:xfrm>
          <a:prstGeom prst="rect">
            <a:avLst/>
          </a:prstGeom>
          <a:noFill/>
        </p:spPr>
      </p:pic>
      <p:sp>
        <p:nvSpPr>
          <p:cNvPr id="357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2-17b</a:t>
            </a: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788988" y="1720850"/>
            <a:ext cx="13906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Natural</a:t>
            </a:r>
          </a:p>
          <a:p>
            <a:pPr algn="l">
              <a:lnSpc>
                <a:spcPct val="90000"/>
              </a:lnSpc>
            </a:pPr>
            <a:r>
              <a:rPr kumimoji="0" lang="en-US" sz="2000" b="1"/>
              <a:t>endorphin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7189788" y="2127250"/>
            <a:ext cx="1200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Morphine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915988" y="4413250"/>
            <a:ext cx="1200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Brain cell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3773488" y="3930650"/>
            <a:ext cx="13906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Endorphin</a:t>
            </a:r>
          </a:p>
          <a:p>
            <a:pPr algn="l">
              <a:lnSpc>
                <a:spcPct val="90000"/>
              </a:lnSpc>
            </a:pPr>
            <a:r>
              <a:rPr kumimoji="0" lang="en-US" sz="2000" b="1"/>
              <a:t>receptors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7384" name="Text Box 8"/>
          <p:cNvSpPr txBox="1">
            <a:spLocks noChangeArrowheads="1"/>
          </p:cNvSpPr>
          <p:nvPr/>
        </p:nvSpPr>
        <p:spPr bwMode="auto">
          <a:xfrm>
            <a:off x="928688" y="5060950"/>
            <a:ext cx="3981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Binding to endorphin receptors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7385" name="Line 9"/>
          <p:cNvSpPr>
            <a:spLocks noChangeShapeType="1"/>
          </p:cNvSpPr>
          <p:nvPr/>
        </p:nvSpPr>
        <p:spPr bwMode="auto">
          <a:xfrm>
            <a:off x="1717675" y="1885950"/>
            <a:ext cx="873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6" name="Line 10"/>
          <p:cNvSpPr>
            <a:spLocks noChangeShapeType="1"/>
          </p:cNvSpPr>
          <p:nvPr/>
        </p:nvSpPr>
        <p:spPr bwMode="auto">
          <a:xfrm>
            <a:off x="6588125" y="2292350"/>
            <a:ext cx="530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7" name="Line 11"/>
          <p:cNvSpPr>
            <a:spLocks noChangeShapeType="1"/>
          </p:cNvSpPr>
          <p:nvPr/>
        </p:nvSpPr>
        <p:spPr bwMode="auto">
          <a:xfrm flipV="1">
            <a:off x="5064125" y="3429000"/>
            <a:ext cx="949325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8" name="Line 12"/>
          <p:cNvSpPr>
            <a:spLocks noChangeShapeType="1"/>
          </p:cNvSpPr>
          <p:nvPr/>
        </p:nvSpPr>
        <p:spPr bwMode="auto">
          <a:xfrm>
            <a:off x="2736850" y="3575050"/>
            <a:ext cx="1006475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pPr marL="60325" indent="4763"/>
            <a:r>
              <a:rPr lang="en-US"/>
              <a:t>Concept 2.4: Chemical reactions make and break chemical bonds</a:t>
            </a: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4000500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Chemical reactions lead to new arrangements of atoms</a:t>
            </a:r>
          </a:p>
          <a:p>
            <a:r>
              <a:rPr lang="en-US"/>
              <a:t>The starting molecules of a chemical reaction are called reactants</a:t>
            </a:r>
          </a:p>
          <a:p>
            <a:r>
              <a:rPr lang="en-US"/>
              <a:t>The final molecules of a chemical reaction are called products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843088"/>
            <a:ext cx="8535987" cy="3170237"/>
          </a:xfrm>
          <a:prstGeom prst="rect">
            <a:avLst/>
          </a:prstGeom>
          <a:noFill/>
        </p:spPr>
      </p:pic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2-UN44</a:t>
            </a:r>
            <a:endParaRPr lang="en-US" sz="1500"/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1728788" y="4527550"/>
            <a:ext cx="1377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/>
              <a:t>Reactants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4941888" y="4527550"/>
            <a:ext cx="1377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/>
              <a:t>Reaction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7240588" y="4527550"/>
            <a:ext cx="1377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/>
              <a:t>Products 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7215188" y="4095750"/>
            <a:ext cx="1377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/>
              <a:t>2 H</a:t>
            </a:r>
            <a:r>
              <a:rPr kumimoji="0" lang="en-US" sz="1900" b="1" baseline="-25000"/>
              <a:t>2</a:t>
            </a:r>
            <a:r>
              <a:rPr kumimoji="0" lang="en-US" sz="1900" b="1"/>
              <a:t>O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58408" name="Text Box 8"/>
          <p:cNvSpPr txBox="1">
            <a:spLocks noChangeArrowheads="1"/>
          </p:cNvSpPr>
          <p:nvPr/>
        </p:nvSpPr>
        <p:spPr bwMode="auto">
          <a:xfrm>
            <a:off x="3544888" y="4095750"/>
            <a:ext cx="565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/>
              <a:t>O</a:t>
            </a:r>
            <a:r>
              <a:rPr kumimoji="0" lang="en-US" sz="1900" b="1" baseline="-25000"/>
              <a:t>2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58409" name="Text Box 9"/>
          <p:cNvSpPr txBox="1">
            <a:spLocks noChangeArrowheads="1"/>
          </p:cNvSpPr>
          <p:nvPr/>
        </p:nvSpPr>
        <p:spPr bwMode="auto">
          <a:xfrm>
            <a:off x="446088" y="4095750"/>
            <a:ext cx="1377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/>
              <a:t>2 H</a:t>
            </a:r>
            <a:r>
              <a:rPr kumimoji="0" lang="en-US" sz="1900" b="1" baseline="-25000"/>
              <a:t>2</a:t>
            </a:r>
            <a:endParaRPr kumimoji="0" lang="en-US" sz="1900" b="1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Photosynthesis is an important chemical reaction</a:t>
            </a:r>
          </a:p>
          <a:p>
            <a:r>
              <a:rPr lang="en-US"/>
              <a:t>In photosynthesis, sunlight powers the conversion of CO</a:t>
            </a:r>
            <a:r>
              <a:rPr lang="en-US" baseline="-25000"/>
              <a:t>2</a:t>
            </a:r>
            <a:r>
              <a:rPr lang="en-US"/>
              <a:t> and H</a:t>
            </a:r>
            <a:r>
              <a:rPr lang="en-US" baseline="-25000"/>
              <a:t>2</a:t>
            </a:r>
            <a:r>
              <a:rPr lang="en-US"/>
              <a:t>0 to glucose (C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O</a:t>
            </a:r>
            <a:r>
              <a:rPr lang="en-US" baseline="-25000"/>
              <a:t>6</a:t>
            </a:r>
            <a:r>
              <a:rPr lang="en-US"/>
              <a:t>) and O</a:t>
            </a:r>
            <a:r>
              <a:rPr lang="en-US" baseline="-25000"/>
              <a:t>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7" name="Picture 5" descr="02_18ElodeaPhotosynth_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27125"/>
            <a:ext cx="8001000" cy="534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Elements and Compounds</a:t>
            </a:r>
          </a:p>
        </p:txBody>
      </p:sp>
      <p:sp>
        <p:nvSpPr>
          <p:cNvPr id="279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element is a substance that cannot be broken down to other substances by chemical reactions</a:t>
            </a:r>
          </a:p>
          <a:p>
            <a:r>
              <a:rPr lang="en-US"/>
              <a:t>A compound is a substance consisting of two or more elements in a fixed ratio</a:t>
            </a: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3722688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Some chemical reactions go to completion:  All reactants are converted to products</a:t>
            </a:r>
          </a:p>
          <a:p>
            <a:r>
              <a:rPr lang="en-US"/>
              <a:t>Most chemical reactions are reversible: Products of the forward reaction become reactants for the reverse reaction</a:t>
            </a:r>
          </a:p>
          <a:p>
            <a:r>
              <a:rPr lang="en-US"/>
              <a:t>Chemical equilibrium is reached when the forward and reverse reaction rates are equal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184275"/>
            <a:ext cx="8535987" cy="4487863"/>
          </a:xfrm>
          <a:prstGeom prst="rect">
            <a:avLst/>
          </a:prstGeom>
          <a:noFill/>
        </p:spPr>
      </p:pic>
      <p:sp>
        <p:nvSpPr>
          <p:cNvPr id="33485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2-2</a:t>
            </a:r>
            <a:endParaRPr lang="en-US" sz="1500"/>
          </a:p>
        </p:txBody>
      </p:sp>
      <p:sp>
        <p:nvSpPr>
          <p:cNvPr id="334852" name="Text Box 1028"/>
          <p:cNvSpPr txBox="1">
            <a:spLocks noChangeArrowheads="1"/>
          </p:cNvSpPr>
          <p:nvPr/>
        </p:nvSpPr>
        <p:spPr bwMode="auto">
          <a:xfrm>
            <a:off x="1347788" y="5162550"/>
            <a:ext cx="13065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kumimoji="0" lang="en-US" sz="2400" b="1"/>
              <a:t>Sodium</a:t>
            </a:r>
            <a:endParaRPr kumimoji="0" lang="en-US" sz="4000" b="1">
              <a:latin typeface="Times" pitchFamily="18" charset="0"/>
            </a:endParaRPr>
          </a:p>
        </p:txBody>
      </p:sp>
      <p:sp>
        <p:nvSpPr>
          <p:cNvPr id="334853" name="Text Box 1029"/>
          <p:cNvSpPr txBox="1">
            <a:spLocks noChangeArrowheads="1"/>
          </p:cNvSpPr>
          <p:nvPr/>
        </p:nvSpPr>
        <p:spPr bwMode="auto">
          <a:xfrm>
            <a:off x="4354513" y="5162550"/>
            <a:ext cx="13065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kumimoji="0" lang="en-US" sz="2400" b="1"/>
              <a:t>Chlorine</a:t>
            </a:r>
            <a:endParaRPr kumimoji="0" lang="en-US" sz="4000" b="1">
              <a:latin typeface="Times" pitchFamily="18" charset="0"/>
            </a:endParaRPr>
          </a:p>
        </p:txBody>
      </p:sp>
      <p:sp>
        <p:nvSpPr>
          <p:cNvPr id="334854" name="Text Box 1030"/>
          <p:cNvSpPr txBox="1">
            <a:spLocks noChangeArrowheads="1"/>
          </p:cNvSpPr>
          <p:nvPr/>
        </p:nvSpPr>
        <p:spPr bwMode="auto">
          <a:xfrm>
            <a:off x="6515100" y="5162550"/>
            <a:ext cx="24526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kumimoji="0" lang="en-US" sz="2400" b="1"/>
              <a:t>Sodium chloride</a:t>
            </a:r>
            <a:endParaRPr kumimoji="0" lang="en-US" sz="4000" b="1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</a:rPr>
              <a:t>Essential Elements of Life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2311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About 25 of the 92 elements are essential to life</a:t>
            </a:r>
          </a:p>
          <a:p>
            <a:pPr>
              <a:lnSpc>
                <a:spcPct val="90000"/>
              </a:lnSpc>
            </a:pPr>
            <a:r>
              <a:rPr lang="en-US"/>
              <a:t>Carbon, hydrogen, oxygen, and nitrogen make up 96% of living matter</a:t>
            </a:r>
          </a:p>
          <a:p>
            <a:pPr>
              <a:lnSpc>
                <a:spcPct val="90000"/>
              </a:lnSpc>
            </a:pPr>
            <a:r>
              <a:rPr lang="en-US"/>
              <a:t>Most of the remaining 4% consists of calcium, phosphorus, potassium, and sulfur</a:t>
            </a:r>
          </a:p>
          <a:p>
            <a:pPr>
              <a:lnSpc>
                <a:spcPct val="90000"/>
              </a:lnSpc>
            </a:pPr>
            <a:r>
              <a:rPr lang="en-US"/>
              <a:t>Trace elements are those required by an organism in minute quantities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6" name="Picture 6" descr="02_01HumanBodyElements_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0"/>
            <a:ext cx="4752975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331913"/>
            <a:ext cx="8535987" cy="4194175"/>
          </a:xfrm>
          <a:prstGeom prst="rect">
            <a:avLst/>
          </a:prstGeom>
          <a:noFill/>
        </p:spPr>
      </p:pic>
      <p:sp>
        <p:nvSpPr>
          <p:cNvPr id="33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2-3</a:t>
            </a:r>
            <a:endParaRPr lang="en-US" sz="1500"/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803275" y="5111750"/>
            <a:ext cx="24653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kumimoji="0" lang="en-US" sz="1700" b="1"/>
              <a:t>Nitrogen deficiency</a:t>
            </a:r>
            <a:endParaRPr kumimoji="0" lang="en-US" sz="4000" b="1">
              <a:latin typeface="Times" pitchFamily="18" charset="0"/>
            </a:endParaRP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6591300" y="5111750"/>
            <a:ext cx="24653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kumimoji="0" lang="en-US" sz="1700" b="1"/>
              <a:t>Iodine deficiency</a:t>
            </a:r>
            <a:endParaRPr kumimoji="0" lang="en-US" sz="4000" b="1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Abhinav WG_1:Applications (Mac OS 9):Microsoft Office 2001:Templates:Presentations:Designs:CPB7_2line</Template>
  <TotalTime>4975</TotalTime>
  <Words>1442</Words>
  <Application>Microsoft Office PowerPoint</Application>
  <PresentationFormat>On-screen Show (4:3)</PresentationFormat>
  <Paragraphs>338</Paragraphs>
  <Slides>50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C6eActiveLectureQuestions</vt:lpstr>
      <vt:lpstr>Chapter 2</vt:lpstr>
      <vt:lpstr>Overview: Chemical Foundations of Biology</vt:lpstr>
      <vt:lpstr>Slide 3</vt:lpstr>
      <vt:lpstr>Concept 2.1: Matter consists of chemical elements in pure form and in combinations called compounds</vt:lpstr>
      <vt:lpstr>Elements and Compounds</vt:lpstr>
      <vt:lpstr>LE 2-2</vt:lpstr>
      <vt:lpstr>Essential Elements of Life</vt:lpstr>
      <vt:lpstr>Slide 8</vt:lpstr>
      <vt:lpstr>LE 2-3</vt:lpstr>
      <vt:lpstr>Concept 2.2: An element’s properties depend on the structure of its atoms</vt:lpstr>
      <vt:lpstr>Subatomic Particles</vt:lpstr>
      <vt:lpstr>LE 2-4</vt:lpstr>
      <vt:lpstr>Atomic Number and Atomic Mass</vt:lpstr>
      <vt:lpstr>Isotopes</vt:lpstr>
      <vt:lpstr>The Energy Levels of Electrons</vt:lpstr>
      <vt:lpstr>LE 2-7a</vt:lpstr>
      <vt:lpstr>LE 2-7b</vt:lpstr>
      <vt:lpstr>Electron Configuration and Chemical Properties</vt:lpstr>
      <vt:lpstr>LE 2-8</vt:lpstr>
      <vt:lpstr>Slide 20</vt:lpstr>
      <vt:lpstr>Electron Orbitals</vt:lpstr>
      <vt:lpstr>LE 2-9</vt:lpstr>
      <vt:lpstr>Concept 2.3: The formation and function of molecules depend on chemical bonding between atoms</vt:lpstr>
      <vt:lpstr>Covalent Bonds</vt:lpstr>
      <vt:lpstr>LE 2-10</vt:lpstr>
      <vt:lpstr>Slide 26</vt:lpstr>
      <vt:lpstr>Slide 27</vt:lpstr>
      <vt:lpstr>LE 2-11b</vt:lpstr>
      <vt:lpstr>LE 2-11c</vt:lpstr>
      <vt:lpstr>LE 2-11d</vt:lpstr>
      <vt:lpstr>Slide 31</vt:lpstr>
      <vt:lpstr>Slide 32</vt:lpstr>
      <vt:lpstr>LE 2-12</vt:lpstr>
      <vt:lpstr>Ionic Bonds</vt:lpstr>
      <vt:lpstr>Slide 35</vt:lpstr>
      <vt:lpstr>LE 2-13</vt:lpstr>
      <vt:lpstr>Slide 37</vt:lpstr>
      <vt:lpstr>LE 2-14</vt:lpstr>
      <vt:lpstr>Weak Chemical Bonds</vt:lpstr>
      <vt:lpstr>Hydrogen Bonds</vt:lpstr>
      <vt:lpstr>LE 2-15</vt:lpstr>
      <vt:lpstr>Molecular Shape and Function</vt:lpstr>
      <vt:lpstr>Slide 43</vt:lpstr>
      <vt:lpstr>LE 2-17a</vt:lpstr>
      <vt:lpstr>LE 2-17b</vt:lpstr>
      <vt:lpstr>Concept 2.4: Chemical reactions make and break chemical bonds</vt:lpstr>
      <vt:lpstr>LE 2-UN44</vt:lpstr>
      <vt:lpstr>Slide 48</vt:lpstr>
      <vt:lpstr>Slide 49</vt:lpstr>
      <vt:lpstr>Slide 50</vt:lpstr>
    </vt:vector>
  </TitlesOfParts>
  <Company>Benjamin Cummings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jburse</cp:lastModifiedBy>
  <cp:revision>676</cp:revision>
  <cp:lastPrinted>2004-10-29T02:06:34Z</cp:lastPrinted>
  <dcterms:created xsi:type="dcterms:W3CDTF">2010-09-20T18:46:53Z</dcterms:created>
  <dcterms:modified xsi:type="dcterms:W3CDTF">2011-01-26T13:23:35Z</dcterms:modified>
</cp:coreProperties>
</file>