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60" r:id="rId1"/>
  </p:sldMasterIdLst>
  <p:notesMasterIdLst>
    <p:notesMasterId r:id="rId57"/>
  </p:notesMasterIdLst>
  <p:sldIdLst>
    <p:sldId id="257" r:id="rId2"/>
    <p:sldId id="297" r:id="rId3"/>
    <p:sldId id="298" r:id="rId4"/>
    <p:sldId id="299" r:id="rId5"/>
    <p:sldId id="258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282" r:id="rId14"/>
    <p:sldId id="307" r:id="rId15"/>
    <p:sldId id="284" r:id="rId16"/>
    <p:sldId id="283" r:id="rId17"/>
    <p:sldId id="308" r:id="rId18"/>
    <p:sldId id="285" r:id="rId19"/>
    <p:sldId id="309" r:id="rId20"/>
    <p:sldId id="310" r:id="rId21"/>
    <p:sldId id="311" r:id="rId22"/>
    <p:sldId id="312" r:id="rId23"/>
    <p:sldId id="313" r:id="rId24"/>
    <p:sldId id="286" r:id="rId25"/>
    <p:sldId id="314" r:id="rId26"/>
    <p:sldId id="287" r:id="rId27"/>
    <p:sldId id="264" r:id="rId28"/>
    <p:sldId id="315" r:id="rId29"/>
    <p:sldId id="288" r:id="rId30"/>
    <p:sldId id="289" r:id="rId31"/>
    <p:sldId id="316" r:id="rId32"/>
    <p:sldId id="317" r:id="rId33"/>
    <p:sldId id="318" r:id="rId34"/>
    <p:sldId id="319" r:id="rId35"/>
    <p:sldId id="265" r:id="rId36"/>
    <p:sldId id="291" r:id="rId37"/>
    <p:sldId id="292" r:id="rId38"/>
    <p:sldId id="293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327" r:id="rId47"/>
    <p:sldId id="328" r:id="rId48"/>
    <p:sldId id="267" r:id="rId49"/>
    <p:sldId id="329" r:id="rId50"/>
    <p:sldId id="330" r:id="rId51"/>
    <p:sldId id="275" r:id="rId52"/>
    <p:sldId id="331" r:id="rId53"/>
    <p:sldId id="332" r:id="rId54"/>
    <p:sldId id="333" r:id="rId55"/>
    <p:sldId id="334" r:id="rId56"/>
  </p:sldIdLst>
  <p:sldSz cx="9144000" cy="6858000" type="screen4x3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9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FF"/>
    <a:srgbClr val="E6E6E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 varScale="1">
        <p:scale>
          <a:sx n="88" d="100"/>
          <a:sy n="88" d="100"/>
        </p:scale>
        <p:origin x="1386" y="60"/>
      </p:cViewPr>
      <p:guideLst>
        <p:guide orient="horz" pos="2160"/>
        <p:guide pos="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5A475263-746D-48D5-A2F4-7B48DD5CC3D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66849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A84270D-3387-4CE8-A97D-B77F77CD9F57}" type="slidenum">
              <a:rPr lang="en-CA" altLang="en-US" smtClean="0"/>
              <a:pPr>
                <a:spcBef>
                  <a:spcPct val="0"/>
                </a:spcBef>
              </a:pPr>
              <a:t>1</a:t>
            </a:fld>
            <a:endParaRPr lang="en-CA" altLang="en-US" smtClean="0"/>
          </a:p>
        </p:txBody>
      </p:sp>
      <p:sp>
        <p:nvSpPr>
          <p:cNvPr id="6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259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Electrophilic Additions to conjugated dienes: Allylic carbocations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DD21F30-F337-46E9-8899-5310D2F1DD87}" type="slidenum">
              <a:rPr lang="en-CA" altLang="en-US" sz="1200" smtClean="0"/>
              <a:pPr/>
              <a:t>13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820927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Electrophilic Additions to conjugated dienes: Allylic carbocations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0BCD994-8553-407F-9D30-82F1A49A0DB1}" type="slidenum">
              <a:rPr lang="en-CA" altLang="en-US" sz="1200" smtClean="0"/>
              <a:pPr/>
              <a:t>14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693765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Electrophilic Additions to conjugated dienes: Allylic carbocations</a:t>
            </a:r>
          </a:p>
          <a:p>
            <a:endParaRPr lang="en-IN" altLang="en-US" baseline="30000" smtClean="0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F1342EA-9B81-49E6-BD32-101DE6B18239}" type="slidenum">
              <a:rPr lang="en-CA" altLang="en-US" sz="1200" smtClean="0"/>
              <a:pPr/>
              <a:t>15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054979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Electrophilic Additions to conjugated dienes: Allylic carbocations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9E5D165-7FFD-4C95-A870-6F37C6FC9E56}" type="slidenum">
              <a:rPr lang="en-CA" altLang="en-US" sz="1200" smtClean="0"/>
              <a:pPr/>
              <a:t>16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998782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Electrophilic Additions to conjugated dienes: Allylic carbocations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459F2B6-1F52-4F62-BE5E-D32DC38632B9}" type="slidenum">
              <a:rPr lang="en-CA" altLang="en-US" sz="1200" smtClean="0"/>
              <a:pPr/>
              <a:t>17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609531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Kinetic versus thermodynamic control of reactions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31B8378-879C-45EE-A173-BABEF6A1ED85}" type="slidenum">
              <a:rPr lang="en-CA" altLang="en-US" sz="1200" smtClean="0"/>
              <a:pPr/>
              <a:t>18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720873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Kinetic versus thermodynamic control of reactions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9F3C4FB-9C5E-4BAE-90B9-C567B635BC10}" type="slidenum">
              <a:rPr lang="en-CA" altLang="en-US" sz="1200" smtClean="0"/>
              <a:pPr/>
              <a:t>19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234627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Kinetic versus thermodynamic control of reactions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1205C1F-E8AD-489D-8C3C-4AFF92C07FA3}" type="slidenum">
              <a:rPr lang="en-CA" altLang="en-US" sz="1200" smtClean="0"/>
              <a:pPr/>
              <a:t>20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0677849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Kinetic versus thermodynamic control of reactions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38FFEB1-21E8-4960-A98B-E78CB52575E9}" type="slidenum">
              <a:rPr lang="en-CA" altLang="en-US" sz="1200" smtClean="0"/>
              <a:pPr/>
              <a:t>21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107277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Kinetic versus thermodynamic control of reactions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38A56EF-87B1-419B-B911-4A820A869AF4}" type="slidenum">
              <a:rPr lang="en-CA" altLang="en-US" sz="1200" smtClean="0"/>
              <a:pPr/>
              <a:t>22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365117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Stability of conjugated dienes: Molecular orbital theory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  <a:p>
            <a:endParaRPr lang="en-IN" altLang="en-US" smtClean="0">
              <a:latin typeface="Arial" panose="020B0604020202020204" pitchFamily="34" charset="0"/>
            </a:endParaRP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B14D7D7-D17A-47FA-B59A-A5BE7D77C814}" type="slidenum">
              <a:rPr lang="en-CA" altLang="en-US" sz="1200" smtClean="0"/>
              <a:pPr/>
              <a:t>5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4483011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Kinetic versus thermodynamic control of reactions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A61AE68-BEC1-4B1E-AFB3-C31CF1B45E69}" type="slidenum">
              <a:rPr lang="en-CA" altLang="en-US" sz="1200" smtClean="0"/>
              <a:pPr/>
              <a:t>23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626658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The Diels-Alder Cycloaddition Reaction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8286732-B788-44DF-8006-BF6B606FCBF8}" type="slidenum">
              <a:rPr lang="en-CA" altLang="en-US" sz="1200" smtClean="0"/>
              <a:pPr/>
              <a:t>24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3780034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The Diels-Alder Cycloaddition Reaction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3E6860F-0B36-4068-B084-9FC5280E6BCB}" type="slidenum">
              <a:rPr lang="en-CA" altLang="en-US" sz="1200" smtClean="0"/>
              <a:pPr/>
              <a:t>25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1707619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Characteristics of the Diels-Alder Reaction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  <a:p>
            <a:r>
              <a:rPr lang="en-IN" altLang="en-US" smtClean="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54F9B36-83E3-4C27-A700-8DD8A812060F}" type="slidenum">
              <a:rPr lang="en-CA" altLang="en-US" sz="1200" smtClean="0"/>
              <a:pPr/>
              <a:t>26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6840435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Characteristics of the Diels-Alder Reaction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8888A0F-D268-400E-B207-F94D63391AE7}" type="slidenum">
              <a:rPr lang="en-CA" altLang="en-US" sz="1200" smtClean="0"/>
              <a:pPr/>
              <a:t>27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1112131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Characteristics of the Diels-Alder Reaction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1D3ABCA-27CC-4736-8DA2-05FAD8F74898}" type="slidenum">
              <a:rPr lang="en-CA" altLang="en-US" sz="1200" smtClean="0"/>
              <a:pPr/>
              <a:t>28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4732334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Characteristics of the Diels-Alder Reaction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AA69843-DAFA-4C93-B5A1-991B62F02190}" type="slidenum">
              <a:rPr lang="en-CA" altLang="en-US" sz="1200" smtClean="0"/>
              <a:pPr/>
              <a:t>29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8231108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Characteristics of the Diels-Alder Reaction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B7ABC38-FC15-4A26-8EBC-F19A36751135}" type="slidenum">
              <a:rPr lang="en-CA" altLang="en-US" sz="1200" smtClean="0"/>
              <a:pPr/>
              <a:t>30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1454570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Characteristics of the Diels-Alder Reaction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D780153-BC91-4A5A-868C-6E6ADE1550B2}" type="slidenum">
              <a:rPr lang="en-CA" altLang="en-US" sz="1200" smtClean="0"/>
              <a:pPr/>
              <a:t>31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1355271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Characteristics of the Diels-Alder Reaction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F28CEEA-5D51-473E-BDB3-D954670F74F9}" type="slidenum">
              <a:rPr lang="en-CA" altLang="en-US" sz="1200" smtClean="0"/>
              <a:pPr/>
              <a:t>32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811059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Stability of conjugated dienes: Molecular orbital theory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3B5FDDA-6560-4FAA-8A2C-30A31057ED4E}" type="slidenum">
              <a:rPr lang="en-CA" altLang="en-US" sz="1200" smtClean="0"/>
              <a:pPr/>
              <a:t>6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0451688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Characteristics of the Diels-Alder Reaction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6753542-BC72-4734-ABB7-92E3E42414F5}" type="slidenum">
              <a:rPr lang="en-CA" altLang="en-US" sz="1200" smtClean="0"/>
              <a:pPr/>
              <a:t>33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3846988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Characteristics of the Diels-Alder Reaction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FBE5FB8-E0F4-4710-9332-125707409955}" type="slidenum">
              <a:rPr lang="en-CA" altLang="en-US" sz="1200" smtClean="0"/>
              <a:pPr/>
              <a:t>34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5742664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Diene Polymers: Natural and synthetic rubbers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8FE5F6E-E0EF-4260-A3F2-88F5FBF06DF9}" type="slidenum">
              <a:rPr lang="en-CA" altLang="en-US" sz="1200" smtClean="0"/>
              <a:pPr/>
              <a:t>35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062347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Diene Polymers: Natural and synthetic rubbers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C57013C-A661-457D-8B2F-65BE3A1E31DD}" type="slidenum">
              <a:rPr lang="en-CA" altLang="en-US" sz="1200" smtClean="0"/>
              <a:pPr/>
              <a:t>36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7684669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Diene Polymers: Natural and synthetic rubbers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11671A8-17E4-4ACE-9B04-118FFEFB5BD9}" type="slidenum">
              <a:rPr lang="en-CA" altLang="en-US" sz="1200" smtClean="0"/>
              <a:pPr/>
              <a:t>37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3504346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Diene Polymers: Natural and synthetic rubbers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A1DFC8E-3107-4BCF-B2B0-EC3C8E37131E}" type="slidenum">
              <a:rPr lang="en-CA" altLang="en-US" sz="1200" smtClean="0"/>
              <a:pPr/>
              <a:t>38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9965392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Diene Polymers: Natural and synthetic rubbers</a:t>
            </a: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B14C2AA-E17A-4CE8-999E-0733D2F42240}" type="slidenum">
              <a:rPr lang="en-CA" altLang="en-US" sz="1200" smtClean="0"/>
              <a:pPr/>
              <a:t>39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9472355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Ultraviolet spectroscopy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EDC4C7D-4FE7-4C6B-8874-44DE9F80CA8D}" type="slidenum">
              <a:rPr lang="en-CA" altLang="en-US" sz="1200" smtClean="0"/>
              <a:pPr/>
              <a:t>40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435998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Ultraviolet spectroscopy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7F91780-708E-4A1E-B633-512A1816EE69}" type="slidenum">
              <a:rPr lang="en-CA" altLang="en-US" sz="1200" smtClean="0"/>
              <a:pPr/>
              <a:t>41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9447469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Ultraviolet spectroscopy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37BB84B-2715-4FAC-9079-F71DE4EFE225}" type="slidenum">
              <a:rPr lang="en-CA" altLang="en-US" sz="1200" smtClean="0"/>
              <a:pPr/>
              <a:t>42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391639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Stability of conjugated dienes: Molecular orbital theory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427C27F-38F8-4521-9EFC-41646907828A}" type="slidenum">
              <a:rPr lang="en-CA" altLang="en-US" sz="1200" smtClean="0"/>
              <a:pPr/>
              <a:t>7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9879112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Ultraviolet spectroscopy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788F7ED-7315-424A-AA03-C5EABF7F0F79}" type="slidenum">
              <a:rPr lang="en-CA" altLang="en-US" sz="1200" smtClean="0"/>
              <a:pPr/>
              <a:t>43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5316165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Ultraviolet spectroscopy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12E09F6-3834-444F-9FAE-E157CFDC42B7}" type="slidenum">
              <a:rPr lang="en-CA" altLang="en-US" sz="1200" smtClean="0"/>
              <a:pPr/>
              <a:t>44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375646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Ultraviolet spectroscopy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0E3C5CF-9A7C-44FE-BD30-07178EA71AFC}" type="slidenum">
              <a:rPr lang="en-CA" altLang="en-US" sz="1200" smtClean="0"/>
              <a:pPr/>
              <a:t>45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0480979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Ultraviolet spectroscopy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B77748E-A910-4345-B376-03541F8FDCC2}" type="slidenum">
              <a:rPr lang="en-CA" altLang="en-US" sz="1200" smtClean="0"/>
              <a:pPr/>
              <a:t>46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1830758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Ultraviolet spectroscopy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D7DA86E-CDAB-4101-BDF9-5B81E3F1DB6A}" type="slidenum">
              <a:rPr lang="en-CA" altLang="en-US" sz="1200" smtClean="0"/>
              <a:pPr/>
              <a:t>47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3648977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Interpreting ultraviolet spectra: The effect of conjugation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0E4011F-AB7F-4186-A524-4A21DD544E95}" type="slidenum">
              <a:rPr lang="en-CA" altLang="en-US" sz="1200" smtClean="0"/>
              <a:pPr/>
              <a:t>48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605232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Interpreting ultraviolet spectra: The effect of conjugation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819896D-0AF5-4C14-98C6-C8575309704E}" type="slidenum">
              <a:rPr lang="en-CA" altLang="en-US" sz="1200" smtClean="0"/>
              <a:pPr/>
              <a:t>49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0984841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Interpreting ultraviolet spectra: The effect of conjugation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59D34F5-DC9A-4526-92CA-427ED900E43D}" type="slidenum">
              <a:rPr lang="en-CA" altLang="en-US" sz="1200" smtClean="0"/>
              <a:pPr/>
              <a:t>50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0116929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Conjugation, color, and the chemistry of vision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AA5948E-CBE3-4AA7-886D-D6BF6AEDD900}" type="slidenum">
              <a:rPr lang="en-CA" altLang="en-US" sz="1200" smtClean="0"/>
              <a:pPr/>
              <a:t>51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53604089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Conjugation, color, and the chemistry of vision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BD9DE3D-0A35-4E86-8A56-BB218611B8F0}" type="slidenum">
              <a:rPr lang="en-CA" altLang="en-US" sz="1200" smtClean="0"/>
              <a:pPr/>
              <a:t>52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20256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Stability of conjugated dienes: Molecular orbital theory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80CCD85-F510-456A-BD57-5F55DB9121E7}" type="slidenum">
              <a:rPr lang="en-CA" altLang="en-US" sz="1200" smtClean="0"/>
              <a:pPr/>
              <a:t>8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3977375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Conjugation, color, and the chemistry of vision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7CEFC08-A3AD-4A36-B3DF-37DFF8E2442E}" type="slidenum">
              <a:rPr lang="en-CA" altLang="en-US" sz="1200" smtClean="0"/>
              <a:pPr/>
              <a:t>53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939852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Stability of conjugated dienes: Molecular orbital theory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0AA797C-4E41-40BC-8139-F38E116B2A95}" type="slidenum">
              <a:rPr lang="en-CA" altLang="en-US" sz="1200" smtClean="0"/>
              <a:pPr/>
              <a:t>9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487513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Stability of conjugated dienes: Molecular orbital theory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40E4CDE-076A-4222-8C5A-810CF186D678}" type="slidenum">
              <a:rPr lang="en-CA" altLang="en-US" sz="1200" smtClean="0"/>
              <a:pPr/>
              <a:t>10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430502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Stability of conjugated dienes: Molecular orbital theory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15A2191-2F47-44E4-9153-F343F1AF1A74}" type="slidenum">
              <a:rPr lang="en-CA" altLang="en-US" sz="1200" smtClean="0"/>
              <a:pPr/>
              <a:t>11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885854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Stability of conjugated dienes: Molecular orbital theory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4D1E89A-E6EE-409D-9133-08EE26D59F39}" type="slidenum">
              <a:rPr lang="en-CA" altLang="en-US" sz="1200" smtClean="0"/>
              <a:pPr/>
              <a:t>12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2695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cengage.com/chemistry/mcmurry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2004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5" name="Rectangle 21"/>
          <p:cNvSpPr>
            <a:spLocks noChangeArrowheads="1"/>
          </p:cNvSpPr>
          <p:nvPr userDrawn="1"/>
        </p:nvSpPr>
        <p:spPr bwMode="auto">
          <a:xfrm>
            <a:off x="2819400" y="1295400"/>
            <a:ext cx="2295525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200" i="1" dirty="0" smtClean="0">
                <a:solidFill>
                  <a:srgbClr val="000000"/>
                </a:solidFill>
              </a:rPr>
              <a:t>John E. McMurry</a:t>
            </a:r>
          </a:p>
        </p:txBody>
      </p:sp>
      <p:sp>
        <p:nvSpPr>
          <p:cNvPr id="6" name="Rectangle 22">
            <a:hlinkClick r:id="rId2"/>
          </p:cNvPr>
          <p:cNvSpPr>
            <a:spLocks noChangeArrowheads="1"/>
          </p:cNvSpPr>
          <p:nvPr userDrawn="1"/>
        </p:nvSpPr>
        <p:spPr bwMode="auto">
          <a:xfrm>
            <a:off x="2638425" y="2620963"/>
            <a:ext cx="28003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000000"/>
                </a:solidFill>
                <a:cs typeface="Arial" panose="020B0604020202020204" pitchFamily="34" charset="0"/>
                <a:hlinkClick r:id="rId2"/>
              </a:rPr>
              <a:t>www.cengage.com/chemistry/mcmurry</a:t>
            </a:r>
            <a:endParaRPr lang="en-US" altLang="en-US" sz="12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Picture 23" descr="BrooksCole_Logo"/>
          <p:cNvSpPr>
            <a:spLocks noChangeAspect="1" noChangeArrowheads="1"/>
          </p:cNvSpPr>
          <p:nvPr userDrawn="1"/>
        </p:nvSpPr>
        <p:spPr bwMode="auto">
          <a:xfrm>
            <a:off x="6586538" y="0"/>
            <a:ext cx="25574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170002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304800" y="3352800"/>
            <a:ext cx="8534400" cy="1981200"/>
          </a:xfrm>
        </p:spPr>
        <p:txBody>
          <a:bodyPr lIns="101882" tIns="50941" rIns="101882" bIns="50941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170003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800100" y="5646738"/>
            <a:ext cx="7543800" cy="365125"/>
          </a:xfrm>
        </p:spPr>
        <p:txBody>
          <a:bodyPr lIns="101882" tIns="50941" rIns="101882" bIns="50941"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" y="152400"/>
            <a:ext cx="252603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5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0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5163" y="0"/>
            <a:ext cx="2128837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0"/>
            <a:ext cx="6234113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8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4300"/>
            <a:ext cx="821055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3170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81200"/>
            <a:ext cx="4181475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2525" y="1981200"/>
            <a:ext cx="4181475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9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7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9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70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477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3557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3081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848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70" tIns="50935" rIns="101870" bIns="509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47800"/>
            <a:ext cx="8991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714500" y="6645275"/>
            <a:ext cx="57150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2016 Cengage Learning. All Rights Reserved.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3" t="31112" r="27777" b="18888"/>
          <a:stretch/>
        </p:blipFill>
        <p:spPr>
          <a:xfrm>
            <a:off x="7884084" y="0"/>
            <a:ext cx="1259916" cy="130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2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90000"/>
        <a:buFont typeface="Wingdings" panose="05000000000000000000" pitchFamily="2" charset="2"/>
        <a:buChar char="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75000"/>
        <a:buFont typeface="Wingdings" panose="05000000000000000000" pitchFamily="2" charset="2"/>
        <a:buChar char=""/>
        <a:defRPr sz="2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55000"/>
        <a:buFont typeface="Wingdings" panose="05000000000000000000" pitchFamily="2" charset="2"/>
        <a:buChar char=""/>
        <a:defRPr sz="23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anose="05000000000000000000" pitchFamily="2" charset="2"/>
        <a:buChar char="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anose="05000000000000000000" pitchFamily="2" charset="2"/>
        <a:buChar char="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5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066800" y="3810000"/>
            <a:ext cx="7620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23900" y="3429000"/>
            <a:ext cx="7391400" cy="2209800"/>
          </a:xfrm>
          <a:noFill/>
        </p:spPr>
        <p:txBody>
          <a:bodyPr/>
          <a:lstStyle/>
          <a:p>
            <a:pPr eaLnBrk="1" hangingPunct="1"/>
            <a:r>
              <a:rPr lang="en-US" altLang="en-US" sz="4000" smtClean="0"/>
              <a:t>Chapter 14</a:t>
            </a:r>
            <a:br>
              <a:rPr lang="en-US" altLang="en-US" sz="4000" smtClean="0"/>
            </a:br>
            <a:r>
              <a:rPr lang="en-US" altLang="en-US" sz="4000" smtClean="0"/>
              <a:t>Conjugated Compounds and Ultraviolet Spectroscopy</a:t>
            </a:r>
            <a:endParaRPr lang="en-CA" altLang="en-US" sz="3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b="1" smtClean="0">
                <a:solidFill>
                  <a:srgbClr val="FF0000"/>
                </a:solidFill>
              </a:rPr>
              <a:t>Figure 14.2</a:t>
            </a:r>
            <a:r>
              <a:rPr lang="en-IN" altLang="en-US" smtClean="0"/>
              <a:t> - Four </a:t>
            </a:r>
            <a:r>
              <a:rPr lang="el-GR" altLang="en-US" smtClean="0"/>
              <a:t>π</a:t>
            </a:r>
            <a:r>
              <a:rPr lang="en-IN" altLang="en-US" smtClean="0"/>
              <a:t> molecular orbitals in 1,3-butadiene</a:t>
            </a:r>
          </a:p>
        </p:txBody>
      </p:sp>
      <p:pic>
        <p:nvPicPr>
          <p:cNvPr id="20483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050" y="1476375"/>
            <a:ext cx="8515350" cy="4972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Allene, H</a:t>
            </a:r>
            <a:r>
              <a:rPr lang="en-IN" altLang="en-US" baseline="-25000" smtClean="0"/>
              <a:t>2</a:t>
            </a:r>
            <a:r>
              <a:rPr lang="en-IN" altLang="en-US" smtClean="0"/>
              <a:t>C=C=CH</a:t>
            </a:r>
            <a:r>
              <a:rPr lang="en-IN" altLang="en-US" baseline="-25000" smtClean="0"/>
              <a:t>2</a:t>
            </a:r>
            <a:r>
              <a:rPr lang="en-IN" altLang="en-US" smtClean="0"/>
              <a:t>, has a heat of hydrogenation of –298 kJ/mol (–71.3 kcal/mol) </a:t>
            </a:r>
          </a:p>
          <a:p>
            <a:pPr lvl="1"/>
            <a:r>
              <a:rPr lang="en-IN" altLang="en-US" smtClean="0"/>
              <a:t>Rank a conjugated diene, a nonconjugated diene, and an allene in order of stability</a:t>
            </a:r>
          </a:p>
          <a:p>
            <a:r>
              <a:rPr lang="en-IN" altLang="en-US" smtClean="0"/>
              <a:t>Solution:</a:t>
            </a:r>
          </a:p>
          <a:p>
            <a:pPr lvl="1"/>
            <a:r>
              <a:rPr lang="en-IN" altLang="en-US" smtClean="0"/>
              <a:t>If the heat of hydrogenation for each double bond were the same as that for an isolated bond:</a:t>
            </a:r>
          </a:p>
          <a:p>
            <a:pPr lvl="1"/>
            <a:endParaRPr lang="en-IN" altLang="en-US" smtClean="0"/>
          </a:p>
        </p:txBody>
      </p:sp>
      <p:graphicFrame>
        <p:nvGraphicFramePr>
          <p:cNvPr id="16388" name="Object 3"/>
          <p:cNvGraphicFramePr>
            <a:graphicFrameLocks noChangeAspect="1"/>
          </p:cNvGraphicFramePr>
          <p:nvPr/>
        </p:nvGraphicFramePr>
        <p:xfrm>
          <a:off x="1273175" y="4953000"/>
          <a:ext cx="64897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Equation" r:id="rId4" imgW="2501900" imgH="241300" progId="Equation.DSMT4">
                  <p:embed/>
                </p:oleObj>
              </mc:Choice>
              <mc:Fallback>
                <p:oleObj name="Equation" r:id="rId4" imgW="25019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175" y="4953000"/>
                        <a:ext cx="648970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IN" altLang="en-US" smtClean="0"/>
              <a:t>The measured </a:t>
            </a:r>
            <a:r>
              <a:rPr lang="el-GR" altLang="en-US" smtClean="0"/>
              <a:t>Δ</a:t>
            </a:r>
            <a:r>
              <a:rPr lang="en-IN" altLang="en-US" i="1" smtClean="0"/>
              <a:t>h</a:t>
            </a:r>
            <a:r>
              <a:rPr lang="en-IN" altLang="en-US" baseline="-25000" smtClean="0"/>
              <a:t>hydrog, </a:t>
            </a:r>
            <a:r>
              <a:rPr lang="en-IN" altLang="en-US" smtClean="0"/>
              <a:t>–298 kJ/mol, is 46 kJ/mol more negative than the negative value</a:t>
            </a:r>
          </a:p>
          <a:p>
            <a:pPr lvl="1"/>
            <a:r>
              <a:rPr lang="en-IN" altLang="en-US" smtClean="0"/>
              <a:t>Allene is higher in energy (less stable) than a conjugated diene, which in turn is less stable than a conjugated diene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Electrophilic Additions to Conjugated Dienes: Allylic Carbocations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The behaviour of conjugated dienes in electrophilic addition reactions is markedly different from that of typical alkenes</a:t>
            </a:r>
          </a:p>
        </p:txBody>
      </p:sp>
      <p:pic>
        <p:nvPicPr>
          <p:cNvPr id="26628" name="Picture 7" descr="14_u00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0"/>
            <a:ext cx="7138988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Electrophilic Additions to Conjugated Dienes: Allylic Carbocations</a:t>
            </a:r>
            <a:endParaRPr lang="en-IN" altLang="en-US" sz="320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Conjugated dienes undergo electrophilic reactions to produce a mixture of products</a:t>
            </a:r>
          </a:p>
          <a:p>
            <a:pPr lvl="1"/>
            <a:r>
              <a:rPr lang="en-IN" altLang="en-US" smtClean="0"/>
              <a:t>1,4-addition products are formed due to the intermediate action of allylic carbocations</a:t>
            </a:r>
          </a:p>
        </p:txBody>
      </p:sp>
      <p:pic>
        <p:nvPicPr>
          <p:cNvPr id="28676" name="Picture 7" descr="14_u0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3403600"/>
            <a:ext cx="7070725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Products of Addition to Delocalized Carbocation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The reaction between Br</a:t>
            </a:r>
            <a:r>
              <a:rPr lang="en-IN" altLang="en-US" baseline="30000" smtClean="0"/>
              <a:t>–  </a:t>
            </a:r>
            <a:r>
              <a:rPr lang="en-IN" altLang="en-US" smtClean="0"/>
              <a:t>the allylic cation occurs either at C1 or C3 as both carbons share the positive charge</a:t>
            </a:r>
            <a:endParaRPr lang="en-IN" altLang="en-US" baseline="30000" smtClean="0"/>
          </a:p>
        </p:txBody>
      </p:sp>
      <p:pic>
        <p:nvPicPr>
          <p:cNvPr id="30724" name="Picture 6" descr="14_0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89250"/>
            <a:ext cx="7148513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Give the structures of both 1,2 and 1,4 adducts resulting from reaction of 1 equivalent of HBr with the following compound</a:t>
            </a:r>
          </a:p>
        </p:txBody>
      </p:sp>
      <p:pic>
        <p:nvPicPr>
          <p:cNvPr id="3277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2800350"/>
            <a:ext cx="374967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Solution:</a:t>
            </a:r>
          </a:p>
          <a:p>
            <a:endParaRPr lang="en-IN" altLang="en-US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2133600"/>
            <a:ext cx="83121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Kinetic versus Thermodynamic Control of Reactions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Addition to a conjugated diene at or below room temperature normally leads to a mixture of products in which the 1,2 adduct predominates over the 1,4 adduct</a:t>
            </a:r>
          </a:p>
          <a:p>
            <a:r>
              <a:rPr lang="en-US" altLang="en-US" smtClean="0"/>
              <a:t>At higher temperature, the product ratio changes and the 1,4 adduct predominates</a:t>
            </a:r>
            <a:endParaRPr lang="en-CA" altLang="en-US" smtClean="0"/>
          </a:p>
        </p:txBody>
      </p:sp>
      <p:pic>
        <p:nvPicPr>
          <p:cNvPr id="36868" name="Picture 7" descr="14_u0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14800"/>
            <a:ext cx="7165975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Kinetic versus Thermodynamic Control of Reactions</a:t>
            </a:r>
            <a:endParaRPr lang="en-IN" altLang="en-US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Consider a reaction with B and C as products</a:t>
            </a:r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pPr lvl="1"/>
            <a:endParaRPr lang="en-IN" altLang="en-US" smtClean="0"/>
          </a:p>
          <a:p>
            <a:pPr lvl="1"/>
            <a:r>
              <a:rPr lang="en-IN" altLang="en-US" smtClean="0"/>
              <a:t>B forms faster than C</a:t>
            </a:r>
          </a:p>
          <a:p>
            <a:pPr lvl="2"/>
            <a:r>
              <a:rPr lang="el-GR" altLang="en-US" smtClean="0"/>
              <a:t>Δ</a:t>
            </a:r>
            <a:r>
              <a:rPr lang="en-IN" altLang="en-US" smtClean="0"/>
              <a:t>G</a:t>
            </a:r>
            <a:r>
              <a:rPr lang="en-IN" altLang="en-US" baseline="30000" smtClean="0"/>
              <a:t>ǂ</a:t>
            </a:r>
            <a:r>
              <a:rPr lang="en-IN" altLang="en-US" baseline="-25000" smtClean="0"/>
              <a:t>B </a:t>
            </a:r>
            <a:r>
              <a:rPr lang="en-IN" altLang="en-US" smtClean="0"/>
              <a:t>&lt; </a:t>
            </a:r>
            <a:r>
              <a:rPr lang="el-GR" altLang="en-US" smtClean="0"/>
              <a:t> Δ</a:t>
            </a:r>
            <a:r>
              <a:rPr lang="en-IN" altLang="en-US" smtClean="0"/>
              <a:t>G</a:t>
            </a:r>
            <a:r>
              <a:rPr lang="en-IN" altLang="en-US" baseline="30000" smtClean="0"/>
              <a:t>ǂ</a:t>
            </a:r>
            <a:r>
              <a:rPr lang="en-IN" altLang="en-US" baseline="-25000" smtClean="0"/>
              <a:t>C</a:t>
            </a:r>
          </a:p>
          <a:p>
            <a:pPr lvl="1"/>
            <a:r>
              <a:rPr lang="en-IN" altLang="en-US" smtClean="0"/>
              <a:t>C is more stable than B</a:t>
            </a:r>
          </a:p>
          <a:p>
            <a:pPr lvl="2"/>
            <a:r>
              <a:rPr lang="el-GR" altLang="en-US" smtClean="0"/>
              <a:t>Δ</a:t>
            </a:r>
            <a:r>
              <a:rPr lang="en-IN" altLang="en-US" smtClean="0"/>
              <a:t>G˚</a:t>
            </a:r>
            <a:r>
              <a:rPr lang="en-IN" altLang="en-US" baseline="-25000" smtClean="0"/>
              <a:t>C </a:t>
            </a:r>
            <a:r>
              <a:rPr lang="en-IN" altLang="en-US" smtClean="0"/>
              <a:t>&gt; </a:t>
            </a:r>
            <a:r>
              <a:rPr lang="el-GR" altLang="en-US" smtClean="0"/>
              <a:t> Δ</a:t>
            </a:r>
            <a:r>
              <a:rPr lang="en-IN" altLang="en-US" smtClean="0"/>
              <a:t> G˚</a:t>
            </a:r>
            <a:r>
              <a:rPr lang="en-IN" altLang="en-US" baseline="-25000" smtClean="0"/>
              <a:t>B</a:t>
            </a:r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</p:txBody>
      </p:sp>
      <p:pic>
        <p:nvPicPr>
          <p:cNvPr id="3891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2024063"/>
            <a:ext cx="256222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Learning Objectives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IN" altLang="en-US" dirty="0" smtClean="0"/>
              <a:t>(14.1)</a:t>
            </a:r>
          </a:p>
          <a:p>
            <a:pPr>
              <a:defRPr/>
            </a:pPr>
            <a:r>
              <a:rPr lang="en-IN" altLang="en-US" dirty="0" smtClean="0"/>
              <a:t>Stability of conjugated dienes: Molecular orbital theory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IN" altLang="en-US" dirty="0" smtClean="0"/>
              <a:t>(14.2)</a:t>
            </a:r>
          </a:p>
          <a:p>
            <a:pPr>
              <a:defRPr/>
            </a:pPr>
            <a:r>
              <a:rPr lang="en-IN" altLang="en-US" dirty="0" smtClean="0"/>
              <a:t>Electrophilic additions to conjugated dienes: Allylic </a:t>
            </a:r>
            <a:r>
              <a:rPr lang="en-IN" altLang="en-US" dirty="0" err="1" smtClean="0"/>
              <a:t>carbocations</a:t>
            </a:r>
            <a:endParaRPr lang="en-IN" altLang="en-US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IN" altLang="en-US" dirty="0" smtClean="0"/>
              <a:t>(14.3)</a:t>
            </a:r>
          </a:p>
          <a:p>
            <a:pPr>
              <a:defRPr/>
            </a:pPr>
            <a:r>
              <a:rPr lang="en-IN" altLang="en-US" dirty="0" smtClean="0"/>
              <a:t>Kinetic versus thermodynamic control of reactions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IN" altLang="en-US" dirty="0" smtClean="0"/>
              <a:t>(14.4)</a:t>
            </a:r>
          </a:p>
          <a:p>
            <a:pPr>
              <a:defRPr/>
            </a:pPr>
            <a:r>
              <a:rPr lang="en-IN" altLang="en-US" dirty="0" smtClean="0"/>
              <a:t>The Diels-Alder cycloaddition </a:t>
            </a:r>
            <a:r>
              <a:rPr lang="en-IN" altLang="en-US" dirty="0"/>
              <a:t>r</a:t>
            </a:r>
            <a:r>
              <a:rPr lang="en-IN" altLang="en-US" dirty="0" smtClean="0"/>
              <a:t>eaction</a:t>
            </a:r>
          </a:p>
          <a:p>
            <a:pPr>
              <a:defRPr/>
            </a:pPr>
            <a:endParaRPr lang="en-I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b="1" smtClean="0">
                <a:solidFill>
                  <a:srgbClr val="FF0000"/>
                </a:solidFill>
              </a:rPr>
              <a:t>Figure 14.5 </a:t>
            </a:r>
            <a:r>
              <a:rPr lang="en-IN" altLang="en-US" smtClean="0"/>
              <a:t>- Energy Diagram for Competing Reactions</a:t>
            </a:r>
          </a:p>
        </p:txBody>
      </p:sp>
      <p:pic>
        <p:nvPicPr>
          <p:cNvPr id="40963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44675"/>
            <a:ext cx="8515350" cy="4235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Kinetic versus Thermodynamic Control of Reactions</a:t>
            </a:r>
            <a:endParaRPr lang="en-IN" altLang="en-US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Reactions under </a:t>
            </a:r>
            <a:r>
              <a:rPr lang="en-IN" altLang="en-US" b="1" smtClean="0">
                <a:solidFill>
                  <a:srgbClr val="0070C0"/>
                </a:solidFill>
              </a:rPr>
              <a:t>kinetic</a:t>
            </a:r>
            <a:r>
              <a:rPr lang="en-IN" altLang="en-US" smtClean="0">
                <a:solidFill>
                  <a:srgbClr val="0070C0"/>
                </a:solidFill>
              </a:rPr>
              <a:t> </a:t>
            </a:r>
            <a:r>
              <a:rPr lang="en-IN" altLang="en-US" b="1" smtClean="0">
                <a:solidFill>
                  <a:srgbClr val="0070C0"/>
                </a:solidFill>
              </a:rPr>
              <a:t>control</a:t>
            </a:r>
          </a:p>
          <a:p>
            <a:pPr lvl="1"/>
            <a:r>
              <a:rPr lang="en-IN" altLang="en-US" smtClean="0"/>
              <a:t>Product of an irreversible reaction depends only on relative rates and not on stability</a:t>
            </a:r>
          </a:p>
          <a:p>
            <a:pPr lvl="2"/>
            <a:r>
              <a:rPr lang="en-IN" altLang="en-US" smtClean="0"/>
              <a:t>B is the major product</a:t>
            </a:r>
          </a:p>
          <a:p>
            <a:r>
              <a:rPr lang="en-IN" altLang="en-US" smtClean="0"/>
              <a:t>Reactions under </a:t>
            </a:r>
            <a:r>
              <a:rPr lang="en-IN" altLang="en-US" b="1" smtClean="0">
                <a:solidFill>
                  <a:srgbClr val="0070C0"/>
                </a:solidFill>
              </a:rPr>
              <a:t>thermodynamic</a:t>
            </a:r>
            <a:r>
              <a:rPr lang="en-IN" altLang="en-US" smtClean="0">
                <a:solidFill>
                  <a:srgbClr val="0070C0"/>
                </a:solidFill>
              </a:rPr>
              <a:t> </a:t>
            </a:r>
            <a:r>
              <a:rPr lang="en-IN" altLang="en-US" b="1" smtClean="0">
                <a:solidFill>
                  <a:srgbClr val="0070C0"/>
                </a:solidFill>
              </a:rPr>
              <a:t>control</a:t>
            </a:r>
          </a:p>
          <a:p>
            <a:pPr lvl="1"/>
            <a:r>
              <a:rPr lang="en-IN" altLang="en-US" smtClean="0"/>
              <a:t>Product of a readily reversible reaction depends only on stability and not on relative rates</a:t>
            </a:r>
          </a:p>
          <a:p>
            <a:pPr lvl="2"/>
            <a:r>
              <a:rPr lang="en-IN" altLang="en-US" smtClean="0"/>
              <a:t>C is the major product</a:t>
            </a:r>
          </a:p>
          <a:p>
            <a:endParaRPr lang="en-I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Kinetic versus Thermodynamic Control of Reactions</a:t>
            </a:r>
            <a:endParaRPr lang="en-IN" altLang="en-US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Applying the principles of kinetic control and thermodynamic control to the electrophilic addition reactions of conjugated dienes</a:t>
            </a:r>
          </a:p>
        </p:txBody>
      </p:sp>
      <p:pic>
        <p:nvPicPr>
          <p:cNvPr id="4506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897188"/>
            <a:ext cx="6870700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Determine why 1,4 adducts of 1,3-butadiene are generally more stable than 1,2 adducts</a:t>
            </a:r>
          </a:p>
          <a:p>
            <a:pPr lvl="1"/>
            <a:r>
              <a:rPr lang="en-IN" altLang="en-US" smtClean="0"/>
              <a:t>Solution:</a:t>
            </a:r>
          </a:p>
          <a:p>
            <a:pPr lvl="1"/>
            <a:endParaRPr lang="en-IN" altLang="en-US" smtClean="0"/>
          </a:p>
          <a:p>
            <a:pPr lvl="1"/>
            <a:endParaRPr lang="en-IN" altLang="en-US" smtClean="0"/>
          </a:p>
          <a:p>
            <a:pPr lvl="1"/>
            <a:endParaRPr lang="en-IN" altLang="en-US" smtClean="0"/>
          </a:p>
          <a:p>
            <a:pPr lvl="1"/>
            <a:endParaRPr lang="en-IN" altLang="en-US" smtClean="0"/>
          </a:p>
          <a:p>
            <a:pPr lvl="1"/>
            <a:endParaRPr lang="en-IN" altLang="en-US" smtClean="0"/>
          </a:p>
          <a:p>
            <a:pPr lvl="1"/>
            <a:endParaRPr lang="en-IN" altLang="en-US" smtClean="0"/>
          </a:p>
          <a:p>
            <a:pPr lvl="1"/>
            <a:r>
              <a:rPr lang="en-IN" altLang="en-US" smtClean="0"/>
              <a:t>Disubstituted bonds are more stable than monosubstituted double bonds</a:t>
            </a:r>
          </a:p>
          <a:p>
            <a:endParaRPr lang="en-IN" altLang="en-US" smtClean="0"/>
          </a:p>
          <a:p>
            <a:pPr lvl="2"/>
            <a:endParaRPr lang="en-IN" altLang="en-US" smtClean="0"/>
          </a:p>
        </p:txBody>
      </p:sp>
      <p:pic>
        <p:nvPicPr>
          <p:cNvPr id="3277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2971800"/>
            <a:ext cx="83121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Diels-Alder Cycloaddition Reaction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Reaction in which conjugated dienes undergo an addition reaction with alkenes to yield substituted cyclohexene products</a:t>
            </a:r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r>
              <a:rPr lang="en-IN" altLang="en-US" smtClean="0"/>
              <a:t>Used to create cyclic molecules</a:t>
            </a:r>
          </a:p>
          <a:p>
            <a:endParaRPr lang="en-US" altLang="en-US" smtClean="0"/>
          </a:p>
        </p:txBody>
      </p:sp>
      <p:pic>
        <p:nvPicPr>
          <p:cNvPr id="49156" name="Picture 6" descr="14_u0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2779713"/>
            <a:ext cx="6497637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Diels-Alder Cycloaddition Reaction</a:t>
            </a:r>
            <a:endParaRPr lang="en-IN" altLang="en-US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The Diels-Adler reaction is a pericyclic process</a:t>
            </a:r>
          </a:p>
          <a:p>
            <a:pPr lvl="1"/>
            <a:r>
              <a:rPr lang="en-IN" altLang="en-US" smtClean="0"/>
              <a:t>Pericyclic reactions are single-step reactions that take place in a cyclic redistribution of bonding electrons</a:t>
            </a:r>
          </a:p>
        </p:txBody>
      </p:sp>
      <p:pic>
        <p:nvPicPr>
          <p:cNvPr id="51204" name="Picture 6" descr="14_0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8574088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Characteristics of the Diels-Alder Reaction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The Denophile (diene lover)</a:t>
            </a:r>
          </a:p>
          <a:p>
            <a:pPr lvl="1"/>
            <a:r>
              <a:rPr lang="en-IN" altLang="en-US" smtClean="0"/>
              <a:t>If the dienophile possesses an electron-withdrawing substituent, the Diels-Adler reaction takes place at a high speed</a:t>
            </a:r>
          </a:p>
        </p:txBody>
      </p:sp>
      <p:pic>
        <p:nvPicPr>
          <p:cNvPr id="53252" name="Picture 6" descr="14_u0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3144838"/>
            <a:ext cx="6042025" cy="34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Stereospecificity of the Diels-Alder Reaction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Diels-Adler reaction is stereospecific</a:t>
            </a:r>
          </a:p>
          <a:p>
            <a:pPr lvl="1"/>
            <a:r>
              <a:rPr lang="en-US" altLang="en-US" smtClean="0"/>
              <a:t>Forms a single product stereoisomer</a:t>
            </a:r>
          </a:p>
          <a:p>
            <a:pPr lvl="1"/>
            <a:r>
              <a:rPr lang="en-US" altLang="en-US" smtClean="0"/>
              <a:t>Retains the stereochemistry of the dienophile</a:t>
            </a:r>
          </a:p>
        </p:txBody>
      </p:sp>
      <p:pic>
        <p:nvPicPr>
          <p:cNvPr id="55300" name="Picture 8" descr="14_u0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2895600"/>
            <a:ext cx="570865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Characteristics of the Diels-Alder Reaction</a:t>
            </a:r>
            <a:endParaRPr lang="en-IN" altLang="en-US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The orientation of the diene and dienophile partners favors the formation of the endo product instead of the exo product</a:t>
            </a:r>
          </a:p>
          <a:p>
            <a:pPr lvl="1"/>
            <a:r>
              <a:rPr lang="en-IN" altLang="en-US" smtClean="0"/>
              <a:t>Endo substituent - </a:t>
            </a:r>
            <a:r>
              <a:rPr lang="en-IN" altLang="en-US" i="1" smtClean="0"/>
              <a:t>Syn</a:t>
            </a:r>
            <a:r>
              <a:rPr lang="en-IN" altLang="en-US" smtClean="0"/>
              <a:t> to the larger of the 2 bridges</a:t>
            </a:r>
          </a:p>
          <a:p>
            <a:pPr lvl="1"/>
            <a:r>
              <a:rPr lang="en-IN" altLang="en-US" smtClean="0"/>
              <a:t>Exo substituent - </a:t>
            </a:r>
            <a:r>
              <a:rPr lang="en-IN" altLang="en-US" i="1" smtClean="0"/>
              <a:t>Trans</a:t>
            </a:r>
            <a:r>
              <a:rPr lang="en-IN" altLang="en-US" smtClean="0"/>
              <a:t> to the larger of the 2 bridges</a:t>
            </a:r>
          </a:p>
        </p:txBody>
      </p:sp>
      <p:pic>
        <p:nvPicPr>
          <p:cNvPr id="57348" name="Picture 7" descr="14_u0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095750"/>
            <a:ext cx="8053387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Regiochemistry of the Diels-Alder Reaction</a:t>
            </a:r>
          </a:p>
        </p:txBody>
      </p:sp>
      <p:sp>
        <p:nvSpPr>
          <p:cNvPr id="2048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Diels-Adler reactions yield </a:t>
            </a:r>
            <a:r>
              <a:rPr lang="en-US" altLang="en-US" dirty="0" err="1" smtClean="0"/>
              <a:t>endo</a:t>
            </a:r>
            <a:r>
              <a:rPr lang="en-US" altLang="en-US" dirty="0" smtClean="0"/>
              <a:t> products because the reactants are positioned directly above one another</a:t>
            </a:r>
          </a:p>
          <a:p>
            <a:pPr lvl="1">
              <a:defRPr/>
            </a:pPr>
            <a:r>
              <a:rPr lang="en-US" altLang="en-US" dirty="0" smtClean="0"/>
              <a:t>Increased overlap of diene and dienophile orbitals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</p:txBody>
      </p:sp>
      <p:pic>
        <p:nvPicPr>
          <p:cNvPr id="59396" name="Picture 6" descr="14_u0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38550"/>
            <a:ext cx="8574088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Learning Objectives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IN" altLang="en-US" dirty="0" smtClean="0"/>
              <a:t>(14.5)</a:t>
            </a:r>
          </a:p>
          <a:p>
            <a:pPr>
              <a:defRPr/>
            </a:pPr>
            <a:r>
              <a:rPr lang="en-IN" altLang="en-US" dirty="0" smtClean="0"/>
              <a:t>Characteristics of the Diels-Alder reaction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IN" altLang="en-US" dirty="0" smtClean="0"/>
              <a:t>(14.6)</a:t>
            </a:r>
          </a:p>
          <a:p>
            <a:pPr>
              <a:defRPr/>
            </a:pPr>
            <a:r>
              <a:rPr lang="en-IN" altLang="en-US" dirty="0" smtClean="0"/>
              <a:t>Diene Polymers: Natural and synthetic rubbers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IN" altLang="en-US" dirty="0" smtClean="0"/>
              <a:t>(14.7)</a:t>
            </a:r>
          </a:p>
          <a:p>
            <a:pPr>
              <a:defRPr/>
            </a:pPr>
            <a:r>
              <a:rPr lang="en-IN" altLang="en-US" dirty="0" smtClean="0"/>
              <a:t>Ultraviolet spectroscopy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IN" altLang="en-US" dirty="0" smtClean="0"/>
              <a:t>(14.8)</a:t>
            </a:r>
          </a:p>
          <a:p>
            <a:pPr>
              <a:defRPr/>
            </a:pPr>
            <a:r>
              <a:rPr lang="en-IN" altLang="en-US" dirty="0" smtClean="0"/>
              <a:t>Interpreting ultraviolet spectra: The effect of conjugation</a:t>
            </a:r>
          </a:p>
          <a:p>
            <a:pPr>
              <a:defRPr/>
            </a:pPr>
            <a:endParaRPr lang="en-I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Conformations of Dienes in the Diels-Alder Reaction</a:t>
            </a:r>
            <a:endParaRPr lang="en-US" altLang="en-US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Dienes can undergo a Diels-Adler reaction only if they adopt an </a:t>
            </a:r>
            <a:r>
              <a:rPr lang="en-IN" altLang="en-US" i="1" smtClean="0"/>
              <a:t>s-cis </a:t>
            </a:r>
            <a:r>
              <a:rPr lang="en-IN" altLang="en-US" smtClean="0"/>
              <a:t>conformation</a:t>
            </a:r>
          </a:p>
          <a:p>
            <a:pPr lvl="1"/>
            <a:r>
              <a:rPr lang="en-IN" altLang="en-US" smtClean="0"/>
              <a:t>Carbons 1 and 4 are close enough to react through cyclic transition, unlike the </a:t>
            </a:r>
            <a:r>
              <a:rPr lang="en-IN" altLang="en-US" i="1" smtClean="0"/>
              <a:t>s</a:t>
            </a:r>
            <a:r>
              <a:rPr lang="en-IN" altLang="en-US" smtClean="0"/>
              <a:t>-trans conformation</a:t>
            </a:r>
          </a:p>
          <a:p>
            <a:endParaRPr lang="en-IN" altLang="en-US" i="1" smtClean="0"/>
          </a:p>
          <a:p>
            <a:endParaRPr lang="en-IN" altLang="en-US" i="1" smtClean="0"/>
          </a:p>
          <a:p>
            <a:endParaRPr lang="en-IN" altLang="en-US" i="1" smtClean="0"/>
          </a:p>
          <a:p>
            <a:endParaRPr lang="en-IN" altLang="en-US" smtClean="0"/>
          </a:p>
          <a:p>
            <a:endParaRPr lang="en-CA" altLang="en-US" smtClean="0"/>
          </a:p>
        </p:txBody>
      </p:sp>
      <p:pic>
        <p:nvPicPr>
          <p:cNvPr id="61444" name="Picture 8" descr="14_u0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3243263"/>
            <a:ext cx="4403725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Characteristics of the Diels-Alder Reaction</a:t>
            </a:r>
            <a:endParaRPr lang="en-IN" altLang="en-US" smtClean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Dienes that are unable to adopt a </a:t>
            </a:r>
            <a:r>
              <a:rPr lang="en-IN" altLang="en-US" i="1" smtClean="0"/>
              <a:t>s-</a:t>
            </a:r>
            <a:r>
              <a:rPr lang="en-IN" altLang="en-US" smtClean="0"/>
              <a:t>cis conformation do not undergo Diels-Adler reactions</a:t>
            </a:r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r>
              <a:rPr lang="en-IN" altLang="en-US" smtClean="0"/>
              <a:t>Some dienes that are set only in the correct </a:t>
            </a:r>
            <a:r>
              <a:rPr lang="en-IN" altLang="en-US" i="1" smtClean="0"/>
              <a:t>s</a:t>
            </a:r>
            <a:r>
              <a:rPr lang="en-IN" altLang="en-US" smtClean="0"/>
              <a:t>-cis geometry readily react in the Diels-Adler cycloaddition</a:t>
            </a:r>
          </a:p>
        </p:txBody>
      </p:sp>
      <p:pic>
        <p:nvPicPr>
          <p:cNvPr id="6349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6870700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Characteristics of the Diels–Alder Reaction</a:t>
            </a:r>
            <a:endParaRPr lang="en-IN" altLang="en-US" smtClean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Biological Diels-Adler reactions occur but are rare</a:t>
            </a:r>
          </a:p>
          <a:p>
            <a:pPr lvl="1"/>
            <a:r>
              <a:rPr lang="en-IN" altLang="en-US" smtClean="0"/>
              <a:t>The biosynthesis of lovastatin contains an intramolecular Diels-Adler reaction of a triene</a:t>
            </a:r>
          </a:p>
          <a:p>
            <a:pPr lvl="1"/>
            <a:endParaRPr lang="en-IN" altLang="en-US" smtClean="0"/>
          </a:p>
        </p:txBody>
      </p:sp>
      <p:pic>
        <p:nvPicPr>
          <p:cNvPr id="6554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83121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Predict the product of the following Diels-Adler reaction</a:t>
            </a:r>
          </a:p>
        </p:txBody>
      </p:sp>
      <p:pic>
        <p:nvPicPr>
          <p:cNvPr id="675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2514600"/>
            <a:ext cx="831215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Solution:</a:t>
            </a:r>
          </a:p>
          <a:p>
            <a:pPr lvl="1"/>
            <a:r>
              <a:rPr lang="en-IN" altLang="en-US" smtClean="0"/>
              <a:t>Rotating the diene to the </a:t>
            </a:r>
            <a:r>
              <a:rPr lang="en-IN" altLang="en-US" i="1" smtClean="0"/>
              <a:t>s</a:t>
            </a:r>
            <a:r>
              <a:rPr lang="en-IN" altLang="en-US" smtClean="0"/>
              <a:t>-cis conformation is necessary for the reaction to take place</a:t>
            </a:r>
          </a:p>
        </p:txBody>
      </p:sp>
      <p:pic>
        <p:nvPicPr>
          <p:cNvPr id="4813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971800"/>
            <a:ext cx="83121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Diene Polymers: Natural and Synthetic Rubbers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Conjugated dienes can be polymerized </a:t>
            </a:r>
          </a:p>
          <a:p>
            <a:r>
              <a:rPr lang="en-US" altLang="en-US" smtClean="0"/>
              <a:t>The initiator for the reaction can be a radical, or an acid</a:t>
            </a:r>
          </a:p>
          <a:p>
            <a:r>
              <a:rPr lang="en-US" altLang="en-US" smtClean="0"/>
              <a:t>Polymerization is a 1,4 addition of growing chain to conjugated diene monomer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1219200" y="3962400"/>
            <a:ext cx="441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71685" name="Picture 7" descr="14_u03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3876675"/>
            <a:ext cx="650716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Natural Rubber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Mostly derived from the sap of </a:t>
            </a:r>
            <a:r>
              <a:rPr lang="en-US" altLang="en-US" i="1" smtClean="0"/>
              <a:t>Hevea brasiliensis</a:t>
            </a:r>
            <a:r>
              <a:rPr lang="en-US" altLang="en-US" smtClean="0"/>
              <a:t> </a:t>
            </a:r>
          </a:p>
          <a:p>
            <a:r>
              <a:rPr lang="en-US" altLang="en-US" smtClean="0"/>
              <a:t>Double bonds of rubber exhibit </a:t>
            </a:r>
            <a:r>
              <a:rPr lang="en-US" altLang="en-US" i="1" smtClean="0"/>
              <a:t>Z</a:t>
            </a:r>
            <a:r>
              <a:rPr lang="en-US" altLang="en-US" smtClean="0"/>
              <a:t> stereochemistry</a:t>
            </a:r>
          </a:p>
          <a:p>
            <a:pPr lvl="1"/>
            <a:r>
              <a:rPr lang="en-US" altLang="en-US" smtClean="0"/>
              <a:t>Gutta-Percha occurs naturally</a:t>
            </a:r>
          </a:p>
        </p:txBody>
      </p:sp>
      <p:pic>
        <p:nvPicPr>
          <p:cNvPr id="73732" name="Picture 6" descr="14_u03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3124200"/>
            <a:ext cx="7853362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Synthetic Rubber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Diene polymerization is used in the commercial production of rubber</a:t>
            </a:r>
          </a:p>
          <a:p>
            <a:r>
              <a:rPr lang="en-IN" altLang="en-US" smtClean="0"/>
              <a:t>Polymerization of chloroprene yields neoprene</a:t>
            </a:r>
          </a:p>
          <a:p>
            <a:pPr lvl="1"/>
            <a:r>
              <a:rPr lang="en-IN" altLang="en-US" smtClean="0"/>
              <a:t>Expensive synthetic rubber with good weather resistance</a:t>
            </a:r>
          </a:p>
        </p:txBody>
      </p:sp>
      <p:pic>
        <p:nvPicPr>
          <p:cNvPr id="75780" name="Picture 6" descr="14_u03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4267200"/>
            <a:ext cx="8593137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Vulcanization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Natural and synthetic rubbers are too soft to be used in products</a:t>
            </a:r>
          </a:p>
          <a:p>
            <a:r>
              <a:rPr lang="en-US" altLang="en-US" smtClean="0"/>
              <a:t>Vulcanization involves heating rubber with sulfur which causes the rubber to harden </a:t>
            </a:r>
          </a:p>
          <a:p>
            <a:r>
              <a:rPr lang="en-US" altLang="en-US" smtClean="0"/>
              <a:t>Sulfur forms bridges between hydrocarbon chains (cross-links)</a:t>
            </a:r>
          </a:p>
          <a:p>
            <a:r>
              <a:rPr lang="en-US" altLang="en-US" smtClean="0"/>
              <a:t>Elasticity of rubber is due to the irregular structure of polymer chains caused by the double bonds</a:t>
            </a:r>
          </a:p>
          <a:p>
            <a:pPr lvl="1"/>
            <a:r>
              <a:rPr lang="en-US" altLang="en-US" smtClean="0"/>
              <a:t>Double bonds cause polymers to bend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Show the mechanism of the acid-catalysed polymerization of 1,3-butadiene</a:t>
            </a:r>
          </a:p>
          <a:p>
            <a:r>
              <a:rPr lang="en-IN" altLang="en-US" smtClean="0"/>
              <a:t>Solution:</a:t>
            </a:r>
          </a:p>
          <a:p>
            <a:pPr lvl="1"/>
            <a:endParaRPr lang="en-IN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831215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Learning Objectives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IN" altLang="en-US" dirty="0" smtClean="0"/>
              <a:t>(14.9)</a:t>
            </a:r>
          </a:p>
          <a:p>
            <a:pPr>
              <a:defRPr/>
            </a:pPr>
            <a:r>
              <a:rPr lang="en-IN" altLang="en-US" dirty="0" smtClean="0"/>
              <a:t>Conjugation, </a:t>
            </a:r>
            <a:r>
              <a:rPr lang="en-US" altLang="en-US" dirty="0" smtClean="0"/>
              <a:t>color, </a:t>
            </a:r>
            <a:r>
              <a:rPr lang="en-IN" altLang="en-US" dirty="0" smtClean="0"/>
              <a:t>and the chemistry of vision</a:t>
            </a:r>
          </a:p>
          <a:p>
            <a:pPr>
              <a:defRPr/>
            </a:pPr>
            <a:endParaRPr lang="en-I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Ultraviolet Spectroscopy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Specifically used to determine the molecular structure of conjugated compounds</a:t>
            </a:r>
          </a:p>
          <a:p>
            <a:r>
              <a:rPr lang="en-IN" altLang="en-US" smtClean="0"/>
              <a:t>Not used as widely as mass spectrometry, infrared spectroscopy, or nuclear magnetic resonance </a:t>
            </a:r>
          </a:p>
          <a:p>
            <a:pPr lvl="1"/>
            <a:r>
              <a:rPr lang="en-IN" altLang="en-US" smtClean="0"/>
              <a:t>Examines the nature of conjugated </a:t>
            </a:r>
            <a:r>
              <a:rPr lang="en-US" altLang="en-US" smtClean="0">
                <a:sym typeface="Symbol" panose="05050102010706020507" pitchFamily="18" charset="2"/>
              </a:rPr>
              <a:t></a:t>
            </a:r>
            <a:r>
              <a:rPr lang="en-IN" altLang="en-US" smtClean="0"/>
              <a:t> electron system</a:t>
            </a:r>
          </a:p>
          <a:p>
            <a:endParaRPr lang="en-I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Ultraviolet Spectroscopy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Ultraviolet region of electromagnetic spectrum</a:t>
            </a:r>
          </a:p>
          <a:p>
            <a:pPr lvl="1"/>
            <a:r>
              <a:rPr lang="en-IN" altLang="en-US" smtClean="0"/>
              <a:t>Short-wavelength of the visible region to the long-wavelength end of the X-ray region</a:t>
            </a:r>
          </a:p>
          <a:p>
            <a:pPr lvl="1"/>
            <a:r>
              <a:rPr lang="en-IN" altLang="en-US" smtClean="0"/>
              <a:t>Scientist’s preferred area of study is the narrow range (2×10</a:t>
            </a:r>
            <a:r>
              <a:rPr lang="en-IN" altLang="en-US" baseline="30000" smtClean="0"/>
              <a:t>–7</a:t>
            </a:r>
            <a:r>
              <a:rPr lang="en-IN" altLang="en-US" smtClean="0"/>
              <a:t> m – 4×10</a:t>
            </a:r>
            <a:r>
              <a:rPr lang="en-IN" altLang="en-US" baseline="30000" smtClean="0"/>
              <a:t>–7</a:t>
            </a:r>
            <a:r>
              <a:rPr lang="en-IN" altLang="en-US" smtClean="0"/>
              <a:t> m)</a:t>
            </a:r>
            <a:endParaRPr lang="en-IN" altLang="en-US" baseline="30000" smtClean="0"/>
          </a:p>
          <a:p>
            <a:pPr lvl="1"/>
            <a:endParaRPr lang="en-IN" altLang="en-US" smtClean="0"/>
          </a:p>
        </p:txBody>
      </p:sp>
      <p:pic>
        <p:nvPicPr>
          <p:cNvPr id="8397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3733800"/>
            <a:ext cx="7556500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Principle of UV Spectroscopy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Organic molecules absorb enough energy from UV radiation to cause an electron shift from a lower-energy orbital to a higher-energy orbital</a:t>
            </a:r>
          </a:p>
          <a:p>
            <a:pPr lvl="1"/>
            <a:r>
              <a:rPr lang="en-IN" altLang="en-US" smtClean="0"/>
              <a:t>UV irradiation causes a </a:t>
            </a:r>
            <a:r>
              <a:rPr lang="en-US" altLang="en-US" smtClean="0">
                <a:sym typeface="Symbol" panose="05050102010706020507" pitchFamily="18" charset="2"/>
              </a:rPr>
              <a:t></a:t>
            </a:r>
            <a:r>
              <a:rPr lang="en-IN" altLang="en-US" smtClean="0"/>
              <a:t> electron to shift from the </a:t>
            </a:r>
            <a:r>
              <a:rPr lang="en-IN" altLang="en-US" b="1" smtClean="0">
                <a:solidFill>
                  <a:srgbClr val="0070C0"/>
                </a:solidFill>
              </a:rPr>
              <a:t>highest occupied molecular orbital (HOMO) </a:t>
            </a:r>
            <a:r>
              <a:rPr lang="en-IN" altLang="en-US" smtClean="0"/>
              <a:t>to the </a:t>
            </a:r>
            <a:r>
              <a:rPr lang="en-IN" altLang="en-US" b="1" smtClean="0">
                <a:solidFill>
                  <a:srgbClr val="0070C0"/>
                </a:solidFill>
              </a:rPr>
              <a:t>lowest unoccupied molecular orbital (LUMO)</a:t>
            </a:r>
          </a:p>
          <a:p>
            <a:pPr lvl="2"/>
            <a:r>
              <a:rPr lang="en-IN" altLang="en-US" smtClean="0"/>
              <a:t>Termed pi to pi star (</a:t>
            </a:r>
            <a:r>
              <a:rPr lang="en-US" altLang="en-US" smtClean="0">
                <a:sym typeface="Symbol" panose="05050102010706020507" pitchFamily="18" charset="2"/>
              </a:rPr>
              <a:t></a:t>
            </a:r>
            <a:r>
              <a:rPr lang="en-IN" altLang="en-US" smtClean="0"/>
              <a:t> to </a:t>
            </a:r>
            <a:r>
              <a:rPr lang="en-US" altLang="en-US" smtClean="0">
                <a:sym typeface="Symbol" panose="05050102010706020507" pitchFamily="18" charset="2"/>
              </a:rPr>
              <a:t></a:t>
            </a:r>
            <a:r>
              <a:rPr lang="en-IN" altLang="en-US" smtClean="0"/>
              <a:t>*) excitation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b="1" smtClean="0">
                <a:solidFill>
                  <a:srgbClr val="FF0000"/>
                </a:solidFill>
              </a:rPr>
              <a:t>Figure 14.11 </a:t>
            </a:r>
            <a:r>
              <a:rPr lang="en-IN" altLang="en-US" smtClean="0"/>
              <a:t>- Ultraviolet Excitation of 1,3-butadiene</a:t>
            </a:r>
          </a:p>
        </p:txBody>
      </p:sp>
      <p:pic>
        <p:nvPicPr>
          <p:cNvPr id="8806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885950"/>
            <a:ext cx="8515350" cy="4438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Recording an Ultraviolet Spectrum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A sample is irradiated with UV light whose wavelength alternates continuously</a:t>
            </a:r>
          </a:p>
          <a:p>
            <a:r>
              <a:rPr lang="en-IN" altLang="en-US" smtClean="0"/>
              <a:t>Energy is absorbed when the wavelength matches the energy required to cause electron displacement</a:t>
            </a:r>
          </a:p>
          <a:p>
            <a:pPr lvl="1"/>
            <a:r>
              <a:rPr lang="en-IN" altLang="en-US" smtClean="0"/>
              <a:t>Absorbed energy is detected and displayed on a chart that plots wavelength versus absorbance (</a:t>
            </a:r>
            <a:r>
              <a:rPr lang="en-IN" altLang="en-US" i="1" smtClean="0"/>
              <a:t>A</a:t>
            </a:r>
            <a:r>
              <a:rPr lang="en-IN" altLang="en-US" smtClean="0"/>
              <a:t>)</a:t>
            </a:r>
          </a:p>
          <a:p>
            <a:pPr lvl="1"/>
            <a:endParaRPr lang="en-IN" altLang="en-US" smtClean="0"/>
          </a:p>
        </p:txBody>
      </p:sp>
      <p:graphicFrame>
        <p:nvGraphicFramePr>
          <p:cNvPr id="90116" name="Object 3"/>
          <p:cNvGraphicFramePr>
            <a:graphicFrameLocks noChangeAspect="1"/>
          </p:cNvGraphicFramePr>
          <p:nvPr/>
        </p:nvGraphicFramePr>
        <p:xfrm>
          <a:off x="3317875" y="4806950"/>
          <a:ext cx="2508250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8" name="Equation" r:id="rId4" imgW="660113" imgH="393529" progId="Equation.DSMT4">
                  <p:embed/>
                </p:oleObj>
              </mc:Choice>
              <mc:Fallback>
                <p:oleObj name="Equation" r:id="rId4" imgW="660113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75" y="4806950"/>
                        <a:ext cx="2508250" cy="149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Molar Absorptivity (ɛ)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It is the expression of absorbed UV light</a:t>
            </a:r>
          </a:p>
          <a:p>
            <a:endParaRPr lang="en-IN" altLang="en-US" smtClean="0"/>
          </a:p>
          <a:p>
            <a:endParaRPr lang="en-IN" altLang="en-US" smtClean="0"/>
          </a:p>
          <a:p>
            <a:pPr lvl="1"/>
            <a:r>
              <a:rPr lang="en-IN" altLang="en-US" i="1" smtClean="0"/>
              <a:t>A </a:t>
            </a:r>
            <a:r>
              <a:rPr lang="en-IN" altLang="en-US" smtClean="0"/>
              <a:t>= Absorbance</a:t>
            </a:r>
          </a:p>
          <a:p>
            <a:pPr lvl="1"/>
            <a:r>
              <a:rPr lang="en-IN" altLang="en-US" i="1" smtClean="0"/>
              <a:t>c</a:t>
            </a:r>
            <a:r>
              <a:rPr lang="en-IN" altLang="en-US" smtClean="0"/>
              <a:t> = Concentration in mol/L</a:t>
            </a:r>
          </a:p>
          <a:p>
            <a:pPr lvl="1"/>
            <a:r>
              <a:rPr lang="en-IN" altLang="en-US" i="1" smtClean="0"/>
              <a:t>l</a:t>
            </a:r>
            <a:r>
              <a:rPr lang="en-IN" altLang="en-US" smtClean="0"/>
              <a:t>  = Sample pathlength in cm</a:t>
            </a:r>
          </a:p>
          <a:p>
            <a:r>
              <a:rPr lang="en-IN" altLang="en-US" smtClean="0"/>
              <a:t>To determine the concentration of the sample when A, ɛ, and l are known</a:t>
            </a:r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</p:txBody>
      </p:sp>
      <p:graphicFrame>
        <p:nvGraphicFramePr>
          <p:cNvPr id="92164" name="Object 3"/>
          <p:cNvGraphicFramePr>
            <a:graphicFrameLocks noChangeAspect="1"/>
          </p:cNvGraphicFramePr>
          <p:nvPr/>
        </p:nvGraphicFramePr>
        <p:xfrm>
          <a:off x="3729038" y="1905000"/>
          <a:ext cx="1382712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8" name="Equation" r:id="rId4" imgW="533169" imgH="393529" progId="Equation.DSMT4">
                  <p:embed/>
                </p:oleObj>
              </mc:Choice>
              <mc:Fallback>
                <p:oleObj name="Equation" r:id="rId4" imgW="533169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038" y="1905000"/>
                        <a:ext cx="1382712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5" name="Object 4"/>
          <p:cNvGraphicFramePr>
            <a:graphicFrameLocks noChangeAspect="1"/>
          </p:cNvGraphicFramePr>
          <p:nvPr/>
        </p:nvGraphicFramePr>
        <p:xfrm>
          <a:off x="4191000" y="5318125"/>
          <a:ext cx="1395413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9" name="Equation" r:id="rId6" imgW="444307" imgH="393529" progId="Equation.DSMT4">
                  <p:embed/>
                </p:oleObj>
              </mc:Choice>
              <mc:Fallback>
                <p:oleObj name="Equation" r:id="rId6" imgW="444307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318125"/>
                        <a:ext cx="1395413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Calculate the concentration of vitamin A  on a sample whose absorbance at 325 nm is </a:t>
            </a:r>
            <a:r>
              <a:rPr lang="en-IN" altLang="en-US" i="1" smtClean="0"/>
              <a:t>A</a:t>
            </a:r>
            <a:r>
              <a:rPr lang="en-IN" altLang="en-US" smtClean="0"/>
              <a:t> = 0.735 in a cell with a pathlength of 1.00 cm</a:t>
            </a:r>
          </a:p>
          <a:p>
            <a:pPr lvl="1"/>
            <a:r>
              <a:rPr lang="en-IN" altLang="en-US" smtClean="0"/>
              <a:t>Pure vitamin A has </a:t>
            </a:r>
            <a:r>
              <a:rPr lang="el-GR" altLang="en-US" smtClean="0"/>
              <a:t>λ</a:t>
            </a:r>
            <a:r>
              <a:rPr lang="en-IN" altLang="en-US" smtClean="0"/>
              <a:t>max = 325 (ɛ = 50,100)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IN" altLang="en-US" smtClean="0"/>
              <a:t>Solution:</a:t>
            </a:r>
          </a:p>
          <a:p>
            <a:pPr lvl="1"/>
            <a:endParaRPr lang="en-IN" altLang="en-US" smtClean="0"/>
          </a:p>
          <a:p>
            <a:pPr lvl="1"/>
            <a:endParaRPr lang="en-IN" altLang="en-US" smtClean="0"/>
          </a:p>
          <a:p>
            <a:pPr lvl="1"/>
            <a:endParaRPr lang="en-IN" altLang="en-US" smtClean="0"/>
          </a:p>
          <a:p>
            <a:pPr lvl="1"/>
            <a:r>
              <a:rPr lang="en-IN" altLang="en-US" smtClean="0"/>
              <a:t>In this problem: </a:t>
            </a:r>
          </a:p>
          <a:p>
            <a:pPr lvl="2"/>
            <a:r>
              <a:rPr lang="en-IN" altLang="en-US" smtClean="0"/>
              <a:t>ɛ = 50,100 = 5.01×10</a:t>
            </a:r>
            <a:r>
              <a:rPr lang="en-IN" altLang="en-US" baseline="30000" smtClean="0"/>
              <a:t>4</a:t>
            </a:r>
            <a:r>
              <a:rPr lang="en-IN" altLang="en-US" smtClean="0"/>
              <a:t> L/mol.cm	</a:t>
            </a:r>
          </a:p>
          <a:p>
            <a:pPr lvl="2"/>
            <a:r>
              <a:rPr lang="en-IN" altLang="en-US" smtClean="0"/>
              <a:t>l = 1.00 cm</a:t>
            </a:r>
          </a:p>
          <a:p>
            <a:pPr lvl="2"/>
            <a:r>
              <a:rPr lang="en-IN" altLang="en-US" smtClean="0"/>
              <a:t>A = 0.735</a:t>
            </a:r>
          </a:p>
          <a:p>
            <a:pPr lvl="1"/>
            <a:endParaRPr lang="en-IN" altLang="en-US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497263" y="1905000"/>
          <a:ext cx="1382712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4" name="Equation" r:id="rId4" imgW="533169" imgH="393529" progId="Equation.DSMT4">
                  <p:embed/>
                </p:oleObj>
              </mc:Choice>
              <mc:Fallback>
                <p:oleObj name="Equation" r:id="rId4" imgW="533169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3" y="1905000"/>
                        <a:ext cx="1382712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76350" y="5257800"/>
          <a:ext cx="7434263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5" name="Equation" r:id="rId6" imgW="3467100" imgH="393700" progId="Equation.DSMT4">
                  <p:embed/>
                </p:oleObj>
              </mc:Choice>
              <mc:Fallback>
                <p:oleObj name="Equation" r:id="rId6" imgW="34671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5257800"/>
                        <a:ext cx="7434263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Interpreting UV Spectra: </a:t>
            </a:r>
            <a:br>
              <a:rPr lang="en-US" altLang="en-US" smtClean="0"/>
            </a:br>
            <a:r>
              <a:rPr lang="en-US" altLang="en-US" smtClean="0"/>
              <a:t>The Effect of Conjugation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Wavelength of UV radiation that causes pi to pi star excitation in a conjugated molecule ultimately depends on the nature of the conjugated system</a:t>
            </a:r>
          </a:p>
          <a:p>
            <a:r>
              <a:rPr lang="en-IN" altLang="en-US" smtClean="0"/>
              <a:t>Degree of conjugation has a significant influence on the wavelength of UV absorption</a:t>
            </a:r>
          </a:p>
          <a:p>
            <a:pPr lvl="1"/>
            <a:r>
              <a:rPr lang="en-IN" altLang="en-US" smtClean="0"/>
              <a:t>Energy difference between HOMO and LUMO is inversely proportional to the degree of conjugation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200" b="1" smtClean="0">
                <a:solidFill>
                  <a:srgbClr val="FF0000"/>
                </a:solidFill>
              </a:rPr>
              <a:t>Table 14.2 </a:t>
            </a:r>
            <a:r>
              <a:rPr lang="en-IN" altLang="en-US" sz="3200" smtClean="0"/>
              <a:t>- Ultraviolet Absorptions of Some Conjugated Molecules</a:t>
            </a:r>
          </a:p>
        </p:txBody>
      </p:sp>
      <p:pic>
        <p:nvPicPr>
          <p:cNvPr id="10035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828800"/>
            <a:ext cx="7753350" cy="4676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Stability of Conjugated Dienes: Molecular Orbital Theory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Conjugated dienes are typically formed by elimination of HX from an allylic halide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10244" name="Picture 6" descr="14_u0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8564563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Determine if the following compound exhibits ultraviolet absorptions in the 200 to 400 nm range</a:t>
            </a:r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r>
              <a:rPr lang="en-IN" altLang="en-US" smtClean="0"/>
              <a:t>Solution:</a:t>
            </a:r>
          </a:p>
          <a:p>
            <a:pPr lvl="1"/>
            <a:r>
              <a:rPr lang="en-IN" altLang="en-US" smtClean="0"/>
              <a:t>Since the compound possesses multiple alternate bonds, it would show ultraviolet absorption in the 200–400 nm range</a:t>
            </a:r>
          </a:p>
        </p:txBody>
      </p:sp>
      <p:pic>
        <p:nvPicPr>
          <p:cNvPr id="10240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14600"/>
            <a:ext cx="2790825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Conjugation, Color, and the Chemistry of Vision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Pigmentation of </a:t>
            </a:r>
            <a:r>
              <a:rPr lang="en-US" altLang="en-US" smtClean="0"/>
              <a:t>compounds are caused by the chemical structures of colored </a:t>
            </a:r>
            <a:r>
              <a:rPr lang="en-IN" altLang="en-US" smtClean="0"/>
              <a:t>molecules and the human perception of light</a:t>
            </a:r>
          </a:p>
          <a:p>
            <a:r>
              <a:rPr lang="en-IN" altLang="en-US" smtClean="0"/>
              <a:t>The visible region of the electromagnetic spectrum lies between 400 to 800nm</a:t>
            </a:r>
          </a:p>
          <a:p>
            <a:r>
              <a:rPr lang="en-IN" altLang="en-US" smtClean="0"/>
              <a:t>The ultraviolet spectrum lies adjacent to the visible region of the electromagnetic spectrum</a:t>
            </a:r>
          </a:p>
          <a:p>
            <a:pPr lvl="1"/>
            <a:r>
              <a:rPr lang="en-IN" altLang="en-US" smtClean="0"/>
              <a:t>Conjugation systems of some compounds cause their UV absorptions to extend into the visible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b="1" smtClean="0">
                <a:solidFill>
                  <a:srgbClr val="FF0000"/>
                </a:solidFill>
              </a:rPr>
              <a:t>Figure 14.13 </a:t>
            </a:r>
            <a:r>
              <a:rPr lang="en-IN" altLang="en-US" smtClean="0"/>
              <a:t>- Ultraviolet Spectrum of </a:t>
            </a:r>
            <a:r>
              <a:rPr lang="el-GR" altLang="en-US" i="1" smtClean="0"/>
              <a:t>β</a:t>
            </a:r>
            <a:r>
              <a:rPr lang="en-IN" altLang="en-US" i="1" smtClean="0"/>
              <a:t>-</a:t>
            </a:r>
            <a:r>
              <a:rPr lang="en-IN" altLang="en-US" smtClean="0"/>
              <a:t>carotene</a:t>
            </a:r>
          </a:p>
        </p:txBody>
      </p:sp>
      <p:pic>
        <p:nvPicPr>
          <p:cNvPr id="106499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275" y="1371600"/>
            <a:ext cx="8493125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Conjugation, Color, and the Chemistry of Vision</a:t>
            </a:r>
            <a:endParaRPr lang="en-IN" altLang="en-US" smtClean="0"/>
          </a:p>
        </p:txBody>
      </p:sp>
      <p:sp>
        <p:nvSpPr>
          <p:cNvPr id="1085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Human vision is possible through the functions of rods and cones in the eye</a:t>
            </a:r>
          </a:p>
          <a:p>
            <a:pPr lvl="1"/>
            <a:r>
              <a:rPr lang="en-IN" altLang="en-US" smtClean="0"/>
              <a:t>Rods function in dim light and cones function in bright light</a:t>
            </a:r>
          </a:p>
          <a:p>
            <a:pPr lvl="1"/>
            <a:endParaRPr lang="en-IN" altLang="en-US" smtClean="0"/>
          </a:p>
        </p:txBody>
      </p:sp>
      <p:pic>
        <p:nvPicPr>
          <p:cNvPr id="108548" name="Picture 6" descr="14_u03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8574088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Summary</a:t>
            </a:r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Conjugated diene comprises alternating double and single bonds</a:t>
            </a:r>
          </a:p>
          <a:p>
            <a:r>
              <a:rPr lang="en-IN" altLang="en-US" smtClean="0"/>
              <a:t>Conjugated dienes are more stable than nonconjugated dienes</a:t>
            </a:r>
          </a:p>
          <a:p>
            <a:r>
              <a:rPr lang="en-IN" altLang="en-US" smtClean="0"/>
              <a:t>The formation of 1,4-addition products are exclusive to reactions with conjugated dienes</a:t>
            </a:r>
          </a:p>
          <a:p>
            <a:r>
              <a:rPr lang="en-IN" altLang="en-US" smtClean="0"/>
              <a:t>In a reaction involving formation of 1,2 NS 1,4-addition products, kinetic control is believed to cause the 1,2 adduct and thermodynamic control is believed to cause the 1,4 adduct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Summary</a:t>
            </a:r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Diels-Adler cycloaddition is another reaction unique to conjugated dienes</a:t>
            </a:r>
          </a:p>
          <a:p>
            <a:pPr lvl="1"/>
            <a:r>
              <a:rPr lang="en-IN" altLang="en-US" smtClean="0"/>
              <a:t>Reaction is stereospecific</a:t>
            </a:r>
          </a:p>
          <a:p>
            <a:r>
              <a:rPr lang="en-IN" altLang="en-US" smtClean="0"/>
              <a:t>Ultraviolet spectroscopy is specifically used in the determination of conjugated </a:t>
            </a:r>
            <a:r>
              <a:rPr lang="el-GR" altLang="en-US" smtClean="0"/>
              <a:t>π</a:t>
            </a:r>
            <a:r>
              <a:rPr lang="en-IN" altLang="en-US" smtClean="0"/>
              <a:t>-electron systems</a:t>
            </a:r>
          </a:p>
          <a:p>
            <a:r>
              <a:rPr lang="en-IN" altLang="en-US" smtClean="0"/>
              <a:t>Upon UV irradiation, energy is absorbed that causes the </a:t>
            </a:r>
            <a:r>
              <a:rPr lang="el-GR" altLang="en-US" smtClean="0"/>
              <a:t>π</a:t>
            </a:r>
            <a:r>
              <a:rPr lang="en-IN" altLang="en-US" smtClean="0"/>
              <a:t> electron to shift from the highest occupied molecular orbital (HOMO) to the lowest unoccupied molecular orbital (LUMO)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Stability of Conjugated Dienes: Molecular Orbital Theory</a:t>
            </a:r>
            <a:endParaRPr lang="en-IN" alt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Significant properties of conjugated dienes</a:t>
            </a:r>
          </a:p>
          <a:p>
            <a:pPr lvl="1"/>
            <a:r>
              <a:rPr lang="en-IN" altLang="en-US" smtClean="0"/>
              <a:t>Possess a shorter central single bond</a:t>
            </a:r>
          </a:p>
          <a:p>
            <a:pPr lvl="1"/>
            <a:endParaRPr lang="en-IN" altLang="en-US" smtClean="0"/>
          </a:p>
          <a:p>
            <a:pPr lvl="1"/>
            <a:endParaRPr lang="en-IN" altLang="en-US" smtClean="0"/>
          </a:p>
          <a:p>
            <a:pPr lvl="1"/>
            <a:endParaRPr lang="en-IN" altLang="en-US" smtClean="0"/>
          </a:p>
          <a:p>
            <a:pPr lvl="1"/>
            <a:endParaRPr lang="en-IN" altLang="en-US" smtClean="0"/>
          </a:p>
          <a:p>
            <a:pPr lvl="1"/>
            <a:r>
              <a:rPr lang="en-IN" altLang="en-US" smtClean="0"/>
              <a:t>Possess an increased stability as indicated by heats of hydrogenation</a:t>
            </a:r>
          </a:p>
          <a:p>
            <a:pPr lvl="1"/>
            <a:endParaRPr lang="en-IN" altLang="en-US" smtClean="0"/>
          </a:p>
          <a:p>
            <a:endParaRPr lang="en-IN" altLang="en-US" smtClean="0"/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49513"/>
            <a:ext cx="68738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200" b="1" smtClean="0">
                <a:solidFill>
                  <a:srgbClr val="FF0000"/>
                </a:solidFill>
              </a:rPr>
              <a:t>Table 14.1 </a:t>
            </a:r>
            <a:r>
              <a:rPr lang="en-IN" altLang="en-US" sz="3200" smtClean="0"/>
              <a:t>- Heats of Hydrogenation for Some Alkenes and Dienes</a:t>
            </a:r>
          </a:p>
        </p:txBody>
      </p:sp>
      <p:pic>
        <p:nvPicPr>
          <p:cNvPr id="14339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050" y="1927225"/>
            <a:ext cx="8515350" cy="4092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Stability of Conjugated Dienes: Molecular Orbital Theory</a:t>
            </a:r>
            <a:endParaRPr lang="en-IN" alt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According to the valence bond theory, orbital hybridization is the reason behind the stability of conjugated dienes</a:t>
            </a:r>
          </a:p>
          <a:p>
            <a:pPr lvl="1"/>
            <a:r>
              <a:rPr lang="en-IN" altLang="en-US" smtClean="0"/>
              <a:t>Central C–C single bond is caused by </a:t>
            </a:r>
            <a:r>
              <a:rPr lang="el-GR" altLang="en-US" smtClean="0"/>
              <a:t>σ</a:t>
            </a:r>
            <a:r>
              <a:rPr lang="en-IN" altLang="en-US" smtClean="0"/>
              <a:t> overlap of </a:t>
            </a:r>
            <a:r>
              <a:rPr lang="en-IN" altLang="en-US" i="1" smtClean="0"/>
              <a:t>sp</a:t>
            </a:r>
            <a:r>
              <a:rPr lang="en-IN" altLang="en-US" baseline="30000" smtClean="0"/>
              <a:t>2</a:t>
            </a:r>
            <a:r>
              <a:rPr lang="en-IN" altLang="en-US" smtClean="0"/>
              <a:t> orbitals on both carbons</a:t>
            </a:r>
          </a:p>
          <a:p>
            <a:pPr lvl="2"/>
            <a:r>
              <a:rPr lang="en-IN" altLang="en-US" i="1" smtClean="0"/>
              <a:t>sp</a:t>
            </a:r>
            <a:r>
              <a:rPr lang="en-IN" altLang="en-US" i="1" baseline="30000" smtClean="0"/>
              <a:t>2  </a:t>
            </a:r>
            <a:r>
              <a:rPr lang="en-IN" altLang="en-US" smtClean="0"/>
              <a:t>orbitals possess 33% </a:t>
            </a:r>
            <a:r>
              <a:rPr lang="en-IN" altLang="en-US" i="1" smtClean="0"/>
              <a:t>s</a:t>
            </a:r>
            <a:r>
              <a:rPr lang="en-IN" altLang="en-US" smtClean="0"/>
              <a:t> character and </a:t>
            </a:r>
            <a:r>
              <a:rPr lang="en-IN" altLang="en-US" i="1" smtClean="0"/>
              <a:t>sp</a:t>
            </a:r>
            <a:r>
              <a:rPr lang="en-IN" altLang="en-US" baseline="30000" smtClean="0"/>
              <a:t>3 </a:t>
            </a:r>
            <a:r>
              <a:rPr lang="en-IN" altLang="en-US" smtClean="0"/>
              <a:t>orbitals possess 25% </a:t>
            </a:r>
            <a:r>
              <a:rPr lang="en-IN" altLang="en-US" i="1" smtClean="0"/>
              <a:t>s</a:t>
            </a:r>
            <a:r>
              <a:rPr lang="en-IN" altLang="en-US" smtClean="0"/>
              <a:t> character</a:t>
            </a:r>
          </a:p>
          <a:p>
            <a:pPr lvl="2"/>
            <a:endParaRPr lang="en-IN" altLang="en-US" smtClean="0"/>
          </a:p>
          <a:p>
            <a:pPr lvl="2"/>
            <a:endParaRPr lang="en-IN" altLang="en-US" baseline="30000" smtClean="0"/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4495800"/>
            <a:ext cx="6423025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The Molecular Orbital Theory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Interaction between the </a:t>
            </a:r>
            <a:r>
              <a:rPr lang="en-US" altLang="en-US" smtClean="0">
                <a:sym typeface="Symbol" panose="05050102010706020507" pitchFamily="18" charset="2"/>
              </a:rPr>
              <a:t> </a:t>
            </a:r>
            <a:r>
              <a:rPr lang="en-IN" altLang="en-US" smtClean="0"/>
              <a:t>orbitals of a conjugated diene causes an increased stability</a:t>
            </a:r>
          </a:p>
          <a:p>
            <a:r>
              <a:rPr lang="en-IN" altLang="en-US" smtClean="0"/>
              <a:t>According to the molecular orbital theory, two </a:t>
            </a:r>
            <a:r>
              <a:rPr lang="en-US" altLang="en-US" smtClean="0">
                <a:sym typeface="Symbol" panose="05050102010706020507" pitchFamily="18" charset="2"/>
              </a:rPr>
              <a:t></a:t>
            </a:r>
            <a:r>
              <a:rPr lang="el-GR" altLang="en-US" smtClean="0"/>
              <a:t> </a:t>
            </a:r>
            <a:r>
              <a:rPr lang="en-IN" altLang="en-US" smtClean="0"/>
              <a:t>molecular orbitals result when a </a:t>
            </a:r>
            <a:r>
              <a:rPr lang="en-US" altLang="en-US" smtClean="0">
                <a:sym typeface="Symbol" panose="05050102010706020507" pitchFamily="18" charset="2"/>
              </a:rPr>
              <a:t></a:t>
            </a:r>
            <a:r>
              <a:rPr lang="en-IN" altLang="en-US" smtClean="0"/>
              <a:t> bond is formed by the combination of two </a:t>
            </a:r>
            <a:r>
              <a:rPr lang="en-IN" altLang="en-US" i="1" smtClean="0"/>
              <a:t>p</a:t>
            </a:r>
            <a:r>
              <a:rPr lang="en-IN" altLang="en-US" smtClean="0"/>
              <a:t> orbitals</a:t>
            </a:r>
          </a:p>
          <a:p>
            <a:pPr lvl="1"/>
            <a:r>
              <a:rPr lang="en-IN" altLang="en-US" smtClean="0"/>
              <a:t>One </a:t>
            </a:r>
            <a:r>
              <a:rPr lang="en-US" altLang="en-US" smtClean="0">
                <a:sym typeface="Symbol" panose="05050102010706020507" pitchFamily="18" charset="2"/>
              </a:rPr>
              <a:t></a:t>
            </a:r>
            <a:r>
              <a:rPr lang="en-IN" altLang="en-US" smtClean="0"/>
              <a:t> molecular orbital possesses lesser energy than the starting </a:t>
            </a:r>
            <a:r>
              <a:rPr lang="en-IN" altLang="en-US" i="1" smtClean="0"/>
              <a:t>p</a:t>
            </a:r>
            <a:r>
              <a:rPr lang="en-IN" altLang="en-US" smtClean="0"/>
              <a:t> orbitals causing it to be bonding</a:t>
            </a:r>
          </a:p>
          <a:p>
            <a:pPr lvl="1"/>
            <a:r>
              <a:rPr lang="en-IN" altLang="en-US" smtClean="0"/>
              <a:t>The other </a:t>
            </a:r>
            <a:r>
              <a:rPr lang="en-US" altLang="en-US" smtClean="0">
                <a:sym typeface="Symbol" panose="05050102010706020507" pitchFamily="18" charset="2"/>
              </a:rPr>
              <a:t></a:t>
            </a:r>
            <a:r>
              <a:rPr lang="en-IN" altLang="en-US" smtClean="0"/>
              <a:t> molecular orbital possesses a higher energy than the starting </a:t>
            </a:r>
            <a:r>
              <a:rPr lang="en-IN" altLang="en-US" i="1" smtClean="0"/>
              <a:t>p</a:t>
            </a:r>
            <a:r>
              <a:rPr lang="en-IN" altLang="en-US" smtClean="0"/>
              <a:t> orbitals and has a node between nuclei, causing it to be antibonding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3326</TotalTime>
  <Words>2116</Words>
  <Application>Microsoft Office PowerPoint</Application>
  <PresentationFormat>On-screen Show (4:3)</PresentationFormat>
  <Paragraphs>340</Paragraphs>
  <Slides>55</Slides>
  <Notes>50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MS PGothic</vt:lpstr>
      <vt:lpstr>Wingdings</vt:lpstr>
      <vt:lpstr>Calibri</vt:lpstr>
      <vt:lpstr>Times New Roman</vt:lpstr>
      <vt:lpstr>Symbol</vt:lpstr>
      <vt:lpstr>1_Layers</vt:lpstr>
      <vt:lpstr>MathType 6.0 Equation</vt:lpstr>
      <vt:lpstr>Chapter 14 Conjugated Compounds and Ultraviolet Spectroscopy</vt:lpstr>
      <vt:lpstr>Learning Objectives</vt:lpstr>
      <vt:lpstr>Learning Objectives</vt:lpstr>
      <vt:lpstr>Learning Objectives</vt:lpstr>
      <vt:lpstr>Stability of Conjugated Dienes: Molecular Orbital Theory</vt:lpstr>
      <vt:lpstr>Stability of Conjugated Dienes: Molecular Orbital Theory</vt:lpstr>
      <vt:lpstr>Table 14.1 - Heats of Hydrogenation for Some Alkenes and Dienes</vt:lpstr>
      <vt:lpstr>Stability of Conjugated Dienes: Molecular Orbital Theory</vt:lpstr>
      <vt:lpstr>The Molecular Orbital Theory</vt:lpstr>
      <vt:lpstr>Figure 14.2 - Four π molecular orbitals in 1,3-butadiene</vt:lpstr>
      <vt:lpstr>Worked Example</vt:lpstr>
      <vt:lpstr>Worked Example</vt:lpstr>
      <vt:lpstr>Electrophilic Additions to Conjugated Dienes: Allylic Carbocations</vt:lpstr>
      <vt:lpstr>Electrophilic Additions to Conjugated Dienes: Allylic Carbocations</vt:lpstr>
      <vt:lpstr>Products of Addition to Delocalized Carbocation</vt:lpstr>
      <vt:lpstr>Worked Example</vt:lpstr>
      <vt:lpstr>Worked Example</vt:lpstr>
      <vt:lpstr>Kinetic versus Thermodynamic Control of Reactions</vt:lpstr>
      <vt:lpstr>Kinetic versus Thermodynamic Control of Reactions</vt:lpstr>
      <vt:lpstr>Figure 14.5 - Energy Diagram for Competing Reactions</vt:lpstr>
      <vt:lpstr>Kinetic versus Thermodynamic Control of Reactions</vt:lpstr>
      <vt:lpstr>Kinetic versus Thermodynamic Control of Reactions</vt:lpstr>
      <vt:lpstr>Worked Example</vt:lpstr>
      <vt:lpstr>The Diels-Alder Cycloaddition Reaction</vt:lpstr>
      <vt:lpstr>The Diels-Alder Cycloaddition Reaction</vt:lpstr>
      <vt:lpstr>Characteristics of the Diels-Alder Reaction</vt:lpstr>
      <vt:lpstr>Stereospecificity of the Diels-Alder Reaction</vt:lpstr>
      <vt:lpstr>Characteristics of the Diels-Alder Reaction</vt:lpstr>
      <vt:lpstr>Regiochemistry of the Diels-Alder Reaction</vt:lpstr>
      <vt:lpstr>Conformations of Dienes in the Diels-Alder Reaction</vt:lpstr>
      <vt:lpstr>Characteristics of the Diels-Alder Reaction</vt:lpstr>
      <vt:lpstr>Characteristics of the Diels–Alder Reaction</vt:lpstr>
      <vt:lpstr>Worked Example</vt:lpstr>
      <vt:lpstr>Worked Example</vt:lpstr>
      <vt:lpstr>Diene Polymers: Natural and Synthetic Rubbers</vt:lpstr>
      <vt:lpstr>Natural Rubber</vt:lpstr>
      <vt:lpstr>Synthetic Rubber</vt:lpstr>
      <vt:lpstr>Vulcanization</vt:lpstr>
      <vt:lpstr>Worked Example</vt:lpstr>
      <vt:lpstr>Ultraviolet Spectroscopy</vt:lpstr>
      <vt:lpstr>Ultraviolet Spectroscopy</vt:lpstr>
      <vt:lpstr>Principle of UV Spectroscopy</vt:lpstr>
      <vt:lpstr>Figure 14.11 - Ultraviolet Excitation of 1,3-butadiene</vt:lpstr>
      <vt:lpstr>Recording an Ultraviolet Spectrum</vt:lpstr>
      <vt:lpstr>Molar Absorptivity (ɛ)</vt:lpstr>
      <vt:lpstr>Worked Example</vt:lpstr>
      <vt:lpstr>Worked Example</vt:lpstr>
      <vt:lpstr>Interpreting UV Spectra:  The Effect of Conjugation</vt:lpstr>
      <vt:lpstr>Table 14.2 - Ultraviolet Absorptions of Some Conjugated Molecules</vt:lpstr>
      <vt:lpstr>Worked Example</vt:lpstr>
      <vt:lpstr>Conjugation, Color, and the Chemistry of Vision</vt:lpstr>
      <vt:lpstr>Figure 14.13 - Ultraviolet Spectrum of β-carotene</vt:lpstr>
      <vt:lpstr>Conjugation, Color, and the Chemistry of Vision</vt:lpstr>
      <vt:lpstr>Summary</vt:lpstr>
      <vt:lpstr>Summary</vt:lpstr>
    </vt:vector>
  </TitlesOfParts>
  <Company>University of Toronto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14. Conjugated Dienes and Ultraviolet Spectroscopy</dc:title>
  <dc:creator>Ronald Kluger</dc:creator>
  <cp:lastModifiedBy>EAWoods</cp:lastModifiedBy>
  <cp:revision>299</cp:revision>
  <dcterms:created xsi:type="dcterms:W3CDTF">2010-10-07T22:39:29Z</dcterms:created>
  <dcterms:modified xsi:type="dcterms:W3CDTF">2015-04-10T03:15:32Z</dcterms:modified>
</cp:coreProperties>
</file>