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9" r:id="rId1"/>
  </p:sldMasterIdLst>
  <p:notesMasterIdLst>
    <p:notesMasterId r:id="rId75"/>
  </p:notesMasterIdLst>
  <p:sldIdLst>
    <p:sldId id="256" r:id="rId2"/>
    <p:sldId id="315" r:id="rId3"/>
    <p:sldId id="316" r:id="rId4"/>
    <p:sldId id="317" r:id="rId5"/>
    <p:sldId id="318" r:id="rId6"/>
    <p:sldId id="258" r:id="rId7"/>
    <p:sldId id="319" r:id="rId8"/>
    <p:sldId id="320" r:id="rId9"/>
    <p:sldId id="261" r:id="rId10"/>
    <p:sldId id="276" r:id="rId11"/>
    <p:sldId id="307" r:id="rId12"/>
    <p:sldId id="321" r:id="rId13"/>
    <p:sldId id="322" r:id="rId14"/>
    <p:sldId id="262" r:id="rId15"/>
    <p:sldId id="279" r:id="rId16"/>
    <p:sldId id="259" r:id="rId17"/>
    <p:sldId id="280" r:id="rId18"/>
    <p:sldId id="323" r:id="rId19"/>
    <p:sldId id="283" r:id="rId20"/>
    <p:sldId id="324" r:id="rId21"/>
    <p:sldId id="325" r:id="rId22"/>
    <p:sldId id="326" r:id="rId23"/>
    <p:sldId id="263" r:id="rId24"/>
    <p:sldId id="284" r:id="rId25"/>
    <p:sldId id="327" r:id="rId26"/>
    <p:sldId id="264" r:id="rId27"/>
    <p:sldId id="285" r:id="rId28"/>
    <p:sldId id="286" r:id="rId29"/>
    <p:sldId id="328" r:id="rId30"/>
    <p:sldId id="329" r:id="rId31"/>
    <p:sldId id="265" r:id="rId32"/>
    <p:sldId id="288" r:id="rId33"/>
    <p:sldId id="330" r:id="rId34"/>
    <p:sldId id="331" r:id="rId35"/>
    <p:sldId id="332" r:id="rId36"/>
    <p:sldId id="266" r:id="rId37"/>
    <p:sldId id="333" r:id="rId38"/>
    <p:sldId id="291" r:id="rId39"/>
    <p:sldId id="293" r:id="rId40"/>
    <p:sldId id="334" r:id="rId41"/>
    <p:sldId id="267" r:id="rId42"/>
    <p:sldId id="294" r:id="rId43"/>
    <p:sldId id="335" r:id="rId44"/>
    <p:sldId id="336" r:id="rId45"/>
    <p:sldId id="268" r:id="rId46"/>
    <p:sldId id="309" r:id="rId47"/>
    <p:sldId id="337" r:id="rId48"/>
    <p:sldId id="296" r:id="rId49"/>
    <p:sldId id="338" r:id="rId50"/>
    <p:sldId id="339" r:id="rId51"/>
    <p:sldId id="269" r:id="rId52"/>
    <p:sldId id="298" r:id="rId53"/>
    <p:sldId id="299" r:id="rId54"/>
    <p:sldId id="301" r:id="rId55"/>
    <p:sldId id="340" r:id="rId56"/>
    <p:sldId id="341" r:id="rId57"/>
    <p:sldId id="342" r:id="rId58"/>
    <p:sldId id="270" r:id="rId59"/>
    <p:sldId id="310" r:id="rId60"/>
    <p:sldId id="302" r:id="rId61"/>
    <p:sldId id="343" r:id="rId62"/>
    <p:sldId id="344" r:id="rId63"/>
    <p:sldId id="345" r:id="rId64"/>
    <p:sldId id="271" r:id="rId65"/>
    <p:sldId id="346" r:id="rId66"/>
    <p:sldId id="347" r:id="rId67"/>
    <p:sldId id="348" r:id="rId68"/>
    <p:sldId id="349" r:id="rId69"/>
    <p:sldId id="351" r:id="rId70"/>
    <p:sldId id="350" r:id="rId71"/>
    <p:sldId id="352" r:id="rId72"/>
    <p:sldId id="353" r:id="rId73"/>
    <p:sldId id="354" r:id="rId74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0000FF"/>
    <a:srgbClr val="800000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2" charset="0"/>
                <a:ea typeface="ＭＳ Ｐゴシック" pitchFamily="-102" charset="-128"/>
                <a:cs typeface="ＭＳ Ｐゴシック" pitchFamily="-102" charset="-128"/>
              </a:defRPr>
            </a:lvl1pPr>
          </a:lstStyle>
          <a:p>
            <a:pPr>
              <a:defRPr/>
            </a:pPr>
            <a:fld id="{71B0C212-63DA-0F44-85DE-8F45DE9AB6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 b="1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20981-ABF2-974D-B7F0-5E67A508C5A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versus alpha substitutions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4B14E-E233-8F43-A068-2A7F9EA9F0D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BD496-F01A-7549-8DA9-E74A4654DFEF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78451-3150-C345-A648-35548B7966E4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E1F20-B830-BE4D-A98F-48592D7B638C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5BD7-B67E-024E-A16A-97C7B01F11C0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8C699-FBDF-CB4C-82EB-3E401155CFE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45F5E-D89F-A048-B380-BD2E97F600E7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49F84-8AF2-3241-9227-62D57350F613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Using aldol reactions in synthesis</a:t>
            </a:r>
          </a:p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6D43D-54E0-8F47-805F-FE7DE123A2C8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Using aldol reactions in synthesis</a:t>
            </a:r>
          </a:p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D7DCF-4BCC-F04F-8D47-419750307CE6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32D17-038A-514E-984C-F495549DFE5C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Using aldol reactions in synthesis</a:t>
            </a:r>
          </a:p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8A6CC-5BF3-5941-B16B-D2C8A428FD5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aldol reactions</a:t>
            </a:r>
          </a:p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63BD0-A8D9-3446-A2DE-B0DD3CB830D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aldol reactions</a:t>
            </a:r>
          </a:p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D3E0B-D14A-544D-8C81-5760987021BB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aldol reactions</a:t>
            </a:r>
          </a:p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8F2C7-E4CB-5542-895A-2E2B9E978C9E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aldol reactions</a:t>
            </a:r>
          </a:p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5956D-B66D-834E-9CC1-484D8E50FB3E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29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aldol reactions</a:t>
            </a:r>
          </a:p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8146B-8C71-BA41-A382-65F8679254F9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352DD-C110-454F-8778-B04C8B6960DD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aldol reactions</a:t>
            </a:r>
          </a:p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273FE-AC13-8645-943F-58F5B11878F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aldol reactions</a:t>
            </a:r>
          </a:p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995FE-599F-7548-8314-25350E1FFF5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33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aldol reactions</a:t>
            </a:r>
          </a:p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67C6A-A3E4-8E4C-9A38-64D444C9ACF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34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C5F1C-84A3-1047-AA3D-CB11BC431A9D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aldol reactions</a:t>
            </a:r>
          </a:p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4878-819C-D244-9B49-9DFEFA7EAB65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35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  <a:p>
            <a:r>
              <a:rPr lang="en-US"/>
              <a:t>The Claisen condensation reaction</a:t>
            </a:r>
          </a:p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756C1-5D9B-6F45-8E19-044BCD53DCC3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Claisen condensation reaction</a:t>
            </a:r>
          </a:p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F6D08-3624-D34C-8883-FD0D19E244B5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Claisen condensation reaction</a:t>
            </a:r>
          </a:p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8CD20-53B2-DF41-A86A-15E81BA69A53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Claisen condensation reaction</a:t>
            </a:r>
          </a:p>
          <a:p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D71F6-98EB-B040-9181-CF49257ED2A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Claisen condensation reaction</a:t>
            </a:r>
          </a:p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BF050-DD1E-8344-9298-6EA0346AC998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Claisen condensations</a:t>
            </a:r>
          </a:p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11871-2FA4-0A4C-B3D5-9E57AD6C0670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Claisen condensations</a:t>
            </a:r>
          </a:p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B9A6F-51CB-3244-94A1-27F85F1B5F9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42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Claisen condensations</a:t>
            </a:r>
          </a:p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87027-3A12-524C-8ED1-672D7114AC1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43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Mixed Claisen condensations</a:t>
            </a:r>
          </a:p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2D20A-A15D-E044-B9EC-EB1347C209EE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44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E6506-109C-5941-B591-5F573D7B348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Claisen condensations: The Dieckmann cyclization</a:t>
            </a:r>
          </a:p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66760-B863-B74E-93B5-A7F8E14D262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45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Claisen condensations: The Dieckmann cyclization</a:t>
            </a:r>
          </a:p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98DF6-BDD7-AA42-BB68-E5FB7467534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Claisen condensations: The Dieckmann cyclization</a:t>
            </a:r>
          </a:p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9783A-D9FC-B248-B49D-572C0166A75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Claisen condensations: The Dieckmann cyclization</a:t>
            </a:r>
          </a:p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4FBF1-FB5C-8747-8C35-6DDD2C30DD6B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Claisen condensations: The Dieckmann cyclization</a:t>
            </a:r>
          </a:p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619F0-3B3A-324C-921F-F7CD4A1A9B3F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Intramolecular Claisen condensations: The Dieckmann cyclization</a:t>
            </a:r>
          </a:p>
          <a:p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5B027-7434-CB42-A76F-4722523C5660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D9B69-C22B-034A-9A91-6169E1B45D5D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93082-2E94-0946-87C5-B48C529821FB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52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99252-EB14-9A44-BD09-ED0A514B95F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53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2197-38C9-2543-9A1A-97B35B23CD1F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54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>
              <a:sym typeface="Symbol" charset="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12273-7685-AF44-B9B8-0F9A34B9D90C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7EB6C-F457-FA4C-9D40-E8101EDDB6BD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55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A5281-61CE-7845-B33C-D2114B6E1E74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Conjugate carbonyl additions: The Michael reaction</a:t>
            </a:r>
          </a:p>
          <a:p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0E182-7340-254D-A84A-58B2EAC718A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with enamines: The Stork reaction</a:t>
            </a:r>
          </a:p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14A0A-85BA-FE4D-8D69-9398670A0516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with enamines: The Stork reaction</a:t>
            </a:r>
          </a:p>
          <a:p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577B8-2E4C-1A4A-AEDF-ACCEDBA7D55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59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with enamines: The Stork reaction</a:t>
            </a:r>
          </a:p>
          <a:p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7770-7BCE-6644-A5B6-B18DAFAAB00C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with enamines: The Stork reaction</a:t>
            </a:r>
          </a:p>
          <a:p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703A9-7D47-0C46-AC4D-8D55C6100AFC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with enamines: The Stork reaction</a:t>
            </a:r>
          </a:p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AE6E8-6AF0-5F4F-AC9A-27AC05929046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62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with enamines: The Stork reaction</a:t>
            </a:r>
          </a:p>
          <a:p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A2EE-4CD8-9046-8160-90D3C184C96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63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Robinson annulation reaction</a:t>
            </a:r>
          </a:p>
          <a:p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8C3C4-0D86-FB4E-B1A2-8CFC5398FD14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64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D6BC2-99FE-7741-AAA8-E83CEB2B93B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Robinson annulation reaction</a:t>
            </a:r>
          </a:p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461C9-0730-9844-9FA7-804E7E844B4D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65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Robinson annulation reaction</a:t>
            </a:r>
          </a:p>
          <a:p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E5C99-FA04-1645-BE52-ECE49582784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66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Robinson annulation reaction</a:t>
            </a:r>
          </a:p>
          <a:p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1F161-0945-E44A-A7DB-8B3C5688755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67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Robinson annulation reaction</a:t>
            </a:r>
          </a:p>
          <a:p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75B8E-73A5-B14E-90C6-9366EBAC1FD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68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Some biological carbonyl condensation reactions</a:t>
            </a:r>
          </a:p>
          <a:p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7C3CD-8C12-3B42-A153-2AFA7FDD0900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69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Some biological carbonyl condensation reactions</a:t>
            </a:r>
          </a:p>
          <a:p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5F3E6-76CB-3844-88BB-11B6D0F497FA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70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Some biological carbonyl condensation reactions</a:t>
            </a:r>
          </a:p>
          <a:p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2098F-E3D1-7343-BDA5-9A977D04B522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71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4D864-5FF1-1042-B536-9DD64C6AA151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condensations: The aldol reaction</a:t>
            </a:r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9DC52-4D3E-944F-A4BA-7BBD513CF74E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Carbonyl condensations versus alpha substitutions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8CE43-C8AA-7B4F-B24D-9F1D02DAFE28}" type="slidenum">
              <a:rPr lang="en-CA">
                <a:latin typeface="Arial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engage.com/chemistry/mcmurry" TargetMode="External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ＭＳ Ｐゴシック" pitchFamily="-102" charset="-128"/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cs typeface="ＭＳ Ｐゴシック" pitchFamily="-102" charset="-128"/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ＭＳ Ｐゴシック" pitchFamily="-102" charset="-128"/>
            </a:endParaRP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2713" y="152400"/>
            <a:ext cx="25257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  <a:prstGeom prst="rect">
            <a:avLst/>
          </a:prstGeo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  <a:prstGeom prst="rect">
            <a:avLst/>
          </a:prstGeo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1995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1600"/>
            <a:ext cx="821055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0"/>
            <a:ext cx="2090737" cy="6629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119813" cy="6629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1995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821055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1995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4000"/>
            <a:ext cx="4029075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524000"/>
            <a:ext cx="4029075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1995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ＭＳ Ｐゴシック" pitchFamily="-102" charset="-128"/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© 2016 Cengage Learning. All Rights Reserved.</a:t>
            </a:r>
            <a:endParaRPr lang="en-US" dirty="0"/>
          </a:p>
        </p:txBody>
      </p:sp>
      <p:pic>
        <p:nvPicPr>
          <p:cNvPr id="1029" name="Picture 10"/>
          <p:cNvPicPr>
            <a:picLocks noChangeAspect="1"/>
          </p:cNvPicPr>
          <p:nvPr userDrawn="1"/>
        </p:nvPicPr>
        <p:blipFill>
          <a:blip r:embed="rId13"/>
          <a:srcRect l="15543" t="31113" r="27777" b="18887"/>
          <a:stretch>
            <a:fillRect/>
          </a:stretch>
        </p:blipFill>
        <p:spPr bwMode="auto">
          <a:xfrm>
            <a:off x="7883525" y="0"/>
            <a:ext cx="12604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7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429000"/>
            <a:ext cx="6629400" cy="2209800"/>
          </a:xfrm>
          <a:noFill/>
        </p:spPr>
        <p:txBody>
          <a:bodyPr/>
          <a:lstStyle/>
          <a:p>
            <a:pPr eaLnBrk="1" hangingPunct="1"/>
            <a:r>
              <a:rPr lang="en-US"/>
              <a:t>Chapter 23</a:t>
            </a:r>
            <a:br>
              <a:rPr lang="en-US"/>
            </a:br>
            <a:r>
              <a:rPr lang="en-US"/>
              <a:t>Carbonyl Condensation Reactions</a:t>
            </a:r>
            <a:endParaRPr lang="en-CA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 i="1">
                <a:latin typeface="Helvetica" charset="0"/>
                <a:ea typeface="Times New Roman" charset="0"/>
                <a:cs typeface="Times New Roman" charset="0"/>
              </a:rPr>
              <a:t/>
            </a:r>
            <a:br>
              <a:rPr lang="en-US" b="1" i="1">
                <a:latin typeface="Helvetica" charset="0"/>
                <a:ea typeface="Times New Roman" charset="0"/>
                <a:cs typeface="Times New Roman" charset="0"/>
              </a:rPr>
            </a:br>
            <a:endParaRPr lang="en-US" b="1" i="1">
              <a:latin typeface="Helvetica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Equilibrium of the Aldol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ym typeface="Symbol" charset="2"/>
              </a:rPr>
              <a:t>Structure of the substrate and the reaction conditions determine aldol equilibrium</a:t>
            </a:r>
          </a:p>
          <a:p>
            <a:pPr lvl="1"/>
            <a:r>
              <a:rPr lang="en-US">
                <a:sym typeface="Symbol" charset="2"/>
              </a:rPr>
              <a:t>In the absence of an -substituent, the product is favored and in cases of disubstituted aldehydes, the reactant is favored</a:t>
            </a:r>
          </a:p>
          <a:p>
            <a:pPr lvl="2"/>
            <a:r>
              <a:rPr lang="en-US">
                <a:sym typeface="Symbol" charset="2"/>
              </a:rPr>
              <a:t>Steric factors are believed to be the cause as steric congestion in the product is caused by increased substitution</a:t>
            </a:r>
          </a:p>
          <a:p>
            <a:endParaRPr lang="en-US">
              <a:sym typeface="Symbol" charset="2"/>
            </a:endParaRPr>
          </a:p>
          <a:p>
            <a:endParaRPr lang="en-US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Aldehydes and Ketones and the Aldol Equilibrium</a:t>
            </a:r>
          </a:p>
        </p:txBody>
      </p:sp>
      <p:pic>
        <p:nvPicPr>
          <p:cNvPr id="29699" name="Picture 1030" descr="23_u003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135438"/>
            <a:ext cx="471328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31" descr="23_u00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0475" y="1524000"/>
            <a:ext cx="6908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Predict the aldol reaction product in the compound below:</a:t>
            </a:r>
          </a:p>
          <a:p>
            <a:pPr lvl="1"/>
            <a:endParaRPr lang="en-US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590800"/>
            <a:ext cx="2228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r>
              <a:rPr lang="en-US"/>
              <a:t>Forming the enolate of one molecule of the carbonyl compound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917"/>
          <a:stretch>
            <a:fillRect/>
          </a:stretch>
        </p:blipFill>
        <p:spPr bwMode="auto">
          <a:xfrm>
            <a:off x="603250" y="3200400"/>
            <a:ext cx="82359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Carbonyl Condensations versus </a:t>
            </a:r>
            <a:r>
              <a:rPr lang="en-US">
                <a:sym typeface="Symbol" charset="2"/>
              </a:rPr>
              <a:t>Alpha </a:t>
            </a:r>
            <a:r>
              <a:rPr lang="en-US"/>
              <a:t>Substitutions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Carbonyl condensations and </a:t>
            </a:r>
            <a:r>
              <a:rPr lang="en-US">
                <a:sym typeface="Symbol" charset="2"/>
              </a:rPr>
              <a:t></a:t>
            </a:r>
            <a:r>
              <a:rPr lang="en-US"/>
              <a:t> substitutions have similar experimental conditions</a:t>
            </a:r>
          </a:p>
          <a:p>
            <a:pPr lvl="1"/>
            <a:r>
              <a:rPr lang="en-US"/>
              <a:t>Control of experimental conditions is necessary in determining the outcome of a reaction</a:t>
            </a:r>
          </a:p>
          <a:p>
            <a:r>
              <a:rPr lang="en-US"/>
              <a:t>In an </a:t>
            </a:r>
            <a:r>
              <a:rPr lang="en-US">
                <a:sym typeface="Symbol" charset="2"/>
              </a:rPr>
              <a:t></a:t>
            </a:r>
            <a:r>
              <a:rPr lang="en-US"/>
              <a:t>-substitution reaction, a strong base used and the conditions created ensure that the carbonyl compound quickly converts to an enolate ion at a low temperature</a:t>
            </a:r>
          </a:p>
        </p:txBody>
      </p:sp>
      <p:pic>
        <p:nvPicPr>
          <p:cNvPr id="35844" name="Picture 1030" descr="23_u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953000"/>
            <a:ext cx="7086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Carbonyl Condensations versus Alpha Substitutions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In a carbonyl condensation, a catalytic amount of a relatively weak base is required</a:t>
            </a:r>
          </a:p>
          <a:p>
            <a:pPr lvl="1"/>
            <a:r>
              <a:rPr lang="en-US"/>
              <a:t>Result is the formation of a small amount of enolate ion in the presence of unreacted carbonyl compound</a:t>
            </a:r>
          </a:p>
        </p:txBody>
      </p:sp>
      <p:pic>
        <p:nvPicPr>
          <p:cNvPr id="37892" name="Picture 1030" descr="23_u0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7975" y="3352800"/>
            <a:ext cx="64992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-hydroxy carbonyl products dehydrate to yield conjugated enones</a:t>
            </a:r>
          </a:p>
          <a:p>
            <a:r>
              <a:rPr lang="en-US"/>
              <a:t>The term condensation is based on the fact that that water condenses during the formation of an enome product</a:t>
            </a:r>
          </a:p>
        </p:txBody>
      </p:sp>
      <p:pic>
        <p:nvPicPr>
          <p:cNvPr id="39940" name="Picture 6" descr="23_u0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" y="3906838"/>
            <a:ext cx="78025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Dehydration in aldol products is due to their carbonyl group</a:t>
            </a:r>
          </a:p>
          <a:p>
            <a:pPr lvl="1"/>
            <a:r>
              <a:rPr lang="en-US"/>
              <a:t>The </a:t>
            </a:r>
            <a:r>
              <a:rPr lang="en-US">
                <a:sym typeface="Symbol" charset="2"/>
              </a:rPr>
              <a:t></a:t>
            </a:r>
            <a:r>
              <a:rPr lang="en-US"/>
              <a:t> hydrogen is removed by a base yielding an enolate ion that expels the </a:t>
            </a:r>
            <a:r>
              <a:rPr lang="en-US">
                <a:sym typeface="Symbol" charset="2"/>
              </a:rPr>
              <a:t>–</a:t>
            </a:r>
            <a:r>
              <a:rPr lang="en-US"/>
              <a:t>OH leaving group</a:t>
            </a:r>
          </a:p>
          <a:p>
            <a:pPr lvl="1"/>
            <a:r>
              <a:rPr lang="en-US"/>
              <a:t>In acidic conditions, the </a:t>
            </a:r>
            <a:r>
              <a:rPr lang="en-US">
                <a:sym typeface="Symbol" charset="2"/>
              </a:rPr>
              <a:t>–</a:t>
            </a:r>
            <a:r>
              <a:rPr lang="en-US"/>
              <a:t>OH group is protonated and water is expelled</a:t>
            </a:r>
          </a:p>
        </p:txBody>
      </p:sp>
      <p:pic>
        <p:nvPicPr>
          <p:cNvPr id="41988" name="Picture 6" descr="23_u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038600"/>
            <a:ext cx="64420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Dehydration of Aldol Products: Synthesis of Enones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Conjugated enones are more stable than nonconjugated enones</a:t>
            </a: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2514600"/>
            <a:ext cx="68707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Aldol Equilibrium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Removal of water from the aldol reaction mixture can be used to drive the aldol equilibrium toward the product</a:t>
            </a:r>
          </a:p>
          <a:p>
            <a:r>
              <a:rPr lang="en-US"/>
              <a:t>Despite the unfavourable initial aldol step, the following dehydration step results in the many aldol condensations</a:t>
            </a:r>
          </a:p>
        </p:txBody>
      </p:sp>
      <p:pic>
        <p:nvPicPr>
          <p:cNvPr id="46084" name="Picture 6" descr="23_u0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133850"/>
            <a:ext cx="85645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r>
              <a:rPr lang="en-US"/>
              <a:t>(23.1)</a:t>
            </a:r>
          </a:p>
          <a:p>
            <a:pPr marL="0" indent="0"/>
            <a:r>
              <a:rPr lang="en-US"/>
              <a:t>Carbonyl condensations: The aldol reaction</a:t>
            </a:r>
          </a:p>
          <a:p>
            <a:pPr marL="0" indent="0">
              <a:buFont typeface="Wingdings" charset="2"/>
              <a:buNone/>
            </a:pPr>
            <a:r>
              <a:rPr lang="en-US"/>
              <a:t>(23.2)</a:t>
            </a:r>
          </a:p>
          <a:p>
            <a:pPr marL="0" indent="0"/>
            <a:r>
              <a:rPr lang="en-US"/>
              <a:t>Carbonyl condensations versus </a:t>
            </a:r>
            <a:r>
              <a:rPr lang="en-US">
                <a:sym typeface="Symbol" charset="2"/>
              </a:rPr>
              <a:t>alpha</a:t>
            </a:r>
            <a:r>
              <a:rPr lang="en-US"/>
              <a:t> substitutions</a:t>
            </a:r>
          </a:p>
          <a:p>
            <a:pPr marL="0" indent="0">
              <a:buFont typeface="Wingdings" charset="2"/>
              <a:buNone/>
            </a:pPr>
            <a:r>
              <a:rPr lang="en-US"/>
              <a:t>(23.3)</a:t>
            </a:r>
          </a:p>
          <a:p>
            <a:pPr marL="0" indent="0"/>
            <a:r>
              <a:rPr lang="en-US"/>
              <a:t>Dehydration of aldol products: Synthesis of enones</a:t>
            </a:r>
          </a:p>
          <a:p>
            <a:pPr marL="0" indent="0">
              <a:buFont typeface="Wingdings" charset="2"/>
              <a:buNone/>
            </a:pPr>
            <a:r>
              <a:rPr lang="en-US"/>
              <a:t>(23.4)</a:t>
            </a:r>
          </a:p>
          <a:p>
            <a:pPr marL="0" indent="0"/>
            <a:r>
              <a:rPr lang="en-US"/>
              <a:t>Using aldol reactions in synthesis</a:t>
            </a:r>
          </a:p>
          <a:p>
            <a:pPr marL="0" inden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Draw the two enone products, excluding double-bond isomers, that result in the aldol condensation of 3-methylcyclohexanone</a:t>
            </a: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3" y="3170238"/>
            <a:ext cx="26193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r>
              <a:rPr lang="en-US"/>
              <a:t>Including double bond isomers, 4 products can be formed</a:t>
            </a:r>
          </a:p>
          <a:p>
            <a:pPr lvl="1"/>
            <a:r>
              <a:rPr lang="en-US"/>
              <a:t>The major product is formed by the reaction of the enolate formed by abstraction of a proton at position “a”</a:t>
            </a:r>
          </a:p>
          <a:p>
            <a:pPr lvl="2"/>
            <a:r>
              <a:rPr lang="en-US"/>
              <a:t>Position “b” has more steric hindrance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7938" y="1524000"/>
            <a:ext cx="6911975" cy="51054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Aldol Reactions in Synthesis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Experimental conditions determine the product of the aldol reaction</a:t>
            </a:r>
          </a:p>
          <a:p>
            <a:pPr lvl="1"/>
            <a:r>
              <a:rPr lang="en-US"/>
              <a:t>Working backwards may help to foresee when the aldol reaction may be useful in synthesis</a:t>
            </a:r>
          </a:p>
          <a:p>
            <a:r>
              <a:rPr lang="en-US"/>
              <a:t>If a desired molecule contains either a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-hydroxy carbonyl or a conjugated enone, it might come from an aldol reaction</a:t>
            </a:r>
          </a:p>
        </p:txBody>
      </p:sp>
      <p:pic>
        <p:nvPicPr>
          <p:cNvPr id="54276" name="Picture 7" descr="23_u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50" y="4819650"/>
            <a:ext cx="85645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Extending the Synthesis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Subsequent transformations can be carried out on the aldol products</a:t>
            </a:r>
          </a:p>
        </p:txBody>
      </p:sp>
      <p:pic>
        <p:nvPicPr>
          <p:cNvPr id="56324" name="Picture 6" descr="23_u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86000"/>
            <a:ext cx="786288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Determine whether 2-Hydroxy-2-methylpentanal is an aldol condensation product</a:t>
            </a:r>
          </a:p>
          <a:p>
            <a:pPr lvl="1"/>
            <a:r>
              <a:rPr lang="en-US"/>
              <a:t>Identify its aldehyde or ketone precursor</a:t>
            </a:r>
          </a:p>
          <a:p>
            <a:r>
              <a:rPr lang="en-US"/>
              <a:t>Solution: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This product results from the aldol self-condensation of 3-pentanone, followed by dehydration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83121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Aldol Reactions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mixed aldol reaction between two similar aldehyde or ketone partners leads to a mixture of four possible products</a:t>
            </a:r>
          </a:p>
        </p:txBody>
      </p:sp>
      <p:pic>
        <p:nvPicPr>
          <p:cNvPr id="60420" name="Picture 6" descr="23_u0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895600"/>
            <a:ext cx="858361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Mixed Aldols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mixed aldol reaction is possible when:</a:t>
            </a:r>
          </a:p>
          <a:p>
            <a:pPr lvl="1"/>
            <a:r>
              <a:rPr lang="en-US"/>
              <a:t>One of the carbonyl partners have no </a:t>
            </a:r>
            <a:r>
              <a:rPr lang="en-US">
                <a:sym typeface="Symbol" charset="2"/>
              </a:rPr>
              <a:t> </a:t>
            </a:r>
            <a:r>
              <a:rPr lang="en-US"/>
              <a:t>hydrogens </a:t>
            </a:r>
          </a:p>
          <a:p>
            <a:pPr lvl="1"/>
            <a:r>
              <a:rPr lang="en-US"/>
              <a:t>An unhindered carbonyl group is present </a:t>
            </a:r>
          </a:p>
        </p:txBody>
      </p:sp>
      <p:pic>
        <p:nvPicPr>
          <p:cNvPr id="62468" name="Picture 6" descr="23_u0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022725"/>
            <a:ext cx="85740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Mixed Aldols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successful mixed aldol reaction is also possible when one of the carbonyl partners is transformed into its enolate ion on account of a higher acidic nature than the other carbonyl partner</a:t>
            </a:r>
          </a:p>
        </p:txBody>
      </p:sp>
      <p:pic>
        <p:nvPicPr>
          <p:cNvPr id="64516" name="Picture 6" descr="23_u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10000"/>
            <a:ext cx="856456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Mixed Aldols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Determine if the following compound can be prepared by a mixed aldol reaction</a:t>
            </a:r>
          </a:p>
          <a:p>
            <a:pPr lvl="1"/>
            <a:r>
              <a:rPr lang="en-US"/>
              <a:t>Show the reactant that can be used</a:t>
            </a:r>
          </a:p>
        </p:txBody>
      </p:sp>
      <p:pic>
        <p:nvPicPr>
          <p:cNvPr id="6656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213" y="2895600"/>
            <a:ext cx="2695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r>
              <a:rPr lang="en-US" smtClean="0"/>
              <a:t>(23.5)</a:t>
            </a:r>
          </a:p>
          <a:p>
            <a:pPr marL="0" indent="0"/>
            <a:r>
              <a:rPr lang="en-US" smtClean="0"/>
              <a:t>Mixed aldol reactions</a:t>
            </a:r>
          </a:p>
          <a:p>
            <a:pPr marL="0" indent="0">
              <a:buFont typeface="Wingdings" charset="2"/>
              <a:buNone/>
            </a:pPr>
            <a:r>
              <a:rPr lang="en-US" smtClean="0"/>
              <a:t>(23.6)</a:t>
            </a:r>
          </a:p>
          <a:p>
            <a:pPr marL="0" indent="0"/>
            <a:r>
              <a:rPr lang="en-US" smtClean="0"/>
              <a:t>Intramolecular aldol reactions</a:t>
            </a:r>
          </a:p>
          <a:p>
            <a:pPr marL="0" indent="0">
              <a:buFont typeface="Wingdings" charset="2"/>
              <a:buNone/>
            </a:pPr>
            <a:r>
              <a:rPr lang="en-US" smtClean="0"/>
              <a:t>(23.7)</a:t>
            </a:r>
          </a:p>
          <a:p>
            <a:pPr marL="0" indent="0"/>
            <a:r>
              <a:rPr lang="en-US" smtClean="0"/>
              <a:t>The Claisen condensation reaction</a:t>
            </a:r>
          </a:p>
          <a:p>
            <a:pPr marL="0" indent="0">
              <a:buFont typeface="Wingdings" charset="2"/>
              <a:buNone/>
            </a:pPr>
            <a:r>
              <a:rPr lang="en-US" smtClean="0"/>
              <a:t>(23.8)</a:t>
            </a:r>
          </a:p>
          <a:p>
            <a:pPr marL="0" indent="0"/>
            <a:r>
              <a:rPr lang="en-US" smtClean="0"/>
              <a:t>Mixed Claisen condensations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This mixed aldol will succeed because one of the components, benzaldehyde, is a good acceptor of nucleophiles, yet has no </a:t>
            </a:r>
            <a:r>
              <a:rPr lang="en-US">
                <a:sym typeface="Symbol" charset="2"/>
              </a:rPr>
              <a:t>-hydrogen atoms</a:t>
            </a:r>
          </a:p>
          <a:p>
            <a:pPr lvl="1"/>
            <a:r>
              <a:rPr lang="en-US">
                <a:sym typeface="Symbol" charset="2"/>
              </a:rPr>
              <a:t>Although it is possible for acetone to undergo self-condensation, the mixed aldol reaction is favored more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312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Intramolecular Aldol Reactions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Treatment of certain dicarbonyl compounds with base produces cyclic products by intramolecular reaction</a:t>
            </a:r>
          </a:p>
        </p:txBody>
      </p:sp>
      <p:pic>
        <p:nvPicPr>
          <p:cNvPr id="70660" name="Picture 6" descr="23_u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97150"/>
            <a:ext cx="4546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Intramolecular Aldol Reactions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Similar to that of intermolecular reactions</a:t>
            </a:r>
          </a:p>
          <a:p>
            <a:pPr lvl="1"/>
            <a:r>
              <a:rPr lang="en-US"/>
              <a:t>Difference is that the same molecule houses both the nucleophilic carbonyl donor and the electrophilic carbonyl acceptor</a:t>
            </a:r>
          </a:p>
          <a:p>
            <a:pPr lvl="1"/>
            <a:r>
              <a:rPr lang="en-US"/>
              <a:t>The characteristics of the enolate formed controls the end result of the reaction</a:t>
            </a:r>
          </a:p>
          <a:p>
            <a:pPr lvl="2"/>
            <a:r>
              <a:rPr lang="en-US"/>
              <a:t>A mixture of products can be formed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Figure 23.3 </a:t>
            </a:r>
            <a:r>
              <a:rPr lang="en-US" sz="3600"/>
              <a:t>- Intramolecular Aldol Reaction of 2,5-hexanedione</a:t>
            </a:r>
          </a:p>
        </p:txBody>
      </p:sp>
      <p:pic>
        <p:nvPicPr>
          <p:cNvPr id="74755" name="Picture 6" descr="23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470025"/>
            <a:ext cx="855345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Determine the product from base treatment of 1,6-cyclodecanedione</a:t>
            </a: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3"/>
          <a:srcRect r="1656"/>
          <a:stretch>
            <a:fillRect/>
          </a:stretch>
        </p:blipFill>
        <p:spPr bwMode="auto">
          <a:xfrm>
            <a:off x="2409825" y="2481263"/>
            <a:ext cx="4524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r>
              <a:rPr lang="en-US"/>
              <a:t>This intramolecular aldol condensation gives a product with a seven-membered ring fused to a five-membered 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388" y="3276600"/>
            <a:ext cx="62452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 Reaction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Occurs between two ester molecules </a:t>
            </a:r>
          </a:p>
          <a:p>
            <a:pPr lvl="1"/>
            <a:r>
              <a:rPr lang="en-US"/>
              <a:t>An ester with an </a:t>
            </a:r>
            <a:r>
              <a:rPr lang="en-US">
                <a:sym typeface="Symbol" charset="2"/>
              </a:rPr>
              <a:t> hydrogen undergoes reversible carbonyl condensation reaction when treated with 1 equivalent of a base resulting in a -keto ester</a:t>
            </a:r>
            <a:endParaRPr lang="en-US"/>
          </a:p>
        </p:txBody>
      </p:sp>
      <p:pic>
        <p:nvPicPr>
          <p:cNvPr id="80900" name="Picture 6" descr="23_u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289425"/>
            <a:ext cx="85836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Figure 23.4 </a:t>
            </a:r>
            <a:r>
              <a:rPr lang="en-US" sz="3600"/>
              <a:t>- Mechanism of the Claisen Condensation Reaction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82948" name="Picture 4" descr="23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</a:blip>
          <a:srcRect t="912" b="50879"/>
          <a:stretch>
            <a:fillRect/>
          </a:stretch>
        </p:blipFill>
        <p:spPr bwMode="auto">
          <a:xfrm>
            <a:off x="1311275" y="1590675"/>
            <a:ext cx="651033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Figure 23.4 </a:t>
            </a:r>
            <a:r>
              <a:rPr lang="en-US" sz="3600"/>
              <a:t>- Mechanism of the Claisen Condensation Reaction</a:t>
            </a:r>
          </a:p>
        </p:txBody>
      </p:sp>
      <p:pic>
        <p:nvPicPr>
          <p:cNvPr id="84995" name="Picture 4" descr="23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</a:blip>
          <a:srcRect t="48756" b="912"/>
          <a:stretch>
            <a:fillRect/>
          </a:stretch>
        </p:blipFill>
        <p:spPr bwMode="auto">
          <a:xfrm>
            <a:off x="1447800" y="1528763"/>
            <a:ext cx="65119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the Claisen Condensation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If the starting ester has more than one acidic </a:t>
            </a:r>
            <a:r>
              <a:rPr lang="en-US">
                <a:sym typeface="Symbol" charset="2"/>
              </a:rPr>
              <a:t></a:t>
            </a:r>
            <a:r>
              <a:rPr lang="en-US"/>
              <a:t> hydrogen, the product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-keto ester has a doubly activated hydrogen atom that can be abstracted by base</a:t>
            </a:r>
          </a:p>
          <a:p>
            <a:pPr lvl="1"/>
            <a:r>
              <a:rPr lang="en-US"/>
              <a:t>Requires a full equivalent of base rather than a catalytic amount</a:t>
            </a:r>
          </a:p>
          <a:p>
            <a:r>
              <a:rPr lang="en-US"/>
              <a:t>Deprotonation of the product causes a shift in equilibrium over to the side of the product, resulting in high yields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r>
              <a:rPr lang="en-US"/>
              <a:t>(23.9)</a:t>
            </a:r>
          </a:p>
          <a:p>
            <a:pPr marL="0" indent="0"/>
            <a:r>
              <a:rPr lang="en-US"/>
              <a:t>Intramolecular Claisen condensations: The Dieckmann cyclization</a:t>
            </a:r>
          </a:p>
          <a:p>
            <a:pPr marL="0" indent="0">
              <a:buFont typeface="Wingdings" charset="2"/>
              <a:buNone/>
            </a:pPr>
            <a:r>
              <a:rPr lang="en-US"/>
              <a:t>(23.10)</a:t>
            </a:r>
          </a:p>
          <a:p>
            <a:pPr marL="0" indent="0"/>
            <a:r>
              <a:rPr lang="en-US"/>
              <a:t>Conjugate carbonyl additions: The Michael reaction</a:t>
            </a:r>
          </a:p>
          <a:p>
            <a:pPr marL="0" indent="0">
              <a:buFont typeface="Wingdings" charset="2"/>
              <a:buNone/>
            </a:pPr>
            <a:r>
              <a:rPr lang="en-US"/>
              <a:t>(23.11)</a:t>
            </a:r>
          </a:p>
          <a:p>
            <a:pPr marL="0" indent="0"/>
            <a:r>
              <a:rPr lang="en-US"/>
              <a:t>Carbonyl condensations with enamines: The stork reaction</a:t>
            </a:r>
          </a:p>
          <a:p>
            <a:pPr marL="0" inden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Determine the product obtained by Claisen condensation of (CH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2</a:t>
            </a:r>
            <a:r>
              <a:rPr lang="en-US"/>
              <a:t>CHCH</a:t>
            </a:r>
            <a:r>
              <a:rPr lang="en-US" baseline="-25000"/>
              <a:t>2</a:t>
            </a:r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Et</a:t>
            </a:r>
          </a:p>
          <a:p>
            <a:r>
              <a:rPr lang="en-US"/>
              <a:t>Solution:</a:t>
            </a:r>
          </a:p>
          <a:p>
            <a:pPr lvl="1"/>
            <a:r>
              <a:rPr lang="en-US"/>
              <a:t>Writing the two Claisen components in the correct orientation makes it easier to predict the product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4343400"/>
            <a:ext cx="83121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Claisen Condensations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Successful when one of the two esters cannot form an enolate ion as it does not possess </a:t>
            </a:r>
            <a:r>
              <a:rPr lang="en-US">
                <a:sym typeface="Symbol" charset="2"/>
              </a:rPr>
              <a:t> hydrogens</a:t>
            </a:r>
            <a:endParaRPr lang="en-US"/>
          </a:p>
        </p:txBody>
      </p:sp>
      <p:pic>
        <p:nvPicPr>
          <p:cNvPr id="91140" name="Picture 6" descr="23_u0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" y="3200400"/>
            <a:ext cx="85566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Causing Claisen-like Reactions in Esters and Ketones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Reactions between esters and ketones result in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-diketones</a:t>
            </a:r>
          </a:p>
          <a:p>
            <a:r>
              <a:rPr lang="en-US"/>
              <a:t>An ester component with no </a:t>
            </a:r>
            <a:r>
              <a:rPr lang="en-US">
                <a:sym typeface="Symbol" charset="2"/>
              </a:rPr>
              <a:t></a:t>
            </a:r>
            <a:r>
              <a:rPr lang="en-US"/>
              <a:t> hydrogens is favorable</a:t>
            </a:r>
          </a:p>
        </p:txBody>
      </p:sp>
      <p:pic>
        <p:nvPicPr>
          <p:cNvPr id="93188" name="Picture 6" descr="23_u0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" y="3733800"/>
            <a:ext cx="85566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Predict the product in the following Claisen-like mixed reaction</a:t>
            </a:r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2493963"/>
            <a:ext cx="83121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r>
              <a:rPr lang="en-US"/>
              <a:t>Dimethyl oxalate is a very efficient reagent in mixed Claisen reactions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2895600"/>
            <a:ext cx="831215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Intramolecular Claisen Condensations: </a:t>
            </a:r>
            <a:br>
              <a:rPr lang="en-US" sz="3200"/>
            </a:br>
            <a:r>
              <a:rPr lang="en-US" sz="3200"/>
              <a:t>The Dieckmann Cyclization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It can occur in diketones</a:t>
            </a:r>
          </a:p>
          <a:p>
            <a:r>
              <a:rPr lang="en-US"/>
              <a:t>Effective </a:t>
            </a:r>
            <a:r>
              <a:rPr lang="en-US" b="1">
                <a:solidFill>
                  <a:srgbClr val="0070C0"/>
                </a:solidFill>
              </a:rPr>
              <a:t>Dieckmann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0070C0"/>
                </a:solidFill>
              </a:rPr>
              <a:t>cyclization</a:t>
            </a:r>
            <a:r>
              <a:rPr lang="en-US"/>
              <a:t> reactions occur in 1,6-diesters and 1,7-diesters </a:t>
            </a:r>
          </a:p>
        </p:txBody>
      </p:sp>
      <p:pic>
        <p:nvPicPr>
          <p:cNvPr id="99332" name="Picture 6" descr="23_u0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824163"/>
            <a:ext cx="58420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Figure 13.5 </a:t>
            </a:r>
            <a:r>
              <a:rPr lang="en-US"/>
              <a:t>- Mechanism of the Dieckmann Cyclization</a:t>
            </a:r>
          </a:p>
        </p:txBody>
      </p:sp>
      <p:pic>
        <p:nvPicPr>
          <p:cNvPr id="101379" name="Picture 5" descr="23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</a:blip>
          <a:srcRect b="52080"/>
          <a:stretch>
            <a:fillRect/>
          </a:stretch>
        </p:blipFill>
        <p:spPr bwMode="auto">
          <a:xfrm>
            <a:off x="1495425" y="1136650"/>
            <a:ext cx="741997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Figure 13.5 </a:t>
            </a:r>
            <a:r>
              <a:rPr lang="en-US"/>
              <a:t>- Mechanism of the Dieckmann Cyclization</a:t>
            </a:r>
          </a:p>
        </p:txBody>
      </p:sp>
      <p:pic>
        <p:nvPicPr>
          <p:cNvPr id="103427" name="Picture 6" descr="23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</a:blip>
          <a:srcRect t="47952"/>
          <a:stretch>
            <a:fillRect/>
          </a:stretch>
        </p:blipFill>
        <p:spPr bwMode="auto">
          <a:xfrm>
            <a:off x="1676400" y="1295400"/>
            <a:ext cx="6759575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Alkylating the Product of the Dieckmann Reaction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cyclic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-keto ester can be further alkylated and decarboxylated as in the acetoacetic ester synthesis </a:t>
            </a:r>
          </a:p>
        </p:txBody>
      </p:sp>
      <p:pic>
        <p:nvPicPr>
          <p:cNvPr id="105476" name="Picture 6" descr="23_u0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200400"/>
            <a:ext cx="85645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Determine the product of the reaction below</a:t>
            </a:r>
          </a:p>
          <a:p>
            <a:endParaRPr lang="en-US"/>
          </a:p>
        </p:txBody>
      </p:sp>
      <p:pic>
        <p:nvPicPr>
          <p:cNvPr id="1075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2238375"/>
            <a:ext cx="73453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2"/>
              <a:buNone/>
            </a:pPr>
            <a:r>
              <a:rPr lang="en-US"/>
              <a:t>(23.12)</a:t>
            </a:r>
          </a:p>
          <a:p>
            <a:pPr marL="0" indent="0"/>
            <a:r>
              <a:rPr lang="en-US"/>
              <a:t>The Robinson annulation reaction</a:t>
            </a:r>
          </a:p>
          <a:p>
            <a:pPr marL="0" indent="0">
              <a:buFont typeface="Wingdings" charset="2"/>
              <a:buNone/>
            </a:pPr>
            <a:r>
              <a:rPr lang="en-US"/>
              <a:t>(23.13)</a:t>
            </a:r>
          </a:p>
          <a:p>
            <a:pPr marL="0" indent="0"/>
            <a:r>
              <a:rPr lang="en-US"/>
              <a:t>Some biological carbonyl condensation reactions</a:t>
            </a:r>
          </a:p>
          <a:p>
            <a:pPr marL="0" inden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2105025"/>
            <a:ext cx="7556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Conjugate Carbonyl Additions: The Michael Reaction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Process in which a nucleophilic enolate ion reacts with an </a:t>
            </a:r>
            <a:r>
              <a:rPr lang="en-US">
                <a:sym typeface="Symbol" charset="2"/>
              </a:rPr>
              <a:t></a:t>
            </a:r>
            <a:r>
              <a:rPr lang="en-US"/>
              <a:t>,</a:t>
            </a:r>
            <a:r>
              <a:rPr lang="en-US">
                <a:sym typeface="Symbol" charset="2"/>
              </a:rPr>
              <a:t></a:t>
            </a:r>
            <a:r>
              <a:rPr lang="en-US"/>
              <a:t>-unsaturated compound, producing a conjugate addition product</a:t>
            </a:r>
          </a:p>
        </p:txBody>
      </p:sp>
      <p:pic>
        <p:nvPicPr>
          <p:cNvPr id="111620" name="Picture 6" descr="23_u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352800"/>
            <a:ext cx="858361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Conditions for the Michael Reaction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Involve a particularly stable ion and an unhindered </a:t>
            </a:r>
            <a:r>
              <a:rPr lang="en-US">
                <a:sym typeface="Symbol" charset="2"/>
              </a:rPr>
              <a:t></a:t>
            </a:r>
            <a:r>
              <a:rPr lang="en-US"/>
              <a:t>,</a:t>
            </a:r>
            <a:r>
              <a:rPr lang="en-US">
                <a:sym typeface="Symbol" charset="2"/>
              </a:rPr>
              <a:t>-unsaturated ketone</a:t>
            </a:r>
            <a:endParaRPr lang="en-US"/>
          </a:p>
        </p:txBody>
      </p:sp>
      <p:pic>
        <p:nvPicPr>
          <p:cNvPr id="113668" name="Picture 6" descr="23_u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305175"/>
            <a:ext cx="8574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Figure 23.6 </a:t>
            </a:r>
            <a:r>
              <a:rPr lang="en-US"/>
              <a:t>- Mechanism of the Michael Reaction</a:t>
            </a:r>
          </a:p>
        </p:txBody>
      </p:sp>
      <p:pic>
        <p:nvPicPr>
          <p:cNvPr id="115715" name="Picture 5" descr="23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</a:blip>
          <a:srcRect t="2612" b="2669"/>
          <a:stretch>
            <a:fillRect/>
          </a:stretch>
        </p:blipFill>
        <p:spPr bwMode="auto">
          <a:xfrm>
            <a:off x="1981200" y="1295400"/>
            <a:ext cx="54752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Generality of the Michael Reaction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Occurs with a variety of </a:t>
            </a:r>
            <a:r>
              <a:rPr lang="en-US">
                <a:sym typeface="Symbol" charset="2"/>
              </a:rPr>
              <a:t></a:t>
            </a:r>
            <a:r>
              <a:rPr lang="en-US"/>
              <a:t>,</a:t>
            </a:r>
            <a:r>
              <a:rPr lang="en-US">
                <a:sym typeface="Symbol" charset="2"/>
              </a:rPr>
              <a:t></a:t>
            </a:r>
            <a:r>
              <a:rPr lang="en-US"/>
              <a:t>-unsaturated carbonyl compounds (aldehydes, esters, nitriles, amides, and nitro compounds) </a:t>
            </a:r>
          </a:p>
          <a:p>
            <a:r>
              <a:rPr lang="en-US"/>
              <a:t>Donors include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-diketones,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-keto esters, malonic esters, </a:t>
            </a:r>
            <a:r>
              <a:rPr lang="en-US">
                <a:sym typeface="Symbol" charset="2"/>
              </a:rPr>
              <a:t></a:t>
            </a:r>
            <a:r>
              <a:rPr lang="en-US"/>
              <a:t>-keto nitriles, and nitro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Table 23.1 </a:t>
            </a:r>
            <a:r>
              <a:rPr lang="en-US" sz="3200"/>
              <a:t>- Some Michael Acceptors and Some Michael Donors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81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447800"/>
            <a:ext cx="831215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Predict the product obtained from a base-catalysed Michael reaction of 3-buten-2-one with the nucleophilic donor below</a:t>
            </a:r>
          </a:p>
        </p:txBody>
      </p:sp>
      <p:pic>
        <p:nvPicPr>
          <p:cNvPr id="1218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400" y="2895600"/>
            <a:ext cx="2997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>
              <a:buFont typeface="Wingdings" charset="2"/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2190750"/>
            <a:ext cx="8312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Carbonyl Condensations with Enamines: The Stork Reaction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Enamines are prepared from a ketone and a secondary amine</a:t>
            </a:r>
          </a:p>
        </p:txBody>
      </p:sp>
      <p:pic>
        <p:nvPicPr>
          <p:cNvPr id="125956" name="Picture 6" descr="23_u0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50" y="2438400"/>
            <a:ext cx="85645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Enamines Are Nucleophilic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Overlap of the nitrogen lone-pair orbital with the double-bond </a:t>
            </a:r>
            <a:r>
              <a:rPr lang="en-US">
                <a:sym typeface="Symbol" charset="2"/>
              </a:rPr>
              <a:t></a:t>
            </a:r>
            <a:r>
              <a:rPr lang="en-US"/>
              <a:t> orbitals increases electron density on the </a:t>
            </a:r>
            <a:r>
              <a:rPr lang="en-US">
                <a:sym typeface="Symbol" charset="2"/>
              </a:rPr>
              <a:t></a:t>
            </a:r>
            <a:r>
              <a:rPr lang="en-US"/>
              <a:t> carbon atom</a:t>
            </a:r>
          </a:p>
        </p:txBody>
      </p:sp>
      <p:pic>
        <p:nvPicPr>
          <p:cNvPr id="128004" name="Picture 6" descr="23_u0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75" y="2616200"/>
            <a:ext cx="78708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Condensation Reactions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Carbonyl compounds are both the electrophile and nucleophile in carbonyl condensation reactions</a:t>
            </a:r>
          </a:p>
        </p:txBody>
      </p:sp>
      <p:pic>
        <p:nvPicPr>
          <p:cNvPr id="19460" name="Picture 1030" descr="23_u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971800"/>
            <a:ext cx="8583613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Enamine Addition and Hydrolysis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Enamine adds to an </a:t>
            </a:r>
            <a:r>
              <a:rPr lang="en-US">
                <a:sym typeface="Symbol" charset="2"/>
              </a:rPr>
              <a:t>,</a:t>
            </a:r>
            <a:r>
              <a:rPr lang="en-US"/>
              <a:t>-unsaturated carbonyl acceptor</a:t>
            </a:r>
          </a:p>
          <a:p>
            <a:r>
              <a:rPr lang="en-US"/>
              <a:t>Product is hydrolyzed to a 1,5-dicarbonyl compound</a:t>
            </a:r>
          </a:p>
        </p:txBody>
      </p:sp>
      <p:pic>
        <p:nvPicPr>
          <p:cNvPr id="130052" name="Picture 6" descr="23_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" y="3252788"/>
            <a:ext cx="7802563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Use an enamine reaction to prepare the compound below</a:t>
            </a:r>
          </a:p>
        </p:txBody>
      </p:sp>
      <p:pic>
        <p:nvPicPr>
          <p:cNvPr id="13210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3" y="2519363"/>
            <a:ext cx="2962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r>
              <a:rPr lang="en-US"/>
              <a:t>Analyze the product for the Michael acceptor and the ketone</a:t>
            </a:r>
          </a:p>
          <a:p>
            <a:pPr lvl="2"/>
            <a:r>
              <a:rPr lang="en-US"/>
              <a:t>The Michael acceptor is propenenitrile</a:t>
            </a:r>
          </a:p>
          <a:p>
            <a:pPr lvl="2"/>
            <a:r>
              <a:rPr lang="en-US"/>
              <a:t>The ketone is cyclopentanone, which is treated with pyrrolidine to form the enamine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2590800"/>
            <a:ext cx="83121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Robinson Annulation Reaction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two-step process</a:t>
            </a:r>
          </a:p>
          <a:p>
            <a:pPr lvl="1"/>
            <a:r>
              <a:rPr lang="en-US"/>
              <a:t>It combines a Michael reaction with an intramolecular aldol reaction</a:t>
            </a:r>
          </a:p>
          <a:p>
            <a:r>
              <a:rPr lang="en-US"/>
              <a:t>The reactants required are a nucleophilic donor, an enamine, and an </a:t>
            </a:r>
            <a:r>
              <a:rPr lang="en-US">
                <a:sym typeface="Symbol" charset="2"/>
              </a:rPr>
              <a:t>,</a:t>
            </a:r>
            <a:r>
              <a:rPr lang="en-US"/>
              <a:t>-unsaturated ketone acceptor</a:t>
            </a:r>
          </a:p>
        </p:txBody>
      </p:sp>
      <p:pic>
        <p:nvPicPr>
          <p:cNvPr id="138244" name="Picture 6" descr="23_u0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554538"/>
            <a:ext cx="8574088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Figure 23.8 </a:t>
            </a:r>
            <a:r>
              <a:rPr lang="en-US"/>
              <a:t>- Synthesis of the Steroid Hormone Estrone</a:t>
            </a:r>
          </a:p>
        </p:txBody>
      </p:sp>
      <p:pic>
        <p:nvPicPr>
          <p:cNvPr id="14029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0" y="1620838"/>
            <a:ext cx="8210550" cy="46069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Determine the product of a Robinson annulation reaction of 2-methyl-1,3-cyclopentanedione with 3-buten-2-one</a:t>
            </a:r>
          </a:p>
        </p:txBody>
      </p:sp>
      <p:pic>
        <p:nvPicPr>
          <p:cNvPr id="1423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2819400"/>
            <a:ext cx="686752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Solution:</a:t>
            </a:r>
          </a:p>
          <a:p>
            <a:pPr lvl="1"/>
            <a:r>
              <a:rPr lang="en-US"/>
              <a:t>The Robinson annulation is a combination of:</a:t>
            </a:r>
          </a:p>
          <a:p>
            <a:pPr lvl="2"/>
            <a:r>
              <a:rPr lang="en-US"/>
              <a:t>A Michael reaction</a:t>
            </a:r>
          </a:p>
          <a:p>
            <a:pPr lvl="3"/>
            <a:r>
              <a:rPr lang="en-US"/>
              <a:t>Reaction between a nucleophilic donor (diketone) and an </a:t>
            </a:r>
            <a:r>
              <a:rPr lang="en-US">
                <a:sym typeface="Symbol" charset="2"/>
              </a:rPr>
              <a:t>,</a:t>
            </a:r>
            <a:r>
              <a:rPr lang="en-US"/>
              <a:t>-unsaturated carbonyl compound (enone)</a:t>
            </a:r>
          </a:p>
          <a:p>
            <a:pPr lvl="2"/>
            <a:r>
              <a:rPr lang="en-US"/>
              <a:t>An aldol reaction</a:t>
            </a:r>
          </a:p>
          <a:p>
            <a:pPr lvl="3"/>
            <a:r>
              <a:rPr lang="en-US"/>
              <a:t>Involves the product of the Michael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0" y="1708150"/>
            <a:ext cx="8210550" cy="4432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Biological Carbonyl Condensation Reactions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Biological aldol reactions are widely found in carbohydrate metabolism</a:t>
            </a:r>
          </a:p>
          <a:p>
            <a:pPr lvl="1"/>
            <a:r>
              <a:rPr lang="en-US"/>
              <a:t>Type I aldolases are present mostly in animals and higher plants</a:t>
            </a:r>
          </a:p>
          <a:p>
            <a:endParaRPr lang="en-US"/>
          </a:p>
        </p:txBody>
      </p:sp>
      <p:pic>
        <p:nvPicPr>
          <p:cNvPr id="148484" name="Picture 1"/>
          <p:cNvPicPr>
            <a:picLocks noChangeAspect="1"/>
          </p:cNvPicPr>
          <p:nvPr/>
        </p:nvPicPr>
        <p:blipFill>
          <a:blip r:embed="rId3"/>
          <a:srcRect t="5556" b="51111"/>
          <a:stretch>
            <a:fillRect/>
          </a:stretch>
        </p:blipFill>
        <p:spPr bwMode="auto">
          <a:xfrm>
            <a:off x="627063" y="3429000"/>
            <a:ext cx="8151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Carbonyl Condensations: The Aldol Reaction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Carbonyl condensation reactions involve:</a:t>
            </a:r>
          </a:p>
          <a:p>
            <a:pPr lvl="1"/>
            <a:r>
              <a:rPr lang="en-US"/>
              <a:t>Two carbonyl partners </a:t>
            </a:r>
          </a:p>
          <a:p>
            <a:pPr lvl="1"/>
            <a:r>
              <a:rPr lang="en-US"/>
              <a:t>A series of nucleophilic addition and </a:t>
            </a:r>
            <a:r>
              <a:rPr lang="en-US">
                <a:sym typeface="Symbol" charset="2"/>
              </a:rPr>
              <a:t></a:t>
            </a:r>
            <a:r>
              <a:rPr lang="en-US"/>
              <a:t>-substitution steps</a:t>
            </a:r>
          </a:p>
          <a:p>
            <a:r>
              <a:rPr lang="en-US"/>
              <a:t>In a carbonyl condensation reaction, one partner is converted into an enolate-ion nucleophile and adds to the electrophilic group of the second partner</a:t>
            </a:r>
          </a:p>
          <a:p>
            <a:pPr lvl="1"/>
            <a:r>
              <a:rPr lang="en-US"/>
              <a:t>An </a:t>
            </a:r>
            <a:r>
              <a:rPr lang="en-US">
                <a:sym typeface="Symbol" charset="2"/>
              </a:rPr>
              <a:t></a:t>
            </a:r>
            <a:r>
              <a:rPr lang="en-US"/>
              <a:t>-substitution reaction occurs in the nucleophilic partner and a nucleophilic addition occurs in the electrophilic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Biological Carbonyl Condensation Reactions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/>
              <a:t>Type II aldolases are present mostly in fungi and bacteria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Aldolase-catalysed reactions are mixed aldol reactions that occur between two different partners</a:t>
            </a:r>
          </a:p>
        </p:txBody>
      </p:sp>
      <p:pic>
        <p:nvPicPr>
          <p:cNvPr id="150532" name="Picture 3"/>
          <p:cNvPicPr>
            <a:picLocks noChangeAspect="1"/>
          </p:cNvPicPr>
          <p:nvPr/>
        </p:nvPicPr>
        <p:blipFill>
          <a:blip r:embed="rId3"/>
          <a:srcRect t="55556"/>
          <a:stretch>
            <a:fillRect/>
          </a:stretch>
        </p:blipFill>
        <p:spPr bwMode="auto">
          <a:xfrm>
            <a:off x="1071563" y="2259013"/>
            <a:ext cx="740886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Claisen Condensations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They are prevalent in many biological pathways </a:t>
            </a:r>
          </a:p>
          <a:p>
            <a:pPr lvl="1"/>
            <a:r>
              <a:rPr lang="en-US"/>
              <a:t>Fatty acid biosynthesis</a:t>
            </a:r>
          </a:p>
        </p:txBody>
      </p:sp>
      <p:pic>
        <p:nvPicPr>
          <p:cNvPr id="152580" name="Picture 7" descr="23_u0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579688"/>
            <a:ext cx="773430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carbonyl condensation reaction comprises two carbonyl partners and involves nucleophilic and </a:t>
            </a:r>
            <a:r>
              <a:rPr lang="en-US">
                <a:sym typeface="Symbol" charset="2"/>
              </a:rPr>
              <a:t>-</a:t>
            </a:r>
            <a:r>
              <a:rPr lang="en-US"/>
              <a:t>subtitution processes</a:t>
            </a:r>
          </a:p>
          <a:p>
            <a:r>
              <a:rPr lang="en-US"/>
              <a:t>An aldol reaction is a reversible reaction that involves two aldehyde or ketone molecules</a:t>
            </a:r>
          </a:p>
          <a:p>
            <a:r>
              <a:rPr lang="en-US"/>
              <a:t>The Claisen condensation reaction is a carbonyl condensation that produces a </a:t>
            </a:r>
            <a:r>
              <a:rPr lang="en-US">
                <a:sym typeface="Symbol" charset="2"/>
              </a:rPr>
              <a:t>-keto ester product </a:t>
            </a:r>
          </a:p>
          <a:p>
            <a:r>
              <a:rPr lang="en-US">
                <a:sym typeface="Symbol" charset="2"/>
              </a:rPr>
              <a:t>Dieckmann cyclization reactions are intermolecular Claisen condensations that yield five- and six-membered cyclic -keto esters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Michael reaction involves a conjugate addition of a carbon nucleophile to an </a:t>
            </a:r>
            <a:r>
              <a:rPr lang="en-US">
                <a:sym typeface="Symbol" charset="2"/>
              </a:rPr>
              <a:t>,</a:t>
            </a:r>
            <a:r>
              <a:rPr lang="en-US"/>
              <a:t>-unsaturated acceptor</a:t>
            </a:r>
          </a:p>
          <a:p>
            <a:r>
              <a:rPr lang="en-US"/>
              <a:t>The Robinson annulation reaction comprises a Michael addition and an intramolecular aldol cyclization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Figure 23.1 </a:t>
            </a:r>
            <a:r>
              <a:rPr lang="en-US" sz="3200"/>
              <a:t>- The General Mechanism of a Carbonyl Condensation Reaction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1400" y="1524000"/>
            <a:ext cx="4845050" cy="51054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Carbonyl Condensations: The Aldol Reaction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An aldol reaction is a base-catalysed carbonyl condensation reaction that occurs in aldehydes and ketones with an </a:t>
            </a:r>
            <a:r>
              <a:rPr lang="en-US">
                <a:sym typeface="Symbol" charset="2"/>
              </a:rPr>
              <a:t> </a:t>
            </a:r>
            <a:r>
              <a:rPr lang="en-US"/>
              <a:t>hydrogen atom</a:t>
            </a:r>
          </a:p>
          <a:p>
            <a:pPr lvl="1"/>
            <a:r>
              <a:rPr lang="en-US"/>
              <a:t>The term aldol comes from the product formed, which contains an aldehyde and an alcohol</a:t>
            </a:r>
          </a:p>
        </p:txBody>
      </p:sp>
      <p:pic>
        <p:nvPicPr>
          <p:cNvPr id="25604" name="Picture 1030" descr="23_u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684588"/>
            <a:ext cx="78025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3539</TotalTime>
  <Words>2321</Words>
  <Application>Microsoft Macintosh PowerPoint</Application>
  <PresentationFormat>On-screen Show (4:3)</PresentationFormat>
  <Paragraphs>361</Paragraphs>
  <Slides>73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ＭＳ Ｐゴシック</vt:lpstr>
      <vt:lpstr>Wingdings</vt:lpstr>
      <vt:lpstr>Calibri</vt:lpstr>
      <vt:lpstr>MS PGothic</vt:lpstr>
      <vt:lpstr>Helvetica</vt:lpstr>
      <vt:lpstr>Times New Roman</vt:lpstr>
      <vt:lpstr>Symbol</vt:lpstr>
      <vt:lpstr>Layers</vt:lpstr>
      <vt:lpstr>Chapter 23 Carbonyl Condensation Reactions</vt:lpstr>
      <vt:lpstr>Learning Objectives</vt:lpstr>
      <vt:lpstr>Learning Objectives</vt:lpstr>
      <vt:lpstr>Learning Objectives</vt:lpstr>
      <vt:lpstr>Learning Objectives</vt:lpstr>
      <vt:lpstr>Condensation Reactions</vt:lpstr>
      <vt:lpstr>Carbonyl Condensations: The Aldol Reaction</vt:lpstr>
      <vt:lpstr>Figure 23.1 - The General Mechanism of a Carbonyl Condensation Reaction</vt:lpstr>
      <vt:lpstr>Carbonyl Condensations: The Aldol Reaction</vt:lpstr>
      <vt:lpstr>The Equilibrium of the Aldol</vt:lpstr>
      <vt:lpstr>Aldehydes and Ketones and the Aldol Equilibrium</vt:lpstr>
      <vt:lpstr>Worked Example</vt:lpstr>
      <vt:lpstr>Worked Example</vt:lpstr>
      <vt:lpstr>Carbonyl Condensations versus Alpha Substitutions</vt:lpstr>
      <vt:lpstr>Carbonyl Condensations versus Alpha Substitutions</vt:lpstr>
      <vt:lpstr>Dehydration of Aldol Products: Synthesis of Enones</vt:lpstr>
      <vt:lpstr>Dehydration of Aldol Products: Synthesis of Enones</vt:lpstr>
      <vt:lpstr>Dehydration of Aldol Products: Synthesis of Enones</vt:lpstr>
      <vt:lpstr>Controlling Aldol Equilibrium</vt:lpstr>
      <vt:lpstr>Worked Example</vt:lpstr>
      <vt:lpstr>Worked Example</vt:lpstr>
      <vt:lpstr>Worked Example</vt:lpstr>
      <vt:lpstr>Using Aldol Reactions in Synthesis</vt:lpstr>
      <vt:lpstr>Extending the Synthesis</vt:lpstr>
      <vt:lpstr>Worked Example</vt:lpstr>
      <vt:lpstr>Mixed Aldol Reactions</vt:lpstr>
      <vt:lpstr>Practical Mixed Aldols</vt:lpstr>
      <vt:lpstr>Practical Mixed Aldols</vt:lpstr>
      <vt:lpstr>Practical Mixed Aldols</vt:lpstr>
      <vt:lpstr>Worked Example</vt:lpstr>
      <vt:lpstr>Intramolecular Aldol Reactions</vt:lpstr>
      <vt:lpstr>Mechanism of Intramolecular Aldol Reactions</vt:lpstr>
      <vt:lpstr>Figure 23.3 - Intramolecular Aldol Reaction of 2,5-hexanedione</vt:lpstr>
      <vt:lpstr>Worked Example</vt:lpstr>
      <vt:lpstr>Worked Example</vt:lpstr>
      <vt:lpstr>Claisen Condensation Reaction</vt:lpstr>
      <vt:lpstr>Figure 23.4 - Mechanism of the Claisen Condensation Reaction</vt:lpstr>
      <vt:lpstr>Figure 23.4 - Mechanism of the Claisen Condensation Reaction</vt:lpstr>
      <vt:lpstr>Features of the Claisen Condensation</vt:lpstr>
      <vt:lpstr>Worked Example</vt:lpstr>
      <vt:lpstr>Mixed Claisen Condensations</vt:lpstr>
      <vt:lpstr>Causing Claisen-like Reactions in Esters and Ketones</vt:lpstr>
      <vt:lpstr>Worked Example</vt:lpstr>
      <vt:lpstr>Worked Example</vt:lpstr>
      <vt:lpstr>Intramolecular Claisen Condensations:  The Dieckmann Cyclization</vt:lpstr>
      <vt:lpstr>Figure 13.5 - Mechanism of the Dieckmann Cyclization</vt:lpstr>
      <vt:lpstr>Figure 13.5 - Mechanism of the Dieckmann Cyclization</vt:lpstr>
      <vt:lpstr>Alkylating the Product of the Dieckmann Reaction</vt:lpstr>
      <vt:lpstr>Worked Example</vt:lpstr>
      <vt:lpstr>Worked Example</vt:lpstr>
      <vt:lpstr>Conjugate Carbonyl Additions: The Michael Reaction</vt:lpstr>
      <vt:lpstr>Optimal Conditions for the Michael Reaction</vt:lpstr>
      <vt:lpstr>Figure 23.6 - Mechanism of the Michael Reaction</vt:lpstr>
      <vt:lpstr>Generality of the Michael Reaction</vt:lpstr>
      <vt:lpstr>Table 23.1 - Some Michael Acceptors and Some Michael Donors</vt:lpstr>
      <vt:lpstr>Worked Example</vt:lpstr>
      <vt:lpstr>Worked Example</vt:lpstr>
      <vt:lpstr>Carbonyl Condensations with Enamines: The Stork Reaction</vt:lpstr>
      <vt:lpstr>Enamines Are Nucleophilic</vt:lpstr>
      <vt:lpstr>Enamine Addition and Hydrolysis</vt:lpstr>
      <vt:lpstr>Worked Example</vt:lpstr>
      <vt:lpstr>Worked Example</vt:lpstr>
      <vt:lpstr>Worked Example</vt:lpstr>
      <vt:lpstr>The Robinson Annulation Reaction</vt:lpstr>
      <vt:lpstr>Figure 23.8 - Synthesis of the Steroid Hormone Estrone</vt:lpstr>
      <vt:lpstr>Worked Example</vt:lpstr>
      <vt:lpstr>Worked Example</vt:lpstr>
      <vt:lpstr>Worked Example</vt:lpstr>
      <vt:lpstr>Some Biological Carbonyl Condensation Reactions</vt:lpstr>
      <vt:lpstr>Some Biological Carbonyl Condensation Reactions</vt:lpstr>
      <vt:lpstr>Biological Claisen Condensations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23. Carbonyl Condensation Reactions</dc:title>
  <dc:creator>Ronald Kluger</dc:creator>
  <cp:lastModifiedBy>Evan Rusackas</cp:lastModifiedBy>
  <cp:revision>275</cp:revision>
  <dcterms:created xsi:type="dcterms:W3CDTF">2015-04-13T19:12:39Z</dcterms:created>
  <dcterms:modified xsi:type="dcterms:W3CDTF">2015-04-13T19:14:45Z</dcterms:modified>
</cp:coreProperties>
</file>