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/>
    <p:restoredTop sz="94698"/>
  </p:normalViewPr>
  <p:slideViewPr>
    <p:cSldViewPr snapToGrid="0" snapToObjects="1">
      <p:cViewPr varScale="1">
        <p:scale>
          <a:sx n="87" d="100"/>
          <a:sy n="87" d="100"/>
        </p:scale>
        <p:origin x="18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EXT_AND_CLIPAR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Verdan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Verdan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Verdan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Verdan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Verdan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Verdan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Verdan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Verdan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Verdan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Verdan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Verdan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Verdan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Verdan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Verdan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34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 sz="2000"/>
            </a:lvl1pPr>
            <a:lvl2pPr marL="457200" lvl="1" indent="0" rtl="0">
              <a:spcBef>
                <a:spcPts val="0"/>
              </a:spcBef>
              <a:buFont typeface="Verdana"/>
              <a:buNone/>
              <a:defRPr sz="1800"/>
            </a:lvl2pPr>
            <a:lvl3pPr marL="914400" lvl="2" indent="0" rtl="0">
              <a:spcBef>
                <a:spcPts val="0"/>
              </a:spcBef>
              <a:buFont typeface="Verdana"/>
              <a:buNone/>
              <a:defRPr sz="1600"/>
            </a:lvl3pPr>
            <a:lvl4pPr marL="1371600" lvl="3" indent="0" rtl="0">
              <a:spcBef>
                <a:spcPts val="0"/>
              </a:spcBef>
              <a:buFont typeface="Verdana"/>
              <a:buNone/>
              <a:defRPr sz="1400"/>
            </a:lvl4pPr>
            <a:lvl5pPr marL="1828800" lvl="4" indent="0" rtl="0">
              <a:spcBef>
                <a:spcPts val="0"/>
              </a:spcBef>
              <a:buFont typeface="Verdana"/>
              <a:buNone/>
              <a:defRPr sz="1400"/>
            </a:lvl5pPr>
            <a:lvl6pPr marL="2286000" lvl="5" indent="0" rtl="0">
              <a:spcBef>
                <a:spcPts val="0"/>
              </a:spcBef>
              <a:buFont typeface="Verdana"/>
              <a:buNone/>
              <a:defRPr sz="1400"/>
            </a:lvl6pPr>
            <a:lvl7pPr marL="2743200" lvl="6" indent="0" rtl="0">
              <a:spcBef>
                <a:spcPts val="0"/>
              </a:spcBef>
              <a:buFont typeface="Verdana"/>
              <a:buNone/>
              <a:defRPr sz="1400"/>
            </a:lvl7pPr>
            <a:lvl8pPr marL="3200400" lvl="7" indent="0" rtl="0">
              <a:spcBef>
                <a:spcPts val="0"/>
              </a:spcBef>
              <a:buFont typeface="Verdana"/>
              <a:buNone/>
              <a:defRPr sz="1400"/>
            </a:lvl8pPr>
            <a:lvl9pPr marL="3657600" lvl="8" indent="0" rtl="0">
              <a:spcBef>
                <a:spcPts val="0"/>
              </a:spcBef>
              <a:buFont typeface="Verdan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EXT_AND_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434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_AND_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43437" y="1752600"/>
            <a:ext cx="39242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4643437" y="3962400"/>
            <a:ext cx="39242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 rot="5400000">
            <a:off x="4717256" y="2161381"/>
            <a:ext cx="5714999" cy="200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636587" y="234949"/>
            <a:ext cx="5714999" cy="5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2433636" y="-114300"/>
            <a:ext cx="4267199" cy="80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 sz="1400"/>
            </a:lvl1pPr>
            <a:lvl2pPr marL="457200" lvl="1" indent="0" rtl="0">
              <a:spcBef>
                <a:spcPts val="0"/>
              </a:spcBef>
              <a:buFont typeface="Verdana"/>
              <a:buNone/>
              <a:defRPr sz="1200"/>
            </a:lvl2pPr>
            <a:lvl3pPr marL="914400" lvl="2" indent="0" rtl="0">
              <a:spcBef>
                <a:spcPts val="0"/>
              </a:spcBef>
              <a:buFont typeface="Verdana"/>
              <a:buNone/>
              <a:defRPr sz="1000"/>
            </a:lvl3pPr>
            <a:lvl4pPr marL="1371600" lvl="3" indent="0" rtl="0">
              <a:spcBef>
                <a:spcPts val="0"/>
              </a:spcBef>
              <a:buFont typeface="Verdana"/>
              <a:buNone/>
              <a:defRPr sz="900"/>
            </a:lvl4pPr>
            <a:lvl5pPr marL="1828800" lvl="4" indent="0" rtl="0">
              <a:spcBef>
                <a:spcPts val="0"/>
              </a:spcBef>
              <a:buFont typeface="Verdana"/>
              <a:buNone/>
              <a:defRPr sz="900"/>
            </a:lvl5pPr>
            <a:lvl6pPr marL="2286000" lvl="5" indent="0" rtl="0">
              <a:spcBef>
                <a:spcPts val="0"/>
              </a:spcBef>
              <a:buFont typeface="Verdana"/>
              <a:buNone/>
              <a:defRPr sz="900"/>
            </a:lvl6pPr>
            <a:lvl7pPr marL="2743200" lvl="6" indent="0" rtl="0">
              <a:spcBef>
                <a:spcPts val="0"/>
              </a:spcBef>
              <a:buFont typeface="Verdana"/>
              <a:buNone/>
              <a:defRPr sz="900"/>
            </a:lvl7pPr>
            <a:lvl8pPr marL="3200400" lvl="7" indent="0" rtl="0">
              <a:spcBef>
                <a:spcPts val="0"/>
              </a:spcBef>
              <a:buFont typeface="Verdana"/>
              <a:buNone/>
              <a:defRPr sz="900"/>
            </a:lvl8pPr>
            <a:lvl9pPr marL="3657600" lvl="8" indent="0" rtl="0">
              <a:spcBef>
                <a:spcPts val="0"/>
              </a:spcBef>
              <a:buFont typeface="Verdan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 sz="1400"/>
            </a:lvl1pPr>
            <a:lvl2pPr marL="457200" lvl="1" indent="0" rtl="0">
              <a:spcBef>
                <a:spcPts val="0"/>
              </a:spcBef>
              <a:buFont typeface="Verdana"/>
              <a:buNone/>
              <a:defRPr sz="1200"/>
            </a:lvl2pPr>
            <a:lvl3pPr marL="914400" lvl="2" indent="0" rtl="0">
              <a:spcBef>
                <a:spcPts val="0"/>
              </a:spcBef>
              <a:buFont typeface="Verdana"/>
              <a:buNone/>
              <a:defRPr sz="1000"/>
            </a:lvl3pPr>
            <a:lvl4pPr marL="1371600" lvl="3" indent="0" rtl="0">
              <a:spcBef>
                <a:spcPts val="0"/>
              </a:spcBef>
              <a:buFont typeface="Verdana"/>
              <a:buNone/>
              <a:defRPr sz="900"/>
            </a:lvl4pPr>
            <a:lvl5pPr marL="1828800" lvl="4" indent="0" rtl="0">
              <a:spcBef>
                <a:spcPts val="0"/>
              </a:spcBef>
              <a:buFont typeface="Verdana"/>
              <a:buNone/>
              <a:defRPr sz="900"/>
            </a:lvl5pPr>
            <a:lvl6pPr marL="2286000" lvl="5" indent="0" rtl="0">
              <a:spcBef>
                <a:spcPts val="0"/>
              </a:spcBef>
              <a:buFont typeface="Verdana"/>
              <a:buNone/>
              <a:defRPr sz="900"/>
            </a:lvl6pPr>
            <a:lvl7pPr marL="2743200" lvl="6" indent="0" rtl="0">
              <a:spcBef>
                <a:spcPts val="0"/>
              </a:spcBef>
              <a:buFont typeface="Verdana"/>
              <a:buNone/>
              <a:defRPr sz="900"/>
            </a:lvl7pPr>
            <a:lvl8pPr marL="3200400" lvl="7" indent="0" rtl="0">
              <a:spcBef>
                <a:spcPts val="0"/>
              </a:spcBef>
              <a:buFont typeface="Verdana"/>
              <a:buNone/>
              <a:defRPr sz="900"/>
            </a:lvl8pPr>
            <a:lvl9pPr marL="3657600" lvl="8" indent="0" rtl="0">
              <a:spcBef>
                <a:spcPts val="0"/>
              </a:spcBef>
              <a:buFont typeface="Verdan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marR="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marR="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marR="0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marR="0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marR="0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marR="0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marR="0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marR="0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marR="0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609600" y="1566862"/>
            <a:ext cx="7958136" cy="109537"/>
          </a:xfrm>
          <a:custGeom>
            <a:avLst/>
            <a:gdLst/>
            <a:ahLst/>
            <a:cxnLst/>
            <a:rect l="0" t="0" r="0" b="0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609600" y="6172200"/>
            <a:ext cx="7924799" cy="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685800" y="2393950"/>
            <a:ext cx="7772399" cy="109537"/>
          </a:xfrm>
          <a:custGeom>
            <a:avLst/>
            <a:gdLst/>
            <a:ahLst/>
            <a:cxnLst/>
            <a:rect l="0" t="0" r="0" b="0"/>
            <a:pathLst>
              <a:path w="1000" h="1000" extrusionOk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9900" marR="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08050" marR="0" lvl="1" indent="-33972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4925" marR="0" lvl="2" indent="-25717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Courier New"/>
              <a:buChar char="o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93863" marR="0" lvl="3" indent="-32226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93913" marR="0" lvl="4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51113" marR="0" lvl="5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008313" marR="0" lvl="6" indent="-27781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65513" marR="0" lvl="7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922713" marR="0" lvl="8" indent="-27781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Design Principles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54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</a:t>
            </a:r>
            <a:endParaRPr lang="en-US" sz="54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723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none" strike="noStrike" cap="small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Reinforcing the Format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71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format of the picture can affect the artist’s choice of line and direction. </a:t>
            </a:r>
          </a:p>
          <a:p>
            <a:pPr marL="0" marR="0" lvl="0" indent="571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Most paintings are rectangular.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71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“The horizontal and vertical lines within a design are stabilizing elements that reduce any feeling of movement.”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none" strike="noStrike" cap="small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Discussion: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framing of the composition in most pictures is rectangular, how does this affect your line?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Contour and Gesture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852862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Precision or Spontaneity?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Two Types of Drawing: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Contour Line 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used to define the outside of the form  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Gesture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describing the shape is less important then showing the dynamics or action of a pose.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838200" y="6172200"/>
            <a:ext cx="7696199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Jean-Auguste-Dominique Ingres. Portrait of Mme. Hayard and Her Daughter Caroline. 1815. Graphite on white wove paper, 11 1/2”  8 11/16” (29.2 x 22 cm). University of Harvard Art Museums, Fogg Art Museum (bequest of Grenville L. Winthrop) (1943.843). 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112" y="1752600"/>
            <a:ext cx="3282949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4800600" y="3857625"/>
            <a:ext cx="35052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Combining Styles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don’t have to just use contour or gesture; you can combine the two for a very different feel. 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 Rembrandt. Christ Carrying the Cross. c. 1635. Pen and ink with wash, 5 5/8” x 10 1/8” (14 x 26 cm). Kupferstichkabinett, Staatliche Museen, Berlin.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437" y="2759075"/>
            <a:ext cx="3924299" cy="225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4953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Creating Variety and Emphasis</a:t>
            </a:r>
          </a:p>
          <a:p>
            <a:pPr marL="0" marR="0" lvl="0" indent="4953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There are infinite possibilities in line!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4953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0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Things to Vary:</a:t>
            </a:r>
          </a:p>
          <a:p>
            <a:pPr marL="0" marR="0" lvl="0" indent="4953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2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Volume –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line can be used to imply volume or 3-dimensional depth in an object.</a:t>
            </a:r>
          </a:p>
          <a:p>
            <a:pPr marL="0" marR="0" lvl="0" indent="4953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2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 quality - 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 one of a number of characteristics of line determined by its weight, direction, uniformity or other features.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sng" strike="noStrike" cap="small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Line Quality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Expressing Mood and Motion 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quality of a line can imply a mood or emotion.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Types of line: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Thick (heavy)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Thin (delicate)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Rough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Smooth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914400" y="5943600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Judy Pfaff. Che Cosa  Acqua from Half a Dozen of the Other. 1992. Color drypoint with spit bite and sugar lift aquatints, and soft ground etching, 3’ x 3’ 9” on 3’ 6 7/8” x 4’ 2 3/4” sheet. Edition of 20. Printed by Lawrence Hamlin. 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437" y="2327275"/>
            <a:ext cx="3924299" cy="311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sng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Line as Value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can use lines to create dark and light.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Tip: An outlined shape is essentially flat.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09800"/>
            <a:ext cx="4202112" cy="288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5638800" y="5181600"/>
            <a:ext cx="3127374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Oliphant. © 2001 Universal Press Syndicate.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Reprinted with permission. All rights reserved.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Cross Hatching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9242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Cross-hatching</a:t>
            </a: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Crisscrossed lines often used for shading. 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Tip: To create gray, place a series of lines close together, the closer the lines are together the darker it appears. 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09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can also be used  to create a 3-dimensional quality.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990600" y="6248400"/>
            <a:ext cx="754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Rembrandt. The Three Trees. 1643. Etching with drypoint and burin, only state. Courtesy of Wetmore Print Collection of Connecticut College. 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437" y="2436811"/>
            <a:ext cx="3924299" cy="289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Applying Line as Value to Textiles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471862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 is obviously used in the form of string and stitches in fabric to create pattern and texture. 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West African Kente cloth. No date. Cotton, 6’ 10 1/4” x 11’ 1/2” (23 × 3.5 m). Anacostia Community Museum, Smithsonian Institution, Washington, D.C. 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462" y="1752600"/>
            <a:ext cx="2760662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Line in Painting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566737" y="1828800"/>
            <a:ext cx="3924299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Outline of Forms 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type of line used in a painting can really effect the impression of the overall image. 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impact of dark, bold lines has been  used to illustrate weight.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2133600"/>
            <a:ext cx="3924299" cy="259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none" strike="noStrike" cap="small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 Point Set in Motion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71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Parts of Form:</a:t>
            </a:r>
          </a:p>
          <a:p>
            <a:pPr marL="0" marR="0" lvl="0" indent="571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30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Point</a:t>
            </a: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no dimensions, no height and no width.</a:t>
            </a:r>
          </a:p>
          <a:p>
            <a:pPr marL="0" marR="0" lvl="0" indent="571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30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 </a:t>
            </a: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a point in motion, capable of infinite variety</a:t>
            </a:r>
          </a:p>
          <a:p>
            <a:pPr marL="0" marR="0" lvl="1" indent="9652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 Line is the most common design element! </a:t>
            </a:r>
          </a:p>
          <a:p>
            <a:pPr marL="0" marR="0" lvl="0" indent="571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30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Contours</a:t>
            </a: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—shapes bounded or bordered by line; an outline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320000">
            <a:off x="6461917" y="243681"/>
            <a:ext cx="2179636" cy="23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8305800" y="-457200"/>
            <a:ext cx="838199" cy="155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-US" sz="9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400" b="1" i="0" u="none" strike="noStrike" cap="small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Adapting Techniques to Theme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 quality should reflect the theme and emotion that you want to depict in your image.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Dark Line Technique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Using a dark outline in a design can add emphasis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Explicit Line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3809999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Defining Shapes and Forms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Linear Painting is distinguished by the clarity of line; an emphasis on edges creates </a:t>
            </a:r>
            <a:r>
              <a:rPr lang="en-US" sz="2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explicit lines.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685800" y="6372225"/>
            <a:ext cx="8001000" cy="257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Janet Lucroy. Computer-generated image. 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437" y="2376486"/>
            <a:ext cx="3924300" cy="29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Applying Color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Impressionism</a:t>
            </a:r>
            <a:r>
              <a:rPr lang="en-US" sz="2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- 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artistic style that sought to recreate the artist’s perception of the changing quality of light and color in nature.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437" y="2233611"/>
            <a:ext cx="3924300" cy="330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914400" y="61722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Berthe Morisot. The Artist’s Daughter, Julie, with her Nanny. c. 1884. Oil on canvas, 1’ 11” x 2’ 4”. The Minneapolis Institute of Arts (John R. Van Derlip Fund).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838200" y="17526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part of the body is revealed by sharp contour, but the edge then disappears into a mysterious darkness.  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966074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1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Lost-and-found Contour</a:t>
            </a:r>
            <a:r>
              <a:rPr lang="en-US" sz="3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2533650"/>
            <a:ext cx="518160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685800" y="5638800"/>
            <a:ext cx="3124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Also called </a:t>
            </a:r>
            <a:r>
              <a:rPr lang="en-US" sz="18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Chiaroscuro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33400" y="6218237"/>
            <a:ext cx="3352799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Caravaggio. Salome with the Head of John the Baptist. c. 1609. Oil on canvas, 116 x 140 cm. National Gallery, London, Great Britain.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4800600" y="4421187"/>
            <a:ext cx="4114800" cy="182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Suggestions of Form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Relative Clarity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strong line, contour line, provides clear outlines and edges.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Lost-and-Found contour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may give less clear outlines and edges, but this is in fact closer to the way we really see things. 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5105400" y="6400800"/>
            <a:ext cx="33527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 Feldstein. Untitled. Photograph. 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437" y="1930400"/>
            <a:ext cx="3924299" cy="3910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Selected Lighting 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“Photographers often chose the lighting for a subject to exploit the emotional and expressive effects of lost-and-found contour.”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09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other words, photographers use lighting that they set up to influence how you feel about the picture, or enhance the look of the subject.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5105400" y="6400800"/>
            <a:ext cx="33527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 Feldstein. Untitled. Photograph. 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437" y="1930400"/>
            <a:ext cx="3924299" cy="3910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Inherent Line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Structure of the Rectangle</a:t>
            </a:r>
          </a:p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When you divide up a rectangular space you get get more rectangles, triangles and line!</a:t>
            </a:r>
          </a:p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Discuss the compositional analysis of the following image: 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1066800" y="6354762"/>
            <a:ext cx="73913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Susan Moore. Vanity (Portrait 1). 2000. Oil stick on canvas, 4’ x 3’ 11”. Diagram.  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437" y="1857375"/>
            <a:ext cx="3924300" cy="4056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Lines Convey Mood and Feeling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5882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 is created by movement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5882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 is capable of infinite variety.</a:t>
            </a: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5882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Our eye tends to follow line.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Descriptions for line:</a:t>
            </a: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5882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Nervous</a:t>
            </a: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5882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Excited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5882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Calm</a:t>
            </a: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5882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Graceful</a:t>
            </a: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5882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Dancing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5882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Artful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685800" y="5105400"/>
            <a:ext cx="3809999" cy="94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Line has almost unlimited variations. </a:t>
            </a:r>
          </a:p>
          <a:p>
            <a:pPr marL="0" marR="0" lvl="0" indent="0" algn="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 Saul Steinberg. Untitled. c. 1959. Ink on paper. Originally published in The New Yorker, March 14, 1959.  The Saul Steinberg Foundation/Artists Rights Society (ARS), New York. Brush and ink on paper, 1’ 7 5/8” x  2ﾕ” 2” (49.7x  66 cm). The Museum of Modern Art, New York (gift of Mr. and Mrs. Peter A. Rubel). </a:t>
            </a:r>
          </a:p>
        </p:txBody>
      </p:sp>
      <p:sp>
        <p:nvSpPr>
          <p:cNvPr id="89" name="Shape 89"/>
          <p:cNvSpPr/>
          <p:nvPr/>
        </p:nvSpPr>
        <p:spPr>
          <a:xfrm>
            <a:off x="5843587" y="1752600"/>
            <a:ext cx="152241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287" y="3962400"/>
            <a:ext cx="1752600" cy="20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sng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Line and Shape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4005261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Defining Shape and Form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 describes shape,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shapes describes objects. 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Artistic Shorthand - 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 is a quick way to show or define a shape.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Ellsworth Kelly. Calla Lily 1. 1984. Lithograph on Rives BFK paper, 2’ 6 1/4” x 3’ 3” (77 x 99 cm). Edition of 30. Courtesy of the artist and Gemini G.E.L.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275262" y="-1492250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437" y="2397125"/>
            <a:ext cx="3924300" cy="297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Cross Contour Describes Form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04800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 Lenor Larsen. Seascape. 1977. 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Lines in the bark reveal the cross contours of the tree. Mark Newman/www.bciusa.com. 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1828800"/>
            <a:ext cx="230822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325" y="1831975"/>
            <a:ext cx="2290762" cy="34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Types of Line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39242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alphaU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types of actual lines, each varying in weight and character. 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alphaU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points in an implied line are automatically connected by the eye.  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alphaU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one object points to another, the eye connects the two in a psychic line. 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133600"/>
            <a:ext cx="3924299" cy="51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048000"/>
            <a:ext cx="4117974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200" y="4419600"/>
            <a:ext cx="388937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8001000" cy="121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none" strike="noStrike" cap="small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 Types of Line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120062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715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2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Actual Line – 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 line itself can have many different properties.</a:t>
            </a:r>
            <a:r>
              <a:rPr lang="en-US" sz="2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pPr marL="0" marR="0" lvl="0" indent="5715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2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Implied Line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–an automatically connected series of unconnected points creating an implied line. </a:t>
            </a:r>
          </a:p>
          <a:p>
            <a:pPr marL="0" marR="0" lvl="0" indent="5715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2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Psychic Line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created when there is no real line, but the placement of the objects causes the viewer to look in a certain direction.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Interpreting Line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66737" y="2057400"/>
            <a:ext cx="3243262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direction of a line can lead the eye of a viewer.</a:t>
            </a: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Actual, implied, and psychic lines organize the composition.Georges de La Tour. The Fortune Teller. Probably 1630s. Oil on canvas, 3’ 4 1/8”  4’  5/8” (102 x 123.5 cm). The Metropolitan Museum of Art, Rogers Fund, 1960 (60.30).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1524000"/>
            <a:ext cx="3051175" cy="25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600" y="4191000"/>
            <a:ext cx="3051175" cy="25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800" b="1" i="0" u="none" strike="noStrike" cap="small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Line Directions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80010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715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Verdana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3 Directions of Line: </a:t>
            </a:r>
          </a:p>
          <a:p>
            <a:pPr marL="0" marR="0" lvl="1" indent="9652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2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Horizontal - implies quiet and repose.</a:t>
            </a:r>
          </a:p>
          <a:p>
            <a:pPr marL="0" marR="0" lvl="1" indent="9652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2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Vertical - implies strength and stability</a:t>
            </a:r>
          </a:p>
          <a:p>
            <a:pPr marL="0" marR="0" lvl="1" indent="9652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AutoNum type="arabicPeriod"/>
            </a:pPr>
            <a:r>
              <a:rPr lang="en-US" sz="2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Diagonal lines - motion and 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Profile 1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A3B2C1"/>
      </a:accent4>
      <a:accent5>
        <a:srgbClr val="CC0000"/>
      </a:accent5>
      <a:accent6>
        <a:srgbClr val="FFFFFF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1_Profile 1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A3B2C1"/>
      </a:accent4>
      <a:accent5>
        <a:srgbClr val="CC0000"/>
      </a:accent5>
      <a:accent6>
        <a:srgbClr val="FFFFFF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1418</Words>
  <Application>Microsoft Macintosh PowerPoint</Application>
  <PresentationFormat>On-screen Show (4:3)</PresentationFormat>
  <Paragraphs>146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Courier New</vt:lpstr>
      <vt:lpstr>Verdana</vt:lpstr>
      <vt:lpstr>Wingdings</vt:lpstr>
      <vt:lpstr>Arial</vt:lpstr>
      <vt:lpstr>Custom Theme</vt:lpstr>
      <vt:lpstr>Custom Theme</vt:lpstr>
      <vt:lpstr>Design Principles</vt:lpstr>
      <vt:lpstr>A Point Set in Motion</vt:lpstr>
      <vt:lpstr>Lines Convey Mood and Feeling</vt:lpstr>
      <vt:lpstr>Line and Shape</vt:lpstr>
      <vt:lpstr>Cross Contour Describes Form</vt:lpstr>
      <vt:lpstr>Types of Line</vt:lpstr>
      <vt:lpstr>3 Types of Line</vt:lpstr>
      <vt:lpstr>Interpreting Line</vt:lpstr>
      <vt:lpstr>Line Directions</vt:lpstr>
      <vt:lpstr>Reinforcing the Format</vt:lpstr>
      <vt:lpstr>Discussion:</vt:lpstr>
      <vt:lpstr>Contour and Gesture</vt:lpstr>
      <vt:lpstr>Combining Styles</vt:lpstr>
      <vt:lpstr>Line Quality</vt:lpstr>
      <vt:lpstr>Expressing Mood and Motion </vt:lpstr>
      <vt:lpstr>Line as Value</vt:lpstr>
      <vt:lpstr>Cross Hatching</vt:lpstr>
      <vt:lpstr>Applying Line as Value to Textiles</vt:lpstr>
      <vt:lpstr>Line in Painting</vt:lpstr>
      <vt:lpstr>Adapting Techniques to Theme</vt:lpstr>
      <vt:lpstr>Explicit Line</vt:lpstr>
      <vt:lpstr>Applying Color</vt:lpstr>
      <vt:lpstr>Lost-and-found Contour  </vt:lpstr>
      <vt:lpstr>Suggestions of Form</vt:lpstr>
      <vt:lpstr>Selected Lighting </vt:lpstr>
      <vt:lpstr>Inherent Line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Principles</dc:title>
  <cp:lastModifiedBy>katherine.fields</cp:lastModifiedBy>
  <cp:revision>2</cp:revision>
  <dcterms:modified xsi:type="dcterms:W3CDTF">2017-06-05T14:45:28Z</dcterms:modified>
</cp:coreProperties>
</file>