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299"/>
    <a:srgbClr val="D2533C"/>
    <a:srgbClr val="829E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84493" autoAdjust="0"/>
  </p:normalViewPr>
  <p:slideViewPr>
    <p:cSldViewPr>
      <p:cViewPr>
        <p:scale>
          <a:sx n="105" d="100"/>
          <a:sy n="105" d="100"/>
        </p:scale>
        <p:origin x="-195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0B064-6F5E-4C79-86E3-657BBBD8BF7D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6712F-C4AA-43C9-BD32-9D92DBC6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4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A7179-6C33-4EE0-98F7-37B2BE7C7C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E67B-A832-44C9-8242-702DE364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686800" cy="1295400"/>
          </a:xfrm>
        </p:spPr>
        <p:txBody>
          <a:bodyPr anchor="ctr"/>
          <a:lstStyle>
            <a:lvl1pPr>
              <a:defRPr>
                <a:latin typeface="Arial headin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829EA9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57600"/>
            <a:ext cx="83058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4735513"/>
            <a:ext cx="9144000" cy="1436687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en-US" altLang="en-US" sz="2500" dirty="0" smtClean="0">
              <a:solidFill>
                <a:srgbClr val="829EA9"/>
              </a:solidFill>
            </a:endParaRPr>
          </a:p>
        </p:txBody>
      </p:sp>
      <p:sp>
        <p:nvSpPr>
          <p:cNvPr id="24" name="Subtitle 12"/>
          <p:cNvSpPr>
            <a:spLocks noGrp="1"/>
          </p:cNvSpPr>
          <p:nvPr>
            <p:ph sz="quarter" idx="13"/>
          </p:nvPr>
        </p:nvSpPr>
        <p:spPr>
          <a:xfrm>
            <a:off x="228600" y="4876800"/>
            <a:ext cx="8610600" cy="1143000"/>
          </a:xfrm>
        </p:spPr>
        <p:txBody>
          <a:bodyPr/>
          <a:lstStyle>
            <a:lvl1pPr>
              <a:defRPr>
                <a:latin typeface="Arial Body"/>
              </a:defRPr>
            </a:lvl1pPr>
            <a:lvl2pPr>
              <a:defRPr>
                <a:latin typeface="Arial Body"/>
              </a:defRPr>
            </a:lvl2pPr>
            <a:lvl3pPr>
              <a:defRPr>
                <a:latin typeface="Arial Body"/>
              </a:defRPr>
            </a:lvl3pPr>
            <a:lvl4pPr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241300" y="6273800"/>
            <a:ext cx="8750300" cy="431800"/>
          </a:xfrm>
        </p:spPr>
        <p:txBody>
          <a:bodyPr/>
          <a:lstStyle>
            <a:lvl1pPr>
              <a:defRPr>
                <a:latin typeface="Arial Body"/>
              </a:defRPr>
            </a:lvl1pPr>
            <a:lvl2pPr>
              <a:defRPr>
                <a:latin typeface="Arial Body"/>
              </a:defRPr>
            </a:lvl2pPr>
            <a:lvl3pPr>
              <a:defRPr>
                <a:latin typeface="Arial Body"/>
              </a:defRPr>
            </a:lvl3pPr>
            <a:lvl4pPr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sz="quarter" idx="17"/>
          </p:nvPr>
        </p:nvSpPr>
        <p:spPr>
          <a:xfrm>
            <a:off x="304800" y="3886200"/>
            <a:ext cx="8534400" cy="609600"/>
          </a:xfrm>
        </p:spPr>
        <p:txBody>
          <a:bodyPr/>
          <a:lstStyle>
            <a:lvl1pPr>
              <a:defRPr>
                <a:latin typeface="Arial Body"/>
              </a:defRPr>
            </a:lvl1pPr>
            <a:lvl2pPr>
              <a:defRPr>
                <a:latin typeface="Arial Body"/>
              </a:defRPr>
            </a:lvl2pPr>
            <a:lvl3pPr>
              <a:defRPr>
                <a:latin typeface="Arial Body"/>
              </a:defRPr>
            </a:lvl3pPr>
            <a:lvl4pPr>
              <a:defRPr>
                <a:latin typeface="Arial Body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848600" y="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</a:t>
            </a:r>
            <a:fld id="{6F94BB01-2447-4377-8194-F82F4D072C18}" type="slidenum">
              <a:rPr lang="en-US" sz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Arial heading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0" y="1676400"/>
            <a:ext cx="8001000" cy="990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62000" y="3352800"/>
            <a:ext cx="2667000" cy="685800"/>
          </a:xfrm>
        </p:spPr>
        <p:txBody>
          <a:bodyPr/>
          <a:lstStyle>
            <a:lvl1pPr>
              <a:defRPr>
                <a:latin typeface="Arial Body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86400" y="3200400"/>
            <a:ext cx="3124200" cy="914400"/>
          </a:xfrm>
        </p:spPr>
        <p:txBody>
          <a:bodyPr/>
          <a:lstStyle>
            <a:lvl1pPr>
              <a:defRPr>
                <a:latin typeface="Arial Body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38200" y="4495800"/>
            <a:ext cx="3492500" cy="11430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5486400" y="4495800"/>
            <a:ext cx="2895600" cy="14478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965200" y="6497915"/>
            <a:ext cx="6731000" cy="28388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Arial Body"/>
              </a:rPr>
              <a:t>© 2019 McGraw-Hill Education.</a:t>
            </a:r>
            <a:endParaRPr lang="en-US" dirty="0">
              <a:solidFill>
                <a:prstClr val="black"/>
              </a:solidFill>
              <a:latin typeface="Arial Body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829EA9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848600" y="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</a:t>
            </a:r>
            <a:fld id="{6F94BB01-2447-4377-8194-F82F4D072C18}" type="slidenum">
              <a:rPr lang="en-US" sz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0" y="1981200"/>
            <a:ext cx="8001000" cy="990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762000" y="3352800"/>
            <a:ext cx="8077200" cy="990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762000" y="4648200"/>
            <a:ext cx="7848600" cy="12954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965200" y="6497915"/>
            <a:ext cx="6731000" cy="28388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Arial Body"/>
              </a:rPr>
              <a:t>© 2019 McGraw-Hill Education.</a:t>
            </a:r>
            <a:endParaRPr lang="en-US" dirty="0">
              <a:solidFill>
                <a:prstClr val="black"/>
              </a:solidFill>
              <a:latin typeface="Arial Body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 headin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829EA9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848600" y="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</a:t>
            </a:r>
            <a:fld id="{6F94BB01-2447-4377-8194-F82F4D072C18}" type="slidenum">
              <a:rPr lang="en-US" sz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4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»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earofthesalm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04823"/>
            <a:ext cx="8610600" cy="1800377"/>
          </a:xfrm>
        </p:spPr>
        <p:txBody>
          <a:bodyPr>
            <a:noAutofit/>
          </a:bodyPr>
          <a:lstStyle/>
          <a:p>
            <a:pPr algn="l"/>
            <a:r>
              <a:rPr lang="en-US" sz="5000" kern="0" dirty="0">
                <a:solidFill>
                  <a:sysClr val="windowText" lastClr="000000"/>
                </a:solidFill>
                <a:latin typeface="Arial headings"/>
              </a:rPr>
              <a:t>ENVIRONMENTAL SCIENCE</a:t>
            </a:r>
            <a:endParaRPr lang="en-US" sz="5000" dirty="0">
              <a:latin typeface="Arial headings"/>
            </a:endParaRPr>
          </a:p>
        </p:txBody>
      </p:sp>
      <p:sp>
        <p:nvSpPr>
          <p:cNvPr id="4" name="Subtitle 1"/>
          <p:cNvSpPr>
            <a:spLocks noGrp="1"/>
          </p:cNvSpPr>
          <p:nvPr>
            <p:ph sz="quarter" idx="17"/>
          </p:nvPr>
        </p:nvSpPr>
        <p:spPr>
          <a:xfrm>
            <a:off x="381000" y="3810000"/>
            <a:ext cx="8458200" cy="838200"/>
          </a:xfrm>
        </p:spPr>
        <p:txBody>
          <a:bodyPr/>
          <a:lstStyle/>
          <a:p>
            <a:pPr marL="0" lvl="0" indent="0" defTabSz="1206500">
              <a:buNone/>
              <a:tabLst>
                <a:tab pos="2578100" algn="l"/>
                <a:tab pos="3378200" algn="l"/>
                <a:tab pos="3429000" algn="l"/>
                <a:tab pos="5486400" algn="l"/>
              </a:tabLst>
            </a:pPr>
            <a:r>
              <a:rPr lang="en-US" sz="1800" kern="0" dirty="0">
                <a:solidFill>
                  <a:sysClr val="windowText" lastClr="000000"/>
                </a:solidFill>
              </a:rPr>
              <a:t>A Study of 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Interrelationships </a:t>
            </a:r>
          </a:p>
          <a:p>
            <a:pPr marL="0" lvl="0" indent="0" algn="r" defTabSz="1206500">
              <a:buNone/>
              <a:tabLst>
                <a:tab pos="2578100" algn="l"/>
                <a:tab pos="3378200" algn="l"/>
                <a:tab pos="3429000" algn="l"/>
                <a:tab pos="5486400" algn="l"/>
              </a:tabLst>
            </a:pPr>
            <a:r>
              <a:rPr lang="en-US" sz="1800" kern="0" dirty="0" smtClean="0">
                <a:solidFill>
                  <a:sysClr val="windowText" lastClr="000000"/>
                </a:solidFill>
              </a:rPr>
              <a:t>15</a:t>
            </a:r>
            <a:r>
              <a:rPr lang="en-US" sz="1800" kern="0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 Edition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228600" y="4876800"/>
            <a:ext cx="8839200" cy="1066800"/>
          </a:xfrm>
        </p:spPr>
        <p:txBody>
          <a:bodyPr anchor="ctr"/>
          <a:lstStyle/>
          <a:p>
            <a:pPr marL="0" indent="0" algn="r">
              <a:buNone/>
            </a:pPr>
            <a:r>
              <a:rPr lang="en-US" sz="2200" dirty="0" smtClean="0">
                <a:solidFill>
                  <a:schemeClr val="bg2"/>
                </a:solidFill>
              </a:rPr>
              <a:t>Environmental Interrelationships</a:t>
            </a:r>
          </a:p>
          <a:p>
            <a:pPr marL="0" indent="0">
              <a:buNone/>
            </a:pPr>
            <a:r>
              <a:rPr lang="en-US" b="1" dirty="0" smtClean="0"/>
              <a:t>Chapter 1 </a:t>
            </a:r>
            <a:endParaRPr lang="en-US" b="1" dirty="0"/>
          </a:p>
        </p:txBody>
      </p:sp>
      <p:pic>
        <p:nvPicPr>
          <p:cNvPr id="13" name="Picture 12" descr="McGraw Hill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" y="6228588"/>
            <a:ext cx="553212" cy="5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9600" y="6248400"/>
            <a:ext cx="8382000" cy="533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en-US" sz="1200" dirty="0" smtClean="0">
                <a:latin typeface="Arial Body"/>
              </a:rPr>
              <a:t>©2019 </a:t>
            </a:r>
            <a:r>
              <a:rPr lang="en-US" sz="1200" dirty="0">
                <a:latin typeface="Arial Body"/>
              </a:rPr>
              <a:t>McGraw-Hill Education. All rights reserved. Authorized only for instructor use in the classroom. No reproduction or further distribution permitted without the prior written consent of McGraw-Hill Education</a:t>
            </a:r>
            <a:r>
              <a:rPr lang="en-US" sz="1200" dirty="0" smtClean="0">
                <a:latin typeface="Arial Body"/>
              </a:rPr>
              <a:t>.</a:t>
            </a:r>
            <a:endParaRPr lang="en-US" sz="1200" dirty="0">
              <a:latin typeface="Arial Body"/>
            </a:endParaRPr>
          </a:p>
        </p:txBody>
      </p:sp>
    </p:spTree>
    <p:extLst>
      <p:ext uri="{BB962C8B-B14F-4D97-AF65-F5344CB8AC3E}">
        <p14:creationId xmlns:p14="http://schemas.microsoft.com/office/powerpoint/2010/main" val="36095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Population Growth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05000"/>
            <a:ext cx="8077200" cy="4419600"/>
          </a:xfrm>
        </p:spPr>
        <p:txBody>
          <a:bodyPr/>
          <a:lstStyle/>
          <a:p>
            <a:pPr marL="0" indent="0">
              <a:spcAft>
                <a:spcPts val="3200"/>
              </a:spcAft>
              <a:buNone/>
            </a:pPr>
            <a:r>
              <a:rPr lang="en-US" sz="2400" dirty="0"/>
              <a:t>Most of the increase in population is occurring in poor countries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spcAft>
                <a:spcPts val="3200"/>
              </a:spcAft>
              <a:buNone/>
            </a:pPr>
            <a:r>
              <a:rPr lang="en-US" sz="2400" dirty="0"/>
              <a:t>This growth puts pressure on resources and leads to the degrading of the environment and often locks people in a cycle of poverty.</a:t>
            </a:r>
          </a:p>
        </p:txBody>
      </p:sp>
    </p:spTree>
    <p:extLst>
      <p:ext uri="{BB962C8B-B14F-4D97-AF65-F5344CB8AC3E}">
        <p14:creationId xmlns:p14="http://schemas.microsoft.com/office/powerpoint/2010/main" val="28213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Maintaining Functional Ecosystems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2057400"/>
            <a:ext cx="405067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Much of the Earth’s surface has been converted to agricultural use.</a:t>
            </a:r>
          </a:p>
          <a:p>
            <a:pPr marL="0" indent="0">
              <a:buNone/>
            </a:pPr>
            <a:r>
              <a:rPr lang="en-US" sz="2400" dirty="0"/>
              <a:t>The accompanying loss of biodiversity and functional ecosystems has profound economic consequences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2" name="Picture 11" descr="A bee pollinates a bright pink flower. 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078663" cy="30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Food Security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609600" y="1181100"/>
            <a:ext cx="8153400" cy="4495800"/>
          </a:xfrm>
        </p:spPr>
        <p:txBody>
          <a:bodyPr/>
          <a:lstStyle/>
          <a:p>
            <a:pPr marL="0" indent="0">
              <a:spcAft>
                <a:spcPts val="3200"/>
              </a:spcAft>
              <a:buNone/>
            </a:pPr>
            <a:r>
              <a:rPr lang="en-US" sz="2000" dirty="0"/>
              <a:t>The poor of the world rely on the food they grow to feed their </a:t>
            </a:r>
            <a:r>
              <a:rPr lang="en-US" sz="2000" dirty="0" smtClean="0"/>
              <a:t>families.</a:t>
            </a:r>
          </a:p>
          <a:p>
            <a:pPr marL="0" indent="0">
              <a:spcAft>
                <a:spcPts val="3200"/>
              </a:spcAft>
              <a:buNone/>
            </a:pPr>
            <a:r>
              <a:rPr lang="en-US" sz="2000" dirty="0" smtClean="0"/>
              <a:t>Floods, </a:t>
            </a:r>
            <a:r>
              <a:rPr lang="en-US" sz="2000" dirty="0"/>
              <a:t>outbreaks of disease in animals or </a:t>
            </a:r>
            <a:r>
              <a:rPr lang="en-US" sz="2000" dirty="0" smtClean="0"/>
              <a:t>crops, conflict </a:t>
            </a:r>
            <a:r>
              <a:rPr lang="en-US" sz="2000" dirty="0"/>
              <a:t>often result in a lack of food and malnutrition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9451"/>
            <a:ext cx="232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24684"/>
            <a:ext cx="2390070" cy="16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4314"/>
            <a:ext cx="2589712" cy="155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Environmental </a:t>
            </a:r>
            <a:r>
              <a:rPr lang="en-US" altLang="en-US" sz="4000" dirty="0" smtClean="0"/>
              <a:t>Governance (1 of 2)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pPr marL="0" indent="0">
              <a:spcAft>
                <a:spcPts val="3200"/>
              </a:spcAft>
              <a:buNone/>
            </a:pPr>
            <a:r>
              <a:rPr lang="en-US" altLang="en-US" sz="2400" dirty="0"/>
              <a:t>Real progress toward sustainable development has been slow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0" indent="0">
              <a:spcAft>
                <a:spcPts val="3200"/>
              </a:spcAft>
              <a:buNone/>
            </a:pPr>
            <a:r>
              <a:rPr lang="en-US" sz="2400" dirty="0"/>
              <a:t>Strategies for economic development often ignore the need to maintain the ecosystem on which long-term development goals depend.</a:t>
            </a:r>
          </a:p>
        </p:txBody>
      </p:sp>
    </p:spTree>
    <p:extLst>
      <p:ext uri="{BB962C8B-B14F-4D97-AF65-F5344CB8AC3E}">
        <p14:creationId xmlns:p14="http://schemas.microsoft.com/office/powerpoint/2010/main" val="28763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Environmental </a:t>
            </a:r>
            <a:r>
              <a:rPr lang="en-US" altLang="en-US" sz="4000" dirty="0" smtClean="0"/>
              <a:t>Governance (2 of 2)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66800"/>
            <a:ext cx="4724400" cy="563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alt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/>
              <a:t>Regulation </a:t>
            </a:r>
            <a:r>
              <a:rPr lang="en-US" altLang="en-US" sz="1200" dirty="0"/>
              <a:t>of salmon fishing in the Northwest involves several </a:t>
            </a:r>
            <a:r>
              <a:rPr lang="en-US" altLang="en-US" sz="1200" dirty="0" smtClean="0"/>
              <a:t>states </a:t>
            </a:r>
            <a:r>
              <a:rPr lang="en-US" altLang="en-US" sz="1200" dirty="0"/>
              <a:t>and the Canadian province of British Columbia</a:t>
            </a:r>
            <a:r>
              <a:rPr lang="en-US" altLang="en-US" sz="2800" dirty="0"/>
              <a:t>. </a:t>
            </a:r>
            <a:endParaRPr lang="en-US" altLang="en-US" sz="1800" dirty="0" smtClean="0"/>
          </a:p>
          <a:p>
            <a:pPr marL="0" indent="0">
              <a:buNone/>
            </a:pP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000" dirty="0" smtClean="0">
                <a:hlinkClick r:id="rId2"/>
              </a:rPr>
              <a:t>https</a:t>
            </a:r>
            <a:r>
              <a:rPr lang="en-US" altLang="en-US" sz="1000" dirty="0">
                <a:hlinkClick r:id="rId2"/>
              </a:rPr>
              <a:t>://yearofthesalmon.org</a:t>
            </a:r>
            <a:r>
              <a:rPr lang="en-US" altLang="en-US" sz="1000" dirty="0" smtClean="0">
                <a:hlinkClick r:id="rId2"/>
              </a:rPr>
              <a:t>/</a:t>
            </a:r>
            <a:endParaRPr lang="en-US" altLang="en-US" sz="1000" dirty="0" smtClean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1200" dirty="0" smtClean="0"/>
              <a:t>Japan </a:t>
            </a:r>
            <a:r>
              <a:rPr lang="en-US" altLang="en-US" sz="1200" dirty="0"/>
              <a:t>says it will resume commercial whaling in July 2019</a:t>
            </a:r>
          </a:p>
          <a:p>
            <a:pPr marL="0" indent="0">
              <a:buNone/>
            </a:pPr>
            <a:r>
              <a:rPr lang="en-US" altLang="en-US" sz="1200" dirty="0"/>
              <a:t>Japan will withdraw from the International Whaling Commission (IWC) and resume commercial whaling from July, said Chief Cabinet Secretary </a:t>
            </a:r>
            <a:r>
              <a:rPr lang="en-US" altLang="en-US" sz="1200" dirty="0" err="1"/>
              <a:t>Yoshihide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Suga</a:t>
            </a:r>
            <a:r>
              <a:rPr lang="en-US" altLang="en-US" sz="1200" dirty="0"/>
              <a:t> on Wednesday.</a:t>
            </a:r>
          </a:p>
          <a:p>
            <a:pPr marL="0" indent="0">
              <a:buNone/>
            </a:pPr>
            <a:r>
              <a:rPr lang="en-US" altLang="en-US" sz="1200" dirty="0"/>
              <a:t>Commercial whaling will be limited to Japan's own territorial waters and its exclusive economic zone, </a:t>
            </a:r>
            <a:r>
              <a:rPr lang="en-US" altLang="en-US" sz="1200" dirty="0" err="1"/>
              <a:t>Suga</a:t>
            </a:r>
            <a:r>
              <a:rPr lang="en-US" altLang="en-US" sz="1200" dirty="0"/>
              <a:t> said.</a:t>
            </a:r>
          </a:p>
          <a:p>
            <a:pPr marL="0" indent="0">
              <a:buNone/>
            </a:pPr>
            <a:r>
              <a:rPr lang="en-US" altLang="en-US" sz="1200" dirty="0"/>
              <a:t>The announcement drew criticisms: Australia said it was "extremely disappointed" and New Zealand said it regretted the resumption of the "outdated and unnecessary" commercial killing of the ocean mammals.</a:t>
            </a:r>
          </a:p>
          <a:p>
            <a:pPr marL="0" indent="0">
              <a:buNone/>
            </a:pPr>
            <a:r>
              <a:rPr lang="en-US" altLang="en-US" sz="1200" dirty="0"/>
              <a:t>Published 1:59 AM ET Wed, 26 Dec 2018 </a:t>
            </a:r>
            <a:r>
              <a:rPr lang="en-US" altLang="en-US" sz="1200" dirty="0" smtClean="0"/>
              <a:t>Reuters</a:t>
            </a:r>
            <a:endParaRPr lang="en-US" altLang="en-US" sz="1200" dirty="0"/>
          </a:p>
        </p:txBody>
      </p:sp>
      <p:pic>
        <p:nvPicPr>
          <p:cNvPr id="12" name="Picture 11" descr="Alaska, British Columbia, Washington, and Oregon each are involved in setting fishing regulations for salmon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1"/>
            <a:ext cx="3444358" cy="3810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1"/>
            <a:ext cx="331809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Health (1 of 4)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752599"/>
            <a:ext cx="4648200" cy="4429455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major effort must be made to increase the productivity — the yield per hectare — of nutrient-rich foods such as fruits, vegetables, nuts, seeds and beans. By enhancing their productivity, we’ll make them more available and affordable. And we’ll see the benefits in a diminished obesity crisis and fewer victims of micronutrient deficiencies. 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By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Gerald C. Nelson, January 2, 2019, Washington Post.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5" name="Picture 4" descr="An obese woman sits  on crowded bleachers. Obesity is a growing concern in developed countries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98" y="1656832"/>
            <a:ext cx="3494302" cy="47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Health (2 of 4)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981200"/>
            <a:ext cx="3200400" cy="41910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Air </a:t>
            </a:r>
            <a:r>
              <a:rPr lang="en-US" altLang="en-US" sz="2800" dirty="0" smtClean="0"/>
              <a:t>Quality</a:t>
            </a:r>
            <a:endParaRPr lang="en-US" altLang="en-US" sz="2800" dirty="0"/>
          </a:p>
        </p:txBody>
      </p:sp>
      <p:pic>
        <p:nvPicPr>
          <p:cNvPr id="8" name="Picture 7" descr="Dense air pollution surrounds buildings in Shanghai, China, where air quality is severely compromised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5055533" cy="40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Health (3 of 4)</a:t>
            </a:r>
            <a:endParaRPr lang="en-US" sz="4000" dirty="0"/>
          </a:p>
        </p:txBody>
      </p:sp>
      <p:pic>
        <p:nvPicPr>
          <p:cNvPr id="5" name="Picture 4" descr="Several women and children wash their clothes in polluted water in a slum in India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6986"/>
            <a:ext cx="2586494" cy="437506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343400" y="1828800"/>
            <a:ext cx="41148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Water </a:t>
            </a:r>
            <a:r>
              <a:rPr lang="en-US" altLang="en-US" sz="2800" dirty="0" smtClean="0"/>
              <a:t>Quality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919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Health (4 of 4)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81000" y="1828800"/>
            <a:ext cx="4038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Malaria</a:t>
            </a:r>
            <a:r>
              <a:rPr lang="en-US" sz="2800" dirty="0"/>
              <a:t> still results in over 400,000 deaths per year.</a:t>
            </a:r>
          </a:p>
          <a:p>
            <a:pPr marL="0" indent="0">
              <a:buNone/>
            </a:pPr>
            <a:r>
              <a:rPr lang="en-US" sz="2800" b="1" dirty="0"/>
              <a:t>Accidents</a:t>
            </a:r>
            <a:r>
              <a:rPr lang="en-US" sz="2800" dirty="0"/>
              <a:t> in the home, workplace, and traffic cause about 5 million deaths per year</a:t>
            </a:r>
            <a:r>
              <a:rPr lang="en-US" sz="2800" dirty="0" smtClean="0"/>
              <a:t>.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1752600"/>
            <a:ext cx="441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Cancer</a:t>
            </a:r>
            <a:r>
              <a:rPr lang="en-US" sz="2800" dirty="0"/>
              <a:t> and </a:t>
            </a:r>
            <a:r>
              <a:rPr lang="en-US" sz="2800" b="1" dirty="0"/>
              <a:t>Coronary Heart Disease </a:t>
            </a:r>
            <a:r>
              <a:rPr lang="en-US" sz="2800" dirty="0"/>
              <a:t>cause about 25 million deaths per year.</a:t>
            </a:r>
          </a:p>
          <a:p>
            <a:pPr marL="0" indent="0">
              <a:buNone/>
            </a:pPr>
            <a:r>
              <a:rPr lang="en-US" sz="2800" b="1" dirty="0"/>
              <a:t>Emerging Diseases </a:t>
            </a:r>
            <a:r>
              <a:rPr lang="en-US" sz="2800" dirty="0"/>
              <a:t>result from new organisms or those that become a problem because of environmental changes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4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Security (1 of 3)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04800" y="1371600"/>
            <a:ext cx="86106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Security means having stable and reliable access to resources and the ability to be secure from natural and human disasters.</a:t>
            </a:r>
          </a:p>
          <a:p>
            <a:pPr marL="0" indent="0">
              <a:buNone/>
            </a:pPr>
            <a:r>
              <a:rPr lang="en-US" altLang="en-US" sz="1800" dirty="0"/>
              <a:t>When </a:t>
            </a:r>
            <a:r>
              <a:rPr lang="en-US" altLang="en-US" sz="1800" dirty="0" smtClean="0"/>
              <a:t>access </a:t>
            </a:r>
            <a:r>
              <a:rPr lang="en-US" altLang="en-US" sz="1800" dirty="0"/>
              <a:t>to natural resources and ecosystem services is threatened, conflict and social instability are </a:t>
            </a:r>
            <a:r>
              <a:rPr lang="en-US" altLang="en-US" sz="1800" dirty="0" smtClean="0"/>
              <a:t>common.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5" y="2819400"/>
            <a:ext cx="42433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8049" y="2590800"/>
            <a:ext cx="4572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downed power pole in Napa County in October 2017. Dozens of insurance companies have filed a lawsuit against PG&amp;E in connection with the company’s role in wildfires that scorched the North Bay wine country and nearby regions, litigation that intensifies the financial pressure on the embattled utility. </a:t>
            </a:r>
            <a:endParaRPr lang="en-US" sz="1200" dirty="0" smtClean="0"/>
          </a:p>
          <a:p>
            <a:r>
              <a:rPr lang="en-US" sz="900" dirty="0" smtClean="0"/>
              <a:t>By </a:t>
            </a:r>
            <a:r>
              <a:rPr lang="en-US" sz="900" dirty="0"/>
              <a:t>George Avalos | gavalos@bayareanewsgroup.com | Bay Area News Group</a:t>
            </a:r>
          </a:p>
          <a:p>
            <a:r>
              <a:rPr lang="en-US" sz="900" dirty="0"/>
              <a:t>PUBLISHED: April 16, 2018 at 3:53 pm | UPDATED: April 17, 2018 at 5:01 </a:t>
            </a:r>
            <a:r>
              <a:rPr lang="en-US" sz="900" dirty="0" smtClean="0"/>
              <a:t>am, The Mercury News.</a:t>
            </a:r>
            <a:endParaRPr lang="en-US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1961"/>
            <a:ext cx="4114800" cy="147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381000" y="1905000"/>
            <a:ext cx="4419600" cy="41300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1.1 The Nature of Environmental Science</a:t>
            </a:r>
          </a:p>
          <a:p>
            <a:pPr marL="0" indent="0">
              <a:buNone/>
            </a:pPr>
            <a:r>
              <a:rPr lang="en-US" altLang="en-US" dirty="0"/>
              <a:t>1.2 Emerging Global </a:t>
            </a:r>
            <a:r>
              <a:rPr lang="en-US" altLang="en-US" dirty="0" smtClean="0"/>
              <a:t>Issues</a:t>
            </a:r>
            <a:endParaRPr lang="en-US" altLang="en-US" dirty="0"/>
          </a:p>
        </p:txBody>
      </p:sp>
      <p:pic>
        <p:nvPicPr>
          <p:cNvPr id="20" name="Picture 19" descr="A small farm in rural Uganda sits on lush green land once covered by forest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01" y="1752600"/>
            <a:ext cx="3669792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Security (2 of 3)</a:t>
            </a:r>
            <a:endParaRPr lang="en-US" sz="4000" dirty="0"/>
          </a:p>
        </p:txBody>
      </p:sp>
      <p:pic>
        <p:nvPicPr>
          <p:cNvPr id="9" name="Picture 8" descr="A young woman in Bangladesh obtains water from a well surrounded by floodwaters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15" y="1828800"/>
            <a:ext cx="2656585" cy="4473566"/>
          </a:xfrm>
          <a:prstGeom prst="rect">
            <a:avLst/>
          </a:prstGeom>
        </p:spPr>
      </p:pic>
      <p:pic>
        <p:nvPicPr>
          <p:cNvPr id="1026" name="Picture 2" descr="A forest fire consumes evergreen trees in the 2002 No Name Creek fire in Colorado.&#10;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24" y="1653099"/>
            <a:ext cx="2920475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343400" y="3827858"/>
            <a:ext cx="3732526" cy="286942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Source: Andrea </a:t>
            </a:r>
            <a:r>
              <a:rPr lang="en-US" sz="1400" dirty="0" err="1" smtClean="0"/>
              <a:t>Booher</a:t>
            </a:r>
            <a:r>
              <a:rPr lang="en-US" sz="1400" dirty="0" smtClean="0"/>
              <a:t>/FEMA News Photo</a:t>
            </a:r>
            <a:endParaRPr lang="en-US" sz="1400" dirty="0"/>
          </a:p>
        </p:txBody>
      </p:sp>
      <p:pic>
        <p:nvPicPr>
          <p:cNvPr id="10" name="Picture 9" descr="A yellow warning sign on a beach reads, Keep out. Sewage contaminated water. Exposure may cause illness.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94" y="4292355"/>
            <a:ext cx="2670050" cy="21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</a:t>
            </a:r>
            <a:r>
              <a:rPr lang="en-US" altLang="en-US" sz="4000" dirty="0" smtClean="0"/>
              <a:t>Security (3 of 3)</a:t>
            </a:r>
            <a:endParaRPr lang="en-US" sz="4000" dirty="0"/>
          </a:p>
        </p:txBody>
      </p:sp>
      <p:pic>
        <p:nvPicPr>
          <p:cNvPr id="2051" name="Picture 3" descr="A river current meter is encrusted by hundreds of zebra mussel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1797367"/>
            <a:ext cx="2828926" cy="422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quarter" idx="15"/>
          </p:nvPr>
        </p:nvSpPr>
        <p:spPr>
          <a:xfrm>
            <a:off x="807342" y="6085716"/>
            <a:ext cx="2393058" cy="315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Source: NOAA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581400" y="1828800"/>
            <a:ext cx="50292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Globalization of trade has led to the spread of exotic species.</a:t>
            </a:r>
          </a:p>
          <a:p>
            <a:pPr marL="342900" lvl="1"/>
            <a:r>
              <a:rPr lang="en-US" altLang="en-US" dirty="0"/>
              <a:t>Zebra Mussel in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6834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Environment and Globalization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418987"/>
            <a:ext cx="81534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In 1997, representatives from 125 nations met in Kyoto, Japan for the Third Conference of the United Nations Framework Convention on Climate Change.</a:t>
            </a:r>
          </a:p>
          <a:p>
            <a:pPr marL="0" indent="0">
              <a:buNone/>
            </a:pPr>
            <a:endParaRPr lang="en-US" altLang="en-US" sz="1800" dirty="0" smtClean="0"/>
          </a:p>
          <a:p>
            <a:pPr marL="0" indent="0">
              <a:buNone/>
            </a:pPr>
            <a:r>
              <a:rPr lang="en-US" altLang="en-US" sz="1800" dirty="0" smtClean="0"/>
              <a:t>The </a:t>
            </a:r>
            <a:r>
              <a:rPr lang="en-US" altLang="en-US" sz="1800" dirty="0"/>
              <a:t>Kyoto Protocol is viewed as one of the most important steps to date in environmental protection and international diplomacy</a:t>
            </a:r>
            <a:r>
              <a:rPr lang="en-US" altLang="en-US" sz="1800" dirty="0" smtClean="0"/>
              <a:t>.</a:t>
            </a:r>
          </a:p>
          <a:p>
            <a:pPr marL="0" indent="0">
              <a:buNone/>
            </a:pPr>
            <a:r>
              <a:rPr lang="en-US" altLang="en-US" sz="1800" dirty="0" smtClean="0"/>
              <a:t> </a:t>
            </a:r>
          </a:p>
          <a:p>
            <a:pPr marL="0" indent="0">
              <a:buNone/>
            </a:pPr>
            <a:r>
              <a:rPr lang="en-US" altLang="en-US" sz="2400" dirty="0" smtClean="0"/>
              <a:t>Trump’s </a:t>
            </a:r>
            <a:r>
              <a:rPr lang="en-US" altLang="en-US" sz="2400" dirty="0"/>
              <a:t>withdrawal from the Paris agreement means other countries will spend less to fight climate </a:t>
            </a:r>
            <a:r>
              <a:rPr lang="en-US" altLang="en-US" sz="2400" dirty="0" smtClean="0"/>
              <a:t>change. 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1200" dirty="0"/>
              <a:t>A replica of the Statue of Liberty by Danish artist Jens </a:t>
            </a:r>
            <a:r>
              <a:rPr lang="en-US" altLang="en-US" sz="1200" dirty="0" err="1"/>
              <a:t>Galschiot</a:t>
            </a:r>
            <a:r>
              <a:rPr lang="en-US" altLang="en-US" sz="1200" dirty="0"/>
              <a:t> emits smoke in a park outside the 23rd U.N. Conference of the Parties climate talks in Bonn, Germany, on Nov. 17. (Martin Meissner/AP</a:t>
            </a:r>
            <a:r>
              <a:rPr lang="en-US" altLang="en-US" sz="1200" dirty="0" smtClean="0"/>
              <a:t>). By </a:t>
            </a:r>
            <a:r>
              <a:rPr lang="en-US" altLang="en-US" sz="1200" dirty="0"/>
              <a:t>Johannes </a:t>
            </a:r>
            <a:r>
              <a:rPr lang="en-US" altLang="en-US" sz="1200" dirty="0" err="1"/>
              <a:t>Urpelainen</a:t>
            </a:r>
            <a:r>
              <a:rPr lang="en-US" altLang="en-US" sz="1200" dirty="0"/>
              <a:t> </a:t>
            </a:r>
          </a:p>
          <a:p>
            <a:pPr marL="0" indent="0">
              <a:buNone/>
            </a:pPr>
            <a:r>
              <a:rPr lang="en-US" altLang="en-US" sz="1200" dirty="0"/>
              <a:t>November 21, </a:t>
            </a:r>
            <a:r>
              <a:rPr lang="en-US" altLang="en-US" sz="1200" dirty="0" smtClean="0"/>
              <a:t>2017, Washington Post </a:t>
            </a:r>
            <a:endParaRPr lang="en-US" altLang="en-US" sz="12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3095246" cy="20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" y="457200"/>
            <a:ext cx="905256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Energy and the </a:t>
            </a:r>
            <a:r>
              <a:rPr lang="en-US" altLang="en-US" sz="4000" dirty="0" smtClean="0"/>
              <a:t>Environment (1 of 2)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1600200"/>
            <a:ext cx="8229600" cy="12181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world is facing twin threats: inadequate and insecure supplies of energy at affordable prices, and environmental damage due to overconsumption of energy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3" name="Picture 12" descr="Automobile traffic covers a multi-lane highway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2" y="3275897"/>
            <a:ext cx="2155538" cy="2595643"/>
          </a:xfrm>
          <a:prstGeom prst="rect">
            <a:avLst/>
          </a:prstGeom>
        </p:spPr>
      </p:pic>
      <p:pic>
        <p:nvPicPr>
          <p:cNvPr id="14" name="Picture 13" descr="All of the lights are on in a large suburban home in the developed world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2712321" cy="2466416"/>
          </a:xfrm>
          <a:prstGeom prst="rect">
            <a:avLst/>
          </a:prstGeom>
        </p:spPr>
      </p:pic>
      <p:pic>
        <p:nvPicPr>
          <p:cNvPr id="12" name="Picture 11" descr="A large oil drilling platform sits in the waters of the Gulf of Mexico. 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94505"/>
            <a:ext cx="2357481" cy="1906095"/>
          </a:xfrm>
          <a:prstGeom prst="rect">
            <a:avLst/>
          </a:prstGeom>
        </p:spPr>
      </p:pic>
      <p:pic>
        <p:nvPicPr>
          <p:cNvPr id="15" name="Picture 14" descr="The red roof of a brick house in Germany is covered by almost two dozen solar panels. 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66912"/>
            <a:ext cx="2383215" cy="18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" y="457200"/>
            <a:ext cx="905256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Energy and the </a:t>
            </a:r>
            <a:r>
              <a:rPr lang="en-US" altLang="en-US" sz="4000" dirty="0" smtClean="0"/>
              <a:t>Environment (2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1371600"/>
            <a:ext cx="8610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Global increases in carbon dioxide emissions are primarily due to fossil fuel use.</a:t>
            </a:r>
          </a:p>
          <a:p>
            <a:pPr marL="0" indent="0">
              <a:buNone/>
            </a:pPr>
            <a:r>
              <a:rPr lang="en-US" altLang="en-US" sz="1800" dirty="0"/>
              <a:t>The need to curb growth in energy demand, increase fuel supply diversity, and mitigate climate destabilizing emissions is more urgent than ever</a:t>
            </a:r>
            <a:r>
              <a:rPr lang="en-US" altLang="en-US" sz="2400" dirty="0" smtClean="0"/>
              <a:t>.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410200" cy="37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61099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https://www.esrl.noaa.gov/gmd/ccgg/trends/global.html#global</a:t>
            </a:r>
          </a:p>
        </p:txBody>
      </p:sp>
    </p:spTree>
    <p:extLst>
      <p:ext uri="{BB962C8B-B14F-4D97-AF65-F5344CB8AC3E}">
        <p14:creationId xmlns:p14="http://schemas.microsoft.com/office/powerpoint/2010/main" val="545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10 Things You Can Do to Protect Your Environment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905000"/>
            <a:ext cx="4343400" cy="4419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Reduce driving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Save electricity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Recycle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Conserve 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Safely dispose of hazardous </a:t>
            </a:r>
            <a:r>
              <a:rPr lang="en-US" altLang="en-US" sz="2400" dirty="0" smtClean="0"/>
              <a:t>waste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1981200"/>
            <a:ext cx="4038600" cy="4267200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US" altLang="en-US" sz="2400" dirty="0"/>
              <a:t>Eat locally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altLang="en-US" sz="2400" dirty="0"/>
              <a:t>Donate reusable items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altLang="en-US" sz="2400" dirty="0"/>
              <a:t>Buy in bulk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altLang="en-US" sz="2400" dirty="0"/>
              <a:t>Read product labels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altLang="en-US" sz="2400" dirty="0"/>
              <a:t>Become an informed, active </a:t>
            </a:r>
            <a:r>
              <a:rPr lang="en-US" altLang="en-US" sz="2400" dirty="0" smtClean="0"/>
              <a:t>citizen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49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Summary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81000" y="1905000"/>
            <a:ext cx="83820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Environmental science involves the interrelationships among science, economics, ethics, and politics in arriving at solutions to environmental problems.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The concept of sustainability requires that we  consider future generations when we make decisions about how to use resources.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This presents problems with how governments cooperate to assure that their citizens can be healthy, secure, and adequately fed, without compromising the environment that supports them.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Energy use continues to be a major issue related to sustainability.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2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1.1 The Nature of Environmental Science</a:t>
            </a:r>
            <a:endParaRPr lang="en-US" sz="4000" dirty="0"/>
          </a:p>
        </p:txBody>
      </p:sp>
      <p:pic>
        <p:nvPicPr>
          <p:cNvPr id="8" name="Picture 7" descr="Many disciplines, including politics, ethics, and biology, influence environmental science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3" y="1980660"/>
            <a:ext cx="3516277" cy="4267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4178" y="1905000"/>
            <a:ext cx="4215566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Environmental science </a:t>
            </a:r>
            <a:r>
              <a:rPr lang="en-US" altLang="en-US" sz="2400" dirty="0"/>
              <a:t>is interdisciplinary, and includes scientific and social aspects of human impact on the world.</a:t>
            </a:r>
          </a:p>
          <a:p>
            <a:pPr marL="0" indent="0">
              <a:buNone/>
            </a:pPr>
            <a:r>
              <a:rPr lang="en-US" altLang="en-US" sz="2400" b="1" dirty="0"/>
              <a:t>Environment</a:t>
            </a:r>
            <a:r>
              <a:rPr lang="en-US" altLang="en-US" sz="2400" dirty="0"/>
              <a:t> is everything that affects an organism during its lifetime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15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Interrelatedness Is a Core </a:t>
            </a:r>
            <a:r>
              <a:rPr lang="en-US" altLang="en-US" sz="4000" dirty="0" smtClean="0"/>
              <a:t>Concept (1 of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828800"/>
            <a:ext cx="8001000" cy="190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initial introduction of 31 wolves in 1995 and 1996 has resulted in a current population of about 100 wolves.</a:t>
            </a:r>
          </a:p>
          <a:p>
            <a:pPr marL="0" indent="0">
              <a:buNone/>
            </a:pPr>
            <a:r>
              <a:rPr lang="en-US" altLang="en-US" sz="2400" dirty="0"/>
              <a:t>The reintroduction of wolves to Yellowstone National Park has resulted in many changes:</a:t>
            </a:r>
            <a:endParaRPr lang="en-US" altLang="en-US" sz="2800" dirty="0"/>
          </a:p>
        </p:txBody>
      </p:sp>
      <p:pic>
        <p:nvPicPr>
          <p:cNvPr id="5" name="Picture 4" descr="Wolf reintroduction in Yellowstone National Park has reduced the number of elk and increased willows and beavers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34384"/>
            <a:ext cx="770138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Interrelatedness Is a Core </a:t>
            </a:r>
            <a:r>
              <a:rPr lang="en-US" altLang="en-US" sz="4000" dirty="0" smtClean="0"/>
              <a:t>Concept (2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spcAft>
                <a:spcPts val="3400"/>
              </a:spcAft>
              <a:buNone/>
            </a:pPr>
            <a:r>
              <a:rPr lang="en-US" sz="2400" dirty="0" smtClean="0"/>
              <a:t>Yellowstone </a:t>
            </a:r>
            <a:r>
              <a:rPr lang="en-US" sz="2400" dirty="0"/>
              <a:t>National Park is a story that illustrates the point made by the early naturalist John Muir (1838—1914</a:t>
            </a:r>
            <a:r>
              <a:rPr lang="en-US" sz="2400" dirty="0" smtClean="0"/>
              <a:t>):</a:t>
            </a:r>
            <a:endParaRPr lang="en-US" sz="2400" dirty="0"/>
          </a:p>
          <a:p>
            <a:pPr marL="685800" indent="0">
              <a:spcAft>
                <a:spcPts val="3400"/>
              </a:spcAft>
              <a:buNone/>
            </a:pPr>
            <a:r>
              <a:rPr lang="en-US" sz="2400" i="1" dirty="0" smtClean="0"/>
              <a:t>-</a:t>
            </a:r>
            <a:r>
              <a:rPr lang="en-US" sz="2400" i="1" dirty="0"/>
              <a:t>Tug on anything at all and you’ll find it connected to everything else in the universe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11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Interrelatedness Is a Core </a:t>
            </a:r>
            <a:r>
              <a:rPr lang="en-US" altLang="en-US" sz="4000" dirty="0" smtClean="0"/>
              <a:t>Concept (3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0772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This interrelatedness theme does not just relate to wildlife and plant actors.</a:t>
            </a:r>
          </a:p>
          <a:p>
            <a:pPr marL="0" indent="0">
              <a:spcAft>
                <a:spcPts val="3200"/>
              </a:spcAft>
              <a:buNone/>
            </a:pPr>
            <a:r>
              <a:rPr lang="en-US" altLang="en-US" sz="2400" dirty="0"/>
              <a:t>There is an important </a:t>
            </a:r>
            <a:r>
              <a:rPr lang="en-US" altLang="en-US" sz="2400" i="1" dirty="0"/>
              <a:t>human</a:t>
            </a:r>
            <a:r>
              <a:rPr lang="en-US" altLang="en-US" sz="2400" dirty="0"/>
              <a:t>-dominated drama as well; one that involves philosophical, economic, and political actors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7663" indent="-347663">
              <a:spcAft>
                <a:spcPts val="3200"/>
              </a:spcAft>
            </a:pPr>
            <a:r>
              <a:rPr lang="en-US" altLang="en-US" sz="2400" dirty="0" smtClean="0"/>
              <a:t>Who </a:t>
            </a:r>
            <a:r>
              <a:rPr lang="en-US" altLang="en-US" sz="2400" dirty="0"/>
              <a:t>might oppose wolf reintroduction, and why?</a:t>
            </a:r>
          </a:p>
        </p:txBody>
      </p:sp>
    </p:spTree>
    <p:extLst>
      <p:ext uri="{BB962C8B-B14F-4D97-AF65-F5344CB8AC3E}">
        <p14:creationId xmlns:p14="http://schemas.microsoft.com/office/powerpoint/2010/main" val="42717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An Ecosystem Approach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An </a:t>
            </a:r>
            <a:r>
              <a:rPr lang="en-US" altLang="en-US" b="1" dirty="0"/>
              <a:t>ecosystem</a:t>
            </a:r>
            <a:r>
              <a:rPr lang="en-US" altLang="en-US" dirty="0"/>
              <a:t> is a region in which the organisms and the physical environment form an interacting unit.</a:t>
            </a:r>
          </a:p>
          <a:p>
            <a:pPr marL="0" indent="0">
              <a:buNone/>
            </a:pPr>
            <a:r>
              <a:rPr lang="en-US" altLang="en-US" dirty="0"/>
              <a:t>The task of an environmental scientist is to:</a:t>
            </a:r>
          </a:p>
          <a:p>
            <a:pPr marL="342900" lvl="1"/>
            <a:r>
              <a:rPr lang="en-US" altLang="en-US" sz="2000" dirty="0"/>
              <a:t>Recognize and understand the natural interactions that take place, and</a:t>
            </a:r>
          </a:p>
          <a:p>
            <a:pPr marL="342900" lvl="1"/>
            <a:r>
              <a:rPr lang="en-US" altLang="en-US" sz="2000" dirty="0"/>
              <a:t>Integrate these natural interactions with the uses humans must make of the natural world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99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Political and Economic </a:t>
            </a:r>
            <a:r>
              <a:rPr lang="en-US" altLang="en-US" sz="4000" dirty="0" smtClean="0"/>
              <a:t>Issues 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600" y="19050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Environmental problems do not necessarily coincide with these artificial human made political boundaries.</a:t>
            </a:r>
          </a:p>
          <a:p>
            <a:pPr marL="0" indent="0">
              <a:buNone/>
            </a:pPr>
            <a:r>
              <a:rPr lang="en-US" altLang="en-US" sz="2400" dirty="0"/>
              <a:t>Air pollution generated in China affects air quality in western coastal states in the United States and in British Columbia, Canada.</a:t>
            </a:r>
          </a:p>
          <a:p>
            <a:pPr marL="0" indent="0">
              <a:buNone/>
            </a:pPr>
            <a:r>
              <a:rPr lang="en-US" altLang="en-US" sz="2400" dirty="0"/>
              <a:t>Air pollution generated in Juarez, Mexico, causes problems in the neighboring city of El Paso, Texas.</a:t>
            </a:r>
          </a:p>
        </p:txBody>
      </p:sp>
    </p:spTree>
    <p:extLst>
      <p:ext uri="{BB962C8B-B14F-4D97-AF65-F5344CB8AC3E}">
        <p14:creationId xmlns:p14="http://schemas.microsoft.com/office/powerpoint/2010/main" val="18655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1.2 Emerging Global Issues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“Humanity has the ability to make development sustainable.”</a:t>
            </a:r>
          </a:p>
          <a:p>
            <a:pPr marL="0" indent="0">
              <a:buNone/>
            </a:pPr>
            <a:r>
              <a:rPr lang="en-US" altLang="en-US" sz="2400" dirty="0"/>
              <a:t>— World Commission on Environment and Development (</a:t>
            </a:r>
            <a:r>
              <a:rPr lang="en-US" altLang="en-US" sz="2400" dirty="0" err="1"/>
              <a:t>Brundtland</a:t>
            </a:r>
            <a:r>
              <a:rPr lang="en-US" altLang="en-US" sz="2400" dirty="0"/>
              <a:t> Commission)</a:t>
            </a:r>
          </a:p>
        </p:txBody>
      </p:sp>
    </p:spTree>
    <p:extLst>
      <p:ext uri="{BB962C8B-B14F-4D97-AF65-F5344CB8AC3E}">
        <p14:creationId xmlns:p14="http://schemas.microsoft.com/office/powerpoint/2010/main" val="152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1326</Words>
  <Application>Microsoft Office PowerPoint</Application>
  <PresentationFormat>On-screen Show (4:3)</PresentationFormat>
  <Paragraphs>127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ENVIRONMENTAL SCIENCE</vt:lpstr>
      <vt:lpstr>Outline</vt:lpstr>
      <vt:lpstr>1.1 The Nature of Environmental Science</vt:lpstr>
      <vt:lpstr>Interrelatedness Is a Core Concept (1 of 3)</vt:lpstr>
      <vt:lpstr>Interrelatedness Is a Core Concept (2 of 3)</vt:lpstr>
      <vt:lpstr>Interrelatedness Is a Core Concept (3 of 3)</vt:lpstr>
      <vt:lpstr>An Ecosystem Approach</vt:lpstr>
      <vt:lpstr>Political and Economic Issues  </vt:lpstr>
      <vt:lpstr>1.2 Emerging Global Issues</vt:lpstr>
      <vt:lpstr>Population Growth</vt:lpstr>
      <vt:lpstr>Maintaining Functional Ecosystems</vt:lpstr>
      <vt:lpstr>Food Security</vt:lpstr>
      <vt:lpstr>Environmental Governance (1 of 2)</vt:lpstr>
      <vt:lpstr>Environmental Governance (2 of 2)</vt:lpstr>
      <vt:lpstr>Environment and Health (1 of 4)</vt:lpstr>
      <vt:lpstr>Environment and Health (2 of 4)</vt:lpstr>
      <vt:lpstr>Environment and Health (3 of 4)</vt:lpstr>
      <vt:lpstr>Environment and Health (4 of 4)</vt:lpstr>
      <vt:lpstr>Environment and Security (1 of 3)</vt:lpstr>
      <vt:lpstr>Environment and Security (2 of 3)</vt:lpstr>
      <vt:lpstr>Environment and Security (3 of 3)</vt:lpstr>
      <vt:lpstr>Environment and Globalization</vt:lpstr>
      <vt:lpstr>Energy and the Environment (1 of 2)</vt:lpstr>
      <vt:lpstr>Energy and the Environment (2 of 2)</vt:lpstr>
      <vt:lpstr>10 Things You Can Do to Protect Your Environment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Environmental Interrelationships</dc:title>
  <dc:creator>Enger</dc:creator>
  <cp:lastModifiedBy>Kathleen</cp:lastModifiedBy>
  <cp:revision>354</cp:revision>
  <dcterms:created xsi:type="dcterms:W3CDTF">2017-03-16T02:07:36Z</dcterms:created>
  <dcterms:modified xsi:type="dcterms:W3CDTF">2019-01-16T15:06:25Z</dcterms:modified>
</cp:coreProperties>
</file>