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1" r:id="rId3"/>
    <p:sldId id="330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1" r:id="rId30"/>
    <p:sldId id="310" r:id="rId31"/>
    <p:sldId id="312" r:id="rId32"/>
    <p:sldId id="314" r:id="rId33"/>
    <p:sldId id="313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299"/>
    <a:srgbClr val="D2533C"/>
    <a:srgbClr val="829E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 autoAdjust="0"/>
    <p:restoredTop sz="84547" autoAdjust="0"/>
  </p:normalViewPr>
  <p:slideViewPr>
    <p:cSldViewPr>
      <p:cViewPr>
        <p:scale>
          <a:sx n="60" d="100"/>
          <a:sy n="60" d="100"/>
        </p:scale>
        <p:origin x="-3240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0B064-6F5E-4C79-86E3-657BBBD8BF7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6712F-C4AA-43C9-BD32-9D92DBC65A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48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A7179-6C33-4EE0-98F7-37B2BE7C7C11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7E67B-A832-44C9-8242-702DE3640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2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E67B-A832-44C9-8242-702DE36402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1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E67B-A832-44C9-8242-702DE364024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6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/>
          <p:cNvSpPr>
            <a:spLocks noGrp="1"/>
          </p:cNvSpPr>
          <p:nvPr>
            <p:ph type="title"/>
          </p:nvPr>
        </p:nvSpPr>
        <p:spPr>
          <a:xfrm>
            <a:off x="152400" y="2209800"/>
            <a:ext cx="8686800" cy="1295400"/>
          </a:xfrm>
        </p:spPr>
        <p:txBody>
          <a:bodyPr anchor="ctr"/>
          <a:lstStyle>
            <a:lvl1pPr>
              <a:defRPr>
                <a:latin typeface="Arial headin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3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829EA9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57600"/>
            <a:ext cx="83058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4735513"/>
            <a:ext cx="9144000" cy="1436687"/>
          </a:xfrm>
          <a:prstGeom prst="rect">
            <a:avLst/>
          </a:prstGeom>
          <a:solidFill>
            <a:srgbClr val="93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en-US" altLang="en-US" sz="2500" dirty="0" smtClean="0">
              <a:solidFill>
                <a:srgbClr val="829EA9"/>
              </a:solidFill>
            </a:endParaRPr>
          </a:p>
        </p:txBody>
      </p:sp>
      <p:sp>
        <p:nvSpPr>
          <p:cNvPr id="24" name="Subtitle 12"/>
          <p:cNvSpPr>
            <a:spLocks noGrp="1"/>
          </p:cNvSpPr>
          <p:nvPr>
            <p:ph sz="quarter" idx="13"/>
          </p:nvPr>
        </p:nvSpPr>
        <p:spPr>
          <a:xfrm>
            <a:off x="228600" y="4876800"/>
            <a:ext cx="8610600" cy="1143000"/>
          </a:xfrm>
        </p:spPr>
        <p:txBody>
          <a:bodyPr/>
          <a:lstStyle>
            <a:lvl1pPr>
              <a:defRPr>
                <a:latin typeface="Arial Body"/>
              </a:defRPr>
            </a:lvl1pPr>
            <a:lvl2pPr>
              <a:defRPr>
                <a:latin typeface="Arial Body"/>
              </a:defRPr>
            </a:lvl2pPr>
            <a:lvl3pPr>
              <a:defRPr>
                <a:latin typeface="Arial Body"/>
              </a:defRPr>
            </a:lvl3pPr>
            <a:lvl4pPr>
              <a:defRPr>
                <a:latin typeface="Arial Body"/>
              </a:defRPr>
            </a:lvl4pPr>
            <a:lvl5pPr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241300" y="6273800"/>
            <a:ext cx="8750300" cy="431800"/>
          </a:xfrm>
        </p:spPr>
        <p:txBody>
          <a:bodyPr/>
          <a:lstStyle>
            <a:lvl1pPr>
              <a:defRPr>
                <a:latin typeface="Arial Body"/>
              </a:defRPr>
            </a:lvl1pPr>
            <a:lvl2pPr>
              <a:defRPr>
                <a:latin typeface="Arial Body"/>
              </a:defRPr>
            </a:lvl2pPr>
            <a:lvl3pPr>
              <a:defRPr>
                <a:latin typeface="Arial Body"/>
              </a:defRPr>
            </a:lvl3pPr>
            <a:lvl4pPr>
              <a:defRPr>
                <a:latin typeface="Arial Body"/>
              </a:defRPr>
            </a:lvl4pPr>
            <a:lvl5pPr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sz="quarter" idx="17"/>
          </p:nvPr>
        </p:nvSpPr>
        <p:spPr>
          <a:xfrm>
            <a:off x="304800" y="3886200"/>
            <a:ext cx="8534400" cy="609600"/>
          </a:xfrm>
        </p:spPr>
        <p:txBody>
          <a:bodyPr/>
          <a:lstStyle>
            <a:lvl1pPr>
              <a:defRPr>
                <a:latin typeface="Arial Body"/>
              </a:defRPr>
            </a:lvl1pPr>
            <a:lvl2pPr>
              <a:defRPr>
                <a:latin typeface="Arial Body"/>
              </a:defRPr>
            </a:lvl2pPr>
            <a:lvl3pPr>
              <a:defRPr>
                <a:latin typeface="Arial Body"/>
              </a:defRPr>
            </a:lvl3pPr>
            <a:lvl4pPr>
              <a:defRPr>
                <a:latin typeface="Arial Body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848600" y="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</a:t>
            </a:r>
            <a:fld id="{6F94BB01-2447-4377-8194-F82F4D072C18}" type="slidenum">
              <a:rPr lang="en-US" sz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Arial heading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62000" y="1676400"/>
            <a:ext cx="8001000" cy="9906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 Body"/>
              </a:defRPr>
            </a:lvl1pPr>
            <a:lvl2pPr marL="800100" indent="-342900">
              <a:buFont typeface="Arial" pitchFamily="34" charset="0"/>
              <a:buChar char="•"/>
              <a:defRPr>
                <a:latin typeface="Arial Body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Arial Body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Arial Body"/>
              </a:defRPr>
            </a:lvl4pPr>
            <a:lvl5pPr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62000" y="3352800"/>
            <a:ext cx="2667000" cy="685800"/>
          </a:xfrm>
        </p:spPr>
        <p:txBody>
          <a:bodyPr/>
          <a:lstStyle>
            <a:lvl1pPr>
              <a:defRPr>
                <a:latin typeface="Arial Body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86400" y="3200400"/>
            <a:ext cx="3124200" cy="914400"/>
          </a:xfrm>
        </p:spPr>
        <p:txBody>
          <a:bodyPr/>
          <a:lstStyle>
            <a:lvl1pPr>
              <a:defRPr>
                <a:latin typeface="Arial Body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38200" y="4495800"/>
            <a:ext cx="3492500" cy="11430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 Body"/>
              </a:defRPr>
            </a:lvl1pPr>
            <a:lvl2pPr marL="800100" indent="-342900">
              <a:buFont typeface="Arial" pitchFamily="34" charset="0"/>
              <a:buChar char="•"/>
              <a:defRPr>
                <a:latin typeface="Arial Body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Arial Body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Arial Body"/>
              </a:defRPr>
            </a:lvl4pPr>
            <a:lvl5pPr marL="2114550" indent="-285750">
              <a:buFont typeface="Arial" pitchFamily="34" charset="0"/>
              <a:buChar char="•"/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5486400" y="4495800"/>
            <a:ext cx="2895600" cy="14478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 Body"/>
              </a:defRPr>
            </a:lvl1pPr>
            <a:lvl2pPr marL="800100" indent="-342900">
              <a:buFont typeface="Arial" pitchFamily="34" charset="0"/>
              <a:buChar char="•"/>
              <a:defRPr>
                <a:latin typeface="Arial Body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Arial Body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Arial Body"/>
              </a:defRPr>
            </a:lvl4pPr>
            <a:lvl5pPr marL="2114550" indent="-285750">
              <a:buFont typeface="Arial" pitchFamily="34" charset="0"/>
              <a:buChar char="•"/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 userDrawn="1"/>
        </p:nvSpPr>
        <p:spPr>
          <a:xfrm>
            <a:off x="965200" y="6497915"/>
            <a:ext cx="6731000" cy="28388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Arial Body"/>
              </a:rPr>
              <a:t>© 2019 McGraw-Hill Education.</a:t>
            </a:r>
            <a:endParaRPr lang="en-US" dirty="0">
              <a:solidFill>
                <a:prstClr val="black"/>
              </a:solidFill>
              <a:latin typeface="Arial Body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3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829EA9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848600" y="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</a:t>
            </a:r>
            <a:fld id="{6F94BB01-2447-4377-8194-F82F4D072C18}" type="slidenum">
              <a:rPr lang="en-US" sz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1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62000" y="1981200"/>
            <a:ext cx="8001000" cy="9906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 Body"/>
              </a:defRPr>
            </a:lvl1pPr>
            <a:lvl2pPr marL="800100" indent="-342900">
              <a:buFont typeface="Arial" pitchFamily="34" charset="0"/>
              <a:buChar char="•"/>
              <a:defRPr>
                <a:latin typeface="Arial Body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Arial Body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Arial Body"/>
              </a:defRPr>
            </a:lvl4pPr>
            <a:lvl5pPr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/>
          </p:nvPr>
        </p:nvSpPr>
        <p:spPr>
          <a:xfrm>
            <a:off x="762000" y="3352800"/>
            <a:ext cx="8077200" cy="9906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 Body"/>
              </a:defRPr>
            </a:lvl1pPr>
            <a:lvl2pPr marL="800100" indent="-342900">
              <a:buFont typeface="Arial" pitchFamily="34" charset="0"/>
              <a:buChar char="•"/>
              <a:defRPr>
                <a:latin typeface="Arial Body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Arial Body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Arial Body"/>
              </a:defRPr>
            </a:lvl4pPr>
            <a:lvl5pPr marL="2114550" indent="-285750">
              <a:buFont typeface="Arial" pitchFamily="34" charset="0"/>
              <a:buChar char="•"/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5"/>
          </p:nvPr>
        </p:nvSpPr>
        <p:spPr>
          <a:xfrm>
            <a:off x="762000" y="4648200"/>
            <a:ext cx="7848600" cy="12954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 Body"/>
              </a:defRPr>
            </a:lvl1pPr>
            <a:lvl2pPr marL="800100" indent="-342900">
              <a:buFont typeface="Arial" pitchFamily="34" charset="0"/>
              <a:buChar char="•"/>
              <a:defRPr>
                <a:latin typeface="Arial Body"/>
              </a:defRPr>
            </a:lvl2pPr>
            <a:lvl3pPr marL="1257300" indent="-342900">
              <a:buFont typeface="Arial" pitchFamily="34" charset="0"/>
              <a:buChar char="•"/>
              <a:defRPr>
                <a:latin typeface="Arial Body"/>
              </a:defRPr>
            </a:lvl3pPr>
            <a:lvl4pPr marL="1714500" indent="-342900">
              <a:buFont typeface="Arial" pitchFamily="34" charset="0"/>
              <a:buChar char="•"/>
              <a:defRPr>
                <a:latin typeface="Arial Body"/>
              </a:defRPr>
            </a:lvl4pPr>
            <a:lvl5pPr marL="2114550" indent="-285750">
              <a:buFont typeface="Arial" pitchFamily="34" charset="0"/>
              <a:buChar char="•"/>
              <a:defRPr>
                <a:latin typeface="Arial Body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965200" y="6497915"/>
            <a:ext cx="6731000" cy="28388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Arial Body"/>
              </a:rPr>
              <a:t>© 2019 McGraw-Hill Education.</a:t>
            </a:r>
            <a:endParaRPr lang="en-US" dirty="0">
              <a:solidFill>
                <a:prstClr val="black"/>
              </a:solidFill>
              <a:latin typeface="Arial Body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latin typeface="Arial headin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3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829EA9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848600" y="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</a:t>
            </a:r>
            <a:fld id="{6F94BB01-2447-4377-8194-F82F4D072C18}" type="slidenum">
              <a:rPr lang="en-US" sz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4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»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04823"/>
            <a:ext cx="8610600" cy="1800377"/>
          </a:xfrm>
        </p:spPr>
        <p:txBody>
          <a:bodyPr>
            <a:noAutofit/>
          </a:bodyPr>
          <a:lstStyle/>
          <a:p>
            <a:pPr algn="l"/>
            <a:r>
              <a:rPr lang="en-US" sz="5000" kern="0" dirty="0">
                <a:solidFill>
                  <a:sysClr val="windowText" lastClr="000000"/>
                </a:solidFill>
                <a:latin typeface="Arial headings"/>
              </a:rPr>
              <a:t>ENVIRONMENTAL SCIENCE</a:t>
            </a:r>
            <a:endParaRPr lang="en-US" sz="5000" dirty="0">
              <a:latin typeface="Arial headings"/>
            </a:endParaRPr>
          </a:p>
        </p:txBody>
      </p:sp>
      <p:sp>
        <p:nvSpPr>
          <p:cNvPr id="4" name="Subtitle 1"/>
          <p:cNvSpPr>
            <a:spLocks noGrp="1"/>
          </p:cNvSpPr>
          <p:nvPr>
            <p:ph sz="quarter" idx="17"/>
          </p:nvPr>
        </p:nvSpPr>
        <p:spPr>
          <a:xfrm>
            <a:off x="381000" y="3810000"/>
            <a:ext cx="8458200" cy="838200"/>
          </a:xfrm>
        </p:spPr>
        <p:txBody>
          <a:bodyPr/>
          <a:lstStyle/>
          <a:p>
            <a:pPr marL="0" lvl="0" indent="0" defTabSz="1206500">
              <a:buNone/>
              <a:tabLst>
                <a:tab pos="2578100" algn="l"/>
                <a:tab pos="3378200" algn="l"/>
                <a:tab pos="3429000" algn="l"/>
                <a:tab pos="5486400" algn="l"/>
              </a:tabLst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A Study of Interrelationships </a:t>
            </a:r>
          </a:p>
          <a:p>
            <a:pPr marL="0" lvl="0" indent="0" algn="r" defTabSz="1206500">
              <a:buNone/>
              <a:tabLst>
                <a:tab pos="2578100" algn="l"/>
                <a:tab pos="3378200" algn="l"/>
                <a:tab pos="3429000" algn="l"/>
                <a:tab pos="5486400" algn="l"/>
              </a:tabLst>
            </a:pPr>
            <a:r>
              <a:rPr lang="en-US" sz="1800" kern="0" dirty="0" smtClean="0">
                <a:solidFill>
                  <a:sysClr val="windowText" lastClr="000000"/>
                </a:solidFill>
              </a:rPr>
              <a:t>15</a:t>
            </a:r>
            <a:r>
              <a:rPr lang="en-US" sz="1800" kern="0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sz="1800" kern="0" dirty="0" smtClean="0">
                <a:solidFill>
                  <a:sysClr val="windowText" lastClr="000000"/>
                </a:solidFill>
              </a:rPr>
              <a:t> Edition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228600" y="4876800"/>
            <a:ext cx="8839200" cy="1066800"/>
          </a:xfrm>
        </p:spPr>
        <p:txBody>
          <a:bodyPr anchor="ctr"/>
          <a:lstStyle/>
          <a:p>
            <a:pPr marL="0" indent="0" algn="r">
              <a:buNone/>
            </a:pPr>
            <a:r>
              <a:rPr lang="en-US" sz="2200" dirty="0" smtClean="0">
                <a:solidFill>
                  <a:schemeClr val="bg2"/>
                </a:solidFill>
              </a:rPr>
              <a:t>Interrelated Scientific Principles: Matter, Energy, and Environment </a:t>
            </a:r>
          </a:p>
          <a:p>
            <a:pPr marL="0" indent="0">
              <a:buNone/>
            </a:pPr>
            <a:r>
              <a:rPr lang="en-US" b="1" dirty="0" smtClean="0"/>
              <a:t>Chapter 4 </a:t>
            </a:r>
            <a:endParaRPr lang="en-US" b="1" dirty="0"/>
          </a:p>
        </p:txBody>
      </p:sp>
      <p:pic>
        <p:nvPicPr>
          <p:cNvPr id="13" name="Picture 12" descr="McGraw Hill Edu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" y="6228588"/>
            <a:ext cx="553212" cy="5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09600" y="6248400"/>
            <a:ext cx="8382000" cy="533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None/>
              <a:defRPr/>
            </a:pPr>
            <a:r>
              <a:rPr lang="en-US" sz="1200" dirty="0" smtClean="0">
                <a:latin typeface="Arial Body"/>
              </a:rPr>
              <a:t>©2019 </a:t>
            </a:r>
            <a:r>
              <a:rPr lang="en-US" sz="1200" dirty="0">
                <a:latin typeface="Arial Body"/>
              </a:rPr>
              <a:t>McGraw-Hill Education. All rights reserved. Authorized only for instructor use in the classroom. No reproduction or further distribution permitted without the prior written consent of McGraw-Hill Education</a:t>
            </a:r>
            <a:r>
              <a:rPr lang="en-US" sz="1200" dirty="0" smtClean="0">
                <a:latin typeface="Arial Body"/>
              </a:rPr>
              <a:t>.</a:t>
            </a:r>
            <a:endParaRPr lang="en-US" sz="1200" dirty="0">
              <a:latin typeface="Arial Body"/>
            </a:endParaRPr>
          </a:p>
        </p:txBody>
      </p:sp>
    </p:spTree>
    <p:extLst>
      <p:ext uri="{BB962C8B-B14F-4D97-AF65-F5344CB8AC3E}">
        <p14:creationId xmlns:p14="http://schemas.microsoft.com/office/powerpoint/2010/main" val="36095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Elements of the Scientific </a:t>
            </a:r>
            <a:r>
              <a:rPr lang="en-US" altLang="en-US" sz="4000" dirty="0" smtClean="0"/>
              <a:t>Method (4 of 8)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A </a:t>
            </a:r>
            <a:r>
              <a:rPr lang="en-US" altLang="en-US" sz="2400" b="1" dirty="0"/>
              <a:t>hypothesis</a:t>
            </a:r>
            <a:r>
              <a:rPr lang="en-US" altLang="en-US" sz="2400" dirty="0"/>
              <a:t> is a testable statement that provides a possible answer to a question, or an explanation for an observation. </a:t>
            </a:r>
          </a:p>
          <a:p>
            <a:pPr marL="0" indent="0">
              <a:buNone/>
            </a:pPr>
            <a:r>
              <a:rPr lang="en-US" altLang="en-US" sz="2400" dirty="0"/>
              <a:t>A good hypothesis must be logical, account for all relevant information currently available, allow prediction of related future events, and be testable.</a:t>
            </a:r>
          </a:p>
          <a:p>
            <a:pPr marL="342900" lvl="1"/>
            <a:r>
              <a:rPr lang="en-US" altLang="en-US" sz="2000" dirty="0"/>
              <a:t>Given a choice, the simplest hypothesis with the fewest assumptions is the most desirable.</a:t>
            </a:r>
          </a:p>
        </p:txBody>
      </p:sp>
    </p:spTree>
    <p:extLst>
      <p:ext uri="{BB962C8B-B14F-4D97-AF65-F5344CB8AC3E}">
        <p14:creationId xmlns:p14="http://schemas.microsoft.com/office/powerpoint/2010/main" val="30644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Elements of the Scientific </a:t>
            </a:r>
            <a:r>
              <a:rPr lang="en-US" altLang="en-US" sz="4000" dirty="0" smtClean="0"/>
              <a:t>Method (5 of 8)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An </a:t>
            </a:r>
            <a:r>
              <a:rPr lang="en-US" altLang="en-US" sz="2400" b="1" dirty="0"/>
              <a:t>experiment </a:t>
            </a:r>
            <a:r>
              <a:rPr lang="en-US" altLang="en-US" sz="2400" dirty="0"/>
              <a:t>is a re-creation of an event that enables an investigator to support or disprove a hypothesis.</a:t>
            </a:r>
          </a:p>
          <a:p>
            <a:pPr marL="342900" lvl="1"/>
            <a:r>
              <a:rPr lang="en-US" altLang="en-US" sz="2000" dirty="0"/>
              <a:t>A </a:t>
            </a:r>
            <a:r>
              <a:rPr lang="en-US" altLang="en-US" sz="2000" b="1" dirty="0"/>
              <a:t>controlled experiment</a:t>
            </a:r>
            <a:r>
              <a:rPr lang="en-US" altLang="en-US" sz="2000" dirty="0"/>
              <a:t> divides the experiment into two groups (experimental and control) that differ by only one variable.</a:t>
            </a:r>
          </a:p>
          <a:p>
            <a:pPr marL="0" indent="0">
              <a:buNone/>
            </a:pPr>
            <a:r>
              <a:rPr lang="en-US" altLang="en-US" sz="2400" b="1" dirty="0"/>
              <a:t>Reproducibility</a:t>
            </a:r>
            <a:r>
              <a:rPr lang="en-US" altLang="en-US" sz="2400" dirty="0"/>
              <a:t> is important to the scientific method. A good experiment must be able to be repeated by independent investigators to ensure a lack of bias.</a:t>
            </a:r>
          </a:p>
        </p:txBody>
      </p:sp>
    </p:spTree>
    <p:extLst>
      <p:ext uri="{BB962C8B-B14F-4D97-AF65-F5344CB8AC3E}">
        <p14:creationId xmlns:p14="http://schemas.microsoft.com/office/powerpoint/2010/main" val="5461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Elements of the Scientific </a:t>
            </a:r>
            <a:r>
              <a:rPr lang="en-US" altLang="en-US" sz="4000" dirty="0" smtClean="0"/>
              <a:t>Method (6 of 8)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When broad consensus exists about an area of science, it is known as a theory or law.</a:t>
            </a:r>
          </a:p>
          <a:p>
            <a:pPr marL="342900" lvl="1"/>
            <a:r>
              <a:rPr lang="en-US" altLang="en-US" sz="2000" dirty="0"/>
              <a:t>A </a:t>
            </a:r>
            <a:r>
              <a:rPr lang="en-US" altLang="en-US" sz="2000" b="1" dirty="0"/>
              <a:t>theory</a:t>
            </a:r>
            <a:r>
              <a:rPr lang="en-US" altLang="en-US" sz="2000" dirty="0"/>
              <a:t> is a widely accepted, plausible generalization about fundamental scientific concepts that explains why things happen.</a:t>
            </a:r>
          </a:p>
          <a:p>
            <a:pPr marL="342900" lvl="1"/>
            <a:r>
              <a:rPr lang="en-US" altLang="en-US" sz="2000" dirty="0"/>
              <a:t>A </a:t>
            </a:r>
            <a:r>
              <a:rPr lang="en-US" altLang="en-US" sz="2000" b="1" dirty="0"/>
              <a:t>scientific law</a:t>
            </a:r>
            <a:r>
              <a:rPr lang="en-US" altLang="en-US" sz="2000" dirty="0"/>
              <a:t> is a uniform or constant fact of nature that describes what happens in nature.</a:t>
            </a:r>
          </a:p>
        </p:txBody>
      </p:sp>
    </p:spTree>
    <p:extLst>
      <p:ext uri="{BB962C8B-B14F-4D97-AF65-F5344CB8AC3E}">
        <p14:creationId xmlns:p14="http://schemas.microsoft.com/office/powerpoint/2010/main" val="5632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Elements of the Scientific </a:t>
            </a:r>
            <a:r>
              <a:rPr lang="en-US" altLang="en-US" sz="4000" dirty="0" smtClean="0"/>
              <a:t>Method (7 of 8)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Communication</a:t>
            </a:r>
            <a:r>
              <a:rPr lang="en-US" altLang="en-US" sz="2400" dirty="0"/>
              <a:t> is a central characteristic of the scientific method.</a:t>
            </a:r>
          </a:p>
          <a:p>
            <a:pPr marL="0" indent="0">
              <a:buNone/>
            </a:pPr>
            <a:r>
              <a:rPr lang="en-US" altLang="en-US" sz="2400" dirty="0"/>
              <a:t>An important part of the communication process involves the publication of articles in scientific journals about one’s research, thoughts, and opinions.</a:t>
            </a:r>
          </a:p>
          <a:p>
            <a:pPr marL="0" indent="0">
              <a:buNone/>
            </a:pPr>
            <a:r>
              <a:rPr lang="en-US" altLang="en-US" sz="2400" dirty="0"/>
              <a:t>This provides </a:t>
            </a:r>
            <a:r>
              <a:rPr lang="en-US" altLang="en-US" sz="2400" dirty="0" smtClean="0"/>
              <a:t>other scientists with an opportunity to </a:t>
            </a:r>
            <a:r>
              <a:rPr lang="en-US" altLang="en-US" sz="2400" dirty="0"/>
              <a:t>criticize, make suggestions, or agree.</a:t>
            </a:r>
          </a:p>
        </p:txBody>
      </p:sp>
    </p:spTree>
    <p:extLst>
      <p:ext uri="{BB962C8B-B14F-4D97-AF65-F5344CB8AC3E}">
        <p14:creationId xmlns:p14="http://schemas.microsoft.com/office/powerpoint/2010/main" val="31710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Elements of the Scientific </a:t>
            </a:r>
            <a:r>
              <a:rPr lang="en-US" altLang="en-US" sz="4000" dirty="0" smtClean="0"/>
              <a:t>Method (8 of 8)</a:t>
            </a:r>
            <a:endParaRPr lang="en-US" sz="400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533400" y="1905000"/>
            <a:ext cx="3657600" cy="4191000"/>
          </a:xfrm>
        </p:spPr>
        <p:txBody>
          <a:bodyPr/>
          <a:lstStyle/>
          <a:p>
            <a:pPr marL="0" indent="0" algn="ctr">
              <a:spcAft>
                <a:spcPts val="6400"/>
              </a:spcAft>
              <a:buNone/>
            </a:pPr>
            <a:r>
              <a:rPr lang="en-US" sz="2000" dirty="0" smtClean="0"/>
              <a:t>Observation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800" dirty="0"/>
              <a:t>Scientific inquiry often begins with an observation that an event has occurred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594171" y="1821634"/>
            <a:ext cx="2514959" cy="46436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Communication</a:t>
            </a:r>
            <a:endParaRPr lang="en-US" sz="2000" dirty="0"/>
          </a:p>
        </p:txBody>
      </p:sp>
      <p:pic>
        <p:nvPicPr>
          <p:cNvPr id="9" name="Picture 8" descr="Magazines like Nature, Science News, Scientific American, and BioScience are all examples of scientific publications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71" y="2326983"/>
            <a:ext cx="2513028" cy="41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4.2 Limitations of Science</a:t>
            </a:r>
            <a:endParaRPr lang="en-US" sz="400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609600" y="2042160"/>
            <a:ext cx="4267200" cy="4053840"/>
          </a:xfrm>
        </p:spPr>
        <p:txBody>
          <a:bodyPr/>
          <a:lstStyle/>
          <a:p>
            <a:pPr marL="0" indent="0">
              <a:spcBef>
                <a:spcPts val="624"/>
              </a:spcBef>
              <a:buNone/>
            </a:pPr>
            <a:r>
              <a:rPr lang="en-US" altLang="en-US" sz="2000" dirty="0"/>
              <a:t>Scientists struggle with the same moral and ethical questions as other people.</a:t>
            </a:r>
          </a:p>
          <a:p>
            <a:pPr marL="342900" lvl="1">
              <a:spcBef>
                <a:spcPts val="624"/>
              </a:spcBef>
            </a:pPr>
            <a:r>
              <a:rPr lang="en-US" altLang="en-US" sz="1800" dirty="0"/>
              <a:t>It is important to differentiate between data collected during an investigation, and scientists’ opinions of what the data mean.</a:t>
            </a:r>
          </a:p>
          <a:p>
            <a:pPr marL="0" indent="0">
              <a:spcBef>
                <a:spcPts val="624"/>
              </a:spcBef>
              <a:buNone/>
            </a:pPr>
            <a:r>
              <a:rPr lang="en-US" altLang="en-US" sz="2000" dirty="0"/>
              <a:t>It is important to recognize that scientific knowledge can be used by different people to support opinions that may not be valid.</a:t>
            </a:r>
          </a:p>
        </p:txBody>
      </p:sp>
      <p:pic>
        <p:nvPicPr>
          <p:cNvPr id="5" name="Picture 4" descr="A scientist conducts tests for acid rain. Scientific testing is a critical component of the scientific method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5000"/>
            <a:ext cx="3092565" cy="44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4.3 Pseudoscience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Pseudoscience</a:t>
            </a:r>
            <a:r>
              <a:rPr lang="en-US" altLang="en-US" sz="2400" dirty="0"/>
              <a:t> is a deceptive practice that uses the appearance or language of science to convince, confuse, or mislead people into thinking that something has scientific validity when it does not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39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4.4 The Structure of Matter</a:t>
            </a:r>
            <a:endParaRPr lang="en-US" sz="400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457200" y="2042160"/>
            <a:ext cx="4343400" cy="4130040"/>
          </a:xfrm>
        </p:spPr>
        <p:txBody>
          <a:bodyPr/>
          <a:lstStyle/>
          <a:p>
            <a:pPr marL="0" indent="0">
              <a:spcBef>
                <a:spcPts val="624"/>
              </a:spcBef>
              <a:buNone/>
            </a:pPr>
            <a:r>
              <a:rPr lang="en-US" altLang="en-US" sz="2400" b="1" dirty="0"/>
              <a:t>Matter</a:t>
            </a:r>
            <a:r>
              <a:rPr lang="en-US" altLang="en-US" sz="2400" dirty="0"/>
              <a:t> is anything that has mass and takes up space.</a:t>
            </a:r>
          </a:p>
          <a:p>
            <a:pPr marL="342900" lvl="1">
              <a:spcBef>
                <a:spcPts val="624"/>
              </a:spcBef>
            </a:pPr>
            <a:r>
              <a:rPr lang="en-US" altLang="en-US" sz="2000" dirty="0"/>
              <a:t>The kinetic molecular theory describes the structure and activity of matter. </a:t>
            </a:r>
          </a:p>
          <a:p>
            <a:pPr marL="685800" lvl="2">
              <a:spcBef>
                <a:spcPts val="624"/>
              </a:spcBef>
            </a:pPr>
            <a:r>
              <a:rPr lang="en-US" altLang="en-US" sz="1800" dirty="0"/>
              <a:t>It states that all matter is made up of one or more kinds of smaller sub-units (atoms) that are in constant motion.</a:t>
            </a:r>
          </a:p>
        </p:txBody>
      </p:sp>
      <p:pic>
        <p:nvPicPr>
          <p:cNvPr id="6" name="Picture 5" descr="An oxygen atom has eight protons and eight neutrons in the nucleus, and eight electrons in the electron cloud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91748"/>
            <a:ext cx="4045824" cy="28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Atomic </a:t>
            </a:r>
            <a:r>
              <a:rPr lang="en-US" altLang="en-US" sz="4000" dirty="0" smtClean="0"/>
              <a:t>Structure (1 of 2)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  <a:tabLst>
                <a:tab pos="6053138" algn="l"/>
                <a:tab pos="7432675" algn="l"/>
              </a:tabLst>
            </a:pPr>
            <a:r>
              <a:rPr lang="en-US" altLang="en-US" sz="2400" dirty="0"/>
              <a:t>The </a:t>
            </a:r>
            <a:r>
              <a:rPr lang="en-US" altLang="en-US" sz="2400" b="1" dirty="0"/>
              <a:t>atom</a:t>
            </a:r>
            <a:r>
              <a:rPr lang="en-US" altLang="en-US" sz="2400" dirty="0"/>
              <a:t> is the fundamental unit of matter. </a:t>
            </a:r>
          </a:p>
          <a:p>
            <a:pPr marL="0" indent="0">
              <a:buNone/>
              <a:tabLst>
                <a:tab pos="6053138" algn="l"/>
                <a:tab pos="7432675" algn="l"/>
              </a:tabLst>
            </a:pPr>
            <a:r>
              <a:rPr lang="en-US" altLang="en-US" sz="2400" dirty="0"/>
              <a:t>There are 92 types of atoms found in nature, with each being composed of:</a:t>
            </a:r>
          </a:p>
          <a:p>
            <a:pPr marL="342900" lvl="1">
              <a:tabLst>
                <a:tab pos="6053138" algn="l"/>
                <a:tab pos="7432675" algn="l"/>
              </a:tabLst>
            </a:pPr>
            <a:r>
              <a:rPr lang="en-US" altLang="en-US" sz="2000" b="1" dirty="0"/>
              <a:t>Protons </a:t>
            </a:r>
            <a:r>
              <a:rPr lang="en-US" altLang="en-US" sz="2000" dirty="0"/>
              <a:t>(Positively charged) </a:t>
            </a:r>
          </a:p>
          <a:p>
            <a:pPr marL="342900" lvl="1">
              <a:tabLst>
                <a:tab pos="6053138" algn="l"/>
                <a:tab pos="7432675" algn="l"/>
              </a:tabLst>
            </a:pPr>
            <a:r>
              <a:rPr lang="en-US" altLang="en-US" sz="2000" b="1" dirty="0"/>
              <a:t>Neutrons </a:t>
            </a:r>
            <a:r>
              <a:rPr lang="en-US" altLang="en-US" sz="2000" dirty="0"/>
              <a:t>(Neutral)</a:t>
            </a:r>
          </a:p>
          <a:p>
            <a:pPr marL="342900" lvl="1">
              <a:tabLst>
                <a:tab pos="6053138" algn="l"/>
                <a:tab pos="7432675" algn="l"/>
              </a:tabLst>
            </a:pPr>
            <a:r>
              <a:rPr lang="en-US" altLang="en-US" sz="2000" b="1" dirty="0"/>
              <a:t>Electrons </a:t>
            </a:r>
            <a:r>
              <a:rPr lang="en-US" altLang="en-US" sz="2000" dirty="0"/>
              <a:t>(Negatively charged) </a:t>
            </a:r>
          </a:p>
          <a:p>
            <a:pPr marL="0" indent="0">
              <a:buNone/>
              <a:tabLst>
                <a:tab pos="6053138" algn="l"/>
                <a:tab pos="7432675" algn="l"/>
              </a:tabLst>
            </a:pPr>
            <a:r>
              <a:rPr lang="en-US" altLang="en-US" sz="2400" dirty="0"/>
              <a:t>Each kind of atom forms a specific type of matter known as an </a:t>
            </a:r>
            <a:r>
              <a:rPr lang="en-US" altLang="en-US" sz="2400" b="1" dirty="0"/>
              <a:t>element. </a:t>
            </a:r>
          </a:p>
        </p:txBody>
      </p:sp>
    </p:spTree>
    <p:extLst>
      <p:ext uri="{BB962C8B-B14F-4D97-AF65-F5344CB8AC3E}">
        <p14:creationId xmlns:p14="http://schemas.microsoft.com/office/powerpoint/2010/main" val="31594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Atomic </a:t>
            </a:r>
            <a:r>
              <a:rPr lang="en-US" altLang="en-US" sz="4000" dirty="0" smtClean="0"/>
              <a:t>Structure (2 of 2)</a:t>
            </a:r>
            <a:endParaRPr lang="en-US" sz="400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304800" y="1828800"/>
            <a:ext cx="8534400" cy="1981200"/>
          </a:xfrm>
        </p:spPr>
        <p:txBody>
          <a:bodyPr/>
          <a:lstStyle/>
          <a:p>
            <a:pPr marL="0" indent="0">
              <a:spcBef>
                <a:spcPts val="624"/>
              </a:spcBef>
              <a:buNone/>
              <a:tabLst>
                <a:tab pos="7432675" algn="l"/>
              </a:tabLst>
            </a:pPr>
            <a:r>
              <a:rPr lang="en-US" altLang="en-US" sz="2400" dirty="0"/>
              <a:t>All atoms of the same element have the same number of protons and electrons, but may vary in the number of neutrons.</a:t>
            </a:r>
          </a:p>
          <a:p>
            <a:pPr marL="342900" lvl="1">
              <a:spcBef>
                <a:spcPts val="624"/>
              </a:spcBef>
              <a:tabLst>
                <a:tab pos="7432675" algn="l"/>
              </a:tabLst>
            </a:pPr>
            <a:r>
              <a:rPr lang="en-US" altLang="en-US" sz="2000" b="1" dirty="0"/>
              <a:t>Isotopes</a:t>
            </a:r>
            <a:r>
              <a:rPr lang="en-US" altLang="en-US" sz="2000" dirty="0"/>
              <a:t> are atoms of the same element that differ from one another in the number of neutrons they contain.</a:t>
            </a:r>
          </a:p>
        </p:txBody>
      </p:sp>
      <p:pic>
        <p:nvPicPr>
          <p:cNvPr id="1026" name="Picture 2" descr="Hydrogen atoms all contain one proton, but hydrogen isotopes have different numbers of neutrons in the nucleu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5" y="3901916"/>
            <a:ext cx="7082790" cy="23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2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4.1 The Nature of Science</a:t>
            </a:r>
          </a:p>
          <a:p>
            <a:pPr marL="0" indent="0">
              <a:buNone/>
            </a:pPr>
            <a:r>
              <a:rPr lang="en-US" altLang="en-US" sz="2800" dirty="0"/>
              <a:t>4.2 Limitations of Science</a:t>
            </a:r>
          </a:p>
          <a:p>
            <a:pPr marL="0" indent="0">
              <a:buNone/>
            </a:pPr>
            <a:r>
              <a:rPr lang="en-US" altLang="en-US" sz="2800" dirty="0"/>
              <a:t>4.3 Pseudoscience</a:t>
            </a:r>
          </a:p>
          <a:p>
            <a:pPr marL="0" indent="0">
              <a:buNone/>
            </a:pPr>
            <a:r>
              <a:rPr lang="en-US" altLang="en-US" sz="2800" dirty="0"/>
              <a:t>4.4 The Structure of Matter</a:t>
            </a:r>
          </a:p>
          <a:p>
            <a:pPr marL="0" indent="0">
              <a:buNone/>
            </a:pPr>
            <a:r>
              <a:rPr lang="en-US" altLang="en-US" sz="2800" dirty="0"/>
              <a:t>4.5 Energy Principles</a:t>
            </a:r>
          </a:p>
          <a:p>
            <a:pPr marL="0" indent="0">
              <a:buNone/>
            </a:pPr>
            <a:r>
              <a:rPr lang="en-US" altLang="en-US" sz="2800" dirty="0"/>
              <a:t>4.6 Environmental Implications of Energy Flow</a:t>
            </a:r>
          </a:p>
        </p:txBody>
      </p:sp>
    </p:spTree>
    <p:extLst>
      <p:ext uri="{BB962C8B-B14F-4D97-AF65-F5344CB8AC3E}">
        <p14:creationId xmlns:p14="http://schemas.microsoft.com/office/powerpoint/2010/main" val="8119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34052" y="457200"/>
            <a:ext cx="7675896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The Molecular Nature of </a:t>
            </a:r>
            <a:r>
              <a:rPr lang="en-US" altLang="en-US" sz="4000" dirty="0" smtClean="0"/>
              <a:t>Matter (1 of 2)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  <a:tabLst>
                <a:tab pos="1146175" algn="l"/>
                <a:tab pos="1766888" algn="l"/>
              </a:tabLst>
            </a:pPr>
            <a:r>
              <a:rPr lang="en-US" altLang="en-US" sz="2400" b="1" dirty="0"/>
              <a:t>Molecules</a:t>
            </a:r>
            <a:r>
              <a:rPr lang="en-US" altLang="en-US" sz="2400" dirty="0"/>
              <a:t> are atoms bonded together into stable units.</a:t>
            </a:r>
          </a:p>
          <a:p>
            <a:pPr marL="342900" lvl="1">
              <a:tabLst>
                <a:tab pos="1146175" algn="l"/>
                <a:tab pos="1766888" algn="l"/>
              </a:tabLst>
            </a:pPr>
            <a:r>
              <a:rPr lang="en-US" altLang="en-US" sz="2000" b="1" dirty="0"/>
              <a:t>Ions</a:t>
            </a:r>
            <a:r>
              <a:rPr lang="en-US" altLang="en-US" sz="2000" dirty="0"/>
              <a:t> are electrically charged particles.</a:t>
            </a:r>
          </a:p>
          <a:p>
            <a:pPr marL="685800" lvl="2">
              <a:tabLst>
                <a:tab pos="1146175" algn="l"/>
                <a:tab pos="1766888" algn="l"/>
              </a:tabLst>
            </a:pPr>
            <a:r>
              <a:rPr lang="en-US" altLang="en-US" sz="1800" dirty="0"/>
              <a:t>Atoms that lose electrons = positively charged</a:t>
            </a:r>
          </a:p>
          <a:p>
            <a:pPr marL="685800" lvl="2">
              <a:tabLst>
                <a:tab pos="1146175" algn="l"/>
                <a:tab pos="1766888" algn="l"/>
              </a:tabLst>
            </a:pPr>
            <a:r>
              <a:rPr lang="en-US" altLang="en-US" sz="1800" dirty="0"/>
              <a:t>Atoms that gain electrons = negatively charged</a:t>
            </a:r>
          </a:p>
        </p:txBody>
      </p:sp>
    </p:spTree>
    <p:extLst>
      <p:ext uri="{BB962C8B-B14F-4D97-AF65-F5344CB8AC3E}">
        <p14:creationId xmlns:p14="http://schemas.microsoft.com/office/powerpoint/2010/main" val="27012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5673" y="457200"/>
            <a:ext cx="7752655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The Molecular Nature of </a:t>
            </a:r>
            <a:r>
              <a:rPr lang="en-US" altLang="en-US" sz="4000" dirty="0" smtClean="0"/>
              <a:t>Matter (2 of 2)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  <a:tabLst>
                <a:tab pos="1146175" algn="l"/>
                <a:tab pos="1766888" algn="l"/>
              </a:tabLst>
            </a:pPr>
            <a:r>
              <a:rPr lang="en-US" altLang="en-US" sz="2400" b="1" dirty="0"/>
              <a:t>Compounds</a:t>
            </a:r>
            <a:r>
              <a:rPr lang="en-US" altLang="en-US" sz="2400" dirty="0"/>
              <a:t> are formed when two or more atoms or ions bind to one another.</a:t>
            </a:r>
          </a:p>
          <a:p>
            <a:pPr marL="342900" lvl="1">
              <a:tabLst>
                <a:tab pos="1146175" algn="l"/>
                <a:tab pos="1766888" algn="l"/>
              </a:tabLst>
            </a:pPr>
            <a:r>
              <a:rPr lang="en-US" altLang="en-US" sz="2000" dirty="0"/>
              <a:t>Water (H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O)</a:t>
            </a:r>
          </a:p>
          <a:p>
            <a:pPr marL="342900" lvl="1">
              <a:tabLst>
                <a:tab pos="1146175" algn="l"/>
                <a:tab pos="1766888" algn="l"/>
              </a:tabLst>
            </a:pPr>
            <a:r>
              <a:rPr lang="en-US" altLang="en-US" sz="2000" dirty="0"/>
              <a:t>Table sugar (C</a:t>
            </a:r>
            <a:r>
              <a:rPr lang="en-US" altLang="en-US" sz="2000" baseline="-25000" dirty="0"/>
              <a:t>6</a:t>
            </a:r>
            <a:r>
              <a:rPr lang="en-US" altLang="en-US" sz="2000" dirty="0"/>
              <a:t>H</a:t>
            </a:r>
            <a:r>
              <a:rPr lang="en-US" altLang="en-US" sz="2000" baseline="-25000" dirty="0"/>
              <a:t>12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6</a:t>
            </a:r>
            <a:r>
              <a:rPr lang="en-US" altLang="en-US" sz="2000" dirty="0"/>
              <a:t>)</a:t>
            </a:r>
          </a:p>
          <a:p>
            <a:pPr marL="0" indent="0">
              <a:buNone/>
              <a:tabLst>
                <a:tab pos="1146175" algn="l"/>
                <a:tab pos="1766888" algn="l"/>
              </a:tabLst>
            </a:pPr>
            <a:r>
              <a:rPr lang="en-US" altLang="en-US" sz="2400" dirty="0"/>
              <a:t>Mixtures are variable combinations of atoms, ions, or molecules.</a:t>
            </a:r>
          </a:p>
          <a:p>
            <a:pPr marL="342900" lvl="1">
              <a:tabLst>
                <a:tab pos="1146175" algn="l"/>
                <a:tab pos="1766888" algn="l"/>
              </a:tabLst>
            </a:pPr>
            <a:r>
              <a:rPr lang="en-US" altLang="en-US" sz="2000" dirty="0"/>
              <a:t>Honey (several sugars + water)</a:t>
            </a:r>
          </a:p>
          <a:p>
            <a:pPr marL="342900" lvl="1">
              <a:tabLst>
                <a:tab pos="1146175" algn="l"/>
                <a:tab pos="1766888" algn="l"/>
              </a:tabLst>
            </a:pPr>
            <a:r>
              <a:rPr lang="en-US" altLang="en-US" sz="2000" dirty="0"/>
              <a:t>Concrete (cement, sand, and gravel)</a:t>
            </a:r>
          </a:p>
          <a:p>
            <a:pPr marL="342900" lvl="1">
              <a:tabLst>
                <a:tab pos="1146175" algn="l"/>
                <a:tab pos="1766888" algn="l"/>
              </a:tabLst>
            </a:pPr>
            <a:r>
              <a:rPr lang="en-US" altLang="en-US" sz="2000" dirty="0"/>
              <a:t>Air (various gases including nitrogen and oxygen)</a:t>
            </a:r>
          </a:p>
        </p:txBody>
      </p:sp>
    </p:spTree>
    <p:extLst>
      <p:ext uri="{BB962C8B-B14F-4D97-AF65-F5344CB8AC3E}">
        <p14:creationId xmlns:p14="http://schemas.microsoft.com/office/powerpoint/2010/main" val="15140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A Word About </a:t>
            </a:r>
            <a:r>
              <a:rPr lang="en-US" altLang="en-US" sz="4000" dirty="0" smtClean="0"/>
              <a:t>Water (1 of 2)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Water can exist in 3 phases: solid, liquid, and gas.</a:t>
            </a:r>
          </a:p>
          <a:p>
            <a:pPr marL="0" indent="0">
              <a:buNone/>
            </a:pPr>
            <a:r>
              <a:rPr lang="en-US" altLang="en-US" sz="2400" dirty="0"/>
              <a:t>¾ of the Earth’s surface is covered with water.</a:t>
            </a:r>
          </a:p>
          <a:p>
            <a:pPr marL="0" indent="0">
              <a:buNone/>
            </a:pPr>
            <a:r>
              <a:rPr lang="en-US" altLang="en-US" sz="2400" dirty="0"/>
              <a:t>Water determines the weather and climate of a region, and the flow of water and ice shape the Earth’s surface.</a:t>
            </a:r>
          </a:p>
          <a:p>
            <a:pPr marL="0" indent="0">
              <a:buNone/>
            </a:pPr>
            <a:r>
              <a:rPr lang="en-US" altLang="en-US" sz="2400" dirty="0"/>
              <a:t>The most common molecule found in living things is water.</a:t>
            </a:r>
          </a:p>
        </p:txBody>
      </p:sp>
    </p:spTree>
    <p:extLst>
      <p:ext uri="{BB962C8B-B14F-4D97-AF65-F5344CB8AC3E}">
        <p14:creationId xmlns:p14="http://schemas.microsoft.com/office/powerpoint/2010/main" val="37525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A Word About </a:t>
            </a:r>
            <a:r>
              <a:rPr lang="en-US" altLang="en-US" sz="4000" dirty="0" smtClean="0"/>
              <a:t>Water (2 of 2)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Water molecules are polar with positive and negative ends.</a:t>
            </a:r>
          </a:p>
          <a:p>
            <a:pPr marL="0" indent="0">
              <a:buNone/>
            </a:pPr>
            <a:r>
              <a:rPr lang="en-US" altLang="en-US" sz="2400" dirty="0"/>
              <a:t>Unlike charges attract and water molecules tend to stick together.</a:t>
            </a:r>
          </a:p>
          <a:p>
            <a:pPr marL="0" indent="0">
              <a:buNone/>
            </a:pPr>
            <a:r>
              <a:rPr lang="en-US" altLang="en-US" sz="2400" dirty="0"/>
              <a:t>Much energy is needed to separate water molecules and convert liquid water to vapor.</a:t>
            </a:r>
          </a:p>
          <a:p>
            <a:pPr marL="0" indent="0">
              <a:buNone/>
            </a:pPr>
            <a:r>
              <a:rPr lang="en-US" altLang="en-US" sz="2400" dirty="0"/>
              <a:t>Thus, evaporation of water cools its surroundings.</a:t>
            </a:r>
          </a:p>
          <a:p>
            <a:pPr marL="0" indent="0">
              <a:buNone/>
            </a:pPr>
            <a:r>
              <a:rPr lang="en-US" altLang="en-US" sz="2400" dirty="0"/>
              <a:t>Water is the universal solvent. Most things dissolve to some degree in it.</a:t>
            </a:r>
          </a:p>
        </p:txBody>
      </p:sp>
    </p:spTree>
    <p:extLst>
      <p:ext uri="{BB962C8B-B14F-4D97-AF65-F5344CB8AC3E}">
        <p14:creationId xmlns:p14="http://schemas.microsoft.com/office/powerpoint/2010/main" val="6255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Relationships Between the </a:t>
            </a:r>
            <a:r>
              <a:rPr lang="en-US" sz="4000" dirty="0" smtClean="0"/>
              <a:t>Kinds</a:t>
            </a:r>
            <a:r>
              <a:rPr lang="en-US" sz="4000" baseline="0" dirty="0" smtClean="0"/>
              <a:t> </a:t>
            </a:r>
            <a:r>
              <a:rPr lang="en-US" sz="4000" dirty="0" smtClean="0"/>
              <a:t>of </a:t>
            </a:r>
            <a:r>
              <a:rPr lang="en-US" sz="4000" dirty="0"/>
              <a:t>Subunits Found in Matter</a:t>
            </a:r>
          </a:p>
        </p:txBody>
      </p:sp>
      <p:pic>
        <p:nvPicPr>
          <p:cNvPr id="7" name="Picture 6" descr="Subunits of matter include subatomic particles, elements, compounds, and mixture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52" y="2038468"/>
            <a:ext cx="5941497" cy="41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Acids, Bases, and pH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spcBef>
                <a:spcPts val="624"/>
              </a:spcBef>
              <a:buNone/>
            </a:pPr>
            <a:r>
              <a:rPr lang="en-US" altLang="en-US" sz="2400" dirty="0"/>
              <a:t>An </a:t>
            </a:r>
            <a:r>
              <a:rPr lang="en-US" altLang="en-US" sz="2400" b="1" dirty="0"/>
              <a:t>acid</a:t>
            </a:r>
            <a:r>
              <a:rPr lang="en-US" altLang="en-US" sz="2400" dirty="0"/>
              <a:t> is any compound that releases hydrogen ions in a solution.</a:t>
            </a:r>
          </a:p>
          <a:p>
            <a:pPr marL="0" indent="0">
              <a:spcBef>
                <a:spcPts val="624"/>
              </a:spcBef>
              <a:buNone/>
            </a:pPr>
            <a:r>
              <a:rPr lang="en-US" altLang="en-US" sz="2400" dirty="0"/>
              <a:t>A </a:t>
            </a:r>
            <a:r>
              <a:rPr lang="en-US" altLang="en-US" sz="2400" b="1" dirty="0"/>
              <a:t>base</a:t>
            </a:r>
            <a:r>
              <a:rPr lang="en-US" altLang="en-US" sz="2400" dirty="0"/>
              <a:t> is any compound that accepts hydrogen ions in a solution.</a:t>
            </a:r>
          </a:p>
          <a:p>
            <a:pPr marL="0" indent="0">
              <a:spcBef>
                <a:spcPts val="624"/>
              </a:spcBef>
              <a:buNone/>
            </a:pPr>
            <a:r>
              <a:rPr lang="en-US" altLang="en-US" sz="2400" dirty="0"/>
              <a:t>The concentration of an acid or base solution is given by a number called its </a:t>
            </a:r>
            <a:r>
              <a:rPr lang="en-US" altLang="en-US" sz="2400" b="1" dirty="0"/>
              <a:t>pH.</a:t>
            </a:r>
          </a:p>
          <a:p>
            <a:pPr marL="342900" lvl="1">
              <a:spcBef>
                <a:spcPts val="624"/>
              </a:spcBef>
            </a:pPr>
            <a:r>
              <a:rPr lang="en-US" altLang="en-US" sz="2000" dirty="0"/>
              <a:t>The pH scale measures hydrogen ion concentration.</a:t>
            </a:r>
          </a:p>
          <a:p>
            <a:pPr marL="342900" lvl="1">
              <a:spcBef>
                <a:spcPts val="624"/>
              </a:spcBef>
            </a:pPr>
            <a:r>
              <a:rPr lang="en-US" altLang="en-US" sz="2000" dirty="0"/>
              <a:t>The scale is inverse and logarithmic</a:t>
            </a:r>
          </a:p>
          <a:p>
            <a:pPr marL="685800" lvl="2">
              <a:spcBef>
                <a:spcPts val="624"/>
              </a:spcBef>
            </a:pPr>
            <a:r>
              <a:rPr lang="en-US" altLang="en-US" sz="1800" dirty="0"/>
              <a:t>7 = neutral </a:t>
            </a:r>
          </a:p>
          <a:p>
            <a:pPr marL="685800" lvl="2">
              <a:spcBef>
                <a:spcPts val="624"/>
              </a:spcBef>
            </a:pPr>
            <a:r>
              <a:rPr lang="en-US" altLang="en-US" sz="1800" dirty="0"/>
              <a:t>0-6 = acidic (fewer OH</a:t>
            </a:r>
            <a:r>
              <a:rPr lang="en-US" altLang="en-US" sz="1800" baseline="30000" dirty="0"/>
              <a:t>-</a:t>
            </a:r>
            <a:r>
              <a:rPr lang="en-US" altLang="en-US" sz="1800" dirty="0"/>
              <a:t> than H</a:t>
            </a:r>
            <a:r>
              <a:rPr lang="en-US" altLang="en-US" sz="1800" baseline="30000" dirty="0"/>
              <a:t>+</a:t>
            </a:r>
            <a:r>
              <a:rPr lang="en-US" altLang="en-US" sz="1800" dirty="0"/>
              <a:t>)</a:t>
            </a:r>
          </a:p>
          <a:p>
            <a:pPr marL="685800" lvl="2">
              <a:spcBef>
                <a:spcPts val="624"/>
              </a:spcBef>
            </a:pPr>
            <a:r>
              <a:rPr lang="en-US" altLang="en-US" sz="1800" dirty="0"/>
              <a:t>8-14 = basic (more OH</a:t>
            </a:r>
            <a:r>
              <a:rPr lang="en-US" altLang="en-US" sz="1800" baseline="30000" dirty="0"/>
              <a:t>-</a:t>
            </a:r>
            <a:r>
              <a:rPr lang="en-US" altLang="en-US" sz="1800" dirty="0"/>
              <a:t> than H</a:t>
            </a:r>
            <a:r>
              <a:rPr lang="en-US" altLang="en-US" sz="1800" baseline="30000" dirty="0"/>
              <a:t>+</a:t>
            </a:r>
            <a:r>
              <a:rPr lang="en-US" alt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9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The pH Scale</a:t>
            </a:r>
            <a:endParaRPr lang="en-US" sz="4000" dirty="0"/>
          </a:p>
        </p:txBody>
      </p:sp>
      <p:pic>
        <p:nvPicPr>
          <p:cNvPr id="4" name="Picture 3" descr="pH values range from 0 to 14, with bases having values above 7 and acids having values below 7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80" y="1864561"/>
            <a:ext cx="2279040" cy="42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Inorganic and Organic Matter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spcBef>
                <a:spcPts val="624"/>
              </a:spcBef>
              <a:buNone/>
            </a:pPr>
            <a:r>
              <a:rPr lang="en-US" altLang="en-US" sz="2400" dirty="0"/>
              <a:t>Organic matter consists of molecules that contain carbon atoms that are usually bonded to form rings or chains.</a:t>
            </a:r>
          </a:p>
          <a:p>
            <a:pPr marL="342900" lvl="1">
              <a:spcBef>
                <a:spcPts val="624"/>
              </a:spcBef>
            </a:pPr>
            <a:r>
              <a:rPr lang="en-US" altLang="en-US" sz="2000" dirty="0"/>
              <a:t>All living things contain molecules of organic compounds.</a:t>
            </a:r>
          </a:p>
          <a:p>
            <a:pPr marL="342900" lvl="1">
              <a:spcBef>
                <a:spcPts val="624"/>
              </a:spcBef>
            </a:pPr>
            <a:r>
              <a:rPr lang="en-US" altLang="en-US" sz="2000" dirty="0"/>
              <a:t>Typically, chemical bonds in organic molecules contain a large amount of chemical energy that can be released when the bonds are broken.</a:t>
            </a:r>
          </a:p>
        </p:txBody>
      </p:sp>
    </p:spTree>
    <p:extLst>
      <p:ext uri="{BB962C8B-B14F-4D97-AF65-F5344CB8AC3E}">
        <p14:creationId xmlns:p14="http://schemas.microsoft.com/office/powerpoint/2010/main" val="25695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Chemical </a:t>
            </a:r>
            <a:r>
              <a:rPr lang="en-US" altLang="en-US" sz="4000" dirty="0" smtClean="0"/>
              <a:t>Reactions (1 of 2)</a:t>
            </a:r>
            <a:endParaRPr lang="en-US" sz="400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609600" y="1960418"/>
            <a:ext cx="4038600" cy="415636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b="1" dirty="0"/>
              <a:t>Chemical bonds</a:t>
            </a:r>
            <a:r>
              <a:rPr lang="en-US" altLang="en-US" sz="1800" dirty="0"/>
              <a:t> are attractive forces between atoms resulting from the interaction of their electrons.</a:t>
            </a:r>
          </a:p>
          <a:p>
            <a:pPr marL="342900" lvl="1"/>
            <a:r>
              <a:rPr lang="en-US" altLang="en-US" sz="1600" dirty="0"/>
              <a:t>When chemical bonds are formed or broken, a chemical reaction occurs.</a:t>
            </a:r>
          </a:p>
          <a:p>
            <a:pPr marL="342900" lvl="1"/>
            <a:r>
              <a:rPr lang="en-US" altLang="en-US" sz="1600" dirty="0"/>
              <a:t>In </a:t>
            </a:r>
            <a:r>
              <a:rPr lang="en-US" altLang="en-US" sz="1600" b="1" dirty="0"/>
              <a:t>exothermic reactions</a:t>
            </a:r>
            <a:r>
              <a:rPr lang="en-US" altLang="en-US" sz="1600" dirty="0"/>
              <a:t>, chemical bonds in the new compounds contain less chemical energy than the previous compounds.</a:t>
            </a:r>
          </a:p>
          <a:p>
            <a:pPr marL="342900" lvl="1"/>
            <a:r>
              <a:rPr lang="en-US" altLang="en-US" sz="1600" dirty="0"/>
              <a:t>In </a:t>
            </a:r>
            <a:r>
              <a:rPr lang="en-US" altLang="en-US" sz="1600" b="1" dirty="0"/>
              <a:t>endothermic reactions</a:t>
            </a:r>
            <a:r>
              <a:rPr lang="en-US" altLang="en-US" sz="1600" dirty="0"/>
              <a:t>, the newly formed chemical bonds contain more energy than the previous compounds.</a:t>
            </a:r>
          </a:p>
        </p:txBody>
      </p:sp>
      <p:pic>
        <p:nvPicPr>
          <p:cNvPr id="5" name="Picture 4" descr="The building blocks of water are asymmetrical molecules in which two atoms of hydrogen are bonded to one atom of oxygen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22" y="2819400"/>
            <a:ext cx="3708178" cy="19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Chemical </a:t>
            </a:r>
            <a:r>
              <a:rPr lang="en-US" altLang="en-US" sz="4000" dirty="0" smtClean="0"/>
              <a:t>Reactions (2 of</a:t>
            </a:r>
            <a:r>
              <a:rPr lang="en-US" altLang="en-US" sz="4000" baseline="0" dirty="0" smtClean="0"/>
              <a:t> 2)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Activation energy</a:t>
            </a:r>
            <a:r>
              <a:rPr lang="en-US" altLang="en-US" sz="2400" dirty="0"/>
              <a:t> is the initial input of energy required to start a reaction.</a:t>
            </a:r>
          </a:p>
          <a:p>
            <a:pPr marL="0" indent="0">
              <a:buNone/>
            </a:pPr>
            <a:r>
              <a:rPr lang="en-US" altLang="en-US" sz="2400" dirty="0"/>
              <a:t>A </a:t>
            </a:r>
            <a:r>
              <a:rPr lang="en-US" altLang="en-US" sz="2400" b="1" dirty="0"/>
              <a:t>catalyst </a:t>
            </a:r>
            <a:r>
              <a:rPr lang="en-US" altLang="en-US" sz="2400" dirty="0"/>
              <a:t>is a substance that alters the rate of reaction, without being consumed or altered itself in the process.</a:t>
            </a:r>
          </a:p>
          <a:p>
            <a:pPr marL="342900" lvl="1"/>
            <a:r>
              <a:rPr lang="en-US" altLang="en-US" sz="2000" dirty="0"/>
              <a:t>Catalysts can reduce activation energy.</a:t>
            </a:r>
          </a:p>
          <a:p>
            <a:pPr marL="342900" lvl="1"/>
            <a:r>
              <a:rPr lang="en-US" altLang="en-US" sz="1800" dirty="0"/>
              <a:t>A catalytic converter in an automobile brings about more complete burning of fuel, resulting in less air pollution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336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Wood Stoves and Air Pollution: A Cause and Effect Relationship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62000" y="1676400"/>
            <a:ext cx="441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Smoke contains harmful pollutants</a:t>
            </a:r>
          </a:p>
          <a:p>
            <a:pPr marL="0" indent="0">
              <a:buNone/>
            </a:pPr>
            <a:r>
              <a:rPr lang="en-US" sz="2400" dirty="0"/>
              <a:t>EPA set standards for wood stoves in 1990</a:t>
            </a:r>
          </a:p>
          <a:p>
            <a:pPr marL="0" indent="0">
              <a:buNone/>
            </a:pPr>
            <a:r>
              <a:rPr lang="en-US" sz="2400" dirty="0"/>
              <a:t>However, three-quarters of the wood stoves in the U.S. were installed before 1990</a:t>
            </a:r>
          </a:p>
          <a:p>
            <a:pPr marL="342900" lvl="1"/>
            <a:r>
              <a:rPr lang="en-US" sz="2000" dirty="0"/>
              <a:t>Examples of community and state laws</a:t>
            </a:r>
            <a:endParaRPr lang="en-US" dirty="0"/>
          </a:p>
        </p:txBody>
      </p:sp>
      <p:pic>
        <p:nvPicPr>
          <p:cNvPr id="2050" name="Picture 2" descr="The title of the EPA's educational campaign on older wood stoves is, Does your wood stove have a dirty little secre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9432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5592762" y="6076950"/>
            <a:ext cx="3398838" cy="40005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Source: EPA, Burn Wise Campaign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11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A Chemical Reaction</a:t>
            </a:r>
            <a:endParaRPr lang="en-US" sz="4000" dirty="0"/>
          </a:p>
        </p:txBody>
      </p:sp>
      <p:pic>
        <p:nvPicPr>
          <p:cNvPr id="5" name="Picture 4" descr="The burning of methane is a chemical reaction that produces carbon dioxide, water, heat, and light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61" y="2243335"/>
            <a:ext cx="6245879" cy="338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Chemical Reactions in Living </a:t>
            </a:r>
            <a:r>
              <a:rPr lang="en-US" altLang="en-US" sz="4000" dirty="0" smtClean="0"/>
              <a:t>Things (1 of 2)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/>
              <a:t>Living organisms contain </a:t>
            </a:r>
            <a:r>
              <a:rPr lang="en-US" altLang="en-US" sz="2400" b="1" dirty="0" smtClean="0"/>
              <a:t>enzymes</a:t>
            </a:r>
            <a:r>
              <a:rPr lang="en-US" altLang="en-US" sz="2400" dirty="0" smtClean="0"/>
              <a:t> that reduce the activation energy needed to start reactions.</a:t>
            </a:r>
          </a:p>
          <a:p>
            <a:pPr marL="0" indent="0">
              <a:buNone/>
            </a:pPr>
            <a:r>
              <a:rPr lang="en-US" altLang="en-US" sz="2400" b="1" dirty="0" smtClean="0"/>
              <a:t>Photosynthesis</a:t>
            </a:r>
            <a:r>
              <a:rPr lang="en-US" altLang="en-US" sz="2400" dirty="0" smtClean="0"/>
              <a:t> is a process used by plants to convert inorganic material into organic material using light.</a:t>
            </a:r>
          </a:p>
          <a:p>
            <a:pPr marL="342900" lvl="1"/>
            <a:r>
              <a:rPr lang="en-US" altLang="en-US" sz="2000" dirty="0" smtClean="0"/>
              <a:t>Carbon dioxide </a:t>
            </a:r>
            <a:r>
              <a:rPr lang="en-US" altLang="en-US" sz="2000" dirty="0"/>
              <a:t>+ water (in the presence of sunlight) produces glucose + oxygen.</a:t>
            </a:r>
          </a:p>
          <a:p>
            <a:pPr marL="342900" lvl="1"/>
            <a:r>
              <a:rPr lang="en-US" altLang="en-US" sz="2000" dirty="0"/>
              <a:t>6CO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	+ </a:t>
            </a:r>
            <a:r>
              <a:rPr lang="en-US" altLang="en-US" sz="2000" dirty="0"/>
              <a:t>6H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 </a:t>
            </a:r>
            <a:r>
              <a:rPr lang="en-US" altLang="en-US" sz="2000" dirty="0">
                <a:sym typeface="Wingdings" panose="05000000000000000000" pitchFamily="2" charset="2"/>
              </a:rPr>
              <a:t></a:t>
            </a:r>
            <a:r>
              <a:rPr lang="en-US" altLang="en-US" sz="2000" dirty="0"/>
              <a:t> C</a:t>
            </a:r>
            <a:r>
              <a:rPr lang="en-US" altLang="en-US" sz="2000" baseline="-25000" dirty="0"/>
              <a:t>6</a:t>
            </a:r>
            <a:r>
              <a:rPr lang="en-US" altLang="en-US" sz="2000" dirty="0"/>
              <a:t>H</a:t>
            </a:r>
            <a:r>
              <a:rPr lang="en-US" altLang="en-US" sz="2000" baseline="-25000" dirty="0"/>
              <a:t>12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6</a:t>
            </a:r>
            <a:r>
              <a:rPr lang="en-US" altLang="en-US" sz="2000" dirty="0"/>
              <a:t> + 6O</a:t>
            </a:r>
            <a:r>
              <a:rPr lang="en-US" altLang="en-US" sz="20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77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Chemical Reactions in Living </a:t>
            </a:r>
            <a:r>
              <a:rPr lang="en-US" altLang="en-US" sz="4000" dirty="0" smtClean="0"/>
              <a:t>Things (2 of 2)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Respiration</a:t>
            </a:r>
            <a:r>
              <a:rPr lang="en-US" altLang="en-US" sz="2400" dirty="0"/>
              <a:t> is the process that uses oxygen to break down large, organic molecules into smaller inorganic molecules (releases energy organisms can use).</a:t>
            </a:r>
          </a:p>
          <a:p>
            <a:pPr marL="342900" lvl="1"/>
            <a:r>
              <a:rPr lang="en-US" altLang="en-US" sz="2000" dirty="0"/>
              <a:t>Glucose + oxygen produces carbon dioxide + water + energy </a:t>
            </a:r>
          </a:p>
          <a:p>
            <a:pPr marL="342900" lvl="1"/>
            <a:r>
              <a:rPr lang="en-US" altLang="en-US" sz="2000" dirty="0"/>
              <a:t>C</a:t>
            </a:r>
            <a:r>
              <a:rPr lang="en-US" altLang="en-US" sz="2000" baseline="-25000" dirty="0"/>
              <a:t>6</a:t>
            </a:r>
            <a:r>
              <a:rPr lang="en-US" altLang="en-US" sz="2000" dirty="0"/>
              <a:t>H</a:t>
            </a:r>
            <a:r>
              <a:rPr lang="en-US" altLang="en-US" sz="2000" baseline="-25000" dirty="0"/>
              <a:t>12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6</a:t>
            </a:r>
            <a:r>
              <a:rPr lang="en-US" altLang="en-US" sz="2000" dirty="0"/>
              <a:t> + 6O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 6CO</a:t>
            </a:r>
            <a:r>
              <a:rPr lang="en-US" altLang="en-US" sz="2000" baseline="-25000" dirty="0">
                <a:sym typeface="Wingdings" panose="05000000000000000000" pitchFamily="2" charset="2"/>
              </a:rPr>
              <a:t>2</a:t>
            </a:r>
            <a:r>
              <a:rPr lang="en-US" altLang="en-US" sz="2000" dirty="0">
                <a:sym typeface="Wingdings" panose="05000000000000000000" pitchFamily="2" charset="2"/>
              </a:rPr>
              <a:t> + 6H</a:t>
            </a:r>
            <a:r>
              <a:rPr lang="en-US" altLang="en-US" sz="2000" baseline="-25000" dirty="0">
                <a:sym typeface="Wingdings" panose="05000000000000000000" pitchFamily="2" charset="2"/>
              </a:rPr>
              <a:t>2</a:t>
            </a:r>
            <a:r>
              <a:rPr lang="en-US" altLang="en-US" sz="2000" dirty="0">
                <a:sym typeface="Wingdings" panose="05000000000000000000" pitchFamily="2" charset="2"/>
              </a:rPr>
              <a:t>O + energy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380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Photosynthesis</a:t>
            </a:r>
            <a:endParaRPr lang="en-US" sz="4000" dirty="0"/>
          </a:p>
        </p:txBody>
      </p:sp>
      <p:pic>
        <p:nvPicPr>
          <p:cNvPr id="4" name="Picture 3" descr="In photosynthesis, plants take in carbon dioxide, sunlight, and water and produce sugar and oxygen. 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3" y="2036618"/>
            <a:ext cx="4179035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Respiration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All organisms, including plants, must carry on some form of respiration, since all organisms need a source of energy to maintain life.</a:t>
            </a:r>
          </a:p>
        </p:txBody>
      </p:sp>
    </p:spTree>
    <p:extLst>
      <p:ext uri="{BB962C8B-B14F-4D97-AF65-F5344CB8AC3E}">
        <p14:creationId xmlns:p14="http://schemas.microsoft.com/office/powerpoint/2010/main" val="31330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4.5 Energy Principles</a:t>
            </a:r>
            <a:endParaRPr lang="en-US" sz="400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28600" y="2133600"/>
            <a:ext cx="4800600" cy="4267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Energy</a:t>
            </a:r>
            <a:r>
              <a:rPr lang="en-US" altLang="en-US" sz="2400" dirty="0"/>
              <a:t> is the ability to perform work.</a:t>
            </a:r>
          </a:p>
          <a:p>
            <a:pPr marL="0" indent="0">
              <a:buNone/>
            </a:pPr>
            <a:r>
              <a:rPr lang="en-US" altLang="en-US" sz="2400" b="1" dirty="0"/>
              <a:t>Work</a:t>
            </a:r>
            <a:r>
              <a:rPr lang="en-US" altLang="en-US" sz="2400" dirty="0"/>
              <a:t> is done when an object is moved over a distance.</a:t>
            </a:r>
          </a:p>
          <a:p>
            <a:pPr marL="342900" lvl="1"/>
            <a:r>
              <a:rPr lang="en-US" altLang="en-US" sz="2000" b="1" dirty="0"/>
              <a:t>Kinetic energy</a:t>
            </a:r>
            <a:r>
              <a:rPr lang="en-US" altLang="en-US" sz="2000" dirty="0"/>
              <a:t> is the energy contained by moving objects.</a:t>
            </a:r>
          </a:p>
          <a:p>
            <a:pPr marL="342900" lvl="1"/>
            <a:r>
              <a:rPr lang="en-US" altLang="en-US" sz="2000" b="1" dirty="0"/>
              <a:t>Potential energy</a:t>
            </a:r>
            <a:r>
              <a:rPr lang="en-US" altLang="en-US" sz="2000" dirty="0"/>
              <a:t> is energy due to relative position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pic>
        <p:nvPicPr>
          <p:cNvPr id="6" name="Picture 5" descr="As water is released from a dam into the channel below, potential energy is converted to kinetic energy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71" y="1978201"/>
            <a:ext cx="2667829" cy="43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States of </a:t>
            </a:r>
            <a:r>
              <a:rPr lang="en-US" altLang="en-US" sz="4000" dirty="0" smtClean="0"/>
              <a:t>Matter (1 of 3)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  <a:tabLst>
                <a:tab pos="3148013" algn="l"/>
              </a:tabLst>
            </a:pPr>
            <a:r>
              <a:rPr lang="en-US" altLang="en-US" sz="2800" dirty="0"/>
              <a:t>The state of matter depends on the amount of energy present. </a:t>
            </a:r>
          </a:p>
          <a:p>
            <a:pPr marL="342900" lvl="1">
              <a:tabLst>
                <a:tab pos="3148013" algn="l"/>
              </a:tabLst>
            </a:pPr>
            <a:r>
              <a:rPr lang="en-US" altLang="en-US" dirty="0"/>
              <a:t>The amount of kinetic energy contained in a molecule determines how rapidly it moves. </a:t>
            </a:r>
          </a:p>
          <a:p>
            <a:pPr marL="342900" lvl="1">
              <a:tabLst>
                <a:tab pos="3148013" algn="l"/>
              </a:tabLst>
            </a:pPr>
            <a:r>
              <a:rPr lang="en-US" altLang="en-US" sz="2200" b="1" dirty="0"/>
              <a:t>Solids</a:t>
            </a:r>
            <a:r>
              <a:rPr lang="en-US" altLang="en-US" sz="2200" dirty="0"/>
              <a:t>: Molecular particles have low energy and vibrate in place very close to one another.</a:t>
            </a:r>
          </a:p>
          <a:p>
            <a:pPr marL="342900" lvl="1">
              <a:tabLst>
                <a:tab pos="3148013" algn="l"/>
              </a:tabLst>
            </a:pPr>
            <a:r>
              <a:rPr lang="en-US" altLang="en-US" sz="2200" b="1" dirty="0"/>
              <a:t>Liquids</a:t>
            </a:r>
            <a:r>
              <a:rPr lang="en-US" altLang="en-US" sz="2200" dirty="0"/>
              <a:t>: More energy; molecules are farther apart from one another.</a:t>
            </a:r>
          </a:p>
          <a:p>
            <a:pPr marL="342900" lvl="1">
              <a:tabLst>
                <a:tab pos="3148013" algn="l"/>
              </a:tabLst>
            </a:pPr>
            <a:r>
              <a:rPr lang="en-US" altLang="en-US" sz="2200" b="1" dirty="0"/>
              <a:t>Gases</a:t>
            </a:r>
            <a:r>
              <a:rPr lang="en-US" altLang="en-US" sz="2200" dirty="0"/>
              <a:t>: Molecular particles move very rapidly and are very far apart.</a:t>
            </a:r>
          </a:p>
        </p:txBody>
      </p:sp>
    </p:spTree>
    <p:extLst>
      <p:ext uri="{BB962C8B-B14F-4D97-AF65-F5344CB8AC3E}">
        <p14:creationId xmlns:p14="http://schemas.microsoft.com/office/powerpoint/2010/main" val="11906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States of </a:t>
            </a:r>
            <a:r>
              <a:rPr lang="en-US" altLang="en-US" sz="4000" dirty="0" smtClean="0"/>
              <a:t>Matter (2 of 3)</a:t>
            </a:r>
            <a:endParaRPr lang="en-US" sz="4000" dirty="0"/>
          </a:p>
        </p:txBody>
      </p:sp>
      <p:pic>
        <p:nvPicPr>
          <p:cNvPr id="5" name="Picture 4" descr="Matter can exist in three states: solid, such as ice, liquid, such as water, and gas, such as water vapor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0" y="2011680"/>
            <a:ext cx="4312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States of </a:t>
            </a:r>
            <a:r>
              <a:rPr lang="en-US" altLang="en-US" sz="4000" dirty="0" smtClean="0"/>
              <a:t>Matter (3</a:t>
            </a:r>
            <a:r>
              <a:rPr lang="en-US" altLang="en-US" sz="4000" baseline="0" dirty="0" smtClean="0"/>
              <a:t> of 3)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  <a:tabLst>
                <a:tab pos="7081838" algn="l"/>
              </a:tabLst>
            </a:pPr>
            <a:r>
              <a:rPr lang="en-US" altLang="en-US" sz="2400" b="1" dirty="0"/>
              <a:t>Sensible heat transfer</a:t>
            </a:r>
            <a:r>
              <a:rPr lang="en-US" altLang="en-US" sz="2400" dirty="0"/>
              <a:t> occurs when heat energy flows from a warmer object to a cooler object.</a:t>
            </a:r>
          </a:p>
          <a:p>
            <a:pPr marL="342900" lvl="2">
              <a:tabLst>
                <a:tab pos="7081838" algn="l"/>
              </a:tabLst>
            </a:pPr>
            <a:r>
              <a:rPr lang="en-US" altLang="en-US" sz="2000" dirty="0"/>
              <a:t>The temperature of cooler matter increases and the temperature of warmer matter decreases.</a:t>
            </a:r>
          </a:p>
          <a:p>
            <a:pPr marL="0" indent="0">
              <a:buNone/>
              <a:tabLst>
                <a:tab pos="7081838" algn="l"/>
              </a:tabLst>
            </a:pPr>
            <a:r>
              <a:rPr lang="en-US" altLang="en-US" sz="2400" b="1" dirty="0"/>
              <a:t>Latent heat transfer</a:t>
            </a:r>
            <a:r>
              <a:rPr lang="en-US" altLang="en-US" sz="2400" dirty="0"/>
              <a:t> occurs when heat energy is used to change the state of matter, but the temperature of matter does not change.</a:t>
            </a:r>
          </a:p>
        </p:txBody>
      </p:sp>
    </p:spTree>
    <p:extLst>
      <p:ext uri="{BB962C8B-B14F-4D97-AF65-F5344CB8AC3E}">
        <p14:creationId xmlns:p14="http://schemas.microsoft.com/office/powerpoint/2010/main" val="5870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First and Second Laws </a:t>
            </a:r>
            <a:r>
              <a:rPr lang="en-US" altLang="en-US" sz="4000" dirty="0" smtClean="0"/>
              <a:t>of Thermodynamics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Energy can be converted from one form to another, but the amount remains constant.</a:t>
            </a:r>
          </a:p>
          <a:p>
            <a:pPr marL="342900" lvl="1"/>
            <a:r>
              <a:rPr lang="en-US" altLang="en-US" b="1" dirty="0"/>
              <a:t>1st Law</a:t>
            </a:r>
            <a:r>
              <a:rPr lang="en-US" altLang="en-US" dirty="0"/>
              <a:t>: Energy cannot be created or destroyed; it can only be changed from one form to another.</a:t>
            </a:r>
          </a:p>
          <a:p>
            <a:pPr marL="342900" lvl="1"/>
            <a:r>
              <a:rPr lang="en-US" altLang="en-US" b="1" dirty="0"/>
              <a:t>2nd Law</a:t>
            </a:r>
            <a:r>
              <a:rPr lang="en-US" altLang="en-US" dirty="0"/>
              <a:t>: When converting energy from one form to another, some of the useful energy is lost.</a:t>
            </a:r>
          </a:p>
          <a:p>
            <a:pPr marL="685800" lvl="2"/>
            <a:r>
              <a:rPr lang="en-US" altLang="en-US" sz="2000" b="1" dirty="0"/>
              <a:t>Entropy </a:t>
            </a:r>
            <a:r>
              <a:rPr lang="en-US" altLang="en-US" sz="2000" dirty="0"/>
              <a:t>is the energy that cannot be used to do useful work.</a:t>
            </a:r>
          </a:p>
        </p:txBody>
      </p:sp>
    </p:spTree>
    <p:extLst>
      <p:ext uri="{BB962C8B-B14F-4D97-AF65-F5344CB8AC3E}">
        <p14:creationId xmlns:p14="http://schemas.microsoft.com/office/powerpoint/2010/main" val="42850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4.1 The </a:t>
            </a:r>
            <a:r>
              <a:rPr lang="en-US" altLang="en-US" sz="4000" dirty="0"/>
              <a:t>Nature of Science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Science </a:t>
            </a:r>
            <a:r>
              <a:rPr lang="en-US" altLang="en-US" sz="2400" dirty="0"/>
              <a:t>is a process used to solve problems or develop an understanding of nature that involves testing possible answers. </a:t>
            </a:r>
          </a:p>
          <a:p>
            <a:pPr marL="0" indent="0">
              <a:buNone/>
            </a:pPr>
            <a:r>
              <a:rPr lang="en-US" altLang="en-US" sz="2400" dirty="0"/>
              <a:t>The </a:t>
            </a:r>
            <a:r>
              <a:rPr lang="en-US" altLang="en-US" sz="2400" b="1" dirty="0"/>
              <a:t>scientific method</a:t>
            </a:r>
            <a:r>
              <a:rPr lang="en-US" altLang="en-US" sz="2400" dirty="0"/>
              <a:t> is a way of gaining information (facts) about the world by forming possible solutions to questions, followed by rigorous testing to determine if the proposed solutions are valid.</a:t>
            </a:r>
          </a:p>
        </p:txBody>
      </p:sp>
    </p:spTree>
    <p:extLst>
      <p:ext uri="{BB962C8B-B14F-4D97-AF65-F5344CB8AC3E}">
        <p14:creationId xmlns:p14="http://schemas.microsoft.com/office/powerpoint/2010/main" val="29805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Second Law of Thermodynamics</a:t>
            </a:r>
            <a:endParaRPr lang="en-US" sz="4000" dirty="0"/>
          </a:p>
        </p:txBody>
      </p:sp>
      <p:pic>
        <p:nvPicPr>
          <p:cNvPr id="4" name="Picture 3" descr="A car uses energy to generate motion, but consistent with the second law of thermodynamics, some energy is lost as heat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8" y="1971755"/>
            <a:ext cx="6448424" cy="38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4.6 Environmental Implications of Energy </a:t>
            </a:r>
            <a:r>
              <a:rPr lang="en-US" altLang="en-US" sz="4000" dirty="0" smtClean="0"/>
              <a:t>Flow (1</a:t>
            </a:r>
            <a:r>
              <a:rPr lang="en-US" altLang="en-US" sz="4000" baseline="0" dirty="0" smtClean="0"/>
              <a:t> o</a:t>
            </a:r>
            <a:r>
              <a:rPr lang="en-US" altLang="en-US" sz="4000" dirty="0" smtClean="0"/>
              <a:t>f 3)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81000" y="1981200"/>
            <a:ext cx="8229601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/>
              <a:t>Heat produced during energy conversion is dissipated into the environment.</a:t>
            </a:r>
          </a:p>
          <a:p>
            <a:pPr marL="457200" lvl="1" indent="-457200"/>
            <a:r>
              <a:rPr lang="en-US" altLang="en-US" sz="1800" dirty="0"/>
              <a:t>Chemical reactions</a:t>
            </a:r>
          </a:p>
          <a:p>
            <a:pPr marL="457200" lvl="1" indent="-457200"/>
            <a:r>
              <a:rPr lang="en-US" altLang="en-US" sz="1800" dirty="0"/>
              <a:t>Friction between moving objects</a:t>
            </a:r>
          </a:p>
          <a:p>
            <a:pPr marL="0" indent="0">
              <a:buNone/>
            </a:pPr>
            <a:r>
              <a:rPr lang="en-US" altLang="en-US" sz="2000" dirty="0"/>
              <a:t>Orderly arrangements of matter tend to become disordered. The process of becoming disordered coincides with the constant flow of energy toward a dilute form of heat.</a:t>
            </a:r>
          </a:p>
          <a:p>
            <a:pPr marL="0" indent="0">
              <a:buNone/>
            </a:pPr>
            <a:r>
              <a:rPr lang="en-US" altLang="en-US" sz="2000" dirty="0"/>
              <a:t>This results in an increase in entropy.</a:t>
            </a:r>
          </a:p>
        </p:txBody>
      </p:sp>
    </p:spTree>
    <p:extLst>
      <p:ext uri="{BB962C8B-B14F-4D97-AF65-F5344CB8AC3E}">
        <p14:creationId xmlns:p14="http://schemas.microsoft.com/office/powerpoint/2010/main" val="39672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4.6 Environmental Implications of Energy </a:t>
            </a:r>
            <a:r>
              <a:rPr lang="en-US" altLang="en-US" sz="4000" dirty="0" smtClean="0"/>
              <a:t>Flow (2 of 3)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Some forms of energy are more useful than others.</a:t>
            </a:r>
          </a:p>
          <a:p>
            <a:pPr marL="342900" lvl="1"/>
            <a:r>
              <a:rPr lang="en-US" altLang="en-US" sz="2000" dirty="0"/>
              <a:t>High quality: Can be used to perform useful work (electricity).</a:t>
            </a:r>
          </a:p>
          <a:p>
            <a:pPr marL="342900" lvl="1"/>
            <a:r>
              <a:rPr lang="en-US" altLang="en-US" sz="2000" dirty="0"/>
              <a:t>Low quality: Cannot be used to perform useful work (heat in the ocean).</a:t>
            </a:r>
          </a:p>
          <a:p>
            <a:pPr marL="342900" lvl="1"/>
            <a:r>
              <a:rPr lang="en-US" altLang="en-US" sz="2000" dirty="0"/>
              <a:t>Temperature differential between two objects means that heat will flow from the warmer object to the cooler object. </a:t>
            </a:r>
          </a:p>
          <a:p>
            <a:pPr marL="342900" lvl="1"/>
            <a:r>
              <a:rPr lang="en-US" altLang="en-US" sz="2000" dirty="0"/>
              <a:t>The greater the temperature differential, the more useful work can be done. </a:t>
            </a:r>
          </a:p>
        </p:txBody>
      </p:sp>
    </p:spTree>
    <p:extLst>
      <p:ext uri="{BB962C8B-B14F-4D97-AF65-F5344CB8AC3E}">
        <p14:creationId xmlns:p14="http://schemas.microsoft.com/office/powerpoint/2010/main" val="3433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4.6 Environmental Implications of Energy </a:t>
            </a:r>
            <a:r>
              <a:rPr lang="en-US" altLang="en-US" sz="4000" dirty="0" smtClean="0"/>
              <a:t>Flow (3 of 3)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Low-quality energy still has significance in the world.</a:t>
            </a:r>
          </a:p>
          <a:p>
            <a:pPr marL="342900" lvl="1"/>
            <a:r>
              <a:rPr lang="en-US" altLang="en-US" sz="2000" dirty="0"/>
              <a:t>The distribution of heat energy in the ocean moderates the temperature of coastal climates.</a:t>
            </a:r>
          </a:p>
          <a:p>
            <a:pPr marL="342900" lvl="1"/>
            <a:r>
              <a:rPr lang="en-US" altLang="en-US" sz="2000" dirty="0"/>
              <a:t>It contributes to weather patterns and causes ocean currents that are important in many ways.</a:t>
            </a:r>
          </a:p>
          <a:p>
            <a:pPr marL="0" indent="0">
              <a:buNone/>
            </a:pPr>
            <a:r>
              <a:rPr lang="en-US" altLang="en-US" sz="2400" dirty="0"/>
              <a:t>We can sometimes figure new ways to convert low-quality energy to high-quality energy.</a:t>
            </a:r>
          </a:p>
          <a:p>
            <a:pPr marL="342900" lvl="1"/>
            <a:r>
              <a:rPr lang="en-US" altLang="en-US" sz="2000" dirty="0"/>
              <a:t>Improvements in wind turbines and photovoltaic cells allow us to convert low-quality light and wind to electricity.</a:t>
            </a:r>
          </a:p>
        </p:txBody>
      </p:sp>
    </p:spTree>
    <p:extLst>
      <p:ext uri="{BB962C8B-B14F-4D97-AF65-F5344CB8AC3E}">
        <p14:creationId xmlns:p14="http://schemas.microsoft.com/office/powerpoint/2010/main" val="22944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Biological Systems </a:t>
            </a:r>
            <a:r>
              <a:rPr lang="en-US" altLang="en-US" sz="4000" dirty="0" smtClean="0"/>
              <a:t>and Thermodynamics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In accordance with the second law of thermodynamics, all organisms, including humans, are in the process of converting high-quality energy into low-quality energy.</a:t>
            </a:r>
          </a:p>
          <a:p>
            <a:pPr marL="342900" lvl="1"/>
            <a:r>
              <a:rPr lang="en-US" altLang="en-US" sz="2000" dirty="0"/>
              <a:t>When chemical-bond energy in food is converted into the energy needed to move, grow, or respond, waste heat is produced.</a:t>
            </a:r>
          </a:p>
          <a:p>
            <a:pPr marL="685800" lvl="2"/>
            <a:r>
              <a:rPr lang="en-US" altLang="en-US" sz="1800" dirty="0"/>
              <a:t>From an energy point of view, it is comparable to the process of combustion.</a:t>
            </a:r>
          </a:p>
        </p:txBody>
      </p:sp>
    </p:spTree>
    <p:extLst>
      <p:ext uri="{BB962C8B-B14F-4D97-AF65-F5344CB8AC3E}">
        <p14:creationId xmlns:p14="http://schemas.microsoft.com/office/powerpoint/2010/main" val="3010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Pollution and Thermodynamics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A consequence of energy conversion is pollution.</a:t>
            </a:r>
          </a:p>
          <a:p>
            <a:pPr marL="342900" lvl="1"/>
            <a:r>
              <a:rPr lang="en-US" altLang="en-US" sz="2000" dirty="0"/>
              <a:t>Wearing of brakes used to stop cars.</a:t>
            </a:r>
          </a:p>
          <a:p>
            <a:pPr marL="342900" lvl="1"/>
            <a:r>
              <a:rPr lang="en-US" altLang="en-US" sz="2000" dirty="0"/>
              <a:t>Emissions from power plants.</a:t>
            </a:r>
          </a:p>
          <a:p>
            <a:pPr marL="0" indent="0">
              <a:buNone/>
            </a:pPr>
            <a:r>
              <a:rPr lang="en-US" altLang="en-US" sz="2400" dirty="0"/>
              <a:t>If each person on Earth used less energy, there would be less waste heat and other forms of pollution that result from energy conversion.</a:t>
            </a:r>
          </a:p>
          <a:p>
            <a:pPr marL="0" indent="0">
              <a:buNone/>
            </a:pPr>
            <a:r>
              <a:rPr lang="en-US" altLang="en-US" sz="2400" dirty="0"/>
              <a:t>The amount of energy in the universe is limited, and only a small portion of that energy is high-quality.</a:t>
            </a:r>
          </a:p>
        </p:txBody>
      </p:sp>
    </p:spTree>
    <p:extLst>
      <p:ext uri="{BB962C8B-B14F-4D97-AF65-F5344CB8AC3E}">
        <p14:creationId xmlns:p14="http://schemas.microsoft.com/office/powerpoint/2010/main" val="2525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Summary (1 of 3)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Science is a method of gathering and organizing information.</a:t>
            </a:r>
          </a:p>
          <a:p>
            <a:pPr marL="0" indent="0">
              <a:buNone/>
            </a:pPr>
            <a:r>
              <a:rPr lang="en-US" altLang="en-US" sz="2400" dirty="0"/>
              <a:t>A hypothesis is a logical prediction about how things work that must account for all the known information and be testable.</a:t>
            </a:r>
          </a:p>
          <a:p>
            <a:pPr marL="0" indent="0">
              <a:buNone/>
            </a:pPr>
            <a:r>
              <a:rPr lang="en-US" altLang="en-US" sz="2400" dirty="0"/>
              <a:t>If a hypothesis is continually supported by the addition of new facts, it may be incorporated into a theory.</a:t>
            </a:r>
          </a:p>
          <a:p>
            <a:pPr marL="0" indent="0">
              <a:buNone/>
            </a:pPr>
            <a:r>
              <a:rPr lang="en-US" altLang="en-US" sz="2400" dirty="0"/>
              <a:t>A law is a broad statement that describes what happens in nature.</a:t>
            </a:r>
          </a:p>
        </p:txBody>
      </p:sp>
    </p:spTree>
    <p:extLst>
      <p:ext uri="{BB962C8B-B14F-4D97-AF65-F5344CB8AC3E}">
        <p14:creationId xmlns:p14="http://schemas.microsoft.com/office/powerpoint/2010/main" val="41348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Summary (2 of 3)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fundamental unit of matter is the atom, which is made up of protons and neutrons in the nucleus surrounded by a cloud of moving electrons. </a:t>
            </a:r>
          </a:p>
          <a:p>
            <a:pPr marL="0" indent="0">
              <a:buNone/>
            </a:pPr>
            <a:r>
              <a:rPr lang="en-US" altLang="en-US" sz="2400" dirty="0"/>
              <a:t>Chemical bonds are physical attractions between atoms resulting from the interaction of their electrons.</a:t>
            </a:r>
          </a:p>
          <a:p>
            <a:pPr marL="0" indent="0">
              <a:buNone/>
            </a:pPr>
            <a:r>
              <a:rPr lang="en-US" altLang="en-US" sz="2400" dirty="0"/>
              <a:t>When chemical bonds are broken or formed, a chemical reaction occurs, and the amount of energy within the chemical bonds is changed.</a:t>
            </a:r>
          </a:p>
        </p:txBody>
      </p:sp>
    </p:spTree>
    <p:extLst>
      <p:ext uri="{BB962C8B-B14F-4D97-AF65-F5344CB8AC3E}">
        <p14:creationId xmlns:p14="http://schemas.microsoft.com/office/powerpoint/2010/main" val="5709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Summary (3 of 3)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Matter can occur in three states: solid, liquid, and gas.</a:t>
            </a:r>
          </a:p>
          <a:p>
            <a:pPr marL="0" indent="0">
              <a:buNone/>
            </a:pPr>
            <a:r>
              <a:rPr lang="en-US" altLang="en-US" sz="2400" dirty="0"/>
              <a:t>Kinetic energy is the energy contained by moving objects; potential energy is the energy an object has because of its position.</a:t>
            </a:r>
          </a:p>
          <a:p>
            <a:pPr marL="0" indent="0">
              <a:buNone/>
            </a:pPr>
            <a:r>
              <a:rPr lang="en-US" altLang="en-US" sz="2400" dirty="0"/>
              <a:t>The first law of thermodynamics states that the amount of energy in the universe is constant.</a:t>
            </a:r>
          </a:p>
          <a:p>
            <a:pPr marL="0" indent="0">
              <a:buNone/>
            </a:pPr>
            <a:r>
              <a:rPr lang="en-US" altLang="en-US" sz="2400" dirty="0"/>
              <a:t>The second law of thermodynamics states that when energy is converted from one form to another, some of the useful energy is lost. </a:t>
            </a:r>
          </a:p>
        </p:txBody>
      </p:sp>
    </p:spTree>
    <p:extLst>
      <p:ext uri="{BB962C8B-B14F-4D97-AF65-F5344CB8AC3E}">
        <p14:creationId xmlns:p14="http://schemas.microsoft.com/office/powerpoint/2010/main" val="13964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Basic Assumptions in Science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lvl="0" indent="0">
              <a:buNone/>
            </a:pPr>
            <a:r>
              <a:rPr lang="en-US" altLang="en-US" dirty="0"/>
              <a:t>Specific causes exist for observed events.</a:t>
            </a:r>
            <a:endParaRPr lang="en-US" dirty="0"/>
          </a:p>
          <a:p>
            <a:pPr marL="0" lvl="0" indent="0">
              <a:buNone/>
            </a:pPr>
            <a:r>
              <a:rPr lang="en-US" altLang="en-US" dirty="0"/>
              <a:t>These causes can be identified.</a:t>
            </a:r>
          </a:p>
          <a:p>
            <a:pPr marL="0" lvl="0" indent="0">
              <a:buNone/>
            </a:pPr>
            <a:r>
              <a:rPr lang="en-US" altLang="en-US" dirty="0"/>
              <a:t>General rules or patterns can be used to describe observations.</a:t>
            </a:r>
          </a:p>
          <a:p>
            <a:pPr marL="0" lvl="0" indent="0">
              <a:buNone/>
            </a:pPr>
            <a:r>
              <a:rPr lang="en-US" altLang="en-US" dirty="0"/>
              <a:t>Repeated events probably have the same cause.</a:t>
            </a:r>
          </a:p>
          <a:p>
            <a:pPr marL="0" lvl="0" indent="0">
              <a:buNone/>
            </a:pPr>
            <a:r>
              <a:rPr lang="en-US" altLang="en-US" dirty="0"/>
              <a:t>Perceptions are not individualistic.</a:t>
            </a:r>
          </a:p>
          <a:p>
            <a:pPr marL="0" lvl="0" indent="0">
              <a:buNone/>
            </a:pPr>
            <a:r>
              <a:rPr lang="en-US" altLang="en-US" dirty="0"/>
              <a:t>Fundamental rules of nature are universal.</a:t>
            </a:r>
          </a:p>
        </p:txBody>
      </p:sp>
    </p:spTree>
    <p:extLst>
      <p:ext uri="{BB962C8B-B14F-4D97-AF65-F5344CB8AC3E}">
        <p14:creationId xmlns:p14="http://schemas.microsoft.com/office/powerpoint/2010/main" val="7936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Cause-and-Effect Relationships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Scientists distinguish between situations that are merely </a:t>
            </a:r>
            <a:r>
              <a:rPr lang="en-US" sz="2400" b="1" dirty="0"/>
              <a:t>correlated</a:t>
            </a:r>
            <a:r>
              <a:rPr lang="en-US" sz="2400" dirty="0"/>
              <a:t> (happen together) and those that are correlated </a:t>
            </a:r>
            <a:r>
              <a:rPr lang="en-US" sz="2400" i="1" dirty="0"/>
              <a:t>and</a:t>
            </a:r>
            <a:r>
              <a:rPr lang="en-US" sz="2400" dirty="0"/>
              <a:t> show cause-and-effect relationships.</a:t>
            </a:r>
          </a:p>
          <a:p>
            <a:pPr marL="0" indent="0">
              <a:buNone/>
            </a:pPr>
            <a:r>
              <a:rPr lang="en-US" sz="2400" b="1" dirty="0"/>
              <a:t>Correlation ≠ Causation!</a:t>
            </a:r>
          </a:p>
        </p:txBody>
      </p:sp>
    </p:spTree>
    <p:extLst>
      <p:ext uri="{BB962C8B-B14F-4D97-AF65-F5344CB8AC3E}">
        <p14:creationId xmlns:p14="http://schemas.microsoft.com/office/powerpoint/2010/main" val="12862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Elements of the Scientific </a:t>
            </a:r>
            <a:r>
              <a:rPr lang="en-US" altLang="en-US" sz="4000" dirty="0" smtClean="0"/>
              <a:t>Method (1 of 8)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scientific method requires a systematic search for information and continual evaluation to determine if previous ideas are still supported.</a:t>
            </a:r>
          </a:p>
          <a:p>
            <a:pPr marL="342900" lvl="1"/>
            <a:r>
              <a:rPr lang="en-US" altLang="en-US" sz="2000" dirty="0" smtClean="0"/>
              <a:t>Scientific </a:t>
            </a:r>
            <a:r>
              <a:rPr lang="en-US" altLang="en-US" sz="2000" dirty="0"/>
              <a:t>ideas </a:t>
            </a:r>
            <a:r>
              <a:rPr lang="en-US" altLang="en-US" sz="2000" dirty="0" smtClean="0"/>
              <a:t>undergo constant reevaluation, criticism, </a:t>
            </a:r>
            <a:r>
              <a:rPr lang="en-US" altLang="en-US" sz="2000" dirty="0"/>
              <a:t>and modification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456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Elements of the Scientific </a:t>
            </a:r>
            <a:r>
              <a:rPr lang="en-US" altLang="en-US" sz="4000" dirty="0" smtClean="0"/>
              <a:t>Method (2 of 8)</a:t>
            </a:r>
            <a:endParaRPr lang="en-US" sz="4000" dirty="0"/>
          </a:p>
        </p:txBody>
      </p:sp>
      <p:pic>
        <p:nvPicPr>
          <p:cNvPr id="7" name="Picture 6" descr="The scientific method involves making observations, asking questions, testing hypotheses, and drawing conclusions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5" y="2438400"/>
            <a:ext cx="7724851" cy="28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Elements of the Scientific </a:t>
            </a:r>
            <a:r>
              <a:rPr lang="en-US" altLang="en-US" sz="4000" dirty="0" smtClean="0"/>
              <a:t>Method (3 of 8)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981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Observation</a:t>
            </a:r>
            <a:r>
              <a:rPr lang="en-US" altLang="en-US" sz="2400" dirty="0"/>
              <a:t> occurs when we use our senses or extensions of our senses to record an event.</a:t>
            </a:r>
          </a:p>
          <a:p>
            <a:pPr marL="342900" lvl="1"/>
            <a:r>
              <a:rPr lang="en-US" altLang="en-US" sz="2000" dirty="0"/>
              <a:t>Scientists refer to observations as careful, thoughtful recognitions of events.</a:t>
            </a:r>
          </a:p>
          <a:p>
            <a:pPr marL="0" indent="0">
              <a:buNone/>
            </a:pPr>
            <a:r>
              <a:rPr lang="en-US" altLang="en-US" sz="2400" dirty="0"/>
              <a:t>Observations often lead to additional questions about the observations.</a:t>
            </a:r>
          </a:p>
          <a:p>
            <a:pPr marL="342900" lvl="1"/>
            <a:r>
              <a:rPr lang="en-US" altLang="en-US" sz="2000" dirty="0"/>
              <a:t>The way questions are asked will determine how one goes about answering them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r>
              <a:rPr lang="en-US" altLang="en-US" sz="2400" dirty="0"/>
              <a:t>Exploring other sources of knowledge is the next step to gain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4589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2516</Words>
  <Application>Microsoft Office PowerPoint</Application>
  <PresentationFormat>On-screen Show (4:3)</PresentationFormat>
  <Paragraphs>210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ENVIRONMENTAL SCIENCE</vt:lpstr>
      <vt:lpstr>Outline</vt:lpstr>
      <vt:lpstr>Wood Stoves and Air Pollution: A Cause and Effect Relationship</vt:lpstr>
      <vt:lpstr>4.1 The Nature of Science</vt:lpstr>
      <vt:lpstr>Basic Assumptions in Science</vt:lpstr>
      <vt:lpstr>Cause-and-Effect Relationships</vt:lpstr>
      <vt:lpstr>Elements of the Scientific Method (1 of 8)</vt:lpstr>
      <vt:lpstr>Elements of the Scientific Method (2 of 8)</vt:lpstr>
      <vt:lpstr>Elements of the Scientific Method (3 of 8)</vt:lpstr>
      <vt:lpstr>Elements of the Scientific Method (4 of 8)</vt:lpstr>
      <vt:lpstr>Elements of the Scientific Method (5 of 8)</vt:lpstr>
      <vt:lpstr>Elements of the Scientific Method (6 of 8)</vt:lpstr>
      <vt:lpstr>Elements of the Scientific Method (7 of 8)</vt:lpstr>
      <vt:lpstr>Elements of the Scientific Method (8 of 8)</vt:lpstr>
      <vt:lpstr>4.2 Limitations of Science</vt:lpstr>
      <vt:lpstr>4.3 Pseudoscience</vt:lpstr>
      <vt:lpstr>4.4 The Structure of Matter</vt:lpstr>
      <vt:lpstr>Atomic Structure (1 of 2)</vt:lpstr>
      <vt:lpstr>Atomic Structure (2 of 2)</vt:lpstr>
      <vt:lpstr>The Molecular Nature of Matter (1 of 2)</vt:lpstr>
      <vt:lpstr>The Molecular Nature of Matter (2 of 2)</vt:lpstr>
      <vt:lpstr>A Word About Water (1 of 2)</vt:lpstr>
      <vt:lpstr>A Word About Water (2 of 2)</vt:lpstr>
      <vt:lpstr>Relationships Between the Kinds of Subunits Found in Matter</vt:lpstr>
      <vt:lpstr>Acids, Bases, and pH</vt:lpstr>
      <vt:lpstr>The pH Scale</vt:lpstr>
      <vt:lpstr>Inorganic and Organic Matter</vt:lpstr>
      <vt:lpstr>Chemical Reactions (1 of 2)</vt:lpstr>
      <vt:lpstr>Chemical Reactions (2 of 2)</vt:lpstr>
      <vt:lpstr>A Chemical Reaction</vt:lpstr>
      <vt:lpstr>Chemical Reactions in Living Things (1 of 2)</vt:lpstr>
      <vt:lpstr>Chemical Reactions in Living Things (2 of 2)</vt:lpstr>
      <vt:lpstr>Photosynthesis</vt:lpstr>
      <vt:lpstr>Respiration</vt:lpstr>
      <vt:lpstr>4.5 Energy Principles</vt:lpstr>
      <vt:lpstr>States of Matter (1 of 3)</vt:lpstr>
      <vt:lpstr>States of Matter (2 of 3)</vt:lpstr>
      <vt:lpstr>States of Matter (3 of 3)</vt:lpstr>
      <vt:lpstr>First and Second Laws of Thermodynamics</vt:lpstr>
      <vt:lpstr>Second Law of Thermodynamics</vt:lpstr>
      <vt:lpstr>4.6 Environmental Implications of Energy Flow (1 of 3)</vt:lpstr>
      <vt:lpstr>4.6 Environmental Implications of Energy Flow (2 of 3)</vt:lpstr>
      <vt:lpstr>4.6 Environmental Implications of Energy Flow (3 of 3)</vt:lpstr>
      <vt:lpstr>Biological Systems and Thermodynamics</vt:lpstr>
      <vt:lpstr>Pollution and Thermodynamics</vt:lpstr>
      <vt:lpstr>Summary (1 of 3)</vt:lpstr>
      <vt:lpstr>Summary (2 of 3)</vt:lpstr>
      <vt:lpstr>Summary (3 of 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Interrelated Scientific Principles: Matter, Energy, and Environment</dc:title>
  <dc:creator>Enger</dc:creator>
  <cp:lastModifiedBy>Kathleen</cp:lastModifiedBy>
  <cp:revision>417</cp:revision>
  <dcterms:created xsi:type="dcterms:W3CDTF">2017-03-16T02:07:36Z</dcterms:created>
  <dcterms:modified xsi:type="dcterms:W3CDTF">2019-01-24T03:15:22Z</dcterms:modified>
</cp:coreProperties>
</file>