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5" r:id="rId5"/>
    <p:sldId id="266" r:id="rId6"/>
    <p:sldId id="267" r:id="rId7"/>
    <p:sldId id="268" r:id="rId8"/>
    <p:sldId id="264" r:id="rId9"/>
    <p:sldId id="26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10F9086-246E-44CF-BF8A-C84BBD2B2C68}" type="datetimeFigureOut">
              <a:rPr lang="en-US" smtClean="0"/>
              <a:t>11/17/2013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2A2605D-0F3E-4021-92A5-C23600F0FE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10F9086-246E-44CF-BF8A-C84BBD2B2C68}" type="datetimeFigureOut">
              <a:rPr lang="en-US" smtClean="0"/>
              <a:t>11/17/2013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2A2605D-0F3E-4021-92A5-C23600F0FE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10F9086-246E-44CF-BF8A-C84BBD2B2C68}" type="datetimeFigureOut">
              <a:rPr lang="en-US" smtClean="0"/>
              <a:t>11/17/2013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2A2605D-0F3E-4021-92A5-C23600F0FE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10F9086-246E-44CF-BF8A-C84BBD2B2C68}" type="datetimeFigureOut">
              <a:rPr lang="en-US" smtClean="0"/>
              <a:t>11/17/2013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A2605D-0F3E-4021-92A5-C23600F0FE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10F9086-246E-44CF-BF8A-C84BBD2B2C68}" type="datetimeFigureOut">
              <a:rPr lang="en-US" smtClean="0"/>
              <a:t>11/17/2013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A2605D-0F3E-4021-92A5-C23600F0FE3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10F9086-246E-44CF-BF8A-C84BBD2B2C68}" type="datetimeFigureOut">
              <a:rPr lang="en-US" smtClean="0"/>
              <a:t>11/17/2013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A2605D-0F3E-4021-92A5-C23600F0FE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aflemm.com/RfT/Practice/RfTPracticeTon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Critical Reading</a:t>
            </a:r>
            <a:endParaRPr lang="en-US" dirty="0"/>
          </a:p>
        </p:txBody>
      </p:sp>
      <p:sp>
        <p:nvSpPr>
          <p:cNvPr id="3" name="Subtitle 2"/>
          <p:cNvSpPr>
            <a:spLocks noGrp="1"/>
          </p:cNvSpPr>
          <p:nvPr>
            <p:ph type="subTitle" idx="1"/>
          </p:nvPr>
        </p:nvSpPr>
        <p:spPr>
          <a:xfrm>
            <a:off x="3354442" y="3539864"/>
            <a:ext cx="5484758" cy="1101248"/>
          </a:xfrm>
        </p:spPr>
        <p:txBody>
          <a:bodyPr/>
          <a:lstStyle/>
          <a:p>
            <a:r>
              <a:rPr lang="en-US" dirty="0" smtClean="0"/>
              <a:t>Author’s Tone &amp; Purpose </a:t>
            </a:r>
          </a:p>
          <a:p>
            <a:r>
              <a:rPr lang="en-US" dirty="0" smtClean="0"/>
              <a:t> </a:t>
            </a:r>
            <a:endParaRPr lang="en-US" dirty="0"/>
          </a:p>
        </p:txBody>
      </p:sp>
    </p:spTree>
    <p:extLst>
      <p:ext uri="{BB962C8B-B14F-4D97-AF65-F5344CB8AC3E}">
        <p14:creationId xmlns:p14="http://schemas.microsoft.com/office/powerpoint/2010/main" val="360360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sz="3200" dirty="0" smtClean="0"/>
              <a:t>What is the author’s tone?</a:t>
            </a:r>
          </a:p>
          <a:p>
            <a:r>
              <a:rPr lang="en-US" sz="3200" dirty="0" smtClean="0"/>
              <a:t>How can you determine the author’s tone?</a:t>
            </a:r>
          </a:p>
          <a:p>
            <a:r>
              <a:rPr lang="en-US" sz="3200" dirty="0" smtClean="0"/>
              <a:t>What are the purposes for reading or writing?</a:t>
            </a:r>
          </a:p>
          <a:p>
            <a:r>
              <a:rPr lang="en-US" sz="3200" dirty="0" smtClean="0"/>
              <a:t>How does </a:t>
            </a:r>
            <a:r>
              <a:rPr lang="en-US" sz="3200" smtClean="0"/>
              <a:t>purpose impact </a:t>
            </a:r>
            <a:r>
              <a:rPr lang="en-US" sz="3200" dirty="0" smtClean="0"/>
              <a:t>your writing or understanding of text?</a:t>
            </a:r>
            <a:endParaRPr lang="en-US" sz="3200" dirty="0"/>
          </a:p>
        </p:txBody>
      </p:sp>
    </p:spTree>
    <p:extLst>
      <p:ext uri="{BB962C8B-B14F-4D97-AF65-F5344CB8AC3E}">
        <p14:creationId xmlns:p14="http://schemas.microsoft.com/office/powerpoint/2010/main" val="81759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7239000" cy="1143000"/>
          </a:xfrm>
        </p:spPr>
        <p:txBody>
          <a:bodyPr/>
          <a:lstStyle/>
          <a:p>
            <a:r>
              <a:rPr lang="en-US" dirty="0" smtClean="0"/>
              <a:t>Tone</a:t>
            </a:r>
            <a:endParaRPr lang="en-US" dirty="0"/>
          </a:p>
        </p:txBody>
      </p:sp>
      <p:sp>
        <p:nvSpPr>
          <p:cNvPr id="3" name="Content Placeholder 2"/>
          <p:cNvSpPr>
            <a:spLocks noGrp="1"/>
          </p:cNvSpPr>
          <p:nvPr>
            <p:ph idx="1"/>
          </p:nvPr>
        </p:nvSpPr>
        <p:spPr>
          <a:xfrm>
            <a:off x="457200" y="1219200"/>
            <a:ext cx="7239000" cy="5236536"/>
          </a:xfrm>
        </p:spPr>
        <p:txBody>
          <a:bodyPr>
            <a:noAutofit/>
          </a:bodyPr>
          <a:lstStyle/>
          <a:p>
            <a:pPr marL="0" indent="0">
              <a:buNone/>
            </a:pPr>
            <a:r>
              <a:rPr lang="en-US" sz="4000" dirty="0" smtClean="0"/>
              <a:t>Tone is the author’s attitude or feeling towards the subject of his/her writing.</a:t>
            </a:r>
          </a:p>
          <a:p>
            <a:pPr marL="0" indent="0">
              <a:buNone/>
            </a:pPr>
            <a:endParaRPr lang="en-US" sz="4000" dirty="0"/>
          </a:p>
          <a:p>
            <a:pPr marL="0" indent="0">
              <a:buNone/>
            </a:pPr>
            <a:r>
              <a:rPr lang="en-US" sz="4000" dirty="0" smtClean="0"/>
              <a:t>Identify the author’s tone by examining the types of words the author uses within the text. </a:t>
            </a:r>
            <a:endParaRPr lang="en-US" sz="4000" dirty="0"/>
          </a:p>
        </p:txBody>
      </p:sp>
    </p:spTree>
    <p:extLst>
      <p:ext uri="{BB962C8B-B14F-4D97-AF65-F5344CB8AC3E}">
        <p14:creationId xmlns:p14="http://schemas.microsoft.com/office/powerpoint/2010/main" val="77440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Tone</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Must I recycle everything?  I don’t want anymore gifts of brown “earth friendly” stationary.  I want to exercise my right to burn my trash and throw my potato chip bag in the trash.</a:t>
            </a:r>
            <a:endParaRPr lang="en-US" sz="4000" dirty="0"/>
          </a:p>
        </p:txBody>
      </p:sp>
    </p:spTree>
    <p:extLst>
      <p:ext uri="{BB962C8B-B14F-4D97-AF65-F5344CB8AC3E}">
        <p14:creationId xmlns:p14="http://schemas.microsoft.com/office/powerpoint/2010/main" val="271204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800" dirty="0" smtClean="0"/>
              <a:t>This </a:t>
            </a:r>
            <a:r>
              <a:rPr lang="en-US" sz="4800" dirty="0"/>
              <a:t>place may be shabby, but since both of my children were born while we lived here, it has a special place in my heart. </a:t>
            </a:r>
          </a:p>
          <a:p>
            <a:endParaRPr lang="en-US" dirty="0"/>
          </a:p>
        </p:txBody>
      </p:sp>
    </p:spTree>
    <p:extLst>
      <p:ext uri="{BB962C8B-B14F-4D97-AF65-F5344CB8AC3E}">
        <p14:creationId xmlns:p14="http://schemas.microsoft.com/office/powerpoint/2010/main" val="53800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0"/>
            <a:ext cx="7924800" cy="6705600"/>
          </a:xfrm>
        </p:spPr>
        <p:txBody>
          <a:bodyPr>
            <a:noAutofit/>
          </a:bodyPr>
          <a:lstStyle/>
          <a:p>
            <a:pPr marL="0" indent="0">
              <a:buNone/>
            </a:pPr>
            <a:r>
              <a:rPr lang="en-US" sz="3600" dirty="0" smtClean="0"/>
              <a:t>Some professors expect students to understand material that they have never even addressed in class!  Many students are unclear about what information is important for this reason.  When it is time for tests the students don’t know what to study and </a:t>
            </a:r>
            <a:r>
              <a:rPr lang="en-US" sz="3600" dirty="0"/>
              <a:t>h</a:t>
            </a:r>
            <a:r>
              <a:rPr lang="en-US" sz="3600" dirty="0" smtClean="0"/>
              <a:t>ow could they, unless they were mind readers?  If professors expect good grades from students they must adequately prepare them.      </a:t>
            </a:r>
            <a:endParaRPr lang="en-US" sz="3600" dirty="0"/>
          </a:p>
        </p:txBody>
      </p:sp>
    </p:spTree>
    <p:extLst>
      <p:ext uri="{BB962C8B-B14F-4D97-AF65-F5344CB8AC3E}">
        <p14:creationId xmlns:p14="http://schemas.microsoft.com/office/powerpoint/2010/main" val="195817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800" dirty="0" smtClean="0"/>
              <a:t>Commonly used tone words &amp; practice pg. 411.</a:t>
            </a:r>
            <a:endParaRPr lang="en-US" sz="4800" dirty="0"/>
          </a:p>
        </p:txBody>
      </p:sp>
    </p:spTree>
    <p:extLst>
      <p:ext uri="{BB962C8B-B14F-4D97-AF65-F5344CB8AC3E}">
        <p14:creationId xmlns:p14="http://schemas.microsoft.com/office/powerpoint/2010/main" val="291884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152400"/>
            <a:ext cx="7239000" cy="1143000"/>
          </a:xfrm>
        </p:spPr>
        <p:txBody>
          <a:bodyPr/>
          <a:lstStyle/>
          <a:p>
            <a:r>
              <a:rPr lang="en-US" altLang="en-US" dirty="0" smtClean="0"/>
              <a:t>Author’s Purpose</a:t>
            </a:r>
          </a:p>
        </p:txBody>
      </p:sp>
      <p:sp>
        <p:nvSpPr>
          <p:cNvPr id="12291" name="Content Placeholder 2"/>
          <p:cNvSpPr>
            <a:spLocks noGrp="1"/>
          </p:cNvSpPr>
          <p:nvPr>
            <p:ph idx="1"/>
          </p:nvPr>
        </p:nvSpPr>
        <p:spPr>
          <a:xfrm>
            <a:off x="685800" y="1371600"/>
            <a:ext cx="7772400" cy="5257800"/>
          </a:xfrm>
        </p:spPr>
        <p:txBody>
          <a:bodyPr/>
          <a:lstStyle/>
          <a:p>
            <a:pPr algn="ctr">
              <a:buFont typeface="Wingdings" pitchFamily="2" charset="2"/>
              <a:buNone/>
            </a:pPr>
            <a:r>
              <a:rPr lang="en-US" altLang="en-US" sz="5400" smtClean="0"/>
              <a:t>The reason for writing or reading.</a:t>
            </a:r>
          </a:p>
          <a:p>
            <a:pPr>
              <a:buFont typeface="Wingdings" pitchFamily="2" charset="2"/>
              <a:buNone/>
            </a:pPr>
            <a:r>
              <a:rPr lang="en-US" altLang="en-US" sz="6000" b="1" smtClean="0"/>
              <a:t>P</a:t>
            </a:r>
            <a:r>
              <a:rPr lang="en-US" altLang="en-US" sz="6000" smtClean="0"/>
              <a:t>ersuade</a:t>
            </a:r>
          </a:p>
          <a:p>
            <a:pPr>
              <a:buFont typeface="Wingdings" pitchFamily="2" charset="2"/>
              <a:buNone/>
            </a:pPr>
            <a:r>
              <a:rPr lang="en-US" altLang="en-US" sz="6000" b="1" smtClean="0"/>
              <a:t>I</a:t>
            </a:r>
            <a:r>
              <a:rPr lang="en-US" altLang="en-US" sz="6000" smtClean="0"/>
              <a:t>nform</a:t>
            </a:r>
          </a:p>
          <a:p>
            <a:pPr>
              <a:buFont typeface="Wingdings" pitchFamily="2" charset="2"/>
              <a:buNone/>
            </a:pPr>
            <a:r>
              <a:rPr lang="en-US" altLang="en-US" sz="6000" b="1" smtClean="0"/>
              <a:t>E</a:t>
            </a:r>
            <a:r>
              <a:rPr lang="en-US" altLang="en-US" sz="6000" smtClean="0"/>
              <a:t>ntertain</a:t>
            </a:r>
          </a:p>
        </p:txBody>
      </p:sp>
    </p:spTree>
    <p:extLst>
      <p:ext uri="{BB962C8B-B14F-4D97-AF65-F5344CB8AC3E}">
        <p14:creationId xmlns:p14="http://schemas.microsoft.com/office/powerpoint/2010/main" val="3854488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1751915"/>
              </p:ext>
            </p:extLst>
          </p:nvPr>
        </p:nvGraphicFramePr>
        <p:xfrm>
          <a:off x="228600" y="152400"/>
          <a:ext cx="8077200" cy="5791200"/>
        </p:xfrm>
        <a:graphic>
          <a:graphicData uri="http://schemas.openxmlformats.org/drawingml/2006/table">
            <a:tbl>
              <a:tblPr firstRow="1" bandRow="1">
                <a:tableStyleId>{5C22544A-7EE6-4342-B048-85BDC9FD1C3A}</a:tableStyleId>
              </a:tblPr>
              <a:tblGrid>
                <a:gridCol w="2590800"/>
                <a:gridCol w="2743200"/>
                <a:gridCol w="2743200"/>
              </a:tblGrid>
              <a:tr h="723900">
                <a:tc>
                  <a:txBody>
                    <a:bodyPr/>
                    <a:lstStyle/>
                    <a:p>
                      <a:r>
                        <a:rPr lang="en-US" sz="3200" dirty="0" smtClean="0"/>
                        <a:t> </a:t>
                      </a:r>
                      <a:r>
                        <a:rPr lang="en-US" sz="4000" b="1" dirty="0" smtClean="0"/>
                        <a:t>P</a:t>
                      </a:r>
                      <a:r>
                        <a:rPr lang="en-US" sz="3200" dirty="0" smtClean="0"/>
                        <a:t>ersuade</a:t>
                      </a:r>
                      <a:endParaRPr lang="en-US" sz="3200" dirty="0"/>
                    </a:p>
                  </a:txBody>
                  <a:tcPr/>
                </a:tc>
                <a:tc>
                  <a:txBody>
                    <a:bodyPr/>
                    <a:lstStyle/>
                    <a:p>
                      <a:r>
                        <a:rPr lang="en-US" sz="4400" dirty="0" smtClean="0"/>
                        <a:t>I</a:t>
                      </a:r>
                      <a:r>
                        <a:rPr lang="en-US" sz="3200" dirty="0" smtClean="0"/>
                        <a:t>nform</a:t>
                      </a:r>
                      <a:endParaRPr lang="en-US" sz="3200" dirty="0"/>
                    </a:p>
                  </a:txBody>
                  <a:tcPr/>
                </a:tc>
                <a:tc>
                  <a:txBody>
                    <a:bodyPr/>
                    <a:lstStyle/>
                    <a:p>
                      <a:r>
                        <a:rPr lang="en-US" sz="4400" dirty="0" smtClean="0"/>
                        <a:t>E</a:t>
                      </a:r>
                      <a:r>
                        <a:rPr lang="en-US" sz="3600" dirty="0" smtClean="0"/>
                        <a:t>ntertain</a:t>
                      </a:r>
                      <a:endParaRPr lang="en-US" sz="3200" dirty="0"/>
                    </a:p>
                  </a:txBody>
                  <a:tcPr/>
                </a:tc>
              </a:tr>
              <a:tr h="723900">
                <a:tc>
                  <a:txBody>
                    <a:bodyPr/>
                    <a:lstStyle/>
                    <a:p>
                      <a:r>
                        <a:rPr lang="en-US" sz="3200" dirty="0" smtClean="0"/>
                        <a:t>To argue against</a:t>
                      </a:r>
                      <a:endParaRPr lang="en-US" sz="3200" dirty="0"/>
                    </a:p>
                  </a:txBody>
                  <a:tcPr/>
                </a:tc>
                <a:tc>
                  <a:txBody>
                    <a:bodyPr/>
                    <a:lstStyle/>
                    <a:p>
                      <a:r>
                        <a:rPr lang="en-US" sz="3200" dirty="0" smtClean="0"/>
                        <a:t>To analyze</a:t>
                      </a:r>
                    </a:p>
                  </a:txBody>
                  <a:tcPr/>
                </a:tc>
                <a:tc>
                  <a:txBody>
                    <a:bodyPr/>
                    <a:lstStyle/>
                    <a:p>
                      <a:r>
                        <a:rPr lang="en-US" sz="3200" dirty="0" smtClean="0"/>
                        <a:t>To amuse</a:t>
                      </a:r>
                      <a:endParaRPr lang="en-US" sz="3200" dirty="0"/>
                    </a:p>
                  </a:txBody>
                  <a:tcPr/>
                </a:tc>
              </a:tr>
              <a:tr h="723900">
                <a:tc>
                  <a:txBody>
                    <a:bodyPr/>
                    <a:lstStyle/>
                    <a:p>
                      <a:r>
                        <a:rPr lang="en-US" sz="3200" dirty="0" smtClean="0"/>
                        <a:t>To argue for</a:t>
                      </a:r>
                      <a:endParaRPr lang="en-US" sz="3200" dirty="0"/>
                    </a:p>
                  </a:txBody>
                  <a:tcPr/>
                </a:tc>
                <a:tc>
                  <a:txBody>
                    <a:bodyPr/>
                    <a:lstStyle/>
                    <a:p>
                      <a:r>
                        <a:rPr lang="en-US" sz="3200" dirty="0" smtClean="0"/>
                        <a:t>To clarify</a:t>
                      </a:r>
                      <a:endParaRPr lang="en-US" sz="3200" dirty="0"/>
                    </a:p>
                  </a:txBody>
                  <a:tcPr/>
                </a:tc>
                <a:tc>
                  <a:txBody>
                    <a:bodyPr/>
                    <a:lstStyle/>
                    <a:p>
                      <a:r>
                        <a:rPr lang="en-US" sz="3200" dirty="0" smtClean="0"/>
                        <a:t>To delight</a:t>
                      </a:r>
                      <a:endParaRPr lang="en-US" sz="3200" dirty="0"/>
                    </a:p>
                  </a:txBody>
                  <a:tcPr/>
                </a:tc>
              </a:tr>
              <a:tr h="723900">
                <a:tc>
                  <a:txBody>
                    <a:bodyPr/>
                    <a:lstStyle/>
                    <a:p>
                      <a:r>
                        <a:rPr lang="en-US" sz="3200" dirty="0" smtClean="0"/>
                        <a:t>To convince</a:t>
                      </a:r>
                      <a:endParaRPr lang="en-US" sz="3200" dirty="0"/>
                    </a:p>
                  </a:txBody>
                  <a:tcPr/>
                </a:tc>
                <a:tc>
                  <a:txBody>
                    <a:bodyPr/>
                    <a:lstStyle/>
                    <a:p>
                      <a:r>
                        <a:rPr lang="en-US" sz="3200" dirty="0" smtClean="0"/>
                        <a:t>To discuss</a:t>
                      </a:r>
                      <a:endParaRPr lang="en-US" sz="3200" dirty="0"/>
                    </a:p>
                  </a:txBody>
                  <a:tcPr/>
                </a:tc>
                <a:tc>
                  <a:txBody>
                    <a:bodyPr/>
                    <a:lstStyle/>
                    <a:p>
                      <a:r>
                        <a:rPr lang="en-US" sz="3200" dirty="0" smtClean="0"/>
                        <a:t>To frighten</a:t>
                      </a:r>
                      <a:endParaRPr lang="en-US" sz="3200" dirty="0"/>
                    </a:p>
                  </a:txBody>
                  <a:tcPr/>
                </a:tc>
              </a:tr>
              <a:tr h="723900">
                <a:tc>
                  <a:txBody>
                    <a:bodyPr/>
                    <a:lstStyle/>
                    <a:p>
                      <a:r>
                        <a:rPr lang="en-US" sz="3200" dirty="0" smtClean="0"/>
                        <a:t>To criticize</a:t>
                      </a:r>
                      <a:endParaRPr lang="en-US" sz="3200" dirty="0"/>
                    </a:p>
                  </a:txBody>
                  <a:tcPr/>
                </a:tc>
                <a:tc>
                  <a:txBody>
                    <a:bodyPr/>
                    <a:lstStyle/>
                    <a:p>
                      <a:r>
                        <a:rPr lang="en-US" sz="3200" dirty="0" smtClean="0"/>
                        <a:t>To establish</a:t>
                      </a:r>
                      <a:endParaRPr lang="en-US" sz="3200" dirty="0"/>
                    </a:p>
                  </a:txBody>
                  <a:tcPr/>
                </a:tc>
                <a:tc>
                  <a:txBody>
                    <a:bodyPr/>
                    <a:lstStyle/>
                    <a:p>
                      <a:endParaRPr lang="en-US" sz="3200" dirty="0"/>
                    </a:p>
                  </a:txBody>
                  <a:tcPr/>
                </a:tc>
              </a:tr>
              <a:tr h="723900">
                <a:tc>
                  <a:txBody>
                    <a:bodyPr/>
                    <a:lstStyle/>
                    <a:p>
                      <a:r>
                        <a:rPr lang="en-US" sz="3200" dirty="0" smtClean="0"/>
                        <a:t>To</a:t>
                      </a:r>
                      <a:r>
                        <a:rPr lang="en-US" sz="3200" baseline="0" dirty="0" smtClean="0"/>
                        <a:t> inspire </a:t>
                      </a:r>
                      <a:endParaRPr lang="en-US" sz="3200" dirty="0"/>
                    </a:p>
                  </a:txBody>
                  <a:tcPr/>
                </a:tc>
                <a:tc>
                  <a:txBody>
                    <a:bodyPr/>
                    <a:lstStyle/>
                    <a:p>
                      <a:r>
                        <a:rPr lang="en-US" sz="3200" dirty="0" smtClean="0"/>
                        <a:t>To explain</a:t>
                      </a:r>
                      <a:endParaRPr lang="en-US" sz="3200" dirty="0"/>
                    </a:p>
                  </a:txBody>
                  <a:tcPr/>
                </a:tc>
                <a:tc>
                  <a:txBody>
                    <a:bodyPr/>
                    <a:lstStyle/>
                    <a:p>
                      <a:endParaRPr lang="en-US" sz="3200"/>
                    </a:p>
                  </a:txBody>
                  <a:tcPr/>
                </a:tc>
              </a:tr>
              <a:tr h="723900">
                <a:tc>
                  <a:txBody>
                    <a:bodyPr/>
                    <a:lstStyle/>
                    <a:p>
                      <a:r>
                        <a:rPr lang="en-US" sz="3200" dirty="0" smtClean="0"/>
                        <a:t>To motivate</a:t>
                      </a:r>
                      <a:r>
                        <a:rPr lang="en-US" sz="3200" baseline="0" dirty="0" smtClean="0"/>
                        <a:t> a change</a:t>
                      </a:r>
                      <a:endParaRPr lang="en-US" sz="3200" dirty="0"/>
                    </a:p>
                  </a:txBody>
                  <a:tcPr/>
                </a:tc>
                <a:tc>
                  <a:txBody>
                    <a:bodyPr/>
                    <a:lstStyle/>
                    <a:p>
                      <a:endParaRPr lang="en-US" sz="3200"/>
                    </a:p>
                  </a:txBody>
                  <a:tcPr/>
                </a:tc>
                <a:tc>
                  <a:txBody>
                    <a:bodyPr/>
                    <a:lstStyle/>
                    <a:p>
                      <a:endParaRPr lang="en-US" sz="3200" dirty="0"/>
                    </a:p>
                  </a:txBody>
                  <a:tcPr/>
                </a:tc>
              </a:tr>
            </a:tbl>
          </a:graphicData>
        </a:graphic>
      </p:graphicFrame>
    </p:spTree>
    <p:extLst>
      <p:ext uri="{BB962C8B-B14F-4D97-AF65-F5344CB8AC3E}">
        <p14:creationId xmlns:p14="http://schemas.microsoft.com/office/powerpoint/2010/main" val="97892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Google Identify Tone Practice</a:t>
            </a:r>
          </a:p>
          <a:p>
            <a:r>
              <a:rPr lang="en-US" dirty="0" smtClean="0">
                <a:hlinkClick r:id="rId2"/>
              </a:rPr>
              <a:t>http</a:t>
            </a:r>
            <a:r>
              <a:rPr lang="en-US" dirty="0">
                <a:hlinkClick r:id="rId2"/>
              </a:rPr>
              <a:t>://</a:t>
            </a:r>
            <a:r>
              <a:rPr lang="en-US" dirty="0" smtClean="0">
                <a:hlinkClick r:id="rId2"/>
              </a:rPr>
              <a:t>www.laflemm.com/RfT/Practice/RfTPracticeTone.html</a:t>
            </a:r>
            <a:endParaRPr lang="en-US" dirty="0" smtClean="0"/>
          </a:p>
          <a:p>
            <a:endParaRPr lang="en-US" dirty="0"/>
          </a:p>
        </p:txBody>
      </p:sp>
    </p:spTree>
    <p:extLst>
      <p:ext uri="{BB962C8B-B14F-4D97-AF65-F5344CB8AC3E}">
        <p14:creationId xmlns:p14="http://schemas.microsoft.com/office/powerpoint/2010/main" val="790644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TotalTime>
  <Words>274</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Critical Reading</vt:lpstr>
      <vt:lpstr>Tone</vt:lpstr>
      <vt:lpstr>Identify The Tone</vt:lpstr>
      <vt:lpstr>PowerPoint Presentation</vt:lpstr>
      <vt:lpstr>PowerPoint Presentation</vt:lpstr>
      <vt:lpstr>PowerPoint Presentation</vt:lpstr>
      <vt:lpstr>Author’s Purpose</vt:lpstr>
      <vt:lpstr>PowerPoint Presentation</vt:lpstr>
      <vt:lpstr>PowerPoint Presentation</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nwc</dc:creator>
  <cp:lastModifiedBy>nwc</cp:lastModifiedBy>
  <cp:revision>5</cp:revision>
  <dcterms:created xsi:type="dcterms:W3CDTF">2013-11-17T19:03:09Z</dcterms:created>
  <dcterms:modified xsi:type="dcterms:W3CDTF">2013-11-17T20:45:00Z</dcterms:modified>
</cp:coreProperties>
</file>