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8"/>
  </p:notesMasterIdLst>
  <p:sldIdLst>
    <p:sldId id="257" r:id="rId5"/>
    <p:sldId id="472" r:id="rId6"/>
    <p:sldId id="473" r:id="rId7"/>
    <p:sldId id="474" r:id="rId8"/>
    <p:sldId id="567" r:id="rId9"/>
    <p:sldId id="471" r:id="rId10"/>
    <p:sldId id="401" r:id="rId11"/>
    <p:sldId id="470" r:id="rId12"/>
    <p:sldId id="475" r:id="rId13"/>
    <p:sldId id="568" r:id="rId14"/>
    <p:sldId id="348" r:id="rId15"/>
    <p:sldId id="476" r:id="rId16"/>
    <p:sldId id="477" r:id="rId17"/>
    <p:sldId id="478" r:id="rId18"/>
    <p:sldId id="441" r:id="rId19"/>
    <p:sldId id="569" r:id="rId20"/>
    <p:sldId id="424" r:id="rId21"/>
    <p:sldId id="537" r:id="rId22"/>
    <p:sldId id="570" r:id="rId23"/>
    <p:sldId id="425" r:id="rId24"/>
    <p:sldId id="400" r:id="rId25"/>
    <p:sldId id="436" r:id="rId26"/>
    <p:sldId id="435" r:id="rId27"/>
    <p:sldId id="326" r:id="rId28"/>
    <p:sldId id="479" r:id="rId29"/>
    <p:sldId id="480" r:id="rId30"/>
    <p:sldId id="481" r:id="rId31"/>
    <p:sldId id="482" r:id="rId32"/>
    <p:sldId id="483" r:id="rId33"/>
    <p:sldId id="484" r:id="rId34"/>
    <p:sldId id="485" r:id="rId35"/>
    <p:sldId id="486" r:id="rId36"/>
    <p:sldId id="487" r:id="rId37"/>
    <p:sldId id="488" r:id="rId38"/>
    <p:sldId id="489" r:id="rId39"/>
    <p:sldId id="490" r:id="rId40"/>
    <p:sldId id="491" r:id="rId41"/>
    <p:sldId id="492" r:id="rId42"/>
    <p:sldId id="426" r:id="rId43"/>
    <p:sldId id="494" r:id="rId44"/>
    <p:sldId id="571" r:id="rId45"/>
    <p:sldId id="495" r:id="rId46"/>
    <p:sldId id="496" r:id="rId47"/>
    <p:sldId id="572" r:id="rId48"/>
    <p:sldId id="438" r:id="rId49"/>
    <p:sldId id="573" r:id="rId50"/>
    <p:sldId id="429" r:id="rId51"/>
    <p:sldId id="527" r:id="rId52"/>
    <p:sldId id="498" r:id="rId53"/>
    <p:sldId id="428" r:id="rId54"/>
    <p:sldId id="497" r:id="rId55"/>
    <p:sldId id="574" r:id="rId56"/>
    <p:sldId id="499" r:id="rId57"/>
    <p:sldId id="500" r:id="rId58"/>
    <p:sldId id="501" r:id="rId59"/>
    <p:sldId id="503" r:id="rId60"/>
    <p:sldId id="502" r:id="rId61"/>
    <p:sldId id="504" r:id="rId62"/>
    <p:sldId id="447" r:id="rId63"/>
    <p:sldId id="575" r:id="rId64"/>
    <p:sldId id="576" r:id="rId65"/>
    <p:sldId id="577" r:id="rId66"/>
    <p:sldId id="448" r:id="rId67"/>
    <p:sldId id="393" r:id="rId68"/>
    <p:sldId id="556" r:id="rId69"/>
    <p:sldId id="578" r:id="rId70"/>
    <p:sldId id="394" r:id="rId71"/>
    <p:sldId id="579" r:id="rId72"/>
    <p:sldId id="580" r:id="rId73"/>
    <p:sldId id="581" r:id="rId74"/>
    <p:sldId id="417" r:id="rId75"/>
    <p:sldId id="449" r:id="rId76"/>
    <p:sldId id="418" r:id="rId77"/>
    <p:sldId id="420" r:id="rId78"/>
    <p:sldId id="419" r:id="rId79"/>
    <p:sldId id="582" r:id="rId80"/>
    <p:sldId id="540" r:id="rId81"/>
    <p:sldId id="560" r:id="rId82"/>
    <p:sldId id="544" r:id="rId83"/>
    <p:sldId id="541" r:id="rId84"/>
    <p:sldId id="562" r:id="rId85"/>
    <p:sldId id="268" r:id="rId86"/>
    <p:sldId id="583" r:id="rId87"/>
    <p:sldId id="627" r:id="rId88"/>
    <p:sldId id="536" r:id="rId89"/>
    <p:sldId id="584" r:id="rId90"/>
    <p:sldId id="531" r:id="rId91"/>
    <p:sldId id="433" r:id="rId92"/>
    <p:sldId id="506" r:id="rId93"/>
    <p:sldId id="585" r:id="rId94"/>
    <p:sldId id="395" r:id="rId95"/>
    <p:sldId id="586" r:id="rId96"/>
    <p:sldId id="587" r:id="rId97"/>
    <p:sldId id="333" r:id="rId98"/>
    <p:sldId id="588" r:id="rId99"/>
    <p:sldId id="589" r:id="rId100"/>
    <p:sldId id="590" r:id="rId101"/>
    <p:sldId id="264" r:id="rId102"/>
    <p:sldId id="439" r:id="rId103"/>
    <p:sldId id="591" r:id="rId104"/>
    <p:sldId id="517" r:id="rId105"/>
    <p:sldId id="552" r:id="rId106"/>
    <p:sldId id="557" r:id="rId107"/>
    <p:sldId id="553" r:id="rId108"/>
    <p:sldId id="558" r:id="rId109"/>
    <p:sldId id="592" r:id="rId110"/>
    <p:sldId id="593" r:id="rId111"/>
    <p:sldId id="507" r:id="rId112"/>
    <p:sldId id="628" r:id="rId113"/>
    <p:sldId id="630" r:id="rId114"/>
    <p:sldId id="631" r:id="rId115"/>
    <p:sldId id="632" r:id="rId116"/>
    <p:sldId id="633" r:id="rId117"/>
    <p:sldId id="634" r:id="rId118"/>
    <p:sldId id="515" r:id="rId119"/>
    <p:sldId id="594" r:id="rId120"/>
    <p:sldId id="518" r:id="rId121"/>
    <p:sldId id="595" r:id="rId122"/>
    <p:sldId id="596" r:id="rId123"/>
    <p:sldId id="519" r:id="rId124"/>
    <p:sldId id="521" r:id="rId125"/>
    <p:sldId id="304" r:id="rId126"/>
    <p:sldId id="639" r:id="rId127"/>
    <p:sldId id="641" r:id="rId128"/>
    <p:sldId id="638" r:id="rId129"/>
    <p:sldId id="305" r:id="rId130"/>
    <p:sldId id="636" r:id="rId131"/>
    <p:sldId id="640" r:id="rId132"/>
    <p:sldId id="597" r:id="rId133"/>
    <p:sldId id="397" r:id="rId134"/>
    <p:sldId id="398" r:id="rId135"/>
    <p:sldId id="396" r:id="rId136"/>
    <p:sldId id="522" r:id="rId137"/>
    <p:sldId id="598" r:id="rId138"/>
    <p:sldId id="599" r:id="rId139"/>
    <p:sldId id="523" r:id="rId140"/>
    <p:sldId id="524" r:id="rId141"/>
    <p:sldId id="525" r:id="rId142"/>
    <p:sldId id="600" r:id="rId143"/>
    <p:sldId id="467" r:id="rId144"/>
    <p:sldId id="468" r:id="rId145"/>
    <p:sldId id="446" r:id="rId146"/>
    <p:sldId id="526" r:id="rId1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370" autoAdjust="0"/>
    <p:restoredTop sz="94660"/>
  </p:normalViewPr>
  <p:slideViewPr>
    <p:cSldViewPr>
      <p:cViewPr varScale="1">
        <p:scale>
          <a:sx n="112" d="100"/>
          <a:sy n="112" d="100"/>
        </p:scale>
        <p:origin x="120" y="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presProps" Target="presProps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viewProps" Target="view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theme" Target="theme/theme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C8F50-2EE5-4DC9-A5B7-1F671F390552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EA335-454A-4952-A207-E8B15E22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2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9AA42-DF88-4167-973F-E42645FD4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37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good are nuclear weapons?     Defending home soil</a:t>
            </a:r>
            <a:r>
              <a:rPr lang="en-US"/>
              <a:t>– Afghanistan?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9AA42-DF88-4167-973F-E42645FD4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396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good are nuclear weapons?     Defending home soil</a:t>
            </a:r>
            <a:r>
              <a:rPr lang="en-US"/>
              <a:t>– Afghanistan?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9AA42-DF88-4167-973F-E42645FD4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6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3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1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8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9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7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6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46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35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0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3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F477A-E0FD-45C8-A5F9-68C4FA6AC3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1CCF3-18CF-4121-9F95-7733E3C4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7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thebulletin.org/nuclear-notebook-multimedia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0"/>
            <a:ext cx="6858000" cy="381000"/>
          </a:xfrm>
        </p:spPr>
        <p:txBody>
          <a:bodyPr>
            <a:noAutofit/>
          </a:bodyPr>
          <a:lstStyle/>
          <a:p>
            <a:r>
              <a:rPr lang="en-US" sz="6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FOREIGN POLICY</a:t>
            </a:r>
          </a:p>
        </p:txBody>
      </p:sp>
      <p:pic>
        <p:nvPicPr>
          <p:cNvPr id="1026" name="Picture 2" descr="C:\Users\mark.tiller\Pictures\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2209800"/>
            <a:ext cx="3810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United Nations General Assembly</a:t>
            </a:r>
          </a:p>
        </p:txBody>
      </p:sp>
    </p:spTree>
    <p:extLst>
      <p:ext uri="{BB962C8B-B14F-4D97-AF65-F5344CB8AC3E}">
        <p14:creationId xmlns:p14="http://schemas.microsoft.com/office/powerpoint/2010/main" val="2928670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" y="-1"/>
          <a:ext cx="9124791" cy="625879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95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7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4804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“LENS”</a:t>
                      </a:r>
                    </a:p>
                    <a:p>
                      <a:pPr algn="ctr"/>
                      <a:r>
                        <a:rPr lang="en-US" sz="3600" dirty="0"/>
                        <a:t>(</a:t>
                      </a:r>
                      <a:r>
                        <a:rPr lang="en-US" sz="3600" i="1" dirty="0"/>
                        <a:t>BLINDERS</a:t>
                      </a:r>
                      <a:r>
                        <a:rPr lang="en-US" sz="3600" dirty="0"/>
                        <a:t>)</a:t>
                      </a:r>
                    </a:p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35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Pre-WWII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Monroe</a:t>
                      </a:r>
                      <a:r>
                        <a:rPr lang="en-US" sz="3600" baseline="0" dirty="0"/>
                        <a:t> Doctrine</a:t>
                      </a:r>
                    </a:p>
                    <a:p>
                      <a:pPr algn="ctr"/>
                      <a:r>
                        <a:rPr lang="en-US" sz="3600" baseline="0" dirty="0"/>
                        <a:t>(</a:t>
                      </a:r>
                      <a:r>
                        <a:rPr lang="en-US" sz="3600" i="1" baseline="0" dirty="0"/>
                        <a:t>isolationism</a:t>
                      </a:r>
                      <a:r>
                        <a:rPr lang="en-US" sz="3600" baseline="0" dirty="0"/>
                        <a:t>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“Self-Determinism”</a:t>
                      </a:r>
                    </a:p>
                    <a:p>
                      <a:pPr algn="ctr"/>
                      <a:r>
                        <a:rPr lang="en-US" sz="3600" dirty="0"/>
                        <a:t>(</a:t>
                      </a:r>
                      <a:r>
                        <a:rPr lang="en-US" sz="3600" i="1" dirty="0"/>
                        <a:t>independence</a:t>
                      </a:r>
                      <a:r>
                        <a:rPr lang="en-US" sz="3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034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80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6155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k.tiller\Desktop\Cold_war_europe_military_alliances_map_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29" y="-228600"/>
            <a:ext cx="710271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3048000" cy="5059362"/>
          </a:xfrm>
        </p:spPr>
        <p:txBody>
          <a:bodyPr/>
          <a:lstStyle/>
          <a:p>
            <a:r>
              <a:rPr lang="en-US" b="1" dirty="0"/>
              <a:t>“spheres of influence”</a:t>
            </a:r>
          </a:p>
        </p:txBody>
      </p:sp>
    </p:spTree>
    <p:extLst>
      <p:ext uri="{BB962C8B-B14F-4D97-AF65-F5344CB8AC3E}">
        <p14:creationId xmlns:p14="http://schemas.microsoft.com/office/powerpoint/2010/main" val="463984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83" y="457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Korea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133600"/>
            <a:ext cx="8110331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Avoid provocation of powerful third parties (recognize spheres of influence)</a:t>
            </a:r>
          </a:p>
        </p:txBody>
      </p:sp>
    </p:spTree>
    <p:extLst>
      <p:ext uri="{BB962C8B-B14F-4D97-AF65-F5344CB8AC3E}">
        <p14:creationId xmlns:p14="http://schemas.microsoft.com/office/powerpoint/2010/main" val="12581859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83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/>
              <a:t>The Korea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83" y="1143000"/>
            <a:ext cx="8110331" cy="18287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Avoid provocation of powerful third parties (recognize spheres of influence)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57D24-5DD5-499F-AE1A-49F2CA308D1A}"/>
              </a:ext>
            </a:extLst>
          </p:cNvPr>
          <p:cNvSpPr txBox="1"/>
          <p:nvPr/>
        </p:nvSpPr>
        <p:spPr>
          <a:xfrm>
            <a:off x="5413136" y="5704582"/>
            <a:ext cx="2131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Vietnam  1964-1973                 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E5BBF0C-2853-4D39-8977-416F4A4B5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2" y="2883976"/>
            <a:ext cx="4497908" cy="3936617"/>
          </a:xfrm>
          <a:prstGeom prst="rect">
            <a:avLst/>
          </a:prstGeom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8943B839-14D4-4E60-B620-445445D2B6F7}"/>
              </a:ext>
            </a:extLst>
          </p:cNvPr>
          <p:cNvSpPr/>
          <p:nvPr/>
        </p:nvSpPr>
        <p:spPr>
          <a:xfrm>
            <a:off x="3200400" y="3064625"/>
            <a:ext cx="990600" cy="1219200"/>
          </a:xfrm>
          <a:prstGeom prst="donut">
            <a:avLst>
              <a:gd name="adj" fmla="val 174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0D30B28A-F7C9-455A-8D97-FBB767F43668}"/>
              </a:ext>
            </a:extLst>
          </p:cNvPr>
          <p:cNvSpPr/>
          <p:nvPr/>
        </p:nvSpPr>
        <p:spPr>
          <a:xfrm>
            <a:off x="1981200" y="5029200"/>
            <a:ext cx="1600200" cy="1791393"/>
          </a:xfrm>
          <a:prstGeom prst="donut">
            <a:avLst>
              <a:gd name="adj" fmla="val 174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2263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83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/>
              <a:t>The Korea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83" y="1143000"/>
            <a:ext cx="8110331" cy="18287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Avoid provocation of powerful third parties (recognize spheres of influence)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E9E15-B351-4646-9807-BA19FEFAA731}"/>
              </a:ext>
            </a:extLst>
          </p:cNvPr>
          <p:cNvSpPr txBox="1"/>
          <p:nvPr/>
        </p:nvSpPr>
        <p:spPr>
          <a:xfrm>
            <a:off x="5181600" y="47244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 China Sea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47E33C2-1634-44FE-8DD5-25DE73AB4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0" y="2768336"/>
            <a:ext cx="4138053" cy="408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383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83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/>
              <a:t>The Korea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83" y="1143000"/>
            <a:ext cx="8110331" cy="18287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Avoid provocation of powerful third parties (recognize spheres of influence)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57D24-5DD5-499F-AE1A-49F2CA308D1A}"/>
              </a:ext>
            </a:extLst>
          </p:cNvPr>
          <p:cNvSpPr txBox="1"/>
          <p:nvPr/>
        </p:nvSpPr>
        <p:spPr>
          <a:xfrm>
            <a:off x="718516" y="3886202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Hungary                       Uprising 1956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21AC536-19EB-4A2A-ADE1-97338F50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9" y="2767300"/>
            <a:ext cx="5282235" cy="4014499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6078434D-13DC-419D-9268-0CA2FAEA111B}"/>
              </a:ext>
            </a:extLst>
          </p:cNvPr>
          <p:cNvSpPr/>
          <p:nvPr/>
        </p:nvSpPr>
        <p:spPr>
          <a:xfrm>
            <a:off x="4800600" y="4960562"/>
            <a:ext cx="1752600" cy="990600"/>
          </a:xfrm>
          <a:prstGeom prst="donut">
            <a:avLst>
              <a:gd name="adj" fmla="val 174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5996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83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/>
              <a:t>The Korea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83" y="1143000"/>
            <a:ext cx="8110331" cy="18287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Avoid provocation of powerful third parties (recognize spheres of influence)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57D24-5DD5-499F-AE1A-49F2CA308D1A}"/>
              </a:ext>
            </a:extLst>
          </p:cNvPr>
          <p:cNvSpPr txBox="1"/>
          <p:nvPr/>
        </p:nvSpPr>
        <p:spPr>
          <a:xfrm>
            <a:off x="533400" y="4312775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Ukraine today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45FA446-26F4-40C3-BAA6-B919B662D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02" y="2844769"/>
            <a:ext cx="6473898" cy="4013231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6078434D-13DC-419D-9268-0CA2FAEA111B}"/>
              </a:ext>
            </a:extLst>
          </p:cNvPr>
          <p:cNvSpPr/>
          <p:nvPr/>
        </p:nvSpPr>
        <p:spPr>
          <a:xfrm>
            <a:off x="5334000" y="6096000"/>
            <a:ext cx="1295400" cy="762000"/>
          </a:xfrm>
          <a:prstGeom prst="donut">
            <a:avLst>
              <a:gd name="adj" fmla="val 174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C4720-FD36-456B-B3BB-59F718AB6F9F}"/>
              </a:ext>
            </a:extLst>
          </p:cNvPr>
          <p:cNvSpPr txBox="1"/>
          <p:nvPr/>
        </p:nvSpPr>
        <p:spPr>
          <a:xfrm>
            <a:off x="6771409" y="6150114"/>
            <a:ext cx="1948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CRIMEA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(annexed)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5D77ED-4F92-47D7-96B2-476AFAC4707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981700" y="6477000"/>
            <a:ext cx="789709" cy="270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119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28600"/>
            <a:ext cx="7924800" cy="6858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C00000"/>
                </a:solidFill>
              </a:rPr>
              <a:t>The Pearl Harbor Lesson</a:t>
            </a:r>
          </a:p>
        </p:txBody>
      </p:sp>
      <p:pic>
        <p:nvPicPr>
          <p:cNvPr id="4" name="Picture 2" descr="C:\Users\mark.tiller\Desktop\images for LW sorted\6 Civil Liberties\pearl-har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" y="1066800"/>
            <a:ext cx="907864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293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mark.tiller\Desktop\New folder\phz-USSArizon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" y="-233275"/>
            <a:ext cx="9135932" cy="70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968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Pearl Harbor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2590800"/>
            <a:ext cx="6662530" cy="368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Be prepared</a:t>
            </a:r>
          </a:p>
        </p:txBody>
      </p:sp>
    </p:spTree>
    <p:extLst>
      <p:ext uri="{BB962C8B-B14F-4D97-AF65-F5344CB8AC3E}">
        <p14:creationId xmlns:p14="http://schemas.microsoft.com/office/powerpoint/2010/main" val="5279911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56"/>
            <a:ext cx="6570942" cy="66157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2514600"/>
            <a:ext cx="2514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More than next ten* countries combined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0" y="578957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(Or 13-14, depending upon counting method)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80228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Preparedness</a:t>
            </a:r>
          </a:p>
        </p:txBody>
      </p:sp>
    </p:spTree>
    <p:extLst>
      <p:ext uri="{BB962C8B-B14F-4D97-AF65-F5344CB8AC3E}">
        <p14:creationId xmlns:p14="http://schemas.microsoft.com/office/powerpoint/2010/main" val="119335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77000" y="1066800"/>
            <a:ext cx="2667000" cy="4038600"/>
          </a:xfrm>
        </p:spPr>
        <p:txBody>
          <a:bodyPr>
            <a:noAutofit/>
          </a:bodyPr>
          <a:lstStyle/>
          <a:p>
            <a:r>
              <a:rPr lang="en-US" sz="3200" dirty="0"/>
              <a:t>National Self-Determination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Before WWI, the only independent African countries were Liberia and Ethiopia</a:t>
            </a:r>
          </a:p>
        </p:txBody>
      </p:sp>
      <p:pic>
        <p:nvPicPr>
          <p:cNvPr id="3074" name="Picture 2" descr="C:\Users\mark.tiller\Desktop\New folder\colonialism1914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" y="0"/>
            <a:ext cx="6549809" cy="68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5049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56"/>
            <a:ext cx="6570942" cy="6615796"/>
          </a:xfrm>
          <a:solidFill>
            <a:srgbClr val="FF0000">
              <a:alpha val="49000"/>
            </a:srgbClr>
          </a:solidFill>
        </p:spPr>
      </p:pic>
      <p:sp>
        <p:nvSpPr>
          <p:cNvPr id="8" name="TextBox 7"/>
          <p:cNvSpPr txBox="1"/>
          <p:nvPr/>
        </p:nvSpPr>
        <p:spPr>
          <a:xfrm>
            <a:off x="6096000" y="80228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Preparedness</a:t>
            </a:r>
          </a:p>
        </p:txBody>
      </p:sp>
      <p:sp>
        <p:nvSpPr>
          <p:cNvPr id="2" name="Multiply 1"/>
          <p:cNvSpPr/>
          <p:nvPr/>
        </p:nvSpPr>
        <p:spPr>
          <a:xfrm>
            <a:off x="4681865" y="5106153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3194858" y="5638743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2667000" y="2057400"/>
            <a:ext cx="228600" cy="261593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1A45CC-4A38-474C-8B95-65D1A6F1AEB1}"/>
              </a:ext>
            </a:extLst>
          </p:cNvPr>
          <p:cNvSpPr txBox="1"/>
          <p:nvPr/>
        </p:nvSpPr>
        <p:spPr>
          <a:xfrm>
            <a:off x="6564284" y="2191435"/>
            <a:ext cx="243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POTENTIAL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ADVERSARIES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China=$168.2B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Russia= $63.1B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Iran= $15B?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 Korea= $10B?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total= $224.3B</a:t>
            </a:r>
          </a:p>
        </p:txBody>
      </p:sp>
      <p:sp>
        <p:nvSpPr>
          <p:cNvPr id="25" name="Multiply 16">
            <a:extLst>
              <a:ext uri="{FF2B5EF4-FFF2-40B4-BE49-F238E27FC236}">
                <a16:creationId xmlns:a16="http://schemas.microsoft.com/office/drawing/2014/main" id="{FC04C99B-FE20-4066-BEA3-477AEBCA8E53}"/>
              </a:ext>
            </a:extLst>
          </p:cNvPr>
          <p:cNvSpPr/>
          <p:nvPr/>
        </p:nvSpPr>
        <p:spPr>
          <a:xfrm>
            <a:off x="3668085" y="1524000"/>
            <a:ext cx="218115" cy="261593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913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56"/>
            <a:ext cx="6570942" cy="6615796"/>
          </a:xfrm>
          <a:solidFill>
            <a:srgbClr val="FF0000">
              <a:alpha val="49000"/>
            </a:srgbClr>
          </a:solidFill>
        </p:spPr>
      </p:pic>
      <p:sp>
        <p:nvSpPr>
          <p:cNvPr id="8" name="TextBox 7"/>
          <p:cNvSpPr txBox="1"/>
          <p:nvPr/>
        </p:nvSpPr>
        <p:spPr>
          <a:xfrm>
            <a:off x="6096000" y="80228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Preparedness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5290" y="1824098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 2018: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$643.4 B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38.1%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4681865" y="5106153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3194858" y="5638743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9" name="Multiply 16">
            <a:extLst>
              <a:ext uri="{FF2B5EF4-FFF2-40B4-BE49-F238E27FC236}">
                <a16:creationId xmlns:a16="http://schemas.microsoft.com/office/drawing/2014/main" id="{27869039-C7A0-4077-B7CC-BD696B01B9B8}"/>
              </a:ext>
            </a:extLst>
          </p:cNvPr>
          <p:cNvSpPr/>
          <p:nvPr/>
        </p:nvSpPr>
        <p:spPr>
          <a:xfrm>
            <a:off x="2667000" y="2057400"/>
            <a:ext cx="228600" cy="261593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Multiply 16">
            <a:extLst>
              <a:ext uri="{FF2B5EF4-FFF2-40B4-BE49-F238E27FC236}">
                <a16:creationId xmlns:a16="http://schemas.microsoft.com/office/drawing/2014/main" id="{757B2CC9-FC67-4474-B1FC-E6BB1DCA6028}"/>
              </a:ext>
            </a:extLst>
          </p:cNvPr>
          <p:cNvSpPr/>
          <p:nvPr/>
        </p:nvSpPr>
        <p:spPr>
          <a:xfrm>
            <a:off x="3668085" y="1524000"/>
            <a:ext cx="218115" cy="261593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531F-909D-42B2-9848-CEFDBCF3FC2B}"/>
              </a:ext>
            </a:extLst>
          </p:cNvPr>
          <p:cNvSpPr txBox="1"/>
          <p:nvPr/>
        </p:nvSpPr>
        <p:spPr>
          <a:xfrm>
            <a:off x="6679152" y="4267200"/>
            <a:ext cx="208384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ADVERSARIES: $223.4 B=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13.3%</a:t>
            </a:r>
          </a:p>
        </p:txBody>
      </p:sp>
    </p:spTree>
    <p:extLst>
      <p:ext uri="{BB962C8B-B14F-4D97-AF65-F5344CB8AC3E}">
        <p14:creationId xmlns:p14="http://schemas.microsoft.com/office/powerpoint/2010/main" val="25942431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56"/>
            <a:ext cx="6570942" cy="6615796"/>
          </a:xfrm>
          <a:solidFill>
            <a:srgbClr val="FF0000">
              <a:alpha val="49000"/>
            </a:srgbClr>
          </a:solidFill>
        </p:spPr>
      </p:pic>
      <p:sp>
        <p:nvSpPr>
          <p:cNvPr id="8" name="TextBox 7"/>
          <p:cNvSpPr txBox="1"/>
          <p:nvPr/>
        </p:nvSpPr>
        <p:spPr>
          <a:xfrm>
            <a:off x="6096000" y="80228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Preparedness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5651212"/>
            <a:ext cx="2432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$376.1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allies</a:t>
            </a:r>
          </a:p>
        </p:txBody>
      </p:sp>
      <p:sp>
        <p:nvSpPr>
          <p:cNvPr id="12" name="Bent Arrow 11"/>
          <p:cNvSpPr/>
          <p:nvPr/>
        </p:nvSpPr>
        <p:spPr>
          <a:xfrm>
            <a:off x="685800" y="4473741"/>
            <a:ext cx="609600" cy="860259"/>
          </a:xfrm>
          <a:prstGeom prst="ben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4286" y="1824098"/>
            <a:ext cx="259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 + largest allies=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$1,020 B=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60.4%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4681865" y="5106153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2752761" y="5381241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3194858" y="5638743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Multiply 15">
            <a:extLst>
              <a:ext uri="{FF2B5EF4-FFF2-40B4-BE49-F238E27FC236}">
                <a16:creationId xmlns:a16="http://schemas.microsoft.com/office/drawing/2014/main" id="{1720DC79-40AF-4A6F-8D7C-5871699EEB82}"/>
              </a:ext>
            </a:extLst>
          </p:cNvPr>
          <p:cNvSpPr/>
          <p:nvPr/>
        </p:nvSpPr>
        <p:spPr>
          <a:xfrm>
            <a:off x="1752600" y="3561924"/>
            <a:ext cx="242741" cy="274781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Multiply 15">
            <a:extLst>
              <a:ext uri="{FF2B5EF4-FFF2-40B4-BE49-F238E27FC236}">
                <a16:creationId xmlns:a16="http://schemas.microsoft.com/office/drawing/2014/main" id="{B1200701-5289-43A0-84BC-E2F8950D1017}"/>
              </a:ext>
            </a:extLst>
          </p:cNvPr>
          <p:cNvSpPr/>
          <p:nvPr/>
        </p:nvSpPr>
        <p:spPr>
          <a:xfrm>
            <a:off x="1757112" y="2888145"/>
            <a:ext cx="242741" cy="274781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Multiply 15">
            <a:extLst>
              <a:ext uri="{FF2B5EF4-FFF2-40B4-BE49-F238E27FC236}">
                <a16:creationId xmlns:a16="http://schemas.microsoft.com/office/drawing/2014/main" id="{C780FEA0-F42C-4FFC-8415-7B549A8458B7}"/>
              </a:ext>
            </a:extLst>
          </p:cNvPr>
          <p:cNvSpPr/>
          <p:nvPr/>
        </p:nvSpPr>
        <p:spPr>
          <a:xfrm>
            <a:off x="1873970" y="2750754"/>
            <a:ext cx="242741" cy="274781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2664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56"/>
            <a:ext cx="6570942" cy="6615796"/>
          </a:xfrm>
          <a:solidFill>
            <a:srgbClr val="FF0000">
              <a:alpha val="49000"/>
            </a:srgbClr>
          </a:solidFill>
        </p:spPr>
      </p:pic>
      <p:sp>
        <p:nvSpPr>
          <p:cNvPr id="8" name="TextBox 7"/>
          <p:cNvSpPr txBox="1"/>
          <p:nvPr/>
        </p:nvSpPr>
        <p:spPr>
          <a:xfrm>
            <a:off x="6096000" y="80228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Preparedness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5651212"/>
            <a:ext cx="2432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$376.1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allies</a:t>
            </a:r>
          </a:p>
        </p:txBody>
      </p:sp>
      <p:sp>
        <p:nvSpPr>
          <p:cNvPr id="12" name="Bent Arrow 11"/>
          <p:cNvSpPr/>
          <p:nvPr/>
        </p:nvSpPr>
        <p:spPr>
          <a:xfrm>
            <a:off x="685800" y="4473741"/>
            <a:ext cx="609600" cy="860259"/>
          </a:xfrm>
          <a:prstGeom prst="ben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3617" y="1824098"/>
            <a:ext cx="2610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 + largest allies=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$1,020 B=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60.4%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4681865" y="5106153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2752761" y="5381241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3194858" y="5638743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5117307"/>
            <a:ext cx="2438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(including other allies in “rest of world”)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2/3?</a:t>
            </a:r>
          </a:p>
        </p:txBody>
      </p:sp>
      <p:sp>
        <p:nvSpPr>
          <p:cNvPr id="16" name="Multiply 15"/>
          <p:cNvSpPr/>
          <p:nvPr/>
        </p:nvSpPr>
        <p:spPr>
          <a:xfrm>
            <a:off x="2124730" y="2389074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3174076" y="1502335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lus 3"/>
          <p:cNvSpPr/>
          <p:nvPr/>
        </p:nvSpPr>
        <p:spPr>
          <a:xfrm>
            <a:off x="2761936" y="1739699"/>
            <a:ext cx="505351" cy="500974"/>
          </a:xfrm>
          <a:prstGeom prst="mathPlus">
            <a:avLst>
              <a:gd name="adj1" fmla="val 879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lus 17"/>
          <p:cNvSpPr/>
          <p:nvPr/>
        </p:nvSpPr>
        <p:spPr>
          <a:xfrm>
            <a:off x="3573350" y="1318031"/>
            <a:ext cx="505351" cy="575053"/>
          </a:xfrm>
          <a:prstGeom prst="mathPlus">
            <a:avLst>
              <a:gd name="adj1" fmla="val 879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AD9427-F000-4E22-AC67-4958115E20CE}"/>
              </a:ext>
            </a:extLst>
          </p:cNvPr>
          <p:cNvSpPr txBox="1"/>
          <p:nvPr/>
        </p:nvSpPr>
        <p:spPr>
          <a:xfrm>
            <a:off x="2495017" y="2588262"/>
            <a:ext cx="1695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(including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NATO allies)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Multiply 15">
            <a:extLst>
              <a:ext uri="{FF2B5EF4-FFF2-40B4-BE49-F238E27FC236}">
                <a16:creationId xmlns:a16="http://schemas.microsoft.com/office/drawing/2014/main" id="{1720DC79-40AF-4A6F-8D7C-5871699EEB82}"/>
              </a:ext>
            </a:extLst>
          </p:cNvPr>
          <p:cNvSpPr/>
          <p:nvPr/>
        </p:nvSpPr>
        <p:spPr>
          <a:xfrm>
            <a:off x="1752600" y="3561924"/>
            <a:ext cx="242741" cy="274781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Multiply 15">
            <a:extLst>
              <a:ext uri="{FF2B5EF4-FFF2-40B4-BE49-F238E27FC236}">
                <a16:creationId xmlns:a16="http://schemas.microsoft.com/office/drawing/2014/main" id="{B1200701-5289-43A0-84BC-E2F8950D1017}"/>
              </a:ext>
            </a:extLst>
          </p:cNvPr>
          <p:cNvSpPr/>
          <p:nvPr/>
        </p:nvSpPr>
        <p:spPr>
          <a:xfrm>
            <a:off x="1757112" y="2888145"/>
            <a:ext cx="242741" cy="274781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Multiply 15">
            <a:extLst>
              <a:ext uri="{FF2B5EF4-FFF2-40B4-BE49-F238E27FC236}">
                <a16:creationId xmlns:a16="http://schemas.microsoft.com/office/drawing/2014/main" id="{C780FEA0-F42C-4FFC-8415-7B549A8458B7}"/>
              </a:ext>
            </a:extLst>
          </p:cNvPr>
          <p:cNvSpPr/>
          <p:nvPr/>
        </p:nvSpPr>
        <p:spPr>
          <a:xfrm>
            <a:off x="1873970" y="2750754"/>
            <a:ext cx="242741" cy="274781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ultiply 15">
            <a:extLst>
              <a:ext uri="{FF2B5EF4-FFF2-40B4-BE49-F238E27FC236}">
                <a16:creationId xmlns:a16="http://schemas.microsoft.com/office/drawing/2014/main" id="{511FD106-05BB-4B20-8FA3-664C9D36A244}"/>
              </a:ext>
            </a:extLst>
          </p:cNvPr>
          <p:cNvSpPr/>
          <p:nvPr/>
        </p:nvSpPr>
        <p:spPr>
          <a:xfrm>
            <a:off x="2380305" y="1893084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3754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56"/>
            <a:ext cx="6570942" cy="6615796"/>
          </a:xfrm>
          <a:solidFill>
            <a:srgbClr val="FF0000">
              <a:alpha val="49000"/>
            </a:srgbClr>
          </a:solidFill>
        </p:spPr>
      </p:pic>
      <p:sp>
        <p:nvSpPr>
          <p:cNvPr id="8" name="TextBox 7"/>
          <p:cNvSpPr txBox="1"/>
          <p:nvPr/>
        </p:nvSpPr>
        <p:spPr>
          <a:xfrm>
            <a:off x="6096000" y="80228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Preparedness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522" y="395935"/>
            <a:ext cx="2253202" cy="156966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FY 2021 =$733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5651212"/>
            <a:ext cx="2432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$376.1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allies</a:t>
            </a:r>
          </a:p>
        </p:txBody>
      </p:sp>
      <p:sp>
        <p:nvSpPr>
          <p:cNvPr id="12" name="Bent Arrow 11"/>
          <p:cNvSpPr/>
          <p:nvPr/>
        </p:nvSpPr>
        <p:spPr>
          <a:xfrm>
            <a:off x="685800" y="4473741"/>
            <a:ext cx="609600" cy="860259"/>
          </a:xfrm>
          <a:prstGeom prst="ben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3617" y="1824098"/>
            <a:ext cx="25889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 + largest allies=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$1,020 B=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60.4%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4681865" y="5106153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2752761" y="5381241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3194858" y="5638743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5117307"/>
            <a:ext cx="2438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(including other allies in “rest of world”)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2/3?</a:t>
            </a:r>
          </a:p>
        </p:txBody>
      </p:sp>
      <p:sp>
        <p:nvSpPr>
          <p:cNvPr id="16" name="Multiply 15"/>
          <p:cNvSpPr/>
          <p:nvPr/>
        </p:nvSpPr>
        <p:spPr>
          <a:xfrm>
            <a:off x="2124730" y="2389074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3115245" y="1528431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lus 3"/>
          <p:cNvSpPr/>
          <p:nvPr/>
        </p:nvSpPr>
        <p:spPr>
          <a:xfrm>
            <a:off x="2752761" y="1761016"/>
            <a:ext cx="505351" cy="500974"/>
          </a:xfrm>
          <a:prstGeom prst="mathPlus">
            <a:avLst>
              <a:gd name="adj1" fmla="val 879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lus 17"/>
          <p:cNvSpPr/>
          <p:nvPr/>
        </p:nvSpPr>
        <p:spPr>
          <a:xfrm>
            <a:off x="3482738" y="1371553"/>
            <a:ext cx="505351" cy="575053"/>
          </a:xfrm>
          <a:prstGeom prst="mathPlus">
            <a:avLst>
              <a:gd name="adj1" fmla="val 879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AD9427-F000-4E22-AC67-4958115E20CE}"/>
              </a:ext>
            </a:extLst>
          </p:cNvPr>
          <p:cNvSpPr txBox="1"/>
          <p:nvPr/>
        </p:nvSpPr>
        <p:spPr>
          <a:xfrm>
            <a:off x="2495017" y="2588262"/>
            <a:ext cx="1695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(including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NATO allies)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Multiply 15">
            <a:extLst>
              <a:ext uri="{FF2B5EF4-FFF2-40B4-BE49-F238E27FC236}">
                <a16:creationId xmlns:a16="http://schemas.microsoft.com/office/drawing/2014/main" id="{1720DC79-40AF-4A6F-8D7C-5871699EEB82}"/>
              </a:ext>
            </a:extLst>
          </p:cNvPr>
          <p:cNvSpPr/>
          <p:nvPr/>
        </p:nvSpPr>
        <p:spPr>
          <a:xfrm>
            <a:off x="1752600" y="3561924"/>
            <a:ext cx="242741" cy="274781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Multiply 15">
            <a:extLst>
              <a:ext uri="{FF2B5EF4-FFF2-40B4-BE49-F238E27FC236}">
                <a16:creationId xmlns:a16="http://schemas.microsoft.com/office/drawing/2014/main" id="{B1200701-5289-43A0-84BC-E2F8950D1017}"/>
              </a:ext>
            </a:extLst>
          </p:cNvPr>
          <p:cNvSpPr/>
          <p:nvPr/>
        </p:nvSpPr>
        <p:spPr>
          <a:xfrm>
            <a:off x="1757112" y="2888145"/>
            <a:ext cx="242741" cy="274781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Multiply 15">
            <a:extLst>
              <a:ext uri="{FF2B5EF4-FFF2-40B4-BE49-F238E27FC236}">
                <a16:creationId xmlns:a16="http://schemas.microsoft.com/office/drawing/2014/main" id="{C780FEA0-F42C-4FFC-8415-7B549A8458B7}"/>
              </a:ext>
            </a:extLst>
          </p:cNvPr>
          <p:cNvSpPr/>
          <p:nvPr/>
        </p:nvSpPr>
        <p:spPr>
          <a:xfrm>
            <a:off x="1873970" y="2750754"/>
            <a:ext cx="242741" cy="274781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ultiply 15">
            <a:extLst>
              <a:ext uri="{FF2B5EF4-FFF2-40B4-BE49-F238E27FC236}">
                <a16:creationId xmlns:a16="http://schemas.microsoft.com/office/drawing/2014/main" id="{6F11D973-3A14-4DA8-974F-FC16EC3B251A}"/>
              </a:ext>
            </a:extLst>
          </p:cNvPr>
          <p:cNvSpPr/>
          <p:nvPr/>
        </p:nvSpPr>
        <p:spPr>
          <a:xfrm>
            <a:off x="2419008" y="1921798"/>
            <a:ext cx="457200" cy="532590"/>
          </a:xfrm>
          <a:prstGeom prst="mathMultiply">
            <a:avLst>
              <a:gd name="adj1" fmla="val 2905"/>
            </a:avLst>
          </a:pr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21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708" y="5943600"/>
            <a:ext cx="8229600" cy="124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total number of nuclear weapons deployed over time</a:t>
            </a:r>
          </a:p>
          <a:p>
            <a:pPr marL="0" indent="0">
              <a:buNone/>
            </a:pPr>
            <a:r>
              <a:rPr lang="en-US" sz="2200" u="sng" dirty="0">
                <a:hlinkClick r:id="rId2"/>
              </a:rPr>
              <a:t>http://thebulletin.org/nuclear-notebook-multimedia</a:t>
            </a:r>
            <a:endParaRPr lang="en-US" sz="2200" dirty="0"/>
          </a:p>
          <a:p>
            <a:endParaRPr lang="en-US" dirty="0"/>
          </a:p>
        </p:txBody>
      </p:sp>
      <p:pic>
        <p:nvPicPr>
          <p:cNvPr id="2050" name="Picture 2" descr="C:\Users\mark.tiller\Desktop\more\warheadhis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625"/>
            <a:ext cx="9081763" cy="433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59166"/>
            <a:ext cx="8153400" cy="7921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The Pearl Harbor Lesson is also applied to nuclear war preparedness</a:t>
            </a:r>
          </a:p>
        </p:txBody>
      </p:sp>
    </p:spTree>
    <p:extLst>
      <p:ext uri="{BB962C8B-B14F-4D97-AF65-F5344CB8AC3E}">
        <p14:creationId xmlns:p14="http://schemas.microsoft.com/office/powerpoint/2010/main" val="33933940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1524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Maginot Line Lesson</a:t>
            </a:r>
          </a:p>
        </p:txBody>
      </p:sp>
      <p:pic>
        <p:nvPicPr>
          <p:cNvPr id="5122" name="Picture 2" descr="C:\Users\mark.tiller\Desktop\New folder\a1926017a7f6ef0e7dcc362e9ca0444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545"/>
            <a:ext cx="91440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9521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k.tiller\Desktop\Teaching now Fall 2016\projections\foreign policy\4a Maginot 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33" y="1485123"/>
            <a:ext cx="7664190" cy="525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9017"/>
            <a:ext cx="8458200" cy="762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1930s:  France builds an “impenetrable” defensive barrier against its German border</a:t>
            </a:r>
          </a:p>
        </p:txBody>
      </p:sp>
      <p:sp>
        <p:nvSpPr>
          <p:cNvPr id="5" name="Donut 4"/>
          <p:cNvSpPr/>
          <p:nvPr/>
        </p:nvSpPr>
        <p:spPr>
          <a:xfrm rot="20235049">
            <a:off x="2517392" y="4342617"/>
            <a:ext cx="1561496" cy="1905000"/>
          </a:xfrm>
          <a:prstGeom prst="donut">
            <a:avLst>
              <a:gd name="adj" fmla="val 7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2667000"/>
            <a:ext cx="180690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Maginot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9077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mark.tiller\Desktop\Teaching now Fall 2016\projections\foreign policy\4b  Maginot-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1" y="1600200"/>
            <a:ext cx="8896175" cy="461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792162"/>
          </a:xfrm>
        </p:spPr>
        <p:txBody>
          <a:bodyPr/>
          <a:lstStyle/>
          <a:p>
            <a:r>
              <a:rPr lang="en-US" dirty="0"/>
              <a:t>The Maginot Line</a:t>
            </a:r>
          </a:p>
        </p:txBody>
      </p:sp>
    </p:spTree>
    <p:extLst>
      <p:ext uri="{BB962C8B-B14F-4D97-AF65-F5344CB8AC3E}">
        <p14:creationId xmlns:p14="http://schemas.microsoft.com/office/powerpoint/2010/main" val="39369469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k.tiller\Desktop\Teaching now Fall 2016\projections\foreign policy\4a Maginot 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09600"/>
            <a:ext cx="9477129" cy="65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551"/>
            <a:ext cx="8915400" cy="868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Did Germany defeat the Maginot Line?</a:t>
            </a:r>
          </a:p>
        </p:txBody>
      </p:sp>
    </p:spTree>
    <p:extLst>
      <p:ext uri="{BB962C8B-B14F-4D97-AF65-F5344CB8AC3E}">
        <p14:creationId xmlns:p14="http://schemas.microsoft.com/office/powerpoint/2010/main" val="29507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72" y="400534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After WWI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4" y="887896"/>
            <a:ext cx="8693056" cy="5946292"/>
          </a:xfrm>
        </p:spPr>
      </p:pic>
    </p:spTree>
    <p:extLst>
      <p:ext uri="{BB962C8B-B14F-4D97-AF65-F5344CB8AC3E}">
        <p14:creationId xmlns:p14="http://schemas.microsoft.com/office/powerpoint/2010/main" val="42836051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1099"/>
            <a:ext cx="9296400" cy="718563"/>
          </a:xfrm>
        </p:spPr>
        <p:txBody>
          <a:bodyPr>
            <a:normAutofit fontScale="90000"/>
          </a:bodyPr>
          <a:lstStyle/>
          <a:p>
            <a:r>
              <a:rPr lang="en-US" dirty="0"/>
              <a:t>New technologies and tactics allow Germans to flank and defeat the French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mark.tiller\Desktop\Teaching now Fall 2016\projections\foreign policy\4c Maginot Li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4" y="0"/>
            <a:ext cx="7924800" cy="52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8296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83" y="457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Maginot Line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133600"/>
            <a:ext cx="8110331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Beware false security, especially by reliance on technology.</a:t>
            </a:r>
          </a:p>
        </p:txBody>
      </p:sp>
    </p:spTree>
    <p:extLst>
      <p:ext uri="{BB962C8B-B14F-4D97-AF65-F5344CB8AC3E}">
        <p14:creationId xmlns:p14="http://schemas.microsoft.com/office/powerpoint/2010/main" val="15166984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The Strategic Defense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mark.tiller\Desktop\more\555aa7b4794b91c94a337844f67ee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067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42D64-08C3-4C64-8E22-AB2A0CB93FA1}"/>
              </a:ext>
            </a:extLst>
          </p:cNvPr>
          <p:cNvSpPr txBox="1"/>
          <p:nvPr/>
        </p:nvSpPr>
        <p:spPr>
          <a:xfrm>
            <a:off x="3733800" y="5971530"/>
            <a:ext cx="4838700" cy="461665"/>
          </a:xfrm>
          <a:prstGeom prst="rect">
            <a:avLst/>
          </a:prstGeom>
          <a:solidFill>
            <a:srgbClr val="FF66CC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space-based laser conceptualization</a:t>
            </a:r>
          </a:p>
        </p:txBody>
      </p:sp>
    </p:spTree>
    <p:extLst>
      <p:ext uri="{BB962C8B-B14F-4D97-AF65-F5344CB8AC3E}">
        <p14:creationId xmlns:p14="http://schemas.microsoft.com/office/powerpoint/2010/main" val="390547819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458200" cy="762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1980s:  US considers an “impenetrable” defense against ballistic missile attack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5664B-C6B8-441E-A2DF-CF297A0DC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49292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Space-based lasers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Ground-based lasers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Naval-based lasers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Space-based relay and fronting mirrors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Space-based kinetic projectiles (e.g., Brilliant Pebbles)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Ground-based kinetic projectiles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Anti-Ballistic Missiles (ABMs)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Particle beams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Sonic weapons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Surveillance systems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Tracking systems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Battle management stations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many others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(and later)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8873667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458200" cy="762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1980s:  US considers an “impenetrable” defense against ballistic missile attack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5664B-C6B8-441E-A2DF-CF297A0DC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49292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Space-based lasers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Ground-based lasers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Naval-based lasers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Space-based relay and fronting mirrors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Space-based kinetic projectiles (e.g., Brilliant Pebbles)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Ground-based kinetic projectiles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Anti-Ballistic Missiles (ABMs)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Particle beams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Sonic weapons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Surveillance systems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Tracking systems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Battle management stations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many others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(and later) Artificial intelligence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ED02C-2F58-4516-9FF3-BF25FB03B174}"/>
              </a:ext>
            </a:extLst>
          </p:cNvPr>
          <p:cNvSpPr txBox="1"/>
          <p:nvPr/>
        </p:nvSpPr>
        <p:spPr>
          <a:xfrm>
            <a:off x="5334000" y="3836243"/>
            <a:ext cx="3429000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b="1" i="1" dirty="0"/>
              <a:t>What kind of research do you expect would follow this research?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091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458200" cy="762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1980s:  US considers an “impenetrable” defense against ballistic missile attack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5664B-C6B8-441E-A2DF-CF297A0DC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49292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Space-based lasers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Ground-based lasers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Naval-based lasers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Space-based relay and fronting mirrors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Space-based kinetic projectiles (e.g., Brilliant Pebbles)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Ground-based kinetic projectiles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Anti-Ballistic Missiles (ABMs)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Particle beams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Sonic weapons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Surveillance systems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Tracking systems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Battle management stations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many others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(and later) Artificial intelligence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ED02C-2F58-4516-9FF3-BF25FB03B174}"/>
              </a:ext>
            </a:extLst>
          </p:cNvPr>
          <p:cNvSpPr txBox="1"/>
          <p:nvPr/>
        </p:nvSpPr>
        <p:spPr>
          <a:xfrm>
            <a:off x="5257800" y="3268461"/>
            <a:ext cx="3794085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/>
              <a:t>countermeasures:</a:t>
            </a:r>
          </a:p>
          <a:p>
            <a:pPr algn="ctr"/>
            <a:r>
              <a:rPr lang="en-US" sz="2400" dirty="0"/>
              <a:t>warhead reflective coatings</a:t>
            </a:r>
          </a:p>
          <a:p>
            <a:pPr algn="ctr"/>
            <a:r>
              <a:rPr lang="en-US" sz="2400" dirty="0"/>
              <a:t>decoy/dummy warheads</a:t>
            </a:r>
          </a:p>
          <a:p>
            <a:pPr algn="ctr"/>
            <a:r>
              <a:rPr lang="en-US" sz="2400" dirty="0"/>
              <a:t>satellite Killers</a:t>
            </a:r>
          </a:p>
          <a:p>
            <a:pPr algn="ctr"/>
            <a:r>
              <a:rPr lang="en-US" sz="2400" dirty="0"/>
              <a:t>space-based warheads</a:t>
            </a:r>
          </a:p>
          <a:p>
            <a:pPr algn="ctr"/>
            <a:r>
              <a:rPr lang="en-US" sz="2400" dirty="0"/>
              <a:t>additional warheads</a:t>
            </a:r>
          </a:p>
          <a:p>
            <a:pPr algn="ctr"/>
            <a:r>
              <a:rPr lang="en-US" sz="2400" dirty="0"/>
              <a:t>faster boost phase</a:t>
            </a:r>
          </a:p>
          <a:p>
            <a:pPr algn="ctr"/>
            <a:r>
              <a:rPr lang="en-US" sz="2400" dirty="0"/>
              <a:t>hacking and viruses</a:t>
            </a:r>
          </a:p>
          <a:p>
            <a:pPr algn="ctr"/>
            <a:r>
              <a:rPr lang="en-US" sz="2400" dirty="0"/>
              <a:t>more reliance on bombers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560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Analogy: A Maginot Line in Space?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712DB30-AA1D-44A7-9E84-32A234D9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" y="838200"/>
            <a:ext cx="9100225" cy="6019800"/>
          </a:xfrm>
        </p:spPr>
      </p:pic>
    </p:spTree>
    <p:extLst>
      <p:ext uri="{BB962C8B-B14F-4D97-AF65-F5344CB8AC3E}">
        <p14:creationId xmlns:p14="http://schemas.microsoft.com/office/powerpoint/2010/main" val="11404233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Dangerous Destabilization?</a:t>
            </a:r>
          </a:p>
        </p:txBody>
      </p:sp>
      <p:pic>
        <p:nvPicPr>
          <p:cNvPr id="7" name="Content Placeholder 6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44A5C200-9847-4B0E-B29E-1F6D407B1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9" y="1066800"/>
            <a:ext cx="9146849" cy="449580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887A4AA-3AB9-46FF-A4CD-F5EF1C872ED5}"/>
              </a:ext>
            </a:extLst>
          </p:cNvPr>
          <p:cNvSpPr txBox="1">
            <a:spLocks/>
          </p:cNvSpPr>
          <p:nvPr/>
        </p:nvSpPr>
        <p:spPr>
          <a:xfrm>
            <a:off x="150976" y="57912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7030A0"/>
                </a:solidFill>
              </a:rPr>
              <a:t>What do defenses and counter-defenses do to the idea of MAD?</a:t>
            </a:r>
          </a:p>
        </p:txBody>
      </p:sp>
    </p:spTree>
    <p:extLst>
      <p:ext uri="{BB962C8B-B14F-4D97-AF65-F5344CB8AC3E}">
        <p14:creationId xmlns:p14="http://schemas.microsoft.com/office/powerpoint/2010/main" val="349315785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AB05-F559-4D99-AC53-C8FA8231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0678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Anti-Ballistic Missiles (ABMs)</a:t>
            </a:r>
            <a:br>
              <a:rPr lang="en-US" sz="3600" dirty="0"/>
            </a:br>
            <a:r>
              <a:rPr lang="en-US" sz="1200" dirty="0"/>
              <a:t> </a:t>
            </a:r>
            <a:br>
              <a:rPr lang="en-US" sz="3600" dirty="0"/>
            </a:br>
            <a:r>
              <a:rPr lang="en-US" sz="2000" dirty="0"/>
              <a:t>(</a:t>
            </a:r>
            <a:r>
              <a:rPr lang="en-US" sz="2000" b="1" dirty="0"/>
              <a:t>actually deployed </a:t>
            </a:r>
            <a:r>
              <a:rPr lang="en-US" sz="2000" dirty="0"/>
              <a:t>on ground and on ships, in small numbers for limited attacks)</a:t>
            </a:r>
          </a:p>
        </p:txBody>
      </p:sp>
      <p:pic>
        <p:nvPicPr>
          <p:cNvPr id="5" name="Content Placeholder 4" descr="A picture containing weapon, sky, missile, smoke&#10;&#10;Description automatically generated">
            <a:extLst>
              <a:ext uri="{FF2B5EF4-FFF2-40B4-BE49-F238E27FC236}">
                <a16:creationId xmlns:a16="http://schemas.microsoft.com/office/drawing/2014/main" id="{CEE931CB-8501-4DC1-BADA-D67F09BB7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0" y="1576077"/>
            <a:ext cx="4171709" cy="5281923"/>
          </a:xfrm>
        </p:spPr>
      </p:pic>
      <p:pic>
        <p:nvPicPr>
          <p:cNvPr id="7" name="Picture 6" descr="A picture containing outdoor, weapon, smoke, missile&#10;&#10;Description automatically generated">
            <a:extLst>
              <a:ext uri="{FF2B5EF4-FFF2-40B4-BE49-F238E27FC236}">
                <a16:creationId xmlns:a16="http://schemas.microsoft.com/office/drawing/2014/main" id="{9121E804-CACF-445F-A829-B8E3B0B91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76077"/>
            <a:ext cx="4724400" cy="535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3988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mark.tiller\Desktop\New folder\marshall-plan--1040cs0629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32038"/>
            <a:ext cx="4824185" cy="346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48" y="4191000"/>
            <a:ext cx="4628687" cy="7266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</a:rPr>
              <a:t>The Marshall 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</a:rPr>
              <a:t>Plan Lesson</a:t>
            </a:r>
          </a:p>
        </p:txBody>
      </p:sp>
      <p:pic>
        <p:nvPicPr>
          <p:cNvPr id="6146" name="Picture 2" descr="C:\Users\mark.tiller\Desktop\New folder\1b631d0cf2035391d64eac38462e3a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" y="228600"/>
            <a:ext cx="537948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47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3429000" cy="5440362"/>
          </a:xfrm>
        </p:spPr>
        <p:txBody>
          <a:bodyPr>
            <a:noAutofit/>
          </a:bodyPr>
          <a:lstStyle/>
          <a:p>
            <a:r>
              <a:rPr lang="en-US" sz="4000" dirty="0"/>
              <a:t>US Senate rejects Wilson’s League of Nations Treaty; isolationism remains strong</a:t>
            </a:r>
          </a:p>
        </p:txBody>
      </p:sp>
      <p:pic>
        <p:nvPicPr>
          <p:cNvPr id="16386" name="Picture 2" descr="C:\Users\mark.tiller\Desktop\New folder\11333025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15" y="76200"/>
            <a:ext cx="5319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4823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10600" cy="609600"/>
          </a:xfrm>
        </p:spPr>
        <p:txBody>
          <a:bodyPr>
            <a:noAutofit/>
          </a:bodyPr>
          <a:lstStyle/>
          <a:p>
            <a:r>
              <a:rPr lang="en-US" sz="2800" i="1" dirty="0"/>
              <a:t>Prosperous friends make good allies and trading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mark.tiller\Desktop\ob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377"/>
            <a:ext cx="9144000" cy="578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5923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863D"/>
                </a:solidFill>
              </a:rPr>
              <a:t>Trade</a:t>
            </a:r>
          </a:p>
        </p:txBody>
      </p:sp>
      <p:pic>
        <p:nvPicPr>
          <p:cNvPr id="5123" name="Picture 3" descr="C:\Users\mark.tiller\Desktop\US-EU-Tra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28956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mark.tiller\Desktop\eu-us-expo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" y="1752600"/>
            <a:ext cx="9074526" cy="484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5980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867" y="3175197"/>
            <a:ext cx="2777556" cy="144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300" b="1" dirty="0"/>
              <a:t>North Atlantic Treaty Organization</a:t>
            </a:r>
          </a:p>
        </p:txBody>
      </p:sp>
      <p:pic>
        <p:nvPicPr>
          <p:cNvPr id="3075" name="Picture 3" descr="C:\Users\mark.tiller\Desktop\nato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42" y="0"/>
            <a:ext cx="485436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rk.tiller\Desktop\6946974888_d77510fca6_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3809" cy="302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k.tiller\Desktop\NATO v Russ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9" y="3124201"/>
            <a:ext cx="6319979" cy="36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rk.tiller\Desktop\IMG_43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95" y="4769708"/>
            <a:ext cx="3131460" cy="208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3198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83" y="457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Marshall Plan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133600"/>
            <a:ext cx="8110331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Reconstruction aid to former adversaries promotes trade, peace, and stability.</a:t>
            </a:r>
          </a:p>
        </p:txBody>
      </p:sp>
    </p:spTree>
    <p:extLst>
      <p:ext uri="{BB962C8B-B14F-4D97-AF65-F5344CB8AC3E}">
        <p14:creationId xmlns:p14="http://schemas.microsoft.com/office/powerpoint/2010/main" val="152532619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"/>
            <a:ext cx="6400800" cy="609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C00000"/>
                </a:solidFill>
              </a:rPr>
              <a:t>The Vietnam Lessons</a:t>
            </a:r>
          </a:p>
        </p:txBody>
      </p:sp>
      <p:pic>
        <p:nvPicPr>
          <p:cNvPr id="8195" name="Picture 3" descr="C:\Users\mark.tiller\Desktop\New folder\142841-004-F8EAF6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" y="924964"/>
            <a:ext cx="9067748" cy="603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4637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Vietnam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mark.tiller\Desktop\Teaching now Fall 2016\projections\foreign policy\6a  Southeast As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4442"/>
            <a:ext cx="503404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rk.tiller\Desktop\Teaching now Fall 2016\projections\foreign policy\6b Vietna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72657"/>
            <a:ext cx="3262312" cy="701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 rot="2500146">
            <a:off x="1828800" y="3432692"/>
            <a:ext cx="304800" cy="22490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31162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</a:rPr>
              <a:t>Vietnam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50292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1:  Avoid “Tactical Fixation” (focus on a grand strategy to win a war).</a:t>
            </a:r>
          </a:p>
          <a:p>
            <a:pPr marL="0" indent="0">
              <a:buNone/>
            </a:pPr>
            <a:r>
              <a:rPr lang="en-US" i="1" dirty="0"/>
              <a:t>Tactical Fixation:</a:t>
            </a:r>
          </a:p>
          <a:p>
            <a:pPr marL="0" indent="0">
              <a:buNone/>
            </a:pPr>
            <a:r>
              <a:rPr lang="en-US" i="1" dirty="0"/>
              <a:t>    -Bombing Statistics</a:t>
            </a:r>
          </a:p>
          <a:p>
            <a:pPr marL="0" indent="0">
              <a:buNone/>
            </a:pPr>
            <a:r>
              <a:rPr lang="en-US" i="1" dirty="0"/>
              <a:t>    -Death Count </a:t>
            </a:r>
          </a:p>
          <a:p>
            <a:pPr marL="0" indent="0">
              <a:buNone/>
            </a:pPr>
            <a:r>
              <a:rPr lang="en-US" i="1" dirty="0"/>
              <a:t>    -Winning Battles</a:t>
            </a:r>
          </a:p>
          <a:p>
            <a:pPr marL="0" indent="0">
              <a:buNone/>
            </a:pPr>
            <a:r>
              <a:rPr lang="en-US" i="1" dirty="0"/>
              <a:t>    -Strategic Hamlet Program</a:t>
            </a:r>
          </a:p>
        </p:txBody>
      </p:sp>
      <p:pic>
        <p:nvPicPr>
          <p:cNvPr id="11267" name="Picture 3" descr="C:\Users\mark.tiller\Desktop\Teaching now Fall 2016\projections\foreign policy\6b Vietn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097"/>
            <a:ext cx="3186112" cy="68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730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</a:rPr>
              <a:t>Vietnam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59259"/>
            <a:ext cx="5067300" cy="13104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Tactical Fixation ignores “Cost Tolerance”:  </a:t>
            </a:r>
            <a:r>
              <a:rPr lang="en-US" b="1" i="1" dirty="0"/>
              <a:t>How much pain can be endured to win?</a:t>
            </a:r>
          </a:p>
        </p:txBody>
      </p:sp>
      <p:pic>
        <p:nvPicPr>
          <p:cNvPr id="11267" name="Picture 3" descr="C:\Users\mark.tiller\Desktop\Teaching now Fall 2016\projections\foreign policy\6b Vietna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097"/>
            <a:ext cx="3186112" cy="68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mark.tiller\Desktop\New folder\698a057f93dcc9a0b930ee0954dd5a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514600"/>
            <a:ext cx="5541612" cy="436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3370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</a:rPr>
              <a:t>Vietnam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846154"/>
            <a:ext cx="5219700" cy="54594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sz="4500" i="1" dirty="0"/>
              <a:t>      US aid construction project to provide fresh water</a:t>
            </a:r>
          </a:p>
        </p:txBody>
      </p:sp>
      <p:pic>
        <p:nvPicPr>
          <p:cNvPr id="11267" name="Picture 3" descr="C:\Users\mark.tiller\Desktop\Teaching now Fall 2016\projections\foreign policy\6b Vietna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097"/>
            <a:ext cx="3186112" cy="68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rk.tiller\Desktop\250px-1970_-_Bệnh_viện_tỉnh_(968059709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057400"/>
            <a:ext cx="5562600" cy="388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52450" y="954580"/>
            <a:ext cx="4419600" cy="1310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2: “Hearts and Minds” must be won to win the war.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25965049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1219200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</a:rPr>
              <a:t>Vietnam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4343400"/>
            <a:ext cx="3810000" cy="5029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i="1" dirty="0"/>
              <a:t>3:  Public Support is Critical</a:t>
            </a:r>
          </a:p>
          <a:p>
            <a:pPr marL="0" indent="0">
              <a:buNone/>
            </a:pPr>
            <a:endParaRPr lang="en-US" sz="5100" i="1" dirty="0"/>
          </a:p>
          <a:p>
            <a:pPr marL="0" indent="0">
              <a:buNone/>
            </a:pPr>
            <a:endParaRPr lang="en-US" sz="5100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011"/>
            <a:ext cx="6342561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" y="4071257"/>
            <a:ext cx="4844143" cy="278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40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Department of State employees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3156"/>
            <a:ext cx="8382000" cy="527764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200" dirty="0"/>
              <a:t>1820:  10 </a:t>
            </a:r>
          </a:p>
          <a:p>
            <a:r>
              <a:rPr lang="en-US" sz="4200" dirty="0"/>
              <a:t>1860:  42 </a:t>
            </a:r>
          </a:p>
          <a:p>
            <a:r>
              <a:rPr lang="en-US" sz="4200" dirty="0"/>
              <a:t>1890:  76 </a:t>
            </a:r>
          </a:p>
          <a:p>
            <a:r>
              <a:rPr lang="en-US" sz="4200" dirty="0"/>
              <a:t>1910:  234 </a:t>
            </a:r>
          </a:p>
          <a:p>
            <a:r>
              <a:rPr lang="en-US" sz="4200" dirty="0"/>
              <a:t>1920:  708 </a:t>
            </a:r>
          </a:p>
        </p:txBody>
      </p:sp>
      <p:pic>
        <p:nvPicPr>
          <p:cNvPr id="8194" name="Picture 2" descr="C:\Users\mark.tiller\Desktop\US_Department_of_State_official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4725988" cy="47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91287" y="5883274"/>
            <a:ext cx="2362200" cy="631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Post WWI</a:t>
            </a:r>
          </a:p>
        </p:txBody>
      </p:sp>
      <p:sp>
        <p:nvSpPr>
          <p:cNvPr id="4" name="Up Arrow 3"/>
          <p:cNvSpPr/>
          <p:nvPr/>
        </p:nvSpPr>
        <p:spPr>
          <a:xfrm rot="19074908">
            <a:off x="1979544" y="5561325"/>
            <a:ext cx="381000" cy="40917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70884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</a:rPr>
              <a:t>Vietnam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38862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i="1" dirty="0"/>
              <a:t>4:  Limits to US Power</a:t>
            </a:r>
          </a:p>
          <a:p>
            <a:pPr marL="0" indent="0">
              <a:buNone/>
            </a:pPr>
            <a:r>
              <a:rPr lang="en-US" sz="4400" i="1" dirty="0"/>
              <a:t> </a:t>
            </a:r>
          </a:p>
          <a:p>
            <a:pPr marL="0" indent="0">
              <a:buNone/>
            </a:pPr>
            <a:r>
              <a:rPr lang="en-US" sz="4400" i="1" dirty="0"/>
              <a:t>-Avoid Entanglements!</a:t>
            </a:r>
          </a:p>
          <a:p>
            <a:pPr marL="0" indent="0">
              <a:buNone/>
            </a:pPr>
            <a:endParaRPr lang="en-US" sz="5100" i="1" dirty="0"/>
          </a:p>
          <a:p>
            <a:pPr marL="0" indent="0">
              <a:buNone/>
            </a:pPr>
            <a:endParaRPr lang="en-US" sz="5100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04" y="152400"/>
            <a:ext cx="473349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37752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</a:rPr>
              <a:t>Vietnam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105704" cy="5638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b="1" i="1" dirty="0"/>
              <a:t>4:  Limits to US Power</a:t>
            </a:r>
            <a:endParaRPr lang="en-US" sz="3500" i="1" dirty="0"/>
          </a:p>
          <a:p>
            <a:pPr marL="0" indent="0">
              <a:buNone/>
            </a:pPr>
            <a:r>
              <a:rPr lang="en-US" sz="3500" i="1" dirty="0"/>
              <a:t>-Avoid Entanglements!</a:t>
            </a:r>
          </a:p>
          <a:p>
            <a:pPr marL="0" indent="0">
              <a:buNone/>
            </a:pPr>
            <a:endParaRPr lang="en-US" sz="5100" i="1" dirty="0"/>
          </a:p>
          <a:p>
            <a:pPr marL="0" indent="0">
              <a:buNone/>
            </a:pPr>
            <a:r>
              <a:rPr lang="en-US" sz="5100" i="1" dirty="0"/>
              <a:t>bipolar world--&gt;</a:t>
            </a:r>
          </a:p>
          <a:p>
            <a:pPr marL="0" indent="0">
              <a:buNone/>
            </a:pPr>
            <a:r>
              <a:rPr lang="en-US" sz="5100" b="1" i="1" dirty="0"/>
              <a:t>“Selective Engagement”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04" y="152400"/>
            <a:ext cx="473349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4852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</a:rPr>
              <a:t>The Vietnam Analogy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5334000" cy="48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100" i="1" dirty="0">
                <a:latin typeface="Sylfaen" panose="010A0502050306030303" pitchFamily="18" charset="0"/>
              </a:rPr>
              <a:t>Is ______</a:t>
            </a:r>
          </a:p>
          <a:p>
            <a:pPr marL="0" indent="0" algn="ctr">
              <a:buNone/>
            </a:pPr>
            <a:r>
              <a:rPr lang="en-US" sz="5100" i="1" dirty="0">
                <a:latin typeface="Sylfaen" panose="010A0502050306030303" pitchFamily="18" charset="0"/>
              </a:rPr>
              <a:t>another Vietnam?</a:t>
            </a:r>
          </a:p>
          <a:p>
            <a:pPr marL="0" indent="0">
              <a:buNone/>
            </a:pPr>
            <a:endParaRPr lang="en-US" sz="4300" dirty="0"/>
          </a:p>
          <a:p>
            <a:pPr marL="0" indent="0" algn="ctr">
              <a:buNone/>
            </a:pPr>
            <a:r>
              <a:rPr lang="en-US" sz="4300" dirty="0"/>
              <a:t>Bosnia, Somalia, Afghanistan, Iraq, Libya, Syria, etc.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11267" name="Picture 3" descr="C:\Users\mark.tiller\Desktop\Teaching now Fall 2016\projections\foreign policy\6b Vietn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097"/>
            <a:ext cx="3186112" cy="68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6411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05695"/>
            <a:ext cx="8229600" cy="868362"/>
          </a:xfrm>
        </p:spPr>
        <p:txBody>
          <a:bodyPr/>
          <a:lstStyle/>
          <a:p>
            <a:r>
              <a:rPr lang="en-US" dirty="0"/>
              <a:t>UNITED NATIONS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mark.tiller\Desktop\Teaching now Fall 2016\projections\foreign policy\UN_member_states_animation_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1"/>
            <a:ext cx="9758747" cy="560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96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k.tiller\Desktop\main-qimg-f1bd365a97e372aea598fa0456b1f9b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02662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76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k.tiller\Desktop\Teaching now Fall 2016\projections\foreign policy\0 American opinion 1939 Fortune Magaz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250"/>
            <a:ext cx="6350000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02248" y="900112"/>
            <a:ext cx="2489200" cy="4052887"/>
          </a:xfrm>
        </p:spPr>
        <p:txBody>
          <a:bodyPr>
            <a:noAutofit/>
          </a:bodyPr>
          <a:lstStyle/>
          <a:p>
            <a:r>
              <a:rPr lang="en-US" sz="3200" dirty="0"/>
              <a:t>US Public Opinion: November 1939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(after WWII had started)</a:t>
            </a:r>
          </a:p>
        </p:txBody>
      </p:sp>
      <p:sp>
        <p:nvSpPr>
          <p:cNvPr id="2" name="Donut 1"/>
          <p:cNvSpPr/>
          <p:nvPr/>
        </p:nvSpPr>
        <p:spPr>
          <a:xfrm>
            <a:off x="5105400" y="1164037"/>
            <a:ext cx="762000" cy="533400"/>
          </a:xfrm>
          <a:prstGeom prst="donut">
            <a:avLst>
              <a:gd name="adj" fmla="val 118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onut 6"/>
          <p:cNvSpPr/>
          <p:nvPr/>
        </p:nvSpPr>
        <p:spPr>
          <a:xfrm>
            <a:off x="76200" y="990600"/>
            <a:ext cx="3586178" cy="685800"/>
          </a:xfrm>
          <a:prstGeom prst="donut">
            <a:avLst>
              <a:gd name="adj" fmla="val 40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980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8502" y="3460750"/>
            <a:ext cx="2667860" cy="7409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fornian FB" panose="0207040306080B030204" pitchFamily="18" charset="0"/>
              </a:rPr>
              <a:t>isolationism</a:t>
            </a:r>
          </a:p>
        </p:txBody>
      </p:sp>
      <p:pic>
        <p:nvPicPr>
          <p:cNvPr id="4098" name="Picture 2" descr="C:\Users\mark.tiller\Desktop\Teaching now Fall 2016\projections\foreign policy\0 American opinion 1939 Fortune Magaz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250"/>
            <a:ext cx="6350000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 rot="20254904">
            <a:off x="6651489" y="4069340"/>
            <a:ext cx="1006973" cy="65071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78600" y="990600"/>
            <a:ext cx="2489200" cy="2286000"/>
          </a:xfrm>
        </p:spPr>
        <p:txBody>
          <a:bodyPr>
            <a:noAutofit/>
          </a:bodyPr>
          <a:lstStyle/>
          <a:p>
            <a:r>
              <a:rPr lang="en-US" sz="3200" dirty="0"/>
              <a:t>US Public Opinion: November 1939</a:t>
            </a:r>
          </a:p>
        </p:txBody>
      </p:sp>
      <p:sp>
        <p:nvSpPr>
          <p:cNvPr id="6" name="Donut 5"/>
          <p:cNvSpPr/>
          <p:nvPr/>
        </p:nvSpPr>
        <p:spPr>
          <a:xfrm>
            <a:off x="5651062" y="4344150"/>
            <a:ext cx="914400" cy="609600"/>
          </a:xfrm>
          <a:prstGeom prst="donut">
            <a:avLst>
              <a:gd name="adj" fmla="val 1206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677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209800"/>
            <a:ext cx="6858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rgbClr val="7030A0"/>
                </a:solidFill>
              </a:rPr>
              <a:t>What ended Isolationism?</a:t>
            </a:r>
          </a:p>
        </p:txBody>
      </p:sp>
    </p:spTree>
    <p:extLst>
      <p:ext uri="{BB962C8B-B14F-4D97-AF65-F5344CB8AC3E}">
        <p14:creationId xmlns:p14="http://schemas.microsoft.com/office/powerpoint/2010/main" val="341640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4628687" cy="7266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00863D"/>
                </a:solidFill>
                <a:latin typeface="Imprint MT Shadow" panose="04020605060303030202" pitchFamily="82" charset="0"/>
              </a:rPr>
              <a:t>WWII</a:t>
            </a:r>
          </a:p>
        </p:txBody>
      </p:sp>
      <p:pic>
        <p:nvPicPr>
          <p:cNvPr id="7170" name="Picture 2" descr="C:\Users\mark.tiller\Desktop\New folder\Hamburg_after_the_1943_bomb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50" y="12550"/>
            <a:ext cx="4798050" cy="326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ark.tiller\Desktop\New folder\001-MarshallP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" y="1981200"/>
            <a:ext cx="4435392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94685" y="3276599"/>
          <a:ext cx="4300580" cy="3406776"/>
        </p:xfrm>
        <a:graphic>
          <a:graphicData uri="http://schemas.openxmlformats.org/drawingml/2006/table">
            <a:tbl>
              <a:tblPr/>
              <a:tblGrid>
                <a:gridCol w="2150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55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Battle Wounded</a:t>
                      </a:r>
                    </a:p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25 M+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5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Battle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Deaths</a:t>
                      </a:r>
                    </a:p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r>
                        <a:rPr lang="en-US" sz="2800" b="1">
                          <a:solidFill>
                            <a:srgbClr val="C00000"/>
                          </a:solidFill>
                        </a:rPr>
                        <a:t>5 M 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5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Civilian Deaths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45-75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</a:rPr>
                        <a:t> M+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496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2971800" cy="5333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What is the “lens” through which Americans have seen the world?</a:t>
            </a:r>
          </a:p>
        </p:txBody>
      </p:sp>
      <p:pic>
        <p:nvPicPr>
          <p:cNvPr id="1028" name="Picture 4" descr="C:\Users\mark.tiller\Desktop\New folder\imagesFLJE10U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44" y="207981"/>
            <a:ext cx="6155639" cy="649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87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Department of State employees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3156"/>
            <a:ext cx="8382000" cy="527764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200" dirty="0"/>
              <a:t>1820:  10 </a:t>
            </a:r>
          </a:p>
          <a:p>
            <a:r>
              <a:rPr lang="en-US" sz="4200" dirty="0"/>
              <a:t>1860:  42 </a:t>
            </a:r>
          </a:p>
          <a:p>
            <a:r>
              <a:rPr lang="en-US" sz="4200" dirty="0"/>
              <a:t>1890:  76 </a:t>
            </a:r>
          </a:p>
          <a:p>
            <a:r>
              <a:rPr lang="en-US" sz="4200" dirty="0"/>
              <a:t>1910:  234 </a:t>
            </a:r>
          </a:p>
          <a:p>
            <a:r>
              <a:rPr lang="en-US" sz="4200" dirty="0"/>
              <a:t>1920:  708 </a:t>
            </a:r>
          </a:p>
          <a:p>
            <a:r>
              <a:rPr lang="en-US" sz="4200" dirty="0"/>
              <a:t>1945:  3,767 </a:t>
            </a:r>
          </a:p>
        </p:txBody>
      </p:sp>
      <p:pic>
        <p:nvPicPr>
          <p:cNvPr id="8194" name="Picture 2" descr="C:\Users\mark.tiller\Desktop\US_Department_of_State_official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4725988" cy="47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52870" y="6236179"/>
            <a:ext cx="2362200" cy="631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Post WWII</a:t>
            </a:r>
          </a:p>
        </p:txBody>
      </p:sp>
      <p:sp>
        <p:nvSpPr>
          <p:cNvPr id="6" name="Up Arrow 5"/>
          <p:cNvSpPr/>
          <p:nvPr/>
        </p:nvSpPr>
        <p:spPr>
          <a:xfrm rot="18209557">
            <a:off x="1890091" y="6196210"/>
            <a:ext cx="381000" cy="40917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397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k.tiller\Desktop\263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" y="0"/>
            <a:ext cx="9037102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95400"/>
            <a:ext cx="2895600" cy="6310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Today:  Massive, Comprehensive, and Global</a:t>
            </a:r>
          </a:p>
        </p:txBody>
      </p:sp>
    </p:spTree>
    <p:extLst>
      <p:ext uri="{BB962C8B-B14F-4D97-AF65-F5344CB8AC3E}">
        <p14:creationId xmlns:p14="http://schemas.microsoft.com/office/powerpoint/2010/main" val="2671215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Lessons and Analogies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What have we learned from our foreign policy history?  Are these good lessons…  or bad?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73339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Lessons and Analogies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What have we learned from our foreign policy history?  Are these good lessons…  or bad?</a:t>
            </a:r>
          </a:p>
          <a:p>
            <a:endParaRPr lang="en-US" sz="4400" dirty="0"/>
          </a:p>
          <a:p>
            <a:r>
              <a:rPr lang="en-US" sz="4400" dirty="0"/>
              <a:t>How do we apply these historical lessons to our other foreign policy decisions?</a:t>
            </a:r>
          </a:p>
        </p:txBody>
      </p:sp>
    </p:spTree>
    <p:extLst>
      <p:ext uri="{BB962C8B-B14F-4D97-AF65-F5344CB8AC3E}">
        <p14:creationId xmlns:p14="http://schemas.microsoft.com/office/powerpoint/2010/main" val="4277180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Lessons and Analogies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3048000"/>
            <a:ext cx="8610600" cy="292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i="1" dirty="0">
                <a:solidFill>
                  <a:srgbClr val="7030A0"/>
                </a:solidFill>
              </a:rPr>
              <a:t>analogies are useful, but beware misleading analogies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23F1E-3E6F-4B97-B66E-7B901669091E}"/>
              </a:ext>
            </a:extLst>
          </p:cNvPr>
          <p:cNvSpPr txBox="1"/>
          <p:nvPr/>
        </p:nvSpPr>
        <p:spPr>
          <a:xfrm>
            <a:off x="3657600" y="1981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Rhetoric and </a:t>
            </a:r>
            <a:r>
              <a:rPr lang="en-US" sz="3200" b="1" dirty="0" err="1"/>
              <a:t>Propadanda</a:t>
            </a:r>
            <a:r>
              <a:rPr lang="en-US" sz="3200" b="1" dirty="0"/>
              <a:t> #3</a:t>
            </a:r>
          </a:p>
        </p:txBody>
      </p:sp>
    </p:spTree>
    <p:extLst>
      <p:ext uri="{BB962C8B-B14F-4D97-AF65-F5344CB8AC3E}">
        <p14:creationId xmlns:p14="http://schemas.microsoft.com/office/powerpoint/2010/main" val="254026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76200"/>
            <a:ext cx="6781800" cy="780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Pre-WWII “Munich Lesson”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6800"/>
            <a:ext cx="6553200" cy="4377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1828800"/>
            <a:ext cx="236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1918:  Central Powers surrender, ending WWI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5654195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Germany’s military is severely limited by WWI treaty</a:t>
            </a:r>
          </a:p>
        </p:txBody>
      </p:sp>
    </p:spTree>
    <p:extLst>
      <p:ext uri="{BB962C8B-B14F-4D97-AF65-F5344CB8AC3E}">
        <p14:creationId xmlns:p14="http://schemas.microsoft.com/office/powerpoint/2010/main" val="43986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3733800" cy="3840162"/>
          </a:xfrm>
        </p:spPr>
        <p:txBody>
          <a:bodyPr>
            <a:normAutofit/>
          </a:bodyPr>
          <a:lstStyle/>
          <a:p>
            <a:r>
              <a:rPr lang="en-US" sz="3200" b="1" dirty="0"/>
              <a:t>1930s: Germany begins rearming, violating WWI treaty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83" y="-986148"/>
            <a:ext cx="4993247" cy="341742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4167210" cy="23926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31276"/>
            <a:ext cx="4983530" cy="439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74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.tiller\Desktop\Teaching now Fall 2016\projections\foreign policy\1 Muni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86" y="152400"/>
            <a:ext cx="715081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441" y="533400"/>
            <a:ext cx="2221786" cy="5410200"/>
          </a:xfrm>
        </p:spPr>
        <p:txBody>
          <a:bodyPr>
            <a:noAutofit/>
          </a:bodyPr>
          <a:lstStyle/>
          <a:p>
            <a:r>
              <a:rPr lang="en-US" sz="2800" b="1" dirty="0"/>
              <a:t>1936:</a:t>
            </a:r>
            <a:br>
              <a:rPr lang="en-US" sz="2800" b="1" dirty="0"/>
            </a:br>
            <a:r>
              <a:rPr lang="en-US" sz="2800" b="1" dirty="0"/>
              <a:t>Germany illegally crosses the Rhine River into the demilitarized zone</a:t>
            </a:r>
          </a:p>
        </p:txBody>
      </p:sp>
      <p:sp>
        <p:nvSpPr>
          <p:cNvPr id="4" name="Down Arrow 3"/>
          <p:cNvSpPr/>
          <p:nvPr/>
        </p:nvSpPr>
        <p:spPr>
          <a:xfrm rot="3782168">
            <a:off x="4995743" y="2714468"/>
            <a:ext cx="265165" cy="4510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088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76200"/>
            <a:ext cx="6781800" cy="7807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6000" dirty="0"/>
              <a:t>Crossing into the Rhineland</a:t>
            </a:r>
          </a:p>
        </p:txBody>
      </p:sp>
      <p:pic>
        <p:nvPicPr>
          <p:cNvPr id="2051" name="Picture 3" descr="C:\Users\mark.tiller\Desktop\New folder\german-troops-during-the-occupation-of-the-rhineland-1936-CPMB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6942"/>
            <a:ext cx="8915400" cy="60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67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.tiller\Desktop\Teaching now Fall 2016\projections\foreign policy\1 Muni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86" y="152400"/>
            <a:ext cx="715081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828800"/>
            <a:ext cx="2438400" cy="2743200"/>
          </a:xfrm>
        </p:spPr>
        <p:txBody>
          <a:bodyPr>
            <a:noAutofit/>
          </a:bodyPr>
          <a:lstStyle/>
          <a:p>
            <a:r>
              <a:rPr lang="en-US" sz="3600" b="1" dirty="0"/>
              <a:t>1938: Germany annexes Austria</a:t>
            </a:r>
          </a:p>
        </p:txBody>
      </p:sp>
      <p:sp>
        <p:nvSpPr>
          <p:cNvPr id="4" name="Down Arrow 3"/>
          <p:cNvSpPr/>
          <p:nvPr/>
        </p:nvSpPr>
        <p:spPr>
          <a:xfrm rot="19710219">
            <a:off x="5889501" y="3801630"/>
            <a:ext cx="265165" cy="4510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13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k.tiller\Desktop\New folder\coloworld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731520"/>
            <a:ext cx="92937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14050" cy="457200"/>
          </a:xfrm>
        </p:spPr>
        <p:txBody>
          <a:bodyPr>
            <a:noAutofit/>
          </a:bodyPr>
          <a:lstStyle/>
          <a:p>
            <a:r>
              <a:rPr lang="en-US" sz="2800" dirty="0"/>
              <a:t>By 18</a:t>
            </a:r>
            <a:r>
              <a:rPr lang="en-US" sz="2800" baseline="30000" dirty="0"/>
              <a:t>th</a:t>
            </a:r>
            <a:r>
              <a:rPr lang="en-US" sz="2800" dirty="0"/>
              <a:t> century, most of the world is divided into empires</a:t>
            </a:r>
          </a:p>
        </p:txBody>
      </p:sp>
    </p:spTree>
    <p:extLst>
      <p:ext uri="{BB962C8B-B14F-4D97-AF65-F5344CB8AC3E}">
        <p14:creationId xmlns:p14="http://schemas.microsoft.com/office/powerpoint/2010/main" val="3072571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.tiller\Desktop\Teaching now Fall 2016\projections\foreign policy\1 Muni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86" y="152400"/>
            <a:ext cx="715081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828800"/>
            <a:ext cx="2514600" cy="2743200"/>
          </a:xfrm>
        </p:spPr>
        <p:txBody>
          <a:bodyPr>
            <a:noAutofit/>
          </a:bodyPr>
          <a:lstStyle/>
          <a:p>
            <a:r>
              <a:rPr lang="en-US" sz="2800" b="1" dirty="0"/>
              <a:t>1938: </a:t>
            </a:r>
            <a:br>
              <a:rPr lang="en-US" sz="2800" b="1" dirty="0"/>
            </a:br>
            <a:r>
              <a:rPr lang="en-US" sz="2800" b="1" dirty="0"/>
              <a:t>Hitler presses</a:t>
            </a:r>
            <a:br>
              <a:rPr lang="en-US" sz="2800" b="1" dirty="0"/>
            </a:br>
            <a:r>
              <a:rPr lang="en-US" sz="2800" b="1" dirty="0"/>
              <a:t>claim on the German-speaking Sudetenland region of Czechoslovakia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28956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3635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97657"/>
            <a:ext cx="6749415" cy="71596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British, French, German, and Italian leaders meet in Munich to resolve the crisis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mark.tiller\Desktop\more\664b81590e8027e1b06a54f0cbb99f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458200" cy="604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4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.tiller\Desktop\Teaching now Fall 2016\projections\foreign policy\1 Muni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86" y="152400"/>
            <a:ext cx="715081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" y="1676400"/>
            <a:ext cx="2188845" cy="2743200"/>
          </a:xfrm>
        </p:spPr>
        <p:txBody>
          <a:bodyPr>
            <a:noAutofit/>
          </a:bodyPr>
          <a:lstStyle/>
          <a:p>
            <a:r>
              <a:rPr lang="en-US" sz="3000" b="1" dirty="0"/>
              <a:t>UK and France agree, attempting to  appease Hitler</a:t>
            </a:r>
          </a:p>
        </p:txBody>
      </p:sp>
      <p:sp>
        <p:nvSpPr>
          <p:cNvPr id="4" name="Down Arrow 3"/>
          <p:cNvSpPr/>
          <p:nvPr/>
        </p:nvSpPr>
        <p:spPr>
          <a:xfrm rot="16493685">
            <a:off x="5748241" y="3127125"/>
            <a:ext cx="265165" cy="4510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115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mark.tiller\Desktop\more\Chamberlain_Mun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30" y="1447800"/>
            <a:ext cx="897070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381000"/>
            <a:ext cx="8001000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British Prime Minister announces the Munich Agreement, ensuring peace</a:t>
            </a:r>
          </a:p>
        </p:txBody>
      </p:sp>
    </p:spTree>
    <p:extLst>
      <p:ext uri="{BB962C8B-B14F-4D97-AF65-F5344CB8AC3E}">
        <p14:creationId xmlns:p14="http://schemas.microsoft.com/office/powerpoint/2010/main" val="2692582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.tiller\Desktop\Teaching now Fall 2016\projections\foreign policy\1 Muni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86" y="152400"/>
            <a:ext cx="715081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828800"/>
            <a:ext cx="2438400" cy="2743200"/>
          </a:xfrm>
        </p:spPr>
        <p:txBody>
          <a:bodyPr>
            <a:noAutofit/>
          </a:bodyPr>
          <a:lstStyle/>
          <a:p>
            <a:r>
              <a:rPr lang="en-US" sz="3200" b="1" dirty="0"/>
              <a:t>Germany then </a:t>
            </a:r>
            <a:br>
              <a:rPr lang="en-US" sz="3200" b="1" dirty="0"/>
            </a:br>
            <a:r>
              <a:rPr lang="en-US" sz="3200" b="1" dirty="0"/>
              <a:t>breaks the agreement and seizes the rest of </a:t>
            </a:r>
            <a:r>
              <a:rPr lang="en-US" sz="3200" b="1" dirty="0" err="1"/>
              <a:t>Czecho-slovakia</a:t>
            </a:r>
            <a:endParaRPr lang="en-US" sz="3200" b="1" dirty="0"/>
          </a:p>
        </p:txBody>
      </p:sp>
      <p:sp>
        <p:nvSpPr>
          <p:cNvPr id="3" name="Down Arrow 2"/>
          <p:cNvSpPr/>
          <p:nvPr/>
        </p:nvSpPr>
        <p:spPr>
          <a:xfrm rot="18946716">
            <a:off x="6139531" y="2895229"/>
            <a:ext cx="265165" cy="4510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own Arrow 4"/>
          <p:cNvSpPr/>
          <p:nvPr/>
        </p:nvSpPr>
        <p:spPr>
          <a:xfrm rot="13267702">
            <a:off x="6319946" y="3460668"/>
            <a:ext cx="265165" cy="4510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own Arrow 5"/>
          <p:cNvSpPr/>
          <p:nvPr/>
        </p:nvSpPr>
        <p:spPr>
          <a:xfrm rot="2028986">
            <a:off x="6837650" y="3149330"/>
            <a:ext cx="265165" cy="4510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38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k.tiller\Desktop\Picture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6959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828800"/>
            <a:ext cx="2438400" cy="2743200"/>
          </a:xfrm>
        </p:spPr>
        <p:txBody>
          <a:bodyPr>
            <a:noAutofit/>
          </a:bodyPr>
          <a:lstStyle/>
          <a:p>
            <a:r>
              <a:rPr lang="en-US" sz="3200" b="1" dirty="0"/>
              <a:t>1939:</a:t>
            </a:r>
            <a:br>
              <a:rPr lang="en-US" sz="3200" b="1" dirty="0"/>
            </a:br>
            <a:r>
              <a:rPr lang="en-US" sz="3200" b="1" dirty="0"/>
              <a:t>Hitler threatens Poland; French and British warn Hitler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0" y="23622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6191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3" y="3352800"/>
            <a:ext cx="3886200" cy="279878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Germany invades Poland; French and British declare war on Germany: WWII begins in Europe</a:t>
            </a:r>
          </a:p>
        </p:txBody>
      </p:sp>
      <p:pic>
        <p:nvPicPr>
          <p:cNvPr id="1026" name="Picture 2" descr="C:\Users\mark.tiller\Desktop\6541cca3486a163848b7e2e568f06695--september---world-war-t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-228600"/>
            <a:ext cx="5334000" cy="72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.tiller\Pictures\7tp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2" y="76200"/>
            <a:ext cx="3984171" cy="28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21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28600"/>
            <a:ext cx="6477000" cy="7807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C00000"/>
                </a:solidFill>
              </a:rPr>
              <a:t>What is the Munich Lesson?</a:t>
            </a:r>
          </a:p>
        </p:txBody>
      </p:sp>
      <p:pic>
        <p:nvPicPr>
          <p:cNvPr id="2051" name="Picture 3" descr="C:\Users\mark.tiller\Desktop\New folder\german-troops-during-the-occupation-of-the-rhineland-1936-CPMB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614"/>
            <a:ext cx="9122391" cy="614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94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83" y="457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Munich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131" y="175260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Don’t Appease Aggressors!</a:t>
            </a:r>
          </a:p>
          <a:p>
            <a:pPr marL="0" indent="0">
              <a:buNone/>
            </a:pPr>
            <a:endParaRPr lang="en-US" sz="4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Appeasement emboldens aggressors and only makes the aggression worse.</a:t>
            </a:r>
          </a:p>
        </p:txBody>
      </p:sp>
    </p:spTree>
    <p:extLst>
      <p:ext uri="{BB962C8B-B14F-4D97-AF65-F5344CB8AC3E}">
        <p14:creationId xmlns:p14="http://schemas.microsoft.com/office/powerpoint/2010/main" val="3066139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Lessons and </a:t>
            </a:r>
            <a:r>
              <a:rPr lang="en-US" sz="6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Analogies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What have we learned from our foreign policy history?  Are these good lessons…  or bad?</a:t>
            </a:r>
          </a:p>
          <a:p>
            <a:endParaRPr lang="en-US" sz="4400" dirty="0"/>
          </a:p>
          <a:p>
            <a:r>
              <a:rPr lang="en-US" sz="4400" dirty="0"/>
              <a:t>How do we apply these historical lessons to other foreign policy decisions?</a:t>
            </a:r>
          </a:p>
        </p:txBody>
      </p:sp>
    </p:spTree>
    <p:extLst>
      <p:ext uri="{BB962C8B-B14F-4D97-AF65-F5344CB8AC3E}">
        <p14:creationId xmlns:p14="http://schemas.microsoft.com/office/powerpoint/2010/main" val="636117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mark.tiller\Desktop\New folder\caricature-african-colonial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" y="0"/>
            <a:ext cx="90516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779142"/>
            <a:ext cx="32385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Colonialism</a:t>
            </a:r>
          </a:p>
        </p:txBody>
      </p:sp>
    </p:spTree>
    <p:extLst>
      <p:ext uri="{BB962C8B-B14F-4D97-AF65-F5344CB8AC3E}">
        <p14:creationId xmlns:p14="http://schemas.microsoft.com/office/powerpoint/2010/main" val="1548465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k.tiller\Desktop\kuwait_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2334"/>
            <a:ext cx="8719762" cy="69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670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IRAQ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248628"/>
            <a:ext cx="2472036" cy="1556582"/>
          </a:xfrm>
        </p:spPr>
      </p:pic>
      <p:sp>
        <p:nvSpPr>
          <p:cNvPr id="4" name="TextBox 3"/>
          <p:cNvSpPr txBox="1"/>
          <p:nvPr/>
        </p:nvSpPr>
        <p:spPr>
          <a:xfrm>
            <a:off x="228600" y="5105400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1990: Iraq Seizes Kuwait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29000" y="2819400"/>
            <a:ext cx="685800" cy="4572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880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79" y="0"/>
            <a:ext cx="8229600" cy="89048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Kuwait:  The Munich Analogy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mark.tiller\Desktop\more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518" y="1066800"/>
            <a:ext cx="9704278" cy="576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08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55" y="228600"/>
            <a:ext cx="8915400" cy="7620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1991: Guided by Munich Analogy, US &amp; allies attack Iraq</a:t>
            </a:r>
          </a:p>
        </p:txBody>
      </p:sp>
      <p:pic>
        <p:nvPicPr>
          <p:cNvPr id="14338" name="Picture 2" descr="C:\Users\mark.tiller\Desktop\Teaching now Fall 2016\projections\foreign policy\8b Iraq-Kuw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6951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944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/>
              <a:t>From the Pre-WWII era to the Post-WWII era </a:t>
            </a:r>
          </a:p>
        </p:txBody>
      </p:sp>
    </p:spTree>
    <p:extLst>
      <p:ext uri="{BB962C8B-B14F-4D97-AF65-F5344CB8AC3E}">
        <p14:creationId xmlns:p14="http://schemas.microsoft.com/office/powerpoint/2010/main" val="285841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08203"/>
          </a:xfrm>
        </p:spPr>
        <p:txBody>
          <a:bodyPr>
            <a:normAutofit fontScale="90000"/>
          </a:bodyPr>
          <a:lstStyle/>
          <a:p>
            <a:r>
              <a:rPr lang="en-US" dirty="0"/>
              <a:t>May 1945: Germany defeated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mark.tiller\Desktop\wwii-dday-to-veday-2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403"/>
            <a:ext cx="9144000" cy="625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95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ark.tiller\Desktop\ber990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42"/>
            <a:ext cx="935744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nut 4"/>
          <p:cNvSpPr/>
          <p:nvPr/>
        </p:nvSpPr>
        <p:spPr>
          <a:xfrm>
            <a:off x="3276600" y="4800600"/>
            <a:ext cx="1752600" cy="1124839"/>
          </a:xfrm>
          <a:prstGeom prst="donut">
            <a:avLst>
              <a:gd name="adj" fmla="val 763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640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k.tiller\Desktop\New folder (2)\the-elbe-river-soviet-and-american-soldiers-625-2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" y="2825142"/>
            <a:ext cx="9122803" cy="40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rk.tiller\Desktop\New folder (2)\tumblr_inline_nndhgnU8uN1rq29x2_5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06" y="-31376"/>
            <a:ext cx="5029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k.tiller\Desktop\New folder (2)\91cec8ae2d4843b0e420d205bc1ff0f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9" y="19721"/>
            <a:ext cx="4036547" cy="282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187" y="2743200"/>
            <a:ext cx="3505200" cy="88983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863D"/>
                </a:solidFill>
              </a:rPr>
              <a:t>BROTHERS</a:t>
            </a:r>
          </a:p>
        </p:txBody>
      </p:sp>
    </p:spTree>
    <p:extLst>
      <p:ext uri="{BB962C8B-B14F-4D97-AF65-F5344CB8AC3E}">
        <p14:creationId xmlns:p14="http://schemas.microsoft.com/office/powerpoint/2010/main" val="1675935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2819400" cy="5592762"/>
          </a:xfrm>
        </p:spPr>
        <p:txBody>
          <a:bodyPr/>
          <a:lstStyle/>
          <a:p>
            <a:r>
              <a:rPr lang="en-US" dirty="0"/>
              <a:t>1945:  Allied Occupation of Germany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5257"/>
            <a:ext cx="6324600" cy="6795905"/>
          </a:xfrm>
        </p:spPr>
      </p:pic>
    </p:spTree>
    <p:extLst>
      <p:ext uri="{BB962C8B-B14F-4D97-AF65-F5344CB8AC3E}">
        <p14:creationId xmlns:p14="http://schemas.microsoft.com/office/powerpoint/2010/main" val="28661776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2667000" cy="5592762"/>
          </a:xfrm>
        </p:spPr>
        <p:txBody>
          <a:bodyPr/>
          <a:lstStyle/>
          <a:p>
            <a:r>
              <a:rPr lang="en-US" dirty="0"/>
              <a:t>1947:</a:t>
            </a:r>
            <a:br>
              <a:rPr lang="en-US" dirty="0"/>
            </a:br>
            <a:r>
              <a:rPr lang="en-US" dirty="0"/>
              <a:t>Cold War Begins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5257"/>
            <a:ext cx="6324600" cy="6795905"/>
          </a:xfrm>
        </p:spPr>
      </p:pic>
    </p:spTree>
    <p:extLst>
      <p:ext uri="{BB962C8B-B14F-4D97-AF65-F5344CB8AC3E}">
        <p14:creationId xmlns:p14="http://schemas.microsoft.com/office/powerpoint/2010/main" val="3158043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West believes USSR is expansionist rather than defensive as claimed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1" y="1219200"/>
            <a:ext cx="8526118" cy="5684078"/>
          </a:xfrm>
        </p:spPr>
      </p:pic>
    </p:spTree>
    <p:extLst>
      <p:ext uri="{BB962C8B-B14F-4D97-AF65-F5344CB8AC3E}">
        <p14:creationId xmlns:p14="http://schemas.microsoft.com/office/powerpoint/2010/main" val="414380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Even after American Independence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k.tiller\Desktop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66800"/>
            <a:ext cx="9372601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582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Lessons and Analogies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What have we learned from our foreign policy history?  Are these good lessons…  or bad?</a:t>
            </a:r>
          </a:p>
          <a:p>
            <a:endParaRPr lang="en-US" sz="4400" dirty="0"/>
          </a:p>
          <a:p>
            <a:r>
              <a:rPr lang="en-US" sz="4400" dirty="0"/>
              <a:t>How did we apply the Munich Lesson?</a:t>
            </a:r>
          </a:p>
        </p:txBody>
      </p:sp>
    </p:spTree>
    <p:extLst>
      <p:ext uri="{BB962C8B-B14F-4D97-AF65-F5344CB8AC3E}">
        <p14:creationId xmlns:p14="http://schemas.microsoft.com/office/powerpoint/2010/main" val="35492382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10" y="3048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The Munich Analogy: Is Stalinist USSR like Hitler’s Germany?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" y="1600200"/>
            <a:ext cx="9076267" cy="5105400"/>
          </a:xfrm>
        </p:spPr>
      </p:pic>
    </p:spTree>
    <p:extLst>
      <p:ext uri="{BB962C8B-B14F-4D97-AF65-F5344CB8AC3E}">
        <p14:creationId xmlns:p14="http://schemas.microsoft.com/office/powerpoint/2010/main" val="1781814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" y="-1"/>
          <a:ext cx="9124791" cy="650748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95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7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4804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“LENS”</a:t>
                      </a:r>
                    </a:p>
                    <a:p>
                      <a:pPr algn="ctr"/>
                      <a:r>
                        <a:rPr lang="en-US" sz="3600" dirty="0"/>
                        <a:t>(</a:t>
                      </a:r>
                      <a:r>
                        <a:rPr lang="en-US" sz="3600" i="1" dirty="0"/>
                        <a:t>BLINDERS</a:t>
                      </a:r>
                      <a:r>
                        <a:rPr lang="en-US" sz="3600" dirty="0"/>
                        <a:t>)</a:t>
                      </a:r>
                    </a:p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35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Pre-WWII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Monroe</a:t>
                      </a:r>
                      <a:r>
                        <a:rPr lang="en-US" sz="3600" baseline="0" dirty="0"/>
                        <a:t> Doctrine</a:t>
                      </a:r>
                    </a:p>
                    <a:p>
                      <a:pPr algn="ctr"/>
                      <a:r>
                        <a:rPr lang="en-US" sz="3600" baseline="0" dirty="0"/>
                        <a:t>(</a:t>
                      </a:r>
                      <a:r>
                        <a:rPr lang="en-US" sz="3600" i="1" baseline="0" dirty="0"/>
                        <a:t>isolationism</a:t>
                      </a:r>
                      <a:r>
                        <a:rPr lang="en-US" sz="3600" baseline="0" dirty="0"/>
                        <a:t>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“Self-Determinism”</a:t>
                      </a:r>
                    </a:p>
                    <a:p>
                      <a:pPr algn="ctr"/>
                      <a:r>
                        <a:rPr lang="en-US" sz="3600" dirty="0"/>
                        <a:t>(</a:t>
                      </a:r>
                      <a:r>
                        <a:rPr lang="en-US" sz="3600" i="1" dirty="0"/>
                        <a:t>independence</a:t>
                      </a:r>
                      <a:r>
                        <a:rPr lang="en-US" sz="3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03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Post-WWII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The Cold</a:t>
                      </a:r>
                      <a:r>
                        <a:rPr lang="en-US" sz="3600" baseline="0" dirty="0"/>
                        <a:t> War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Containment</a:t>
                      </a:r>
                    </a:p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80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807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4202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The Soviet View:  Why is Stalin excluded from the Munich Conference?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6660"/>
            <a:ext cx="7924800" cy="5541339"/>
          </a:xfrm>
        </p:spPr>
      </p:pic>
    </p:spTree>
    <p:extLst>
      <p:ext uri="{BB962C8B-B14F-4D97-AF65-F5344CB8AC3E}">
        <p14:creationId xmlns:p14="http://schemas.microsoft.com/office/powerpoint/2010/main" val="2570017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514600" cy="495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Soviets assume French and British are pushing Hitler east to USSR</a:t>
            </a:r>
            <a:br>
              <a:rPr lang="en-US" dirty="0"/>
            </a:br>
            <a:r>
              <a:rPr lang="en-US" sz="1300" dirty="0"/>
              <a:t> </a:t>
            </a:r>
            <a:br>
              <a:rPr lang="en-US" dirty="0"/>
            </a:br>
            <a:r>
              <a:rPr lang="en-US" sz="3100" i="1" dirty="0"/>
              <a:t>(Soviet cartoon)</a:t>
            </a:r>
          </a:p>
        </p:txBody>
      </p:sp>
      <p:pic>
        <p:nvPicPr>
          <p:cNvPr id="31746" name="Picture 2" descr="C:\Users\mark.tiller\Desktop\more\165014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82" y="-23191"/>
            <a:ext cx="6078066" cy="674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13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ark.tiller\Desktop\more\4364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36443"/>
            <a:ext cx="5038894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19800" y="762000"/>
            <a:ext cx="2514600" cy="4953000"/>
          </a:xfrm>
        </p:spPr>
        <p:txBody>
          <a:bodyPr>
            <a:normAutofit/>
          </a:bodyPr>
          <a:lstStyle/>
          <a:p>
            <a:r>
              <a:rPr lang="en-US" dirty="0"/>
              <a:t>1941:</a:t>
            </a:r>
            <a:br>
              <a:rPr lang="en-US" dirty="0"/>
            </a:br>
            <a:r>
              <a:rPr lang="en-US" dirty="0"/>
              <a:t>Germany attacks USSR</a:t>
            </a:r>
            <a:br>
              <a:rPr lang="en-US" dirty="0"/>
            </a:br>
            <a:r>
              <a:rPr lang="en-US" sz="1300" dirty="0"/>
              <a:t> </a:t>
            </a:r>
            <a:endParaRPr lang="en-US" sz="3100" i="1" dirty="0"/>
          </a:p>
        </p:txBody>
      </p:sp>
    </p:spTree>
    <p:extLst>
      <p:ext uri="{BB962C8B-B14F-4D97-AF65-F5344CB8AC3E}">
        <p14:creationId xmlns:p14="http://schemas.microsoft.com/office/powerpoint/2010/main" val="1375101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1981402"/>
            <a:ext cx="5717813" cy="4876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93" y="4881321"/>
            <a:ext cx="3124200" cy="18877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4600" y="393847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USSR destroyed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2206" y="457824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 has Atomic Bomb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83" y="1109596"/>
            <a:ext cx="4146117" cy="28614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434604"/>
            <a:ext cx="9448799" cy="6858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The Munich Analogy:  Is the Capitalist West dangerous like Hitler’s Germany? </a:t>
            </a:r>
          </a:p>
        </p:txBody>
      </p:sp>
    </p:spTree>
    <p:extLst>
      <p:ext uri="{BB962C8B-B14F-4D97-AF65-F5344CB8AC3E}">
        <p14:creationId xmlns:p14="http://schemas.microsoft.com/office/powerpoint/2010/main" val="1519555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39487" y="1828800"/>
            <a:ext cx="320040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  post WWII:</a:t>
            </a:r>
            <a:br>
              <a:rPr lang="en-US" dirty="0"/>
            </a:br>
            <a:r>
              <a:rPr lang="en-US" dirty="0"/>
              <a:t>Soviet fears of “Capitalist Encirclement”</a:t>
            </a:r>
          </a:p>
        </p:txBody>
      </p:sp>
      <p:pic>
        <p:nvPicPr>
          <p:cNvPr id="1029" name="Picture 5" descr="C:\Users\mark.tiller\Desktop\1c8cb204d40e845769159a58e66d26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4724400"/>
            <a:ext cx="3348689" cy="99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.tiller\Desktop\1c8cb204d40e845769159a58e66d2611 - Copy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11" y="5722567"/>
            <a:ext cx="3507889" cy="11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.tiller\Desktop\1c8cb204d40e845769159a58e66d2611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9995"/>
            <a:ext cx="5562600" cy="684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nut 1"/>
          <p:cNvSpPr/>
          <p:nvPr/>
        </p:nvSpPr>
        <p:spPr>
          <a:xfrm>
            <a:off x="381000" y="0"/>
            <a:ext cx="4645511" cy="4808167"/>
          </a:xfrm>
          <a:prstGeom prst="donut">
            <a:avLst>
              <a:gd name="adj" fmla="val 59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634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Competing Munich Analogies</a:t>
            </a:r>
          </a:p>
        </p:txBody>
      </p:sp>
      <p:pic>
        <p:nvPicPr>
          <p:cNvPr id="12290" name="Picture 2" descr="C:\Users\mark.tiller\Desktop\New folder\contain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88" y="1524000"/>
            <a:ext cx="925168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73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" y="-1"/>
          <a:ext cx="9124791" cy="650748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95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7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4804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“LENS”</a:t>
                      </a:r>
                    </a:p>
                    <a:p>
                      <a:pPr algn="ctr"/>
                      <a:r>
                        <a:rPr lang="en-US" sz="3600" dirty="0"/>
                        <a:t>(</a:t>
                      </a:r>
                      <a:r>
                        <a:rPr lang="en-US" sz="3600" i="1" dirty="0"/>
                        <a:t>BLINDERS</a:t>
                      </a:r>
                      <a:r>
                        <a:rPr lang="en-US" sz="3600" dirty="0"/>
                        <a:t>)</a:t>
                      </a:r>
                    </a:p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35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Pre-WWII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Monroe</a:t>
                      </a:r>
                      <a:r>
                        <a:rPr lang="en-US" sz="3600" baseline="0" dirty="0"/>
                        <a:t> Doctrine</a:t>
                      </a:r>
                    </a:p>
                    <a:p>
                      <a:pPr algn="ctr"/>
                      <a:r>
                        <a:rPr lang="en-US" sz="3600" baseline="0" dirty="0"/>
                        <a:t>(</a:t>
                      </a:r>
                      <a:r>
                        <a:rPr lang="en-US" sz="3600" i="1" baseline="0" dirty="0"/>
                        <a:t>isolationism</a:t>
                      </a:r>
                      <a:r>
                        <a:rPr lang="en-US" sz="3600" baseline="0" dirty="0"/>
                        <a:t>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“Self-Determinism”</a:t>
                      </a:r>
                    </a:p>
                    <a:p>
                      <a:pPr algn="ctr"/>
                      <a:r>
                        <a:rPr lang="en-US" sz="3600" dirty="0"/>
                        <a:t>(</a:t>
                      </a:r>
                      <a:r>
                        <a:rPr lang="en-US" sz="3600" i="1" dirty="0"/>
                        <a:t>independence</a:t>
                      </a:r>
                      <a:r>
                        <a:rPr lang="en-US" sz="3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03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Post-WWII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The Cold</a:t>
                      </a:r>
                      <a:r>
                        <a:rPr lang="en-US" sz="3600" baseline="0" dirty="0"/>
                        <a:t> War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Containment</a:t>
                      </a:r>
                    </a:p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80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059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991600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latin typeface="Arial Black" panose="020B0A04020102020204" pitchFamily="34" charset="0"/>
              </a:rPr>
              <a:t>      The Founders’ Advice</a:t>
            </a:r>
          </a:p>
          <a:p>
            <a:pPr marL="0" indent="0">
              <a:buNone/>
            </a:pPr>
            <a:endParaRPr lang="en-US" sz="3600" b="1" i="1" dirty="0">
              <a:latin typeface="Copperplate Gothic Bold" panose="020E0705020206020404" pitchFamily="34" charset="0"/>
            </a:endParaRPr>
          </a:p>
          <a:p>
            <a:pPr marL="0" indent="0">
              <a:buNone/>
            </a:pPr>
            <a:r>
              <a:rPr lang="en-US" sz="4000" b="1" dirty="0">
                <a:latin typeface="Copperplate Gothic Bold" panose="020E0705020206020404" pitchFamily="34" charset="0"/>
              </a:rPr>
              <a:t>Washington</a:t>
            </a:r>
            <a:r>
              <a:rPr lang="en-US" sz="4000" dirty="0">
                <a:latin typeface="Copperplate Gothic Bold" panose="020E0705020206020404" pitchFamily="34" charset="0"/>
              </a:rPr>
              <a:t>:  </a:t>
            </a:r>
          </a:p>
          <a:p>
            <a:pPr marL="0" indent="0">
              <a:buNone/>
            </a:pPr>
            <a:r>
              <a:rPr lang="en-US" sz="3600" i="1" dirty="0"/>
              <a:t>“…</a:t>
            </a:r>
            <a:r>
              <a:rPr lang="en-US" sz="3600" b="1" i="1" dirty="0"/>
              <a:t>steer clear of permanent alliance </a:t>
            </a:r>
            <a:r>
              <a:rPr lang="en-US" sz="3600" i="1" dirty="0"/>
              <a:t>with any portion of the foreign world.”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4000" b="1" dirty="0">
                <a:latin typeface="Copperplate Gothic Bold" panose="020E0705020206020404" pitchFamily="34" charset="0"/>
              </a:rPr>
              <a:t>Jefferson:  </a:t>
            </a:r>
          </a:p>
          <a:p>
            <a:pPr marL="0" indent="0">
              <a:buNone/>
            </a:pPr>
            <a:r>
              <a:rPr lang="en-US" sz="3600" i="1" dirty="0"/>
              <a:t>"Peace, commerce, and honest friendship with all nations--</a:t>
            </a:r>
            <a:r>
              <a:rPr lang="en-US" sz="3600" b="1" i="1" dirty="0"/>
              <a:t>entangling alliances with none</a:t>
            </a:r>
            <a:r>
              <a:rPr lang="en-US" sz="3600" i="1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480062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/>
              <a:t>Truman Doctrine: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67" name="Picture 3" descr="C:\Users\mark.tiller\Desktop\New folder\cambridge-a2-history-truman-doctrine-1947-2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" y="1371600"/>
            <a:ext cx="9218527" cy="518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0213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447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7030A0"/>
                </a:solidFill>
              </a:rPr>
              <a:t>Isolationism</a:t>
            </a:r>
            <a:r>
              <a:rPr lang="en-US" sz="5400" b="1" dirty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  <a:endParaRPr lang="en-US" sz="5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rgbClr val="7030A0"/>
                </a:solidFill>
              </a:rPr>
              <a:t>internationalism </a:t>
            </a:r>
          </a:p>
          <a:p>
            <a:pPr marL="0" indent="0">
              <a:buNone/>
            </a:pPr>
            <a:endParaRPr lang="en-US" sz="5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rgbClr val="7030A0"/>
                </a:solidFill>
                <a:sym typeface="Wingdings" panose="05000000000000000000" pitchFamily="2" charset="2"/>
              </a:rPr>
              <a:t>(“</a:t>
            </a:r>
            <a:r>
              <a:rPr lang="en-US" sz="5400" b="1" dirty="0">
                <a:solidFill>
                  <a:srgbClr val="7030A0"/>
                </a:solidFill>
              </a:rPr>
              <a:t>containment”)</a:t>
            </a:r>
          </a:p>
        </p:txBody>
      </p:sp>
    </p:spTree>
    <p:extLst>
      <p:ext uri="{BB962C8B-B14F-4D97-AF65-F5344CB8AC3E}">
        <p14:creationId xmlns:p14="http://schemas.microsoft.com/office/powerpoint/2010/main" val="17383537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/>
              <a:t>Truman Doctrine: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National Security Act of 1947 created NSC, DoD, JCS, CIA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555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a typeface="Calibri"/>
                <a:cs typeface="Times New Roman"/>
              </a:rPr>
              <a:t>National Security Council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3429000" cy="3048000"/>
          </a:xfrm>
        </p:spPr>
        <p:txBody>
          <a:bodyPr>
            <a:normAutofit fontScale="25000" lnSpcReduction="20000"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8800" b="1" u="sng" dirty="0">
                <a:ea typeface="Calibri"/>
                <a:cs typeface="Times New Roman"/>
              </a:rPr>
              <a:t>Statutory Members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8800" dirty="0">
                <a:ea typeface="Calibri"/>
                <a:cs typeface="Times New Roman"/>
              </a:rPr>
              <a:t>President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8800" dirty="0">
                <a:ea typeface="Calibri"/>
                <a:cs typeface="Times New Roman"/>
              </a:rPr>
              <a:t>Vice President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8800" dirty="0">
                <a:ea typeface="Calibri"/>
                <a:cs typeface="Times New Roman"/>
              </a:rPr>
              <a:t>Secretary of Defense 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8800" dirty="0">
                <a:ea typeface="Calibri"/>
                <a:cs typeface="Times New Roman"/>
              </a:rPr>
              <a:t>Secretary of State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8800" dirty="0">
                <a:ea typeface="Calibri"/>
                <a:cs typeface="Times New Roman"/>
              </a:rPr>
              <a:t>Secretary of Energy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59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4960" y="3581400"/>
            <a:ext cx="3352800" cy="28878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“Attendees”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National Security Advisor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Homeland Security Advisor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Chief of Staff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Attorney General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UN Ambassador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many others as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C:\Users\mark.tiller\Desktop\president images\N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20771"/>
            <a:ext cx="5181600" cy="475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14800" y="685801"/>
            <a:ext cx="5029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Statutory Advisors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Chairman of the Joint Chiefs of Staff (JCS)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Director Of National Intelligence (DNI)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2014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rmAutofit/>
          </a:bodyPr>
          <a:lstStyle/>
          <a:p>
            <a:r>
              <a:rPr lang="en-US" sz="4800" b="1" dirty="0"/>
              <a:t>Department of 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763000" cy="48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Chairman JCS</a:t>
            </a:r>
          </a:p>
          <a:p>
            <a:pPr marL="0" indent="0">
              <a:buNone/>
            </a:pPr>
            <a:r>
              <a:rPr lang="en-US" dirty="0"/>
              <a:t>Army </a:t>
            </a:r>
            <a:r>
              <a:rPr lang="en-US" dirty="0" err="1"/>
              <a:t>CoS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Navy </a:t>
            </a:r>
            <a:r>
              <a:rPr lang="en-US" dirty="0" err="1"/>
              <a:t>CoS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Air Force </a:t>
            </a:r>
            <a:r>
              <a:rPr lang="en-US" dirty="0" err="1"/>
              <a:t>CoS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Marine </a:t>
            </a:r>
            <a:r>
              <a:rPr lang="en-US" dirty="0" err="1"/>
              <a:t>Cmdt</a:t>
            </a:r>
            <a:r>
              <a:rPr lang="en-US" dirty="0"/>
              <a:t>.			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 		</a:t>
            </a:r>
          </a:p>
          <a:p>
            <a:pPr marL="0" indent="0">
              <a:buNone/>
            </a:pPr>
            <a:r>
              <a:rPr lang="en-US" dirty="0"/>
              <a:t>        		            </a:t>
            </a:r>
            <a:r>
              <a:rPr lang="en-US" sz="3000" i="1" dirty="0"/>
              <a:t>Joint Chiefs of Staff meet with Obama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1" name="Picture 3" descr="C:\Users\mark.tiller\Desktop\1024px-Obama_meets_with_Joint_Chiefs_about_DA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1676400"/>
            <a:ext cx="5680508" cy="378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3124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dirty="0"/>
              <a:t>(b) </a:t>
            </a:r>
            <a:r>
              <a:rPr lang="en-US" sz="8000" b="1" dirty="0"/>
              <a:t>Termination of use of United States Armed Forces; exceptions; extension period </a:t>
            </a:r>
          </a:p>
          <a:p>
            <a:pPr marL="0" indent="0">
              <a:buNone/>
            </a:pPr>
            <a:r>
              <a:rPr lang="en-US" sz="8800" dirty="0"/>
              <a:t>Within </a:t>
            </a:r>
            <a:r>
              <a:rPr lang="en-US" sz="8800" b="1" u="sng" dirty="0"/>
              <a:t>sixty</a:t>
            </a:r>
            <a:r>
              <a:rPr lang="en-US" sz="8800" b="1" dirty="0"/>
              <a:t> </a:t>
            </a:r>
            <a:r>
              <a:rPr lang="en-US" sz="8800" dirty="0"/>
              <a:t>calendar days after a report is submitted or is required to be submitted pursuant to section 1543(a)(1) of this title, whichever is earlier, the </a:t>
            </a:r>
            <a:r>
              <a:rPr lang="en-US" sz="8800" u="sng" dirty="0"/>
              <a:t>President shall terminate </a:t>
            </a:r>
            <a:r>
              <a:rPr lang="en-US" sz="8800" dirty="0"/>
              <a:t>any use of United States Armed Forces with respect to which such report was submitted (or required to be submitted), </a:t>
            </a:r>
            <a:r>
              <a:rPr lang="en-US" sz="8800" u="sng" dirty="0"/>
              <a:t>unless</a:t>
            </a:r>
            <a:r>
              <a:rPr lang="en-US" sz="8800" dirty="0"/>
              <a:t> the Congress (1) has </a:t>
            </a:r>
            <a:r>
              <a:rPr lang="en-US" sz="8800" u="sng" dirty="0"/>
              <a:t>declared war </a:t>
            </a:r>
            <a:r>
              <a:rPr lang="en-US" sz="8800" dirty="0"/>
              <a:t>or has enacted a specific </a:t>
            </a:r>
            <a:r>
              <a:rPr lang="en-US" sz="8800" u="sng" dirty="0"/>
              <a:t>authorization</a:t>
            </a:r>
            <a:r>
              <a:rPr lang="en-US" sz="8800" dirty="0"/>
              <a:t> for such use of United States Armed Forces, (2) has </a:t>
            </a:r>
            <a:r>
              <a:rPr lang="en-US" sz="8800" u="sng" dirty="0"/>
              <a:t>extended by law </a:t>
            </a:r>
            <a:r>
              <a:rPr lang="en-US" sz="8800" dirty="0"/>
              <a:t>such sixty-day period, or (3) is </a:t>
            </a:r>
            <a:r>
              <a:rPr lang="en-US" sz="8800" u="sng" dirty="0"/>
              <a:t>physically unable to meet </a:t>
            </a:r>
            <a:r>
              <a:rPr lang="en-US" sz="8800" dirty="0"/>
              <a:t>as a result of an armed attack upon the United States. Such sixty-day period shall be extended for not more than an </a:t>
            </a:r>
            <a:r>
              <a:rPr lang="en-US" sz="8800" u="sng" dirty="0"/>
              <a:t>additional thirty days</a:t>
            </a:r>
            <a:r>
              <a:rPr lang="en-US" sz="8800" dirty="0"/>
              <a:t> if the President </a:t>
            </a:r>
            <a:r>
              <a:rPr lang="en-US" sz="8800" u="sng" dirty="0"/>
              <a:t>determines and certifies</a:t>
            </a:r>
            <a:r>
              <a:rPr lang="en-US" sz="8800" dirty="0"/>
              <a:t> to the Congress in writing that unavoidable military necessity respecting the safety of United States Armed Forces requires the continued use of such armed forces in the course of bringing about a </a:t>
            </a:r>
            <a:r>
              <a:rPr lang="en-US" sz="8800" u="sng" dirty="0"/>
              <a:t>prompt removal</a:t>
            </a:r>
            <a:r>
              <a:rPr lang="en-US" sz="8800" dirty="0"/>
              <a:t> of such forces.</a:t>
            </a:r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8000" dirty="0"/>
              <a:t>(c) </a:t>
            </a:r>
            <a:r>
              <a:rPr lang="en-US" sz="8000" b="1" dirty="0"/>
              <a:t>Concurrent resolution for removal by President of United States Armed Forces </a:t>
            </a:r>
          </a:p>
          <a:p>
            <a:pPr marL="0" indent="0">
              <a:buNone/>
            </a:pPr>
            <a:r>
              <a:rPr lang="en-US" sz="8800" dirty="0"/>
              <a:t>Notwithstanding subsection (b), at any time that United States Armed Forces are engaged in hostilities outside the territory of the United States , its possessions and territories without a declaration of war or specific statutory authorization, such forces shall be removed by the President if the Congress so directs by concurrent resolution.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a typeface="Calibri"/>
                <a:cs typeface="Times New Roman"/>
              </a:rPr>
              <a:t>War Powers Act:  Termination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36A8C6-FD6C-43D8-BBCD-B844A6905D0D}"/>
              </a:ext>
            </a:extLst>
          </p:cNvPr>
          <p:cNvCxnSpPr/>
          <p:nvPr/>
        </p:nvCxnSpPr>
        <p:spPr>
          <a:xfrm>
            <a:off x="3733800" y="5105400"/>
            <a:ext cx="1828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94347B-60D5-45D1-8650-C5077867A3AD}"/>
              </a:ext>
            </a:extLst>
          </p:cNvPr>
          <p:cNvCxnSpPr>
            <a:cxnSpLocks/>
          </p:cNvCxnSpPr>
          <p:nvPr/>
        </p:nvCxnSpPr>
        <p:spPr>
          <a:xfrm>
            <a:off x="1720735" y="5943600"/>
            <a:ext cx="727086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EAFA77-D509-4B9D-8159-DB3167DE8E89}"/>
              </a:ext>
            </a:extLst>
          </p:cNvPr>
          <p:cNvCxnSpPr>
            <a:cxnSpLocks/>
          </p:cNvCxnSpPr>
          <p:nvPr/>
        </p:nvCxnSpPr>
        <p:spPr>
          <a:xfrm flipV="1">
            <a:off x="76200" y="6224848"/>
            <a:ext cx="3657600" cy="41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0597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219200"/>
            <a:ext cx="4038600" cy="10668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Central Intelligence Agency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10600" cy="6705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dirty="0"/>
              <a:t> </a:t>
            </a:r>
            <a:endParaRPr lang="en-US" sz="2200" dirty="0"/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  <a:endParaRPr lang="en-US" sz="2200" dirty="0"/>
          </a:p>
          <a:p>
            <a:pPr marL="0" indent="0">
              <a:buNone/>
            </a:pPr>
            <a:r>
              <a:rPr lang="en-US" sz="3500" dirty="0"/>
              <a:t>	</a:t>
            </a:r>
            <a:endParaRPr lang="en-US" sz="2200" dirty="0"/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mark.tiller\Desktop\CIA s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3429000" cy="24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4159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219200"/>
            <a:ext cx="4038600" cy="10668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Central Intelligence Agency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10600" cy="6705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500" dirty="0"/>
              <a:t>Directorate of Analysis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dirty="0"/>
              <a:t> </a:t>
            </a:r>
            <a:endParaRPr lang="en-US" sz="2200" dirty="0"/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  <a:endParaRPr lang="en-US" sz="2200" dirty="0"/>
          </a:p>
          <a:p>
            <a:pPr marL="0" indent="0">
              <a:buNone/>
            </a:pPr>
            <a:r>
              <a:rPr lang="en-US" sz="3500" dirty="0"/>
              <a:t>	</a:t>
            </a:r>
            <a:endParaRPr lang="en-US" sz="2200" dirty="0"/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mark.tiller\Desktop\CIA s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3429000" cy="24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3690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219200"/>
            <a:ext cx="4038600" cy="10668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Central Intelligence Agency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10600" cy="6705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500" dirty="0"/>
              <a:t>Directorate of Analysis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dirty="0"/>
              <a:t>Directorate of Operations</a:t>
            </a:r>
            <a:endParaRPr lang="en-US" sz="2200" dirty="0"/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pPr marL="0" indent="0">
              <a:buNone/>
            </a:pPr>
            <a:r>
              <a:rPr lang="en-US" sz="3500" dirty="0"/>
              <a:t>	</a:t>
            </a:r>
            <a:endParaRPr lang="en-US" sz="2200" dirty="0"/>
          </a:p>
          <a:p>
            <a:pPr marL="0" indent="0">
              <a:buNone/>
            </a:pPr>
            <a:r>
              <a:rPr lang="en-US" sz="3500" dirty="0"/>
              <a:t>	</a:t>
            </a:r>
            <a:endParaRPr lang="en-US" sz="2200" dirty="0"/>
          </a:p>
          <a:p>
            <a:pPr marL="0" indent="0">
              <a:buNone/>
            </a:pPr>
            <a:r>
              <a:rPr lang="en-US" sz="3500" dirty="0"/>
              <a:t>	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mark.tiller\Desktop\CIA s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3429000" cy="24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8496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219200"/>
            <a:ext cx="4038600" cy="10668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Central Intelligence Agency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10600" cy="6705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500" dirty="0"/>
              <a:t>Directorate of Analysis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dirty="0"/>
              <a:t>Directorate of Operations </a:t>
            </a:r>
            <a:r>
              <a:rPr lang="en-US" sz="2200" dirty="0"/>
              <a:t>(org. classified)</a:t>
            </a:r>
          </a:p>
          <a:p>
            <a:pPr marL="0" indent="0">
              <a:buNone/>
            </a:pPr>
            <a:r>
              <a:rPr lang="en-US" sz="3500" dirty="0"/>
              <a:t>	Foreign Intelligence</a:t>
            </a:r>
          </a:p>
          <a:p>
            <a:pPr marL="0" indent="0">
              <a:buNone/>
            </a:pPr>
            <a:r>
              <a:rPr lang="en-US" sz="3500" dirty="0"/>
              <a:t>	Counterintelligence</a:t>
            </a:r>
          </a:p>
          <a:p>
            <a:pPr marL="0" indent="0">
              <a:buNone/>
            </a:pPr>
            <a:r>
              <a:rPr lang="en-US" sz="3500" dirty="0"/>
              <a:t>	Counterterrorism</a:t>
            </a:r>
          </a:p>
          <a:p>
            <a:pPr marL="0" indent="0">
              <a:buNone/>
            </a:pPr>
            <a:r>
              <a:rPr lang="en-US" sz="3500" dirty="0"/>
              <a:t>	Counterproliferation</a:t>
            </a:r>
          </a:p>
          <a:p>
            <a:pPr marL="0" indent="0">
              <a:buNone/>
            </a:pPr>
            <a:r>
              <a:rPr lang="en-US" sz="3500" dirty="0"/>
              <a:t>	Special Operations </a:t>
            </a:r>
            <a:r>
              <a:rPr lang="en-US" sz="2600" dirty="0"/>
              <a:t>(paramilitary)</a:t>
            </a:r>
          </a:p>
          <a:p>
            <a:pPr marL="0" indent="0">
              <a:buNone/>
            </a:pPr>
            <a:r>
              <a:rPr lang="en-US" sz="3500" dirty="0"/>
              <a:t>	Covert Action Staff </a:t>
            </a:r>
            <a:r>
              <a:rPr lang="en-US" sz="2600" dirty="0"/>
              <a:t>(political and economic covert action)</a:t>
            </a:r>
          </a:p>
          <a:p>
            <a:pPr marL="0" indent="0">
              <a:buNone/>
            </a:pPr>
            <a:r>
              <a:rPr lang="en-US" sz="3500" dirty="0"/>
              <a:t>	Specific Geographic Desks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mark.tiller\Desktop\CIA s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3429000" cy="24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88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685800"/>
            <a:ext cx="6055179" cy="25908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FOREIGN AFFAIRS:</a:t>
            </a:r>
            <a:br>
              <a:rPr lang="en-US" sz="5400" b="1" dirty="0">
                <a:solidFill>
                  <a:srgbClr val="C00000"/>
                </a:solidFill>
              </a:rPr>
            </a:b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>Department of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733800"/>
            <a:ext cx="83820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Jefferson's initial staff = four clerks, one translator, and one messenger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4000" dirty="0"/>
              <a:t>By 1791, five European missions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 descr="C:\Users\mark.tiller\Desktop\sh-tjeffer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79" y="116381"/>
            <a:ext cx="2827564" cy="31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71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219200"/>
            <a:ext cx="4038600" cy="10668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Central Intelligence Agency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10600" cy="6705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500" dirty="0"/>
              <a:t>Directorate of Analysis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dirty="0"/>
              <a:t>Directorate of Operations </a:t>
            </a:r>
            <a:r>
              <a:rPr lang="en-US" sz="2200" dirty="0"/>
              <a:t>(org. classified)</a:t>
            </a:r>
          </a:p>
          <a:p>
            <a:pPr marL="0" indent="0">
              <a:buNone/>
            </a:pPr>
            <a:r>
              <a:rPr lang="en-US" sz="3500" dirty="0"/>
              <a:t>	Foreign Intelligence</a:t>
            </a:r>
          </a:p>
          <a:p>
            <a:pPr marL="0" indent="0">
              <a:buNone/>
            </a:pPr>
            <a:r>
              <a:rPr lang="en-US" sz="3500" dirty="0"/>
              <a:t>	Counterintelligence</a:t>
            </a:r>
          </a:p>
          <a:p>
            <a:pPr marL="0" indent="0">
              <a:buNone/>
            </a:pPr>
            <a:r>
              <a:rPr lang="en-US" sz="3500" dirty="0"/>
              <a:t>	Counterterrorism</a:t>
            </a:r>
          </a:p>
          <a:p>
            <a:pPr marL="0" indent="0">
              <a:buNone/>
            </a:pPr>
            <a:r>
              <a:rPr lang="en-US" sz="3500" dirty="0"/>
              <a:t>	Counterproliferation</a:t>
            </a:r>
          </a:p>
          <a:p>
            <a:pPr marL="0" indent="0">
              <a:buNone/>
            </a:pPr>
            <a:r>
              <a:rPr lang="en-US" sz="3500" dirty="0"/>
              <a:t>	Special Operations </a:t>
            </a:r>
            <a:r>
              <a:rPr lang="en-US" sz="2600" dirty="0"/>
              <a:t>(paramilitary)</a:t>
            </a:r>
          </a:p>
          <a:p>
            <a:pPr marL="0" indent="0">
              <a:buNone/>
            </a:pPr>
            <a:r>
              <a:rPr lang="en-US" sz="3500" dirty="0"/>
              <a:t>	Covert Action Staff </a:t>
            </a:r>
            <a:r>
              <a:rPr lang="en-US" sz="2600" dirty="0"/>
              <a:t>(political and economic covert action)</a:t>
            </a:r>
          </a:p>
          <a:p>
            <a:pPr marL="0" indent="0">
              <a:buNone/>
            </a:pPr>
            <a:r>
              <a:rPr lang="en-US" sz="3500" dirty="0"/>
              <a:t>	Specific Geographic Desks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Directorate of Support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Directorate of Science and Technology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Directorate of Digital Innovation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mark.tiller\Desktop\CIA s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3429000" cy="24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0732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2057400"/>
            <a:ext cx="3200400" cy="3886200"/>
          </a:xfrm>
        </p:spPr>
        <p:txBody>
          <a:bodyPr>
            <a:normAutofit/>
          </a:bodyPr>
          <a:lstStyle/>
          <a:p>
            <a:r>
              <a:rPr lang="en-US" sz="2600" b="1" dirty="0"/>
              <a:t>Military Officers</a:t>
            </a:r>
            <a:br>
              <a:rPr lang="en-US" sz="2600" dirty="0"/>
            </a:br>
            <a:r>
              <a:rPr lang="en-US" sz="2600" i="1" dirty="0"/>
              <a:t>(Defense Dep’t)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endParaRPr lang="en-US" sz="2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-180120" y="2438400"/>
            <a:ext cx="3792371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Foreign Service Officers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(State Dep’t)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978290" y="685800"/>
            <a:ext cx="324191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Intel. Officers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(CIA)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Picture 2" descr="C:\Users\mark.tiller\Desktop\CIA s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104"/>
            <a:ext cx="2635484" cy="25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ark.tiller\Desktop\US_Department_of_State_official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8785"/>
            <a:ext cx="2743199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68" y="-9580"/>
            <a:ext cx="2618522" cy="26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01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4163" y="1152182"/>
            <a:ext cx="2895600" cy="5635045"/>
          </a:xfrm>
        </p:spPr>
        <p:txBody>
          <a:bodyPr>
            <a:normAutofit/>
          </a:bodyPr>
          <a:lstStyle/>
          <a:p>
            <a:r>
              <a:rPr lang="en-US" sz="2600" b="1" dirty="0"/>
              <a:t>Military Officers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endParaRPr lang="en-US" sz="2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-180120" y="1444918"/>
            <a:ext cx="3792371" cy="4955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Foreign Service Officers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978290" y="685800"/>
            <a:ext cx="324191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Intel. Officers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Picture 2" descr="C:\Users\mark.tiller\Desktop\CIA s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104"/>
            <a:ext cx="2635484" cy="25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ark.tiller\Desktop\US_Department_of_State_official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8785"/>
            <a:ext cx="2743199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68" y="13733"/>
            <a:ext cx="2618522" cy="2618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6629" y="41148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their roles differ? </a:t>
            </a:r>
          </a:p>
        </p:txBody>
      </p:sp>
    </p:spTree>
    <p:extLst>
      <p:ext uri="{BB962C8B-B14F-4D97-AF65-F5344CB8AC3E}">
        <p14:creationId xmlns:p14="http://schemas.microsoft.com/office/powerpoint/2010/main" val="6448595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“SOFT POWER”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454" y="914400"/>
            <a:ext cx="83820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</a:rPr>
              <a:t>non-military tools of foreign policy</a:t>
            </a:r>
          </a:p>
          <a:p>
            <a:pPr marL="0" indent="0">
              <a:buNone/>
            </a:pPr>
            <a:endParaRPr lang="en-US" sz="4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</a:rPr>
              <a:t>  			</a:t>
            </a:r>
          </a:p>
        </p:txBody>
      </p:sp>
    </p:spTree>
    <p:extLst>
      <p:ext uri="{BB962C8B-B14F-4D97-AF65-F5344CB8AC3E}">
        <p14:creationId xmlns:p14="http://schemas.microsoft.com/office/powerpoint/2010/main" val="38490422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“SOFT POWER”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454" y="914400"/>
            <a:ext cx="83820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</a:rPr>
              <a:t>non-military tools of foreign policy:</a:t>
            </a:r>
          </a:p>
          <a:p>
            <a:pPr marL="0" indent="0">
              <a:buNone/>
            </a:pPr>
            <a:endParaRPr lang="en-US" sz="4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</a:rPr>
              <a:t>  			Examples?</a:t>
            </a:r>
          </a:p>
        </p:txBody>
      </p:sp>
    </p:spTree>
    <p:extLst>
      <p:ext uri="{BB962C8B-B14F-4D97-AF65-F5344CB8AC3E}">
        <p14:creationId xmlns:p14="http://schemas.microsoft.com/office/powerpoint/2010/main" val="4284278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“SOFT POWER”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820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</a:rPr>
              <a:t>non-military tools of foreign policy:</a:t>
            </a:r>
          </a:p>
          <a:p>
            <a:pPr marL="0" indent="0">
              <a:buNone/>
            </a:pPr>
            <a:r>
              <a:rPr lang="en-US" sz="3600" i="1" dirty="0"/>
              <a:t>      diplomacy</a:t>
            </a:r>
          </a:p>
          <a:p>
            <a:pPr marL="0" indent="0">
              <a:buNone/>
            </a:pPr>
            <a:r>
              <a:rPr lang="en-US" sz="3600" i="1" dirty="0"/>
              <a:t>      international institutions</a:t>
            </a:r>
          </a:p>
          <a:p>
            <a:pPr marL="0" indent="0">
              <a:buNone/>
            </a:pPr>
            <a:r>
              <a:rPr lang="en-US" sz="3600" i="1" dirty="0"/>
              <a:t>      foreign intelligence gathering</a:t>
            </a:r>
          </a:p>
          <a:p>
            <a:pPr marL="0" indent="0">
              <a:buNone/>
            </a:pPr>
            <a:r>
              <a:rPr lang="en-US" sz="3600" i="1" dirty="0"/>
              <a:t>      propaganda (persuasion, influence) </a:t>
            </a:r>
          </a:p>
          <a:p>
            <a:pPr marL="0" indent="0">
              <a:buNone/>
            </a:pPr>
            <a:r>
              <a:rPr lang="en-US" sz="3600" i="1" dirty="0"/>
              <a:t>      foreign aid (military, non-military)</a:t>
            </a:r>
          </a:p>
          <a:p>
            <a:pPr marL="0" indent="0">
              <a:buNone/>
            </a:pPr>
            <a:r>
              <a:rPr lang="en-US" sz="3600" i="1" dirty="0"/>
              <a:t>      academic research and cooperation</a:t>
            </a:r>
          </a:p>
          <a:p>
            <a:pPr marL="0" indent="0">
              <a:buNone/>
            </a:pPr>
            <a:r>
              <a:rPr lang="en-US" sz="3600" i="1" dirty="0"/>
              <a:t>      economic cooperation or pressure</a:t>
            </a:r>
          </a:p>
          <a:p>
            <a:pPr marL="0" indent="0">
              <a:buNone/>
            </a:pPr>
            <a:r>
              <a:rPr lang="en-US" sz="3600" i="1" dirty="0"/>
              <a:t>	(</a:t>
            </a:r>
            <a:r>
              <a:rPr lang="en-US" sz="2800" i="1" dirty="0"/>
              <a:t>trade agreements, sanctions, boycotts)</a:t>
            </a:r>
          </a:p>
          <a:p>
            <a:pPr marL="0" indent="0">
              <a:buNone/>
            </a:pPr>
            <a:r>
              <a:rPr lang="en-US" sz="3600" i="1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3366621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/>
              <a:t>Truman Doctrine: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National Security Act of 1947 created NSC, DoD, JCS, CIA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785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2475E7C-13FB-4F60-A8DE-3739CC8F5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99"/>
            <a:ext cx="9067800" cy="465623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FB802E-D840-44E4-B4C1-E24887584C36}"/>
              </a:ext>
            </a:extLst>
          </p:cNvPr>
          <p:cNvSpPr txBox="1"/>
          <p:nvPr/>
        </p:nvSpPr>
        <p:spPr>
          <a:xfrm>
            <a:off x="206298" y="5039603"/>
            <a:ext cx="5386039" cy="95410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interest groups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no natural constituency?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FCF6B-1212-42E9-8788-20B7794C4040}"/>
              </a:ext>
            </a:extLst>
          </p:cNvPr>
          <p:cNvSpPr txBox="1"/>
          <p:nvPr/>
        </p:nvSpPr>
        <p:spPr>
          <a:xfrm>
            <a:off x="5863682" y="5039603"/>
            <a:ext cx="3048000" cy="95410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Congress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don’t care?</a:t>
            </a:r>
          </a:p>
        </p:txBody>
      </p:sp>
    </p:spTree>
    <p:extLst>
      <p:ext uri="{BB962C8B-B14F-4D97-AF65-F5344CB8AC3E}">
        <p14:creationId xmlns:p14="http://schemas.microsoft.com/office/powerpoint/2010/main" val="34604453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2475E7C-13FB-4F60-A8DE-3739CC8F5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99"/>
            <a:ext cx="9067800" cy="465623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FB802E-D840-44E4-B4C1-E24887584C36}"/>
              </a:ext>
            </a:extLst>
          </p:cNvPr>
          <p:cNvSpPr txBox="1"/>
          <p:nvPr/>
        </p:nvSpPr>
        <p:spPr>
          <a:xfrm>
            <a:off x="206298" y="5039603"/>
            <a:ext cx="5386039" cy="138499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interest groups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(contractors, business and trade, ethnicity, science, culture, religion)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FCF6B-1212-42E9-8788-20B7794C4040}"/>
              </a:ext>
            </a:extLst>
          </p:cNvPr>
          <p:cNvSpPr txBox="1"/>
          <p:nvPr/>
        </p:nvSpPr>
        <p:spPr>
          <a:xfrm>
            <a:off x="5863682" y="5039603"/>
            <a:ext cx="3048000" cy="138499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Congress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(leaders, committees, chairs)</a:t>
            </a:r>
          </a:p>
        </p:txBody>
      </p:sp>
    </p:spTree>
    <p:extLst>
      <p:ext uri="{BB962C8B-B14F-4D97-AF65-F5344CB8AC3E}">
        <p14:creationId xmlns:p14="http://schemas.microsoft.com/office/powerpoint/2010/main" val="39743566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2475E7C-13FB-4F60-A8DE-3739CC8F5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99"/>
            <a:ext cx="9067800" cy="465623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FB802E-D840-44E4-B4C1-E24887584C36}"/>
              </a:ext>
            </a:extLst>
          </p:cNvPr>
          <p:cNvSpPr txBox="1"/>
          <p:nvPr/>
        </p:nvSpPr>
        <p:spPr>
          <a:xfrm>
            <a:off x="206298" y="5039603"/>
            <a:ext cx="5386039" cy="138499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interest groups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(contractors, business and trade, ethnicity, science, culture, religion)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FCF6B-1212-42E9-8788-20B7794C4040}"/>
              </a:ext>
            </a:extLst>
          </p:cNvPr>
          <p:cNvSpPr txBox="1"/>
          <p:nvPr/>
        </p:nvSpPr>
        <p:spPr>
          <a:xfrm>
            <a:off x="5863682" y="5039603"/>
            <a:ext cx="3048000" cy="138499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Congress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(leaders, committees, chairs)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6405D-E403-402F-BF34-8F913C9E428F}"/>
              </a:ext>
            </a:extLst>
          </p:cNvPr>
          <p:cNvSpPr txBox="1"/>
          <p:nvPr/>
        </p:nvSpPr>
        <p:spPr>
          <a:xfrm>
            <a:off x="7593811" y="1752600"/>
            <a:ext cx="1371600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13500-9D36-4625-AED6-1BBE5136ADDA}"/>
              </a:ext>
            </a:extLst>
          </p:cNvPr>
          <p:cNvSpPr txBox="1"/>
          <p:nvPr/>
        </p:nvSpPr>
        <p:spPr>
          <a:xfrm>
            <a:off x="178589" y="1752600"/>
            <a:ext cx="1139282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IGOs</a:t>
            </a:r>
          </a:p>
        </p:txBody>
      </p:sp>
    </p:spTree>
    <p:extLst>
      <p:ext uri="{BB962C8B-B14F-4D97-AF65-F5344CB8AC3E}">
        <p14:creationId xmlns:p14="http://schemas.microsoft.com/office/powerpoint/2010/main" val="71337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37390"/>
            <a:ext cx="2819400" cy="56387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dirty="0"/>
              <a:t>A “lens” can help us focus and see,  but it may also “blind” us to the big picture</a:t>
            </a:r>
          </a:p>
        </p:txBody>
      </p:sp>
      <p:pic>
        <p:nvPicPr>
          <p:cNvPr id="1028" name="Picture 4" descr="C:\Users\mark.tiller\Desktop\New folder\imagesFLJE10U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44" y="207981"/>
            <a:ext cx="6155639" cy="649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3102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4726-A59F-4D4E-933D-C017AA5C7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5135563"/>
          </a:xfrm>
        </p:spPr>
        <p:txBody>
          <a:bodyPr/>
          <a:lstStyle/>
          <a:p>
            <a:r>
              <a:rPr lang="en-US" sz="2800" dirty="0"/>
              <a:t>“</a:t>
            </a:r>
            <a:r>
              <a:rPr lang="en-US" sz="2800" b="1" dirty="0"/>
              <a:t>Two-Presidency Thesis</a:t>
            </a:r>
            <a:r>
              <a:rPr lang="en-US" sz="2800" dirty="0"/>
              <a:t>” (</a:t>
            </a:r>
            <a:r>
              <a:rPr lang="en-US" sz="2800" dirty="0" err="1"/>
              <a:t>Wildavsky</a:t>
            </a:r>
            <a:r>
              <a:rPr lang="en-US" sz="2800" dirty="0"/>
              <a:t>):                  President is more powerful in foreign policy</a:t>
            </a:r>
          </a:p>
          <a:p>
            <a:endParaRPr lang="en-US" sz="2800" dirty="0"/>
          </a:p>
          <a:p>
            <a:r>
              <a:rPr lang="en-US" sz="2800" dirty="0"/>
              <a:t>Rather than </a:t>
            </a:r>
            <a:r>
              <a:rPr lang="en-US" sz="2800" b="1" dirty="0"/>
              <a:t>treaties</a:t>
            </a:r>
            <a:r>
              <a:rPr lang="en-US" sz="2800" dirty="0"/>
              <a:t>, President can negotiate </a:t>
            </a:r>
            <a:r>
              <a:rPr lang="en-US" sz="2800" b="1" dirty="0"/>
              <a:t>executive agreements</a:t>
            </a:r>
          </a:p>
          <a:p>
            <a:endParaRPr lang="en-US" sz="2800" dirty="0"/>
          </a:p>
          <a:p>
            <a:r>
              <a:rPr lang="en-US" sz="2800" dirty="0"/>
              <a:t>But all issues are </a:t>
            </a:r>
            <a:r>
              <a:rPr lang="en-US" sz="2800" b="1" dirty="0"/>
              <a:t>transnational</a:t>
            </a:r>
            <a:r>
              <a:rPr lang="en-US" sz="2800" dirty="0"/>
              <a:t>:  both international and domestic (“</a:t>
            </a:r>
            <a:r>
              <a:rPr lang="en-US" sz="2800" dirty="0" err="1"/>
              <a:t>intermestic</a:t>
            </a:r>
            <a:r>
              <a:rPr lang="en-US" sz="2800" dirty="0"/>
              <a:t>”)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71ECD-DEC3-488A-AAC6-AD7CB10B3C94}"/>
              </a:ext>
            </a:extLst>
          </p:cNvPr>
          <p:cNvSpPr txBox="1"/>
          <p:nvPr/>
        </p:nvSpPr>
        <p:spPr>
          <a:xfrm>
            <a:off x="304800" y="6096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Presidential Dominance of Foreign Policy</a:t>
            </a:r>
          </a:p>
        </p:txBody>
      </p:sp>
    </p:spTree>
    <p:extLst>
      <p:ext uri="{BB962C8B-B14F-4D97-AF65-F5344CB8AC3E}">
        <p14:creationId xmlns:p14="http://schemas.microsoft.com/office/powerpoint/2010/main" val="21902365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/>
              <a:t>Truman Doctrine: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National Security Act of 1947 created NSC, DoD, JCS, CIA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4195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/>
              <a:t>Truman Doctrine: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National Security Act of 1947 created NSC, DoD, JCS, CIA </a:t>
            </a:r>
          </a:p>
          <a:p>
            <a:endParaRPr lang="en-US" dirty="0"/>
          </a:p>
          <a:p>
            <a:r>
              <a:rPr lang="en-US" dirty="0"/>
              <a:t>Marshall Plan (reconstruction aid to Europe)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574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2209800" cy="3687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Recipients of the Marshall Plan (1947)</a:t>
            </a:r>
          </a:p>
        </p:txBody>
      </p:sp>
      <p:pic>
        <p:nvPicPr>
          <p:cNvPr id="10242" name="Picture 2" descr="C:\Users\mark.tiller\Desktop\Teaching now Fall 2016\projections\foreign policy\5  Marshall 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59" y="0"/>
            <a:ext cx="7066441" cy="700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8052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2209800" cy="3687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Recipients of the Marshall Plan (1947)</a:t>
            </a:r>
          </a:p>
        </p:txBody>
      </p:sp>
      <p:pic>
        <p:nvPicPr>
          <p:cNvPr id="10242" name="Picture 2" descr="C:\Users\mark.tiller\Desktop\Teaching now Fall 2016\projections\foreign policy\5  Marshall 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59" y="0"/>
            <a:ext cx="7066441" cy="700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834C64DD-21B7-46C3-A78D-8BF8BFB0F78C}"/>
              </a:ext>
            </a:extLst>
          </p:cNvPr>
          <p:cNvSpPr/>
          <p:nvPr/>
        </p:nvSpPr>
        <p:spPr>
          <a:xfrm>
            <a:off x="4648200" y="3426229"/>
            <a:ext cx="762000" cy="1371600"/>
          </a:xfrm>
          <a:prstGeom prst="donut">
            <a:avLst>
              <a:gd name="adj" fmla="val 64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C260F22D-0F72-4ACF-8EF1-EDA9B49A55F2}"/>
              </a:ext>
            </a:extLst>
          </p:cNvPr>
          <p:cNvSpPr/>
          <p:nvPr/>
        </p:nvSpPr>
        <p:spPr>
          <a:xfrm rot="19150480">
            <a:off x="5033544" y="4760014"/>
            <a:ext cx="1063918" cy="1939687"/>
          </a:xfrm>
          <a:prstGeom prst="donut">
            <a:avLst>
              <a:gd name="adj" fmla="val 64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419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2209800" cy="3687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Recipients of the Marshall Plan (1947)</a:t>
            </a:r>
          </a:p>
        </p:txBody>
      </p:sp>
      <p:pic>
        <p:nvPicPr>
          <p:cNvPr id="10242" name="Picture 2" descr="C:\Users\mark.tiller\Desktop\Teaching now Fall 2016\projections\foreign policy\5  Marshall 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59" y="0"/>
            <a:ext cx="7066441" cy="700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81800" y="2302606"/>
            <a:ext cx="205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USSR is Excluded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6887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/>
              <a:t>Truman Doctrine: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National Security Act of 1947 created NSC, DoD, JCS, CIA </a:t>
            </a:r>
          </a:p>
          <a:p>
            <a:endParaRPr lang="en-US" dirty="0"/>
          </a:p>
          <a:p>
            <a:r>
              <a:rPr lang="en-US" dirty="0"/>
              <a:t>Marshall Plan (reconstruction aid to Europe)</a:t>
            </a:r>
          </a:p>
          <a:p>
            <a:endParaRPr lang="en-US" dirty="0"/>
          </a:p>
          <a:p>
            <a:r>
              <a:rPr lang="en-US" dirty="0"/>
              <a:t>Alliances (North Atlantic Treaty Organization, others), military aid, and bases around the globe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4544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" y="76200"/>
            <a:ext cx="9118756" cy="6096000"/>
          </a:xfrm>
        </p:spPr>
      </p:pic>
    </p:spTree>
    <p:extLst>
      <p:ext uri="{BB962C8B-B14F-4D97-AF65-F5344CB8AC3E}">
        <p14:creationId xmlns:p14="http://schemas.microsoft.com/office/powerpoint/2010/main" val="1305389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4862"/>
            <a:ext cx="9174480" cy="5608319"/>
          </a:xfrm>
        </p:spPr>
      </p:pic>
      <p:sp>
        <p:nvSpPr>
          <p:cNvPr id="3" name="Rectangle 2"/>
          <p:cNvSpPr/>
          <p:nvPr/>
        </p:nvSpPr>
        <p:spPr>
          <a:xfrm>
            <a:off x="3546539" y="5943600"/>
            <a:ext cx="2081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 Today</a:t>
            </a:r>
          </a:p>
        </p:txBody>
      </p:sp>
    </p:spTree>
    <p:extLst>
      <p:ext uri="{BB962C8B-B14F-4D97-AF65-F5344CB8AC3E}">
        <p14:creationId xmlns:p14="http://schemas.microsoft.com/office/powerpoint/2010/main" val="38872029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" y="76200"/>
            <a:ext cx="9106800" cy="6608935"/>
          </a:xfrm>
        </p:spPr>
      </p:pic>
    </p:spTree>
    <p:extLst>
      <p:ext uri="{BB962C8B-B14F-4D97-AF65-F5344CB8AC3E}">
        <p14:creationId xmlns:p14="http://schemas.microsoft.com/office/powerpoint/2010/main" val="3255929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06101"/>
            <a:ext cx="8610600" cy="736899"/>
          </a:xfrm>
        </p:spPr>
        <p:txBody>
          <a:bodyPr>
            <a:noAutofit/>
          </a:bodyPr>
          <a:lstStyle/>
          <a:p>
            <a:r>
              <a:rPr lang="en-US" sz="3200" b="1" dirty="0"/>
              <a:t>Monroe Doctrine: Opposition to colonialism;</a:t>
            </a:r>
            <a:br>
              <a:rPr lang="en-US" sz="3200" b="1" dirty="0"/>
            </a:br>
            <a:r>
              <a:rPr lang="en-US" sz="3200" b="1" dirty="0"/>
              <a:t>Europeans should stay out of American affairs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k.tiller\Desktop\New folder\Foto2-Democracia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3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073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/>
              <a:t>Truman Doctrine: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National Security Act of 1947 created NSC, DoD, JCS, CIA </a:t>
            </a:r>
          </a:p>
          <a:p>
            <a:endParaRPr lang="en-US" dirty="0"/>
          </a:p>
          <a:p>
            <a:r>
              <a:rPr lang="en-US" dirty="0"/>
              <a:t>Marshall Plan (reconstruction aid to Europe)</a:t>
            </a:r>
          </a:p>
          <a:p>
            <a:endParaRPr lang="en-US" dirty="0"/>
          </a:p>
          <a:p>
            <a:r>
              <a:rPr lang="en-US" dirty="0"/>
              <a:t>Alliances (NATO, others), military aid, and bases around the globe</a:t>
            </a:r>
          </a:p>
          <a:p>
            <a:endParaRPr lang="en-US" dirty="0"/>
          </a:p>
          <a:p>
            <a:r>
              <a:rPr lang="en-US" dirty="0"/>
              <a:t>Covert Action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101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Covert 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/>
          </a:bodyPr>
          <a:lstStyle/>
          <a:p>
            <a:r>
              <a:rPr lang="en-US" sz="4000" dirty="0"/>
              <a:t>Political Intervention</a:t>
            </a:r>
          </a:p>
          <a:p>
            <a:r>
              <a:rPr lang="en-US" sz="4000" dirty="0"/>
              <a:t>Destabilization</a:t>
            </a:r>
          </a:p>
          <a:p>
            <a:r>
              <a:rPr lang="en-US" sz="4000" dirty="0"/>
              <a:t>Coups</a:t>
            </a:r>
          </a:p>
          <a:p>
            <a:r>
              <a:rPr lang="en-US" sz="4000" dirty="0"/>
              <a:t>Paramilitary Intervention</a:t>
            </a:r>
          </a:p>
          <a:p>
            <a:r>
              <a:rPr lang="en-US" sz="4000" dirty="0"/>
              <a:t>Counterinsurgency</a:t>
            </a:r>
          </a:p>
          <a:p>
            <a:r>
              <a:rPr lang="en-US" sz="4000" dirty="0"/>
              <a:t>Other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272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/>
              <a:t>Truman Doctrine: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National Security Act of 1947 created NSC, DoD, JCS, CIA </a:t>
            </a:r>
          </a:p>
          <a:p>
            <a:endParaRPr lang="en-US" dirty="0"/>
          </a:p>
          <a:p>
            <a:r>
              <a:rPr lang="en-US" dirty="0"/>
              <a:t>Marshall Plan (reconstruction aid to Europe)</a:t>
            </a:r>
          </a:p>
          <a:p>
            <a:endParaRPr lang="en-US" dirty="0"/>
          </a:p>
          <a:p>
            <a:r>
              <a:rPr lang="en-US" dirty="0"/>
              <a:t>Alliances (NATO, others), military aid, and bases around the globe</a:t>
            </a:r>
          </a:p>
          <a:p>
            <a:endParaRPr lang="en-US" dirty="0"/>
          </a:p>
          <a:p>
            <a:r>
              <a:rPr lang="en-US" dirty="0"/>
              <a:t>Covert Action </a:t>
            </a:r>
          </a:p>
          <a:p>
            <a:endParaRPr lang="en-US" dirty="0"/>
          </a:p>
          <a:p>
            <a:r>
              <a:rPr lang="en-US" dirty="0"/>
              <a:t>Nuclear Deterrence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255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/>
              <a:t>Truman Doctrine: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National Security Act of 1947 created NSC, DoD, JCS, CIA </a:t>
            </a:r>
          </a:p>
          <a:p>
            <a:endParaRPr lang="en-US" dirty="0"/>
          </a:p>
          <a:p>
            <a:r>
              <a:rPr lang="en-US" dirty="0"/>
              <a:t>Marshall Plan (reconstruction aid to Europe)</a:t>
            </a:r>
          </a:p>
          <a:p>
            <a:endParaRPr lang="en-US" dirty="0"/>
          </a:p>
          <a:p>
            <a:r>
              <a:rPr lang="en-US" dirty="0"/>
              <a:t>Alliances (NATO, others), military aid, and bases around the globe</a:t>
            </a:r>
          </a:p>
          <a:p>
            <a:endParaRPr lang="en-US" dirty="0"/>
          </a:p>
          <a:p>
            <a:r>
              <a:rPr lang="en-US" dirty="0"/>
              <a:t>Covert Action </a:t>
            </a:r>
          </a:p>
          <a:p>
            <a:endParaRPr lang="en-US" dirty="0"/>
          </a:p>
          <a:p>
            <a:r>
              <a:rPr lang="en-US" dirty="0"/>
              <a:t>Nuclear Deterrence       </a:t>
            </a:r>
            <a:r>
              <a:rPr lang="en-US" b="1" dirty="0">
                <a:solidFill>
                  <a:srgbClr val="C00000"/>
                </a:solidFill>
              </a:rPr>
              <a:t>TRIAD?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001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785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Nuclear Triad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4833" y="785018"/>
            <a:ext cx="8229600" cy="4525963"/>
          </a:xfrm>
        </p:spPr>
        <p:txBody>
          <a:bodyPr/>
          <a:lstStyle/>
          <a:p>
            <a:r>
              <a:rPr lang="en-US" dirty="0"/>
              <a:t>ICM</a:t>
            </a:r>
          </a:p>
        </p:txBody>
      </p:sp>
      <p:pic>
        <p:nvPicPr>
          <p:cNvPr id="1026" name="Picture 2" descr="C:\Users\mark.tiller\Desktop\more\SHIP_SSBN-X_Concept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70" y="762000"/>
            <a:ext cx="308113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.tiller\Desktop\more\tub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85018"/>
            <a:ext cx="3424917" cy="23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.tiller\Desktop\more\300px-Peacekeeper_missi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" y="-304800"/>
            <a:ext cx="257376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.tiller\Desktop\more\8442656745_5cd0daff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150"/>
            <a:ext cx="29718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84" y="3569731"/>
            <a:ext cx="257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Intercontinental Ballistic Missiles (ICBMs)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4067" y="3182034"/>
            <a:ext cx="272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Submarine-Launched Ballistic Missiles (SLBMs)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82643" y="4800600"/>
            <a:ext cx="102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Long-Range Bombers</a:t>
            </a:r>
          </a:p>
        </p:txBody>
      </p:sp>
      <p:pic>
        <p:nvPicPr>
          <p:cNvPr id="8" name="Picture 3" descr="C:\Users\mark.tiller\Desktop\bomber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570" y="4241462"/>
            <a:ext cx="4948073" cy="26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433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/>
              <a:t>Truman Doctrine: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National Security Act of 1947 created NSC, DoD, JCS, CIA </a:t>
            </a:r>
          </a:p>
          <a:p>
            <a:endParaRPr lang="en-US" dirty="0"/>
          </a:p>
          <a:p>
            <a:r>
              <a:rPr lang="en-US" dirty="0"/>
              <a:t>Marshall Plan (reconstruction aid to Europe)</a:t>
            </a:r>
          </a:p>
          <a:p>
            <a:endParaRPr lang="en-US" dirty="0"/>
          </a:p>
          <a:p>
            <a:r>
              <a:rPr lang="en-US" dirty="0"/>
              <a:t>Alliances (NATO, others), military aid, and bases around the globe</a:t>
            </a:r>
          </a:p>
          <a:p>
            <a:endParaRPr lang="en-US" dirty="0"/>
          </a:p>
          <a:p>
            <a:r>
              <a:rPr lang="en-US" dirty="0"/>
              <a:t>Covert Action </a:t>
            </a:r>
          </a:p>
          <a:p>
            <a:endParaRPr lang="en-US" dirty="0"/>
          </a:p>
          <a:p>
            <a:r>
              <a:rPr lang="en-US" dirty="0"/>
              <a:t>Nuclear Deterrence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528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77972" y="1066800"/>
            <a:ext cx="24781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COLD WAR = BIPOLAR WORLD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(Lens… or Blinders?)</a:t>
            </a:r>
          </a:p>
        </p:txBody>
      </p:sp>
      <p:pic>
        <p:nvPicPr>
          <p:cNvPr id="13314" name="Picture 2" descr="C:\Users\mark.tiller\Desktop\New folder\Cold_war_europe_military_alliances_map_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70" y="0"/>
            <a:ext cx="6635347" cy="68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913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457200"/>
            <a:ext cx="6553200" cy="685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C00000"/>
                </a:solidFill>
              </a:rPr>
              <a:t>The Korea Lesson</a:t>
            </a:r>
          </a:p>
        </p:txBody>
      </p:sp>
      <p:pic>
        <p:nvPicPr>
          <p:cNvPr id="3074" name="Picture 2" descr="C:\Users\mark.tiller\Desktop\New folder\34a183a23874e30f05c8374cde4902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3549"/>
            <a:ext cx="3733800" cy="48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k.tiller\Desktop\New folder\__2992871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68" y="2011340"/>
            <a:ext cx="5224332" cy="481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1447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mark.tiller\Desktop\Teaching now Fall 2016\projections\foreign policy\2 Ko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" y="1524000"/>
            <a:ext cx="90311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73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mark.tiller\Desktop\Teaching now Fall 2016\projections\foreign policy\2 Ko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" y="1524000"/>
            <a:ext cx="90311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Korea Lesson?</a:t>
            </a:r>
          </a:p>
        </p:txBody>
      </p:sp>
    </p:spTree>
    <p:extLst>
      <p:ext uri="{BB962C8B-B14F-4D97-AF65-F5344CB8AC3E}">
        <p14:creationId xmlns:p14="http://schemas.microsoft.com/office/powerpoint/2010/main" val="3792943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BE22AF6BD62E4EACF35CD85C661B47" ma:contentTypeVersion="10" ma:contentTypeDescription="Create a new document." ma:contentTypeScope="" ma:versionID="767517762c5bf188d9c220878f31c541">
  <xsd:schema xmlns:xsd="http://www.w3.org/2001/XMLSchema" xmlns:xs="http://www.w3.org/2001/XMLSchema" xmlns:p="http://schemas.microsoft.com/office/2006/metadata/properties" xmlns:ns3="6df0f789-f765-4651-8b4a-1575bece0b0d" targetNamespace="http://schemas.microsoft.com/office/2006/metadata/properties" ma:root="true" ma:fieldsID="6cd7a20b38985ab7b0d32285d0a8e72a" ns3:_="">
    <xsd:import namespace="6df0f789-f765-4651-8b4a-1575bece0b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0f789-f765-4651-8b4a-1575bece0b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6A7ED1-9AF5-45A9-8F3E-F06D1C2014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f0f789-f765-4651-8b4a-1575bece0b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836D57-60F6-4BA9-8BC0-9862825DCE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451814-F5BE-4546-A992-E9CD84157828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6df0f789-f765-4651-8b4a-1575bece0b0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2758</Words>
  <Application>Microsoft Office PowerPoint</Application>
  <PresentationFormat>On-screen Show (4:3)</PresentationFormat>
  <Paragraphs>614</Paragraphs>
  <Slides>143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55" baseType="lpstr">
      <vt:lpstr>Arial</vt:lpstr>
      <vt:lpstr>Arial Black</vt:lpstr>
      <vt:lpstr>Arial Unicode MS</vt:lpstr>
      <vt:lpstr>Calibri</vt:lpstr>
      <vt:lpstr>Californian FB</vt:lpstr>
      <vt:lpstr>Constantia</vt:lpstr>
      <vt:lpstr>Copperplate Gothic Bold</vt:lpstr>
      <vt:lpstr>Imprint MT Shadow</vt:lpstr>
      <vt:lpstr>Monotype Corsiva</vt:lpstr>
      <vt:lpstr>Sylfaen</vt:lpstr>
      <vt:lpstr>Verdana</vt:lpstr>
      <vt:lpstr>Office Theme</vt:lpstr>
      <vt:lpstr>FOREIGN POLICY</vt:lpstr>
      <vt:lpstr>PowerPoint Presentation</vt:lpstr>
      <vt:lpstr>By 18th century, most of the world is divided into empires</vt:lpstr>
      <vt:lpstr>PowerPoint Presentation</vt:lpstr>
      <vt:lpstr>Even after American Independence</vt:lpstr>
      <vt:lpstr>PowerPoint Presentation</vt:lpstr>
      <vt:lpstr>FOREIGN AFFAIRS:  Department of State</vt:lpstr>
      <vt:lpstr>PowerPoint Presentation</vt:lpstr>
      <vt:lpstr>Monroe Doctrine: Opposition to colonialism; Europeans should stay out of American affairs</vt:lpstr>
      <vt:lpstr>PowerPoint Presentation</vt:lpstr>
      <vt:lpstr>National Self-Determination    Before WWI, the only independent African countries were Liberia and Ethiopia</vt:lpstr>
      <vt:lpstr>After WWI</vt:lpstr>
      <vt:lpstr>US Senate rejects Wilson’s League of Nations Treaty; isolationism remains strong</vt:lpstr>
      <vt:lpstr>Department of State employees</vt:lpstr>
      <vt:lpstr>PowerPoint Presentation</vt:lpstr>
      <vt:lpstr>US Public Opinion: November 1939  (after WWII had started)</vt:lpstr>
      <vt:lpstr>US Public Opinion: November 1939</vt:lpstr>
      <vt:lpstr>PowerPoint Presentation</vt:lpstr>
      <vt:lpstr>PowerPoint Presentation</vt:lpstr>
      <vt:lpstr>Department of State employees</vt:lpstr>
      <vt:lpstr>PowerPoint Presentation</vt:lpstr>
      <vt:lpstr>Lessons and Analogies</vt:lpstr>
      <vt:lpstr>Lessons and Analogies</vt:lpstr>
      <vt:lpstr>Lessons and Analogies</vt:lpstr>
      <vt:lpstr>PowerPoint Presentation</vt:lpstr>
      <vt:lpstr>1930s: Germany begins rearming, violating WWI treaty</vt:lpstr>
      <vt:lpstr>1936: Germany illegally crosses the Rhine River into the demilitarized zone</vt:lpstr>
      <vt:lpstr>PowerPoint Presentation</vt:lpstr>
      <vt:lpstr>1938: Germany annexes Austria</vt:lpstr>
      <vt:lpstr>1938:  Hitler presses claim on the German-speaking Sudetenland region of Czechoslovakia</vt:lpstr>
      <vt:lpstr>The British, French, German, and Italian leaders meet in Munich to resolve the crisis</vt:lpstr>
      <vt:lpstr>UK and France agree, attempting to  appease Hitler</vt:lpstr>
      <vt:lpstr>British Prime Minister announces the Munich Agreement, ensuring peace</vt:lpstr>
      <vt:lpstr>Germany then  breaks the agreement and seizes the rest of Czecho-slovakia</vt:lpstr>
      <vt:lpstr>1939: Hitler threatens Poland; French and British warn Hitler</vt:lpstr>
      <vt:lpstr>Germany invades Poland; French and British declare war on Germany: WWII begins in Europe</vt:lpstr>
      <vt:lpstr>PowerPoint Presentation</vt:lpstr>
      <vt:lpstr>The Munich Lesson</vt:lpstr>
      <vt:lpstr>Lessons and Analogies</vt:lpstr>
      <vt:lpstr>IRAQ</vt:lpstr>
      <vt:lpstr>Kuwait:  The Munich Analogy</vt:lpstr>
      <vt:lpstr>1991: Guided by Munich Analogy, US &amp; allies attack Iraq</vt:lpstr>
      <vt:lpstr>PowerPoint Presentation</vt:lpstr>
      <vt:lpstr>May 1945: Germany defeated</vt:lpstr>
      <vt:lpstr>PowerPoint Presentation</vt:lpstr>
      <vt:lpstr>BROTHERS</vt:lpstr>
      <vt:lpstr>1945:  Allied Occupation of Germany</vt:lpstr>
      <vt:lpstr>1947: Cold War Begins</vt:lpstr>
      <vt:lpstr>West believes USSR is expansionist rather than defensive as claimed</vt:lpstr>
      <vt:lpstr>Lessons and Analogies</vt:lpstr>
      <vt:lpstr>The Munich Analogy: Is Stalinist USSR like Hitler’s Germany? </vt:lpstr>
      <vt:lpstr>PowerPoint Presentation</vt:lpstr>
      <vt:lpstr>The Soviet View:  Why is Stalin excluded from the Munich Conference?</vt:lpstr>
      <vt:lpstr>Soviets assume French and British are pushing Hitler east to USSR   (Soviet cartoon)</vt:lpstr>
      <vt:lpstr>1941: Germany attacks USSR  </vt:lpstr>
      <vt:lpstr>The Munich Analogy:  Is the Capitalist West dangerous like Hitler’s Germany? </vt:lpstr>
      <vt:lpstr>  post WWII: Soviet fears of “Capitalist Encirclement”</vt:lpstr>
      <vt:lpstr>Competing Munich Analogies</vt:lpstr>
      <vt:lpstr>PowerPoint Presentation</vt:lpstr>
      <vt:lpstr>Truman Doctrine: Containment</vt:lpstr>
      <vt:lpstr>PowerPoint Presentation</vt:lpstr>
      <vt:lpstr>Truman Doctrine: Containment</vt:lpstr>
      <vt:lpstr>National Security Council</vt:lpstr>
      <vt:lpstr>Department of Defense</vt:lpstr>
      <vt:lpstr>War Powers Act:  Termination</vt:lpstr>
      <vt:lpstr>Central Intelligence Agency</vt:lpstr>
      <vt:lpstr>Central Intelligence Agency</vt:lpstr>
      <vt:lpstr>Central Intelligence Agency</vt:lpstr>
      <vt:lpstr>Central Intelligence Agency</vt:lpstr>
      <vt:lpstr>Central Intelligence Agency</vt:lpstr>
      <vt:lpstr>Military Officers (Defense Dep’t)    </vt:lpstr>
      <vt:lpstr>Military Officers     </vt:lpstr>
      <vt:lpstr>“SOFT POWER” </vt:lpstr>
      <vt:lpstr>“SOFT POWER” </vt:lpstr>
      <vt:lpstr>“SOFT POWER” </vt:lpstr>
      <vt:lpstr>Truman Doctrine: Containment</vt:lpstr>
      <vt:lpstr>PowerPoint Presentation</vt:lpstr>
      <vt:lpstr>PowerPoint Presentation</vt:lpstr>
      <vt:lpstr>PowerPoint Presentation</vt:lpstr>
      <vt:lpstr>PowerPoint Presentation</vt:lpstr>
      <vt:lpstr>Truman Doctrine: Containment</vt:lpstr>
      <vt:lpstr>Truman Doctrine: Containment</vt:lpstr>
      <vt:lpstr>PowerPoint Presentation</vt:lpstr>
      <vt:lpstr>PowerPoint Presentation</vt:lpstr>
      <vt:lpstr>PowerPoint Presentation</vt:lpstr>
      <vt:lpstr>Truman Doctrine: Containment</vt:lpstr>
      <vt:lpstr>PowerPoint Presentation</vt:lpstr>
      <vt:lpstr>PowerPoint Presentation</vt:lpstr>
      <vt:lpstr>PowerPoint Presentation</vt:lpstr>
      <vt:lpstr>Truman Doctrine: Containment</vt:lpstr>
      <vt:lpstr>Covert Action </vt:lpstr>
      <vt:lpstr>Truman Doctrine: Containment</vt:lpstr>
      <vt:lpstr>Truman Doctrine: Containment</vt:lpstr>
      <vt:lpstr>Nuclear Triad</vt:lpstr>
      <vt:lpstr>Truman Doctrine: Containment</vt:lpstr>
      <vt:lpstr>PowerPoint Presentation</vt:lpstr>
      <vt:lpstr>PowerPoint Presentation</vt:lpstr>
      <vt:lpstr>PowerPoint Presentation</vt:lpstr>
      <vt:lpstr>What is the Korea Lesson?</vt:lpstr>
      <vt:lpstr>“spheres of influence”</vt:lpstr>
      <vt:lpstr>The Korea Lesson</vt:lpstr>
      <vt:lpstr>The Korea Lesson</vt:lpstr>
      <vt:lpstr>The Korea Lesson</vt:lpstr>
      <vt:lpstr>The Korea Lesson</vt:lpstr>
      <vt:lpstr>The Korea Lesson</vt:lpstr>
      <vt:lpstr>PowerPoint Presentation</vt:lpstr>
      <vt:lpstr>PowerPoint Presentation</vt:lpstr>
      <vt:lpstr>The Pearl Harbor Lesson</vt:lpstr>
      <vt:lpstr>More than next ten* countries combined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Pearl Harbor Lesson is also applied to nuclear war preparedness</vt:lpstr>
      <vt:lpstr>PowerPoint Presentation</vt:lpstr>
      <vt:lpstr>1930s:  France builds an “impenetrable” defensive barrier against its German border</vt:lpstr>
      <vt:lpstr>The Maginot Line</vt:lpstr>
      <vt:lpstr>Did Germany defeat the Maginot Line?</vt:lpstr>
      <vt:lpstr>New technologies and tactics allow Germans to flank and defeat the French</vt:lpstr>
      <vt:lpstr>The Maginot Line Lesson</vt:lpstr>
      <vt:lpstr>The Strategic Defense Initiative</vt:lpstr>
      <vt:lpstr>1980s:  US considers an “impenetrable” defense against ballistic missile attack</vt:lpstr>
      <vt:lpstr>1980s:  US considers an “impenetrable” defense against ballistic missile attack</vt:lpstr>
      <vt:lpstr>1980s:  US considers an “impenetrable” defense against ballistic missile attack</vt:lpstr>
      <vt:lpstr>Analogy: A Maginot Line in Space?</vt:lpstr>
      <vt:lpstr>Dangerous Destabilization?</vt:lpstr>
      <vt:lpstr>Anti-Ballistic Missiles (ABMs)   (actually deployed on ground and on ships, in small numbers for limited attacks)</vt:lpstr>
      <vt:lpstr>PowerPoint Presentation</vt:lpstr>
      <vt:lpstr>Prosperous friends make good allies and trading partners</vt:lpstr>
      <vt:lpstr>Trade</vt:lpstr>
      <vt:lpstr>PowerPoint Presentation</vt:lpstr>
      <vt:lpstr>The Marshall Plan Lesson</vt:lpstr>
      <vt:lpstr>PowerPoint Presentation</vt:lpstr>
      <vt:lpstr>The Vietnam War</vt:lpstr>
      <vt:lpstr>Vietnam</vt:lpstr>
      <vt:lpstr>Vietnam</vt:lpstr>
      <vt:lpstr>Vietnam</vt:lpstr>
      <vt:lpstr>Vietnam</vt:lpstr>
      <vt:lpstr>Vietnam</vt:lpstr>
      <vt:lpstr>Vietnam</vt:lpstr>
      <vt:lpstr>The Vietnam Analogy</vt:lpstr>
      <vt:lpstr>UNITED NATIONS MEMBERSHIP</vt:lpstr>
    </vt:vector>
  </TitlesOfParts>
  <Company>HCCS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Increasing importance of trade</dc:title>
  <dc:creator>HCCS</dc:creator>
  <cp:lastModifiedBy>mark.tiller</cp:lastModifiedBy>
  <cp:revision>104</cp:revision>
  <dcterms:created xsi:type="dcterms:W3CDTF">2018-04-26T12:40:00Z</dcterms:created>
  <dcterms:modified xsi:type="dcterms:W3CDTF">2021-11-20T18:08:24Z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0x010100ECBE22AF6BD62E4EACF35CD85C661B47</vt:lpwstr>
  </property>
</Properties>
</file>