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6" r:id="rId7"/>
    <p:sldId id="261" r:id="rId8"/>
    <p:sldId id="262" r:id="rId9"/>
    <p:sldId id="264" r:id="rId10"/>
    <p:sldId id="263" r:id="rId11"/>
    <p:sldId id="265" r:id="rId12"/>
    <p:sldId id="267" r:id="rId13"/>
    <p:sldId id="268" r:id="rId14"/>
    <p:sldId id="269" r:id="rId15"/>
    <p:sldId id="270" r:id="rId16"/>
    <p:sldId id="273"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72" r:id="rId31"/>
    <p:sldId id="287" r:id="rId32"/>
    <p:sldId id="288" r:id="rId33"/>
    <p:sldId id="289" r:id="rId34"/>
    <p:sldId id="290" r:id="rId35"/>
    <p:sldId id="291" r:id="rId36"/>
    <p:sldId id="292" r:id="rId37"/>
    <p:sldId id="28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9" d="100"/>
          <a:sy n="59" d="100"/>
        </p:scale>
        <p:origin x="1272" y="66"/>
      </p:cViewPr>
      <p:guideLst/>
    </p:cSldViewPr>
  </p:slideViewPr>
  <p:notesTextViewPr>
    <p:cViewPr>
      <p:scale>
        <a:sx n="1" d="1"/>
        <a:sy n="1" d="1"/>
      </p:scale>
      <p:origin x="0" y="0"/>
    </p:cViewPr>
  </p:notesTextViewPr>
  <p:sorterViewPr>
    <p:cViewPr>
      <p:scale>
        <a:sx n="100" d="100"/>
        <a:sy n="100" d="100"/>
      </p:scale>
      <p:origin x="0" y="-8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292E6A1A-4E90-49D0-8C12-077B4E8743D1}" type="datetimeFigureOut">
              <a:rPr lang="en-US" smtClean="0"/>
              <a:t>9/10/2019</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1ACD521D-2E9F-4B96-8525-011FBBB5AF55}"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701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E6A1A-4E90-49D0-8C12-077B4E8743D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326311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E6A1A-4E90-49D0-8C12-077B4E8743D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395124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2E6A1A-4E90-49D0-8C12-077B4E8743D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34072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292E6A1A-4E90-49D0-8C12-077B4E8743D1}" type="datetimeFigureOut">
              <a:rPr lang="en-US" smtClean="0"/>
              <a:t>9/10/2019</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1ACD521D-2E9F-4B96-8525-011FBBB5AF55}"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816942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2E6A1A-4E90-49D0-8C12-077B4E8743D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9845410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2E6A1A-4E90-49D0-8C12-077B4E8743D1}"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39759676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2E6A1A-4E90-49D0-8C12-077B4E8743D1}"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412969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E6A1A-4E90-49D0-8C12-077B4E8743D1}"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D521D-2E9F-4B96-8525-011FBBB5AF55}" type="slidenum">
              <a:rPr lang="en-US" smtClean="0"/>
              <a:t>‹#›</a:t>
            </a:fld>
            <a:endParaRPr lang="en-US"/>
          </a:p>
        </p:txBody>
      </p:sp>
    </p:spTree>
    <p:extLst>
      <p:ext uri="{BB962C8B-B14F-4D97-AF65-F5344CB8AC3E}">
        <p14:creationId xmlns:p14="http://schemas.microsoft.com/office/powerpoint/2010/main" val="31844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292E6A1A-4E90-49D0-8C12-077B4E8743D1}" type="datetimeFigureOut">
              <a:rPr lang="en-US" smtClean="0"/>
              <a:t>9/10/2019</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1ACD521D-2E9F-4B96-8525-011FBBB5AF55}"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582925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292E6A1A-4E90-49D0-8C12-077B4E8743D1}" type="datetimeFigureOut">
              <a:rPr lang="en-US" smtClean="0"/>
              <a:t>9/10/2019</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1ACD521D-2E9F-4B96-8525-011FBBB5AF55}"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756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292E6A1A-4E90-49D0-8C12-077B4E8743D1}" type="datetimeFigureOut">
              <a:rPr lang="en-US" smtClean="0"/>
              <a:t>9/10/2019</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1ACD521D-2E9F-4B96-8525-011FBBB5AF55}"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744646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jVSUQmtTk7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FC5C4-46C7-40D4-854D-5CFD868D8E68}"/>
              </a:ext>
            </a:extLst>
          </p:cNvPr>
          <p:cNvSpPr>
            <a:spLocks noGrp="1"/>
          </p:cNvSpPr>
          <p:nvPr>
            <p:ph type="ctrTitle"/>
          </p:nvPr>
        </p:nvSpPr>
        <p:spPr>
          <a:xfrm>
            <a:off x="1185192" y="864911"/>
            <a:ext cx="6773613" cy="3467282"/>
          </a:xfrm>
        </p:spPr>
        <p:txBody>
          <a:bodyPr anchor="b">
            <a:normAutofit/>
          </a:bodyPr>
          <a:lstStyle/>
          <a:p>
            <a:r>
              <a:rPr lang="en-US" sz="7000" dirty="0"/>
              <a:t>Chapter 4</a:t>
            </a:r>
          </a:p>
        </p:txBody>
      </p:sp>
      <p:sp>
        <p:nvSpPr>
          <p:cNvPr id="3" name="Subtitle 2">
            <a:extLst>
              <a:ext uri="{FF2B5EF4-FFF2-40B4-BE49-F238E27FC236}">
                <a16:creationId xmlns:a16="http://schemas.microsoft.com/office/drawing/2014/main" id="{B445449E-6DE7-42AF-BCDD-8C2FC1E441D3}"/>
              </a:ext>
            </a:extLst>
          </p:cNvPr>
          <p:cNvSpPr>
            <a:spLocks noGrp="1"/>
          </p:cNvSpPr>
          <p:nvPr>
            <p:ph type="subTitle" idx="1"/>
          </p:nvPr>
        </p:nvSpPr>
        <p:spPr>
          <a:xfrm>
            <a:off x="922350" y="5493376"/>
            <a:ext cx="7148223" cy="742279"/>
          </a:xfrm>
        </p:spPr>
        <p:txBody>
          <a:bodyPr anchor="ctr">
            <a:normAutofit/>
          </a:bodyPr>
          <a:lstStyle/>
          <a:p>
            <a:r>
              <a:rPr lang="en-US" sz="3200" dirty="0">
                <a:solidFill>
                  <a:srgbClr val="2A1A00"/>
                </a:solidFill>
              </a:rPr>
              <a:t>Cell Structure &amp; Function</a:t>
            </a:r>
          </a:p>
        </p:txBody>
      </p:sp>
    </p:spTree>
    <p:extLst>
      <p:ext uri="{BB962C8B-B14F-4D97-AF65-F5344CB8AC3E}">
        <p14:creationId xmlns:p14="http://schemas.microsoft.com/office/powerpoint/2010/main" val="375383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B61A-BBDF-48E4-8506-B0566218B5D9}"/>
              </a:ext>
            </a:extLst>
          </p:cNvPr>
          <p:cNvSpPr>
            <a:spLocks noGrp="1"/>
          </p:cNvSpPr>
          <p:nvPr>
            <p:ph type="title"/>
          </p:nvPr>
        </p:nvSpPr>
        <p:spPr>
          <a:xfrm>
            <a:off x="938758" y="382385"/>
            <a:ext cx="7633742" cy="1001247"/>
          </a:xfrm>
        </p:spPr>
        <p:txBody>
          <a:bodyPr/>
          <a:lstStyle/>
          <a:p>
            <a:r>
              <a:rPr lang="en-US" dirty="0"/>
              <a:t>Eukaryotic Cells</a:t>
            </a:r>
          </a:p>
        </p:txBody>
      </p:sp>
      <p:sp>
        <p:nvSpPr>
          <p:cNvPr id="3" name="Content Placeholder 2">
            <a:extLst>
              <a:ext uri="{FF2B5EF4-FFF2-40B4-BE49-F238E27FC236}">
                <a16:creationId xmlns:a16="http://schemas.microsoft.com/office/drawing/2014/main" id="{CA84EB86-1945-442D-8F27-59D4FCC032F5}"/>
              </a:ext>
            </a:extLst>
          </p:cNvPr>
          <p:cNvSpPr>
            <a:spLocks noGrp="1"/>
          </p:cNvSpPr>
          <p:nvPr>
            <p:ph idx="1"/>
          </p:nvPr>
        </p:nvSpPr>
        <p:spPr>
          <a:xfrm>
            <a:off x="938758" y="1576138"/>
            <a:ext cx="7633742" cy="4303456"/>
          </a:xfrm>
        </p:spPr>
        <p:txBody>
          <a:bodyPr>
            <a:normAutofit/>
          </a:bodyPr>
          <a:lstStyle/>
          <a:p>
            <a:r>
              <a:rPr lang="en-US" sz="2400" dirty="0"/>
              <a:t>A eukaryotic cell is a cell that has a membrane-bound nucleus and other membrane-bound compartments or sacs, called organelles, which have specialized functions. </a:t>
            </a:r>
          </a:p>
          <a:p>
            <a:r>
              <a:rPr lang="en-US" sz="2400" dirty="0"/>
              <a:t>The word eukaryotic means “true kernel” or “true nucleus,” alluding to the presence of the membrane-bound nucleus in these cells. </a:t>
            </a:r>
          </a:p>
          <a:p>
            <a:r>
              <a:rPr lang="en-US" sz="2400" dirty="0"/>
              <a:t>The word “organelle” means “little organ,” and, as already mentioned, organelles have specialized cellular functions, just as the organs of your body have specialized functions.</a:t>
            </a:r>
          </a:p>
        </p:txBody>
      </p:sp>
    </p:spTree>
    <p:extLst>
      <p:ext uri="{BB962C8B-B14F-4D97-AF65-F5344CB8AC3E}">
        <p14:creationId xmlns:p14="http://schemas.microsoft.com/office/powerpoint/2010/main" val="100310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E72B-D41A-4BD2-91DB-E7185A8CE2A1}"/>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2DC27545-D02A-4DAF-AC8A-D88942C4018C}"/>
              </a:ext>
            </a:extLst>
          </p:cNvPr>
          <p:cNvPicPr>
            <a:picLocks noGrp="1" noChangeAspect="1"/>
          </p:cNvPicPr>
          <p:nvPr>
            <p:ph idx="1"/>
          </p:nvPr>
        </p:nvPicPr>
        <p:blipFill>
          <a:blip r:embed="rId2"/>
          <a:stretch>
            <a:fillRect/>
          </a:stretch>
        </p:blipFill>
        <p:spPr>
          <a:xfrm>
            <a:off x="1156836" y="2081463"/>
            <a:ext cx="7159901" cy="4467946"/>
          </a:xfrm>
          <a:prstGeom prst="rect">
            <a:avLst/>
          </a:prstGeom>
        </p:spPr>
      </p:pic>
    </p:spTree>
    <p:extLst>
      <p:ext uri="{BB962C8B-B14F-4D97-AF65-F5344CB8AC3E}">
        <p14:creationId xmlns:p14="http://schemas.microsoft.com/office/powerpoint/2010/main" val="209447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FCCB-2CA3-413D-A270-3F33B0B9E525}"/>
              </a:ext>
            </a:extLst>
          </p:cNvPr>
          <p:cNvSpPr>
            <a:spLocks noGrp="1"/>
          </p:cNvSpPr>
          <p:nvPr>
            <p:ph type="title"/>
          </p:nvPr>
        </p:nvSpPr>
        <p:spPr/>
        <p:txBody>
          <a:bodyPr/>
          <a:lstStyle/>
          <a:p>
            <a:r>
              <a:rPr lang="en-US" dirty="0"/>
              <a:t>Characteristics of Eukaryotes</a:t>
            </a:r>
          </a:p>
        </p:txBody>
      </p:sp>
      <p:sp>
        <p:nvSpPr>
          <p:cNvPr id="3" name="Content Placeholder 2">
            <a:extLst>
              <a:ext uri="{FF2B5EF4-FFF2-40B4-BE49-F238E27FC236}">
                <a16:creationId xmlns:a16="http://schemas.microsoft.com/office/drawing/2014/main" id="{777EAECC-DCCE-4FC7-8D5C-DFFAA0AA03E8}"/>
              </a:ext>
            </a:extLst>
          </p:cNvPr>
          <p:cNvSpPr>
            <a:spLocks noGrp="1"/>
          </p:cNvSpPr>
          <p:nvPr>
            <p:ph idx="1"/>
          </p:nvPr>
        </p:nvSpPr>
        <p:spPr>
          <a:xfrm>
            <a:off x="938757" y="1973179"/>
            <a:ext cx="7892421" cy="4620126"/>
          </a:xfrm>
        </p:spPr>
        <p:txBody>
          <a:bodyPr>
            <a:normAutofit/>
          </a:bodyPr>
          <a:lstStyle/>
          <a:p>
            <a:r>
              <a:rPr lang="en-US" b="1" dirty="0"/>
              <a:t>Cells with nuclei surrounded by a nuclear envelope with nuclear pores</a:t>
            </a:r>
            <a:r>
              <a:rPr lang="en-US" dirty="0"/>
              <a:t>. This is the single characteristic that is both necessary and sufficient to define an organism as a eukaryote. </a:t>
            </a:r>
          </a:p>
          <a:p>
            <a:r>
              <a:rPr lang="en-US" b="1" dirty="0"/>
              <a:t>Mitochondria. </a:t>
            </a:r>
          </a:p>
          <a:p>
            <a:r>
              <a:rPr lang="en-US" dirty="0"/>
              <a:t>A </a:t>
            </a:r>
            <a:r>
              <a:rPr lang="en-US" b="1" dirty="0"/>
              <a:t>cytoskeleton </a:t>
            </a:r>
            <a:r>
              <a:rPr lang="en-US" dirty="0"/>
              <a:t>containing the structural and motility components called actin microfilaments and microtubules. All extant eukaryotes have these cytoskeletal elements.</a:t>
            </a:r>
          </a:p>
          <a:p>
            <a:r>
              <a:rPr lang="en-US" b="1" dirty="0"/>
              <a:t>Flagella and cilia, </a:t>
            </a:r>
            <a:r>
              <a:rPr lang="en-US" dirty="0"/>
              <a:t>organelles associated with cell motility. </a:t>
            </a:r>
          </a:p>
          <a:p>
            <a:r>
              <a:rPr lang="en-US" b="1" dirty="0"/>
              <a:t>Chromosomes</a:t>
            </a:r>
            <a:r>
              <a:rPr lang="en-US" dirty="0"/>
              <a:t>, each consisting of a linear DNA molecule coiled around basic (alkaline) proteins called histones. </a:t>
            </a:r>
          </a:p>
          <a:p>
            <a:r>
              <a:rPr lang="en-US" b="1" dirty="0"/>
              <a:t>Mitosis</a:t>
            </a:r>
            <a:r>
              <a:rPr lang="en-US" dirty="0"/>
              <a:t>, a process of nuclear division wherein replicated chromosomes are divided and separated using elements of the cytoskeleton. </a:t>
            </a:r>
          </a:p>
        </p:txBody>
      </p:sp>
    </p:spTree>
    <p:extLst>
      <p:ext uri="{BB962C8B-B14F-4D97-AF65-F5344CB8AC3E}">
        <p14:creationId xmlns:p14="http://schemas.microsoft.com/office/powerpoint/2010/main" val="217433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83D2-9D8F-4D30-817B-5CE8D51AD816}"/>
              </a:ext>
            </a:extLst>
          </p:cNvPr>
          <p:cNvSpPr>
            <a:spLocks noGrp="1"/>
          </p:cNvSpPr>
          <p:nvPr>
            <p:ph type="title"/>
          </p:nvPr>
        </p:nvSpPr>
        <p:spPr>
          <a:xfrm>
            <a:off x="697831" y="382385"/>
            <a:ext cx="8181473" cy="941089"/>
          </a:xfrm>
        </p:spPr>
        <p:txBody>
          <a:bodyPr/>
          <a:lstStyle/>
          <a:p>
            <a:r>
              <a:rPr lang="en-US" dirty="0"/>
              <a:t>Animal Cell Structure</a:t>
            </a:r>
          </a:p>
        </p:txBody>
      </p:sp>
      <p:pic>
        <p:nvPicPr>
          <p:cNvPr id="4" name="Content Placeholder 3">
            <a:extLst>
              <a:ext uri="{FF2B5EF4-FFF2-40B4-BE49-F238E27FC236}">
                <a16:creationId xmlns:a16="http://schemas.microsoft.com/office/drawing/2014/main" id="{3E99CCFE-A9D7-42F1-84A3-ABF101A41836}"/>
              </a:ext>
            </a:extLst>
          </p:cNvPr>
          <p:cNvPicPr>
            <a:picLocks noGrp="1" noChangeAspect="1"/>
          </p:cNvPicPr>
          <p:nvPr>
            <p:ph idx="1"/>
          </p:nvPr>
        </p:nvPicPr>
        <p:blipFill>
          <a:blip r:embed="rId2"/>
          <a:stretch>
            <a:fillRect/>
          </a:stretch>
        </p:blipFill>
        <p:spPr>
          <a:xfrm>
            <a:off x="828695" y="1323474"/>
            <a:ext cx="8001161" cy="5209090"/>
          </a:xfrm>
          <a:prstGeom prst="rect">
            <a:avLst/>
          </a:prstGeom>
        </p:spPr>
      </p:pic>
    </p:spTree>
    <p:extLst>
      <p:ext uri="{BB962C8B-B14F-4D97-AF65-F5344CB8AC3E}">
        <p14:creationId xmlns:p14="http://schemas.microsoft.com/office/powerpoint/2010/main" val="146482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C93B-C6E4-4BB0-96A5-E45C04516830}"/>
              </a:ext>
            </a:extLst>
          </p:cNvPr>
          <p:cNvSpPr>
            <a:spLocks noGrp="1"/>
          </p:cNvSpPr>
          <p:nvPr>
            <p:ph type="title"/>
          </p:nvPr>
        </p:nvSpPr>
        <p:spPr/>
        <p:txBody>
          <a:bodyPr/>
          <a:lstStyle/>
          <a:p>
            <a:r>
              <a:rPr lang="en-US" dirty="0"/>
              <a:t>Introduction to Organelles</a:t>
            </a:r>
          </a:p>
        </p:txBody>
      </p:sp>
      <p:sp>
        <p:nvSpPr>
          <p:cNvPr id="3" name="Content Placeholder 2">
            <a:extLst>
              <a:ext uri="{FF2B5EF4-FFF2-40B4-BE49-F238E27FC236}">
                <a16:creationId xmlns:a16="http://schemas.microsoft.com/office/drawing/2014/main" id="{21389178-47BE-4D81-805B-A2FE53061288}"/>
              </a:ext>
            </a:extLst>
          </p:cNvPr>
          <p:cNvSpPr>
            <a:spLocks noGrp="1"/>
          </p:cNvSpPr>
          <p:nvPr>
            <p:ph idx="1"/>
          </p:nvPr>
        </p:nvSpPr>
        <p:spPr>
          <a:xfrm>
            <a:off x="938758" y="2153653"/>
            <a:ext cx="7633742" cy="4391525"/>
          </a:xfrm>
        </p:spPr>
        <p:txBody>
          <a:bodyPr>
            <a:normAutofit fontScale="92500" lnSpcReduction="10000"/>
          </a:bodyPr>
          <a:lstStyle/>
          <a:p>
            <a:pPr marL="0" indent="0">
              <a:buNone/>
            </a:pPr>
            <a:r>
              <a:rPr lang="en-US" sz="2400" dirty="0"/>
              <a:t>Eukaryotic cells have:</a:t>
            </a:r>
          </a:p>
          <a:p>
            <a:r>
              <a:rPr lang="en-US" sz="2400" dirty="0"/>
              <a:t>a membrane-bound nucleus</a:t>
            </a:r>
          </a:p>
          <a:p>
            <a:r>
              <a:rPr lang="en-US" sz="2400" dirty="0"/>
              <a:t>numerous membrane-bound organelles—such as the endoplasmic reticulum, Golgi apparatus, chloroplasts, mitochondria, and others</a:t>
            </a:r>
          </a:p>
          <a:p>
            <a:r>
              <a:rPr lang="en-US" sz="2400" dirty="0"/>
              <a:t>several, rod-shaped chromosomes</a:t>
            </a:r>
          </a:p>
          <a:p>
            <a:pPr marL="0" indent="0">
              <a:buNone/>
            </a:pPr>
            <a:r>
              <a:rPr lang="en-US" sz="2400" dirty="0"/>
              <a:t>Because a eukaryotic cell’s nucleus is surrounded by a membrane, it is often said to have a “true nucleus.” The word “organelle” means “little organ,” and, as already mentioned, organelles have specialized cellular functions, just as the organs of your body have specialized functions.</a:t>
            </a:r>
          </a:p>
        </p:txBody>
      </p:sp>
    </p:spTree>
    <p:extLst>
      <p:ext uri="{BB962C8B-B14F-4D97-AF65-F5344CB8AC3E}">
        <p14:creationId xmlns:p14="http://schemas.microsoft.com/office/powerpoint/2010/main" val="226967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6F610-8392-4470-9205-4DD8ABC98818}"/>
              </a:ext>
            </a:extLst>
          </p:cNvPr>
          <p:cNvSpPr>
            <a:spLocks noGrp="1"/>
          </p:cNvSpPr>
          <p:nvPr>
            <p:ph type="title"/>
          </p:nvPr>
        </p:nvSpPr>
        <p:spPr/>
        <p:txBody>
          <a:bodyPr/>
          <a:lstStyle/>
          <a:p>
            <a:r>
              <a:rPr lang="en-US" dirty="0"/>
              <a:t>Cytoplasm</a:t>
            </a:r>
          </a:p>
        </p:txBody>
      </p:sp>
      <p:sp>
        <p:nvSpPr>
          <p:cNvPr id="3" name="Content Placeholder 2">
            <a:extLst>
              <a:ext uri="{FF2B5EF4-FFF2-40B4-BE49-F238E27FC236}">
                <a16:creationId xmlns:a16="http://schemas.microsoft.com/office/drawing/2014/main" id="{881A86AC-8DF5-4120-9102-D682973ACC20}"/>
              </a:ext>
            </a:extLst>
          </p:cNvPr>
          <p:cNvSpPr>
            <a:spLocks noGrp="1"/>
          </p:cNvSpPr>
          <p:nvPr>
            <p:ph idx="1"/>
          </p:nvPr>
        </p:nvSpPr>
        <p:spPr>
          <a:xfrm>
            <a:off x="938758" y="1660358"/>
            <a:ext cx="7633742" cy="4932947"/>
          </a:xfrm>
        </p:spPr>
        <p:txBody>
          <a:bodyPr>
            <a:noAutofit/>
          </a:bodyPr>
          <a:lstStyle/>
          <a:p>
            <a:r>
              <a:rPr lang="en-US" sz="2400" b="1" dirty="0"/>
              <a:t> The cytoplasm </a:t>
            </a:r>
            <a:r>
              <a:rPr lang="en-US" sz="2400" dirty="0"/>
              <a:t>– </a:t>
            </a:r>
          </a:p>
          <a:p>
            <a:pPr lvl="1"/>
            <a:r>
              <a:rPr lang="en-US" sz="2000" dirty="0"/>
              <a:t>In eukaryotic cells, which have a nucleus, the cytoplasm is everything between the plasma membrane and the nuclear envelope. It also includes membrane-bound organelles, which are suspended in the cytosol. </a:t>
            </a:r>
          </a:p>
          <a:p>
            <a:pPr lvl="1"/>
            <a:r>
              <a:rPr lang="en-US" sz="2000" dirty="0"/>
              <a:t>In prokaryotes, which lack a nucleus, cytoplasm simply means everything found inside the plasma membrane</a:t>
            </a:r>
          </a:p>
          <a:p>
            <a:r>
              <a:rPr lang="en-US" sz="2400" b="1" dirty="0"/>
              <a:t>Cytosol</a:t>
            </a:r>
            <a:r>
              <a:rPr lang="en-US" sz="2400" dirty="0"/>
              <a:t>, a water-based solution that contains ions, small molecules, and macromolecules</a:t>
            </a:r>
          </a:p>
          <a:p>
            <a:r>
              <a:rPr lang="en-US" sz="2400" dirty="0"/>
              <a:t>The </a:t>
            </a:r>
            <a:r>
              <a:rPr lang="en-US" sz="2400" b="1" dirty="0"/>
              <a:t>cytoskeleton</a:t>
            </a:r>
            <a:r>
              <a:rPr lang="en-US" sz="2400" dirty="0"/>
              <a:t>, a network of fibers that supports the cell and gives it shape, is also part of the cytoplasm and helps to organize cellular components.</a:t>
            </a:r>
          </a:p>
        </p:txBody>
      </p:sp>
    </p:spTree>
    <p:extLst>
      <p:ext uri="{BB962C8B-B14F-4D97-AF65-F5344CB8AC3E}">
        <p14:creationId xmlns:p14="http://schemas.microsoft.com/office/powerpoint/2010/main" val="269495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DE4B-06AE-4AD4-91D2-0EDC652795DC}"/>
              </a:ext>
            </a:extLst>
          </p:cNvPr>
          <p:cNvSpPr>
            <a:spLocks noGrp="1"/>
          </p:cNvSpPr>
          <p:nvPr>
            <p:ph type="title"/>
          </p:nvPr>
        </p:nvSpPr>
        <p:spPr/>
        <p:txBody>
          <a:bodyPr>
            <a:normAutofit fontScale="90000"/>
          </a:bodyPr>
          <a:lstStyle/>
          <a:p>
            <a:r>
              <a:rPr lang="en-US" sz="5400" dirty="0"/>
              <a:t>The Plasma Membrane</a:t>
            </a:r>
            <a:endParaRPr lang="en-US" dirty="0"/>
          </a:p>
        </p:txBody>
      </p:sp>
      <p:sp>
        <p:nvSpPr>
          <p:cNvPr id="3" name="Content Placeholder 2">
            <a:extLst>
              <a:ext uri="{FF2B5EF4-FFF2-40B4-BE49-F238E27FC236}">
                <a16:creationId xmlns:a16="http://schemas.microsoft.com/office/drawing/2014/main" id="{BE0BB0B1-3FA5-4ECB-AEA3-09DB9017F817}"/>
              </a:ext>
            </a:extLst>
          </p:cNvPr>
          <p:cNvSpPr>
            <a:spLocks noGrp="1"/>
          </p:cNvSpPr>
          <p:nvPr>
            <p:ph idx="1"/>
          </p:nvPr>
        </p:nvSpPr>
        <p:spPr>
          <a:xfrm>
            <a:off x="938757" y="1564105"/>
            <a:ext cx="7784137" cy="4969042"/>
          </a:xfrm>
        </p:spPr>
        <p:txBody>
          <a:bodyPr>
            <a:normAutofit/>
          </a:bodyPr>
          <a:lstStyle/>
          <a:p>
            <a:r>
              <a:rPr lang="en-US" sz="2400" dirty="0"/>
              <a:t>All cells have a plasma membrane made up of:</a:t>
            </a:r>
          </a:p>
          <a:p>
            <a:pPr lvl="1"/>
            <a:r>
              <a:rPr lang="en-US" sz="2000" dirty="0"/>
              <a:t>a phospholipid bilayer that separates the internal contents of the cell from its surrounding environment. </a:t>
            </a:r>
          </a:p>
          <a:p>
            <a:pPr lvl="1"/>
            <a:r>
              <a:rPr lang="en-US" sz="2000" dirty="0"/>
              <a:t>with embedded proteins </a:t>
            </a:r>
          </a:p>
          <a:p>
            <a:pPr lvl="1"/>
            <a:r>
              <a:rPr lang="en-US" sz="2000" dirty="0"/>
              <a:t>Cholesterol</a:t>
            </a:r>
          </a:p>
          <a:p>
            <a:pPr lvl="1"/>
            <a:r>
              <a:rPr lang="en-US" sz="2000" dirty="0"/>
              <a:t>Oligosaccharides</a:t>
            </a:r>
          </a:p>
          <a:p>
            <a:pPr marL="0" indent="0">
              <a:buNone/>
            </a:pPr>
            <a:r>
              <a:rPr lang="en-US" sz="2400" dirty="0"/>
              <a:t>The plasma membrane regulates the passage of some substances, such as organic molecules, ions, and water, preventing the passage of some to maintain internal conditions, while actively bringing in or removing others. Other compounds move passively across the membrane.</a:t>
            </a:r>
          </a:p>
        </p:txBody>
      </p:sp>
    </p:spTree>
    <p:extLst>
      <p:ext uri="{BB962C8B-B14F-4D97-AF65-F5344CB8AC3E}">
        <p14:creationId xmlns:p14="http://schemas.microsoft.com/office/powerpoint/2010/main" val="830812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891D-1C0C-4D99-948C-1C18D33389F3}"/>
              </a:ext>
            </a:extLst>
          </p:cNvPr>
          <p:cNvSpPr>
            <a:spLocks noGrp="1"/>
          </p:cNvSpPr>
          <p:nvPr>
            <p:ph type="title"/>
          </p:nvPr>
        </p:nvSpPr>
        <p:spPr>
          <a:xfrm>
            <a:off x="794084" y="240632"/>
            <a:ext cx="8109284" cy="745957"/>
          </a:xfrm>
        </p:spPr>
        <p:txBody>
          <a:bodyPr>
            <a:noAutofit/>
          </a:bodyPr>
          <a:lstStyle/>
          <a:p>
            <a:r>
              <a:rPr lang="en-US" sz="4000" dirty="0"/>
              <a:t>The Plasma Membrane</a:t>
            </a:r>
          </a:p>
        </p:txBody>
      </p:sp>
      <p:pic>
        <p:nvPicPr>
          <p:cNvPr id="4" name="Content Placeholder 3">
            <a:extLst>
              <a:ext uri="{FF2B5EF4-FFF2-40B4-BE49-F238E27FC236}">
                <a16:creationId xmlns:a16="http://schemas.microsoft.com/office/drawing/2014/main" id="{26D75180-CF2F-4C58-8CC4-7BEC97B192C5}"/>
              </a:ext>
            </a:extLst>
          </p:cNvPr>
          <p:cNvPicPr>
            <a:picLocks noGrp="1" noChangeAspect="1"/>
          </p:cNvPicPr>
          <p:nvPr>
            <p:ph idx="1"/>
          </p:nvPr>
        </p:nvPicPr>
        <p:blipFill>
          <a:blip r:embed="rId2"/>
          <a:stretch>
            <a:fillRect/>
          </a:stretch>
        </p:blipFill>
        <p:spPr>
          <a:xfrm>
            <a:off x="661737" y="1705997"/>
            <a:ext cx="8145379" cy="4011600"/>
          </a:xfrm>
          <a:prstGeom prst="rect">
            <a:avLst/>
          </a:prstGeom>
        </p:spPr>
      </p:pic>
    </p:spTree>
    <p:extLst>
      <p:ext uri="{BB962C8B-B14F-4D97-AF65-F5344CB8AC3E}">
        <p14:creationId xmlns:p14="http://schemas.microsoft.com/office/powerpoint/2010/main" val="120749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AE0682FE-38AF-447D-A71A-4642173C51DB}"/>
              </a:ext>
            </a:extLst>
          </p:cNvPr>
          <p:cNvPicPr>
            <a:picLocks noGrp="1" noChangeAspect="1"/>
          </p:cNvPicPr>
          <p:nvPr>
            <p:ph sz="half" idx="2"/>
          </p:nvPr>
        </p:nvPicPr>
        <p:blipFill>
          <a:blip r:embed="rId2"/>
          <a:stretch>
            <a:fillRect/>
          </a:stretch>
        </p:blipFill>
        <p:spPr>
          <a:xfrm>
            <a:off x="862552" y="4176517"/>
            <a:ext cx="7606316" cy="2548115"/>
          </a:xfrm>
          <a:prstGeom prst="rect">
            <a:avLst/>
          </a:prstGeom>
        </p:spPr>
      </p:pic>
      <p:sp>
        <p:nvSpPr>
          <p:cNvPr id="2" name="Title 1">
            <a:extLst>
              <a:ext uri="{FF2B5EF4-FFF2-40B4-BE49-F238E27FC236}">
                <a16:creationId xmlns:a16="http://schemas.microsoft.com/office/drawing/2014/main" id="{C75FBB1C-10EF-4A92-923F-97EA13308688}"/>
              </a:ext>
            </a:extLst>
          </p:cNvPr>
          <p:cNvSpPr>
            <a:spLocks noGrp="1"/>
          </p:cNvSpPr>
          <p:nvPr>
            <p:ph type="title"/>
          </p:nvPr>
        </p:nvSpPr>
        <p:spPr>
          <a:xfrm>
            <a:off x="720495" y="1528011"/>
            <a:ext cx="2492357" cy="1034715"/>
          </a:xfrm>
        </p:spPr>
        <p:txBody>
          <a:bodyPr vert="horz" lIns="91440" tIns="45720" rIns="91440" bIns="45720" rtlCol="0" anchor="t">
            <a:normAutofit/>
          </a:bodyPr>
          <a:lstStyle/>
          <a:p>
            <a:pPr defTabSz="914400"/>
            <a:r>
              <a:rPr lang="en-US" sz="2400" spc="200" dirty="0"/>
              <a:t>The </a:t>
            </a:r>
            <a:r>
              <a:rPr lang="en-US" sz="2000" spc="200" dirty="0"/>
              <a:t>Cytoskeleton</a:t>
            </a:r>
            <a:endParaRPr lang="en-US" sz="2400" spc="200" dirty="0"/>
          </a:p>
        </p:txBody>
      </p:sp>
      <p:sp>
        <p:nvSpPr>
          <p:cNvPr id="3" name="Content Placeholder 2">
            <a:extLst>
              <a:ext uri="{FF2B5EF4-FFF2-40B4-BE49-F238E27FC236}">
                <a16:creationId xmlns:a16="http://schemas.microsoft.com/office/drawing/2014/main" id="{6A7C5709-BC22-438E-A03D-F3383B193520}"/>
              </a:ext>
            </a:extLst>
          </p:cNvPr>
          <p:cNvSpPr>
            <a:spLocks noGrp="1"/>
          </p:cNvSpPr>
          <p:nvPr>
            <p:ph sz="half" idx="1"/>
          </p:nvPr>
        </p:nvSpPr>
        <p:spPr>
          <a:xfrm>
            <a:off x="3268980" y="518719"/>
            <a:ext cx="5550167" cy="3657798"/>
          </a:xfrm>
        </p:spPr>
        <p:txBody>
          <a:bodyPr vert="horz" lIns="91440" tIns="45720" rIns="91440" bIns="45720" rtlCol="0">
            <a:normAutofit/>
          </a:bodyPr>
          <a:lstStyle/>
          <a:p>
            <a:pPr defTabSz="914400"/>
            <a:r>
              <a:rPr lang="en-US" sz="2400" dirty="0"/>
              <a:t>A network of protein fibers that helps to;</a:t>
            </a:r>
          </a:p>
          <a:p>
            <a:pPr lvl="1" defTabSz="914400"/>
            <a:r>
              <a:rPr lang="en-US" sz="2000" dirty="0"/>
              <a:t>maintain the shape of the cell, </a:t>
            </a:r>
          </a:p>
          <a:p>
            <a:pPr lvl="1" defTabSz="914400"/>
            <a:r>
              <a:rPr lang="en-US" sz="2000" dirty="0"/>
              <a:t>secures certain organelles in specific positions, </a:t>
            </a:r>
          </a:p>
          <a:p>
            <a:pPr lvl="1" defTabSz="914400"/>
            <a:r>
              <a:rPr lang="en-US" sz="2000" dirty="0"/>
              <a:t>allows cytoplasm and vesicles to move within the cell, and </a:t>
            </a:r>
          </a:p>
          <a:p>
            <a:pPr lvl="1" defTabSz="914400"/>
            <a:r>
              <a:rPr lang="en-US" sz="2000" dirty="0"/>
              <a:t>enables unicellular organisms to move independently.</a:t>
            </a:r>
          </a:p>
        </p:txBody>
      </p:sp>
    </p:spTree>
    <p:extLst>
      <p:ext uri="{BB962C8B-B14F-4D97-AF65-F5344CB8AC3E}">
        <p14:creationId xmlns:p14="http://schemas.microsoft.com/office/powerpoint/2010/main" val="415370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14DF-BF7B-46BC-B3CC-0FF347CD9D70}"/>
              </a:ext>
            </a:extLst>
          </p:cNvPr>
          <p:cNvSpPr>
            <a:spLocks noGrp="1"/>
          </p:cNvSpPr>
          <p:nvPr>
            <p:ph type="title"/>
          </p:nvPr>
        </p:nvSpPr>
        <p:spPr/>
        <p:txBody>
          <a:bodyPr/>
          <a:lstStyle/>
          <a:p>
            <a:r>
              <a:rPr lang="en-US" dirty="0"/>
              <a:t>Flagella and Cilia</a:t>
            </a:r>
          </a:p>
        </p:txBody>
      </p:sp>
      <p:sp>
        <p:nvSpPr>
          <p:cNvPr id="3" name="Content Placeholder 2">
            <a:extLst>
              <a:ext uri="{FF2B5EF4-FFF2-40B4-BE49-F238E27FC236}">
                <a16:creationId xmlns:a16="http://schemas.microsoft.com/office/drawing/2014/main" id="{E83FE55E-8EB4-4C87-90C8-4FA53B912377}"/>
              </a:ext>
            </a:extLst>
          </p:cNvPr>
          <p:cNvSpPr>
            <a:spLocks noGrp="1"/>
          </p:cNvSpPr>
          <p:nvPr>
            <p:ph idx="1"/>
          </p:nvPr>
        </p:nvSpPr>
        <p:spPr>
          <a:xfrm>
            <a:off x="938758" y="1874518"/>
            <a:ext cx="7633742" cy="4393936"/>
          </a:xfrm>
        </p:spPr>
        <p:txBody>
          <a:bodyPr>
            <a:normAutofit/>
          </a:bodyPr>
          <a:lstStyle/>
          <a:p>
            <a:r>
              <a:rPr lang="en-US" sz="2400" b="1" dirty="0"/>
              <a:t>Flagella</a:t>
            </a:r>
            <a:r>
              <a:rPr lang="en-US" sz="2400" dirty="0"/>
              <a:t> (singular = flagellum) are long, hair-like structures that extend from the plasma membrane and are used to move an entire cell, (for example, sperm, Euglena). </a:t>
            </a:r>
          </a:p>
          <a:p>
            <a:pPr lvl="1"/>
            <a:r>
              <a:rPr lang="en-US" sz="2000" dirty="0"/>
              <a:t>When present, the cell has just one flagellum or a few flagella. </a:t>
            </a:r>
          </a:p>
          <a:p>
            <a:r>
              <a:rPr lang="en-US" sz="2400" b="1" dirty="0"/>
              <a:t>Cilia</a:t>
            </a:r>
            <a:r>
              <a:rPr lang="en-US" sz="2400" dirty="0"/>
              <a:t> are short, hair-like structures that are used to move entire cells (such as paramecium) or move substances along the outer surface of the cell. </a:t>
            </a:r>
          </a:p>
          <a:p>
            <a:pPr lvl="1"/>
            <a:r>
              <a:rPr lang="en-US" sz="2000" dirty="0"/>
              <a:t>When cilia (singular = cilium) are present, they are many in number and extend along the entire surface of the plasma membrane. </a:t>
            </a:r>
          </a:p>
        </p:txBody>
      </p:sp>
    </p:spTree>
    <p:extLst>
      <p:ext uri="{BB962C8B-B14F-4D97-AF65-F5344CB8AC3E}">
        <p14:creationId xmlns:p14="http://schemas.microsoft.com/office/powerpoint/2010/main" val="140042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title="scalloped circle">
            <a:extLst>
              <a:ext uri="{FF2B5EF4-FFF2-40B4-BE49-F238E27FC236}">
                <a16:creationId xmlns:a16="http://schemas.microsoft.com/office/drawing/2014/main" id="{7520F84D-966A-41CD-B818-16BF32EF1E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3" name="Rectangle 22" title="left edge border">
            <a:extLst>
              <a:ext uri="{FF2B5EF4-FFF2-40B4-BE49-F238E27FC236}">
                <a16:creationId xmlns:a16="http://schemas.microsoft.com/office/drawing/2014/main" id="{57510D23-E323-4577-A8EA-12C6C6019B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AB4FFECA-0832-4FE3-B587-054A0F2D80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5858E6-5C0F-4AAE-A1AC-29BA07FFEE5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9144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A6167-EDF4-4DD1-8CBA-9654030E1636}"/>
              </a:ext>
            </a:extLst>
          </p:cNvPr>
          <p:cNvSpPr>
            <a:spLocks noGrp="1"/>
          </p:cNvSpPr>
          <p:nvPr>
            <p:ph type="title"/>
          </p:nvPr>
        </p:nvSpPr>
        <p:spPr>
          <a:xfrm>
            <a:off x="577516" y="864911"/>
            <a:ext cx="7964905" cy="3467282"/>
          </a:xfrm>
        </p:spPr>
        <p:txBody>
          <a:bodyPr vert="horz" lIns="91440" tIns="45720" rIns="91440" bIns="45720" rtlCol="0" anchor="b">
            <a:normAutofit/>
          </a:bodyPr>
          <a:lstStyle/>
          <a:p>
            <a:pPr algn="ctr" defTabSz="914400"/>
            <a:r>
              <a:rPr lang="en-US" sz="5400" spc="800" dirty="0"/>
              <a:t>Why is it important to learn about cells?</a:t>
            </a:r>
          </a:p>
        </p:txBody>
      </p:sp>
      <p:sp>
        <p:nvSpPr>
          <p:cNvPr id="3" name="Content Placeholder 2">
            <a:extLst>
              <a:ext uri="{FF2B5EF4-FFF2-40B4-BE49-F238E27FC236}">
                <a16:creationId xmlns:a16="http://schemas.microsoft.com/office/drawing/2014/main" id="{6696D68B-E80A-4447-9CCF-9EF0087CA83E}"/>
              </a:ext>
            </a:extLst>
          </p:cNvPr>
          <p:cNvSpPr>
            <a:spLocks noGrp="1"/>
          </p:cNvSpPr>
          <p:nvPr>
            <p:ph type="body" idx="1"/>
          </p:nvPr>
        </p:nvSpPr>
        <p:spPr>
          <a:xfrm>
            <a:off x="577516" y="5197104"/>
            <a:ext cx="7964905" cy="1527968"/>
          </a:xfrm>
        </p:spPr>
        <p:txBody>
          <a:bodyPr vert="horz" lIns="91440" tIns="45720" rIns="91440" bIns="45720" rtlCol="0" anchor="ctr">
            <a:normAutofit fontScale="92500"/>
          </a:bodyPr>
          <a:lstStyle/>
          <a:p>
            <a:pPr algn="ctr" defTabSz="914400">
              <a:lnSpc>
                <a:spcPct val="110000"/>
              </a:lnSpc>
              <a:spcBef>
                <a:spcPts val="0"/>
              </a:spcBef>
              <a:spcAft>
                <a:spcPts val="600"/>
              </a:spcAft>
            </a:pPr>
            <a:r>
              <a:rPr lang="en-US" sz="2800" cap="none" spc="100" dirty="0">
                <a:solidFill>
                  <a:srgbClr val="2A1A00"/>
                </a:solidFill>
              </a:rPr>
              <a:t>A cell is the smallest unit of a living thing. A living thing, whether made of one cell (like bacteria) or many cells (like a human), is called an </a:t>
            </a:r>
            <a:r>
              <a:rPr lang="en-US" sz="3500" cap="none" spc="100" dirty="0">
                <a:solidFill>
                  <a:schemeClr val="bg2"/>
                </a:solidFill>
              </a:rPr>
              <a:t>organism</a:t>
            </a:r>
            <a:r>
              <a:rPr lang="en-US" sz="2800" cap="none" spc="100" dirty="0">
                <a:solidFill>
                  <a:srgbClr val="2A1A00"/>
                </a:solidFill>
              </a:rPr>
              <a:t>. </a:t>
            </a:r>
          </a:p>
        </p:txBody>
      </p:sp>
    </p:spTree>
    <p:extLst>
      <p:ext uri="{BB962C8B-B14F-4D97-AF65-F5344CB8AC3E}">
        <p14:creationId xmlns:p14="http://schemas.microsoft.com/office/powerpoint/2010/main" val="259900274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DCD17241-1E62-4188-9197-377BE2F0BC5D}"/>
              </a:ext>
            </a:extLst>
          </p:cNvPr>
          <p:cNvPicPr>
            <a:picLocks noGrp="1" noChangeAspect="1"/>
          </p:cNvPicPr>
          <p:nvPr>
            <p:ph sz="half" idx="2"/>
          </p:nvPr>
        </p:nvPicPr>
        <p:blipFill>
          <a:blip r:embed="rId2"/>
          <a:stretch>
            <a:fillRect/>
          </a:stretch>
        </p:blipFill>
        <p:spPr>
          <a:xfrm>
            <a:off x="5048844" y="1970335"/>
            <a:ext cx="3882558" cy="4706130"/>
          </a:xfrm>
          <a:prstGeom prst="rect">
            <a:avLst/>
          </a:prstGeom>
        </p:spPr>
      </p:pic>
      <p:sp>
        <p:nvSpPr>
          <p:cNvPr id="2" name="Title 1">
            <a:extLst>
              <a:ext uri="{FF2B5EF4-FFF2-40B4-BE49-F238E27FC236}">
                <a16:creationId xmlns:a16="http://schemas.microsoft.com/office/drawing/2014/main" id="{739A6D28-B24C-467F-9821-69D61B6E3829}"/>
              </a:ext>
            </a:extLst>
          </p:cNvPr>
          <p:cNvSpPr>
            <a:spLocks noGrp="1"/>
          </p:cNvSpPr>
          <p:nvPr>
            <p:ph type="title"/>
          </p:nvPr>
        </p:nvSpPr>
        <p:spPr>
          <a:xfrm>
            <a:off x="938757" y="645105"/>
            <a:ext cx="3268125" cy="1320855"/>
          </a:xfrm>
        </p:spPr>
        <p:txBody>
          <a:bodyPr vert="horz" lIns="91440" tIns="45720" rIns="91440" bIns="45720" rtlCol="0" anchor="t">
            <a:normAutofit/>
          </a:bodyPr>
          <a:lstStyle/>
          <a:p>
            <a:pPr defTabSz="914400"/>
            <a:r>
              <a:rPr lang="en-US" sz="2700" spc="200"/>
              <a:t>The Endomembrane System</a:t>
            </a:r>
          </a:p>
        </p:txBody>
      </p:sp>
      <p:sp>
        <p:nvSpPr>
          <p:cNvPr id="3" name="Content Placeholder 2">
            <a:extLst>
              <a:ext uri="{FF2B5EF4-FFF2-40B4-BE49-F238E27FC236}">
                <a16:creationId xmlns:a16="http://schemas.microsoft.com/office/drawing/2014/main" id="{D13754CB-A712-45E4-B72F-4AD9381DCD62}"/>
              </a:ext>
            </a:extLst>
          </p:cNvPr>
          <p:cNvSpPr>
            <a:spLocks noGrp="1"/>
          </p:cNvSpPr>
          <p:nvPr>
            <p:ph sz="half" idx="1"/>
          </p:nvPr>
        </p:nvSpPr>
        <p:spPr>
          <a:xfrm>
            <a:off x="664368" y="1965961"/>
            <a:ext cx="4375332" cy="4528968"/>
          </a:xfrm>
        </p:spPr>
        <p:txBody>
          <a:bodyPr vert="horz" lIns="91440" tIns="45720" rIns="91440" bIns="45720" rtlCol="0">
            <a:normAutofit fontScale="92500" lnSpcReduction="10000"/>
          </a:bodyPr>
          <a:lstStyle/>
          <a:p>
            <a:pPr defTabSz="914400">
              <a:lnSpc>
                <a:spcPct val="100000"/>
              </a:lnSpc>
            </a:pPr>
            <a:r>
              <a:rPr lang="en-US" sz="2400" dirty="0">
                <a:solidFill>
                  <a:schemeClr val="tx1"/>
                </a:solidFill>
              </a:rPr>
              <a:t>The endomembrane system (endo = within) is a group of membranes and organelles (Figure 1) in eukaryotic cells that work together to modify, package, and transport lipids and proteins. </a:t>
            </a:r>
          </a:p>
          <a:p>
            <a:pPr defTabSz="914400">
              <a:lnSpc>
                <a:spcPct val="100000"/>
              </a:lnSpc>
            </a:pPr>
            <a:r>
              <a:rPr lang="en-US" sz="2400" dirty="0">
                <a:solidFill>
                  <a:schemeClr val="tx1"/>
                </a:solidFill>
              </a:rPr>
              <a:t>It includes:</a:t>
            </a:r>
          </a:p>
          <a:p>
            <a:pPr lvl="1" defTabSz="914400">
              <a:lnSpc>
                <a:spcPct val="100000"/>
              </a:lnSpc>
            </a:pPr>
            <a:r>
              <a:rPr lang="en-US" dirty="0">
                <a:solidFill>
                  <a:schemeClr val="tx1"/>
                </a:solidFill>
              </a:rPr>
              <a:t>the nuclear envelope, </a:t>
            </a:r>
          </a:p>
          <a:p>
            <a:pPr lvl="1" defTabSz="914400">
              <a:lnSpc>
                <a:spcPct val="100000"/>
              </a:lnSpc>
            </a:pPr>
            <a:r>
              <a:rPr lang="en-US" dirty="0">
                <a:solidFill>
                  <a:schemeClr val="tx1"/>
                </a:solidFill>
              </a:rPr>
              <a:t>the endoplasmic reticulum</a:t>
            </a:r>
          </a:p>
          <a:p>
            <a:pPr lvl="1" defTabSz="914400">
              <a:lnSpc>
                <a:spcPct val="100000"/>
              </a:lnSpc>
            </a:pPr>
            <a:r>
              <a:rPr lang="en-US" dirty="0">
                <a:solidFill>
                  <a:schemeClr val="tx1"/>
                </a:solidFill>
              </a:rPr>
              <a:t>Golgi apparatus</a:t>
            </a:r>
          </a:p>
          <a:p>
            <a:pPr lvl="1" defTabSz="914400">
              <a:lnSpc>
                <a:spcPct val="100000"/>
              </a:lnSpc>
            </a:pPr>
            <a:r>
              <a:rPr lang="en-US" dirty="0">
                <a:solidFill>
                  <a:schemeClr val="tx1"/>
                </a:solidFill>
              </a:rPr>
              <a:t>Lysosomes,</a:t>
            </a:r>
          </a:p>
          <a:p>
            <a:pPr lvl="1" defTabSz="914400">
              <a:lnSpc>
                <a:spcPct val="100000"/>
              </a:lnSpc>
            </a:pPr>
            <a:r>
              <a:rPr lang="en-US" dirty="0">
                <a:solidFill>
                  <a:schemeClr val="tx1"/>
                </a:solidFill>
              </a:rPr>
              <a:t>Vesicles and</a:t>
            </a:r>
          </a:p>
          <a:p>
            <a:pPr lvl="1" defTabSz="914400">
              <a:lnSpc>
                <a:spcPct val="100000"/>
              </a:lnSpc>
            </a:pPr>
            <a:r>
              <a:rPr lang="en-US" dirty="0">
                <a:solidFill>
                  <a:schemeClr val="tx1"/>
                </a:solidFill>
              </a:rPr>
              <a:t>the plasma membrane </a:t>
            </a:r>
          </a:p>
        </p:txBody>
      </p:sp>
    </p:spTree>
    <p:extLst>
      <p:ext uri="{BB962C8B-B14F-4D97-AF65-F5344CB8AC3E}">
        <p14:creationId xmlns:p14="http://schemas.microsoft.com/office/powerpoint/2010/main" val="48418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2ACDE1F8-8792-4749-B147-69A917BBF4E4}"/>
              </a:ext>
            </a:extLst>
          </p:cNvPr>
          <p:cNvPicPr>
            <a:picLocks noGrp="1" noChangeAspect="1"/>
          </p:cNvPicPr>
          <p:nvPr>
            <p:ph sz="half" idx="2"/>
          </p:nvPr>
        </p:nvPicPr>
        <p:blipFill>
          <a:blip r:embed="rId2"/>
          <a:stretch>
            <a:fillRect/>
          </a:stretch>
        </p:blipFill>
        <p:spPr>
          <a:xfrm>
            <a:off x="4573644" y="2131766"/>
            <a:ext cx="3882558" cy="2620726"/>
          </a:xfrm>
          <a:prstGeom prst="rect">
            <a:avLst/>
          </a:prstGeom>
        </p:spPr>
      </p:pic>
      <p:sp>
        <p:nvSpPr>
          <p:cNvPr id="2" name="Title 1">
            <a:extLst>
              <a:ext uri="{FF2B5EF4-FFF2-40B4-BE49-F238E27FC236}">
                <a16:creationId xmlns:a16="http://schemas.microsoft.com/office/drawing/2014/main" id="{E9B367FA-A81F-44C0-85B7-387153665C61}"/>
              </a:ext>
            </a:extLst>
          </p:cNvPr>
          <p:cNvSpPr>
            <a:spLocks noGrp="1"/>
          </p:cNvSpPr>
          <p:nvPr>
            <p:ph type="title"/>
          </p:nvPr>
        </p:nvSpPr>
        <p:spPr>
          <a:xfrm>
            <a:off x="938757" y="645105"/>
            <a:ext cx="3268125" cy="1320855"/>
          </a:xfrm>
        </p:spPr>
        <p:txBody>
          <a:bodyPr vert="horz" lIns="91440" tIns="45720" rIns="91440" bIns="45720" rtlCol="0" anchor="t">
            <a:normAutofit/>
          </a:bodyPr>
          <a:lstStyle/>
          <a:p>
            <a:pPr defTabSz="914400"/>
            <a:r>
              <a:rPr lang="en-US" sz="3800" spc="200"/>
              <a:t>The nucleus</a:t>
            </a:r>
          </a:p>
        </p:txBody>
      </p:sp>
      <p:sp>
        <p:nvSpPr>
          <p:cNvPr id="3" name="Content Placeholder 2">
            <a:extLst>
              <a:ext uri="{FF2B5EF4-FFF2-40B4-BE49-F238E27FC236}">
                <a16:creationId xmlns:a16="http://schemas.microsoft.com/office/drawing/2014/main" id="{D5828A92-ECAE-48B7-8C6A-D5B711D41700}"/>
              </a:ext>
            </a:extLst>
          </p:cNvPr>
          <p:cNvSpPr>
            <a:spLocks noGrp="1"/>
          </p:cNvSpPr>
          <p:nvPr>
            <p:ph sz="half" idx="1"/>
          </p:nvPr>
        </p:nvSpPr>
        <p:spPr>
          <a:xfrm>
            <a:off x="938758" y="2286001"/>
            <a:ext cx="3272696" cy="3593591"/>
          </a:xfrm>
        </p:spPr>
        <p:txBody>
          <a:bodyPr vert="horz" lIns="91440" tIns="45720" rIns="91440" bIns="45720" rtlCol="0">
            <a:normAutofit/>
          </a:bodyPr>
          <a:lstStyle/>
          <a:p>
            <a:pPr defTabSz="914400"/>
            <a:r>
              <a:rPr lang="en-US" dirty="0">
                <a:solidFill>
                  <a:schemeClr val="tx1"/>
                </a:solidFill>
              </a:rPr>
              <a:t>The nucleus (plural = nuclei) houses the cell’s DNA in the form of chromatin and directs the synthesis of ribosomes and proteins. </a:t>
            </a:r>
          </a:p>
          <a:p>
            <a:pPr defTabSz="914400"/>
            <a:endParaRPr lang="en-US" dirty="0">
              <a:solidFill>
                <a:schemeClr val="tx1"/>
              </a:solidFill>
            </a:endParaRPr>
          </a:p>
        </p:txBody>
      </p:sp>
    </p:spTree>
    <p:extLst>
      <p:ext uri="{BB962C8B-B14F-4D97-AF65-F5344CB8AC3E}">
        <p14:creationId xmlns:p14="http://schemas.microsoft.com/office/powerpoint/2010/main" val="295477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B96D-AC5F-473C-9974-06140E43AB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2368F0-D2A0-41B5-A162-DD3790D919A4}"/>
              </a:ext>
            </a:extLst>
          </p:cNvPr>
          <p:cNvSpPr>
            <a:spLocks noGrp="1"/>
          </p:cNvSpPr>
          <p:nvPr>
            <p:ph idx="1"/>
          </p:nvPr>
        </p:nvSpPr>
        <p:spPr>
          <a:xfrm>
            <a:off x="938758" y="2153653"/>
            <a:ext cx="7633742" cy="4367463"/>
          </a:xfrm>
        </p:spPr>
        <p:txBody>
          <a:bodyPr>
            <a:normAutofit fontScale="77500" lnSpcReduction="20000"/>
          </a:bodyPr>
          <a:lstStyle/>
          <a:p>
            <a:r>
              <a:rPr lang="en-US" b="1" dirty="0"/>
              <a:t>The nuclear envelope </a:t>
            </a:r>
            <a:r>
              <a:rPr lang="en-US" dirty="0"/>
              <a:t>is a double-membrane structure that constitutes the outermost portion of the nucleus.</a:t>
            </a:r>
          </a:p>
          <a:p>
            <a:pPr lvl="1"/>
            <a:r>
              <a:rPr lang="en-US" dirty="0"/>
              <a:t>It is punctuated with pores that control the passage of ions, molecules, and RNA between the nucleoplasm and the cytoplasm.</a:t>
            </a:r>
          </a:p>
          <a:p>
            <a:r>
              <a:rPr lang="en-US" b="1" dirty="0"/>
              <a:t>Chromosomes</a:t>
            </a:r>
            <a:r>
              <a:rPr lang="en-US" dirty="0"/>
              <a:t> are structures within the nucleus that are made up of DNA, the hereditary material, and proteins. </a:t>
            </a:r>
          </a:p>
          <a:p>
            <a:pPr lvl="1"/>
            <a:r>
              <a:rPr lang="en-US" dirty="0"/>
              <a:t>In eukaryotes, chromosomes are linear structures.</a:t>
            </a:r>
          </a:p>
          <a:p>
            <a:pPr lvl="2"/>
            <a:r>
              <a:rPr lang="en-US" dirty="0"/>
              <a:t>Every species has a specific number of chromosomes in the nucleus of its body cells. For example, in humans, the chromosome number is 46, whereas in fruit flies, the chromosome number is eight.</a:t>
            </a:r>
          </a:p>
          <a:p>
            <a:r>
              <a:rPr lang="en-US" dirty="0"/>
              <a:t>The combination of DNA and proteins is called </a:t>
            </a:r>
            <a:r>
              <a:rPr lang="en-US" b="1" dirty="0"/>
              <a:t>chromatin</a:t>
            </a:r>
            <a:r>
              <a:rPr lang="en-US" dirty="0"/>
              <a:t>.  - When the cell is in the growth and maintenance phases of its life cycle, the chromosomes resemble an unwound, jumbled bunch of threads, which is the chromatin.</a:t>
            </a:r>
          </a:p>
          <a:p>
            <a:r>
              <a:rPr lang="en-US" dirty="0"/>
              <a:t>Some chromosomes have sections of DNA that encode ribosomal RNA. A darkly staining area within the nucleus, called the nucleolus (plural = nucleoli), aggregates the ribosomal RNA with associated proteins to assemble the ribosomal subunits that are then transported through the nuclear pores into the cytoplasm.</a:t>
            </a:r>
          </a:p>
          <a:p>
            <a:endParaRPr lang="en-US" dirty="0"/>
          </a:p>
        </p:txBody>
      </p:sp>
    </p:spTree>
    <p:extLst>
      <p:ext uri="{BB962C8B-B14F-4D97-AF65-F5344CB8AC3E}">
        <p14:creationId xmlns:p14="http://schemas.microsoft.com/office/powerpoint/2010/main" val="2735861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7483-3192-4358-8AC8-8D4976C0DC82}"/>
              </a:ext>
            </a:extLst>
          </p:cNvPr>
          <p:cNvSpPr>
            <a:spLocks noGrp="1"/>
          </p:cNvSpPr>
          <p:nvPr>
            <p:ph type="title"/>
          </p:nvPr>
        </p:nvSpPr>
        <p:spPr/>
        <p:txBody>
          <a:bodyPr/>
          <a:lstStyle/>
          <a:p>
            <a:r>
              <a:rPr lang="en-US" dirty="0"/>
              <a:t>The Endoplasmic Reticulum</a:t>
            </a:r>
          </a:p>
        </p:txBody>
      </p:sp>
      <p:sp>
        <p:nvSpPr>
          <p:cNvPr id="3" name="Content Placeholder 2">
            <a:extLst>
              <a:ext uri="{FF2B5EF4-FFF2-40B4-BE49-F238E27FC236}">
                <a16:creationId xmlns:a16="http://schemas.microsoft.com/office/drawing/2014/main" id="{9692EC79-2F97-4B25-8CD9-662617B4CD0C}"/>
              </a:ext>
            </a:extLst>
          </p:cNvPr>
          <p:cNvSpPr>
            <a:spLocks noGrp="1"/>
          </p:cNvSpPr>
          <p:nvPr>
            <p:ph idx="1"/>
          </p:nvPr>
        </p:nvSpPr>
        <p:spPr>
          <a:xfrm>
            <a:off x="745959" y="2105526"/>
            <a:ext cx="8073188" cy="4331369"/>
          </a:xfrm>
        </p:spPr>
        <p:txBody>
          <a:bodyPr>
            <a:normAutofit fontScale="92500" lnSpcReduction="10000"/>
          </a:bodyPr>
          <a:lstStyle/>
          <a:p>
            <a:r>
              <a:rPr lang="en-US" dirty="0"/>
              <a:t>The endoplasmic reticulum (ER) is a series of interconnected membranous tubules that collectively modify proteins and synthesize lipids</a:t>
            </a:r>
          </a:p>
          <a:p>
            <a:r>
              <a:rPr lang="en-US" dirty="0"/>
              <a:t>However, these two functions are performed in separate areas of the endoplasmic reticulum: </a:t>
            </a:r>
            <a:r>
              <a:rPr lang="en-US" b="1" dirty="0"/>
              <a:t>the rough endoplasmic reticulum </a:t>
            </a:r>
            <a:r>
              <a:rPr lang="en-US" dirty="0"/>
              <a:t>and the </a:t>
            </a:r>
            <a:r>
              <a:rPr lang="en-US" b="1" dirty="0"/>
              <a:t>smooth endoplasmic reticulum</a:t>
            </a:r>
            <a:r>
              <a:rPr lang="en-US" dirty="0"/>
              <a:t>, respectively.</a:t>
            </a:r>
          </a:p>
          <a:p>
            <a:r>
              <a:rPr lang="en-US" dirty="0"/>
              <a:t>The rough endoplasmic reticulum (RER) is so named because the ribosomes attached to its cytoplasmic surface give it a studded appearance when viewed through an electron microscope.</a:t>
            </a:r>
          </a:p>
          <a:p>
            <a:r>
              <a:rPr lang="en-US" dirty="0"/>
              <a:t>The smooth endoplasmic reticulum (SER) is continuous with the RER but has few or no ribosomes on its cytoplasmic surface (see Figure 1).</a:t>
            </a:r>
          </a:p>
          <a:p>
            <a:pPr lvl="1"/>
            <a:r>
              <a:rPr lang="en-US" dirty="0"/>
              <a:t>The SER’s functions include synthesis of carbohydrates, lipids (including phospholipids), and steroid hormones; detoxification of medications and poisons; alcohol metabolism; and storage of calcium ions.</a:t>
            </a:r>
          </a:p>
        </p:txBody>
      </p:sp>
    </p:spTree>
    <p:extLst>
      <p:ext uri="{BB962C8B-B14F-4D97-AF65-F5344CB8AC3E}">
        <p14:creationId xmlns:p14="http://schemas.microsoft.com/office/powerpoint/2010/main" val="3370194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962C8938-5603-49D5-A598-AAA044933C73}"/>
              </a:ext>
            </a:extLst>
          </p:cNvPr>
          <p:cNvPicPr>
            <a:picLocks noChangeAspect="1"/>
          </p:cNvPicPr>
          <p:nvPr/>
        </p:nvPicPr>
        <p:blipFill>
          <a:blip r:embed="rId2"/>
          <a:stretch>
            <a:fillRect/>
          </a:stretch>
        </p:blipFill>
        <p:spPr>
          <a:xfrm>
            <a:off x="3959604" y="2312360"/>
            <a:ext cx="4496598" cy="2259540"/>
          </a:xfrm>
          <a:prstGeom prst="rect">
            <a:avLst/>
          </a:prstGeom>
        </p:spPr>
      </p:pic>
      <p:sp>
        <p:nvSpPr>
          <p:cNvPr id="2" name="Title 1">
            <a:extLst>
              <a:ext uri="{FF2B5EF4-FFF2-40B4-BE49-F238E27FC236}">
                <a16:creationId xmlns:a16="http://schemas.microsoft.com/office/drawing/2014/main" id="{F9BC6667-04E9-4E96-8703-9B101927C40F}"/>
              </a:ext>
            </a:extLst>
          </p:cNvPr>
          <p:cNvSpPr>
            <a:spLocks noGrp="1"/>
          </p:cNvSpPr>
          <p:nvPr>
            <p:ph type="title"/>
          </p:nvPr>
        </p:nvSpPr>
        <p:spPr>
          <a:xfrm>
            <a:off x="938759" y="645107"/>
            <a:ext cx="2538247" cy="1640894"/>
          </a:xfrm>
        </p:spPr>
        <p:txBody>
          <a:bodyPr anchor="t">
            <a:normAutofit/>
          </a:bodyPr>
          <a:lstStyle/>
          <a:p>
            <a:r>
              <a:rPr lang="en-US" sz="3200"/>
              <a:t>The Golgi Apparatus</a:t>
            </a:r>
          </a:p>
        </p:txBody>
      </p:sp>
      <p:sp>
        <p:nvSpPr>
          <p:cNvPr id="9" name="Content Placeholder 8"/>
          <p:cNvSpPr>
            <a:spLocks noGrp="1"/>
          </p:cNvSpPr>
          <p:nvPr>
            <p:ph idx="1"/>
          </p:nvPr>
        </p:nvSpPr>
        <p:spPr>
          <a:xfrm>
            <a:off x="709863" y="2286001"/>
            <a:ext cx="3092116" cy="3940844"/>
          </a:xfrm>
        </p:spPr>
        <p:txBody>
          <a:bodyPr>
            <a:normAutofit/>
          </a:bodyPr>
          <a:lstStyle/>
          <a:p>
            <a:r>
              <a:rPr lang="en-US" sz="2400" dirty="0"/>
              <a:t>The sorting, tagging, packaging, and distribution of lipids and proteins take place in the Golgi apparatus (also called the Golgi body)</a:t>
            </a:r>
          </a:p>
        </p:txBody>
      </p:sp>
    </p:spTree>
    <p:extLst>
      <p:ext uri="{BB962C8B-B14F-4D97-AF65-F5344CB8AC3E}">
        <p14:creationId xmlns:p14="http://schemas.microsoft.com/office/powerpoint/2010/main" val="161226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1" name="Rectangle 11"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F8563824-251B-484C-A691-25C22EFCB3EF}"/>
              </a:ext>
            </a:extLst>
          </p:cNvPr>
          <p:cNvPicPr>
            <a:picLocks noGrp="1" noChangeAspect="1"/>
          </p:cNvPicPr>
          <p:nvPr>
            <p:ph sz="half" idx="2"/>
          </p:nvPr>
        </p:nvPicPr>
        <p:blipFill>
          <a:blip r:embed="rId2"/>
          <a:stretch>
            <a:fillRect/>
          </a:stretch>
        </p:blipFill>
        <p:spPr>
          <a:xfrm>
            <a:off x="4832109" y="2251397"/>
            <a:ext cx="4099293" cy="2387838"/>
          </a:xfrm>
          <a:prstGeom prst="rect">
            <a:avLst/>
          </a:prstGeom>
        </p:spPr>
      </p:pic>
      <p:sp>
        <p:nvSpPr>
          <p:cNvPr id="2" name="Title 1">
            <a:extLst>
              <a:ext uri="{FF2B5EF4-FFF2-40B4-BE49-F238E27FC236}">
                <a16:creationId xmlns:a16="http://schemas.microsoft.com/office/drawing/2014/main" id="{1E442786-84E3-4E14-B0EF-F2956E086484}"/>
              </a:ext>
            </a:extLst>
          </p:cNvPr>
          <p:cNvSpPr>
            <a:spLocks noGrp="1"/>
          </p:cNvSpPr>
          <p:nvPr>
            <p:ph type="title"/>
          </p:nvPr>
        </p:nvSpPr>
        <p:spPr>
          <a:xfrm>
            <a:off x="938758" y="382385"/>
            <a:ext cx="4488206" cy="1492132"/>
          </a:xfrm>
        </p:spPr>
        <p:txBody>
          <a:bodyPr vert="horz" lIns="91440" tIns="45720" rIns="91440" bIns="45720" rtlCol="0" anchor="t">
            <a:normAutofit/>
          </a:bodyPr>
          <a:lstStyle/>
          <a:p>
            <a:pPr defTabSz="914400"/>
            <a:r>
              <a:rPr lang="en-US" spc="200"/>
              <a:t>Lysosomes</a:t>
            </a:r>
          </a:p>
        </p:txBody>
      </p:sp>
      <p:sp>
        <p:nvSpPr>
          <p:cNvPr id="3" name="Content Placeholder 2">
            <a:extLst>
              <a:ext uri="{FF2B5EF4-FFF2-40B4-BE49-F238E27FC236}">
                <a16:creationId xmlns:a16="http://schemas.microsoft.com/office/drawing/2014/main" id="{B34367EB-E167-4C05-AF21-E43E1A126C7E}"/>
              </a:ext>
            </a:extLst>
          </p:cNvPr>
          <p:cNvSpPr>
            <a:spLocks noGrp="1"/>
          </p:cNvSpPr>
          <p:nvPr>
            <p:ph sz="half" idx="1"/>
          </p:nvPr>
        </p:nvSpPr>
        <p:spPr>
          <a:xfrm>
            <a:off x="664368" y="1874517"/>
            <a:ext cx="4488206" cy="4085056"/>
          </a:xfrm>
        </p:spPr>
        <p:txBody>
          <a:bodyPr vert="horz" lIns="91440" tIns="45720" rIns="91440" bIns="45720" rtlCol="0">
            <a:normAutofit/>
          </a:bodyPr>
          <a:lstStyle/>
          <a:p>
            <a:pPr defTabSz="914400"/>
            <a:r>
              <a:rPr lang="en-US">
                <a:solidFill>
                  <a:schemeClr val="tx1"/>
                </a:solidFill>
              </a:rPr>
              <a:t>The lysosomes are the cell’s “garbage disposal.” </a:t>
            </a:r>
          </a:p>
          <a:p>
            <a:pPr defTabSz="914400"/>
            <a:r>
              <a:rPr lang="en-US">
                <a:solidFill>
                  <a:schemeClr val="tx1"/>
                </a:solidFill>
              </a:rPr>
              <a:t>Digestive enzymes within the lysosomes aid the breakdown of proteins, polysaccharides, lipids, nucleic acids, and even worn-out organelles.</a:t>
            </a:r>
          </a:p>
          <a:p>
            <a:pPr defTabSz="914400"/>
            <a:r>
              <a:rPr lang="en-US">
                <a:solidFill>
                  <a:schemeClr val="tx1"/>
                </a:solidFill>
              </a:rPr>
              <a:t>Lysosomes also use their hydrolytic enzymes to destroy disease-causing organisms that might enter the cell.</a:t>
            </a:r>
            <a:endParaRPr lang="en-US" dirty="0">
              <a:solidFill>
                <a:schemeClr val="tx1"/>
              </a:solidFill>
            </a:endParaRPr>
          </a:p>
        </p:txBody>
      </p:sp>
    </p:spTree>
    <p:extLst>
      <p:ext uri="{BB962C8B-B14F-4D97-AF65-F5344CB8AC3E}">
        <p14:creationId xmlns:p14="http://schemas.microsoft.com/office/powerpoint/2010/main" val="4111779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B1C3-1CD5-460C-BD5B-F1C8C2D740BF}"/>
              </a:ext>
            </a:extLst>
          </p:cNvPr>
          <p:cNvSpPr>
            <a:spLocks noGrp="1"/>
          </p:cNvSpPr>
          <p:nvPr>
            <p:ph type="title"/>
          </p:nvPr>
        </p:nvSpPr>
        <p:spPr/>
        <p:txBody>
          <a:bodyPr>
            <a:normAutofit/>
          </a:bodyPr>
          <a:lstStyle/>
          <a:p>
            <a:r>
              <a:rPr lang="en-US" dirty="0"/>
              <a:t>Vesicles and Vacuoles</a:t>
            </a:r>
          </a:p>
        </p:txBody>
      </p:sp>
      <p:sp>
        <p:nvSpPr>
          <p:cNvPr id="3" name="Content Placeholder 2">
            <a:extLst>
              <a:ext uri="{FF2B5EF4-FFF2-40B4-BE49-F238E27FC236}">
                <a16:creationId xmlns:a16="http://schemas.microsoft.com/office/drawing/2014/main" id="{9970CAD0-E26D-4E0C-97FC-EBBA56ABE8F3}"/>
              </a:ext>
            </a:extLst>
          </p:cNvPr>
          <p:cNvSpPr>
            <a:spLocks noGrp="1"/>
          </p:cNvSpPr>
          <p:nvPr>
            <p:ph idx="1"/>
          </p:nvPr>
        </p:nvSpPr>
        <p:spPr>
          <a:xfrm>
            <a:off x="938757" y="2286002"/>
            <a:ext cx="7844295" cy="4018545"/>
          </a:xfrm>
        </p:spPr>
        <p:txBody>
          <a:bodyPr>
            <a:normAutofit lnSpcReduction="10000"/>
          </a:bodyPr>
          <a:lstStyle/>
          <a:p>
            <a:r>
              <a:rPr lang="en-US" sz="2800" dirty="0"/>
              <a:t>Vesicles and vacuoles are membrane-bound sacs that function in storage and transport. </a:t>
            </a:r>
          </a:p>
          <a:p>
            <a:pPr lvl="1"/>
            <a:r>
              <a:rPr lang="en-US" sz="2400" dirty="0"/>
              <a:t>Vesicles can fuse with other membranes within the cell system. </a:t>
            </a:r>
          </a:p>
          <a:p>
            <a:r>
              <a:rPr lang="en-US" sz="2800" dirty="0"/>
              <a:t>Vacuoles are somewhat larger than vesicles</a:t>
            </a:r>
          </a:p>
          <a:p>
            <a:pPr lvl="1"/>
            <a:r>
              <a:rPr lang="en-US" sz="2400" dirty="0"/>
              <a:t>the membrane of a vacuole does not fuse with the membranes of other cellular components. </a:t>
            </a:r>
          </a:p>
          <a:p>
            <a:pPr lvl="1"/>
            <a:r>
              <a:rPr lang="en-US" sz="2400" dirty="0"/>
              <a:t>Additionally, enzymes within plant vacuoles can break down macromolecules.</a:t>
            </a:r>
          </a:p>
        </p:txBody>
      </p:sp>
    </p:spTree>
    <p:extLst>
      <p:ext uri="{BB962C8B-B14F-4D97-AF65-F5344CB8AC3E}">
        <p14:creationId xmlns:p14="http://schemas.microsoft.com/office/powerpoint/2010/main" val="4130992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62B7B68F-3B49-47E1-B886-9D6B4096A8F1}"/>
              </a:ext>
            </a:extLst>
          </p:cNvPr>
          <p:cNvPicPr>
            <a:picLocks noGrp="1" noChangeAspect="1"/>
          </p:cNvPicPr>
          <p:nvPr>
            <p:ph sz="half" idx="2"/>
          </p:nvPr>
        </p:nvPicPr>
        <p:blipFill>
          <a:blip r:embed="rId2"/>
          <a:stretch>
            <a:fillRect/>
          </a:stretch>
        </p:blipFill>
        <p:spPr>
          <a:xfrm>
            <a:off x="4997162" y="2362867"/>
            <a:ext cx="3801017" cy="3078824"/>
          </a:xfrm>
          <a:prstGeom prst="rect">
            <a:avLst/>
          </a:prstGeom>
        </p:spPr>
      </p:pic>
      <p:sp>
        <p:nvSpPr>
          <p:cNvPr id="2" name="Title 1">
            <a:extLst>
              <a:ext uri="{FF2B5EF4-FFF2-40B4-BE49-F238E27FC236}">
                <a16:creationId xmlns:a16="http://schemas.microsoft.com/office/drawing/2014/main" id="{8EFE584C-BF33-48D8-A537-964EE5441B37}"/>
              </a:ext>
            </a:extLst>
          </p:cNvPr>
          <p:cNvSpPr>
            <a:spLocks noGrp="1"/>
          </p:cNvSpPr>
          <p:nvPr>
            <p:ph type="title"/>
          </p:nvPr>
        </p:nvSpPr>
        <p:spPr>
          <a:xfrm>
            <a:off x="5396831" y="1327759"/>
            <a:ext cx="3268125" cy="901874"/>
          </a:xfrm>
        </p:spPr>
        <p:txBody>
          <a:bodyPr vert="horz" lIns="91440" tIns="45720" rIns="91440" bIns="45720" rtlCol="0" anchor="t">
            <a:normAutofit/>
          </a:bodyPr>
          <a:lstStyle/>
          <a:p>
            <a:pPr defTabSz="914400"/>
            <a:r>
              <a:rPr lang="en-US" sz="3800" spc="200" dirty="0"/>
              <a:t>Ribosomes</a:t>
            </a:r>
          </a:p>
        </p:txBody>
      </p:sp>
      <p:sp>
        <p:nvSpPr>
          <p:cNvPr id="3" name="Content Placeholder 2">
            <a:extLst>
              <a:ext uri="{FF2B5EF4-FFF2-40B4-BE49-F238E27FC236}">
                <a16:creationId xmlns:a16="http://schemas.microsoft.com/office/drawing/2014/main" id="{DB92BECA-288F-4E88-B5FF-8DEC7D35DB62}"/>
              </a:ext>
            </a:extLst>
          </p:cNvPr>
          <p:cNvSpPr>
            <a:spLocks noGrp="1"/>
          </p:cNvSpPr>
          <p:nvPr>
            <p:ph sz="half" idx="1"/>
          </p:nvPr>
        </p:nvSpPr>
        <p:spPr>
          <a:xfrm>
            <a:off x="664368" y="529390"/>
            <a:ext cx="4466017" cy="6084352"/>
          </a:xfrm>
        </p:spPr>
        <p:txBody>
          <a:bodyPr vert="horz" lIns="91440" tIns="45720" rIns="91440" bIns="45720" rtlCol="0">
            <a:normAutofit fontScale="92500" lnSpcReduction="10000"/>
          </a:bodyPr>
          <a:lstStyle/>
          <a:p>
            <a:pPr defTabSz="914400">
              <a:lnSpc>
                <a:spcPct val="100000"/>
              </a:lnSpc>
            </a:pPr>
            <a:r>
              <a:rPr lang="en-US" sz="2400" dirty="0">
                <a:solidFill>
                  <a:schemeClr val="tx1"/>
                </a:solidFill>
              </a:rPr>
              <a:t>Ribosomes are the cellular structures responsible for protein synthesis. </a:t>
            </a:r>
          </a:p>
          <a:p>
            <a:pPr lvl="1" defTabSz="914400">
              <a:lnSpc>
                <a:spcPct val="100000"/>
              </a:lnSpc>
            </a:pPr>
            <a:r>
              <a:rPr lang="en-US" sz="2000" dirty="0">
                <a:solidFill>
                  <a:schemeClr val="tx1"/>
                </a:solidFill>
              </a:rPr>
              <a:t>They consist of large and small subunits. </a:t>
            </a:r>
          </a:p>
          <a:p>
            <a:pPr lvl="1" defTabSz="914400">
              <a:lnSpc>
                <a:spcPct val="100000"/>
              </a:lnSpc>
            </a:pPr>
            <a:r>
              <a:rPr lang="en-US" sz="2000" dirty="0">
                <a:solidFill>
                  <a:schemeClr val="tx1"/>
                </a:solidFill>
              </a:rPr>
              <a:t>Ribosomes are enzyme complexes that are responsible for protein synthesis.</a:t>
            </a:r>
          </a:p>
          <a:p>
            <a:pPr marL="914400" lvl="2" indent="-225425" defTabSz="914400">
              <a:lnSpc>
                <a:spcPct val="100000"/>
              </a:lnSpc>
            </a:pPr>
            <a:r>
              <a:rPr lang="en-US" sz="1800" dirty="0">
                <a:solidFill>
                  <a:schemeClr val="tx1"/>
                </a:solidFill>
              </a:rPr>
              <a:t>Free ribosomes appear as either clusters or single tiny dots floating freely in the cytoplasm. </a:t>
            </a:r>
          </a:p>
          <a:p>
            <a:pPr marL="914400" lvl="2" indent="-225425" defTabSz="914400">
              <a:lnSpc>
                <a:spcPct val="100000"/>
              </a:lnSpc>
            </a:pPr>
            <a:r>
              <a:rPr lang="en-US" sz="1800" dirty="0">
                <a:solidFill>
                  <a:schemeClr val="tx1"/>
                </a:solidFill>
              </a:rPr>
              <a:t>Ribosomes may be attached to either the cytoplasmic side of the plasma membrane or the cytoplasmic side of the endoplasmic reticulum </a:t>
            </a:r>
          </a:p>
          <a:p>
            <a:pPr defTabSz="914400">
              <a:lnSpc>
                <a:spcPct val="100000"/>
              </a:lnSpc>
            </a:pPr>
            <a:r>
              <a:rPr lang="en-US" sz="2400" dirty="0">
                <a:solidFill>
                  <a:schemeClr val="tx1"/>
                </a:solidFill>
              </a:rPr>
              <a:t>Because protein synthesis is essential for all cells, ribosomes are found in practically every cell, although they are smaller in prokaryotic cells.</a:t>
            </a:r>
          </a:p>
        </p:txBody>
      </p:sp>
    </p:spTree>
    <p:extLst>
      <p:ext uri="{BB962C8B-B14F-4D97-AF65-F5344CB8AC3E}">
        <p14:creationId xmlns:p14="http://schemas.microsoft.com/office/powerpoint/2010/main" val="294195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ED4A7EF4-FD64-42B0-BFAE-E08664C42C2A}"/>
              </a:ext>
            </a:extLst>
          </p:cNvPr>
          <p:cNvPicPr>
            <a:picLocks noGrp="1" noChangeAspect="1"/>
          </p:cNvPicPr>
          <p:nvPr>
            <p:ph sz="half" idx="2"/>
          </p:nvPr>
        </p:nvPicPr>
        <p:blipFill>
          <a:blip r:embed="rId2"/>
          <a:stretch>
            <a:fillRect/>
          </a:stretch>
        </p:blipFill>
        <p:spPr>
          <a:xfrm>
            <a:off x="2846850" y="4645012"/>
            <a:ext cx="4176461" cy="2161318"/>
          </a:xfrm>
          <a:prstGeom prst="rect">
            <a:avLst/>
          </a:prstGeom>
        </p:spPr>
      </p:pic>
      <p:sp>
        <p:nvSpPr>
          <p:cNvPr id="2" name="Title 1">
            <a:extLst>
              <a:ext uri="{FF2B5EF4-FFF2-40B4-BE49-F238E27FC236}">
                <a16:creationId xmlns:a16="http://schemas.microsoft.com/office/drawing/2014/main" id="{CBCE233F-9ECD-49F0-AEBB-088D853447DB}"/>
              </a:ext>
            </a:extLst>
          </p:cNvPr>
          <p:cNvSpPr>
            <a:spLocks noGrp="1"/>
          </p:cNvSpPr>
          <p:nvPr>
            <p:ph type="title"/>
          </p:nvPr>
        </p:nvSpPr>
        <p:spPr>
          <a:xfrm>
            <a:off x="938757" y="645105"/>
            <a:ext cx="3268125" cy="1320855"/>
          </a:xfrm>
        </p:spPr>
        <p:txBody>
          <a:bodyPr vert="horz" lIns="91440" tIns="45720" rIns="91440" bIns="45720" rtlCol="0" anchor="t">
            <a:normAutofit/>
          </a:bodyPr>
          <a:lstStyle/>
          <a:p>
            <a:pPr defTabSz="914400"/>
            <a:r>
              <a:rPr lang="en-US" sz="2900" spc="200"/>
              <a:t>Mitochondria</a:t>
            </a:r>
          </a:p>
        </p:txBody>
      </p:sp>
      <p:sp>
        <p:nvSpPr>
          <p:cNvPr id="3" name="Content Placeholder 2">
            <a:extLst>
              <a:ext uri="{FF2B5EF4-FFF2-40B4-BE49-F238E27FC236}">
                <a16:creationId xmlns:a16="http://schemas.microsoft.com/office/drawing/2014/main" id="{A020D7D5-3B01-4584-BBDF-4B5112568669}"/>
              </a:ext>
            </a:extLst>
          </p:cNvPr>
          <p:cNvSpPr>
            <a:spLocks noGrp="1"/>
          </p:cNvSpPr>
          <p:nvPr>
            <p:ph sz="half" idx="1"/>
          </p:nvPr>
        </p:nvSpPr>
        <p:spPr>
          <a:xfrm>
            <a:off x="938758" y="1266091"/>
            <a:ext cx="7992644" cy="3327251"/>
          </a:xfrm>
        </p:spPr>
        <p:txBody>
          <a:bodyPr vert="horz" lIns="91440" tIns="45720" rIns="91440" bIns="45720" rtlCol="0">
            <a:normAutofit/>
          </a:bodyPr>
          <a:lstStyle/>
          <a:p>
            <a:pPr defTabSz="914400">
              <a:lnSpc>
                <a:spcPct val="100000"/>
              </a:lnSpc>
            </a:pPr>
            <a:r>
              <a:rPr lang="en-US" sz="1600" dirty="0">
                <a:solidFill>
                  <a:schemeClr val="tx1"/>
                </a:solidFill>
              </a:rPr>
              <a:t>Mitochondria (singular = mitochondrion) are called the “powerhouses” or “energy factories” of a cell because they are responsible for making adenosine triphosphate (ATP), the cell’s main energy-carrying molecule. </a:t>
            </a:r>
          </a:p>
          <a:p>
            <a:pPr defTabSz="914400">
              <a:lnSpc>
                <a:spcPct val="100000"/>
              </a:lnSpc>
            </a:pPr>
            <a:r>
              <a:rPr lang="en-US" sz="1600" dirty="0">
                <a:solidFill>
                  <a:schemeClr val="tx1"/>
                </a:solidFill>
              </a:rPr>
              <a:t>Mitochondria are oval-shaped, double-membrane organelles that have their own ribosomes and DNA. </a:t>
            </a:r>
          </a:p>
          <a:p>
            <a:pPr defTabSz="914400">
              <a:lnSpc>
                <a:spcPct val="100000"/>
              </a:lnSpc>
            </a:pPr>
            <a:r>
              <a:rPr lang="en-US" sz="1600" dirty="0">
                <a:solidFill>
                  <a:schemeClr val="tx1"/>
                </a:solidFill>
              </a:rPr>
              <a:t>Each membrane is a phospholipid bilayer embedded with proteins. </a:t>
            </a:r>
          </a:p>
          <a:p>
            <a:pPr defTabSz="914400">
              <a:lnSpc>
                <a:spcPct val="100000"/>
              </a:lnSpc>
            </a:pPr>
            <a:r>
              <a:rPr lang="en-US" sz="1600" dirty="0">
                <a:solidFill>
                  <a:schemeClr val="tx1"/>
                </a:solidFill>
              </a:rPr>
              <a:t>The inner layer has folds called cristae, which increase the surface area of the inner membrane. </a:t>
            </a:r>
          </a:p>
          <a:p>
            <a:pPr defTabSz="914400">
              <a:lnSpc>
                <a:spcPct val="100000"/>
              </a:lnSpc>
            </a:pPr>
            <a:r>
              <a:rPr lang="en-US" sz="1600" dirty="0">
                <a:solidFill>
                  <a:schemeClr val="tx1"/>
                </a:solidFill>
              </a:rPr>
              <a:t>The area surrounded by the folds is called the mitochondrial matrix. The cristae and the matrix have different roles in cellular respiration.</a:t>
            </a:r>
          </a:p>
          <a:p>
            <a:pPr defTabSz="914400">
              <a:lnSpc>
                <a:spcPct val="100000"/>
              </a:lnSpc>
            </a:pPr>
            <a:r>
              <a:rPr lang="en-US" sz="1600" dirty="0">
                <a:solidFill>
                  <a:schemeClr val="tx1"/>
                </a:solidFill>
              </a:rPr>
              <a:t>The formation of ATP from the breakdown of glucose is known as cellular respiration. </a:t>
            </a:r>
          </a:p>
        </p:txBody>
      </p:sp>
    </p:spTree>
    <p:extLst>
      <p:ext uri="{BB962C8B-B14F-4D97-AF65-F5344CB8AC3E}">
        <p14:creationId xmlns:p14="http://schemas.microsoft.com/office/powerpoint/2010/main" val="62533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FE5B-941D-43FF-8DD8-E3211C342253}"/>
              </a:ext>
            </a:extLst>
          </p:cNvPr>
          <p:cNvSpPr>
            <a:spLocks noGrp="1"/>
          </p:cNvSpPr>
          <p:nvPr>
            <p:ph type="title"/>
          </p:nvPr>
        </p:nvSpPr>
        <p:spPr>
          <a:xfrm>
            <a:off x="938758" y="319755"/>
            <a:ext cx="7633742" cy="1158316"/>
          </a:xfrm>
        </p:spPr>
        <p:txBody>
          <a:bodyPr/>
          <a:lstStyle/>
          <a:p>
            <a:r>
              <a:rPr lang="en-US" dirty="0"/>
              <a:t>Peroxisomes</a:t>
            </a:r>
          </a:p>
        </p:txBody>
      </p:sp>
      <p:sp>
        <p:nvSpPr>
          <p:cNvPr id="3" name="Content Placeholder 2">
            <a:extLst>
              <a:ext uri="{FF2B5EF4-FFF2-40B4-BE49-F238E27FC236}">
                <a16:creationId xmlns:a16="http://schemas.microsoft.com/office/drawing/2014/main" id="{CBC5DD51-9A22-4F12-8D3F-11E487ED8854}"/>
              </a:ext>
            </a:extLst>
          </p:cNvPr>
          <p:cNvSpPr>
            <a:spLocks noGrp="1"/>
          </p:cNvSpPr>
          <p:nvPr>
            <p:ph idx="1"/>
          </p:nvPr>
        </p:nvSpPr>
        <p:spPr>
          <a:xfrm>
            <a:off x="938758" y="2286002"/>
            <a:ext cx="7633742" cy="4064694"/>
          </a:xfrm>
        </p:spPr>
        <p:txBody>
          <a:bodyPr>
            <a:normAutofit/>
          </a:bodyPr>
          <a:lstStyle/>
          <a:p>
            <a:r>
              <a:rPr lang="en-US" dirty="0"/>
              <a:t>Peroxisomes are small, round organelles enclosed by single membranes. </a:t>
            </a:r>
          </a:p>
          <a:p>
            <a:r>
              <a:rPr lang="en-US" dirty="0"/>
              <a:t>They carry out oxidation reactions that break down fatty acids and amino acids. </a:t>
            </a:r>
          </a:p>
          <a:p>
            <a:r>
              <a:rPr lang="en-US" dirty="0"/>
              <a:t>They also detoxify many poisons that may enter the body. </a:t>
            </a:r>
          </a:p>
          <a:p>
            <a:pPr lvl="1"/>
            <a:r>
              <a:rPr lang="en-US" dirty="0"/>
              <a:t>Alcohol is detoxified by peroxisomes in liver cells. A byproduct of these oxidation reactions is hydrogen peroxide, H2O2, which is contained within the peroxisomes to prevent the chemical from causing damage to cellular components outside of the organelle. </a:t>
            </a:r>
          </a:p>
          <a:p>
            <a:pPr lvl="1"/>
            <a:r>
              <a:rPr lang="en-US" dirty="0"/>
              <a:t>Hydrogen peroxide is safely broken down by peroxisomal enzymes into water and oxygen.</a:t>
            </a:r>
          </a:p>
        </p:txBody>
      </p:sp>
    </p:spTree>
    <p:extLst>
      <p:ext uri="{BB962C8B-B14F-4D97-AF65-F5344CB8AC3E}">
        <p14:creationId xmlns:p14="http://schemas.microsoft.com/office/powerpoint/2010/main" val="309430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DBA3C2-C92B-4CEB-868F-52A62295B3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A5C11C9-65D2-491A-A266-6ADBD2CB441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825227A3-FAF4-4FAD-9CF0-74368DACF769}"/>
              </a:ext>
            </a:extLst>
          </p:cNvPr>
          <p:cNvSpPr>
            <a:spLocks noGrp="1"/>
          </p:cNvSpPr>
          <p:nvPr>
            <p:ph type="title"/>
          </p:nvPr>
        </p:nvSpPr>
        <p:spPr>
          <a:xfrm>
            <a:off x="571497" y="382385"/>
            <a:ext cx="8001003" cy="1113295"/>
          </a:xfrm>
        </p:spPr>
        <p:txBody>
          <a:bodyPr anchor="b">
            <a:normAutofit/>
          </a:bodyPr>
          <a:lstStyle/>
          <a:p>
            <a:pPr algn="ctr"/>
            <a:r>
              <a:rPr lang="en-US" dirty="0"/>
              <a:t>Cell Theory</a:t>
            </a:r>
          </a:p>
        </p:txBody>
      </p:sp>
      <p:sp>
        <p:nvSpPr>
          <p:cNvPr id="5" name="Content Placeholder 4">
            <a:extLst>
              <a:ext uri="{FF2B5EF4-FFF2-40B4-BE49-F238E27FC236}">
                <a16:creationId xmlns:a16="http://schemas.microsoft.com/office/drawing/2014/main" id="{27DA9510-093D-4787-870B-92A8BDF93EE2}"/>
              </a:ext>
            </a:extLst>
          </p:cNvPr>
          <p:cNvSpPr>
            <a:spLocks noGrp="1"/>
          </p:cNvSpPr>
          <p:nvPr>
            <p:ph idx="1"/>
          </p:nvPr>
        </p:nvSpPr>
        <p:spPr>
          <a:xfrm>
            <a:off x="571497" y="1785257"/>
            <a:ext cx="8001003" cy="3440539"/>
          </a:xfrm>
        </p:spPr>
        <p:txBody>
          <a:bodyPr>
            <a:normAutofit/>
          </a:bodyPr>
          <a:lstStyle/>
          <a:p>
            <a:r>
              <a:rPr lang="en-US" sz="2800" dirty="0"/>
              <a:t>A cell is the smallest unit of life. </a:t>
            </a:r>
          </a:p>
          <a:p>
            <a:r>
              <a:rPr lang="en-US" sz="2800" dirty="0"/>
              <a:t>All living things are composed of one or more cells, the cell is the basic unit of life, and new cells arise from existing cells. </a:t>
            </a:r>
          </a:p>
        </p:txBody>
      </p:sp>
    </p:spTree>
    <p:extLst>
      <p:ext uri="{BB962C8B-B14F-4D97-AF65-F5344CB8AC3E}">
        <p14:creationId xmlns:p14="http://schemas.microsoft.com/office/powerpoint/2010/main" val="705858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5053-68D0-4752-A440-132D05E4BD30}"/>
              </a:ext>
            </a:extLst>
          </p:cNvPr>
          <p:cNvSpPr>
            <a:spLocks noGrp="1"/>
          </p:cNvSpPr>
          <p:nvPr>
            <p:ph type="title"/>
          </p:nvPr>
        </p:nvSpPr>
        <p:spPr>
          <a:xfrm>
            <a:off x="818147" y="382385"/>
            <a:ext cx="7754353" cy="1013278"/>
          </a:xfrm>
        </p:spPr>
        <p:txBody>
          <a:bodyPr/>
          <a:lstStyle/>
          <a:p>
            <a:r>
              <a:rPr lang="en-US" dirty="0"/>
              <a:t>Plant Cell Structure</a:t>
            </a:r>
          </a:p>
        </p:txBody>
      </p:sp>
      <p:pic>
        <p:nvPicPr>
          <p:cNvPr id="4" name="Content Placeholder 3">
            <a:extLst>
              <a:ext uri="{FF2B5EF4-FFF2-40B4-BE49-F238E27FC236}">
                <a16:creationId xmlns:a16="http://schemas.microsoft.com/office/drawing/2014/main" id="{873CF3FE-EF49-4ECF-B17D-6E24AB01D14C}"/>
              </a:ext>
            </a:extLst>
          </p:cNvPr>
          <p:cNvPicPr>
            <a:picLocks noGrp="1" noChangeAspect="1"/>
          </p:cNvPicPr>
          <p:nvPr>
            <p:ph idx="1"/>
          </p:nvPr>
        </p:nvPicPr>
        <p:blipFill>
          <a:blip r:embed="rId2"/>
          <a:stretch>
            <a:fillRect/>
          </a:stretch>
        </p:blipFill>
        <p:spPr>
          <a:xfrm>
            <a:off x="1378812" y="1395663"/>
            <a:ext cx="6477810" cy="5155679"/>
          </a:xfrm>
          <a:prstGeom prst="rect">
            <a:avLst/>
          </a:prstGeom>
        </p:spPr>
      </p:pic>
    </p:spTree>
    <p:extLst>
      <p:ext uri="{BB962C8B-B14F-4D97-AF65-F5344CB8AC3E}">
        <p14:creationId xmlns:p14="http://schemas.microsoft.com/office/powerpoint/2010/main" val="239160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C8F9F-4BD5-4231-9A16-4AF23AF199D7}"/>
              </a:ext>
            </a:extLst>
          </p:cNvPr>
          <p:cNvSpPr>
            <a:spLocks noGrp="1"/>
          </p:cNvSpPr>
          <p:nvPr>
            <p:ph type="title"/>
          </p:nvPr>
        </p:nvSpPr>
        <p:spPr>
          <a:xfrm>
            <a:off x="938758" y="382385"/>
            <a:ext cx="7633742" cy="947651"/>
          </a:xfrm>
        </p:spPr>
        <p:txBody>
          <a:bodyPr/>
          <a:lstStyle/>
          <a:p>
            <a:r>
              <a:rPr lang="en-US" dirty="0"/>
              <a:t>The Cell Wall</a:t>
            </a:r>
          </a:p>
        </p:txBody>
      </p:sp>
      <p:sp>
        <p:nvSpPr>
          <p:cNvPr id="3" name="Content Placeholder 2">
            <a:extLst>
              <a:ext uri="{FF2B5EF4-FFF2-40B4-BE49-F238E27FC236}">
                <a16:creationId xmlns:a16="http://schemas.microsoft.com/office/drawing/2014/main" id="{5601F831-E377-4BA6-A136-0ED88D1D5193}"/>
              </a:ext>
            </a:extLst>
          </p:cNvPr>
          <p:cNvSpPr>
            <a:spLocks noGrp="1"/>
          </p:cNvSpPr>
          <p:nvPr>
            <p:ph idx="1"/>
          </p:nvPr>
        </p:nvSpPr>
        <p:spPr/>
        <p:txBody>
          <a:bodyPr/>
          <a:lstStyle/>
          <a:p>
            <a:r>
              <a:rPr lang="en-US" dirty="0"/>
              <a:t>The cell wall is a rigid covering that protects the cell, provides structural support, and gives shape to the cell. Fungal and protist cells also have cell walls</a:t>
            </a:r>
          </a:p>
          <a:p>
            <a:r>
              <a:rPr lang="en-US" dirty="0"/>
              <a:t> The major organic molecule in the plant cell wall is cellulose </a:t>
            </a:r>
          </a:p>
        </p:txBody>
      </p:sp>
    </p:spTree>
    <p:extLst>
      <p:ext uri="{BB962C8B-B14F-4D97-AF65-F5344CB8AC3E}">
        <p14:creationId xmlns:p14="http://schemas.microsoft.com/office/powerpoint/2010/main" val="1172543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F6A3-F9B3-40D0-BCD1-54606262185B}"/>
              </a:ext>
            </a:extLst>
          </p:cNvPr>
          <p:cNvSpPr>
            <a:spLocks noGrp="1"/>
          </p:cNvSpPr>
          <p:nvPr>
            <p:ph type="title"/>
          </p:nvPr>
        </p:nvSpPr>
        <p:spPr/>
        <p:txBody>
          <a:bodyPr/>
          <a:lstStyle/>
          <a:p>
            <a:r>
              <a:rPr lang="en-US" dirty="0"/>
              <a:t>Chloroplasts</a:t>
            </a:r>
          </a:p>
        </p:txBody>
      </p:sp>
      <p:sp>
        <p:nvSpPr>
          <p:cNvPr id="4" name="Content Placeholder 3">
            <a:extLst>
              <a:ext uri="{FF2B5EF4-FFF2-40B4-BE49-F238E27FC236}">
                <a16:creationId xmlns:a16="http://schemas.microsoft.com/office/drawing/2014/main" id="{F7E21412-8F4C-4AF6-9DC1-4B28F8DE572F}"/>
              </a:ext>
            </a:extLst>
          </p:cNvPr>
          <p:cNvSpPr>
            <a:spLocks noGrp="1"/>
          </p:cNvSpPr>
          <p:nvPr>
            <p:ph sz="half" idx="1"/>
          </p:nvPr>
        </p:nvSpPr>
        <p:spPr/>
        <p:txBody>
          <a:bodyPr>
            <a:normAutofit lnSpcReduction="10000"/>
          </a:bodyPr>
          <a:lstStyle/>
          <a:p>
            <a:r>
              <a:rPr lang="en-US" sz="3200" dirty="0"/>
              <a:t>Chloroplasts function in photosynthesis and can be found in eukaryotic cells such as plants and algae.</a:t>
            </a:r>
          </a:p>
        </p:txBody>
      </p:sp>
      <p:pic>
        <p:nvPicPr>
          <p:cNvPr id="6" name="Content Placeholder 5">
            <a:extLst>
              <a:ext uri="{FF2B5EF4-FFF2-40B4-BE49-F238E27FC236}">
                <a16:creationId xmlns:a16="http://schemas.microsoft.com/office/drawing/2014/main" id="{621E5883-A70A-44D2-B0BA-3FBDF60E18BC}"/>
              </a:ext>
            </a:extLst>
          </p:cNvPr>
          <p:cNvPicPr>
            <a:picLocks noGrp="1" noChangeAspect="1"/>
          </p:cNvPicPr>
          <p:nvPr>
            <p:ph sz="half" idx="2"/>
          </p:nvPr>
        </p:nvPicPr>
        <p:blipFill>
          <a:blip r:embed="rId2"/>
          <a:stretch>
            <a:fillRect/>
          </a:stretch>
        </p:blipFill>
        <p:spPr>
          <a:xfrm>
            <a:off x="4986338" y="2893843"/>
            <a:ext cx="3592512" cy="2403813"/>
          </a:xfrm>
          <a:prstGeom prst="rect">
            <a:avLst/>
          </a:prstGeom>
        </p:spPr>
      </p:pic>
    </p:spTree>
    <p:extLst>
      <p:ext uri="{BB962C8B-B14F-4D97-AF65-F5344CB8AC3E}">
        <p14:creationId xmlns:p14="http://schemas.microsoft.com/office/powerpoint/2010/main" val="426748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D61B-8274-426A-ABAF-4E96E2F1F467}"/>
              </a:ext>
            </a:extLst>
          </p:cNvPr>
          <p:cNvSpPr>
            <a:spLocks noGrp="1"/>
          </p:cNvSpPr>
          <p:nvPr>
            <p:ph type="title"/>
          </p:nvPr>
        </p:nvSpPr>
        <p:spPr/>
        <p:txBody>
          <a:bodyPr/>
          <a:lstStyle/>
          <a:p>
            <a:r>
              <a:rPr lang="en-US" dirty="0"/>
              <a:t>The Central Vacuole</a:t>
            </a:r>
          </a:p>
        </p:txBody>
      </p:sp>
      <p:sp>
        <p:nvSpPr>
          <p:cNvPr id="3" name="Content Placeholder 2">
            <a:extLst>
              <a:ext uri="{FF2B5EF4-FFF2-40B4-BE49-F238E27FC236}">
                <a16:creationId xmlns:a16="http://schemas.microsoft.com/office/drawing/2014/main" id="{8EA0595E-C987-4DE5-BE3E-B7821DF86BE0}"/>
              </a:ext>
            </a:extLst>
          </p:cNvPr>
          <p:cNvSpPr>
            <a:spLocks noGrp="1"/>
          </p:cNvSpPr>
          <p:nvPr>
            <p:ph idx="1"/>
          </p:nvPr>
        </p:nvSpPr>
        <p:spPr/>
        <p:txBody>
          <a:bodyPr/>
          <a:lstStyle/>
          <a:p>
            <a:r>
              <a:rPr lang="en-US" dirty="0"/>
              <a:t>The central vacuole plays a key role in regulating the cell’s concentration of water in changing environmental conditions.</a:t>
            </a:r>
          </a:p>
          <a:p>
            <a:r>
              <a:rPr lang="en-US" dirty="0"/>
              <a:t>In plant cells, the liquid inside the central vacuole provides turgor pressure, which is the outward pressure caused by the fluid inside the cell</a:t>
            </a:r>
          </a:p>
          <a:p>
            <a:r>
              <a:rPr lang="en-US" dirty="0"/>
              <a:t>The central vacuole also functions to store proteins in developing seed cells.</a:t>
            </a:r>
          </a:p>
          <a:p>
            <a:endParaRPr lang="en-US" dirty="0"/>
          </a:p>
        </p:txBody>
      </p:sp>
    </p:spTree>
    <p:extLst>
      <p:ext uri="{BB962C8B-B14F-4D97-AF65-F5344CB8AC3E}">
        <p14:creationId xmlns:p14="http://schemas.microsoft.com/office/powerpoint/2010/main" val="247065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title="Left scallop edge">
            <a:extLst>
              <a:ext uri="{FF2B5EF4-FFF2-40B4-BE49-F238E27FC236}">
                <a16:creationId xmlns:a16="http://schemas.microsoft.com/office/drawing/2014/main" id="{841EFD0D-0D37-447B-B1EA-4F7197EB29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3" name="Rectangle 12" title="right edge border">
            <a:extLst>
              <a:ext uri="{FF2B5EF4-FFF2-40B4-BE49-F238E27FC236}">
                <a16:creationId xmlns:a16="http://schemas.microsoft.com/office/drawing/2014/main" id="{5A6DFF24-307B-44B0-93F0-893676F148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a:extLst>
              <a:ext uri="{FF2B5EF4-FFF2-40B4-BE49-F238E27FC236}">
                <a16:creationId xmlns:a16="http://schemas.microsoft.com/office/drawing/2014/main" id="{616741E9-8344-4A2D-8088-E7A944E7C61D}"/>
              </a:ext>
            </a:extLst>
          </p:cNvPr>
          <p:cNvPicPr>
            <a:picLocks noGrp="1" noChangeAspect="1"/>
          </p:cNvPicPr>
          <p:nvPr>
            <p:ph sz="half" idx="2"/>
          </p:nvPr>
        </p:nvPicPr>
        <p:blipFill>
          <a:blip r:embed="rId2"/>
          <a:stretch>
            <a:fillRect/>
          </a:stretch>
        </p:blipFill>
        <p:spPr>
          <a:xfrm>
            <a:off x="4925336" y="2130137"/>
            <a:ext cx="3882558" cy="4220172"/>
          </a:xfrm>
          <a:prstGeom prst="rect">
            <a:avLst/>
          </a:prstGeom>
        </p:spPr>
      </p:pic>
      <p:sp>
        <p:nvSpPr>
          <p:cNvPr id="2" name="Title 1">
            <a:extLst>
              <a:ext uri="{FF2B5EF4-FFF2-40B4-BE49-F238E27FC236}">
                <a16:creationId xmlns:a16="http://schemas.microsoft.com/office/drawing/2014/main" id="{D59A383E-CFCA-434D-B329-6B4782C31C30}"/>
              </a:ext>
            </a:extLst>
          </p:cNvPr>
          <p:cNvSpPr>
            <a:spLocks noGrp="1"/>
          </p:cNvSpPr>
          <p:nvPr>
            <p:ph type="title"/>
          </p:nvPr>
        </p:nvSpPr>
        <p:spPr>
          <a:xfrm>
            <a:off x="5334112" y="551587"/>
            <a:ext cx="3268125" cy="1320855"/>
          </a:xfrm>
        </p:spPr>
        <p:txBody>
          <a:bodyPr vert="horz" lIns="91440" tIns="45720" rIns="91440" bIns="45720" rtlCol="0" anchor="t">
            <a:normAutofit/>
          </a:bodyPr>
          <a:lstStyle/>
          <a:p>
            <a:pPr defTabSz="914400"/>
            <a:r>
              <a:rPr lang="en-US" sz="2700" spc="200" dirty="0"/>
              <a:t>Extracellular Matrix of Animal Cells</a:t>
            </a:r>
          </a:p>
        </p:txBody>
      </p:sp>
      <p:sp>
        <p:nvSpPr>
          <p:cNvPr id="4" name="Content Placeholder 3">
            <a:extLst>
              <a:ext uri="{FF2B5EF4-FFF2-40B4-BE49-F238E27FC236}">
                <a16:creationId xmlns:a16="http://schemas.microsoft.com/office/drawing/2014/main" id="{40F6D586-5BA3-4F64-9B62-B8F2872CEB5A}"/>
              </a:ext>
            </a:extLst>
          </p:cNvPr>
          <p:cNvSpPr>
            <a:spLocks noGrp="1"/>
          </p:cNvSpPr>
          <p:nvPr>
            <p:ph sz="half" idx="1"/>
          </p:nvPr>
        </p:nvSpPr>
        <p:spPr>
          <a:xfrm>
            <a:off x="938758" y="644236"/>
            <a:ext cx="3863070" cy="6023851"/>
          </a:xfrm>
        </p:spPr>
        <p:txBody>
          <a:bodyPr vert="horz" lIns="91440" tIns="45720" rIns="91440" bIns="45720" rtlCol="0">
            <a:normAutofit/>
          </a:bodyPr>
          <a:lstStyle/>
          <a:p>
            <a:pPr defTabSz="914400">
              <a:lnSpc>
                <a:spcPct val="100000"/>
              </a:lnSpc>
            </a:pPr>
            <a:r>
              <a:rPr lang="en-US" sz="2400" dirty="0">
                <a:solidFill>
                  <a:schemeClr val="tx1"/>
                </a:solidFill>
              </a:rPr>
              <a:t>Most animal cells release materials into the extracellular space. </a:t>
            </a:r>
          </a:p>
          <a:p>
            <a:pPr lvl="1" defTabSz="914400">
              <a:lnSpc>
                <a:spcPct val="100000"/>
              </a:lnSpc>
            </a:pPr>
            <a:r>
              <a:rPr lang="en-US" sz="2000" dirty="0">
                <a:solidFill>
                  <a:schemeClr val="tx1"/>
                </a:solidFill>
              </a:rPr>
              <a:t>The primary components of these materials </a:t>
            </a:r>
            <a:r>
              <a:rPr lang="en-US" sz="2000" dirty="0" err="1">
                <a:solidFill>
                  <a:schemeClr val="tx1"/>
                </a:solidFill>
              </a:rPr>
              <a:t>arcollagen</a:t>
            </a:r>
            <a:r>
              <a:rPr lang="en-US" sz="2000" dirty="0">
                <a:solidFill>
                  <a:schemeClr val="tx1"/>
                </a:solidFill>
              </a:rPr>
              <a:t>. </a:t>
            </a:r>
          </a:p>
          <a:p>
            <a:pPr lvl="1" defTabSz="914400">
              <a:lnSpc>
                <a:spcPct val="100000"/>
              </a:lnSpc>
            </a:pPr>
            <a:r>
              <a:rPr lang="en-US" sz="2000" dirty="0">
                <a:solidFill>
                  <a:schemeClr val="tx1"/>
                </a:solidFill>
              </a:rPr>
              <a:t>Collectively, these materials are called the extracellular e glycoproteins and the protein matrix.</a:t>
            </a:r>
          </a:p>
          <a:p>
            <a:pPr defTabSz="914400">
              <a:lnSpc>
                <a:spcPct val="100000"/>
              </a:lnSpc>
            </a:pPr>
            <a:r>
              <a:rPr lang="en-US" sz="2400" dirty="0">
                <a:solidFill>
                  <a:schemeClr val="tx1"/>
                </a:solidFill>
              </a:rPr>
              <a:t>The extracellular matrix hold the cells together to form a tissue</a:t>
            </a:r>
          </a:p>
          <a:p>
            <a:pPr defTabSz="914400">
              <a:lnSpc>
                <a:spcPct val="100000"/>
              </a:lnSpc>
            </a:pPr>
            <a:r>
              <a:rPr lang="en-US" sz="2400" dirty="0">
                <a:solidFill>
                  <a:schemeClr val="tx1"/>
                </a:solidFill>
              </a:rPr>
              <a:t>It also allows the cells within the tissue to communicate with each other.</a:t>
            </a:r>
          </a:p>
        </p:txBody>
      </p:sp>
    </p:spTree>
    <p:extLst>
      <p:ext uri="{BB962C8B-B14F-4D97-AF65-F5344CB8AC3E}">
        <p14:creationId xmlns:p14="http://schemas.microsoft.com/office/powerpoint/2010/main" val="1098271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9BD0-B63B-46AD-A5DA-E7F736F599DA}"/>
              </a:ext>
            </a:extLst>
          </p:cNvPr>
          <p:cNvSpPr>
            <a:spLocks noGrp="1"/>
          </p:cNvSpPr>
          <p:nvPr>
            <p:ph type="title"/>
          </p:nvPr>
        </p:nvSpPr>
        <p:spPr/>
        <p:txBody>
          <a:bodyPr/>
          <a:lstStyle/>
          <a:p>
            <a:r>
              <a:rPr lang="en-US" dirty="0"/>
              <a:t>Intercellular Junctions</a:t>
            </a:r>
          </a:p>
        </p:txBody>
      </p:sp>
      <p:sp>
        <p:nvSpPr>
          <p:cNvPr id="5" name="Content Placeholder 4">
            <a:extLst>
              <a:ext uri="{FF2B5EF4-FFF2-40B4-BE49-F238E27FC236}">
                <a16:creationId xmlns:a16="http://schemas.microsoft.com/office/drawing/2014/main" id="{4E8FC842-A91B-4138-BD4B-7ECFEA1DEECA}"/>
              </a:ext>
            </a:extLst>
          </p:cNvPr>
          <p:cNvSpPr>
            <a:spLocks noGrp="1"/>
          </p:cNvSpPr>
          <p:nvPr>
            <p:ph idx="1"/>
          </p:nvPr>
        </p:nvSpPr>
        <p:spPr>
          <a:xfrm>
            <a:off x="938758" y="2286002"/>
            <a:ext cx="7633742" cy="4177143"/>
          </a:xfrm>
        </p:spPr>
        <p:txBody>
          <a:bodyPr/>
          <a:lstStyle/>
          <a:p>
            <a:r>
              <a:rPr lang="en-US" dirty="0"/>
              <a:t>Cells can also communicate with each other by direct contact, referred to as intercellular junctions. </a:t>
            </a:r>
          </a:p>
          <a:p>
            <a:r>
              <a:rPr lang="en-US" dirty="0"/>
              <a:t>There are some differences in the ways that plant and animal cells do this. </a:t>
            </a:r>
          </a:p>
          <a:p>
            <a:pPr lvl="1"/>
            <a:r>
              <a:rPr lang="en-US" dirty="0"/>
              <a:t>Plasmodesmata (singular = plasmodesma) are junctions between plant cells, whereas </a:t>
            </a:r>
          </a:p>
          <a:p>
            <a:pPr lvl="1"/>
            <a:r>
              <a:rPr lang="en-US" dirty="0"/>
              <a:t>animal cell contacts include:</a:t>
            </a:r>
          </a:p>
          <a:p>
            <a:pPr lvl="2"/>
            <a:r>
              <a:rPr lang="en-US" dirty="0"/>
              <a:t>tight and gap junctions, and </a:t>
            </a:r>
          </a:p>
          <a:p>
            <a:pPr lvl="2"/>
            <a:r>
              <a:rPr lang="en-US" dirty="0"/>
              <a:t>desmosomes.</a:t>
            </a:r>
          </a:p>
        </p:txBody>
      </p:sp>
    </p:spTree>
    <p:extLst>
      <p:ext uri="{BB962C8B-B14F-4D97-AF65-F5344CB8AC3E}">
        <p14:creationId xmlns:p14="http://schemas.microsoft.com/office/powerpoint/2010/main" val="134923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78907-01DF-40C3-AD3B-F4AD881BAE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BF9D6F-CA26-4DB9-8739-7F1E9F043367}"/>
              </a:ext>
            </a:extLst>
          </p:cNvPr>
          <p:cNvSpPr>
            <a:spLocks noGrp="1"/>
          </p:cNvSpPr>
          <p:nvPr>
            <p:ph sz="half" idx="1"/>
          </p:nvPr>
        </p:nvSpPr>
        <p:spPr>
          <a:xfrm>
            <a:off x="675250" y="1874517"/>
            <a:ext cx="4612424" cy="4765433"/>
          </a:xfrm>
        </p:spPr>
        <p:txBody>
          <a:bodyPr>
            <a:normAutofit fontScale="92500" lnSpcReduction="20000"/>
          </a:bodyPr>
          <a:lstStyle/>
          <a:p>
            <a:r>
              <a:rPr lang="en-US" dirty="0"/>
              <a:t>A tight junction is a watertight seal between two adjacent animal cells. </a:t>
            </a:r>
          </a:p>
          <a:p>
            <a:pPr lvl="1"/>
            <a:r>
              <a:rPr lang="en-US" dirty="0"/>
              <a:t>prevents materials from leaking between the cells. </a:t>
            </a:r>
          </a:p>
          <a:p>
            <a:r>
              <a:rPr lang="en-US" dirty="0"/>
              <a:t>Also found only in animal cells are desmosomes, which act like spot welds between adjacent epithelial cells.</a:t>
            </a:r>
          </a:p>
          <a:p>
            <a:pPr lvl="1"/>
            <a:r>
              <a:rPr lang="en-US" dirty="0"/>
              <a:t>They keep cells together in a sheet-like formation in organs and tissues that stretch, like the skin, heart, and muscles.</a:t>
            </a:r>
          </a:p>
          <a:p>
            <a:r>
              <a:rPr lang="en-US" dirty="0"/>
              <a:t>Gap junctions in animal cells are like plasmodesmata in plant cells in that they are channels between adjacent cells that allow for the transport of ions, nutrients, and other substances that enable cells to communicate. </a:t>
            </a:r>
          </a:p>
        </p:txBody>
      </p:sp>
      <p:pic>
        <p:nvPicPr>
          <p:cNvPr id="6" name="Content Placeholder 5">
            <a:extLst>
              <a:ext uri="{FF2B5EF4-FFF2-40B4-BE49-F238E27FC236}">
                <a16:creationId xmlns:a16="http://schemas.microsoft.com/office/drawing/2014/main" id="{EB748F31-BED7-437E-86D0-6EAB9B8775FA}"/>
              </a:ext>
            </a:extLst>
          </p:cNvPr>
          <p:cNvPicPr>
            <a:picLocks noGrp="1" noChangeAspect="1"/>
          </p:cNvPicPr>
          <p:nvPr>
            <p:ph sz="half" idx="2"/>
          </p:nvPr>
        </p:nvPicPr>
        <p:blipFill>
          <a:blip r:embed="rId2"/>
          <a:stretch>
            <a:fillRect/>
          </a:stretch>
        </p:blipFill>
        <p:spPr>
          <a:xfrm>
            <a:off x="5287674" y="2652079"/>
            <a:ext cx="3592512" cy="2887341"/>
          </a:xfrm>
          <a:prstGeom prst="rect">
            <a:avLst/>
          </a:prstGeom>
        </p:spPr>
      </p:pic>
    </p:spTree>
    <p:extLst>
      <p:ext uri="{BB962C8B-B14F-4D97-AF65-F5344CB8AC3E}">
        <p14:creationId xmlns:p14="http://schemas.microsoft.com/office/powerpoint/2010/main" val="3402470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7564-4F3E-491E-90C9-3024E5460748}"/>
              </a:ext>
            </a:extLst>
          </p:cNvPr>
          <p:cNvSpPr>
            <a:spLocks noGrp="1"/>
          </p:cNvSpPr>
          <p:nvPr>
            <p:ph type="title"/>
          </p:nvPr>
        </p:nvSpPr>
        <p:spPr/>
        <p:txBody>
          <a:bodyPr/>
          <a:lstStyle/>
          <a:p>
            <a:r>
              <a:rPr lang="en-US" dirty="0"/>
              <a:t>Assignment for extra credit</a:t>
            </a:r>
          </a:p>
        </p:txBody>
      </p:sp>
      <p:sp>
        <p:nvSpPr>
          <p:cNvPr id="3" name="Content Placeholder 2">
            <a:extLst>
              <a:ext uri="{FF2B5EF4-FFF2-40B4-BE49-F238E27FC236}">
                <a16:creationId xmlns:a16="http://schemas.microsoft.com/office/drawing/2014/main" id="{D96AB70B-D94B-489F-8251-11516C54B878}"/>
              </a:ext>
            </a:extLst>
          </p:cNvPr>
          <p:cNvSpPr>
            <a:spLocks noGrp="1"/>
          </p:cNvSpPr>
          <p:nvPr>
            <p:ph idx="1"/>
          </p:nvPr>
        </p:nvSpPr>
        <p:spPr>
          <a:xfrm>
            <a:off x="938758" y="2784766"/>
            <a:ext cx="6916769" cy="3593591"/>
          </a:xfrm>
        </p:spPr>
        <p:txBody>
          <a:bodyPr/>
          <a:lstStyle/>
          <a:p>
            <a:r>
              <a:rPr lang="en-US" dirty="0"/>
              <a:t>Use Table 1 - Components of Prokaryotic and Eukaryotic Cells and Their Functions to construct a Venn diagram to compare plant and animal cells.</a:t>
            </a:r>
          </a:p>
        </p:txBody>
      </p:sp>
    </p:spTree>
    <p:extLst>
      <p:ext uri="{BB962C8B-B14F-4D97-AF65-F5344CB8AC3E}">
        <p14:creationId xmlns:p14="http://schemas.microsoft.com/office/powerpoint/2010/main" val="404138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841A1-11CD-4AFF-8104-16E4836FCA18}"/>
              </a:ext>
            </a:extLst>
          </p:cNvPr>
          <p:cNvSpPr>
            <a:spLocks noGrp="1"/>
          </p:cNvSpPr>
          <p:nvPr>
            <p:ph type="title"/>
          </p:nvPr>
        </p:nvSpPr>
        <p:spPr>
          <a:xfrm>
            <a:off x="938758" y="697831"/>
            <a:ext cx="7633742" cy="1176685"/>
          </a:xfrm>
        </p:spPr>
        <p:txBody>
          <a:bodyPr/>
          <a:lstStyle/>
          <a:p>
            <a:r>
              <a:rPr lang="en-US" dirty="0"/>
              <a:t>Microscopes</a:t>
            </a:r>
          </a:p>
        </p:txBody>
      </p:sp>
      <p:sp>
        <p:nvSpPr>
          <p:cNvPr id="3" name="Content Placeholder 2">
            <a:extLst>
              <a:ext uri="{FF2B5EF4-FFF2-40B4-BE49-F238E27FC236}">
                <a16:creationId xmlns:a16="http://schemas.microsoft.com/office/drawing/2014/main" id="{A3BF63E7-104B-4BF7-A66A-4CCA1E6D9D6E}"/>
              </a:ext>
            </a:extLst>
          </p:cNvPr>
          <p:cNvSpPr>
            <a:spLocks noGrp="1"/>
          </p:cNvSpPr>
          <p:nvPr>
            <p:ph idx="1"/>
          </p:nvPr>
        </p:nvSpPr>
        <p:spPr/>
        <p:txBody>
          <a:bodyPr>
            <a:normAutofit/>
          </a:bodyPr>
          <a:lstStyle/>
          <a:p>
            <a:r>
              <a:rPr lang="en-US" sz="2400" dirty="0"/>
              <a:t>Microscopes are used to study cells</a:t>
            </a:r>
          </a:p>
          <a:p>
            <a:r>
              <a:rPr lang="en-US" sz="2400" dirty="0"/>
              <a:t>There are two primary types of modern microscopes used: </a:t>
            </a:r>
          </a:p>
          <a:p>
            <a:pPr lvl="1"/>
            <a:r>
              <a:rPr lang="en-US" sz="2000" dirty="0"/>
              <a:t>light microscopes and</a:t>
            </a:r>
          </a:p>
          <a:p>
            <a:pPr lvl="1"/>
            <a:r>
              <a:rPr lang="en-US" sz="2000" dirty="0"/>
              <a:t> electron microscopes. </a:t>
            </a:r>
          </a:p>
          <a:p>
            <a:pPr lvl="2"/>
            <a:r>
              <a:rPr lang="en-US" sz="1800" dirty="0"/>
              <a:t>Electron microscopes provide higher magnification, higher resolution, and more detail than light microscopes. </a:t>
            </a:r>
          </a:p>
        </p:txBody>
      </p:sp>
    </p:spTree>
    <p:extLst>
      <p:ext uri="{BB962C8B-B14F-4D97-AF65-F5344CB8AC3E}">
        <p14:creationId xmlns:p14="http://schemas.microsoft.com/office/powerpoint/2010/main" val="1011500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8F0C-F159-4C86-A171-F9CF5C897656}"/>
              </a:ext>
            </a:extLst>
          </p:cNvPr>
          <p:cNvSpPr>
            <a:spLocks noGrp="1"/>
          </p:cNvSpPr>
          <p:nvPr>
            <p:ph type="title"/>
          </p:nvPr>
        </p:nvSpPr>
        <p:spPr>
          <a:xfrm>
            <a:off x="709863" y="300789"/>
            <a:ext cx="8181473" cy="1573728"/>
          </a:xfrm>
        </p:spPr>
        <p:txBody>
          <a:bodyPr>
            <a:noAutofit/>
          </a:bodyPr>
          <a:lstStyle/>
          <a:p>
            <a:r>
              <a:rPr lang="en-US" sz="4000" dirty="0"/>
              <a:t>Introduction to Prokaryotic and Eukaryotic Cells</a:t>
            </a:r>
          </a:p>
        </p:txBody>
      </p:sp>
      <p:sp>
        <p:nvSpPr>
          <p:cNvPr id="3" name="Content Placeholder 2">
            <a:extLst>
              <a:ext uri="{FF2B5EF4-FFF2-40B4-BE49-F238E27FC236}">
                <a16:creationId xmlns:a16="http://schemas.microsoft.com/office/drawing/2014/main" id="{01E770D3-8648-44FC-B1AA-625CB98AD7A3}"/>
              </a:ext>
            </a:extLst>
          </p:cNvPr>
          <p:cNvSpPr>
            <a:spLocks noGrp="1"/>
          </p:cNvSpPr>
          <p:nvPr>
            <p:ph idx="1"/>
          </p:nvPr>
        </p:nvSpPr>
        <p:spPr>
          <a:xfrm>
            <a:off x="938758" y="2286002"/>
            <a:ext cx="7633742" cy="3898230"/>
          </a:xfrm>
        </p:spPr>
        <p:txBody>
          <a:bodyPr>
            <a:normAutofit/>
          </a:bodyPr>
          <a:lstStyle/>
          <a:p>
            <a:r>
              <a:rPr lang="en-US" sz="2400" dirty="0"/>
              <a:t>Cells fall into one of two broad categories: </a:t>
            </a:r>
          </a:p>
          <a:p>
            <a:pPr lvl="1"/>
            <a:r>
              <a:rPr lang="en-US" sz="2000" dirty="0"/>
              <a:t>prokaryotic and </a:t>
            </a:r>
          </a:p>
          <a:p>
            <a:pPr lvl="1"/>
            <a:r>
              <a:rPr lang="en-US" sz="2000" dirty="0"/>
              <a:t>eukaryotic.</a:t>
            </a:r>
          </a:p>
          <a:p>
            <a:r>
              <a:rPr lang="en-US" sz="2400" dirty="0"/>
              <a:t> The predominantly single-celled organisms of the domains Bacteria and Archaea are classified as prokaryotes (pro– = before; –</a:t>
            </a:r>
            <a:r>
              <a:rPr lang="en-US" sz="2400" dirty="0" err="1"/>
              <a:t>karyon</a:t>
            </a:r>
            <a:r>
              <a:rPr lang="en-US" sz="2400" dirty="0"/>
              <a:t>– = nucleus). </a:t>
            </a:r>
          </a:p>
          <a:p>
            <a:r>
              <a:rPr lang="en-US" sz="2400" dirty="0"/>
              <a:t>Animal cells, plant cells, fungi, and protists are eukaryotes (</a:t>
            </a:r>
            <a:r>
              <a:rPr lang="en-US" sz="2400" dirty="0" err="1"/>
              <a:t>eu</a:t>
            </a:r>
            <a:r>
              <a:rPr lang="en-US" sz="2400" dirty="0"/>
              <a:t>– = true).</a:t>
            </a:r>
          </a:p>
        </p:txBody>
      </p:sp>
    </p:spTree>
    <p:extLst>
      <p:ext uri="{BB962C8B-B14F-4D97-AF65-F5344CB8AC3E}">
        <p14:creationId xmlns:p14="http://schemas.microsoft.com/office/powerpoint/2010/main" val="109417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ABB2-839D-4375-BD93-AA3359908F9A}"/>
              </a:ext>
            </a:extLst>
          </p:cNvPr>
          <p:cNvSpPr>
            <a:spLocks noGrp="1"/>
          </p:cNvSpPr>
          <p:nvPr>
            <p:ph type="title"/>
          </p:nvPr>
        </p:nvSpPr>
        <p:spPr/>
        <p:txBody>
          <a:bodyPr/>
          <a:lstStyle/>
          <a:p>
            <a:r>
              <a:rPr lang="en-US" dirty="0">
                <a:hlinkClick r:id="rId2"/>
              </a:rPr>
              <a:t>Common Components of All Cells</a:t>
            </a:r>
            <a:endParaRPr lang="en-US" dirty="0"/>
          </a:p>
        </p:txBody>
      </p:sp>
      <p:sp>
        <p:nvSpPr>
          <p:cNvPr id="3" name="Content Placeholder 2">
            <a:extLst>
              <a:ext uri="{FF2B5EF4-FFF2-40B4-BE49-F238E27FC236}">
                <a16:creationId xmlns:a16="http://schemas.microsoft.com/office/drawing/2014/main" id="{00125D81-B5EC-4A62-A179-FBFD53CB3978}"/>
              </a:ext>
            </a:extLst>
          </p:cNvPr>
          <p:cNvSpPr>
            <a:spLocks noGrp="1"/>
          </p:cNvSpPr>
          <p:nvPr>
            <p:ph idx="1"/>
          </p:nvPr>
        </p:nvSpPr>
        <p:spPr/>
        <p:txBody>
          <a:bodyPr>
            <a:normAutofit lnSpcReduction="10000"/>
          </a:bodyPr>
          <a:lstStyle/>
          <a:p>
            <a:r>
              <a:rPr lang="en-US" sz="2800" dirty="0"/>
              <a:t>All cells share four common components: </a:t>
            </a:r>
          </a:p>
          <a:p>
            <a:pPr lvl="1"/>
            <a:r>
              <a:rPr lang="en-US" sz="2400" dirty="0"/>
              <a:t>1) a plasma membrane, an outer covering that separates the cell’s interior from its surrounding environment; </a:t>
            </a:r>
          </a:p>
          <a:p>
            <a:pPr lvl="1"/>
            <a:r>
              <a:rPr lang="en-US" sz="2400" dirty="0"/>
              <a:t>2) cytoplasm, consisting of a jelly-like region within the cell in which other cellular components are found; </a:t>
            </a:r>
          </a:p>
          <a:p>
            <a:pPr lvl="1"/>
            <a:r>
              <a:rPr lang="en-US" sz="2400" dirty="0"/>
              <a:t>3) DNA, the genetic material of the cell; and </a:t>
            </a:r>
          </a:p>
          <a:p>
            <a:pPr lvl="1"/>
            <a:r>
              <a:rPr lang="en-US" sz="2400" dirty="0"/>
              <a:t>4) ribosomes, particles that synthesize proteins. </a:t>
            </a:r>
          </a:p>
        </p:txBody>
      </p:sp>
    </p:spTree>
    <p:extLst>
      <p:ext uri="{BB962C8B-B14F-4D97-AF65-F5344CB8AC3E}">
        <p14:creationId xmlns:p14="http://schemas.microsoft.com/office/powerpoint/2010/main" val="174798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96DA-701B-417A-8AF3-2450C132DED9}"/>
              </a:ext>
            </a:extLst>
          </p:cNvPr>
          <p:cNvSpPr>
            <a:spLocks noGrp="1"/>
          </p:cNvSpPr>
          <p:nvPr>
            <p:ph type="title"/>
          </p:nvPr>
        </p:nvSpPr>
        <p:spPr/>
        <p:txBody>
          <a:bodyPr/>
          <a:lstStyle/>
          <a:p>
            <a:r>
              <a:rPr lang="en-US" dirty="0"/>
              <a:t>Components of Prokaryotic Cells</a:t>
            </a:r>
          </a:p>
        </p:txBody>
      </p:sp>
      <p:pic>
        <p:nvPicPr>
          <p:cNvPr id="4" name="Content Placeholder 3">
            <a:extLst>
              <a:ext uri="{FF2B5EF4-FFF2-40B4-BE49-F238E27FC236}">
                <a16:creationId xmlns:a16="http://schemas.microsoft.com/office/drawing/2014/main" id="{98EF37E6-E7F7-4F3C-9BC6-B38D4D1F72DD}"/>
              </a:ext>
            </a:extLst>
          </p:cNvPr>
          <p:cNvPicPr>
            <a:picLocks noGrp="1" noChangeAspect="1"/>
          </p:cNvPicPr>
          <p:nvPr>
            <p:ph idx="1"/>
          </p:nvPr>
        </p:nvPicPr>
        <p:blipFill>
          <a:blip r:embed="rId2"/>
          <a:stretch>
            <a:fillRect/>
          </a:stretch>
        </p:blipFill>
        <p:spPr>
          <a:xfrm>
            <a:off x="1599942" y="2045367"/>
            <a:ext cx="6476465" cy="4535907"/>
          </a:xfrm>
          <a:prstGeom prst="rect">
            <a:avLst/>
          </a:prstGeom>
        </p:spPr>
      </p:pic>
    </p:spTree>
    <p:extLst>
      <p:ext uri="{BB962C8B-B14F-4D97-AF65-F5344CB8AC3E}">
        <p14:creationId xmlns:p14="http://schemas.microsoft.com/office/powerpoint/2010/main" val="196135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75DF-7232-44BE-9FA9-971D3EDAF1EC}"/>
              </a:ext>
            </a:extLst>
          </p:cNvPr>
          <p:cNvSpPr>
            <a:spLocks noGrp="1"/>
          </p:cNvSpPr>
          <p:nvPr>
            <p:ph type="title"/>
          </p:nvPr>
        </p:nvSpPr>
        <p:spPr>
          <a:xfrm>
            <a:off x="938758" y="382385"/>
            <a:ext cx="7633742" cy="1073436"/>
          </a:xfrm>
        </p:spPr>
        <p:txBody>
          <a:bodyPr/>
          <a:lstStyle/>
          <a:p>
            <a:r>
              <a:rPr lang="en-US" dirty="0"/>
              <a:t>The Prokaryotic Cell</a:t>
            </a:r>
          </a:p>
        </p:txBody>
      </p:sp>
      <p:sp>
        <p:nvSpPr>
          <p:cNvPr id="3" name="Content Placeholder 2">
            <a:extLst>
              <a:ext uri="{FF2B5EF4-FFF2-40B4-BE49-F238E27FC236}">
                <a16:creationId xmlns:a16="http://schemas.microsoft.com/office/drawing/2014/main" id="{831D4DD5-00CC-4EC3-9479-9331E2555BCC}"/>
              </a:ext>
            </a:extLst>
          </p:cNvPr>
          <p:cNvSpPr>
            <a:spLocks noGrp="1"/>
          </p:cNvSpPr>
          <p:nvPr>
            <p:ph idx="1"/>
          </p:nvPr>
        </p:nvSpPr>
        <p:spPr>
          <a:xfrm>
            <a:off x="938758" y="1684422"/>
            <a:ext cx="7633742" cy="4920916"/>
          </a:xfrm>
        </p:spPr>
        <p:txBody>
          <a:bodyPr>
            <a:normAutofit lnSpcReduction="10000"/>
          </a:bodyPr>
          <a:lstStyle/>
          <a:p>
            <a:r>
              <a:rPr lang="en-US" dirty="0"/>
              <a:t>Prokaryotic cell is a simple, single-celled (unicellular) organism that lacks a nucleus, or any other membrane-bound organelle. </a:t>
            </a:r>
          </a:p>
          <a:p>
            <a:r>
              <a:rPr lang="en-US" dirty="0"/>
              <a:t>Prokaryotic DNA is found in the central part of the cell: a darkened region called the nucleoid .</a:t>
            </a:r>
          </a:p>
          <a:p>
            <a:r>
              <a:rPr lang="en-US" dirty="0"/>
              <a:t>All bacteria have a cell wall </a:t>
            </a:r>
          </a:p>
          <a:p>
            <a:r>
              <a:rPr lang="en-US" dirty="0"/>
              <a:t>The cell wall acts as an extra layer of protection, helps the cell maintain its shape, and prevents dehydration. </a:t>
            </a:r>
          </a:p>
          <a:p>
            <a:r>
              <a:rPr lang="en-US" dirty="0"/>
              <a:t>The capsule enables the cell to attach to surfaces in its environment. </a:t>
            </a:r>
          </a:p>
          <a:p>
            <a:r>
              <a:rPr lang="en-US" dirty="0"/>
              <a:t>Some prokaryotes have flagella, pili, or fimbriae. </a:t>
            </a:r>
          </a:p>
          <a:p>
            <a:pPr lvl="1"/>
            <a:r>
              <a:rPr lang="en-US" dirty="0"/>
              <a:t>Flagella are used for locomotion. </a:t>
            </a:r>
          </a:p>
          <a:p>
            <a:pPr lvl="1"/>
            <a:r>
              <a:rPr lang="en-US" dirty="0"/>
              <a:t>Pili are used to exchange genetic material during a type of reproduction called conjugation. </a:t>
            </a:r>
          </a:p>
          <a:p>
            <a:pPr lvl="1"/>
            <a:r>
              <a:rPr lang="en-US" dirty="0"/>
              <a:t>Fimbriae are protein appendages used by bacteria to attach to other cells.</a:t>
            </a:r>
          </a:p>
        </p:txBody>
      </p:sp>
    </p:spTree>
    <p:extLst>
      <p:ext uri="{BB962C8B-B14F-4D97-AF65-F5344CB8AC3E}">
        <p14:creationId xmlns:p14="http://schemas.microsoft.com/office/powerpoint/2010/main" val="426814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B836-4FD6-408C-B5BF-B7C5C2FE9E66}"/>
              </a:ext>
            </a:extLst>
          </p:cNvPr>
          <p:cNvSpPr>
            <a:spLocks noGrp="1"/>
          </p:cNvSpPr>
          <p:nvPr>
            <p:ph type="title"/>
          </p:nvPr>
        </p:nvSpPr>
        <p:spPr/>
        <p:txBody>
          <a:bodyPr/>
          <a:lstStyle/>
          <a:p>
            <a:r>
              <a:rPr lang="en-US" dirty="0"/>
              <a:t>Cell Size</a:t>
            </a:r>
            <a:br>
              <a:rPr lang="en-US" dirty="0"/>
            </a:br>
            <a:endParaRPr lang="en-US" dirty="0"/>
          </a:p>
        </p:txBody>
      </p:sp>
      <p:sp>
        <p:nvSpPr>
          <p:cNvPr id="3" name="Content Placeholder 2">
            <a:extLst>
              <a:ext uri="{FF2B5EF4-FFF2-40B4-BE49-F238E27FC236}">
                <a16:creationId xmlns:a16="http://schemas.microsoft.com/office/drawing/2014/main" id="{EC3D2630-6793-4C76-9E4A-F96E8055DE34}"/>
              </a:ext>
            </a:extLst>
          </p:cNvPr>
          <p:cNvSpPr>
            <a:spLocks noGrp="1"/>
          </p:cNvSpPr>
          <p:nvPr>
            <p:ph idx="1"/>
          </p:nvPr>
        </p:nvSpPr>
        <p:spPr>
          <a:xfrm>
            <a:off x="745957" y="2286002"/>
            <a:ext cx="8085221" cy="4162924"/>
          </a:xfrm>
        </p:spPr>
        <p:txBody>
          <a:bodyPr>
            <a:normAutofit/>
          </a:bodyPr>
          <a:lstStyle/>
          <a:p>
            <a:r>
              <a:rPr lang="en-US" dirty="0"/>
              <a:t>At 0.1–5.0 µm in diameter, prokaryotic cells are significantly smaller than eukaryotic cells, which have diameters ranging from 10–100 µm</a:t>
            </a:r>
          </a:p>
          <a:p>
            <a:r>
              <a:rPr lang="en-US" dirty="0"/>
              <a:t>The small size of prokaryotes allows ions and organic molecules that enter them to quickly spread to other parts of the cell. Similarly, any wastes produced within a prokaryotic cell can quickly move out. </a:t>
            </a:r>
          </a:p>
          <a:p>
            <a:r>
              <a:rPr lang="en-US" dirty="0"/>
              <a:t>However, larger eukaryotic cells have evolved different structural adaptations to enhance cellular transport. </a:t>
            </a:r>
          </a:p>
          <a:p>
            <a:r>
              <a:rPr lang="en-US" dirty="0"/>
              <a:t>As a cell becomes larger, it becomes more and more difficult for the cell to acquire sufficient materials to support the processes inside the cell, because the relative size of the surface area through which materials must be transported declines.</a:t>
            </a:r>
          </a:p>
        </p:txBody>
      </p:sp>
    </p:spTree>
    <p:extLst>
      <p:ext uri="{BB962C8B-B14F-4D97-AF65-F5344CB8AC3E}">
        <p14:creationId xmlns:p14="http://schemas.microsoft.com/office/powerpoint/2010/main" val="114658084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118</TotalTime>
  <Words>2380</Words>
  <Application>Microsoft Office PowerPoint</Application>
  <PresentationFormat>On-screen Show (4:3)</PresentationFormat>
  <Paragraphs>170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vt:lpstr>
      <vt:lpstr>Gill Sans MT</vt:lpstr>
      <vt:lpstr>Badge</vt:lpstr>
      <vt:lpstr>Chapter 4</vt:lpstr>
      <vt:lpstr>Why is it important to learn about cells?</vt:lpstr>
      <vt:lpstr>Cell Theory</vt:lpstr>
      <vt:lpstr>Microscopes</vt:lpstr>
      <vt:lpstr>Introduction to Prokaryotic and Eukaryotic Cells</vt:lpstr>
      <vt:lpstr>Common Components of All Cells</vt:lpstr>
      <vt:lpstr>Components of Prokaryotic Cells</vt:lpstr>
      <vt:lpstr>The Prokaryotic Cell</vt:lpstr>
      <vt:lpstr>Cell Size </vt:lpstr>
      <vt:lpstr>Eukaryotic Cells</vt:lpstr>
      <vt:lpstr>PowerPoint Presentation</vt:lpstr>
      <vt:lpstr>Characteristics of Eukaryotes</vt:lpstr>
      <vt:lpstr>Animal Cell Structure</vt:lpstr>
      <vt:lpstr>Introduction to Organelles</vt:lpstr>
      <vt:lpstr>Cytoplasm</vt:lpstr>
      <vt:lpstr>The Plasma Membrane</vt:lpstr>
      <vt:lpstr>The Plasma Membrane</vt:lpstr>
      <vt:lpstr>The Cytoskeleton</vt:lpstr>
      <vt:lpstr>Flagella and Cilia</vt:lpstr>
      <vt:lpstr>The Endomembrane System</vt:lpstr>
      <vt:lpstr>The nucleus</vt:lpstr>
      <vt:lpstr>PowerPoint Presentation</vt:lpstr>
      <vt:lpstr>The Endoplasmic Reticulum</vt:lpstr>
      <vt:lpstr>The Golgi Apparatus</vt:lpstr>
      <vt:lpstr>Lysosomes</vt:lpstr>
      <vt:lpstr>Vesicles and Vacuoles</vt:lpstr>
      <vt:lpstr>Ribosomes</vt:lpstr>
      <vt:lpstr>Mitochondria</vt:lpstr>
      <vt:lpstr>Peroxisomes</vt:lpstr>
      <vt:lpstr>Plant Cell Structure</vt:lpstr>
      <vt:lpstr>The Cell Wall</vt:lpstr>
      <vt:lpstr>Chloroplasts</vt:lpstr>
      <vt:lpstr>The Central Vacuole</vt:lpstr>
      <vt:lpstr>Extracellular Matrix of Animal Cells</vt:lpstr>
      <vt:lpstr>Intercellular Junctions</vt:lpstr>
      <vt:lpstr>PowerPoint Presentation</vt:lpstr>
      <vt:lpstr>Assignment for extra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Veronica Amaku</dc:creator>
  <cp:lastModifiedBy>mathew.jacob</cp:lastModifiedBy>
  <cp:revision>14</cp:revision>
  <dcterms:created xsi:type="dcterms:W3CDTF">2018-02-08T02:51:16Z</dcterms:created>
  <dcterms:modified xsi:type="dcterms:W3CDTF">2019-09-10T19:57:11Z</dcterms:modified>
</cp:coreProperties>
</file>